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 id="2147483780" r:id="rId2"/>
  </p:sldMasterIdLst>
  <p:notesMasterIdLst>
    <p:notesMasterId r:id="rId49"/>
  </p:notesMasterIdLst>
  <p:handoutMasterIdLst>
    <p:handoutMasterId r:id="rId50"/>
  </p:handoutMasterIdLst>
  <p:sldIdLst>
    <p:sldId id="256" r:id="rId3"/>
    <p:sldId id="472" r:id="rId4"/>
    <p:sldId id="473" r:id="rId5"/>
    <p:sldId id="459" r:id="rId6"/>
    <p:sldId id="474" r:id="rId7"/>
    <p:sldId id="544" r:id="rId8"/>
    <p:sldId id="471" r:id="rId9"/>
    <p:sldId id="434" r:id="rId10"/>
    <p:sldId id="534" r:id="rId11"/>
    <p:sldId id="536" r:id="rId12"/>
    <p:sldId id="516" r:id="rId13"/>
    <p:sldId id="517" r:id="rId14"/>
    <p:sldId id="461" r:id="rId15"/>
    <p:sldId id="462" r:id="rId16"/>
    <p:sldId id="463" r:id="rId17"/>
    <p:sldId id="515" r:id="rId18"/>
    <p:sldId id="518" r:id="rId19"/>
    <p:sldId id="456" r:id="rId20"/>
    <p:sldId id="519" r:id="rId21"/>
    <p:sldId id="520" r:id="rId22"/>
    <p:sldId id="521" r:id="rId23"/>
    <p:sldId id="522" r:id="rId24"/>
    <p:sldId id="523" r:id="rId25"/>
    <p:sldId id="532" r:id="rId26"/>
    <p:sldId id="533" r:id="rId27"/>
    <p:sldId id="538" r:id="rId28"/>
    <p:sldId id="539" r:id="rId29"/>
    <p:sldId id="540" r:id="rId30"/>
    <p:sldId id="541" r:id="rId31"/>
    <p:sldId id="542" r:id="rId32"/>
    <p:sldId id="543" r:id="rId33"/>
    <p:sldId id="545" r:id="rId34"/>
    <p:sldId id="525" r:id="rId35"/>
    <p:sldId id="526" r:id="rId36"/>
    <p:sldId id="527" r:id="rId37"/>
    <p:sldId id="528" r:id="rId38"/>
    <p:sldId id="529" r:id="rId39"/>
    <p:sldId id="530" r:id="rId40"/>
    <p:sldId id="476" r:id="rId41"/>
    <p:sldId id="546" r:id="rId42"/>
    <p:sldId id="547" r:id="rId43"/>
    <p:sldId id="548" r:id="rId44"/>
    <p:sldId id="531" r:id="rId45"/>
    <p:sldId id="537" r:id="rId46"/>
    <p:sldId id="457" r:id="rId47"/>
    <p:sldId id="288" r:id="rId4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F0E9E7"/>
    <a:srgbClr val="366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660" autoAdjust="0"/>
  </p:normalViewPr>
  <p:slideViewPr>
    <p:cSldViewPr snapToGrid="0">
      <p:cViewPr varScale="1">
        <p:scale>
          <a:sx n="71" d="100"/>
          <a:sy n="71" d="100"/>
        </p:scale>
        <p:origin x="130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2708C43-116A-47FB-A383-A57FCB82E917}" type="datetimeFigureOut">
              <a:rPr lang="en-IN" smtClean="0"/>
              <a:pPr/>
              <a:t>11-04-2026</a:t>
            </a:fld>
            <a:endParaRPr lang="en-IN"/>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7CD9DC8-77D1-41B6-8C7E-FEFEE989A0DC}" type="slidenum">
              <a:rPr lang="en-IN" smtClean="0"/>
              <a:pPr/>
              <a:t>‹#›</a:t>
            </a:fld>
            <a:endParaRPr lang="en-IN"/>
          </a:p>
        </p:txBody>
      </p:sp>
    </p:spTree>
    <p:extLst>
      <p:ext uri="{BB962C8B-B14F-4D97-AF65-F5344CB8AC3E}">
        <p14:creationId xmlns:p14="http://schemas.microsoft.com/office/powerpoint/2010/main" val="904994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62947CD-B8E2-4067-B33E-17AD500873A5}" type="datetimeFigureOut">
              <a:rPr lang="en-IN" smtClean="0"/>
              <a:pPr/>
              <a:t>11-04-2026</a:t>
            </a:fld>
            <a:endParaRPr lang="en-IN" dirty="0"/>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C19742F-A377-49E9-9669-F20A3D55752A}" type="slidenum">
              <a:rPr lang="en-IN" smtClean="0"/>
              <a:pPr/>
              <a:t>‹#›</a:t>
            </a:fld>
            <a:endParaRPr lang="en-IN" dirty="0"/>
          </a:p>
        </p:txBody>
      </p:sp>
    </p:spTree>
    <p:extLst>
      <p:ext uri="{BB962C8B-B14F-4D97-AF65-F5344CB8AC3E}">
        <p14:creationId xmlns:p14="http://schemas.microsoft.com/office/powerpoint/2010/main" val="114684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C19742F-A377-49E9-9669-F20A3D55752A}" type="slidenum">
              <a:rPr lang="en-IN" smtClean="0"/>
              <a:pPr/>
              <a:t>1</a:t>
            </a:fld>
            <a:endParaRPr lang="en-IN" dirty="0"/>
          </a:p>
        </p:txBody>
      </p:sp>
    </p:spTree>
    <p:extLst>
      <p:ext uri="{BB962C8B-B14F-4D97-AF65-F5344CB8AC3E}">
        <p14:creationId xmlns:p14="http://schemas.microsoft.com/office/powerpoint/2010/main" val="133844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B9FF790-4D4E-4261-AECF-CAE76E018DB4}" type="datetime1">
              <a:rPr lang="en-IN" smtClean="0"/>
              <a:pPr/>
              <a:t>11-04-2026</a:t>
            </a:fld>
            <a:endParaRPr lang="en-IN"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96787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1756E-BA15-4080-A1F7-F5A79E208B1E}" type="datetime1">
              <a:rPr lang="en-IN" smtClean="0"/>
              <a:pPr/>
              <a:t>11-04-2026</a:t>
            </a:fld>
            <a:endParaRPr lang="en-IN" dirty="0"/>
          </a:p>
        </p:txBody>
      </p:sp>
      <p:sp>
        <p:nvSpPr>
          <p:cNvPr id="5" name="Footer Placeholder 4"/>
          <p:cNvSpPr>
            <a:spLocks noGrp="1"/>
          </p:cNvSpPr>
          <p:nvPr>
            <p:ph type="ftr" sz="quarter" idx="11"/>
          </p:nvPr>
        </p:nvSpPr>
        <p:spPr/>
        <p:txBody>
          <a:body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416163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EFF7F7B8-454F-4591-AE07-CDCF56CE7337}" type="datetime1">
              <a:rPr lang="en-IN" smtClean="0"/>
              <a:pPr/>
              <a:t>11-04-2026</a:t>
            </a:fld>
            <a:endParaRPr lang="en-IN" dirty="0"/>
          </a:p>
        </p:txBody>
      </p:sp>
      <p:sp>
        <p:nvSpPr>
          <p:cNvPr id="5" name="Footer Placeholder 4"/>
          <p:cNvSpPr>
            <a:spLocks noGrp="1"/>
          </p:cNvSpPr>
          <p:nvPr>
            <p:ph type="ftr" sz="quarter" idx="11"/>
          </p:nvPr>
        </p:nvSpPr>
        <p:spPr>
          <a:xfrm>
            <a:off x="581192" y="5951810"/>
            <a:ext cx="5922209" cy="365125"/>
          </a:xfrm>
        </p:spPr>
        <p:txBody>
          <a:body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87920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B9FF790-4D4E-4261-AECF-CAE76E018DB4}" type="datetime1">
              <a:rPr lang="en-IN" smtClean="0"/>
              <a:pPr/>
              <a:t>11-04-2026</a:t>
            </a:fld>
            <a:endParaRPr lang="en-IN"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859491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58783"/>
            <a:ext cx="8238707" cy="107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2" y="687475"/>
            <a:ext cx="7124284" cy="1004848"/>
          </a:xfrm>
        </p:spPr>
        <p:txBody>
          <a:bodyPr anchor="ctr" anchorCtr="0"/>
          <a:lstStyle>
            <a:lvl1pPr>
              <a:defRPr b="1"/>
            </a:lvl1pPr>
          </a:lstStyle>
          <a:p>
            <a:r>
              <a:rPr lang="en-US" dirty="0"/>
              <a:t>Click to edit Master title style</a:t>
            </a:r>
          </a:p>
        </p:txBody>
      </p:sp>
      <p:sp>
        <p:nvSpPr>
          <p:cNvPr id="3" name="Content Placeholder 2"/>
          <p:cNvSpPr>
            <a:spLocks noGrp="1"/>
          </p:cNvSpPr>
          <p:nvPr>
            <p:ph idx="1"/>
          </p:nvPr>
        </p:nvSpPr>
        <p:spPr>
          <a:xfrm>
            <a:off x="448091" y="1946300"/>
            <a:ext cx="8238707" cy="4405035"/>
          </a:xfrm>
        </p:spPr>
        <p:txBody>
          <a:bodyPr anchor="t" anchorCtr="0"/>
          <a:lstStyle>
            <a:lvl1pPr algn="just">
              <a:defRPr/>
            </a:lvl1pPr>
            <a:lvl2pPr marL="630000" indent="-306000" algn="just">
              <a:buFont typeface="Wingdings" panose="05000000000000000000" pitchFamily="2" charset="2"/>
              <a:buChar char="Ø"/>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33578" y="6419614"/>
            <a:ext cx="770468" cy="365125"/>
          </a:xfrm>
        </p:spPr>
        <p:txBody>
          <a:bodyPr/>
          <a:lstStyle>
            <a:lvl1pPr>
              <a:defRPr sz="1000" b="1">
                <a:solidFill>
                  <a:srgbClr val="366658"/>
                </a:solidFill>
              </a:defRPr>
            </a:lvl1pPr>
          </a:lstStyle>
          <a:p>
            <a:fld id="{1F28DAEE-427E-4030-87EA-38D724728595}" type="slidenum">
              <a:rPr lang="en-IN" smtClean="0"/>
              <a:pPr/>
              <a:t>‹#›</a:t>
            </a:fld>
            <a:endParaRPr lang="en-IN" dirty="0"/>
          </a:p>
        </p:txBody>
      </p:sp>
      <p:sp>
        <p:nvSpPr>
          <p:cNvPr id="9" name="Rectangle 8"/>
          <p:cNvSpPr/>
          <p:nvPr userDrawn="1"/>
        </p:nvSpPr>
        <p:spPr>
          <a:xfrm>
            <a:off x="7194430" y="1420929"/>
            <a:ext cx="1491881" cy="208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err="1"/>
              <a:t>BLoAC</a:t>
            </a:r>
            <a:r>
              <a:rPr lang="en-IN" sz="1200" b="1" dirty="0"/>
              <a:t>, ICAI ARF</a:t>
            </a:r>
          </a:p>
        </p:txBody>
      </p:sp>
      <p:pic>
        <p:nvPicPr>
          <p:cNvPr id="5" name="Picture 4" descr="A logo for a company&#10;&#10;Description automatically generated">
            <a:extLst>
              <a:ext uri="{FF2B5EF4-FFF2-40B4-BE49-F238E27FC236}">
                <a16:creationId xmlns:a16="http://schemas.microsoft.com/office/drawing/2014/main" id="{54D412E7-8F2A-41F3-9A91-7550867927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0091" y="619196"/>
            <a:ext cx="1037675" cy="767737"/>
          </a:xfrm>
          <a:prstGeom prst="rect">
            <a:avLst/>
          </a:prstGeom>
        </p:spPr>
      </p:pic>
    </p:spTree>
    <p:extLst>
      <p:ext uri="{BB962C8B-B14F-4D97-AF65-F5344CB8AC3E}">
        <p14:creationId xmlns:p14="http://schemas.microsoft.com/office/powerpoint/2010/main" val="138501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564397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87707158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69187248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91118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DD053-B74F-4BBA-9212-A50C063E4217}" type="datetime1">
              <a:rPr lang="en-IN" smtClean="0"/>
              <a:pPr/>
              <a:t>11-04-2026</a:t>
            </a:fld>
            <a:endParaRPr lang="en-IN" dirty="0"/>
          </a:p>
        </p:txBody>
      </p:sp>
      <p:sp>
        <p:nvSpPr>
          <p:cNvPr id="3" name="Footer Placeholder 2"/>
          <p:cNvSpPr>
            <a:spLocks noGrp="1"/>
          </p:cNvSpPr>
          <p:nvPr>
            <p:ph type="ftr" sz="quarter" idx="11"/>
          </p:nvPr>
        </p:nvSpPr>
        <p:spPr/>
        <p:txBody>
          <a:bodyPr/>
          <a:lstStyle/>
          <a:p>
            <a:r>
              <a:rPr lang="en-US" dirty="0"/>
              <a:t>ASB, The Institute of Chartered Accountants of India</a:t>
            </a:r>
            <a:endParaRPr lang="en-IN" dirty="0"/>
          </a:p>
        </p:txBody>
      </p:sp>
      <p:sp>
        <p:nvSpPr>
          <p:cNvPr id="4" name="Slide Number Placeholder 3"/>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87244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6D93CD8-766F-4CAD-9046-3B401519481F}" type="datetime1">
              <a:rPr lang="en-IN" smtClean="0"/>
              <a:pPr/>
              <a:t>11-04-2026</a:t>
            </a:fld>
            <a:endParaRPr lang="en-IN"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dirty="0"/>
              <a:t>ASB, The Institute of Chartered Accountants of India</a:t>
            </a:r>
            <a:endParaRPr lang="en-IN"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29517199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58783"/>
            <a:ext cx="8238707" cy="107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2" y="687475"/>
            <a:ext cx="7124284" cy="1004848"/>
          </a:xfrm>
        </p:spPr>
        <p:txBody>
          <a:bodyPr anchor="ctr" anchorCtr="0"/>
          <a:lstStyle>
            <a:lvl1pPr>
              <a:defRPr b="1"/>
            </a:lvl1pPr>
          </a:lstStyle>
          <a:p>
            <a:r>
              <a:rPr lang="en-US" dirty="0"/>
              <a:t>Click to edit Master title style</a:t>
            </a:r>
          </a:p>
        </p:txBody>
      </p:sp>
      <p:sp>
        <p:nvSpPr>
          <p:cNvPr id="3" name="Content Placeholder 2"/>
          <p:cNvSpPr>
            <a:spLocks noGrp="1"/>
          </p:cNvSpPr>
          <p:nvPr>
            <p:ph idx="1"/>
          </p:nvPr>
        </p:nvSpPr>
        <p:spPr>
          <a:xfrm>
            <a:off x="448091" y="1946300"/>
            <a:ext cx="8238707" cy="4405035"/>
          </a:xfrm>
        </p:spPr>
        <p:txBody>
          <a:bodyPr anchor="t" anchorCtr="0"/>
          <a:lstStyle>
            <a:lvl1pPr algn="just">
              <a:defRPr/>
            </a:lvl1pPr>
            <a:lvl2pPr marL="630000" indent="-306000" algn="just">
              <a:buFont typeface="Wingdings" panose="05000000000000000000" pitchFamily="2" charset="2"/>
              <a:buChar char="Ø"/>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33578" y="6419614"/>
            <a:ext cx="770468" cy="365125"/>
          </a:xfrm>
        </p:spPr>
        <p:txBody>
          <a:bodyPr/>
          <a:lstStyle>
            <a:lvl1pPr>
              <a:defRPr sz="1000" b="1">
                <a:solidFill>
                  <a:srgbClr val="366658"/>
                </a:solidFill>
              </a:defRPr>
            </a:lvl1pPr>
          </a:lstStyle>
          <a:p>
            <a:fld id="{1F28DAEE-427E-4030-87EA-38D724728595}" type="slidenum">
              <a:rPr lang="en-IN" smtClean="0"/>
              <a:pPr/>
              <a:t>‹#›</a:t>
            </a:fld>
            <a:endParaRPr lang="en-IN" dirty="0"/>
          </a:p>
        </p:txBody>
      </p:sp>
      <p:pic>
        <p:nvPicPr>
          <p:cNvPr id="8" name="Picture 3" descr="ICAILogoFinal"/>
          <p:cNvPicPr>
            <a:picLocks noChangeAspect="1" noChangeArrowheads="1"/>
          </p:cNvPicPr>
          <p:nvPr userDrawn="1"/>
        </p:nvPicPr>
        <p:blipFill>
          <a:blip r:embed="rId2" cstate="print"/>
          <a:srcRect/>
          <a:stretch>
            <a:fillRect/>
          </a:stretch>
        </p:blipFill>
        <p:spPr bwMode="auto">
          <a:xfrm>
            <a:off x="7488128" y="628224"/>
            <a:ext cx="973822" cy="861688"/>
          </a:xfrm>
          <a:prstGeom prst="rect">
            <a:avLst/>
          </a:prstGeom>
          <a:noFill/>
          <a:ln w="9525">
            <a:noFill/>
            <a:miter lim="800000"/>
            <a:headEnd/>
            <a:tailEnd/>
          </a:ln>
        </p:spPr>
      </p:pic>
      <p:sp>
        <p:nvSpPr>
          <p:cNvPr id="9" name="Rectangle 8"/>
          <p:cNvSpPr/>
          <p:nvPr userDrawn="1"/>
        </p:nvSpPr>
        <p:spPr>
          <a:xfrm>
            <a:off x="7302321" y="1429555"/>
            <a:ext cx="1280473" cy="1659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t>CP&amp;GFM, ICAI</a:t>
            </a:r>
          </a:p>
        </p:txBody>
      </p:sp>
    </p:spTree>
    <p:extLst>
      <p:ext uri="{BB962C8B-B14F-4D97-AF65-F5344CB8AC3E}">
        <p14:creationId xmlns:p14="http://schemas.microsoft.com/office/powerpoint/2010/main" val="345538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F4609-E005-4042-9793-E2A56188CDEF}" type="datetime1">
              <a:rPr lang="en-IN" smtClean="0"/>
              <a:pPr/>
              <a:t>11-04-2026</a:t>
            </a:fld>
            <a:endParaRPr lang="en-IN" dirty="0"/>
          </a:p>
        </p:txBody>
      </p:sp>
      <p:sp>
        <p:nvSpPr>
          <p:cNvPr id="6" name="Footer Placeholder 5"/>
          <p:cNvSpPr>
            <a:spLocks noGrp="1"/>
          </p:cNvSpPr>
          <p:nvPr>
            <p:ph type="ftr" sz="quarter" idx="11"/>
          </p:nvPr>
        </p:nvSpPr>
        <p:spPr/>
        <p:txBody>
          <a:bodyPr/>
          <a:lstStyle/>
          <a:p>
            <a:r>
              <a:rPr lang="en-US" dirty="0"/>
              <a:t>ASB, The Institute of Chartered Accountants of India</a:t>
            </a:r>
            <a:endParaRPr lang="en-IN"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904528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1756E-BA15-4080-A1F7-F5A79E208B1E}" type="datetime1">
              <a:rPr lang="en-IN" smtClean="0"/>
              <a:pPr/>
              <a:t>11-04-2026</a:t>
            </a:fld>
            <a:endParaRPr lang="en-IN" dirty="0"/>
          </a:p>
        </p:txBody>
      </p:sp>
      <p:sp>
        <p:nvSpPr>
          <p:cNvPr id="5" name="Footer Placeholder 4"/>
          <p:cNvSpPr>
            <a:spLocks noGrp="1"/>
          </p:cNvSpPr>
          <p:nvPr>
            <p:ph type="ftr" sz="quarter" idx="11"/>
          </p:nvPr>
        </p:nvSpPr>
        <p:spPr/>
        <p:txBody>
          <a:body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2175023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EFF7F7B8-454F-4591-AE07-CDCF56CE7337}" type="datetime1">
              <a:rPr lang="en-IN" smtClean="0"/>
              <a:pPr/>
              <a:t>11-04-2026</a:t>
            </a:fld>
            <a:endParaRPr lang="en-IN" dirty="0"/>
          </a:p>
        </p:txBody>
      </p:sp>
      <p:sp>
        <p:nvSpPr>
          <p:cNvPr id="5" name="Footer Placeholder 4"/>
          <p:cNvSpPr>
            <a:spLocks noGrp="1"/>
          </p:cNvSpPr>
          <p:nvPr>
            <p:ph type="ftr" sz="quarter" idx="11"/>
          </p:nvPr>
        </p:nvSpPr>
        <p:spPr>
          <a:xfrm>
            <a:off x="581192" y="5951810"/>
            <a:ext cx="5922209" cy="365125"/>
          </a:xfrm>
        </p:spPr>
        <p:txBody>
          <a:bodyPr/>
          <a:lstStyle/>
          <a:p>
            <a:r>
              <a:rPr lang="en-US" dirty="0"/>
              <a:t>ASB, The Institute of Chartered Accountants of India</a:t>
            </a:r>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06145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1539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26062839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7293474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32757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DD053-B74F-4BBA-9212-A50C063E4217}" type="datetime1">
              <a:rPr lang="en-IN" smtClean="0"/>
              <a:pPr/>
              <a:t>11-04-2026</a:t>
            </a:fld>
            <a:endParaRPr lang="en-IN" dirty="0"/>
          </a:p>
        </p:txBody>
      </p:sp>
      <p:sp>
        <p:nvSpPr>
          <p:cNvPr id="3" name="Footer Placeholder 2"/>
          <p:cNvSpPr>
            <a:spLocks noGrp="1"/>
          </p:cNvSpPr>
          <p:nvPr>
            <p:ph type="ftr" sz="quarter" idx="11"/>
          </p:nvPr>
        </p:nvSpPr>
        <p:spPr/>
        <p:txBody>
          <a:bodyPr/>
          <a:lstStyle/>
          <a:p>
            <a:r>
              <a:rPr lang="en-US" dirty="0"/>
              <a:t>ASB, The Institute of Chartered Accountants of India</a:t>
            </a:r>
            <a:endParaRPr lang="en-IN" dirty="0"/>
          </a:p>
        </p:txBody>
      </p:sp>
      <p:sp>
        <p:nvSpPr>
          <p:cNvPr id="4" name="Slide Number Placeholder 3"/>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559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6D93CD8-766F-4CAD-9046-3B401519481F}" type="datetime1">
              <a:rPr lang="en-IN" smtClean="0"/>
              <a:pPr/>
              <a:t>11-04-2026</a:t>
            </a:fld>
            <a:endParaRPr lang="en-IN"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dirty="0"/>
              <a:t>ASB, The Institute of Chartered Accountants of India</a:t>
            </a:r>
            <a:endParaRPr lang="en-IN"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39672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F4609-E005-4042-9793-E2A56188CDEF}" type="datetime1">
              <a:rPr lang="en-IN" smtClean="0"/>
              <a:pPr/>
              <a:t>11-04-2026</a:t>
            </a:fld>
            <a:endParaRPr lang="en-IN" dirty="0"/>
          </a:p>
        </p:txBody>
      </p:sp>
      <p:sp>
        <p:nvSpPr>
          <p:cNvPr id="6" name="Footer Placeholder 5"/>
          <p:cNvSpPr>
            <a:spLocks noGrp="1"/>
          </p:cNvSpPr>
          <p:nvPr>
            <p:ph type="ftr" sz="quarter" idx="11"/>
          </p:nvPr>
        </p:nvSpPr>
        <p:spPr/>
        <p:txBody>
          <a:bodyPr/>
          <a:lstStyle/>
          <a:p>
            <a:r>
              <a:rPr lang="en-US" dirty="0"/>
              <a:t>ASB, The Institute of Chartered Accountants of India</a:t>
            </a:r>
            <a:endParaRPr lang="en-IN"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51297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969D8E46-FB4C-4E3D-AE31-DE74600CC455}" type="datetime1">
              <a:rPr lang="en-IN" smtClean="0"/>
              <a:pPr/>
              <a:t>11-04-2026</a:t>
            </a:fld>
            <a:endParaRPr lang="en-IN"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t>ASB, The Institute of Chartered Accountants of India</a:t>
            </a:r>
            <a:endParaRPr lang="en-IN"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1F28DAEE-427E-4030-87EA-38D724728595}" type="slidenum">
              <a:rPr lang="en-IN" smtClean="0"/>
              <a:pPr/>
              <a:t>‹#›</a:t>
            </a:fld>
            <a:endParaRPr lang="en-IN"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7892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969D8E46-FB4C-4E3D-AE31-DE74600CC455}" type="datetime1">
              <a:rPr lang="en-IN" smtClean="0"/>
              <a:pPr/>
              <a:t>11-04-2026</a:t>
            </a:fld>
            <a:endParaRPr lang="en-IN"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t>ASB, The Institute of Chartered Accountants of India</a:t>
            </a:r>
            <a:endParaRPr lang="en-IN"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1F28DAEE-427E-4030-87EA-38D724728595}" type="slidenum">
              <a:rPr lang="en-IN" smtClean="0"/>
              <a:pPr/>
              <a:t>‹#›</a:t>
            </a:fld>
            <a:endParaRPr lang="en-IN"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09558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asb@icai.in"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icai.org/followu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846" y="1828800"/>
            <a:ext cx="8263244" cy="1227093"/>
          </a:xfrm>
          <a:solidFill>
            <a:schemeClr val="tx1">
              <a:lumMod val="65000"/>
              <a:lumOff val="35000"/>
            </a:schemeClr>
          </a:solidFill>
        </p:spPr>
        <p:txBody>
          <a:bodyPr anchor="t" anchorCtr="0">
            <a:normAutofit/>
          </a:bodyPr>
          <a:lstStyle/>
          <a:p>
            <a:pPr algn="ctr"/>
            <a:r>
              <a:rPr lang="en-US" sz="3200" b="1" dirty="0">
                <a:solidFill>
                  <a:srgbClr val="FFFF00"/>
                </a:solidFill>
                <a:cs typeface="Arial" pitchFamily="34" charset="0"/>
              </a:rPr>
              <a:t>Applicability of accounting standards in government</a:t>
            </a:r>
            <a:endParaRPr lang="en-IN" sz="3200" b="1" i="1" dirty="0">
              <a:solidFill>
                <a:srgbClr val="FFFF00"/>
              </a:solidFill>
              <a:effectLst>
                <a:reflection blurRad="6350" stA="55000" endA="300" endPos="45500" dir="5400000" sy="-100000" algn="bl" rotWithShape="0"/>
              </a:effectLst>
              <a:latin typeface="Arial Narrow" pitchFamily="34" charset="0"/>
              <a:cs typeface="Arial" pitchFamily="34" charset="0"/>
            </a:endParaRPr>
          </a:p>
        </p:txBody>
      </p:sp>
      <p:sp>
        <p:nvSpPr>
          <p:cNvPr id="4" name="TextBox 3"/>
          <p:cNvSpPr txBox="1"/>
          <p:nvPr/>
        </p:nvSpPr>
        <p:spPr>
          <a:xfrm>
            <a:off x="395846" y="4676262"/>
            <a:ext cx="8229599" cy="1015663"/>
          </a:xfrm>
          <a:prstGeom prst="rect">
            <a:avLst/>
          </a:prstGeom>
          <a:noFill/>
        </p:spPr>
        <p:txBody>
          <a:bodyPr wrap="square" rtlCol="0">
            <a:spAutoFit/>
          </a:bodyPr>
          <a:lstStyle/>
          <a:p>
            <a:pPr algn="ctr"/>
            <a:r>
              <a:rPr lang="en-US" sz="2000" b="1" dirty="0" err="1">
                <a:solidFill>
                  <a:srgbClr val="002060"/>
                </a:solidFill>
                <a:highlight>
                  <a:srgbClr val="FFFF00"/>
                </a:highlight>
                <a:latin typeface="+mj-lt"/>
                <a:cs typeface="Times New Roman" pitchFamily="18" charset="0"/>
              </a:rPr>
              <a:t>CA.Vimal</a:t>
            </a:r>
            <a:r>
              <a:rPr lang="en-US" sz="2000" b="1" dirty="0">
                <a:solidFill>
                  <a:srgbClr val="002060"/>
                </a:solidFill>
                <a:highlight>
                  <a:srgbClr val="FFFF00"/>
                </a:highlight>
                <a:latin typeface="+mj-lt"/>
                <a:cs typeface="Times New Roman" pitchFamily="18" charset="0"/>
              </a:rPr>
              <a:t> </a:t>
            </a:r>
            <a:r>
              <a:rPr lang="en-US" sz="2000" b="1" dirty="0" err="1">
                <a:solidFill>
                  <a:srgbClr val="002060"/>
                </a:solidFill>
                <a:highlight>
                  <a:srgbClr val="FFFF00"/>
                </a:highlight>
                <a:latin typeface="+mj-lt"/>
                <a:cs typeface="Times New Roman" pitchFamily="18" charset="0"/>
              </a:rPr>
              <a:t>Chopra,Ex</a:t>
            </a:r>
            <a:r>
              <a:rPr lang="en-US" sz="2000" b="1" dirty="0">
                <a:solidFill>
                  <a:srgbClr val="002060"/>
                </a:solidFill>
                <a:highlight>
                  <a:srgbClr val="FFFF00"/>
                </a:highlight>
                <a:latin typeface="+mj-lt"/>
                <a:cs typeface="Times New Roman" pitchFamily="18" charset="0"/>
              </a:rPr>
              <a:t>-Chairman-CIRC of ICAI</a:t>
            </a:r>
          </a:p>
          <a:p>
            <a:pPr algn="ctr"/>
            <a:r>
              <a:rPr lang="en-US" sz="2000" b="1" dirty="0">
                <a:solidFill>
                  <a:srgbClr val="002060"/>
                </a:solidFill>
                <a:latin typeface="+mj-lt"/>
                <a:cs typeface="Times New Roman" pitchFamily="18" charset="0"/>
              </a:rPr>
              <a:t>Faculty,  Committee on Public and Government Financial Management, ICAI </a:t>
            </a:r>
            <a:endParaRPr lang="en-IN" sz="2000" dirty="0">
              <a:solidFill>
                <a:srgbClr val="002060"/>
              </a:solidFill>
              <a:latin typeface="+mj-lt"/>
            </a:endParaRPr>
          </a:p>
        </p:txBody>
      </p:sp>
      <p:pic>
        <p:nvPicPr>
          <p:cNvPr id="5" name="Picture 3" descr="ICAILogoFinal"/>
          <p:cNvPicPr>
            <a:picLocks noChangeAspect="1" noChangeArrowheads="1"/>
          </p:cNvPicPr>
          <p:nvPr/>
        </p:nvPicPr>
        <p:blipFill>
          <a:blip r:embed="rId3" cstate="print"/>
          <a:srcRect/>
          <a:stretch>
            <a:fillRect/>
          </a:stretch>
        </p:blipFill>
        <p:spPr bwMode="auto">
          <a:xfrm>
            <a:off x="3840753" y="508774"/>
            <a:ext cx="1339784" cy="1269268"/>
          </a:xfrm>
          <a:prstGeom prst="rect">
            <a:avLst/>
          </a:prstGeom>
          <a:noFill/>
          <a:ln w="9525">
            <a:noFill/>
            <a:miter lim="800000"/>
            <a:headEnd/>
            <a:tailEnd/>
          </a:ln>
        </p:spPr>
      </p:pic>
    </p:spTree>
    <p:extLst>
      <p:ext uri="{BB962C8B-B14F-4D97-AF65-F5344CB8AC3E}">
        <p14:creationId xmlns:p14="http://schemas.microsoft.com/office/powerpoint/2010/main" val="407358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AAEC-C5B3-47C9-B4EA-2E6EEF7E9CD8}"/>
              </a:ext>
            </a:extLst>
          </p:cNvPr>
          <p:cNvSpPr>
            <a:spLocks noGrp="1"/>
          </p:cNvSpPr>
          <p:nvPr>
            <p:ph type="title"/>
          </p:nvPr>
        </p:nvSpPr>
        <p:spPr/>
        <p:txBody>
          <a:bodyPr/>
          <a:lstStyle/>
          <a:p>
            <a:r>
              <a:rPr lang="en-IN" dirty="0"/>
              <a:t>IGFRS:-</a:t>
            </a:r>
          </a:p>
        </p:txBody>
      </p:sp>
      <p:pic>
        <p:nvPicPr>
          <p:cNvPr id="6" name="Content Placeholder 5">
            <a:extLst>
              <a:ext uri="{FF2B5EF4-FFF2-40B4-BE49-F238E27FC236}">
                <a16:creationId xmlns:a16="http://schemas.microsoft.com/office/drawing/2014/main" id="{2435D8D5-64A4-D59E-8CF3-BC1158ED73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092" y="1946275"/>
            <a:ext cx="8255953" cy="4405313"/>
          </a:xfrm>
          <a:prstGeom prst="rect">
            <a:avLst/>
          </a:prstGeom>
        </p:spPr>
      </p:pic>
      <p:sp>
        <p:nvSpPr>
          <p:cNvPr id="4" name="Slide Number Placeholder 3">
            <a:extLst>
              <a:ext uri="{FF2B5EF4-FFF2-40B4-BE49-F238E27FC236}">
                <a16:creationId xmlns:a16="http://schemas.microsoft.com/office/drawing/2014/main" id="{CCE9F0F1-3564-4550-A8EA-C663003F25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251615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07A9-B9D8-4CB0-A6BE-57513539186F}"/>
              </a:ext>
            </a:extLst>
          </p:cNvPr>
          <p:cNvSpPr>
            <a:spLocks noGrp="1"/>
          </p:cNvSpPr>
          <p:nvPr>
            <p:ph type="title"/>
          </p:nvPr>
        </p:nvSpPr>
        <p:spPr/>
        <p:txBody>
          <a:bodyPr/>
          <a:lstStyle/>
          <a:p>
            <a:r>
              <a:rPr lang="en-IN" dirty="0"/>
              <a:t>Indian government  accounting standards-</a:t>
            </a:r>
            <a:r>
              <a:rPr lang="en-IN" dirty="0" err="1"/>
              <a:t>igas</a:t>
            </a:r>
            <a:endParaRPr lang="en-IN" dirty="0"/>
          </a:p>
        </p:txBody>
      </p:sp>
      <p:graphicFrame>
        <p:nvGraphicFramePr>
          <p:cNvPr id="5" name="Content Placeholder 4">
            <a:extLst>
              <a:ext uri="{FF2B5EF4-FFF2-40B4-BE49-F238E27FC236}">
                <a16:creationId xmlns:a16="http://schemas.microsoft.com/office/drawing/2014/main" id="{3BE2F4B2-09BE-4053-8BFE-753409E135D4}"/>
              </a:ext>
            </a:extLst>
          </p:cNvPr>
          <p:cNvGraphicFramePr>
            <a:graphicFrameLocks noGrp="1"/>
          </p:cNvGraphicFramePr>
          <p:nvPr>
            <p:ph idx="1"/>
          </p:nvPr>
        </p:nvGraphicFramePr>
        <p:xfrm>
          <a:off x="551328" y="1933033"/>
          <a:ext cx="8572384" cy="4924966"/>
        </p:xfrm>
        <a:graphic>
          <a:graphicData uri="http://schemas.openxmlformats.org/drawingml/2006/table">
            <a:tbl>
              <a:tblPr/>
              <a:tblGrid>
                <a:gridCol w="927848">
                  <a:extLst>
                    <a:ext uri="{9D8B030D-6E8A-4147-A177-3AD203B41FA5}">
                      <a16:colId xmlns:a16="http://schemas.microsoft.com/office/drawing/2014/main" val="1982968709"/>
                    </a:ext>
                  </a:extLst>
                </a:gridCol>
                <a:gridCol w="4343400">
                  <a:extLst>
                    <a:ext uri="{9D8B030D-6E8A-4147-A177-3AD203B41FA5}">
                      <a16:colId xmlns:a16="http://schemas.microsoft.com/office/drawing/2014/main" val="2894288727"/>
                    </a:ext>
                  </a:extLst>
                </a:gridCol>
                <a:gridCol w="1680883">
                  <a:extLst>
                    <a:ext uri="{9D8B030D-6E8A-4147-A177-3AD203B41FA5}">
                      <a16:colId xmlns:a16="http://schemas.microsoft.com/office/drawing/2014/main" val="2117227149"/>
                    </a:ext>
                  </a:extLst>
                </a:gridCol>
                <a:gridCol w="1620253">
                  <a:extLst>
                    <a:ext uri="{9D8B030D-6E8A-4147-A177-3AD203B41FA5}">
                      <a16:colId xmlns:a16="http://schemas.microsoft.com/office/drawing/2014/main" val="2377589644"/>
                    </a:ext>
                  </a:extLst>
                </a:gridCol>
              </a:tblGrid>
              <a:tr h="733543">
                <a:tc>
                  <a:txBody>
                    <a:bodyPr/>
                    <a:lstStyle/>
                    <a:p>
                      <a:r>
                        <a:rPr lang="en-IN" sz="2000" b="0" dirty="0"/>
                        <a:t>IGAS  No.</a:t>
                      </a:r>
                    </a:p>
                  </a:txBody>
                  <a:tcPr marL="45416" marR="45416" marT="22708" marB="22708" anchor="ctr">
                    <a:lnL>
                      <a:noFill/>
                    </a:lnL>
                    <a:lnR>
                      <a:noFill/>
                    </a:lnR>
                    <a:lnT>
                      <a:noFill/>
                    </a:lnT>
                    <a:lnB>
                      <a:noFill/>
                    </a:lnB>
                  </a:tcPr>
                </a:tc>
                <a:tc>
                  <a:txBody>
                    <a:bodyPr/>
                    <a:lstStyle/>
                    <a:p>
                      <a:r>
                        <a:rPr lang="en-IN" sz="2000" b="1" dirty="0"/>
                        <a:t>Title</a:t>
                      </a:r>
                      <a:endParaRPr lang="en-IN" sz="2000" dirty="0"/>
                    </a:p>
                  </a:txBody>
                  <a:tcPr marL="45416" marR="45416" marT="22708" marB="22708" anchor="ctr">
                    <a:lnL>
                      <a:noFill/>
                    </a:lnL>
                    <a:lnR>
                      <a:noFill/>
                    </a:lnR>
                    <a:lnT>
                      <a:noFill/>
                    </a:lnT>
                    <a:lnB>
                      <a:noFill/>
                    </a:lnB>
                  </a:tcPr>
                </a:tc>
                <a:tc>
                  <a:txBody>
                    <a:bodyPr/>
                    <a:lstStyle/>
                    <a:p>
                      <a:r>
                        <a:rPr lang="en-IN" sz="2000" b="1" dirty="0"/>
                        <a:t>Status  (2026)</a:t>
                      </a:r>
                      <a:endParaRPr lang="en-IN" sz="2000" dirty="0"/>
                    </a:p>
                  </a:txBody>
                  <a:tcPr marL="45416" marR="45416" marT="22708" marB="22708" anchor="ctr">
                    <a:lnL>
                      <a:noFill/>
                    </a:lnL>
                    <a:lnR>
                      <a:noFill/>
                    </a:lnR>
                    <a:lnT>
                      <a:noFill/>
                    </a:lnT>
                    <a:lnB>
                      <a:noFill/>
                    </a:lnB>
                  </a:tcPr>
                </a:tc>
                <a:tc>
                  <a:txBody>
                    <a:bodyPr/>
                    <a:lstStyle/>
                    <a:p>
                      <a:r>
                        <a:rPr lang="en-IN" sz="2000" b="1" dirty="0"/>
                        <a:t>Mandatory Applicability</a:t>
                      </a:r>
                      <a:endParaRPr lang="en-IN" sz="2000" dirty="0"/>
                    </a:p>
                  </a:txBody>
                  <a:tcPr marL="45416" marR="45416" marT="22708" marB="22708" anchor="ctr">
                    <a:lnL>
                      <a:noFill/>
                    </a:lnL>
                    <a:lnR>
                      <a:noFill/>
                    </a:lnR>
                    <a:lnT>
                      <a:noFill/>
                    </a:lnT>
                    <a:lnB>
                      <a:noFill/>
                    </a:lnB>
                  </a:tcPr>
                </a:tc>
                <a:extLst>
                  <a:ext uri="{0D108BD9-81ED-4DB2-BD59-A6C34878D82A}">
                    <a16:rowId xmlns:a16="http://schemas.microsoft.com/office/drawing/2014/main" val="331675192"/>
                  </a:ext>
                </a:extLst>
              </a:tr>
              <a:tr h="966488">
                <a:tc>
                  <a:txBody>
                    <a:bodyPr/>
                    <a:lstStyle/>
                    <a:p>
                      <a:r>
                        <a:rPr lang="en-IN" sz="2000" b="0" dirty="0"/>
                        <a:t>IGAS 1</a:t>
                      </a:r>
                    </a:p>
                  </a:txBody>
                  <a:tcPr marL="45416" marR="45416" marT="22708" marB="22708" anchor="ctr">
                    <a:lnL>
                      <a:noFill/>
                    </a:lnL>
                    <a:lnR>
                      <a:noFill/>
                    </a:lnR>
                    <a:lnT>
                      <a:noFill/>
                    </a:lnT>
                    <a:lnB>
                      <a:noFill/>
                    </a:lnB>
                  </a:tcPr>
                </a:tc>
                <a:tc>
                  <a:txBody>
                    <a:bodyPr/>
                    <a:lstStyle/>
                    <a:p>
                      <a:r>
                        <a:rPr lang="en-IN" sz="2000" b="1" i="1" dirty="0"/>
                        <a:t>Guarantees Given by Governments:  Disclosure Requirements</a:t>
                      </a:r>
                      <a:endParaRPr lang="en-IN" sz="2000" b="1" dirty="0"/>
                    </a:p>
                  </a:txBody>
                  <a:tcPr marL="45416" marR="45416" marT="22708" marB="22708" anchor="ctr">
                    <a:lnL>
                      <a:noFill/>
                    </a:lnL>
                    <a:lnR>
                      <a:noFill/>
                    </a:lnR>
                    <a:lnT>
                      <a:noFill/>
                    </a:lnT>
                    <a:lnB>
                      <a:noFill/>
                    </a:lnB>
                  </a:tcPr>
                </a:tc>
                <a:tc>
                  <a:txBody>
                    <a:bodyPr/>
                    <a:lstStyle/>
                    <a:p>
                      <a:r>
                        <a:rPr lang="en-IN" sz="2000" b="0" dirty="0"/>
                        <a:t>Notified by </a:t>
                      </a:r>
                      <a:r>
                        <a:rPr lang="en-IN" sz="2000" b="0" dirty="0" err="1"/>
                        <a:t>GoI</a:t>
                      </a:r>
                      <a:endParaRPr lang="en-IN" sz="2000" b="0" dirty="0"/>
                    </a:p>
                  </a:txBody>
                  <a:tcPr marL="45416" marR="45416" marT="22708" marB="22708" anchor="ctr">
                    <a:lnL>
                      <a:noFill/>
                    </a:lnL>
                    <a:lnR>
                      <a:noFill/>
                    </a:lnR>
                    <a:lnT>
                      <a:noFill/>
                    </a:lnT>
                    <a:lnB>
                      <a:noFill/>
                    </a:lnB>
                  </a:tcPr>
                </a:tc>
                <a:tc>
                  <a:txBody>
                    <a:bodyPr/>
                    <a:lstStyle/>
                    <a:p>
                      <a:r>
                        <a:rPr lang="en-IN" sz="2000" dirty="0"/>
                        <a:t>✅ Mandatory</a:t>
                      </a:r>
                    </a:p>
                  </a:txBody>
                  <a:tcPr marL="45416" marR="45416" marT="22708" marB="22708" anchor="ctr">
                    <a:lnL>
                      <a:noFill/>
                    </a:lnL>
                    <a:lnR>
                      <a:noFill/>
                    </a:lnR>
                    <a:lnT>
                      <a:noFill/>
                    </a:lnT>
                    <a:lnB>
                      <a:noFill/>
                    </a:lnB>
                  </a:tcPr>
                </a:tc>
                <a:extLst>
                  <a:ext uri="{0D108BD9-81ED-4DB2-BD59-A6C34878D82A}">
                    <a16:rowId xmlns:a16="http://schemas.microsoft.com/office/drawing/2014/main" val="2469075903"/>
                  </a:ext>
                </a:extLst>
              </a:tr>
              <a:tr h="733543">
                <a:tc>
                  <a:txBody>
                    <a:bodyPr/>
                    <a:lstStyle/>
                    <a:p>
                      <a:r>
                        <a:rPr lang="en-IN" sz="2000" b="0" dirty="0"/>
                        <a:t>IGAS 2</a:t>
                      </a:r>
                    </a:p>
                  </a:txBody>
                  <a:tcPr marL="45416" marR="45416" marT="22708" marB="22708" anchor="ctr">
                    <a:lnL>
                      <a:noFill/>
                    </a:lnL>
                    <a:lnR>
                      <a:noFill/>
                    </a:lnR>
                    <a:lnT>
                      <a:noFill/>
                    </a:lnT>
                    <a:lnB>
                      <a:noFill/>
                    </a:lnB>
                  </a:tcPr>
                </a:tc>
                <a:tc>
                  <a:txBody>
                    <a:bodyPr/>
                    <a:lstStyle/>
                    <a:p>
                      <a:r>
                        <a:rPr lang="en-IN" sz="2000" b="1" i="1" dirty="0"/>
                        <a:t>Accounting and Classification of  Grants‑in‑Aid</a:t>
                      </a:r>
                      <a:endParaRPr lang="en-IN" sz="2000" b="1" dirty="0"/>
                    </a:p>
                  </a:txBody>
                  <a:tcPr marL="45416" marR="45416" marT="22708" marB="22708" anchor="ctr">
                    <a:lnL>
                      <a:noFill/>
                    </a:lnL>
                    <a:lnR>
                      <a:noFill/>
                    </a:lnR>
                    <a:lnT>
                      <a:noFill/>
                    </a:lnT>
                    <a:lnB>
                      <a:noFill/>
                    </a:lnB>
                  </a:tcPr>
                </a:tc>
                <a:tc>
                  <a:txBody>
                    <a:bodyPr/>
                    <a:lstStyle/>
                    <a:p>
                      <a:r>
                        <a:rPr lang="en-IN" sz="2000" b="0" dirty="0"/>
                        <a:t>Notified by </a:t>
                      </a:r>
                      <a:r>
                        <a:rPr lang="en-IN" sz="2000" b="0" dirty="0" err="1"/>
                        <a:t>GoI</a:t>
                      </a:r>
                      <a:endParaRPr lang="en-IN" sz="2000" b="0" dirty="0"/>
                    </a:p>
                  </a:txBody>
                  <a:tcPr marL="45416" marR="45416" marT="22708" marB="22708" anchor="ctr">
                    <a:lnL>
                      <a:noFill/>
                    </a:lnL>
                    <a:lnR>
                      <a:noFill/>
                    </a:lnR>
                    <a:lnT>
                      <a:noFill/>
                    </a:lnT>
                    <a:lnB>
                      <a:noFill/>
                    </a:lnB>
                  </a:tcPr>
                </a:tc>
                <a:tc>
                  <a:txBody>
                    <a:bodyPr/>
                    <a:lstStyle/>
                    <a:p>
                      <a:r>
                        <a:rPr lang="en-IN" sz="2000" dirty="0"/>
                        <a:t>✅ Mandatory</a:t>
                      </a:r>
                    </a:p>
                  </a:txBody>
                  <a:tcPr marL="45416" marR="45416" marT="22708" marB="22708" anchor="ctr">
                    <a:lnL>
                      <a:noFill/>
                    </a:lnL>
                    <a:lnR>
                      <a:noFill/>
                    </a:lnR>
                    <a:lnT>
                      <a:noFill/>
                    </a:lnT>
                    <a:lnB>
                      <a:noFill/>
                    </a:lnB>
                  </a:tcPr>
                </a:tc>
                <a:extLst>
                  <a:ext uri="{0D108BD9-81ED-4DB2-BD59-A6C34878D82A}">
                    <a16:rowId xmlns:a16="http://schemas.microsoft.com/office/drawing/2014/main" val="2724481543"/>
                  </a:ext>
                </a:extLst>
              </a:tr>
              <a:tr h="733543">
                <a:tc>
                  <a:txBody>
                    <a:bodyPr/>
                    <a:lstStyle/>
                    <a:p>
                      <a:r>
                        <a:rPr lang="en-IN" sz="2000" b="0" dirty="0"/>
                        <a:t>IGAS 3</a:t>
                      </a:r>
                    </a:p>
                  </a:txBody>
                  <a:tcPr marL="45416" marR="45416" marT="22708" marB="22708" anchor="ctr">
                    <a:lnL>
                      <a:noFill/>
                    </a:lnL>
                    <a:lnR>
                      <a:noFill/>
                    </a:lnR>
                    <a:lnT>
                      <a:noFill/>
                    </a:lnT>
                    <a:lnB>
                      <a:noFill/>
                    </a:lnB>
                  </a:tcPr>
                </a:tc>
                <a:tc>
                  <a:txBody>
                    <a:bodyPr/>
                    <a:lstStyle/>
                    <a:p>
                      <a:r>
                        <a:rPr lang="en-IN" sz="2000" b="1" i="1" dirty="0"/>
                        <a:t>Loans and Advances Made by  Governments</a:t>
                      </a:r>
                      <a:endParaRPr lang="en-IN" sz="2000" b="1" dirty="0"/>
                    </a:p>
                  </a:txBody>
                  <a:tcPr marL="45416" marR="45416" marT="22708" marB="22708" anchor="ctr">
                    <a:lnL>
                      <a:noFill/>
                    </a:lnL>
                    <a:lnR>
                      <a:noFill/>
                    </a:lnR>
                    <a:lnT>
                      <a:noFill/>
                    </a:lnT>
                    <a:lnB>
                      <a:noFill/>
                    </a:lnB>
                  </a:tcPr>
                </a:tc>
                <a:tc>
                  <a:txBody>
                    <a:bodyPr/>
                    <a:lstStyle/>
                    <a:p>
                      <a:r>
                        <a:rPr lang="en-IN" sz="2000" b="0" dirty="0"/>
                        <a:t>Notified by </a:t>
                      </a:r>
                      <a:r>
                        <a:rPr lang="en-IN" sz="2000" b="0" dirty="0" err="1"/>
                        <a:t>GoI</a:t>
                      </a:r>
                      <a:endParaRPr lang="en-IN" sz="2000" b="0" dirty="0"/>
                    </a:p>
                  </a:txBody>
                  <a:tcPr marL="45416" marR="45416" marT="22708" marB="22708" anchor="ctr">
                    <a:lnL>
                      <a:noFill/>
                    </a:lnL>
                    <a:lnR>
                      <a:noFill/>
                    </a:lnR>
                    <a:lnT>
                      <a:noFill/>
                    </a:lnT>
                    <a:lnB>
                      <a:noFill/>
                    </a:lnB>
                  </a:tcPr>
                </a:tc>
                <a:tc>
                  <a:txBody>
                    <a:bodyPr/>
                    <a:lstStyle/>
                    <a:p>
                      <a:r>
                        <a:rPr lang="en-IN" sz="2000" dirty="0"/>
                        <a:t>✅ Mandatory</a:t>
                      </a:r>
                    </a:p>
                  </a:txBody>
                  <a:tcPr marL="45416" marR="45416" marT="22708" marB="22708" anchor="ctr">
                    <a:lnL>
                      <a:noFill/>
                    </a:lnL>
                    <a:lnR>
                      <a:noFill/>
                    </a:lnR>
                    <a:lnT>
                      <a:noFill/>
                    </a:lnT>
                    <a:lnB>
                      <a:noFill/>
                    </a:lnB>
                  </a:tcPr>
                </a:tc>
                <a:extLst>
                  <a:ext uri="{0D108BD9-81ED-4DB2-BD59-A6C34878D82A}">
                    <a16:rowId xmlns:a16="http://schemas.microsoft.com/office/drawing/2014/main" val="1837917529"/>
                  </a:ext>
                </a:extLst>
              </a:tr>
              <a:tr h="500599">
                <a:tc>
                  <a:txBody>
                    <a:bodyPr/>
                    <a:lstStyle/>
                    <a:p>
                      <a:r>
                        <a:rPr lang="en-IN" sz="2000" b="0" dirty="0"/>
                        <a:t>IGAS 4</a:t>
                      </a:r>
                    </a:p>
                  </a:txBody>
                  <a:tcPr marL="45416" marR="45416" marT="22708" marB="22708" anchor="ctr">
                    <a:lnL>
                      <a:noFill/>
                    </a:lnL>
                    <a:lnR>
                      <a:noFill/>
                    </a:lnR>
                    <a:lnT>
                      <a:noFill/>
                    </a:lnT>
                    <a:lnB>
                      <a:noFill/>
                    </a:lnB>
                  </a:tcPr>
                </a:tc>
                <a:tc>
                  <a:txBody>
                    <a:bodyPr/>
                    <a:lstStyle/>
                    <a:p>
                      <a:r>
                        <a:rPr lang="en-IN" sz="2000" b="1" i="1" dirty="0"/>
                        <a:t>Prior Period Adjustments</a:t>
                      </a:r>
                      <a:endParaRPr lang="en-IN" sz="2000" b="1" dirty="0"/>
                    </a:p>
                  </a:txBody>
                  <a:tcPr marL="45416" marR="45416" marT="22708" marB="22708" anchor="ctr">
                    <a:lnL>
                      <a:noFill/>
                    </a:lnL>
                    <a:lnR>
                      <a:noFill/>
                    </a:lnR>
                    <a:lnT>
                      <a:noFill/>
                    </a:lnT>
                    <a:lnB>
                      <a:noFill/>
                    </a:lnB>
                  </a:tcPr>
                </a:tc>
                <a:tc>
                  <a:txBody>
                    <a:bodyPr/>
                    <a:lstStyle/>
                    <a:p>
                      <a:r>
                        <a:rPr lang="en-IN" sz="2000" b="0" dirty="0"/>
                        <a:t>Notified by </a:t>
                      </a:r>
                      <a:r>
                        <a:rPr lang="en-IN" sz="2000" b="0" dirty="0" err="1"/>
                        <a:t>GoI</a:t>
                      </a:r>
                      <a:endParaRPr lang="en-IN" sz="2000" b="0" dirty="0"/>
                    </a:p>
                  </a:txBody>
                  <a:tcPr marL="45416" marR="45416" marT="22708" marB="22708" anchor="ctr">
                    <a:lnL>
                      <a:noFill/>
                    </a:lnL>
                    <a:lnR>
                      <a:noFill/>
                    </a:lnR>
                    <a:lnT>
                      <a:noFill/>
                    </a:lnT>
                    <a:lnB>
                      <a:noFill/>
                    </a:lnB>
                  </a:tcPr>
                </a:tc>
                <a:tc>
                  <a:txBody>
                    <a:bodyPr/>
                    <a:lstStyle/>
                    <a:p>
                      <a:r>
                        <a:rPr lang="en-IN" sz="2000" dirty="0"/>
                        <a:t>✅ Mandatory</a:t>
                      </a:r>
                    </a:p>
                  </a:txBody>
                  <a:tcPr marL="45416" marR="45416" marT="22708" marB="22708" anchor="ctr">
                    <a:lnL>
                      <a:noFill/>
                    </a:lnL>
                    <a:lnR>
                      <a:noFill/>
                    </a:lnR>
                    <a:lnT>
                      <a:noFill/>
                    </a:lnT>
                    <a:lnB>
                      <a:noFill/>
                    </a:lnB>
                  </a:tcPr>
                </a:tc>
                <a:extLst>
                  <a:ext uri="{0D108BD9-81ED-4DB2-BD59-A6C34878D82A}">
                    <a16:rowId xmlns:a16="http://schemas.microsoft.com/office/drawing/2014/main" val="2387577695"/>
                  </a:ext>
                </a:extLst>
              </a:tr>
              <a:tr h="308382">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3325081001"/>
                  </a:ext>
                </a:extLst>
              </a:tr>
              <a:tr h="237217">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167722482"/>
                  </a:ext>
                </a:extLst>
              </a:tr>
              <a:tr h="237217">
                <a:tc>
                  <a:txBody>
                    <a:bodyPr/>
                    <a:lstStyle/>
                    <a:p>
                      <a:endParaRPr lang="en-IN" sz="900" dirty="0"/>
                    </a:p>
                  </a:txBody>
                  <a:tcPr marL="45416" marR="45416" marT="22708" marB="22708" anchor="ctr">
                    <a:lnL>
                      <a:noFill/>
                    </a:lnL>
                    <a:lnR>
                      <a:noFill/>
                    </a:lnR>
                    <a:lnT>
                      <a:noFill/>
                    </a:lnT>
                    <a:lnB>
                      <a:noFill/>
                    </a:lnB>
                  </a:tcPr>
                </a:tc>
                <a:tc>
                  <a:txBody>
                    <a:bodyPr/>
                    <a:lstStyle/>
                    <a:p>
                      <a:endParaRPr lang="en-IN" sz="90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2370818946"/>
                  </a:ext>
                </a:extLst>
              </a:tr>
              <a:tr h="237217">
                <a:tc>
                  <a:txBody>
                    <a:bodyPr/>
                    <a:lstStyle/>
                    <a:p>
                      <a:endParaRPr lang="en-IN" sz="900" dirty="0"/>
                    </a:p>
                  </a:txBody>
                  <a:tcPr marL="45416" marR="45416" marT="22708" marB="22708" anchor="ctr">
                    <a:lnL>
                      <a:noFill/>
                    </a:lnL>
                    <a:lnR>
                      <a:noFill/>
                    </a:lnR>
                    <a:lnT>
                      <a:noFill/>
                    </a:lnT>
                    <a:lnB>
                      <a:noFill/>
                    </a:lnB>
                  </a:tcPr>
                </a:tc>
                <a:tc>
                  <a:txBody>
                    <a:bodyPr/>
                    <a:lstStyle/>
                    <a:p>
                      <a:endParaRPr lang="en-IN" sz="90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2479819966"/>
                  </a:ext>
                </a:extLst>
              </a:tr>
              <a:tr h="237217">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3026233991"/>
                  </a:ext>
                </a:extLst>
              </a:tr>
            </a:tbl>
          </a:graphicData>
        </a:graphic>
      </p:graphicFrame>
      <p:sp>
        <p:nvSpPr>
          <p:cNvPr id="4" name="Slide Number Placeholder 3">
            <a:extLst>
              <a:ext uri="{FF2B5EF4-FFF2-40B4-BE49-F238E27FC236}">
                <a16:creationId xmlns:a16="http://schemas.microsoft.com/office/drawing/2014/main" id="{138E3014-7411-4017-9475-FB5438CDA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
        <p:nvSpPr>
          <p:cNvPr id="3" name="Rectangle 2">
            <a:extLst>
              <a:ext uri="{FF2B5EF4-FFF2-40B4-BE49-F238E27FC236}">
                <a16:creationId xmlns:a16="http://schemas.microsoft.com/office/drawing/2014/main" id="{F6BB66D6-D4AD-4163-90BD-A7C004418E55}"/>
              </a:ext>
            </a:extLst>
          </p:cNvPr>
          <p:cNvSpPr/>
          <p:nvPr/>
        </p:nvSpPr>
        <p:spPr>
          <a:xfrm>
            <a:off x="448092" y="2675965"/>
            <a:ext cx="857488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40010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07A9-B9D8-4CB0-A6BE-57513539186F}"/>
              </a:ext>
            </a:extLst>
          </p:cNvPr>
          <p:cNvSpPr>
            <a:spLocks noGrp="1"/>
          </p:cNvSpPr>
          <p:nvPr>
            <p:ph type="title"/>
          </p:nvPr>
        </p:nvSpPr>
        <p:spPr/>
        <p:txBody>
          <a:bodyPr/>
          <a:lstStyle/>
          <a:p>
            <a:r>
              <a:rPr lang="en-IN" dirty="0"/>
              <a:t>Indian government  accounting standards-</a:t>
            </a:r>
            <a:r>
              <a:rPr lang="en-IN" dirty="0" err="1"/>
              <a:t>igas</a:t>
            </a:r>
            <a:endParaRPr lang="en-IN" dirty="0"/>
          </a:p>
        </p:txBody>
      </p:sp>
      <p:graphicFrame>
        <p:nvGraphicFramePr>
          <p:cNvPr id="5" name="Content Placeholder 4">
            <a:extLst>
              <a:ext uri="{FF2B5EF4-FFF2-40B4-BE49-F238E27FC236}">
                <a16:creationId xmlns:a16="http://schemas.microsoft.com/office/drawing/2014/main" id="{3BE2F4B2-09BE-4053-8BFE-753409E135D4}"/>
              </a:ext>
            </a:extLst>
          </p:cNvPr>
          <p:cNvGraphicFramePr>
            <a:graphicFrameLocks noGrp="1"/>
          </p:cNvGraphicFramePr>
          <p:nvPr>
            <p:ph idx="1"/>
          </p:nvPr>
        </p:nvGraphicFramePr>
        <p:xfrm>
          <a:off x="551328" y="1933035"/>
          <a:ext cx="8572384" cy="4930224"/>
        </p:xfrm>
        <a:graphic>
          <a:graphicData uri="http://schemas.openxmlformats.org/drawingml/2006/table">
            <a:tbl>
              <a:tblPr/>
              <a:tblGrid>
                <a:gridCol w="954743">
                  <a:extLst>
                    <a:ext uri="{9D8B030D-6E8A-4147-A177-3AD203B41FA5}">
                      <a16:colId xmlns:a16="http://schemas.microsoft.com/office/drawing/2014/main" val="1982968709"/>
                    </a:ext>
                  </a:extLst>
                </a:gridCol>
                <a:gridCol w="4316505">
                  <a:extLst>
                    <a:ext uri="{9D8B030D-6E8A-4147-A177-3AD203B41FA5}">
                      <a16:colId xmlns:a16="http://schemas.microsoft.com/office/drawing/2014/main" val="2894288727"/>
                    </a:ext>
                  </a:extLst>
                </a:gridCol>
                <a:gridCol w="1680883">
                  <a:extLst>
                    <a:ext uri="{9D8B030D-6E8A-4147-A177-3AD203B41FA5}">
                      <a16:colId xmlns:a16="http://schemas.microsoft.com/office/drawing/2014/main" val="2117227149"/>
                    </a:ext>
                  </a:extLst>
                </a:gridCol>
                <a:gridCol w="1620253">
                  <a:extLst>
                    <a:ext uri="{9D8B030D-6E8A-4147-A177-3AD203B41FA5}">
                      <a16:colId xmlns:a16="http://schemas.microsoft.com/office/drawing/2014/main" val="2377589644"/>
                    </a:ext>
                  </a:extLst>
                </a:gridCol>
              </a:tblGrid>
              <a:tr h="596835">
                <a:tc>
                  <a:txBody>
                    <a:bodyPr/>
                    <a:lstStyle/>
                    <a:p>
                      <a:r>
                        <a:rPr lang="en-IN" sz="2000" b="0" dirty="0"/>
                        <a:t>IGAS  No.</a:t>
                      </a:r>
                    </a:p>
                  </a:txBody>
                  <a:tcPr marL="45416" marR="45416" marT="22708" marB="22708" anchor="ctr">
                    <a:lnL>
                      <a:noFill/>
                    </a:lnL>
                    <a:lnR>
                      <a:noFill/>
                    </a:lnR>
                    <a:lnT>
                      <a:noFill/>
                    </a:lnT>
                    <a:lnB>
                      <a:noFill/>
                    </a:lnB>
                  </a:tcPr>
                </a:tc>
                <a:tc>
                  <a:txBody>
                    <a:bodyPr/>
                    <a:lstStyle/>
                    <a:p>
                      <a:r>
                        <a:rPr lang="en-IN" sz="2000" b="1" dirty="0"/>
                        <a:t>Title</a:t>
                      </a:r>
                      <a:endParaRPr lang="en-IN" sz="2000" dirty="0"/>
                    </a:p>
                  </a:txBody>
                  <a:tcPr marL="45416" marR="45416" marT="22708" marB="22708" anchor="ctr">
                    <a:lnL>
                      <a:noFill/>
                    </a:lnL>
                    <a:lnR>
                      <a:noFill/>
                    </a:lnR>
                    <a:lnT>
                      <a:noFill/>
                    </a:lnT>
                    <a:lnB>
                      <a:noFill/>
                    </a:lnB>
                  </a:tcPr>
                </a:tc>
                <a:tc>
                  <a:txBody>
                    <a:bodyPr/>
                    <a:lstStyle/>
                    <a:p>
                      <a:r>
                        <a:rPr lang="en-IN" sz="2000" b="1" dirty="0"/>
                        <a:t>Status  (2026)</a:t>
                      </a:r>
                      <a:endParaRPr lang="en-IN" sz="2000" dirty="0"/>
                    </a:p>
                  </a:txBody>
                  <a:tcPr marL="45416" marR="45416" marT="22708" marB="22708" anchor="ctr">
                    <a:lnL>
                      <a:noFill/>
                    </a:lnL>
                    <a:lnR>
                      <a:noFill/>
                    </a:lnR>
                    <a:lnT>
                      <a:noFill/>
                    </a:lnT>
                    <a:lnB>
                      <a:noFill/>
                    </a:lnB>
                  </a:tcPr>
                </a:tc>
                <a:tc>
                  <a:txBody>
                    <a:bodyPr/>
                    <a:lstStyle/>
                    <a:p>
                      <a:r>
                        <a:rPr lang="en-IN" sz="2000" b="1" dirty="0"/>
                        <a:t>Mandatory Applicability</a:t>
                      </a:r>
                      <a:endParaRPr lang="en-IN" sz="2000" dirty="0"/>
                    </a:p>
                  </a:txBody>
                  <a:tcPr marL="45416" marR="45416" marT="22708" marB="22708" anchor="ctr">
                    <a:lnL>
                      <a:noFill/>
                    </a:lnL>
                    <a:lnR>
                      <a:noFill/>
                    </a:lnR>
                    <a:lnT>
                      <a:noFill/>
                    </a:lnT>
                    <a:lnB>
                      <a:noFill/>
                    </a:lnB>
                  </a:tcPr>
                </a:tc>
                <a:extLst>
                  <a:ext uri="{0D108BD9-81ED-4DB2-BD59-A6C34878D82A}">
                    <a16:rowId xmlns:a16="http://schemas.microsoft.com/office/drawing/2014/main" val="331675192"/>
                  </a:ext>
                </a:extLst>
              </a:tr>
              <a:tr h="930106">
                <a:tc>
                  <a:txBody>
                    <a:bodyPr/>
                    <a:lstStyle/>
                    <a:p>
                      <a:r>
                        <a:rPr lang="en-IN" sz="2000" b="0" dirty="0"/>
                        <a:t>IGAS 5</a:t>
                      </a:r>
                    </a:p>
                  </a:txBody>
                  <a:tcPr marL="45416" marR="45416" marT="22708" marB="22708" anchor="ctr">
                    <a:lnL>
                      <a:noFill/>
                    </a:lnL>
                    <a:lnR>
                      <a:noFill/>
                    </a:lnR>
                    <a:lnT>
                      <a:noFill/>
                    </a:lnT>
                    <a:lnB>
                      <a:noFill/>
                    </a:lnB>
                  </a:tcPr>
                </a:tc>
                <a:tc>
                  <a:txBody>
                    <a:bodyPr/>
                    <a:lstStyle/>
                    <a:p>
                      <a:r>
                        <a:rPr lang="en-IN" sz="2000" b="1" dirty="0"/>
                        <a:t>Government Investments in Equity</a:t>
                      </a:r>
                    </a:p>
                  </a:txBody>
                  <a:tcPr marL="45416" marR="45416" marT="22708" marB="22708" anchor="ctr">
                    <a:lnL>
                      <a:noFill/>
                    </a:lnL>
                    <a:lnR>
                      <a:noFill/>
                    </a:lnR>
                    <a:lnT>
                      <a:noFill/>
                    </a:lnT>
                    <a:lnB>
                      <a:noFill/>
                    </a:lnB>
                  </a:tcPr>
                </a:tc>
                <a:tc>
                  <a:txBody>
                    <a:bodyPr/>
                    <a:lstStyle/>
                    <a:p>
                      <a:r>
                        <a:rPr lang="en-IN" sz="1600" dirty="0"/>
                        <a:t>Approved by  GASAB – Under consideration of </a:t>
                      </a:r>
                      <a:r>
                        <a:rPr lang="en-IN" sz="1600" dirty="0" err="1"/>
                        <a:t>GoI</a:t>
                      </a:r>
                      <a:endParaRPr lang="en-IN" sz="1600" b="0" dirty="0"/>
                    </a:p>
                  </a:txBody>
                  <a:tcPr marL="45416" marR="45416" marT="22708" marB="22708" anchor="ctr">
                    <a:lnL>
                      <a:noFill/>
                    </a:lnL>
                    <a:lnR>
                      <a:noFill/>
                    </a:lnR>
                    <a:lnT>
                      <a:noFill/>
                    </a:lnT>
                    <a:lnB>
                      <a:noFill/>
                    </a:lnB>
                  </a:tcPr>
                </a:tc>
                <a:tc>
                  <a:txBody>
                    <a:bodyPr/>
                    <a:lstStyle/>
                    <a:p>
                      <a:r>
                        <a:rPr lang="en-IN" sz="1800" dirty="0"/>
                        <a:t>❌ Not yet  mandatory</a:t>
                      </a:r>
                      <a:endParaRPr lang="en-IN" sz="2000" dirty="0"/>
                    </a:p>
                  </a:txBody>
                  <a:tcPr marL="45416" marR="45416" marT="22708" marB="22708" anchor="ctr">
                    <a:lnL>
                      <a:noFill/>
                    </a:lnL>
                    <a:lnR>
                      <a:noFill/>
                    </a:lnR>
                    <a:lnT>
                      <a:noFill/>
                    </a:lnT>
                    <a:lnB>
                      <a:noFill/>
                    </a:lnB>
                  </a:tcPr>
                </a:tc>
                <a:extLst>
                  <a:ext uri="{0D108BD9-81ED-4DB2-BD59-A6C34878D82A}">
                    <a16:rowId xmlns:a16="http://schemas.microsoft.com/office/drawing/2014/main" val="2469075903"/>
                  </a:ext>
                </a:extLst>
              </a:tr>
              <a:tr h="874561">
                <a:tc>
                  <a:txBody>
                    <a:bodyPr/>
                    <a:lstStyle/>
                    <a:p>
                      <a:r>
                        <a:rPr lang="en-IN" sz="2000" b="0" dirty="0"/>
                        <a:t>IGAS 6</a:t>
                      </a:r>
                    </a:p>
                  </a:txBody>
                  <a:tcPr marL="45416" marR="45416" marT="22708" marB="22708" anchor="ctr">
                    <a:lnL>
                      <a:noFill/>
                    </a:lnL>
                    <a:lnR>
                      <a:noFill/>
                    </a:lnR>
                    <a:lnT>
                      <a:noFill/>
                    </a:lnT>
                    <a:lnB>
                      <a:noFill/>
                    </a:lnB>
                  </a:tcPr>
                </a:tc>
                <a:tc>
                  <a:txBody>
                    <a:bodyPr/>
                    <a:lstStyle/>
                    <a:p>
                      <a:r>
                        <a:rPr lang="en-IN" sz="2000" b="1" dirty="0"/>
                        <a:t>Accounting for Fixed Assets of  Government</a:t>
                      </a:r>
                    </a:p>
                  </a:txBody>
                  <a:tcPr marL="45416" marR="45416" marT="22708" marB="22708" anchor="ctr">
                    <a:lnL>
                      <a:noFill/>
                    </a:lnL>
                    <a:lnR>
                      <a:noFill/>
                    </a:lnR>
                    <a:lnT>
                      <a:noFill/>
                    </a:lnT>
                    <a:lnB>
                      <a:noFill/>
                    </a:lnB>
                  </a:tcPr>
                </a:tc>
                <a:tc>
                  <a:txBody>
                    <a:bodyPr/>
                    <a:lstStyle/>
                    <a:p>
                      <a:r>
                        <a:rPr lang="en-IN" sz="2000" dirty="0"/>
                        <a:t>Guidance Note stage – Under review</a:t>
                      </a:r>
                      <a:endParaRPr lang="en-IN" sz="2000" b="1" dirty="0"/>
                    </a:p>
                  </a:txBody>
                  <a:tcPr marL="45416" marR="45416" marT="22708" marB="22708" anchor="ctr">
                    <a:lnL>
                      <a:noFill/>
                    </a:lnL>
                    <a:lnR>
                      <a:noFill/>
                    </a:lnR>
                    <a:lnT>
                      <a:noFill/>
                    </a:lnT>
                    <a:lnB>
                      <a:noFill/>
                    </a:lnB>
                  </a:tcPr>
                </a:tc>
                <a:tc>
                  <a:txBody>
                    <a:bodyPr/>
                    <a:lstStyle/>
                    <a:p>
                      <a:r>
                        <a:rPr lang="en-IN" sz="1800" dirty="0"/>
                        <a:t>❌ Not yet  mandatory</a:t>
                      </a:r>
                      <a:endParaRPr lang="en-IN" sz="2000" dirty="0"/>
                    </a:p>
                  </a:txBody>
                  <a:tcPr marL="45416" marR="45416" marT="22708" marB="22708" anchor="ctr">
                    <a:lnL>
                      <a:noFill/>
                    </a:lnL>
                    <a:lnR>
                      <a:noFill/>
                    </a:lnR>
                    <a:lnT>
                      <a:noFill/>
                    </a:lnT>
                    <a:lnB>
                      <a:noFill/>
                    </a:lnB>
                  </a:tcPr>
                </a:tc>
                <a:extLst>
                  <a:ext uri="{0D108BD9-81ED-4DB2-BD59-A6C34878D82A}">
                    <a16:rowId xmlns:a16="http://schemas.microsoft.com/office/drawing/2014/main" val="2724481543"/>
                  </a:ext>
                </a:extLst>
              </a:tr>
              <a:tr h="638770">
                <a:tc>
                  <a:txBody>
                    <a:bodyPr/>
                    <a:lstStyle/>
                    <a:p>
                      <a:r>
                        <a:rPr lang="en-IN" sz="2000" b="0" dirty="0"/>
                        <a:t>IGAS 7</a:t>
                      </a:r>
                    </a:p>
                  </a:txBody>
                  <a:tcPr marL="45416" marR="45416" marT="22708" marB="22708" anchor="ctr">
                    <a:lnL>
                      <a:noFill/>
                    </a:lnL>
                    <a:lnR>
                      <a:noFill/>
                    </a:lnR>
                    <a:lnT>
                      <a:noFill/>
                    </a:lnT>
                    <a:lnB>
                      <a:noFill/>
                    </a:lnB>
                  </a:tcPr>
                </a:tc>
                <a:tc>
                  <a:txBody>
                    <a:bodyPr/>
                    <a:lstStyle/>
                    <a:p>
                      <a:r>
                        <a:rPr lang="en-IN" sz="2000" b="1" dirty="0"/>
                        <a:t>Provisions, Contingent Liabilities  and Contingent Assets</a:t>
                      </a:r>
                      <a:endParaRPr lang="en-IN" b="1" dirty="0"/>
                    </a:p>
                  </a:txBody>
                  <a:tcPr anchor="ctr">
                    <a:lnL>
                      <a:noFill/>
                    </a:lnL>
                    <a:lnR>
                      <a:noFill/>
                    </a:lnR>
                    <a:lnT>
                      <a:noFill/>
                    </a:lnT>
                    <a:lnB>
                      <a:noFill/>
                    </a:lnB>
                  </a:tcPr>
                </a:tc>
                <a:tc>
                  <a:txBody>
                    <a:bodyPr/>
                    <a:lstStyle/>
                    <a:p>
                      <a:r>
                        <a:rPr lang="en-IN" b="1" dirty="0"/>
                        <a:t>Draft under  review</a:t>
                      </a:r>
                    </a:p>
                  </a:txBody>
                  <a:tcPr anchor="ctr">
                    <a:lnL>
                      <a:noFill/>
                    </a:lnL>
                    <a:lnR>
                      <a:noFill/>
                    </a:lnR>
                    <a:lnT>
                      <a:noFill/>
                    </a:lnT>
                    <a:lnB>
                      <a:noFill/>
                    </a:lnB>
                  </a:tcPr>
                </a:tc>
                <a:tc>
                  <a:txBody>
                    <a:bodyPr/>
                    <a:lstStyle/>
                    <a:p>
                      <a:r>
                        <a:rPr lang="en-IN" sz="1800" dirty="0"/>
                        <a:t>❌ Not yet  mandatory</a:t>
                      </a:r>
                      <a:endParaRPr lang="en-IN" sz="2000" dirty="0"/>
                    </a:p>
                  </a:txBody>
                  <a:tcPr marL="45416" marR="45416" marT="22708" marB="22708" anchor="ctr">
                    <a:lnL>
                      <a:noFill/>
                    </a:lnL>
                    <a:lnR>
                      <a:noFill/>
                    </a:lnR>
                    <a:lnT>
                      <a:noFill/>
                    </a:lnT>
                    <a:lnB>
                      <a:noFill/>
                    </a:lnB>
                  </a:tcPr>
                </a:tc>
                <a:extLst>
                  <a:ext uri="{0D108BD9-81ED-4DB2-BD59-A6C34878D82A}">
                    <a16:rowId xmlns:a16="http://schemas.microsoft.com/office/drawing/2014/main" val="1837917529"/>
                  </a:ext>
                </a:extLst>
              </a:tr>
              <a:tr h="596835">
                <a:tc>
                  <a:txBody>
                    <a:bodyPr/>
                    <a:lstStyle/>
                    <a:p>
                      <a:r>
                        <a:rPr lang="en-IN" sz="2000" b="0" dirty="0"/>
                        <a:t>IGAS 8</a:t>
                      </a:r>
                    </a:p>
                  </a:txBody>
                  <a:tcPr marL="45416" marR="45416" marT="22708" marB="22708" anchor="ctr">
                    <a:lnL>
                      <a:noFill/>
                    </a:lnL>
                    <a:lnR>
                      <a:noFill/>
                    </a:lnR>
                    <a:lnT>
                      <a:noFill/>
                    </a:lnT>
                    <a:lnB>
                      <a:noFill/>
                    </a:lnB>
                  </a:tcPr>
                </a:tc>
                <a:tc>
                  <a:txBody>
                    <a:bodyPr/>
                    <a:lstStyle/>
                    <a:p>
                      <a:r>
                        <a:rPr lang="en-IN" sz="2000" b="1" dirty="0"/>
                        <a:t>Accounting for Inventory and  Consumables</a:t>
                      </a:r>
                    </a:p>
                  </a:txBody>
                  <a:tcPr marL="45416" marR="45416" marT="22708" marB="22708" anchor="ctr">
                    <a:lnL>
                      <a:noFill/>
                    </a:lnL>
                    <a:lnR>
                      <a:noFill/>
                    </a:lnR>
                    <a:lnT>
                      <a:noFill/>
                    </a:lnT>
                    <a:lnB>
                      <a:noFill/>
                    </a:lnB>
                  </a:tcPr>
                </a:tc>
                <a:tc>
                  <a:txBody>
                    <a:bodyPr/>
                    <a:lstStyle/>
                    <a:p>
                      <a:r>
                        <a:rPr lang="en-IN" sz="2000" b="1" dirty="0"/>
                        <a:t>Draft under  review</a:t>
                      </a:r>
                    </a:p>
                  </a:txBody>
                  <a:tcPr marL="45416" marR="45416" marT="22708" marB="22708" anchor="ctr">
                    <a:lnL>
                      <a:noFill/>
                    </a:lnL>
                    <a:lnR>
                      <a:noFill/>
                    </a:lnR>
                    <a:lnT>
                      <a:noFill/>
                    </a:lnT>
                    <a:lnB>
                      <a:noFill/>
                    </a:lnB>
                  </a:tcPr>
                </a:tc>
                <a:tc>
                  <a:txBody>
                    <a:bodyPr/>
                    <a:lstStyle/>
                    <a:p>
                      <a:r>
                        <a:rPr lang="en-IN" sz="1800" dirty="0"/>
                        <a:t>❌ Not yet  mandatory</a:t>
                      </a:r>
                      <a:endParaRPr lang="en-IN" sz="2000" dirty="0"/>
                    </a:p>
                  </a:txBody>
                  <a:tcPr marL="45416" marR="45416" marT="22708" marB="22708" anchor="ctr">
                    <a:lnL>
                      <a:noFill/>
                    </a:lnL>
                    <a:lnR>
                      <a:noFill/>
                    </a:lnR>
                    <a:lnT>
                      <a:noFill/>
                    </a:lnT>
                    <a:lnB>
                      <a:noFill/>
                    </a:lnB>
                  </a:tcPr>
                </a:tc>
                <a:extLst>
                  <a:ext uri="{0D108BD9-81ED-4DB2-BD59-A6C34878D82A}">
                    <a16:rowId xmlns:a16="http://schemas.microsoft.com/office/drawing/2014/main" val="2387577695"/>
                  </a:ext>
                </a:extLst>
              </a:tr>
              <a:tr h="208256">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3325081001"/>
                  </a:ext>
                </a:extLst>
              </a:tr>
              <a:tr h="166359">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167722482"/>
                  </a:ext>
                </a:extLst>
              </a:tr>
              <a:tr h="166359">
                <a:tc>
                  <a:txBody>
                    <a:bodyPr/>
                    <a:lstStyle/>
                    <a:p>
                      <a:endParaRPr lang="en-IN" sz="900" dirty="0"/>
                    </a:p>
                  </a:txBody>
                  <a:tcPr marL="45416" marR="45416" marT="22708" marB="22708" anchor="ctr">
                    <a:lnL>
                      <a:noFill/>
                    </a:lnL>
                    <a:lnR>
                      <a:noFill/>
                    </a:lnR>
                    <a:lnT>
                      <a:noFill/>
                    </a:lnT>
                    <a:lnB>
                      <a:noFill/>
                    </a:lnB>
                  </a:tcPr>
                </a:tc>
                <a:tc>
                  <a:txBody>
                    <a:bodyPr/>
                    <a:lstStyle/>
                    <a:p>
                      <a:endParaRPr lang="en-IN" sz="90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2370818946"/>
                  </a:ext>
                </a:extLst>
              </a:tr>
              <a:tr h="166359">
                <a:tc>
                  <a:txBody>
                    <a:bodyPr/>
                    <a:lstStyle/>
                    <a:p>
                      <a:endParaRPr lang="en-IN" sz="900" dirty="0"/>
                    </a:p>
                  </a:txBody>
                  <a:tcPr marL="45416" marR="45416" marT="22708" marB="22708" anchor="ctr">
                    <a:lnL>
                      <a:noFill/>
                    </a:lnL>
                    <a:lnR>
                      <a:noFill/>
                    </a:lnR>
                    <a:lnT>
                      <a:noFill/>
                    </a:lnT>
                    <a:lnB>
                      <a:noFill/>
                    </a:lnB>
                  </a:tcPr>
                </a:tc>
                <a:tc>
                  <a:txBody>
                    <a:bodyPr/>
                    <a:lstStyle/>
                    <a:p>
                      <a:endParaRPr lang="en-IN" sz="90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2479819966"/>
                  </a:ext>
                </a:extLst>
              </a:tr>
              <a:tr h="166359">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tc>
                  <a:txBody>
                    <a:bodyPr/>
                    <a:lstStyle/>
                    <a:p>
                      <a:endParaRPr lang="en-IN" sz="900" dirty="0"/>
                    </a:p>
                  </a:txBody>
                  <a:tcPr marL="45416" marR="45416" marT="22708" marB="22708" anchor="ctr">
                    <a:lnL>
                      <a:noFill/>
                    </a:lnL>
                    <a:lnR>
                      <a:noFill/>
                    </a:lnR>
                    <a:lnT>
                      <a:noFill/>
                    </a:lnT>
                    <a:lnB>
                      <a:noFill/>
                    </a:lnB>
                  </a:tcPr>
                </a:tc>
                <a:extLst>
                  <a:ext uri="{0D108BD9-81ED-4DB2-BD59-A6C34878D82A}">
                    <a16:rowId xmlns:a16="http://schemas.microsoft.com/office/drawing/2014/main" val="3026233991"/>
                  </a:ext>
                </a:extLst>
              </a:tr>
            </a:tbl>
          </a:graphicData>
        </a:graphic>
      </p:graphicFrame>
      <p:sp>
        <p:nvSpPr>
          <p:cNvPr id="4" name="Slide Number Placeholder 3">
            <a:extLst>
              <a:ext uri="{FF2B5EF4-FFF2-40B4-BE49-F238E27FC236}">
                <a16:creationId xmlns:a16="http://schemas.microsoft.com/office/drawing/2014/main" id="{138E3014-7411-4017-9475-FB5438CDA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
        <p:nvSpPr>
          <p:cNvPr id="3" name="Rectangle 2">
            <a:extLst>
              <a:ext uri="{FF2B5EF4-FFF2-40B4-BE49-F238E27FC236}">
                <a16:creationId xmlns:a16="http://schemas.microsoft.com/office/drawing/2014/main" id="{F6BB66D6-D4AD-4163-90BD-A7C004418E55}"/>
              </a:ext>
            </a:extLst>
          </p:cNvPr>
          <p:cNvSpPr/>
          <p:nvPr/>
        </p:nvSpPr>
        <p:spPr>
          <a:xfrm>
            <a:off x="448092" y="2675965"/>
            <a:ext cx="857488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22532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B97-A59A-4A76-8CCD-BC8F34F19621}"/>
              </a:ext>
            </a:extLst>
          </p:cNvPr>
          <p:cNvSpPr>
            <a:spLocks noGrp="1"/>
          </p:cNvSpPr>
          <p:nvPr>
            <p:ph type="title"/>
          </p:nvPr>
        </p:nvSpPr>
        <p:spPr/>
        <p:txBody>
          <a:bodyPr/>
          <a:lstStyle/>
          <a:p>
            <a:r>
              <a:rPr lang="en-IN" dirty="0" err="1"/>
              <a:t>Igas-igfrs-aslb</a:t>
            </a:r>
            <a:endParaRPr lang="en-IN" dirty="0"/>
          </a:p>
        </p:txBody>
      </p:sp>
      <p:graphicFrame>
        <p:nvGraphicFramePr>
          <p:cNvPr id="5" name="Content Placeholder 4">
            <a:extLst>
              <a:ext uri="{FF2B5EF4-FFF2-40B4-BE49-F238E27FC236}">
                <a16:creationId xmlns:a16="http://schemas.microsoft.com/office/drawing/2014/main" id="{FEAF00D2-146C-4C7D-8270-B31E46927256}"/>
              </a:ext>
            </a:extLst>
          </p:cNvPr>
          <p:cNvGraphicFramePr>
            <a:graphicFrameLocks noGrp="1"/>
          </p:cNvGraphicFramePr>
          <p:nvPr>
            <p:ph idx="1"/>
          </p:nvPr>
        </p:nvGraphicFramePr>
        <p:xfrm>
          <a:off x="572293" y="2043952"/>
          <a:ext cx="7989888" cy="4375661"/>
        </p:xfrm>
        <a:graphic>
          <a:graphicData uri="http://schemas.openxmlformats.org/drawingml/2006/table">
            <a:tbl>
              <a:tblPr/>
              <a:tblGrid>
                <a:gridCol w="1997472">
                  <a:extLst>
                    <a:ext uri="{9D8B030D-6E8A-4147-A177-3AD203B41FA5}">
                      <a16:colId xmlns:a16="http://schemas.microsoft.com/office/drawing/2014/main" val="534490811"/>
                    </a:ext>
                  </a:extLst>
                </a:gridCol>
                <a:gridCol w="1997472">
                  <a:extLst>
                    <a:ext uri="{9D8B030D-6E8A-4147-A177-3AD203B41FA5}">
                      <a16:colId xmlns:a16="http://schemas.microsoft.com/office/drawing/2014/main" val="739667343"/>
                    </a:ext>
                  </a:extLst>
                </a:gridCol>
                <a:gridCol w="1997472">
                  <a:extLst>
                    <a:ext uri="{9D8B030D-6E8A-4147-A177-3AD203B41FA5}">
                      <a16:colId xmlns:a16="http://schemas.microsoft.com/office/drawing/2014/main" val="4068998389"/>
                    </a:ext>
                  </a:extLst>
                </a:gridCol>
                <a:gridCol w="1997472">
                  <a:extLst>
                    <a:ext uri="{9D8B030D-6E8A-4147-A177-3AD203B41FA5}">
                      <a16:colId xmlns:a16="http://schemas.microsoft.com/office/drawing/2014/main" val="2295682410"/>
                    </a:ext>
                  </a:extLst>
                </a:gridCol>
              </a:tblGrid>
              <a:tr h="530383">
                <a:tc>
                  <a:txBody>
                    <a:bodyPr/>
                    <a:lstStyle/>
                    <a:p>
                      <a:r>
                        <a:rPr lang="en-IN" b="1"/>
                        <a:t>Aspect</a:t>
                      </a:r>
                      <a:endParaRPr lang="en-IN"/>
                    </a:p>
                  </a:txBody>
                  <a:tcPr anchor="ctr">
                    <a:lnL>
                      <a:noFill/>
                    </a:lnL>
                    <a:lnR>
                      <a:noFill/>
                    </a:lnR>
                    <a:lnT>
                      <a:noFill/>
                    </a:lnT>
                    <a:lnB>
                      <a:noFill/>
                    </a:lnB>
                  </a:tcPr>
                </a:tc>
                <a:tc>
                  <a:txBody>
                    <a:bodyPr/>
                    <a:lstStyle/>
                    <a:p>
                      <a:r>
                        <a:rPr lang="en-IN" b="1"/>
                        <a:t>IGAS</a:t>
                      </a:r>
                      <a:endParaRPr lang="en-IN"/>
                    </a:p>
                  </a:txBody>
                  <a:tcPr anchor="ctr">
                    <a:lnL>
                      <a:noFill/>
                    </a:lnL>
                    <a:lnR>
                      <a:noFill/>
                    </a:lnR>
                    <a:lnT>
                      <a:noFill/>
                    </a:lnT>
                    <a:lnB>
                      <a:noFill/>
                    </a:lnB>
                  </a:tcPr>
                </a:tc>
                <a:tc>
                  <a:txBody>
                    <a:bodyPr/>
                    <a:lstStyle/>
                    <a:p>
                      <a:r>
                        <a:rPr lang="en-IN" b="1"/>
                        <a:t>IGFRS</a:t>
                      </a:r>
                      <a:endParaRPr lang="en-IN"/>
                    </a:p>
                  </a:txBody>
                  <a:tcPr anchor="ctr">
                    <a:lnL>
                      <a:noFill/>
                    </a:lnL>
                    <a:lnR>
                      <a:noFill/>
                    </a:lnR>
                    <a:lnT>
                      <a:noFill/>
                    </a:lnT>
                    <a:lnB>
                      <a:noFill/>
                    </a:lnB>
                  </a:tcPr>
                </a:tc>
                <a:tc>
                  <a:txBody>
                    <a:bodyPr/>
                    <a:lstStyle/>
                    <a:p>
                      <a:r>
                        <a:rPr lang="en-IN" b="1"/>
                        <a:t>ASLBs</a:t>
                      </a:r>
                      <a:endParaRPr lang="en-IN"/>
                    </a:p>
                  </a:txBody>
                  <a:tcPr anchor="ctr">
                    <a:lnL>
                      <a:noFill/>
                    </a:lnL>
                    <a:lnR>
                      <a:noFill/>
                    </a:lnR>
                    <a:lnT>
                      <a:noFill/>
                    </a:lnT>
                    <a:lnB>
                      <a:noFill/>
                    </a:lnB>
                  </a:tcPr>
                </a:tc>
                <a:extLst>
                  <a:ext uri="{0D108BD9-81ED-4DB2-BD59-A6C34878D82A}">
                    <a16:rowId xmlns:a16="http://schemas.microsoft.com/office/drawing/2014/main" val="523316944"/>
                  </a:ext>
                </a:extLst>
              </a:tr>
              <a:tr h="1325958">
                <a:tc>
                  <a:txBody>
                    <a:bodyPr/>
                    <a:lstStyle/>
                    <a:p>
                      <a:r>
                        <a:rPr lang="en-IN" b="1" dirty="0"/>
                        <a:t>Full Form</a:t>
                      </a:r>
                      <a:endParaRPr lang="en-IN" dirty="0"/>
                    </a:p>
                  </a:txBody>
                  <a:tcPr anchor="ctr">
                    <a:lnL>
                      <a:noFill/>
                    </a:lnL>
                    <a:lnR>
                      <a:noFill/>
                    </a:lnR>
                    <a:lnT>
                      <a:noFill/>
                    </a:lnT>
                    <a:lnB>
                      <a:noFill/>
                    </a:lnB>
                  </a:tcPr>
                </a:tc>
                <a:tc>
                  <a:txBody>
                    <a:bodyPr/>
                    <a:lstStyle/>
                    <a:p>
                      <a:r>
                        <a:rPr lang="en-IN"/>
                        <a:t>Indian Government Accounting Standards</a:t>
                      </a:r>
                    </a:p>
                  </a:txBody>
                  <a:tcPr anchor="ctr">
                    <a:lnL>
                      <a:noFill/>
                    </a:lnL>
                    <a:lnR>
                      <a:noFill/>
                    </a:lnR>
                    <a:lnT>
                      <a:noFill/>
                    </a:lnT>
                    <a:lnB>
                      <a:noFill/>
                    </a:lnB>
                  </a:tcPr>
                </a:tc>
                <a:tc>
                  <a:txBody>
                    <a:bodyPr/>
                    <a:lstStyle/>
                    <a:p>
                      <a:r>
                        <a:rPr lang="en-GB"/>
                        <a:t>Indian Government Financial Reporting Standards</a:t>
                      </a:r>
                    </a:p>
                  </a:txBody>
                  <a:tcPr anchor="ctr">
                    <a:lnL>
                      <a:noFill/>
                    </a:lnL>
                    <a:lnR>
                      <a:noFill/>
                    </a:lnR>
                    <a:lnT>
                      <a:noFill/>
                    </a:lnT>
                    <a:lnB>
                      <a:noFill/>
                    </a:lnB>
                  </a:tcPr>
                </a:tc>
                <a:tc>
                  <a:txBody>
                    <a:bodyPr/>
                    <a:lstStyle/>
                    <a:p>
                      <a:r>
                        <a:rPr lang="en-GB"/>
                        <a:t>Accounting Standards for Local Bodies</a:t>
                      </a:r>
                    </a:p>
                  </a:txBody>
                  <a:tcPr anchor="ctr">
                    <a:lnL>
                      <a:noFill/>
                    </a:lnL>
                    <a:lnR>
                      <a:noFill/>
                    </a:lnR>
                    <a:lnT>
                      <a:noFill/>
                    </a:lnT>
                    <a:lnB>
                      <a:noFill/>
                    </a:lnB>
                  </a:tcPr>
                </a:tc>
                <a:extLst>
                  <a:ext uri="{0D108BD9-81ED-4DB2-BD59-A6C34878D82A}">
                    <a16:rowId xmlns:a16="http://schemas.microsoft.com/office/drawing/2014/main" val="2341120773"/>
                  </a:ext>
                </a:extLst>
              </a:tr>
              <a:tr h="2519320">
                <a:tc>
                  <a:txBody>
                    <a:bodyPr/>
                    <a:lstStyle/>
                    <a:p>
                      <a:r>
                        <a:rPr lang="en-IN" b="1"/>
                        <a:t>Issuing Authority</a:t>
                      </a:r>
                      <a:endParaRPr lang="en-IN"/>
                    </a:p>
                  </a:txBody>
                  <a:tcPr anchor="ctr">
                    <a:lnL>
                      <a:noFill/>
                    </a:lnL>
                    <a:lnR>
                      <a:noFill/>
                    </a:lnR>
                    <a:lnT>
                      <a:noFill/>
                    </a:lnT>
                    <a:lnB>
                      <a:noFill/>
                    </a:lnB>
                  </a:tcPr>
                </a:tc>
                <a:tc>
                  <a:txBody>
                    <a:bodyPr/>
                    <a:lstStyle/>
                    <a:p>
                      <a:r>
                        <a:rPr lang="en-GB"/>
                        <a:t>GASAB (Government Accounting Standards Advisory Board) under C&amp;AG</a:t>
                      </a:r>
                    </a:p>
                  </a:txBody>
                  <a:tcPr anchor="ctr">
                    <a:lnL>
                      <a:noFill/>
                    </a:lnL>
                    <a:lnR>
                      <a:noFill/>
                    </a:lnR>
                    <a:lnT>
                      <a:noFill/>
                    </a:lnT>
                    <a:lnB>
                      <a:noFill/>
                    </a:lnB>
                  </a:tcPr>
                </a:tc>
                <a:tc>
                  <a:txBody>
                    <a:bodyPr/>
                    <a:lstStyle/>
                    <a:p>
                      <a:r>
                        <a:rPr lang="en-IN"/>
                        <a:t>GASAB under C&amp;AG</a:t>
                      </a:r>
                    </a:p>
                  </a:txBody>
                  <a:tcPr anchor="ctr">
                    <a:lnL>
                      <a:noFill/>
                    </a:lnL>
                    <a:lnR>
                      <a:noFill/>
                    </a:lnR>
                    <a:lnT>
                      <a:noFill/>
                    </a:lnT>
                    <a:lnB>
                      <a:noFill/>
                    </a:lnB>
                  </a:tcPr>
                </a:tc>
                <a:tc>
                  <a:txBody>
                    <a:bodyPr/>
                    <a:lstStyle/>
                    <a:p>
                      <a:r>
                        <a:rPr lang="en-GB" dirty="0"/>
                        <a:t>ICAI (Committee on Public &amp; Government Financial Management)</a:t>
                      </a:r>
                      <a:endParaRPr lang="en-IN" dirty="0"/>
                    </a:p>
                  </a:txBody>
                  <a:tcPr anchor="ctr">
                    <a:lnL>
                      <a:noFill/>
                    </a:lnL>
                    <a:lnR>
                      <a:noFill/>
                    </a:lnR>
                    <a:lnT>
                      <a:noFill/>
                    </a:lnT>
                    <a:lnB>
                      <a:noFill/>
                    </a:lnB>
                  </a:tcPr>
                </a:tc>
                <a:extLst>
                  <a:ext uri="{0D108BD9-81ED-4DB2-BD59-A6C34878D82A}">
                    <a16:rowId xmlns:a16="http://schemas.microsoft.com/office/drawing/2014/main" val="2335469035"/>
                  </a:ext>
                </a:extLst>
              </a:tr>
            </a:tbl>
          </a:graphicData>
        </a:graphic>
      </p:graphicFrame>
      <p:sp>
        <p:nvSpPr>
          <p:cNvPr id="4" name="Slide Number Placeholder 3">
            <a:extLst>
              <a:ext uri="{FF2B5EF4-FFF2-40B4-BE49-F238E27FC236}">
                <a16:creationId xmlns:a16="http://schemas.microsoft.com/office/drawing/2014/main" id="{46EC8657-02D9-413B-BF3C-C8FAF0BA1B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286563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F786-ADE9-4A40-8BEE-13A8242B9538}"/>
              </a:ext>
            </a:extLst>
          </p:cNvPr>
          <p:cNvSpPr>
            <a:spLocks noGrp="1"/>
          </p:cNvSpPr>
          <p:nvPr>
            <p:ph type="title"/>
          </p:nvPr>
        </p:nvSpPr>
        <p:spPr/>
        <p:txBody>
          <a:bodyPr/>
          <a:lstStyle/>
          <a:p>
            <a:r>
              <a:rPr lang="en-IN" dirty="0" err="1"/>
              <a:t>Igas-igfrs-aslb</a:t>
            </a:r>
            <a:endParaRPr lang="en-IN" dirty="0"/>
          </a:p>
        </p:txBody>
      </p:sp>
      <p:graphicFrame>
        <p:nvGraphicFramePr>
          <p:cNvPr id="5" name="Content Placeholder 4">
            <a:extLst>
              <a:ext uri="{FF2B5EF4-FFF2-40B4-BE49-F238E27FC236}">
                <a16:creationId xmlns:a16="http://schemas.microsoft.com/office/drawing/2014/main" id="{8477DC6A-DD80-4F48-BD7B-AA4E1EEA7089}"/>
              </a:ext>
            </a:extLst>
          </p:cNvPr>
          <p:cNvGraphicFramePr>
            <a:graphicFrameLocks noGrp="1"/>
          </p:cNvGraphicFramePr>
          <p:nvPr>
            <p:ph idx="1"/>
            <p:extLst>
              <p:ext uri="{D42A27DB-BD31-4B8C-83A1-F6EECF244321}">
                <p14:modId xmlns:p14="http://schemas.microsoft.com/office/powerpoint/2010/main" val="3854555976"/>
              </p:ext>
            </p:extLst>
          </p:nvPr>
        </p:nvGraphicFramePr>
        <p:xfrm>
          <a:off x="448092" y="1922929"/>
          <a:ext cx="8255952" cy="4496685"/>
        </p:xfrm>
        <a:graphic>
          <a:graphicData uri="http://schemas.openxmlformats.org/drawingml/2006/table">
            <a:tbl>
              <a:tblPr/>
              <a:tblGrid>
                <a:gridCol w="2063988">
                  <a:extLst>
                    <a:ext uri="{9D8B030D-6E8A-4147-A177-3AD203B41FA5}">
                      <a16:colId xmlns:a16="http://schemas.microsoft.com/office/drawing/2014/main" val="1255560193"/>
                    </a:ext>
                  </a:extLst>
                </a:gridCol>
                <a:gridCol w="2063988">
                  <a:extLst>
                    <a:ext uri="{9D8B030D-6E8A-4147-A177-3AD203B41FA5}">
                      <a16:colId xmlns:a16="http://schemas.microsoft.com/office/drawing/2014/main" val="2897552218"/>
                    </a:ext>
                  </a:extLst>
                </a:gridCol>
                <a:gridCol w="2063988">
                  <a:extLst>
                    <a:ext uri="{9D8B030D-6E8A-4147-A177-3AD203B41FA5}">
                      <a16:colId xmlns:a16="http://schemas.microsoft.com/office/drawing/2014/main" val="2871840455"/>
                    </a:ext>
                  </a:extLst>
                </a:gridCol>
                <a:gridCol w="2063988">
                  <a:extLst>
                    <a:ext uri="{9D8B030D-6E8A-4147-A177-3AD203B41FA5}">
                      <a16:colId xmlns:a16="http://schemas.microsoft.com/office/drawing/2014/main" val="2562725518"/>
                    </a:ext>
                  </a:extLst>
                </a:gridCol>
              </a:tblGrid>
              <a:tr h="1498895">
                <a:tc>
                  <a:txBody>
                    <a:bodyPr/>
                    <a:lstStyle/>
                    <a:p>
                      <a:r>
                        <a:rPr lang="en-IN" b="1"/>
                        <a:t>Applicability</a:t>
                      </a:r>
                      <a:endParaRPr lang="en-IN"/>
                    </a:p>
                  </a:txBody>
                  <a:tcPr anchor="ctr">
                    <a:lnL>
                      <a:noFill/>
                    </a:lnL>
                    <a:lnR>
                      <a:noFill/>
                    </a:lnR>
                    <a:lnT>
                      <a:noFill/>
                    </a:lnT>
                    <a:lnB>
                      <a:noFill/>
                    </a:lnB>
                  </a:tcPr>
                </a:tc>
                <a:tc>
                  <a:txBody>
                    <a:bodyPr/>
                    <a:lstStyle/>
                    <a:p>
                      <a:r>
                        <a:rPr lang="en-GB"/>
                        <a:t>Union &amp; State Governments (cash basis)</a:t>
                      </a:r>
                    </a:p>
                  </a:txBody>
                  <a:tcPr anchor="ctr">
                    <a:lnL>
                      <a:noFill/>
                    </a:lnL>
                    <a:lnR>
                      <a:noFill/>
                    </a:lnR>
                    <a:lnT>
                      <a:noFill/>
                    </a:lnT>
                    <a:lnB>
                      <a:noFill/>
                    </a:lnB>
                  </a:tcPr>
                </a:tc>
                <a:tc>
                  <a:txBody>
                    <a:bodyPr/>
                    <a:lstStyle/>
                    <a:p>
                      <a:r>
                        <a:rPr lang="en-GB"/>
                        <a:t>Union &amp; State Governments (transition to accrual basis)</a:t>
                      </a:r>
                    </a:p>
                  </a:txBody>
                  <a:tcPr anchor="ctr">
                    <a:lnL>
                      <a:noFill/>
                    </a:lnL>
                    <a:lnR>
                      <a:noFill/>
                    </a:lnR>
                    <a:lnT>
                      <a:noFill/>
                    </a:lnT>
                    <a:lnB>
                      <a:noFill/>
                    </a:lnB>
                  </a:tcPr>
                </a:tc>
                <a:tc>
                  <a:txBody>
                    <a:bodyPr/>
                    <a:lstStyle/>
                    <a:p>
                      <a:r>
                        <a:rPr lang="fr-FR"/>
                        <a:t>Local Bodies (municipalities, panchayats, PRIs, ULBs)</a:t>
                      </a:r>
                    </a:p>
                  </a:txBody>
                  <a:tcPr anchor="ctr">
                    <a:lnL>
                      <a:noFill/>
                    </a:lnL>
                    <a:lnR>
                      <a:noFill/>
                    </a:lnR>
                    <a:lnT>
                      <a:noFill/>
                    </a:lnT>
                    <a:lnB>
                      <a:noFill/>
                    </a:lnB>
                  </a:tcPr>
                </a:tc>
                <a:extLst>
                  <a:ext uri="{0D108BD9-81ED-4DB2-BD59-A6C34878D82A}">
                    <a16:rowId xmlns:a16="http://schemas.microsoft.com/office/drawing/2014/main" val="2160421159"/>
                  </a:ext>
                </a:extLst>
              </a:tr>
              <a:tr h="1152996">
                <a:tc>
                  <a:txBody>
                    <a:bodyPr/>
                    <a:lstStyle/>
                    <a:p>
                      <a:r>
                        <a:rPr lang="en-IN" b="1"/>
                        <a:t>Basis of Accounting</a:t>
                      </a:r>
                      <a:endParaRPr lang="en-IN"/>
                    </a:p>
                  </a:txBody>
                  <a:tcPr anchor="ctr">
                    <a:lnL>
                      <a:noFill/>
                    </a:lnL>
                    <a:lnR>
                      <a:noFill/>
                    </a:lnR>
                    <a:lnT>
                      <a:noFill/>
                    </a:lnT>
                    <a:lnB>
                      <a:noFill/>
                    </a:lnB>
                  </a:tcPr>
                </a:tc>
                <a:tc>
                  <a:txBody>
                    <a:bodyPr/>
                    <a:lstStyle/>
                    <a:p>
                      <a:r>
                        <a:rPr lang="en-GB" b="1" dirty="0"/>
                        <a:t>Cash basis (with enhanced disclosures)</a:t>
                      </a:r>
                    </a:p>
                  </a:txBody>
                  <a:tcPr anchor="ctr">
                    <a:lnL>
                      <a:noFill/>
                    </a:lnL>
                    <a:lnR>
                      <a:noFill/>
                    </a:lnR>
                    <a:lnT>
                      <a:noFill/>
                    </a:lnT>
                    <a:lnB>
                      <a:noFill/>
                    </a:lnB>
                  </a:tcPr>
                </a:tc>
                <a:tc>
                  <a:txBody>
                    <a:bodyPr/>
                    <a:lstStyle/>
                    <a:p>
                      <a:r>
                        <a:rPr lang="en-GB" b="1" dirty="0"/>
                        <a:t>Accrual basis </a:t>
                      </a:r>
                      <a:r>
                        <a:rPr lang="en-GB" dirty="0"/>
                        <a:t>(pilot stage, gradual adoption)</a:t>
                      </a:r>
                    </a:p>
                  </a:txBody>
                  <a:tcPr anchor="ctr">
                    <a:lnL>
                      <a:noFill/>
                    </a:lnL>
                    <a:lnR>
                      <a:noFill/>
                    </a:lnR>
                    <a:lnT>
                      <a:noFill/>
                    </a:lnT>
                    <a:lnB>
                      <a:noFill/>
                    </a:lnB>
                  </a:tcPr>
                </a:tc>
                <a:tc>
                  <a:txBody>
                    <a:bodyPr/>
                    <a:lstStyle/>
                    <a:p>
                      <a:r>
                        <a:rPr lang="en-GB" b="1" dirty="0"/>
                        <a:t>Accrual basis </a:t>
                      </a:r>
                      <a:r>
                        <a:rPr lang="en-GB" dirty="0"/>
                        <a:t>(aligned with IPSAS)</a:t>
                      </a:r>
                    </a:p>
                  </a:txBody>
                  <a:tcPr anchor="ctr">
                    <a:lnL>
                      <a:noFill/>
                    </a:lnL>
                    <a:lnR>
                      <a:noFill/>
                    </a:lnR>
                    <a:lnT>
                      <a:noFill/>
                    </a:lnT>
                    <a:lnB>
                      <a:noFill/>
                    </a:lnB>
                  </a:tcPr>
                </a:tc>
                <a:extLst>
                  <a:ext uri="{0D108BD9-81ED-4DB2-BD59-A6C34878D82A}">
                    <a16:rowId xmlns:a16="http://schemas.microsoft.com/office/drawing/2014/main" val="1056671351"/>
                  </a:ext>
                </a:extLst>
              </a:tr>
              <a:tr h="1844794">
                <a:tc>
                  <a:txBody>
                    <a:bodyPr/>
                    <a:lstStyle/>
                    <a:p>
                      <a:r>
                        <a:rPr lang="en-IN" b="1"/>
                        <a:t>Objective</a:t>
                      </a:r>
                      <a:endParaRPr lang="en-IN"/>
                    </a:p>
                  </a:txBody>
                  <a:tcPr anchor="ctr">
                    <a:lnL>
                      <a:noFill/>
                    </a:lnL>
                    <a:lnR>
                      <a:noFill/>
                    </a:lnR>
                    <a:lnT>
                      <a:noFill/>
                    </a:lnT>
                    <a:lnB>
                      <a:noFill/>
                    </a:lnB>
                  </a:tcPr>
                </a:tc>
                <a:tc>
                  <a:txBody>
                    <a:bodyPr/>
                    <a:lstStyle/>
                    <a:p>
                      <a:r>
                        <a:rPr lang="en-GB"/>
                        <a:t>Standardize disclosures under cash system</a:t>
                      </a:r>
                    </a:p>
                  </a:txBody>
                  <a:tcPr anchor="ctr">
                    <a:lnL>
                      <a:noFill/>
                    </a:lnL>
                    <a:lnR>
                      <a:noFill/>
                    </a:lnR>
                    <a:lnT>
                      <a:noFill/>
                    </a:lnT>
                    <a:lnB>
                      <a:noFill/>
                    </a:lnB>
                  </a:tcPr>
                </a:tc>
                <a:tc>
                  <a:txBody>
                    <a:bodyPr/>
                    <a:lstStyle/>
                    <a:p>
                      <a:r>
                        <a:rPr lang="en-GB" dirty="0"/>
                        <a:t>Prepare for accrual accounting in government</a:t>
                      </a:r>
                    </a:p>
                  </a:txBody>
                  <a:tcPr anchor="ctr">
                    <a:lnL>
                      <a:noFill/>
                    </a:lnL>
                    <a:lnR>
                      <a:noFill/>
                    </a:lnR>
                    <a:lnT>
                      <a:noFill/>
                    </a:lnT>
                    <a:lnB>
                      <a:noFill/>
                    </a:lnB>
                  </a:tcPr>
                </a:tc>
                <a:tc>
                  <a:txBody>
                    <a:bodyPr/>
                    <a:lstStyle/>
                    <a:p>
                      <a:r>
                        <a:rPr lang="en-GB" dirty="0"/>
                        <a:t>Improve transparency &amp; comparability in local body accounts</a:t>
                      </a:r>
                    </a:p>
                  </a:txBody>
                  <a:tcPr anchor="ctr">
                    <a:lnL>
                      <a:noFill/>
                    </a:lnL>
                    <a:lnR>
                      <a:noFill/>
                    </a:lnR>
                    <a:lnT>
                      <a:noFill/>
                    </a:lnT>
                    <a:lnB>
                      <a:noFill/>
                    </a:lnB>
                  </a:tcPr>
                </a:tc>
                <a:extLst>
                  <a:ext uri="{0D108BD9-81ED-4DB2-BD59-A6C34878D82A}">
                    <a16:rowId xmlns:a16="http://schemas.microsoft.com/office/drawing/2014/main" val="634768102"/>
                  </a:ext>
                </a:extLst>
              </a:tr>
            </a:tbl>
          </a:graphicData>
        </a:graphic>
      </p:graphicFrame>
      <p:sp>
        <p:nvSpPr>
          <p:cNvPr id="4" name="Slide Number Placeholder 3">
            <a:extLst>
              <a:ext uri="{FF2B5EF4-FFF2-40B4-BE49-F238E27FC236}">
                <a16:creationId xmlns:a16="http://schemas.microsoft.com/office/drawing/2014/main" id="{26F42DFD-F61B-4D49-81D5-A4DACFC869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6387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26B5-3253-477C-B37C-EA2011563A5D}"/>
              </a:ext>
            </a:extLst>
          </p:cNvPr>
          <p:cNvSpPr>
            <a:spLocks noGrp="1"/>
          </p:cNvSpPr>
          <p:nvPr>
            <p:ph type="title"/>
          </p:nvPr>
        </p:nvSpPr>
        <p:spPr/>
        <p:txBody>
          <a:bodyPr/>
          <a:lstStyle/>
          <a:p>
            <a:r>
              <a:rPr lang="en-IN" dirty="0" err="1"/>
              <a:t>Igas-igfrs-aslb</a:t>
            </a:r>
            <a:endParaRPr lang="en-IN" dirty="0"/>
          </a:p>
        </p:txBody>
      </p:sp>
      <p:graphicFrame>
        <p:nvGraphicFramePr>
          <p:cNvPr id="5" name="Content Placeholder 4">
            <a:extLst>
              <a:ext uri="{FF2B5EF4-FFF2-40B4-BE49-F238E27FC236}">
                <a16:creationId xmlns:a16="http://schemas.microsoft.com/office/drawing/2014/main" id="{C2B34A7E-F601-479D-874B-2938E09CB338}"/>
              </a:ext>
            </a:extLst>
          </p:cNvPr>
          <p:cNvGraphicFramePr>
            <a:graphicFrameLocks noGrp="1"/>
          </p:cNvGraphicFramePr>
          <p:nvPr>
            <p:ph idx="1"/>
          </p:nvPr>
        </p:nvGraphicFramePr>
        <p:xfrm>
          <a:off x="439954" y="1949824"/>
          <a:ext cx="8367872" cy="4693023"/>
        </p:xfrm>
        <a:graphic>
          <a:graphicData uri="http://schemas.openxmlformats.org/drawingml/2006/table">
            <a:tbl>
              <a:tblPr/>
              <a:tblGrid>
                <a:gridCol w="1214034">
                  <a:extLst>
                    <a:ext uri="{9D8B030D-6E8A-4147-A177-3AD203B41FA5}">
                      <a16:colId xmlns:a16="http://schemas.microsoft.com/office/drawing/2014/main" val="3375079777"/>
                    </a:ext>
                  </a:extLst>
                </a:gridCol>
                <a:gridCol w="2151530">
                  <a:extLst>
                    <a:ext uri="{9D8B030D-6E8A-4147-A177-3AD203B41FA5}">
                      <a16:colId xmlns:a16="http://schemas.microsoft.com/office/drawing/2014/main" val="612154162"/>
                    </a:ext>
                  </a:extLst>
                </a:gridCol>
                <a:gridCol w="2910340">
                  <a:extLst>
                    <a:ext uri="{9D8B030D-6E8A-4147-A177-3AD203B41FA5}">
                      <a16:colId xmlns:a16="http://schemas.microsoft.com/office/drawing/2014/main" val="1294753777"/>
                    </a:ext>
                  </a:extLst>
                </a:gridCol>
                <a:gridCol w="2091968">
                  <a:extLst>
                    <a:ext uri="{9D8B030D-6E8A-4147-A177-3AD203B41FA5}">
                      <a16:colId xmlns:a16="http://schemas.microsoft.com/office/drawing/2014/main" val="1008198515"/>
                    </a:ext>
                  </a:extLst>
                </a:gridCol>
              </a:tblGrid>
              <a:tr h="3204991">
                <a:tc>
                  <a:txBody>
                    <a:bodyPr/>
                    <a:lstStyle/>
                    <a:p>
                      <a:r>
                        <a:rPr lang="en-IN" b="1" dirty="0"/>
                        <a:t>Examples</a:t>
                      </a:r>
                      <a:endParaRPr lang="en-IN" dirty="0"/>
                    </a:p>
                  </a:txBody>
                  <a:tcPr anchor="ctr">
                    <a:lnL>
                      <a:noFill/>
                    </a:lnL>
                    <a:lnR>
                      <a:noFill/>
                    </a:lnR>
                    <a:lnT>
                      <a:noFill/>
                    </a:lnT>
                    <a:lnB>
                      <a:noFill/>
                    </a:lnB>
                  </a:tcPr>
                </a:tc>
                <a:tc>
                  <a:txBody>
                    <a:bodyPr/>
                    <a:lstStyle/>
                    <a:p>
                      <a:r>
                        <a:rPr lang="en-GB" dirty="0"/>
                        <a:t>IGAS 1 – Guarantees;       IGAS 2 – Grants-in-Aid;                    IGAS 3 – Loans &amp; Advances;            IGAS 4 – Prior Period Adjustments</a:t>
                      </a:r>
                    </a:p>
                  </a:txBody>
                  <a:tcPr anchor="ctr">
                    <a:lnL>
                      <a:noFill/>
                    </a:lnL>
                    <a:lnR>
                      <a:noFill/>
                    </a:lnR>
                    <a:lnT>
                      <a:noFill/>
                    </a:lnT>
                    <a:lnB>
                      <a:noFill/>
                    </a:lnB>
                  </a:tcPr>
                </a:tc>
                <a:tc>
                  <a:txBody>
                    <a:bodyPr/>
                    <a:lstStyle/>
                    <a:p>
                      <a:r>
                        <a:rPr lang="en-IN" dirty="0"/>
                        <a:t>IGFRS 1 – Presentation of Financial Statements;     IGFRS 2 – Revenue from Exchange Transactions;   IGFRS 3 – Inventories</a:t>
                      </a:r>
                    </a:p>
                  </a:txBody>
                  <a:tcPr anchor="ctr">
                    <a:lnL>
                      <a:noFill/>
                    </a:lnL>
                    <a:lnR>
                      <a:noFill/>
                    </a:lnR>
                    <a:lnT>
                      <a:noFill/>
                    </a:lnT>
                    <a:lnB>
                      <a:noFill/>
                    </a:lnB>
                  </a:tcPr>
                </a:tc>
                <a:tc>
                  <a:txBody>
                    <a:bodyPr/>
                    <a:lstStyle/>
                    <a:p>
                      <a:r>
                        <a:rPr lang="en-IN" dirty="0"/>
                        <a:t>ASLB 1 – Presentation of Financial Statements; ASLB 23 – Revenue from Non-Exchange Transactions;    ASLB 24 – Budget Information</a:t>
                      </a:r>
                    </a:p>
                  </a:txBody>
                  <a:tcPr anchor="ctr">
                    <a:lnL>
                      <a:noFill/>
                    </a:lnL>
                    <a:lnR>
                      <a:noFill/>
                    </a:lnR>
                    <a:lnT>
                      <a:noFill/>
                    </a:lnT>
                    <a:lnB>
                      <a:noFill/>
                    </a:lnB>
                  </a:tcPr>
                </a:tc>
                <a:extLst>
                  <a:ext uri="{0D108BD9-81ED-4DB2-BD59-A6C34878D82A}">
                    <a16:rowId xmlns:a16="http://schemas.microsoft.com/office/drawing/2014/main" val="4256762553"/>
                  </a:ext>
                </a:extLst>
              </a:tr>
              <a:tr h="1488032">
                <a:tc>
                  <a:txBody>
                    <a:bodyPr/>
                    <a:lstStyle/>
                    <a:p>
                      <a:r>
                        <a:rPr lang="en-IN" b="1"/>
                        <a:t>Mandatory Status (2026)</a:t>
                      </a:r>
                      <a:endParaRPr lang="en-IN"/>
                    </a:p>
                  </a:txBody>
                  <a:tcPr anchor="ctr">
                    <a:lnL>
                      <a:noFill/>
                    </a:lnL>
                    <a:lnR>
                      <a:noFill/>
                    </a:lnR>
                    <a:lnT>
                      <a:noFill/>
                    </a:lnT>
                    <a:lnB>
                      <a:noFill/>
                    </a:lnB>
                  </a:tcPr>
                </a:tc>
                <a:tc>
                  <a:txBody>
                    <a:bodyPr/>
                    <a:lstStyle/>
                    <a:p>
                      <a:r>
                        <a:rPr lang="en-GB" dirty="0"/>
                        <a:t>9 issued, 4 notified &amp; mandatory</a:t>
                      </a:r>
                    </a:p>
                  </a:txBody>
                  <a:tcPr anchor="ctr">
                    <a:lnL>
                      <a:noFill/>
                    </a:lnL>
                    <a:lnR>
                      <a:noFill/>
                    </a:lnR>
                    <a:lnT>
                      <a:noFill/>
                    </a:lnT>
                    <a:lnB>
                      <a:noFill/>
                    </a:lnB>
                  </a:tcPr>
                </a:tc>
                <a:tc>
                  <a:txBody>
                    <a:bodyPr/>
                    <a:lstStyle/>
                    <a:p>
                      <a:r>
                        <a:rPr lang="en-GB"/>
                        <a:t>Draft stage, not yet mandatory</a:t>
                      </a:r>
                    </a:p>
                  </a:txBody>
                  <a:tcPr anchor="ctr">
                    <a:lnL>
                      <a:noFill/>
                    </a:lnL>
                    <a:lnR>
                      <a:noFill/>
                    </a:lnR>
                    <a:lnT>
                      <a:noFill/>
                    </a:lnT>
                    <a:lnB>
                      <a:noFill/>
                    </a:lnB>
                  </a:tcPr>
                </a:tc>
                <a:tc>
                  <a:txBody>
                    <a:bodyPr/>
                    <a:lstStyle/>
                    <a:p>
                      <a:r>
                        <a:rPr lang="en-GB" dirty="0"/>
                        <a:t>Voluntary adoption, recommended by ICAI; gradually being implemented</a:t>
                      </a:r>
                    </a:p>
                  </a:txBody>
                  <a:tcPr anchor="ctr">
                    <a:lnL>
                      <a:noFill/>
                    </a:lnL>
                    <a:lnR>
                      <a:noFill/>
                    </a:lnR>
                    <a:lnT>
                      <a:noFill/>
                    </a:lnT>
                    <a:lnB>
                      <a:noFill/>
                    </a:lnB>
                  </a:tcPr>
                </a:tc>
                <a:extLst>
                  <a:ext uri="{0D108BD9-81ED-4DB2-BD59-A6C34878D82A}">
                    <a16:rowId xmlns:a16="http://schemas.microsoft.com/office/drawing/2014/main" val="1172501439"/>
                  </a:ext>
                </a:extLst>
              </a:tr>
            </a:tbl>
          </a:graphicData>
        </a:graphic>
      </p:graphicFrame>
      <p:sp>
        <p:nvSpPr>
          <p:cNvPr id="4" name="Slide Number Placeholder 3">
            <a:extLst>
              <a:ext uri="{FF2B5EF4-FFF2-40B4-BE49-F238E27FC236}">
                <a16:creationId xmlns:a16="http://schemas.microsoft.com/office/drawing/2014/main" id="{88FBD11F-C547-41D1-B781-AC4C5638D6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51847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48092" y="687475"/>
            <a:ext cx="6788731" cy="893131"/>
          </a:xfrm>
        </p:spPr>
        <p:txBody>
          <a:bodyPr>
            <a:normAutofit fontScale="90000"/>
          </a:bodyPr>
          <a:lstStyle/>
          <a:p>
            <a:r>
              <a:rPr lang="en-IN" dirty="0"/>
              <a:t>Reporting requirements and need of standards</a:t>
            </a:r>
          </a:p>
        </p:txBody>
      </p:sp>
      <p:sp>
        <p:nvSpPr>
          <p:cNvPr id="18" name="Content Placeholder 17"/>
          <p:cNvSpPr>
            <a:spLocks noGrp="1"/>
          </p:cNvSpPr>
          <p:nvPr>
            <p:ph idx="1"/>
          </p:nvPr>
        </p:nvSpPr>
        <p:spPr/>
        <p:txBody>
          <a:bodyPr>
            <a:normAutofit/>
          </a:bodyPr>
          <a:lstStyle/>
          <a:p>
            <a:pPr algn="l"/>
            <a:endParaRPr lang="en-GB" dirty="0"/>
          </a:p>
          <a:p>
            <a:pPr algn="l"/>
            <a:r>
              <a:rPr lang="en-GB" dirty="0"/>
              <a:t> The increasing reporting requirements, due to Finance Commission recommendations, Ministry requirements, Grants utilization conditions, uploading of results in prescribed manner, format and time frame </a:t>
            </a:r>
            <a:r>
              <a:rPr lang="en-GB" b="1" dirty="0"/>
              <a:t>has created need for Standards.</a:t>
            </a:r>
          </a:p>
          <a:p>
            <a:pPr algn="l"/>
            <a:r>
              <a:rPr lang="en-GB" dirty="0"/>
              <a:t>Like Untied Grant (40%) / Tied Grant (60%) will be released in two instalment by the Union Government after receipt of Grant Transfer Certificate.</a:t>
            </a:r>
          </a:p>
          <a:p>
            <a:pPr algn="l"/>
            <a:r>
              <a:rPr lang="en-GB" sz="2000" dirty="0"/>
              <a:t>The eligible conditions include </a:t>
            </a:r>
          </a:p>
          <a:p>
            <a:pPr lvl="1" algn="l"/>
            <a:r>
              <a:rPr lang="en-GB" sz="1800" dirty="0"/>
              <a:t>preparing proper accounts and audit of financial statement, </a:t>
            </a:r>
          </a:p>
          <a:p>
            <a:pPr lvl="1" algn="l"/>
            <a:r>
              <a:rPr lang="en-GB" sz="1800" dirty="0"/>
              <a:t>Uploading of information/data in </a:t>
            </a:r>
            <a:r>
              <a:rPr lang="en-GB" sz="1800" dirty="0" err="1"/>
              <a:t>eGramSwaraj</a:t>
            </a:r>
            <a:r>
              <a:rPr lang="en-GB" sz="1800" dirty="0"/>
              <a:t> containing desired details</a:t>
            </a:r>
          </a:p>
          <a:p>
            <a:pPr lvl="1" algn="l"/>
            <a:r>
              <a:rPr lang="en-GB" sz="1800" dirty="0"/>
              <a:t>Uploading of details about utilization 15" F.C. funds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25961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A62B-6A27-48DB-AFE5-E55F35DEC889}"/>
              </a:ext>
            </a:extLst>
          </p:cNvPr>
          <p:cNvSpPr>
            <a:spLocks noGrp="1"/>
          </p:cNvSpPr>
          <p:nvPr>
            <p:ph type="title"/>
          </p:nvPr>
        </p:nvSpPr>
        <p:spPr/>
        <p:txBody>
          <a:bodyPr/>
          <a:lstStyle/>
          <a:p>
            <a:r>
              <a:rPr lang="en-IN" dirty="0"/>
              <a:t>Purpose of Government Accounting</a:t>
            </a:r>
          </a:p>
        </p:txBody>
      </p:sp>
      <p:sp>
        <p:nvSpPr>
          <p:cNvPr id="3" name="Content Placeholder 2">
            <a:extLst>
              <a:ext uri="{FF2B5EF4-FFF2-40B4-BE49-F238E27FC236}">
                <a16:creationId xmlns:a16="http://schemas.microsoft.com/office/drawing/2014/main" id="{73F6758D-9D4D-4C21-88D7-9C6A7FDC4146}"/>
              </a:ext>
            </a:extLst>
          </p:cNvPr>
          <p:cNvSpPr>
            <a:spLocks noGrp="1"/>
          </p:cNvSpPr>
          <p:nvPr>
            <p:ph idx="1"/>
          </p:nvPr>
        </p:nvSpPr>
        <p:spPr/>
        <p:txBody>
          <a:bodyPr/>
          <a:lstStyle/>
          <a:p>
            <a:r>
              <a:rPr lang="en-IN" dirty="0"/>
              <a:t>Accountability to Public.</a:t>
            </a:r>
          </a:p>
          <a:p>
            <a:r>
              <a:rPr lang="en-IN" dirty="0"/>
              <a:t>Budgetary Control.</a:t>
            </a:r>
          </a:p>
          <a:p>
            <a:r>
              <a:rPr lang="en-IN" dirty="0"/>
              <a:t>Transparency</a:t>
            </a:r>
          </a:p>
          <a:p>
            <a:r>
              <a:rPr lang="en-IN" dirty="0"/>
              <a:t>Facilitates Audit</a:t>
            </a:r>
          </a:p>
          <a:p>
            <a:r>
              <a:rPr lang="en-IN" dirty="0"/>
              <a:t>Legal &amp; Regulatory Compliance</a:t>
            </a:r>
          </a:p>
          <a:p>
            <a:r>
              <a:rPr lang="en-IN" dirty="0"/>
              <a:t>Decision Making &amp; Policy Formulation</a:t>
            </a:r>
          </a:p>
          <a:p>
            <a:r>
              <a:rPr lang="en-IN" dirty="0"/>
              <a:t>Efficient Resources Management</a:t>
            </a:r>
          </a:p>
          <a:p>
            <a:r>
              <a:rPr lang="en-IN" dirty="0"/>
              <a:t>Financial Reporting</a:t>
            </a:r>
          </a:p>
          <a:p>
            <a:endParaRPr lang="en-IN" dirty="0"/>
          </a:p>
        </p:txBody>
      </p:sp>
      <p:sp>
        <p:nvSpPr>
          <p:cNvPr id="4" name="Slide Number Placeholder 3">
            <a:extLst>
              <a:ext uri="{FF2B5EF4-FFF2-40B4-BE49-F238E27FC236}">
                <a16:creationId xmlns:a16="http://schemas.microsoft.com/office/drawing/2014/main" id="{CF5339BC-445E-49D1-BC81-D6E7A97EE337}"/>
              </a:ext>
            </a:extLst>
          </p:cNvPr>
          <p:cNvSpPr>
            <a:spLocks noGrp="1"/>
          </p:cNvSpPr>
          <p:nvPr>
            <p:ph type="sldNum" sz="quarter" idx="12"/>
          </p:nvPr>
        </p:nvSpPr>
        <p:spPr/>
        <p:txBody>
          <a:bodyPr/>
          <a:lstStyle/>
          <a:p>
            <a:fld id="{1F28DAEE-427E-4030-87EA-38D724728595}" type="slidenum">
              <a:rPr lang="en-IN" smtClean="0"/>
              <a:pPr/>
              <a:t>17</a:t>
            </a:fld>
            <a:endParaRPr lang="en-IN" dirty="0"/>
          </a:p>
        </p:txBody>
      </p:sp>
    </p:spTree>
    <p:extLst>
      <p:ext uri="{BB962C8B-B14F-4D97-AF65-F5344CB8AC3E}">
        <p14:creationId xmlns:p14="http://schemas.microsoft.com/office/powerpoint/2010/main" val="43108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193D-0DF3-487A-AE30-C40D82E89505}"/>
              </a:ext>
            </a:extLst>
          </p:cNvPr>
          <p:cNvSpPr>
            <a:spLocks noGrp="1"/>
          </p:cNvSpPr>
          <p:nvPr>
            <p:ph type="title"/>
          </p:nvPr>
        </p:nvSpPr>
        <p:spPr/>
        <p:txBody>
          <a:bodyPr/>
          <a:lstStyle/>
          <a:p>
            <a:r>
              <a:rPr lang="en-IN" dirty="0"/>
              <a:t>Conceptual pillars of accounting</a:t>
            </a:r>
          </a:p>
        </p:txBody>
      </p:sp>
      <p:sp>
        <p:nvSpPr>
          <p:cNvPr id="4" name="Slide Number Placeholder 3">
            <a:extLst>
              <a:ext uri="{FF2B5EF4-FFF2-40B4-BE49-F238E27FC236}">
                <a16:creationId xmlns:a16="http://schemas.microsoft.com/office/drawing/2014/main" id="{7ACDE287-E1ED-40AD-84CB-9BF7758F8F92}"/>
              </a:ext>
            </a:extLst>
          </p:cNvPr>
          <p:cNvSpPr>
            <a:spLocks noGrp="1"/>
          </p:cNvSpPr>
          <p:nvPr>
            <p:ph type="sldNum" sz="quarter" idx="12"/>
          </p:nvPr>
        </p:nvSpPr>
        <p:spPr/>
        <p:txBody>
          <a:bodyPr/>
          <a:lstStyle/>
          <a:p>
            <a:fld id="{1F28DAEE-427E-4030-87EA-38D724728595}" type="slidenum">
              <a:rPr lang="en-IN" smtClean="0"/>
              <a:pPr/>
              <a:t>18</a:t>
            </a:fld>
            <a:endParaRPr lang="en-IN" dirty="0"/>
          </a:p>
        </p:txBody>
      </p:sp>
      <p:sp>
        <p:nvSpPr>
          <p:cNvPr id="5" name="Rectangle 1">
            <a:extLst>
              <a:ext uri="{FF2B5EF4-FFF2-40B4-BE49-F238E27FC236}">
                <a16:creationId xmlns:a16="http://schemas.microsoft.com/office/drawing/2014/main" id="{53380C42-663D-4CB7-AC13-6C71C4A34209}"/>
              </a:ext>
            </a:extLst>
          </p:cNvPr>
          <p:cNvSpPr>
            <a:spLocks noGrp="1" noChangeArrowheads="1"/>
          </p:cNvSpPr>
          <p:nvPr>
            <p:ph idx="1"/>
          </p:nvPr>
        </p:nvSpPr>
        <p:spPr bwMode="auto">
          <a:xfrm>
            <a:off x="448092" y="1963605"/>
            <a:ext cx="8255954"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chemeClr val="tx1"/>
                </a:solidFill>
                <a:effectLst/>
                <a:latin typeface="Arial" panose="020B0604020202020204" pitchFamily="34" charset="0"/>
              </a:rPr>
              <a:t>Cash vs. Accrual Accounting:</a:t>
            </a:r>
            <a:r>
              <a:rPr kumimoji="0" lang="en-US" altLang="en-US" sz="2000" b="0" i="0" u="none" strike="noStrike" cap="none" normalizeH="0" baseline="0" dirty="0">
                <a:ln>
                  <a:noFill/>
                </a:ln>
                <a:solidFill>
                  <a:schemeClr val="tx1"/>
                </a:solidFill>
                <a:effectLst/>
                <a:latin typeface="Arial" panose="020B0604020202020204" pitchFamily="34" charset="0"/>
              </a:rPr>
              <a:t> Traditionally, Indian government accounting is cash-based. The academic debate focuses on the transition to </a:t>
            </a:r>
            <a:r>
              <a:rPr kumimoji="0" lang="en-US" altLang="en-US" sz="2000" b="1" i="0" u="none" strike="noStrike" cap="none" normalizeH="0" baseline="0" dirty="0">
                <a:ln>
                  <a:noFill/>
                </a:ln>
                <a:solidFill>
                  <a:schemeClr val="tx1"/>
                </a:solidFill>
                <a:effectLst/>
                <a:latin typeface="Arial" panose="020B0604020202020204" pitchFamily="34" charset="0"/>
              </a:rPr>
              <a:t>Accrual-Based Government Accounting (ABGA)</a:t>
            </a:r>
            <a:r>
              <a:rPr kumimoji="0" lang="en-US" altLang="en-US" sz="2000" b="0" i="0" u="none" strike="noStrike" cap="none" normalizeH="0" baseline="0" dirty="0">
                <a:ln>
                  <a:noFill/>
                </a:ln>
                <a:solidFill>
                  <a:schemeClr val="tx1"/>
                </a:solidFill>
                <a:effectLst/>
                <a:latin typeface="Arial" panose="020B0604020202020204" pitchFamily="34" charset="0"/>
              </a:rPr>
              <a:t> to improve transparency.</a:t>
            </a:r>
          </a:p>
          <a:p>
            <a:pPr marL="0" marR="0" lvl="0" indent="0"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chemeClr val="tx1"/>
                </a:solidFill>
                <a:effectLst/>
                <a:latin typeface="Arial" panose="020B0604020202020204" pitchFamily="34" charset="0"/>
              </a:rPr>
              <a:t>Role of Article 150:</a:t>
            </a:r>
            <a:r>
              <a:rPr kumimoji="0" lang="en-US" altLang="en-US" sz="2000" b="0" i="0" u="none" strike="noStrike" cap="none" normalizeH="0" baseline="0" dirty="0">
                <a:ln>
                  <a:noFill/>
                </a:ln>
                <a:solidFill>
                  <a:schemeClr val="tx1"/>
                </a:solidFill>
                <a:effectLst/>
                <a:latin typeface="Arial" panose="020B0604020202020204" pitchFamily="34" charset="0"/>
              </a:rPr>
              <a:t> The Constitution of India (Article 150) mandates that the accounts of the Union and States shall be kept in such form as the President may, on the advice of the C&amp;AG, prescribe.</a:t>
            </a:r>
          </a:p>
          <a:p>
            <a:pPr marL="0" marR="0" lvl="0" indent="0"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1" i="0" u="none" strike="noStrike" cap="none" normalizeH="0" baseline="0" dirty="0">
                <a:ln>
                  <a:noFill/>
                </a:ln>
                <a:solidFill>
                  <a:schemeClr val="tx1"/>
                </a:solidFill>
                <a:effectLst/>
                <a:latin typeface="Arial" panose="020B0604020202020204" pitchFamily="34" charset="0"/>
              </a:rPr>
              <a:t>GASAB’s Roadmap:</a:t>
            </a:r>
            <a:r>
              <a:rPr kumimoji="0" lang="en-US" altLang="en-US" sz="2000" b="0" i="0" u="none" strike="noStrike" cap="none" normalizeH="0" baseline="0" dirty="0">
                <a:ln>
                  <a:noFill/>
                </a:ln>
                <a:solidFill>
                  <a:schemeClr val="tx1"/>
                </a:solidFill>
                <a:effectLst/>
                <a:latin typeface="Arial" panose="020B0604020202020204" pitchFamily="34" charset="0"/>
              </a:rPr>
              <a:t> Study the "Concept Paper on Transition to Accrual Accounting" published by GASAB, which serves as a foundational academic text for modernizing Indian government accounts.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645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61F6-AB3D-43B8-8DBB-9354CCAE51CC}"/>
              </a:ext>
            </a:extLst>
          </p:cNvPr>
          <p:cNvSpPr>
            <a:spLocks noGrp="1"/>
          </p:cNvSpPr>
          <p:nvPr>
            <p:ph type="title"/>
          </p:nvPr>
        </p:nvSpPr>
        <p:spPr/>
        <p:txBody>
          <a:bodyPr/>
          <a:lstStyle/>
          <a:p>
            <a:r>
              <a:rPr lang="en-IN" sz="2400" dirty="0"/>
              <a:t>Profit  vs public accountability</a:t>
            </a:r>
            <a:r>
              <a:rPr lang="en-IN" dirty="0"/>
              <a:t> </a:t>
            </a:r>
          </a:p>
        </p:txBody>
      </p:sp>
      <p:sp>
        <p:nvSpPr>
          <p:cNvPr id="3" name="Content Placeholder 2">
            <a:extLst>
              <a:ext uri="{FF2B5EF4-FFF2-40B4-BE49-F238E27FC236}">
                <a16:creationId xmlns:a16="http://schemas.microsoft.com/office/drawing/2014/main" id="{F3A5C5A3-E2A2-4C8F-8E9E-8D0AE7D1CAE6}"/>
              </a:ext>
            </a:extLst>
          </p:cNvPr>
          <p:cNvSpPr>
            <a:spLocks noGrp="1"/>
          </p:cNvSpPr>
          <p:nvPr>
            <p:ph idx="1"/>
          </p:nvPr>
        </p:nvSpPr>
        <p:spPr/>
        <p:txBody>
          <a:bodyPr/>
          <a:lstStyle/>
          <a:p>
            <a:r>
              <a:rPr lang="en-IN" dirty="0"/>
              <a:t>Profit vs Public accountability</a:t>
            </a:r>
          </a:p>
          <a:p>
            <a:endParaRPr lang="en-IN" dirty="0"/>
          </a:p>
          <a:p>
            <a:endParaRPr lang="en-IN" dirty="0"/>
          </a:p>
        </p:txBody>
      </p:sp>
      <p:sp>
        <p:nvSpPr>
          <p:cNvPr id="4" name="Slide Number Placeholder 3">
            <a:extLst>
              <a:ext uri="{FF2B5EF4-FFF2-40B4-BE49-F238E27FC236}">
                <a16:creationId xmlns:a16="http://schemas.microsoft.com/office/drawing/2014/main" id="{6AB4CF4C-BE94-4794-9514-19EF07F33E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graphicFrame>
        <p:nvGraphicFramePr>
          <p:cNvPr id="16" name="Table 15">
            <a:extLst>
              <a:ext uri="{FF2B5EF4-FFF2-40B4-BE49-F238E27FC236}">
                <a16:creationId xmlns:a16="http://schemas.microsoft.com/office/drawing/2014/main" id="{E9E5D6FE-1565-0E04-AF78-7C2852C51D41}"/>
              </a:ext>
            </a:extLst>
          </p:cNvPr>
          <p:cNvGraphicFramePr>
            <a:graphicFrameLocks noGrp="1"/>
          </p:cNvGraphicFramePr>
          <p:nvPr>
            <p:extLst>
              <p:ext uri="{D42A27DB-BD31-4B8C-83A1-F6EECF244321}">
                <p14:modId xmlns:p14="http://schemas.microsoft.com/office/powerpoint/2010/main" val="3836133956"/>
              </p:ext>
            </p:extLst>
          </p:nvPr>
        </p:nvGraphicFramePr>
        <p:xfrm>
          <a:off x="755780" y="2267338"/>
          <a:ext cx="7931017" cy="4598274"/>
        </p:xfrm>
        <a:graphic>
          <a:graphicData uri="http://schemas.openxmlformats.org/drawingml/2006/table">
            <a:tbl>
              <a:tblPr/>
              <a:tblGrid>
                <a:gridCol w="1799565">
                  <a:extLst>
                    <a:ext uri="{9D8B030D-6E8A-4147-A177-3AD203B41FA5}">
                      <a16:colId xmlns:a16="http://schemas.microsoft.com/office/drawing/2014/main" val="602634042"/>
                    </a:ext>
                  </a:extLst>
                </a:gridCol>
                <a:gridCol w="3065726">
                  <a:extLst>
                    <a:ext uri="{9D8B030D-6E8A-4147-A177-3AD203B41FA5}">
                      <a16:colId xmlns:a16="http://schemas.microsoft.com/office/drawing/2014/main" val="3465549017"/>
                    </a:ext>
                  </a:extLst>
                </a:gridCol>
                <a:gridCol w="3065726">
                  <a:extLst>
                    <a:ext uri="{9D8B030D-6E8A-4147-A177-3AD203B41FA5}">
                      <a16:colId xmlns:a16="http://schemas.microsoft.com/office/drawing/2014/main" val="3225119625"/>
                    </a:ext>
                  </a:extLst>
                </a:gridCol>
              </a:tblGrid>
              <a:tr h="307216">
                <a:tc>
                  <a:txBody>
                    <a:bodyPr/>
                    <a:lstStyle/>
                    <a:p>
                      <a:pPr>
                        <a:buNone/>
                      </a:pPr>
                      <a:r>
                        <a:rPr lang="en-US" sz="1800" b="1" dirty="0"/>
                        <a:t>Basis</a:t>
                      </a:r>
                      <a:endParaRPr lang="en-US" sz="1400" b="1" dirty="0"/>
                    </a:p>
                  </a:txBody>
                  <a:tcPr marL="53415" marR="53415" marT="26707" marB="26707" anchor="ctr">
                    <a:lnL>
                      <a:noFill/>
                    </a:lnL>
                    <a:lnR>
                      <a:noFill/>
                    </a:lnR>
                    <a:lnT>
                      <a:noFill/>
                    </a:lnT>
                    <a:lnB>
                      <a:noFill/>
                    </a:lnB>
                    <a:noFill/>
                  </a:tcPr>
                </a:tc>
                <a:tc>
                  <a:txBody>
                    <a:bodyPr/>
                    <a:lstStyle/>
                    <a:p>
                      <a:pPr>
                        <a:buNone/>
                      </a:pPr>
                      <a:r>
                        <a:rPr lang="en-US" sz="1600" b="1" dirty="0"/>
                        <a:t>Profit Accountability</a:t>
                      </a:r>
                    </a:p>
                  </a:txBody>
                  <a:tcPr marL="53415" marR="53415" marT="26707" marB="26707" anchor="ctr">
                    <a:lnL>
                      <a:noFill/>
                    </a:lnL>
                    <a:lnR>
                      <a:noFill/>
                    </a:lnR>
                    <a:lnT>
                      <a:noFill/>
                    </a:lnT>
                    <a:lnB>
                      <a:noFill/>
                    </a:lnB>
                    <a:noFill/>
                  </a:tcPr>
                </a:tc>
                <a:tc>
                  <a:txBody>
                    <a:bodyPr/>
                    <a:lstStyle/>
                    <a:p>
                      <a:pPr>
                        <a:buNone/>
                      </a:pPr>
                      <a:r>
                        <a:rPr lang="en-US" sz="1600" b="1" dirty="0"/>
                        <a:t>Public Accountability</a:t>
                      </a:r>
                    </a:p>
                  </a:txBody>
                  <a:tcPr marL="53415" marR="53415" marT="26707" marB="26707" anchor="ctr">
                    <a:lnL>
                      <a:noFill/>
                    </a:lnL>
                    <a:lnR>
                      <a:noFill/>
                    </a:lnR>
                    <a:lnT>
                      <a:noFill/>
                    </a:lnT>
                    <a:lnB>
                      <a:noFill/>
                    </a:lnB>
                    <a:noFill/>
                  </a:tcPr>
                </a:tc>
                <a:extLst>
                  <a:ext uri="{0D108BD9-81ED-4DB2-BD59-A6C34878D82A}">
                    <a16:rowId xmlns:a16="http://schemas.microsoft.com/office/drawing/2014/main" val="3036045577"/>
                  </a:ext>
                </a:extLst>
              </a:tr>
              <a:tr h="377914">
                <a:tc>
                  <a:txBody>
                    <a:bodyPr/>
                    <a:lstStyle/>
                    <a:p>
                      <a:pPr>
                        <a:buNone/>
                      </a:pPr>
                      <a:r>
                        <a:rPr lang="en-US" sz="1400" b="1" dirty="0"/>
                        <a:t>Objective</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Maximization of profit</a:t>
                      </a:r>
                    </a:p>
                  </a:txBody>
                  <a:tcPr marL="53415" marR="53415" marT="26707" marB="26707" anchor="ctr">
                    <a:lnL>
                      <a:noFill/>
                    </a:lnL>
                    <a:lnR>
                      <a:noFill/>
                    </a:lnR>
                    <a:lnT>
                      <a:noFill/>
                    </a:lnT>
                    <a:lnB>
                      <a:noFill/>
                    </a:lnB>
                    <a:noFill/>
                  </a:tcPr>
                </a:tc>
                <a:tc>
                  <a:txBody>
                    <a:bodyPr/>
                    <a:lstStyle/>
                    <a:p>
                      <a:pPr>
                        <a:buNone/>
                      </a:pPr>
                      <a:r>
                        <a:rPr lang="en-US" sz="1600" dirty="0"/>
                        <a:t>Welfare of public &amp; service delivery</a:t>
                      </a:r>
                    </a:p>
                  </a:txBody>
                  <a:tcPr marL="53415" marR="53415" marT="26707" marB="26707" anchor="ctr">
                    <a:lnL>
                      <a:noFill/>
                    </a:lnL>
                    <a:lnR>
                      <a:noFill/>
                    </a:lnR>
                    <a:lnT>
                      <a:noFill/>
                    </a:lnT>
                    <a:lnB>
                      <a:noFill/>
                    </a:lnB>
                    <a:noFill/>
                  </a:tcPr>
                </a:tc>
                <a:extLst>
                  <a:ext uri="{0D108BD9-81ED-4DB2-BD59-A6C34878D82A}">
                    <a16:rowId xmlns:a16="http://schemas.microsoft.com/office/drawing/2014/main" val="3566839182"/>
                  </a:ext>
                </a:extLst>
              </a:tr>
              <a:tr h="278644">
                <a:tc>
                  <a:txBody>
                    <a:bodyPr/>
                    <a:lstStyle/>
                    <a:p>
                      <a:pPr>
                        <a:buNone/>
                      </a:pPr>
                      <a:r>
                        <a:rPr lang="en-US" sz="1400" b="1" dirty="0"/>
                        <a:t>Primary Users</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Shareholders, investors</a:t>
                      </a:r>
                    </a:p>
                  </a:txBody>
                  <a:tcPr marL="53415" marR="53415" marT="26707" marB="26707" anchor="ctr">
                    <a:lnL>
                      <a:noFill/>
                    </a:lnL>
                    <a:lnR>
                      <a:noFill/>
                    </a:lnR>
                    <a:lnT>
                      <a:noFill/>
                    </a:lnT>
                    <a:lnB>
                      <a:noFill/>
                    </a:lnB>
                    <a:noFill/>
                  </a:tcPr>
                </a:tc>
                <a:tc>
                  <a:txBody>
                    <a:bodyPr/>
                    <a:lstStyle/>
                    <a:p>
                      <a:pPr>
                        <a:buNone/>
                      </a:pPr>
                      <a:r>
                        <a:rPr lang="en-US" sz="1600" dirty="0"/>
                        <a:t>Parliament, citizens, CAG</a:t>
                      </a:r>
                    </a:p>
                  </a:txBody>
                  <a:tcPr marL="53415" marR="53415" marT="26707" marB="26707" anchor="ctr">
                    <a:lnL>
                      <a:noFill/>
                    </a:lnL>
                    <a:lnR>
                      <a:noFill/>
                    </a:lnR>
                    <a:lnT>
                      <a:noFill/>
                    </a:lnT>
                    <a:lnB>
                      <a:noFill/>
                    </a:lnB>
                    <a:noFill/>
                  </a:tcPr>
                </a:tc>
                <a:extLst>
                  <a:ext uri="{0D108BD9-81ED-4DB2-BD59-A6C34878D82A}">
                    <a16:rowId xmlns:a16="http://schemas.microsoft.com/office/drawing/2014/main" val="3877371170"/>
                  </a:ext>
                </a:extLst>
              </a:tr>
              <a:tr h="507218">
                <a:tc>
                  <a:txBody>
                    <a:bodyPr/>
                    <a:lstStyle/>
                    <a:p>
                      <a:pPr>
                        <a:buNone/>
                      </a:pPr>
                      <a:r>
                        <a:rPr lang="en-US" sz="1400" b="1" dirty="0"/>
                        <a:t>Focus</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Revenue, expenses, profit</a:t>
                      </a:r>
                    </a:p>
                  </a:txBody>
                  <a:tcPr marL="53415" marR="53415" marT="26707" marB="26707" anchor="ctr">
                    <a:lnL>
                      <a:noFill/>
                    </a:lnL>
                    <a:lnR>
                      <a:noFill/>
                    </a:lnR>
                    <a:lnT>
                      <a:noFill/>
                    </a:lnT>
                    <a:lnB>
                      <a:noFill/>
                    </a:lnB>
                    <a:noFill/>
                  </a:tcPr>
                </a:tc>
                <a:tc>
                  <a:txBody>
                    <a:bodyPr/>
                    <a:lstStyle/>
                    <a:p>
                      <a:pPr>
                        <a:buNone/>
                      </a:pPr>
                      <a:r>
                        <a:rPr lang="en-US" sz="1600" dirty="0"/>
                        <a:t>Budget, expenditure control, compliance</a:t>
                      </a:r>
                    </a:p>
                  </a:txBody>
                  <a:tcPr marL="53415" marR="53415" marT="26707" marB="26707" anchor="ctr">
                    <a:lnL>
                      <a:noFill/>
                    </a:lnL>
                    <a:lnR>
                      <a:noFill/>
                    </a:lnR>
                    <a:lnT>
                      <a:noFill/>
                    </a:lnT>
                    <a:lnB>
                      <a:noFill/>
                    </a:lnB>
                    <a:noFill/>
                  </a:tcPr>
                </a:tc>
                <a:extLst>
                  <a:ext uri="{0D108BD9-81ED-4DB2-BD59-A6C34878D82A}">
                    <a16:rowId xmlns:a16="http://schemas.microsoft.com/office/drawing/2014/main" val="2087434837"/>
                  </a:ext>
                </a:extLst>
              </a:tr>
              <a:tr h="377914">
                <a:tc>
                  <a:txBody>
                    <a:bodyPr/>
                    <a:lstStyle/>
                    <a:p>
                      <a:pPr>
                        <a:buNone/>
                      </a:pPr>
                      <a:r>
                        <a:rPr lang="en-US" sz="1400" b="1" dirty="0"/>
                        <a:t>Nature of Entity</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Private sector companies</a:t>
                      </a:r>
                    </a:p>
                  </a:txBody>
                  <a:tcPr marL="53415" marR="53415" marT="26707" marB="26707" anchor="ctr">
                    <a:lnL>
                      <a:noFill/>
                    </a:lnL>
                    <a:lnR>
                      <a:noFill/>
                    </a:lnR>
                    <a:lnT>
                      <a:noFill/>
                    </a:lnT>
                    <a:lnB>
                      <a:noFill/>
                    </a:lnB>
                    <a:noFill/>
                  </a:tcPr>
                </a:tc>
                <a:tc>
                  <a:txBody>
                    <a:bodyPr/>
                    <a:lstStyle/>
                    <a:p>
                      <a:pPr>
                        <a:buNone/>
                      </a:pPr>
                      <a:r>
                        <a:rPr lang="en-US" sz="1600" dirty="0"/>
                        <a:t>Government &amp; public sector</a:t>
                      </a:r>
                    </a:p>
                  </a:txBody>
                  <a:tcPr marL="53415" marR="53415" marT="26707" marB="26707" anchor="ctr">
                    <a:lnL>
                      <a:noFill/>
                    </a:lnL>
                    <a:lnR>
                      <a:noFill/>
                    </a:lnR>
                    <a:lnT>
                      <a:noFill/>
                    </a:lnT>
                    <a:lnB>
                      <a:noFill/>
                    </a:lnB>
                    <a:noFill/>
                  </a:tcPr>
                </a:tc>
                <a:extLst>
                  <a:ext uri="{0D108BD9-81ED-4DB2-BD59-A6C34878D82A}">
                    <a16:rowId xmlns:a16="http://schemas.microsoft.com/office/drawing/2014/main" val="2297469301"/>
                  </a:ext>
                </a:extLst>
              </a:tr>
              <a:tr h="377914">
                <a:tc>
                  <a:txBody>
                    <a:bodyPr/>
                    <a:lstStyle/>
                    <a:p>
                      <a:pPr>
                        <a:buNone/>
                      </a:pPr>
                      <a:r>
                        <a:rPr lang="en-US" sz="1400" b="1" dirty="0"/>
                        <a:t>Measurement</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Profit/Loss, EPS, ROI</a:t>
                      </a:r>
                    </a:p>
                  </a:txBody>
                  <a:tcPr marL="53415" marR="53415" marT="26707" marB="26707" anchor="ctr">
                    <a:lnL>
                      <a:noFill/>
                    </a:lnL>
                    <a:lnR>
                      <a:noFill/>
                    </a:lnR>
                    <a:lnT>
                      <a:noFill/>
                    </a:lnT>
                    <a:lnB>
                      <a:noFill/>
                    </a:lnB>
                    <a:noFill/>
                  </a:tcPr>
                </a:tc>
                <a:tc>
                  <a:txBody>
                    <a:bodyPr/>
                    <a:lstStyle/>
                    <a:p>
                      <a:pPr>
                        <a:buNone/>
                      </a:pPr>
                      <a:r>
                        <a:rPr lang="en-US" sz="1600" dirty="0"/>
                        <a:t>Budget vs Actual, fund utilization</a:t>
                      </a:r>
                    </a:p>
                  </a:txBody>
                  <a:tcPr marL="53415" marR="53415" marT="26707" marB="26707" anchor="ctr">
                    <a:lnL>
                      <a:noFill/>
                    </a:lnL>
                    <a:lnR>
                      <a:noFill/>
                    </a:lnR>
                    <a:lnT>
                      <a:noFill/>
                    </a:lnT>
                    <a:lnB>
                      <a:noFill/>
                    </a:lnB>
                    <a:noFill/>
                  </a:tcPr>
                </a:tc>
                <a:extLst>
                  <a:ext uri="{0D108BD9-81ED-4DB2-BD59-A6C34878D82A}">
                    <a16:rowId xmlns:a16="http://schemas.microsoft.com/office/drawing/2014/main" val="3315387740"/>
                  </a:ext>
                </a:extLst>
              </a:tr>
              <a:tr h="278644">
                <a:tc>
                  <a:txBody>
                    <a:bodyPr/>
                    <a:lstStyle/>
                    <a:p>
                      <a:pPr>
                        <a:buNone/>
                      </a:pPr>
                      <a:r>
                        <a:rPr lang="en-US" sz="1400" b="1" dirty="0"/>
                        <a:t>Accountability To</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Owners/Investors</a:t>
                      </a:r>
                    </a:p>
                  </a:txBody>
                  <a:tcPr marL="53415" marR="53415" marT="26707" marB="26707" anchor="ctr">
                    <a:lnL>
                      <a:noFill/>
                    </a:lnL>
                    <a:lnR>
                      <a:noFill/>
                    </a:lnR>
                    <a:lnT>
                      <a:noFill/>
                    </a:lnT>
                    <a:lnB>
                      <a:noFill/>
                    </a:lnB>
                    <a:noFill/>
                  </a:tcPr>
                </a:tc>
                <a:tc>
                  <a:txBody>
                    <a:bodyPr/>
                    <a:lstStyle/>
                    <a:p>
                      <a:pPr>
                        <a:buNone/>
                      </a:pPr>
                      <a:r>
                        <a:rPr lang="en-US" sz="1600" dirty="0"/>
                        <a:t>Public / Legislature</a:t>
                      </a:r>
                    </a:p>
                  </a:txBody>
                  <a:tcPr marL="53415" marR="53415" marT="26707" marB="26707" anchor="ctr">
                    <a:lnL>
                      <a:noFill/>
                    </a:lnL>
                    <a:lnR>
                      <a:noFill/>
                    </a:lnR>
                    <a:lnT>
                      <a:noFill/>
                    </a:lnT>
                    <a:lnB>
                      <a:noFill/>
                    </a:lnB>
                    <a:noFill/>
                  </a:tcPr>
                </a:tc>
                <a:extLst>
                  <a:ext uri="{0D108BD9-81ED-4DB2-BD59-A6C34878D82A}">
                    <a16:rowId xmlns:a16="http://schemas.microsoft.com/office/drawing/2014/main" val="3167634253"/>
                  </a:ext>
                </a:extLst>
              </a:tr>
              <a:tr h="377914">
                <a:tc>
                  <a:txBody>
                    <a:bodyPr/>
                    <a:lstStyle/>
                    <a:p>
                      <a:pPr>
                        <a:buNone/>
                      </a:pPr>
                      <a:r>
                        <a:rPr lang="en-US" sz="1400" b="1" dirty="0"/>
                        <a:t>Decision Criteria</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Profitability &amp; efficiency</a:t>
                      </a:r>
                    </a:p>
                  </a:txBody>
                  <a:tcPr marL="53415" marR="53415" marT="26707" marB="26707" anchor="ctr">
                    <a:lnL>
                      <a:noFill/>
                    </a:lnL>
                    <a:lnR>
                      <a:noFill/>
                    </a:lnR>
                    <a:lnT>
                      <a:noFill/>
                    </a:lnT>
                    <a:lnB>
                      <a:noFill/>
                    </a:lnB>
                    <a:noFill/>
                  </a:tcPr>
                </a:tc>
                <a:tc>
                  <a:txBody>
                    <a:bodyPr/>
                    <a:lstStyle/>
                    <a:p>
                      <a:pPr>
                        <a:buNone/>
                      </a:pPr>
                      <a:r>
                        <a:rPr lang="en-US" sz="1600" dirty="0"/>
                        <a:t>Social benefit &amp; policy outcomes</a:t>
                      </a:r>
                    </a:p>
                  </a:txBody>
                  <a:tcPr marL="53415" marR="53415" marT="26707" marB="26707" anchor="ctr">
                    <a:lnL>
                      <a:noFill/>
                    </a:lnL>
                    <a:lnR>
                      <a:noFill/>
                    </a:lnR>
                    <a:lnT>
                      <a:noFill/>
                    </a:lnT>
                    <a:lnB>
                      <a:noFill/>
                    </a:lnB>
                    <a:noFill/>
                  </a:tcPr>
                </a:tc>
                <a:extLst>
                  <a:ext uri="{0D108BD9-81ED-4DB2-BD59-A6C34878D82A}">
                    <a16:rowId xmlns:a16="http://schemas.microsoft.com/office/drawing/2014/main" val="3939829338"/>
                  </a:ext>
                </a:extLst>
              </a:tr>
              <a:tr h="507218">
                <a:tc>
                  <a:txBody>
                    <a:bodyPr/>
                    <a:lstStyle/>
                    <a:p>
                      <a:pPr>
                        <a:buNone/>
                      </a:pPr>
                      <a:r>
                        <a:rPr lang="en-US" sz="1400" b="1" dirty="0"/>
                        <a:t>Financial Statements</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P&amp;L, Balance Sheet, Cash Flow</a:t>
                      </a:r>
                    </a:p>
                  </a:txBody>
                  <a:tcPr marL="53415" marR="53415" marT="26707" marB="26707" anchor="ctr">
                    <a:lnL>
                      <a:noFill/>
                    </a:lnL>
                    <a:lnR>
                      <a:noFill/>
                    </a:lnR>
                    <a:lnT>
                      <a:noFill/>
                    </a:lnT>
                    <a:lnB>
                      <a:noFill/>
                    </a:lnB>
                    <a:noFill/>
                  </a:tcPr>
                </a:tc>
                <a:tc>
                  <a:txBody>
                    <a:bodyPr/>
                    <a:lstStyle/>
                    <a:p>
                      <a:pPr>
                        <a:buNone/>
                      </a:pPr>
                      <a:r>
                        <a:rPr lang="en-US" sz="1600" dirty="0"/>
                        <a:t>Finance Accounts, Appropriation Accounts</a:t>
                      </a:r>
                    </a:p>
                  </a:txBody>
                  <a:tcPr marL="53415" marR="53415" marT="26707" marB="26707" anchor="ctr">
                    <a:lnL>
                      <a:noFill/>
                    </a:lnL>
                    <a:lnR>
                      <a:noFill/>
                    </a:lnR>
                    <a:lnT>
                      <a:noFill/>
                    </a:lnT>
                    <a:lnB>
                      <a:noFill/>
                    </a:lnB>
                    <a:noFill/>
                  </a:tcPr>
                </a:tc>
                <a:extLst>
                  <a:ext uri="{0D108BD9-81ED-4DB2-BD59-A6C34878D82A}">
                    <a16:rowId xmlns:a16="http://schemas.microsoft.com/office/drawing/2014/main" val="2214968146"/>
                  </a:ext>
                </a:extLst>
              </a:tr>
              <a:tr h="507218">
                <a:tc>
                  <a:txBody>
                    <a:bodyPr/>
                    <a:lstStyle/>
                    <a:p>
                      <a:pPr>
                        <a:buNone/>
                      </a:pPr>
                      <a:r>
                        <a:rPr lang="en-US" sz="1400" b="1" dirty="0"/>
                        <a:t>Audit Objective</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True &amp; fair view of profit</a:t>
                      </a:r>
                    </a:p>
                  </a:txBody>
                  <a:tcPr marL="53415" marR="53415" marT="26707" marB="26707" anchor="ctr">
                    <a:lnL>
                      <a:noFill/>
                    </a:lnL>
                    <a:lnR>
                      <a:noFill/>
                    </a:lnR>
                    <a:lnT>
                      <a:noFill/>
                    </a:lnT>
                    <a:lnB>
                      <a:noFill/>
                    </a:lnB>
                    <a:noFill/>
                  </a:tcPr>
                </a:tc>
                <a:tc>
                  <a:txBody>
                    <a:bodyPr/>
                    <a:lstStyle/>
                    <a:p>
                      <a:pPr>
                        <a:buNone/>
                      </a:pPr>
                      <a:r>
                        <a:rPr lang="en-US" sz="1600" dirty="0"/>
                        <a:t>Compliance + propriety + performance</a:t>
                      </a:r>
                    </a:p>
                  </a:txBody>
                  <a:tcPr marL="53415" marR="53415" marT="26707" marB="26707" anchor="ctr">
                    <a:lnL>
                      <a:noFill/>
                    </a:lnL>
                    <a:lnR>
                      <a:noFill/>
                    </a:lnR>
                    <a:lnT>
                      <a:noFill/>
                    </a:lnT>
                    <a:lnB>
                      <a:noFill/>
                    </a:lnB>
                    <a:noFill/>
                  </a:tcPr>
                </a:tc>
                <a:extLst>
                  <a:ext uri="{0D108BD9-81ED-4DB2-BD59-A6C34878D82A}">
                    <a16:rowId xmlns:a16="http://schemas.microsoft.com/office/drawing/2014/main" val="3742578792"/>
                  </a:ext>
                </a:extLst>
              </a:tr>
              <a:tr h="507218">
                <a:tc>
                  <a:txBody>
                    <a:bodyPr/>
                    <a:lstStyle/>
                    <a:p>
                      <a:pPr>
                        <a:buNone/>
                      </a:pPr>
                      <a:r>
                        <a:rPr lang="en-US" sz="1400" b="1" dirty="0"/>
                        <a:t>Risk of Failure</a:t>
                      </a:r>
                      <a:endParaRPr lang="en-US" sz="1400" dirty="0"/>
                    </a:p>
                  </a:txBody>
                  <a:tcPr marL="53415" marR="53415" marT="26707" marB="26707" anchor="ctr">
                    <a:lnL>
                      <a:noFill/>
                    </a:lnL>
                    <a:lnR>
                      <a:noFill/>
                    </a:lnR>
                    <a:lnT>
                      <a:noFill/>
                    </a:lnT>
                    <a:lnB>
                      <a:noFill/>
                    </a:lnB>
                    <a:noFill/>
                  </a:tcPr>
                </a:tc>
                <a:tc>
                  <a:txBody>
                    <a:bodyPr/>
                    <a:lstStyle/>
                    <a:p>
                      <a:pPr>
                        <a:buNone/>
                      </a:pPr>
                      <a:r>
                        <a:rPr lang="en-US" sz="1600" dirty="0"/>
                        <a:t>Losses, insolvency</a:t>
                      </a:r>
                    </a:p>
                  </a:txBody>
                  <a:tcPr marL="53415" marR="53415" marT="26707" marB="26707" anchor="ctr">
                    <a:lnL>
                      <a:noFill/>
                    </a:lnL>
                    <a:lnR>
                      <a:noFill/>
                    </a:lnR>
                    <a:lnT>
                      <a:noFill/>
                    </a:lnT>
                    <a:lnB>
                      <a:noFill/>
                    </a:lnB>
                    <a:noFill/>
                  </a:tcPr>
                </a:tc>
                <a:tc>
                  <a:txBody>
                    <a:bodyPr/>
                    <a:lstStyle/>
                    <a:p>
                      <a:pPr>
                        <a:buNone/>
                      </a:pPr>
                      <a:r>
                        <a:rPr lang="en-US" sz="1600" dirty="0"/>
                        <a:t>Misuse of public funds, governance failure</a:t>
                      </a:r>
                    </a:p>
                  </a:txBody>
                  <a:tcPr marL="53415" marR="53415" marT="26707" marB="26707" anchor="ctr">
                    <a:lnL>
                      <a:noFill/>
                    </a:lnL>
                    <a:lnR>
                      <a:noFill/>
                    </a:lnR>
                    <a:lnT>
                      <a:noFill/>
                    </a:lnT>
                    <a:lnB>
                      <a:noFill/>
                    </a:lnB>
                    <a:noFill/>
                  </a:tcPr>
                </a:tc>
                <a:extLst>
                  <a:ext uri="{0D108BD9-81ED-4DB2-BD59-A6C34878D82A}">
                    <a16:rowId xmlns:a16="http://schemas.microsoft.com/office/drawing/2014/main" val="3651656384"/>
                  </a:ext>
                </a:extLst>
              </a:tr>
            </a:tbl>
          </a:graphicData>
        </a:graphic>
      </p:graphicFrame>
    </p:spTree>
    <p:extLst>
      <p:ext uri="{BB962C8B-B14F-4D97-AF65-F5344CB8AC3E}">
        <p14:creationId xmlns:p14="http://schemas.microsoft.com/office/powerpoint/2010/main" val="40027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48092" y="687475"/>
            <a:ext cx="6788731" cy="893131"/>
          </a:xfrm>
        </p:spPr>
        <p:txBody>
          <a:bodyPr/>
          <a:lstStyle/>
          <a:p>
            <a:r>
              <a:rPr lang="en-IN" dirty="0"/>
              <a:t>introduction</a:t>
            </a:r>
          </a:p>
        </p:txBody>
      </p:sp>
      <p:sp>
        <p:nvSpPr>
          <p:cNvPr id="18" name="Content Placeholder 17"/>
          <p:cNvSpPr>
            <a:spLocks noGrp="1"/>
          </p:cNvSpPr>
          <p:nvPr>
            <p:ph idx="1"/>
          </p:nvPr>
        </p:nvSpPr>
        <p:spPr/>
        <p:txBody>
          <a:bodyPr>
            <a:normAutofit lnSpcReduction="10000"/>
          </a:bodyPr>
          <a:lstStyle/>
          <a:p>
            <a:r>
              <a:rPr lang="en-GB" sz="2400" dirty="0"/>
              <a:t>In India,</a:t>
            </a:r>
            <a:r>
              <a:rPr lang="en-GB" sz="3600" dirty="0"/>
              <a:t> </a:t>
            </a:r>
            <a:r>
              <a:rPr lang="en-GB" sz="2800" b="1" dirty="0"/>
              <a:t>2</a:t>
            </a:r>
            <a:r>
              <a:rPr lang="en-GB" sz="2400" dirty="0"/>
              <a:t> main bodies govern the standards applicable to government accounting: </a:t>
            </a:r>
            <a:r>
              <a:rPr lang="en-GB" sz="2800" b="1" dirty="0"/>
              <a:t>GASAB </a:t>
            </a:r>
            <a:r>
              <a:rPr lang="en-GB" sz="2400" dirty="0"/>
              <a:t>(Government Accounting Standards Advisory Board): Constituted by the Comptroller and Auditor General (C&amp;AG) of India. It formulates standards for the Union and State Governments.</a:t>
            </a:r>
          </a:p>
          <a:p>
            <a:pPr marL="0" indent="0">
              <a:buNone/>
            </a:pPr>
            <a:endParaRPr lang="en-GB" sz="2400" dirty="0"/>
          </a:p>
          <a:p>
            <a:r>
              <a:rPr lang="en-GB" sz="2400" dirty="0"/>
              <a:t>ICAI (Institute of Chartered Accountants of India): Through its Committee on Public and Government Financial Management, it issues Accounting Standards for Local Bodies (</a:t>
            </a:r>
            <a:r>
              <a:rPr lang="en-GB" sz="2800" b="1" dirty="0"/>
              <a:t>ASLB)</a:t>
            </a:r>
            <a:r>
              <a:rPr lang="en-GB" sz="2400" dirty="0"/>
              <a:t> (e.g., Municipalities) </a:t>
            </a:r>
          </a:p>
          <a:p>
            <a:pPr marL="0" indent="0">
              <a:buNone/>
            </a:pPr>
            <a:endParaRPr lang="en-IN"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138389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D66D-52B7-426B-BFDA-7318EA1A2E77}"/>
              </a:ext>
            </a:extLst>
          </p:cNvPr>
          <p:cNvSpPr>
            <a:spLocks noGrp="1"/>
          </p:cNvSpPr>
          <p:nvPr>
            <p:ph type="title"/>
          </p:nvPr>
        </p:nvSpPr>
        <p:spPr/>
        <p:txBody>
          <a:bodyPr/>
          <a:lstStyle/>
          <a:p>
            <a:r>
              <a:rPr lang="en-IN" dirty="0"/>
              <a:t>Cash Basis</a:t>
            </a:r>
          </a:p>
        </p:txBody>
      </p:sp>
      <p:sp>
        <p:nvSpPr>
          <p:cNvPr id="3" name="Content Placeholder 2">
            <a:extLst>
              <a:ext uri="{FF2B5EF4-FFF2-40B4-BE49-F238E27FC236}">
                <a16:creationId xmlns:a16="http://schemas.microsoft.com/office/drawing/2014/main" id="{501E05EF-F878-4923-AE23-6ABE1A8B3EC5}"/>
              </a:ext>
            </a:extLst>
          </p:cNvPr>
          <p:cNvSpPr>
            <a:spLocks noGrp="1"/>
          </p:cNvSpPr>
          <p:nvPr>
            <p:ph idx="1"/>
          </p:nvPr>
        </p:nvSpPr>
        <p:spPr/>
        <p:txBody>
          <a:bodyPr/>
          <a:lstStyle/>
          <a:p>
            <a:r>
              <a:rPr lang="en-IN" dirty="0"/>
              <a:t>Recognize on receipt/payment</a:t>
            </a:r>
          </a:p>
          <a:p>
            <a:r>
              <a:rPr lang="en-US" b="1" dirty="0"/>
              <a:t>🏛️ In Government Context:-</a:t>
            </a:r>
          </a:p>
          <a:p>
            <a:r>
              <a:rPr lang="en-US" dirty="0"/>
              <a:t>Traditionally followed by </a:t>
            </a:r>
            <a:r>
              <a:rPr lang="en-US" b="1" dirty="0"/>
              <a:t>Central &amp; State Governments</a:t>
            </a:r>
            <a:r>
              <a:rPr lang="en-US" dirty="0"/>
              <a:t> </a:t>
            </a:r>
          </a:p>
          <a:p>
            <a:r>
              <a:rPr lang="en-US" dirty="0"/>
              <a:t>Forms the basis for: </a:t>
            </a:r>
          </a:p>
          <a:p>
            <a:pPr lvl="1"/>
            <a:r>
              <a:rPr lang="en-US" b="1" dirty="0"/>
              <a:t>Receipts and Payments Account</a:t>
            </a:r>
            <a:r>
              <a:rPr lang="en-US" dirty="0"/>
              <a:t> </a:t>
            </a:r>
          </a:p>
          <a:p>
            <a:pPr lvl="1"/>
            <a:r>
              <a:rPr lang="en-US" b="1" dirty="0"/>
              <a:t>Appropriation Accounts</a:t>
            </a:r>
            <a:r>
              <a:rPr lang="en-US" dirty="0"/>
              <a:t> </a:t>
            </a:r>
          </a:p>
          <a:p>
            <a:pPr lvl="1"/>
            <a:r>
              <a:rPr lang="en-US" b="1" dirty="0"/>
              <a:t>Finance Accounts (primarily cash-based)</a:t>
            </a:r>
            <a:endParaRPr lang="en-US" dirty="0"/>
          </a:p>
          <a:p>
            <a:endParaRPr lang="en-IN" dirty="0"/>
          </a:p>
          <a:p>
            <a:endParaRPr lang="en-IN" dirty="0"/>
          </a:p>
        </p:txBody>
      </p:sp>
      <p:sp>
        <p:nvSpPr>
          <p:cNvPr id="4" name="Slide Number Placeholder 3">
            <a:extLst>
              <a:ext uri="{FF2B5EF4-FFF2-40B4-BE49-F238E27FC236}">
                <a16:creationId xmlns:a16="http://schemas.microsoft.com/office/drawing/2014/main" id="{CB2F9116-0F5B-42AD-9E98-544CF94793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137274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3E86-3828-4D22-8B68-2DBF7CC1C037}"/>
              </a:ext>
            </a:extLst>
          </p:cNvPr>
          <p:cNvSpPr>
            <a:spLocks noGrp="1"/>
          </p:cNvSpPr>
          <p:nvPr>
            <p:ph type="title"/>
          </p:nvPr>
        </p:nvSpPr>
        <p:spPr/>
        <p:txBody>
          <a:bodyPr/>
          <a:lstStyle/>
          <a:p>
            <a:r>
              <a:rPr lang="en-IN" dirty="0"/>
              <a:t>Types of Accounts</a:t>
            </a:r>
          </a:p>
        </p:txBody>
      </p:sp>
      <p:sp>
        <p:nvSpPr>
          <p:cNvPr id="3" name="Content Placeholder 2">
            <a:extLst>
              <a:ext uri="{FF2B5EF4-FFF2-40B4-BE49-F238E27FC236}">
                <a16:creationId xmlns:a16="http://schemas.microsoft.com/office/drawing/2014/main" id="{9445619B-DD15-4E3A-9938-FB416D74F6BF}"/>
              </a:ext>
            </a:extLst>
          </p:cNvPr>
          <p:cNvSpPr>
            <a:spLocks noGrp="1"/>
          </p:cNvSpPr>
          <p:nvPr>
            <p:ph idx="1"/>
          </p:nvPr>
        </p:nvSpPr>
        <p:spPr>
          <a:xfrm>
            <a:off x="448091" y="1591661"/>
            <a:ext cx="8262247" cy="4639514"/>
          </a:xfrm>
        </p:spPr>
        <p:txBody>
          <a:bodyPr/>
          <a:lstStyle/>
          <a:p>
            <a:r>
              <a:rPr lang="en-IN" dirty="0"/>
              <a:t>Consolidated, Contingency, Public</a:t>
            </a:r>
          </a:p>
          <a:p>
            <a:endParaRPr lang="en-IN" dirty="0"/>
          </a:p>
          <a:p>
            <a:endParaRPr lang="en-IN" dirty="0"/>
          </a:p>
        </p:txBody>
      </p:sp>
      <p:sp>
        <p:nvSpPr>
          <p:cNvPr id="4" name="Slide Number Placeholder 3">
            <a:extLst>
              <a:ext uri="{FF2B5EF4-FFF2-40B4-BE49-F238E27FC236}">
                <a16:creationId xmlns:a16="http://schemas.microsoft.com/office/drawing/2014/main" id="{ED976BCC-CEAF-4DD5-9FB7-62D9EC5FE7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pic>
        <p:nvPicPr>
          <p:cNvPr id="2050" name="Picture 2" descr="Government Accounting">
            <a:extLst>
              <a:ext uri="{FF2B5EF4-FFF2-40B4-BE49-F238E27FC236}">
                <a16:creationId xmlns:a16="http://schemas.microsoft.com/office/drawing/2014/main" id="{3E3AE57F-2794-6C03-02C9-1BF6DBCD3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742" y="2024501"/>
            <a:ext cx="7507768" cy="476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5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3634-61B8-4222-A034-DD333B8E0F91}"/>
              </a:ext>
            </a:extLst>
          </p:cNvPr>
          <p:cNvSpPr>
            <a:spLocks noGrp="1"/>
          </p:cNvSpPr>
          <p:nvPr>
            <p:ph type="title"/>
          </p:nvPr>
        </p:nvSpPr>
        <p:spPr/>
        <p:txBody>
          <a:bodyPr/>
          <a:lstStyle/>
          <a:p>
            <a:r>
              <a:rPr lang="en-IN" dirty="0"/>
              <a:t>Budgetary Accounting</a:t>
            </a:r>
          </a:p>
        </p:txBody>
      </p:sp>
      <p:sp>
        <p:nvSpPr>
          <p:cNvPr id="3" name="Content Placeholder 2">
            <a:extLst>
              <a:ext uri="{FF2B5EF4-FFF2-40B4-BE49-F238E27FC236}">
                <a16:creationId xmlns:a16="http://schemas.microsoft.com/office/drawing/2014/main" id="{E880C0A5-8CB3-4D5B-82CC-123F82FE7EC6}"/>
              </a:ext>
            </a:extLst>
          </p:cNvPr>
          <p:cNvSpPr>
            <a:spLocks noGrp="1"/>
          </p:cNvSpPr>
          <p:nvPr>
            <p:ph idx="1"/>
          </p:nvPr>
        </p:nvSpPr>
        <p:spPr/>
        <p:txBody>
          <a:bodyPr/>
          <a:lstStyle/>
          <a:p>
            <a:r>
              <a:rPr lang="en-IN" dirty="0"/>
              <a:t>Allocation vs actual</a:t>
            </a:r>
          </a:p>
          <a:p>
            <a:r>
              <a:rPr lang="en-IN" dirty="0"/>
              <a:t>Budget Allocation: Amount approved by Parliament/Legislature.</a:t>
            </a:r>
          </a:p>
          <a:p>
            <a:r>
              <a:rPr lang="en-IN" dirty="0"/>
              <a:t>Actual: Amount actually received/spent during the Financial Year.</a:t>
            </a:r>
          </a:p>
          <a:p>
            <a:endParaRPr lang="en-IN" dirty="0"/>
          </a:p>
          <a:p>
            <a:endParaRPr lang="en-IN" dirty="0"/>
          </a:p>
        </p:txBody>
      </p:sp>
      <p:sp>
        <p:nvSpPr>
          <p:cNvPr id="4" name="Slide Number Placeholder 3">
            <a:extLst>
              <a:ext uri="{FF2B5EF4-FFF2-40B4-BE49-F238E27FC236}">
                <a16:creationId xmlns:a16="http://schemas.microsoft.com/office/drawing/2014/main" id="{3DCA6265-F56C-43E0-8ABB-02BCB3AFEC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graphicFrame>
        <p:nvGraphicFramePr>
          <p:cNvPr id="6" name="Table 5">
            <a:extLst>
              <a:ext uri="{FF2B5EF4-FFF2-40B4-BE49-F238E27FC236}">
                <a16:creationId xmlns:a16="http://schemas.microsoft.com/office/drawing/2014/main" id="{CF9A70DB-C6D1-5B82-D41C-FF6044B18DCC}"/>
              </a:ext>
            </a:extLst>
          </p:cNvPr>
          <p:cNvGraphicFramePr>
            <a:graphicFrameLocks noGrp="1"/>
          </p:cNvGraphicFramePr>
          <p:nvPr/>
        </p:nvGraphicFramePr>
        <p:xfrm>
          <a:off x="581025" y="3265714"/>
          <a:ext cx="7989888" cy="3339596"/>
        </p:xfrm>
        <a:graphic>
          <a:graphicData uri="http://schemas.openxmlformats.org/drawingml/2006/table">
            <a:tbl>
              <a:tblPr/>
              <a:tblGrid>
                <a:gridCol w="2663296">
                  <a:extLst>
                    <a:ext uri="{9D8B030D-6E8A-4147-A177-3AD203B41FA5}">
                      <a16:colId xmlns:a16="http://schemas.microsoft.com/office/drawing/2014/main" val="3949630411"/>
                    </a:ext>
                  </a:extLst>
                </a:gridCol>
                <a:gridCol w="2663296">
                  <a:extLst>
                    <a:ext uri="{9D8B030D-6E8A-4147-A177-3AD203B41FA5}">
                      <a16:colId xmlns:a16="http://schemas.microsoft.com/office/drawing/2014/main" val="2566709583"/>
                    </a:ext>
                  </a:extLst>
                </a:gridCol>
                <a:gridCol w="2663296">
                  <a:extLst>
                    <a:ext uri="{9D8B030D-6E8A-4147-A177-3AD203B41FA5}">
                      <a16:colId xmlns:a16="http://schemas.microsoft.com/office/drawing/2014/main" val="974070604"/>
                    </a:ext>
                  </a:extLst>
                </a:gridCol>
              </a:tblGrid>
              <a:tr h="445279">
                <a:tc>
                  <a:txBody>
                    <a:bodyPr/>
                    <a:lstStyle/>
                    <a:p>
                      <a:pPr>
                        <a:buNone/>
                      </a:pPr>
                      <a:r>
                        <a:rPr lang="en-US"/>
                        <a:t>Basis</a:t>
                      </a:r>
                    </a:p>
                  </a:txBody>
                  <a:tcPr anchor="ctr">
                    <a:lnL>
                      <a:noFill/>
                    </a:lnL>
                    <a:lnR>
                      <a:noFill/>
                    </a:lnR>
                    <a:lnT>
                      <a:noFill/>
                    </a:lnT>
                    <a:lnB>
                      <a:noFill/>
                    </a:lnB>
                    <a:noFill/>
                  </a:tcPr>
                </a:tc>
                <a:tc>
                  <a:txBody>
                    <a:bodyPr/>
                    <a:lstStyle/>
                    <a:p>
                      <a:pPr>
                        <a:buNone/>
                      </a:pPr>
                      <a:r>
                        <a:rPr lang="en-US"/>
                        <a:t>Budget Allocation</a:t>
                      </a:r>
                    </a:p>
                  </a:txBody>
                  <a:tcPr anchor="ctr">
                    <a:lnL>
                      <a:noFill/>
                    </a:lnL>
                    <a:lnR>
                      <a:noFill/>
                    </a:lnR>
                    <a:lnT>
                      <a:noFill/>
                    </a:lnT>
                    <a:lnB>
                      <a:noFill/>
                    </a:lnB>
                    <a:noFill/>
                  </a:tcPr>
                </a:tc>
                <a:tc>
                  <a:txBody>
                    <a:bodyPr/>
                    <a:lstStyle/>
                    <a:p>
                      <a:pPr>
                        <a:buNone/>
                      </a:pPr>
                      <a:r>
                        <a:rPr lang="en-US"/>
                        <a:t>Actual</a:t>
                      </a:r>
                    </a:p>
                  </a:txBody>
                  <a:tcPr anchor="ctr">
                    <a:lnL>
                      <a:noFill/>
                    </a:lnL>
                    <a:lnR>
                      <a:noFill/>
                    </a:lnR>
                    <a:lnT>
                      <a:noFill/>
                    </a:lnT>
                    <a:lnB>
                      <a:noFill/>
                    </a:lnB>
                    <a:noFill/>
                  </a:tcPr>
                </a:tc>
                <a:extLst>
                  <a:ext uri="{0D108BD9-81ED-4DB2-BD59-A6C34878D82A}">
                    <a16:rowId xmlns:a16="http://schemas.microsoft.com/office/drawing/2014/main" val="1673269516"/>
                  </a:ext>
                </a:extLst>
              </a:tr>
              <a:tr h="445279">
                <a:tc>
                  <a:txBody>
                    <a:bodyPr/>
                    <a:lstStyle/>
                    <a:p>
                      <a:pPr>
                        <a:buNone/>
                      </a:pPr>
                      <a:r>
                        <a:rPr lang="en-US"/>
                        <a:t>Nature</a:t>
                      </a:r>
                    </a:p>
                  </a:txBody>
                  <a:tcPr anchor="ctr">
                    <a:lnL>
                      <a:noFill/>
                    </a:lnL>
                    <a:lnR>
                      <a:noFill/>
                    </a:lnR>
                    <a:lnT>
                      <a:noFill/>
                    </a:lnT>
                    <a:lnB>
                      <a:noFill/>
                    </a:lnB>
                    <a:noFill/>
                  </a:tcPr>
                </a:tc>
                <a:tc>
                  <a:txBody>
                    <a:bodyPr/>
                    <a:lstStyle/>
                    <a:p>
                      <a:pPr>
                        <a:buNone/>
                      </a:pPr>
                      <a:r>
                        <a:rPr lang="en-US"/>
                        <a:t>Estimated / Planned</a:t>
                      </a:r>
                    </a:p>
                  </a:txBody>
                  <a:tcPr anchor="ctr">
                    <a:lnL>
                      <a:noFill/>
                    </a:lnL>
                    <a:lnR>
                      <a:noFill/>
                    </a:lnR>
                    <a:lnT>
                      <a:noFill/>
                    </a:lnT>
                    <a:lnB>
                      <a:noFill/>
                    </a:lnB>
                    <a:noFill/>
                  </a:tcPr>
                </a:tc>
                <a:tc>
                  <a:txBody>
                    <a:bodyPr/>
                    <a:lstStyle/>
                    <a:p>
                      <a:pPr>
                        <a:buNone/>
                      </a:pPr>
                      <a:r>
                        <a:rPr lang="en-US"/>
                        <a:t>Real / Executed</a:t>
                      </a:r>
                    </a:p>
                  </a:txBody>
                  <a:tcPr anchor="ctr">
                    <a:lnL>
                      <a:noFill/>
                    </a:lnL>
                    <a:lnR>
                      <a:noFill/>
                    </a:lnR>
                    <a:lnT>
                      <a:noFill/>
                    </a:lnT>
                    <a:lnB>
                      <a:noFill/>
                    </a:lnB>
                    <a:noFill/>
                  </a:tcPr>
                </a:tc>
                <a:extLst>
                  <a:ext uri="{0D108BD9-81ED-4DB2-BD59-A6C34878D82A}">
                    <a16:rowId xmlns:a16="http://schemas.microsoft.com/office/drawing/2014/main" val="2532618943"/>
                  </a:ext>
                </a:extLst>
              </a:tr>
              <a:tr h="779240">
                <a:tc>
                  <a:txBody>
                    <a:bodyPr/>
                    <a:lstStyle/>
                    <a:p>
                      <a:pPr>
                        <a:buNone/>
                      </a:pPr>
                      <a:r>
                        <a:rPr lang="en-US"/>
                        <a:t>Approval</a:t>
                      </a:r>
                    </a:p>
                  </a:txBody>
                  <a:tcPr anchor="ctr">
                    <a:lnL>
                      <a:noFill/>
                    </a:lnL>
                    <a:lnR>
                      <a:noFill/>
                    </a:lnR>
                    <a:lnT>
                      <a:noFill/>
                    </a:lnT>
                    <a:lnB>
                      <a:noFill/>
                    </a:lnB>
                    <a:noFill/>
                  </a:tcPr>
                </a:tc>
                <a:tc>
                  <a:txBody>
                    <a:bodyPr/>
                    <a:lstStyle/>
                    <a:p>
                      <a:pPr>
                        <a:buNone/>
                      </a:pPr>
                      <a:r>
                        <a:rPr lang="en-US" dirty="0"/>
                        <a:t>Authorized by Legislature</a:t>
                      </a:r>
                    </a:p>
                  </a:txBody>
                  <a:tcPr anchor="ctr">
                    <a:lnL>
                      <a:noFill/>
                    </a:lnL>
                    <a:lnR>
                      <a:noFill/>
                    </a:lnR>
                    <a:lnT>
                      <a:noFill/>
                    </a:lnT>
                    <a:lnB>
                      <a:noFill/>
                    </a:lnB>
                    <a:noFill/>
                  </a:tcPr>
                </a:tc>
                <a:tc>
                  <a:txBody>
                    <a:bodyPr/>
                    <a:lstStyle/>
                    <a:p>
                      <a:pPr>
                        <a:buNone/>
                      </a:pPr>
                      <a:r>
                        <a:rPr lang="en-US"/>
                        <a:t>No approval needed (already within budget)</a:t>
                      </a:r>
                    </a:p>
                  </a:txBody>
                  <a:tcPr anchor="ctr">
                    <a:lnL>
                      <a:noFill/>
                    </a:lnL>
                    <a:lnR>
                      <a:noFill/>
                    </a:lnR>
                    <a:lnT>
                      <a:noFill/>
                    </a:lnT>
                    <a:lnB>
                      <a:noFill/>
                    </a:lnB>
                    <a:noFill/>
                  </a:tcPr>
                </a:tc>
                <a:extLst>
                  <a:ext uri="{0D108BD9-81ED-4DB2-BD59-A6C34878D82A}">
                    <a16:rowId xmlns:a16="http://schemas.microsoft.com/office/drawing/2014/main" val="1019827373"/>
                  </a:ext>
                </a:extLst>
              </a:tr>
              <a:tr h="445279">
                <a:tc>
                  <a:txBody>
                    <a:bodyPr/>
                    <a:lstStyle/>
                    <a:p>
                      <a:pPr>
                        <a:buNone/>
                      </a:pPr>
                      <a:r>
                        <a:rPr lang="en-US"/>
                        <a:t>Timing</a:t>
                      </a:r>
                    </a:p>
                  </a:txBody>
                  <a:tcPr anchor="ctr">
                    <a:lnL>
                      <a:noFill/>
                    </a:lnL>
                    <a:lnR>
                      <a:noFill/>
                    </a:lnR>
                    <a:lnT>
                      <a:noFill/>
                    </a:lnT>
                    <a:lnB>
                      <a:noFill/>
                    </a:lnB>
                    <a:noFill/>
                  </a:tcPr>
                </a:tc>
                <a:tc>
                  <a:txBody>
                    <a:bodyPr/>
                    <a:lstStyle/>
                    <a:p>
                      <a:pPr>
                        <a:buNone/>
                      </a:pPr>
                      <a:r>
                        <a:rPr lang="en-US"/>
                        <a:t>Before financial year</a:t>
                      </a:r>
                    </a:p>
                  </a:txBody>
                  <a:tcPr anchor="ctr">
                    <a:lnL>
                      <a:noFill/>
                    </a:lnL>
                    <a:lnR>
                      <a:noFill/>
                    </a:lnR>
                    <a:lnT>
                      <a:noFill/>
                    </a:lnT>
                    <a:lnB>
                      <a:noFill/>
                    </a:lnB>
                    <a:noFill/>
                  </a:tcPr>
                </a:tc>
                <a:tc>
                  <a:txBody>
                    <a:bodyPr/>
                    <a:lstStyle/>
                    <a:p>
                      <a:pPr>
                        <a:buNone/>
                      </a:pPr>
                      <a:r>
                        <a:rPr lang="en-US"/>
                        <a:t>During/after financial year</a:t>
                      </a:r>
                    </a:p>
                  </a:txBody>
                  <a:tcPr anchor="ctr">
                    <a:lnL>
                      <a:noFill/>
                    </a:lnL>
                    <a:lnR>
                      <a:noFill/>
                    </a:lnR>
                    <a:lnT>
                      <a:noFill/>
                    </a:lnT>
                    <a:lnB>
                      <a:noFill/>
                    </a:lnB>
                    <a:noFill/>
                  </a:tcPr>
                </a:tc>
                <a:extLst>
                  <a:ext uri="{0D108BD9-81ED-4DB2-BD59-A6C34878D82A}">
                    <a16:rowId xmlns:a16="http://schemas.microsoft.com/office/drawing/2014/main" val="1187022547"/>
                  </a:ext>
                </a:extLst>
              </a:tr>
              <a:tr h="445279">
                <a:tc>
                  <a:txBody>
                    <a:bodyPr/>
                    <a:lstStyle/>
                    <a:p>
                      <a:pPr>
                        <a:buNone/>
                      </a:pPr>
                      <a:r>
                        <a:rPr lang="en-US"/>
                        <a:t>Purpose</a:t>
                      </a:r>
                    </a:p>
                  </a:txBody>
                  <a:tcPr anchor="ctr">
                    <a:lnL>
                      <a:noFill/>
                    </a:lnL>
                    <a:lnR>
                      <a:noFill/>
                    </a:lnR>
                    <a:lnT>
                      <a:noFill/>
                    </a:lnT>
                    <a:lnB>
                      <a:noFill/>
                    </a:lnB>
                    <a:noFill/>
                  </a:tcPr>
                </a:tc>
                <a:tc>
                  <a:txBody>
                    <a:bodyPr/>
                    <a:lstStyle/>
                    <a:p>
                      <a:pPr>
                        <a:buNone/>
                      </a:pPr>
                      <a:r>
                        <a:rPr lang="en-US"/>
                        <a:t>Planning &amp; control</a:t>
                      </a:r>
                    </a:p>
                  </a:txBody>
                  <a:tcPr anchor="ctr">
                    <a:lnL>
                      <a:noFill/>
                    </a:lnL>
                    <a:lnR>
                      <a:noFill/>
                    </a:lnR>
                    <a:lnT>
                      <a:noFill/>
                    </a:lnT>
                    <a:lnB>
                      <a:noFill/>
                    </a:lnB>
                    <a:noFill/>
                  </a:tcPr>
                </a:tc>
                <a:tc>
                  <a:txBody>
                    <a:bodyPr/>
                    <a:lstStyle/>
                    <a:p>
                      <a:pPr>
                        <a:buNone/>
                      </a:pPr>
                      <a:r>
                        <a:rPr lang="en-US"/>
                        <a:t>Performance evaluation</a:t>
                      </a:r>
                    </a:p>
                  </a:txBody>
                  <a:tcPr anchor="ctr">
                    <a:lnL>
                      <a:noFill/>
                    </a:lnL>
                    <a:lnR>
                      <a:noFill/>
                    </a:lnR>
                    <a:lnT>
                      <a:noFill/>
                    </a:lnT>
                    <a:lnB>
                      <a:noFill/>
                    </a:lnB>
                    <a:noFill/>
                  </a:tcPr>
                </a:tc>
                <a:extLst>
                  <a:ext uri="{0D108BD9-81ED-4DB2-BD59-A6C34878D82A}">
                    <a16:rowId xmlns:a16="http://schemas.microsoft.com/office/drawing/2014/main" val="3653457278"/>
                  </a:ext>
                </a:extLst>
              </a:tr>
              <a:tr h="779240">
                <a:tc>
                  <a:txBody>
                    <a:bodyPr/>
                    <a:lstStyle/>
                    <a:p>
                      <a:pPr>
                        <a:buNone/>
                      </a:pPr>
                      <a:r>
                        <a:rPr lang="en-US"/>
                        <a:t>Flexibility</a:t>
                      </a:r>
                    </a:p>
                  </a:txBody>
                  <a:tcPr anchor="ctr">
                    <a:lnL>
                      <a:noFill/>
                    </a:lnL>
                    <a:lnR>
                      <a:noFill/>
                    </a:lnR>
                    <a:lnT>
                      <a:noFill/>
                    </a:lnT>
                    <a:lnB>
                      <a:noFill/>
                    </a:lnB>
                    <a:noFill/>
                  </a:tcPr>
                </a:tc>
                <a:tc>
                  <a:txBody>
                    <a:bodyPr/>
                    <a:lstStyle/>
                    <a:p>
                      <a:pPr>
                        <a:buNone/>
                      </a:pPr>
                      <a:r>
                        <a:rPr lang="en-US"/>
                        <a:t>Fixed (subject to revision)</a:t>
                      </a:r>
                    </a:p>
                  </a:txBody>
                  <a:tcPr anchor="ctr">
                    <a:lnL>
                      <a:noFill/>
                    </a:lnL>
                    <a:lnR>
                      <a:noFill/>
                    </a:lnR>
                    <a:lnT>
                      <a:noFill/>
                    </a:lnT>
                    <a:lnB>
                      <a:noFill/>
                    </a:lnB>
                    <a:noFill/>
                  </a:tcPr>
                </a:tc>
                <a:tc>
                  <a:txBody>
                    <a:bodyPr/>
                    <a:lstStyle/>
                    <a:p>
                      <a:pPr>
                        <a:buNone/>
                      </a:pPr>
                      <a:r>
                        <a:rPr lang="en-US" dirty="0"/>
                        <a:t>May vary (over/under spending)</a:t>
                      </a:r>
                    </a:p>
                  </a:txBody>
                  <a:tcPr anchor="ctr">
                    <a:lnL>
                      <a:noFill/>
                    </a:lnL>
                    <a:lnR>
                      <a:noFill/>
                    </a:lnR>
                    <a:lnT>
                      <a:noFill/>
                    </a:lnT>
                    <a:lnB>
                      <a:noFill/>
                    </a:lnB>
                    <a:noFill/>
                  </a:tcPr>
                </a:tc>
                <a:extLst>
                  <a:ext uri="{0D108BD9-81ED-4DB2-BD59-A6C34878D82A}">
                    <a16:rowId xmlns:a16="http://schemas.microsoft.com/office/drawing/2014/main" val="1373465220"/>
                  </a:ext>
                </a:extLst>
              </a:tr>
            </a:tbl>
          </a:graphicData>
        </a:graphic>
      </p:graphicFrame>
    </p:spTree>
    <p:extLst>
      <p:ext uri="{BB962C8B-B14F-4D97-AF65-F5344CB8AC3E}">
        <p14:creationId xmlns:p14="http://schemas.microsoft.com/office/powerpoint/2010/main" val="86621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B6DF-9A95-4A72-93BA-4B3A30C62F89}"/>
              </a:ext>
            </a:extLst>
          </p:cNvPr>
          <p:cNvSpPr>
            <a:spLocks noGrp="1"/>
          </p:cNvSpPr>
          <p:nvPr>
            <p:ph type="title"/>
          </p:nvPr>
        </p:nvSpPr>
        <p:spPr/>
        <p:txBody>
          <a:bodyPr/>
          <a:lstStyle/>
          <a:p>
            <a:r>
              <a:rPr lang="en-IN" dirty="0"/>
              <a:t>Limitations</a:t>
            </a:r>
          </a:p>
        </p:txBody>
      </p:sp>
      <p:sp>
        <p:nvSpPr>
          <p:cNvPr id="3" name="Content Placeholder 2">
            <a:extLst>
              <a:ext uri="{FF2B5EF4-FFF2-40B4-BE49-F238E27FC236}">
                <a16:creationId xmlns:a16="http://schemas.microsoft.com/office/drawing/2014/main" id="{15869894-6C26-486B-B4DC-C68DC4C9465A}"/>
              </a:ext>
            </a:extLst>
          </p:cNvPr>
          <p:cNvSpPr>
            <a:spLocks noGrp="1"/>
          </p:cNvSpPr>
          <p:nvPr>
            <p:ph idx="1"/>
          </p:nvPr>
        </p:nvSpPr>
        <p:spPr/>
        <p:txBody>
          <a:bodyPr/>
          <a:lstStyle/>
          <a:p>
            <a:r>
              <a:rPr lang="en-GB" sz="3200" dirty="0"/>
              <a:t>No accruals, no full picture</a:t>
            </a:r>
          </a:p>
          <a:p>
            <a:r>
              <a:rPr lang="en-GB" sz="3200" dirty="0"/>
              <a:t>Cash Basis Limitation</a:t>
            </a:r>
          </a:p>
          <a:p>
            <a:r>
              <a:rPr lang="en-GB" sz="3200" dirty="0"/>
              <a:t>Inadequate Disclosure</a:t>
            </a:r>
          </a:p>
          <a:p>
            <a:r>
              <a:rPr lang="en-GB" sz="3200" dirty="0"/>
              <a:t>No Cost Accounting System</a:t>
            </a:r>
          </a:p>
          <a:p>
            <a:r>
              <a:rPr lang="en-GB" sz="3200" dirty="0"/>
              <a:t>Time Lag in Reporting</a:t>
            </a:r>
          </a:p>
          <a:p>
            <a:endParaRPr lang="en-IN" dirty="0"/>
          </a:p>
        </p:txBody>
      </p:sp>
      <p:sp>
        <p:nvSpPr>
          <p:cNvPr id="4" name="Slide Number Placeholder 3">
            <a:extLst>
              <a:ext uri="{FF2B5EF4-FFF2-40B4-BE49-F238E27FC236}">
                <a16:creationId xmlns:a16="http://schemas.microsoft.com/office/drawing/2014/main" id="{77B9C2AE-996E-4602-897D-E931CFD664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226352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BA14-9BAC-4845-830D-917B14157028}"/>
              </a:ext>
            </a:extLst>
          </p:cNvPr>
          <p:cNvSpPr>
            <a:spLocks noGrp="1"/>
          </p:cNvSpPr>
          <p:nvPr>
            <p:ph type="title"/>
          </p:nvPr>
        </p:nvSpPr>
        <p:spPr/>
        <p:txBody>
          <a:bodyPr/>
          <a:lstStyle/>
          <a:p>
            <a:r>
              <a:rPr lang="en-IN" dirty="0"/>
              <a:t>Ministries</a:t>
            </a:r>
          </a:p>
        </p:txBody>
      </p:sp>
      <p:sp>
        <p:nvSpPr>
          <p:cNvPr id="3" name="Content Placeholder 2">
            <a:extLst>
              <a:ext uri="{FF2B5EF4-FFF2-40B4-BE49-F238E27FC236}">
                <a16:creationId xmlns:a16="http://schemas.microsoft.com/office/drawing/2014/main" id="{63E4D801-047E-4007-8A9E-5B9D2D7E5AC0}"/>
              </a:ext>
            </a:extLst>
          </p:cNvPr>
          <p:cNvSpPr>
            <a:spLocks noGrp="1"/>
          </p:cNvSpPr>
          <p:nvPr>
            <p:ph idx="1"/>
          </p:nvPr>
        </p:nvSpPr>
        <p:spPr/>
        <p:txBody>
          <a:bodyPr/>
          <a:lstStyle/>
          <a:p>
            <a:r>
              <a:rPr lang="en-IN" dirty="0"/>
              <a:t>Cash system</a:t>
            </a:r>
          </a:p>
          <a:p>
            <a:endParaRPr lang="en-IN" dirty="0"/>
          </a:p>
        </p:txBody>
      </p:sp>
      <p:sp>
        <p:nvSpPr>
          <p:cNvPr id="4" name="Slide Number Placeholder 3">
            <a:extLst>
              <a:ext uri="{FF2B5EF4-FFF2-40B4-BE49-F238E27FC236}">
                <a16:creationId xmlns:a16="http://schemas.microsoft.com/office/drawing/2014/main" id="{17DD3702-5DC8-48C3-818F-F05BA48121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
        <p:nvSpPr>
          <p:cNvPr id="5" name="AutoShape 2" descr="Accounting in government ministries chart">
            <a:extLst>
              <a:ext uri="{FF2B5EF4-FFF2-40B4-BE49-F238E27FC236}">
                <a16:creationId xmlns:a16="http://schemas.microsoft.com/office/drawing/2014/main" id="{E7905AF4-4C3C-77F6-1D84-1BE434882682}"/>
              </a:ext>
            </a:extLst>
          </p:cNvPr>
          <p:cNvSpPr>
            <a:spLocks noChangeAspect="1" noChangeArrowheads="1"/>
          </p:cNvSpPr>
          <p:nvPr/>
        </p:nvSpPr>
        <p:spPr bwMode="auto">
          <a:xfrm>
            <a:off x="3275045" y="3276600"/>
            <a:ext cx="144935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AutoShape 4" descr="Accounting in government ministries chart">
            <a:extLst>
              <a:ext uri="{FF2B5EF4-FFF2-40B4-BE49-F238E27FC236}">
                <a16:creationId xmlns:a16="http://schemas.microsoft.com/office/drawing/2014/main" id="{859B25D8-E1A0-CC13-AE35-F26C524B014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pic>
        <p:nvPicPr>
          <p:cNvPr id="8" name="Picture 7">
            <a:extLst>
              <a:ext uri="{FF2B5EF4-FFF2-40B4-BE49-F238E27FC236}">
                <a16:creationId xmlns:a16="http://schemas.microsoft.com/office/drawing/2014/main" id="{0D54EEC1-A1AD-5238-4F9B-DD129A00E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54" y="1692322"/>
            <a:ext cx="8246844" cy="5092417"/>
          </a:xfrm>
          <a:prstGeom prst="rect">
            <a:avLst/>
          </a:prstGeom>
        </p:spPr>
      </p:pic>
    </p:spTree>
    <p:extLst>
      <p:ext uri="{BB962C8B-B14F-4D97-AF65-F5344CB8AC3E}">
        <p14:creationId xmlns:p14="http://schemas.microsoft.com/office/powerpoint/2010/main" val="104419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5058-DF6D-418B-814C-185C96309E41}"/>
              </a:ext>
            </a:extLst>
          </p:cNvPr>
          <p:cNvSpPr>
            <a:spLocks noGrp="1"/>
          </p:cNvSpPr>
          <p:nvPr>
            <p:ph type="title"/>
          </p:nvPr>
        </p:nvSpPr>
        <p:spPr/>
        <p:txBody>
          <a:bodyPr/>
          <a:lstStyle/>
          <a:p>
            <a:r>
              <a:rPr lang="en-IN" dirty="0"/>
              <a:t>Local Bodies</a:t>
            </a:r>
          </a:p>
        </p:txBody>
      </p:sp>
      <p:sp>
        <p:nvSpPr>
          <p:cNvPr id="3" name="Content Placeholder 2">
            <a:extLst>
              <a:ext uri="{FF2B5EF4-FFF2-40B4-BE49-F238E27FC236}">
                <a16:creationId xmlns:a16="http://schemas.microsoft.com/office/drawing/2014/main" id="{FCBAF78A-35D6-493A-BE55-24DD007ABDF7}"/>
              </a:ext>
            </a:extLst>
          </p:cNvPr>
          <p:cNvSpPr>
            <a:spLocks noGrp="1"/>
          </p:cNvSpPr>
          <p:nvPr>
            <p:ph idx="1"/>
          </p:nvPr>
        </p:nvSpPr>
        <p:spPr/>
        <p:txBody>
          <a:bodyPr/>
          <a:lstStyle/>
          <a:p>
            <a:r>
              <a:rPr lang="en-IN" dirty="0"/>
              <a:t>Gradual accrual</a:t>
            </a:r>
          </a:p>
          <a:p>
            <a:endParaRPr lang="en-IN" dirty="0"/>
          </a:p>
        </p:txBody>
      </p:sp>
      <p:sp>
        <p:nvSpPr>
          <p:cNvPr id="4" name="Slide Number Placeholder 3">
            <a:extLst>
              <a:ext uri="{FF2B5EF4-FFF2-40B4-BE49-F238E27FC236}">
                <a16:creationId xmlns:a16="http://schemas.microsoft.com/office/drawing/2014/main" id="{FA2E7047-12AD-44FE-86F3-297A716276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F99C879B-360E-08B8-4762-37EA54FF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692322"/>
            <a:ext cx="8873413" cy="4784677"/>
          </a:xfrm>
          <a:prstGeom prst="rect">
            <a:avLst/>
          </a:prstGeom>
        </p:spPr>
      </p:pic>
    </p:spTree>
    <p:extLst>
      <p:ext uri="{BB962C8B-B14F-4D97-AF65-F5344CB8AC3E}">
        <p14:creationId xmlns:p14="http://schemas.microsoft.com/office/powerpoint/2010/main" val="1324508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4EE0-79D2-4818-822D-0E3F7075942B}"/>
              </a:ext>
            </a:extLst>
          </p:cNvPr>
          <p:cNvSpPr>
            <a:spLocks noGrp="1"/>
          </p:cNvSpPr>
          <p:nvPr>
            <p:ph type="title"/>
          </p:nvPr>
        </p:nvSpPr>
        <p:spPr/>
        <p:txBody>
          <a:bodyPr/>
          <a:lstStyle/>
          <a:p>
            <a:r>
              <a:rPr lang="en-IN" dirty="0"/>
              <a:t>Accounting standards for local bodies (ASLB)</a:t>
            </a:r>
          </a:p>
        </p:txBody>
      </p:sp>
      <p:sp>
        <p:nvSpPr>
          <p:cNvPr id="3" name="Content Placeholder 2">
            <a:extLst>
              <a:ext uri="{FF2B5EF4-FFF2-40B4-BE49-F238E27FC236}">
                <a16:creationId xmlns:a16="http://schemas.microsoft.com/office/drawing/2014/main" id="{ACFAEF2B-13D2-427C-94AA-EDBA5D431E59}"/>
              </a:ext>
            </a:extLst>
          </p:cNvPr>
          <p:cNvSpPr>
            <a:spLocks noGrp="1"/>
          </p:cNvSpPr>
          <p:nvPr>
            <p:ph idx="1"/>
          </p:nvPr>
        </p:nvSpPr>
        <p:spPr>
          <a:xfrm>
            <a:off x="448091" y="1946299"/>
            <a:ext cx="8238707" cy="4838439"/>
          </a:xfrm>
        </p:spPr>
        <p:txBody>
          <a:bodyPr>
            <a:normAutofit lnSpcReduction="10000"/>
          </a:bodyPr>
          <a:lstStyle/>
          <a:p>
            <a:pPr marL="0" indent="0">
              <a:buNone/>
            </a:pPr>
            <a:r>
              <a:rPr lang="en-IN" dirty="0"/>
              <a:t>NOW LET US MOVE  TO ASLB</a:t>
            </a:r>
          </a:p>
          <a:p>
            <a:pPr marL="0" indent="0">
              <a:buNone/>
            </a:pPr>
            <a:r>
              <a:rPr lang="en-IN" dirty="0"/>
              <a:t>	</a:t>
            </a:r>
            <a:r>
              <a:rPr lang="en-GB" dirty="0"/>
              <a:t>ASLB 1 Presentation of Financial Statements</a:t>
            </a:r>
            <a:endParaRPr lang="en-IN" dirty="0"/>
          </a:p>
          <a:p>
            <a:pPr marL="0" indent="0">
              <a:buNone/>
            </a:pPr>
            <a:r>
              <a:rPr lang="en-IN" dirty="0"/>
              <a:t>	</a:t>
            </a:r>
            <a:r>
              <a:rPr lang="en-GB" dirty="0"/>
              <a:t>ASLB 2 Cash Flow Statements</a:t>
            </a:r>
          </a:p>
          <a:p>
            <a:pPr marL="0" indent="0">
              <a:buNone/>
            </a:pPr>
            <a:r>
              <a:rPr lang="en-GB" dirty="0"/>
              <a:t>	ASLB 3 Accounting Policies, Change in Accounting Estimates &amp; Errors</a:t>
            </a:r>
          </a:p>
          <a:p>
            <a:pPr marL="0" indent="0">
              <a:buNone/>
            </a:pPr>
            <a:r>
              <a:rPr lang="en-GB" dirty="0"/>
              <a:t>	ASLB 4 The Effects of Changes in Foreign Exchange Rates</a:t>
            </a:r>
          </a:p>
          <a:p>
            <a:pPr marL="0" indent="0">
              <a:buNone/>
            </a:pPr>
            <a:r>
              <a:rPr lang="en-GB" dirty="0"/>
              <a:t>	</a:t>
            </a:r>
            <a:r>
              <a:rPr lang="en-IN" dirty="0"/>
              <a:t>ASLB 5 Borrowing Costs</a:t>
            </a:r>
            <a:endParaRPr lang="en-GB" dirty="0"/>
          </a:p>
          <a:p>
            <a:pPr marL="0" indent="0">
              <a:buNone/>
            </a:pPr>
            <a:r>
              <a:rPr lang="en-GB" dirty="0"/>
              <a:t>	</a:t>
            </a:r>
            <a:r>
              <a:rPr lang="en-IN" dirty="0"/>
              <a:t>ASLB 9 Revenue from Exchange Transactions</a:t>
            </a:r>
            <a:endParaRPr lang="en-GB" dirty="0"/>
          </a:p>
          <a:p>
            <a:pPr marL="0" indent="0">
              <a:buNone/>
            </a:pPr>
            <a:r>
              <a:rPr lang="en-GB" dirty="0"/>
              <a:t>	</a:t>
            </a:r>
            <a:r>
              <a:rPr lang="en-IN" dirty="0"/>
              <a:t>ASLB 11 Construction Contracts</a:t>
            </a:r>
          </a:p>
          <a:p>
            <a:pPr marL="0" indent="0">
              <a:buNone/>
            </a:pPr>
            <a:r>
              <a:rPr lang="en-IN" dirty="0"/>
              <a:t>	ASLB 12 Inventories</a:t>
            </a:r>
          </a:p>
          <a:p>
            <a:pPr marL="0" indent="0">
              <a:buNone/>
            </a:pPr>
            <a:r>
              <a:rPr lang="en-IN" dirty="0"/>
              <a:t>	 ASLB 13 Leases</a:t>
            </a:r>
          </a:p>
          <a:p>
            <a:pPr marL="0" indent="0">
              <a:buNone/>
            </a:pPr>
            <a:r>
              <a:rPr lang="en-IN" dirty="0"/>
              <a:t>	</a:t>
            </a:r>
            <a:r>
              <a:rPr lang="en-GB" dirty="0"/>
              <a:t> ASLB 14 Events after the Reporting Date</a:t>
            </a:r>
          </a:p>
          <a:p>
            <a:pPr marL="0" indent="0">
              <a:buNone/>
            </a:pPr>
            <a:r>
              <a:rPr lang="en-GB" dirty="0"/>
              <a:t>	 ASLB 16 </a:t>
            </a:r>
            <a:r>
              <a:rPr lang="en-IN" dirty="0"/>
              <a:t>Investment Property</a:t>
            </a:r>
          </a:p>
          <a:p>
            <a:pPr marL="0" indent="0">
              <a:buNone/>
            </a:pPr>
            <a:endParaRPr lang="en-GB" dirty="0"/>
          </a:p>
          <a:p>
            <a:pPr marL="0" indent="0">
              <a:buNone/>
            </a:pPr>
            <a:endParaRPr lang="en-GB" dirty="0"/>
          </a:p>
          <a:p>
            <a:pPr marL="0" indent="0">
              <a:buNone/>
            </a:pPr>
            <a:endParaRPr lang="en-IN" dirty="0"/>
          </a:p>
        </p:txBody>
      </p:sp>
      <p:sp>
        <p:nvSpPr>
          <p:cNvPr id="4" name="Slide Number Placeholder 3">
            <a:extLst>
              <a:ext uri="{FF2B5EF4-FFF2-40B4-BE49-F238E27FC236}">
                <a16:creationId xmlns:a16="http://schemas.microsoft.com/office/drawing/2014/main" id="{B1A4D93B-4CE6-434F-967F-A27E5A702A1E}"/>
              </a:ext>
            </a:extLst>
          </p:cNvPr>
          <p:cNvSpPr>
            <a:spLocks noGrp="1"/>
          </p:cNvSpPr>
          <p:nvPr>
            <p:ph type="sldNum" sz="quarter" idx="12"/>
          </p:nvPr>
        </p:nvSpPr>
        <p:spPr/>
        <p:txBody>
          <a:bodyPr/>
          <a:lstStyle/>
          <a:p>
            <a:fld id="{1F28DAEE-427E-4030-87EA-38D724728595}" type="slidenum">
              <a:rPr lang="en-IN" smtClean="0"/>
              <a:pPr/>
              <a:t>26</a:t>
            </a:fld>
            <a:endParaRPr lang="en-IN" dirty="0"/>
          </a:p>
        </p:txBody>
      </p:sp>
    </p:spTree>
    <p:extLst>
      <p:ext uri="{BB962C8B-B14F-4D97-AF65-F5344CB8AC3E}">
        <p14:creationId xmlns:p14="http://schemas.microsoft.com/office/powerpoint/2010/main" val="3175444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4EE0-79D2-4818-822D-0E3F7075942B}"/>
              </a:ext>
            </a:extLst>
          </p:cNvPr>
          <p:cNvSpPr>
            <a:spLocks noGrp="1"/>
          </p:cNvSpPr>
          <p:nvPr>
            <p:ph type="title"/>
          </p:nvPr>
        </p:nvSpPr>
        <p:spPr/>
        <p:txBody>
          <a:bodyPr/>
          <a:lstStyle/>
          <a:p>
            <a:r>
              <a:rPr lang="en-IN" dirty="0"/>
              <a:t>Accounting standards for local bodies (ASLB)-Contd..</a:t>
            </a:r>
          </a:p>
        </p:txBody>
      </p:sp>
      <p:sp>
        <p:nvSpPr>
          <p:cNvPr id="3" name="Content Placeholder 2">
            <a:extLst>
              <a:ext uri="{FF2B5EF4-FFF2-40B4-BE49-F238E27FC236}">
                <a16:creationId xmlns:a16="http://schemas.microsoft.com/office/drawing/2014/main" id="{ACFAEF2B-13D2-427C-94AA-EDBA5D431E59}"/>
              </a:ext>
            </a:extLst>
          </p:cNvPr>
          <p:cNvSpPr>
            <a:spLocks noGrp="1"/>
          </p:cNvSpPr>
          <p:nvPr>
            <p:ph idx="1"/>
          </p:nvPr>
        </p:nvSpPr>
        <p:spPr>
          <a:xfrm>
            <a:off x="448091" y="1815354"/>
            <a:ext cx="8238707" cy="4800600"/>
          </a:xfrm>
        </p:spPr>
        <p:txBody>
          <a:bodyPr>
            <a:normAutofit lnSpcReduction="10000"/>
          </a:bodyPr>
          <a:lstStyle/>
          <a:p>
            <a:pPr marL="0" indent="0">
              <a:buNone/>
            </a:pPr>
            <a:r>
              <a:rPr lang="en-IN" dirty="0"/>
              <a:t>	</a:t>
            </a:r>
          </a:p>
          <a:p>
            <a:pPr marL="0" indent="0">
              <a:buNone/>
            </a:pPr>
            <a:r>
              <a:rPr lang="en-IN" dirty="0"/>
              <a:t>	</a:t>
            </a:r>
            <a:r>
              <a:rPr lang="en-GB" dirty="0"/>
              <a:t> ASLB 17 </a:t>
            </a:r>
            <a:r>
              <a:rPr lang="en-IN" dirty="0"/>
              <a:t>Property, Plant and Equipment</a:t>
            </a:r>
          </a:p>
          <a:p>
            <a:pPr marL="0" indent="0">
              <a:buNone/>
            </a:pPr>
            <a:r>
              <a:rPr lang="en-IN" dirty="0"/>
              <a:t>	 ASLB 18 Segment Reporting</a:t>
            </a:r>
          </a:p>
          <a:p>
            <a:pPr marL="0" indent="0">
              <a:buNone/>
            </a:pPr>
            <a:r>
              <a:rPr lang="en-IN" dirty="0"/>
              <a:t>	 ASLB 19 Provisions, Contingent Liabilities and Contingent Assets </a:t>
            </a:r>
          </a:p>
          <a:p>
            <a:pPr marL="0" indent="0">
              <a:buNone/>
            </a:pPr>
            <a:r>
              <a:rPr lang="en-IN" dirty="0"/>
              <a:t>	 ASLB 20 Related Parties Disclosure</a:t>
            </a:r>
          </a:p>
          <a:p>
            <a:pPr marL="0" indent="0">
              <a:buNone/>
            </a:pPr>
            <a:r>
              <a:rPr lang="en-IN" dirty="0"/>
              <a:t>	 ASLB 21 Impairment of Non-Cash-Generating Assets 	</a:t>
            </a:r>
          </a:p>
          <a:p>
            <a:pPr marL="0" indent="0">
              <a:buNone/>
            </a:pPr>
            <a:r>
              <a:rPr lang="en-IN" dirty="0"/>
              <a:t>	ASLB 23 </a:t>
            </a:r>
            <a:r>
              <a:rPr lang="en-GB" dirty="0"/>
              <a:t>Revenue from Non-Exchange Transactions (Taxes and Transfers)</a:t>
            </a:r>
            <a:endParaRPr lang="en-IN" dirty="0"/>
          </a:p>
          <a:p>
            <a:pPr marL="0" indent="0">
              <a:buNone/>
            </a:pPr>
            <a:r>
              <a:rPr lang="en-IN" dirty="0"/>
              <a:t>	ASLB 24 </a:t>
            </a:r>
            <a:r>
              <a:rPr lang="en-GB" dirty="0"/>
              <a:t>Presentation of Budget Information in Financial Statements</a:t>
            </a:r>
          </a:p>
          <a:p>
            <a:pPr marL="0" indent="0">
              <a:buNone/>
            </a:pPr>
            <a:r>
              <a:rPr lang="en-IN" dirty="0"/>
              <a:t>	ASLB 26 Impairment of Cash-Generating Assets</a:t>
            </a:r>
          </a:p>
          <a:p>
            <a:pPr marL="0" indent="0">
              <a:buNone/>
            </a:pPr>
            <a:r>
              <a:rPr lang="en-IN" dirty="0"/>
              <a:t>	ASLB 31 Intangible Assets</a:t>
            </a:r>
          </a:p>
          <a:p>
            <a:pPr marL="0" indent="0">
              <a:buNone/>
            </a:pPr>
            <a:r>
              <a:rPr lang="en-IN" dirty="0"/>
              <a:t>	 ASLB 32 Service Concession Arrangements: Grantor</a:t>
            </a:r>
          </a:p>
          <a:p>
            <a:pPr marL="0" indent="0">
              <a:buNone/>
            </a:pPr>
            <a:r>
              <a:rPr lang="en-IN" dirty="0"/>
              <a:t>		</a:t>
            </a:r>
            <a:endParaRPr lang="en-GB" dirty="0"/>
          </a:p>
          <a:p>
            <a:pPr marL="0" indent="0">
              <a:buNone/>
            </a:pPr>
            <a:endParaRPr lang="en-GB" dirty="0"/>
          </a:p>
          <a:p>
            <a:pPr marL="0" indent="0">
              <a:buNone/>
            </a:pPr>
            <a:endParaRPr lang="en-IN" dirty="0"/>
          </a:p>
        </p:txBody>
      </p:sp>
      <p:sp>
        <p:nvSpPr>
          <p:cNvPr id="4" name="Slide Number Placeholder 3">
            <a:extLst>
              <a:ext uri="{FF2B5EF4-FFF2-40B4-BE49-F238E27FC236}">
                <a16:creationId xmlns:a16="http://schemas.microsoft.com/office/drawing/2014/main" id="{B1A4D93B-4CE6-434F-967F-A27E5A702A1E}"/>
              </a:ext>
            </a:extLst>
          </p:cNvPr>
          <p:cNvSpPr>
            <a:spLocks noGrp="1"/>
          </p:cNvSpPr>
          <p:nvPr>
            <p:ph type="sldNum" sz="quarter" idx="12"/>
          </p:nvPr>
        </p:nvSpPr>
        <p:spPr/>
        <p:txBody>
          <a:bodyPr/>
          <a:lstStyle/>
          <a:p>
            <a:fld id="{1F28DAEE-427E-4030-87EA-38D724728595}" type="slidenum">
              <a:rPr lang="en-IN" smtClean="0"/>
              <a:pPr/>
              <a:t>27</a:t>
            </a:fld>
            <a:endParaRPr lang="en-IN" dirty="0"/>
          </a:p>
        </p:txBody>
      </p:sp>
    </p:spTree>
    <p:extLst>
      <p:ext uri="{BB962C8B-B14F-4D97-AF65-F5344CB8AC3E}">
        <p14:creationId xmlns:p14="http://schemas.microsoft.com/office/powerpoint/2010/main" val="4195537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4EE0-79D2-4818-822D-0E3F7075942B}"/>
              </a:ext>
            </a:extLst>
          </p:cNvPr>
          <p:cNvSpPr>
            <a:spLocks noGrp="1"/>
          </p:cNvSpPr>
          <p:nvPr>
            <p:ph type="title"/>
          </p:nvPr>
        </p:nvSpPr>
        <p:spPr/>
        <p:txBody>
          <a:bodyPr/>
          <a:lstStyle/>
          <a:p>
            <a:r>
              <a:rPr lang="en-IN" dirty="0"/>
              <a:t>Accounting standards for local bodies (ASLB)-Contd..</a:t>
            </a:r>
          </a:p>
        </p:txBody>
      </p:sp>
      <p:sp>
        <p:nvSpPr>
          <p:cNvPr id="3" name="Content Placeholder 2">
            <a:extLst>
              <a:ext uri="{FF2B5EF4-FFF2-40B4-BE49-F238E27FC236}">
                <a16:creationId xmlns:a16="http://schemas.microsoft.com/office/drawing/2014/main" id="{ACFAEF2B-13D2-427C-94AA-EDBA5D431E59}"/>
              </a:ext>
            </a:extLst>
          </p:cNvPr>
          <p:cNvSpPr>
            <a:spLocks noGrp="1"/>
          </p:cNvSpPr>
          <p:nvPr>
            <p:ph idx="1"/>
          </p:nvPr>
        </p:nvSpPr>
        <p:spPr>
          <a:xfrm>
            <a:off x="448091" y="1815354"/>
            <a:ext cx="8238707" cy="4800600"/>
          </a:xfrm>
        </p:spPr>
        <p:txBody>
          <a:bodyPr>
            <a:normAutofit/>
          </a:bodyPr>
          <a:lstStyle/>
          <a:p>
            <a:pPr marL="0" indent="0">
              <a:buNone/>
            </a:pPr>
            <a:r>
              <a:rPr lang="en-IN" dirty="0"/>
              <a:t>	</a:t>
            </a:r>
          </a:p>
          <a:p>
            <a:pPr marL="0" indent="0">
              <a:buNone/>
            </a:pPr>
            <a:r>
              <a:rPr lang="en-IN" dirty="0"/>
              <a:t>	</a:t>
            </a:r>
            <a:r>
              <a:rPr lang="en-GB" dirty="0"/>
              <a:t> </a:t>
            </a:r>
            <a:r>
              <a:rPr lang="en-IN" dirty="0"/>
              <a:t>ASLB 33 </a:t>
            </a:r>
            <a:r>
              <a:rPr lang="en-GB" dirty="0" err="1"/>
              <a:t>FirstTime</a:t>
            </a:r>
            <a:r>
              <a:rPr lang="en-GB" dirty="0"/>
              <a:t> Adoption of Accrual Basis Accounting Standards for Local 				Bodies (ASLBs)</a:t>
            </a:r>
            <a:endParaRPr lang="en-IN" dirty="0"/>
          </a:p>
          <a:p>
            <a:pPr marL="0" indent="0">
              <a:buNone/>
            </a:pPr>
            <a:r>
              <a:rPr lang="en-IN" dirty="0"/>
              <a:t>	ASLB 34 Separate Financial Statements</a:t>
            </a:r>
          </a:p>
          <a:p>
            <a:pPr marL="0" indent="0">
              <a:buNone/>
            </a:pPr>
            <a:r>
              <a:rPr lang="en-IN" dirty="0"/>
              <a:t>	ASLB 36 </a:t>
            </a:r>
            <a:r>
              <a:rPr lang="en-GB" dirty="0"/>
              <a:t>Investments in Associates and Joint Ventures</a:t>
            </a:r>
          </a:p>
          <a:p>
            <a:pPr marL="0" indent="0">
              <a:buNone/>
            </a:pPr>
            <a:r>
              <a:rPr lang="en-IN" dirty="0"/>
              <a:t>	ASLB 39 Employee Benefits</a:t>
            </a:r>
          </a:p>
          <a:p>
            <a:pPr marL="0" indent="0">
              <a:buNone/>
            </a:pPr>
            <a:r>
              <a:rPr lang="en-IN" dirty="0"/>
              <a:t>	ASLB 42 Social Benefits</a:t>
            </a:r>
          </a:p>
          <a:p>
            <a:pPr marL="0" indent="0">
              <a:buNone/>
            </a:pPr>
            <a:r>
              <a:rPr lang="en-IN" dirty="0"/>
              <a:t>		</a:t>
            </a:r>
            <a:endParaRPr lang="en-GB" dirty="0"/>
          </a:p>
          <a:p>
            <a:pPr marL="0" indent="0">
              <a:buNone/>
            </a:pPr>
            <a:endParaRPr lang="en-GB" dirty="0"/>
          </a:p>
          <a:p>
            <a:pPr marL="0" indent="0">
              <a:buNone/>
            </a:pPr>
            <a:endParaRPr lang="en-IN" dirty="0"/>
          </a:p>
        </p:txBody>
      </p:sp>
      <p:sp>
        <p:nvSpPr>
          <p:cNvPr id="4" name="Slide Number Placeholder 3">
            <a:extLst>
              <a:ext uri="{FF2B5EF4-FFF2-40B4-BE49-F238E27FC236}">
                <a16:creationId xmlns:a16="http://schemas.microsoft.com/office/drawing/2014/main" id="{B1A4D93B-4CE6-434F-967F-A27E5A702A1E}"/>
              </a:ext>
            </a:extLst>
          </p:cNvPr>
          <p:cNvSpPr>
            <a:spLocks noGrp="1"/>
          </p:cNvSpPr>
          <p:nvPr>
            <p:ph type="sldNum" sz="quarter" idx="12"/>
          </p:nvPr>
        </p:nvSpPr>
        <p:spPr/>
        <p:txBody>
          <a:bodyPr/>
          <a:lstStyle/>
          <a:p>
            <a:fld id="{1F28DAEE-427E-4030-87EA-38D724728595}" type="slidenum">
              <a:rPr lang="en-IN" smtClean="0"/>
              <a:pPr/>
              <a:t>28</a:t>
            </a:fld>
            <a:endParaRPr lang="en-IN" dirty="0"/>
          </a:p>
        </p:txBody>
      </p:sp>
    </p:spTree>
    <p:extLst>
      <p:ext uri="{BB962C8B-B14F-4D97-AF65-F5344CB8AC3E}">
        <p14:creationId xmlns:p14="http://schemas.microsoft.com/office/powerpoint/2010/main" val="420644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CAA5-CB6B-43ED-A7E8-010E27D313A9}"/>
              </a:ext>
            </a:extLst>
          </p:cNvPr>
          <p:cNvSpPr>
            <a:spLocks noGrp="1"/>
          </p:cNvSpPr>
          <p:nvPr>
            <p:ph type="title"/>
          </p:nvPr>
        </p:nvSpPr>
        <p:spPr/>
        <p:txBody>
          <a:bodyPr/>
          <a:lstStyle/>
          <a:p>
            <a:r>
              <a:rPr lang="en-IN" dirty="0"/>
              <a:t> discussion of some </a:t>
            </a:r>
            <a:r>
              <a:rPr lang="en-IN" dirty="0" err="1"/>
              <a:t>aslb</a:t>
            </a:r>
            <a:r>
              <a:rPr lang="en-IN" dirty="0"/>
              <a:t>(s)</a:t>
            </a:r>
          </a:p>
        </p:txBody>
      </p:sp>
      <p:sp>
        <p:nvSpPr>
          <p:cNvPr id="4" name="Slide Number Placeholder 3">
            <a:extLst>
              <a:ext uri="{FF2B5EF4-FFF2-40B4-BE49-F238E27FC236}">
                <a16:creationId xmlns:a16="http://schemas.microsoft.com/office/drawing/2014/main" id="{6DA8512C-0019-4022-9CC8-3FF3A3024248}"/>
              </a:ext>
            </a:extLst>
          </p:cNvPr>
          <p:cNvSpPr>
            <a:spLocks noGrp="1"/>
          </p:cNvSpPr>
          <p:nvPr>
            <p:ph type="sldNum" sz="quarter" idx="12"/>
          </p:nvPr>
        </p:nvSpPr>
        <p:spPr/>
        <p:txBody>
          <a:bodyPr/>
          <a:lstStyle/>
          <a:p>
            <a:fld id="{1F28DAEE-427E-4030-87EA-38D724728595}" type="slidenum">
              <a:rPr lang="en-IN" smtClean="0"/>
              <a:pPr/>
              <a:t>29</a:t>
            </a:fld>
            <a:endParaRPr lang="en-IN" dirty="0"/>
          </a:p>
        </p:txBody>
      </p:sp>
      <p:sp>
        <p:nvSpPr>
          <p:cNvPr id="7" name="Content Placeholder 6">
            <a:extLst>
              <a:ext uri="{FF2B5EF4-FFF2-40B4-BE49-F238E27FC236}">
                <a16:creationId xmlns:a16="http://schemas.microsoft.com/office/drawing/2014/main" id="{9FDA4CAC-8D12-4D97-935C-C4B511EB4930}"/>
              </a:ext>
            </a:extLst>
          </p:cNvPr>
          <p:cNvSpPr>
            <a:spLocks noGrp="1"/>
          </p:cNvSpPr>
          <p:nvPr>
            <p:ph idx="1"/>
          </p:nvPr>
        </p:nvSpPr>
        <p:spPr/>
        <p:txBody>
          <a:bodyPr/>
          <a:lstStyle/>
          <a:p>
            <a:endParaRPr lang="en-IN" dirty="0"/>
          </a:p>
          <a:p>
            <a:endParaRPr lang="en-IN" dirty="0"/>
          </a:p>
          <a:p>
            <a:endParaRPr lang="en-IN" dirty="0"/>
          </a:p>
        </p:txBody>
      </p:sp>
      <p:pic>
        <p:nvPicPr>
          <p:cNvPr id="9" name="Picture 8">
            <a:extLst>
              <a:ext uri="{FF2B5EF4-FFF2-40B4-BE49-F238E27FC236}">
                <a16:creationId xmlns:a16="http://schemas.microsoft.com/office/drawing/2014/main" id="{16203F0C-5FF4-456D-B4A9-0DBBC46194F0}"/>
              </a:ext>
            </a:extLst>
          </p:cNvPr>
          <p:cNvPicPr>
            <a:picLocks noChangeAspect="1"/>
          </p:cNvPicPr>
          <p:nvPr/>
        </p:nvPicPr>
        <p:blipFill>
          <a:blip r:embed="rId2"/>
          <a:stretch>
            <a:fillRect/>
          </a:stretch>
        </p:blipFill>
        <p:spPr>
          <a:xfrm>
            <a:off x="1102659" y="2376340"/>
            <a:ext cx="7449669" cy="3405895"/>
          </a:xfrm>
          <a:prstGeom prst="rect">
            <a:avLst/>
          </a:prstGeom>
        </p:spPr>
      </p:pic>
    </p:spTree>
    <p:extLst>
      <p:ext uri="{BB962C8B-B14F-4D97-AF65-F5344CB8AC3E}">
        <p14:creationId xmlns:p14="http://schemas.microsoft.com/office/powerpoint/2010/main" val="421002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BA9D-A967-43F2-82E5-58C8134CD196}"/>
              </a:ext>
            </a:extLst>
          </p:cNvPr>
          <p:cNvSpPr>
            <a:spLocks noGrp="1"/>
          </p:cNvSpPr>
          <p:nvPr>
            <p:ph type="title"/>
          </p:nvPr>
        </p:nvSpPr>
        <p:spPr/>
        <p:txBody>
          <a:bodyPr/>
          <a:lstStyle/>
          <a:p>
            <a:r>
              <a:rPr lang="en-IN" dirty="0"/>
              <a:t>LEGAL FRAMEWORK</a:t>
            </a:r>
          </a:p>
        </p:txBody>
      </p:sp>
      <p:sp>
        <p:nvSpPr>
          <p:cNvPr id="3" name="Content Placeholder 2">
            <a:extLst>
              <a:ext uri="{FF2B5EF4-FFF2-40B4-BE49-F238E27FC236}">
                <a16:creationId xmlns:a16="http://schemas.microsoft.com/office/drawing/2014/main" id="{F71BCBAF-F960-4EEF-883D-6E5E3A063B21}"/>
              </a:ext>
            </a:extLst>
          </p:cNvPr>
          <p:cNvSpPr>
            <a:spLocks noGrp="1"/>
          </p:cNvSpPr>
          <p:nvPr>
            <p:ph idx="1"/>
          </p:nvPr>
        </p:nvSpPr>
        <p:spPr/>
        <p:txBody>
          <a:bodyPr>
            <a:normAutofit fontScale="92500" lnSpcReduction="20000"/>
          </a:bodyPr>
          <a:lstStyle/>
          <a:p>
            <a:pPr marL="0" lvl="0" indent="0" algn="l" defTabSz="914400" eaLnBrk="0" fontAlgn="base" hangingPunct="0">
              <a:spcBef>
                <a:spcPct val="0"/>
              </a:spcBef>
              <a:spcAft>
                <a:spcPct val="0"/>
              </a:spcAft>
              <a:buClrTx/>
              <a:buSzTx/>
              <a:buFontTx/>
              <a:buChar char="•"/>
            </a:pPr>
            <a:r>
              <a:rPr lang="en-GB" i="1" dirty="0"/>
              <a:t>“</a:t>
            </a:r>
            <a:r>
              <a:rPr lang="en-GB" sz="2000" i="1" dirty="0"/>
              <a:t>The Supreme Court of India in the year 2001, while hearing a Public Interest    Litigation (PIL) relating to the functioning of ULBs, opined that Urban Local Bodies in India should take immediate steps to get their accounts converted from cash basis to accrual basis.”</a:t>
            </a:r>
            <a:endParaRPr lang="en-US" altLang="en-US" sz="2000" dirty="0">
              <a:solidFill>
                <a:schemeClr val="tx1"/>
              </a:solidFill>
              <a:latin typeface="Arial" panose="020B0604020202020204" pitchFamily="34" charset="0"/>
            </a:endParaRPr>
          </a:p>
          <a:p>
            <a:pPr marL="0" indent="0">
              <a:buNone/>
            </a:pPr>
            <a:endParaRPr lang="en-IN" dirty="0"/>
          </a:p>
          <a:p>
            <a:r>
              <a:rPr lang="en-GB" sz="2600" b="1" i="1" dirty="0">
                <a:effectLst/>
              </a:rPr>
              <a:t>Cash → Accrual → Transparency</a:t>
            </a:r>
            <a:r>
              <a:rPr lang="en-GB" sz="2600" b="1" dirty="0">
                <a:effectLst/>
              </a:rPr>
              <a:t>.</a:t>
            </a:r>
            <a:endParaRPr lang="en-GB" sz="2600" b="1" dirty="0"/>
          </a:p>
          <a:p>
            <a:pPr marL="0" indent="0">
              <a:buNone/>
            </a:pPr>
            <a:endParaRPr lang="en-IN" dirty="0"/>
          </a:p>
          <a:p>
            <a:pPr marL="0" indent="0">
              <a:buNone/>
            </a:pPr>
            <a:r>
              <a:rPr lang="en-IN" sz="2200" i="1" dirty="0"/>
              <a:t>The decision raised, primarily following issues :</a:t>
            </a:r>
          </a:p>
          <a:p>
            <a:r>
              <a:rPr lang="en-GB" sz="2200" dirty="0"/>
              <a:t>Shift from cash-based to accrual-based accounting ; to ensure </a:t>
            </a:r>
          </a:p>
          <a:p>
            <a:r>
              <a:rPr lang="en-GB" sz="2200" dirty="0"/>
              <a:t>Public accountability, transparency, comparability ; which in turn required</a:t>
            </a:r>
          </a:p>
          <a:p>
            <a:r>
              <a:rPr lang="en-GB" sz="2200" dirty="0"/>
              <a:t>Accounting Standards matter in government</a:t>
            </a:r>
          </a:p>
          <a:p>
            <a:pPr marL="0" indent="0">
              <a:buNone/>
            </a:pPr>
            <a:endParaRPr lang="en-GB" dirty="0">
              <a:effectLst/>
            </a:endParaRPr>
          </a:p>
          <a:p>
            <a:pPr marL="0" indent="0">
              <a:buNone/>
            </a:pPr>
            <a:r>
              <a:rPr lang="en-GB" sz="1900" b="1" dirty="0">
                <a:effectLst/>
              </a:rPr>
              <a:t>“Accrual accounting is not just technical—it’s a governance reform.”</a:t>
            </a:r>
            <a:endParaRPr lang="en-GB" sz="1900" b="1" dirty="0"/>
          </a:p>
          <a:p>
            <a:pPr marL="0" indent="0">
              <a:buNone/>
            </a:pPr>
            <a:endParaRPr lang="en-GB" dirty="0"/>
          </a:p>
          <a:p>
            <a:pPr marL="0" indent="0">
              <a:buNone/>
            </a:pPr>
            <a:endParaRPr lang="en-IN" dirty="0"/>
          </a:p>
          <a:p>
            <a:pPr marL="0" indent="0">
              <a:buNone/>
            </a:pPr>
            <a:endParaRPr lang="en-IN" dirty="0"/>
          </a:p>
          <a:p>
            <a:pPr marL="0" indent="0">
              <a:buNone/>
            </a:pPr>
            <a:endParaRPr lang="en-IN" dirty="0"/>
          </a:p>
        </p:txBody>
      </p:sp>
      <p:sp>
        <p:nvSpPr>
          <p:cNvPr id="4" name="Slide Number Placeholder 3">
            <a:extLst>
              <a:ext uri="{FF2B5EF4-FFF2-40B4-BE49-F238E27FC236}">
                <a16:creationId xmlns:a16="http://schemas.microsoft.com/office/drawing/2014/main" id="{FFAE826C-9244-46D6-93DD-58542F17A8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1176372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3BF0-9C18-49FC-97A8-3FFD3BA5E540}"/>
              </a:ext>
            </a:extLst>
          </p:cNvPr>
          <p:cNvSpPr>
            <a:spLocks noGrp="1"/>
          </p:cNvSpPr>
          <p:nvPr>
            <p:ph type="title"/>
          </p:nvPr>
        </p:nvSpPr>
        <p:spPr/>
        <p:txBody>
          <a:bodyPr/>
          <a:lstStyle/>
          <a:p>
            <a:r>
              <a:rPr lang="en-IN" dirty="0"/>
              <a:t>Overview</a:t>
            </a:r>
          </a:p>
        </p:txBody>
      </p:sp>
      <p:sp>
        <p:nvSpPr>
          <p:cNvPr id="3" name="Content Placeholder 2">
            <a:extLst>
              <a:ext uri="{FF2B5EF4-FFF2-40B4-BE49-F238E27FC236}">
                <a16:creationId xmlns:a16="http://schemas.microsoft.com/office/drawing/2014/main" id="{8476E19C-1CB2-46AA-8920-DDF3AB57C4FA}"/>
              </a:ext>
            </a:extLst>
          </p:cNvPr>
          <p:cNvSpPr>
            <a:spLocks noGrp="1"/>
          </p:cNvSpPr>
          <p:nvPr>
            <p:ph idx="1"/>
          </p:nvPr>
        </p:nvSpPr>
        <p:spPr>
          <a:xfrm>
            <a:off x="448091" y="1946300"/>
            <a:ext cx="8574885" cy="4405035"/>
          </a:xfrm>
        </p:spPr>
        <p:txBody>
          <a:bodyPr>
            <a:normAutofit fontScale="25000" lnSpcReduction="20000"/>
          </a:bodyPr>
          <a:lstStyle/>
          <a:p>
            <a:r>
              <a:rPr lang="en-US" sz="6400" b="1" dirty="0">
                <a:latin typeface="Times New Roman" panose="02020603050405020304" pitchFamily="18" charset="0"/>
                <a:cs typeface="Times New Roman" panose="02020603050405020304" pitchFamily="18" charset="0"/>
              </a:rPr>
              <a:t>Introduction to Accounting Standards for Local Bodies (ASLB):</a:t>
            </a:r>
          </a:p>
          <a:p>
            <a:pPr lvl="1" algn="l">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ASLB are a set of AS issued by the Institute of Chartered Accountants of India (ICAI) specifically for local bodies such as municipal corporations, municipalities, and PRIs.</a:t>
            </a:r>
          </a:p>
          <a:p>
            <a:pPr lvl="1" algn="l">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Its aim to improve the quality, consistency, and transparency of financial reporting by local bodies.</a:t>
            </a:r>
          </a:p>
          <a:p>
            <a:r>
              <a:rPr lang="en-US" sz="6400" b="1" dirty="0">
                <a:latin typeface="Times New Roman" panose="02020603050405020304" pitchFamily="18" charset="0"/>
                <a:cs typeface="Times New Roman" panose="02020603050405020304" pitchFamily="18" charset="0"/>
              </a:rPr>
              <a:t>Applicability of ASLB:</a:t>
            </a:r>
          </a:p>
          <a:p>
            <a:pPr lvl="1" algn="l">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ASLB are applicable to all local bodies in India that are required to prepare FS in accordance with the provisions of the Constitution of India and relevant state laws.</a:t>
            </a:r>
          </a:p>
          <a:p>
            <a:pPr lvl="1">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 ASLB prescribe guidelines for the preparation and presentation of financial statements, including balance sheets, income   expenditure statements, and cash flow statements.</a:t>
            </a:r>
          </a:p>
          <a:p>
            <a:pPr lvl="1">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They also cover accounting policies, revenue recognition, expenditure classification, and financial disclosures.</a:t>
            </a:r>
          </a:p>
          <a:p>
            <a:r>
              <a:rPr lang="en-US" sz="6400" b="1" dirty="0">
                <a:latin typeface="Times New Roman" panose="02020603050405020304" pitchFamily="18" charset="0"/>
                <a:cs typeface="Times New Roman" panose="02020603050405020304" pitchFamily="18" charset="0"/>
              </a:rPr>
              <a:t>Benefits of ASLB in Local Bodies:</a:t>
            </a:r>
          </a:p>
          <a:p>
            <a:pPr lvl="1" algn="l">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ASLB improve the transparency and reliability leads better decision-making by stakeholders.</a:t>
            </a:r>
          </a:p>
          <a:p>
            <a:pPr lvl="1" algn="l">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They facilitate comparability of financial statements across different local bodies, enabling benchmarking and performance evaluation.</a:t>
            </a:r>
          </a:p>
          <a:p>
            <a:endParaRPr lang="en-IN" dirty="0"/>
          </a:p>
        </p:txBody>
      </p:sp>
      <p:sp>
        <p:nvSpPr>
          <p:cNvPr id="4" name="Slide Number Placeholder 3">
            <a:extLst>
              <a:ext uri="{FF2B5EF4-FFF2-40B4-BE49-F238E27FC236}">
                <a16:creationId xmlns:a16="http://schemas.microsoft.com/office/drawing/2014/main" id="{46FFE4AF-C6F4-492E-A11C-5B8D10527040}"/>
              </a:ext>
            </a:extLst>
          </p:cNvPr>
          <p:cNvSpPr>
            <a:spLocks noGrp="1"/>
          </p:cNvSpPr>
          <p:nvPr>
            <p:ph type="sldNum" sz="quarter" idx="12"/>
          </p:nvPr>
        </p:nvSpPr>
        <p:spPr/>
        <p:txBody>
          <a:bodyPr/>
          <a:lstStyle/>
          <a:p>
            <a:fld id="{1F28DAEE-427E-4030-87EA-38D724728595}" type="slidenum">
              <a:rPr lang="en-IN" smtClean="0"/>
              <a:pPr/>
              <a:t>30</a:t>
            </a:fld>
            <a:endParaRPr lang="en-IN" dirty="0"/>
          </a:p>
        </p:txBody>
      </p:sp>
    </p:spTree>
    <p:extLst>
      <p:ext uri="{BB962C8B-B14F-4D97-AF65-F5344CB8AC3E}">
        <p14:creationId xmlns:p14="http://schemas.microsoft.com/office/powerpoint/2010/main" val="405527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262A-3413-4795-8CE9-9F8313BDBFF6}"/>
              </a:ext>
            </a:extLst>
          </p:cNvPr>
          <p:cNvSpPr>
            <a:spLocks noGrp="1"/>
          </p:cNvSpPr>
          <p:nvPr>
            <p:ph type="title"/>
          </p:nvPr>
        </p:nvSpPr>
        <p:spPr/>
        <p:txBody>
          <a:bodyPr/>
          <a:lstStyle/>
          <a:p>
            <a:r>
              <a:rPr lang="en-IN" dirty="0"/>
              <a:t>Overview -2</a:t>
            </a:r>
          </a:p>
        </p:txBody>
      </p:sp>
      <p:sp>
        <p:nvSpPr>
          <p:cNvPr id="3" name="Content Placeholder 2">
            <a:extLst>
              <a:ext uri="{FF2B5EF4-FFF2-40B4-BE49-F238E27FC236}">
                <a16:creationId xmlns:a16="http://schemas.microsoft.com/office/drawing/2014/main" id="{9661339C-F8F5-4DDE-BE3C-C6F3F3A6F4C1}"/>
              </a:ext>
            </a:extLst>
          </p:cNvPr>
          <p:cNvSpPr>
            <a:spLocks noGrp="1"/>
          </p:cNvSpPr>
          <p:nvPr>
            <p:ph idx="1"/>
          </p:nvPr>
        </p:nvSpPr>
        <p:spPr/>
        <p:txBody>
          <a:bodyPr>
            <a:normAutofit fontScale="25000" lnSpcReduction="20000"/>
          </a:bodyPr>
          <a:lstStyle/>
          <a:p>
            <a:r>
              <a:rPr lang="en-US" sz="6400" b="1" dirty="0">
                <a:latin typeface="Times New Roman" panose="02020603050405020304" pitchFamily="18" charset="0"/>
                <a:cs typeface="Times New Roman" panose="02020603050405020304" pitchFamily="18" charset="0"/>
              </a:rPr>
              <a:t>Challenges in Implementing ASLB:</a:t>
            </a:r>
          </a:p>
          <a:p>
            <a:pPr lvl="1">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Limited awareness and understanding of ASLB among LB Staff and accountants.</a:t>
            </a:r>
          </a:p>
          <a:p>
            <a:pPr lvl="1" algn="l">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Lack of capacity and resources to implement ASLB effectively, especially in smaller LB.</a:t>
            </a:r>
            <a:endParaRPr lang="en-US" sz="7200" b="1" dirty="0"/>
          </a:p>
          <a:p>
            <a:r>
              <a:rPr lang="en-US" sz="6400" b="1" dirty="0">
                <a:latin typeface="Times New Roman" panose="02020603050405020304" pitchFamily="18" charset="0"/>
                <a:cs typeface="Times New Roman" panose="02020603050405020304" pitchFamily="18" charset="0"/>
              </a:rPr>
              <a:t>Role of Transparency in Financial Reporting:</a:t>
            </a:r>
          </a:p>
          <a:p>
            <a:pPr marL="742950" lvl="1" indent="-285750">
              <a:buFont typeface="+mj-lt"/>
              <a:buAutoNum type="arabicPeriod"/>
            </a:pPr>
            <a:r>
              <a:rPr lang="en-US" sz="6400" dirty="0">
                <a:latin typeface="Times New Roman" panose="02020603050405020304" pitchFamily="18" charset="0"/>
                <a:cs typeface="Times New Roman" panose="02020603050405020304" pitchFamily="18" charset="0"/>
              </a:rPr>
              <a:t>Transparency in financial reporting involves providing clear, accurate, and timely information about the financial performance and position of an organization.</a:t>
            </a:r>
          </a:p>
          <a:p>
            <a:pPr marL="742950" lvl="1" indent="-285750">
              <a:buFont typeface="+mj-lt"/>
              <a:buAutoNum type="arabicPeriod"/>
            </a:pPr>
            <a:r>
              <a:rPr lang="en-US" sz="6400" dirty="0">
                <a:latin typeface="Times New Roman" panose="02020603050405020304" pitchFamily="18" charset="0"/>
                <a:cs typeface="Times New Roman" panose="02020603050405020304" pitchFamily="18" charset="0"/>
              </a:rPr>
              <a:t>It enhances accountability and helps in identifying and addressing financial irregularities or mismanagement.</a:t>
            </a:r>
          </a:p>
          <a:p>
            <a:r>
              <a:rPr lang="en-US" sz="6400" b="1" dirty="0">
                <a:latin typeface="Times New Roman" panose="02020603050405020304" pitchFamily="18" charset="0"/>
                <a:cs typeface="Times New Roman" panose="02020603050405020304" pitchFamily="18" charset="0"/>
              </a:rPr>
              <a:t>Initiatives to Improve Transparency:</a:t>
            </a:r>
          </a:p>
          <a:p>
            <a:pPr marL="742950" lvl="1" indent="-285750">
              <a:buFont typeface="+mj-lt"/>
              <a:buAutoNum type="arabicPeriod"/>
            </a:pPr>
            <a:r>
              <a:rPr lang="en-US" sz="6400" dirty="0">
                <a:latin typeface="Times New Roman" panose="02020603050405020304" pitchFamily="18" charset="0"/>
                <a:cs typeface="Times New Roman" panose="02020603050405020304" pitchFamily="18" charset="0"/>
              </a:rPr>
              <a:t>The Government of India has introduced various initiatives to improve transparency in financial reporting by local bodies, such as mandatory audits by the Comptroller and Auditor General (CAG).</a:t>
            </a:r>
          </a:p>
          <a:p>
            <a:pPr marL="742950" lvl="1" indent="-285750">
              <a:buFont typeface="+mj-lt"/>
              <a:buAutoNum type="arabicPeriod"/>
            </a:pPr>
            <a:r>
              <a:rPr lang="en-US" sz="6400" dirty="0">
                <a:latin typeface="Times New Roman" panose="02020603050405020304" pitchFamily="18" charset="0"/>
                <a:cs typeface="Times New Roman" panose="02020603050405020304" pitchFamily="18" charset="0"/>
              </a:rPr>
              <a:t>Training programs and capacity-building efforts are also being undertaken to enhance the understanding and implementation of ASLB.</a:t>
            </a:r>
          </a:p>
        </p:txBody>
      </p:sp>
      <p:sp>
        <p:nvSpPr>
          <p:cNvPr id="4" name="Slide Number Placeholder 3">
            <a:extLst>
              <a:ext uri="{FF2B5EF4-FFF2-40B4-BE49-F238E27FC236}">
                <a16:creationId xmlns:a16="http://schemas.microsoft.com/office/drawing/2014/main" id="{7BA31084-C5C7-4FA4-A049-C6F95D3FDDE4}"/>
              </a:ext>
            </a:extLst>
          </p:cNvPr>
          <p:cNvSpPr>
            <a:spLocks noGrp="1"/>
          </p:cNvSpPr>
          <p:nvPr>
            <p:ph type="sldNum" sz="quarter" idx="12"/>
          </p:nvPr>
        </p:nvSpPr>
        <p:spPr/>
        <p:txBody>
          <a:bodyPr/>
          <a:lstStyle/>
          <a:p>
            <a:fld id="{1F28DAEE-427E-4030-87EA-38D724728595}" type="slidenum">
              <a:rPr lang="en-IN" smtClean="0"/>
              <a:pPr/>
              <a:t>31</a:t>
            </a:fld>
            <a:endParaRPr lang="en-IN" dirty="0"/>
          </a:p>
        </p:txBody>
      </p:sp>
    </p:spTree>
    <p:extLst>
      <p:ext uri="{BB962C8B-B14F-4D97-AF65-F5344CB8AC3E}">
        <p14:creationId xmlns:p14="http://schemas.microsoft.com/office/powerpoint/2010/main" val="3457343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3636-A240-4980-A36E-401BB11AEEA7}"/>
              </a:ext>
            </a:extLst>
          </p:cNvPr>
          <p:cNvSpPr>
            <a:spLocks noGrp="1"/>
          </p:cNvSpPr>
          <p:nvPr>
            <p:ph type="title"/>
          </p:nvPr>
        </p:nvSpPr>
        <p:spPr/>
        <p:txBody>
          <a:bodyPr/>
          <a:lstStyle/>
          <a:p>
            <a:r>
              <a:rPr lang="en-IN" dirty="0"/>
              <a:t>ASLB 1</a:t>
            </a:r>
          </a:p>
        </p:txBody>
      </p:sp>
      <p:sp>
        <p:nvSpPr>
          <p:cNvPr id="3" name="Content Placeholder 2">
            <a:extLst>
              <a:ext uri="{FF2B5EF4-FFF2-40B4-BE49-F238E27FC236}">
                <a16:creationId xmlns:a16="http://schemas.microsoft.com/office/drawing/2014/main" id="{E3599719-9F47-4C69-BA9B-421C2239488D}"/>
              </a:ext>
            </a:extLst>
          </p:cNvPr>
          <p:cNvSpPr>
            <a:spLocks noGrp="1"/>
          </p:cNvSpPr>
          <p:nvPr>
            <p:ph idx="1"/>
          </p:nvPr>
        </p:nvSpPr>
        <p:spPr/>
        <p:txBody>
          <a:bodyPr/>
          <a:lstStyle/>
          <a:p>
            <a:pPr>
              <a:lnSpc>
                <a:spcPct val="87000"/>
              </a:lnSpc>
              <a:spcAft>
                <a:spcPts val="800"/>
              </a:spcAft>
              <a:buSzPts val="1000"/>
              <a:buFont typeface="Wingdings" panose="05000000000000000000" pitchFamily="2" charset="2"/>
              <a:buChar char="q"/>
              <a:tabLst>
                <a:tab pos="457200" algn="l"/>
              </a:tabLst>
            </a:pPr>
            <a:r>
              <a:rPr lang="en-US" b="1" dirty="0">
                <a:latin typeface="Times New Roman" panose="02020603050405020304" pitchFamily="18" charset="0"/>
                <a:cs typeface="Times New Roman" panose="02020603050405020304" pitchFamily="18" charset="0"/>
              </a:rPr>
              <a:t>Objective: </a:t>
            </a:r>
            <a:r>
              <a:rPr lang="en-US" dirty="0">
                <a:latin typeface="Times New Roman" panose="02020603050405020304" pitchFamily="18" charset="0"/>
                <a:cs typeface="Times New Roman" panose="02020603050405020304" pitchFamily="18" charset="0"/>
              </a:rPr>
              <a:t>The objective of this Standard is to ensure comparability of general purpose financial statements both within the entity’s financial statements of previous periods and with the financial statements of other entities</a:t>
            </a:r>
            <a:r>
              <a:rPr lang="en-US" b="1" dirty="0">
                <a:latin typeface="Times New Roman" panose="02020603050405020304" pitchFamily="18" charset="0"/>
                <a:cs typeface="Times New Roman" panose="02020603050405020304" pitchFamily="18" charset="0"/>
              </a:rPr>
              <a:t>.</a:t>
            </a:r>
          </a:p>
          <a:p>
            <a:pPr>
              <a:lnSpc>
                <a:spcPct val="87000"/>
              </a:lnSpc>
              <a:spcAft>
                <a:spcPts val="800"/>
              </a:spcAft>
              <a:buSzPts val="1000"/>
              <a:buFont typeface="Wingdings" panose="05000000000000000000" pitchFamily="2" charset="2"/>
              <a:buChar char="q"/>
              <a:tabLst>
                <a:tab pos="457200" algn="l"/>
              </a:tabLst>
            </a:pPr>
            <a:r>
              <a:rPr lang="en-US" b="1" dirty="0">
                <a:latin typeface="Times New Roman" panose="02020603050405020304" pitchFamily="18" charset="0"/>
                <a:cs typeface="Times New Roman" panose="02020603050405020304" pitchFamily="18" charset="0"/>
              </a:rPr>
              <a:t>Guidance and Requirements: </a:t>
            </a:r>
            <a:r>
              <a:rPr lang="en-US" dirty="0">
                <a:latin typeface="Times New Roman" panose="02020603050405020304" pitchFamily="18" charset="0"/>
                <a:cs typeface="Times New Roman" panose="02020603050405020304" pitchFamily="18" charset="0"/>
              </a:rPr>
              <a:t>It sets out overall considerations, guidance for structure, and minimum content requirements for financial statements prepared under accrual basis accounting.</a:t>
            </a:r>
          </a:p>
          <a:p>
            <a:pPr>
              <a:lnSpc>
                <a:spcPct val="87000"/>
              </a:lnSpc>
              <a:spcAft>
                <a:spcPts val="800"/>
              </a:spcAft>
              <a:buSzPts val="1000"/>
              <a:buFont typeface="Wingdings" panose="05000000000000000000" pitchFamily="2" charset="2"/>
              <a:buChar char="q"/>
              <a:tabLst>
                <a:tab pos="457200" algn="l"/>
              </a:tabLst>
            </a:pPr>
            <a:r>
              <a:rPr lang="en-US" b="1" dirty="0">
                <a:latin typeface="Times New Roman" panose="02020603050405020304" pitchFamily="18" charset="0"/>
                <a:cs typeface="Times New Roman" panose="02020603050405020304" pitchFamily="18" charset="0"/>
              </a:rPr>
              <a:t>Recognition, Measurement, and Disclosure: </a:t>
            </a:r>
            <a:r>
              <a:rPr lang="en-US" dirty="0">
                <a:latin typeface="Times New Roman" panose="02020603050405020304" pitchFamily="18" charset="0"/>
                <a:cs typeface="Times New Roman" panose="02020603050405020304" pitchFamily="18" charset="0"/>
              </a:rPr>
              <a:t>Specific transactions and events are addressed in other Accounting Standards for Local Bodies (ASLBs).</a:t>
            </a:r>
          </a:p>
          <a:p>
            <a:pPr>
              <a:lnSpc>
                <a:spcPct val="87000"/>
              </a:lnSpc>
              <a:spcAft>
                <a:spcPts val="800"/>
              </a:spcAft>
              <a:buSzPts val="1000"/>
              <a:buFont typeface="Wingdings" panose="05000000000000000000" pitchFamily="2" charset="2"/>
              <a:buChar char="q"/>
              <a:tabLst>
                <a:tab pos="457200" algn="l"/>
              </a:tabLst>
            </a:pPr>
            <a:r>
              <a:rPr lang="en-US" b="1" dirty="0">
                <a:latin typeface="Times New Roman" panose="02020603050405020304" pitchFamily="18" charset="0"/>
                <a:cs typeface="Times New Roman" panose="02020603050405020304" pitchFamily="18" charset="0"/>
              </a:rPr>
              <a:t>Applicability: </a:t>
            </a:r>
            <a:r>
              <a:rPr lang="en-US" dirty="0">
                <a:latin typeface="Times New Roman" panose="02020603050405020304" pitchFamily="18" charset="0"/>
                <a:cs typeface="Times New Roman" panose="02020603050405020304" pitchFamily="18" charset="0"/>
              </a:rPr>
              <a:t>This Standard applies to all general purpose financial statements prepared under accrual basis accounting in accordance with ASLBs.</a:t>
            </a:r>
          </a:p>
          <a:p>
            <a:pPr>
              <a:lnSpc>
                <a:spcPct val="87000"/>
              </a:lnSpc>
              <a:spcAft>
                <a:spcPts val="800"/>
              </a:spcAft>
              <a:buSzPts val="1000"/>
              <a:buFont typeface="Wingdings" panose="05000000000000000000" pitchFamily="2" charset="2"/>
              <a:buChar char="q"/>
              <a:tabLst>
                <a:tab pos="457200" algn="l"/>
              </a:tabLst>
            </a:pPr>
            <a:r>
              <a:rPr lang="en-US" b="1" dirty="0">
                <a:latin typeface="Times New Roman" panose="02020603050405020304" pitchFamily="18" charset="0"/>
                <a:cs typeface="Times New Roman" panose="02020603050405020304" pitchFamily="18" charset="0"/>
              </a:rPr>
              <a:t>Differences from AS 1: </a:t>
            </a:r>
            <a:r>
              <a:rPr lang="en-US" dirty="0">
                <a:latin typeface="Times New Roman" panose="02020603050405020304" pitchFamily="18" charset="0"/>
                <a:cs typeface="Times New Roman" panose="02020603050405020304" pitchFamily="18" charset="0"/>
              </a:rPr>
              <a:t>ASLB 1 focuses on the presentation of financial statements, unlike the existing AS 1 (issued 1979), which primarily deals with the disclosure of accounting policies. ASLB 1 has a wider scope, making a line-by-line comparison with existing AS 1 impractical.</a:t>
            </a:r>
          </a:p>
          <a:p>
            <a:endParaRPr lang="en-IN" dirty="0"/>
          </a:p>
        </p:txBody>
      </p:sp>
      <p:sp>
        <p:nvSpPr>
          <p:cNvPr id="4" name="Slide Number Placeholder 3">
            <a:extLst>
              <a:ext uri="{FF2B5EF4-FFF2-40B4-BE49-F238E27FC236}">
                <a16:creationId xmlns:a16="http://schemas.microsoft.com/office/drawing/2014/main" id="{F2ED7797-C386-4615-8328-E9A30B7F25C2}"/>
              </a:ext>
            </a:extLst>
          </p:cNvPr>
          <p:cNvSpPr>
            <a:spLocks noGrp="1"/>
          </p:cNvSpPr>
          <p:nvPr>
            <p:ph type="sldNum" sz="quarter" idx="12"/>
          </p:nvPr>
        </p:nvSpPr>
        <p:spPr/>
        <p:txBody>
          <a:bodyPr/>
          <a:lstStyle/>
          <a:p>
            <a:fld id="{1F28DAEE-427E-4030-87EA-38D724728595}" type="slidenum">
              <a:rPr lang="en-IN" smtClean="0"/>
              <a:pPr/>
              <a:t>32</a:t>
            </a:fld>
            <a:endParaRPr lang="en-IN" dirty="0"/>
          </a:p>
        </p:txBody>
      </p:sp>
    </p:spTree>
    <p:extLst>
      <p:ext uri="{BB962C8B-B14F-4D97-AF65-F5344CB8AC3E}">
        <p14:creationId xmlns:p14="http://schemas.microsoft.com/office/powerpoint/2010/main" val="195804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451D-F7E9-55D1-9F5E-9B21AD2ADDA0}"/>
              </a:ext>
            </a:extLst>
          </p:cNvPr>
          <p:cNvSpPr>
            <a:spLocks noGrp="1"/>
          </p:cNvSpPr>
          <p:nvPr>
            <p:ph type="title"/>
          </p:nvPr>
        </p:nvSpPr>
        <p:spPr/>
        <p:txBody>
          <a:bodyPr/>
          <a:lstStyle/>
          <a:p>
            <a:r>
              <a:rPr lang="en-US" dirty="0"/>
              <a:t>ASLB 1</a:t>
            </a:r>
          </a:p>
        </p:txBody>
      </p:sp>
      <p:sp>
        <p:nvSpPr>
          <p:cNvPr id="3" name="Content Placeholder 2">
            <a:extLst>
              <a:ext uri="{FF2B5EF4-FFF2-40B4-BE49-F238E27FC236}">
                <a16:creationId xmlns:a16="http://schemas.microsoft.com/office/drawing/2014/main" id="{B41ADF88-5259-BF1E-5564-D07B11D6134C}"/>
              </a:ext>
            </a:extLst>
          </p:cNvPr>
          <p:cNvSpPr>
            <a:spLocks noGrp="1"/>
          </p:cNvSpPr>
          <p:nvPr>
            <p:ph idx="1"/>
          </p:nvPr>
        </p:nvSpPr>
        <p:spPr/>
        <p:txBody>
          <a:bodyPr>
            <a:normAutofit fontScale="62500" lnSpcReduction="20000"/>
          </a:bodyPr>
          <a:lstStyle/>
          <a:p>
            <a:r>
              <a:rPr lang="en-US" sz="3200" b="1" dirty="0"/>
              <a:t>OBJECTIVE:-</a:t>
            </a:r>
          </a:p>
          <a:p>
            <a:pPr marL="342900" indent="-342900">
              <a:buFont typeface="+mj-lt"/>
              <a:buAutoNum type="arabicPeriod"/>
            </a:pPr>
            <a:r>
              <a:rPr lang="en-US" sz="2800" dirty="0"/>
              <a:t>To prescribe the </a:t>
            </a:r>
            <a:r>
              <a:rPr lang="en-US" sz="2800" b="1" dirty="0"/>
              <a:t>basis for presentation</a:t>
            </a:r>
            <a:r>
              <a:rPr lang="en-US" sz="2800" dirty="0"/>
              <a:t> of general-purpose financial statements</a:t>
            </a:r>
          </a:p>
          <a:p>
            <a:pPr marL="342900" indent="-342900">
              <a:buFont typeface="+mj-lt"/>
              <a:buAutoNum type="arabicPeriod"/>
            </a:pPr>
            <a:r>
              <a:rPr lang="en-US" sz="2800" dirty="0"/>
              <a:t>Ensure </a:t>
            </a:r>
            <a:r>
              <a:rPr lang="en-US" sz="2800" b="1" dirty="0"/>
              <a:t>comparability</a:t>
            </a:r>
          </a:p>
          <a:p>
            <a:pPr>
              <a:buFont typeface="Arial" panose="020B0604020202020204" pitchFamily="34" charset="0"/>
              <a:buChar char="•"/>
            </a:pPr>
            <a:r>
              <a:rPr lang="en-US" sz="2800" dirty="0"/>
              <a:t>Over time (same entity)</a:t>
            </a:r>
          </a:p>
          <a:p>
            <a:pPr>
              <a:buFont typeface="Arial" panose="020B0604020202020204" pitchFamily="34" charset="0"/>
              <a:buChar char="•"/>
            </a:pPr>
            <a:r>
              <a:rPr lang="en-US" sz="2800" dirty="0"/>
              <a:t>Across entities (different local bodies)</a:t>
            </a:r>
          </a:p>
          <a:p>
            <a:pPr>
              <a:buFont typeface="Arial" panose="020B0604020202020204" pitchFamily="34" charset="0"/>
              <a:buChar char="•"/>
            </a:pPr>
            <a:endParaRPr lang="en-US" sz="2800" dirty="0"/>
          </a:p>
          <a:p>
            <a:r>
              <a:rPr lang="en-US" sz="2800" b="1" dirty="0"/>
              <a:t>Components of Financial Statement</a:t>
            </a:r>
            <a:endParaRPr lang="en-US" sz="2800" dirty="0"/>
          </a:p>
          <a:p>
            <a:pPr marL="342900" indent="-342900">
              <a:buFont typeface="+mj-lt"/>
              <a:buAutoNum type="arabicPeriod"/>
            </a:pPr>
            <a:r>
              <a:rPr lang="en-US" sz="2800" dirty="0"/>
              <a:t>Balance Sheet</a:t>
            </a:r>
          </a:p>
          <a:p>
            <a:pPr marL="342900" indent="-342900">
              <a:buFont typeface="+mj-lt"/>
              <a:buAutoNum type="arabicPeriod"/>
            </a:pPr>
            <a:r>
              <a:rPr lang="en-US" sz="2800" dirty="0"/>
              <a:t>Income &amp; Expenditure Statement</a:t>
            </a:r>
          </a:p>
          <a:p>
            <a:pPr marL="342900" indent="-342900">
              <a:buFont typeface="+mj-lt"/>
              <a:buAutoNum type="arabicPeriod"/>
            </a:pPr>
            <a:r>
              <a:rPr lang="en-US" sz="2800" dirty="0"/>
              <a:t>Cash Flow Statement</a:t>
            </a:r>
          </a:p>
          <a:p>
            <a:pPr marL="342900" indent="-342900">
              <a:buFont typeface="+mj-lt"/>
              <a:buAutoNum type="arabicPeriod"/>
            </a:pPr>
            <a:r>
              <a:rPr lang="en-US" sz="2800" dirty="0"/>
              <a:t>Notes to Accounts</a:t>
            </a:r>
          </a:p>
          <a:p>
            <a:pPr marL="342900" indent="-342900">
              <a:buFont typeface="+mj-lt"/>
              <a:buAutoNum type="arabicPeriod"/>
            </a:pPr>
            <a:r>
              <a:rPr lang="en-US" sz="2800" dirty="0"/>
              <a:t>Accounting Policies &amp; Explanatory Notes</a:t>
            </a:r>
          </a:p>
          <a:p>
            <a:pPr>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3A02AC41-D7F9-C31B-75D1-5543F78B06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3477420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5BEE-06A7-1C3D-77D8-90651E5275B5}"/>
              </a:ext>
            </a:extLst>
          </p:cNvPr>
          <p:cNvSpPr>
            <a:spLocks noGrp="1"/>
          </p:cNvSpPr>
          <p:nvPr>
            <p:ph type="title"/>
          </p:nvPr>
        </p:nvSpPr>
        <p:spPr/>
        <p:txBody>
          <a:bodyPr/>
          <a:lstStyle/>
          <a:p>
            <a:r>
              <a:rPr lang="en-US" dirty="0"/>
              <a:t>ASLB 3</a:t>
            </a:r>
          </a:p>
        </p:txBody>
      </p:sp>
      <p:sp>
        <p:nvSpPr>
          <p:cNvPr id="3" name="Content Placeholder 2">
            <a:extLst>
              <a:ext uri="{FF2B5EF4-FFF2-40B4-BE49-F238E27FC236}">
                <a16:creationId xmlns:a16="http://schemas.microsoft.com/office/drawing/2014/main" id="{98F8C193-EB12-3453-6230-52ABBA74A303}"/>
              </a:ext>
            </a:extLst>
          </p:cNvPr>
          <p:cNvSpPr>
            <a:spLocks noGrp="1"/>
          </p:cNvSpPr>
          <p:nvPr>
            <p:ph idx="1"/>
          </p:nvPr>
        </p:nvSpPr>
        <p:spPr/>
        <p:txBody>
          <a:bodyPr>
            <a:normAutofit fontScale="92500" lnSpcReduction="10000"/>
          </a:bodyPr>
          <a:lstStyle/>
          <a:p>
            <a:pPr algn="l">
              <a:buFont typeface="Wingdings" panose="05000000000000000000" pitchFamily="2" charset="2"/>
              <a:buChar char="q"/>
            </a:pPr>
            <a:r>
              <a:rPr lang="en-US" sz="2400" b="1" dirty="0" err="1"/>
              <a:t>Objective:</a:t>
            </a:r>
            <a:r>
              <a:rPr lang="en-US" sz="2400" dirty="0" err="1"/>
              <a:t>The</a:t>
            </a:r>
            <a:r>
              <a:rPr lang="en-US" sz="2400" dirty="0"/>
              <a:t> objective of ASLB 3 is to establish criteria for selecting and changing accounting policies, as well as outlining the accounting treatment and disclosure of changes in policies, estimates, and error corrections.</a:t>
            </a:r>
          </a:p>
          <a:p>
            <a:pPr algn="l">
              <a:buFont typeface="+mj-lt"/>
              <a:buAutoNum type="arabicPeriod"/>
            </a:pPr>
            <a:endParaRPr lang="en-US" sz="2400" dirty="0"/>
          </a:p>
          <a:p>
            <a:pPr algn="l">
              <a:buFont typeface="Wingdings" panose="05000000000000000000" pitchFamily="2" charset="2"/>
              <a:buChar char="q"/>
            </a:pPr>
            <a:r>
              <a:rPr lang="en-US" sz="2400" b="1" dirty="0"/>
              <a:t>Requirements</a:t>
            </a:r>
            <a:r>
              <a:rPr lang="en-US" sz="2400" dirty="0"/>
              <a:t> : ASLB 3 aims to improve the relevance, reliability, and comparability of an entity's financial statements over time and with those of other entities.</a:t>
            </a:r>
          </a:p>
          <a:p>
            <a:pPr algn="l">
              <a:buFont typeface="Wingdings" panose="05000000000000000000" pitchFamily="2" charset="2"/>
              <a:buChar char="q"/>
            </a:pPr>
            <a:r>
              <a:rPr lang="en-US" sz="2400" b="1" dirty="0" err="1"/>
              <a:t>Compaarision</a:t>
            </a:r>
            <a:r>
              <a:rPr lang="en-US" sz="2400" dirty="0"/>
              <a:t> :In contrast, the objective of existing AS 5 is to regulate the classification and disclosure of specific items in the statement of profit and loss, ensuring uniformity in the preparation and presentation of financial statements.</a:t>
            </a:r>
          </a:p>
          <a:p>
            <a:endParaRPr lang="en-US" sz="2400" dirty="0"/>
          </a:p>
        </p:txBody>
      </p:sp>
      <p:sp>
        <p:nvSpPr>
          <p:cNvPr id="4" name="Slide Number Placeholder 3">
            <a:extLst>
              <a:ext uri="{FF2B5EF4-FFF2-40B4-BE49-F238E27FC236}">
                <a16:creationId xmlns:a16="http://schemas.microsoft.com/office/drawing/2014/main" id="{87BA3297-71E0-FC9B-2D34-FA76F6213A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1406661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0E65-C311-4163-BB9E-5233D3D8A6AE}"/>
              </a:ext>
            </a:extLst>
          </p:cNvPr>
          <p:cNvSpPr>
            <a:spLocks noGrp="1"/>
          </p:cNvSpPr>
          <p:nvPr>
            <p:ph type="title"/>
          </p:nvPr>
        </p:nvSpPr>
        <p:spPr/>
        <p:txBody>
          <a:bodyPr>
            <a:normAutofit/>
          </a:bodyPr>
          <a:lstStyle/>
          <a:p>
            <a:r>
              <a:rPr lang="en-IN" sz="2200" dirty="0"/>
              <a:t>ASLB 23-</a:t>
            </a:r>
            <a:r>
              <a:rPr lang="en-US" sz="2200" b="1" u="sng" dirty="0"/>
              <a:t> Revenue from Non-Exchange Transactions (Taxes and Transfers)</a:t>
            </a:r>
            <a:endParaRPr lang="en-IN" dirty="0"/>
          </a:p>
        </p:txBody>
      </p:sp>
      <p:sp>
        <p:nvSpPr>
          <p:cNvPr id="3" name="Content Placeholder 2">
            <a:extLst>
              <a:ext uri="{FF2B5EF4-FFF2-40B4-BE49-F238E27FC236}">
                <a16:creationId xmlns:a16="http://schemas.microsoft.com/office/drawing/2014/main" id="{355AB309-90BB-47B1-B3E2-E1D14CEA300A}"/>
              </a:ext>
            </a:extLst>
          </p:cNvPr>
          <p:cNvSpPr>
            <a:spLocks noGrp="1"/>
          </p:cNvSpPr>
          <p:nvPr>
            <p:ph idx="1"/>
          </p:nvPr>
        </p:nvSpPr>
        <p:spPr>
          <a:xfrm>
            <a:off x="448091" y="2014579"/>
            <a:ext cx="8238707" cy="4405035"/>
          </a:xfrm>
        </p:spPr>
        <p:txBody>
          <a:bodyPr/>
          <a:lstStyle/>
          <a:p>
            <a:r>
              <a:rPr lang="en-IN" dirty="0"/>
              <a:t>Revenue from Non-Exchange Transaction</a:t>
            </a:r>
          </a:p>
          <a:p>
            <a:endParaRPr lang="en-IN" dirty="0"/>
          </a:p>
          <a:p>
            <a:endParaRPr lang="en-IN" dirty="0"/>
          </a:p>
        </p:txBody>
      </p:sp>
      <p:sp>
        <p:nvSpPr>
          <p:cNvPr id="4" name="Slide Number Placeholder 3">
            <a:extLst>
              <a:ext uri="{FF2B5EF4-FFF2-40B4-BE49-F238E27FC236}">
                <a16:creationId xmlns:a16="http://schemas.microsoft.com/office/drawing/2014/main" id="{6E88551F-C228-44E0-BEDA-1A2457DC7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76D564A4-CB00-FCA7-FEA5-C87908570067}"/>
              </a:ext>
            </a:extLst>
          </p:cNvPr>
          <p:cNvSpPr txBox="1"/>
          <p:nvPr/>
        </p:nvSpPr>
        <p:spPr>
          <a:xfrm>
            <a:off x="755780" y="2413338"/>
            <a:ext cx="7931018" cy="4678204"/>
          </a:xfrm>
          <a:prstGeom prst="rect">
            <a:avLst/>
          </a:prstGeom>
          <a:noFill/>
        </p:spPr>
        <p:txBody>
          <a:bodyPr wrap="square">
            <a:spAutoFit/>
          </a:bodyPr>
          <a:lstStyle/>
          <a:p>
            <a:pPr algn="just"/>
            <a:r>
              <a:rPr lang="en-US" dirty="0"/>
              <a:t>This Standard addresses revenue arising from non-exchange transactions. Revenue arising from exchange transactions is addressed in ASLB 9, “Revenue from Exchange Transactions‟. While revenues received by local bodies arise from both exchange and nonexchange transactions, the majority of revenue of local bodies is typically derived from non-exchange transactions such as: (a) Taxes; and (b) Transfers (whether cash or non-cash), including grants, debt forgiveness, fines, gifts, donations, and goods and services in-kind.</a:t>
            </a:r>
          </a:p>
          <a:p>
            <a:pPr algn="just"/>
            <a:endParaRPr lang="en-US" dirty="0"/>
          </a:p>
          <a:p>
            <a:pPr algn="just"/>
            <a:r>
              <a:rPr lang="en-US" dirty="0"/>
              <a:t>An entity that prepares and presents financial statements under the accrual basis of accounting should apply this Standard in accounting for revenue from non-exchange transactions. </a:t>
            </a:r>
          </a:p>
          <a:p>
            <a:pPr algn="just"/>
            <a:endParaRPr lang="en-US" dirty="0"/>
          </a:p>
          <a:p>
            <a:pPr algn="just"/>
            <a:r>
              <a:rPr lang="en-US" dirty="0"/>
              <a:t>This Standard does not apply to an entity combination that is a nonexchange transaction. </a:t>
            </a:r>
            <a:endParaRPr lang="en-IN" dirty="0"/>
          </a:p>
          <a:p>
            <a:pPr algn="just"/>
            <a:endParaRPr kumimoji="0" lang="en-US" sz="2800"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76886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88E3-9FF8-33BC-E385-851B2559872D}"/>
              </a:ext>
            </a:extLst>
          </p:cNvPr>
          <p:cNvSpPr>
            <a:spLocks noGrp="1"/>
          </p:cNvSpPr>
          <p:nvPr>
            <p:ph type="title"/>
          </p:nvPr>
        </p:nvSpPr>
        <p:spPr/>
        <p:txBody>
          <a:bodyPr/>
          <a:lstStyle/>
          <a:p>
            <a:r>
              <a:rPr lang="en-US" dirty="0"/>
              <a:t>ASLB 23</a:t>
            </a:r>
          </a:p>
        </p:txBody>
      </p:sp>
      <p:sp>
        <p:nvSpPr>
          <p:cNvPr id="3" name="Content Placeholder 2">
            <a:extLst>
              <a:ext uri="{FF2B5EF4-FFF2-40B4-BE49-F238E27FC236}">
                <a16:creationId xmlns:a16="http://schemas.microsoft.com/office/drawing/2014/main" id="{C775D83E-C86B-60BE-8B2A-F1A8EBCC1FA0}"/>
              </a:ext>
            </a:extLst>
          </p:cNvPr>
          <p:cNvSpPr>
            <a:spLocks noGrp="1"/>
          </p:cNvSpPr>
          <p:nvPr>
            <p:ph idx="1"/>
          </p:nvPr>
        </p:nvSpPr>
        <p:spPr/>
        <p:txBody>
          <a:bodyPr/>
          <a:lstStyle/>
          <a:p>
            <a:r>
              <a:rPr lang="en-US" sz="2800" b="1" dirty="0"/>
              <a:t>Objective</a:t>
            </a:r>
          </a:p>
          <a:p>
            <a:pPr marL="342900" indent="-342900">
              <a:buFont typeface="+mj-lt"/>
              <a:buAutoNum type="arabicPeriod"/>
            </a:pPr>
            <a:r>
              <a:rPr lang="en-US" sz="2800" dirty="0"/>
              <a:t>To prescribe </a:t>
            </a:r>
            <a:r>
              <a:rPr lang="en-US" sz="2800" b="1" dirty="0"/>
              <a:t>when and how revenue should be recognized</a:t>
            </a:r>
            <a:r>
              <a:rPr lang="en-US" sz="2800" dirty="0"/>
              <a:t> </a:t>
            </a:r>
          </a:p>
          <a:p>
            <a:pPr marL="342900" indent="-342900">
              <a:buFont typeface="+mj-lt"/>
              <a:buAutoNum type="arabicPeriod"/>
            </a:pPr>
            <a:r>
              <a:rPr lang="en-US" sz="2800" dirty="0"/>
              <a:t>Ensure proper accounting of </a:t>
            </a:r>
            <a:r>
              <a:rPr lang="en-US" sz="2800" b="1" dirty="0"/>
              <a:t>taxes and government transfers</a:t>
            </a:r>
            <a:r>
              <a:rPr lang="en-US" sz="2800" dirty="0"/>
              <a:t> </a:t>
            </a:r>
          </a:p>
          <a:p>
            <a:pPr marL="342900" indent="-342900">
              <a:buFont typeface="+mj-lt"/>
              <a:buAutoNum type="arabicPeriod"/>
            </a:pPr>
            <a:r>
              <a:rPr lang="en-US" sz="2800" dirty="0"/>
              <a:t>Improve </a:t>
            </a:r>
            <a:r>
              <a:rPr lang="en-US" sz="2800" b="1" dirty="0"/>
              <a:t>transparency and comparability</a:t>
            </a:r>
            <a:endParaRPr lang="en-US" sz="2800" dirty="0"/>
          </a:p>
        </p:txBody>
      </p:sp>
      <p:sp>
        <p:nvSpPr>
          <p:cNvPr id="4" name="Slide Number Placeholder 3">
            <a:extLst>
              <a:ext uri="{FF2B5EF4-FFF2-40B4-BE49-F238E27FC236}">
                <a16:creationId xmlns:a16="http://schemas.microsoft.com/office/drawing/2014/main" id="{C4694792-7E04-146F-493E-569234D985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429098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F556-24E3-9F2C-1D78-FFF08C1670FA}"/>
              </a:ext>
            </a:extLst>
          </p:cNvPr>
          <p:cNvSpPr>
            <a:spLocks noGrp="1"/>
          </p:cNvSpPr>
          <p:nvPr>
            <p:ph type="title"/>
          </p:nvPr>
        </p:nvSpPr>
        <p:spPr/>
        <p:txBody>
          <a:bodyPr/>
          <a:lstStyle/>
          <a:p>
            <a:r>
              <a:rPr lang="en-US" dirty="0"/>
              <a:t>ASLB 23</a:t>
            </a:r>
          </a:p>
        </p:txBody>
      </p:sp>
      <p:sp>
        <p:nvSpPr>
          <p:cNvPr id="3" name="Content Placeholder 2">
            <a:extLst>
              <a:ext uri="{FF2B5EF4-FFF2-40B4-BE49-F238E27FC236}">
                <a16:creationId xmlns:a16="http://schemas.microsoft.com/office/drawing/2014/main" id="{6F8FA109-15AA-46EB-EB91-B08BFE3E1265}"/>
              </a:ext>
            </a:extLst>
          </p:cNvPr>
          <p:cNvSpPr>
            <a:spLocks noGrp="1"/>
          </p:cNvSpPr>
          <p:nvPr>
            <p:ph idx="1"/>
          </p:nvPr>
        </p:nvSpPr>
        <p:spPr/>
        <p:txBody>
          <a:bodyPr>
            <a:normAutofit lnSpcReduction="10000"/>
          </a:bodyPr>
          <a:lstStyle/>
          <a:p>
            <a:r>
              <a:rPr lang="en-US" b="1" dirty="0"/>
              <a:t>Types of Non-Exchange Revenue</a:t>
            </a:r>
          </a:p>
          <a:p>
            <a:r>
              <a:rPr lang="en-US" sz="2400" b="1" dirty="0"/>
              <a:t>1. Taxes</a:t>
            </a:r>
          </a:p>
          <a:p>
            <a:pPr>
              <a:buFont typeface="Arial" panose="020B0604020202020204" pitchFamily="34" charset="0"/>
              <a:buChar char="•"/>
            </a:pPr>
            <a:r>
              <a:rPr lang="en-US" sz="2400" dirty="0"/>
              <a:t>Property tax </a:t>
            </a:r>
          </a:p>
          <a:p>
            <a:pPr>
              <a:buFont typeface="Arial" panose="020B0604020202020204" pitchFamily="34" charset="0"/>
              <a:buChar char="•"/>
            </a:pPr>
            <a:r>
              <a:rPr lang="en-US" sz="2400" dirty="0"/>
              <a:t>Professional tax </a:t>
            </a:r>
          </a:p>
          <a:p>
            <a:pPr>
              <a:buFont typeface="Arial" panose="020B0604020202020204" pitchFamily="34" charset="0"/>
              <a:buChar char="•"/>
            </a:pPr>
            <a:r>
              <a:rPr lang="en-US" sz="2400" dirty="0"/>
              <a:t>Entertainment tax </a:t>
            </a:r>
          </a:p>
          <a:p>
            <a:r>
              <a:rPr lang="en-US" sz="2400" b="1" dirty="0"/>
              <a:t>2. Transfers</a:t>
            </a:r>
          </a:p>
          <a:p>
            <a:pPr>
              <a:buFont typeface="Arial" panose="020B0604020202020204" pitchFamily="34" charset="0"/>
              <a:buChar char="•"/>
            </a:pPr>
            <a:r>
              <a:rPr lang="en-US" sz="2400" dirty="0"/>
              <a:t>Government grants </a:t>
            </a:r>
          </a:p>
          <a:p>
            <a:pPr>
              <a:buFont typeface="Arial" panose="020B0604020202020204" pitchFamily="34" charset="0"/>
              <a:buChar char="•"/>
            </a:pPr>
            <a:r>
              <a:rPr lang="en-US" sz="2400" dirty="0"/>
              <a:t>Donations </a:t>
            </a:r>
          </a:p>
          <a:p>
            <a:pPr>
              <a:buFont typeface="Arial" panose="020B0604020202020204" pitchFamily="34" charset="0"/>
              <a:buChar char="•"/>
            </a:pPr>
            <a:r>
              <a:rPr lang="en-US" sz="2400" dirty="0"/>
              <a:t>Aids and subsidies</a:t>
            </a:r>
          </a:p>
          <a:p>
            <a:endParaRPr lang="en-US" dirty="0"/>
          </a:p>
        </p:txBody>
      </p:sp>
      <p:sp>
        <p:nvSpPr>
          <p:cNvPr id="4" name="Slide Number Placeholder 3">
            <a:extLst>
              <a:ext uri="{FF2B5EF4-FFF2-40B4-BE49-F238E27FC236}">
                <a16:creationId xmlns:a16="http://schemas.microsoft.com/office/drawing/2014/main" id="{1419D2A9-509A-5CE8-CDCF-909DFD6627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432885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BBFF-A2A1-42E9-A80F-B3D95498C79A}"/>
              </a:ext>
            </a:extLst>
          </p:cNvPr>
          <p:cNvSpPr>
            <a:spLocks noGrp="1"/>
          </p:cNvSpPr>
          <p:nvPr>
            <p:ph type="title"/>
          </p:nvPr>
        </p:nvSpPr>
        <p:spPr/>
        <p:txBody>
          <a:bodyPr/>
          <a:lstStyle/>
          <a:p>
            <a:r>
              <a:rPr lang="en-IN" dirty="0"/>
              <a:t>ASLB 24</a:t>
            </a:r>
          </a:p>
        </p:txBody>
      </p:sp>
      <p:sp>
        <p:nvSpPr>
          <p:cNvPr id="3" name="Content Placeholder 2">
            <a:extLst>
              <a:ext uri="{FF2B5EF4-FFF2-40B4-BE49-F238E27FC236}">
                <a16:creationId xmlns:a16="http://schemas.microsoft.com/office/drawing/2014/main" id="{AFE33337-616F-4C91-889C-52821AF3C2BD}"/>
              </a:ext>
            </a:extLst>
          </p:cNvPr>
          <p:cNvSpPr>
            <a:spLocks noGrp="1"/>
          </p:cNvSpPr>
          <p:nvPr>
            <p:ph idx="1"/>
          </p:nvPr>
        </p:nvSpPr>
        <p:spPr>
          <a:xfrm>
            <a:off x="448091" y="2911150"/>
            <a:ext cx="8255955" cy="2239347"/>
          </a:xfrm>
        </p:spPr>
        <p:txBody>
          <a:bodyPr>
            <a:normAutofit/>
          </a:bodyPr>
          <a:lstStyle/>
          <a:p>
            <a:pPr marL="0" indent="0" algn="ctr">
              <a:buNone/>
            </a:pPr>
            <a:r>
              <a:rPr lang="en-IN" sz="2800" dirty="0">
                <a:solidFill>
                  <a:srgbClr val="92D050"/>
                </a:solidFill>
                <a:latin typeface="Bahnschrift SemiBold" panose="020B0502040204020203" pitchFamily="34" charset="0"/>
              </a:rPr>
              <a:t>PRESENTATION </a:t>
            </a:r>
          </a:p>
          <a:p>
            <a:pPr marL="0" indent="0" algn="ctr">
              <a:buNone/>
            </a:pPr>
            <a:r>
              <a:rPr lang="en-IN" sz="2800" dirty="0">
                <a:solidFill>
                  <a:srgbClr val="92D050"/>
                </a:solidFill>
                <a:latin typeface="Bahnschrift SemiBold" panose="020B0502040204020203" pitchFamily="34" charset="0"/>
              </a:rPr>
              <a:t>OF</a:t>
            </a:r>
          </a:p>
          <a:p>
            <a:pPr marL="0" indent="0" algn="ctr">
              <a:buNone/>
            </a:pPr>
            <a:r>
              <a:rPr lang="en-IN" sz="2800" dirty="0">
                <a:solidFill>
                  <a:srgbClr val="92D050"/>
                </a:solidFill>
                <a:latin typeface="Bahnschrift SemiBold" panose="020B0502040204020203" pitchFamily="34" charset="0"/>
              </a:rPr>
              <a:t> ‘BUDGET INFORMATION’</a:t>
            </a:r>
          </a:p>
          <a:p>
            <a:endParaRPr lang="en-IN" dirty="0"/>
          </a:p>
        </p:txBody>
      </p:sp>
      <p:sp>
        <p:nvSpPr>
          <p:cNvPr id="4" name="Slide Number Placeholder 3">
            <a:extLst>
              <a:ext uri="{FF2B5EF4-FFF2-40B4-BE49-F238E27FC236}">
                <a16:creationId xmlns:a16="http://schemas.microsoft.com/office/drawing/2014/main" id="{731F876A-6E3A-4CE4-96C6-A78E6AA5C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4241652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7322-DA42-1B31-115E-30521A06C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5978B-1498-BFDC-7350-41BD903EAC83}"/>
              </a:ext>
            </a:extLst>
          </p:cNvPr>
          <p:cNvSpPr>
            <a:spLocks noGrp="1"/>
          </p:cNvSpPr>
          <p:nvPr>
            <p:ph type="title"/>
          </p:nvPr>
        </p:nvSpPr>
        <p:spPr/>
        <p:txBody>
          <a:bodyPr/>
          <a:lstStyle/>
          <a:p>
            <a:r>
              <a:rPr lang="en-IN" dirty="0"/>
              <a:t>ASLB 24</a:t>
            </a:r>
          </a:p>
        </p:txBody>
      </p:sp>
      <p:sp>
        <p:nvSpPr>
          <p:cNvPr id="3" name="Content Placeholder 2">
            <a:extLst>
              <a:ext uri="{FF2B5EF4-FFF2-40B4-BE49-F238E27FC236}">
                <a16:creationId xmlns:a16="http://schemas.microsoft.com/office/drawing/2014/main" id="{70675DAF-3855-9DF4-1610-6521DC599603}"/>
              </a:ext>
            </a:extLst>
          </p:cNvPr>
          <p:cNvSpPr>
            <a:spLocks noGrp="1"/>
          </p:cNvSpPr>
          <p:nvPr>
            <p:ph idx="1"/>
          </p:nvPr>
        </p:nvSpPr>
        <p:spPr/>
        <p:txBody>
          <a:bodyPr>
            <a:normAutofit/>
          </a:bodyPr>
          <a:lstStyle/>
          <a:p>
            <a:r>
              <a:rPr lang="en-US" sz="3000" b="1" dirty="0"/>
              <a:t>Objective</a:t>
            </a:r>
          </a:p>
          <a:p>
            <a:pPr marL="342900" indent="-342900">
              <a:buFont typeface="+mj-lt"/>
              <a:buAutoNum type="arabicPeriod"/>
            </a:pPr>
            <a:r>
              <a:rPr lang="en-US" sz="3000" dirty="0"/>
              <a:t>To ensure </a:t>
            </a:r>
            <a:r>
              <a:rPr lang="en-US" sz="3000" b="1" dirty="0"/>
              <a:t>transparency in budget execution</a:t>
            </a:r>
            <a:r>
              <a:rPr lang="en-US" sz="3000" dirty="0"/>
              <a:t> </a:t>
            </a:r>
          </a:p>
          <a:p>
            <a:pPr marL="342900" indent="-342900">
              <a:buFont typeface="+mj-lt"/>
              <a:buAutoNum type="arabicPeriod"/>
            </a:pPr>
            <a:r>
              <a:rPr lang="en-US" sz="3000" dirty="0"/>
              <a:t>Enable comparison of: </a:t>
            </a:r>
          </a:p>
          <a:p>
            <a:pPr lvl="1"/>
            <a:r>
              <a:rPr lang="en-US" sz="2600" b="1" dirty="0"/>
              <a:t>Budget (planned)</a:t>
            </a:r>
            <a:r>
              <a:rPr lang="en-US" sz="2600" dirty="0"/>
              <a:t> vs </a:t>
            </a:r>
          </a:p>
          <a:p>
            <a:pPr lvl="1"/>
            <a:r>
              <a:rPr lang="en-US" sz="2600" b="1" dirty="0"/>
              <a:t>Actual (achieved)</a:t>
            </a:r>
            <a:r>
              <a:rPr lang="en-US" sz="2600" dirty="0"/>
              <a:t> </a:t>
            </a:r>
          </a:p>
          <a:p>
            <a:pPr marL="342900" indent="-342900">
              <a:buFont typeface="+mj-lt"/>
              <a:buAutoNum type="arabicPeriod"/>
            </a:pPr>
            <a:r>
              <a:rPr lang="en-US" sz="3000" dirty="0"/>
              <a:t>Improve </a:t>
            </a:r>
            <a:r>
              <a:rPr lang="en-US" sz="3000" b="1" dirty="0"/>
              <a:t>accountability to legislature and public</a:t>
            </a:r>
            <a:endParaRPr lang="en-US" sz="3000" dirty="0"/>
          </a:p>
          <a:p>
            <a:endParaRPr lang="en-IN" dirty="0"/>
          </a:p>
          <a:p>
            <a:endParaRPr lang="en-IN" dirty="0"/>
          </a:p>
        </p:txBody>
      </p:sp>
      <p:sp>
        <p:nvSpPr>
          <p:cNvPr id="4" name="Slide Number Placeholder 3">
            <a:extLst>
              <a:ext uri="{FF2B5EF4-FFF2-40B4-BE49-F238E27FC236}">
                <a16:creationId xmlns:a16="http://schemas.microsoft.com/office/drawing/2014/main" id="{2F4B3A0E-0C2F-0AE1-F1B2-FD241416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53205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48092" y="687475"/>
            <a:ext cx="6788731" cy="893131"/>
          </a:xfrm>
        </p:spPr>
        <p:txBody>
          <a:bodyPr>
            <a:normAutofit/>
          </a:bodyPr>
          <a:lstStyle/>
          <a:p>
            <a:r>
              <a:rPr lang="en-IN" dirty="0"/>
              <a:t>CONSTITUTIONAL AMENDMENT </a:t>
            </a:r>
          </a:p>
        </p:txBody>
      </p:sp>
      <p:sp>
        <p:nvSpPr>
          <p:cNvPr id="18" name="Content Placeholder 17"/>
          <p:cNvSpPr>
            <a:spLocks noGrp="1"/>
          </p:cNvSpPr>
          <p:nvPr>
            <p:ph idx="1"/>
          </p:nvPr>
        </p:nvSpPr>
        <p:spPr/>
        <p:txBody>
          <a:bodyPr>
            <a:normAutofit fontScale="92500" lnSpcReduction="10000"/>
          </a:bodyPr>
          <a:lstStyle/>
          <a:p>
            <a:pPr algn="l"/>
            <a:endParaRPr lang="en-GB" dirty="0"/>
          </a:p>
          <a:p>
            <a:pPr algn="l"/>
            <a:r>
              <a:rPr lang="en-GB" dirty="0"/>
              <a:t>Key provisions of the 73rd Amendment includes: </a:t>
            </a:r>
          </a:p>
          <a:p>
            <a:pPr lvl="1" algn="l"/>
            <a:r>
              <a:rPr lang="en-GB" dirty="0"/>
              <a:t>Addition of the Eleventh Schedule: </a:t>
            </a:r>
            <a:r>
              <a:rPr lang="en-IN" dirty="0"/>
              <a:t>outlines 29 specific functions </a:t>
            </a:r>
            <a:endParaRPr lang="en-GB" dirty="0"/>
          </a:p>
          <a:p>
            <a:pPr lvl="1" algn="l"/>
            <a:r>
              <a:rPr lang="en-GB" dirty="0"/>
              <a:t>Three-Tier System of Panchayati Raj: </a:t>
            </a:r>
            <a:r>
              <a:rPr lang="en-IN" dirty="0"/>
              <a:t>village (Gram Panchayat), intermediate or block (Panchayat Samiti), and district (Zila Parishad) levels. </a:t>
            </a:r>
            <a:endParaRPr lang="en-GB" dirty="0"/>
          </a:p>
          <a:p>
            <a:pPr lvl="1" algn="l"/>
            <a:r>
              <a:rPr lang="en-IN" dirty="0"/>
              <a:t>Reservation of Seats</a:t>
            </a:r>
            <a:r>
              <a:rPr lang="en-GB" dirty="0"/>
              <a:t>: Scheduled Castes (SCs), Scheduled Tribes (STs) and the chairpersons of the Panchayats at all levels shall also be reserved for SCs and STs in proportion to their population. </a:t>
            </a:r>
          </a:p>
          <a:p>
            <a:pPr lvl="1" algn="l"/>
            <a:r>
              <a:rPr lang="en-GB" dirty="0"/>
              <a:t>Women in Panchayats: One-third of the seats </a:t>
            </a:r>
            <a:r>
              <a:rPr lang="en-IN" dirty="0"/>
              <a:t>(Article 243 D). </a:t>
            </a:r>
            <a:endParaRPr lang="en-GB" dirty="0"/>
          </a:p>
          <a:p>
            <a:pPr lvl="1" algn="l"/>
            <a:r>
              <a:rPr lang="en-IN" dirty="0"/>
              <a:t>Duration of Panchayats:</a:t>
            </a:r>
            <a:r>
              <a:rPr lang="en-GB" dirty="0"/>
              <a:t> five years, (Article 243E). </a:t>
            </a:r>
          </a:p>
          <a:p>
            <a:pPr lvl="1" algn="l"/>
            <a:r>
              <a:rPr lang="en-GB" dirty="0"/>
              <a:t>Prepare plans for economic development and social justice: </a:t>
            </a:r>
            <a:r>
              <a:rPr lang="en-IN" dirty="0"/>
              <a:t>(Article 243G). </a:t>
            </a:r>
            <a:endParaRPr lang="en-GB" dirty="0"/>
          </a:p>
          <a:p>
            <a:pPr lvl="1" algn="l"/>
            <a:r>
              <a:rPr lang="en-IN" dirty="0"/>
              <a:t>Budget Allocation and grants:(Article 243H)</a:t>
            </a:r>
          </a:p>
          <a:p>
            <a:pPr lvl="1" algn="l"/>
            <a:r>
              <a:rPr lang="en-GB" dirty="0"/>
              <a:t>Constitution of State Election Commissions:</a:t>
            </a:r>
          </a:p>
          <a:p>
            <a:pPr lvl="1" algn="l"/>
            <a:r>
              <a:rPr lang="en-IN" dirty="0"/>
              <a:t>Establishment of Finance Commissions: (Article 243I)</a:t>
            </a:r>
            <a:endParaRPr lang="en-US" b="0" i="0" u="none" strike="noStrike" baseline="0" dirty="0">
              <a:latin typeface="Segoe UI" panose="020B0502040204020203"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3616757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05B0-3E6B-4DA6-B657-28191CED795C}"/>
              </a:ext>
            </a:extLst>
          </p:cNvPr>
          <p:cNvSpPr>
            <a:spLocks noGrp="1"/>
          </p:cNvSpPr>
          <p:nvPr>
            <p:ph type="title"/>
          </p:nvPr>
        </p:nvSpPr>
        <p:spPr/>
        <p:txBody>
          <a:bodyPr>
            <a:noAutofit/>
          </a:bodyPr>
          <a:lstStyle/>
          <a:p>
            <a:r>
              <a:rPr lang="en-IN" sz="2000" dirty="0"/>
              <a:t>ASLB – 33 </a:t>
            </a:r>
            <a:r>
              <a:rPr lang="en-US" sz="2000" b="1" u="sng" dirty="0"/>
              <a:t> First-Time Adoption of Accrual Basis Accounting Standards for Local Bodies</a:t>
            </a:r>
            <a:endParaRPr lang="en-IN" sz="2000" dirty="0"/>
          </a:p>
        </p:txBody>
      </p:sp>
      <p:sp>
        <p:nvSpPr>
          <p:cNvPr id="3" name="Content Placeholder 2">
            <a:extLst>
              <a:ext uri="{FF2B5EF4-FFF2-40B4-BE49-F238E27FC236}">
                <a16:creationId xmlns:a16="http://schemas.microsoft.com/office/drawing/2014/main" id="{45DF7AE1-400C-42D8-A4DD-4AA463B0FC98}"/>
              </a:ext>
            </a:extLst>
          </p:cNvPr>
          <p:cNvSpPr>
            <a:spLocks noGrp="1"/>
          </p:cNvSpPr>
          <p:nvPr>
            <p:ph idx="1"/>
          </p:nvPr>
        </p:nvSpPr>
        <p:spPr/>
        <p:txBody>
          <a:bodyPr>
            <a:normAutofit fontScale="92500" lnSpcReduction="10000"/>
          </a:bodyPr>
          <a:lstStyle/>
          <a:p>
            <a:pPr algn="l">
              <a:buFont typeface="+mj-lt"/>
              <a:buAutoNum type="arabicPeriod"/>
            </a:pPr>
            <a:r>
              <a:rPr lang="en-US" sz="2400" dirty="0"/>
              <a:t>The objective of this standard is to guide first-time adopters transitioning to accrual basis ASLBs in presenting high-quality financial information.</a:t>
            </a:r>
          </a:p>
          <a:p>
            <a:pPr algn="l">
              <a:buFont typeface="+mj-lt"/>
              <a:buAutoNum type="arabicPeriod"/>
            </a:pPr>
            <a:r>
              <a:rPr lang="en-US" sz="2400" dirty="0"/>
              <a:t>It aims to ensure transparent reporting of the transition process, establish a suitable starting point for accrual basis accounting, and ensure that benefits outweigh costs.</a:t>
            </a:r>
          </a:p>
          <a:p>
            <a:pPr algn="l">
              <a:buFont typeface="+mj-lt"/>
              <a:buAutoNum type="arabicPeriod"/>
            </a:pPr>
            <a:r>
              <a:rPr lang="en-US" sz="2400" dirty="0"/>
              <a:t>Entities should apply this standard when preparing annual financial statements upon adoption of, and during the transition to, accrual basis ASLBs.</a:t>
            </a:r>
          </a:p>
          <a:p>
            <a:pPr algn="l">
              <a:buFont typeface="+mj-lt"/>
              <a:buAutoNum type="arabicPeriod"/>
            </a:pPr>
            <a:r>
              <a:rPr lang="en-US" sz="2400" dirty="0"/>
              <a:t>This standard applies to all entities categorized as Local Bodies according to the 'Preface to the Accounting Standards for Local Bodies.'</a:t>
            </a:r>
          </a:p>
        </p:txBody>
      </p:sp>
      <p:sp>
        <p:nvSpPr>
          <p:cNvPr id="4" name="Slide Number Placeholder 3">
            <a:extLst>
              <a:ext uri="{FF2B5EF4-FFF2-40B4-BE49-F238E27FC236}">
                <a16:creationId xmlns:a16="http://schemas.microsoft.com/office/drawing/2014/main" id="{BE719DC6-3B0C-4D8B-9ABD-292DA46BDF8A}"/>
              </a:ext>
            </a:extLst>
          </p:cNvPr>
          <p:cNvSpPr>
            <a:spLocks noGrp="1"/>
          </p:cNvSpPr>
          <p:nvPr>
            <p:ph type="sldNum" sz="quarter" idx="12"/>
          </p:nvPr>
        </p:nvSpPr>
        <p:spPr/>
        <p:txBody>
          <a:bodyPr/>
          <a:lstStyle/>
          <a:p>
            <a:fld id="{1F28DAEE-427E-4030-87EA-38D724728595}" type="slidenum">
              <a:rPr lang="en-IN" smtClean="0"/>
              <a:pPr/>
              <a:t>40</a:t>
            </a:fld>
            <a:endParaRPr lang="en-IN" dirty="0"/>
          </a:p>
        </p:txBody>
      </p:sp>
    </p:spTree>
    <p:extLst>
      <p:ext uri="{BB962C8B-B14F-4D97-AF65-F5344CB8AC3E}">
        <p14:creationId xmlns:p14="http://schemas.microsoft.com/office/powerpoint/2010/main" val="3521494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54DE-FABF-4F25-8D38-082D3FC1D88D}"/>
              </a:ext>
            </a:extLst>
          </p:cNvPr>
          <p:cNvSpPr>
            <a:spLocks noGrp="1"/>
          </p:cNvSpPr>
          <p:nvPr>
            <p:ph type="title"/>
          </p:nvPr>
        </p:nvSpPr>
        <p:spPr/>
        <p:txBody>
          <a:bodyPr/>
          <a:lstStyle/>
          <a:p>
            <a:r>
              <a:rPr lang="en-IN" dirty="0" err="1"/>
              <a:t>Aslb</a:t>
            </a:r>
            <a:r>
              <a:rPr lang="en-IN" dirty="0"/>
              <a:t> 42 </a:t>
            </a:r>
            <a:r>
              <a:rPr lang="en-IN" sz="2800" b="1" u="sng" dirty="0"/>
              <a:t>Social Benefits</a:t>
            </a:r>
            <a:endParaRPr lang="en-IN" dirty="0"/>
          </a:p>
        </p:txBody>
      </p:sp>
      <p:sp>
        <p:nvSpPr>
          <p:cNvPr id="3" name="Content Placeholder 2">
            <a:extLst>
              <a:ext uri="{FF2B5EF4-FFF2-40B4-BE49-F238E27FC236}">
                <a16:creationId xmlns:a16="http://schemas.microsoft.com/office/drawing/2014/main" id="{6343DB12-03BE-4F87-B96D-4B8E620EA4FA}"/>
              </a:ext>
            </a:extLst>
          </p:cNvPr>
          <p:cNvSpPr>
            <a:spLocks noGrp="1"/>
          </p:cNvSpPr>
          <p:nvPr>
            <p:ph idx="1"/>
          </p:nvPr>
        </p:nvSpPr>
        <p:spPr/>
        <p:txBody>
          <a:bodyPr>
            <a:normAutofit fontScale="92500" lnSpcReduction="10000"/>
          </a:bodyPr>
          <a:lstStyle/>
          <a:p>
            <a:pPr marL="0" indent="0" algn="l">
              <a:buNone/>
            </a:pPr>
            <a:r>
              <a:rPr lang="en-US" b="1" dirty="0"/>
              <a:t>Objective: Guide first-time adopters transitioning to accrual basis ASLBs.</a:t>
            </a:r>
          </a:p>
          <a:p>
            <a:pPr algn="l">
              <a:buFont typeface="Arial" panose="020B0604020202020204" pitchFamily="34" charset="0"/>
              <a:buChar char="•"/>
            </a:pPr>
            <a:r>
              <a:rPr lang="en-US" dirty="0"/>
              <a:t>Ensure transparent reporting of transition, establish suitable starting point for accrual basis accounting.</a:t>
            </a:r>
          </a:p>
          <a:p>
            <a:pPr algn="l">
              <a:buFont typeface="Arial" panose="020B0604020202020204" pitchFamily="34" charset="0"/>
              <a:buChar char="•"/>
            </a:pPr>
            <a:r>
              <a:rPr lang="en-US" dirty="0"/>
              <a:t>Apply standard during preparation of annual financial statements upon adoption of, and during transition to, accrual basis ASLBs.</a:t>
            </a:r>
          </a:p>
          <a:p>
            <a:pPr algn="l">
              <a:buFont typeface="Arial" panose="020B0604020202020204" pitchFamily="34" charset="0"/>
              <a:buChar char="•"/>
            </a:pPr>
            <a:r>
              <a:rPr lang="en-US" dirty="0"/>
              <a:t>Applicable to all entities categorized as Local Bodies according to 'Preface to the Accounting Standards for Local Bodies'.</a:t>
            </a:r>
          </a:p>
          <a:p>
            <a:r>
              <a:rPr lang="en-US" b="1" dirty="0"/>
              <a:t>To accomplish that, this ASLB establishes principles and requirements for:</a:t>
            </a:r>
          </a:p>
          <a:p>
            <a:pPr>
              <a:buAutoNum type="alphaLcParenBoth"/>
            </a:pPr>
            <a:r>
              <a:rPr lang="en-US" dirty="0"/>
              <a:t>Recognizing expenses and liabilities for social benefits; </a:t>
            </a:r>
          </a:p>
          <a:p>
            <a:pPr>
              <a:buAutoNum type="alphaLcParenBoth"/>
            </a:pPr>
            <a:r>
              <a:rPr lang="en-US" dirty="0"/>
              <a:t>Measuring expenses and liabilities for social benefits; </a:t>
            </a:r>
          </a:p>
          <a:p>
            <a:pPr>
              <a:buAutoNum type="alphaLcParenBoth"/>
            </a:pPr>
            <a:r>
              <a:rPr lang="en-US" dirty="0"/>
              <a:t>Presenting information about social benefits in the financial statements; and </a:t>
            </a:r>
          </a:p>
          <a:p>
            <a:pPr>
              <a:buAutoNum type="alphaLcParenBoth"/>
            </a:pPr>
            <a:r>
              <a:rPr lang="en-US" dirty="0"/>
              <a:t>Determining what information to disclose to enable users of the financial statements to evaluate the nature and financial effects of the social benefits provided by the reporting entity. </a:t>
            </a:r>
            <a:endParaRPr lang="en-IN" dirty="0"/>
          </a:p>
        </p:txBody>
      </p:sp>
      <p:sp>
        <p:nvSpPr>
          <p:cNvPr id="4" name="Slide Number Placeholder 3">
            <a:extLst>
              <a:ext uri="{FF2B5EF4-FFF2-40B4-BE49-F238E27FC236}">
                <a16:creationId xmlns:a16="http://schemas.microsoft.com/office/drawing/2014/main" id="{92C457C9-3245-4F33-828F-F0A3FC6790FC}"/>
              </a:ext>
            </a:extLst>
          </p:cNvPr>
          <p:cNvSpPr>
            <a:spLocks noGrp="1"/>
          </p:cNvSpPr>
          <p:nvPr>
            <p:ph type="sldNum" sz="quarter" idx="12"/>
          </p:nvPr>
        </p:nvSpPr>
        <p:spPr/>
        <p:txBody>
          <a:bodyPr/>
          <a:lstStyle/>
          <a:p>
            <a:fld id="{1F28DAEE-427E-4030-87EA-38D724728595}" type="slidenum">
              <a:rPr lang="en-IN" smtClean="0"/>
              <a:pPr/>
              <a:t>41</a:t>
            </a:fld>
            <a:endParaRPr lang="en-IN" dirty="0"/>
          </a:p>
        </p:txBody>
      </p:sp>
    </p:spTree>
    <p:extLst>
      <p:ext uri="{BB962C8B-B14F-4D97-AF65-F5344CB8AC3E}">
        <p14:creationId xmlns:p14="http://schemas.microsoft.com/office/powerpoint/2010/main" val="3638123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D8B1-029A-4181-809F-5F22ABA0BA08}"/>
              </a:ext>
            </a:extLst>
          </p:cNvPr>
          <p:cNvSpPr>
            <a:spLocks noGrp="1"/>
          </p:cNvSpPr>
          <p:nvPr>
            <p:ph type="title"/>
          </p:nvPr>
        </p:nvSpPr>
        <p:spPr/>
        <p:txBody>
          <a:bodyPr/>
          <a:lstStyle/>
          <a:p>
            <a:r>
              <a:rPr lang="en-IN" dirty="0"/>
              <a:t>Local </a:t>
            </a:r>
            <a:r>
              <a:rPr lang="en-IN"/>
              <a:t>bodies- budget</a:t>
            </a:r>
            <a:endParaRPr lang="en-IN" dirty="0"/>
          </a:p>
        </p:txBody>
      </p:sp>
      <p:sp>
        <p:nvSpPr>
          <p:cNvPr id="3" name="Content Placeholder 2">
            <a:extLst>
              <a:ext uri="{FF2B5EF4-FFF2-40B4-BE49-F238E27FC236}">
                <a16:creationId xmlns:a16="http://schemas.microsoft.com/office/drawing/2014/main" id="{37585247-E957-4578-9FD3-DB0EEB31FF55}"/>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b="1" dirty="0"/>
              <a:t>The Importance of the Approved Budget:</a:t>
            </a:r>
          </a:p>
          <a:p>
            <a:pPr algn="l">
              <a:buFont typeface="Arial" panose="020B0604020202020204" pitchFamily="34" charset="0"/>
              <a:buChar char="•"/>
            </a:pPr>
            <a:r>
              <a:rPr lang="en-US" dirty="0"/>
              <a:t>Local bodies typically prepare budgets, which are made publicly available as required by relevant legislation.</a:t>
            </a:r>
          </a:p>
          <a:p>
            <a:pPr algn="l">
              <a:buFont typeface="Arial" panose="020B0604020202020204" pitchFamily="34" charset="0"/>
              <a:buChar char="•"/>
            </a:pPr>
            <a:r>
              <a:rPr lang="en-US" dirty="0"/>
              <a:t>Legislation often defines the contents of budget documentation.</a:t>
            </a:r>
          </a:p>
          <a:p>
            <a:pPr algn="l">
              <a:buFont typeface="Arial" panose="020B0604020202020204" pitchFamily="34" charset="0"/>
              <a:buChar char="•"/>
            </a:pPr>
            <a:r>
              <a:rPr lang="en-US" dirty="0"/>
              <a:t>Elected representatives, comprising the governing body, oversee and hold management financially accountable through the budget and other mechanisms.</a:t>
            </a:r>
          </a:p>
          <a:p>
            <a:pPr algn="l">
              <a:buFont typeface="Arial" panose="020B0604020202020204" pitchFamily="34" charset="0"/>
              <a:buChar char="•"/>
            </a:pPr>
            <a:r>
              <a:rPr lang="en-US" dirty="0"/>
              <a:t>The approved budget often serves as the basis for setting taxation levels and obtaining approval for spending from the governing body.</a:t>
            </a:r>
          </a:p>
          <a:p>
            <a:pPr>
              <a:buFont typeface="Wingdings" panose="05000000000000000000" pitchFamily="2" charset="2"/>
              <a:buChar char="v"/>
            </a:pPr>
            <a:r>
              <a:rPr lang="en-US" b="1" dirty="0"/>
              <a:t>The Regulatory Role of Local Bodies:</a:t>
            </a:r>
          </a:p>
          <a:p>
            <a:pPr algn="l">
              <a:buFont typeface="Arial" panose="020B0604020202020204" pitchFamily="34" charset="0"/>
              <a:buChar char="•"/>
            </a:pPr>
            <a:r>
              <a:rPr lang="en-US" dirty="0"/>
              <a:t>Local bodies prepare budgets, publicly available per legislation.</a:t>
            </a:r>
          </a:p>
          <a:p>
            <a:pPr algn="l">
              <a:buFont typeface="Arial" panose="020B0604020202020204" pitchFamily="34" charset="0"/>
              <a:buChar char="•"/>
            </a:pPr>
            <a:r>
              <a:rPr lang="en-US" dirty="0"/>
              <a:t>Legislation defines budget documentation contents.</a:t>
            </a:r>
          </a:p>
          <a:p>
            <a:pPr algn="l">
              <a:buFont typeface="Arial" panose="020B0604020202020204" pitchFamily="34" charset="0"/>
              <a:buChar char="•"/>
            </a:pPr>
            <a:r>
              <a:rPr lang="en-US" dirty="0"/>
              <a:t>Elected representatives oversee and hold management financially accountable.</a:t>
            </a:r>
          </a:p>
          <a:p>
            <a:pPr algn="l">
              <a:buFont typeface="Arial" panose="020B0604020202020204" pitchFamily="34" charset="0"/>
              <a:buChar char="•"/>
            </a:pPr>
            <a:r>
              <a:rPr lang="en-US" dirty="0"/>
              <a:t>Approved budget sets taxation levels and obtains spending approval.</a:t>
            </a:r>
          </a:p>
        </p:txBody>
      </p:sp>
      <p:sp>
        <p:nvSpPr>
          <p:cNvPr id="4" name="Slide Number Placeholder 3">
            <a:extLst>
              <a:ext uri="{FF2B5EF4-FFF2-40B4-BE49-F238E27FC236}">
                <a16:creationId xmlns:a16="http://schemas.microsoft.com/office/drawing/2014/main" id="{6D9523E9-4016-4495-AE88-9155A14C43AA}"/>
              </a:ext>
            </a:extLst>
          </p:cNvPr>
          <p:cNvSpPr>
            <a:spLocks noGrp="1"/>
          </p:cNvSpPr>
          <p:nvPr>
            <p:ph type="sldNum" sz="quarter" idx="12"/>
          </p:nvPr>
        </p:nvSpPr>
        <p:spPr/>
        <p:txBody>
          <a:bodyPr/>
          <a:lstStyle/>
          <a:p>
            <a:fld id="{1F28DAEE-427E-4030-87EA-38D724728595}" type="slidenum">
              <a:rPr lang="en-IN" smtClean="0"/>
              <a:pPr/>
              <a:t>42</a:t>
            </a:fld>
            <a:endParaRPr lang="en-IN" dirty="0"/>
          </a:p>
        </p:txBody>
      </p:sp>
    </p:spTree>
    <p:extLst>
      <p:ext uri="{BB962C8B-B14F-4D97-AF65-F5344CB8AC3E}">
        <p14:creationId xmlns:p14="http://schemas.microsoft.com/office/powerpoint/2010/main" val="2208969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AFC9-65A3-434E-9C9C-2C99266C608D}"/>
              </a:ext>
            </a:extLst>
          </p:cNvPr>
          <p:cNvSpPr>
            <a:spLocks noGrp="1"/>
          </p:cNvSpPr>
          <p:nvPr>
            <p:ph type="title"/>
          </p:nvPr>
        </p:nvSpPr>
        <p:spPr/>
        <p:txBody>
          <a:bodyPr/>
          <a:lstStyle/>
          <a:p>
            <a:r>
              <a:rPr lang="en-IN" dirty="0"/>
              <a:t>Gov  vs  PSU</a:t>
            </a:r>
          </a:p>
        </p:txBody>
      </p:sp>
      <p:sp>
        <p:nvSpPr>
          <p:cNvPr id="3" name="Content Placeholder 2">
            <a:extLst>
              <a:ext uri="{FF2B5EF4-FFF2-40B4-BE49-F238E27FC236}">
                <a16:creationId xmlns:a16="http://schemas.microsoft.com/office/drawing/2014/main" id="{A9C32769-6C62-4F5D-8335-87C7CB0878B7}"/>
              </a:ext>
            </a:extLst>
          </p:cNvPr>
          <p:cNvSpPr>
            <a:spLocks noGrp="1"/>
          </p:cNvSpPr>
          <p:nvPr>
            <p:ph idx="1"/>
          </p:nvPr>
        </p:nvSpPr>
        <p:spPr/>
        <p:txBody>
          <a:bodyPr/>
          <a:lstStyle/>
          <a:p>
            <a:r>
              <a:rPr lang="en-IN" dirty="0"/>
              <a:t>Different treatment</a:t>
            </a:r>
          </a:p>
          <a:p>
            <a:endParaRPr lang="en-IN" dirty="0"/>
          </a:p>
        </p:txBody>
      </p:sp>
      <p:sp>
        <p:nvSpPr>
          <p:cNvPr id="4" name="Slide Number Placeholder 3">
            <a:extLst>
              <a:ext uri="{FF2B5EF4-FFF2-40B4-BE49-F238E27FC236}">
                <a16:creationId xmlns:a16="http://schemas.microsoft.com/office/drawing/2014/main" id="{E3064790-75E6-4006-83DC-4D00F9F3A9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graphicFrame>
        <p:nvGraphicFramePr>
          <p:cNvPr id="5" name="Table 4">
            <a:extLst>
              <a:ext uri="{FF2B5EF4-FFF2-40B4-BE49-F238E27FC236}">
                <a16:creationId xmlns:a16="http://schemas.microsoft.com/office/drawing/2014/main" id="{496C64B3-024A-5B5F-CCFC-C16DACD6AF58}"/>
              </a:ext>
            </a:extLst>
          </p:cNvPr>
          <p:cNvGraphicFramePr>
            <a:graphicFrameLocks noGrp="1"/>
          </p:cNvGraphicFramePr>
          <p:nvPr>
            <p:extLst>
              <p:ext uri="{D42A27DB-BD31-4B8C-83A1-F6EECF244321}">
                <p14:modId xmlns:p14="http://schemas.microsoft.com/office/powerpoint/2010/main" val="683473062"/>
              </p:ext>
            </p:extLst>
          </p:nvPr>
        </p:nvGraphicFramePr>
        <p:xfrm>
          <a:off x="457203" y="2220686"/>
          <a:ext cx="8444751" cy="4492496"/>
        </p:xfrm>
        <a:graphic>
          <a:graphicData uri="http://schemas.openxmlformats.org/drawingml/2006/table">
            <a:tbl>
              <a:tblPr/>
              <a:tblGrid>
                <a:gridCol w="2330861">
                  <a:extLst>
                    <a:ext uri="{9D8B030D-6E8A-4147-A177-3AD203B41FA5}">
                      <a16:colId xmlns:a16="http://schemas.microsoft.com/office/drawing/2014/main" val="3678700013"/>
                    </a:ext>
                  </a:extLst>
                </a:gridCol>
                <a:gridCol w="3298973">
                  <a:extLst>
                    <a:ext uri="{9D8B030D-6E8A-4147-A177-3AD203B41FA5}">
                      <a16:colId xmlns:a16="http://schemas.microsoft.com/office/drawing/2014/main" val="327449210"/>
                    </a:ext>
                  </a:extLst>
                </a:gridCol>
                <a:gridCol w="2814917">
                  <a:extLst>
                    <a:ext uri="{9D8B030D-6E8A-4147-A177-3AD203B41FA5}">
                      <a16:colId xmlns:a16="http://schemas.microsoft.com/office/drawing/2014/main" val="1815375422"/>
                    </a:ext>
                  </a:extLst>
                </a:gridCol>
              </a:tblGrid>
              <a:tr h="445632">
                <a:tc>
                  <a:txBody>
                    <a:bodyPr/>
                    <a:lstStyle/>
                    <a:p>
                      <a:pPr>
                        <a:buNone/>
                      </a:pPr>
                      <a:r>
                        <a:rPr lang="en-US" sz="2000" b="1" dirty="0"/>
                        <a:t>Basis</a:t>
                      </a:r>
                    </a:p>
                  </a:txBody>
                  <a:tcPr marL="53415" marR="53415" marT="26707" marB="26707" anchor="ctr">
                    <a:lnL>
                      <a:noFill/>
                    </a:lnL>
                    <a:lnR>
                      <a:noFill/>
                    </a:lnR>
                    <a:lnT>
                      <a:noFill/>
                    </a:lnT>
                    <a:lnB>
                      <a:noFill/>
                    </a:lnB>
                    <a:noFill/>
                  </a:tcPr>
                </a:tc>
                <a:tc>
                  <a:txBody>
                    <a:bodyPr/>
                    <a:lstStyle/>
                    <a:p>
                      <a:pPr>
                        <a:buNone/>
                      </a:pPr>
                      <a:r>
                        <a:rPr lang="en-US" sz="1400" b="1" dirty="0"/>
                        <a:t>Government Accounting</a:t>
                      </a:r>
                    </a:p>
                  </a:txBody>
                  <a:tcPr marL="53415" marR="53415" marT="26707" marB="26707" anchor="ctr">
                    <a:lnL>
                      <a:noFill/>
                    </a:lnL>
                    <a:lnR>
                      <a:noFill/>
                    </a:lnR>
                    <a:lnT>
                      <a:noFill/>
                    </a:lnT>
                    <a:lnB>
                      <a:noFill/>
                    </a:lnB>
                    <a:noFill/>
                  </a:tcPr>
                </a:tc>
                <a:tc>
                  <a:txBody>
                    <a:bodyPr/>
                    <a:lstStyle/>
                    <a:p>
                      <a:pPr>
                        <a:buNone/>
                      </a:pPr>
                      <a:r>
                        <a:rPr lang="en-US" sz="1400" b="1" dirty="0"/>
                        <a:t>PSU Accounting (Govt Companies)</a:t>
                      </a:r>
                    </a:p>
                  </a:txBody>
                  <a:tcPr marL="53415" marR="53415" marT="26707" marB="26707" anchor="ctr">
                    <a:lnL>
                      <a:noFill/>
                    </a:lnL>
                    <a:lnR>
                      <a:noFill/>
                    </a:lnR>
                    <a:lnT>
                      <a:noFill/>
                    </a:lnT>
                    <a:lnB>
                      <a:noFill/>
                    </a:lnB>
                    <a:noFill/>
                  </a:tcPr>
                </a:tc>
                <a:extLst>
                  <a:ext uri="{0D108BD9-81ED-4DB2-BD59-A6C34878D82A}">
                    <a16:rowId xmlns:a16="http://schemas.microsoft.com/office/drawing/2014/main" val="3202805402"/>
                  </a:ext>
                </a:extLst>
              </a:tr>
              <a:tr h="428675">
                <a:tc>
                  <a:txBody>
                    <a:bodyPr/>
                    <a:lstStyle/>
                    <a:p>
                      <a:pPr>
                        <a:buNone/>
                      </a:pPr>
                      <a:r>
                        <a:rPr lang="en-US" sz="1600" b="1"/>
                        <a:t>Objective</a:t>
                      </a:r>
                      <a:endParaRPr lang="en-US" sz="1600"/>
                    </a:p>
                  </a:txBody>
                  <a:tcPr marL="53415" marR="53415" marT="26707" marB="26707" anchor="ctr">
                    <a:lnL>
                      <a:noFill/>
                    </a:lnL>
                    <a:lnR>
                      <a:noFill/>
                    </a:lnR>
                    <a:lnT>
                      <a:noFill/>
                    </a:lnT>
                    <a:lnB>
                      <a:noFill/>
                    </a:lnB>
                    <a:noFill/>
                  </a:tcPr>
                </a:tc>
                <a:tc>
                  <a:txBody>
                    <a:bodyPr/>
                    <a:lstStyle/>
                    <a:p>
                      <a:pPr>
                        <a:buNone/>
                      </a:pPr>
                      <a:r>
                        <a:rPr lang="en-US" sz="1400" dirty="0"/>
                        <a:t>Public welfare &amp; accountability</a:t>
                      </a:r>
                    </a:p>
                  </a:txBody>
                  <a:tcPr marL="53415" marR="53415" marT="26707" marB="26707" anchor="ctr">
                    <a:lnL>
                      <a:noFill/>
                    </a:lnL>
                    <a:lnR>
                      <a:noFill/>
                    </a:lnR>
                    <a:lnT>
                      <a:noFill/>
                    </a:lnT>
                    <a:lnB>
                      <a:noFill/>
                    </a:lnB>
                    <a:noFill/>
                  </a:tcPr>
                </a:tc>
                <a:tc>
                  <a:txBody>
                    <a:bodyPr/>
                    <a:lstStyle/>
                    <a:p>
                      <a:pPr>
                        <a:buNone/>
                      </a:pPr>
                      <a:r>
                        <a:rPr lang="en-US" sz="1400" dirty="0"/>
                        <a:t>Profit + commercial efficiency</a:t>
                      </a:r>
                    </a:p>
                  </a:txBody>
                  <a:tcPr marL="53415" marR="53415" marT="26707" marB="26707" anchor="ctr">
                    <a:lnL>
                      <a:noFill/>
                    </a:lnL>
                    <a:lnR>
                      <a:noFill/>
                    </a:lnR>
                    <a:lnT>
                      <a:noFill/>
                    </a:lnT>
                    <a:lnB>
                      <a:noFill/>
                    </a:lnB>
                    <a:noFill/>
                  </a:tcPr>
                </a:tc>
                <a:extLst>
                  <a:ext uri="{0D108BD9-81ED-4DB2-BD59-A6C34878D82A}">
                    <a16:rowId xmlns:a16="http://schemas.microsoft.com/office/drawing/2014/main" val="1237944821"/>
                  </a:ext>
                </a:extLst>
              </a:tr>
              <a:tr h="253436">
                <a:tc>
                  <a:txBody>
                    <a:bodyPr/>
                    <a:lstStyle/>
                    <a:p>
                      <a:pPr>
                        <a:buNone/>
                      </a:pPr>
                      <a:r>
                        <a:rPr lang="en-US" sz="1600" b="1" dirty="0"/>
                        <a:t>Accounting Basis</a:t>
                      </a:r>
                      <a:endParaRPr lang="en-US" sz="1600" dirty="0"/>
                    </a:p>
                  </a:txBody>
                  <a:tcPr marL="53415" marR="53415" marT="26707" marB="26707" anchor="ctr">
                    <a:lnL>
                      <a:noFill/>
                    </a:lnL>
                    <a:lnR>
                      <a:noFill/>
                    </a:lnR>
                    <a:lnT>
                      <a:noFill/>
                    </a:lnT>
                    <a:lnB>
                      <a:noFill/>
                    </a:lnB>
                    <a:noFill/>
                  </a:tcPr>
                </a:tc>
                <a:tc>
                  <a:txBody>
                    <a:bodyPr/>
                    <a:lstStyle/>
                    <a:p>
                      <a:pPr>
                        <a:buNone/>
                      </a:pPr>
                      <a:r>
                        <a:rPr lang="en-US" sz="1400" b="1" dirty="0"/>
                        <a:t>Cash Basis</a:t>
                      </a:r>
                      <a:r>
                        <a:rPr lang="en-US" sz="1400" dirty="0"/>
                        <a:t> (primarily)</a:t>
                      </a:r>
                    </a:p>
                  </a:txBody>
                  <a:tcPr marL="53415" marR="53415" marT="26707" marB="26707" anchor="ctr">
                    <a:lnL>
                      <a:noFill/>
                    </a:lnL>
                    <a:lnR>
                      <a:noFill/>
                    </a:lnR>
                    <a:lnT>
                      <a:noFill/>
                    </a:lnT>
                    <a:lnB>
                      <a:noFill/>
                    </a:lnB>
                    <a:noFill/>
                  </a:tcPr>
                </a:tc>
                <a:tc>
                  <a:txBody>
                    <a:bodyPr/>
                    <a:lstStyle/>
                    <a:p>
                      <a:pPr>
                        <a:buNone/>
                      </a:pPr>
                      <a:r>
                        <a:rPr lang="en-US" sz="1400" b="1" dirty="0"/>
                        <a:t>Accrual Basis</a:t>
                      </a:r>
                      <a:endParaRPr lang="en-US" sz="1400" dirty="0"/>
                    </a:p>
                  </a:txBody>
                  <a:tcPr marL="53415" marR="53415" marT="26707" marB="26707" anchor="ctr">
                    <a:lnL>
                      <a:noFill/>
                    </a:lnL>
                    <a:lnR>
                      <a:noFill/>
                    </a:lnR>
                    <a:lnT>
                      <a:noFill/>
                    </a:lnT>
                    <a:lnB>
                      <a:noFill/>
                    </a:lnB>
                    <a:noFill/>
                  </a:tcPr>
                </a:tc>
                <a:extLst>
                  <a:ext uri="{0D108BD9-81ED-4DB2-BD59-A6C34878D82A}">
                    <a16:rowId xmlns:a16="http://schemas.microsoft.com/office/drawing/2014/main" val="2489237003"/>
                  </a:ext>
                </a:extLst>
              </a:tr>
              <a:tr h="445632">
                <a:tc>
                  <a:txBody>
                    <a:bodyPr/>
                    <a:lstStyle/>
                    <a:p>
                      <a:pPr>
                        <a:buNone/>
                      </a:pPr>
                      <a:r>
                        <a:rPr lang="en-US" sz="1600" b="1"/>
                        <a:t>Applicable Standards</a:t>
                      </a:r>
                      <a:endParaRPr lang="en-US" sz="1600"/>
                    </a:p>
                  </a:txBody>
                  <a:tcPr marL="53415" marR="53415" marT="26707" marB="26707" anchor="ctr">
                    <a:lnL>
                      <a:noFill/>
                    </a:lnL>
                    <a:lnR>
                      <a:noFill/>
                    </a:lnR>
                    <a:lnT>
                      <a:noFill/>
                    </a:lnT>
                    <a:lnB>
                      <a:noFill/>
                    </a:lnB>
                    <a:noFill/>
                  </a:tcPr>
                </a:tc>
                <a:tc>
                  <a:txBody>
                    <a:bodyPr/>
                    <a:lstStyle/>
                    <a:p>
                      <a:pPr>
                        <a:buNone/>
                      </a:pPr>
                      <a:r>
                        <a:rPr lang="en-US" sz="1400" b="1" dirty="0"/>
                        <a:t>ASLB / Govt Rules / CAG</a:t>
                      </a:r>
                      <a:endParaRPr lang="en-US" sz="1400" dirty="0"/>
                    </a:p>
                  </a:txBody>
                  <a:tcPr marL="53415" marR="53415" marT="26707" marB="26707" anchor="ctr">
                    <a:lnL>
                      <a:noFill/>
                    </a:lnL>
                    <a:lnR>
                      <a:noFill/>
                    </a:lnR>
                    <a:lnT>
                      <a:noFill/>
                    </a:lnT>
                    <a:lnB>
                      <a:noFill/>
                    </a:lnB>
                    <a:noFill/>
                  </a:tcPr>
                </a:tc>
                <a:tc>
                  <a:txBody>
                    <a:bodyPr/>
                    <a:lstStyle/>
                    <a:p>
                      <a:pPr>
                        <a:buNone/>
                      </a:pPr>
                      <a:r>
                        <a:rPr lang="en-US" sz="1400" b="1" dirty="0"/>
                        <a:t>AS / Ind AS (ICAI + Companies Act)</a:t>
                      </a:r>
                      <a:endParaRPr lang="en-US" sz="1400" dirty="0"/>
                    </a:p>
                  </a:txBody>
                  <a:tcPr marL="53415" marR="53415" marT="26707" marB="26707" anchor="ctr">
                    <a:lnL>
                      <a:noFill/>
                    </a:lnL>
                    <a:lnR>
                      <a:noFill/>
                    </a:lnR>
                    <a:lnT>
                      <a:noFill/>
                    </a:lnT>
                    <a:lnB>
                      <a:noFill/>
                    </a:lnB>
                    <a:noFill/>
                  </a:tcPr>
                </a:tc>
                <a:extLst>
                  <a:ext uri="{0D108BD9-81ED-4DB2-BD59-A6C34878D82A}">
                    <a16:rowId xmlns:a16="http://schemas.microsoft.com/office/drawing/2014/main" val="2666827080"/>
                  </a:ext>
                </a:extLst>
              </a:tr>
              <a:tr h="445632">
                <a:tc>
                  <a:txBody>
                    <a:bodyPr/>
                    <a:lstStyle/>
                    <a:p>
                      <a:pPr>
                        <a:buNone/>
                      </a:pPr>
                      <a:r>
                        <a:rPr lang="en-US" sz="1600" b="1"/>
                        <a:t>Governing Law</a:t>
                      </a:r>
                      <a:endParaRPr lang="en-US" sz="1600"/>
                    </a:p>
                  </a:txBody>
                  <a:tcPr marL="53415" marR="53415" marT="26707" marB="26707" anchor="ctr">
                    <a:lnL>
                      <a:noFill/>
                    </a:lnL>
                    <a:lnR>
                      <a:noFill/>
                    </a:lnR>
                    <a:lnT>
                      <a:noFill/>
                    </a:lnT>
                    <a:lnB>
                      <a:noFill/>
                    </a:lnB>
                    <a:noFill/>
                  </a:tcPr>
                </a:tc>
                <a:tc>
                  <a:txBody>
                    <a:bodyPr/>
                    <a:lstStyle/>
                    <a:p>
                      <a:pPr>
                        <a:buNone/>
                      </a:pPr>
                      <a:r>
                        <a:rPr lang="en-US" sz="1400" dirty="0"/>
                        <a:t>Constitution, GFR, Govt Accounting Rules</a:t>
                      </a:r>
                    </a:p>
                  </a:txBody>
                  <a:tcPr marL="53415" marR="53415" marT="26707" marB="26707" anchor="ctr">
                    <a:lnL>
                      <a:noFill/>
                    </a:lnL>
                    <a:lnR>
                      <a:noFill/>
                    </a:lnR>
                    <a:lnT>
                      <a:noFill/>
                    </a:lnT>
                    <a:lnB>
                      <a:noFill/>
                    </a:lnB>
                    <a:noFill/>
                  </a:tcPr>
                </a:tc>
                <a:tc>
                  <a:txBody>
                    <a:bodyPr/>
                    <a:lstStyle/>
                    <a:p>
                      <a:pPr>
                        <a:buNone/>
                      </a:pPr>
                      <a:r>
                        <a:rPr lang="en-US" sz="1400" dirty="0"/>
                        <a:t>Companies Act, 2013</a:t>
                      </a:r>
                    </a:p>
                  </a:txBody>
                  <a:tcPr marL="53415" marR="53415" marT="26707" marB="26707" anchor="ctr">
                    <a:lnL>
                      <a:noFill/>
                    </a:lnL>
                    <a:lnR>
                      <a:noFill/>
                    </a:lnR>
                    <a:lnT>
                      <a:noFill/>
                    </a:lnT>
                    <a:lnB>
                      <a:noFill/>
                    </a:lnB>
                    <a:noFill/>
                  </a:tcPr>
                </a:tc>
                <a:extLst>
                  <a:ext uri="{0D108BD9-81ED-4DB2-BD59-A6C34878D82A}">
                    <a16:rowId xmlns:a16="http://schemas.microsoft.com/office/drawing/2014/main" val="4221916057"/>
                  </a:ext>
                </a:extLst>
              </a:tr>
              <a:tr h="428675">
                <a:tc>
                  <a:txBody>
                    <a:bodyPr/>
                    <a:lstStyle/>
                    <a:p>
                      <a:pPr>
                        <a:buNone/>
                      </a:pPr>
                      <a:r>
                        <a:rPr lang="en-US" sz="1600" b="1"/>
                        <a:t>Financial Statements</a:t>
                      </a:r>
                      <a:endParaRPr lang="en-US" sz="1600"/>
                    </a:p>
                  </a:txBody>
                  <a:tcPr marL="53415" marR="53415" marT="26707" marB="26707" anchor="ctr">
                    <a:lnL>
                      <a:noFill/>
                    </a:lnL>
                    <a:lnR>
                      <a:noFill/>
                    </a:lnR>
                    <a:lnT>
                      <a:noFill/>
                    </a:lnT>
                    <a:lnB>
                      <a:noFill/>
                    </a:lnB>
                    <a:noFill/>
                  </a:tcPr>
                </a:tc>
                <a:tc>
                  <a:txBody>
                    <a:bodyPr/>
                    <a:lstStyle/>
                    <a:p>
                      <a:pPr>
                        <a:buNone/>
                      </a:pPr>
                      <a:r>
                        <a:rPr lang="en-US" sz="1400" dirty="0"/>
                        <a:t>Finance A/c, Appropriation A/c</a:t>
                      </a:r>
                    </a:p>
                  </a:txBody>
                  <a:tcPr marL="53415" marR="53415" marT="26707" marB="26707" anchor="ctr">
                    <a:lnL>
                      <a:noFill/>
                    </a:lnL>
                    <a:lnR>
                      <a:noFill/>
                    </a:lnR>
                    <a:lnT>
                      <a:noFill/>
                    </a:lnT>
                    <a:lnB>
                      <a:noFill/>
                    </a:lnB>
                    <a:noFill/>
                  </a:tcPr>
                </a:tc>
                <a:tc>
                  <a:txBody>
                    <a:bodyPr/>
                    <a:lstStyle/>
                    <a:p>
                      <a:pPr>
                        <a:buNone/>
                      </a:pPr>
                      <a:r>
                        <a:rPr lang="en-US" sz="1400" dirty="0"/>
                        <a:t>P&amp;L, Balance Sheet, Cash Flow</a:t>
                      </a:r>
                    </a:p>
                  </a:txBody>
                  <a:tcPr marL="53415" marR="53415" marT="26707" marB="26707" anchor="ctr">
                    <a:lnL>
                      <a:noFill/>
                    </a:lnL>
                    <a:lnR>
                      <a:noFill/>
                    </a:lnR>
                    <a:lnT>
                      <a:noFill/>
                    </a:lnT>
                    <a:lnB>
                      <a:noFill/>
                    </a:lnB>
                    <a:noFill/>
                  </a:tcPr>
                </a:tc>
                <a:extLst>
                  <a:ext uri="{0D108BD9-81ED-4DB2-BD59-A6C34878D82A}">
                    <a16:rowId xmlns:a16="http://schemas.microsoft.com/office/drawing/2014/main" val="2619084906"/>
                  </a:ext>
                </a:extLst>
              </a:tr>
              <a:tr h="428675">
                <a:tc>
                  <a:txBody>
                    <a:bodyPr/>
                    <a:lstStyle/>
                    <a:p>
                      <a:pPr>
                        <a:buNone/>
                      </a:pPr>
                      <a:r>
                        <a:rPr lang="en-US" sz="1600" b="1"/>
                        <a:t>Budgeting</a:t>
                      </a:r>
                      <a:endParaRPr lang="en-US" sz="1600"/>
                    </a:p>
                  </a:txBody>
                  <a:tcPr marL="53415" marR="53415" marT="26707" marB="26707" anchor="ctr">
                    <a:lnL>
                      <a:noFill/>
                    </a:lnL>
                    <a:lnR>
                      <a:noFill/>
                    </a:lnR>
                    <a:lnT>
                      <a:noFill/>
                    </a:lnT>
                    <a:lnB>
                      <a:noFill/>
                    </a:lnB>
                    <a:noFill/>
                  </a:tcPr>
                </a:tc>
                <a:tc>
                  <a:txBody>
                    <a:bodyPr/>
                    <a:lstStyle/>
                    <a:p>
                      <a:pPr>
                        <a:buNone/>
                      </a:pPr>
                      <a:r>
                        <a:rPr lang="en-US" sz="1400" dirty="0"/>
                        <a:t>Very important (core feature)</a:t>
                      </a:r>
                    </a:p>
                  </a:txBody>
                  <a:tcPr marL="53415" marR="53415" marT="26707" marB="26707" anchor="ctr">
                    <a:lnL>
                      <a:noFill/>
                    </a:lnL>
                    <a:lnR>
                      <a:noFill/>
                    </a:lnR>
                    <a:lnT>
                      <a:noFill/>
                    </a:lnT>
                    <a:lnB>
                      <a:noFill/>
                    </a:lnB>
                    <a:noFill/>
                  </a:tcPr>
                </a:tc>
                <a:tc>
                  <a:txBody>
                    <a:bodyPr/>
                    <a:lstStyle/>
                    <a:p>
                      <a:pPr>
                        <a:buNone/>
                      </a:pPr>
                      <a:r>
                        <a:rPr lang="en-US" sz="1400" dirty="0"/>
                        <a:t>Limited role (internal planning)</a:t>
                      </a:r>
                    </a:p>
                  </a:txBody>
                  <a:tcPr marL="53415" marR="53415" marT="26707" marB="26707" anchor="ctr">
                    <a:lnL>
                      <a:noFill/>
                    </a:lnL>
                    <a:lnR>
                      <a:noFill/>
                    </a:lnR>
                    <a:lnT>
                      <a:noFill/>
                    </a:lnT>
                    <a:lnB>
                      <a:noFill/>
                    </a:lnB>
                    <a:noFill/>
                  </a:tcPr>
                </a:tc>
                <a:extLst>
                  <a:ext uri="{0D108BD9-81ED-4DB2-BD59-A6C34878D82A}">
                    <a16:rowId xmlns:a16="http://schemas.microsoft.com/office/drawing/2014/main" val="765168199"/>
                  </a:ext>
                </a:extLst>
              </a:tr>
              <a:tr h="253436">
                <a:tc>
                  <a:txBody>
                    <a:bodyPr/>
                    <a:lstStyle/>
                    <a:p>
                      <a:pPr>
                        <a:buNone/>
                      </a:pPr>
                      <a:r>
                        <a:rPr lang="en-US" sz="1600" b="1"/>
                        <a:t>Revenue Recognition</a:t>
                      </a:r>
                      <a:endParaRPr lang="en-US" sz="1600"/>
                    </a:p>
                  </a:txBody>
                  <a:tcPr marL="53415" marR="53415" marT="26707" marB="26707" anchor="ctr">
                    <a:lnL>
                      <a:noFill/>
                    </a:lnL>
                    <a:lnR>
                      <a:noFill/>
                    </a:lnR>
                    <a:lnT>
                      <a:noFill/>
                    </a:lnT>
                    <a:lnB>
                      <a:noFill/>
                    </a:lnB>
                    <a:noFill/>
                  </a:tcPr>
                </a:tc>
                <a:tc>
                  <a:txBody>
                    <a:bodyPr/>
                    <a:lstStyle/>
                    <a:p>
                      <a:pPr>
                        <a:buNone/>
                      </a:pPr>
                      <a:r>
                        <a:rPr lang="en-US" sz="1400" dirty="0"/>
                        <a:t>On cash basis</a:t>
                      </a:r>
                    </a:p>
                  </a:txBody>
                  <a:tcPr marL="53415" marR="53415" marT="26707" marB="26707" anchor="ctr">
                    <a:lnL>
                      <a:noFill/>
                    </a:lnL>
                    <a:lnR>
                      <a:noFill/>
                    </a:lnR>
                    <a:lnT>
                      <a:noFill/>
                    </a:lnT>
                    <a:lnB>
                      <a:noFill/>
                    </a:lnB>
                    <a:noFill/>
                  </a:tcPr>
                </a:tc>
                <a:tc>
                  <a:txBody>
                    <a:bodyPr/>
                    <a:lstStyle/>
                    <a:p>
                      <a:pPr>
                        <a:buNone/>
                      </a:pPr>
                      <a:r>
                        <a:rPr lang="en-US" sz="1400" dirty="0"/>
                        <a:t>On accrual basis</a:t>
                      </a:r>
                    </a:p>
                  </a:txBody>
                  <a:tcPr marL="53415" marR="53415" marT="26707" marB="26707" anchor="ctr">
                    <a:lnL>
                      <a:noFill/>
                    </a:lnL>
                    <a:lnR>
                      <a:noFill/>
                    </a:lnR>
                    <a:lnT>
                      <a:noFill/>
                    </a:lnT>
                    <a:lnB>
                      <a:noFill/>
                    </a:lnB>
                    <a:noFill/>
                  </a:tcPr>
                </a:tc>
                <a:extLst>
                  <a:ext uri="{0D108BD9-81ED-4DB2-BD59-A6C34878D82A}">
                    <a16:rowId xmlns:a16="http://schemas.microsoft.com/office/drawing/2014/main" val="2233574138"/>
                  </a:ext>
                </a:extLst>
              </a:tr>
              <a:tr h="445632">
                <a:tc>
                  <a:txBody>
                    <a:bodyPr/>
                    <a:lstStyle/>
                    <a:p>
                      <a:pPr>
                        <a:buNone/>
                      </a:pPr>
                      <a:r>
                        <a:rPr lang="en-US" sz="1600" b="1"/>
                        <a:t>Audit Authority</a:t>
                      </a:r>
                      <a:endParaRPr lang="en-US" sz="1600"/>
                    </a:p>
                  </a:txBody>
                  <a:tcPr marL="53415" marR="53415" marT="26707" marB="26707" anchor="ctr">
                    <a:lnL>
                      <a:noFill/>
                    </a:lnL>
                    <a:lnR>
                      <a:noFill/>
                    </a:lnR>
                    <a:lnT>
                      <a:noFill/>
                    </a:lnT>
                    <a:lnB>
                      <a:noFill/>
                    </a:lnB>
                    <a:noFill/>
                  </a:tcPr>
                </a:tc>
                <a:tc>
                  <a:txBody>
                    <a:bodyPr/>
                    <a:lstStyle/>
                    <a:p>
                      <a:pPr>
                        <a:buNone/>
                      </a:pPr>
                      <a:r>
                        <a:rPr lang="en-US" sz="1400" b="1" dirty="0"/>
                        <a:t>CAG (Comptroller &amp; Auditor General)</a:t>
                      </a:r>
                      <a:endParaRPr lang="en-US" sz="1400" dirty="0"/>
                    </a:p>
                  </a:txBody>
                  <a:tcPr marL="53415" marR="53415" marT="26707" marB="26707" anchor="ctr">
                    <a:lnL>
                      <a:noFill/>
                    </a:lnL>
                    <a:lnR>
                      <a:noFill/>
                    </a:lnR>
                    <a:lnT>
                      <a:noFill/>
                    </a:lnT>
                    <a:lnB>
                      <a:noFill/>
                    </a:lnB>
                    <a:noFill/>
                  </a:tcPr>
                </a:tc>
                <a:tc>
                  <a:txBody>
                    <a:bodyPr/>
                    <a:lstStyle/>
                    <a:p>
                      <a:pPr>
                        <a:buNone/>
                      </a:pPr>
                      <a:r>
                        <a:rPr lang="en-US" sz="1400" dirty="0"/>
                        <a:t>Statutory Auditor + CAG supplementary audit</a:t>
                      </a:r>
                    </a:p>
                  </a:txBody>
                  <a:tcPr marL="53415" marR="53415" marT="26707" marB="26707" anchor="ctr">
                    <a:lnL>
                      <a:noFill/>
                    </a:lnL>
                    <a:lnR>
                      <a:noFill/>
                    </a:lnR>
                    <a:lnT>
                      <a:noFill/>
                    </a:lnT>
                    <a:lnB>
                      <a:noFill/>
                    </a:lnB>
                    <a:noFill/>
                  </a:tcPr>
                </a:tc>
                <a:extLst>
                  <a:ext uri="{0D108BD9-81ED-4DB2-BD59-A6C34878D82A}">
                    <a16:rowId xmlns:a16="http://schemas.microsoft.com/office/drawing/2014/main" val="1533815586"/>
                  </a:ext>
                </a:extLst>
              </a:tr>
              <a:tr h="253436">
                <a:tc>
                  <a:txBody>
                    <a:bodyPr/>
                    <a:lstStyle/>
                    <a:p>
                      <a:pPr>
                        <a:buNone/>
                      </a:pPr>
                      <a:r>
                        <a:rPr lang="en-US" sz="1600" b="1"/>
                        <a:t>Focus</a:t>
                      </a:r>
                      <a:endParaRPr lang="en-US" sz="1600"/>
                    </a:p>
                  </a:txBody>
                  <a:tcPr marL="53415" marR="53415" marT="26707" marB="26707" anchor="ctr">
                    <a:lnL>
                      <a:noFill/>
                    </a:lnL>
                    <a:lnR>
                      <a:noFill/>
                    </a:lnR>
                    <a:lnT>
                      <a:noFill/>
                    </a:lnT>
                    <a:lnB>
                      <a:noFill/>
                    </a:lnB>
                    <a:noFill/>
                  </a:tcPr>
                </a:tc>
                <a:tc>
                  <a:txBody>
                    <a:bodyPr/>
                    <a:lstStyle/>
                    <a:p>
                      <a:pPr>
                        <a:buNone/>
                      </a:pPr>
                      <a:r>
                        <a:rPr lang="en-US" sz="1400" dirty="0"/>
                        <a:t>Budget vs Actual</a:t>
                      </a:r>
                    </a:p>
                  </a:txBody>
                  <a:tcPr marL="53415" marR="53415" marT="26707" marB="26707" anchor="ctr">
                    <a:lnL>
                      <a:noFill/>
                    </a:lnL>
                    <a:lnR>
                      <a:noFill/>
                    </a:lnR>
                    <a:lnT>
                      <a:noFill/>
                    </a:lnT>
                    <a:lnB>
                      <a:noFill/>
                    </a:lnB>
                    <a:noFill/>
                  </a:tcPr>
                </a:tc>
                <a:tc>
                  <a:txBody>
                    <a:bodyPr/>
                    <a:lstStyle/>
                    <a:p>
                      <a:pPr>
                        <a:buNone/>
                      </a:pPr>
                      <a:r>
                        <a:rPr lang="en-US" sz="1400" dirty="0"/>
                        <a:t>Profit, EPS, ROI</a:t>
                      </a:r>
                    </a:p>
                  </a:txBody>
                  <a:tcPr marL="53415" marR="53415" marT="26707" marB="26707" anchor="ctr">
                    <a:lnL>
                      <a:noFill/>
                    </a:lnL>
                    <a:lnR>
                      <a:noFill/>
                    </a:lnR>
                    <a:lnT>
                      <a:noFill/>
                    </a:lnT>
                    <a:lnB>
                      <a:noFill/>
                    </a:lnB>
                    <a:noFill/>
                  </a:tcPr>
                </a:tc>
                <a:extLst>
                  <a:ext uri="{0D108BD9-81ED-4DB2-BD59-A6C34878D82A}">
                    <a16:rowId xmlns:a16="http://schemas.microsoft.com/office/drawing/2014/main" val="642192710"/>
                  </a:ext>
                </a:extLst>
              </a:tr>
              <a:tr h="428675">
                <a:tc>
                  <a:txBody>
                    <a:bodyPr/>
                    <a:lstStyle/>
                    <a:p>
                      <a:pPr>
                        <a:buNone/>
                      </a:pPr>
                      <a:r>
                        <a:rPr lang="en-US" sz="1600" b="1" dirty="0"/>
                        <a:t>Users</a:t>
                      </a:r>
                      <a:endParaRPr lang="en-US" sz="1600" dirty="0"/>
                    </a:p>
                  </a:txBody>
                  <a:tcPr marL="53415" marR="53415" marT="26707" marB="26707" anchor="ctr">
                    <a:lnL>
                      <a:noFill/>
                    </a:lnL>
                    <a:lnR>
                      <a:noFill/>
                    </a:lnR>
                    <a:lnT>
                      <a:noFill/>
                    </a:lnT>
                    <a:lnB>
                      <a:noFill/>
                    </a:lnB>
                    <a:noFill/>
                  </a:tcPr>
                </a:tc>
                <a:tc>
                  <a:txBody>
                    <a:bodyPr/>
                    <a:lstStyle/>
                    <a:p>
                      <a:pPr>
                        <a:buNone/>
                      </a:pPr>
                      <a:r>
                        <a:rPr lang="en-US" sz="1400" dirty="0"/>
                        <a:t>Parliament, Public</a:t>
                      </a:r>
                    </a:p>
                  </a:txBody>
                  <a:tcPr marL="53415" marR="53415" marT="26707" marB="26707" anchor="ctr">
                    <a:lnL>
                      <a:noFill/>
                    </a:lnL>
                    <a:lnR>
                      <a:noFill/>
                    </a:lnR>
                    <a:lnT>
                      <a:noFill/>
                    </a:lnT>
                    <a:lnB>
                      <a:noFill/>
                    </a:lnB>
                    <a:noFill/>
                  </a:tcPr>
                </a:tc>
                <a:tc>
                  <a:txBody>
                    <a:bodyPr/>
                    <a:lstStyle/>
                    <a:p>
                      <a:pPr>
                        <a:buNone/>
                      </a:pPr>
                      <a:r>
                        <a:rPr lang="en-US" sz="1400" dirty="0"/>
                        <a:t>Investors, Govt, Stakeholders</a:t>
                      </a:r>
                    </a:p>
                  </a:txBody>
                  <a:tcPr marL="53415" marR="53415" marT="26707" marB="26707" anchor="ctr">
                    <a:lnL>
                      <a:noFill/>
                    </a:lnL>
                    <a:lnR>
                      <a:noFill/>
                    </a:lnR>
                    <a:lnT>
                      <a:noFill/>
                    </a:lnT>
                    <a:lnB>
                      <a:noFill/>
                    </a:lnB>
                    <a:noFill/>
                  </a:tcPr>
                </a:tc>
                <a:extLst>
                  <a:ext uri="{0D108BD9-81ED-4DB2-BD59-A6C34878D82A}">
                    <a16:rowId xmlns:a16="http://schemas.microsoft.com/office/drawing/2014/main" val="3045349863"/>
                  </a:ext>
                </a:extLst>
              </a:tr>
            </a:tbl>
          </a:graphicData>
        </a:graphic>
      </p:graphicFrame>
    </p:spTree>
    <p:extLst>
      <p:ext uri="{BB962C8B-B14F-4D97-AF65-F5344CB8AC3E}">
        <p14:creationId xmlns:p14="http://schemas.microsoft.com/office/powerpoint/2010/main" val="4060919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6E1E-F206-4E33-B935-99D376D1E61E}"/>
              </a:ext>
            </a:extLst>
          </p:cNvPr>
          <p:cNvSpPr>
            <a:spLocks noGrp="1"/>
          </p:cNvSpPr>
          <p:nvPr>
            <p:ph type="title"/>
          </p:nvPr>
        </p:nvSpPr>
        <p:spPr/>
        <p:txBody>
          <a:bodyPr/>
          <a:lstStyle/>
          <a:p>
            <a:r>
              <a:rPr lang="en-IN" dirty="0"/>
              <a:t>AUDIT PERSPECTIVE</a:t>
            </a:r>
          </a:p>
        </p:txBody>
      </p:sp>
      <p:sp>
        <p:nvSpPr>
          <p:cNvPr id="3" name="Content Placeholder 2">
            <a:extLst>
              <a:ext uri="{FF2B5EF4-FFF2-40B4-BE49-F238E27FC236}">
                <a16:creationId xmlns:a16="http://schemas.microsoft.com/office/drawing/2014/main" id="{300866DE-3975-4EC8-A15A-0D35BF57424C}"/>
              </a:ext>
            </a:extLst>
          </p:cNvPr>
          <p:cNvSpPr>
            <a:spLocks noGrp="1"/>
          </p:cNvSpPr>
          <p:nvPr>
            <p:ph idx="1"/>
          </p:nvPr>
        </p:nvSpPr>
        <p:spPr/>
        <p:txBody>
          <a:bodyPr/>
          <a:lstStyle/>
          <a:p>
            <a:r>
              <a:rPr lang="en-US" dirty="0"/>
              <a:t>Compliance with Laws &amp; Regulations</a:t>
            </a:r>
          </a:p>
          <a:p>
            <a:r>
              <a:rPr lang="en-US" dirty="0"/>
              <a:t>Budgetary Control &amp; Appropriation Audit</a:t>
            </a:r>
          </a:p>
          <a:p>
            <a:r>
              <a:rPr lang="en-US" dirty="0"/>
              <a:t>Cash-Based Accounting Verification</a:t>
            </a:r>
          </a:p>
          <a:p>
            <a:r>
              <a:rPr lang="en-US" dirty="0"/>
              <a:t>Internal Controls &amp; Financial Discipline</a:t>
            </a:r>
          </a:p>
          <a:p>
            <a:r>
              <a:rPr lang="en-US" dirty="0"/>
              <a:t>Propriety Audit (Public Interest Test)</a:t>
            </a:r>
          </a:p>
          <a:p>
            <a:r>
              <a:rPr lang="en-US" dirty="0"/>
              <a:t>Performance / Efficiency Audit</a:t>
            </a:r>
          </a:p>
          <a:p>
            <a:r>
              <a:rPr lang="en-US" dirty="0"/>
              <a:t>Classification &amp; Accounting Accuracy</a:t>
            </a:r>
          </a:p>
          <a:p>
            <a:r>
              <a:rPr lang="en-US" dirty="0"/>
              <a:t>Fraud, Corruption &amp; Vigilance Angle</a:t>
            </a:r>
          </a:p>
          <a:p>
            <a:r>
              <a:rPr lang="en-US" dirty="0"/>
              <a:t>Grants, Subsidies &amp; Scheme Audit</a:t>
            </a:r>
          </a:p>
          <a:p>
            <a:r>
              <a:rPr lang="en-US" dirty="0"/>
              <a:t>Reporting &amp; Accountability</a:t>
            </a:r>
          </a:p>
          <a:p>
            <a:pPr marL="0" indent="0">
              <a:buNone/>
            </a:pPr>
            <a:endParaRPr lang="en-IN" dirty="0"/>
          </a:p>
        </p:txBody>
      </p:sp>
      <p:sp>
        <p:nvSpPr>
          <p:cNvPr id="4" name="Slide Number Placeholder 3">
            <a:extLst>
              <a:ext uri="{FF2B5EF4-FFF2-40B4-BE49-F238E27FC236}">
                <a16:creationId xmlns:a16="http://schemas.microsoft.com/office/drawing/2014/main" id="{B3E36568-7D6E-4189-B01D-AA445F5C54F5}"/>
              </a:ext>
            </a:extLst>
          </p:cNvPr>
          <p:cNvSpPr>
            <a:spLocks noGrp="1"/>
          </p:cNvSpPr>
          <p:nvPr>
            <p:ph type="sldNum" sz="quarter" idx="12"/>
          </p:nvPr>
        </p:nvSpPr>
        <p:spPr/>
        <p:txBody>
          <a:bodyPr/>
          <a:lstStyle/>
          <a:p>
            <a:fld id="{1F28DAEE-427E-4030-87EA-38D724728595}" type="slidenum">
              <a:rPr lang="en-IN" smtClean="0"/>
              <a:pPr/>
              <a:t>44</a:t>
            </a:fld>
            <a:endParaRPr lang="en-IN" dirty="0"/>
          </a:p>
        </p:txBody>
      </p:sp>
    </p:spTree>
    <p:extLst>
      <p:ext uri="{BB962C8B-B14F-4D97-AF65-F5344CB8AC3E}">
        <p14:creationId xmlns:p14="http://schemas.microsoft.com/office/powerpoint/2010/main" val="292256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4D73-2DD9-4045-98B9-2F89A51242B2}"/>
              </a:ext>
            </a:extLst>
          </p:cNvPr>
          <p:cNvSpPr>
            <a:spLocks noGrp="1"/>
          </p:cNvSpPr>
          <p:nvPr>
            <p:ph type="title"/>
          </p:nvPr>
        </p:nvSpPr>
        <p:spPr>
          <a:xfrm>
            <a:off x="448092" y="605118"/>
            <a:ext cx="6880555" cy="1048870"/>
          </a:xfrm>
        </p:spPr>
        <p:txBody>
          <a:bodyPr/>
          <a:lstStyle/>
          <a:p>
            <a:r>
              <a:rPr lang="en-IN" dirty="0"/>
              <a:t>Reference(s)</a:t>
            </a:r>
          </a:p>
        </p:txBody>
      </p:sp>
      <p:sp>
        <p:nvSpPr>
          <p:cNvPr id="3" name="Content Placeholder 2">
            <a:extLst>
              <a:ext uri="{FF2B5EF4-FFF2-40B4-BE49-F238E27FC236}">
                <a16:creationId xmlns:a16="http://schemas.microsoft.com/office/drawing/2014/main" id="{FE76A36B-1145-4ABD-8C2E-50DA7D68F18F}"/>
              </a:ext>
            </a:extLst>
          </p:cNvPr>
          <p:cNvSpPr>
            <a:spLocks noGrp="1"/>
          </p:cNvSpPr>
          <p:nvPr>
            <p:ph idx="1"/>
          </p:nvPr>
        </p:nvSpPr>
        <p:spPr/>
        <p:txBody>
          <a:bodyPr>
            <a:normAutofit/>
          </a:bodyPr>
          <a:lstStyle/>
          <a:p>
            <a:endParaRPr lang="en-GB" sz="2400" dirty="0"/>
          </a:p>
          <a:p>
            <a:r>
              <a:rPr lang="en-GB" sz="2400" dirty="0"/>
              <a:t>GASAB Official Website: gasab.gov.in (Best for IGAS texts and Notification status).</a:t>
            </a:r>
          </a:p>
          <a:p>
            <a:r>
              <a:rPr lang="en-GB" sz="2400" dirty="0"/>
              <a:t>C&amp;AG of India: Look for "Government Accounting" reports and the Audit &amp; Accounts Regulations.</a:t>
            </a:r>
          </a:p>
          <a:p>
            <a:r>
              <a:rPr lang="en-GB" sz="2400" dirty="0"/>
              <a:t>ICAI Knowledge Portal: Search for "Accounting Standards for Local Bodies" for specific ASLB guidance notes.</a:t>
            </a:r>
          </a:p>
          <a:p>
            <a:r>
              <a:rPr lang="en-GB" sz="2400" dirty="0"/>
              <a:t>Ministry of Finance: Look for the Government Accounting Rules (1990) and General Financial Rules (GFR).</a:t>
            </a:r>
            <a:endParaRPr lang="en-IN" sz="2400" dirty="0"/>
          </a:p>
        </p:txBody>
      </p:sp>
      <p:sp>
        <p:nvSpPr>
          <p:cNvPr id="4" name="Slide Number Placeholder 3">
            <a:extLst>
              <a:ext uri="{FF2B5EF4-FFF2-40B4-BE49-F238E27FC236}">
                <a16:creationId xmlns:a16="http://schemas.microsoft.com/office/drawing/2014/main" id="{E89FFC57-B0D4-4ED0-BAC5-CCD1DD876B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1551683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9451" y="2208718"/>
            <a:ext cx="5267325" cy="1504950"/>
          </a:xfrm>
          <a:effectLst>
            <a:glow rad="63500">
              <a:schemeClr val="accent6">
                <a:satMod val="175000"/>
                <a:alpha val="40000"/>
              </a:schemeClr>
            </a:glow>
          </a:effectLst>
        </p:spPr>
      </p:pic>
      <p:sp>
        <p:nvSpPr>
          <p:cNvPr id="5" name="Slide Number Placeholder 4"/>
          <p:cNvSpPr>
            <a:spLocks noGrp="1"/>
          </p:cNvSpPr>
          <p:nvPr>
            <p:ph type="sldNum" sz="quarter" idx="12"/>
          </p:nvPr>
        </p:nvSpPr>
        <p:spPr/>
        <p:txBody>
          <a:bodyPr/>
          <a:lstStyle/>
          <a:p>
            <a:fld id="{1F28DAEE-427E-4030-87EA-38D724728595}" type="slidenum">
              <a:rPr lang="en-IN" smtClean="0"/>
              <a:pPr/>
              <a:t>46</a:t>
            </a:fld>
            <a:endParaRPr lang="en-IN" dirty="0"/>
          </a:p>
        </p:txBody>
      </p:sp>
      <p:sp>
        <p:nvSpPr>
          <p:cNvPr id="6" name="Rectangle 5"/>
          <p:cNvSpPr/>
          <p:nvPr/>
        </p:nvSpPr>
        <p:spPr>
          <a:xfrm>
            <a:off x="475240" y="3809123"/>
            <a:ext cx="8255955" cy="1107996"/>
          </a:xfrm>
          <a:prstGeom prst="rect">
            <a:avLst/>
          </a:prstGeom>
        </p:spPr>
        <p:txBody>
          <a:bodyPr wrap="square">
            <a:spAutoFit/>
          </a:bodyPr>
          <a:lstStyle/>
          <a:p>
            <a:pPr algn="ctr">
              <a:lnSpc>
                <a:spcPct val="150000"/>
              </a:lnSpc>
            </a:pPr>
            <a:r>
              <a:rPr lang="en-IN" sz="2200" b="1" i="1" cap="none" dirty="0"/>
              <a:t>Contact for more details : </a:t>
            </a:r>
            <a:r>
              <a:rPr lang="en-IN" sz="2200" b="1" i="1" cap="none" dirty="0">
                <a:hlinkClick r:id="rId3"/>
              </a:rPr>
              <a:t>cpf.aslb@icai.in</a:t>
            </a:r>
            <a:endParaRPr lang="en-IN" sz="2200" b="1" i="1" cap="none" dirty="0"/>
          </a:p>
          <a:p>
            <a:pPr algn="ctr">
              <a:lnSpc>
                <a:spcPct val="150000"/>
              </a:lnSpc>
            </a:pPr>
            <a:r>
              <a:rPr lang="en-IN" sz="2200" b="1" i="1" dirty="0"/>
              <a:t>Follow ICAI on Social Media  - </a:t>
            </a:r>
            <a:r>
              <a:rPr lang="en-IN" sz="2200" b="1" i="1" dirty="0">
                <a:hlinkClick r:id="rId4"/>
              </a:rPr>
              <a:t>http://www.icai.org/followus</a:t>
            </a:r>
            <a:endParaRPr lang="en-IN" sz="2200"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187" y="687474"/>
            <a:ext cx="1158055" cy="1073128"/>
          </a:xfrm>
          <a:prstGeom prst="rect">
            <a:avLst/>
          </a:prstGeom>
        </p:spPr>
      </p:pic>
      <p:pic>
        <p:nvPicPr>
          <p:cNvPr id="3" name="Picture 2"/>
          <p:cNvPicPr>
            <a:picLocks noChangeAspect="1"/>
          </p:cNvPicPr>
          <p:nvPr/>
        </p:nvPicPr>
        <p:blipFill>
          <a:blip r:embed="rId6" cstate="print"/>
          <a:stretch>
            <a:fillRect/>
          </a:stretch>
        </p:blipFill>
        <p:spPr>
          <a:xfrm>
            <a:off x="2855624" y="5334831"/>
            <a:ext cx="3379069" cy="1157644"/>
          </a:xfrm>
          <a:prstGeom prst="rect">
            <a:avLst/>
          </a:prstGeom>
        </p:spPr>
      </p:pic>
    </p:spTree>
    <p:extLst>
      <p:ext uri="{BB962C8B-B14F-4D97-AF65-F5344CB8AC3E}">
        <p14:creationId xmlns:p14="http://schemas.microsoft.com/office/powerpoint/2010/main" val="275751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48092" y="687475"/>
            <a:ext cx="6788731" cy="893131"/>
          </a:xfrm>
        </p:spPr>
        <p:txBody>
          <a:bodyPr/>
          <a:lstStyle/>
          <a:p>
            <a:r>
              <a:rPr lang="en-IN" dirty="0"/>
              <a:t>CONSTITUTIONAL AMENDMENT </a:t>
            </a:r>
          </a:p>
        </p:txBody>
      </p:sp>
      <p:sp>
        <p:nvSpPr>
          <p:cNvPr id="18" name="Content Placeholder 17"/>
          <p:cNvSpPr>
            <a:spLocks noGrp="1"/>
          </p:cNvSpPr>
          <p:nvPr>
            <p:ph idx="1"/>
          </p:nvPr>
        </p:nvSpPr>
        <p:spPr/>
        <p:txBody>
          <a:bodyPr/>
          <a:lstStyle/>
          <a:p>
            <a:pPr algn="l"/>
            <a:r>
              <a:rPr lang="en-GB" dirty="0"/>
              <a:t>Parliament enacted the Constitution (74th Amendment) Act, 1992 relating to municipalities in 1992. The Act received the assent of the President on 20th April 1993. The Government of India notified 1st June 1993 as the date from which the said Act came into force. </a:t>
            </a:r>
          </a:p>
          <a:p>
            <a:pPr algn="l"/>
            <a:endParaRPr lang="en-US" sz="1800" b="0" i="0" u="none" strike="noStrike" baseline="0" dirty="0">
              <a:latin typeface="Segoe UI" panose="020B0502040204020203"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pic>
        <p:nvPicPr>
          <p:cNvPr id="3" name="Picture 2">
            <a:extLst>
              <a:ext uri="{FF2B5EF4-FFF2-40B4-BE49-F238E27FC236}">
                <a16:creationId xmlns:a16="http://schemas.microsoft.com/office/drawing/2014/main" id="{8DAB2E5C-8BD5-4C16-B286-09F0BF74360E}"/>
              </a:ext>
            </a:extLst>
          </p:cNvPr>
          <p:cNvPicPr>
            <a:picLocks noChangeAspect="1"/>
          </p:cNvPicPr>
          <p:nvPr/>
        </p:nvPicPr>
        <p:blipFill>
          <a:blip r:embed="rId2"/>
          <a:stretch>
            <a:fillRect/>
          </a:stretch>
        </p:blipFill>
        <p:spPr>
          <a:xfrm>
            <a:off x="1075766" y="3173506"/>
            <a:ext cx="7628280" cy="3177828"/>
          </a:xfrm>
          <a:prstGeom prst="rect">
            <a:avLst/>
          </a:prstGeom>
        </p:spPr>
      </p:pic>
    </p:spTree>
    <p:extLst>
      <p:ext uri="{BB962C8B-B14F-4D97-AF65-F5344CB8AC3E}">
        <p14:creationId xmlns:p14="http://schemas.microsoft.com/office/powerpoint/2010/main" val="278690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9038-B07A-4A46-B5EC-8B9FD8B2E76E}"/>
              </a:ext>
            </a:extLst>
          </p:cNvPr>
          <p:cNvSpPr>
            <a:spLocks noGrp="1"/>
          </p:cNvSpPr>
          <p:nvPr>
            <p:ph type="title"/>
          </p:nvPr>
        </p:nvSpPr>
        <p:spPr/>
        <p:txBody>
          <a:bodyPr/>
          <a:lstStyle/>
          <a:p>
            <a:r>
              <a:rPr lang="en-US" sz="2800" dirty="0">
                <a:latin typeface="Algerian" panose="04020705040A02060702" pitchFamily="82" charset="0"/>
              </a:rPr>
              <a:t>ASLB( Accounting Standard for Local Body</a:t>
            </a:r>
            <a:endParaRPr lang="en-IN" dirty="0"/>
          </a:p>
        </p:txBody>
      </p:sp>
      <p:sp>
        <p:nvSpPr>
          <p:cNvPr id="3" name="Content Placeholder 2">
            <a:extLst>
              <a:ext uri="{FF2B5EF4-FFF2-40B4-BE49-F238E27FC236}">
                <a16:creationId xmlns:a16="http://schemas.microsoft.com/office/drawing/2014/main" id="{7C32D8DA-A370-4CDD-9E78-16AD5CC9CDB3}"/>
              </a:ext>
            </a:extLst>
          </p:cNvPr>
          <p:cNvSpPr>
            <a:spLocks noGrp="1"/>
          </p:cNvSpPr>
          <p:nvPr>
            <p:ph idx="1"/>
          </p:nvPr>
        </p:nvSpPr>
        <p:spPr/>
        <p:txBody>
          <a:bodyPr>
            <a:normAutofit lnSpcReduction="10000"/>
          </a:bodyPr>
          <a:lstStyle/>
          <a:p>
            <a:pPr>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73rd and 74th Constitutional Amendment Acts  ion 1992 &amp;1993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empower PRIs and ULBs in areas like education, health, rural housing, and water supply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Definition of Local Body: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Refers to local self-government entities at the third tier of governance, such as municipal corporations, municipalities, or panchayats.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Delegation of Functions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Local Bodies may delegate functions like building schools, roads, parks, etc., to other bodies, which may or may not be controlled by them, such as development authorities or parastatals.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28 States/Union Territories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agreed to adopt double entry accounting under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Urban Reforms Incentive Fund (URIF).</a:t>
            </a:r>
          </a:p>
          <a:p>
            <a:pPr>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National Urban Renewal Mission mandates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modern, accrual-based double entry accounting for Local Self Governments.</a:t>
            </a:r>
          </a:p>
          <a:p>
            <a:pPr>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Proposed Second Generation Reforms under URIF-II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aim to further promote accrual-based double entry accounting among Local Self Governments</a:t>
            </a:r>
            <a:endParaRPr lang="en-IN" dirty="0"/>
          </a:p>
        </p:txBody>
      </p:sp>
      <p:sp>
        <p:nvSpPr>
          <p:cNvPr id="4" name="Slide Number Placeholder 3">
            <a:extLst>
              <a:ext uri="{FF2B5EF4-FFF2-40B4-BE49-F238E27FC236}">
                <a16:creationId xmlns:a16="http://schemas.microsoft.com/office/drawing/2014/main" id="{F6806023-C233-47E2-898C-E0C013BAF5F9}"/>
              </a:ext>
            </a:extLst>
          </p:cNvPr>
          <p:cNvSpPr>
            <a:spLocks noGrp="1"/>
          </p:cNvSpPr>
          <p:nvPr>
            <p:ph type="sldNum" sz="quarter" idx="12"/>
          </p:nvPr>
        </p:nvSpPr>
        <p:spPr/>
        <p:txBody>
          <a:bodyPr/>
          <a:lstStyle/>
          <a:p>
            <a:fld id="{1F28DAEE-427E-4030-87EA-38D724728595}" type="slidenum">
              <a:rPr lang="en-IN" smtClean="0"/>
              <a:pPr/>
              <a:t>6</a:t>
            </a:fld>
            <a:endParaRPr lang="en-IN" dirty="0"/>
          </a:p>
        </p:txBody>
      </p:sp>
    </p:spTree>
    <p:extLst>
      <p:ext uri="{BB962C8B-B14F-4D97-AF65-F5344CB8AC3E}">
        <p14:creationId xmlns:p14="http://schemas.microsoft.com/office/powerpoint/2010/main" val="145615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2414-E7E7-4B72-B412-D817A5806477}"/>
              </a:ext>
            </a:extLst>
          </p:cNvPr>
          <p:cNvSpPr>
            <a:spLocks noGrp="1"/>
          </p:cNvSpPr>
          <p:nvPr>
            <p:ph type="title"/>
          </p:nvPr>
        </p:nvSpPr>
        <p:spPr/>
        <p:txBody>
          <a:bodyPr/>
          <a:lstStyle/>
          <a:p>
            <a:r>
              <a:rPr lang="en-IN" dirty="0"/>
              <a:t>Journey of </a:t>
            </a:r>
            <a:r>
              <a:rPr lang="en-IN" dirty="0" err="1"/>
              <a:t>aslb</a:t>
            </a:r>
            <a:endParaRPr lang="en-IN" dirty="0"/>
          </a:p>
        </p:txBody>
      </p:sp>
      <p:sp>
        <p:nvSpPr>
          <p:cNvPr id="4" name="Slide Number Placeholder 3">
            <a:extLst>
              <a:ext uri="{FF2B5EF4-FFF2-40B4-BE49-F238E27FC236}">
                <a16:creationId xmlns:a16="http://schemas.microsoft.com/office/drawing/2014/main" id="{64D7C81E-FC55-4E6D-9CCD-C0E67C2139BC}"/>
              </a:ext>
            </a:extLst>
          </p:cNvPr>
          <p:cNvSpPr>
            <a:spLocks noGrp="1"/>
          </p:cNvSpPr>
          <p:nvPr>
            <p:ph type="sldNum" sz="quarter" idx="12"/>
          </p:nvPr>
        </p:nvSpPr>
        <p:spPr/>
        <p:txBody>
          <a:bodyPr/>
          <a:lstStyle/>
          <a:p>
            <a:fld id="{1F28DAEE-427E-4030-87EA-38D724728595}" type="slidenum">
              <a:rPr lang="en-IN" smtClean="0"/>
              <a:pPr/>
              <a:t>7</a:t>
            </a:fld>
            <a:endParaRPr lang="en-IN" dirty="0"/>
          </a:p>
        </p:txBody>
      </p:sp>
      <p:pic>
        <p:nvPicPr>
          <p:cNvPr id="1026" name="Picture 2" descr="Supreme Court directive timeline">
            <a:extLst>
              <a:ext uri="{FF2B5EF4-FFF2-40B4-BE49-F238E27FC236}">
                <a16:creationId xmlns:a16="http://schemas.microsoft.com/office/drawing/2014/main" id="{B8F0AEDB-BFF2-4B3B-A77F-9DFF43CE8B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224" y="1857143"/>
            <a:ext cx="8125823" cy="34544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C001A9-E91F-4397-94B0-2BB21407C93A}"/>
              </a:ext>
            </a:extLst>
          </p:cNvPr>
          <p:cNvSpPr txBox="1"/>
          <p:nvPr/>
        </p:nvSpPr>
        <p:spPr>
          <a:xfrm rot="10800000" flipV="1">
            <a:off x="578222" y="5403921"/>
            <a:ext cx="812582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None/>
              <a:tabLst/>
            </a:pPr>
            <a:r>
              <a:rPr lang="en-GB" sz="2000" dirty="0"/>
              <a:t>“This directive was a watershed moment. It moved municipal accounting away from single-entry cash systems toward accrual-based frameworks, laying the foundation for ICAI’s ASLBs.”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198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EC50-4684-4F74-AE8C-85112B408CAB}"/>
              </a:ext>
            </a:extLst>
          </p:cNvPr>
          <p:cNvSpPr>
            <a:spLocks noGrp="1"/>
          </p:cNvSpPr>
          <p:nvPr>
            <p:ph type="title"/>
          </p:nvPr>
        </p:nvSpPr>
        <p:spPr/>
        <p:txBody>
          <a:bodyPr/>
          <a:lstStyle/>
          <a:p>
            <a:r>
              <a:rPr lang="en-IN" dirty="0"/>
              <a:t>Accounting FRAMEWORK</a:t>
            </a:r>
          </a:p>
        </p:txBody>
      </p:sp>
      <p:sp>
        <p:nvSpPr>
          <p:cNvPr id="4" name="Slide Number Placeholder 3">
            <a:extLst>
              <a:ext uri="{FF2B5EF4-FFF2-40B4-BE49-F238E27FC236}">
                <a16:creationId xmlns:a16="http://schemas.microsoft.com/office/drawing/2014/main" id="{E1383715-9CC8-4176-9455-555460F16C8C}"/>
              </a:ext>
            </a:extLst>
          </p:cNvPr>
          <p:cNvSpPr>
            <a:spLocks noGrp="1"/>
          </p:cNvSpPr>
          <p:nvPr>
            <p:ph type="sldNum" sz="quarter" idx="12"/>
          </p:nvPr>
        </p:nvSpPr>
        <p:spPr/>
        <p:txBody>
          <a:bodyPr/>
          <a:lstStyle/>
          <a:p>
            <a:fld id="{1F28DAEE-427E-4030-87EA-38D724728595}" type="slidenum">
              <a:rPr lang="en-IN" smtClean="0"/>
              <a:pPr/>
              <a:t>8</a:t>
            </a:fld>
            <a:endParaRPr lang="en-IN" dirty="0"/>
          </a:p>
        </p:txBody>
      </p:sp>
      <p:sp>
        <p:nvSpPr>
          <p:cNvPr id="5" name="Rectangle 1">
            <a:extLst>
              <a:ext uri="{FF2B5EF4-FFF2-40B4-BE49-F238E27FC236}">
                <a16:creationId xmlns:a16="http://schemas.microsoft.com/office/drawing/2014/main" id="{D695CC86-9A8B-4BC9-877B-FB635DEA19C1}"/>
              </a:ext>
            </a:extLst>
          </p:cNvPr>
          <p:cNvSpPr>
            <a:spLocks noGrp="1" noChangeArrowheads="1"/>
          </p:cNvSpPr>
          <p:nvPr>
            <p:ph idx="1"/>
          </p:nvPr>
        </p:nvSpPr>
        <p:spPr bwMode="auto">
          <a:xfrm>
            <a:off x="322728" y="1936799"/>
            <a:ext cx="8821271"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lang="en-US" altLang="en-US" sz="2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IGAS</a:t>
            </a:r>
            <a:r>
              <a:rPr kumimoji="0" lang="en-US" altLang="en-US" sz="2400" b="0" i="0" u="none" strike="noStrike" cap="none" normalizeH="0" baseline="0" dirty="0">
                <a:ln>
                  <a:noFill/>
                </a:ln>
                <a:solidFill>
                  <a:schemeClr val="tx1"/>
                </a:solidFill>
                <a:effectLst/>
                <a:latin typeface="Arial" panose="020B0604020202020204" pitchFamily="34" charset="0"/>
              </a:rPr>
              <a:t>: Cash‑basis disclosures, 4 mandatory standards.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IGFRS</a:t>
            </a:r>
            <a:r>
              <a:rPr kumimoji="0" lang="en-US" altLang="en-US" sz="2400" b="0" i="0" u="none" strike="noStrike" cap="none" normalizeH="0" baseline="0" dirty="0">
                <a:ln>
                  <a:noFill/>
                </a:ln>
                <a:solidFill>
                  <a:schemeClr val="tx1"/>
                </a:solidFill>
                <a:effectLst/>
                <a:latin typeface="Arial" panose="020B0604020202020204" pitchFamily="34" charset="0"/>
              </a:rPr>
              <a:t>: Accrual‑basis reporting standards, still at draft/pilot stage.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ASLBs</a:t>
            </a:r>
            <a:r>
              <a:rPr kumimoji="0" lang="en-US" altLang="en-US" sz="2400" b="0" i="0" u="none" strike="noStrike" cap="none" normalizeH="0" baseline="0" dirty="0">
                <a:ln>
                  <a:noFill/>
                </a:ln>
                <a:solidFill>
                  <a:schemeClr val="tx1"/>
                </a:solidFill>
                <a:effectLst/>
                <a:latin typeface="Arial" panose="020B0604020202020204" pitchFamily="34" charset="0"/>
              </a:rPr>
              <a:t>: Accrual‑basis standards for local bodies, aligned with IPSAS, voluntary but strongly recommended.</a:t>
            </a:r>
          </a:p>
          <a:p>
            <a:pPr marL="0" marR="0" lvl="0" indent="0" algn="l" defTabSz="914400" rtl="0" eaLnBrk="0" fontAlgn="base" latinLnBrk="0" hangingPunct="0">
              <a:lnSpc>
                <a:spcPct val="100000"/>
              </a:lnSpc>
              <a:spcBef>
                <a:spcPct val="0"/>
              </a:spcBef>
              <a:spcAft>
                <a:spcPct val="0"/>
              </a:spcAft>
              <a:buClrTx/>
              <a:buSzTx/>
              <a:buNone/>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0" i="1" u="none" strike="noStrike" cap="none" normalizeH="0" baseline="0" dirty="0">
                <a:ln>
                  <a:noFill/>
                </a:ln>
                <a:solidFill>
                  <a:schemeClr val="tx1"/>
                </a:solidFill>
                <a:effectLst/>
                <a:latin typeface="Arial" panose="020B0604020202020204" pitchFamily="34" charset="0"/>
              </a:rPr>
              <a:t>Together, they form a three‑tier framework:</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IGAS</a:t>
            </a:r>
            <a:r>
              <a:rPr kumimoji="0" lang="en-US" altLang="en-US" sz="2800" b="0" i="0" u="none" strike="noStrike" cap="none" normalizeH="0" baseline="0" dirty="0">
                <a:ln>
                  <a:noFill/>
                </a:ln>
                <a:solidFill>
                  <a:schemeClr val="tx1"/>
                </a:solidFill>
                <a:effectLst/>
                <a:latin typeface="Arial" panose="020B0604020202020204" pitchFamily="34" charset="0"/>
              </a:rPr>
              <a:t> → </a:t>
            </a:r>
            <a:r>
              <a:rPr kumimoji="0" lang="en-US" altLang="en-US" sz="2400" b="0" i="0" u="none" strike="noStrike" cap="none" normalizeH="0" baseline="0" dirty="0">
                <a:ln>
                  <a:noFill/>
                </a:ln>
                <a:solidFill>
                  <a:schemeClr val="tx1"/>
                </a:solidFill>
                <a:effectLst/>
                <a:latin typeface="Arial" panose="020B0604020202020204" pitchFamily="34" charset="0"/>
              </a:rPr>
              <a:t>Current mandatory disclosures (cash basis).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IGFRS</a:t>
            </a:r>
            <a:r>
              <a:rPr kumimoji="0" lang="en-US" altLang="en-US" sz="2800" b="0" i="0" u="none" strike="noStrike" cap="none" normalizeH="0" baseline="0" dirty="0">
                <a:ln>
                  <a:noFill/>
                </a:ln>
                <a:solidFill>
                  <a:schemeClr val="tx1"/>
                </a:solidFill>
                <a:effectLst/>
                <a:latin typeface="Arial" panose="020B0604020202020204" pitchFamily="34" charset="0"/>
              </a:rPr>
              <a:t> → </a:t>
            </a:r>
            <a:r>
              <a:rPr kumimoji="0" lang="en-US" altLang="en-US" sz="2400" b="0" i="0" u="none" strike="noStrike" cap="none" normalizeH="0" baseline="0" dirty="0">
                <a:ln>
                  <a:noFill/>
                </a:ln>
                <a:solidFill>
                  <a:schemeClr val="tx1"/>
                </a:solidFill>
                <a:effectLst/>
                <a:latin typeface="Arial" panose="020B0604020202020204" pitchFamily="34" charset="0"/>
              </a:rPr>
              <a:t>Future accrual reporting for governments.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ASLBs </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Accrual reporting for municipalities/local bodies.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791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193D-0DF3-487A-AE30-C40D82E89505}"/>
              </a:ext>
            </a:extLst>
          </p:cNvPr>
          <p:cNvSpPr>
            <a:spLocks noGrp="1"/>
          </p:cNvSpPr>
          <p:nvPr>
            <p:ph type="title"/>
          </p:nvPr>
        </p:nvSpPr>
        <p:spPr/>
        <p:txBody>
          <a:bodyPr/>
          <a:lstStyle/>
          <a:p>
            <a:r>
              <a:rPr lang="en-IN" dirty="0"/>
              <a:t>IGAS</a:t>
            </a:r>
          </a:p>
        </p:txBody>
      </p:sp>
      <p:sp>
        <p:nvSpPr>
          <p:cNvPr id="3" name="Content Placeholder 2">
            <a:extLst>
              <a:ext uri="{FF2B5EF4-FFF2-40B4-BE49-F238E27FC236}">
                <a16:creationId xmlns:a16="http://schemas.microsoft.com/office/drawing/2014/main" id="{DC70317B-DEAD-49C9-9977-5E361A3541D0}"/>
              </a:ext>
            </a:extLst>
          </p:cNvPr>
          <p:cNvSpPr>
            <a:spLocks noGrp="1"/>
          </p:cNvSpPr>
          <p:nvPr>
            <p:ph idx="1"/>
          </p:nvPr>
        </p:nvSpPr>
        <p:spPr/>
        <p:txBody>
          <a:bodyPr/>
          <a:lstStyle/>
          <a:p>
            <a:r>
              <a:rPr lang="en-US" b="1" dirty="0"/>
              <a:t>What is IGAS?</a:t>
            </a:r>
          </a:p>
          <a:p>
            <a:pPr>
              <a:buFont typeface="Arial" panose="020B0604020202020204" pitchFamily="34" charset="0"/>
              <a:buChar char="•"/>
            </a:pPr>
            <a:r>
              <a:rPr lang="en-US" b="1" dirty="0"/>
              <a:t>IGAS (Indian Government Accounting Standards)</a:t>
            </a:r>
            <a:r>
              <a:rPr lang="en-US" dirty="0"/>
              <a:t> are standards issued to guide </a:t>
            </a:r>
            <a:r>
              <a:rPr lang="en-US" b="1" dirty="0"/>
              <a:t>accounting and financial reporting of Government (Central &amp; State)</a:t>
            </a:r>
            <a:r>
              <a:rPr lang="en-US" dirty="0"/>
              <a:t>.</a:t>
            </a:r>
          </a:p>
          <a:p>
            <a:r>
              <a:rPr lang="en-US" dirty="0"/>
              <a:t>They are developed by:</a:t>
            </a:r>
          </a:p>
          <a:p>
            <a:pPr marL="342900" indent="-342900">
              <a:buFont typeface="+mj-lt"/>
              <a:buAutoNum type="arabicPeriod"/>
            </a:pPr>
            <a:r>
              <a:rPr lang="en-US" b="1" dirty="0"/>
              <a:t>Government Accounting Standards Advisory Board (GASAB)</a:t>
            </a:r>
            <a:r>
              <a:rPr lang="en-US" dirty="0"/>
              <a:t> </a:t>
            </a:r>
          </a:p>
          <a:p>
            <a:pPr marL="342900" indent="-342900">
              <a:buFont typeface="+mj-lt"/>
              <a:buAutoNum type="arabicPeriod"/>
            </a:pPr>
            <a:r>
              <a:rPr lang="en-US" dirty="0"/>
              <a:t>Under the </a:t>
            </a:r>
            <a:r>
              <a:rPr lang="en-US" b="1" dirty="0"/>
              <a:t>Comptroller and Auditor General (CAG) of India</a:t>
            </a:r>
            <a:endParaRPr lang="en-US" dirty="0"/>
          </a:p>
          <a:p>
            <a:endParaRPr lang="en-GB" dirty="0"/>
          </a:p>
          <a:p>
            <a:pPr marL="0" indent="0">
              <a:buNone/>
            </a:pPr>
            <a:r>
              <a:rPr lang="en-GB" dirty="0"/>
              <a:t>Thus standards applicable to the Central and State Governments are known as </a:t>
            </a:r>
            <a:r>
              <a:rPr lang="en-GB" b="1" dirty="0"/>
              <a:t>Indian Government Accounting Standards (IGAS)</a:t>
            </a:r>
            <a:r>
              <a:rPr lang="en-GB" dirty="0"/>
              <a:t>. These are primarily designed for a </a:t>
            </a:r>
            <a:r>
              <a:rPr lang="en-GB" b="1" dirty="0"/>
              <a:t>cash-based system</a:t>
            </a:r>
            <a:r>
              <a:rPr lang="en-GB" dirty="0"/>
              <a:t> of accounting, though there is a gradual push toward accrual accounting</a:t>
            </a:r>
          </a:p>
          <a:p>
            <a:endParaRPr lang="en-US" dirty="0"/>
          </a:p>
          <a:p>
            <a:endParaRPr lang="en-IN" dirty="0"/>
          </a:p>
        </p:txBody>
      </p:sp>
      <p:sp>
        <p:nvSpPr>
          <p:cNvPr id="4" name="Slide Number Placeholder 3">
            <a:extLst>
              <a:ext uri="{FF2B5EF4-FFF2-40B4-BE49-F238E27FC236}">
                <a16:creationId xmlns:a16="http://schemas.microsoft.com/office/drawing/2014/main" id="{7ACDE287-E1ED-40AD-84CB-9BF7758F8F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0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000" b="1" i="0" u="none" strike="noStrike" kern="1200" cap="none" spc="0" normalizeH="0" baseline="0" noProof="0" dirty="0">
              <a:ln>
                <a:noFill/>
              </a:ln>
              <a:solidFill>
                <a:srgbClr val="366658"/>
              </a:solidFill>
              <a:effectLst/>
              <a:uLnTx/>
              <a:uFillTx/>
              <a:latin typeface="Gill Sans MT"/>
              <a:ea typeface="+mn-ea"/>
              <a:cs typeface="+mn-cs"/>
            </a:endParaRPr>
          </a:p>
        </p:txBody>
      </p:sp>
    </p:spTree>
    <p:extLst>
      <p:ext uri="{BB962C8B-B14F-4D97-AF65-F5344CB8AC3E}">
        <p14:creationId xmlns:p14="http://schemas.microsoft.com/office/powerpoint/2010/main" val="286678568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3096</TotalTime>
  <Words>3428</Words>
  <Application>Microsoft Office PowerPoint</Application>
  <PresentationFormat>On-screen Show (4:3)</PresentationFormat>
  <Paragraphs>482</Paragraphs>
  <Slides>46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Algerian</vt:lpstr>
      <vt:lpstr>Arial</vt:lpstr>
      <vt:lpstr>Arial Narrow</vt:lpstr>
      <vt:lpstr>Bahnschrift SemiBold</vt:lpstr>
      <vt:lpstr>Calibri</vt:lpstr>
      <vt:lpstr>Gill Sans MT</vt:lpstr>
      <vt:lpstr>Segoe UI</vt:lpstr>
      <vt:lpstr>Symbol</vt:lpstr>
      <vt:lpstr>Times New Roman</vt:lpstr>
      <vt:lpstr>Wingdings</vt:lpstr>
      <vt:lpstr>Wingdings 2</vt:lpstr>
      <vt:lpstr>Dividend</vt:lpstr>
      <vt:lpstr>1_Dividend</vt:lpstr>
      <vt:lpstr>Applicability of accounting standards in government</vt:lpstr>
      <vt:lpstr>introduction</vt:lpstr>
      <vt:lpstr>LEGAL FRAMEWORK</vt:lpstr>
      <vt:lpstr>CONSTITUTIONAL AMENDMENT </vt:lpstr>
      <vt:lpstr>CONSTITUTIONAL AMENDMENT </vt:lpstr>
      <vt:lpstr>ASLB( Accounting Standard for Local Body</vt:lpstr>
      <vt:lpstr>Journey of aslb</vt:lpstr>
      <vt:lpstr>Accounting FRAMEWORK</vt:lpstr>
      <vt:lpstr>IGAS</vt:lpstr>
      <vt:lpstr>IGFRS:-</vt:lpstr>
      <vt:lpstr>Indian government  accounting standards-igas</vt:lpstr>
      <vt:lpstr>Indian government  accounting standards-igas</vt:lpstr>
      <vt:lpstr>Igas-igfrs-aslb</vt:lpstr>
      <vt:lpstr>Igas-igfrs-aslb</vt:lpstr>
      <vt:lpstr>Igas-igfrs-aslb</vt:lpstr>
      <vt:lpstr>Reporting requirements and need of standards</vt:lpstr>
      <vt:lpstr>Purpose of Government Accounting</vt:lpstr>
      <vt:lpstr>Conceptual pillars of accounting</vt:lpstr>
      <vt:lpstr>Profit  vs public accountability </vt:lpstr>
      <vt:lpstr>Cash Basis</vt:lpstr>
      <vt:lpstr>Types of Accounts</vt:lpstr>
      <vt:lpstr>Budgetary Accounting</vt:lpstr>
      <vt:lpstr>Limitations</vt:lpstr>
      <vt:lpstr>Ministries</vt:lpstr>
      <vt:lpstr>Local Bodies</vt:lpstr>
      <vt:lpstr>Accounting standards for local bodies (ASLB)</vt:lpstr>
      <vt:lpstr>Accounting standards for local bodies (ASLB)-Contd..</vt:lpstr>
      <vt:lpstr>Accounting standards for local bodies (ASLB)-Contd..</vt:lpstr>
      <vt:lpstr> discussion of some aslb(s)</vt:lpstr>
      <vt:lpstr>Overview</vt:lpstr>
      <vt:lpstr>Overview -2</vt:lpstr>
      <vt:lpstr>ASLB 1</vt:lpstr>
      <vt:lpstr>ASLB 1</vt:lpstr>
      <vt:lpstr>ASLB 3</vt:lpstr>
      <vt:lpstr>ASLB 23- Revenue from Non-Exchange Transactions (Taxes and Transfers)</vt:lpstr>
      <vt:lpstr>ASLB 23</vt:lpstr>
      <vt:lpstr>ASLB 23</vt:lpstr>
      <vt:lpstr>ASLB 24</vt:lpstr>
      <vt:lpstr>ASLB 24</vt:lpstr>
      <vt:lpstr>ASLB – 33  First-Time Adoption of Accrual Basis Accounting Standards for Local Bodies</vt:lpstr>
      <vt:lpstr>Aslb 42 Social Benefits</vt:lpstr>
      <vt:lpstr>Local bodies- budget</vt:lpstr>
      <vt:lpstr>Gov  vs  PSU</vt:lpstr>
      <vt:lpstr>AUDIT PERSPECTIVE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Micro-entities Financial Reporting Challenges</dc:title>
  <dc:creator>Vikas</dc:creator>
  <cp:lastModifiedBy>Vimal Chopra</cp:lastModifiedBy>
  <cp:revision>449</cp:revision>
  <cp:lastPrinted>2019-04-24T10:11:51Z</cp:lastPrinted>
  <dcterms:created xsi:type="dcterms:W3CDTF">2017-04-27T09:21:07Z</dcterms:created>
  <dcterms:modified xsi:type="dcterms:W3CDTF">2026-04-11T05:49:32Z</dcterms:modified>
</cp:coreProperties>
</file>