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71" r:id="rId2"/>
    <p:sldId id="273" r:id="rId3"/>
    <p:sldId id="277" r:id="rId4"/>
    <p:sldId id="272" r:id="rId5"/>
    <p:sldId id="256" r:id="rId6"/>
    <p:sldId id="257" r:id="rId7"/>
    <p:sldId id="258" r:id="rId8"/>
    <p:sldId id="268" r:id="rId9"/>
    <p:sldId id="269" r:id="rId10"/>
    <p:sldId id="260" r:id="rId11"/>
    <p:sldId id="261" r:id="rId12"/>
    <p:sldId id="262" r:id="rId13"/>
    <p:sldId id="263" r:id="rId14"/>
    <p:sldId id="264" r:id="rId15"/>
    <p:sldId id="265" r:id="rId16"/>
    <p:sldId id="266" r:id="rId17"/>
    <p:sldId id="267" r:id="rId18"/>
    <p:sldId id="274" r:id="rId19"/>
    <p:sldId id="275" r:id="rId20"/>
    <p:sldId id="276" r:id="rId21"/>
    <p:sldId id="278"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789BFE1-3239-4AEA-AC63-D935D3FA75D4}" v="256" dt="2026-03-13T04:24:05.56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0" d="100"/>
          <a:sy n="70" d="100"/>
        </p:scale>
        <p:origin x="53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ooja Gupta" userId="a3f29e99-cb96-45b8-9d18-8a2a67a5fa0b" providerId="ADAL" clId="{701121CE-34B9-4EF7-A772-C593C3EB7EDB}"/>
    <pc:docChg chg="undo custSel addSld delSld modSld sldOrd">
      <pc:chgData name="Pooja Gupta" userId="a3f29e99-cb96-45b8-9d18-8a2a67a5fa0b" providerId="ADAL" clId="{701121CE-34B9-4EF7-A772-C593C3EB7EDB}" dt="2026-03-13T16:25:17.187" v="4576" actId="113"/>
      <pc:docMkLst>
        <pc:docMk/>
      </pc:docMkLst>
      <pc:sldChg chg="addSp delSp modSp mod">
        <pc:chgData name="Pooja Gupta" userId="a3f29e99-cb96-45b8-9d18-8a2a67a5fa0b" providerId="ADAL" clId="{701121CE-34B9-4EF7-A772-C593C3EB7EDB}" dt="2026-03-07T14:39:31.191" v="2404"/>
        <pc:sldMkLst>
          <pc:docMk/>
          <pc:sldMk cId="3581050551" sldId="256"/>
        </pc:sldMkLst>
        <pc:spChg chg="mod">
          <ac:chgData name="Pooja Gupta" userId="a3f29e99-cb96-45b8-9d18-8a2a67a5fa0b" providerId="ADAL" clId="{701121CE-34B9-4EF7-A772-C593C3EB7EDB}" dt="2026-03-07T14:36:25.253" v="2341" actId="120"/>
          <ac:spMkLst>
            <pc:docMk/>
            <pc:sldMk cId="3581050551" sldId="256"/>
            <ac:spMk id="4" creationId="{D762AD54-CE25-2C70-8A30-1AEEE4607F0D}"/>
          </ac:spMkLst>
        </pc:spChg>
        <pc:spChg chg="add mod">
          <ac:chgData name="Pooja Gupta" userId="a3f29e99-cb96-45b8-9d18-8a2a67a5fa0b" providerId="ADAL" clId="{701121CE-34B9-4EF7-A772-C593C3EB7EDB}" dt="2026-03-07T14:39:31.191" v="2404"/>
          <ac:spMkLst>
            <pc:docMk/>
            <pc:sldMk cId="3581050551" sldId="256"/>
            <ac:spMk id="5" creationId="{836FF3AA-D356-C430-823F-CCDCCA18872F}"/>
          </ac:spMkLst>
        </pc:spChg>
      </pc:sldChg>
      <pc:sldChg chg="addSp delSp modSp new mod">
        <pc:chgData name="Pooja Gupta" userId="a3f29e99-cb96-45b8-9d18-8a2a67a5fa0b" providerId="ADAL" clId="{701121CE-34B9-4EF7-A772-C593C3EB7EDB}" dt="2026-03-07T14:40:51.363" v="2428" actId="255"/>
        <pc:sldMkLst>
          <pc:docMk/>
          <pc:sldMk cId="2802005586" sldId="257"/>
        </pc:sldMkLst>
        <pc:spChg chg="mod">
          <ac:chgData name="Pooja Gupta" userId="a3f29e99-cb96-45b8-9d18-8a2a67a5fa0b" providerId="ADAL" clId="{701121CE-34B9-4EF7-A772-C593C3EB7EDB}" dt="2026-03-07T02:53:30.574" v="707"/>
          <ac:spMkLst>
            <pc:docMk/>
            <pc:sldMk cId="2802005586" sldId="257"/>
            <ac:spMk id="2" creationId="{6AA80429-9067-A8FE-9361-D18E70312210}"/>
          </ac:spMkLst>
        </pc:spChg>
        <pc:spChg chg="add mod">
          <ac:chgData name="Pooja Gupta" userId="a3f29e99-cb96-45b8-9d18-8a2a67a5fa0b" providerId="ADAL" clId="{701121CE-34B9-4EF7-A772-C593C3EB7EDB}" dt="2026-03-07T02:56:17.164" v="781" actId="108"/>
          <ac:spMkLst>
            <pc:docMk/>
            <pc:sldMk cId="2802005586" sldId="257"/>
            <ac:spMk id="5" creationId="{ACC35E64-327C-4B2D-A274-E6A7D03D5B4E}"/>
          </ac:spMkLst>
        </pc:spChg>
        <pc:spChg chg="add mod">
          <ac:chgData name="Pooja Gupta" userId="a3f29e99-cb96-45b8-9d18-8a2a67a5fa0b" providerId="ADAL" clId="{701121CE-34B9-4EF7-A772-C593C3EB7EDB}" dt="2026-03-07T02:57:56.947" v="794" actId="208"/>
          <ac:spMkLst>
            <pc:docMk/>
            <pc:sldMk cId="2802005586" sldId="257"/>
            <ac:spMk id="6" creationId="{D0588BFA-A7AA-9FBF-DE45-2498EA80ED8C}"/>
          </ac:spMkLst>
        </pc:spChg>
        <pc:spChg chg="add mod">
          <ac:chgData name="Pooja Gupta" userId="a3f29e99-cb96-45b8-9d18-8a2a67a5fa0b" providerId="ADAL" clId="{701121CE-34B9-4EF7-A772-C593C3EB7EDB}" dt="2026-03-07T14:40:51.363" v="2428" actId="255"/>
          <ac:spMkLst>
            <pc:docMk/>
            <pc:sldMk cId="2802005586" sldId="257"/>
            <ac:spMk id="7" creationId="{6EC9B058-25F3-4F74-3671-C7B5167CA587}"/>
          </ac:spMkLst>
        </pc:spChg>
        <pc:graphicFrameChg chg="add mod modGraphic">
          <ac:chgData name="Pooja Gupta" userId="a3f29e99-cb96-45b8-9d18-8a2a67a5fa0b" providerId="ADAL" clId="{701121CE-34B9-4EF7-A772-C593C3EB7EDB}" dt="2026-03-07T14:40:43.222" v="2426" actId="255"/>
          <ac:graphicFrameMkLst>
            <pc:docMk/>
            <pc:sldMk cId="2802005586" sldId="257"/>
            <ac:graphicFrameMk id="4" creationId="{4E078591-D45F-D887-336E-21EA616D2D8F}"/>
          </ac:graphicFrameMkLst>
        </pc:graphicFrameChg>
      </pc:sldChg>
      <pc:sldChg chg="modSp new mod">
        <pc:chgData name="Pooja Gupta" userId="a3f29e99-cb96-45b8-9d18-8a2a67a5fa0b" providerId="ADAL" clId="{701121CE-34B9-4EF7-A772-C593C3EB7EDB}" dt="2026-03-07T14:45:16.602" v="2690" actId="255"/>
        <pc:sldMkLst>
          <pc:docMk/>
          <pc:sldMk cId="41400904" sldId="258"/>
        </pc:sldMkLst>
        <pc:spChg chg="mod">
          <ac:chgData name="Pooja Gupta" userId="a3f29e99-cb96-45b8-9d18-8a2a67a5fa0b" providerId="ADAL" clId="{701121CE-34B9-4EF7-A772-C593C3EB7EDB}" dt="2026-03-07T14:44:56.787" v="2677" actId="115"/>
          <ac:spMkLst>
            <pc:docMk/>
            <pc:sldMk cId="41400904" sldId="258"/>
            <ac:spMk id="2" creationId="{E327CE49-4017-F239-B8E9-5F4B33FE3D67}"/>
          </ac:spMkLst>
        </pc:spChg>
        <pc:spChg chg="mod">
          <ac:chgData name="Pooja Gupta" userId="a3f29e99-cb96-45b8-9d18-8a2a67a5fa0b" providerId="ADAL" clId="{701121CE-34B9-4EF7-A772-C593C3EB7EDB}" dt="2026-03-07T14:45:16.602" v="2690" actId="255"/>
          <ac:spMkLst>
            <pc:docMk/>
            <pc:sldMk cId="41400904" sldId="258"/>
            <ac:spMk id="3" creationId="{5738F434-2100-2E87-9736-C1ED057EB145}"/>
          </ac:spMkLst>
        </pc:spChg>
      </pc:sldChg>
      <pc:sldChg chg="modSp new mod modNotesTx">
        <pc:chgData name="Pooja Gupta" userId="a3f29e99-cb96-45b8-9d18-8a2a67a5fa0b" providerId="ADAL" clId="{701121CE-34B9-4EF7-A772-C593C3EB7EDB}" dt="2026-03-13T03:57:38.606" v="4020" actId="27636"/>
        <pc:sldMkLst>
          <pc:docMk/>
          <pc:sldMk cId="383313552" sldId="260"/>
        </pc:sldMkLst>
        <pc:spChg chg="mod">
          <ac:chgData name="Pooja Gupta" userId="a3f29e99-cb96-45b8-9d18-8a2a67a5fa0b" providerId="ADAL" clId="{701121CE-34B9-4EF7-A772-C593C3EB7EDB}" dt="2026-03-08T13:57:42.065" v="2804" actId="207"/>
          <ac:spMkLst>
            <pc:docMk/>
            <pc:sldMk cId="383313552" sldId="260"/>
            <ac:spMk id="2" creationId="{42483D38-7CF7-CA93-CA60-D4B1BC0D79AB}"/>
          </ac:spMkLst>
        </pc:spChg>
        <pc:spChg chg="mod">
          <ac:chgData name="Pooja Gupta" userId="a3f29e99-cb96-45b8-9d18-8a2a67a5fa0b" providerId="ADAL" clId="{701121CE-34B9-4EF7-A772-C593C3EB7EDB}" dt="2026-03-13T03:57:38.606" v="4020" actId="27636"/>
          <ac:spMkLst>
            <pc:docMk/>
            <pc:sldMk cId="383313552" sldId="260"/>
            <ac:spMk id="3" creationId="{45690266-E81A-F325-8FB1-634510D8A003}"/>
          </ac:spMkLst>
        </pc:spChg>
      </pc:sldChg>
      <pc:sldChg chg="addSp delSp modSp new mod">
        <pc:chgData name="Pooja Gupta" userId="a3f29e99-cb96-45b8-9d18-8a2a67a5fa0b" providerId="ADAL" clId="{701121CE-34B9-4EF7-A772-C593C3EB7EDB}" dt="2026-03-08T13:59:54.274" v="2832" actId="255"/>
        <pc:sldMkLst>
          <pc:docMk/>
          <pc:sldMk cId="3482183434" sldId="261"/>
        </pc:sldMkLst>
        <pc:spChg chg="mod">
          <ac:chgData name="Pooja Gupta" userId="a3f29e99-cb96-45b8-9d18-8a2a67a5fa0b" providerId="ADAL" clId="{701121CE-34B9-4EF7-A772-C593C3EB7EDB}" dt="2026-03-08T13:59:04.020" v="2825" actId="207"/>
          <ac:spMkLst>
            <pc:docMk/>
            <pc:sldMk cId="3482183434" sldId="261"/>
            <ac:spMk id="2" creationId="{DCF5AD74-6788-FB7D-8552-EDF4EF555D6C}"/>
          </ac:spMkLst>
        </pc:spChg>
        <pc:spChg chg="add del mod">
          <ac:chgData name="Pooja Gupta" userId="a3f29e99-cb96-45b8-9d18-8a2a67a5fa0b" providerId="ADAL" clId="{701121CE-34B9-4EF7-A772-C593C3EB7EDB}" dt="2026-03-08T13:59:54.274" v="2832" actId="255"/>
          <ac:spMkLst>
            <pc:docMk/>
            <pc:sldMk cId="3482183434" sldId="261"/>
            <ac:spMk id="11" creationId="{0D5BE216-F271-21F0-2382-35A423C05938}"/>
          </ac:spMkLst>
        </pc:spChg>
      </pc:sldChg>
      <pc:sldChg chg="delSp modSp new mod">
        <pc:chgData name="Pooja Gupta" userId="a3f29e99-cb96-45b8-9d18-8a2a67a5fa0b" providerId="ADAL" clId="{701121CE-34B9-4EF7-A772-C593C3EB7EDB}" dt="2026-03-08T14:08:10.747" v="2858" actId="1076"/>
        <pc:sldMkLst>
          <pc:docMk/>
          <pc:sldMk cId="2226212696" sldId="262"/>
        </pc:sldMkLst>
        <pc:spChg chg="mod">
          <ac:chgData name="Pooja Gupta" userId="a3f29e99-cb96-45b8-9d18-8a2a67a5fa0b" providerId="ADAL" clId="{701121CE-34B9-4EF7-A772-C593C3EB7EDB}" dt="2026-03-08T14:08:10.747" v="2858" actId="1076"/>
          <ac:spMkLst>
            <pc:docMk/>
            <pc:sldMk cId="2226212696" sldId="262"/>
            <ac:spMk id="3" creationId="{ACCE3660-35A3-5C46-17D3-DFA5F0D56FF9}"/>
          </ac:spMkLst>
        </pc:spChg>
      </pc:sldChg>
      <pc:sldChg chg="addSp delSp modSp new mod">
        <pc:chgData name="Pooja Gupta" userId="a3f29e99-cb96-45b8-9d18-8a2a67a5fa0b" providerId="ADAL" clId="{701121CE-34B9-4EF7-A772-C593C3EB7EDB}" dt="2026-03-08T14:09:56.838" v="2936" actId="20577"/>
        <pc:sldMkLst>
          <pc:docMk/>
          <pc:sldMk cId="3272027169" sldId="263"/>
        </pc:sldMkLst>
        <pc:spChg chg="mod">
          <ac:chgData name="Pooja Gupta" userId="a3f29e99-cb96-45b8-9d18-8a2a67a5fa0b" providerId="ADAL" clId="{701121CE-34B9-4EF7-A772-C593C3EB7EDB}" dt="2026-03-08T14:08:56.791" v="2914" actId="20577"/>
          <ac:spMkLst>
            <pc:docMk/>
            <pc:sldMk cId="3272027169" sldId="263"/>
            <ac:spMk id="2" creationId="{D8996CB0-AC48-6671-1759-F2A3F6E0C379}"/>
          </ac:spMkLst>
        </pc:spChg>
        <pc:spChg chg="add mod">
          <ac:chgData name="Pooja Gupta" userId="a3f29e99-cb96-45b8-9d18-8a2a67a5fa0b" providerId="ADAL" clId="{701121CE-34B9-4EF7-A772-C593C3EB7EDB}" dt="2026-03-08T14:09:56.838" v="2936" actId="20577"/>
          <ac:spMkLst>
            <pc:docMk/>
            <pc:sldMk cId="3272027169" sldId="263"/>
            <ac:spMk id="8" creationId="{9FC74D09-61DE-B5E8-1123-7DAB2F6FAFDB}"/>
          </ac:spMkLst>
        </pc:spChg>
        <pc:graphicFrameChg chg="add mod">
          <ac:chgData name="Pooja Gupta" userId="a3f29e99-cb96-45b8-9d18-8a2a67a5fa0b" providerId="ADAL" clId="{701121CE-34B9-4EF7-A772-C593C3EB7EDB}" dt="2026-03-07T09:38:41.850" v="984" actId="1076"/>
          <ac:graphicFrameMkLst>
            <pc:docMk/>
            <pc:sldMk cId="3272027169" sldId="263"/>
            <ac:graphicFrameMk id="9" creationId="{4B3665E2-EB10-50F2-BC94-F57690BD5C40}"/>
          </ac:graphicFrameMkLst>
        </pc:graphicFrameChg>
      </pc:sldChg>
      <pc:sldChg chg="addSp delSp modSp new mod">
        <pc:chgData name="Pooja Gupta" userId="a3f29e99-cb96-45b8-9d18-8a2a67a5fa0b" providerId="ADAL" clId="{701121CE-34B9-4EF7-A772-C593C3EB7EDB}" dt="2026-03-13T03:57:54.053" v="4021" actId="478"/>
        <pc:sldMkLst>
          <pc:docMk/>
          <pc:sldMk cId="2428718078" sldId="264"/>
        </pc:sldMkLst>
        <pc:spChg chg="del">
          <ac:chgData name="Pooja Gupta" userId="a3f29e99-cb96-45b8-9d18-8a2a67a5fa0b" providerId="ADAL" clId="{701121CE-34B9-4EF7-A772-C593C3EB7EDB}" dt="2026-03-13T03:57:54.053" v="4021" actId="478"/>
          <ac:spMkLst>
            <pc:docMk/>
            <pc:sldMk cId="2428718078" sldId="264"/>
            <ac:spMk id="2" creationId="{35CF69F1-1E43-EED9-4166-6BEBC3032915}"/>
          </ac:spMkLst>
        </pc:spChg>
        <pc:spChg chg="add mod">
          <ac:chgData name="Pooja Gupta" userId="a3f29e99-cb96-45b8-9d18-8a2a67a5fa0b" providerId="ADAL" clId="{701121CE-34B9-4EF7-A772-C593C3EB7EDB}" dt="2026-03-08T14:11:02.639" v="2942" actId="20577"/>
          <ac:spMkLst>
            <pc:docMk/>
            <pc:sldMk cId="2428718078" sldId="264"/>
            <ac:spMk id="7" creationId="{C1633E9C-B02C-00FF-481B-D91DA562A87C}"/>
          </ac:spMkLst>
        </pc:spChg>
        <pc:graphicFrameChg chg="add mod">
          <ac:chgData name="Pooja Gupta" userId="a3f29e99-cb96-45b8-9d18-8a2a67a5fa0b" providerId="ADAL" clId="{701121CE-34B9-4EF7-A772-C593C3EB7EDB}" dt="2026-03-08T14:10:56.991" v="2940" actId="1076"/>
          <ac:graphicFrameMkLst>
            <pc:docMk/>
            <pc:sldMk cId="2428718078" sldId="264"/>
            <ac:graphicFrameMk id="8" creationId="{DFBDD3DA-F6AC-827F-58BA-8E4A7B732427}"/>
          </ac:graphicFrameMkLst>
        </pc:graphicFrameChg>
      </pc:sldChg>
      <pc:sldChg chg="modSp new mod">
        <pc:chgData name="Pooja Gupta" userId="a3f29e99-cb96-45b8-9d18-8a2a67a5fa0b" providerId="ADAL" clId="{701121CE-34B9-4EF7-A772-C593C3EB7EDB}" dt="2026-03-08T14:13:04.812" v="2979" actId="108"/>
        <pc:sldMkLst>
          <pc:docMk/>
          <pc:sldMk cId="3065735858" sldId="265"/>
        </pc:sldMkLst>
        <pc:spChg chg="mod">
          <ac:chgData name="Pooja Gupta" userId="a3f29e99-cb96-45b8-9d18-8a2a67a5fa0b" providerId="ADAL" clId="{701121CE-34B9-4EF7-A772-C593C3EB7EDB}" dt="2026-03-08T14:11:25.969" v="2945" actId="20577"/>
          <ac:spMkLst>
            <pc:docMk/>
            <pc:sldMk cId="3065735858" sldId="265"/>
            <ac:spMk id="2" creationId="{6C01CE7F-3270-F26D-7B45-54160B5D75A4}"/>
          </ac:spMkLst>
        </pc:spChg>
        <pc:spChg chg="mod">
          <ac:chgData name="Pooja Gupta" userId="a3f29e99-cb96-45b8-9d18-8a2a67a5fa0b" providerId="ADAL" clId="{701121CE-34B9-4EF7-A772-C593C3EB7EDB}" dt="2026-03-08T14:13:04.812" v="2979" actId="108"/>
          <ac:spMkLst>
            <pc:docMk/>
            <pc:sldMk cId="3065735858" sldId="265"/>
            <ac:spMk id="3" creationId="{D5753841-502A-543B-8C14-723912A74E8A}"/>
          </ac:spMkLst>
        </pc:spChg>
      </pc:sldChg>
      <pc:sldChg chg="addSp delSp modSp new mod">
        <pc:chgData name="Pooja Gupta" userId="a3f29e99-cb96-45b8-9d18-8a2a67a5fa0b" providerId="ADAL" clId="{701121CE-34B9-4EF7-A772-C593C3EB7EDB}" dt="2026-03-09T15:42:29.652" v="3694" actId="12385"/>
        <pc:sldMkLst>
          <pc:docMk/>
          <pc:sldMk cId="2860701083" sldId="266"/>
        </pc:sldMkLst>
        <pc:spChg chg="add mod">
          <ac:chgData name="Pooja Gupta" userId="a3f29e99-cb96-45b8-9d18-8a2a67a5fa0b" providerId="ADAL" clId="{701121CE-34B9-4EF7-A772-C593C3EB7EDB}" dt="2026-03-07T09:44:07.993" v="1108" actId="255"/>
          <ac:spMkLst>
            <pc:docMk/>
            <pc:sldMk cId="2860701083" sldId="266"/>
            <ac:spMk id="10" creationId="{46ACB848-BDCF-808B-8C5E-FE64E8EC43E8}"/>
          </ac:spMkLst>
        </pc:spChg>
        <pc:graphicFrameChg chg="add mod modGraphic">
          <ac:chgData name="Pooja Gupta" userId="a3f29e99-cb96-45b8-9d18-8a2a67a5fa0b" providerId="ADAL" clId="{701121CE-34B9-4EF7-A772-C593C3EB7EDB}" dt="2026-03-09T15:42:29.652" v="3694" actId="12385"/>
          <ac:graphicFrameMkLst>
            <pc:docMk/>
            <pc:sldMk cId="2860701083" sldId="266"/>
            <ac:graphicFrameMk id="4" creationId="{7171EF4F-4671-B101-1BC1-655339AB5809}"/>
          </ac:graphicFrameMkLst>
        </pc:graphicFrameChg>
      </pc:sldChg>
      <pc:sldChg chg="addSp modSp new mod">
        <pc:chgData name="Pooja Gupta" userId="a3f29e99-cb96-45b8-9d18-8a2a67a5fa0b" providerId="ADAL" clId="{701121CE-34B9-4EF7-A772-C593C3EB7EDB}" dt="2026-03-09T15:42:18.010" v="3693" actId="12385"/>
        <pc:sldMkLst>
          <pc:docMk/>
          <pc:sldMk cId="1582274847" sldId="267"/>
        </pc:sldMkLst>
        <pc:spChg chg="mod">
          <ac:chgData name="Pooja Gupta" userId="a3f29e99-cb96-45b8-9d18-8a2a67a5fa0b" providerId="ADAL" clId="{701121CE-34B9-4EF7-A772-C593C3EB7EDB}" dt="2026-03-08T14:13:28.638" v="2980" actId="108"/>
          <ac:spMkLst>
            <pc:docMk/>
            <pc:sldMk cId="1582274847" sldId="267"/>
            <ac:spMk id="2" creationId="{AAF39567-0527-BA37-6BA8-4D207AF53A8E}"/>
          </ac:spMkLst>
        </pc:spChg>
        <pc:spChg chg="mod">
          <ac:chgData name="Pooja Gupta" userId="a3f29e99-cb96-45b8-9d18-8a2a67a5fa0b" providerId="ADAL" clId="{701121CE-34B9-4EF7-A772-C593C3EB7EDB}" dt="2026-03-08T14:17:05.822" v="3367" actId="20577"/>
          <ac:spMkLst>
            <pc:docMk/>
            <pc:sldMk cId="1582274847" sldId="267"/>
            <ac:spMk id="3" creationId="{397DAFBF-DBC4-098C-765D-B7D177923DA5}"/>
          </ac:spMkLst>
        </pc:spChg>
        <pc:graphicFrameChg chg="add mod modGraphic">
          <ac:chgData name="Pooja Gupta" userId="a3f29e99-cb96-45b8-9d18-8a2a67a5fa0b" providerId="ADAL" clId="{701121CE-34B9-4EF7-A772-C593C3EB7EDB}" dt="2026-03-09T15:42:18.010" v="3693" actId="12385"/>
          <ac:graphicFrameMkLst>
            <pc:docMk/>
            <pc:sldMk cId="1582274847" sldId="267"/>
            <ac:graphicFrameMk id="4" creationId="{EB6154D1-FD3F-B573-7381-C3DC2506272C}"/>
          </ac:graphicFrameMkLst>
        </pc:graphicFrameChg>
      </pc:sldChg>
      <pc:sldChg chg="modSp add mod">
        <pc:chgData name="Pooja Gupta" userId="a3f29e99-cb96-45b8-9d18-8a2a67a5fa0b" providerId="ADAL" clId="{701121CE-34B9-4EF7-A772-C593C3EB7EDB}" dt="2026-03-07T14:45:48.589" v="2695" actId="14100"/>
        <pc:sldMkLst>
          <pc:docMk/>
          <pc:sldMk cId="2171880065" sldId="268"/>
        </pc:sldMkLst>
        <pc:spChg chg="mod">
          <ac:chgData name="Pooja Gupta" userId="a3f29e99-cb96-45b8-9d18-8a2a67a5fa0b" providerId="ADAL" clId="{701121CE-34B9-4EF7-A772-C593C3EB7EDB}" dt="2026-03-07T14:45:41.010" v="2694" actId="207"/>
          <ac:spMkLst>
            <pc:docMk/>
            <pc:sldMk cId="2171880065" sldId="268"/>
            <ac:spMk id="2" creationId="{FC0F6BAF-479D-30F2-7E52-E306B1C5479D}"/>
          </ac:spMkLst>
        </pc:spChg>
        <pc:spChg chg="mod">
          <ac:chgData name="Pooja Gupta" userId="a3f29e99-cb96-45b8-9d18-8a2a67a5fa0b" providerId="ADAL" clId="{701121CE-34B9-4EF7-A772-C593C3EB7EDB}" dt="2026-03-07T14:45:48.589" v="2695" actId="14100"/>
          <ac:spMkLst>
            <pc:docMk/>
            <pc:sldMk cId="2171880065" sldId="268"/>
            <ac:spMk id="3" creationId="{C3C18140-5F2F-4BAE-EE30-4B2856103927}"/>
          </ac:spMkLst>
        </pc:spChg>
      </pc:sldChg>
      <pc:sldChg chg="modSp add mod">
        <pc:chgData name="Pooja Gupta" userId="a3f29e99-cb96-45b8-9d18-8a2a67a5fa0b" providerId="ADAL" clId="{701121CE-34B9-4EF7-A772-C593C3EB7EDB}" dt="2026-03-13T03:57:29.073" v="4017" actId="14100"/>
        <pc:sldMkLst>
          <pc:docMk/>
          <pc:sldMk cId="1950327953" sldId="269"/>
        </pc:sldMkLst>
        <pc:spChg chg="mod">
          <ac:chgData name="Pooja Gupta" userId="a3f29e99-cb96-45b8-9d18-8a2a67a5fa0b" providerId="ADAL" clId="{701121CE-34B9-4EF7-A772-C593C3EB7EDB}" dt="2026-03-13T03:56:29.866" v="4014" actId="1076"/>
          <ac:spMkLst>
            <pc:docMk/>
            <pc:sldMk cId="1950327953" sldId="269"/>
            <ac:spMk id="2" creationId="{6E8BFDC0-C2D7-43BC-275B-12603EE9F452}"/>
          </ac:spMkLst>
        </pc:spChg>
        <pc:spChg chg="mod">
          <ac:chgData name="Pooja Gupta" userId="a3f29e99-cb96-45b8-9d18-8a2a67a5fa0b" providerId="ADAL" clId="{701121CE-34B9-4EF7-A772-C593C3EB7EDB}" dt="2026-03-13T03:57:29.073" v="4017" actId="14100"/>
          <ac:spMkLst>
            <pc:docMk/>
            <pc:sldMk cId="1950327953" sldId="269"/>
            <ac:spMk id="3" creationId="{9F0A5606-3545-C6F4-104C-A7E068CBA510}"/>
          </ac:spMkLst>
        </pc:spChg>
      </pc:sldChg>
      <pc:sldChg chg="addSp delSp modSp new mod ord setBg">
        <pc:chgData name="Pooja Gupta" userId="a3f29e99-cb96-45b8-9d18-8a2a67a5fa0b" providerId="ADAL" clId="{701121CE-34B9-4EF7-A772-C593C3EB7EDB}" dt="2026-03-13T00:42:16.118" v="3698" actId="26606"/>
        <pc:sldMkLst>
          <pc:docMk/>
          <pc:sldMk cId="3778369532" sldId="271"/>
        </pc:sldMkLst>
        <pc:spChg chg="mod">
          <ac:chgData name="Pooja Gupta" userId="a3f29e99-cb96-45b8-9d18-8a2a67a5fa0b" providerId="ADAL" clId="{701121CE-34B9-4EF7-A772-C593C3EB7EDB}" dt="2026-03-13T00:42:16.118" v="3698" actId="26606"/>
          <ac:spMkLst>
            <pc:docMk/>
            <pc:sldMk cId="3778369532" sldId="271"/>
            <ac:spMk id="2" creationId="{F1EF3FBB-6FD4-659C-D6AC-0BDF17A55DB3}"/>
          </ac:spMkLst>
        </pc:spChg>
        <pc:spChg chg="mod">
          <ac:chgData name="Pooja Gupta" userId="a3f29e99-cb96-45b8-9d18-8a2a67a5fa0b" providerId="ADAL" clId="{701121CE-34B9-4EF7-A772-C593C3EB7EDB}" dt="2026-03-13T00:42:16.118" v="3698" actId="26606"/>
          <ac:spMkLst>
            <pc:docMk/>
            <pc:sldMk cId="3778369532" sldId="271"/>
            <ac:spMk id="3" creationId="{40B2FD0F-49CA-545C-C4C4-D2644E62BF86}"/>
          </ac:spMkLst>
        </pc:spChg>
        <pc:spChg chg="add mod">
          <ac:chgData name="Pooja Gupta" userId="a3f29e99-cb96-45b8-9d18-8a2a67a5fa0b" providerId="ADAL" clId="{701121CE-34B9-4EF7-A772-C593C3EB7EDB}" dt="2026-03-13T00:42:16.118" v="3698" actId="26606"/>
          <ac:spMkLst>
            <pc:docMk/>
            <pc:sldMk cId="3778369532" sldId="271"/>
            <ac:spMk id="4" creationId="{D6770E38-0289-27AC-56F5-5F2A9E10883F}"/>
          </ac:spMkLst>
        </pc:spChg>
        <pc:spChg chg="add del">
          <ac:chgData name="Pooja Gupta" userId="a3f29e99-cb96-45b8-9d18-8a2a67a5fa0b" providerId="ADAL" clId="{701121CE-34B9-4EF7-A772-C593C3EB7EDB}" dt="2026-03-13T00:42:16.118" v="3698" actId="26606"/>
          <ac:spMkLst>
            <pc:docMk/>
            <pc:sldMk cId="3778369532" sldId="271"/>
            <ac:spMk id="9" creationId="{9F7D788E-2C1B-4EF4-8719-12613771FF98}"/>
          </ac:spMkLst>
        </pc:spChg>
        <pc:spChg chg="add del">
          <ac:chgData name="Pooja Gupta" userId="a3f29e99-cb96-45b8-9d18-8a2a67a5fa0b" providerId="ADAL" clId="{701121CE-34B9-4EF7-A772-C593C3EB7EDB}" dt="2026-03-13T00:42:16.118" v="3698" actId="26606"/>
          <ac:spMkLst>
            <pc:docMk/>
            <pc:sldMk cId="3778369532" sldId="271"/>
            <ac:spMk id="11" creationId="{7C54E824-C0F4-480B-BC88-689F50C45FBD}"/>
          </ac:spMkLst>
        </pc:spChg>
        <pc:spChg chg="add del">
          <ac:chgData name="Pooja Gupta" userId="a3f29e99-cb96-45b8-9d18-8a2a67a5fa0b" providerId="ADAL" clId="{701121CE-34B9-4EF7-A772-C593C3EB7EDB}" dt="2026-03-13T00:42:16.118" v="3698" actId="26606"/>
          <ac:spMkLst>
            <pc:docMk/>
            <pc:sldMk cId="3778369532" sldId="271"/>
            <ac:spMk id="13" creationId="{58DEA6A1-FC5C-4E6E-BBBF-7E472949B394}"/>
          </ac:spMkLst>
        </pc:spChg>
        <pc:spChg chg="add del">
          <ac:chgData name="Pooja Gupta" userId="a3f29e99-cb96-45b8-9d18-8a2a67a5fa0b" providerId="ADAL" clId="{701121CE-34B9-4EF7-A772-C593C3EB7EDB}" dt="2026-03-13T00:42:16.118" v="3698" actId="26606"/>
          <ac:spMkLst>
            <pc:docMk/>
            <pc:sldMk cId="3778369532" sldId="271"/>
            <ac:spMk id="15" creationId="{96AAAC3B-1954-46B7-BBAC-27DFF5B5295F}"/>
          </ac:spMkLst>
        </pc:spChg>
        <pc:spChg chg="add del">
          <ac:chgData name="Pooja Gupta" userId="a3f29e99-cb96-45b8-9d18-8a2a67a5fa0b" providerId="ADAL" clId="{701121CE-34B9-4EF7-A772-C593C3EB7EDB}" dt="2026-03-13T00:42:16.118" v="3698" actId="26606"/>
          <ac:spMkLst>
            <pc:docMk/>
            <pc:sldMk cId="3778369532" sldId="271"/>
            <ac:spMk id="17" creationId="{A5AD6500-BB62-4AAC-9D2F-C10DDC90CBB1}"/>
          </ac:spMkLst>
        </pc:spChg>
      </pc:sldChg>
      <pc:sldChg chg="addSp delSp modSp new mod ord">
        <pc:chgData name="Pooja Gupta" userId="a3f29e99-cb96-45b8-9d18-8a2a67a5fa0b" providerId="ADAL" clId="{701121CE-34B9-4EF7-A772-C593C3EB7EDB}" dt="2026-03-08T13:50:21.643" v="2703"/>
        <pc:sldMkLst>
          <pc:docMk/>
          <pc:sldMk cId="1569442487" sldId="272"/>
        </pc:sldMkLst>
        <pc:spChg chg="mod">
          <ac:chgData name="Pooja Gupta" userId="a3f29e99-cb96-45b8-9d18-8a2a67a5fa0b" providerId="ADAL" clId="{701121CE-34B9-4EF7-A772-C593C3EB7EDB}" dt="2026-03-07T14:35:54.625" v="2324" actId="20577"/>
          <ac:spMkLst>
            <pc:docMk/>
            <pc:sldMk cId="1569442487" sldId="272"/>
            <ac:spMk id="2" creationId="{4BA1BC15-8DAF-3E74-4FD2-FEE4866969C4}"/>
          </ac:spMkLst>
        </pc:spChg>
        <pc:graphicFrameChg chg="add mod modGraphic">
          <ac:chgData name="Pooja Gupta" userId="a3f29e99-cb96-45b8-9d18-8a2a67a5fa0b" providerId="ADAL" clId="{701121CE-34B9-4EF7-A772-C593C3EB7EDB}" dt="2026-03-07T14:35:40.642" v="2297" actId="113"/>
          <ac:graphicFrameMkLst>
            <pc:docMk/>
            <pc:sldMk cId="1569442487" sldId="272"/>
            <ac:graphicFrameMk id="4" creationId="{AF9AE15D-4620-E6EE-6FEC-C72653B32909}"/>
          </ac:graphicFrameMkLst>
        </pc:graphicFrameChg>
      </pc:sldChg>
      <pc:sldChg chg="addSp delSp modSp new mod">
        <pc:chgData name="Pooja Gupta" userId="a3f29e99-cb96-45b8-9d18-8a2a67a5fa0b" providerId="ADAL" clId="{701121CE-34B9-4EF7-A772-C593C3EB7EDB}" dt="2026-03-13T01:03:13.049" v="3761" actId="20577"/>
        <pc:sldMkLst>
          <pc:docMk/>
          <pc:sldMk cId="1503293686" sldId="273"/>
        </pc:sldMkLst>
        <pc:spChg chg="mod">
          <ac:chgData name="Pooja Gupta" userId="a3f29e99-cb96-45b8-9d18-8a2a67a5fa0b" providerId="ADAL" clId="{701121CE-34B9-4EF7-A772-C593C3EB7EDB}" dt="2026-03-13T01:01:39.942" v="3727"/>
          <ac:spMkLst>
            <pc:docMk/>
            <pc:sldMk cId="1503293686" sldId="273"/>
            <ac:spMk id="2" creationId="{E441C8DF-4B88-330A-856E-0B3DCB0ABF29}"/>
          </ac:spMkLst>
        </pc:spChg>
        <pc:spChg chg="add mod">
          <ac:chgData name="Pooja Gupta" userId="a3f29e99-cb96-45b8-9d18-8a2a67a5fa0b" providerId="ADAL" clId="{701121CE-34B9-4EF7-A772-C593C3EB7EDB}" dt="2026-03-13T01:03:13.049" v="3761" actId="20577"/>
          <ac:spMkLst>
            <pc:docMk/>
            <pc:sldMk cId="1503293686" sldId="273"/>
            <ac:spMk id="4" creationId="{44F1CB78-C9D0-D411-41DE-7D3FFBED3C57}"/>
          </ac:spMkLst>
        </pc:spChg>
        <pc:picChg chg="add del mod ord">
          <ac:chgData name="Pooja Gupta" userId="a3f29e99-cb96-45b8-9d18-8a2a67a5fa0b" providerId="ADAL" clId="{701121CE-34B9-4EF7-A772-C593C3EB7EDB}" dt="2026-03-13T00:57:29.705" v="3699" actId="478"/>
          <ac:picMkLst>
            <pc:docMk/>
            <pc:sldMk cId="1503293686" sldId="273"/>
            <ac:picMk id="5" creationId="{400DC5A4-F582-0D60-2A94-50396C9C1BCC}"/>
          </ac:picMkLst>
        </pc:picChg>
      </pc:sldChg>
      <pc:sldChg chg="modSp new mod">
        <pc:chgData name="Pooja Gupta" userId="a3f29e99-cb96-45b8-9d18-8a2a67a5fa0b" providerId="ADAL" clId="{701121CE-34B9-4EF7-A772-C593C3EB7EDB}" dt="2026-03-13T03:58:24.226" v="4026" actId="255"/>
        <pc:sldMkLst>
          <pc:docMk/>
          <pc:sldMk cId="711598433" sldId="274"/>
        </pc:sldMkLst>
        <pc:spChg chg="mod">
          <ac:chgData name="Pooja Gupta" userId="a3f29e99-cb96-45b8-9d18-8a2a67a5fa0b" providerId="ADAL" clId="{701121CE-34B9-4EF7-A772-C593C3EB7EDB}" dt="2026-03-08T14:29:32.070" v="3396" actId="108"/>
          <ac:spMkLst>
            <pc:docMk/>
            <pc:sldMk cId="711598433" sldId="274"/>
            <ac:spMk id="2" creationId="{2A1DE7A2-E290-4DB5-7F8A-42F589D74680}"/>
          </ac:spMkLst>
        </pc:spChg>
        <pc:spChg chg="mod">
          <ac:chgData name="Pooja Gupta" userId="a3f29e99-cb96-45b8-9d18-8a2a67a5fa0b" providerId="ADAL" clId="{701121CE-34B9-4EF7-A772-C593C3EB7EDB}" dt="2026-03-13T03:58:24.226" v="4026" actId="255"/>
          <ac:spMkLst>
            <pc:docMk/>
            <pc:sldMk cId="711598433" sldId="274"/>
            <ac:spMk id="3" creationId="{C790C4CA-604F-8CB6-C17F-CB468C98E1DB}"/>
          </ac:spMkLst>
        </pc:spChg>
      </pc:sldChg>
      <pc:sldChg chg="modSp add mod">
        <pc:chgData name="Pooja Gupta" userId="a3f29e99-cb96-45b8-9d18-8a2a67a5fa0b" providerId="ADAL" clId="{701121CE-34B9-4EF7-A772-C593C3EB7EDB}" dt="2026-03-09T10:28:07.041" v="3618" actId="20577"/>
        <pc:sldMkLst>
          <pc:docMk/>
          <pc:sldMk cId="782479197" sldId="275"/>
        </pc:sldMkLst>
        <pc:spChg chg="mod">
          <ac:chgData name="Pooja Gupta" userId="a3f29e99-cb96-45b8-9d18-8a2a67a5fa0b" providerId="ADAL" clId="{701121CE-34B9-4EF7-A772-C593C3EB7EDB}" dt="2026-03-09T10:27:02.113" v="3601" actId="1076"/>
          <ac:spMkLst>
            <pc:docMk/>
            <pc:sldMk cId="782479197" sldId="275"/>
            <ac:spMk id="2" creationId="{99C0803F-7422-4EA3-6920-26098BAAD752}"/>
          </ac:spMkLst>
        </pc:spChg>
        <pc:spChg chg="mod">
          <ac:chgData name="Pooja Gupta" userId="a3f29e99-cb96-45b8-9d18-8a2a67a5fa0b" providerId="ADAL" clId="{701121CE-34B9-4EF7-A772-C593C3EB7EDB}" dt="2026-03-09T10:28:07.041" v="3618" actId="20577"/>
          <ac:spMkLst>
            <pc:docMk/>
            <pc:sldMk cId="782479197" sldId="275"/>
            <ac:spMk id="3" creationId="{0614D5BC-BB9D-DC8B-4FC3-89085B239F02}"/>
          </ac:spMkLst>
        </pc:spChg>
      </pc:sldChg>
      <pc:sldChg chg="addSp delSp modSp new mod">
        <pc:chgData name="Pooja Gupta" userId="a3f29e99-cb96-45b8-9d18-8a2a67a5fa0b" providerId="ADAL" clId="{701121CE-34B9-4EF7-A772-C593C3EB7EDB}" dt="2026-03-13T07:33:14.739" v="4408" actId="1076"/>
        <pc:sldMkLst>
          <pc:docMk/>
          <pc:sldMk cId="501607541" sldId="276"/>
        </pc:sldMkLst>
        <pc:spChg chg="add mod">
          <ac:chgData name="Pooja Gupta" userId="a3f29e99-cb96-45b8-9d18-8a2a67a5fa0b" providerId="ADAL" clId="{701121CE-34B9-4EF7-A772-C593C3EB7EDB}" dt="2026-03-13T07:33:14.739" v="4408" actId="1076"/>
          <ac:spMkLst>
            <pc:docMk/>
            <pc:sldMk cId="501607541" sldId="276"/>
            <ac:spMk id="4" creationId="{5C1D109A-86D1-A608-590A-9803C1A53CBC}"/>
          </ac:spMkLst>
        </pc:spChg>
        <pc:graphicFrameChg chg="add mod modGraphic">
          <ac:chgData name="Pooja Gupta" userId="a3f29e99-cb96-45b8-9d18-8a2a67a5fa0b" providerId="ADAL" clId="{701121CE-34B9-4EF7-A772-C593C3EB7EDB}" dt="2026-03-13T07:33:02.752" v="4407" actId="1076"/>
          <ac:graphicFrameMkLst>
            <pc:docMk/>
            <pc:sldMk cId="501607541" sldId="276"/>
            <ac:graphicFrameMk id="5" creationId="{8863DBFF-9E1E-B9C1-A1D1-A0068C7BBC52}"/>
          </ac:graphicFrameMkLst>
        </pc:graphicFrameChg>
      </pc:sldChg>
      <pc:sldChg chg="modSp new mod modNotesTx">
        <pc:chgData name="Pooja Gupta" userId="a3f29e99-cb96-45b8-9d18-8a2a67a5fa0b" providerId="ADAL" clId="{701121CE-34B9-4EF7-A772-C593C3EB7EDB}" dt="2026-03-13T03:55:31.022" v="4013" actId="20577"/>
        <pc:sldMkLst>
          <pc:docMk/>
          <pc:sldMk cId="2019776990" sldId="277"/>
        </pc:sldMkLst>
        <pc:spChg chg="mod">
          <ac:chgData name="Pooja Gupta" userId="a3f29e99-cb96-45b8-9d18-8a2a67a5fa0b" providerId="ADAL" clId="{701121CE-34B9-4EF7-A772-C593C3EB7EDB}" dt="2026-03-13T01:09:59.222" v="3786" actId="6549"/>
          <ac:spMkLst>
            <pc:docMk/>
            <pc:sldMk cId="2019776990" sldId="277"/>
            <ac:spMk id="2" creationId="{67ACAC5A-D4AE-D6CA-5A33-A2D4FC621B73}"/>
          </ac:spMkLst>
        </pc:spChg>
        <pc:spChg chg="mod">
          <ac:chgData name="Pooja Gupta" userId="a3f29e99-cb96-45b8-9d18-8a2a67a5fa0b" providerId="ADAL" clId="{701121CE-34B9-4EF7-A772-C593C3EB7EDB}" dt="2026-03-13T03:55:31.022" v="4013" actId="20577"/>
          <ac:spMkLst>
            <pc:docMk/>
            <pc:sldMk cId="2019776990" sldId="277"/>
            <ac:spMk id="3" creationId="{AFC795C0-E767-D81C-47C6-14919AFD49E9}"/>
          </ac:spMkLst>
        </pc:spChg>
      </pc:sldChg>
      <pc:sldChg chg="delSp modSp new mod">
        <pc:chgData name="Pooja Gupta" userId="a3f29e99-cb96-45b8-9d18-8a2a67a5fa0b" providerId="ADAL" clId="{701121CE-34B9-4EF7-A772-C593C3EB7EDB}" dt="2026-03-13T16:25:17.187" v="4576" actId="113"/>
        <pc:sldMkLst>
          <pc:docMk/>
          <pc:sldMk cId="3525674635" sldId="278"/>
        </pc:sldMkLst>
        <pc:spChg chg="del">
          <ac:chgData name="Pooja Gupta" userId="a3f29e99-cb96-45b8-9d18-8a2a67a5fa0b" providerId="ADAL" clId="{701121CE-34B9-4EF7-A772-C593C3EB7EDB}" dt="2026-03-13T16:22:39.106" v="4410" actId="478"/>
          <ac:spMkLst>
            <pc:docMk/>
            <pc:sldMk cId="3525674635" sldId="278"/>
            <ac:spMk id="2" creationId="{DF23FB74-0B80-B968-7A6D-05EB2E2708F7}"/>
          </ac:spMkLst>
        </pc:spChg>
        <pc:spChg chg="mod">
          <ac:chgData name="Pooja Gupta" userId="a3f29e99-cb96-45b8-9d18-8a2a67a5fa0b" providerId="ADAL" clId="{701121CE-34B9-4EF7-A772-C593C3EB7EDB}" dt="2026-03-13T16:25:17.187" v="4576" actId="113"/>
          <ac:spMkLst>
            <pc:docMk/>
            <pc:sldMk cId="3525674635" sldId="278"/>
            <ac:spMk id="3" creationId="{7D9FFBE9-2C1B-FA68-5DEA-82FDAB4D1563}"/>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8949705-EEE4-4FDE-A850-0936361016C7}"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IN"/>
        </a:p>
      </dgm:t>
    </dgm:pt>
    <dgm:pt modelId="{97ADF044-C730-4678-8A36-7386E3066BE6}">
      <dgm:prSet phldrT="[Text]" phldr="0"/>
      <dgm:spPr>
        <a:solidFill>
          <a:schemeClr val="accent2">
            <a:lumMod val="75000"/>
          </a:schemeClr>
        </a:solidFill>
      </dgm:spPr>
      <dgm:t>
        <a:bodyPr/>
        <a:lstStyle/>
        <a:p>
          <a:r>
            <a:rPr lang="en-IN" b="1" dirty="0">
              <a:solidFill>
                <a:schemeClr val="bg1"/>
              </a:solidFill>
              <a:latin typeface="Arial" panose="020B0604020202020204" pitchFamily="34" charset="0"/>
              <a:cs typeface="Arial" panose="020B0604020202020204" pitchFamily="34" charset="0"/>
            </a:rPr>
            <a:t>GST Litigation</a:t>
          </a:r>
        </a:p>
      </dgm:t>
    </dgm:pt>
    <dgm:pt modelId="{D637E141-370D-45E5-8519-9BA753515001}" type="parTrans" cxnId="{E72514A2-CC15-451C-B861-B9B2936E6145}">
      <dgm:prSet/>
      <dgm:spPr/>
      <dgm:t>
        <a:bodyPr/>
        <a:lstStyle/>
        <a:p>
          <a:endParaRPr lang="en-IN"/>
        </a:p>
      </dgm:t>
    </dgm:pt>
    <dgm:pt modelId="{82C1E92F-CCE6-4B6E-B5DD-CE81D72BA684}" type="sibTrans" cxnId="{E72514A2-CC15-451C-B861-B9B2936E6145}">
      <dgm:prSet/>
      <dgm:spPr/>
      <dgm:t>
        <a:bodyPr/>
        <a:lstStyle/>
        <a:p>
          <a:endParaRPr lang="en-IN"/>
        </a:p>
      </dgm:t>
    </dgm:pt>
    <dgm:pt modelId="{267957BD-8FC5-44A6-82F2-8723FB89FA84}">
      <dgm:prSet phldrT="[Text]" phldr="0" custT="1"/>
      <dgm:spPr>
        <a:solidFill>
          <a:schemeClr val="accent2">
            <a:lumMod val="60000"/>
            <a:lumOff val="40000"/>
          </a:schemeClr>
        </a:solidFill>
      </dgm:spPr>
      <dgm:t>
        <a:bodyPr/>
        <a:lstStyle/>
        <a:p>
          <a:r>
            <a:rPr lang="en-IN" sz="1600" b="1" dirty="0">
              <a:solidFill>
                <a:schemeClr val="tx1"/>
              </a:solidFill>
              <a:latin typeface="Arial" panose="020B0604020202020204" pitchFamily="34" charset="0"/>
              <a:cs typeface="Arial" panose="020B0604020202020204" pitchFamily="34" charset="0"/>
            </a:rPr>
            <a:t>Section 61-</a:t>
          </a:r>
          <a:r>
            <a:rPr lang="en-IN" sz="1600" b="1" i="0" dirty="0">
              <a:solidFill>
                <a:schemeClr val="tx1"/>
              </a:solidFill>
              <a:latin typeface="Arial" panose="020B0604020202020204" pitchFamily="34" charset="0"/>
              <a:cs typeface="Arial" panose="020B0604020202020204" pitchFamily="34" charset="0"/>
            </a:rPr>
            <a:t>Scrutiny of Returns</a:t>
          </a:r>
          <a:endParaRPr lang="en-IN" sz="1600" b="1" dirty="0">
            <a:solidFill>
              <a:schemeClr val="tx1"/>
            </a:solidFill>
            <a:latin typeface="Arial" panose="020B0604020202020204" pitchFamily="34" charset="0"/>
            <a:cs typeface="Arial" panose="020B0604020202020204" pitchFamily="34" charset="0"/>
          </a:endParaRPr>
        </a:p>
      </dgm:t>
    </dgm:pt>
    <dgm:pt modelId="{929168A2-7B14-499A-9CED-35290A333CE7}" type="parTrans" cxnId="{F2FA4088-1993-40A4-A2CC-C0FF26F0F3EF}">
      <dgm:prSet/>
      <dgm:spPr/>
      <dgm:t>
        <a:bodyPr/>
        <a:lstStyle/>
        <a:p>
          <a:endParaRPr lang="en-IN"/>
        </a:p>
      </dgm:t>
    </dgm:pt>
    <dgm:pt modelId="{020321D2-A182-4DC1-AC12-51BE8E7F2DAF}" type="sibTrans" cxnId="{F2FA4088-1993-40A4-A2CC-C0FF26F0F3EF}">
      <dgm:prSet/>
      <dgm:spPr/>
      <dgm:t>
        <a:bodyPr/>
        <a:lstStyle/>
        <a:p>
          <a:endParaRPr lang="en-IN"/>
        </a:p>
      </dgm:t>
    </dgm:pt>
    <dgm:pt modelId="{414AEE50-2BCA-42E8-AC8A-50A2BD6CED7F}">
      <dgm:prSet phldrT="[Text]" custT="1"/>
      <dgm:spPr>
        <a:solidFill>
          <a:schemeClr val="accent2">
            <a:lumMod val="60000"/>
            <a:lumOff val="40000"/>
          </a:schemeClr>
        </a:solidFill>
      </dgm:spPr>
      <dgm:t>
        <a:bodyPr/>
        <a:lstStyle/>
        <a:p>
          <a:pPr>
            <a:buNone/>
          </a:pPr>
          <a:r>
            <a:rPr lang="en-GB" sz="1600" b="1" i="0" dirty="0">
              <a:solidFill>
                <a:schemeClr val="tx1"/>
              </a:solidFill>
              <a:latin typeface="Arial" panose="020B0604020202020204" pitchFamily="34" charset="0"/>
              <a:cs typeface="Arial" panose="020B0604020202020204" pitchFamily="34" charset="0"/>
            </a:rPr>
            <a:t>Section 65. Audit by tax authorities</a:t>
          </a:r>
          <a:endParaRPr lang="en-IN" sz="1600" dirty="0">
            <a:solidFill>
              <a:schemeClr val="tx1"/>
            </a:solidFill>
            <a:latin typeface="Arial" panose="020B0604020202020204" pitchFamily="34" charset="0"/>
            <a:cs typeface="Arial" panose="020B0604020202020204" pitchFamily="34" charset="0"/>
          </a:endParaRPr>
        </a:p>
      </dgm:t>
    </dgm:pt>
    <dgm:pt modelId="{3F346DA2-B852-4565-9749-275590DFF437}" type="parTrans" cxnId="{87CD95CA-9063-4D33-99A7-B2F7501DC05F}">
      <dgm:prSet/>
      <dgm:spPr/>
      <dgm:t>
        <a:bodyPr/>
        <a:lstStyle/>
        <a:p>
          <a:endParaRPr lang="en-IN"/>
        </a:p>
      </dgm:t>
    </dgm:pt>
    <dgm:pt modelId="{DCBB4156-6A31-43FF-B0F4-E759CC4EB37C}" type="sibTrans" cxnId="{87CD95CA-9063-4D33-99A7-B2F7501DC05F}">
      <dgm:prSet/>
      <dgm:spPr/>
      <dgm:t>
        <a:bodyPr/>
        <a:lstStyle/>
        <a:p>
          <a:endParaRPr lang="en-IN"/>
        </a:p>
      </dgm:t>
    </dgm:pt>
    <dgm:pt modelId="{51C37E16-2695-4850-AFD4-84F8E34F202A}">
      <dgm:prSet phldrT="[Text]" custT="1"/>
      <dgm:spPr>
        <a:solidFill>
          <a:schemeClr val="accent2">
            <a:lumMod val="60000"/>
            <a:lumOff val="40000"/>
          </a:schemeClr>
        </a:solidFill>
      </dgm:spPr>
      <dgm:t>
        <a:bodyPr/>
        <a:lstStyle/>
        <a:p>
          <a:pPr>
            <a:buNone/>
          </a:pPr>
          <a:r>
            <a:rPr lang="en-GB" sz="1200" b="1" i="0" dirty="0">
              <a:solidFill>
                <a:schemeClr val="tx1"/>
              </a:solidFill>
              <a:latin typeface="Arial" panose="020B0604020202020204" pitchFamily="34" charset="0"/>
              <a:cs typeface="Arial" panose="020B0604020202020204" pitchFamily="34" charset="0"/>
            </a:rPr>
            <a:t>Section 73. Determination of tax [ pertaining to the period up to Financial Year 2023-24,] not paid or short paid or erroneously refunded or input tax credit wrongly availed or utilised for any reason other than fraud or any </a:t>
          </a:r>
          <a:r>
            <a:rPr lang="en-GB" sz="1200" b="1" i="0" dirty="0" err="1">
              <a:solidFill>
                <a:schemeClr val="tx1"/>
              </a:solidFill>
              <a:latin typeface="Arial" panose="020B0604020202020204" pitchFamily="34" charset="0"/>
              <a:cs typeface="Arial" panose="020B0604020202020204" pitchFamily="34" charset="0"/>
            </a:rPr>
            <a:t>willful</a:t>
          </a:r>
          <a:r>
            <a:rPr lang="en-GB" sz="1200" b="1" i="0" dirty="0">
              <a:solidFill>
                <a:schemeClr val="tx1"/>
              </a:solidFill>
              <a:latin typeface="Arial" panose="020B0604020202020204" pitchFamily="34" charset="0"/>
              <a:cs typeface="Arial" panose="020B0604020202020204" pitchFamily="34" charset="0"/>
            </a:rPr>
            <a:t>-misstatement or suppression of facts</a:t>
          </a:r>
          <a:endParaRPr lang="en-IN" sz="1200" dirty="0">
            <a:solidFill>
              <a:schemeClr val="tx1"/>
            </a:solidFill>
            <a:latin typeface="Arial" panose="020B0604020202020204" pitchFamily="34" charset="0"/>
            <a:cs typeface="Arial" panose="020B0604020202020204" pitchFamily="34" charset="0"/>
          </a:endParaRPr>
        </a:p>
      </dgm:t>
    </dgm:pt>
    <dgm:pt modelId="{18ED0A17-96B6-4084-A5F7-BB20A514E23E}" type="parTrans" cxnId="{B0ED6BDE-6D24-47B0-9876-50143A2380CB}">
      <dgm:prSet/>
      <dgm:spPr/>
      <dgm:t>
        <a:bodyPr/>
        <a:lstStyle/>
        <a:p>
          <a:endParaRPr lang="en-IN"/>
        </a:p>
      </dgm:t>
    </dgm:pt>
    <dgm:pt modelId="{0A144AB0-B8B7-4F07-B310-5F8348D35E24}" type="sibTrans" cxnId="{B0ED6BDE-6D24-47B0-9876-50143A2380CB}">
      <dgm:prSet/>
      <dgm:spPr/>
      <dgm:t>
        <a:bodyPr/>
        <a:lstStyle/>
        <a:p>
          <a:endParaRPr lang="en-IN"/>
        </a:p>
      </dgm:t>
    </dgm:pt>
    <dgm:pt modelId="{21A0EC69-E500-4C12-8A85-88D17A1400EE}">
      <dgm:prSet custT="1"/>
      <dgm:spPr>
        <a:solidFill>
          <a:schemeClr val="accent2">
            <a:lumMod val="60000"/>
            <a:lumOff val="40000"/>
          </a:schemeClr>
        </a:solidFill>
      </dgm:spPr>
      <dgm:t>
        <a:bodyPr/>
        <a:lstStyle/>
        <a:p>
          <a:pPr>
            <a:buNone/>
          </a:pPr>
          <a:r>
            <a:rPr lang="en-GB" sz="1200" b="1" i="0" dirty="0">
              <a:solidFill>
                <a:schemeClr val="tx1"/>
              </a:solidFill>
              <a:latin typeface="Arial" panose="020B0604020202020204" pitchFamily="34" charset="0"/>
              <a:cs typeface="Arial" panose="020B0604020202020204" pitchFamily="34" charset="0"/>
            </a:rPr>
            <a:t>Section 74. Determination of tax [ pertaining to the period up to Financial Year 2023-24,] not paid or short paid or erroneously refunded or input tax credit wrongly availed or utilised by reason of fraud or any </a:t>
          </a:r>
          <a:r>
            <a:rPr lang="en-GB" sz="1200" b="1" i="0" dirty="0" err="1">
              <a:solidFill>
                <a:schemeClr val="tx1"/>
              </a:solidFill>
              <a:latin typeface="Arial" panose="020B0604020202020204" pitchFamily="34" charset="0"/>
              <a:cs typeface="Arial" panose="020B0604020202020204" pitchFamily="34" charset="0"/>
            </a:rPr>
            <a:t>willful</a:t>
          </a:r>
          <a:r>
            <a:rPr lang="en-GB" sz="1200" b="1" i="0" dirty="0">
              <a:solidFill>
                <a:schemeClr val="tx1"/>
              </a:solidFill>
              <a:latin typeface="Arial" panose="020B0604020202020204" pitchFamily="34" charset="0"/>
              <a:cs typeface="Arial" panose="020B0604020202020204" pitchFamily="34" charset="0"/>
            </a:rPr>
            <a:t>- misstatement or suppression of facts.</a:t>
          </a:r>
          <a:endParaRPr lang="en-GB" sz="1200" dirty="0">
            <a:solidFill>
              <a:schemeClr val="tx1"/>
            </a:solidFill>
            <a:latin typeface="Arial" panose="020B0604020202020204" pitchFamily="34" charset="0"/>
            <a:cs typeface="Arial" panose="020B0604020202020204" pitchFamily="34" charset="0"/>
          </a:endParaRPr>
        </a:p>
      </dgm:t>
    </dgm:pt>
    <dgm:pt modelId="{3BBCBD20-447C-481D-9DBE-6CBB8F2989D6}" type="parTrans" cxnId="{8A68E931-9078-4092-896F-3C2BD0C46931}">
      <dgm:prSet/>
      <dgm:spPr/>
      <dgm:t>
        <a:bodyPr/>
        <a:lstStyle/>
        <a:p>
          <a:endParaRPr lang="en-IN"/>
        </a:p>
      </dgm:t>
    </dgm:pt>
    <dgm:pt modelId="{0F9A14C2-A554-46C5-8764-15CB3249A28A}" type="sibTrans" cxnId="{8A68E931-9078-4092-896F-3C2BD0C46931}">
      <dgm:prSet/>
      <dgm:spPr/>
      <dgm:t>
        <a:bodyPr/>
        <a:lstStyle/>
        <a:p>
          <a:endParaRPr lang="en-IN"/>
        </a:p>
      </dgm:t>
    </dgm:pt>
    <dgm:pt modelId="{F5CD01A1-A9F7-4DCC-877C-8B4291DBB5AE}">
      <dgm:prSet/>
      <dgm:spPr>
        <a:solidFill>
          <a:schemeClr val="accent2">
            <a:lumMod val="60000"/>
            <a:lumOff val="40000"/>
          </a:schemeClr>
        </a:solidFill>
      </dgm:spPr>
      <dgm:t>
        <a:bodyPr/>
        <a:lstStyle/>
        <a:p>
          <a:pPr>
            <a:buNone/>
          </a:pPr>
          <a:r>
            <a:rPr lang="en-GB" b="1" i="0" dirty="0">
              <a:solidFill>
                <a:schemeClr val="tx1"/>
              </a:solidFill>
            </a:rPr>
            <a:t>Section 74A. Determination of tax not paid or short paid or erroneously refunded or input tax credit wrongly availed or utilised for any reason pertaining to Financial Year 2024-25 onward</a:t>
          </a:r>
          <a:endParaRPr lang="en-IN" dirty="0">
            <a:solidFill>
              <a:schemeClr val="tx1"/>
            </a:solidFill>
          </a:endParaRPr>
        </a:p>
      </dgm:t>
    </dgm:pt>
    <dgm:pt modelId="{6BD636C8-FCC6-48F8-9F9B-49990AFF510F}" type="parTrans" cxnId="{1F1511DE-257F-4CB9-8A9E-81F85C5AC243}">
      <dgm:prSet/>
      <dgm:spPr/>
      <dgm:t>
        <a:bodyPr/>
        <a:lstStyle/>
        <a:p>
          <a:endParaRPr lang="en-IN"/>
        </a:p>
      </dgm:t>
    </dgm:pt>
    <dgm:pt modelId="{6FD221A5-E959-4626-9CAB-949D63DBEA98}" type="sibTrans" cxnId="{1F1511DE-257F-4CB9-8A9E-81F85C5AC243}">
      <dgm:prSet/>
      <dgm:spPr/>
      <dgm:t>
        <a:bodyPr/>
        <a:lstStyle/>
        <a:p>
          <a:endParaRPr lang="en-IN"/>
        </a:p>
      </dgm:t>
    </dgm:pt>
    <dgm:pt modelId="{1CB4C9A8-7366-4732-AB44-FDE19F0AE1C4}" type="pres">
      <dgm:prSet presAssocID="{F8949705-EEE4-4FDE-A850-0936361016C7}" presName="hierChild1" presStyleCnt="0">
        <dgm:presLayoutVars>
          <dgm:orgChart val="1"/>
          <dgm:chPref val="1"/>
          <dgm:dir/>
          <dgm:animOne val="branch"/>
          <dgm:animLvl val="lvl"/>
          <dgm:resizeHandles/>
        </dgm:presLayoutVars>
      </dgm:prSet>
      <dgm:spPr/>
    </dgm:pt>
    <dgm:pt modelId="{9E76F989-C82B-4689-B433-EC5BBF322F16}" type="pres">
      <dgm:prSet presAssocID="{97ADF044-C730-4678-8A36-7386E3066BE6}" presName="hierRoot1" presStyleCnt="0">
        <dgm:presLayoutVars>
          <dgm:hierBranch val="init"/>
        </dgm:presLayoutVars>
      </dgm:prSet>
      <dgm:spPr/>
    </dgm:pt>
    <dgm:pt modelId="{F41BBE8D-C7A1-4B7A-A6F6-45EFD64791A8}" type="pres">
      <dgm:prSet presAssocID="{97ADF044-C730-4678-8A36-7386E3066BE6}" presName="rootComposite1" presStyleCnt="0"/>
      <dgm:spPr/>
    </dgm:pt>
    <dgm:pt modelId="{5C8E5104-C08F-4669-965A-584BB915FC77}" type="pres">
      <dgm:prSet presAssocID="{97ADF044-C730-4678-8A36-7386E3066BE6}" presName="rootText1" presStyleLbl="node0" presStyleIdx="0" presStyleCnt="1" custScaleX="278907">
        <dgm:presLayoutVars>
          <dgm:chPref val="3"/>
        </dgm:presLayoutVars>
      </dgm:prSet>
      <dgm:spPr/>
    </dgm:pt>
    <dgm:pt modelId="{2157FE2A-390F-4F7D-9BFC-4A90678FFFBE}" type="pres">
      <dgm:prSet presAssocID="{97ADF044-C730-4678-8A36-7386E3066BE6}" presName="rootConnector1" presStyleLbl="node1" presStyleIdx="0" presStyleCnt="0"/>
      <dgm:spPr/>
    </dgm:pt>
    <dgm:pt modelId="{FE5ABD00-FC1C-413B-BD8E-4E549F586076}" type="pres">
      <dgm:prSet presAssocID="{97ADF044-C730-4678-8A36-7386E3066BE6}" presName="hierChild2" presStyleCnt="0"/>
      <dgm:spPr/>
    </dgm:pt>
    <dgm:pt modelId="{CE66E26C-FF18-49FF-B597-FD29DEF49717}" type="pres">
      <dgm:prSet presAssocID="{929168A2-7B14-499A-9CED-35290A333CE7}" presName="Name37" presStyleLbl="parChTrans1D2" presStyleIdx="0" presStyleCnt="5"/>
      <dgm:spPr/>
    </dgm:pt>
    <dgm:pt modelId="{EB763194-B70F-4BF4-9177-D3C30572C390}" type="pres">
      <dgm:prSet presAssocID="{267957BD-8FC5-44A6-82F2-8723FB89FA84}" presName="hierRoot2" presStyleCnt="0">
        <dgm:presLayoutVars>
          <dgm:hierBranch val="init"/>
        </dgm:presLayoutVars>
      </dgm:prSet>
      <dgm:spPr/>
    </dgm:pt>
    <dgm:pt modelId="{B5E9A2BD-E4E0-4E88-8CC4-054A4E10539F}" type="pres">
      <dgm:prSet presAssocID="{267957BD-8FC5-44A6-82F2-8723FB89FA84}" presName="rootComposite" presStyleCnt="0"/>
      <dgm:spPr/>
    </dgm:pt>
    <dgm:pt modelId="{05F68D7E-A0FB-4EAA-BB2F-916531706AD8}" type="pres">
      <dgm:prSet presAssocID="{267957BD-8FC5-44A6-82F2-8723FB89FA84}" presName="rootText" presStyleLbl="node2" presStyleIdx="0" presStyleCnt="5" custScaleX="221646" custScaleY="558817" custLinFactNeighborX="-58" custLinFactNeighborY="-15989">
        <dgm:presLayoutVars>
          <dgm:chPref val="3"/>
        </dgm:presLayoutVars>
      </dgm:prSet>
      <dgm:spPr/>
    </dgm:pt>
    <dgm:pt modelId="{9246ED5A-28BE-4CD6-8570-E70271B1A5F2}" type="pres">
      <dgm:prSet presAssocID="{267957BD-8FC5-44A6-82F2-8723FB89FA84}" presName="rootConnector" presStyleLbl="node2" presStyleIdx="0" presStyleCnt="5"/>
      <dgm:spPr/>
    </dgm:pt>
    <dgm:pt modelId="{49ECDF7F-8CAE-45B4-8E76-B906A41BC722}" type="pres">
      <dgm:prSet presAssocID="{267957BD-8FC5-44A6-82F2-8723FB89FA84}" presName="hierChild4" presStyleCnt="0"/>
      <dgm:spPr/>
    </dgm:pt>
    <dgm:pt modelId="{CB749F67-9EAF-45A7-BA37-34058C9DAE56}" type="pres">
      <dgm:prSet presAssocID="{267957BD-8FC5-44A6-82F2-8723FB89FA84}" presName="hierChild5" presStyleCnt="0"/>
      <dgm:spPr/>
    </dgm:pt>
    <dgm:pt modelId="{BC31243C-AF83-4F72-879B-B79476553017}" type="pres">
      <dgm:prSet presAssocID="{3F346DA2-B852-4565-9749-275590DFF437}" presName="Name37" presStyleLbl="parChTrans1D2" presStyleIdx="1" presStyleCnt="5"/>
      <dgm:spPr/>
    </dgm:pt>
    <dgm:pt modelId="{03AF6458-EF1F-4707-A059-FB3241845D38}" type="pres">
      <dgm:prSet presAssocID="{414AEE50-2BCA-42E8-AC8A-50A2BD6CED7F}" presName="hierRoot2" presStyleCnt="0">
        <dgm:presLayoutVars>
          <dgm:hierBranch val="init"/>
        </dgm:presLayoutVars>
      </dgm:prSet>
      <dgm:spPr/>
    </dgm:pt>
    <dgm:pt modelId="{488B8A85-9F4B-40F2-B9A1-18659FDC65A1}" type="pres">
      <dgm:prSet presAssocID="{414AEE50-2BCA-42E8-AC8A-50A2BD6CED7F}" presName="rootComposite" presStyleCnt="0"/>
      <dgm:spPr/>
    </dgm:pt>
    <dgm:pt modelId="{3DE6B0B6-3111-47EF-8617-D4B6BD24BAF4}" type="pres">
      <dgm:prSet presAssocID="{414AEE50-2BCA-42E8-AC8A-50A2BD6CED7F}" presName="rootText" presStyleLbl="node2" presStyleIdx="1" presStyleCnt="5" custScaleX="221646" custScaleY="540544" custLinFactNeighborX="-58" custLinFactNeighborY="-15989">
        <dgm:presLayoutVars>
          <dgm:chPref val="3"/>
        </dgm:presLayoutVars>
      </dgm:prSet>
      <dgm:spPr/>
    </dgm:pt>
    <dgm:pt modelId="{61AA1E00-B4BB-4AD9-8D16-7B7DF30DAA9C}" type="pres">
      <dgm:prSet presAssocID="{414AEE50-2BCA-42E8-AC8A-50A2BD6CED7F}" presName="rootConnector" presStyleLbl="node2" presStyleIdx="1" presStyleCnt="5"/>
      <dgm:spPr/>
    </dgm:pt>
    <dgm:pt modelId="{8A515DCD-EE8C-4B2D-AA80-6AA28AAEB3CA}" type="pres">
      <dgm:prSet presAssocID="{414AEE50-2BCA-42E8-AC8A-50A2BD6CED7F}" presName="hierChild4" presStyleCnt="0"/>
      <dgm:spPr/>
    </dgm:pt>
    <dgm:pt modelId="{F3A4F47A-FED7-40FC-B1B7-092B416CABBA}" type="pres">
      <dgm:prSet presAssocID="{414AEE50-2BCA-42E8-AC8A-50A2BD6CED7F}" presName="hierChild5" presStyleCnt="0"/>
      <dgm:spPr/>
    </dgm:pt>
    <dgm:pt modelId="{92C3BBB5-EF69-488F-BD80-93FEEB8A0D35}" type="pres">
      <dgm:prSet presAssocID="{18ED0A17-96B6-4084-A5F7-BB20A514E23E}" presName="Name37" presStyleLbl="parChTrans1D2" presStyleIdx="2" presStyleCnt="5"/>
      <dgm:spPr/>
    </dgm:pt>
    <dgm:pt modelId="{F2556D42-10D0-41CB-983C-EFAAE0D9689C}" type="pres">
      <dgm:prSet presAssocID="{51C37E16-2695-4850-AFD4-84F8E34F202A}" presName="hierRoot2" presStyleCnt="0">
        <dgm:presLayoutVars>
          <dgm:hierBranch val="init"/>
        </dgm:presLayoutVars>
      </dgm:prSet>
      <dgm:spPr/>
    </dgm:pt>
    <dgm:pt modelId="{2E88025D-D2DB-46CB-9BAB-57136042C01D}" type="pres">
      <dgm:prSet presAssocID="{51C37E16-2695-4850-AFD4-84F8E34F202A}" presName="rootComposite" presStyleCnt="0"/>
      <dgm:spPr/>
    </dgm:pt>
    <dgm:pt modelId="{6D62CAE3-45F4-477D-8F9E-35DD9EB3F690}" type="pres">
      <dgm:prSet presAssocID="{51C37E16-2695-4850-AFD4-84F8E34F202A}" presName="rootText" presStyleLbl="node2" presStyleIdx="2" presStyleCnt="5" custScaleX="221646" custScaleY="545113" custLinFactNeighborX="-58" custLinFactNeighborY="-15989">
        <dgm:presLayoutVars>
          <dgm:chPref val="3"/>
        </dgm:presLayoutVars>
      </dgm:prSet>
      <dgm:spPr/>
    </dgm:pt>
    <dgm:pt modelId="{F150C71B-9F71-48EA-B8AA-C567763D9F5E}" type="pres">
      <dgm:prSet presAssocID="{51C37E16-2695-4850-AFD4-84F8E34F202A}" presName="rootConnector" presStyleLbl="node2" presStyleIdx="2" presStyleCnt="5"/>
      <dgm:spPr/>
    </dgm:pt>
    <dgm:pt modelId="{CD7373BC-3C6A-46D8-8A5E-21D053FBC7A7}" type="pres">
      <dgm:prSet presAssocID="{51C37E16-2695-4850-AFD4-84F8E34F202A}" presName="hierChild4" presStyleCnt="0"/>
      <dgm:spPr/>
    </dgm:pt>
    <dgm:pt modelId="{29F8E22E-CA5D-4209-B2CC-EC66C54AF018}" type="pres">
      <dgm:prSet presAssocID="{51C37E16-2695-4850-AFD4-84F8E34F202A}" presName="hierChild5" presStyleCnt="0"/>
      <dgm:spPr/>
    </dgm:pt>
    <dgm:pt modelId="{4802594E-1C6F-40AE-B14C-1CD8B048B5FA}" type="pres">
      <dgm:prSet presAssocID="{3BBCBD20-447C-481D-9DBE-6CBB8F2989D6}" presName="Name37" presStyleLbl="parChTrans1D2" presStyleIdx="3" presStyleCnt="5"/>
      <dgm:spPr/>
    </dgm:pt>
    <dgm:pt modelId="{EA637680-A180-43B1-8BB2-68393FAE8601}" type="pres">
      <dgm:prSet presAssocID="{21A0EC69-E500-4C12-8A85-88D17A1400EE}" presName="hierRoot2" presStyleCnt="0">
        <dgm:presLayoutVars>
          <dgm:hierBranch val="init"/>
        </dgm:presLayoutVars>
      </dgm:prSet>
      <dgm:spPr/>
    </dgm:pt>
    <dgm:pt modelId="{5E0AE4DA-4D4D-460A-95D3-F79EA70541CF}" type="pres">
      <dgm:prSet presAssocID="{21A0EC69-E500-4C12-8A85-88D17A1400EE}" presName="rootComposite" presStyleCnt="0"/>
      <dgm:spPr/>
    </dgm:pt>
    <dgm:pt modelId="{504264AA-2732-4EC5-A0EA-D14C663E1CE4}" type="pres">
      <dgm:prSet presAssocID="{21A0EC69-E500-4C12-8A85-88D17A1400EE}" presName="rootText" presStyleLbl="node2" presStyleIdx="3" presStyleCnt="5" custScaleX="226855" custScaleY="537542" custLinFactNeighborX="-9205" custLinFactNeighborY="-15026">
        <dgm:presLayoutVars>
          <dgm:chPref val="3"/>
        </dgm:presLayoutVars>
      </dgm:prSet>
      <dgm:spPr/>
    </dgm:pt>
    <dgm:pt modelId="{C682D96C-141B-4A2F-8C01-A4C563C55A65}" type="pres">
      <dgm:prSet presAssocID="{21A0EC69-E500-4C12-8A85-88D17A1400EE}" presName="rootConnector" presStyleLbl="node2" presStyleIdx="3" presStyleCnt="5"/>
      <dgm:spPr/>
    </dgm:pt>
    <dgm:pt modelId="{3EFD7EB7-234A-4F3E-8681-1A0C8D3E2F9F}" type="pres">
      <dgm:prSet presAssocID="{21A0EC69-E500-4C12-8A85-88D17A1400EE}" presName="hierChild4" presStyleCnt="0"/>
      <dgm:spPr/>
    </dgm:pt>
    <dgm:pt modelId="{DB924E16-91BB-450F-A48B-BAD3CA3FD07F}" type="pres">
      <dgm:prSet presAssocID="{21A0EC69-E500-4C12-8A85-88D17A1400EE}" presName="hierChild5" presStyleCnt="0"/>
      <dgm:spPr/>
    </dgm:pt>
    <dgm:pt modelId="{FDEB79EA-8CE3-4ADC-BA12-67E3050B06BA}" type="pres">
      <dgm:prSet presAssocID="{6BD636C8-FCC6-48F8-9F9B-49990AFF510F}" presName="Name37" presStyleLbl="parChTrans1D2" presStyleIdx="4" presStyleCnt="5"/>
      <dgm:spPr/>
    </dgm:pt>
    <dgm:pt modelId="{672EBD2B-4177-4E1A-B078-758F3158BF4E}" type="pres">
      <dgm:prSet presAssocID="{F5CD01A1-A9F7-4DCC-877C-8B4291DBB5AE}" presName="hierRoot2" presStyleCnt="0">
        <dgm:presLayoutVars>
          <dgm:hierBranch val="init"/>
        </dgm:presLayoutVars>
      </dgm:prSet>
      <dgm:spPr/>
    </dgm:pt>
    <dgm:pt modelId="{331E23CC-1E8C-431A-82AF-B1A458D48BA4}" type="pres">
      <dgm:prSet presAssocID="{F5CD01A1-A9F7-4DCC-877C-8B4291DBB5AE}" presName="rootComposite" presStyleCnt="0"/>
      <dgm:spPr/>
    </dgm:pt>
    <dgm:pt modelId="{93B57AE0-8CB1-4885-8334-AF0DD65EEC25}" type="pres">
      <dgm:prSet presAssocID="{F5CD01A1-A9F7-4DCC-877C-8B4291DBB5AE}" presName="rootText" presStyleLbl="node2" presStyleIdx="4" presStyleCnt="5" custScaleX="221646" custScaleY="531408" custLinFactNeighborX="-58" custLinFactNeighborY="-15989">
        <dgm:presLayoutVars>
          <dgm:chPref val="3"/>
        </dgm:presLayoutVars>
      </dgm:prSet>
      <dgm:spPr/>
    </dgm:pt>
    <dgm:pt modelId="{D3F6AE3C-740E-41EA-BD6D-D06FB2E8F5A5}" type="pres">
      <dgm:prSet presAssocID="{F5CD01A1-A9F7-4DCC-877C-8B4291DBB5AE}" presName="rootConnector" presStyleLbl="node2" presStyleIdx="4" presStyleCnt="5"/>
      <dgm:spPr/>
    </dgm:pt>
    <dgm:pt modelId="{5A48A15A-5ED1-4447-8D45-6A0478775392}" type="pres">
      <dgm:prSet presAssocID="{F5CD01A1-A9F7-4DCC-877C-8B4291DBB5AE}" presName="hierChild4" presStyleCnt="0"/>
      <dgm:spPr/>
    </dgm:pt>
    <dgm:pt modelId="{5668AB5E-0098-4986-ADC2-35AE3C83A4F4}" type="pres">
      <dgm:prSet presAssocID="{F5CD01A1-A9F7-4DCC-877C-8B4291DBB5AE}" presName="hierChild5" presStyleCnt="0"/>
      <dgm:spPr/>
    </dgm:pt>
    <dgm:pt modelId="{A1E7BCBC-A871-4BB9-97A2-236350529480}" type="pres">
      <dgm:prSet presAssocID="{97ADF044-C730-4678-8A36-7386E3066BE6}" presName="hierChild3" presStyleCnt="0"/>
      <dgm:spPr/>
    </dgm:pt>
  </dgm:ptLst>
  <dgm:cxnLst>
    <dgm:cxn modelId="{A647D605-3883-46FD-910E-2D0D80BFDA3C}" type="presOf" srcId="{18ED0A17-96B6-4084-A5F7-BB20A514E23E}" destId="{92C3BBB5-EF69-488F-BD80-93FEEB8A0D35}" srcOrd="0" destOrd="0" presId="urn:microsoft.com/office/officeart/2005/8/layout/orgChart1"/>
    <dgm:cxn modelId="{54052B07-7675-4CB1-8FAE-256CCBEECA86}" type="presOf" srcId="{6BD636C8-FCC6-48F8-9F9B-49990AFF510F}" destId="{FDEB79EA-8CE3-4ADC-BA12-67E3050B06BA}" srcOrd="0" destOrd="0" presId="urn:microsoft.com/office/officeart/2005/8/layout/orgChart1"/>
    <dgm:cxn modelId="{37B9BF0B-8FCD-4D57-9BCC-68D91A69A497}" type="presOf" srcId="{21A0EC69-E500-4C12-8A85-88D17A1400EE}" destId="{504264AA-2732-4EC5-A0EA-D14C663E1CE4}" srcOrd="0" destOrd="0" presId="urn:microsoft.com/office/officeart/2005/8/layout/orgChart1"/>
    <dgm:cxn modelId="{4CD5E60B-110B-483E-8B33-330420F8F2FD}" type="presOf" srcId="{929168A2-7B14-499A-9CED-35290A333CE7}" destId="{CE66E26C-FF18-49FF-B597-FD29DEF49717}" srcOrd="0" destOrd="0" presId="urn:microsoft.com/office/officeart/2005/8/layout/orgChart1"/>
    <dgm:cxn modelId="{E10EF80F-FBF4-45E0-AD97-04ED4AC6DC11}" type="presOf" srcId="{267957BD-8FC5-44A6-82F2-8723FB89FA84}" destId="{9246ED5A-28BE-4CD6-8570-E70271B1A5F2}" srcOrd="1" destOrd="0" presId="urn:microsoft.com/office/officeart/2005/8/layout/orgChart1"/>
    <dgm:cxn modelId="{9C2CCB1E-D2D8-45D4-AB55-B135027019A8}" type="presOf" srcId="{3BBCBD20-447C-481D-9DBE-6CBB8F2989D6}" destId="{4802594E-1C6F-40AE-B14C-1CD8B048B5FA}" srcOrd="0" destOrd="0" presId="urn:microsoft.com/office/officeart/2005/8/layout/orgChart1"/>
    <dgm:cxn modelId="{8A68E931-9078-4092-896F-3C2BD0C46931}" srcId="{97ADF044-C730-4678-8A36-7386E3066BE6}" destId="{21A0EC69-E500-4C12-8A85-88D17A1400EE}" srcOrd="3" destOrd="0" parTransId="{3BBCBD20-447C-481D-9DBE-6CBB8F2989D6}" sibTransId="{0F9A14C2-A554-46C5-8764-15CB3249A28A}"/>
    <dgm:cxn modelId="{DC0F023A-615F-4C6D-9BE6-64FE47943D85}" type="presOf" srcId="{97ADF044-C730-4678-8A36-7386E3066BE6}" destId="{2157FE2A-390F-4F7D-9BFC-4A90678FFFBE}" srcOrd="1" destOrd="0" presId="urn:microsoft.com/office/officeart/2005/8/layout/orgChart1"/>
    <dgm:cxn modelId="{95BD7F6B-E61F-49CF-BC87-9A4633EF173F}" type="presOf" srcId="{F8949705-EEE4-4FDE-A850-0936361016C7}" destId="{1CB4C9A8-7366-4732-AB44-FDE19F0AE1C4}" srcOrd="0" destOrd="0" presId="urn:microsoft.com/office/officeart/2005/8/layout/orgChart1"/>
    <dgm:cxn modelId="{C2DEA354-D0FF-4B79-B7CA-AAECB6520DAE}" type="presOf" srcId="{51C37E16-2695-4850-AFD4-84F8E34F202A}" destId="{6D62CAE3-45F4-477D-8F9E-35DD9EB3F690}" srcOrd="0" destOrd="0" presId="urn:microsoft.com/office/officeart/2005/8/layout/orgChart1"/>
    <dgm:cxn modelId="{50462775-627A-44D1-918E-8A93A368AAF6}" type="presOf" srcId="{414AEE50-2BCA-42E8-AC8A-50A2BD6CED7F}" destId="{61AA1E00-B4BB-4AD9-8D16-7B7DF30DAA9C}" srcOrd="1" destOrd="0" presId="urn:microsoft.com/office/officeart/2005/8/layout/orgChart1"/>
    <dgm:cxn modelId="{F2FA4088-1993-40A4-A2CC-C0FF26F0F3EF}" srcId="{97ADF044-C730-4678-8A36-7386E3066BE6}" destId="{267957BD-8FC5-44A6-82F2-8723FB89FA84}" srcOrd="0" destOrd="0" parTransId="{929168A2-7B14-499A-9CED-35290A333CE7}" sibTransId="{020321D2-A182-4DC1-AC12-51BE8E7F2DAF}"/>
    <dgm:cxn modelId="{5E778A88-2158-4B29-90F3-075C675A5858}" type="presOf" srcId="{F5CD01A1-A9F7-4DCC-877C-8B4291DBB5AE}" destId="{93B57AE0-8CB1-4885-8334-AF0DD65EEC25}" srcOrd="0" destOrd="0" presId="urn:microsoft.com/office/officeart/2005/8/layout/orgChart1"/>
    <dgm:cxn modelId="{8442B59A-95A5-4ED7-AA37-84C696FBD8B4}" type="presOf" srcId="{51C37E16-2695-4850-AFD4-84F8E34F202A}" destId="{F150C71B-9F71-48EA-B8AA-C567763D9F5E}" srcOrd="1" destOrd="0" presId="urn:microsoft.com/office/officeart/2005/8/layout/orgChart1"/>
    <dgm:cxn modelId="{E72514A2-CC15-451C-B861-B9B2936E6145}" srcId="{F8949705-EEE4-4FDE-A850-0936361016C7}" destId="{97ADF044-C730-4678-8A36-7386E3066BE6}" srcOrd="0" destOrd="0" parTransId="{D637E141-370D-45E5-8519-9BA753515001}" sibTransId="{82C1E92F-CCE6-4B6E-B5DD-CE81D72BA684}"/>
    <dgm:cxn modelId="{F31C99C6-4557-4D41-BDD3-DF002809AFDB}" type="presOf" srcId="{F5CD01A1-A9F7-4DCC-877C-8B4291DBB5AE}" destId="{D3F6AE3C-740E-41EA-BD6D-D06FB2E8F5A5}" srcOrd="1" destOrd="0" presId="urn:microsoft.com/office/officeart/2005/8/layout/orgChart1"/>
    <dgm:cxn modelId="{8572B3C7-CE79-42D6-9E48-19190A64405D}" type="presOf" srcId="{3F346DA2-B852-4565-9749-275590DFF437}" destId="{BC31243C-AF83-4F72-879B-B79476553017}" srcOrd="0" destOrd="0" presId="urn:microsoft.com/office/officeart/2005/8/layout/orgChart1"/>
    <dgm:cxn modelId="{87CD95CA-9063-4D33-99A7-B2F7501DC05F}" srcId="{97ADF044-C730-4678-8A36-7386E3066BE6}" destId="{414AEE50-2BCA-42E8-AC8A-50A2BD6CED7F}" srcOrd="1" destOrd="0" parTransId="{3F346DA2-B852-4565-9749-275590DFF437}" sibTransId="{DCBB4156-6A31-43FF-B0F4-E759CC4EB37C}"/>
    <dgm:cxn modelId="{600C02D2-E4F7-4ED8-AF4F-15FD15F47E71}" type="presOf" srcId="{97ADF044-C730-4678-8A36-7386E3066BE6}" destId="{5C8E5104-C08F-4669-965A-584BB915FC77}" srcOrd="0" destOrd="0" presId="urn:microsoft.com/office/officeart/2005/8/layout/orgChart1"/>
    <dgm:cxn modelId="{1F1511DE-257F-4CB9-8A9E-81F85C5AC243}" srcId="{97ADF044-C730-4678-8A36-7386E3066BE6}" destId="{F5CD01A1-A9F7-4DCC-877C-8B4291DBB5AE}" srcOrd="4" destOrd="0" parTransId="{6BD636C8-FCC6-48F8-9F9B-49990AFF510F}" sibTransId="{6FD221A5-E959-4626-9CAB-949D63DBEA98}"/>
    <dgm:cxn modelId="{B0ED6BDE-6D24-47B0-9876-50143A2380CB}" srcId="{97ADF044-C730-4678-8A36-7386E3066BE6}" destId="{51C37E16-2695-4850-AFD4-84F8E34F202A}" srcOrd="2" destOrd="0" parTransId="{18ED0A17-96B6-4084-A5F7-BB20A514E23E}" sibTransId="{0A144AB0-B8B7-4F07-B310-5F8348D35E24}"/>
    <dgm:cxn modelId="{180BC7E9-A945-4A81-BF3C-0925E83CCD30}" type="presOf" srcId="{21A0EC69-E500-4C12-8A85-88D17A1400EE}" destId="{C682D96C-141B-4A2F-8C01-A4C563C55A65}" srcOrd="1" destOrd="0" presId="urn:microsoft.com/office/officeart/2005/8/layout/orgChart1"/>
    <dgm:cxn modelId="{C5FF61EE-5DFF-4956-A94C-62D86C5A02D8}" type="presOf" srcId="{414AEE50-2BCA-42E8-AC8A-50A2BD6CED7F}" destId="{3DE6B0B6-3111-47EF-8617-D4B6BD24BAF4}" srcOrd="0" destOrd="0" presId="urn:microsoft.com/office/officeart/2005/8/layout/orgChart1"/>
    <dgm:cxn modelId="{37D41BFC-2929-4AA6-99C9-64582E533602}" type="presOf" srcId="{267957BD-8FC5-44A6-82F2-8723FB89FA84}" destId="{05F68D7E-A0FB-4EAA-BB2F-916531706AD8}" srcOrd="0" destOrd="0" presId="urn:microsoft.com/office/officeart/2005/8/layout/orgChart1"/>
    <dgm:cxn modelId="{372CDB7F-F317-42AD-90EB-3A6217B2DDEE}" type="presParOf" srcId="{1CB4C9A8-7366-4732-AB44-FDE19F0AE1C4}" destId="{9E76F989-C82B-4689-B433-EC5BBF322F16}" srcOrd="0" destOrd="0" presId="urn:microsoft.com/office/officeart/2005/8/layout/orgChart1"/>
    <dgm:cxn modelId="{52E24550-5BD7-4AB4-8083-B3804BF2CA5D}" type="presParOf" srcId="{9E76F989-C82B-4689-B433-EC5BBF322F16}" destId="{F41BBE8D-C7A1-4B7A-A6F6-45EFD64791A8}" srcOrd="0" destOrd="0" presId="urn:microsoft.com/office/officeart/2005/8/layout/orgChart1"/>
    <dgm:cxn modelId="{34300822-161B-4E84-B0A8-D1EC6C7001D1}" type="presParOf" srcId="{F41BBE8D-C7A1-4B7A-A6F6-45EFD64791A8}" destId="{5C8E5104-C08F-4669-965A-584BB915FC77}" srcOrd="0" destOrd="0" presId="urn:microsoft.com/office/officeart/2005/8/layout/orgChart1"/>
    <dgm:cxn modelId="{84D54608-0D46-47D8-A51C-AAA1AFC20BFC}" type="presParOf" srcId="{F41BBE8D-C7A1-4B7A-A6F6-45EFD64791A8}" destId="{2157FE2A-390F-4F7D-9BFC-4A90678FFFBE}" srcOrd="1" destOrd="0" presId="urn:microsoft.com/office/officeart/2005/8/layout/orgChart1"/>
    <dgm:cxn modelId="{60074EC5-F10E-41E2-B222-7A5B27AE373F}" type="presParOf" srcId="{9E76F989-C82B-4689-B433-EC5BBF322F16}" destId="{FE5ABD00-FC1C-413B-BD8E-4E549F586076}" srcOrd="1" destOrd="0" presId="urn:microsoft.com/office/officeart/2005/8/layout/orgChart1"/>
    <dgm:cxn modelId="{5E6F9DB2-7CA9-4AE2-A7FC-EDAC3AC10118}" type="presParOf" srcId="{FE5ABD00-FC1C-413B-BD8E-4E549F586076}" destId="{CE66E26C-FF18-49FF-B597-FD29DEF49717}" srcOrd="0" destOrd="0" presId="urn:microsoft.com/office/officeart/2005/8/layout/orgChart1"/>
    <dgm:cxn modelId="{9B7F711A-FC2D-436A-8C59-13F26887CCFF}" type="presParOf" srcId="{FE5ABD00-FC1C-413B-BD8E-4E549F586076}" destId="{EB763194-B70F-4BF4-9177-D3C30572C390}" srcOrd="1" destOrd="0" presId="urn:microsoft.com/office/officeart/2005/8/layout/orgChart1"/>
    <dgm:cxn modelId="{242AC6F4-E290-4C36-8034-587735BC949A}" type="presParOf" srcId="{EB763194-B70F-4BF4-9177-D3C30572C390}" destId="{B5E9A2BD-E4E0-4E88-8CC4-054A4E10539F}" srcOrd="0" destOrd="0" presId="urn:microsoft.com/office/officeart/2005/8/layout/orgChart1"/>
    <dgm:cxn modelId="{8BEAAAAE-E31F-414A-B281-43C045951DC2}" type="presParOf" srcId="{B5E9A2BD-E4E0-4E88-8CC4-054A4E10539F}" destId="{05F68D7E-A0FB-4EAA-BB2F-916531706AD8}" srcOrd="0" destOrd="0" presId="urn:microsoft.com/office/officeart/2005/8/layout/orgChart1"/>
    <dgm:cxn modelId="{4A90259C-C9A3-41E7-8554-D2CA0121C2C2}" type="presParOf" srcId="{B5E9A2BD-E4E0-4E88-8CC4-054A4E10539F}" destId="{9246ED5A-28BE-4CD6-8570-E70271B1A5F2}" srcOrd="1" destOrd="0" presId="urn:microsoft.com/office/officeart/2005/8/layout/orgChart1"/>
    <dgm:cxn modelId="{BD72F5B5-8DD6-4F2F-8C66-2B3D8B87A042}" type="presParOf" srcId="{EB763194-B70F-4BF4-9177-D3C30572C390}" destId="{49ECDF7F-8CAE-45B4-8E76-B906A41BC722}" srcOrd="1" destOrd="0" presId="urn:microsoft.com/office/officeart/2005/8/layout/orgChart1"/>
    <dgm:cxn modelId="{578179D3-5B66-4124-B56B-5DA7F0022880}" type="presParOf" srcId="{EB763194-B70F-4BF4-9177-D3C30572C390}" destId="{CB749F67-9EAF-45A7-BA37-34058C9DAE56}" srcOrd="2" destOrd="0" presId="urn:microsoft.com/office/officeart/2005/8/layout/orgChart1"/>
    <dgm:cxn modelId="{ACAC5CCD-D7A9-4A4D-B266-E67DD6D1BB40}" type="presParOf" srcId="{FE5ABD00-FC1C-413B-BD8E-4E549F586076}" destId="{BC31243C-AF83-4F72-879B-B79476553017}" srcOrd="2" destOrd="0" presId="urn:microsoft.com/office/officeart/2005/8/layout/orgChart1"/>
    <dgm:cxn modelId="{C1C7A056-89B9-43C9-A75A-C336F2CC7A8B}" type="presParOf" srcId="{FE5ABD00-FC1C-413B-BD8E-4E549F586076}" destId="{03AF6458-EF1F-4707-A059-FB3241845D38}" srcOrd="3" destOrd="0" presId="urn:microsoft.com/office/officeart/2005/8/layout/orgChart1"/>
    <dgm:cxn modelId="{4D155ACD-6353-453F-8FC6-85F8346413FA}" type="presParOf" srcId="{03AF6458-EF1F-4707-A059-FB3241845D38}" destId="{488B8A85-9F4B-40F2-B9A1-18659FDC65A1}" srcOrd="0" destOrd="0" presId="urn:microsoft.com/office/officeart/2005/8/layout/orgChart1"/>
    <dgm:cxn modelId="{78F40703-801E-457A-BCA6-FF04D41301A0}" type="presParOf" srcId="{488B8A85-9F4B-40F2-B9A1-18659FDC65A1}" destId="{3DE6B0B6-3111-47EF-8617-D4B6BD24BAF4}" srcOrd="0" destOrd="0" presId="urn:microsoft.com/office/officeart/2005/8/layout/orgChart1"/>
    <dgm:cxn modelId="{28E6F6A1-89D7-46B7-880A-80B384646EDC}" type="presParOf" srcId="{488B8A85-9F4B-40F2-B9A1-18659FDC65A1}" destId="{61AA1E00-B4BB-4AD9-8D16-7B7DF30DAA9C}" srcOrd="1" destOrd="0" presId="urn:microsoft.com/office/officeart/2005/8/layout/orgChart1"/>
    <dgm:cxn modelId="{AFE38A48-BBFB-45FC-8C74-FF8059B15A35}" type="presParOf" srcId="{03AF6458-EF1F-4707-A059-FB3241845D38}" destId="{8A515DCD-EE8C-4B2D-AA80-6AA28AAEB3CA}" srcOrd="1" destOrd="0" presId="urn:microsoft.com/office/officeart/2005/8/layout/orgChart1"/>
    <dgm:cxn modelId="{7CE580AC-6680-4D5E-9A47-CCDB4ACCDAD8}" type="presParOf" srcId="{03AF6458-EF1F-4707-A059-FB3241845D38}" destId="{F3A4F47A-FED7-40FC-B1B7-092B416CABBA}" srcOrd="2" destOrd="0" presId="urn:microsoft.com/office/officeart/2005/8/layout/orgChart1"/>
    <dgm:cxn modelId="{87CFF304-7F0C-4015-BDFF-8C844A8ABD24}" type="presParOf" srcId="{FE5ABD00-FC1C-413B-BD8E-4E549F586076}" destId="{92C3BBB5-EF69-488F-BD80-93FEEB8A0D35}" srcOrd="4" destOrd="0" presId="urn:microsoft.com/office/officeart/2005/8/layout/orgChart1"/>
    <dgm:cxn modelId="{68E07C52-F368-4B87-9446-4DC6707F7289}" type="presParOf" srcId="{FE5ABD00-FC1C-413B-BD8E-4E549F586076}" destId="{F2556D42-10D0-41CB-983C-EFAAE0D9689C}" srcOrd="5" destOrd="0" presId="urn:microsoft.com/office/officeart/2005/8/layout/orgChart1"/>
    <dgm:cxn modelId="{75490393-7BA7-4622-9610-D95DF833CDC6}" type="presParOf" srcId="{F2556D42-10D0-41CB-983C-EFAAE0D9689C}" destId="{2E88025D-D2DB-46CB-9BAB-57136042C01D}" srcOrd="0" destOrd="0" presId="urn:microsoft.com/office/officeart/2005/8/layout/orgChart1"/>
    <dgm:cxn modelId="{9F95AD96-71D2-431E-B711-C4AD940B4860}" type="presParOf" srcId="{2E88025D-D2DB-46CB-9BAB-57136042C01D}" destId="{6D62CAE3-45F4-477D-8F9E-35DD9EB3F690}" srcOrd="0" destOrd="0" presId="urn:microsoft.com/office/officeart/2005/8/layout/orgChart1"/>
    <dgm:cxn modelId="{CCD7BC8D-60BE-4BF2-BAFF-EC0F2F408880}" type="presParOf" srcId="{2E88025D-D2DB-46CB-9BAB-57136042C01D}" destId="{F150C71B-9F71-48EA-B8AA-C567763D9F5E}" srcOrd="1" destOrd="0" presId="urn:microsoft.com/office/officeart/2005/8/layout/orgChart1"/>
    <dgm:cxn modelId="{EBEAC7EB-9FD7-4F72-B0AF-859F32934E3E}" type="presParOf" srcId="{F2556D42-10D0-41CB-983C-EFAAE0D9689C}" destId="{CD7373BC-3C6A-46D8-8A5E-21D053FBC7A7}" srcOrd="1" destOrd="0" presId="urn:microsoft.com/office/officeart/2005/8/layout/orgChart1"/>
    <dgm:cxn modelId="{DE6065AB-A8F9-4EE2-A778-F4A00539B868}" type="presParOf" srcId="{F2556D42-10D0-41CB-983C-EFAAE0D9689C}" destId="{29F8E22E-CA5D-4209-B2CC-EC66C54AF018}" srcOrd="2" destOrd="0" presId="urn:microsoft.com/office/officeart/2005/8/layout/orgChart1"/>
    <dgm:cxn modelId="{49E9C0BB-A96C-4AA8-B655-4DCFEE1E332C}" type="presParOf" srcId="{FE5ABD00-FC1C-413B-BD8E-4E549F586076}" destId="{4802594E-1C6F-40AE-B14C-1CD8B048B5FA}" srcOrd="6" destOrd="0" presId="urn:microsoft.com/office/officeart/2005/8/layout/orgChart1"/>
    <dgm:cxn modelId="{D46EC765-675E-45A1-A04A-79A479FB2124}" type="presParOf" srcId="{FE5ABD00-FC1C-413B-BD8E-4E549F586076}" destId="{EA637680-A180-43B1-8BB2-68393FAE8601}" srcOrd="7" destOrd="0" presId="urn:microsoft.com/office/officeart/2005/8/layout/orgChart1"/>
    <dgm:cxn modelId="{AC950BE0-4134-4245-86F2-FCF5CD52343E}" type="presParOf" srcId="{EA637680-A180-43B1-8BB2-68393FAE8601}" destId="{5E0AE4DA-4D4D-460A-95D3-F79EA70541CF}" srcOrd="0" destOrd="0" presId="urn:microsoft.com/office/officeart/2005/8/layout/orgChart1"/>
    <dgm:cxn modelId="{204AA5E3-7E6D-4E5F-BD0F-CC182A14B5AF}" type="presParOf" srcId="{5E0AE4DA-4D4D-460A-95D3-F79EA70541CF}" destId="{504264AA-2732-4EC5-A0EA-D14C663E1CE4}" srcOrd="0" destOrd="0" presId="urn:microsoft.com/office/officeart/2005/8/layout/orgChart1"/>
    <dgm:cxn modelId="{1A5770F7-BC7C-422E-A5C6-726C208612B6}" type="presParOf" srcId="{5E0AE4DA-4D4D-460A-95D3-F79EA70541CF}" destId="{C682D96C-141B-4A2F-8C01-A4C563C55A65}" srcOrd="1" destOrd="0" presId="urn:microsoft.com/office/officeart/2005/8/layout/orgChart1"/>
    <dgm:cxn modelId="{D27D1576-36DB-40A3-B81D-00654427DDD0}" type="presParOf" srcId="{EA637680-A180-43B1-8BB2-68393FAE8601}" destId="{3EFD7EB7-234A-4F3E-8681-1A0C8D3E2F9F}" srcOrd="1" destOrd="0" presId="urn:microsoft.com/office/officeart/2005/8/layout/orgChart1"/>
    <dgm:cxn modelId="{85CB3BFB-6CED-4474-B2D6-B4C7A2C8B078}" type="presParOf" srcId="{EA637680-A180-43B1-8BB2-68393FAE8601}" destId="{DB924E16-91BB-450F-A48B-BAD3CA3FD07F}" srcOrd="2" destOrd="0" presId="urn:microsoft.com/office/officeart/2005/8/layout/orgChart1"/>
    <dgm:cxn modelId="{FD4D8DAD-ECF8-4CDF-8662-62E37BC6CBA1}" type="presParOf" srcId="{FE5ABD00-FC1C-413B-BD8E-4E549F586076}" destId="{FDEB79EA-8CE3-4ADC-BA12-67E3050B06BA}" srcOrd="8" destOrd="0" presId="urn:microsoft.com/office/officeart/2005/8/layout/orgChart1"/>
    <dgm:cxn modelId="{9B75D87E-745B-4EDF-9EF8-C5A3E84128C7}" type="presParOf" srcId="{FE5ABD00-FC1C-413B-BD8E-4E549F586076}" destId="{672EBD2B-4177-4E1A-B078-758F3158BF4E}" srcOrd="9" destOrd="0" presId="urn:microsoft.com/office/officeart/2005/8/layout/orgChart1"/>
    <dgm:cxn modelId="{8DCCD3DB-6780-4FC8-A997-703837CF7B06}" type="presParOf" srcId="{672EBD2B-4177-4E1A-B078-758F3158BF4E}" destId="{331E23CC-1E8C-431A-82AF-B1A458D48BA4}" srcOrd="0" destOrd="0" presId="urn:microsoft.com/office/officeart/2005/8/layout/orgChart1"/>
    <dgm:cxn modelId="{23DAE7EC-75CF-48A4-9991-FD0481B4B365}" type="presParOf" srcId="{331E23CC-1E8C-431A-82AF-B1A458D48BA4}" destId="{93B57AE0-8CB1-4885-8334-AF0DD65EEC25}" srcOrd="0" destOrd="0" presId="urn:microsoft.com/office/officeart/2005/8/layout/orgChart1"/>
    <dgm:cxn modelId="{9C94B16D-6949-49AE-A4CA-3D582A210EB7}" type="presParOf" srcId="{331E23CC-1E8C-431A-82AF-B1A458D48BA4}" destId="{D3F6AE3C-740E-41EA-BD6D-D06FB2E8F5A5}" srcOrd="1" destOrd="0" presId="urn:microsoft.com/office/officeart/2005/8/layout/orgChart1"/>
    <dgm:cxn modelId="{08D63EAA-B0CF-4B86-85F8-6A703D645AE8}" type="presParOf" srcId="{672EBD2B-4177-4E1A-B078-758F3158BF4E}" destId="{5A48A15A-5ED1-4447-8D45-6A0478775392}" srcOrd="1" destOrd="0" presId="urn:microsoft.com/office/officeart/2005/8/layout/orgChart1"/>
    <dgm:cxn modelId="{3A538AC0-7D4A-436F-BAF2-731FECA39842}" type="presParOf" srcId="{672EBD2B-4177-4E1A-B078-758F3158BF4E}" destId="{5668AB5E-0098-4986-ADC2-35AE3C83A4F4}" srcOrd="2" destOrd="0" presId="urn:microsoft.com/office/officeart/2005/8/layout/orgChart1"/>
    <dgm:cxn modelId="{AED37E39-41D9-466B-8992-25D9A945F466}" type="presParOf" srcId="{9E76F989-C82B-4689-B433-EC5BBF322F16}" destId="{A1E7BCBC-A871-4BB9-97A2-236350529480}"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4A85F5C-33F8-4C75-9FCC-B66D09F87BA9}" type="doc">
      <dgm:prSet loTypeId="urn:microsoft.com/office/officeart/2009/3/layout/IncreasingArrowsProcess" loCatId="process" qsTypeId="urn:microsoft.com/office/officeart/2005/8/quickstyle/simple1" qsCatId="simple" csTypeId="urn:microsoft.com/office/officeart/2005/8/colors/accent1_2" csCatId="accent1" phldr="1"/>
      <dgm:spPr/>
      <dgm:t>
        <a:bodyPr/>
        <a:lstStyle/>
        <a:p>
          <a:endParaRPr lang="en-IN"/>
        </a:p>
      </dgm:t>
    </dgm:pt>
    <dgm:pt modelId="{59432C07-5C0A-4D26-BD48-A0E4700D0EBD}">
      <dgm:prSet phldrT="[Text]" phldr="0" custT="1"/>
      <dgm:spPr>
        <a:solidFill>
          <a:schemeClr val="accent2">
            <a:lumMod val="75000"/>
          </a:schemeClr>
        </a:solidFill>
      </dgm:spPr>
      <dgm:t>
        <a:bodyPr/>
        <a:lstStyle/>
        <a:p>
          <a:pPr marL="0" lvl="0" indent="0" algn="l" defTabSz="1022350">
            <a:lnSpc>
              <a:spcPct val="90000"/>
            </a:lnSpc>
            <a:spcBef>
              <a:spcPct val="0"/>
            </a:spcBef>
            <a:spcAft>
              <a:spcPct val="35000"/>
            </a:spcAft>
            <a:buNone/>
          </a:pPr>
          <a:r>
            <a:rPr lang="en-IN" sz="2300" b="1" kern="1200" dirty="0">
              <a:solidFill>
                <a:prstClr val="white"/>
              </a:solidFill>
              <a:latin typeface="Aptos" panose="02110004020202020204"/>
              <a:ea typeface="+mn-ea"/>
              <a:cs typeface="+mn-cs"/>
            </a:rPr>
            <a:t>ASMT-10 ( Notice)</a:t>
          </a:r>
        </a:p>
      </dgm:t>
    </dgm:pt>
    <dgm:pt modelId="{822A1E13-9EC7-455F-8409-0C94DA21EB9F}" type="parTrans" cxnId="{AFDE883B-457C-40B4-99CA-8794CEE2335A}">
      <dgm:prSet/>
      <dgm:spPr/>
      <dgm:t>
        <a:bodyPr/>
        <a:lstStyle/>
        <a:p>
          <a:endParaRPr lang="en-IN"/>
        </a:p>
      </dgm:t>
    </dgm:pt>
    <dgm:pt modelId="{D3453676-F7E8-4913-8570-5719E838DAF4}" type="sibTrans" cxnId="{AFDE883B-457C-40B4-99CA-8794CEE2335A}">
      <dgm:prSet/>
      <dgm:spPr/>
      <dgm:t>
        <a:bodyPr/>
        <a:lstStyle/>
        <a:p>
          <a:endParaRPr lang="en-IN"/>
        </a:p>
      </dgm:t>
    </dgm:pt>
    <dgm:pt modelId="{8EB0332D-7C6D-4473-BB65-42E9BFB88E18}">
      <dgm:prSet phldrT="[Text]" custT="1"/>
      <dgm:spPr/>
      <dgm:t>
        <a:bodyPr/>
        <a:lstStyle/>
        <a:p>
          <a:r>
            <a:rPr lang="en-GB" sz="1600" dirty="0">
              <a:latin typeface="Arial" panose="020B0604020202020204" pitchFamily="34" charset="0"/>
              <a:cs typeface="Arial" panose="020B0604020202020204" pitchFamily="34" charset="0"/>
            </a:rPr>
            <a:t>The "First Act." Proper officer communicates discrepancies vide ASMT-10.</a:t>
          </a:r>
          <a:endParaRPr lang="en-IN" sz="1600" dirty="0">
            <a:latin typeface="Arial" panose="020B0604020202020204" pitchFamily="34" charset="0"/>
            <a:cs typeface="Arial" panose="020B0604020202020204" pitchFamily="34" charset="0"/>
          </a:endParaRPr>
        </a:p>
      </dgm:t>
    </dgm:pt>
    <dgm:pt modelId="{B2F7BCC4-2831-4F8A-A85C-09691AB85E20}" type="parTrans" cxnId="{EBF601E2-D607-48A6-9111-11E120A51CF7}">
      <dgm:prSet/>
      <dgm:spPr/>
      <dgm:t>
        <a:bodyPr/>
        <a:lstStyle/>
        <a:p>
          <a:endParaRPr lang="en-IN"/>
        </a:p>
      </dgm:t>
    </dgm:pt>
    <dgm:pt modelId="{B38D26CC-B40B-403F-8713-BCF9BB2B8D27}" type="sibTrans" cxnId="{EBF601E2-D607-48A6-9111-11E120A51CF7}">
      <dgm:prSet/>
      <dgm:spPr/>
      <dgm:t>
        <a:bodyPr/>
        <a:lstStyle/>
        <a:p>
          <a:endParaRPr lang="en-IN"/>
        </a:p>
      </dgm:t>
    </dgm:pt>
    <dgm:pt modelId="{7F0F08CA-C406-448B-BDC6-035B59600EC9}">
      <dgm:prSet phldrT="[Text]" custT="1"/>
      <dgm:spPr>
        <a:solidFill>
          <a:schemeClr val="accent2">
            <a:lumMod val="75000"/>
          </a:schemeClr>
        </a:solidFill>
      </dgm:spPr>
      <dgm:t>
        <a:bodyPr/>
        <a:lstStyle/>
        <a:p>
          <a:pPr marL="0" lvl="0" indent="0" algn="l" defTabSz="1022350">
            <a:lnSpc>
              <a:spcPct val="90000"/>
            </a:lnSpc>
            <a:spcBef>
              <a:spcPct val="0"/>
            </a:spcBef>
            <a:spcAft>
              <a:spcPct val="35000"/>
            </a:spcAft>
            <a:buNone/>
          </a:pPr>
          <a:r>
            <a:rPr lang="en-IN" sz="2300" b="1" kern="1200" dirty="0">
              <a:solidFill>
                <a:prstClr val="white"/>
              </a:solidFill>
              <a:latin typeface="Aptos" panose="02110004020202020204"/>
              <a:ea typeface="+mn-ea"/>
              <a:cs typeface="+mn-cs"/>
            </a:rPr>
            <a:t>ASMT-11 (Reply)</a:t>
          </a:r>
        </a:p>
      </dgm:t>
    </dgm:pt>
    <dgm:pt modelId="{C184008A-3236-4FCF-9E1C-D592C1517BD2}" type="parTrans" cxnId="{57EBC0CA-A574-438E-B20C-D07D811126F4}">
      <dgm:prSet/>
      <dgm:spPr/>
      <dgm:t>
        <a:bodyPr/>
        <a:lstStyle/>
        <a:p>
          <a:endParaRPr lang="en-IN"/>
        </a:p>
      </dgm:t>
    </dgm:pt>
    <dgm:pt modelId="{C34CFB20-194B-4322-8363-31C643531315}" type="sibTrans" cxnId="{57EBC0CA-A574-438E-B20C-D07D811126F4}">
      <dgm:prSet/>
      <dgm:spPr/>
      <dgm:t>
        <a:bodyPr/>
        <a:lstStyle/>
        <a:p>
          <a:endParaRPr lang="en-IN"/>
        </a:p>
      </dgm:t>
    </dgm:pt>
    <dgm:pt modelId="{7738A76A-11E2-4DB1-ACE9-FED94A68E399}">
      <dgm:prSet phldrT="[Text]" custT="1"/>
      <dgm:spPr/>
      <dgm:t>
        <a:bodyPr/>
        <a:lstStyle/>
        <a:p>
          <a:r>
            <a:rPr lang="en-GB" sz="1600" dirty="0">
              <a:latin typeface="Arial" panose="020B0604020202020204" pitchFamily="34" charset="0"/>
              <a:cs typeface="Arial" panose="020B0604020202020204" pitchFamily="34" charset="0"/>
            </a:rPr>
            <a:t>The taxpayer's response (due within 30 days or extended due timeline)</a:t>
          </a:r>
          <a:endParaRPr lang="en-IN" sz="1600" dirty="0">
            <a:latin typeface="Arial" panose="020B0604020202020204" pitchFamily="34" charset="0"/>
            <a:cs typeface="Arial" panose="020B0604020202020204" pitchFamily="34" charset="0"/>
          </a:endParaRPr>
        </a:p>
      </dgm:t>
    </dgm:pt>
    <dgm:pt modelId="{38E85B5F-262D-41BB-B6CD-71E46004FB67}" type="parTrans" cxnId="{860029AF-EF2E-494D-A515-8D345AA344E1}">
      <dgm:prSet/>
      <dgm:spPr/>
      <dgm:t>
        <a:bodyPr/>
        <a:lstStyle/>
        <a:p>
          <a:endParaRPr lang="en-IN"/>
        </a:p>
      </dgm:t>
    </dgm:pt>
    <dgm:pt modelId="{CF2D4731-6646-4942-8869-7D82BBE817D5}" type="sibTrans" cxnId="{860029AF-EF2E-494D-A515-8D345AA344E1}">
      <dgm:prSet/>
      <dgm:spPr/>
      <dgm:t>
        <a:bodyPr/>
        <a:lstStyle/>
        <a:p>
          <a:endParaRPr lang="en-IN"/>
        </a:p>
      </dgm:t>
    </dgm:pt>
    <dgm:pt modelId="{2B17D3DC-DFFF-405E-8109-45225A49B257}">
      <dgm:prSet phldrT="[Text]"/>
      <dgm:spPr>
        <a:solidFill>
          <a:schemeClr val="accent2">
            <a:lumMod val="75000"/>
          </a:schemeClr>
        </a:solidFill>
      </dgm:spPr>
      <dgm:t>
        <a:bodyPr/>
        <a:lstStyle/>
        <a:p>
          <a:pPr>
            <a:buNone/>
          </a:pPr>
          <a:r>
            <a:rPr lang="en-IN" b="1" dirty="0"/>
            <a:t>ASMT-12 (Order)</a:t>
          </a:r>
          <a:endParaRPr lang="en-IN" dirty="0"/>
        </a:p>
      </dgm:t>
    </dgm:pt>
    <dgm:pt modelId="{BC449894-704B-4DE7-9F63-90598023C88D}" type="parTrans" cxnId="{4BB80896-9C9B-493B-931E-9EA557B19B21}">
      <dgm:prSet/>
      <dgm:spPr/>
      <dgm:t>
        <a:bodyPr/>
        <a:lstStyle/>
        <a:p>
          <a:endParaRPr lang="en-IN"/>
        </a:p>
      </dgm:t>
    </dgm:pt>
    <dgm:pt modelId="{8C0EA542-8A1E-4EB6-BB0F-3A1C7B11D528}" type="sibTrans" cxnId="{4BB80896-9C9B-493B-931E-9EA557B19B21}">
      <dgm:prSet/>
      <dgm:spPr/>
      <dgm:t>
        <a:bodyPr/>
        <a:lstStyle/>
        <a:p>
          <a:endParaRPr lang="en-IN"/>
        </a:p>
      </dgm:t>
    </dgm:pt>
    <dgm:pt modelId="{EEFF4B06-A3E7-4BF9-9C39-48781EED08EA}">
      <dgm:prSet phldrT="[Text]" custT="1"/>
      <dgm:spPr/>
      <dgm:t>
        <a:bodyPr/>
        <a:lstStyle/>
        <a:p>
          <a:r>
            <a:rPr lang="en-GB" sz="1600" dirty="0">
              <a:latin typeface="Arial" panose="020B0604020202020204" pitchFamily="34" charset="0"/>
              <a:cs typeface="Arial" panose="020B0604020202020204" pitchFamily="34" charset="0"/>
            </a:rPr>
            <a:t>Acceptance of explanation and closure of proceedings</a:t>
          </a:r>
          <a:endParaRPr lang="en-IN" sz="1600" dirty="0">
            <a:latin typeface="Arial" panose="020B0604020202020204" pitchFamily="34" charset="0"/>
            <a:cs typeface="Arial" panose="020B0604020202020204" pitchFamily="34" charset="0"/>
          </a:endParaRPr>
        </a:p>
      </dgm:t>
    </dgm:pt>
    <dgm:pt modelId="{F57F1B72-E6B0-45F9-8E45-1723D508321E}" type="parTrans" cxnId="{23D744DC-2C35-4259-8028-8AFFFC3896C9}">
      <dgm:prSet/>
      <dgm:spPr/>
      <dgm:t>
        <a:bodyPr/>
        <a:lstStyle/>
        <a:p>
          <a:endParaRPr lang="en-IN"/>
        </a:p>
      </dgm:t>
    </dgm:pt>
    <dgm:pt modelId="{FAC97A5A-F119-4C0C-B77D-D8EE64571F29}" type="sibTrans" cxnId="{23D744DC-2C35-4259-8028-8AFFFC3896C9}">
      <dgm:prSet/>
      <dgm:spPr/>
      <dgm:t>
        <a:bodyPr/>
        <a:lstStyle/>
        <a:p>
          <a:endParaRPr lang="en-IN"/>
        </a:p>
      </dgm:t>
    </dgm:pt>
    <dgm:pt modelId="{5C13F484-28D6-4376-9FEC-5D43FD78397F}">
      <dgm:prSet custT="1"/>
      <dgm:spPr/>
      <dgm:t>
        <a:bodyPr/>
        <a:lstStyle/>
        <a:p>
          <a:endParaRPr lang="en-IN" sz="1600" dirty="0">
            <a:latin typeface="Arial" panose="020B0604020202020204" pitchFamily="34" charset="0"/>
            <a:cs typeface="Arial" panose="020B0604020202020204" pitchFamily="34" charset="0"/>
          </a:endParaRPr>
        </a:p>
      </dgm:t>
    </dgm:pt>
    <dgm:pt modelId="{448CC7CC-40E9-4AA6-925B-5E370AFBBB33}" type="parTrans" cxnId="{6B440878-CE2F-4FF2-B995-061C9F0975AA}">
      <dgm:prSet/>
      <dgm:spPr/>
      <dgm:t>
        <a:bodyPr/>
        <a:lstStyle/>
        <a:p>
          <a:endParaRPr lang="en-IN"/>
        </a:p>
      </dgm:t>
    </dgm:pt>
    <dgm:pt modelId="{18EA9B15-908A-4A0E-8AD2-B00187715AF7}" type="sibTrans" cxnId="{6B440878-CE2F-4FF2-B995-061C9F0975AA}">
      <dgm:prSet/>
      <dgm:spPr/>
      <dgm:t>
        <a:bodyPr/>
        <a:lstStyle/>
        <a:p>
          <a:endParaRPr lang="en-IN"/>
        </a:p>
      </dgm:t>
    </dgm:pt>
    <dgm:pt modelId="{963A9DFD-2DF6-4114-920D-DC13EBC548CD}">
      <dgm:prSet/>
      <dgm:spPr>
        <a:solidFill>
          <a:schemeClr val="accent2">
            <a:lumMod val="75000"/>
          </a:schemeClr>
        </a:solidFill>
      </dgm:spPr>
      <dgm:t>
        <a:bodyPr/>
        <a:lstStyle/>
        <a:p>
          <a:endParaRPr lang="en-IN" dirty="0"/>
        </a:p>
      </dgm:t>
    </dgm:pt>
    <dgm:pt modelId="{1E38035F-4D9E-4D97-BE8B-87091494ADFC}" type="parTrans" cxnId="{55321E57-A518-4B4F-85EF-41C4E59BB173}">
      <dgm:prSet/>
      <dgm:spPr/>
      <dgm:t>
        <a:bodyPr/>
        <a:lstStyle/>
        <a:p>
          <a:endParaRPr lang="en-IN"/>
        </a:p>
      </dgm:t>
    </dgm:pt>
    <dgm:pt modelId="{A8DE7C61-4412-49CC-9D12-55E36C00D584}" type="sibTrans" cxnId="{55321E57-A518-4B4F-85EF-41C4E59BB173}">
      <dgm:prSet/>
      <dgm:spPr/>
      <dgm:t>
        <a:bodyPr/>
        <a:lstStyle/>
        <a:p>
          <a:endParaRPr lang="en-IN"/>
        </a:p>
      </dgm:t>
    </dgm:pt>
    <dgm:pt modelId="{5077D06A-DE34-48B4-B0BB-A5BCAD56F8FD}" type="pres">
      <dgm:prSet presAssocID="{54A85F5C-33F8-4C75-9FCC-B66D09F87BA9}" presName="Name0" presStyleCnt="0">
        <dgm:presLayoutVars>
          <dgm:chMax val="5"/>
          <dgm:chPref val="5"/>
          <dgm:dir/>
          <dgm:animLvl val="lvl"/>
        </dgm:presLayoutVars>
      </dgm:prSet>
      <dgm:spPr/>
    </dgm:pt>
    <dgm:pt modelId="{DDDA5F50-05CF-4EC2-B356-BD27EFF3AF1F}" type="pres">
      <dgm:prSet presAssocID="{59432C07-5C0A-4D26-BD48-A0E4700D0EBD}" presName="parentText1" presStyleLbl="node1" presStyleIdx="0" presStyleCnt="4">
        <dgm:presLayoutVars>
          <dgm:chMax/>
          <dgm:chPref val="3"/>
          <dgm:bulletEnabled val="1"/>
        </dgm:presLayoutVars>
      </dgm:prSet>
      <dgm:spPr/>
    </dgm:pt>
    <dgm:pt modelId="{1BDC5F5B-2629-47E5-B344-12868F203A6D}" type="pres">
      <dgm:prSet presAssocID="{59432C07-5C0A-4D26-BD48-A0E4700D0EBD}" presName="childText1" presStyleLbl="solidAlignAcc1" presStyleIdx="0" presStyleCnt="3">
        <dgm:presLayoutVars>
          <dgm:chMax val="0"/>
          <dgm:chPref val="0"/>
          <dgm:bulletEnabled val="1"/>
        </dgm:presLayoutVars>
      </dgm:prSet>
      <dgm:spPr/>
    </dgm:pt>
    <dgm:pt modelId="{0333381E-3951-477B-ACB8-347160AE8615}" type="pres">
      <dgm:prSet presAssocID="{7F0F08CA-C406-448B-BDC6-035B59600EC9}" presName="parentText2" presStyleLbl="node1" presStyleIdx="1" presStyleCnt="4">
        <dgm:presLayoutVars>
          <dgm:chMax/>
          <dgm:chPref val="3"/>
          <dgm:bulletEnabled val="1"/>
        </dgm:presLayoutVars>
      </dgm:prSet>
      <dgm:spPr/>
    </dgm:pt>
    <dgm:pt modelId="{CFA53300-0CF9-4F60-8B56-E737523079F2}" type="pres">
      <dgm:prSet presAssocID="{7F0F08CA-C406-448B-BDC6-035B59600EC9}" presName="childText2" presStyleLbl="solidAlignAcc1" presStyleIdx="1" presStyleCnt="3">
        <dgm:presLayoutVars>
          <dgm:chMax val="0"/>
          <dgm:chPref val="0"/>
          <dgm:bulletEnabled val="1"/>
        </dgm:presLayoutVars>
      </dgm:prSet>
      <dgm:spPr/>
    </dgm:pt>
    <dgm:pt modelId="{AC93E09A-9449-4254-A4CE-3B0F467D3207}" type="pres">
      <dgm:prSet presAssocID="{2B17D3DC-DFFF-405E-8109-45225A49B257}" presName="parentText3" presStyleLbl="node1" presStyleIdx="2" presStyleCnt="4">
        <dgm:presLayoutVars>
          <dgm:chMax/>
          <dgm:chPref val="3"/>
          <dgm:bulletEnabled val="1"/>
        </dgm:presLayoutVars>
      </dgm:prSet>
      <dgm:spPr/>
    </dgm:pt>
    <dgm:pt modelId="{CAA3E69B-4A3C-4295-A2E5-46530AAF5DAF}" type="pres">
      <dgm:prSet presAssocID="{2B17D3DC-DFFF-405E-8109-45225A49B257}" presName="childText3" presStyleLbl="solidAlignAcc1" presStyleIdx="2" presStyleCnt="3">
        <dgm:presLayoutVars>
          <dgm:chMax val="0"/>
          <dgm:chPref val="0"/>
          <dgm:bulletEnabled val="1"/>
        </dgm:presLayoutVars>
      </dgm:prSet>
      <dgm:spPr/>
    </dgm:pt>
    <dgm:pt modelId="{C19B8612-BA5C-4C98-9C83-67028707E4E3}" type="pres">
      <dgm:prSet presAssocID="{963A9DFD-2DF6-4114-920D-DC13EBC548CD}" presName="parentText4" presStyleLbl="node1" presStyleIdx="3" presStyleCnt="4">
        <dgm:presLayoutVars>
          <dgm:chMax/>
          <dgm:chPref val="3"/>
          <dgm:bulletEnabled val="1"/>
        </dgm:presLayoutVars>
      </dgm:prSet>
      <dgm:spPr/>
    </dgm:pt>
  </dgm:ptLst>
  <dgm:cxnLst>
    <dgm:cxn modelId="{CA582520-B9D7-4E6A-88F6-8BCCBF03B020}" type="presOf" srcId="{5C13F484-28D6-4376-9FEC-5D43FD78397F}" destId="{CAA3E69B-4A3C-4295-A2E5-46530AAF5DAF}" srcOrd="0" destOrd="1" presId="urn:microsoft.com/office/officeart/2009/3/layout/IncreasingArrowsProcess"/>
    <dgm:cxn modelId="{AFDE883B-457C-40B4-99CA-8794CEE2335A}" srcId="{54A85F5C-33F8-4C75-9FCC-B66D09F87BA9}" destId="{59432C07-5C0A-4D26-BD48-A0E4700D0EBD}" srcOrd="0" destOrd="0" parTransId="{822A1E13-9EC7-455F-8409-0C94DA21EB9F}" sibTransId="{D3453676-F7E8-4913-8570-5719E838DAF4}"/>
    <dgm:cxn modelId="{C27F964C-200F-4365-BAEF-3A80F15CEADB}" type="presOf" srcId="{8EB0332D-7C6D-4473-BB65-42E9BFB88E18}" destId="{1BDC5F5B-2629-47E5-B344-12868F203A6D}" srcOrd="0" destOrd="0" presId="urn:microsoft.com/office/officeart/2009/3/layout/IncreasingArrowsProcess"/>
    <dgm:cxn modelId="{55321E57-A518-4B4F-85EF-41C4E59BB173}" srcId="{54A85F5C-33F8-4C75-9FCC-B66D09F87BA9}" destId="{963A9DFD-2DF6-4114-920D-DC13EBC548CD}" srcOrd="3" destOrd="0" parTransId="{1E38035F-4D9E-4D97-BE8B-87091494ADFC}" sibTransId="{A8DE7C61-4412-49CC-9D12-55E36C00D584}"/>
    <dgm:cxn modelId="{6B440878-CE2F-4FF2-B995-061C9F0975AA}" srcId="{2B17D3DC-DFFF-405E-8109-45225A49B257}" destId="{5C13F484-28D6-4376-9FEC-5D43FD78397F}" srcOrd="1" destOrd="0" parTransId="{448CC7CC-40E9-4AA6-925B-5E370AFBBB33}" sibTransId="{18EA9B15-908A-4A0E-8AD2-B00187715AF7}"/>
    <dgm:cxn modelId="{505E6E89-4DBF-4986-B438-BC4B5D3D8D3D}" type="presOf" srcId="{54A85F5C-33F8-4C75-9FCC-B66D09F87BA9}" destId="{5077D06A-DE34-48B4-B0BB-A5BCAD56F8FD}" srcOrd="0" destOrd="0" presId="urn:microsoft.com/office/officeart/2009/3/layout/IncreasingArrowsProcess"/>
    <dgm:cxn modelId="{7BC3868F-514B-497D-B6F2-D86A27BA4203}" type="presOf" srcId="{2B17D3DC-DFFF-405E-8109-45225A49B257}" destId="{AC93E09A-9449-4254-A4CE-3B0F467D3207}" srcOrd="0" destOrd="0" presId="urn:microsoft.com/office/officeart/2009/3/layout/IncreasingArrowsProcess"/>
    <dgm:cxn modelId="{7FBB3C94-FD41-4DD9-8E7C-BB3024D81C0A}" type="presOf" srcId="{7738A76A-11E2-4DB1-ACE9-FED94A68E399}" destId="{CFA53300-0CF9-4F60-8B56-E737523079F2}" srcOrd="0" destOrd="0" presId="urn:microsoft.com/office/officeart/2009/3/layout/IncreasingArrowsProcess"/>
    <dgm:cxn modelId="{4BB80896-9C9B-493B-931E-9EA557B19B21}" srcId="{54A85F5C-33F8-4C75-9FCC-B66D09F87BA9}" destId="{2B17D3DC-DFFF-405E-8109-45225A49B257}" srcOrd="2" destOrd="0" parTransId="{BC449894-704B-4DE7-9F63-90598023C88D}" sibTransId="{8C0EA542-8A1E-4EB6-BB0F-3A1C7B11D528}"/>
    <dgm:cxn modelId="{8C36B59B-35A4-4A6A-83F6-9EF0A799A811}" type="presOf" srcId="{EEFF4B06-A3E7-4BF9-9C39-48781EED08EA}" destId="{CAA3E69B-4A3C-4295-A2E5-46530AAF5DAF}" srcOrd="0" destOrd="0" presId="urn:microsoft.com/office/officeart/2009/3/layout/IncreasingArrowsProcess"/>
    <dgm:cxn modelId="{860029AF-EF2E-494D-A515-8D345AA344E1}" srcId="{7F0F08CA-C406-448B-BDC6-035B59600EC9}" destId="{7738A76A-11E2-4DB1-ACE9-FED94A68E399}" srcOrd="0" destOrd="0" parTransId="{38E85B5F-262D-41BB-B6CD-71E46004FB67}" sibTransId="{CF2D4731-6646-4942-8869-7D82BBE817D5}"/>
    <dgm:cxn modelId="{B24667B6-E9E1-432D-84A0-76AC81C20177}" type="presOf" srcId="{963A9DFD-2DF6-4114-920D-DC13EBC548CD}" destId="{C19B8612-BA5C-4C98-9C83-67028707E4E3}" srcOrd="0" destOrd="0" presId="urn:microsoft.com/office/officeart/2009/3/layout/IncreasingArrowsProcess"/>
    <dgm:cxn modelId="{D8053CC4-7A91-4449-BFB3-6F03334113BA}" type="presOf" srcId="{59432C07-5C0A-4D26-BD48-A0E4700D0EBD}" destId="{DDDA5F50-05CF-4EC2-B356-BD27EFF3AF1F}" srcOrd="0" destOrd="0" presId="urn:microsoft.com/office/officeart/2009/3/layout/IncreasingArrowsProcess"/>
    <dgm:cxn modelId="{57EBC0CA-A574-438E-B20C-D07D811126F4}" srcId="{54A85F5C-33F8-4C75-9FCC-B66D09F87BA9}" destId="{7F0F08CA-C406-448B-BDC6-035B59600EC9}" srcOrd="1" destOrd="0" parTransId="{C184008A-3236-4FCF-9E1C-D592C1517BD2}" sibTransId="{C34CFB20-194B-4322-8363-31C643531315}"/>
    <dgm:cxn modelId="{23D744DC-2C35-4259-8028-8AFFFC3896C9}" srcId="{2B17D3DC-DFFF-405E-8109-45225A49B257}" destId="{EEFF4B06-A3E7-4BF9-9C39-48781EED08EA}" srcOrd="0" destOrd="0" parTransId="{F57F1B72-E6B0-45F9-8E45-1723D508321E}" sibTransId="{FAC97A5A-F119-4C0C-B77D-D8EE64571F29}"/>
    <dgm:cxn modelId="{EBF601E2-D607-48A6-9111-11E120A51CF7}" srcId="{59432C07-5C0A-4D26-BD48-A0E4700D0EBD}" destId="{8EB0332D-7C6D-4473-BB65-42E9BFB88E18}" srcOrd="0" destOrd="0" parTransId="{B2F7BCC4-2831-4F8A-A85C-09691AB85E20}" sibTransId="{B38D26CC-B40B-403F-8713-BCF9BB2B8D27}"/>
    <dgm:cxn modelId="{5CC404FF-D96B-4355-9F75-D55C18A81727}" type="presOf" srcId="{7F0F08CA-C406-448B-BDC6-035B59600EC9}" destId="{0333381E-3951-477B-ACB8-347160AE8615}" srcOrd="0" destOrd="0" presId="urn:microsoft.com/office/officeart/2009/3/layout/IncreasingArrowsProcess"/>
    <dgm:cxn modelId="{FC2D414A-04B5-4FE3-BF19-212C0799AD57}" type="presParOf" srcId="{5077D06A-DE34-48B4-B0BB-A5BCAD56F8FD}" destId="{DDDA5F50-05CF-4EC2-B356-BD27EFF3AF1F}" srcOrd="0" destOrd="0" presId="urn:microsoft.com/office/officeart/2009/3/layout/IncreasingArrowsProcess"/>
    <dgm:cxn modelId="{3E4DC589-FFDB-4F8C-817A-1A7D275F3A3B}" type="presParOf" srcId="{5077D06A-DE34-48B4-B0BB-A5BCAD56F8FD}" destId="{1BDC5F5B-2629-47E5-B344-12868F203A6D}" srcOrd="1" destOrd="0" presId="urn:microsoft.com/office/officeart/2009/3/layout/IncreasingArrowsProcess"/>
    <dgm:cxn modelId="{935DBD15-8FA4-4505-BD66-9D5EAC65B9A1}" type="presParOf" srcId="{5077D06A-DE34-48B4-B0BB-A5BCAD56F8FD}" destId="{0333381E-3951-477B-ACB8-347160AE8615}" srcOrd="2" destOrd="0" presId="urn:microsoft.com/office/officeart/2009/3/layout/IncreasingArrowsProcess"/>
    <dgm:cxn modelId="{CDD33CD7-3C9A-421D-A612-D184D5FAD4D9}" type="presParOf" srcId="{5077D06A-DE34-48B4-B0BB-A5BCAD56F8FD}" destId="{CFA53300-0CF9-4F60-8B56-E737523079F2}" srcOrd="3" destOrd="0" presId="urn:microsoft.com/office/officeart/2009/3/layout/IncreasingArrowsProcess"/>
    <dgm:cxn modelId="{6E9E397D-D0F8-4B92-B567-99E1654DF091}" type="presParOf" srcId="{5077D06A-DE34-48B4-B0BB-A5BCAD56F8FD}" destId="{AC93E09A-9449-4254-A4CE-3B0F467D3207}" srcOrd="4" destOrd="0" presId="urn:microsoft.com/office/officeart/2009/3/layout/IncreasingArrowsProcess"/>
    <dgm:cxn modelId="{08DEA7F8-649D-4BA8-A33E-400946B6BBEB}" type="presParOf" srcId="{5077D06A-DE34-48B4-B0BB-A5BCAD56F8FD}" destId="{CAA3E69B-4A3C-4295-A2E5-46530AAF5DAF}" srcOrd="5" destOrd="0" presId="urn:microsoft.com/office/officeart/2009/3/layout/IncreasingArrowsProcess"/>
    <dgm:cxn modelId="{AC459033-B178-48DF-8067-F8F18F206A3F}" type="presParOf" srcId="{5077D06A-DE34-48B4-B0BB-A5BCAD56F8FD}" destId="{C19B8612-BA5C-4C98-9C83-67028707E4E3}" srcOrd="6" destOrd="0" presId="urn:microsoft.com/office/officeart/2009/3/layout/IncreasingArrows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EB79EA-8CE3-4ADC-BA12-67E3050B06BA}">
      <dsp:nvSpPr>
        <dsp:cNvPr id="0" name=""/>
        <dsp:cNvSpPr/>
      </dsp:nvSpPr>
      <dsp:spPr>
        <a:xfrm>
          <a:off x="5257800" y="1076763"/>
          <a:ext cx="4281712" cy="114148"/>
        </a:xfrm>
        <a:custGeom>
          <a:avLst/>
          <a:gdLst/>
          <a:ahLst/>
          <a:cxnLst/>
          <a:rect l="0" t="0" r="0" b="0"/>
          <a:pathLst>
            <a:path>
              <a:moveTo>
                <a:pt x="0" y="0"/>
              </a:moveTo>
              <a:lnTo>
                <a:pt x="0" y="21990"/>
              </a:lnTo>
              <a:lnTo>
                <a:pt x="4281712" y="21990"/>
              </a:lnTo>
              <a:lnTo>
                <a:pt x="4281712" y="114148"/>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802594E-1C6F-40AE-B14C-1CD8B048B5FA}">
      <dsp:nvSpPr>
        <dsp:cNvPr id="0" name=""/>
        <dsp:cNvSpPr/>
      </dsp:nvSpPr>
      <dsp:spPr>
        <a:xfrm>
          <a:off x="5257800" y="1076763"/>
          <a:ext cx="2048889" cy="118374"/>
        </a:xfrm>
        <a:custGeom>
          <a:avLst/>
          <a:gdLst/>
          <a:ahLst/>
          <a:cxnLst/>
          <a:rect l="0" t="0" r="0" b="0"/>
          <a:pathLst>
            <a:path>
              <a:moveTo>
                <a:pt x="0" y="0"/>
              </a:moveTo>
              <a:lnTo>
                <a:pt x="0" y="26216"/>
              </a:lnTo>
              <a:lnTo>
                <a:pt x="2048889" y="26216"/>
              </a:lnTo>
              <a:lnTo>
                <a:pt x="2048889" y="118374"/>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2C3BBB5-EF69-488F-BD80-93FEEB8A0D35}">
      <dsp:nvSpPr>
        <dsp:cNvPr id="0" name=""/>
        <dsp:cNvSpPr/>
      </dsp:nvSpPr>
      <dsp:spPr>
        <a:xfrm>
          <a:off x="5188711" y="1076763"/>
          <a:ext cx="91440" cy="114148"/>
        </a:xfrm>
        <a:custGeom>
          <a:avLst/>
          <a:gdLst/>
          <a:ahLst/>
          <a:cxnLst/>
          <a:rect l="0" t="0" r="0" b="0"/>
          <a:pathLst>
            <a:path>
              <a:moveTo>
                <a:pt x="69088" y="0"/>
              </a:moveTo>
              <a:lnTo>
                <a:pt x="69088" y="21990"/>
              </a:lnTo>
              <a:lnTo>
                <a:pt x="45720" y="21990"/>
              </a:lnTo>
              <a:lnTo>
                <a:pt x="45720" y="114148"/>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C31243C-AF83-4F72-879B-B79476553017}">
      <dsp:nvSpPr>
        <dsp:cNvPr id="0" name=""/>
        <dsp:cNvSpPr/>
      </dsp:nvSpPr>
      <dsp:spPr>
        <a:xfrm>
          <a:off x="3104750" y="1076763"/>
          <a:ext cx="2153049" cy="114148"/>
        </a:xfrm>
        <a:custGeom>
          <a:avLst/>
          <a:gdLst/>
          <a:ahLst/>
          <a:cxnLst/>
          <a:rect l="0" t="0" r="0" b="0"/>
          <a:pathLst>
            <a:path>
              <a:moveTo>
                <a:pt x="2153049" y="0"/>
              </a:moveTo>
              <a:lnTo>
                <a:pt x="2153049" y="21990"/>
              </a:lnTo>
              <a:lnTo>
                <a:pt x="0" y="21990"/>
              </a:lnTo>
              <a:lnTo>
                <a:pt x="0" y="114148"/>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E66E26C-FF18-49FF-B597-FD29DEF49717}">
      <dsp:nvSpPr>
        <dsp:cNvPr id="0" name=""/>
        <dsp:cNvSpPr/>
      </dsp:nvSpPr>
      <dsp:spPr>
        <a:xfrm>
          <a:off x="975069" y="1076763"/>
          <a:ext cx="4282730" cy="114148"/>
        </a:xfrm>
        <a:custGeom>
          <a:avLst/>
          <a:gdLst/>
          <a:ahLst/>
          <a:cxnLst/>
          <a:rect l="0" t="0" r="0" b="0"/>
          <a:pathLst>
            <a:path>
              <a:moveTo>
                <a:pt x="4282730" y="0"/>
              </a:moveTo>
              <a:lnTo>
                <a:pt x="4282730" y="21990"/>
              </a:lnTo>
              <a:lnTo>
                <a:pt x="0" y="21990"/>
              </a:lnTo>
              <a:lnTo>
                <a:pt x="0" y="114148"/>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C8E5104-C08F-4669-965A-584BB915FC77}">
      <dsp:nvSpPr>
        <dsp:cNvPr id="0" name=""/>
        <dsp:cNvSpPr/>
      </dsp:nvSpPr>
      <dsp:spPr>
        <a:xfrm>
          <a:off x="4033829" y="637917"/>
          <a:ext cx="2447940" cy="438845"/>
        </a:xfrm>
        <a:prstGeom prst="rect">
          <a:avLst/>
        </a:prstGeom>
        <a:solidFill>
          <a:schemeClr val="accent2">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IN" sz="1200" b="1" kern="1200" dirty="0">
              <a:solidFill>
                <a:schemeClr val="bg1"/>
              </a:solidFill>
              <a:latin typeface="Arial" panose="020B0604020202020204" pitchFamily="34" charset="0"/>
              <a:cs typeface="Arial" panose="020B0604020202020204" pitchFamily="34" charset="0"/>
            </a:rPr>
            <a:t>GST Litigation</a:t>
          </a:r>
        </a:p>
      </dsp:txBody>
      <dsp:txXfrm>
        <a:off x="4033829" y="637917"/>
        <a:ext cx="2447940" cy="438845"/>
      </dsp:txXfrm>
    </dsp:sp>
    <dsp:sp modelId="{05F68D7E-A0FB-4EAA-BB2F-916531706AD8}">
      <dsp:nvSpPr>
        <dsp:cNvPr id="0" name=""/>
        <dsp:cNvSpPr/>
      </dsp:nvSpPr>
      <dsp:spPr>
        <a:xfrm>
          <a:off x="2386" y="1190911"/>
          <a:ext cx="1945366" cy="2452342"/>
        </a:xfrm>
        <a:prstGeom prst="rect">
          <a:avLst/>
        </a:prstGeom>
        <a:solidFill>
          <a:schemeClr val="accent2">
            <a:lumMod val="60000"/>
            <a:lumOff val="4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IN" sz="1600" b="1" kern="1200" dirty="0">
              <a:solidFill>
                <a:schemeClr val="tx1"/>
              </a:solidFill>
              <a:latin typeface="Arial" panose="020B0604020202020204" pitchFamily="34" charset="0"/>
              <a:cs typeface="Arial" panose="020B0604020202020204" pitchFamily="34" charset="0"/>
            </a:rPr>
            <a:t>Section 61-</a:t>
          </a:r>
          <a:r>
            <a:rPr lang="en-IN" sz="1600" b="1" i="0" kern="1200" dirty="0">
              <a:solidFill>
                <a:schemeClr val="tx1"/>
              </a:solidFill>
              <a:latin typeface="Arial" panose="020B0604020202020204" pitchFamily="34" charset="0"/>
              <a:cs typeface="Arial" panose="020B0604020202020204" pitchFamily="34" charset="0"/>
            </a:rPr>
            <a:t>Scrutiny of Returns</a:t>
          </a:r>
          <a:endParaRPr lang="en-IN" sz="1600" b="1" kern="1200" dirty="0">
            <a:solidFill>
              <a:schemeClr val="tx1"/>
            </a:solidFill>
            <a:latin typeface="Arial" panose="020B0604020202020204" pitchFamily="34" charset="0"/>
            <a:cs typeface="Arial" panose="020B0604020202020204" pitchFamily="34" charset="0"/>
          </a:endParaRPr>
        </a:p>
      </dsp:txBody>
      <dsp:txXfrm>
        <a:off x="2386" y="1190911"/>
        <a:ext cx="1945366" cy="2452342"/>
      </dsp:txXfrm>
    </dsp:sp>
    <dsp:sp modelId="{3DE6B0B6-3111-47EF-8617-D4B6BD24BAF4}">
      <dsp:nvSpPr>
        <dsp:cNvPr id="0" name=""/>
        <dsp:cNvSpPr/>
      </dsp:nvSpPr>
      <dsp:spPr>
        <a:xfrm>
          <a:off x="2132067" y="1190911"/>
          <a:ext cx="1945366" cy="2372151"/>
        </a:xfrm>
        <a:prstGeom prst="rect">
          <a:avLst/>
        </a:prstGeom>
        <a:solidFill>
          <a:schemeClr val="accent2">
            <a:lumMod val="60000"/>
            <a:lumOff val="4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GB" sz="1600" b="1" i="0" kern="1200" dirty="0">
              <a:solidFill>
                <a:schemeClr val="tx1"/>
              </a:solidFill>
              <a:latin typeface="Arial" panose="020B0604020202020204" pitchFamily="34" charset="0"/>
              <a:cs typeface="Arial" panose="020B0604020202020204" pitchFamily="34" charset="0"/>
            </a:rPr>
            <a:t>Section 65. Audit by tax authorities</a:t>
          </a:r>
          <a:endParaRPr lang="en-IN" sz="1600" kern="1200" dirty="0">
            <a:solidFill>
              <a:schemeClr val="tx1"/>
            </a:solidFill>
            <a:latin typeface="Arial" panose="020B0604020202020204" pitchFamily="34" charset="0"/>
            <a:cs typeface="Arial" panose="020B0604020202020204" pitchFamily="34" charset="0"/>
          </a:endParaRPr>
        </a:p>
      </dsp:txBody>
      <dsp:txXfrm>
        <a:off x="2132067" y="1190911"/>
        <a:ext cx="1945366" cy="2372151"/>
      </dsp:txXfrm>
    </dsp:sp>
    <dsp:sp modelId="{6D62CAE3-45F4-477D-8F9E-35DD9EB3F690}">
      <dsp:nvSpPr>
        <dsp:cNvPr id="0" name=""/>
        <dsp:cNvSpPr/>
      </dsp:nvSpPr>
      <dsp:spPr>
        <a:xfrm>
          <a:off x="4261748" y="1190911"/>
          <a:ext cx="1945366" cy="2392202"/>
        </a:xfrm>
        <a:prstGeom prst="rect">
          <a:avLst/>
        </a:prstGeom>
        <a:solidFill>
          <a:schemeClr val="accent2">
            <a:lumMod val="60000"/>
            <a:lumOff val="4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GB" sz="1200" b="1" i="0" kern="1200" dirty="0">
              <a:solidFill>
                <a:schemeClr val="tx1"/>
              </a:solidFill>
              <a:latin typeface="Arial" panose="020B0604020202020204" pitchFamily="34" charset="0"/>
              <a:cs typeface="Arial" panose="020B0604020202020204" pitchFamily="34" charset="0"/>
            </a:rPr>
            <a:t>Section 73. Determination of tax [ pertaining to the period up to Financial Year 2023-24,] not paid or short paid or erroneously refunded or input tax credit wrongly availed or utilised for any reason other than fraud or any </a:t>
          </a:r>
          <a:r>
            <a:rPr lang="en-GB" sz="1200" b="1" i="0" kern="1200" dirty="0" err="1">
              <a:solidFill>
                <a:schemeClr val="tx1"/>
              </a:solidFill>
              <a:latin typeface="Arial" panose="020B0604020202020204" pitchFamily="34" charset="0"/>
              <a:cs typeface="Arial" panose="020B0604020202020204" pitchFamily="34" charset="0"/>
            </a:rPr>
            <a:t>willful</a:t>
          </a:r>
          <a:r>
            <a:rPr lang="en-GB" sz="1200" b="1" i="0" kern="1200" dirty="0">
              <a:solidFill>
                <a:schemeClr val="tx1"/>
              </a:solidFill>
              <a:latin typeface="Arial" panose="020B0604020202020204" pitchFamily="34" charset="0"/>
              <a:cs typeface="Arial" panose="020B0604020202020204" pitchFamily="34" charset="0"/>
            </a:rPr>
            <a:t>-misstatement or suppression of facts</a:t>
          </a:r>
          <a:endParaRPr lang="en-IN" sz="1200" kern="1200" dirty="0">
            <a:solidFill>
              <a:schemeClr val="tx1"/>
            </a:solidFill>
            <a:latin typeface="Arial" panose="020B0604020202020204" pitchFamily="34" charset="0"/>
            <a:cs typeface="Arial" panose="020B0604020202020204" pitchFamily="34" charset="0"/>
          </a:endParaRPr>
        </a:p>
      </dsp:txBody>
      <dsp:txXfrm>
        <a:off x="4261748" y="1190911"/>
        <a:ext cx="1945366" cy="2392202"/>
      </dsp:txXfrm>
    </dsp:sp>
    <dsp:sp modelId="{504264AA-2732-4EC5-A0EA-D14C663E1CE4}">
      <dsp:nvSpPr>
        <dsp:cNvPr id="0" name=""/>
        <dsp:cNvSpPr/>
      </dsp:nvSpPr>
      <dsp:spPr>
        <a:xfrm>
          <a:off x="6311147" y="1195137"/>
          <a:ext cx="1991085" cy="2358977"/>
        </a:xfrm>
        <a:prstGeom prst="rect">
          <a:avLst/>
        </a:prstGeom>
        <a:solidFill>
          <a:schemeClr val="accent2">
            <a:lumMod val="60000"/>
            <a:lumOff val="4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GB" sz="1200" b="1" i="0" kern="1200" dirty="0">
              <a:solidFill>
                <a:schemeClr val="tx1"/>
              </a:solidFill>
              <a:latin typeface="Arial" panose="020B0604020202020204" pitchFamily="34" charset="0"/>
              <a:cs typeface="Arial" panose="020B0604020202020204" pitchFamily="34" charset="0"/>
            </a:rPr>
            <a:t>Section 74. Determination of tax [ pertaining to the period up to Financial Year 2023-24,] not paid or short paid or erroneously refunded or input tax credit wrongly availed or utilised by reason of fraud or any </a:t>
          </a:r>
          <a:r>
            <a:rPr lang="en-GB" sz="1200" b="1" i="0" kern="1200" dirty="0" err="1">
              <a:solidFill>
                <a:schemeClr val="tx1"/>
              </a:solidFill>
              <a:latin typeface="Arial" panose="020B0604020202020204" pitchFamily="34" charset="0"/>
              <a:cs typeface="Arial" panose="020B0604020202020204" pitchFamily="34" charset="0"/>
            </a:rPr>
            <a:t>willful</a:t>
          </a:r>
          <a:r>
            <a:rPr lang="en-GB" sz="1200" b="1" i="0" kern="1200" dirty="0">
              <a:solidFill>
                <a:schemeClr val="tx1"/>
              </a:solidFill>
              <a:latin typeface="Arial" panose="020B0604020202020204" pitchFamily="34" charset="0"/>
              <a:cs typeface="Arial" panose="020B0604020202020204" pitchFamily="34" charset="0"/>
            </a:rPr>
            <a:t>- misstatement or suppression of facts.</a:t>
          </a:r>
          <a:endParaRPr lang="en-GB" sz="1200" kern="1200" dirty="0">
            <a:solidFill>
              <a:schemeClr val="tx1"/>
            </a:solidFill>
            <a:latin typeface="Arial" panose="020B0604020202020204" pitchFamily="34" charset="0"/>
            <a:cs typeface="Arial" panose="020B0604020202020204" pitchFamily="34" charset="0"/>
          </a:endParaRPr>
        </a:p>
      </dsp:txBody>
      <dsp:txXfrm>
        <a:off x="6311147" y="1195137"/>
        <a:ext cx="1991085" cy="2358977"/>
      </dsp:txXfrm>
    </dsp:sp>
    <dsp:sp modelId="{93B57AE0-8CB1-4885-8334-AF0DD65EEC25}">
      <dsp:nvSpPr>
        <dsp:cNvPr id="0" name=""/>
        <dsp:cNvSpPr/>
      </dsp:nvSpPr>
      <dsp:spPr>
        <a:xfrm>
          <a:off x="8566829" y="1190911"/>
          <a:ext cx="1945366" cy="2332059"/>
        </a:xfrm>
        <a:prstGeom prst="rect">
          <a:avLst/>
        </a:prstGeom>
        <a:solidFill>
          <a:schemeClr val="accent2">
            <a:lumMod val="60000"/>
            <a:lumOff val="4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GB" sz="1200" b="1" i="0" kern="1200" dirty="0">
              <a:solidFill>
                <a:schemeClr val="tx1"/>
              </a:solidFill>
            </a:rPr>
            <a:t>Section 74A. Determination of tax not paid or short paid or erroneously refunded or input tax credit wrongly availed or utilised for any reason pertaining to Financial Year 2024-25 onward</a:t>
          </a:r>
          <a:endParaRPr lang="en-IN" sz="1200" kern="1200" dirty="0">
            <a:solidFill>
              <a:schemeClr val="tx1"/>
            </a:solidFill>
          </a:endParaRPr>
        </a:p>
      </dsp:txBody>
      <dsp:txXfrm>
        <a:off x="8566829" y="1190911"/>
        <a:ext cx="1945366" cy="233205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DA5F50-05CF-4EC2-B356-BD27EFF3AF1F}">
      <dsp:nvSpPr>
        <dsp:cNvPr id="0" name=""/>
        <dsp:cNvSpPr/>
      </dsp:nvSpPr>
      <dsp:spPr>
        <a:xfrm>
          <a:off x="1042006" y="178622"/>
          <a:ext cx="8431587" cy="1227512"/>
        </a:xfrm>
        <a:prstGeom prst="rightArrow">
          <a:avLst>
            <a:gd name="adj1" fmla="val 50000"/>
            <a:gd name="adj2" fmla="val 50000"/>
          </a:avLst>
        </a:prstGeom>
        <a:solidFill>
          <a:schemeClr val="accent2">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254000" bIns="194868" numCol="1" spcCol="1270" anchor="ctr" anchorCtr="0">
          <a:noAutofit/>
        </a:bodyPr>
        <a:lstStyle/>
        <a:p>
          <a:pPr marL="0" lvl="0" indent="0" algn="l" defTabSz="1022350">
            <a:lnSpc>
              <a:spcPct val="90000"/>
            </a:lnSpc>
            <a:spcBef>
              <a:spcPct val="0"/>
            </a:spcBef>
            <a:spcAft>
              <a:spcPct val="35000"/>
            </a:spcAft>
            <a:buNone/>
          </a:pPr>
          <a:r>
            <a:rPr lang="en-IN" sz="2300" b="1" kern="1200" dirty="0">
              <a:solidFill>
                <a:prstClr val="white"/>
              </a:solidFill>
              <a:latin typeface="Aptos" panose="02110004020202020204"/>
              <a:ea typeface="+mn-ea"/>
              <a:cs typeface="+mn-cs"/>
            </a:rPr>
            <a:t>ASMT-10 ( Notice)</a:t>
          </a:r>
        </a:p>
      </dsp:txBody>
      <dsp:txXfrm>
        <a:off x="1042006" y="485500"/>
        <a:ext cx="8124709" cy="613756"/>
      </dsp:txXfrm>
    </dsp:sp>
    <dsp:sp modelId="{1BDC5F5B-2629-47E5-B344-12868F203A6D}">
      <dsp:nvSpPr>
        <dsp:cNvPr id="0" name=""/>
        <dsp:cNvSpPr/>
      </dsp:nvSpPr>
      <dsp:spPr>
        <a:xfrm>
          <a:off x="1042006" y="1127214"/>
          <a:ext cx="1943480" cy="2270528"/>
        </a:xfrm>
        <a:prstGeom prst="rect">
          <a:avLst/>
        </a:prstGeom>
        <a:solidFill>
          <a:schemeClr val="l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GB" sz="1600" kern="1200" dirty="0">
              <a:latin typeface="Arial" panose="020B0604020202020204" pitchFamily="34" charset="0"/>
              <a:cs typeface="Arial" panose="020B0604020202020204" pitchFamily="34" charset="0"/>
            </a:rPr>
            <a:t>The "First Act." Proper officer communicates discrepancies vide ASMT-10.</a:t>
          </a:r>
          <a:endParaRPr lang="en-IN" sz="1600" kern="1200" dirty="0">
            <a:latin typeface="Arial" panose="020B0604020202020204" pitchFamily="34" charset="0"/>
            <a:cs typeface="Arial" panose="020B0604020202020204" pitchFamily="34" charset="0"/>
          </a:endParaRPr>
        </a:p>
      </dsp:txBody>
      <dsp:txXfrm>
        <a:off x="1042006" y="1127214"/>
        <a:ext cx="1943480" cy="2270528"/>
      </dsp:txXfrm>
    </dsp:sp>
    <dsp:sp modelId="{0333381E-3951-477B-ACB8-347160AE8615}">
      <dsp:nvSpPr>
        <dsp:cNvPr id="0" name=""/>
        <dsp:cNvSpPr/>
      </dsp:nvSpPr>
      <dsp:spPr>
        <a:xfrm>
          <a:off x="2985487" y="587648"/>
          <a:ext cx="6488106" cy="1227512"/>
        </a:xfrm>
        <a:prstGeom prst="rightArrow">
          <a:avLst>
            <a:gd name="adj1" fmla="val 50000"/>
            <a:gd name="adj2" fmla="val 50000"/>
          </a:avLst>
        </a:prstGeom>
        <a:solidFill>
          <a:schemeClr val="accent2">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254000" bIns="194868" numCol="1" spcCol="1270" anchor="ctr" anchorCtr="0">
          <a:noAutofit/>
        </a:bodyPr>
        <a:lstStyle/>
        <a:p>
          <a:pPr marL="0" lvl="0" indent="0" algn="l" defTabSz="1022350">
            <a:lnSpc>
              <a:spcPct val="90000"/>
            </a:lnSpc>
            <a:spcBef>
              <a:spcPct val="0"/>
            </a:spcBef>
            <a:spcAft>
              <a:spcPct val="35000"/>
            </a:spcAft>
            <a:buNone/>
          </a:pPr>
          <a:r>
            <a:rPr lang="en-IN" sz="2300" b="1" kern="1200" dirty="0">
              <a:solidFill>
                <a:prstClr val="white"/>
              </a:solidFill>
              <a:latin typeface="Aptos" panose="02110004020202020204"/>
              <a:ea typeface="+mn-ea"/>
              <a:cs typeface="+mn-cs"/>
            </a:rPr>
            <a:t>ASMT-11 (Reply)</a:t>
          </a:r>
        </a:p>
      </dsp:txBody>
      <dsp:txXfrm>
        <a:off x="2985487" y="894526"/>
        <a:ext cx="6181228" cy="613756"/>
      </dsp:txXfrm>
    </dsp:sp>
    <dsp:sp modelId="{CFA53300-0CF9-4F60-8B56-E737523079F2}">
      <dsp:nvSpPr>
        <dsp:cNvPr id="0" name=""/>
        <dsp:cNvSpPr/>
      </dsp:nvSpPr>
      <dsp:spPr>
        <a:xfrm>
          <a:off x="2985487" y="1536239"/>
          <a:ext cx="1943480" cy="2212655"/>
        </a:xfrm>
        <a:prstGeom prst="rect">
          <a:avLst/>
        </a:prstGeom>
        <a:solidFill>
          <a:schemeClr val="l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GB" sz="1600" kern="1200" dirty="0">
              <a:latin typeface="Arial" panose="020B0604020202020204" pitchFamily="34" charset="0"/>
              <a:cs typeface="Arial" panose="020B0604020202020204" pitchFamily="34" charset="0"/>
            </a:rPr>
            <a:t>The taxpayer's response (due within 30 days or extended due timeline)</a:t>
          </a:r>
          <a:endParaRPr lang="en-IN" sz="1600" kern="1200" dirty="0">
            <a:latin typeface="Arial" panose="020B0604020202020204" pitchFamily="34" charset="0"/>
            <a:cs typeface="Arial" panose="020B0604020202020204" pitchFamily="34" charset="0"/>
          </a:endParaRPr>
        </a:p>
      </dsp:txBody>
      <dsp:txXfrm>
        <a:off x="2985487" y="1536239"/>
        <a:ext cx="1943480" cy="2212655"/>
      </dsp:txXfrm>
    </dsp:sp>
    <dsp:sp modelId="{AC93E09A-9449-4254-A4CE-3B0F467D3207}">
      <dsp:nvSpPr>
        <dsp:cNvPr id="0" name=""/>
        <dsp:cNvSpPr/>
      </dsp:nvSpPr>
      <dsp:spPr>
        <a:xfrm>
          <a:off x="4928968" y="996673"/>
          <a:ext cx="4544625" cy="1227512"/>
        </a:xfrm>
        <a:prstGeom prst="rightArrow">
          <a:avLst>
            <a:gd name="adj1" fmla="val 50000"/>
            <a:gd name="adj2" fmla="val 50000"/>
          </a:avLst>
        </a:prstGeom>
        <a:solidFill>
          <a:schemeClr val="accent2">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254000" bIns="194868" numCol="1" spcCol="1270" anchor="ctr" anchorCtr="0">
          <a:noAutofit/>
        </a:bodyPr>
        <a:lstStyle/>
        <a:p>
          <a:pPr marL="0" lvl="0" indent="0" algn="l" defTabSz="1022350">
            <a:lnSpc>
              <a:spcPct val="90000"/>
            </a:lnSpc>
            <a:spcBef>
              <a:spcPct val="0"/>
            </a:spcBef>
            <a:spcAft>
              <a:spcPct val="35000"/>
            </a:spcAft>
            <a:buNone/>
          </a:pPr>
          <a:r>
            <a:rPr lang="en-IN" sz="2300" b="1" kern="1200" dirty="0"/>
            <a:t>ASMT-12 (Order)</a:t>
          </a:r>
          <a:endParaRPr lang="en-IN" sz="2300" kern="1200" dirty="0"/>
        </a:p>
      </dsp:txBody>
      <dsp:txXfrm>
        <a:off x="4928968" y="1303551"/>
        <a:ext cx="4237747" cy="613756"/>
      </dsp:txXfrm>
    </dsp:sp>
    <dsp:sp modelId="{CAA3E69B-4A3C-4295-A2E5-46530AAF5DAF}">
      <dsp:nvSpPr>
        <dsp:cNvPr id="0" name=""/>
        <dsp:cNvSpPr/>
      </dsp:nvSpPr>
      <dsp:spPr>
        <a:xfrm>
          <a:off x="4928968" y="1945265"/>
          <a:ext cx="1943480" cy="2227449"/>
        </a:xfrm>
        <a:prstGeom prst="rect">
          <a:avLst/>
        </a:prstGeom>
        <a:solidFill>
          <a:schemeClr val="l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GB" sz="1600" kern="1200" dirty="0">
              <a:latin typeface="Arial" panose="020B0604020202020204" pitchFamily="34" charset="0"/>
              <a:cs typeface="Arial" panose="020B0604020202020204" pitchFamily="34" charset="0"/>
            </a:rPr>
            <a:t>Acceptance of explanation and closure of proceedings</a:t>
          </a:r>
          <a:endParaRPr lang="en-IN" sz="1600" kern="1200" dirty="0">
            <a:latin typeface="Arial" panose="020B0604020202020204" pitchFamily="34" charset="0"/>
            <a:cs typeface="Arial" panose="020B0604020202020204" pitchFamily="34" charset="0"/>
          </a:endParaRPr>
        </a:p>
        <a:p>
          <a:pPr marL="0" lvl="0" indent="0" algn="l" defTabSz="711200">
            <a:lnSpc>
              <a:spcPct val="90000"/>
            </a:lnSpc>
            <a:spcBef>
              <a:spcPct val="0"/>
            </a:spcBef>
            <a:spcAft>
              <a:spcPct val="35000"/>
            </a:spcAft>
            <a:buNone/>
          </a:pPr>
          <a:endParaRPr lang="en-IN" sz="1600" kern="1200" dirty="0">
            <a:latin typeface="Arial" panose="020B0604020202020204" pitchFamily="34" charset="0"/>
            <a:cs typeface="Arial" panose="020B0604020202020204" pitchFamily="34" charset="0"/>
          </a:endParaRPr>
        </a:p>
      </dsp:txBody>
      <dsp:txXfrm>
        <a:off x="4928968" y="1945265"/>
        <a:ext cx="1943480" cy="2227449"/>
      </dsp:txXfrm>
    </dsp:sp>
    <dsp:sp modelId="{C19B8612-BA5C-4C98-9C83-67028707E4E3}">
      <dsp:nvSpPr>
        <dsp:cNvPr id="0" name=""/>
        <dsp:cNvSpPr/>
      </dsp:nvSpPr>
      <dsp:spPr>
        <a:xfrm>
          <a:off x="6872449" y="1405699"/>
          <a:ext cx="2601144" cy="1227512"/>
        </a:xfrm>
        <a:prstGeom prst="rightArrow">
          <a:avLst>
            <a:gd name="adj1" fmla="val 50000"/>
            <a:gd name="adj2" fmla="val 50000"/>
          </a:avLst>
        </a:prstGeom>
        <a:solidFill>
          <a:schemeClr val="accent2">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254000" bIns="194868" numCol="1" spcCol="1270" anchor="ctr" anchorCtr="0">
          <a:noAutofit/>
        </a:bodyPr>
        <a:lstStyle/>
        <a:p>
          <a:pPr marL="0" lvl="0" indent="0" algn="l" defTabSz="1022350">
            <a:lnSpc>
              <a:spcPct val="90000"/>
            </a:lnSpc>
            <a:spcBef>
              <a:spcPct val="0"/>
            </a:spcBef>
            <a:spcAft>
              <a:spcPct val="35000"/>
            </a:spcAft>
            <a:buNone/>
          </a:pPr>
          <a:endParaRPr lang="en-IN" sz="2300" kern="1200" dirty="0"/>
        </a:p>
      </dsp:txBody>
      <dsp:txXfrm>
        <a:off x="6872449" y="1712577"/>
        <a:ext cx="2294266" cy="613756"/>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9/3/layout/IncreasingArrowsProcess">
  <dgm:title val=""/>
  <dgm:desc val=""/>
  <dgm:catLst>
    <dgm:cat type="process" pri="5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val="5"/>
      <dgm:chPref val="5"/>
      <dgm:dir/>
      <dgm:animLvl val="lvl"/>
    </dgm:varLst>
    <dgm:shape xmlns:r="http://schemas.openxmlformats.org/officeDocument/2006/relationships" r:blip="">
      <dgm:adjLst/>
    </dgm:shape>
    <dgm:choose name="Name1">
      <dgm:if name="Name2" axis="ch" ptType="node" func="cnt" op="equ" val="1">
        <dgm:choose name="Name3">
          <dgm:if name="Name4" axis="ch ch" ptType="node node" func="cnt" op="equ" val="0">
            <dgm:alg type="composite">
              <dgm:param type="ar" val="6.8662"/>
            </dgm:alg>
            <dgm:choose name="Name5">
              <dgm:if name="Name6" func="var" arg="dir" op="equ" val="norm">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if>
              <dgm:else name="Name7">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else>
            </dgm:choose>
          </dgm:if>
          <dgm:else name="Name8">
            <dgm:alg type="composite">
              <dgm:param type="ar" val="1.9864"/>
            </dgm:alg>
            <dgm:choose name="Name9">
              <dgm:if name="Name10" func="var" arg="dir" op="equ" val="norm">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
                  <dgm:constr type="t" for="ch" forName="childText1" refType="h" fact="0.224"/>
                  <dgm:constr type="w" for="ch" forName="childText1" refType="w" fact="0.9241"/>
                  <dgm:constr type="h" for="ch" forName="childText1" refType="h" fact="0.776"/>
                </dgm:constrLst>
              </dgm:if>
              <dgm:else name="Name11">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076"/>
                  <dgm:constr type="t" for="ch" forName="childText1" refType="h" fact="0.224"/>
                  <dgm:constr type="w" for="ch" forName="childText1" refType="w" fact="0.9241"/>
                  <dgm:constr type="h" for="ch" forName="childText1" refType="h" fact="0.776"/>
                </dgm:constrLst>
              </dgm:else>
            </dgm:choose>
          </dgm:else>
        </dgm:choose>
      </dgm:if>
      <dgm:if name="Name12" axis="ch" ptType="node" func="cnt" op="equ" val="2">
        <dgm:choose name="Name13">
          <dgm:if name="Name14" axis="ch ch" ptType="node node" func="cnt" op="equ" val="0">
            <dgm:alg type="composite">
              <dgm:param type="ar" val="5.1498"/>
            </dgm:alg>
            <dgm:choose name="Name15">
              <dgm:if name="Name16" func="var" arg="dir" op="equ" val="norm">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462"/>
                  <dgm:constr type="t" for="ch" forName="parentText2" refType="h" fact="0.2499"/>
                  <dgm:constr type="w" for="ch" forName="parentText2" refType="w" fact="0.538"/>
                  <dgm:constr type="h" for="ch" forName="parentText2" refType="h" fact="0.7501"/>
                </dgm:constrLst>
              </dgm:if>
              <dgm:else name="Name17">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
                  <dgm:constr type="t" for="ch" forName="parentText2" refType="h" fact="0.2499"/>
                  <dgm:constr type="w" for="ch" forName="parentText2" refType="w" fact="0.538"/>
                  <dgm:constr type="h" for="ch" forName="parentText2" refType="h" fact="0.7501"/>
                </dgm:constrLst>
              </dgm:else>
            </dgm:choose>
          </dgm:if>
          <dgm:else name="Name18">
            <dgm:alg type="composite">
              <dgm:param type="ar" val="2.0563"/>
            </dgm:alg>
            <dgm:choose name="Name19">
              <dgm:if name="Name2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462"/>
                  <dgm:constr type="t" for="ch" forName="parentText2" refType="h" fact="0.0998"/>
                  <dgm:constr type="w" for="ch" forName="parentText2" refType="w" fact="0.538"/>
                  <dgm:constr type="h" for="ch" forName="parentText2" refType="h" fact="0.2995"/>
                  <dgm:constr type="l" for="ch" forName="childText1" refType="w" fact="0"/>
                  <dgm:constr type="t" for="ch" forName="childText1" refType="h" fact="0.2317"/>
                  <dgm:constr type="w" for="ch" forName="childText1" refType="w" fact="0.462"/>
                  <dgm:constr type="h" for="ch" forName="childText1" refType="h" fact="0.6685"/>
                  <dgm:constr type="l" for="ch" forName="childText2" refType="w" fact="0.462"/>
                  <dgm:constr type="t" for="ch" forName="childText2" refType="h" fact="0.3315"/>
                  <dgm:constr type="w" for="ch" forName="childText2" refType="w" fact="0.462"/>
                  <dgm:constr type="h" for="ch" forName="childText2" refType="h" fact="0.6685"/>
                </dgm:constrLst>
              </dgm:if>
              <dgm:else name="Name2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
                  <dgm:constr type="t" for="ch" forName="parentText2" refType="h" fact="0.0998"/>
                  <dgm:constr type="w" for="ch" forName="parentText2" refType="w" fact="0.538"/>
                  <dgm:constr type="h" for="ch" forName="parentText2" refType="h" fact="0.2995"/>
                  <dgm:constr type="l" for="ch" forName="childText1" refType="w" fact="0.538"/>
                  <dgm:constr type="t" for="ch" forName="childText1" refType="h" fact="0.2317"/>
                  <dgm:constr type="w" for="ch" forName="childText1" refType="w" fact="0.462"/>
                  <dgm:constr type="h" for="ch" forName="childText1" refType="h" fact="0.6685"/>
                  <dgm:constr type="l" for="ch" forName="childText2" refType="w" fact="0.076"/>
                  <dgm:constr type="t" for="ch" forName="childText2" refType="h" fact="0.3315"/>
                  <dgm:constr type="w" for="ch" forName="childText2" refType="w" fact="0.462"/>
                  <dgm:constr type="h" for="ch" forName="childText2" refType="h" fact="0.6685"/>
                </dgm:constrLst>
              </dgm:else>
            </dgm:choose>
          </dgm:else>
        </dgm:choose>
      </dgm:if>
      <dgm:if name="Name22" axis="ch" ptType="node" func="cnt" op="equ" val="3">
        <dgm:choose name="Name23">
          <dgm:if name="Name24" axis="ch ch" ptType="node node" func="cnt" op="equ" val="0">
            <dgm:alg type="composite">
              <dgm:param type="ar" val="4.1198"/>
            </dgm:alg>
            <dgm:choose name="Name25">
              <dgm:if name="Name2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308"/>
                  <dgm:constr type="t" for="ch" forName="parentText2" refType="h" fact="0.2"/>
                  <dgm:constr type="w" for="ch" forName="parentText2" refType="w" fact="0.692"/>
                  <dgm:constr type="h" for="ch" forName="parentText2" refType="h" fact="0.6"/>
                  <dgm:constr type="l" for="ch" forName="parentText3" refType="w" fact="0.616"/>
                  <dgm:constr type="t" for="ch" forName="parentText3" refType="h" fact="0.4"/>
                  <dgm:constr type="w" for="ch" forName="parentText3" refType="w" fact="0.384"/>
                  <dgm:constr type="h" for="ch" forName="parentText3" refType="h" fact="0.6"/>
                </dgm:constrLst>
              </dgm:if>
              <dgm:else name="Name2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
                  <dgm:constr type="t" for="ch" forName="parentText2" refType="h" fact="0.2"/>
                  <dgm:constr type="w" for="ch" forName="parentText2" refType="w" fact="0.692"/>
                  <dgm:constr type="h" for="ch" forName="parentText2" refType="h" fact="0.6"/>
                  <dgm:constr type="l" for="ch" forName="parentText3" refType="w" fact="0"/>
                  <dgm:constr type="t" for="ch" forName="parentText3" refType="h" fact="0.4"/>
                  <dgm:constr type="w" for="ch" forName="parentText3" refType="w" fact="0.384"/>
                  <dgm:constr type="h" for="ch" forName="parentText3" refType="h" fact="0.6"/>
                </dgm:constrLst>
              </dgm:else>
            </dgm:choose>
          </dgm:if>
          <dgm:else name="Name28">
            <dgm:alg type="composite">
              <dgm:param type="ar" val="2.0702"/>
            </dgm:alg>
            <dgm:choose name="Name29">
              <dgm:if name="Name3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
                  <dgm:constr type="t" for="ch" forName="childText1" refType="h" fact="0.2325"/>
                  <dgm:constr type="w" for="ch" forName="childText1" refType="w" fact="0.308"/>
                  <dgm:constr type="h" for="ch" forName="childText1" refType="h" fact="0.5808"/>
                  <dgm:constr type="l" for="ch" forName="childText2" refType="w" fact="0.308"/>
                  <dgm:constr type="t" for="ch" forName="childText2" refType="h" fact="0.333"/>
                  <dgm:constr type="w" for="ch" forName="childText2" refType="w" fact="0.308"/>
                  <dgm:constr type="h" for="ch" forName="childText2" refType="h" fact="0.5808"/>
                  <dgm:constr type="l" for="ch" forName="childText3" refType="w" fact="0.61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308"/>
                  <dgm:constr type="t" for="ch" forName="parentText2" refType="h" fact="0.1005"/>
                  <dgm:constr type="w" for="ch" forName="parentText2" refType="w" fact="0.692"/>
                  <dgm:constr type="h" for="ch" forName="parentText2" refType="h" fact="0.3015"/>
                  <dgm:constr type="l" for="ch" forName="parentText3" refType="w" fact="0.616"/>
                  <dgm:constr type="t" for="ch" forName="parentText3" refType="h" fact="0.201"/>
                  <dgm:constr type="w" for="ch" forName="parentText3" refType="w" fact="0.384"/>
                  <dgm:constr type="h" for="ch" forName="parentText3" refType="h" fact="0.3015"/>
                </dgm:constrLst>
              </dgm:if>
              <dgm:else name="Name3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692"/>
                  <dgm:constr type="t" for="ch" forName="childText1" refType="h" fact="0.2325"/>
                  <dgm:constr type="w" for="ch" forName="childText1" refType="w" fact="0.308"/>
                  <dgm:constr type="h" for="ch" forName="childText1" refType="h" fact="0.5808"/>
                  <dgm:constr type="l" for="ch" forName="childText2" refType="w" fact="0.384"/>
                  <dgm:constr type="t" for="ch" forName="childText2" refType="h" fact="0.333"/>
                  <dgm:constr type="w" for="ch" forName="childText2" refType="w" fact="0.308"/>
                  <dgm:constr type="h" for="ch" forName="childText2" refType="h" fact="0.5808"/>
                  <dgm:constr type="l" for="ch" forName="childText3" refType="w" fact="0.07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
                  <dgm:constr type="t" for="ch" forName="parentText2" refType="h" fact="0.1005"/>
                  <dgm:constr type="w" for="ch" forName="parentText2" refType="w" fact="0.692"/>
                  <dgm:constr type="h" for="ch" forName="parentText2" refType="h" fact="0.3015"/>
                  <dgm:constr type="l" for="ch" forName="parentText3" refType="w" fact="0"/>
                  <dgm:constr type="t" for="ch" forName="parentText3" refType="h" fact="0.201"/>
                  <dgm:constr type="w" for="ch" forName="parentText3" refType="w" fact="0.384"/>
                  <dgm:constr type="h" for="ch" forName="parentText3" refType="h" fact="0.3015"/>
                </dgm:constrLst>
              </dgm:else>
            </dgm:choose>
          </dgm:else>
        </dgm:choose>
      </dgm:if>
      <dgm:if name="Name32" axis="ch" ptType="node" func="cnt" op="equ" val="4">
        <dgm:choose name="Name33">
          <dgm:if name="Name34" axis="ch ch" ptType="node node" func="cnt" op="equ" val="0">
            <dgm:alg type="composite">
              <dgm:param type="ar" val="3.435"/>
            </dgm:alg>
            <dgm:choose name="Name35">
              <dgm:if name="Name3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2305"/>
                  <dgm:constr type="t" for="ch" forName="parentText2" refType="h" fact="0.1666"/>
                  <dgm:constr type="w" for="ch" forName="parentText2" refType="w" fact="0.7695"/>
                  <dgm:constr type="h" for="ch" forName="parentText2" refType="h" fact="0.5001"/>
                  <dgm:constr type="l" for="ch" forName="parentText3" refType="w" fact="0.461"/>
                  <dgm:constr type="t" for="ch" forName="parentText3" refType="h" fact="0.3333"/>
                  <dgm:constr type="w" for="ch" forName="parentText3" refType="w" fact="0.539"/>
                  <dgm:constr type="h" for="ch" forName="parentText3" refType="h" fact="0.5001"/>
                  <dgm:constr type="l" for="ch" forName="parentText4" refType="w" fact="0.6915"/>
                  <dgm:constr type="t" for="ch" forName="parentText4" refType="h" fact="0.4999"/>
                  <dgm:constr type="w" for="ch" forName="parentText4" refType="w" fact="0.3085"/>
                  <dgm:constr type="h" for="ch" forName="parentText4" refType="h" fact="0.5001"/>
                </dgm:constrLst>
              </dgm:if>
              <dgm:else name="Name3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
                  <dgm:constr type="t" for="ch" forName="parentText2" refType="h" fact="0.1666"/>
                  <dgm:constr type="w" for="ch" forName="parentText2" refType="w" fact="0.7695"/>
                  <dgm:constr type="h" for="ch" forName="parentText2" refType="h" fact="0.5001"/>
                  <dgm:constr type="l" for="ch" forName="parentText3" refType="w" fact="0"/>
                  <dgm:constr type="t" for="ch" forName="parentText3" refType="h" fact="0.3333"/>
                  <dgm:constr type="w" for="ch" forName="parentText3" refType="w" fact="0.539"/>
                  <dgm:constr type="h" for="ch" forName="parentText3" refType="h" fact="0.5001"/>
                  <dgm:constr type="l" for="ch" forName="parentText4" refType="w" fact="0"/>
                  <dgm:constr type="t" for="ch" forName="parentText4" refType="h" fact="0.4999"/>
                  <dgm:constr type="w" for="ch" forName="parentText4" refType="w" fact="0.3085"/>
                  <dgm:constr type="h" for="ch" forName="parentText4" refType="h" fact="0.5001"/>
                </dgm:constrLst>
              </dgm:else>
            </dgm:choose>
          </dgm:if>
          <dgm:else name="Name38">
            <dgm:alg type="composite">
              <dgm:param type="ar" val="1.9377"/>
            </dgm:alg>
            <dgm:choose name="Name39">
              <dgm:if name="Name4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
                  <dgm:constr type="t" for="ch" forName="childText1" refType="h" fact="0.218"/>
                  <dgm:constr type="w" for="ch" forName="childText1" refType="w" fact="0.2305"/>
                  <dgm:constr type="h" for="ch" forName="childText1" refType="h" fact="0.5218"/>
                  <dgm:constr type="l" for="ch" forName="childText2" refType="w" fact="0.2305"/>
                  <dgm:constr type="t" for="ch" forName="childText2" refType="h" fact="0.312"/>
                  <dgm:constr type="w" for="ch" forName="childText2" refType="w" fact="0.2305"/>
                  <dgm:constr type="h" for="ch" forName="childText2" refType="h" fact="0.5085"/>
                  <dgm:constr type="l" for="ch" forName="childText3" refType="w" fact="0.461"/>
                  <dgm:constr type="t" for="ch" forName="childText3" refType="h" fact="0.406"/>
                  <dgm:constr type="w" for="ch" forName="childText3" refType="w" fact="0.2305"/>
                  <dgm:constr type="h" for="ch" forName="childText3" refType="h" fact="0.5119"/>
                  <dgm:constr type="l" for="ch" forName="childText4" refType="w" fact="0.6915"/>
                  <dgm:constr type="t" for="ch" forName="childText4" refType="h" fact="0.5"/>
                  <dgm:constr type="w" for="ch" forName="childText4" refType="w" fact="0.232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2305"/>
                  <dgm:constr type="t" for="ch" forName="parentText2" refType="h" fact="0.094"/>
                  <dgm:constr type="w" for="ch" forName="parentText2" refType="w" fact="0.7695"/>
                  <dgm:constr type="h" for="ch" forName="parentText2" refType="h" fact="0.2821"/>
                  <dgm:constr type="l" for="ch" forName="parentText3" refType="w" fact="0.461"/>
                  <dgm:constr type="t" for="ch" forName="parentText3" refType="h" fact="0.188"/>
                  <dgm:constr type="w" for="ch" forName="parentText3" refType="w" fact="0.539"/>
                  <dgm:constr type="h" for="ch" forName="parentText3" refType="h" fact="0.2821"/>
                  <dgm:constr type="l" for="ch" forName="parentText4" refType="w" fact="0.6915"/>
                  <dgm:constr type="t" for="ch" forName="parentText4" refType="h" fact="0.282"/>
                  <dgm:constr type="w" for="ch" forName="parentText4" refType="w" fact="0.3085"/>
                  <dgm:constr type="h" for="ch" forName="parentText4" refType="h" fact="0.2821"/>
                </dgm:constrLst>
              </dgm:if>
              <dgm:else name="Name4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7695"/>
                  <dgm:constr type="t" for="ch" forName="childText1" refType="h" fact="0.218"/>
                  <dgm:constr type="w" for="ch" forName="childText1" refType="w" fact="0.2305"/>
                  <dgm:constr type="h" for="ch" forName="childText1" refType="h" fact="0.5218"/>
                  <dgm:constr type="l" for="ch" forName="childText2" refType="w" fact="0.539"/>
                  <dgm:constr type="t" for="ch" forName="childText2" refType="h" fact="0.312"/>
                  <dgm:constr type="w" for="ch" forName="childText2" refType="w" fact="0.2305"/>
                  <dgm:constr type="h" for="ch" forName="childText2" refType="h" fact="0.5085"/>
                  <dgm:constr type="l" for="ch" forName="childText3" refType="w" fact="0.3085"/>
                  <dgm:constr type="t" for="ch" forName="childText3" refType="h" fact="0.406"/>
                  <dgm:constr type="w" for="ch" forName="childText3" refType="w" fact="0.2305"/>
                  <dgm:constr type="h" for="ch" forName="childText3" refType="h" fact="0.5119"/>
                  <dgm:constr type="l" for="ch" forName="childText4" refType="w" fact="0.076"/>
                  <dgm:constr type="t" for="ch" forName="childText4" refType="h" fact="0.5"/>
                  <dgm:constr type="w" for="ch" forName="childText4" refType="w" fact="0.234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
                  <dgm:constr type="t" for="ch" forName="parentText2" refType="h" fact="0.094"/>
                  <dgm:constr type="w" for="ch" forName="parentText2" refType="w" fact="0.7695"/>
                  <dgm:constr type="h" for="ch" forName="parentText2" refType="h" fact="0.2821"/>
                  <dgm:constr type="l" for="ch" forName="parentText3" refType="w" fact="0"/>
                  <dgm:constr type="t" for="ch" forName="parentText3" refType="h" fact="0.188"/>
                  <dgm:constr type="w" for="ch" forName="parentText3" refType="w" fact="0.539"/>
                  <dgm:constr type="h" for="ch" forName="parentText3" refType="h" fact="0.2821"/>
                  <dgm:constr type="l" for="ch" forName="parentText4" refType="w" fact="0"/>
                  <dgm:constr type="t" for="ch" forName="parentText4" refType="h" fact="0.282"/>
                  <dgm:constr type="w" for="ch" forName="parentText4" refType="w" fact="0.3085"/>
                  <dgm:constr type="h" for="ch" forName="parentText4" refType="h" fact="0.2821"/>
                </dgm:constrLst>
              </dgm:else>
            </dgm:choose>
          </dgm:else>
        </dgm:choose>
      </dgm:if>
      <dgm:else name="Name42">
        <dgm:choose name="Name43">
          <dgm:if name="Name44" axis="ch ch" ptType="node node" func="cnt" op="equ" val="0">
            <dgm:alg type="composite">
              <dgm:param type="ar" val="2.9463"/>
            </dgm:alg>
            <dgm:choose name="Name45">
              <dgm:if name="Name4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1848"/>
                  <dgm:constr type="t" for="ch" forName="parentText2" refType="h" fact="0.1429"/>
                  <dgm:constr type="w" for="ch" forName="parentText2" refType="w" fact="0.8152"/>
                  <dgm:constr type="h" for="ch" forName="parentText2" refType="h" fact="0.4285"/>
                  <dgm:constr type="l" for="ch" forName="parentText3" refType="w" fact="0.3696"/>
                  <dgm:constr type="t" for="ch" forName="parentText3" refType="h" fact="0.2858"/>
                  <dgm:constr type="w" for="ch" forName="parentText3" refType="w" fact="0.6304"/>
                  <dgm:constr type="h" for="ch" forName="parentText3" refType="h" fact="0.4285"/>
                  <dgm:constr type="l" for="ch" forName="parentText4" refType="w" fact="0.5545"/>
                  <dgm:constr type="t" for="ch" forName="parentText4" refType="h" fact="0.4286"/>
                  <dgm:constr type="w" for="ch" forName="parentText4" refType="w" fact="0.4455"/>
                  <dgm:constr type="h" for="ch" forName="parentText4" refType="h" fact="0.4285"/>
                  <dgm:constr type="l" for="ch" forName="parentText5" refType="w" fact="0.7393"/>
                  <dgm:constr type="t" for="ch" forName="parentText5" refType="h" fact="0.5715"/>
                  <dgm:constr type="w" for="ch" forName="parentText5" refType="w" fact="0.2607"/>
                  <dgm:constr type="h" for="ch" forName="parentText5" refType="h" fact="0.4285"/>
                </dgm:constrLst>
              </dgm:if>
              <dgm:else name="Name4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
                  <dgm:constr type="t" for="ch" forName="parentText2" refType="h" fact="0.1429"/>
                  <dgm:constr type="w" for="ch" forName="parentText2" refType="w" fact="0.8152"/>
                  <dgm:constr type="h" for="ch" forName="parentText2" refType="h" fact="0.4285"/>
                  <dgm:constr type="l" for="ch" forName="parentText3" refType="w" fact="0"/>
                  <dgm:constr type="t" for="ch" forName="parentText3" refType="h" fact="0.2858"/>
                  <dgm:constr type="w" for="ch" forName="parentText3" refType="w" fact="0.6304"/>
                  <dgm:constr type="h" for="ch" forName="parentText3" refType="h" fact="0.4285"/>
                  <dgm:constr type="l" for="ch" forName="parentText4" refType="w" fact="0"/>
                  <dgm:constr type="t" for="ch" forName="parentText4" refType="h" fact="0.4286"/>
                  <dgm:constr type="w" for="ch" forName="parentText4" refType="w" fact="0.4455"/>
                  <dgm:constr type="h" for="ch" forName="parentText4" refType="h" fact="0.4285"/>
                  <dgm:constr type="l" for="ch" forName="parentText5" refType="w" fact="0"/>
                  <dgm:constr type="t" for="ch" forName="parentText5" refType="h" fact="0.5715"/>
                  <dgm:constr type="w" for="ch" forName="parentText5" refType="w" fact="0.2607"/>
                  <dgm:constr type="h" for="ch" forName="parentText5" refType="h" fact="0.4285"/>
                </dgm:constrLst>
              </dgm:else>
            </dgm:choose>
          </dgm:if>
          <dgm:else name="Name48">
            <dgm:alg type="composite">
              <dgm:param type="ar" val="1.7837"/>
            </dgm:alg>
            <dgm:choose name="Name49">
              <dgm:if name="Name5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
                  <dgm:constr type="t" for="ch" forName="childText1" refType="h" fact="0.1997"/>
                  <dgm:constr type="w" for="ch" forName="childText1" refType="w" fact="0.18482"/>
                  <dgm:constr type="h" for="ch" forName="childText1" refType="h" fact="0.4763"/>
                  <dgm:constr type="l" for="ch" forName="childText2" refType="w" fact="0.1848"/>
                  <dgm:constr type="t" for="ch" forName="childText2" refType="h" fact="0.2862"/>
                  <dgm:constr type="w" for="ch" forName="childText2" refType="w" fact="0.18482"/>
                  <dgm:constr type="h" for="ch" forName="childText2" refType="h" fact="0.4763"/>
                  <dgm:constr type="l" for="ch" forName="childText3" refType="w" fact="0.3696"/>
                  <dgm:constr type="t" for="ch" forName="childText3" refType="h" fact="0.3727"/>
                  <dgm:constr type="w" for="ch" forName="childText3" refType="w" fact="0.18482"/>
                  <dgm:constr type="h" for="ch" forName="childText3" refType="h" fact="0.4763"/>
                  <dgm:constr type="l" for="ch" forName="childText4" refType="w" fact="0.5545"/>
                  <dgm:constr type="t" for="ch" forName="childText4" refType="h" fact="0.4592"/>
                  <dgm:constr type="w" for="ch" forName="childText4" refType="w" fact="0.18482"/>
                  <dgm:constr type="h" for="ch" forName="childText4" refType="h" fact="0.4763"/>
                  <dgm:constr type="l" for="ch" forName="childText5" refType="w" fact="0.7393"/>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1848"/>
                  <dgm:constr type="t" for="ch" forName="parentText2" refType="h" fact="0.0865"/>
                  <dgm:constr type="w" for="ch" forName="parentText2" refType="w" fact="0.8152"/>
                  <dgm:constr type="h" for="ch" forName="parentText2" refType="h" fact="0.2594"/>
                  <dgm:constr type="l" for="ch" forName="parentText3" refType="w" fact="0.3696"/>
                  <dgm:constr type="t" for="ch" forName="parentText3" refType="h" fact="0.173"/>
                  <dgm:constr type="w" for="ch" forName="parentText3" refType="w" fact="0.6304"/>
                  <dgm:constr type="h" for="ch" forName="parentText3" refType="h" fact="0.2594"/>
                  <dgm:constr type="l" for="ch" forName="parentText4" refType="w" fact="0.5545"/>
                  <dgm:constr type="t" for="ch" forName="parentText4" refType="h" fact="0.2595"/>
                  <dgm:constr type="w" for="ch" forName="parentText4" refType="w" fact="0.4455"/>
                  <dgm:constr type="h" for="ch" forName="parentText4" refType="h" fact="0.2594"/>
                  <dgm:constr type="l" for="ch" forName="parentText5" refType="w" fact="0.7393"/>
                  <dgm:constr type="t" for="ch" forName="parentText5" refType="h" fact="0.346"/>
                  <dgm:constr type="w" for="ch" forName="parentText5" refType="w" fact="0.2607"/>
                  <dgm:constr type="h" for="ch" forName="parentText5" refType="h" fact="0.2594"/>
                </dgm:constrLst>
              </dgm:if>
              <dgm:else name="Name5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81518"/>
                  <dgm:constr type="t" for="ch" forName="childText1" refType="h" fact="0.1997"/>
                  <dgm:constr type="w" for="ch" forName="childText1" refType="w" fact="0.18482"/>
                  <dgm:constr type="h" for="ch" forName="childText1" refType="h" fact="0.4763"/>
                  <dgm:constr type="l" for="ch" forName="childText2" refType="w" fact="0.63036"/>
                  <dgm:constr type="t" for="ch" forName="childText2" refType="h" fact="0.2862"/>
                  <dgm:constr type="w" for="ch" forName="childText2" refType="w" fact="0.18482"/>
                  <dgm:constr type="h" for="ch" forName="childText2" refType="h" fact="0.4763"/>
                  <dgm:constr type="l" for="ch" forName="childText3" refType="w" fact="0.44554"/>
                  <dgm:constr type="t" for="ch" forName="childText3" refType="h" fact="0.3727"/>
                  <dgm:constr type="w" for="ch" forName="childText3" refType="w" fact="0.18482"/>
                  <dgm:constr type="h" for="ch" forName="childText3" refType="h" fact="0.4763"/>
                  <dgm:constr type="l" for="ch" forName="childText4" refType="w" fact="0.26072"/>
                  <dgm:constr type="t" for="ch" forName="childText4" refType="h" fact="0.4592"/>
                  <dgm:constr type="w" for="ch" forName="childText4" refType="w" fact="0.18482"/>
                  <dgm:constr type="h" for="ch" forName="childText4" refType="h" fact="0.4763"/>
                  <dgm:constr type="l" for="ch" forName="childText5" refType="w" fact="0.0759"/>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
                  <dgm:constr type="t" for="ch" forName="parentText2" refType="h" fact="0.0865"/>
                  <dgm:constr type="w" for="ch" forName="parentText2" refType="w" fact="0.8152"/>
                  <dgm:constr type="h" for="ch" forName="parentText2" refType="h" fact="0.2594"/>
                  <dgm:constr type="l" for="ch" forName="parentText3" refType="w" fact="0"/>
                  <dgm:constr type="t" for="ch" forName="parentText3" refType="h" fact="0.173"/>
                  <dgm:constr type="w" for="ch" forName="parentText3" refType="w" fact="0.6304"/>
                  <dgm:constr type="h" for="ch" forName="parentText3" refType="h" fact="0.2594"/>
                  <dgm:constr type="l" for="ch" forName="parentText4" refType="w" fact="0"/>
                  <dgm:constr type="t" for="ch" forName="parentText4" refType="h" fact="0.2595"/>
                  <dgm:constr type="w" for="ch" forName="parentText4" refType="w" fact="0.4455"/>
                  <dgm:constr type="h" for="ch" forName="parentText4" refType="h" fact="0.2594"/>
                  <dgm:constr type="l" for="ch" forName="parentText5" refType="w" fact="0"/>
                  <dgm:constr type="t" for="ch" forName="parentText5" refType="h" fact="0.346"/>
                  <dgm:constr type="w" for="ch" forName="parentText5" refType="w" fact="0.2607"/>
                  <dgm:constr type="h" for="ch" forName="parentText5" refType="h" fact="0.2594"/>
                </dgm:constrLst>
              </dgm:else>
            </dgm:choose>
          </dgm:else>
        </dgm:choose>
      </dgm:else>
    </dgm:choose>
    <dgm:forEach name="Name52" axis="ch" ptType="node" cnt="1">
      <dgm:layoutNode name="parentText1" styleLbl="node1">
        <dgm:varLst>
          <dgm:chMax/>
          <dgm:chPref val="3"/>
          <dgm:bulletEnabled val="1"/>
        </dgm:varLst>
        <dgm:choose name="Name53">
          <dgm:if name="Name54"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55">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56">
        <dgm:if name="Name57" axis="ch" ptType="node" func="cnt" op="gte" val="1">
          <dgm:layoutNode name="childText1"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dgm:forEach>
    <dgm:forEach name="Name59" axis="ch" ptType="node" st="2" cnt="1">
      <dgm:layoutNode name="parentText2" styleLbl="node1">
        <dgm:varLst>
          <dgm:chMax/>
          <dgm:chPref val="3"/>
          <dgm:bulletEnabled val="1"/>
        </dgm:varLst>
        <dgm:choose name="Name60">
          <dgm:if name="Name61"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2">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63">
        <dgm:if name="Name64" axis="ch" ptType="node" func="cnt" op="gte" val="1">
          <dgm:layoutNode name="childText2"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5"/>
      </dgm:choose>
    </dgm:forEach>
    <dgm:forEach name="Name66" axis="ch" ptType="node" st="3" cnt="1">
      <dgm:layoutNode name="parentText3" styleLbl="node1">
        <dgm:varLst>
          <dgm:chMax/>
          <dgm:chPref val="3"/>
          <dgm:bulletEnabled val="1"/>
        </dgm:varLst>
        <dgm:choose name="Name67">
          <dgm:if name="Name68"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9">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0">
        <dgm:if name="Name71" axis="ch" ptType="node" func="cnt" op="gte" val="1">
          <dgm:layoutNode name="childText3"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forEach>
    <dgm:forEach name="Name73" axis="ch" ptType="node" st="4" cnt="1">
      <dgm:layoutNode name="parentText4" styleLbl="node1">
        <dgm:varLst>
          <dgm:chMax/>
          <dgm:chPref val="3"/>
          <dgm:bulletEnabled val="1"/>
        </dgm:varLst>
        <dgm:choose name="Name74">
          <dgm:if name="Name75"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76">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7">
        <dgm:if name="Name78" axis="ch" ptType="node" func="cnt" op="gte" val="1">
          <dgm:layoutNode name="childText4"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dgm:forEach>
    <dgm:forEach name="Name80" axis="ch" ptType="node" st="5" cnt="1">
      <dgm:layoutNode name="parentText5" styleLbl="node1">
        <dgm:varLst>
          <dgm:chMax/>
          <dgm:chPref val="3"/>
          <dgm:bulletEnabled val="1"/>
        </dgm:varLst>
        <dgm:choose name="Name81">
          <dgm:if name="Name82"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83">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84">
        <dgm:if name="Name85" axis="ch" ptType="node" func="cnt" op="gte" val="1">
          <dgm:layoutNode name="childText5"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FDE9D4-87CF-44ED-885B-1B1CB4C45422}" type="datetimeFigureOut">
              <a:rPr lang="en-IN" smtClean="0"/>
              <a:t>13-03-2026</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ABBFAC-91B6-4982-B42F-23EB9F76AC5E}" type="slidenum">
              <a:rPr lang="en-IN" smtClean="0"/>
              <a:t>‹#›</a:t>
            </a:fld>
            <a:endParaRPr lang="en-IN"/>
          </a:p>
        </p:txBody>
      </p:sp>
    </p:spTree>
    <p:extLst>
      <p:ext uri="{BB962C8B-B14F-4D97-AF65-F5344CB8AC3E}">
        <p14:creationId xmlns:p14="http://schemas.microsoft.com/office/powerpoint/2010/main" val="3879507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a:latin typeface="Arial" panose="020B0604020202020204" pitchFamily="34" charset="0"/>
                <a:cs typeface="Arial" panose="020B0604020202020204" pitchFamily="34" charset="0"/>
              </a:rPr>
              <a:t>, who noticed that 80% land owned by 20% of people </a:t>
            </a:r>
            <a:r>
              <a:rPr lang="en-GB" sz="1200" dirty="0" err="1">
                <a:latin typeface="Arial" panose="020B0604020202020204" pitchFamily="34" charset="0"/>
                <a:cs typeface="Arial" panose="020B0604020202020204" pitchFamily="34" charset="0"/>
              </a:rPr>
              <a:t>only.The</a:t>
            </a:r>
            <a:r>
              <a:rPr lang="en-GB" sz="1200" dirty="0">
                <a:latin typeface="Arial" panose="020B0604020202020204" pitchFamily="34" charset="0"/>
                <a:cs typeface="Arial" panose="020B0604020202020204" pitchFamily="34" charset="0"/>
              </a:rPr>
              <a:t> same principal is used in all business, economics and productivity </a:t>
            </a:r>
            <a:endParaRPr lang="en-IN" dirty="0"/>
          </a:p>
        </p:txBody>
      </p:sp>
      <p:sp>
        <p:nvSpPr>
          <p:cNvPr id="4" name="Slide Number Placeholder 3"/>
          <p:cNvSpPr>
            <a:spLocks noGrp="1"/>
          </p:cNvSpPr>
          <p:nvPr>
            <p:ph type="sldNum" sz="quarter" idx="5"/>
          </p:nvPr>
        </p:nvSpPr>
        <p:spPr/>
        <p:txBody>
          <a:bodyPr/>
          <a:lstStyle/>
          <a:p>
            <a:fld id="{EDABBFAC-91B6-4982-B42F-23EB9F76AC5E}" type="slidenum">
              <a:rPr lang="en-IN" smtClean="0"/>
              <a:t>3</a:t>
            </a:fld>
            <a:endParaRPr lang="en-IN"/>
          </a:p>
        </p:txBody>
      </p:sp>
    </p:spTree>
    <p:extLst>
      <p:ext uri="{BB962C8B-B14F-4D97-AF65-F5344CB8AC3E}">
        <p14:creationId xmlns:p14="http://schemas.microsoft.com/office/powerpoint/2010/main" val="27693384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a:t>Sabka </a:t>
            </a:r>
            <a:r>
              <a:rPr lang="en-IN" dirty="0" err="1"/>
              <a:t>Satth</a:t>
            </a:r>
            <a:br>
              <a:rPr lang="en-IN" dirty="0"/>
            </a:br>
            <a:r>
              <a:rPr lang="en-IN" dirty="0"/>
              <a:t>Sabka Vikas</a:t>
            </a:r>
            <a:br>
              <a:rPr lang="en-IN" dirty="0"/>
            </a:br>
            <a:r>
              <a:rPr lang="en-IN" dirty="0"/>
              <a:t>Bina </a:t>
            </a:r>
            <a:r>
              <a:rPr lang="en-IN" dirty="0" err="1"/>
              <a:t>mera</a:t>
            </a:r>
            <a:r>
              <a:rPr lang="en-IN" dirty="0"/>
              <a:t> sward </a:t>
            </a:r>
            <a:r>
              <a:rPr lang="en-IN" dirty="0" err="1"/>
              <a:t>nhi</a:t>
            </a:r>
            <a:r>
              <a:rPr lang="en-IN" dirty="0"/>
              <a:t> </a:t>
            </a:r>
            <a:r>
              <a:rPr lang="en-IN" dirty="0" err="1"/>
              <a:t>milta</a:t>
            </a:r>
            <a:r>
              <a:rPr lang="en-IN" dirty="0"/>
              <a:t>,</a:t>
            </a:r>
            <a:br>
              <a:rPr lang="en-IN" dirty="0"/>
            </a:br>
            <a:r>
              <a:rPr lang="hi-IN" sz="1200" b="1" i="0" kern="1200" dirty="0">
                <a:solidFill>
                  <a:schemeClr val="tx1"/>
                </a:solidFill>
                <a:effectLst/>
                <a:latin typeface="+mn-lt"/>
                <a:ea typeface="+mn-ea"/>
                <a:cs typeface="+mn-cs"/>
              </a:rPr>
              <a:t>डर मुझे भी लगा फ़ासला देखकर</a:t>
            </a:r>
            <a:r>
              <a:rPr lang="hi-IN" sz="1200" b="0" i="0" kern="1200" dirty="0">
                <a:solidFill>
                  <a:schemeClr val="tx1"/>
                </a:solidFill>
                <a:effectLst/>
                <a:latin typeface="+mn-lt"/>
                <a:ea typeface="+mn-ea"/>
                <a:cs typeface="+mn-cs"/>
              </a:rPr>
              <a:t>, पर में बढ़ता गया रास्ता देखकर. ख़ुद ब ख़ुद मेरे नज़दीक आती गई, मेरी मंज़िल मेरा हौसला देखकर</a:t>
            </a:r>
            <a:endParaRPr lang="en-IN" sz="1200" b="0" i="0" kern="1200" dirty="0">
              <a:solidFill>
                <a:schemeClr val="tx1"/>
              </a:solidFill>
              <a:effectLst/>
              <a:latin typeface="+mn-lt"/>
              <a:ea typeface="+mn-ea"/>
              <a:cs typeface="+mn-cs"/>
            </a:endParaRPr>
          </a:p>
          <a:p>
            <a:endParaRPr lang="en-IN" sz="1200" b="0" i="0" kern="1200" dirty="0">
              <a:solidFill>
                <a:schemeClr val="tx1"/>
              </a:solidFill>
              <a:effectLst/>
              <a:latin typeface="+mn-lt"/>
              <a:ea typeface="+mn-ea"/>
              <a:cs typeface="+mn-cs"/>
            </a:endParaRPr>
          </a:p>
          <a:p>
            <a:endParaRPr lang="en-IN" dirty="0"/>
          </a:p>
        </p:txBody>
      </p:sp>
      <p:sp>
        <p:nvSpPr>
          <p:cNvPr id="4" name="Slide Number Placeholder 3"/>
          <p:cNvSpPr>
            <a:spLocks noGrp="1"/>
          </p:cNvSpPr>
          <p:nvPr>
            <p:ph type="sldNum" sz="quarter" idx="5"/>
          </p:nvPr>
        </p:nvSpPr>
        <p:spPr/>
        <p:txBody>
          <a:bodyPr/>
          <a:lstStyle/>
          <a:p>
            <a:fld id="{EDABBFAC-91B6-4982-B42F-23EB9F76AC5E}" type="slidenum">
              <a:rPr lang="en-IN" smtClean="0"/>
              <a:t>10</a:t>
            </a:fld>
            <a:endParaRPr lang="en-IN"/>
          </a:p>
        </p:txBody>
      </p:sp>
    </p:spTree>
    <p:extLst>
      <p:ext uri="{BB962C8B-B14F-4D97-AF65-F5344CB8AC3E}">
        <p14:creationId xmlns:p14="http://schemas.microsoft.com/office/powerpoint/2010/main" val="37179323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EDABBFAC-91B6-4982-B42F-23EB9F76AC5E}" type="slidenum">
              <a:rPr lang="en-IN" smtClean="0"/>
              <a:t>20</a:t>
            </a:fld>
            <a:endParaRPr lang="en-IN"/>
          </a:p>
        </p:txBody>
      </p:sp>
    </p:spTree>
    <p:extLst>
      <p:ext uri="{BB962C8B-B14F-4D97-AF65-F5344CB8AC3E}">
        <p14:creationId xmlns:p14="http://schemas.microsoft.com/office/powerpoint/2010/main" val="9490819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B505EF-D680-F2D3-538B-FC86A2B3EB3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31AF0E9E-3550-9266-8C0D-7449DB62205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FCD40E54-5748-3A34-024F-4FDD4DF8A7CD}"/>
              </a:ext>
            </a:extLst>
          </p:cNvPr>
          <p:cNvSpPr>
            <a:spLocks noGrp="1"/>
          </p:cNvSpPr>
          <p:nvPr>
            <p:ph type="dt" sz="half" idx="10"/>
          </p:nvPr>
        </p:nvSpPr>
        <p:spPr/>
        <p:txBody>
          <a:bodyPr/>
          <a:lstStyle/>
          <a:p>
            <a:fld id="{89D00A91-BE0B-4719-8590-598F8E746CB1}" type="datetimeFigureOut">
              <a:rPr lang="en-IN" smtClean="0"/>
              <a:t>13-03-2026</a:t>
            </a:fld>
            <a:endParaRPr lang="en-IN"/>
          </a:p>
        </p:txBody>
      </p:sp>
      <p:sp>
        <p:nvSpPr>
          <p:cNvPr id="5" name="Footer Placeholder 4">
            <a:extLst>
              <a:ext uri="{FF2B5EF4-FFF2-40B4-BE49-F238E27FC236}">
                <a16:creationId xmlns:a16="http://schemas.microsoft.com/office/drawing/2014/main" id="{C010E19A-3DFD-D7CD-4058-FA18DCD2E42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F007AF0-C252-B49B-FF31-4ACFAF647E85}"/>
              </a:ext>
            </a:extLst>
          </p:cNvPr>
          <p:cNvSpPr>
            <a:spLocks noGrp="1"/>
          </p:cNvSpPr>
          <p:nvPr>
            <p:ph type="sldNum" sz="quarter" idx="12"/>
          </p:nvPr>
        </p:nvSpPr>
        <p:spPr/>
        <p:txBody>
          <a:bodyPr/>
          <a:lstStyle/>
          <a:p>
            <a:fld id="{2F7C4C01-DBEB-4D9D-82F5-CE45E1418D3A}" type="slidenum">
              <a:rPr lang="en-IN" smtClean="0"/>
              <a:t>‹#›</a:t>
            </a:fld>
            <a:endParaRPr lang="en-IN"/>
          </a:p>
        </p:txBody>
      </p:sp>
    </p:spTree>
    <p:extLst>
      <p:ext uri="{BB962C8B-B14F-4D97-AF65-F5344CB8AC3E}">
        <p14:creationId xmlns:p14="http://schemas.microsoft.com/office/powerpoint/2010/main" val="12239031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9053F-39A0-8FB6-554F-D26F3417B76A}"/>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387B70B8-A2C6-AFCB-99AB-FFC8BE2CA75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A7B63AB-1065-598E-FCD7-C8623CDC63F1}"/>
              </a:ext>
            </a:extLst>
          </p:cNvPr>
          <p:cNvSpPr>
            <a:spLocks noGrp="1"/>
          </p:cNvSpPr>
          <p:nvPr>
            <p:ph type="dt" sz="half" idx="10"/>
          </p:nvPr>
        </p:nvSpPr>
        <p:spPr/>
        <p:txBody>
          <a:bodyPr/>
          <a:lstStyle/>
          <a:p>
            <a:fld id="{89D00A91-BE0B-4719-8590-598F8E746CB1}" type="datetimeFigureOut">
              <a:rPr lang="en-IN" smtClean="0"/>
              <a:t>13-03-2026</a:t>
            </a:fld>
            <a:endParaRPr lang="en-IN"/>
          </a:p>
        </p:txBody>
      </p:sp>
      <p:sp>
        <p:nvSpPr>
          <p:cNvPr id="5" name="Footer Placeholder 4">
            <a:extLst>
              <a:ext uri="{FF2B5EF4-FFF2-40B4-BE49-F238E27FC236}">
                <a16:creationId xmlns:a16="http://schemas.microsoft.com/office/drawing/2014/main" id="{ADCB4BAD-0A01-5849-8A69-517657B6439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03A151B-59A4-63AE-66F3-34272495BA52}"/>
              </a:ext>
            </a:extLst>
          </p:cNvPr>
          <p:cNvSpPr>
            <a:spLocks noGrp="1"/>
          </p:cNvSpPr>
          <p:nvPr>
            <p:ph type="sldNum" sz="quarter" idx="12"/>
          </p:nvPr>
        </p:nvSpPr>
        <p:spPr/>
        <p:txBody>
          <a:bodyPr/>
          <a:lstStyle/>
          <a:p>
            <a:fld id="{2F7C4C01-DBEB-4D9D-82F5-CE45E1418D3A}" type="slidenum">
              <a:rPr lang="en-IN" smtClean="0"/>
              <a:t>‹#›</a:t>
            </a:fld>
            <a:endParaRPr lang="en-IN"/>
          </a:p>
        </p:txBody>
      </p:sp>
    </p:spTree>
    <p:extLst>
      <p:ext uri="{BB962C8B-B14F-4D97-AF65-F5344CB8AC3E}">
        <p14:creationId xmlns:p14="http://schemas.microsoft.com/office/powerpoint/2010/main" val="16939280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C4988F8-DF42-9AF3-C412-4D0A7E254FC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B581E62D-59E2-CEDE-4EE0-66CF6C60BAE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342EF2B5-550F-797F-AC7D-9D442594DA38}"/>
              </a:ext>
            </a:extLst>
          </p:cNvPr>
          <p:cNvSpPr>
            <a:spLocks noGrp="1"/>
          </p:cNvSpPr>
          <p:nvPr>
            <p:ph type="dt" sz="half" idx="10"/>
          </p:nvPr>
        </p:nvSpPr>
        <p:spPr/>
        <p:txBody>
          <a:bodyPr/>
          <a:lstStyle/>
          <a:p>
            <a:fld id="{89D00A91-BE0B-4719-8590-598F8E746CB1}" type="datetimeFigureOut">
              <a:rPr lang="en-IN" smtClean="0"/>
              <a:t>13-03-2026</a:t>
            </a:fld>
            <a:endParaRPr lang="en-IN"/>
          </a:p>
        </p:txBody>
      </p:sp>
      <p:sp>
        <p:nvSpPr>
          <p:cNvPr id="5" name="Footer Placeholder 4">
            <a:extLst>
              <a:ext uri="{FF2B5EF4-FFF2-40B4-BE49-F238E27FC236}">
                <a16:creationId xmlns:a16="http://schemas.microsoft.com/office/drawing/2014/main" id="{926EF2A5-ACEB-D2BB-741A-C24429954FB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B489799-CFD0-8658-3B56-CA781F82FE26}"/>
              </a:ext>
            </a:extLst>
          </p:cNvPr>
          <p:cNvSpPr>
            <a:spLocks noGrp="1"/>
          </p:cNvSpPr>
          <p:nvPr>
            <p:ph type="sldNum" sz="quarter" idx="12"/>
          </p:nvPr>
        </p:nvSpPr>
        <p:spPr/>
        <p:txBody>
          <a:bodyPr/>
          <a:lstStyle/>
          <a:p>
            <a:fld id="{2F7C4C01-DBEB-4D9D-82F5-CE45E1418D3A}" type="slidenum">
              <a:rPr lang="en-IN" smtClean="0"/>
              <a:t>‹#›</a:t>
            </a:fld>
            <a:endParaRPr lang="en-IN"/>
          </a:p>
        </p:txBody>
      </p:sp>
    </p:spTree>
    <p:extLst>
      <p:ext uri="{BB962C8B-B14F-4D97-AF65-F5344CB8AC3E}">
        <p14:creationId xmlns:p14="http://schemas.microsoft.com/office/powerpoint/2010/main" val="42262785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A807E8-2487-FB25-5AC6-9604ECBBADCC}"/>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E85C9DB3-1392-C6E7-DB9D-FE3209CABDD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C3D46747-8C1B-90D9-60F6-5C26050B0CDD}"/>
              </a:ext>
            </a:extLst>
          </p:cNvPr>
          <p:cNvSpPr>
            <a:spLocks noGrp="1"/>
          </p:cNvSpPr>
          <p:nvPr>
            <p:ph type="dt" sz="half" idx="10"/>
          </p:nvPr>
        </p:nvSpPr>
        <p:spPr/>
        <p:txBody>
          <a:bodyPr/>
          <a:lstStyle/>
          <a:p>
            <a:fld id="{89D00A91-BE0B-4719-8590-598F8E746CB1}" type="datetimeFigureOut">
              <a:rPr lang="en-IN" smtClean="0"/>
              <a:t>13-03-2026</a:t>
            </a:fld>
            <a:endParaRPr lang="en-IN"/>
          </a:p>
        </p:txBody>
      </p:sp>
      <p:sp>
        <p:nvSpPr>
          <p:cNvPr id="5" name="Footer Placeholder 4">
            <a:extLst>
              <a:ext uri="{FF2B5EF4-FFF2-40B4-BE49-F238E27FC236}">
                <a16:creationId xmlns:a16="http://schemas.microsoft.com/office/drawing/2014/main" id="{0FA63322-6E11-E29B-A182-4871205672B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1A21883-1507-BE69-6976-1F2F6CB52A83}"/>
              </a:ext>
            </a:extLst>
          </p:cNvPr>
          <p:cNvSpPr>
            <a:spLocks noGrp="1"/>
          </p:cNvSpPr>
          <p:nvPr>
            <p:ph type="sldNum" sz="quarter" idx="12"/>
          </p:nvPr>
        </p:nvSpPr>
        <p:spPr/>
        <p:txBody>
          <a:bodyPr/>
          <a:lstStyle/>
          <a:p>
            <a:fld id="{2F7C4C01-DBEB-4D9D-82F5-CE45E1418D3A}" type="slidenum">
              <a:rPr lang="en-IN" smtClean="0"/>
              <a:t>‹#›</a:t>
            </a:fld>
            <a:endParaRPr lang="en-IN"/>
          </a:p>
        </p:txBody>
      </p:sp>
    </p:spTree>
    <p:extLst>
      <p:ext uri="{BB962C8B-B14F-4D97-AF65-F5344CB8AC3E}">
        <p14:creationId xmlns:p14="http://schemas.microsoft.com/office/powerpoint/2010/main" val="582946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01B98-9AF6-4C27-BBB0-25BB9F5B547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1667AB46-C880-95C4-5800-C67CA0370B6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AEB4B0A-6361-C4DD-DA39-8D258AC33DDA}"/>
              </a:ext>
            </a:extLst>
          </p:cNvPr>
          <p:cNvSpPr>
            <a:spLocks noGrp="1"/>
          </p:cNvSpPr>
          <p:nvPr>
            <p:ph type="dt" sz="half" idx="10"/>
          </p:nvPr>
        </p:nvSpPr>
        <p:spPr/>
        <p:txBody>
          <a:bodyPr/>
          <a:lstStyle/>
          <a:p>
            <a:fld id="{89D00A91-BE0B-4719-8590-598F8E746CB1}" type="datetimeFigureOut">
              <a:rPr lang="en-IN" smtClean="0"/>
              <a:t>13-03-2026</a:t>
            </a:fld>
            <a:endParaRPr lang="en-IN"/>
          </a:p>
        </p:txBody>
      </p:sp>
      <p:sp>
        <p:nvSpPr>
          <p:cNvPr id="5" name="Footer Placeholder 4">
            <a:extLst>
              <a:ext uri="{FF2B5EF4-FFF2-40B4-BE49-F238E27FC236}">
                <a16:creationId xmlns:a16="http://schemas.microsoft.com/office/drawing/2014/main" id="{E8200D9A-9764-EBA4-35A9-2DF9F5CE59B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554A511C-6A4A-9240-F06B-7923FDB8DEA5}"/>
              </a:ext>
            </a:extLst>
          </p:cNvPr>
          <p:cNvSpPr>
            <a:spLocks noGrp="1"/>
          </p:cNvSpPr>
          <p:nvPr>
            <p:ph type="sldNum" sz="quarter" idx="12"/>
          </p:nvPr>
        </p:nvSpPr>
        <p:spPr/>
        <p:txBody>
          <a:bodyPr/>
          <a:lstStyle/>
          <a:p>
            <a:fld id="{2F7C4C01-DBEB-4D9D-82F5-CE45E1418D3A}" type="slidenum">
              <a:rPr lang="en-IN" smtClean="0"/>
              <a:t>‹#›</a:t>
            </a:fld>
            <a:endParaRPr lang="en-IN"/>
          </a:p>
        </p:txBody>
      </p:sp>
    </p:spTree>
    <p:extLst>
      <p:ext uri="{BB962C8B-B14F-4D97-AF65-F5344CB8AC3E}">
        <p14:creationId xmlns:p14="http://schemas.microsoft.com/office/powerpoint/2010/main" val="17570546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FB1A0-3FAD-A7D2-9B29-520E4AFAB2EA}"/>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C5D153D6-718F-00EB-E828-78D636434C7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E1A8E3C3-8F89-B5EB-8426-ECAA8369417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C5A7C0C5-7250-AA6B-E3C2-2D3BBC0975D2}"/>
              </a:ext>
            </a:extLst>
          </p:cNvPr>
          <p:cNvSpPr>
            <a:spLocks noGrp="1"/>
          </p:cNvSpPr>
          <p:nvPr>
            <p:ph type="dt" sz="half" idx="10"/>
          </p:nvPr>
        </p:nvSpPr>
        <p:spPr/>
        <p:txBody>
          <a:bodyPr/>
          <a:lstStyle/>
          <a:p>
            <a:fld id="{89D00A91-BE0B-4719-8590-598F8E746CB1}" type="datetimeFigureOut">
              <a:rPr lang="en-IN" smtClean="0"/>
              <a:t>13-03-2026</a:t>
            </a:fld>
            <a:endParaRPr lang="en-IN"/>
          </a:p>
        </p:txBody>
      </p:sp>
      <p:sp>
        <p:nvSpPr>
          <p:cNvPr id="6" name="Footer Placeholder 5">
            <a:extLst>
              <a:ext uri="{FF2B5EF4-FFF2-40B4-BE49-F238E27FC236}">
                <a16:creationId xmlns:a16="http://schemas.microsoft.com/office/drawing/2014/main" id="{F2EB113C-66F8-3FB3-2FFF-34E56AD2A360}"/>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B2095F58-10DA-BD62-DEC3-9615E391C787}"/>
              </a:ext>
            </a:extLst>
          </p:cNvPr>
          <p:cNvSpPr>
            <a:spLocks noGrp="1"/>
          </p:cNvSpPr>
          <p:nvPr>
            <p:ph type="sldNum" sz="quarter" idx="12"/>
          </p:nvPr>
        </p:nvSpPr>
        <p:spPr/>
        <p:txBody>
          <a:bodyPr/>
          <a:lstStyle/>
          <a:p>
            <a:fld id="{2F7C4C01-DBEB-4D9D-82F5-CE45E1418D3A}" type="slidenum">
              <a:rPr lang="en-IN" smtClean="0"/>
              <a:t>‹#›</a:t>
            </a:fld>
            <a:endParaRPr lang="en-IN"/>
          </a:p>
        </p:txBody>
      </p:sp>
    </p:spTree>
    <p:extLst>
      <p:ext uri="{BB962C8B-B14F-4D97-AF65-F5344CB8AC3E}">
        <p14:creationId xmlns:p14="http://schemas.microsoft.com/office/powerpoint/2010/main" val="34852013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3DA78C-9EE6-FCFA-87B8-A0A8109B0782}"/>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4BFE7331-B6AB-C6AF-B872-DDD19043728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DE54973-77C2-8039-36BD-4B023B5F03E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584D5ACA-27FE-939B-2961-452B158CBCC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FAD7A04-B1C2-1A6A-0CB4-BFD284561D1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3201450E-1EBC-B0EB-E318-71367262406A}"/>
              </a:ext>
            </a:extLst>
          </p:cNvPr>
          <p:cNvSpPr>
            <a:spLocks noGrp="1"/>
          </p:cNvSpPr>
          <p:nvPr>
            <p:ph type="dt" sz="half" idx="10"/>
          </p:nvPr>
        </p:nvSpPr>
        <p:spPr/>
        <p:txBody>
          <a:bodyPr/>
          <a:lstStyle/>
          <a:p>
            <a:fld id="{89D00A91-BE0B-4719-8590-598F8E746CB1}" type="datetimeFigureOut">
              <a:rPr lang="en-IN" smtClean="0"/>
              <a:t>13-03-2026</a:t>
            </a:fld>
            <a:endParaRPr lang="en-IN"/>
          </a:p>
        </p:txBody>
      </p:sp>
      <p:sp>
        <p:nvSpPr>
          <p:cNvPr id="8" name="Footer Placeholder 7">
            <a:extLst>
              <a:ext uri="{FF2B5EF4-FFF2-40B4-BE49-F238E27FC236}">
                <a16:creationId xmlns:a16="http://schemas.microsoft.com/office/drawing/2014/main" id="{007ACFC0-E294-D67F-F30F-7AF11D580069}"/>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CBB65DFD-C686-2462-0C2F-7486D2C934C0}"/>
              </a:ext>
            </a:extLst>
          </p:cNvPr>
          <p:cNvSpPr>
            <a:spLocks noGrp="1"/>
          </p:cNvSpPr>
          <p:nvPr>
            <p:ph type="sldNum" sz="quarter" idx="12"/>
          </p:nvPr>
        </p:nvSpPr>
        <p:spPr/>
        <p:txBody>
          <a:bodyPr/>
          <a:lstStyle/>
          <a:p>
            <a:fld id="{2F7C4C01-DBEB-4D9D-82F5-CE45E1418D3A}" type="slidenum">
              <a:rPr lang="en-IN" smtClean="0"/>
              <a:t>‹#›</a:t>
            </a:fld>
            <a:endParaRPr lang="en-IN"/>
          </a:p>
        </p:txBody>
      </p:sp>
    </p:spTree>
    <p:extLst>
      <p:ext uri="{BB962C8B-B14F-4D97-AF65-F5344CB8AC3E}">
        <p14:creationId xmlns:p14="http://schemas.microsoft.com/office/powerpoint/2010/main" val="32235076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C64D2A-B8CB-C2DB-D0C0-9A15E657F558}"/>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88640C8F-C7D0-C169-644F-44382966E411}"/>
              </a:ext>
            </a:extLst>
          </p:cNvPr>
          <p:cNvSpPr>
            <a:spLocks noGrp="1"/>
          </p:cNvSpPr>
          <p:nvPr>
            <p:ph type="dt" sz="half" idx="10"/>
          </p:nvPr>
        </p:nvSpPr>
        <p:spPr/>
        <p:txBody>
          <a:bodyPr/>
          <a:lstStyle/>
          <a:p>
            <a:fld id="{89D00A91-BE0B-4719-8590-598F8E746CB1}" type="datetimeFigureOut">
              <a:rPr lang="en-IN" smtClean="0"/>
              <a:t>13-03-2026</a:t>
            </a:fld>
            <a:endParaRPr lang="en-IN"/>
          </a:p>
        </p:txBody>
      </p:sp>
      <p:sp>
        <p:nvSpPr>
          <p:cNvPr id="4" name="Footer Placeholder 3">
            <a:extLst>
              <a:ext uri="{FF2B5EF4-FFF2-40B4-BE49-F238E27FC236}">
                <a16:creationId xmlns:a16="http://schemas.microsoft.com/office/drawing/2014/main" id="{470C0EE3-16FE-557F-B941-DFFD5D82D76C}"/>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968E05C5-532D-5162-9EA6-E66DFA075955}"/>
              </a:ext>
            </a:extLst>
          </p:cNvPr>
          <p:cNvSpPr>
            <a:spLocks noGrp="1"/>
          </p:cNvSpPr>
          <p:nvPr>
            <p:ph type="sldNum" sz="quarter" idx="12"/>
          </p:nvPr>
        </p:nvSpPr>
        <p:spPr/>
        <p:txBody>
          <a:bodyPr/>
          <a:lstStyle/>
          <a:p>
            <a:fld id="{2F7C4C01-DBEB-4D9D-82F5-CE45E1418D3A}" type="slidenum">
              <a:rPr lang="en-IN" smtClean="0"/>
              <a:t>‹#›</a:t>
            </a:fld>
            <a:endParaRPr lang="en-IN"/>
          </a:p>
        </p:txBody>
      </p:sp>
    </p:spTree>
    <p:extLst>
      <p:ext uri="{BB962C8B-B14F-4D97-AF65-F5344CB8AC3E}">
        <p14:creationId xmlns:p14="http://schemas.microsoft.com/office/powerpoint/2010/main" val="12691123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5694825-F6B2-5BD6-565F-AEC4E4CF3B0E}"/>
              </a:ext>
            </a:extLst>
          </p:cNvPr>
          <p:cNvSpPr>
            <a:spLocks noGrp="1"/>
          </p:cNvSpPr>
          <p:nvPr>
            <p:ph type="dt" sz="half" idx="10"/>
          </p:nvPr>
        </p:nvSpPr>
        <p:spPr/>
        <p:txBody>
          <a:bodyPr/>
          <a:lstStyle/>
          <a:p>
            <a:fld id="{89D00A91-BE0B-4719-8590-598F8E746CB1}" type="datetimeFigureOut">
              <a:rPr lang="en-IN" smtClean="0"/>
              <a:t>13-03-2026</a:t>
            </a:fld>
            <a:endParaRPr lang="en-IN"/>
          </a:p>
        </p:txBody>
      </p:sp>
      <p:sp>
        <p:nvSpPr>
          <p:cNvPr id="3" name="Footer Placeholder 2">
            <a:extLst>
              <a:ext uri="{FF2B5EF4-FFF2-40B4-BE49-F238E27FC236}">
                <a16:creationId xmlns:a16="http://schemas.microsoft.com/office/drawing/2014/main" id="{180A9978-9ECE-4846-7A26-974935CACA1D}"/>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6B024AED-E5DE-023F-6291-65A95D44CB46}"/>
              </a:ext>
            </a:extLst>
          </p:cNvPr>
          <p:cNvSpPr>
            <a:spLocks noGrp="1"/>
          </p:cNvSpPr>
          <p:nvPr>
            <p:ph type="sldNum" sz="quarter" idx="12"/>
          </p:nvPr>
        </p:nvSpPr>
        <p:spPr/>
        <p:txBody>
          <a:bodyPr/>
          <a:lstStyle/>
          <a:p>
            <a:fld id="{2F7C4C01-DBEB-4D9D-82F5-CE45E1418D3A}" type="slidenum">
              <a:rPr lang="en-IN" smtClean="0"/>
              <a:t>‹#›</a:t>
            </a:fld>
            <a:endParaRPr lang="en-IN"/>
          </a:p>
        </p:txBody>
      </p:sp>
    </p:spTree>
    <p:extLst>
      <p:ext uri="{BB962C8B-B14F-4D97-AF65-F5344CB8AC3E}">
        <p14:creationId xmlns:p14="http://schemas.microsoft.com/office/powerpoint/2010/main" val="9569903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42F298-06F0-0A52-64DA-1A42AACC97E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A1A54A18-47A0-38B7-A104-7C2647CF2C7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63726F99-A180-6616-FD54-9194F065CF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DD5F7A-6BAF-E86E-EBD5-C63195B67332}"/>
              </a:ext>
            </a:extLst>
          </p:cNvPr>
          <p:cNvSpPr>
            <a:spLocks noGrp="1"/>
          </p:cNvSpPr>
          <p:nvPr>
            <p:ph type="dt" sz="half" idx="10"/>
          </p:nvPr>
        </p:nvSpPr>
        <p:spPr/>
        <p:txBody>
          <a:bodyPr/>
          <a:lstStyle/>
          <a:p>
            <a:fld id="{89D00A91-BE0B-4719-8590-598F8E746CB1}" type="datetimeFigureOut">
              <a:rPr lang="en-IN" smtClean="0"/>
              <a:t>13-03-2026</a:t>
            </a:fld>
            <a:endParaRPr lang="en-IN"/>
          </a:p>
        </p:txBody>
      </p:sp>
      <p:sp>
        <p:nvSpPr>
          <p:cNvPr id="6" name="Footer Placeholder 5">
            <a:extLst>
              <a:ext uri="{FF2B5EF4-FFF2-40B4-BE49-F238E27FC236}">
                <a16:creationId xmlns:a16="http://schemas.microsoft.com/office/drawing/2014/main" id="{4731E19C-60F4-AFC5-EA0A-3E051E5361B4}"/>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F20C8DC0-AC61-AD6F-1C5E-1284CEFB739D}"/>
              </a:ext>
            </a:extLst>
          </p:cNvPr>
          <p:cNvSpPr>
            <a:spLocks noGrp="1"/>
          </p:cNvSpPr>
          <p:nvPr>
            <p:ph type="sldNum" sz="quarter" idx="12"/>
          </p:nvPr>
        </p:nvSpPr>
        <p:spPr/>
        <p:txBody>
          <a:bodyPr/>
          <a:lstStyle/>
          <a:p>
            <a:fld id="{2F7C4C01-DBEB-4D9D-82F5-CE45E1418D3A}" type="slidenum">
              <a:rPr lang="en-IN" smtClean="0"/>
              <a:t>‹#›</a:t>
            </a:fld>
            <a:endParaRPr lang="en-IN"/>
          </a:p>
        </p:txBody>
      </p:sp>
    </p:spTree>
    <p:extLst>
      <p:ext uri="{BB962C8B-B14F-4D97-AF65-F5344CB8AC3E}">
        <p14:creationId xmlns:p14="http://schemas.microsoft.com/office/powerpoint/2010/main" val="16319658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BFBD89-AA49-76E7-8214-857A1D6826F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E8B6FC92-064D-9968-0ED2-2E22F0CF2E9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943CCB0A-75F8-2EDB-09DF-8F1286789F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E86B5FA-4E98-A9B6-810F-F09822089471}"/>
              </a:ext>
            </a:extLst>
          </p:cNvPr>
          <p:cNvSpPr>
            <a:spLocks noGrp="1"/>
          </p:cNvSpPr>
          <p:nvPr>
            <p:ph type="dt" sz="half" idx="10"/>
          </p:nvPr>
        </p:nvSpPr>
        <p:spPr/>
        <p:txBody>
          <a:bodyPr/>
          <a:lstStyle/>
          <a:p>
            <a:fld id="{89D00A91-BE0B-4719-8590-598F8E746CB1}" type="datetimeFigureOut">
              <a:rPr lang="en-IN" smtClean="0"/>
              <a:t>13-03-2026</a:t>
            </a:fld>
            <a:endParaRPr lang="en-IN"/>
          </a:p>
        </p:txBody>
      </p:sp>
      <p:sp>
        <p:nvSpPr>
          <p:cNvPr id="6" name="Footer Placeholder 5">
            <a:extLst>
              <a:ext uri="{FF2B5EF4-FFF2-40B4-BE49-F238E27FC236}">
                <a16:creationId xmlns:a16="http://schemas.microsoft.com/office/drawing/2014/main" id="{A8F88E42-40B4-3579-F3F1-8CED64463025}"/>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83872120-30D1-3AE8-D29B-8E6C6C857E3A}"/>
              </a:ext>
            </a:extLst>
          </p:cNvPr>
          <p:cNvSpPr>
            <a:spLocks noGrp="1"/>
          </p:cNvSpPr>
          <p:nvPr>
            <p:ph type="sldNum" sz="quarter" idx="12"/>
          </p:nvPr>
        </p:nvSpPr>
        <p:spPr/>
        <p:txBody>
          <a:bodyPr/>
          <a:lstStyle/>
          <a:p>
            <a:fld id="{2F7C4C01-DBEB-4D9D-82F5-CE45E1418D3A}" type="slidenum">
              <a:rPr lang="en-IN" smtClean="0"/>
              <a:t>‹#›</a:t>
            </a:fld>
            <a:endParaRPr lang="en-IN"/>
          </a:p>
        </p:txBody>
      </p:sp>
    </p:spTree>
    <p:extLst>
      <p:ext uri="{BB962C8B-B14F-4D97-AF65-F5344CB8AC3E}">
        <p14:creationId xmlns:p14="http://schemas.microsoft.com/office/powerpoint/2010/main" val="2500929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405FD3E-2B8F-82AF-1976-7BBF92B95AC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22820119-0FB3-ED51-6890-66174F210B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C53659B-8379-FF5B-9E8C-B5496C1C09E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9D00A91-BE0B-4719-8590-598F8E746CB1}" type="datetimeFigureOut">
              <a:rPr lang="en-IN" smtClean="0"/>
              <a:t>13-03-2026</a:t>
            </a:fld>
            <a:endParaRPr lang="en-IN"/>
          </a:p>
        </p:txBody>
      </p:sp>
      <p:sp>
        <p:nvSpPr>
          <p:cNvPr id="5" name="Footer Placeholder 4">
            <a:extLst>
              <a:ext uri="{FF2B5EF4-FFF2-40B4-BE49-F238E27FC236}">
                <a16:creationId xmlns:a16="http://schemas.microsoft.com/office/drawing/2014/main" id="{A1AC3DE9-639B-28FD-CF4D-E506082CDB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IN"/>
          </a:p>
        </p:txBody>
      </p:sp>
      <p:sp>
        <p:nvSpPr>
          <p:cNvPr id="6" name="Slide Number Placeholder 5">
            <a:extLst>
              <a:ext uri="{FF2B5EF4-FFF2-40B4-BE49-F238E27FC236}">
                <a16:creationId xmlns:a16="http://schemas.microsoft.com/office/drawing/2014/main" id="{8D76490E-D206-9C38-1DB5-7D0634EAED5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F7C4C01-DBEB-4D9D-82F5-CE45E1418D3A}" type="slidenum">
              <a:rPr lang="en-IN" smtClean="0"/>
              <a:t>‹#›</a:t>
            </a:fld>
            <a:endParaRPr lang="en-IN"/>
          </a:p>
        </p:txBody>
      </p:sp>
    </p:spTree>
    <p:extLst>
      <p:ext uri="{BB962C8B-B14F-4D97-AF65-F5344CB8AC3E}">
        <p14:creationId xmlns:p14="http://schemas.microsoft.com/office/powerpoint/2010/main" val="2815745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EF3FBB-6FD4-659C-D6AC-0BDF17A55DB3}"/>
              </a:ext>
            </a:extLst>
          </p:cNvPr>
          <p:cNvSpPr>
            <a:spLocks noGrp="1"/>
          </p:cNvSpPr>
          <p:nvPr>
            <p:ph type="ctrTitle"/>
          </p:nvPr>
        </p:nvSpPr>
        <p:spPr/>
        <p:txBody>
          <a:bodyPr>
            <a:normAutofit/>
          </a:bodyPr>
          <a:lstStyle/>
          <a:p>
            <a:r>
              <a:rPr lang="en-IN" sz="7000" b="1" dirty="0">
                <a:solidFill>
                  <a:schemeClr val="accent2">
                    <a:lumMod val="75000"/>
                  </a:schemeClr>
                </a:solidFill>
                <a:latin typeface="Arial" panose="020B0604020202020204" pitchFamily="34" charset="0"/>
                <a:cs typeface="Arial" panose="020B0604020202020204" pitchFamily="34" charset="0"/>
              </a:rPr>
              <a:t>GST Litigation </a:t>
            </a:r>
          </a:p>
        </p:txBody>
      </p:sp>
      <p:sp>
        <p:nvSpPr>
          <p:cNvPr id="3" name="Subtitle 2">
            <a:extLst>
              <a:ext uri="{FF2B5EF4-FFF2-40B4-BE49-F238E27FC236}">
                <a16:creationId xmlns:a16="http://schemas.microsoft.com/office/drawing/2014/main" id="{40B2FD0F-49CA-545C-C4C4-D2644E62BF86}"/>
              </a:ext>
            </a:extLst>
          </p:cNvPr>
          <p:cNvSpPr>
            <a:spLocks noGrp="1"/>
          </p:cNvSpPr>
          <p:nvPr>
            <p:ph type="subTitle" idx="1"/>
          </p:nvPr>
        </p:nvSpPr>
        <p:spPr/>
        <p:txBody>
          <a:bodyPr/>
          <a:lstStyle/>
          <a:p>
            <a:endParaRPr lang="en-IN"/>
          </a:p>
          <a:p>
            <a:endParaRPr lang="en-IN"/>
          </a:p>
          <a:p>
            <a:endParaRPr lang="en-IN"/>
          </a:p>
          <a:p>
            <a:endParaRPr lang="en-IN" dirty="0"/>
          </a:p>
        </p:txBody>
      </p:sp>
      <p:sp>
        <p:nvSpPr>
          <p:cNvPr id="4" name="TextBox 3">
            <a:extLst>
              <a:ext uri="{FF2B5EF4-FFF2-40B4-BE49-F238E27FC236}">
                <a16:creationId xmlns:a16="http://schemas.microsoft.com/office/drawing/2014/main" id="{D6770E38-0289-27AC-56F5-5F2A9E10883F}"/>
              </a:ext>
            </a:extLst>
          </p:cNvPr>
          <p:cNvSpPr txBox="1"/>
          <p:nvPr/>
        </p:nvSpPr>
        <p:spPr>
          <a:xfrm>
            <a:off x="6473952" y="5468112"/>
            <a:ext cx="5718048" cy="923330"/>
          </a:xfrm>
          <a:prstGeom prst="rect">
            <a:avLst/>
          </a:prstGeom>
          <a:noFill/>
        </p:spPr>
        <p:txBody>
          <a:bodyPr wrap="square" rtlCol="0">
            <a:spAutoFit/>
          </a:bodyPr>
          <a:lstStyle/>
          <a:p>
            <a:r>
              <a:rPr lang="en-IN"/>
              <a:t>Pooja Gupta</a:t>
            </a:r>
          </a:p>
          <a:p>
            <a:r>
              <a:rPr lang="en-IN"/>
              <a:t>B.com, C.A., C.S., GST (ICAI), AI Cert. </a:t>
            </a:r>
          </a:p>
          <a:p>
            <a:r>
              <a:rPr lang="en-IN"/>
              <a:t>Pursuing SMP from ISB </a:t>
            </a:r>
            <a:endParaRPr lang="en-IN" dirty="0"/>
          </a:p>
        </p:txBody>
      </p:sp>
    </p:spTree>
    <p:extLst>
      <p:ext uri="{BB962C8B-B14F-4D97-AF65-F5344CB8AC3E}">
        <p14:creationId xmlns:p14="http://schemas.microsoft.com/office/powerpoint/2010/main" val="37783695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83D38-7CF7-CA93-CA60-D4B1BC0D79AB}"/>
              </a:ext>
            </a:extLst>
          </p:cNvPr>
          <p:cNvSpPr>
            <a:spLocks noGrp="1"/>
          </p:cNvSpPr>
          <p:nvPr>
            <p:ph type="title"/>
          </p:nvPr>
        </p:nvSpPr>
        <p:spPr>
          <a:xfrm>
            <a:off x="838200" y="374269"/>
            <a:ext cx="10515600" cy="1325563"/>
          </a:xfrm>
        </p:spPr>
        <p:txBody>
          <a:bodyPr>
            <a:normAutofit/>
          </a:bodyPr>
          <a:lstStyle/>
          <a:p>
            <a:r>
              <a:rPr lang="en-IN" sz="2400" dirty="0">
                <a:solidFill>
                  <a:schemeClr val="accent2">
                    <a:lumMod val="75000"/>
                  </a:schemeClr>
                </a:solidFill>
                <a:latin typeface="Arial" panose="020B0604020202020204" pitchFamily="34" charset="0"/>
                <a:cs typeface="Arial" panose="020B0604020202020204" pitchFamily="34" charset="0"/>
              </a:rPr>
              <a:t>Notice issued under section 74- Legal validity</a:t>
            </a:r>
          </a:p>
        </p:txBody>
      </p:sp>
      <p:sp>
        <p:nvSpPr>
          <p:cNvPr id="3" name="Content Placeholder 2">
            <a:extLst>
              <a:ext uri="{FF2B5EF4-FFF2-40B4-BE49-F238E27FC236}">
                <a16:creationId xmlns:a16="http://schemas.microsoft.com/office/drawing/2014/main" id="{45690266-E81A-F325-8FB1-634510D8A003}"/>
              </a:ext>
            </a:extLst>
          </p:cNvPr>
          <p:cNvSpPr>
            <a:spLocks noGrp="1"/>
          </p:cNvSpPr>
          <p:nvPr>
            <p:ph idx="1"/>
          </p:nvPr>
        </p:nvSpPr>
        <p:spPr/>
        <p:txBody>
          <a:bodyPr>
            <a:normAutofit/>
          </a:bodyPr>
          <a:lstStyle/>
          <a:p>
            <a:pPr marL="0" lvl="0" indent="0" algn="just">
              <a:buNone/>
            </a:pPr>
            <a:r>
              <a:rPr lang="en-IN" sz="1200" b="1" u="sng" dirty="0">
                <a:latin typeface="Arial" panose="020B0604020202020204" pitchFamily="34" charset="0"/>
                <a:cs typeface="Arial" panose="020B0604020202020204" pitchFamily="34" charset="0"/>
              </a:rPr>
              <a:t>The intimation has been issued in the absence of jurisdictional fact i.e. fraud, wilful misstatement or suppression of facts as required under Section 74(1) of CGST Act</a:t>
            </a:r>
            <a:endParaRPr lang="en-IN" sz="1200" dirty="0">
              <a:latin typeface="Arial" panose="020B0604020202020204" pitchFamily="34" charset="0"/>
              <a:cs typeface="Arial" panose="020B0604020202020204" pitchFamily="34" charset="0"/>
            </a:endParaRPr>
          </a:p>
          <a:p>
            <a:pPr marL="0" indent="0" algn="just">
              <a:buNone/>
            </a:pPr>
            <a:r>
              <a:rPr lang="en-IN" sz="1200" b="1" dirty="0">
                <a:latin typeface="Arial" panose="020B0604020202020204" pitchFamily="34" charset="0"/>
                <a:cs typeface="Arial" panose="020B0604020202020204" pitchFamily="34" charset="0"/>
              </a:rPr>
              <a:t> </a:t>
            </a:r>
            <a:endParaRPr lang="en-IN" sz="1200" dirty="0">
              <a:latin typeface="Arial" panose="020B0604020202020204" pitchFamily="34" charset="0"/>
              <a:cs typeface="Arial" panose="020B0604020202020204" pitchFamily="34" charset="0"/>
            </a:endParaRPr>
          </a:p>
          <a:p>
            <a:pPr lvl="1" algn="just"/>
            <a:r>
              <a:rPr lang="en-IN" sz="1200" dirty="0">
                <a:latin typeface="Arial" panose="020B0604020202020204" pitchFamily="34" charset="0"/>
                <a:cs typeface="Arial" panose="020B0604020202020204" pitchFamily="34" charset="0"/>
              </a:rPr>
              <a:t>The Tax Payer humbly submits that a notice under Section 74(1) of the CGST Act can be issued only in cases where the demand arises due to fraud, wilful misstatement, or suppression of facts with an intent to evade tax. These jurisdictional ingredients are mandatory pre‑conditions for invoking Section 74 of the CGST Act and must be established with specific, cogent, and credible evidence.</a:t>
            </a:r>
          </a:p>
          <a:p>
            <a:pPr algn="just"/>
            <a:endParaRPr lang="en-IN" sz="1200" dirty="0">
              <a:latin typeface="Arial" panose="020B0604020202020204" pitchFamily="34" charset="0"/>
              <a:cs typeface="Arial" panose="020B0604020202020204" pitchFamily="34" charset="0"/>
            </a:endParaRPr>
          </a:p>
          <a:p>
            <a:pPr lvl="1" algn="just"/>
            <a:r>
              <a:rPr lang="en-IN" sz="1200" dirty="0">
                <a:latin typeface="Arial" panose="020B0604020202020204" pitchFamily="34" charset="0"/>
                <a:cs typeface="Arial" panose="020B0604020202020204" pitchFamily="34" charset="0"/>
              </a:rPr>
              <a:t>In the present case, no instance of fraud, collusion, wilful misstatement, or suppression of facts was ever established during the GST Audit proceedings. On the contrary, the Appellant has already furnished all requisite information(s), and additional submissions sought by the audit team. The audit findings nowhere record any allegation of deliberate concealment or intentional evasion. Therefore, the essential jurisdictional facts required for invoking Section 74(1) are clearly absent, rendering the issuance of DRC‑01A under Section 74 unsustainable and without authority of law.</a:t>
            </a:r>
          </a:p>
          <a:p>
            <a:pPr marL="0" indent="0" algn="just">
              <a:buNone/>
            </a:pPr>
            <a:r>
              <a:rPr lang="en-IN" sz="1200" b="1" dirty="0">
                <a:latin typeface="Arial" panose="020B0604020202020204" pitchFamily="34" charset="0"/>
                <a:cs typeface="Arial" panose="020B0604020202020204" pitchFamily="34" charset="0"/>
              </a:rPr>
              <a:t> </a:t>
            </a:r>
            <a:endParaRPr lang="en-IN" sz="1200" dirty="0">
              <a:latin typeface="Arial" panose="020B0604020202020204" pitchFamily="34" charset="0"/>
              <a:cs typeface="Arial" panose="020B0604020202020204" pitchFamily="34" charset="0"/>
            </a:endParaRPr>
          </a:p>
          <a:p>
            <a:pPr algn="just"/>
            <a:endParaRPr lang="en-IN"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33135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5AD74-6788-FB7D-8552-EDF4EF555D6C}"/>
              </a:ext>
            </a:extLst>
          </p:cNvPr>
          <p:cNvSpPr>
            <a:spLocks noGrp="1"/>
          </p:cNvSpPr>
          <p:nvPr>
            <p:ph type="title"/>
          </p:nvPr>
        </p:nvSpPr>
        <p:spPr/>
        <p:txBody>
          <a:bodyPr>
            <a:normAutofit/>
          </a:bodyPr>
          <a:lstStyle/>
          <a:p>
            <a:r>
              <a:rPr lang="en-IN" sz="2400" b="1" dirty="0">
                <a:solidFill>
                  <a:schemeClr val="accent2">
                    <a:lumMod val="75000"/>
                  </a:schemeClr>
                </a:solidFill>
                <a:latin typeface="Arial" panose="020B0604020202020204" pitchFamily="34" charset="0"/>
                <a:cs typeface="Arial" panose="020B0604020202020204" pitchFamily="34" charset="0"/>
              </a:rPr>
              <a:t>Excess input tax Credit (‘ITC’) claimed in GSTR-3B vis- à-vis ITC appearing in GSTR-2A</a:t>
            </a:r>
            <a:br>
              <a:rPr lang="en-IN" sz="2400" dirty="0">
                <a:solidFill>
                  <a:schemeClr val="accent2">
                    <a:lumMod val="75000"/>
                  </a:schemeClr>
                </a:solidFill>
                <a:latin typeface="Arial" panose="020B0604020202020204" pitchFamily="34" charset="0"/>
                <a:cs typeface="Arial" panose="020B0604020202020204" pitchFamily="34" charset="0"/>
              </a:rPr>
            </a:br>
            <a:endParaRPr lang="en-IN" sz="2400" dirty="0">
              <a:solidFill>
                <a:schemeClr val="accent2">
                  <a:lumMod val="75000"/>
                </a:schemeClr>
              </a:solidFill>
              <a:latin typeface="Arial" panose="020B0604020202020204" pitchFamily="34" charset="0"/>
              <a:cs typeface="Arial" panose="020B0604020202020204" pitchFamily="34" charset="0"/>
            </a:endParaRPr>
          </a:p>
        </p:txBody>
      </p:sp>
      <p:sp>
        <p:nvSpPr>
          <p:cNvPr id="11" name="Content Placeholder 10">
            <a:extLst>
              <a:ext uri="{FF2B5EF4-FFF2-40B4-BE49-F238E27FC236}">
                <a16:creationId xmlns:a16="http://schemas.microsoft.com/office/drawing/2014/main" id="{0D5BE216-F271-21F0-2382-35A423C05938}"/>
              </a:ext>
            </a:extLst>
          </p:cNvPr>
          <p:cNvSpPr>
            <a:spLocks noGrp="1"/>
          </p:cNvSpPr>
          <p:nvPr>
            <p:ph idx="1"/>
          </p:nvPr>
        </p:nvSpPr>
        <p:spPr>
          <a:xfrm>
            <a:off x="838200" y="1463040"/>
            <a:ext cx="10515600" cy="4713923"/>
          </a:xfrm>
        </p:spPr>
        <p:txBody>
          <a:bodyPr>
            <a:noAutofit/>
          </a:bodyPr>
          <a:lstStyle/>
          <a:p>
            <a:pPr lvl="1"/>
            <a:r>
              <a:rPr lang="en-IN" sz="1600" dirty="0">
                <a:latin typeface="Arial" panose="020B0604020202020204" pitchFamily="34" charset="0"/>
                <a:cs typeface="Arial" panose="020B0604020202020204" pitchFamily="34" charset="0"/>
              </a:rPr>
              <a:t>The Firm has been alleged to have availed excess ITC in Form GSTR‑3B as compared to the ITC reflected in Form GSTR‑2A. A tabular summary of the alleged excess ITC as communicated in the intimation is provided below:</a:t>
            </a:r>
          </a:p>
          <a:p>
            <a:pPr lvl="1"/>
            <a:endParaRPr lang="en-IN" sz="1600" dirty="0">
              <a:latin typeface="Arial" panose="020B0604020202020204" pitchFamily="34" charset="0"/>
              <a:cs typeface="Arial" panose="020B0604020202020204" pitchFamily="34" charset="0"/>
            </a:endParaRPr>
          </a:p>
          <a:p>
            <a:pPr marL="457200" lvl="1" indent="0">
              <a:buNone/>
            </a:pPr>
            <a:endParaRPr lang="en-IN" sz="1600" dirty="0">
              <a:latin typeface="Arial" panose="020B0604020202020204" pitchFamily="34" charset="0"/>
              <a:cs typeface="Arial" panose="020B0604020202020204" pitchFamily="34" charset="0"/>
            </a:endParaRPr>
          </a:p>
          <a:p>
            <a:pPr lvl="1"/>
            <a:r>
              <a:rPr lang="en-IN" sz="1600" dirty="0">
                <a:latin typeface="Arial" panose="020B0604020202020204" pitchFamily="34" charset="0"/>
                <a:cs typeface="Arial" panose="020B0604020202020204" pitchFamily="34" charset="0"/>
              </a:rPr>
              <a:t>Without going into the litigation, the firm admits the said amount and has accordingly discharged the liability through electronic credit ledger in Form GST DRC‑03, vide acknowledgement number AD2902260125927 dated 10 February 2026. A Copy of said DRC-03 is enclosed and marked as </a:t>
            </a:r>
            <a:r>
              <a:rPr lang="en-IN" sz="1600" b="1" dirty="0">
                <a:latin typeface="Arial" panose="020B0604020202020204" pitchFamily="34" charset="0"/>
                <a:cs typeface="Arial" panose="020B0604020202020204" pitchFamily="34" charset="0"/>
              </a:rPr>
              <a:t>Annexure …..</a:t>
            </a:r>
            <a:endParaRPr lang="en-IN" sz="1600" dirty="0">
              <a:latin typeface="Arial" panose="020B0604020202020204" pitchFamily="34" charset="0"/>
              <a:cs typeface="Arial" panose="020B0604020202020204" pitchFamily="34" charset="0"/>
            </a:endParaRPr>
          </a:p>
          <a:p>
            <a:pPr marL="0" indent="0">
              <a:buNone/>
            </a:pPr>
            <a:r>
              <a:rPr lang="en-IN" sz="1600" dirty="0">
                <a:latin typeface="Arial" panose="020B0604020202020204" pitchFamily="34" charset="0"/>
                <a:cs typeface="Arial" panose="020B0604020202020204" pitchFamily="34" charset="0"/>
              </a:rPr>
              <a:t> </a:t>
            </a:r>
          </a:p>
          <a:p>
            <a:pPr lvl="1"/>
            <a:r>
              <a:rPr lang="en-IN" sz="1600" dirty="0">
                <a:latin typeface="Arial" panose="020B0604020202020204" pitchFamily="34" charset="0"/>
                <a:cs typeface="Arial" panose="020B0604020202020204" pitchFamily="34" charset="0"/>
              </a:rPr>
              <a:t>At this juncture, it is pertinent to note that the Firm is not liable to pay any interest under Section 50 of the CGST Act read with Rule 88B of the CGST Rules, 2017 (‘CGST Rules’) on the said tax liability, as the Firm had merely availed the ITC and had not utilised the same at any point of time.</a:t>
            </a:r>
          </a:p>
          <a:p>
            <a:pPr marL="0" indent="0">
              <a:buNone/>
            </a:pPr>
            <a:r>
              <a:rPr lang="en-IN" sz="1600" dirty="0">
                <a:latin typeface="Arial" panose="020B0604020202020204" pitchFamily="34" charset="0"/>
                <a:cs typeface="Arial" panose="020B0604020202020204" pitchFamily="34" charset="0"/>
              </a:rPr>
              <a:t> </a:t>
            </a:r>
          </a:p>
          <a:p>
            <a:pPr lvl="1"/>
            <a:r>
              <a:rPr lang="en-IN" sz="1600" dirty="0">
                <a:latin typeface="Arial" panose="020B0604020202020204" pitchFamily="34" charset="0"/>
                <a:cs typeface="Arial" panose="020B0604020202020204" pitchFamily="34" charset="0"/>
              </a:rPr>
              <a:t>This position can be duly substantiated by the electronic credit ledger, wherein the aggregate balance of IGST, CGST, and SGST credit has consistently remained higher than the disputed ITC amount throughout the relevant period. Accordingly, the impugned credit has never been utilised in terms of Rule 88B. A copy of the electronic credit ledger evidencing the non‑utilisation of the said ITC is enclosed and marked as </a:t>
            </a:r>
            <a:r>
              <a:rPr lang="en-IN" sz="1600" b="1" dirty="0">
                <a:latin typeface="Arial" panose="020B0604020202020204" pitchFamily="34" charset="0"/>
                <a:cs typeface="Arial" panose="020B0604020202020204" pitchFamily="34" charset="0"/>
              </a:rPr>
              <a:t>Annexure …</a:t>
            </a:r>
            <a:r>
              <a:rPr lang="en-IN" sz="1600" dirty="0">
                <a:latin typeface="Arial" panose="020B0604020202020204" pitchFamily="34" charset="0"/>
                <a:cs typeface="Arial" panose="020B0604020202020204" pitchFamily="34" charset="0"/>
              </a:rPr>
              <a:t>.</a:t>
            </a:r>
          </a:p>
          <a:p>
            <a:pPr lvl="1"/>
            <a:endParaRPr lang="en-IN" sz="1600" dirty="0">
              <a:latin typeface="Arial" panose="020B0604020202020204" pitchFamily="34" charset="0"/>
              <a:cs typeface="Arial" panose="020B0604020202020204" pitchFamily="34" charset="0"/>
            </a:endParaRPr>
          </a:p>
          <a:p>
            <a:pPr lvl="1"/>
            <a:endParaRPr lang="en-IN" sz="1600" dirty="0">
              <a:latin typeface="Arial" panose="020B0604020202020204" pitchFamily="34" charset="0"/>
              <a:cs typeface="Arial" panose="020B0604020202020204" pitchFamily="34" charset="0"/>
            </a:endParaRPr>
          </a:p>
          <a:p>
            <a:pPr lvl="1"/>
            <a:endParaRPr lang="en-IN" sz="1600" dirty="0">
              <a:latin typeface="Arial" panose="020B0604020202020204" pitchFamily="34" charset="0"/>
              <a:cs typeface="Arial" panose="020B0604020202020204" pitchFamily="34" charset="0"/>
            </a:endParaRPr>
          </a:p>
          <a:p>
            <a:pPr marL="0" indent="0">
              <a:buNone/>
            </a:pPr>
            <a:r>
              <a:rPr lang="en-IN" sz="1600" dirty="0">
                <a:latin typeface="Arial" panose="020B0604020202020204" pitchFamily="34" charset="0"/>
                <a:cs typeface="Arial" panose="020B0604020202020204" pitchFamily="34" charset="0"/>
              </a:rPr>
              <a:t> </a:t>
            </a:r>
          </a:p>
          <a:p>
            <a:endParaRPr lang="en-IN"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821834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CE3660-35A3-5C46-17D3-DFA5F0D56FF9}"/>
              </a:ext>
            </a:extLst>
          </p:cNvPr>
          <p:cNvSpPr>
            <a:spLocks noGrp="1"/>
          </p:cNvSpPr>
          <p:nvPr>
            <p:ph idx="1"/>
          </p:nvPr>
        </p:nvSpPr>
        <p:spPr>
          <a:xfrm>
            <a:off x="691896" y="283464"/>
            <a:ext cx="10515600" cy="5216843"/>
          </a:xfrm>
        </p:spPr>
        <p:txBody>
          <a:bodyPr>
            <a:noAutofit/>
          </a:bodyPr>
          <a:lstStyle/>
          <a:p>
            <a:pPr marL="457200" lvl="1" indent="0">
              <a:buNone/>
            </a:pPr>
            <a:r>
              <a:rPr lang="en-IN" sz="1200" dirty="0">
                <a:latin typeface="Arial" panose="020B0604020202020204" pitchFamily="34" charset="0"/>
                <a:cs typeface="Arial" panose="020B0604020202020204" pitchFamily="34" charset="0"/>
              </a:rPr>
              <a:t>In this regard, reference can be placed on Rule 88B of the CGST Rules, which expressly stipulates that interest is attracted only where the ITC has been both wrongly availed and utilised. Mere </a:t>
            </a:r>
            <a:r>
              <a:rPr lang="en-IN" sz="1200" dirty="0" err="1">
                <a:latin typeface="Arial" panose="020B0604020202020204" pitchFamily="34" charset="0"/>
                <a:cs typeface="Arial" panose="020B0604020202020204" pitchFamily="34" charset="0"/>
              </a:rPr>
              <a:t>availment</a:t>
            </a:r>
            <a:r>
              <a:rPr lang="en-IN" sz="1200" dirty="0">
                <a:latin typeface="Arial" panose="020B0604020202020204" pitchFamily="34" charset="0"/>
                <a:cs typeface="Arial" panose="020B0604020202020204" pitchFamily="34" charset="0"/>
              </a:rPr>
              <a:t>, without corresponding utilisation, does not give rise to any interest liability. The relevant excerpt of the said rule has been reproduced below for your easy reference:</a:t>
            </a:r>
          </a:p>
          <a:p>
            <a:endParaRPr lang="en-IN" sz="1200" dirty="0">
              <a:latin typeface="Arial" panose="020B0604020202020204" pitchFamily="34" charset="0"/>
              <a:cs typeface="Arial" panose="020B0604020202020204" pitchFamily="34" charset="0"/>
            </a:endParaRPr>
          </a:p>
          <a:p>
            <a:pPr marL="0" indent="0">
              <a:buNone/>
            </a:pPr>
            <a:r>
              <a:rPr lang="en-IN" sz="1200" i="1" dirty="0">
                <a:latin typeface="Arial" panose="020B0604020202020204" pitchFamily="34" charset="0"/>
                <a:cs typeface="Arial" panose="020B0604020202020204" pitchFamily="34" charset="0"/>
              </a:rPr>
              <a:t>“…..(3)</a:t>
            </a:r>
            <a:r>
              <a:rPr lang="en-IN" sz="1200" dirty="0">
                <a:latin typeface="Arial" panose="020B0604020202020204" pitchFamily="34" charset="0"/>
                <a:cs typeface="Arial" panose="020B0604020202020204" pitchFamily="34" charset="0"/>
              </a:rPr>
              <a:t> </a:t>
            </a:r>
            <a:r>
              <a:rPr lang="en-IN" sz="1200" i="1" dirty="0">
                <a:latin typeface="Arial" panose="020B0604020202020204" pitchFamily="34" charset="0"/>
                <a:cs typeface="Arial" panose="020B0604020202020204" pitchFamily="34" charset="0"/>
              </a:rPr>
              <a:t>In case, where interest is payable on the amount of input tax credit wrongly availed and utilised in accordance with sub-section (3) of section 50, </a:t>
            </a:r>
            <a:r>
              <a:rPr lang="en-IN" sz="1200" i="1" u="sng" dirty="0">
                <a:latin typeface="Arial" panose="020B0604020202020204" pitchFamily="34" charset="0"/>
                <a:cs typeface="Arial" panose="020B0604020202020204" pitchFamily="34" charset="0"/>
              </a:rPr>
              <a:t>the interest shall be calculated on the amount of input tax credit wrongly availed and utilised</a:t>
            </a:r>
            <a:r>
              <a:rPr lang="en-IN" sz="1200" i="1" dirty="0">
                <a:latin typeface="Arial" panose="020B0604020202020204" pitchFamily="34" charset="0"/>
                <a:cs typeface="Arial" panose="020B0604020202020204" pitchFamily="34" charset="0"/>
              </a:rPr>
              <a:t>, for the period starting from the date of utilisation of such wrongly availed input tax credit till the date of reversal of such credit or payment of tax in respect of such amount, at such rate as may be notified under said sub-section (3) of section 50.</a:t>
            </a:r>
          </a:p>
          <a:p>
            <a:endParaRPr lang="en-IN" sz="1200" i="1" dirty="0">
              <a:latin typeface="Arial" panose="020B0604020202020204" pitchFamily="34" charset="0"/>
              <a:cs typeface="Arial" panose="020B0604020202020204" pitchFamily="34" charset="0"/>
            </a:endParaRPr>
          </a:p>
          <a:p>
            <a:pPr marL="0" indent="0">
              <a:buNone/>
            </a:pPr>
            <a:r>
              <a:rPr lang="en-IN" sz="1200" i="1" dirty="0">
                <a:latin typeface="Arial" panose="020B0604020202020204" pitchFamily="34" charset="0"/>
                <a:cs typeface="Arial" panose="020B0604020202020204" pitchFamily="34" charset="0"/>
              </a:rPr>
              <a:t>Explanation. - For the purposes of this sub-rule, -</a:t>
            </a:r>
            <a:endParaRPr lang="en-IN" sz="1200" dirty="0">
              <a:latin typeface="Arial" panose="020B0604020202020204" pitchFamily="34" charset="0"/>
              <a:cs typeface="Arial" panose="020B0604020202020204" pitchFamily="34" charset="0"/>
            </a:endParaRPr>
          </a:p>
          <a:p>
            <a:pPr marL="0" indent="0">
              <a:buNone/>
            </a:pPr>
            <a:r>
              <a:rPr lang="en-IN" sz="1200" i="1" dirty="0">
                <a:latin typeface="Arial" panose="020B0604020202020204" pitchFamily="34" charset="0"/>
                <a:cs typeface="Arial" panose="020B0604020202020204" pitchFamily="34" charset="0"/>
              </a:rPr>
              <a:t> </a:t>
            </a:r>
            <a:endParaRPr lang="en-IN" sz="1200" dirty="0">
              <a:latin typeface="Arial" panose="020B0604020202020204" pitchFamily="34" charset="0"/>
              <a:cs typeface="Arial" panose="020B0604020202020204" pitchFamily="34" charset="0"/>
            </a:endParaRPr>
          </a:p>
          <a:p>
            <a:pPr marL="0" indent="0">
              <a:buNone/>
            </a:pPr>
            <a:r>
              <a:rPr lang="en-IN" sz="1200" i="1" dirty="0">
                <a:latin typeface="Arial" panose="020B0604020202020204" pitchFamily="34" charset="0"/>
                <a:cs typeface="Arial" panose="020B0604020202020204" pitchFamily="34" charset="0"/>
              </a:rPr>
              <a:t>(1) </a:t>
            </a:r>
            <a:r>
              <a:rPr lang="en-IN" sz="1200" i="1" u="sng" dirty="0">
                <a:latin typeface="Arial" panose="020B0604020202020204" pitchFamily="34" charset="0"/>
                <a:cs typeface="Arial" panose="020B0604020202020204" pitchFamily="34" charset="0"/>
              </a:rPr>
              <a:t>input tax credit wrongly availed shall be construed to have been utilised, when the balance in the electronic credit ledger falls below the amount of input tax credit wrongly availed</a:t>
            </a:r>
            <a:r>
              <a:rPr lang="en-IN" sz="1200" i="1" dirty="0">
                <a:latin typeface="Arial" panose="020B0604020202020204" pitchFamily="34" charset="0"/>
                <a:cs typeface="Arial" panose="020B0604020202020204" pitchFamily="34" charset="0"/>
              </a:rPr>
              <a:t>, and the extent of such utilisation of input tax credit shall be the amount by which the balance in the electronic credit ledger falls below the amount of input tax credit wrongly availed…..”</a:t>
            </a:r>
            <a:endParaRPr lang="en-IN" sz="1200" dirty="0">
              <a:latin typeface="Arial" panose="020B0604020202020204" pitchFamily="34" charset="0"/>
              <a:cs typeface="Arial" panose="020B0604020202020204" pitchFamily="34" charset="0"/>
            </a:endParaRPr>
          </a:p>
          <a:p>
            <a:pPr marL="0" indent="0">
              <a:buNone/>
            </a:pPr>
            <a:r>
              <a:rPr lang="en-IN" sz="1200" dirty="0">
                <a:latin typeface="Arial" panose="020B0604020202020204" pitchFamily="34" charset="0"/>
                <a:cs typeface="Arial" panose="020B0604020202020204" pitchFamily="34" charset="0"/>
              </a:rPr>
              <a:t> </a:t>
            </a:r>
          </a:p>
          <a:p>
            <a:pPr marL="0" indent="0">
              <a:buNone/>
            </a:pPr>
            <a:r>
              <a:rPr lang="en-IN" sz="1200" dirty="0">
                <a:latin typeface="Arial" panose="020B0604020202020204" pitchFamily="34" charset="0"/>
                <a:cs typeface="Arial" panose="020B0604020202020204" pitchFamily="34" charset="0"/>
              </a:rPr>
              <a:t>This position has been further clarified by the CBIC vide </a:t>
            </a:r>
            <a:r>
              <a:rPr lang="en-IN" sz="1200" b="1" dirty="0">
                <a:latin typeface="Arial" panose="020B0604020202020204" pitchFamily="34" charset="0"/>
                <a:cs typeface="Arial" panose="020B0604020202020204" pitchFamily="34" charset="0"/>
              </a:rPr>
              <a:t>Circular No. 192/04/2023‑GST dated 17 July 2023</a:t>
            </a:r>
            <a:r>
              <a:rPr lang="en-IN" sz="1200" dirty="0">
                <a:latin typeface="Arial" panose="020B0604020202020204" pitchFamily="34" charset="0"/>
                <a:cs typeface="Arial" panose="020B0604020202020204" pitchFamily="34" charset="0"/>
              </a:rPr>
              <a:t>, which provides detailed guidance on the levy of interest under Section 50(3) of the CGST Act in cases involving wrong </a:t>
            </a:r>
            <a:r>
              <a:rPr lang="en-IN" sz="1200" dirty="0" err="1">
                <a:latin typeface="Arial" panose="020B0604020202020204" pitchFamily="34" charset="0"/>
                <a:cs typeface="Arial" panose="020B0604020202020204" pitchFamily="34" charset="0"/>
              </a:rPr>
              <a:t>availment</a:t>
            </a:r>
            <a:r>
              <a:rPr lang="en-IN" sz="1200" dirty="0">
                <a:latin typeface="Arial" panose="020B0604020202020204" pitchFamily="34" charset="0"/>
                <a:cs typeface="Arial" panose="020B0604020202020204" pitchFamily="34" charset="0"/>
              </a:rPr>
              <a:t> of ITC. Under Issue No. 1 of the said circular, it has been expressly clarified that where there is sufficient balance of input tax credit available in the electronic credit ledger under any of the heads IGST, CGST or SGST, the total credit available across all such heads is to be considered for determining whether the wrongly availed ITC has been utilised, in terms of Rule 88B of the CGST Rules.</a:t>
            </a:r>
          </a:p>
          <a:p>
            <a:pPr marL="0" indent="0">
              <a:buNone/>
            </a:pPr>
            <a:r>
              <a:rPr lang="en-IN" sz="1200" dirty="0">
                <a:latin typeface="Arial" panose="020B0604020202020204" pitchFamily="34" charset="0"/>
                <a:cs typeface="Arial" panose="020B0604020202020204" pitchFamily="34" charset="0"/>
              </a:rPr>
              <a:t> Accordingly, if the aggregate credit balance exceeds the disputed ITC, no interest is payable as there is no utilisation. The relevant excerpt of the same has been produced below for your easy reference:</a:t>
            </a:r>
          </a:p>
          <a:p>
            <a:pPr marL="0" indent="0">
              <a:buNone/>
            </a:pPr>
            <a:r>
              <a:rPr lang="en-IN" sz="1200" dirty="0">
                <a:latin typeface="Arial" panose="020B0604020202020204" pitchFamily="34" charset="0"/>
                <a:cs typeface="Arial" panose="020B0604020202020204" pitchFamily="34" charset="0"/>
              </a:rPr>
              <a:t> </a:t>
            </a:r>
          </a:p>
          <a:p>
            <a:pPr marL="0" indent="0">
              <a:buNone/>
            </a:pPr>
            <a:r>
              <a:rPr lang="en-IN" sz="1200" dirty="0">
                <a:latin typeface="Arial" panose="020B0604020202020204" pitchFamily="34" charset="0"/>
                <a:cs typeface="Arial" panose="020B0604020202020204" pitchFamily="34" charset="0"/>
              </a:rPr>
              <a:t> </a:t>
            </a:r>
            <a:r>
              <a:rPr lang="en-IN" sz="1200" i="1" dirty="0">
                <a:latin typeface="Arial" panose="020B0604020202020204" pitchFamily="34" charset="0"/>
                <a:cs typeface="Arial" panose="020B0604020202020204" pitchFamily="34" charset="0"/>
              </a:rPr>
              <a:t>“…..the amount of input tax credit available in electronic credit ledger, under any of the heads of IGST, CGST or SGST, can be utilized for payment of liability of IGST, it is the total input tax credit available in electronic credit ledger, under the heads of IGST, CGST and SGST taken together, that has to be considered for calculation of interest under rule 88B of CGST Rules and for determining as to whether the balance in the electronic credit ledger has fallen below the amount of wrongly availed input tax credit of IGST, and to what extent the balance in electronic credit ledger has fallen below the said amount of wrongly availed credit….”</a:t>
            </a:r>
            <a:endParaRPr lang="en-IN" sz="1200" dirty="0">
              <a:latin typeface="Arial" panose="020B0604020202020204" pitchFamily="34" charset="0"/>
              <a:cs typeface="Arial" panose="020B0604020202020204" pitchFamily="34" charset="0"/>
            </a:endParaRPr>
          </a:p>
          <a:p>
            <a:pPr marL="0" indent="0">
              <a:buNone/>
            </a:pPr>
            <a:r>
              <a:rPr lang="en-IN" sz="1200" dirty="0">
                <a:latin typeface="Arial" panose="020B0604020202020204" pitchFamily="34" charset="0"/>
                <a:cs typeface="Arial" panose="020B0604020202020204" pitchFamily="34" charset="0"/>
              </a:rPr>
              <a:t> A Copy of the said circular is marked and enclosed as </a:t>
            </a:r>
            <a:r>
              <a:rPr lang="en-IN" sz="1200" b="1" dirty="0">
                <a:latin typeface="Arial" panose="020B0604020202020204" pitchFamily="34" charset="0"/>
                <a:cs typeface="Arial" panose="020B0604020202020204" pitchFamily="34" charset="0"/>
              </a:rPr>
              <a:t>……..</a:t>
            </a:r>
            <a:r>
              <a:rPr lang="en-IN" sz="1000" dirty="0">
                <a:latin typeface="Arial" panose="020B0604020202020204" pitchFamily="34" charset="0"/>
                <a:cs typeface="Arial" panose="020B0604020202020204" pitchFamily="34" charset="0"/>
              </a:rPr>
              <a:t> </a:t>
            </a:r>
          </a:p>
          <a:p>
            <a:endParaRPr lang="en-IN" sz="1000" dirty="0">
              <a:latin typeface="Arial" panose="020B0604020202020204" pitchFamily="34" charset="0"/>
              <a:cs typeface="Arial" panose="020B0604020202020204" pitchFamily="34" charset="0"/>
            </a:endParaRPr>
          </a:p>
          <a:p>
            <a:endParaRPr lang="en-IN" sz="1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62126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996CB0-AC48-6671-1759-F2A3F6E0C379}"/>
              </a:ext>
            </a:extLst>
          </p:cNvPr>
          <p:cNvSpPr>
            <a:spLocks noGrp="1"/>
          </p:cNvSpPr>
          <p:nvPr>
            <p:ph type="title"/>
          </p:nvPr>
        </p:nvSpPr>
        <p:spPr/>
        <p:txBody>
          <a:bodyPr>
            <a:normAutofit/>
          </a:bodyPr>
          <a:lstStyle/>
          <a:p>
            <a:r>
              <a:rPr lang="en-IN" b="1" dirty="0">
                <a:solidFill>
                  <a:schemeClr val="accent2">
                    <a:lumMod val="75000"/>
                  </a:schemeClr>
                </a:solidFill>
                <a:latin typeface="Arial" panose="020B0604020202020204" pitchFamily="34" charset="0"/>
                <a:cs typeface="Arial" panose="020B0604020202020204" pitchFamily="34" charset="0"/>
              </a:rPr>
              <a:t>Short-reporting of outward Tax Liability:-</a:t>
            </a:r>
            <a:endParaRPr lang="en-IN" dirty="0"/>
          </a:p>
        </p:txBody>
      </p:sp>
      <p:sp>
        <p:nvSpPr>
          <p:cNvPr id="8" name="Content Placeholder 7">
            <a:extLst>
              <a:ext uri="{FF2B5EF4-FFF2-40B4-BE49-F238E27FC236}">
                <a16:creationId xmlns:a16="http://schemas.microsoft.com/office/drawing/2014/main" id="{9FC74D09-61DE-B5E8-1123-7DAB2F6FAFDB}"/>
              </a:ext>
            </a:extLst>
          </p:cNvPr>
          <p:cNvSpPr>
            <a:spLocks noGrp="1"/>
          </p:cNvSpPr>
          <p:nvPr>
            <p:ph idx="1"/>
          </p:nvPr>
        </p:nvSpPr>
        <p:spPr/>
        <p:txBody>
          <a:bodyPr>
            <a:normAutofit/>
          </a:bodyPr>
          <a:lstStyle/>
          <a:p>
            <a:pPr marL="0" indent="0">
              <a:buNone/>
            </a:pPr>
            <a:r>
              <a:rPr lang="en-IN" sz="1400" dirty="0">
                <a:latin typeface="Arial" panose="020B0604020202020204" pitchFamily="34" charset="0"/>
                <a:cs typeface="Arial" panose="020B0604020202020204" pitchFamily="34" charset="0"/>
              </a:rPr>
              <a:t>The Firm has been alleged to have short‑declared its outward tax liability, as summarised in the table below, and has accordingly been called upon to discharge the differential tax along with the applicable interest and penalty.</a:t>
            </a:r>
          </a:p>
          <a:p>
            <a:pPr marL="0" indent="0">
              <a:buNone/>
            </a:pPr>
            <a:endParaRPr lang="en-IN" sz="1400" dirty="0">
              <a:latin typeface="Arial" panose="020B0604020202020204" pitchFamily="34" charset="0"/>
              <a:cs typeface="Arial" panose="020B0604020202020204" pitchFamily="34" charset="0"/>
            </a:endParaRPr>
          </a:p>
          <a:p>
            <a:endParaRPr lang="en-IN" sz="1400" dirty="0">
              <a:latin typeface="Arial" panose="020B0604020202020204" pitchFamily="34" charset="0"/>
              <a:cs typeface="Arial" panose="020B0604020202020204" pitchFamily="34" charset="0"/>
            </a:endParaRPr>
          </a:p>
          <a:p>
            <a:endParaRPr lang="en-IN" sz="1400" dirty="0">
              <a:latin typeface="Arial" panose="020B0604020202020204" pitchFamily="34" charset="0"/>
              <a:cs typeface="Arial" panose="020B0604020202020204" pitchFamily="34" charset="0"/>
            </a:endParaRPr>
          </a:p>
          <a:p>
            <a:pPr marL="457200" lvl="1" indent="0">
              <a:buNone/>
            </a:pPr>
            <a:endParaRPr lang="en-IN" sz="1400" dirty="0">
              <a:latin typeface="Arial" panose="020B0604020202020204" pitchFamily="34" charset="0"/>
              <a:cs typeface="Arial" panose="020B0604020202020204" pitchFamily="34" charset="0"/>
            </a:endParaRPr>
          </a:p>
          <a:p>
            <a:pPr marL="457200" lvl="1" indent="0">
              <a:buNone/>
            </a:pPr>
            <a:endParaRPr lang="en-IN" sz="1400" dirty="0">
              <a:latin typeface="Arial" panose="020B0604020202020204" pitchFamily="34" charset="0"/>
              <a:cs typeface="Arial" panose="020B0604020202020204" pitchFamily="34" charset="0"/>
            </a:endParaRPr>
          </a:p>
          <a:p>
            <a:pPr marL="457200" lvl="1" indent="0">
              <a:buNone/>
            </a:pPr>
            <a:r>
              <a:rPr lang="en-IN" sz="1400" dirty="0">
                <a:latin typeface="Arial" panose="020B0604020202020204" pitchFamily="34" charset="0"/>
                <a:cs typeface="Arial" panose="020B0604020202020204" pitchFamily="34" charset="0"/>
              </a:rPr>
              <a:t>In this regard, it is humbly submitted that the said difference is arising due to the following reasons:  </a:t>
            </a:r>
          </a:p>
          <a:p>
            <a:pPr marL="0" lvl="0" indent="0">
              <a:buNone/>
            </a:pPr>
            <a:endParaRPr lang="en-IN" sz="1400" dirty="0">
              <a:latin typeface="Arial" panose="020B0604020202020204" pitchFamily="34" charset="0"/>
              <a:cs typeface="Arial" panose="020B0604020202020204" pitchFamily="34" charset="0"/>
            </a:endParaRPr>
          </a:p>
          <a:p>
            <a:r>
              <a:rPr lang="en-IN" sz="1400" dirty="0">
                <a:latin typeface="Arial" panose="020B0604020202020204" pitchFamily="34" charset="0"/>
                <a:cs typeface="Arial" panose="020B0604020202020204" pitchFamily="34" charset="0"/>
              </a:rPr>
              <a:t>turnover of states other than Karnataka which are consolidated in the financial statements; and</a:t>
            </a:r>
          </a:p>
          <a:p>
            <a:pPr marL="0" indent="0">
              <a:buNone/>
            </a:pPr>
            <a:endParaRPr lang="en-IN" sz="1400" dirty="0">
              <a:latin typeface="Arial" panose="020B0604020202020204" pitchFamily="34" charset="0"/>
              <a:cs typeface="Arial" panose="020B0604020202020204" pitchFamily="34" charset="0"/>
            </a:endParaRPr>
          </a:p>
          <a:p>
            <a:r>
              <a:rPr lang="en-IN" sz="1400" dirty="0">
                <a:latin typeface="Arial" panose="020B0604020202020204" pitchFamily="34" charset="0"/>
                <a:cs typeface="Arial" panose="020B0604020202020204" pitchFamily="34" charset="0"/>
              </a:rPr>
              <a:t>Unbilled revenue that has been recognized in the financial statements in accordance with the accrual concept prescribed under the applicable accounting standards for preparing the financial statements.</a:t>
            </a:r>
          </a:p>
        </p:txBody>
      </p:sp>
      <p:graphicFrame>
        <p:nvGraphicFramePr>
          <p:cNvPr id="9" name="Table 8">
            <a:extLst>
              <a:ext uri="{FF2B5EF4-FFF2-40B4-BE49-F238E27FC236}">
                <a16:creationId xmlns:a16="http://schemas.microsoft.com/office/drawing/2014/main" id="{4B3665E2-EB10-50F2-BC94-F57690BD5C40}"/>
              </a:ext>
            </a:extLst>
          </p:cNvPr>
          <p:cNvGraphicFramePr>
            <a:graphicFrameLocks noGrp="1"/>
          </p:cNvGraphicFramePr>
          <p:nvPr>
            <p:extLst>
              <p:ext uri="{D42A27DB-BD31-4B8C-83A1-F6EECF244321}">
                <p14:modId xmlns:p14="http://schemas.microsoft.com/office/powerpoint/2010/main" val="2660871311"/>
              </p:ext>
            </p:extLst>
          </p:nvPr>
        </p:nvGraphicFramePr>
        <p:xfrm>
          <a:off x="1118052" y="2602484"/>
          <a:ext cx="9827880" cy="826516"/>
        </p:xfrm>
        <a:graphic>
          <a:graphicData uri="http://schemas.openxmlformats.org/drawingml/2006/table">
            <a:tbl>
              <a:tblPr firstRow="1" firstCol="1" bandRow="1">
                <a:tableStyleId>{5C22544A-7EE6-4342-B048-85BDC9FD1C3A}</a:tableStyleId>
              </a:tblPr>
              <a:tblGrid>
                <a:gridCol w="6944380">
                  <a:extLst>
                    <a:ext uri="{9D8B030D-6E8A-4147-A177-3AD203B41FA5}">
                      <a16:colId xmlns:a16="http://schemas.microsoft.com/office/drawing/2014/main" val="3198766283"/>
                    </a:ext>
                  </a:extLst>
                </a:gridCol>
                <a:gridCol w="2883500">
                  <a:extLst>
                    <a:ext uri="{9D8B030D-6E8A-4147-A177-3AD203B41FA5}">
                      <a16:colId xmlns:a16="http://schemas.microsoft.com/office/drawing/2014/main" val="1702887674"/>
                    </a:ext>
                  </a:extLst>
                </a:gridCol>
              </a:tblGrid>
              <a:tr h="182880">
                <a:tc>
                  <a:txBody>
                    <a:bodyPr/>
                    <a:lstStyle/>
                    <a:p>
                      <a:pPr>
                        <a:lnSpc>
                          <a:spcPct val="150000"/>
                        </a:lnSpc>
                        <a:spcAft>
                          <a:spcPts val="800"/>
                        </a:spcAft>
                        <a:buNone/>
                      </a:pPr>
                      <a:r>
                        <a:rPr lang="en-IN" sz="1000" kern="0">
                          <a:effectLst/>
                        </a:rPr>
                        <a:t>Particulars </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a:lnSpc>
                          <a:spcPct val="150000"/>
                        </a:lnSpc>
                        <a:spcAft>
                          <a:spcPts val="800"/>
                        </a:spcAft>
                        <a:buNone/>
                      </a:pPr>
                      <a:r>
                        <a:rPr lang="en-IN" sz="1000" kern="0">
                          <a:effectLst/>
                        </a:rPr>
                        <a:t> Taxable Turnover (INR)</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730905922"/>
                  </a:ext>
                </a:extLst>
              </a:tr>
              <a:tr h="182880">
                <a:tc>
                  <a:txBody>
                    <a:bodyPr/>
                    <a:lstStyle/>
                    <a:p>
                      <a:pPr>
                        <a:lnSpc>
                          <a:spcPct val="150000"/>
                        </a:lnSpc>
                        <a:spcAft>
                          <a:spcPts val="800"/>
                        </a:spcAft>
                        <a:buNone/>
                      </a:pPr>
                      <a:r>
                        <a:rPr lang="en-IN" sz="1000" kern="0" dirty="0">
                          <a:effectLst/>
                        </a:rPr>
                        <a:t> Outward Supply as per Consolidated P&amp;L A/c </a:t>
                      </a:r>
                      <a:endParaRPr lang="en-IN"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a:lnSpc>
                          <a:spcPct val="150000"/>
                        </a:lnSpc>
                        <a:spcAft>
                          <a:spcPts val="800"/>
                        </a:spcAft>
                        <a:buNone/>
                      </a:pPr>
                      <a:r>
                        <a:rPr lang="en-IN" sz="1000" kern="0">
                          <a:effectLst/>
                        </a:rPr>
                        <a:t>        8,19,95,284 </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514168059"/>
                  </a:ext>
                </a:extLst>
              </a:tr>
              <a:tr h="182880">
                <a:tc>
                  <a:txBody>
                    <a:bodyPr/>
                    <a:lstStyle/>
                    <a:p>
                      <a:pPr>
                        <a:lnSpc>
                          <a:spcPct val="150000"/>
                        </a:lnSpc>
                        <a:spcAft>
                          <a:spcPts val="800"/>
                        </a:spcAft>
                        <a:buNone/>
                      </a:pPr>
                      <a:r>
                        <a:rPr lang="en-IN" sz="1000" kern="0">
                          <a:effectLst/>
                        </a:rPr>
                        <a:t> Outward Supply as per GSTR-9 of Karnataka State </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a:lnSpc>
                          <a:spcPct val="150000"/>
                        </a:lnSpc>
                        <a:spcAft>
                          <a:spcPts val="800"/>
                        </a:spcAft>
                        <a:buNone/>
                      </a:pPr>
                      <a:r>
                        <a:rPr lang="en-IN" sz="1000" kern="0">
                          <a:effectLst/>
                        </a:rPr>
                        <a:t>        1,45,62,524 </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936248514"/>
                  </a:ext>
                </a:extLst>
              </a:tr>
              <a:tr h="190500">
                <a:tc>
                  <a:txBody>
                    <a:bodyPr/>
                    <a:lstStyle/>
                    <a:p>
                      <a:pPr>
                        <a:lnSpc>
                          <a:spcPct val="150000"/>
                        </a:lnSpc>
                        <a:spcAft>
                          <a:spcPts val="800"/>
                        </a:spcAft>
                        <a:buNone/>
                      </a:pPr>
                      <a:r>
                        <a:rPr lang="en-IN" sz="1000" kern="0">
                          <a:effectLst/>
                        </a:rPr>
                        <a:t> Undeclared Supply </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a:lnSpc>
                          <a:spcPct val="150000"/>
                        </a:lnSpc>
                        <a:spcAft>
                          <a:spcPts val="800"/>
                        </a:spcAft>
                        <a:buNone/>
                      </a:pPr>
                      <a:r>
                        <a:rPr lang="en-IN" sz="1000" kern="0" dirty="0">
                          <a:effectLst/>
                        </a:rPr>
                        <a:t>        6,74,32,760 </a:t>
                      </a:r>
                      <a:endParaRPr lang="en-IN"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4211512410"/>
                  </a:ext>
                </a:extLst>
              </a:tr>
            </a:tbl>
          </a:graphicData>
        </a:graphic>
      </p:graphicFrame>
    </p:spTree>
    <p:extLst>
      <p:ext uri="{BB962C8B-B14F-4D97-AF65-F5344CB8AC3E}">
        <p14:creationId xmlns:p14="http://schemas.microsoft.com/office/powerpoint/2010/main" val="32720271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C1633E9C-B02C-00FF-481B-D91DA562A87C}"/>
              </a:ext>
            </a:extLst>
          </p:cNvPr>
          <p:cNvSpPr>
            <a:spLocks noGrp="1"/>
          </p:cNvSpPr>
          <p:nvPr>
            <p:ph idx="1"/>
          </p:nvPr>
        </p:nvSpPr>
        <p:spPr/>
        <p:txBody>
          <a:bodyPr>
            <a:normAutofit/>
          </a:bodyPr>
          <a:lstStyle/>
          <a:p>
            <a:r>
              <a:rPr lang="en-IN" sz="1200" dirty="0">
                <a:latin typeface="Arial" panose="020B0604020202020204" pitchFamily="34" charset="0"/>
                <a:cs typeface="Arial" panose="020B0604020202020204" pitchFamily="34" charset="0"/>
              </a:rPr>
              <a:t>The tabular reconciliation has been presented in the table below for ease of your reference</a:t>
            </a:r>
          </a:p>
          <a:p>
            <a:endParaRPr lang="en-IN" sz="1200" dirty="0">
              <a:latin typeface="Arial" panose="020B0604020202020204" pitchFamily="34" charset="0"/>
              <a:cs typeface="Arial" panose="020B0604020202020204" pitchFamily="34" charset="0"/>
            </a:endParaRPr>
          </a:p>
          <a:p>
            <a:endParaRPr lang="en-IN" sz="1200" dirty="0">
              <a:latin typeface="Arial" panose="020B0604020202020204" pitchFamily="34" charset="0"/>
              <a:cs typeface="Arial" panose="020B0604020202020204" pitchFamily="34" charset="0"/>
            </a:endParaRPr>
          </a:p>
          <a:p>
            <a:endParaRPr lang="en-IN" sz="1200" dirty="0">
              <a:latin typeface="Arial" panose="020B0604020202020204" pitchFamily="34" charset="0"/>
              <a:cs typeface="Arial" panose="020B0604020202020204" pitchFamily="34" charset="0"/>
            </a:endParaRPr>
          </a:p>
          <a:p>
            <a:endParaRPr lang="en-IN" sz="1200" dirty="0">
              <a:latin typeface="Arial" panose="020B0604020202020204" pitchFamily="34" charset="0"/>
              <a:cs typeface="Arial" panose="020B0604020202020204" pitchFamily="34" charset="0"/>
            </a:endParaRPr>
          </a:p>
          <a:p>
            <a:endParaRPr lang="en-IN" sz="1200" dirty="0">
              <a:latin typeface="Arial" panose="020B0604020202020204" pitchFamily="34" charset="0"/>
              <a:cs typeface="Arial" panose="020B0604020202020204" pitchFamily="34" charset="0"/>
            </a:endParaRPr>
          </a:p>
          <a:p>
            <a:endParaRPr lang="en-IN" sz="1200" dirty="0">
              <a:latin typeface="Arial" panose="020B0604020202020204" pitchFamily="34" charset="0"/>
              <a:cs typeface="Arial" panose="020B0604020202020204" pitchFamily="34" charset="0"/>
            </a:endParaRPr>
          </a:p>
          <a:p>
            <a:endParaRPr lang="en-IN" sz="1200" dirty="0">
              <a:latin typeface="Arial" panose="020B0604020202020204" pitchFamily="34" charset="0"/>
              <a:cs typeface="Arial" panose="020B0604020202020204" pitchFamily="34" charset="0"/>
            </a:endParaRPr>
          </a:p>
          <a:p>
            <a:endParaRPr lang="en-IN" sz="1200" dirty="0">
              <a:latin typeface="Arial" panose="020B0604020202020204" pitchFamily="34" charset="0"/>
              <a:cs typeface="Arial" panose="020B0604020202020204" pitchFamily="34" charset="0"/>
            </a:endParaRPr>
          </a:p>
          <a:p>
            <a:endParaRPr lang="en-IN" sz="1200" dirty="0">
              <a:latin typeface="Arial" panose="020B0604020202020204" pitchFamily="34" charset="0"/>
              <a:cs typeface="Arial" panose="020B0604020202020204" pitchFamily="34" charset="0"/>
            </a:endParaRPr>
          </a:p>
          <a:p>
            <a:pPr marL="0" indent="0">
              <a:buNone/>
            </a:pPr>
            <a:endParaRPr lang="en-IN" sz="1200" dirty="0">
              <a:latin typeface="Arial" panose="020B0604020202020204" pitchFamily="34" charset="0"/>
              <a:cs typeface="Arial" panose="020B0604020202020204" pitchFamily="34" charset="0"/>
            </a:endParaRPr>
          </a:p>
          <a:p>
            <a:r>
              <a:rPr lang="en-IN" sz="1200" dirty="0">
                <a:latin typeface="Arial" panose="020B0604020202020204" pitchFamily="34" charset="0"/>
                <a:cs typeface="Arial" panose="020B0604020202020204" pitchFamily="34" charset="0"/>
              </a:rPr>
              <a:t>Basis the above table, it is evident that the Firm has reported excess turnover amounting to INR 16,27,092/- in its GST returns filed during the relevant period. Accordingly, there has been no short‑declaration or under‑declaration of outward supply, and as such, no tax, interest, or penalty is leviable in this regard.</a:t>
            </a:r>
          </a:p>
          <a:p>
            <a:endParaRPr lang="en-IN" sz="1200" dirty="0">
              <a:latin typeface="Arial" panose="020B0604020202020204" pitchFamily="34" charset="0"/>
              <a:cs typeface="Arial" panose="020B0604020202020204" pitchFamily="34" charset="0"/>
            </a:endParaRPr>
          </a:p>
          <a:p>
            <a:endParaRPr lang="en-IN" sz="1200" dirty="0">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DFBDD3DA-F6AC-827F-58BA-8E4A7B732427}"/>
              </a:ext>
            </a:extLst>
          </p:cNvPr>
          <p:cNvGraphicFramePr>
            <a:graphicFrameLocks noGrp="1"/>
          </p:cNvGraphicFramePr>
          <p:nvPr>
            <p:extLst>
              <p:ext uri="{D42A27DB-BD31-4B8C-83A1-F6EECF244321}">
                <p14:modId xmlns:p14="http://schemas.microsoft.com/office/powerpoint/2010/main" val="2437359323"/>
              </p:ext>
            </p:extLst>
          </p:nvPr>
        </p:nvGraphicFramePr>
        <p:xfrm>
          <a:off x="1105390" y="2231390"/>
          <a:ext cx="5337810" cy="2395220"/>
        </p:xfrm>
        <a:graphic>
          <a:graphicData uri="http://schemas.openxmlformats.org/drawingml/2006/table">
            <a:tbl>
              <a:tblPr firstRow="1" firstCol="1" bandRow="1">
                <a:tableStyleId>{5C22544A-7EE6-4342-B048-85BDC9FD1C3A}</a:tableStyleId>
              </a:tblPr>
              <a:tblGrid>
                <a:gridCol w="431800">
                  <a:extLst>
                    <a:ext uri="{9D8B030D-6E8A-4147-A177-3AD203B41FA5}">
                      <a16:colId xmlns:a16="http://schemas.microsoft.com/office/drawing/2014/main" val="1058042680"/>
                    </a:ext>
                  </a:extLst>
                </a:gridCol>
                <a:gridCol w="3978910">
                  <a:extLst>
                    <a:ext uri="{9D8B030D-6E8A-4147-A177-3AD203B41FA5}">
                      <a16:colId xmlns:a16="http://schemas.microsoft.com/office/drawing/2014/main" val="492713224"/>
                    </a:ext>
                  </a:extLst>
                </a:gridCol>
                <a:gridCol w="927100">
                  <a:extLst>
                    <a:ext uri="{9D8B030D-6E8A-4147-A177-3AD203B41FA5}">
                      <a16:colId xmlns:a16="http://schemas.microsoft.com/office/drawing/2014/main" val="2364020822"/>
                    </a:ext>
                  </a:extLst>
                </a:gridCol>
              </a:tblGrid>
              <a:tr h="182880">
                <a:tc>
                  <a:txBody>
                    <a:bodyPr/>
                    <a:lstStyle/>
                    <a:p>
                      <a:pPr>
                        <a:lnSpc>
                          <a:spcPct val="115000"/>
                        </a:lnSpc>
                        <a:spcAft>
                          <a:spcPts val="800"/>
                        </a:spcAft>
                        <a:buNone/>
                      </a:pPr>
                      <a:r>
                        <a:rPr lang="en-IN" sz="1000" kern="0">
                          <a:effectLst/>
                        </a:rPr>
                        <a:t>S. No.</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15000"/>
                        </a:lnSpc>
                        <a:spcAft>
                          <a:spcPts val="800"/>
                        </a:spcAft>
                        <a:buNone/>
                      </a:pPr>
                      <a:r>
                        <a:rPr lang="en-IN" sz="1000" kern="0">
                          <a:effectLst/>
                        </a:rPr>
                        <a:t>Particulars</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15000"/>
                        </a:lnSpc>
                        <a:spcAft>
                          <a:spcPts val="800"/>
                        </a:spcAft>
                        <a:buNone/>
                      </a:pPr>
                      <a:r>
                        <a:rPr lang="en-IN" sz="1000" kern="0">
                          <a:effectLst/>
                        </a:rPr>
                        <a:t> Amount (INR)</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44008108"/>
                  </a:ext>
                </a:extLst>
              </a:tr>
              <a:tr h="182880">
                <a:tc>
                  <a:txBody>
                    <a:bodyPr/>
                    <a:lstStyle/>
                    <a:p>
                      <a:pPr>
                        <a:lnSpc>
                          <a:spcPct val="115000"/>
                        </a:lnSpc>
                        <a:spcAft>
                          <a:spcPts val="800"/>
                        </a:spcAft>
                        <a:buNone/>
                      </a:pPr>
                      <a:r>
                        <a:rPr lang="en-IN" sz="1000" kern="0">
                          <a:effectLst/>
                        </a:rPr>
                        <a:t>1</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15000"/>
                        </a:lnSpc>
                        <a:spcAft>
                          <a:spcPts val="800"/>
                        </a:spcAft>
                        <a:buNone/>
                      </a:pPr>
                      <a:r>
                        <a:rPr lang="en-IN" sz="1000" kern="0">
                          <a:effectLst/>
                        </a:rPr>
                        <a:t>Turnover as per the consolidated financials for the relevant period</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15000"/>
                        </a:lnSpc>
                        <a:spcAft>
                          <a:spcPts val="800"/>
                        </a:spcAft>
                        <a:buNone/>
                      </a:pPr>
                      <a:r>
                        <a:rPr lang="en-IN" sz="1000" kern="0">
                          <a:effectLst/>
                        </a:rPr>
                        <a:t>8,19,95,284</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032479525"/>
                  </a:ext>
                </a:extLst>
              </a:tr>
              <a:tr h="198120">
                <a:tc>
                  <a:txBody>
                    <a:bodyPr/>
                    <a:lstStyle/>
                    <a:p>
                      <a:pPr>
                        <a:lnSpc>
                          <a:spcPct val="115000"/>
                        </a:lnSpc>
                        <a:spcAft>
                          <a:spcPts val="800"/>
                        </a:spcAft>
                        <a:buNone/>
                      </a:pPr>
                      <a:r>
                        <a:rPr lang="en-IN" sz="1000" kern="0">
                          <a:effectLst/>
                        </a:rPr>
                        <a:t>2</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15000"/>
                        </a:lnSpc>
                        <a:spcAft>
                          <a:spcPts val="800"/>
                        </a:spcAft>
                        <a:buNone/>
                      </a:pPr>
                      <a:r>
                        <a:rPr lang="en-IN" sz="1000" kern="0">
                          <a:effectLst/>
                        </a:rPr>
                        <a:t>Turnover as per the filed GST return for the relevant period</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15000"/>
                        </a:lnSpc>
                        <a:spcAft>
                          <a:spcPts val="800"/>
                        </a:spcAft>
                        <a:buNone/>
                      </a:pPr>
                      <a:r>
                        <a:rPr lang="en-IN" sz="1200" kern="0">
                          <a:effectLst/>
                        </a:rPr>
                        <a:t> </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910111184"/>
                  </a:ext>
                </a:extLst>
              </a:tr>
              <a:tr h="182880">
                <a:tc>
                  <a:txBody>
                    <a:bodyPr/>
                    <a:lstStyle/>
                    <a:p>
                      <a:pPr>
                        <a:lnSpc>
                          <a:spcPct val="115000"/>
                        </a:lnSpc>
                        <a:spcAft>
                          <a:spcPts val="800"/>
                        </a:spcAft>
                        <a:buNone/>
                      </a:pPr>
                      <a:r>
                        <a:rPr lang="en-IN" sz="1000" kern="0">
                          <a:effectLst/>
                        </a:rPr>
                        <a:t>a)</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15000"/>
                        </a:lnSpc>
                        <a:spcAft>
                          <a:spcPts val="800"/>
                        </a:spcAft>
                        <a:buNone/>
                      </a:pPr>
                      <a:r>
                        <a:rPr lang="en-IN" sz="1000" kern="0">
                          <a:effectLst/>
                        </a:rPr>
                        <a:t>Karnataka (Refer GSTR-9, enclosed and marked as Annexure 9)</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15000"/>
                        </a:lnSpc>
                        <a:spcAft>
                          <a:spcPts val="800"/>
                        </a:spcAft>
                        <a:buNone/>
                      </a:pPr>
                      <a:r>
                        <a:rPr lang="en-IN" sz="1000" kern="0">
                          <a:effectLst/>
                        </a:rPr>
                        <a:t>1,45,62,524</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424142172"/>
                  </a:ext>
                </a:extLst>
              </a:tr>
              <a:tr h="182880">
                <a:tc>
                  <a:txBody>
                    <a:bodyPr/>
                    <a:lstStyle/>
                    <a:p>
                      <a:pPr>
                        <a:lnSpc>
                          <a:spcPct val="115000"/>
                        </a:lnSpc>
                        <a:spcAft>
                          <a:spcPts val="800"/>
                        </a:spcAft>
                        <a:buNone/>
                      </a:pPr>
                      <a:r>
                        <a:rPr lang="en-IN" sz="1000" kern="0">
                          <a:effectLst/>
                        </a:rPr>
                        <a:t>b)</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15000"/>
                        </a:lnSpc>
                        <a:spcAft>
                          <a:spcPts val="800"/>
                        </a:spcAft>
                        <a:buNone/>
                      </a:pPr>
                      <a:r>
                        <a:rPr lang="en-IN" sz="1000" kern="0" dirty="0">
                          <a:effectLst/>
                        </a:rPr>
                        <a:t>Delhi (Refer GSTR-9, enclosed and marked as Annexure 10)</a:t>
                      </a:r>
                      <a:endParaRPr lang="en-IN"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15000"/>
                        </a:lnSpc>
                        <a:spcAft>
                          <a:spcPts val="800"/>
                        </a:spcAft>
                        <a:buNone/>
                      </a:pPr>
                      <a:r>
                        <a:rPr lang="en-IN" sz="1000" kern="0">
                          <a:effectLst/>
                        </a:rPr>
                        <a:t>4,85,462</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82491798"/>
                  </a:ext>
                </a:extLst>
              </a:tr>
              <a:tr h="182880">
                <a:tc>
                  <a:txBody>
                    <a:bodyPr/>
                    <a:lstStyle/>
                    <a:p>
                      <a:pPr>
                        <a:lnSpc>
                          <a:spcPct val="115000"/>
                        </a:lnSpc>
                        <a:spcAft>
                          <a:spcPts val="800"/>
                        </a:spcAft>
                        <a:buNone/>
                      </a:pPr>
                      <a:r>
                        <a:rPr lang="en-IN" sz="1000" kern="0">
                          <a:effectLst/>
                        </a:rPr>
                        <a:t> </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15000"/>
                        </a:lnSpc>
                        <a:spcAft>
                          <a:spcPts val="800"/>
                        </a:spcAft>
                        <a:buNone/>
                      </a:pPr>
                      <a:r>
                        <a:rPr lang="en-IN" sz="1000" kern="0">
                          <a:effectLst/>
                        </a:rPr>
                        <a:t>Total Turnover as per GST Returns</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15000"/>
                        </a:lnSpc>
                        <a:spcAft>
                          <a:spcPts val="800"/>
                        </a:spcAft>
                        <a:buNone/>
                      </a:pPr>
                      <a:r>
                        <a:rPr lang="en-IN" sz="1000" kern="0">
                          <a:effectLst/>
                        </a:rPr>
                        <a:t>1,50,47,986</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410202616"/>
                  </a:ext>
                </a:extLst>
              </a:tr>
              <a:tr h="182880">
                <a:tc>
                  <a:txBody>
                    <a:bodyPr/>
                    <a:lstStyle/>
                    <a:p>
                      <a:pPr>
                        <a:lnSpc>
                          <a:spcPct val="115000"/>
                        </a:lnSpc>
                        <a:spcAft>
                          <a:spcPts val="800"/>
                        </a:spcAft>
                        <a:buNone/>
                      </a:pPr>
                      <a:r>
                        <a:rPr lang="en-IN" sz="1000" kern="0">
                          <a:effectLst/>
                        </a:rPr>
                        <a:t>3</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15000"/>
                        </a:lnSpc>
                        <a:spcAft>
                          <a:spcPts val="800"/>
                        </a:spcAft>
                        <a:buNone/>
                      </a:pPr>
                      <a:r>
                        <a:rPr lang="en-IN" sz="1000" kern="0">
                          <a:effectLst/>
                        </a:rPr>
                        <a:t>Add: Opening Unbilled Revenue billed during the relevant period</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15000"/>
                        </a:lnSpc>
                        <a:spcAft>
                          <a:spcPts val="800"/>
                        </a:spcAft>
                        <a:buNone/>
                      </a:pPr>
                      <a:r>
                        <a:rPr lang="en-IN" sz="1000" kern="0">
                          <a:effectLst/>
                        </a:rPr>
                        <a:t>35,23,319</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086281293"/>
                  </a:ext>
                </a:extLst>
              </a:tr>
              <a:tr h="198120">
                <a:tc>
                  <a:txBody>
                    <a:bodyPr/>
                    <a:lstStyle/>
                    <a:p>
                      <a:pPr>
                        <a:lnSpc>
                          <a:spcPct val="115000"/>
                        </a:lnSpc>
                        <a:spcAft>
                          <a:spcPts val="800"/>
                        </a:spcAft>
                        <a:buNone/>
                      </a:pPr>
                      <a:r>
                        <a:rPr lang="en-IN" sz="1000" kern="0">
                          <a:effectLst/>
                        </a:rPr>
                        <a:t>4</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15000"/>
                        </a:lnSpc>
                        <a:spcAft>
                          <a:spcPts val="800"/>
                        </a:spcAft>
                        <a:buNone/>
                      </a:pPr>
                      <a:r>
                        <a:rPr lang="en-IN" sz="1000" kern="0">
                          <a:effectLst/>
                        </a:rPr>
                        <a:t>Less: Closing Unbilled Revenue billed in the subsequent year</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15000"/>
                        </a:lnSpc>
                        <a:spcAft>
                          <a:spcPts val="800"/>
                        </a:spcAft>
                        <a:buNone/>
                      </a:pPr>
                      <a:r>
                        <a:rPr lang="en-IN" sz="1200" kern="0">
                          <a:effectLst/>
                        </a:rPr>
                        <a:t> </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719522821"/>
                  </a:ext>
                </a:extLst>
              </a:tr>
              <a:tr h="182880">
                <a:tc>
                  <a:txBody>
                    <a:bodyPr/>
                    <a:lstStyle/>
                    <a:p>
                      <a:pPr>
                        <a:lnSpc>
                          <a:spcPct val="115000"/>
                        </a:lnSpc>
                        <a:spcAft>
                          <a:spcPts val="800"/>
                        </a:spcAft>
                        <a:buNone/>
                      </a:pPr>
                      <a:r>
                        <a:rPr lang="en-IN" sz="1000" kern="0">
                          <a:effectLst/>
                        </a:rPr>
                        <a:t> </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15000"/>
                        </a:lnSpc>
                        <a:spcAft>
                          <a:spcPts val="800"/>
                        </a:spcAft>
                        <a:buNone/>
                      </a:pPr>
                      <a:r>
                        <a:rPr lang="en-IN" sz="1000" kern="0">
                          <a:effectLst/>
                        </a:rPr>
                        <a:t>Karnataka</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15000"/>
                        </a:lnSpc>
                        <a:spcAft>
                          <a:spcPts val="800"/>
                        </a:spcAft>
                        <a:buNone/>
                      </a:pPr>
                      <a:r>
                        <a:rPr lang="en-IN" sz="1000" kern="0">
                          <a:effectLst/>
                        </a:rPr>
                        <a:t>88,35,050</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4716830"/>
                  </a:ext>
                </a:extLst>
              </a:tr>
              <a:tr h="182880">
                <a:tc>
                  <a:txBody>
                    <a:bodyPr/>
                    <a:lstStyle/>
                    <a:p>
                      <a:pPr>
                        <a:lnSpc>
                          <a:spcPct val="115000"/>
                        </a:lnSpc>
                        <a:spcAft>
                          <a:spcPts val="800"/>
                        </a:spcAft>
                        <a:buNone/>
                      </a:pPr>
                      <a:r>
                        <a:rPr lang="en-IN" sz="1000" kern="0">
                          <a:effectLst/>
                        </a:rPr>
                        <a:t> </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15000"/>
                        </a:lnSpc>
                        <a:spcAft>
                          <a:spcPts val="800"/>
                        </a:spcAft>
                        <a:buNone/>
                      </a:pPr>
                      <a:r>
                        <a:rPr lang="en-IN" sz="1000" kern="0">
                          <a:effectLst/>
                        </a:rPr>
                        <a:t>Rajasthan</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15000"/>
                        </a:lnSpc>
                        <a:spcAft>
                          <a:spcPts val="800"/>
                        </a:spcAft>
                        <a:buNone/>
                      </a:pPr>
                      <a:r>
                        <a:rPr lang="en-IN" sz="1000" kern="0">
                          <a:effectLst/>
                        </a:rPr>
                        <a:t>6,32,62,659</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820289191"/>
                  </a:ext>
                </a:extLst>
              </a:tr>
              <a:tr h="182880">
                <a:tc>
                  <a:txBody>
                    <a:bodyPr/>
                    <a:lstStyle/>
                    <a:p>
                      <a:pPr>
                        <a:lnSpc>
                          <a:spcPct val="115000"/>
                        </a:lnSpc>
                        <a:spcAft>
                          <a:spcPts val="800"/>
                        </a:spcAft>
                        <a:buNone/>
                      </a:pPr>
                      <a:r>
                        <a:rPr lang="en-IN" sz="1000" kern="0">
                          <a:effectLst/>
                        </a:rPr>
                        <a:t> </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15000"/>
                        </a:lnSpc>
                        <a:spcAft>
                          <a:spcPts val="800"/>
                        </a:spcAft>
                        <a:buNone/>
                      </a:pPr>
                      <a:r>
                        <a:rPr lang="en-IN" sz="1000" kern="0">
                          <a:effectLst/>
                        </a:rPr>
                        <a:t> Total</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15000"/>
                        </a:lnSpc>
                        <a:spcAft>
                          <a:spcPts val="800"/>
                        </a:spcAft>
                        <a:buNone/>
                      </a:pPr>
                      <a:r>
                        <a:rPr lang="en-IN" sz="1000" kern="0">
                          <a:effectLst/>
                        </a:rPr>
                        <a:t>7,20,97,709</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787038456"/>
                  </a:ext>
                </a:extLst>
              </a:tr>
              <a:tr h="190500">
                <a:tc gridSpan="2">
                  <a:txBody>
                    <a:bodyPr/>
                    <a:lstStyle/>
                    <a:p>
                      <a:pPr>
                        <a:lnSpc>
                          <a:spcPct val="115000"/>
                        </a:lnSpc>
                        <a:spcAft>
                          <a:spcPts val="800"/>
                        </a:spcAft>
                        <a:buNone/>
                      </a:pPr>
                      <a:r>
                        <a:rPr lang="en-IN" sz="1000" kern="0" dirty="0">
                          <a:effectLst/>
                        </a:rPr>
                        <a:t>Net Difference (1-2+3-4) </a:t>
                      </a:r>
                      <a:endParaRPr lang="en-IN"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hMerge="1">
                  <a:txBody>
                    <a:bodyPr/>
                    <a:lstStyle/>
                    <a:p>
                      <a:endParaRPr lang="en-IN"/>
                    </a:p>
                  </a:txBody>
                  <a:tcPr/>
                </a:tc>
                <a:tc>
                  <a:txBody>
                    <a:bodyPr/>
                    <a:lstStyle/>
                    <a:p>
                      <a:pPr>
                        <a:lnSpc>
                          <a:spcPct val="115000"/>
                        </a:lnSpc>
                        <a:spcAft>
                          <a:spcPts val="800"/>
                        </a:spcAft>
                        <a:buNone/>
                      </a:pPr>
                      <a:r>
                        <a:rPr lang="en-IN" sz="1000" kern="0" dirty="0">
                          <a:effectLst/>
                        </a:rPr>
                        <a:t>-16,27,092</a:t>
                      </a:r>
                      <a:endParaRPr lang="en-IN"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963130889"/>
                  </a:ext>
                </a:extLst>
              </a:tr>
            </a:tbl>
          </a:graphicData>
        </a:graphic>
      </p:graphicFrame>
    </p:spTree>
    <p:extLst>
      <p:ext uri="{BB962C8B-B14F-4D97-AF65-F5344CB8AC3E}">
        <p14:creationId xmlns:p14="http://schemas.microsoft.com/office/powerpoint/2010/main" val="24287180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1CE7F-3270-F26D-7B45-54160B5D75A4}"/>
              </a:ext>
            </a:extLst>
          </p:cNvPr>
          <p:cNvSpPr>
            <a:spLocks noGrp="1"/>
          </p:cNvSpPr>
          <p:nvPr>
            <p:ph type="title"/>
          </p:nvPr>
        </p:nvSpPr>
        <p:spPr/>
        <p:txBody>
          <a:bodyPr>
            <a:normAutofit fontScale="90000"/>
          </a:bodyPr>
          <a:lstStyle/>
          <a:p>
            <a:pPr lvl="0"/>
            <a:br>
              <a:rPr lang="en-IN" b="1" dirty="0">
                <a:solidFill>
                  <a:schemeClr val="accent2">
                    <a:lumMod val="75000"/>
                  </a:schemeClr>
                </a:solidFill>
                <a:latin typeface="Arial" panose="020B0604020202020204" pitchFamily="34" charset="0"/>
                <a:cs typeface="Arial" panose="020B0604020202020204" pitchFamily="34" charset="0"/>
              </a:rPr>
            </a:br>
            <a:br>
              <a:rPr lang="en-IN" b="1" dirty="0">
                <a:solidFill>
                  <a:schemeClr val="accent2">
                    <a:lumMod val="75000"/>
                  </a:schemeClr>
                </a:solidFill>
                <a:latin typeface="Arial" panose="020B0604020202020204" pitchFamily="34" charset="0"/>
                <a:cs typeface="Arial" panose="020B0604020202020204" pitchFamily="34" charset="0"/>
              </a:rPr>
            </a:br>
            <a:r>
              <a:rPr lang="en-IN" b="1" dirty="0">
                <a:solidFill>
                  <a:schemeClr val="accent2">
                    <a:lumMod val="75000"/>
                  </a:schemeClr>
                </a:solidFill>
                <a:latin typeface="Arial" panose="020B0604020202020204" pitchFamily="34" charset="0"/>
                <a:cs typeface="Arial" panose="020B0604020202020204" pitchFamily="34" charset="0"/>
              </a:rPr>
              <a:t>Non‑discharge of tax liability under RCM</a:t>
            </a:r>
            <a:br>
              <a:rPr lang="en-IN" b="1" dirty="0">
                <a:solidFill>
                  <a:schemeClr val="accent2">
                    <a:lumMod val="75000"/>
                  </a:schemeClr>
                </a:solidFill>
                <a:latin typeface="Arial" panose="020B0604020202020204" pitchFamily="34" charset="0"/>
                <a:cs typeface="Arial" panose="020B0604020202020204" pitchFamily="34" charset="0"/>
              </a:rPr>
            </a:br>
            <a:r>
              <a:rPr lang="en-IN" b="1" dirty="0">
                <a:solidFill>
                  <a:schemeClr val="accent2">
                    <a:lumMod val="75000"/>
                  </a:schemeClr>
                </a:solidFill>
                <a:latin typeface="Arial" panose="020B0604020202020204" pitchFamily="34" charset="0"/>
                <a:cs typeface="Arial" panose="020B0604020202020204" pitchFamily="34" charset="0"/>
              </a:rPr>
              <a:t> </a:t>
            </a:r>
            <a:br>
              <a:rPr lang="en-IN" b="1" dirty="0">
                <a:solidFill>
                  <a:schemeClr val="accent2">
                    <a:lumMod val="75000"/>
                  </a:schemeClr>
                </a:solidFill>
                <a:latin typeface="Arial" panose="020B0604020202020204" pitchFamily="34" charset="0"/>
                <a:cs typeface="Arial" panose="020B0604020202020204" pitchFamily="34" charset="0"/>
              </a:rPr>
            </a:br>
            <a:endParaRPr lang="en-IN" b="1" dirty="0">
              <a:solidFill>
                <a:schemeClr val="accent2">
                  <a:lumMod val="75000"/>
                </a:schemeClr>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D5753841-502A-543B-8C14-723912A74E8A}"/>
              </a:ext>
            </a:extLst>
          </p:cNvPr>
          <p:cNvSpPr>
            <a:spLocks noGrp="1"/>
          </p:cNvSpPr>
          <p:nvPr>
            <p:ph idx="1"/>
          </p:nvPr>
        </p:nvSpPr>
        <p:spPr/>
        <p:txBody>
          <a:bodyPr>
            <a:normAutofit/>
          </a:bodyPr>
          <a:lstStyle/>
          <a:p>
            <a:pPr marL="457200" lvl="1" indent="0">
              <a:buNone/>
            </a:pPr>
            <a:endParaRPr lang="en-IN" sz="1400" dirty="0">
              <a:latin typeface="Arial" panose="020B0604020202020204" pitchFamily="34" charset="0"/>
              <a:cs typeface="Arial" panose="020B0604020202020204" pitchFamily="34" charset="0"/>
            </a:endParaRPr>
          </a:p>
          <a:p>
            <a:pPr marL="0" lvl="1" indent="0">
              <a:spcBef>
                <a:spcPts val="1000"/>
              </a:spcBef>
              <a:buNone/>
            </a:pPr>
            <a:r>
              <a:rPr lang="en-IN" sz="1400" dirty="0">
                <a:latin typeface="Arial" panose="020B0604020202020204" pitchFamily="34" charset="0"/>
                <a:cs typeface="Arial" panose="020B0604020202020204" pitchFamily="34" charset="0"/>
              </a:rPr>
              <a:t>It has been alleged that the Firm has not discharged tax liability under the Reverse Charge Mechanism (‘RCM’) on freight expenses and legal &amp; professional expenses, as reflected in the financial statements for the relevant period, and that the same has not been reported in Form GSTR‑3B. Accordingly, it has been mentioned that the corresponding tax, along with applicable interest and penalty, is payable by the Firm.</a:t>
            </a:r>
          </a:p>
          <a:p>
            <a:pPr marL="0" lvl="1" indent="0">
              <a:spcBef>
                <a:spcPts val="1000"/>
              </a:spcBef>
              <a:buNone/>
            </a:pPr>
            <a:endParaRPr lang="en-IN" sz="1400" dirty="0">
              <a:latin typeface="Arial" panose="020B0604020202020204" pitchFamily="34" charset="0"/>
              <a:cs typeface="Arial" panose="020B0604020202020204" pitchFamily="34" charset="0"/>
            </a:endParaRPr>
          </a:p>
          <a:p>
            <a:pPr marL="0" indent="0">
              <a:buNone/>
            </a:pPr>
            <a:r>
              <a:rPr lang="en-IN" sz="1400" dirty="0">
                <a:latin typeface="Arial" panose="020B0604020202020204" pitchFamily="34" charset="0"/>
                <a:cs typeface="Arial" panose="020B0604020202020204" pitchFamily="34" charset="0"/>
              </a:rPr>
              <a:t>In this regard, it is humbly submitted that the Firm has duly discharged tax under the RCM in accordance with the provisions of the GST law. It is further submitted that the entire freight and legal/ professional expenses reported in the financial statements are not subject to tax under RCM, and only specified Goods Transport Agency (GTA) services and legal services rendered by advocates are liable to RCM in terms of Section 9(3) of the CGST Act.</a:t>
            </a:r>
          </a:p>
          <a:p>
            <a:pPr marL="0" indent="0">
              <a:buNone/>
            </a:pPr>
            <a:r>
              <a:rPr lang="en-IN" sz="1400" dirty="0">
                <a:latin typeface="Arial" panose="020B0604020202020204" pitchFamily="34" charset="0"/>
                <a:cs typeface="Arial" panose="020B0604020202020204" pitchFamily="34" charset="0"/>
              </a:rPr>
              <a:t> </a:t>
            </a:r>
          </a:p>
          <a:p>
            <a:pPr marL="0" indent="0">
              <a:buNone/>
            </a:pPr>
            <a:r>
              <a:rPr lang="en-IN" sz="1400" dirty="0">
                <a:latin typeface="Arial" panose="020B0604020202020204" pitchFamily="34" charset="0"/>
                <a:cs typeface="Arial" panose="020B0604020202020204" pitchFamily="34" charset="0"/>
              </a:rPr>
              <a:t>The breakup of expenses chargeable to tax under forward charge and reverse charge is provided in the table below for ease of reference</a:t>
            </a:r>
          </a:p>
        </p:txBody>
      </p:sp>
    </p:spTree>
    <p:extLst>
      <p:ext uri="{BB962C8B-B14F-4D97-AF65-F5344CB8AC3E}">
        <p14:creationId xmlns:p14="http://schemas.microsoft.com/office/powerpoint/2010/main" val="30657358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7171EF4F-4671-B101-1BC1-655339AB5809}"/>
              </a:ext>
            </a:extLst>
          </p:cNvPr>
          <p:cNvGraphicFramePr>
            <a:graphicFrameLocks noGrp="1"/>
          </p:cNvGraphicFramePr>
          <p:nvPr>
            <p:ph idx="1"/>
            <p:extLst>
              <p:ext uri="{D42A27DB-BD31-4B8C-83A1-F6EECF244321}">
                <p14:modId xmlns:p14="http://schemas.microsoft.com/office/powerpoint/2010/main" val="1573049454"/>
              </p:ext>
            </p:extLst>
          </p:nvPr>
        </p:nvGraphicFramePr>
        <p:xfrm>
          <a:off x="3236721" y="439633"/>
          <a:ext cx="5399103" cy="2523490"/>
        </p:xfrm>
        <a:graphic>
          <a:graphicData uri="http://schemas.openxmlformats.org/drawingml/2006/table">
            <a:tbl>
              <a:tblPr firstRow="1" firstCol="1" bandRow="1">
                <a:tableStyleId>{21E4AEA4-8DFA-4A89-87EB-49C32662AFE0}</a:tableStyleId>
              </a:tblPr>
              <a:tblGrid>
                <a:gridCol w="505460">
                  <a:extLst>
                    <a:ext uri="{9D8B030D-6E8A-4147-A177-3AD203B41FA5}">
                      <a16:colId xmlns:a16="http://schemas.microsoft.com/office/drawing/2014/main" val="2557523957"/>
                    </a:ext>
                  </a:extLst>
                </a:gridCol>
                <a:gridCol w="3703844">
                  <a:extLst>
                    <a:ext uri="{9D8B030D-6E8A-4147-A177-3AD203B41FA5}">
                      <a16:colId xmlns:a16="http://schemas.microsoft.com/office/drawing/2014/main" val="2523560959"/>
                    </a:ext>
                  </a:extLst>
                </a:gridCol>
                <a:gridCol w="1189799">
                  <a:extLst>
                    <a:ext uri="{9D8B030D-6E8A-4147-A177-3AD203B41FA5}">
                      <a16:colId xmlns:a16="http://schemas.microsoft.com/office/drawing/2014/main" val="2727148868"/>
                    </a:ext>
                  </a:extLst>
                </a:gridCol>
              </a:tblGrid>
              <a:tr h="161925">
                <a:tc>
                  <a:txBody>
                    <a:bodyPr/>
                    <a:lstStyle/>
                    <a:p>
                      <a:pPr>
                        <a:lnSpc>
                          <a:spcPct val="150000"/>
                        </a:lnSpc>
                        <a:spcAft>
                          <a:spcPts val="800"/>
                        </a:spcAft>
                        <a:buNone/>
                      </a:pPr>
                      <a:r>
                        <a:rPr lang="en-IN" sz="1000" kern="0" dirty="0">
                          <a:effectLst/>
                        </a:rPr>
                        <a:t>S. No.</a:t>
                      </a:r>
                      <a:endParaRPr lang="en-IN"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50000"/>
                        </a:lnSpc>
                        <a:spcAft>
                          <a:spcPts val="800"/>
                        </a:spcAft>
                        <a:buNone/>
                      </a:pPr>
                      <a:r>
                        <a:rPr lang="en-IN" sz="1000" kern="0" dirty="0">
                          <a:effectLst/>
                        </a:rPr>
                        <a:t>Particulars </a:t>
                      </a:r>
                      <a:endParaRPr lang="en-IN"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50000"/>
                        </a:lnSpc>
                        <a:spcAft>
                          <a:spcPts val="800"/>
                        </a:spcAft>
                        <a:buNone/>
                      </a:pPr>
                      <a:r>
                        <a:rPr lang="en-IN" sz="1000" kern="0" dirty="0">
                          <a:effectLst/>
                        </a:rPr>
                        <a:t>Amount (INR)</a:t>
                      </a:r>
                      <a:endParaRPr lang="en-IN"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41921026"/>
                  </a:ext>
                </a:extLst>
              </a:tr>
              <a:tr h="161925">
                <a:tc>
                  <a:txBody>
                    <a:bodyPr/>
                    <a:lstStyle/>
                    <a:p>
                      <a:pPr>
                        <a:lnSpc>
                          <a:spcPct val="150000"/>
                        </a:lnSpc>
                        <a:spcAft>
                          <a:spcPts val="800"/>
                        </a:spcAft>
                        <a:buNone/>
                      </a:pPr>
                      <a:r>
                        <a:rPr lang="en-IN" sz="1000" kern="0">
                          <a:effectLst/>
                        </a:rPr>
                        <a:t>A</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gridSpan="2">
                  <a:txBody>
                    <a:bodyPr/>
                    <a:lstStyle/>
                    <a:p>
                      <a:pPr>
                        <a:lnSpc>
                          <a:spcPct val="150000"/>
                        </a:lnSpc>
                        <a:spcAft>
                          <a:spcPts val="800"/>
                        </a:spcAft>
                        <a:buNone/>
                      </a:pPr>
                      <a:r>
                        <a:rPr lang="en-IN" sz="1000" kern="0">
                          <a:effectLst/>
                        </a:rPr>
                        <a:t>Legal &amp; Professional charges</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hMerge="1">
                  <a:txBody>
                    <a:bodyPr/>
                    <a:lstStyle/>
                    <a:p>
                      <a:endParaRPr lang="en-IN"/>
                    </a:p>
                  </a:txBody>
                  <a:tcPr/>
                </a:tc>
                <a:extLst>
                  <a:ext uri="{0D108BD9-81ED-4DB2-BD59-A6C34878D82A}">
                    <a16:rowId xmlns:a16="http://schemas.microsoft.com/office/drawing/2014/main" val="2068230009"/>
                  </a:ext>
                </a:extLst>
              </a:tr>
              <a:tr h="161925">
                <a:tc>
                  <a:txBody>
                    <a:bodyPr/>
                    <a:lstStyle/>
                    <a:p>
                      <a:pPr>
                        <a:lnSpc>
                          <a:spcPct val="150000"/>
                        </a:lnSpc>
                        <a:spcAft>
                          <a:spcPts val="800"/>
                        </a:spcAft>
                        <a:buNone/>
                      </a:pPr>
                      <a:r>
                        <a:rPr lang="en-IN" sz="1000" kern="0">
                          <a:effectLst/>
                        </a:rPr>
                        <a:t>i)</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50000"/>
                        </a:lnSpc>
                        <a:spcAft>
                          <a:spcPts val="800"/>
                        </a:spcAft>
                        <a:buNone/>
                      </a:pPr>
                      <a:r>
                        <a:rPr lang="en-IN" sz="1000" kern="0">
                          <a:effectLst/>
                        </a:rPr>
                        <a:t>Invoices on which tax paid under forward charge by the supplier </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50000"/>
                        </a:lnSpc>
                        <a:spcAft>
                          <a:spcPts val="800"/>
                        </a:spcAft>
                        <a:buNone/>
                      </a:pPr>
                      <a:r>
                        <a:rPr lang="en-IN" sz="1000" kern="0">
                          <a:effectLst/>
                        </a:rPr>
                        <a:t>1,07,32,648</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00434616"/>
                  </a:ext>
                </a:extLst>
              </a:tr>
              <a:tr h="161925">
                <a:tc>
                  <a:txBody>
                    <a:bodyPr/>
                    <a:lstStyle/>
                    <a:p>
                      <a:pPr>
                        <a:lnSpc>
                          <a:spcPct val="150000"/>
                        </a:lnSpc>
                        <a:spcAft>
                          <a:spcPts val="800"/>
                        </a:spcAft>
                        <a:buNone/>
                      </a:pPr>
                      <a:r>
                        <a:rPr lang="en-IN" sz="1000" kern="0">
                          <a:effectLst/>
                        </a:rPr>
                        <a:t>ii)</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50000"/>
                        </a:lnSpc>
                        <a:spcAft>
                          <a:spcPts val="800"/>
                        </a:spcAft>
                        <a:buNone/>
                      </a:pPr>
                      <a:r>
                        <a:rPr lang="en-IN" sz="1000" kern="0">
                          <a:effectLst/>
                        </a:rPr>
                        <a:t>Invoices liable to reverse charge under Section 9(3) of the CGST Act</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50000"/>
                        </a:lnSpc>
                        <a:spcAft>
                          <a:spcPts val="800"/>
                        </a:spcAft>
                        <a:buNone/>
                      </a:pPr>
                      <a:r>
                        <a:rPr lang="en-IN" sz="1000" kern="0">
                          <a:effectLst/>
                        </a:rPr>
                        <a:t>14,90,742</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634293086"/>
                  </a:ext>
                </a:extLst>
              </a:tr>
              <a:tr h="161925">
                <a:tc>
                  <a:txBody>
                    <a:bodyPr/>
                    <a:lstStyle/>
                    <a:p>
                      <a:pPr>
                        <a:lnSpc>
                          <a:spcPct val="150000"/>
                        </a:lnSpc>
                        <a:spcAft>
                          <a:spcPts val="800"/>
                        </a:spcAft>
                        <a:buNone/>
                      </a:pPr>
                      <a:r>
                        <a:rPr lang="en-IN" sz="1000" kern="0">
                          <a:effectLst/>
                        </a:rPr>
                        <a:t> </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50000"/>
                        </a:lnSpc>
                        <a:spcAft>
                          <a:spcPts val="800"/>
                        </a:spcAft>
                        <a:buNone/>
                      </a:pPr>
                      <a:r>
                        <a:rPr lang="en-IN" sz="1000" kern="0">
                          <a:effectLst/>
                        </a:rPr>
                        <a:t>Total (A)</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50000"/>
                        </a:lnSpc>
                        <a:spcAft>
                          <a:spcPts val="800"/>
                        </a:spcAft>
                        <a:buNone/>
                      </a:pPr>
                      <a:r>
                        <a:rPr lang="en-IN" sz="1000" kern="0">
                          <a:effectLst/>
                        </a:rPr>
                        <a:t>1,22,23,390</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997594042"/>
                  </a:ext>
                </a:extLst>
              </a:tr>
              <a:tr h="161925">
                <a:tc>
                  <a:txBody>
                    <a:bodyPr/>
                    <a:lstStyle/>
                    <a:p>
                      <a:pPr>
                        <a:lnSpc>
                          <a:spcPct val="150000"/>
                        </a:lnSpc>
                        <a:spcAft>
                          <a:spcPts val="800"/>
                        </a:spcAft>
                        <a:buNone/>
                      </a:pPr>
                      <a:r>
                        <a:rPr lang="en-IN" sz="1000" kern="0">
                          <a:effectLst/>
                        </a:rPr>
                        <a:t>B</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gridSpan="2">
                  <a:txBody>
                    <a:bodyPr/>
                    <a:lstStyle/>
                    <a:p>
                      <a:pPr>
                        <a:lnSpc>
                          <a:spcPct val="150000"/>
                        </a:lnSpc>
                        <a:spcAft>
                          <a:spcPts val="800"/>
                        </a:spcAft>
                        <a:buNone/>
                      </a:pPr>
                      <a:r>
                        <a:rPr lang="en-IN" sz="1000" kern="0">
                          <a:effectLst/>
                        </a:rPr>
                        <a:t>Freight Expenses</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hMerge="1">
                  <a:txBody>
                    <a:bodyPr/>
                    <a:lstStyle/>
                    <a:p>
                      <a:endParaRPr lang="en-IN"/>
                    </a:p>
                  </a:txBody>
                  <a:tcPr/>
                </a:tc>
                <a:extLst>
                  <a:ext uri="{0D108BD9-81ED-4DB2-BD59-A6C34878D82A}">
                    <a16:rowId xmlns:a16="http://schemas.microsoft.com/office/drawing/2014/main" val="4123261732"/>
                  </a:ext>
                </a:extLst>
              </a:tr>
              <a:tr h="161925">
                <a:tc>
                  <a:txBody>
                    <a:bodyPr/>
                    <a:lstStyle/>
                    <a:p>
                      <a:pPr>
                        <a:lnSpc>
                          <a:spcPct val="150000"/>
                        </a:lnSpc>
                        <a:spcAft>
                          <a:spcPts val="800"/>
                        </a:spcAft>
                        <a:buNone/>
                      </a:pPr>
                      <a:r>
                        <a:rPr lang="en-IN" sz="1000" kern="0">
                          <a:effectLst/>
                        </a:rPr>
                        <a:t>i)</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50000"/>
                        </a:lnSpc>
                        <a:spcAft>
                          <a:spcPts val="800"/>
                        </a:spcAft>
                        <a:buNone/>
                      </a:pPr>
                      <a:r>
                        <a:rPr lang="en-IN" sz="1000" kern="0" dirty="0">
                          <a:effectLst/>
                        </a:rPr>
                        <a:t>Invoices on which tax paid under forward charge by the supplier</a:t>
                      </a:r>
                      <a:endParaRPr lang="en-IN"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50000"/>
                        </a:lnSpc>
                        <a:spcAft>
                          <a:spcPts val="800"/>
                        </a:spcAft>
                        <a:buNone/>
                      </a:pPr>
                      <a:r>
                        <a:rPr lang="en-IN" sz="1000" kern="0">
                          <a:effectLst/>
                        </a:rPr>
                        <a:t>71,104</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805047755"/>
                  </a:ext>
                </a:extLst>
              </a:tr>
              <a:tr h="161925">
                <a:tc>
                  <a:txBody>
                    <a:bodyPr/>
                    <a:lstStyle/>
                    <a:p>
                      <a:pPr>
                        <a:lnSpc>
                          <a:spcPct val="150000"/>
                        </a:lnSpc>
                        <a:spcAft>
                          <a:spcPts val="800"/>
                        </a:spcAft>
                        <a:buNone/>
                      </a:pPr>
                      <a:r>
                        <a:rPr lang="en-IN" sz="1000" kern="0">
                          <a:effectLst/>
                        </a:rPr>
                        <a:t>ii)</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50000"/>
                        </a:lnSpc>
                        <a:spcAft>
                          <a:spcPts val="800"/>
                        </a:spcAft>
                        <a:buNone/>
                      </a:pPr>
                      <a:r>
                        <a:rPr lang="en-IN" sz="1000" kern="0" dirty="0">
                          <a:effectLst/>
                        </a:rPr>
                        <a:t>Invoices liable to reverse charge under Section 9(3) of the CGST Act</a:t>
                      </a:r>
                      <a:endParaRPr lang="en-IN"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50000"/>
                        </a:lnSpc>
                        <a:spcAft>
                          <a:spcPts val="800"/>
                        </a:spcAft>
                        <a:buNone/>
                      </a:pPr>
                      <a:r>
                        <a:rPr lang="en-IN" sz="1000" kern="0">
                          <a:effectLst/>
                        </a:rPr>
                        <a:t>-</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335706202"/>
                  </a:ext>
                </a:extLst>
              </a:tr>
              <a:tr h="161925">
                <a:tc>
                  <a:txBody>
                    <a:bodyPr/>
                    <a:lstStyle/>
                    <a:p>
                      <a:pPr>
                        <a:lnSpc>
                          <a:spcPct val="150000"/>
                        </a:lnSpc>
                        <a:spcAft>
                          <a:spcPts val="800"/>
                        </a:spcAft>
                        <a:buNone/>
                      </a:pPr>
                      <a:r>
                        <a:rPr lang="en-IN" sz="1000" kern="0">
                          <a:effectLst/>
                        </a:rPr>
                        <a:t> </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50000"/>
                        </a:lnSpc>
                        <a:spcAft>
                          <a:spcPts val="800"/>
                        </a:spcAft>
                        <a:buNone/>
                      </a:pPr>
                      <a:r>
                        <a:rPr lang="en-IN" sz="1000" kern="0" dirty="0">
                          <a:effectLst/>
                        </a:rPr>
                        <a:t>Total (B)</a:t>
                      </a:r>
                      <a:endParaRPr lang="en-IN"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50000"/>
                        </a:lnSpc>
                        <a:spcAft>
                          <a:spcPts val="800"/>
                        </a:spcAft>
                        <a:buNone/>
                      </a:pPr>
                      <a:r>
                        <a:rPr lang="en-IN" sz="1000" kern="0" dirty="0">
                          <a:effectLst/>
                        </a:rPr>
                        <a:t>71,104</a:t>
                      </a:r>
                      <a:endParaRPr lang="en-IN"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511399839"/>
                  </a:ext>
                </a:extLst>
              </a:tr>
              <a:tr h="171450">
                <a:tc>
                  <a:txBody>
                    <a:bodyPr/>
                    <a:lstStyle/>
                    <a:p>
                      <a:pPr>
                        <a:lnSpc>
                          <a:spcPct val="150000"/>
                        </a:lnSpc>
                        <a:spcAft>
                          <a:spcPts val="800"/>
                        </a:spcAft>
                        <a:buNone/>
                      </a:pPr>
                      <a:r>
                        <a:rPr lang="en-IN" sz="1000" kern="0">
                          <a:effectLst/>
                        </a:rPr>
                        <a:t> </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50000"/>
                        </a:lnSpc>
                        <a:spcAft>
                          <a:spcPts val="800"/>
                        </a:spcAft>
                        <a:buNone/>
                      </a:pPr>
                      <a:r>
                        <a:rPr lang="en-IN" sz="1000" kern="0" dirty="0">
                          <a:effectLst/>
                        </a:rPr>
                        <a:t>Total (A+B)</a:t>
                      </a:r>
                      <a:endParaRPr lang="en-IN"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50000"/>
                        </a:lnSpc>
                        <a:spcAft>
                          <a:spcPts val="800"/>
                        </a:spcAft>
                        <a:buNone/>
                      </a:pPr>
                      <a:r>
                        <a:rPr lang="en-IN" sz="1000" kern="0" dirty="0">
                          <a:effectLst/>
                        </a:rPr>
                        <a:t>1,22,94,494</a:t>
                      </a:r>
                      <a:endParaRPr lang="en-IN"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290634313"/>
                  </a:ext>
                </a:extLst>
              </a:tr>
            </a:tbl>
          </a:graphicData>
        </a:graphic>
      </p:graphicFrame>
      <p:sp>
        <p:nvSpPr>
          <p:cNvPr id="10" name="TextBox 9">
            <a:extLst>
              <a:ext uri="{FF2B5EF4-FFF2-40B4-BE49-F238E27FC236}">
                <a16:creationId xmlns:a16="http://schemas.microsoft.com/office/drawing/2014/main" id="{46ACB848-BDCF-808B-8C5E-FE64E8EC43E8}"/>
              </a:ext>
            </a:extLst>
          </p:cNvPr>
          <p:cNvSpPr txBox="1"/>
          <p:nvPr/>
        </p:nvSpPr>
        <p:spPr>
          <a:xfrm>
            <a:off x="816101" y="2685576"/>
            <a:ext cx="10754361" cy="3367012"/>
          </a:xfrm>
          <a:prstGeom prst="rect">
            <a:avLst/>
          </a:prstGeom>
          <a:noFill/>
        </p:spPr>
        <p:txBody>
          <a:bodyPr wrap="square">
            <a:spAutoFit/>
          </a:bodyPr>
          <a:lstStyle/>
          <a:p>
            <a:pPr algn="just">
              <a:lnSpc>
                <a:spcPct val="150000"/>
              </a:lnSpc>
              <a:spcAft>
                <a:spcPts val="800"/>
              </a:spcAft>
              <a:buNone/>
            </a:pPr>
            <a:r>
              <a:rPr lang="en-IN" sz="1100" kern="100" dirty="0">
                <a:effectLst/>
                <a:latin typeface="Arial" panose="020B0604020202020204" pitchFamily="34" charset="0"/>
                <a:ea typeface="Aptos" panose="020B0004020202020204" pitchFamily="34" charset="0"/>
                <a:cs typeface="Arial" panose="020B0604020202020204" pitchFamily="34" charset="0"/>
              </a:rPr>
              <a:t> </a:t>
            </a:r>
            <a:endParaRPr lang="en-IN" sz="1100" kern="100" dirty="0">
              <a:latin typeface="Arial" panose="020B0604020202020204" pitchFamily="34" charset="0"/>
              <a:ea typeface="Aptos" panose="020B0004020202020204" pitchFamily="34" charset="0"/>
              <a:cs typeface="Arial" panose="020B0604020202020204" pitchFamily="34" charset="0"/>
            </a:endParaRPr>
          </a:p>
          <a:p>
            <a:pPr algn="just">
              <a:lnSpc>
                <a:spcPct val="150000"/>
              </a:lnSpc>
              <a:spcAft>
                <a:spcPts val="800"/>
              </a:spcAft>
              <a:buNone/>
            </a:pPr>
            <a:r>
              <a:rPr lang="en-IN" sz="1100" kern="100" dirty="0">
                <a:effectLst/>
                <a:latin typeface="Arial" panose="020B0604020202020204" pitchFamily="34" charset="0"/>
                <a:ea typeface="Aptos" panose="020B0004020202020204" pitchFamily="34" charset="0"/>
                <a:cs typeface="Arial" panose="020B0604020202020204" pitchFamily="34" charset="0"/>
              </a:rPr>
              <a:t>From the above tabular representation, it is evident that the Firm is not required to discharge tax under RCM on invoices where tax has been charged under the forward charge mechanism (‘FCM’) by the respective suppliers. Accordingly, the RCM liability pertains only to the value of services falling under the reverse charge category amounting to Rs. 14,90,742/‑.</a:t>
            </a:r>
          </a:p>
          <a:p>
            <a:pPr algn="just">
              <a:lnSpc>
                <a:spcPct val="150000"/>
              </a:lnSpc>
              <a:spcAft>
                <a:spcPts val="800"/>
              </a:spcAft>
              <a:buNone/>
            </a:pPr>
            <a:r>
              <a:rPr lang="en-IN" sz="1100" kern="100" dirty="0">
                <a:effectLst/>
                <a:latin typeface="Arial" panose="020B0604020202020204" pitchFamily="34" charset="0"/>
                <a:ea typeface="Aptos" panose="020B0004020202020204" pitchFamily="34" charset="0"/>
                <a:cs typeface="Arial" panose="020B0604020202020204" pitchFamily="34" charset="0"/>
              </a:rPr>
              <a:t> Furthermore, it is humbly submitted that the said expenses relate to GST registrations held by the Firm in States other than Karnataka only. In this regard, we have already shared the copy of invoices with your good office through email dated 13 February 2026. </a:t>
            </a:r>
            <a:endParaRPr lang="en-IN" sz="1100" kern="100" dirty="0">
              <a:latin typeface="Arial" panose="020B0604020202020204" pitchFamily="34" charset="0"/>
              <a:ea typeface="Aptos" panose="020B0004020202020204" pitchFamily="34" charset="0"/>
              <a:cs typeface="Arial" panose="020B0604020202020204" pitchFamily="34" charset="0"/>
            </a:endParaRPr>
          </a:p>
          <a:p>
            <a:pPr algn="just">
              <a:lnSpc>
                <a:spcPct val="150000"/>
              </a:lnSpc>
              <a:spcAft>
                <a:spcPts val="800"/>
              </a:spcAft>
              <a:buNone/>
            </a:pPr>
            <a:r>
              <a:rPr lang="en-IN" sz="1100" kern="100" dirty="0">
                <a:effectLst/>
                <a:latin typeface="Arial" panose="020B0604020202020204" pitchFamily="34" charset="0"/>
                <a:ea typeface="Aptos" panose="020B0004020202020204" pitchFamily="34" charset="0"/>
                <a:cs typeface="Arial" panose="020B0604020202020204" pitchFamily="34" charset="0"/>
              </a:rPr>
              <a:t>The corresponding RCM liability on such expenses has already been discharged in the respective GSTINs, in accordance with the place‑of‑supply provisions and jurisdictional requirements under the GST law. The tabular representation of the same is produced below for your easy reference:</a:t>
            </a:r>
          </a:p>
          <a:p>
            <a:pPr algn="just">
              <a:lnSpc>
                <a:spcPct val="150000"/>
              </a:lnSpc>
              <a:spcAft>
                <a:spcPts val="800"/>
              </a:spcAft>
              <a:buNone/>
            </a:pPr>
            <a:r>
              <a:rPr lang="en-IN" sz="1100" dirty="0">
                <a:latin typeface="Arial" panose="020B0604020202020204" pitchFamily="34" charset="0"/>
                <a:cs typeface="Arial" panose="020B0604020202020204" pitchFamily="34" charset="0"/>
              </a:rPr>
              <a:t>Consequently, no additional tax liability arises in respect of the inward supplies liable on reverse charge basis in the state of Karnataka, and consequently, no interest or penalty is leviable thereon</a:t>
            </a:r>
            <a:endParaRPr lang="en-IN" sz="1100" kern="100" dirty="0">
              <a:effectLst/>
              <a:latin typeface="Arial" panose="020B0604020202020204" pitchFamily="34" charset="0"/>
              <a:ea typeface="Aptos" panose="020B0004020202020204" pitchFamily="34" charset="0"/>
              <a:cs typeface="Arial" panose="020B0604020202020204" pitchFamily="34" charset="0"/>
            </a:endParaRPr>
          </a:p>
          <a:p>
            <a:pPr algn="just">
              <a:lnSpc>
                <a:spcPct val="150000"/>
              </a:lnSpc>
              <a:spcAft>
                <a:spcPts val="800"/>
              </a:spcAft>
              <a:buNone/>
            </a:pPr>
            <a:r>
              <a:rPr lang="en-IN" sz="1100" kern="100" dirty="0">
                <a:effectLst/>
                <a:latin typeface="Arial" panose="020B0604020202020204" pitchFamily="34" charset="0"/>
                <a:ea typeface="Aptos" panose="020B0004020202020204" pitchFamily="34" charset="0"/>
                <a:cs typeface="Arial" panose="020B0604020202020204" pitchFamily="34" charset="0"/>
              </a:rPr>
              <a:t> </a:t>
            </a:r>
          </a:p>
        </p:txBody>
      </p:sp>
    </p:spTree>
    <p:extLst>
      <p:ext uri="{BB962C8B-B14F-4D97-AF65-F5344CB8AC3E}">
        <p14:creationId xmlns:p14="http://schemas.microsoft.com/office/powerpoint/2010/main" val="28607010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F39567-0527-BA37-6BA8-4D207AF53A8E}"/>
              </a:ext>
            </a:extLst>
          </p:cNvPr>
          <p:cNvSpPr>
            <a:spLocks noGrp="1"/>
          </p:cNvSpPr>
          <p:nvPr>
            <p:ph type="title"/>
          </p:nvPr>
        </p:nvSpPr>
        <p:spPr/>
        <p:txBody>
          <a:bodyPr>
            <a:normAutofit/>
          </a:bodyPr>
          <a:lstStyle/>
          <a:p>
            <a:r>
              <a:rPr lang="en-IN" b="1" dirty="0"/>
              <a:t> </a:t>
            </a:r>
            <a:r>
              <a:rPr lang="en-IN" sz="4000" b="1" dirty="0">
                <a:solidFill>
                  <a:schemeClr val="accent2">
                    <a:lumMod val="75000"/>
                  </a:schemeClr>
                </a:solidFill>
                <a:latin typeface="Arial" panose="020B0604020202020204" pitchFamily="34" charset="0"/>
                <a:cs typeface="Arial" panose="020B0604020202020204" pitchFamily="34" charset="0"/>
              </a:rPr>
              <a:t>Late fee on delayed filing of GSTR-1</a:t>
            </a:r>
          </a:p>
        </p:txBody>
      </p:sp>
      <p:sp>
        <p:nvSpPr>
          <p:cNvPr id="3" name="Content Placeholder 2">
            <a:extLst>
              <a:ext uri="{FF2B5EF4-FFF2-40B4-BE49-F238E27FC236}">
                <a16:creationId xmlns:a16="http://schemas.microsoft.com/office/drawing/2014/main" id="{397DAFBF-DBC4-098C-765D-B7D177923DA5}"/>
              </a:ext>
            </a:extLst>
          </p:cNvPr>
          <p:cNvSpPr>
            <a:spLocks noGrp="1"/>
          </p:cNvSpPr>
          <p:nvPr>
            <p:ph idx="1"/>
          </p:nvPr>
        </p:nvSpPr>
        <p:spPr/>
        <p:txBody>
          <a:bodyPr>
            <a:normAutofit/>
          </a:bodyPr>
          <a:lstStyle/>
          <a:p>
            <a:pPr marL="0" indent="0">
              <a:buNone/>
            </a:pPr>
            <a:r>
              <a:rPr lang="en-IN" sz="1200" dirty="0">
                <a:latin typeface="Arial" panose="020B0604020202020204" pitchFamily="34" charset="0"/>
                <a:cs typeface="Arial" panose="020B0604020202020204" pitchFamily="34" charset="0"/>
              </a:rPr>
              <a:t>The Firm has been alleged to have filed certain GSTR‑1 returns belatedly, thereby attracting late fee in terms of Section 47 of the CGST Act read with Notification No. 04/2018–Central Tax dated 23 January 2018 and Notification No. 20/2021–Central Tax dated 01 June 2021. A tabular representation of the alleged late filing and corresponding late fee computation, as indicated in the intimation, is provided below for ease of reference:</a:t>
            </a:r>
          </a:p>
          <a:p>
            <a:pPr marL="457200" lvl="1" indent="0">
              <a:buNone/>
            </a:pPr>
            <a:endParaRPr lang="en-IN" sz="1200" dirty="0">
              <a:latin typeface="Arial" panose="020B0604020202020204" pitchFamily="34" charset="0"/>
              <a:cs typeface="Arial" panose="020B0604020202020204" pitchFamily="34" charset="0"/>
            </a:endParaRPr>
          </a:p>
          <a:p>
            <a:pPr marL="0" lvl="1" indent="0">
              <a:spcBef>
                <a:spcPts val="1000"/>
              </a:spcBef>
              <a:buNone/>
            </a:pPr>
            <a:r>
              <a:rPr lang="en-IN" sz="1200" dirty="0">
                <a:latin typeface="Arial" panose="020B0604020202020204" pitchFamily="34" charset="0"/>
                <a:cs typeface="Arial" panose="020B0604020202020204" pitchFamily="34" charset="0"/>
              </a:rPr>
              <a:t>It is humbly submitted that the Firm admits the aforesaid late fee liability, and the same has been duly discharged through Form GST DRC‑03, vide acknowledgement No. AD2902260181648 dated 13 February 2026. A Copy of said DRC-03 is enclosed and marked as Annexure 11. </a:t>
            </a:r>
          </a:p>
          <a:p>
            <a:pPr marL="0" lvl="1" indent="0">
              <a:spcBef>
                <a:spcPts val="1000"/>
              </a:spcBef>
              <a:buNone/>
            </a:pPr>
            <a:endParaRPr lang="en-IN" sz="1200" dirty="0">
              <a:latin typeface="Arial" panose="020B0604020202020204" pitchFamily="34" charset="0"/>
              <a:cs typeface="Arial" panose="020B0604020202020204" pitchFamily="34" charset="0"/>
            </a:endParaRPr>
          </a:p>
          <a:p>
            <a:pPr marL="0" lvl="1" indent="0">
              <a:spcBef>
                <a:spcPts val="1000"/>
              </a:spcBef>
              <a:buNone/>
            </a:pPr>
            <a:endParaRPr lang="en-IN" sz="1200" dirty="0">
              <a:latin typeface="Arial" panose="020B0604020202020204" pitchFamily="34" charset="0"/>
              <a:cs typeface="Arial" panose="020B0604020202020204" pitchFamily="34" charset="0"/>
            </a:endParaRPr>
          </a:p>
          <a:p>
            <a:pPr marL="0" lvl="1" indent="0">
              <a:spcBef>
                <a:spcPts val="1000"/>
              </a:spcBef>
              <a:buNone/>
            </a:pPr>
            <a:endParaRPr lang="en-IN" sz="1200" dirty="0">
              <a:latin typeface="Arial" panose="020B0604020202020204" pitchFamily="34" charset="0"/>
              <a:cs typeface="Arial" panose="020B0604020202020204" pitchFamily="34" charset="0"/>
            </a:endParaRPr>
          </a:p>
          <a:p>
            <a:pPr marL="0" lvl="1" indent="0">
              <a:spcBef>
                <a:spcPts val="1000"/>
              </a:spcBef>
              <a:buNone/>
            </a:pPr>
            <a:endParaRPr lang="en-IN" sz="1200" dirty="0">
              <a:latin typeface="Arial" panose="020B0604020202020204" pitchFamily="34" charset="0"/>
              <a:cs typeface="Arial" panose="020B0604020202020204" pitchFamily="34" charset="0"/>
            </a:endParaRPr>
          </a:p>
          <a:p>
            <a:pPr marL="0" lvl="1" indent="0">
              <a:spcBef>
                <a:spcPts val="1000"/>
              </a:spcBef>
              <a:buNone/>
            </a:pPr>
            <a:endParaRPr lang="en-IN" sz="1200" dirty="0">
              <a:latin typeface="Arial" panose="020B0604020202020204" pitchFamily="34" charset="0"/>
              <a:cs typeface="Arial" panose="020B0604020202020204" pitchFamily="34" charset="0"/>
            </a:endParaRPr>
          </a:p>
          <a:p>
            <a:pPr marL="0" lvl="1" indent="0">
              <a:spcBef>
                <a:spcPts val="1000"/>
              </a:spcBef>
              <a:buNone/>
            </a:pPr>
            <a:r>
              <a:rPr lang="en-IN" sz="1200" dirty="0">
                <a:latin typeface="Arial" panose="020B0604020202020204" pitchFamily="34" charset="0"/>
                <a:cs typeface="Arial" panose="020B0604020202020204" pitchFamily="34" charset="0"/>
              </a:rPr>
              <a:t>In case return is filed with in due timeline or in extended time line, mention notification number that return is file duly within duly extended time line vide notification. Mention notification number </a:t>
            </a:r>
          </a:p>
        </p:txBody>
      </p:sp>
      <p:graphicFrame>
        <p:nvGraphicFramePr>
          <p:cNvPr id="4" name="Table 3">
            <a:extLst>
              <a:ext uri="{FF2B5EF4-FFF2-40B4-BE49-F238E27FC236}">
                <a16:creationId xmlns:a16="http://schemas.microsoft.com/office/drawing/2014/main" id="{EB6154D1-FD3F-B573-7381-C3DC2506272C}"/>
              </a:ext>
            </a:extLst>
          </p:cNvPr>
          <p:cNvGraphicFramePr>
            <a:graphicFrameLocks noGrp="1"/>
          </p:cNvGraphicFramePr>
          <p:nvPr>
            <p:extLst>
              <p:ext uri="{D42A27DB-BD31-4B8C-83A1-F6EECF244321}">
                <p14:modId xmlns:p14="http://schemas.microsoft.com/office/powerpoint/2010/main" val="3763777365"/>
              </p:ext>
            </p:extLst>
          </p:nvPr>
        </p:nvGraphicFramePr>
        <p:xfrm>
          <a:off x="838200" y="3429000"/>
          <a:ext cx="9886766" cy="1033145"/>
        </p:xfrm>
        <a:graphic>
          <a:graphicData uri="http://schemas.openxmlformats.org/drawingml/2006/table">
            <a:tbl>
              <a:tblPr firstRow="1" firstCol="1" bandRow="1">
                <a:tableStyleId>{21E4AEA4-8DFA-4A89-87EB-49C32662AFE0}</a:tableStyleId>
              </a:tblPr>
              <a:tblGrid>
                <a:gridCol w="1289234">
                  <a:extLst>
                    <a:ext uri="{9D8B030D-6E8A-4147-A177-3AD203B41FA5}">
                      <a16:colId xmlns:a16="http://schemas.microsoft.com/office/drawing/2014/main" val="3406096"/>
                    </a:ext>
                  </a:extLst>
                </a:gridCol>
                <a:gridCol w="1008450">
                  <a:extLst>
                    <a:ext uri="{9D8B030D-6E8A-4147-A177-3AD203B41FA5}">
                      <a16:colId xmlns:a16="http://schemas.microsoft.com/office/drawing/2014/main" val="1263345583"/>
                    </a:ext>
                  </a:extLst>
                </a:gridCol>
                <a:gridCol w="2386666">
                  <a:extLst>
                    <a:ext uri="{9D8B030D-6E8A-4147-A177-3AD203B41FA5}">
                      <a16:colId xmlns:a16="http://schemas.microsoft.com/office/drawing/2014/main" val="1995656904"/>
                    </a:ext>
                  </a:extLst>
                </a:gridCol>
                <a:gridCol w="1601656">
                  <a:extLst>
                    <a:ext uri="{9D8B030D-6E8A-4147-A177-3AD203B41FA5}">
                      <a16:colId xmlns:a16="http://schemas.microsoft.com/office/drawing/2014/main" val="2494616747"/>
                    </a:ext>
                  </a:extLst>
                </a:gridCol>
                <a:gridCol w="1662954">
                  <a:extLst>
                    <a:ext uri="{9D8B030D-6E8A-4147-A177-3AD203B41FA5}">
                      <a16:colId xmlns:a16="http://schemas.microsoft.com/office/drawing/2014/main" val="3533684309"/>
                    </a:ext>
                  </a:extLst>
                </a:gridCol>
                <a:gridCol w="1289234">
                  <a:extLst>
                    <a:ext uri="{9D8B030D-6E8A-4147-A177-3AD203B41FA5}">
                      <a16:colId xmlns:a16="http://schemas.microsoft.com/office/drawing/2014/main" val="402603585"/>
                    </a:ext>
                  </a:extLst>
                </a:gridCol>
                <a:gridCol w="648572">
                  <a:extLst>
                    <a:ext uri="{9D8B030D-6E8A-4147-A177-3AD203B41FA5}">
                      <a16:colId xmlns:a16="http://schemas.microsoft.com/office/drawing/2014/main" val="1575299686"/>
                    </a:ext>
                  </a:extLst>
                </a:gridCol>
              </a:tblGrid>
              <a:tr h="182880">
                <a:tc rowSpan="2">
                  <a:txBody>
                    <a:bodyPr/>
                    <a:lstStyle/>
                    <a:p>
                      <a:pPr>
                        <a:lnSpc>
                          <a:spcPct val="150000"/>
                        </a:lnSpc>
                        <a:spcAft>
                          <a:spcPts val="800"/>
                        </a:spcAft>
                        <a:buNone/>
                      </a:pPr>
                      <a:r>
                        <a:rPr lang="en-IN" sz="1000" kern="0" dirty="0">
                          <a:effectLst/>
                        </a:rPr>
                        <a:t>S. No.</a:t>
                      </a:r>
                      <a:endParaRPr lang="en-IN"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rowSpan="2">
                  <a:txBody>
                    <a:bodyPr/>
                    <a:lstStyle/>
                    <a:p>
                      <a:pPr>
                        <a:lnSpc>
                          <a:spcPct val="150000"/>
                        </a:lnSpc>
                        <a:spcAft>
                          <a:spcPts val="800"/>
                        </a:spcAft>
                        <a:buNone/>
                      </a:pPr>
                      <a:r>
                        <a:rPr lang="en-IN" sz="1000" kern="0">
                          <a:effectLst/>
                        </a:rPr>
                        <a:t>Period</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rowSpan="2">
                  <a:txBody>
                    <a:bodyPr/>
                    <a:lstStyle/>
                    <a:p>
                      <a:pPr>
                        <a:lnSpc>
                          <a:spcPct val="150000"/>
                        </a:lnSpc>
                        <a:spcAft>
                          <a:spcPts val="800"/>
                        </a:spcAft>
                        <a:buNone/>
                      </a:pPr>
                      <a:r>
                        <a:rPr lang="en-IN" sz="1000" kern="0">
                          <a:effectLst/>
                        </a:rPr>
                        <a:t>GSTR-1 filing due date</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rowSpan="2">
                  <a:txBody>
                    <a:bodyPr/>
                    <a:lstStyle/>
                    <a:p>
                      <a:pPr>
                        <a:lnSpc>
                          <a:spcPct val="150000"/>
                        </a:lnSpc>
                        <a:spcAft>
                          <a:spcPts val="800"/>
                        </a:spcAft>
                        <a:buNone/>
                      </a:pPr>
                      <a:r>
                        <a:rPr lang="en-IN" sz="1000" kern="0">
                          <a:effectLst/>
                        </a:rPr>
                        <a:t>GSTR-1 filed date</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rowSpan="2">
                  <a:txBody>
                    <a:bodyPr/>
                    <a:lstStyle/>
                    <a:p>
                      <a:pPr>
                        <a:lnSpc>
                          <a:spcPct val="150000"/>
                        </a:lnSpc>
                        <a:spcAft>
                          <a:spcPts val="800"/>
                        </a:spcAft>
                        <a:buNone/>
                      </a:pPr>
                      <a:r>
                        <a:rPr lang="en-IN" sz="1000" kern="0">
                          <a:effectLst/>
                        </a:rPr>
                        <a:t>No. of days delay</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gridSpan="2">
                  <a:txBody>
                    <a:bodyPr/>
                    <a:lstStyle/>
                    <a:p>
                      <a:pPr>
                        <a:lnSpc>
                          <a:spcPct val="150000"/>
                        </a:lnSpc>
                        <a:spcAft>
                          <a:spcPts val="800"/>
                        </a:spcAft>
                        <a:buNone/>
                      </a:pPr>
                      <a:r>
                        <a:rPr lang="en-IN" sz="1000" kern="0">
                          <a:effectLst/>
                        </a:rPr>
                        <a:t>Late Fee Payable</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hMerge="1">
                  <a:txBody>
                    <a:bodyPr/>
                    <a:lstStyle/>
                    <a:p>
                      <a:endParaRPr lang="en-IN"/>
                    </a:p>
                  </a:txBody>
                  <a:tcPr/>
                </a:tc>
                <a:extLst>
                  <a:ext uri="{0D108BD9-81ED-4DB2-BD59-A6C34878D82A}">
                    <a16:rowId xmlns:a16="http://schemas.microsoft.com/office/drawing/2014/main" val="2700605588"/>
                  </a:ext>
                </a:extLst>
              </a:tr>
              <a:tr h="182880">
                <a:tc vMerge="1">
                  <a:txBody>
                    <a:bodyPr/>
                    <a:lstStyle/>
                    <a:p>
                      <a:endParaRPr lang="en-IN"/>
                    </a:p>
                  </a:txBody>
                  <a:tcPr/>
                </a:tc>
                <a:tc vMerge="1">
                  <a:txBody>
                    <a:bodyPr/>
                    <a:lstStyle/>
                    <a:p>
                      <a:endParaRPr lang="en-IN"/>
                    </a:p>
                  </a:txBody>
                  <a:tcPr/>
                </a:tc>
                <a:tc vMerge="1">
                  <a:txBody>
                    <a:bodyPr/>
                    <a:lstStyle/>
                    <a:p>
                      <a:endParaRPr lang="en-IN"/>
                    </a:p>
                  </a:txBody>
                  <a:tcPr/>
                </a:tc>
                <a:tc vMerge="1">
                  <a:txBody>
                    <a:bodyPr/>
                    <a:lstStyle/>
                    <a:p>
                      <a:endParaRPr lang="en-IN"/>
                    </a:p>
                  </a:txBody>
                  <a:tcPr/>
                </a:tc>
                <a:tc vMerge="1">
                  <a:txBody>
                    <a:bodyPr/>
                    <a:lstStyle/>
                    <a:p>
                      <a:endParaRPr lang="en-IN"/>
                    </a:p>
                  </a:txBody>
                  <a:tcPr/>
                </a:tc>
                <a:tc>
                  <a:txBody>
                    <a:bodyPr/>
                    <a:lstStyle/>
                    <a:p>
                      <a:pPr>
                        <a:lnSpc>
                          <a:spcPct val="150000"/>
                        </a:lnSpc>
                        <a:spcAft>
                          <a:spcPts val="800"/>
                        </a:spcAft>
                        <a:buNone/>
                      </a:pPr>
                      <a:r>
                        <a:rPr lang="en-IN" sz="1000" kern="0">
                          <a:effectLst/>
                        </a:rPr>
                        <a:t>CGST</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a:lnSpc>
                          <a:spcPct val="150000"/>
                        </a:lnSpc>
                        <a:spcAft>
                          <a:spcPts val="800"/>
                        </a:spcAft>
                        <a:buNone/>
                      </a:pPr>
                      <a:r>
                        <a:rPr lang="en-IN" sz="1000" kern="0">
                          <a:effectLst/>
                        </a:rPr>
                        <a:t>SGST</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115906231"/>
                  </a:ext>
                </a:extLst>
              </a:tr>
              <a:tr h="182880">
                <a:tc>
                  <a:txBody>
                    <a:bodyPr/>
                    <a:lstStyle/>
                    <a:p>
                      <a:pPr>
                        <a:lnSpc>
                          <a:spcPct val="150000"/>
                        </a:lnSpc>
                        <a:spcAft>
                          <a:spcPts val="800"/>
                        </a:spcAft>
                        <a:buNone/>
                      </a:pPr>
                      <a:r>
                        <a:rPr lang="en-IN" sz="1000" kern="0">
                          <a:effectLst/>
                        </a:rPr>
                        <a:t>1</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a:lnSpc>
                          <a:spcPct val="150000"/>
                        </a:lnSpc>
                        <a:spcAft>
                          <a:spcPts val="800"/>
                        </a:spcAft>
                        <a:buNone/>
                      </a:pPr>
                      <a:r>
                        <a:rPr lang="en-IN" sz="1000" kern="0">
                          <a:effectLst/>
                        </a:rPr>
                        <a:t>Apr-21</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a:lnSpc>
                          <a:spcPct val="150000"/>
                        </a:lnSpc>
                        <a:spcAft>
                          <a:spcPts val="800"/>
                        </a:spcAft>
                        <a:buNone/>
                      </a:pPr>
                      <a:r>
                        <a:rPr lang="en-IN" sz="1000" kern="0">
                          <a:effectLst/>
                        </a:rPr>
                        <a:t>11-05-2021</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a:lnSpc>
                          <a:spcPct val="150000"/>
                        </a:lnSpc>
                        <a:spcAft>
                          <a:spcPts val="800"/>
                        </a:spcAft>
                        <a:buNone/>
                      </a:pPr>
                      <a:r>
                        <a:rPr lang="en-IN" sz="1000" kern="0">
                          <a:effectLst/>
                        </a:rPr>
                        <a:t>26-05-2021</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a:lnSpc>
                          <a:spcPct val="150000"/>
                        </a:lnSpc>
                        <a:spcAft>
                          <a:spcPts val="800"/>
                        </a:spcAft>
                        <a:buNone/>
                      </a:pPr>
                      <a:r>
                        <a:rPr lang="en-IN" sz="1000" kern="0">
                          <a:effectLst/>
                        </a:rPr>
                        <a:t>15</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a:lnSpc>
                          <a:spcPct val="150000"/>
                        </a:lnSpc>
                        <a:spcAft>
                          <a:spcPts val="800"/>
                        </a:spcAft>
                        <a:buNone/>
                      </a:pPr>
                      <a:r>
                        <a:rPr lang="en-IN" sz="1000" kern="0">
                          <a:effectLst/>
                        </a:rPr>
                        <a:t>375</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a:lnSpc>
                          <a:spcPct val="150000"/>
                        </a:lnSpc>
                        <a:spcAft>
                          <a:spcPts val="800"/>
                        </a:spcAft>
                        <a:buNone/>
                      </a:pPr>
                      <a:r>
                        <a:rPr lang="en-IN" sz="1000" kern="0">
                          <a:effectLst/>
                        </a:rPr>
                        <a:t>375</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880851672"/>
                  </a:ext>
                </a:extLst>
              </a:tr>
              <a:tr h="182880">
                <a:tc>
                  <a:txBody>
                    <a:bodyPr/>
                    <a:lstStyle/>
                    <a:p>
                      <a:pPr>
                        <a:lnSpc>
                          <a:spcPct val="150000"/>
                        </a:lnSpc>
                        <a:spcAft>
                          <a:spcPts val="800"/>
                        </a:spcAft>
                        <a:buNone/>
                      </a:pPr>
                      <a:r>
                        <a:rPr lang="en-IN" sz="1000" kern="0">
                          <a:effectLst/>
                        </a:rPr>
                        <a:t>2</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a:lnSpc>
                          <a:spcPct val="150000"/>
                        </a:lnSpc>
                        <a:spcAft>
                          <a:spcPts val="800"/>
                        </a:spcAft>
                        <a:buNone/>
                      </a:pPr>
                      <a:r>
                        <a:rPr lang="en-IN" sz="1000" kern="0">
                          <a:effectLst/>
                        </a:rPr>
                        <a:t>May-21</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a:lnSpc>
                          <a:spcPct val="150000"/>
                        </a:lnSpc>
                        <a:spcAft>
                          <a:spcPts val="800"/>
                        </a:spcAft>
                        <a:buNone/>
                      </a:pPr>
                      <a:r>
                        <a:rPr lang="en-IN" sz="1000" kern="0">
                          <a:effectLst/>
                        </a:rPr>
                        <a:t>11-06-2021</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a:lnSpc>
                          <a:spcPct val="150000"/>
                        </a:lnSpc>
                        <a:spcAft>
                          <a:spcPts val="800"/>
                        </a:spcAft>
                        <a:buNone/>
                      </a:pPr>
                      <a:r>
                        <a:rPr lang="en-IN" sz="1000" kern="0">
                          <a:effectLst/>
                        </a:rPr>
                        <a:t>20-06-2021</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a:lnSpc>
                          <a:spcPct val="150000"/>
                        </a:lnSpc>
                        <a:spcAft>
                          <a:spcPts val="800"/>
                        </a:spcAft>
                        <a:buNone/>
                      </a:pPr>
                      <a:r>
                        <a:rPr lang="en-IN" sz="1000" kern="0">
                          <a:effectLst/>
                        </a:rPr>
                        <a:t>9</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a:lnSpc>
                          <a:spcPct val="150000"/>
                        </a:lnSpc>
                        <a:spcAft>
                          <a:spcPts val="800"/>
                        </a:spcAft>
                        <a:buNone/>
                      </a:pPr>
                      <a:r>
                        <a:rPr lang="en-IN" sz="1000" kern="0">
                          <a:effectLst/>
                        </a:rPr>
                        <a:t>225</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a:lnSpc>
                          <a:spcPct val="150000"/>
                        </a:lnSpc>
                        <a:spcAft>
                          <a:spcPts val="800"/>
                        </a:spcAft>
                        <a:buNone/>
                      </a:pPr>
                      <a:r>
                        <a:rPr lang="en-IN" sz="1000" kern="0">
                          <a:effectLst/>
                        </a:rPr>
                        <a:t>225</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209155501"/>
                  </a:ext>
                </a:extLst>
              </a:tr>
              <a:tr h="190500">
                <a:tc gridSpan="5">
                  <a:txBody>
                    <a:bodyPr/>
                    <a:lstStyle/>
                    <a:p>
                      <a:pPr algn="ctr">
                        <a:lnSpc>
                          <a:spcPct val="150000"/>
                        </a:lnSpc>
                        <a:spcAft>
                          <a:spcPts val="800"/>
                        </a:spcAft>
                        <a:buNone/>
                      </a:pPr>
                      <a:r>
                        <a:rPr lang="en-IN" sz="1000" kern="0">
                          <a:effectLst/>
                        </a:rPr>
                        <a:t>Total late fee payable</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a:txBody>
                    <a:bodyPr/>
                    <a:lstStyle/>
                    <a:p>
                      <a:pPr>
                        <a:lnSpc>
                          <a:spcPct val="150000"/>
                        </a:lnSpc>
                        <a:spcAft>
                          <a:spcPts val="800"/>
                        </a:spcAft>
                        <a:buNone/>
                      </a:pPr>
                      <a:r>
                        <a:rPr lang="en-IN" sz="1000" kern="0">
                          <a:effectLst/>
                        </a:rPr>
                        <a:t>600</a:t>
                      </a:r>
                      <a:endParaRPr lang="en-IN"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tc>
                  <a:txBody>
                    <a:bodyPr/>
                    <a:lstStyle/>
                    <a:p>
                      <a:pPr>
                        <a:lnSpc>
                          <a:spcPct val="150000"/>
                        </a:lnSpc>
                        <a:spcAft>
                          <a:spcPts val="800"/>
                        </a:spcAft>
                        <a:buNone/>
                      </a:pPr>
                      <a:r>
                        <a:rPr lang="en-IN" sz="1000" kern="0" dirty="0">
                          <a:effectLst/>
                        </a:rPr>
                        <a:t>600</a:t>
                      </a:r>
                      <a:endParaRPr lang="en-IN"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502841587"/>
                  </a:ext>
                </a:extLst>
              </a:tr>
            </a:tbl>
          </a:graphicData>
        </a:graphic>
      </p:graphicFrame>
    </p:spTree>
    <p:extLst>
      <p:ext uri="{BB962C8B-B14F-4D97-AF65-F5344CB8AC3E}">
        <p14:creationId xmlns:p14="http://schemas.microsoft.com/office/powerpoint/2010/main" val="15822748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1DE7A2-E290-4DB5-7F8A-42F589D74680}"/>
              </a:ext>
            </a:extLst>
          </p:cNvPr>
          <p:cNvSpPr>
            <a:spLocks noGrp="1"/>
          </p:cNvSpPr>
          <p:nvPr>
            <p:ph type="title"/>
          </p:nvPr>
        </p:nvSpPr>
        <p:spPr/>
        <p:txBody>
          <a:bodyPr/>
          <a:lstStyle/>
          <a:p>
            <a:r>
              <a:rPr lang="en-IN" b="1" dirty="0"/>
              <a:t>Wrong </a:t>
            </a:r>
            <a:r>
              <a:rPr lang="en-IN" b="1" dirty="0" err="1">
                <a:solidFill>
                  <a:schemeClr val="accent2">
                    <a:lumMod val="75000"/>
                  </a:schemeClr>
                </a:solidFill>
              </a:rPr>
              <a:t>availment</a:t>
            </a:r>
            <a:r>
              <a:rPr lang="en-IN" b="1" dirty="0"/>
              <a:t> of ITC</a:t>
            </a:r>
          </a:p>
        </p:txBody>
      </p:sp>
      <p:sp>
        <p:nvSpPr>
          <p:cNvPr id="3" name="Content Placeholder 2">
            <a:extLst>
              <a:ext uri="{FF2B5EF4-FFF2-40B4-BE49-F238E27FC236}">
                <a16:creationId xmlns:a16="http://schemas.microsoft.com/office/drawing/2014/main" id="{C790C4CA-604F-8CB6-C17F-CB468C98E1DB}"/>
              </a:ext>
            </a:extLst>
          </p:cNvPr>
          <p:cNvSpPr>
            <a:spLocks noGrp="1"/>
          </p:cNvSpPr>
          <p:nvPr>
            <p:ph idx="1"/>
          </p:nvPr>
        </p:nvSpPr>
        <p:spPr>
          <a:xfrm>
            <a:off x="701040" y="1560449"/>
            <a:ext cx="10515600" cy="4351338"/>
          </a:xfrm>
        </p:spPr>
        <p:txBody>
          <a:bodyPr>
            <a:noAutofit/>
          </a:bodyPr>
          <a:lstStyle/>
          <a:p>
            <a:pPr marL="0" indent="0" algn="just">
              <a:buNone/>
            </a:pPr>
            <a:r>
              <a:rPr lang="en-US" sz="1400" dirty="0">
                <a:latin typeface="Arial" panose="020B0604020202020204" pitchFamily="34" charset="0"/>
                <a:cs typeface="Arial" panose="020B0604020202020204" pitchFamily="34" charset="0"/>
              </a:rPr>
              <a:t>Company has correctly availed the ITC in terms of Section 16 of the KGST Act and has duly fulfilled all the conditions required to avail of ITC as prescribed under the GST law. The Company has explained below its compliance with the eligibility conditions provided under Section 16 of the CGST Act.</a:t>
            </a:r>
            <a:endParaRPr lang="en-IN" sz="1400" dirty="0">
              <a:latin typeface="Arial" panose="020B0604020202020204" pitchFamily="34" charset="0"/>
              <a:cs typeface="Arial" panose="020B0604020202020204" pitchFamily="34" charset="0"/>
            </a:endParaRPr>
          </a:p>
          <a:p>
            <a:pPr algn="just"/>
            <a:endParaRPr lang="en-IN" sz="1400" dirty="0">
              <a:latin typeface="Arial" panose="020B0604020202020204" pitchFamily="34" charset="0"/>
              <a:cs typeface="Arial" panose="020B0604020202020204" pitchFamily="34" charset="0"/>
            </a:endParaRPr>
          </a:p>
          <a:p>
            <a:pPr marL="0" lvl="0" indent="0" algn="just">
              <a:buNone/>
            </a:pPr>
            <a:r>
              <a:rPr lang="en-US" sz="1400" b="1" u="sng" dirty="0">
                <a:latin typeface="Arial" panose="020B0604020202020204" pitchFamily="34" charset="0"/>
                <a:cs typeface="Arial" panose="020B0604020202020204" pitchFamily="34" charset="0"/>
              </a:rPr>
              <a:t>The Company should be in possession of a tax invoice issued by the supplier</a:t>
            </a:r>
            <a:endParaRPr lang="en-IN" sz="1400" dirty="0">
              <a:latin typeface="Arial" panose="020B0604020202020204" pitchFamily="34" charset="0"/>
              <a:cs typeface="Arial" panose="020B0604020202020204" pitchFamily="34" charset="0"/>
            </a:endParaRPr>
          </a:p>
          <a:p>
            <a:pPr marL="0" indent="0" algn="just">
              <a:buNone/>
            </a:pPr>
            <a:r>
              <a:rPr lang="en-US" sz="1400" dirty="0">
                <a:latin typeface="Arial" panose="020B0604020202020204" pitchFamily="34" charset="0"/>
                <a:cs typeface="Arial" panose="020B0604020202020204" pitchFamily="34" charset="0"/>
              </a:rPr>
              <a:t> </a:t>
            </a:r>
            <a:endParaRPr lang="en-IN" sz="1400" dirty="0">
              <a:latin typeface="Arial" panose="020B0604020202020204" pitchFamily="34" charset="0"/>
              <a:cs typeface="Arial" panose="020B0604020202020204" pitchFamily="34" charset="0"/>
            </a:endParaRPr>
          </a:p>
          <a:p>
            <a:pPr algn="just"/>
            <a:r>
              <a:rPr lang="en-US" sz="1400" dirty="0">
                <a:latin typeface="Arial" panose="020B0604020202020204" pitchFamily="34" charset="0"/>
                <a:cs typeface="Arial" panose="020B0604020202020204" pitchFamily="34" charset="0"/>
              </a:rPr>
              <a:t>The Company is in possession of tax invoices duly issued by the supplier, M/s </a:t>
            </a:r>
            <a:r>
              <a:rPr lang="en-US" sz="1400" dirty="0" err="1">
                <a:latin typeface="Arial" panose="020B0604020202020204" pitchFamily="34" charset="0"/>
                <a:cs typeface="Arial" panose="020B0604020202020204" pitchFamily="34" charset="0"/>
              </a:rPr>
              <a:t>Arichs</a:t>
            </a:r>
            <a:r>
              <a:rPr lang="en-US" sz="1400" dirty="0">
                <a:latin typeface="Arial" panose="020B0604020202020204" pitchFamily="34" charset="0"/>
                <a:cs typeface="Arial" panose="020B0604020202020204" pitchFamily="34" charset="0"/>
              </a:rPr>
              <a:t> Global, for supply of underlying goods and services . The copy of said tax invoices are enclosed and marked as </a:t>
            </a:r>
            <a:r>
              <a:rPr lang="en-US" sz="1400" b="1" dirty="0">
                <a:latin typeface="Arial" panose="020B0604020202020204" pitchFamily="34" charset="0"/>
                <a:cs typeface="Arial" panose="020B0604020202020204" pitchFamily="34" charset="0"/>
              </a:rPr>
              <a:t>Annexure </a:t>
            </a:r>
            <a:r>
              <a:rPr lang="en-US" sz="1400" dirty="0">
                <a:latin typeface="Arial" panose="020B0604020202020204" pitchFamily="34" charset="0"/>
                <a:cs typeface="Arial" panose="020B0604020202020204" pitchFamily="34" charset="0"/>
              </a:rPr>
              <a:t> </a:t>
            </a:r>
            <a:r>
              <a:rPr lang="en-US" sz="1400" b="1" dirty="0">
                <a:latin typeface="Arial" panose="020B0604020202020204" pitchFamily="34" charset="0"/>
                <a:cs typeface="Arial" panose="020B0604020202020204" pitchFamily="34" charset="0"/>
              </a:rPr>
              <a:t>2 </a:t>
            </a:r>
            <a:r>
              <a:rPr lang="en-US" sz="1400" dirty="0">
                <a:latin typeface="Arial" panose="020B0604020202020204" pitchFamily="34" charset="0"/>
                <a:cs typeface="Arial" panose="020B0604020202020204" pitchFamily="34" charset="0"/>
              </a:rPr>
              <a:t>for your reference.</a:t>
            </a:r>
            <a:endParaRPr lang="en-IN" sz="1400" dirty="0">
              <a:latin typeface="Arial" panose="020B0604020202020204" pitchFamily="34" charset="0"/>
              <a:cs typeface="Arial" panose="020B0604020202020204" pitchFamily="34" charset="0"/>
            </a:endParaRPr>
          </a:p>
          <a:p>
            <a:pPr algn="just"/>
            <a:endParaRPr lang="en-IN" sz="1400" dirty="0">
              <a:latin typeface="Arial" panose="020B0604020202020204" pitchFamily="34" charset="0"/>
              <a:cs typeface="Arial" panose="020B0604020202020204" pitchFamily="34" charset="0"/>
            </a:endParaRPr>
          </a:p>
          <a:p>
            <a:pPr marL="0" lvl="0" indent="0" algn="just">
              <a:buNone/>
            </a:pPr>
            <a:r>
              <a:rPr lang="en-US" sz="1400" b="1" u="sng" dirty="0">
                <a:latin typeface="Arial" panose="020B0604020202020204" pitchFamily="34" charset="0"/>
                <a:cs typeface="Arial" panose="020B0604020202020204" pitchFamily="34" charset="0"/>
              </a:rPr>
              <a:t>The details of the invoice has been communicated to the Company in its FORM GSTR-2B</a:t>
            </a:r>
            <a:endParaRPr lang="en-IN" sz="1400" dirty="0">
              <a:latin typeface="Arial" panose="020B0604020202020204" pitchFamily="34" charset="0"/>
              <a:cs typeface="Arial" panose="020B0604020202020204" pitchFamily="34" charset="0"/>
            </a:endParaRPr>
          </a:p>
          <a:p>
            <a:pPr marL="0" indent="0" algn="just">
              <a:buNone/>
            </a:pPr>
            <a:r>
              <a:rPr lang="en-US" sz="1400" b="1" dirty="0">
                <a:latin typeface="Arial" panose="020B0604020202020204" pitchFamily="34" charset="0"/>
                <a:cs typeface="Arial" panose="020B0604020202020204" pitchFamily="34" charset="0"/>
              </a:rPr>
              <a:t> </a:t>
            </a:r>
            <a:endParaRPr lang="en-IN" sz="1400" dirty="0">
              <a:latin typeface="Arial" panose="020B0604020202020204" pitchFamily="34" charset="0"/>
              <a:cs typeface="Arial" panose="020B0604020202020204" pitchFamily="34" charset="0"/>
            </a:endParaRPr>
          </a:p>
          <a:p>
            <a:pPr algn="just"/>
            <a:r>
              <a:rPr lang="en-US" sz="1400" dirty="0">
                <a:latin typeface="Arial" panose="020B0604020202020204" pitchFamily="34" charset="0"/>
                <a:cs typeface="Arial" panose="020B0604020202020204" pitchFamily="34" charset="0"/>
              </a:rPr>
              <a:t>The details of the invoice were duly filed by its supplier in their outward supplies in Form GSTR-1 for the relevant period. Further, ITC pertaining to those supplies were available to the Company in the auto-populated GSTR-2B for the relevant period.</a:t>
            </a:r>
            <a:endParaRPr lang="en-IN" sz="1400" dirty="0">
              <a:latin typeface="Arial" panose="020B0604020202020204" pitchFamily="34" charset="0"/>
              <a:cs typeface="Arial" panose="020B0604020202020204" pitchFamily="34" charset="0"/>
            </a:endParaRPr>
          </a:p>
          <a:p>
            <a:pPr marL="0" indent="0" algn="just">
              <a:buNone/>
            </a:pPr>
            <a:r>
              <a:rPr lang="en-US" sz="1400" dirty="0">
                <a:latin typeface="Arial" panose="020B0604020202020204" pitchFamily="34" charset="0"/>
                <a:cs typeface="Arial" panose="020B0604020202020204" pitchFamily="34" charset="0"/>
              </a:rPr>
              <a:t> </a:t>
            </a:r>
            <a:endParaRPr lang="en-IN" sz="1400" dirty="0">
              <a:latin typeface="Arial" panose="020B0604020202020204" pitchFamily="34" charset="0"/>
              <a:cs typeface="Arial" panose="020B0604020202020204" pitchFamily="34" charset="0"/>
            </a:endParaRPr>
          </a:p>
          <a:p>
            <a:pPr algn="just"/>
            <a:r>
              <a:rPr lang="en-US" sz="1400" dirty="0">
                <a:latin typeface="Arial" panose="020B0604020202020204" pitchFamily="34" charset="0"/>
                <a:cs typeface="Arial" panose="020B0604020202020204" pitchFamily="34" charset="0"/>
              </a:rPr>
              <a:t>A screenshot showing the GSTR-1 filing status and a copy of auto-populated GSTR-2B have been enclosed.</a:t>
            </a:r>
          </a:p>
          <a:p>
            <a:pPr algn="just"/>
            <a:endParaRPr lang="en-IN"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115984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3A5B47-5AEE-BFD8-295E-E4187BC6BC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C0803F-7422-4EA3-6920-26098BAAD752}"/>
              </a:ext>
            </a:extLst>
          </p:cNvPr>
          <p:cNvSpPr>
            <a:spLocks noGrp="1"/>
          </p:cNvSpPr>
          <p:nvPr>
            <p:ph type="title"/>
          </p:nvPr>
        </p:nvSpPr>
        <p:spPr>
          <a:xfrm>
            <a:off x="603504" y="346837"/>
            <a:ext cx="10366248" cy="393827"/>
          </a:xfrm>
        </p:spPr>
        <p:txBody>
          <a:bodyPr>
            <a:normAutofit fontScale="90000"/>
          </a:bodyPr>
          <a:lstStyle/>
          <a:p>
            <a:r>
              <a:rPr lang="en-IN" b="1" dirty="0"/>
              <a:t>Wrong </a:t>
            </a:r>
            <a:r>
              <a:rPr lang="en-IN" b="1" dirty="0" err="1">
                <a:solidFill>
                  <a:schemeClr val="accent2">
                    <a:lumMod val="75000"/>
                  </a:schemeClr>
                </a:solidFill>
              </a:rPr>
              <a:t>availment</a:t>
            </a:r>
            <a:r>
              <a:rPr lang="en-IN" b="1" dirty="0"/>
              <a:t> of ITC</a:t>
            </a:r>
          </a:p>
        </p:txBody>
      </p:sp>
      <p:sp>
        <p:nvSpPr>
          <p:cNvPr id="3" name="Content Placeholder 2">
            <a:extLst>
              <a:ext uri="{FF2B5EF4-FFF2-40B4-BE49-F238E27FC236}">
                <a16:creationId xmlns:a16="http://schemas.microsoft.com/office/drawing/2014/main" id="{0614D5BC-BB9D-DC8B-4FC3-89085B239F02}"/>
              </a:ext>
            </a:extLst>
          </p:cNvPr>
          <p:cNvSpPr>
            <a:spLocks noGrp="1"/>
          </p:cNvSpPr>
          <p:nvPr>
            <p:ph idx="1"/>
          </p:nvPr>
        </p:nvSpPr>
        <p:spPr>
          <a:xfrm>
            <a:off x="528828" y="1253330"/>
            <a:ext cx="10515600" cy="4946301"/>
          </a:xfrm>
        </p:spPr>
        <p:txBody>
          <a:bodyPr>
            <a:noAutofit/>
          </a:bodyPr>
          <a:lstStyle/>
          <a:p>
            <a:pPr marL="0" lvl="0" indent="0">
              <a:buNone/>
            </a:pPr>
            <a:r>
              <a:rPr lang="en-US" sz="1200" b="1" dirty="0">
                <a:latin typeface="Arial" panose="020B0604020202020204" pitchFamily="34" charset="0"/>
                <a:cs typeface="Arial" panose="020B0604020202020204" pitchFamily="34" charset="0"/>
              </a:rPr>
              <a:t>The Company should have received the goods and/or services</a:t>
            </a:r>
            <a:r>
              <a:rPr lang="en-US" sz="1200" dirty="0">
                <a:latin typeface="Arial" panose="020B0604020202020204" pitchFamily="34" charset="0"/>
                <a:cs typeface="Arial" panose="020B0604020202020204" pitchFamily="34" charset="0"/>
              </a:rPr>
              <a:t> </a:t>
            </a:r>
            <a:endParaRPr lang="en-IN"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The Company has received the goods and/or services as mentioned in the invoices  . To substantiate the same the Company is submitting the copy of E-way bill for the goods movement, and bank statement evidencing the payment , has been duly enclosed.</a:t>
            </a:r>
          </a:p>
          <a:p>
            <a:pPr marL="0" lvl="0" indent="0">
              <a:buNone/>
            </a:pPr>
            <a:endParaRPr lang="en-US" sz="1200" b="1" dirty="0">
              <a:latin typeface="Arial" panose="020B0604020202020204" pitchFamily="34" charset="0"/>
              <a:cs typeface="Arial" panose="020B0604020202020204" pitchFamily="34" charset="0"/>
            </a:endParaRPr>
          </a:p>
          <a:p>
            <a:pPr marL="0" lvl="0" indent="0">
              <a:buNone/>
            </a:pPr>
            <a:r>
              <a:rPr lang="en-US" sz="1200" b="1" dirty="0">
                <a:latin typeface="Arial" panose="020B0604020202020204" pitchFamily="34" charset="0"/>
                <a:cs typeface="Arial" panose="020B0604020202020204" pitchFamily="34" charset="0"/>
              </a:rPr>
              <a:t>The tax charged in respect of such supply has been actually paid to the Government</a:t>
            </a:r>
            <a:endParaRPr lang="en-IN" sz="1200" dirty="0">
              <a:latin typeface="Arial" panose="020B0604020202020204" pitchFamily="34" charset="0"/>
              <a:cs typeface="Arial" panose="020B0604020202020204" pitchFamily="34" charset="0"/>
            </a:endParaRPr>
          </a:p>
          <a:p>
            <a:pPr marL="0" indent="0">
              <a:buNone/>
            </a:pPr>
            <a:r>
              <a:rPr lang="en-US" sz="1200" dirty="0">
                <a:latin typeface="Arial" panose="020B0604020202020204" pitchFamily="34" charset="0"/>
                <a:cs typeface="Arial" panose="020B0604020202020204" pitchFamily="34" charset="0"/>
              </a:rPr>
              <a:t> </a:t>
            </a:r>
            <a:endParaRPr lang="en-IN"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The supplier </a:t>
            </a:r>
            <a:r>
              <a:rPr lang="en-US" sz="1200" dirty="0" err="1">
                <a:latin typeface="Arial" panose="020B0604020202020204" pitchFamily="34" charset="0"/>
                <a:cs typeface="Arial" panose="020B0604020202020204" pitchFamily="34" charset="0"/>
              </a:rPr>
              <a:t>Arichs</a:t>
            </a:r>
            <a:r>
              <a:rPr lang="en-US" sz="1200" dirty="0">
                <a:latin typeface="Arial" panose="020B0604020202020204" pitchFamily="34" charset="0"/>
                <a:cs typeface="Arial" panose="020B0604020202020204" pitchFamily="34" charset="0"/>
              </a:rPr>
              <a:t> Global has filed its GSTR-3B for the tax period June-2023, thus it is implied that tax has been paid on the supplies to the Government. The return filing status of GSTR-3B of the supplier </a:t>
            </a:r>
            <a:r>
              <a:rPr lang="en-US" sz="1200" dirty="0" err="1">
                <a:latin typeface="Arial" panose="020B0604020202020204" pitchFamily="34" charset="0"/>
                <a:cs typeface="Arial" panose="020B0604020202020204" pitchFamily="34" charset="0"/>
              </a:rPr>
              <a:t>Arichs</a:t>
            </a:r>
            <a:r>
              <a:rPr lang="en-US" sz="1200" dirty="0">
                <a:latin typeface="Arial" panose="020B0604020202020204" pitchFamily="34" charset="0"/>
                <a:cs typeface="Arial" panose="020B0604020202020204" pitchFamily="34" charset="0"/>
              </a:rPr>
              <a:t> Global for the tax period June-2023 as available on the GST Portal is enclosed.</a:t>
            </a:r>
          </a:p>
          <a:p>
            <a:pPr marL="0" lvl="0" indent="0">
              <a:buNone/>
            </a:pPr>
            <a:r>
              <a:rPr lang="en-US" sz="1200" b="1" u="sng" dirty="0">
                <a:latin typeface="Arial" panose="020B0604020202020204" pitchFamily="34" charset="0"/>
                <a:cs typeface="Arial" panose="020B0604020202020204" pitchFamily="34" charset="0"/>
              </a:rPr>
              <a:t>The Company has furnished return under Section 39 of the KGST Act</a:t>
            </a:r>
            <a:r>
              <a:rPr lang="en-US" sz="1200" b="1" dirty="0">
                <a:latin typeface="Arial" panose="020B0604020202020204" pitchFamily="34" charset="0"/>
                <a:cs typeface="Arial" panose="020B0604020202020204" pitchFamily="34" charset="0"/>
              </a:rPr>
              <a:t> </a:t>
            </a:r>
            <a:endParaRPr lang="en-IN" sz="1200" dirty="0">
              <a:latin typeface="Arial" panose="020B0604020202020204" pitchFamily="34" charset="0"/>
              <a:cs typeface="Arial" panose="020B0604020202020204" pitchFamily="34" charset="0"/>
            </a:endParaRPr>
          </a:p>
          <a:p>
            <a:pPr marL="0" indent="0">
              <a:buNone/>
            </a:pPr>
            <a:r>
              <a:rPr lang="en-US" sz="1200" dirty="0">
                <a:latin typeface="Arial" panose="020B0604020202020204" pitchFamily="34" charset="0"/>
                <a:cs typeface="Arial" panose="020B0604020202020204" pitchFamily="34" charset="0"/>
              </a:rPr>
              <a:t>The Company has filed GSTR-3B for the relevant period during which the said ITC is availed. The copy of GSTR-3B for the relevant period is enclosed</a:t>
            </a:r>
          </a:p>
          <a:p>
            <a:pPr marL="0" indent="0">
              <a:buNone/>
            </a:pPr>
            <a:r>
              <a:rPr lang="en-US" sz="1200" dirty="0">
                <a:latin typeface="Arial" panose="020B0604020202020204" pitchFamily="34" charset="0"/>
                <a:cs typeface="Arial" panose="020B0604020202020204" pitchFamily="34" charset="0"/>
              </a:rPr>
              <a:t>In light of the above submissions, it is respectfully submitted that the Company has correctly availed ITC during the relevant period since the disputed invoices were duly issued by a registered supplier, correctly reflected in the Company’s GSTR-2B, the underlying goods/services  were actually received at the Company’s premises, and the corresponding returns were timely filed by the Company.</a:t>
            </a:r>
            <a:endParaRPr lang="en-IN" sz="1200" dirty="0">
              <a:latin typeface="Arial" panose="020B0604020202020204" pitchFamily="34" charset="0"/>
              <a:cs typeface="Arial" panose="020B0604020202020204" pitchFamily="34" charset="0"/>
            </a:endParaRPr>
          </a:p>
          <a:p>
            <a:pPr marL="0" indent="0">
              <a:buNone/>
            </a:pPr>
            <a:r>
              <a:rPr lang="en-US" sz="1200" dirty="0">
                <a:latin typeface="Arial" panose="020B0604020202020204" pitchFamily="34" charset="0"/>
                <a:cs typeface="Arial" panose="020B0604020202020204" pitchFamily="34" charset="0"/>
              </a:rPr>
              <a:t>Furthermore, it is submitted that the current registration status of the impugned supplier is currently showing as ‘Active’ on the GSTN portal. The screenshot from the portal is reproduced.</a:t>
            </a:r>
          </a:p>
          <a:p>
            <a:pPr marL="0" indent="0">
              <a:buNone/>
            </a:pPr>
            <a:r>
              <a:rPr lang="en-US" sz="1200" dirty="0">
                <a:latin typeface="Arial" panose="020B0604020202020204" pitchFamily="34" charset="0"/>
                <a:cs typeface="Arial" panose="020B0604020202020204" pitchFamily="34" charset="0"/>
              </a:rPr>
              <a:t>Accordingly, the instant allegation that the Company has wrongly availed ITC from non-existent supplier does not hold good and is liable to be set aside.</a:t>
            </a:r>
            <a:endParaRPr lang="en-IN" sz="1200" dirty="0">
              <a:latin typeface="Arial" panose="020B0604020202020204" pitchFamily="34" charset="0"/>
              <a:cs typeface="Arial" panose="020B0604020202020204" pitchFamily="34" charset="0"/>
            </a:endParaRPr>
          </a:p>
          <a:p>
            <a:pPr marL="0" indent="0">
              <a:buNone/>
            </a:pPr>
            <a:endParaRPr lang="en-US" sz="1200" dirty="0">
              <a:latin typeface="Arial" panose="020B0604020202020204" pitchFamily="34" charset="0"/>
              <a:cs typeface="Arial" panose="020B0604020202020204" pitchFamily="34" charset="0"/>
            </a:endParaRPr>
          </a:p>
          <a:p>
            <a:pPr marL="0" indent="0">
              <a:buNone/>
            </a:pPr>
            <a:endParaRPr lang="en-US" sz="1200" dirty="0">
              <a:latin typeface="Arial" panose="020B0604020202020204" pitchFamily="34" charset="0"/>
              <a:cs typeface="Arial" panose="020B0604020202020204" pitchFamily="34" charset="0"/>
            </a:endParaRPr>
          </a:p>
          <a:p>
            <a:pPr marL="0" indent="0">
              <a:buNone/>
            </a:pPr>
            <a:endParaRPr lang="en-IN" sz="1200" dirty="0">
              <a:latin typeface="Arial" panose="020B0604020202020204" pitchFamily="34" charset="0"/>
              <a:cs typeface="Arial" panose="020B0604020202020204" pitchFamily="34" charset="0"/>
            </a:endParaRPr>
          </a:p>
          <a:p>
            <a:pPr marL="0" indent="0">
              <a:buNone/>
            </a:pPr>
            <a:r>
              <a:rPr lang="en-US" sz="1200" dirty="0">
                <a:latin typeface="Arial" panose="020B0604020202020204" pitchFamily="34" charset="0"/>
                <a:cs typeface="Arial" panose="020B0604020202020204" pitchFamily="34" charset="0"/>
              </a:rPr>
              <a:t>.</a:t>
            </a:r>
            <a:endParaRPr lang="en-IN" sz="1200" dirty="0">
              <a:latin typeface="Arial" panose="020B0604020202020204" pitchFamily="34" charset="0"/>
              <a:cs typeface="Arial" panose="020B0604020202020204" pitchFamily="34" charset="0"/>
            </a:endParaRPr>
          </a:p>
          <a:p>
            <a:endParaRPr lang="en-IN"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824791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41C8DF-4B88-330A-856E-0B3DCB0ABF29}"/>
              </a:ext>
            </a:extLst>
          </p:cNvPr>
          <p:cNvSpPr>
            <a:spLocks noGrp="1"/>
          </p:cNvSpPr>
          <p:nvPr>
            <p:ph type="title"/>
          </p:nvPr>
        </p:nvSpPr>
        <p:spPr/>
        <p:txBody>
          <a:bodyPr>
            <a:normAutofit/>
          </a:bodyPr>
          <a:lstStyle/>
          <a:p>
            <a:r>
              <a:rPr lang="en-IN" sz="4800" b="1" dirty="0">
                <a:solidFill>
                  <a:schemeClr val="accent2">
                    <a:lumMod val="75000"/>
                  </a:schemeClr>
                </a:solidFill>
                <a:latin typeface="Arial" panose="020B0604020202020204" pitchFamily="34" charset="0"/>
                <a:cs typeface="Arial" panose="020B0604020202020204" pitchFamily="34" charset="0"/>
              </a:rPr>
              <a:t>Strategy Thinking </a:t>
            </a:r>
          </a:p>
        </p:txBody>
      </p:sp>
      <p:sp>
        <p:nvSpPr>
          <p:cNvPr id="4" name="Content Placeholder 3">
            <a:extLst>
              <a:ext uri="{FF2B5EF4-FFF2-40B4-BE49-F238E27FC236}">
                <a16:creationId xmlns:a16="http://schemas.microsoft.com/office/drawing/2014/main" id="{44F1CB78-C9D0-D411-41DE-7D3FFBED3C57}"/>
              </a:ext>
            </a:extLst>
          </p:cNvPr>
          <p:cNvSpPr>
            <a:spLocks noGrp="1"/>
          </p:cNvSpPr>
          <p:nvPr>
            <p:ph idx="1"/>
          </p:nvPr>
        </p:nvSpPr>
        <p:spPr/>
        <p:txBody>
          <a:bodyPr/>
          <a:lstStyle/>
          <a:p>
            <a:pPr marL="0" indent="0">
              <a:buNone/>
            </a:pPr>
            <a:r>
              <a:rPr lang="en-GB" b="1" dirty="0" err="1"/>
              <a:t>Articleship</a:t>
            </a:r>
            <a:r>
              <a:rPr lang="en-GB" b="1" dirty="0"/>
              <a:t> is not just a requirement — it is your real classroom.</a:t>
            </a:r>
            <a:endParaRPr lang="en-GB" dirty="0"/>
          </a:p>
          <a:p>
            <a:r>
              <a:rPr lang="en-GB" sz="1200" b="1" dirty="0">
                <a:latin typeface="Arial" panose="020B0604020202020204" pitchFamily="34" charset="0"/>
                <a:cs typeface="Arial" panose="020B0604020202020204" pitchFamily="34" charset="0"/>
              </a:rPr>
              <a:t>Discipline</a:t>
            </a:r>
          </a:p>
          <a:p>
            <a:r>
              <a:rPr lang="en-GB" sz="1200" b="1" dirty="0">
                <a:latin typeface="Arial" panose="020B0604020202020204" pitchFamily="34" charset="0"/>
                <a:cs typeface="Arial" panose="020B0604020202020204" pitchFamily="34" charset="0"/>
              </a:rPr>
              <a:t>Time management</a:t>
            </a:r>
          </a:p>
          <a:p>
            <a:r>
              <a:rPr lang="en-GB" sz="1200" b="1" dirty="0">
                <a:latin typeface="Arial" panose="020B0604020202020204" pitchFamily="34" charset="0"/>
                <a:cs typeface="Arial" panose="020B0604020202020204" pitchFamily="34" charset="0"/>
              </a:rPr>
              <a:t>Professional judgment</a:t>
            </a:r>
          </a:p>
          <a:p>
            <a:r>
              <a:rPr lang="en-GB" sz="1200" b="1" dirty="0">
                <a:latin typeface="Arial" panose="020B0604020202020204" pitchFamily="34" charset="0"/>
                <a:cs typeface="Arial" panose="020B0604020202020204" pitchFamily="34" charset="0"/>
              </a:rPr>
              <a:t>Resilience under pressure</a:t>
            </a:r>
          </a:p>
          <a:p>
            <a:r>
              <a:rPr lang="en-GB" sz="1200" b="1" dirty="0">
                <a:latin typeface="Arial" panose="020B0604020202020204" pitchFamily="34" charset="0"/>
                <a:cs typeface="Arial" panose="020B0604020202020204" pitchFamily="34" charset="0"/>
              </a:rPr>
              <a:t>Practical business understanding</a:t>
            </a:r>
          </a:p>
          <a:p>
            <a:r>
              <a:rPr lang="en-IN" sz="1200" b="1" dirty="0">
                <a:latin typeface="Arial" panose="020B0604020202020204" pitchFamily="34" charset="0"/>
                <a:cs typeface="Arial" panose="020B0604020202020204" pitchFamily="34" charset="0"/>
              </a:rPr>
              <a:t>Think Beyond Compliance</a:t>
            </a:r>
          </a:p>
          <a:p>
            <a:r>
              <a:rPr lang="en-IN" sz="1200" b="1" dirty="0">
                <a:latin typeface="Arial" panose="020B0604020202020204" pitchFamily="34" charset="0"/>
                <a:cs typeface="Arial" panose="020B0604020202020204" pitchFamily="34" charset="0"/>
              </a:rPr>
              <a:t>Leverage Technology</a:t>
            </a:r>
          </a:p>
          <a:p>
            <a:r>
              <a:rPr lang="en-GB" sz="1200" b="1" dirty="0">
                <a:latin typeface="Arial" panose="020B0604020202020204" pitchFamily="34" charset="0"/>
                <a:cs typeface="Arial" panose="020B0604020202020204" pitchFamily="34" charset="0"/>
              </a:rPr>
              <a:t>Develop Client Relationship Skills</a:t>
            </a:r>
            <a:endParaRPr lang="en-IN" sz="1200" b="1" dirty="0">
              <a:latin typeface="Arial" panose="020B0604020202020204" pitchFamily="34" charset="0"/>
              <a:cs typeface="Arial" panose="020B0604020202020204" pitchFamily="34" charset="0"/>
            </a:endParaRPr>
          </a:p>
          <a:p>
            <a:r>
              <a:rPr lang="en-IN" sz="1200" b="1" dirty="0">
                <a:latin typeface="Arial" panose="020B0604020202020204" pitchFamily="34" charset="0"/>
                <a:cs typeface="Arial" panose="020B0604020202020204" pitchFamily="34" charset="0"/>
              </a:rPr>
              <a:t>Apply the 80–20 Rule</a:t>
            </a:r>
          </a:p>
          <a:p>
            <a:pPr lvl="1"/>
            <a:r>
              <a:rPr lang="en-GB" sz="1200" b="1" dirty="0">
                <a:latin typeface="Arial" panose="020B0604020202020204" pitchFamily="34" charset="0"/>
                <a:cs typeface="Arial" panose="020B0604020202020204" pitchFamily="34" charset="0"/>
              </a:rPr>
              <a:t>80% of results come from 20% of activities.</a:t>
            </a:r>
          </a:p>
          <a:p>
            <a:pPr marL="457200" lvl="1" indent="0">
              <a:buNone/>
            </a:pPr>
            <a:endParaRPr lang="en-GB" sz="1200" b="1" dirty="0">
              <a:latin typeface="Arial" panose="020B0604020202020204" pitchFamily="34" charset="0"/>
              <a:cs typeface="Arial" panose="020B0604020202020204" pitchFamily="34" charset="0"/>
            </a:endParaRPr>
          </a:p>
          <a:p>
            <a:pPr marL="457200" lvl="1" indent="0">
              <a:buNone/>
            </a:pPr>
            <a:r>
              <a:rPr lang="en-GB" sz="1200" b="1" dirty="0">
                <a:latin typeface="Arial" panose="020B0604020202020204" pitchFamily="34" charset="0"/>
                <a:cs typeface="Arial" panose="020B0604020202020204" pitchFamily="34" charset="0"/>
              </a:rPr>
              <a:t>“A successful CA firm is built not only on technical knowledge but also on strategic thinking, specialization, technology, and strong client relationships.”</a:t>
            </a:r>
          </a:p>
          <a:p>
            <a:pPr marL="457200" lvl="1" indent="0">
              <a:buNone/>
            </a:pPr>
            <a:endParaRPr lang="en-GB" sz="1000" b="1" dirty="0">
              <a:latin typeface="Arial" panose="020B0604020202020204" pitchFamily="34" charset="0"/>
              <a:cs typeface="Arial" panose="020B0604020202020204" pitchFamily="34" charset="0"/>
            </a:endParaRPr>
          </a:p>
          <a:p>
            <a:endParaRPr lang="en-IN" dirty="0"/>
          </a:p>
        </p:txBody>
      </p:sp>
    </p:spTree>
    <p:extLst>
      <p:ext uri="{BB962C8B-B14F-4D97-AF65-F5344CB8AC3E}">
        <p14:creationId xmlns:p14="http://schemas.microsoft.com/office/powerpoint/2010/main" val="15032936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C1D109A-86D1-A608-590A-9803C1A53CBC}"/>
              </a:ext>
            </a:extLst>
          </p:cNvPr>
          <p:cNvSpPr txBox="1"/>
          <p:nvPr/>
        </p:nvSpPr>
        <p:spPr>
          <a:xfrm>
            <a:off x="403860" y="374904"/>
            <a:ext cx="7434072" cy="369332"/>
          </a:xfrm>
          <a:prstGeom prst="rect">
            <a:avLst/>
          </a:prstGeom>
          <a:noFill/>
        </p:spPr>
        <p:txBody>
          <a:bodyPr wrap="square" rtlCol="0">
            <a:spAutoFit/>
          </a:bodyPr>
          <a:lstStyle/>
          <a:p>
            <a:r>
              <a:rPr lang="en-IN" b="1" dirty="0"/>
              <a:t>Comparative Analysis – Section 73 vs Section 74 vs Section 74A (GST)</a:t>
            </a:r>
          </a:p>
        </p:txBody>
      </p:sp>
      <p:graphicFrame>
        <p:nvGraphicFramePr>
          <p:cNvPr id="5" name="Table 4">
            <a:extLst>
              <a:ext uri="{FF2B5EF4-FFF2-40B4-BE49-F238E27FC236}">
                <a16:creationId xmlns:a16="http://schemas.microsoft.com/office/drawing/2014/main" id="{8863DBFF-9E1E-B9C1-A1D1-A0068C7BBC52}"/>
              </a:ext>
            </a:extLst>
          </p:cNvPr>
          <p:cNvGraphicFramePr>
            <a:graphicFrameLocks noGrp="1"/>
          </p:cNvGraphicFramePr>
          <p:nvPr>
            <p:extLst>
              <p:ext uri="{D42A27DB-BD31-4B8C-83A1-F6EECF244321}">
                <p14:modId xmlns:p14="http://schemas.microsoft.com/office/powerpoint/2010/main" val="21998375"/>
              </p:ext>
            </p:extLst>
          </p:nvPr>
        </p:nvGraphicFramePr>
        <p:xfrm>
          <a:off x="403860" y="1384300"/>
          <a:ext cx="11384280" cy="4648977"/>
        </p:xfrm>
        <a:graphic>
          <a:graphicData uri="http://schemas.openxmlformats.org/drawingml/2006/table">
            <a:tbl>
              <a:tblPr firstRow="1" bandRow="1">
                <a:tableStyleId>{21E4AEA4-8DFA-4A89-87EB-49C32662AFE0}</a:tableStyleId>
              </a:tblPr>
              <a:tblGrid>
                <a:gridCol w="2846070">
                  <a:extLst>
                    <a:ext uri="{9D8B030D-6E8A-4147-A177-3AD203B41FA5}">
                      <a16:colId xmlns:a16="http://schemas.microsoft.com/office/drawing/2014/main" val="1866253349"/>
                    </a:ext>
                  </a:extLst>
                </a:gridCol>
                <a:gridCol w="2846070">
                  <a:extLst>
                    <a:ext uri="{9D8B030D-6E8A-4147-A177-3AD203B41FA5}">
                      <a16:colId xmlns:a16="http://schemas.microsoft.com/office/drawing/2014/main" val="3225315303"/>
                    </a:ext>
                  </a:extLst>
                </a:gridCol>
                <a:gridCol w="2846070">
                  <a:extLst>
                    <a:ext uri="{9D8B030D-6E8A-4147-A177-3AD203B41FA5}">
                      <a16:colId xmlns:a16="http://schemas.microsoft.com/office/drawing/2014/main" val="3881022762"/>
                    </a:ext>
                  </a:extLst>
                </a:gridCol>
                <a:gridCol w="2846070">
                  <a:extLst>
                    <a:ext uri="{9D8B030D-6E8A-4147-A177-3AD203B41FA5}">
                      <a16:colId xmlns:a16="http://schemas.microsoft.com/office/drawing/2014/main" val="2698236561"/>
                    </a:ext>
                  </a:extLst>
                </a:gridCol>
              </a:tblGrid>
              <a:tr h="362461">
                <a:tc>
                  <a:txBody>
                    <a:bodyPr/>
                    <a:lstStyle/>
                    <a:p>
                      <a:r>
                        <a:rPr lang="en-IN" dirty="0"/>
                        <a:t>Particulars</a:t>
                      </a:r>
                    </a:p>
                  </a:txBody>
                  <a:tcPr/>
                </a:tc>
                <a:tc>
                  <a:txBody>
                    <a:bodyPr/>
                    <a:lstStyle/>
                    <a:p>
                      <a:r>
                        <a:rPr lang="en-IN" dirty="0"/>
                        <a:t>Section 73</a:t>
                      </a:r>
                    </a:p>
                  </a:txBody>
                  <a:tcPr/>
                </a:tc>
                <a:tc>
                  <a:txBody>
                    <a:bodyPr/>
                    <a:lstStyle/>
                    <a:p>
                      <a:r>
                        <a:rPr lang="en-IN" dirty="0"/>
                        <a:t>Section 74</a:t>
                      </a:r>
                    </a:p>
                  </a:txBody>
                  <a:tcPr/>
                </a:tc>
                <a:tc>
                  <a:txBody>
                    <a:bodyPr/>
                    <a:lstStyle/>
                    <a:p>
                      <a:r>
                        <a:rPr lang="en-IN" dirty="0"/>
                        <a:t>Section 74A</a:t>
                      </a:r>
                    </a:p>
                  </a:txBody>
                  <a:tcPr/>
                </a:tc>
                <a:extLst>
                  <a:ext uri="{0D108BD9-81ED-4DB2-BD59-A6C34878D82A}">
                    <a16:rowId xmlns:a16="http://schemas.microsoft.com/office/drawing/2014/main" val="4273540104"/>
                  </a:ext>
                </a:extLst>
              </a:tr>
              <a:tr h="625617">
                <a:tc>
                  <a:txBody>
                    <a:bodyPr/>
                    <a:lstStyle/>
                    <a:p>
                      <a:r>
                        <a:rPr lang="en-IN" sz="1200" dirty="0"/>
                        <a:t>Nature of Case</a:t>
                      </a:r>
                      <a:endParaRPr lang="en-IN" sz="1200" dirty="0">
                        <a:latin typeface="Arial" panose="020B0604020202020204" pitchFamily="34" charset="0"/>
                        <a:cs typeface="Arial" panose="020B0604020202020204" pitchFamily="34" charset="0"/>
                      </a:endParaRPr>
                    </a:p>
                  </a:txBody>
                  <a:tcPr/>
                </a:tc>
                <a:tc>
                  <a:txBody>
                    <a:bodyPr/>
                    <a:lstStyle/>
                    <a:p>
                      <a:r>
                        <a:rPr lang="en-GB" sz="1200" b="0" dirty="0"/>
                        <a:t>Tax not paid / short paid without fraud or suppression</a:t>
                      </a:r>
                      <a:endParaRPr lang="en-IN" sz="1200" b="0" dirty="0">
                        <a:latin typeface="Arial" panose="020B0604020202020204" pitchFamily="34" charset="0"/>
                        <a:cs typeface="Arial" panose="020B0604020202020204" pitchFamily="34" charset="0"/>
                      </a:endParaRPr>
                    </a:p>
                  </a:txBody>
                  <a:tcPr/>
                </a:tc>
                <a:tc>
                  <a:txBody>
                    <a:bodyPr/>
                    <a:lstStyle/>
                    <a:p>
                      <a:r>
                        <a:rPr lang="en-GB" sz="1200" b="0" dirty="0"/>
                        <a:t>Tax not paid / short paid due to fraud, wilful misstatement or suppression</a:t>
                      </a:r>
                      <a:endParaRPr lang="en-IN" sz="1200" b="0" dirty="0">
                        <a:latin typeface="Arial" panose="020B0604020202020204" pitchFamily="34" charset="0"/>
                        <a:cs typeface="Arial" panose="020B0604020202020204" pitchFamily="34" charset="0"/>
                      </a:endParaRPr>
                    </a:p>
                  </a:txBody>
                  <a:tcPr/>
                </a:tc>
                <a:tc>
                  <a:txBody>
                    <a:bodyPr/>
                    <a:lstStyle/>
                    <a:p>
                      <a:r>
                        <a:rPr lang="en-GB" sz="1200" b="0" dirty="0"/>
                        <a:t>New unified provision for tax determination (introduced through amendment)</a:t>
                      </a:r>
                      <a:endParaRPr lang="en-IN" sz="1200" b="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920437207"/>
                  </a:ext>
                </a:extLst>
              </a:tr>
              <a:tr h="362461">
                <a:tc>
                  <a:txBody>
                    <a:bodyPr/>
                    <a:lstStyle/>
                    <a:p>
                      <a:r>
                        <a:rPr lang="en-IN" sz="1200" dirty="0"/>
                        <a:t>Coverage</a:t>
                      </a:r>
                      <a:endParaRPr lang="en-IN" sz="1200" dirty="0">
                        <a:latin typeface="Arial" panose="020B0604020202020204" pitchFamily="34" charset="0"/>
                        <a:cs typeface="Arial" panose="020B0604020202020204" pitchFamily="34" charset="0"/>
                      </a:endParaRPr>
                    </a:p>
                  </a:txBody>
                  <a:tcPr/>
                </a:tc>
                <a:tc>
                  <a:txBody>
                    <a:bodyPr/>
                    <a:lstStyle/>
                    <a:p>
                      <a:r>
                        <a:rPr lang="en-GB" sz="1200" b="0" dirty="0"/>
                        <a:t>Tax not paid, short paid, erroneous refund, wrong ITC</a:t>
                      </a:r>
                      <a:endParaRPr lang="en-IN" sz="1200" b="0"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a:t>Tax not paid, short paid, erroneous refund, wrong ITC but with intention to evade tax</a:t>
                      </a:r>
                      <a:endParaRPr lang="en-IN" sz="1200" b="0" dirty="0"/>
                    </a:p>
                    <a:p>
                      <a:endParaRPr lang="en-IN" sz="1200" b="0" dirty="0">
                        <a:latin typeface="Arial" panose="020B0604020202020204" pitchFamily="34" charset="0"/>
                        <a:cs typeface="Arial" panose="020B0604020202020204" pitchFamily="34" charset="0"/>
                      </a:endParaRPr>
                    </a:p>
                  </a:txBody>
                  <a:tcPr/>
                </a:tc>
                <a:tc>
                  <a:txBody>
                    <a:bodyPr/>
                    <a:lstStyle/>
                    <a:p>
                      <a:r>
                        <a:rPr lang="en-GB" sz="1200" b="0" dirty="0"/>
                        <a:t>Tax not paid, short paid, erroneous refund, wrong ITC</a:t>
                      </a:r>
                      <a:endParaRPr lang="en-IN" sz="1200" b="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415304818"/>
                  </a:ext>
                </a:extLst>
              </a:tr>
              <a:tr h="625617">
                <a:tc>
                  <a:txBody>
                    <a:bodyPr/>
                    <a:lstStyle/>
                    <a:p>
                      <a:r>
                        <a:rPr lang="en-IN" sz="1200" dirty="0"/>
                        <a:t>Time Limit for Notice</a:t>
                      </a:r>
                      <a:endParaRPr lang="en-IN" sz="1200" dirty="0">
                        <a:latin typeface="Arial" panose="020B0604020202020204" pitchFamily="34" charset="0"/>
                        <a:cs typeface="Arial" panose="020B0604020202020204" pitchFamily="34" charset="0"/>
                      </a:endParaRPr>
                    </a:p>
                  </a:txBody>
                  <a:tcPr/>
                </a:tc>
                <a:tc>
                  <a:txBody>
                    <a:bodyPr/>
                    <a:lstStyle/>
                    <a:p>
                      <a:r>
                        <a:rPr lang="en-GB" sz="1200" b="0" dirty="0"/>
                        <a:t>Notice shall be issued three month before passing the order</a:t>
                      </a:r>
                      <a:endParaRPr lang="en-IN" sz="1200" b="0" dirty="0">
                        <a:latin typeface="Arial" panose="020B0604020202020204" pitchFamily="34" charset="0"/>
                        <a:cs typeface="Arial" panose="020B0604020202020204" pitchFamily="34" charset="0"/>
                      </a:endParaRPr>
                    </a:p>
                  </a:txBody>
                  <a:tcPr/>
                </a:tc>
                <a:tc>
                  <a:txBody>
                    <a:bodyPr/>
                    <a:lstStyle/>
                    <a:p>
                      <a:r>
                        <a:rPr lang="en-GB" sz="1200" b="0" dirty="0"/>
                        <a:t>Notice shall be issued six month before passing the order</a:t>
                      </a:r>
                      <a:endParaRPr lang="en-IN" sz="1200" b="0" dirty="0">
                        <a:latin typeface="Arial" panose="020B0604020202020204" pitchFamily="34" charset="0"/>
                        <a:cs typeface="Arial" panose="020B0604020202020204" pitchFamily="34" charset="0"/>
                      </a:endParaRPr>
                    </a:p>
                  </a:txBody>
                  <a:tcPr/>
                </a:tc>
                <a:tc>
                  <a:txBody>
                    <a:bodyPr/>
                    <a:lstStyle/>
                    <a:p>
                      <a:r>
                        <a:rPr lang="en-GB" sz="1200" b="0" dirty="0"/>
                        <a:t>42 months from due date of annual return</a:t>
                      </a:r>
                      <a:endParaRPr lang="en-IN" sz="1200" b="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657436371"/>
                  </a:ext>
                </a:extLst>
              </a:tr>
              <a:tr h="625617">
                <a:tc>
                  <a:txBody>
                    <a:bodyPr/>
                    <a:lstStyle/>
                    <a:p>
                      <a:r>
                        <a:rPr lang="en-IN" sz="1200" dirty="0"/>
                        <a:t>Time Limit for Order</a:t>
                      </a:r>
                      <a:endParaRPr lang="en-IN" sz="1200" dirty="0">
                        <a:latin typeface="Arial" panose="020B0604020202020204" pitchFamily="34" charset="0"/>
                        <a:cs typeface="Arial" panose="020B0604020202020204" pitchFamily="34" charset="0"/>
                      </a:endParaRPr>
                    </a:p>
                  </a:txBody>
                  <a:tcPr/>
                </a:tc>
                <a:tc>
                  <a:txBody>
                    <a:bodyPr/>
                    <a:lstStyle/>
                    <a:p>
                      <a:r>
                        <a:rPr lang="en-GB" sz="1200" b="0" dirty="0"/>
                        <a:t>Within 3 years from due date of annual return</a:t>
                      </a:r>
                      <a:endParaRPr lang="en-IN" sz="1200" b="0" dirty="0">
                        <a:latin typeface="Arial" panose="020B0604020202020204" pitchFamily="34" charset="0"/>
                        <a:cs typeface="Arial" panose="020B0604020202020204" pitchFamily="34" charset="0"/>
                      </a:endParaRPr>
                    </a:p>
                  </a:txBody>
                  <a:tcPr/>
                </a:tc>
                <a:tc>
                  <a:txBody>
                    <a:bodyPr/>
                    <a:lstStyle/>
                    <a:p>
                      <a:r>
                        <a:rPr lang="en-GB" sz="1200" b="0" dirty="0"/>
                        <a:t>Within 5 years from due date of annual return</a:t>
                      </a:r>
                      <a:endParaRPr lang="en-IN" sz="1200" b="0" dirty="0">
                        <a:latin typeface="Arial" panose="020B0604020202020204" pitchFamily="34" charset="0"/>
                        <a:cs typeface="Arial" panose="020B0604020202020204" pitchFamily="34" charset="0"/>
                      </a:endParaRPr>
                    </a:p>
                  </a:txBody>
                  <a:tcPr/>
                </a:tc>
                <a:tc>
                  <a:txBody>
                    <a:bodyPr/>
                    <a:lstStyle/>
                    <a:p>
                      <a:r>
                        <a:rPr lang="en-GB" sz="1200" b="0" dirty="0"/>
                        <a:t>Within 12 month month from the date of issue of notice </a:t>
                      </a:r>
                    </a:p>
                    <a:p>
                      <a:endParaRPr lang="en-GB" sz="1200" b="0" dirty="0"/>
                    </a:p>
                    <a:p>
                      <a:r>
                        <a:rPr lang="en-GB" sz="1200" b="0" dirty="0"/>
                        <a:t>4.5  Years approx. from the date of filing of Annual Return </a:t>
                      </a:r>
                      <a:endParaRPr lang="en-IN" sz="1200" b="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721295325"/>
                  </a:ext>
                </a:extLst>
              </a:tr>
              <a:tr h="362461">
                <a:tc>
                  <a:txBody>
                    <a:bodyPr/>
                    <a:lstStyle/>
                    <a:p>
                      <a:r>
                        <a:rPr lang="en-IN" sz="1200" dirty="0"/>
                        <a:t>Penalty</a:t>
                      </a:r>
                      <a:endParaRPr lang="en-IN" sz="1200" dirty="0">
                        <a:latin typeface="Arial" panose="020B0604020202020204" pitchFamily="34" charset="0"/>
                        <a:cs typeface="Arial" panose="020B0604020202020204" pitchFamily="34" charset="0"/>
                      </a:endParaRPr>
                    </a:p>
                  </a:txBody>
                  <a:tcPr/>
                </a:tc>
                <a:tc>
                  <a:txBody>
                    <a:bodyPr/>
                    <a:lstStyle/>
                    <a:p>
                      <a:r>
                        <a:rPr lang="en-GB" sz="1200" b="0" dirty="0"/>
                        <a:t>10% of tax or ₹10,000 whichever higher</a:t>
                      </a:r>
                      <a:endParaRPr lang="en-IN" sz="1200" b="0" dirty="0">
                        <a:latin typeface="Arial" panose="020B0604020202020204" pitchFamily="34" charset="0"/>
                        <a:cs typeface="Arial" panose="020B0604020202020204" pitchFamily="34" charset="0"/>
                      </a:endParaRPr>
                    </a:p>
                  </a:txBody>
                  <a:tcPr/>
                </a:tc>
                <a:tc>
                  <a:txBody>
                    <a:bodyPr/>
                    <a:lstStyle/>
                    <a:p>
                      <a:r>
                        <a:rPr lang="en-IN" sz="1200" b="0" dirty="0"/>
                        <a:t>100% of tax amount</a:t>
                      </a:r>
                      <a:endParaRPr lang="en-IN" sz="1200" b="0" dirty="0">
                        <a:latin typeface="Arial" panose="020B0604020202020204" pitchFamily="34" charset="0"/>
                        <a:cs typeface="Arial" panose="020B0604020202020204" pitchFamily="34" charset="0"/>
                      </a:endParaRPr>
                    </a:p>
                  </a:txBody>
                  <a:tcPr/>
                </a:tc>
                <a:tc>
                  <a:txBody>
                    <a:bodyPr/>
                    <a:lstStyle/>
                    <a:p>
                      <a:r>
                        <a:rPr lang="en-GB" sz="1200" b="0" dirty="0"/>
                        <a:t>Normal Scenario : 10% of tax or ₹10,000 whichever higher</a:t>
                      </a:r>
                    </a:p>
                    <a:p>
                      <a:endParaRPr lang="en-GB" sz="1200" b="0" dirty="0"/>
                    </a:p>
                    <a:p>
                      <a:r>
                        <a:rPr lang="en-GB" sz="1200" b="0" dirty="0"/>
                        <a:t>For Fraud : 100% of taxes due</a:t>
                      </a:r>
                      <a:br>
                        <a:rPr lang="en-GB" sz="1200" b="0" dirty="0"/>
                      </a:br>
                      <a:br>
                        <a:rPr lang="en-GB" sz="1200" b="0" dirty="0"/>
                      </a:br>
                      <a:endParaRPr lang="en-IN" sz="1200" b="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877880777"/>
                  </a:ext>
                </a:extLst>
              </a:tr>
            </a:tbl>
          </a:graphicData>
        </a:graphic>
      </p:graphicFrame>
    </p:spTree>
    <p:extLst>
      <p:ext uri="{BB962C8B-B14F-4D97-AF65-F5344CB8AC3E}">
        <p14:creationId xmlns:p14="http://schemas.microsoft.com/office/powerpoint/2010/main" val="5016075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D9FFBE9-2C1B-FA68-5DEA-82FDAB4D1563}"/>
              </a:ext>
            </a:extLst>
          </p:cNvPr>
          <p:cNvSpPr>
            <a:spLocks noGrp="1"/>
          </p:cNvSpPr>
          <p:nvPr>
            <p:ph idx="1"/>
          </p:nvPr>
        </p:nvSpPr>
        <p:spPr/>
        <p:txBody>
          <a:bodyPr/>
          <a:lstStyle/>
          <a:p>
            <a:pPr marL="0" indent="0">
              <a:buNone/>
            </a:pPr>
            <a:endParaRPr lang="en-IN" b="1" dirty="0">
              <a:solidFill>
                <a:schemeClr val="accent2">
                  <a:lumMod val="75000"/>
                </a:schemeClr>
              </a:solidFill>
            </a:endParaRPr>
          </a:p>
          <a:p>
            <a:pPr marL="0" indent="0">
              <a:buNone/>
            </a:pPr>
            <a:endParaRPr lang="en-IN" b="1" dirty="0">
              <a:solidFill>
                <a:schemeClr val="accent2">
                  <a:lumMod val="75000"/>
                </a:schemeClr>
              </a:solidFill>
            </a:endParaRPr>
          </a:p>
          <a:p>
            <a:pPr marL="0" indent="0">
              <a:buNone/>
            </a:pPr>
            <a:endParaRPr lang="en-IN" b="1" dirty="0">
              <a:solidFill>
                <a:schemeClr val="accent2">
                  <a:lumMod val="75000"/>
                </a:schemeClr>
              </a:solidFill>
            </a:endParaRPr>
          </a:p>
          <a:p>
            <a:pPr marL="0" indent="0">
              <a:buNone/>
            </a:pPr>
            <a:r>
              <a:rPr lang="en-IN" b="1" dirty="0">
                <a:solidFill>
                  <a:schemeClr val="accent2">
                    <a:lumMod val="75000"/>
                  </a:schemeClr>
                </a:solidFill>
              </a:rPr>
              <a:t>Thank you </a:t>
            </a:r>
          </a:p>
          <a:p>
            <a:pPr marL="0" indent="0">
              <a:buNone/>
            </a:pPr>
            <a:r>
              <a:rPr lang="en-IN" b="1" dirty="0">
                <a:solidFill>
                  <a:schemeClr val="accent2">
                    <a:lumMod val="75000"/>
                  </a:schemeClr>
                </a:solidFill>
              </a:rPr>
              <a:t>CA Pooja Gupta</a:t>
            </a:r>
          </a:p>
          <a:p>
            <a:pPr marL="0" indent="0">
              <a:buNone/>
            </a:pPr>
            <a:r>
              <a:rPr lang="en-IN" b="1" dirty="0" err="1">
                <a:solidFill>
                  <a:schemeClr val="accent2">
                    <a:lumMod val="75000"/>
                  </a:schemeClr>
                </a:solidFill>
              </a:rPr>
              <a:t>B.Com</a:t>
            </a:r>
            <a:r>
              <a:rPr lang="en-IN" b="1" dirty="0">
                <a:solidFill>
                  <a:schemeClr val="accent2">
                    <a:lumMod val="75000"/>
                  </a:schemeClr>
                </a:solidFill>
              </a:rPr>
              <a:t>, C.A., C.S., GST (ICAI), AI Cert.</a:t>
            </a:r>
          </a:p>
          <a:p>
            <a:pPr marL="0" indent="0">
              <a:buNone/>
            </a:pPr>
            <a:r>
              <a:rPr lang="en-IN" b="1" dirty="0">
                <a:solidFill>
                  <a:schemeClr val="accent2">
                    <a:lumMod val="75000"/>
                  </a:schemeClr>
                </a:solidFill>
              </a:rPr>
              <a:t>+91 7838968100</a:t>
            </a:r>
          </a:p>
          <a:p>
            <a:pPr marL="0" indent="0">
              <a:buNone/>
            </a:pPr>
            <a:r>
              <a:rPr lang="en-IN" b="1" dirty="0">
                <a:solidFill>
                  <a:schemeClr val="accent2">
                    <a:lumMod val="75000"/>
                  </a:schemeClr>
                </a:solidFill>
              </a:rPr>
              <a:t>capoojagupta14@gmail.com</a:t>
            </a:r>
          </a:p>
        </p:txBody>
      </p:sp>
    </p:spTree>
    <p:extLst>
      <p:ext uri="{BB962C8B-B14F-4D97-AF65-F5344CB8AC3E}">
        <p14:creationId xmlns:p14="http://schemas.microsoft.com/office/powerpoint/2010/main" val="35256746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ACAC5A-D4AE-D6CA-5A33-A2D4FC621B73}"/>
              </a:ext>
            </a:extLst>
          </p:cNvPr>
          <p:cNvSpPr>
            <a:spLocks noGrp="1"/>
          </p:cNvSpPr>
          <p:nvPr>
            <p:ph type="title"/>
          </p:nvPr>
        </p:nvSpPr>
        <p:spPr/>
        <p:txBody>
          <a:bodyPr>
            <a:normAutofit fontScale="90000"/>
          </a:bodyPr>
          <a:lstStyle/>
          <a:p>
            <a:br>
              <a:rPr lang="en-IN" b="1" dirty="0">
                <a:latin typeface="Arial" panose="020B0604020202020204" pitchFamily="34" charset="0"/>
                <a:cs typeface="Arial" panose="020B0604020202020204" pitchFamily="34" charset="0"/>
              </a:rPr>
            </a:br>
            <a:br>
              <a:rPr lang="en-IN" b="1" dirty="0">
                <a:latin typeface="Arial" panose="020B0604020202020204" pitchFamily="34" charset="0"/>
                <a:cs typeface="Arial" panose="020B0604020202020204" pitchFamily="34" charset="0"/>
              </a:rPr>
            </a:br>
            <a:br>
              <a:rPr lang="en-IN" sz="4000" b="1" dirty="0">
                <a:latin typeface="Arial" panose="020B0604020202020204" pitchFamily="34" charset="0"/>
                <a:cs typeface="Arial" panose="020B0604020202020204" pitchFamily="34" charset="0"/>
              </a:rPr>
            </a:br>
            <a:r>
              <a:rPr lang="en-IN" sz="4000" b="1" dirty="0">
                <a:latin typeface="Arial" panose="020B0604020202020204" pitchFamily="34" charset="0"/>
                <a:cs typeface="Arial" panose="020B0604020202020204" pitchFamily="34" charset="0"/>
              </a:rPr>
              <a:t>80–20 Rule - P</a:t>
            </a:r>
            <a:r>
              <a:rPr lang="en-IN" sz="4000" dirty="0">
                <a:latin typeface="Arial" panose="020B0604020202020204" pitchFamily="34" charset="0"/>
                <a:cs typeface="Arial" panose="020B0604020202020204" pitchFamily="34" charset="0"/>
              </a:rPr>
              <a:t>areto Principle</a:t>
            </a:r>
            <a:br>
              <a:rPr lang="en-IN" b="1" dirty="0">
                <a:latin typeface="Arial" panose="020B0604020202020204" pitchFamily="34" charset="0"/>
                <a:cs typeface="Arial" panose="020B0604020202020204" pitchFamily="34" charset="0"/>
              </a:rPr>
            </a:br>
            <a:endParaRPr lang="en-IN" dirty="0"/>
          </a:p>
        </p:txBody>
      </p:sp>
      <p:sp>
        <p:nvSpPr>
          <p:cNvPr id="3" name="Content Placeholder 2">
            <a:extLst>
              <a:ext uri="{FF2B5EF4-FFF2-40B4-BE49-F238E27FC236}">
                <a16:creationId xmlns:a16="http://schemas.microsoft.com/office/drawing/2014/main" id="{AFC795C0-E767-D81C-47C6-14919AFD49E9}"/>
              </a:ext>
            </a:extLst>
          </p:cNvPr>
          <p:cNvSpPr>
            <a:spLocks noGrp="1"/>
          </p:cNvSpPr>
          <p:nvPr>
            <p:ph idx="1"/>
          </p:nvPr>
        </p:nvSpPr>
        <p:spPr/>
        <p:txBody>
          <a:bodyPr>
            <a:normAutofit/>
          </a:bodyPr>
          <a:lstStyle/>
          <a:p>
            <a:pPr marL="0" indent="0">
              <a:buNone/>
            </a:pPr>
            <a:r>
              <a:rPr lang="en-GB" sz="1600" dirty="0">
                <a:latin typeface="Arial" panose="020B0604020202020204" pitchFamily="34" charset="0"/>
                <a:cs typeface="Arial" panose="020B0604020202020204" pitchFamily="34" charset="0"/>
              </a:rPr>
              <a:t>Pareto Principle was introduced by Vilfredo Pareto, who observed that a small percentage of causes often leads to the majority of results</a:t>
            </a:r>
          </a:p>
          <a:p>
            <a:pPr marL="0" indent="0">
              <a:buNone/>
            </a:pPr>
            <a:r>
              <a:rPr lang="en-GB" sz="1600" dirty="0">
                <a:latin typeface="Arial" panose="020B0604020202020204" pitchFamily="34" charset="0"/>
                <a:cs typeface="Arial" panose="020B0604020202020204" pitchFamily="34" charset="0"/>
              </a:rPr>
              <a:t>“Success is not about doing more work, but about focusing on the work that creates the most value.”</a:t>
            </a:r>
          </a:p>
          <a:p>
            <a:pPr marL="0" indent="0">
              <a:buNone/>
            </a:pPr>
            <a:endParaRPr lang="en-GB" sz="1600" dirty="0">
              <a:latin typeface="Arial" panose="020B0604020202020204" pitchFamily="34" charset="0"/>
              <a:cs typeface="Arial" panose="020B0604020202020204" pitchFamily="34" charset="0"/>
            </a:endParaRPr>
          </a:p>
          <a:p>
            <a:pPr marL="0" indent="0">
              <a:buNone/>
            </a:pPr>
            <a:r>
              <a:rPr lang="en-GB" sz="1600" dirty="0">
                <a:latin typeface="Arial" panose="020B0604020202020204" pitchFamily="34" charset="0"/>
                <a:cs typeface="Arial" panose="020B0604020202020204" pitchFamily="34" charset="0"/>
              </a:rPr>
              <a:t>Key Points to be kept in Mind</a:t>
            </a:r>
          </a:p>
          <a:p>
            <a:pPr marL="0" indent="0">
              <a:buNone/>
            </a:pPr>
            <a:endParaRPr lang="en-GB" sz="1400" dirty="0">
              <a:latin typeface="Arial" panose="020B0604020202020204" pitchFamily="34" charset="0"/>
              <a:cs typeface="Arial" panose="020B0604020202020204" pitchFamily="34" charset="0"/>
            </a:endParaRPr>
          </a:p>
          <a:p>
            <a:r>
              <a:rPr lang="en-GB" sz="1400" b="1" dirty="0">
                <a:latin typeface="Arial" panose="020B0604020202020204" pitchFamily="34" charset="0"/>
                <a:cs typeface="Arial" panose="020B0604020202020204" pitchFamily="34" charset="0"/>
              </a:rPr>
              <a:t>Focus on the Vital Few</a:t>
            </a:r>
          </a:p>
          <a:p>
            <a:r>
              <a:rPr lang="en-IN" sz="1400" b="1" dirty="0">
                <a:latin typeface="Arial" panose="020B0604020202020204" pitchFamily="34" charset="0"/>
                <a:cs typeface="Arial" panose="020B0604020202020204" pitchFamily="34" charset="0"/>
              </a:rPr>
              <a:t>Prioritization</a:t>
            </a:r>
          </a:p>
          <a:p>
            <a:r>
              <a:rPr lang="en-IN" sz="1400" b="1" dirty="0">
                <a:latin typeface="Arial" panose="020B0604020202020204" pitchFamily="34" charset="0"/>
                <a:cs typeface="Arial" panose="020B0604020202020204" pitchFamily="34" charset="0"/>
              </a:rPr>
              <a:t>Decision-Making</a:t>
            </a:r>
          </a:p>
          <a:p>
            <a:r>
              <a:rPr lang="en-IN" sz="1400" b="1" dirty="0">
                <a:latin typeface="Arial" panose="020B0604020202020204" pitchFamily="34" charset="0"/>
                <a:cs typeface="Arial" panose="020B0604020202020204" pitchFamily="34" charset="0"/>
              </a:rPr>
              <a:t>Resource Allocation</a:t>
            </a:r>
          </a:p>
          <a:p>
            <a:r>
              <a:rPr lang="en-IN" sz="1400" b="1" dirty="0">
                <a:latin typeface="Arial" panose="020B0604020202020204" pitchFamily="34" charset="0"/>
                <a:cs typeface="Arial" panose="020B0604020202020204" pitchFamily="34" charset="0"/>
              </a:rPr>
              <a:t>Continuous Improvement</a:t>
            </a:r>
            <a:endParaRPr lang="en-GB" sz="1400" dirty="0">
              <a:latin typeface="Arial" panose="020B0604020202020204" pitchFamily="34" charset="0"/>
              <a:cs typeface="Arial" panose="020B0604020202020204" pitchFamily="34" charset="0"/>
            </a:endParaRPr>
          </a:p>
          <a:p>
            <a:endParaRPr lang="en-IN"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197769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A1BC15-8DAF-3E74-4FD2-FEE4866969C4}"/>
              </a:ext>
            </a:extLst>
          </p:cNvPr>
          <p:cNvSpPr>
            <a:spLocks noGrp="1"/>
          </p:cNvSpPr>
          <p:nvPr>
            <p:ph type="title"/>
          </p:nvPr>
        </p:nvSpPr>
        <p:spPr/>
        <p:txBody>
          <a:bodyPr/>
          <a:lstStyle/>
          <a:p>
            <a:r>
              <a:rPr lang="en-IN" dirty="0"/>
              <a:t>Summary – GST Litigation</a:t>
            </a:r>
          </a:p>
        </p:txBody>
      </p:sp>
      <p:graphicFrame>
        <p:nvGraphicFramePr>
          <p:cNvPr id="4" name="Content Placeholder 3">
            <a:extLst>
              <a:ext uri="{FF2B5EF4-FFF2-40B4-BE49-F238E27FC236}">
                <a16:creationId xmlns:a16="http://schemas.microsoft.com/office/drawing/2014/main" id="{AF9AE15D-4620-E6EE-6FEC-C72653B32909}"/>
              </a:ext>
            </a:extLst>
          </p:cNvPr>
          <p:cNvGraphicFramePr>
            <a:graphicFrameLocks noGrp="1"/>
          </p:cNvGraphicFramePr>
          <p:nvPr>
            <p:ph idx="1"/>
            <p:extLst>
              <p:ext uri="{D42A27DB-BD31-4B8C-83A1-F6EECF244321}">
                <p14:modId xmlns:p14="http://schemas.microsoft.com/office/powerpoint/2010/main" val="233987629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694424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762AD54-CE25-2C70-8A30-1AEEE4607F0D}"/>
              </a:ext>
            </a:extLst>
          </p:cNvPr>
          <p:cNvSpPr/>
          <p:nvPr/>
        </p:nvSpPr>
        <p:spPr>
          <a:xfrm>
            <a:off x="1001486" y="544287"/>
            <a:ext cx="4951258" cy="406690"/>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IN" b="1" dirty="0">
                <a:solidFill>
                  <a:schemeClr val="tx1"/>
                </a:solidFill>
                <a:latin typeface="Arial" panose="020B0604020202020204" pitchFamily="34" charset="0"/>
                <a:cs typeface="Arial" panose="020B0604020202020204" pitchFamily="34" charset="0"/>
              </a:rPr>
              <a:t>Section 61 -Scrutiny of Return</a:t>
            </a:r>
          </a:p>
        </p:txBody>
      </p:sp>
      <p:sp>
        <p:nvSpPr>
          <p:cNvPr id="5" name="TextBox 4">
            <a:extLst>
              <a:ext uri="{FF2B5EF4-FFF2-40B4-BE49-F238E27FC236}">
                <a16:creationId xmlns:a16="http://schemas.microsoft.com/office/drawing/2014/main" id="{836FF3AA-D356-C430-823F-CCDCCA18872F}"/>
              </a:ext>
            </a:extLst>
          </p:cNvPr>
          <p:cNvSpPr txBox="1"/>
          <p:nvPr/>
        </p:nvSpPr>
        <p:spPr>
          <a:xfrm>
            <a:off x="944880" y="1024128"/>
            <a:ext cx="10085832" cy="4401205"/>
          </a:xfrm>
          <a:prstGeom prst="rect">
            <a:avLst/>
          </a:prstGeom>
          <a:noFill/>
        </p:spPr>
        <p:txBody>
          <a:bodyPr wrap="square" rtlCol="0">
            <a:spAutoFit/>
          </a:bodyPr>
          <a:lstStyle/>
          <a:p>
            <a:endParaRPr lang="en-IN" sz="1400" dirty="0">
              <a:latin typeface="Arial" panose="020B0604020202020204" pitchFamily="34" charset="0"/>
              <a:cs typeface="Arial" panose="020B0604020202020204" pitchFamily="34" charset="0"/>
            </a:endParaRPr>
          </a:p>
          <a:p>
            <a:pPr marL="342900" indent="-342900">
              <a:buAutoNum type="arabicPeriod"/>
            </a:pPr>
            <a:r>
              <a:rPr lang="en-GB" sz="1400" dirty="0">
                <a:latin typeface="Arial" panose="020B0604020202020204" pitchFamily="34" charset="0"/>
                <a:cs typeface="Arial" panose="020B0604020202020204" pitchFamily="34" charset="0"/>
              </a:rPr>
              <a:t>Claim of ITC in respect of supplies from taxpayers whose registrations have been cancelled retrospectively. </a:t>
            </a:r>
          </a:p>
          <a:p>
            <a:pPr marL="342900" indent="-342900">
              <a:buAutoNum type="arabicPeriod"/>
            </a:pPr>
            <a:r>
              <a:rPr lang="en-GB" sz="1400" dirty="0">
                <a:latin typeface="Arial" panose="020B0604020202020204" pitchFamily="34" charset="0"/>
                <a:cs typeface="Arial" panose="020B0604020202020204" pitchFamily="34" charset="0"/>
              </a:rPr>
              <a:t>Ineligible ITC availed in respect of invoices / debit notes issued by the suppliers who have not filed their GSTR-3B returns for the relevant tax period. </a:t>
            </a:r>
          </a:p>
          <a:p>
            <a:pPr marL="342900" indent="-342900">
              <a:buAutoNum type="arabicPeriod"/>
            </a:pPr>
            <a:r>
              <a:rPr lang="en-GB" sz="1400" dirty="0">
                <a:latin typeface="Arial" panose="020B0604020202020204" pitchFamily="34" charset="0"/>
                <a:cs typeface="Arial" panose="020B0604020202020204" pitchFamily="34" charset="0"/>
              </a:rPr>
              <a:t>ITC mismatch between import of Goods and GSTR 2A/2B</a:t>
            </a:r>
          </a:p>
          <a:p>
            <a:pPr marL="342900" indent="-342900">
              <a:buAutoNum type="arabicPeriod"/>
            </a:pPr>
            <a:r>
              <a:rPr lang="en-GB" sz="1400" dirty="0">
                <a:latin typeface="Arial" panose="020B0604020202020204" pitchFamily="34" charset="0"/>
                <a:cs typeface="Arial" panose="020B0604020202020204" pitchFamily="34" charset="0"/>
              </a:rPr>
              <a:t>Mismatch between GSTR-1 and GSTR-3B</a:t>
            </a:r>
          </a:p>
          <a:p>
            <a:pPr marL="342900" indent="-342900">
              <a:buAutoNum type="arabicPeriod"/>
            </a:pPr>
            <a:r>
              <a:rPr lang="en-GB" sz="1400" dirty="0">
                <a:latin typeface="Arial" panose="020B0604020202020204" pitchFamily="34" charset="0"/>
                <a:cs typeface="Arial" panose="020B0604020202020204" pitchFamily="34" charset="0"/>
              </a:rPr>
              <a:t>Sudden turnover fluctuation </a:t>
            </a:r>
          </a:p>
          <a:p>
            <a:pPr marL="342900" indent="-342900">
              <a:buAutoNum type="arabicPeriod"/>
            </a:pPr>
            <a:r>
              <a:rPr lang="en-GB" sz="1400" dirty="0">
                <a:latin typeface="Arial" panose="020B0604020202020204" pitchFamily="34" charset="0"/>
                <a:cs typeface="Arial" panose="020B0604020202020204" pitchFamily="34" charset="0"/>
              </a:rPr>
              <a:t>GSTR 9, GSTR-9C and GSTR 3B mismatch </a:t>
            </a:r>
          </a:p>
          <a:p>
            <a:pPr marL="342900" indent="-342900">
              <a:buAutoNum type="arabicPeriod"/>
            </a:pPr>
            <a:r>
              <a:rPr lang="en-GB" sz="1400" dirty="0">
                <a:latin typeface="Arial" panose="020B0604020202020204" pitchFamily="34" charset="0"/>
                <a:cs typeface="Arial" panose="020B0604020202020204" pitchFamily="34" charset="0"/>
              </a:rPr>
              <a:t>Short payment of RCM liability</a:t>
            </a:r>
          </a:p>
          <a:p>
            <a:pPr marL="342900" indent="-342900">
              <a:buAutoNum type="arabicPeriod"/>
            </a:pPr>
            <a:r>
              <a:rPr lang="en-GB" sz="1400" dirty="0">
                <a:latin typeface="Arial" panose="020B0604020202020204" pitchFamily="34" charset="0"/>
                <a:cs typeface="Arial" panose="020B0604020202020204" pitchFamily="34" charset="0"/>
              </a:rPr>
              <a:t>Mismatch in GST return vs Related Party schedule</a:t>
            </a:r>
          </a:p>
          <a:p>
            <a:pPr marL="342900" indent="-342900">
              <a:buAutoNum type="arabicPeriod"/>
            </a:pPr>
            <a:r>
              <a:rPr lang="en-GB" sz="1400" dirty="0">
                <a:latin typeface="Arial" panose="020B0604020202020204" pitchFamily="34" charset="0"/>
                <a:cs typeface="Arial" panose="020B0604020202020204" pitchFamily="34" charset="0"/>
              </a:rPr>
              <a:t>Ineligibility of Input Tax Credit </a:t>
            </a:r>
          </a:p>
          <a:p>
            <a:pPr marL="342900" indent="-342900">
              <a:buAutoNum type="arabicPeriod"/>
            </a:pPr>
            <a:r>
              <a:rPr lang="en-GB" sz="1400" dirty="0">
                <a:latin typeface="Arial" panose="020B0604020202020204" pitchFamily="34" charset="0"/>
                <a:cs typeface="Arial" panose="020B0604020202020204" pitchFamily="34" charset="0"/>
              </a:rPr>
              <a:t>BRC/FIRC/any other documents evidencing receipts of sale proceeds </a:t>
            </a:r>
          </a:p>
          <a:p>
            <a:pPr marL="342900" indent="-342900">
              <a:buAutoNum type="arabicPeriod"/>
            </a:pPr>
            <a:r>
              <a:rPr lang="en-GB" sz="1400" dirty="0">
                <a:latin typeface="Arial" panose="020B0604020202020204" pitchFamily="34" charset="0"/>
                <a:cs typeface="Arial" panose="020B0604020202020204" pitchFamily="34" charset="0"/>
              </a:rPr>
              <a:t>Mismatch between E-way bill and GST returns </a:t>
            </a:r>
          </a:p>
          <a:p>
            <a:pPr marL="342900" indent="-342900">
              <a:buAutoNum type="arabicPeriod"/>
            </a:pPr>
            <a:r>
              <a:rPr lang="en-GB" sz="1400" dirty="0">
                <a:latin typeface="Arial" panose="020B0604020202020204" pitchFamily="34" charset="0"/>
                <a:cs typeface="Arial" panose="020B0604020202020204" pitchFamily="34" charset="0"/>
              </a:rPr>
              <a:t>Delay in filing GSTR-1 and GSTR 3B</a:t>
            </a:r>
          </a:p>
          <a:p>
            <a:pPr marL="342900" indent="-342900">
              <a:buAutoNum type="arabicPeriod"/>
            </a:pPr>
            <a:r>
              <a:rPr lang="en-GB" sz="1400" dirty="0">
                <a:latin typeface="Arial" panose="020B0604020202020204" pitchFamily="34" charset="0"/>
                <a:cs typeface="Arial" panose="020B0604020202020204" pitchFamily="34" charset="0"/>
              </a:rPr>
              <a:t>Use of ITC instead of cash in unusual proportion.</a:t>
            </a:r>
          </a:p>
          <a:p>
            <a:pPr marL="342900" indent="-342900">
              <a:buAutoNum type="arabicPeriod"/>
            </a:pPr>
            <a:r>
              <a:rPr lang="en-GB" sz="1400" dirty="0">
                <a:latin typeface="Arial" panose="020B0604020202020204" pitchFamily="34" charset="0"/>
                <a:cs typeface="Arial" panose="020B0604020202020204" pitchFamily="34" charset="0"/>
              </a:rPr>
              <a:t>High-risk sector flagged by GST analytics</a:t>
            </a:r>
          </a:p>
          <a:p>
            <a:pPr marL="342900" indent="-342900">
              <a:buAutoNum type="arabicPeriod"/>
            </a:pPr>
            <a:r>
              <a:rPr lang="en-GB" sz="1400" dirty="0">
                <a:latin typeface="Arial" panose="020B0604020202020204" pitchFamily="34" charset="0"/>
                <a:cs typeface="Arial" panose="020B0604020202020204" pitchFamily="34" charset="0"/>
              </a:rPr>
              <a:t>Exports reported but mismatch with shipping bill data</a:t>
            </a:r>
          </a:p>
          <a:p>
            <a:pPr marL="342900" indent="-342900">
              <a:buAutoNum type="arabicPeriod"/>
            </a:pPr>
            <a:r>
              <a:rPr lang="en-GB" sz="1400" dirty="0">
                <a:latin typeface="Arial" panose="020B0604020202020204" pitchFamily="34" charset="0"/>
                <a:cs typeface="Arial" panose="020B0604020202020204" pitchFamily="34" charset="0"/>
              </a:rPr>
              <a:t>High turnover in GSTR-1 but low tax payment in GSTR-3B.</a:t>
            </a:r>
          </a:p>
          <a:p>
            <a:pPr marL="342900" indent="-342900">
              <a:buAutoNum type="arabicPeriod"/>
            </a:pPr>
            <a:endParaRPr lang="en-GB" sz="1400" dirty="0">
              <a:latin typeface="Arial" panose="020B0604020202020204" pitchFamily="34" charset="0"/>
              <a:cs typeface="Arial" panose="020B0604020202020204" pitchFamily="34" charset="0"/>
            </a:endParaRPr>
          </a:p>
          <a:p>
            <a:pPr marL="342900" indent="-342900">
              <a:buAutoNum type="arabicPeriod"/>
            </a:pPr>
            <a:endParaRPr lang="en-IN"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810505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A80429-9067-A8FE-9361-D18E70312210}"/>
              </a:ext>
            </a:extLst>
          </p:cNvPr>
          <p:cNvSpPr>
            <a:spLocks noGrp="1"/>
          </p:cNvSpPr>
          <p:nvPr>
            <p:ph type="title"/>
          </p:nvPr>
        </p:nvSpPr>
        <p:spPr/>
        <p:txBody>
          <a:bodyPr/>
          <a:lstStyle/>
          <a:p>
            <a:r>
              <a:rPr lang="en-GB" dirty="0"/>
              <a:t>The Lifecycle of a Scrutiny Case</a:t>
            </a:r>
            <a:endParaRPr lang="en-IN" dirty="0"/>
          </a:p>
        </p:txBody>
      </p:sp>
      <p:graphicFrame>
        <p:nvGraphicFramePr>
          <p:cNvPr id="4" name="Content Placeholder 3">
            <a:extLst>
              <a:ext uri="{FF2B5EF4-FFF2-40B4-BE49-F238E27FC236}">
                <a16:creationId xmlns:a16="http://schemas.microsoft.com/office/drawing/2014/main" id="{4E078591-D45F-D887-336E-21EA616D2D8F}"/>
              </a:ext>
            </a:extLst>
          </p:cNvPr>
          <p:cNvGraphicFramePr>
            <a:graphicFrameLocks noGrp="1"/>
          </p:cNvGraphicFramePr>
          <p:nvPr>
            <p:ph idx="1"/>
            <p:extLst>
              <p:ext uri="{D42A27DB-BD31-4B8C-83A1-F6EECF244321}">
                <p14:modId xmlns:p14="http://schemas.microsoft.com/office/powerpoint/2010/main" val="396031071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id="{ACC35E64-327C-4B2D-A274-E6A7D03D5B4E}"/>
              </a:ext>
            </a:extLst>
          </p:cNvPr>
          <p:cNvSpPr txBox="1"/>
          <p:nvPr/>
        </p:nvSpPr>
        <p:spPr>
          <a:xfrm>
            <a:off x="8046720" y="3628382"/>
            <a:ext cx="1847088" cy="446276"/>
          </a:xfrm>
          <a:prstGeom prst="rect">
            <a:avLst/>
          </a:prstGeom>
          <a:noFill/>
        </p:spPr>
        <p:txBody>
          <a:bodyPr wrap="square" rtlCol="0">
            <a:spAutoFit/>
          </a:bodyPr>
          <a:lstStyle/>
          <a:p>
            <a:r>
              <a:rPr lang="en-IN" sz="2300" b="1" dirty="0">
                <a:solidFill>
                  <a:prstClr val="white"/>
                </a:solidFill>
                <a:latin typeface="Aptos" panose="02110004020202020204"/>
              </a:rPr>
              <a:t>Escalation</a:t>
            </a:r>
          </a:p>
        </p:txBody>
      </p:sp>
      <p:sp>
        <p:nvSpPr>
          <p:cNvPr id="6" name="Rectangle 5">
            <a:extLst>
              <a:ext uri="{FF2B5EF4-FFF2-40B4-BE49-F238E27FC236}">
                <a16:creationId xmlns:a16="http://schemas.microsoft.com/office/drawing/2014/main" id="{D0588BFA-A7AA-9FBF-DE45-2498EA80ED8C}"/>
              </a:ext>
            </a:extLst>
          </p:cNvPr>
          <p:cNvSpPr/>
          <p:nvPr/>
        </p:nvSpPr>
        <p:spPr>
          <a:xfrm>
            <a:off x="7799832" y="4197096"/>
            <a:ext cx="1911096" cy="1979867"/>
          </a:xfrm>
          <a:prstGeom prst="rect">
            <a:avLst/>
          </a:prstGeom>
          <a:no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7" name="TextBox 6">
            <a:extLst>
              <a:ext uri="{FF2B5EF4-FFF2-40B4-BE49-F238E27FC236}">
                <a16:creationId xmlns:a16="http://schemas.microsoft.com/office/drawing/2014/main" id="{6EC9B058-25F3-4F74-3671-C7B5167CA587}"/>
              </a:ext>
            </a:extLst>
          </p:cNvPr>
          <p:cNvSpPr txBox="1"/>
          <p:nvPr/>
        </p:nvSpPr>
        <p:spPr>
          <a:xfrm>
            <a:off x="7799832" y="4416552"/>
            <a:ext cx="1810512" cy="2062103"/>
          </a:xfrm>
          <a:prstGeom prst="rect">
            <a:avLst/>
          </a:prstGeom>
          <a:noFill/>
        </p:spPr>
        <p:txBody>
          <a:bodyPr wrap="square" rtlCol="0">
            <a:spAutoFit/>
          </a:bodyPr>
          <a:lstStyle/>
          <a:p>
            <a:r>
              <a:rPr lang="en-GB" sz="1600" dirty="0">
                <a:solidFill>
                  <a:prstClr val="black">
                    <a:hueOff val="0"/>
                    <a:satOff val="0"/>
                    <a:lumOff val="0"/>
                    <a:alphaOff val="0"/>
                  </a:prstClr>
                </a:solidFill>
                <a:latin typeface="Arial" panose="020B0604020202020204" pitchFamily="34" charset="0"/>
                <a:cs typeface="Arial" panose="020B0604020202020204" pitchFamily="34" charset="0"/>
              </a:rPr>
              <a:t>If the reply is unsatisfactory, it moves to Audit (Sec 65), Inspection (Sec 67), or Demand (Sec 73/74).</a:t>
            </a:r>
          </a:p>
          <a:p>
            <a:endParaRPr lang="en-IN"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020055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7CE49-4017-F239-B8E9-5F4B33FE3D67}"/>
              </a:ext>
            </a:extLst>
          </p:cNvPr>
          <p:cNvSpPr>
            <a:spLocks noGrp="1"/>
          </p:cNvSpPr>
          <p:nvPr>
            <p:ph type="title"/>
          </p:nvPr>
        </p:nvSpPr>
        <p:spPr/>
        <p:txBody>
          <a:bodyPr>
            <a:normAutofit/>
          </a:bodyPr>
          <a:lstStyle/>
          <a:p>
            <a:r>
              <a:rPr lang="en-IN" sz="1600" b="1" u="sng" dirty="0">
                <a:latin typeface="Arial" panose="020B0604020202020204" pitchFamily="34" charset="0"/>
                <a:cs typeface="Arial" panose="020B0604020202020204" pitchFamily="34" charset="0"/>
              </a:rPr>
              <a:t>Point to be kept in Mind :-</a:t>
            </a:r>
          </a:p>
        </p:txBody>
      </p:sp>
      <p:sp>
        <p:nvSpPr>
          <p:cNvPr id="3" name="Content Placeholder 2">
            <a:extLst>
              <a:ext uri="{FF2B5EF4-FFF2-40B4-BE49-F238E27FC236}">
                <a16:creationId xmlns:a16="http://schemas.microsoft.com/office/drawing/2014/main" id="{5738F434-2100-2E87-9736-C1ED057EB145}"/>
              </a:ext>
            </a:extLst>
          </p:cNvPr>
          <p:cNvSpPr>
            <a:spLocks noGrp="1"/>
          </p:cNvSpPr>
          <p:nvPr>
            <p:ph idx="1"/>
          </p:nvPr>
        </p:nvSpPr>
        <p:spPr/>
        <p:txBody>
          <a:bodyPr>
            <a:normAutofit/>
          </a:bodyPr>
          <a:lstStyle/>
          <a:p>
            <a:pPr marL="0" indent="0">
              <a:buNone/>
            </a:pPr>
            <a:r>
              <a:rPr lang="en-GB" sz="1600" b="1" dirty="0">
                <a:solidFill>
                  <a:schemeClr val="accent2">
                    <a:lumMod val="75000"/>
                  </a:schemeClr>
                </a:solidFill>
                <a:latin typeface="Arial" panose="020B0604020202020204" pitchFamily="34" charset="0"/>
                <a:cs typeface="Arial" panose="020B0604020202020204" pitchFamily="34" charset="0"/>
              </a:rPr>
              <a:t>Professional Strategy for Replying (ASMT-11)</a:t>
            </a:r>
          </a:p>
          <a:p>
            <a:r>
              <a:rPr lang="en-GB" sz="1200" b="1" dirty="0">
                <a:latin typeface="Arial" panose="020B0604020202020204" pitchFamily="34" charset="0"/>
                <a:cs typeface="Arial" panose="020B0604020202020204" pitchFamily="34" charset="0"/>
              </a:rPr>
              <a:t>Don't Just Explain; Reconcile:</a:t>
            </a:r>
            <a:r>
              <a:rPr lang="en-GB" sz="1200" dirty="0">
                <a:latin typeface="Arial" panose="020B0604020202020204" pitchFamily="34" charset="0"/>
                <a:cs typeface="Arial" panose="020B0604020202020204" pitchFamily="34" charset="0"/>
              </a:rPr>
              <a:t> Provide a point-by-point reconciliation table.</a:t>
            </a:r>
          </a:p>
          <a:p>
            <a:r>
              <a:rPr lang="en-GB" sz="1200" b="1" dirty="0">
                <a:latin typeface="Arial" panose="020B0604020202020204" pitchFamily="34" charset="0"/>
                <a:cs typeface="Arial" panose="020B0604020202020204" pitchFamily="34" charset="0"/>
              </a:rPr>
              <a:t>Voluntary Payment:</a:t>
            </a:r>
            <a:r>
              <a:rPr lang="en-GB" sz="1200" dirty="0">
                <a:latin typeface="Arial" panose="020B0604020202020204" pitchFamily="34" charset="0"/>
                <a:cs typeface="Arial" panose="020B0604020202020204" pitchFamily="34" charset="0"/>
              </a:rPr>
              <a:t> If the error is genuine, pay via </a:t>
            </a:r>
            <a:r>
              <a:rPr lang="en-GB" sz="1200" b="1" dirty="0">
                <a:latin typeface="Arial" panose="020B0604020202020204" pitchFamily="34" charset="0"/>
                <a:cs typeface="Arial" panose="020B0604020202020204" pitchFamily="34" charset="0"/>
              </a:rPr>
              <a:t>DRC-03</a:t>
            </a:r>
            <a:r>
              <a:rPr lang="en-GB" sz="1200" dirty="0">
                <a:latin typeface="Arial" panose="020B0604020202020204" pitchFamily="34" charset="0"/>
                <a:cs typeface="Arial" panose="020B0604020202020204" pitchFamily="34" charset="0"/>
              </a:rPr>
              <a:t> (to save on penalties) and attach the challan.</a:t>
            </a:r>
          </a:p>
          <a:p>
            <a:r>
              <a:rPr lang="en-GB" sz="1200" b="1" dirty="0">
                <a:latin typeface="Arial" panose="020B0604020202020204" pitchFamily="34" charset="0"/>
                <a:cs typeface="Arial" panose="020B0604020202020204" pitchFamily="34" charset="0"/>
              </a:rPr>
              <a:t>The "Timing" </a:t>
            </a:r>
            <a:r>
              <a:rPr lang="en-GB" sz="1200" b="1" dirty="0" err="1">
                <a:latin typeface="Arial" panose="020B0604020202020204" pitchFamily="34" charset="0"/>
                <a:cs typeface="Arial" panose="020B0604020202020204" pitchFamily="34" charset="0"/>
              </a:rPr>
              <a:t>Defense</a:t>
            </a:r>
            <a:r>
              <a:rPr lang="en-GB" sz="1200" b="1" dirty="0">
                <a:latin typeface="Arial" panose="020B0604020202020204" pitchFamily="34" charset="0"/>
                <a:cs typeface="Arial" panose="020B0604020202020204" pitchFamily="34" charset="0"/>
              </a:rPr>
              <a:t>:</a:t>
            </a:r>
            <a:r>
              <a:rPr lang="en-GB" sz="1200" dirty="0">
                <a:latin typeface="Arial" panose="020B0604020202020204" pitchFamily="34" charset="0"/>
                <a:cs typeface="Arial" panose="020B0604020202020204" pitchFamily="34" charset="0"/>
              </a:rPr>
              <a:t> Many mismatches are simply timing differences (e.g., Credit Notes or Cut-off issues). Clarify these with monthly ledgers.</a:t>
            </a:r>
          </a:p>
          <a:p>
            <a:r>
              <a:rPr lang="en-GB" sz="1200" b="1" dirty="0">
                <a:latin typeface="Arial" panose="020B0604020202020204" pitchFamily="34" charset="0"/>
                <a:cs typeface="Arial" panose="020B0604020202020204" pitchFamily="34" charset="0"/>
              </a:rPr>
              <a:t>Digital Trail:</a:t>
            </a:r>
            <a:r>
              <a:rPr lang="en-GB" sz="1200" dirty="0">
                <a:latin typeface="Arial" panose="020B0604020202020204" pitchFamily="34" charset="0"/>
                <a:cs typeface="Arial" panose="020B0604020202020204" pitchFamily="34" charset="0"/>
              </a:rPr>
              <a:t> Ensure all uploads are clear; the portal is now the only "record of truth.“</a:t>
            </a:r>
          </a:p>
          <a:p>
            <a:r>
              <a:rPr lang="en-GB" sz="1200" b="1" dirty="0">
                <a:latin typeface="Arial" panose="020B0604020202020204" pitchFamily="34" charset="0"/>
                <a:cs typeface="Arial" panose="020B0604020202020204" pitchFamily="34" charset="0"/>
              </a:rPr>
              <a:t>Legal Provisions: </a:t>
            </a:r>
            <a:r>
              <a:rPr lang="en-GB" sz="1200" dirty="0">
                <a:latin typeface="Arial" panose="020B0604020202020204" pitchFamily="34" charset="0"/>
                <a:cs typeface="Arial" panose="020B0604020202020204" pitchFamily="34" charset="0"/>
              </a:rPr>
              <a:t>Support with legal provisions</a:t>
            </a:r>
          </a:p>
          <a:p>
            <a:r>
              <a:rPr lang="en-IN" sz="1200" b="1" dirty="0">
                <a:latin typeface="Arial" panose="020B0604020202020204" pitchFamily="34" charset="0"/>
                <a:cs typeface="Arial" panose="020B0604020202020204" pitchFamily="34" charset="0"/>
              </a:rPr>
              <a:t>Provide Proper documentation: </a:t>
            </a:r>
            <a:r>
              <a:rPr lang="en-IN" sz="1200" dirty="0">
                <a:latin typeface="Arial" panose="020B0604020202020204" pitchFamily="34" charset="0"/>
                <a:cs typeface="Arial" panose="020B0604020202020204" pitchFamily="34" charset="0"/>
              </a:rPr>
              <a:t>Tax invoice, Purchase register, Reconciliation statement, E-way bill, contract/agreement, Shipping bills </a:t>
            </a:r>
          </a:p>
        </p:txBody>
      </p:sp>
    </p:spTree>
    <p:extLst>
      <p:ext uri="{BB962C8B-B14F-4D97-AF65-F5344CB8AC3E}">
        <p14:creationId xmlns:p14="http://schemas.microsoft.com/office/powerpoint/2010/main" val="414009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C0B662-9FA0-1ABD-9D1B-6443CDDE1D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0F6BAF-479D-30F2-7E52-E306B1C5479D}"/>
              </a:ext>
            </a:extLst>
          </p:cNvPr>
          <p:cNvSpPr>
            <a:spLocks noGrp="1"/>
          </p:cNvSpPr>
          <p:nvPr>
            <p:ph type="title"/>
          </p:nvPr>
        </p:nvSpPr>
        <p:spPr>
          <a:xfrm>
            <a:off x="932688" y="365126"/>
            <a:ext cx="10421112" cy="315912"/>
          </a:xfrm>
          <a:ln>
            <a:noFill/>
          </a:ln>
        </p:spPr>
        <p:txBody>
          <a:bodyPr>
            <a:noAutofit/>
          </a:bodyPr>
          <a:lstStyle/>
          <a:p>
            <a:r>
              <a:rPr lang="en-IN" sz="2800" b="1" dirty="0">
                <a:ln>
                  <a:solidFill>
                    <a:schemeClr val="accent2">
                      <a:lumMod val="75000"/>
                    </a:schemeClr>
                  </a:solidFill>
                </a:ln>
                <a:solidFill>
                  <a:schemeClr val="accent2">
                    <a:lumMod val="75000"/>
                  </a:schemeClr>
                </a:solidFill>
                <a:latin typeface="Arial" panose="020B0604020202020204" pitchFamily="34" charset="0"/>
                <a:cs typeface="Arial" panose="020B0604020202020204" pitchFamily="34" charset="0"/>
              </a:rPr>
              <a:t>GST Audit</a:t>
            </a:r>
          </a:p>
        </p:txBody>
      </p:sp>
      <p:sp>
        <p:nvSpPr>
          <p:cNvPr id="3" name="Content Placeholder 2">
            <a:extLst>
              <a:ext uri="{FF2B5EF4-FFF2-40B4-BE49-F238E27FC236}">
                <a16:creationId xmlns:a16="http://schemas.microsoft.com/office/drawing/2014/main" id="{C3C18140-5F2F-4BAE-EE30-4B2856103927}"/>
              </a:ext>
            </a:extLst>
          </p:cNvPr>
          <p:cNvSpPr>
            <a:spLocks noGrp="1"/>
          </p:cNvSpPr>
          <p:nvPr>
            <p:ph idx="1"/>
          </p:nvPr>
        </p:nvSpPr>
        <p:spPr>
          <a:xfrm>
            <a:off x="743712" y="956944"/>
            <a:ext cx="10515600" cy="5224399"/>
          </a:xfrm>
        </p:spPr>
        <p:txBody>
          <a:bodyPr>
            <a:noAutofit/>
          </a:bodyPr>
          <a:lstStyle/>
          <a:p>
            <a:pPr marL="0" indent="0">
              <a:buNone/>
            </a:pPr>
            <a:r>
              <a:rPr lang="en-GB" sz="1400" b="1" dirty="0">
                <a:latin typeface="Arial" panose="020B0604020202020204" pitchFamily="34" charset="0"/>
                <a:cs typeface="Arial" panose="020B0604020202020204" pitchFamily="34" charset="0"/>
              </a:rPr>
              <a:t>Authority- </a:t>
            </a:r>
            <a:r>
              <a:rPr lang="en-GB" sz="1400" dirty="0">
                <a:latin typeface="Arial" panose="020B0604020202020204" pitchFamily="34" charset="0"/>
                <a:cs typeface="Arial" panose="020B0604020202020204" pitchFamily="34" charset="0"/>
              </a:rPr>
              <a:t>Audit can be conducted by Commissioner or officer authorised by Commissioner. Vide Rule 101 of CGST Rule, period can be financial year, or part thereof of multiples thereof</a:t>
            </a:r>
          </a:p>
          <a:p>
            <a:pPr marL="0" indent="0">
              <a:buNone/>
            </a:pPr>
            <a:r>
              <a:rPr lang="en-GB" sz="1400" b="1" dirty="0">
                <a:latin typeface="Arial" panose="020B0604020202020204" pitchFamily="34" charset="0"/>
                <a:cs typeface="Arial" panose="020B0604020202020204" pitchFamily="34" charset="0"/>
              </a:rPr>
              <a:t>Place of Audit- </a:t>
            </a:r>
            <a:r>
              <a:rPr lang="en-GB" sz="1400" dirty="0">
                <a:latin typeface="Arial" panose="020B0604020202020204" pitchFamily="34" charset="0"/>
                <a:cs typeface="Arial" panose="020B0604020202020204" pitchFamily="34" charset="0"/>
              </a:rPr>
              <a:t>Audit may be conducted, at taxpayer's place of business or at GST office</a:t>
            </a:r>
          </a:p>
          <a:p>
            <a:pPr marL="0" indent="0">
              <a:buNone/>
            </a:pPr>
            <a:r>
              <a:rPr lang="en-GB" sz="1400" b="1" dirty="0">
                <a:latin typeface="Arial" panose="020B0604020202020204" pitchFamily="34" charset="0"/>
                <a:cs typeface="Arial" panose="020B0604020202020204" pitchFamily="34" charset="0"/>
              </a:rPr>
              <a:t>Prior Notice- </a:t>
            </a:r>
            <a:r>
              <a:rPr lang="en-GB" sz="1400" dirty="0">
                <a:latin typeface="Arial" panose="020B0604020202020204" pitchFamily="34" charset="0"/>
                <a:cs typeface="Arial" panose="020B0604020202020204" pitchFamily="34" charset="0"/>
              </a:rPr>
              <a:t>Department must issue Form GST ADT-01</a:t>
            </a:r>
          </a:p>
          <a:p>
            <a:pPr marL="0" indent="0">
              <a:buNone/>
            </a:pPr>
            <a:r>
              <a:rPr lang="en-GB" sz="1400" b="1" dirty="0">
                <a:latin typeface="Arial" panose="020B0604020202020204" pitchFamily="34" charset="0"/>
                <a:cs typeface="Arial" panose="020B0604020202020204" pitchFamily="34" charset="0"/>
              </a:rPr>
              <a:t>Notice period- </a:t>
            </a:r>
            <a:r>
              <a:rPr lang="en-GB" sz="1400" dirty="0">
                <a:latin typeface="Arial" panose="020B0604020202020204" pitchFamily="34" charset="0"/>
                <a:cs typeface="Arial" panose="020B0604020202020204" pitchFamily="34" charset="0"/>
              </a:rPr>
              <a:t>Minimum 15 working days before audit</a:t>
            </a:r>
          </a:p>
          <a:p>
            <a:pPr marL="0" indent="0">
              <a:buNone/>
            </a:pPr>
            <a:r>
              <a:rPr lang="en-GB" sz="1400" b="1" dirty="0">
                <a:latin typeface="Arial" panose="020B0604020202020204" pitchFamily="34" charset="0"/>
                <a:cs typeface="Arial" panose="020B0604020202020204" pitchFamily="34" charset="0"/>
              </a:rPr>
              <a:t>Time Limit for Audit Completion</a:t>
            </a:r>
          </a:p>
          <a:p>
            <a:pPr marL="0" indent="0">
              <a:buNone/>
            </a:pPr>
            <a:r>
              <a:rPr lang="en-GB" sz="1400" dirty="0">
                <a:latin typeface="Arial" panose="020B0604020202020204" pitchFamily="34" charset="0"/>
                <a:cs typeface="Arial" panose="020B0604020202020204" pitchFamily="34" charset="0"/>
              </a:rPr>
              <a:t>Audit must be completed within </a:t>
            </a:r>
            <a:r>
              <a:rPr lang="en-GB" sz="1400" b="1" dirty="0">
                <a:latin typeface="Arial" panose="020B0604020202020204" pitchFamily="34" charset="0"/>
                <a:cs typeface="Arial" panose="020B0604020202020204" pitchFamily="34" charset="0"/>
              </a:rPr>
              <a:t>3 months </a:t>
            </a:r>
            <a:r>
              <a:rPr lang="en-GB" sz="1400" dirty="0">
                <a:latin typeface="Arial" panose="020B0604020202020204" pitchFamily="34" charset="0"/>
                <a:cs typeface="Arial" panose="020B0604020202020204" pitchFamily="34" charset="0"/>
              </a:rPr>
              <a:t>from the date of commencement of audit.</a:t>
            </a:r>
          </a:p>
          <a:p>
            <a:pPr marL="0" indent="0">
              <a:buNone/>
            </a:pPr>
            <a:r>
              <a:rPr lang="en-GB" sz="1400" dirty="0">
                <a:latin typeface="Arial" panose="020B0604020202020204" pitchFamily="34" charset="0"/>
                <a:cs typeface="Arial" panose="020B0604020202020204" pitchFamily="34" charset="0"/>
              </a:rPr>
              <a:t>Commissioner may extend by </a:t>
            </a:r>
            <a:r>
              <a:rPr lang="en-GB" sz="1400" b="1" dirty="0">
                <a:latin typeface="Arial" panose="020B0604020202020204" pitchFamily="34" charset="0"/>
                <a:cs typeface="Arial" panose="020B0604020202020204" pitchFamily="34" charset="0"/>
              </a:rPr>
              <a:t>6 months</a:t>
            </a:r>
            <a:r>
              <a:rPr lang="en-GB" sz="1400" dirty="0">
                <a:latin typeface="Arial" panose="020B0604020202020204" pitchFamily="34" charset="0"/>
                <a:cs typeface="Arial" panose="020B0604020202020204" pitchFamily="34" charset="0"/>
              </a:rPr>
              <a:t>.</a:t>
            </a:r>
          </a:p>
          <a:p>
            <a:pPr marL="0" indent="0">
              <a:buNone/>
            </a:pPr>
            <a:r>
              <a:rPr lang="en-GB" sz="1400" b="1" dirty="0">
                <a:latin typeface="Arial" panose="020B0604020202020204" pitchFamily="34" charset="0"/>
                <a:cs typeface="Arial" panose="020B0604020202020204" pitchFamily="34" charset="0"/>
              </a:rPr>
              <a:t>Audit Findings and Communication</a:t>
            </a:r>
          </a:p>
          <a:p>
            <a:pPr marL="0" indent="0">
              <a:buNone/>
            </a:pPr>
            <a:r>
              <a:rPr lang="en-GB" sz="1400" dirty="0">
                <a:latin typeface="Arial" panose="020B0604020202020204" pitchFamily="34" charset="0"/>
                <a:cs typeface="Arial" panose="020B0604020202020204" pitchFamily="34" charset="0"/>
              </a:rPr>
              <a:t>After audit completion, Department communicates findings through </a:t>
            </a:r>
            <a:r>
              <a:rPr lang="en-GB" sz="1400" b="1" dirty="0">
                <a:latin typeface="Arial" panose="020B0604020202020204" pitchFamily="34" charset="0"/>
                <a:cs typeface="Arial" panose="020B0604020202020204" pitchFamily="34" charset="0"/>
              </a:rPr>
              <a:t>Form GST ADT-02</a:t>
            </a:r>
            <a:endParaRPr lang="en-GB" sz="1400" dirty="0">
              <a:latin typeface="Arial" panose="020B0604020202020204" pitchFamily="34" charset="0"/>
              <a:cs typeface="Arial" panose="020B0604020202020204" pitchFamily="34" charset="0"/>
            </a:endParaRPr>
          </a:p>
          <a:p>
            <a:pPr marL="0" indent="0">
              <a:buNone/>
            </a:pPr>
            <a:r>
              <a:rPr lang="en-GB" sz="1400" dirty="0">
                <a:latin typeface="Arial" panose="020B0604020202020204" pitchFamily="34" charset="0"/>
                <a:cs typeface="Arial" panose="020B0604020202020204" pitchFamily="34" charset="0"/>
              </a:rPr>
              <a:t>If discrepancies found, Taxpayer may:</a:t>
            </a:r>
          </a:p>
          <a:p>
            <a:r>
              <a:rPr lang="en-GB" sz="1400" dirty="0">
                <a:latin typeface="Arial" panose="020B0604020202020204" pitchFamily="34" charset="0"/>
                <a:cs typeface="Arial" panose="020B0604020202020204" pitchFamily="34" charset="0"/>
              </a:rPr>
              <a:t>Accept and pay tax with interest</a:t>
            </a:r>
          </a:p>
          <a:p>
            <a:r>
              <a:rPr lang="en-GB" sz="1400" dirty="0">
                <a:latin typeface="Arial" panose="020B0604020202020204" pitchFamily="34" charset="0"/>
                <a:cs typeface="Arial" panose="020B0604020202020204" pitchFamily="34" charset="0"/>
              </a:rPr>
              <a:t>Contest findings</a:t>
            </a:r>
          </a:p>
          <a:p>
            <a:pPr marL="0" indent="0">
              <a:buNone/>
            </a:pPr>
            <a:r>
              <a:rPr lang="en-GB" sz="1400" b="1" dirty="0">
                <a:latin typeface="Arial" panose="020B0604020202020204" pitchFamily="34" charset="0"/>
                <a:cs typeface="Arial" panose="020B0604020202020204" pitchFamily="34" charset="0"/>
              </a:rPr>
              <a:t>Consequence of Audit- </a:t>
            </a:r>
            <a:r>
              <a:rPr lang="en-GB" sz="1400" dirty="0">
                <a:latin typeface="Arial" panose="020B0604020202020204" pitchFamily="34" charset="0"/>
                <a:cs typeface="Arial" panose="020B0604020202020204" pitchFamily="34" charset="0"/>
              </a:rPr>
              <a:t>If tax short payment is detected, Department may initiate proceedings under:</a:t>
            </a:r>
          </a:p>
          <a:p>
            <a:r>
              <a:rPr lang="en-GB" sz="1400" dirty="0">
                <a:latin typeface="Arial" panose="020B0604020202020204" pitchFamily="34" charset="0"/>
                <a:cs typeface="Arial" panose="020B0604020202020204" pitchFamily="34" charset="0"/>
              </a:rPr>
              <a:t>Section 73 of the CGST Act – Non-fraud cases</a:t>
            </a:r>
          </a:p>
          <a:p>
            <a:r>
              <a:rPr lang="en-GB" sz="1400" dirty="0">
                <a:latin typeface="Arial" panose="020B0604020202020204" pitchFamily="34" charset="0"/>
                <a:cs typeface="Arial" panose="020B0604020202020204" pitchFamily="34" charset="0"/>
              </a:rPr>
              <a:t>Section 74 of the CGST Act – Fraud / suppression cases</a:t>
            </a:r>
          </a:p>
          <a:p>
            <a:pPr marL="0" indent="0">
              <a:buNone/>
            </a:pP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718800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ED62D5-08E3-0CBB-762B-DF1FA66280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8BFDC0-C2D7-43BC-275B-12603EE9F452}"/>
              </a:ext>
            </a:extLst>
          </p:cNvPr>
          <p:cNvSpPr>
            <a:spLocks noGrp="1"/>
          </p:cNvSpPr>
          <p:nvPr>
            <p:ph type="title"/>
          </p:nvPr>
        </p:nvSpPr>
        <p:spPr>
          <a:xfrm>
            <a:off x="630936" y="401702"/>
            <a:ext cx="10421112" cy="315912"/>
          </a:xfrm>
        </p:spPr>
        <p:txBody>
          <a:bodyPr>
            <a:normAutofit/>
          </a:bodyPr>
          <a:lstStyle/>
          <a:p>
            <a:r>
              <a:rPr lang="en-IN" sz="1600" b="1" dirty="0">
                <a:solidFill>
                  <a:schemeClr val="accent2">
                    <a:lumMod val="75000"/>
                  </a:schemeClr>
                </a:solidFill>
                <a:latin typeface="Arial" panose="020B0604020202020204" pitchFamily="34" charset="0"/>
                <a:cs typeface="Arial" panose="020B0604020202020204" pitchFamily="34" charset="0"/>
              </a:rPr>
              <a:t>GST Audit</a:t>
            </a:r>
          </a:p>
        </p:txBody>
      </p:sp>
      <p:sp>
        <p:nvSpPr>
          <p:cNvPr id="3" name="Content Placeholder 2">
            <a:extLst>
              <a:ext uri="{FF2B5EF4-FFF2-40B4-BE49-F238E27FC236}">
                <a16:creationId xmlns:a16="http://schemas.microsoft.com/office/drawing/2014/main" id="{9F0A5606-3545-C6F4-104C-A7E068CBA510}"/>
              </a:ext>
            </a:extLst>
          </p:cNvPr>
          <p:cNvSpPr>
            <a:spLocks noGrp="1"/>
          </p:cNvSpPr>
          <p:nvPr>
            <p:ph idx="1"/>
          </p:nvPr>
        </p:nvSpPr>
        <p:spPr>
          <a:xfrm>
            <a:off x="743712" y="956944"/>
            <a:ext cx="10515600" cy="5160391"/>
          </a:xfrm>
        </p:spPr>
        <p:txBody>
          <a:bodyPr>
            <a:noAutofit/>
          </a:bodyPr>
          <a:lstStyle/>
          <a:p>
            <a:pPr marL="0" indent="0">
              <a:buNone/>
            </a:pPr>
            <a:r>
              <a:rPr lang="en-GB" sz="1200" b="1" dirty="0">
                <a:latin typeface="Arial" panose="020B0604020202020204" pitchFamily="34" charset="0"/>
                <a:cs typeface="Arial" panose="020B0604020202020204" pitchFamily="34" charset="0"/>
              </a:rPr>
              <a:t>GST Audit – Detailed Legal Analysis</a:t>
            </a:r>
          </a:p>
          <a:p>
            <a:pPr marL="0" indent="0">
              <a:buNone/>
            </a:pPr>
            <a:r>
              <a:rPr lang="en-GB" sz="1200" b="1" dirty="0">
                <a:latin typeface="Arial" panose="020B0604020202020204" pitchFamily="34" charset="0"/>
                <a:cs typeface="Arial" panose="020B0604020202020204" pitchFamily="34" charset="0"/>
              </a:rPr>
              <a:t>Meaning of Audit under GST</a:t>
            </a:r>
          </a:p>
          <a:p>
            <a:r>
              <a:rPr lang="en-GB" sz="1200" dirty="0">
                <a:latin typeface="Arial" panose="020B0604020202020204" pitchFamily="34" charset="0"/>
                <a:cs typeface="Arial" panose="020B0604020202020204" pitchFamily="34" charset="0"/>
              </a:rPr>
              <a:t>Audit under GST refers to </a:t>
            </a:r>
            <a:r>
              <a:rPr lang="en-GB" sz="1200" b="1" dirty="0">
                <a:latin typeface="Arial" panose="020B0604020202020204" pitchFamily="34" charset="0"/>
                <a:cs typeface="Arial" panose="020B0604020202020204" pitchFamily="34" charset="0"/>
              </a:rPr>
              <a:t>examination of records, returns and documents maintained by a registered person to verify correctness of:</a:t>
            </a:r>
            <a:endParaRPr lang="en-GB" sz="1200" dirty="0">
              <a:latin typeface="Arial" panose="020B0604020202020204" pitchFamily="34" charset="0"/>
              <a:cs typeface="Arial" panose="020B0604020202020204" pitchFamily="34" charset="0"/>
            </a:endParaRPr>
          </a:p>
          <a:p>
            <a:r>
              <a:rPr lang="en-GB" sz="1200" dirty="0">
                <a:latin typeface="Arial" panose="020B0604020202020204" pitchFamily="34" charset="0"/>
                <a:cs typeface="Arial" panose="020B0604020202020204" pitchFamily="34" charset="0"/>
              </a:rPr>
              <a:t>Turnover declared</a:t>
            </a:r>
          </a:p>
          <a:p>
            <a:r>
              <a:rPr lang="en-GB" sz="1200" dirty="0">
                <a:latin typeface="Arial" panose="020B0604020202020204" pitchFamily="34" charset="0"/>
                <a:cs typeface="Arial" panose="020B0604020202020204" pitchFamily="34" charset="0"/>
              </a:rPr>
              <a:t>Taxes paid</a:t>
            </a:r>
          </a:p>
          <a:p>
            <a:r>
              <a:rPr lang="en-GB" sz="1200" dirty="0">
                <a:latin typeface="Arial" panose="020B0604020202020204" pitchFamily="34" charset="0"/>
                <a:cs typeface="Arial" panose="020B0604020202020204" pitchFamily="34" charset="0"/>
              </a:rPr>
              <a:t>Refund claimed</a:t>
            </a:r>
          </a:p>
          <a:p>
            <a:r>
              <a:rPr lang="en-GB" sz="1200" dirty="0">
                <a:latin typeface="Arial" panose="020B0604020202020204" pitchFamily="34" charset="0"/>
                <a:cs typeface="Arial" panose="020B0604020202020204" pitchFamily="34" charset="0"/>
              </a:rPr>
              <a:t>Input Tax Credit (ITC) availed</a:t>
            </a:r>
          </a:p>
          <a:p>
            <a:r>
              <a:rPr lang="en-GB" sz="1200" dirty="0">
                <a:latin typeface="Arial" panose="020B0604020202020204" pitchFamily="34" charset="0"/>
                <a:cs typeface="Arial" panose="020B0604020202020204" pitchFamily="34" charset="0"/>
              </a:rPr>
              <a:t>Compliance with GST provisions</a:t>
            </a:r>
          </a:p>
          <a:p>
            <a:pPr marL="0" indent="0">
              <a:buNone/>
            </a:pPr>
            <a:r>
              <a:rPr lang="en-GB" sz="1200" b="1" dirty="0">
                <a:latin typeface="Arial" panose="020B0604020202020204" pitchFamily="34" charset="0"/>
                <a:cs typeface="Arial" panose="020B0604020202020204" pitchFamily="34" charset="0"/>
              </a:rPr>
              <a:t>Legal Definition</a:t>
            </a:r>
          </a:p>
          <a:p>
            <a:r>
              <a:rPr lang="en-GB" sz="1200" dirty="0">
                <a:latin typeface="Arial" panose="020B0604020202020204" pitchFamily="34" charset="0"/>
                <a:cs typeface="Arial" panose="020B0604020202020204" pitchFamily="34" charset="0"/>
              </a:rPr>
              <a:t>Under </a:t>
            </a:r>
            <a:r>
              <a:rPr lang="en-GB" sz="1200" b="1" dirty="0">
                <a:latin typeface="Arial" panose="020B0604020202020204" pitchFamily="34" charset="0"/>
                <a:cs typeface="Arial" panose="020B0604020202020204" pitchFamily="34" charset="0"/>
              </a:rPr>
              <a:t>Section 2(13)</a:t>
            </a:r>
            <a:r>
              <a:rPr lang="en-GB" sz="1200" dirty="0">
                <a:latin typeface="Arial" panose="020B0604020202020204" pitchFamily="34" charset="0"/>
                <a:cs typeface="Arial" panose="020B0604020202020204" pitchFamily="34" charset="0"/>
              </a:rPr>
              <a:t> of the Central Goods and Services Tax Act, 2017:</a:t>
            </a:r>
          </a:p>
          <a:p>
            <a:r>
              <a:rPr lang="en-GB" sz="1200" dirty="0">
                <a:latin typeface="Arial" panose="020B0604020202020204" pitchFamily="34" charset="0"/>
                <a:cs typeface="Arial" panose="020B0604020202020204" pitchFamily="34" charset="0"/>
              </a:rPr>
              <a:t>Audit means examination of records, returns and other documents maintained by a registered person to verify the correctness of turnover declared, taxes paid, refund claimed and input tax credit availed</a:t>
            </a:r>
          </a:p>
          <a:p>
            <a:endParaRPr lang="en-GB" sz="1200" dirty="0">
              <a:latin typeface="Arial" panose="020B0604020202020204" pitchFamily="34" charset="0"/>
              <a:cs typeface="Arial" panose="020B0604020202020204" pitchFamily="34" charset="0"/>
            </a:endParaRPr>
          </a:p>
          <a:p>
            <a:pPr marL="0" indent="0">
              <a:buNone/>
            </a:pPr>
            <a:r>
              <a:rPr lang="en-GB" sz="1200" b="1" dirty="0">
                <a:latin typeface="Arial" panose="020B0604020202020204" pitchFamily="34" charset="0"/>
                <a:cs typeface="Arial" panose="020B0604020202020204" pitchFamily="34" charset="0"/>
              </a:rPr>
              <a:t>Types of GST Audit</a:t>
            </a:r>
          </a:p>
          <a:p>
            <a:r>
              <a:rPr lang="en-GB" sz="1200" dirty="0">
                <a:latin typeface="Arial" panose="020B0604020202020204" pitchFamily="34" charset="0"/>
                <a:cs typeface="Arial" panose="020B0604020202020204" pitchFamily="34" charset="0"/>
              </a:rPr>
              <a:t>Under GST law there are </a:t>
            </a:r>
            <a:r>
              <a:rPr lang="en-GB" sz="1200" b="1" dirty="0">
                <a:latin typeface="Arial" panose="020B0604020202020204" pitchFamily="34" charset="0"/>
                <a:cs typeface="Arial" panose="020B0604020202020204" pitchFamily="34" charset="0"/>
              </a:rPr>
              <a:t>two types of Audit </a:t>
            </a:r>
          </a:p>
          <a:p>
            <a:pPr marL="0" indent="0">
              <a:buNone/>
            </a:pPr>
            <a:r>
              <a:rPr lang="en-GB" sz="1200" b="1" dirty="0">
                <a:latin typeface="Arial" panose="020B0604020202020204" pitchFamily="34" charset="0"/>
                <a:cs typeface="Arial" panose="020B0604020202020204" pitchFamily="34" charset="0"/>
              </a:rPr>
              <a:t>	Departmental Audit – Section 65 – GST Department</a:t>
            </a:r>
          </a:p>
          <a:p>
            <a:pPr marL="0" indent="0">
              <a:buNone/>
            </a:pPr>
            <a:r>
              <a:rPr lang="en-GB" sz="1200" b="1" dirty="0">
                <a:latin typeface="Arial" panose="020B0604020202020204" pitchFamily="34" charset="0"/>
                <a:cs typeface="Arial" panose="020B0604020202020204" pitchFamily="34" charset="0"/>
              </a:rPr>
              <a:t>	Special Audit – Section 66 – Chartered Accountant and cost accountant nominated by Department </a:t>
            </a:r>
            <a:endParaRPr lang="en-GB" sz="1200" dirty="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503279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d38bf140-3ced-4815-89fe-f1da4761dcd8}" enabled="0" method="" siteId="{d38bf140-3ced-4815-89fe-f1da4761dcd8}" removed="1"/>
</clbl:labelList>
</file>

<file path=docProps/app.xml><?xml version="1.0" encoding="utf-8"?>
<Properties xmlns="http://schemas.openxmlformats.org/officeDocument/2006/extended-properties" xmlns:vt="http://schemas.openxmlformats.org/officeDocument/2006/docPropsVTypes">
  <TotalTime>1631</TotalTime>
  <Words>3850</Words>
  <Application>Microsoft Office PowerPoint</Application>
  <PresentationFormat>Widescreen</PresentationFormat>
  <Paragraphs>352</Paragraphs>
  <Slides>21</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Aptos</vt:lpstr>
      <vt:lpstr>Aptos Display</vt:lpstr>
      <vt:lpstr>Arial</vt:lpstr>
      <vt:lpstr>Office Theme</vt:lpstr>
      <vt:lpstr>GST Litigation </vt:lpstr>
      <vt:lpstr>Strategy Thinking </vt:lpstr>
      <vt:lpstr>   80–20 Rule - Pareto Principle </vt:lpstr>
      <vt:lpstr>Summary – GST Litigation</vt:lpstr>
      <vt:lpstr>PowerPoint Presentation</vt:lpstr>
      <vt:lpstr>The Lifecycle of a Scrutiny Case</vt:lpstr>
      <vt:lpstr>Point to be kept in Mind :-</vt:lpstr>
      <vt:lpstr>GST Audit</vt:lpstr>
      <vt:lpstr>GST Audit</vt:lpstr>
      <vt:lpstr>Notice issued under section 74- Legal validity</vt:lpstr>
      <vt:lpstr>Excess input tax Credit (‘ITC’) claimed in GSTR-3B vis- à-vis ITC appearing in GSTR-2A </vt:lpstr>
      <vt:lpstr>PowerPoint Presentation</vt:lpstr>
      <vt:lpstr>Short-reporting of outward Tax Liability:-</vt:lpstr>
      <vt:lpstr>PowerPoint Presentation</vt:lpstr>
      <vt:lpstr>  Non‑discharge of tax liability under RCM   </vt:lpstr>
      <vt:lpstr>PowerPoint Presentation</vt:lpstr>
      <vt:lpstr> Late fee on delayed filing of GSTR-1</vt:lpstr>
      <vt:lpstr>Wrong availment of ITC</vt:lpstr>
      <vt:lpstr>Wrong availment of ITC</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Pooja Gupta</dc:creator>
  <cp:lastModifiedBy>Pooja Gupta</cp:lastModifiedBy>
  <cp:revision>1</cp:revision>
  <dcterms:created xsi:type="dcterms:W3CDTF">2026-03-07T01:57:28Z</dcterms:created>
  <dcterms:modified xsi:type="dcterms:W3CDTF">2026-03-13T16:25:24Z</dcterms:modified>
</cp:coreProperties>
</file>