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Default Extension="fntdata" ContentType="application/x-fontdata"/>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entation.xml" ContentType="application/vnd.openxmlformats-officedocument.presentationml.presentation.main+xml"/>
  <Override PartName="/ppt/fonts/Font_4_Century_Gothic_BoldItalic.fntdata" ContentType="application/x-fontdata"/>
  <Override PartName="/ppt/fonts/Font_1_Century_Gothic_Regular.fntdata" ContentType="application/x-fontdata"/>
  <Override PartName="/ppt/fonts/Font_7_Lucida_Sans_Italic.fntdata" ContentType="application/x-fontdata"/>
  <Override PartName="/ppt/fonts/Font_5_Algerian_Regular.fntdata" ContentType="application/x-fontdata"/>
  <Override PartName="/ppt/fonts/Font_2_Century_Gothic_Bold.fntdata" ContentType="application/x-fontdata"/>
  <Override PartName="/ppt/fonts/Font_3_Century_Gothic_Italic.fntdata" ContentType="application/x-fontdata"/>
  <Override PartName="/ppt/fonts/Font_6_Lucida_Sans_Regular.fntdata" ContentType="application/x-fontdata"/>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slideMaster3.xml" ContentType="application/vnd.openxmlformats-officedocument.presentationml.slideMaster+xml"/>
  <Override PartName="/ppt/slides/slide45.xml" ContentType="application/vnd.openxmlformats-officedocument.presentationml.slide+xml"/>
  <Override PartName="/ppt/slides/slide18.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46.xml" ContentType="application/vnd.openxmlformats-officedocument.presentationml.slide+xml"/>
  <Override PartName="/ppt/slides/slide2.xml" ContentType="application/vnd.openxmlformats-officedocument.presentationml.slide+xml"/>
  <Override PartName="/ppt/slides/slide21.xml" ContentType="application/vnd.openxmlformats-officedocument.presentationml.slide+xml"/>
  <Override PartName="/ppt/slides/slide47.xml" ContentType="application/vnd.openxmlformats-officedocument.presentationml.slide+xml"/>
  <Override PartName="/ppt/slides/slide3.xml" ContentType="application/vnd.openxmlformats-officedocument.presentationml.slide+xml"/>
  <Override PartName="/ppt/slides/slide40.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23.xml" ContentType="application/vnd.openxmlformats-officedocument.presentationml.slide+xml"/>
  <Override PartName="/ppt/slides/slide42.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43.xml" ContentType="application/vnd.openxmlformats-officedocument.presentationml.slide+xml"/>
  <Override PartName="/ppt/slides/slide7.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49.xml" ContentType="application/vnd.openxmlformats-officedocument.presentationml.slide+xml"/>
  <Override PartName="/ppt/slides/slide14.xml" ContentType="application/vnd.openxmlformats-officedocument.presentationml.slide+xml"/>
  <Override PartName="/ppt/slides/slide48.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44.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_rels/slide22.xml.rels" ContentType="application/vnd.openxmlformats-package.relationships+xml"/>
  <Override PartName="/ppt/slides/_rels/slide35.xml.rels" ContentType="application/vnd.openxmlformats-package.relationships+xml"/>
  <Override PartName="/ppt/slides/_rels/slide45.xml.rels" ContentType="application/vnd.openxmlformats-package.relationships+xml"/>
  <Override PartName="/ppt/slides/_rels/slide18.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0.xml.rels" ContentType="application/vnd.openxmlformats-package.relationships+xml"/>
  <Override PartName="/ppt/slides/_rels/slide4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47.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4.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50.xml.rels" ContentType="application/vnd.openxmlformats-package.relationships+xml"/>
  <Override PartName="/ppt/slides/_rels/slide42.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51.xml.rels" ContentType="application/vnd.openxmlformats-package.relationships+xml"/>
  <Override PartName="/ppt/slides/_rels/slide43.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52.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53.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49.xml.rels" ContentType="application/vnd.openxmlformats-package.relationships+xml"/>
  <Override PartName="/ppt/slides/_rels/slide14.xml.rels" ContentType="application/vnd.openxmlformats-package.relationships+xml"/>
  <Override PartName="/ppt/slides/_rels/slide48.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44.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media/image1.png" ContentType="image/png"/>
  <Override PartName="/ppt/media/image4.jpeg" ContentType="image/jpeg"/>
  <Override PartName="/ppt/media/image2.png" ContentType="image/png"/>
  <Override PartName="/ppt/media/image3.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1.xml.rels" ContentType="application/vnd.openxmlformats-package.relationships+xml"/>
  <Override PartName="/ppt/slideLayouts/_rels/slideLayout10.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embedTrueTypeFonts="1">
  <p:sldMasterIdLst>
    <p:sldMasterId id="2147483648" r:id="rId2"/>
    <p:sldMasterId id="2147483650" r:id="rId3"/>
    <p:sldMasterId id="2147483652"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Lst>
  <p:sldSz cx="12192000" cy="6858000"/>
  <p:notesSz cx="7772400" cy="10058400"/>
  <p:embeddedFontLst>
    <p:embeddedFont>
      <p:font typeface="Bookman Old Style"/>
    </p:embeddedFont>
    <p:embeddedFont>
      <p:font typeface="Century Gothic"/>
      <p:regular r:id="rId65"/>
      <p:bold r:id="rId66"/>
      <p:italic r:id="rId67"/>
      <p:boldItalic r:id="rId68"/>
    </p:embeddedFont>
    <p:embeddedFont>
      <p:font typeface="Algerian"/>
      <p:regular r:id="rId69"/>
    </p:embeddedFont>
    <p:embeddedFont>
      <p:font typeface="Lucida Sans"/>
      <p:regular r:id="rId70"/>
      <p:italic r:id="rId71"/>
    </p:embeddedFont>
    <p:embeddedFont>
      <p:font typeface="Microsoft YaHei"/>
    </p:embeddedFont>
  </p:embeddedFontLst>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slide" Target="slides/slide39.xml"/><Relationship Id="rId44" Type="http://schemas.openxmlformats.org/officeDocument/2006/relationships/slide" Target="slides/slide40.xml"/><Relationship Id="rId45" Type="http://schemas.openxmlformats.org/officeDocument/2006/relationships/slide" Target="slides/slide41.xml"/><Relationship Id="rId46" Type="http://schemas.openxmlformats.org/officeDocument/2006/relationships/slide" Target="slides/slide42.xml"/><Relationship Id="rId47" Type="http://schemas.openxmlformats.org/officeDocument/2006/relationships/slide" Target="slides/slide43.xml"/><Relationship Id="rId48" Type="http://schemas.openxmlformats.org/officeDocument/2006/relationships/slide" Target="slides/slide44.xml"/><Relationship Id="rId49" Type="http://schemas.openxmlformats.org/officeDocument/2006/relationships/slide" Target="slides/slide45.xml"/><Relationship Id="rId50" Type="http://schemas.openxmlformats.org/officeDocument/2006/relationships/slide" Target="slides/slide46.xml"/><Relationship Id="rId51" Type="http://schemas.openxmlformats.org/officeDocument/2006/relationships/slide" Target="slides/slide47.xml"/><Relationship Id="rId52" Type="http://schemas.openxmlformats.org/officeDocument/2006/relationships/slide" Target="slides/slide48.xml"/><Relationship Id="rId53" Type="http://schemas.openxmlformats.org/officeDocument/2006/relationships/slide" Target="slides/slide49.xml"/><Relationship Id="rId54" Type="http://schemas.openxmlformats.org/officeDocument/2006/relationships/slide" Target="slides/slide50.xml"/><Relationship Id="rId55" Type="http://schemas.openxmlformats.org/officeDocument/2006/relationships/slide" Target="slides/slide51.xml"/><Relationship Id="rId56" Type="http://schemas.openxmlformats.org/officeDocument/2006/relationships/slide" Target="slides/slide52.xml"/><Relationship Id="rId57" Type="http://schemas.openxmlformats.org/officeDocument/2006/relationships/slide" Target="slides/slide53.xml"/><Relationship Id="rId58" Type="http://schemas.openxmlformats.org/officeDocument/2006/relationships/slide" Target="slides/slide54.xml"/><Relationship Id="rId59" Type="http://schemas.openxmlformats.org/officeDocument/2006/relationships/slide" Target="slides/slide55.xml"/><Relationship Id="rId60" Type="http://schemas.openxmlformats.org/officeDocument/2006/relationships/slide" Target="slides/slide56.xml"/><Relationship Id="rId61" Type="http://schemas.openxmlformats.org/officeDocument/2006/relationships/slide" Target="slides/slide57.xml"/><Relationship Id="rId62" Type="http://schemas.openxmlformats.org/officeDocument/2006/relationships/slide" Target="slides/slide58.xml"/><Relationship Id="rId63" Type="http://schemas.openxmlformats.org/officeDocument/2006/relationships/slide" Target="slides/slide59.xml"/><Relationship Id="rId64" Type="http://schemas.openxmlformats.org/officeDocument/2006/relationships/slide" Target="slides/slide60.xml"/><Relationship Id="rId65" Type="http://schemas.openxmlformats.org/officeDocument/2006/relationships/font" Target="fonts/Font_1_Century_Gothic_Regular.fntdata"/><Relationship Id="rId66" Type="http://schemas.openxmlformats.org/officeDocument/2006/relationships/font" Target="fonts/Font_2_Century_Gothic_Bold.fntdata"/><Relationship Id="rId67" Type="http://schemas.openxmlformats.org/officeDocument/2006/relationships/font" Target="fonts/Font_3_Century_Gothic_Italic.fntdata"/><Relationship Id="rId68" Type="http://schemas.openxmlformats.org/officeDocument/2006/relationships/font" Target="fonts/Font_4_Century_Gothic_BoldItalic.fntdata"/><Relationship Id="rId69" Type="http://schemas.openxmlformats.org/officeDocument/2006/relationships/font" Target="fonts/Font_5_Algerian_Regular.fntdata"/><Relationship Id="rId70" Type="http://schemas.openxmlformats.org/officeDocument/2006/relationships/font" Target="fonts/Font_6_Lucida_Sans_Regular.fntdata"/><Relationship Id="rId71" Type="http://schemas.openxmlformats.org/officeDocument/2006/relationships/font" Target="fonts/Font_7_Lucida_Sans_Italic.fntdata"/><Relationship Id="rId7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3.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p:spTree>
      <p:nvGrpSpPr>
        <p:cNvPr id="1" name=""/>
        <p:cNvGrpSpPr/>
        <p:nvPr/>
      </p:nvGrpSpPr>
      <p:grpSpPr>
        <a:xfrm>
          <a:off x="0" y="0"/>
          <a:ext cx="0" cy="0"/>
          <a:chOff x="0" y="0"/>
          <a:chExt cx="0" cy="0"/>
        </a:xfrm>
      </p:grpSpPr>
      <p:sp>
        <p:nvSpPr>
          <p:cNvPr id="15" name="PlaceHolder 1"/>
          <p:cNvSpPr>
            <a:spLocks noGrp="1"/>
          </p:cNvSpPr>
          <p:nvPr>
            <p:ph type="title"/>
          </p:nvPr>
        </p:nvSpPr>
        <p:spPr>
          <a:xfrm>
            <a:off x="1066680" y="642600"/>
            <a:ext cx="10056600" cy="1369800"/>
          </a:xfrm>
          <a:prstGeom prst="rect">
            <a:avLst/>
          </a:prstGeom>
          <a:noFill/>
          <a:ln w="0">
            <a:noFill/>
          </a:ln>
        </p:spPr>
        <p:txBody>
          <a:bodyPr lIns="0" rIns="0" tIns="0" bIns="0" anchor="ctr">
            <a:spAutoFit/>
          </a:bodyPr>
          <a:p>
            <a:pPr indent="0" algn="ctr">
              <a:buNone/>
            </a:pPr>
            <a:endParaRPr b="0" lang="en-US" sz="4400" strike="noStrike" u="none">
              <a:solidFill>
                <a:srgbClr val="000000"/>
              </a:solidFill>
              <a:effectLst/>
              <a:uFillTx/>
              <a:latin typeface="Arial"/>
            </a:endParaRPr>
          </a:p>
        </p:txBody>
      </p:sp>
      <p:sp>
        <p:nvSpPr>
          <p:cNvPr id="16" name="PlaceHolder 2"/>
          <p:cNvSpPr>
            <a:spLocks noGrp="1"/>
          </p:cNvSpPr>
          <p:nvPr>
            <p:ph type="subTitle"/>
          </p:nvPr>
        </p:nvSpPr>
        <p:spPr>
          <a:xfrm>
            <a:off x="609480" y="1604520"/>
            <a:ext cx="10971720" cy="397656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D76C1A48-3365-4865-9602-2F40231DAF6A}" type="slidenum">
              <a:t>&lt;#&gt;</a:t>
            </a:fld>
          </a:p>
        </p:txBody>
      </p:sp>
      <p:sp>
        <p:nvSpPr>
          <p:cNvPr id="6" name="PlaceHolder 5"/>
          <p:cNvSpPr>
            <a:spLocks noGrp="1"/>
          </p:cNvSpPr>
          <p:nvPr>
            <p:ph type="dt" idx="3"/>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_ONLY">
    <p:bg>
      <p:bgPr>
        <a:solidFill>
          <a:srgbClr val="ffffff"/>
        </a:solidFill>
      </p:bgPr>
    </p:bg>
    <p:spTree>
      <p:nvGrpSpPr>
        <p:cNvPr id="1" name=""/>
        <p:cNvGrpSpPr/>
        <p:nvPr/>
      </p:nvGrpSpPr>
      <p:grpSpPr>
        <a:xfrm>
          <a:off x="0" y="0"/>
          <a:ext cx="0" cy="0"/>
          <a:chOff x="0" y="0"/>
          <a:chExt cx="0" cy="0"/>
        </a:xfrm>
      </p:grpSpPr>
      <p:sp>
        <p:nvSpPr>
          <p:cNvPr id="78"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84"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85" name="PlaceHolder 2"/>
          <p:cNvSpPr>
            <a:spLocks noGrp="1"/>
          </p:cNvSpPr>
          <p:nvPr>
            <p:ph type="dt" idx="31"/>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86" name="PlaceHolder 3"/>
          <p:cNvSpPr>
            <a:spLocks noGrp="1"/>
          </p:cNvSpPr>
          <p:nvPr>
            <p:ph type="ftr" idx="32"/>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87" name="PlaceHolder 4"/>
          <p:cNvSpPr>
            <a:spLocks noGrp="1"/>
          </p:cNvSpPr>
          <p:nvPr>
            <p:ph type="sldNum" idx="33"/>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8329D677-7196-4D38-9FF1-03847E485646}"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88" name="PlaceHolder 5"/>
          <p:cNvSpPr>
            <a:spLocks noGrp="1"/>
          </p:cNvSpPr>
          <p:nvPr>
            <p:ph type="body"/>
          </p:nvPr>
        </p:nvSpPr>
        <p:spPr>
          <a:xfrm>
            <a:off x="609480" y="1604520"/>
            <a:ext cx="109717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_ONLY">
    <p:bg>
      <p:bgPr>
        <a:solidFill>
          <a:srgbClr val="ffffff"/>
        </a:solidFill>
      </p:bgPr>
    </p:bg>
    <p:spTree>
      <p:nvGrpSpPr>
        <p:cNvPr id="1" name=""/>
        <p:cNvGrpSpPr/>
        <p:nvPr/>
      </p:nvGrpSpPr>
      <p:grpSpPr>
        <a:xfrm>
          <a:off x="0" y="0"/>
          <a:ext cx="0" cy="0"/>
          <a:chOff x="0" y="0"/>
          <a:chExt cx="0" cy="0"/>
        </a:xfrm>
      </p:grpSpPr>
      <p:sp>
        <p:nvSpPr>
          <p:cNvPr id="78"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79"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80" name="PlaceHolder 2"/>
          <p:cNvSpPr>
            <a:spLocks noGrp="1"/>
          </p:cNvSpPr>
          <p:nvPr>
            <p:ph type="dt" idx="28"/>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81" name="PlaceHolder 3"/>
          <p:cNvSpPr>
            <a:spLocks noGrp="1"/>
          </p:cNvSpPr>
          <p:nvPr>
            <p:ph type="ftr" idx="29"/>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82" name="PlaceHolder 4"/>
          <p:cNvSpPr>
            <a:spLocks noGrp="1"/>
          </p:cNvSpPr>
          <p:nvPr>
            <p:ph type="sldNum" idx="30"/>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2D7C6AFD-D146-4655-AE8D-2C501B0FA351}"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83" name="PlaceHolder 5"/>
          <p:cNvSpPr>
            <a:spLocks noGrp="1"/>
          </p:cNvSpPr>
          <p:nvPr>
            <p:ph type="body"/>
          </p:nvPr>
        </p:nvSpPr>
        <p:spPr>
          <a:xfrm>
            <a:off x="609480" y="1604520"/>
            <a:ext cx="109717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_ONLY">
    <p:bg>
      <p:bgPr>
        <a:solidFill>
          <a:srgbClr val="ffffff"/>
        </a:solidFill>
      </p:bgPr>
    </p:bg>
    <p:spTree>
      <p:nvGrpSpPr>
        <p:cNvPr id="1" name=""/>
        <p:cNvGrpSpPr/>
        <p:nvPr/>
      </p:nvGrpSpPr>
      <p:grpSpPr>
        <a:xfrm>
          <a:off x="0" y="0"/>
          <a:ext cx="0" cy="0"/>
          <a:chOff x="0" y="0"/>
          <a:chExt cx="0" cy="0"/>
        </a:xfrm>
      </p:grpSpPr>
      <p:sp>
        <p:nvSpPr>
          <p:cNvPr id="78"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89"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90" name="PlaceHolder 2"/>
          <p:cNvSpPr>
            <a:spLocks noGrp="1"/>
          </p:cNvSpPr>
          <p:nvPr>
            <p:ph type="dt" idx="34"/>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91" name="PlaceHolder 3"/>
          <p:cNvSpPr>
            <a:spLocks noGrp="1"/>
          </p:cNvSpPr>
          <p:nvPr>
            <p:ph type="ftr" idx="35"/>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92" name="PlaceHolder 4"/>
          <p:cNvSpPr>
            <a:spLocks noGrp="1"/>
          </p:cNvSpPr>
          <p:nvPr>
            <p:ph type="sldNum" idx="36"/>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207DCB8C-3287-4967-9F8F-BD112E5B520E}"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93" name="PlaceHolder 5"/>
          <p:cNvSpPr>
            <a:spLocks noGrp="1"/>
          </p:cNvSpPr>
          <p:nvPr>
            <p:ph type="body"/>
          </p:nvPr>
        </p:nvSpPr>
        <p:spPr>
          <a:xfrm>
            <a:off x="609480" y="1604520"/>
            <a:ext cx="109717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bg>
      <p:bgPr>
        <a:solidFill>
          <a:srgbClr val="ffffff"/>
        </a:solidFill>
      </p:bgPr>
    </p:bg>
    <p:spTree>
      <p:nvGrpSpPr>
        <p:cNvPr id="1" name=""/>
        <p:cNvGrpSpPr/>
        <p:nvPr/>
      </p:nvGrpSpPr>
      <p:grpSpPr>
        <a:xfrm>
          <a:off x="0" y="0"/>
          <a:ext cx="0" cy="0"/>
          <a:chOff x="0" y="0"/>
          <a:chExt cx="0" cy="0"/>
        </a:xfrm>
      </p:grpSpPr>
      <p:sp>
        <p:nvSpPr>
          <p:cNvPr id="94"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95"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96" name="PlaceHolder 2"/>
          <p:cNvSpPr>
            <a:spLocks noGrp="1"/>
          </p:cNvSpPr>
          <p:nvPr>
            <p:ph type="dt" idx="37"/>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97" name="PlaceHolder 3"/>
          <p:cNvSpPr>
            <a:spLocks noGrp="1"/>
          </p:cNvSpPr>
          <p:nvPr>
            <p:ph type="ftr" idx="38"/>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98" name="PlaceHolder 4"/>
          <p:cNvSpPr>
            <a:spLocks noGrp="1"/>
          </p:cNvSpPr>
          <p:nvPr>
            <p:ph type="sldNum" idx="39"/>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93CCB938-32D9-4475-AF2F-91D697C19C50}"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99" name="PlaceHolder 5"/>
          <p:cNvSpPr>
            <a:spLocks noGrp="1"/>
          </p:cNvSpPr>
          <p:nvPr>
            <p:ph type="body"/>
          </p:nvPr>
        </p:nvSpPr>
        <p:spPr>
          <a:xfrm>
            <a:off x="609480" y="1604520"/>
            <a:ext cx="109717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1">
    <p:bg>
      <p:bgPr>
        <a:solidFill>
          <a:srgbClr val="ffffff"/>
        </a:solidFill>
      </p:bgPr>
    </p:bg>
    <p:spTree>
      <p:nvGrpSpPr>
        <p:cNvPr id="1" name=""/>
        <p:cNvGrpSpPr/>
        <p:nvPr/>
      </p:nvGrpSpPr>
      <p:grpSpPr>
        <a:xfrm>
          <a:off x="0" y="0"/>
          <a:ext cx="0" cy="0"/>
          <a:chOff x="0" y="0"/>
          <a:chExt cx="0" cy="0"/>
        </a:xfrm>
      </p:grpSpPr>
      <p:sp>
        <p:nvSpPr>
          <p:cNvPr id="100"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01"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102" name="PlaceHolder 2"/>
          <p:cNvSpPr>
            <a:spLocks noGrp="1"/>
          </p:cNvSpPr>
          <p:nvPr>
            <p:ph type="dt" idx="40"/>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03" name="PlaceHolder 3"/>
          <p:cNvSpPr>
            <a:spLocks noGrp="1"/>
          </p:cNvSpPr>
          <p:nvPr>
            <p:ph type="ftr" idx="41"/>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04" name="PlaceHolder 4"/>
          <p:cNvSpPr>
            <a:spLocks noGrp="1"/>
          </p:cNvSpPr>
          <p:nvPr>
            <p:ph type="sldNum" idx="42"/>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E3EB5C3F-4E7B-4658-9CC8-6A7832A83BCA}"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105" name="PlaceHolder 5"/>
          <p:cNvSpPr>
            <a:spLocks noGrp="1"/>
          </p:cNvSpPr>
          <p:nvPr>
            <p:ph type="body"/>
          </p:nvPr>
        </p:nvSpPr>
        <p:spPr>
          <a:xfrm>
            <a:off x="609480" y="1604520"/>
            <a:ext cx="109717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2">
    <p:bg>
      <p:bgPr>
        <a:solidFill>
          <a:srgbClr val="ffffff"/>
        </a:solidFill>
      </p:bgPr>
    </p:bg>
    <p:spTree>
      <p:nvGrpSpPr>
        <p:cNvPr id="1" name=""/>
        <p:cNvGrpSpPr/>
        <p:nvPr/>
      </p:nvGrpSpPr>
      <p:grpSpPr>
        <a:xfrm>
          <a:off x="0" y="0"/>
          <a:ext cx="0" cy="0"/>
          <a:chOff x="0" y="0"/>
          <a:chExt cx="0" cy="0"/>
        </a:xfrm>
      </p:grpSpPr>
      <p:sp>
        <p:nvSpPr>
          <p:cNvPr id="106"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07"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108" name="PlaceHolder 2"/>
          <p:cNvSpPr>
            <a:spLocks noGrp="1"/>
          </p:cNvSpPr>
          <p:nvPr>
            <p:ph type="dt" idx="43"/>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09" name="PlaceHolder 3"/>
          <p:cNvSpPr>
            <a:spLocks noGrp="1"/>
          </p:cNvSpPr>
          <p:nvPr>
            <p:ph type="ftr" idx="44"/>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10" name="PlaceHolder 4"/>
          <p:cNvSpPr>
            <a:spLocks noGrp="1"/>
          </p:cNvSpPr>
          <p:nvPr>
            <p:ph type="sldNum" idx="45"/>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6A49A772-2630-42F1-9CCA-D407449ADF61}"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111" name="PlaceHolder 5"/>
          <p:cNvSpPr>
            <a:spLocks noGrp="1"/>
          </p:cNvSpPr>
          <p:nvPr>
            <p:ph type="body"/>
          </p:nvPr>
        </p:nvSpPr>
        <p:spPr>
          <a:xfrm>
            <a:off x="609480" y="1604520"/>
            <a:ext cx="109717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bg>
      <p:bgPr>
        <a:solidFill>
          <a:srgbClr val="ffffff"/>
        </a:solidFill>
      </p:bgPr>
    </p:bg>
    <p:spTree>
      <p:nvGrpSpPr>
        <p:cNvPr id="1" name=""/>
        <p:cNvGrpSpPr/>
        <p:nvPr/>
      </p:nvGrpSpPr>
      <p:grpSpPr>
        <a:xfrm>
          <a:off x="0" y="0"/>
          <a:ext cx="0" cy="0"/>
          <a:chOff x="0" y="0"/>
          <a:chExt cx="0" cy="0"/>
        </a:xfrm>
      </p:grpSpPr>
      <p:sp>
        <p:nvSpPr>
          <p:cNvPr id="112"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13"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114" name="PlaceHolder 2"/>
          <p:cNvSpPr>
            <a:spLocks noGrp="1"/>
          </p:cNvSpPr>
          <p:nvPr>
            <p:ph type="dt" idx="46"/>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15" name="PlaceHolder 3"/>
          <p:cNvSpPr>
            <a:spLocks noGrp="1"/>
          </p:cNvSpPr>
          <p:nvPr>
            <p:ph type="ftr" idx="47"/>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16" name="PlaceHolder 4"/>
          <p:cNvSpPr>
            <a:spLocks noGrp="1"/>
          </p:cNvSpPr>
          <p:nvPr>
            <p:ph type="sldNum" idx="48"/>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421EC57B-F2CE-4C7C-8EDC-BA94E39E4CB8}"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117" name="PlaceHolder 5"/>
          <p:cNvSpPr>
            <a:spLocks noGrp="1"/>
          </p:cNvSpPr>
          <p:nvPr>
            <p:ph type="body"/>
          </p:nvPr>
        </p:nvSpPr>
        <p:spPr>
          <a:xfrm>
            <a:off x="609480" y="1604520"/>
            <a:ext cx="10971720" cy="3976560"/>
          </a:xfrm>
          <a:prstGeom prst="rect">
            <a:avLst/>
          </a:prstGeom>
          <a:noFill/>
          <a:ln w="0">
            <a:noFill/>
          </a:ln>
        </p:spPr>
        <p:txBody>
          <a:bodyPr lIns="0" rIns="0" tIns="0" bIns="0" anchor="t">
            <a:normAutofit/>
          </a:bodyPr>
          <a:p>
            <a:pPr marL="432000" indent="-324000">
              <a:lnSpc>
                <a:spcPct val="100000"/>
              </a:lnSpc>
              <a:spcBef>
                <a:spcPts val="1417"/>
              </a:spcBef>
              <a:buClr>
                <a:srgbClr val="000000"/>
              </a:buClr>
              <a:buSzPct val="45000"/>
              <a:buFont typeface="Wingdings" charset="2"/>
              <a:buChar char=""/>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864000" indent="-324000">
              <a:lnSpc>
                <a:spcPct val="100000"/>
              </a:lnSpc>
              <a:spcBef>
                <a:spcPts val="1134"/>
              </a:spcBef>
              <a:buClr>
                <a:srgbClr val="000000"/>
              </a:buClr>
              <a:buSzPct val="75000"/>
              <a:buFont typeface="Symbol" charset="2"/>
              <a:buChar char=""/>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296000" indent="-288000">
              <a:lnSpc>
                <a:spcPct val="100000"/>
              </a:lnSpc>
              <a:spcBef>
                <a:spcPts val="850"/>
              </a:spcBef>
              <a:buClr>
                <a:srgbClr val="000000"/>
              </a:buClr>
              <a:buSzPct val="45000"/>
              <a:buFont typeface="Wingdings" charset="2"/>
              <a:buChar char=""/>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728000" indent="-216000">
              <a:lnSpc>
                <a:spcPct val="100000"/>
              </a:lnSpc>
              <a:spcBef>
                <a:spcPts val="567"/>
              </a:spcBef>
              <a:buClr>
                <a:srgbClr val="000000"/>
              </a:buClr>
              <a:buSzPct val="75000"/>
              <a:buFont typeface="Symbol" charset="2"/>
              <a:buChar char=""/>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160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a:lnSpc>
                <a:spcPct val="10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WO_OBJECTS">
    <p:bg>
      <p:bgPr>
        <a:solidFill>
          <a:srgbClr val="ffffff"/>
        </a:solidFill>
      </p:bgPr>
    </p:bg>
    <p:spTree>
      <p:nvGrpSpPr>
        <p:cNvPr id="1" name=""/>
        <p:cNvGrpSpPr/>
        <p:nvPr/>
      </p:nvGrpSpPr>
      <p:grpSpPr>
        <a:xfrm>
          <a:off x="0" y="0"/>
          <a:ext cx="0" cy="0"/>
          <a:chOff x="0" y="0"/>
          <a:chExt cx="0" cy="0"/>
        </a:xfrm>
      </p:grpSpPr>
      <p:sp>
        <p:nvSpPr>
          <p:cNvPr id="118"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19"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120" name="PlaceHolder 2"/>
          <p:cNvSpPr>
            <a:spLocks noGrp="1"/>
          </p:cNvSpPr>
          <p:nvPr>
            <p:ph type="body"/>
          </p:nvPr>
        </p:nvSpPr>
        <p:spPr>
          <a:xfrm>
            <a:off x="1066680" y="2103120"/>
            <a:ext cx="4753080" cy="3747240"/>
          </a:xfrm>
          <a:prstGeom prst="rect">
            <a:avLst/>
          </a:prstGeom>
          <a:noFill/>
          <a:ln w="0">
            <a:noFill/>
          </a:ln>
        </p:spPr>
        <p:txBody>
          <a:bodyPr lIns="91440" rIns="91440" tIns="45720" bIns="4572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121" name="PlaceHolder 3"/>
          <p:cNvSpPr>
            <a:spLocks noGrp="1"/>
          </p:cNvSpPr>
          <p:nvPr>
            <p:ph type="body"/>
          </p:nvPr>
        </p:nvSpPr>
        <p:spPr>
          <a:xfrm>
            <a:off x="6370200" y="2103120"/>
            <a:ext cx="4753080" cy="3747240"/>
          </a:xfrm>
          <a:prstGeom prst="rect">
            <a:avLst/>
          </a:prstGeom>
          <a:noFill/>
          <a:ln w="0">
            <a:noFill/>
          </a:ln>
        </p:spPr>
        <p:txBody>
          <a:bodyPr lIns="91440" rIns="91440" tIns="45720" bIns="4572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122" name="PlaceHolder 4"/>
          <p:cNvSpPr>
            <a:spLocks noGrp="1"/>
          </p:cNvSpPr>
          <p:nvPr>
            <p:ph type="dt" idx="49"/>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23" name="PlaceHolder 5"/>
          <p:cNvSpPr>
            <a:spLocks noGrp="1"/>
          </p:cNvSpPr>
          <p:nvPr>
            <p:ph type="ftr" idx="50"/>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24" name="PlaceHolder 6"/>
          <p:cNvSpPr>
            <a:spLocks noGrp="1"/>
          </p:cNvSpPr>
          <p:nvPr>
            <p:ph type="sldNum" idx="51"/>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53D5E5D5-5768-4989-B00F-AADE2F3B271C}"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WO_OBJECTS_WITH_TEXT">
    <p:bg>
      <p:bgPr>
        <a:solidFill>
          <a:srgbClr val="ffffff"/>
        </a:solidFill>
      </p:bgPr>
    </p:bg>
    <p:spTree>
      <p:nvGrpSpPr>
        <p:cNvPr id="1" name=""/>
        <p:cNvGrpSpPr/>
        <p:nvPr/>
      </p:nvGrpSpPr>
      <p:grpSpPr>
        <a:xfrm>
          <a:off x="0" y="0"/>
          <a:ext cx="0" cy="0"/>
          <a:chOff x="0" y="0"/>
          <a:chExt cx="0" cy="0"/>
        </a:xfrm>
      </p:grpSpPr>
      <p:sp>
        <p:nvSpPr>
          <p:cNvPr id="125"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26"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127" name="PlaceHolder 2"/>
          <p:cNvSpPr>
            <a:spLocks noGrp="1"/>
          </p:cNvSpPr>
          <p:nvPr>
            <p:ph type="body"/>
          </p:nvPr>
        </p:nvSpPr>
        <p:spPr>
          <a:xfrm>
            <a:off x="1069920" y="2074320"/>
            <a:ext cx="4753080" cy="638280"/>
          </a:xfrm>
          <a:prstGeom prst="rect">
            <a:avLst/>
          </a:prstGeom>
          <a:noFill/>
          <a:ln w="0">
            <a:noFill/>
          </a:ln>
        </p:spPr>
        <p:txBody>
          <a:bodyPr lIns="91440" rIns="91440" tIns="45720" bIns="45720" anchor="ctr">
            <a:normAutofit fontScale="25000" lnSpcReduction="19999"/>
          </a:bodyPr>
          <a:p>
            <a:pPr marL="432000" indent="-324000" defTabSz="914400">
              <a:lnSpc>
                <a:spcPct val="90000"/>
              </a:lnSpc>
              <a:spcBef>
                <a:spcPts val="1417"/>
              </a:spcBef>
              <a:buClr>
                <a:srgbClr val="000000"/>
              </a:buClr>
              <a:buSzPct val="45000"/>
              <a:buFont typeface="Wingdings" charset="2"/>
              <a:buChar char=""/>
            </a:pPr>
            <a:r>
              <a:rPr b="0" lang="en-US" sz="1900" strike="noStrike" u="none">
                <a:solidFill>
                  <a:srgbClr val="000000"/>
                </a:solidFill>
                <a:effectLst/>
                <a:uFillTx/>
                <a:latin typeface="Arial"/>
              </a:rPr>
              <a:t>Click to edit the outline text format</a:t>
            </a:r>
            <a:endParaRPr b="0" lang="en-US" sz="19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900" strike="noStrike" u="none">
                <a:solidFill>
                  <a:srgbClr val="000000"/>
                </a:solidFill>
                <a:effectLst/>
                <a:uFillTx/>
                <a:latin typeface="Arial"/>
              </a:rPr>
              <a:t>Second Outline Level</a:t>
            </a:r>
            <a:endParaRPr b="0" lang="en-US" sz="19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900" strike="noStrike" u="none">
                <a:solidFill>
                  <a:srgbClr val="000000"/>
                </a:solidFill>
                <a:effectLst/>
                <a:uFillTx/>
                <a:latin typeface="Arial"/>
              </a:rPr>
              <a:t>Third Outline Level</a:t>
            </a:r>
            <a:endParaRPr b="0" lang="en-US" sz="19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900" strike="noStrike" u="none">
                <a:solidFill>
                  <a:srgbClr val="000000"/>
                </a:solidFill>
                <a:effectLst/>
                <a:uFillTx/>
                <a:latin typeface="Arial"/>
              </a:rPr>
              <a:t>Fourth Outline Level</a:t>
            </a:r>
            <a:endParaRPr b="0" lang="en-US" sz="19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900" strike="noStrike" u="none">
                <a:solidFill>
                  <a:srgbClr val="000000"/>
                </a:solidFill>
                <a:effectLst/>
                <a:uFillTx/>
                <a:latin typeface="Arial"/>
              </a:rPr>
              <a:t>Fifth Outline Level</a:t>
            </a:r>
            <a:endParaRPr b="0" lang="en-US" sz="19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900" strike="noStrike" u="none">
                <a:solidFill>
                  <a:srgbClr val="000000"/>
                </a:solidFill>
                <a:effectLst/>
                <a:uFillTx/>
                <a:latin typeface="Arial"/>
              </a:rPr>
              <a:t>Sixth Outline Level</a:t>
            </a:r>
            <a:endParaRPr b="0" lang="en-US" sz="19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900" strike="noStrike" u="none">
                <a:solidFill>
                  <a:srgbClr val="000000"/>
                </a:solidFill>
                <a:effectLst/>
                <a:uFillTx/>
                <a:latin typeface="Arial"/>
              </a:rPr>
              <a:t>Seventh Outline Level</a:t>
            </a:r>
            <a:endParaRPr b="0" lang="en-US" sz="1900" strike="noStrike" u="none">
              <a:solidFill>
                <a:srgbClr val="000000"/>
              </a:solidFill>
              <a:effectLst/>
              <a:uFillTx/>
              <a:latin typeface="Arial"/>
            </a:endParaRPr>
          </a:p>
        </p:txBody>
      </p:sp>
      <p:sp>
        <p:nvSpPr>
          <p:cNvPr id="128" name="PlaceHolder 3"/>
          <p:cNvSpPr>
            <a:spLocks noGrp="1"/>
          </p:cNvSpPr>
          <p:nvPr>
            <p:ph type="body"/>
          </p:nvPr>
        </p:nvSpPr>
        <p:spPr>
          <a:xfrm>
            <a:off x="1069920" y="2755800"/>
            <a:ext cx="4753080" cy="3198600"/>
          </a:xfrm>
          <a:prstGeom prst="rect">
            <a:avLst/>
          </a:prstGeom>
          <a:noFill/>
          <a:ln w="0">
            <a:noFill/>
          </a:ln>
        </p:spPr>
        <p:txBody>
          <a:bodyPr lIns="91440" rIns="91440" tIns="45720" bIns="4572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129" name="PlaceHolder 4"/>
          <p:cNvSpPr>
            <a:spLocks noGrp="1"/>
          </p:cNvSpPr>
          <p:nvPr>
            <p:ph type="body"/>
          </p:nvPr>
        </p:nvSpPr>
        <p:spPr>
          <a:xfrm>
            <a:off x="6373440" y="2074320"/>
            <a:ext cx="4753080" cy="638280"/>
          </a:xfrm>
          <a:prstGeom prst="rect">
            <a:avLst/>
          </a:prstGeom>
          <a:noFill/>
          <a:ln w="0">
            <a:noFill/>
          </a:ln>
        </p:spPr>
        <p:txBody>
          <a:bodyPr lIns="91440" rIns="91440" tIns="45720" bIns="45720" anchor="ctr">
            <a:normAutofit fontScale="25000" lnSpcReduction="19999"/>
          </a:bodyPr>
          <a:p>
            <a:pPr marL="432000" indent="-324000" defTabSz="914400">
              <a:lnSpc>
                <a:spcPct val="90000"/>
              </a:lnSpc>
              <a:spcBef>
                <a:spcPts val="1417"/>
              </a:spcBef>
              <a:buClr>
                <a:srgbClr val="000000"/>
              </a:buClr>
              <a:buSzPct val="45000"/>
              <a:buFont typeface="Wingdings" charset="2"/>
              <a:buChar char=""/>
            </a:pPr>
            <a:r>
              <a:rPr b="0" lang="en-US" sz="1900" strike="noStrike" u="none">
                <a:solidFill>
                  <a:srgbClr val="000000"/>
                </a:solidFill>
                <a:effectLst/>
                <a:uFillTx/>
                <a:latin typeface="Arial"/>
              </a:rPr>
              <a:t>Click to edit the outline text format</a:t>
            </a:r>
            <a:endParaRPr b="0" lang="en-US" sz="19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900" strike="noStrike" u="none">
                <a:solidFill>
                  <a:srgbClr val="000000"/>
                </a:solidFill>
                <a:effectLst/>
                <a:uFillTx/>
                <a:latin typeface="Arial"/>
              </a:rPr>
              <a:t>Second Outline Level</a:t>
            </a:r>
            <a:endParaRPr b="0" lang="en-US" sz="19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900" strike="noStrike" u="none">
                <a:solidFill>
                  <a:srgbClr val="000000"/>
                </a:solidFill>
                <a:effectLst/>
                <a:uFillTx/>
                <a:latin typeface="Arial"/>
              </a:rPr>
              <a:t>Third Outline Level</a:t>
            </a:r>
            <a:endParaRPr b="0" lang="en-US" sz="19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900" strike="noStrike" u="none">
                <a:solidFill>
                  <a:srgbClr val="000000"/>
                </a:solidFill>
                <a:effectLst/>
                <a:uFillTx/>
                <a:latin typeface="Arial"/>
              </a:rPr>
              <a:t>Fourth Outline Level</a:t>
            </a:r>
            <a:endParaRPr b="0" lang="en-US" sz="19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900" strike="noStrike" u="none">
                <a:solidFill>
                  <a:srgbClr val="000000"/>
                </a:solidFill>
                <a:effectLst/>
                <a:uFillTx/>
                <a:latin typeface="Arial"/>
              </a:rPr>
              <a:t>Fifth Outline Level</a:t>
            </a:r>
            <a:endParaRPr b="0" lang="en-US" sz="19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900" strike="noStrike" u="none">
                <a:solidFill>
                  <a:srgbClr val="000000"/>
                </a:solidFill>
                <a:effectLst/>
                <a:uFillTx/>
                <a:latin typeface="Arial"/>
              </a:rPr>
              <a:t>Sixth Outline Level</a:t>
            </a:r>
            <a:endParaRPr b="0" lang="en-US" sz="19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900" strike="noStrike" u="none">
                <a:solidFill>
                  <a:srgbClr val="000000"/>
                </a:solidFill>
                <a:effectLst/>
                <a:uFillTx/>
                <a:latin typeface="Arial"/>
              </a:rPr>
              <a:t>Seventh Outline Level</a:t>
            </a:r>
            <a:endParaRPr b="0" lang="en-US" sz="1900" strike="noStrike" u="none">
              <a:solidFill>
                <a:srgbClr val="000000"/>
              </a:solidFill>
              <a:effectLst/>
              <a:uFillTx/>
              <a:latin typeface="Arial"/>
            </a:endParaRPr>
          </a:p>
        </p:txBody>
      </p:sp>
      <p:sp>
        <p:nvSpPr>
          <p:cNvPr id="130" name="PlaceHolder 5"/>
          <p:cNvSpPr>
            <a:spLocks noGrp="1"/>
          </p:cNvSpPr>
          <p:nvPr>
            <p:ph type="body"/>
          </p:nvPr>
        </p:nvSpPr>
        <p:spPr>
          <a:xfrm>
            <a:off x="6373440" y="2756520"/>
            <a:ext cx="4753080" cy="3198600"/>
          </a:xfrm>
          <a:prstGeom prst="rect">
            <a:avLst/>
          </a:prstGeom>
          <a:noFill/>
          <a:ln w="0">
            <a:noFill/>
          </a:ln>
        </p:spPr>
        <p:txBody>
          <a:bodyPr lIns="91440" rIns="91440" tIns="45720" bIns="4572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131" name="PlaceHolder 6"/>
          <p:cNvSpPr>
            <a:spLocks noGrp="1"/>
          </p:cNvSpPr>
          <p:nvPr>
            <p:ph type="dt" idx="52"/>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32" name="PlaceHolder 7"/>
          <p:cNvSpPr>
            <a:spLocks noGrp="1"/>
          </p:cNvSpPr>
          <p:nvPr>
            <p:ph type="ftr" idx="53"/>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33" name="PlaceHolder 8"/>
          <p:cNvSpPr>
            <a:spLocks noGrp="1"/>
          </p:cNvSpPr>
          <p:nvPr>
            <p:ph type="sldNum" idx="54"/>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5518965A-B44E-431B-AFB5-086A2E4BDCC8}"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ECTION_HEADER">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4EDA0FE7-BE2C-42BD-A8EF-426EA7D75B7A}" type="slidenum">
              <a:t>&lt;#&gt;</a:t>
            </a:fld>
          </a:p>
        </p:txBody>
      </p:sp>
      <p:sp>
        <p:nvSpPr>
          <p:cNvPr id="4" name="PlaceHolder 3"/>
          <p:cNvSpPr>
            <a:spLocks noGrp="1"/>
          </p:cNvSpPr>
          <p:nvPr>
            <p:ph type="dt" idx="6"/>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bg>
      <p:bgPr>
        <a:solidFill>
          <a:srgbClr val="ffffff"/>
        </a:solidFill>
      </p:bgPr>
    </p:bg>
    <p:spTree>
      <p:nvGrpSpPr>
        <p:cNvPr id="1" name=""/>
        <p:cNvGrpSpPr/>
        <p:nvPr/>
      </p:nvGrpSpPr>
      <p:grpSpPr>
        <a:xfrm>
          <a:off x="0" y="0"/>
          <a:ext cx="0" cy="0"/>
          <a:chOff x="0" y="0"/>
          <a:chExt cx="0" cy="0"/>
        </a:xfrm>
      </p:grpSpPr>
      <p:sp>
        <p:nvSpPr>
          <p:cNvPr id="29"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30" name="PlaceHolder 1"/>
          <p:cNvSpPr>
            <a:spLocks noGrp="1"/>
          </p:cNvSpPr>
          <p:nvPr>
            <p:ph type="dt" idx="7"/>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1" name="PlaceHolder 2"/>
          <p:cNvSpPr>
            <a:spLocks noGrp="1"/>
          </p:cNvSpPr>
          <p:nvPr>
            <p:ph type="ftr" idx="8"/>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32" name="PlaceHolder 3"/>
          <p:cNvSpPr>
            <a:spLocks noGrp="1"/>
          </p:cNvSpPr>
          <p:nvPr>
            <p:ph type="sldNum" idx="9"/>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018D8778-346F-402A-85BA-F76D7C6813E0}" type="slidenum">
              <a:rPr b="0" lang="en-US" sz="1000" strike="noStrike" u="none">
                <a:solidFill>
                  <a:srgbClr val="3f3f3f"/>
                </a:solidFill>
                <a:effectLst/>
                <a:uFillTx/>
                <a:latin typeface="Century Gothic"/>
                <a:ea typeface="Century Gothic"/>
              </a:rPr>
              <a:t>1</a:t>
            </a:fld>
            <a:endParaRPr b="0" lang="en-US" sz="1000" strike="noStrike" u="none">
              <a:solidFill>
                <a:srgbClr val="000000"/>
              </a:solidFill>
              <a:effectLst/>
              <a:uFillTx/>
              <a:latin typeface="Times New Roman"/>
            </a:endParaRPr>
          </a:p>
        </p:txBody>
      </p:sp>
      <p:sp>
        <p:nvSpPr>
          <p:cNvPr id="33" name="PlaceHolder 4"/>
          <p:cNvSpPr>
            <a:spLocks noGrp="1"/>
          </p:cNvSpPr>
          <p:nvPr>
            <p:ph type="title"/>
          </p:nvPr>
        </p:nvSpPr>
        <p:spPr>
          <a:xfrm>
            <a:off x="609480" y="273600"/>
            <a:ext cx="10971000" cy="1143360"/>
          </a:xfrm>
          <a:prstGeom prst="rect">
            <a:avLst/>
          </a:prstGeom>
          <a:noFill/>
          <a:ln w="0">
            <a:noFill/>
          </a:ln>
        </p:spPr>
        <p:txBody>
          <a:bodyPr lIns="0" rIns="0" tIns="0" bIns="0" anchor="ctr">
            <a:noAutofit/>
          </a:bodyPr>
          <a:p>
            <a:pPr indent="0" defTabSz="914400">
              <a:lnSpc>
                <a:spcPct val="90000"/>
              </a:lnSpc>
              <a:buNone/>
              <a:tabLst>
                <a:tab algn="l" pos="0"/>
              </a:tabLst>
            </a:pPr>
            <a:r>
              <a:rPr b="0" lang="en-US" sz="1400" strike="noStrike" u="none">
                <a:solidFill>
                  <a:srgbClr val="000000"/>
                </a:solidFill>
                <a:effectLst/>
                <a:uFillTx/>
                <a:latin typeface="Arial"/>
              </a:rPr>
              <a:t>Click to edit the title text format</a:t>
            </a:r>
            <a:endParaRPr b="0" lang="en-US" sz="1400" strike="noStrike" u="none">
              <a:solidFill>
                <a:srgbClr val="000000"/>
              </a:solidFill>
              <a:effectLst/>
              <a:uFillTx/>
              <a:latin typeface="Arial"/>
            </a:endParaRPr>
          </a:p>
        </p:txBody>
      </p:sp>
      <p:sp>
        <p:nvSpPr>
          <p:cNvPr id="34" name="PlaceHolder 5"/>
          <p:cNvSpPr>
            <a:spLocks noGrp="1"/>
          </p:cNvSpPr>
          <p:nvPr>
            <p:ph type="body"/>
          </p:nvPr>
        </p:nvSpPr>
        <p:spPr>
          <a:xfrm>
            <a:off x="609480" y="1604520"/>
            <a:ext cx="10971000" cy="3975840"/>
          </a:xfrm>
          <a:prstGeom prst="rect">
            <a:avLst/>
          </a:prstGeom>
          <a:noFill/>
          <a:ln w="0">
            <a:noFill/>
          </a:ln>
        </p:spPr>
        <p:txBody>
          <a:bodyPr lIns="0" rIns="0" tIns="0" bIns="0" anchor="t">
            <a:normAutofit/>
          </a:bodyPr>
          <a:p>
            <a:pPr marL="432000" indent="-324000" defTabSz="914400">
              <a:lnSpc>
                <a:spcPct val="90000"/>
              </a:lnSpc>
              <a:spcBef>
                <a:spcPts val="1417"/>
              </a:spcBef>
              <a:buClr>
                <a:srgbClr val="000000"/>
              </a:buClr>
              <a:buSzPct val="45000"/>
              <a:buFont typeface="Wingdings" charset="2"/>
              <a:buChar char=""/>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400" strike="noStrike" u="none">
                <a:solidFill>
                  <a:srgbClr val="000000"/>
                </a:solidFill>
                <a:effectLst/>
                <a:uFillTx/>
                <a:latin typeface="Arial"/>
              </a:rPr>
              <a:t>Second Outline Level</a:t>
            </a:r>
            <a:endParaRPr b="0" lang="en-US" sz="14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OBJECT_WITH_CAPTION_TEXT">
    <p:bg>
      <p:bgPr>
        <a:solidFill>
          <a:srgbClr val="ffffff"/>
        </a:solidFill>
      </p:bgPr>
    </p:bg>
    <p:spTree>
      <p:nvGrpSpPr>
        <p:cNvPr id="1" name=""/>
        <p:cNvGrpSpPr/>
        <p:nvPr/>
      </p:nvGrpSpPr>
      <p:grpSpPr>
        <a:xfrm>
          <a:off x="0" y="0"/>
          <a:ext cx="0" cy="0"/>
          <a:chOff x="0" y="0"/>
          <a:chExt cx="0" cy="0"/>
        </a:xfrm>
      </p:grpSpPr>
      <p:sp>
        <p:nvSpPr>
          <p:cNvPr id="35" name="Google Shape;6;p48" hidden="1"/>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36" name="Google Shape;72;p56"/>
          <p:cNvSpPr/>
          <p:nvPr/>
        </p:nvSpPr>
        <p:spPr>
          <a:xfrm>
            <a:off x="245520" y="237600"/>
            <a:ext cx="85294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37" name="Google Shape;73;p56"/>
          <p:cNvSpPr/>
          <p:nvPr/>
        </p:nvSpPr>
        <p:spPr>
          <a:xfrm>
            <a:off x="9020520" y="237600"/>
            <a:ext cx="2924280" cy="6380640"/>
          </a:xfrm>
          <a:prstGeom prst="rect">
            <a:avLst/>
          </a:prstGeom>
          <a:solidFill>
            <a:schemeClr val="accent1"/>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38" name="PlaceHolder 1"/>
          <p:cNvSpPr>
            <a:spLocks noGrp="1"/>
          </p:cNvSpPr>
          <p:nvPr>
            <p:ph type="title"/>
          </p:nvPr>
        </p:nvSpPr>
        <p:spPr>
          <a:xfrm>
            <a:off x="9296280" y="607320"/>
            <a:ext cx="2428920" cy="1644120"/>
          </a:xfrm>
          <a:prstGeom prst="rect">
            <a:avLst/>
          </a:prstGeom>
          <a:noFill/>
          <a:ln w="0">
            <a:noFill/>
          </a:ln>
        </p:spPr>
        <p:txBody>
          <a:bodyPr lIns="91440" rIns="91440" tIns="45720" bIns="45720" anchor="b">
            <a:normAutofit/>
          </a:bodyPr>
          <a:p>
            <a:pPr indent="0" defTabSz="914400">
              <a:lnSpc>
                <a:spcPct val="90000"/>
              </a:lnSpc>
              <a:buNone/>
              <a:tabLst>
                <a:tab algn="l" pos="0"/>
              </a:tabLst>
            </a:pPr>
            <a:r>
              <a:rPr b="0" lang="en-US" sz="2800" strike="noStrike" u="none">
                <a:solidFill>
                  <a:srgbClr val="000000"/>
                </a:solidFill>
                <a:effectLst/>
                <a:uFillTx/>
                <a:latin typeface="Arial"/>
              </a:rPr>
              <a:t>Click to edit the title text format</a:t>
            </a:r>
            <a:endParaRPr b="0" lang="en-US" sz="2800" strike="noStrike" u="none">
              <a:solidFill>
                <a:srgbClr val="000000"/>
              </a:solidFill>
              <a:effectLst/>
              <a:uFillTx/>
              <a:latin typeface="Arial"/>
            </a:endParaRPr>
          </a:p>
        </p:txBody>
      </p:sp>
      <p:sp>
        <p:nvSpPr>
          <p:cNvPr id="39" name="PlaceHolder 2"/>
          <p:cNvSpPr>
            <a:spLocks noGrp="1"/>
          </p:cNvSpPr>
          <p:nvPr>
            <p:ph type="body"/>
          </p:nvPr>
        </p:nvSpPr>
        <p:spPr>
          <a:xfrm>
            <a:off x="685800" y="609480"/>
            <a:ext cx="7770600" cy="5332320"/>
          </a:xfrm>
          <a:prstGeom prst="rect">
            <a:avLst/>
          </a:prstGeom>
          <a:noFill/>
          <a:ln w="0">
            <a:noFill/>
          </a:ln>
        </p:spPr>
        <p:txBody>
          <a:bodyPr lIns="91440" rIns="91440" tIns="45720" bIns="4572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40" name="PlaceHolder 3"/>
          <p:cNvSpPr>
            <a:spLocks noGrp="1"/>
          </p:cNvSpPr>
          <p:nvPr>
            <p:ph type="body"/>
          </p:nvPr>
        </p:nvSpPr>
        <p:spPr>
          <a:xfrm>
            <a:off x="9296280" y="2286000"/>
            <a:ext cx="2428920" cy="3503520"/>
          </a:xfrm>
          <a:prstGeom prst="rect">
            <a:avLst/>
          </a:prstGeom>
          <a:noFill/>
          <a:ln w="0">
            <a:noFill/>
          </a:ln>
        </p:spPr>
        <p:txBody>
          <a:bodyPr lIns="91440" rIns="91440" tIns="45720" bIns="45720" anchor="t">
            <a:normAutofit fontScale="32500" lnSpcReduction="19999"/>
          </a:bodyPr>
          <a:p>
            <a:pPr marL="432000" indent="-324000" defTabSz="914400">
              <a:lnSpc>
                <a:spcPct val="90000"/>
              </a:lnSpc>
              <a:spcBef>
                <a:spcPts val="1417"/>
              </a:spcBef>
              <a:buClr>
                <a:srgbClr val="000000"/>
              </a:buClr>
              <a:buSzPct val="45000"/>
              <a:buFont typeface="Wingdings" charset="2"/>
              <a:buChar char=""/>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400" strike="noStrike" u="none">
                <a:solidFill>
                  <a:srgbClr val="000000"/>
                </a:solidFill>
                <a:effectLst/>
                <a:uFillTx/>
                <a:latin typeface="Arial"/>
              </a:rPr>
              <a:t>Second Outline Level</a:t>
            </a:r>
            <a:endParaRPr b="0" lang="en-US" sz="14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
        <p:nvSpPr>
          <p:cNvPr id="41" name="PlaceHolder 4"/>
          <p:cNvSpPr>
            <a:spLocks noGrp="1"/>
          </p:cNvSpPr>
          <p:nvPr>
            <p:ph type="dt" idx="10"/>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42" name="PlaceHolder 5"/>
          <p:cNvSpPr>
            <a:spLocks noGrp="1"/>
          </p:cNvSpPr>
          <p:nvPr>
            <p:ph type="ftr" idx="11"/>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3" name="PlaceHolder 6"/>
          <p:cNvSpPr>
            <a:spLocks noGrp="1"/>
          </p:cNvSpPr>
          <p:nvPr>
            <p:ph type="sldNum" idx="12"/>
          </p:nvPr>
        </p:nvSpPr>
        <p:spPr>
          <a:xfrm>
            <a:off x="10393560" y="62229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ffffff"/>
                </a:solidFill>
                <a:effectLst/>
                <a:uFillTx/>
                <a:latin typeface="Century Gothic"/>
                <a:ea typeface="Century Gothic"/>
              </a:defRPr>
            </a:lvl1pPr>
          </a:lstStyle>
          <a:p>
            <a:pPr indent="0" algn="r" defTabSz="914400">
              <a:lnSpc>
                <a:spcPct val="100000"/>
              </a:lnSpc>
              <a:buNone/>
              <a:tabLst>
                <a:tab algn="l" pos="0"/>
              </a:tabLst>
            </a:pPr>
            <a:fld id="{0671DAFA-60EB-4119-8745-3B634B9D54E1}" type="slidenum">
              <a:rPr b="0" lang="en-US" sz="1000" strike="noStrike" u="none">
                <a:solidFill>
                  <a:srgbClr val="fffff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44" name="Google Shape;80;p56"/>
          <p:cNvSpPr/>
          <p:nvPr/>
        </p:nvSpPr>
        <p:spPr>
          <a:xfrm>
            <a:off x="9157680" y="374760"/>
            <a:ext cx="2649960" cy="6106320"/>
          </a:xfrm>
          <a:prstGeom prst="rect">
            <a:avLst/>
          </a:prstGeom>
          <a:noFill/>
          <a:ln cap="sq" w="9525">
            <a:solidFill>
              <a:srgbClr val="ffffff"/>
            </a:solidFill>
            <a:miter/>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ICTURE_WITH_CAPTION_TEXT">
    <p:bg>
      <p:bgPr>
        <a:solidFill>
          <a:srgbClr val="ffffff"/>
        </a:solidFill>
      </p:bgPr>
    </p:bg>
    <p:spTree>
      <p:nvGrpSpPr>
        <p:cNvPr id="1" name=""/>
        <p:cNvGrpSpPr/>
        <p:nvPr/>
      </p:nvGrpSpPr>
      <p:grpSpPr>
        <a:xfrm>
          <a:off x="0" y="0"/>
          <a:ext cx="0" cy="0"/>
          <a:chOff x="0" y="0"/>
          <a:chExt cx="0" cy="0"/>
        </a:xfrm>
      </p:grpSpPr>
      <p:sp>
        <p:nvSpPr>
          <p:cNvPr id="45" name="Google Shape;6;p48" hidden="1"/>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46" name="Google Shape;82;p57"/>
          <p:cNvSpPr/>
          <p:nvPr/>
        </p:nvSpPr>
        <p:spPr>
          <a:xfrm>
            <a:off x="9020520" y="237600"/>
            <a:ext cx="2924280" cy="6380640"/>
          </a:xfrm>
          <a:prstGeom prst="rect">
            <a:avLst/>
          </a:prstGeom>
          <a:solidFill>
            <a:schemeClr val="accent1"/>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47" name="PlaceHolder 1"/>
          <p:cNvSpPr>
            <a:spLocks noGrp="1"/>
          </p:cNvSpPr>
          <p:nvPr>
            <p:ph type="title"/>
          </p:nvPr>
        </p:nvSpPr>
        <p:spPr>
          <a:xfrm>
            <a:off x="9296280" y="603360"/>
            <a:ext cx="2430360" cy="1644120"/>
          </a:xfrm>
          <a:prstGeom prst="rect">
            <a:avLst/>
          </a:prstGeom>
          <a:noFill/>
          <a:ln w="0">
            <a:noFill/>
          </a:ln>
        </p:spPr>
        <p:txBody>
          <a:bodyPr lIns="91440" rIns="91440" tIns="45720" bIns="45720" anchor="b">
            <a:noAutofit/>
          </a:bodyPr>
          <a:p>
            <a:pPr indent="0" defTabSz="914400">
              <a:lnSpc>
                <a:spcPct val="90000"/>
              </a:lnSpc>
              <a:buNone/>
              <a:tabLst>
                <a:tab algn="l" pos="0"/>
              </a:tabLst>
            </a:pPr>
            <a:r>
              <a:rPr b="0" lang="en-US" sz="2800" strike="noStrike" u="none">
                <a:solidFill>
                  <a:srgbClr val="000000"/>
                </a:solidFill>
                <a:effectLst/>
                <a:uFillTx/>
                <a:latin typeface="Arial"/>
              </a:rPr>
              <a:t>Click to edit the title text format</a:t>
            </a:r>
            <a:endParaRPr b="0" lang="en-US" sz="2800" strike="noStrike" u="none">
              <a:solidFill>
                <a:srgbClr val="000000"/>
              </a:solidFill>
              <a:effectLst/>
              <a:uFillTx/>
              <a:latin typeface="Arial"/>
            </a:endParaRPr>
          </a:p>
        </p:txBody>
      </p:sp>
      <p:sp>
        <p:nvSpPr>
          <p:cNvPr id="48" name="PlaceHolder 2"/>
          <p:cNvSpPr>
            <a:spLocks noGrp="1"/>
          </p:cNvSpPr>
          <p:nvPr>
            <p:ph type="body"/>
          </p:nvPr>
        </p:nvSpPr>
        <p:spPr>
          <a:xfrm>
            <a:off x="228600" y="237600"/>
            <a:ext cx="8529480" cy="6380640"/>
          </a:xfrm>
          <a:prstGeom prst="rect">
            <a:avLst/>
          </a:prstGeom>
          <a:solidFill>
            <a:srgbClr val="76ceef"/>
          </a:solidFill>
          <a:ln w="0">
            <a:noFill/>
          </a:ln>
        </p:spPr>
        <p:txBody>
          <a:bodyPr lIns="90000" rIns="90000" tIns="45000" bIns="4500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49" name="PlaceHolder 3"/>
          <p:cNvSpPr>
            <a:spLocks noGrp="1"/>
          </p:cNvSpPr>
          <p:nvPr>
            <p:ph type="body"/>
          </p:nvPr>
        </p:nvSpPr>
        <p:spPr>
          <a:xfrm>
            <a:off x="9296280" y="2286000"/>
            <a:ext cx="2430360" cy="3500280"/>
          </a:xfrm>
          <a:prstGeom prst="rect">
            <a:avLst/>
          </a:prstGeom>
          <a:noFill/>
          <a:ln w="0">
            <a:noFill/>
          </a:ln>
        </p:spPr>
        <p:txBody>
          <a:bodyPr lIns="91440" rIns="91440" tIns="45720" bIns="45720" anchor="t">
            <a:normAutofit fontScale="32500" lnSpcReduction="19999"/>
          </a:bodyPr>
          <a:p>
            <a:pPr marL="432000" indent="-324000" defTabSz="914400">
              <a:lnSpc>
                <a:spcPct val="90000"/>
              </a:lnSpc>
              <a:spcBef>
                <a:spcPts val="1417"/>
              </a:spcBef>
              <a:buClr>
                <a:srgbClr val="000000"/>
              </a:buClr>
              <a:buSzPct val="45000"/>
              <a:buFont typeface="Wingdings" charset="2"/>
              <a:buChar char=""/>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400" strike="noStrike" u="none">
                <a:solidFill>
                  <a:srgbClr val="000000"/>
                </a:solidFill>
                <a:effectLst/>
                <a:uFillTx/>
                <a:latin typeface="Arial"/>
              </a:rPr>
              <a:t>Second Outline Level</a:t>
            </a:r>
            <a:endParaRPr b="0" lang="en-US" sz="14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
        <p:nvSpPr>
          <p:cNvPr id="50" name="PlaceHolder 4"/>
          <p:cNvSpPr>
            <a:spLocks noGrp="1"/>
          </p:cNvSpPr>
          <p:nvPr>
            <p:ph type="dt" idx="13"/>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51" name="PlaceHolder 5"/>
          <p:cNvSpPr>
            <a:spLocks noGrp="1"/>
          </p:cNvSpPr>
          <p:nvPr>
            <p:ph type="ftr" idx="14"/>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52" name="PlaceHolder 6"/>
          <p:cNvSpPr>
            <a:spLocks noGrp="1"/>
          </p:cNvSpPr>
          <p:nvPr>
            <p:ph type="sldNum" idx="15"/>
          </p:nvPr>
        </p:nvSpPr>
        <p:spPr>
          <a:xfrm>
            <a:off x="10396800" y="622692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ffffff"/>
                </a:solidFill>
                <a:effectLst/>
                <a:uFillTx/>
                <a:latin typeface="Century Gothic"/>
                <a:ea typeface="Century Gothic"/>
              </a:defRPr>
            </a:lvl1pPr>
          </a:lstStyle>
          <a:p>
            <a:pPr indent="0" algn="r" defTabSz="914400">
              <a:lnSpc>
                <a:spcPct val="100000"/>
              </a:lnSpc>
              <a:buNone/>
              <a:tabLst>
                <a:tab algn="l" pos="0"/>
              </a:tabLst>
            </a:pPr>
            <a:fld id="{79B30A56-90BB-4493-A6B0-C65BF58178DE}" type="slidenum">
              <a:rPr b="0" lang="en-US" sz="1000" strike="noStrike" u="none">
                <a:solidFill>
                  <a:srgbClr val="fffff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53" name="Google Shape;89;p57"/>
          <p:cNvSpPr/>
          <p:nvPr/>
        </p:nvSpPr>
        <p:spPr>
          <a:xfrm>
            <a:off x="9157680" y="374760"/>
            <a:ext cx="2649960" cy="6106320"/>
          </a:xfrm>
          <a:prstGeom prst="rect">
            <a:avLst/>
          </a:prstGeom>
          <a:noFill/>
          <a:ln cap="sq" w="9525">
            <a:solidFill>
              <a:srgbClr val="ffffff"/>
            </a:solidFill>
            <a:miter/>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1_OBJECT">
    <p:bg>
      <p:bgPr>
        <a:solidFill>
          <a:srgbClr val="ffffff"/>
        </a:solidFill>
      </p:bgPr>
    </p:bg>
    <p:spTree>
      <p:nvGrpSpPr>
        <p:cNvPr id="1" name=""/>
        <p:cNvGrpSpPr/>
        <p:nvPr/>
      </p:nvGrpSpPr>
      <p:grpSpPr>
        <a:xfrm>
          <a:off x="0" y="0"/>
          <a:ext cx="0" cy="0"/>
          <a:chOff x="0" y="0"/>
          <a:chExt cx="0" cy="0"/>
        </a:xfrm>
      </p:grpSpPr>
      <p:sp>
        <p:nvSpPr>
          <p:cNvPr id="54"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pPr>
            <a:endParaRPr b="0" lang="en-US" sz="1400" strike="noStrike" u="none">
              <a:solidFill>
                <a:srgbClr val="000000"/>
              </a:solidFill>
              <a:effectLst/>
              <a:uFillTx/>
              <a:latin typeface="Arial"/>
              <a:ea typeface="Arial"/>
            </a:endParaRPr>
          </a:p>
        </p:txBody>
      </p:sp>
      <p:sp>
        <p:nvSpPr>
          <p:cNvPr id="55"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56" name="PlaceHolder 2"/>
          <p:cNvSpPr>
            <a:spLocks noGrp="1"/>
          </p:cNvSpPr>
          <p:nvPr>
            <p:ph type="body"/>
          </p:nvPr>
        </p:nvSpPr>
        <p:spPr>
          <a:xfrm>
            <a:off x="1066680" y="2103120"/>
            <a:ext cx="10056600" cy="3930120"/>
          </a:xfrm>
          <a:prstGeom prst="rect">
            <a:avLst/>
          </a:prstGeom>
          <a:noFill/>
          <a:ln w="0">
            <a:noFill/>
          </a:ln>
        </p:spPr>
        <p:txBody>
          <a:bodyPr lIns="91440" rIns="91440" tIns="45720" bIns="4572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57" name="PlaceHolder 3"/>
          <p:cNvSpPr>
            <a:spLocks noGrp="1"/>
          </p:cNvSpPr>
          <p:nvPr>
            <p:ph type="dt" idx="16"/>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58" name="PlaceHolder 4"/>
          <p:cNvSpPr>
            <a:spLocks noGrp="1"/>
          </p:cNvSpPr>
          <p:nvPr>
            <p:ph type="ftr" idx="17"/>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59" name="PlaceHolder 5"/>
          <p:cNvSpPr>
            <a:spLocks noGrp="1"/>
          </p:cNvSpPr>
          <p:nvPr>
            <p:ph type="sldNum" idx="18"/>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2E4D71C7-89D8-42F2-8EBE-F764445A308D}"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VERTICAL_TEXT">
    <p:bg>
      <p:bgPr>
        <a:solidFill>
          <a:srgbClr val="ffffff"/>
        </a:solidFill>
      </p:bgPr>
    </p:bg>
    <p:spTree>
      <p:nvGrpSpPr>
        <p:cNvPr id="1" name=""/>
        <p:cNvGrpSpPr/>
        <p:nvPr/>
      </p:nvGrpSpPr>
      <p:grpSpPr>
        <a:xfrm>
          <a:off x="0" y="0"/>
          <a:ext cx="0" cy="0"/>
          <a:chOff x="0" y="0"/>
          <a:chExt cx="0" cy="0"/>
        </a:xfrm>
      </p:grpSpPr>
      <p:sp>
        <p:nvSpPr>
          <p:cNvPr id="60"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61"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62" name="PlaceHolder 2"/>
          <p:cNvSpPr>
            <a:spLocks noGrp="1"/>
          </p:cNvSpPr>
          <p:nvPr>
            <p:ph type="body"/>
          </p:nvPr>
        </p:nvSpPr>
        <p:spPr>
          <a:xfrm rot="5400000">
            <a:off x="4131720" y="-960120"/>
            <a:ext cx="3930120" cy="10056600"/>
          </a:xfrm>
          <a:prstGeom prst="rect">
            <a:avLst/>
          </a:prstGeom>
          <a:noFill/>
          <a:ln w="0">
            <a:noFill/>
          </a:ln>
        </p:spPr>
        <p:txBody>
          <a:bodyPr lIns="91440" rIns="91440" tIns="45720" bIns="4572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63" name="PlaceHolder 3"/>
          <p:cNvSpPr>
            <a:spLocks noGrp="1"/>
          </p:cNvSpPr>
          <p:nvPr>
            <p:ph type="dt" idx="19"/>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64" name="PlaceHolder 4"/>
          <p:cNvSpPr>
            <a:spLocks noGrp="1"/>
          </p:cNvSpPr>
          <p:nvPr>
            <p:ph type="ftr" idx="20"/>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65" name="PlaceHolder 5"/>
          <p:cNvSpPr>
            <a:spLocks noGrp="1"/>
          </p:cNvSpPr>
          <p:nvPr>
            <p:ph type="sldNum" idx="21"/>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3B5DA680-7A7F-412C-9F20-079F19265271}"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CAL_TITLE_AND_VERTICAL_TEXT">
    <p:bg>
      <p:bgPr>
        <a:solidFill>
          <a:srgbClr val="ffffff"/>
        </a:solidFill>
      </p:bgPr>
    </p:bg>
    <p:spTree>
      <p:nvGrpSpPr>
        <p:cNvPr id="1" name=""/>
        <p:cNvGrpSpPr/>
        <p:nvPr/>
      </p:nvGrpSpPr>
      <p:grpSpPr>
        <a:xfrm>
          <a:off x="0" y="0"/>
          <a:ext cx="0" cy="0"/>
          <a:chOff x="0" y="0"/>
          <a:chExt cx="0" cy="0"/>
        </a:xfrm>
      </p:grpSpPr>
      <p:sp>
        <p:nvSpPr>
          <p:cNvPr id="66"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67" name="PlaceHolder 1"/>
          <p:cNvSpPr>
            <a:spLocks noGrp="1"/>
          </p:cNvSpPr>
          <p:nvPr>
            <p:ph type="title"/>
          </p:nvPr>
        </p:nvSpPr>
        <p:spPr>
          <a:xfrm rot="5400000">
            <a:off x="7545240" y="2209680"/>
            <a:ext cx="5256000" cy="236052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68" name="PlaceHolder 2"/>
          <p:cNvSpPr>
            <a:spLocks noGrp="1"/>
          </p:cNvSpPr>
          <p:nvPr>
            <p:ph type="body"/>
          </p:nvPr>
        </p:nvSpPr>
        <p:spPr>
          <a:xfrm rot="5400000">
            <a:off x="2249640" y="-647640"/>
            <a:ext cx="5256000" cy="8075520"/>
          </a:xfrm>
          <a:prstGeom prst="rect">
            <a:avLst/>
          </a:prstGeom>
          <a:noFill/>
          <a:ln w="0">
            <a:noFill/>
          </a:ln>
        </p:spPr>
        <p:txBody>
          <a:bodyPr lIns="91440" rIns="91440" tIns="45720" bIns="4572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69" name="PlaceHolder 3"/>
          <p:cNvSpPr>
            <a:spLocks noGrp="1"/>
          </p:cNvSpPr>
          <p:nvPr>
            <p:ph type="dt" idx="22"/>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70" name="PlaceHolder 4"/>
          <p:cNvSpPr>
            <a:spLocks noGrp="1"/>
          </p:cNvSpPr>
          <p:nvPr>
            <p:ph type="ftr" idx="23"/>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71" name="PlaceHolder 5"/>
          <p:cNvSpPr>
            <a:spLocks noGrp="1"/>
          </p:cNvSpPr>
          <p:nvPr>
            <p:ph type="sldNum" idx="24"/>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97A0FB63-15D0-469E-8D75-E19B4AE8CD5A}"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OBJECT">
    <p:bg>
      <p:bgPr>
        <a:solidFill>
          <a:srgbClr val="ffffff"/>
        </a:solidFill>
      </p:bgPr>
    </p:bg>
    <p:spTree>
      <p:nvGrpSpPr>
        <p:cNvPr id="1" name=""/>
        <p:cNvGrpSpPr/>
        <p:nvPr/>
      </p:nvGrpSpPr>
      <p:grpSpPr>
        <a:xfrm>
          <a:off x="0" y="0"/>
          <a:ext cx="0" cy="0"/>
          <a:chOff x="0" y="0"/>
          <a:chExt cx="0" cy="0"/>
        </a:xfrm>
      </p:grpSpPr>
      <p:sp>
        <p:nvSpPr>
          <p:cNvPr id="72" name="Google Shape;6;p48"/>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73"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0" lang="en-US" sz="4800" strike="noStrike" u="none">
                <a:solidFill>
                  <a:srgbClr val="000000"/>
                </a:solidFill>
                <a:effectLst/>
                <a:uFillTx/>
                <a:latin typeface="Arial"/>
              </a:rPr>
              <a:t>Click to edit the title text format</a:t>
            </a:r>
            <a:endParaRPr b="0" lang="en-US" sz="4800" strike="noStrike" u="none">
              <a:solidFill>
                <a:srgbClr val="000000"/>
              </a:solidFill>
              <a:effectLst/>
              <a:uFillTx/>
              <a:latin typeface="Arial"/>
            </a:endParaRPr>
          </a:p>
        </p:txBody>
      </p:sp>
      <p:sp>
        <p:nvSpPr>
          <p:cNvPr id="74" name="PlaceHolder 2"/>
          <p:cNvSpPr>
            <a:spLocks noGrp="1"/>
          </p:cNvSpPr>
          <p:nvPr>
            <p:ph type="body"/>
          </p:nvPr>
        </p:nvSpPr>
        <p:spPr>
          <a:xfrm>
            <a:off x="1066680" y="2103120"/>
            <a:ext cx="10056600" cy="3930120"/>
          </a:xfrm>
          <a:prstGeom prst="rect">
            <a:avLst/>
          </a:prstGeom>
          <a:noFill/>
          <a:ln w="0">
            <a:noFill/>
          </a:ln>
        </p:spPr>
        <p:txBody>
          <a:bodyPr lIns="91440" rIns="91440" tIns="45720" bIns="45720" anchor="t">
            <a:normAutofit/>
          </a:bodyPr>
          <a:p>
            <a:pPr marL="432000" indent="-324000" defTabSz="914400">
              <a:lnSpc>
                <a:spcPct val="90000"/>
              </a:lnSpc>
              <a:spcBef>
                <a:spcPts val="1417"/>
              </a:spcBef>
              <a:buClr>
                <a:srgbClr val="000000"/>
              </a:buClr>
              <a:buSzPct val="45000"/>
              <a:buFont typeface="Wingdings" charset="2"/>
              <a:buChar char=""/>
            </a:pPr>
            <a:r>
              <a:rPr b="0" lang="en-US" sz="1800" strike="noStrike" u="none">
                <a:solidFill>
                  <a:srgbClr val="000000"/>
                </a:solidFill>
                <a:effectLst/>
                <a:uFillTx/>
                <a:latin typeface="Arial"/>
              </a:rPr>
              <a:t>Click to edit the outline text format</a:t>
            </a:r>
            <a:endParaRPr b="0" lang="en-US" sz="1800" strike="noStrike" u="none">
              <a:solidFill>
                <a:srgbClr val="000000"/>
              </a:solidFill>
              <a:effectLst/>
              <a:uFillTx/>
              <a:latin typeface="Arial"/>
            </a:endParaRPr>
          </a:p>
          <a:p>
            <a:pPr lvl="1" marL="864000" indent="-324000" defTabSz="914400">
              <a:lnSpc>
                <a:spcPct val="90000"/>
              </a:lnSpc>
              <a:spcBef>
                <a:spcPts val="1134"/>
              </a:spcBef>
              <a:buClr>
                <a:srgbClr val="000000"/>
              </a:buClr>
              <a:buSzPct val="75000"/>
              <a:buFont typeface="Symbol" charset="2"/>
              <a:buChar char=""/>
            </a:pPr>
            <a:r>
              <a:rPr b="0" lang="en-US" sz="1800" strike="noStrike" u="none">
                <a:solidFill>
                  <a:srgbClr val="000000"/>
                </a:solidFill>
                <a:effectLst/>
                <a:uFillTx/>
                <a:latin typeface="Arial"/>
              </a:rPr>
              <a:t>Second Outline Level</a:t>
            </a:r>
            <a:endParaRPr b="0" lang="en-US" sz="1800" strike="noStrike" u="none">
              <a:solidFill>
                <a:srgbClr val="000000"/>
              </a:solidFill>
              <a:effectLst/>
              <a:uFillTx/>
              <a:latin typeface="Arial"/>
            </a:endParaRPr>
          </a:p>
          <a:p>
            <a:pPr lvl="2" marL="1296000" indent="-288000" defTabSz="914400">
              <a:lnSpc>
                <a:spcPct val="90000"/>
              </a:lnSpc>
              <a:spcBef>
                <a:spcPts val="850"/>
              </a:spcBef>
              <a:buClr>
                <a:srgbClr val="000000"/>
              </a:buClr>
              <a:buSzPct val="45000"/>
              <a:buFont typeface="Wingdings" charset="2"/>
              <a:buChar char=""/>
            </a:pPr>
            <a:r>
              <a:rPr b="0" lang="en-US" sz="1800" strike="noStrike" u="none">
                <a:solidFill>
                  <a:srgbClr val="000000"/>
                </a:solidFill>
                <a:effectLst/>
                <a:uFillTx/>
                <a:latin typeface="Arial"/>
              </a:rPr>
              <a:t>Third Outline Level</a:t>
            </a:r>
            <a:endParaRPr b="0" lang="en-US" sz="1800" strike="noStrike" u="none">
              <a:solidFill>
                <a:srgbClr val="000000"/>
              </a:solidFill>
              <a:effectLst/>
              <a:uFillTx/>
              <a:latin typeface="Arial"/>
            </a:endParaRPr>
          </a:p>
          <a:p>
            <a:pPr lvl="3" marL="1728000" indent="-216000" defTabSz="914400">
              <a:lnSpc>
                <a:spcPct val="90000"/>
              </a:lnSpc>
              <a:spcBef>
                <a:spcPts val="567"/>
              </a:spcBef>
              <a:buClr>
                <a:srgbClr val="000000"/>
              </a:buClr>
              <a:buSzPct val="75000"/>
              <a:buFont typeface="Symbol" charset="2"/>
              <a:buChar char=""/>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2160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2592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3024000" indent="-216000" defTabSz="914400">
              <a:lnSpc>
                <a:spcPct val="90000"/>
              </a:lnSpc>
              <a:spcBef>
                <a:spcPts val="283"/>
              </a:spcBef>
              <a:buClr>
                <a:srgbClr val="000000"/>
              </a:buClr>
              <a:buSzPct val="45000"/>
              <a:buFont typeface="Wingdings" charset="2"/>
              <a:buChar char=""/>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
        <p:nvSpPr>
          <p:cNvPr id="75" name="PlaceHolder 3"/>
          <p:cNvSpPr>
            <a:spLocks noGrp="1"/>
          </p:cNvSpPr>
          <p:nvPr>
            <p:ph type="dt" idx="25"/>
          </p:nvPr>
        </p:nvSpPr>
        <p:spPr>
          <a:xfrm>
            <a:off x="274320" y="6307560"/>
            <a:ext cx="2741400" cy="272520"/>
          </a:xfrm>
          <a:prstGeom prst="rect">
            <a:avLst/>
          </a:prstGeom>
          <a:noFill/>
          <a:ln w="0">
            <a:noFill/>
          </a:ln>
        </p:spPr>
        <p:txBody>
          <a:bodyPr lIns="91440" rIns="91440" tIns="45720" bIns="45720" anchor="b">
            <a:noAutofit/>
          </a:bodyPr>
          <a:lstStyle>
            <a:lvl1pPr indent="0" defTabSz="914400">
              <a:lnSpc>
                <a:spcPct val="100000"/>
              </a:lnSpc>
              <a:buNone/>
              <a:tabLst>
                <a:tab algn="l" pos="0"/>
              </a:tabLst>
              <a:defRPr b="0" lang="en-US" sz="1400" strike="noStrike" u="none">
                <a:solidFill>
                  <a:srgbClr val="000000"/>
                </a:solidFill>
                <a:effectLst/>
                <a:uFillTx/>
                <a:latin typeface="Times New Roman"/>
              </a:defRPr>
            </a:lvl1pPr>
          </a:lstStyle>
          <a:p>
            <a:pPr indent="0" defTabSz="914400">
              <a:lnSpc>
                <a:spcPct val="100000"/>
              </a:lnSpc>
              <a:buNone/>
              <a:tabLst>
                <a:tab algn="l" pos="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76" name="PlaceHolder 4"/>
          <p:cNvSpPr>
            <a:spLocks noGrp="1"/>
          </p:cNvSpPr>
          <p:nvPr>
            <p:ph type="ftr" idx="26"/>
          </p:nvPr>
        </p:nvSpPr>
        <p:spPr>
          <a:xfrm>
            <a:off x="3489840" y="6307560"/>
            <a:ext cx="5210280" cy="27252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77" name="PlaceHolder 5"/>
          <p:cNvSpPr>
            <a:spLocks noGrp="1"/>
          </p:cNvSpPr>
          <p:nvPr>
            <p:ph type="sldNum" idx="27"/>
          </p:nvPr>
        </p:nvSpPr>
        <p:spPr>
          <a:xfrm>
            <a:off x="10469880" y="6307560"/>
            <a:ext cx="1461240" cy="27252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365CCB96-EA59-47CA-9E88-8095933C2B84}"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slideLayout" Target="../slideLayouts/slideLayout11.xml"/><Relationship Id="rId11" Type="http://schemas.openxmlformats.org/officeDocument/2006/relationships/slideLayout" Target="../slideLayouts/slideLayout12.xml"/><Relationship Id="rId12" Type="http://schemas.openxmlformats.org/officeDocument/2006/relationships/slideLayout" Target="../slideLayouts/slideLayout13.xml"/><Relationship Id="rId13" Type="http://schemas.openxmlformats.org/officeDocument/2006/relationships/slideLayout" Target="../slideLayouts/slideLayout14.xml"/><Relationship Id="rId14" Type="http://schemas.openxmlformats.org/officeDocument/2006/relationships/slideLayout" Target="../slideLayouts/slideLayout15.xml"/><Relationship Id="rId15" Type="http://schemas.openxmlformats.org/officeDocument/2006/relationships/slideLayout" Target="../slideLayouts/slideLayout16.xml"/><Relationship Id="rId16" Type="http://schemas.openxmlformats.org/officeDocument/2006/relationships/slideLayout" Target="../slideLayouts/slideLayout17.xml"/><Relationship Id="rId17" Type="http://schemas.openxmlformats.org/officeDocument/2006/relationships/slideLayout" Target="../slideLayouts/slideLayout1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e1dbc9"/>
            </a:gs>
            <a:gs pos="77000">
              <a:srgbClr val="c8c1b0"/>
            </a:gs>
            <a:gs pos="100000">
              <a:srgbClr val="c0baaa"/>
            </a:gs>
          </a:gsLst>
          <a:lin ang="5400000"/>
        </a:gradFill>
      </p:bgPr>
    </p:bg>
    <p:spTree>
      <p:nvGrpSpPr>
        <p:cNvPr id="1" name=""/>
        <p:cNvGrpSpPr/>
        <p:nvPr/>
      </p:nvGrpSpPr>
      <p:grpSpPr>
        <a:xfrm>
          <a:off x="0" y="0"/>
          <a:ext cx="0" cy="0"/>
          <a:chOff x="0" y="0"/>
          <a:chExt cx="0" cy="0"/>
        </a:xfrm>
      </p:grpSpPr>
      <p:sp>
        <p:nvSpPr>
          <p:cNvPr id="2" name="Google Shape;6;p48" hidden="1"/>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3" name="Google Shape;28;p52"/>
          <p:cNvSpPr/>
          <p:nvPr/>
        </p:nvSpPr>
        <p:spPr>
          <a:xfrm>
            <a:off x="0" y="0"/>
            <a:ext cx="12190320" cy="6856200"/>
          </a:xfrm>
          <a:prstGeom prst="rect">
            <a:avLst/>
          </a:prstGeom>
          <a:blipFill rotWithShape="0">
            <a:blip r:embed="rId2">
              <a:alphaModFix amt="45000"/>
            </a:blip>
            <a:srcRect/>
            <a:tile tx="2560975" ty="26132" sx="84940" sy="84940" algn="tl"/>
          </a:blip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4" name="Google Shape;29;p52"/>
          <p:cNvSpPr/>
          <p:nvPr/>
        </p:nvSpPr>
        <p:spPr>
          <a:xfrm>
            <a:off x="1307880" y="1267560"/>
            <a:ext cx="9574560" cy="4306320"/>
          </a:xfrm>
          <a:prstGeom prst="rect">
            <a:avLst/>
          </a:prstGeom>
          <a:solidFill>
            <a:schemeClr val="lt1"/>
          </a:solidFill>
          <a:ln w="0">
            <a:noFill/>
          </a:ln>
          <a:effectLst>
            <a:outerShdw algn="ctr" blurRad="50760" rotWithShape="0">
              <a:srgbClr val="000000">
                <a:alpha val="66000"/>
              </a:srgbClr>
            </a:outerShdw>
          </a:effectLst>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5" name="Google Shape;30;p52"/>
          <p:cNvSpPr/>
          <p:nvPr/>
        </p:nvSpPr>
        <p:spPr>
          <a:xfrm>
            <a:off x="1447920" y="1411560"/>
            <a:ext cx="9294480" cy="4033080"/>
          </a:xfrm>
          <a:prstGeom prst="rect">
            <a:avLst/>
          </a:prstGeom>
          <a:noFill/>
          <a:ln cap="sq" w="9525">
            <a:solidFill>
              <a:srgbClr val="3f3f3f"/>
            </a:solidFill>
            <a:miter/>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6" name="Google Shape;31;p52"/>
          <p:cNvSpPr/>
          <p:nvPr/>
        </p:nvSpPr>
        <p:spPr>
          <a:xfrm>
            <a:off x="5135760" y="1267560"/>
            <a:ext cx="1918440" cy="72972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grpSp>
        <p:nvGrpSpPr>
          <p:cNvPr id="7" name="Google Shape;32;p52"/>
          <p:cNvGrpSpPr/>
          <p:nvPr/>
        </p:nvGrpSpPr>
        <p:grpSpPr>
          <a:xfrm>
            <a:off x="5249880" y="1267560"/>
            <a:ext cx="1693080" cy="646560"/>
            <a:chOff x="5249880" y="1267560"/>
            <a:chExt cx="1693080" cy="646560"/>
          </a:xfrm>
        </p:grpSpPr>
        <p:cxnSp>
          <p:nvCxnSpPr>
            <p:cNvPr id="8" name="Google Shape;33;p52"/>
            <p:cNvCxnSpPr/>
            <p:nvPr/>
          </p:nvCxnSpPr>
          <p:spPr>
            <a:xfrm>
              <a:off x="5249880" y="1267560"/>
              <a:ext cx="1800" cy="641880"/>
            </a:xfrm>
            <a:prstGeom prst="straightConnector1">
              <a:avLst/>
            </a:prstGeom>
            <a:ln w="9525">
              <a:solidFill>
                <a:srgbClr val="000000"/>
              </a:solidFill>
              <a:miter/>
            </a:ln>
          </p:spPr>
        </p:cxnSp>
        <p:cxnSp>
          <p:nvCxnSpPr>
            <p:cNvPr id="9" name="Google Shape;34;p52"/>
            <p:cNvCxnSpPr/>
            <p:nvPr/>
          </p:nvCxnSpPr>
          <p:spPr>
            <a:xfrm>
              <a:off x="6941520" y="1267560"/>
              <a:ext cx="1800" cy="641880"/>
            </a:xfrm>
            <a:prstGeom prst="straightConnector1">
              <a:avLst/>
            </a:prstGeom>
            <a:ln w="9525">
              <a:solidFill>
                <a:srgbClr val="000000"/>
              </a:solidFill>
              <a:miter/>
            </a:ln>
          </p:spPr>
        </p:cxnSp>
        <p:cxnSp>
          <p:nvCxnSpPr>
            <p:cNvPr id="10" name="Google Shape;35;p52"/>
            <p:cNvCxnSpPr/>
            <p:nvPr/>
          </p:nvCxnSpPr>
          <p:spPr>
            <a:xfrm>
              <a:off x="5249880" y="1912680"/>
              <a:ext cx="1693440" cy="1800"/>
            </a:xfrm>
            <a:prstGeom prst="straightConnector1">
              <a:avLst/>
            </a:prstGeom>
            <a:ln w="9525">
              <a:solidFill>
                <a:srgbClr val="000000"/>
              </a:solidFill>
              <a:miter/>
            </a:ln>
          </p:spPr>
        </p:cxnSp>
      </p:grpSp>
      <p:sp>
        <p:nvSpPr>
          <p:cNvPr id="11" name="PlaceHolder 1"/>
          <p:cNvSpPr>
            <a:spLocks noGrp="1"/>
          </p:cNvSpPr>
          <p:nvPr>
            <p:ph type="title"/>
          </p:nvPr>
        </p:nvSpPr>
        <p:spPr>
          <a:xfrm>
            <a:off x="1066680" y="1190160"/>
            <a:ext cx="10056600" cy="274680"/>
          </a:xfrm>
          <a:prstGeom prst="rect">
            <a:avLst/>
          </a:prstGeom>
          <a:noFill/>
          <a:ln w="0">
            <a:noFill/>
          </a:ln>
        </p:spPr>
        <p:txBody>
          <a:bodyPr lIns="0" rIns="0" tIns="0" bIns="0" anchor="ctr">
            <a:spAutoFit/>
          </a:bodyPr>
          <a:p>
            <a:pPr indent="0">
              <a:buNone/>
            </a:pPr>
            <a:r>
              <a:rPr b="0" lang="en-US" sz="1800" strike="noStrike" u="none">
                <a:solidFill>
                  <a:srgbClr val="000000"/>
                </a:solidFill>
                <a:effectLst/>
                <a:uFillTx/>
                <a:latin typeface="Arial"/>
              </a:rPr>
              <a:t>Click to edit the title text format</a:t>
            </a:r>
            <a:endParaRPr b="0" lang="en-US" sz="1800" strike="noStrike" u="none">
              <a:solidFill>
                <a:srgbClr val="000000"/>
              </a:solidFill>
              <a:effectLst/>
              <a:uFillTx/>
              <a:latin typeface="Arial"/>
            </a:endParaRPr>
          </a:p>
        </p:txBody>
      </p:sp>
      <p:sp>
        <p:nvSpPr>
          <p:cNvPr id="12" name="PlaceHolder 2"/>
          <p:cNvSpPr>
            <a:spLocks noGrp="1"/>
          </p:cNvSpPr>
          <p:nvPr>
            <p:ph type="ftr" idx="1"/>
          </p:nvPr>
        </p:nvSpPr>
        <p:spPr>
          <a:xfrm>
            <a:off x="1454040" y="5211000"/>
            <a:ext cx="5903640" cy="22680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3" name="PlaceHolder 3"/>
          <p:cNvSpPr>
            <a:spLocks noGrp="1"/>
          </p:cNvSpPr>
          <p:nvPr>
            <p:ph type="sldNum" idx="2"/>
          </p:nvPr>
        </p:nvSpPr>
        <p:spPr>
          <a:xfrm>
            <a:off x="8606880" y="5212080"/>
            <a:ext cx="2109960" cy="22680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FF1280CF-4215-4496-82A4-ADE7218335D5}" type="slidenum">
              <a:rPr b="0" lang="en-US" sz="1000" strike="noStrike" u="none">
                <a:solidFill>
                  <a:srgbClr val="3f3f3f"/>
                </a:solidFill>
                <a:effectLst/>
                <a:uFillTx/>
                <a:latin typeface="Century Gothic"/>
                <a:ea typeface="Century Gothic"/>
              </a:rPr>
              <a:t>&lt;number&gt;</a:t>
            </a:fld>
            <a:endParaRPr b="0" lang="en-US" sz="1000" strike="noStrike" u="none">
              <a:solidFill>
                <a:srgbClr val="000000"/>
              </a:solidFill>
              <a:effectLst/>
              <a:uFillTx/>
              <a:latin typeface="Times New Roman"/>
            </a:endParaRPr>
          </a:p>
        </p:txBody>
      </p:sp>
      <p:sp>
        <p:nvSpPr>
          <p:cNvPr id="14" name="PlaceHolder 4"/>
          <p:cNvSpPr>
            <a:spLocks noGrp="1"/>
          </p:cNvSpPr>
          <p:nvPr>
            <p:ph type="dt" idx="3"/>
          </p:nvPr>
        </p:nvSpPr>
        <p:spPr>
          <a:xfrm>
            <a:off x="5318640" y="1341360"/>
            <a:ext cx="1552680" cy="525240"/>
          </a:xfrm>
          <a:prstGeom prst="rect">
            <a:avLst/>
          </a:prstGeom>
          <a:noFill/>
          <a:ln w="0">
            <a:noFill/>
          </a:ln>
        </p:spPr>
        <p:txBody>
          <a:bodyPr lIns="91440" rIns="91440" tIns="45720" bIns="45720" anchor="b">
            <a:noAutofit/>
          </a:bodyPr>
          <a:lstStyle>
            <a:lvl1pPr indent="0">
              <a:buNone/>
              <a:defRPr b="0" lang="en-US" sz="1400" strike="noStrike" u="none">
                <a:solidFill>
                  <a:srgbClr val="000000"/>
                </a:solidFill>
                <a:effectLst/>
                <a:uFillTx/>
                <a:latin typeface="Times New Roman"/>
              </a:defRPr>
            </a:lvl1pPr>
          </a:lstStyle>
          <a:p>
            <a:pPr indent="0">
              <a:buNone/>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Tree>
  </p:cSld>
  <p:clrMap bg1="lt1" tx1="dk1" bg2="dk2" tx2="lt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e1dbc9"/>
            </a:gs>
            <a:gs pos="77000">
              <a:srgbClr val="c8c1b0"/>
            </a:gs>
            <a:gs pos="100000">
              <a:srgbClr val="c0baaa"/>
            </a:gs>
          </a:gsLst>
          <a:lin ang="5400000"/>
        </a:gradFill>
      </p:bgPr>
    </p:bg>
    <p:spTree>
      <p:nvGrpSpPr>
        <p:cNvPr id="1" name=""/>
        <p:cNvGrpSpPr/>
        <p:nvPr/>
      </p:nvGrpSpPr>
      <p:grpSpPr>
        <a:xfrm>
          <a:off x="0" y="0"/>
          <a:ext cx="0" cy="0"/>
          <a:chOff x="0" y="0"/>
          <a:chExt cx="0" cy="0"/>
        </a:xfrm>
      </p:grpSpPr>
      <p:sp>
        <p:nvSpPr>
          <p:cNvPr id="17" name="Google Shape;6;p48" hidden="1"/>
          <p:cNvSpPr/>
          <p:nvPr/>
        </p:nvSpPr>
        <p:spPr>
          <a:xfrm>
            <a:off x="234720" y="237600"/>
            <a:ext cx="11720880" cy="638064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8" name="Google Shape;42;p53"/>
          <p:cNvSpPr/>
          <p:nvPr/>
        </p:nvSpPr>
        <p:spPr>
          <a:xfrm>
            <a:off x="0" y="0"/>
            <a:ext cx="12190320" cy="6856200"/>
          </a:xfrm>
          <a:prstGeom prst="rect">
            <a:avLst/>
          </a:prstGeom>
          <a:blipFill rotWithShape="0">
            <a:blip r:embed="rId2">
              <a:alphaModFix amt="45000"/>
            </a:blip>
            <a:srcRect/>
            <a:tile tx="2560975" ty="26132" sx="84940" sy="84940" algn="tl"/>
          </a:blip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9" name="Google Shape;43;p53"/>
          <p:cNvSpPr/>
          <p:nvPr/>
        </p:nvSpPr>
        <p:spPr>
          <a:xfrm>
            <a:off x="1307880" y="1267560"/>
            <a:ext cx="9574560" cy="4306320"/>
          </a:xfrm>
          <a:prstGeom prst="rect">
            <a:avLst/>
          </a:prstGeom>
          <a:solidFill>
            <a:schemeClr val="lt1"/>
          </a:solidFill>
          <a:ln w="0">
            <a:noFill/>
          </a:ln>
          <a:effectLst>
            <a:outerShdw algn="ctr" blurRad="50760" rotWithShape="0">
              <a:srgbClr val="000000">
                <a:alpha val="66000"/>
              </a:srgbClr>
            </a:outerShdw>
          </a:effectLst>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20" name="Google Shape;44;p53"/>
          <p:cNvSpPr/>
          <p:nvPr/>
        </p:nvSpPr>
        <p:spPr>
          <a:xfrm>
            <a:off x="1447920" y="1411560"/>
            <a:ext cx="9294480" cy="4033080"/>
          </a:xfrm>
          <a:prstGeom prst="rect">
            <a:avLst/>
          </a:prstGeom>
          <a:noFill/>
          <a:ln cap="sq" w="9525">
            <a:solidFill>
              <a:srgbClr val="3f3f3f"/>
            </a:solidFill>
            <a:miter/>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21" name="Google Shape;45;p53"/>
          <p:cNvSpPr/>
          <p:nvPr/>
        </p:nvSpPr>
        <p:spPr>
          <a:xfrm>
            <a:off x="5135760" y="1267560"/>
            <a:ext cx="1918440" cy="729720"/>
          </a:xfrm>
          <a:prstGeom prst="rect">
            <a:avLst/>
          </a:prstGeom>
          <a:solidFill>
            <a:schemeClr val="lt2"/>
          </a:solidFill>
          <a:ln w="0">
            <a:noFill/>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grpSp>
        <p:nvGrpSpPr>
          <p:cNvPr id="22" name="Google Shape;46;p53"/>
          <p:cNvGrpSpPr/>
          <p:nvPr/>
        </p:nvGrpSpPr>
        <p:grpSpPr>
          <a:xfrm>
            <a:off x="5249880" y="1267560"/>
            <a:ext cx="1693080" cy="646560"/>
            <a:chOff x="5249880" y="1267560"/>
            <a:chExt cx="1693080" cy="646560"/>
          </a:xfrm>
        </p:grpSpPr>
        <p:cxnSp>
          <p:nvCxnSpPr>
            <p:cNvPr id="23" name="Google Shape;47;p53"/>
            <p:cNvCxnSpPr/>
            <p:nvPr/>
          </p:nvCxnSpPr>
          <p:spPr>
            <a:xfrm>
              <a:off x="5249880" y="1267560"/>
              <a:ext cx="1800" cy="641880"/>
            </a:xfrm>
            <a:prstGeom prst="straightConnector1">
              <a:avLst/>
            </a:prstGeom>
            <a:ln w="9525">
              <a:solidFill>
                <a:srgbClr val="000000"/>
              </a:solidFill>
              <a:miter/>
            </a:ln>
          </p:spPr>
        </p:cxnSp>
        <p:cxnSp>
          <p:nvCxnSpPr>
            <p:cNvPr id="24" name="Google Shape;48;p53"/>
            <p:cNvCxnSpPr/>
            <p:nvPr/>
          </p:nvCxnSpPr>
          <p:spPr>
            <a:xfrm>
              <a:off x="6941520" y="1267560"/>
              <a:ext cx="1800" cy="641880"/>
            </a:xfrm>
            <a:prstGeom prst="straightConnector1">
              <a:avLst/>
            </a:prstGeom>
            <a:ln w="9525">
              <a:solidFill>
                <a:srgbClr val="000000"/>
              </a:solidFill>
              <a:miter/>
            </a:ln>
          </p:spPr>
        </p:cxnSp>
        <p:cxnSp>
          <p:nvCxnSpPr>
            <p:cNvPr id="25" name="Google Shape;49;p53"/>
            <p:cNvCxnSpPr/>
            <p:nvPr/>
          </p:nvCxnSpPr>
          <p:spPr>
            <a:xfrm>
              <a:off x="5249880" y="1912680"/>
              <a:ext cx="1693440" cy="1800"/>
            </a:xfrm>
            <a:prstGeom prst="straightConnector1">
              <a:avLst/>
            </a:prstGeom>
            <a:ln w="9525">
              <a:solidFill>
                <a:srgbClr val="000000"/>
              </a:solidFill>
              <a:miter/>
            </a:ln>
          </p:spPr>
        </p:cxnSp>
      </p:grpSp>
      <p:sp>
        <p:nvSpPr>
          <p:cNvPr id="26" name="PlaceHolder 1"/>
          <p:cNvSpPr>
            <a:spLocks noGrp="1"/>
          </p:cNvSpPr>
          <p:nvPr>
            <p:ph type="ftr" idx="4"/>
          </p:nvPr>
        </p:nvSpPr>
        <p:spPr>
          <a:xfrm>
            <a:off x="1453680" y="5211000"/>
            <a:ext cx="5905080" cy="226800"/>
          </a:xfrm>
          <a:prstGeom prst="rect">
            <a:avLst/>
          </a:prstGeom>
          <a:noFill/>
          <a:ln w="0">
            <a:noFill/>
          </a:ln>
        </p:spPr>
        <p:txBody>
          <a:bodyPr lIns="91440" rIns="91440" tIns="45720" bIns="45720" anchor="b">
            <a:noAutofit/>
          </a:bodyPr>
          <a:lstStyle>
            <a:lvl1pPr indent="0" algn="ctr" defTabSz="914400">
              <a:lnSpc>
                <a:spcPct val="100000"/>
              </a:lnSpc>
              <a:buNone/>
              <a:tabLst>
                <a:tab algn="l" pos="0"/>
              </a:tabLst>
              <a:defRPr b="0" lang="en-US" sz="1400" strike="noStrike" u="none">
                <a:solidFill>
                  <a:srgbClr val="000000"/>
                </a:solidFill>
                <a:effectLst/>
                <a:uFillTx/>
                <a:latin typeface="Times New Roman"/>
              </a:defRPr>
            </a:lvl1pPr>
          </a:lstStyle>
          <a:p>
            <a:pPr indent="0" algn="ctr" defTabSz="914400">
              <a:lnSpc>
                <a:spcPct val="100000"/>
              </a:lnSpc>
              <a:buNone/>
              <a:tabLst>
                <a:tab algn="l" pos="0"/>
              </a:tabLst>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27" name="PlaceHolder 2"/>
          <p:cNvSpPr>
            <a:spLocks noGrp="1"/>
          </p:cNvSpPr>
          <p:nvPr>
            <p:ph type="sldNum" idx="5"/>
          </p:nvPr>
        </p:nvSpPr>
        <p:spPr>
          <a:xfrm>
            <a:off x="8604360" y="5211000"/>
            <a:ext cx="2110320" cy="22680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US" sz="1000" strike="noStrike" u="none">
                <a:solidFill>
                  <a:srgbClr val="3f3f3f"/>
                </a:solidFill>
                <a:effectLst/>
                <a:uFillTx/>
                <a:latin typeface="Century Gothic"/>
                <a:ea typeface="Century Gothic"/>
              </a:defRPr>
            </a:lvl1pPr>
          </a:lstStyle>
          <a:p>
            <a:pPr indent="0" algn="r" defTabSz="914400">
              <a:lnSpc>
                <a:spcPct val="100000"/>
              </a:lnSpc>
              <a:buNone/>
              <a:tabLst>
                <a:tab algn="l" pos="0"/>
              </a:tabLst>
            </a:pPr>
            <a:fld id="{DAFC5879-81B0-43AD-8845-1A768E8E9383}" type="slidenum">
              <a:rPr b="0" lang="en-US" sz="1000" strike="noStrike" u="none">
                <a:solidFill>
                  <a:srgbClr val="3f3f3f"/>
                </a:solidFill>
                <a:effectLst/>
                <a:uFillTx/>
                <a:latin typeface="Century Gothic"/>
                <a:ea typeface="Century Gothic"/>
              </a:rPr>
              <a:t>1</a:t>
            </a:fld>
            <a:endParaRPr b="0" lang="en-US" sz="1000" strike="noStrike" u="none">
              <a:solidFill>
                <a:srgbClr val="000000"/>
              </a:solidFill>
              <a:effectLst/>
              <a:uFillTx/>
              <a:latin typeface="Times New Roman"/>
            </a:endParaRPr>
          </a:p>
        </p:txBody>
      </p:sp>
      <p:sp>
        <p:nvSpPr>
          <p:cNvPr id="28" name="PlaceHolder 3"/>
          <p:cNvSpPr>
            <a:spLocks noGrp="1"/>
          </p:cNvSpPr>
          <p:nvPr>
            <p:ph type="dt" idx="6"/>
          </p:nvPr>
        </p:nvSpPr>
        <p:spPr>
          <a:xfrm>
            <a:off x="5321880" y="1344600"/>
            <a:ext cx="1552680" cy="528480"/>
          </a:xfrm>
          <a:prstGeom prst="rect">
            <a:avLst/>
          </a:prstGeom>
          <a:noFill/>
          <a:ln w="0">
            <a:noFill/>
          </a:ln>
        </p:spPr>
        <p:txBody>
          <a:bodyPr lIns="91440" rIns="91440" tIns="45720" bIns="45720" anchor="b">
            <a:noAutofit/>
          </a:bodyPr>
          <a:lstStyle>
            <a:lvl1pPr indent="0">
              <a:buNone/>
              <a:defRPr b="0" lang="en-US" sz="1400" strike="noStrike" u="none">
                <a:solidFill>
                  <a:srgbClr val="000000"/>
                </a:solidFill>
                <a:effectLst/>
                <a:uFillTx/>
                <a:latin typeface="Times New Roman"/>
              </a:defRPr>
            </a:lvl1pPr>
          </a:lstStyle>
          <a:p>
            <a:pPr indent="0">
              <a:buNone/>
            </a:pP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Tree>
  </p:cSld>
  <p:clrMap bg1="lt1" tx1="dk1" bg2="dk2" tx2="lt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 id="2147483665" r:id="rId14"/>
    <p:sldLayoutId id="2147483666" r:id="rId15"/>
    <p:sldLayoutId id="2147483667" r:id="rId16"/>
    <p:sldLayoutId id="2147483668" r:id="rId17"/>
  </p:sldLayoutIdLst>
</p:sldMaster>
</file>

<file path=ppt/slides/_rels/slide1.xml.rels><?xml version="1.0" encoding="UTF-8"?>
<Relationships xmlns="http://schemas.openxmlformats.org/package/2006/relationships"><Relationship Id="rId1" Type="http://schemas.openxmlformats.org/officeDocument/2006/relationships/hyperlink" Target="mailto:Cajitenderwadhwa@gmail.com" TargetMode="External"/><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6.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0.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0.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9.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Google Shape;106;p1"/>
          <p:cNvSpPr/>
          <p:nvPr/>
        </p:nvSpPr>
        <p:spPr>
          <a:xfrm>
            <a:off x="762120" y="685800"/>
            <a:ext cx="10566720" cy="1522080"/>
          </a:xfrm>
          <a:prstGeom prst="rect">
            <a:avLst/>
          </a:prstGeom>
          <a:noFill/>
          <a:ln w="0">
            <a:noFill/>
          </a:ln>
        </p:spPr>
        <p:style>
          <a:lnRef idx="0"/>
          <a:fillRef idx="0"/>
          <a:effectRef idx="0"/>
          <a:fontRef idx="minor"/>
        </p:style>
        <p:txBody>
          <a:bodyPr lIns="90000" rIns="90000" tIns="45000" bIns="45000" anchor="t">
            <a:noAutofit/>
          </a:bodyPr>
          <a:p>
            <a:pPr algn="ctr" defTabSz="914400">
              <a:lnSpc>
                <a:spcPct val="99000"/>
              </a:lnSpc>
              <a:tabLst>
                <a:tab algn="l" pos="0"/>
              </a:tabLst>
            </a:pPr>
            <a:r>
              <a:rPr b="1" lang="en-US" sz="4800" strike="noStrike" u="none">
                <a:solidFill>
                  <a:schemeClr val="dk1"/>
                </a:solidFill>
                <a:effectLst/>
                <a:uFillTx/>
                <a:latin typeface="Century Gothic"/>
                <a:ea typeface="Century Gothic"/>
              </a:rPr>
              <a:t>Technical Discussion on Reassessment Proceeding</a:t>
            </a:r>
            <a:endParaRPr b="0" lang="en-US" sz="4800" strike="noStrike" u="none">
              <a:solidFill>
                <a:srgbClr val="000000"/>
              </a:solidFill>
              <a:effectLst/>
              <a:uFillTx/>
              <a:latin typeface="Arial"/>
            </a:endParaRPr>
          </a:p>
        </p:txBody>
      </p:sp>
      <p:sp>
        <p:nvSpPr>
          <p:cNvPr id="135" name="Google Shape;107;p1"/>
          <p:cNvSpPr/>
          <p:nvPr/>
        </p:nvSpPr>
        <p:spPr>
          <a:xfrm>
            <a:off x="6858000" y="2644200"/>
            <a:ext cx="4798800" cy="191916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tabLst>
                <a:tab algn="l" pos="0"/>
              </a:tabLst>
            </a:pPr>
            <a:r>
              <a:rPr b="1" lang="en-US" sz="2400" strike="noStrike" u="none">
                <a:solidFill>
                  <a:srgbClr val="46222b"/>
                </a:solidFill>
                <a:effectLst/>
                <a:uFillTx/>
                <a:latin typeface="Lucida Sans"/>
                <a:ea typeface="Lucida Sans"/>
              </a:rPr>
              <a:t>Team:</a:t>
            </a:r>
            <a:endParaRPr b="0" lang="en-US" sz="2400" strike="noStrike" u="none">
              <a:solidFill>
                <a:srgbClr val="000000"/>
              </a:solidFill>
              <a:effectLst/>
              <a:uFillTx/>
              <a:latin typeface="Arial"/>
            </a:endParaRPr>
          </a:p>
          <a:p>
            <a:pPr algn="just" defTabSz="914400">
              <a:lnSpc>
                <a:spcPct val="100000"/>
              </a:lnSpc>
              <a:tabLst>
                <a:tab algn="l" pos="0"/>
              </a:tabLst>
            </a:pPr>
            <a:r>
              <a:rPr b="1" lang="en-US" sz="2400" strike="noStrike" u="none">
                <a:solidFill>
                  <a:srgbClr val="46222b"/>
                </a:solidFill>
                <a:effectLst/>
                <a:uFillTx/>
                <a:latin typeface="Lucida Sans"/>
                <a:ea typeface="Lucida Sans"/>
              </a:rPr>
              <a:t>CA Jitender Wadhwa</a:t>
            </a:r>
            <a:endParaRPr b="0" lang="en-US" sz="2400" strike="noStrike" u="none">
              <a:solidFill>
                <a:srgbClr val="000000"/>
              </a:solidFill>
              <a:effectLst/>
              <a:uFillTx/>
              <a:latin typeface="Arial"/>
            </a:endParaRPr>
          </a:p>
          <a:p>
            <a:pPr algn="just" defTabSz="914400">
              <a:lnSpc>
                <a:spcPct val="100000"/>
              </a:lnSpc>
              <a:tabLst>
                <a:tab algn="l" pos="0"/>
              </a:tabLst>
            </a:pPr>
            <a:r>
              <a:rPr b="1" lang="en-US" sz="2400" strike="noStrike" u="none">
                <a:solidFill>
                  <a:srgbClr val="46222b"/>
                </a:solidFill>
                <a:effectLst/>
                <a:uFillTx/>
                <a:latin typeface="Lucida Sans"/>
                <a:ea typeface="Lucida Sans"/>
              </a:rPr>
              <a:t>CA Sachit Goel</a:t>
            </a:r>
            <a:endParaRPr b="0" lang="en-US" sz="2400" strike="noStrike" u="none">
              <a:solidFill>
                <a:srgbClr val="000000"/>
              </a:solidFill>
              <a:effectLst/>
              <a:uFillTx/>
              <a:latin typeface="Arial"/>
            </a:endParaRPr>
          </a:p>
          <a:p>
            <a:pPr algn="just" defTabSz="914400">
              <a:lnSpc>
                <a:spcPct val="100000"/>
              </a:lnSpc>
              <a:tabLst>
                <a:tab algn="l" pos="0"/>
              </a:tabLst>
            </a:pPr>
            <a:r>
              <a:rPr b="1" lang="en-US" sz="2400" strike="noStrike" u="none">
                <a:solidFill>
                  <a:srgbClr val="46222b"/>
                </a:solidFill>
                <a:effectLst/>
                <a:uFillTx/>
                <a:latin typeface="Lucida Sans"/>
                <a:ea typeface="Lucida Sans"/>
              </a:rPr>
              <a:t>CA Srishti</a:t>
            </a:r>
            <a:endParaRPr b="0" lang="en-US" sz="2400" strike="noStrike" u="none">
              <a:solidFill>
                <a:srgbClr val="000000"/>
              </a:solidFill>
              <a:effectLst/>
              <a:uFillTx/>
              <a:latin typeface="Arial"/>
            </a:endParaRPr>
          </a:p>
          <a:p>
            <a:pPr algn="just" defTabSz="914400">
              <a:lnSpc>
                <a:spcPct val="100000"/>
              </a:lnSpc>
              <a:tabLst>
                <a:tab algn="l" pos="0"/>
              </a:tabLst>
            </a:pPr>
            <a:r>
              <a:rPr b="1" lang="en-US" sz="2400" strike="noStrike" u="none">
                <a:solidFill>
                  <a:srgbClr val="46222b"/>
                </a:solidFill>
                <a:effectLst/>
                <a:uFillTx/>
                <a:latin typeface="Lucida Sans"/>
                <a:ea typeface="Lucida Sans"/>
              </a:rPr>
              <a:t>Adv  Surender Sharma</a:t>
            </a:r>
            <a:endParaRPr b="0" lang="en-US" sz="2400" strike="noStrike" u="none">
              <a:solidFill>
                <a:srgbClr val="000000"/>
              </a:solidFill>
              <a:effectLst/>
              <a:uFillTx/>
              <a:latin typeface="Arial"/>
            </a:endParaRPr>
          </a:p>
        </p:txBody>
      </p:sp>
      <p:sp>
        <p:nvSpPr>
          <p:cNvPr id="136" name="Google Shape;108;p1"/>
          <p:cNvSpPr/>
          <p:nvPr/>
        </p:nvSpPr>
        <p:spPr>
          <a:xfrm>
            <a:off x="1006920" y="2438280"/>
            <a:ext cx="5108760" cy="36612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tabLst>
                <a:tab algn="l" pos="0"/>
              </a:tabLst>
            </a:pPr>
            <a:r>
              <a:rPr b="1" lang="en-US" sz="2400" strike="noStrike" u="none">
                <a:solidFill>
                  <a:srgbClr val="46222b"/>
                </a:solidFill>
                <a:effectLst/>
                <a:uFillTx/>
                <a:latin typeface="Lucida Sans"/>
                <a:ea typeface="Lucida Sans"/>
              </a:rPr>
              <a:t>CA Jitender Wadhwa</a:t>
            </a:r>
            <a:endParaRPr b="0" lang="en-US" sz="2400" strike="noStrike" u="none">
              <a:solidFill>
                <a:srgbClr val="000000"/>
              </a:solidFill>
              <a:effectLst/>
              <a:uFillTx/>
              <a:latin typeface="Arial"/>
            </a:endParaRPr>
          </a:p>
          <a:p>
            <a:pPr algn="just" defTabSz="914400">
              <a:lnSpc>
                <a:spcPct val="100000"/>
              </a:lnSpc>
              <a:tabLst>
                <a:tab algn="l" pos="0"/>
              </a:tabLst>
            </a:pPr>
            <a:r>
              <a:rPr b="1" lang="en-US" sz="1800" strike="noStrike" u="none">
                <a:solidFill>
                  <a:srgbClr val="46222b"/>
                </a:solidFill>
                <a:effectLst/>
                <a:uFillTx/>
                <a:latin typeface="Lucida Sans"/>
                <a:ea typeface="Lucida Sans"/>
              </a:rPr>
              <a:t>Chartered Accountant</a:t>
            </a:r>
            <a:endParaRPr b="0" lang="en-US" sz="1800" strike="noStrike" u="none">
              <a:solidFill>
                <a:srgbClr val="000000"/>
              </a:solidFill>
              <a:effectLst/>
              <a:uFillTx/>
              <a:latin typeface="Arial"/>
            </a:endParaRPr>
          </a:p>
          <a:p>
            <a:pPr algn="just" defTabSz="914400">
              <a:lnSpc>
                <a:spcPct val="100000"/>
              </a:lnSpc>
              <a:tabLst>
                <a:tab algn="l" pos="0"/>
              </a:tabLst>
            </a:pPr>
            <a:r>
              <a:rPr b="1" lang="en-US" sz="1800" strike="noStrike" u="none">
                <a:solidFill>
                  <a:srgbClr val="46222b"/>
                </a:solidFill>
                <a:effectLst/>
                <a:uFillTx/>
                <a:latin typeface="Lucida Sans"/>
                <a:ea typeface="Lucida Sans"/>
              </a:rPr>
              <a:t>J Wadhwa &amp; Co.</a:t>
            </a:r>
            <a:endParaRPr b="0" lang="en-US" sz="1800" strike="noStrike" u="none">
              <a:solidFill>
                <a:srgbClr val="000000"/>
              </a:solidFill>
              <a:effectLst/>
              <a:uFillTx/>
              <a:latin typeface="Arial"/>
            </a:endParaRPr>
          </a:p>
          <a:p>
            <a:pPr algn="just" defTabSz="914400">
              <a:lnSpc>
                <a:spcPct val="100000"/>
              </a:lnSpc>
              <a:tabLst>
                <a:tab algn="l" pos="0"/>
              </a:tabLst>
            </a:pPr>
            <a:r>
              <a:rPr b="1" lang="en-US" sz="1800" strike="noStrike" u="none">
                <a:solidFill>
                  <a:srgbClr val="46222b"/>
                </a:solidFill>
                <a:effectLst/>
                <a:uFillTx/>
                <a:latin typeface="Lucida Sans"/>
                <a:ea typeface="Lucida Sans"/>
              </a:rPr>
              <a:t>Contact Details:</a:t>
            </a:r>
            <a:endParaRPr b="0" lang="en-US" sz="1800" strike="noStrike" u="none">
              <a:solidFill>
                <a:srgbClr val="000000"/>
              </a:solidFill>
              <a:effectLst/>
              <a:uFillTx/>
              <a:latin typeface="Arial"/>
            </a:endParaRPr>
          </a:p>
          <a:p>
            <a:pPr marL="216000" indent="-114480" algn="just" defTabSz="914400">
              <a:lnSpc>
                <a:spcPct val="100000"/>
              </a:lnSpc>
              <a:buClr>
                <a:srgbClr val="46222b"/>
              </a:buClr>
              <a:buFont typeface="Noto Sans Symbols"/>
              <a:buChar char="❑"/>
              <a:tabLst>
                <a:tab algn="l" pos="0"/>
              </a:tabLst>
            </a:pPr>
            <a:r>
              <a:rPr b="1" lang="en-US" sz="1800" strike="noStrike" u="sng">
                <a:solidFill>
                  <a:srgbClr val="46222b"/>
                </a:solidFill>
                <a:effectLst/>
                <a:uFillTx/>
                <a:latin typeface="Lucida Sans"/>
                <a:ea typeface="Lucida Sans"/>
              </a:rPr>
              <a:t>Gurgaon Office</a:t>
            </a:r>
            <a:r>
              <a:rPr b="1" lang="en-US" sz="1800" strike="noStrike" u="none">
                <a:solidFill>
                  <a:srgbClr val="46222b"/>
                </a:solidFill>
                <a:effectLst/>
                <a:uFillTx/>
                <a:latin typeface="Lucida Sans"/>
                <a:ea typeface="Lucida Sans"/>
              </a:rPr>
              <a:t>:102, Vipul Business Tower, Badhshahpur Sohna Rd Hwy, Gurugram -122018, Haryana </a:t>
            </a:r>
            <a:endParaRPr b="0" lang="en-US" sz="1800" strike="noStrike" u="none">
              <a:solidFill>
                <a:srgbClr val="000000"/>
              </a:solidFill>
              <a:effectLst/>
              <a:uFillTx/>
              <a:latin typeface="Arial"/>
            </a:endParaRPr>
          </a:p>
          <a:p>
            <a:pPr marL="216000" indent="-114480" algn="just" defTabSz="914400">
              <a:lnSpc>
                <a:spcPct val="100000"/>
              </a:lnSpc>
              <a:buClr>
                <a:srgbClr val="46222b"/>
              </a:buClr>
              <a:buFont typeface="Noto Sans Symbols"/>
              <a:buChar char="❑"/>
              <a:tabLst>
                <a:tab algn="l" pos="0"/>
              </a:tabLst>
            </a:pPr>
            <a:r>
              <a:rPr b="1" lang="en-US" sz="1800" strike="noStrike" u="sng">
                <a:solidFill>
                  <a:srgbClr val="46222b"/>
                </a:solidFill>
                <a:effectLst/>
                <a:uFillTx/>
                <a:latin typeface="Lucida Sans"/>
                <a:ea typeface="Lucida Sans"/>
              </a:rPr>
              <a:t>Faridabad Office</a:t>
            </a:r>
            <a:r>
              <a:rPr b="1" lang="en-US" sz="1800" strike="noStrike" u="none">
                <a:solidFill>
                  <a:srgbClr val="46222b"/>
                </a:solidFill>
                <a:effectLst/>
                <a:uFillTx/>
                <a:latin typeface="Lucida Sans"/>
                <a:ea typeface="Lucida Sans"/>
              </a:rPr>
              <a:t>: SCF 164,Sector-9, HUDA Market, above Yes Boss Salon, Faridabad-121006, Haryana</a:t>
            </a:r>
            <a:endParaRPr b="0" lang="en-US" sz="1800" strike="noStrike" u="none">
              <a:solidFill>
                <a:srgbClr val="000000"/>
              </a:solidFill>
              <a:effectLst/>
              <a:uFillTx/>
              <a:latin typeface="Arial"/>
            </a:endParaRPr>
          </a:p>
          <a:p>
            <a:pPr algn="just" defTabSz="914400">
              <a:lnSpc>
                <a:spcPct val="100000"/>
              </a:lnSpc>
              <a:tabLst>
                <a:tab algn="l" pos="0"/>
              </a:tabLst>
            </a:pPr>
            <a:r>
              <a:rPr b="1" lang="en-US" sz="1800" strike="noStrike" u="none">
                <a:solidFill>
                  <a:srgbClr val="46222b"/>
                </a:solidFill>
                <a:effectLst/>
                <a:uFillTx/>
                <a:latin typeface="Lucida Sans"/>
                <a:ea typeface="Lucida Sans"/>
              </a:rPr>
              <a:t>#</a:t>
            </a:r>
            <a:r>
              <a:rPr b="1" lang="en-US" sz="2800" strike="noStrike" u="none">
                <a:solidFill>
                  <a:srgbClr val="46222b"/>
                </a:solidFill>
                <a:effectLst/>
                <a:uFillTx/>
                <a:latin typeface="Lucida Sans"/>
                <a:ea typeface="Lucida Sans"/>
              </a:rPr>
              <a:t>9899212872</a:t>
            </a:r>
            <a:endParaRPr b="0" lang="en-US" sz="2800" strike="noStrike" u="none">
              <a:solidFill>
                <a:srgbClr val="000000"/>
              </a:solidFill>
              <a:effectLst/>
              <a:uFillTx/>
              <a:latin typeface="Arial"/>
            </a:endParaRPr>
          </a:p>
          <a:p>
            <a:pPr algn="just" defTabSz="914400">
              <a:lnSpc>
                <a:spcPct val="100000"/>
              </a:lnSpc>
              <a:tabLst>
                <a:tab algn="l" pos="0"/>
              </a:tabLst>
            </a:pPr>
            <a:r>
              <a:rPr b="1" lang="en-US" sz="1800" strike="noStrike" u="sng">
                <a:solidFill>
                  <a:srgbClr val="f49100"/>
                </a:solidFill>
                <a:effectLst/>
                <a:uFillTx/>
                <a:latin typeface="Lucida Sans"/>
                <a:ea typeface="Lucida Sans"/>
                <a:hlinkClick r:id="rId1"/>
              </a:rPr>
              <a:t>Cajitenderwadhwa@gmail.com</a:t>
            </a:r>
            <a:endParaRPr b="0" lang="en-US" sz="1800" strike="noStrike" u="none">
              <a:solidFill>
                <a:srgbClr val="000000"/>
              </a:solidFill>
              <a:effectLst/>
              <a:uFillTx/>
              <a:latin typeface="Arial"/>
            </a:endParaRPr>
          </a:p>
        </p:txBody>
      </p:sp>
    </p:spTree>
  </p:cSld>
  <p:transition>
    <p:randomBar dir="vert"/>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Google Shape;186;p8"/>
          <p:cNvSpPr/>
          <p:nvPr/>
        </p:nvSpPr>
        <p:spPr>
          <a:xfrm>
            <a:off x="1217880" y="250920"/>
            <a:ext cx="10439280" cy="11869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tabLst>
                <a:tab algn="l" pos="0"/>
              </a:tabLst>
            </a:pPr>
            <a:br>
              <a:rPr sz="2400"/>
            </a:br>
            <a:r>
              <a:rPr b="0" lang="en-US" sz="2400" strike="noStrike" u="none">
                <a:solidFill>
                  <a:srgbClr val="000000"/>
                </a:solidFill>
                <a:effectLst/>
                <a:uFillTx/>
                <a:latin typeface="Times New Roman"/>
                <a:ea typeface="Times New Roman"/>
              </a:rPr>
              <a:t>                </a:t>
            </a:r>
            <a:r>
              <a:rPr b="1" lang="en-US" sz="2400" strike="noStrike" u="none">
                <a:solidFill>
                  <a:schemeClr val="dk1"/>
                </a:solidFill>
                <a:effectLst/>
                <a:uFillTx/>
                <a:latin typeface="Century Gothic"/>
                <a:ea typeface="Century Gothic"/>
              </a:rPr>
              <a:t>Comparative analysis of Section 148A (ITA, 1961)</a:t>
            </a:r>
            <a:endParaRPr b="0" lang="en-US" sz="2400" strike="noStrike" u="none">
              <a:solidFill>
                <a:srgbClr val="000000"/>
              </a:solidFill>
              <a:effectLst/>
              <a:uFillTx/>
              <a:latin typeface="Arial"/>
            </a:endParaRPr>
          </a:p>
          <a:p>
            <a:pPr defTabSz="914400">
              <a:lnSpc>
                <a:spcPct val="100000"/>
              </a:lnSpc>
              <a:tabLst>
                <a:tab algn="l" pos="0"/>
              </a:tabLst>
            </a:pPr>
            <a:endParaRPr b="0" lang="en-US" sz="2400" strike="noStrike" u="none">
              <a:solidFill>
                <a:srgbClr val="000000"/>
              </a:solidFill>
              <a:effectLst/>
              <a:uFillTx/>
              <a:latin typeface="Arial"/>
            </a:endParaRPr>
          </a:p>
        </p:txBody>
      </p:sp>
      <p:graphicFrame>
        <p:nvGraphicFramePr>
          <p:cNvPr id="191" name="Google Shape;187;p8"/>
          <p:cNvGraphicFramePr/>
          <p:nvPr/>
        </p:nvGraphicFramePr>
        <p:xfrm>
          <a:off x="609480" y="1219320"/>
          <a:ext cx="11048040" cy="5228280"/>
        </p:xfrm>
        <a:graphic>
          <a:graphicData uri="http://schemas.openxmlformats.org/drawingml/2006/table">
            <a:tbl>
              <a:tblPr/>
              <a:tblGrid>
                <a:gridCol w="2476080"/>
                <a:gridCol w="3265560"/>
                <a:gridCol w="5306760"/>
              </a:tblGrid>
              <a:tr h="1182600">
                <a:tc>
                  <a:txBody>
                    <a:bodyPr anchor="t">
                      <a:noAutofit/>
                    </a:bodyPr>
                    <a:p>
                      <a:pPr defTabSz="914400">
                        <a:lnSpc>
                          <a:spcPct val="100000"/>
                        </a:lnSpc>
                        <a:tabLst>
                          <a:tab algn="l" pos="0"/>
                        </a:tabLst>
                      </a:pPr>
                      <a:endParaRPr b="0" lang="en-US" sz="20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lt1"/>
                          </a:solidFill>
                          <a:effectLst/>
                          <a:uFillTx/>
                          <a:latin typeface="Century Gothic"/>
                          <a:ea typeface="Century Gothic"/>
                        </a:rPr>
                        <a:t>Pre-Finance Act 2024( 01.04.2021 To 31.08.2024)</a:t>
                      </a:r>
                      <a:r>
                        <a:rPr b="0" lang="en-US" sz="2000" strike="noStrike" u="none">
                          <a:solidFill>
                            <a:schemeClr val="lt1"/>
                          </a:solidFill>
                          <a:effectLst/>
                          <a:uFillTx/>
                          <a:latin typeface="Century Gothic"/>
                          <a:ea typeface="Century Gothic"/>
                        </a:rPr>
                        <a:t>	</a:t>
                      </a:r>
                      <a:endParaRPr b="0" lang="en-US" sz="20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tabLst>
                          <a:tab algn="l" pos="0"/>
                        </a:tabLst>
                      </a:pPr>
                      <a:endParaRPr b="0" lang="en-US" sz="20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lt1"/>
                          </a:solidFill>
                          <a:effectLst/>
                          <a:uFillTx/>
                          <a:latin typeface="Century Gothic"/>
                          <a:ea typeface="Century Gothic"/>
                        </a:rPr>
                        <a:t>Post-Finance Act 2024 (From 01.09.2024)</a:t>
                      </a:r>
                      <a:r>
                        <a:rPr b="0" lang="en-US" sz="1800" strike="noStrike" u="none">
                          <a:solidFill>
                            <a:schemeClr val="lt1"/>
                          </a:solidFill>
                          <a:effectLst/>
                          <a:uFillTx/>
                          <a:latin typeface="Century Gothic"/>
                          <a:ea typeface="Century Gothic"/>
                        </a:rPr>
                        <a:t>	</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tabLst>
                          <a:tab algn="l" pos="0"/>
                        </a:tabLst>
                      </a:pPr>
                      <a:endParaRPr b="0" lang="en-US" sz="20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lt1"/>
                          </a:solidFill>
                          <a:effectLst/>
                          <a:uFillTx/>
                          <a:latin typeface="Century Gothic"/>
                          <a:ea typeface="Century Gothic"/>
                        </a:rPr>
                        <a:t>Comments</a:t>
                      </a:r>
                      <a:r>
                        <a:rPr b="0" lang="en-US" sz="1800" strike="noStrike" u="none">
                          <a:solidFill>
                            <a:schemeClr val="lt1"/>
                          </a:solidFill>
                          <a:effectLst/>
                          <a:uFillTx/>
                          <a:latin typeface="Century Gothic"/>
                          <a:ea typeface="Century Gothic"/>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20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969840">
                <a:tc>
                  <a:txBody>
                    <a:bodyPr anchor="t">
                      <a:noAutofit/>
                    </a:bodyPr>
                    <a:p>
                      <a:pPr defTabSz="914400">
                        <a:lnSpc>
                          <a:spcPct val="100000"/>
                        </a:lnSpc>
                        <a:tabLst>
                          <a:tab algn="l" pos="0"/>
                        </a:tabLst>
                      </a:pPr>
                      <a:endParaRPr b="0" lang="en-US" sz="1600" strike="noStrike" u="none">
                        <a:solidFill>
                          <a:srgbClr val="000000"/>
                        </a:solidFill>
                        <a:effectLst/>
                        <a:uFillTx/>
                        <a:latin typeface="Arial"/>
                      </a:endParaRPr>
                    </a:p>
                    <a:p>
                      <a:pPr defTabSz="914400">
                        <a:lnSpc>
                          <a:spcPct val="100000"/>
                        </a:lnSpc>
                        <a:tabLst>
                          <a:tab algn="l" pos="0"/>
                        </a:tabLst>
                      </a:pPr>
                      <a:r>
                        <a:rPr b="0" lang="en-US" sz="1600" strike="noStrike" u="none">
                          <a:solidFill>
                            <a:schemeClr val="dk1"/>
                          </a:solidFill>
                          <a:effectLst/>
                          <a:uFillTx/>
                          <a:latin typeface="Century Gothic"/>
                          <a:ea typeface="Century Gothic"/>
                        </a:rPr>
                        <a:t>Section 148A(a) – Enquiry before issuing SCN</a:t>
                      </a:r>
                      <a:r>
                        <a:rPr b="0" lang="en-US" sz="1600" strike="noStrike" u="none">
                          <a:solidFill>
                            <a:schemeClr val="dk1"/>
                          </a:solidFill>
                          <a:effectLst/>
                          <a:uFillTx/>
                          <a:latin typeface="Century Gothic"/>
                          <a:ea typeface="Century Gothic"/>
                        </a:rPr>
                        <a:t>	</a:t>
                      </a:r>
                      <a:endParaRPr b="0" lang="en-US" sz="1600" strike="noStrike" u="none">
                        <a:solidFill>
                          <a:srgbClr val="000000"/>
                        </a:solidFill>
                        <a:effectLst/>
                        <a:uFillTx/>
                        <a:latin typeface="Arial"/>
                      </a:endParaRPr>
                    </a:p>
                    <a:p>
                      <a:pPr defTabSz="914400">
                        <a:lnSpc>
                          <a:spcPct val="100000"/>
                        </a:lnSpc>
                        <a:tabLst>
                          <a:tab algn="l" pos="0"/>
                        </a:tabLst>
                      </a:pPr>
                      <a:endParaRPr b="0" lang="en-US" sz="11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tabLst>
                          <a:tab algn="l" pos="0"/>
                        </a:tabLst>
                      </a:pPr>
                      <a:endParaRPr b="0" lang="en-US" sz="1600" strike="noStrike" u="none">
                        <a:solidFill>
                          <a:srgbClr val="000000"/>
                        </a:solidFill>
                        <a:effectLst/>
                        <a:uFillTx/>
                        <a:latin typeface="Arial"/>
                      </a:endParaRPr>
                    </a:p>
                    <a:p>
                      <a:pPr defTabSz="914400">
                        <a:lnSpc>
                          <a:spcPct val="100000"/>
                        </a:lnSpc>
                        <a:tabLst>
                          <a:tab algn="l" pos="0"/>
                        </a:tabLst>
                      </a:pPr>
                      <a:r>
                        <a:rPr b="0" lang="en-US" sz="1600" strike="noStrike" u="none">
                          <a:solidFill>
                            <a:schemeClr val="dk1"/>
                          </a:solidFill>
                          <a:effectLst/>
                          <a:uFillTx/>
                          <a:latin typeface="Century Gothic"/>
                          <a:ea typeface="Century Gothic"/>
                        </a:rPr>
                        <a:t>No such provision under the new section </a:t>
                      </a:r>
                      <a:r>
                        <a:rPr b="0" lang="en-US" sz="1600" strike="noStrike" u="none">
                          <a:solidFill>
                            <a:schemeClr val="dk1"/>
                          </a:solidFill>
                          <a:effectLst/>
                          <a:uFillTx/>
                          <a:latin typeface="Century Gothic"/>
                          <a:ea typeface="Century Gothic"/>
                        </a:rPr>
                        <a:t>	</a:t>
                      </a:r>
                      <a:endParaRPr b="0" lang="en-US" sz="1600" strike="noStrike" u="none">
                        <a:solidFill>
                          <a:srgbClr val="000000"/>
                        </a:solidFill>
                        <a:effectLst/>
                        <a:uFillTx/>
                        <a:latin typeface="Arial"/>
                      </a:endParaRPr>
                    </a:p>
                    <a:p>
                      <a:pPr defTabSz="914400">
                        <a:lnSpc>
                          <a:spcPct val="100000"/>
                        </a:lnSpc>
                        <a:tabLst>
                          <a:tab algn="l" pos="0"/>
                        </a:tabLst>
                      </a:pPr>
                      <a:endParaRPr b="0" lang="en-US" sz="11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tabLst>
                          <a:tab algn="l" pos="0"/>
                        </a:tabLst>
                      </a:pPr>
                      <a:endParaRPr b="0" lang="en-US" sz="1600" strike="noStrike" u="none">
                        <a:solidFill>
                          <a:srgbClr val="000000"/>
                        </a:solidFill>
                        <a:effectLst/>
                        <a:uFillTx/>
                        <a:latin typeface="Arial"/>
                      </a:endParaRPr>
                    </a:p>
                    <a:p>
                      <a:pPr defTabSz="914400">
                        <a:lnSpc>
                          <a:spcPct val="100000"/>
                        </a:lnSpc>
                        <a:tabLst>
                          <a:tab algn="l" pos="0"/>
                        </a:tabLst>
                      </a:pPr>
                      <a:r>
                        <a:rPr b="1" lang="en-US" sz="1600" strike="noStrike" u="none">
                          <a:solidFill>
                            <a:schemeClr val="dk1"/>
                          </a:solidFill>
                          <a:effectLst/>
                          <a:uFillTx/>
                          <a:latin typeface="Century Gothic"/>
                          <a:ea typeface="Century Gothic"/>
                        </a:rPr>
                        <a:t>No requirement of conducting enquiry </a:t>
                      </a:r>
                      <a:r>
                        <a:rPr b="0" lang="en-US" sz="1600" strike="noStrike" u="none">
                          <a:solidFill>
                            <a:schemeClr val="dk1"/>
                          </a:solidFill>
                          <a:effectLst/>
                          <a:uFillTx/>
                          <a:latin typeface="Century Gothic"/>
                          <a:ea typeface="Century Gothic"/>
                        </a:rPr>
                        <a:t>prior to issuance of SCN u/s 148A</a:t>
                      </a:r>
                      <a:r>
                        <a:rPr b="0" lang="en-US" sz="1600" strike="noStrike" u="none">
                          <a:solidFill>
                            <a:schemeClr val="dk1"/>
                          </a:solidFill>
                          <a:effectLst/>
                          <a:uFillTx/>
                          <a:latin typeface="Century Gothic"/>
                          <a:ea typeface="Century Gothic"/>
                        </a:rPr>
                        <a:t>	</a:t>
                      </a:r>
                      <a:endParaRPr b="0" lang="en-US" sz="1600" strike="noStrike" u="none">
                        <a:solidFill>
                          <a:srgbClr val="000000"/>
                        </a:solidFill>
                        <a:effectLst/>
                        <a:uFillTx/>
                        <a:latin typeface="Arial"/>
                      </a:endParaRPr>
                    </a:p>
                    <a:p>
                      <a:pPr defTabSz="914400">
                        <a:lnSpc>
                          <a:spcPct val="100000"/>
                        </a:lnSpc>
                        <a:tabLst>
                          <a:tab algn="l" pos="0"/>
                        </a:tabLst>
                      </a:pPr>
                      <a:endParaRPr b="0" lang="en-US" sz="11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r>
              <a:tr h="880920">
                <a:tc>
                  <a:txBody>
                    <a:bodyPr anchor="t">
                      <a:noAutofit/>
                    </a:bodyPr>
                    <a:p>
                      <a:pPr defTabSz="914400">
                        <a:lnSpc>
                          <a:spcPct val="100000"/>
                        </a:lnSpc>
                        <a:tabLst>
                          <a:tab algn="l" pos="0"/>
                        </a:tabLst>
                      </a:pPr>
                      <a:endParaRPr b="0" lang="en-US" sz="1600" strike="noStrike" u="none">
                        <a:solidFill>
                          <a:srgbClr val="000000"/>
                        </a:solidFill>
                        <a:effectLst/>
                        <a:uFillTx/>
                        <a:latin typeface="Arial"/>
                      </a:endParaRPr>
                    </a:p>
                    <a:p>
                      <a:pPr defTabSz="914400">
                        <a:lnSpc>
                          <a:spcPct val="100000"/>
                        </a:lnSpc>
                        <a:tabLst>
                          <a:tab algn="l" pos="0"/>
                        </a:tabLst>
                      </a:pPr>
                      <a:r>
                        <a:rPr b="0" lang="en-US" sz="1600" strike="noStrike" u="none">
                          <a:solidFill>
                            <a:schemeClr val="dk1"/>
                          </a:solidFill>
                          <a:effectLst/>
                          <a:uFillTx/>
                          <a:latin typeface="Century Gothic"/>
                          <a:ea typeface="Century Gothic"/>
                        </a:rPr>
                        <a:t>Section 148A(b) – Issuance of SCN</a:t>
                      </a:r>
                      <a:r>
                        <a:rPr b="0" lang="en-US" sz="1600" strike="noStrike" u="none">
                          <a:solidFill>
                            <a:schemeClr val="dk1"/>
                          </a:solidFill>
                          <a:effectLst/>
                          <a:uFillTx/>
                          <a:latin typeface="Century Gothic"/>
                          <a:ea typeface="Century Gothic"/>
                        </a:rPr>
                        <a:t>	</a:t>
                      </a:r>
                      <a:endParaRPr b="0" lang="en-US" sz="16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c>
                  <a:txBody>
                    <a:bodyPr anchor="t">
                      <a:noAutofit/>
                    </a:bodyPr>
                    <a:p>
                      <a:pPr defTabSz="914400">
                        <a:lnSpc>
                          <a:spcPct val="100000"/>
                        </a:lnSpc>
                        <a:tabLst>
                          <a:tab algn="l" pos="0"/>
                        </a:tabLst>
                      </a:pPr>
                      <a:endParaRPr b="0" lang="en-US" sz="1600" strike="noStrike" u="none">
                        <a:solidFill>
                          <a:srgbClr val="000000"/>
                        </a:solidFill>
                        <a:effectLst/>
                        <a:uFillTx/>
                        <a:latin typeface="Arial"/>
                      </a:endParaRPr>
                    </a:p>
                    <a:p>
                      <a:pPr defTabSz="914400">
                        <a:lnSpc>
                          <a:spcPct val="100000"/>
                        </a:lnSpc>
                        <a:tabLst>
                          <a:tab algn="l" pos="0"/>
                        </a:tabLst>
                      </a:pPr>
                      <a:r>
                        <a:rPr b="0" lang="en-US" sz="1600" strike="noStrike" u="none">
                          <a:solidFill>
                            <a:schemeClr val="dk1"/>
                          </a:solidFill>
                          <a:effectLst/>
                          <a:uFillTx/>
                          <a:latin typeface="Century Gothic"/>
                          <a:ea typeface="Century Gothic"/>
                        </a:rPr>
                        <a:t>Section 148A(1) – Issuance of SCN</a:t>
                      </a:r>
                      <a:r>
                        <a:rPr b="0" lang="en-US" sz="1600" strike="noStrike" u="none">
                          <a:solidFill>
                            <a:schemeClr val="dk1"/>
                          </a:solidFill>
                          <a:effectLst/>
                          <a:uFillTx/>
                          <a:latin typeface="Century Gothic"/>
                          <a:ea typeface="Century Gothic"/>
                        </a:rPr>
                        <a:t>	</a:t>
                      </a:r>
                      <a:endParaRPr b="0" lang="en-US" sz="1600" strike="noStrike" u="none">
                        <a:solidFill>
                          <a:srgbClr val="000000"/>
                        </a:solidFill>
                        <a:effectLst/>
                        <a:uFillTx/>
                        <a:latin typeface="Arial"/>
                      </a:endParaRPr>
                    </a:p>
                    <a:p>
                      <a:pPr defTabSz="914400">
                        <a:lnSpc>
                          <a:spcPct val="100000"/>
                        </a:lnSpc>
                        <a:tabLst>
                          <a:tab algn="l" pos="0"/>
                        </a:tabLst>
                      </a:pPr>
                      <a:endParaRPr b="0" lang="en-US" sz="7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c>
                  <a:txBody>
                    <a:bodyPr anchor="t">
                      <a:noAutofit/>
                    </a:bodyPr>
                    <a:p>
                      <a:pPr defTabSz="914400">
                        <a:lnSpc>
                          <a:spcPct val="100000"/>
                        </a:lnSpc>
                        <a:tabLst>
                          <a:tab algn="l" pos="0"/>
                        </a:tabLst>
                      </a:pPr>
                      <a:endParaRPr b="0" lang="en-US" sz="1600" strike="noStrike" u="none">
                        <a:solidFill>
                          <a:srgbClr val="000000"/>
                        </a:solidFill>
                        <a:effectLst/>
                        <a:uFillTx/>
                        <a:latin typeface="Arial"/>
                      </a:endParaRPr>
                    </a:p>
                    <a:p>
                      <a:pPr defTabSz="914400">
                        <a:lnSpc>
                          <a:spcPct val="100000"/>
                        </a:lnSpc>
                        <a:tabLst>
                          <a:tab algn="l" pos="0"/>
                        </a:tabLst>
                      </a:pPr>
                      <a:r>
                        <a:rPr b="1" lang="en-US" sz="1400" strike="noStrike" u="none">
                          <a:solidFill>
                            <a:schemeClr val="dk1"/>
                          </a:solidFill>
                          <a:effectLst/>
                          <a:uFillTx/>
                          <a:latin typeface="Century Gothic"/>
                          <a:ea typeface="Century Gothic"/>
                        </a:rPr>
                        <a:t>No requirement of granting minimum period of 7 days</a:t>
                      </a:r>
                      <a:r>
                        <a:rPr b="0" lang="en-US" sz="1400" strike="noStrike" u="none">
                          <a:solidFill>
                            <a:schemeClr val="dk1"/>
                          </a:solidFill>
                          <a:effectLst/>
                          <a:uFillTx/>
                          <a:latin typeface="Century Gothic"/>
                          <a:ea typeface="Century Gothic"/>
                        </a:rPr>
                        <a:t>; </a:t>
                      </a:r>
                      <a:endParaRPr b="0" lang="en-US" sz="1400" strike="noStrike" u="none">
                        <a:solidFill>
                          <a:srgbClr val="000000"/>
                        </a:solidFill>
                        <a:effectLst/>
                        <a:uFillTx/>
                        <a:latin typeface="Arial"/>
                      </a:endParaRPr>
                    </a:p>
                    <a:p>
                      <a:pPr defTabSz="914400">
                        <a:lnSpc>
                          <a:spcPct val="100000"/>
                        </a:lnSpc>
                        <a:tabLst>
                          <a:tab algn="l" pos="0"/>
                        </a:tabLst>
                      </a:pPr>
                      <a:r>
                        <a:rPr b="1" lang="en-US" sz="1400" strike="noStrike" u="none">
                          <a:solidFill>
                            <a:schemeClr val="dk1"/>
                          </a:solidFill>
                          <a:effectLst/>
                          <a:uFillTx/>
                          <a:latin typeface="Century Gothic"/>
                          <a:ea typeface="Century Gothic"/>
                        </a:rPr>
                        <a:t>SCN to accompanied by information suggesting escapement</a:t>
                      </a:r>
                      <a:r>
                        <a:rPr b="0" lang="en-US" sz="1400" strike="noStrike" u="none">
                          <a:solidFill>
                            <a:schemeClr val="dk1"/>
                          </a:solidFill>
                          <a:effectLst/>
                          <a:uFillTx/>
                          <a:latin typeface="Century Gothic"/>
                          <a:ea typeface="Century Gothic"/>
                        </a:rPr>
                        <a:t>.</a:t>
                      </a:r>
                      <a:endParaRPr b="0" lang="en-US" sz="1400" strike="noStrike" u="none">
                        <a:solidFill>
                          <a:srgbClr val="000000"/>
                        </a:solidFill>
                        <a:effectLst/>
                        <a:uFillTx/>
                        <a:latin typeface="Arial"/>
                      </a:endParaRPr>
                    </a:p>
                    <a:p>
                      <a:pPr defTabSz="914400">
                        <a:lnSpc>
                          <a:spcPct val="100000"/>
                        </a:lnSpc>
                        <a:tabLst>
                          <a:tab algn="l" pos="0"/>
                        </a:tabLst>
                      </a:pPr>
                      <a:endParaRPr b="0" lang="en-US" sz="14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r>
              <a:tr h="1263600">
                <a:tc>
                  <a:txBody>
                    <a:bodyPr anchor="t">
                      <a:noAutofit/>
                    </a:bodyPr>
                    <a:p>
                      <a:pPr defTabSz="914400">
                        <a:lnSpc>
                          <a:spcPct val="100000"/>
                        </a:lnSpc>
                        <a:tabLst>
                          <a:tab algn="l" pos="0"/>
                        </a:tabLst>
                      </a:pPr>
                      <a:endParaRPr b="0" lang="en-US" sz="1600" strike="noStrike" u="none">
                        <a:solidFill>
                          <a:srgbClr val="000000"/>
                        </a:solidFill>
                        <a:effectLst/>
                        <a:uFillTx/>
                        <a:latin typeface="Arial"/>
                      </a:endParaRPr>
                    </a:p>
                    <a:p>
                      <a:pPr defTabSz="914400">
                        <a:lnSpc>
                          <a:spcPct val="100000"/>
                        </a:lnSpc>
                        <a:tabLst>
                          <a:tab algn="l" pos="0"/>
                        </a:tabLst>
                      </a:pPr>
                      <a:r>
                        <a:rPr b="0" lang="en-US" sz="1600" strike="noStrike" u="none">
                          <a:solidFill>
                            <a:schemeClr val="dk1"/>
                          </a:solidFill>
                          <a:effectLst/>
                          <a:uFillTx/>
                          <a:latin typeface="Century Gothic"/>
                          <a:ea typeface="Century Gothic"/>
                        </a:rPr>
                        <a:t>Section 148A(c) – Mandatory requirement to consider reply of assessee</a:t>
                      </a:r>
                      <a:r>
                        <a:rPr b="0" lang="en-US" sz="1600" strike="noStrike" u="none">
                          <a:solidFill>
                            <a:schemeClr val="dk1"/>
                          </a:solidFill>
                          <a:effectLst/>
                          <a:uFillTx/>
                          <a:latin typeface="Century Gothic"/>
                          <a:ea typeface="Century Gothic"/>
                        </a:rPr>
                        <a:t>	</a:t>
                      </a:r>
                      <a:endParaRPr b="0" lang="en-US" sz="16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tabLst>
                          <a:tab algn="l" pos="0"/>
                        </a:tabLst>
                      </a:pPr>
                      <a:endParaRPr b="0" lang="en-US" sz="1600" strike="noStrike" u="none">
                        <a:solidFill>
                          <a:srgbClr val="000000"/>
                        </a:solidFill>
                        <a:effectLst/>
                        <a:uFillTx/>
                        <a:latin typeface="Arial"/>
                      </a:endParaRPr>
                    </a:p>
                    <a:p>
                      <a:pPr defTabSz="914400">
                        <a:lnSpc>
                          <a:spcPct val="100000"/>
                        </a:lnSpc>
                        <a:tabLst>
                          <a:tab algn="l" pos="0"/>
                        </a:tabLst>
                      </a:pPr>
                      <a:r>
                        <a:rPr b="0" lang="en-US" sz="1600" strike="noStrike" u="none">
                          <a:solidFill>
                            <a:schemeClr val="dk1"/>
                          </a:solidFill>
                          <a:effectLst/>
                          <a:uFillTx/>
                          <a:latin typeface="Century Gothic"/>
                          <a:ea typeface="Century Gothic"/>
                        </a:rPr>
                        <a:t>Section 148A(2) – Assessee may furnish reply within time specified in SCN</a:t>
                      </a:r>
                      <a:r>
                        <a:rPr b="0" lang="en-US" sz="1600" strike="noStrike" u="none">
                          <a:solidFill>
                            <a:schemeClr val="dk1"/>
                          </a:solidFill>
                          <a:effectLst/>
                          <a:uFillTx/>
                          <a:latin typeface="Century Gothic"/>
                          <a:ea typeface="Century Gothic"/>
                        </a:rPr>
                        <a:t>	</a:t>
                      </a:r>
                      <a:endParaRPr b="0" lang="en-US" sz="1600" strike="noStrike" u="none">
                        <a:solidFill>
                          <a:srgbClr val="000000"/>
                        </a:solidFill>
                        <a:effectLst/>
                        <a:uFillTx/>
                        <a:latin typeface="Arial"/>
                      </a:endParaRPr>
                    </a:p>
                    <a:p>
                      <a:pPr defTabSz="914400">
                        <a:lnSpc>
                          <a:spcPct val="100000"/>
                        </a:lnSpc>
                        <a:tabLst>
                          <a:tab algn="l" pos="0"/>
                        </a:tabLst>
                      </a:pPr>
                      <a:endParaRPr b="0" lang="en-US" sz="11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tabLst>
                          <a:tab algn="l" pos="0"/>
                        </a:tabLst>
                      </a:pPr>
                      <a:endParaRPr b="0" lang="en-US" sz="1600" strike="noStrike" u="none">
                        <a:solidFill>
                          <a:srgbClr val="000000"/>
                        </a:solidFill>
                        <a:effectLst/>
                        <a:uFillTx/>
                        <a:latin typeface="Arial"/>
                      </a:endParaRPr>
                    </a:p>
                    <a:p>
                      <a:pPr defTabSz="914400">
                        <a:lnSpc>
                          <a:spcPct val="100000"/>
                        </a:lnSpc>
                        <a:tabLst>
                          <a:tab algn="l" pos="0"/>
                        </a:tabLst>
                      </a:pPr>
                      <a:r>
                        <a:rPr b="1" lang="en-US" sz="1600" strike="noStrike" u="none">
                          <a:solidFill>
                            <a:schemeClr val="dk1"/>
                          </a:solidFill>
                          <a:effectLst/>
                          <a:uFillTx/>
                          <a:latin typeface="Century Gothic"/>
                          <a:ea typeface="Century Gothic"/>
                        </a:rPr>
                        <a:t>Specific obligation of AO to consider each assertion of assessee is sought to be removed. </a:t>
                      </a:r>
                      <a:r>
                        <a:rPr b="0" lang="en-US" sz="1600" strike="noStrike" u="none">
                          <a:solidFill>
                            <a:schemeClr val="dk1"/>
                          </a:solidFill>
                          <a:effectLst/>
                          <a:uFillTx/>
                          <a:latin typeface="Century Gothic"/>
                          <a:ea typeface="Century Gothic"/>
                        </a:rPr>
                        <a:t>	</a:t>
                      </a:r>
                      <a:endParaRPr b="0" lang="en-US" sz="1600" strike="noStrike" u="none">
                        <a:solidFill>
                          <a:srgbClr val="000000"/>
                        </a:solidFill>
                        <a:effectLst/>
                        <a:uFillTx/>
                        <a:latin typeface="Arial"/>
                      </a:endParaRPr>
                    </a:p>
                    <a:p>
                      <a:pPr defTabSz="914400">
                        <a:lnSpc>
                          <a:spcPct val="100000"/>
                        </a:lnSpc>
                        <a:tabLst>
                          <a:tab algn="l" pos="0"/>
                        </a:tabLst>
                      </a:pPr>
                      <a:endParaRPr b="0" lang="en-US" sz="11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be2f5"/>
                    </a:solidFill>
                  </a:tcPr>
                </a:tc>
              </a:tr>
            </a:tbl>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Google Shape;192;p9"/>
          <p:cNvSpPr/>
          <p:nvPr/>
        </p:nvSpPr>
        <p:spPr>
          <a:xfrm>
            <a:off x="1676520" y="533520"/>
            <a:ext cx="910836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tabLst>
                <a:tab algn="l" pos="0"/>
              </a:tabLst>
            </a:pPr>
            <a:r>
              <a:rPr b="1" lang="en-US" sz="2400" strike="noStrike" u="none">
                <a:solidFill>
                  <a:schemeClr val="dk1"/>
                </a:solidFill>
                <a:effectLst/>
                <a:uFillTx/>
                <a:latin typeface="Times New Roman"/>
                <a:ea typeface="Times New Roman"/>
              </a:rPr>
              <a:t> </a:t>
            </a:r>
            <a:endParaRPr b="0" lang="en-US" sz="2400" strike="noStrike" u="none">
              <a:solidFill>
                <a:srgbClr val="000000"/>
              </a:solidFill>
              <a:effectLst/>
              <a:uFillTx/>
              <a:latin typeface="Arial"/>
            </a:endParaRPr>
          </a:p>
        </p:txBody>
      </p:sp>
      <p:graphicFrame>
        <p:nvGraphicFramePr>
          <p:cNvPr id="193" name="Google Shape;193;p9"/>
          <p:cNvGraphicFramePr/>
          <p:nvPr/>
        </p:nvGraphicFramePr>
        <p:xfrm>
          <a:off x="776520" y="764640"/>
          <a:ext cx="9942840" cy="5213160"/>
        </p:xfrm>
        <a:graphic>
          <a:graphicData uri="http://schemas.openxmlformats.org/drawingml/2006/table">
            <a:tbl>
              <a:tblPr/>
              <a:tblGrid>
                <a:gridCol w="3282480"/>
                <a:gridCol w="3330360"/>
                <a:gridCol w="3330360"/>
              </a:tblGrid>
              <a:tr h="913320">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lt1"/>
                          </a:solidFill>
                          <a:effectLst/>
                          <a:uFillTx/>
                          <a:latin typeface="Century Gothic"/>
                          <a:ea typeface="Century Gothic"/>
                        </a:rPr>
                        <a:t>Pre-Finance Act 2024( 01.04.2021 To 31.08.2024)</a:t>
                      </a:r>
                      <a:r>
                        <a:rPr b="0" lang="en-US" sz="1800" strike="noStrike" u="none">
                          <a:solidFill>
                            <a:schemeClr val="lt1"/>
                          </a:solidFill>
                          <a:effectLst/>
                          <a:uFillTx/>
                          <a:latin typeface="Century Gothic"/>
                          <a:ea typeface="Century Gothic"/>
                        </a:rPr>
                        <a:t>	</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tabLst>
                          <a:tab algn="l" pos="0"/>
                        </a:tabLst>
                      </a:pPr>
                      <a:endParaRPr b="0" lang="en-US" sz="20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lt1"/>
                          </a:solidFill>
                          <a:effectLst/>
                          <a:uFillTx/>
                          <a:latin typeface="Century Gothic"/>
                          <a:ea typeface="Century Gothic"/>
                        </a:rPr>
                        <a:t>Post-Finance Act 2024 (From 01.09.2024)</a:t>
                      </a:r>
                      <a:r>
                        <a:rPr b="0" lang="en-US" sz="1800" strike="noStrike" u="none">
                          <a:solidFill>
                            <a:schemeClr val="lt1"/>
                          </a:solidFill>
                          <a:effectLst/>
                          <a:uFillTx/>
                          <a:latin typeface="Century Gothic"/>
                          <a:ea typeface="Century Gothic"/>
                        </a:rPr>
                        <a:t>	</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lt1"/>
                          </a:solidFill>
                          <a:effectLst/>
                          <a:uFillTx/>
                          <a:latin typeface="Century Gothic"/>
                          <a:ea typeface="Century Gothic"/>
                        </a:rPr>
                        <a:t>Comments</a:t>
                      </a:r>
                      <a:r>
                        <a:rPr b="0" lang="en-US" sz="1800" strike="noStrike" u="none">
                          <a:solidFill>
                            <a:schemeClr val="lt1"/>
                          </a:solidFill>
                          <a:effectLst/>
                          <a:uFillTx/>
                          <a:latin typeface="Century Gothic"/>
                          <a:ea typeface="Century Gothic"/>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2009520">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0" lang="en-US" sz="1800" strike="noStrike" u="none">
                          <a:solidFill>
                            <a:schemeClr val="dk1"/>
                          </a:solidFill>
                          <a:effectLst/>
                          <a:uFillTx/>
                          <a:latin typeface="Century Gothic"/>
                          <a:ea typeface="Century Gothic"/>
                        </a:rPr>
                        <a:t>Section 148A(d) – Order to be passed within 30 days from receipt of response</a:t>
                      </a:r>
                      <a:r>
                        <a:rPr b="0" lang="en-US" sz="1800" strike="noStrike" u="none">
                          <a:solidFill>
                            <a:schemeClr val="dk1"/>
                          </a:solidFill>
                          <a:effectLst/>
                          <a:uFillTx/>
                          <a:latin typeface="Century Gothic"/>
                          <a:ea typeface="Century Gothic"/>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0" lang="en-US" sz="1800" strike="noStrike" u="none">
                          <a:solidFill>
                            <a:schemeClr val="dk1"/>
                          </a:solidFill>
                          <a:effectLst/>
                          <a:uFillTx/>
                          <a:latin typeface="Century Gothic"/>
                          <a:ea typeface="Century Gothic"/>
                        </a:rPr>
                        <a:t>Section 148A (3) – Order to be passed taking into consideration information and reply filed by assessee before issuing 148 notice</a:t>
                      </a:r>
                      <a:r>
                        <a:rPr b="0" lang="en-US" sz="1800" strike="noStrike" u="none">
                          <a:solidFill>
                            <a:schemeClr val="dk1"/>
                          </a:solidFill>
                          <a:effectLst/>
                          <a:uFillTx/>
                          <a:latin typeface="Century Gothic"/>
                          <a:ea typeface="Century Gothic"/>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dk1"/>
                          </a:solidFill>
                          <a:effectLst/>
                          <a:uFillTx/>
                          <a:latin typeface="Century Gothic"/>
                          <a:ea typeface="Century Gothic"/>
                        </a:rPr>
                        <a:t>No requirement to pass order within 30 days</a:t>
                      </a:r>
                      <a:r>
                        <a:rPr b="0" lang="en-US" sz="1800" strike="noStrike" u="none">
                          <a:solidFill>
                            <a:schemeClr val="dk1"/>
                          </a:solidFill>
                          <a:effectLst/>
                          <a:uFillTx/>
                          <a:latin typeface="Century Gothic"/>
                          <a:ea typeface="Century Gothic"/>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r>
              <a:tr h="2009520">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0" lang="en-US" sz="1800" strike="noStrike" u="none">
                          <a:solidFill>
                            <a:schemeClr val="dk1"/>
                          </a:solidFill>
                          <a:effectLst/>
                          <a:uFillTx/>
                          <a:latin typeface="Century Gothic"/>
                          <a:ea typeface="Century Gothic"/>
                        </a:rPr>
                        <a:t>Proviso to section 148A - </a:t>
                      </a:r>
                      <a:r>
                        <a:rPr b="1" lang="en-US" sz="1800" strike="noStrike" u="none">
                          <a:solidFill>
                            <a:schemeClr val="dk1"/>
                          </a:solidFill>
                          <a:effectLst/>
                          <a:uFillTx/>
                          <a:latin typeface="Century Gothic"/>
                          <a:ea typeface="Century Gothic"/>
                        </a:rPr>
                        <a:t>Exclusion for search related cases</a:t>
                      </a:r>
                      <a:r>
                        <a:rPr b="0" lang="en-US" sz="1800" strike="noStrike" u="none">
                          <a:solidFill>
                            <a:schemeClr val="dk1"/>
                          </a:solidFill>
                          <a:effectLst/>
                          <a:uFillTx/>
                          <a:latin typeface="Century Gothic"/>
                          <a:ea typeface="Century Gothic"/>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0" lang="en-US" sz="1800" strike="noStrike" u="none">
                          <a:solidFill>
                            <a:schemeClr val="dk1"/>
                          </a:solidFill>
                          <a:effectLst/>
                          <a:uFillTx/>
                          <a:latin typeface="Century Gothic"/>
                          <a:ea typeface="Century Gothic"/>
                        </a:rPr>
                        <a:t>Section 148A(4) – Exclusion for cases where information received under section 135A</a:t>
                      </a:r>
                      <a:r>
                        <a:rPr b="0" lang="en-US" sz="1800" strike="noStrike" u="none">
                          <a:solidFill>
                            <a:schemeClr val="dk1"/>
                          </a:solidFill>
                          <a:effectLst/>
                          <a:uFillTx/>
                          <a:latin typeface="Century Gothic"/>
                          <a:ea typeface="Century Gothic"/>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0" lang="en-US" sz="1800" strike="noStrike" u="none">
                          <a:solidFill>
                            <a:schemeClr val="dk1"/>
                          </a:solidFill>
                          <a:effectLst/>
                          <a:uFillTx/>
                          <a:latin typeface="Century Gothic"/>
                          <a:ea typeface="Century Gothic"/>
                        </a:rPr>
                        <a:t>Provision of new </a:t>
                      </a:r>
                      <a:r>
                        <a:rPr b="1" lang="en-US" sz="1800" strike="noStrike" u="none">
                          <a:solidFill>
                            <a:schemeClr val="dk1"/>
                          </a:solidFill>
                          <a:effectLst/>
                          <a:uFillTx/>
                          <a:latin typeface="Century Gothic"/>
                          <a:ea typeface="Century Gothic"/>
                        </a:rPr>
                        <a:t>section 148A not to apply </a:t>
                      </a:r>
                      <a:r>
                        <a:rPr b="0" lang="en-US" sz="1800" strike="noStrike" u="none">
                          <a:solidFill>
                            <a:schemeClr val="dk1"/>
                          </a:solidFill>
                          <a:effectLst/>
                          <a:uFillTx/>
                          <a:latin typeface="Century Gothic"/>
                          <a:ea typeface="Century Gothic"/>
                        </a:rPr>
                        <a:t>to cases where information received under the scheme notified under </a:t>
                      </a:r>
                      <a:r>
                        <a:rPr b="1" lang="en-US" sz="1800" strike="noStrike" u="none">
                          <a:solidFill>
                            <a:schemeClr val="dk1"/>
                          </a:solidFill>
                          <a:effectLst/>
                          <a:uFillTx/>
                          <a:latin typeface="Century Gothic"/>
                          <a:ea typeface="Century Gothic"/>
                        </a:rPr>
                        <a:t>section 135A </a:t>
                      </a:r>
                      <a:r>
                        <a:rPr b="0" lang="en-US" sz="1800" strike="noStrike" u="none">
                          <a:solidFill>
                            <a:schemeClr val="dk1"/>
                          </a:solidFill>
                          <a:effectLst/>
                          <a:uFillTx/>
                          <a:latin typeface="Century Gothic"/>
                          <a:ea typeface="Century Gothic"/>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r>
            </a:tbl>
          </a:graphicData>
        </a:graphic>
      </p:graphicFrame>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 name="PlaceHolder 1"/>
          <p:cNvSpPr>
            <a:spLocks noGrp="1"/>
          </p:cNvSpPr>
          <p:nvPr>
            <p:ph type="title"/>
          </p:nvPr>
        </p:nvSpPr>
        <p:spPr>
          <a:xfrm>
            <a:off x="1066680" y="496800"/>
            <a:ext cx="10056600" cy="1559160"/>
          </a:xfrm>
          <a:prstGeom prst="rect">
            <a:avLst/>
          </a:prstGeom>
          <a:noFill/>
          <a:ln w="0">
            <a:noFill/>
          </a:ln>
        </p:spPr>
        <p:txBody>
          <a:bodyPr lIns="91440" rIns="91440" tIns="45720" bIns="45720" anchor="ctr">
            <a:noAutofit/>
          </a:bodyPr>
          <a:p>
            <a:pPr indent="0" defTabSz="914400">
              <a:lnSpc>
                <a:spcPct val="90000"/>
              </a:lnSpc>
              <a:buNone/>
              <a:tabLst>
                <a:tab algn="l" pos="0"/>
              </a:tabLst>
            </a:pPr>
            <a:r>
              <a:rPr b="1" lang="en-US" sz="2400" strike="noStrike" u="none">
                <a:solidFill>
                  <a:schemeClr val="dk1"/>
                </a:solidFill>
                <a:effectLst/>
                <a:uFillTx/>
                <a:latin typeface="Century Gothic"/>
                <a:ea typeface="Century Gothic"/>
              </a:rPr>
              <a:t>Analysis</a:t>
            </a:r>
            <a:r>
              <a:rPr b="1" lang="en-US" sz="4000" strike="noStrike" u="none">
                <a:solidFill>
                  <a:srgbClr val="262626"/>
                </a:solidFill>
                <a:effectLst/>
                <a:uFillTx/>
                <a:latin typeface="Century Gothic"/>
                <a:ea typeface="Century Gothic"/>
              </a:rPr>
              <a:t> </a:t>
            </a:r>
            <a:r>
              <a:rPr b="1" lang="en-US" sz="2400" strike="noStrike" u="none">
                <a:solidFill>
                  <a:schemeClr val="dk1"/>
                </a:solidFill>
                <a:effectLst/>
                <a:uFillTx/>
                <a:latin typeface="Century Gothic"/>
                <a:ea typeface="Century Gothic"/>
              </a:rPr>
              <a:t>of change in Section 148A (ITA 1961) v. Section 281/Section 284 (ITA 2025)</a:t>
            </a:r>
            <a:endParaRPr b="0" lang="en-US" sz="2400" strike="noStrike" u="none">
              <a:solidFill>
                <a:srgbClr val="000000"/>
              </a:solidFill>
              <a:effectLst/>
              <a:uFillTx/>
              <a:latin typeface="Arial"/>
            </a:endParaRPr>
          </a:p>
        </p:txBody>
      </p:sp>
      <p:sp>
        <p:nvSpPr>
          <p:cNvPr id="195" name="PlaceHolder 2"/>
          <p:cNvSpPr>
            <a:spLocks noGrp="1"/>
          </p:cNvSpPr>
          <p:nvPr>
            <p:ph/>
          </p:nvPr>
        </p:nvSpPr>
        <p:spPr>
          <a:xfrm>
            <a:off x="1066680" y="2488320"/>
            <a:ext cx="10056600" cy="3544920"/>
          </a:xfrm>
          <a:prstGeom prst="rect">
            <a:avLst/>
          </a:prstGeom>
          <a:noFill/>
          <a:ln w="0">
            <a:noFill/>
          </a:ln>
        </p:spPr>
        <p:txBody>
          <a:bodyPr lIns="91440" rIns="91440" tIns="45720" bIns="45720" anchor="t">
            <a:noAutofit/>
          </a:bodyPr>
          <a:p>
            <a:pPr marL="457200" indent="-343080" defTabSz="914400">
              <a:lnSpc>
                <a:spcPct val="100000"/>
              </a:lnSpc>
              <a:spcBef>
                <a:spcPts val="901"/>
              </a:spcBef>
              <a:buClr>
                <a:srgbClr val="262626"/>
              </a:buClr>
              <a:buFont typeface="Garamond"/>
              <a:buChar char="◦"/>
            </a:pPr>
            <a:r>
              <a:rPr b="1" i="1" lang="en-US" sz="1800" strike="noStrike" u="none">
                <a:solidFill>
                  <a:schemeClr val="dk1"/>
                </a:solidFill>
                <a:effectLst/>
                <a:uFillTx/>
                <a:latin typeface="Century Gothic"/>
                <a:ea typeface="Century Gothic"/>
              </a:rPr>
              <a:t>No need to follow the procedure before issuing a notice for reassessment where a direction is given to invoke GAAR or a finding or direction given by the court</a:t>
            </a:r>
            <a:endParaRPr b="0" lang="en-US" sz="1800" strike="noStrike" u="none">
              <a:solidFill>
                <a:srgbClr val="000000"/>
              </a:solidFill>
              <a:effectLst/>
              <a:uFillTx/>
              <a:latin typeface="Arial"/>
            </a:endParaRPr>
          </a:p>
          <a:p>
            <a:pPr marL="457200" indent="-343080" defTabSz="914400">
              <a:lnSpc>
                <a:spcPct val="100000"/>
              </a:lnSpc>
              <a:spcBef>
                <a:spcPts val="901"/>
              </a:spcBef>
              <a:buClr>
                <a:srgbClr val="262626"/>
              </a:buClr>
              <a:buFont typeface="Garamond"/>
              <a:buChar char="◦"/>
            </a:pPr>
            <a:r>
              <a:rPr b="0" lang="en-US" sz="1800" strike="noStrike" u="none">
                <a:solidFill>
                  <a:schemeClr val="dk1"/>
                </a:solidFill>
                <a:effectLst/>
                <a:uFillTx/>
                <a:latin typeface="Century Gothic"/>
                <a:ea typeface="Century Gothic"/>
              </a:rPr>
              <a:t> The 2025 Act has expanded the meaning of the expression “information with the Assessing Officer which suggests that the income chargeable to tax has escaped assessment”, the newly inserted situations are also such situations wherein the provisions of section 281 [corresponding to section 148A of the 1961 Act] shall not apply.</a:t>
            </a:r>
            <a:endParaRPr b="0" lang="en-US" sz="1800" strike="noStrike" u="none">
              <a:solidFill>
                <a:srgbClr val="000000"/>
              </a:solidFill>
              <a:effectLst/>
              <a:uFillTx/>
              <a:latin typeface="Arial"/>
            </a:endParaRPr>
          </a:p>
          <a:p>
            <a:pPr marL="457200" indent="-343080" defTabSz="914400">
              <a:lnSpc>
                <a:spcPct val="100000"/>
              </a:lnSpc>
              <a:spcBef>
                <a:spcPts val="1191"/>
              </a:spcBef>
              <a:spcAft>
                <a:spcPts val="992"/>
              </a:spcAft>
              <a:buClr>
                <a:srgbClr val="262626"/>
              </a:buClr>
              <a:buFont typeface="Garamond"/>
              <a:buChar char="◦"/>
            </a:pPr>
            <a:r>
              <a:rPr b="0" lang="en-US" sz="1800" strike="noStrike" u="none">
                <a:solidFill>
                  <a:schemeClr val="dk1"/>
                </a:solidFill>
                <a:effectLst/>
                <a:uFillTx/>
                <a:latin typeface="Century Gothic"/>
                <a:ea typeface="Century Gothic"/>
              </a:rPr>
              <a:t>The said expanded situations are as follows, in which the notice under Section 280 [corresponding to Section 148 of the 1961 Act] can be issued without following the procedure laid down in Section 281 [corresponding to Section 148A of the 1961 Act], but after taking the prior approval of specified authorities. </a:t>
            </a:r>
            <a:endParaRPr b="0" lang="en-US" sz="18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Google Shape;198;p10"/>
          <p:cNvSpPr/>
          <p:nvPr/>
        </p:nvSpPr>
        <p:spPr>
          <a:xfrm>
            <a:off x="1523880" y="380880"/>
            <a:ext cx="9447120" cy="82188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tabLst>
                <a:tab algn="l" pos="0"/>
              </a:tabLst>
            </a:pPr>
            <a:r>
              <a:rPr b="1" lang="en-US" sz="2400" strike="noStrike" u="none">
                <a:solidFill>
                  <a:schemeClr val="dk1"/>
                </a:solidFill>
                <a:effectLst/>
                <a:uFillTx/>
                <a:latin typeface="Times New Roman"/>
                <a:ea typeface="Times New Roman"/>
              </a:rPr>
              <a:t>Comparative analysis of the time-limit U/s 149 for issuance of notice u/s 148: </a:t>
            </a:r>
            <a:endParaRPr b="0" lang="en-US" sz="2400" strike="noStrike" u="none">
              <a:solidFill>
                <a:srgbClr val="000000"/>
              </a:solidFill>
              <a:effectLst/>
              <a:uFillTx/>
              <a:latin typeface="Arial"/>
            </a:endParaRPr>
          </a:p>
        </p:txBody>
      </p:sp>
      <p:graphicFrame>
        <p:nvGraphicFramePr>
          <p:cNvPr id="197" name="Google Shape;199;p10"/>
          <p:cNvGraphicFramePr/>
          <p:nvPr/>
        </p:nvGraphicFramePr>
        <p:xfrm>
          <a:off x="702360" y="1143000"/>
          <a:ext cx="11014560" cy="5181480"/>
        </p:xfrm>
        <a:graphic>
          <a:graphicData uri="http://schemas.openxmlformats.org/drawingml/2006/table">
            <a:tbl>
              <a:tblPr/>
              <a:tblGrid>
                <a:gridCol w="3681720"/>
                <a:gridCol w="3666600"/>
                <a:gridCol w="3666600"/>
              </a:tblGrid>
              <a:tr h="376200">
                <a:tc>
                  <a:txBody>
                    <a:bodyPr anchor="t">
                      <a:noAutofit/>
                    </a:bodyPr>
                    <a:p>
                      <a:pPr defTabSz="914400">
                        <a:lnSpc>
                          <a:spcPct val="100000"/>
                        </a:lnSpc>
                        <a:tabLst>
                          <a:tab algn="l" pos="0"/>
                        </a:tabLst>
                      </a:pPr>
                      <a:r>
                        <a:rPr b="1" lang="en-US" sz="1600" strike="noStrike" u="none">
                          <a:solidFill>
                            <a:schemeClr val="lt1"/>
                          </a:solidFill>
                          <a:effectLst/>
                          <a:uFillTx/>
                          <a:latin typeface="Arial"/>
                          <a:ea typeface="Arial"/>
                        </a:rPr>
                        <a:t>Erstwhile</a:t>
                      </a:r>
                      <a:endParaRPr b="0" lang="en-US" sz="16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tabLst>
                          <a:tab algn="l" pos="0"/>
                        </a:tabLst>
                      </a:pPr>
                      <a:r>
                        <a:rPr b="1" lang="en-US" sz="1600" strike="noStrike" u="none">
                          <a:solidFill>
                            <a:schemeClr val="lt1"/>
                          </a:solidFill>
                          <a:effectLst/>
                          <a:uFillTx/>
                          <a:latin typeface="Century Gothic"/>
                          <a:ea typeface="Century Gothic"/>
                        </a:rPr>
                        <a:t>New</a:t>
                      </a:r>
                      <a:endParaRPr b="0" lang="en-US" sz="16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tabLst>
                          <a:tab algn="l" pos="0"/>
                        </a:tabLst>
                      </a:pPr>
                      <a:r>
                        <a:rPr b="1" lang="en-US" sz="1600" strike="noStrike" u="none">
                          <a:solidFill>
                            <a:schemeClr val="lt1"/>
                          </a:solidFill>
                          <a:effectLst/>
                          <a:uFillTx/>
                          <a:latin typeface="Arial"/>
                          <a:ea typeface="Arial"/>
                        </a:rPr>
                        <a:t>Comments</a:t>
                      </a:r>
                      <a:endParaRPr b="0" lang="en-US" sz="16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1359360">
                <a:tc>
                  <a:txBody>
                    <a:bodyPr anchor="t">
                      <a:noAutofit/>
                    </a:bodyPr>
                    <a:p>
                      <a:pPr defTabSz="914400">
                        <a:lnSpc>
                          <a:spcPct val="100000"/>
                        </a:lnSpc>
                        <a:tabLst>
                          <a:tab algn="l" pos="0"/>
                        </a:tabLst>
                      </a:pPr>
                      <a:endParaRPr b="0" lang="en-US" sz="1100" strike="noStrike" u="none">
                        <a:solidFill>
                          <a:srgbClr val="000000"/>
                        </a:solidFill>
                        <a:effectLst/>
                        <a:uFillTx/>
                        <a:latin typeface="Arial"/>
                      </a:endParaRPr>
                    </a:p>
                    <a:p>
                      <a:pPr defTabSz="914400">
                        <a:lnSpc>
                          <a:spcPct val="100000"/>
                        </a:lnSpc>
                        <a:tabLst>
                          <a:tab algn="l" pos="0"/>
                        </a:tabLst>
                      </a:pPr>
                      <a:r>
                        <a:rPr b="0" lang="en-US" sz="1600" strike="noStrike" u="none">
                          <a:solidFill>
                            <a:srgbClr val="000000"/>
                          </a:solidFill>
                          <a:effectLst/>
                          <a:uFillTx/>
                          <a:latin typeface="Times New Roman"/>
                          <a:ea typeface="Times New Roman"/>
                        </a:rPr>
                        <a:t>149(1)(a) - </a:t>
                      </a:r>
                      <a:r>
                        <a:rPr b="1" lang="en-US" sz="1600" strike="noStrike" u="none">
                          <a:solidFill>
                            <a:srgbClr val="000000"/>
                          </a:solidFill>
                          <a:effectLst/>
                          <a:uFillTx/>
                          <a:latin typeface="Times New Roman"/>
                          <a:ea typeface="Times New Roman"/>
                        </a:rPr>
                        <a:t>Three years from the end of the relevant assessment year </a:t>
                      </a:r>
                      <a:r>
                        <a:rPr b="0" lang="en-US" sz="1400" strike="noStrike" u="none">
                          <a:solidFill>
                            <a:srgbClr val="000000"/>
                          </a:solidFill>
                          <a:effectLst/>
                          <a:uFillTx/>
                          <a:latin typeface="Times New Roman"/>
                          <a:ea typeface="Times New Roman"/>
                        </a:rPr>
                        <a:t>	</a:t>
                      </a:r>
                      <a:endParaRPr b="0" lang="en-US" sz="14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tabLst>
                          <a:tab algn="l" pos="0"/>
                        </a:tabLst>
                      </a:pPr>
                      <a:r>
                        <a:rPr b="0" lang="en-US" sz="1600" strike="noStrike" u="none">
                          <a:solidFill>
                            <a:schemeClr val="dk1"/>
                          </a:solidFill>
                          <a:effectLst/>
                          <a:uFillTx/>
                          <a:latin typeface="Arial"/>
                          <a:ea typeface="Arial"/>
                        </a:rPr>
                        <a:t>149(1)(a) – Three years and three months from the end of the relevant assessment year</a:t>
                      </a:r>
                      <a:endParaRPr b="0" lang="en-US" sz="16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tabLst>
                          <a:tab algn="l" pos="0"/>
                        </a:tabLst>
                      </a:pPr>
                      <a:r>
                        <a:rPr b="0" lang="en-US" sz="1600" strike="noStrike" u="none">
                          <a:solidFill>
                            <a:schemeClr val="dk1"/>
                          </a:solidFill>
                          <a:effectLst/>
                          <a:uFillTx/>
                          <a:latin typeface="Arial"/>
                          <a:ea typeface="Arial"/>
                        </a:rPr>
                        <a:t>New section has extended the period of limitation by 3 months – possibly, to comply with the provisions of section 148A of the Act</a:t>
                      </a:r>
                      <a:endParaRPr b="0" lang="en-US" sz="16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r>
              <a:tr h="3445920">
                <a:tc>
                  <a:txBody>
                    <a:bodyPr anchor="t">
                      <a:noAutofit/>
                    </a:bodyPr>
                    <a:p>
                      <a:pPr defTabSz="914400">
                        <a:lnSpc>
                          <a:spcPct val="100000"/>
                        </a:lnSpc>
                        <a:tabLst>
                          <a:tab algn="l" pos="0"/>
                        </a:tabLst>
                      </a:pPr>
                      <a:r>
                        <a:rPr b="0" lang="en-US" sz="1400" strike="noStrike" u="none">
                          <a:solidFill>
                            <a:schemeClr val="dk1"/>
                          </a:solidFill>
                          <a:effectLst/>
                          <a:uFillTx/>
                          <a:latin typeface="Arial"/>
                          <a:ea typeface="Arial"/>
                        </a:rPr>
                        <a:t>149(1)(b) – if three years but not more than ten years – provided the escaped income is more than 50 Lakhs and represented in the form of ‘asset’ or ‘expenditure’ or ‘entry’</a:t>
                      </a:r>
                      <a:endParaRPr b="0" lang="en-US" sz="14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c>
                  <a:txBody>
                    <a:bodyPr anchor="t">
                      <a:noAutofit/>
                    </a:bodyPr>
                    <a:p>
                      <a:pPr defTabSz="914400">
                        <a:lnSpc>
                          <a:spcPct val="100000"/>
                        </a:lnSpc>
                        <a:tabLst>
                          <a:tab algn="l" pos="0"/>
                        </a:tabLst>
                      </a:pPr>
                      <a:r>
                        <a:rPr b="0" lang="en-US" sz="1400" strike="noStrike" u="none">
                          <a:solidFill>
                            <a:schemeClr val="dk1"/>
                          </a:solidFill>
                          <a:effectLst/>
                          <a:uFillTx/>
                          <a:latin typeface="Arial"/>
                          <a:ea typeface="Arial"/>
                        </a:rPr>
                        <a:t>149 (1) (b) – if three years and 3 months but not more than 5 years and 3 months where escaped income is more than 50 Lakhs and related to ‘asset’ or ‘transaction’ or ‘entry’ or ‘expenditure’.</a:t>
                      </a:r>
                      <a:endParaRPr b="0" lang="en-US" sz="14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c>
                  <a:txBody>
                    <a:bodyPr anchor="t">
                      <a:noAutofit/>
                    </a:bodyPr>
                    <a:p>
                      <a:pPr defTabSz="914400">
                        <a:lnSpc>
                          <a:spcPct val="100000"/>
                        </a:lnSpc>
                        <a:tabLst>
                          <a:tab algn="l" pos="0"/>
                        </a:tabLst>
                      </a:pPr>
                      <a:r>
                        <a:rPr b="0" lang="en-US" sz="1600" strike="noStrike" u="none">
                          <a:solidFill>
                            <a:schemeClr val="dk1"/>
                          </a:solidFill>
                          <a:effectLst/>
                          <a:uFillTx/>
                          <a:latin typeface="Century Gothic"/>
                          <a:ea typeface="Century Gothic"/>
                        </a:rPr>
                        <a:t>The time limit has been reduced from 10 years to 5 years 3 months;</a:t>
                      </a:r>
                      <a:endParaRPr b="0" lang="en-US" sz="1600" strike="noStrike" u="none">
                        <a:solidFill>
                          <a:srgbClr val="000000"/>
                        </a:solidFill>
                        <a:effectLst/>
                        <a:uFillTx/>
                        <a:latin typeface="Arial"/>
                      </a:endParaRPr>
                    </a:p>
                    <a:p>
                      <a:pPr defTabSz="914400">
                        <a:lnSpc>
                          <a:spcPct val="100000"/>
                        </a:lnSpc>
                        <a:tabLst>
                          <a:tab algn="l" pos="0"/>
                        </a:tabLst>
                      </a:pPr>
                      <a:r>
                        <a:rPr b="0" lang="en-US" sz="1600" strike="noStrike" u="none">
                          <a:solidFill>
                            <a:schemeClr val="dk1"/>
                          </a:solidFill>
                          <a:effectLst/>
                          <a:uFillTx/>
                          <a:latin typeface="Century Gothic"/>
                          <a:ea typeface="Century Gothic"/>
                        </a:rPr>
                        <a:t>Scope of additional condition expanded/ broadened to mean that escaped income must </a:t>
                      </a:r>
                      <a:r>
                        <a:rPr b="1" i="1" lang="en-US" sz="1600" strike="noStrike" u="none">
                          <a:solidFill>
                            <a:schemeClr val="dk1"/>
                          </a:solidFill>
                          <a:effectLst/>
                          <a:uFillTx/>
                          <a:latin typeface="Century Gothic"/>
                          <a:ea typeface="Century Gothic"/>
                        </a:rPr>
                        <a:t>‘relate to’ </a:t>
                      </a:r>
                      <a:r>
                        <a:rPr b="0" lang="en-US" sz="1600" strike="noStrike" u="none">
                          <a:solidFill>
                            <a:schemeClr val="dk1"/>
                          </a:solidFill>
                          <a:effectLst/>
                          <a:uFillTx/>
                          <a:latin typeface="Century Gothic"/>
                          <a:ea typeface="Century Gothic"/>
                        </a:rPr>
                        <a:t>any ‘</a:t>
                      </a:r>
                      <a:r>
                        <a:rPr b="1" lang="en-US" sz="1600" strike="noStrike" u="none">
                          <a:solidFill>
                            <a:schemeClr val="dk1"/>
                          </a:solidFill>
                          <a:effectLst/>
                          <a:uFillTx/>
                          <a:latin typeface="Century Gothic"/>
                          <a:ea typeface="Century Gothic"/>
                        </a:rPr>
                        <a:t>asset</a:t>
                      </a:r>
                      <a:r>
                        <a:rPr b="0" lang="en-US" sz="1600" strike="noStrike" u="none">
                          <a:solidFill>
                            <a:schemeClr val="dk1"/>
                          </a:solidFill>
                          <a:effectLst/>
                          <a:uFillTx/>
                          <a:latin typeface="Century Gothic"/>
                          <a:ea typeface="Century Gothic"/>
                        </a:rPr>
                        <a:t>’ or ‘</a:t>
                      </a:r>
                      <a:r>
                        <a:rPr b="1" lang="en-US" sz="1600" strike="noStrike" u="none">
                          <a:solidFill>
                            <a:schemeClr val="dk1"/>
                          </a:solidFill>
                          <a:effectLst/>
                          <a:uFillTx/>
                          <a:latin typeface="Century Gothic"/>
                          <a:ea typeface="Century Gothic"/>
                        </a:rPr>
                        <a:t>expenditure</a:t>
                      </a:r>
                      <a:r>
                        <a:rPr b="0" lang="en-US" sz="1600" strike="noStrike" u="none">
                          <a:solidFill>
                            <a:schemeClr val="dk1"/>
                          </a:solidFill>
                          <a:effectLst/>
                          <a:uFillTx/>
                          <a:latin typeface="Century Gothic"/>
                          <a:ea typeface="Century Gothic"/>
                        </a:rPr>
                        <a:t>’ or ‘</a:t>
                      </a:r>
                      <a:r>
                        <a:rPr b="1" lang="en-US" sz="1600" strike="noStrike" u="none">
                          <a:solidFill>
                            <a:schemeClr val="dk1"/>
                          </a:solidFill>
                          <a:effectLst/>
                          <a:uFillTx/>
                          <a:latin typeface="Century Gothic"/>
                          <a:ea typeface="Century Gothic"/>
                        </a:rPr>
                        <a:t>entry</a:t>
                      </a:r>
                      <a:r>
                        <a:rPr b="0" lang="en-US" sz="1600" strike="noStrike" u="none">
                          <a:solidFill>
                            <a:schemeClr val="dk1"/>
                          </a:solidFill>
                          <a:effectLst/>
                          <a:uFillTx/>
                          <a:latin typeface="Century Gothic"/>
                          <a:ea typeface="Century Gothic"/>
                        </a:rPr>
                        <a:t>’ or ‘</a:t>
                      </a:r>
                      <a:r>
                        <a:rPr b="1" lang="en-US" sz="1600" strike="noStrike" u="none">
                          <a:solidFill>
                            <a:schemeClr val="dk1"/>
                          </a:solidFill>
                          <a:effectLst/>
                          <a:uFillTx/>
                          <a:latin typeface="Century Gothic"/>
                          <a:ea typeface="Century Gothic"/>
                        </a:rPr>
                        <a:t>transaction</a:t>
                      </a:r>
                      <a:r>
                        <a:rPr b="0" lang="en-US" sz="1600" strike="noStrike" u="none">
                          <a:solidFill>
                            <a:schemeClr val="dk1"/>
                          </a:solidFill>
                          <a:effectLst/>
                          <a:uFillTx/>
                          <a:latin typeface="Century Gothic"/>
                          <a:ea typeface="Century Gothic"/>
                        </a:rPr>
                        <a:t>’ in place of the erstwhile provision which provided that escaped income must be </a:t>
                      </a:r>
                      <a:r>
                        <a:rPr b="1" i="1" lang="en-US" sz="1600" strike="noStrike" u="none">
                          <a:solidFill>
                            <a:schemeClr val="dk1"/>
                          </a:solidFill>
                          <a:effectLst/>
                          <a:uFillTx/>
                          <a:latin typeface="Century Gothic"/>
                          <a:ea typeface="Century Gothic"/>
                        </a:rPr>
                        <a:t>‘represented in the form of’ </a:t>
                      </a:r>
                      <a:r>
                        <a:rPr b="0" lang="en-US" sz="1600" strike="noStrike" u="none">
                          <a:solidFill>
                            <a:schemeClr val="dk1"/>
                          </a:solidFill>
                          <a:effectLst/>
                          <a:uFillTx/>
                          <a:latin typeface="Century Gothic"/>
                          <a:ea typeface="Century Gothic"/>
                        </a:rPr>
                        <a:t>‘</a:t>
                      </a:r>
                      <a:r>
                        <a:rPr b="1" lang="en-US" sz="1600" strike="noStrike" u="none">
                          <a:solidFill>
                            <a:schemeClr val="dk1"/>
                          </a:solidFill>
                          <a:effectLst/>
                          <a:uFillTx/>
                          <a:latin typeface="Century Gothic"/>
                          <a:ea typeface="Century Gothic"/>
                        </a:rPr>
                        <a:t>asset</a:t>
                      </a:r>
                      <a:r>
                        <a:rPr b="0" lang="en-US" sz="1600" strike="noStrike" u="none">
                          <a:solidFill>
                            <a:schemeClr val="dk1"/>
                          </a:solidFill>
                          <a:effectLst/>
                          <a:uFillTx/>
                          <a:latin typeface="Century Gothic"/>
                          <a:ea typeface="Century Gothic"/>
                        </a:rPr>
                        <a:t>’ or ‘</a:t>
                      </a:r>
                      <a:r>
                        <a:rPr b="1" lang="en-US" sz="1600" strike="noStrike" u="none">
                          <a:solidFill>
                            <a:schemeClr val="dk1"/>
                          </a:solidFill>
                          <a:effectLst/>
                          <a:uFillTx/>
                          <a:latin typeface="Century Gothic"/>
                          <a:ea typeface="Century Gothic"/>
                        </a:rPr>
                        <a:t>expenditure</a:t>
                      </a:r>
                      <a:r>
                        <a:rPr b="0" lang="en-US" sz="1600" strike="noStrike" u="none">
                          <a:solidFill>
                            <a:schemeClr val="dk1"/>
                          </a:solidFill>
                          <a:effectLst/>
                          <a:uFillTx/>
                          <a:latin typeface="Century Gothic"/>
                          <a:ea typeface="Century Gothic"/>
                        </a:rPr>
                        <a:t>’ or ‘</a:t>
                      </a:r>
                      <a:r>
                        <a:rPr b="1" lang="en-US" sz="1600" strike="noStrike" u="none">
                          <a:solidFill>
                            <a:schemeClr val="dk1"/>
                          </a:solidFill>
                          <a:effectLst/>
                          <a:uFillTx/>
                          <a:latin typeface="Century Gothic"/>
                          <a:ea typeface="Century Gothic"/>
                        </a:rPr>
                        <a:t>entry</a:t>
                      </a:r>
                      <a:r>
                        <a:rPr b="0" lang="en-US" sz="16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	</a:t>
                      </a:r>
                      <a:endParaRPr b="0" lang="en-US" sz="2000" strike="noStrike" u="none">
                        <a:solidFill>
                          <a:srgbClr val="000000"/>
                        </a:solidFill>
                        <a:effectLst/>
                        <a:uFillTx/>
                        <a:latin typeface="Arial"/>
                      </a:endParaRPr>
                    </a:p>
                    <a:p>
                      <a:pPr defTabSz="914400">
                        <a:lnSpc>
                          <a:spcPct val="100000"/>
                        </a:lnSpc>
                        <a:tabLst>
                          <a:tab algn="l" pos="0"/>
                        </a:tabLst>
                      </a:pPr>
                      <a:endParaRPr b="0" lang="en-US" sz="16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1" lang="en-US" sz="2700" strike="noStrike" u="none">
                <a:solidFill>
                  <a:schemeClr val="dk1"/>
                </a:solidFill>
                <a:effectLst/>
                <a:uFillTx/>
                <a:latin typeface="Century Gothic"/>
              </a:rPr>
              <a:t>Analysis of change in Section 149 (ITA 1961) v. Section 282 (ITA 2025)</a:t>
            </a:r>
            <a:br>
              <a:rPr sz="2700"/>
            </a:br>
            <a:endParaRPr b="0" lang="en-US" sz="2700" strike="noStrike" u="none">
              <a:solidFill>
                <a:srgbClr val="000000"/>
              </a:solidFill>
              <a:effectLst/>
              <a:uFillTx/>
              <a:latin typeface="Arial"/>
            </a:endParaRPr>
          </a:p>
        </p:txBody>
      </p:sp>
      <p:pic>
        <p:nvPicPr>
          <p:cNvPr id="199" name="Picture 4" descr=""/>
          <p:cNvPicPr/>
          <p:nvPr/>
        </p:nvPicPr>
        <p:blipFill>
          <a:blip r:embed="rId1"/>
          <a:stretch/>
        </p:blipFill>
        <p:spPr>
          <a:xfrm>
            <a:off x="1066680" y="2013840"/>
            <a:ext cx="10056600" cy="435564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spTree>
      <p:nvGrpSpPr>
        <p:cNvPr id="1" name=""/>
        <p:cNvGrpSpPr/>
        <p:nvPr/>
      </p:nvGrpSpPr>
      <p:grpSpPr>
        <a:xfrm>
          <a:off x="0" y="0"/>
          <a:ext cx="0" cy="0"/>
          <a:chOff x="0" y="0"/>
          <a:chExt cx="0" cy="0"/>
        </a:xfrm>
      </p:grpSpPr>
      <p:grpSp>
        <p:nvGrpSpPr>
          <p:cNvPr id="200" name="Google Shape;204;p11"/>
          <p:cNvGrpSpPr/>
          <p:nvPr/>
        </p:nvGrpSpPr>
        <p:grpSpPr>
          <a:xfrm>
            <a:off x="0" y="70200"/>
            <a:ext cx="9833040" cy="615600"/>
            <a:chOff x="0" y="70200"/>
            <a:chExt cx="9833040" cy="615600"/>
          </a:xfrm>
        </p:grpSpPr>
        <p:sp>
          <p:nvSpPr>
            <p:cNvPr id="201" name="Google Shape;205;p11"/>
            <p:cNvSpPr/>
            <p:nvPr/>
          </p:nvSpPr>
          <p:spPr>
            <a:xfrm>
              <a:off x="9156240" y="109800"/>
              <a:ext cx="676440" cy="137160"/>
            </a:xfrm>
            <a:custGeom>
              <a:avLst/>
              <a:gdLst>
                <a:gd name="textAreaLeft" fmla="*/ 0 w 676440"/>
                <a:gd name="textAreaRight" fmla="*/ 678240 w 676440"/>
                <a:gd name="textAreaTop" fmla="*/ 0 h 137160"/>
                <a:gd name="textAreaBottom" fmla="*/ 138960 h 137160"/>
              </a:gdLst>
              <a:ahLst/>
              <a:cxnLst/>
              <a:rect l="textAreaLeft" t="textAreaTop" r="textAreaRight" b="textAreaBottom"/>
              <a:pathLst>
                <a:path w="678179" h="139065">
                  <a:moveTo>
                    <a:pt x="219836" y="0"/>
                  </a:moveTo>
                  <a:lnTo>
                    <a:pt x="0" y="138683"/>
                  </a:lnTo>
                  <a:lnTo>
                    <a:pt x="678179" y="138683"/>
                  </a:lnTo>
                  <a:lnTo>
                    <a:pt x="219836" y="0"/>
                  </a:lnTo>
                  <a:close/>
                </a:path>
              </a:pathLst>
            </a:custGeom>
            <a:solidFill>
              <a:srgbClr val="253147"/>
            </a:solidFill>
            <a:ln w="0">
              <a:noFill/>
            </a:ln>
          </p:spPr>
          <p:style>
            <a:lnRef idx="0"/>
            <a:fillRef idx="0"/>
            <a:effectRef idx="0"/>
            <a:fontRef idx="minor"/>
          </p:style>
          <p:txBody>
            <a:bodyPr lIns="0" rIns="0" tIns="0" bIns="0" anchor="t">
              <a:noAutofit/>
            </a:bodyPr>
            <a:p>
              <a:pPr defTabSz="914400">
                <a:lnSpc>
                  <a:spcPct val="100000"/>
                </a:lnSpc>
                <a:tabLst>
                  <a:tab algn="l" pos="0"/>
                </a:tabLst>
              </a:pPr>
              <a:endParaRPr b="0" lang="en-US" sz="1800" strike="noStrike" u="none">
                <a:solidFill>
                  <a:schemeClr val="dk1"/>
                </a:solidFill>
                <a:effectLst/>
                <a:uFillTx/>
                <a:latin typeface="Century Gothic"/>
                <a:ea typeface="Century Gothic"/>
              </a:endParaRPr>
            </a:p>
          </p:txBody>
        </p:sp>
        <p:sp>
          <p:nvSpPr>
            <p:cNvPr id="202" name="Google Shape;206;p11"/>
            <p:cNvSpPr/>
            <p:nvPr/>
          </p:nvSpPr>
          <p:spPr>
            <a:xfrm>
              <a:off x="0" y="70200"/>
              <a:ext cx="9833040" cy="615600"/>
            </a:xfrm>
            <a:custGeom>
              <a:avLst/>
              <a:gdLst>
                <a:gd name="textAreaLeft" fmla="*/ 0 w 9833040"/>
                <a:gd name="textAreaRight" fmla="*/ 9834840 w 9833040"/>
                <a:gd name="textAreaTop" fmla="*/ 0 h 615600"/>
                <a:gd name="textAreaBottom" fmla="*/ 617400 h 615600"/>
              </a:gdLst>
              <a:ahLst/>
              <a:cxnLst/>
              <a:rect l="textAreaLeft" t="textAreaTop" r="textAreaRight" b="textAreaBottom"/>
              <a:pathLst>
                <a:path w="9834880" h="617220">
                  <a:moveTo>
                    <a:pt x="9834372" y="0"/>
                  </a:moveTo>
                  <a:lnTo>
                    <a:pt x="9153144" y="0"/>
                  </a:lnTo>
                  <a:lnTo>
                    <a:pt x="0" y="0"/>
                  </a:lnTo>
                  <a:lnTo>
                    <a:pt x="0" y="617220"/>
                  </a:lnTo>
                  <a:lnTo>
                    <a:pt x="9153144" y="617220"/>
                  </a:lnTo>
                  <a:lnTo>
                    <a:pt x="9834372" y="0"/>
                  </a:lnTo>
                  <a:close/>
                </a:path>
              </a:pathLst>
            </a:custGeom>
            <a:solidFill>
              <a:srgbClr val="c6d2e6"/>
            </a:solidFill>
            <a:ln w="0">
              <a:noFill/>
            </a:ln>
          </p:spPr>
          <p:style>
            <a:lnRef idx="0"/>
            <a:fillRef idx="0"/>
            <a:effectRef idx="0"/>
            <a:fontRef idx="minor"/>
          </p:style>
          <p:txBody>
            <a:bodyPr lIns="0" rIns="0" tIns="0" bIns="0" anchor="t">
              <a:noAutofit/>
            </a:bodyPr>
            <a:p>
              <a:pPr defTabSz="914400">
                <a:lnSpc>
                  <a:spcPct val="100000"/>
                </a:lnSpc>
                <a:tabLst>
                  <a:tab algn="l" pos="0"/>
                </a:tabLst>
              </a:pPr>
              <a:endParaRPr b="0" lang="en-US" sz="1800" strike="noStrike" u="none">
                <a:solidFill>
                  <a:schemeClr val="dk1"/>
                </a:solidFill>
                <a:effectLst/>
                <a:uFillTx/>
                <a:latin typeface="Century Gothic"/>
                <a:ea typeface="Century Gothic"/>
              </a:endParaRPr>
            </a:p>
          </p:txBody>
        </p:sp>
        <p:sp>
          <p:nvSpPr>
            <p:cNvPr id="203" name="Google Shape;207;p11"/>
            <p:cNvSpPr/>
            <p:nvPr/>
          </p:nvSpPr>
          <p:spPr>
            <a:xfrm>
              <a:off x="0" y="248400"/>
              <a:ext cx="9833040" cy="356400"/>
            </a:xfrm>
            <a:custGeom>
              <a:avLst/>
              <a:gdLst>
                <a:gd name="textAreaLeft" fmla="*/ 0 w 9833040"/>
                <a:gd name="textAreaRight" fmla="*/ 9834840 w 9833040"/>
                <a:gd name="textAreaTop" fmla="*/ 0 h 356400"/>
                <a:gd name="textAreaBottom" fmla="*/ 358200 h 356400"/>
              </a:gdLst>
              <a:ahLst/>
              <a:cxnLst/>
              <a:rect l="textAreaLeft" t="textAreaTop" r="textAreaRight" b="textAreaBottom"/>
              <a:pathLst>
                <a:path w="9834880" h="358140">
                  <a:moveTo>
                    <a:pt x="9834372" y="0"/>
                  </a:moveTo>
                  <a:lnTo>
                    <a:pt x="9496044" y="0"/>
                  </a:lnTo>
                  <a:lnTo>
                    <a:pt x="0" y="0"/>
                  </a:lnTo>
                  <a:lnTo>
                    <a:pt x="0" y="358140"/>
                  </a:lnTo>
                  <a:lnTo>
                    <a:pt x="9496044" y="358140"/>
                  </a:lnTo>
                  <a:lnTo>
                    <a:pt x="9834372" y="0"/>
                  </a:lnTo>
                  <a:close/>
                </a:path>
              </a:pathLst>
            </a:custGeom>
            <a:solidFill>
              <a:srgbClr val="3e5278"/>
            </a:solidFill>
            <a:ln w="0">
              <a:noFill/>
            </a:ln>
          </p:spPr>
          <p:style>
            <a:lnRef idx="0"/>
            <a:fillRef idx="0"/>
            <a:effectRef idx="0"/>
            <a:fontRef idx="minor"/>
          </p:style>
          <p:txBody>
            <a:bodyPr lIns="0" rIns="0" tIns="0" bIns="0" anchor="t">
              <a:noAutofit/>
            </a:bodyPr>
            <a:p>
              <a:pPr defTabSz="914400">
                <a:lnSpc>
                  <a:spcPct val="100000"/>
                </a:lnSpc>
                <a:tabLst>
                  <a:tab algn="l" pos="0"/>
                </a:tabLst>
              </a:pPr>
              <a:endParaRPr b="0" lang="en-US" sz="1800" strike="noStrike" u="none">
                <a:solidFill>
                  <a:schemeClr val="dk1"/>
                </a:solidFill>
                <a:effectLst/>
                <a:uFillTx/>
                <a:latin typeface="Century Gothic"/>
                <a:ea typeface="Century Gothic"/>
              </a:endParaRPr>
            </a:p>
          </p:txBody>
        </p:sp>
      </p:grpSp>
      <p:sp>
        <p:nvSpPr>
          <p:cNvPr id="204" name="Google Shape;208;p11"/>
          <p:cNvSpPr/>
          <p:nvPr/>
        </p:nvSpPr>
        <p:spPr>
          <a:xfrm>
            <a:off x="10192680" y="6678000"/>
            <a:ext cx="358200" cy="118800"/>
          </a:xfrm>
          <a:custGeom>
            <a:avLst/>
            <a:gdLst>
              <a:gd name="textAreaLeft" fmla="*/ 0 w 358200"/>
              <a:gd name="textAreaRight" fmla="*/ 360000 w 358200"/>
              <a:gd name="textAreaTop" fmla="*/ 0 h 118800"/>
              <a:gd name="textAreaBottom" fmla="*/ 120600 h 118800"/>
            </a:gdLst>
            <a:ahLst/>
            <a:cxnLst/>
            <a:rect l="textAreaLeft" t="textAreaTop" r="textAreaRight" b="textAreaBottom"/>
            <a:pathLst>
              <a:path w="360045" h="120650">
                <a:moveTo>
                  <a:pt x="359664" y="0"/>
                </a:moveTo>
                <a:lnTo>
                  <a:pt x="0" y="0"/>
                </a:lnTo>
                <a:lnTo>
                  <a:pt x="243078" y="120394"/>
                </a:lnTo>
                <a:lnTo>
                  <a:pt x="359664" y="0"/>
                </a:lnTo>
                <a:close/>
              </a:path>
            </a:pathLst>
          </a:custGeom>
          <a:solidFill>
            <a:srgbClr val="d26e00"/>
          </a:solidFill>
          <a:ln w="0">
            <a:noFill/>
          </a:ln>
        </p:spPr>
        <p:style>
          <a:lnRef idx="0"/>
          <a:fillRef idx="0"/>
          <a:effectRef idx="0"/>
          <a:fontRef idx="minor"/>
        </p:style>
        <p:txBody>
          <a:bodyPr lIns="0" rIns="0" tIns="0" bIns="0" anchor="t">
            <a:noAutofit/>
          </a:bodyPr>
          <a:p>
            <a:pPr defTabSz="914400">
              <a:lnSpc>
                <a:spcPct val="100000"/>
              </a:lnSpc>
              <a:tabLst>
                <a:tab algn="l" pos="0"/>
              </a:tabLst>
            </a:pPr>
            <a:endParaRPr b="0" lang="en-US" sz="1800" strike="noStrike" u="none">
              <a:solidFill>
                <a:schemeClr val="dk1"/>
              </a:solidFill>
              <a:effectLst/>
              <a:uFillTx/>
              <a:latin typeface="Century Gothic"/>
              <a:ea typeface="Century Gothic"/>
            </a:endParaRPr>
          </a:p>
        </p:txBody>
      </p:sp>
      <p:sp>
        <p:nvSpPr>
          <p:cNvPr id="205" name="Google Shape;209;p11"/>
          <p:cNvSpPr/>
          <p:nvPr/>
        </p:nvSpPr>
        <p:spPr>
          <a:xfrm>
            <a:off x="10946880" y="6237720"/>
            <a:ext cx="1243440" cy="618480"/>
          </a:xfrm>
          <a:custGeom>
            <a:avLst/>
            <a:gdLst>
              <a:gd name="textAreaLeft" fmla="*/ 0 w 1243440"/>
              <a:gd name="textAreaRight" fmla="*/ 1245240 w 1243440"/>
              <a:gd name="textAreaTop" fmla="*/ 0 h 618480"/>
              <a:gd name="textAreaBottom" fmla="*/ 620280 h 618480"/>
            </a:gdLst>
            <a:ahLst/>
            <a:cxnLst/>
            <a:rect l="textAreaLeft" t="textAreaTop" r="textAreaRight" b="textAreaBottom"/>
            <a:pathLst>
              <a:path w="1245234" h="620395">
                <a:moveTo>
                  <a:pt x="1245107" y="0"/>
                </a:moveTo>
                <a:lnTo>
                  <a:pt x="0" y="0"/>
                </a:lnTo>
                <a:lnTo>
                  <a:pt x="0" y="620264"/>
                </a:lnTo>
                <a:lnTo>
                  <a:pt x="1245107" y="620264"/>
                </a:lnTo>
                <a:lnTo>
                  <a:pt x="1245107" y="0"/>
                </a:lnTo>
                <a:close/>
              </a:path>
            </a:pathLst>
          </a:custGeom>
          <a:solidFill>
            <a:srgbClr val="c6d2e6"/>
          </a:solidFill>
          <a:ln w="0">
            <a:noFill/>
          </a:ln>
        </p:spPr>
        <p:style>
          <a:lnRef idx="0"/>
          <a:fillRef idx="0"/>
          <a:effectRef idx="0"/>
          <a:fontRef idx="minor"/>
        </p:style>
        <p:txBody>
          <a:bodyPr lIns="0" rIns="0" tIns="0" bIns="0" anchor="t">
            <a:noAutofit/>
          </a:bodyPr>
          <a:p>
            <a:pPr defTabSz="914400">
              <a:lnSpc>
                <a:spcPct val="100000"/>
              </a:lnSpc>
              <a:tabLst>
                <a:tab algn="l" pos="0"/>
              </a:tabLst>
            </a:pPr>
            <a:endParaRPr b="0" lang="en-US" sz="1800" strike="noStrike" u="none">
              <a:solidFill>
                <a:schemeClr val="dk1"/>
              </a:solidFill>
              <a:effectLst/>
              <a:uFillTx/>
              <a:latin typeface="Century Gothic"/>
              <a:ea typeface="Century Gothic"/>
            </a:endParaRPr>
          </a:p>
        </p:txBody>
      </p:sp>
      <p:grpSp>
        <p:nvGrpSpPr>
          <p:cNvPr id="206" name="Google Shape;210;p11"/>
          <p:cNvGrpSpPr/>
          <p:nvPr/>
        </p:nvGrpSpPr>
        <p:grpSpPr>
          <a:xfrm>
            <a:off x="10335600" y="6237720"/>
            <a:ext cx="1854720" cy="618480"/>
            <a:chOff x="10335600" y="6237720"/>
            <a:chExt cx="1854720" cy="618480"/>
          </a:xfrm>
        </p:grpSpPr>
        <p:sp>
          <p:nvSpPr>
            <p:cNvPr id="207" name="Google Shape;211;p11"/>
            <p:cNvSpPr/>
            <p:nvPr/>
          </p:nvSpPr>
          <p:spPr>
            <a:xfrm>
              <a:off x="10335600" y="6237720"/>
              <a:ext cx="609840" cy="618480"/>
            </a:xfrm>
            <a:custGeom>
              <a:avLst/>
              <a:gdLst>
                <a:gd name="textAreaLeft" fmla="*/ 0 w 609840"/>
                <a:gd name="textAreaRight" fmla="*/ 611640 w 609840"/>
                <a:gd name="textAreaTop" fmla="*/ 0 h 618480"/>
                <a:gd name="textAreaBottom" fmla="*/ 620280 h 618480"/>
              </a:gdLst>
              <a:ahLst/>
              <a:cxnLst/>
              <a:rect l="textAreaLeft" t="textAreaTop" r="textAreaRight" b="textAreaBottom"/>
              <a:pathLst>
                <a:path w="611504" h="620395">
                  <a:moveTo>
                    <a:pt x="611124" y="0"/>
                  </a:moveTo>
                  <a:lnTo>
                    <a:pt x="0" y="620268"/>
                  </a:lnTo>
                  <a:lnTo>
                    <a:pt x="611124" y="620268"/>
                  </a:lnTo>
                  <a:lnTo>
                    <a:pt x="611124" y="0"/>
                  </a:lnTo>
                  <a:close/>
                </a:path>
              </a:pathLst>
            </a:custGeom>
            <a:solidFill>
              <a:srgbClr val="c6d2e6"/>
            </a:solidFill>
            <a:ln w="0">
              <a:noFill/>
            </a:ln>
          </p:spPr>
          <p:style>
            <a:lnRef idx="0"/>
            <a:fillRef idx="0"/>
            <a:effectRef idx="0"/>
            <a:fontRef idx="minor"/>
          </p:style>
          <p:txBody>
            <a:bodyPr lIns="0" rIns="0" tIns="0" bIns="0" anchor="t">
              <a:noAutofit/>
            </a:bodyPr>
            <a:p>
              <a:pPr defTabSz="914400">
                <a:lnSpc>
                  <a:spcPct val="100000"/>
                </a:lnSpc>
                <a:tabLst>
                  <a:tab algn="l" pos="0"/>
                </a:tabLst>
              </a:pPr>
              <a:endParaRPr b="0" lang="en-US" sz="1800" strike="noStrike" u="none">
                <a:solidFill>
                  <a:schemeClr val="dk1"/>
                </a:solidFill>
                <a:effectLst/>
                <a:uFillTx/>
                <a:latin typeface="Century Gothic"/>
                <a:ea typeface="Century Gothic"/>
              </a:endParaRPr>
            </a:p>
          </p:txBody>
        </p:sp>
        <p:sp>
          <p:nvSpPr>
            <p:cNvPr id="208" name="Google Shape;212;p11"/>
            <p:cNvSpPr/>
            <p:nvPr/>
          </p:nvSpPr>
          <p:spPr>
            <a:xfrm>
              <a:off x="10467000" y="6399360"/>
              <a:ext cx="1723320" cy="279000"/>
            </a:xfrm>
            <a:custGeom>
              <a:avLst/>
              <a:gdLst>
                <a:gd name="textAreaLeft" fmla="*/ 0 w 1723320"/>
                <a:gd name="textAreaRight" fmla="*/ 1725120 w 1723320"/>
                <a:gd name="textAreaTop" fmla="*/ 0 h 279000"/>
                <a:gd name="textAreaBottom" fmla="*/ 280800 h 279000"/>
              </a:gdLst>
              <a:ahLst/>
              <a:cxnLst/>
              <a:rect l="textAreaLeft" t="textAreaTop" r="textAreaRight" b="textAreaBottom"/>
              <a:pathLst>
                <a:path w="1725295" h="280670">
                  <a:moveTo>
                    <a:pt x="0" y="280416"/>
                  </a:moveTo>
                  <a:lnTo>
                    <a:pt x="1725168" y="280416"/>
                  </a:lnTo>
                  <a:lnTo>
                    <a:pt x="1725168" y="0"/>
                  </a:lnTo>
                  <a:lnTo>
                    <a:pt x="0" y="0"/>
                  </a:lnTo>
                  <a:lnTo>
                    <a:pt x="0" y="280416"/>
                  </a:lnTo>
                  <a:close/>
                </a:path>
              </a:pathLst>
            </a:custGeom>
            <a:solidFill>
              <a:srgbClr val="ff9700"/>
            </a:solidFill>
            <a:ln w="0">
              <a:noFill/>
            </a:ln>
          </p:spPr>
          <p:style>
            <a:lnRef idx="0"/>
            <a:fillRef idx="0"/>
            <a:effectRef idx="0"/>
            <a:fontRef idx="minor"/>
          </p:style>
          <p:txBody>
            <a:bodyPr lIns="0" rIns="0" tIns="0" bIns="0" anchor="t">
              <a:noAutofit/>
            </a:bodyPr>
            <a:p>
              <a:pPr defTabSz="914400">
                <a:lnSpc>
                  <a:spcPct val="100000"/>
                </a:lnSpc>
                <a:tabLst>
                  <a:tab algn="l" pos="0"/>
                </a:tabLst>
              </a:pPr>
              <a:endParaRPr b="0" lang="en-US" sz="1800" strike="noStrike" u="none">
                <a:solidFill>
                  <a:schemeClr val="dk1"/>
                </a:solidFill>
                <a:effectLst/>
                <a:uFillTx/>
                <a:latin typeface="Century Gothic"/>
                <a:ea typeface="Century Gothic"/>
              </a:endParaRPr>
            </a:p>
          </p:txBody>
        </p:sp>
      </p:grpSp>
      <p:sp>
        <p:nvSpPr>
          <p:cNvPr id="209" name="Google Shape;213;p11"/>
          <p:cNvSpPr/>
          <p:nvPr/>
        </p:nvSpPr>
        <p:spPr>
          <a:xfrm>
            <a:off x="10195560" y="6399360"/>
            <a:ext cx="275760" cy="279000"/>
          </a:xfrm>
          <a:custGeom>
            <a:avLst/>
            <a:gdLst>
              <a:gd name="textAreaLeft" fmla="*/ 0 w 275760"/>
              <a:gd name="textAreaRight" fmla="*/ 277560 w 275760"/>
              <a:gd name="textAreaTop" fmla="*/ 0 h 279000"/>
              <a:gd name="textAreaBottom" fmla="*/ 280800 h 279000"/>
            </a:gdLst>
            <a:ahLst/>
            <a:cxnLst/>
            <a:rect l="textAreaLeft" t="textAreaTop" r="textAreaRight" b="textAreaBottom"/>
            <a:pathLst>
              <a:path w="277495" h="280670">
                <a:moveTo>
                  <a:pt x="277368" y="0"/>
                </a:moveTo>
                <a:lnTo>
                  <a:pt x="0" y="280416"/>
                </a:lnTo>
                <a:lnTo>
                  <a:pt x="277368" y="280416"/>
                </a:lnTo>
                <a:lnTo>
                  <a:pt x="277368" y="0"/>
                </a:lnTo>
                <a:close/>
              </a:path>
            </a:pathLst>
          </a:custGeom>
          <a:solidFill>
            <a:srgbClr val="ff9700"/>
          </a:solidFill>
          <a:ln w="0">
            <a:noFill/>
          </a:ln>
        </p:spPr>
        <p:style>
          <a:lnRef idx="0"/>
          <a:fillRef idx="0"/>
          <a:effectRef idx="0"/>
          <a:fontRef idx="minor"/>
        </p:style>
        <p:txBody>
          <a:bodyPr lIns="0" rIns="0" tIns="0" bIns="0" anchor="t">
            <a:noAutofit/>
          </a:bodyPr>
          <a:p>
            <a:pPr defTabSz="914400">
              <a:lnSpc>
                <a:spcPct val="100000"/>
              </a:lnSpc>
              <a:tabLst>
                <a:tab algn="l" pos="0"/>
              </a:tabLst>
            </a:pPr>
            <a:endParaRPr b="0" lang="en-US" sz="1800" strike="noStrike" u="none">
              <a:solidFill>
                <a:schemeClr val="dk1"/>
              </a:solidFill>
              <a:effectLst/>
              <a:uFillTx/>
              <a:latin typeface="Century Gothic"/>
              <a:ea typeface="Century Gothic"/>
            </a:endParaRPr>
          </a:p>
        </p:txBody>
      </p:sp>
      <p:sp>
        <p:nvSpPr>
          <p:cNvPr id="210" name="PlaceHolder 1"/>
          <p:cNvSpPr>
            <a:spLocks noGrp="1"/>
          </p:cNvSpPr>
          <p:nvPr>
            <p:ph type="title"/>
          </p:nvPr>
        </p:nvSpPr>
        <p:spPr>
          <a:xfrm>
            <a:off x="180360" y="37800"/>
            <a:ext cx="5914080" cy="746640"/>
          </a:xfrm>
          <a:prstGeom prst="rect">
            <a:avLst/>
          </a:prstGeom>
          <a:noFill/>
          <a:ln w="0">
            <a:noFill/>
          </a:ln>
        </p:spPr>
        <p:txBody>
          <a:bodyPr lIns="0" rIns="0" tIns="13320" bIns="0" anchor="ctr">
            <a:spAutoFit/>
          </a:bodyPr>
          <a:p>
            <a:pPr marL="12600" indent="0" defTabSz="914400">
              <a:lnSpc>
                <a:spcPct val="100000"/>
              </a:lnSpc>
              <a:buNone/>
              <a:tabLst>
                <a:tab algn="l" pos="0"/>
              </a:tabLst>
            </a:pPr>
            <a:r>
              <a:rPr b="0" lang="en-US" sz="2000" strike="noStrike" u="none">
                <a:solidFill>
                  <a:schemeClr val="lt1"/>
                </a:solidFill>
                <a:effectLst/>
                <a:uFillTx/>
                <a:latin typeface="Cambria"/>
                <a:ea typeface="Cambria"/>
              </a:rPr>
              <a:t>Comparison – Pre vs Post Finance Act‘24</a:t>
            </a:r>
            <a:endParaRPr b="0" lang="en-US" sz="2000" strike="noStrike" u="none">
              <a:solidFill>
                <a:srgbClr val="000000"/>
              </a:solidFill>
              <a:effectLst/>
              <a:uFillTx/>
              <a:latin typeface="Arial"/>
            </a:endParaRPr>
          </a:p>
        </p:txBody>
      </p:sp>
      <p:graphicFrame>
        <p:nvGraphicFramePr>
          <p:cNvPr id="211" name="Google Shape;215;p11"/>
          <p:cNvGraphicFramePr/>
          <p:nvPr/>
        </p:nvGraphicFramePr>
        <p:xfrm>
          <a:off x="96840" y="833400"/>
          <a:ext cx="11833560" cy="6531480"/>
        </p:xfrm>
        <a:graphic>
          <a:graphicData uri="http://schemas.openxmlformats.org/drawingml/2006/table">
            <a:tbl>
              <a:tblPr/>
              <a:tblGrid>
                <a:gridCol w="838800"/>
                <a:gridCol w="2075040"/>
                <a:gridCol w="5087520"/>
                <a:gridCol w="3832560"/>
              </a:tblGrid>
              <a:tr h="281880">
                <a:tc>
                  <a:txBody>
                    <a:bodyPr lIns="0" rIns="0" tIns="0" bIns="0" anchor="t">
                      <a:noAutofit/>
                    </a:bodyPr>
                    <a:p>
                      <a:pPr algn="ctr" defTabSz="914400">
                        <a:lnSpc>
                          <a:spcPct val="117000"/>
                        </a:lnSpc>
                        <a:tabLst>
                          <a:tab algn="l" pos="0"/>
                        </a:tabLst>
                      </a:pPr>
                      <a:r>
                        <a:rPr b="1" lang="en-US" sz="1800" strike="noStrike" u="none">
                          <a:solidFill>
                            <a:schemeClr val="dk1"/>
                          </a:solidFill>
                          <a:effectLst/>
                          <a:uFillTx/>
                          <a:latin typeface="Cambria"/>
                          <a:ea typeface="Cambria"/>
                        </a:rPr>
                        <a:t>Sr No.</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2880" bIns="0" anchor="t">
                      <a:noAutofit/>
                    </a:bodyPr>
                    <a:p>
                      <a:pPr marL="452880" defTabSz="914400">
                        <a:lnSpc>
                          <a:spcPct val="116000"/>
                        </a:lnSpc>
                        <a:tabLst>
                          <a:tab algn="l" pos="0"/>
                        </a:tabLst>
                      </a:pPr>
                      <a:r>
                        <a:rPr b="1" lang="en-US" sz="1800" strike="noStrike" u="none">
                          <a:solidFill>
                            <a:schemeClr val="dk1"/>
                          </a:solidFill>
                          <a:effectLst/>
                          <a:uFillTx/>
                          <a:latin typeface="Cambria"/>
                          <a:ea typeface="Cambria"/>
                        </a:rPr>
                        <a:t>Particulars</a:t>
                      </a:r>
                      <a:endParaRPr b="0" lang="en-US" sz="1800" strike="noStrike" u="none">
                        <a:solidFill>
                          <a:srgbClr val="000000"/>
                        </a:solidFill>
                        <a:effectLst/>
                        <a:uFillTx/>
                        <a:latin typeface="Arial"/>
                      </a:endParaRPr>
                    </a:p>
                  </a:txBody>
                  <a:tcPr anchor="t" marL="0" marR="0" marT="288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2880" bIns="0" anchor="t">
                      <a:noAutofit/>
                    </a:bodyPr>
                    <a:p>
                      <a:pPr marL="720" algn="ctr" defTabSz="914400">
                        <a:lnSpc>
                          <a:spcPct val="116000"/>
                        </a:lnSpc>
                        <a:tabLst>
                          <a:tab algn="l" pos="0"/>
                        </a:tabLst>
                      </a:pPr>
                      <a:r>
                        <a:rPr b="1" lang="en-US" sz="1800" strike="noStrike" u="none">
                          <a:solidFill>
                            <a:schemeClr val="dk1"/>
                          </a:solidFill>
                          <a:effectLst/>
                          <a:uFillTx/>
                          <a:latin typeface="Cambria"/>
                          <a:ea typeface="Cambria"/>
                        </a:rPr>
                        <a:t>Before 01/09/2024</a:t>
                      </a:r>
                      <a:endParaRPr b="0" lang="en-US" sz="1800" strike="noStrike" u="none">
                        <a:solidFill>
                          <a:srgbClr val="000000"/>
                        </a:solidFill>
                        <a:effectLst/>
                        <a:uFillTx/>
                        <a:latin typeface="Arial"/>
                      </a:endParaRPr>
                    </a:p>
                  </a:txBody>
                  <a:tcPr anchor="t" marL="0" marR="0" marT="288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2880" bIns="0" anchor="t">
                      <a:noAutofit/>
                    </a:bodyPr>
                    <a:p>
                      <a:pPr marL="798840" defTabSz="914400">
                        <a:lnSpc>
                          <a:spcPct val="116000"/>
                        </a:lnSpc>
                        <a:tabLst>
                          <a:tab algn="l" pos="0"/>
                        </a:tabLst>
                      </a:pPr>
                      <a:r>
                        <a:rPr b="1" lang="en-US" sz="1800" strike="noStrike" u="none">
                          <a:solidFill>
                            <a:schemeClr val="dk1"/>
                          </a:solidFill>
                          <a:effectLst/>
                          <a:uFillTx/>
                          <a:latin typeface="Cambria"/>
                          <a:ea typeface="Cambria"/>
                        </a:rPr>
                        <a:t>On or after 01/09/24</a:t>
                      </a:r>
                      <a:endParaRPr b="0" lang="en-US" sz="1800" strike="noStrike" u="none">
                        <a:solidFill>
                          <a:srgbClr val="000000"/>
                        </a:solidFill>
                        <a:effectLst/>
                        <a:uFillTx/>
                        <a:latin typeface="Arial"/>
                      </a:endParaRPr>
                    </a:p>
                  </a:txBody>
                  <a:tcPr anchor="t" marL="0" marR="0" marT="288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r>
              <a:tr h="1104840">
                <a:tc>
                  <a:txBody>
                    <a:bodyPr lIns="0" rIns="0" tIns="0" bIns="0" anchor="t">
                      <a:noAutofit/>
                    </a:bodyPr>
                    <a:p>
                      <a:pPr algn="ctr" defTabSz="914400">
                        <a:lnSpc>
                          <a:spcPct val="118000"/>
                        </a:lnSpc>
                        <a:tabLst>
                          <a:tab algn="l" pos="0"/>
                        </a:tabLst>
                      </a:pPr>
                      <a:r>
                        <a:rPr b="0" lang="en-US" sz="1800" strike="noStrike" u="none">
                          <a:solidFill>
                            <a:schemeClr val="dk1"/>
                          </a:solidFill>
                          <a:effectLst/>
                          <a:uFillTx/>
                          <a:latin typeface="Cambria"/>
                          <a:ea typeface="Cambria"/>
                        </a:rPr>
                        <a:t>1</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120" bIns="0" anchor="t">
                      <a:noAutofit/>
                    </a:bodyPr>
                    <a:p>
                      <a:pPr marL="7560" defTabSz="914400">
                        <a:lnSpc>
                          <a:spcPct val="120000"/>
                        </a:lnSpc>
                        <a:tabLst>
                          <a:tab algn="l" pos="0"/>
                        </a:tabLst>
                      </a:pPr>
                      <a:r>
                        <a:rPr b="0" lang="en-US" sz="1800" strike="noStrike" u="none">
                          <a:solidFill>
                            <a:schemeClr val="dk1"/>
                          </a:solidFill>
                          <a:effectLst/>
                          <a:uFillTx/>
                          <a:latin typeface="Cambria"/>
                          <a:ea typeface="Cambria"/>
                        </a:rPr>
                        <a:t>Procedure to be  followed u/s 148A</a:t>
                      </a:r>
                      <a:endParaRPr b="0" lang="en-US" sz="1800" strike="noStrike" u="none">
                        <a:solidFill>
                          <a:srgbClr val="000000"/>
                        </a:solidFill>
                        <a:effectLst/>
                        <a:uFillTx/>
                        <a:latin typeface="Arial"/>
                      </a:endParaRPr>
                    </a:p>
                  </a:txBody>
                  <a:tcPr anchor="t" marL="0" marR="0" marT="612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0" bIns="0" anchor="t">
                      <a:noAutofit/>
                    </a:bodyPr>
                    <a:p>
                      <a:pPr marL="464760" indent="-457920" defTabSz="914400">
                        <a:lnSpc>
                          <a:spcPct val="118000"/>
                        </a:lnSpc>
                        <a:buClr>
                          <a:srgbClr val="000000"/>
                        </a:buClr>
                        <a:buFont typeface="Cambria"/>
                        <a:buAutoNum type="alphaLcPeriod"/>
                      </a:pPr>
                      <a:r>
                        <a:rPr b="0" lang="en-US" sz="1800" strike="noStrike" u="none">
                          <a:solidFill>
                            <a:schemeClr val="dk1"/>
                          </a:solidFill>
                          <a:effectLst/>
                          <a:uFillTx/>
                          <a:latin typeface="Cambria"/>
                          <a:ea typeface="Cambria"/>
                        </a:rPr>
                        <a:t>Conduct Enquiry,</a:t>
                      </a:r>
                      <a:endParaRPr b="0" lang="en-US" sz="1800" strike="noStrike" u="none">
                        <a:solidFill>
                          <a:srgbClr val="000000"/>
                        </a:solidFill>
                        <a:effectLst/>
                        <a:uFillTx/>
                        <a:latin typeface="Arial"/>
                      </a:endParaRPr>
                    </a:p>
                    <a:p>
                      <a:pPr marL="464760" indent="-457920" defTabSz="914400">
                        <a:lnSpc>
                          <a:spcPct val="100000"/>
                        </a:lnSpc>
                        <a:buClr>
                          <a:srgbClr val="000000"/>
                        </a:buClr>
                        <a:buFont typeface="Cambria"/>
                        <a:buAutoNum type="alphaLcPeriod"/>
                      </a:pPr>
                      <a:r>
                        <a:rPr b="0" lang="en-US" sz="1800" strike="noStrike" u="none">
                          <a:solidFill>
                            <a:schemeClr val="dk1"/>
                          </a:solidFill>
                          <a:effectLst/>
                          <a:uFillTx/>
                          <a:latin typeface="Cambria"/>
                          <a:ea typeface="Cambria"/>
                        </a:rPr>
                        <a:t>Issue SCN,</a:t>
                      </a:r>
                      <a:endParaRPr b="0" lang="en-US" sz="1800" strike="noStrike" u="none">
                        <a:solidFill>
                          <a:srgbClr val="000000"/>
                        </a:solidFill>
                        <a:effectLst/>
                        <a:uFillTx/>
                        <a:latin typeface="Arial"/>
                      </a:endParaRPr>
                    </a:p>
                    <a:p>
                      <a:pPr marL="464760" indent="-457920" defTabSz="914400">
                        <a:lnSpc>
                          <a:spcPct val="100000"/>
                        </a:lnSpc>
                        <a:buClr>
                          <a:srgbClr val="000000"/>
                        </a:buClr>
                        <a:buFont typeface="Cambria"/>
                        <a:buAutoNum type="alphaLcPeriod"/>
                      </a:pPr>
                      <a:r>
                        <a:rPr b="0" lang="en-US" sz="1800" strike="noStrike" u="none">
                          <a:solidFill>
                            <a:schemeClr val="dk1"/>
                          </a:solidFill>
                          <a:effectLst/>
                          <a:uFillTx/>
                          <a:latin typeface="Cambria"/>
                          <a:ea typeface="Cambria"/>
                        </a:rPr>
                        <a:t>Consider reply of assessee,</a:t>
                      </a:r>
                      <a:endParaRPr b="0" lang="en-US" sz="1800" strike="noStrike" u="none">
                        <a:solidFill>
                          <a:srgbClr val="000000"/>
                        </a:solidFill>
                        <a:effectLst/>
                        <a:uFillTx/>
                        <a:latin typeface="Arial"/>
                      </a:endParaRPr>
                    </a:p>
                    <a:p>
                      <a:pPr marL="464760" indent="-457920" defTabSz="914400">
                        <a:lnSpc>
                          <a:spcPct val="118000"/>
                        </a:lnSpc>
                        <a:buClr>
                          <a:srgbClr val="000000"/>
                        </a:buClr>
                        <a:buFont typeface="Cambria"/>
                        <a:buAutoNum type="alphaLcPeriod"/>
                      </a:pPr>
                      <a:r>
                        <a:rPr b="0" lang="en-US" sz="1800" strike="noStrike" u="none">
                          <a:solidFill>
                            <a:schemeClr val="dk1"/>
                          </a:solidFill>
                          <a:effectLst/>
                          <a:uFillTx/>
                          <a:latin typeface="Cambria"/>
                          <a:ea typeface="Cambria"/>
                        </a:rPr>
                        <a:t>Pass order u/s 148A(d)</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0" bIns="0" anchor="t">
                      <a:noAutofit/>
                    </a:bodyPr>
                    <a:p>
                      <a:pPr marL="466200" indent="-457200" defTabSz="914400">
                        <a:lnSpc>
                          <a:spcPct val="118000"/>
                        </a:lnSpc>
                        <a:buClr>
                          <a:srgbClr val="000000"/>
                        </a:buClr>
                        <a:buFont typeface="Cambria"/>
                        <a:buAutoNum type="arabicPeriod"/>
                      </a:pPr>
                      <a:r>
                        <a:rPr b="0" lang="en-US" sz="1800" strike="noStrike" u="none">
                          <a:solidFill>
                            <a:schemeClr val="dk1"/>
                          </a:solidFill>
                          <a:effectLst/>
                          <a:uFillTx/>
                          <a:latin typeface="Cambria"/>
                          <a:ea typeface="Cambria"/>
                        </a:rPr>
                        <a:t>Issue SCN,</a:t>
                      </a:r>
                      <a:endParaRPr b="0" lang="en-US" sz="1800" strike="noStrike" u="none">
                        <a:solidFill>
                          <a:srgbClr val="000000"/>
                        </a:solidFill>
                        <a:effectLst/>
                        <a:uFillTx/>
                        <a:latin typeface="Arial"/>
                      </a:endParaRPr>
                    </a:p>
                    <a:p>
                      <a:pPr marL="466200" indent="-457200" defTabSz="914400">
                        <a:lnSpc>
                          <a:spcPct val="100000"/>
                        </a:lnSpc>
                        <a:buClr>
                          <a:srgbClr val="000000"/>
                        </a:buClr>
                        <a:buFont typeface="Cambria"/>
                        <a:buAutoNum type="arabicPeriod"/>
                      </a:pPr>
                      <a:r>
                        <a:rPr b="0" lang="en-US" sz="1800" strike="noStrike" u="none">
                          <a:solidFill>
                            <a:schemeClr val="dk1"/>
                          </a:solidFill>
                          <a:effectLst/>
                          <a:uFillTx/>
                          <a:latin typeface="Cambria"/>
                          <a:ea typeface="Cambria"/>
                        </a:rPr>
                        <a:t>Reply filed by assessee,</a:t>
                      </a:r>
                      <a:endParaRPr b="0" lang="en-US" sz="1800" strike="noStrike" u="none">
                        <a:solidFill>
                          <a:srgbClr val="000000"/>
                        </a:solidFill>
                        <a:effectLst/>
                        <a:uFillTx/>
                        <a:latin typeface="Arial"/>
                      </a:endParaRPr>
                    </a:p>
                    <a:p>
                      <a:pPr marL="466200" indent="-457200" defTabSz="914400">
                        <a:lnSpc>
                          <a:spcPct val="100000"/>
                        </a:lnSpc>
                        <a:buClr>
                          <a:srgbClr val="000000"/>
                        </a:buClr>
                        <a:buFont typeface="Cambria"/>
                        <a:buAutoNum type="arabicPeriod"/>
                      </a:pPr>
                      <a:r>
                        <a:rPr b="0" lang="en-US" sz="1800" strike="noStrike" u="none">
                          <a:solidFill>
                            <a:schemeClr val="dk1"/>
                          </a:solidFill>
                          <a:effectLst/>
                          <a:uFillTx/>
                          <a:latin typeface="Cambria"/>
                          <a:ea typeface="Cambria"/>
                        </a:rPr>
                        <a:t>Pass order u/s 148A(3)</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r>
              <a:tr h="1379160">
                <a:tc>
                  <a:txBody>
                    <a:bodyPr lIns="0" rIns="0" tIns="0" bIns="0" anchor="t">
                      <a:noAutofit/>
                    </a:bodyPr>
                    <a:p>
                      <a:pPr algn="ctr" defTabSz="914400">
                        <a:lnSpc>
                          <a:spcPct val="118000"/>
                        </a:lnSpc>
                        <a:tabLst>
                          <a:tab algn="l" pos="0"/>
                        </a:tabLst>
                      </a:pPr>
                      <a:r>
                        <a:rPr b="0" lang="en-US" sz="1800" strike="noStrike" u="none">
                          <a:solidFill>
                            <a:schemeClr val="dk1"/>
                          </a:solidFill>
                          <a:effectLst/>
                          <a:uFillTx/>
                          <a:latin typeface="Cambria"/>
                          <a:ea typeface="Cambria"/>
                        </a:rPr>
                        <a:t>2</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120" bIns="0" anchor="t">
                      <a:noAutofit/>
                    </a:bodyPr>
                    <a:p>
                      <a:pPr marL="7560" defTabSz="914400">
                        <a:lnSpc>
                          <a:spcPct val="120000"/>
                        </a:lnSpc>
                        <a:tabLst>
                          <a:tab algn="l" pos="0"/>
                        </a:tabLst>
                      </a:pPr>
                      <a:r>
                        <a:rPr b="0" lang="en-US" sz="1800" strike="noStrike" u="none">
                          <a:solidFill>
                            <a:schemeClr val="dk1"/>
                          </a:solidFill>
                          <a:effectLst/>
                          <a:uFillTx/>
                          <a:latin typeface="Cambria"/>
                          <a:ea typeface="Cambria"/>
                        </a:rPr>
                        <a:t>Time limit for  passing Order u/s  148A</a:t>
                      </a:r>
                      <a:endParaRPr b="0" lang="en-US" sz="1800" strike="noStrike" u="none">
                        <a:solidFill>
                          <a:srgbClr val="000000"/>
                        </a:solidFill>
                        <a:effectLst/>
                        <a:uFillTx/>
                        <a:latin typeface="Arial"/>
                      </a:endParaRPr>
                    </a:p>
                  </a:txBody>
                  <a:tcPr anchor="t" marL="0" marR="0" marT="612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120" bIns="0" anchor="t">
                      <a:noAutofit/>
                    </a:bodyPr>
                    <a:p>
                      <a:pPr marL="7560" defTabSz="914400">
                        <a:lnSpc>
                          <a:spcPct val="120000"/>
                        </a:lnSpc>
                        <a:tabLst>
                          <a:tab algn="l" pos="0"/>
                        </a:tabLst>
                      </a:pPr>
                      <a:r>
                        <a:rPr b="0" lang="en-US" sz="1800" strike="noStrike" u="none">
                          <a:solidFill>
                            <a:schemeClr val="dk1"/>
                          </a:solidFill>
                          <a:effectLst/>
                          <a:uFillTx/>
                          <a:latin typeface="Cambria"/>
                          <a:ea typeface="Cambria"/>
                        </a:rPr>
                        <a:t>Within a month from end of the month is which  reply is received from assessee or where no reply is  furnished by the assessee then within a month from  end of the month in which SCN is issued.</a:t>
                      </a:r>
                      <a:endParaRPr b="0" lang="en-US" sz="1800" strike="noStrike" u="none">
                        <a:solidFill>
                          <a:srgbClr val="000000"/>
                        </a:solidFill>
                        <a:effectLst/>
                        <a:uFillTx/>
                        <a:latin typeface="Arial"/>
                      </a:endParaRPr>
                    </a:p>
                  </a:txBody>
                  <a:tcPr anchor="t" marL="0" marR="0" marT="612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0" bIns="0" anchor="t">
                      <a:noAutofit/>
                    </a:bodyPr>
                    <a:p>
                      <a:pPr marL="9000" algn="just" defTabSz="914400">
                        <a:lnSpc>
                          <a:spcPct val="118000"/>
                        </a:lnSpc>
                        <a:tabLst>
                          <a:tab algn="l" pos="0"/>
                        </a:tabLst>
                      </a:pPr>
                      <a:r>
                        <a:rPr b="0" lang="en-US" sz="1800" strike="noStrike" u="none">
                          <a:solidFill>
                            <a:schemeClr val="dk1"/>
                          </a:solidFill>
                          <a:effectLst/>
                          <a:uFillTx/>
                          <a:latin typeface="Cambria"/>
                          <a:ea typeface="Cambria"/>
                        </a:rPr>
                        <a:t>No time limit.</a:t>
                      </a:r>
                      <a:endParaRPr b="0" lang="en-US" sz="1800" strike="noStrike" u="none">
                        <a:solidFill>
                          <a:srgbClr val="000000"/>
                        </a:solidFill>
                        <a:effectLst/>
                        <a:uFillTx/>
                        <a:latin typeface="Arial"/>
                      </a:endParaRPr>
                    </a:p>
                    <a:p>
                      <a:pPr marL="9000" algn="just" defTabSz="914400">
                        <a:lnSpc>
                          <a:spcPct val="100000"/>
                        </a:lnSpc>
                        <a:tabLst>
                          <a:tab algn="l" pos="0"/>
                        </a:tabLst>
                      </a:pPr>
                      <a:r>
                        <a:rPr b="0" lang="en-US" sz="1800" strike="noStrike" u="none">
                          <a:solidFill>
                            <a:schemeClr val="dk1"/>
                          </a:solidFill>
                          <a:effectLst/>
                          <a:uFillTx/>
                          <a:latin typeface="Cambria"/>
                          <a:ea typeface="Cambria"/>
                        </a:rPr>
                        <a:t>However, there is time limit to issued  Notice u/s 148 and Notice u/s 148 is  to be issued along with Order u/s  148(3).</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r>
              <a:tr h="1927800">
                <a:tc>
                  <a:txBody>
                    <a:bodyPr lIns="0" rIns="0" tIns="0" bIns="0" anchor="t">
                      <a:noAutofit/>
                    </a:bodyPr>
                    <a:p>
                      <a:pPr algn="ctr" defTabSz="914400">
                        <a:lnSpc>
                          <a:spcPct val="118000"/>
                        </a:lnSpc>
                        <a:tabLst>
                          <a:tab algn="l" pos="0"/>
                        </a:tabLst>
                      </a:pPr>
                      <a:r>
                        <a:rPr b="0" lang="en-US" sz="1800" strike="noStrike" u="none">
                          <a:solidFill>
                            <a:schemeClr val="dk1"/>
                          </a:solidFill>
                          <a:effectLst/>
                          <a:uFillTx/>
                          <a:latin typeface="Cambria"/>
                          <a:ea typeface="Cambria"/>
                        </a:rPr>
                        <a:t>3</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0" bIns="0" anchor="t">
                      <a:noAutofit/>
                    </a:bodyPr>
                    <a:p>
                      <a:pPr marL="7560" defTabSz="914400">
                        <a:lnSpc>
                          <a:spcPct val="118000"/>
                        </a:lnSpc>
                        <a:tabLst>
                          <a:tab algn="l" pos="0"/>
                        </a:tabLst>
                      </a:pPr>
                      <a:r>
                        <a:rPr b="0" lang="en-US" sz="1800" strike="noStrike" u="none">
                          <a:solidFill>
                            <a:schemeClr val="dk1"/>
                          </a:solidFill>
                          <a:effectLst/>
                          <a:uFillTx/>
                          <a:latin typeface="Cambria"/>
                          <a:ea typeface="Cambria"/>
                        </a:rPr>
                        <a:t>Sec 148A -Not</a:t>
                      </a:r>
                      <a:endParaRPr b="0" lang="en-US" sz="1800" strike="noStrike" u="none">
                        <a:solidFill>
                          <a:srgbClr val="000000"/>
                        </a:solidFill>
                        <a:effectLst/>
                        <a:uFillTx/>
                        <a:latin typeface="Arial"/>
                      </a:endParaRPr>
                    </a:p>
                    <a:p>
                      <a:pPr marL="7560" defTabSz="914400">
                        <a:lnSpc>
                          <a:spcPct val="100000"/>
                        </a:lnSpc>
                        <a:tabLst>
                          <a:tab algn="l" pos="0"/>
                        </a:tabLst>
                      </a:pPr>
                      <a:r>
                        <a:rPr b="0" lang="en-US" sz="1800" strike="noStrike" u="none">
                          <a:solidFill>
                            <a:schemeClr val="dk1"/>
                          </a:solidFill>
                          <a:effectLst/>
                          <a:uFillTx/>
                          <a:latin typeface="Cambria"/>
                          <a:ea typeface="Cambria"/>
                        </a:rPr>
                        <a:t>applicable</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0" bIns="0" anchor="t">
                      <a:noAutofit/>
                    </a:bodyPr>
                    <a:p>
                      <a:pPr marL="464760" indent="-457920" defTabSz="914400">
                        <a:lnSpc>
                          <a:spcPct val="118000"/>
                        </a:lnSpc>
                        <a:buClr>
                          <a:srgbClr val="000000"/>
                        </a:buClr>
                        <a:buFont typeface="Cambria"/>
                        <a:buAutoNum type="alphaLcPeriod"/>
                      </a:pPr>
                      <a:r>
                        <a:rPr b="0" lang="en-US" sz="1800" strike="noStrike" u="none">
                          <a:solidFill>
                            <a:schemeClr val="dk1"/>
                          </a:solidFill>
                          <a:effectLst/>
                          <a:uFillTx/>
                          <a:latin typeface="Cambria"/>
                          <a:ea typeface="Cambria"/>
                        </a:rPr>
                        <a:t>Search u/s 132 or Requisition u/s 132A,</a:t>
                      </a:r>
                      <a:endParaRPr b="0" lang="en-US" sz="1800" strike="noStrike" u="none">
                        <a:solidFill>
                          <a:srgbClr val="000000"/>
                        </a:solidFill>
                        <a:effectLst/>
                        <a:uFillTx/>
                        <a:latin typeface="Arial"/>
                      </a:endParaRPr>
                    </a:p>
                    <a:p>
                      <a:pPr marL="464760" indent="-457200" defTabSz="914400">
                        <a:lnSpc>
                          <a:spcPct val="100000"/>
                        </a:lnSpc>
                        <a:buClr>
                          <a:srgbClr val="000000"/>
                        </a:buClr>
                        <a:buFont typeface="Cambria"/>
                        <a:buAutoNum type="alphaLcPeriod"/>
                      </a:pPr>
                      <a:r>
                        <a:rPr b="0" lang="en-US" sz="1800" strike="noStrike" u="none">
                          <a:solidFill>
                            <a:schemeClr val="dk1"/>
                          </a:solidFill>
                          <a:effectLst/>
                          <a:uFillTx/>
                          <a:latin typeface="Cambria"/>
                          <a:ea typeface="Cambria"/>
                        </a:rPr>
                        <a:t>b. Money, Bullion, Jewelry or other Valuable  Article seized in search in case of any other  person belongs to the assessee,</a:t>
                      </a:r>
                      <a:endParaRPr b="0" lang="en-US" sz="1800" strike="noStrike" u="none">
                        <a:solidFill>
                          <a:srgbClr val="000000"/>
                        </a:solidFill>
                        <a:effectLst/>
                        <a:uFillTx/>
                        <a:latin typeface="Arial"/>
                      </a:endParaRPr>
                    </a:p>
                    <a:p>
                      <a:pPr marL="464760" indent="-457200" defTabSz="914400">
                        <a:lnSpc>
                          <a:spcPct val="100000"/>
                        </a:lnSpc>
                        <a:buClr>
                          <a:srgbClr val="000000"/>
                        </a:buClr>
                        <a:buFont typeface="Cambria"/>
                        <a:buAutoNum type="alphaLcPeriod"/>
                      </a:pPr>
                      <a:r>
                        <a:rPr b="0" lang="en-US" sz="1800" strike="noStrike" u="none">
                          <a:solidFill>
                            <a:schemeClr val="dk1"/>
                          </a:solidFill>
                          <a:effectLst/>
                          <a:uFillTx/>
                          <a:latin typeface="Cambria"/>
                          <a:ea typeface="Cambria"/>
                        </a:rPr>
                        <a:t>Books of accounts seized in case of any other  person belongs to the assessee,</a:t>
                      </a:r>
                      <a:endParaRPr b="0" lang="en-US" sz="1800" strike="noStrike" u="none">
                        <a:solidFill>
                          <a:srgbClr val="000000"/>
                        </a:solidFill>
                        <a:effectLst/>
                        <a:uFillTx/>
                        <a:latin typeface="Arial"/>
                      </a:endParaRPr>
                    </a:p>
                    <a:p>
                      <a:pPr marL="464760" indent="-457920" defTabSz="914400">
                        <a:lnSpc>
                          <a:spcPct val="118000"/>
                        </a:lnSpc>
                        <a:spcBef>
                          <a:spcPts val="6"/>
                        </a:spcBef>
                        <a:buClr>
                          <a:srgbClr val="000000"/>
                        </a:buClr>
                        <a:buFont typeface="Cambria"/>
                        <a:buAutoNum type="alphaLcPeriod"/>
                      </a:pPr>
                      <a:r>
                        <a:rPr b="0" lang="en-US" sz="1800" strike="noStrike" u="none">
                          <a:solidFill>
                            <a:schemeClr val="dk1"/>
                          </a:solidFill>
                          <a:effectLst/>
                          <a:uFillTx/>
                          <a:latin typeface="Cambria"/>
                          <a:ea typeface="Cambria"/>
                        </a:rPr>
                        <a:t>d. AO received information u/s 135A.</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0" bIns="0" anchor="t">
                      <a:noAutofit/>
                    </a:bodyPr>
                    <a:p>
                      <a:pPr marL="9000" defTabSz="914400">
                        <a:lnSpc>
                          <a:spcPct val="118000"/>
                        </a:lnSpc>
                        <a:tabLst>
                          <a:tab algn="l" pos="0"/>
                        </a:tabLst>
                      </a:pPr>
                      <a:r>
                        <a:rPr b="0" lang="en-US" sz="1800" strike="noStrike" u="none">
                          <a:solidFill>
                            <a:schemeClr val="dk1"/>
                          </a:solidFill>
                          <a:effectLst/>
                          <a:uFillTx/>
                          <a:latin typeface="Cambria"/>
                          <a:ea typeface="Cambria"/>
                        </a:rPr>
                        <a:t>AO received information u/s 135A.</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r>
              <a:tr h="1325520">
                <a:tc>
                  <a:txBody>
                    <a:bodyPr lIns="0" rIns="0" tIns="0" bIns="0" anchor="t">
                      <a:noAutofit/>
                    </a:bodyPr>
                    <a:p>
                      <a:pPr algn="ctr" defTabSz="914400">
                        <a:lnSpc>
                          <a:spcPct val="119000"/>
                        </a:lnSpc>
                        <a:tabLst>
                          <a:tab algn="l" pos="0"/>
                        </a:tabLst>
                      </a:pPr>
                      <a:r>
                        <a:rPr b="0" lang="en-US" sz="1800" strike="noStrike" u="none">
                          <a:solidFill>
                            <a:schemeClr val="dk1"/>
                          </a:solidFill>
                          <a:effectLst/>
                          <a:uFillTx/>
                          <a:latin typeface="Cambria"/>
                          <a:ea typeface="Cambria"/>
                        </a:rPr>
                        <a:t>4</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alpha val="0"/>
                        </a:srgbClr>
                      </a:solidFill>
                      <a:prstDash val="solid"/>
                    </a:lnB>
                    <a:noFill/>
                  </a:tcPr>
                </a:tc>
                <a:tc>
                  <a:txBody>
                    <a:bodyPr lIns="0" rIns="0" tIns="6840" bIns="0" anchor="t">
                      <a:noAutofit/>
                    </a:bodyPr>
                    <a:p>
                      <a:pPr marL="7560" defTabSz="914400">
                        <a:lnSpc>
                          <a:spcPct val="120000"/>
                        </a:lnSpc>
                        <a:tabLst>
                          <a:tab algn="l" pos="0"/>
                        </a:tabLst>
                      </a:pPr>
                      <a:r>
                        <a:rPr b="0" lang="en-US" sz="1800" strike="noStrike" u="none">
                          <a:solidFill>
                            <a:schemeClr val="dk1"/>
                          </a:solidFill>
                          <a:effectLst/>
                          <a:uFillTx/>
                          <a:latin typeface="Cambria"/>
                          <a:ea typeface="Cambria"/>
                        </a:rPr>
                        <a:t>Time Limit to issue  Notice u/s 148A  (Sec 149)</a:t>
                      </a:r>
                      <a:endParaRPr b="0" lang="en-US" sz="1800" strike="noStrike" u="none">
                        <a:solidFill>
                          <a:srgbClr val="000000"/>
                        </a:solidFill>
                        <a:effectLst/>
                        <a:uFillTx/>
                        <a:latin typeface="Arial"/>
                      </a:endParaRPr>
                    </a:p>
                  </a:txBody>
                  <a:tcPr anchor="t" marL="0" marR="0" marT="6840" marB="0">
                    <a:lnL w="9360">
                      <a:solidFill>
                        <a:srgbClr val="000000"/>
                      </a:solidFill>
                      <a:prstDash val="solid"/>
                    </a:lnL>
                    <a:lnR w="9360">
                      <a:solidFill>
                        <a:srgbClr val="000000"/>
                      </a:solidFill>
                      <a:prstDash val="solid"/>
                    </a:lnR>
                    <a:lnT w="9360">
                      <a:solidFill>
                        <a:srgbClr val="000000"/>
                      </a:solidFill>
                      <a:prstDash val="solid"/>
                    </a:lnT>
                    <a:lnB w="9360">
                      <a:solidFill>
                        <a:srgbClr val="000000">
                          <a:alpha val="0"/>
                        </a:srgbClr>
                      </a:solidFill>
                      <a:prstDash val="solid"/>
                    </a:lnB>
                    <a:noFill/>
                  </a:tcPr>
                </a:tc>
                <a:tc>
                  <a:txBody>
                    <a:bodyPr lIns="0" rIns="0" tIns="0" bIns="0" anchor="t">
                      <a:noAutofit/>
                    </a:bodyPr>
                    <a:p>
                      <a:pPr marL="7560" defTabSz="914400">
                        <a:lnSpc>
                          <a:spcPct val="119000"/>
                        </a:lnSpc>
                        <a:tabLst>
                          <a:tab algn="l" pos="0"/>
                        </a:tabLst>
                      </a:pPr>
                      <a:r>
                        <a:rPr b="0" lang="en-US" sz="1800" strike="noStrike" u="none">
                          <a:solidFill>
                            <a:schemeClr val="dk1"/>
                          </a:solidFill>
                          <a:effectLst/>
                          <a:uFillTx/>
                          <a:latin typeface="Cambria"/>
                          <a:ea typeface="Cambria"/>
                        </a:rPr>
                        <a:t>No time limit to issue Notice u/s 148A.</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alpha val="0"/>
                        </a:srgbClr>
                      </a:solidFill>
                      <a:prstDash val="solid"/>
                    </a:lnB>
                    <a:noFill/>
                  </a:tcPr>
                </a:tc>
                <a:tc>
                  <a:txBody>
                    <a:bodyPr lIns="0" rIns="0" tIns="6840" bIns="0" anchor="t">
                      <a:noAutofit/>
                    </a:bodyPr>
                    <a:p>
                      <a:pPr marL="351720" indent="-343080" defTabSz="914400">
                        <a:lnSpc>
                          <a:spcPct val="120000"/>
                        </a:lnSpc>
                        <a:buClr>
                          <a:srgbClr val="000000"/>
                        </a:buClr>
                        <a:buFont typeface="Cambria"/>
                        <a:buAutoNum type="alphaLcPeriod"/>
                      </a:pPr>
                      <a:r>
                        <a:rPr b="0" lang="en-US" sz="1800" strike="noStrike" u="none">
                          <a:solidFill>
                            <a:schemeClr val="dk1"/>
                          </a:solidFill>
                          <a:effectLst/>
                          <a:uFillTx/>
                          <a:latin typeface="Cambria"/>
                          <a:ea typeface="Cambria"/>
                        </a:rPr>
                        <a:t>within 3 years from the End of  relevant AY, if escaped Income is  below 50 lakhs,</a:t>
                      </a:r>
                      <a:endParaRPr b="0" lang="en-US" sz="1800" strike="noStrike" u="none">
                        <a:solidFill>
                          <a:srgbClr val="000000"/>
                        </a:solidFill>
                        <a:effectLst/>
                        <a:uFillTx/>
                        <a:latin typeface="Arial"/>
                      </a:endParaRPr>
                    </a:p>
                    <a:p>
                      <a:pPr marL="351720" indent="-343080" defTabSz="914400">
                        <a:lnSpc>
                          <a:spcPct val="116000"/>
                        </a:lnSpc>
                        <a:buClr>
                          <a:srgbClr val="000000"/>
                        </a:buClr>
                        <a:buFont typeface="Cambria"/>
                        <a:buAutoNum type="alphaLcPeriod"/>
                      </a:pPr>
                      <a:r>
                        <a:rPr b="0" lang="en-US" sz="1800" strike="noStrike" u="none">
                          <a:solidFill>
                            <a:schemeClr val="dk1"/>
                          </a:solidFill>
                          <a:effectLst/>
                          <a:uFillTx/>
                          <a:latin typeface="Cambria"/>
                          <a:ea typeface="Cambria"/>
                        </a:rPr>
                        <a:t>b. within 5 years, if escaped income</a:t>
                      </a:r>
                      <a:endParaRPr b="0" lang="en-US" sz="1800" strike="noStrike" u="none">
                        <a:solidFill>
                          <a:srgbClr val="000000"/>
                        </a:solidFill>
                        <a:effectLst/>
                        <a:uFillTx/>
                        <a:latin typeface="Arial"/>
                      </a:endParaRPr>
                    </a:p>
                    <a:p>
                      <a:pPr marL="351720" defTabSz="914400">
                        <a:lnSpc>
                          <a:spcPct val="95000"/>
                        </a:lnSpc>
                        <a:tabLst>
                          <a:tab algn="l" pos="0"/>
                        </a:tabLst>
                      </a:pPr>
                      <a:r>
                        <a:rPr b="0" lang="en-US" sz="1800" strike="noStrike" u="none">
                          <a:solidFill>
                            <a:schemeClr val="dk1"/>
                          </a:solidFill>
                          <a:effectLst/>
                          <a:uFillTx/>
                          <a:latin typeface="Cambria"/>
                          <a:ea typeface="Cambria"/>
                        </a:rPr>
                        <a:t>is 50 lakh or above.</a:t>
                      </a:r>
                      <a:endParaRPr b="0" lang="en-US" sz="1800" strike="noStrike" u="none">
                        <a:solidFill>
                          <a:srgbClr val="000000"/>
                        </a:solidFill>
                        <a:effectLst/>
                        <a:uFillTx/>
                        <a:latin typeface="Arial"/>
                      </a:endParaRPr>
                    </a:p>
                  </a:txBody>
                  <a:tcPr anchor="t" marL="0" marR="0" marT="6840" marB="0">
                    <a:lnL w="9360">
                      <a:solidFill>
                        <a:srgbClr val="000000"/>
                      </a:solidFill>
                      <a:prstDash val="solid"/>
                    </a:lnL>
                    <a:lnR w="9360">
                      <a:solidFill>
                        <a:srgbClr val="000000"/>
                      </a:solidFill>
                      <a:prstDash val="solid"/>
                    </a:lnR>
                    <a:lnT w="9360">
                      <a:solidFill>
                        <a:srgbClr val="000000"/>
                      </a:solidFill>
                      <a:prstDash val="solid"/>
                    </a:lnT>
                    <a:lnB w="9360">
                      <a:solidFill>
                        <a:srgbClr val="000000">
                          <a:alpha val="0"/>
                        </a:srgbClr>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 name="PlaceHolder 1"/>
          <p:cNvSpPr>
            <a:spLocks noGrp="1"/>
          </p:cNvSpPr>
          <p:nvPr>
            <p:ph type="title"/>
          </p:nvPr>
        </p:nvSpPr>
        <p:spPr>
          <a:xfrm>
            <a:off x="180360" y="37800"/>
            <a:ext cx="4722120" cy="746640"/>
          </a:xfrm>
          <a:prstGeom prst="rect">
            <a:avLst/>
          </a:prstGeom>
          <a:noFill/>
          <a:ln w="0">
            <a:noFill/>
          </a:ln>
        </p:spPr>
        <p:txBody>
          <a:bodyPr lIns="0" rIns="0" tIns="13320" bIns="0" anchor="ctr">
            <a:spAutoFit/>
          </a:bodyPr>
          <a:p>
            <a:pPr marL="12600" indent="0" defTabSz="914400">
              <a:lnSpc>
                <a:spcPct val="100000"/>
              </a:lnSpc>
              <a:buNone/>
              <a:tabLst>
                <a:tab algn="l" pos="0"/>
              </a:tabLst>
            </a:pPr>
            <a:r>
              <a:rPr b="0" lang="en-US" sz="2000" strike="noStrike" u="none">
                <a:solidFill>
                  <a:srgbClr val="262626"/>
                </a:solidFill>
                <a:effectLst/>
                <a:uFillTx/>
                <a:latin typeface="Cambria"/>
                <a:ea typeface="Cambria"/>
              </a:rPr>
              <a:t>Comparison – Pre vs Post Finance Act‘24</a:t>
            </a:r>
            <a:endParaRPr b="0" lang="en-US" sz="2000" strike="noStrike" u="none">
              <a:solidFill>
                <a:srgbClr val="000000"/>
              </a:solidFill>
              <a:effectLst/>
              <a:uFillTx/>
              <a:latin typeface="Arial"/>
            </a:endParaRPr>
          </a:p>
        </p:txBody>
      </p:sp>
      <p:graphicFrame>
        <p:nvGraphicFramePr>
          <p:cNvPr id="213" name="Google Shape;221;p12"/>
          <p:cNvGraphicFramePr/>
          <p:nvPr/>
        </p:nvGraphicFramePr>
        <p:xfrm>
          <a:off x="96840" y="577440"/>
          <a:ext cx="11833560" cy="6594840"/>
        </p:xfrm>
        <a:graphic>
          <a:graphicData uri="http://schemas.openxmlformats.org/drawingml/2006/table">
            <a:tbl>
              <a:tblPr/>
              <a:tblGrid>
                <a:gridCol w="838800"/>
                <a:gridCol w="2075040"/>
                <a:gridCol w="5087520"/>
                <a:gridCol w="3832560"/>
              </a:tblGrid>
              <a:tr h="282240">
                <a:tc>
                  <a:txBody>
                    <a:bodyPr lIns="0" rIns="0" tIns="0" bIns="0" anchor="t">
                      <a:noAutofit/>
                    </a:bodyPr>
                    <a:p>
                      <a:pPr algn="ctr" defTabSz="914400">
                        <a:lnSpc>
                          <a:spcPct val="117000"/>
                        </a:lnSpc>
                        <a:tabLst>
                          <a:tab algn="l" pos="0"/>
                        </a:tabLst>
                      </a:pPr>
                      <a:r>
                        <a:rPr b="1" lang="en-US" sz="1800" strike="noStrike" u="none">
                          <a:solidFill>
                            <a:schemeClr val="dk1"/>
                          </a:solidFill>
                          <a:effectLst/>
                          <a:uFillTx/>
                          <a:latin typeface="Cambria"/>
                          <a:ea typeface="Cambria"/>
                        </a:rPr>
                        <a:t>Sr No.</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2880" bIns="0" anchor="t">
                      <a:noAutofit/>
                    </a:bodyPr>
                    <a:p>
                      <a:pPr marL="452880" defTabSz="914400">
                        <a:lnSpc>
                          <a:spcPct val="116000"/>
                        </a:lnSpc>
                        <a:tabLst>
                          <a:tab algn="l" pos="0"/>
                        </a:tabLst>
                      </a:pPr>
                      <a:r>
                        <a:rPr b="1" lang="en-US" sz="1800" strike="noStrike" u="none">
                          <a:solidFill>
                            <a:schemeClr val="dk1"/>
                          </a:solidFill>
                          <a:effectLst/>
                          <a:uFillTx/>
                          <a:latin typeface="Cambria"/>
                          <a:ea typeface="Cambria"/>
                        </a:rPr>
                        <a:t>Particulars</a:t>
                      </a:r>
                      <a:endParaRPr b="0" lang="en-US" sz="1800" strike="noStrike" u="none">
                        <a:solidFill>
                          <a:srgbClr val="000000"/>
                        </a:solidFill>
                        <a:effectLst/>
                        <a:uFillTx/>
                        <a:latin typeface="Arial"/>
                      </a:endParaRPr>
                    </a:p>
                  </a:txBody>
                  <a:tcPr anchor="t" marL="0" marR="0" marT="288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2880" bIns="0" anchor="t">
                      <a:noAutofit/>
                    </a:bodyPr>
                    <a:p>
                      <a:pPr marL="720" algn="ctr" defTabSz="914400">
                        <a:lnSpc>
                          <a:spcPct val="116000"/>
                        </a:lnSpc>
                        <a:tabLst>
                          <a:tab algn="l" pos="0"/>
                        </a:tabLst>
                      </a:pPr>
                      <a:r>
                        <a:rPr b="1" lang="en-US" sz="1800" strike="noStrike" u="none">
                          <a:solidFill>
                            <a:schemeClr val="dk1"/>
                          </a:solidFill>
                          <a:effectLst/>
                          <a:uFillTx/>
                          <a:latin typeface="Cambria"/>
                          <a:ea typeface="Cambria"/>
                        </a:rPr>
                        <a:t>Before 01/09/2024</a:t>
                      </a:r>
                      <a:endParaRPr b="0" lang="en-US" sz="1800" strike="noStrike" u="none">
                        <a:solidFill>
                          <a:srgbClr val="000000"/>
                        </a:solidFill>
                        <a:effectLst/>
                        <a:uFillTx/>
                        <a:latin typeface="Arial"/>
                      </a:endParaRPr>
                    </a:p>
                  </a:txBody>
                  <a:tcPr anchor="t" marL="0" marR="0" marT="288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2880" bIns="0" anchor="t">
                      <a:noAutofit/>
                    </a:bodyPr>
                    <a:p>
                      <a:pPr marL="798840" defTabSz="914400">
                        <a:lnSpc>
                          <a:spcPct val="116000"/>
                        </a:lnSpc>
                        <a:tabLst>
                          <a:tab algn="l" pos="0"/>
                        </a:tabLst>
                      </a:pPr>
                      <a:r>
                        <a:rPr b="1" lang="en-US" sz="1800" strike="noStrike" u="none">
                          <a:solidFill>
                            <a:schemeClr val="dk1"/>
                          </a:solidFill>
                          <a:effectLst/>
                          <a:uFillTx/>
                          <a:latin typeface="Cambria"/>
                          <a:ea typeface="Cambria"/>
                        </a:rPr>
                        <a:t>On or after 01/09/24</a:t>
                      </a:r>
                      <a:endParaRPr b="0" lang="en-US" sz="1800" strike="noStrike" u="none">
                        <a:solidFill>
                          <a:srgbClr val="000000"/>
                        </a:solidFill>
                        <a:effectLst/>
                        <a:uFillTx/>
                        <a:latin typeface="Arial"/>
                      </a:endParaRPr>
                    </a:p>
                  </a:txBody>
                  <a:tcPr anchor="t" marL="0" marR="0" marT="288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r>
              <a:tr h="1930680">
                <a:tc>
                  <a:txBody>
                    <a:bodyPr lIns="0" rIns="0" tIns="0" bIns="0" anchor="t">
                      <a:noAutofit/>
                    </a:bodyPr>
                    <a:p>
                      <a:pPr algn="ctr" defTabSz="914400">
                        <a:lnSpc>
                          <a:spcPct val="118000"/>
                        </a:lnSpc>
                        <a:tabLst>
                          <a:tab algn="l" pos="0"/>
                        </a:tabLst>
                      </a:pPr>
                      <a:r>
                        <a:rPr b="0" lang="en-US" sz="1800" strike="noStrike" u="none">
                          <a:solidFill>
                            <a:schemeClr val="dk1"/>
                          </a:solidFill>
                          <a:effectLst/>
                          <a:uFillTx/>
                          <a:latin typeface="Cambria"/>
                          <a:ea typeface="Cambria"/>
                        </a:rPr>
                        <a:t>5</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0" bIns="0" anchor="t">
                      <a:noAutofit/>
                    </a:bodyPr>
                    <a:p>
                      <a:pPr marL="7560" defTabSz="914400">
                        <a:lnSpc>
                          <a:spcPct val="118000"/>
                        </a:lnSpc>
                        <a:tabLst>
                          <a:tab algn="l" pos="0"/>
                        </a:tabLst>
                      </a:pPr>
                      <a:r>
                        <a:rPr b="0" lang="en-US" sz="1800" strike="noStrike" u="none">
                          <a:solidFill>
                            <a:schemeClr val="dk1"/>
                          </a:solidFill>
                          <a:effectLst/>
                          <a:uFillTx/>
                          <a:latin typeface="Cambria"/>
                          <a:ea typeface="Cambria"/>
                        </a:rPr>
                        <a:t>Sec 148-</a:t>
                      </a:r>
                      <a:endParaRPr b="0" lang="en-US" sz="1800" strike="noStrike" u="none">
                        <a:solidFill>
                          <a:srgbClr val="000000"/>
                        </a:solidFill>
                        <a:effectLst/>
                        <a:uFillTx/>
                        <a:latin typeface="Arial"/>
                      </a:endParaRPr>
                    </a:p>
                    <a:p>
                      <a:pPr marL="7560" defTabSz="914400">
                        <a:lnSpc>
                          <a:spcPct val="100000"/>
                        </a:lnSpc>
                        <a:tabLst>
                          <a:tab algn="l" pos="0"/>
                        </a:tabLst>
                      </a:pPr>
                      <a:r>
                        <a:rPr b="0" lang="en-US" sz="1800" strike="noStrike" u="none">
                          <a:solidFill>
                            <a:schemeClr val="dk1"/>
                          </a:solidFill>
                          <a:effectLst/>
                          <a:uFillTx/>
                          <a:latin typeface="Cambria"/>
                          <a:ea typeface="Cambria"/>
                        </a:rPr>
                        <a:t>Information</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0" bIns="0" anchor="t">
                      <a:noAutofit/>
                    </a:bodyPr>
                    <a:p>
                      <a:pPr marL="408240" indent="-401400" defTabSz="914400">
                        <a:lnSpc>
                          <a:spcPct val="118000"/>
                        </a:lnSpc>
                        <a:buClr>
                          <a:srgbClr val="000000"/>
                        </a:buClr>
                        <a:buFont typeface="Cambria"/>
                        <a:buAutoNum type="romanLcParenR"/>
                      </a:pPr>
                      <a:r>
                        <a:rPr b="0" lang="en-US" sz="1800" strike="noStrike" u="none">
                          <a:solidFill>
                            <a:schemeClr val="dk1"/>
                          </a:solidFill>
                          <a:effectLst/>
                          <a:uFillTx/>
                          <a:latin typeface="Cambria"/>
                          <a:ea typeface="Cambria"/>
                        </a:rPr>
                        <a:t>Information under Risk mgmt strategy,</a:t>
                      </a:r>
                      <a:endParaRPr b="0" lang="en-US" sz="1800" strike="noStrike" u="none">
                        <a:solidFill>
                          <a:srgbClr val="000000"/>
                        </a:solidFill>
                        <a:effectLst/>
                        <a:uFillTx/>
                        <a:latin typeface="Arial"/>
                      </a:endParaRPr>
                    </a:p>
                    <a:p>
                      <a:pPr marL="408240" indent="-401400" defTabSz="914400">
                        <a:lnSpc>
                          <a:spcPct val="100000"/>
                        </a:lnSpc>
                        <a:buClr>
                          <a:srgbClr val="000000"/>
                        </a:buClr>
                        <a:buFont typeface="Cambria"/>
                        <a:buAutoNum type="romanLcParenR"/>
                      </a:pPr>
                      <a:r>
                        <a:rPr b="0" lang="en-US" sz="1800" strike="noStrike" u="none">
                          <a:solidFill>
                            <a:schemeClr val="dk1"/>
                          </a:solidFill>
                          <a:effectLst/>
                          <a:uFillTx/>
                          <a:latin typeface="Cambria"/>
                          <a:ea typeface="Cambria"/>
                        </a:rPr>
                        <a:t>Audit objections,</a:t>
                      </a:r>
                      <a:endParaRPr b="0" lang="en-US" sz="1800" strike="noStrike" u="none">
                        <a:solidFill>
                          <a:srgbClr val="000000"/>
                        </a:solidFill>
                        <a:effectLst/>
                        <a:uFillTx/>
                        <a:latin typeface="Arial"/>
                      </a:endParaRPr>
                    </a:p>
                    <a:p>
                      <a:pPr marL="408240" indent="-401400" defTabSz="914400">
                        <a:lnSpc>
                          <a:spcPct val="100000"/>
                        </a:lnSpc>
                        <a:buClr>
                          <a:srgbClr val="000000"/>
                        </a:buClr>
                        <a:buFont typeface="Cambria"/>
                        <a:buAutoNum type="romanLcParenR"/>
                      </a:pPr>
                      <a:r>
                        <a:rPr b="0" lang="en-US" sz="1800" strike="noStrike" u="none">
                          <a:solidFill>
                            <a:schemeClr val="dk1"/>
                          </a:solidFill>
                          <a:effectLst/>
                          <a:uFillTx/>
                          <a:latin typeface="Cambria"/>
                          <a:ea typeface="Cambria"/>
                        </a:rPr>
                        <a:t>DTAA information,</a:t>
                      </a:r>
                      <a:endParaRPr b="0" lang="en-US" sz="1800" strike="noStrike" u="none">
                        <a:solidFill>
                          <a:srgbClr val="000000"/>
                        </a:solidFill>
                        <a:effectLst/>
                        <a:uFillTx/>
                        <a:latin typeface="Arial"/>
                      </a:endParaRPr>
                    </a:p>
                    <a:p>
                      <a:pPr marL="408240" indent="-401400" defTabSz="914400">
                        <a:lnSpc>
                          <a:spcPct val="100000"/>
                        </a:lnSpc>
                        <a:buClr>
                          <a:srgbClr val="000000"/>
                        </a:buClr>
                        <a:buFont typeface="Cambria"/>
                        <a:buAutoNum type="romanLcParenR"/>
                      </a:pPr>
                      <a:r>
                        <a:rPr b="0" lang="en-US" sz="1800" strike="noStrike" u="none">
                          <a:solidFill>
                            <a:schemeClr val="dk1"/>
                          </a:solidFill>
                          <a:effectLst/>
                          <a:uFillTx/>
                          <a:latin typeface="Cambria"/>
                          <a:ea typeface="Cambria"/>
                        </a:rPr>
                        <a:t>Information u/s 135A,</a:t>
                      </a:r>
                      <a:endParaRPr b="0" lang="en-US" sz="1800" strike="noStrike" u="none">
                        <a:solidFill>
                          <a:srgbClr val="000000"/>
                        </a:solidFill>
                        <a:effectLst/>
                        <a:uFillTx/>
                        <a:latin typeface="Arial"/>
                      </a:endParaRPr>
                    </a:p>
                    <a:p>
                      <a:pPr marL="408240" indent="-401400" defTabSz="914400">
                        <a:lnSpc>
                          <a:spcPct val="100000"/>
                        </a:lnSpc>
                        <a:buClr>
                          <a:srgbClr val="000000"/>
                        </a:buClr>
                        <a:buFont typeface="Cambria"/>
                        <a:buAutoNum type="romanLcParenR"/>
                      </a:pPr>
                      <a:r>
                        <a:rPr b="0" lang="en-US" sz="1800" strike="noStrike" u="none">
                          <a:solidFill>
                            <a:schemeClr val="dk1"/>
                          </a:solidFill>
                          <a:effectLst/>
                          <a:uFillTx/>
                          <a:latin typeface="Cambria"/>
                          <a:ea typeface="Cambria"/>
                        </a:rPr>
                        <a:t>Tribunal or court order</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120" bIns="0" anchor="t">
                      <a:noAutofit/>
                    </a:bodyPr>
                    <a:p>
                      <a:pPr marL="409680" indent="-401400" defTabSz="914400">
                        <a:lnSpc>
                          <a:spcPct val="120000"/>
                        </a:lnSpc>
                        <a:buClr>
                          <a:srgbClr val="000000"/>
                        </a:buClr>
                        <a:buFont typeface="Cambria"/>
                        <a:buAutoNum type="romanLcParenR"/>
                      </a:pPr>
                      <a:r>
                        <a:rPr b="0" lang="en-US" sz="1800" strike="noStrike" u="none">
                          <a:solidFill>
                            <a:schemeClr val="dk1"/>
                          </a:solidFill>
                          <a:effectLst/>
                          <a:uFillTx/>
                          <a:latin typeface="Cambria"/>
                          <a:ea typeface="Cambria"/>
                        </a:rPr>
                        <a:t>Information under Risk mgmt  strategy,</a:t>
                      </a:r>
                      <a:endParaRPr b="0" lang="en-US" sz="1800" strike="noStrike" u="none">
                        <a:solidFill>
                          <a:srgbClr val="000000"/>
                        </a:solidFill>
                        <a:effectLst/>
                        <a:uFillTx/>
                        <a:latin typeface="Arial"/>
                      </a:endParaRPr>
                    </a:p>
                    <a:p>
                      <a:pPr marL="409680" indent="-401400" defTabSz="914400">
                        <a:lnSpc>
                          <a:spcPct val="116000"/>
                        </a:lnSpc>
                        <a:buClr>
                          <a:srgbClr val="000000"/>
                        </a:buClr>
                        <a:buFont typeface="Cambria"/>
                        <a:buAutoNum type="romanLcParenR"/>
                      </a:pPr>
                      <a:r>
                        <a:rPr b="0" lang="en-US" sz="1800" strike="noStrike" u="none">
                          <a:solidFill>
                            <a:schemeClr val="dk1"/>
                          </a:solidFill>
                          <a:effectLst/>
                          <a:uFillTx/>
                          <a:latin typeface="Cambria"/>
                          <a:ea typeface="Cambria"/>
                        </a:rPr>
                        <a:t>Audit objections,</a:t>
                      </a:r>
                      <a:endParaRPr b="0" lang="en-US" sz="1800" strike="noStrike" u="none">
                        <a:solidFill>
                          <a:srgbClr val="000000"/>
                        </a:solidFill>
                        <a:effectLst/>
                        <a:uFillTx/>
                        <a:latin typeface="Arial"/>
                      </a:endParaRPr>
                    </a:p>
                    <a:p>
                      <a:pPr marL="409680" indent="-401400" defTabSz="914400">
                        <a:lnSpc>
                          <a:spcPct val="100000"/>
                        </a:lnSpc>
                        <a:buClr>
                          <a:srgbClr val="000000"/>
                        </a:buClr>
                        <a:buFont typeface="Cambria"/>
                        <a:buAutoNum type="romanLcParenR"/>
                      </a:pPr>
                      <a:r>
                        <a:rPr b="0" lang="en-US" sz="1800" strike="noStrike" u="none">
                          <a:solidFill>
                            <a:schemeClr val="dk1"/>
                          </a:solidFill>
                          <a:effectLst/>
                          <a:uFillTx/>
                          <a:latin typeface="Cambria"/>
                          <a:ea typeface="Cambria"/>
                        </a:rPr>
                        <a:t>DTAA information,</a:t>
                      </a:r>
                      <a:endParaRPr b="0" lang="en-US" sz="1800" strike="noStrike" u="none">
                        <a:solidFill>
                          <a:srgbClr val="000000"/>
                        </a:solidFill>
                        <a:effectLst/>
                        <a:uFillTx/>
                        <a:latin typeface="Arial"/>
                      </a:endParaRPr>
                    </a:p>
                    <a:p>
                      <a:pPr marL="409680" indent="-401400" defTabSz="914400">
                        <a:lnSpc>
                          <a:spcPct val="100000"/>
                        </a:lnSpc>
                        <a:buClr>
                          <a:srgbClr val="000000"/>
                        </a:buClr>
                        <a:buFont typeface="Cambria"/>
                        <a:buAutoNum type="romanLcParenR"/>
                      </a:pPr>
                      <a:r>
                        <a:rPr b="0" lang="en-US" sz="1800" strike="noStrike" u="none">
                          <a:solidFill>
                            <a:schemeClr val="dk1"/>
                          </a:solidFill>
                          <a:effectLst/>
                          <a:uFillTx/>
                          <a:latin typeface="Cambria"/>
                          <a:ea typeface="Cambria"/>
                        </a:rPr>
                        <a:t>Information u/s 135A,</a:t>
                      </a:r>
                      <a:endParaRPr b="0" lang="en-US" sz="1800" strike="noStrike" u="none">
                        <a:solidFill>
                          <a:srgbClr val="000000"/>
                        </a:solidFill>
                        <a:effectLst/>
                        <a:uFillTx/>
                        <a:latin typeface="Arial"/>
                      </a:endParaRPr>
                    </a:p>
                    <a:p>
                      <a:pPr marL="409680" indent="-401400" defTabSz="914400">
                        <a:lnSpc>
                          <a:spcPct val="100000"/>
                        </a:lnSpc>
                        <a:buClr>
                          <a:srgbClr val="000000"/>
                        </a:buClr>
                        <a:buFont typeface="Cambria"/>
                        <a:buAutoNum type="romanLcParenR"/>
                      </a:pPr>
                      <a:r>
                        <a:rPr b="0" lang="en-US" sz="1800" strike="noStrike" u="none">
                          <a:solidFill>
                            <a:schemeClr val="dk1"/>
                          </a:solidFill>
                          <a:effectLst/>
                          <a:uFillTx/>
                          <a:latin typeface="Cambria"/>
                          <a:ea typeface="Cambria"/>
                        </a:rPr>
                        <a:t>Tribunal or court order,</a:t>
                      </a:r>
                      <a:endParaRPr b="0" lang="en-US" sz="1800" strike="noStrike" u="none">
                        <a:solidFill>
                          <a:srgbClr val="000000"/>
                        </a:solidFill>
                        <a:effectLst/>
                        <a:uFillTx/>
                        <a:latin typeface="Arial"/>
                      </a:endParaRPr>
                    </a:p>
                    <a:p>
                      <a:pPr marL="409680" indent="-401400" defTabSz="914400">
                        <a:lnSpc>
                          <a:spcPct val="118000"/>
                        </a:lnSpc>
                        <a:buClr>
                          <a:srgbClr val="000000"/>
                        </a:buClr>
                        <a:buFont typeface="Cambria"/>
                        <a:buAutoNum type="romanLcParenR"/>
                      </a:pPr>
                      <a:r>
                        <a:rPr b="0" lang="en-US" sz="1800" strike="noStrike" u="none">
                          <a:solidFill>
                            <a:schemeClr val="dk1"/>
                          </a:solidFill>
                          <a:effectLst/>
                          <a:uFillTx/>
                          <a:latin typeface="Cambria"/>
                          <a:ea typeface="Cambria"/>
                        </a:rPr>
                        <a:t>Survey u/s 133A</a:t>
                      </a:r>
                      <a:endParaRPr b="0" lang="en-US" sz="1800" strike="noStrike" u="none">
                        <a:solidFill>
                          <a:srgbClr val="000000"/>
                        </a:solidFill>
                        <a:effectLst/>
                        <a:uFillTx/>
                        <a:latin typeface="Arial"/>
                      </a:endParaRPr>
                    </a:p>
                  </a:txBody>
                  <a:tcPr anchor="t" marL="0" marR="0" marT="612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r>
              <a:tr h="1112760">
                <a:tc>
                  <a:txBody>
                    <a:bodyPr lIns="0" rIns="0" tIns="0" bIns="0" anchor="t">
                      <a:noAutofit/>
                    </a:bodyPr>
                    <a:p>
                      <a:pPr algn="ctr" defTabSz="914400">
                        <a:lnSpc>
                          <a:spcPct val="118000"/>
                        </a:lnSpc>
                        <a:tabLst>
                          <a:tab algn="l" pos="0"/>
                        </a:tabLst>
                      </a:pPr>
                      <a:r>
                        <a:rPr b="0" lang="en-US" sz="1800" strike="noStrike" u="none">
                          <a:solidFill>
                            <a:schemeClr val="dk1"/>
                          </a:solidFill>
                          <a:effectLst/>
                          <a:uFillTx/>
                          <a:latin typeface="Cambria"/>
                          <a:ea typeface="Cambria"/>
                        </a:rPr>
                        <a:t>6</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120" bIns="0" anchor="t">
                      <a:noAutofit/>
                    </a:bodyPr>
                    <a:p>
                      <a:pPr marL="7560" defTabSz="914400">
                        <a:lnSpc>
                          <a:spcPct val="120000"/>
                        </a:lnSpc>
                        <a:tabLst>
                          <a:tab algn="l" pos="0"/>
                        </a:tabLst>
                      </a:pPr>
                      <a:r>
                        <a:rPr b="0" lang="en-US" sz="1800" strike="noStrike" u="none">
                          <a:solidFill>
                            <a:schemeClr val="dk1"/>
                          </a:solidFill>
                          <a:effectLst/>
                          <a:uFillTx/>
                          <a:latin typeface="Cambria"/>
                          <a:ea typeface="Cambria"/>
                        </a:rPr>
                        <a:t>Prior approval of  specified authority  to issue Notice u/s</a:t>
                      </a:r>
                      <a:endParaRPr b="0" lang="en-US" sz="1800" strike="noStrike" u="none">
                        <a:solidFill>
                          <a:srgbClr val="000000"/>
                        </a:solidFill>
                        <a:effectLst/>
                        <a:uFillTx/>
                        <a:latin typeface="Arial"/>
                      </a:endParaRPr>
                    </a:p>
                    <a:p>
                      <a:pPr marL="7560" defTabSz="914400">
                        <a:lnSpc>
                          <a:spcPct val="114000"/>
                        </a:lnSpc>
                        <a:tabLst>
                          <a:tab algn="l" pos="0"/>
                        </a:tabLst>
                      </a:pPr>
                      <a:r>
                        <a:rPr b="0" lang="en-US" sz="1800" strike="noStrike" u="none">
                          <a:solidFill>
                            <a:schemeClr val="dk1"/>
                          </a:solidFill>
                          <a:effectLst/>
                          <a:uFillTx/>
                          <a:latin typeface="Cambria"/>
                          <a:ea typeface="Cambria"/>
                        </a:rPr>
                        <a:t>148</a:t>
                      </a:r>
                      <a:endParaRPr b="0" lang="en-US" sz="1800" strike="noStrike" u="none">
                        <a:solidFill>
                          <a:srgbClr val="000000"/>
                        </a:solidFill>
                        <a:effectLst/>
                        <a:uFillTx/>
                        <a:latin typeface="Arial"/>
                      </a:endParaRPr>
                    </a:p>
                  </a:txBody>
                  <a:tcPr anchor="t" marL="0" marR="0" marT="612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120" bIns="0" anchor="t">
                      <a:noAutofit/>
                    </a:bodyPr>
                    <a:p>
                      <a:pPr marL="7560" defTabSz="914400">
                        <a:lnSpc>
                          <a:spcPct val="120000"/>
                        </a:lnSpc>
                        <a:tabLst>
                          <a:tab algn="l" pos="0"/>
                        </a:tabLst>
                      </a:pPr>
                      <a:r>
                        <a:rPr b="0" lang="en-US" sz="1800" strike="noStrike" u="none">
                          <a:solidFill>
                            <a:schemeClr val="dk1"/>
                          </a:solidFill>
                          <a:effectLst/>
                          <a:uFillTx/>
                          <a:latin typeface="Cambria"/>
                          <a:ea typeface="Cambria"/>
                        </a:rPr>
                        <a:t>In all cases except where order u/s 148A(d) was  passed with prior approval of specified authority</a:t>
                      </a:r>
                      <a:endParaRPr b="0" lang="en-US" sz="1800" strike="noStrike" u="none">
                        <a:solidFill>
                          <a:srgbClr val="000000"/>
                        </a:solidFill>
                        <a:effectLst/>
                        <a:uFillTx/>
                        <a:latin typeface="Arial"/>
                      </a:endParaRPr>
                    </a:p>
                  </a:txBody>
                  <a:tcPr anchor="t" marL="0" marR="0" marT="612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120" bIns="0" anchor="t">
                      <a:noAutofit/>
                    </a:bodyPr>
                    <a:p>
                      <a:pPr marL="9000" defTabSz="914400">
                        <a:lnSpc>
                          <a:spcPct val="120000"/>
                        </a:lnSpc>
                        <a:tabLst>
                          <a:tab algn="l" pos="0"/>
                        </a:tabLst>
                      </a:pPr>
                      <a:r>
                        <a:rPr b="0" lang="en-US" sz="1800" strike="noStrike" u="none">
                          <a:solidFill>
                            <a:schemeClr val="dk1"/>
                          </a:solidFill>
                          <a:effectLst/>
                          <a:uFillTx/>
                          <a:latin typeface="Cambria"/>
                          <a:ea typeface="Cambria"/>
                        </a:rPr>
                        <a:t>Information received u/s 135A by AO  prior approval of specified authority  will be required by issued Notice u/s</a:t>
                      </a:r>
                      <a:endParaRPr b="0" lang="en-US" sz="1800" strike="noStrike" u="none">
                        <a:solidFill>
                          <a:srgbClr val="000000"/>
                        </a:solidFill>
                        <a:effectLst/>
                        <a:uFillTx/>
                        <a:latin typeface="Arial"/>
                      </a:endParaRPr>
                    </a:p>
                    <a:p>
                      <a:pPr marL="9000" defTabSz="914400">
                        <a:lnSpc>
                          <a:spcPct val="114000"/>
                        </a:lnSpc>
                        <a:tabLst>
                          <a:tab algn="l" pos="0"/>
                        </a:tabLst>
                      </a:pPr>
                      <a:r>
                        <a:rPr b="0" lang="en-US" sz="1800" strike="noStrike" u="none">
                          <a:solidFill>
                            <a:schemeClr val="dk1"/>
                          </a:solidFill>
                          <a:effectLst/>
                          <a:uFillTx/>
                          <a:latin typeface="Cambria"/>
                          <a:ea typeface="Cambria"/>
                        </a:rPr>
                        <a:t>148.</a:t>
                      </a:r>
                      <a:endParaRPr b="0" lang="en-US" sz="1800" strike="noStrike" u="none">
                        <a:solidFill>
                          <a:srgbClr val="000000"/>
                        </a:solidFill>
                        <a:effectLst/>
                        <a:uFillTx/>
                        <a:latin typeface="Arial"/>
                      </a:endParaRPr>
                    </a:p>
                  </a:txBody>
                  <a:tcPr anchor="t" marL="0" marR="0" marT="612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r>
              <a:tr h="1662840">
                <a:tc>
                  <a:txBody>
                    <a:bodyPr lIns="0" rIns="0" tIns="0" bIns="0" anchor="t">
                      <a:noAutofit/>
                    </a:bodyPr>
                    <a:p>
                      <a:pPr algn="ctr" defTabSz="914400">
                        <a:lnSpc>
                          <a:spcPct val="119000"/>
                        </a:lnSpc>
                        <a:tabLst>
                          <a:tab algn="l" pos="0"/>
                        </a:tabLst>
                      </a:pPr>
                      <a:r>
                        <a:rPr b="0" lang="en-US" sz="1800" strike="noStrike" u="none">
                          <a:solidFill>
                            <a:schemeClr val="dk1"/>
                          </a:solidFill>
                          <a:effectLst/>
                          <a:uFillTx/>
                          <a:latin typeface="Cambria"/>
                          <a:ea typeface="Cambria"/>
                        </a:rPr>
                        <a:t>7</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840" bIns="0" anchor="t">
                      <a:noAutofit/>
                    </a:bodyPr>
                    <a:p>
                      <a:pPr marL="7560" defTabSz="914400">
                        <a:lnSpc>
                          <a:spcPct val="120000"/>
                        </a:lnSpc>
                        <a:tabLst>
                          <a:tab algn="l" pos="0"/>
                        </a:tabLst>
                      </a:pPr>
                      <a:r>
                        <a:rPr b="0" lang="en-US" sz="1800" strike="noStrike" u="none">
                          <a:solidFill>
                            <a:schemeClr val="dk1"/>
                          </a:solidFill>
                          <a:effectLst/>
                          <a:uFillTx/>
                          <a:latin typeface="Cambria"/>
                          <a:ea typeface="Cambria"/>
                        </a:rPr>
                        <a:t>Time Limit to issue  Notice u/s 148</a:t>
                      </a:r>
                      <a:endParaRPr b="0" lang="en-US" sz="1800" strike="noStrike" u="none">
                        <a:solidFill>
                          <a:srgbClr val="000000"/>
                        </a:solidFill>
                        <a:effectLst/>
                        <a:uFillTx/>
                        <a:latin typeface="Arial"/>
                      </a:endParaRPr>
                    </a:p>
                    <a:p>
                      <a:pPr marL="7560" defTabSz="914400">
                        <a:lnSpc>
                          <a:spcPct val="116000"/>
                        </a:lnSpc>
                        <a:tabLst>
                          <a:tab algn="l" pos="0"/>
                        </a:tabLst>
                      </a:pPr>
                      <a:r>
                        <a:rPr b="0" lang="en-US" sz="1800" strike="noStrike" u="none">
                          <a:solidFill>
                            <a:schemeClr val="dk1"/>
                          </a:solidFill>
                          <a:effectLst/>
                          <a:uFillTx/>
                          <a:latin typeface="Cambria"/>
                          <a:ea typeface="Cambria"/>
                        </a:rPr>
                        <a:t>(Sec 149)</a:t>
                      </a:r>
                      <a:endParaRPr b="0" lang="en-US" sz="1800" strike="noStrike" u="none">
                        <a:solidFill>
                          <a:srgbClr val="000000"/>
                        </a:solidFill>
                        <a:effectLst/>
                        <a:uFillTx/>
                        <a:latin typeface="Arial"/>
                      </a:endParaRPr>
                    </a:p>
                  </a:txBody>
                  <a:tcPr anchor="t" marL="0" marR="0" marT="684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840" bIns="0" anchor="t">
                      <a:noAutofit/>
                    </a:bodyPr>
                    <a:p>
                      <a:pPr marL="350640" indent="-343080" defTabSz="914400">
                        <a:lnSpc>
                          <a:spcPct val="120000"/>
                        </a:lnSpc>
                        <a:buClr>
                          <a:srgbClr val="000000"/>
                        </a:buClr>
                        <a:buFont typeface="Cambria"/>
                        <a:buAutoNum type="alphaLcPeriod"/>
                      </a:pPr>
                      <a:r>
                        <a:rPr b="0" lang="en-US" sz="1800" strike="noStrike" u="none">
                          <a:solidFill>
                            <a:schemeClr val="dk1"/>
                          </a:solidFill>
                          <a:effectLst/>
                          <a:uFillTx/>
                          <a:latin typeface="Cambria"/>
                          <a:ea typeface="Cambria"/>
                        </a:rPr>
                        <a:t>within 3 years from the End of relevant AY, if  escaped Income is below 50 lakhs,</a:t>
                      </a:r>
                      <a:endParaRPr b="0" lang="en-US" sz="1800" strike="noStrike" u="none">
                        <a:solidFill>
                          <a:srgbClr val="000000"/>
                        </a:solidFill>
                        <a:effectLst/>
                        <a:uFillTx/>
                        <a:latin typeface="Arial"/>
                      </a:endParaRPr>
                    </a:p>
                    <a:p>
                      <a:pPr marL="350640" indent="-343080" defTabSz="914400">
                        <a:lnSpc>
                          <a:spcPct val="120000"/>
                        </a:lnSpc>
                        <a:buClr>
                          <a:srgbClr val="000000"/>
                        </a:buClr>
                        <a:buFont typeface="Cambria"/>
                        <a:buAutoNum type="alphaLcPeriod"/>
                      </a:pPr>
                      <a:r>
                        <a:rPr b="0" lang="en-US" sz="1800" strike="noStrike" u="none">
                          <a:solidFill>
                            <a:schemeClr val="dk1"/>
                          </a:solidFill>
                          <a:effectLst/>
                          <a:uFillTx/>
                          <a:latin typeface="Cambria"/>
                          <a:ea typeface="Cambria"/>
                        </a:rPr>
                        <a:t>within 10 years, if escaped income is 50 lakh or  above.</a:t>
                      </a:r>
                      <a:endParaRPr b="0" lang="en-US" sz="1800" strike="noStrike" u="none">
                        <a:solidFill>
                          <a:srgbClr val="000000"/>
                        </a:solidFill>
                        <a:effectLst/>
                        <a:uFillTx/>
                        <a:latin typeface="Arial"/>
                      </a:endParaRPr>
                    </a:p>
                  </a:txBody>
                  <a:tcPr anchor="t" marL="0" marR="0" marT="684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840" bIns="0" anchor="t">
                      <a:noAutofit/>
                    </a:bodyPr>
                    <a:p>
                      <a:pPr marL="351720" indent="-343080" defTabSz="914400">
                        <a:lnSpc>
                          <a:spcPct val="120000"/>
                        </a:lnSpc>
                        <a:buClr>
                          <a:srgbClr val="000000"/>
                        </a:buClr>
                        <a:buFont typeface="Cambria"/>
                        <a:buAutoNum type="alphaLcPeriod"/>
                      </a:pPr>
                      <a:r>
                        <a:rPr b="0" lang="en-US" sz="1800" strike="noStrike" u="none">
                          <a:solidFill>
                            <a:schemeClr val="dk1"/>
                          </a:solidFill>
                          <a:effectLst/>
                          <a:uFillTx/>
                          <a:latin typeface="Cambria"/>
                          <a:ea typeface="Cambria"/>
                        </a:rPr>
                        <a:t>within 3 years &amp; 3 months from the  End of relevant AY, if escaped  Income is below 50 lakhs,</a:t>
                      </a:r>
                      <a:endParaRPr b="0" lang="en-US" sz="1800" strike="noStrike" u="none">
                        <a:solidFill>
                          <a:srgbClr val="000000"/>
                        </a:solidFill>
                        <a:effectLst/>
                        <a:uFillTx/>
                        <a:latin typeface="Arial"/>
                      </a:endParaRPr>
                    </a:p>
                    <a:p>
                      <a:pPr marL="351720" indent="-343080" defTabSz="914400">
                        <a:lnSpc>
                          <a:spcPct val="116000"/>
                        </a:lnSpc>
                        <a:buClr>
                          <a:srgbClr val="000000"/>
                        </a:buClr>
                        <a:buFont typeface="Cambria"/>
                        <a:buAutoNum type="alphaLcPeriod"/>
                      </a:pPr>
                      <a:r>
                        <a:rPr b="0" lang="en-US" sz="1800" strike="noStrike" u="none">
                          <a:solidFill>
                            <a:schemeClr val="dk1"/>
                          </a:solidFill>
                          <a:effectLst/>
                          <a:uFillTx/>
                          <a:latin typeface="Cambria"/>
                          <a:ea typeface="Cambria"/>
                        </a:rPr>
                        <a:t>within 5 years &amp; 3 months, if</a:t>
                      </a:r>
                      <a:endParaRPr b="0" lang="en-US" sz="1800" strike="noStrike" u="none">
                        <a:solidFill>
                          <a:srgbClr val="000000"/>
                        </a:solidFill>
                        <a:effectLst/>
                        <a:uFillTx/>
                        <a:latin typeface="Arial"/>
                      </a:endParaRPr>
                    </a:p>
                    <a:p>
                      <a:pPr marL="351720" defTabSz="914400">
                        <a:lnSpc>
                          <a:spcPct val="100000"/>
                        </a:lnSpc>
                        <a:tabLst>
                          <a:tab algn="l" pos="0"/>
                        </a:tabLst>
                      </a:pPr>
                      <a:r>
                        <a:rPr b="0" lang="en-US" sz="1800" strike="noStrike" u="none">
                          <a:solidFill>
                            <a:schemeClr val="dk1"/>
                          </a:solidFill>
                          <a:effectLst/>
                          <a:uFillTx/>
                          <a:latin typeface="Cambria"/>
                          <a:ea typeface="Cambria"/>
                        </a:rPr>
                        <a:t>escaped income is 50 lakh or  above.</a:t>
                      </a:r>
                      <a:endParaRPr b="0" lang="en-US" sz="1800" strike="noStrike" u="none">
                        <a:solidFill>
                          <a:srgbClr val="000000"/>
                        </a:solidFill>
                        <a:effectLst/>
                        <a:uFillTx/>
                        <a:latin typeface="Arial"/>
                      </a:endParaRPr>
                    </a:p>
                  </a:txBody>
                  <a:tcPr anchor="t" marL="0" marR="0" marT="684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r>
              <a:tr h="833760">
                <a:tc>
                  <a:txBody>
                    <a:bodyPr lIns="0" rIns="0" tIns="0" bIns="0" anchor="t">
                      <a:noAutofit/>
                    </a:bodyPr>
                    <a:p>
                      <a:pPr algn="ctr" defTabSz="914400">
                        <a:lnSpc>
                          <a:spcPct val="119000"/>
                        </a:lnSpc>
                        <a:tabLst>
                          <a:tab algn="l" pos="0"/>
                        </a:tabLst>
                      </a:pPr>
                      <a:r>
                        <a:rPr b="0" lang="en-US" sz="1800" strike="noStrike" u="none">
                          <a:solidFill>
                            <a:schemeClr val="dk1"/>
                          </a:solidFill>
                          <a:effectLst/>
                          <a:uFillTx/>
                          <a:latin typeface="Cambria"/>
                          <a:ea typeface="Cambria"/>
                        </a:rPr>
                        <a:t>8</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840" bIns="0" anchor="t">
                      <a:noAutofit/>
                    </a:bodyPr>
                    <a:p>
                      <a:pPr marL="7560" defTabSz="914400">
                        <a:lnSpc>
                          <a:spcPct val="120000"/>
                        </a:lnSpc>
                        <a:tabLst>
                          <a:tab algn="l" pos="0"/>
                        </a:tabLst>
                      </a:pPr>
                      <a:r>
                        <a:rPr b="0" lang="en-US" sz="1800" strike="noStrike" u="none">
                          <a:solidFill>
                            <a:schemeClr val="dk1"/>
                          </a:solidFill>
                          <a:effectLst/>
                          <a:uFillTx/>
                          <a:latin typeface="Cambria"/>
                          <a:ea typeface="Cambria"/>
                        </a:rPr>
                        <a:t>Sec 151- Specified  authority</a:t>
                      </a:r>
                      <a:endParaRPr b="0" lang="en-US" sz="1800" strike="noStrike" u="none">
                        <a:solidFill>
                          <a:srgbClr val="000000"/>
                        </a:solidFill>
                        <a:effectLst/>
                        <a:uFillTx/>
                        <a:latin typeface="Arial"/>
                      </a:endParaRPr>
                    </a:p>
                  </a:txBody>
                  <a:tcPr anchor="t" marL="0" marR="0" marT="684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6840" bIns="0" anchor="t">
                      <a:noAutofit/>
                    </a:bodyPr>
                    <a:p>
                      <a:pPr marL="408240" indent="-401400" defTabSz="914400">
                        <a:lnSpc>
                          <a:spcPct val="120000"/>
                        </a:lnSpc>
                        <a:buClr>
                          <a:srgbClr val="000000"/>
                        </a:buClr>
                        <a:buFont typeface="Cambria"/>
                        <a:buAutoNum type="romanLcParenR"/>
                      </a:pPr>
                      <a:r>
                        <a:rPr b="0" lang="en-US" sz="1800" strike="noStrike" u="none">
                          <a:solidFill>
                            <a:schemeClr val="dk1"/>
                          </a:solidFill>
                          <a:effectLst/>
                          <a:uFillTx/>
                          <a:latin typeface="Cambria"/>
                          <a:ea typeface="Cambria"/>
                        </a:rPr>
                        <a:t>if 3 years or less than 3 years have escaped,  PCIT/PDIT/CIT/DIT,</a:t>
                      </a:r>
                      <a:endParaRPr b="0" lang="en-US" sz="1800" strike="noStrike" u="none">
                        <a:solidFill>
                          <a:srgbClr val="000000"/>
                        </a:solidFill>
                        <a:effectLst/>
                        <a:uFillTx/>
                        <a:latin typeface="Arial"/>
                      </a:endParaRPr>
                    </a:p>
                    <a:p>
                      <a:pPr marL="408240" indent="-401400" defTabSz="914400">
                        <a:lnSpc>
                          <a:spcPct val="114000"/>
                        </a:lnSpc>
                        <a:buClr>
                          <a:srgbClr val="000000"/>
                        </a:buClr>
                        <a:buFont typeface="Cambria"/>
                        <a:buAutoNum type="romanLcParenR"/>
                      </a:pPr>
                      <a:r>
                        <a:rPr b="0" lang="en-US" sz="1800" strike="noStrike" u="none">
                          <a:solidFill>
                            <a:schemeClr val="dk1"/>
                          </a:solidFill>
                          <a:effectLst/>
                          <a:uFillTx/>
                          <a:latin typeface="Cambria"/>
                          <a:ea typeface="Cambria"/>
                        </a:rPr>
                        <a:t>more than 3 years, PCCIT/PDGIT/CCIT/DGIT</a:t>
                      </a:r>
                      <a:endParaRPr b="0" lang="en-US" sz="1800" strike="noStrike" u="none">
                        <a:solidFill>
                          <a:srgbClr val="000000"/>
                        </a:solidFill>
                        <a:effectLst/>
                        <a:uFillTx/>
                        <a:latin typeface="Arial"/>
                      </a:endParaRPr>
                    </a:p>
                  </a:txBody>
                  <a:tcPr anchor="t" marL="0" marR="0" marT="684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c>
                  <a:txBody>
                    <a:bodyPr lIns="0" rIns="0" tIns="0" bIns="0" anchor="t">
                      <a:noAutofit/>
                    </a:bodyPr>
                    <a:p>
                      <a:pPr marL="9000" defTabSz="914400">
                        <a:lnSpc>
                          <a:spcPct val="119000"/>
                        </a:lnSpc>
                        <a:tabLst>
                          <a:tab algn="l" pos="0"/>
                        </a:tabLst>
                      </a:pPr>
                      <a:r>
                        <a:rPr b="0" lang="en-US" sz="1800" strike="noStrike" u="none">
                          <a:solidFill>
                            <a:schemeClr val="dk1"/>
                          </a:solidFill>
                          <a:effectLst/>
                          <a:uFillTx/>
                          <a:latin typeface="Cambria"/>
                          <a:ea typeface="Cambria"/>
                        </a:rPr>
                        <a:t>Add. CIT/Add. DIT/Jt. CIT/Jt. DIT</a:t>
                      </a:r>
                      <a:endParaRPr b="0" lang="en-US" sz="1800" strike="noStrike" u="none">
                        <a:solidFill>
                          <a:srgbClr val="000000"/>
                        </a:solidFill>
                        <a:effectLst/>
                        <a:uFillTx/>
                        <a:latin typeface="Arial"/>
                      </a:endParaRPr>
                    </a:p>
                  </a:txBody>
                  <a:tcPr anchor="t" marL="0" marR="0" marT="0" marB="0">
                    <a:lnL w="9360">
                      <a:solidFill>
                        <a:srgbClr val="000000"/>
                      </a:solidFill>
                      <a:prstDash val="solid"/>
                    </a:lnL>
                    <a:lnR w="9360">
                      <a:solidFill>
                        <a:srgbClr val="000000"/>
                      </a:solidFill>
                      <a:prstDash val="solid"/>
                    </a:lnR>
                    <a:lnT w="9360">
                      <a:solidFill>
                        <a:srgbClr val="000000"/>
                      </a:solidFill>
                      <a:prstDash val="solid"/>
                    </a:lnT>
                    <a:lnB w="93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4" name="Google Shape;226;p13"/>
          <p:cNvSpPr/>
          <p:nvPr/>
        </p:nvSpPr>
        <p:spPr>
          <a:xfrm>
            <a:off x="685800" y="685800"/>
            <a:ext cx="10666080" cy="212184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tabLst>
                <a:tab algn="l" pos="0"/>
              </a:tabLst>
            </a:pPr>
            <a:r>
              <a:rPr b="1" lang="en-US" sz="4400" strike="noStrike" u="none">
                <a:solidFill>
                  <a:schemeClr val="dk1"/>
                </a:solidFill>
                <a:effectLst/>
                <a:uFillTx/>
                <a:latin typeface="Calibri"/>
                <a:ea typeface="Calibri"/>
              </a:rPr>
              <a:t>E Ashwath Narayan, Bangalore vs Income Tax Officer Ward-3(3)(1) dated 17</a:t>
            </a:r>
            <a:r>
              <a:rPr b="1" lang="en-US" sz="4400" strike="noStrike" u="none" baseline="30000">
                <a:solidFill>
                  <a:schemeClr val="dk1"/>
                </a:solidFill>
                <a:effectLst/>
                <a:uFillTx/>
                <a:latin typeface="Calibri"/>
                <a:ea typeface="Calibri"/>
              </a:rPr>
              <a:t>th</a:t>
            </a:r>
            <a:r>
              <a:rPr b="1" lang="en-US" sz="4400" strike="noStrike" u="none">
                <a:solidFill>
                  <a:schemeClr val="dk1"/>
                </a:solidFill>
                <a:effectLst/>
                <a:uFillTx/>
                <a:latin typeface="Calibri"/>
                <a:ea typeface="Calibri"/>
              </a:rPr>
              <a:t> April 2025(ITAT Banglore)</a:t>
            </a:r>
            <a:endParaRPr b="0" lang="en-US" sz="4400" strike="noStrike" u="none">
              <a:solidFill>
                <a:srgbClr val="000000"/>
              </a:solidFill>
              <a:effectLst/>
              <a:uFillTx/>
              <a:latin typeface="Arial"/>
            </a:endParaRPr>
          </a:p>
        </p:txBody>
      </p:sp>
      <p:sp>
        <p:nvSpPr>
          <p:cNvPr id="215" name="Google Shape;227;p13"/>
          <p:cNvSpPr/>
          <p:nvPr/>
        </p:nvSpPr>
        <p:spPr>
          <a:xfrm>
            <a:off x="838080" y="3179160"/>
            <a:ext cx="11275920" cy="2426760"/>
          </a:xfrm>
          <a:prstGeom prst="rect">
            <a:avLst/>
          </a:prstGeom>
          <a:noFill/>
          <a:ln w="0">
            <a:noFill/>
          </a:ln>
        </p:spPr>
        <p:style>
          <a:lnRef idx="0"/>
          <a:fillRef idx="0"/>
          <a:effectRef idx="0"/>
          <a:fontRef idx="minor"/>
        </p:style>
        <p:txBody>
          <a:bodyPr lIns="90000" rIns="90000" tIns="45000" bIns="45000" anchor="t">
            <a:spAutoFit/>
          </a:bodyPr>
          <a:p>
            <a:pPr defTabSz="914400">
              <a:lnSpc>
                <a:spcPct val="115000"/>
              </a:lnSpc>
              <a:tabLst>
                <a:tab algn="l" pos="0"/>
              </a:tabLst>
            </a:pPr>
            <a:r>
              <a:rPr b="0" lang="en-US" sz="2400" strike="noStrike" u="none">
                <a:solidFill>
                  <a:schemeClr val="dk1"/>
                </a:solidFill>
                <a:effectLst/>
                <a:uFillTx/>
                <a:latin typeface="Calibri"/>
                <a:ea typeface="Calibri"/>
              </a:rPr>
              <a:t>The </a:t>
            </a:r>
            <a:r>
              <a:rPr b="1" lang="en-US" sz="2400" strike="noStrike" u="none">
                <a:solidFill>
                  <a:schemeClr val="dk1"/>
                </a:solidFill>
                <a:effectLst/>
                <a:uFillTx/>
                <a:latin typeface="Calibri"/>
                <a:ea typeface="Calibri"/>
              </a:rPr>
              <a:t>Assessing Officer allowed only 6 days</a:t>
            </a:r>
            <a:r>
              <a:rPr b="0" lang="en-US" sz="2400" strike="noStrike" u="none">
                <a:solidFill>
                  <a:schemeClr val="dk1"/>
                </a:solidFill>
                <a:effectLst/>
                <a:uFillTx/>
                <a:latin typeface="Calibri"/>
                <a:ea typeface="Calibri"/>
              </a:rPr>
              <a:t> from issuance (23.03.2022 to 29.03.2022), which </a:t>
            </a:r>
            <a:r>
              <a:rPr b="1" lang="en-US" sz="2400" strike="noStrike" u="none">
                <a:solidFill>
                  <a:schemeClr val="dk1"/>
                </a:solidFill>
                <a:effectLst/>
                <a:uFillTx/>
                <a:latin typeface="Calibri"/>
                <a:ea typeface="Calibri"/>
              </a:rPr>
              <a:t>violates the mandatory minimum</a:t>
            </a:r>
            <a:r>
              <a:rPr b="0" lang="en-US" sz="2400" strike="noStrike" u="none">
                <a:solidFill>
                  <a:schemeClr val="dk1"/>
                </a:solidFill>
                <a:effectLst/>
                <a:uFillTx/>
                <a:latin typeface="Calibri"/>
                <a:ea typeface="Calibri"/>
              </a:rPr>
              <a:t> prescribed by the statute.</a:t>
            </a:r>
            <a:endParaRPr b="0" lang="en-US" sz="2400" strike="noStrike" u="none">
              <a:solidFill>
                <a:srgbClr val="000000"/>
              </a:solidFill>
              <a:effectLst/>
              <a:uFillTx/>
              <a:latin typeface="Arial"/>
            </a:endParaRPr>
          </a:p>
          <a:p>
            <a:pPr defTabSz="914400">
              <a:lnSpc>
                <a:spcPct val="115000"/>
              </a:lnSpc>
              <a:spcBef>
                <a:spcPts val="799"/>
              </a:spcBef>
              <a:tabLst>
                <a:tab algn="l" pos="0"/>
              </a:tabLst>
            </a:pPr>
            <a:endParaRPr b="0" lang="en-US" sz="2400" strike="noStrike" u="none">
              <a:solidFill>
                <a:srgbClr val="000000"/>
              </a:solidFill>
              <a:effectLst/>
              <a:uFillTx/>
              <a:latin typeface="Arial"/>
            </a:endParaRPr>
          </a:p>
          <a:p>
            <a:pPr defTabSz="914400">
              <a:lnSpc>
                <a:spcPct val="115000"/>
              </a:lnSpc>
              <a:spcBef>
                <a:spcPts val="799"/>
              </a:spcBef>
              <a:tabLst>
                <a:tab algn="l" pos="0"/>
              </a:tabLst>
            </a:pPr>
            <a:r>
              <a:rPr b="0" lang="en-US" sz="2000" strike="noStrike" u="none">
                <a:solidFill>
                  <a:schemeClr val="dk1"/>
                </a:solidFill>
                <a:effectLst/>
                <a:uFillTx/>
                <a:latin typeface="Calibri"/>
                <a:ea typeface="Calibri"/>
              </a:rPr>
              <a:t>This was held to be a </a:t>
            </a:r>
            <a:r>
              <a:rPr b="1" lang="en-US" sz="2000" strike="noStrike" u="none">
                <a:solidFill>
                  <a:schemeClr val="dk1"/>
                </a:solidFill>
                <a:effectLst/>
                <a:uFillTx/>
                <a:latin typeface="Calibri"/>
                <a:ea typeface="Calibri"/>
              </a:rPr>
              <a:t>gross violation of natural justice </a:t>
            </a:r>
            <a:r>
              <a:rPr b="0" lang="en-US" sz="2000" strike="noStrike" u="none">
                <a:solidFill>
                  <a:schemeClr val="dk1"/>
                </a:solidFill>
                <a:effectLst/>
                <a:uFillTx/>
                <a:latin typeface="Calibri"/>
                <a:ea typeface="Calibri"/>
              </a:rPr>
              <a:t>and </a:t>
            </a:r>
            <a:r>
              <a:rPr b="1" lang="en-US" sz="2000" strike="noStrike" u="none">
                <a:solidFill>
                  <a:schemeClr val="dk1"/>
                </a:solidFill>
                <a:effectLst/>
                <a:uFillTx/>
                <a:latin typeface="Calibri"/>
                <a:ea typeface="Calibri"/>
              </a:rPr>
              <a:t>renders the proceedings void ab initio</a:t>
            </a:r>
            <a:r>
              <a:rPr b="0" lang="en-US" sz="2000" strike="noStrike" u="none">
                <a:solidFill>
                  <a:schemeClr val="dk1"/>
                </a:solidFill>
                <a:effectLst/>
                <a:uFillTx/>
                <a:latin typeface="Calibri"/>
                <a:ea typeface="Calibri"/>
              </a:rPr>
              <a:t>.</a:t>
            </a:r>
            <a:endParaRPr b="0" lang="en-US" sz="2000" strike="noStrike" u="none">
              <a:solidFill>
                <a:srgbClr val="000000"/>
              </a:solidFill>
              <a:effectLst/>
              <a:uFillTx/>
              <a:latin typeface="Arial"/>
            </a:endParaRPr>
          </a:p>
          <a:p>
            <a:pPr defTabSz="914400">
              <a:lnSpc>
                <a:spcPct val="115000"/>
              </a:lnSpc>
              <a:spcBef>
                <a:spcPts val="799"/>
              </a:spcBef>
              <a:tabLst>
                <a:tab algn="l" pos="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 name="Google Shape;232;p14"/>
          <p:cNvSpPr/>
          <p:nvPr/>
        </p:nvSpPr>
        <p:spPr>
          <a:xfrm>
            <a:off x="685800" y="685800"/>
            <a:ext cx="11036160" cy="5010840"/>
          </a:xfrm>
          <a:prstGeom prst="rect">
            <a:avLst/>
          </a:prstGeom>
          <a:noFill/>
          <a:ln w="0">
            <a:noFill/>
          </a:ln>
        </p:spPr>
        <p:style>
          <a:lnRef idx="0"/>
          <a:fillRef idx="0"/>
          <a:effectRef idx="0"/>
          <a:fontRef idx="minor"/>
        </p:style>
        <p:txBody>
          <a:bodyPr lIns="0" rIns="0" tIns="165240" bIns="0" anchor="t">
            <a:spAutoFit/>
          </a:bodyPr>
          <a:p>
            <a:pPr marL="355680" indent="-343440" defTabSz="914400">
              <a:lnSpc>
                <a:spcPct val="100000"/>
              </a:lnSpc>
              <a:buClr>
                <a:srgbClr val="000000"/>
              </a:buClr>
              <a:buFont typeface="Noto Sans Symbols"/>
              <a:buChar char="❑"/>
            </a:pPr>
            <a:r>
              <a:rPr b="1" lang="en-US" sz="2000" strike="noStrike" u="sng">
                <a:solidFill>
                  <a:schemeClr val="dk1"/>
                </a:solidFill>
                <a:effectLst/>
                <a:uFillTx/>
                <a:latin typeface="Cambria"/>
                <a:ea typeface="Cambria"/>
              </a:rPr>
              <a:t>Pre- Finance Act 2024 (01-04-2024 To 31-08-2024)</a:t>
            </a:r>
            <a:endParaRPr b="0" lang="en-US" sz="2000" strike="noStrike" u="none">
              <a:solidFill>
                <a:srgbClr val="000000"/>
              </a:solidFill>
              <a:effectLst/>
              <a:uFillTx/>
              <a:latin typeface="Arial"/>
            </a:endParaRPr>
          </a:p>
          <a:p>
            <a:pPr marL="12240" defTabSz="914400">
              <a:lnSpc>
                <a:spcPct val="100000"/>
              </a:lnSpc>
              <a:spcBef>
                <a:spcPts val="1199"/>
              </a:spcBef>
              <a:tabLst>
                <a:tab algn="l" pos="0"/>
              </a:tabLst>
            </a:pPr>
            <a:r>
              <a:rPr b="0" lang="en-US" sz="2000" strike="noStrike" u="none">
                <a:solidFill>
                  <a:schemeClr val="dk1"/>
                </a:solidFill>
                <a:effectLst/>
                <a:uFillTx/>
                <a:latin typeface="Cambria"/>
                <a:ea typeface="Cambria"/>
              </a:rPr>
              <a:t>Under the new provisions applicable from April 1, 2021 before Sep 1,2024, the 148 notice can be issued</a:t>
            </a:r>
            <a:endParaRPr b="0" lang="en-US" sz="2000" strike="noStrike" u="none">
              <a:solidFill>
                <a:srgbClr val="000000"/>
              </a:solidFill>
              <a:effectLst/>
              <a:uFillTx/>
              <a:latin typeface="Arial"/>
            </a:endParaRPr>
          </a:p>
          <a:p>
            <a:pPr lvl="1" marL="1067400" indent="-141120" defTabSz="914400">
              <a:lnSpc>
                <a:spcPct val="100000"/>
              </a:lnSpc>
              <a:spcBef>
                <a:spcPts val="1199"/>
              </a:spcBef>
              <a:buClr>
                <a:srgbClr val="000000"/>
              </a:buClr>
              <a:buFont typeface="Cambria"/>
              <a:buChar char="-"/>
              <a:tabLst>
                <a:tab algn="l" pos="0"/>
              </a:tabLst>
            </a:pPr>
            <a:r>
              <a:rPr b="1" lang="en-US" sz="2000" strike="noStrike" u="none">
                <a:solidFill>
                  <a:schemeClr val="dk1"/>
                </a:solidFill>
                <a:effectLst/>
                <a:uFillTx/>
                <a:latin typeface="Cambria"/>
                <a:ea typeface="Cambria"/>
              </a:rPr>
              <a:t>within 3 years </a:t>
            </a:r>
            <a:r>
              <a:rPr b="0" lang="en-US" sz="2000" strike="noStrike" u="none">
                <a:solidFill>
                  <a:schemeClr val="dk1"/>
                </a:solidFill>
                <a:effectLst/>
                <a:uFillTx/>
                <a:latin typeface="Cambria"/>
                <a:ea typeface="Cambria"/>
              </a:rPr>
              <a:t>from the end of the relevant assessment year.</a:t>
            </a:r>
            <a:endParaRPr b="0" lang="en-US" sz="2000" strike="noStrike" u="none">
              <a:solidFill>
                <a:srgbClr val="000000"/>
              </a:solidFill>
              <a:effectLst/>
              <a:uFillTx/>
              <a:latin typeface="Arial"/>
            </a:endParaRPr>
          </a:p>
          <a:p>
            <a:pPr lvl="1" marL="1140480" indent="-213840" defTabSz="914400">
              <a:lnSpc>
                <a:spcPct val="100000"/>
              </a:lnSpc>
              <a:spcBef>
                <a:spcPts val="1199"/>
              </a:spcBef>
              <a:buClr>
                <a:srgbClr val="000000"/>
              </a:buClr>
              <a:buFont typeface="Cambria"/>
              <a:buChar char="-"/>
              <a:tabLst>
                <a:tab algn="l" pos="0"/>
              </a:tabLst>
            </a:pPr>
            <a:r>
              <a:rPr b="0" lang="en-US" sz="2000" strike="noStrike" u="none">
                <a:solidFill>
                  <a:schemeClr val="dk1"/>
                </a:solidFill>
                <a:effectLst/>
                <a:uFillTx/>
                <a:latin typeface="Cambria"/>
                <a:ea typeface="Cambria"/>
              </a:rPr>
              <a:t>However,</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the</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amount</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of</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escaped</a:t>
            </a:r>
            <a:r>
              <a:rPr b="0" lang="en-US" sz="2000" strike="noStrike" u="none">
                <a:solidFill>
                  <a:schemeClr val="dk1"/>
                </a:solidFill>
                <a:effectLst/>
                <a:uFillTx/>
                <a:latin typeface="Cambria"/>
                <a:ea typeface="Cambria"/>
              </a:rPr>
              <a:t>	</a:t>
            </a:r>
            <a:r>
              <a:rPr b="1" lang="en-US" sz="2000" strike="noStrike" u="none">
                <a:solidFill>
                  <a:schemeClr val="dk1"/>
                </a:solidFill>
                <a:effectLst/>
                <a:uFillTx/>
                <a:latin typeface="Cambria"/>
                <a:ea typeface="Cambria"/>
              </a:rPr>
              <a:t>income</a:t>
            </a:r>
            <a:r>
              <a:rPr b="1" lang="en-US" sz="2000" strike="noStrike" u="none">
                <a:solidFill>
                  <a:schemeClr val="dk1"/>
                </a:solidFill>
                <a:effectLst/>
                <a:uFillTx/>
                <a:latin typeface="Cambria"/>
                <a:ea typeface="Cambria"/>
              </a:rPr>
              <a:t>	</a:t>
            </a:r>
            <a:r>
              <a:rPr b="1" lang="en-US" sz="2000" strike="noStrike" u="none">
                <a:solidFill>
                  <a:schemeClr val="dk1"/>
                </a:solidFill>
                <a:effectLst/>
                <a:uFillTx/>
                <a:latin typeface="Cambria"/>
                <a:ea typeface="Cambria"/>
              </a:rPr>
              <a:t>exceeds</a:t>
            </a:r>
            <a:r>
              <a:rPr b="1" lang="en-US" sz="2000" strike="noStrike" u="none">
                <a:solidFill>
                  <a:schemeClr val="dk1"/>
                </a:solidFill>
                <a:effectLst/>
                <a:uFillTx/>
                <a:latin typeface="Cambria"/>
                <a:ea typeface="Cambria"/>
              </a:rPr>
              <a:t>	</a:t>
            </a:r>
            <a:r>
              <a:rPr b="1" lang="en-US" sz="2000" strike="noStrike" u="none">
                <a:solidFill>
                  <a:schemeClr val="dk1"/>
                </a:solidFill>
                <a:effectLst/>
                <a:uFillTx/>
                <a:latin typeface="Cambria"/>
                <a:ea typeface="Cambria"/>
              </a:rPr>
              <a:t>Rs.50</a:t>
            </a:r>
            <a:r>
              <a:rPr b="1" lang="en-US" sz="2000" strike="noStrike" u="none">
                <a:solidFill>
                  <a:schemeClr val="dk1"/>
                </a:solidFill>
                <a:effectLst/>
                <a:uFillTx/>
                <a:latin typeface="Cambria"/>
                <a:ea typeface="Cambria"/>
              </a:rPr>
              <a:t>	</a:t>
            </a:r>
            <a:r>
              <a:rPr b="1" lang="en-US" sz="2000" strike="noStrike" u="none">
                <a:solidFill>
                  <a:schemeClr val="dk1"/>
                </a:solidFill>
                <a:effectLst/>
                <a:uFillTx/>
                <a:latin typeface="Cambria"/>
                <a:ea typeface="Cambria"/>
              </a:rPr>
              <a:t>lakh</a:t>
            </a:r>
            <a:r>
              <a:rPr b="0" lang="en-US" sz="2000" strike="noStrike" u="none">
                <a:solidFill>
                  <a:schemeClr val="dk1"/>
                </a:solidFill>
                <a:effectLst/>
                <a:uFillTx/>
                <a:latin typeface="Cambria"/>
                <a:ea typeface="Cambria"/>
              </a:rPr>
              <a:t>,</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notice can be issued </a:t>
            </a:r>
            <a:r>
              <a:rPr b="1" lang="en-US" sz="2000" strike="noStrike" u="none">
                <a:solidFill>
                  <a:schemeClr val="dk1"/>
                </a:solidFill>
                <a:effectLst/>
                <a:uFillTx/>
                <a:latin typeface="Cambria"/>
                <a:ea typeface="Cambria"/>
              </a:rPr>
              <a:t>within 10 years </a:t>
            </a:r>
            <a:r>
              <a:rPr b="0" lang="en-US" sz="2000" strike="noStrike" u="none">
                <a:solidFill>
                  <a:schemeClr val="dk1"/>
                </a:solidFill>
                <a:effectLst/>
                <a:uFillTx/>
                <a:latin typeface="Cambria"/>
                <a:ea typeface="Cambria"/>
              </a:rPr>
              <a:t>from the end of the relevant assessment year.</a:t>
            </a:r>
            <a:endParaRPr b="0" lang="en-US" sz="2000" strike="noStrike" u="none">
              <a:solidFill>
                <a:srgbClr val="000000"/>
              </a:solidFill>
              <a:effectLst/>
              <a:uFillTx/>
              <a:latin typeface="Arial"/>
            </a:endParaRPr>
          </a:p>
          <a:p>
            <a:pPr marL="927000" defTabSz="914400">
              <a:lnSpc>
                <a:spcPct val="100000"/>
              </a:lnSpc>
              <a:spcBef>
                <a:spcPts val="54"/>
              </a:spcBef>
              <a:tabLst>
                <a:tab algn="l" pos="0"/>
              </a:tabLst>
            </a:pPr>
            <a:endParaRPr b="0" lang="en-US" sz="1750" strike="noStrike" u="none">
              <a:solidFill>
                <a:srgbClr val="000000"/>
              </a:solidFill>
              <a:effectLst/>
              <a:uFillTx/>
              <a:latin typeface="Arial"/>
            </a:endParaRPr>
          </a:p>
          <a:p>
            <a:pPr marL="355680" indent="-343440" defTabSz="914400">
              <a:lnSpc>
                <a:spcPct val="100000"/>
              </a:lnSpc>
              <a:buClr>
                <a:srgbClr val="000000"/>
              </a:buClr>
              <a:buFont typeface="Noto Sans Symbols"/>
              <a:buChar char="❑"/>
              <a:tabLst>
                <a:tab algn="l" pos="0"/>
              </a:tabLst>
            </a:pPr>
            <a:r>
              <a:rPr b="1" lang="en-US" sz="2000" strike="noStrike" u="sng">
                <a:solidFill>
                  <a:schemeClr val="dk1"/>
                </a:solidFill>
                <a:effectLst/>
                <a:uFillTx/>
                <a:latin typeface="Cambria"/>
                <a:ea typeface="Cambria"/>
              </a:rPr>
              <a:t>Post- Finance Act 2024 (From: 01-09-2024)</a:t>
            </a:r>
            <a:endParaRPr b="0" lang="en-US" sz="2000" strike="noStrike" u="none">
              <a:solidFill>
                <a:srgbClr val="000000"/>
              </a:solidFill>
              <a:effectLst/>
              <a:uFillTx/>
              <a:latin typeface="Arial"/>
            </a:endParaRPr>
          </a:p>
          <a:p>
            <a:pPr marL="12240" defTabSz="914400">
              <a:lnSpc>
                <a:spcPct val="100000"/>
              </a:lnSpc>
              <a:spcBef>
                <a:spcPts val="1199"/>
              </a:spcBef>
              <a:tabLst>
                <a:tab algn="l" pos="0"/>
              </a:tabLst>
            </a:pPr>
            <a:r>
              <a:rPr b="0" lang="en-US" sz="2000" strike="noStrike" u="none">
                <a:solidFill>
                  <a:schemeClr val="dk1"/>
                </a:solidFill>
                <a:effectLst/>
                <a:uFillTx/>
                <a:latin typeface="Cambria"/>
                <a:ea typeface="Cambria"/>
              </a:rPr>
              <a:t>Latest provisions applicable from Sep 1, 2024, the 148 notice can be issued</a:t>
            </a:r>
            <a:endParaRPr b="0" lang="en-US" sz="2000" strike="noStrike" u="none">
              <a:solidFill>
                <a:srgbClr val="000000"/>
              </a:solidFill>
              <a:effectLst/>
              <a:uFillTx/>
              <a:latin typeface="Arial"/>
            </a:endParaRPr>
          </a:p>
          <a:p>
            <a:pPr lvl="1" marL="1067400" indent="-141120" defTabSz="914400">
              <a:lnSpc>
                <a:spcPct val="100000"/>
              </a:lnSpc>
              <a:spcBef>
                <a:spcPts val="1199"/>
              </a:spcBef>
              <a:buClr>
                <a:srgbClr val="000000"/>
              </a:buClr>
              <a:buFont typeface="Cambria"/>
              <a:buChar char="-"/>
              <a:tabLst>
                <a:tab algn="l" pos="0"/>
              </a:tabLst>
            </a:pPr>
            <a:r>
              <a:rPr b="1" i="1" lang="en-US" sz="2000" strike="noStrike" u="sng">
                <a:solidFill>
                  <a:srgbClr val="ff0000"/>
                </a:solidFill>
                <a:effectLst/>
                <a:uFillTx/>
                <a:latin typeface="Cambria"/>
                <a:ea typeface="Cambria"/>
              </a:rPr>
              <a:t>within 3 years &amp; 3 months</a:t>
            </a:r>
            <a:r>
              <a:rPr b="1" i="1" lang="en-US" sz="2000" strike="noStrike" u="none">
                <a:solidFill>
                  <a:srgbClr val="ff0000"/>
                </a:solidFill>
                <a:effectLst/>
                <a:uFillTx/>
                <a:latin typeface="Cambria"/>
                <a:ea typeface="Cambria"/>
              </a:rPr>
              <a:t> </a:t>
            </a:r>
            <a:r>
              <a:rPr b="0" lang="en-US" sz="2000" strike="noStrike" u="none">
                <a:solidFill>
                  <a:schemeClr val="dk1"/>
                </a:solidFill>
                <a:effectLst/>
                <a:uFillTx/>
                <a:latin typeface="Cambria"/>
                <a:ea typeface="Cambria"/>
              </a:rPr>
              <a:t>from the end of the relevant assessment year.</a:t>
            </a:r>
            <a:endParaRPr b="0" lang="en-US" sz="2000" strike="noStrike" u="none">
              <a:solidFill>
                <a:srgbClr val="000000"/>
              </a:solidFill>
              <a:effectLst/>
              <a:uFillTx/>
              <a:latin typeface="Arial"/>
            </a:endParaRPr>
          </a:p>
          <a:p>
            <a:pPr lvl="1" marL="1140480" indent="-213840" defTabSz="914400">
              <a:lnSpc>
                <a:spcPct val="100000"/>
              </a:lnSpc>
              <a:spcBef>
                <a:spcPts val="1199"/>
              </a:spcBef>
              <a:buClr>
                <a:srgbClr val="000000"/>
              </a:buClr>
              <a:buFont typeface="Cambria"/>
              <a:buChar char="-"/>
              <a:tabLst>
                <a:tab algn="l" pos="0"/>
              </a:tabLst>
            </a:pPr>
            <a:r>
              <a:rPr b="0" lang="en-US" sz="2000" strike="noStrike" u="none">
                <a:solidFill>
                  <a:schemeClr val="dk1"/>
                </a:solidFill>
                <a:effectLst/>
                <a:uFillTx/>
                <a:latin typeface="Cambria"/>
                <a:ea typeface="Cambria"/>
              </a:rPr>
              <a:t>However,</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the</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amount</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of</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escaped</a:t>
            </a:r>
            <a:r>
              <a:rPr b="0" lang="en-US" sz="2000" strike="noStrike" u="none">
                <a:solidFill>
                  <a:schemeClr val="dk1"/>
                </a:solidFill>
                <a:effectLst/>
                <a:uFillTx/>
                <a:latin typeface="Cambria"/>
                <a:ea typeface="Cambria"/>
              </a:rPr>
              <a:t>	</a:t>
            </a:r>
            <a:r>
              <a:rPr b="1" lang="en-US" sz="2000" strike="noStrike" u="none">
                <a:solidFill>
                  <a:schemeClr val="dk1"/>
                </a:solidFill>
                <a:effectLst/>
                <a:uFillTx/>
                <a:latin typeface="Cambria"/>
                <a:ea typeface="Cambria"/>
              </a:rPr>
              <a:t>income</a:t>
            </a:r>
            <a:r>
              <a:rPr b="1" lang="en-US" sz="2000" strike="noStrike" u="none">
                <a:solidFill>
                  <a:schemeClr val="dk1"/>
                </a:solidFill>
                <a:effectLst/>
                <a:uFillTx/>
                <a:latin typeface="Cambria"/>
                <a:ea typeface="Cambria"/>
              </a:rPr>
              <a:t>	</a:t>
            </a:r>
            <a:r>
              <a:rPr b="1" lang="en-US" sz="2000" strike="noStrike" u="none">
                <a:solidFill>
                  <a:schemeClr val="dk1"/>
                </a:solidFill>
                <a:effectLst/>
                <a:uFillTx/>
                <a:latin typeface="Cambria"/>
                <a:ea typeface="Cambria"/>
              </a:rPr>
              <a:t>exceeds</a:t>
            </a:r>
            <a:r>
              <a:rPr b="1" lang="en-US" sz="2000" strike="noStrike" u="none">
                <a:solidFill>
                  <a:schemeClr val="dk1"/>
                </a:solidFill>
                <a:effectLst/>
                <a:uFillTx/>
                <a:latin typeface="Cambria"/>
                <a:ea typeface="Cambria"/>
              </a:rPr>
              <a:t>	</a:t>
            </a:r>
            <a:r>
              <a:rPr b="1" lang="en-US" sz="2000" strike="noStrike" u="none">
                <a:solidFill>
                  <a:schemeClr val="dk1"/>
                </a:solidFill>
                <a:effectLst/>
                <a:uFillTx/>
                <a:latin typeface="Cambria"/>
                <a:ea typeface="Cambria"/>
              </a:rPr>
              <a:t>Rs.50</a:t>
            </a:r>
            <a:r>
              <a:rPr b="1" lang="en-US" sz="2000" strike="noStrike" u="none">
                <a:solidFill>
                  <a:schemeClr val="dk1"/>
                </a:solidFill>
                <a:effectLst/>
                <a:uFillTx/>
                <a:latin typeface="Cambria"/>
                <a:ea typeface="Cambria"/>
              </a:rPr>
              <a:t>	</a:t>
            </a:r>
            <a:r>
              <a:rPr b="1" lang="en-US" sz="2000" strike="noStrike" u="none">
                <a:solidFill>
                  <a:schemeClr val="dk1"/>
                </a:solidFill>
                <a:effectLst/>
                <a:uFillTx/>
                <a:latin typeface="Cambria"/>
                <a:ea typeface="Cambria"/>
              </a:rPr>
              <a:t>lakh</a:t>
            </a:r>
            <a:r>
              <a:rPr b="0" lang="en-US" sz="2000" strike="noStrike" u="none">
                <a:solidFill>
                  <a:schemeClr val="dk1"/>
                </a:solidFill>
                <a:effectLst/>
                <a:uFillTx/>
                <a:latin typeface="Cambria"/>
                <a:ea typeface="Cambria"/>
              </a:rPr>
              <a:t>,                  the</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notice</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can</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be</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issued </a:t>
            </a:r>
            <a:r>
              <a:rPr b="1" i="1" lang="en-US" sz="2000" strike="noStrike" u="sng">
                <a:solidFill>
                  <a:srgbClr val="ff0000"/>
                </a:solidFill>
                <a:effectLst/>
                <a:uFillTx/>
                <a:latin typeface="Cambria"/>
                <a:ea typeface="Cambria"/>
              </a:rPr>
              <a:t>within 5 years &amp; 3 months</a:t>
            </a:r>
            <a:r>
              <a:rPr b="1" i="1" lang="en-US" sz="2000" strike="noStrike" u="none">
                <a:solidFill>
                  <a:srgbClr val="ff0000"/>
                </a:solidFill>
                <a:effectLst/>
                <a:uFillTx/>
                <a:latin typeface="Cambria"/>
                <a:ea typeface="Cambria"/>
              </a:rPr>
              <a:t> </a:t>
            </a:r>
            <a:r>
              <a:rPr b="0" lang="en-US" sz="2000" strike="noStrike" u="none">
                <a:solidFill>
                  <a:schemeClr val="dk1"/>
                </a:solidFill>
                <a:effectLst/>
                <a:uFillTx/>
                <a:latin typeface="Cambria"/>
                <a:ea typeface="Cambria"/>
              </a:rPr>
              <a:t>from the end of the relevant assessment year.</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Google Shape;237;p15"/>
          <p:cNvSpPr/>
          <p:nvPr/>
        </p:nvSpPr>
        <p:spPr>
          <a:xfrm>
            <a:off x="1752480" y="248400"/>
            <a:ext cx="7742160" cy="327240"/>
          </a:xfrm>
          <a:prstGeom prst="rect">
            <a:avLst/>
          </a:prstGeom>
          <a:noFill/>
          <a:ln w="0">
            <a:noFill/>
          </a:ln>
        </p:spPr>
        <p:style>
          <a:lnRef idx="0"/>
          <a:fillRef idx="0"/>
          <a:effectRef idx="0"/>
          <a:fontRef idx="minor"/>
        </p:style>
        <p:txBody>
          <a:bodyPr lIns="0" rIns="0" tIns="20880" bIns="0" anchor="t">
            <a:spAutoFit/>
          </a:bodyPr>
          <a:p>
            <a:pPr marL="192240" defTabSz="914400">
              <a:lnSpc>
                <a:spcPct val="100000"/>
              </a:lnSpc>
              <a:tabLst>
                <a:tab algn="l" pos="0"/>
              </a:tabLst>
            </a:pPr>
            <a:r>
              <a:rPr b="1" lang="en-US" sz="2000" strike="noStrike" u="none">
                <a:solidFill>
                  <a:schemeClr val="dk1"/>
                </a:solidFill>
                <a:effectLst/>
                <a:uFillTx/>
                <a:latin typeface="Cambria"/>
                <a:ea typeface="Cambria"/>
              </a:rPr>
              <a:t>Prior to issuance of 148 Notice: Procedure needs to follow by AO</a:t>
            </a:r>
            <a:endParaRPr b="0" lang="en-US" sz="2000" strike="noStrike" u="none">
              <a:solidFill>
                <a:srgbClr val="000000"/>
              </a:solidFill>
              <a:effectLst/>
              <a:uFillTx/>
              <a:latin typeface="Arial"/>
            </a:endParaRPr>
          </a:p>
        </p:txBody>
      </p:sp>
      <p:sp>
        <p:nvSpPr>
          <p:cNvPr id="218" name="Google Shape;238;p15"/>
          <p:cNvSpPr/>
          <p:nvPr/>
        </p:nvSpPr>
        <p:spPr>
          <a:xfrm>
            <a:off x="533520" y="792360"/>
            <a:ext cx="11164680" cy="5518440"/>
          </a:xfrm>
          <a:prstGeom prst="rect">
            <a:avLst/>
          </a:prstGeom>
          <a:noFill/>
          <a:ln w="0">
            <a:noFill/>
          </a:ln>
        </p:spPr>
        <p:style>
          <a:lnRef idx="0"/>
          <a:fillRef idx="0"/>
          <a:effectRef idx="0"/>
          <a:fontRef idx="minor"/>
        </p:style>
        <p:txBody>
          <a:bodyPr lIns="0" rIns="0" tIns="13320" bIns="0" anchor="t">
            <a:spAutoFit/>
          </a:bodyPr>
          <a:p>
            <a:pPr marL="113760" algn="just" defTabSz="914400">
              <a:lnSpc>
                <a:spcPct val="100000"/>
              </a:lnSpc>
              <a:tabLst>
                <a:tab algn="l" pos="0"/>
              </a:tabLst>
            </a:pPr>
            <a:r>
              <a:rPr b="1" lang="en-US" sz="2400" strike="noStrike" u="sng">
                <a:solidFill>
                  <a:schemeClr val="dk1"/>
                </a:solidFill>
                <a:effectLst/>
                <a:uFillTx/>
                <a:latin typeface="Cambria"/>
                <a:ea typeface="Cambria"/>
              </a:rPr>
              <a:t>Pre – Finance Act 2024(01-04-2024 To 31-08-2024)</a:t>
            </a:r>
            <a:endParaRPr b="0" lang="en-US" sz="2400" strike="noStrike" u="none">
              <a:solidFill>
                <a:srgbClr val="000000"/>
              </a:solidFill>
              <a:effectLst/>
              <a:uFillTx/>
              <a:latin typeface="Arial"/>
            </a:endParaRPr>
          </a:p>
          <a:p>
            <a:pPr marL="355680" indent="-343080" algn="just" defTabSz="914400">
              <a:lnSpc>
                <a:spcPct val="150000"/>
              </a:lnSpc>
              <a:spcBef>
                <a:spcPts val="1125"/>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Section 148 provide that re-assessment proceedings can be initiated u/s 148 when there is  </a:t>
            </a:r>
            <a:r>
              <a:rPr b="1" lang="en-US" sz="2000" strike="noStrike" u="sng">
                <a:solidFill>
                  <a:schemeClr val="dk1"/>
                </a:solidFill>
                <a:effectLst/>
                <a:uFillTx/>
                <a:latin typeface="Cambria"/>
                <a:ea typeface="Cambria"/>
              </a:rPr>
              <a:t>INFORMATION</a:t>
            </a:r>
            <a:r>
              <a:rPr b="1"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with the AO </a:t>
            </a:r>
            <a:r>
              <a:rPr b="1" i="1" lang="en-US" sz="2000" strike="noStrike" u="none">
                <a:solidFill>
                  <a:schemeClr val="dk1"/>
                </a:solidFill>
                <a:effectLst/>
                <a:uFillTx/>
                <a:latin typeface="Cambria"/>
                <a:ea typeface="Cambria"/>
              </a:rPr>
              <a:t>“which suggests that income chargeable to tax has escaped assessment  for the relevant year”</a:t>
            </a:r>
            <a:endParaRPr b="0" lang="en-US" sz="2000" strike="noStrike" u="none">
              <a:solidFill>
                <a:srgbClr val="000000"/>
              </a:solidFill>
              <a:effectLst/>
              <a:uFillTx/>
              <a:latin typeface="Arial"/>
            </a:endParaRPr>
          </a:p>
          <a:p>
            <a:pPr defTabSz="914400">
              <a:lnSpc>
                <a:spcPct val="100000"/>
              </a:lnSpc>
              <a:tabLst>
                <a:tab algn="l" pos="0"/>
              </a:tabLst>
            </a:pPr>
            <a:endParaRPr b="0" lang="en-US" sz="2300" strike="noStrike" u="none">
              <a:solidFill>
                <a:srgbClr val="000000"/>
              </a:solidFill>
              <a:effectLst/>
              <a:uFillTx/>
              <a:latin typeface="Arial"/>
            </a:endParaRPr>
          </a:p>
          <a:p>
            <a:pPr defTabSz="914400">
              <a:lnSpc>
                <a:spcPct val="100000"/>
              </a:lnSpc>
              <a:spcBef>
                <a:spcPts val="54"/>
              </a:spcBef>
              <a:tabLst>
                <a:tab algn="l" pos="0"/>
              </a:tabLst>
            </a:pPr>
            <a:endParaRPr b="0" lang="en-US" sz="1750" strike="noStrike" u="none">
              <a:solidFill>
                <a:srgbClr val="000000"/>
              </a:solidFill>
              <a:effectLst/>
              <a:uFillTx/>
              <a:latin typeface="Arial"/>
            </a:endParaRPr>
          </a:p>
          <a:p>
            <a:pPr marL="410040" indent="-398160" defTabSz="914400">
              <a:lnSpc>
                <a:spcPct val="100000"/>
              </a:lnSpc>
              <a:buClr>
                <a:srgbClr val="000000"/>
              </a:buClr>
              <a:buFont typeface="Noto Sans Symbols"/>
              <a:buChar char="❑"/>
              <a:tabLst>
                <a:tab algn="l" pos="0"/>
              </a:tabLst>
            </a:pPr>
            <a:r>
              <a:rPr b="0" lang="en-US" sz="2000" strike="noStrike" u="none">
                <a:solidFill>
                  <a:schemeClr val="dk1"/>
                </a:solidFill>
                <a:effectLst/>
                <a:uFillTx/>
                <a:latin typeface="Cambria"/>
                <a:ea typeface="Cambria"/>
              </a:rPr>
              <a:t>“</a:t>
            </a:r>
            <a:r>
              <a:rPr b="1" lang="en-US" sz="2000" strike="noStrike" u="sng">
                <a:solidFill>
                  <a:schemeClr val="dk1"/>
                </a:solidFill>
                <a:effectLst/>
                <a:uFillTx/>
                <a:latin typeface="Cambria"/>
                <a:ea typeface="Cambria"/>
              </a:rPr>
              <a:t>Information</a:t>
            </a:r>
            <a:r>
              <a:rPr b="0" lang="en-US" sz="2000" strike="noStrike" u="none">
                <a:solidFill>
                  <a:schemeClr val="dk1"/>
                </a:solidFill>
                <a:effectLst/>
                <a:uFillTx/>
                <a:latin typeface="Cambria"/>
                <a:ea typeface="Cambria"/>
              </a:rPr>
              <a:t>” for the purpose of section 148 has been specifically defined in Explanation 1</a:t>
            </a:r>
            <a:endParaRPr b="0" lang="en-US" sz="2000" strike="noStrike" u="none">
              <a:solidFill>
                <a:srgbClr val="000000"/>
              </a:solidFill>
              <a:effectLst/>
              <a:uFillTx/>
              <a:latin typeface="Arial"/>
            </a:endParaRPr>
          </a:p>
          <a:p>
            <a:pPr lvl="1" marL="1047600" indent="-223560" defTabSz="914400">
              <a:lnSpc>
                <a:spcPct val="100000"/>
              </a:lnSpc>
              <a:spcBef>
                <a:spcPts val="1199"/>
              </a:spcBef>
              <a:buClr>
                <a:srgbClr val="000000"/>
              </a:buClr>
              <a:buFont typeface="Cambria"/>
              <a:buAutoNum type="romanLcParenR"/>
              <a:tabLst>
                <a:tab algn="l" pos="0"/>
              </a:tabLst>
            </a:pPr>
            <a:r>
              <a:rPr b="0" lang="en-US" sz="2000" strike="noStrike" u="none">
                <a:solidFill>
                  <a:schemeClr val="dk1"/>
                </a:solidFill>
                <a:effectLst/>
                <a:uFillTx/>
                <a:latin typeface="Cambria"/>
                <a:ea typeface="Cambria"/>
              </a:rPr>
              <a:t>any information in accordance with </a:t>
            </a:r>
            <a:r>
              <a:rPr b="1" lang="en-US" sz="2000" strike="noStrike" u="none">
                <a:solidFill>
                  <a:schemeClr val="dk1"/>
                </a:solidFill>
                <a:effectLst/>
                <a:uFillTx/>
                <a:latin typeface="Cambria"/>
                <a:ea typeface="Cambria"/>
              </a:rPr>
              <a:t>risk management strategy of the Board</a:t>
            </a:r>
            <a:endParaRPr b="0" lang="en-US" sz="2000" strike="noStrike" u="none">
              <a:solidFill>
                <a:srgbClr val="000000"/>
              </a:solidFill>
              <a:effectLst/>
              <a:uFillTx/>
              <a:latin typeface="Arial"/>
            </a:endParaRPr>
          </a:p>
          <a:p>
            <a:pPr lvl="1" marL="1082520" indent="-291960" defTabSz="914400">
              <a:lnSpc>
                <a:spcPct val="100000"/>
              </a:lnSpc>
              <a:spcBef>
                <a:spcPts val="445"/>
              </a:spcBef>
              <a:buClr>
                <a:srgbClr val="000000"/>
              </a:buClr>
              <a:buFont typeface="Cambria"/>
              <a:buAutoNum type="romanLcParenR"/>
              <a:tabLst>
                <a:tab algn="l" pos="0"/>
              </a:tabLst>
            </a:pPr>
            <a:r>
              <a:rPr b="0" lang="en-US" sz="2000" strike="noStrike" u="none">
                <a:solidFill>
                  <a:schemeClr val="dk1"/>
                </a:solidFill>
                <a:effectLst/>
                <a:uFillTx/>
                <a:latin typeface="Cambria"/>
                <a:ea typeface="Cambria"/>
              </a:rPr>
              <a:t>any </a:t>
            </a:r>
            <a:r>
              <a:rPr b="1" lang="en-US" sz="2000" strike="noStrike" u="none">
                <a:solidFill>
                  <a:schemeClr val="dk1"/>
                </a:solidFill>
                <a:effectLst/>
                <a:uFillTx/>
                <a:latin typeface="Cambria"/>
                <a:ea typeface="Cambria"/>
              </a:rPr>
              <a:t>audit objection </a:t>
            </a:r>
            <a:r>
              <a:rPr b="0" lang="en-US" sz="2000" strike="noStrike" u="none">
                <a:solidFill>
                  <a:schemeClr val="dk1"/>
                </a:solidFill>
                <a:effectLst/>
                <a:uFillTx/>
                <a:latin typeface="Cambria"/>
                <a:ea typeface="Cambria"/>
              </a:rPr>
              <a:t>that assessment has not been made in accordance with the</a:t>
            </a:r>
            <a:endParaRPr b="0" lang="en-US" sz="2000" strike="noStrike" u="none">
              <a:solidFill>
                <a:srgbClr val="000000"/>
              </a:solidFill>
              <a:effectLst/>
              <a:uFillTx/>
              <a:latin typeface="Arial"/>
            </a:endParaRPr>
          </a:p>
          <a:p>
            <a:pPr marL="1125360" defTabSz="914400">
              <a:lnSpc>
                <a:spcPct val="100000"/>
              </a:lnSpc>
              <a:tabLst>
                <a:tab algn="l" pos="0"/>
              </a:tabLst>
            </a:pPr>
            <a:r>
              <a:rPr b="0" lang="en-US" sz="2000" strike="noStrike" u="none">
                <a:solidFill>
                  <a:schemeClr val="dk1"/>
                </a:solidFill>
                <a:effectLst/>
                <a:uFillTx/>
                <a:latin typeface="Cambria"/>
                <a:ea typeface="Cambria"/>
              </a:rPr>
              <a:t>provisions of the Act.</a:t>
            </a:r>
            <a:endParaRPr b="0" lang="en-US" sz="2000" strike="noStrike" u="none">
              <a:solidFill>
                <a:srgbClr val="000000"/>
              </a:solidFill>
              <a:effectLst/>
              <a:uFillTx/>
              <a:latin typeface="Arial"/>
            </a:endParaRPr>
          </a:p>
          <a:p>
            <a:pPr lvl="1" marL="1095840" indent="-361800" defTabSz="914400">
              <a:lnSpc>
                <a:spcPct val="100000"/>
              </a:lnSpc>
              <a:buClr>
                <a:srgbClr val="000000"/>
              </a:buClr>
              <a:buFont typeface="Cambria"/>
              <a:buAutoNum type="romanLcParenR" startAt="3"/>
              <a:tabLst>
                <a:tab algn="l" pos="0"/>
              </a:tabLst>
            </a:pPr>
            <a:r>
              <a:rPr b="0" lang="en-US" sz="2000" strike="noStrike" u="none">
                <a:solidFill>
                  <a:schemeClr val="dk1"/>
                </a:solidFill>
                <a:effectLst/>
                <a:uFillTx/>
                <a:latin typeface="Cambria"/>
                <a:ea typeface="Cambria"/>
              </a:rPr>
              <a:t>any information received </a:t>
            </a:r>
            <a:r>
              <a:rPr b="1" lang="en-US" sz="2000" strike="noStrike" u="none">
                <a:solidFill>
                  <a:schemeClr val="dk1"/>
                </a:solidFill>
                <a:effectLst/>
                <a:uFillTx/>
                <a:latin typeface="Cambria"/>
                <a:ea typeface="Cambria"/>
              </a:rPr>
              <a:t>under DTAA</a:t>
            </a:r>
            <a:endParaRPr b="0" lang="en-US" sz="2000" strike="noStrike" u="none">
              <a:solidFill>
                <a:srgbClr val="000000"/>
              </a:solidFill>
              <a:effectLst/>
              <a:uFillTx/>
              <a:latin typeface="Arial"/>
            </a:endParaRPr>
          </a:p>
          <a:p>
            <a:pPr lvl="1" marL="1068840" indent="-334800" defTabSz="914400">
              <a:lnSpc>
                <a:spcPct val="100000"/>
              </a:lnSpc>
              <a:buClr>
                <a:srgbClr val="000000"/>
              </a:buClr>
              <a:buFont typeface="Cambria"/>
              <a:buAutoNum type="romanLcParenR" startAt="3"/>
              <a:tabLst>
                <a:tab algn="l" pos="0"/>
              </a:tabLst>
            </a:pPr>
            <a:r>
              <a:rPr b="0" lang="en-US" sz="2000" strike="noStrike" u="none">
                <a:solidFill>
                  <a:schemeClr val="dk1"/>
                </a:solidFill>
                <a:effectLst/>
                <a:uFillTx/>
                <a:latin typeface="Cambria"/>
                <a:ea typeface="Cambria"/>
              </a:rPr>
              <a:t>any information made available to the Assessing Officer under the scheme notified  u/s </a:t>
            </a:r>
            <a:r>
              <a:rPr b="1" lang="en-US" sz="2000" strike="noStrike" u="none">
                <a:solidFill>
                  <a:schemeClr val="dk1"/>
                </a:solidFill>
                <a:effectLst/>
                <a:uFillTx/>
                <a:latin typeface="Cambria"/>
                <a:ea typeface="Cambria"/>
              </a:rPr>
              <a:t>135A – Scheme for faceless collection for information</a:t>
            </a:r>
            <a:endParaRPr b="0" lang="en-US" sz="2000" strike="noStrike" u="none">
              <a:solidFill>
                <a:srgbClr val="000000"/>
              </a:solidFill>
              <a:effectLst/>
              <a:uFillTx/>
              <a:latin typeface="Arial"/>
            </a:endParaRPr>
          </a:p>
          <a:p>
            <a:pPr lvl="1" marL="1071720" indent="-281160" defTabSz="914400">
              <a:lnSpc>
                <a:spcPct val="100000"/>
              </a:lnSpc>
              <a:buClr>
                <a:srgbClr val="000000"/>
              </a:buClr>
              <a:buFont typeface="Cambria"/>
              <a:buAutoNum type="romanLcParenR" startAt="3"/>
              <a:tabLst>
                <a:tab algn="l" pos="0"/>
              </a:tabLst>
            </a:pPr>
            <a:r>
              <a:rPr b="0" lang="en-US" sz="2000" strike="noStrike" u="none">
                <a:solidFill>
                  <a:schemeClr val="dk1"/>
                </a:solidFill>
                <a:effectLst/>
                <a:uFillTx/>
                <a:latin typeface="Cambria"/>
                <a:ea typeface="Cambria"/>
              </a:rPr>
              <a:t>any information which requires action </a:t>
            </a:r>
            <a:r>
              <a:rPr b="1" lang="en-US" sz="2000" strike="noStrike" u="none">
                <a:solidFill>
                  <a:schemeClr val="dk1"/>
                </a:solidFill>
                <a:effectLst/>
                <a:uFillTx/>
                <a:latin typeface="Cambria"/>
                <a:ea typeface="Cambria"/>
              </a:rPr>
              <a:t>in consequence of the order of a Tribunal or</a:t>
            </a:r>
            <a:endParaRPr b="0" lang="en-US" sz="2000" strike="noStrike" u="none">
              <a:solidFill>
                <a:srgbClr val="000000"/>
              </a:solidFill>
              <a:effectLst/>
              <a:uFillTx/>
              <a:latin typeface="Arial"/>
            </a:endParaRPr>
          </a:p>
          <a:p>
            <a:pPr marL="1204560" defTabSz="914400">
              <a:lnSpc>
                <a:spcPct val="100000"/>
              </a:lnSpc>
              <a:tabLst>
                <a:tab algn="l" pos="0"/>
              </a:tabLst>
            </a:pPr>
            <a:r>
              <a:rPr b="1" lang="en-US" sz="2000" strike="noStrike" u="none">
                <a:solidFill>
                  <a:schemeClr val="dk1"/>
                </a:solidFill>
                <a:effectLst/>
                <a:uFillTx/>
                <a:latin typeface="Cambria"/>
                <a:ea typeface="Cambria"/>
              </a:rPr>
              <a:t>a Court</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0" y="54000"/>
            <a:ext cx="9494640" cy="745200"/>
          </a:xfrm>
          <a:prstGeom prst="rect">
            <a:avLst/>
          </a:prstGeom>
          <a:noFill/>
          <a:ln w="0">
            <a:noFill/>
          </a:ln>
        </p:spPr>
        <p:txBody>
          <a:bodyPr lIns="0" rIns="0" tIns="11880" bIns="0" anchor="ctr">
            <a:spAutoFit/>
          </a:bodyPr>
          <a:p>
            <a:pPr marL="267840" indent="0" defTabSz="914400">
              <a:lnSpc>
                <a:spcPct val="100000"/>
              </a:lnSpc>
              <a:buNone/>
              <a:tabLst>
                <a:tab algn="l" pos="0"/>
              </a:tabLst>
            </a:pPr>
            <a:r>
              <a:rPr b="0" lang="en-US" sz="2000" strike="noStrike" u="none">
                <a:solidFill>
                  <a:srgbClr val="262626"/>
                </a:solidFill>
                <a:effectLst/>
                <a:uFillTx/>
                <a:latin typeface="Cambria"/>
                <a:ea typeface="Cambria"/>
              </a:rPr>
              <a:t>Reassessment Proceedings</a:t>
            </a:r>
            <a:endParaRPr b="0" lang="en-US" sz="2000" strike="noStrike" u="none">
              <a:solidFill>
                <a:srgbClr val="000000"/>
              </a:solidFill>
              <a:effectLst/>
              <a:uFillTx/>
              <a:latin typeface="Arial"/>
            </a:endParaRPr>
          </a:p>
        </p:txBody>
      </p:sp>
      <p:sp>
        <p:nvSpPr>
          <p:cNvPr id="138" name="Google Shape;114;p2"/>
          <p:cNvSpPr/>
          <p:nvPr/>
        </p:nvSpPr>
        <p:spPr>
          <a:xfrm>
            <a:off x="887040" y="1659600"/>
            <a:ext cx="10193760" cy="4627800"/>
          </a:xfrm>
          <a:prstGeom prst="rect">
            <a:avLst/>
          </a:prstGeom>
          <a:noFill/>
          <a:ln w="0">
            <a:noFill/>
          </a:ln>
        </p:spPr>
        <p:style>
          <a:lnRef idx="0"/>
          <a:fillRef idx="0"/>
          <a:effectRef idx="0"/>
          <a:fontRef idx="minor"/>
        </p:style>
        <p:txBody>
          <a:bodyPr lIns="0" rIns="0" tIns="12600" bIns="0" anchor="t">
            <a:spAutoFit/>
          </a:bodyPr>
          <a:p>
            <a:pPr marL="12240" algn="ctr" defTabSz="914400">
              <a:lnSpc>
                <a:spcPct val="100000"/>
              </a:lnSpc>
              <a:tabLst>
                <a:tab algn="l" pos="0"/>
              </a:tabLst>
            </a:pPr>
            <a:r>
              <a:rPr b="1" lang="en-US" sz="6000" strike="noStrike" u="none">
                <a:solidFill>
                  <a:schemeClr val="dk1"/>
                </a:solidFill>
                <a:effectLst/>
                <a:uFillTx/>
                <a:latin typeface="Cambria"/>
                <a:ea typeface="Cambria"/>
              </a:rPr>
              <a:t>Income Escaping Assessment  or</a:t>
            </a:r>
            <a:endParaRPr b="0" lang="en-US" sz="6000" strike="noStrike" u="none">
              <a:solidFill>
                <a:srgbClr val="000000"/>
              </a:solidFill>
              <a:effectLst/>
              <a:uFillTx/>
              <a:latin typeface="Arial"/>
            </a:endParaRPr>
          </a:p>
          <a:p>
            <a:pPr marL="12240" algn="ctr" defTabSz="914400">
              <a:lnSpc>
                <a:spcPct val="100000"/>
              </a:lnSpc>
              <a:spcBef>
                <a:spcPts val="6"/>
              </a:spcBef>
              <a:tabLst>
                <a:tab algn="l" pos="0"/>
              </a:tabLst>
            </a:pPr>
            <a:r>
              <a:rPr b="1" lang="en-US" sz="6000" strike="noStrike" u="none">
                <a:solidFill>
                  <a:schemeClr val="dk1"/>
                </a:solidFill>
                <a:effectLst/>
                <a:uFillTx/>
                <a:latin typeface="Cambria"/>
                <a:ea typeface="Cambria"/>
              </a:rPr>
              <a:t>Reassessment Proceedings </a:t>
            </a:r>
            <a:endParaRPr b="0" lang="en-US" sz="6000" strike="noStrike" u="none">
              <a:solidFill>
                <a:srgbClr val="000000"/>
              </a:solidFill>
              <a:effectLst/>
              <a:uFillTx/>
              <a:latin typeface="Arial"/>
            </a:endParaRPr>
          </a:p>
          <a:p>
            <a:pPr marL="12240" algn="ctr" defTabSz="914400">
              <a:lnSpc>
                <a:spcPct val="100000"/>
              </a:lnSpc>
              <a:spcBef>
                <a:spcPts val="6"/>
              </a:spcBef>
              <a:tabLst>
                <a:tab algn="l" pos="0"/>
              </a:tabLst>
            </a:pPr>
            <a:r>
              <a:rPr b="1" lang="en-US" sz="6000" strike="noStrike" u="none">
                <a:solidFill>
                  <a:schemeClr val="dk1"/>
                </a:solidFill>
                <a:effectLst/>
                <a:uFillTx/>
                <a:latin typeface="Cambria"/>
                <a:ea typeface="Cambria"/>
              </a:rPr>
              <a:t>&amp; </a:t>
            </a:r>
            <a:endParaRPr b="0" lang="en-US" sz="6000" strike="noStrike" u="none">
              <a:solidFill>
                <a:srgbClr val="000000"/>
              </a:solidFill>
              <a:effectLst/>
              <a:uFillTx/>
              <a:latin typeface="Arial"/>
            </a:endParaRPr>
          </a:p>
          <a:p>
            <a:pPr marL="12240" algn="ctr" defTabSz="914400">
              <a:lnSpc>
                <a:spcPct val="100000"/>
              </a:lnSpc>
              <a:spcBef>
                <a:spcPts val="6"/>
              </a:spcBef>
              <a:tabLst>
                <a:tab algn="l" pos="0"/>
              </a:tabLst>
            </a:pPr>
            <a:r>
              <a:rPr b="1" lang="en-US" sz="6000" strike="noStrike" u="none">
                <a:solidFill>
                  <a:schemeClr val="dk1"/>
                </a:solidFill>
                <a:effectLst/>
                <a:uFillTx/>
                <a:latin typeface="Cambria"/>
                <a:ea typeface="Cambria"/>
              </a:rPr>
              <a:t>Block Assessment</a:t>
            </a:r>
            <a:endParaRPr b="0" lang="en-US" sz="6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Google Shape;243;p16"/>
          <p:cNvSpPr/>
          <p:nvPr/>
        </p:nvSpPr>
        <p:spPr>
          <a:xfrm>
            <a:off x="990720" y="732960"/>
            <a:ext cx="9494640" cy="388800"/>
          </a:xfrm>
          <a:prstGeom prst="rect">
            <a:avLst/>
          </a:prstGeom>
          <a:noFill/>
          <a:ln w="0">
            <a:noFill/>
          </a:ln>
        </p:spPr>
        <p:style>
          <a:lnRef idx="0"/>
          <a:fillRef idx="0"/>
          <a:effectRef idx="0"/>
          <a:fontRef idx="minor"/>
        </p:style>
        <p:txBody>
          <a:bodyPr lIns="0" rIns="0" tIns="20880" bIns="0" anchor="t">
            <a:spAutoFit/>
          </a:bodyPr>
          <a:p>
            <a:pPr marL="192240" defTabSz="914400">
              <a:lnSpc>
                <a:spcPct val="100000"/>
              </a:lnSpc>
              <a:tabLst>
                <a:tab algn="l" pos="0"/>
              </a:tabLst>
            </a:pPr>
            <a:r>
              <a:rPr b="1" lang="en-US" sz="2400" strike="noStrike" u="none">
                <a:solidFill>
                  <a:schemeClr val="dk1"/>
                </a:solidFill>
                <a:effectLst/>
                <a:uFillTx/>
                <a:latin typeface="Cambria"/>
                <a:ea typeface="Cambria"/>
              </a:rPr>
              <a:t>Prior to issuance of 148 Notice: Procedure needs to follow by AO</a:t>
            </a:r>
            <a:endParaRPr b="0" lang="en-US" sz="2400" strike="noStrike" u="none">
              <a:solidFill>
                <a:srgbClr val="000000"/>
              </a:solidFill>
              <a:effectLst/>
              <a:uFillTx/>
              <a:latin typeface="Arial"/>
            </a:endParaRPr>
          </a:p>
        </p:txBody>
      </p:sp>
      <p:sp>
        <p:nvSpPr>
          <p:cNvPr id="220" name="Google Shape;244;p16"/>
          <p:cNvSpPr/>
          <p:nvPr/>
        </p:nvSpPr>
        <p:spPr>
          <a:xfrm>
            <a:off x="380880" y="1600200"/>
            <a:ext cx="11428200" cy="4063320"/>
          </a:xfrm>
          <a:prstGeom prst="rect">
            <a:avLst/>
          </a:prstGeom>
          <a:noFill/>
          <a:ln w="0">
            <a:noFill/>
          </a:ln>
        </p:spPr>
        <p:style>
          <a:lnRef idx="0"/>
          <a:fillRef idx="0"/>
          <a:effectRef idx="0"/>
          <a:fontRef idx="minor"/>
        </p:style>
        <p:txBody>
          <a:bodyPr lIns="0" rIns="0" tIns="13320" bIns="0" anchor="t">
            <a:spAutoFit/>
          </a:bodyPr>
          <a:p>
            <a:pPr marL="59040" defTabSz="914400">
              <a:lnSpc>
                <a:spcPct val="100000"/>
              </a:lnSpc>
              <a:tabLst>
                <a:tab algn="l" pos="0"/>
              </a:tabLst>
            </a:pPr>
            <a:r>
              <a:rPr b="1" lang="en-US" sz="2400" strike="noStrike" u="sng">
                <a:solidFill>
                  <a:schemeClr val="dk1"/>
                </a:solidFill>
                <a:effectLst/>
                <a:uFillTx/>
                <a:latin typeface="Cambria"/>
                <a:ea typeface="Cambria"/>
              </a:rPr>
              <a:t>Pre – Finance Act 2024(01-04-2024 To 31-08-2024)</a:t>
            </a:r>
            <a:endParaRPr b="0" lang="en-US" sz="2400" strike="noStrike" u="none">
              <a:solidFill>
                <a:srgbClr val="000000"/>
              </a:solidFill>
              <a:effectLst/>
              <a:uFillTx/>
              <a:latin typeface="Arial"/>
            </a:endParaRPr>
          </a:p>
          <a:p>
            <a:pPr marL="59040" defTabSz="914400">
              <a:lnSpc>
                <a:spcPct val="100000"/>
              </a:lnSpc>
              <a:spcBef>
                <a:spcPts val="14"/>
              </a:spcBef>
              <a:tabLst>
                <a:tab algn="l" pos="0"/>
              </a:tabLst>
            </a:pPr>
            <a:endParaRPr b="0" lang="en-US" sz="2300" strike="noStrike" u="none">
              <a:solidFill>
                <a:srgbClr val="000000"/>
              </a:solidFill>
              <a:effectLst/>
              <a:uFillTx/>
              <a:latin typeface="Arial"/>
            </a:endParaRPr>
          </a:p>
          <a:p>
            <a:pPr marL="12600" defTabSz="914400">
              <a:lnSpc>
                <a:spcPct val="100000"/>
              </a:lnSpc>
              <a:spcBef>
                <a:spcPts val="6"/>
              </a:spcBef>
              <a:tabLst>
                <a:tab algn="l" pos="0"/>
              </a:tabLst>
            </a:pPr>
            <a:r>
              <a:rPr b="0" lang="en-US" sz="2000" strike="noStrike" u="none">
                <a:solidFill>
                  <a:schemeClr val="dk1"/>
                </a:solidFill>
                <a:effectLst/>
                <a:uFillTx/>
                <a:latin typeface="Cambria"/>
                <a:ea typeface="Cambria"/>
              </a:rPr>
              <a:t>In the following cases it shall be </a:t>
            </a:r>
            <a:r>
              <a:rPr b="1" lang="en-US" sz="2000" strike="noStrike" u="sng">
                <a:solidFill>
                  <a:schemeClr val="dk1"/>
                </a:solidFill>
                <a:effectLst/>
                <a:uFillTx/>
                <a:latin typeface="Cambria"/>
                <a:ea typeface="Cambria"/>
              </a:rPr>
              <a:t>deemed that AO is having Information-</a:t>
            </a:r>
            <a:endParaRPr b="0" lang="en-US" sz="2000" strike="noStrike" u="none">
              <a:solidFill>
                <a:srgbClr val="000000"/>
              </a:solidFill>
              <a:effectLst/>
              <a:uFillTx/>
              <a:latin typeface="Arial"/>
            </a:endParaRPr>
          </a:p>
          <a:p>
            <a:pPr marL="1171080" indent="-315000" algn="just" defTabSz="914400">
              <a:lnSpc>
                <a:spcPct val="100000"/>
              </a:lnSpc>
              <a:spcBef>
                <a:spcPts val="1199"/>
              </a:spcBef>
              <a:buClr>
                <a:srgbClr val="000000"/>
              </a:buClr>
              <a:buFont typeface="Cambria"/>
              <a:buAutoNum type="romanLcParenR"/>
              <a:tabLst>
                <a:tab algn="l" pos="0"/>
              </a:tabLst>
            </a:pPr>
            <a:r>
              <a:rPr b="0" lang="en-US" sz="2000" strike="noStrike" u="none">
                <a:solidFill>
                  <a:schemeClr val="dk1"/>
                </a:solidFill>
                <a:effectLst/>
                <a:uFillTx/>
                <a:latin typeface="Cambria"/>
                <a:ea typeface="Cambria"/>
              </a:rPr>
              <a:t>a </a:t>
            </a:r>
            <a:r>
              <a:rPr b="1" lang="en-US" sz="2000" strike="noStrike" u="none">
                <a:solidFill>
                  <a:schemeClr val="dk1"/>
                </a:solidFill>
                <a:effectLst/>
                <a:uFillTx/>
                <a:latin typeface="Cambria"/>
                <a:ea typeface="Cambria"/>
              </a:rPr>
              <a:t>search is initiated u/s 132</a:t>
            </a:r>
            <a:r>
              <a:rPr b="0" lang="en-US" sz="2000" strike="noStrike" u="none">
                <a:solidFill>
                  <a:schemeClr val="dk1"/>
                </a:solidFill>
                <a:effectLst/>
                <a:uFillTx/>
                <a:latin typeface="Cambria"/>
                <a:ea typeface="Cambria"/>
              </a:rPr>
              <a:t> or books of account, other documents or any assets are requisitioned u/s 132A.</a:t>
            </a:r>
            <a:endParaRPr b="0" lang="en-US" sz="2000" strike="noStrike" u="none">
              <a:solidFill>
                <a:srgbClr val="000000"/>
              </a:solidFill>
              <a:effectLst/>
              <a:uFillTx/>
              <a:latin typeface="Arial"/>
            </a:endParaRPr>
          </a:p>
          <a:p>
            <a:pPr marL="1164600" indent="-293400" algn="just" defTabSz="914400">
              <a:lnSpc>
                <a:spcPct val="100000"/>
              </a:lnSpc>
              <a:spcBef>
                <a:spcPts val="1199"/>
              </a:spcBef>
              <a:buClr>
                <a:srgbClr val="000000"/>
              </a:buClr>
              <a:buFont typeface="Cambria"/>
              <a:buAutoNum type="romanLcParenR"/>
              <a:tabLst>
                <a:tab algn="l" pos="0"/>
              </a:tabLst>
            </a:pPr>
            <a:r>
              <a:rPr b="0" lang="en-US" sz="2000" strike="noStrike" u="none">
                <a:solidFill>
                  <a:schemeClr val="dk1"/>
                </a:solidFill>
                <a:effectLst/>
                <a:uFillTx/>
                <a:latin typeface="Cambria"/>
                <a:ea typeface="Cambria"/>
              </a:rPr>
              <a:t>a </a:t>
            </a:r>
            <a:r>
              <a:rPr b="1" lang="en-US" sz="2000" strike="noStrike" u="none">
                <a:solidFill>
                  <a:schemeClr val="dk1"/>
                </a:solidFill>
                <a:effectLst/>
                <a:uFillTx/>
                <a:latin typeface="Cambria"/>
                <a:ea typeface="Cambria"/>
              </a:rPr>
              <a:t>survey is conducted u/s 133A </a:t>
            </a:r>
            <a:r>
              <a:rPr b="0" lang="en-US" sz="2000" strike="noStrike" u="none">
                <a:solidFill>
                  <a:schemeClr val="dk1"/>
                </a:solidFill>
                <a:effectLst/>
                <a:uFillTx/>
                <a:latin typeface="Cambria"/>
                <a:ea typeface="Cambria"/>
              </a:rPr>
              <a:t>(other than TDS/TCS survey).</a:t>
            </a:r>
            <a:endParaRPr b="0" lang="en-US" sz="2000" strike="noStrike" u="none">
              <a:solidFill>
                <a:srgbClr val="000000"/>
              </a:solidFill>
              <a:effectLst/>
              <a:uFillTx/>
              <a:latin typeface="Arial"/>
            </a:endParaRPr>
          </a:p>
          <a:p>
            <a:pPr marL="1212120" indent="-355680" algn="just" defTabSz="914400">
              <a:lnSpc>
                <a:spcPct val="150000"/>
              </a:lnSpc>
              <a:buClr>
                <a:srgbClr val="000000"/>
              </a:buClr>
              <a:buFont typeface="Cambria"/>
              <a:buAutoNum type="romanLcParenR"/>
              <a:tabLst>
                <a:tab algn="l" pos="0"/>
              </a:tabLst>
            </a:pPr>
            <a:r>
              <a:rPr b="0" lang="en-US" sz="2000" strike="noStrike" u="none">
                <a:solidFill>
                  <a:schemeClr val="dk1"/>
                </a:solidFill>
                <a:effectLst/>
                <a:uFillTx/>
                <a:latin typeface="Cambria"/>
                <a:ea typeface="Cambria"/>
              </a:rPr>
              <a:t>the </a:t>
            </a:r>
            <a:r>
              <a:rPr b="1" lang="en-US" sz="2000" strike="noStrike" u="none">
                <a:solidFill>
                  <a:schemeClr val="dk1"/>
                </a:solidFill>
                <a:effectLst/>
                <a:uFillTx/>
                <a:latin typeface="Cambria"/>
                <a:ea typeface="Cambria"/>
              </a:rPr>
              <a:t>AO is satisfied with the prior approval of the PCIT/CIT</a:t>
            </a:r>
            <a:r>
              <a:rPr b="0" lang="en-US" sz="2000" strike="noStrike" u="none">
                <a:solidFill>
                  <a:schemeClr val="dk1"/>
                </a:solidFill>
                <a:effectLst/>
                <a:uFillTx/>
                <a:latin typeface="Cambria"/>
                <a:ea typeface="Cambria"/>
              </a:rPr>
              <a:t>, that any money, bullion, jewellery or  other valuable article or thing or Books of accounts, </a:t>
            </a:r>
            <a:r>
              <a:rPr b="1" lang="en-US" sz="2000" strike="noStrike" u="none">
                <a:solidFill>
                  <a:schemeClr val="dk1"/>
                </a:solidFill>
                <a:effectLst/>
                <a:uFillTx/>
                <a:latin typeface="Cambria"/>
                <a:ea typeface="Cambria"/>
              </a:rPr>
              <a:t>documents seized or requisitioned u/s 132  or 132A in case of any other person, belongs to or pertains to or information related to the  assesse.</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Google Shape;249;p17"/>
          <p:cNvSpPr/>
          <p:nvPr/>
        </p:nvSpPr>
        <p:spPr>
          <a:xfrm>
            <a:off x="356760" y="304920"/>
            <a:ext cx="9494640" cy="388800"/>
          </a:xfrm>
          <a:prstGeom prst="rect">
            <a:avLst/>
          </a:prstGeom>
          <a:noFill/>
          <a:ln w="0">
            <a:noFill/>
          </a:ln>
        </p:spPr>
        <p:style>
          <a:lnRef idx="0"/>
          <a:fillRef idx="0"/>
          <a:effectRef idx="0"/>
          <a:fontRef idx="minor"/>
        </p:style>
        <p:txBody>
          <a:bodyPr lIns="0" rIns="0" tIns="20880" bIns="0" anchor="t">
            <a:spAutoFit/>
          </a:bodyPr>
          <a:p>
            <a:pPr marL="192240" defTabSz="914400">
              <a:lnSpc>
                <a:spcPct val="100000"/>
              </a:lnSpc>
              <a:tabLst>
                <a:tab algn="l" pos="0"/>
              </a:tabLst>
            </a:pPr>
            <a:r>
              <a:rPr b="1" lang="en-US" sz="2400" strike="noStrike" u="none">
                <a:solidFill>
                  <a:schemeClr val="dk1"/>
                </a:solidFill>
                <a:effectLst/>
                <a:uFillTx/>
                <a:latin typeface="Cambria"/>
                <a:ea typeface="Cambria"/>
              </a:rPr>
              <a:t>Sec 148 : Issue of Notice where in come has escaped Assessment</a:t>
            </a:r>
            <a:endParaRPr b="0" lang="en-US" sz="2400" strike="noStrike" u="none">
              <a:solidFill>
                <a:srgbClr val="000000"/>
              </a:solidFill>
              <a:effectLst/>
              <a:uFillTx/>
              <a:latin typeface="Arial"/>
            </a:endParaRPr>
          </a:p>
        </p:txBody>
      </p:sp>
      <p:sp>
        <p:nvSpPr>
          <p:cNvPr id="222" name="Google Shape;250;p17"/>
          <p:cNvSpPr/>
          <p:nvPr/>
        </p:nvSpPr>
        <p:spPr>
          <a:xfrm>
            <a:off x="380880" y="828000"/>
            <a:ext cx="11275920" cy="4802760"/>
          </a:xfrm>
          <a:prstGeom prst="rect">
            <a:avLst/>
          </a:prstGeom>
          <a:noFill/>
          <a:ln w="0">
            <a:noFill/>
          </a:ln>
        </p:spPr>
        <p:style>
          <a:lnRef idx="0"/>
          <a:fillRef idx="0"/>
          <a:effectRef idx="0"/>
          <a:fontRef idx="minor"/>
        </p:style>
        <p:txBody>
          <a:bodyPr lIns="0" rIns="0" tIns="13320" bIns="0" anchor="t">
            <a:spAutoFit/>
          </a:bodyPr>
          <a:p>
            <a:pPr marL="12600" defTabSz="914400">
              <a:lnSpc>
                <a:spcPct val="100000"/>
              </a:lnSpc>
              <a:tabLst>
                <a:tab algn="l" pos="0"/>
              </a:tabLst>
            </a:pPr>
            <a:r>
              <a:rPr b="1" lang="en-US" sz="2000" strike="noStrike" u="sng">
                <a:solidFill>
                  <a:schemeClr val="dk1"/>
                </a:solidFill>
                <a:effectLst/>
                <a:uFillTx/>
                <a:latin typeface="Cambria"/>
                <a:ea typeface="Cambria"/>
              </a:rPr>
              <a:t>Pre – Finance Act 2024(01-04-2024 To 31-08-2024)</a:t>
            </a:r>
            <a:endParaRPr b="0" lang="en-US" sz="2000" strike="noStrike" u="none">
              <a:solidFill>
                <a:srgbClr val="000000"/>
              </a:solidFill>
              <a:effectLst/>
              <a:uFillTx/>
              <a:latin typeface="Arial"/>
            </a:endParaRPr>
          </a:p>
          <a:p>
            <a:pPr marL="355680" indent="-343440" algn="just" defTabSz="914400">
              <a:lnSpc>
                <a:spcPct val="150000"/>
              </a:lnSpc>
              <a:buClr>
                <a:srgbClr val="000000"/>
              </a:buClr>
              <a:buFont typeface="Noto Sans Symbols"/>
              <a:buChar char="❑"/>
              <a:tabLst>
                <a:tab algn="l" pos="0"/>
              </a:tabLst>
            </a:pPr>
            <a:r>
              <a:rPr b="0" lang="en-US" sz="2000" strike="noStrike" u="none">
                <a:solidFill>
                  <a:schemeClr val="dk1"/>
                </a:solidFill>
                <a:effectLst/>
                <a:uFillTx/>
                <a:latin typeface="Cambria"/>
                <a:ea typeface="Cambria"/>
              </a:rPr>
              <a:t>The AO shall serve on the Assessee a notice, along with a copy of the order passed, if required under  clause (d) of Sec 148A, requiring him to furnish within </a:t>
            </a:r>
            <a:r>
              <a:rPr b="1" i="1" lang="en-US" sz="2000" strike="noStrike" u="sng">
                <a:solidFill>
                  <a:schemeClr val="dk1"/>
                </a:solidFill>
                <a:effectLst/>
                <a:uFillTx/>
                <a:latin typeface="Cambria"/>
                <a:ea typeface="Cambria"/>
              </a:rPr>
              <a:t>a period of 3 months form the end of the </a:t>
            </a:r>
            <a:r>
              <a:rPr b="1" i="1" lang="en-US" sz="2000" strike="noStrike" u="none">
                <a:solidFill>
                  <a:schemeClr val="dk1"/>
                </a:solidFill>
                <a:effectLst/>
                <a:uFillTx/>
                <a:latin typeface="Cambria"/>
                <a:ea typeface="Cambria"/>
              </a:rPr>
              <a:t> </a:t>
            </a:r>
            <a:r>
              <a:rPr b="1" i="1" lang="en-US" sz="2000" strike="noStrike" u="sng">
                <a:solidFill>
                  <a:schemeClr val="dk1"/>
                </a:solidFill>
                <a:effectLst/>
                <a:uFillTx/>
                <a:latin typeface="Cambria"/>
                <a:ea typeface="Cambria"/>
              </a:rPr>
              <a:t>month in which such notice is issued, or such further period as may be allowed by the AO on the </a:t>
            </a:r>
            <a:r>
              <a:rPr b="1" i="1" lang="en-US" sz="2000" strike="noStrike" u="none">
                <a:solidFill>
                  <a:schemeClr val="dk1"/>
                </a:solidFill>
                <a:effectLst/>
                <a:uFillTx/>
                <a:latin typeface="Cambria"/>
                <a:ea typeface="Cambria"/>
              </a:rPr>
              <a:t> </a:t>
            </a:r>
            <a:r>
              <a:rPr b="1" i="1" lang="en-US" sz="2000" strike="noStrike" u="sng">
                <a:solidFill>
                  <a:schemeClr val="dk1"/>
                </a:solidFill>
                <a:effectLst/>
                <a:uFillTx/>
                <a:latin typeface="Cambria"/>
                <a:ea typeface="Cambria"/>
              </a:rPr>
              <a:t>basis of an application made in this regard by the assesse</a:t>
            </a:r>
            <a:r>
              <a:rPr b="0" lang="en-US" sz="2000" strike="noStrike" u="none">
                <a:solidFill>
                  <a:schemeClr val="dk1"/>
                </a:solidFill>
                <a:effectLst/>
                <a:uFillTx/>
                <a:latin typeface="Cambria"/>
                <a:ea typeface="Cambria"/>
              </a:rPr>
              <a:t>, a return of Income and the provisions of  this Act shall, so far as may be, apply accordingly as if such return were a return required to be  furnished u/s 139.</a:t>
            </a:r>
            <a:endParaRPr b="0" lang="en-US" sz="2000" strike="noStrike" u="none">
              <a:solidFill>
                <a:srgbClr val="000000"/>
              </a:solidFill>
              <a:effectLst/>
              <a:uFillTx/>
              <a:latin typeface="Arial"/>
            </a:endParaRPr>
          </a:p>
          <a:p>
            <a:pPr defTabSz="914400">
              <a:lnSpc>
                <a:spcPct val="100000"/>
              </a:lnSpc>
              <a:tabLst>
                <a:tab algn="l" pos="0"/>
              </a:tabLst>
            </a:pPr>
            <a:endParaRPr b="0" lang="en-US" sz="2300" strike="noStrike" u="none">
              <a:solidFill>
                <a:srgbClr val="000000"/>
              </a:solidFill>
              <a:effectLst/>
              <a:uFillTx/>
              <a:latin typeface="Arial"/>
            </a:endParaRPr>
          </a:p>
          <a:p>
            <a:pPr defTabSz="914400">
              <a:lnSpc>
                <a:spcPct val="100000"/>
              </a:lnSpc>
              <a:spcBef>
                <a:spcPts val="54"/>
              </a:spcBef>
              <a:tabLst>
                <a:tab algn="l" pos="0"/>
              </a:tabLst>
            </a:pPr>
            <a:endParaRPr b="0" lang="en-US" sz="1750" strike="noStrike" u="none">
              <a:solidFill>
                <a:srgbClr val="000000"/>
              </a:solidFill>
              <a:effectLst/>
              <a:uFillTx/>
              <a:latin typeface="Arial"/>
            </a:endParaRPr>
          </a:p>
          <a:p>
            <a:pPr marL="355680" indent="-343440" defTabSz="914400">
              <a:lnSpc>
                <a:spcPct val="100000"/>
              </a:lnSpc>
              <a:buClr>
                <a:srgbClr val="000000"/>
              </a:buClr>
              <a:buFont typeface="Noto Sans Symbols"/>
              <a:buChar char="❑"/>
              <a:tabLst>
                <a:tab algn="l" pos="0"/>
              </a:tabLst>
            </a:pPr>
            <a:r>
              <a:rPr b="0" lang="en-US" sz="2000" strike="noStrike" u="none">
                <a:solidFill>
                  <a:schemeClr val="dk1"/>
                </a:solidFill>
                <a:effectLst/>
                <a:uFillTx/>
                <a:latin typeface="Cambria"/>
                <a:ea typeface="Cambria"/>
              </a:rPr>
              <a:t>Provided that any return of income, required to be furnished by an assessee under this section and</a:t>
            </a:r>
            <a:endParaRPr b="0" lang="en-US" sz="2000" strike="noStrike" u="none">
              <a:solidFill>
                <a:srgbClr val="000000"/>
              </a:solidFill>
              <a:effectLst/>
              <a:uFillTx/>
              <a:latin typeface="Arial"/>
            </a:endParaRPr>
          </a:p>
          <a:p>
            <a:pPr marL="355680" defTabSz="914400">
              <a:lnSpc>
                <a:spcPct val="100000"/>
              </a:lnSpc>
              <a:spcBef>
                <a:spcPts val="1199"/>
              </a:spcBef>
              <a:tabLst>
                <a:tab algn="l" pos="0"/>
              </a:tabLst>
            </a:pPr>
            <a:r>
              <a:rPr b="0" lang="en-US" sz="2000" strike="noStrike" u="none">
                <a:solidFill>
                  <a:schemeClr val="dk1"/>
                </a:solidFill>
                <a:effectLst/>
                <a:uFillTx/>
                <a:latin typeface="Cambria"/>
                <a:ea typeface="Cambria"/>
              </a:rPr>
              <a:t>furnished beyond the period allowed shall not be deemed to be a return under section 139.</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 name="Google Shape;255;p18"/>
          <p:cNvSpPr/>
          <p:nvPr/>
        </p:nvSpPr>
        <p:spPr>
          <a:xfrm>
            <a:off x="0" y="248400"/>
            <a:ext cx="9494640" cy="316800"/>
          </a:xfrm>
          <a:prstGeom prst="rect">
            <a:avLst/>
          </a:prstGeom>
          <a:noFill/>
          <a:ln w="0">
            <a:noFill/>
          </a:ln>
        </p:spPr>
        <p:style>
          <a:lnRef idx="0"/>
          <a:fillRef idx="0"/>
          <a:effectRef idx="0"/>
          <a:fontRef idx="minor"/>
        </p:style>
        <p:txBody>
          <a:bodyPr lIns="0" rIns="0" tIns="10800" bIns="0" anchor="t">
            <a:spAutoFit/>
          </a:bodyPr>
          <a:p>
            <a:pPr marL="192240" defTabSz="914400">
              <a:lnSpc>
                <a:spcPct val="100000"/>
              </a:lnSpc>
              <a:tabLst>
                <a:tab algn="l" pos="0"/>
              </a:tabLst>
            </a:pPr>
            <a:r>
              <a:rPr b="1" lang="en-US" sz="2000" strike="noStrike" u="none">
                <a:solidFill>
                  <a:schemeClr val="dk1"/>
                </a:solidFill>
                <a:effectLst/>
                <a:uFillTx/>
                <a:latin typeface="Cambria"/>
                <a:ea typeface="Cambria"/>
              </a:rPr>
              <a:t>Prior to issuance of 148 Notice: Procedure needs to follow by AO</a:t>
            </a:r>
            <a:endParaRPr b="0" lang="en-US" sz="2000" strike="noStrike" u="none">
              <a:solidFill>
                <a:srgbClr val="000000"/>
              </a:solidFill>
              <a:effectLst/>
              <a:uFillTx/>
              <a:latin typeface="Arial"/>
            </a:endParaRPr>
          </a:p>
        </p:txBody>
      </p:sp>
      <p:sp>
        <p:nvSpPr>
          <p:cNvPr id="224" name="Google Shape;256;p18"/>
          <p:cNvSpPr/>
          <p:nvPr/>
        </p:nvSpPr>
        <p:spPr>
          <a:xfrm>
            <a:off x="180360" y="550080"/>
            <a:ext cx="11778120" cy="6166440"/>
          </a:xfrm>
          <a:prstGeom prst="rect">
            <a:avLst/>
          </a:prstGeom>
          <a:noFill/>
          <a:ln w="0">
            <a:noFill/>
          </a:ln>
        </p:spPr>
        <p:style>
          <a:lnRef idx="0"/>
          <a:fillRef idx="0"/>
          <a:effectRef idx="0"/>
          <a:fontRef idx="minor"/>
        </p:style>
        <p:txBody>
          <a:bodyPr lIns="0" rIns="0" tIns="165240" bIns="0" anchor="t">
            <a:spAutoFit/>
          </a:bodyPr>
          <a:p>
            <a:pPr marL="92160" defTabSz="914400">
              <a:lnSpc>
                <a:spcPct val="100000"/>
              </a:lnSpc>
              <a:tabLst>
                <a:tab algn="l" pos="0"/>
              </a:tabLst>
            </a:pPr>
            <a:r>
              <a:rPr b="1" lang="en-US" sz="2000" strike="noStrike" u="sng">
                <a:solidFill>
                  <a:schemeClr val="dk1"/>
                </a:solidFill>
                <a:effectLst/>
                <a:uFillTx/>
                <a:latin typeface="Cambria"/>
                <a:ea typeface="Cambria"/>
              </a:rPr>
              <a:t>Pre – Finance Act 2024(01-04-2024 To 31-08-2024)</a:t>
            </a:r>
            <a:endParaRPr b="0" lang="en-US" sz="2000" strike="noStrike" u="none">
              <a:solidFill>
                <a:srgbClr val="000000"/>
              </a:solidFill>
              <a:effectLst/>
              <a:uFillTx/>
              <a:latin typeface="Arial"/>
            </a:endParaRPr>
          </a:p>
          <a:p>
            <a:pPr marL="434880" indent="-343080" defTabSz="914400">
              <a:lnSpc>
                <a:spcPct val="150000"/>
              </a:lnSpc>
              <a:spcBef>
                <a:spcPts val="6"/>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Prior to issuance of notice under section 148, AO is required to follow the procedure prescribed under  section 148A and pass an order under section 148A(d).</a:t>
            </a:r>
            <a:endParaRPr b="0" lang="en-US" sz="2000" strike="noStrike" u="none">
              <a:solidFill>
                <a:srgbClr val="000000"/>
              </a:solidFill>
              <a:effectLst/>
              <a:uFillTx/>
              <a:latin typeface="Arial"/>
            </a:endParaRPr>
          </a:p>
          <a:p>
            <a:pPr marL="434880" indent="-343440" defTabSz="914400">
              <a:lnSpc>
                <a:spcPct val="100000"/>
              </a:lnSpc>
              <a:spcBef>
                <a:spcPts val="1199"/>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The AO, under section 148A, is obliged to</a:t>
            </a:r>
            <a:endParaRPr b="0" lang="en-US" sz="2000" strike="noStrike" u="none">
              <a:solidFill>
                <a:srgbClr val="000000"/>
              </a:solidFill>
              <a:effectLst/>
              <a:uFillTx/>
              <a:latin typeface="Arial"/>
            </a:endParaRPr>
          </a:p>
          <a:p>
            <a:pPr lvl="1" marL="1239480" indent="-233640" algn="just" defTabSz="914400">
              <a:lnSpc>
                <a:spcPct val="100000"/>
              </a:lnSpc>
              <a:spcBef>
                <a:spcPts val="445"/>
              </a:spcBef>
              <a:buClr>
                <a:srgbClr val="000000"/>
              </a:buClr>
              <a:buFont typeface="Cambria"/>
              <a:buAutoNum type="alphaLcPeriod"/>
              <a:tabLst>
                <a:tab algn="l" pos="0"/>
              </a:tabLst>
            </a:pPr>
            <a:r>
              <a:rPr b="1" lang="en-US" sz="2000" strike="noStrike" u="none">
                <a:solidFill>
                  <a:schemeClr val="dk1"/>
                </a:solidFill>
                <a:effectLst/>
                <a:uFillTx/>
                <a:latin typeface="Cambria"/>
                <a:ea typeface="Cambria"/>
              </a:rPr>
              <a:t>Conduct enquiry, if required </a:t>
            </a:r>
            <a:r>
              <a:rPr b="0" lang="en-US" sz="2000" strike="noStrike" u="none">
                <a:solidFill>
                  <a:schemeClr val="dk1"/>
                </a:solidFill>
                <a:effectLst/>
                <a:uFillTx/>
                <a:latin typeface="Cambria"/>
                <a:ea typeface="Cambria"/>
              </a:rPr>
              <a:t>with the </a:t>
            </a:r>
            <a:r>
              <a:rPr b="1" lang="en-US" sz="2000" strike="noStrike" u="none">
                <a:solidFill>
                  <a:schemeClr val="dk1"/>
                </a:solidFill>
                <a:effectLst/>
                <a:uFillTx/>
                <a:latin typeface="Cambria"/>
                <a:ea typeface="Cambria"/>
              </a:rPr>
              <a:t>prior approval of the specified higher authority</a:t>
            </a:r>
            <a:r>
              <a:rPr b="0" lang="en-US" sz="2000" strike="noStrike" u="none">
                <a:solidFill>
                  <a:schemeClr val="dk1"/>
                </a:solidFill>
                <a:effectLst/>
                <a:uFillTx/>
                <a:latin typeface="Cambria"/>
                <a:ea typeface="Cambria"/>
              </a:rPr>
              <a:t>, with</a:t>
            </a:r>
            <a:endParaRPr b="0" lang="en-US" sz="2000" strike="noStrike" u="none">
              <a:solidFill>
                <a:srgbClr val="000000"/>
              </a:solidFill>
              <a:effectLst/>
              <a:uFillTx/>
              <a:latin typeface="Arial"/>
            </a:endParaRPr>
          </a:p>
          <a:p>
            <a:pPr marL="1006560" algn="just" defTabSz="914400">
              <a:lnSpc>
                <a:spcPct val="100000"/>
              </a:lnSpc>
              <a:tabLst>
                <a:tab algn="l" pos="0"/>
              </a:tabLst>
            </a:pPr>
            <a:r>
              <a:rPr b="0" lang="en-US" sz="2000" strike="noStrike" u="none">
                <a:solidFill>
                  <a:schemeClr val="dk1"/>
                </a:solidFill>
                <a:effectLst/>
                <a:uFillTx/>
                <a:latin typeface="Cambria"/>
                <a:ea typeface="Cambria"/>
              </a:rPr>
              <a:t>respect to information which suggests that income of the assessee has escaped assessment.</a:t>
            </a:r>
            <a:endParaRPr b="0" lang="en-US" sz="2000" strike="noStrike" u="none">
              <a:solidFill>
                <a:srgbClr val="000000"/>
              </a:solidFill>
              <a:effectLst/>
              <a:uFillTx/>
              <a:latin typeface="Arial"/>
            </a:endParaRPr>
          </a:p>
          <a:p>
            <a:pPr lvl="1" marL="1006560" indent="-127080" algn="just" defTabSz="914400">
              <a:lnSpc>
                <a:spcPct val="100000"/>
              </a:lnSpc>
              <a:buClr>
                <a:srgbClr val="000000"/>
              </a:buClr>
              <a:buFont typeface="Cambria"/>
              <a:buAutoNum type="alphaLcPeriod"/>
              <a:tabLst>
                <a:tab algn="l" pos="0"/>
              </a:tabLst>
            </a:pPr>
            <a:r>
              <a:rPr b="1" lang="en-US" sz="2000" strike="noStrike" u="none">
                <a:solidFill>
                  <a:schemeClr val="dk1"/>
                </a:solidFill>
                <a:effectLst/>
                <a:uFillTx/>
                <a:latin typeface="Cambria"/>
                <a:ea typeface="Cambria"/>
              </a:rPr>
              <a:t>Issue a SCN </a:t>
            </a:r>
            <a:r>
              <a:rPr b="0" lang="en-US" sz="2000" strike="noStrike" u="none">
                <a:solidFill>
                  <a:schemeClr val="dk1"/>
                </a:solidFill>
                <a:effectLst/>
                <a:uFillTx/>
                <a:latin typeface="Cambria"/>
                <a:ea typeface="Cambria"/>
              </a:rPr>
              <a:t>upon the assessee to show cause why notice under section 148 should not be  issued and provide an opportunity of being heard to the assessee. Time period of </a:t>
            </a:r>
            <a:r>
              <a:rPr b="1" lang="en-US" sz="2000" strike="noStrike" u="none">
                <a:solidFill>
                  <a:schemeClr val="dk1"/>
                </a:solidFill>
                <a:effectLst/>
                <a:uFillTx/>
                <a:latin typeface="Cambria"/>
                <a:ea typeface="Cambria"/>
              </a:rPr>
              <a:t>at least 7 days  but not exceeding 30 days </a:t>
            </a:r>
            <a:r>
              <a:rPr b="0" lang="en-US" sz="2000" strike="noStrike" u="none">
                <a:solidFill>
                  <a:schemeClr val="dk1"/>
                </a:solidFill>
                <a:effectLst/>
                <a:uFillTx/>
                <a:latin typeface="Cambria"/>
                <a:ea typeface="Cambria"/>
              </a:rPr>
              <a:t>to be provided to respond to show cause notice.</a:t>
            </a:r>
            <a:endParaRPr b="0" lang="en-US" sz="2000" strike="noStrike" u="none">
              <a:solidFill>
                <a:srgbClr val="000000"/>
              </a:solidFill>
              <a:effectLst/>
              <a:uFillTx/>
              <a:latin typeface="Arial"/>
            </a:endParaRPr>
          </a:p>
          <a:p>
            <a:pPr lvl="1" marL="1227600" indent="-221760" algn="just" defTabSz="914400">
              <a:lnSpc>
                <a:spcPct val="119000"/>
              </a:lnSpc>
              <a:buClr>
                <a:srgbClr val="000000"/>
              </a:buClr>
              <a:buFont typeface="Cambria"/>
              <a:buAutoNum type="alphaLcPeriod"/>
              <a:tabLst>
                <a:tab algn="l" pos="0"/>
              </a:tabLst>
            </a:pPr>
            <a:r>
              <a:rPr b="1" lang="en-US" sz="2000" strike="noStrike" u="none">
                <a:solidFill>
                  <a:schemeClr val="dk1"/>
                </a:solidFill>
                <a:effectLst/>
                <a:uFillTx/>
                <a:latin typeface="Cambria"/>
                <a:ea typeface="Cambria"/>
              </a:rPr>
              <a:t>Consider the reply </a:t>
            </a:r>
            <a:r>
              <a:rPr b="0" lang="en-US" sz="2000" strike="noStrike" u="none">
                <a:solidFill>
                  <a:schemeClr val="dk1"/>
                </a:solidFill>
                <a:effectLst/>
                <a:uFillTx/>
                <a:latin typeface="Cambria"/>
                <a:ea typeface="Cambria"/>
              </a:rPr>
              <a:t>of the assessee.</a:t>
            </a:r>
            <a:endParaRPr b="0" lang="en-US" sz="2000" strike="noStrike" u="none">
              <a:solidFill>
                <a:srgbClr val="000000"/>
              </a:solidFill>
              <a:effectLst/>
              <a:uFillTx/>
              <a:latin typeface="Arial"/>
            </a:endParaRPr>
          </a:p>
          <a:p>
            <a:pPr lvl="1" marL="1006560" indent="-127080" algn="just" defTabSz="914400">
              <a:lnSpc>
                <a:spcPct val="120000"/>
              </a:lnSpc>
              <a:spcBef>
                <a:spcPts val="65"/>
              </a:spcBef>
              <a:buClr>
                <a:srgbClr val="000000"/>
              </a:buClr>
              <a:buFont typeface="Cambria"/>
              <a:buAutoNum type="alphaLcPeriod"/>
              <a:tabLst>
                <a:tab algn="l" pos="0"/>
              </a:tabLst>
            </a:pPr>
            <a:r>
              <a:rPr b="1" lang="en-US" sz="2000" strike="noStrike" u="none">
                <a:solidFill>
                  <a:schemeClr val="dk1"/>
                </a:solidFill>
                <a:effectLst/>
                <a:uFillTx/>
                <a:latin typeface="Cambria"/>
                <a:ea typeface="Cambria"/>
              </a:rPr>
              <a:t>“Decide” on the basis of material available </a:t>
            </a:r>
            <a:r>
              <a:rPr b="0" lang="en-US" sz="2000" strike="noStrike" u="none">
                <a:solidFill>
                  <a:schemeClr val="dk1"/>
                </a:solidFill>
                <a:effectLst/>
                <a:uFillTx/>
                <a:latin typeface="Cambria"/>
                <a:ea typeface="Cambria"/>
              </a:rPr>
              <a:t>on record and the reply furnished by the assessee,  by passing “</a:t>
            </a:r>
            <a:r>
              <a:rPr b="1" lang="en-US" sz="2000" strike="noStrike" u="none">
                <a:solidFill>
                  <a:schemeClr val="dk1"/>
                </a:solidFill>
                <a:effectLst/>
                <a:uFillTx/>
                <a:latin typeface="Cambria"/>
                <a:ea typeface="Cambria"/>
              </a:rPr>
              <a:t>an order whether or not it is a fit case for issuance of notice under section 148</a:t>
            </a:r>
            <a:r>
              <a:rPr b="0" lang="en-US" sz="2000" strike="noStrike" u="none">
                <a:solidFill>
                  <a:schemeClr val="dk1"/>
                </a:solidFill>
                <a:effectLst/>
                <a:uFillTx/>
                <a:latin typeface="Cambria"/>
                <a:ea typeface="Cambria"/>
              </a:rPr>
              <a:t>”  within one month of receipt of assessee's reply </a:t>
            </a:r>
            <a:r>
              <a:rPr b="1" lang="en-US" sz="2000" strike="noStrike" u="none">
                <a:solidFill>
                  <a:schemeClr val="dk1"/>
                </a:solidFill>
                <a:effectLst/>
                <a:uFillTx/>
                <a:latin typeface="Cambria"/>
                <a:ea typeface="Cambria"/>
              </a:rPr>
              <a:t>with prior approval of specified authority</a:t>
            </a:r>
            <a:r>
              <a:rPr b="0" lang="en-US" sz="2000" strike="noStrike" u="none">
                <a:solidFill>
                  <a:schemeClr val="dk1"/>
                </a:solidFill>
                <a:effectLst/>
                <a:uFillTx/>
                <a:latin typeface="Cambria"/>
                <a:ea typeface="Cambria"/>
              </a:rPr>
              <a:t>.</a:t>
            </a:r>
            <a:endParaRPr b="0" lang="en-US" sz="2000" strike="noStrike" u="none">
              <a:solidFill>
                <a:srgbClr val="000000"/>
              </a:solidFill>
              <a:effectLst/>
              <a:uFillTx/>
              <a:latin typeface="Arial"/>
            </a:endParaRPr>
          </a:p>
          <a:p>
            <a:pPr marL="92160" algn="just" defTabSz="914400">
              <a:lnSpc>
                <a:spcPct val="120000"/>
              </a:lnSpc>
              <a:tabLst>
                <a:tab algn="l" pos="0"/>
              </a:tabLst>
            </a:pPr>
            <a:r>
              <a:rPr b="0" lang="en-US" sz="2000" strike="noStrike" u="none">
                <a:solidFill>
                  <a:schemeClr val="dk1"/>
                </a:solidFill>
                <a:effectLst/>
                <a:uFillTx/>
                <a:latin typeface="Cambria"/>
                <a:ea typeface="Cambria"/>
              </a:rPr>
              <a:t>(It is to be noted that as amended by FA 2022, w.e.f. 01.04.2022, the AO is not required to get approval of  the prescribed authority before issuing SCN u/s 148A &amp; 148 in case approval u/s 148A(d) is obtained)</a:t>
            </a:r>
            <a:endParaRPr b="0" lang="en-US" sz="2000" strike="noStrike" u="none">
              <a:solidFill>
                <a:srgbClr val="000000"/>
              </a:solidFill>
              <a:effectLst/>
              <a:uFillTx/>
              <a:latin typeface="Arial"/>
            </a:endParaRPr>
          </a:p>
          <a:p>
            <a:pPr marL="12600" defTabSz="914400">
              <a:lnSpc>
                <a:spcPct val="100000"/>
              </a:lnSpc>
              <a:spcBef>
                <a:spcPts val="1945"/>
              </a:spcBef>
              <a:tabLst>
                <a:tab algn="l" pos="0"/>
              </a:tabLst>
            </a:pPr>
            <a:r>
              <a:rPr b="1" lang="en-US" sz="2000" strike="noStrike" u="none">
                <a:solidFill>
                  <a:srgbClr val="00afef"/>
                </a:solidFill>
                <a:effectLst/>
                <a:uFillTx/>
                <a:latin typeface="Cambria"/>
                <a:ea typeface="Cambria"/>
              </a:rPr>
              <a:t>Procedure provided in section 148A is not applicable in cases of search, survey or requisition</a:t>
            </a:r>
            <a:endParaRPr b="0" lang="en-US" sz="2000" strike="noStrike" u="none">
              <a:solidFill>
                <a:srgbClr val="000000"/>
              </a:solidFill>
              <a:effectLst/>
              <a:uFillTx/>
              <a:latin typeface="Arial"/>
            </a:endParaRPr>
          </a:p>
          <a:p>
            <a:pPr marL="12600" defTabSz="914400">
              <a:lnSpc>
                <a:spcPct val="100000"/>
              </a:lnSpc>
              <a:tabLst>
                <a:tab algn="l" pos="0"/>
              </a:tabLst>
            </a:pPr>
            <a:r>
              <a:rPr b="1" lang="en-US" sz="2000" strike="noStrike" u="none">
                <a:solidFill>
                  <a:srgbClr val="00afef"/>
                </a:solidFill>
                <a:effectLst/>
                <a:uFillTx/>
                <a:latin typeface="Cambria"/>
                <a:ea typeface="Cambria"/>
              </a:rPr>
              <a:t>initiated or made on or after 01.04.2021</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5" name="Google Shape;261;p19"/>
          <p:cNvSpPr/>
          <p:nvPr/>
        </p:nvSpPr>
        <p:spPr>
          <a:xfrm>
            <a:off x="0" y="248400"/>
            <a:ext cx="9494640" cy="327240"/>
          </a:xfrm>
          <a:prstGeom prst="rect">
            <a:avLst/>
          </a:prstGeom>
          <a:noFill/>
          <a:ln w="0">
            <a:noFill/>
          </a:ln>
        </p:spPr>
        <p:style>
          <a:lnRef idx="0"/>
          <a:fillRef idx="0"/>
          <a:effectRef idx="0"/>
          <a:fontRef idx="minor"/>
        </p:style>
        <p:txBody>
          <a:bodyPr lIns="0" rIns="0" tIns="20880" bIns="0" anchor="t">
            <a:spAutoFit/>
          </a:bodyPr>
          <a:p>
            <a:pPr marL="192240" defTabSz="914400">
              <a:lnSpc>
                <a:spcPct val="100000"/>
              </a:lnSpc>
              <a:tabLst>
                <a:tab algn="l" pos="0"/>
              </a:tabLst>
            </a:pPr>
            <a:r>
              <a:rPr b="1" lang="en-US" sz="2000" strike="noStrike" u="none">
                <a:solidFill>
                  <a:schemeClr val="dk1"/>
                </a:solidFill>
                <a:effectLst/>
                <a:uFillTx/>
                <a:latin typeface="Cambria"/>
                <a:ea typeface="Cambria"/>
              </a:rPr>
              <a:t>Prior to issuance of 148 Notice: Procedure needs to follow by AO</a:t>
            </a:r>
            <a:endParaRPr b="0" lang="en-US" sz="2000" strike="noStrike" u="none">
              <a:solidFill>
                <a:srgbClr val="000000"/>
              </a:solidFill>
              <a:effectLst/>
              <a:uFillTx/>
              <a:latin typeface="Arial"/>
            </a:endParaRPr>
          </a:p>
        </p:txBody>
      </p:sp>
      <p:sp>
        <p:nvSpPr>
          <p:cNvPr id="226" name="Google Shape;262;p19"/>
          <p:cNvSpPr/>
          <p:nvPr/>
        </p:nvSpPr>
        <p:spPr>
          <a:xfrm>
            <a:off x="380880" y="640800"/>
            <a:ext cx="11355840" cy="5901840"/>
          </a:xfrm>
          <a:prstGeom prst="rect">
            <a:avLst/>
          </a:prstGeom>
          <a:noFill/>
          <a:ln w="0">
            <a:noFill/>
          </a:ln>
        </p:spPr>
        <p:style>
          <a:lnRef idx="0"/>
          <a:fillRef idx="0"/>
          <a:effectRef idx="0"/>
          <a:fontRef idx="minor"/>
        </p:style>
        <p:txBody>
          <a:bodyPr lIns="0" rIns="0" tIns="164520" bIns="0" anchor="t">
            <a:spAutoFit/>
          </a:bodyPr>
          <a:p>
            <a:pPr marL="151920" defTabSz="914400">
              <a:lnSpc>
                <a:spcPct val="100000"/>
              </a:lnSpc>
              <a:tabLst>
                <a:tab algn="l" pos="0"/>
              </a:tabLst>
            </a:pPr>
            <a:r>
              <a:rPr b="1" lang="en-US" sz="2000" strike="noStrike" u="sng">
                <a:solidFill>
                  <a:schemeClr val="dk1"/>
                </a:solidFill>
                <a:effectLst/>
                <a:uFillTx/>
                <a:latin typeface="Cambria"/>
                <a:ea typeface="Cambria"/>
              </a:rPr>
              <a:t>Post – Finance Act 2024(From: 01-09-2024)</a:t>
            </a:r>
            <a:endParaRPr b="0" lang="en-US" sz="2000" strike="noStrike" u="none">
              <a:solidFill>
                <a:srgbClr val="000000"/>
              </a:solidFill>
              <a:effectLst/>
              <a:uFillTx/>
              <a:latin typeface="Arial"/>
            </a:endParaRPr>
          </a:p>
          <a:p>
            <a:pPr marL="151920" defTabSz="914400">
              <a:lnSpc>
                <a:spcPct val="100000"/>
              </a:lnSpc>
              <a:spcBef>
                <a:spcPts val="1199"/>
              </a:spcBef>
              <a:tabLst>
                <a:tab algn="l" pos="0"/>
              </a:tabLst>
            </a:pPr>
            <a:r>
              <a:rPr b="1" lang="en-US" sz="2000" strike="noStrike" u="sng">
                <a:solidFill>
                  <a:schemeClr val="dk1"/>
                </a:solidFill>
                <a:effectLst/>
                <a:uFillTx/>
                <a:latin typeface="Cambria"/>
                <a:ea typeface="Cambria"/>
              </a:rPr>
              <a:t>New Reassessment Scheme</a:t>
            </a:r>
            <a:r>
              <a:rPr b="1" lang="en-US" sz="2000" strike="noStrike" u="none">
                <a:solidFill>
                  <a:schemeClr val="dk1"/>
                </a:solidFill>
                <a:effectLst/>
                <a:uFillTx/>
                <a:latin typeface="Cambria"/>
                <a:ea typeface="Cambria"/>
              </a:rPr>
              <a:t>:</a:t>
            </a:r>
            <a:endParaRPr b="0" lang="en-US" sz="2000" strike="noStrike" u="none">
              <a:solidFill>
                <a:srgbClr val="000000"/>
              </a:solidFill>
              <a:effectLst/>
              <a:uFillTx/>
              <a:latin typeface="Arial"/>
            </a:endParaRPr>
          </a:p>
          <a:p>
            <a:pPr marL="151920" defTabSz="914400">
              <a:lnSpc>
                <a:spcPct val="100000"/>
              </a:lnSpc>
              <a:spcBef>
                <a:spcPts val="40"/>
              </a:spcBef>
              <a:tabLst>
                <a:tab algn="l" pos="0"/>
              </a:tabLst>
            </a:pPr>
            <a:endParaRPr b="0" lang="en-US" sz="1950" strike="noStrike" u="none">
              <a:solidFill>
                <a:srgbClr val="000000"/>
              </a:solidFill>
              <a:effectLst/>
              <a:uFillTx/>
              <a:latin typeface="Arial"/>
            </a:endParaRPr>
          </a:p>
          <a:p>
            <a:pPr marL="393840" indent="-343080" defTabSz="914400">
              <a:lnSpc>
                <a:spcPct val="100000"/>
              </a:lnSpc>
              <a:buClr>
                <a:srgbClr val="000000"/>
              </a:buClr>
              <a:buFont typeface="Noto Sans Symbols"/>
              <a:buChar char="❑"/>
              <a:tabLst>
                <a:tab algn="l" pos="0"/>
              </a:tabLst>
            </a:pPr>
            <a:r>
              <a:rPr b="0" lang="en-US" sz="2000" strike="noStrike" u="none">
                <a:solidFill>
                  <a:schemeClr val="dk1"/>
                </a:solidFill>
                <a:effectLst/>
                <a:uFillTx/>
                <a:latin typeface="Cambria"/>
                <a:ea typeface="Cambria"/>
              </a:rPr>
              <a:t>Section 148 has been completely substituted by Finance Act 2024 w.e.f. 1</a:t>
            </a:r>
            <a:r>
              <a:rPr b="0" lang="en-US" sz="1950" strike="noStrike" u="none" baseline="30000">
                <a:solidFill>
                  <a:schemeClr val="dk1"/>
                </a:solidFill>
                <a:effectLst/>
                <a:uFillTx/>
                <a:latin typeface="Cambria"/>
                <a:ea typeface="Cambria"/>
              </a:rPr>
              <a:t>st </a:t>
            </a:r>
            <a:r>
              <a:rPr b="0" lang="en-US" sz="2000" strike="noStrike" u="none">
                <a:solidFill>
                  <a:schemeClr val="dk1"/>
                </a:solidFill>
                <a:effectLst/>
                <a:uFillTx/>
                <a:latin typeface="Cambria"/>
                <a:ea typeface="Cambria"/>
              </a:rPr>
              <a:t>Sep 2024.</a:t>
            </a:r>
            <a:endParaRPr b="0" lang="en-US" sz="2000" strike="noStrike" u="none">
              <a:solidFill>
                <a:srgbClr val="000000"/>
              </a:solidFill>
              <a:effectLst/>
              <a:uFillTx/>
              <a:latin typeface="Arial"/>
            </a:endParaRPr>
          </a:p>
          <a:p>
            <a:pPr marL="393840" indent="-343080" defTabSz="914400">
              <a:lnSpc>
                <a:spcPct val="100000"/>
              </a:lnSpc>
              <a:spcBef>
                <a:spcPts val="1199"/>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Re-assessment proceedings can be initiated u/s 148 when there is </a:t>
            </a:r>
            <a:r>
              <a:rPr b="1" lang="en-US" sz="2000" strike="noStrike" u="sng">
                <a:solidFill>
                  <a:schemeClr val="dk1"/>
                </a:solidFill>
                <a:effectLst/>
                <a:uFillTx/>
                <a:latin typeface="Cambria"/>
                <a:ea typeface="Cambria"/>
              </a:rPr>
              <a:t>INFORMATION</a:t>
            </a:r>
            <a:r>
              <a:rPr b="1"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with the AO </a:t>
            </a:r>
            <a:r>
              <a:rPr b="1" i="1" lang="en-US" sz="2000" strike="noStrike" u="none">
                <a:solidFill>
                  <a:schemeClr val="dk1"/>
                </a:solidFill>
                <a:effectLst/>
                <a:uFillTx/>
                <a:latin typeface="Cambria"/>
                <a:ea typeface="Cambria"/>
              </a:rPr>
              <a:t>“which</a:t>
            </a:r>
            <a:endParaRPr b="0" lang="en-US" sz="2000" strike="noStrike" u="none">
              <a:solidFill>
                <a:srgbClr val="000000"/>
              </a:solidFill>
              <a:effectLst/>
              <a:uFillTx/>
              <a:latin typeface="Arial"/>
            </a:endParaRPr>
          </a:p>
          <a:p>
            <a:pPr marL="393840" defTabSz="914400">
              <a:lnSpc>
                <a:spcPct val="100000"/>
              </a:lnSpc>
              <a:spcBef>
                <a:spcPts val="1205"/>
              </a:spcBef>
              <a:tabLst>
                <a:tab algn="l" pos="0"/>
              </a:tabLst>
            </a:pPr>
            <a:r>
              <a:rPr b="1" i="1" lang="en-US" sz="2000" strike="noStrike" u="none">
                <a:solidFill>
                  <a:schemeClr val="dk1"/>
                </a:solidFill>
                <a:effectLst/>
                <a:uFillTx/>
                <a:latin typeface="Cambria"/>
                <a:ea typeface="Cambria"/>
              </a:rPr>
              <a:t>suggests that income chargeable to tax has escaped assessment for the relevant year”</a:t>
            </a:r>
            <a:endParaRPr b="0" lang="en-US" sz="2000" strike="noStrike" u="none">
              <a:solidFill>
                <a:srgbClr val="000000"/>
              </a:solidFill>
              <a:effectLst/>
              <a:uFillTx/>
              <a:latin typeface="Arial"/>
            </a:endParaRPr>
          </a:p>
          <a:p>
            <a:pPr marL="393840" indent="-343080" defTabSz="914400">
              <a:lnSpc>
                <a:spcPct val="100000"/>
              </a:lnSpc>
              <a:spcBef>
                <a:spcPts val="1199"/>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a:t>
            </a:r>
            <a:r>
              <a:rPr b="1" lang="en-US" sz="2000" strike="noStrike" u="sng">
                <a:solidFill>
                  <a:schemeClr val="dk1"/>
                </a:solidFill>
                <a:effectLst/>
                <a:uFillTx/>
                <a:latin typeface="Cambria"/>
                <a:ea typeface="Cambria"/>
              </a:rPr>
              <a:t>Information</a:t>
            </a:r>
            <a:r>
              <a:rPr b="0" lang="en-US" sz="2000" strike="noStrike" u="none">
                <a:solidFill>
                  <a:schemeClr val="dk1"/>
                </a:solidFill>
                <a:effectLst/>
                <a:uFillTx/>
                <a:latin typeface="Cambria"/>
                <a:ea typeface="Cambria"/>
              </a:rPr>
              <a:t>” for the purpose of section 148 has been specifically defined in S. 148(3)-</a:t>
            </a:r>
            <a:endParaRPr b="0" lang="en-US" sz="2000" strike="noStrike" u="none">
              <a:solidFill>
                <a:srgbClr val="000000"/>
              </a:solidFill>
              <a:effectLst/>
              <a:uFillTx/>
              <a:latin typeface="Arial"/>
            </a:endParaRPr>
          </a:p>
          <a:p>
            <a:pPr lvl="1" marL="1085760" indent="-223560" defTabSz="914400">
              <a:lnSpc>
                <a:spcPct val="100000"/>
              </a:lnSpc>
              <a:spcBef>
                <a:spcPts val="1199"/>
              </a:spcBef>
              <a:buClr>
                <a:srgbClr val="000000"/>
              </a:buClr>
              <a:buFont typeface="Cambria"/>
              <a:buAutoNum type="romanLcParenR"/>
              <a:tabLst>
                <a:tab algn="l" pos="0"/>
              </a:tabLst>
            </a:pPr>
            <a:r>
              <a:rPr b="0" lang="en-US" sz="2000" strike="noStrike" u="none">
                <a:solidFill>
                  <a:schemeClr val="dk1"/>
                </a:solidFill>
                <a:effectLst/>
                <a:uFillTx/>
                <a:latin typeface="Cambria"/>
                <a:ea typeface="Cambria"/>
              </a:rPr>
              <a:t>any information in accordance with </a:t>
            </a:r>
            <a:r>
              <a:rPr b="1" lang="en-US" sz="2000" strike="noStrike" u="none">
                <a:solidFill>
                  <a:schemeClr val="dk1"/>
                </a:solidFill>
                <a:effectLst/>
                <a:uFillTx/>
                <a:latin typeface="Cambria"/>
                <a:ea typeface="Cambria"/>
              </a:rPr>
              <a:t>risk management strategy of the Board</a:t>
            </a:r>
            <a:endParaRPr b="0" lang="en-US" sz="2000" strike="noStrike" u="none">
              <a:solidFill>
                <a:srgbClr val="000000"/>
              </a:solidFill>
              <a:effectLst/>
              <a:uFillTx/>
              <a:latin typeface="Arial"/>
            </a:endParaRPr>
          </a:p>
          <a:p>
            <a:pPr lvl="1" marL="1120680" indent="-291960" defTabSz="914400">
              <a:lnSpc>
                <a:spcPct val="100000"/>
              </a:lnSpc>
              <a:spcBef>
                <a:spcPts val="445"/>
              </a:spcBef>
              <a:buClr>
                <a:srgbClr val="000000"/>
              </a:buClr>
              <a:buFont typeface="Cambria"/>
              <a:buAutoNum type="romanLcParenR"/>
              <a:tabLst>
                <a:tab algn="l" pos="0"/>
              </a:tabLst>
            </a:pPr>
            <a:r>
              <a:rPr b="0" lang="en-US" sz="2000" strike="noStrike" u="none">
                <a:solidFill>
                  <a:schemeClr val="dk1"/>
                </a:solidFill>
                <a:effectLst/>
                <a:uFillTx/>
                <a:latin typeface="Cambria"/>
                <a:ea typeface="Cambria"/>
              </a:rPr>
              <a:t>any </a:t>
            </a:r>
            <a:r>
              <a:rPr b="1" lang="en-US" sz="2000" strike="noStrike" u="none">
                <a:solidFill>
                  <a:schemeClr val="dk1"/>
                </a:solidFill>
                <a:effectLst/>
                <a:uFillTx/>
                <a:latin typeface="Cambria"/>
                <a:ea typeface="Cambria"/>
              </a:rPr>
              <a:t>audit objection </a:t>
            </a:r>
            <a:r>
              <a:rPr b="0" lang="en-US" sz="2000" strike="noStrike" u="none">
                <a:solidFill>
                  <a:schemeClr val="dk1"/>
                </a:solidFill>
                <a:effectLst/>
                <a:uFillTx/>
                <a:latin typeface="Cambria"/>
                <a:ea typeface="Cambria"/>
              </a:rPr>
              <a:t>that assessment has not been made as per the provisions of the Act.</a:t>
            </a:r>
            <a:endParaRPr b="0" lang="en-US" sz="2000" strike="noStrike" u="none">
              <a:solidFill>
                <a:srgbClr val="000000"/>
              </a:solidFill>
              <a:effectLst/>
              <a:uFillTx/>
              <a:latin typeface="Arial"/>
            </a:endParaRPr>
          </a:p>
          <a:p>
            <a:pPr lvl="1" marL="1134000" indent="-361800" defTabSz="914400">
              <a:lnSpc>
                <a:spcPct val="100000"/>
              </a:lnSpc>
              <a:buClr>
                <a:srgbClr val="000000"/>
              </a:buClr>
              <a:buFont typeface="Cambria"/>
              <a:buAutoNum type="romanLcParenR"/>
              <a:tabLst>
                <a:tab algn="l" pos="0"/>
              </a:tabLst>
            </a:pPr>
            <a:r>
              <a:rPr b="0" lang="en-US" sz="2000" strike="noStrike" u="none">
                <a:solidFill>
                  <a:schemeClr val="dk1"/>
                </a:solidFill>
                <a:effectLst/>
                <a:uFillTx/>
                <a:latin typeface="Cambria"/>
                <a:ea typeface="Cambria"/>
              </a:rPr>
              <a:t>any information received </a:t>
            </a:r>
            <a:r>
              <a:rPr b="1" lang="en-US" sz="2000" strike="noStrike" u="none">
                <a:solidFill>
                  <a:schemeClr val="dk1"/>
                </a:solidFill>
                <a:effectLst/>
                <a:uFillTx/>
                <a:latin typeface="Cambria"/>
                <a:ea typeface="Cambria"/>
              </a:rPr>
              <a:t>under DTAA</a:t>
            </a:r>
            <a:endParaRPr b="0" lang="en-US" sz="2000" strike="noStrike" u="none">
              <a:solidFill>
                <a:srgbClr val="000000"/>
              </a:solidFill>
              <a:effectLst/>
              <a:uFillTx/>
              <a:latin typeface="Arial"/>
            </a:endParaRPr>
          </a:p>
          <a:p>
            <a:pPr lvl="1" marL="1148040" indent="-374040" defTabSz="914400">
              <a:lnSpc>
                <a:spcPct val="100000"/>
              </a:lnSpc>
              <a:buClr>
                <a:srgbClr val="000000"/>
              </a:buClr>
              <a:buFont typeface="Cambria"/>
              <a:buAutoNum type="romanLcParenR"/>
              <a:tabLst>
                <a:tab algn="l" pos="0"/>
              </a:tabLst>
            </a:pPr>
            <a:r>
              <a:rPr b="0" lang="en-US" sz="2000" strike="noStrike" u="none">
                <a:solidFill>
                  <a:schemeClr val="dk1"/>
                </a:solidFill>
                <a:effectLst/>
                <a:uFillTx/>
                <a:latin typeface="Cambria"/>
                <a:ea typeface="Cambria"/>
              </a:rPr>
              <a:t>any information made available to the Assessing Officer under the scheme notified u/s </a:t>
            </a:r>
            <a:r>
              <a:rPr b="1" lang="en-US" sz="2000" strike="noStrike" u="none">
                <a:solidFill>
                  <a:schemeClr val="dk1"/>
                </a:solidFill>
                <a:effectLst/>
                <a:uFillTx/>
                <a:latin typeface="Cambria"/>
                <a:ea typeface="Cambria"/>
              </a:rPr>
              <a:t>135A –</a:t>
            </a:r>
            <a:endParaRPr b="0" lang="en-US" sz="2000" strike="noStrike" u="none">
              <a:solidFill>
                <a:srgbClr val="000000"/>
              </a:solidFill>
              <a:effectLst/>
              <a:uFillTx/>
              <a:latin typeface="Arial"/>
            </a:endParaRPr>
          </a:p>
          <a:p>
            <a:pPr marL="1131480" defTabSz="914400">
              <a:lnSpc>
                <a:spcPct val="100000"/>
              </a:lnSpc>
              <a:tabLst>
                <a:tab algn="l" pos="0"/>
              </a:tabLst>
            </a:pPr>
            <a:r>
              <a:rPr b="1" lang="en-US" sz="2000" strike="noStrike" u="none">
                <a:solidFill>
                  <a:schemeClr val="dk1"/>
                </a:solidFill>
                <a:effectLst/>
                <a:uFillTx/>
                <a:latin typeface="Cambria"/>
                <a:ea typeface="Cambria"/>
              </a:rPr>
              <a:t>Scheme for faceless collection for information</a:t>
            </a:r>
            <a:endParaRPr b="0" lang="en-US" sz="2000" strike="noStrike" u="none">
              <a:solidFill>
                <a:srgbClr val="000000"/>
              </a:solidFill>
              <a:effectLst/>
              <a:uFillTx/>
              <a:latin typeface="Arial"/>
            </a:endParaRPr>
          </a:p>
          <a:p>
            <a:pPr lvl="1" marL="1109880" indent="-281160" defTabSz="914400">
              <a:lnSpc>
                <a:spcPct val="100000"/>
              </a:lnSpc>
              <a:buClr>
                <a:srgbClr val="000000"/>
              </a:buClr>
              <a:buFont typeface="Cambria"/>
              <a:buAutoNum type="romanLcParenR" startAt="5"/>
              <a:tabLst>
                <a:tab algn="l" pos="0"/>
              </a:tabLst>
            </a:pPr>
            <a:r>
              <a:rPr b="0" lang="en-US" sz="2000" strike="noStrike" u="none">
                <a:solidFill>
                  <a:schemeClr val="dk1"/>
                </a:solidFill>
                <a:effectLst/>
                <a:uFillTx/>
                <a:latin typeface="Cambria"/>
                <a:ea typeface="Cambria"/>
              </a:rPr>
              <a:t>any information which requires action </a:t>
            </a:r>
            <a:r>
              <a:rPr b="1" lang="en-US" sz="2000" strike="noStrike" u="none">
                <a:solidFill>
                  <a:schemeClr val="dk1"/>
                </a:solidFill>
                <a:effectLst/>
                <a:uFillTx/>
                <a:latin typeface="Cambria"/>
                <a:ea typeface="Cambria"/>
              </a:rPr>
              <a:t>in consequence of the order of a Tribunal or a Court.</a:t>
            </a:r>
            <a:endParaRPr b="0" lang="en-US" sz="2000" strike="noStrike" u="none">
              <a:solidFill>
                <a:srgbClr val="000000"/>
              </a:solidFill>
              <a:effectLst/>
              <a:uFillTx/>
              <a:latin typeface="Arial"/>
            </a:endParaRPr>
          </a:p>
          <a:p>
            <a:pPr lvl="1" marL="1187280" indent="-358920" defTabSz="914400">
              <a:lnSpc>
                <a:spcPct val="100000"/>
              </a:lnSpc>
              <a:buClr>
                <a:srgbClr val="ff0000"/>
              </a:buClr>
              <a:buFont typeface="Cambria"/>
              <a:buAutoNum type="romanLcParenR" startAt="5"/>
              <a:tabLst>
                <a:tab algn="l" pos="0"/>
              </a:tabLst>
            </a:pPr>
            <a:r>
              <a:rPr b="1" i="1" lang="en-US" sz="2000" strike="noStrike" u="sng">
                <a:solidFill>
                  <a:srgbClr val="ff0000"/>
                </a:solidFill>
                <a:effectLst/>
                <a:uFillTx/>
                <a:latin typeface="Cambria"/>
                <a:ea typeface="Cambria"/>
              </a:rPr>
              <a:t>any information emanating from survey conducted u/ s 133A, on or after Sep 1, 2024</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 name="Google Shape;267;p20"/>
          <p:cNvSpPr/>
          <p:nvPr/>
        </p:nvSpPr>
        <p:spPr>
          <a:xfrm>
            <a:off x="0" y="248400"/>
            <a:ext cx="9494640" cy="327240"/>
          </a:xfrm>
          <a:prstGeom prst="rect">
            <a:avLst/>
          </a:prstGeom>
          <a:noFill/>
          <a:ln w="0">
            <a:noFill/>
          </a:ln>
        </p:spPr>
        <p:style>
          <a:lnRef idx="0"/>
          <a:fillRef idx="0"/>
          <a:effectRef idx="0"/>
          <a:fontRef idx="minor"/>
        </p:style>
        <p:txBody>
          <a:bodyPr lIns="0" rIns="0" tIns="20880" bIns="0" anchor="t">
            <a:spAutoFit/>
          </a:bodyPr>
          <a:p>
            <a:pPr marL="192240" defTabSz="914400">
              <a:lnSpc>
                <a:spcPct val="100000"/>
              </a:lnSpc>
              <a:tabLst>
                <a:tab algn="l" pos="0"/>
              </a:tabLst>
            </a:pPr>
            <a:r>
              <a:rPr b="1" lang="en-US" sz="2000" strike="noStrike" u="none">
                <a:solidFill>
                  <a:schemeClr val="dk1"/>
                </a:solidFill>
                <a:effectLst/>
                <a:uFillTx/>
                <a:latin typeface="Cambria"/>
                <a:ea typeface="Cambria"/>
              </a:rPr>
              <a:t>Sec 148 : Issue of Notice where in come has escaped Assessment</a:t>
            </a:r>
            <a:endParaRPr b="0" lang="en-US" sz="2000" strike="noStrike" u="none">
              <a:solidFill>
                <a:srgbClr val="000000"/>
              </a:solidFill>
              <a:effectLst/>
              <a:uFillTx/>
              <a:latin typeface="Arial"/>
            </a:endParaRPr>
          </a:p>
        </p:txBody>
      </p:sp>
      <p:sp>
        <p:nvSpPr>
          <p:cNvPr id="228" name="Google Shape;268;p20"/>
          <p:cNvSpPr/>
          <p:nvPr/>
        </p:nvSpPr>
        <p:spPr>
          <a:xfrm>
            <a:off x="304920" y="676080"/>
            <a:ext cx="11495520" cy="5686920"/>
          </a:xfrm>
          <a:prstGeom prst="rect">
            <a:avLst/>
          </a:prstGeom>
          <a:noFill/>
          <a:ln w="0">
            <a:noFill/>
          </a:ln>
        </p:spPr>
        <p:style>
          <a:lnRef idx="0"/>
          <a:fillRef idx="0"/>
          <a:effectRef idx="0"/>
          <a:fontRef idx="minor"/>
        </p:style>
        <p:txBody>
          <a:bodyPr lIns="0" rIns="0" tIns="165240" bIns="0" anchor="t">
            <a:spAutoFit/>
          </a:bodyPr>
          <a:p>
            <a:pPr marL="12600" defTabSz="914400">
              <a:lnSpc>
                <a:spcPct val="100000"/>
              </a:lnSpc>
              <a:tabLst>
                <a:tab algn="l" pos="0"/>
              </a:tabLst>
            </a:pPr>
            <a:r>
              <a:rPr b="1" lang="en-US" sz="2000" strike="noStrike" u="sng">
                <a:solidFill>
                  <a:schemeClr val="dk1"/>
                </a:solidFill>
                <a:effectLst/>
                <a:uFillTx/>
                <a:latin typeface="Cambria"/>
                <a:ea typeface="Cambria"/>
              </a:rPr>
              <a:t>Post – Finance Act 2024(From: 01-09-2024)</a:t>
            </a:r>
            <a:endParaRPr b="0" lang="en-US" sz="2000" strike="noStrike" u="none">
              <a:solidFill>
                <a:srgbClr val="000000"/>
              </a:solidFill>
              <a:effectLst/>
              <a:uFillTx/>
              <a:latin typeface="Arial"/>
            </a:endParaRPr>
          </a:p>
          <a:p>
            <a:pPr marL="355680" indent="-343440" defTabSz="914400">
              <a:lnSpc>
                <a:spcPct val="100000"/>
              </a:lnSpc>
              <a:spcBef>
                <a:spcPts val="1199"/>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The AO shall serve on the Assessee a notice, along with a copy of the order passed</a:t>
            </a:r>
            <a:r>
              <a:rPr b="0" lang="en-US" sz="2000" strike="noStrike" u="none">
                <a:solidFill>
                  <a:srgbClr val="253147"/>
                </a:solidFill>
                <a:effectLst/>
                <a:uFillTx/>
                <a:latin typeface="Cambria"/>
                <a:ea typeface="Cambria"/>
              </a:rPr>
              <a:t> </a:t>
            </a:r>
            <a:r>
              <a:rPr b="1" i="1" lang="en-US" sz="2000" strike="noStrike" u="sng">
                <a:solidFill>
                  <a:srgbClr val="253147"/>
                </a:solidFill>
                <a:effectLst/>
                <a:uFillTx/>
                <a:latin typeface="Cambria"/>
                <a:ea typeface="Cambria"/>
              </a:rPr>
              <a:t>under sec 148A(3),</a:t>
            </a:r>
            <a:endParaRPr b="0" lang="en-US" sz="2000" strike="noStrike" u="none">
              <a:solidFill>
                <a:srgbClr val="000000"/>
              </a:solidFill>
              <a:effectLst/>
              <a:uFillTx/>
              <a:latin typeface="Arial"/>
            </a:endParaRPr>
          </a:p>
          <a:p>
            <a:pPr marL="355680" defTabSz="914400">
              <a:lnSpc>
                <a:spcPct val="100000"/>
              </a:lnSpc>
              <a:spcBef>
                <a:spcPts val="1199"/>
              </a:spcBef>
              <a:tabLst>
                <a:tab algn="l" pos="0"/>
              </a:tabLst>
            </a:pPr>
            <a:r>
              <a:rPr b="0" lang="en-US" sz="2000" strike="noStrike" u="none">
                <a:solidFill>
                  <a:schemeClr val="dk1"/>
                </a:solidFill>
                <a:effectLst/>
                <a:uFillTx/>
                <a:latin typeface="Cambria"/>
                <a:ea typeface="Cambria"/>
              </a:rPr>
              <a:t>requiring him to furnish within </a:t>
            </a:r>
            <a:r>
              <a:rPr b="1" i="1" lang="en-US" sz="2000" strike="noStrike" u="sng">
                <a:solidFill>
                  <a:schemeClr val="dk1"/>
                </a:solidFill>
                <a:effectLst/>
                <a:uFillTx/>
                <a:latin typeface="Cambria"/>
                <a:ea typeface="Cambria"/>
              </a:rPr>
              <a:t>a period of 3 months form the end of the month in which such notice</a:t>
            </a:r>
            <a:endParaRPr b="0" lang="en-US" sz="2000" strike="noStrike" u="none">
              <a:solidFill>
                <a:srgbClr val="000000"/>
              </a:solidFill>
              <a:effectLst/>
              <a:uFillTx/>
              <a:latin typeface="Arial"/>
            </a:endParaRPr>
          </a:p>
          <a:p>
            <a:pPr marL="355680" defTabSz="914400">
              <a:lnSpc>
                <a:spcPct val="150000"/>
              </a:lnSpc>
              <a:tabLst>
                <a:tab algn="l" pos="0"/>
              </a:tabLst>
            </a:pPr>
            <a:r>
              <a:rPr b="1" i="1" lang="en-US" sz="2000" strike="noStrike" u="sng">
                <a:solidFill>
                  <a:schemeClr val="dk1"/>
                </a:solidFill>
                <a:effectLst/>
                <a:uFillTx/>
                <a:latin typeface="Cambria"/>
                <a:ea typeface="Cambria"/>
              </a:rPr>
              <a:t>is issued</a:t>
            </a:r>
            <a:r>
              <a:rPr b="0" lang="en-US" sz="2000" strike="noStrike" u="none">
                <a:solidFill>
                  <a:schemeClr val="dk1"/>
                </a:solidFill>
                <a:effectLst/>
                <a:uFillTx/>
                <a:latin typeface="Cambria"/>
                <a:ea typeface="Cambria"/>
              </a:rPr>
              <a:t>, a return of Income and the provisions of this Act shall, so far as may be, apply accordingly as if  such return were a return required to be furnished u/s 139.</a:t>
            </a:r>
            <a:endParaRPr b="0" lang="en-US" sz="2000" strike="noStrike" u="none">
              <a:solidFill>
                <a:srgbClr val="000000"/>
              </a:solidFill>
              <a:effectLst/>
              <a:uFillTx/>
              <a:latin typeface="Arial"/>
            </a:endParaRPr>
          </a:p>
          <a:p>
            <a:pPr marL="355680" defTabSz="914400">
              <a:lnSpc>
                <a:spcPct val="100000"/>
              </a:lnSpc>
              <a:spcBef>
                <a:spcPts val="26"/>
              </a:spcBef>
              <a:tabLst>
                <a:tab algn="l" pos="0"/>
              </a:tabLst>
            </a:pPr>
            <a:endParaRPr b="0" lang="en-US" sz="3050" strike="noStrike" u="none">
              <a:solidFill>
                <a:srgbClr val="000000"/>
              </a:solidFill>
              <a:effectLst/>
              <a:uFillTx/>
              <a:latin typeface="Arial"/>
            </a:endParaRPr>
          </a:p>
          <a:p>
            <a:pPr marL="355680" indent="-343440" defTabSz="914400">
              <a:lnSpc>
                <a:spcPct val="150000"/>
              </a:lnSpc>
              <a:buClr>
                <a:srgbClr val="000000"/>
              </a:buClr>
              <a:buFont typeface="Noto Sans Symbols"/>
              <a:buChar char="❑"/>
              <a:tabLst>
                <a:tab algn="l" pos="0"/>
              </a:tabLst>
            </a:pPr>
            <a:r>
              <a:rPr b="1" i="1" lang="en-US" sz="2000" strike="noStrike" u="sng">
                <a:solidFill>
                  <a:schemeClr val="dk1"/>
                </a:solidFill>
                <a:effectLst/>
                <a:uFillTx/>
                <a:latin typeface="Cambria"/>
                <a:ea typeface="Cambria"/>
              </a:rPr>
              <a:t>Provided that where the AO has received information under the scheme notified u/s 135A, no </a:t>
            </a:r>
            <a:r>
              <a:rPr b="1" i="1" lang="en-US" sz="2000" strike="noStrike" u="none">
                <a:solidFill>
                  <a:schemeClr val="dk1"/>
                </a:solidFill>
                <a:effectLst/>
                <a:uFillTx/>
                <a:latin typeface="Cambria"/>
                <a:ea typeface="Cambria"/>
              </a:rPr>
              <a:t> </a:t>
            </a:r>
            <a:r>
              <a:rPr b="1" i="1" lang="en-US" sz="2000" strike="noStrike" u="sng">
                <a:solidFill>
                  <a:schemeClr val="dk1"/>
                </a:solidFill>
                <a:effectLst/>
                <a:uFillTx/>
                <a:latin typeface="Cambria"/>
                <a:ea typeface="Cambria"/>
              </a:rPr>
              <a:t>notice under this section shall be issued without prior approval of the specified authority.</a:t>
            </a:r>
            <a:endParaRPr b="0" lang="en-US" sz="2000" strike="noStrike" u="none">
              <a:solidFill>
                <a:srgbClr val="000000"/>
              </a:solidFill>
              <a:effectLst/>
              <a:uFillTx/>
              <a:latin typeface="Arial"/>
            </a:endParaRPr>
          </a:p>
          <a:p>
            <a:pPr defTabSz="914400">
              <a:lnSpc>
                <a:spcPct val="100000"/>
              </a:lnSpc>
              <a:spcBef>
                <a:spcPts val="54"/>
              </a:spcBef>
              <a:tabLst>
                <a:tab algn="l" pos="0"/>
              </a:tabLst>
            </a:pPr>
            <a:endParaRPr b="0" lang="en-US" sz="1750" strike="noStrike" u="none">
              <a:solidFill>
                <a:srgbClr val="000000"/>
              </a:solidFill>
              <a:effectLst/>
              <a:uFillTx/>
              <a:latin typeface="Arial"/>
            </a:endParaRPr>
          </a:p>
          <a:p>
            <a:pPr marL="355680" indent="-343440" defTabSz="914400">
              <a:lnSpc>
                <a:spcPct val="100000"/>
              </a:lnSpc>
              <a:buClr>
                <a:srgbClr val="000000"/>
              </a:buClr>
              <a:buFont typeface="Noto Sans Symbols"/>
              <a:buChar char="❑"/>
              <a:tabLst>
                <a:tab algn="l" pos="0"/>
              </a:tabLst>
            </a:pPr>
            <a:r>
              <a:rPr b="0" lang="en-US" sz="2000" strike="noStrike" u="none">
                <a:solidFill>
                  <a:schemeClr val="dk1"/>
                </a:solidFill>
                <a:effectLst/>
                <a:uFillTx/>
                <a:latin typeface="Cambria"/>
                <a:ea typeface="Cambria"/>
              </a:rPr>
              <a:t>As per proviso to 148(2) that any return of income, required to be furnished by an assessee under this</a:t>
            </a:r>
            <a:endParaRPr b="0" lang="en-US" sz="2000" strike="noStrike" u="none">
              <a:solidFill>
                <a:srgbClr val="000000"/>
              </a:solidFill>
              <a:effectLst/>
              <a:uFillTx/>
              <a:latin typeface="Arial"/>
            </a:endParaRPr>
          </a:p>
          <a:p>
            <a:pPr marL="355680" defTabSz="914400">
              <a:lnSpc>
                <a:spcPct val="100000"/>
              </a:lnSpc>
              <a:spcBef>
                <a:spcPts val="1199"/>
              </a:spcBef>
              <a:tabLst>
                <a:tab algn="l" pos="0"/>
              </a:tabLst>
            </a:pPr>
            <a:r>
              <a:rPr b="0" lang="en-US" sz="2000" strike="noStrike" u="none">
                <a:solidFill>
                  <a:schemeClr val="dk1"/>
                </a:solidFill>
                <a:effectLst/>
                <a:uFillTx/>
                <a:latin typeface="Cambria"/>
                <a:ea typeface="Cambria"/>
              </a:rPr>
              <a:t>section and furnished beyond the period allowed shall not be deemed to be a return under section 139.</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 name="Google Shape;273;p21"/>
          <p:cNvSpPr/>
          <p:nvPr/>
        </p:nvSpPr>
        <p:spPr>
          <a:xfrm>
            <a:off x="838080" y="313920"/>
            <a:ext cx="9494640" cy="316800"/>
          </a:xfrm>
          <a:prstGeom prst="rect">
            <a:avLst/>
          </a:prstGeom>
          <a:noFill/>
          <a:ln w="0">
            <a:noFill/>
          </a:ln>
        </p:spPr>
        <p:style>
          <a:lnRef idx="0"/>
          <a:fillRef idx="0"/>
          <a:effectRef idx="0"/>
          <a:fontRef idx="minor"/>
        </p:style>
        <p:txBody>
          <a:bodyPr lIns="0" rIns="0" tIns="10800" bIns="0" anchor="t">
            <a:spAutoFit/>
          </a:bodyPr>
          <a:p>
            <a:pPr marL="192240" defTabSz="914400">
              <a:lnSpc>
                <a:spcPct val="100000"/>
              </a:lnSpc>
              <a:tabLst>
                <a:tab algn="l" pos="0"/>
              </a:tabLst>
            </a:pPr>
            <a:r>
              <a:rPr b="1" lang="en-US" sz="2000" strike="noStrike" u="none">
                <a:solidFill>
                  <a:schemeClr val="dk1"/>
                </a:solidFill>
                <a:effectLst/>
                <a:uFillTx/>
                <a:latin typeface="Cambria"/>
                <a:ea typeface="Cambria"/>
              </a:rPr>
              <a:t>S. 148A - Prior to issuance of 148 Notice: Procedure needs to follow by AO</a:t>
            </a:r>
            <a:endParaRPr b="0" lang="en-US" sz="2000" strike="noStrike" u="none">
              <a:solidFill>
                <a:srgbClr val="000000"/>
              </a:solidFill>
              <a:effectLst/>
              <a:uFillTx/>
              <a:latin typeface="Arial"/>
            </a:endParaRPr>
          </a:p>
        </p:txBody>
      </p:sp>
      <p:sp>
        <p:nvSpPr>
          <p:cNvPr id="230" name="Google Shape;274;p21"/>
          <p:cNvSpPr/>
          <p:nvPr/>
        </p:nvSpPr>
        <p:spPr>
          <a:xfrm>
            <a:off x="180360" y="6041880"/>
            <a:ext cx="11778120" cy="63432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tabLst>
                <a:tab algn="l" pos="0"/>
              </a:tabLst>
            </a:pPr>
            <a:r>
              <a:rPr b="1" lang="en-US" sz="2000" strike="noStrike" u="none">
                <a:solidFill>
                  <a:srgbClr val="00afef"/>
                </a:solidFill>
                <a:effectLst/>
                <a:uFillTx/>
                <a:latin typeface="Cambria"/>
                <a:ea typeface="Cambria"/>
              </a:rPr>
              <a:t>Procedure provided in section 148A is not applicable in cases of search, survey or requisition</a:t>
            </a:r>
            <a:endParaRPr b="0" lang="en-US" sz="2000" strike="noStrike" u="none">
              <a:solidFill>
                <a:srgbClr val="000000"/>
              </a:solidFill>
              <a:effectLst/>
              <a:uFillTx/>
              <a:latin typeface="Arial"/>
            </a:endParaRPr>
          </a:p>
          <a:p>
            <a:pPr marL="12600" defTabSz="914400">
              <a:lnSpc>
                <a:spcPct val="100000"/>
              </a:lnSpc>
              <a:tabLst>
                <a:tab algn="l" pos="0"/>
              </a:tabLst>
            </a:pPr>
            <a:r>
              <a:rPr b="1" lang="en-US" sz="2000" strike="noStrike" u="none">
                <a:solidFill>
                  <a:srgbClr val="00afef"/>
                </a:solidFill>
                <a:effectLst/>
                <a:uFillTx/>
                <a:latin typeface="Cambria"/>
                <a:ea typeface="Cambria"/>
              </a:rPr>
              <a:t>initiated or made on or after 01.04.2021 </a:t>
            </a:r>
            <a:r>
              <a:rPr b="1" i="1" lang="en-US" sz="2000" strike="noStrike" u="sng">
                <a:solidFill>
                  <a:srgbClr val="ff0000"/>
                </a:solidFill>
                <a:effectLst/>
                <a:uFillTx/>
                <a:latin typeface="Cambria"/>
                <a:ea typeface="Cambria"/>
              </a:rPr>
              <a:t>(omitted by Finance Act 2024)</a:t>
            </a:r>
            <a:endParaRPr b="0" lang="en-US" sz="2000" strike="noStrike" u="none">
              <a:solidFill>
                <a:srgbClr val="000000"/>
              </a:solidFill>
              <a:effectLst/>
              <a:uFillTx/>
              <a:latin typeface="Arial"/>
            </a:endParaRPr>
          </a:p>
        </p:txBody>
      </p:sp>
      <p:sp>
        <p:nvSpPr>
          <p:cNvPr id="231" name="Google Shape;275;p21"/>
          <p:cNvSpPr/>
          <p:nvPr/>
        </p:nvSpPr>
        <p:spPr>
          <a:xfrm>
            <a:off x="78840" y="632520"/>
            <a:ext cx="11620440" cy="4831920"/>
          </a:xfrm>
          <a:prstGeom prst="rect">
            <a:avLst/>
          </a:prstGeom>
          <a:noFill/>
          <a:ln w="0">
            <a:noFill/>
          </a:ln>
        </p:spPr>
        <p:style>
          <a:lnRef idx="0"/>
          <a:fillRef idx="0"/>
          <a:effectRef idx="0"/>
          <a:fontRef idx="minor"/>
        </p:style>
        <p:txBody>
          <a:bodyPr lIns="0" rIns="0" tIns="165240" bIns="0" anchor="t">
            <a:spAutoFit/>
          </a:bodyPr>
          <a:p>
            <a:pPr marL="12600" defTabSz="914400">
              <a:lnSpc>
                <a:spcPct val="100000"/>
              </a:lnSpc>
              <a:tabLst>
                <a:tab algn="l" pos="0"/>
              </a:tabLst>
            </a:pPr>
            <a:r>
              <a:rPr b="1" lang="en-US" sz="2000" strike="noStrike" u="none">
                <a:solidFill>
                  <a:schemeClr val="dk1"/>
                </a:solidFill>
                <a:effectLst/>
                <a:uFillTx/>
                <a:latin typeface="Cambria"/>
                <a:ea typeface="Cambria"/>
              </a:rPr>
              <a:t>    </a:t>
            </a:r>
            <a:r>
              <a:rPr b="1" lang="en-US" sz="2000" strike="noStrike" u="sng">
                <a:solidFill>
                  <a:schemeClr val="dk1"/>
                </a:solidFill>
                <a:effectLst/>
                <a:uFillTx/>
                <a:latin typeface="Cambria"/>
                <a:ea typeface="Cambria"/>
              </a:rPr>
              <a:t>Post – Finance Act 2024 (From: 01-09-2024)</a:t>
            </a:r>
            <a:endParaRPr b="0" lang="en-US" sz="2000" strike="noStrike" u="none">
              <a:solidFill>
                <a:srgbClr val="000000"/>
              </a:solidFill>
              <a:effectLst/>
              <a:uFillTx/>
              <a:latin typeface="Arial"/>
            </a:endParaRPr>
          </a:p>
          <a:p>
            <a:pPr marL="355680" indent="-343080" defTabSz="914400">
              <a:lnSpc>
                <a:spcPct val="180000"/>
              </a:lnSpc>
              <a:spcBef>
                <a:spcPts val="320"/>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Prior to issuance of notice under section 148, AO is required to follow the procedure prescribed under  section 148A and pass an order under section 148A(3).</a:t>
            </a:r>
            <a:endParaRPr b="0" lang="en-US" sz="2000" strike="noStrike" u="none">
              <a:solidFill>
                <a:srgbClr val="000000"/>
              </a:solidFill>
              <a:effectLst/>
              <a:uFillTx/>
              <a:latin typeface="Arial"/>
            </a:endParaRPr>
          </a:p>
          <a:p>
            <a:pPr marL="355680" indent="-343080" defTabSz="914400">
              <a:lnSpc>
                <a:spcPct val="100000"/>
              </a:lnSpc>
              <a:spcBef>
                <a:spcPts val="879"/>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The AO, under section 148A, is obliged to</a:t>
            </a:r>
            <a:endParaRPr b="0" lang="en-US" sz="2000" strike="noStrike" u="none">
              <a:solidFill>
                <a:srgbClr val="000000"/>
              </a:solidFill>
              <a:effectLst/>
              <a:uFillTx/>
              <a:latin typeface="Arial"/>
            </a:endParaRPr>
          </a:p>
          <a:p>
            <a:pPr lvl="1" marL="927000" indent="-127080" algn="just" defTabSz="914400">
              <a:lnSpc>
                <a:spcPct val="100000"/>
              </a:lnSpc>
              <a:spcBef>
                <a:spcPts val="445"/>
              </a:spcBef>
              <a:buClr>
                <a:srgbClr val="000000"/>
              </a:buClr>
              <a:buFont typeface="Cambria"/>
              <a:buAutoNum type="arabicPeriod"/>
              <a:tabLst>
                <a:tab algn="l" pos="0"/>
              </a:tabLst>
            </a:pPr>
            <a:r>
              <a:rPr b="1" lang="en-US" sz="2000" strike="noStrike" u="none">
                <a:solidFill>
                  <a:schemeClr val="dk1"/>
                </a:solidFill>
                <a:effectLst/>
                <a:uFillTx/>
                <a:latin typeface="Cambria"/>
                <a:ea typeface="Cambria"/>
              </a:rPr>
              <a:t>Issue a SCN </a:t>
            </a:r>
            <a:r>
              <a:rPr b="0" lang="en-US" sz="2000" strike="noStrike" u="none">
                <a:solidFill>
                  <a:schemeClr val="dk1"/>
                </a:solidFill>
                <a:effectLst/>
                <a:uFillTx/>
                <a:latin typeface="Cambria"/>
                <a:ea typeface="Cambria"/>
              </a:rPr>
              <a:t>upon the assessee to show cause why notice under section 148 should not be  issued and provide an opportunity of being heard to the assessee.</a:t>
            </a:r>
            <a:endParaRPr b="0" lang="en-US" sz="2000" strike="noStrike" u="none">
              <a:solidFill>
                <a:srgbClr val="000000"/>
              </a:solidFill>
              <a:effectLst/>
              <a:uFillTx/>
              <a:latin typeface="Arial"/>
            </a:endParaRPr>
          </a:p>
          <a:p>
            <a:pPr lvl="1" marL="927000" indent="-127080" algn="just" defTabSz="914400">
              <a:lnSpc>
                <a:spcPct val="100000"/>
              </a:lnSpc>
              <a:buClr>
                <a:srgbClr val="000000"/>
              </a:buClr>
              <a:buFont typeface="Cambria"/>
              <a:buAutoNum type="arabicPeriod"/>
              <a:tabLst>
                <a:tab algn="l" pos="0"/>
              </a:tabLst>
            </a:pPr>
            <a:r>
              <a:rPr b="0" lang="en-US" sz="2000" strike="noStrike" u="none">
                <a:solidFill>
                  <a:schemeClr val="dk1"/>
                </a:solidFill>
                <a:effectLst/>
                <a:uFillTx/>
                <a:latin typeface="Cambria"/>
                <a:ea typeface="Cambria"/>
              </a:rPr>
              <a:t>Pass an order </a:t>
            </a:r>
            <a:r>
              <a:rPr b="1" lang="en-US" sz="2000" strike="noStrike" u="none">
                <a:solidFill>
                  <a:schemeClr val="dk1"/>
                </a:solidFill>
                <a:effectLst/>
                <a:uFillTx/>
                <a:latin typeface="Cambria"/>
                <a:ea typeface="Cambria"/>
              </a:rPr>
              <a:t>on the basis of material available </a:t>
            </a:r>
            <a:r>
              <a:rPr b="0" lang="en-US" sz="2000" strike="noStrike" u="none">
                <a:solidFill>
                  <a:schemeClr val="dk1"/>
                </a:solidFill>
                <a:effectLst/>
                <a:uFillTx/>
                <a:latin typeface="Cambria"/>
                <a:ea typeface="Cambria"/>
              </a:rPr>
              <a:t>on record and the reply furnished by the  assessee, </a:t>
            </a:r>
            <a:r>
              <a:rPr b="1" lang="en-US" sz="2000" strike="noStrike" u="none">
                <a:solidFill>
                  <a:schemeClr val="dk1"/>
                </a:solidFill>
                <a:effectLst/>
                <a:uFillTx/>
                <a:latin typeface="Cambria"/>
                <a:ea typeface="Cambria"/>
              </a:rPr>
              <a:t>whether or not it is a fit case for issuance of notice under section 148</a:t>
            </a:r>
            <a:r>
              <a:rPr b="0" lang="en-US" sz="2000" strike="noStrike" u="none">
                <a:solidFill>
                  <a:schemeClr val="dk1"/>
                </a:solidFill>
                <a:effectLst/>
                <a:uFillTx/>
                <a:latin typeface="Cambria"/>
                <a:ea typeface="Cambria"/>
              </a:rPr>
              <a:t>” </a:t>
            </a:r>
            <a:r>
              <a:rPr b="1" lang="en-US" sz="2000" strike="noStrike" u="none">
                <a:solidFill>
                  <a:schemeClr val="dk1"/>
                </a:solidFill>
                <a:effectLst/>
                <a:uFillTx/>
                <a:latin typeface="Cambria"/>
                <a:ea typeface="Cambria"/>
              </a:rPr>
              <a:t>with prior  approval of specified authority</a:t>
            </a:r>
            <a:r>
              <a:rPr b="0" lang="en-US" sz="2000" strike="noStrike" u="none">
                <a:solidFill>
                  <a:schemeClr val="dk1"/>
                </a:solidFill>
                <a:effectLst/>
                <a:uFillTx/>
                <a:latin typeface="Cambria"/>
                <a:ea typeface="Cambria"/>
              </a:rPr>
              <a:t>.</a:t>
            </a:r>
            <a:endParaRPr b="0" lang="en-US" sz="2000" strike="noStrike" u="none">
              <a:solidFill>
                <a:srgbClr val="000000"/>
              </a:solidFill>
              <a:effectLst/>
              <a:uFillTx/>
              <a:latin typeface="Arial"/>
            </a:endParaRPr>
          </a:p>
          <a:p>
            <a:pPr marL="457200" defTabSz="914400">
              <a:lnSpc>
                <a:spcPct val="100000"/>
              </a:lnSpc>
              <a:spcBef>
                <a:spcPts val="54"/>
              </a:spcBef>
              <a:tabLst>
                <a:tab algn="l" pos="0"/>
              </a:tabLst>
            </a:pPr>
            <a:endParaRPr b="0" lang="en-US" sz="2000" strike="noStrike" u="none">
              <a:solidFill>
                <a:srgbClr val="000000"/>
              </a:solidFill>
              <a:effectLst/>
              <a:uFillTx/>
              <a:latin typeface="Arial"/>
            </a:endParaRPr>
          </a:p>
          <a:p>
            <a:pPr marL="355680" indent="-343080" algn="just" defTabSz="914400">
              <a:lnSpc>
                <a:spcPct val="100000"/>
              </a:lnSpc>
              <a:buClr>
                <a:srgbClr val="000000"/>
              </a:buClr>
              <a:buFont typeface="Noto Sans Symbols"/>
              <a:buChar char="❑"/>
              <a:tabLst>
                <a:tab algn="l" pos="0"/>
              </a:tabLst>
            </a:pPr>
            <a:r>
              <a:rPr b="1" i="1" lang="en-US" sz="2000" strike="noStrike" u="sng">
                <a:solidFill>
                  <a:srgbClr val="ff0000"/>
                </a:solidFill>
                <a:effectLst/>
                <a:uFillTx/>
                <a:latin typeface="Cambria"/>
                <a:ea typeface="Cambria"/>
              </a:rPr>
              <a:t>The provisions of this sec shall not apply to income chargeable to tax escaping assessment for any </a:t>
            </a:r>
            <a:r>
              <a:rPr b="1" i="1" lang="en-US" sz="2000" strike="noStrike" u="none">
                <a:solidFill>
                  <a:srgbClr val="ff0000"/>
                </a:solidFill>
                <a:effectLst/>
                <a:uFillTx/>
                <a:latin typeface="Cambria"/>
                <a:ea typeface="Cambria"/>
              </a:rPr>
              <a:t> </a:t>
            </a:r>
            <a:r>
              <a:rPr b="1" i="1" lang="en-US" sz="2000" strike="noStrike" u="sng">
                <a:solidFill>
                  <a:srgbClr val="ff0000"/>
                </a:solidFill>
                <a:effectLst/>
                <a:uFillTx/>
                <a:latin typeface="Cambria"/>
                <a:ea typeface="Cambria"/>
              </a:rPr>
              <a:t>AY in case of an assessee where the AO has received information under the scheme notified u/s </a:t>
            </a:r>
            <a:r>
              <a:rPr b="1" i="1" lang="en-US" sz="2000" strike="noStrike" u="none">
                <a:solidFill>
                  <a:srgbClr val="ff0000"/>
                </a:solidFill>
                <a:effectLst/>
                <a:uFillTx/>
                <a:latin typeface="Cambria"/>
                <a:ea typeface="Cambria"/>
              </a:rPr>
              <a:t> </a:t>
            </a:r>
            <a:r>
              <a:rPr b="1" i="1" lang="en-US" sz="2000" strike="noStrike" u="sng">
                <a:solidFill>
                  <a:srgbClr val="ff0000"/>
                </a:solidFill>
                <a:effectLst/>
                <a:uFillTx/>
                <a:latin typeface="Cambria"/>
                <a:ea typeface="Cambria"/>
              </a:rPr>
              <a:t>135A.</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2" name="Google Shape;280;p22"/>
          <p:cNvSpPr/>
          <p:nvPr/>
        </p:nvSpPr>
        <p:spPr>
          <a:xfrm>
            <a:off x="7717680" y="6269760"/>
            <a:ext cx="3483720" cy="18360"/>
          </a:xfrm>
          <a:custGeom>
            <a:avLst/>
            <a:gdLst>
              <a:gd name="textAreaLeft" fmla="*/ 0 w 3483720"/>
              <a:gd name="textAreaRight" fmla="*/ 3485520 w 3483720"/>
              <a:gd name="textAreaTop" fmla="*/ 0 h 18360"/>
              <a:gd name="textAreaBottom" fmla="*/ 20160 h 18360"/>
            </a:gdLst>
            <a:ahLst/>
            <a:cxnLst/>
            <a:rect l="textAreaLeft" t="textAreaTop" r="textAreaRight" b="textAreaBottom"/>
            <a:pathLst>
              <a:path w="3485515" h="20320">
                <a:moveTo>
                  <a:pt x="3485388" y="0"/>
                </a:moveTo>
                <a:lnTo>
                  <a:pt x="0" y="0"/>
                </a:lnTo>
                <a:lnTo>
                  <a:pt x="0" y="19811"/>
                </a:lnTo>
                <a:lnTo>
                  <a:pt x="3485388" y="19811"/>
                </a:lnTo>
                <a:lnTo>
                  <a:pt x="3485388" y="0"/>
                </a:lnTo>
                <a:close/>
              </a:path>
            </a:pathLst>
          </a:custGeom>
          <a:solidFill>
            <a:srgbClr val="ff0000"/>
          </a:solidFill>
          <a:ln w="0">
            <a:noFill/>
          </a:ln>
        </p:spPr>
        <p:style>
          <a:lnRef idx="0"/>
          <a:fillRef idx="0"/>
          <a:effectRef idx="0"/>
          <a:fontRef idx="minor"/>
        </p:style>
        <p:txBody>
          <a:bodyPr lIns="0" rIns="0" tIns="0" bIns="0" anchor="t">
            <a:noAutofit/>
          </a:bodyPr>
          <a:p>
            <a:pPr defTabSz="914400">
              <a:lnSpc>
                <a:spcPct val="100000"/>
              </a:lnSpc>
              <a:tabLst>
                <a:tab algn="l" pos="0"/>
              </a:tabLst>
            </a:pPr>
            <a:endParaRPr b="0" lang="en-US" sz="1800" strike="noStrike" u="none">
              <a:solidFill>
                <a:schemeClr val="dk1"/>
              </a:solidFill>
              <a:effectLst/>
              <a:uFillTx/>
              <a:latin typeface="Century Gothic"/>
              <a:ea typeface="Century Gothic"/>
            </a:endParaRPr>
          </a:p>
        </p:txBody>
      </p:sp>
      <p:sp>
        <p:nvSpPr>
          <p:cNvPr id="233" name="Google Shape;281;p22"/>
          <p:cNvSpPr/>
          <p:nvPr/>
        </p:nvSpPr>
        <p:spPr>
          <a:xfrm>
            <a:off x="0" y="248400"/>
            <a:ext cx="9494640" cy="316800"/>
          </a:xfrm>
          <a:prstGeom prst="rect">
            <a:avLst/>
          </a:prstGeom>
          <a:noFill/>
          <a:ln w="0">
            <a:noFill/>
          </a:ln>
        </p:spPr>
        <p:style>
          <a:lnRef idx="0"/>
          <a:fillRef idx="0"/>
          <a:effectRef idx="0"/>
          <a:fontRef idx="minor"/>
        </p:style>
        <p:txBody>
          <a:bodyPr lIns="0" rIns="0" tIns="10800" bIns="0" anchor="t">
            <a:spAutoFit/>
          </a:bodyPr>
          <a:p>
            <a:pPr marL="192240" defTabSz="914400">
              <a:lnSpc>
                <a:spcPct val="100000"/>
              </a:lnSpc>
              <a:tabLst>
                <a:tab algn="l" pos="0"/>
              </a:tabLst>
            </a:pPr>
            <a:r>
              <a:rPr b="1" lang="en-US" sz="2000" strike="noStrike" u="none">
                <a:solidFill>
                  <a:srgbClr val="1c6294"/>
                </a:solidFill>
                <a:effectLst/>
                <a:uFillTx/>
                <a:latin typeface="Cambria"/>
                <a:ea typeface="Cambria"/>
              </a:rPr>
              <a:t>  Issuance of Notice u/s 148 Notice</a:t>
            </a:r>
            <a:endParaRPr b="0" lang="en-US" sz="2000" strike="noStrike" u="none">
              <a:solidFill>
                <a:srgbClr val="000000"/>
              </a:solidFill>
              <a:effectLst/>
              <a:uFillTx/>
              <a:latin typeface="Arial"/>
            </a:endParaRPr>
          </a:p>
        </p:txBody>
      </p:sp>
      <p:sp>
        <p:nvSpPr>
          <p:cNvPr id="234" name="Google Shape;282;p22"/>
          <p:cNvSpPr/>
          <p:nvPr/>
        </p:nvSpPr>
        <p:spPr>
          <a:xfrm>
            <a:off x="78840" y="808200"/>
            <a:ext cx="11620440" cy="5511240"/>
          </a:xfrm>
          <a:prstGeom prst="rect">
            <a:avLst/>
          </a:prstGeom>
          <a:noFill/>
          <a:ln w="0">
            <a:noFill/>
          </a:ln>
        </p:spPr>
        <p:style>
          <a:lnRef idx="0"/>
          <a:fillRef idx="0"/>
          <a:effectRef idx="0"/>
          <a:fontRef idx="minor"/>
        </p:style>
        <p:txBody>
          <a:bodyPr lIns="0" rIns="0" tIns="12600" bIns="0" anchor="t">
            <a:spAutoFit/>
          </a:bodyPr>
          <a:p>
            <a:pPr marL="355680" indent="-343080" algn="just" defTabSz="914400">
              <a:lnSpc>
                <a:spcPct val="150000"/>
              </a:lnSpc>
              <a:buClr>
                <a:srgbClr val="000000"/>
              </a:buClr>
              <a:buFont typeface="Noto Sans Symbols"/>
              <a:buChar char="❑"/>
            </a:pPr>
            <a:r>
              <a:rPr b="1" lang="en-US" sz="2000" strike="noStrike" u="none">
                <a:solidFill>
                  <a:schemeClr val="dk1"/>
                </a:solidFill>
                <a:effectLst/>
                <a:uFillTx/>
                <a:latin typeface="Cambria"/>
                <a:ea typeface="Cambria"/>
              </a:rPr>
              <a:t>Issuance of jurisdictional notice under section 148: </a:t>
            </a:r>
            <a:r>
              <a:rPr b="0" lang="en-US" sz="2000" strike="noStrike" u="none">
                <a:solidFill>
                  <a:schemeClr val="dk1"/>
                </a:solidFill>
                <a:effectLst/>
                <a:uFillTx/>
                <a:latin typeface="Cambria"/>
                <a:ea typeface="Cambria"/>
              </a:rPr>
              <a:t>Once the mandatory procedure set in section  148A is undertaken, the AO shall issue notice under section 148 requiring the assessee to furnish,  within the prescribed period, its return of income for the relevant year.</a:t>
            </a:r>
            <a:endParaRPr b="0" lang="en-US" sz="2000" strike="noStrike" u="none">
              <a:solidFill>
                <a:srgbClr val="000000"/>
              </a:solidFill>
              <a:effectLst/>
              <a:uFillTx/>
              <a:latin typeface="Arial"/>
            </a:endParaRPr>
          </a:p>
          <a:p>
            <a:pPr marL="367560" algn="just" defTabSz="914400">
              <a:lnSpc>
                <a:spcPct val="150000"/>
              </a:lnSpc>
              <a:tabLst>
                <a:tab algn="l" pos="0"/>
              </a:tabLst>
            </a:pPr>
            <a:r>
              <a:rPr b="0" lang="en-US" sz="2000" strike="noStrike" u="none">
                <a:solidFill>
                  <a:schemeClr val="dk1"/>
                </a:solidFill>
                <a:effectLst/>
                <a:uFillTx/>
                <a:latin typeface="Cambria"/>
                <a:ea typeface="Cambria"/>
              </a:rPr>
              <a:t>(It is to be noted that </a:t>
            </a:r>
            <a:r>
              <a:rPr b="1" lang="en-US" sz="2000" strike="noStrike" u="none">
                <a:solidFill>
                  <a:schemeClr val="dk1"/>
                </a:solidFill>
                <a:effectLst/>
                <a:uFillTx/>
                <a:latin typeface="Cambria"/>
                <a:ea typeface="Cambria"/>
              </a:rPr>
              <a:t>order passed u/s 148A(3) is not appealable </a:t>
            </a:r>
            <a:r>
              <a:rPr b="0" lang="en-US" sz="2000" strike="noStrike" u="none">
                <a:solidFill>
                  <a:schemeClr val="dk1"/>
                </a:solidFill>
                <a:effectLst/>
                <a:uFillTx/>
                <a:latin typeface="Cambria"/>
                <a:ea typeface="Cambria"/>
              </a:rPr>
              <a:t>in a view the same can be only  challenged by way of </a:t>
            </a:r>
            <a:r>
              <a:rPr b="1" lang="en-US" sz="2000" strike="noStrike" u="none">
                <a:solidFill>
                  <a:schemeClr val="dk1"/>
                </a:solidFill>
                <a:effectLst/>
                <a:uFillTx/>
                <a:latin typeface="Cambria"/>
                <a:ea typeface="Cambria"/>
              </a:rPr>
              <a:t>Writ Petition to the HC </a:t>
            </a:r>
            <a:r>
              <a:rPr b="0" lang="en-US" sz="2000" strike="noStrike" u="none">
                <a:solidFill>
                  <a:schemeClr val="dk1"/>
                </a:solidFill>
                <a:effectLst/>
                <a:uFillTx/>
                <a:latin typeface="Cambria"/>
                <a:ea typeface="Cambria"/>
              </a:rPr>
              <a:t>or the same can be </a:t>
            </a:r>
            <a:r>
              <a:rPr b="1" lang="en-US" sz="2000" strike="noStrike" u="none">
                <a:solidFill>
                  <a:schemeClr val="dk1"/>
                </a:solidFill>
                <a:effectLst/>
                <a:uFillTx/>
                <a:latin typeface="Cambria"/>
                <a:ea typeface="Cambria"/>
              </a:rPr>
              <a:t>challenged also in regular appeal  </a:t>
            </a:r>
            <a:r>
              <a:rPr b="0" lang="en-US" sz="2000" strike="noStrike" u="none">
                <a:solidFill>
                  <a:schemeClr val="dk1"/>
                </a:solidFill>
                <a:effectLst/>
                <a:uFillTx/>
                <a:latin typeface="Cambria"/>
                <a:ea typeface="Cambria"/>
              </a:rPr>
              <a:t>once the same is culminated into the assessment order)</a:t>
            </a:r>
            <a:endParaRPr b="0" lang="en-US" sz="2000" strike="noStrike" u="none">
              <a:solidFill>
                <a:srgbClr val="000000"/>
              </a:solidFill>
              <a:effectLst/>
              <a:uFillTx/>
              <a:latin typeface="Arial"/>
            </a:endParaRPr>
          </a:p>
          <a:p>
            <a:pPr marL="355680" indent="-343080" algn="just" defTabSz="914400">
              <a:lnSpc>
                <a:spcPct val="150000"/>
              </a:lnSpc>
              <a:spcBef>
                <a:spcPts val="6"/>
              </a:spcBef>
              <a:buClr>
                <a:srgbClr val="000000"/>
              </a:buClr>
              <a:buFont typeface="Noto Sans Symbols"/>
              <a:buChar char="❑"/>
              <a:tabLst>
                <a:tab algn="l" pos="0"/>
              </a:tabLst>
            </a:pPr>
            <a:r>
              <a:rPr b="1" lang="en-US" sz="2000" strike="noStrike" u="none">
                <a:solidFill>
                  <a:schemeClr val="dk1"/>
                </a:solidFill>
                <a:effectLst/>
                <a:uFillTx/>
                <a:latin typeface="Cambria"/>
                <a:ea typeface="Cambria"/>
              </a:rPr>
              <a:t>Completion of reassessment: </a:t>
            </a:r>
            <a:r>
              <a:rPr b="0" lang="en-US" sz="2000" strike="noStrike" u="none">
                <a:solidFill>
                  <a:schemeClr val="dk1"/>
                </a:solidFill>
                <a:effectLst/>
                <a:uFillTx/>
                <a:latin typeface="Cambria"/>
                <a:ea typeface="Cambria"/>
              </a:rPr>
              <a:t>After filing of the return, the assessment proceedings thereafter, shall be  carried out in terms of sections 143(3)/144/144B of the Act, as the case may be and the order  completing the re-assessment shall be passed within the time limit prescribed under section 153.</a:t>
            </a:r>
            <a:endParaRPr b="0" lang="en-US" sz="2000" strike="noStrike" u="none">
              <a:solidFill>
                <a:srgbClr val="000000"/>
              </a:solidFill>
              <a:effectLst/>
              <a:uFillTx/>
              <a:latin typeface="Arial"/>
            </a:endParaRPr>
          </a:p>
          <a:p>
            <a:pPr marL="355680" indent="-343080" algn="just" defTabSz="914400">
              <a:lnSpc>
                <a:spcPct val="100000"/>
              </a:lnSpc>
              <a:spcBef>
                <a:spcPts val="1199"/>
              </a:spcBef>
              <a:buClr>
                <a:srgbClr val="000000"/>
              </a:buClr>
              <a:buFont typeface="Noto Sans Symbols"/>
              <a:buChar char="❑"/>
              <a:tabLst>
                <a:tab algn="l" pos="0"/>
              </a:tabLst>
            </a:pPr>
            <a:r>
              <a:rPr b="1" lang="en-US" sz="2000" strike="noStrike" u="none">
                <a:solidFill>
                  <a:schemeClr val="dk1"/>
                </a:solidFill>
                <a:effectLst/>
                <a:uFillTx/>
                <a:latin typeface="Cambria"/>
                <a:ea typeface="Cambria"/>
              </a:rPr>
              <a:t>Explanation 2 to section 148 provides that in case of search, survey or requisition initiated or</a:t>
            </a:r>
            <a:endParaRPr b="0" lang="en-US" sz="2000" strike="noStrike" u="none">
              <a:solidFill>
                <a:srgbClr val="000000"/>
              </a:solidFill>
              <a:effectLst/>
              <a:uFillTx/>
              <a:latin typeface="Arial"/>
            </a:endParaRPr>
          </a:p>
          <a:p>
            <a:pPr marL="355680" algn="just" defTabSz="914400">
              <a:lnSpc>
                <a:spcPct val="150000"/>
              </a:lnSpc>
              <a:tabLst>
                <a:tab algn="l" pos="0"/>
              </a:tabLst>
            </a:pPr>
            <a:r>
              <a:rPr b="1" lang="en-US" sz="2000" strike="noStrike" u="none">
                <a:solidFill>
                  <a:schemeClr val="dk1"/>
                </a:solidFill>
                <a:effectLst/>
                <a:uFillTx/>
                <a:latin typeface="Cambria"/>
                <a:ea typeface="Cambria"/>
              </a:rPr>
              <a:t>made on or after 01.04.2021 assessing officer shall be deemed to have information which  suggest that income chargeable to tax has escaped assessment </a:t>
            </a:r>
            <a:r>
              <a:rPr b="1" i="1" lang="en-US" sz="2000" strike="noStrike" u="none">
                <a:solidFill>
                  <a:srgbClr val="ff0000"/>
                </a:solidFill>
                <a:effectLst/>
                <a:uFillTx/>
                <a:latin typeface="Cambria"/>
                <a:ea typeface="Cambria"/>
              </a:rPr>
              <a:t>(omitted by Finance Act 2024).</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Google Shape;287;p23"/>
          <p:cNvSpPr/>
          <p:nvPr/>
        </p:nvSpPr>
        <p:spPr>
          <a:xfrm>
            <a:off x="0" y="248400"/>
            <a:ext cx="9494640" cy="315360"/>
          </a:xfrm>
          <a:prstGeom prst="rect">
            <a:avLst/>
          </a:prstGeom>
          <a:noFill/>
          <a:ln w="0">
            <a:noFill/>
          </a:ln>
        </p:spPr>
        <p:style>
          <a:lnRef idx="0"/>
          <a:fillRef idx="0"/>
          <a:effectRef idx="0"/>
          <a:fontRef idx="minor"/>
        </p:style>
        <p:txBody>
          <a:bodyPr lIns="0" rIns="0" tIns="10800" bIns="0" anchor="t">
            <a:spAutoFit/>
          </a:bodyPr>
          <a:p>
            <a:pPr marL="192240" defTabSz="914400">
              <a:lnSpc>
                <a:spcPct val="100000"/>
              </a:lnSpc>
              <a:tabLst>
                <a:tab algn="l" pos="0"/>
              </a:tabLst>
            </a:pPr>
            <a:r>
              <a:rPr b="1" lang="en-US" sz="2000" strike="noStrike" u="none">
                <a:solidFill>
                  <a:schemeClr val="dk1"/>
                </a:solidFill>
                <a:effectLst/>
                <a:uFillTx/>
                <a:latin typeface="Cambria"/>
                <a:ea typeface="Cambria"/>
              </a:rPr>
              <a:t>  Section 149 – Time Limit</a:t>
            </a:r>
            <a:endParaRPr b="0" lang="en-US" sz="2000" strike="noStrike" u="none">
              <a:solidFill>
                <a:srgbClr val="000000"/>
              </a:solidFill>
              <a:effectLst/>
              <a:uFillTx/>
              <a:latin typeface="Arial"/>
            </a:endParaRPr>
          </a:p>
        </p:txBody>
      </p:sp>
      <p:sp>
        <p:nvSpPr>
          <p:cNvPr id="236" name="Google Shape;288;p23"/>
          <p:cNvSpPr/>
          <p:nvPr/>
        </p:nvSpPr>
        <p:spPr>
          <a:xfrm>
            <a:off x="838080" y="575280"/>
            <a:ext cx="10897920" cy="5456880"/>
          </a:xfrm>
          <a:prstGeom prst="rect">
            <a:avLst/>
          </a:prstGeom>
          <a:noFill/>
          <a:ln w="0">
            <a:noFill/>
          </a:ln>
        </p:spPr>
        <p:style>
          <a:lnRef idx="0"/>
          <a:fillRef idx="0"/>
          <a:effectRef idx="0"/>
          <a:fontRef idx="minor"/>
        </p:style>
        <p:txBody>
          <a:bodyPr lIns="0" rIns="0" tIns="165600" bIns="0" anchor="t">
            <a:spAutoFit/>
          </a:bodyPr>
          <a:p>
            <a:pPr marL="50760" defTabSz="914400">
              <a:lnSpc>
                <a:spcPct val="100000"/>
              </a:lnSpc>
              <a:tabLst>
                <a:tab algn="l" pos="0"/>
              </a:tabLst>
            </a:pPr>
            <a:r>
              <a:rPr b="1" lang="en-US" sz="2000" strike="noStrike" u="sng">
                <a:solidFill>
                  <a:schemeClr val="dk1"/>
                </a:solidFill>
                <a:effectLst/>
                <a:uFillTx/>
                <a:latin typeface="Cambria"/>
                <a:ea typeface="Cambria"/>
              </a:rPr>
              <a:t>Post- Finance Act 2024 (From: 01-09-2024)</a:t>
            </a:r>
            <a:endParaRPr b="0" lang="en-US" sz="2000" strike="noStrike" u="none">
              <a:solidFill>
                <a:srgbClr val="000000"/>
              </a:solidFill>
              <a:effectLst/>
              <a:uFillTx/>
              <a:latin typeface="Arial"/>
            </a:endParaRPr>
          </a:p>
          <a:p>
            <a:pPr marL="393840" indent="-343080" algn="just" defTabSz="914400">
              <a:lnSpc>
                <a:spcPct val="100000"/>
              </a:lnSpc>
              <a:spcBef>
                <a:spcPts val="1199"/>
              </a:spcBef>
              <a:buClr>
                <a:srgbClr val="000000"/>
              </a:buClr>
              <a:buFont typeface="Noto Sans Symbols"/>
              <a:buChar char="❑"/>
              <a:tabLst>
                <a:tab algn="l" pos="0"/>
              </a:tabLst>
            </a:pPr>
            <a:r>
              <a:rPr b="1" lang="en-US" sz="2000" strike="noStrike" u="none">
                <a:solidFill>
                  <a:schemeClr val="dk1"/>
                </a:solidFill>
                <a:effectLst/>
                <a:uFillTx/>
                <a:latin typeface="Cambria"/>
                <a:ea typeface="Cambria"/>
              </a:rPr>
              <a:t>Sec 149 has been substituted by Finance Act 2024 w.e.f. 1</a:t>
            </a:r>
            <a:r>
              <a:rPr b="1" lang="en-US" sz="1950" strike="noStrike" u="none" baseline="30000">
                <a:solidFill>
                  <a:schemeClr val="dk1"/>
                </a:solidFill>
                <a:effectLst/>
                <a:uFillTx/>
                <a:latin typeface="Cambria"/>
                <a:ea typeface="Cambria"/>
              </a:rPr>
              <a:t>st </a:t>
            </a:r>
            <a:r>
              <a:rPr b="1" lang="en-US" sz="2000" strike="noStrike" u="none">
                <a:solidFill>
                  <a:schemeClr val="dk1"/>
                </a:solidFill>
                <a:effectLst/>
                <a:uFillTx/>
                <a:latin typeface="Cambria"/>
                <a:ea typeface="Cambria"/>
              </a:rPr>
              <a:t>Sep 2024.</a:t>
            </a:r>
            <a:endParaRPr b="0" lang="en-US" sz="2000" strike="noStrike" u="none">
              <a:solidFill>
                <a:srgbClr val="000000"/>
              </a:solidFill>
              <a:effectLst/>
              <a:uFillTx/>
              <a:latin typeface="Arial"/>
            </a:endParaRPr>
          </a:p>
          <a:p>
            <a:pPr marL="393840" indent="-343080" algn="just" defTabSz="914400">
              <a:lnSpc>
                <a:spcPct val="100000"/>
              </a:lnSpc>
              <a:spcBef>
                <a:spcPts val="1199"/>
              </a:spcBef>
              <a:buClr>
                <a:srgbClr val="000000"/>
              </a:buClr>
              <a:buFont typeface="Noto Sans Symbols"/>
              <a:buChar char="❑"/>
              <a:tabLst>
                <a:tab algn="l" pos="0"/>
              </a:tabLst>
            </a:pPr>
            <a:r>
              <a:rPr b="1" lang="en-US" sz="2000" strike="noStrike" u="none">
                <a:solidFill>
                  <a:schemeClr val="dk1"/>
                </a:solidFill>
                <a:effectLst/>
                <a:uFillTx/>
                <a:latin typeface="Cambria"/>
                <a:ea typeface="Cambria"/>
              </a:rPr>
              <a:t>S. 149(1) – Time limit to issue Notice u/s 148-</a:t>
            </a:r>
            <a:endParaRPr b="0" lang="en-US" sz="2000" strike="noStrike" u="none">
              <a:solidFill>
                <a:srgbClr val="000000"/>
              </a:solidFill>
              <a:effectLst/>
              <a:uFillTx/>
              <a:latin typeface="Arial"/>
            </a:endParaRPr>
          </a:p>
          <a:p>
            <a:pPr lvl="1" marL="1216800" indent="-252000" algn="just" defTabSz="914400">
              <a:lnSpc>
                <a:spcPct val="100000"/>
              </a:lnSpc>
              <a:spcBef>
                <a:spcPts val="445"/>
              </a:spcBef>
              <a:buClr>
                <a:srgbClr val="000000"/>
              </a:buClr>
              <a:buFont typeface="Cambria"/>
              <a:buAutoNum type="alphaLcPeriod"/>
              <a:tabLst>
                <a:tab algn="l" pos="0"/>
              </a:tabLst>
            </a:pPr>
            <a:r>
              <a:rPr b="0" lang="en-US" sz="2000" strike="noStrike" u="none">
                <a:solidFill>
                  <a:schemeClr val="dk1"/>
                </a:solidFill>
                <a:effectLst/>
                <a:uFillTx/>
                <a:latin typeface="Cambria"/>
                <a:ea typeface="Cambria"/>
              </a:rPr>
              <a:t>Within</a:t>
            </a:r>
            <a:r>
              <a:rPr b="0" lang="en-US" sz="2000" strike="noStrike" u="none">
                <a:solidFill>
                  <a:srgbClr val="253147"/>
                </a:solidFill>
                <a:effectLst/>
                <a:uFillTx/>
                <a:latin typeface="Cambria"/>
                <a:ea typeface="Cambria"/>
              </a:rPr>
              <a:t> </a:t>
            </a:r>
            <a:r>
              <a:rPr b="1" i="1" lang="en-US" sz="2000" strike="noStrike" u="sng">
                <a:solidFill>
                  <a:srgbClr val="253147"/>
                </a:solidFill>
                <a:effectLst/>
                <a:uFillTx/>
                <a:latin typeface="Cambria"/>
                <a:ea typeface="Cambria"/>
              </a:rPr>
              <a:t>3 years &amp; 3 months</a:t>
            </a:r>
            <a:r>
              <a:rPr b="1" i="1" lang="en-US" sz="2000" strike="noStrike" u="none">
                <a:solidFill>
                  <a:srgbClr val="253147"/>
                </a:solidFill>
                <a:effectLst/>
                <a:uFillTx/>
                <a:latin typeface="Cambria"/>
                <a:ea typeface="Cambria"/>
              </a:rPr>
              <a:t> </a:t>
            </a:r>
            <a:r>
              <a:rPr b="0" lang="en-US" sz="2000" strike="noStrike" u="none">
                <a:solidFill>
                  <a:schemeClr val="dk1"/>
                </a:solidFill>
                <a:effectLst/>
                <a:uFillTx/>
                <a:latin typeface="Cambria"/>
                <a:ea typeface="Cambria"/>
              </a:rPr>
              <a:t>from the end of the relevant AY , if escaped income is &lt; Rs. 50 lakh.</a:t>
            </a:r>
            <a:endParaRPr b="0" lang="en-US" sz="2000" strike="noStrike" u="none">
              <a:solidFill>
                <a:srgbClr val="000000"/>
              </a:solidFill>
              <a:effectLst/>
              <a:uFillTx/>
              <a:latin typeface="Arial"/>
            </a:endParaRPr>
          </a:p>
          <a:p>
            <a:pPr lvl="1" marL="951120" indent="-127080" algn="just" defTabSz="914400">
              <a:lnSpc>
                <a:spcPct val="100000"/>
              </a:lnSpc>
              <a:buClr>
                <a:srgbClr val="000000"/>
              </a:buClr>
              <a:buFont typeface="Cambria"/>
              <a:buAutoNum type="alphaLcPeriod"/>
              <a:tabLst>
                <a:tab algn="l" pos="0"/>
              </a:tabLst>
            </a:pPr>
            <a:r>
              <a:rPr b="0" lang="en-US" sz="2000" strike="noStrike" u="none">
                <a:solidFill>
                  <a:schemeClr val="dk1"/>
                </a:solidFill>
                <a:effectLst/>
                <a:uFillTx/>
                <a:latin typeface="Cambria"/>
                <a:ea typeface="Cambria"/>
              </a:rPr>
              <a:t>Within</a:t>
            </a:r>
            <a:r>
              <a:rPr b="0" lang="en-US" sz="2000" strike="noStrike" u="none">
                <a:solidFill>
                  <a:srgbClr val="253147"/>
                </a:solidFill>
                <a:effectLst/>
                <a:uFillTx/>
                <a:latin typeface="Cambria"/>
                <a:ea typeface="Cambria"/>
              </a:rPr>
              <a:t> </a:t>
            </a:r>
            <a:r>
              <a:rPr b="1" i="1" lang="en-US" sz="2000" strike="noStrike" u="sng">
                <a:solidFill>
                  <a:srgbClr val="253147"/>
                </a:solidFill>
                <a:effectLst/>
                <a:uFillTx/>
                <a:latin typeface="Cambria"/>
                <a:ea typeface="Cambria"/>
              </a:rPr>
              <a:t>5 years &amp; 3 months</a:t>
            </a:r>
            <a:r>
              <a:rPr b="1" i="1" lang="en-US" sz="2000" strike="noStrike" u="none">
                <a:solidFill>
                  <a:srgbClr val="253147"/>
                </a:solidFill>
                <a:effectLst/>
                <a:uFillTx/>
                <a:latin typeface="Cambria"/>
                <a:ea typeface="Cambria"/>
              </a:rPr>
              <a:t> </a:t>
            </a:r>
            <a:r>
              <a:rPr b="0" lang="en-US" sz="2000" strike="noStrike" u="none">
                <a:solidFill>
                  <a:schemeClr val="dk1"/>
                </a:solidFill>
                <a:effectLst/>
                <a:uFillTx/>
                <a:latin typeface="Cambria"/>
                <a:ea typeface="Cambria"/>
              </a:rPr>
              <a:t>from the end of the relevant assessment year, where, the AO has in  his possession ‘books of accounts’ or ‘other documents’ or ‘ which reveal that income  chargeable to tax, which has escaped assessment amounts to or is likely to amount to Rs 50 lakhs  or more for the said year, and is represented in the form of an asset, expenditure in respect of a  transaction or in relation to an event or occasion or an entry or entries in the books of account.</a:t>
            </a:r>
            <a:endParaRPr b="0" lang="en-US" sz="2000" strike="noStrike" u="none">
              <a:solidFill>
                <a:srgbClr val="000000"/>
              </a:solidFill>
              <a:effectLst/>
              <a:uFillTx/>
              <a:latin typeface="Arial"/>
            </a:endParaRPr>
          </a:p>
          <a:p>
            <a:pPr marL="457200" defTabSz="914400">
              <a:lnSpc>
                <a:spcPct val="100000"/>
              </a:lnSpc>
              <a:tabLst>
                <a:tab algn="l" pos="0"/>
              </a:tabLst>
            </a:pPr>
            <a:endParaRPr b="0" lang="en-US" sz="2050" strike="noStrike" u="none">
              <a:solidFill>
                <a:srgbClr val="000000"/>
              </a:solidFill>
              <a:effectLst/>
              <a:uFillTx/>
              <a:latin typeface="Arial"/>
            </a:endParaRPr>
          </a:p>
          <a:p>
            <a:pPr marL="405720" indent="-405720" defTabSz="914400">
              <a:lnSpc>
                <a:spcPct val="100000"/>
              </a:lnSpc>
              <a:buClr>
                <a:srgbClr val="000000"/>
              </a:buClr>
              <a:buFont typeface="Noto Sans Symbols"/>
              <a:buChar char="❑"/>
              <a:tabLst>
                <a:tab algn="l" pos="0"/>
              </a:tabLst>
            </a:pPr>
            <a:r>
              <a:rPr b="1" i="1" lang="en-US" sz="2000" strike="noStrike" u="sng">
                <a:solidFill>
                  <a:srgbClr val="253147"/>
                </a:solidFill>
                <a:effectLst/>
                <a:uFillTx/>
                <a:latin typeface="Cambria"/>
                <a:ea typeface="Cambria"/>
              </a:rPr>
              <a:t>S.          149(2)          -          Time          limit          to          issue     Notice     u/s     148A- </a:t>
            </a:r>
            <a:r>
              <a:rPr b="1" i="1" lang="en-US" sz="2000" strike="noStrike" u="none">
                <a:solidFill>
                  <a:srgbClr val="253147"/>
                </a:solidFill>
                <a:effectLst/>
                <a:uFillTx/>
                <a:latin typeface="Cambria"/>
                <a:ea typeface="Cambria"/>
              </a:rPr>
              <a:t> </a:t>
            </a:r>
            <a:r>
              <a:rPr b="1" i="1" lang="en-US" sz="2000" strike="noStrike" u="sng">
                <a:solidFill>
                  <a:srgbClr val="253147"/>
                </a:solidFill>
                <a:effectLst/>
                <a:uFillTx/>
                <a:latin typeface="Cambria"/>
                <a:ea typeface="Cambria"/>
              </a:rPr>
              <a:t>a. Within 3 years from the end of the relevant AY , if escaped income is &lt; Rs. 50 lakh. </a:t>
            </a:r>
            <a:r>
              <a:rPr b="1" i="1" lang="en-US" sz="2000" strike="noStrike" u="none">
                <a:solidFill>
                  <a:srgbClr val="253147"/>
                </a:solidFill>
                <a:effectLst/>
                <a:uFillTx/>
                <a:latin typeface="Cambria"/>
                <a:ea typeface="Cambria"/>
              </a:rPr>
              <a:t> </a:t>
            </a:r>
            <a:r>
              <a:rPr b="1" i="1" lang="en-US" sz="2000" strike="noStrike" u="sng">
                <a:solidFill>
                  <a:srgbClr val="253147"/>
                </a:solidFill>
                <a:effectLst/>
                <a:uFillTx/>
                <a:latin typeface="Cambria"/>
                <a:ea typeface="Cambria"/>
              </a:rPr>
              <a:t>b. Within 5 years from the end of the relevant AY , if escaped income is =&gt; Rs. 50 lakh</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fontScale="92500" lnSpcReduction="9999"/>
          </a:bodyPr>
          <a:p>
            <a:pPr indent="0" defTabSz="914400">
              <a:lnSpc>
                <a:spcPct val="90000"/>
              </a:lnSpc>
              <a:buNone/>
              <a:tabLst>
                <a:tab algn="l" pos="0"/>
              </a:tabLst>
            </a:pPr>
            <a:r>
              <a:rPr b="1" lang="en-US" sz="4800" strike="noStrike" u="none">
                <a:solidFill>
                  <a:srgbClr val="262626"/>
                </a:solidFill>
                <a:effectLst/>
                <a:uFillTx/>
                <a:latin typeface="Century Gothic"/>
                <a:ea typeface="Century Gothic"/>
              </a:rPr>
              <a:t>Comparison between Section </a:t>
            </a:r>
            <a:r>
              <a:rPr b="1" lang="fr-FR" sz="4800" strike="noStrike" u="none">
                <a:solidFill>
                  <a:srgbClr val="262626"/>
                </a:solidFill>
                <a:effectLst/>
                <a:uFillTx/>
                <a:latin typeface="Century Gothic"/>
                <a:ea typeface="Century Gothic"/>
              </a:rPr>
              <a:t>150 (ITA 1961) v. Section 283 (ITA 2025)</a:t>
            </a:r>
            <a:endParaRPr b="0" lang="en-US" sz="4800" strike="noStrike" u="none">
              <a:solidFill>
                <a:srgbClr val="000000"/>
              </a:solidFill>
              <a:effectLst/>
              <a:uFillTx/>
              <a:latin typeface="Arial"/>
            </a:endParaRPr>
          </a:p>
        </p:txBody>
      </p:sp>
      <p:sp>
        <p:nvSpPr>
          <p:cNvPr id="238" name="PlaceHolder 2"/>
          <p:cNvSpPr>
            <a:spLocks noGrp="1"/>
          </p:cNvSpPr>
          <p:nvPr>
            <p:ph/>
          </p:nvPr>
        </p:nvSpPr>
        <p:spPr>
          <a:xfrm>
            <a:off x="1066680" y="2218680"/>
            <a:ext cx="10056600" cy="3814560"/>
          </a:xfrm>
          <a:prstGeom prst="rect">
            <a:avLst/>
          </a:prstGeom>
          <a:noFill/>
          <a:ln w="0">
            <a:noFill/>
          </a:ln>
        </p:spPr>
        <p:txBody>
          <a:bodyPr lIns="91440" rIns="91440" tIns="45720" bIns="45720" anchor="t">
            <a:noAutofit/>
          </a:bodyPr>
          <a:p>
            <a:pPr indent="0">
              <a:spcBef>
                <a:spcPts val="1417"/>
              </a:spcBef>
              <a:buNone/>
            </a:pPr>
            <a:endParaRPr b="0" lang="en-US" sz="1800" strike="noStrike" u="none">
              <a:solidFill>
                <a:srgbClr val="000000"/>
              </a:solidFill>
              <a:effectLst/>
              <a:uFillTx/>
              <a:latin typeface="Arial"/>
            </a:endParaRPr>
          </a:p>
        </p:txBody>
      </p:sp>
      <p:graphicFrame>
        <p:nvGraphicFramePr>
          <p:cNvPr id="239" name="Table 3"/>
          <p:cNvGraphicFramePr/>
          <p:nvPr/>
        </p:nvGraphicFramePr>
        <p:xfrm>
          <a:off x="1066680" y="2218680"/>
          <a:ext cx="10058040" cy="3816000"/>
        </p:xfrm>
        <a:graphic>
          <a:graphicData uri="http://schemas.openxmlformats.org/drawingml/2006/table">
            <a:tbl>
              <a:tblPr/>
              <a:tblGrid>
                <a:gridCol w="5029200"/>
                <a:gridCol w="5029200"/>
              </a:tblGrid>
              <a:tr h="954000">
                <a:tc>
                  <a:txBody>
                    <a:bodyPr anchor="t">
                      <a:noAutofit/>
                    </a:bodyPr>
                    <a:p>
                      <a:pPr defTabSz="914400">
                        <a:lnSpc>
                          <a:spcPct val="100000"/>
                        </a:lnSpc>
                      </a:pPr>
                      <a:r>
                        <a:rPr b="1" lang="en-US" sz="1800" strike="noStrike" u="none">
                          <a:solidFill>
                            <a:schemeClr val="lt1"/>
                          </a:solidFill>
                          <a:effectLst/>
                          <a:uFillTx/>
                          <a:latin typeface="Arial"/>
                        </a:rPr>
                        <a:t>                        ITA 1961</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b="1" lang="en-US" sz="1400" strike="noStrike" u="none">
                          <a:solidFill>
                            <a:schemeClr val="lt1"/>
                          </a:solidFill>
                          <a:effectLst/>
                          <a:uFillTx/>
                          <a:latin typeface="Century Gothic"/>
                          <a:ea typeface="Century Gothic"/>
                        </a:rPr>
                        <a:t>                                 </a:t>
                      </a:r>
                      <a:r>
                        <a:rPr b="1" lang="en-US" sz="1800" strike="noStrike" u="none">
                          <a:solidFill>
                            <a:schemeClr val="lt1"/>
                          </a:solidFill>
                          <a:effectLst/>
                          <a:uFillTx/>
                          <a:latin typeface="Arial"/>
                          <a:ea typeface="Century Gothic"/>
                        </a:rPr>
                        <a:t>ITA 2025</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954000">
                <a:tc>
                  <a:txBody>
                    <a:bodyPr anchor="t">
                      <a:noAutofit/>
                    </a:bodyPr>
                    <a:p>
                      <a:pPr defTabSz="914400">
                        <a:lnSpc>
                          <a:spcPct val="100000"/>
                        </a:lnSpc>
                      </a:pPr>
                      <a:r>
                        <a:rPr b="0" lang="en-US" sz="1800" strike="noStrike" u="none">
                          <a:solidFill>
                            <a:schemeClr val="dk1"/>
                          </a:solidFill>
                          <a:effectLst/>
                          <a:uFillTx/>
                          <a:latin typeface="Arial"/>
                        </a:rPr>
                        <a:t>Section 150(1)</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pPr>
                      <a:r>
                        <a:rPr b="0" lang="en-US" sz="1800" strike="noStrike" u="none">
                          <a:solidFill>
                            <a:schemeClr val="dk1"/>
                          </a:solidFill>
                          <a:effectLst/>
                          <a:uFillTx/>
                          <a:latin typeface="Arial"/>
                        </a:rPr>
                        <a:t>Section 283(1)</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r>
              <a:tr h="954000">
                <a:tc>
                  <a:txBody>
                    <a:bodyPr anchor="t">
                      <a:noAutofit/>
                    </a:bodyPr>
                    <a:p>
                      <a:pPr defTabSz="914400">
                        <a:lnSpc>
                          <a:spcPct val="100000"/>
                        </a:lnSpc>
                      </a:pPr>
                      <a:r>
                        <a:rPr b="0" lang="en-US" sz="1800" strike="noStrike" u="none">
                          <a:solidFill>
                            <a:schemeClr val="dk1"/>
                          </a:solidFill>
                          <a:effectLst/>
                          <a:uFillTx/>
                          <a:latin typeface="Arial"/>
                        </a:rPr>
                        <a:t>Section 150(2)</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c>
                  <a:txBody>
                    <a:bodyPr anchor="t">
                      <a:noAutofit/>
                    </a:bodyPr>
                    <a:p>
                      <a:pPr defTabSz="914400">
                        <a:lnSpc>
                          <a:spcPct val="100000"/>
                        </a:lnSpc>
                      </a:pPr>
                      <a:r>
                        <a:rPr b="0" lang="en-US" sz="1800" strike="noStrike" u="none">
                          <a:solidFill>
                            <a:schemeClr val="dk1"/>
                          </a:solidFill>
                          <a:effectLst/>
                          <a:uFillTx/>
                          <a:latin typeface="Arial"/>
                        </a:rPr>
                        <a:t>Section 283(2)</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r>
              <a:tr h="954000">
                <a:tc>
                  <a:txBody>
                    <a:bodyPr anchor="t">
                      <a:noAutofit/>
                    </a:bodyPr>
                    <a:p>
                      <a:endParaRPr b="0" lang="en-US" sz="1400" strike="noStrike" u="none">
                        <a:solidFill>
                          <a:schemeClr val="dk1"/>
                        </a:solidFill>
                        <a:effectLst/>
                        <a:uFillTx/>
                        <a:latin typeface="Arial"/>
                        <a:ea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be2f5"/>
                    </a:solidFill>
                  </a:tcPr>
                </a:tc>
                <a:tc>
                  <a:txBody>
                    <a:bodyPr anchor="t">
                      <a:noAutofit/>
                    </a:bodyPr>
                    <a:p>
                      <a:endParaRPr b="0" lang="en-US" sz="1400" strike="noStrike" u="none">
                        <a:solidFill>
                          <a:schemeClr val="dk1"/>
                        </a:solidFill>
                        <a:effectLst/>
                        <a:uFillTx/>
                        <a:latin typeface="Arial"/>
                        <a:ea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be2f5"/>
                    </a:solidFill>
                  </a:tcPr>
                </a:tc>
              </a:tr>
            </a:tbl>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fontScale="92500" lnSpcReduction="9999"/>
          </a:bodyPr>
          <a:p>
            <a:pPr indent="0" defTabSz="914400">
              <a:lnSpc>
                <a:spcPct val="90000"/>
              </a:lnSpc>
              <a:buNone/>
              <a:tabLst>
                <a:tab algn="l" pos="0"/>
              </a:tabLst>
            </a:pPr>
            <a:r>
              <a:rPr b="1" lang="en-US" sz="4800" strike="noStrike" u="none">
                <a:solidFill>
                  <a:srgbClr val="262626"/>
                </a:solidFill>
                <a:effectLst/>
                <a:uFillTx/>
                <a:latin typeface="Century Gothic"/>
                <a:ea typeface="Century Gothic"/>
              </a:rPr>
              <a:t>Analysis of changes in Section 150 (ITA 1961) v. Section 283 (ITA 2025)</a:t>
            </a:r>
            <a:endParaRPr b="0" lang="en-US" sz="4800" strike="noStrike" u="none">
              <a:solidFill>
                <a:srgbClr val="000000"/>
              </a:solidFill>
              <a:effectLst/>
              <a:uFillTx/>
              <a:latin typeface="Arial"/>
            </a:endParaRPr>
          </a:p>
        </p:txBody>
      </p:sp>
      <p:sp>
        <p:nvSpPr>
          <p:cNvPr id="241" name="PlaceHolder 2"/>
          <p:cNvSpPr>
            <a:spLocks noGrp="1"/>
          </p:cNvSpPr>
          <p:nvPr>
            <p:ph/>
          </p:nvPr>
        </p:nvSpPr>
        <p:spPr>
          <a:xfrm>
            <a:off x="1066680" y="2103120"/>
            <a:ext cx="10056600" cy="3930120"/>
          </a:xfrm>
          <a:prstGeom prst="rect">
            <a:avLst/>
          </a:prstGeom>
          <a:noFill/>
          <a:ln w="0">
            <a:noFill/>
          </a:ln>
        </p:spPr>
        <p:txBody>
          <a:bodyPr lIns="91440" rIns="91440" tIns="45720" bIns="45720" anchor="t">
            <a:noAutofit/>
          </a:bodyPr>
          <a:p>
            <a:pPr marL="457200" indent="-343080" defTabSz="914400">
              <a:lnSpc>
                <a:spcPct val="100000"/>
              </a:lnSpc>
              <a:spcBef>
                <a:spcPts val="901"/>
              </a:spcBef>
              <a:buClr>
                <a:srgbClr val="262626"/>
              </a:buClr>
              <a:buFont typeface="Garamond"/>
              <a:buChar char="◦"/>
            </a:pPr>
            <a:r>
              <a:rPr b="1" i="1" lang="en-US" sz="1800" strike="noStrike" u="none">
                <a:solidFill>
                  <a:schemeClr val="dk1"/>
                </a:solidFill>
                <a:effectLst/>
                <a:uFillTx/>
                <a:latin typeface="Century Gothic"/>
                <a:ea typeface="Century Gothic"/>
              </a:rPr>
              <a:t>No limitation period to apply where a direction is given by the approving panel to invoke GAAR</a:t>
            </a:r>
            <a:endParaRPr b="0" lang="en-US" sz="1800" strike="noStrike" u="none">
              <a:solidFill>
                <a:srgbClr val="000000"/>
              </a:solidFill>
              <a:effectLst/>
              <a:uFillTx/>
              <a:latin typeface="Arial"/>
            </a:endParaRPr>
          </a:p>
          <a:p>
            <a:pPr marL="457200" indent="-343080" defTabSz="914400">
              <a:lnSpc>
                <a:spcPct val="100000"/>
              </a:lnSpc>
              <a:spcBef>
                <a:spcPts val="901"/>
              </a:spcBef>
              <a:buClr>
                <a:srgbClr val="262626"/>
              </a:buClr>
              <a:buFont typeface="Wingdings" charset="2"/>
              <a:buChar char=""/>
            </a:pPr>
            <a:r>
              <a:rPr b="0" lang="en-US" sz="1800" strike="noStrike" u="none">
                <a:solidFill>
                  <a:schemeClr val="dk1"/>
                </a:solidFill>
                <a:effectLst/>
                <a:uFillTx/>
                <a:latin typeface="Century Gothic"/>
                <a:ea typeface="Century Gothic"/>
              </a:rPr>
              <a:t>The 2025 Act has expanded the scope of the no limitation period by including a situation where the directions are issued by the Approving Panel under section 274(6) [corresponding to Section 144BA(6) of the 1961 Act] to invoke GAAR. But, this provision shall not apply where any such reassessment relates to a tax year in respect of which reassessment could not have been made, by reason of any other provisions limiting the time within which any action for reassessment may be taken, at the time when the reference from the jurisdictional Principal Commissioner or Commissioner is made to the Approving Panel under section 274(4).</a:t>
            </a:r>
            <a:endParaRPr b="0" lang="en-US" sz="18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type="title"/>
          </p:nvPr>
        </p:nvSpPr>
        <p:spPr>
          <a:xfrm>
            <a:off x="1066680" y="642240"/>
            <a:ext cx="10056600" cy="1370520"/>
          </a:xfrm>
          <a:prstGeom prst="rect">
            <a:avLst/>
          </a:prstGeom>
          <a:noFill/>
          <a:ln w="0">
            <a:noFill/>
          </a:ln>
        </p:spPr>
        <p:txBody>
          <a:bodyPr lIns="0" rIns="0" tIns="0" bIns="0" anchor="ctr">
            <a:spAutoFit/>
          </a:bodyPr>
          <a:p>
            <a:pPr indent="0" algn="ctr">
              <a:lnSpc>
                <a:spcPct val="100000"/>
              </a:lnSpc>
              <a:buNone/>
              <a:tabLst>
                <a:tab algn="l" pos="0"/>
              </a:tabLst>
            </a:pPr>
            <a:r>
              <a:rPr b="0" lang="en-US" sz="4400" strike="noStrike" u="none">
                <a:solidFill>
                  <a:srgbClr val="000000"/>
                </a:solidFill>
                <a:effectLst/>
                <a:uFillTx/>
                <a:latin typeface="Arial"/>
              </a:rPr>
              <a:t>Comparative Analysis of Sections of both Income Tax Acts</a:t>
            </a:r>
            <a:endParaRPr b="0" lang="en-US" sz="4400" strike="noStrike" u="none">
              <a:solidFill>
                <a:srgbClr val="000000"/>
              </a:solidFill>
              <a:effectLst/>
              <a:uFillTx/>
              <a:latin typeface="Arial"/>
            </a:endParaRPr>
          </a:p>
        </p:txBody>
      </p:sp>
      <p:graphicFrame>
        <p:nvGraphicFramePr>
          <p:cNvPr id="140" name=""/>
          <p:cNvGraphicFramePr/>
          <p:nvPr/>
        </p:nvGraphicFramePr>
        <p:xfrm>
          <a:off x="968040" y="2256840"/>
          <a:ext cx="10056600" cy="3947760"/>
        </p:xfrm>
        <a:graphic>
          <a:graphicData uri="http://schemas.openxmlformats.org/drawingml/2006/table">
            <a:tbl>
              <a:tblPr/>
              <a:tblGrid>
                <a:gridCol w="5028480"/>
                <a:gridCol w="5028480"/>
              </a:tblGrid>
              <a:tr h="563760">
                <a:tc>
                  <a:txBody>
                    <a:bodyPr lIns="36000" rIns="36000" tIns="36000" bIns="36000" anchor="t">
                      <a:noAutofit/>
                    </a:bodyPr>
                    <a:p>
                      <a:pPr>
                        <a:lnSpc>
                          <a:spcPct val="100000"/>
                        </a:lnSpc>
                        <a:tabLst>
                          <a:tab algn="l" pos="0"/>
                        </a:tabLst>
                      </a:pPr>
                      <a:r>
                        <a:rPr b="1" lang="en-US" sz="1800" strike="noStrike" u="none">
                          <a:solidFill>
                            <a:srgbClr val="000000"/>
                          </a:solidFill>
                          <a:effectLst/>
                          <a:uFillTx/>
                          <a:latin typeface="Arial"/>
                        </a:rPr>
                        <a:t>Sections under Income Tax Act (ITA), 1961</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nSpc>
                          <a:spcPct val="100000"/>
                        </a:lnSpc>
                        <a:tabLst>
                          <a:tab algn="l" pos="0"/>
                        </a:tabLst>
                      </a:pPr>
                      <a:r>
                        <a:rPr b="1" lang="en-US" sz="1800" strike="noStrike" u="none">
                          <a:solidFill>
                            <a:srgbClr val="000000"/>
                          </a:solidFill>
                          <a:effectLst/>
                          <a:uFillTx/>
                          <a:latin typeface="Arial"/>
                        </a:rPr>
                        <a:t>Sections under Income Tax Act (ITA), 2025</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56376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147</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279</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56376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148</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280</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56376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148A</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281</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56376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149</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282</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56448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150</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283</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56448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151</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284</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Google Shape;293;p24"/>
          <p:cNvSpPr/>
          <p:nvPr/>
        </p:nvSpPr>
        <p:spPr>
          <a:xfrm>
            <a:off x="0" y="248400"/>
            <a:ext cx="9494640" cy="316800"/>
          </a:xfrm>
          <a:prstGeom prst="rect">
            <a:avLst/>
          </a:prstGeom>
          <a:noFill/>
          <a:ln w="0">
            <a:noFill/>
          </a:ln>
        </p:spPr>
        <p:style>
          <a:lnRef idx="0"/>
          <a:fillRef idx="0"/>
          <a:effectRef idx="0"/>
          <a:fontRef idx="minor"/>
        </p:style>
        <p:txBody>
          <a:bodyPr lIns="0" rIns="0" tIns="10800" bIns="0" anchor="t">
            <a:spAutoFit/>
          </a:bodyPr>
          <a:p>
            <a:pPr marL="192240" defTabSz="914400">
              <a:lnSpc>
                <a:spcPct val="100000"/>
              </a:lnSpc>
              <a:tabLst>
                <a:tab algn="l" pos="0"/>
              </a:tabLst>
            </a:pPr>
            <a:r>
              <a:rPr b="1" lang="en-US" sz="2000" strike="noStrike" u="none">
                <a:solidFill>
                  <a:schemeClr val="dk1"/>
                </a:solidFill>
                <a:effectLst/>
                <a:uFillTx/>
                <a:latin typeface="Cambria"/>
                <a:ea typeface="Cambria"/>
              </a:rPr>
              <a:t>Section 151 – Approval from Specified Authority</a:t>
            </a:r>
            <a:endParaRPr b="0" lang="en-US" sz="2000" strike="noStrike" u="none">
              <a:solidFill>
                <a:srgbClr val="000000"/>
              </a:solidFill>
              <a:effectLst/>
              <a:uFillTx/>
              <a:latin typeface="Arial"/>
            </a:endParaRPr>
          </a:p>
        </p:txBody>
      </p:sp>
      <p:sp>
        <p:nvSpPr>
          <p:cNvPr id="243" name="Google Shape;294;p24"/>
          <p:cNvSpPr/>
          <p:nvPr/>
        </p:nvSpPr>
        <p:spPr>
          <a:xfrm>
            <a:off x="1295280" y="658440"/>
            <a:ext cx="10403280" cy="5039280"/>
          </a:xfrm>
          <a:prstGeom prst="rect">
            <a:avLst/>
          </a:prstGeom>
          <a:noFill/>
          <a:ln w="0">
            <a:noFill/>
          </a:ln>
        </p:spPr>
        <p:style>
          <a:lnRef idx="0"/>
          <a:fillRef idx="0"/>
          <a:effectRef idx="0"/>
          <a:fontRef idx="minor"/>
        </p:style>
        <p:txBody>
          <a:bodyPr lIns="0" rIns="0" tIns="164520" bIns="0" anchor="t">
            <a:spAutoFit/>
          </a:bodyPr>
          <a:p>
            <a:pPr marL="12600" defTabSz="914400">
              <a:lnSpc>
                <a:spcPct val="100000"/>
              </a:lnSpc>
              <a:tabLst>
                <a:tab algn="l" pos="0"/>
              </a:tabLst>
            </a:pPr>
            <a:r>
              <a:rPr b="1" lang="en-US" sz="2000" strike="noStrike" u="sng">
                <a:solidFill>
                  <a:schemeClr val="dk1"/>
                </a:solidFill>
                <a:effectLst/>
                <a:uFillTx/>
                <a:latin typeface="Cambria"/>
                <a:ea typeface="Cambria"/>
              </a:rPr>
              <a:t>Pre- Finance Act 2024(01-04-2024 To 31-08-2024)</a:t>
            </a:r>
            <a:endParaRPr b="0" lang="en-US" sz="2000" strike="noStrike" u="none">
              <a:solidFill>
                <a:srgbClr val="000000"/>
              </a:solidFill>
              <a:effectLst/>
              <a:uFillTx/>
              <a:latin typeface="Arial"/>
            </a:endParaRPr>
          </a:p>
          <a:p>
            <a:pPr marL="355680" indent="-343080" defTabSz="914400">
              <a:lnSpc>
                <a:spcPct val="100000"/>
              </a:lnSpc>
              <a:spcBef>
                <a:spcPts val="1199"/>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For the purposes of section 148 and 148A, the AO is required get prior permission from the specified</a:t>
            </a:r>
            <a:endParaRPr b="0" lang="en-US" sz="2000" strike="noStrike" u="none">
              <a:solidFill>
                <a:srgbClr val="000000"/>
              </a:solidFill>
              <a:effectLst/>
              <a:uFillTx/>
              <a:latin typeface="Arial"/>
            </a:endParaRPr>
          </a:p>
          <a:p>
            <a:pPr marL="355680" defTabSz="914400">
              <a:lnSpc>
                <a:spcPct val="100000"/>
              </a:lnSpc>
              <a:spcBef>
                <a:spcPts val="1199"/>
              </a:spcBef>
              <a:tabLst>
                <a:tab algn="l" pos="0"/>
              </a:tabLst>
            </a:pPr>
            <a:r>
              <a:rPr b="0" lang="en-US" sz="2000" strike="noStrike" u="none">
                <a:solidFill>
                  <a:schemeClr val="dk1"/>
                </a:solidFill>
                <a:effectLst/>
                <a:uFillTx/>
                <a:latin typeface="Cambria"/>
                <a:ea typeface="Cambria"/>
              </a:rPr>
              <a:t>authority.</a:t>
            </a:r>
            <a:endParaRPr b="0" lang="en-US" sz="2000" strike="noStrike" u="none">
              <a:solidFill>
                <a:srgbClr val="000000"/>
              </a:solidFill>
              <a:effectLst/>
              <a:uFillTx/>
              <a:latin typeface="Arial"/>
            </a:endParaRPr>
          </a:p>
          <a:p>
            <a:pPr marL="370800" defTabSz="914400">
              <a:lnSpc>
                <a:spcPct val="100000"/>
              </a:lnSpc>
              <a:spcBef>
                <a:spcPts val="1199"/>
              </a:spcBef>
              <a:tabLst>
                <a:tab algn="l" pos="0"/>
              </a:tabLst>
            </a:pPr>
            <a:r>
              <a:rPr b="0" lang="en-US" sz="2000" strike="noStrike" u="none">
                <a:solidFill>
                  <a:schemeClr val="dk1"/>
                </a:solidFill>
                <a:effectLst/>
                <a:uFillTx/>
                <a:latin typeface="Cambria"/>
                <a:ea typeface="Cambria"/>
              </a:rPr>
              <a:t>(However as amended by FA 2022, </a:t>
            </a:r>
            <a:r>
              <a:rPr b="1" lang="en-US" sz="2000" strike="noStrike" u="none">
                <a:solidFill>
                  <a:schemeClr val="dk1"/>
                </a:solidFill>
                <a:effectLst/>
                <a:uFillTx/>
                <a:latin typeface="Cambria"/>
                <a:ea typeface="Cambria"/>
              </a:rPr>
              <a:t>approval to issue show cause notice u/s 148A(b) </a:t>
            </a:r>
            <a:r>
              <a:rPr b="0" lang="en-US" sz="2000" strike="noStrike" u="none">
                <a:solidFill>
                  <a:schemeClr val="dk1"/>
                </a:solidFill>
                <a:effectLst/>
                <a:uFillTx/>
                <a:latin typeface="Cambria"/>
                <a:ea typeface="Cambria"/>
              </a:rPr>
              <a:t>and notice U/s</a:t>
            </a:r>
            <a:endParaRPr b="0" lang="en-US" sz="2000" strike="noStrike" u="none">
              <a:solidFill>
                <a:srgbClr val="000000"/>
              </a:solidFill>
              <a:effectLst/>
              <a:uFillTx/>
              <a:latin typeface="Arial"/>
            </a:endParaRPr>
          </a:p>
          <a:p>
            <a:pPr marL="370800" defTabSz="914400">
              <a:lnSpc>
                <a:spcPct val="100000"/>
              </a:lnSpc>
              <a:spcBef>
                <a:spcPts val="1199"/>
              </a:spcBef>
              <a:tabLst>
                <a:tab algn="l" pos="0"/>
              </a:tabLst>
            </a:pPr>
            <a:r>
              <a:rPr b="0" lang="en-US" sz="2000" strike="noStrike" u="none">
                <a:solidFill>
                  <a:schemeClr val="dk1"/>
                </a:solidFill>
                <a:effectLst/>
                <a:uFillTx/>
                <a:latin typeface="Cambria"/>
                <a:ea typeface="Cambria"/>
              </a:rPr>
              <a:t>148 </a:t>
            </a:r>
            <a:r>
              <a:rPr b="1" lang="en-US" sz="2000" strike="noStrike" u="none">
                <a:solidFill>
                  <a:schemeClr val="dk1"/>
                </a:solidFill>
                <a:effectLst/>
                <a:uFillTx/>
                <a:latin typeface="Cambria"/>
                <a:ea typeface="Cambria"/>
              </a:rPr>
              <a:t>is not required </a:t>
            </a:r>
            <a:r>
              <a:rPr b="0" lang="en-US" sz="2000" strike="noStrike" u="none">
                <a:solidFill>
                  <a:schemeClr val="dk1"/>
                </a:solidFill>
                <a:effectLst/>
                <a:uFillTx/>
                <a:latin typeface="Cambria"/>
                <a:ea typeface="Cambria"/>
              </a:rPr>
              <a:t>in case approval U/s 148A(d) (while passing order) is obtained - w.e.f. 01.04.2022)</a:t>
            </a:r>
            <a:endParaRPr b="0" lang="en-US" sz="2000" strike="noStrike" u="none">
              <a:solidFill>
                <a:srgbClr val="000000"/>
              </a:solidFill>
              <a:effectLst/>
              <a:uFillTx/>
              <a:latin typeface="Arial"/>
            </a:endParaRPr>
          </a:p>
          <a:p>
            <a:pPr marL="370800" defTabSz="914400">
              <a:lnSpc>
                <a:spcPct val="100000"/>
              </a:lnSpc>
              <a:spcBef>
                <a:spcPts val="26"/>
              </a:spcBef>
              <a:tabLst>
                <a:tab algn="l" pos="0"/>
              </a:tabLst>
            </a:pPr>
            <a:endParaRPr b="0" lang="en-US" sz="3050" strike="noStrike" u="none">
              <a:solidFill>
                <a:srgbClr val="000000"/>
              </a:solidFill>
              <a:effectLst/>
              <a:uFillTx/>
              <a:latin typeface="Arial"/>
            </a:endParaRPr>
          </a:p>
          <a:p>
            <a:pPr marL="355680" indent="-343080" algn="just" defTabSz="914400">
              <a:lnSpc>
                <a:spcPct val="150000"/>
              </a:lnSpc>
              <a:spcBef>
                <a:spcPts val="6"/>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In cases where re-assessment is initiated on the basis of search, requisition and survey cases, no  reassessment order shall be passed by an AO below the rank of AC/DC except with prior  approval of the Addl CIT/ Addl DIT or  CIT/ DIT.</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 name="Google Shape;299;p25"/>
          <p:cNvSpPr/>
          <p:nvPr/>
        </p:nvSpPr>
        <p:spPr>
          <a:xfrm>
            <a:off x="0" y="248400"/>
            <a:ext cx="9494640" cy="316800"/>
          </a:xfrm>
          <a:prstGeom prst="rect">
            <a:avLst/>
          </a:prstGeom>
          <a:noFill/>
          <a:ln w="0">
            <a:noFill/>
          </a:ln>
        </p:spPr>
        <p:style>
          <a:lnRef idx="0"/>
          <a:fillRef idx="0"/>
          <a:effectRef idx="0"/>
          <a:fontRef idx="minor"/>
        </p:style>
        <p:txBody>
          <a:bodyPr lIns="0" rIns="0" tIns="10800" bIns="0" anchor="t">
            <a:spAutoFit/>
          </a:bodyPr>
          <a:p>
            <a:pPr marL="192240" defTabSz="914400">
              <a:lnSpc>
                <a:spcPct val="100000"/>
              </a:lnSpc>
              <a:tabLst>
                <a:tab algn="l" pos="0"/>
              </a:tabLst>
            </a:pPr>
            <a:r>
              <a:rPr b="1" lang="en-US" sz="2000" strike="noStrike" u="none">
                <a:solidFill>
                  <a:srgbClr val="1c6294"/>
                </a:solidFill>
                <a:effectLst/>
                <a:uFillTx/>
                <a:latin typeface="Cambria"/>
                <a:ea typeface="Cambria"/>
              </a:rPr>
              <a:t>   Section 151 – Approval from Specified Authority</a:t>
            </a:r>
            <a:endParaRPr b="0" lang="en-US" sz="2000" strike="noStrike" u="none">
              <a:solidFill>
                <a:srgbClr val="000000"/>
              </a:solidFill>
              <a:effectLst/>
              <a:uFillTx/>
              <a:latin typeface="Arial"/>
            </a:endParaRPr>
          </a:p>
        </p:txBody>
      </p:sp>
      <p:sp>
        <p:nvSpPr>
          <p:cNvPr id="245" name="Google Shape;300;p25"/>
          <p:cNvSpPr/>
          <p:nvPr/>
        </p:nvSpPr>
        <p:spPr>
          <a:xfrm>
            <a:off x="533520" y="658440"/>
            <a:ext cx="11165400" cy="2472480"/>
          </a:xfrm>
          <a:prstGeom prst="rect">
            <a:avLst/>
          </a:prstGeom>
          <a:noFill/>
          <a:ln w="0">
            <a:noFill/>
          </a:ln>
        </p:spPr>
        <p:style>
          <a:lnRef idx="0"/>
          <a:fillRef idx="0"/>
          <a:effectRef idx="0"/>
          <a:fontRef idx="minor"/>
        </p:style>
        <p:txBody>
          <a:bodyPr lIns="0" rIns="0" tIns="164520" bIns="0" anchor="t">
            <a:spAutoFit/>
          </a:bodyPr>
          <a:p>
            <a:pPr marL="12600" defTabSz="914400">
              <a:lnSpc>
                <a:spcPct val="100000"/>
              </a:lnSpc>
              <a:tabLst>
                <a:tab algn="l" pos="0"/>
              </a:tabLst>
            </a:pPr>
            <a:r>
              <a:rPr b="1" lang="en-US" sz="2000" strike="noStrike" u="sng">
                <a:solidFill>
                  <a:schemeClr val="dk1"/>
                </a:solidFill>
                <a:effectLst/>
                <a:uFillTx/>
                <a:latin typeface="Cambria"/>
                <a:ea typeface="Cambria"/>
              </a:rPr>
              <a:t>Post - Finance Act 2024(From 01.09.2024)</a:t>
            </a:r>
            <a:endParaRPr b="0" lang="en-US" sz="2000" strike="noStrike" u="none">
              <a:solidFill>
                <a:srgbClr val="000000"/>
              </a:solidFill>
              <a:effectLst/>
              <a:uFillTx/>
              <a:latin typeface="Arial"/>
            </a:endParaRPr>
          </a:p>
          <a:p>
            <a:pPr marL="355680" indent="-343080" defTabSz="914400">
              <a:lnSpc>
                <a:spcPct val="100000"/>
              </a:lnSpc>
              <a:spcBef>
                <a:spcPts val="1199"/>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For the purposes of section 148 and 148A, the AO is required get prior permission from the specified authority.</a:t>
            </a:r>
            <a:endParaRPr b="0" lang="en-US" sz="2000" strike="noStrike" u="none">
              <a:solidFill>
                <a:srgbClr val="000000"/>
              </a:solidFill>
              <a:effectLst/>
              <a:uFillTx/>
              <a:latin typeface="Arial"/>
            </a:endParaRPr>
          </a:p>
          <a:p>
            <a:pPr marL="355680" indent="-343080" defTabSz="914400">
              <a:lnSpc>
                <a:spcPct val="100000"/>
              </a:lnSpc>
              <a:spcBef>
                <a:spcPts val="1199"/>
              </a:spcBef>
              <a:buClr>
                <a:srgbClr val="000000"/>
              </a:buClr>
              <a:buFont typeface="Noto Sans Symbols"/>
              <a:buChar char="❑"/>
              <a:tabLst>
                <a:tab algn="l" pos="0"/>
              </a:tabLst>
            </a:pPr>
            <a:r>
              <a:rPr b="0" lang="en-US" sz="2000" strike="noStrike" u="none">
                <a:solidFill>
                  <a:schemeClr val="dk1"/>
                </a:solidFill>
                <a:effectLst/>
                <a:uFillTx/>
                <a:latin typeface="Cambria"/>
                <a:ea typeface="Cambria"/>
              </a:rPr>
              <a:t>Specified</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Authority</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shall  be</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the</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Additional</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Commissioner</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or  the</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Additional  Director</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or</a:t>
            </a:r>
            <a:r>
              <a:rPr b="0" lang="en-US" sz="2000" strike="noStrike" u="none">
                <a:solidFill>
                  <a:schemeClr val="dk1"/>
                </a:solidFill>
                <a:effectLst/>
                <a:uFillTx/>
                <a:latin typeface="Cambria"/>
                <a:ea typeface="Cambria"/>
              </a:rPr>
              <a:t>	</a:t>
            </a:r>
            <a:r>
              <a:rPr b="0" lang="en-US" sz="2000" strike="noStrike" u="none">
                <a:solidFill>
                  <a:schemeClr val="dk1"/>
                </a:solidFill>
                <a:effectLst/>
                <a:uFillTx/>
                <a:latin typeface="Cambria"/>
                <a:ea typeface="Cambria"/>
              </a:rPr>
              <a:t>the Joint Commissioner or the Joint Director, as the case may be.</a:t>
            </a:r>
            <a:endParaRPr b="0" lang="en-US" sz="2000" strike="noStrike" u="none">
              <a:solidFill>
                <a:srgbClr val="000000"/>
              </a:solidFill>
              <a:effectLst/>
              <a:uFillTx/>
              <a:latin typeface="Arial"/>
            </a:endParaRPr>
          </a:p>
          <a:p>
            <a:pPr marL="12600" defTabSz="914400">
              <a:lnSpc>
                <a:spcPct val="100000"/>
              </a:lnSpc>
              <a:spcBef>
                <a:spcPts val="1199"/>
              </a:spcBef>
              <a:tabLst>
                <a:tab algn="l" pos="0"/>
              </a:tabLst>
            </a:pPr>
            <a:endParaRPr b="0" lang="en-US" sz="2000" strike="noStrike" u="none">
              <a:solidFill>
                <a:srgbClr val="000000"/>
              </a:solidFill>
              <a:effectLst/>
              <a:uFillTx/>
              <a:latin typeface="Arial"/>
            </a:endParaRPr>
          </a:p>
        </p:txBody>
      </p:sp>
      <p:sp>
        <p:nvSpPr>
          <p:cNvPr id="246" name="Google Shape;301;p25"/>
          <p:cNvSpPr/>
          <p:nvPr/>
        </p:nvSpPr>
        <p:spPr>
          <a:xfrm>
            <a:off x="534240" y="3223800"/>
            <a:ext cx="10818000" cy="307584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tabLst>
                <a:tab algn="l" pos="0"/>
              </a:tabLst>
            </a:pPr>
            <a:r>
              <a:rPr b="1" lang="en-US" sz="1800" strike="noStrike" u="sng">
                <a:solidFill>
                  <a:schemeClr val="dk1"/>
                </a:solidFill>
                <a:effectLst/>
                <a:uFillTx/>
                <a:latin typeface="Bookman Old Style"/>
                <a:ea typeface="Bookman Old Style"/>
              </a:rPr>
              <a:t>Judgements in Support</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p>
            <a:pPr marL="216000" indent="-177840" algn="just" defTabSz="914400">
              <a:lnSpc>
                <a:spcPct val="100000"/>
              </a:lnSpc>
              <a:buClr>
                <a:srgbClr val="000000"/>
              </a:buClr>
              <a:buFont typeface="Noto Sans Symbols"/>
              <a:buChar char="❖"/>
              <a:tabLst>
                <a:tab algn="l" pos="0"/>
              </a:tabLst>
            </a:pPr>
            <a:r>
              <a:rPr b="1" lang="en-US" sz="2800" strike="noStrike" u="none">
                <a:solidFill>
                  <a:schemeClr val="dk1"/>
                </a:solidFill>
                <a:effectLst/>
                <a:uFillTx/>
                <a:latin typeface="Bookman Old Style"/>
                <a:ea typeface="Bookman Old Style"/>
              </a:rPr>
              <a:t>Hexaware Technologies Ltd. Vs ACIT[904.WP-1778-2023 dt. 03</a:t>
            </a:r>
            <a:r>
              <a:rPr b="1" lang="en-US" sz="2800" strike="noStrike" u="none" baseline="30000">
                <a:solidFill>
                  <a:schemeClr val="dk1"/>
                </a:solidFill>
                <a:effectLst/>
                <a:uFillTx/>
                <a:latin typeface="Bookman Old Style"/>
                <a:ea typeface="Bookman Old Style"/>
              </a:rPr>
              <a:t>rd</a:t>
            </a:r>
            <a:r>
              <a:rPr b="1" lang="en-US" sz="2800" strike="noStrike" u="none">
                <a:solidFill>
                  <a:schemeClr val="dk1"/>
                </a:solidFill>
                <a:effectLst/>
                <a:uFillTx/>
                <a:latin typeface="Bookman Old Style"/>
                <a:ea typeface="Bookman Old Style"/>
              </a:rPr>
              <a:t> May 2024(Bombay HC)</a:t>
            </a:r>
            <a:endParaRPr b="0" lang="en-US" sz="2800" strike="noStrike" u="none">
              <a:solidFill>
                <a:srgbClr val="000000"/>
              </a:solidFill>
              <a:effectLst/>
              <a:uFillTx/>
              <a:latin typeface="Arial"/>
            </a:endParaRPr>
          </a:p>
          <a:p>
            <a:pPr algn="just" defTabSz="914400">
              <a:lnSpc>
                <a:spcPct val="100000"/>
              </a:lnSpc>
              <a:tabLst>
                <a:tab algn="l" pos="0"/>
              </a:tabLst>
            </a:pPr>
            <a:endParaRPr b="0" lang="en-US" sz="2800" strike="noStrike" u="none">
              <a:solidFill>
                <a:srgbClr val="000000"/>
              </a:solidFill>
              <a:effectLst/>
              <a:uFillTx/>
              <a:latin typeface="Arial"/>
            </a:endParaRPr>
          </a:p>
          <a:p>
            <a:pPr marL="216000" indent="-177840" algn="just" defTabSz="914400">
              <a:lnSpc>
                <a:spcPct val="100000"/>
              </a:lnSpc>
              <a:buClr>
                <a:srgbClr val="000000"/>
              </a:buClr>
              <a:buFont typeface="Noto Sans Symbols"/>
              <a:buChar char="❖"/>
              <a:tabLst>
                <a:tab algn="l" pos="0"/>
              </a:tabLst>
            </a:pPr>
            <a:r>
              <a:rPr b="1" lang="en-US" sz="2800" strike="noStrike" u="none">
                <a:solidFill>
                  <a:schemeClr val="dk1"/>
                </a:solidFill>
                <a:effectLst/>
                <a:uFillTx/>
                <a:latin typeface="Bookman Old Style"/>
                <a:ea typeface="Bookman Old Style"/>
              </a:rPr>
              <a:t>Abhinav Jindal HUF vs ITO [WP No.(C) 2698/2022 dt. 20</a:t>
            </a:r>
            <a:r>
              <a:rPr b="1" lang="en-US" sz="2800" strike="noStrike" u="none" baseline="30000">
                <a:solidFill>
                  <a:schemeClr val="dk1"/>
                </a:solidFill>
                <a:effectLst/>
                <a:uFillTx/>
                <a:latin typeface="Bookman Old Style"/>
                <a:ea typeface="Bookman Old Style"/>
              </a:rPr>
              <a:t>th</a:t>
            </a:r>
            <a:r>
              <a:rPr b="1" lang="en-US" sz="2800" strike="noStrike" u="none">
                <a:solidFill>
                  <a:schemeClr val="dk1"/>
                </a:solidFill>
                <a:effectLst/>
                <a:uFillTx/>
                <a:latin typeface="Bookman Old Style"/>
                <a:ea typeface="Bookman Old Style"/>
              </a:rPr>
              <a:t> September, 2024 (Delhi HC</a:t>
            </a:r>
            <a:r>
              <a:rPr b="1" lang="en-US" sz="2000" strike="noStrike" u="none">
                <a:solidFill>
                  <a:schemeClr val="dk1"/>
                </a:solidFill>
                <a:effectLst/>
                <a:uFillTx/>
                <a:latin typeface="Bookman Old Style"/>
                <a:ea typeface="Bookman Old Style"/>
              </a:rPr>
              <a:t>)</a:t>
            </a:r>
            <a:endParaRPr b="0" lang="en-US" sz="20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1066680" y="304920"/>
            <a:ext cx="10056600" cy="1707480"/>
          </a:xfrm>
          <a:prstGeom prst="rect">
            <a:avLst/>
          </a:prstGeom>
          <a:noFill/>
          <a:ln w="0">
            <a:noFill/>
          </a:ln>
        </p:spPr>
        <p:txBody>
          <a:bodyPr lIns="91440" rIns="91440" tIns="45720" bIns="45720" anchor="ctr">
            <a:noAutofit/>
          </a:bodyPr>
          <a:p>
            <a:pPr indent="0" defTabSz="914400">
              <a:lnSpc>
                <a:spcPct val="90000"/>
              </a:lnSpc>
              <a:buNone/>
              <a:tabLst>
                <a:tab algn="l" pos="0"/>
              </a:tabLst>
            </a:pPr>
            <a:br>
              <a:rPr sz="2400"/>
            </a:br>
            <a:br>
              <a:rPr sz="2400"/>
            </a:br>
            <a:br>
              <a:rPr sz="2400"/>
            </a:br>
            <a:r>
              <a:rPr b="1" lang="en-US" sz="3600" strike="noStrike" u="none">
                <a:solidFill>
                  <a:srgbClr val="262626"/>
                </a:solidFill>
                <a:effectLst/>
                <a:uFillTx/>
                <a:latin typeface="Bookman Old Style"/>
                <a:ea typeface="Bookman Old Style"/>
              </a:rPr>
              <a:t>Hexaware Technologies Ltd. Vs ACIT[904.WP-1778-2023 dt. 03</a:t>
            </a:r>
            <a:r>
              <a:rPr b="1" lang="en-US" sz="3600" strike="noStrike" u="none" baseline="30000">
                <a:solidFill>
                  <a:srgbClr val="262626"/>
                </a:solidFill>
                <a:effectLst/>
                <a:uFillTx/>
                <a:latin typeface="Bookman Old Style"/>
                <a:ea typeface="Bookman Old Style"/>
              </a:rPr>
              <a:t>rd</a:t>
            </a:r>
            <a:r>
              <a:rPr b="1" lang="en-US" sz="3600" strike="noStrike" u="none">
                <a:solidFill>
                  <a:srgbClr val="262626"/>
                </a:solidFill>
                <a:effectLst/>
                <a:uFillTx/>
                <a:latin typeface="Bookman Old Style"/>
                <a:ea typeface="Bookman Old Style"/>
              </a:rPr>
              <a:t> May 2024(Bombay HC)</a:t>
            </a:r>
            <a:br>
              <a:rPr sz="3600"/>
            </a:br>
            <a:br>
              <a:rPr sz="3600"/>
            </a:br>
            <a:endParaRPr b="0" lang="en-US" sz="3600" strike="noStrike" u="none">
              <a:solidFill>
                <a:srgbClr val="000000"/>
              </a:solidFill>
              <a:effectLst/>
              <a:uFillTx/>
              <a:latin typeface="Arial"/>
            </a:endParaRPr>
          </a:p>
        </p:txBody>
      </p:sp>
      <p:sp>
        <p:nvSpPr>
          <p:cNvPr id="248" name="PlaceHolder 2"/>
          <p:cNvSpPr>
            <a:spLocks noGrp="1"/>
          </p:cNvSpPr>
          <p:nvPr>
            <p:ph/>
          </p:nvPr>
        </p:nvSpPr>
        <p:spPr>
          <a:xfrm>
            <a:off x="1066680" y="2362320"/>
            <a:ext cx="10056600" cy="3670920"/>
          </a:xfrm>
          <a:prstGeom prst="rect">
            <a:avLst/>
          </a:prstGeom>
          <a:noFill/>
          <a:ln w="0">
            <a:noFill/>
          </a:ln>
        </p:spPr>
        <p:txBody>
          <a:bodyPr lIns="91440" rIns="91440" tIns="45720" bIns="45720" anchor="t">
            <a:normAutofit fontScale="92500" lnSpcReduction="9999"/>
          </a:bodyPr>
          <a:p>
            <a:pPr marL="182880" indent="-182880" defTabSz="914400">
              <a:lnSpc>
                <a:spcPct val="100000"/>
              </a:lnSpc>
              <a:buClr>
                <a:srgbClr val="262626"/>
              </a:buClr>
              <a:buFont typeface="Garamond"/>
              <a:buChar char="◦"/>
            </a:pPr>
            <a:r>
              <a:rPr b="0" lang="en-US" sz="2400" strike="noStrike" u="none">
                <a:solidFill>
                  <a:schemeClr val="dk1"/>
                </a:solidFill>
                <a:effectLst/>
                <a:uFillTx/>
                <a:latin typeface="Times New Roman"/>
                <a:ea typeface="Times New Roman"/>
              </a:rPr>
              <a:t>Sanction for the notice was obtained from an </a:t>
            </a:r>
            <a:r>
              <a:rPr b="1" lang="en-US" sz="2400" strike="noStrike" u="none">
                <a:solidFill>
                  <a:schemeClr val="dk1"/>
                </a:solidFill>
                <a:effectLst/>
                <a:uFillTx/>
                <a:latin typeface="Times New Roman"/>
                <a:ea typeface="Times New Roman"/>
              </a:rPr>
              <a:t>improper authority</a:t>
            </a:r>
            <a:r>
              <a:rPr b="0" lang="en-US" sz="2400" strike="noStrike" u="none">
                <a:solidFill>
                  <a:schemeClr val="dk1"/>
                </a:solidFill>
                <a:effectLst/>
                <a:uFillTx/>
                <a:latin typeface="Times New Roman"/>
                <a:ea typeface="Times New Roman"/>
              </a:rPr>
              <a:t>.</a:t>
            </a:r>
            <a:endParaRPr b="0" lang="en-US" sz="2400" strike="noStrike" u="none">
              <a:solidFill>
                <a:srgbClr val="000000"/>
              </a:solidFill>
              <a:effectLst/>
              <a:uFillTx/>
              <a:latin typeface="Arial"/>
            </a:endParaRPr>
          </a:p>
          <a:p>
            <a:pPr marL="182880" indent="-182880" defTabSz="914400">
              <a:lnSpc>
                <a:spcPct val="100000"/>
              </a:lnSpc>
              <a:spcBef>
                <a:spcPts val="901"/>
              </a:spcBef>
              <a:buClr>
                <a:srgbClr val="262626"/>
              </a:buClr>
              <a:buFont typeface="Garamond"/>
              <a:buChar char="◦"/>
            </a:pPr>
            <a:r>
              <a:rPr b="0" lang="en-US" sz="2400" strike="noStrike" u="none">
                <a:solidFill>
                  <a:schemeClr val="dk1"/>
                </a:solidFill>
                <a:effectLst/>
                <a:uFillTx/>
                <a:latin typeface="Times New Roman"/>
                <a:ea typeface="Times New Roman"/>
              </a:rPr>
              <a:t>The reassessment notice was issued </a:t>
            </a:r>
            <a:r>
              <a:rPr b="1" lang="en-US" sz="2400" strike="noStrike" u="none">
                <a:solidFill>
                  <a:schemeClr val="dk1"/>
                </a:solidFill>
                <a:effectLst/>
                <a:uFillTx/>
                <a:latin typeface="Times New Roman"/>
                <a:ea typeface="Times New Roman"/>
              </a:rPr>
              <a:t>without a Document Identification Number (DIN)</a:t>
            </a:r>
            <a:r>
              <a:rPr b="0" lang="en-US" sz="2400" strike="noStrike" u="none">
                <a:solidFill>
                  <a:schemeClr val="dk1"/>
                </a:solidFill>
                <a:effectLst/>
                <a:uFillTx/>
                <a:latin typeface="Times New Roman"/>
                <a:ea typeface="Times New Roman"/>
              </a:rPr>
              <a:t>, violating CBDT Circular No. 19 of 2019.</a:t>
            </a:r>
            <a:endParaRPr b="0" lang="en-US" sz="2400" strike="noStrike" u="none">
              <a:solidFill>
                <a:srgbClr val="000000"/>
              </a:solidFill>
              <a:effectLst/>
              <a:uFillTx/>
              <a:latin typeface="Arial"/>
            </a:endParaRPr>
          </a:p>
          <a:p>
            <a:pPr marL="182880" indent="-182880" defTabSz="914400">
              <a:lnSpc>
                <a:spcPct val="100000"/>
              </a:lnSpc>
              <a:spcBef>
                <a:spcPts val="901"/>
              </a:spcBef>
              <a:buClr>
                <a:srgbClr val="262626"/>
              </a:buClr>
              <a:buFont typeface="Garamond"/>
              <a:buChar char="◦"/>
            </a:pPr>
            <a:r>
              <a:rPr b="0" lang="en-US" sz="2000" strike="noStrike" u="none">
                <a:solidFill>
                  <a:schemeClr val="dk1"/>
                </a:solidFill>
                <a:effectLst/>
                <a:uFillTx/>
                <a:latin typeface="Times New Roman"/>
                <a:ea typeface="Times New Roman"/>
              </a:rPr>
              <a:t>The notice was issued by the </a:t>
            </a:r>
            <a:r>
              <a:rPr b="1" lang="en-US" sz="2000" strike="noStrike" u="none">
                <a:solidFill>
                  <a:schemeClr val="dk1"/>
                </a:solidFill>
                <a:effectLst/>
                <a:uFillTx/>
                <a:latin typeface="Times New Roman"/>
                <a:ea typeface="Times New Roman"/>
              </a:rPr>
              <a:t>Jurisdictional Assessing Officer (JAO)</a:t>
            </a:r>
            <a:r>
              <a:rPr b="0" lang="en-US" sz="2000" strike="noStrike" u="none">
                <a:solidFill>
                  <a:schemeClr val="dk1"/>
                </a:solidFill>
                <a:effectLst/>
                <a:uFillTx/>
                <a:latin typeface="Times New Roman"/>
                <a:ea typeface="Times New Roman"/>
              </a:rPr>
              <a:t> instead of the </a:t>
            </a:r>
            <a:r>
              <a:rPr b="1" lang="en-US" sz="2000" strike="noStrike" u="none">
                <a:solidFill>
                  <a:schemeClr val="dk1"/>
                </a:solidFill>
                <a:effectLst/>
                <a:uFillTx/>
                <a:latin typeface="Times New Roman"/>
                <a:ea typeface="Times New Roman"/>
              </a:rPr>
              <a:t>Faceless Assessing Officer (FAO)</a:t>
            </a:r>
            <a:r>
              <a:rPr b="0" lang="en-US" sz="2000" strike="noStrike" u="none">
                <a:solidFill>
                  <a:schemeClr val="dk1"/>
                </a:solidFill>
                <a:effectLst/>
                <a:uFillTx/>
                <a:latin typeface="Times New Roman"/>
                <a:ea typeface="Times New Roman"/>
              </a:rPr>
              <a:t>.</a:t>
            </a:r>
            <a:endParaRPr b="0" lang="en-US" sz="2000" strike="noStrike" u="none">
              <a:solidFill>
                <a:srgbClr val="000000"/>
              </a:solidFill>
              <a:effectLst/>
              <a:uFillTx/>
              <a:latin typeface="Arial"/>
            </a:endParaRPr>
          </a:p>
          <a:p>
            <a:pPr marL="343080" indent="-343080" defTabSz="914400">
              <a:lnSpc>
                <a:spcPct val="107000"/>
              </a:lnSpc>
              <a:spcBef>
                <a:spcPts val="901"/>
              </a:spcBef>
              <a:buClr>
                <a:srgbClr val="262626"/>
              </a:buClr>
              <a:buSzPct val="45000"/>
              <a:buFont typeface="Noto Sans Symbols"/>
              <a:buChar char="∙"/>
            </a:pPr>
            <a:r>
              <a:rPr b="0" lang="en-US" sz="2400" strike="noStrike" u="none">
                <a:solidFill>
                  <a:schemeClr val="dk1"/>
                </a:solidFill>
                <a:effectLst/>
                <a:uFillTx/>
                <a:latin typeface="Times New Roman"/>
                <a:ea typeface="Times New Roman"/>
              </a:rPr>
              <a:t>The </a:t>
            </a:r>
            <a:r>
              <a:rPr b="1" lang="en-US" sz="2400" strike="noStrike" u="none">
                <a:solidFill>
                  <a:schemeClr val="dk1"/>
                </a:solidFill>
                <a:effectLst/>
                <a:uFillTx/>
                <a:latin typeface="Times New Roman"/>
                <a:ea typeface="Times New Roman"/>
              </a:rPr>
              <a:t>first proviso</a:t>
            </a:r>
            <a:r>
              <a:rPr b="0" lang="en-US" sz="2400" strike="noStrike" u="none">
                <a:solidFill>
                  <a:schemeClr val="dk1"/>
                </a:solidFill>
                <a:effectLst/>
                <a:uFillTx/>
                <a:latin typeface="Times New Roman"/>
                <a:ea typeface="Times New Roman"/>
              </a:rPr>
              <a:t> to Section 149 bars reopening if it wasn’t permitted under the old law on 1 April 2021.The notice issued on </a:t>
            </a:r>
            <a:r>
              <a:rPr b="1" lang="en-US" sz="2400" strike="noStrike" u="none">
                <a:solidFill>
                  <a:schemeClr val="dk1"/>
                </a:solidFill>
                <a:effectLst/>
                <a:uFillTx/>
                <a:latin typeface="Times New Roman"/>
                <a:ea typeface="Times New Roman"/>
              </a:rPr>
              <a:t>27 August 2022</a:t>
            </a:r>
            <a:r>
              <a:rPr b="0" lang="en-US" sz="2400" strike="noStrike" u="none">
                <a:solidFill>
                  <a:schemeClr val="dk1"/>
                </a:solidFill>
                <a:effectLst/>
                <a:uFillTx/>
                <a:latin typeface="Times New Roman"/>
                <a:ea typeface="Times New Roman"/>
              </a:rPr>
              <a:t> was clearly </a:t>
            </a:r>
            <a:r>
              <a:rPr b="1" lang="en-US" sz="2400" strike="noStrike" u="none">
                <a:solidFill>
                  <a:schemeClr val="dk1"/>
                </a:solidFill>
                <a:effectLst/>
                <a:uFillTx/>
                <a:latin typeface="Times New Roman"/>
                <a:ea typeface="Times New Roman"/>
              </a:rPr>
              <a:t>time-barred</a:t>
            </a:r>
            <a:r>
              <a:rPr b="0" lang="en-US" sz="2400" strike="noStrike" u="none">
                <a:solidFill>
                  <a:schemeClr val="dk1"/>
                </a:solidFill>
                <a:effectLst/>
                <a:uFillTx/>
                <a:latin typeface="Times New Roman"/>
                <a:ea typeface="Times New Roman"/>
              </a:rPr>
              <a:t>.</a:t>
            </a:r>
            <a:endParaRPr b="0" lang="en-US" sz="2400" strike="noStrike" u="none">
              <a:solidFill>
                <a:srgbClr val="000000"/>
              </a:solidFill>
              <a:effectLst/>
              <a:uFillTx/>
              <a:latin typeface="Arial"/>
            </a:endParaRPr>
          </a:p>
          <a:p>
            <a:pPr marL="343080" indent="-343080" defTabSz="914400">
              <a:lnSpc>
                <a:spcPct val="107000"/>
              </a:lnSpc>
              <a:spcBef>
                <a:spcPts val="1701"/>
              </a:spcBef>
              <a:buClr>
                <a:srgbClr val="262626"/>
              </a:buClr>
              <a:buSzPct val="45000"/>
              <a:buFont typeface="Noto Sans Symbols"/>
              <a:buChar char="∙"/>
            </a:pPr>
            <a:r>
              <a:rPr b="1" lang="en-US" sz="2400" strike="noStrike" u="none">
                <a:solidFill>
                  <a:schemeClr val="dk1"/>
                </a:solidFill>
                <a:effectLst/>
                <a:uFillTx/>
                <a:latin typeface="Times New Roman"/>
                <a:ea typeface="Times New Roman"/>
              </a:rPr>
              <a:t>TOLA’s extension doesn’t apply</a:t>
            </a:r>
            <a:r>
              <a:rPr b="0" lang="en-US" sz="2400" strike="noStrike" u="none">
                <a:solidFill>
                  <a:schemeClr val="dk1"/>
                </a:solidFill>
                <a:effectLst/>
                <a:uFillTx/>
                <a:latin typeface="Times New Roman"/>
                <a:ea typeface="Times New Roman"/>
              </a:rPr>
              <a:t> to reassessments governed by the amended regime</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1066680" y="642600"/>
            <a:ext cx="10056600" cy="2098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1" i="1" lang="en-US" sz="4400" strike="noStrike" u="none">
                <a:solidFill>
                  <a:srgbClr val="262626"/>
                </a:solidFill>
                <a:effectLst/>
                <a:uFillTx/>
                <a:latin typeface="Times New Roman"/>
                <a:ea typeface="Times New Roman"/>
              </a:rPr>
              <a:t>Abhinav Jindal HUF vs. Income Tax Officer  dated 20</a:t>
            </a:r>
            <a:r>
              <a:rPr b="1" i="1" lang="en-US" sz="4400" strike="noStrike" u="none" baseline="30000">
                <a:solidFill>
                  <a:srgbClr val="262626"/>
                </a:solidFill>
                <a:effectLst/>
                <a:uFillTx/>
                <a:latin typeface="Times New Roman"/>
                <a:ea typeface="Times New Roman"/>
              </a:rPr>
              <a:t>th</a:t>
            </a:r>
            <a:r>
              <a:rPr b="1" i="1" lang="en-US" sz="4400" strike="noStrike" u="none">
                <a:solidFill>
                  <a:srgbClr val="262626"/>
                </a:solidFill>
                <a:effectLst/>
                <a:uFillTx/>
                <a:latin typeface="Times New Roman"/>
                <a:ea typeface="Times New Roman"/>
              </a:rPr>
              <a:t> September 2024 (Delhi HC)</a:t>
            </a:r>
            <a:endParaRPr b="0" lang="en-US" sz="4400" strike="noStrike" u="none">
              <a:solidFill>
                <a:srgbClr val="000000"/>
              </a:solidFill>
              <a:effectLst/>
              <a:uFillTx/>
              <a:latin typeface="Arial"/>
            </a:endParaRPr>
          </a:p>
        </p:txBody>
      </p:sp>
      <p:sp>
        <p:nvSpPr>
          <p:cNvPr id="250" name="PlaceHolder 2"/>
          <p:cNvSpPr>
            <a:spLocks noGrp="1"/>
          </p:cNvSpPr>
          <p:nvPr>
            <p:ph/>
          </p:nvPr>
        </p:nvSpPr>
        <p:spPr>
          <a:xfrm>
            <a:off x="1066680" y="3048120"/>
            <a:ext cx="10056600" cy="2985120"/>
          </a:xfrm>
          <a:prstGeom prst="rect">
            <a:avLst/>
          </a:prstGeom>
          <a:noFill/>
          <a:ln w="0">
            <a:noFill/>
          </a:ln>
        </p:spPr>
        <p:txBody>
          <a:bodyPr lIns="91440" rIns="91440" tIns="45720" bIns="45720" anchor="t">
            <a:normAutofit/>
          </a:bodyPr>
          <a:p>
            <a:pPr marL="182880" indent="-182880" defTabSz="914400">
              <a:lnSpc>
                <a:spcPct val="100000"/>
              </a:lnSpc>
              <a:buClr>
                <a:srgbClr val="262626"/>
              </a:buClr>
              <a:buFont typeface="Garamond"/>
              <a:buChar char="◦"/>
            </a:pPr>
            <a:r>
              <a:rPr b="0" lang="en-US" sz="2400" strike="noStrike" u="none">
                <a:solidFill>
                  <a:schemeClr val="dk1"/>
                </a:solidFill>
                <a:effectLst/>
                <a:uFillTx/>
                <a:latin typeface="Times New Roman"/>
                <a:ea typeface="Times New Roman"/>
              </a:rPr>
              <a:t>The </a:t>
            </a:r>
            <a:r>
              <a:rPr b="1" lang="en-US" sz="2400" strike="noStrike" u="none">
                <a:solidFill>
                  <a:schemeClr val="dk1"/>
                </a:solidFill>
                <a:effectLst/>
                <a:uFillTx/>
                <a:latin typeface="Times New Roman"/>
                <a:ea typeface="Times New Roman"/>
              </a:rPr>
              <a:t>JCIT is not a valid authority</a:t>
            </a:r>
            <a:r>
              <a:rPr b="0" lang="en-US" sz="2400" strike="noStrike" u="none">
                <a:solidFill>
                  <a:schemeClr val="dk1"/>
                </a:solidFill>
                <a:effectLst/>
                <a:uFillTx/>
                <a:latin typeface="Times New Roman"/>
                <a:ea typeface="Times New Roman"/>
              </a:rPr>
              <a:t> under amended Section 151 in either case.</a:t>
            </a:r>
            <a:endParaRPr b="0" lang="en-US" sz="2400" strike="noStrike" u="none">
              <a:solidFill>
                <a:srgbClr val="000000"/>
              </a:solidFill>
              <a:effectLst/>
              <a:uFillTx/>
              <a:latin typeface="Arial"/>
            </a:endParaRPr>
          </a:p>
          <a:p>
            <a:pPr marL="182880" indent="-182880" defTabSz="914400">
              <a:lnSpc>
                <a:spcPct val="100000"/>
              </a:lnSpc>
              <a:spcBef>
                <a:spcPts val="901"/>
              </a:spcBef>
              <a:buClr>
                <a:srgbClr val="262626"/>
              </a:buClr>
              <a:buFont typeface="Garamond"/>
              <a:buChar char="◦"/>
            </a:pPr>
            <a:r>
              <a:rPr b="0" lang="en-US" sz="2400" strike="noStrike" u="none">
                <a:solidFill>
                  <a:schemeClr val="dk1"/>
                </a:solidFill>
                <a:effectLst/>
                <a:uFillTx/>
                <a:latin typeface="Times New Roman"/>
                <a:ea typeface="Times New Roman"/>
              </a:rPr>
              <a:t>TOLA </a:t>
            </a:r>
            <a:r>
              <a:rPr b="1" lang="en-US" sz="2400" strike="noStrike" u="none">
                <a:solidFill>
                  <a:schemeClr val="dk1"/>
                </a:solidFill>
                <a:effectLst/>
                <a:uFillTx/>
                <a:latin typeface="Times New Roman"/>
                <a:ea typeface="Times New Roman"/>
              </a:rPr>
              <a:t>only extended time limits</a:t>
            </a:r>
            <a:r>
              <a:rPr b="0" lang="en-US" sz="2400" strike="noStrike" u="none">
                <a:solidFill>
                  <a:schemeClr val="dk1"/>
                </a:solidFill>
                <a:effectLst/>
                <a:uFillTx/>
                <a:latin typeface="Times New Roman"/>
                <a:ea typeface="Times New Roman"/>
              </a:rPr>
              <a:t> for issuing notices but did </a:t>
            </a:r>
            <a:r>
              <a:rPr b="1" lang="en-US" sz="2400" strike="noStrike" u="none">
                <a:solidFill>
                  <a:schemeClr val="dk1"/>
                </a:solidFill>
                <a:effectLst/>
                <a:uFillTx/>
                <a:latin typeface="Times New Roman"/>
                <a:ea typeface="Times New Roman"/>
              </a:rPr>
              <a:t>not amend the hierarchy or scope of Section 151.</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fontScale="92500" lnSpcReduction="9999"/>
          </a:bodyPr>
          <a:p>
            <a:pPr indent="0" defTabSz="914400">
              <a:lnSpc>
                <a:spcPct val="90000"/>
              </a:lnSpc>
              <a:buNone/>
              <a:tabLst>
                <a:tab algn="l" pos="0"/>
              </a:tabLst>
            </a:pPr>
            <a:r>
              <a:rPr b="1" lang="en-US" sz="4800" strike="noStrike" u="none">
                <a:solidFill>
                  <a:srgbClr val="262626"/>
                </a:solidFill>
                <a:effectLst/>
                <a:uFillTx/>
                <a:latin typeface="Century Gothic"/>
                <a:ea typeface="Century Gothic"/>
              </a:rPr>
              <a:t>Comparison between Section 151A (ITA 1961) v. Section 532 (ITA 2025)</a:t>
            </a:r>
            <a:endParaRPr b="0" lang="en-US" sz="4800" strike="noStrike" u="none">
              <a:solidFill>
                <a:srgbClr val="000000"/>
              </a:solidFill>
              <a:effectLst/>
              <a:uFillTx/>
              <a:latin typeface="Arial"/>
            </a:endParaRPr>
          </a:p>
        </p:txBody>
      </p:sp>
      <p:sp>
        <p:nvSpPr>
          <p:cNvPr id="252" name="PlaceHolder 2"/>
          <p:cNvSpPr>
            <a:spLocks noGrp="1"/>
          </p:cNvSpPr>
          <p:nvPr>
            <p:ph/>
          </p:nvPr>
        </p:nvSpPr>
        <p:spPr>
          <a:xfrm>
            <a:off x="1066680" y="2103120"/>
            <a:ext cx="10056600" cy="3930120"/>
          </a:xfrm>
          <a:prstGeom prst="rect">
            <a:avLst/>
          </a:prstGeom>
          <a:noFill/>
          <a:ln w="0">
            <a:noFill/>
          </a:ln>
        </p:spPr>
        <p:txBody>
          <a:bodyPr lIns="91440" rIns="91440" tIns="45720" bIns="45720" anchor="t">
            <a:noAutofit/>
          </a:bodyPr>
          <a:p>
            <a:pPr indent="0">
              <a:spcBef>
                <a:spcPts val="1417"/>
              </a:spcBef>
              <a:buNone/>
            </a:pPr>
            <a:endParaRPr b="0" lang="en-US" sz="1800" strike="noStrike" u="none">
              <a:solidFill>
                <a:srgbClr val="000000"/>
              </a:solidFill>
              <a:effectLst/>
              <a:uFillTx/>
              <a:latin typeface="Arial"/>
            </a:endParaRPr>
          </a:p>
        </p:txBody>
      </p:sp>
      <p:graphicFrame>
        <p:nvGraphicFramePr>
          <p:cNvPr id="253" name="Table 3"/>
          <p:cNvGraphicFramePr/>
          <p:nvPr/>
        </p:nvGraphicFramePr>
        <p:xfrm>
          <a:off x="1066680" y="2014200"/>
          <a:ext cx="10058040" cy="4019760"/>
        </p:xfrm>
        <a:graphic>
          <a:graphicData uri="http://schemas.openxmlformats.org/drawingml/2006/table">
            <a:tbl>
              <a:tblPr/>
              <a:tblGrid>
                <a:gridCol w="5029200"/>
                <a:gridCol w="5029200"/>
              </a:tblGrid>
              <a:tr h="669960">
                <a:tc>
                  <a:txBody>
                    <a:bodyPr anchor="t">
                      <a:noAutofit/>
                    </a:bodyPr>
                    <a:p>
                      <a:pPr defTabSz="914400">
                        <a:lnSpc>
                          <a:spcPct val="100000"/>
                        </a:lnSpc>
                      </a:pPr>
                      <a:r>
                        <a:rPr b="1" lang="en-US" sz="1800" strike="noStrike" u="none">
                          <a:solidFill>
                            <a:schemeClr val="lt1"/>
                          </a:solidFill>
                          <a:effectLst/>
                          <a:uFillTx/>
                          <a:latin typeface="Arial"/>
                        </a:rPr>
                        <a:t>                         ITA 1961</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t">
                      <a:noAutofit/>
                    </a:bodyPr>
                    <a:p>
                      <a:pPr defTabSz="914400">
                        <a:lnSpc>
                          <a:spcPct val="100000"/>
                        </a:lnSpc>
                      </a:pPr>
                      <a:r>
                        <a:rPr b="1" lang="en-US" sz="1800" strike="noStrike" u="none">
                          <a:solidFill>
                            <a:schemeClr val="lt1"/>
                          </a:solidFill>
                          <a:effectLst/>
                          <a:uFillTx/>
                          <a:latin typeface="Arial"/>
                        </a:rPr>
                        <a:t>                          ITA,2025</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669960">
                <a:tc>
                  <a:txBody>
                    <a:bodyPr anchor="t">
                      <a:noAutofit/>
                    </a:bodyPr>
                    <a:p>
                      <a:pPr defTabSz="914400">
                        <a:lnSpc>
                          <a:spcPct val="100000"/>
                        </a:lnSpc>
                      </a:pPr>
                      <a:r>
                        <a:rPr b="0" lang="en-US" sz="1800" strike="noStrike" u="none">
                          <a:solidFill>
                            <a:schemeClr val="dk1"/>
                          </a:solidFill>
                          <a:effectLst/>
                          <a:uFillTx/>
                          <a:latin typeface="Arial"/>
                        </a:rPr>
                        <a:t>Section 151A(1)</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pPr>
                      <a:r>
                        <a:rPr b="0" lang="en-US" sz="1800" strike="noStrike" u="none">
                          <a:solidFill>
                            <a:schemeClr val="dk1"/>
                          </a:solidFill>
                          <a:effectLst/>
                          <a:uFillTx/>
                          <a:latin typeface="Arial"/>
                        </a:rPr>
                        <a:t>Section 532(1)</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38160">
                      <a:solidFill>
                        <a:srgbClr val="ffffff"/>
                      </a:solidFill>
                      <a:prstDash val="solid"/>
                    </a:lnT>
                    <a:lnB w="12240">
                      <a:solidFill>
                        <a:srgbClr val="ffffff"/>
                      </a:solidFill>
                      <a:prstDash val="solid"/>
                    </a:lnB>
                    <a:solidFill>
                      <a:srgbClr val="cbe2f5"/>
                    </a:solidFill>
                  </a:tcPr>
                </a:tc>
              </a:tr>
              <a:tr h="669960">
                <a:tc>
                  <a:txBody>
                    <a:bodyPr anchor="t">
                      <a:noAutofit/>
                    </a:bodyPr>
                    <a:p>
                      <a:pPr defTabSz="914400">
                        <a:lnSpc>
                          <a:spcPct val="100000"/>
                        </a:lnSpc>
                      </a:pPr>
                      <a:r>
                        <a:rPr b="0" lang="en-US" sz="1800" strike="noStrike" u="none">
                          <a:solidFill>
                            <a:schemeClr val="dk1"/>
                          </a:solidFill>
                          <a:effectLst/>
                          <a:uFillTx/>
                          <a:latin typeface="Arial"/>
                        </a:rPr>
                        <a:t>Section 151A(2)</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c>
                  <a:txBody>
                    <a:bodyPr anchor="t">
                      <a:noAutofit/>
                    </a:bodyPr>
                    <a:p>
                      <a:pPr defTabSz="914400">
                        <a:lnSpc>
                          <a:spcPct val="100000"/>
                        </a:lnSpc>
                      </a:pPr>
                      <a:r>
                        <a:rPr b="0" lang="en-US" sz="1800" strike="noStrike" u="none">
                          <a:solidFill>
                            <a:schemeClr val="dk1"/>
                          </a:solidFill>
                          <a:effectLst/>
                          <a:uFillTx/>
                          <a:latin typeface="Arial"/>
                        </a:rPr>
                        <a:t>Section 532(2)</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r>
              <a:tr h="669960">
                <a:tc>
                  <a:txBody>
                    <a:bodyPr anchor="t">
                      <a:noAutofit/>
                    </a:bodyPr>
                    <a:p>
                      <a:pPr defTabSz="914400">
                        <a:lnSpc>
                          <a:spcPct val="100000"/>
                        </a:lnSpc>
                      </a:pPr>
                      <a:r>
                        <a:rPr b="0" lang="en-US" sz="1800" strike="noStrike" u="none">
                          <a:solidFill>
                            <a:schemeClr val="dk1"/>
                          </a:solidFill>
                          <a:effectLst/>
                          <a:uFillTx/>
                          <a:latin typeface="Arial"/>
                        </a:rPr>
                        <a:t>Section 151A(2), Proviso</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be2f5"/>
                    </a:solidFill>
                  </a:tcPr>
                </a:tc>
                <a:tc>
                  <a:txBody>
                    <a:bodyPr anchor="t">
                      <a:noAutofit/>
                    </a:bodyPr>
                    <a:p>
                      <a:pPr defTabSz="914400">
                        <a:lnSpc>
                          <a:spcPct val="100000"/>
                        </a:lnSpc>
                      </a:pPr>
                      <a:r>
                        <a:rPr b="0" lang="en-US" sz="1800" strike="noStrike" u="none">
                          <a:solidFill>
                            <a:schemeClr val="dk1"/>
                          </a:solidFill>
                          <a:effectLst/>
                          <a:uFillTx/>
                          <a:latin typeface="Arial"/>
                        </a:rPr>
                        <a:t>-</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be2f5"/>
                    </a:solidFill>
                  </a:tcPr>
                </a:tc>
              </a:tr>
              <a:tr h="669960">
                <a:tc>
                  <a:txBody>
                    <a:bodyPr anchor="t">
                      <a:noAutofit/>
                    </a:bodyPr>
                    <a:p>
                      <a:pPr defTabSz="914400">
                        <a:lnSpc>
                          <a:spcPct val="100000"/>
                        </a:lnSpc>
                      </a:pPr>
                      <a:r>
                        <a:rPr b="0" lang="en-US" sz="1800" strike="noStrike" u="none">
                          <a:solidFill>
                            <a:schemeClr val="dk1"/>
                          </a:solidFill>
                          <a:effectLst/>
                          <a:uFillTx/>
                          <a:latin typeface="Arial"/>
                        </a:rPr>
                        <a:t>Section 151A(3)</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c>
                  <a:txBody>
                    <a:bodyPr anchor="t">
                      <a:noAutofit/>
                    </a:bodyPr>
                    <a:p>
                      <a:pPr defTabSz="914400">
                        <a:lnSpc>
                          <a:spcPct val="100000"/>
                        </a:lnSpc>
                      </a:pPr>
                      <a:r>
                        <a:rPr b="0" lang="en-US" sz="1800" strike="noStrike" u="none">
                          <a:solidFill>
                            <a:schemeClr val="dk1"/>
                          </a:solidFill>
                          <a:effectLst/>
                          <a:uFillTx/>
                          <a:latin typeface="Arial"/>
                        </a:rPr>
                        <a:t>Section 532(4)</a:t>
                      </a:r>
                      <a:endParaRPr b="0" lang="en-US" sz="1800" strike="noStrike" u="none">
                        <a:solidFill>
                          <a:srgbClr val="000000"/>
                        </a:solidFill>
                        <a:effectLst/>
                        <a:uFillTx/>
                        <a:latin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e7f1fa"/>
                    </a:solidFill>
                  </a:tcPr>
                </a:tc>
              </a:tr>
              <a:tr h="669960">
                <a:tc>
                  <a:txBody>
                    <a:bodyPr anchor="t">
                      <a:noAutofit/>
                    </a:bodyPr>
                    <a:p>
                      <a:endParaRPr b="0" lang="en-US" sz="1400" strike="noStrike" u="none">
                        <a:solidFill>
                          <a:schemeClr val="dk1"/>
                        </a:solidFill>
                        <a:effectLst/>
                        <a:uFillTx/>
                        <a:latin typeface="Arial"/>
                        <a:ea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be2f5"/>
                    </a:solidFill>
                  </a:tcPr>
                </a:tc>
                <a:tc>
                  <a:txBody>
                    <a:bodyPr anchor="t">
                      <a:noAutofit/>
                    </a:bodyPr>
                    <a:p>
                      <a:endParaRPr b="0" lang="en-US" sz="1400" strike="noStrike" u="none">
                        <a:solidFill>
                          <a:schemeClr val="dk1"/>
                        </a:solidFill>
                        <a:effectLst/>
                        <a:uFillTx/>
                        <a:latin typeface="Arial"/>
                        <a:ea typeface="Arial"/>
                      </a:endParaRPr>
                    </a:p>
                  </a:txBody>
                  <a:tcPr anchor="t" marL="91440" marR="91440" marT="45720" marB="45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cbe2f5"/>
                    </a:solidFill>
                  </a:tcPr>
                </a:tc>
              </a:tr>
            </a:tbl>
          </a:graphicData>
        </a:graphic>
      </p:graphicFrame>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fontScale="92500" lnSpcReduction="9999"/>
          </a:bodyPr>
          <a:p>
            <a:pPr indent="0" defTabSz="914400">
              <a:lnSpc>
                <a:spcPct val="90000"/>
              </a:lnSpc>
              <a:buNone/>
              <a:tabLst>
                <a:tab algn="l" pos="0"/>
              </a:tabLst>
            </a:pPr>
            <a:r>
              <a:rPr b="1" lang="en-US" sz="4800" strike="noStrike" u="none">
                <a:solidFill>
                  <a:srgbClr val="262626"/>
                </a:solidFill>
                <a:effectLst/>
                <a:uFillTx/>
                <a:latin typeface="Century Gothic"/>
                <a:ea typeface="Century Gothic"/>
              </a:rPr>
              <a:t>Analysis of changes in Section 151A (ITA 1961) v. Section 532 (ITA 2025)</a:t>
            </a:r>
            <a:endParaRPr b="0" lang="en-US" sz="4800" strike="noStrike" u="none">
              <a:solidFill>
                <a:srgbClr val="000000"/>
              </a:solidFill>
              <a:effectLst/>
              <a:uFillTx/>
              <a:latin typeface="Arial"/>
            </a:endParaRPr>
          </a:p>
        </p:txBody>
      </p:sp>
      <p:sp>
        <p:nvSpPr>
          <p:cNvPr id="255" name="PlaceHolder 2"/>
          <p:cNvSpPr>
            <a:spLocks noGrp="1"/>
          </p:cNvSpPr>
          <p:nvPr>
            <p:ph/>
          </p:nvPr>
        </p:nvSpPr>
        <p:spPr>
          <a:xfrm>
            <a:off x="1066680" y="2103120"/>
            <a:ext cx="10056600" cy="3930120"/>
          </a:xfrm>
          <a:prstGeom prst="rect">
            <a:avLst/>
          </a:prstGeom>
          <a:noFill/>
          <a:ln w="0">
            <a:noFill/>
          </a:ln>
        </p:spPr>
        <p:txBody>
          <a:bodyPr lIns="91440" rIns="91440" tIns="45720" bIns="45720" anchor="t">
            <a:noAutofit/>
          </a:bodyPr>
          <a:p>
            <a:pPr marL="457200" indent="-343080" defTabSz="914400">
              <a:lnSpc>
                <a:spcPct val="100000"/>
              </a:lnSpc>
              <a:spcBef>
                <a:spcPts val="901"/>
              </a:spcBef>
              <a:buClr>
                <a:srgbClr val="262626"/>
              </a:buClr>
              <a:buFont typeface="Garamond"/>
              <a:buChar char="◦"/>
            </a:pPr>
            <a:r>
              <a:rPr b="1" i="1" lang="en-US" sz="1800" strike="noStrike" u="none">
                <a:solidFill>
                  <a:schemeClr val="dk1"/>
                </a:solidFill>
                <a:effectLst/>
                <a:uFillTx/>
                <a:latin typeface="Century Gothic"/>
                <a:ea typeface="Century Gothic"/>
              </a:rPr>
              <a:t>Team-based decision-making removed from the faceless reassessment scheme</a:t>
            </a:r>
            <a:endParaRPr b="0" lang="en-US" sz="18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a:p>
            <a:pPr marL="457200" indent="-343080" defTabSz="914400">
              <a:lnSpc>
                <a:spcPct val="100000"/>
              </a:lnSpc>
              <a:spcBef>
                <a:spcPts val="901"/>
              </a:spcBef>
              <a:buClr>
                <a:srgbClr val="262626"/>
              </a:buClr>
              <a:buFont typeface="Garamond"/>
              <a:buChar char="◦"/>
              <a:tabLst>
                <a:tab algn="l" pos="0"/>
              </a:tabLst>
            </a:pPr>
            <a:r>
              <a:rPr b="0" lang="en-US" sz="1800" strike="noStrike" u="none">
                <a:solidFill>
                  <a:schemeClr val="dk1"/>
                </a:solidFill>
                <a:effectLst/>
                <a:uFillTx/>
                <a:latin typeface="Century Gothic"/>
                <a:ea typeface="Century Gothic"/>
              </a:rPr>
              <a:t>Section 151A of the 1961 empowers the central government to frame a scheme for conducting the reassessment in a faceless manner. Under the 1961 Act, the introduction of a team-based decision-making process with dynamic jurisdiction was a key feature of the faceless scheme introduced by the Central Government, aiming to enhance efficiency, transparency, and accountability.</a:t>
            </a:r>
            <a:endParaRPr b="0" lang="en-US" sz="1800" strike="noStrike" u="none">
              <a:solidFill>
                <a:srgbClr val="000000"/>
              </a:solidFill>
              <a:effectLst/>
              <a:uFillTx/>
              <a:latin typeface="Arial"/>
            </a:endParaRPr>
          </a:p>
          <a:p>
            <a:pPr marL="457200" indent="-343080" defTabSz="914400">
              <a:lnSpc>
                <a:spcPct val="100000"/>
              </a:lnSpc>
              <a:spcBef>
                <a:spcPts val="901"/>
              </a:spcBef>
              <a:buClr>
                <a:srgbClr val="262626"/>
              </a:buClr>
              <a:buFont typeface="Garamond"/>
              <a:buChar char="◦"/>
              <a:tabLst>
                <a:tab algn="l" pos="0"/>
              </a:tabLst>
            </a:pPr>
            <a:r>
              <a:rPr b="0" lang="en-US" sz="1800" strike="noStrike" u="none">
                <a:solidFill>
                  <a:schemeClr val="dk1"/>
                </a:solidFill>
                <a:effectLst/>
                <a:uFillTx/>
                <a:latin typeface="Century Gothic"/>
                <a:ea typeface="Century Gothic"/>
              </a:rPr>
              <a:t>However, under the 2025 Act, this team-based decision-making feature has been removed from the features of the faceless scheme.</a:t>
            </a:r>
            <a:endParaRPr b="0" lang="en-US" sz="18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6" name="PlaceHolder 1"/>
          <p:cNvSpPr>
            <a:spLocks noGrp="1"/>
          </p:cNvSpPr>
          <p:nvPr>
            <p:ph type="title"/>
          </p:nvPr>
        </p:nvSpPr>
        <p:spPr>
          <a:xfrm>
            <a:off x="609480" y="642600"/>
            <a:ext cx="10666080" cy="2708280"/>
          </a:xfrm>
          <a:prstGeom prst="rect">
            <a:avLst/>
          </a:prstGeom>
          <a:noFill/>
          <a:ln w="0">
            <a:noFill/>
          </a:ln>
        </p:spPr>
        <p:txBody>
          <a:bodyPr lIns="91440" rIns="91440" tIns="45720" bIns="45720" anchor="ctr">
            <a:normAutofit lnSpcReduction="9999"/>
          </a:bodyPr>
          <a:p>
            <a:pPr indent="0" defTabSz="914400">
              <a:lnSpc>
                <a:spcPct val="90000"/>
              </a:lnSpc>
              <a:buNone/>
              <a:tabLst>
                <a:tab algn="l" pos="0"/>
              </a:tabLst>
            </a:pPr>
            <a:r>
              <a:rPr b="1" lang="en-US" sz="4800" strike="noStrike" u="none">
                <a:solidFill>
                  <a:srgbClr val="262626"/>
                </a:solidFill>
                <a:effectLst/>
                <a:uFillTx/>
                <a:latin typeface="Century Gothic"/>
                <a:ea typeface="Century Gothic"/>
              </a:rPr>
              <a:t>CIT, Mumbai Vs. Amitabh Bachchan dated 11.05.2016(Supreme Court) [1 2016(69) taxmann.com 170 (SC)]</a:t>
            </a:r>
            <a:endParaRPr b="0" lang="en-US" sz="4800" strike="noStrike" u="none">
              <a:solidFill>
                <a:srgbClr val="000000"/>
              </a:solidFill>
              <a:effectLst/>
              <a:uFillTx/>
              <a:latin typeface="Arial"/>
            </a:endParaRPr>
          </a:p>
        </p:txBody>
      </p:sp>
      <p:sp>
        <p:nvSpPr>
          <p:cNvPr id="257" name="PlaceHolder 2"/>
          <p:cNvSpPr>
            <a:spLocks noGrp="1"/>
          </p:cNvSpPr>
          <p:nvPr>
            <p:ph/>
          </p:nvPr>
        </p:nvSpPr>
        <p:spPr>
          <a:xfrm>
            <a:off x="2368440" y="3765240"/>
            <a:ext cx="7453080" cy="2268000"/>
          </a:xfrm>
          <a:prstGeom prst="rect">
            <a:avLst/>
          </a:prstGeom>
          <a:noFill/>
          <a:ln w="0">
            <a:noFill/>
          </a:ln>
        </p:spPr>
        <p:txBody>
          <a:bodyPr lIns="91440" rIns="91440" tIns="45720" bIns="45720" anchor="t">
            <a:normAutofit/>
          </a:bodyPr>
          <a:p>
            <a:pPr marL="182880" indent="-179280" defTabSz="914400">
              <a:lnSpc>
                <a:spcPct val="100000"/>
              </a:lnSpc>
              <a:buClr>
                <a:srgbClr val="262626"/>
              </a:buClr>
              <a:buFont typeface="Noto Sans Symbols"/>
              <a:buChar char="❖"/>
            </a:pPr>
            <a:r>
              <a:rPr b="0" lang="en-US" sz="2830" strike="noStrike" u="none">
                <a:solidFill>
                  <a:schemeClr val="dk1"/>
                </a:solidFill>
                <a:effectLst/>
                <a:uFillTx/>
                <a:latin typeface="Century Gothic"/>
                <a:ea typeface="Century Gothic"/>
              </a:rPr>
              <a:t>No matter, beyond the matters raised in show cause notices, can be raised by the authority</a:t>
            </a:r>
            <a:endParaRPr b="0" lang="en-US" sz="283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Autofit/>
          </a:bodyPr>
          <a:p>
            <a:pPr indent="0" algn="just" defTabSz="914400">
              <a:lnSpc>
                <a:spcPct val="90000"/>
              </a:lnSpc>
              <a:buNone/>
              <a:tabLst>
                <a:tab algn="l" pos="0"/>
              </a:tabLst>
            </a:pPr>
            <a:r>
              <a:rPr b="1" lang="en-US" sz="4230" strike="noStrike" u="none">
                <a:solidFill>
                  <a:srgbClr val="262626"/>
                </a:solidFill>
                <a:effectLst/>
                <a:uFillTx/>
                <a:latin typeface="Century Gothic"/>
                <a:ea typeface="Century Gothic"/>
              </a:rPr>
              <a:t>Union of India &amp; Ors. Vs Ashish Agarwal dated 04.05.2022 </a:t>
            </a:r>
            <a:endParaRPr b="0" lang="en-US" sz="4230" strike="noStrike" u="none">
              <a:solidFill>
                <a:srgbClr val="000000"/>
              </a:solidFill>
              <a:effectLst/>
              <a:uFillTx/>
              <a:latin typeface="Arial"/>
            </a:endParaRPr>
          </a:p>
        </p:txBody>
      </p:sp>
      <p:sp>
        <p:nvSpPr>
          <p:cNvPr id="259" name="PlaceHolder 2"/>
          <p:cNvSpPr>
            <a:spLocks noGrp="1"/>
          </p:cNvSpPr>
          <p:nvPr>
            <p:ph/>
          </p:nvPr>
        </p:nvSpPr>
        <p:spPr>
          <a:xfrm>
            <a:off x="2368440" y="2420640"/>
            <a:ext cx="7827120" cy="4032360"/>
          </a:xfrm>
          <a:prstGeom prst="rect">
            <a:avLst/>
          </a:prstGeom>
          <a:noFill/>
          <a:ln w="0">
            <a:noFill/>
          </a:ln>
        </p:spPr>
        <p:txBody>
          <a:bodyPr lIns="91440" rIns="91440" tIns="45720" bIns="45720" anchor="t">
            <a:normAutofit/>
          </a:bodyPr>
          <a:p>
            <a:pPr marL="453960" indent="-453960" algn="just" defTabSz="914400">
              <a:lnSpc>
                <a:spcPct val="100000"/>
              </a:lnSpc>
              <a:buClr>
                <a:srgbClr val="262626"/>
              </a:buClr>
              <a:buFont typeface="Century Gothic"/>
              <a:buAutoNum type="romanLcPeriod"/>
            </a:pPr>
            <a:r>
              <a:rPr b="0" lang="en-US" sz="2120" strike="noStrike" u="none">
                <a:solidFill>
                  <a:schemeClr val="dk1"/>
                </a:solidFill>
                <a:effectLst/>
                <a:uFillTx/>
                <a:latin typeface="Century Gothic"/>
                <a:ea typeface="Century Gothic"/>
              </a:rPr>
              <a:t>The impugned notices issued 148 shall be </a:t>
            </a:r>
            <a:r>
              <a:rPr b="1" lang="en-US" sz="2120" strike="noStrike" u="none">
                <a:solidFill>
                  <a:schemeClr val="dk1"/>
                </a:solidFill>
                <a:effectLst/>
                <a:uFillTx/>
                <a:latin typeface="Century Gothic"/>
                <a:ea typeface="Century Gothic"/>
              </a:rPr>
              <a:t>deemed</a:t>
            </a:r>
            <a:r>
              <a:rPr b="0" lang="en-US" sz="2120" strike="noStrike" u="none">
                <a:solidFill>
                  <a:schemeClr val="dk1"/>
                </a:solidFill>
                <a:effectLst/>
                <a:uFillTx/>
                <a:latin typeface="Century Gothic"/>
                <a:ea typeface="Century Gothic"/>
              </a:rPr>
              <a:t> to have been issued </a:t>
            </a:r>
            <a:r>
              <a:rPr b="1" lang="en-US" sz="2120" strike="noStrike" u="none">
                <a:solidFill>
                  <a:schemeClr val="dk1"/>
                </a:solidFill>
                <a:effectLst/>
                <a:uFillTx/>
                <a:latin typeface="Century Gothic"/>
                <a:ea typeface="Century Gothic"/>
              </a:rPr>
              <a:t>U/s 148A</a:t>
            </a:r>
            <a:r>
              <a:rPr b="0" lang="en-US" sz="2120" strike="noStrike" u="none">
                <a:solidFill>
                  <a:schemeClr val="dk1"/>
                </a:solidFill>
                <a:effectLst/>
                <a:uFillTx/>
                <a:latin typeface="Century Gothic"/>
                <a:ea typeface="Century Gothic"/>
              </a:rPr>
              <a:t>. The A.O shall </a:t>
            </a:r>
            <a:r>
              <a:rPr b="1" lang="en-US" sz="2120" strike="noStrike" u="none">
                <a:solidFill>
                  <a:schemeClr val="dk1"/>
                </a:solidFill>
                <a:effectLst/>
                <a:uFillTx/>
                <a:latin typeface="Century Gothic"/>
                <a:ea typeface="Century Gothic"/>
              </a:rPr>
              <a:t>provide all the information </a:t>
            </a:r>
            <a:r>
              <a:rPr b="0" lang="en-US" sz="2120" strike="noStrike" u="none">
                <a:solidFill>
                  <a:schemeClr val="dk1"/>
                </a:solidFill>
                <a:effectLst/>
                <a:uFillTx/>
                <a:latin typeface="Century Gothic"/>
                <a:ea typeface="Century Gothic"/>
              </a:rPr>
              <a:t>available with him </a:t>
            </a:r>
            <a:r>
              <a:rPr b="1" lang="en-US" sz="2120" strike="noStrike" u="none">
                <a:solidFill>
                  <a:schemeClr val="dk1"/>
                </a:solidFill>
                <a:effectLst/>
                <a:uFillTx/>
                <a:latin typeface="Century Gothic"/>
                <a:ea typeface="Century Gothic"/>
              </a:rPr>
              <a:t>within 30 days </a:t>
            </a:r>
            <a:r>
              <a:rPr b="0" lang="en-US" sz="2120" strike="noStrike" u="none">
                <a:solidFill>
                  <a:schemeClr val="dk1"/>
                </a:solidFill>
                <a:effectLst/>
                <a:uFillTx/>
                <a:latin typeface="Century Gothic"/>
                <a:ea typeface="Century Gothic"/>
              </a:rPr>
              <a:t>from the date of this order to the assessee.</a:t>
            </a:r>
            <a:endParaRPr b="0" lang="en-US" sz="2120" strike="noStrike" u="none">
              <a:solidFill>
                <a:srgbClr val="000000"/>
              </a:solidFill>
              <a:effectLst/>
              <a:uFillTx/>
              <a:latin typeface="Arial"/>
            </a:endParaRPr>
          </a:p>
          <a:p>
            <a:pPr marL="453960" indent="-453960" algn="just" defTabSz="914400">
              <a:lnSpc>
                <a:spcPct val="100000"/>
              </a:lnSpc>
              <a:spcBef>
                <a:spcPts val="901"/>
              </a:spcBef>
              <a:buClr>
                <a:srgbClr val="262626"/>
              </a:buClr>
              <a:buFont typeface="Century Gothic"/>
              <a:buAutoNum type="romanLcPeriod"/>
            </a:pPr>
            <a:r>
              <a:rPr b="0" lang="en-US" sz="2120" strike="noStrike" u="none">
                <a:solidFill>
                  <a:schemeClr val="dk1"/>
                </a:solidFill>
                <a:effectLst/>
                <a:uFillTx/>
                <a:latin typeface="Century Gothic"/>
                <a:ea typeface="Century Gothic"/>
              </a:rPr>
              <a:t>The requirement of </a:t>
            </a:r>
            <a:r>
              <a:rPr b="1" lang="en-US" sz="2120" strike="noStrike" u="none">
                <a:solidFill>
                  <a:schemeClr val="dk1"/>
                </a:solidFill>
                <a:effectLst/>
                <a:uFillTx/>
                <a:latin typeface="Century Gothic"/>
                <a:ea typeface="Century Gothic"/>
              </a:rPr>
              <a:t>conducting any enquiry</a:t>
            </a:r>
            <a:r>
              <a:rPr b="0" lang="en-US" sz="2120" strike="noStrike" u="none">
                <a:solidFill>
                  <a:schemeClr val="dk1"/>
                </a:solidFill>
                <a:effectLst/>
                <a:uFillTx/>
                <a:latin typeface="Century Gothic"/>
                <a:ea typeface="Century Gothic"/>
              </a:rPr>
              <a:t>, if required, with the prior approval of specified authority U/s 148A(a) is </a:t>
            </a:r>
            <a:r>
              <a:rPr b="1" lang="en-US" sz="2120" strike="noStrike" u="none">
                <a:solidFill>
                  <a:schemeClr val="dk1"/>
                </a:solidFill>
                <a:effectLst/>
                <a:uFillTx/>
                <a:latin typeface="Century Gothic"/>
                <a:ea typeface="Century Gothic"/>
              </a:rPr>
              <a:t>dispensed with as one-time measure.</a:t>
            </a:r>
            <a:endParaRPr b="0" lang="en-US" sz="2120" strike="noStrike" u="none">
              <a:solidFill>
                <a:srgbClr val="000000"/>
              </a:solidFill>
              <a:effectLst/>
              <a:uFillTx/>
              <a:latin typeface="Arial"/>
            </a:endParaRPr>
          </a:p>
          <a:p>
            <a:pPr marL="453960" indent="-453960" algn="just" defTabSz="914400">
              <a:lnSpc>
                <a:spcPct val="100000"/>
              </a:lnSpc>
              <a:spcBef>
                <a:spcPts val="901"/>
              </a:spcBef>
              <a:buNone/>
              <a:tabLst>
                <a:tab algn="l" pos="0"/>
              </a:tabLst>
            </a:pPr>
            <a:r>
              <a:rPr b="0" lang="en-US" sz="2120" strike="noStrike" u="none">
                <a:solidFill>
                  <a:schemeClr val="dk1"/>
                </a:solidFill>
                <a:effectLst/>
                <a:uFillTx/>
                <a:latin typeface="Century Gothic"/>
                <a:ea typeface="Century Gothic"/>
              </a:rPr>
              <a:t>	</a:t>
            </a:r>
            <a:r>
              <a:rPr b="0" lang="en-US" sz="2120" strike="noStrike" u="none">
                <a:solidFill>
                  <a:schemeClr val="dk1"/>
                </a:solidFill>
                <a:effectLst/>
                <a:uFillTx/>
                <a:latin typeface="Century Gothic"/>
                <a:ea typeface="Century Gothic"/>
              </a:rPr>
              <a:t>	</a:t>
            </a:r>
            <a:r>
              <a:rPr b="0" lang="en-US" sz="2120" strike="noStrike" u="none">
                <a:solidFill>
                  <a:schemeClr val="dk1"/>
                </a:solidFill>
                <a:effectLst/>
                <a:uFillTx/>
                <a:latin typeface="Century Gothic"/>
                <a:ea typeface="Century Gothic"/>
              </a:rPr>
              <a:t>However,  </a:t>
            </a:r>
            <a:r>
              <a:rPr b="1" lang="en-US" sz="2120" strike="noStrike" u="none">
                <a:solidFill>
                  <a:schemeClr val="dk1"/>
                </a:solidFill>
                <a:effectLst/>
                <a:uFillTx/>
                <a:latin typeface="Century Gothic"/>
                <a:ea typeface="Century Gothic"/>
              </a:rPr>
              <a:t>holding any enquiry </a:t>
            </a:r>
            <a:r>
              <a:rPr b="0" lang="en-US" sz="2120" strike="noStrike" u="none">
                <a:solidFill>
                  <a:schemeClr val="dk1"/>
                </a:solidFill>
                <a:effectLst/>
                <a:uFillTx/>
                <a:latin typeface="Century Gothic"/>
                <a:ea typeface="Century Gothic"/>
              </a:rPr>
              <a:t>with the prior approval of specified authority is </a:t>
            </a:r>
            <a:r>
              <a:rPr b="1" lang="en-US" sz="2120" strike="noStrike" u="none">
                <a:solidFill>
                  <a:schemeClr val="dk1"/>
                </a:solidFill>
                <a:effectLst/>
                <a:uFillTx/>
                <a:latin typeface="Century Gothic"/>
                <a:ea typeface="Century Gothic"/>
              </a:rPr>
              <a:t>not mandatory </a:t>
            </a:r>
            <a:r>
              <a:rPr b="0" lang="en-US" sz="2120" strike="noStrike" u="none">
                <a:solidFill>
                  <a:schemeClr val="dk1"/>
                </a:solidFill>
                <a:effectLst/>
                <a:uFillTx/>
                <a:latin typeface="Century Gothic"/>
                <a:ea typeface="Century Gothic"/>
              </a:rPr>
              <a:t>it is for the concerned A.O to hold enquiry, if required: </a:t>
            </a:r>
            <a:endParaRPr b="0" lang="en-US" sz="212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0" name="PlaceHolder 1"/>
          <p:cNvSpPr>
            <a:spLocks noGrp="1"/>
          </p:cNvSpPr>
          <p:nvPr>
            <p:ph type="title"/>
          </p:nvPr>
        </p:nvSpPr>
        <p:spPr>
          <a:xfrm>
            <a:off x="1066680" y="642600"/>
            <a:ext cx="10056600" cy="179388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1" lang="en-US" sz="4800" strike="noStrike" u="none">
                <a:solidFill>
                  <a:srgbClr val="262626"/>
                </a:solidFill>
                <a:effectLst/>
                <a:uFillTx/>
                <a:latin typeface="Calibri"/>
                <a:ea typeface="Calibri"/>
              </a:rPr>
              <a:t>Union of India vs. Rajeev Bansal, Dated 03</a:t>
            </a:r>
            <a:r>
              <a:rPr b="1" lang="en-US" sz="4800" strike="noStrike" u="none" baseline="30000">
                <a:solidFill>
                  <a:srgbClr val="262626"/>
                </a:solidFill>
                <a:effectLst/>
                <a:uFillTx/>
                <a:latin typeface="Calibri"/>
                <a:ea typeface="Calibri"/>
              </a:rPr>
              <a:t>rd</a:t>
            </a:r>
            <a:r>
              <a:rPr b="1" lang="en-US" sz="4800" strike="noStrike" u="none">
                <a:solidFill>
                  <a:srgbClr val="262626"/>
                </a:solidFill>
                <a:effectLst/>
                <a:uFillTx/>
                <a:latin typeface="Calibri"/>
                <a:ea typeface="Calibri"/>
              </a:rPr>
              <a:t> October 2024 (SC)</a:t>
            </a:r>
            <a:endParaRPr b="0" lang="en-US" sz="4800" strike="noStrike" u="none">
              <a:solidFill>
                <a:srgbClr val="000000"/>
              </a:solidFill>
              <a:effectLst/>
              <a:uFillTx/>
              <a:latin typeface="Arial"/>
            </a:endParaRPr>
          </a:p>
        </p:txBody>
      </p:sp>
      <p:sp>
        <p:nvSpPr>
          <p:cNvPr id="261" name="PlaceHolder 2"/>
          <p:cNvSpPr>
            <a:spLocks noGrp="1"/>
          </p:cNvSpPr>
          <p:nvPr>
            <p:ph/>
          </p:nvPr>
        </p:nvSpPr>
        <p:spPr>
          <a:xfrm>
            <a:off x="1066680" y="2666880"/>
            <a:ext cx="10056600" cy="3366360"/>
          </a:xfrm>
          <a:prstGeom prst="rect">
            <a:avLst/>
          </a:prstGeom>
          <a:noFill/>
          <a:ln w="0">
            <a:noFill/>
          </a:ln>
        </p:spPr>
        <p:txBody>
          <a:bodyPr lIns="91440" rIns="91440" tIns="45720" bIns="45720" anchor="t">
            <a:normAutofit/>
          </a:bodyPr>
          <a:p>
            <a:pPr marL="182880" indent="-182880" defTabSz="914400">
              <a:lnSpc>
                <a:spcPct val="100000"/>
              </a:lnSpc>
              <a:buClr>
                <a:srgbClr val="262626"/>
              </a:buClr>
              <a:buFont typeface="Garamond"/>
              <a:buChar char="◦"/>
            </a:pPr>
            <a:r>
              <a:rPr b="0" lang="en-US" sz="2400" strike="noStrike" u="none">
                <a:solidFill>
                  <a:schemeClr val="dk1"/>
                </a:solidFill>
                <a:effectLst/>
                <a:uFillTx/>
                <a:latin typeface="Times New Roman"/>
                <a:ea typeface="Times New Roman"/>
              </a:rPr>
              <a:t>TOLA extensions cannot revive cases where the time limit had already expired under the old regime before April 1, 2021.</a:t>
            </a:r>
            <a:endParaRPr b="0" lang="en-US" sz="2400" strike="noStrike" u="none">
              <a:solidFill>
                <a:srgbClr val="000000"/>
              </a:solidFill>
              <a:effectLst/>
              <a:uFillTx/>
              <a:latin typeface="Arial"/>
            </a:endParaRPr>
          </a:p>
          <a:p>
            <a:pPr marL="182880" indent="-182880" defTabSz="914400">
              <a:lnSpc>
                <a:spcPct val="100000"/>
              </a:lnSpc>
              <a:spcBef>
                <a:spcPts val="901"/>
              </a:spcBef>
              <a:buClr>
                <a:srgbClr val="262626"/>
              </a:buClr>
              <a:buFont typeface="Garamond"/>
              <a:buChar char="◦"/>
            </a:pPr>
            <a:r>
              <a:rPr b="0" lang="en-US" sz="2400" strike="noStrike" u="none">
                <a:solidFill>
                  <a:schemeClr val="dk1"/>
                </a:solidFill>
                <a:effectLst/>
                <a:uFillTx/>
                <a:latin typeface="Times New Roman"/>
                <a:ea typeface="Times New Roman"/>
              </a:rPr>
              <a:t>Notices must comply with the new procedure, including Section 148A safeguards.</a:t>
            </a:r>
            <a:endParaRPr b="0" lang="en-US" sz="2400" strike="noStrike" u="none">
              <a:solidFill>
                <a:srgbClr val="000000"/>
              </a:solidFill>
              <a:effectLst/>
              <a:uFillTx/>
              <a:latin typeface="Arial"/>
            </a:endParaRPr>
          </a:p>
          <a:p>
            <a:pPr marL="182880" indent="-182880" defTabSz="914400">
              <a:lnSpc>
                <a:spcPct val="100000"/>
              </a:lnSpc>
              <a:spcBef>
                <a:spcPts val="901"/>
              </a:spcBef>
              <a:buClr>
                <a:srgbClr val="262626"/>
              </a:buClr>
              <a:buFont typeface="Garamond"/>
              <a:buChar char="◦"/>
            </a:pPr>
            <a:r>
              <a:rPr b="0" lang="en-US" sz="2400" strike="noStrike" u="none">
                <a:solidFill>
                  <a:schemeClr val="dk1"/>
                </a:solidFill>
                <a:effectLst/>
                <a:uFillTx/>
                <a:latin typeface="Times New Roman"/>
                <a:ea typeface="Times New Roman"/>
              </a:rPr>
              <a:t>Notices were invalid for lacking the </a:t>
            </a:r>
            <a:r>
              <a:rPr b="1" lang="en-US" sz="2400" strike="noStrike" u="none">
                <a:solidFill>
                  <a:schemeClr val="dk1"/>
                </a:solidFill>
                <a:effectLst/>
                <a:uFillTx/>
                <a:latin typeface="Times New Roman"/>
                <a:ea typeface="Times New Roman"/>
              </a:rPr>
              <a:t>correct sanctioning authority</a:t>
            </a:r>
            <a:r>
              <a:rPr b="0" lang="en-US" sz="2400" strike="noStrike" u="none">
                <a:solidFill>
                  <a:schemeClr val="dk1"/>
                </a:solidFill>
                <a:effectLst/>
                <a:uFillTx/>
                <a:latin typeface="Times New Roman"/>
                <a:ea typeface="Times New Roman"/>
              </a:rPr>
              <a:t> under Section 151</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PlaceHolder 1"/>
          <p:cNvSpPr>
            <a:spLocks noGrp="1"/>
          </p:cNvSpPr>
          <p:nvPr>
            <p:ph type="title"/>
          </p:nvPr>
        </p:nvSpPr>
        <p:spPr>
          <a:xfrm>
            <a:off x="1066680" y="642600"/>
            <a:ext cx="10056600" cy="2098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1" lang="en-US" sz="4800" strike="noStrike" u="none">
                <a:solidFill>
                  <a:srgbClr val="262626"/>
                </a:solidFill>
                <a:effectLst/>
                <a:uFillTx/>
                <a:latin typeface="Times New Roman"/>
                <a:ea typeface="Times New Roman"/>
              </a:rPr>
              <a:t>Ram Balram Buildhome Pvt. Ltd. vs. Income Tax Officer &amp; Anr. Dated 30</a:t>
            </a:r>
            <a:r>
              <a:rPr b="1" lang="en-US" sz="4800" strike="noStrike" u="none" baseline="30000">
                <a:solidFill>
                  <a:srgbClr val="262626"/>
                </a:solidFill>
                <a:effectLst/>
                <a:uFillTx/>
                <a:latin typeface="Times New Roman"/>
                <a:ea typeface="Times New Roman"/>
              </a:rPr>
              <a:t>th</a:t>
            </a:r>
            <a:r>
              <a:rPr b="1" lang="en-US" sz="4800" strike="noStrike" u="none">
                <a:solidFill>
                  <a:srgbClr val="262626"/>
                </a:solidFill>
                <a:effectLst/>
                <a:uFillTx/>
                <a:latin typeface="Times New Roman"/>
                <a:ea typeface="Times New Roman"/>
              </a:rPr>
              <a:t> January (Delhi HC)</a:t>
            </a:r>
            <a:endParaRPr b="0" lang="en-US" sz="4800" strike="noStrike" u="none">
              <a:solidFill>
                <a:srgbClr val="000000"/>
              </a:solidFill>
              <a:effectLst/>
              <a:uFillTx/>
              <a:latin typeface="Arial"/>
            </a:endParaRPr>
          </a:p>
        </p:txBody>
      </p:sp>
      <p:sp>
        <p:nvSpPr>
          <p:cNvPr id="263" name="PlaceHolder 2"/>
          <p:cNvSpPr>
            <a:spLocks noGrp="1"/>
          </p:cNvSpPr>
          <p:nvPr>
            <p:ph/>
          </p:nvPr>
        </p:nvSpPr>
        <p:spPr>
          <a:xfrm>
            <a:off x="1066680" y="3048120"/>
            <a:ext cx="10056600" cy="2985120"/>
          </a:xfrm>
          <a:prstGeom prst="rect">
            <a:avLst/>
          </a:prstGeom>
          <a:noFill/>
          <a:ln w="0">
            <a:noFill/>
          </a:ln>
        </p:spPr>
        <p:txBody>
          <a:bodyPr lIns="91440" rIns="91440" tIns="45720" bIns="45720" anchor="t">
            <a:normAutofit/>
          </a:bodyPr>
          <a:p>
            <a:pPr marL="182880" indent="-182880" algn="just" defTabSz="914400">
              <a:lnSpc>
                <a:spcPct val="100000"/>
              </a:lnSpc>
              <a:buClr>
                <a:srgbClr val="262626"/>
              </a:buClr>
              <a:buFont typeface="Garamond"/>
              <a:buChar char="◦"/>
            </a:pPr>
            <a:r>
              <a:rPr b="0" lang="en-US" sz="2000" strike="noStrike" u="none">
                <a:solidFill>
                  <a:schemeClr val="dk1"/>
                </a:solidFill>
                <a:effectLst/>
                <a:uFillTx/>
                <a:latin typeface="Times New Roman"/>
                <a:ea typeface="Times New Roman"/>
              </a:rPr>
              <a:t>  The </a:t>
            </a:r>
            <a:r>
              <a:rPr b="1" lang="en-US" sz="2000" strike="noStrike" u="none">
                <a:solidFill>
                  <a:schemeClr val="dk1"/>
                </a:solidFill>
                <a:effectLst/>
                <a:uFillTx/>
                <a:latin typeface="Times New Roman"/>
                <a:ea typeface="Times New Roman"/>
              </a:rPr>
              <a:t>first proviso to Section 149(1)</a:t>
            </a:r>
            <a:r>
              <a:rPr b="0" lang="en-US" sz="2000" strike="noStrike" u="none">
                <a:solidFill>
                  <a:schemeClr val="dk1"/>
                </a:solidFill>
                <a:effectLst/>
                <a:uFillTx/>
                <a:latin typeface="Times New Roman"/>
                <a:ea typeface="Times New Roman"/>
              </a:rPr>
              <a:t> prohibits reopening if such notice </a:t>
            </a:r>
            <a:r>
              <a:rPr b="1" lang="en-US" sz="2000" strike="noStrike" u="none">
                <a:solidFill>
                  <a:schemeClr val="dk1"/>
                </a:solidFill>
                <a:effectLst/>
                <a:uFillTx/>
                <a:latin typeface="Times New Roman"/>
                <a:ea typeface="Times New Roman"/>
              </a:rPr>
              <a:t>could not have been issued   under the old law.</a:t>
            </a:r>
            <a:endParaRPr b="0" lang="en-US" sz="2000" strike="noStrike" u="none">
              <a:solidFill>
                <a:srgbClr val="000000"/>
              </a:solidFill>
              <a:effectLst/>
              <a:uFillTx/>
              <a:latin typeface="Arial"/>
            </a:endParaRPr>
          </a:p>
          <a:p>
            <a:pPr marL="343080" indent="-343080" algn="just" defTabSz="914400">
              <a:lnSpc>
                <a:spcPct val="107000"/>
              </a:lnSpc>
              <a:spcBef>
                <a:spcPts val="901"/>
              </a:spcBef>
              <a:buClr>
                <a:srgbClr val="262626"/>
              </a:buClr>
              <a:buFont typeface="Noto Sans Symbols"/>
              <a:buChar char="∙"/>
            </a:pPr>
            <a:r>
              <a:rPr b="0" lang="en-US" sz="2000" strike="noStrike" u="none">
                <a:solidFill>
                  <a:schemeClr val="dk1"/>
                </a:solidFill>
                <a:effectLst/>
                <a:uFillTx/>
                <a:latin typeface="Times New Roman"/>
                <a:ea typeface="Times New Roman"/>
              </a:rPr>
              <a:t>The Revenue argued that </a:t>
            </a:r>
            <a:r>
              <a:rPr b="1" lang="en-US" sz="2000" strike="noStrike" u="none">
                <a:solidFill>
                  <a:schemeClr val="dk1"/>
                </a:solidFill>
                <a:effectLst/>
                <a:uFillTx/>
                <a:latin typeface="Times New Roman"/>
                <a:ea typeface="Times New Roman"/>
              </a:rPr>
              <a:t>TOLA</a:t>
            </a:r>
            <a:r>
              <a:rPr b="0" lang="en-US" sz="2000" strike="noStrike" u="none">
                <a:solidFill>
                  <a:schemeClr val="dk1"/>
                </a:solidFill>
                <a:effectLst/>
                <a:uFillTx/>
                <a:latin typeface="Times New Roman"/>
                <a:ea typeface="Times New Roman"/>
              </a:rPr>
              <a:t> extended time till </a:t>
            </a:r>
            <a:r>
              <a:rPr b="1" lang="en-US" sz="2000" strike="noStrike" u="none">
                <a:solidFill>
                  <a:schemeClr val="dk1"/>
                </a:solidFill>
                <a:effectLst/>
                <a:uFillTx/>
                <a:latin typeface="Times New Roman"/>
                <a:ea typeface="Times New Roman"/>
              </a:rPr>
              <a:t>30 June 2021</a:t>
            </a:r>
            <a:r>
              <a:rPr b="0" lang="en-US" sz="2000" strike="noStrike" u="none">
                <a:solidFill>
                  <a:schemeClr val="dk1"/>
                </a:solidFill>
                <a:effectLst/>
                <a:uFillTx/>
                <a:latin typeface="Times New Roman"/>
                <a:ea typeface="Times New Roman"/>
              </a:rPr>
              <a:t>, and the SC’s </a:t>
            </a:r>
            <a:r>
              <a:rPr b="0" i="1" lang="en-US" sz="2000" strike="noStrike" u="none">
                <a:solidFill>
                  <a:schemeClr val="dk1"/>
                </a:solidFill>
                <a:effectLst/>
                <a:uFillTx/>
                <a:latin typeface="Times New Roman"/>
                <a:ea typeface="Times New Roman"/>
              </a:rPr>
              <a:t>Ashish Agarwal</a:t>
            </a:r>
            <a:r>
              <a:rPr b="0" lang="en-US" sz="2000" strike="noStrike" u="none">
                <a:solidFill>
                  <a:schemeClr val="dk1"/>
                </a:solidFill>
                <a:effectLst/>
                <a:uFillTx/>
                <a:latin typeface="Times New Roman"/>
                <a:ea typeface="Times New Roman"/>
              </a:rPr>
              <a:t> ruling validated old-style notices by deeming them as issued under </a:t>
            </a:r>
            <a:r>
              <a:rPr b="1" lang="en-US" sz="2000" strike="noStrike" u="none">
                <a:solidFill>
                  <a:schemeClr val="dk1"/>
                </a:solidFill>
                <a:effectLst/>
                <a:uFillTx/>
                <a:latin typeface="Times New Roman"/>
                <a:ea typeface="Times New Roman"/>
              </a:rPr>
              <a:t>Section 148A(b)</a:t>
            </a:r>
            <a:r>
              <a:rPr b="0" lang="en-US" sz="2000" strike="noStrike" u="none">
                <a:solidFill>
                  <a:schemeClr val="dk1"/>
                </a:solidFill>
                <a:effectLst/>
                <a:uFillTx/>
                <a:latin typeface="Times New Roman"/>
                <a:ea typeface="Times New Roman"/>
              </a:rPr>
              <a:t>.</a:t>
            </a:r>
            <a:endParaRPr b="0" lang="en-US" sz="2000" strike="noStrike" u="none">
              <a:solidFill>
                <a:srgbClr val="000000"/>
              </a:solidFill>
              <a:effectLst/>
              <a:uFillTx/>
              <a:latin typeface="Arial"/>
            </a:endParaRPr>
          </a:p>
          <a:p>
            <a:pPr marL="343080" indent="-343080" algn="just" defTabSz="914400">
              <a:lnSpc>
                <a:spcPct val="107000"/>
              </a:lnSpc>
              <a:spcBef>
                <a:spcPts val="1701"/>
              </a:spcBef>
              <a:buClr>
                <a:srgbClr val="262626"/>
              </a:buClr>
              <a:buFont typeface="Noto Sans Symbols"/>
              <a:buChar char="∙"/>
            </a:pPr>
            <a:r>
              <a:rPr b="0" lang="en-US" sz="2000" strike="noStrike" u="none">
                <a:solidFill>
                  <a:schemeClr val="dk1"/>
                </a:solidFill>
                <a:effectLst/>
                <a:uFillTx/>
                <a:latin typeface="Times New Roman"/>
                <a:ea typeface="Times New Roman"/>
              </a:rPr>
              <a:t>The court recognized these rulings but emphasized the </a:t>
            </a:r>
            <a:r>
              <a:rPr b="1" lang="en-US" sz="2000" strike="noStrike" u="none">
                <a:solidFill>
                  <a:schemeClr val="dk1"/>
                </a:solidFill>
                <a:effectLst/>
                <a:uFillTx/>
                <a:latin typeface="Times New Roman"/>
                <a:ea typeface="Times New Roman"/>
              </a:rPr>
              <a:t>Supreme Court’s own caveat</a:t>
            </a:r>
            <a:r>
              <a:rPr b="0" lang="en-US" sz="2000" strike="noStrike" u="none">
                <a:solidFill>
                  <a:schemeClr val="dk1"/>
                </a:solidFill>
                <a:effectLst/>
                <a:uFillTx/>
                <a:latin typeface="Times New Roman"/>
                <a:ea typeface="Times New Roman"/>
              </a:rPr>
              <a:t> in </a:t>
            </a:r>
            <a:r>
              <a:rPr b="1" i="1" lang="en-US" sz="2000" strike="noStrike" u="none">
                <a:solidFill>
                  <a:schemeClr val="dk1"/>
                </a:solidFill>
                <a:effectLst/>
                <a:uFillTx/>
                <a:latin typeface="Times New Roman"/>
                <a:ea typeface="Times New Roman"/>
              </a:rPr>
              <a:t>Rajeev Bansal</a:t>
            </a:r>
            <a:r>
              <a:rPr b="1" lang="en-US" sz="2000" strike="noStrike" u="none">
                <a:solidFill>
                  <a:schemeClr val="dk1"/>
                </a:solidFill>
                <a:effectLst/>
                <a:uFillTx/>
                <a:latin typeface="Times New Roman"/>
                <a:ea typeface="Times New Roman"/>
              </a:rPr>
              <a:t> </a:t>
            </a:r>
            <a:r>
              <a:rPr b="0" lang="en-US" sz="2000" strike="noStrike" u="none">
                <a:solidFill>
                  <a:schemeClr val="dk1"/>
                </a:solidFill>
                <a:effectLst/>
                <a:uFillTx/>
                <a:latin typeface="Times New Roman"/>
                <a:ea typeface="Times New Roman"/>
              </a:rPr>
              <a:t>that </a:t>
            </a:r>
            <a:r>
              <a:rPr b="1" lang="en-US" sz="2000" strike="noStrike" u="none">
                <a:solidFill>
                  <a:schemeClr val="dk1"/>
                </a:solidFill>
                <a:effectLst/>
                <a:uFillTx/>
                <a:latin typeface="Times New Roman"/>
                <a:ea typeface="Times New Roman"/>
              </a:rPr>
              <a:t>TOLA cannot revive time-barred cases</a:t>
            </a:r>
            <a:r>
              <a:rPr b="0" lang="en-US" sz="2000" strike="noStrike" u="none">
                <a:solidFill>
                  <a:schemeClr val="dk1"/>
                </a:solidFill>
                <a:effectLst/>
                <a:uFillTx/>
                <a:latin typeface="Times New Roman"/>
                <a:ea typeface="Times New Roman"/>
              </a:rPr>
              <a:t> under the old regime.</a:t>
            </a:r>
            <a:endParaRPr b="0" lang="en-US" sz="2000" strike="noStrike" u="none">
              <a:solidFill>
                <a:srgbClr val="000000"/>
              </a:solidFill>
              <a:effectLst/>
              <a:uFillTx/>
              <a:latin typeface="Arial"/>
            </a:endParaRPr>
          </a:p>
          <a:p>
            <a:pPr marL="182880" indent="-55800" algn="just" defTabSz="914400">
              <a:lnSpc>
                <a:spcPct val="100000"/>
              </a:lnSpc>
              <a:spcBef>
                <a:spcPts val="1701"/>
              </a:spcBef>
              <a:buNone/>
              <a:tabLst>
                <a:tab algn="l" pos="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type="title"/>
          </p:nvPr>
        </p:nvSpPr>
        <p:spPr>
          <a:xfrm>
            <a:off x="1066680" y="470520"/>
            <a:ext cx="9225720" cy="1342800"/>
          </a:xfrm>
          <a:prstGeom prst="rect">
            <a:avLst/>
          </a:prstGeom>
          <a:noFill/>
          <a:ln w="0">
            <a:noFill/>
          </a:ln>
        </p:spPr>
        <p:txBody>
          <a:bodyPr lIns="91440" rIns="91440" tIns="45720" bIns="45720" anchor="ctr">
            <a:normAutofit fontScale="77500" lnSpcReduction="19999"/>
          </a:bodyPr>
          <a:p>
            <a:pPr indent="0" algn="ctr" defTabSz="914400">
              <a:lnSpc>
                <a:spcPct val="90000"/>
              </a:lnSpc>
              <a:buNone/>
              <a:tabLst>
                <a:tab algn="l" pos="0"/>
              </a:tabLst>
            </a:pPr>
            <a:r>
              <a:rPr b="1" lang="en-US" sz="4800" strike="noStrike" u="none">
                <a:solidFill>
                  <a:srgbClr val="262626"/>
                </a:solidFill>
                <a:effectLst/>
                <a:uFillTx/>
                <a:latin typeface="Century Gothic"/>
                <a:ea typeface="Century Gothic"/>
              </a:rPr>
              <a:t>Section 147(Section 279 of ITA, 2025): Income escaping assessment </a:t>
            </a:r>
            <a:endParaRPr b="0" lang="en-US" sz="4800" strike="noStrike" u="none">
              <a:solidFill>
                <a:srgbClr val="000000"/>
              </a:solidFill>
              <a:effectLst/>
              <a:uFillTx/>
              <a:latin typeface="Arial"/>
            </a:endParaRPr>
          </a:p>
        </p:txBody>
      </p:sp>
      <p:sp>
        <p:nvSpPr>
          <p:cNvPr id="142" name="PlaceHolder 2"/>
          <p:cNvSpPr>
            <a:spLocks noGrp="1"/>
          </p:cNvSpPr>
          <p:nvPr>
            <p:ph/>
          </p:nvPr>
        </p:nvSpPr>
        <p:spPr>
          <a:xfrm>
            <a:off x="990720" y="2151360"/>
            <a:ext cx="10056600" cy="3628800"/>
          </a:xfrm>
          <a:prstGeom prst="rect">
            <a:avLst/>
          </a:prstGeom>
          <a:noFill/>
          <a:ln w="0">
            <a:noFill/>
          </a:ln>
        </p:spPr>
        <p:txBody>
          <a:bodyPr lIns="91440" rIns="91440" tIns="45720" bIns="45720" anchor="t">
            <a:normAutofit/>
          </a:bodyPr>
          <a:p>
            <a:pPr marL="182880" indent="-179280" defTabSz="914400">
              <a:lnSpc>
                <a:spcPct val="100000"/>
              </a:lnSpc>
              <a:buClr>
                <a:srgbClr val="262626"/>
              </a:buClr>
              <a:buFont typeface="Garamond"/>
              <a:buChar char="◦"/>
            </a:pPr>
            <a:r>
              <a:rPr b="0" lang="en-US" sz="2830" strike="noStrike" u="none">
                <a:solidFill>
                  <a:schemeClr val="dk1"/>
                </a:solidFill>
                <a:effectLst/>
                <a:uFillTx/>
                <a:latin typeface="Century Gothic"/>
                <a:ea typeface="Century Gothic"/>
              </a:rPr>
              <a:t>If </a:t>
            </a:r>
            <a:r>
              <a:rPr b="1" lang="en-US" sz="2830" strike="noStrike" u="none">
                <a:solidFill>
                  <a:schemeClr val="dk1"/>
                </a:solidFill>
                <a:effectLst/>
                <a:uFillTx/>
                <a:latin typeface="Century Gothic"/>
                <a:ea typeface="Century Gothic"/>
              </a:rPr>
              <a:t>any income </a:t>
            </a:r>
            <a:r>
              <a:rPr b="0" lang="en-US" sz="2830" strike="noStrike" u="none">
                <a:solidFill>
                  <a:schemeClr val="dk1"/>
                </a:solidFill>
                <a:effectLst/>
                <a:uFillTx/>
                <a:latin typeface="Century Gothic"/>
                <a:ea typeface="Century Gothic"/>
              </a:rPr>
              <a:t>chargeable to tax, in the case of an assessee, has </a:t>
            </a:r>
            <a:r>
              <a:rPr b="1" lang="en-US" sz="2830" strike="noStrike" u="none">
                <a:solidFill>
                  <a:schemeClr val="dk1"/>
                </a:solidFill>
                <a:effectLst/>
                <a:uFillTx/>
                <a:latin typeface="Century Gothic"/>
                <a:ea typeface="Century Gothic"/>
              </a:rPr>
              <a:t>escaped assessment for any A.Y</a:t>
            </a:r>
            <a:r>
              <a:rPr b="0" lang="en-US" sz="2830" strike="noStrike" u="none">
                <a:solidFill>
                  <a:schemeClr val="dk1"/>
                </a:solidFill>
                <a:effectLst/>
                <a:uFillTx/>
                <a:latin typeface="Century Gothic"/>
                <a:ea typeface="Century Gothic"/>
              </a:rPr>
              <a:t>, the A.O may, subject to the provisions of sections 148 to 153, </a:t>
            </a:r>
            <a:r>
              <a:rPr b="1" lang="en-US" sz="2830" strike="noStrike" u="none">
                <a:solidFill>
                  <a:schemeClr val="dk1"/>
                </a:solidFill>
                <a:effectLst/>
                <a:uFillTx/>
                <a:latin typeface="Century Gothic"/>
                <a:ea typeface="Century Gothic"/>
              </a:rPr>
              <a:t>assess or reassess </a:t>
            </a:r>
            <a:r>
              <a:rPr b="0" lang="en-US" sz="2830" strike="noStrike" u="none">
                <a:solidFill>
                  <a:schemeClr val="dk1"/>
                </a:solidFill>
                <a:effectLst/>
                <a:uFillTx/>
                <a:latin typeface="Century Gothic"/>
                <a:ea typeface="Century Gothic"/>
              </a:rPr>
              <a:t>such income or recompute loss for such A.Y</a:t>
            </a:r>
            <a:endParaRPr b="0" lang="en-US" sz="2830" strike="noStrike" u="none">
              <a:solidFill>
                <a:srgbClr val="000000"/>
              </a:solidFill>
              <a:effectLst/>
              <a:uFillTx/>
              <a:latin typeface="Arial"/>
            </a:endParaRPr>
          </a:p>
          <a:p>
            <a:pPr marL="182880" indent="0" defTabSz="914400">
              <a:lnSpc>
                <a:spcPct val="100000"/>
              </a:lnSpc>
              <a:buNone/>
              <a:tabLst>
                <a:tab algn="l" pos="0"/>
              </a:tabLst>
            </a:pPr>
            <a:endParaRPr b="0" lang="en-US" sz="2830" strike="noStrike" u="none">
              <a:solidFill>
                <a:srgbClr val="000000"/>
              </a:solidFill>
              <a:effectLst/>
              <a:uFillTx/>
              <a:latin typeface="Arial"/>
            </a:endParaRPr>
          </a:p>
          <a:p>
            <a:pPr marL="182880" indent="-179280" defTabSz="914400">
              <a:lnSpc>
                <a:spcPct val="100000"/>
              </a:lnSpc>
              <a:buClr>
                <a:srgbClr val="262626"/>
              </a:buClr>
              <a:buFont typeface="Garamond"/>
              <a:buChar char="◦"/>
              <a:tabLst>
                <a:tab algn="l" pos="0"/>
              </a:tabLst>
            </a:pPr>
            <a:r>
              <a:rPr b="0" lang="en-US" sz="2830" strike="noStrike" u="none">
                <a:solidFill>
                  <a:schemeClr val="dk1"/>
                </a:solidFill>
                <a:effectLst/>
                <a:uFillTx/>
                <a:latin typeface="Century Gothic"/>
                <a:ea typeface="Century Gothic"/>
              </a:rPr>
              <a:t>There is no substantial changes in  the provisions of the ITA 2025 compared to the ITA 1961.</a:t>
            </a:r>
            <a:endParaRPr b="0" lang="en-US" sz="2830" strike="noStrike" u="none">
              <a:solidFill>
                <a:srgbClr val="000000"/>
              </a:solidFill>
              <a:effectLst/>
              <a:uFillTx/>
              <a:latin typeface="Arial"/>
            </a:endParaRPr>
          </a:p>
          <a:p>
            <a:pPr indent="0" defTabSz="914400">
              <a:lnSpc>
                <a:spcPct val="100000"/>
              </a:lnSpc>
              <a:buNone/>
              <a:tabLst>
                <a:tab algn="l" pos="0"/>
              </a:tabLst>
            </a:pPr>
            <a:endParaRPr b="0" lang="en-US" sz="283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PlaceHolder 1"/>
          <p:cNvSpPr>
            <a:spLocks noGrp="1"/>
          </p:cNvSpPr>
          <p:nvPr>
            <p:ph type="title"/>
          </p:nvPr>
        </p:nvSpPr>
        <p:spPr>
          <a:xfrm>
            <a:off x="990720" y="533520"/>
            <a:ext cx="10056600" cy="1903320"/>
          </a:xfrm>
          <a:prstGeom prst="rect">
            <a:avLst/>
          </a:prstGeom>
          <a:noFill/>
          <a:ln w="0">
            <a:noFill/>
          </a:ln>
        </p:spPr>
        <p:txBody>
          <a:bodyPr lIns="91440" rIns="91440" tIns="45720" bIns="45720" anchor="ctr">
            <a:normAutofit lnSpcReduction="9999"/>
          </a:bodyPr>
          <a:p>
            <a:pPr indent="0" defTabSz="914400">
              <a:lnSpc>
                <a:spcPct val="90000"/>
              </a:lnSpc>
              <a:buNone/>
              <a:tabLst>
                <a:tab algn="l" pos="0"/>
              </a:tabLst>
            </a:pPr>
            <a:r>
              <a:rPr b="1" lang="en-US" sz="4400" strike="noStrike" u="none">
                <a:solidFill>
                  <a:srgbClr val="262626"/>
                </a:solidFill>
                <a:effectLst/>
                <a:uFillTx/>
                <a:latin typeface="Times New Roman"/>
                <a:ea typeface="Times New Roman"/>
              </a:rPr>
              <a:t>Kanwaljeet Kaur vs. Assistant Commissioner of Income Tax dated 04</a:t>
            </a:r>
            <a:r>
              <a:rPr b="1" lang="en-US" sz="4400" strike="noStrike" u="none" baseline="30000">
                <a:solidFill>
                  <a:srgbClr val="262626"/>
                </a:solidFill>
                <a:effectLst/>
                <a:uFillTx/>
                <a:latin typeface="Times New Roman"/>
                <a:ea typeface="Times New Roman"/>
              </a:rPr>
              <a:t>th</a:t>
            </a:r>
            <a:r>
              <a:rPr b="1" lang="en-US" sz="4400" strike="noStrike" u="none">
                <a:solidFill>
                  <a:srgbClr val="262626"/>
                </a:solidFill>
                <a:effectLst/>
                <a:uFillTx/>
                <a:latin typeface="Times New Roman"/>
                <a:ea typeface="Times New Roman"/>
              </a:rPr>
              <a:t> February 2025 (Delhi HC)</a:t>
            </a:r>
            <a:endParaRPr b="0" lang="en-US" sz="4400" strike="noStrike" u="none">
              <a:solidFill>
                <a:srgbClr val="000000"/>
              </a:solidFill>
              <a:effectLst/>
              <a:uFillTx/>
              <a:latin typeface="Arial"/>
            </a:endParaRPr>
          </a:p>
        </p:txBody>
      </p:sp>
      <p:sp>
        <p:nvSpPr>
          <p:cNvPr id="265" name="PlaceHolder 2"/>
          <p:cNvSpPr>
            <a:spLocks noGrp="1"/>
          </p:cNvSpPr>
          <p:nvPr>
            <p:ph/>
          </p:nvPr>
        </p:nvSpPr>
        <p:spPr>
          <a:xfrm>
            <a:off x="1066680" y="2666880"/>
            <a:ext cx="10056600" cy="3366360"/>
          </a:xfrm>
          <a:prstGeom prst="rect">
            <a:avLst/>
          </a:prstGeom>
          <a:noFill/>
          <a:ln w="0">
            <a:noFill/>
          </a:ln>
        </p:spPr>
        <p:txBody>
          <a:bodyPr lIns="91440" rIns="91440" tIns="45720" bIns="45720" anchor="t">
            <a:normAutofit/>
          </a:bodyPr>
          <a:p>
            <a:pPr marL="182880" indent="-182880" defTabSz="914400">
              <a:lnSpc>
                <a:spcPct val="100000"/>
              </a:lnSpc>
              <a:buClr>
                <a:srgbClr val="262626"/>
              </a:buClr>
              <a:buFont typeface="Garamond"/>
              <a:buChar char="◦"/>
            </a:pPr>
            <a:r>
              <a:rPr b="0" lang="en-US" sz="1800" strike="noStrike" u="none">
                <a:solidFill>
                  <a:schemeClr val="dk1"/>
                </a:solidFill>
                <a:effectLst/>
                <a:uFillTx/>
                <a:latin typeface="Times New Roman"/>
                <a:ea typeface="Times New Roman"/>
              </a:rPr>
              <a:t>The Delhi High Court reaffirmed that </a:t>
            </a:r>
            <a:r>
              <a:rPr b="1" lang="en-US" sz="1800" strike="noStrike" u="none">
                <a:solidFill>
                  <a:schemeClr val="dk1"/>
                </a:solidFill>
                <a:effectLst/>
                <a:uFillTx/>
                <a:latin typeface="Times New Roman"/>
                <a:ea typeface="Times New Roman"/>
              </a:rPr>
              <a:t>TOLA extensions cannot be used to reopen cases that were already time-barred under the old regime</a:t>
            </a:r>
            <a:r>
              <a:rPr b="0" lang="en-US" sz="1800" strike="noStrike" u="none">
                <a:solidFill>
                  <a:schemeClr val="dk1"/>
                </a:solidFill>
                <a:effectLst/>
                <a:uFillTx/>
                <a:latin typeface="Times New Roman"/>
                <a:ea typeface="Times New Roman"/>
              </a:rPr>
              <a:t> before 1 April 2021.</a:t>
            </a:r>
            <a:endParaRPr b="0" lang="en-US" sz="1800" strike="noStrike" u="none">
              <a:solidFill>
                <a:srgbClr val="000000"/>
              </a:solidFill>
              <a:effectLst/>
              <a:uFillTx/>
              <a:latin typeface="Arial"/>
            </a:endParaRPr>
          </a:p>
          <a:p>
            <a:pPr marL="182880" indent="-68400" defTabSz="914400">
              <a:lnSpc>
                <a:spcPct val="100000"/>
              </a:lnSpc>
              <a:spcBef>
                <a:spcPts val="901"/>
              </a:spcBef>
              <a:buNone/>
              <a:tabLst>
                <a:tab algn="l" pos="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Google Shape;398;p43"/>
          <p:cNvSpPr/>
          <p:nvPr/>
        </p:nvSpPr>
        <p:spPr>
          <a:xfrm>
            <a:off x="762120" y="609480"/>
            <a:ext cx="9751680" cy="9644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50000"/>
              </a:lnSpc>
              <a:tabLst>
                <a:tab algn="l" pos="0"/>
              </a:tabLst>
            </a:pPr>
            <a:r>
              <a:rPr b="1" lang="en-US" sz="2000" strike="noStrike" u="sng">
                <a:solidFill>
                  <a:srgbClr val="ff0000"/>
                </a:solidFill>
                <a:effectLst/>
                <a:uFillTx/>
                <a:latin typeface="Bookman Old Style"/>
                <a:ea typeface="Bookman Old Style"/>
              </a:rPr>
              <a:t>Notice U/s 148 should have been issued by FAO instead of JAO, otherwise void</a:t>
            </a:r>
            <a:endParaRPr b="0" lang="en-US" sz="2000" strike="noStrike" u="none">
              <a:solidFill>
                <a:srgbClr val="000000"/>
              </a:solidFill>
              <a:effectLst/>
              <a:uFillTx/>
              <a:latin typeface="Arial"/>
            </a:endParaRPr>
          </a:p>
        </p:txBody>
      </p:sp>
      <p:sp>
        <p:nvSpPr>
          <p:cNvPr id="267" name="Google Shape;399;p43"/>
          <p:cNvSpPr/>
          <p:nvPr/>
        </p:nvSpPr>
        <p:spPr>
          <a:xfrm>
            <a:off x="1143000" y="1551600"/>
            <a:ext cx="9751680" cy="94590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50000"/>
              </a:lnSpc>
              <a:tabLst>
                <a:tab algn="l" pos="0"/>
              </a:tabLst>
            </a:pPr>
            <a:r>
              <a:rPr b="1" lang="en-US" sz="1800" strike="noStrike" u="none">
                <a:solidFill>
                  <a:schemeClr val="dk1"/>
                </a:solidFill>
                <a:effectLst/>
                <a:uFillTx/>
                <a:latin typeface="Bookman Old Style"/>
                <a:ea typeface="Bookman Old Style"/>
              </a:rPr>
              <a:t>Notification No. 18/2022 in S.O. 1466(E) dated 29th March, 2022 issued by the CBDT notifying e-Assessment of Income Escaping Assessment Scheme, 2022 under section 151A of the Income-tax Act, 1962.</a:t>
            </a:r>
            <a:endParaRPr b="0" lang="en-US" sz="1800" strike="noStrike" u="none">
              <a:solidFill>
                <a:srgbClr val="000000"/>
              </a:solidFill>
              <a:effectLst/>
              <a:uFillTx/>
              <a:latin typeface="Arial"/>
            </a:endParaRPr>
          </a:p>
          <a:p>
            <a:pPr algn="just" defTabSz="914400">
              <a:lnSpc>
                <a:spcPct val="150000"/>
              </a:lnSpc>
              <a:spcBef>
                <a:spcPts val="1001"/>
              </a:spcBef>
              <a:tabLst>
                <a:tab algn="l" pos="0"/>
              </a:tabLst>
            </a:pPr>
            <a:r>
              <a:rPr b="0" lang="en-US" sz="1800" strike="noStrike" u="none">
                <a:solidFill>
                  <a:schemeClr val="dk1"/>
                </a:solidFill>
                <a:effectLst/>
                <a:uFillTx/>
                <a:latin typeface="Bookman Old Style"/>
                <a:ea typeface="Bookman Old Style"/>
              </a:rPr>
              <a:t>Section 151A of the Act empowers </a:t>
            </a:r>
            <a:r>
              <a:rPr b="1" lang="en-US" sz="1800" strike="noStrike" u="none">
                <a:solidFill>
                  <a:schemeClr val="dk1"/>
                </a:solidFill>
                <a:effectLst/>
                <a:uFillTx/>
                <a:latin typeface="Bookman Old Style"/>
                <a:ea typeface="Bookman Old Style"/>
              </a:rPr>
              <a:t>CBDT to notify a Scheme for the purposes of assessment, reassessment or re-computation</a:t>
            </a:r>
            <a:r>
              <a:rPr b="0" lang="en-US" sz="1800" strike="noStrike" u="none">
                <a:solidFill>
                  <a:schemeClr val="dk1"/>
                </a:solidFill>
                <a:effectLst/>
                <a:uFillTx/>
                <a:latin typeface="Bookman Old Style"/>
                <a:ea typeface="Bookman Old Style"/>
              </a:rPr>
              <a:t>-</a:t>
            </a:r>
            <a:endParaRPr b="0" lang="en-US" sz="1800" strike="noStrike" u="none">
              <a:solidFill>
                <a:srgbClr val="000000"/>
              </a:solidFill>
              <a:effectLst/>
              <a:uFillTx/>
              <a:latin typeface="Arial"/>
            </a:endParaRPr>
          </a:p>
          <a:p>
            <a:pPr algn="just" defTabSz="914400">
              <a:lnSpc>
                <a:spcPct val="150000"/>
              </a:lnSpc>
              <a:spcBef>
                <a:spcPts val="1001"/>
              </a:spcBef>
              <a:tabLst>
                <a:tab algn="l" pos="0"/>
              </a:tabLst>
            </a:pPr>
            <a:r>
              <a:rPr b="0" lang="en-US" sz="1800" strike="noStrike" u="none">
                <a:solidFill>
                  <a:schemeClr val="dk1"/>
                </a:solidFill>
                <a:effectLst/>
                <a:uFillTx/>
                <a:latin typeface="Bookman Old Style"/>
                <a:ea typeface="Bookman Old Style"/>
              </a:rPr>
              <a:t>● under section 147 or </a:t>
            </a:r>
            <a:endParaRPr b="0" lang="en-US" sz="1800" strike="noStrike" u="none">
              <a:solidFill>
                <a:srgbClr val="000000"/>
              </a:solidFill>
              <a:effectLst/>
              <a:uFillTx/>
              <a:latin typeface="Arial"/>
            </a:endParaRPr>
          </a:p>
          <a:p>
            <a:pPr algn="just" defTabSz="914400">
              <a:lnSpc>
                <a:spcPct val="150000"/>
              </a:lnSpc>
              <a:spcBef>
                <a:spcPts val="1001"/>
              </a:spcBef>
              <a:tabLst>
                <a:tab algn="l" pos="0"/>
              </a:tabLst>
            </a:pPr>
            <a:r>
              <a:rPr b="0" lang="en-US" sz="1800" strike="noStrike" u="none">
                <a:solidFill>
                  <a:schemeClr val="dk1"/>
                </a:solidFill>
                <a:effectLst/>
                <a:uFillTx/>
                <a:latin typeface="Bookman Old Style"/>
                <a:ea typeface="Bookman Old Style"/>
              </a:rPr>
              <a:t>● </a:t>
            </a:r>
            <a:r>
              <a:rPr b="1" lang="en-US" sz="1800" strike="noStrike" u="none">
                <a:solidFill>
                  <a:schemeClr val="dk1"/>
                </a:solidFill>
                <a:effectLst/>
                <a:uFillTx/>
                <a:latin typeface="Bookman Old Style"/>
                <a:ea typeface="Bookman Old Style"/>
              </a:rPr>
              <a:t>issuance of notice under section 148</a:t>
            </a:r>
            <a:r>
              <a:rPr b="0" lang="en-US" sz="1800" strike="noStrike" u="none">
                <a:solidFill>
                  <a:schemeClr val="dk1"/>
                </a:solidFill>
                <a:effectLst/>
                <a:uFillTx/>
                <a:latin typeface="Bookman Old Style"/>
                <a:ea typeface="Bookman Old Style"/>
              </a:rPr>
              <a:t> or </a:t>
            </a:r>
            <a:endParaRPr b="0" lang="en-US" sz="1800" strike="noStrike" u="none">
              <a:solidFill>
                <a:srgbClr val="000000"/>
              </a:solidFill>
              <a:effectLst/>
              <a:uFillTx/>
              <a:latin typeface="Arial"/>
            </a:endParaRPr>
          </a:p>
          <a:p>
            <a:pPr marL="457200" algn="just" defTabSz="914400">
              <a:lnSpc>
                <a:spcPct val="150000"/>
              </a:lnSpc>
              <a:spcBef>
                <a:spcPts val="1001"/>
              </a:spcBef>
              <a:tabLst>
                <a:tab algn="l" pos="0"/>
              </a:tabLst>
            </a:pPr>
            <a:r>
              <a:rPr b="0" lang="en-US" sz="1800" strike="noStrike" u="none">
                <a:solidFill>
                  <a:schemeClr val="dk1"/>
                </a:solidFill>
                <a:effectLst/>
                <a:uFillTx/>
                <a:latin typeface="Bookman Old Style"/>
                <a:ea typeface="Bookman Old Style"/>
              </a:rPr>
              <a:t>● conducting of enquiries or issuance of show-cause notice or passing of order under section 148A or </a:t>
            </a:r>
            <a:endParaRPr b="0" lang="en-US" sz="1800" strike="noStrike" u="none">
              <a:solidFill>
                <a:srgbClr val="000000"/>
              </a:solidFill>
              <a:effectLst/>
              <a:uFillTx/>
              <a:latin typeface="Arial"/>
            </a:endParaRPr>
          </a:p>
          <a:p>
            <a:pPr marL="457200" algn="just" defTabSz="914400">
              <a:lnSpc>
                <a:spcPct val="150000"/>
              </a:lnSpc>
              <a:spcBef>
                <a:spcPts val="1001"/>
              </a:spcBef>
              <a:tabLst>
                <a:tab algn="l" pos="0"/>
              </a:tabLst>
            </a:pPr>
            <a:r>
              <a:rPr b="0" lang="en-US" sz="1800" strike="noStrike" u="none">
                <a:solidFill>
                  <a:schemeClr val="dk1"/>
                </a:solidFill>
                <a:effectLst/>
                <a:uFillTx/>
                <a:latin typeface="Bookman Old Style"/>
                <a:ea typeface="Bookman Old Style"/>
              </a:rPr>
              <a:t>● sanction for issue of such notice under section 151</a:t>
            </a:r>
            <a:endParaRPr b="0" lang="en-US" sz="18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8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8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r>
              <a:rPr b="1" lang="en-US" sz="1800" strike="noStrike" u="none">
                <a:solidFill>
                  <a:schemeClr val="dk1"/>
                </a:solidFill>
                <a:effectLst/>
                <a:uFillTx/>
                <a:latin typeface="Bookman Old Style"/>
                <a:ea typeface="Bookman Old Style"/>
              </a:rPr>
              <a:t>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 name="Google Shape;404;p44"/>
          <p:cNvSpPr/>
          <p:nvPr/>
        </p:nvSpPr>
        <p:spPr>
          <a:xfrm>
            <a:off x="685800" y="457200"/>
            <a:ext cx="9980280" cy="68742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50000"/>
              </a:lnSpc>
              <a:tabLst>
                <a:tab algn="l" pos="0"/>
              </a:tabLst>
            </a:pPr>
            <a:r>
              <a:rPr b="0" lang="en-US" sz="1600" strike="noStrike" u="none">
                <a:solidFill>
                  <a:schemeClr val="dk1"/>
                </a:solidFill>
                <a:effectLst/>
                <a:uFillTx/>
                <a:latin typeface="Bookman Old Style"/>
                <a:ea typeface="Bookman Old Style"/>
              </a:rPr>
              <a:t>so as to impart greater efficiency, transparency and accountability by—</a:t>
            </a:r>
            <a:endParaRPr b="0" lang="en-US" sz="1600" strike="noStrike" u="none">
              <a:solidFill>
                <a:srgbClr val="000000"/>
              </a:solidFill>
              <a:effectLst/>
              <a:uFillTx/>
              <a:latin typeface="Arial"/>
            </a:endParaRPr>
          </a:p>
          <a:p>
            <a:pPr algn="just" defTabSz="914400">
              <a:lnSpc>
                <a:spcPct val="150000"/>
              </a:lnSpc>
              <a:spcBef>
                <a:spcPts val="1001"/>
              </a:spcBef>
              <a:tabLst>
                <a:tab algn="l" pos="0"/>
              </a:tabLst>
            </a:pPr>
            <a:r>
              <a:rPr b="0" lang="en-US" sz="700" strike="noStrike" u="none">
                <a:solidFill>
                  <a:schemeClr val="dk1"/>
                </a:solidFill>
                <a:effectLst/>
                <a:uFillTx/>
                <a:latin typeface="Bookman Old Style"/>
                <a:ea typeface="Bookman Old Style"/>
              </a:rPr>
              <a:t> </a:t>
            </a:r>
            <a:endParaRPr b="0" lang="en-US" sz="700" strike="noStrike" u="none">
              <a:solidFill>
                <a:srgbClr val="000000"/>
              </a:solidFill>
              <a:effectLst/>
              <a:uFillTx/>
              <a:latin typeface="Arial"/>
            </a:endParaRPr>
          </a:p>
          <a:p>
            <a:pPr marL="457200" algn="just" defTabSz="914400">
              <a:lnSpc>
                <a:spcPct val="150000"/>
              </a:lnSpc>
              <a:spcBef>
                <a:spcPts val="1001"/>
              </a:spcBef>
              <a:tabLst>
                <a:tab algn="l" pos="0"/>
              </a:tabLst>
            </a:pPr>
            <a:r>
              <a:rPr b="0" lang="en-US" sz="1600" strike="noStrike" u="none">
                <a:solidFill>
                  <a:schemeClr val="dk1"/>
                </a:solidFill>
                <a:effectLst/>
                <a:uFillTx/>
                <a:latin typeface="Bookman Old Style"/>
                <a:ea typeface="Bookman Old Style"/>
              </a:rPr>
              <a:t>(i) eliminating the interface between the income-tax authority and the assessee or any other person, to the extent technologically feasible;</a:t>
            </a: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r>
              <a:rPr b="0" lang="en-US" sz="700" strike="noStrike" u="none">
                <a:solidFill>
                  <a:schemeClr val="dk1"/>
                </a:solidFill>
                <a:effectLst/>
                <a:uFillTx/>
                <a:latin typeface="Bookman Old Style"/>
                <a:ea typeface="Bookman Old Style"/>
              </a:rPr>
              <a:t> </a:t>
            </a:r>
            <a:endParaRPr b="0" lang="en-US" sz="700" strike="noStrike" u="none">
              <a:solidFill>
                <a:srgbClr val="000000"/>
              </a:solidFill>
              <a:effectLst/>
              <a:uFillTx/>
              <a:latin typeface="Arial"/>
            </a:endParaRPr>
          </a:p>
          <a:p>
            <a:pPr marL="457200" algn="just" defTabSz="914400">
              <a:lnSpc>
                <a:spcPct val="150000"/>
              </a:lnSpc>
              <a:spcBef>
                <a:spcPts val="1001"/>
              </a:spcBef>
              <a:tabLst>
                <a:tab algn="l" pos="0"/>
              </a:tabLst>
            </a:pPr>
            <a:r>
              <a:rPr b="0" lang="en-US" sz="1600" strike="noStrike" u="none">
                <a:solidFill>
                  <a:schemeClr val="dk1"/>
                </a:solidFill>
                <a:effectLst/>
                <a:uFillTx/>
                <a:latin typeface="Bookman Old Style"/>
                <a:ea typeface="Bookman Old Style"/>
              </a:rPr>
              <a:t>(ii) optimising utilisation of the resources through economies of scale and functional specialisation;</a:t>
            </a: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r>
              <a:rPr b="0" lang="en-US" sz="400" strike="noStrike" u="none">
                <a:solidFill>
                  <a:schemeClr val="dk1"/>
                </a:solidFill>
                <a:effectLst/>
                <a:uFillTx/>
                <a:latin typeface="Bookman Old Style"/>
                <a:ea typeface="Bookman Old Style"/>
              </a:rPr>
              <a:t> </a:t>
            </a:r>
            <a:endParaRPr b="0" lang="en-US" sz="400" strike="noStrike" u="none">
              <a:solidFill>
                <a:srgbClr val="000000"/>
              </a:solidFill>
              <a:effectLst/>
              <a:uFillTx/>
              <a:latin typeface="Arial"/>
            </a:endParaRPr>
          </a:p>
          <a:p>
            <a:pPr marL="457200" algn="just" defTabSz="914400">
              <a:lnSpc>
                <a:spcPct val="150000"/>
              </a:lnSpc>
              <a:spcBef>
                <a:spcPts val="1001"/>
              </a:spcBef>
              <a:tabLst>
                <a:tab algn="l" pos="0"/>
              </a:tabLst>
            </a:pPr>
            <a:r>
              <a:rPr b="0" lang="en-US" sz="1600" strike="noStrike" u="none">
                <a:solidFill>
                  <a:schemeClr val="dk1"/>
                </a:solidFill>
                <a:effectLst/>
                <a:uFillTx/>
                <a:latin typeface="Bookman Old Style"/>
                <a:ea typeface="Bookman Old Style"/>
              </a:rPr>
              <a:t>(iii) introducing a team-based exercise of powers and performance of functions by two or more income-tax authorities, concurrently, in respect of any area or persons or classes of persons or incomes or classes of income or cases or classes of cases, with dynamic jurisdiction.</a:t>
            </a: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r>
              <a:rPr b="0" lang="en-US" sz="1600" strike="noStrike" u="none">
                <a:solidFill>
                  <a:schemeClr val="dk1"/>
                </a:solidFill>
                <a:effectLst/>
                <a:uFillTx/>
                <a:latin typeface="Bookman Old Style"/>
                <a:ea typeface="Bookman Old Style"/>
              </a:rPr>
              <a:t> </a:t>
            </a: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r>
              <a:rPr b="0" lang="en-US" sz="1600" strike="noStrike" u="none">
                <a:solidFill>
                  <a:schemeClr val="dk1"/>
                </a:solidFill>
                <a:effectLst/>
                <a:uFillTx/>
                <a:latin typeface="Bookman Old Style"/>
                <a:ea typeface="Bookman Old Style"/>
              </a:rPr>
              <a:t>By virtue of powers conferred to the Board by section 151A(1) and (2), the </a:t>
            </a:r>
            <a:r>
              <a:rPr b="1" lang="en-US" sz="1600" strike="noStrike" u="none">
                <a:solidFill>
                  <a:schemeClr val="dk1"/>
                </a:solidFill>
                <a:effectLst/>
                <a:uFillTx/>
                <a:latin typeface="Bookman Old Style"/>
                <a:ea typeface="Bookman Old Style"/>
              </a:rPr>
              <a:t>Central Government has notified this e-Assessment of Income Escaping Assessment Scheme, 2022</a:t>
            </a:r>
            <a:r>
              <a:rPr b="0" lang="en-US" sz="1600" strike="noStrike" u="none">
                <a:solidFill>
                  <a:schemeClr val="dk1"/>
                </a:solidFill>
                <a:effectLst/>
                <a:uFillTx/>
                <a:latin typeface="Bookman Old Style"/>
                <a:ea typeface="Bookman Old Style"/>
              </a:rPr>
              <a:t>.</a:t>
            </a:r>
            <a:endParaRPr b="0" lang="en-US" sz="16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4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400" strike="noStrike" u="none">
              <a:solidFill>
                <a:srgbClr val="000000"/>
              </a:solidFill>
              <a:effectLst/>
              <a:uFillTx/>
              <a:latin typeface="Arial"/>
            </a:endParaRPr>
          </a:p>
          <a:p>
            <a:pPr marL="457200" algn="just" defTabSz="914400">
              <a:lnSpc>
                <a:spcPct val="150000"/>
              </a:lnSpc>
              <a:spcBef>
                <a:spcPts val="1001"/>
              </a:spcBef>
              <a:tabLst>
                <a:tab algn="l" pos="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 name="Google Shape;409;p45"/>
          <p:cNvSpPr/>
          <p:nvPr/>
        </p:nvSpPr>
        <p:spPr>
          <a:xfrm>
            <a:off x="762120" y="533520"/>
            <a:ext cx="10361520" cy="170856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50000"/>
              </a:lnSpc>
              <a:tabLst>
                <a:tab algn="l" pos="0"/>
              </a:tabLst>
            </a:pPr>
            <a:r>
              <a:rPr b="1" lang="en-US" sz="1800" strike="noStrike" u="none">
                <a:solidFill>
                  <a:schemeClr val="dk1"/>
                </a:solidFill>
                <a:effectLst/>
                <a:uFillTx/>
                <a:latin typeface="Bookman Old Style"/>
                <a:ea typeface="Bookman Old Style"/>
              </a:rPr>
              <a:t>The Scheme dated 29th March 2022 in paragraph 3 clearly provides that the issuance of notice “shall be through automated allocation” which means that the same is mandatory</a:t>
            </a:r>
            <a:r>
              <a:rPr b="0" lang="en-US" sz="1800" strike="noStrike" u="none">
                <a:solidFill>
                  <a:schemeClr val="dk1"/>
                </a:solidFill>
                <a:effectLst/>
                <a:uFillTx/>
                <a:latin typeface="Bookman Old Style"/>
                <a:ea typeface="Bookman Old Style"/>
              </a:rPr>
              <a:t> and is required to be followed by the Department and does not give any discretion to the Department to choose whether to follow it or not.</a:t>
            </a:r>
            <a:endParaRPr b="0" lang="en-US" sz="1800" strike="noStrike" u="none">
              <a:solidFill>
                <a:srgbClr val="000000"/>
              </a:solidFill>
              <a:effectLst/>
              <a:uFillTx/>
              <a:latin typeface="Arial"/>
            </a:endParaRPr>
          </a:p>
        </p:txBody>
      </p:sp>
      <p:sp>
        <p:nvSpPr>
          <p:cNvPr id="270" name="Google Shape;410;p45"/>
          <p:cNvSpPr/>
          <p:nvPr/>
        </p:nvSpPr>
        <p:spPr>
          <a:xfrm>
            <a:off x="762120" y="2629080"/>
            <a:ext cx="10285200" cy="369144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tabLst>
                <a:tab algn="l" pos="0"/>
              </a:tabLst>
            </a:pPr>
            <a:r>
              <a:rPr b="1" lang="en-US" sz="1800" strike="noStrike" u="sng">
                <a:solidFill>
                  <a:schemeClr val="dk1"/>
                </a:solidFill>
                <a:effectLst/>
                <a:uFillTx/>
                <a:latin typeface="Bookman Old Style"/>
                <a:ea typeface="Bookman Old Style"/>
              </a:rPr>
              <a:t>Judgements in Support</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p>
            <a:pPr marL="285840" indent="-285840" defTabSz="914400">
              <a:lnSpc>
                <a:spcPct val="100000"/>
              </a:lnSpc>
              <a:buClr>
                <a:srgbClr val="ff0000"/>
              </a:buClr>
              <a:buFont typeface="Noto Sans Symbols"/>
              <a:buChar char="❖"/>
              <a:tabLst>
                <a:tab algn="l" pos="0"/>
              </a:tabLst>
            </a:pPr>
            <a:r>
              <a:rPr b="1" i="1" lang="en-US" sz="1800" strike="noStrike" u="none">
                <a:solidFill>
                  <a:srgbClr val="ff0000"/>
                </a:solidFill>
                <a:effectLst/>
                <a:uFillTx/>
                <a:latin typeface="Bookman Old Style"/>
                <a:ea typeface="Bookman Old Style"/>
              </a:rPr>
              <a:t>Hexaware Technologies Limited v. ACIT [</a:t>
            </a:r>
            <a:r>
              <a:rPr b="1" i="1" lang="en-US" sz="1800" strike="noStrike" u="none">
                <a:solidFill>
                  <a:schemeClr val="dk1"/>
                </a:solidFill>
                <a:effectLst/>
                <a:uFillTx/>
                <a:latin typeface="Bookman Old Style"/>
                <a:ea typeface="Bookman Old Style"/>
              </a:rPr>
              <a:t>WP No. 1778 of 2023 dt. 3rd May, 2024 for AY. 2015-16)]</a:t>
            </a:r>
            <a:r>
              <a:rPr b="0" i="1" lang="en-US" sz="1800" strike="noStrike" u="none">
                <a:solidFill>
                  <a:schemeClr val="dk1"/>
                </a:solidFill>
                <a:effectLst/>
                <a:uFillTx/>
                <a:latin typeface="Bookman Old Style"/>
                <a:ea typeface="Bookman Old Style"/>
              </a:rPr>
              <a:t> </a:t>
            </a:r>
            <a:r>
              <a:rPr b="1" i="1" lang="en-US" sz="1800" strike="noStrike" u="none">
                <a:solidFill>
                  <a:schemeClr val="dk1"/>
                </a:solidFill>
                <a:effectLst/>
                <a:uFillTx/>
                <a:latin typeface="Bookman Old Style"/>
                <a:ea typeface="Bookman Old Style"/>
              </a:rPr>
              <a:t>(Bombay HC)</a:t>
            </a:r>
            <a:endParaRPr b="0" lang="en-US" sz="1800" strike="noStrike" u="none">
              <a:solidFill>
                <a:srgbClr val="000000"/>
              </a:solidFill>
              <a:effectLst/>
              <a:uFillTx/>
              <a:latin typeface="Arial"/>
            </a:endParaRPr>
          </a:p>
          <a:p>
            <a:pPr marL="285840" indent="-171360" defTabSz="914400">
              <a:lnSpc>
                <a:spcPct val="100000"/>
              </a:lnSpc>
              <a:tabLst>
                <a:tab algn="l" pos="0"/>
              </a:tabLst>
            </a:pPr>
            <a:endParaRPr b="0" lang="en-US" sz="1800" strike="noStrike" u="none">
              <a:solidFill>
                <a:srgbClr val="000000"/>
              </a:solidFill>
              <a:effectLst/>
              <a:uFillTx/>
              <a:latin typeface="Arial"/>
            </a:endParaRPr>
          </a:p>
          <a:p>
            <a:pPr marL="285840" indent="-285840" defTabSz="914400">
              <a:lnSpc>
                <a:spcPct val="100000"/>
              </a:lnSpc>
              <a:buClr>
                <a:srgbClr val="000000"/>
              </a:buClr>
              <a:buFont typeface="Noto Sans Symbols"/>
              <a:buChar char="❖"/>
              <a:tabLst>
                <a:tab algn="l" pos="0"/>
              </a:tabLst>
            </a:pPr>
            <a:r>
              <a:rPr b="1" i="1" lang="en-US" sz="1800" strike="noStrike" u="none">
                <a:solidFill>
                  <a:schemeClr val="dk1"/>
                </a:solidFill>
                <a:effectLst/>
                <a:uFillTx/>
                <a:latin typeface="Bookman Old Style"/>
                <a:ea typeface="Bookman Old Style"/>
              </a:rPr>
              <a:t>Jyoti Sareen Vs Union of India and others (CWP-15791-2024) </a:t>
            </a:r>
            <a:r>
              <a:rPr b="1" i="1" lang="en-US" sz="1800" strike="noStrike" u="none">
                <a:solidFill>
                  <a:srgbClr val="ff0000"/>
                </a:solidFill>
                <a:effectLst/>
                <a:uFillTx/>
                <a:latin typeface="Bookman Old Style"/>
                <a:ea typeface="Bookman Old Style"/>
              </a:rPr>
              <a:t>(Punjab &amp; Haryana HC)</a:t>
            </a:r>
            <a:endParaRPr b="0" lang="en-US" sz="1800" strike="noStrike" u="none">
              <a:solidFill>
                <a:srgbClr val="000000"/>
              </a:solidFill>
              <a:effectLst/>
              <a:uFillTx/>
              <a:latin typeface="Arial"/>
            </a:endParaRPr>
          </a:p>
          <a:p>
            <a:pPr marL="285840" indent="-171360" defTabSz="914400">
              <a:lnSpc>
                <a:spcPct val="100000"/>
              </a:lnSpc>
              <a:tabLst>
                <a:tab algn="l" pos="0"/>
              </a:tabLst>
            </a:pPr>
            <a:endParaRPr b="0" lang="en-US" sz="1800" strike="noStrike" u="none">
              <a:solidFill>
                <a:srgbClr val="000000"/>
              </a:solidFill>
              <a:effectLst/>
              <a:uFillTx/>
              <a:latin typeface="Arial"/>
            </a:endParaRPr>
          </a:p>
          <a:p>
            <a:pPr marL="285840" indent="-285840" defTabSz="914400">
              <a:lnSpc>
                <a:spcPct val="100000"/>
              </a:lnSpc>
              <a:buClr>
                <a:srgbClr val="000000"/>
              </a:buClr>
              <a:buFont typeface="Noto Sans Symbols"/>
              <a:buChar char="❖"/>
              <a:tabLst>
                <a:tab algn="l" pos="0"/>
              </a:tabLst>
            </a:pPr>
            <a:r>
              <a:rPr b="1" i="1" lang="en-US" sz="1800" strike="noStrike" u="none">
                <a:solidFill>
                  <a:schemeClr val="dk1"/>
                </a:solidFill>
                <a:effectLst/>
                <a:uFillTx/>
                <a:latin typeface="Bookman Old Style"/>
                <a:ea typeface="Bookman Old Style"/>
              </a:rPr>
              <a:t>Jatinder Singh Bhangu Vs Union of India and others (CWP-15745-2024) </a:t>
            </a:r>
            <a:r>
              <a:rPr b="1" i="1" lang="en-US" sz="1800" strike="noStrike" u="none">
                <a:solidFill>
                  <a:srgbClr val="ff0000"/>
                </a:solidFill>
                <a:effectLst/>
                <a:uFillTx/>
                <a:latin typeface="Bookman Old Style"/>
                <a:ea typeface="Bookman Old Style"/>
              </a:rPr>
              <a:t>(Punjab &amp; Haryana HC)</a:t>
            </a:r>
            <a:endParaRPr b="0" lang="en-US" sz="1800" strike="noStrike" u="none">
              <a:solidFill>
                <a:srgbClr val="000000"/>
              </a:solidFill>
              <a:effectLst/>
              <a:uFillTx/>
              <a:latin typeface="Arial"/>
            </a:endParaRPr>
          </a:p>
          <a:p>
            <a:pPr marL="285840" indent="-171360" defTabSz="914400">
              <a:lnSpc>
                <a:spcPct val="100000"/>
              </a:lnSpc>
              <a:tabLst>
                <a:tab algn="l" pos="0"/>
              </a:tabLst>
            </a:pPr>
            <a:endParaRPr b="0" lang="en-US" sz="1800" strike="noStrike" u="none">
              <a:solidFill>
                <a:srgbClr val="000000"/>
              </a:solidFill>
              <a:effectLst/>
              <a:uFillTx/>
              <a:latin typeface="Arial"/>
            </a:endParaRPr>
          </a:p>
          <a:p>
            <a:pPr marL="285840" indent="-285840" defTabSz="914400">
              <a:lnSpc>
                <a:spcPct val="100000"/>
              </a:lnSpc>
              <a:buClr>
                <a:srgbClr val="000000"/>
              </a:buClr>
              <a:buFont typeface="Noto Sans Symbols"/>
              <a:buChar char="❖"/>
              <a:tabLst>
                <a:tab algn="l" pos="0"/>
              </a:tabLst>
            </a:pPr>
            <a:r>
              <a:rPr b="1" i="1" lang="en-US" sz="1800" strike="noStrike" u="none">
                <a:solidFill>
                  <a:schemeClr val="dk1"/>
                </a:solidFill>
                <a:effectLst/>
                <a:uFillTx/>
                <a:latin typeface="Bookman Old Style"/>
                <a:ea typeface="Bookman Old Style"/>
              </a:rPr>
              <a:t>Kankanala Ravindra Reddy Vs ITO dated 14.09.2023 (Telangana HC)</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Google Shape;415;p46"/>
          <p:cNvSpPr/>
          <p:nvPr/>
        </p:nvSpPr>
        <p:spPr>
          <a:xfrm>
            <a:off x="990720" y="1039680"/>
            <a:ext cx="10208880" cy="1879920"/>
          </a:xfrm>
          <a:prstGeom prst="rect">
            <a:avLst/>
          </a:prstGeom>
          <a:noFill/>
          <a:ln w="0">
            <a:noFill/>
          </a:ln>
        </p:spPr>
        <p:style>
          <a:lnRef idx="0"/>
          <a:fillRef idx="0"/>
          <a:effectRef idx="0"/>
          <a:fontRef idx="minor"/>
        </p:style>
        <p:txBody>
          <a:bodyPr lIns="90000" rIns="90000" tIns="45000" bIns="45000" anchor="b">
            <a:noAutofit/>
          </a:bodyPr>
          <a:p>
            <a:pPr defTabSz="914400">
              <a:lnSpc>
                <a:spcPct val="100000"/>
              </a:lnSpc>
              <a:tabLst>
                <a:tab algn="l" pos="0"/>
              </a:tabLst>
            </a:pPr>
            <a:r>
              <a:rPr b="1" lang="en-US" sz="1800" strike="noStrike" u="sng">
                <a:solidFill>
                  <a:schemeClr val="dk1"/>
                </a:solidFill>
                <a:effectLst/>
                <a:uFillTx/>
                <a:latin typeface="Bookman Old Style"/>
                <a:ea typeface="Bookman Old Style"/>
              </a:rPr>
              <a:t>Judgements against the Assessee</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p>
            <a:pPr marL="285840" indent="-285840" defTabSz="914400">
              <a:lnSpc>
                <a:spcPct val="100000"/>
              </a:lnSpc>
              <a:buClr>
                <a:srgbClr val="ff0000"/>
              </a:buClr>
              <a:buFont typeface="Noto Sans Symbols"/>
              <a:buChar char="❖"/>
              <a:tabLst>
                <a:tab algn="l" pos="0"/>
              </a:tabLst>
            </a:pPr>
            <a:r>
              <a:rPr b="1" lang="en-US" sz="2000" strike="noStrike" u="none">
                <a:solidFill>
                  <a:srgbClr val="ff0000"/>
                </a:solidFill>
                <a:effectLst/>
                <a:uFillTx/>
                <a:latin typeface="Times New Roman"/>
                <a:ea typeface="Times New Roman"/>
              </a:rPr>
              <a:t>Kanwaljeet Kaur vs. Assistant Commissioner </a:t>
            </a:r>
            <a:r>
              <a:rPr b="0" lang="en-US" sz="2000" strike="noStrike" u="none">
                <a:solidFill>
                  <a:schemeClr val="dk1"/>
                </a:solidFill>
                <a:effectLst/>
                <a:uFillTx/>
                <a:latin typeface="Times New Roman"/>
                <a:ea typeface="Times New Roman"/>
              </a:rPr>
              <a:t>of Income Tax dated 04</a:t>
            </a:r>
            <a:r>
              <a:rPr b="0" lang="en-US" sz="2000" strike="noStrike" u="none" baseline="30000">
                <a:solidFill>
                  <a:schemeClr val="dk1"/>
                </a:solidFill>
                <a:effectLst/>
                <a:uFillTx/>
                <a:latin typeface="Times New Roman"/>
                <a:ea typeface="Times New Roman"/>
              </a:rPr>
              <a:t>th</a:t>
            </a:r>
            <a:r>
              <a:rPr b="0" lang="en-US" sz="2000" strike="noStrike" u="none">
                <a:solidFill>
                  <a:schemeClr val="dk1"/>
                </a:solidFill>
                <a:effectLst/>
                <a:uFillTx/>
                <a:latin typeface="Times New Roman"/>
                <a:ea typeface="Times New Roman"/>
              </a:rPr>
              <a:t> February 2025 (Delhi HC)</a:t>
            </a:r>
            <a:endParaRPr b="0" lang="en-US" sz="2000" strike="noStrike" u="none">
              <a:solidFill>
                <a:srgbClr val="000000"/>
              </a:solidFill>
              <a:effectLst/>
              <a:uFillTx/>
              <a:latin typeface="Arial"/>
            </a:endParaRPr>
          </a:p>
          <a:p>
            <a:pPr marL="285840" indent="-285840" defTabSz="914400">
              <a:lnSpc>
                <a:spcPct val="100000"/>
              </a:lnSpc>
              <a:buClr>
                <a:srgbClr val="ff0000"/>
              </a:buClr>
              <a:buFont typeface="Noto Sans Symbols"/>
              <a:buChar char="❖"/>
              <a:tabLst>
                <a:tab algn="l" pos="0"/>
              </a:tabLst>
            </a:pPr>
            <a:r>
              <a:rPr b="1" lang="en-US" sz="2000" strike="noStrike" u="none">
                <a:solidFill>
                  <a:srgbClr val="ff0000"/>
                </a:solidFill>
                <a:effectLst/>
                <a:uFillTx/>
                <a:latin typeface="Times New Roman"/>
                <a:ea typeface="Times New Roman"/>
              </a:rPr>
              <a:t>Ram Balram Buildhome Pvt. Ltd. vs. Income Tax Officer </a:t>
            </a:r>
            <a:r>
              <a:rPr b="0" lang="en-US" sz="2000" strike="noStrike" u="none">
                <a:solidFill>
                  <a:schemeClr val="dk1"/>
                </a:solidFill>
                <a:effectLst/>
                <a:uFillTx/>
                <a:latin typeface="Times New Roman"/>
                <a:ea typeface="Times New Roman"/>
              </a:rPr>
              <a:t>&amp; Anr. Dated 30</a:t>
            </a:r>
            <a:r>
              <a:rPr b="0" lang="en-US" sz="2000" strike="noStrike" u="none" baseline="30000">
                <a:solidFill>
                  <a:schemeClr val="dk1"/>
                </a:solidFill>
                <a:effectLst/>
                <a:uFillTx/>
                <a:latin typeface="Times New Roman"/>
                <a:ea typeface="Times New Roman"/>
              </a:rPr>
              <a:t>th</a:t>
            </a:r>
            <a:r>
              <a:rPr b="0" lang="en-US" sz="2000" strike="noStrike" u="none">
                <a:solidFill>
                  <a:schemeClr val="dk1"/>
                </a:solidFill>
                <a:effectLst/>
                <a:uFillTx/>
                <a:latin typeface="Times New Roman"/>
                <a:ea typeface="Times New Roman"/>
              </a:rPr>
              <a:t> January (Delhi HC)</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 name="PlaceHolder 1"/>
          <p:cNvSpPr>
            <a:spLocks noGrp="1"/>
          </p:cNvSpPr>
          <p:nvPr>
            <p:ph type="title"/>
          </p:nvPr>
        </p:nvSpPr>
        <p:spPr>
          <a:xfrm>
            <a:off x="1371600" y="642600"/>
            <a:ext cx="10058040" cy="480240"/>
          </a:xfrm>
          <a:prstGeom prst="rect">
            <a:avLst/>
          </a:prstGeom>
          <a:noFill/>
          <a:ln w="0">
            <a:noFill/>
          </a:ln>
        </p:spPr>
        <p:txBody>
          <a:bodyPr lIns="91440" rIns="91440" tIns="45720" bIns="45720" anchor="ctr">
            <a:normAutofit fontScale="62500" lnSpcReduction="19999"/>
          </a:bodyPr>
          <a:p>
            <a:pPr marL="114120" indent="0" algn="ctr" defTabSz="914400">
              <a:lnSpc>
                <a:spcPct val="100000"/>
              </a:lnSpc>
              <a:spcBef>
                <a:spcPts val="901"/>
              </a:spcBef>
              <a:buNone/>
              <a:tabLst>
                <a:tab algn="l" pos="0"/>
              </a:tabLst>
            </a:pPr>
            <a:r>
              <a:rPr b="1" lang="en-US" sz="4000" strike="noStrike" u="none">
                <a:solidFill>
                  <a:srgbClr val="262626"/>
                </a:solidFill>
                <a:effectLst/>
                <a:uFillTx/>
                <a:latin typeface="Century Gothic"/>
                <a:ea typeface="Century Gothic"/>
              </a:rPr>
              <a:t>Introduction</a:t>
            </a:r>
            <a:r>
              <a:rPr b="1" lang="en-US" sz="4800" strike="noStrike" u="none">
                <a:solidFill>
                  <a:srgbClr val="262626"/>
                </a:solidFill>
                <a:effectLst/>
                <a:uFillTx/>
                <a:latin typeface="Century Gothic"/>
                <a:ea typeface="Century Gothic"/>
              </a:rPr>
              <a:t>-</a:t>
            </a:r>
            <a:r>
              <a:rPr b="1" lang="en-US" sz="4000" strike="noStrike" u="none">
                <a:solidFill>
                  <a:srgbClr val="262626"/>
                </a:solidFill>
                <a:effectLst/>
                <a:uFillTx/>
                <a:latin typeface="Century Gothic"/>
                <a:ea typeface="Century Gothic"/>
              </a:rPr>
              <a:t>Block Assessment</a:t>
            </a:r>
            <a:endParaRPr b="0" lang="en-US" sz="4000" strike="noStrike" u="none">
              <a:solidFill>
                <a:srgbClr val="000000"/>
              </a:solidFill>
              <a:effectLst/>
              <a:uFillTx/>
              <a:latin typeface="Arial"/>
            </a:endParaRPr>
          </a:p>
        </p:txBody>
      </p:sp>
      <p:sp>
        <p:nvSpPr>
          <p:cNvPr id="273" name="PlaceHolder 2"/>
          <p:cNvSpPr>
            <a:spLocks noGrp="1"/>
          </p:cNvSpPr>
          <p:nvPr>
            <p:ph/>
          </p:nvPr>
        </p:nvSpPr>
        <p:spPr>
          <a:xfrm>
            <a:off x="1066680" y="1389960"/>
            <a:ext cx="10056600" cy="4643280"/>
          </a:xfrm>
          <a:prstGeom prst="rect">
            <a:avLst/>
          </a:prstGeom>
          <a:noFill/>
          <a:ln w="0">
            <a:noFill/>
          </a:ln>
        </p:spPr>
        <p:txBody>
          <a:bodyPr lIns="91440" rIns="91440" tIns="45720" bIns="45720" anchor="t">
            <a:normAutofit/>
          </a:bodyPr>
          <a:p>
            <a:pPr marL="457200" indent="-343080" defTabSz="914400">
              <a:lnSpc>
                <a:spcPct val="100000"/>
              </a:lnSpc>
              <a:spcBef>
                <a:spcPts val="901"/>
              </a:spcBef>
              <a:buClr>
                <a:srgbClr val="262626"/>
              </a:buClr>
              <a:buFont typeface="Garamond"/>
              <a:buChar char="◦"/>
            </a:pPr>
            <a:r>
              <a:rPr b="1" lang="en-US" sz="2000" strike="noStrike" u="none">
                <a:solidFill>
                  <a:schemeClr val="dk1"/>
                </a:solidFill>
                <a:effectLst/>
                <a:uFillTx/>
                <a:latin typeface="Century Gothic"/>
                <a:ea typeface="Century Gothic"/>
              </a:rPr>
              <a:t>The concept of block assessment in search cases is not entirely new</a:t>
            </a:r>
            <a:r>
              <a:rPr b="0" lang="en-US" sz="2000" strike="noStrike" u="none">
                <a:solidFill>
                  <a:schemeClr val="dk1"/>
                </a:solidFill>
                <a:effectLst/>
                <a:uFillTx/>
                <a:latin typeface="Century Gothic"/>
                <a:ea typeface="Century Gothic"/>
              </a:rPr>
              <a:t>. It was first introduced by the Finance Act of 1995, which added </a:t>
            </a:r>
            <a:r>
              <a:rPr b="1" lang="en-US" sz="2000" strike="noStrike" u="none">
                <a:solidFill>
                  <a:srgbClr val="ff0000"/>
                </a:solidFill>
                <a:effectLst/>
                <a:uFillTx/>
                <a:latin typeface="Century Gothic"/>
                <a:ea typeface="Century Gothic"/>
              </a:rPr>
              <a:t>Chapter XIV-B (Sections 158B to 158BH)</a:t>
            </a:r>
            <a:r>
              <a:rPr b="0" lang="en-US" sz="2000" strike="noStrike" u="none">
                <a:solidFill>
                  <a:schemeClr val="dk1"/>
                </a:solidFill>
                <a:effectLst/>
                <a:uFillTx/>
                <a:latin typeface="Century Gothic"/>
                <a:ea typeface="Century Gothic"/>
              </a:rPr>
              <a:t> to the Income-tax Act, </a:t>
            </a:r>
            <a:r>
              <a:rPr b="1" lang="en-US" sz="2000" strike="noStrike" u="none">
                <a:solidFill>
                  <a:srgbClr val="ff0000"/>
                </a:solidFill>
                <a:effectLst/>
                <a:uFillTx/>
                <a:latin typeface="Century Gothic"/>
                <a:ea typeface="Century Gothic"/>
              </a:rPr>
              <a:t>effective from July 1, 1995</a:t>
            </a:r>
            <a:r>
              <a:rPr b="0" lang="en-US" sz="2000" strike="noStrike" u="none">
                <a:solidFill>
                  <a:schemeClr val="dk1"/>
                </a:solidFill>
                <a:effectLst/>
                <a:uFillTx/>
                <a:latin typeface="Century Gothic"/>
                <a:ea typeface="Century Gothic"/>
              </a:rPr>
              <a:t>. Under this scheme, undisclosed income was calculated for a block period covering ten previous years. The Finance Act of 2001 later revised the definition of ‘block period’ to encompass six previous years. In 2003, the Finance Act brought an </a:t>
            </a:r>
            <a:r>
              <a:rPr b="1" lang="en-US" sz="2000" strike="noStrike" u="none">
                <a:solidFill>
                  <a:srgbClr val="ff0000"/>
                </a:solidFill>
                <a:effectLst/>
                <a:uFillTx/>
                <a:latin typeface="Century Gothic"/>
                <a:ea typeface="Century Gothic"/>
              </a:rPr>
              <a:t>end to this special chapter by June 1, 2003</a:t>
            </a:r>
            <a:r>
              <a:rPr b="0" lang="en-US" sz="2000" strike="noStrike" u="none">
                <a:solidFill>
                  <a:schemeClr val="dk1"/>
                </a:solidFill>
                <a:effectLst/>
                <a:uFillTx/>
                <a:latin typeface="Century Gothic"/>
                <a:ea typeface="Century Gothic"/>
              </a:rPr>
              <a:t>, and introduced Sections 153A, 153B, and 153C.</a:t>
            </a:r>
            <a:endParaRPr b="0" lang="en-US" sz="20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2000" strike="noStrike" u="none">
              <a:solidFill>
                <a:srgbClr val="000000"/>
              </a:solidFill>
              <a:effectLst/>
              <a:uFillTx/>
              <a:latin typeface="Arial"/>
            </a:endParaRPr>
          </a:p>
          <a:p>
            <a:pPr marL="457200" indent="-343080" defTabSz="914400">
              <a:lnSpc>
                <a:spcPct val="100000"/>
              </a:lnSpc>
              <a:spcBef>
                <a:spcPts val="901"/>
              </a:spcBef>
              <a:buClr>
                <a:srgbClr val="262626"/>
              </a:buClr>
              <a:buFont typeface="Garamond"/>
              <a:buChar char="◦"/>
              <a:tabLst>
                <a:tab algn="l" pos="0"/>
              </a:tabLst>
            </a:pPr>
            <a:r>
              <a:rPr b="1" lang="en-US" sz="2000" strike="noStrike" u="none">
                <a:solidFill>
                  <a:srgbClr val="ff0000"/>
                </a:solidFill>
                <a:effectLst/>
                <a:uFillTx/>
                <a:latin typeface="Century Gothic"/>
                <a:ea typeface="Century Gothic"/>
              </a:rPr>
              <a:t>The Finance (No. 2) Act, 2024 has reintroduced the block assessment </a:t>
            </a:r>
            <a:r>
              <a:rPr b="0" lang="en-US" sz="2000" strike="noStrike" u="none">
                <a:solidFill>
                  <a:schemeClr val="dk1"/>
                </a:solidFill>
                <a:effectLst/>
                <a:uFillTx/>
                <a:latin typeface="Century Gothic"/>
                <a:ea typeface="Century Gothic"/>
              </a:rPr>
              <a:t>scheme by replacing Chapter XIV-B (Sections 158B to 158BI) for cases where a search under Section 132 or a requisition under Section 132A is conducted on or after September 1, 2024.</a:t>
            </a:r>
            <a:endParaRPr b="0" lang="en-US" sz="20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4" name="PlaceHolder 1"/>
          <p:cNvSpPr>
            <a:spLocks noGrp="1"/>
          </p:cNvSpPr>
          <p:nvPr>
            <p:ph type="title"/>
          </p:nvPr>
        </p:nvSpPr>
        <p:spPr>
          <a:xfrm>
            <a:off x="1066680" y="322200"/>
            <a:ext cx="10056600" cy="2011320"/>
          </a:xfrm>
          <a:prstGeom prst="rect">
            <a:avLst/>
          </a:prstGeom>
          <a:noFill/>
          <a:ln w="0">
            <a:noFill/>
          </a:ln>
        </p:spPr>
        <p:txBody>
          <a:bodyPr lIns="0" rIns="0" tIns="0" bIns="0" anchor="ctr">
            <a:spAutoFit/>
          </a:bodyPr>
          <a:p>
            <a:pPr indent="0" algn="ctr">
              <a:lnSpc>
                <a:spcPct val="100000"/>
              </a:lnSpc>
              <a:buNone/>
              <a:tabLst>
                <a:tab algn="l" pos="0"/>
              </a:tabLst>
            </a:pPr>
            <a:r>
              <a:rPr b="0" lang="en-US" sz="4400" strike="noStrike" u="none">
                <a:solidFill>
                  <a:srgbClr val="000000"/>
                </a:solidFill>
                <a:effectLst/>
                <a:uFillTx/>
                <a:latin typeface="Arial"/>
              </a:rPr>
              <a:t>Comparative Analysis of Sections of Block assessment</a:t>
            </a:r>
            <a:br>
              <a:rPr sz="4400"/>
            </a:br>
            <a:endParaRPr b="0" lang="en-US" sz="4400" strike="noStrike" u="none">
              <a:solidFill>
                <a:srgbClr val="000000"/>
              </a:solidFill>
              <a:effectLst/>
              <a:uFillTx/>
              <a:latin typeface="Arial"/>
            </a:endParaRPr>
          </a:p>
        </p:txBody>
      </p:sp>
      <p:graphicFrame>
        <p:nvGraphicFramePr>
          <p:cNvPr id="275" name=""/>
          <p:cNvGraphicFramePr/>
          <p:nvPr/>
        </p:nvGraphicFramePr>
        <p:xfrm>
          <a:off x="1066680" y="2103120"/>
          <a:ext cx="10056600" cy="2426760"/>
        </p:xfrm>
        <a:graphic>
          <a:graphicData uri="http://schemas.openxmlformats.org/drawingml/2006/table">
            <a:tbl>
              <a:tblPr/>
              <a:tblGrid>
                <a:gridCol w="5028480"/>
                <a:gridCol w="5028480"/>
              </a:tblGrid>
              <a:tr h="346320">
                <a:tc>
                  <a:txBody>
                    <a:bodyPr lIns="36000" rIns="36000" tIns="36000" bIns="36000" anchor="t">
                      <a:noAutofit/>
                    </a:bodyPr>
                    <a:p>
                      <a:pPr>
                        <a:lnSpc>
                          <a:spcPct val="100000"/>
                        </a:lnSpc>
                        <a:tabLst>
                          <a:tab algn="l" pos="0"/>
                        </a:tabLst>
                      </a:pPr>
                      <a:r>
                        <a:rPr b="1" lang="en-US" sz="1800" strike="noStrike" u="none">
                          <a:solidFill>
                            <a:srgbClr val="000000"/>
                          </a:solidFill>
                          <a:effectLst/>
                          <a:uFillTx/>
                          <a:latin typeface="Arial"/>
                        </a:rPr>
                        <a:t>          Sections of Income Tax Act,1961</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nSpc>
                          <a:spcPct val="100000"/>
                        </a:lnSpc>
                        <a:tabLst>
                          <a:tab algn="l" pos="0"/>
                        </a:tabLst>
                      </a:pPr>
                      <a:r>
                        <a:rPr b="1" lang="en-US" sz="1800" strike="noStrike" u="none">
                          <a:solidFill>
                            <a:srgbClr val="000000"/>
                          </a:solidFill>
                          <a:effectLst/>
                          <a:uFillTx/>
                          <a:latin typeface="Arial"/>
                        </a:rPr>
                        <a:t>        Sections of Income Tax Act,2025</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346320">
                <a:tc>
                  <a:txBody>
                    <a:bodyPr lIns="36000" rIns="36000" tIns="36000" bIns="36000" anchor="t">
                      <a:noAutofit/>
                    </a:bodyPr>
                    <a:p>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34632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158BA</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292</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360720">
                <a:tc>
                  <a:txBody>
                    <a:bodyPr lIns="36000" rIns="36000" tIns="36000" bIns="36000" anchor="t">
                      <a:noAutofit/>
                    </a:bodyPr>
                    <a:p>
                      <a:pPr algn="ctr"/>
                      <a:r>
                        <a:rPr b="0" lang="en-US" sz="1800" strike="noStrike" u="none">
                          <a:solidFill>
                            <a:srgbClr val="000000"/>
                          </a:solidFill>
                          <a:effectLst/>
                          <a:uFillTx/>
                          <a:latin typeface="Arial"/>
                        </a:rPr>
                        <a:t>158BB</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r>
                        <a:rPr b="0" lang="en-US" sz="1800" strike="noStrike" u="none">
                          <a:solidFill>
                            <a:srgbClr val="000000"/>
                          </a:solidFill>
                          <a:effectLst/>
                          <a:uFillTx/>
                          <a:latin typeface="Arial"/>
                        </a:rPr>
                        <a:t>293</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34632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158BC</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294</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34632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158BD</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295</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34632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158BE</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296</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34632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158BF</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297</a:t>
                      </a:r>
                      <a:endParaRPr b="0" lang="en-US" sz="1800" strike="noStrike" u="none">
                        <a:solidFill>
                          <a:srgbClr val="000000"/>
                        </a:solidFill>
                        <a:effectLst/>
                        <a:uFillTx/>
                        <a:latin typeface="Arial"/>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r h="346320">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158B</a:t>
                      </a:r>
                      <a:endParaRPr b="0" lang="en-US" sz="1800" strike="noStrike" u="none">
                        <a:solidFill>
                          <a:srgbClr val="000000"/>
                        </a:solidFill>
                        <a:effectLst/>
                        <a:uFillTx/>
                        <a:latin typeface="Times New Roman"/>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c>
                  <a:txBody>
                    <a:bodyPr lIns="36000" rIns="36000" tIns="36000" bIns="36000" anchor="t">
                      <a:noAutofit/>
                    </a:bodyPr>
                    <a:p>
                      <a:pPr algn="ctr">
                        <a:lnSpc>
                          <a:spcPct val="100000"/>
                        </a:lnSpc>
                        <a:tabLst>
                          <a:tab algn="l" pos="0"/>
                        </a:tabLst>
                      </a:pPr>
                      <a:r>
                        <a:rPr b="0" lang="en-US" sz="1800" strike="noStrike" u="none">
                          <a:solidFill>
                            <a:srgbClr val="000000"/>
                          </a:solidFill>
                          <a:effectLst/>
                          <a:uFillTx/>
                          <a:latin typeface="Arial"/>
                        </a:rPr>
                        <a:t>301</a:t>
                      </a:r>
                      <a:endParaRPr b="0" lang="en-US" sz="1800" strike="noStrike" u="none">
                        <a:solidFill>
                          <a:srgbClr val="000000"/>
                        </a:solidFill>
                        <a:effectLst/>
                        <a:uFillTx/>
                        <a:latin typeface="Times New Roman"/>
                      </a:endParaRPr>
                    </a:p>
                  </a:txBody>
                  <a:tcPr anchor="t" marL="36000" marR="36000" marT="36000" marB="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noFill/>
                  </a:tcPr>
                </a:tc>
              </a:tr>
            </a:tbl>
          </a:graphicData>
        </a:graphic>
      </p:graphicFrame>
      <p:sp>
        <p:nvSpPr>
          <p:cNvPr id="276" name=""/>
          <p:cNvSpPr/>
          <p:nvPr/>
        </p:nvSpPr>
        <p:spPr>
          <a:xfrm>
            <a:off x="1600200" y="5253840"/>
            <a:ext cx="9372240" cy="3157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1600" strike="noStrike" u="none">
                <a:solidFill>
                  <a:srgbClr val="000000"/>
                </a:solidFill>
                <a:effectLst/>
                <a:uFillTx/>
                <a:latin typeface="Arial"/>
              </a:rPr>
              <a:t>There are no substantial changes in the provisions of the ITA 2025 compared to the ITA 1961. </a:t>
            </a:r>
            <a:endParaRPr b="0" lang="en-US" sz="1600" strike="noStrike" u="none">
              <a:solidFill>
                <a:srgbClr val="000000"/>
              </a:solidFill>
              <a:effectLst/>
              <a:uFillTx/>
              <a:latin typeface="Arial"/>
            </a:endParaRPr>
          </a:p>
        </p:txBody>
      </p:sp>
      <p:sp>
        <p:nvSpPr>
          <p:cNvPr id="3" name="PlaceHolder 2"/>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7"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Autofit/>
          </a:bodyPr>
          <a:p>
            <a:pPr indent="0" defTabSz="914400">
              <a:lnSpc>
                <a:spcPct val="90000"/>
              </a:lnSpc>
              <a:buNone/>
              <a:tabLst>
                <a:tab algn="l" pos="0"/>
              </a:tabLst>
            </a:pPr>
            <a:r>
              <a:rPr b="0" lang="en-US" sz="4800" strike="noStrike" u="none">
                <a:solidFill>
                  <a:srgbClr val="262626"/>
                </a:solidFill>
                <a:effectLst/>
                <a:uFillTx/>
                <a:latin typeface="Century Gothic"/>
                <a:ea typeface="Century Gothic"/>
              </a:rPr>
              <a:t>DEFINITIONS- SEC 158B (Section-301of ITA, 2025)</a:t>
            </a:r>
            <a:endParaRPr b="0" lang="en-US" sz="4800" strike="noStrike" u="none">
              <a:solidFill>
                <a:srgbClr val="000000"/>
              </a:solidFill>
              <a:effectLst/>
              <a:uFillTx/>
              <a:latin typeface="Arial"/>
            </a:endParaRPr>
          </a:p>
        </p:txBody>
      </p:sp>
      <p:sp>
        <p:nvSpPr>
          <p:cNvPr id="278" name="PlaceHolder 2"/>
          <p:cNvSpPr>
            <a:spLocks noGrp="1"/>
          </p:cNvSpPr>
          <p:nvPr>
            <p:ph/>
          </p:nvPr>
        </p:nvSpPr>
        <p:spPr>
          <a:xfrm>
            <a:off x="1066680" y="2103120"/>
            <a:ext cx="10056600" cy="3930120"/>
          </a:xfrm>
          <a:prstGeom prst="rect">
            <a:avLst/>
          </a:prstGeom>
          <a:noFill/>
          <a:ln w="0">
            <a:noFill/>
          </a:ln>
        </p:spPr>
        <p:txBody>
          <a:bodyPr lIns="91440" rIns="91440" tIns="45720" bIns="45720" anchor="t">
            <a:normAutofit/>
          </a:bodyPr>
          <a:p>
            <a:pPr indent="0" defTabSz="914400">
              <a:lnSpc>
                <a:spcPct val="100000"/>
              </a:lnSpc>
              <a:spcBef>
                <a:spcPts val="901"/>
              </a:spcBef>
              <a:buNone/>
              <a:tabLst>
                <a:tab algn="l" pos="0"/>
              </a:tabLst>
            </a:pPr>
            <a:r>
              <a:rPr b="1" lang="en-US" sz="2800" strike="noStrike" u="none">
                <a:solidFill>
                  <a:schemeClr val="dk1"/>
                </a:solidFill>
                <a:effectLst/>
                <a:uFillTx/>
                <a:latin typeface="Century Gothic"/>
                <a:ea typeface="Century Gothic"/>
              </a:rPr>
              <a:t>‘Block Period’</a:t>
            </a:r>
            <a:endParaRPr b="0" lang="en-US" sz="2800" strike="noStrike" u="none">
              <a:solidFill>
                <a:srgbClr val="000000"/>
              </a:solidFill>
              <a:effectLst/>
              <a:uFillTx/>
              <a:latin typeface="Arial"/>
            </a:endParaRPr>
          </a:p>
          <a:p>
            <a:pPr indent="0" defTabSz="914400">
              <a:lnSpc>
                <a:spcPct val="100000"/>
              </a:lnSpc>
              <a:spcBef>
                <a:spcPts val="901"/>
              </a:spcBef>
              <a:buNone/>
              <a:tabLst>
                <a:tab algn="l" pos="0"/>
              </a:tabLst>
            </a:pPr>
            <a:r>
              <a:rPr b="1" lang="en-US" sz="2400" strike="noStrike" u="none">
                <a:solidFill>
                  <a:schemeClr val="dk1"/>
                </a:solidFill>
                <a:effectLst/>
                <a:uFillTx/>
                <a:latin typeface="Century Gothic"/>
                <a:ea typeface="Century Gothic"/>
              </a:rPr>
              <a:t>(a)</a:t>
            </a:r>
            <a:r>
              <a:rPr b="0" lang="en-US" sz="2400" strike="noStrike" u="none">
                <a:solidFill>
                  <a:schemeClr val="dk1"/>
                </a:solidFill>
                <a:effectLst/>
                <a:uFillTx/>
                <a:latin typeface="Century Gothic"/>
                <a:ea typeface="Century Gothic"/>
              </a:rPr>
              <a:t> </a:t>
            </a:r>
            <a:r>
              <a:rPr b="1" lang="en-US" sz="2400" strike="noStrike" u="none">
                <a:solidFill>
                  <a:srgbClr val="ff0000"/>
                </a:solidFill>
                <a:effectLst/>
                <a:uFillTx/>
                <a:latin typeface="Century Gothic"/>
                <a:ea typeface="Century Gothic"/>
              </a:rPr>
              <a:t>Six Assessment years Preceding the previous year </a:t>
            </a:r>
            <a:r>
              <a:rPr b="0" lang="en-US" sz="2400" strike="noStrike" u="none">
                <a:solidFill>
                  <a:schemeClr val="dk1"/>
                </a:solidFill>
                <a:effectLst/>
                <a:uFillTx/>
                <a:latin typeface="Century Gothic"/>
                <a:ea typeface="Century Gothic"/>
              </a:rPr>
              <a:t>in which the search was initiated</a:t>
            </a:r>
            <a:endParaRPr b="0" lang="en-US" sz="2400" strike="noStrike" u="none">
              <a:solidFill>
                <a:srgbClr val="000000"/>
              </a:solidFill>
              <a:effectLst/>
              <a:uFillTx/>
              <a:latin typeface="Arial"/>
            </a:endParaRPr>
          </a:p>
          <a:p>
            <a:pPr indent="0" defTabSz="914400">
              <a:lnSpc>
                <a:spcPct val="100000"/>
              </a:lnSpc>
              <a:spcBef>
                <a:spcPts val="901"/>
              </a:spcBef>
              <a:buNone/>
              <a:tabLst>
                <a:tab algn="l" pos="0"/>
              </a:tabLst>
            </a:pPr>
            <a:r>
              <a:rPr b="1" lang="en-US" sz="2400" strike="noStrike" u="none">
                <a:solidFill>
                  <a:schemeClr val="dk1"/>
                </a:solidFill>
                <a:effectLst/>
                <a:uFillTx/>
                <a:latin typeface="Century Gothic"/>
                <a:ea typeface="Century Gothic"/>
              </a:rPr>
              <a:t>(b)</a:t>
            </a:r>
            <a:r>
              <a:rPr b="0" lang="en-US" sz="2400" strike="noStrike" u="none">
                <a:solidFill>
                  <a:schemeClr val="dk1"/>
                </a:solidFill>
                <a:effectLst/>
                <a:uFillTx/>
                <a:latin typeface="Century Gothic"/>
                <a:ea typeface="Century Gothic"/>
              </a:rPr>
              <a:t> and </a:t>
            </a:r>
            <a:r>
              <a:rPr b="1" lang="en-US" sz="2400" strike="noStrike" u="none">
                <a:solidFill>
                  <a:srgbClr val="ff0000"/>
                </a:solidFill>
                <a:effectLst/>
                <a:uFillTx/>
                <a:latin typeface="Century Gothic"/>
                <a:ea typeface="Century Gothic"/>
              </a:rPr>
              <a:t>shall include </a:t>
            </a:r>
            <a:r>
              <a:rPr b="0" lang="en-US" sz="2400" strike="noStrike" u="none">
                <a:solidFill>
                  <a:schemeClr val="dk1"/>
                </a:solidFill>
                <a:effectLst/>
                <a:uFillTx/>
                <a:latin typeface="Century Gothic"/>
                <a:ea typeface="Century Gothic"/>
              </a:rPr>
              <a:t>the period starting from the 1st of April of the previous year in which search was initiated and ending on the date of the execution of the last of the authorizations for such search.</a:t>
            </a:r>
            <a:endParaRPr b="0" lang="en-US" sz="24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 name="PlaceHolder 1"/>
          <p:cNvSpPr>
            <a:spLocks noGrp="1"/>
          </p:cNvSpPr>
          <p:nvPr>
            <p:ph/>
          </p:nvPr>
        </p:nvSpPr>
        <p:spPr>
          <a:xfrm>
            <a:off x="1152000" y="795600"/>
            <a:ext cx="9971280" cy="5237640"/>
          </a:xfrm>
          <a:prstGeom prst="rect">
            <a:avLst/>
          </a:prstGeom>
          <a:noFill/>
          <a:ln w="0">
            <a:noFill/>
          </a:ln>
        </p:spPr>
        <p:txBody>
          <a:bodyPr lIns="91440" rIns="91440" tIns="45720" bIns="45720" anchor="t">
            <a:noAutofit/>
          </a:bodyPr>
          <a:p>
            <a:pPr marL="457200" indent="-343080" defTabSz="914400">
              <a:lnSpc>
                <a:spcPct val="100000"/>
              </a:lnSpc>
              <a:spcBef>
                <a:spcPts val="901"/>
              </a:spcBef>
              <a:buClr>
                <a:srgbClr val="262626"/>
              </a:buClr>
              <a:buFont typeface="Garamond"/>
              <a:buChar char="◦"/>
            </a:pPr>
            <a:r>
              <a:rPr b="1" lang="en-US" sz="2400" strike="noStrike" u="none">
                <a:solidFill>
                  <a:schemeClr val="dk1"/>
                </a:solidFill>
                <a:effectLst/>
                <a:uFillTx/>
                <a:latin typeface="Century Gothic"/>
                <a:ea typeface="Century Gothic"/>
              </a:rPr>
              <a:t>Block Period e.g.:</a:t>
            </a:r>
            <a:endParaRPr b="0" lang="en-US" sz="2400" strike="noStrike" u="none">
              <a:solidFill>
                <a:srgbClr val="000000"/>
              </a:solidFill>
              <a:effectLst/>
              <a:uFillTx/>
              <a:latin typeface="Arial"/>
            </a:endParaRPr>
          </a:p>
          <a:p>
            <a:pPr indent="0" defTabSz="914400">
              <a:lnSpc>
                <a:spcPct val="100000"/>
              </a:lnSpc>
              <a:spcBef>
                <a:spcPts val="901"/>
              </a:spcBef>
              <a:buNone/>
              <a:tabLst>
                <a:tab algn="l" pos="0"/>
              </a:tabLst>
            </a:pPr>
            <a:r>
              <a:rPr b="0" lang="en-US" sz="2400" strike="noStrike" u="none">
                <a:solidFill>
                  <a:schemeClr val="dk1"/>
                </a:solidFill>
                <a:effectLst/>
                <a:uFillTx/>
                <a:latin typeface="Century Gothic"/>
                <a:ea typeface="Century Gothic"/>
              </a:rPr>
              <a:t>Date of Search: 19.09.2024</a:t>
            </a:r>
            <a:br>
              <a:rPr sz="2400"/>
            </a:br>
            <a:r>
              <a:rPr b="0" lang="en-US" sz="2400" strike="noStrike" u="none">
                <a:solidFill>
                  <a:schemeClr val="dk1"/>
                </a:solidFill>
                <a:effectLst/>
                <a:uFillTx/>
                <a:latin typeface="Century Gothic"/>
                <a:ea typeface="Century Gothic"/>
              </a:rPr>
              <a:t>Date of execution of Last Warrant: 15.11.2024</a:t>
            </a:r>
            <a:endParaRPr b="0" lang="en-US" sz="24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2400" strike="noStrike" u="none">
              <a:solidFill>
                <a:srgbClr val="000000"/>
              </a:solidFill>
              <a:effectLst/>
              <a:uFillTx/>
              <a:latin typeface="Arial"/>
            </a:endParaRPr>
          </a:p>
          <a:p>
            <a:pPr marL="457200" indent="-343080" defTabSz="914400">
              <a:lnSpc>
                <a:spcPct val="100000"/>
              </a:lnSpc>
              <a:spcBef>
                <a:spcPts val="901"/>
              </a:spcBef>
              <a:buClr>
                <a:srgbClr val="262626"/>
              </a:buClr>
              <a:buFont typeface="Garamond"/>
              <a:buChar char="◦"/>
              <a:tabLst>
                <a:tab algn="l" pos="0"/>
              </a:tabLst>
            </a:pPr>
            <a:r>
              <a:rPr b="1" lang="en-US" sz="2400" strike="noStrike" u="none">
                <a:solidFill>
                  <a:schemeClr val="dk1"/>
                </a:solidFill>
                <a:effectLst/>
                <a:uFillTx/>
                <a:latin typeface="Century Gothic"/>
                <a:ea typeface="Century Gothic"/>
              </a:rPr>
              <a:t>Block Period:</a:t>
            </a:r>
            <a:br>
              <a:rPr sz="2400"/>
            </a:br>
            <a:r>
              <a:rPr b="0" lang="en-US" sz="2400" strike="noStrike" u="none">
                <a:solidFill>
                  <a:schemeClr val="dk1"/>
                </a:solidFill>
                <a:effectLst/>
                <a:uFillTx/>
                <a:latin typeface="Century Gothic"/>
                <a:ea typeface="Century Gothic"/>
              </a:rPr>
              <a:t>(6). 01.04.2018 to 31.03.2019</a:t>
            </a:r>
            <a:br>
              <a:rPr sz="2400"/>
            </a:br>
            <a:r>
              <a:rPr b="0" lang="en-US" sz="2400" strike="noStrike" u="none">
                <a:solidFill>
                  <a:schemeClr val="dk1"/>
                </a:solidFill>
                <a:effectLst/>
                <a:uFillTx/>
                <a:latin typeface="Century Gothic"/>
                <a:ea typeface="Century Gothic"/>
              </a:rPr>
              <a:t>(5). 01.04.2019 to 31.03.2020</a:t>
            </a:r>
            <a:br>
              <a:rPr sz="2400"/>
            </a:br>
            <a:r>
              <a:rPr b="0" lang="en-US" sz="2400" strike="noStrike" u="none">
                <a:solidFill>
                  <a:schemeClr val="dk1"/>
                </a:solidFill>
                <a:effectLst/>
                <a:uFillTx/>
                <a:latin typeface="Century Gothic"/>
                <a:ea typeface="Century Gothic"/>
              </a:rPr>
              <a:t>(4). 01.04.2020 to 31.03.2021</a:t>
            </a:r>
            <a:br>
              <a:rPr sz="2400"/>
            </a:br>
            <a:r>
              <a:rPr b="0" lang="en-US" sz="2400" strike="noStrike" u="none">
                <a:solidFill>
                  <a:schemeClr val="dk1"/>
                </a:solidFill>
                <a:effectLst/>
                <a:uFillTx/>
                <a:latin typeface="Century Gothic"/>
                <a:ea typeface="Century Gothic"/>
              </a:rPr>
              <a:t>(3). 01.04.2021 to 31.02.2022</a:t>
            </a:r>
            <a:br>
              <a:rPr sz="2400"/>
            </a:br>
            <a:r>
              <a:rPr b="0" lang="en-US" sz="2400" strike="noStrike" u="none">
                <a:solidFill>
                  <a:schemeClr val="dk1"/>
                </a:solidFill>
                <a:effectLst/>
                <a:uFillTx/>
                <a:latin typeface="Century Gothic"/>
                <a:ea typeface="Century Gothic"/>
              </a:rPr>
              <a:t>(2). 01.04.2022 to 31.03.2023</a:t>
            </a:r>
            <a:br>
              <a:rPr sz="2400"/>
            </a:br>
            <a:r>
              <a:rPr b="0" lang="en-US" sz="2400" strike="noStrike" u="none">
                <a:solidFill>
                  <a:schemeClr val="dk1"/>
                </a:solidFill>
                <a:effectLst/>
                <a:uFillTx/>
                <a:latin typeface="Century Gothic"/>
                <a:ea typeface="Century Gothic"/>
              </a:rPr>
              <a:t>(1). 01.04.2023 to 31.03.2024</a:t>
            </a:r>
            <a:br>
              <a:rPr sz="2400"/>
            </a:br>
            <a:r>
              <a:rPr b="0" lang="en-US" sz="2400" strike="noStrike" u="none">
                <a:solidFill>
                  <a:schemeClr val="dk1"/>
                </a:solidFill>
                <a:effectLst/>
                <a:uFillTx/>
                <a:latin typeface="Century Gothic"/>
                <a:ea typeface="Century Gothic"/>
              </a:rPr>
              <a:t>01.04.2024 to 15.11.2024</a:t>
            </a:r>
            <a:endParaRPr b="0" lang="en-US" sz="2400" strike="noStrike" u="none">
              <a:solidFill>
                <a:srgbClr val="000000"/>
              </a:solidFill>
              <a:effectLst/>
              <a:uFillTx/>
              <a:latin typeface="Arial"/>
            </a:endParaRPr>
          </a:p>
        </p:txBody>
      </p:sp>
      <p:sp>
        <p:nvSpPr>
          <p:cNvPr id="3" name="PlaceHolder 2"/>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0" name="PlaceHolder 1"/>
          <p:cNvSpPr>
            <a:spLocks noGrp="1"/>
          </p:cNvSpPr>
          <p:nvPr>
            <p:ph/>
          </p:nvPr>
        </p:nvSpPr>
        <p:spPr>
          <a:xfrm>
            <a:off x="1078920" y="1115640"/>
            <a:ext cx="10044360" cy="4917600"/>
          </a:xfrm>
          <a:prstGeom prst="rect">
            <a:avLst/>
          </a:prstGeom>
          <a:noFill/>
          <a:ln w="0">
            <a:noFill/>
          </a:ln>
        </p:spPr>
        <p:txBody>
          <a:bodyPr lIns="91440" rIns="91440" tIns="45720" bIns="45720" anchor="t">
            <a:normAutofit lnSpcReduction="9999"/>
          </a:bodyPr>
          <a:p>
            <a:pPr indent="0" defTabSz="914400">
              <a:lnSpc>
                <a:spcPct val="150000"/>
              </a:lnSpc>
              <a:spcBef>
                <a:spcPts val="901"/>
              </a:spcBef>
              <a:buNone/>
              <a:tabLst>
                <a:tab algn="l" pos="0"/>
              </a:tabLst>
            </a:pPr>
            <a:r>
              <a:rPr b="1" lang="en-US" sz="2000" strike="noStrike" u="none">
                <a:solidFill>
                  <a:schemeClr val="dk1"/>
                </a:solidFill>
                <a:effectLst/>
                <a:uFillTx/>
                <a:latin typeface="Century Gothic"/>
                <a:ea typeface="Century Gothic"/>
              </a:rPr>
              <a:t>(b) “Undisclosed Income” </a:t>
            </a:r>
            <a:r>
              <a:rPr b="0" lang="en-US" sz="2000" strike="noStrike" u="none">
                <a:solidFill>
                  <a:schemeClr val="dk1"/>
                </a:solidFill>
                <a:effectLst/>
                <a:uFillTx/>
                <a:latin typeface="Century Gothic"/>
                <a:ea typeface="Century Gothic"/>
              </a:rPr>
              <a:t>Includes</a:t>
            </a:r>
            <a:endParaRPr b="0" lang="en-US" sz="2000" strike="noStrike" u="none">
              <a:solidFill>
                <a:srgbClr val="000000"/>
              </a:solidFill>
              <a:effectLst/>
              <a:uFillTx/>
              <a:latin typeface="Arial"/>
            </a:endParaRPr>
          </a:p>
          <a:p>
            <a:pPr indent="0" defTabSz="914400">
              <a:lnSpc>
                <a:spcPct val="150000"/>
              </a:lnSpc>
              <a:spcBef>
                <a:spcPts val="901"/>
              </a:spcBef>
              <a:buNone/>
              <a:tabLst>
                <a:tab algn="l" pos="0"/>
              </a:tabLst>
            </a:pPr>
            <a:r>
              <a:rPr b="1" lang="en-US" sz="2000" strike="noStrike" u="none">
                <a:solidFill>
                  <a:schemeClr val="dk1"/>
                </a:solidFill>
                <a:effectLst/>
                <a:uFillTx/>
                <a:latin typeface="Century Gothic"/>
                <a:ea typeface="Century Gothic"/>
              </a:rPr>
              <a:t>	</a:t>
            </a:r>
            <a:r>
              <a:rPr b="1" lang="en-US" sz="2000" strike="noStrike" u="none">
                <a:solidFill>
                  <a:schemeClr val="dk1"/>
                </a:solidFill>
                <a:effectLst/>
                <a:uFillTx/>
                <a:latin typeface="Century Gothic"/>
                <a:ea typeface="Century Gothic"/>
              </a:rPr>
              <a:t>(i)</a:t>
            </a:r>
            <a:r>
              <a:rPr b="0" lang="en-US" sz="2000" strike="noStrike" u="none">
                <a:solidFill>
                  <a:schemeClr val="dk1"/>
                </a:solidFill>
                <a:effectLst/>
                <a:uFillTx/>
                <a:latin typeface="Century Gothic"/>
                <a:ea typeface="Century Gothic"/>
              </a:rPr>
              <a:t> Any Undisclosed money, bullion, jewellery or other valuable article or </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thing or</a:t>
            </a:r>
            <a:endParaRPr b="0" lang="en-US" sz="2000" strike="noStrike" u="none">
              <a:solidFill>
                <a:srgbClr val="000000"/>
              </a:solidFill>
              <a:effectLst/>
              <a:uFillTx/>
              <a:latin typeface="Arial"/>
            </a:endParaRPr>
          </a:p>
          <a:p>
            <a:pPr indent="0" defTabSz="914400">
              <a:lnSpc>
                <a:spcPct val="150000"/>
              </a:lnSpc>
              <a:spcBef>
                <a:spcPts val="901"/>
              </a:spcBef>
              <a:buNone/>
              <a:tabLst>
                <a:tab algn="l" pos="0"/>
              </a:tabLst>
            </a:pPr>
            <a:r>
              <a:rPr b="1" lang="en-US" sz="2000" strike="noStrike" u="none">
                <a:solidFill>
                  <a:schemeClr val="dk1"/>
                </a:solidFill>
                <a:effectLst/>
                <a:uFillTx/>
                <a:latin typeface="Century Gothic"/>
                <a:ea typeface="Century Gothic"/>
              </a:rPr>
              <a:t>	</a:t>
            </a:r>
            <a:r>
              <a:rPr b="1" lang="en-US" sz="2000" strike="noStrike" u="none">
                <a:solidFill>
                  <a:schemeClr val="dk1"/>
                </a:solidFill>
                <a:effectLst/>
                <a:uFillTx/>
                <a:latin typeface="Century Gothic"/>
                <a:ea typeface="Century Gothic"/>
              </a:rPr>
              <a:t>(ii)</a:t>
            </a:r>
            <a:r>
              <a:rPr b="0" lang="en-US" sz="2000" strike="noStrike" u="none">
                <a:solidFill>
                  <a:schemeClr val="dk1"/>
                </a:solidFill>
                <a:effectLst/>
                <a:uFillTx/>
                <a:latin typeface="Century Gothic"/>
                <a:ea typeface="Century Gothic"/>
              </a:rPr>
              <a:t> Any incorrect expenditure, incorrect deduction or allowance </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claimed, or</a:t>
            </a:r>
            <a:endParaRPr b="0" lang="en-US" sz="2000" strike="noStrike" u="none">
              <a:solidFill>
                <a:srgbClr val="000000"/>
              </a:solidFill>
              <a:effectLst/>
              <a:uFillTx/>
              <a:latin typeface="Arial"/>
            </a:endParaRPr>
          </a:p>
          <a:p>
            <a:pPr indent="0" defTabSz="914400">
              <a:lnSpc>
                <a:spcPct val="150000"/>
              </a:lnSpc>
              <a:spcBef>
                <a:spcPts val="901"/>
              </a:spcBef>
              <a:buNone/>
              <a:tabLst>
                <a:tab algn="l" pos="0"/>
              </a:tabLst>
            </a:pPr>
            <a:r>
              <a:rPr b="1" lang="en-US" sz="2000" strike="noStrike" u="none">
                <a:solidFill>
                  <a:schemeClr val="dk1"/>
                </a:solidFill>
                <a:effectLst/>
                <a:uFillTx/>
                <a:latin typeface="Century Gothic"/>
                <a:ea typeface="Century Gothic"/>
              </a:rPr>
              <a:t>	</a:t>
            </a:r>
            <a:r>
              <a:rPr b="1" lang="en-US" sz="2000" strike="noStrike" u="none">
                <a:solidFill>
                  <a:schemeClr val="dk1"/>
                </a:solidFill>
                <a:effectLst/>
                <a:uFillTx/>
                <a:latin typeface="Century Gothic"/>
                <a:ea typeface="Century Gothic"/>
              </a:rPr>
              <a:t>(iii)</a:t>
            </a:r>
            <a:r>
              <a:rPr b="0" lang="en-US" sz="2000" strike="noStrike" u="none">
                <a:solidFill>
                  <a:schemeClr val="dk1"/>
                </a:solidFill>
                <a:effectLst/>
                <a:uFillTx/>
                <a:latin typeface="Century Gothic"/>
                <a:ea typeface="Century Gothic"/>
              </a:rPr>
              <a:t> Any undisclosed income based on any entry in the books of account </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or</a:t>
            </a:r>
            <a:endParaRPr b="0" lang="en-US" sz="2000" strike="noStrike" u="none">
              <a:solidFill>
                <a:srgbClr val="000000"/>
              </a:solidFill>
              <a:effectLst/>
              <a:uFillTx/>
              <a:latin typeface="Arial"/>
            </a:endParaRPr>
          </a:p>
          <a:p>
            <a:pPr indent="0" defTabSz="914400">
              <a:lnSpc>
                <a:spcPct val="150000"/>
              </a:lnSpc>
              <a:spcBef>
                <a:spcPts val="901"/>
              </a:spcBef>
              <a:buNone/>
              <a:tabLst>
                <a:tab algn="l" pos="0"/>
              </a:tabLst>
            </a:pPr>
            <a:r>
              <a:rPr b="1" lang="en-US" sz="2000" strike="noStrike" u="none">
                <a:solidFill>
                  <a:schemeClr val="dk1"/>
                </a:solidFill>
                <a:effectLst/>
                <a:uFillTx/>
                <a:latin typeface="Century Gothic"/>
                <a:ea typeface="Century Gothic"/>
              </a:rPr>
              <a:t>	</a:t>
            </a:r>
            <a:r>
              <a:rPr b="1" lang="en-US" sz="2000" strike="noStrike" u="none">
                <a:solidFill>
                  <a:schemeClr val="dk1"/>
                </a:solidFill>
                <a:effectLst/>
                <a:uFillTx/>
                <a:latin typeface="Century Gothic"/>
                <a:ea typeface="Century Gothic"/>
              </a:rPr>
              <a:t>(iv)</a:t>
            </a:r>
            <a:r>
              <a:rPr b="0" lang="en-US" sz="2000" strike="noStrike" u="none">
                <a:solidFill>
                  <a:schemeClr val="dk1"/>
                </a:solidFill>
                <a:effectLst/>
                <a:uFillTx/>
                <a:latin typeface="Century Gothic"/>
                <a:ea typeface="Century Gothic"/>
              </a:rPr>
              <a:t> Any document or transaction, which represents Undisclosed income </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or property.</a:t>
            </a:r>
            <a:endParaRPr b="0" lang="en-US" sz="2000" strike="noStrike" u="none">
              <a:solidFill>
                <a:srgbClr val="000000"/>
              </a:solidFill>
              <a:effectLst/>
              <a:uFillTx/>
              <a:latin typeface="Arial"/>
            </a:endParaRPr>
          </a:p>
          <a:p>
            <a:pPr indent="0" defTabSz="914400">
              <a:lnSpc>
                <a:spcPct val="100000"/>
              </a:lnSpc>
              <a:spcBef>
                <a:spcPts val="901"/>
              </a:spcBef>
              <a:buNone/>
              <a:tabLst>
                <a:tab algn="l" pos="0"/>
              </a:tabLst>
            </a:pPr>
            <a:br>
              <a:rPr sz="1800"/>
            </a:br>
            <a:endParaRPr b="0" lang="en-US" sz="1800" strike="noStrike" u="none">
              <a:solidFill>
                <a:srgbClr val="000000"/>
              </a:solidFill>
              <a:effectLst/>
              <a:uFillTx/>
              <a:latin typeface="Arial"/>
            </a:endParaRPr>
          </a:p>
        </p:txBody>
      </p:sp>
      <p:sp>
        <p:nvSpPr>
          <p:cNvPr id="3" name="PlaceHolder 2"/>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1219320" y="403560"/>
            <a:ext cx="9980280" cy="1342800"/>
          </a:xfrm>
          <a:prstGeom prst="rect">
            <a:avLst/>
          </a:prstGeom>
          <a:noFill/>
          <a:ln w="0">
            <a:noFill/>
          </a:ln>
        </p:spPr>
        <p:txBody>
          <a:bodyPr lIns="91440" rIns="91440" tIns="45720" bIns="45720" anchor="ctr">
            <a:normAutofit fontScale="85000" lnSpcReduction="9999"/>
          </a:bodyPr>
          <a:p>
            <a:pPr indent="0" defTabSz="914400">
              <a:lnSpc>
                <a:spcPct val="90000"/>
              </a:lnSpc>
              <a:buNone/>
              <a:tabLst>
                <a:tab algn="l" pos="0"/>
              </a:tabLst>
            </a:pPr>
            <a:r>
              <a:rPr b="0" lang="en-US" sz="4800" strike="noStrike" u="none">
                <a:solidFill>
                  <a:srgbClr val="262626"/>
                </a:solidFill>
                <a:effectLst/>
                <a:uFillTx/>
                <a:latin typeface="Algerian"/>
                <a:ea typeface="Algerian"/>
              </a:rPr>
              <a:t>Section 148: issue of notice where income has escaped assessment</a:t>
            </a:r>
            <a:endParaRPr b="0" lang="en-US" sz="4800" strike="noStrike" u="none">
              <a:solidFill>
                <a:srgbClr val="000000"/>
              </a:solidFill>
              <a:effectLst/>
              <a:uFillTx/>
              <a:latin typeface="Arial"/>
            </a:endParaRPr>
          </a:p>
        </p:txBody>
      </p:sp>
      <p:grpSp>
        <p:nvGrpSpPr>
          <p:cNvPr id="144" name="Google Shape;126;p4"/>
          <p:cNvGrpSpPr/>
          <p:nvPr/>
        </p:nvGrpSpPr>
        <p:grpSpPr>
          <a:xfrm>
            <a:off x="2487960" y="1748160"/>
            <a:ext cx="7012080" cy="4390920"/>
            <a:chOff x="2487960" y="1748160"/>
            <a:chExt cx="7012080" cy="4390920"/>
          </a:xfrm>
        </p:grpSpPr>
        <p:sp>
          <p:nvSpPr>
            <p:cNvPr id="145" name="Google Shape;127;p4"/>
            <p:cNvSpPr/>
            <p:nvPr/>
          </p:nvSpPr>
          <p:spPr>
            <a:xfrm>
              <a:off x="4975200" y="3338640"/>
              <a:ext cx="1930680" cy="1215720"/>
            </a:xfrm>
            <a:prstGeom prst="ellipse">
              <a:avLst/>
            </a:prstGeom>
            <a:solidFill>
              <a:srgbClr val="19ace4"/>
            </a:solidFill>
            <a:ln w="12700">
              <a:solidFill>
                <a:srgbClr val="ffffff"/>
              </a:solidFill>
              <a:round/>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46" name="Google Shape;128;p4"/>
            <p:cNvSpPr/>
            <p:nvPr/>
          </p:nvSpPr>
          <p:spPr>
            <a:xfrm>
              <a:off x="5258160" y="3517200"/>
              <a:ext cx="1364400" cy="859320"/>
            </a:xfrm>
            <a:prstGeom prst="rect">
              <a:avLst/>
            </a:prstGeom>
            <a:noFill/>
            <a:ln w="0">
              <a:noFill/>
            </a:ln>
          </p:spPr>
          <p:style>
            <a:lnRef idx="0"/>
            <a:fillRef idx="0"/>
            <a:effectRef idx="0"/>
            <a:fontRef idx="minor"/>
          </p:style>
          <p:txBody>
            <a:bodyPr lIns="15120" rIns="15120" tIns="15120" bIns="15120" anchor="ctr">
              <a:noAutofit/>
            </a:bodyPr>
            <a:p>
              <a:pPr algn="ctr" defTabSz="914400">
                <a:lnSpc>
                  <a:spcPct val="90000"/>
                </a:lnSpc>
                <a:tabLst>
                  <a:tab algn="l" pos="0"/>
                </a:tabLst>
              </a:pPr>
              <a:r>
                <a:rPr b="1" lang="en-US" sz="2400" strike="noStrike" u="none">
                  <a:solidFill>
                    <a:schemeClr val="lt1"/>
                  </a:solidFill>
                  <a:effectLst/>
                  <a:uFillTx/>
                  <a:latin typeface="Century Gothic"/>
                  <a:ea typeface="Century Gothic"/>
                </a:rPr>
                <a:t>Notice U/s 148</a:t>
              </a:r>
              <a:endParaRPr b="0" lang="en-US" sz="2400" strike="noStrike" u="none">
                <a:solidFill>
                  <a:srgbClr val="000000"/>
                </a:solidFill>
                <a:effectLst/>
                <a:uFillTx/>
                <a:latin typeface="Arial"/>
              </a:endParaRPr>
            </a:p>
          </p:txBody>
        </p:sp>
        <p:sp>
          <p:nvSpPr>
            <p:cNvPr id="147" name="Google Shape;129;p4"/>
            <p:cNvSpPr/>
            <p:nvPr/>
          </p:nvSpPr>
          <p:spPr>
            <a:xfrm rot="16196400">
              <a:off x="5726880" y="3115800"/>
              <a:ext cx="421560" cy="23760"/>
            </a:xfrm>
            <a:custGeom>
              <a:avLst/>
              <a:gdLst>
                <a:gd name="textAreaLeft" fmla="*/ 0 w 421560"/>
                <a:gd name="textAreaRight" fmla="*/ 423360 w 421560"/>
                <a:gd name="textAreaTop" fmla="*/ 0 h 23760"/>
                <a:gd name="textAreaBottom" fmla="*/ 25560 h 23760"/>
              </a:gdLst>
              <a:ahLst/>
              <a:cxnLst/>
              <a:rect l="textAreaLeft" t="textAreaTop" r="textAreaRight" b="textAreaBottom"/>
              <a:pathLst>
                <a:path w="120000" h="120000">
                  <a:moveTo>
                    <a:pt x="0" y="59998"/>
                  </a:moveTo>
                  <a:lnTo>
                    <a:pt x="120000" y="59998"/>
                  </a:lnTo>
                </a:path>
              </a:pathLst>
            </a:custGeom>
            <a:noFill/>
            <a:ln w="12700">
              <a:solidFill>
                <a:srgbClr val="2383c6"/>
              </a:solidFill>
              <a:round/>
            </a:ln>
          </p:spPr>
          <p:style>
            <a:lnRef idx="0"/>
            <a:fillRef idx="0"/>
            <a:effectRef idx="0"/>
            <a:fontRef idx="minor"/>
          </p:style>
          <p:txBody>
            <a:bodyPr lIns="90000" rIns="90000" tIns="12600" bIns="1260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48" name="Google Shape;130;p4"/>
            <p:cNvSpPr/>
            <p:nvPr/>
          </p:nvSpPr>
          <p:spPr>
            <a:xfrm rot="5396400">
              <a:off x="5931360" y="3116520"/>
              <a:ext cx="19440" cy="19440"/>
            </a:xfrm>
            <a:prstGeom prst="rect">
              <a:avLst/>
            </a:prstGeom>
            <a:noFill/>
            <a:ln w="0">
              <a:noFill/>
            </a:ln>
          </p:spPr>
          <p:style>
            <a:lnRef idx="0"/>
            <a:fillRef idx="0"/>
            <a:effectRef idx="0"/>
            <a:fontRef idx="minor"/>
          </p:style>
          <p:txBody>
            <a:bodyPr lIns="12600" rIns="12600" tIns="0" bIns="0" anchor="ctr">
              <a:noAutofit/>
            </a:bodyPr>
            <a:p>
              <a:pPr algn="ctr" defTabSz="914400">
                <a:lnSpc>
                  <a:spcPct val="90000"/>
                </a:lnSpc>
                <a:tabLst>
                  <a:tab algn="l" pos="0"/>
                </a:tabLst>
              </a:pPr>
              <a:endParaRPr b="0" lang="en-US" sz="500" strike="noStrike" u="none">
                <a:solidFill>
                  <a:schemeClr val="dk1"/>
                </a:solidFill>
                <a:effectLst/>
                <a:uFillTx/>
                <a:latin typeface="Century Gothic"/>
                <a:ea typeface="Century Gothic"/>
              </a:endParaRPr>
            </a:p>
          </p:txBody>
        </p:sp>
        <p:sp>
          <p:nvSpPr>
            <p:cNvPr id="149" name="Google Shape;131;p4"/>
            <p:cNvSpPr/>
            <p:nvPr/>
          </p:nvSpPr>
          <p:spPr>
            <a:xfrm>
              <a:off x="4129200" y="1748160"/>
              <a:ext cx="3618720" cy="1165680"/>
            </a:xfrm>
            <a:prstGeom prst="ellipse">
              <a:avLst/>
            </a:prstGeom>
            <a:solidFill>
              <a:srgbClr val="2383c6"/>
            </a:solidFill>
            <a:ln w="12700">
              <a:solidFill>
                <a:srgbClr val="ffffff"/>
              </a:solidFill>
              <a:round/>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50" name="Google Shape;132;p4"/>
            <p:cNvSpPr/>
            <p:nvPr/>
          </p:nvSpPr>
          <p:spPr>
            <a:xfrm>
              <a:off x="4659480" y="1919160"/>
              <a:ext cx="2558160" cy="823680"/>
            </a:xfrm>
            <a:prstGeom prst="rect">
              <a:avLst/>
            </a:prstGeom>
            <a:noFill/>
            <a:ln w="0">
              <a:noFill/>
            </a:ln>
          </p:spPr>
          <p:style>
            <a:lnRef idx="0"/>
            <a:fillRef idx="0"/>
            <a:effectRef idx="0"/>
            <a:fontRef idx="minor"/>
          </p:style>
          <p:txBody>
            <a:bodyPr lIns="11520" rIns="11520" tIns="11520" bIns="11520" anchor="ctr">
              <a:noAutofit/>
            </a:bodyPr>
            <a:p>
              <a:pPr algn="ctr" defTabSz="914400">
                <a:lnSpc>
                  <a:spcPct val="90000"/>
                </a:lnSpc>
                <a:tabLst>
                  <a:tab algn="l" pos="0"/>
                </a:tabLst>
              </a:pPr>
              <a:r>
                <a:rPr b="1" lang="en-US" sz="1800" strike="noStrike" u="none">
                  <a:solidFill>
                    <a:schemeClr val="lt1"/>
                  </a:solidFill>
                  <a:effectLst/>
                  <a:uFillTx/>
                  <a:latin typeface="Century Gothic"/>
                  <a:ea typeface="Century Gothic"/>
                </a:rPr>
                <a:t>A.O must have information suggesting escapement of income </a:t>
              </a:r>
              <a:endParaRPr b="0" lang="en-US" sz="1800" strike="noStrike" u="none">
                <a:solidFill>
                  <a:srgbClr val="000000"/>
                </a:solidFill>
                <a:effectLst/>
                <a:uFillTx/>
                <a:latin typeface="Arial"/>
              </a:endParaRPr>
            </a:p>
          </p:txBody>
        </p:sp>
        <p:sp>
          <p:nvSpPr>
            <p:cNvPr id="151" name="Google Shape;133;p4"/>
            <p:cNvSpPr/>
            <p:nvPr/>
          </p:nvSpPr>
          <p:spPr>
            <a:xfrm rot="21559800">
              <a:off x="6906960" y="3919680"/>
              <a:ext cx="330120" cy="23760"/>
            </a:xfrm>
            <a:custGeom>
              <a:avLst/>
              <a:gdLst>
                <a:gd name="textAreaLeft" fmla="*/ 0 w 330120"/>
                <a:gd name="textAreaRight" fmla="*/ 331920 w 330120"/>
                <a:gd name="textAreaTop" fmla="*/ 0 h 23760"/>
                <a:gd name="textAreaBottom" fmla="*/ 25560 h 23760"/>
              </a:gdLst>
              <a:ahLst/>
              <a:cxnLst/>
              <a:rect l="textAreaLeft" t="textAreaTop" r="textAreaRight" b="textAreaBottom"/>
              <a:pathLst>
                <a:path w="120000" h="120000">
                  <a:moveTo>
                    <a:pt x="0" y="59998"/>
                  </a:moveTo>
                  <a:lnTo>
                    <a:pt x="120000" y="59998"/>
                  </a:lnTo>
                </a:path>
              </a:pathLst>
            </a:custGeom>
            <a:noFill/>
            <a:ln w="12700">
              <a:solidFill>
                <a:srgbClr val="2383c6"/>
              </a:solidFill>
              <a:round/>
            </a:ln>
          </p:spPr>
          <p:style>
            <a:lnRef idx="0"/>
            <a:fillRef idx="0"/>
            <a:effectRef idx="0"/>
            <a:fontRef idx="minor"/>
          </p:style>
          <p:txBody>
            <a:bodyPr lIns="90000" rIns="90000" tIns="12600" bIns="1260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52" name="Google Shape;134;p4"/>
            <p:cNvSpPr/>
            <p:nvPr/>
          </p:nvSpPr>
          <p:spPr>
            <a:xfrm rot="21559800">
              <a:off x="7065000" y="3924360"/>
              <a:ext cx="14760" cy="14760"/>
            </a:xfrm>
            <a:prstGeom prst="rect">
              <a:avLst/>
            </a:prstGeom>
            <a:noFill/>
            <a:ln w="0">
              <a:noFill/>
            </a:ln>
          </p:spPr>
          <p:style>
            <a:lnRef idx="0"/>
            <a:fillRef idx="0"/>
            <a:effectRef idx="0"/>
            <a:fontRef idx="minor"/>
          </p:style>
          <p:txBody>
            <a:bodyPr lIns="12600" rIns="12600" tIns="0" bIns="0" anchor="ctr">
              <a:noAutofit/>
            </a:bodyPr>
            <a:p>
              <a:pPr algn="ctr" defTabSz="914400">
                <a:lnSpc>
                  <a:spcPct val="90000"/>
                </a:lnSpc>
                <a:tabLst>
                  <a:tab algn="l" pos="0"/>
                </a:tabLst>
              </a:pPr>
              <a:endParaRPr b="0" lang="en-US" sz="500" strike="noStrike" u="none">
                <a:solidFill>
                  <a:schemeClr val="dk1"/>
                </a:solidFill>
                <a:effectLst/>
                <a:uFillTx/>
                <a:latin typeface="Century Gothic"/>
                <a:ea typeface="Century Gothic"/>
              </a:endParaRPr>
            </a:p>
          </p:txBody>
        </p:sp>
        <p:sp>
          <p:nvSpPr>
            <p:cNvPr id="153" name="Google Shape;135;p4"/>
            <p:cNvSpPr/>
            <p:nvPr/>
          </p:nvSpPr>
          <p:spPr>
            <a:xfrm>
              <a:off x="7238880" y="3248280"/>
              <a:ext cx="2261160" cy="1339200"/>
            </a:xfrm>
            <a:prstGeom prst="ellipse">
              <a:avLst/>
            </a:prstGeom>
            <a:solidFill>
              <a:srgbClr val="24ced7"/>
            </a:solidFill>
            <a:ln w="12700">
              <a:solidFill>
                <a:srgbClr val="ffffff"/>
              </a:solidFill>
              <a:round/>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54" name="Google Shape;136;p4"/>
            <p:cNvSpPr/>
            <p:nvPr/>
          </p:nvSpPr>
          <p:spPr>
            <a:xfrm>
              <a:off x="7570440" y="3444840"/>
              <a:ext cx="1598400" cy="946440"/>
            </a:xfrm>
            <a:prstGeom prst="rect">
              <a:avLst/>
            </a:prstGeom>
            <a:noFill/>
            <a:ln w="0">
              <a:noFill/>
            </a:ln>
          </p:spPr>
          <p:style>
            <a:lnRef idx="0"/>
            <a:fillRef idx="0"/>
            <a:effectRef idx="0"/>
            <a:fontRef idx="minor"/>
          </p:style>
          <p:txBody>
            <a:bodyPr lIns="12600" rIns="12600" tIns="12600" bIns="12600" anchor="ctr">
              <a:noAutofit/>
            </a:bodyPr>
            <a:p>
              <a:pPr algn="ctr" defTabSz="914400">
                <a:lnSpc>
                  <a:spcPct val="90000"/>
                </a:lnSpc>
                <a:tabLst>
                  <a:tab algn="l" pos="0"/>
                </a:tabLst>
              </a:pPr>
              <a:r>
                <a:rPr b="1" lang="en-US" sz="2000" strike="noStrike" u="none">
                  <a:solidFill>
                    <a:schemeClr val="lt1"/>
                  </a:solidFill>
                  <a:effectLst/>
                  <a:uFillTx/>
                  <a:latin typeface="Century Gothic"/>
                  <a:ea typeface="Century Gothic"/>
                </a:rPr>
                <a:t>After following 148A</a:t>
              </a:r>
              <a:endParaRPr b="0" lang="en-US" sz="2000" strike="noStrike" u="none">
                <a:solidFill>
                  <a:srgbClr val="000000"/>
                </a:solidFill>
                <a:effectLst/>
                <a:uFillTx/>
                <a:latin typeface="Arial"/>
              </a:endParaRPr>
            </a:p>
          </p:txBody>
        </p:sp>
        <p:sp>
          <p:nvSpPr>
            <p:cNvPr id="155" name="Google Shape;137;p4"/>
            <p:cNvSpPr/>
            <p:nvPr/>
          </p:nvSpPr>
          <p:spPr>
            <a:xfrm rot="5400000">
              <a:off x="5759280" y="4727160"/>
              <a:ext cx="365400" cy="23760"/>
            </a:xfrm>
            <a:custGeom>
              <a:avLst/>
              <a:gdLst>
                <a:gd name="textAreaLeft" fmla="*/ 0 w 365400"/>
                <a:gd name="textAreaRight" fmla="*/ 367200 w 365400"/>
                <a:gd name="textAreaTop" fmla="*/ 0 h 23760"/>
                <a:gd name="textAreaBottom" fmla="*/ 25560 h 23760"/>
              </a:gdLst>
              <a:ahLst/>
              <a:cxnLst/>
              <a:rect l="textAreaLeft" t="textAreaTop" r="textAreaRight" b="textAreaBottom"/>
              <a:pathLst>
                <a:path w="120000" h="120000">
                  <a:moveTo>
                    <a:pt x="0" y="59998"/>
                  </a:moveTo>
                  <a:lnTo>
                    <a:pt x="120000" y="59998"/>
                  </a:lnTo>
                </a:path>
              </a:pathLst>
            </a:custGeom>
            <a:noFill/>
            <a:ln w="12700">
              <a:solidFill>
                <a:srgbClr val="2383c6"/>
              </a:solidFill>
              <a:round/>
            </a:ln>
          </p:spPr>
          <p:style>
            <a:lnRef idx="0"/>
            <a:fillRef idx="0"/>
            <a:effectRef idx="0"/>
            <a:fontRef idx="minor"/>
          </p:style>
          <p:txBody>
            <a:bodyPr lIns="90000" rIns="90000" tIns="12600" bIns="1260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56" name="Google Shape;138;p4"/>
            <p:cNvSpPr/>
            <p:nvPr/>
          </p:nvSpPr>
          <p:spPr>
            <a:xfrm rot="5400000">
              <a:off x="5933880" y="4730760"/>
              <a:ext cx="16560" cy="16560"/>
            </a:xfrm>
            <a:prstGeom prst="rect">
              <a:avLst/>
            </a:prstGeom>
            <a:noFill/>
            <a:ln w="0">
              <a:noFill/>
            </a:ln>
          </p:spPr>
          <p:style>
            <a:lnRef idx="0"/>
            <a:fillRef idx="0"/>
            <a:effectRef idx="0"/>
            <a:fontRef idx="minor"/>
          </p:style>
          <p:txBody>
            <a:bodyPr lIns="12600" rIns="12600" tIns="0" bIns="0" anchor="ctr">
              <a:noAutofit/>
            </a:bodyPr>
            <a:p>
              <a:pPr algn="ctr" defTabSz="914400">
                <a:lnSpc>
                  <a:spcPct val="90000"/>
                </a:lnSpc>
                <a:tabLst>
                  <a:tab algn="l" pos="0"/>
                </a:tabLst>
              </a:pPr>
              <a:endParaRPr b="0" lang="en-US" sz="500" strike="noStrike" u="none">
                <a:solidFill>
                  <a:schemeClr val="dk1"/>
                </a:solidFill>
                <a:effectLst/>
                <a:uFillTx/>
                <a:latin typeface="Century Gothic"/>
                <a:ea typeface="Century Gothic"/>
              </a:endParaRPr>
            </a:p>
          </p:txBody>
        </p:sp>
        <p:sp>
          <p:nvSpPr>
            <p:cNvPr id="157" name="Google Shape;139;p4"/>
            <p:cNvSpPr/>
            <p:nvPr/>
          </p:nvSpPr>
          <p:spPr>
            <a:xfrm>
              <a:off x="4821120" y="4923360"/>
              <a:ext cx="2238480" cy="1215720"/>
            </a:xfrm>
            <a:prstGeom prst="ellipse">
              <a:avLst/>
            </a:prstGeom>
            <a:solidFill>
              <a:schemeClr val="accent4"/>
            </a:solidFill>
            <a:ln w="12700">
              <a:solidFill>
                <a:srgbClr val="ffffff"/>
              </a:solidFill>
              <a:round/>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58" name="Google Shape;140;p4"/>
            <p:cNvSpPr/>
            <p:nvPr/>
          </p:nvSpPr>
          <p:spPr>
            <a:xfrm>
              <a:off x="5149080" y="5101920"/>
              <a:ext cx="1582560" cy="859320"/>
            </a:xfrm>
            <a:prstGeom prst="rect">
              <a:avLst/>
            </a:prstGeom>
            <a:noFill/>
            <a:ln w="0">
              <a:noFill/>
            </a:ln>
          </p:spPr>
          <p:style>
            <a:lnRef idx="0"/>
            <a:fillRef idx="0"/>
            <a:effectRef idx="0"/>
            <a:fontRef idx="minor"/>
          </p:style>
          <p:txBody>
            <a:bodyPr lIns="12600" rIns="12600" tIns="12600" bIns="12600" anchor="ctr">
              <a:noAutofit/>
            </a:bodyPr>
            <a:p>
              <a:pPr algn="ctr" defTabSz="914400">
                <a:lnSpc>
                  <a:spcPct val="90000"/>
                </a:lnSpc>
                <a:tabLst>
                  <a:tab algn="l" pos="0"/>
                </a:tabLst>
              </a:pPr>
              <a:r>
                <a:rPr b="1" lang="en-US" sz="2000" strike="noStrike" u="none">
                  <a:solidFill>
                    <a:schemeClr val="lt1"/>
                  </a:solidFill>
                  <a:effectLst/>
                  <a:uFillTx/>
                  <a:latin typeface="Century Gothic"/>
                  <a:ea typeface="Century Gothic"/>
                </a:rPr>
                <a:t>Within time limit of 149</a:t>
              </a:r>
              <a:endParaRPr b="0" lang="en-US" sz="2000" strike="noStrike" u="none">
                <a:solidFill>
                  <a:srgbClr val="000000"/>
                </a:solidFill>
                <a:effectLst/>
                <a:uFillTx/>
                <a:latin typeface="Arial"/>
              </a:endParaRPr>
            </a:p>
          </p:txBody>
        </p:sp>
        <p:sp>
          <p:nvSpPr>
            <p:cNvPr id="159" name="Google Shape;141;p4"/>
            <p:cNvSpPr/>
            <p:nvPr/>
          </p:nvSpPr>
          <p:spPr>
            <a:xfrm rot="10731600">
              <a:off x="4742640" y="3958200"/>
              <a:ext cx="232920" cy="23760"/>
            </a:xfrm>
            <a:custGeom>
              <a:avLst/>
              <a:gdLst>
                <a:gd name="textAreaLeft" fmla="*/ 0 w 232920"/>
                <a:gd name="textAreaRight" fmla="*/ 234720 w 232920"/>
                <a:gd name="textAreaTop" fmla="*/ 0 h 23760"/>
                <a:gd name="textAreaBottom" fmla="*/ 25560 h 23760"/>
              </a:gdLst>
              <a:ahLst/>
              <a:cxnLst/>
              <a:rect l="textAreaLeft" t="textAreaTop" r="textAreaRight" b="textAreaBottom"/>
              <a:pathLst>
                <a:path w="120000" h="120000">
                  <a:moveTo>
                    <a:pt x="0" y="59998"/>
                  </a:moveTo>
                  <a:lnTo>
                    <a:pt x="120000" y="59998"/>
                  </a:lnTo>
                </a:path>
              </a:pathLst>
            </a:custGeom>
            <a:noFill/>
            <a:ln w="12700">
              <a:solidFill>
                <a:srgbClr val="2383c6"/>
              </a:solidFill>
              <a:round/>
            </a:ln>
          </p:spPr>
          <p:style>
            <a:lnRef idx="0"/>
            <a:fillRef idx="0"/>
            <a:effectRef idx="0"/>
            <a:fontRef idx="minor"/>
          </p:style>
          <p:txBody>
            <a:bodyPr lIns="90000" rIns="90000" tIns="12600" bIns="1260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60" name="Google Shape;142;p4"/>
            <p:cNvSpPr/>
            <p:nvPr/>
          </p:nvSpPr>
          <p:spPr>
            <a:xfrm rot="21532800">
              <a:off x="4852080" y="3961440"/>
              <a:ext cx="10080" cy="10080"/>
            </a:xfrm>
            <a:prstGeom prst="rect">
              <a:avLst/>
            </a:prstGeom>
            <a:noFill/>
            <a:ln w="0">
              <a:noFill/>
            </a:ln>
          </p:spPr>
          <p:style>
            <a:lnRef idx="0"/>
            <a:fillRef idx="0"/>
            <a:effectRef idx="0"/>
            <a:fontRef idx="minor"/>
          </p:style>
          <p:txBody>
            <a:bodyPr lIns="12600" rIns="12600" tIns="0" bIns="0" anchor="ctr">
              <a:noAutofit/>
            </a:bodyPr>
            <a:p>
              <a:pPr algn="ctr" defTabSz="914400">
                <a:lnSpc>
                  <a:spcPct val="90000"/>
                </a:lnSpc>
                <a:tabLst>
                  <a:tab algn="l" pos="0"/>
                </a:tabLst>
              </a:pPr>
              <a:endParaRPr b="0" lang="en-US" sz="500" strike="noStrike" u="none">
                <a:solidFill>
                  <a:schemeClr val="dk1"/>
                </a:solidFill>
                <a:effectLst/>
                <a:uFillTx/>
                <a:latin typeface="Century Gothic"/>
                <a:ea typeface="Century Gothic"/>
              </a:endParaRPr>
            </a:p>
          </p:txBody>
        </p:sp>
        <p:sp>
          <p:nvSpPr>
            <p:cNvPr id="161" name="Google Shape;143;p4"/>
            <p:cNvSpPr/>
            <p:nvPr/>
          </p:nvSpPr>
          <p:spPr>
            <a:xfrm>
              <a:off x="2487960" y="3324600"/>
              <a:ext cx="2251800" cy="1336680"/>
            </a:xfrm>
            <a:prstGeom prst="ellipse">
              <a:avLst/>
            </a:prstGeom>
            <a:solidFill>
              <a:srgbClr val="3b8850"/>
            </a:solidFill>
            <a:ln w="12700">
              <a:solidFill>
                <a:srgbClr val="ffffff"/>
              </a:solidFill>
              <a:round/>
            </a:ln>
          </p:spPr>
          <p:style>
            <a:lnRef idx="0"/>
            <a:fillRef idx="0"/>
            <a:effectRef idx="0"/>
            <a:fontRef idx="minor"/>
          </p:style>
          <p:txBody>
            <a:bodyPr lIns="90000" rIns="90000" tIns="91440" bIns="91440" anchor="ctr">
              <a:noAutofit/>
            </a:bodyPr>
            <a:p>
              <a:pPr defTabSz="914400">
                <a:lnSpc>
                  <a:spcPct val="100000"/>
                </a:lnSpc>
                <a:tabLst>
                  <a:tab algn="l" pos="0"/>
                </a:tabLst>
              </a:pPr>
              <a:endParaRPr b="0" lang="en-US" sz="1400" strike="noStrike" u="none">
                <a:solidFill>
                  <a:srgbClr val="000000"/>
                </a:solidFill>
                <a:effectLst/>
                <a:uFillTx/>
                <a:latin typeface="Arial"/>
                <a:ea typeface="Arial"/>
              </a:endParaRPr>
            </a:p>
          </p:txBody>
        </p:sp>
        <p:sp>
          <p:nvSpPr>
            <p:cNvPr id="162" name="Google Shape;144;p4"/>
            <p:cNvSpPr/>
            <p:nvPr/>
          </p:nvSpPr>
          <p:spPr>
            <a:xfrm>
              <a:off x="2817720" y="3520800"/>
              <a:ext cx="1591920" cy="944640"/>
            </a:xfrm>
            <a:prstGeom prst="rect">
              <a:avLst/>
            </a:prstGeom>
            <a:noFill/>
            <a:ln w="0">
              <a:noFill/>
            </a:ln>
          </p:spPr>
          <p:style>
            <a:lnRef idx="0"/>
            <a:fillRef idx="0"/>
            <a:effectRef idx="0"/>
            <a:fontRef idx="minor"/>
          </p:style>
          <p:txBody>
            <a:bodyPr lIns="12600" rIns="12600" tIns="12600" bIns="12600" anchor="ctr">
              <a:noAutofit/>
            </a:bodyPr>
            <a:p>
              <a:pPr algn="ctr" defTabSz="914400">
                <a:lnSpc>
                  <a:spcPct val="90000"/>
                </a:lnSpc>
                <a:tabLst>
                  <a:tab algn="l" pos="0"/>
                </a:tabLst>
              </a:pPr>
              <a:r>
                <a:rPr b="1" lang="en-US" sz="2000" strike="noStrike" u="none">
                  <a:solidFill>
                    <a:schemeClr val="lt1"/>
                  </a:solidFill>
                  <a:effectLst/>
                  <a:uFillTx/>
                  <a:latin typeface="Century Gothic"/>
                  <a:ea typeface="Century Gothic"/>
                </a:rPr>
                <a:t>After getting approval (151)</a:t>
              </a:r>
              <a:endParaRPr b="0" lang="en-US" sz="20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1"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fontScale="62500" lnSpcReduction="19999"/>
          </a:bodyPr>
          <a:p>
            <a:pPr indent="0" defTabSz="914400">
              <a:lnSpc>
                <a:spcPct val="90000"/>
              </a:lnSpc>
              <a:buNone/>
              <a:tabLst>
                <a:tab algn="l" pos="0"/>
              </a:tabLst>
            </a:pPr>
            <a:r>
              <a:rPr b="1" lang="en-US" sz="4800" strike="noStrike" u="sng">
                <a:solidFill>
                  <a:srgbClr val="ff0000"/>
                </a:solidFill>
                <a:effectLst/>
                <a:uFillTx/>
                <a:latin typeface="Century Gothic"/>
                <a:ea typeface="Century Gothic"/>
              </a:rPr>
              <a:t>Computation</a:t>
            </a:r>
            <a:r>
              <a:rPr b="1" lang="en-US" sz="4800" strike="noStrike" u="none">
                <a:solidFill>
                  <a:srgbClr val="262626"/>
                </a:solidFill>
                <a:effectLst/>
                <a:uFillTx/>
                <a:latin typeface="Century Gothic"/>
                <a:ea typeface="Century Gothic"/>
              </a:rPr>
              <a:t> of Undisclosed Income of Block Period Section 158BB </a:t>
            </a:r>
            <a:r>
              <a:rPr b="1" lang="en-US" sz="4800" strike="noStrike" u="none">
                <a:solidFill>
                  <a:srgbClr val="ff0000"/>
                </a:solidFill>
                <a:effectLst/>
                <a:uFillTx/>
                <a:latin typeface="Century Gothic"/>
                <a:ea typeface="Century Gothic"/>
              </a:rPr>
              <a:t>(ITR-B)</a:t>
            </a:r>
            <a:r>
              <a:rPr b="1" lang="en-US" sz="4800" strike="noStrike" u="none">
                <a:solidFill>
                  <a:srgbClr val="262626"/>
                </a:solidFill>
                <a:effectLst/>
                <a:uFillTx/>
                <a:latin typeface="Century Gothic"/>
                <a:ea typeface="Century Gothic"/>
              </a:rPr>
              <a:t>(Section-293 of ITA,2025)</a:t>
            </a:r>
            <a:br>
              <a:rPr sz="4800"/>
            </a:br>
            <a:endParaRPr b="0" lang="en-US" sz="4800" strike="noStrike" u="none">
              <a:solidFill>
                <a:srgbClr val="000000"/>
              </a:solidFill>
              <a:effectLst/>
              <a:uFillTx/>
              <a:latin typeface="Arial"/>
            </a:endParaRPr>
          </a:p>
        </p:txBody>
      </p:sp>
      <p:sp>
        <p:nvSpPr>
          <p:cNvPr id="282" name="PlaceHolder 2"/>
          <p:cNvSpPr>
            <a:spLocks noGrp="1"/>
          </p:cNvSpPr>
          <p:nvPr>
            <p:ph/>
          </p:nvPr>
        </p:nvSpPr>
        <p:spPr>
          <a:xfrm>
            <a:off x="768240" y="2084760"/>
            <a:ext cx="10596240" cy="4128840"/>
          </a:xfrm>
          <a:prstGeom prst="rect">
            <a:avLst/>
          </a:prstGeom>
          <a:noFill/>
          <a:ln w="0">
            <a:noFill/>
          </a:ln>
        </p:spPr>
        <p:txBody>
          <a:bodyPr lIns="91440" rIns="91440" tIns="45720" bIns="45720" anchor="t">
            <a:normAutofit/>
          </a:bodyPr>
          <a:p>
            <a:pPr marL="457200" indent="-343080" defTabSz="914400">
              <a:lnSpc>
                <a:spcPct val="100000"/>
              </a:lnSpc>
              <a:spcBef>
                <a:spcPts val="901"/>
              </a:spcBef>
              <a:buClr>
                <a:srgbClr val="262626"/>
              </a:buClr>
              <a:buFont typeface="Garamond"/>
              <a:buChar char="◦"/>
            </a:pPr>
            <a:r>
              <a:rPr b="0" lang="en-US" sz="2400" strike="noStrike" u="none">
                <a:solidFill>
                  <a:schemeClr val="dk1"/>
                </a:solidFill>
                <a:effectLst/>
                <a:uFillTx/>
                <a:latin typeface="Century Gothic"/>
                <a:ea typeface="Century Gothic"/>
              </a:rPr>
              <a:t>The total undisclosed income referred to in sub section (1) of section 158BA of the block period shall be the aggregate of the following namely: -</a:t>
            </a:r>
            <a:endParaRPr b="0" lang="en-US" sz="2400" strike="noStrike" u="none">
              <a:solidFill>
                <a:srgbClr val="000000"/>
              </a:solidFill>
              <a:effectLst/>
              <a:uFillTx/>
              <a:latin typeface="Arial"/>
            </a:endParaRPr>
          </a:p>
          <a:p>
            <a:pPr marL="343080" indent="-343080" defTabSz="914400">
              <a:lnSpc>
                <a:spcPct val="100000"/>
              </a:lnSpc>
              <a:spcBef>
                <a:spcPts val="901"/>
              </a:spcBef>
              <a:buClr>
                <a:srgbClr val="262626"/>
              </a:buClr>
              <a:buFont typeface="Garamond"/>
              <a:buAutoNum type="alphaLcParenR"/>
            </a:pPr>
            <a:r>
              <a:rPr b="0" lang="en-US" sz="2400" strike="noStrike" u="none">
                <a:solidFill>
                  <a:schemeClr val="dk1"/>
                </a:solidFill>
                <a:effectLst/>
                <a:uFillTx/>
                <a:latin typeface="Century Gothic"/>
                <a:ea typeface="Century Gothic"/>
              </a:rPr>
              <a:t>Undisclosed income </a:t>
            </a:r>
            <a:r>
              <a:rPr b="1" lang="en-US" sz="2400" strike="noStrike" u="none">
                <a:solidFill>
                  <a:srgbClr val="ff0000"/>
                </a:solidFill>
                <a:effectLst/>
                <a:uFillTx/>
                <a:latin typeface="Century Gothic"/>
                <a:ea typeface="Century Gothic"/>
              </a:rPr>
              <a:t>declared in the return furnished U/s 158BC</a:t>
            </a:r>
            <a:endParaRPr b="0" lang="en-US" sz="2400" strike="noStrike" u="none">
              <a:solidFill>
                <a:srgbClr val="000000"/>
              </a:solidFill>
              <a:effectLst/>
              <a:uFillTx/>
              <a:latin typeface="Arial"/>
            </a:endParaRPr>
          </a:p>
          <a:p>
            <a:pPr marL="343080" indent="-343080" defTabSz="914400">
              <a:lnSpc>
                <a:spcPct val="100000"/>
              </a:lnSpc>
              <a:spcBef>
                <a:spcPts val="901"/>
              </a:spcBef>
              <a:buClr>
                <a:srgbClr val="262626"/>
              </a:buClr>
              <a:buFont typeface="Garamond"/>
              <a:buAutoNum type="alphaLcParenR"/>
            </a:pPr>
            <a:r>
              <a:rPr b="0" lang="en-US" sz="2400" strike="noStrike" u="none">
                <a:solidFill>
                  <a:schemeClr val="dk1"/>
                </a:solidFill>
                <a:effectLst/>
                <a:uFillTx/>
                <a:latin typeface="Century Gothic"/>
                <a:ea typeface="Century Gothic"/>
              </a:rPr>
              <a:t>Undisclosed income </a:t>
            </a:r>
            <a:r>
              <a:rPr b="1" lang="en-US" sz="2400" strike="noStrike" u="none">
                <a:solidFill>
                  <a:srgbClr val="ff0000"/>
                </a:solidFill>
                <a:effectLst/>
                <a:uFillTx/>
                <a:latin typeface="Century Gothic"/>
                <a:ea typeface="Century Gothic"/>
              </a:rPr>
              <a:t>determined by the AO </a:t>
            </a:r>
            <a:r>
              <a:rPr b="0" lang="en-US" sz="2400" strike="noStrike" u="none">
                <a:solidFill>
                  <a:schemeClr val="dk1"/>
                </a:solidFill>
                <a:effectLst/>
                <a:uFillTx/>
                <a:latin typeface="Century Gothic"/>
                <a:ea typeface="Century Gothic"/>
              </a:rPr>
              <a:t>under sub section (2)</a:t>
            </a:r>
            <a:endParaRPr b="0" lang="en-US" sz="24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2400" strike="noStrike" u="none">
              <a:solidFill>
                <a:srgbClr val="000000"/>
              </a:solidFill>
              <a:effectLst/>
              <a:uFillTx/>
              <a:latin typeface="Arial"/>
            </a:endParaRPr>
          </a:p>
          <a:p>
            <a:pPr indent="0" defTabSz="914400">
              <a:lnSpc>
                <a:spcPct val="100000"/>
              </a:lnSpc>
              <a:spcBef>
                <a:spcPts val="901"/>
              </a:spcBef>
              <a:buNone/>
              <a:tabLst>
                <a:tab algn="l" pos="0"/>
              </a:tabLst>
            </a:pPr>
            <a:r>
              <a:rPr b="1" lang="en-US" sz="2400" strike="noStrike" u="none">
                <a:solidFill>
                  <a:srgbClr val="ff0000"/>
                </a:solidFill>
                <a:effectLst/>
                <a:uFillTx/>
                <a:latin typeface="Century Gothic"/>
                <a:ea typeface="Century Gothic"/>
              </a:rPr>
              <a:t>[Income already declared/ determined/assessed prior to the date of initiation of search of date of requisition is not included U/s 158BB]</a:t>
            </a:r>
            <a:endParaRPr b="0" lang="en-US" sz="24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fontScale="70000" lnSpcReduction="19999"/>
          </a:bodyPr>
          <a:p>
            <a:pPr indent="0" defTabSz="914400">
              <a:lnSpc>
                <a:spcPct val="90000"/>
              </a:lnSpc>
              <a:buNone/>
              <a:tabLst>
                <a:tab algn="l" pos="0"/>
              </a:tabLst>
            </a:pPr>
            <a:r>
              <a:rPr b="1" lang="en-US" sz="4800" strike="noStrike" u="none">
                <a:solidFill>
                  <a:srgbClr val="262626"/>
                </a:solidFill>
                <a:effectLst/>
                <a:uFillTx/>
                <a:latin typeface="Century Gothic"/>
                <a:ea typeface="Century Gothic"/>
              </a:rPr>
              <a:t>Undisclosed Income of Any Other Person Section 158BD (Section-295 of ITA, 2025)</a:t>
            </a:r>
            <a:br>
              <a:rPr sz="4800"/>
            </a:br>
            <a:endParaRPr b="0" lang="en-US" sz="4800" strike="noStrike" u="none">
              <a:solidFill>
                <a:srgbClr val="000000"/>
              </a:solidFill>
              <a:effectLst/>
              <a:uFillTx/>
              <a:latin typeface="Arial"/>
            </a:endParaRPr>
          </a:p>
        </p:txBody>
      </p:sp>
      <p:sp>
        <p:nvSpPr>
          <p:cNvPr id="284" name="PlaceHolder 2"/>
          <p:cNvSpPr>
            <a:spLocks noGrp="1"/>
          </p:cNvSpPr>
          <p:nvPr>
            <p:ph/>
          </p:nvPr>
        </p:nvSpPr>
        <p:spPr>
          <a:xfrm>
            <a:off x="1066680" y="2014200"/>
            <a:ext cx="10056600" cy="4019040"/>
          </a:xfrm>
          <a:prstGeom prst="rect">
            <a:avLst/>
          </a:prstGeom>
          <a:noFill/>
          <a:ln w="0">
            <a:noFill/>
          </a:ln>
        </p:spPr>
        <p:txBody>
          <a:bodyPr lIns="91440" rIns="91440" tIns="45720" bIns="45720" anchor="t">
            <a:noAutofit/>
          </a:bodyPr>
          <a:p>
            <a:pPr marL="457200" indent="-343080" algn="just" defTabSz="914400">
              <a:lnSpc>
                <a:spcPct val="150000"/>
              </a:lnSpc>
              <a:spcBef>
                <a:spcPts val="901"/>
              </a:spcBef>
              <a:buClr>
                <a:srgbClr val="262626"/>
              </a:buClr>
              <a:buFont typeface="Garamond"/>
              <a:buChar char="◦"/>
            </a:pPr>
            <a:r>
              <a:rPr b="1" lang="en-US" sz="1800" strike="noStrike" u="none">
                <a:solidFill>
                  <a:schemeClr val="dk1"/>
                </a:solidFill>
                <a:effectLst/>
                <a:uFillTx/>
                <a:latin typeface="Century Gothic"/>
                <a:ea typeface="Century Gothic"/>
              </a:rPr>
              <a:t>Section 158BD</a:t>
            </a:r>
            <a:r>
              <a:rPr b="0" lang="en-US" sz="1800" strike="noStrike" u="none">
                <a:solidFill>
                  <a:schemeClr val="dk1"/>
                </a:solidFill>
                <a:effectLst/>
                <a:uFillTx/>
                <a:latin typeface="Century Gothic"/>
                <a:ea typeface="Century Gothic"/>
              </a:rPr>
              <a:t> where the Assessing Officer is satisfied that any undisclosed income</a:t>
            </a:r>
            <a:br>
              <a:rPr sz="1800"/>
            </a:br>
            <a:r>
              <a:rPr b="1" lang="en-US" sz="1800" strike="noStrike" u="none">
                <a:solidFill>
                  <a:schemeClr val="dk1"/>
                </a:solidFill>
                <a:effectLst/>
                <a:uFillTx/>
                <a:latin typeface="Century Gothic"/>
                <a:ea typeface="Century Gothic"/>
              </a:rPr>
              <a:t>belongs to or pertains to or relates to</a:t>
            </a:r>
            <a:r>
              <a:rPr b="0" lang="en-US" sz="1800" strike="noStrike" u="none">
                <a:solidFill>
                  <a:schemeClr val="dk1"/>
                </a:solidFill>
                <a:effectLst/>
                <a:uFillTx/>
                <a:latin typeface="Century Gothic"/>
                <a:ea typeface="Century Gothic"/>
              </a:rPr>
              <a:t> any person, other than the person with respect to whom search was made, then, any money, bullion, jewellery or other valuable article or thing, or assets, or expenditure, or books of account, other documents, or any information contained therein, seized or requisitioned shall be handed over to the Assessing Officer having jurisdiction over such other person, and that Assessing Officer shall proceed under section 158BC against such other person and the provisions of the said Chapter shall apply accordingly.</a:t>
            </a:r>
            <a:endParaRPr b="0" lang="en-US" sz="18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 name="PlaceHolder 1"/>
          <p:cNvSpPr>
            <a:spLocks noGrp="1"/>
          </p:cNvSpPr>
          <p:nvPr>
            <p:ph type="title"/>
          </p:nvPr>
        </p:nvSpPr>
        <p:spPr>
          <a:xfrm>
            <a:off x="1066680" y="642600"/>
            <a:ext cx="10297440" cy="1369800"/>
          </a:xfrm>
          <a:prstGeom prst="rect">
            <a:avLst/>
          </a:prstGeom>
          <a:noFill/>
          <a:ln w="0">
            <a:noFill/>
          </a:ln>
        </p:spPr>
        <p:txBody>
          <a:bodyPr lIns="91440" rIns="91440" tIns="45720" bIns="45720" anchor="ctr">
            <a:normAutofit fontScale="70000" lnSpcReduction="19999"/>
          </a:bodyPr>
          <a:p>
            <a:pPr indent="0" defTabSz="914400">
              <a:lnSpc>
                <a:spcPct val="90000"/>
              </a:lnSpc>
              <a:buNone/>
              <a:tabLst>
                <a:tab algn="l" pos="0"/>
              </a:tabLst>
            </a:pPr>
            <a:r>
              <a:rPr b="1" lang="en-US" sz="4800" strike="noStrike" u="none">
                <a:solidFill>
                  <a:srgbClr val="262626"/>
                </a:solidFill>
                <a:effectLst/>
                <a:uFillTx/>
                <a:latin typeface="Century Gothic"/>
                <a:ea typeface="Century Gothic"/>
              </a:rPr>
              <a:t>Levy of Interest and Penalty in Certain Cases Section 158BF (Section-297 of ITA, 2025)</a:t>
            </a:r>
            <a:br>
              <a:rPr sz="4800"/>
            </a:br>
            <a:endParaRPr b="0" lang="en-US" sz="4800" strike="noStrike" u="none">
              <a:solidFill>
                <a:srgbClr val="000000"/>
              </a:solidFill>
              <a:effectLst/>
              <a:uFillTx/>
              <a:latin typeface="Arial"/>
            </a:endParaRPr>
          </a:p>
        </p:txBody>
      </p:sp>
      <p:sp>
        <p:nvSpPr>
          <p:cNvPr id="286" name="PlaceHolder 2"/>
          <p:cNvSpPr>
            <a:spLocks noGrp="1"/>
          </p:cNvSpPr>
          <p:nvPr>
            <p:ph/>
          </p:nvPr>
        </p:nvSpPr>
        <p:spPr>
          <a:xfrm>
            <a:off x="1066680" y="1819800"/>
            <a:ext cx="10056600" cy="4393800"/>
          </a:xfrm>
          <a:prstGeom prst="rect">
            <a:avLst/>
          </a:prstGeom>
          <a:noFill/>
          <a:ln w="0">
            <a:noFill/>
          </a:ln>
        </p:spPr>
        <p:txBody>
          <a:bodyPr lIns="91440" rIns="91440" tIns="45720" bIns="45720" anchor="t">
            <a:noAutofit/>
          </a:bodyPr>
          <a:p>
            <a:pPr indent="0" algn="just" defTabSz="914400">
              <a:lnSpc>
                <a:spcPct val="100000"/>
              </a:lnSpc>
              <a:spcBef>
                <a:spcPts val="901"/>
              </a:spcBef>
              <a:buNone/>
              <a:tabLst>
                <a:tab algn="l" pos="0"/>
              </a:tabLst>
            </a:pPr>
            <a:r>
              <a:rPr b="1" lang="en-US" sz="2000" strike="noStrike" u="sng">
                <a:solidFill>
                  <a:srgbClr val="ff0000"/>
                </a:solidFill>
                <a:effectLst/>
                <a:uFillTx/>
                <a:latin typeface="Century Gothic"/>
                <a:ea typeface="Century Gothic"/>
              </a:rPr>
              <a:t>INTEREST</a:t>
            </a:r>
            <a:endParaRPr b="0" lang="en-US" sz="2000" strike="noStrike" u="none">
              <a:solidFill>
                <a:srgbClr val="000000"/>
              </a:solidFill>
              <a:effectLst/>
              <a:uFillTx/>
              <a:latin typeface="Arial"/>
            </a:endParaRPr>
          </a:p>
          <a:p>
            <a:pPr indent="0" algn="just" defTabSz="914400">
              <a:lnSpc>
                <a:spcPct val="100000"/>
              </a:lnSpc>
              <a:spcBef>
                <a:spcPts val="901"/>
              </a:spcBef>
              <a:buNone/>
              <a:tabLst>
                <a:tab algn="l" pos="0"/>
              </a:tabLst>
            </a:pPr>
            <a:r>
              <a:rPr b="1" lang="en-US" sz="2000" strike="noStrike" u="none">
                <a:solidFill>
                  <a:schemeClr val="dk1"/>
                </a:solidFill>
                <a:effectLst/>
                <a:uFillTx/>
                <a:latin typeface="Century Gothic"/>
                <a:ea typeface="Century Gothic"/>
              </a:rPr>
              <a:t>(1)</a:t>
            </a:r>
            <a:r>
              <a:rPr b="0" lang="en-US" sz="2000" strike="noStrike" u="none">
                <a:solidFill>
                  <a:schemeClr val="dk1"/>
                </a:solidFill>
                <a:effectLst/>
                <a:uFillTx/>
                <a:latin typeface="Century Gothic"/>
                <a:ea typeface="Century Gothic"/>
              </a:rPr>
              <a:t> Where the return of undisclosed income for the block period,</a:t>
            </a:r>
            <a:endParaRPr b="0" lang="en-US" sz="2000" strike="noStrike" u="none">
              <a:solidFill>
                <a:srgbClr val="000000"/>
              </a:solidFill>
              <a:effectLst/>
              <a:uFillTx/>
              <a:latin typeface="Arial"/>
            </a:endParaRPr>
          </a:p>
          <a:p>
            <a:pPr indent="0" algn="just" defTabSz="914400">
              <a:lnSpc>
                <a:spcPct val="100000"/>
              </a:lnSpc>
              <a:spcBef>
                <a:spcPts val="901"/>
              </a:spcBef>
              <a:buNone/>
              <a:tabLst>
                <a:tab algn="l" pos="0"/>
              </a:tabLst>
            </a:pPr>
            <a:r>
              <a:rPr b="1" lang="en-US" sz="2000" strike="noStrike" u="none">
                <a:solidFill>
                  <a:schemeClr val="dk1"/>
                </a:solidFill>
                <a:effectLst/>
                <a:uFillTx/>
                <a:latin typeface="Century Gothic"/>
                <a:ea typeface="Century Gothic"/>
              </a:rPr>
              <a:t>	</a:t>
            </a:r>
            <a:r>
              <a:rPr b="1" lang="en-US" sz="2000" strike="noStrike" u="none">
                <a:solidFill>
                  <a:schemeClr val="dk1"/>
                </a:solidFill>
                <a:effectLst/>
                <a:uFillTx/>
                <a:latin typeface="Century Gothic"/>
                <a:ea typeface="Century Gothic"/>
              </a:rPr>
              <a:t>(i)</a:t>
            </a:r>
            <a:r>
              <a:rPr b="0" lang="en-US" sz="2000" strike="noStrike" u="none">
                <a:solidFill>
                  <a:schemeClr val="dk1"/>
                </a:solidFill>
                <a:effectLst/>
                <a:uFillTx/>
                <a:latin typeface="Century Gothic"/>
                <a:ea typeface="Century Gothic"/>
              </a:rPr>
              <a:t> is not furnished within the time specified in the notice, or</a:t>
            </a:r>
            <a:endParaRPr b="0" lang="en-US" sz="2000" strike="noStrike" u="none">
              <a:solidFill>
                <a:srgbClr val="000000"/>
              </a:solidFill>
              <a:effectLst/>
              <a:uFillTx/>
              <a:latin typeface="Arial"/>
            </a:endParaRPr>
          </a:p>
          <a:p>
            <a:pPr indent="0" algn="just" defTabSz="914400">
              <a:lnSpc>
                <a:spcPct val="100000"/>
              </a:lnSpc>
              <a:spcBef>
                <a:spcPts val="901"/>
              </a:spcBef>
              <a:buNone/>
              <a:tabLst>
                <a:tab algn="l" pos="0"/>
              </a:tabLst>
            </a:pPr>
            <a:r>
              <a:rPr b="1" lang="en-US" sz="2000" strike="noStrike" u="none">
                <a:solidFill>
                  <a:schemeClr val="dk1"/>
                </a:solidFill>
                <a:effectLst/>
                <a:uFillTx/>
                <a:latin typeface="Century Gothic"/>
                <a:ea typeface="Century Gothic"/>
              </a:rPr>
              <a:t>	</a:t>
            </a:r>
            <a:r>
              <a:rPr b="1" lang="en-US" sz="2000" strike="noStrike" u="none">
                <a:solidFill>
                  <a:schemeClr val="dk1"/>
                </a:solidFill>
                <a:effectLst/>
                <a:uFillTx/>
                <a:latin typeface="Century Gothic"/>
                <a:ea typeface="Century Gothic"/>
              </a:rPr>
              <a:t>(ii)</a:t>
            </a:r>
            <a:r>
              <a:rPr b="0" lang="en-US" sz="2000" strike="noStrike" u="none">
                <a:solidFill>
                  <a:schemeClr val="dk1"/>
                </a:solidFill>
                <a:effectLst/>
                <a:uFillTx/>
                <a:latin typeface="Century Gothic"/>
                <a:ea typeface="Century Gothic"/>
              </a:rPr>
              <a:t> is not furnished,</a:t>
            </a:r>
            <a:endParaRPr b="0" lang="en-US" sz="2000" strike="noStrike" u="none">
              <a:solidFill>
                <a:srgbClr val="000000"/>
              </a:solidFill>
              <a:effectLst/>
              <a:uFillTx/>
              <a:latin typeface="Arial"/>
            </a:endParaRPr>
          </a:p>
          <a:p>
            <a:pPr indent="0" algn="just" defTabSz="914400">
              <a:lnSpc>
                <a:spcPct val="100000"/>
              </a:lnSpc>
              <a:spcBef>
                <a:spcPts val="901"/>
              </a:spcBef>
              <a:buNone/>
              <a:tabLst>
                <a:tab algn="l" pos="0"/>
              </a:tabLst>
            </a:pP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the assessee </a:t>
            </a:r>
            <a:r>
              <a:rPr b="1" lang="en-US" sz="2000" strike="noStrike" u="sng">
                <a:solidFill>
                  <a:srgbClr val="ff0000"/>
                </a:solidFill>
                <a:effectLst/>
                <a:uFillTx/>
                <a:latin typeface="Century Gothic"/>
                <a:ea typeface="Century Gothic"/>
              </a:rPr>
              <a:t>shall be liable </a:t>
            </a:r>
            <a:r>
              <a:rPr b="0" lang="en-US" sz="2000" strike="noStrike" u="none">
                <a:solidFill>
                  <a:schemeClr val="dk1"/>
                </a:solidFill>
                <a:effectLst/>
                <a:uFillTx/>
                <a:latin typeface="Century Gothic"/>
                <a:ea typeface="Century Gothic"/>
              </a:rPr>
              <a:t>to pay simple </a:t>
            </a:r>
            <a:r>
              <a:rPr b="1" lang="en-US" sz="2000" strike="noStrike" u="none">
                <a:solidFill>
                  <a:srgbClr val="ff0000"/>
                </a:solidFill>
                <a:effectLst/>
                <a:uFillTx/>
                <a:latin typeface="Century Gothic"/>
                <a:ea typeface="Century Gothic"/>
              </a:rPr>
              <a:t>interest at the rate of </a:t>
            </a:r>
            <a:r>
              <a:rPr b="1" lang="en-US" sz="2000" strike="noStrike" u="none">
                <a:solidFill>
                  <a:srgbClr val="00b050"/>
                </a:solidFill>
                <a:effectLst/>
                <a:uFillTx/>
                <a:latin typeface="Century Gothic"/>
                <a:ea typeface="Century Gothic"/>
              </a:rPr>
              <a:t>one and </a:t>
            </a:r>
            <a:r>
              <a:rPr b="1" lang="en-US" sz="2000" strike="noStrike" u="none">
                <a:solidFill>
                  <a:srgbClr val="00b050"/>
                </a:solidFill>
                <a:effectLst/>
                <a:uFillTx/>
                <a:latin typeface="Century Gothic"/>
                <a:ea typeface="Century Gothic"/>
              </a:rPr>
              <a:t>	</a:t>
            </a:r>
            <a:r>
              <a:rPr b="1" lang="en-US" sz="2000" strike="noStrike" u="none">
                <a:solidFill>
                  <a:srgbClr val="00b050"/>
                </a:solidFill>
                <a:effectLst/>
                <a:uFillTx/>
                <a:latin typeface="Century Gothic"/>
                <a:ea typeface="Century Gothic"/>
              </a:rPr>
              <a:t>one-half per cent</a:t>
            </a:r>
            <a:r>
              <a:rPr b="1" lang="en-US" sz="2000" strike="noStrike" u="none">
                <a:solidFill>
                  <a:srgbClr val="ff0000"/>
                </a:solidFill>
                <a:effectLst/>
                <a:uFillTx/>
                <a:latin typeface="Century Gothic"/>
                <a:ea typeface="Century Gothic"/>
              </a:rPr>
              <a:t>. </a:t>
            </a:r>
            <a:r>
              <a:rPr b="0" lang="en-US" sz="2000" strike="noStrike" u="none">
                <a:solidFill>
                  <a:schemeClr val="dk1"/>
                </a:solidFill>
                <a:effectLst/>
                <a:uFillTx/>
                <a:latin typeface="Century Gothic"/>
                <a:ea typeface="Century Gothic"/>
              </a:rPr>
              <a:t>of the </a:t>
            </a:r>
            <a:r>
              <a:rPr b="1" lang="en-US" sz="2000" strike="noStrike" u="sng">
                <a:solidFill>
                  <a:srgbClr val="ff0000"/>
                </a:solidFill>
                <a:effectLst/>
                <a:uFillTx/>
                <a:latin typeface="Century Gothic"/>
                <a:ea typeface="Century Gothic"/>
              </a:rPr>
              <a:t>tax on undisclosed income determined </a:t>
            </a:r>
            <a:r>
              <a:rPr b="1" lang="en-US" sz="2000" strike="noStrike" u="sng">
                <a:solidFill>
                  <a:srgbClr val="ff0000"/>
                </a:solidFill>
                <a:effectLst/>
                <a:uFillTx/>
                <a:latin typeface="Century Gothic"/>
                <a:ea typeface="Century Gothic"/>
              </a:rPr>
              <a:t>	</a:t>
            </a:r>
            <a:r>
              <a:rPr b="1" lang="en-US" sz="2000" strike="noStrike" u="sng">
                <a:solidFill>
                  <a:srgbClr val="ff0000"/>
                </a:solidFill>
                <a:effectLst/>
                <a:uFillTx/>
                <a:latin typeface="Century Gothic"/>
                <a:ea typeface="Century Gothic"/>
              </a:rPr>
              <a:t>under  </a:t>
            </a:r>
            <a:r>
              <a:rPr b="1" lang="en-US" sz="2000" strike="noStrike" u="none">
                <a:solidFill>
                  <a:srgbClr val="ff0000"/>
                </a:solidFill>
                <a:effectLst/>
                <a:uFillTx/>
                <a:latin typeface="Century Gothic"/>
                <a:ea typeface="Century Gothic"/>
              </a:rPr>
              <a:t>	</a:t>
            </a:r>
            <a:r>
              <a:rPr b="1" lang="en-US" sz="2000" strike="noStrike" u="sng">
                <a:solidFill>
                  <a:srgbClr val="ff0000"/>
                </a:solidFill>
                <a:effectLst/>
                <a:uFillTx/>
                <a:latin typeface="Century Gothic"/>
                <a:ea typeface="Century Gothic"/>
              </a:rPr>
              <a:t>clause (c) of </a:t>
            </a:r>
            <a:r>
              <a:rPr b="1" lang="en-US" sz="2000" strike="noStrike" u="sng">
                <a:solidFill>
                  <a:srgbClr val="ff0000"/>
                </a:solidFill>
                <a:effectLst/>
                <a:uFillTx/>
                <a:latin typeface="Century Gothic"/>
                <a:ea typeface="Century Gothic"/>
              </a:rPr>
              <a:t>	</a:t>
            </a:r>
            <a:r>
              <a:rPr b="1" lang="en-US" sz="2000" strike="noStrike" u="sng">
                <a:solidFill>
                  <a:srgbClr val="ff0000"/>
                </a:solidFill>
                <a:effectLst/>
                <a:uFillTx/>
                <a:latin typeface="Century Gothic"/>
                <a:ea typeface="Century Gothic"/>
              </a:rPr>
              <a:t>subsection (1) of section 158BC</a:t>
            </a:r>
            <a:r>
              <a:rPr b="0" lang="en-US" sz="2000" strike="noStrike" u="none">
                <a:solidFill>
                  <a:schemeClr val="dk1"/>
                </a:solidFill>
                <a:effectLst/>
                <a:uFillTx/>
                <a:latin typeface="Century Gothic"/>
                <a:ea typeface="Century Gothic"/>
              </a:rPr>
              <a:t>, </a:t>
            </a:r>
            <a:r>
              <a:rPr b="1" lang="en-US" sz="2000" strike="noStrike" u="none">
                <a:solidFill>
                  <a:srgbClr val="ff0000"/>
                </a:solidFill>
                <a:effectLst/>
                <a:uFillTx/>
                <a:latin typeface="Century Gothic"/>
                <a:ea typeface="Century Gothic"/>
              </a:rPr>
              <a:t>for every month or part of </a:t>
            </a:r>
            <a:r>
              <a:rPr b="1" lang="en-US" sz="2000" strike="noStrike" u="none">
                <a:solidFill>
                  <a:srgbClr val="ff0000"/>
                </a:solidFill>
                <a:effectLst/>
                <a:uFillTx/>
                <a:latin typeface="Century Gothic"/>
                <a:ea typeface="Century Gothic"/>
              </a:rPr>
              <a:t>	</a:t>
            </a:r>
            <a:r>
              <a:rPr b="1" lang="en-US" sz="2000" strike="noStrike" u="none">
                <a:solidFill>
                  <a:srgbClr val="ff0000"/>
                </a:solidFill>
                <a:effectLst/>
                <a:uFillTx/>
                <a:latin typeface="Century Gothic"/>
                <a:ea typeface="Century Gothic"/>
              </a:rPr>
              <a:t>a month </a:t>
            </a:r>
            <a:r>
              <a:rPr b="0" lang="en-US" sz="2000" strike="noStrike" u="none">
                <a:solidFill>
                  <a:schemeClr val="dk1"/>
                </a:solidFill>
                <a:effectLst/>
                <a:uFillTx/>
                <a:latin typeface="Century Gothic"/>
                <a:ea typeface="Century Gothic"/>
              </a:rPr>
              <a:t>comprised in the period commencing on the day </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immediately </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following the expiry of the time specified in the notice, and </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ending on </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the date of completion of assessment under clause (c) of </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sub-</a:t>
            </a:r>
            <a:r>
              <a:rPr b="0" lang="en-US" sz="20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section (1) of section 158BC.</a:t>
            </a:r>
            <a:endParaRPr b="0" lang="en-US" sz="20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7" name="PlaceHolder 1"/>
          <p:cNvSpPr>
            <a:spLocks noGrp="1"/>
          </p:cNvSpPr>
          <p:nvPr>
            <p:ph/>
          </p:nvPr>
        </p:nvSpPr>
        <p:spPr>
          <a:xfrm>
            <a:off x="795600" y="996840"/>
            <a:ext cx="10382760" cy="4222800"/>
          </a:xfrm>
          <a:prstGeom prst="rect">
            <a:avLst/>
          </a:prstGeom>
          <a:noFill/>
          <a:ln w="0">
            <a:noFill/>
          </a:ln>
        </p:spPr>
        <p:txBody>
          <a:bodyPr lIns="91440" rIns="91440" tIns="45720" bIns="45720" anchor="t">
            <a:normAutofit/>
          </a:bodyPr>
          <a:p>
            <a:pPr indent="0" algn="just" defTabSz="914400">
              <a:lnSpc>
                <a:spcPct val="100000"/>
              </a:lnSpc>
              <a:spcBef>
                <a:spcPts val="901"/>
              </a:spcBef>
              <a:buNone/>
              <a:tabLst>
                <a:tab algn="l" pos="0"/>
              </a:tabLst>
            </a:pPr>
            <a:r>
              <a:rPr b="1" lang="en-US" sz="2400" strike="noStrike" u="sng">
                <a:solidFill>
                  <a:srgbClr val="ff0000"/>
                </a:solidFill>
                <a:effectLst/>
                <a:uFillTx/>
                <a:latin typeface="Century Gothic"/>
                <a:ea typeface="Century Gothic"/>
              </a:rPr>
              <a:t>PENALTY</a:t>
            </a:r>
            <a:endParaRPr b="0" lang="en-US" sz="2400" strike="noStrike" u="none">
              <a:solidFill>
                <a:srgbClr val="000000"/>
              </a:solidFill>
              <a:effectLst/>
              <a:uFillTx/>
              <a:latin typeface="Arial"/>
            </a:endParaRPr>
          </a:p>
          <a:p>
            <a:pPr indent="0" algn="just" defTabSz="914400">
              <a:lnSpc>
                <a:spcPct val="100000"/>
              </a:lnSpc>
              <a:spcBef>
                <a:spcPts val="901"/>
              </a:spcBef>
              <a:buNone/>
              <a:tabLst>
                <a:tab algn="l" pos="0"/>
              </a:tabLst>
            </a:pPr>
            <a:endParaRPr b="0" lang="en-US" sz="2400" strike="noStrike" u="none">
              <a:solidFill>
                <a:srgbClr val="000000"/>
              </a:solidFill>
              <a:effectLst/>
              <a:uFillTx/>
              <a:latin typeface="Arial"/>
            </a:endParaRPr>
          </a:p>
          <a:p>
            <a:pPr indent="0" algn="just" defTabSz="914400">
              <a:lnSpc>
                <a:spcPct val="100000"/>
              </a:lnSpc>
              <a:spcBef>
                <a:spcPts val="901"/>
              </a:spcBef>
              <a:buNone/>
              <a:tabLst>
                <a:tab algn="l" pos="0"/>
              </a:tabLst>
            </a:pPr>
            <a:r>
              <a:rPr b="1" lang="en-US" sz="2400" strike="noStrike" u="none">
                <a:solidFill>
                  <a:schemeClr val="dk1"/>
                </a:solidFill>
                <a:effectLst/>
                <a:uFillTx/>
                <a:latin typeface="Century Gothic"/>
                <a:ea typeface="Century Gothic"/>
              </a:rPr>
              <a:t>2)</a:t>
            </a:r>
            <a:r>
              <a:rPr b="0" lang="en-US" sz="2400" strike="noStrike" u="none">
                <a:solidFill>
                  <a:schemeClr val="dk1"/>
                </a:solidFill>
                <a:effectLst/>
                <a:uFillTx/>
                <a:latin typeface="Century Gothic"/>
                <a:ea typeface="Century Gothic"/>
              </a:rPr>
              <a:t> The Assessing Officer or the Commissioner (Appeals) in the course of any proceedings under this Chapter, </a:t>
            </a:r>
            <a:r>
              <a:rPr b="1" lang="en-US" sz="2400" strike="noStrike" u="sng">
                <a:solidFill>
                  <a:srgbClr val="ff0000"/>
                </a:solidFill>
                <a:effectLst/>
                <a:uFillTx/>
                <a:latin typeface="Century Gothic"/>
                <a:ea typeface="Century Gothic"/>
              </a:rPr>
              <a:t>may direct </a:t>
            </a:r>
            <a:r>
              <a:rPr b="0" lang="en-US" sz="2400" strike="noStrike" u="none">
                <a:solidFill>
                  <a:schemeClr val="dk1"/>
                </a:solidFill>
                <a:effectLst/>
                <a:uFillTx/>
                <a:latin typeface="Century Gothic"/>
                <a:ea typeface="Century Gothic"/>
              </a:rPr>
              <a:t>that the person </a:t>
            </a:r>
            <a:r>
              <a:rPr b="1" lang="en-US" sz="2400" strike="noStrike" u="none">
                <a:solidFill>
                  <a:srgbClr val="00b050"/>
                </a:solidFill>
                <a:effectLst/>
                <a:uFillTx/>
                <a:latin typeface="Century Gothic"/>
                <a:ea typeface="Century Gothic"/>
              </a:rPr>
              <a:t>shall pay </a:t>
            </a:r>
            <a:r>
              <a:rPr b="0" lang="en-US" sz="2400" strike="noStrike" u="none">
                <a:solidFill>
                  <a:schemeClr val="dk1"/>
                </a:solidFill>
                <a:effectLst/>
                <a:uFillTx/>
                <a:latin typeface="Century Gothic"/>
                <a:ea typeface="Century Gothic"/>
              </a:rPr>
              <a:t>by way of </a:t>
            </a:r>
            <a:r>
              <a:rPr b="1" lang="en-US" sz="2400" strike="noStrike" u="none">
                <a:solidFill>
                  <a:srgbClr val="ff0000"/>
                </a:solidFill>
                <a:effectLst/>
                <a:uFillTx/>
                <a:latin typeface="Century Gothic"/>
                <a:ea typeface="Century Gothic"/>
              </a:rPr>
              <a:t>penalty a sum which shall be equal to</a:t>
            </a:r>
            <a:r>
              <a:rPr b="1" lang="en-US" sz="2400" strike="noStrike" u="none">
                <a:solidFill>
                  <a:srgbClr val="00b050"/>
                </a:solidFill>
                <a:effectLst/>
                <a:uFillTx/>
                <a:latin typeface="Century Gothic"/>
                <a:ea typeface="Century Gothic"/>
              </a:rPr>
              <a:t> fifty per cent. of tax </a:t>
            </a:r>
            <a:r>
              <a:rPr b="0" lang="en-US" sz="2400" strike="noStrike" u="none">
                <a:solidFill>
                  <a:schemeClr val="dk1"/>
                </a:solidFill>
                <a:effectLst/>
                <a:uFillTx/>
                <a:latin typeface="Century Gothic"/>
                <a:ea typeface="Century Gothic"/>
              </a:rPr>
              <a:t>so leviable in respect of the </a:t>
            </a:r>
            <a:r>
              <a:rPr b="1" lang="en-US" sz="2400" strike="noStrike" u="sng">
                <a:solidFill>
                  <a:srgbClr val="ff0000"/>
                </a:solidFill>
                <a:effectLst/>
                <a:uFillTx/>
                <a:latin typeface="Century Gothic"/>
                <a:ea typeface="Century Gothic"/>
              </a:rPr>
              <a:t>Undisclosed Income determined by the Assessing Officer under clause (c) of sub-section (1) of section 158BC:</a:t>
            </a:r>
            <a:endParaRPr b="0" lang="en-US" sz="2400" strike="noStrike" u="none">
              <a:solidFill>
                <a:srgbClr val="000000"/>
              </a:solidFill>
              <a:effectLst/>
              <a:uFillTx/>
              <a:latin typeface="Arial"/>
            </a:endParaRPr>
          </a:p>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p:txBody>
      </p:sp>
      <p:sp>
        <p:nvSpPr>
          <p:cNvPr id="3" name="PlaceHolder 2"/>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 name="PlaceHolder 1"/>
          <p:cNvSpPr>
            <a:spLocks noGrp="1"/>
          </p:cNvSpPr>
          <p:nvPr>
            <p:ph type="title"/>
          </p:nvPr>
        </p:nvSpPr>
        <p:spPr>
          <a:xfrm>
            <a:off x="1066680" y="642600"/>
            <a:ext cx="10056600" cy="4988160"/>
          </a:xfrm>
          <a:prstGeom prst="rect">
            <a:avLst/>
          </a:prstGeom>
          <a:noFill/>
          <a:ln w="0">
            <a:noFill/>
          </a:ln>
        </p:spPr>
        <p:txBody>
          <a:bodyPr lIns="91440" rIns="91440" tIns="45720" bIns="45720" anchor="ctr">
            <a:noAutofit/>
          </a:bodyPr>
          <a:p>
            <a:pPr indent="0" algn="ctr" defTabSz="914400">
              <a:lnSpc>
                <a:spcPct val="90000"/>
              </a:lnSpc>
              <a:buNone/>
              <a:tabLst>
                <a:tab algn="l" pos="0"/>
              </a:tabLst>
            </a:pPr>
            <a:r>
              <a:rPr b="1" lang="en-US" sz="8000" strike="noStrike" u="none">
                <a:solidFill>
                  <a:srgbClr val="262626"/>
                </a:solidFill>
                <a:effectLst/>
                <a:uFillTx/>
                <a:latin typeface="Century Gothic"/>
                <a:ea typeface="Century Gothic"/>
              </a:rPr>
              <a:t>Judgements</a:t>
            </a:r>
            <a:r>
              <a:rPr b="0" lang="en-US" sz="4800" strike="noStrike" u="none">
                <a:solidFill>
                  <a:srgbClr val="262626"/>
                </a:solidFill>
                <a:effectLst/>
                <a:uFillTx/>
                <a:latin typeface="Century Gothic"/>
                <a:ea typeface="Century Gothic"/>
              </a:rPr>
              <a:t> </a:t>
            </a:r>
            <a:endParaRPr b="0" lang="en-US" sz="4800" strike="noStrike" u="none">
              <a:solidFill>
                <a:srgbClr val="000000"/>
              </a:solidFill>
              <a:effectLst/>
              <a:uFillTx/>
              <a:latin typeface="Arial"/>
            </a:endParaRPr>
          </a:p>
        </p:txBody>
      </p:sp>
      <p:sp>
        <p:nvSpPr>
          <p:cNvPr id="3" name="PlaceHolder 2"/>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 name="PlaceHolder 1"/>
          <p:cNvSpPr>
            <a:spLocks noGrp="1"/>
          </p:cNvSpPr>
          <p:nvPr>
            <p:ph type="title"/>
          </p:nvPr>
        </p:nvSpPr>
        <p:spPr>
          <a:xfrm>
            <a:off x="1066680" y="478080"/>
            <a:ext cx="10056600" cy="1019880"/>
          </a:xfrm>
          <a:prstGeom prst="rect">
            <a:avLst/>
          </a:prstGeom>
          <a:noFill/>
          <a:ln w="0">
            <a:noFill/>
          </a:ln>
        </p:spPr>
        <p:txBody>
          <a:bodyPr lIns="91440" rIns="91440" tIns="45720" bIns="45720" anchor="ctr">
            <a:normAutofit fontScale="92500" lnSpcReduction="9999"/>
          </a:bodyPr>
          <a:p>
            <a:pPr indent="0" defTabSz="914400">
              <a:lnSpc>
                <a:spcPct val="90000"/>
              </a:lnSpc>
              <a:buNone/>
              <a:tabLst>
                <a:tab algn="l" pos="0"/>
              </a:tabLst>
            </a:pPr>
            <a:r>
              <a:rPr b="1" lang="en-US" sz="3200" strike="noStrike" u="none">
                <a:solidFill>
                  <a:srgbClr val="262626"/>
                </a:solidFill>
                <a:effectLst/>
                <a:uFillTx/>
                <a:latin typeface="Century Gothic"/>
                <a:ea typeface="Century Gothic"/>
              </a:rPr>
              <a:t>Commissioner of Income-tax  vs Dr. Giriraj Agarwal Giri [2013] 33 taxmann.com 536 (Rajasthan)</a:t>
            </a:r>
            <a:endParaRPr b="0" lang="en-US" sz="3200" strike="noStrike" u="none">
              <a:solidFill>
                <a:srgbClr val="000000"/>
              </a:solidFill>
              <a:effectLst/>
              <a:uFillTx/>
              <a:latin typeface="Arial"/>
            </a:endParaRPr>
          </a:p>
        </p:txBody>
      </p:sp>
      <p:sp>
        <p:nvSpPr>
          <p:cNvPr id="290" name="PlaceHolder 2"/>
          <p:cNvSpPr>
            <a:spLocks noGrp="1"/>
          </p:cNvSpPr>
          <p:nvPr>
            <p:ph/>
          </p:nvPr>
        </p:nvSpPr>
        <p:spPr>
          <a:xfrm>
            <a:off x="1066680" y="1774080"/>
            <a:ext cx="10288080" cy="4532040"/>
          </a:xfrm>
          <a:prstGeom prst="rect">
            <a:avLst/>
          </a:prstGeom>
          <a:noFill/>
          <a:ln w="0">
            <a:noFill/>
          </a:ln>
        </p:spPr>
        <p:txBody>
          <a:bodyPr lIns="91440" rIns="91440" tIns="45720" bIns="45720" anchor="t">
            <a:normAutofit/>
          </a:bodyPr>
          <a:p>
            <a:pPr indent="0" algn="just" defTabSz="914400">
              <a:lnSpc>
                <a:spcPct val="100000"/>
              </a:lnSpc>
              <a:spcBef>
                <a:spcPts val="901"/>
              </a:spcBef>
              <a:buNone/>
              <a:tabLst>
                <a:tab algn="l" pos="0"/>
              </a:tabLst>
            </a:pPr>
            <a:r>
              <a:rPr b="0" lang="en-US" sz="2000" strike="noStrike" u="none">
                <a:solidFill>
                  <a:schemeClr val="dk1"/>
                </a:solidFill>
                <a:effectLst/>
                <a:uFillTx/>
                <a:latin typeface="Century Gothic"/>
                <a:ea typeface="Century Gothic"/>
              </a:rPr>
              <a:t>AO levied penalty under section 158BFA(2) upon the assessee rejecting his contention that the alleged undisclosed income was purely on the basis of estimation and no such documents or evidence to that effect was found during the course of search. On appeal, the Commissioner (Appeals) deleted the penalty. The Tribunal upheld the order of the Commissioner (Appeals). </a:t>
            </a:r>
            <a:endParaRPr b="0" lang="en-US" sz="2000" strike="noStrike" u="none">
              <a:solidFill>
                <a:srgbClr val="000000"/>
              </a:solidFill>
              <a:effectLst/>
              <a:uFillTx/>
              <a:latin typeface="Arial"/>
            </a:endParaRPr>
          </a:p>
          <a:p>
            <a:pPr indent="0" algn="just" defTabSz="914400">
              <a:lnSpc>
                <a:spcPct val="100000"/>
              </a:lnSpc>
              <a:spcBef>
                <a:spcPts val="901"/>
              </a:spcBef>
              <a:buNone/>
              <a:tabLst>
                <a:tab algn="l" pos="0"/>
              </a:tabLst>
            </a:pPr>
            <a:endParaRPr b="0" lang="en-US" sz="1000" strike="noStrike" u="none">
              <a:solidFill>
                <a:srgbClr val="000000"/>
              </a:solidFill>
              <a:effectLst/>
              <a:uFillTx/>
              <a:latin typeface="Arial"/>
            </a:endParaRPr>
          </a:p>
          <a:p>
            <a:pPr indent="0" algn="just" defTabSz="914400">
              <a:lnSpc>
                <a:spcPct val="100000"/>
              </a:lnSpc>
              <a:spcBef>
                <a:spcPts val="901"/>
              </a:spcBef>
              <a:buNone/>
              <a:tabLst>
                <a:tab algn="l" pos="0"/>
              </a:tabLst>
            </a:pPr>
            <a:r>
              <a:rPr b="1" lang="en-US" sz="2000" strike="noStrike" u="sng">
                <a:solidFill>
                  <a:schemeClr val="dk1"/>
                </a:solidFill>
                <a:effectLst/>
                <a:uFillTx/>
                <a:latin typeface="Century Gothic"/>
                <a:ea typeface="Century Gothic"/>
              </a:rPr>
              <a:t>Conclusion: </a:t>
            </a:r>
            <a:r>
              <a:rPr b="0" lang="en-US" sz="2000" strike="noStrike" u="none">
                <a:solidFill>
                  <a:schemeClr val="dk1"/>
                </a:solidFill>
                <a:effectLst/>
                <a:uFillTx/>
                <a:latin typeface="Century Gothic"/>
                <a:ea typeface="Century Gothic"/>
              </a:rPr>
              <a:t>Held that each item was examined, thoroughly and in detail, by the Commissioner (Appeals) as well as the Tribunal and by a reasoned order, both came to a conclusion that addition was based on estimation only. </a:t>
            </a:r>
            <a:r>
              <a:rPr b="1" lang="en-US" sz="2000" strike="noStrike" u="none">
                <a:solidFill>
                  <a:srgbClr val="ff0000"/>
                </a:solidFill>
                <a:effectLst/>
                <a:uFillTx/>
                <a:latin typeface="Century Gothic"/>
                <a:ea typeface="Century Gothic"/>
              </a:rPr>
              <a:t>A fact or allegation based on estimation cannot be said to be correct only; it can be incorrect also. Therefore, in the facts and circumstances of the case, penalty was wrongly imposed by the Assessing Officer. </a:t>
            </a:r>
            <a:r>
              <a:rPr b="1" i="1" lang="en-US" sz="2000" strike="noStrike" u="none">
                <a:solidFill>
                  <a:srgbClr val="ff0000"/>
                </a:solidFill>
                <a:effectLst/>
                <a:uFillTx/>
                <a:latin typeface="Century Gothic"/>
                <a:ea typeface="Century Gothic"/>
              </a:rPr>
              <a:t>[para 9]</a:t>
            </a:r>
            <a:endParaRPr b="0" lang="en-US" sz="20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 name="PlaceHolder 1"/>
          <p:cNvSpPr>
            <a:spLocks noGrp="1"/>
          </p:cNvSpPr>
          <p:nvPr>
            <p:ph type="title"/>
          </p:nvPr>
        </p:nvSpPr>
        <p:spPr>
          <a:xfrm>
            <a:off x="941760" y="642600"/>
            <a:ext cx="10181520" cy="791280"/>
          </a:xfrm>
          <a:prstGeom prst="rect">
            <a:avLst/>
          </a:prstGeom>
          <a:noFill/>
          <a:ln w="0">
            <a:noFill/>
          </a:ln>
        </p:spPr>
        <p:txBody>
          <a:bodyPr lIns="91440" rIns="91440" tIns="45720" bIns="45720" anchor="ctr">
            <a:normAutofit fontScale="70000" lnSpcReduction="19999"/>
          </a:bodyPr>
          <a:p>
            <a:pPr indent="0" defTabSz="914400">
              <a:lnSpc>
                <a:spcPct val="90000"/>
              </a:lnSpc>
              <a:buNone/>
              <a:tabLst>
                <a:tab algn="l" pos="0"/>
              </a:tabLst>
            </a:pPr>
            <a:r>
              <a:rPr b="1" lang="en-US" sz="3600" strike="noStrike" u="none">
                <a:solidFill>
                  <a:srgbClr val="262626"/>
                </a:solidFill>
                <a:effectLst/>
                <a:uFillTx/>
                <a:latin typeface="Century Gothic"/>
                <a:ea typeface="Century Gothic"/>
              </a:rPr>
              <a:t>Union of India vs Dharamendra Textile Processors</a:t>
            </a:r>
            <a:br>
              <a:rPr sz="4800"/>
            </a:br>
            <a:r>
              <a:rPr b="0" lang="da-DK" sz="4800" strike="noStrike" u="none">
                <a:solidFill>
                  <a:srgbClr val="262626"/>
                </a:solidFill>
                <a:effectLst/>
                <a:uFillTx/>
                <a:latin typeface="Century Gothic"/>
                <a:ea typeface="Century Gothic"/>
              </a:rPr>
              <a:t> </a:t>
            </a:r>
            <a:r>
              <a:rPr b="1" lang="da-DK" sz="3600" strike="noStrike" u="none">
                <a:solidFill>
                  <a:srgbClr val="262626"/>
                </a:solidFill>
                <a:effectLst/>
                <a:uFillTx/>
                <a:latin typeface="Century Gothic"/>
                <a:ea typeface="Century Gothic"/>
              </a:rPr>
              <a:t>[2008] 174 Taxman 571 (SC)</a:t>
            </a:r>
            <a:endParaRPr b="0" lang="en-US" sz="3600" strike="noStrike" u="none">
              <a:solidFill>
                <a:srgbClr val="000000"/>
              </a:solidFill>
              <a:effectLst/>
              <a:uFillTx/>
              <a:latin typeface="Arial"/>
            </a:endParaRPr>
          </a:p>
        </p:txBody>
      </p:sp>
      <p:sp>
        <p:nvSpPr>
          <p:cNvPr id="292" name="PlaceHolder 2"/>
          <p:cNvSpPr>
            <a:spLocks noGrp="1"/>
          </p:cNvSpPr>
          <p:nvPr>
            <p:ph/>
          </p:nvPr>
        </p:nvSpPr>
        <p:spPr>
          <a:xfrm>
            <a:off x="530280" y="1810440"/>
            <a:ext cx="11126520" cy="4634280"/>
          </a:xfrm>
          <a:prstGeom prst="rect">
            <a:avLst/>
          </a:prstGeom>
          <a:noFill/>
          <a:ln w="0">
            <a:noFill/>
          </a:ln>
        </p:spPr>
        <p:txBody>
          <a:bodyPr lIns="91440" rIns="91440" tIns="45720" bIns="45720" anchor="t">
            <a:normAutofit/>
          </a:bodyPr>
          <a:p>
            <a:pPr marL="457200" indent="-343080" algn="just" defTabSz="914400">
              <a:lnSpc>
                <a:spcPct val="100000"/>
              </a:lnSpc>
              <a:spcBef>
                <a:spcPts val="901"/>
              </a:spcBef>
              <a:buClr>
                <a:srgbClr val="262626"/>
              </a:buClr>
              <a:buFont typeface="Garamond"/>
              <a:buChar char="◦"/>
            </a:pPr>
            <a:r>
              <a:rPr b="0" lang="en-US" sz="2400" strike="noStrike" u="none">
                <a:solidFill>
                  <a:schemeClr val="dk1"/>
                </a:solidFill>
                <a:effectLst/>
                <a:uFillTx/>
                <a:latin typeface="Century Gothic"/>
                <a:ea typeface="Century Gothic"/>
              </a:rPr>
              <a:t>The Explanations appended to section 271(1)(c) entirely indicate the element of strict liability on the assessee for concealment or for giving inaccurate particulars of income while filing return. The judgment in Dilip N. Shroff's case (supra ) had not considered the effect and relevance of section 276C. Object behind enactment of section 271(1)(c ), read with the Explanations thereto, indicates that the said section has been enacted to provide for a remedy for loss of revenue. The penalty under that provision is a civil liability. Willful concealment is not an essential ingredient for attracting civil liability, as is the case in the matter of prosecution under section 276C. </a:t>
            </a:r>
            <a:r>
              <a:rPr b="1" lang="en-US" sz="2400" strike="noStrike" u="none">
                <a:solidFill>
                  <a:schemeClr val="dk1"/>
                </a:solidFill>
                <a:effectLst/>
                <a:uFillTx/>
                <a:latin typeface="Century Gothic"/>
                <a:ea typeface="Century Gothic"/>
              </a:rPr>
              <a:t>[Para 25]</a:t>
            </a:r>
            <a:endParaRPr b="0" lang="en-US" sz="24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 name="PlaceHolder 1"/>
          <p:cNvSpPr>
            <a:spLocks noGrp="1"/>
          </p:cNvSpPr>
          <p:nvPr>
            <p:ph type="title"/>
          </p:nvPr>
        </p:nvSpPr>
        <p:spPr>
          <a:xfrm>
            <a:off x="841320" y="642600"/>
            <a:ext cx="10715040" cy="1369800"/>
          </a:xfrm>
          <a:prstGeom prst="rect">
            <a:avLst/>
          </a:prstGeom>
          <a:noFill/>
          <a:ln w="0">
            <a:noFill/>
          </a:ln>
        </p:spPr>
        <p:txBody>
          <a:bodyPr lIns="91440" rIns="91440" tIns="45720" bIns="45720" anchor="ctr">
            <a:noAutofit/>
          </a:bodyPr>
          <a:p>
            <a:pPr indent="0" defTabSz="914400">
              <a:lnSpc>
                <a:spcPct val="90000"/>
              </a:lnSpc>
              <a:buNone/>
              <a:tabLst>
                <a:tab algn="l" pos="0"/>
              </a:tabLst>
            </a:pPr>
            <a:r>
              <a:rPr b="1" lang="en-US" sz="3200" strike="noStrike" u="none">
                <a:solidFill>
                  <a:srgbClr val="262626"/>
                </a:solidFill>
                <a:effectLst/>
                <a:uFillTx/>
                <a:latin typeface="Century Gothic"/>
                <a:ea typeface="Century Gothic"/>
              </a:rPr>
              <a:t>Anil Kumar Jain vs. Assistant Commissioner of Income-tax </a:t>
            </a:r>
            <a:br>
              <a:rPr sz="3200"/>
            </a:br>
            <a:r>
              <a:rPr b="1" lang="en-US" sz="3200" strike="noStrike" u="none">
                <a:solidFill>
                  <a:srgbClr val="262626"/>
                </a:solidFill>
                <a:effectLst/>
                <a:uFillTx/>
                <a:latin typeface="Century Gothic"/>
                <a:ea typeface="Century Gothic"/>
              </a:rPr>
              <a:t>[2014] 49 taxmann.com 139 (Jodhpur - Trib.)</a:t>
            </a:r>
            <a:endParaRPr b="0" lang="en-US" sz="3200" strike="noStrike" u="none">
              <a:solidFill>
                <a:srgbClr val="000000"/>
              </a:solidFill>
              <a:effectLst/>
              <a:uFillTx/>
              <a:latin typeface="Arial"/>
            </a:endParaRPr>
          </a:p>
        </p:txBody>
      </p:sp>
      <p:sp>
        <p:nvSpPr>
          <p:cNvPr id="294" name="PlaceHolder 2"/>
          <p:cNvSpPr>
            <a:spLocks noGrp="1"/>
          </p:cNvSpPr>
          <p:nvPr>
            <p:ph/>
          </p:nvPr>
        </p:nvSpPr>
        <p:spPr>
          <a:xfrm>
            <a:off x="1066680" y="2359080"/>
            <a:ext cx="10343160" cy="3674160"/>
          </a:xfrm>
          <a:prstGeom prst="rect">
            <a:avLst/>
          </a:prstGeom>
          <a:noFill/>
          <a:ln w="0">
            <a:noFill/>
          </a:ln>
        </p:spPr>
        <p:txBody>
          <a:bodyPr lIns="91440" rIns="91440" tIns="45720" bIns="45720" anchor="t">
            <a:normAutofit/>
          </a:bodyPr>
          <a:p>
            <a:pPr marL="457200" indent="-343080" defTabSz="914400">
              <a:lnSpc>
                <a:spcPct val="100000"/>
              </a:lnSpc>
              <a:spcBef>
                <a:spcPts val="901"/>
              </a:spcBef>
              <a:buClr>
                <a:srgbClr val="262626"/>
              </a:buClr>
              <a:buFont typeface="Garamond"/>
              <a:buChar char="◦"/>
            </a:pPr>
            <a:r>
              <a:rPr b="0" lang="en-US" sz="2400" strike="noStrike" u="none">
                <a:solidFill>
                  <a:schemeClr val="dk1"/>
                </a:solidFill>
                <a:effectLst/>
                <a:uFillTx/>
                <a:latin typeface="Century Gothic"/>
                <a:ea typeface="Century Gothic"/>
              </a:rPr>
              <a:t>Sec 271(1)(c) and Sec158BFA are read mutatis mutandis.</a:t>
            </a:r>
            <a:endParaRPr b="0" lang="en-US" sz="2400" strike="noStrike" u="none">
              <a:solidFill>
                <a:srgbClr val="000000"/>
              </a:solidFill>
              <a:effectLst/>
              <a:uFillTx/>
              <a:latin typeface="Arial"/>
            </a:endParaRPr>
          </a:p>
          <a:p>
            <a:pPr marL="457200" indent="-343080" algn="just" defTabSz="914400">
              <a:lnSpc>
                <a:spcPct val="100000"/>
              </a:lnSpc>
              <a:spcBef>
                <a:spcPts val="901"/>
              </a:spcBef>
              <a:buClr>
                <a:srgbClr val="262626"/>
              </a:buClr>
              <a:buFont typeface="Garamond"/>
              <a:buChar char="◦"/>
            </a:pPr>
            <a:r>
              <a:rPr b="0" lang="en-US" sz="2400" strike="noStrike" u="none">
                <a:solidFill>
                  <a:schemeClr val="dk1"/>
                </a:solidFill>
                <a:effectLst/>
                <a:uFillTx/>
                <a:latin typeface="Century Gothic"/>
                <a:ea typeface="Century Gothic"/>
              </a:rPr>
              <a:t>Where AO passed the penalty order U/s 158BFA taking a view that undisclosed </a:t>
            </a:r>
            <a:r>
              <a:rPr b="1" lang="en-US" sz="2400" strike="noStrike" u="none">
                <a:solidFill>
                  <a:schemeClr val="dk1"/>
                </a:solidFill>
                <a:effectLst/>
                <a:uFillTx/>
                <a:latin typeface="Century Gothic"/>
                <a:ea typeface="Century Gothic"/>
              </a:rPr>
              <a:t>income assessed in case of assessee was in excess to undisclosed income shown in return </a:t>
            </a:r>
            <a:r>
              <a:rPr b="0" lang="en-US" sz="2400" strike="noStrike" u="none">
                <a:solidFill>
                  <a:schemeClr val="dk1"/>
                </a:solidFill>
                <a:effectLst/>
                <a:uFillTx/>
                <a:latin typeface="Century Gothic"/>
                <a:ea typeface="Century Gothic"/>
              </a:rPr>
              <a:t>of income, in view of fact that addition sustained remained only on </a:t>
            </a:r>
            <a:r>
              <a:rPr b="1" lang="en-US" sz="2400" strike="noStrike" u="none">
                <a:solidFill>
                  <a:srgbClr val="ff0000"/>
                </a:solidFill>
                <a:effectLst/>
                <a:uFillTx/>
                <a:latin typeface="Century Gothic"/>
                <a:ea typeface="Century Gothic"/>
              </a:rPr>
              <a:t>estimate basis on account of gross profit on sales outside books of account </a:t>
            </a:r>
            <a:r>
              <a:rPr b="0" lang="en-US" sz="2400" strike="noStrike" u="none">
                <a:solidFill>
                  <a:schemeClr val="dk1"/>
                </a:solidFill>
                <a:effectLst/>
                <a:uFillTx/>
                <a:latin typeface="Century Gothic"/>
                <a:ea typeface="Century Gothic"/>
              </a:rPr>
              <a:t>and </a:t>
            </a:r>
            <a:r>
              <a:rPr b="1" lang="en-US" sz="2400" strike="noStrike" u="none">
                <a:solidFill>
                  <a:srgbClr val="ff0000"/>
                </a:solidFill>
                <a:effectLst/>
                <a:uFillTx/>
                <a:latin typeface="Century Gothic"/>
                <a:ea typeface="Century Gothic"/>
              </a:rPr>
              <a:t>not on basis of any material </a:t>
            </a:r>
            <a:r>
              <a:rPr b="0" lang="en-US" sz="2400" strike="noStrike" u="none">
                <a:solidFill>
                  <a:schemeClr val="dk1"/>
                </a:solidFill>
                <a:effectLst/>
                <a:uFillTx/>
                <a:latin typeface="Century Gothic"/>
                <a:ea typeface="Century Gothic"/>
              </a:rPr>
              <a:t>found in possession of assessee during search proceedings, impugned </a:t>
            </a:r>
            <a:r>
              <a:rPr b="1" lang="en-US" sz="2400" strike="noStrike" u="none">
                <a:solidFill>
                  <a:schemeClr val="dk1"/>
                </a:solidFill>
                <a:effectLst/>
                <a:uFillTx/>
                <a:latin typeface="Century Gothic"/>
                <a:ea typeface="Century Gothic"/>
              </a:rPr>
              <a:t>penalty order was to be set aside [para 6 &amp; 7]</a:t>
            </a:r>
            <a:endParaRPr b="0" lang="en-US" sz="24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5" name="PlaceHolder 1"/>
          <p:cNvSpPr>
            <a:spLocks noGrp="1"/>
          </p:cNvSpPr>
          <p:nvPr>
            <p:ph type="title"/>
          </p:nvPr>
        </p:nvSpPr>
        <p:spPr>
          <a:xfrm>
            <a:off x="557640" y="642600"/>
            <a:ext cx="10565640" cy="136980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1" lang="en-US" sz="3100" strike="noStrike" u="none">
                <a:solidFill>
                  <a:srgbClr val="262626"/>
                </a:solidFill>
                <a:effectLst/>
                <a:uFillTx/>
                <a:latin typeface="Century Gothic"/>
                <a:ea typeface="Century Gothic"/>
              </a:rPr>
              <a:t>Commissioner of Income-tax, Bangalore vs. Gowri Gopal Textile Processing (P.) Ltd. </a:t>
            </a:r>
            <a:br>
              <a:rPr sz="3100"/>
            </a:br>
            <a:r>
              <a:rPr b="0" lang="en-US" sz="3100" strike="noStrike" u="none">
                <a:solidFill>
                  <a:srgbClr val="262626"/>
                </a:solidFill>
                <a:effectLst/>
                <a:uFillTx/>
                <a:latin typeface="Century Gothic"/>
                <a:ea typeface="Century Gothic"/>
              </a:rPr>
              <a:t> </a:t>
            </a:r>
            <a:r>
              <a:rPr b="1" lang="en-US" sz="3100" strike="noStrike" u="none">
                <a:solidFill>
                  <a:srgbClr val="262626"/>
                </a:solidFill>
                <a:effectLst/>
                <a:uFillTx/>
                <a:latin typeface="Century Gothic"/>
                <a:ea typeface="Century Gothic"/>
              </a:rPr>
              <a:t>[2011] 15 taxmann.com 394 (Karnataka)</a:t>
            </a:r>
            <a:endParaRPr b="0" lang="en-US" sz="3100" strike="noStrike" u="none">
              <a:solidFill>
                <a:srgbClr val="000000"/>
              </a:solidFill>
              <a:effectLst/>
              <a:uFillTx/>
              <a:latin typeface="Arial"/>
            </a:endParaRPr>
          </a:p>
        </p:txBody>
      </p:sp>
      <p:sp>
        <p:nvSpPr>
          <p:cNvPr id="296" name="PlaceHolder 2"/>
          <p:cNvSpPr>
            <a:spLocks noGrp="1"/>
          </p:cNvSpPr>
          <p:nvPr>
            <p:ph/>
          </p:nvPr>
        </p:nvSpPr>
        <p:spPr>
          <a:xfrm>
            <a:off x="694800" y="2423160"/>
            <a:ext cx="10428480" cy="3610080"/>
          </a:xfrm>
          <a:prstGeom prst="rect">
            <a:avLst/>
          </a:prstGeom>
          <a:noFill/>
          <a:ln w="0">
            <a:noFill/>
          </a:ln>
        </p:spPr>
        <p:txBody>
          <a:bodyPr lIns="91440" rIns="91440" tIns="45720" bIns="45720" anchor="t">
            <a:noAutofit/>
          </a:bodyPr>
          <a:p>
            <a:pPr indent="0" defTabSz="914400">
              <a:lnSpc>
                <a:spcPct val="100000"/>
              </a:lnSpc>
              <a:spcBef>
                <a:spcPts val="901"/>
              </a:spcBef>
              <a:buNone/>
              <a:tabLst>
                <a:tab algn="l" pos="0"/>
              </a:tabLst>
            </a:pPr>
            <a:endParaRPr b="0" lang="en-US" sz="1800" strike="noStrike" u="none">
              <a:solidFill>
                <a:srgbClr val="000000"/>
              </a:solidFill>
              <a:effectLst/>
              <a:uFillTx/>
              <a:latin typeface="Arial"/>
            </a:endParaRPr>
          </a:p>
          <a:p>
            <a:pPr marL="457200" indent="-343080" algn="just" defTabSz="914400">
              <a:lnSpc>
                <a:spcPct val="100000"/>
              </a:lnSpc>
              <a:spcBef>
                <a:spcPts val="901"/>
              </a:spcBef>
              <a:buClr>
                <a:srgbClr val="262626"/>
              </a:buClr>
              <a:buFont typeface="Garamond"/>
              <a:buChar char="◦"/>
              <a:tabLst>
                <a:tab algn="l" pos="0"/>
              </a:tabLst>
            </a:pPr>
            <a:r>
              <a:rPr b="0" lang="en-US" sz="1800" strike="noStrike" u="none">
                <a:solidFill>
                  <a:schemeClr val="dk1"/>
                </a:solidFill>
                <a:effectLst/>
                <a:uFillTx/>
                <a:latin typeface="Century Gothic"/>
                <a:ea typeface="Century Gothic"/>
              </a:rPr>
              <a:t> </a:t>
            </a:r>
            <a:r>
              <a:rPr b="0" lang="en-US" sz="2000" strike="noStrike" u="none">
                <a:solidFill>
                  <a:schemeClr val="dk1"/>
                </a:solidFill>
                <a:effectLst/>
                <a:uFillTx/>
                <a:latin typeface="Century Gothic"/>
                <a:ea typeface="Century Gothic"/>
              </a:rPr>
              <a:t>Whether if account books are not available, if account books are destroyed, if there is a suppression of actual sales, taking into consideration totality of circumstances, conduct of parties, way in which accounts are maintained and incriminating materials which are unearthed, it is open to assessing authority to estimate income of assessee; but, </a:t>
            </a:r>
            <a:r>
              <a:rPr b="1" lang="en-US" sz="2000" strike="noStrike" u="none">
                <a:solidFill>
                  <a:srgbClr val="ff0000"/>
                </a:solidFill>
                <a:effectLst/>
                <a:uFillTx/>
                <a:latin typeface="Century Gothic"/>
                <a:ea typeface="Century Gothic"/>
              </a:rPr>
              <a:t>when he is obliged only to compute, it should be based on calculation which in turn should be based on material seized during search -Held, yes [para 8 &amp; 9] </a:t>
            </a:r>
            <a:endParaRPr b="0" lang="en-US" sz="20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 name="PlaceHolder 1"/>
          <p:cNvSpPr>
            <a:spLocks noGrp="1"/>
          </p:cNvSpPr>
          <p:nvPr>
            <p:ph type="title"/>
          </p:nvPr>
        </p:nvSpPr>
        <p:spPr>
          <a:xfrm>
            <a:off x="420480" y="550440"/>
            <a:ext cx="11117160" cy="856080"/>
          </a:xfrm>
          <a:prstGeom prst="rect">
            <a:avLst/>
          </a:prstGeom>
          <a:noFill/>
          <a:ln w="0">
            <a:noFill/>
          </a:ln>
        </p:spPr>
        <p:txBody>
          <a:bodyPr lIns="91440" rIns="91440" tIns="45720" bIns="45720" anchor="ctr">
            <a:normAutofit/>
          </a:bodyPr>
          <a:p>
            <a:pPr indent="0" defTabSz="914400">
              <a:lnSpc>
                <a:spcPct val="90000"/>
              </a:lnSpc>
              <a:buNone/>
              <a:tabLst>
                <a:tab algn="l" pos="0"/>
              </a:tabLst>
            </a:pPr>
            <a:r>
              <a:rPr b="1" lang="en-US" sz="2700" strike="noStrike" u="none">
                <a:solidFill>
                  <a:srgbClr val="262626"/>
                </a:solidFill>
                <a:effectLst/>
                <a:uFillTx/>
                <a:latin typeface="Century Gothic"/>
                <a:ea typeface="Century Gothic"/>
              </a:rPr>
              <a:t>Smt. Mala Dayanithi vs Deputy Commissioner of Income-tax </a:t>
            </a:r>
            <a:br>
              <a:rPr sz="2700"/>
            </a:br>
            <a:r>
              <a:rPr b="0" lang="en-US" sz="2700" strike="noStrike" u="none">
                <a:solidFill>
                  <a:srgbClr val="262626"/>
                </a:solidFill>
                <a:effectLst/>
                <a:uFillTx/>
                <a:latin typeface="Century Gothic"/>
                <a:ea typeface="Century Gothic"/>
              </a:rPr>
              <a:t> </a:t>
            </a:r>
            <a:r>
              <a:rPr b="1" lang="en-US" sz="2700" strike="noStrike" u="none">
                <a:solidFill>
                  <a:srgbClr val="262626"/>
                </a:solidFill>
                <a:effectLst/>
                <a:uFillTx/>
                <a:latin typeface="Century Gothic"/>
                <a:ea typeface="Century Gothic"/>
              </a:rPr>
              <a:t>[2004] 91 ITD 46 (ITAT Bangalore)</a:t>
            </a:r>
            <a:endParaRPr b="0" lang="en-US" sz="2700" strike="noStrike" u="none">
              <a:solidFill>
                <a:srgbClr val="000000"/>
              </a:solidFill>
              <a:effectLst/>
              <a:uFillTx/>
              <a:latin typeface="Arial"/>
            </a:endParaRPr>
          </a:p>
        </p:txBody>
      </p:sp>
      <p:sp>
        <p:nvSpPr>
          <p:cNvPr id="298" name="PlaceHolder 2"/>
          <p:cNvSpPr>
            <a:spLocks noGrp="1"/>
          </p:cNvSpPr>
          <p:nvPr>
            <p:ph/>
          </p:nvPr>
        </p:nvSpPr>
        <p:spPr>
          <a:xfrm>
            <a:off x="585360" y="1591200"/>
            <a:ext cx="11208600" cy="4714920"/>
          </a:xfrm>
          <a:prstGeom prst="rect">
            <a:avLst/>
          </a:prstGeom>
          <a:noFill/>
          <a:ln w="0">
            <a:noFill/>
          </a:ln>
        </p:spPr>
        <p:txBody>
          <a:bodyPr lIns="91440" rIns="91440" tIns="45720" bIns="45720" anchor="t">
            <a:normAutofit fontScale="92500" lnSpcReduction="9999"/>
          </a:bodyPr>
          <a:p>
            <a:pPr indent="0" algn="just" defTabSz="914400">
              <a:lnSpc>
                <a:spcPct val="100000"/>
              </a:lnSpc>
              <a:spcBef>
                <a:spcPts val="901"/>
              </a:spcBef>
              <a:buNone/>
              <a:tabLst>
                <a:tab algn="l" pos="0"/>
              </a:tabLst>
            </a:pPr>
            <a:r>
              <a:rPr b="1" lang="en-US" sz="2400" strike="noStrike" u="none">
                <a:solidFill>
                  <a:schemeClr val="dk1"/>
                </a:solidFill>
                <a:effectLst/>
                <a:uFillTx/>
                <a:latin typeface="Century Gothic"/>
                <a:ea typeface="Century Gothic"/>
              </a:rPr>
              <a:t>In the instant case, the income assessed was the difference between the value as determined by the DVO and as disclosed by the assessee.</a:t>
            </a:r>
            <a:r>
              <a:rPr b="0" lang="en-US" sz="2400" strike="noStrike" u="none">
                <a:solidFill>
                  <a:schemeClr val="dk1"/>
                </a:solidFill>
                <a:effectLst/>
                <a:uFillTx/>
                <a:latin typeface="Century Gothic"/>
                <a:ea typeface="Century Gothic"/>
              </a:rPr>
              <a:t> There was no finding that any material was found during search which suggested additional investment by the assessee in acquisition of the property leading to computation of undisclosed income. </a:t>
            </a:r>
            <a:endParaRPr b="0" lang="en-US" sz="2400" strike="noStrike" u="none">
              <a:solidFill>
                <a:srgbClr val="000000"/>
              </a:solidFill>
              <a:effectLst/>
              <a:uFillTx/>
              <a:latin typeface="Arial"/>
            </a:endParaRPr>
          </a:p>
          <a:p>
            <a:pPr indent="0" algn="just" defTabSz="914400">
              <a:lnSpc>
                <a:spcPct val="100000"/>
              </a:lnSpc>
              <a:spcBef>
                <a:spcPts val="901"/>
              </a:spcBef>
              <a:buNone/>
              <a:tabLst>
                <a:tab algn="l" pos="0"/>
              </a:tabLst>
            </a:pPr>
            <a:r>
              <a:rPr b="1" lang="en-US" sz="2400" strike="noStrike" u="none">
                <a:solidFill>
                  <a:schemeClr val="dk1"/>
                </a:solidFill>
                <a:effectLst/>
                <a:uFillTx/>
                <a:latin typeface="Century Gothic"/>
                <a:ea typeface="Century Gothic"/>
              </a:rPr>
              <a:t>It was merely an estimate. </a:t>
            </a:r>
            <a:r>
              <a:rPr b="0" lang="en-US" sz="2400" strike="noStrike" u="none">
                <a:solidFill>
                  <a:schemeClr val="dk1"/>
                </a:solidFill>
                <a:effectLst/>
                <a:uFillTx/>
                <a:latin typeface="Century Gothic"/>
                <a:ea typeface="Century Gothic"/>
              </a:rPr>
              <a:t>In the aforesaid circumstances, the assessee was justified in not disclosing such amount in the return of income. Originally, the Assessing Officer determined the undisclosed income at Rs. 12.36 lakhs. The Commissioner (Appeals) reduced the same to Rs. 6.58 lakhs. Both were based on estimates. In such a situation the assessee was well-deserved to make his own disclosure. Thus, no fault could be found with the assessee. </a:t>
            </a:r>
            <a:endParaRPr b="0" lang="en-US" sz="2400" strike="noStrike" u="none">
              <a:solidFill>
                <a:srgbClr val="000000"/>
              </a:solidFill>
              <a:effectLst/>
              <a:uFillTx/>
              <a:latin typeface="Arial"/>
            </a:endParaRPr>
          </a:p>
          <a:p>
            <a:pPr indent="0" algn="just" defTabSz="914400">
              <a:lnSpc>
                <a:spcPct val="100000"/>
              </a:lnSpc>
              <a:spcBef>
                <a:spcPts val="901"/>
              </a:spcBef>
              <a:buNone/>
              <a:tabLst>
                <a:tab algn="l" pos="0"/>
              </a:tabLst>
            </a:pPr>
            <a:r>
              <a:rPr b="1" lang="en-US" sz="2400" strike="noStrike" u="none">
                <a:solidFill>
                  <a:schemeClr val="dk1"/>
                </a:solidFill>
                <a:effectLst/>
                <a:uFillTx/>
                <a:latin typeface="Century Gothic"/>
                <a:ea typeface="Century Gothic"/>
              </a:rPr>
              <a:t>In such a situation, to levy further penalty was perpetuation of injustice to the assessee. Therefore, there was no case for levy of penalty in respect of undisclosed income being difference in valuation of house property. [para 5 &amp; 6] </a:t>
            </a:r>
            <a:endParaRPr b="0" lang="en-US" sz="2400" strike="noStrike" u="none">
              <a:solidFill>
                <a:srgbClr val="000000"/>
              </a:solidFill>
              <a:effectLst/>
              <a:uFillTx/>
              <a:latin typeface="Arial"/>
            </a:endParaRPr>
          </a:p>
        </p:txBody>
      </p:sp>
      <p:sp>
        <p:nvSpPr>
          <p:cNvPr id="4" name="PlaceHolder 3"/>
          <p:cNvSpPr>
            <a:spLocks noGrp="1"/>
          </p:cNvSpPr>
          <p:nvPr>
            <p:ph type="ftr" idx="8"/>
          </p:nvPr>
        </p:nvSpPr>
        <p:spPr/>
        <p:txBody>
          <a:bodyPr/>
          <a:p>
            <a:r>
              <a:t>CA Jitender Wadhwa</a:t>
            </a: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Google Shape;149;p5"/>
          <p:cNvSpPr/>
          <p:nvPr/>
        </p:nvSpPr>
        <p:spPr>
          <a:xfrm>
            <a:off x="1104840" y="762120"/>
            <a:ext cx="9980280" cy="563040"/>
          </a:xfrm>
          <a:prstGeom prst="rect">
            <a:avLst/>
          </a:prstGeom>
          <a:noFill/>
          <a:ln w="0">
            <a:noFill/>
          </a:ln>
        </p:spPr>
        <p:style>
          <a:lnRef idx="0"/>
          <a:fillRef idx="0"/>
          <a:effectRef idx="0"/>
          <a:fontRef idx="minor"/>
        </p:style>
        <p:txBody>
          <a:bodyPr lIns="0" rIns="0" tIns="10800" bIns="0" anchor="t">
            <a:spAutoFit/>
          </a:bodyPr>
          <a:p>
            <a:pPr marL="247680" defTabSz="914400">
              <a:lnSpc>
                <a:spcPct val="100000"/>
              </a:lnSpc>
              <a:tabLst>
                <a:tab algn="l" pos="0"/>
              </a:tabLst>
            </a:pPr>
            <a:r>
              <a:rPr b="1" lang="en-US" sz="3600" strike="noStrike" u="none">
                <a:solidFill>
                  <a:schemeClr val="dk1"/>
                </a:solidFill>
                <a:effectLst/>
                <a:uFillTx/>
                <a:latin typeface="Cambria"/>
                <a:ea typeface="Cambria"/>
              </a:rPr>
              <a:t>Amendments in Reassessment proceedings</a:t>
            </a:r>
            <a:endParaRPr b="0" lang="en-US" sz="3600" strike="noStrike" u="none">
              <a:solidFill>
                <a:srgbClr val="000000"/>
              </a:solidFill>
              <a:effectLst/>
              <a:uFillTx/>
              <a:latin typeface="Arial"/>
            </a:endParaRPr>
          </a:p>
        </p:txBody>
      </p:sp>
      <p:sp>
        <p:nvSpPr>
          <p:cNvPr id="164" name="Google Shape;150;p5"/>
          <p:cNvSpPr/>
          <p:nvPr/>
        </p:nvSpPr>
        <p:spPr>
          <a:xfrm>
            <a:off x="576360" y="1523880"/>
            <a:ext cx="11037600" cy="3224880"/>
          </a:xfrm>
          <a:prstGeom prst="rect">
            <a:avLst/>
          </a:prstGeom>
          <a:noFill/>
          <a:ln w="0">
            <a:noFill/>
          </a:ln>
        </p:spPr>
        <p:style>
          <a:lnRef idx="0"/>
          <a:fillRef idx="0"/>
          <a:effectRef idx="0"/>
          <a:fontRef idx="minor"/>
        </p:style>
        <p:txBody>
          <a:bodyPr lIns="0" rIns="0" tIns="165240" bIns="0" anchor="t">
            <a:spAutoFit/>
          </a:bodyPr>
          <a:p>
            <a:pPr marL="355680" indent="-165600" defTabSz="914400">
              <a:lnSpc>
                <a:spcPct val="100000"/>
              </a:lnSpc>
              <a:tabLst>
                <a:tab algn="l" pos="0"/>
              </a:tabLst>
            </a:pPr>
            <a:endParaRPr b="0" lang="en-US" sz="2800" strike="noStrike" u="none">
              <a:solidFill>
                <a:srgbClr val="000000"/>
              </a:solidFill>
              <a:effectLst/>
              <a:uFillTx/>
              <a:latin typeface="Arial"/>
            </a:endParaRPr>
          </a:p>
          <a:p>
            <a:pPr marL="355680" indent="-343440" defTabSz="914400">
              <a:lnSpc>
                <a:spcPct val="100000"/>
              </a:lnSpc>
              <a:spcBef>
                <a:spcPts val="1199"/>
              </a:spcBef>
              <a:buClr>
                <a:srgbClr val="000000"/>
              </a:buClr>
              <a:buFont typeface="Noto Sans Symbols"/>
              <a:buChar char="❑"/>
              <a:tabLst>
                <a:tab algn="l" pos="0"/>
              </a:tabLst>
            </a:pPr>
            <a:r>
              <a:rPr b="0" lang="en-US" sz="2800" strike="noStrike" u="none">
                <a:solidFill>
                  <a:schemeClr val="dk1"/>
                </a:solidFill>
                <a:effectLst/>
                <a:uFillTx/>
                <a:latin typeface="Cambria"/>
                <a:ea typeface="Cambria"/>
              </a:rPr>
              <a:t>The Finance Act 2021 had substituted sections 147 to 151 w.e.f. April 1, 2021.</a:t>
            </a:r>
            <a:endParaRPr b="0" lang="en-US" sz="2800" strike="noStrike" u="none">
              <a:solidFill>
                <a:srgbClr val="000000"/>
              </a:solidFill>
              <a:effectLst/>
              <a:uFillTx/>
              <a:latin typeface="Arial"/>
            </a:endParaRPr>
          </a:p>
          <a:p>
            <a:pPr marL="12240" defTabSz="914400">
              <a:lnSpc>
                <a:spcPct val="100000"/>
              </a:lnSpc>
              <a:spcBef>
                <a:spcPts val="1199"/>
              </a:spcBef>
              <a:tabLst>
                <a:tab algn="l" pos="0"/>
              </a:tabLst>
            </a:pPr>
            <a:endParaRPr b="0" lang="en-US" sz="2800" strike="noStrike" u="none">
              <a:solidFill>
                <a:srgbClr val="000000"/>
              </a:solidFill>
              <a:effectLst/>
              <a:uFillTx/>
              <a:latin typeface="Arial"/>
            </a:endParaRPr>
          </a:p>
          <a:p>
            <a:pPr marL="355680" indent="-343440" defTabSz="914400">
              <a:lnSpc>
                <a:spcPct val="100000"/>
              </a:lnSpc>
              <a:spcBef>
                <a:spcPts val="1301"/>
              </a:spcBef>
              <a:buClr>
                <a:srgbClr val="000000"/>
              </a:buClr>
              <a:buFont typeface="Noto Sans Symbols"/>
              <a:buChar char="❑"/>
              <a:tabLst>
                <a:tab algn="l" pos="0"/>
              </a:tabLst>
            </a:pPr>
            <a:r>
              <a:rPr b="0" lang="en-US" sz="2800" strike="noStrike" u="none">
                <a:solidFill>
                  <a:schemeClr val="dk1"/>
                </a:solidFill>
                <a:effectLst/>
                <a:uFillTx/>
                <a:latin typeface="Cambria"/>
                <a:ea typeface="Cambria"/>
              </a:rPr>
              <a:t>The Finance Act 2024 has again substituted sec 148, 148A, 149 &amp; 151 w.e.f. Sep 1, 2024.</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 name="PlaceHolder 1"/>
          <p:cNvSpPr>
            <a:spLocks noGrp="1"/>
          </p:cNvSpPr>
          <p:nvPr>
            <p:ph type="title"/>
          </p:nvPr>
        </p:nvSpPr>
        <p:spPr>
          <a:xfrm>
            <a:off x="2738880" y="-151920"/>
            <a:ext cx="7291080" cy="4442400"/>
          </a:xfrm>
          <a:prstGeom prst="rect">
            <a:avLst/>
          </a:prstGeom>
          <a:noFill/>
          <a:ln w="0">
            <a:noFill/>
          </a:ln>
        </p:spPr>
        <p:txBody>
          <a:bodyPr lIns="0" rIns="0" tIns="8640" bIns="0" anchor="ctr">
            <a:spAutoFit/>
          </a:bodyPr>
          <a:p>
            <a:pPr marL="12600" indent="0" defTabSz="914400">
              <a:lnSpc>
                <a:spcPct val="100000"/>
              </a:lnSpc>
              <a:buNone/>
              <a:tabLst>
                <a:tab algn="l" pos="0"/>
              </a:tabLst>
            </a:pPr>
            <a:br>
              <a:rPr sz="4800"/>
            </a:br>
            <a:br>
              <a:rPr sz="4800"/>
            </a:br>
            <a:br>
              <a:rPr sz="4800"/>
            </a:br>
            <a:br>
              <a:rPr sz="4800"/>
            </a:br>
            <a:br>
              <a:rPr sz="4800"/>
            </a:br>
            <a:endParaRPr b="0" lang="en-US" sz="4800" strike="noStrike" u="none">
              <a:solidFill>
                <a:srgbClr val="000000"/>
              </a:solidFill>
              <a:effectLst/>
              <a:uFillTx/>
              <a:latin typeface="Arial"/>
            </a:endParaRPr>
          </a:p>
        </p:txBody>
      </p:sp>
      <p:pic>
        <p:nvPicPr>
          <p:cNvPr id="300" name="Google Shape;421;p47" descr=""/>
          <p:cNvPicPr/>
          <p:nvPr/>
        </p:nvPicPr>
        <p:blipFill>
          <a:blip r:embed="rId1"/>
          <a:stretch/>
        </p:blipFill>
        <p:spPr>
          <a:xfrm>
            <a:off x="3058200" y="806760"/>
            <a:ext cx="6377040" cy="3381840"/>
          </a:xfrm>
          <a:prstGeom prst="rect">
            <a:avLst/>
          </a:prstGeom>
          <a:noFill/>
          <a:ln w="0">
            <a:noFill/>
          </a:ln>
        </p:spPr>
      </p:pic>
      <p:sp>
        <p:nvSpPr>
          <p:cNvPr id="301" name="Google Shape;422;p47"/>
          <p:cNvSpPr/>
          <p:nvPr/>
        </p:nvSpPr>
        <p:spPr>
          <a:xfrm>
            <a:off x="2379600" y="4572000"/>
            <a:ext cx="7650720" cy="1705680"/>
          </a:xfrm>
          <a:prstGeom prst="rect">
            <a:avLst/>
          </a:prstGeom>
          <a:noFill/>
          <a:ln w="0">
            <a:noFill/>
          </a:ln>
        </p:spPr>
        <p:style>
          <a:lnRef idx="0"/>
          <a:fillRef idx="0"/>
          <a:effectRef idx="0"/>
          <a:fontRef idx="minor"/>
        </p:style>
        <p:txBody>
          <a:bodyPr lIns="90000" rIns="90000" tIns="45000" bIns="45000" anchor="t">
            <a:spAutoFit/>
          </a:bodyPr>
          <a:p>
            <a:pPr marL="27720" algn="ctr" defTabSz="914400">
              <a:lnSpc>
                <a:spcPct val="100000"/>
              </a:lnSpc>
              <a:tabLst>
                <a:tab algn="l" pos="0"/>
              </a:tabLst>
            </a:pPr>
            <a:r>
              <a:rPr b="1" lang="en-US" sz="5300" strike="noStrike" u="none">
                <a:solidFill>
                  <a:schemeClr val="dk1"/>
                </a:solidFill>
                <a:effectLst/>
                <a:uFillTx/>
                <a:latin typeface="Arial"/>
                <a:ea typeface="Arial"/>
              </a:rPr>
              <a:t>MOB. 9899212872</a:t>
            </a:r>
            <a:endParaRPr b="0" lang="en-US" sz="5300" strike="noStrike" u="none">
              <a:solidFill>
                <a:srgbClr val="000000"/>
              </a:solidFill>
              <a:effectLst/>
              <a:uFillTx/>
              <a:latin typeface="Arial"/>
            </a:endParaRPr>
          </a:p>
          <a:p>
            <a:pPr marL="27720" algn="ctr" defTabSz="914400">
              <a:lnSpc>
                <a:spcPct val="100000"/>
              </a:lnSpc>
              <a:spcBef>
                <a:spcPts val="57"/>
              </a:spcBef>
              <a:tabLst>
                <a:tab algn="l" pos="0"/>
              </a:tabLst>
            </a:pPr>
            <a:r>
              <a:rPr b="1" lang="en-US" sz="3530" strike="noStrike" u="none">
                <a:solidFill>
                  <a:schemeClr val="dk1"/>
                </a:solidFill>
                <a:effectLst/>
                <a:uFillTx/>
                <a:latin typeface="Arial"/>
                <a:ea typeface="Arial"/>
              </a:rPr>
              <a:t>EMAIL: cajwc2003@gmail.com</a:t>
            </a:r>
            <a:endParaRPr b="0" lang="en-US" sz="3530" strike="noStrike" u="none">
              <a:solidFill>
                <a:srgbClr val="000000"/>
              </a:solidFill>
              <a:effectLst/>
              <a:uFillTx/>
              <a:latin typeface="Arial"/>
            </a:endParaRPr>
          </a:p>
          <a:p>
            <a:pPr marL="27720" defTabSz="914400">
              <a:lnSpc>
                <a:spcPct val="100000"/>
              </a:lnSpc>
              <a:tabLst>
                <a:tab algn="l" pos="0"/>
              </a:tabLst>
            </a:pPr>
            <a:endParaRPr b="0" lang="en-US" sz="159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p:nvPr>
        </p:nvSpPr>
        <p:spPr>
          <a:xfrm>
            <a:off x="1066680" y="380880"/>
            <a:ext cx="10056600" cy="5652360"/>
          </a:xfrm>
          <a:prstGeom prst="rect">
            <a:avLst/>
          </a:prstGeom>
          <a:noFill/>
          <a:ln w="0">
            <a:noFill/>
          </a:ln>
        </p:spPr>
        <p:txBody>
          <a:bodyPr lIns="91440" rIns="91440" tIns="45720" bIns="45720" anchor="t">
            <a:normAutofit/>
          </a:bodyPr>
          <a:p>
            <a:pPr marL="182880" indent="-182880" defTabSz="914400">
              <a:lnSpc>
                <a:spcPct val="100000"/>
              </a:lnSpc>
              <a:buClr>
                <a:srgbClr val="262626"/>
              </a:buClr>
              <a:buFont typeface="Garamond"/>
              <a:buChar char="◦"/>
            </a:pPr>
            <a:r>
              <a:rPr b="1" lang="en-US" sz="2800" strike="noStrike" u="none">
                <a:solidFill>
                  <a:schemeClr val="dk1"/>
                </a:solidFill>
                <a:effectLst/>
                <a:uFillTx/>
                <a:latin typeface="Century Gothic"/>
                <a:ea typeface="Century Gothic"/>
              </a:rPr>
              <a:t>Re-assessment proceedings</a:t>
            </a:r>
            <a:endParaRPr b="0" lang="en-US" sz="2800" strike="noStrike" u="none">
              <a:solidFill>
                <a:srgbClr val="000000"/>
              </a:solidFill>
              <a:effectLst/>
              <a:uFillTx/>
              <a:latin typeface="Arial"/>
            </a:endParaRPr>
          </a:p>
        </p:txBody>
      </p:sp>
      <p:sp>
        <p:nvSpPr>
          <p:cNvPr id="166" name="Google Shape;156;p6"/>
          <p:cNvSpPr/>
          <p:nvPr/>
        </p:nvSpPr>
        <p:spPr>
          <a:xfrm>
            <a:off x="857520" y="144792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Till 31-3-2021</a:t>
            </a:r>
            <a:endParaRPr b="0" lang="en-US" sz="1800" strike="noStrike" u="none">
              <a:solidFill>
                <a:srgbClr val="000000"/>
              </a:solidFill>
              <a:effectLst/>
              <a:uFillTx/>
              <a:latin typeface="Arial"/>
            </a:endParaRPr>
          </a:p>
        </p:txBody>
      </p:sp>
      <p:sp>
        <p:nvSpPr>
          <p:cNvPr id="167" name="Google Shape;157;p6"/>
          <p:cNvSpPr/>
          <p:nvPr/>
        </p:nvSpPr>
        <p:spPr>
          <a:xfrm>
            <a:off x="873000" y="312408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Based on reason to believe</a:t>
            </a:r>
            <a:endParaRPr b="0" lang="en-US" sz="1800" strike="noStrike" u="none">
              <a:solidFill>
                <a:srgbClr val="000000"/>
              </a:solidFill>
              <a:effectLst/>
              <a:uFillTx/>
              <a:latin typeface="Arial"/>
            </a:endParaRPr>
          </a:p>
        </p:txBody>
      </p:sp>
      <p:sp>
        <p:nvSpPr>
          <p:cNvPr id="168" name="Google Shape;158;p6"/>
          <p:cNvSpPr/>
          <p:nvPr/>
        </p:nvSpPr>
        <p:spPr>
          <a:xfrm>
            <a:off x="873000" y="474552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Search cases covered  U/s 153A to 153C</a:t>
            </a:r>
            <a:endParaRPr b="0" lang="en-US" sz="1800" strike="noStrike" u="none">
              <a:solidFill>
                <a:srgbClr val="000000"/>
              </a:solidFill>
              <a:effectLst/>
              <a:uFillTx/>
              <a:latin typeface="Arial"/>
            </a:endParaRPr>
          </a:p>
        </p:txBody>
      </p:sp>
      <p:sp>
        <p:nvSpPr>
          <p:cNvPr id="169" name="Google Shape;159;p6"/>
          <p:cNvSpPr/>
          <p:nvPr/>
        </p:nvSpPr>
        <p:spPr>
          <a:xfrm>
            <a:off x="3486240" y="144792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TOLA 20-03-20 to 30-06-2021</a:t>
            </a:r>
            <a:endParaRPr b="0" lang="en-US" sz="1800" strike="noStrike" u="none">
              <a:solidFill>
                <a:srgbClr val="000000"/>
              </a:solidFill>
              <a:effectLst/>
              <a:uFillTx/>
              <a:latin typeface="Arial"/>
            </a:endParaRPr>
          </a:p>
        </p:txBody>
      </p:sp>
      <p:sp>
        <p:nvSpPr>
          <p:cNvPr id="170" name="Google Shape;160;p6"/>
          <p:cNvSpPr/>
          <p:nvPr/>
        </p:nvSpPr>
        <p:spPr>
          <a:xfrm>
            <a:off x="3519000" y="313740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Settled in Ashish Agarwal case</a:t>
            </a:r>
            <a:endParaRPr b="0" lang="en-US" sz="1800" strike="noStrike" u="none">
              <a:solidFill>
                <a:srgbClr val="000000"/>
              </a:solidFill>
              <a:effectLst/>
              <a:uFillTx/>
              <a:latin typeface="Arial"/>
            </a:endParaRPr>
          </a:p>
        </p:txBody>
      </p:sp>
      <p:sp>
        <p:nvSpPr>
          <p:cNvPr id="171" name="Google Shape;161;p6"/>
          <p:cNvSpPr/>
          <p:nvPr/>
        </p:nvSpPr>
        <p:spPr>
          <a:xfrm>
            <a:off x="3551400" y="473292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Settled in Rajeev Bansal case</a:t>
            </a:r>
            <a:endParaRPr b="0" lang="en-US" sz="1800" strike="noStrike" u="none">
              <a:solidFill>
                <a:srgbClr val="000000"/>
              </a:solidFill>
              <a:effectLst/>
              <a:uFillTx/>
              <a:latin typeface="Arial"/>
            </a:endParaRPr>
          </a:p>
        </p:txBody>
      </p:sp>
      <p:sp>
        <p:nvSpPr>
          <p:cNvPr id="172" name="Google Shape;162;p6"/>
          <p:cNvSpPr/>
          <p:nvPr/>
        </p:nvSpPr>
        <p:spPr>
          <a:xfrm>
            <a:off x="6095880" y="144792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01-04-2021 to 31-08-2024</a:t>
            </a:r>
            <a:endParaRPr b="0" lang="en-US" sz="1800" strike="noStrike" u="none">
              <a:solidFill>
                <a:srgbClr val="000000"/>
              </a:solidFill>
              <a:effectLst/>
              <a:uFillTx/>
              <a:latin typeface="Arial"/>
            </a:endParaRPr>
          </a:p>
        </p:txBody>
      </p:sp>
      <p:sp>
        <p:nvSpPr>
          <p:cNvPr id="173" name="Google Shape;163;p6"/>
          <p:cNvSpPr/>
          <p:nvPr/>
        </p:nvSpPr>
        <p:spPr>
          <a:xfrm>
            <a:off x="6179040" y="310896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Based on Information</a:t>
            </a:r>
            <a:endParaRPr b="0" lang="en-US" sz="1800" strike="noStrike" u="none">
              <a:solidFill>
                <a:srgbClr val="000000"/>
              </a:solidFill>
              <a:effectLst/>
              <a:uFillTx/>
              <a:latin typeface="Arial"/>
            </a:endParaRPr>
          </a:p>
        </p:txBody>
      </p:sp>
      <p:sp>
        <p:nvSpPr>
          <p:cNvPr id="174" name="Google Shape;164;p6"/>
          <p:cNvSpPr/>
          <p:nvPr/>
        </p:nvSpPr>
        <p:spPr>
          <a:xfrm>
            <a:off x="6172200" y="474552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Search cases covered U/s 147 regime</a:t>
            </a:r>
            <a:endParaRPr b="0" lang="en-US" sz="1800" strike="noStrike" u="none">
              <a:solidFill>
                <a:srgbClr val="000000"/>
              </a:solidFill>
              <a:effectLst/>
              <a:uFillTx/>
              <a:latin typeface="Arial"/>
            </a:endParaRPr>
          </a:p>
        </p:txBody>
      </p:sp>
      <p:sp>
        <p:nvSpPr>
          <p:cNvPr id="175" name="Google Shape;165;p6"/>
          <p:cNvSpPr/>
          <p:nvPr/>
        </p:nvSpPr>
        <p:spPr>
          <a:xfrm>
            <a:off x="8991720" y="144792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01-09-2024</a:t>
            </a:r>
            <a:endParaRPr b="0" lang="en-US" sz="1800" strike="noStrike" u="none">
              <a:solidFill>
                <a:srgbClr val="000000"/>
              </a:solidFill>
              <a:effectLst/>
              <a:uFillTx/>
              <a:latin typeface="Arial"/>
            </a:endParaRPr>
          </a:p>
        </p:txBody>
      </p:sp>
      <p:sp>
        <p:nvSpPr>
          <p:cNvPr id="176" name="Google Shape;166;p6"/>
          <p:cNvSpPr/>
          <p:nvPr/>
        </p:nvSpPr>
        <p:spPr>
          <a:xfrm>
            <a:off x="8911800" y="307584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Based on information</a:t>
            </a:r>
            <a:endParaRPr b="0" lang="en-US" sz="1800" strike="noStrike" u="none">
              <a:solidFill>
                <a:srgbClr val="000000"/>
              </a:solidFill>
              <a:effectLst/>
              <a:uFillTx/>
              <a:latin typeface="Arial"/>
            </a:endParaRPr>
          </a:p>
        </p:txBody>
      </p:sp>
      <p:sp>
        <p:nvSpPr>
          <p:cNvPr id="177" name="Google Shape;167;p6"/>
          <p:cNvSpPr/>
          <p:nvPr/>
        </p:nvSpPr>
        <p:spPr>
          <a:xfrm>
            <a:off x="8911800" y="4745520"/>
            <a:ext cx="2360520" cy="912600"/>
          </a:xfrm>
          <a:prstGeom prst="roundRect">
            <a:avLst>
              <a:gd name="adj" fmla="val 16667"/>
            </a:avLst>
          </a:prstGeom>
          <a:solidFill>
            <a:schemeClr val="accent1"/>
          </a:solidFill>
          <a:ln w="12700">
            <a:solidFill>
              <a:srgbClr val="0b4960"/>
            </a:solidFill>
            <a:round/>
          </a:ln>
        </p:spPr>
        <p:style>
          <a:lnRef idx="0"/>
          <a:fillRef idx="0"/>
          <a:effectRef idx="0"/>
          <a:fontRef idx="minor"/>
        </p:style>
        <p:txBody>
          <a:bodyPr lIns="90000" rIns="90000" tIns="45000" bIns="45000" anchor="ctr">
            <a:noAutofit/>
          </a:bodyPr>
          <a:p>
            <a:pPr algn="ctr" defTabSz="914400">
              <a:lnSpc>
                <a:spcPct val="100000"/>
              </a:lnSpc>
              <a:tabLst>
                <a:tab algn="l" pos="0"/>
              </a:tabLst>
            </a:pPr>
            <a:r>
              <a:rPr b="0" lang="en-US" sz="1800" strike="noStrike" u="none">
                <a:solidFill>
                  <a:schemeClr val="lt1"/>
                </a:solidFill>
                <a:effectLst/>
                <a:uFillTx/>
                <a:latin typeface="Century Gothic"/>
                <a:ea typeface="Century Gothic"/>
              </a:rPr>
              <a:t>Search cases covered U/s 158B to BI</a:t>
            </a:r>
            <a:endParaRPr b="0" lang="en-US" sz="1800" strike="noStrike" u="none">
              <a:solidFill>
                <a:srgbClr val="000000"/>
              </a:solidFill>
              <a:effectLst/>
              <a:uFillTx/>
              <a:latin typeface="Arial"/>
            </a:endParaRPr>
          </a:p>
        </p:txBody>
      </p:sp>
      <p:cxnSp>
        <p:nvCxnSpPr>
          <p:cNvPr id="178" name="Google Shape;168;p6"/>
          <p:cNvCxnSpPr>
            <a:stCxn id="166" idx="2"/>
            <a:endCxn id="167" idx="0"/>
          </p:cNvCxnSpPr>
          <p:nvPr/>
        </p:nvCxnSpPr>
        <p:spPr>
          <a:xfrm>
            <a:off x="2037960" y="2360520"/>
            <a:ext cx="15840" cy="763920"/>
          </a:xfrm>
          <a:prstGeom prst="straightConnector1">
            <a:avLst/>
          </a:prstGeom>
          <a:ln w="9525">
            <a:solidFill>
              <a:srgbClr val="1cade4"/>
            </a:solidFill>
            <a:round/>
            <a:tailEnd len="med" type="triangle" w="med"/>
          </a:ln>
        </p:spPr>
      </p:cxnSp>
      <p:cxnSp>
        <p:nvCxnSpPr>
          <p:cNvPr id="179" name="Google Shape;169;p6"/>
          <p:cNvCxnSpPr>
            <a:stCxn id="167" idx="2"/>
          </p:cNvCxnSpPr>
          <p:nvPr/>
        </p:nvCxnSpPr>
        <p:spPr>
          <a:xfrm>
            <a:off x="2053440" y="4036680"/>
            <a:ext cx="1800" cy="687960"/>
          </a:xfrm>
          <a:prstGeom prst="straightConnector1">
            <a:avLst/>
          </a:prstGeom>
          <a:ln w="9525">
            <a:solidFill>
              <a:srgbClr val="1cade4"/>
            </a:solidFill>
            <a:round/>
            <a:tailEnd len="med" type="triangle" w="med"/>
          </a:ln>
        </p:spPr>
      </p:cxnSp>
      <p:cxnSp>
        <p:nvCxnSpPr>
          <p:cNvPr id="180" name="Google Shape;170;p6"/>
          <p:cNvCxnSpPr>
            <a:stCxn id="169" idx="2"/>
          </p:cNvCxnSpPr>
          <p:nvPr/>
        </p:nvCxnSpPr>
        <p:spPr>
          <a:xfrm>
            <a:off x="4666680" y="2360520"/>
            <a:ext cx="2520" cy="765360"/>
          </a:xfrm>
          <a:prstGeom prst="straightConnector1">
            <a:avLst/>
          </a:prstGeom>
          <a:ln w="9525">
            <a:solidFill>
              <a:srgbClr val="1cade4"/>
            </a:solidFill>
            <a:round/>
            <a:tailEnd len="med" type="triangle" w="med"/>
          </a:ln>
        </p:spPr>
      </p:cxnSp>
      <p:cxnSp>
        <p:nvCxnSpPr>
          <p:cNvPr id="181" name="Google Shape;171;p6"/>
          <p:cNvCxnSpPr>
            <a:stCxn id="170" idx="2"/>
          </p:cNvCxnSpPr>
          <p:nvPr/>
        </p:nvCxnSpPr>
        <p:spPr>
          <a:xfrm>
            <a:off x="4699440" y="4050000"/>
            <a:ext cx="2520" cy="687600"/>
          </a:xfrm>
          <a:prstGeom prst="straightConnector1">
            <a:avLst/>
          </a:prstGeom>
          <a:ln w="9525">
            <a:solidFill>
              <a:srgbClr val="1cade4"/>
            </a:solidFill>
            <a:round/>
            <a:tailEnd len="med" type="triangle" w="med"/>
          </a:ln>
        </p:spPr>
      </p:cxnSp>
      <p:cxnSp>
        <p:nvCxnSpPr>
          <p:cNvPr id="182" name="Google Shape;172;p6"/>
          <p:cNvCxnSpPr>
            <a:endCxn id="173" idx="0"/>
          </p:cNvCxnSpPr>
          <p:nvPr/>
        </p:nvCxnSpPr>
        <p:spPr>
          <a:xfrm flipH="1">
            <a:off x="7359480" y="2374920"/>
            <a:ext cx="1080" cy="734400"/>
          </a:xfrm>
          <a:prstGeom prst="straightConnector1">
            <a:avLst/>
          </a:prstGeom>
          <a:ln w="9525">
            <a:solidFill>
              <a:srgbClr val="1cade4"/>
            </a:solidFill>
            <a:round/>
            <a:tailEnd len="med" type="triangle" w="med"/>
          </a:ln>
        </p:spPr>
      </p:cxnSp>
      <p:cxnSp>
        <p:nvCxnSpPr>
          <p:cNvPr id="183" name="Google Shape;173;p6"/>
          <p:cNvCxnSpPr>
            <a:stCxn id="173" idx="2"/>
            <a:endCxn id="174" idx="0"/>
          </p:cNvCxnSpPr>
          <p:nvPr/>
        </p:nvCxnSpPr>
        <p:spPr>
          <a:xfrm flipH="1">
            <a:off x="7352640" y="4021560"/>
            <a:ext cx="7200" cy="724320"/>
          </a:xfrm>
          <a:prstGeom prst="straightConnector1">
            <a:avLst/>
          </a:prstGeom>
          <a:ln w="9525">
            <a:solidFill>
              <a:srgbClr val="1cade4"/>
            </a:solidFill>
            <a:round/>
            <a:tailEnd len="med" type="triangle" w="med"/>
          </a:ln>
        </p:spPr>
      </p:cxnSp>
      <p:cxnSp>
        <p:nvCxnSpPr>
          <p:cNvPr id="184" name="Google Shape;174;p6"/>
          <p:cNvCxnSpPr>
            <a:endCxn id="176" idx="0"/>
          </p:cNvCxnSpPr>
          <p:nvPr/>
        </p:nvCxnSpPr>
        <p:spPr>
          <a:xfrm flipH="1">
            <a:off x="10092240" y="2361960"/>
            <a:ext cx="1080" cy="714240"/>
          </a:xfrm>
          <a:prstGeom prst="straightConnector1">
            <a:avLst/>
          </a:prstGeom>
          <a:ln w="9525">
            <a:solidFill>
              <a:srgbClr val="1cade4"/>
            </a:solidFill>
            <a:round/>
            <a:tailEnd len="med" type="triangle" w="med"/>
          </a:ln>
        </p:spPr>
      </p:cxnSp>
      <p:cxnSp>
        <p:nvCxnSpPr>
          <p:cNvPr id="185" name="Google Shape;175;p6"/>
          <p:cNvCxnSpPr>
            <a:stCxn id="176" idx="2"/>
            <a:endCxn id="177" idx="0"/>
          </p:cNvCxnSpPr>
          <p:nvPr/>
        </p:nvCxnSpPr>
        <p:spPr>
          <a:xfrm>
            <a:off x="10092240" y="3988440"/>
            <a:ext cx="360" cy="757440"/>
          </a:xfrm>
          <a:prstGeom prst="straightConnector1">
            <a:avLst/>
          </a:prstGeom>
          <a:ln w="9525">
            <a:solidFill>
              <a:srgbClr val="1cade4"/>
            </a:solidFill>
            <a:round/>
            <a:tailEnd len="med" type="triangle" w="med"/>
          </a:ln>
        </p:spPr>
      </p:cxn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Google Shape;180;p7"/>
          <p:cNvSpPr/>
          <p:nvPr/>
        </p:nvSpPr>
        <p:spPr>
          <a:xfrm>
            <a:off x="1294200" y="228600"/>
            <a:ext cx="8076960" cy="8211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tabLst>
                <a:tab algn="l" pos="0"/>
              </a:tabLst>
            </a:pPr>
            <a:r>
              <a:rPr b="1" lang="en-US" sz="2400" strike="noStrike" u="none">
                <a:solidFill>
                  <a:schemeClr val="dk1"/>
                </a:solidFill>
                <a:effectLst/>
                <a:uFillTx/>
                <a:latin typeface="Century Gothic"/>
                <a:ea typeface="Century Gothic"/>
              </a:rPr>
              <a:t>Comparative Analysis of Section 148 (ITA,1961) and Section 280(ITA,2025)</a:t>
            </a:r>
            <a:endParaRPr b="0" lang="en-US" sz="2400" strike="noStrike" u="none">
              <a:solidFill>
                <a:srgbClr val="000000"/>
              </a:solidFill>
              <a:effectLst/>
              <a:uFillTx/>
              <a:latin typeface="Arial"/>
            </a:endParaRPr>
          </a:p>
        </p:txBody>
      </p:sp>
      <p:graphicFrame>
        <p:nvGraphicFramePr>
          <p:cNvPr id="187" name="Google Shape;181;p7"/>
          <p:cNvGraphicFramePr/>
          <p:nvPr/>
        </p:nvGraphicFramePr>
        <p:xfrm>
          <a:off x="609480" y="990720"/>
          <a:ext cx="11037960" cy="5257080"/>
        </p:xfrm>
        <a:graphic>
          <a:graphicData uri="http://schemas.openxmlformats.org/drawingml/2006/table">
            <a:tbl>
              <a:tblPr/>
              <a:tblGrid>
                <a:gridCol w="1913400"/>
                <a:gridCol w="4548600"/>
                <a:gridCol w="4576320"/>
              </a:tblGrid>
              <a:tr h="1201680">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lt1"/>
                          </a:solidFill>
                          <a:effectLst/>
                          <a:uFillTx/>
                          <a:latin typeface="Arial"/>
                          <a:ea typeface="Arial"/>
                        </a:rPr>
                        <a:t>Particulars</a:t>
                      </a:r>
                      <a:endParaRPr b="0" lang="en-US" sz="18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9360">
                      <a:solidFill>
                        <a:srgbClr val="16abe3"/>
                      </a:solidFill>
                      <a:prstDash val="solid"/>
                    </a:lnT>
                    <a:lnB w="25200">
                      <a:solidFill>
                        <a:srgbClr val="ffffff"/>
                      </a:solidFill>
                      <a:prstDash val="solid"/>
                    </a:lnB>
                    <a:solidFill>
                      <a:schemeClr val="accent1"/>
                    </a:solidFill>
                  </a:tcPr>
                </a:tc>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lt1"/>
                          </a:solidFill>
                          <a:effectLst/>
                          <a:uFillTx/>
                          <a:latin typeface="Arial"/>
                          <a:ea typeface="Arial"/>
                        </a:rPr>
                        <a:t>Pre-Finance Act 2024 ( 01.04.2021 To 31.08.2024)</a:t>
                      </a:r>
                      <a:r>
                        <a:rPr b="0" lang="en-US" sz="1800" strike="noStrike" u="none">
                          <a:solidFill>
                            <a:schemeClr val="lt1"/>
                          </a:solidFill>
                          <a:effectLst/>
                          <a:uFillTx/>
                          <a:latin typeface="Arial"/>
                          <a:ea typeface="Arial"/>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9360">
                      <a:solidFill>
                        <a:srgbClr val="16abe3"/>
                      </a:solidFill>
                      <a:prstDash val="solid"/>
                    </a:lnT>
                    <a:lnB w="25200">
                      <a:solidFill>
                        <a:srgbClr val="ffffff"/>
                      </a:solidFill>
                      <a:prstDash val="solid"/>
                    </a:lnB>
                    <a:solidFill>
                      <a:schemeClr val="accent1"/>
                    </a:solidFill>
                  </a:tcPr>
                </a:tc>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1" lang="en-US" sz="1800" strike="noStrike" u="none">
                          <a:solidFill>
                            <a:schemeClr val="lt1"/>
                          </a:solidFill>
                          <a:effectLst/>
                          <a:uFillTx/>
                          <a:latin typeface="Arial"/>
                          <a:ea typeface="Arial"/>
                        </a:rPr>
                        <a:t>Post- Finance Act 2024( From 01.09.2024)</a:t>
                      </a:r>
                      <a:endParaRPr b="0" lang="en-US" sz="18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9360">
                      <a:solidFill>
                        <a:srgbClr val="16abe3"/>
                      </a:solidFill>
                      <a:prstDash val="solid"/>
                    </a:lnT>
                    <a:lnB w="25200">
                      <a:solidFill>
                        <a:srgbClr val="ffffff"/>
                      </a:solidFill>
                      <a:prstDash val="solid"/>
                    </a:lnB>
                    <a:solidFill>
                      <a:schemeClr val="accent1"/>
                    </a:solidFill>
                  </a:tcPr>
                </a:tc>
              </a:tr>
              <a:tr h="1026360">
                <a:tc>
                  <a:txBody>
                    <a:bodyPr anchor="t">
                      <a:noAutofit/>
                    </a:bodyPr>
                    <a:p>
                      <a:pPr defTabSz="914400">
                        <a:lnSpc>
                          <a:spcPct val="100000"/>
                        </a:lnSpc>
                        <a:tabLst>
                          <a:tab algn="l" pos="0"/>
                        </a:tabLst>
                      </a:pPr>
                      <a:endParaRPr b="0" lang="en-US" sz="1400" strike="noStrike" u="none">
                        <a:solidFill>
                          <a:srgbClr val="000000"/>
                        </a:solidFill>
                        <a:effectLst/>
                        <a:uFillTx/>
                        <a:latin typeface="Arial"/>
                      </a:endParaRPr>
                    </a:p>
                    <a:p>
                      <a:pPr defTabSz="914400">
                        <a:lnSpc>
                          <a:spcPct val="100000"/>
                        </a:lnSpc>
                        <a:tabLst>
                          <a:tab algn="l" pos="0"/>
                        </a:tabLst>
                      </a:pPr>
                      <a:r>
                        <a:rPr b="1" lang="en-US" sz="1400" strike="noStrike" u="none">
                          <a:solidFill>
                            <a:schemeClr val="dk1"/>
                          </a:solidFill>
                          <a:effectLst/>
                          <a:uFillTx/>
                          <a:latin typeface="Arial"/>
                          <a:ea typeface="Arial"/>
                        </a:rPr>
                        <a:t>Applicability</a:t>
                      </a:r>
                      <a:r>
                        <a:rPr b="0" lang="en-US" sz="1400" strike="noStrike" u="none">
                          <a:solidFill>
                            <a:schemeClr val="dk1"/>
                          </a:solidFill>
                          <a:effectLst/>
                          <a:uFillTx/>
                          <a:latin typeface="Arial"/>
                          <a:ea typeface="Arial"/>
                        </a:rPr>
                        <a:t>	</a:t>
                      </a:r>
                      <a:endParaRPr b="0" lang="en-US" sz="14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25200">
                      <a:solidFill>
                        <a:srgbClr val="ffffff"/>
                      </a:solidFill>
                      <a:prstDash val="solid"/>
                    </a:lnT>
                    <a:lnB w="9360">
                      <a:solidFill>
                        <a:srgbClr val="16abe3"/>
                      </a:solidFill>
                      <a:prstDash val="solid"/>
                    </a:lnB>
                    <a:solidFill>
                      <a:schemeClr val="accent1"/>
                    </a:solidFill>
                  </a:tcPr>
                </a:tc>
                <a:tc>
                  <a:txBody>
                    <a:bodyPr anchor="t">
                      <a:noAutofit/>
                    </a:bodyPr>
                    <a:p>
                      <a:pPr defTabSz="914400">
                        <a:lnSpc>
                          <a:spcPct val="100000"/>
                        </a:lnSpc>
                        <a:tabLst>
                          <a:tab algn="l" pos="0"/>
                        </a:tabLst>
                      </a:pPr>
                      <a:endParaRPr b="0" lang="en-US" sz="1400" strike="noStrike" u="none">
                        <a:solidFill>
                          <a:srgbClr val="000000"/>
                        </a:solidFill>
                        <a:effectLst/>
                        <a:uFillTx/>
                        <a:latin typeface="Arial"/>
                      </a:endParaRPr>
                    </a:p>
                    <a:p>
                      <a:pPr defTabSz="914400">
                        <a:lnSpc>
                          <a:spcPct val="100000"/>
                        </a:lnSpc>
                        <a:tabLst>
                          <a:tab algn="l" pos="0"/>
                        </a:tabLst>
                      </a:pPr>
                      <a:r>
                        <a:rPr b="0" lang="en-US" sz="1400" strike="noStrike" u="none">
                          <a:solidFill>
                            <a:schemeClr val="dk1"/>
                          </a:solidFill>
                          <a:effectLst/>
                          <a:uFillTx/>
                          <a:latin typeface="Arial"/>
                          <a:ea typeface="Arial"/>
                        </a:rPr>
                        <a:t>Applicable to notice u/s 148 issued or order u/s 148A passed </a:t>
                      </a:r>
                      <a:r>
                        <a:rPr b="1" lang="en-US" sz="1400" strike="noStrike" u="none">
                          <a:solidFill>
                            <a:schemeClr val="dk1"/>
                          </a:solidFill>
                          <a:effectLst/>
                          <a:uFillTx/>
                          <a:latin typeface="Arial"/>
                          <a:ea typeface="Arial"/>
                        </a:rPr>
                        <a:t>till 31.08.2024</a:t>
                      </a:r>
                      <a:r>
                        <a:rPr b="0" lang="en-US" sz="1400" strike="noStrike" u="none">
                          <a:solidFill>
                            <a:schemeClr val="dk1"/>
                          </a:solidFill>
                          <a:effectLst/>
                          <a:uFillTx/>
                          <a:latin typeface="Arial"/>
                          <a:ea typeface="Arial"/>
                        </a:rPr>
                        <a:t>	</a:t>
                      </a:r>
                      <a:endParaRPr b="0" lang="en-US" sz="14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25200">
                      <a:solidFill>
                        <a:srgbClr val="ffffff"/>
                      </a:solidFill>
                      <a:prstDash val="solid"/>
                    </a:lnT>
                    <a:lnB w="9360">
                      <a:solidFill>
                        <a:srgbClr val="16abe3"/>
                      </a:solidFill>
                      <a:prstDash val="solid"/>
                    </a:lnB>
                    <a:solidFill>
                      <a:schemeClr val="accent1"/>
                    </a:solidFill>
                  </a:tcPr>
                </a:tc>
                <a:tc>
                  <a:txBody>
                    <a:bodyPr anchor="t">
                      <a:noAutofit/>
                    </a:bodyPr>
                    <a:p>
                      <a:pPr defTabSz="914400">
                        <a:lnSpc>
                          <a:spcPct val="100000"/>
                        </a:lnSpc>
                        <a:tabLst>
                          <a:tab algn="l" pos="0"/>
                        </a:tabLst>
                      </a:pPr>
                      <a:endParaRPr b="0" lang="en-US" sz="1400" strike="noStrike" u="none">
                        <a:solidFill>
                          <a:srgbClr val="000000"/>
                        </a:solidFill>
                        <a:effectLst/>
                        <a:uFillTx/>
                        <a:latin typeface="Arial"/>
                      </a:endParaRPr>
                    </a:p>
                    <a:p>
                      <a:pPr defTabSz="914400">
                        <a:lnSpc>
                          <a:spcPct val="100000"/>
                        </a:lnSpc>
                        <a:tabLst>
                          <a:tab algn="l" pos="0"/>
                        </a:tabLst>
                      </a:pPr>
                      <a:r>
                        <a:rPr b="0" lang="en-US" sz="1400" strike="noStrike" u="none">
                          <a:solidFill>
                            <a:schemeClr val="dk1"/>
                          </a:solidFill>
                          <a:effectLst/>
                          <a:uFillTx/>
                          <a:latin typeface="Arial"/>
                          <a:ea typeface="Arial"/>
                        </a:rPr>
                        <a:t>Applicable to notice u/s 148 issued or order u/s 148A passed </a:t>
                      </a:r>
                      <a:r>
                        <a:rPr b="1" lang="en-US" sz="1400" strike="noStrike" u="none">
                          <a:solidFill>
                            <a:schemeClr val="dk1"/>
                          </a:solidFill>
                          <a:effectLst/>
                          <a:uFillTx/>
                          <a:latin typeface="Arial"/>
                          <a:ea typeface="Arial"/>
                        </a:rPr>
                        <a:t>on or after 01.09.2024</a:t>
                      </a:r>
                      <a:r>
                        <a:rPr b="0" lang="en-US" sz="1400" strike="noStrike" u="none">
                          <a:solidFill>
                            <a:schemeClr val="dk1"/>
                          </a:solidFill>
                          <a:effectLst/>
                          <a:uFillTx/>
                          <a:latin typeface="Arial"/>
                          <a:ea typeface="Arial"/>
                        </a:rPr>
                        <a:t>	</a:t>
                      </a:r>
                      <a:endParaRPr b="0" lang="en-US" sz="1400" strike="noStrike" u="none">
                        <a:solidFill>
                          <a:srgbClr val="000000"/>
                        </a:solidFill>
                        <a:effectLst/>
                        <a:uFillTx/>
                        <a:latin typeface="Arial"/>
                      </a:endParaRPr>
                    </a:p>
                    <a:p>
                      <a:pPr defTabSz="914400">
                        <a:lnSpc>
                          <a:spcPct val="100000"/>
                        </a:lnSpc>
                        <a:tabLst>
                          <a:tab algn="l" pos="0"/>
                        </a:tabLst>
                      </a:pPr>
                      <a:endParaRPr b="0" lang="en-US" sz="14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25200">
                      <a:solidFill>
                        <a:srgbClr val="ffffff"/>
                      </a:solidFill>
                      <a:prstDash val="solid"/>
                    </a:lnT>
                    <a:lnB w="9360">
                      <a:solidFill>
                        <a:srgbClr val="16abe3"/>
                      </a:solidFill>
                      <a:prstDash val="solid"/>
                    </a:lnB>
                    <a:solidFill>
                      <a:schemeClr val="accent1"/>
                    </a:solidFill>
                  </a:tcPr>
                </a:tc>
              </a:tr>
              <a:tr h="1539360">
                <a:tc>
                  <a:txBody>
                    <a:bodyPr anchor="t">
                      <a:noAutofit/>
                    </a:bodyPr>
                    <a:p>
                      <a:pPr defTabSz="914400">
                        <a:lnSpc>
                          <a:spcPct val="100000"/>
                        </a:lnSpc>
                        <a:tabLst>
                          <a:tab algn="l" pos="0"/>
                        </a:tabLst>
                      </a:pPr>
                      <a:endParaRPr b="0" lang="en-US" sz="1400" strike="noStrike" u="none">
                        <a:solidFill>
                          <a:srgbClr val="000000"/>
                        </a:solidFill>
                        <a:effectLst/>
                        <a:uFillTx/>
                        <a:latin typeface="Arial"/>
                      </a:endParaRPr>
                    </a:p>
                    <a:p>
                      <a:pPr defTabSz="914400">
                        <a:lnSpc>
                          <a:spcPct val="100000"/>
                        </a:lnSpc>
                        <a:tabLst>
                          <a:tab algn="l" pos="0"/>
                        </a:tabLst>
                      </a:pPr>
                      <a:r>
                        <a:rPr b="1" lang="en-US" sz="1400" strike="noStrike" u="none">
                          <a:solidFill>
                            <a:schemeClr val="dk1"/>
                          </a:solidFill>
                          <a:effectLst/>
                          <a:uFillTx/>
                          <a:latin typeface="Arial"/>
                          <a:ea typeface="Arial"/>
                        </a:rPr>
                        <a:t>Time limit to furnish RoI/ ITR</a:t>
                      </a:r>
                      <a:r>
                        <a:rPr b="0" lang="en-US" sz="1400" strike="noStrike" u="none">
                          <a:solidFill>
                            <a:schemeClr val="dk1"/>
                          </a:solidFill>
                          <a:effectLst/>
                          <a:uFillTx/>
                          <a:latin typeface="Arial"/>
                          <a:ea typeface="Arial"/>
                        </a:rPr>
                        <a:t>	</a:t>
                      </a:r>
                      <a:endParaRPr b="0" lang="en-US" sz="14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9360">
                      <a:solidFill>
                        <a:srgbClr val="16abe3"/>
                      </a:solidFill>
                      <a:prstDash val="solid"/>
                    </a:lnT>
                    <a:lnB w="9360">
                      <a:solidFill>
                        <a:srgbClr val="16abe3"/>
                      </a:solidFill>
                      <a:prstDash val="solid"/>
                    </a:lnB>
                    <a:solidFill>
                      <a:srgbClr val="c6e6ff"/>
                    </a:solidFill>
                  </a:tcPr>
                </a:tc>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0" lang="en-US" sz="1400" strike="noStrike" u="none">
                          <a:solidFill>
                            <a:schemeClr val="dk1"/>
                          </a:solidFill>
                          <a:effectLst/>
                          <a:uFillTx/>
                          <a:latin typeface="Arial"/>
                          <a:ea typeface="Arial"/>
                        </a:rPr>
                        <a:t>Within a period of </a:t>
                      </a:r>
                      <a:r>
                        <a:rPr b="1" lang="en-US" sz="1400" strike="noStrike" u="none">
                          <a:solidFill>
                            <a:schemeClr val="dk1"/>
                          </a:solidFill>
                          <a:effectLst/>
                          <a:uFillTx/>
                          <a:latin typeface="Arial"/>
                          <a:ea typeface="Arial"/>
                        </a:rPr>
                        <a:t>3 months </a:t>
                      </a:r>
                      <a:r>
                        <a:rPr b="0" lang="en-US" sz="1400" strike="noStrike" u="none">
                          <a:solidFill>
                            <a:schemeClr val="dk1"/>
                          </a:solidFill>
                          <a:effectLst/>
                          <a:uFillTx/>
                          <a:latin typeface="Arial"/>
                          <a:ea typeface="Arial"/>
                        </a:rPr>
                        <a:t>from the end of month in which such notice is issued or </a:t>
                      </a:r>
                      <a:r>
                        <a:rPr b="1" lang="en-US" sz="1400" strike="noStrike" u="none">
                          <a:solidFill>
                            <a:schemeClr val="dk1"/>
                          </a:solidFill>
                          <a:effectLst/>
                          <a:uFillTx/>
                          <a:latin typeface="Arial"/>
                          <a:ea typeface="Arial"/>
                        </a:rPr>
                        <a:t>such </a:t>
                      </a:r>
                      <a:r>
                        <a:rPr b="0" lang="en-US" sz="1400" strike="noStrike" u="none">
                          <a:solidFill>
                            <a:schemeClr val="dk1"/>
                          </a:solidFill>
                          <a:effectLst/>
                          <a:uFillTx/>
                          <a:latin typeface="Arial"/>
                          <a:ea typeface="Arial"/>
                        </a:rPr>
                        <a:t>further time </a:t>
                      </a:r>
                      <a:r>
                        <a:rPr b="1" lang="en-US" sz="1400" strike="noStrike" u="none">
                          <a:solidFill>
                            <a:schemeClr val="dk1"/>
                          </a:solidFill>
                          <a:effectLst/>
                          <a:uFillTx/>
                          <a:latin typeface="Arial"/>
                          <a:ea typeface="Arial"/>
                        </a:rPr>
                        <a:t>as may be allowed </a:t>
                      </a:r>
                      <a:r>
                        <a:rPr b="0" lang="en-US" sz="1400" strike="noStrike" u="none">
                          <a:solidFill>
                            <a:schemeClr val="dk1"/>
                          </a:solidFill>
                          <a:effectLst/>
                          <a:uFillTx/>
                          <a:latin typeface="Arial"/>
                          <a:ea typeface="Arial"/>
                        </a:rPr>
                        <a:t>by AO on the basis of request made by the assessee</a:t>
                      </a:r>
                      <a:r>
                        <a:rPr b="0" lang="en-US" sz="1800" strike="noStrike" u="none">
                          <a:solidFill>
                            <a:schemeClr val="dk1"/>
                          </a:solidFill>
                          <a:effectLst/>
                          <a:uFillTx/>
                          <a:latin typeface="Arial"/>
                          <a:ea typeface="Arial"/>
                        </a:rPr>
                        <a:t>	</a:t>
                      </a:r>
                      <a:endParaRPr b="0" lang="en-US" sz="1800" strike="noStrike" u="none">
                        <a:solidFill>
                          <a:srgbClr val="000000"/>
                        </a:solidFill>
                        <a:effectLst/>
                        <a:uFillTx/>
                        <a:latin typeface="Arial"/>
                      </a:endParaRPr>
                    </a:p>
                    <a:p>
                      <a:pPr defTabSz="914400">
                        <a:lnSpc>
                          <a:spcPct val="100000"/>
                        </a:lnSpc>
                        <a:tabLst>
                          <a:tab algn="l" pos="0"/>
                        </a:tabLst>
                      </a:pPr>
                      <a:endParaRPr b="0" lang="en-US" sz="9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9360">
                      <a:solidFill>
                        <a:srgbClr val="16abe3"/>
                      </a:solidFill>
                      <a:prstDash val="solid"/>
                    </a:lnT>
                    <a:lnB w="9360">
                      <a:solidFill>
                        <a:srgbClr val="16abe3"/>
                      </a:solidFill>
                      <a:prstDash val="solid"/>
                    </a:lnB>
                    <a:solidFill>
                      <a:srgbClr val="c6e6ff"/>
                    </a:solidFill>
                  </a:tcPr>
                </a:tc>
                <a:tc>
                  <a:txBody>
                    <a:bodyPr anchor="t">
                      <a:noAutofit/>
                    </a:bodyPr>
                    <a:p>
                      <a:pPr defTabSz="914400">
                        <a:lnSpc>
                          <a:spcPct val="100000"/>
                        </a:lnSpc>
                        <a:tabLst>
                          <a:tab algn="l" pos="0"/>
                        </a:tabLst>
                      </a:pPr>
                      <a:endParaRPr b="0" lang="en-US" sz="1800" strike="noStrike" u="none">
                        <a:solidFill>
                          <a:srgbClr val="000000"/>
                        </a:solidFill>
                        <a:effectLst/>
                        <a:uFillTx/>
                        <a:latin typeface="Arial"/>
                      </a:endParaRPr>
                    </a:p>
                    <a:p>
                      <a:pPr defTabSz="914400">
                        <a:lnSpc>
                          <a:spcPct val="100000"/>
                        </a:lnSpc>
                        <a:tabLst>
                          <a:tab algn="l" pos="0"/>
                        </a:tabLst>
                      </a:pPr>
                      <a:r>
                        <a:rPr b="0" lang="en-US" sz="1400" strike="noStrike" u="none">
                          <a:solidFill>
                            <a:schemeClr val="dk1"/>
                          </a:solidFill>
                          <a:effectLst/>
                          <a:uFillTx/>
                          <a:latin typeface="Arial"/>
                          <a:ea typeface="Arial"/>
                        </a:rPr>
                        <a:t>Within the period specified in the 148 notice but not exceeding </a:t>
                      </a:r>
                      <a:r>
                        <a:rPr b="1" lang="en-US" sz="1400" strike="noStrike" u="none">
                          <a:solidFill>
                            <a:schemeClr val="dk1"/>
                          </a:solidFill>
                          <a:effectLst/>
                          <a:uFillTx/>
                          <a:latin typeface="Arial"/>
                          <a:ea typeface="Arial"/>
                        </a:rPr>
                        <a:t>3 months </a:t>
                      </a:r>
                      <a:r>
                        <a:rPr b="0" lang="en-US" sz="1400" strike="noStrike" u="none">
                          <a:solidFill>
                            <a:schemeClr val="dk1"/>
                          </a:solidFill>
                          <a:effectLst/>
                          <a:uFillTx/>
                          <a:latin typeface="Arial"/>
                          <a:ea typeface="Arial"/>
                        </a:rPr>
                        <a:t>from the end of month in which such notice is issued [</a:t>
                      </a:r>
                      <a:r>
                        <a:rPr b="1" lang="en-US" sz="1400" strike="noStrike" u="none">
                          <a:solidFill>
                            <a:schemeClr val="dk1"/>
                          </a:solidFill>
                          <a:effectLst/>
                          <a:uFillTx/>
                          <a:latin typeface="Arial"/>
                          <a:ea typeface="Arial"/>
                        </a:rPr>
                        <a:t>No Extension</a:t>
                      </a:r>
                      <a:r>
                        <a:rPr b="0" lang="en-US" sz="1400" strike="noStrike" u="none">
                          <a:solidFill>
                            <a:schemeClr val="dk1"/>
                          </a:solidFill>
                          <a:effectLst/>
                          <a:uFillTx/>
                          <a:latin typeface="Arial"/>
                          <a:ea typeface="Arial"/>
                        </a:rPr>
                        <a:t>	</a:t>
                      </a:r>
                      <a:endParaRPr b="0" lang="en-US" sz="1400" strike="noStrike" u="none">
                        <a:solidFill>
                          <a:srgbClr val="000000"/>
                        </a:solidFill>
                        <a:effectLst/>
                        <a:uFillTx/>
                        <a:latin typeface="Arial"/>
                      </a:endParaRPr>
                    </a:p>
                    <a:p>
                      <a:pPr defTabSz="914400">
                        <a:lnSpc>
                          <a:spcPct val="100000"/>
                        </a:lnSpc>
                        <a:tabLst>
                          <a:tab algn="l" pos="0"/>
                        </a:tabLst>
                      </a:pPr>
                      <a:endParaRPr b="0" lang="en-US" sz="18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9360">
                      <a:solidFill>
                        <a:srgbClr val="16abe3"/>
                      </a:solidFill>
                      <a:prstDash val="solid"/>
                    </a:lnT>
                    <a:lnB w="9360">
                      <a:solidFill>
                        <a:srgbClr val="16abe3"/>
                      </a:solidFill>
                      <a:prstDash val="solid"/>
                    </a:lnB>
                    <a:solidFill>
                      <a:srgbClr val="c6e6ff"/>
                    </a:solidFill>
                  </a:tcPr>
                </a:tc>
              </a:tr>
              <a:tr h="1489680">
                <a:tc>
                  <a:txBody>
                    <a:bodyPr anchor="t">
                      <a:noAutofit/>
                    </a:bodyPr>
                    <a:p>
                      <a:pPr defTabSz="914400">
                        <a:lnSpc>
                          <a:spcPct val="100000"/>
                        </a:lnSpc>
                        <a:tabLst>
                          <a:tab algn="l" pos="0"/>
                        </a:tabLst>
                      </a:pPr>
                      <a:endParaRPr b="0" lang="en-US" sz="1400" strike="noStrike" u="none">
                        <a:solidFill>
                          <a:srgbClr val="000000"/>
                        </a:solidFill>
                        <a:effectLst/>
                        <a:uFillTx/>
                        <a:latin typeface="Arial"/>
                      </a:endParaRPr>
                    </a:p>
                    <a:p>
                      <a:pPr defTabSz="914400">
                        <a:lnSpc>
                          <a:spcPct val="100000"/>
                        </a:lnSpc>
                        <a:tabLst>
                          <a:tab algn="l" pos="0"/>
                        </a:tabLst>
                      </a:pPr>
                      <a:r>
                        <a:rPr b="1" lang="en-US" sz="1400" strike="noStrike" u="none">
                          <a:solidFill>
                            <a:schemeClr val="dk1"/>
                          </a:solidFill>
                          <a:effectLst/>
                          <a:uFillTx/>
                          <a:latin typeface="Arial"/>
                          <a:ea typeface="Arial"/>
                        </a:rPr>
                        <a:t>Requirement of approval from specified authority</a:t>
                      </a:r>
                      <a:r>
                        <a:rPr b="0" lang="en-US" sz="1400" strike="noStrike" u="none">
                          <a:solidFill>
                            <a:schemeClr val="dk1"/>
                          </a:solidFill>
                          <a:effectLst/>
                          <a:uFillTx/>
                          <a:latin typeface="Arial"/>
                          <a:ea typeface="Arial"/>
                        </a:rPr>
                        <a:t>	</a:t>
                      </a:r>
                      <a:endParaRPr b="0" lang="en-US" sz="1400" strike="noStrike" u="none">
                        <a:solidFill>
                          <a:srgbClr val="000000"/>
                        </a:solidFill>
                        <a:effectLst/>
                        <a:uFillTx/>
                        <a:latin typeface="Arial"/>
                      </a:endParaRPr>
                    </a:p>
                    <a:p>
                      <a:pPr defTabSz="914400">
                        <a:lnSpc>
                          <a:spcPct val="100000"/>
                        </a:lnSpc>
                        <a:tabLst>
                          <a:tab algn="l" pos="0"/>
                        </a:tabLst>
                      </a:pPr>
                      <a:endParaRPr b="0" lang="en-US" sz="14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9360">
                      <a:solidFill>
                        <a:srgbClr val="16abe3"/>
                      </a:solidFill>
                      <a:prstDash val="solid"/>
                    </a:lnT>
                    <a:lnB w="9360">
                      <a:solidFill>
                        <a:srgbClr val="16abe3"/>
                      </a:solidFill>
                      <a:prstDash val="solid"/>
                    </a:lnB>
                    <a:solidFill>
                      <a:schemeClr val="accent1"/>
                    </a:solidFill>
                  </a:tcPr>
                </a:tc>
                <a:tc>
                  <a:txBody>
                    <a:bodyPr anchor="t">
                      <a:noAutofit/>
                    </a:bodyPr>
                    <a:p>
                      <a:pPr defTabSz="914400">
                        <a:lnSpc>
                          <a:spcPct val="100000"/>
                        </a:lnSpc>
                        <a:tabLst>
                          <a:tab algn="l" pos="0"/>
                        </a:tabLst>
                      </a:pPr>
                      <a:endParaRPr b="0" lang="en-US" sz="1400" strike="noStrike" u="none">
                        <a:solidFill>
                          <a:srgbClr val="000000"/>
                        </a:solidFill>
                        <a:effectLst/>
                        <a:uFillTx/>
                        <a:latin typeface="Arial"/>
                      </a:endParaRPr>
                    </a:p>
                    <a:p>
                      <a:pPr defTabSz="914400">
                        <a:lnSpc>
                          <a:spcPct val="100000"/>
                        </a:lnSpc>
                        <a:tabLst>
                          <a:tab algn="l" pos="0"/>
                        </a:tabLst>
                      </a:pPr>
                      <a:r>
                        <a:rPr b="0" lang="en-US" sz="1400" strike="noStrike" u="none">
                          <a:solidFill>
                            <a:schemeClr val="dk1"/>
                          </a:solidFill>
                          <a:effectLst/>
                          <a:uFillTx/>
                          <a:latin typeface="Arial"/>
                          <a:ea typeface="Arial"/>
                        </a:rPr>
                        <a:t>Approval required in all cases for issuing notice under section 148 </a:t>
                      </a:r>
                      <a:r>
                        <a:rPr b="1" lang="en-US" sz="1400" strike="noStrike" u="none">
                          <a:solidFill>
                            <a:schemeClr val="dk1"/>
                          </a:solidFill>
                          <a:effectLst/>
                          <a:uFillTx/>
                          <a:latin typeface="Arial"/>
                          <a:ea typeface="Arial"/>
                        </a:rPr>
                        <a:t>except </a:t>
                      </a:r>
                      <a:r>
                        <a:rPr b="0" lang="en-US" sz="1400" strike="noStrike" u="none">
                          <a:solidFill>
                            <a:schemeClr val="dk1"/>
                          </a:solidFill>
                          <a:effectLst/>
                          <a:uFillTx/>
                          <a:latin typeface="Arial"/>
                          <a:ea typeface="Arial"/>
                        </a:rPr>
                        <a:t>if the order u/s 148A(d) passed after approval of specified authority</a:t>
                      </a:r>
                      <a:endParaRPr b="0" lang="en-US" sz="14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9360">
                      <a:solidFill>
                        <a:srgbClr val="16abe3"/>
                      </a:solidFill>
                      <a:prstDash val="solid"/>
                    </a:lnT>
                    <a:lnB w="9360">
                      <a:solidFill>
                        <a:srgbClr val="16abe3"/>
                      </a:solidFill>
                      <a:prstDash val="solid"/>
                    </a:lnB>
                    <a:solidFill>
                      <a:schemeClr val="accent1"/>
                    </a:solidFill>
                  </a:tcPr>
                </a:tc>
                <a:tc>
                  <a:txBody>
                    <a:bodyPr anchor="t">
                      <a:noAutofit/>
                    </a:bodyPr>
                    <a:p>
                      <a:pPr defTabSz="914400">
                        <a:lnSpc>
                          <a:spcPct val="100000"/>
                        </a:lnSpc>
                        <a:tabLst>
                          <a:tab algn="l" pos="0"/>
                        </a:tabLst>
                      </a:pPr>
                      <a:endParaRPr b="0" lang="en-US" sz="1400" strike="noStrike" u="none">
                        <a:solidFill>
                          <a:srgbClr val="000000"/>
                        </a:solidFill>
                        <a:effectLst/>
                        <a:uFillTx/>
                        <a:latin typeface="Arial"/>
                      </a:endParaRPr>
                    </a:p>
                    <a:p>
                      <a:pPr defTabSz="914400">
                        <a:lnSpc>
                          <a:spcPct val="100000"/>
                        </a:lnSpc>
                        <a:tabLst>
                          <a:tab algn="l" pos="0"/>
                        </a:tabLst>
                      </a:pPr>
                      <a:r>
                        <a:rPr b="0" lang="en-US" sz="1400" strike="noStrike" u="none">
                          <a:solidFill>
                            <a:schemeClr val="dk1"/>
                          </a:solidFill>
                          <a:effectLst/>
                          <a:uFillTx/>
                          <a:latin typeface="Arial"/>
                          <a:ea typeface="Arial"/>
                        </a:rPr>
                        <a:t>Approval required </a:t>
                      </a:r>
                      <a:r>
                        <a:rPr b="1" lang="en-US" sz="1400" strike="noStrike" u="none">
                          <a:solidFill>
                            <a:schemeClr val="dk1"/>
                          </a:solidFill>
                          <a:effectLst/>
                          <a:uFillTx/>
                          <a:latin typeface="Arial"/>
                          <a:ea typeface="Arial"/>
                        </a:rPr>
                        <a:t>only in cases where information </a:t>
                      </a:r>
                      <a:r>
                        <a:rPr b="0" lang="en-US" sz="1400" strike="noStrike" u="none">
                          <a:solidFill>
                            <a:schemeClr val="dk1"/>
                          </a:solidFill>
                          <a:effectLst/>
                          <a:uFillTx/>
                          <a:latin typeface="Arial"/>
                          <a:ea typeface="Arial"/>
                        </a:rPr>
                        <a:t>is received u/s </a:t>
                      </a:r>
                      <a:r>
                        <a:rPr b="1" lang="en-US" sz="1400" strike="noStrike" u="none">
                          <a:solidFill>
                            <a:schemeClr val="dk1"/>
                          </a:solidFill>
                          <a:effectLst/>
                          <a:uFillTx/>
                          <a:latin typeface="Arial"/>
                          <a:ea typeface="Arial"/>
                        </a:rPr>
                        <a:t>135A </a:t>
                      </a:r>
                      <a:r>
                        <a:rPr b="0" lang="en-US" sz="1400" strike="noStrike" u="none">
                          <a:solidFill>
                            <a:schemeClr val="dk1"/>
                          </a:solidFill>
                          <a:effectLst/>
                          <a:uFillTx/>
                          <a:latin typeface="Arial"/>
                          <a:ea typeface="Arial"/>
                        </a:rPr>
                        <a:t>[Faceless Collection of Information] </a:t>
                      </a:r>
                      <a:r>
                        <a:rPr b="0" lang="en-US" sz="1400" strike="noStrike" u="none">
                          <a:solidFill>
                            <a:schemeClr val="dk1"/>
                          </a:solidFill>
                          <a:effectLst/>
                          <a:uFillTx/>
                          <a:latin typeface="Arial"/>
                          <a:ea typeface="Arial"/>
                        </a:rPr>
                        <a:t>	</a:t>
                      </a:r>
                      <a:endParaRPr b="0" lang="en-US" sz="1400" strike="noStrike" u="none">
                        <a:solidFill>
                          <a:srgbClr val="000000"/>
                        </a:solidFill>
                        <a:effectLst/>
                        <a:uFillTx/>
                        <a:latin typeface="Arial"/>
                      </a:endParaRPr>
                    </a:p>
                  </a:txBody>
                  <a:tcPr anchor="t" marL="91440" marR="91440" marT="45720" marB="45720">
                    <a:lnL w="9360">
                      <a:solidFill>
                        <a:srgbClr val="16abe3"/>
                      </a:solidFill>
                      <a:prstDash val="solid"/>
                    </a:lnL>
                    <a:lnR w="9360">
                      <a:solidFill>
                        <a:srgbClr val="16abe3"/>
                      </a:solidFill>
                      <a:prstDash val="solid"/>
                    </a:lnR>
                    <a:lnT w="9360">
                      <a:solidFill>
                        <a:srgbClr val="16abe3"/>
                      </a:solidFill>
                      <a:prstDash val="solid"/>
                    </a:lnT>
                    <a:lnB w="9360">
                      <a:solidFill>
                        <a:srgbClr val="16abe3"/>
                      </a:solidFill>
                      <a:prstDash val="solid"/>
                    </a:lnB>
                    <a:solidFill>
                      <a:schemeClr val="accent1"/>
                    </a:solid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1066680" y="642600"/>
            <a:ext cx="10056600" cy="1369800"/>
          </a:xfrm>
          <a:prstGeom prst="rect">
            <a:avLst/>
          </a:prstGeom>
          <a:noFill/>
          <a:ln w="0">
            <a:noFill/>
          </a:ln>
        </p:spPr>
        <p:txBody>
          <a:bodyPr lIns="91440" rIns="91440" tIns="45720" bIns="45720" anchor="ctr">
            <a:normAutofit fontScale="92500" lnSpcReduction="9999"/>
          </a:bodyPr>
          <a:p>
            <a:pPr indent="0" defTabSz="914400">
              <a:lnSpc>
                <a:spcPct val="90000"/>
              </a:lnSpc>
              <a:buNone/>
              <a:tabLst>
                <a:tab algn="l" pos="0"/>
              </a:tabLst>
            </a:pPr>
            <a:r>
              <a:rPr b="1" lang="en-US" sz="4800" strike="noStrike" u="none">
                <a:solidFill>
                  <a:srgbClr val="262626"/>
                </a:solidFill>
                <a:effectLst/>
                <a:uFillTx/>
                <a:latin typeface="Century Gothic"/>
                <a:ea typeface="Century Gothic"/>
              </a:rPr>
              <a:t>Analysis of change in Section 148 (ITA 1961) v. Section 280 (ITA 2025)</a:t>
            </a:r>
            <a:endParaRPr b="0" lang="en-US" sz="4800" strike="noStrike" u="none">
              <a:solidFill>
                <a:srgbClr val="000000"/>
              </a:solidFill>
              <a:effectLst/>
              <a:uFillTx/>
              <a:latin typeface="Arial"/>
            </a:endParaRPr>
          </a:p>
        </p:txBody>
      </p:sp>
      <p:sp>
        <p:nvSpPr>
          <p:cNvPr id="189" name="PlaceHolder 2"/>
          <p:cNvSpPr>
            <a:spLocks noGrp="1"/>
          </p:cNvSpPr>
          <p:nvPr>
            <p:ph/>
          </p:nvPr>
        </p:nvSpPr>
        <p:spPr>
          <a:xfrm>
            <a:off x="1066680" y="2103120"/>
            <a:ext cx="10056600" cy="3930120"/>
          </a:xfrm>
          <a:prstGeom prst="rect">
            <a:avLst/>
          </a:prstGeom>
          <a:noFill/>
          <a:ln w="0">
            <a:noFill/>
          </a:ln>
        </p:spPr>
        <p:txBody>
          <a:bodyPr lIns="91440" rIns="91440" tIns="45720" bIns="45720" anchor="t">
            <a:noAutofit/>
          </a:bodyPr>
          <a:p>
            <a:pPr marL="457200" indent="-343080" defTabSz="914400">
              <a:lnSpc>
                <a:spcPct val="100000"/>
              </a:lnSpc>
              <a:spcBef>
                <a:spcPts val="901"/>
              </a:spcBef>
              <a:buClr>
                <a:srgbClr val="262626"/>
              </a:buClr>
              <a:buFont typeface="Garamond"/>
              <a:buChar char="◦"/>
            </a:pPr>
            <a:r>
              <a:rPr b="0" lang="en-US" sz="1800" strike="noStrike" u="none">
                <a:solidFill>
                  <a:schemeClr val="dk1"/>
                </a:solidFill>
                <a:effectLst/>
                <a:uFillTx/>
                <a:latin typeface="Century Gothic"/>
                <a:ea typeface="Century Gothic"/>
              </a:rPr>
              <a:t>The 2025 Act has expanded the meaning of the expression “information with the Assessing Officer which suggests that the income chargeable to tax has escaped assessment” for initiating any reassessment proceeding.</a:t>
            </a:r>
            <a:endParaRPr b="0" lang="en-US" sz="1800" strike="noStrike" u="none">
              <a:solidFill>
                <a:srgbClr val="000000"/>
              </a:solidFill>
              <a:effectLst/>
              <a:uFillTx/>
              <a:latin typeface="Arial"/>
            </a:endParaRPr>
          </a:p>
          <a:p>
            <a:pPr marL="457200" indent="-343080" defTabSz="914400">
              <a:lnSpc>
                <a:spcPct val="100000"/>
              </a:lnSpc>
              <a:spcBef>
                <a:spcPts val="901"/>
              </a:spcBef>
              <a:buClr>
                <a:srgbClr val="262626"/>
              </a:buClr>
              <a:buFont typeface="Garamond"/>
              <a:buChar char="◦"/>
            </a:pPr>
            <a:r>
              <a:rPr b="0" lang="en-US" sz="1800" strike="noStrike" u="none">
                <a:solidFill>
                  <a:schemeClr val="dk1"/>
                </a:solidFill>
                <a:effectLst/>
                <a:uFillTx/>
                <a:latin typeface="Century Gothic"/>
                <a:ea typeface="Century Gothic"/>
              </a:rPr>
              <a:t>The said expanded situations are as follows, in which the notice under Section 280 [corresponding to Section 148 of the 1961 Act] can be issued without following the procedure laid down in Section 281 [corresponding to Section 148A of the 1961 Act], but after taking the prior approval of specified authorities:</a:t>
            </a:r>
            <a:endParaRPr b="0" lang="en-US" sz="1800" strike="noStrike" u="none">
              <a:solidFill>
                <a:srgbClr val="000000"/>
              </a:solidFill>
              <a:effectLst/>
              <a:uFillTx/>
              <a:latin typeface="Arial"/>
            </a:endParaRPr>
          </a:p>
          <a:p>
            <a:pPr marL="457200" indent="-343080" defTabSz="914400">
              <a:lnSpc>
                <a:spcPct val="100000"/>
              </a:lnSpc>
              <a:spcBef>
                <a:spcPts val="901"/>
              </a:spcBef>
              <a:buClr>
                <a:srgbClr val="262626"/>
              </a:buClr>
              <a:buFont typeface="Garamond"/>
              <a:buAutoNum type="alphaLcParenR"/>
            </a:pPr>
            <a:r>
              <a:rPr b="0" lang="en-US" sz="1800" strike="noStrike" u="none">
                <a:solidFill>
                  <a:schemeClr val="dk1"/>
                </a:solidFill>
                <a:effectLst/>
                <a:uFillTx/>
                <a:latin typeface="Century Gothic"/>
                <a:ea typeface="Century Gothic"/>
              </a:rPr>
              <a:t>Any directions in the case of the assessee given by the Approving Panel to invoke   </a:t>
            </a:r>
            <a:r>
              <a:rPr b="0" lang="en-US" sz="1800" strike="noStrike" u="none">
                <a:solidFill>
                  <a:schemeClr val="dk1"/>
                </a:solidFill>
                <a:effectLst/>
                <a:uFillTx/>
                <a:latin typeface="Century Gothic"/>
                <a:ea typeface="Century Gothic"/>
              </a:rPr>
              <a:t>	</a:t>
            </a:r>
            <a:r>
              <a:rPr b="0" lang="en-US" sz="1800" strike="noStrike" u="none">
                <a:solidFill>
                  <a:schemeClr val="dk1"/>
                </a:solidFill>
                <a:effectLst/>
                <a:uFillTx/>
                <a:latin typeface="Century Gothic"/>
                <a:ea typeface="Century Gothic"/>
              </a:rPr>
              <a:t>GAAR under section 274(6) [corresponding to Section 144BA(6) of the 1961 Act].</a:t>
            </a:r>
            <a:endParaRPr b="0" lang="en-US" sz="1800" strike="noStrike" u="none">
              <a:solidFill>
                <a:srgbClr val="000000"/>
              </a:solidFill>
              <a:effectLst/>
              <a:uFillTx/>
              <a:latin typeface="Arial"/>
            </a:endParaRPr>
          </a:p>
          <a:p>
            <a:pPr marL="457200" indent="-343080" defTabSz="914400">
              <a:lnSpc>
                <a:spcPct val="100000"/>
              </a:lnSpc>
              <a:spcBef>
                <a:spcPts val="901"/>
              </a:spcBef>
              <a:buClr>
                <a:srgbClr val="262626"/>
              </a:buClr>
              <a:buFont typeface="Garamond"/>
              <a:buAutoNum type="alphaLcParenR"/>
            </a:pPr>
            <a:r>
              <a:rPr b="0" lang="en-US" sz="1800" strike="noStrike" u="none">
                <a:solidFill>
                  <a:schemeClr val="dk1"/>
                </a:solidFill>
                <a:effectLst/>
                <a:uFillTx/>
                <a:latin typeface="Century Gothic"/>
                <a:ea typeface="Century Gothic"/>
              </a:rPr>
              <a:t>Any finding or direction contained in an order passed by any authority, Tribunal or court in any proceeding under this Act by way of appeal, reference or revision, or by a Court in any proceeding under any other law.</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Savon">
  <a:themeElements>
    <a:clrScheme name="Savon">
      <a:dk1>
        <a:srgbClr val="000000"/>
      </a:dk1>
      <a:lt1>
        <a:srgbClr val="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xml><?xml version="1.0" encoding="utf-8"?>
<a:theme xmlns:a="http://schemas.openxmlformats.org/drawingml/2006/main" xmlns:r="http://schemas.openxmlformats.org/officeDocument/2006/relationships" name="Savon">
  <a:themeElements>
    <a:clrScheme name="Savon">
      <a:dk1>
        <a:srgbClr val="000000"/>
      </a:dk1>
      <a:lt1>
        <a:srgbClr val="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Savon">
  <a:themeElements>
    <a:clrScheme name="Savon">
      <a:dk1>
        <a:srgbClr val="000000"/>
      </a:dk1>
      <a:lt1>
        <a:srgbClr val="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Office">
      <a:majorFont>
        <a:latin typeface="Arial" pitchFamily="0" charset="1"/>
        <a:ea typeface=""/>
        <a:cs typeface=""/>
      </a:majorFont>
      <a:minorFont>
        <a:latin typeface="Arial"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tint val="100000"/>
                <a:shade val="100000"/>
              </a:schemeClr>
            </a:gs>
            <a:gs pos="100000">
              <a:schemeClr val="phClr">
                <a:tint val="50000"/>
                <a:shade val="100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897</TotalTime>
  <Application>LibreOffice/25.8.3.2$Windows_X86_64 LibreOffice_project/8ca8d55c161d602844f5428fa4b58097424e324e</Application>
  <AppVersion>15.0000</AppVersion>
  <Words>8565</Words>
  <Paragraphs>618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2024-12-05T10:38:07Z</dcterms:created>
  <dc:creator>HP</dc:creator>
  <dc:description/>
  <dc:language>en-US</dc:language>
  <cp:lastModifiedBy/>
  <dcterms:modified xsi:type="dcterms:W3CDTF">2026-02-21T12:37:58Z</dcterms:modified>
  <cp:revision>171</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2024-09-02T00:00:00Z</vt:filetime>
  </property>
  <property fmtid="{D5CDD505-2E9C-101B-9397-08002B2CF9AE}" pid="3" name="Creator">
    <vt:lpwstr>Microsoft® PowerPoint® for Microsoft 365</vt:lpwstr>
  </property>
  <property fmtid="{D5CDD505-2E9C-101B-9397-08002B2CF9AE}" pid="4" name="LastSaved">
    <vt:filetime>2024-12-05T00:00:00Z</vt:filetime>
  </property>
  <property fmtid="{D5CDD505-2E9C-101B-9397-08002B2CF9AE}" pid="5" name="Notes">
    <vt:i4>47</vt:i4>
  </property>
  <property fmtid="{D5CDD505-2E9C-101B-9397-08002B2CF9AE}" pid="6" name="PresentationFormat">
    <vt:lpwstr>Widescreen</vt:lpwstr>
  </property>
  <property fmtid="{D5CDD505-2E9C-101B-9397-08002B2CF9AE}" pid="7" name="Slides">
    <vt:i4>76</vt:i4>
  </property>
</Properties>
</file>