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1.xml" ContentType="application/vnd.openxmlformats-officedocument.presentationml.tags+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43"/>
  </p:notesMasterIdLst>
  <p:handoutMasterIdLst>
    <p:handoutMasterId r:id="rId44"/>
  </p:handoutMasterIdLst>
  <p:sldIdLst>
    <p:sldId id="366" r:id="rId2"/>
    <p:sldId id="444" r:id="rId3"/>
    <p:sldId id="447" r:id="rId4"/>
    <p:sldId id="448" r:id="rId5"/>
    <p:sldId id="445" r:id="rId6"/>
    <p:sldId id="458" r:id="rId7"/>
    <p:sldId id="395" r:id="rId8"/>
    <p:sldId id="396" r:id="rId9"/>
    <p:sldId id="446" r:id="rId10"/>
    <p:sldId id="400" r:id="rId11"/>
    <p:sldId id="449" r:id="rId12"/>
    <p:sldId id="398" r:id="rId13"/>
    <p:sldId id="411" r:id="rId14"/>
    <p:sldId id="430" r:id="rId15"/>
    <p:sldId id="451" r:id="rId16"/>
    <p:sldId id="452" r:id="rId17"/>
    <p:sldId id="435" r:id="rId18"/>
    <p:sldId id="450" r:id="rId19"/>
    <p:sldId id="402" r:id="rId20"/>
    <p:sldId id="401" r:id="rId21"/>
    <p:sldId id="420" r:id="rId22"/>
    <p:sldId id="457" r:id="rId23"/>
    <p:sldId id="453" r:id="rId24"/>
    <p:sldId id="454" r:id="rId25"/>
    <p:sldId id="455" r:id="rId26"/>
    <p:sldId id="403" r:id="rId27"/>
    <p:sldId id="421" r:id="rId28"/>
    <p:sldId id="456" r:id="rId29"/>
    <p:sldId id="436" r:id="rId30"/>
    <p:sldId id="439" r:id="rId31"/>
    <p:sldId id="438" r:id="rId32"/>
    <p:sldId id="431" r:id="rId33"/>
    <p:sldId id="432" r:id="rId34"/>
    <p:sldId id="433" r:id="rId35"/>
    <p:sldId id="425" r:id="rId36"/>
    <p:sldId id="426" r:id="rId37"/>
    <p:sldId id="437" r:id="rId38"/>
    <p:sldId id="408" r:id="rId39"/>
    <p:sldId id="428" r:id="rId40"/>
    <p:sldId id="440" r:id="rId41"/>
    <p:sldId id="367" r:id="rId42"/>
  </p:sldIdLst>
  <p:sldSz cx="9144000" cy="6858000" type="screen4x3"/>
  <p:notesSz cx="6877050" cy="965676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5870"/>
    <p:restoredTop sz="92227"/>
  </p:normalViewPr>
  <p:slideViewPr>
    <p:cSldViewPr>
      <p:cViewPr varScale="1">
        <p:scale>
          <a:sx n="106" d="100"/>
          <a:sy n="106" d="100"/>
        </p:scale>
        <p:origin x="2472" y="184"/>
      </p:cViewPr>
      <p:guideLst>
        <p:guide orient="horz" pos="2160"/>
        <p:guide pos="2880"/>
      </p:guideLst>
    </p:cSldViewPr>
  </p:slideViewPr>
  <p:notesTextViewPr>
    <p:cViewPr>
      <p:scale>
        <a:sx n="1" d="1"/>
        <a:sy n="1" d="1"/>
      </p:scale>
      <p:origin x="0" y="0"/>
    </p:cViewPr>
  </p:notesTextViewPr>
  <p:sorterViewPr>
    <p:cViewPr>
      <p:scale>
        <a:sx n="177" d="100"/>
        <a:sy n="177" d="100"/>
      </p:scale>
      <p:origin x="0" y="13224"/>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0055" cy="482838"/>
          </a:xfrm>
          <a:prstGeom prst="rect">
            <a:avLst/>
          </a:prstGeom>
        </p:spPr>
        <p:txBody>
          <a:bodyPr vert="horz" lIns="94476" tIns="47238" rIns="94476" bIns="47238" rtlCol="0"/>
          <a:lstStyle>
            <a:lvl1pPr algn="l">
              <a:defRPr sz="1200"/>
            </a:lvl1pPr>
          </a:lstStyle>
          <a:p>
            <a:endParaRPr lang="en-IN"/>
          </a:p>
        </p:txBody>
      </p:sp>
      <p:sp>
        <p:nvSpPr>
          <p:cNvPr id="3" name="Date Placeholder 2"/>
          <p:cNvSpPr>
            <a:spLocks noGrp="1"/>
          </p:cNvSpPr>
          <p:nvPr>
            <p:ph type="dt" sz="quarter" idx="1"/>
          </p:nvPr>
        </p:nvSpPr>
        <p:spPr>
          <a:xfrm>
            <a:off x="3895404" y="0"/>
            <a:ext cx="2980055" cy="482838"/>
          </a:xfrm>
          <a:prstGeom prst="rect">
            <a:avLst/>
          </a:prstGeom>
        </p:spPr>
        <p:txBody>
          <a:bodyPr vert="horz" lIns="94476" tIns="47238" rIns="94476" bIns="47238" rtlCol="0"/>
          <a:lstStyle>
            <a:lvl1pPr algn="r">
              <a:defRPr sz="1200"/>
            </a:lvl1pPr>
          </a:lstStyle>
          <a:p>
            <a:fld id="{DD20E3CE-DDFE-41ED-B0F0-93B4114101FC}" type="datetimeFigureOut">
              <a:rPr lang="en-IN" smtClean="0"/>
              <a:t>27/12/25</a:t>
            </a:fld>
            <a:endParaRPr lang="en-IN"/>
          </a:p>
        </p:txBody>
      </p:sp>
      <p:sp>
        <p:nvSpPr>
          <p:cNvPr id="4" name="Footer Placeholder 3"/>
          <p:cNvSpPr>
            <a:spLocks noGrp="1"/>
          </p:cNvSpPr>
          <p:nvPr>
            <p:ph type="ftr" sz="quarter" idx="2"/>
          </p:nvPr>
        </p:nvSpPr>
        <p:spPr>
          <a:xfrm>
            <a:off x="0" y="9172249"/>
            <a:ext cx="2980055" cy="482838"/>
          </a:xfrm>
          <a:prstGeom prst="rect">
            <a:avLst/>
          </a:prstGeom>
        </p:spPr>
        <p:txBody>
          <a:bodyPr vert="horz" lIns="94476" tIns="47238" rIns="94476" bIns="47238" rtlCol="0" anchor="b"/>
          <a:lstStyle>
            <a:lvl1pPr algn="l">
              <a:defRPr sz="1200"/>
            </a:lvl1pPr>
          </a:lstStyle>
          <a:p>
            <a:endParaRPr lang="en-IN"/>
          </a:p>
        </p:txBody>
      </p:sp>
      <p:sp>
        <p:nvSpPr>
          <p:cNvPr id="5" name="Slide Number Placeholder 4"/>
          <p:cNvSpPr>
            <a:spLocks noGrp="1"/>
          </p:cNvSpPr>
          <p:nvPr>
            <p:ph type="sldNum" sz="quarter" idx="3"/>
          </p:nvPr>
        </p:nvSpPr>
        <p:spPr>
          <a:xfrm>
            <a:off x="3895404" y="9172249"/>
            <a:ext cx="2980055" cy="482838"/>
          </a:xfrm>
          <a:prstGeom prst="rect">
            <a:avLst/>
          </a:prstGeom>
        </p:spPr>
        <p:txBody>
          <a:bodyPr vert="horz" lIns="94476" tIns="47238" rIns="94476" bIns="47238" rtlCol="0" anchor="b"/>
          <a:lstStyle>
            <a:lvl1pPr algn="r">
              <a:defRPr sz="1200"/>
            </a:lvl1pPr>
          </a:lstStyle>
          <a:p>
            <a:fld id="{C74C3BC1-6F9D-469F-9B97-BA70C9469144}" type="slidenum">
              <a:rPr lang="en-IN" smtClean="0"/>
              <a:t>‹#›</a:t>
            </a:fld>
            <a:endParaRPr lang="en-IN"/>
          </a:p>
        </p:txBody>
      </p:sp>
    </p:spTree>
    <p:extLst>
      <p:ext uri="{BB962C8B-B14F-4D97-AF65-F5344CB8AC3E}">
        <p14:creationId xmlns:p14="http://schemas.microsoft.com/office/powerpoint/2010/main" val="63140809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0055" cy="482838"/>
          </a:xfrm>
          <a:prstGeom prst="rect">
            <a:avLst/>
          </a:prstGeom>
        </p:spPr>
        <p:txBody>
          <a:bodyPr vert="horz" lIns="94476" tIns="47238" rIns="94476" bIns="47238" rtlCol="0"/>
          <a:lstStyle>
            <a:lvl1pPr algn="l">
              <a:defRPr sz="1200"/>
            </a:lvl1pPr>
          </a:lstStyle>
          <a:p>
            <a:endParaRPr lang="en-IN"/>
          </a:p>
        </p:txBody>
      </p:sp>
      <p:sp>
        <p:nvSpPr>
          <p:cNvPr id="3" name="Date Placeholder 2"/>
          <p:cNvSpPr>
            <a:spLocks noGrp="1"/>
          </p:cNvSpPr>
          <p:nvPr>
            <p:ph type="dt" idx="1"/>
          </p:nvPr>
        </p:nvSpPr>
        <p:spPr>
          <a:xfrm>
            <a:off x="3895404" y="0"/>
            <a:ext cx="2980055" cy="482838"/>
          </a:xfrm>
          <a:prstGeom prst="rect">
            <a:avLst/>
          </a:prstGeom>
        </p:spPr>
        <p:txBody>
          <a:bodyPr vert="horz" lIns="94476" tIns="47238" rIns="94476" bIns="47238" rtlCol="0"/>
          <a:lstStyle>
            <a:lvl1pPr algn="r">
              <a:defRPr sz="1200"/>
            </a:lvl1pPr>
          </a:lstStyle>
          <a:p>
            <a:fld id="{A398A8A7-D7EC-477A-9718-D972D09705F9}" type="datetimeFigureOut">
              <a:rPr lang="en-IN" smtClean="0"/>
              <a:t>27/12/25</a:t>
            </a:fld>
            <a:endParaRPr lang="en-IN"/>
          </a:p>
        </p:txBody>
      </p:sp>
      <p:sp>
        <p:nvSpPr>
          <p:cNvPr id="4" name="Slide Image Placeholder 3"/>
          <p:cNvSpPr>
            <a:spLocks noGrp="1" noRot="1" noChangeAspect="1"/>
          </p:cNvSpPr>
          <p:nvPr>
            <p:ph type="sldImg" idx="2"/>
          </p:nvPr>
        </p:nvSpPr>
        <p:spPr>
          <a:xfrm>
            <a:off x="1025525" y="723900"/>
            <a:ext cx="4826000" cy="3621088"/>
          </a:xfrm>
          <a:prstGeom prst="rect">
            <a:avLst/>
          </a:prstGeom>
          <a:noFill/>
          <a:ln w="12700">
            <a:solidFill>
              <a:prstClr val="black"/>
            </a:solidFill>
          </a:ln>
        </p:spPr>
        <p:txBody>
          <a:bodyPr vert="horz" lIns="94476" tIns="47238" rIns="94476" bIns="47238" rtlCol="0" anchor="ctr"/>
          <a:lstStyle/>
          <a:p>
            <a:endParaRPr lang="en-IN"/>
          </a:p>
        </p:txBody>
      </p:sp>
      <p:sp>
        <p:nvSpPr>
          <p:cNvPr id="5" name="Notes Placeholder 4"/>
          <p:cNvSpPr>
            <a:spLocks noGrp="1"/>
          </p:cNvSpPr>
          <p:nvPr>
            <p:ph type="body" sz="quarter" idx="3"/>
          </p:nvPr>
        </p:nvSpPr>
        <p:spPr>
          <a:xfrm>
            <a:off x="687705" y="4586963"/>
            <a:ext cx="5501640" cy="4345543"/>
          </a:xfrm>
          <a:prstGeom prst="rect">
            <a:avLst/>
          </a:prstGeom>
        </p:spPr>
        <p:txBody>
          <a:bodyPr vert="horz" lIns="94476" tIns="47238" rIns="94476" bIns="47238"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9172249"/>
            <a:ext cx="2980055" cy="482838"/>
          </a:xfrm>
          <a:prstGeom prst="rect">
            <a:avLst/>
          </a:prstGeom>
        </p:spPr>
        <p:txBody>
          <a:bodyPr vert="horz" lIns="94476" tIns="47238" rIns="94476" bIns="47238" rtlCol="0" anchor="b"/>
          <a:lstStyle>
            <a:lvl1pPr algn="l">
              <a:defRPr sz="1200"/>
            </a:lvl1pPr>
          </a:lstStyle>
          <a:p>
            <a:endParaRPr lang="en-IN"/>
          </a:p>
        </p:txBody>
      </p:sp>
      <p:sp>
        <p:nvSpPr>
          <p:cNvPr id="7" name="Slide Number Placeholder 6"/>
          <p:cNvSpPr>
            <a:spLocks noGrp="1"/>
          </p:cNvSpPr>
          <p:nvPr>
            <p:ph type="sldNum" sz="quarter" idx="5"/>
          </p:nvPr>
        </p:nvSpPr>
        <p:spPr>
          <a:xfrm>
            <a:off x="3895404" y="9172249"/>
            <a:ext cx="2980055" cy="482838"/>
          </a:xfrm>
          <a:prstGeom prst="rect">
            <a:avLst/>
          </a:prstGeom>
        </p:spPr>
        <p:txBody>
          <a:bodyPr vert="horz" lIns="94476" tIns="47238" rIns="94476" bIns="47238" rtlCol="0" anchor="b"/>
          <a:lstStyle>
            <a:lvl1pPr algn="r">
              <a:defRPr sz="1200"/>
            </a:lvl1pPr>
          </a:lstStyle>
          <a:p>
            <a:fld id="{42B5126B-BB04-48B7-AB03-9CB1F3AB1547}" type="slidenum">
              <a:rPr lang="en-IN" smtClean="0"/>
              <a:t>‹#›</a:t>
            </a:fld>
            <a:endParaRPr lang="en-IN"/>
          </a:p>
        </p:txBody>
      </p:sp>
    </p:spTree>
    <p:extLst>
      <p:ext uri="{BB962C8B-B14F-4D97-AF65-F5344CB8AC3E}">
        <p14:creationId xmlns:p14="http://schemas.microsoft.com/office/powerpoint/2010/main" val="14535120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DCF9909-6335-403E-B460-7725376A9997}" type="slidenum">
              <a:rPr lang="en-US" altLang="en-US"/>
              <a:pPr/>
              <a:t>7</a:t>
            </a:fld>
            <a:endParaRPr lang="en-US" altLang="en-US"/>
          </a:p>
        </p:txBody>
      </p:sp>
      <p:sp>
        <p:nvSpPr>
          <p:cNvPr id="221186" name="Rectangle 2"/>
          <p:cNvSpPr>
            <a:spLocks noGrp="1" noRot="1" noChangeAspect="1" noChangeArrowheads="1" noTextEdit="1"/>
          </p:cNvSpPr>
          <p:nvPr>
            <p:ph type="sldImg"/>
          </p:nvPr>
        </p:nvSpPr>
        <p:spPr>
          <a:ln/>
        </p:spPr>
      </p:sp>
      <p:sp>
        <p:nvSpPr>
          <p:cNvPr id="221187" name="Rectangle 3"/>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4610828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2B5126B-BB04-48B7-AB03-9CB1F3AB1547}" type="slidenum">
              <a:rPr lang="en-IN" smtClean="0"/>
              <a:t>12</a:t>
            </a:fld>
            <a:endParaRPr lang="en-IN"/>
          </a:p>
        </p:txBody>
      </p:sp>
    </p:spTree>
    <p:extLst>
      <p:ext uri="{BB962C8B-B14F-4D97-AF65-F5344CB8AC3E}">
        <p14:creationId xmlns:p14="http://schemas.microsoft.com/office/powerpoint/2010/main" val="16455203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2B5126B-BB04-48B7-AB03-9CB1F3AB1547}" type="slidenum">
              <a:rPr lang="en-IN" smtClean="0"/>
              <a:t>14</a:t>
            </a:fld>
            <a:endParaRPr lang="en-IN"/>
          </a:p>
        </p:txBody>
      </p:sp>
    </p:spTree>
    <p:extLst>
      <p:ext uri="{BB962C8B-B14F-4D97-AF65-F5344CB8AC3E}">
        <p14:creationId xmlns:p14="http://schemas.microsoft.com/office/powerpoint/2010/main" val="40228377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2B5126B-BB04-48B7-AB03-9CB1F3AB1547}" type="slidenum">
              <a:rPr lang="en-IN" smtClean="0"/>
              <a:t>19</a:t>
            </a:fld>
            <a:endParaRPr lang="en-IN"/>
          </a:p>
        </p:txBody>
      </p:sp>
    </p:spTree>
    <p:extLst>
      <p:ext uri="{BB962C8B-B14F-4D97-AF65-F5344CB8AC3E}">
        <p14:creationId xmlns:p14="http://schemas.microsoft.com/office/powerpoint/2010/main" val="20399262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2B5126B-BB04-48B7-AB03-9CB1F3AB1547}" type="slidenum">
              <a:rPr lang="en-IN" smtClean="0"/>
              <a:t>21</a:t>
            </a:fld>
            <a:endParaRPr lang="en-IN"/>
          </a:p>
        </p:txBody>
      </p:sp>
    </p:spTree>
    <p:extLst>
      <p:ext uri="{BB962C8B-B14F-4D97-AF65-F5344CB8AC3E}">
        <p14:creationId xmlns:p14="http://schemas.microsoft.com/office/powerpoint/2010/main" val="40623279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2B5126B-BB04-48B7-AB03-9CB1F3AB1547}" type="slidenum">
              <a:rPr lang="en-IN" smtClean="0"/>
              <a:t>29</a:t>
            </a:fld>
            <a:endParaRPr lang="en-IN"/>
          </a:p>
        </p:txBody>
      </p:sp>
    </p:spTree>
    <p:extLst>
      <p:ext uri="{BB962C8B-B14F-4D97-AF65-F5344CB8AC3E}">
        <p14:creationId xmlns:p14="http://schemas.microsoft.com/office/powerpoint/2010/main" val="7884337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2B5126B-BB04-48B7-AB03-9CB1F3AB1547}" type="slidenum">
              <a:rPr lang="en-IN" smtClean="0"/>
              <a:t>32</a:t>
            </a:fld>
            <a:endParaRPr lang="en-IN"/>
          </a:p>
        </p:txBody>
      </p:sp>
    </p:spTree>
    <p:extLst>
      <p:ext uri="{BB962C8B-B14F-4D97-AF65-F5344CB8AC3E}">
        <p14:creationId xmlns:p14="http://schemas.microsoft.com/office/powerpoint/2010/main" val="7782116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2B5126B-BB04-48B7-AB03-9CB1F3AB1547}" type="slidenum">
              <a:rPr lang="en-IN" smtClean="0"/>
              <a:t>39</a:t>
            </a:fld>
            <a:endParaRPr lang="en-IN"/>
          </a:p>
        </p:txBody>
      </p:sp>
    </p:spTree>
    <p:extLst>
      <p:ext uri="{BB962C8B-B14F-4D97-AF65-F5344CB8AC3E}">
        <p14:creationId xmlns:p14="http://schemas.microsoft.com/office/powerpoint/2010/main" val="21949623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2B5126B-BB04-48B7-AB03-9CB1F3AB1547}" type="slidenum">
              <a:rPr lang="en-IN" smtClean="0"/>
              <a:t>41</a:t>
            </a:fld>
            <a:endParaRPr lang="en-IN"/>
          </a:p>
        </p:txBody>
      </p:sp>
    </p:spTree>
    <p:extLst>
      <p:ext uri="{BB962C8B-B14F-4D97-AF65-F5344CB8AC3E}">
        <p14:creationId xmlns:p14="http://schemas.microsoft.com/office/powerpoint/2010/main" val="15216045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IN"/>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IN"/>
          </a:p>
        </p:txBody>
      </p:sp>
      <p:sp>
        <p:nvSpPr>
          <p:cNvPr id="4" name="Date Placeholder 3"/>
          <p:cNvSpPr>
            <a:spLocks noGrp="1"/>
          </p:cNvSpPr>
          <p:nvPr>
            <p:ph type="dt" sz="half" idx="10"/>
          </p:nvPr>
        </p:nvSpPr>
        <p:spPr/>
        <p:txBody>
          <a:bodyPr/>
          <a:lstStyle/>
          <a:p>
            <a:fld id="{4C8A5576-3173-B249-85D1-3F4290F84A36}" type="datetime2">
              <a:rPr lang="en-IN" smtClean="0"/>
              <a:t>Saturday, 27 December 2025</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695E4ACA-B695-43F7-B9A3-8BD045EB24DE}" type="slidenum">
              <a:rPr lang="en-IN" smtClean="0"/>
              <a:t>‹#›</a:t>
            </a:fld>
            <a:endParaRPr lang="en-IN"/>
          </a:p>
        </p:txBody>
      </p:sp>
    </p:spTree>
    <p:extLst>
      <p:ext uri="{BB962C8B-B14F-4D97-AF65-F5344CB8AC3E}">
        <p14:creationId xmlns:p14="http://schemas.microsoft.com/office/powerpoint/2010/main" val="8124949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p:cNvSpPr>
            <a:spLocks noGrp="1"/>
          </p:cNvSpPr>
          <p:nvPr>
            <p:ph type="dt" sz="half" idx="10"/>
          </p:nvPr>
        </p:nvSpPr>
        <p:spPr/>
        <p:txBody>
          <a:bodyPr/>
          <a:lstStyle/>
          <a:p>
            <a:fld id="{8BC8FF14-4527-8347-A9AC-D18204373BD8}" type="datetime2">
              <a:rPr lang="en-IN" smtClean="0"/>
              <a:t>Saturday, 27 December 2025</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695E4ACA-B695-43F7-B9A3-8BD045EB24DE}" type="slidenum">
              <a:rPr lang="en-IN" smtClean="0"/>
              <a:t>‹#›</a:t>
            </a:fld>
            <a:endParaRPr lang="en-IN"/>
          </a:p>
        </p:txBody>
      </p:sp>
    </p:spTree>
    <p:extLst>
      <p:ext uri="{BB962C8B-B14F-4D97-AF65-F5344CB8AC3E}">
        <p14:creationId xmlns:p14="http://schemas.microsoft.com/office/powerpoint/2010/main" val="38730029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IN"/>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p:cNvSpPr>
            <a:spLocks noGrp="1"/>
          </p:cNvSpPr>
          <p:nvPr>
            <p:ph type="dt" sz="half" idx="10"/>
          </p:nvPr>
        </p:nvSpPr>
        <p:spPr/>
        <p:txBody>
          <a:bodyPr/>
          <a:lstStyle/>
          <a:p>
            <a:fld id="{AE69A76C-4ED9-C742-A681-5C6B6BA9598D}" type="datetime2">
              <a:rPr lang="en-IN" smtClean="0"/>
              <a:t>Saturday, 27 December 2025</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695E4ACA-B695-43F7-B9A3-8BD045EB24DE}" type="slidenum">
              <a:rPr lang="en-IN" smtClean="0"/>
              <a:t>‹#›</a:t>
            </a:fld>
            <a:endParaRPr lang="en-IN"/>
          </a:p>
        </p:txBody>
      </p:sp>
    </p:spTree>
    <p:extLst>
      <p:ext uri="{BB962C8B-B14F-4D97-AF65-F5344CB8AC3E}">
        <p14:creationId xmlns:p14="http://schemas.microsoft.com/office/powerpoint/2010/main" val="18835725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p:cNvSpPr>
            <a:spLocks noGrp="1"/>
          </p:cNvSpPr>
          <p:nvPr>
            <p:ph type="dt" sz="half" idx="10"/>
          </p:nvPr>
        </p:nvSpPr>
        <p:spPr/>
        <p:txBody>
          <a:bodyPr/>
          <a:lstStyle/>
          <a:p>
            <a:fld id="{0D5DB982-ED15-6842-A6E8-8FD18A54A18A}" type="datetime2">
              <a:rPr lang="en-IN" smtClean="0"/>
              <a:t>Saturday, 27 December 2025</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695E4ACA-B695-43F7-B9A3-8BD045EB24DE}" type="slidenum">
              <a:rPr lang="en-IN" smtClean="0"/>
              <a:t>‹#›</a:t>
            </a:fld>
            <a:endParaRPr lang="en-IN"/>
          </a:p>
        </p:txBody>
      </p:sp>
    </p:spTree>
    <p:extLst>
      <p:ext uri="{BB962C8B-B14F-4D97-AF65-F5344CB8AC3E}">
        <p14:creationId xmlns:p14="http://schemas.microsoft.com/office/powerpoint/2010/main" val="42682004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IN"/>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21B1441-E17E-BD49-B885-6833CFF3A903}" type="datetime2">
              <a:rPr lang="en-IN" smtClean="0"/>
              <a:t>Saturday, 27 December 2025</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695E4ACA-B695-43F7-B9A3-8BD045EB24DE}" type="slidenum">
              <a:rPr lang="en-IN" smtClean="0"/>
              <a:t>‹#›</a:t>
            </a:fld>
            <a:endParaRPr lang="en-IN"/>
          </a:p>
        </p:txBody>
      </p:sp>
    </p:spTree>
    <p:extLst>
      <p:ext uri="{BB962C8B-B14F-4D97-AF65-F5344CB8AC3E}">
        <p14:creationId xmlns:p14="http://schemas.microsoft.com/office/powerpoint/2010/main" val="29338256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p:cNvSpPr>
            <a:spLocks noGrp="1"/>
          </p:cNvSpPr>
          <p:nvPr>
            <p:ph type="dt" sz="half" idx="10"/>
          </p:nvPr>
        </p:nvSpPr>
        <p:spPr/>
        <p:txBody>
          <a:bodyPr/>
          <a:lstStyle/>
          <a:p>
            <a:fld id="{42872549-7883-624B-8183-631CF50232D9}" type="datetime2">
              <a:rPr lang="en-IN" smtClean="0"/>
              <a:t>Saturday, 27 December 2025</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695E4ACA-B695-43F7-B9A3-8BD045EB24DE}" type="slidenum">
              <a:rPr lang="en-IN" smtClean="0"/>
              <a:t>‹#›</a:t>
            </a:fld>
            <a:endParaRPr lang="en-IN"/>
          </a:p>
        </p:txBody>
      </p:sp>
    </p:spTree>
    <p:extLst>
      <p:ext uri="{BB962C8B-B14F-4D97-AF65-F5344CB8AC3E}">
        <p14:creationId xmlns:p14="http://schemas.microsoft.com/office/powerpoint/2010/main" val="17385686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IN"/>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6"/>
          <p:cNvSpPr>
            <a:spLocks noGrp="1"/>
          </p:cNvSpPr>
          <p:nvPr>
            <p:ph type="dt" sz="half" idx="10"/>
          </p:nvPr>
        </p:nvSpPr>
        <p:spPr/>
        <p:txBody>
          <a:bodyPr/>
          <a:lstStyle/>
          <a:p>
            <a:fld id="{B3FFB1AF-A5B5-8441-9CA9-F315B13E6D3E}" type="datetime2">
              <a:rPr lang="en-IN" smtClean="0"/>
              <a:t>Saturday, 27 December 2025</a:t>
            </a:fld>
            <a:endParaRPr lang="en-IN"/>
          </a:p>
        </p:txBody>
      </p:sp>
      <p:sp>
        <p:nvSpPr>
          <p:cNvPr id="8" name="Footer Placeholder 7"/>
          <p:cNvSpPr>
            <a:spLocks noGrp="1"/>
          </p:cNvSpPr>
          <p:nvPr>
            <p:ph type="ftr" sz="quarter" idx="11"/>
          </p:nvPr>
        </p:nvSpPr>
        <p:spPr/>
        <p:txBody>
          <a:bodyPr/>
          <a:lstStyle/>
          <a:p>
            <a:endParaRPr lang="en-IN"/>
          </a:p>
        </p:txBody>
      </p:sp>
      <p:sp>
        <p:nvSpPr>
          <p:cNvPr id="9" name="Slide Number Placeholder 8"/>
          <p:cNvSpPr>
            <a:spLocks noGrp="1"/>
          </p:cNvSpPr>
          <p:nvPr>
            <p:ph type="sldNum" sz="quarter" idx="12"/>
          </p:nvPr>
        </p:nvSpPr>
        <p:spPr/>
        <p:txBody>
          <a:bodyPr/>
          <a:lstStyle/>
          <a:p>
            <a:fld id="{695E4ACA-B695-43F7-B9A3-8BD045EB24DE}" type="slidenum">
              <a:rPr lang="en-IN" smtClean="0"/>
              <a:t>‹#›</a:t>
            </a:fld>
            <a:endParaRPr lang="en-IN"/>
          </a:p>
        </p:txBody>
      </p:sp>
    </p:spTree>
    <p:extLst>
      <p:ext uri="{BB962C8B-B14F-4D97-AF65-F5344CB8AC3E}">
        <p14:creationId xmlns:p14="http://schemas.microsoft.com/office/powerpoint/2010/main" val="27307619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Date Placeholder 2"/>
          <p:cNvSpPr>
            <a:spLocks noGrp="1"/>
          </p:cNvSpPr>
          <p:nvPr>
            <p:ph type="dt" sz="half" idx="10"/>
          </p:nvPr>
        </p:nvSpPr>
        <p:spPr/>
        <p:txBody>
          <a:bodyPr/>
          <a:lstStyle/>
          <a:p>
            <a:fld id="{ED019860-8105-B44B-8808-FA2EFE56DDB4}" type="datetime2">
              <a:rPr lang="en-IN" smtClean="0"/>
              <a:t>Saturday, 27 December 2025</a:t>
            </a:fld>
            <a:endParaRPr lang="en-IN"/>
          </a:p>
        </p:txBody>
      </p:sp>
      <p:sp>
        <p:nvSpPr>
          <p:cNvPr id="4" name="Footer Placeholder 3"/>
          <p:cNvSpPr>
            <a:spLocks noGrp="1"/>
          </p:cNvSpPr>
          <p:nvPr>
            <p:ph type="ftr" sz="quarter" idx="11"/>
          </p:nvPr>
        </p:nvSpPr>
        <p:spPr/>
        <p:txBody>
          <a:bodyPr/>
          <a:lstStyle/>
          <a:p>
            <a:endParaRPr lang="en-IN"/>
          </a:p>
        </p:txBody>
      </p:sp>
      <p:sp>
        <p:nvSpPr>
          <p:cNvPr id="5" name="Slide Number Placeholder 4"/>
          <p:cNvSpPr>
            <a:spLocks noGrp="1"/>
          </p:cNvSpPr>
          <p:nvPr>
            <p:ph type="sldNum" sz="quarter" idx="12"/>
          </p:nvPr>
        </p:nvSpPr>
        <p:spPr/>
        <p:txBody>
          <a:bodyPr/>
          <a:lstStyle/>
          <a:p>
            <a:fld id="{695E4ACA-B695-43F7-B9A3-8BD045EB24DE}" type="slidenum">
              <a:rPr lang="en-IN" smtClean="0"/>
              <a:t>‹#›</a:t>
            </a:fld>
            <a:endParaRPr lang="en-IN"/>
          </a:p>
        </p:txBody>
      </p:sp>
    </p:spTree>
    <p:extLst>
      <p:ext uri="{BB962C8B-B14F-4D97-AF65-F5344CB8AC3E}">
        <p14:creationId xmlns:p14="http://schemas.microsoft.com/office/powerpoint/2010/main" val="29190500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2D50944-39BF-CC48-878A-7705A4F7CC9B}" type="datetime2">
              <a:rPr lang="en-IN" smtClean="0"/>
              <a:t>Saturday, 27 December 2025</a:t>
            </a:fld>
            <a:endParaRPr lang="en-IN"/>
          </a:p>
        </p:txBody>
      </p:sp>
      <p:sp>
        <p:nvSpPr>
          <p:cNvPr id="3" name="Footer Placeholder 2"/>
          <p:cNvSpPr>
            <a:spLocks noGrp="1"/>
          </p:cNvSpPr>
          <p:nvPr>
            <p:ph type="ftr" sz="quarter" idx="11"/>
          </p:nvPr>
        </p:nvSpPr>
        <p:spPr/>
        <p:txBody>
          <a:bodyPr/>
          <a:lstStyle/>
          <a:p>
            <a:endParaRPr lang="en-IN"/>
          </a:p>
        </p:txBody>
      </p:sp>
      <p:sp>
        <p:nvSpPr>
          <p:cNvPr id="4" name="Slide Number Placeholder 3"/>
          <p:cNvSpPr>
            <a:spLocks noGrp="1"/>
          </p:cNvSpPr>
          <p:nvPr>
            <p:ph type="sldNum" sz="quarter" idx="12"/>
          </p:nvPr>
        </p:nvSpPr>
        <p:spPr/>
        <p:txBody>
          <a:bodyPr/>
          <a:lstStyle/>
          <a:p>
            <a:fld id="{695E4ACA-B695-43F7-B9A3-8BD045EB24DE}" type="slidenum">
              <a:rPr lang="en-IN" smtClean="0"/>
              <a:t>‹#›</a:t>
            </a:fld>
            <a:endParaRPr lang="en-IN"/>
          </a:p>
        </p:txBody>
      </p:sp>
    </p:spTree>
    <p:extLst>
      <p:ext uri="{BB962C8B-B14F-4D97-AF65-F5344CB8AC3E}">
        <p14:creationId xmlns:p14="http://schemas.microsoft.com/office/powerpoint/2010/main" val="42212433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IN"/>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28FD8DE-F5C8-8F48-A629-A6736215B3EC}" type="datetime2">
              <a:rPr lang="en-IN" smtClean="0"/>
              <a:t>Saturday, 27 December 2025</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695E4ACA-B695-43F7-B9A3-8BD045EB24DE}" type="slidenum">
              <a:rPr lang="en-IN" smtClean="0"/>
              <a:t>‹#›</a:t>
            </a:fld>
            <a:endParaRPr lang="en-IN"/>
          </a:p>
        </p:txBody>
      </p:sp>
    </p:spTree>
    <p:extLst>
      <p:ext uri="{BB962C8B-B14F-4D97-AF65-F5344CB8AC3E}">
        <p14:creationId xmlns:p14="http://schemas.microsoft.com/office/powerpoint/2010/main" val="31690424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IN"/>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FEE1AE39-BB26-5E45-B47D-CA75E8999F1D}" type="datetime2">
              <a:rPr lang="en-IN" smtClean="0"/>
              <a:t>Saturday, 27 December 2025</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695E4ACA-B695-43F7-B9A3-8BD045EB24DE}" type="slidenum">
              <a:rPr lang="en-IN" smtClean="0"/>
              <a:t>‹#›</a:t>
            </a:fld>
            <a:endParaRPr lang="en-IN"/>
          </a:p>
        </p:txBody>
      </p:sp>
    </p:spTree>
    <p:extLst>
      <p:ext uri="{BB962C8B-B14F-4D97-AF65-F5344CB8AC3E}">
        <p14:creationId xmlns:p14="http://schemas.microsoft.com/office/powerpoint/2010/main" val="32255286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4D449F9-2AAE-0B4A-86FD-645073AE9285}" type="datetime2">
              <a:rPr lang="en-IN" smtClean="0"/>
              <a:t>Saturday, 27 December 2025</a:t>
            </a:fld>
            <a:endParaRPr lang="en-IN"/>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N"/>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95E4ACA-B695-43F7-B9A3-8BD045EB24DE}" type="slidenum">
              <a:rPr lang="en-IN" smtClean="0"/>
              <a:t>‹#›</a:t>
            </a:fld>
            <a:endParaRPr lang="en-IN"/>
          </a:p>
        </p:txBody>
      </p:sp>
    </p:spTree>
    <p:extLst>
      <p:ext uri="{BB962C8B-B14F-4D97-AF65-F5344CB8AC3E}">
        <p14:creationId xmlns:p14="http://schemas.microsoft.com/office/powerpoint/2010/main" val="96316202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107504" y="116632"/>
            <a:ext cx="8784976" cy="3744416"/>
          </a:xfrm>
          <a:solidFill>
            <a:schemeClr val="bg1">
              <a:lumMod val="95000"/>
            </a:schemeClr>
          </a:solidFill>
        </p:spPr>
        <p:txBody>
          <a:bodyPr>
            <a:normAutofit/>
          </a:bodyPr>
          <a:lstStyle/>
          <a:p>
            <a:r>
              <a:rPr lang="en-IN" dirty="0">
                <a:solidFill>
                  <a:srgbClr val="FF0000"/>
                </a:solidFill>
              </a:rPr>
              <a:t>EXTERNAL COMMERCIAL BORROWINGS (ECB)</a:t>
            </a:r>
          </a:p>
        </p:txBody>
      </p:sp>
      <p:sp>
        <p:nvSpPr>
          <p:cNvPr id="5" name="Subtitle 4"/>
          <p:cNvSpPr>
            <a:spLocks noGrp="1"/>
          </p:cNvSpPr>
          <p:nvPr>
            <p:ph type="subTitle" idx="1"/>
          </p:nvPr>
        </p:nvSpPr>
        <p:spPr>
          <a:xfrm>
            <a:off x="1371600" y="4365104"/>
            <a:ext cx="6512768" cy="2160240"/>
          </a:xfrm>
        </p:spPr>
        <p:txBody>
          <a:bodyPr>
            <a:noAutofit/>
          </a:bodyPr>
          <a:lstStyle/>
          <a:p>
            <a:r>
              <a:rPr lang="en-IN" sz="4000" b="1" dirty="0">
                <a:solidFill>
                  <a:schemeClr val="tx1"/>
                </a:solidFill>
                <a:latin typeface="Bradley Hand ITC" panose="03070402050302030203" pitchFamily="66" charset="0"/>
              </a:rPr>
              <a:t>Presentation</a:t>
            </a:r>
          </a:p>
          <a:p>
            <a:r>
              <a:rPr lang="en-IN" sz="4000" b="1" dirty="0">
                <a:solidFill>
                  <a:schemeClr val="tx1"/>
                </a:solidFill>
                <a:latin typeface="Bradley Hand ITC" panose="03070402050302030203" pitchFamily="66" charset="0"/>
              </a:rPr>
              <a:t>By</a:t>
            </a:r>
          </a:p>
          <a:p>
            <a:r>
              <a:rPr lang="en-IN" sz="4000" b="1" dirty="0">
                <a:solidFill>
                  <a:schemeClr val="tx1"/>
                </a:solidFill>
                <a:latin typeface="Bradley Hand ITC" panose="03070402050302030203" pitchFamily="66" charset="0"/>
              </a:rPr>
              <a:t>CA Anil Sharma</a:t>
            </a:r>
          </a:p>
        </p:txBody>
      </p:sp>
    </p:spTree>
    <p:extLst>
      <p:ext uri="{BB962C8B-B14F-4D97-AF65-F5344CB8AC3E}">
        <p14:creationId xmlns:p14="http://schemas.microsoft.com/office/powerpoint/2010/main" val="16003045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3" name="Rectangle 3"/>
          <p:cNvSpPr>
            <a:spLocks noGrp="1" noChangeArrowheads="1"/>
          </p:cNvSpPr>
          <p:nvPr>
            <p:ph idx="1"/>
          </p:nvPr>
        </p:nvSpPr>
        <p:spPr>
          <a:xfrm>
            <a:off x="457200" y="1196752"/>
            <a:ext cx="8229600" cy="5256584"/>
          </a:xfrm>
        </p:spPr>
        <p:txBody>
          <a:bodyPr>
            <a:normAutofit/>
          </a:bodyPr>
          <a:lstStyle/>
          <a:p>
            <a:r>
              <a:rPr lang="en-US" sz="2800" dirty="0"/>
              <a:t>The lender should be resident of FATF or IOSCO compliant country.</a:t>
            </a:r>
          </a:p>
          <a:p>
            <a:endParaRPr lang="en-US" sz="2800" dirty="0"/>
          </a:p>
          <a:p>
            <a:r>
              <a:rPr lang="en-US" sz="2800" dirty="0"/>
              <a:t>Multilateral and Regional Financial Institutions where India is a member country.</a:t>
            </a:r>
          </a:p>
          <a:p>
            <a:endParaRPr lang="en-US" sz="2800" dirty="0"/>
          </a:p>
          <a:p>
            <a:r>
              <a:rPr lang="en-US" sz="2800" dirty="0"/>
              <a:t>Foreign branches / subsidiaries of Indian banks.</a:t>
            </a:r>
          </a:p>
          <a:p>
            <a:endParaRPr lang="en-US" sz="2800" dirty="0"/>
          </a:p>
          <a:p>
            <a:r>
              <a:rPr lang="en-US" sz="2800" dirty="0"/>
              <a:t>Specified foreign equity holders.</a:t>
            </a:r>
          </a:p>
          <a:p>
            <a:endParaRPr lang="en-US" dirty="0"/>
          </a:p>
        </p:txBody>
      </p:sp>
      <p:sp>
        <p:nvSpPr>
          <p:cNvPr id="245762" name="Rectangle 2"/>
          <p:cNvSpPr>
            <a:spLocks noGrp="1" noChangeArrowheads="1"/>
          </p:cNvSpPr>
          <p:nvPr>
            <p:ph type="title"/>
          </p:nvPr>
        </p:nvSpPr>
        <p:spPr>
          <a:xfrm>
            <a:off x="457200" y="274638"/>
            <a:ext cx="8229600" cy="706090"/>
          </a:xfrm>
          <a:noFill/>
        </p:spPr>
        <p:txBody>
          <a:bodyPr>
            <a:normAutofit/>
          </a:bodyPr>
          <a:lstStyle/>
          <a:p>
            <a:r>
              <a:rPr lang="en-US" altLang="en-US" sz="3600" dirty="0">
                <a:solidFill>
                  <a:srgbClr val="FF0000"/>
                </a:solidFill>
              </a:rPr>
              <a:t>Recognised lenders</a:t>
            </a:r>
          </a:p>
        </p:txBody>
      </p:sp>
      <p:sp>
        <p:nvSpPr>
          <p:cNvPr id="2" name="Slide Number Placeholder 1"/>
          <p:cNvSpPr>
            <a:spLocks noGrp="1"/>
          </p:cNvSpPr>
          <p:nvPr>
            <p:ph type="sldNum" sz="quarter" idx="12"/>
          </p:nvPr>
        </p:nvSpPr>
        <p:spPr/>
        <p:txBody>
          <a:bodyPr/>
          <a:lstStyle/>
          <a:p>
            <a:fld id="{695E4ACA-B695-43F7-B9A3-8BD045EB24DE}" type="slidenum">
              <a:rPr lang="en-IN" smtClean="0"/>
              <a:t>10</a:t>
            </a:fld>
            <a:endParaRPr lang="en-IN"/>
          </a:p>
        </p:txBody>
      </p:sp>
    </p:spTree>
    <p:extLst>
      <p:ext uri="{BB962C8B-B14F-4D97-AF65-F5344CB8AC3E}">
        <p14:creationId xmlns:p14="http://schemas.microsoft.com/office/powerpoint/2010/main" val="8955093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AC2CBA-91E6-DDEC-57A2-AD95D0EEB4CE}"/>
              </a:ext>
            </a:extLst>
          </p:cNvPr>
          <p:cNvSpPr>
            <a:spLocks noGrp="1"/>
          </p:cNvSpPr>
          <p:nvPr>
            <p:ph type="title"/>
          </p:nvPr>
        </p:nvSpPr>
        <p:spPr>
          <a:xfrm>
            <a:off x="457200" y="274638"/>
            <a:ext cx="8229600" cy="850106"/>
          </a:xfrm>
        </p:spPr>
        <p:txBody>
          <a:bodyPr>
            <a:noAutofit/>
          </a:bodyPr>
          <a:lstStyle/>
          <a:p>
            <a:r>
              <a:rPr lang="en-IN" sz="3200" dirty="0">
                <a:solidFill>
                  <a:srgbClr val="FF0000"/>
                </a:solidFill>
              </a:rPr>
              <a:t>FCNR (B) loans given by AD Category I banks </a:t>
            </a:r>
            <a:endParaRPr lang="en-US" sz="3200" dirty="0">
              <a:solidFill>
                <a:srgbClr val="FF0000"/>
              </a:solidFill>
            </a:endParaRPr>
          </a:p>
        </p:txBody>
      </p:sp>
      <p:sp>
        <p:nvSpPr>
          <p:cNvPr id="3" name="Content Placeholder 2">
            <a:extLst>
              <a:ext uri="{FF2B5EF4-FFF2-40B4-BE49-F238E27FC236}">
                <a16:creationId xmlns:a16="http://schemas.microsoft.com/office/drawing/2014/main" id="{2C651EFA-3543-DCA7-C3A4-96556156C1E8}"/>
              </a:ext>
            </a:extLst>
          </p:cNvPr>
          <p:cNvSpPr>
            <a:spLocks noGrp="1"/>
          </p:cNvSpPr>
          <p:nvPr>
            <p:ph idx="1"/>
          </p:nvPr>
        </p:nvSpPr>
        <p:spPr>
          <a:xfrm>
            <a:off x="457200" y="1556792"/>
            <a:ext cx="8229600" cy="4569371"/>
          </a:xfrm>
        </p:spPr>
        <p:txBody>
          <a:bodyPr>
            <a:normAutofit/>
          </a:bodyPr>
          <a:lstStyle/>
          <a:p>
            <a:r>
              <a:rPr lang="en-IN" sz="2800" dirty="0"/>
              <a:t>Foreign currency loans given domestically by AD Category I banks ,out of the proceeds of FCNR (B) deposits, do not come under the ECB framework. </a:t>
            </a:r>
            <a:endParaRPr lang="en-US" sz="2800" dirty="0"/>
          </a:p>
        </p:txBody>
      </p:sp>
      <p:sp>
        <p:nvSpPr>
          <p:cNvPr id="4" name="Slide Number Placeholder 3">
            <a:extLst>
              <a:ext uri="{FF2B5EF4-FFF2-40B4-BE49-F238E27FC236}">
                <a16:creationId xmlns:a16="http://schemas.microsoft.com/office/drawing/2014/main" id="{1F7C22F0-6A37-36E8-06C5-CFAE46BCA136}"/>
              </a:ext>
            </a:extLst>
          </p:cNvPr>
          <p:cNvSpPr>
            <a:spLocks noGrp="1"/>
          </p:cNvSpPr>
          <p:nvPr>
            <p:ph type="sldNum" sz="quarter" idx="12"/>
          </p:nvPr>
        </p:nvSpPr>
        <p:spPr/>
        <p:txBody>
          <a:bodyPr/>
          <a:lstStyle/>
          <a:p>
            <a:fld id="{695E4ACA-B695-43F7-B9A3-8BD045EB24DE}" type="slidenum">
              <a:rPr lang="en-IN" smtClean="0"/>
              <a:t>11</a:t>
            </a:fld>
            <a:endParaRPr lang="en-IN"/>
          </a:p>
        </p:txBody>
      </p:sp>
    </p:spTree>
    <p:extLst>
      <p:ext uri="{BB962C8B-B14F-4D97-AF65-F5344CB8AC3E}">
        <p14:creationId xmlns:p14="http://schemas.microsoft.com/office/powerpoint/2010/main" val="9611904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3" name="Rectangle 3"/>
          <p:cNvSpPr>
            <a:spLocks noGrp="1" noChangeArrowheads="1"/>
          </p:cNvSpPr>
          <p:nvPr>
            <p:ph idx="1"/>
          </p:nvPr>
        </p:nvSpPr>
        <p:spPr>
          <a:xfrm>
            <a:off x="457200" y="1417638"/>
            <a:ext cx="8229600" cy="4708525"/>
          </a:xfrm>
        </p:spPr>
        <p:txBody>
          <a:bodyPr>
            <a:normAutofit fontScale="92500" lnSpcReduction="10000"/>
          </a:bodyPr>
          <a:lstStyle/>
          <a:p>
            <a:r>
              <a:rPr lang="en-US" dirty="0"/>
              <a:t>ECBs are </a:t>
            </a:r>
          </a:p>
          <a:p>
            <a:pPr lvl="1"/>
            <a:r>
              <a:rPr lang="en-US" dirty="0"/>
              <a:t>commercial loans,</a:t>
            </a:r>
          </a:p>
          <a:p>
            <a:pPr lvl="2"/>
            <a:r>
              <a:rPr lang="en-US" dirty="0"/>
              <a:t>FCY denominated or</a:t>
            </a:r>
          </a:p>
          <a:p>
            <a:pPr lvl="2"/>
            <a:r>
              <a:rPr lang="en-US" dirty="0"/>
              <a:t>INR denominated,</a:t>
            </a:r>
          </a:p>
          <a:p>
            <a:pPr lvl="1"/>
            <a:r>
              <a:rPr lang="en-US" dirty="0"/>
              <a:t>raised by eligible resident entities (eligible borrowers), </a:t>
            </a:r>
          </a:p>
          <a:p>
            <a:pPr lvl="1"/>
            <a:r>
              <a:rPr lang="en-US" dirty="0"/>
              <a:t>from recognised non-resident entities (recognised lenders) and</a:t>
            </a:r>
          </a:p>
          <a:p>
            <a:pPr lvl="1"/>
            <a:r>
              <a:rPr lang="en-US" dirty="0"/>
              <a:t>should conform to parameters such as</a:t>
            </a:r>
          </a:p>
          <a:p>
            <a:pPr lvl="2"/>
            <a:r>
              <a:rPr lang="en-US" dirty="0"/>
              <a:t>permitted and non-permitted end-uses,</a:t>
            </a:r>
          </a:p>
          <a:p>
            <a:pPr lvl="2"/>
            <a:r>
              <a:rPr lang="en-US" dirty="0"/>
              <a:t>minimum maturity, </a:t>
            </a:r>
          </a:p>
          <a:p>
            <a:pPr lvl="2"/>
            <a:r>
              <a:rPr lang="en-US" dirty="0"/>
              <a:t>maximum all-in-cost ceiling, etc. </a:t>
            </a:r>
            <a:endParaRPr lang="en-US" altLang="en-US" dirty="0"/>
          </a:p>
        </p:txBody>
      </p:sp>
      <p:sp>
        <p:nvSpPr>
          <p:cNvPr id="245762" name="Rectangle 2"/>
          <p:cNvSpPr>
            <a:spLocks noGrp="1" noChangeArrowheads="1"/>
          </p:cNvSpPr>
          <p:nvPr>
            <p:ph type="title"/>
          </p:nvPr>
        </p:nvSpPr>
        <p:spPr>
          <a:noFill/>
        </p:spPr>
        <p:txBody>
          <a:bodyPr>
            <a:normAutofit/>
          </a:bodyPr>
          <a:lstStyle/>
          <a:p>
            <a:r>
              <a:rPr lang="en-US" altLang="en-US" sz="3600" dirty="0">
                <a:solidFill>
                  <a:srgbClr val="FF0000"/>
                </a:solidFill>
              </a:rPr>
              <a:t>ECB  Framework- Introduction</a:t>
            </a:r>
          </a:p>
        </p:txBody>
      </p:sp>
      <p:sp>
        <p:nvSpPr>
          <p:cNvPr id="2" name="Slide Number Placeholder 1"/>
          <p:cNvSpPr>
            <a:spLocks noGrp="1"/>
          </p:cNvSpPr>
          <p:nvPr>
            <p:ph type="sldNum" sz="quarter" idx="12"/>
          </p:nvPr>
        </p:nvSpPr>
        <p:spPr/>
        <p:txBody>
          <a:bodyPr/>
          <a:lstStyle/>
          <a:p>
            <a:fld id="{695E4ACA-B695-43F7-B9A3-8BD045EB24DE}" type="slidenum">
              <a:rPr lang="en-IN" smtClean="0"/>
              <a:t>12</a:t>
            </a:fld>
            <a:endParaRPr lang="en-IN"/>
          </a:p>
        </p:txBody>
      </p:sp>
    </p:spTree>
    <p:extLst>
      <p:ext uri="{BB962C8B-B14F-4D97-AF65-F5344CB8AC3E}">
        <p14:creationId xmlns:p14="http://schemas.microsoft.com/office/powerpoint/2010/main" val="697738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3" name="Rectangle 3"/>
          <p:cNvSpPr>
            <a:spLocks noGrp="1" noChangeArrowheads="1"/>
          </p:cNvSpPr>
          <p:nvPr>
            <p:ph idx="1"/>
          </p:nvPr>
        </p:nvSpPr>
        <p:spPr>
          <a:xfrm>
            <a:off x="457200" y="1340768"/>
            <a:ext cx="8229600" cy="5256584"/>
          </a:xfrm>
        </p:spPr>
        <p:txBody>
          <a:bodyPr>
            <a:normAutofit/>
          </a:bodyPr>
          <a:lstStyle/>
          <a:p>
            <a:r>
              <a:rPr lang="en-IN" sz="2800" dirty="0"/>
              <a:t>ECB loans can be denominated in freely convertible foreign currencies (e.g. USD, EUR. JPY, GBP, CHF, SGD, AUD and CAD) as well as in INR.</a:t>
            </a:r>
          </a:p>
          <a:p>
            <a:endParaRPr lang="en-IN" sz="2800" dirty="0"/>
          </a:p>
          <a:p>
            <a:r>
              <a:rPr lang="en-IN" sz="2800" dirty="0"/>
              <a:t>In the case of a foreign currency denominated ECB loan, a change of currency from one freely convertible foreign currency to any other freely convertible foreign currency as well as to INR is freely permitted.</a:t>
            </a:r>
          </a:p>
          <a:p>
            <a:pPr marL="0" indent="0">
              <a:buNone/>
            </a:pPr>
            <a:r>
              <a:rPr lang="en-IN" sz="2800" dirty="0"/>
              <a:t> </a:t>
            </a:r>
          </a:p>
        </p:txBody>
      </p:sp>
      <p:sp>
        <p:nvSpPr>
          <p:cNvPr id="245762" name="Rectangle 2"/>
          <p:cNvSpPr>
            <a:spLocks noGrp="1" noChangeArrowheads="1"/>
          </p:cNvSpPr>
          <p:nvPr>
            <p:ph type="title"/>
          </p:nvPr>
        </p:nvSpPr>
        <p:spPr>
          <a:xfrm>
            <a:off x="457200" y="457201"/>
            <a:ext cx="8229600" cy="667544"/>
          </a:xfrm>
          <a:noFill/>
        </p:spPr>
        <p:txBody>
          <a:bodyPr>
            <a:normAutofit/>
          </a:bodyPr>
          <a:lstStyle/>
          <a:p>
            <a:r>
              <a:rPr lang="en-US" altLang="en-US" sz="3200" dirty="0">
                <a:solidFill>
                  <a:srgbClr val="FF0000"/>
                </a:solidFill>
              </a:rPr>
              <a:t>Commercial loans-Denominated currency</a:t>
            </a:r>
          </a:p>
        </p:txBody>
      </p:sp>
      <p:sp>
        <p:nvSpPr>
          <p:cNvPr id="2" name="Slide Number Placeholder 1"/>
          <p:cNvSpPr>
            <a:spLocks noGrp="1"/>
          </p:cNvSpPr>
          <p:nvPr>
            <p:ph type="sldNum" sz="quarter" idx="12"/>
          </p:nvPr>
        </p:nvSpPr>
        <p:spPr/>
        <p:txBody>
          <a:bodyPr/>
          <a:lstStyle/>
          <a:p>
            <a:fld id="{695E4ACA-B695-43F7-B9A3-8BD045EB24DE}" type="slidenum">
              <a:rPr lang="en-IN" smtClean="0"/>
              <a:t>13</a:t>
            </a:fld>
            <a:endParaRPr lang="en-IN"/>
          </a:p>
        </p:txBody>
      </p:sp>
    </p:spTree>
    <p:extLst>
      <p:ext uri="{BB962C8B-B14F-4D97-AF65-F5344CB8AC3E}">
        <p14:creationId xmlns:p14="http://schemas.microsoft.com/office/powerpoint/2010/main" val="6521941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147248" cy="906338"/>
          </a:xfrm>
          <a:noFill/>
        </p:spPr>
        <p:txBody>
          <a:bodyPr>
            <a:normAutofit/>
          </a:bodyPr>
          <a:lstStyle/>
          <a:p>
            <a:r>
              <a:rPr lang="en-US" sz="3600" dirty="0">
                <a:solidFill>
                  <a:srgbClr val="FF0000"/>
                </a:solidFill>
              </a:rPr>
              <a:t>Change of currency of ECB</a:t>
            </a:r>
          </a:p>
        </p:txBody>
      </p:sp>
      <p:sp>
        <p:nvSpPr>
          <p:cNvPr id="3" name="Content Placeholder 2"/>
          <p:cNvSpPr>
            <a:spLocks noGrp="1"/>
          </p:cNvSpPr>
          <p:nvPr>
            <p:ph idx="1"/>
          </p:nvPr>
        </p:nvSpPr>
        <p:spPr>
          <a:xfrm>
            <a:off x="457200" y="3645024"/>
            <a:ext cx="8229600" cy="2952328"/>
          </a:xfrm>
        </p:spPr>
        <p:txBody>
          <a:bodyPr>
            <a:normAutofit/>
          </a:bodyPr>
          <a:lstStyle/>
          <a:p>
            <a:r>
              <a:rPr lang="en-US" sz="2100" dirty="0"/>
              <a:t>Change of currency of FCY ECB into INR ECB can be at the exchange rate prevailing on the date of the agreement for such change between the parties concerned or at an exchange rate, which is less than the rate prevailing on the date of the agreement, if consented to by the ECB lender.</a:t>
            </a:r>
          </a:p>
          <a:p>
            <a:r>
              <a:rPr lang="en-IN" sz="2400" dirty="0"/>
              <a:t>The Draft Amendments permits change of currency from INR to foreign currency also.</a:t>
            </a:r>
            <a:endParaRPr lang="en-US" sz="2400" dirty="0"/>
          </a:p>
          <a:p>
            <a:endParaRPr lang="en-US" sz="2100" dirty="0"/>
          </a:p>
          <a:p>
            <a:pPr lvl="1"/>
            <a:endParaRPr lang="en-US" sz="1700" dirty="0"/>
          </a:p>
        </p:txBody>
      </p:sp>
      <p:graphicFrame>
        <p:nvGraphicFramePr>
          <p:cNvPr id="4" name="Table 3"/>
          <p:cNvGraphicFramePr>
            <a:graphicFrameLocks noGrp="1"/>
          </p:cNvGraphicFramePr>
          <p:nvPr>
            <p:extLst>
              <p:ext uri="{D42A27DB-BD31-4B8C-83A1-F6EECF244321}">
                <p14:modId xmlns:p14="http://schemas.microsoft.com/office/powerpoint/2010/main" val="3190208758"/>
              </p:ext>
            </p:extLst>
          </p:nvPr>
        </p:nvGraphicFramePr>
        <p:xfrm>
          <a:off x="457200" y="1180976"/>
          <a:ext cx="8147248" cy="2248024"/>
        </p:xfrm>
        <a:graphic>
          <a:graphicData uri="http://schemas.openxmlformats.org/drawingml/2006/table">
            <a:tbl>
              <a:tblPr firstRow="1" bandRow="1">
                <a:tableStyleId>{5C22544A-7EE6-4342-B048-85BDC9FD1C3A}</a:tableStyleId>
              </a:tblPr>
              <a:tblGrid>
                <a:gridCol w="4042792">
                  <a:extLst>
                    <a:ext uri="{9D8B030D-6E8A-4147-A177-3AD203B41FA5}">
                      <a16:colId xmlns:a16="http://schemas.microsoft.com/office/drawing/2014/main" val="20000"/>
                    </a:ext>
                  </a:extLst>
                </a:gridCol>
                <a:gridCol w="4104456">
                  <a:extLst>
                    <a:ext uri="{9D8B030D-6E8A-4147-A177-3AD203B41FA5}">
                      <a16:colId xmlns:a16="http://schemas.microsoft.com/office/drawing/2014/main" val="20001"/>
                    </a:ext>
                  </a:extLst>
                </a:gridCol>
              </a:tblGrid>
              <a:tr h="633295">
                <a:tc>
                  <a:txBody>
                    <a:bodyPr/>
                    <a:lstStyle/>
                    <a:p>
                      <a:pPr algn="ctr"/>
                      <a:r>
                        <a:rPr lang="en-US" dirty="0"/>
                        <a:t>FCY denominated ECB</a:t>
                      </a:r>
                    </a:p>
                  </a:txBody>
                  <a:tcPr/>
                </a:tc>
                <a:tc>
                  <a:txBody>
                    <a:bodyPr/>
                    <a:lstStyle/>
                    <a:p>
                      <a:pPr algn="ctr"/>
                      <a:r>
                        <a:rPr lang="en-US" dirty="0"/>
                        <a:t>INR denominated</a:t>
                      </a:r>
                      <a:r>
                        <a:rPr lang="en-US" baseline="0" dirty="0"/>
                        <a:t> ECB</a:t>
                      </a:r>
                      <a:endParaRPr lang="en-US" dirty="0"/>
                    </a:p>
                  </a:txBody>
                  <a:tcPr/>
                </a:tc>
                <a:extLst>
                  <a:ext uri="{0D108BD9-81ED-4DB2-BD59-A6C34878D82A}">
                    <a16:rowId xmlns:a16="http://schemas.microsoft.com/office/drawing/2014/main" val="10000"/>
                  </a:ext>
                </a:extLst>
              </a:tr>
              <a:tr h="1614729">
                <a:tc>
                  <a:txBody>
                    <a:bodyPr/>
                    <a:lstStyle/>
                    <a:p>
                      <a:r>
                        <a:rPr lang="en-US" dirty="0"/>
                        <a:t>Change in currency of ECB from one freely convertible foreign currency to any other freely convertible foreign currency</a:t>
                      </a:r>
                      <a:r>
                        <a:rPr lang="en-US" baseline="0" dirty="0"/>
                        <a:t> as well as to INR is freely permitted.</a:t>
                      </a:r>
                      <a:endParaRPr lang="en-US" dirty="0"/>
                    </a:p>
                  </a:txBody>
                  <a:tcPr/>
                </a:tc>
                <a:tc>
                  <a:txBody>
                    <a:bodyPr/>
                    <a:lstStyle/>
                    <a:p>
                      <a:r>
                        <a:rPr lang="en-US" dirty="0"/>
                        <a:t>Change of currency from INR to any freely convertible foreign currency</a:t>
                      </a:r>
                      <a:r>
                        <a:rPr lang="en-US" baseline="0" dirty="0"/>
                        <a:t> is not permitted.</a:t>
                      </a:r>
                      <a:endParaRPr lang="en-US" dirty="0"/>
                    </a:p>
                  </a:txBody>
                  <a:tcPr/>
                </a:tc>
                <a:extLst>
                  <a:ext uri="{0D108BD9-81ED-4DB2-BD59-A6C34878D82A}">
                    <a16:rowId xmlns:a16="http://schemas.microsoft.com/office/drawing/2014/main" val="10001"/>
                  </a:ext>
                </a:extLst>
              </a:tr>
            </a:tbl>
          </a:graphicData>
        </a:graphic>
      </p:graphicFrame>
      <p:sp>
        <p:nvSpPr>
          <p:cNvPr id="5" name="Slide Number Placeholder 4"/>
          <p:cNvSpPr>
            <a:spLocks noGrp="1"/>
          </p:cNvSpPr>
          <p:nvPr>
            <p:ph type="sldNum" sz="quarter" idx="12"/>
          </p:nvPr>
        </p:nvSpPr>
        <p:spPr/>
        <p:txBody>
          <a:bodyPr/>
          <a:lstStyle/>
          <a:p>
            <a:fld id="{695E4ACA-B695-43F7-B9A3-8BD045EB24DE}" type="slidenum">
              <a:rPr lang="en-IN" smtClean="0"/>
              <a:t>14</a:t>
            </a:fld>
            <a:endParaRPr lang="en-IN"/>
          </a:p>
        </p:txBody>
      </p:sp>
    </p:spTree>
    <p:extLst>
      <p:ext uri="{BB962C8B-B14F-4D97-AF65-F5344CB8AC3E}">
        <p14:creationId xmlns:p14="http://schemas.microsoft.com/office/powerpoint/2010/main" val="413474365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7240AA-1E39-77C7-60D9-F78A1CFE84FD}"/>
              </a:ext>
            </a:extLst>
          </p:cNvPr>
          <p:cNvSpPr>
            <a:spLocks noGrp="1"/>
          </p:cNvSpPr>
          <p:nvPr>
            <p:ph type="title"/>
          </p:nvPr>
        </p:nvSpPr>
        <p:spPr>
          <a:xfrm>
            <a:off x="457200" y="274638"/>
            <a:ext cx="8229600" cy="922114"/>
          </a:xfrm>
        </p:spPr>
        <p:txBody>
          <a:bodyPr>
            <a:normAutofit/>
          </a:bodyPr>
          <a:lstStyle/>
          <a:p>
            <a:r>
              <a:rPr lang="en-US" sz="3600" dirty="0">
                <a:solidFill>
                  <a:srgbClr val="FF0000"/>
                </a:solidFill>
              </a:rPr>
              <a:t>Eligible borrowers</a:t>
            </a:r>
          </a:p>
        </p:txBody>
      </p:sp>
      <p:sp>
        <p:nvSpPr>
          <p:cNvPr id="3" name="Content Placeholder 2">
            <a:extLst>
              <a:ext uri="{FF2B5EF4-FFF2-40B4-BE49-F238E27FC236}">
                <a16:creationId xmlns:a16="http://schemas.microsoft.com/office/drawing/2014/main" id="{351660D6-DE0E-BABD-DFD1-CD3F8578481E}"/>
              </a:ext>
            </a:extLst>
          </p:cNvPr>
          <p:cNvSpPr>
            <a:spLocks noGrp="1"/>
          </p:cNvSpPr>
          <p:nvPr>
            <p:ph idx="1"/>
          </p:nvPr>
        </p:nvSpPr>
        <p:spPr>
          <a:xfrm>
            <a:off x="457200" y="1484784"/>
            <a:ext cx="8229600" cy="4857401"/>
          </a:xfrm>
        </p:spPr>
        <p:txBody>
          <a:bodyPr>
            <a:normAutofit fontScale="77500" lnSpcReduction="20000"/>
          </a:bodyPr>
          <a:lstStyle/>
          <a:p>
            <a:r>
              <a:rPr lang="en-IN" dirty="0"/>
              <a:t>Resident entities in India that are eligible to receive foreign direct investment (FDI) under the Foreign Exchange Management Act can be borrowers under ECB loans. </a:t>
            </a:r>
          </a:p>
          <a:p>
            <a:endParaRPr lang="en-IN" dirty="0"/>
          </a:p>
          <a:p>
            <a:r>
              <a:rPr lang="en-IN" dirty="0"/>
              <a:t>Investment vehicles such as infrastructure investment trusts (</a:t>
            </a:r>
            <a:r>
              <a:rPr lang="en-IN" dirty="0" err="1"/>
              <a:t>InvITs</a:t>
            </a:r>
            <a:r>
              <a:rPr lang="en-IN" dirty="0"/>
              <a:t>) and real estate investment trusts (REITs).</a:t>
            </a:r>
          </a:p>
          <a:p>
            <a:endParaRPr lang="en-IN" dirty="0"/>
          </a:p>
          <a:p>
            <a:r>
              <a:rPr lang="en-IN" dirty="0"/>
              <a:t>Special entities recognised by the RBI such as ports, units in special economic zones and the Export-Import Bank of India</a:t>
            </a:r>
          </a:p>
          <a:p>
            <a:endParaRPr lang="en-IN" dirty="0"/>
          </a:p>
          <a:p>
            <a:r>
              <a:rPr lang="en-IN" dirty="0"/>
              <a:t>Infrastructure and manufacturing companies and NBFCs (can borrow up to a certain amount of ECB loans per year under the automatic route).</a:t>
            </a:r>
          </a:p>
          <a:p>
            <a:endParaRPr lang="en-US" dirty="0"/>
          </a:p>
        </p:txBody>
      </p:sp>
      <p:sp>
        <p:nvSpPr>
          <p:cNvPr id="4" name="Slide Number Placeholder 3">
            <a:extLst>
              <a:ext uri="{FF2B5EF4-FFF2-40B4-BE49-F238E27FC236}">
                <a16:creationId xmlns:a16="http://schemas.microsoft.com/office/drawing/2014/main" id="{DE3C1D4F-4423-0CE5-2C6B-162C45075383}"/>
              </a:ext>
            </a:extLst>
          </p:cNvPr>
          <p:cNvSpPr>
            <a:spLocks noGrp="1"/>
          </p:cNvSpPr>
          <p:nvPr>
            <p:ph type="sldNum" sz="quarter" idx="12"/>
          </p:nvPr>
        </p:nvSpPr>
        <p:spPr/>
        <p:txBody>
          <a:bodyPr/>
          <a:lstStyle/>
          <a:p>
            <a:fld id="{695E4ACA-B695-43F7-B9A3-8BD045EB24DE}" type="slidenum">
              <a:rPr lang="en-IN" smtClean="0"/>
              <a:t>15</a:t>
            </a:fld>
            <a:endParaRPr lang="en-IN"/>
          </a:p>
        </p:txBody>
      </p:sp>
    </p:spTree>
    <p:extLst>
      <p:ext uri="{BB962C8B-B14F-4D97-AF65-F5344CB8AC3E}">
        <p14:creationId xmlns:p14="http://schemas.microsoft.com/office/powerpoint/2010/main" val="361806315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1F5457-C9EB-5735-8341-29157C8C80DB}"/>
              </a:ext>
            </a:extLst>
          </p:cNvPr>
          <p:cNvSpPr>
            <a:spLocks noGrp="1"/>
          </p:cNvSpPr>
          <p:nvPr>
            <p:ph type="title"/>
          </p:nvPr>
        </p:nvSpPr>
        <p:spPr>
          <a:xfrm>
            <a:off x="457200" y="274638"/>
            <a:ext cx="8229600" cy="850106"/>
          </a:xfrm>
        </p:spPr>
        <p:txBody>
          <a:bodyPr>
            <a:normAutofit/>
          </a:bodyPr>
          <a:lstStyle/>
          <a:p>
            <a:r>
              <a:rPr lang="en-US" sz="3600" dirty="0">
                <a:solidFill>
                  <a:srgbClr val="FF0000"/>
                </a:solidFill>
              </a:rPr>
              <a:t>Proposed eligible borrowers</a:t>
            </a:r>
          </a:p>
        </p:txBody>
      </p:sp>
      <p:sp>
        <p:nvSpPr>
          <p:cNvPr id="3" name="Content Placeholder 2">
            <a:extLst>
              <a:ext uri="{FF2B5EF4-FFF2-40B4-BE49-F238E27FC236}">
                <a16:creationId xmlns:a16="http://schemas.microsoft.com/office/drawing/2014/main" id="{FD83AFA2-E256-ED67-3D61-8440ADE495B7}"/>
              </a:ext>
            </a:extLst>
          </p:cNvPr>
          <p:cNvSpPr>
            <a:spLocks noGrp="1"/>
          </p:cNvSpPr>
          <p:nvPr>
            <p:ph idx="1"/>
          </p:nvPr>
        </p:nvSpPr>
        <p:spPr>
          <a:xfrm>
            <a:off x="457200" y="1340768"/>
            <a:ext cx="8229600" cy="4785395"/>
          </a:xfrm>
        </p:spPr>
        <p:txBody>
          <a:bodyPr>
            <a:normAutofit/>
          </a:bodyPr>
          <a:lstStyle/>
          <a:p>
            <a:r>
              <a:rPr lang="en-IN" sz="2800" dirty="0"/>
              <a:t>Proposed amendments will allow any person resident in India (other than an individual) to be able to avail ECB loans. </a:t>
            </a:r>
          </a:p>
          <a:p>
            <a:endParaRPr lang="en-IN" sz="2800" dirty="0"/>
          </a:p>
          <a:p>
            <a:r>
              <a:rPr lang="en-IN" sz="2800" dirty="0"/>
              <a:t>limited liability partnerships and partnerships firms will also be eligible to raise ECB loans.</a:t>
            </a:r>
            <a:endParaRPr lang="en-US" sz="2800" dirty="0"/>
          </a:p>
        </p:txBody>
      </p:sp>
      <p:sp>
        <p:nvSpPr>
          <p:cNvPr id="4" name="Slide Number Placeholder 3">
            <a:extLst>
              <a:ext uri="{FF2B5EF4-FFF2-40B4-BE49-F238E27FC236}">
                <a16:creationId xmlns:a16="http://schemas.microsoft.com/office/drawing/2014/main" id="{C4870AA2-AA5A-208D-0757-67A925B6190A}"/>
              </a:ext>
            </a:extLst>
          </p:cNvPr>
          <p:cNvSpPr>
            <a:spLocks noGrp="1"/>
          </p:cNvSpPr>
          <p:nvPr>
            <p:ph type="sldNum" sz="quarter" idx="12"/>
          </p:nvPr>
        </p:nvSpPr>
        <p:spPr/>
        <p:txBody>
          <a:bodyPr/>
          <a:lstStyle/>
          <a:p>
            <a:fld id="{695E4ACA-B695-43F7-B9A3-8BD045EB24DE}" type="slidenum">
              <a:rPr lang="en-IN" smtClean="0"/>
              <a:t>16</a:t>
            </a:fld>
            <a:endParaRPr lang="en-IN"/>
          </a:p>
        </p:txBody>
      </p:sp>
    </p:spTree>
    <p:extLst>
      <p:ext uri="{BB962C8B-B14F-4D97-AF65-F5344CB8AC3E}">
        <p14:creationId xmlns:p14="http://schemas.microsoft.com/office/powerpoint/2010/main" val="303492492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22114"/>
          </a:xfrm>
          <a:noFill/>
        </p:spPr>
        <p:txBody>
          <a:bodyPr>
            <a:normAutofit/>
          </a:bodyPr>
          <a:lstStyle/>
          <a:p>
            <a:r>
              <a:rPr lang="en-US" sz="3600" dirty="0">
                <a:solidFill>
                  <a:srgbClr val="FF0000"/>
                </a:solidFill>
              </a:rPr>
              <a:t>Specified Foreign Equity Holder</a:t>
            </a:r>
          </a:p>
        </p:txBody>
      </p:sp>
      <p:sp>
        <p:nvSpPr>
          <p:cNvPr id="3" name="Content Placeholder 2"/>
          <p:cNvSpPr>
            <a:spLocks noGrp="1"/>
          </p:cNvSpPr>
          <p:nvPr>
            <p:ph idx="1"/>
          </p:nvPr>
        </p:nvSpPr>
        <p:spPr/>
        <p:txBody>
          <a:bodyPr>
            <a:normAutofit/>
          </a:bodyPr>
          <a:lstStyle/>
          <a:p>
            <a:r>
              <a:rPr lang="en-US" sz="2800" dirty="0"/>
              <a:t>It means </a:t>
            </a:r>
          </a:p>
          <a:p>
            <a:pPr lvl="1"/>
            <a:r>
              <a:rPr lang="en-US" dirty="0"/>
              <a:t>(a) direct foreign equity holder with minimum 25% direct equity holding in the borrowing entity, </a:t>
            </a:r>
          </a:p>
          <a:p>
            <a:pPr lvl="1"/>
            <a:r>
              <a:rPr lang="en-US" dirty="0"/>
              <a:t>(b) indirect equity holder with minimum indirect equity holding of 51%, or </a:t>
            </a:r>
          </a:p>
          <a:p>
            <a:pPr lvl="1"/>
            <a:r>
              <a:rPr lang="en-US" dirty="0"/>
              <a:t>(c) group company with common overseas parent.</a:t>
            </a:r>
          </a:p>
          <a:p>
            <a:endParaRPr lang="en-US" sz="2800" dirty="0"/>
          </a:p>
          <a:p>
            <a:r>
              <a:rPr lang="en-US" sz="2800" dirty="0"/>
              <a:t>Such permitted foreign equity holder can include individuals as well. </a:t>
            </a:r>
          </a:p>
        </p:txBody>
      </p:sp>
      <p:sp>
        <p:nvSpPr>
          <p:cNvPr id="4" name="Slide Number Placeholder 3"/>
          <p:cNvSpPr>
            <a:spLocks noGrp="1"/>
          </p:cNvSpPr>
          <p:nvPr>
            <p:ph type="sldNum" sz="quarter" idx="12"/>
          </p:nvPr>
        </p:nvSpPr>
        <p:spPr/>
        <p:txBody>
          <a:bodyPr/>
          <a:lstStyle/>
          <a:p>
            <a:fld id="{695E4ACA-B695-43F7-B9A3-8BD045EB24DE}" type="slidenum">
              <a:rPr lang="en-IN" smtClean="0"/>
              <a:t>17</a:t>
            </a:fld>
            <a:endParaRPr lang="en-IN"/>
          </a:p>
        </p:txBody>
      </p:sp>
    </p:spTree>
    <p:extLst>
      <p:ext uri="{BB962C8B-B14F-4D97-AF65-F5344CB8AC3E}">
        <p14:creationId xmlns:p14="http://schemas.microsoft.com/office/powerpoint/2010/main" val="20682853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D262AC-FB80-325A-4467-EF1573AF7D07}"/>
              </a:ext>
            </a:extLst>
          </p:cNvPr>
          <p:cNvSpPr>
            <a:spLocks noGrp="1"/>
          </p:cNvSpPr>
          <p:nvPr>
            <p:ph type="title"/>
          </p:nvPr>
        </p:nvSpPr>
        <p:spPr>
          <a:xfrm>
            <a:off x="457200" y="274638"/>
            <a:ext cx="8229600" cy="778098"/>
          </a:xfrm>
        </p:spPr>
        <p:txBody>
          <a:bodyPr>
            <a:noAutofit/>
          </a:bodyPr>
          <a:lstStyle/>
          <a:p>
            <a:r>
              <a:rPr lang="en-US" sz="3200" dirty="0">
                <a:solidFill>
                  <a:srgbClr val="FF0000"/>
                </a:solidFill>
              </a:rPr>
              <a:t>Proposed amended w. r. t. non-resident lenders</a:t>
            </a:r>
          </a:p>
        </p:txBody>
      </p:sp>
      <p:sp>
        <p:nvSpPr>
          <p:cNvPr id="3" name="Content Placeholder 2">
            <a:extLst>
              <a:ext uri="{FF2B5EF4-FFF2-40B4-BE49-F238E27FC236}">
                <a16:creationId xmlns:a16="http://schemas.microsoft.com/office/drawing/2014/main" id="{52E7E9CF-277A-A32E-D241-BA14E9416A6D}"/>
              </a:ext>
            </a:extLst>
          </p:cNvPr>
          <p:cNvSpPr>
            <a:spLocks noGrp="1"/>
          </p:cNvSpPr>
          <p:nvPr>
            <p:ph idx="1"/>
          </p:nvPr>
        </p:nvSpPr>
        <p:spPr>
          <a:xfrm>
            <a:off x="457200" y="1412776"/>
            <a:ext cx="8229600" cy="4713387"/>
          </a:xfrm>
        </p:spPr>
        <p:txBody>
          <a:bodyPr>
            <a:normAutofit fontScale="92500"/>
          </a:bodyPr>
          <a:lstStyle/>
          <a:p>
            <a:pPr algn="just"/>
            <a:r>
              <a:rPr lang="en-IN" sz="3000" dirty="0"/>
              <a:t>The Draft Amendments seek to remove the condition of non-resident lenders being from an FATF or IOSCO compliant country. </a:t>
            </a:r>
          </a:p>
          <a:p>
            <a:pPr algn="just"/>
            <a:endParaRPr lang="en-IN" sz="3000" dirty="0"/>
          </a:p>
          <a:p>
            <a:pPr algn="just"/>
            <a:r>
              <a:rPr lang="en-IN" sz="3000" dirty="0"/>
              <a:t>It is proposed to expand the scope of a recognized lender to include all persons (including individuals) resident outside India, or a branch outside India or in an International Financial Services Centre (IFSC)(Gift City) of an entity whose lending business is regulated by the RBI. </a:t>
            </a:r>
          </a:p>
          <a:p>
            <a:pPr marL="0" indent="0">
              <a:buNone/>
            </a:pPr>
            <a:endParaRPr lang="en-US" dirty="0"/>
          </a:p>
        </p:txBody>
      </p:sp>
      <p:sp>
        <p:nvSpPr>
          <p:cNvPr id="4" name="Slide Number Placeholder 3">
            <a:extLst>
              <a:ext uri="{FF2B5EF4-FFF2-40B4-BE49-F238E27FC236}">
                <a16:creationId xmlns:a16="http://schemas.microsoft.com/office/drawing/2014/main" id="{DCA4ADD6-0D3C-3C4F-A2F8-9F51E9D2AF2C}"/>
              </a:ext>
            </a:extLst>
          </p:cNvPr>
          <p:cNvSpPr>
            <a:spLocks noGrp="1"/>
          </p:cNvSpPr>
          <p:nvPr>
            <p:ph type="sldNum" sz="quarter" idx="12"/>
          </p:nvPr>
        </p:nvSpPr>
        <p:spPr/>
        <p:txBody>
          <a:bodyPr/>
          <a:lstStyle/>
          <a:p>
            <a:fld id="{695E4ACA-B695-43F7-B9A3-8BD045EB24DE}" type="slidenum">
              <a:rPr lang="en-IN" smtClean="0"/>
              <a:t>18</a:t>
            </a:fld>
            <a:endParaRPr lang="en-IN"/>
          </a:p>
        </p:txBody>
      </p:sp>
    </p:spTree>
    <p:extLst>
      <p:ext uri="{BB962C8B-B14F-4D97-AF65-F5344CB8AC3E}">
        <p14:creationId xmlns:p14="http://schemas.microsoft.com/office/powerpoint/2010/main" val="131666387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3" name="Rectangle 3"/>
          <p:cNvSpPr>
            <a:spLocks noGrp="1" noChangeArrowheads="1"/>
          </p:cNvSpPr>
          <p:nvPr>
            <p:ph idx="1"/>
          </p:nvPr>
        </p:nvSpPr>
        <p:spPr>
          <a:xfrm>
            <a:off x="457200" y="1268760"/>
            <a:ext cx="8229600" cy="5112568"/>
          </a:xfrm>
        </p:spPr>
        <p:txBody>
          <a:bodyPr>
            <a:normAutofit fontScale="85000" lnSpcReduction="10000"/>
          </a:bodyPr>
          <a:lstStyle/>
          <a:p>
            <a:r>
              <a:rPr lang="en-US" dirty="0"/>
              <a:t>The ECB proceeds cannot be utilised for the following: </a:t>
            </a:r>
          </a:p>
          <a:p>
            <a:pPr lvl="1"/>
            <a:r>
              <a:rPr lang="en-US" dirty="0"/>
              <a:t>a) Real estate activities. </a:t>
            </a:r>
          </a:p>
          <a:p>
            <a:pPr lvl="1"/>
            <a:r>
              <a:rPr lang="en-US" dirty="0"/>
              <a:t>b) Investment in capital market. </a:t>
            </a:r>
          </a:p>
          <a:p>
            <a:pPr lvl="1"/>
            <a:r>
              <a:rPr lang="en-US" dirty="0"/>
              <a:t>c) Equity investment. </a:t>
            </a:r>
          </a:p>
          <a:p>
            <a:pPr lvl="1"/>
            <a:r>
              <a:rPr lang="en-US" dirty="0"/>
              <a:t>d) Working capital purposes, except in case of ECB raised from foreign equity holder with conditions.</a:t>
            </a:r>
          </a:p>
          <a:p>
            <a:pPr lvl="1"/>
            <a:r>
              <a:rPr lang="en-US" dirty="0"/>
              <a:t>e) General corporate purposes, except in case of ECB raised from foreign equity holder with conditions. </a:t>
            </a:r>
          </a:p>
          <a:p>
            <a:pPr lvl="1"/>
            <a:r>
              <a:rPr lang="en-US" dirty="0"/>
              <a:t>f) Repayment of Rupee loans, except in case of ECB raised for repayment of Rupee loan availed domestically for capital expenditure or otherwise with conditions. </a:t>
            </a:r>
          </a:p>
          <a:p>
            <a:pPr lvl="1"/>
            <a:r>
              <a:rPr lang="en-US" dirty="0"/>
              <a:t>g) On-lending to entities for the above activities, except in case of ECB raised by NBFCs.</a:t>
            </a:r>
          </a:p>
          <a:p>
            <a:endParaRPr lang="en-US" dirty="0"/>
          </a:p>
        </p:txBody>
      </p:sp>
      <p:sp>
        <p:nvSpPr>
          <p:cNvPr id="245762" name="Rectangle 2"/>
          <p:cNvSpPr>
            <a:spLocks noGrp="1" noChangeArrowheads="1"/>
          </p:cNvSpPr>
          <p:nvPr>
            <p:ph type="title"/>
          </p:nvPr>
        </p:nvSpPr>
        <p:spPr>
          <a:xfrm>
            <a:off x="457200" y="428939"/>
            <a:ext cx="8229600" cy="623797"/>
          </a:xfrm>
          <a:noFill/>
        </p:spPr>
        <p:txBody>
          <a:bodyPr>
            <a:noAutofit/>
          </a:bodyPr>
          <a:lstStyle/>
          <a:p>
            <a:r>
              <a:rPr lang="en-US" sz="3200" dirty="0">
                <a:solidFill>
                  <a:srgbClr val="FF0000"/>
                </a:solidFill>
              </a:rPr>
              <a:t>Non-permitted end-uses (negative list)</a:t>
            </a:r>
            <a:endParaRPr lang="en-US" altLang="en-US" sz="3200" dirty="0">
              <a:solidFill>
                <a:srgbClr val="FF0000"/>
              </a:solidFill>
            </a:endParaRPr>
          </a:p>
        </p:txBody>
      </p:sp>
      <p:sp>
        <p:nvSpPr>
          <p:cNvPr id="2" name="Slide Number Placeholder 1"/>
          <p:cNvSpPr>
            <a:spLocks noGrp="1"/>
          </p:cNvSpPr>
          <p:nvPr>
            <p:ph type="sldNum" sz="quarter" idx="12"/>
          </p:nvPr>
        </p:nvSpPr>
        <p:spPr/>
        <p:txBody>
          <a:bodyPr/>
          <a:lstStyle/>
          <a:p>
            <a:fld id="{695E4ACA-B695-43F7-B9A3-8BD045EB24DE}" type="slidenum">
              <a:rPr lang="en-IN" smtClean="0"/>
              <a:t>19</a:t>
            </a:fld>
            <a:endParaRPr lang="en-IN"/>
          </a:p>
        </p:txBody>
      </p:sp>
    </p:spTree>
    <p:extLst>
      <p:ext uri="{BB962C8B-B14F-4D97-AF65-F5344CB8AC3E}">
        <p14:creationId xmlns:p14="http://schemas.microsoft.com/office/powerpoint/2010/main" val="21615663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B5B553-CA23-CC26-599C-A7EE7F5DE760}"/>
              </a:ext>
            </a:extLst>
          </p:cNvPr>
          <p:cNvSpPr>
            <a:spLocks noGrp="1"/>
          </p:cNvSpPr>
          <p:nvPr>
            <p:ph type="title"/>
          </p:nvPr>
        </p:nvSpPr>
        <p:spPr/>
        <p:txBody>
          <a:bodyPr>
            <a:normAutofit/>
          </a:bodyPr>
          <a:lstStyle/>
          <a:p>
            <a:r>
              <a:rPr lang="en-US" sz="3600" dirty="0">
                <a:solidFill>
                  <a:srgbClr val="FF0000"/>
                </a:solidFill>
              </a:rPr>
              <a:t>Role of ECB in capital requirements</a:t>
            </a:r>
          </a:p>
        </p:txBody>
      </p:sp>
      <p:sp>
        <p:nvSpPr>
          <p:cNvPr id="3" name="Content Placeholder 2">
            <a:extLst>
              <a:ext uri="{FF2B5EF4-FFF2-40B4-BE49-F238E27FC236}">
                <a16:creationId xmlns:a16="http://schemas.microsoft.com/office/drawing/2014/main" id="{CD9A039E-8BA1-09FE-10D6-217572581629}"/>
              </a:ext>
            </a:extLst>
          </p:cNvPr>
          <p:cNvSpPr>
            <a:spLocks noGrp="1"/>
          </p:cNvSpPr>
          <p:nvPr>
            <p:ph idx="1"/>
          </p:nvPr>
        </p:nvSpPr>
        <p:spPr>
          <a:xfrm>
            <a:off x="457200" y="1417638"/>
            <a:ext cx="8229600" cy="4708525"/>
          </a:xfrm>
        </p:spPr>
        <p:txBody>
          <a:bodyPr>
            <a:normAutofit fontScale="85000" lnSpcReduction="20000"/>
          </a:bodyPr>
          <a:lstStyle/>
          <a:p>
            <a:r>
              <a:rPr lang="en-IN" dirty="0"/>
              <a:t>In an increasingly globalized financial landscape, Indian corporates and financial institutions are progressively turning to overseas markets to meet their capital requirements. </a:t>
            </a:r>
          </a:p>
          <a:p>
            <a:endParaRPr lang="en-IN" dirty="0"/>
          </a:p>
          <a:p>
            <a:r>
              <a:rPr lang="en-IN" dirty="0"/>
              <a:t>ECB raised by eligible Indian entities from recognized non-resident lenders, have emerged as a vital instrument for accessing international funding. </a:t>
            </a:r>
          </a:p>
          <a:p>
            <a:endParaRPr lang="en-IN" dirty="0"/>
          </a:p>
          <a:p>
            <a:r>
              <a:rPr lang="en-IN" dirty="0"/>
              <a:t>RBI regulates ECB loans under the Foreign Exchange Management Act, 1999 (FEMA) and regulations, master directions and circulars issued by it in line with ECB Policy Framework.</a:t>
            </a:r>
          </a:p>
          <a:p>
            <a:endParaRPr lang="en-US" dirty="0"/>
          </a:p>
        </p:txBody>
      </p:sp>
      <p:sp>
        <p:nvSpPr>
          <p:cNvPr id="4" name="Slide Number Placeholder 3">
            <a:extLst>
              <a:ext uri="{FF2B5EF4-FFF2-40B4-BE49-F238E27FC236}">
                <a16:creationId xmlns:a16="http://schemas.microsoft.com/office/drawing/2014/main" id="{AA8E643F-C1C7-3036-5F6F-D33AB38F3D8F}"/>
              </a:ext>
            </a:extLst>
          </p:cNvPr>
          <p:cNvSpPr>
            <a:spLocks noGrp="1"/>
          </p:cNvSpPr>
          <p:nvPr>
            <p:ph type="sldNum" sz="quarter" idx="12"/>
          </p:nvPr>
        </p:nvSpPr>
        <p:spPr/>
        <p:txBody>
          <a:bodyPr/>
          <a:lstStyle/>
          <a:p>
            <a:fld id="{695E4ACA-B695-43F7-B9A3-8BD045EB24DE}" type="slidenum">
              <a:rPr lang="en-IN" smtClean="0"/>
              <a:t>2</a:t>
            </a:fld>
            <a:endParaRPr lang="en-IN"/>
          </a:p>
        </p:txBody>
      </p:sp>
    </p:spTree>
    <p:extLst>
      <p:ext uri="{BB962C8B-B14F-4D97-AF65-F5344CB8AC3E}">
        <p14:creationId xmlns:p14="http://schemas.microsoft.com/office/powerpoint/2010/main" val="116775926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3" name="Rectangle 3"/>
          <p:cNvSpPr>
            <a:spLocks noGrp="1" noChangeArrowheads="1"/>
          </p:cNvSpPr>
          <p:nvPr>
            <p:ph idx="1"/>
          </p:nvPr>
        </p:nvSpPr>
        <p:spPr>
          <a:xfrm>
            <a:off x="457200" y="1556792"/>
            <a:ext cx="8229600" cy="4569371"/>
          </a:xfrm>
        </p:spPr>
        <p:txBody>
          <a:bodyPr>
            <a:normAutofit/>
          </a:bodyPr>
          <a:lstStyle/>
          <a:p>
            <a:r>
              <a:rPr lang="en-US" dirty="0"/>
              <a:t>Generally, MAMP for ECB will be 3 years. </a:t>
            </a:r>
          </a:p>
          <a:p>
            <a:pPr marL="0" indent="0">
              <a:buNone/>
            </a:pPr>
            <a:endParaRPr lang="en-US" dirty="0"/>
          </a:p>
          <a:p>
            <a:r>
              <a:rPr lang="en-US" dirty="0"/>
              <a:t>However, for the specific use, the MAMP will be as prescribed therein.</a:t>
            </a:r>
          </a:p>
          <a:p>
            <a:pPr marL="0" indent="0">
              <a:buNone/>
            </a:pPr>
            <a:endParaRPr lang="en-US" dirty="0"/>
          </a:p>
          <a:p>
            <a:endParaRPr lang="en-US" dirty="0"/>
          </a:p>
        </p:txBody>
      </p:sp>
      <p:sp>
        <p:nvSpPr>
          <p:cNvPr id="245762" name="Rectangle 2"/>
          <p:cNvSpPr>
            <a:spLocks noGrp="1" noChangeArrowheads="1"/>
          </p:cNvSpPr>
          <p:nvPr>
            <p:ph type="title"/>
          </p:nvPr>
        </p:nvSpPr>
        <p:spPr>
          <a:xfrm>
            <a:off x="251520" y="260648"/>
            <a:ext cx="8229600" cy="792088"/>
          </a:xfrm>
          <a:noFill/>
        </p:spPr>
        <p:txBody>
          <a:bodyPr>
            <a:noAutofit/>
          </a:bodyPr>
          <a:lstStyle/>
          <a:p>
            <a:pPr lvl="2" algn="ctr"/>
            <a:r>
              <a:rPr lang="en-US" sz="3200" kern="1200" dirty="0">
                <a:solidFill>
                  <a:srgbClr val="FF0000"/>
                </a:solidFill>
                <a:latin typeface="+mj-lt"/>
                <a:ea typeface="+mj-ea"/>
                <a:cs typeface="+mj-cs"/>
              </a:rPr>
              <a:t>Minimum average maturity  period (MAMP)</a:t>
            </a:r>
          </a:p>
        </p:txBody>
      </p:sp>
      <p:sp>
        <p:nvSpPr>
          <p:cNvPr id="2" name="Slide Number Placeholder 1"/>
          <p:cNvSpPr>
            <a:spLocks noGrp="1"/>
          </p:cNvSpPr>
          <p:nvPr>
            <p:ph type="sldNum" sz="quarter" idx="12"/>
          </p:nvPr>
        </p:nvSpPr>
        <p:spPr/>
        <p:txBody>
          <a:bodyPr/>
          <a:lstStyle/>
          <a:p>
            <a:fld id="{695E4ACA-B695-43F7-B9A3-8BD045EB24DE}" type="slidenum">
              <a:rPr lang="en-IN" smtClean="0"/>
              <a:t>20</a:t>
            </a:fld>
            <a:endParaRPr lang="en-IN"/>
          </a:p>
        </p:txBody>
      </p:sp>
    </p:spTree>
    <p:extLst>
      <p:ext uri="{BB962C8B-B14F-4D97-AF65-F5344CB8AC3E}">
        <p14:creationId xmlns:p14="http://schemas.microsoft.com/office/powerpoint/2010/main" val="130110907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2" name="Rectangle 2"/>
          <p:cNvSpPr>
            <a:spLocks noGrp="1" noChangeArrowheads="1"/>
          </p:cNvSpPr>
          <p:nvPr>
            <p:ph type="title"/>
          </p:nvPr>
        </p:nvSpPr>
        <p:spPr>
          <a:xfrm>
            <a:off x="457200" y="260648"/>
            <a:ext cx="8229600" cy="720080"/>
          </a:xfrm>
          <a:noFill/>
        </p:spPr>
        <p:txBody>
          <a:bodyPr>
            <a:normAutofit/>
          </a:bodyPr>
          <a:lstStyle/>
          <a:p>
            <a:pPr lvl="2" algn="ctr"/>
            <a:r>
              <a:rPr lang="en-US" sz="3600" kern="1200" dirty="0">
                <a:solidFill>
                  <a:srgbClr val="FF0000"/>
                </a:solidFill>
                <a:latin typeface="+mj-lt"/>
                <a:ea typeface="+mj-ea"/>
                <a:cs typeface="+mj-cs"/>
              </a:rPr>
              <a:t>Permitted use and MAMP</a:t>
            </a: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4121284337"/>
              </p:ext>
            </p:extLst>
          </p:nvPr>
        </p:nvGraphicFramePr>
        <p:xfrm>
          <a:off x="457200" y="1124744"/>
          <a:ext cx="8291264" cy="5400599"/>
        </p:xfrm>
        <a:graphic>
          <a:graphicData uri="http://schemas.openxmlformats.org/drawingml/2006/table">
            <a:tbl>
              <a:tblPr firstRow="1" bandRow="1">
                <a:tableStyleId>{5C22544A-7EE6-4342-B048-85BDC9FD1C3A}</a:tableStyleId>
              </a:tblPr>
              <a:tblGrid>
                <a:gridCol w="735897">
                  <a:extLst>
                    <a:ext uri="{9D8B030D-6E8A-4147-A177-3AD203B41FA5}">
                      <a16:colId xmlns:a16="http://schemas.microsoft.com/office/drawing/2014/main" val="20000"/>
                    </a:ext>
                  </a:extLst>
                </a:gridCol>
                <a:gridCol w="5948899">
                  <a:extLst>
                    <a:ext uri="{9D8B030D-6E8A-4147-A177-3AD203B41FA5}">
                      <a16:colId xmlns:a16="http://schemas.microsoft.com/office/drawing/2014/main" val="20001"/>
                    </a:ext>
                  </a:extLst>
                </a:gridCol>
                <a:gridCol w="1606468">
                  <a:extLst>
                    <a:ext uri="{9D8B030D-6E8A-4147-A177-3AD203B41FA5}">
                      <a16:colId xmlns:a16="http://schemas.microsoft.com/office/drawing/2014/main" val="20002"/>
                    </a:ext>
                  </a:extLst>
                </a:gridCol>
              </a:tblGrid>
              <a:tr h="473026">
                <a:tc>
                  <a:txBody>
                    <a:bodyPr/>
                    <a:lstStyle/>
                    <a:p>
                      <a:pPr algn="ctr"/>
                      <a:r>
                        <a:rPr lang="en-US" sz="1600" dirty="0"/>
                        <a:t>S. No.</a:t>
                      </a:r>
                    </a:p>
                  </a:txBody>
                  <a:tcPr/>
                </a:tc>
                <a:tc>
                  <a:txBody>
                    <a:bodyPr/>
                    <a:lstStyle/>
                    <a:p>
                      <a:pPr algn="ctr"/>
                      <a:r>
                        <a:rPr lang="en-US" sz="1600" dirty="0"/>
                        <a:t>Category</a:t>
                      </a:r>
                    </a:p>
                  </a:txBody>
                  <a:tcPr/>
                </a:tc>
                <a:tc>
                  <a:txBody>
                    <a:bodyPr/>
                    <a:lstStyle/>
                    <a:p>
                      <a:pPr algn="ctr"/>
                      <a:r>
                        <a:rPr lang="en-US" sz="1600" dirty="0"/>
                        <a:t>MAMP</a:t>
                      </a:r>
                    </a:p>
                  </a:txBody>
                  <a:tcPr/>
                </a:tc>
                <a:extLst>
                  <a:ext uri="{0D108BD9-81ED-4DB2-BD59-A6C34878D82A}">
                    <a16:rowId xmlns:a16="http://schemas.microsoft.com/office/drawing/2014/main" val="10000"/>
                  </a:ext>
                </a:extLst>
              </a:tr>
              <a:tr h="715187">
                <a:tc>
                  <a:txBody>
                    <a:bodyPr/>
                    <a:lstStyle/>
                    <a:p>
                      <a:pPr algn="ctr"/>
                      <a:r>
                        <a:rPr lang="en-US" sz="1600" dirty="0"/>
                        <a:t>1</a:t>
                      </a:r>
                    </a:p>
                  </a:txBody>
                  <a:tcPr/>
                </a:tc>
                <a:tc>
                  <a:txBody>
                    <a:bodyPr/>
                    <a:lstStyle/>
                    <a:p>
                      <a:pPr algn="l"/>
                      <a:r>
                        <a:rPr lang="en-US" sz="1600" b="0" i="0" u="none" strike="noStrike" kern="1200" baseline="0" dirty="0">
                          <a:solidFill>
                            <a:schemeClr val="dk1"/>
                          </a:solidFill>
                          <a:latin typeface="+mn-lt"/>
                          <a:ea typeface="+mn-ea"/>
                          <a:cs typeface="+mn-cs"/>
                        </a:rPr>
                        <a:t>ECB raised by manufacturing companies up to USD 50 million or its equivalent-  per financial year. </a:t>
                      </a:r>
                    </a:p>
                  </a:txBody>
                  <a:tcPr/>
                </a:tc>
                <a:tc>
                  <a:txBody>
                    <a:bodyPr/>
                    <a:lstStyle/>
                    <a:p>
                      <a:pPr algn="ctr"/>
                      <a:r>
                        <a:rPr lang="en-US" sz="1600" dirty="0"/>
                        <a:t>1 year</a:t>
                      </a:r>
                    </a:p>
                  </a:txBody>
                  <a:tcPr/>
                </a:tc>
                <a:extLst>
                  <a:ext uri="{0D108BD9-81ED-4DB2-BD59-A6C34878D82A}">
                    <a16:rowId xmlns:a16="http://schemas.microsoft.com/office/drawing/2014/main" val="10001"/>
                  </a:ext>
                </a:extLst>
              </a:tr>
              <a:tr h="664923">
                <a:tc>
                  <a:txBody>
                    <a:bodyPr/>
                    <a:lstStyle/>
                    <a:p>
                      <a:pPr algn="ctr"/>
                      <a:r>
                        <a:rPr lang="en-US" sz="1600" dirty="0"/>
                        <a:t>2</a:t>
                      </a:r>
                    </a:p>
                  </a:txBody>
                  <a:tcPr/>
                </a:tc>
                <a:tc>
                  <a:txBody>
                    <a:bodyPr/>
                    <a:lstStyle/>
                    <a:p>
                      <a:pPr algn="l"/>
                      <a:r>
                        <a:rPr lang="en-US" sz="1600" b="0" i="0" u="none" strike="noStrike" kern="1200" baseline="0" dirty="0">
                          <a:solidFill>
                            <a:schemeClr val="dk1"/>
                          </a:solidFill>
                          <a:latin typeface="+mn-lt"/>
                          <a:ea typeface="+mn-ea"/>
                          <a:cs typeface="+mn-cs"/>
                        </a:rPr>
                        <a:t>ECB raised from foreign equity holder for working capital purposes, general corporate purposes or for repayment of Rupee loans </a:t>
                      </a:r>
                    </a:p>
                  </a:txBody>
                  <a:tcPr/>
                </a:tc>
                <a:tc>
                  <a:txBody>
                    <a:bodyPr/>
                    <a:lstStyle/>
                    <a:p>
                      <a:pPr algn="ctr"/>
                      <a:r>
                        <a:rPr lang="en-US" sz="1600" dirty="0"/>
                        <a:t>5 years</a:t>
                      </a:r>
                    </a:p>
                  </a:txBody>
                  <a:tcPr/>
                </a:tc>
                <a:extLst>
                  <a:ext uri="{0D108BD9-81ED-4DB2-BD59-A6C34878D82A}">
                    <a16:rowId xmlns:a16="http://schemas.microsoft.com/office/drawing/2014/main" val="10002"/>
                  </a:ext>
                </a:extLst>
              </a:tr>
              <a:tr h="1108205">
                <a:tc>
                  <a:txBody>
                    <a:bodyPr/>
                    <a:lstStyle/>
                    <a:p>
                      <a:pPr algn="ctr"/>
                      <a:r>
                        <a:rPr lang="en-US" sz="1600" dirty="0"/>
                        <a:t>3</a:t>
                      </a:r>
                    </a:p>
                  </a:txBody>
                  <a:tcPr/>
                </a:tc>
                <a:tc>
                  <a:txBody>
                    <a:bodyPr/>
                    <a:lstStyle/>
                    <a:p>
                      <a:pPr algn="l"/>
                      <a:r>
                        <a:rPr lang="en-US" sz="1600" b="0" i="0" u="none" strike="noStrike" kern="1200" baseline="0" dirty="0">
                          <a:solidFill>
                            <a:schemeClr val="dk1"/>
                          </a:solidFill>
                          <a:latin typeface="+mn-lt"/>
                          <a:ea typeface="+mn-ea"/>
                          <a:cs typeface="+mn-cs"/>
                        </a:rPr>
                        <a:t>ECB raised for </a:t>
                      </a:r>
                    </a:p>
                    <a:p>
                      <a:pPr algn="l"/>
                      <a:r>
                        <a:rPr lang="en-US" sz="1600" b="0" i="0" u="none" strike="noStrike" kern="1200" baseline="0" dirty="0">
                          <a:solidFill>
                            <a:schemeClr val="dk1"/>
                          </a:solidFill>
                          <a:latin typeface="+mn-lt"/>
                          <a:ea typeface="+mn-ea"/>
                          <a:cs typeface="+mn-cs"/>
                        </a:rPr>
                        <a:t>(</a:t>
                      </a:r>
                      <a:r>
                        <a:rPr lang="en-US" sz="1600" b="0" i="0" u="none" strike="noStrike" kern="1200" baseline="0" dirty="0" err="1">
                          <a:solidFill>
                            <a:schemeClr val="dk1"/>
                          </a:solidFill>
                          <a:latin typeface="+mn-lt"/>
                          <a:ea typeface="+mn-ea"/>
                          <a:cs typeface="+mn-cs"/>
                        </a:rPr>
                        <a:t>i</a:t>
                      </a:r>
                      <a:r>
                        <a:rPr lang="en-US" sz="1600" b="0" i="0" u="none" strike="noStrike" kern="1200" baseline="0" dirty="0">
                          <a:solidFill>
                            <a:schemeClr val="dk1"/>
                          </a:solidFill>
                          <a:latin typeface="+mn-lt"/>
                          <a:ea typeface="+mn-ea"/>
                          <a:cs typeface="+mn-cs"/>
                        </a:rPr>
                        <a:t>) working capital purposes or general corporate purposes </a:t>
                      </a:r>
                    </a:p>
                    <a:p>
                      <a:pPr algn="l"/>
                      <a:r>
                        <a:rPr lang="en-US" sz="1600" b="0" i="0" u="none" strike="noStrike" kern="1200" baseline="0" dirty="0">
                          <a:solidFill>
                            <a:schemeClr val="dk1"/>
                          </a:solidFill>
                          <a:latin typeface="+mn-lt"/>
                          <a:ea typeface="+mn-ea"/>
                          <a:cs typeface="+mn-cs"/>
                        </a:rPr>
                        <a:t>(ii) on-lending by NBFCs for working capital purposes or general corporate purposes </a:t>
                      </a:r>
                    </a:p>
                  </a:txBody>
                  <a:tcPr/>
                </a:tc>
                <a:tc>
                  <a:txBody>
                    <a:bodyPr/>
                    <a:lstStyle/>
                    <a:p>
                      <a:pPr algn="ctr"/>
                      <a:r>
                        <a:rPr lang="en-US" sz="1600" dirty="0"/>
                        <a:t>10 Years</a:t>
                      </a:r>
                    </a:p>
                  </a:txBody>
                  <a:tcPr/>
                </a:tc>
                <a:extLst>
                  <a:ext uri="{0D108BD9-81ED-4DB2-BD59-A6C34878D82A}">
                    <a16:rowId xmlns:a16="http://schemas.microsoft.com/office/drawing/2014/main" val="10003"/>
                  </a:ext>
                </a:extLst>
              </a:tr>
              <a:tr h="1094539">
                <a:tc>
                  <a:txBody>
                    <a:bodyPr/>
                    <a:lstStyle/>
                    <a:p>
                      <a:pPr algn="ctr"/>
                      <a:r>
                        <a:rPr lang="en-US" sz="1600" dirty="0"/>
                        <a:t>4</a:t>
                      </a:r>
                    </a:p>
                  </a:txBody>
                  <a:tcPr/>
                </a:tc>
                <a:tc>
                  <a:txBody>
                    <a:bodyPr/>
                    <a:lstStyle/>
                    <a:p>
                      <a:pPr algn="l"/>
                      <a:r>
                        <a:rPr lang="en-US" sz="1600" b="0" i="0" u="none" strike="noStrike" kern="1200" baseline="0" dirty="0">
                          <a:solidFill>
                            <a:schemeClr val="dk1"/>
                          </a:solidFill>
                          <a:latin typeface="+mn-lt"/>
                          <a:ea typeface="+mn-ea"/>
                          <a:cs typeface="+mn-cs"/>
                        </a:rPr>
                        <a:t>ECB raised for </a:t>
                      </a:r>
                    </a:p>
                    <a:p>
                      <a:pPr algn="l"/>
                      <a:r>
                        <a:rPr lang="en-US" sz="1600" b="0" i="0" u="none" strike="noStrike" kern="1200" baseline="0" dirty="0">
                          <a:solidFill>
                            <a:schemeClr val="dk1"/>
                          </a:solidFill>
                          <a:latin typeface="+mn-lt"/>
                          <a:ea typeface="+mn-ea"/>
                          <a:cs typeface="+mn-cs"/>
                        </a:rPr>
                        <a:t>(</a:t>
                      </a:r>
                      <a:r>
                        <a:rPr lang="en-US" sz="1600" b="0" i="0" u="none" strike="noStrike" kern="1200" baseline="0" dirty="0" err="1">
                          <a:solidFill>
                            <a:schemeClr val="dk1"/>
                          </a:solidFill>
                          <a:latin typeface="+mn-lt"/>
                          <a:ea typeface="+mn-ea"/>
                          <a:cs typeface="+mn-cs"/>
                        </a:rPr>
                        <a:t>i</a:t>
                      </a:r>
                      <a:r>
                        <a:rPr lang="en-US" sz="1600" b="0" i="0" u="none" strike="noStrike" kern="1200" baseline="0" dirty="0">
                          <a:solidFill>
                            <a:schemeClr val="dk1"/>
                          </a:solidFill>
                          <a:latin typeface="+mn-lt"/>
                          <a:ea typeface="+mn-ea"/>
                          <a:cs typeface="+mn-cs"/>
                        </a:rPr>
                        <a:t>) repayment of Rupee loans availed domestically for capital expenditure </a:t>
                      </a:r>
                    </a:p>
                    <a:p>
                      <a:pPr algn="l"/>
                      <a:r>
                        <a:rPr lang="en-US" sz="1600" b="0" i="0" u="none" strike="noStrike" kern="1200" baseline="0" dirty="0">
                          <a:solidFill>
                            <a:schemeClr val="dk1"/>
                          </a:solidFill>
                          <a:latin typeface="+mn-lt"/>
                          <a:ea typeface="+mn-ea"/>
                          <a:cs typeface="+mn-cs"/>
                        </a:rPr>
                        <a:t>(ii) on-lending by NBFCs for the same purpose </a:t>
                      </a:r>
                    </a:p>
                  </a:txBody>
                  <a:tcPr/>
                </a:tc>
                <a:tc>
                  <a:txBody>
                    <a:bodyPr/>
                    <a:lstStyle/>
                    <a:p>
                      <a:pPr algn="ctr"/>
                      <a:r>
                        <a:rPr lang="en-US" sz="1600" dirty="0"/>
                        <a:t>7 Years</a:t>
                      </a:r>
                    </a:p>
                  </a:txBody>
                  <a:tcPr/>
                </a:tc>
                <a:extLst>
                  <a:ext uri="{0D108BD9-81ED-4DB2-BD59-A6C34878D82A}">
                    <a16:rowId xmlns:a16="http://schemas.microsoft.com/office/drawing/2014/main" val="10004"/>
                  </a:ext>
                </a:extLst>
              </a:tr>
              <a:tr h="1344719">
                <a:tc>
                  <a:txBody>
                    <a:bodyPr/>
                    <a:lstStyle/>
                    <a:p>
                      <a:pPr algn="ctr"/>
                      <a:r>
                        <a:rPr lang="en-US" sz="1600" dirty="0"/>
                        <a:t>5</a:t>
                      </a:r>
                    </a:p>
                  </a:txBody>
                  <a:tcPr/>
                </a:tc>
                <a:tc>
                  <a:txBody>
                    <a:bodyPr/>
                    <a:lstStyle/>
                    <a:p>
                      <a:pPr algn="l"/>
                      <a:r>
                        <a:rPr lang="en-US" sz="1600" b="0" i="0" u="none" strike="noStrike" kern="1200" baseline="0" dirty="0">
                          <a:solidFill>
                            <a:schemeClr val="dk1"/>
                          </a:solidFill>
                          <a:latin typeface="+mn-lt"/>
                          <a:ea typeface="+mn-ea"/>
                          <a:cs typeface="+mn-cs"/>
                        </a:rPr>
                        <a:t>ECB raised for </a:t>
                      </a:r>
                    </a:p>
                    <a:p>
                      <a:pPr algn="l"/>
                      <a:r>
                        <a:rPr lang="en-US" sz="1600" b="0" i="0" u="none" strike="noStrike" kern="1200" baseline="0" dirty="0">
                          <a:solidFill>
                            <a:schemeClr val="dk1"/>
                          </a:solidFill>
                          <a:latin typeface="+mn-lt"/>
                          <a:ea typeface="+mn-ea"/>
                          <a:cs typeface="+mn-cs"/>
                        </a:rPr>
                        <a:t>(</a:t>
                      </a:r>
                      <a:r>
                        <a:rPr lang="en-US" sz="1600" b="0" i="0" u="none" strike="noStrike" kern="1200" baseline="0" dirty="0" err="1">
                          <a:solidFill>
                            <a:schemeClr val="dk1"/>
                          </a:solidFill>
                          <a:latin typeface="+mn-lt"/>
                          <a:ea typeface="+mn-ea"/>
                          <a:cs typeface="+mn-cs"/>
                        </a:rPr>
                        <a:t>i</a:t>
                      </a:r>
                      <a:r>
                        <a:rPr lang="en-US" sz="1600" b="0" i="0" u="none" strike="noStrike" kern="1200" baseline="0" dirty="0">
                          <a:solidFill>
                            <a:schemeClr val="dk1"/>
                          </a:solidFill>
                          <a:latin typeface="+mn-lt"/>
                          <a:ea typeface="+mn-ea"/>
                          <a:cs typeface="+mn-cs"/>
                        </a:rPr>
                        <a:t>) repayment of Rupee loans availed domestically for purposes other than capital expenditure </a:t>
                      </a:r>
                    </a:p>
                    <a:p>
                      <a:pPr algn="l"/>
                      <a:r>
                        <a:rPr lang="en-US" sz="1600" b="0" i="0" u="none" strike="noStrike" kern="1200" baseline="0" dirty="0">
                          <a:solidFill>
                            <a:schemeClr val="dk1"/>
                          </a:solidFill>
                          <a:latin typeface="+mn-lt"/>
                          <a:ea typeface="+mn-ea"/>
                          <a:cs typeface="+mn-cs"/>
                        </a:rPr>
                        <a:t>(ii) on-lending by NBFCs for the same purpose </a:t>
                      </a:r>
                    </a:p>
                    <a:p>
                      <a:pPr algn="l"/>
                      <a:r>
                        <a:rPr lang="mr-IN" sz="1600" b="0" i="0" u="none" strike="noStrike" kern="1200" baseline="0" dirty="0">
                          <a:solidFill>
                            <a:schemeClr val="dk1"/>
                          </a:solidFill>
                          <a:latin typeface="+mn-lt"/>
                          <a:ea typeface="+mn-ea"/>
                          <a:cs typeface="+mn-cs"/>
                        </a:rPr>
                        <a:t>  </a:t>
                      </a:r>
                    </a:p>
                  </a:txBody>
                  <a:tcPr/>
                </a:tc>
                <a:tc>
                  <a:txBody>
                    <a:bodyPr/>
                    <a:lstStyle/>
                    <a:p>
                      <a:pPr algn="ctr"/>
                      <a:r>
                        <a:rPr lang="en-US" sz="1600" dirty="0"/>
                        <a:t>10 Years</a:t>
                      </a:r>
                    </a:p>
                  </a:txBody>
                  <a:tcPr/>
                </a:tc>
                <a:extLst>
                  <a:ext uri="{0D108BD9-81ED-4DB2-BD59-A6C34878D82A}">
                    <a16:rowId xmlns:a16="http://schemas.microsoft.com/office/drawing/2014/main" val="10005"/>
                  </a:ext>
                </a:extLst>
              </a:tr>
            </a:tbl>
          </a:graphicData>
        </a:graphic>
      </p:graphicFrame>
      <p:sp>
        <p:nvSpPr>
          <p:cNvPr id="2" name="Slide Number Placeholder 1"/>
          <p:cNvSpPr>
            <a:spLocks noGrp="1"/>
          </p:cNvSpPr>
          <p:nvPr>
            <p:ph type="sldNum" sz="quarter" idx="12"/>
          </p:nvPr>
        </p:nvSpPr>
        <p:spPr/>
        <p:txBody>
          <a:bodyPr/>
          <a:lstStyle/>
          <a:p>
            <a:fld id="{695E4ACA-B695-43F7-B9A3-8BD045EB24DE}" type="slidenum">
              <a:rPr lang="en-IN" smtClean="0"/>
              <a:t>21</a:t>
            </a:fld>
            <a:endParaRPr lang="en-IN"/>
          </a:p>
        </p:txBody>
      </p:sp>
    </p:spTree>
    <p:extLst>
      <p:ext uri="{BB962C8B-B14F-4D97-AF65-F5344CB8AC3E}">
        <p14:creationId xmlns:p14="http://schemas.microsoft.com/office/powerpoint/2010/main" val="5921851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306EDB-808D-3251-8276-768DA6DAC938}"/>
              </a:ext>
            </a:extLst>
          </p:cNvPr>
          <p:cNvSpPr>
            <a:spLocks noGrp="1"/>
          </p:cNvSpPr>
          <p:nvPr>
            <p:ph type="title"/>
          </p:nvPr>
        </p:nvSpPr>
        <p:spPr/>
        <p:txBody>
          <a:bodyPr>
            <a:normAutofit/>
          </a:bodyPr>
          <a:lstStyle/>
          <a:p>
            <a:r>
              <a:rPr lang="en-US" sz="3600" dirty="0">
                <a:solidFill>
                  <a:srgbClr val="FF0000"/>
                </a:solidFill>
              </a:rPr>
              <a:t>Conditions relating to MAMP</a:t>
            </a:r>
          </a:p>
        </p:txBody>
      </p:sp>
      <p:sp>
        <p:nvSpPr>
          <p:cNvPr id="3" name="Content Placeholder 2">
            <a:extLst>
              <a:ext uri="{FF2B5EF4-FFF2-40B4-BE49-F238E27FC236}">
                <a16:creationId xmlns:a16="http://schemas.microsoft.com/office/drawing/2014/main" id="{9DF49B81-ADD2-6B66-36D7-916DD04ABCBF}"/>
              </a:ext>
            </a:extLst>
          </p:cNvPr>
          <p:cNvSpPr>
            <a:spLocks noGrp="1"/>
          </p:cNvSpPr>
          <p:nvPr>
            <p:ph idx="1"/>
          </p:nvPr>
        </p:nvSpPr>
        <p:spPr/>
        <p:txBody>
          <a:bodyPr>
            <a:normAutofit fontScale="92500" lnSpcReduction="10000"/>
          </a:bodyPr>
          <a:lstStyle/>
          <a:p>
            <a:r>
              <a:rPr lang="en-IN" dirty="0"/>
              <a:t>All ECB guidelines including those related to minimum equity holding, are to be fulfilled during the whole tenure of the ECB and not only at the time of contracting of ECB.</a:t>
            </a:r>
          </a:p>
          <a:p>
            <a:endParaRPr lang="en-IN" dirty="0"/>
          </a:p>
          <a:p>
            <a:r>
              <a:rPr lang="en-US" dirty="0"/>
              <a:t>The prescribed MAMP will have to be strictly complied with under all circumstances. Call and put options, if any, shall not be exercisable prior to completion of minimum average maturity. </a:t>
            </a:r>
          </a:p>
          <a:p>
            <a:pPr marL="0" indent="0">
              <a:buNone/>
            </a:pPr>
            <a:r>
              <a:rPr lang="mr-IN" dirty="0"/>
              <a:t> </a:t>
            </a:r>
          </a:p>
          <a:p>
            <a:endParaRPr lang="en-IN" dirty="0"/>
          </a:p>
          <a:p>
            <a:endParaRPr lang="en-US" dirty="0"/>
          </a:p>
        </p:txBody>
      </p:sp>
      <p:sp>
        <p:nvSpPr>
          <p:cNvPr id="4" name="Slide Number Placeholder 3">
            <a:extLst>
              <a:ext uri="{FF2B5EF4-FFF2-40B4-BE49-F238E27FC236}">
                <a16:creationId xmlns:a16="http://schemas.microsoft.com/office/drawing/2014/main" id="{2A374194-5D08-946B-D47B-657886AA0D0F}"/>
              </a:ext>
            </a:extLst>
          </p:cNvPr>
          <p:cNvSpPr>
            <a:spLocks noGrp="1"/>
          </p:cNvSpPr>
          <p:nvPr>
            <p:ph type="sldNum" sz="quarter" idx="12"/>
          </p:nvPr>
        </p:nvSpPr>
        <p:spPr/>
        <p:txBody>
          <a:bodyPr/>
          <a:lstStyle/>
          <a:p>
            <a:fld id="{695E4ACA-B695-43F7-B9A3-8BD045EB24DE}" type="slidenum">
              <a:rPr lang="en-IN" smtClean="0"/>
              <a:t>22</a:t>
            </a:fld>
            <a:endParaRPr lang="en-IN"/>
          </a:p>
        </p:txBody>
      </p:sp>
    </p:spTree>
    <p:extLst>
      <p:ext uri="{BB962C8B-B14F-4D97-AF65-F5344CB8AC3E}">
        <p14:creationId xmlns:p14="http://schemas.microsoft.com/office/powerpoint/2010/main" val="421630910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D5054E-E690-D743-2DBD-5F6FF41399C8}"/>
              </a:ext>
            </a:extLst>
          </p:cNvPr>
          <p:cNvSpPr>
            <a:spLocks noGrp="1"/>
          </p:cNvSpPr>
          <p:nvPr>
            <p:ph type="title"/>
          </p:nvPr>
        </p:nvSpPr>
        <p:spPr>
          <a:xfrm>
            <a:off x="457200" y="274638"/>
            <a:ext cx="8229600" cy="706090"/>
          </a:xfrm>
        </p:spPr>
        <p:txBody>
          <a:bodyPr>
            <a:normAutofit/>
          </a:bodyPr>
          <a:lstStyle/>
          <a:p>
            <a:r>
              <a:rPr lang="en-US" sz="3600" dirty="0">
                <a:solidFill>
                  <a:srgbClr val="FF0000"/>
                </a:solidFill>
              </a:rPr>
              <a:t>Proposed changes in MAMP</a:t>
            </a:r>
          </a:p>
        </p:txBody>
      </p:sp>
      <p:sp>
        <p:nvSpPr>
          <p:cNvPr id="3" name="Content Placeholder 2">
            <a:extLst>
              <a:ext uri="{FF2B5EF4-FFF2-40B4-BE49-F238E27FC236}">
                <a16:creationId xmlns:a16="http://schemas.microsoft.com/office/drawing/2014/main" id="{8B3AC909-24BA-E49E-8F2E-75F1BE9E2F18}"/>
              </a:ext>
            </a:extLst>
          </p:cNvPr>
          <p:cNvSpPr>
            <a:spLocks noGrp="1"/>
          </p:cNvSpPr>
          <p:nvPr>
            <p:ph idx="1"/>
          </p:nvPr>
        </p:nvSpPr>
        <p:spPr>
          <a:xfrm>
            <a:off x="457200" y="1412776"/>
            <a:ext cx="8229600" cy="4824536"/>
          </a:xfrm>
        </p:spPr>
        <p:txBody>
          <a:bodyPr>
            <a:normAutofit fontScale="85000" lnSpcReduction="20000"/>
          </a:bodyPr>
          <a:lstStyle/>
          <a:p>
            <a:r>
              <a:rPr lang="en-IN" dirty="0"/>
              <a:t>It is proposed to apply an MAMP of 3 years irrespective of end use.</a:t>
            </a:r>
          </a:p>
          <a:p>
            <a:r>
              <a:rPr lang="en-IN" dirty="0"/>
              <a:t>For manufacturing companies an MAMP shall be between 1 year and 3 years.</a:t>
            </a:r>
          </a:p>
          <a:p>
            <a:r>
              <a:rPr lang="en-IN" dirty="0"/>
              <a:t>MAMP would be apply in the following cases:</a:t>
            </a:r>
          </a:p>
          <a:p>
            <a:pPr lvl="1"/>
            <a:r>
              <a:rPr lang="en-IN" dirty="0"/>
              <a:t>where the ECB loans are being converted to non-debt instruments;</a:t>
            </a:r>
          </a:p>
          <a:p>
            <a:pPr lvl="1"/>
            <a:r>
              <a:rPr lang="en-IN" dirty="0"/>
              <a:t>where ECB loans are being repaid using the proceeds from issuance of non-debt instruments on a repatriation basis in accordance with the rules and regulations</a:t>
            </a:r>
          </a:p>
          <a:p>
            <a:pPr lvl="1"/>
            <a:r>
              <a:rPr lang="en-IN" dirty="0"/>
              <a:t>where there is a waiver of debt by the lender; and</a:t>
            </a:r>
          </a:p>
          <a:p>
            <a:r>
              <a:rPr lang="en-IN" dirty="0"/>
              <a:t>in the case of a closure, merger, acquisition, resolution or liquidation of  either the lender or the borrower.</a:t>
            </a:r>
          </a:p>
          <a:p>
            <a:endParaRPr lang="en-US" dirty="0"/>
          </a:p>
        </p:txBody>
      </p:sp>
      <p:sp>
        <p:nvSpPr>
          <p:cNvPr id="4" name="Slide Number Placeholder 3">
            <a:extLst>
              <a:ext uri="{FF2B5EF4-FFF2-40B4-BE49-F238E27FC236}">
                <a16:creationId xmlns:a16="http://schemas.microsoft.com/office/drawing/2014/main" id="{38407821-EFF5-C26B-5A15-688C0BE27E04}"/>
              </a:ext>
            </a:extLst>
          </p:cNvPr>
          <p:cNvSpPr>
            <a:spLocks noGrp="1"/>
          </p:cNvSpPr>
          <p:nvPr>
            <p:ph type="sldNum" sz="quarter" idx="12"/>
          </p:nvPr>
        </p:nvSpPr>
        <p:spPr/>
        <p:txBody>
          <a:bodyPr/>
          <a:lstStyle/>
          <a:p>
            <a:fld id="{695E4ACA-B695-43F7-B9A3-8BD045EB24DE}" type="slidenum">
              <a:rPr lang="en-IN" smtClean="0"/>
              <a:t>23</a:t>
            </a:fld>
            <a:endParaRPr lang="en-IN"/>
          </a:p>
        </p:txBody>
      </p:sp>
    </p:spTree>
    <p:extLst>
      <p:ext uri="{BB962C8B-B14F-4D97-AF65-F5344CB8AC3E}">
        <p14:creationId xmlns:p14="http://schemas.microsoft.com/office/powerpoint/2010/main" val="140646415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217C88-DB26-73EA-6118-A4E93B8745A2}"/>
              </a:ext>
            </a:extLst>
          </p:cNvPr>
          <p:cNvSpPr>
            <a:spLocks noGrp="1"/>
          </p:cNvSpPr>
          <p:nvPr>
            <p:ph type="title"/>
          </p:nvPr>
        </p:nvSpPr>
        <p:spPr>
          <a:xfrm>
            <a:off x="457200" y="274638"/>
            <a:ext cx="8229600" cy="778098"/>
          </a:xfrm>
        </p:spPr>
        <p:txBody>
          <a:bodyPr>
            <a:normAutofit/>
          </a:bodyPr>
          <a:lstStyle/>
          <a:p>
            <a:r>
              <a:rPr lang="en-US" sz="3600" dirty="0">
                <a:solidFill>
                  <a:srgbClr val="FF0000"/>
                </a:solidFill>
              </a:rPr>
              <a:t>Caps on quantum of ECB</a:t>
            </a:r>
          </a:p>
        </p:txBody>
      </p:sp>
      <p:sp>
        <p:nvSpPr>
          <p:cNvPr id="3" name="Content Placeholder 2">
            <a:extLst>
              <a:ext uri="{FF2B5EF4-FFF2-40B4-BE49-F238E27FC236}">
                <a16:creationId xmlns:a16="http://schemas.microsoft.com/office/drawing/2014/main" id="{5DEA1C54-C04F-9536-D5EE-27F83061FEF6}"/>
              </a:ext>
            </a:extLst>
          </p:cNvPr>
          <p:cNvSpPr>
            <a:spLocks noGrp="1"/>
          </p:cNvSpPr>
          <p:nvPr>
            <p:ph idx="1"/>
          </p:nvPr>
        </p:nvSpPr>
        <p:spPr>
          <a:xfrm>
            <a:off x="457200" y="1268760"/>
            <a:ext cx="8229600" cy="4857403"/>
          </a:xfrm>
        </p:spPr>
        <p:txBody>
          <a:bodyPr>
            <a:normAutofit lnSpcReduction="10000"/>
          </a:bodyPr>
          <a:lstStyle/>
          <a:p>
            <a:r>
              <a:rPr lang="en-IN" sz="2800" dirty="0"/>
              <a:t>all eligible borrowers can raise ECB loans up to US$750 million or equivalent per financial year under the automatic route.</a:t>
            </a:r>
          </a:p>
          <a:p>
            <a:endParaRPr lang="en-IN" sz="2800" dirty="0"/>
          </a:p>
          <a:p>
            <a:r>
              <a:rPr lang="en-IN" sz="2800" dirty="0"/>
              <a:t>If the ECB loans are made by direct foreign equity holders, ECB liability-equity ratio for ECB raised under the automatic route cannot exceed 7:1.except if the aggregate amount of all ECB loans made by such direct equity holder (including the ECB loan proposed to be made) is US$5 million, or its equivalent, or less).</a:t>
            </a:r>
          </a:p>
          <a:p>
            <a:pPr marL="0" indent="0">
              <a:buNone/>
            </a:pPr>
            <a:endParaRPr lang="en-US" dirty="0"/>
          </a:p>
        </p:txBody>
      </p:sp>
      <p:sp>
        <p:nvSpPr>
          <p:cNvPr id="4" name="Slide Number Placeholder 3">
            <a:extLst>
              <a:ext uri="{FF2B5EF4-FFF2-40B4-BE49-F238E27FC236}">
                <a16:creationId xmlns:a16="http://schemas.microsoft.com/office/drawing/2014/main" id="{96DCAD01-0B28-FF5B-7D0A-E8316B9C18D4}"/>
              </a:ext>
            </a:extLst>
          </p:cNvPr>
          <p:cNvSpPr>
            <a:spLocks noGrp="1"/>
          </p:cNvSpPr>
          <p:nvPr>
            <p:ph type="sldNum" sz="quarter" idx="12"/>
          </p:nvPr>
        </p:nvSpPr>
        <p:spPr/>
        <p:txBody>
          <a:bodyPr/>
          <a:lstStyle/>
          <a:p>
            <a:fld id="{695E4ACA-B695-43F7-B9A3-8BD045EB24DE}" type="slidenum">
              <a:rPr lang="en-IN" smtClean="0"/>
              <a:t>24</a:t>
            </a:fld>
            <a:endParaRPr lang="en-IN"/>
          </a:p>
        </p:txBody>
      </p:sp>
    </p:spTree>
    <p:extLst>
      <p:ext uri="{BB962C8B-B14F-4D97-AF65-F5344CB8AC3E}">
        <p14:creationId xmlns:p14="http://schemas.microsoft.com/office/powerpoint/2010/main" val="140708022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D03FFE-431A-3E4A-8315-F83B8BE05CAB}"/>
              </a:ext>
            </a:extLst>
          </p:cNvPr>
          <p:cNvSpPr>
            <a:spLocks noGrp="1"/>
          </p:cNvSpPr>
          <p:nvPr>
            <p:ph type="title"/>
          </p:nvPr>
        </p:nvSpPr>
        <p:spPr/>
        <p:txBody>
          <a:bodyPr>
            <a:noAutofit/>
          </a:bodyPr>
          <a:lstStyle/>
          <a:p>
            <a:r>
              <a:rPr lang="en-US" sz="3200" dirty="0">
                <a:solidFill>
                  <a:srgbClr val="FF0000"/>
                </a:solidFill>
              </a:rPr>
              <a:t>Proposed amendment - caps on amount of ECB</a:t>
            </a:r>
          </a:p>
        </p:txBody>
      </p:sp>
      <p:sp>
        <p:nvSpPr>
          <p:cNvPr id="3" name="Content Placeholder 2">
            <a:extLst>
              <a:ext uri="{FF2B5EF4-FFF2-40B4-BE49-F238E27FC236}">
                <a16:creationId xmlns:a16="http://schemas.microsoft.com/office/drawing/2014/main" id="{4AE2F0AA-1517-71EC-8FBE-935E160BBB75}"/>
              </a:ext>
            </a:extLst>
          </p:cNvPr>
          <p:cNvSpPr>
            <a:spLocks noGrp="1"/>
          </p:cNvSpPr>
          <p:nvPr>
            <p:ph idx="1"/>
          </p:nvPr>
        </p:nvSpPr>
        <p:spPr/>
        <p:txBody>
          <a:bodyPr>
            <a:normAutofit fontScale="92500" lnSpcReduction="10000"/>
          </a:bodyPr>
          <a:lstStyle/>
          <a:p>
            <a:r>
              <a:rPr lang="en-IN" sz="3000" dirty="0"/>
              <a:t>It is proposed to increase the cap on ECB loans that can be raised up to a higher of (</a:t>
            </a:r>
            <a:r>
              <a:rPr lang="en-IN" sz="3000" dirty="0" err="1"/>
              <a:t>i</a:t>
            </a:r>
            <a:r>
              <a:rPr lang="en-IN" sz="3000" dirty="0"/>
              <a:t>) US$1 billion and (ii) an amount that would not result in the total domestic and external borrowings by the eligible borrower to exceed 300% of the net worth of the eligible borrower as per its latest audited financial statements</a:t>
            </a:r>
          </a:p>
          <a:p>
            <a:pPr marL="0" indent="0">
              <a:buNone/>
            </a:pPr>
            <a:endParaRPr lang="en-IN" sz="3000" dirty="0"/>
          </a:p>
          <a:p>
            <a:r>
              <a:rPr lang="en-IN" sz="3000" dirty="0"/>
              <a:t>Eligible borrower, regulated by a financial sector regulator will not have any cap on amount of ECB.</a:t>
            </a:r>
          </a:p>
          <a:p>
            <a:endParaRPr lang="en-US" dirty="0"/>
          </a:p>
        </p:txBody>
      </p:sp>
      <p:sp>
        <p:nvSpPr>
          <p:cNvPr id="4" name="Slide Number Placeholder 3">
            <a:extLst>
              <a:ext uri="{FF2B5EF4-FFF2-40B4-BE49-F238E27FC236}">
                <a16:creationId xmlns:a16="http://schemas.microsoft.com/office/drawing/2014/main" id="{1273FD25-2C15-9BAF-6AA1-487BAFE7613D}"/>
              </a:ext>
            </a:extLst>
          </p:cNvPr>
          <p:cNvSpPr>
            <a:spLocks noGrp="1"/>
          </p:cNvSpPr>
          <p:nvPr>
            <p:ph type="sldNum" sz="quarter" idx="12"/>
          </p:nvPr>
        </p:nvSpPr>
        <p:spPr/>
        <p:txBody>
          <a:bodyPr/>
          <a:lstStyle/>
          <a:p>
            <a:fld id="{695E4ACA-B695-43F7-B9A3-8BD045EB24DE}" type="slidenum">
              <a:rPr lang="en-IN" smtClean="0"/>
              <a:t>25</a:t>
            </a:fld>
            <a:endParaRPr lang="en-IN"/>
          </a:p>
        </p:txBody>
      </p:sp>
    </p:spTree>
    <p:extLst>
      <p:ext uri="{BB962C8B-B14F-4D97-AF65-F5344CB8AC3E}">
        <p14:creationId xmlns:p14="http://schemas.microsoft.com/office/powerpoint/2010/main" val="2584556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3" name="Rectangle 3"/>
          <p:cNvSpPr>
            <a:spLocks noGrp="1" noChangeArrowheads="1"/>
          </p:cNvSpPr>
          <p:nvPr>
            <p:ph idx="1"/>
          </p:nvPr>
        </p:nvSpPr>
        <p:spPr>
          <a:xfrm>
            <a:off x="457200" y="1600200"/>
            <a:ext cx="8229600" cy="4781128"/>
          </a:xfrm>
        </p:spPr>
        <p:txBody>
          <a:bodyPr>
            <a:normAutofit fontScale="77500" lnSpcReduction="20000"/>
          </a:bodyPr>
          <a:lstStyle/>
          <a:p>
            <a:r>
              <a:rPr lang="en-US" b="1" dirty="0"/>
              <a:t>All-in-Cost</a:t>
            </a:r>
            <a:r>
              <a:rPr lang="en-US" dirty="0"/>
              <a:t> includes rate of interest, other fees, expenses, charges, guarantee fees, ECA charges, whether paid in foreign currency or INR but will not include commitment fees and withholding tax payable in INR. </a:t>
            </a:r>
          </a:p>
          <a:p>
            <a:endParaRPr lang="en-US" dirty="0"/>
          </a:p>
          <a:p>
            <a:r>
              <a:rPr lang="en-US" dirty="0"/>
              <a:t>In the case of fixed rate loans, the swap cost plus spread should not be more than the floating rate plus the applicable spread.</a:t>
            </a:r>
          </a:p>
          <a:p>
            <a:endParaRPr lang="en-US" dirty="0"/>
          </a:p>
          <a:p>
            <a:r>
              <a:rPr lang="en-US" dirty="0"/>
              <a:t>Prepayment charge/ Penal interest, if any, for default or breach of covenants, should not be more than 2 per cent over and above the contracted rate of interest on the outstanding principal amount and will be outside the all-in-cost ceiling. ( referred as Other costs).	</a:t>
            </a:r>
          </a:p>
          <a:p>
            <a:endParaRPr lang="en-US" dirty="0"/>
          </a:p>
        </p:txBody>
      </p:sp>
      <p:sp>
        <p:nvSpPr>
          <p:cNvPr id="245762" name="Rectangle 2"/>
          <p:cNvSpPr>
            <a:spLocks noGrp="1" noChangeArrowheads="1"/>
          </p:cNvSpPr>
          <p:nvPr>
            <p:ph type="title"/>
          </p:nvPr>
        </p:nvSpPr>
        <p:spPr>
          <a:xfrm>
            <a:off x="457200" y="457200"/>
            <a:ext cx="8229600" cy="739552"/>
          </a:xfrm>
          <a:noFill/>
        </p:spPr>
        <p:txBody>
          <a:bodyPr>
            <a:normAutofit/>
          </a:bodyPr>
          <a:lstStyle/>
          <a:p>
            <a:r>
              <a:rPr lang="en-US" sz="3200" dirty="0"/>
              <a:t> </a:t>
            </a:r>
            <a:r>
              <a:rPr lang="en-US" sz="3600" dirty="0">
                <a:solidFill>
                  <a:srgbClr val="FF0000"/>
                </a:solidFill>
              </a:rPr>
              <a:t>All-in-cost</a:t>
            </a:r>
            <a:endParaRPr lang="en-US" altLang="en-US" sz="3600" dirty="0">
              <a:solidFill>
                <a:srgbClr val="FF0000"/>
              </a:solidFill>
            </a:endParaRPr>
          </a:p>
        </p:txBody>
      </p:sp>
      <p:sp>
        <p:nvSpPr>
          <p:cNvPr id="2" name="Slide Number Placeholder 1"/>
          <p:cNvSpPr>
            <a:spLocks noGrp="1"/>
          </p:cNvSpPr>
          <p:nvPr>
            <p:ph type="sldNum" sz="quarter" idx="12"/>
          </p:nvPr>
        </p:nvSpPr>
        <p:spPr/>
        <p:txBody>
          <a:bodyPr/>
          <a:lstStyle/>
          <a:p>
            <a:fld id="{695E4ACA-B695-43F7-B9A3-8BD045EB24DE}" type="slidenum">
              <a:rPr lang="en-IN" smtClean="0"/>
              <a:t>26</a:t>
            </a:fld>
            <a:endParaRPr lang="en-IN"/>
          </a:p>
        </p:txBody>
      </p:sp>
    </p:spTree>
    <p:extLst>
      <p:ext uri="{BB962C8B-B14F-4D97-AF65-F5344CB8AC3E}">
        <p14:creationId xmlns:p14="http://schemas.microsoft.com/office/powerpoint/2010/main" val="76063270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3" name="Rectangle 3"/>
          <p:cNvSpPr>
            <a:spLocks noGrp="1" noChangeArrowheads="1"/>
          </p:cNvSpPr>
          <p:nvPr>
            <p:ph idx="1"/>
          </p:nvPr>
        </p:nvSpPr>
        <p:spPr>
          <a:xfrm>
            <a:off x="457200" y="1484784"/>
            <a:ext cx="8229600" cy="4896544"/>
          </a:xfrm>
        </p:spPr>
        <p:txBody>
          <a:bodyPr>
            <a:normAutofit fontScale="92500" lnSpcReduction="20000"/>
          </a:bodyPr>
          <a:lstStyle/>
          <a:p>
            <a:r>
              <a:rPr lang="en-IN" sz="3000" dirty="0"/>
              <a:t>For foreign currency ECB loans is 500 bps above the benchmark and 450 bps for INR denominated ECB loans. </a:t>
            </a:r>
          </a:p>
          <a:p>
            <a:endParaRPr lang="en-IN" sz="3000" dirty="0"/>
          </a:p>
          <a:p>
            <a:r>
              <a:rPr lang="en-IN" sz="3000" dirty="0"/>
              <a:t>For foreign currency ECBs, the benchmark is the relevant widely accepted interbank rate or Alternative Reference Rate (ARR) of 6-month tenor applicable to the currency of borrowing (e.g., SOFR for USD, EURIBOR for EUR etc.). </a:t>
            </a:r>
          </a:p>
          <a:p>
            <a:endParaRPr lang="en-IN" sz="3000" dirty="0"/>
          </a:p>
          <a:p>
            <a:r>
              <a:rPr lang="en-IN" sz="3000" dirty="0"/>
              <a:t>For INR denominated ECBs, the benchmark is the then prevailing yield of Government of India securities of corresponding maturity.</a:t>
            </a:r>
          </a:p>
          <a:p>
            <a:endParaRPr lang="en-US" altLang="en-US" dirty="0"/>
          </a:p>
          <a:p>
            <a:endParaRPr lang="en-US" altLang="en-US" dirty="0"/>
          </a:p>
          <a:p>
            <a:endParaRPr lang="en-US" altLang="en-US" dirty="0"/>
          </a:p>
          <a:p>
            <a:endParaRPr lang="en-US" altLang="en-US" dirty="0"/>
          </a:p>
        </p:txBody>
      </p:sp>
      <p:sp>
        <p:nvSpPr>
          <p:cNvPr id="245762" name="Rectangle 2"/>
          <p:cNvSpPr>
            <a:spLocks noGrp="1" noChangeArrowheads="1"/>
          </p:cNvSpPr>
          <p:nvPr>
            <p:ph type="title"/>
          </p:nvPr>
        </p:nvSpPr>
        <p:spPr>
          <a:xfrm>
            <a:off x="457200" y="274638"/>
            <a:ext cx="8229600" cy="778098"/>
          </a:xfrm>
          <a:noFill/>
        </p:spPr>
        <p:txBody>
          <a:bodyPr>
            <a:normAutofit/>
          </a:bodyPr>
          <a:lstStyle/>
          <a:p>
            <a:r>
              <a:rPr lang="en-US" sz="3600" dirty="0">
                <a:solidFill>
                  <a:srgbClr val="FF0000"/>
                </a:solidFill>
              </a:rPr>
              <a:t>All-in-cost ceiling per annum</a:t>
            </a:r>
            <a:endParaRPr lang="en-US" altLang="en-US" sz="3600" dirty="0">
              <a:solidFill>
                <a:srgbClr val="FF0000"/>
              </a:solidFill>
            </a:endParaRPr>
          </a:p>
        </p:txBody>
      </p:sp>
      <p:sp>
        <p:nvSpPr>
          <p:cNvPr id="2" name="Slide Number Placeholder 1"/>
          <p:cNvSpPr>
            <a:spLocks noGrp="1"/>
          </p:cNvSpPr>
          <p:nvPr>
            <p:ph type="sldNum" sz="quarter" idx="12"/>
          </p:nvPr>
        </p:nvSpPr>
        <p:spPr/>
        <p:txBody>
          <a:bodyPr/>
          <a:lstStyle/>
          <a:p>
            <a:fld id="{695E4ACA-B695-43F7-B9A3-8BD045EB24DE}" type="slidenum">
              <a:rPr lang="en-IN" smtClean="0"/>
              <a:t>27</a:t>
            </a:fld>
            <a:endParaRPr lang="en-IN"/>
          </a:p>
        </p:txBody>
      </p:sp>
    </p:spTree>
    <p:extLst>
      <p:ext uri="{BB962C8B-B14F-4D97-AF65-F5344CB8AC3E}">
        <p14:creationId xmlns:p14="http://schemas.microsoft.com/office/powerpoint/2010/main" val="294013777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4871DB-C4BA-9640-B550-D2EBB0ED81FB}"/>
              </a:ext>
            </a:extLst>
          </p:cNvPr>
          <p:cNvSpPr>
            <a:spLocks noGrp="1"/>
          </p:cNvSpPr>
          <p:nvPr>
            <p:ph type="title"/>
          </p:nvPr>
        </p:nvSpPr>
        <p:spPr>
          <a:xfrm>
            <a:off x="457200" y="274638"/>
            <a:ext cx="8229600" cy="850106"/>
          </a:xfrm>
        </p:spPr>
        <p:txBody>
          <a:bodyPr>
            <a:noAutofit/>
          </a:bodyPr>
          <a:lstStyle/>
          <a:p>
            <a:r>
              <a:rPr lang="en-US" sz="3600" dirty="0">
                <a:solidFill>
                  <a:srgbClr val="FF0000"/>
                </a:solidFill>
              </a:rPr>
              <a:t>Proposed amendment - all-in- cost ceiling</a:t>
            </a:r>
          </a:p>
        </p:txBody>
      </p:sp>
      <p:sp>
        <p:nvSpPr>
          <p:cNvPr id="3" name="Content Placeholder 2">
            <a:extLst>
              <a:ext uri="{FF2B5EF4-FFF2-40B4-BE49-F238E27FC236}">
                <a16:creationId xmlns:a16="http://schemas.microsoft.com/office/drawing/2014/main" id="{8EECFAAC-32F6-4E6D-7C43-9F7E30483117}"/>
              </a:ext>
            </a:extLst>
          </p:cNvPr>
          <p:cNvSpPr>
            <a:spLocks noGrp="1"/>
          </p:cNvSpPr>
          <p:nvPr>
            <p:ph idx="1"/>
          </p:nvPr>
        </p:nvSpPr>
        <p:spPr/>
        <p:txBody>
          <a:bodyPr/>
          <a:lstStyle/>
          <a:p>
            <a:r>
              <a:rPr lang="en-IN" sz="2800" dirty="0"/>
              <a:t>It is proposed to remove all such all-in-cost ceilings. </a:t>
            </a:r>
          </a:p>
          <a:p>
            <a:endParaRPr lang="en-IN" sz="2800" dirty="0"/>
          </a:p>
          <a:p>
            <a:r>
              <a:rPr lang="en-IN" sz="2800" dirty="0"/>
              <a:t>The cost of borrowing would be in line with prevailing market conditions (subject to satisfaction of the designated AD bank).</a:t>
            </a:r>
          </a:p>
          <a:p>
            <a:endParaRPr lang="en-US" dirty="0"/>
          </a:p>
        </p:txBody>
      </p:sp>
      <p:sp>
        <p:nvSpPr>
          <p:cNvPr id="4" name="Slide Number Placeholder 3">
            <a:extLst>
              <a:ext uri="{FF2B5EF4-FFF2-40B4-BE49-F238E27FC236}">
                <a16:creationId xmlns:a16="http://schemas.microsoft.com/office/drawing/2014/main" id="{31CCF5FE-6E44-6DDB-C3A0-838054B591C9}"/>
              </a:ext>
            </a:extLst>
          </p:cNvPr>
          <p:cNvSpPr>
            <a:spLocks noGrp="1"/>
          </p:cNvSpPr>
          <p:nvPr>
            <p:ph type="sldNum" sz="quarter" idx="12"/>
          </p:nvPr>
        </p:nvSpPr>
        <p:spPr/>
        <p:txBody>
          <a:bodyPr/>
          <a:lstStyle/>
          <a:p>
            <a:fld id="{695E4ACA-B695-43F7-B9A3-8BD045EB24DE}" type="slidenum">
              <a:rPr lang="en-IN" smtClean="0"/>
              <a:t>28</a:t>
            </a:fld>
            <a:endParaRPr lang="en-IN"/>
          </a:p>
        </p:txBody>
      </p:sp>
    </p:spTree>
    <p:extLst>
      <p:ext uri="{BB962C8B-B14F-4D97-AF65-F5344CB8AC3E}">
        <p14:creationId xmlns:p14="http://schemas.microsoft.com/office/powerpoint/2010/main" val="423373710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50106"/>
          </a:xfrm>
          <a:noFill/>
        </p:spPr>
        <p:txBody>
          <a:bodyPr>
            <a:normAutofit/>
          </a:bodyPr>
          <a:lstStyle/>
          <a:p>
            <a:r>
              <a:rPr lang="en-US" sz="3600" dirty="0">
                <a:solidFill>
                  <a:srgbClr val="FF0000"/>
                </a:solidFill>
              </a:rPr>
              <a:t>Security for ECB</a:t>
            </a:r>
          </a:p>
        </p:txBody>
      </p:sp>
      <p:sp>
        <p:nvSpPr>
          <p:cNvPr id="3" name="Content Placeholder 2"/>
          <p:cNvSpPr>
            <a:spLocks noGrp="1"/>
          </p:cNvSpPr>
          <p:nvPr>
            <p:ph idx="1"/>
          </p:nvPr>
        </p:nvSpPr>
        <p:spPr>
          <a:xfrm>
            <a:off x="457200" y="1340768"/>
            <a:ext cx="8229600" cy="5242594"/>
          </a:xfrm>
        </p:spPr>
        <p:txBody>
          <a:bodyPr>
            <a:normAutofit fontScale="85000" lnSpcReduction="20000"/>
          </a:bodyPr>
          <a:lstStyle/>
          <a:p>
            <a:r>
              <a:rPr lang="en-US" sz="2800" dirty="0"/>
              <a:t>AD Category 1 banks are permitted to allow creation of charge on immovable assets, movable assets, financial securities and issue of corporate and/or personal guarantees in favour of overseas lender, to secure the ECB to be raised/ raised by the borrower, during the currency of the ECB with security co-terminating with underlying ECB, subject to  that:</a:t>
            </a:r>
          </a:p>
          <a:p>
            <a:pPr marL="0" indent="0">
              <a:buNone/>
            </a:pPr>
            <a:r>
              <a:rPr lang="en-US" sz="2800" dirty="0"/>
              <a:t> </a:t>
            </a:r>
          </a:p>
          <a:p>
            <a:pPr lvl="1"/>
            <a:r>
              <a:rPr lang="en-US" dirty="0" err="1"/>
              <a:t>i</a:t>
            </a:r>
            <a:r>
              <a:rPr lang="en-US" dirty="0"/>
              <a:t>. the underlying ECB is in compliance with the extant ECB guidelines, </a:t>
            </a:r>
          </a:p>
          <a:p>
            <a:pPr lvl="1"/>
            <a:endParaRPr lang="en-US" dirty="0"/>
          </a:p>
          <a:p>
            <a:pPr lvl="1"/>
            <a:r>
              <a:rPr lang="en-US" dirty="0"/>
              <a:t>ii. there exists a security clause in the Loan Agreement and</a:t>
            </a:r>
          </a:p>
          <a:p>
            <a:pPr marL="457200" lvl="1" indent="0">
              <a:buNone/>
            </a:pPr>
            <a:r>
              <a:rPr lang="en-US" dirty="0"/>
              <a:t> </a:t>
            </a:r>
          </a:p>
          <a:p>
            <a:pPr lvl="1"/>
            <a:r>
              <a:rPr lang="en-US" dirty="0"/>
              <a:t>iii. No objection certificate, as applicable, from the existing lenders in India has been obtained in case of creation of charge. </a:t>
            </a:r>
          </a:p>
          <a:p>
            <a:endParaRPr lang="en-US" dirty="0"/>
          </a:p>
        </p:txBody>
      </p:sp>
      <p:sp>
        <p:nvSpPr>
          <p:cNvPr id="4" name="Slide Number Placeholder 3"/>
          <p:cNvSpPr>
            <a:spLocks noGrp="1"/>
          </p:cNvSpPr>
          <p:nvPr>
            <p:ph type="sldNum" sz="quarter" idx="12"/>
          </p:nvPr>
        </p:nvSpPr>
        <p:spPr/>
        <p:txBody>
          <a:bodyPr/>
          <a:lstStyle/>
          <a:p>
            <a:fld id="{695E4ACA-B695-43F7-B9A3-8BD045EB24DE}" type="slidenum">
              <a:rPr lang="en-IN" smtClean="0"/>
              <a:t>29</a:t>
            </a:fld>
            <a:endParaRPr lang="en-IN"/>
          </a:p>
        </p:txBody>
      </p:sp>
    </p:spTree>
    <p:extLst>
      <p:ext uri="{BB962C8B-B14F-4D97-AF65-F5344CB8AC3E}">
        <p14:creationId xmlns:p14="http://schemas.microsoft.com/office/powerpoint/2010/main" val="21247869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D0AAB7-8F18-D807-652A-7D74D9AD717B}"/>
              </a:ext>
            </a:extLst>
          </p:cNvPr>
          <p:cNvSpPr>
            <a:spLocks noGrp="1"/>
          </p:cNvSpPr>
          <p:nvPr>
            <p:ph type="title"/>
          </p:nvPr>
        </p:nvSpPr>
        <p:spPr/>
        <p:txBody>
          <a:bodyPr>
            <a:normAutofit fontScale="90000"/>
          </a:bodyPr>
          <a:lstStyle/>
          <a:p>
            <a:br>
              <a:rPr lang="en-IN" sz="3600" b="1" dirty="0"/>
            </a:br>
            <a:r>
              <a:rPr lang="en-IN" sz="3600" dirty="0">
                <a:solidFill>
                  <a:srgbClr val="FF0000"/>
                </a:solidFill>
              </a:rPr>
              <a:t>ECBs status</a:t>
            </a:r>
            <a:br>
              <a:rPr lang="en-IN" sz="3600" dirty="0">
                <a:solidFill>
                  <a:srgbClr val="FF0000"/>
                </a:solidFill>
              </a:rPr>
            </a:br>
            <a:r>
              <a:rPr lang="en-IN" sz="3600" dirty="0">
                <a:solidFill>
                  <a:srgbClr val="FF0000"/>
                </a:solidFill>
              </a:rPr>
              <a:t>(as of September, 2024)</a:t>
            </a:r>
            <a:br>
              <a:rPr lang="en-IN" dirty="0">
                <a:solidFill>
                  <a:srgbClr val="FF0000"/>
                </a:solidFill>
              </a:rPr>
            </a:br>
            <a:endParaRPr lang="en-US" dirty="0">
              <a:solidFill>
                <a:srgbClr val="FF0000"/>
              </a:solidFill>
            </a:endParaRPr>
          </a:p>
        </p:txBody>
      </p:sp>
      <p:sp>
        <p:nvSpPr>
          <p:cNvPr id="3" name="Content Placeholder 2">
            <a:extLst>
              <a:ext uri="{FF2B5EF4-FFF2-40B4-BE49-F238E27FC236}">
                <a16:creationId xmlns:a16="http://schemas.microsoft.com/office/drawing/2014/main" id="{124108A5-7B4C-0C0B-4567-BEE064D34DBE}"/>
              </a:ext>
            </a:extLst>
          </p:cNvPr>
          <p:cNvSpPr>
            <a:spLocks noGrp="1"/>
          </p:cNvSpPr>
          <p:nvPr>
            <p:ph idx="1"/>
          </p:nvPr>
        </p:nvSpPr>
        <p:spPr/>
        <p:txBody>
          <a:bodyPr>
            <a:normAutofit fontScale="92500" lnSpcReduction="20000"/>
          </a:bodyPr>
          <a:lstStyle/>
          <a:p>
            <a:r>
              <a:rPr lang="en-IN" sz="2800" dirty="0"/>
              <a:t>ECBs have emerged as a key source of funding for Indian corporates, enabling capital expansion and modernization.</a:t>
            </a:r>
          </a:p>
          <a:p>
            <a:pPr marL="0" indent="0">
              <a:buNone/>
            </a:pPr>
            <a:endParaRPr lang="en-IN" sz="2800" dirty="0"/>
          </a:p>
          <a:p>
            <a:r>
              <a:rPr lang="en-IN" sz="2800" dirty="0"/>
              <a:t>The total outstanding ECBs stood at $190.4 billion as of September 2024.</a:t>
            </a:r>
          </a:p>
          <a:p>
            <a:endParaRPr lang="en-IN" sz="2800" dirty="0"/>
          </a:p>
          <a:p>
            <a:r>
              <a:rPr lang="en-IN" sz="2800" dirty="0"/>
              <a:t>Of this, the non-Rupee and non-FDI components accounted for approximately $154.9 billion.</a:t>
            </a:r>
          </a:p>
          <a:p>
            <a:endParaRPr lang="en-IN" sz="2800" dirty="0"/>
          </a:p>
          <a:p>
            <a:r>
              <a:rPr lang="en-IN" sz="2800" dirty="0"/>
              <a:t>The private sector held 63% ($97.58 billion), while the public sector accounted for 37% ($55.5 billion).</a:t>
            </a:r>
          </a:p>
          <a:p>
            <a:endParaRPr lang="en-US" dirty="0"/>
          </a:p>
        </p:txBody>
      </p:sp>
      <p:sp>
        <p:nvSpPr>
          <p:cNvPr id="4" name="Slide Number Placeholder 3">
            <a:extLst>
              <a:ext uri="{FF2B5EF4-FFF2-40B4-BE49-F238E27FC236}">
                <a16:creationId xmlns:a16="http://schemas.microsoft.com/office/drawing/2014/main" id="{4C9036FF-D233-CE42-5C8C-DA50E22EAB36}"/>
              </a:ext>
            </a:extLst>
          </p:cNvPr>
          <p:cNvSpPr>
            <a:spLocks noGrp="1"/>
          </p:cNvSpPr>
          <p:nvPr>
            <p:ph type="sldNum" sz="quarter" idx="12"/>
          </p:nvPr>
        </p:nvSpPr>
        <p:spPr/>
        <p:txBody>
          <a:bodyPr/>
          <a:lstStyle/>
          <a:p>
            <a:fld id="{695E4ACA-B695-43F7-B9A3-8BD045EB24DE}" type="slidenum">
              <a:rPr lang="en-IN" smtClean="0"/>
              <a:t>3</a:t>
            </a:fld>
            <a:endParaRPr lang="en-IN"/>
          </a:p>
        </p:txBody>
      </p:sp>
    </p:spTree>
    <p:extLst>
      <p:ext uri="{BB962C8B-B14F-4D97-AF65-F5344CB8AC3E}">
        <p14:creationId xmlns:p14="http://schemas.microsoft.com/office/powerpoint/2010/main" val="295256881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50106"/>
          </a:xfrm>
          <a:noFill/>
        </p:spPr>
        <p:txBody>
          <a:bodyPr>
            <a:normAutofit/>
          </a:bodyPr>
          <a:lstStyle/>
          <a:p>
            <a:r>
              <a:rPr lang="en-US" sz="3600" dirty="0">
                <a:solidFill>
                  <a:srgbClr val="FF0000"/>
                </a:solidFill>
              </a:rPr>
              <a:t>Security for ECB</a:t>
            </a:r>
          </a:p>
        </p:txBody>
      </p:sp>
      <p:sp>
        <p:nvSpPr>
          <p:cNvPr id="3" name="Content Placeholder 2"/>
          <p:cNvSpPr>
            <a:spLocks noGrp="1"/>
          </p:cNvSpPr>
          <p:nvPr>
            <p:ph idx="1"/>
          </p:nvPr>
        </p:nvSpPr>
        <p:spPr/>
        <p:txBody>
          <a:bodyPr>
            <a:normAutofit fontScale="85000" lnSpcReduction="10000"/>
          </a:bodyPr>
          <a:lstStyle/>
          <a:p>
            <a:r>
              <a:rPr lang="en-US" b="1" dirty="0"/>
              <a:t>Creation of charge over immovable assets:</a:t>
            </a:r>
          </a:p>
          <a:p>
            <a:pPr lvl="1"/>
            <a:r>
              <a:rPr lang="en-US" dirty="0"/>
              <a:t>The permission should not be construed as a permission to acquire immovable asset (property) in India, by the overseas lender/ security trustee. </a:t>
            </a:r>
          </a:p>
          <a:p>
            <a:pPr lvl="1"/>
            <a:r>
              <a:rPr lang="en-US" dirty="0"/>
              <a:t>In the event of enforcement / invocation of the charge, the immovable asset/ property will have to be sold only to a person resident in India and the sale proceeds shall be repatriated to liquidate the outstanding ECB.</a:t>
            </a:r>
          </a:p>
          <a:p>
            <a:r>
              <a:rPr lang="en-US" b="1" dirty="0"/>
              <a:t>Creation of Charge over Financial Securities: </a:t>
            </a:r>
            <a:endParaRPr lang="en-US" dirty="0"/>
          </a:p>
          <a:p>
            <a:pPr lvl="1"/>
            <a:r>
              <a:rPr lang="en-US" dirty="0"/>
              <a:t>transfer of financial securities shall be in accordance with the extant FDI/FII policy including provisions relating to sectoral cap and pricing as applicable .</a:t>
            </a:r>
          </a:p>
          <a:p>
            <a:endParaRPr lang="en-US" dirty="0"/>
          </a:p>
          <a:p>
            <a:endParaRPr lang="en-US" dirty="0"/>
          </a:p>
          <a:p>
            <a:endParaRPr lang="en-US" dirty="0"/>
          </a:p>
        </p:txBody>
      </p:sp>
      <p:sp>
        <p:nvSpPr>
          <p:cNvPr id="4" name="Slide Number Placeholder 3"/>
          <p:cNvSpPr>
            <a:spLocks noGrp="1"/>
          </p:cNvSpPr>
          <p:nvPr>
            <p:ph type="sldNum" sz="quarter" idx="12"/>
          </p:nvPr>
        </p:nvSpPr>
        <p:spPr/>
        <p:txBody>
          <a:bodyPr/>
          <a:lstStyle/>
          <a:p>
            <a:fld id="{695E4ACA-B695-43F7-B9A3-8BD045EB24DE}" type="slidenum">
              <a:rPr lang="en-IN" smtClean="0"/>
              <a:t>30</a:t>
            </a:fld>
            <a:endParaRPr lang="en-IN"/>
          </a:p>
        </p:txBody>
      </p:sp>
    </p:spTree>
    <p:extLst>
      <p:ext uri="{BB962C8B-B14F-4D97-AF65-F5344CB8AC3E}">
        <p14:creationId xmlns:p14="http://schemas.microsoft.com/office/powerpoint/2010/main" val="104624401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94122"/>
          </a:xfrm>
          <a:noFill/>
        </p:spPr>
        <p:txBody>
          <a:bodyPr>
            <a:normAutofit fontScale="90000"/>
          </a:bodyPr>
          <a:lstStyle/>
          <a:p>
            <a:br>
              <a:rPr lang="en-US" dirty="0"/>
            </a:br>
            <a:r>
              <a:rPr lang="en-US" sz="3600" dirty="0">
                <a:solidFill>
                  <a:srgbClr val="FF0000"/>
                </a:solidFill>
              </a:rPr>
              <a:t>Issue of Corporate or Personal Guarantee </a:t>
            </a:r>
            <a:br>
              <a:rPr lang="en-US" sz="3600" dirty="0">
                <a:solidFill>
                  <a:srgbClr val="FF0000"/>
                </a:solidFill>
              </a:rPr>
            </a:br>
            <a:endParaRPr lang="en-US" sz="3600" dirty="0">
              <a:solidFill>
                <a:srgbClr val="FF0000"/>
              </a:solidFill>
            </a:endParaRPr>
          </a:p>
        </p:txBody>
      </p:sp>
      <p:sp>
        <p:nvSpPr>
          <p:cNvPr id="3" name="Content Placeholder 2"/>
          <p:cNvSpPr>
            <a:spLocks noGrp="1"/>
          </p:cNvSpPr>
          <p:nvPr>
            <p:ph idx="1"/>
          </p:nvPr>
        </p:nvSpPr>
        <p:spPr>
          <a:xfrm>
            <a:off x="457200" y="1412776"/>
            <a:ext cx="8229600" cy="5040560"/>
          </a:xfrm>
        </p:spPr>
        <p:txBody>
          <a:bodyPr>
            <a:normAutofit fontScale="85000" lnSpcReduction="20000"/>
          </a:bodyPr>
          <a:lstStyle/>
          <a:p>
            <a:r>
              <a:rPr lang="en-US" dirty="0"/>
              <a:t>The arrangement shall be subject to the following: </a:t>
            </a:r>
          </a:p>
          <a:p>
            <a:pPr marL="0" indent="0">
              <a:buNone/>
            </a:pPr>
            <a:endParaRPr lang="en-US" dirty="0"/>
          </a:p>
          <a:p>
            <a:pPr lvl="1"/>
            <a:r>
              <a:rPr lang="en-US" dirty="0"/>
              <a:t>a) A copy of Board Resolution for the issue of corporate guarantee for the company issuing such guarantee, specifying name of the officials authorised to execute such guarantees on behalf of the company or in individual capacity should be obtained.</a:t>
            </a:r>
          </a:p>
          <a:p>
            <a:pPr lvl="1"/>
            <a:endParaRPr lang="en-US" dirty="0"/>
          </a:p>
          <a:p>
            <a:pPr lvl="1"/>
            <a:r>
              <a:rPr lang="en-US" dirty="0"/>
              <a:t>b) Specific requests from individuals to issue personal guarantee indicating details of the ECB should be obtained.</a:t>
            </a:r>
          </a:p>
          <a:p>
            <a:pPr marL="457200" lvl="1" indent="0">
              <a:buNone/>
            </a:pPr>
            <a:r>
              <a:rPr lang="en-US" dirty="0"/>
              <a:t> </a:t>
            </a:r>
          </a:p>
          <a:p>
            <a:pPr lvl="1"/>
            <a:r>
              <a:rPr lang="en-US" dirty="0"/>
              <a:t>c) Such security shall be subject to provisions contained in the Foreign Exchange Management (Guarantees) Regulations, 2000, as amended from time to time. </a:t>
            </a:r>
          </a:p>
        </p:txBody>
      </p:sp>
      <p:sp>
        <p:nvSpPr>
          <p:cNvPr id="4" name="Slide Number Placeholder 3"/>
          <p:cNvSpPr>
            <a:spLocks noGrp="1"/>
          </p:cNvSpPr>
          <p:nvPr>
            <p:ph type="sldNum" sz="quarter" idx="12"/>
          </p:nvPr>
        </p:nvSpPr>
        <p:spPr/>
        <p:txBody>
          <a:bodyPr/>
          <a:lstStyle/>
          <a:p>
            <a:fld id="{695E4ACA-B695-43F7-B9A3-8BD045EB24DE}" type="slidenum">
              <a:rPr lang="en-IN" smtClean="0"/>
              <a:t>31</a:t>
            </a:fld>
            <a:endParaRPr lang="en-IN"/>
          </a:p>
        </p:txBody>
      </p:sp>
    </p:spTree>
    <p:extLst>
      <p:ext uri="{BB962C8B-B14F-4D97-AF65-F5344CB8AC3E}">
        <p14:creationId xmlns:p14="http://schemas.microsoft.com/office/powerpoint/2010/main" val="4501741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p:spPr>
        <p:txBody>
          <a:bodyPr>
            <a:normAutofit/>
          </a:bodyPr>
          <a:lstStyle/>
          <a:p>
            <a:r>
              <a:rPr lang="en-US" sz="3600" dirty="0">
                <a:solidFill>
                  <a:srgbClr val="FF0000"/>
                </a:solidFill>
              </a:rPr>
              <a:t>Guarantee/security by Indian banks/FIs</a:t>
            </a:r>
          </a:p>
        </p:txBody>
      </p:sp>
      <p:sp>
        <p:nvSpPr>
          <p:cNvPr id="3" name="Content Placeholder 2"/>
          <p:cNvSpPr>
            <a:spLocks noGrp="1"/>
          </p:cNvSpPr>
          <p:nvPr>
            <p:ph idx="1"/>
          </p:nvPr>
        </p:nvSpPr>
        <p:spPr/>
        <p:txBody>
          <a:bodyPr/>
          <a:lstStyle/>
          <a:p>
            <a:r>
              <a:rPr lang="en-US" dirty="0"/>
              <a:t>Issuance of any type of guarantee by Indian banks, All India Financial Institutions and NBFCs relating to ECB is not permitted. </a:t>
            </a:r>
          </a:p>
        </p:txBody>
      </p:sp>
      <p:sp>
        <p:nvSpPr>
          <p:cNvPr id="4" name="Slide Number Placeholder 3"/>
          <p:cNvSpPr>
            <a:spLocks noGrp="1"/>
          </p:cNvSpPr>
          <p:nvPr>
            <p:ph type="sldNum" sz="quarter" idx="12"/>
          </p:nvPr>
        </p:nvSpPr>
        <p:spPr/>
        <p:txBody>
          <a:bodyPr/>
          <a:lstStyle/>
          <a:p>
            <a:fld id="{695E4ACA-B695-43F7-B9A3-8BD045EB24DE}" type="slidenum">
              <a:rPr lang="en-IN" smtClean="0"/>
              <a:t>32</a:t>
            </a:fld>
            <a:endParaRPr lang="en-IN"/>
          </a:p>
        </p:txBody>
      </p:sp>
    </p:spTree>
    <p:extLst>
      <p:ext uri="{BB962C8B-B14F-4D97-AF65-F5344CB8AC3E}">
        <p14:creationId xmlns:p14="http://schemas.microsoft.com/office/powerpoint/2010/main" val="12497227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22114"/>
          </a:xfrm>
          <a:noFill/>
        </p:spPr>
        <p:txBody>
          <a:bodyPr>
            <a:normAutofit/>
          </a:bodyPr>
          <a:lstStyle/>
          <a:p>
            <a:r>
              <a:rPr lang="en-US" sz="3600" dirty="0">
                <a:solidFill>
                  <a:srgbClr val="FF0000"/>
                </a:solidFill>
              </a:rPr>
              <a:t>Parking of ECB Proceeds abroad</a:t>
            </a:r>
          </a:p>
        </p:txBody>
      </p:sp>
      <p:sp>
        <p:nvSpPr>
          <p:cNvPr id="3" name="Content Placeholder 2"/>
          <p:cNvSpPr>
            <a:spLocks noGrp="1"/>
          </p:cNvSpPr>
          <p:nvPr>
            <p:ph idx="1"/>
          </p:nvPr>
        </p:nvSpPr>
        <p:spPr>
          <a:xfrm>
            <a:off x="457200" y="1412776"/>
            <a:ext cx="8229600" cy="4943574"/>
          </a:xfrm>
        </p:spPr>
        <p:txBody>
          <a:bodyPr>
            <a:normAutofit fontScale="92500" lnSpcReduction="20000"/>
          </a:bodyPr>
          <a:lstStyle/>
          <a:p>
            <a:r>
              <a:rPr lang="en-US" dirty="0"/>
              <a:t>ECB proceeds meant only for foreign currency expenditure can be parked abroad pending utilisation. </a:t>
            </a:r>
          </a:p>
          <a:p>
            <a:r>
              <a:rPr lang="en-US" dirty="0"/>
              <a:t>Till utilisation, these funds can be invested in the following liquid assets: </a:t>
            </a:r>
          </a:p>
          <a:p>
            <a:pPr lvl="1"/>
            <a:r>
              <a:rPr lang="en-US" dirty="0"/>
              <a:t>(a) deposits or Certificate of Deposit or other products offered by banks rated not less than AA(-),</a:t>
            </a:r>
          </a:p>
          <a:p>
            <a:pPr lvl="1"/>
            <a:r>
              <a:rPr lang="en-US" dirty="0"/>
              <a:t>(b) Treasury bills and other monetary instruments of one-year maturity having minimum rating as indicated above and </a:t>
            </a:r>
          </a:p>
          <a:p>
            <a:pPr lvl="1"/>
            <a:r>
              <a:rPr lang="en-US" dirty="0"/>
              <a:t>(c) deposits with foreign branches/subsidiaries of Indian banks abroad. </a:t>
            </a:r>
          </a:p>
          <a:p>
            <a:pPr lvl="1"/>
            <a:endParaRPr lang="en-US" dirty="0"/>
          </a:p>
        </p:txBody>
      </p:sp>
      <p:sp>
        <p:nvSpPr>
          <p:cNvPr id="4" name="Slide Number Placeholder 3"/>
          <p:cNvSpPr>
            <a:spLocks noGrp="1"/>
          </p:cNvSpPr>
          <p:nvPr>
            <p:ph type="sldNum" sz="quarter" idx="12"/>
          </p:nvPr>
        </p:nvSpPr>
        <p:spPr/>
        <p:txBody>
          <a:bodyPr/>
          <a:lstStyle/>
          <a:p>
            <a:fld id="{695E4ACA-B695-43F7-B9A3-8BD045EB24DE}" type="slidenum">
              <a:rPr lang="en-IN" smtClean="0"/>
              <a:t>33</a:t>
            </a:fld>
            <a:endParaRPr lang="en-IN"/>
          </a:p>
        </p:txBody>
      </p:sp>
    </p:spTree>
    <p:extLst>
      <p:ext uri="{BB962C8B-B14F-4D97-AF65-F5344CB8AC3E}">
        <p14:creationId xmlns:p14="http://schemas.microsoft.com/office/powerpoint/2010/main" val="49585447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50106"/>
          </a:xfrm>
          <a:noFill/>
        </p:spPr>
        <p:txBody>
          <a:bodyPr>
            <a:normAutofit/>
          </a:bodyPr>
          <a:lstStyle/>
          <a:p>
            <a:r>
              <a:rPr lang="en-US" sz="3600" dirty="0">
                <a:solidFill>
                  <a:srgbClr val="FF0000"/>
                </a:solidFill>
              </a:rPr>
              <a:t>Parking of ECB Proceeds domestically</a:t>
            </a:r>
          </a:p>
        </p:txBody>
      </p:sp>
      <p:sp>
        <p:nvSpPr>
          <p:cNvPr id="3" name="Content Placeholder 2"/>
          <p:cNvSpPr>
            <a:spLocks noGrp="1"/>
          </p:cNvSpPr>
          <p:nvPr>
            <p:ph idx="1"/>
          </p:nvPr>
        </p:nvSpPr>
        <p:spPr/>
        <p:txBody>
          <a:bodyPr>
            <a:normAutofit/>
          </a:bodyPr>
          <a:lstStyle/>
          <a:p>
            <a:r>
              <a:rPr lang="en-US" sz="2400" dirty="0"/>
              <a:t>ECB proceeds meant for Rupee expenditure should be repatriated immediately for credit to their Rupee accounts with AD Category I banks in India.</a:t>
            </a:r>
          </a:p>
          <a:p>
            <a:pPr marL="0" indent="0">
              <a:buNone/>
            </a:pPr>
            <a:r>
              <a:rPr lang="en-US" sz="2400" dirty="0"/>
              <a:t> </a:t>
            </a:r>
          </a:p>
          <a:p>
            <a:r>
              <a:rPr lang="en-US" sz="2400" dirty="0"/>
              <a:t>ECB borrowers are also allowed to park ECB proceeds in term deposits with AD Category I banks in India for a maximum period of 12 months cumulatively.</a:t>
            </a:r>
          </a:p>
          <a:p>
            <a:pPr marL="0" indent="0">
              <a:buNone/>
            </a:pPr>
            <a:r>
              <a:rPr lang="en-US" sz="2400" dirty="0"/>
              <a:t> </a:t>
            </a:r>
          </a:p>
          <a:p>
            <a:r>
              <a:rPr lang="en-US" sz="2400" dirty="0"/>
              <a:t>These term deposits should be kept in unencumbered position. </a:t>
            </a:r>
          </a:p>
        </p:txBody>
      </p:sp>
      <p:sp>
        <p:nvSpPr>
          <p:cNvPr id="4" name="Slide Number Placeholder 3"/>
          <p:cNvSpPr>
            <a:spLocks noGrp="1"/>
          </p:cNvSpPr>
          <p:nvPr>
            <p:ph type="sldNum" sz="quarter" idx="12"/>
          </p:nvPr>
        </p:nvSpPr>
        <p:spPr/>
        <p:txBody>
          <a:bodyPr/>
          <a:lstStyle/>
          <a:p>
            <a:fld id="{695E4ACA-B695-43F7-B9A3-8BD045EB24DE}" type="slidenum">
              <a:rPr lang="en-IN" smtClean="0"/>
              <a:t>34</a:t>
            </a:fld>
            <a:endParaRPr lang="en-IN"/>
          </a:p>
        </p:txBody>
      </p:sp>
    </p:spTree>
    <p:extLst>
      <p:ext uri="{BB962C8B-B14F-4D97-AF65-F5344CB8AC3E}">
        <p14:creationId xmlns:p14="http://schemas.microsoft.com/office/powerpoint/2010/main" val="205371149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22114"/>
          </a:xfrm>
          <a:noFill/>
        </p:spPr>
        <p:txBody>
          <a:bodyPr>
            <a:normAutofit/>
          </a:bodyPr>
          <a:lstStyle/>
          <a:p>
            <a:r>
              <a:rPr lang="en-US" sz="3600" dirty="0">
                <a:solidFill>
                  <a:srgbClr val="FF0000"/>
                </a:solidFill>
              </a:rPr>
              <a:t>Refinancing of existing ECB</a:t>
            </a:r>
          </a:p>
        </p:txBody>
      </p:sp>
      <p:sp>
        <p:nvSpPr>
          <p:cNvPr id="3" name="Content Placeholder 2"/>
          <p:cNvSpPr>
            <a:spLocks noGrp="1"/>
          </p:cNvSpPr>
          <p:nvPr>
            <p:ph idx="1"/>
          </p:nvPr>
        </p:nvSpPr>
        <p:spPr/>
        <p:txBody>
          <a:bodyPr>
            <a:normAutofit lnSpcReduction="10000"/>
          </a:bodyPr>
          <a:lstStyle/>
          <a:p>
            <a:r>
              <a:rPr lang="en-US" sz="2800" dirty="0"/>
              <a:t>Refinancing of existing ECB by fresh ECB is permitted provided the outstanding maturity of the original borrowing (weighted outstanding maturity in case of multiple borrowings) is not reduced and all-in-cost of fresh ECB is lower than the all-in-cost (weighted average cost in case of multiple borrowings) of existing ECB.</a:t>
            </a:r>
          </a:p>
          <a:p>
            <a:pPr marL="0" indent="0">
              <a:buNone/>
            </a:pPr>
            <a:r>
              <a:rPr lang="en-US" sz="2800" dirty="0"/>
              <a:t> </a:t>
            </a:r>
          </a:p>
          <a:p>
            <a:r>
              <a:rPr lang="en-US" sz="2800" dirty="0"/>
              <a:t>Raising of fresh ECB to part refinance the existing ECB is also permitted subject to same conditions. </a:t>
            </a:r>
          </a:p>
        </p:txBody>
      </p:sp>
      <p:sp>
        <p:nvSpPr>
          <p:cNvPr id="4" name="Slide Number Placeholder 3"/>
          <p:cNvSpPr>
            <a:spLocks noGrp="1"/>
          </p:cNvSpPr>
          <p:nvPr>
            <p:ph type="sldNum" sz="quarter" idx="12"/>
          </p:nvPr>
        </p:nvSpPr>
        <p:spPr/>
        <p:txBody>
          <a:bodyPr/>
          <a:lstStyle/>
          <a:p>
            <a:fld id="{695E4ACA-B695-43F7-B9A3-8BD045EB24DE}" type="slidenum">
              <a:rPr lang="en-IN" smtClean="0"/>
              <a:t>35</a:t>
            </a:fld>
            <a:endParaRPr lang="en-IN"/>
          </a:p>
        </p:txBody>
      </p:sp>
    </p:spTree>
    <p:extLst>
      <p:ext uri="{BB962C8B-B14F-4D97-AF65-F5344CB8AC3E}">
        <p14:creationId xmlns:p14="http://schemas.microsoft.com/office/powerpoint/2010/main" val="207087754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a:noFill/>
        </p:spPr>
        <p:txBody>
          <a:bodyPr>
            <a:normAutofit fontScale="90000"/>
          </a:bodyPr>
          <a:lstStyle/>
          <a:p>
            <a:r>
              <a:rPr lang="en-US" sz="3600" dirty="0">
                <a:solidFill>
                  <a:srgbClr val="FF0000"/>
                </a:solidFill>
              </a:rPr>
              <a:t>Conversion into equity</a:t>
            </a:r>
          </a:p>
        </p:txBody>
      </p:sp>
      <p:sp>
        <p:nvSpPr>
          <p:cNvPr id="3" name="Content Placeholder 2"/>
          <p:cNvSpPr>
            <a:spLocks noGrp="1"/>
          </p:cNvSpPr>
          <p:nvPr>
            <p:ph idx="1"/>
          </p:nvPr>
        </p:nvSpPr>
        <p:spPr>
          <a:xfrm>
            <a:off x="465584" y="1026586"/>
            <a:ext cx="8221216" cy="5329764"/>
          </a:xfrm>
        </p:spPr>
        <p:txBody>
          <a:bodyPr>
            <a:normAutofit fontScale="25000" lnSpcReduction="20000"/>
          </a:bodyPr>
          <a:lstStyle/>
          <a:p>
            <a:r>
              <a:rPr lang="en-US" sz="7400" dirty="0"/>
              <a:t>Conversion of ECB, including those which are matured but unpaid, into equity is permitted subject to the following conditions: </a:t>
            </a:r>
          </a:p>
          <a:p>
            <a:endParaRPr lang="en-US" sz="7400" dirty="0"/>
          </a:p>
          <a:p>
            <a:pPr lvl="1"/>
            <a:r>
              <a:rPr lang="en-US" sz="7400" dirty="0" err="1"/>
              <a:t>i</a:t>
            </a:r>
            <a:r>
              <a:rPr lang="en-US" sz="7400" dirty="0"/>
              <a:t>. The activity of the borrowing company is covered under the automatic route for FDI or Government approval is received, wherever applicable, breach of applicable sector cap on the foreign equity holding under FDI policy and applicable pricing guidelines for shares are complied with;</a:t>
            </a:r>
          </a:p>
          <a:p>
            <a:endParaRPr lang="en-US" sz="7400" dirty="0"/>
          </a:p>
          <a:p>
            <a:pPr lvl="1"/>
            <a:r>
              <a:rPr lang="en-US" sz="7400" dirty="0"/>
              <a:t>ii. The conversion should be with the lender’s consent and without any additional cost, </a:t>
            </a:r>
          </a:p>
          <a:p>
            <a:pPr lvl="1"/>
            <a:endParaRPr lang="en-US" sz="7400" dirty="0"/>
          </a:p>
          <a:p>
            <a:pPr lvl="1"/>
            <a:r>
              <a:rPr lang="en-US" sz="7400" dirty="0"/>
              <a:t>Iii. Consent of other lenders, if any, to the same borrower is available or at least information regarding conversions is exchanged with other lenders of the borrower. </a:t>
            </a:r>
          </a:p>
          <a:p>
            <a:pPr marL="457200" lvl="1" indent="0">
              <a:buNone/>
            </a:pPr>
            <a:endParaRPr lang="en-US" sz="7400" dirty="0"/>
          </a:p>
          <a:p>
            <a:pPr lvl="1"/>
            <a:r>
              <a:rPr lang="en-US" sz="7400" dirty="0"/>
              <a:t>vii. For conversion of ECB dues into equity, the exchange rate prevailing on the date of the agreement between the parties concerned for such conversion to be applied. It may be noted that the fair value of the equity shares to be issued shall be worked out with reference to the date of conversion only. </a:t>
            </a:r>
          </a:p>
          <a:p>
            <a:pPr lvl="1"/>
            <a:endParaRPr lang="en-US" dirty="0"/>
          </a:p>
          <a:p>
            <a:pPr lvl="1"/>
            <a:endParaRPr lang="en-US" dirty="0"/>
          </a:p>
          <a:p>
            <a:endParaRPr lang="en-US" dirty="0"/>
          </a:p>
        </p:txBody>
      </p:sp>
      <p:sp>
        <p:nvSpPr>
          <p:cNvPr id="4" name="Slide Number Placeholder 3"/>
          <p:cNvSpPr>
            <a:spLocks noGrp="1"/>
          </p:cNvSpPr>
          <p:nvPr>
            <p:ph type="sldNum" sz="quarter" idx="12"/>
          </p:nvPr>
        </p:nvSpPr>
        <p:spPr/>
        <p:txBody>
          <a:bodyPr/>
          <a:lstStyle/>
          <a:p>
            <a:fld id="{695E4ACA-B695-43F7-B9A3-8BD045EB24DE}" type="slidenum">
              <a:rPr lang="en-IN" smtClean="0"/>
              <a:t>36</a:t>
            </a:fld>
            <a:endParaRPr lang="en-IN"/>
          </a:p>
        </p:txBody>
      </p:sp>
    </p:spTree>
    <p:extLst>
      <p:ext uri="{BB962C8B-B14F-4D97-AF65-F5344CB8AC3E}">
        <p14:creationId xmlns:p14="http://schemas.microsoft.com/office/powerpoint/2010/main" val="66744085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0648"/>
            <a:ext cx="8229600" cy="864096"/>
          </a:xfrm>
          <a:noFill/>
        </p:spPr>
        <p:txBody>
          <a:bodyPr>
            <a:normAutofit/>
          </a:bodyPr>
          <a:lstStyle/>
          <a:p>
            <a:r>
              <a:rPr lang="en-US" sz="3600" dirty="0">
                <a:solidFill>
                  <a:srgbClr val="FF0000"/>
                </a:solidFill>
              </a:rPr>
              <a:t>Other changes</a:t>
            </a:r>
          </a:p>
        </p:txBody>
      </p:sp>
      <p:sp>
        <p:nvSpPr>
          <p:cNvPr id="3" name="Content Placeholder 2"/>
          <p:cNvSpPr>
            <a:spLocks noGrp="1"/>
          </p:cNvSpPr>
          <p:nvPr>
            <p:ph idx="1"/>
          </p:nvPr>
        </p:nvSpPr>
        <p:spPr/>
        <p:txBody>
          <a:bodyPr>
            <a:normAutofit/>
          </a:bodyPr>
          <a:lstStyle/>
          <a:p>
            <a:r>
              <a:rPr lang="en-US" sz="2800" b="1" dirty="0"/>
              <a:t>Change of the AD Category I bank: </a:t>
            </a:r>
            <a:r>
              <a:rPr lang="en-US" sz="2800" dirty="0"/>
              <a:t>can be changed subject to obtaining no objection certificate from the existing AD Category I bank. </a:t>
            </a:r>
          </a:p>
          <a:p>
            <a:endParaRPr lang="en-US" sz="2800" b="1" dirty="0"/>
          </a:p>
          <a:p>
            <a:r>
              <a:rPr lang="en-US" sz="2800" b="1" dirty="0"/>
              <a:t>Cancellation of LRN: </a:t>
            </a:r>
            <a:r>
              <a:rPr lang="en-US" sz="2800" dirty="0"/>
              <a:t>The designated AD Category I banks may directly approach DSIM for cancellation of LRN for ECB contracted, subject to ensuring that no draw down against the said LRN has taken place.</a:t>
            </a:r>
          </a:p>
        </p:txBody>
      </p:sp>
      <p:sp>
        <p:nvSpPr>
          <p:cNvPr id="4" name="Slide Number Placeholder 3"/>
          <p:cNvSpPr>
            <a:spLocks noGrp="1"/>
          </p:cNvSpPr>
          <p:nvPr>
            <p:ph type="sldNum" sz="quarter" idx="12"/>
          </p:nvPr>
        </p:nvSpPr>
        <p:spPr/>
        <p:txBody>
          <a:bodyPr/>
          <a:lstStyle/>
          <a:p>
            <a:fld id="{695E4ACA-B695-43F7-B9A3-8BD045EB24DE}" type="slidenum">
              <a:rPr lang="en-IN" smtClean="0"/>
              <a:t>37</a:t>
            </a:fld>
            <a:endParaRPr lang="en-IN"/>
          </a:p>
        </p:txBody>
      </p:sp>
    </p:spTree>
    <p:extLst>
      <p:ext uri="{BB962C8B-B14F-4D97-AF65-F5344CB8AC3E}">
        <p14:creationId xmlns:p14="http://schemas.microsoft.com/office/powerpoint/2010/main" val="177488362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3" name="Rectangle 3"/>
          <p:cNvSpPr>
            <a:spLocks noGrp="1" noChangeArrowheads="1"/>
          </p:cNvSpPr>
          <p:nvPr>
            <p:ph idx="1"/>
          </p:nvPr>
        </p:nvSpPr>
        <p:spPr>
          <a:xfrm>
            <a:off x="457200" y="1340768"/>
            <a:ext cx="8229600" cy="5060032"/>
          </a:xfrm>
        </p:spPr>
        <p:txBody>
          <a:bodyPr>
            <a:normAutofit lnSpcReduction="10000"/>
          </a:bodyPr>
          <a:lstStyle/>
          <a:p>
            <a:pPr algn="just"/>
            <a:r>
              <a:rPr lang="en-US" sz="2800" dirty="0"/>
              <a:t>For approval route cases, the borrowers may approach the RBI with an application in prescribed format (Form ECB) for examination through their AD Category I bank. Such cases shall be considered keeping in view the overall guidelines, macro-economic situation and merits of the specific proposals.</a:t>
            </a:r>
          </a:p>
          <a:p>
            <a:pPr algn="just"/>
            <a:endParaRPr lang="en-US" sz="2800" dirty="0"/>
          </a:p>
          <a:p>
            <a:pPr algn="just"/>
            <a:r>
              <a:rPr lang="en-US" sz="2800" dirty="0"/>
              <a:t>ECB proposals received in the Reserve Bank above certain threshold limit (re-fixed from time to time) would be placed before the Empowered Committee set up by the Reserve Bank. </a:t>
            </a:r>
          </a:p>
        </p:txBody>
      </p:sp>
      <p:sp>
        <p:nvSpPr>
          <p:cNvPr id="245762" name="Rectangle 2"/>
          <p:cNvSpPr>
            <a:spLocks noGrp="1" noChangeArrowheads="1"/>
          </p:cNvSpPr>
          <p:nvPr>
            <p:ph type="title"/>
          </p:nvPr>
        </p:nvSpPr>
        <p:spPr>
          <a:xfrm>
            <a:off x="457200" y="457200"/>
            <a:ext cx="8229600" cy="667544"/>
          </a:xfrm>
          <a:noFill/>
        </p:spPr>
        <p:txBody>
          <a:bodyPr>
            <a:normAutofit/>
          </a:bodyPr>
          <a:lstStyle/>
          <a:p>
            <a:r>
              <a:rPr lang="en-US" altLang="en-US" sz="3600" dirty="0">
                <a:solidFill>
                  <a:srgbClr val="FF0000"/>
                </a:solidFill>
              </a:rPr>
              <a:t>ECB through Approval route</a:t>
            </a:r>
          </a:p>
        </p:txBody>
      </p:sp>
      <p:sp>
        <p:nvSpPr>
          <p:cNvPr id="2" name="Slide Number Placeholder 1"/>
          <p:cNvSpPr>
            <a:spLocks noGrp="1"/>
          </p:cNvSpPr>
          <p:nvPr>
            <p:ph type="sldNum" sz="quarter" idx="12"/>
          </p:nvPr>
        </p:nvSpPr>
        <p:spPr/>
        <p:txBody>
          <a:bodyPr/>
          <a:lstStyle/>
          <a:p>
            <a:fld id="{695E4ACA-B695-43F7-B9A3-8BD045EB24DE}" type="slidenum">
              <a:rPr lang="en-IN" smtClean="0"/>
              <a:t>38</a:t>
            </a:fld>
            <a:endParaRPr lang="en-IN"/>
          </a:p>
        </p:txBody>
      </p:sp>
    </p:spTree>
    <p:extLst>
      <p:ext uri="{BB962C8B-B14F-4D97-AF65-F5344CB8AC3E}">
        <p14:creationId xmlns:p14="http://schemas.microsoft.com/office/powerpoint/2010/main" val="224528078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p:spPr>
        <p:txBody>
          <a:bodyPr>
            <a:normAutofit/>
          </a:bodyPr>
          <a:lstStyle/>
          <a:p>
            <a:r>
              <a:rPr lang="en-US" sz="3600" dirty="0">
                <a:solidFill>
                  <a:srgbClr val="FF0000"/>
                </a:solidFill>
              </a:rPr>
              <a:t>Reporting requirements</a:t>
            </a:r>
          </a:p>
        </p:txBody>
      </p:sp>
      <p:sp>
        <p:nvSpPr>
          <p:cNvPr id="3" name="Content Placeholder 2"/>
          <p:cNvSpPr>
            <a:spLocks noGrp="1"/>
          </p:cNvSpPr>
          <p:nvPr>
            <p:ph idx="1"/>
          </p:nvPr>
        </p:nvSpPr>
        <p:spPr>
          <a:xfrm>
            <a:off x="457200" y="1600200"/>
            <a:ext cx="8229600" cy="4983162"/>
          </a:xfrm>
        </p:spPr>
        <p:txBody>
          <a:bodyPr>
            <a:normAutofit/>
          </a:bodyPr>
          <a:lstStyle/>
          <a:p>
            <a:r>
              <a:rPr lang="en-US" sz="2800" b="1" dirty="0"/>
              <a:t>Loan Registration Number (LRN): </a:t>
            </a:r>
            <a:r>
              <a:rPr lang="en-US" sz="2800" dirty="0"/>
              <a:t>Any draw-down in respect of an ECB should happen only after obtaining the LRN from the Reserve Bank. To obtain the LRN, borrowers are required to submit duly certified Form ECB, which also contains terms and conditions of the ECB to the designated AD Category I bank. </a:t>
            </a:r>
          </a:p>
          <a:p>
            <a:endParaRPr lang="en-US" sz="2800" b="1" dirty="0"/>
          </a:p>
          <a:p>
            <a:r>
              <a:rPr lang="en-US" sz="2800" b="1" dirty="0"/>
              <a:t>Monthly Reporting of actual transactions: </a:t>
            </a:r>
            <a:r>
              <a:rPr lang="en-US" sz="2800" dirty="0"/>
              <a:t>The borrowers are required to report actual ECB transactions through Form ECB 2 Return through the AD Category I bank on monthly basis.</a:t>
            </a:r>
          </a:p>
        </p:txBody>
      </p:sp>
      <p:sp>
        <p:nvSpPr>
          <p:cNvPr id="4" name="Slide Number Placeholder 3"/>
          <p:cNvSpPr>
            <a:spLocks noGrp="1"/>
          </p:cNvSpPr>
          <p:nvPr>
            <p:ph type="sldNum" sz="quarter" idx="12"/>
          </p:nvPr>
        </p:nvSpPr>
        <p:spPr/>
        <p:txBody>
          <a:bodyPr/>
          <a:lstStyle/>
          <a:p>
            <a:fld id="{695E4ACA-B695-43F7-B9A3-8BD045EB24DE}" type="slidenum">
              <a:rPr lang="en-IN" smtClean="0"/>
              <a:t>39</a:t>
            </a:fld>
            <a:endParaRPr lang="en-IN"/>
          </a:p>
        </p:txBody>
      </p:sp>
    </p:spTree>
    <p:extLst>
      <p:ext uri="{BB962C8B-B14F-4D97-AF65-F5344CB8AC3E}">
        <p14:creationId xmlns:p14="http://schemas.microsoft.com/office/powerpoint/2010/main" val="2451353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F63ADE-BF98-45F4-16D1-09B184361D83}"/>
              </a:ext>
            </a:extLst>
          </p:cNvPr>
          <p:cNvSpPr>
            <a:spLocks noGrp="1"/>
          </p:cNvSpPr>
          <p:nvPr>
            <p:ph type="title"/>
          </p:nvPr>
        </p:nvSpPr>
        <p:spPr/>
        <p:txBody>
          <a:bodyPr>
            <a:noAutofit/>
          </a:bodyPr>
          <a:lstStyle/>
          <a:p>
            <a:br>
              <a:rPr lang="en-IN" sz="3200" dirty="0">
                <a:solidFill>
                  <a:srgbClr val="FF0000"/>
                </a:solidFill>
              </a:rPr>
            </a:br>
            <a:r>
              <a:rPr lang="en-IN" sz="3200" dirty="0">
                <a:solidFill>
                  <a:srgbClr val="FF0000"/>
                </a:solidFill>
              </a:rPr>
              <a:t>ECBs status</a:t>
            </a:r>
            <a:br>
              <a:rPr lang="en-IN" sz="3200" dirty="0">
                <a:solidFill>
                  <a:srgbClr val="FF0000"/>
                </a:solidFill>
              </a:rPr>
            </a:br>
            <a:r>
              <a:rPr lang="en-IN" sz="3200" dirty="0">
                <a:solidFill>
                  <a:srgbClr val="FF0000"/>
                </a:solidFill>
              </a:rPr>
              <a:t>(as of September, 2024)</a:t>
            </a:r>
            <a:br>
              <a:rPr lang="en-IN" sz="3200" dirty="0">
                <a:solidFill>
                  <a:srgbClr val="FF0000"/>
                </a:solidFill>
              </a:rPr>
            </a:br>
            <a:endParaRPr lang="en-US" sz="3200" dirty="0"/>
          </a:p>
        </p:txBody>
      </p:sp>
      <p:sp>
        <p:nvSpPr>
          <p:cNvPr id="3" name="Content Placeholder 2">
            <a:extLst>
              <a:ext uri="{FF2B5EF4-FFF2-40B4-BE49-F238E27FC236}">
                <a16:creationId xmlns:a16="http://schemas.microsoft.com/office/drawing/2014/main" id="{8367F15A-F43C-833F-FEB9-C1D32B9657A5}"/>
              </a:ext>
            </a:extLst>
          </p:cNvPr>
          <p:cNvSpPr>
            <a:spLocks noGrp="1"/>
          </p:cNvSpPr>
          <p:nvPr>
            <p:ph idx="1"/>
          </p:nvPr>
        </p:nvSpPr>
        <p:spPr/>
        <p:txBody>
          <a:bodyPr>
            <a:normAutofit lnSpcReduction="10000"/>
          </a:bodyPr>
          <a:lstStyle/>
          <a:p>
            <a:r>
              <a:rPr lang="en-IN" sz="2800" dirty="0"/>
              <a:t>The ECB pipeline remains strong, reflecting sustained demand for overseas funding.</a:t>
            </a:r>
          </a:p>
          <a:p>
            <a:endParaRPr lang="en-IN" sz="2800" dirty="0"/>
          </a:p>
          <a:p>
            <a:r>
              <a:rPr lang="en-IN" sz="2800" dirty="0"/>
              <a:t>Nearly half of the ECB registration, in FY24, are for the import of capital goods, modernization, local capital expenditure, and new projects.</a:t>
            </a:r>
          </a:p>
          <a:p>
            <a:endParaRPr lang="en-IN" sz="2800" dirty="0"/>
          </a:p>
          <a:p>
            <a:r>
              <a:rPr lang="en-IN" sz="2800" dirty="0"/>
              <a:t>ECB registration as a percentage of GDP, declined from 1.9% in FY20 to 1.2% in FY24, suggesting improved domestic financing options.</a:t>
            </a:r>
          </a:p>
          <a:p>
            <a:endParaRPr lang="en-US" dirty="0"/>
          </a:p>
        </p:txBody>
      </p:sp>
      <p:sp>
        <p:nvSpPr>
          <p:cNvPr id="4" name="Slide Number Placeholder 3">
            <a:extLst>
              <a:ext uri="{FF2B5EF4-FFF2-40B4-BE49-F238E27FC236}">
                <a16:creationId xmlns:a16="http://schemas.microsoft.com/office/drawing/2014/main" id="{DB82BFB0-F9F6-AB39-51A9-95E7E7438E06}"/>
              </a:ext>
            </a:extLst>
          </p:cNvPr>
          <p:cNvSpPr>
            <a:spLocks noGrp="1"/>
          </p:cNvSpPr>
          <p:nvPr>
            <p:ph type="sldNum" sz="quarter" idx="12"/>
          </p:nvPr>
        </p:nvSpPr>
        <p:spPr/>
        <p:txBody>
          <a:bodyPr/>
          <a:lstStyle/>
          <a:p>
            <a:fld id="{695E4ACA-B695-43F7-B9A3-8BD045EB24DE}" type="slidenum">
              <a:rPr lang="en-IN" smtClean="0"/>
              <a:t>4</a:t>
            </a:fld>
            <a:endParaRPr lang="en-IN"/>
          </a:p>
        </p:txBody>
      </p:sp>
    </p:spTree>
    <p:extLst>
      <p:ext uri="{BB962C8B-B14F-4D97-AF65-F5344CB8AC3E}">
        <p14:creationId xmlns:p14="http://schemas.microsoft.com/office/powerpoint/2010/main" val="286810388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p:spPr>
        <p:txBody>
          <a:bodyPr>
            <a:normAutofit/>
          </a:bodyPr>
          <a:lstStyle/>
          <a:p>
            <a:r>
              <a:rPr lang="en-US" sz="3600" dirty="0">
                <a:solidFill>
                  <a:srgbClr val="FF0000"/>
                </a:solidFill>
              </a:rPr>
              <a:t>Reporting requirements</a:t>
            </a:r>
          </a:p>
        </p:txBody>
      </p:sp>
      <p:sp>
        <p:nvSpPr>
          <p:cNvPr id="3" name="Content Placeholder 2"/>
          <p:cNvSpPr>
            <a:spLocks noGrp="1"/>
          </p:cNvSpPr>
          <p:nvPr>
            <p:ph idx="1"/>
          </p:nvPr>
        </p:nvSpPr>
        <p:spPr/>
        <p:txBody>
          <a:bodyPr>
            <a:normAutofit/>
          </a:bodyPr>
          <a:lstStyle/>
          <a:p>
            <a:pPr lvl="1"/>
            <a:r>
              <a:rPr lang="en-US" b="1" dirty="0"/>
              <a:t>Changes in terms and conditions of ECB</a:t>
            </a:r>
            <a:r>
              <a:rPr lang="en-US" dirty="0"/>
              <a:t>: Changes in ECB parameters in consonance with the ECB norms, including reduced repayment by mutual agreement between the lender and borrower, should be reported to the DSIM through revised Form ECB at the earliest, in any case not later than 7 days from the changes effected. </a:t>
            </a:r>
          </a:p>
        </p:txBody>
      </p:sp>
      <p:sp>
        <p:nvSpPr>
          <p:cNvPr id="4" name="Slide Number Placeholder 3"/>
          <p:cNvSpPr>
            <a:spLocks noGrp="1"/>
          </p:cNvSpPr>
          <p:nvPr>
            <p:ph type="sldNum" sz="quarter" idx="12"/>
          </p:nvPr>
        </p:nvSpPr>
        <p:spPr/>
        <p:txBody>
          <a:bodyPr/>
          <a:lstStyle/>
          <a:p>
            <a:fld id="{695E4ACA-B695-43F7-B9A3-8BD045EB24DE}" type="slidenum">
              <a:rPr lang="en-IN" smtClean="0"/>
              <a:t>40</a:t>
            </a:fld>
            <a:endParaRPr lang="en-IN"/>
          </a:p>
        </p:txBody>
      </p:sp>
    </p:spTree>
    <p:extLst>
      <p:ext uri="{BB962C8B-B14F-4D97-AF65-F5344CB8AC3E}">
        <p14:creationId xmlns:p14="http://schemas.microsoft.com/office/powerpoint/2010/main" val="153818728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746650"/>
          </a:xfrm>
        </p:spPr>
        <p:txBody>
          <a:bodyPr/>
          <a:lstStyle/>
          <a:p>
            <a:r>
              <a:rPr lang="en-IN" sz="6600" dirty="0">
                <a:solidFill>
                  <a:srgbClr val="FF0000"/>
                </a:solidFill>
              </a:rPr>
              <a:t>THANK YOU</a:t>
            </a:r>
            <a:br>
              <a:rPr lang="en-IN" sz="6600" dirty="0"/>
            </a:br>
            <a:br>
              <a:rPr lang="en-IN" sz="6600" dirty="0"/>
            </a:br>
            <a:r>
              <a:rPr lang="en-IN" sz="4000" dirty="0"/>
              <a:t>Contact me at:</a:t>
            </a:r>
            <a:br>
              <a:rPr lang="en-IN" sz="4000" dirty="0"/>
            </a:br>
            <a:r>
              <a:rPr lang="en-IN" dirty="0"/>
              <a:t>9811320203</a:t>
            </a:r>
            <a:br>
              <a:rPr lang="en-IN" dirty="0"/>
            </a:br>
            <a:r>
              <a:rPr lang="en-IN" dirty="0"/>
              <a:t>anil54@gmail.com</a:t>
            </a:r>
          </a:p>
        </p:txBody>
      </p:sp>
      <p:sp>
        <p:nvSpPr>
          <p:cNvPr id="4" name="Slide Number Placeholder 3"/>
          <p:cNvSpPr>
            <a:spLocks noGrp="1"/>
          </p:cNvSpPr>
          <p:nvPr>
            <p:ph type="sldNum" sz="quarter" idx="12"/>
          </p:nvPr>
        </p:nvSpPr>
        <p:spPr/>
        <p:txBody>
          <a:bodyPr/>
          <a:lstStyle/>
          <a:p>
            <a:fld id="{695E4ACA-B695-43F7-B9A3-8BD045EB24DE}" type="slidenum">
              <a:rPr lang="en-IN" smtClean="0"/>
              <a:t>41</a:t>
            </a:fld>
            <a:endParaRPr lang="en-IN"/>
          </a:p>
        </p:txBody>
      </p:sp>
    </p:spTree>
    <p:custDataLst>
      <p:tags r:id="rId1"/>
    </p:custDataLst>
    <p:extLst>
      <p:ext uri="{BB962C8B-B14F-4D97-AF65-F5344CB8AC3E}">
        <p14:creationId xmlns:p14="http://schemas.microsoft.com/office/powerpoint/2010/main" val="8958879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A3C665-8420-7E12-D14D-588789BC99BA}"/>
              </a:ext>
            </a:extLst>
          </p:cNvPr>
          <p:cNvSpPr>
            <a:spLocks noGrp="1"/>
          </p:cNvSpPr>
          <p:nvPr>
            <p:ph type="title"/>
          </p:nvPr>
        </p:nvSpPr>
        <p:spPr/>
        <p:txBody>
          <a:bodyPr>
            <a:normAutofit/>
          </a:bodyPr>
          <a:lstStyle/>
          <a:p>
            <a:r>
              <a:rPr lang="en-US" sz="3600" dirty="0">
                <a:solidFill>
                  <a:srgbClr val="FF0000"/>
                </a:solidFill>
              </a:rPr>
              <a:t>Latest in ECB Regulations</a:t>
            </a:r>
          </a:p>
        </p:txBody>
      </p:sp>
      <p:sp>
        <p:nvSpPr>
          <p:cNvPr id="3" name="Content Placeholder 2">
            <a:extLst>
              <a:ext uri="{FF2B5EF4-FFF2-40B4-BE49-F238E27FC236}">
                <a16:creationId xmlns:a16="http://schemas.microsoft.com/office/drawing/2014/main" id="{381508E0-0C72-1E4C-E243-EC409006ECCD}"/>
              </a:ext>
            </a:extLst>
          </p:cNvPr>
          <p:cNvSpPr>
            <a:spLocks noGrp="1"/>
          </p:cNvSpPr>
          <p:nvPr>
            <p:ph idx="1"/>
          </p:nvPr>
        </p:nvSpPr>
        <p:spPr/>
        <p:txBody>
          <a:bodyPr/>
          <a:lstStyle/>
          <a:p>
            <a:pPr algn="just"/>
            <a:r>
              <a:rPr lang="en-IN" sz="2800" dirty="0"/>
              <a:t>On October 3, 2025, the RBI issued draft amendments to the ECB Guidelines, seeking public feedback by October 24, 2025, for a major overhaul to liberalize rules. </a:t>
            </a:r>
          </a:p>
          <a:p>
            <a:pPr algn="just"/>
            <a:endParaRPr lang="en-IN" sz="2800" dirty="0"/>
          </a:p>
          <a:p>
            <a:pPr algn="just"/>
            <a:r>
              <a:rPr lang="en-IN" sz="2800" dirty="0"/>
              <a:t>Once they come into effect, would implement structural reforms and significantly liberalise conditions and restrictions applicable to ECB loans.</a:t>
            </a:r>
          </a:p>
          <a:p>
            <a:endParaRPr lang="en-US" dirty="0"/>
          </a:p>
        </p:txBody>
      </p:sp>
      <p:sp>
        <p:nvSpPr>
          <p:cNvPr id="4" name="Slide Number Placeholder 3">
            <a:extLst>
              <a:ext uri="{FF2B5EF4-FFF2-40B4-BE49-F238E27FC236}">
                <a16:creationId xmlns:a16="http://schemas.microsoft.com/office/drawing/2014/main" id="{5445E86A-5C93-8297-A1D5-629D18E78092}"/>
              </a:ext>
            </a:extLst>
          </p:cNvPr>
          <p:cNvSpPr>
            <a:spLocks noGrp="1"/>
          </p:cNvSpPr>
          <p:nvPr>
            <p:ph type="sldNum" sz="quarter" idx="12"/>
          </p:nvPr>
        </p:nvSpPr>
        <p:spPr/>
        <p:txBody>
          <a:bodyPr/>
          <a:lstStyle/>
          <a:p>
            <a:fld id="{695E4ACA-B695-43F7-B9A3-8BD045EB24DE}" type="slidenum">
              <a:rPr lang="en-IN" smtClean="0"/>
              <a:t>5</a:t>
            </a:fld>
            <a:endParaRPr lang="en-IN"/>
          </a:p>
        </p:txBody>
      </p:sp>
    </p:spTree>
    <p:extLst>
      <p:ext uri="{BB962C8B-B14F-4D97-AF65-F5344CB8AC3E}">
        <p14:creationId xmlns:p14="http://schemas.microsoft.com/office/powerpoint/2010/main" val="41246586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1162EE-4074-2B89-8303-4CCDBBA85365}"/>
              </a:ext>
            </a:extLst>
          </p:cNvPr>
          <p:cNvSpPr>
            <a:spLocks noGrp="1"/>
          </p:cNvSpPr>
          <p:nvPr>
            <p:ph type="title"/>
          </p:nvPr>
        </p:nvSpPr>
        <p:spPr/>
        <p:txBody>
          <a:bodyPr>
            <a:noAutofit/>
          </a:bodyPr>
          <a:lstStyle/>
          <a:p>
            <a:r>
              <a:rPr lang="en-IN" sz="3600" dirty="0">
                <a:solidFill>
                  <a:srgbClr val="FF0000"/>
                </a:solidFill>
              </a:rPr>
              <a:t>External Commercial Borrowings </a:t>
            </a:r>
            <a:br>
              <a:rPr lang="en-IN" sz="3600" dirty="0">
                <a:solidFill>
                  <a:srgbClr val="FF0000"/>
                </a:solidFill>
              </a:rPr>
            </a:br>
            <a:r>
              <a:rPr lang="en-IN" sz="3600" dirty="0">
                <a:solidFill>
                  <a:srgbClr val="FF0000"/>
                </a:solidFill>
              </a:rPr>
              <a:t>and Trade Credit </a:t>
            </a:r>
            <a:endParaRPr lang="en-US" sz="3600" dirty="0">
              <a:solidFill>
                <a:srgbClr val="FF0000"/>
              </a:solidFill>
            </a:endParaRPr>
          </a:p>
        </p:txBody>
      </p:sp>
      <p:sp>
        <p:nvSpPr>
          <p:cNvPr id="3" name="Content Placeholder 2">
            <a:extLst>
              <a:ext uri="{FF2B5EF4-FFF2-40B4-BE49-F238E27FC236}">
                <a16:creationId xmlns:a16="http://schemas.microsoft.com/office/drawing/2014/main" id="{4A632630-3C3E-7274-90A6-FC7D190FB845}"/>
              </a:ext>
            </a:extLst>
          </p:cNvPr>
          <p:cNvSpPr>
            <a:spLocks noGrp="1"/>
          </p:cNvSpPr>
          <p:nvPr>
            <p:ph idx="1"/>
          </p:nvPr>
        </p:nvSpPr>
        <p:spPr/>
        <p:txBody>
          <a:bodyPr/>
          <a:lstStyle/>
          <a:p>
            <a:pPr algn="just"/>
            <a:r>
              <a:rPr lang="en-IN" sz="2800" dirty="0"/>
              <a:t>Transactions on account of External Commercial Borrowings (ECB) and Trade Credit (TC) are governed by sub-section 2 of section 6 of the Foreign Exchange Management Act</a:t>
            </a:r>
            <a:r>
              <a:rPr lang="en-IN" sz="2800"/>
              <a:t>, 1999.</a:t>
            </a:r>
            <a:endParaRPr lang="en-IN" sz="2800" dirty="0"/>
          </a:p>
          <a:p>
            <a:pPr marL="0" indent="0">
              <a:buNone/>
            </a:pPr>
            <a:endParaRPr lang="en-US" dirty="0"/>
          </a:p>
        </p:txBody>
      </p:sp>
      <p:sp>
        <p:nvSpPr>
          <p:cNvPr id="4" name="Slide Number Placeholder 3">
            <a:extLst>
              <a:ext uri="{FF2B5EF4-FFF2-40B4-BE49-F238E27FC236}">
                <a16:creationId xmlns:a16="http://schemas.microsoft.com/office/drawing/2014/main" id="{5497FEF9-0FDC-5F58-DCCC-7480A39DCFBB}"/>
              </a:ext>
            </a:extLst>
          </p:cNvPr>
          <p:cNvSpPr>
            <a:spLocks noGrp="1"/>
          </p:cNvSpPr>
          <p:nvPr>
            <p:ph type="sldNum" sz="quarter" idx="12"/>
          </p:nvPr>
        </p:nvSpPr>
        <p:spPr/>
        <p:txBody>
          <a:bodyPr/>
          <a:lstStyle/>
          <a:p>
            <a:fld id="{695E4ACA-B695-43F7-B9A3-8BD045EB24DE}" type="slidenum">
              <a:rPr lang="en-IN" smtClean="0"/>
              <a:t>6</a:t>
            </a:fld>
            <a:endParaRPr lang="en-IN"/>
          </a:p>
        </p:txBody>
      </p:sp>
    </p:spTree>
    <p:extLst>
      <p:ext uri="{BB962C8B-B14F-4D97-AF65-F5344CB8AC3E}">
        <p14:creationId xmlns:p14="http://schemas.microsoft.com/office/powerpoint/2010/main" val="41454913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3" name="Rectangle 3"/>
          <p:cNvSpPr>
            <a:spLocks noGrp="1" noChangeArrowheads="1"/>
          </p:cNvSpPr>
          <p:nvPr>
            <p:ph idx="1"/>
          </p:nvPr>
        </p:nvSpPr>
        <p:spPr>
          <a:xfrm>
            <a:off x="457200" y="1412776"/>
            <a:ext cx="8229600" cy="5216624"/>
          </a:xfrm>
        </p:spPr>
        <p:txBody>
          <a:bodyPr>
            <a:normAutofit lnSpcReduction="10000"/>
          </a:bodyPr>
          <a:lstStyle/>
          <a:p>
            <a:pPr>
              <a:lnSpc>
                <a:spcPct val="90000"/>
              </a:lnSpc>
            </a:pPr>
            <a:r>
              <a:rPr lang="en-US" altLang="en-US" sz="2800" dirty="0"/>
              <a:t>FEM (Borrowing and Lending in Foreign Exchange) Regulations, 2018 (Notification No.</a:t>
            </a:r>
            <a:r>
              <a:rPr lang="en-US" sz="2800" dirty="0"/>
              <a:t>FEMA.3(R)/2018-RB dated 17.12.2018) as amended from time to time</a:t>
            </a:r>
            <a:r>
              <a:rPr lang="en-US" altLang="en-US" sz="2800" dirty="0"/>
              <a:t>.</a:t>
            </a:r>
          </a:p>
          <a:p>
            <a:pPr>
              <a:lnSpc>
                <a:spcPct val="90000"/>
              </a:lnSpc>
            </a:pPr>
            <a:endParaRPr lang="en-US" sz="2800" dirty="0"/>
          </a:p>
          <a:p>
            <a:pPr>
              <a:lnSpc>
                <a:spcPct val="90000"/>
              </a:lnSpc>
            </a:pPr>
            <a:r>
              <a:rPr lang="en-IN" sz="2800" dirty="0"/>
              <a:t>Foreign Exchange Management (Guarantees) Regulations, 2000,( Notification No. FEMA 8/2000-RB dated May 03, 2000) as amended from time to time.</a:t>
            </a:r>
          </a:p>
          <a:p>
            <a:pPr marL="0" indent="0">
              <a:buNone/>
            </a:pPr>
            <a:endParaRPr lang="en-IN" sz="2800" dirty="0"/>
          </a:p>
          <a:p>
            <a:r>
              <a:rPr lang="en-IN" sz="2800" dirty="0"/>
              <a:t>Master Direction No. 5 on ‘External Commercial Borrowings, Trade Credits and Structured Obligations’ dated March 26, 2019 (as updated  upto Dec. 22, 2023). </a:t>
            </a:r>
          </a:p>
          <a:p>
            <a:pPr marL="0" indent="0">
              <a:lnSpc>
                <a:spcPct val="90000"/>
              </a:lnSpc>
              <a:buNone/>
            </a:pPr>
            <a:endParaRPr lang="en-US" sz="2800" dirty="0"/>
          </a:p>
          <a:p>
            <a:pPr>
              <a:lnSpc>
                <a:spcPct val="90000"/>
              </a:lnSpc>
            </a:pPr>
            <a:endParaRPr lang="en-US" sz="2800" dirty="0"/>
          </a:p>
          <a:p>
            <a:pPr marL="0" indent="0">
              <a:lnSpc>
                <a:spcPct val="90000"/>
              </a:lnSpc>
              <a:buNone/>
            </a:pPr>
            <a:endParaRPr lang="en-US" dirty="0"/>
          </a:p>
        </p:txBody>
      </p:sp>
      <p:sp>
        <p:nvSpPr>
          <p:cNvPr id="220162" name="Rectangle 2"/>
          <p:cNvSpPr>
            <a:spLocks noGrp="1" noChangeArrowheads="1"/>
          </p:cNvSpPr>
          <p:nvPr>
            <p:ph type="title"/>
          </p:nvPr>
        </p:nvSpPr>
        <p:spPr>
          <a:xfrm>
            <a:off x="457200" y="423029"/>
            <a:ext cx="8229600" cy="701715"/>
          </a:xfrm>
          <a:noFill/>
        </p:spPr>
        <p:txBody>
          <a:bodyPr>
            <a:normAutofit fontScale="90000"/>
          </a:bodyPr>
          <a:lstStyle/>
          <a:p>
            <a:r>
              <a:rPr lang="en-US" altLang="en-US" sz="4000" dirty="0">
                <a:solidFill>
                  <a:srgbClr val="FF0000"/>
                </a:solidFill>
              </a:rPr>
              <a:t>Borrowing and lending in Foreign exchange </a:t>
            </a:r>
          </a:p>
        </p:txBody>
      </p:sp>
      <p:sp>
        <p:nvSpPr>
          <p:cNvPr id="2" name="Slide Number Placeholder 1"/>
          <p:cNvSpPr>
            <a:spLocks noGrp="1"/>
          </p:cNvSpPr>
          <p:nvPr>
            <p:ph type="sldNum" sz="quarter" idx="12"/>
          </p:nvPr>
        </p:nvSpPr>
        <p:spPr/>
        <p:txBody>
          <a:bodyPr/>
          <a:lstStyle/>
          <a:p>
            <a:fld id="{695E4ACA-B695-43F7-B9A3-8BD045EB24DE}" type="slidenum">
              <a:rPr lang="en-IN" smtClean="0"/>
              <a:t>7</a:t>
            </a:fld>
            <a:endParaRPr lang="en-IN"/>
          </a:p>
        </p:txBody>
      </p:sp>
    </p:spTree>
    <p:extLst>
      <p:ext uri="{BB962C8B-B14F-4D97-AF65-F5344CB8AC3E}">
        <p14:creationId xmlns:p14="http://schemas.microsoft.com/office/powerpoint/2010/main" val="8852399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3" name="Rectangle 3"/>
          <p:cNvSpPr>
            <a:spLocks noGrp="1" noChangeArrowheads="1"/>
          </p:cNvSpPr>
          <p:nvPr>
            <p:ph idx="1"/>
          </p:nvPr>
        </p:nvSpPr>
        <p:spPr>
          <a:xfrm>
            <a:off x="457200" y="1340768"/>
            <a:ext cx="8229600" cy="4785395"/>
          </a:xfrm>
        </p:spPr>
        <p:txBody>
          <a:bodyPr>
            <a:normAutofit/>
          </a:bodyPr>
          <a:lstStyle/>
          <a:p>
            <a:r>
              <a:rPr lang="en-US" altLang="en-US" sz="2800" dirty="0"/>
              <a:t>FEM (Guarantees) Regulations, 2000 (Notification FEMA 8 dated 03/05/2000</a:t>
            </a:r>
            <a:r>
              <a:rPr lang="en-US" altLang="en-US" dirty="0"/>
              <a:t>.</a:t>
            </a:r>
          </a:p>
          <a:p>
            <a:r>
              <a:rPr lang="en-US" altLang="en-US" sz="2800" dirty="0"/>
              <a:t>These Regulations cover:</a:t>
            </a:r>
          </a:p>
          <a:p>
            <a:pPr lvl="1"/>
            <a:r>
              <a:rPr lang="en-US" altLang="en-US" dirty="0"/>
              <a:t>Guarantees which may be given by an authorised dealer in respect of debt obligation or other liability incurred by a person resident in India for export or import.</a:t>
            </a:r>
          </a:p>
          <a:p>
            <a:pPr lvl="1"/>
            <a:r>
              <a:rPr lang="en-US" altLang="en-US" dirty="0"/>
              <a:t>Guarantees which may be given by persons resident in India other than an authorised dealer for bonafide trade transactions.</a:t>
            </a:r>
          </a:p>
        </p:txBody>
      </p:sp>
      <p:sp>
        <p:nvSpPr>
          <p:cNvPr id="245762" name="Rectangle 2"/>
          <p:cNvSpPr>
            <a:spLocks noGrp="1" noChangeArrowheads="1"/>
          </p:cNvSpPr>
          <p:nvPr>
            <p:ph type="title"/>
          </p:nvPr>
        </p:nvSpPr>
        <p:spPr>
          <a:xfrm>
            <a:off x="457200" y="274638"/>
            <a:ext cx="8229600" cy="850106"/>
          </a:xfrm>
          <a:noFill/>
        </p:spPr>
        <p:txBody>
          <a:bodyPr>
            <a:normAutofit/>
          </a:bodyPr>
          <a:lstStyle/>
          <a:p>
            <a:r>
              <a:rPr lang="en-US" altLang="en-US" sz="3600" dirty="0">
                <a:solidFill>
                  <a:srgbClr val="FF0000"/>
                </a:solidFill>
              </a:rPr>
              <a:t>GUARANTEES</a:t>
            </a:r>
          </a:p>
        </p:txBody>
      </p:sp>
      <p:sp>
        <p:nvSpPr>
          <p:cNvPr id="2" name="Slide Number Placeholder 1"/>
          <p:cNvSpPr>
            <a:spLocks noGrp="1"/>
          </p:cNvSpPr>
          <p:nvPr>
            <p:ph type="sldNum" sz="quarter" idx="12"/>
          </p:nvPr>
        </p:nvSpPr>
        <p:spPr/>
        <p:txBody>
          <a:bodyPr/>
          <a:lstStyle/>
          <a:p>
            <a:fld id="{695E4ACA-B695-43F7-B9A3-8BD045EB24DE}" type="slidenum">
              <a:rPr lang="en-IN" smtClean="0"/>
              <a:t>8</a:t>
            </a:fld>
            <a:endParaRPr lang="en-IN"/>
          </a:p>
        </p:txBody>
      </p:sp>
    </p:spTree>
    <p:extLst>
      <p:ext uri="{BB962C8B-B14F-4D97-AF65-F5344CB8AC3E}">
        <p14:creationId xmlns:p14="http://schemas.microsoft.com/office/powerpoint/2010/main" val="12978397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A1322F-9E65-A13D-8AFC-A6A91B7B87D0}"/>
              </a:ext>
            </a:extLst>
          </p:cNvPr>
          <p:cNvSpPr>
            <a:spLocks noGrp="1"/>
          </p:cNvSpPr>
          <p:nvPr>
            <p:ph type="title"/>
          </p:nvPr>
        </p:nvSpPr>
        <p:spPr>
          <a:xfrm>
            <a:off x="457200" y="274638"/>
            <a:ext cx="8229600" cy="778098"/>
          </a:xfrm>
        </p:spPr>
        <p:txBody>
          <a:bodyPr>
            <a:normAutofit/>
          </a:bodyPr>
          <a:lstStyle/>
          <a:p>
            <a:r>
              <a:rPr lang="en-US" sz="3600" dirty="0">
                <a:solidFill>
                  <a:srgbClr val="FF0000"/>
                </a:solidFill>
              </a:rPr>
              <a:t>Trade Credits</a:t>
            </a:r>
          </a:p>
        </p:txBody>
      </p:sp>
      <p:sp>
        <p:nvSpPr>
          <p:cNvPr id="3" name="Content Placeholder 2">
            <a:extLst>
              <a:ext uri="{FF2B5EF4-FFF2-40B4-BE49-F238E27FC236}">
                <a16:creationId xmlns:a16="http://schemas.microsoft.com/office/drawing/2014/main" id="{4DE55627-BC6C-9D2C-765F-D3AC94A82100}"/>
              </a:ext>
            </a:extLst>
          </p:cNvPr>
          <p:cNvSpPr>
            <a:spLocks noGrp="1"/>
          </p:cNvSpPr>
          <p:nvPr>
            <p:ph idx="1"/>
          </p:nvPr>
        </p:nvSpPr>
        <p:spPr>
          <a:xfrm>
            <a:off x="457200" y="1124744"/>
            <a:ext cx="8229600" cy="5001419"/>
          </a:xfrm>
        </p:spPr>
        <p:txBody>
          <a:bodyPr>
            <a:normAutofit fontScale="77500" lnSpcReduction="20000"/>
          </a:bodyPr>
          <a:lstStyle/>
          <a:p>
            <a:r>
              <a:rPr lang="en-IN" dirty="0"/>
              <a:t>Trade credits/Export credits refer to loans and credits extended for imports directly by overseas suppliers, banks, and financial institutions. </a:t>
            </a:r>
          </a:p>
          <a:p>
            <a:endParaRPr lang="en-IN" dirty="0"/>
          </a:p>
          <a:p>
            <a:r>
              <a:rPr lang="en-IN" dirty="0"/>
              <a:t>If such credit is extended by the overseas suppliers in the form of deferred payment, it is “suppliers’ credit”. </a:t>
            </a:r>
          </a:p>
          <a:p>
            <a:endParaRPr lang="en-IN" dirty="0"/>
          </a:p>
          <a:p>
            <a:r>
              <a:rPr lang="en-IN" dirty="0"/>
              <a:t>On the other hand, “buyers’ credit” refers to loans for the repayment of imports into India arranged by the importer from a bank or financial institution outside India. </a:t>
            </a:r>
          </a:p>
          <a:p>
            <a:endParaRPr lang="en-IN" dirty="0"/>
          </a:p>
          <a:p>
            <a:r>
              <a:rPr lang="en-IN" dirty="0"/>
              <a:t>Trade credits are generally short-term in nature. Trade credits upto three years are not considered as ECB.</a:t>
            </a:r>
          </a:p>
          <a:p>
            <a:endParaRPr lang="en-US" dirty="0"/>
          </a:p>
        </p:txBody>
      </p:sp>
      <p:sp>
        <p:nvSpPr>
          <p:cNvPr id="4" name="Slide Number Placeholder 3">
            <a:extLst>
              <a:ext uri="{FF2B5EF4-FFF2-40B4-BE49-F238E27FC236}">
                <a16:creationId xmlns:a16="http://schemas.microsoft.com/office/drawing/2014/main" id="{3C9F6043-EFFF-DA60-5DD4-AABB6EF2F5D3}"/>
              </a:ext>
            </a:extLst>
          </p:cNvPr>
          <p:cNvSpPr>
            <a:spLocks noGrp="1"/>
          </p:cNvSpPr>
          <p:nvPr>
            <p:ph type="sldNum" sz="quarter" idx="12"/>
          </p:nvPr>
        </p:nvSpPr>
        <p:spPr/>
        <p:txBody>
          <a:bodyPr/>
          <a:lstStyle/>
          <a:p>
            <a:fld id="{695E4ACA-B695-43F7-B9A3-8BD045EB24DE}" type="slidenum">
              <a:rPr lang="en-IN" smtClean="0"/>
              <a:t>9</a:t>
            </a:fld>
            <a:endParaRPr lang="en-IN"/>
          </a:p>
        </p:txBody>
      </p:sp>
    </p:spTree>
    <p:extLst>
      <p:ext uri="{BB962C8B-B14F-4D97-AF65-F5344CB8AC3E}">
        <p14:creationId xmlns:p14="http://schemas.microsoft.com/office/powerpoint/2010/main" val="160869467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3034</TotalTime>
  <Words>3292</Words>
  <Application>Microsoft Macintosh PowerPoint</Application>
  <PresentationFormat>On-screen Show (4:3)</PresentationFormat>
  <Paragraphs>300</Paragraphs>
  <Slides>41</Slides>
  <Notes>9</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41</vt:i4>
      </vt:variant>
    </vt:vector>
  </HeadingPairs>
  <TitlesOfParts>
    <vt:vector size="45" baseType="lpstr">
      <vt:lpstr>Arial</vt:lpstr>
      <vt:lpstr>Bradley Hand ITC</vt:lpstr>
      <vt:lpstr>Calibri</vt:lpstr>
      <vt:lpstr>Office Theme</vt:lpstr>
      <vt:lpstr>EXTERNAL COMMERCIAL BORROWINGS (ECB)</vt:lpstr>
      <vt:lpstr>Role of ECB in capital requirements</vt:lpstr>
      <vt:lpstr> ECBs status (as of September, 2024) </vt:lpstr>
      <vt:lpstr> ECBs status (as of September, 2024) </vt:lpstr>
      <vt:lpstr>Latest in ECB Regulations</vt:lpstr>
      <vt:lpstr>External Commercial Borrowings  and Trade Credit </vt:lpstr>
      <vt:lpstr>Borrowing and lending in Foreign exchange </vt:lpstr>
      <vt:lpstr>GUARANTEES</vt:lpstr>
      <vt:lpstr>Trade Credits</vt:lpstr>
      <vt:lpstr>Recognised lenders</vt:lpstr>
      <vt:lpstr>FCNR (B) loans given by AD Category I banks </vt:lpstr>
      <vt:lpstr>ECB  Framework- Introduction</vt:lpstr>
      <vt:lpstr>Commercial loans-Denominated currency</vt:lpstr>
      <vt:lpstr>Change of currency of ECB</vt:lpstr>
      <vt:lpstr>Eligible borrowers</vt:lpstr>
      <vt:lpstr>Proposed eligible borrowers</vt:lpstr>
      <vt:lpstr>Specified Foreign Equity Holder</vt:lpstr>
      <vt:lpstr>Proposed amended w. r. t. non-resident lenders</vt:lpstr>
      <vt:lpstr>Non-permitted end-uses (negative list)</vt:lpstr>
      <vt:lpstr>Minimum average maturity  period (MAMP)</vt:lpstr>
      <vt:lpstr>Permitted use and MAMP</vt:lpstr>
      <vt:lpstr>Conditions relating to MAMP</vt:lpstr>
      <vt:lpstr>Proposed changes in MAMP</vt:lpstr>
      <vt:lpstr>Caps on quantum of ECB</vt:lpstr>
      <vt:lpstr>Proposed amendment - caps on amount of ECB</vt:lpstr>
      <vt:lpstr> All-in-cost</vt:lpstr>
      <vt:lpstr>All-in-cost ceiling per annum</vt:lpstr>
      <vt:lpstr>Proposed amendment - all-in- cost ceiling</vt:lpstr>
      <vt:lpstr>Security for ECB</vt:lpstr>
      <vt:lpstr>Security for ECB</vt:lpstr>
      <vt:lpstr> Issue of Corporate or Personal Guarantee  </vt:lpstr>
      <vt:lpstr>Guarantee/security by Indian banks/FIs</vt:lpstr>
      <vt:lpstr>Parking of ECB Proceeds abroad</vt:lpstr>
      <vt:lpstr>Parking of ECB Proceeds domestically</vt:lpstr>
      <vt:lpstr>Refinancing of existing ECB</vt:lpstr>
      <vt:lpstr>Conversion into equity</vt:lpstr>
      <vt:lpstr>Other changes</vt:lpstr>
      <vt:lpstr>ECB through Approval route</vt:lpstr>
      <vt:lpstr>Reporting requirements</vt:lpstr>
      <vt:lpstr>Reporting requirements</vt:lpstr>
      <vt:lpstr>THANK YOU  Contact me at: 9811320203 anil54@gmail.com</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LRS</dc:title>
  <dc:creator>anil sharma</dc:creator>
  <cp:lastModifiedBy>Anil Sharma</cp:lastModifiedBy>
  <cp:revision>216</cp:revision>
  <cp:lastPrinted>2020-10-19T18:20:36Z</cp:lastPrinted>
  <dcterms:created xsi:type="dcterms:W3CDTF">2015-08-02T08:20:47Z</dcterms:created>
  <dcterms:modified xsi:type="dcterms:W3CDTF">2025-12-27T03:28:25Z</dcterms:modified>
</cp:coreProperties>
</file>