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sldIdLst>
    <p:sldId id="256" r:id="rId2"/>
    <p:sldId id="268" r:id="rId3"/>
    <p:sldId id="257" r:id="rId4"/>
    <p:sldId id="258" r:id="rId5"/>
    <p:sldId id="260" r:id="rId6"/>
    <p:sldId id="261" r:id="rId7"/>
    <p:sldId id="262" r:id="rId8"/>
    <p:sldId id="267" r:id="rId9"/>
    <p:sldId id="266" r:id="rId10"/>
    <p:sldId id="263" r:id="rId11"/>
    <p:sldId id="269" r:id="rId12"/>
    <p:sldId id="264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03F4D-FB77-4B35-AD58-35D745FA8D14}" v="150" dt="2025-12-20T07:46:57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891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64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19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145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6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30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801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09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611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56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200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09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23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72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16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16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308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916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37E80-D594-42DA-BE66-3A4AD45E62A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A48C-6C8A-45EB-81E3-762638AD36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6912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844F-407F-C528-6131-3C1A1DC3A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784" y="1386909"/>
            <a:ext cx="8791575" cy="2387600"/>
          </a:xfrm>
        </p:spPr>
        <p:txBody>
          <a:bodyPr/>
          <a:lstStyle/>
          <a:p>
            <a:r>
              <a:rPr lang="en-US" dirty="0"/>
              <a:t>Capital Protection before</a:t>
            </a:r>
            <a:br>
              <a:rPr lang="en-US" dirty="0"/>
            </a:br>
            <a:r>
              <a:rPr lang="en-US" dirty="0"/>
              <a:t>wealth creation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979F6-B3C3-3CF8-6ABC-E50F655D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24078" r="28295" b="5899"/>
          <a:stretch>
            <a:fillRect/>
          </a:stretch>
        </p:blipFill>
        <p:spPr>
          <a:xfrm>
            <a:off x="10427215" y="-2287"/>
            <a:ext cx="1758287" cy="1334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3BBA6-CA17-5BDF-ED83-557C9B99E2FA}"/>
              </a:ext>
            </a:extLst>
          </p:cNvPr>
          <p:cNvSpPr txBox="1"/>
          <p:nvPr/>
        </p:nvSpPr>
        <p:spPr>
          <a:xfrm>
            <a:off x="8714421" y="5957248"/>
            <a:ext cx="342558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Presented by: CA Sachin Saluja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33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6DE4-E196-40A4-1E86-0C856953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the Right Mutual Fund / Stocks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281A-D4E5-8D7F-2556-E95C2BA8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Beyond Star Ratings</a:t>
            </a:r>
            <a:endParaRPr lang="en-US" dirty="0"/>
          </a:p>
          <a:p>
            <a:r>
              <a:rPr lang="en-US" dirty="0"/>
              <a:t>Fund Manager capability</a:t>
            </a:r>
          </a:p>
          <a:p>
            <a:r>
              <a:rPr lang="en-US" dirty="0"/>
              <a:t>Portfolio Quality</a:t>
            </a:r>
          </a:p>
          <a:p>
            <a:r>
              <a:rPr lang="en-US" dirty="0"/>
              <a:t>Whether Fund is used as Promoter Exit</a:t>
            </a:r>
          </a:p>
          <a:p>
            <a:r>
              <a:rPr lang="en-US" dirty="0"/>
              <a:t>Risk-adjusted consistency over returns</a:t>
            </a:r>
          </a:p>
          <a:p>
            <a:r>
              <a:rPr lang="en-US" dirty="0"/>
              <a:t>AUM size &amp; Liquidity Discipline</a:t>
            </a:r>
          </a:p>
          <a:p>
            <a:r>
              <a:rPr lang="en-US" dirty="0"/>
              <a:t>Relative Strength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526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6BF9-B20D-1F7D-BBF8-0468A169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Real life vs capital markets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EB8FD-DFE2-E59A-2D99-EB23E743C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sz="2600" dirty="0"/>
              <a:t>In real life you look for buying things at discount </a:t>
            </a:r>
            <a:r>
              <a:rPr lang="en-IN" sz="2600" dirty="0">
                <a:cs typeface="Arial" panose="020B0604020202020204" pitchFamily="34" charset="0"/>
              </a:rPr>
              <a:t>whereas in Stock Market if something is at discount it’s likely to get more cheaper and fall.</a:t>
            </a:r>
          </a:p>
          <a:p>
            <a:pPr algn="just"/>
            <a:r>
              <a:rPr lang="en-IN" sz="2600" dirty="0">
                <a:cs typeface="Arial" panose="020B0604020202020204" pitchFamily="34" charset="0"/>
              </a:rPr>
              <a:t>In Real Life if your Finger gets Trapped, you use your Hand to Save the Finger, whereas if your Finger gets trapped in Stock Market, you cut the Finger.</a:t>
            </a:r>
          </a:p>
          <a:p>
            <a:pPr algn="just"/>
            <a:r>
              <a:rPr lang="en-IN" sz="2600" dirty="0">
                <a:cs typeface="Arial" panose="020B0604020202020204" pitchFamily="34" charset="0"/>
              </a:rPr>
              <a:t>In real Life you never board a Running Train, but in Stock Market you have to Board a Running Train.</a:t>
            </a:r>
          </a:p>
          <a:p>
            <a:pPr algn="just"/>
            <a:r>
              <a:rPr lang="en-IN" sz="2600" dirty="0">
                <a:cs typeface="Arial" panose="020B0604020202020204" pitchFamily="34" charset="0"/>
              </a:rPr>
              <a:t>In Stock Market when I win, my height gets increased due to Euphoria and Position Sizing.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252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86A8-DE8C-676C-E25D-8704107D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Avoiding Smart Money Traps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450EF-40C2-9048-278D-E931ECFE2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Media-driven optimism</a:t>
            </a:r>
          </a:p>
          <a:p>
            <a:r>
              <a:rPr lang="en-IN" dirty="0"/>
              <a:t>Influencer-led Hype</a:t>
            </a:r>
          </a:p>
          <a:p>
            <a:r>
              <a:rPr lang="en-IN" dirty="0"/>
              <a:t>Late-stage entry in momentum</a:t>
            </a:r>
          </a:p>
          <a:p>
            <a:r>
              <a:rPr lang="en-IN" dirty="0"/>
              <a:t>Operator-driven stocks</a:t>
            </a:r>
          </a:p>
          <a:p>
            <a:r>
              <a:rPr lang="en-IN" dirty="0"/>
              <a:t>Corporate Governance blind spots</a:t>
            </a:r>
          </a:p>
          <a:p>
            <a:r>
              <a:rPr lang="en-IN" dirty="0"/>
              <a:t>Always use Stop Loss</a:t>
            </a:r>
          </a:p>
        </p:txBody>
      </p:sp>
    </p:spTree>
    <p:extLst>
      <p:ext uri="{BB962C8B-B14F-4D97-AF65-F5344CB8AC3E}">
        <p14:creationId xmlns:p14="http://schemas.microsoft.com/office/powerpoint/2010/main" val="6474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532F-B001-AB53-CC04-5CD7B4EB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E403B-D561-D1C7-E9B0-E46AE07B1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Protecting Capital is the First Profit</a:t>
            </a:r>
          </a:p>
          <a:p>
            <a:r>
              <a:rPr lang="en-US" dirty="0"/>
              <a:t>Myths destroy wealth</a:t>
            </a:r>
          </a:p>
          <a:p>
            <a:r>
              <a:rPr lang="en-US" dirty="0"/>
              <a:t>Discipline beats Intelligence</a:t>
            </a:r>
          </a:p>
          <a:p>
            <a:r>
              <a:rPr lang="en-US" dirty="0"/>
              <a:t>Trend + Risk Management = Survival</a:t>
            </a:r>
          </a:p>
          <a:p>
            <a:r>
              <a:rPr lang="en-US" dirty="0"/>
              <a:t>Smart Investing is Smart Exiting</a:t>
            </a:r>
          </a:p>
        </p:txBody>
      </p:sp>
    </p:spTree>
    <p:extLst>
      <p:ext uri="{BB962C8B-B14F-4D97-AF65-F5344CB8AC3E}">
        <p14:creationId xmlns:p14="http://schemas.microsoft.com/office/powerpoint/2010/main" val="315626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62F2-9BF1-75D6-D8DA-3693FE89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17A-612A-FA24-D5FC-DDCF8186B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39118" cy="68974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C8366-649B-31D0-D3C1-54669C15BB1A}"/>
              </a:ext>
            </a:extLst>
          </p:cNvPr>
          <p:cNvSpPr txBox="1"/>
          <p:nvPr/>
        </p:nvSpPr>
        <p:spPr>
          <a:xfrm>
            <a:off x="2722729" y="4087507"/>
            <a:ext cx="6550926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 Sachin Saluja</a:t>
            </a:r>
          </a:p>
          <a:p>
            <a:pPr algn="ctr"/>
            <a:r>
              <a:rPr lang="en-US" sz="2400" dirty="0"/>
              <a:t>sachin@finnov8.in</a:t>
            </a:r>
          </a:p>
          <a:p>
            <a:pPr algn="ctr"/>
            <a:r>
              <a:rPr lang="en-US" sz="2400" dirty="0"/>
              <a:t>Contact : 9818-203-123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3816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87AEB-22A5-071A-2F0C-2546C33C2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0" y="2415654"/>
            <a:ext cx="10733965" cy="335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am </a:t>
            </a:r>
            <a:r>
              <a:rPr lang="en-US" b="1" dirty="0"/>
              <a:t>not a SEBI Registered Investment Advisor</a:t>
            </a:r>
            <a:r>
              <a:rPr lang="en-US" dirty="0"/>
              <a:t>. This session is purely for </a:t>
            </a:r>
            <a:r>
              <a:rPr lang="en-US" b="1" dirty="0"/>
              <a:t>educational and awareness purposes</a:t>
            </a:r>
            <a:r>
              <a:rPr lang="en-US" dirty="0"/>
              <a:t> and should not be considered as investment advice, stock recommendation, or a solicitation to buy/sell any securities. Participants are advised to consult their </a:t>
            </a:r>
            <a:r>
              <a:rPr lang="en-US" b="1" dirty="0"/>
              <a:t>financial advisor</a:t>
            </a:r>
            <a:r>
              <a:rPr lang="en-US" dirty="0"/>
              <a:t> and consider their </a:t>
            </a:r>
            <a:r>
              <a:rPr lang="en-US" b="1" dirty="0"/>
              <a:t>risk profile</a:t>
            </a:r>
            <a:r>
              <a:rPr lang="en-US" dirty="0"/>
              <a:t> before making any investment decisions. The examples shared are only for illustration and may not be suitable for everyone. I / We shall not be responsible for any financial loss or damage arising from actions taken based on this presentation.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8D423-F99B-33FF-6E7A-614FFCD811C7}"/>
              </a:ext>
            </a:extLst>
          </p:cNvPr>
          <p:cNvSpPr txBox="1"/>
          <p:nvPr/>
        </p:nvSpPr>
        <p:spPr>
          <a:xfrm>
            <a:off x="1044054" y="914400"/>
            <a:ext cx="801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Disclaimer</a:t>
            </a:r>
            <a:endParaRPr lang="en-IN" sz="4000" b="1" dirty="0"/>
          </a:p>
        </p:txBody>
      </p:sp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D19D8BEB-7359-3978-B043-48D50BC71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5809" y="9233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8732-9EE2-4116-D3CA-045E587D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this topic matters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3E91-B297-A3A3-65C5-C464C38E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7243463" cy="3541714"/>
          </a:xfrm>
        </p:spPr>
        <p:txBody>
          <a:bodyPr/>
          <a:lstStyle/>
          <a:p>
            <a:r>
              <a:rPr lang="en-US" dirty="0"/>
              <a:t>Markets reward Discipline, not Intelligence.</a:t>
            </a:r>
          </a:p>
          <a:p>
            <a:r>
              <a:rPr lang="en-US" dirty="0"/>
              <a:t>Wealth is created by not Losing Big</a:t>
            </a:r>
            <a:r>
              <a:rPr lang="en-IN" dirty="0"/>
              <a:t>.</a:t>
            </a:r>
          </a:p>
          <a:p>
            <a:r>
              <a:rPr lang="en-IN" dirty="0"/>
              <a:t>Professionals also fall into Behavioural Traps.</a:t>
            </a:r>
          </a:p>
          <a:p>
            <a:r>
              <a:rPr lang="en-IN" dirty="0"/>
              <a:t>Objective : Help CAs protect Capital First, Grow Later.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3F853-471C-3293-071F-C6D3BD54B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81" y="2249487"/>
            <a:ext cx="2316623" cy="2316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790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715E-880C-0FD2-459A-9506A6CB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Biggest myths in investing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521FB-C6CF-8482-136A-152E0F887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sz="9600" dirty="0"/>
              <a:t>❌ Long-term investing means never selling</a:t>
            </a:r>
            <a:br>
              <a:rPr lang="en-IN" sz="9600" dirty="0"/>
            </a:br>
            <a:r>
              <a:rPr lang="en-IN" sz="9600" dirty="0"/>
              <a:t>✔️ Long-term means staying unless Fundamentals/Trend break</a:t>
            </a:r>
          </a:p>
          <a:p>
            <a:r>
              <a:rPr lang="en-IN" sz="9600" dirty="0"/>
              <a:t>❌ Mutual Funds are always safe</a:t>
            </a:r>
            <a:br>
              <a:rPr lang="en-IN" sz="9600" dirty="0"/>
            </a:br>
            <a:r>
              <a:rPr lang="en-IN" sz="9600" dirty="0"/>
              <a:t>✔️ They can also become exit routes</a:t>
            </a:r>
          </a:p>
          <a:p>
            <a:r>
              <a:rPr lang="en-IN" sz="9600" dirty="0"/>
              <a:t>❌ Timing doesn’t matter (Eg: Market Cap to GDP Ratio Peaks)</a:t>
            </a:r>
            <a:br>
              <a:rPr lang="en-IN" sz="9600" dirty="0"/>
            </a:br>
            <a:r>
              <a:rPr lang="en-IN" sz="9600" dirty="0"/>
              <a:t>✔️ Bad timing destroys compounding</a:t>
            </a:r>
          </a:p>
          <a:p>
            <a:r>
              <a:rPr lang="en-IN" sz="9600" dirty="0"/>
              <a:t>❌ Quality Business = Safe Investment </a:t>
            </a:r>
            <a:br>
              <a:rPr lang="en-IN" sz="9600" dirty="0"/>
            </a:br>
            <a:r>
              <a:rPr lang="en-IN" sz="9600" dirty="0"/>
              <a:t>✔️ Price &amp; Valuation matter more (Paytm &amp; Ola)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174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AFCB-91D1-948B-DC6E-28A7DB1C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213524" cy="1478570"/>
          </a:xfrm>
        </p:spPr>
        <p:txBody>
          <a:bodyPr>
            <a:normAutofit/>
          </a:bodyPr>
          <a:lstStyle/>
          <a:p>
            <a:r>
              <a:rPr lang="en-US" sz="3800" dirty="0"/>
              <a:t>Common mistakes even smart investors do</a:t>
            </a:r>
            <a:endParaRPr lang="en-IN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AE6C7-F405-0CE5-A5AB-04C56F125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Blind Faith in Narratives</a:t>
            </a:r>
          </a:p>
          <a:p>
            <a:r>
              <a:rPr lang="en-US" dirty="0"/>
              <a:t>Averaging Losers</a:t>
            </a:r>
          </a:p>
          <a:p>
            <a:r>
              <a:rPr lang="en-US" dirty="0"/>
              <a:t>No predefined Exit Plan</a:t>
            </a:r>
          </a:p>
          <a:p>
            <a:r>
              <a:rPr lang="en-US" dirty="0"/>
              <a:t>Overconfidence after few Gains</a:t>
            </a:r>
          </a:p>
          <a:p>
            <a:r>
              <a:rPr lang="en-US" dirty="0"/>
              <a:t>Different from Real Life</a:t>
            </a:r>
          </a:p>
          <a:p>
            <a:r>
              <a:rPr lang="en-US" dirty="0"/>
              <a:t>Emotional attachment to Stocks</a:t>
            </a:r>
          </a:p>
          <a:p>
            <a:r>
              <a:rPr lang="en-US" dirty="0"/>
              <a:t>IPO Frenzy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984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EC81-1D6F-97E7-C4ED-3CAB5DA1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Don’t Become Promoters exit route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E553D-11D4-4AA0-4E74-362B1ECD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540520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Investors get Trapped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Promoters selling silently</a:t>
            </a:r>
          </a:p>
          <a:p>
            <a:r>
              <a:rPr lang="en-US" dirty="0"/>
              <a:t>Mutual funds providing liquidity</a:t>
            </a:r>
          </a:p>
          <a:p>
            <a:r>
              <a:rPr lang="en-US" dirty="0"/>
              <a:t>Retail buying “confidence-building” news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0BC06-FB42-F603-6006-585A3C28B92F}"/>
              </a:ext>
            </a:extLst>
          </p:cNvPr>
          <p:cNvSpPr txBox="1"/>
          <p:nvPr/>
        </p:nvSpPr>
        <p:spPr>
          <a:xfrm>
            <a:off x="6188015" y="2324551"/>
            <a:ext cx="4682427" cy="317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Checklist before Investing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Promoter Holding Trend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Pledging Status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Institutional ownership </a:t>
            </a:r>
            <a:r>
              <a:rPr lang="en-US" sz="2400" dirty="0" err="1"/>
              <a:t>Behaviour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Sudden story selling in media</a:t>
            </a:r>
          </a:p>
        </p:txBody>
      </p:sp>
    </p:spTree>
    <p:extLst>
      <p:ext uri="{BB962C8B-B14F-4D97-AF65-F5344CB8AC3E}">
        <p14:creationId xmlns:p14="http://schemas.microsoft.com/office/powerpoint/2010/main" val="7027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6F18A0-F791-5E2D-D574-FE7CD9BF2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0017"/>
          </a:xfrm>
        </p:spPr>
      </p:pic>
    </p:spTree>
    <p:extLst>
      <p:ext uri="{BB962C8B-B14F-4D97-AF65-F5344CB8AC3E}">
        <p14:creationId xmlns:p14="http://schemas.microsoft.com/office/powerpoint/2010/main" val="171189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D07D-C9F7-84CF-485F-8E5BA8DF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015E0B-C99D-4617-C6DB-E8B84B205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3429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1B5F9-7F34-E326-D418-FA74E3A0B0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174"/>
            <a:ext cx="12192000" cy="34938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6B8A24-0742-AC0E-C973-50E65E95DF6E}"/>
              </a:ext>
            </a:extLst>
          </p:cNvPr>
          <p:cNvSpPr/>
          <p:nvPr/>
        </p:nvSpPr>
        <p:spPr>
          <a:xfrm>
            <a:off x="6230203" y="1596788"/>
            <a:ext cx="5875361" cy="348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94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F78D-37FB-1775-16E8-8A80072D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 (</a:t>
            </a:r>
            <a:r>
              <a:rPr lang="en-US" dirty="0" err="1"/>
              <a:t>mfsl</a:t>
            </a:r>
            <a:r>
              <a:rPr lang="en-US" dirty="0"/>
              <a:t>)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6A9386-F827-4FE6-5842-DA23630E6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303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4992B-964E-B04B-9B72-A209FCD7F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12192000" cy="3429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AE35BD-22D9-057E-FE41-3459675E5539}"/>
              </a:ext>
            </a:extLst>
          </p:cNvPr>
          <p:cNvSpPr/>
          <p:nvPr/>
        </p:nvSpPr>
        <p:spPr>
          <a:xfrm>
            <a:off x="436728" y="1562669"/>
            <a:ext cx="2477069" cy="477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1E62F4-DD10-8C9A-F340-DBC6FC1D62B9}"/>
              </a:ext>
            </a:extLst>
          </p:cNvPr>
          <p:cNvSpPr/>
          <p:nvPr/>
        </p:nvSpPr>
        <p:spPr>
          <a:xfrm>
            <a:off x="163773" y="4653887"/>
            <a:ext cx="11969088" cy="736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975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988</TotalTime>
  <Words>489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Circuit</vt:lpstr>
      <vt:lpstr>Capital Protection before wealth creation</vt:lpstr>
      <vt:lpstr>PowerPoint Presentation</vt:lpstr>
      <vt:lpstr>Why this topic matters</vt:lpstr>
      <vt:lpstr>Biggest myths in investing</vt:lpstr>
      <vt:lpstr>Common mistakes even smart investors do</vt:lpstr>
      <vt:lpstr>Don’t Become Promoters exit route</vt:lpstr>
      <vt:lpstr>PowerPoint Presentation</vt:lpstr>
      <vt:lpstr>PowerPoint Presentation</vt:lpstr>
      <vt:lpstr>Case study 2 (mfsl)</vt:lpstr>
      <vt:lpstr>Choosing the Right Mutual Fund / Stocks</vt:lpstr>
      <vt:lpstr>Real life vs capital markets</vt:lpstr>
      <vt:lpstr>Avoiding Smart Money Traps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Sachin Saluja</dc:creator>
  <cp:lastModifiedBy>Sachin Saluja</cp:lastModifiedBy>
  <cp:revision>2</cp:revision>
  <dcterms:created xsi:type="dcterms:W3CDTF">2025-12-19T15:20:44Z</dcterms:created>
  <dcterms:modified xsi:type="dcterms:W3CDTF">2025-12-20T07:49:04Z</dcterms:modified>
</cp:coreProperties>
</file>