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00" r:id="rId2"/>
    <p:sldId id="302" r:id="rId3"/>
    <p:sldId id="259" r:id="rId4"/>
    <p:sldId id="261" r:id="rId5"/>
    <p:sldId id="260" r:id="rId6"/>
    <p:sldId id="283" r:id="rId7"/>
    <p:sldId id="263" r:id="rId8"/>
    <p:sldId id="264" r:id="rId9"/>
    <p:sldId id="265" r:id="rId10"/>
    <p:sldId id="266" r:id="rId11"/>
    <p:sldId id="284" r:id="rId12"/>
    <p:sldId id="285" r:id="rId13"/>
    <p:sldId id="286" r:id="rId14"/>
    <p:sldId id="287" r:id="rId15"/>
    <p:sldId id="267" r:id="rId16"/>
    <p:sldId id="299" r:id="rId17"/>
    <p:sldId id="272" r:id="rId18"/>
    <p:sldId id="273" r:id="rId19"/>
    <p:sldId id="274" r:id="rId20"/>
    <p:sldId id="275" r:id="rId21"/>
    <p:sldId id="304" r:id="rId2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44" autoAdjust="0"/>
    <p:restoredTop sz="94660"/>
  </p:normalViewPr>
  <p:slideViewPr>
    <p:cSldViewPr>
      <p:cViewPr varScale="1">
        <p:scale>
          <a:sx n="78" d="100"/>
          <a:sy n="78" d="100"/>
        </p:scale>
        <p:origin x="1181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5E664-4F13-47C9-84D4-5BC38738098C}" type="datetimeFigureOut">
              <a:rPr lang="en-IN" smtClean="0"/>
              <a:t>05/12/2025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80A1A-1217-4A2A-B23D-3DA3F57C9D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367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A89C6-A9D5-4C4B-908E-984839C696DF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0063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A89C6-A9D5-4C4B-908E-984839C696DF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5693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965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965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965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965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965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9000" y="286892"/>
            <a:ext cx="4746625" cy="347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1650" y="1665351"/>
            <a:ext cx="11188700" cy="3993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39728" y="6483578"/>
            <a:ext cx="192404" cy="141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965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91F72062-ABB5-827F-5BC0-357E8100707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/>
              <a:t>CA RUCHI GUPTA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141D0FF-C068-4296-FFB8-04E3CE9CA72E}"/>
              </a:ext>
            </a:extLst>
          </p:cNvPr>
          <p:cNvGrpSpPr/>
          <p:nvPr/>
        </p:nvGrpSpPr>
        <p:grpSpPr>
          <a:xfrm>
            <a:off x="0" y="-20598"/>
            <a:ext cx="3406170" cy="6888504"/>
            <a:chOff x="0" y="-20598"/>
            <a:chExt cx="3406170" cy="688850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23A5BB1-DAC7-96C1-3ECA-76B2D75210C6}"/>
                </a:ext>
              </a:extLst>
            </p:cNvPr>
            <p:cNvSpPr/>
            <p:nvPr/>
          </p:nvSpPr>
          <p:spPr>
            <a:xfrm>
              <a:off x="0" y="-20598"/>
              <a:ext cx="3253771" cy="6888504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715D09E-8919-0096-3932-FD10611CE2BC}"/>
                </a:ext>
              </a:extLst>
            </p:cNvPr>
            <p:cNvSpPr txBox="1"/>
            <p:nvPr/>
          </p:nvSpPr>
          <p:spPr>
            <a:xfrm>
              <a:off x="152399" y="84552"/>
              <a:ext cx="3253771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Changing landscape of 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LABOUR LAWS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INDIA</a:t>
              </a:r>
              <a:endParaRPr lang="en-IN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A73F9F9-9669-CA51-C374-D60DBF9BC191}"/>
                </a:ext>
              </a:extLst>
            </p:cNvPr>
            <p:cNvCxnSpPr/>
            <p:nvPr/>
          </p:nvCxnSpPr>
          <p:spPr>
            <a:xfrm>
              <a:off x="152399" y="4267200"/>
              <a:ext cx="29489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507C31D-459F-FFA2-8223-5C34B9AF5831}"/>
                </a:ext>
              </a:extLst>
            </p:cNvPr>
            <p:cNvSpPr txBox="1"/>
            <p:nvPr/>
          </p:nvSpPr>
          <p:spPr>
            <a:xfrm>
              <a:off x="175230" y="4564934"/>
              <a:ext cx="2796570" cy="113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An Opportunity 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For Professionals</a:t>
              </a:r>
              <a:endParaRPr lang="en-IN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7CBAB14-F717-E692-F112-5FF92DB61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769" y="0"/>
            <a:ext cx="893823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9000" y="268921"/>
            <a:ext cx="2967355" cy="65532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/>
              <a:t>Code on </a:t>
            </a:r>
            <a:r>
              <a:rPr spc="-5" dirty="0"/>
              <a:t>Social</a:t>
            </a:r>
            <a:r>
              <a:rPr spc="-30" dirty="0"/>
              <a:t> </a:t>
            </a:r>
            <a:r>
              <a:rPr dirty="0"/>
              <a:t>Security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-15" dirty="0">
                <a:solidFill>
                  <a:srgbClr val="565656"/>
                </a:solidFill>
              </a:rPr>
              <a:t>Key </a:t>
            </a:r>
            <a:r>
              <a:rPr sz="1800" spc="-10" dirty="0">
                <a:solidFill>
                  <a:srgbClr val="565656"/>
                </a:solidFill>
              </a:rPr>
              <a:t>definitions </a:t>
            </a:r>
            <a:r>
              <a:rPr sz="1800" spc="-5" dirty="0">
                <a:solidFill>
                  <a:srgbClr val="565656"/>
                </a:solidFill>
              </a:rPr>
              <a:t>and</a:t>
            </a:r>
            <a:r>
              <a:rPr sz="1800" spc="65" dirty="0">
                <a:solidFill>
                  <a:srgbClr val="565656"/>
                </a:solidFill>
              </a:rPr>
              <a:t> </a:t>
            </a:r>
            <a:r>
              <a:rPr sz="1800" spc="-10" dirty="0">
                <a:solidFill>
                  <a:srgbClr val="565656"/>
                </a:solidFill>
              </a:rPr>
              <a:t>implications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513587" y="1851660"/>
            <a:ext cx="1826260" cy="664845"/>
          </a:xfrm>
          <a:custGeom>
            <a:avLst/>
            <a:gdLst/>
            <a:ahLst/>
            <a:cxnLst/>
            <a:rect l="l" t="t" r="r" b="b"/>
            <a:pathLst>
              <a:path w="1826260" h="664844">
                <a:moveTo>
                  <a:pt x="71551" y="0"/>
                </a:moveTo>
                <a:lnTo>
                  <a:pt x="30185" y="559"/>
                </a:lnTo>
                <a:lnTo>
                  <a:pt x="8943" y="4476"/>
                </a:lnTo>
                <a:lnTo>
                  <a:pt x="1117" y="15109"/>
                </a:lnTo>
                <a:lnTo>
                  <a:pt x="0" y="35813"/>
                </a:lnTo>
                <a:lnTo>
                  <a:pt x="0" y="628650"/>
                </a:lnTo>
                <a:lnTo>
                  <a:pt x="1117" y="649354"/>
                </a:lnTo>
                <a:lnTo>
                  <a:pt x="8943" y="659987"/>
                </a:lnTo>
                <a:lnTo>
                  <a:pt x="30185" y="663904"/>
                </a:lnTo>
                <a:lnTo>
                  <a:pt x="71551" y="664463"/>
                </a:lnTo>
                <a:lnTo>
                  <a:pt x="1754251" y="664463"/>
                </a:lnTo>
                <a:lnTo>
                  <a:pt x="1795587" y="663904"/>
                </a:lnTo>
                <a:lnTo>
                  <a:pt x="1816814" y="659987"/>
                </a:lnTo>
                <a:lnTo>
                  <a:pt x="1824634" y="649354"/>
                </a:lnTo>
                <a:lnTo>
                  <a:pt x="1825752" y="628650"/>
                </a:lnTo>
                <a:lnTo>
                  <a:pt x="1825752" y="35813"/>
                </a:lnTo>
                <a:lnTo>
                  <a:pt x="1824634" y="15109"/>
                </a:lnTo>
                <a:lnTo>
                  <a:pt x="1816814" y="4476"/>
                </a:lnTo>
                <a:lnTo>
                  <a:pt x="1795587" y="559"/>
                </a:lnTo>
                <a:lnTo>
                  <a:pt x="1754251" y="0"/>
                </a:lnTo>
                <a:lnTo>
                  <a:pt x="71551" y="0"/>
                </a:lnTo>
                <a:close/>
              </a:path>
            </a:pathLst>
          </a:custGeom>
          <a:ln w="57912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65072" y="2086178"/>
            <a:ext cx="7194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rlito"/>
                <a:cs typeface="Carlito"/>
              </a:rPr>
              <a:t>Gig</a:t>
            </a:r>
            <a:r>
              <a:rPr sz="1200" b="1" spc="-35" dirty="0">
                <a:latin typeface="Carlito"/>
                <a:cs typeface="Carlito"/>
              </a:rPr>
              <a:t> </a:t>
            </a:r>
            <a:r>
              <a:rPr sz="1200" b="1" spc="-10" dirty="0">
                <a:latin typeface="Carlito"/>
                <a:cs typeface="Carlito"/>
              </a:rPr>
              <a:t>worker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308860" y="1691639"/>
            <a:ext cx="9395460" cy="914400"/>
            <a:chOff x="2308860" y="1691639"/>
            <a:chExt cx="9395460" cy="914400"/>
          </a:xfrm>
        </p:grpSpPr>
        <p:sp>
          <p:nvSpPr>
            <p:cNvPr id="6" name="object 6"/>
            <p:cNvSpPr/>
            <p:nvPr/>
          </p:nvSpPr>
          <p:spPr>
            <a:xfrm>
              <a:off x="2308860" y="2125979"/>
              <a:ext cx="939165" cy="0"/>
            </a:xfrm>
            <a:custGeom>
              <a:avLst/>
              <a:gdLst/>
              <a:ahLst/>
              <a:cxnLst/>
              <a:rect l="l" t="t" r="r" b="b"/>
              <a:pathLst>
                <a:path w="939164">
                  <a:moveTo>
                    <a:pt x="0" y="0"/>
                  </a:moveTo>
                  <a:lnTo>
                    <a:pt x="938783" y="0"/>
                  </a:lnTo>
                </a:path>
              </a:pathLst>
            </a:custGeom>
            <a:ln w="27432">
              <a:solidFill>
                <a:srgbClr val="85BB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51760" y="1761743"/>
              <a:ext cx="9052560" cy="844550"/>
            </a:xfrm>
            <a:custGeom>
              <a:avLst/>
              <a:gdLst/>
              <a:ahLst/>
              <a:cxnLst/>
              <a:rect l="l" t="t" r="r" b="b"/>
              <a:pathLst>
                <a:path w="9052560" h="844550">
                  <a:moveTo>
                    <a:pt x="8952865" y="0"/>
                  </a:moveTo>
                  <a:lnTo>
                    <a:pt x="99694" y="0"/>
                  </a:lnTo>
                  <a:lnTo>
                    <a:pt x="99694" y="253"/>
                  </a:lnTo>
                  <a:lnTo>
                    <a:pt x="42058" y="892"/>
                  </a:lnTo>
                  <a:lnTo>
                    <a:pt x="12461" y="5365"/>
                  </a:lnTo>
                  <a:lnTo>
                    <a:pt x="1557" y="17506"/>
                  </a:lnTo>
                  <a:lnTo>
                    <a:pt x="0" y="41147"/>
                  </a:lnTo>
                  <a:lnTo>
                    <a:pt x="0" y="803275"/>
                  </a:lnTo>
                  <a:lnTo>
                    <a:pt x="1557" y="826990"/>
                  </a:lnTo>
                  <a:lnTo>
                    <a:pt x="12461" y="839168"/>
                  </a:lnTo>
                  <a:lnTo>
                    <a:pt x="42058" y="843655"/>
                  </a:lnTo>
                  <a:lnTo>
                    <a:pt x="99694" y="844295"/>
                  </a:lnTo>
                  <a:lnTo>
                    <a:pt x="8952865" y="844295"/>
                  </a:lnTo>
                  <a:lnTo>
                    <a:pt x="9010501" y="843655"/>
                  </a:lnTo>
                  <a:lnTo>
                    <a:pt x="9040098" y="839168"/>
                  </a:lnTo>
                  <a:lnTo>
                    <a:pt x="9051002" y="826990"/>
                  </a:lnTo>
                  <a:lnTo>
                    <a:pt x="9052560" y="803275"/>
                  </a:lnTo>
                  <a:lnTo>
                    <a:pt x="9052560" y="41020"/>
                  </a:lnTo>
                  <a:lnTo>
                    <a:pt x="9051002" y="17305"/>
                  </a:lnTo>
                  <a:lnTo>
                    <a:pt x="9040098" y="5127"/>
                  </a:lnTo>
                  <a:lnTo>
                    <a:pt x="9010501" y="640"/>
                  </a:lnTo>
                  <a:lnTo>
                    <a:pt x="8952865" y="0"/>
                  </a:lnTo>
                  <a:close/>
                </a:path>
              </a:pathLst>
            </a:custGeom>
            <a:solidFill>
              <a:srgbClr val="85BB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92324" y="1702307"/>
              <a:ext cx="9052560" cy="844550"/>
            </a:xfrm>
            <a:custGeom>
              <a:avLst/>
              <a:gdLst/>
              <a:ahLst/>
              <a:cxnLst/>
              <a:rect l="l" t="t" r="r" b="b"/>
              <a:pathLst>
                <a:path w="9052560" h="844550">
                  <a:moveTo>
                    <a:pt x="8953373" y="0"/>
                  </a:moveTo>
                  <a:lnTo>
                    <a:pt x="99694" y="0"/>
                  </a:lnTo>
                  <a:lnTo>
                    <a:pt x="42058" y="640"/>
                  </a:lnTo>
                  <a:lnTo>
                    <a:pt x="12461" y="5127"/>
                  </a:lnTo>
                  <a:lnTo>
                    <a:pt x="1557" y="17305"/>
                  </a:lnTo>
                  <a:lnTo>
                    <a:pt x="0" y="41020"/>
                  </a:lnTo>
                  <a:lnTo>
                    <a:pt x="0" y="803275"/>
                  </a:lnTo>
                  <a:lnTo>
                    <a:pt x="1557" y="826990"/>
                  </a:lnTo>
                  <a:lnTo>
                    <a:pt x="12461" y="839168"/>
                  </a:lnTo>
                  <a:lnTo>
                    <a:pt x="42058" y="843655"/>
                  </a:lnTo>
                  <a:lnTo>
                    <a:pt x="99694" y="844295"/>
                  </a:lnTo>
                  <a:lnTo>
                    <a:pt x="8953373" y="844295"/>
                  </a:lnTo>
                  <a:lnTo>
                    <a:pt x="9010715" y="843655"/>
                  </a:lnTo>
                  <a:lnTo>
                    <a:pt x="9040161" y="839168"/>
                  </a:lnTo>
                  <a:lnTo>
                    <a:pt x="9051010" y="826990"/>
                  </a:lnTo>
                  <a:lnTo>
                    <a:pt x="9052560" y="803275"/>
                  </a:lnTo>
                  <a:lnTo>
                    <a:pt x="9052560" y="41020"/>
                  </a:lnTo>
                  <a:lnTo>
                    <a:pt x="9051010" y="17305"/>
                  </a:lnTo>
                  <a:lnTo>
                    <a:pt x="9040161" y="5127"/>
                  </a:lnTo>
                  <a:lnTo>
                    <a:pt x="9010715" y="640"/>
                  </a:lnTo>
                  <a:lnTo>
                    <a:pt x="89533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92324" y="1702307"/>
              <a:ext cx="9052560" cy="844550"/>
            </a:xfrm>
            <a:custGeom>
              <a:avLst/>
              <a:gdLst/>
              <a:ahLst/>
              <a:cxnLst/>
              <a:rect l="l" t="t" r="r" b="b"/>
              <a:pathLst>
                <a:path w="9052560" h="844550">
                  <a:moveTo>
                    <a:pt x="99694" y="0"/>
                  </a:moveTo>
                  <a:lnTo>
                    <a:pt x="42058" y="640"/>
                  </a:lnTo>
                  <a:lnTo>
                    <a:pt x="12461" y="5127"/>
                  </a:lnTo>
                  <a:lnTo>
                    <a:pt x="1557" y="17305"/>
                  </a:lnTo>
                  <a:lnTo>
                    <a:pt x="0" y="41020"/>
                  </a:lnTo>
                  <a:lnTo>
                    <a:pt x="0" y="803275"/>
                  </a:lnTo>
                  <a:lnTo>
                    <a:pt x="1557" y="826990"/>
                  </a:lnTo>
                  <a:lnTo>
                    <a:pt x="12461" y="839168"/>
                  </a:lnTo>
                  <a:lnTo>
                    <a:pt x="42058" y="843655"/>
                  </a:lnTo>
                  <a:lnTo>
                    <a:pt x="99694" y="844295"/>
                  </a:lnTo>
                  <a:lnTo>
                    <a:pt x="8953373" y="844295"/>
                  </a:lnTo>
                  <a:lnTo>
                    <a:pt x="9010715" y="843655"/>
                  </a:lnTo>
                  <a:lnTo>
                    <a:pt x="9040161" y="839168"/>
                  </a:lnTo>
                  <a:lnTo>
                    <a:pt x="9051010" y="826990"/>
                  </a:lnTo>
                  <a:lnTo>
                    <a:pt x="9052560" y="803275"/>
                  </a:lnTo>
                  <a:lnTo>
                    <a:pt x="9052560" y="41020"/>
                  </a:lnTo>
                  <a:lnTo>
                    <a:pt x="9051010" y="17305"/>
                  </a:lnTo>
                  <a:lnTo>
                    <a:pt x="9040161" y="5127"/>
                  </a:lnTo>
                  <a:lnTo>
                    <a:pt x="9010715" y="640"/>
                  </a:lnTo>
                  <a:lnTo>
                    <a:pt x="8953373" y="0"/>
                  </a:lnTo>
                  <a:lnTo>
                    <a:pt x="99694" y="0"/>
                  </a:lnTo>
                  <a:close/>
                </a:path>
              </a:pathLst>
            </a:custGeom>
            <a:ln w="21336">
              <a:solidFill>
                <a:srgbClr val="85BB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690622" y="1950211"/>
            <a:ext cx="85204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Means </a:t>
            </a:r>
            <a:r>
              <a:rPr sz="1200" dirty="0">
                <a:latin typeface="Carlito"/>
                <a:cs typeface="Carlito"/>
              </a:rPr>
              <a:t>a </a:t>
            </a:r>
            <a:r>
              <a:rPr sz="1200" spc="-10" dirty="0">
                <a:latin typeface="Carlito"/>
                <a:cs typeface="Carlito"/>
              </a:rPr>
              <a:t>person </a:t>
            </a:r>
            <a:r>
              <a:rPr sz="1200" spc="-5" dirty="0">
                <a:latin typeface="Carlito"/>
                <a:cs typeface="Carlito"/>
              </a:rPr>
              <a:t>who </a:t>
            </a:r>
            <a:r>
              <a:rPr sz="1200" spc="-10" dirty="0">
                <a:latin typeface="Carlito"/>
                <a:cs typeface="Carlito"/>
              </a:rPr>
              <a:t>performs </a:t>
            </a:r>
            <a:r>
              <a:rPr sz="1200" spc="-5" dirty="0">
                <a:latin typeface="Carlito"/>
                <a:cs typeface="Carlito"/>
              </a:rPr>
              <a:t>work or </a:t>
            </a:r>
            <a:r>
              <a:rPr sz="1200" spc="-10" dirty="0">
                <a:latin typeface="Carlito"/>
                <a:cs typeface="Carlito"/>
              </a:rPr>
              <a:t>participates in </a:t>
            </a:r>
            <a:r>
              <a:rPr sz="1200" dirty="0">
                <a:latin typeface="Carlito"/>
                <a:cs typeface="Carlito"/>
              </a:rPr>
              <a:t>a </a:t>
            </a:r>
            <a:r>
              <a:rPr sz="1200" spc="-5" dirty="0">
                <a:latin typeface="Carlito"/>
                <a:cs typeface="Carlito"/>
              </a:rPr>
              <a:t>work arrangement and earns </a:t>
            </a:r>
            <a:r>
              <a:rPr sz="1200" spc="-15" dirty="0">
                <a:latin typeface="Carlito"/>
                <a:cs typeface="Carlito"/>
              </a:rPr>
              <a:t>from </a:t>
            </a:r>
            <a:r>
              <a:rPr sz="1200" spc="-5" dirty="0">
                <a:latin typeface="Carlito"/>
                <a:cs typeface="Carlito"/>
              </a:rPr>
              <a:t>such activities </a:t>
            </a:r>
            <a:r>
              <a:rPr sz="1200" spc="-10" dirty="0">
                <a:latin typeface="Carlito"/>
                <a:cs typeface="Carlito"/>
              </a:rPr>
              <a:t>outside </a:t>
            </a:r>
            <a:r>
              <a:rPr sz="1200" spc="-5" dirty="0">
                <a:latin typeface="Carlito"/>
                <a:cs typeface="Carlito"/>
              </a:rPr>
              <a:t>of</a:t>
            </a:r>
            <a:r>
              <a:rPr sz="1200" spc="204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traditional employer-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90622" y="2133091"/>
            <a:ext cx="1438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employee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relationship.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3587" y="2842260"/>
            <a:ext cx="1826260" cy="664845"/>
          </a:xfrm>
          <a:custGeom>
            <a:avLst/>
            <a:gdLst/>
            <a:ahLst/>
            <a:cxnLst/>
            <a:rect l="l" t="t" r="r" b="b"/>
            <a:pathLst>
              <a:path w="1826260" h="664845">
                <a:moveTo>
                  <a:pt x="71551" y="0"/>
                </a:moveTo>
                <a:lnTo>
                  <a:pt x="30185" y="559"/>
                </a:lnTo>
                <a:lnTo>
                  <a:pt x="8943" y="4476"/>
                </a:lnTo>
                <a:lnTo>
                  <a:pt x="1117" y="15109"/>
                </a:lnTo>
                <a:lnTo>
                  <a:pt x="0" y="35813"/>
                </a:lnTo>
                <a:lnTo>
                  <a:pt x="0" y="628650"/>
                </a:lnTo>
                <a:lnTo>
                  <a:pt x="1117" y="649354"/>
                </a:lnTo>
                <a:lnTo>
                  <a:pt x="8943" y="659987"/>
                </a:lnTo>
                <a:lnTo>
                  <a:pt x="30185" y="663904"/>
                </a:lnTo>
                <a:lnTo>
                  <a:pt x="71551" y="664463"/>
                </a:lnTo>
                <a:lnTo>
                  <a:pt x="1754251" y="664463"/>
                </a:lnTo>
                <a:lnTo>
                  <a:pt x="1795587" y="663904"/>
                </a:lnTo>
                <a:lnTo>
                  <a:pt x="1816814" y="659987"/>
                </a:lnTo>
                <a:lnTo>
                  <a:pt x="1824634" y="649354"/>
                </a:lnTo>
                <a:lnTo>
                  <a:pt x="1825752" y="628650"/>
                </a:lnTo>
                <a:lnTo>
                  <a:pt x="1825752" y="35813"/>
                </a:lnTo>
                <a:lnTo>
                  <a:pt x="1824634" y="15109"/>
                </a:lnTo>
                <a:lnTo>
                  <a:pt x="1816814" y="4476"/>
                </a:lnTo>
                <a:lnTo>
                  <a:pt x="1795587" y="559"/>
                </a:lnTo>
                <a:lnTo>
                  <a:pt x="1754251" y="0"/>
                </a:lnTo>
                <a:lnTo>
                  <a:pt x="71551" y="0"/>
                </a:lnTo>
                <a:close/>
              </a:path>
            </a:pathLst>
          </a:custGeom>
          <a:ln w="57912">
            <a:solidFill>
              <a:srgbClr val="046A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07160" y="2979241"/>
            <a:ext cx="8369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rlito"/>
                <a:cs typeface="Carlito"/>
              </a:rPr>
              <a:t>Fixed</a:t>
            </a:r>
            <a:r>
              <a:rPr sz="1200" b="1" spc="-15" dirty="0">
                <a:latin typeface="Carlito"/>
                <a:cs typeface="Carlito"/>
              </a:rPr>
              <a:t> </a:t>
            </a:r>
            <a:r>
              <a:rPr sz="1200" b="1" spc="-10" dirty="0">
                <a:latin typeface="Carlito"/>
                <a:cs typeface="Carlito"/>
              </a:rPr>
              <a:t>term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latin typeface="Carlito"/>
                <a:cs typeface="Carlito"/>
              </a:rPr>
              <a:t>employment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308860" y="2682239"/>
            <a:ext cx="9395460" cy="914400"/>
            <a:chOff x="2308860" y="2682239"/>
            <a:chExt cx="9395460" cy="914400"/>
          </a:xfrm>
        </p:grpSpPr>
        <p:sp>
          <p:nvSpPr>
            <p:cNvPr id="15" name="object 15"/>
            <p:cNvSpPr/>
            <p:nvPr/>
          </p:nvSpPr>
          <p:spPr>
            <a:xfrm>
              <a:off x="2308860" y="3116579"/>
              <a:ext cx="939165" cy="0"/>
            </a:xfrm>
            <a:custGeom>
              <a:avLst/>
              <a:gdLst/>
              <a:ahLst/>
              <a:cxnLst/>
              <a:rect l="l" t="t" r="r" b="b"/>
              <a:pathLst>
                <a:path w="939164">
                  <a:moveTo>
                    <a:pt x="0" y="0"/>
                  </a:moveTo>
                  <a:lnTo>
                    <a:pt x="938783" y="0"/>
                  </a:lnTo>
                </a:path>
              </a:pathLst>
            </a:custGeom>
            <a:ln w="27432">
              <a:solidFill>
                <a:srgbClr val="046A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51760" y="2752343"/>
              <a:ext cx="9052560" cy="844550"/>
            </a:xfrm>
            <a:custGeom>
              <a:avLst/>
              <a:gdLst/>
              <a:ahLst/>
              <a:cxnLst/>
              <a:rect l="l" t="t" r="r" b="b"/>
              <a:pathLst>
                <a:path w="9052560" h="844550">
                  <a:moveTo>
                    <a:pt x="8952865" y="0"/>
                  </a:moveTo>
                  <a:lnTo>
                    <a:pt x="99694" y="0"/>
                  </a:lnTo>
                  <a:lnTo>
                    <a:pt x="99694" y="253"/>
                  </a:lnTo>
                  <a:lnTo>
                    <a:pt x="42058" y="892"/>
                  </a:lnTo>
                  <a:lnTo>
                    <a:pt x="12461" y="5365"/>
                  </a:lnTo>
                  <a:lnTo>
                    <a:pt x="1557" y="17506"/>
                  </a:lnTo>
                  <a:lnTo>
                    <a:pt x="0" y="41147"/>
                  </a:lnTo>
                  <a:lnTo>
                    <a:pt x="0" y="803275"/>
                  </a:lnTo>
                  <a:lnTo>
                    <a:pt x="1557" y="826990"/>
                  </a:lnTo>
                  <a:lnTo>
                    <a:pt x="12461" y="839168"/>
                  </a:lnTo>
                  <a:lnTo>
                    <a:pt x="42058" y="843655"/>
                  </a:lnTo>
                  <a:lnTo>
                    <a:pt x="99694" y="844295"/>
                  </a:lnTo>
                  <a:lnTo>
                    <a:pt x="8952865" y="844295"/>
                  </a:lnTo>
                  <a:lnTo>
                    <a:pt x="9010501" y="843655"/>
                  </a:lnTo>
                  <a:lnTo>
                    <a:pt x="9040098" y="839168"/>
                  </a:lnTo>
                  <a:lnTo>
                    <a:pt x="9051002" y="826990"/>
                  </a:lnTo>
                  <a:lnTo>
                    <a:pt x="9052560" y="803275"/>
                  </a:lnTo>
                  <a:lnTo>
                    <a:pt x="9052560" y="41020"/>
                  </a:lnTo>
                  <a:lnTo>
                    <a:pt x="9051002" y="17305"/>
                  </a:lnTo>
                  <a:lnTo>
                    <a:pt x="9040098" y="5127"/>
                  </a:lnTo>
                  <a:lnTo>
                    <a:pt x="9010501" y="640"/>
                  </a:lnTo>
                  <a:lnTo>
                    <a:pt x="8952865" y="0"/>
                  </a:lnTo>
                  <a:close/>
                </a:path>
              </a:pathLst>
            </a:custGeom>
            <a:solidFill>
              <a:srgbClr val="046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92324" y="2692907"/>
              <a:ext cx="9052560" cy="844550"/>
            </a:xfrm>
            <a:custGeom>
              <a:avLst/>
              <a:gdLst/>
              <a:ahLst/>
              <a:cxnLst/>
              <a:rect l="l" t="t" r="r" b="b"/>
              <a:pathLst>
                <a:path w="9052560" h="844550">
                  <a:moveTo>
                    <a:pt x="8953373" y="0"/>
                  </a:moveTo>
                  <a:lnTo>
                    <a:pt x="99694" y="0"/>
                  </a:lnTo>
                  <a:lnTo>
                    <a:pt x="42058" y="640"/>
                  </a:lnTo>
                  <a:lnTo>
                    <a:pt x="12461" y="5127"/>
                  </a:lnTo>
                  <a:lnTo>
                    <a:pt x="1557" y="17305"/>
                  </a:lnTo>
                  <a:lnTo>
                    <a:pt x="0" y="41020"/>
                  </a:lnTo>
                  <a:lnTo>
                    <a:pt x="0" y="803275"/>
                  </a:lnTo>
                  <a:lnTo>
                    <a:pt x="1557" y="826990"/>
                  </a:lnTo>
                  <a:lnTo>
                    <a:pt x="12461" y="839168"/>
                  </a:lnTo>
                  <a:lnTo>
                    <a:pt x="42058" y="843655"/>
                  </a:lnTo>
                  <a:lnTo>
                    <a:pt x="99694" y="844295"/>
                  </a:lnTo>
                  <a:lnTo>
                    <a:pt x="8953373" y="844295"/>
                  </a:lnTo>
                  <a:lnTo>
                    <a:pt x="9010715" y="843655"/>
                  </a:lnTo>
                  <a:lnTo>
                    <a:pt x="9040161" y="839168"/>
                  </a:lnTo>
                  <a:lnTo>
                    <a:pt x="9051010" y="826990"/>
                  </a:lnTo>
                  <a:lnTo>
                    <a:pt x="9052560" y="803275"/>
                  </a:lnTo>
                  <a:lnTo>
                    <a:pt x="9052560" y="41020"/>
                  </a:lnTo>
                  <a:lnTo>
                    <a:pt x="9051010" y="17305"/>
                  </a:lnTo>
                  <a:lnTo>
                    <a:pt x="9040161" y="5127"/>
                  </a:lnTo>
                  <a:lnTo>
                    <a:pt x="9010715" y="640"/>
                  </a:lnTo>
                  <a:lnTo>
                    <a:pt x="89533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92324" y="2692907"/>
              <a:ext cx="9052560" cy="844550"/>
            </a:xfrm>
            <a:custGeom>
              <a:avLst/>
              <a:gdLst/>
              <a:ahLst/>
              <a:cxnLst/>
              <a:rect l="l" t="t" r="r" b="b"/>
              <a:pathLst>
                <a:path w="9052560" h="844550">
                  <a:moveTo>
                    <a:pt x="99694" y="0"/>
                  </a:moveTo>
                  <a:lnTo>
                    <a:pt x="42058" y="640"/>
                  </a:lnTo>
                  <a:lnTo>
                    <a:pt x="12461" y="5127"/>
                  </a:lnTo>
                  <a:lnTo>
                    <a:pt x="1557" y="17305"/>
                  </a:lnTo>
                  <a:lnTo>
                    <a:pt x="0" y="41020"/>
                  </a:lnTo>
                  <a:lnTo>
                    <a:pt x="0" y="803275"/>
                  </a:lnTo>
                  <a:lnTo>
                    <a:pt x="1557" y="826990"/>
                  </a:lnTo>
                  <a:lnTo>
                    <a:pt x="12461" y="839168"/>
                  </a:lnTo>
                  <a:lnTo>
                    <a:pt x="42058" y="843655"/>
                  </a:lnTo>
                  <a:lnTo>
                    <a:pt x="99694" y="844295"/>
                  </a:lnTo>
                  <a:lnTo>
                    <a:pt x="8953373" y="844295"/>
                  </a:lnTo>
                  <a:lnTo>
                    <a:pt x="9010715" y="843655"/>
                  </a:lnTo>
                  <a:lnTo>
                    <a:pt x="9040161" y="839168"/>
                  </a:lnTo>
                  <a:lnTo>
                    <a:pt x="9051010" y="826990"/>
                  </a:lnTo>
                  <a:lnTo>
                    <a:pt x="9052560" y="803275"/>
                  </a:lnTo>
                  <a:lnTo>
                    <a:pt x="9052560" y="41020"/>
                  </a:lnTo>
                  <a:lnTo>
                    <a:pt x="9051010" y="17305"/>
                  </a:lnTo>
                  <a:lnTo>
                    <a:pt x="9040161" y="5127"/>
                  </a:lnTo>
                  <a:lnTo>
                    <a:pt x="9010715" y="640"/>
                  </a:lnTo>
                  <a:lnTo>
                    <a:pt x="8953373" y="0"/>
                  </a:lnTo>
                  <a:lnTo>
                    <a:pt x="99694" y="0"/>
                  </a:lnTo>
                  <a:close/>
                </a:path>
              </a:pathLst>
            </a:custGeom>
            <a:ln w="21336">
              <a:solidFill>
                <a:srgbClr val="046A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690622" y="3010724"/>
            <a:ext cx="66421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Means the engagement of </a:t>
            </a:r>
            <a:r>
              <a:rPr sz="1200" dirty="0">
                <a:latin typeface="Carlito"/>
                <a:cs typeface="Carlito"/>
              </a:rPr>
              <a:t>an </a:t>
            </a:r>
            <a:r>
              <a:rPr sz="1200" spc="-10" dirty="0">
                <a:latin typeface="Carlito"/>
                <a:cs typeface="Carlito"/>
              </a:rPr>
              <a:t>employee </a:t>
            </a:r>
            <a:r>
              <a:rPr sz="1200" spc="-5" dirty="0">
                <a:latin typeface="Carlito"/>
                <a:cs typeface="Carlito"/>
              </a:rPr>
              <a:t>on the basis of </a:t>
            </a:r>
            <a:r>
              <a:rPr sz="1200" dirty="0">
                <a:latin typeface="Carlito"/>
                <a:cs typeface="Carlito"/>
              </a:rPr>
              <a:t>a </a:t>
            </a:r>
            <a:r>
              <a:rPr sz="1200" spc="-10" dirty="0">
                <a:latin typeface="Carlito"/>
                <a:cs typeface="Carlito"/>
              </a:rPr>
              <a:t>written contract </a:t>
            </a:r>
            <a:r>
              <a:rPr sz="1200" spc="-5" dirty="0">
                <a:latin typeface="Carlito"/>
                <a:cs typeface="Carlito"/>
              </a:rPr>
              <a:t>of employment </a:t>
            </a:r>
            <a:r>
              <a:rPr sz="1200" spc="-15" dirty="0">
                <a:latin typeface="Carlito"/>
                <a:cs typeface="Carlito"/>
              </a:rPr>
              <a:t>for </a:t>
            </a:r>
            <a:r>
              <a:rPr sz="1200" dirty="0">
                <a:latin typeface="Carlito"/>
                <a:cs typeface="Carlito"/>
              </a:rPr>
              <a:t>a </a:t>
            </a:r>
            <a:r>
              <a:rPr sz="1200" spc="-10" dirty="0">
                <a:latin typeface="Carlito"/>
                <a:cs typeface="Carlito"/>
              </a:rPr>
              <a:t>fixed</a:t>
            </a:r>
            <a:r>
              <a:rPr sz="1200" spc="225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period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13587" y="3842003"/>
            <a:ext cx="1826260" cy="664845"/>
          </a:xfrm>
          <a:custGeom>
            <a:avLst/>
            <a:gdLst/>
            <a:ahLst/>
            <a:cxnLst/>
            <a:rect l="l" t="t" r="r" b="b"/>
            <a:pathLst>
              <a:path w="1826260" h="664845">
                <a:moveTo>
                  <a:pt x="71551" y="0"/>
                </a:moveTo>
                <a:lnTo>
                  <a:pt x="30185" y="559"/>
                </a:lnTo>
                <a:lnTo>
                  <a:pt x="8943" y="4476"/>
                </a:lnTo>
                <a:lnTo>
                  <a:pt x="1117" y="15109"/>
                </a:lnTo>
                <a:lnTo>
                  <a:pt x="0" y="35814"/>
                </a:lnTo>
                <a:lnTo>
                  <a:pt x="0" y="628650"/>
                </a:lnTo>
                <a:lnTo>
                  <a:pt x="1117" y="649354"/>
                </a:lnTo>
                <a:lnTo>
                  <a:pt x="8943" y="659987"/>
                </a:lnTo>
                <a:lnTo>
                  <a:pt x="30185" y="663904"/>
                </a:lnTo>
                <a:lnTo>
                  <a:pt x="71551" y="664464"/>
                </a:lnTo>
                <a:lnTo>
                  <a:pt x="1754251" y="664464"/>
                </a:lnTo>
                <a:lnTo>
                  <a:pt x="1795587" y="663904"/>
                </a:lnTo>
                <a:lnTo>
                  <a:pt x="1816814" y="659987"/>
                </a:lnTo>
                <a:lnTo>
                  <a:pt x="1824634" y="649354"/>
                </a:lnTo>
                <a:lnTo>
                  <a:pt x="1825752" y="628650"/>
                </a:lnTo>
                <a:lnTo>
                  <a:pt x="1825752" y="35814"/>
                </a:lnTo>
                <a:lnTo>
                  <a:pt x="1824634" y="15109"/>
                </a:lnTo>
                <a:lnTo>
                  <a:pt x="1816814" y="4476"/>
                </a:lnTo>
                <a:lnTo>
                  <a:pt x="1795587" y="559"/>
                </a:lnTo>
                <a:lnTo>
                  <a:pt x="1754251" y="0"/>
                </a:lnTo>
                <a:lnTo>
                  <a:pt x="71551" y="0"/>
                </a:lnTo>
                <a:close/>
              </a:path>
            </a:pathLst>
          </a:custGeom>
          <a:ln w="57912">
            <a:solidFill>
              <a:srgbClr val="43AF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58392" y="4044822"/>
            <a:ext cx="933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rlito"/>
                <a:cs typeface="Carlito"/>
              </a:rPr>
              <a:t>Platform</a:t>
            </a:r>
            <a:r>
              <a:rPr sz="1200" b="1" spc="-75" dirty="0">
                <a:latin typeface="Carlito"/>
                <a:cs typeface="Carlito"/>
              </a:rPr>
              <a:t> </a:t>
            </a:r>
            <a:r>
              <a:rPr sz="1200" b="1" spc="-5" dirty="0">
                <a:latin typeface="Carlito"/>
                <a:cs typeface="Carlito"/>
              </a:rPr>
              <a:t>work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308860" y="3685032"/>
            <a:ext cx="9395460" cy="911860"/>
            <a:chOff x="2308860" y="3685032"/>
            <a:chExt cx="9395460" cy="911860"/>
          </a:xfrm>
        </p:grpSpPr>
        <p:sp>
          <p:nvSpPr>
            <p:cNvPr id="24" name="object 24"/>
            <p:cNvSpPr/>
            <p:nvPr/>
          </p:nvSpPr>
          <p:spPr>
            <a:xfrm>
              <a:off x="2308860" y="4116324"/>
              <a:ext cx="939165" cy="0"/>
            </a:xfrm>
            <a:custGeom>
              <a:avLst/>
              <a:gdLst/>
              <a:ahLst/>
              <a:cxnLst/>
              <a:rect l="l" t="t" r="r" b="b"/>
              <a:pathLst>
                <a:path w="939164">
                  <a:moveTo>
                    <a:pt x="0" y="0"/>
                  </a:moveTo>
                  <a:lnTo>
                    <a:pt x="938783" y="0"/>
                  </a:lnTo>
                </a:path>
              </a:pathLst>
            </a:custGeom>
            <a:ln w="27432">
              <a:solidFill>
                <a:srgbClr val="43AF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51760" y="3752088"/>
              <a:ext cx="9052560" cy="844550"/>
            </a:xfrm>
            <a:custGeom>
              <a:avLst/>
              <a:gdLst/>
              <a:ahLst/>
              <a:cxnLst/>
              <a:rect l="l" t="t" r="r" b="b"/>
              <a:pathLst>
                <a:path w="9052560" h="844550">
                  <a:moveTo>
                    <a:pt x="8952865" y="0"/>
                  </a:moveTo>
                  <a:lnTo>
                    <a:pt x="99694" y="0"/>
                  </a:lnTo>
                  <a:lnTo>
                    <a:pt x="99694" y="254"/>
                  </a:lnTo>
                  <a:lnTo>
                    <a:pt x="42058" y="892"/>
                  </a:lnTo>
                  <a:lnTo>
                    <a:pt x="12461" y="5365"/>
                  </a:lnTo>
                  <a:lnTo>
                    <a:pt x="1557" y="17506"/>
                  </a:lnTo>
                  <a:lnTo>
                    <a:pt x="0" y="41148"/>
                  </a:lnTo>
                  <a:lnTo>
                    <a:pt x="0" y="803275"/>
                  </a:lnTo>
                  <a:lnTo>
                    <a:pt x="1557" y="826990"/>
                  </a:lnTo>
                  <a:lnTo>
                    <a:pt x="12461" y="839168"/>
                  </a:lnTo>
                  <a:lnTo>
                    <a:pt x="42058" y="843655"/>
                  </a:lnTo>
                  <a:lnTo>
                    <a:pt x="99694" y="844295"/>
                  </a:lnTo>
                  <a:lnTo>
                    <a:pt x="8952865" y="844295"/>
                  </a:lnTo>
                  <a:lnTo>
                    <a:pt x="9010501" y="843655"/>
                  </a:lnTo>
                  <a:lnTo>
                    <a:pt x="9040098" y="839168"/>
                  </a:lnTo>
                  <a:lnTo>
                    <a:pt x="9051002" y="826990"/>
                  </a:lnTo>
                  <a:lnTo>
                    <a:pt x="9052560" y="803275"/>
                  </a:lnTo>
                  <a:lnTo>
                    <a:pt x="9052560" y="41020"/>
                  </a:lnTo>
                  <a:lnTo>
                    <a:pt x="9051002" y="17305"/>
                  </a:lnTo>
                  <a:lnTo>
                    <a:pt x="9040098" y="5127"/>
                  </a:lnTo>
                  <a:lnTo>
                    <a:pt x="9010501" y="640"/>
                  </a:lnTo>
                  <a:lnTo>
                    <a:pt x="8952865" y="0"/>
                  </a:lnTo>
                  <a:close/>
                </a:path>
              </a:pathLst>
            </a:custGeom>
            <a:solidFill>
              <a:srgbClr val="43A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92324" y="3695700"/>
              <a:ext cx="9052560" cy="841375"/>
            </a:xfrm>
            <a:custGeom>
              <a:avLst/>
              <a:gdLst/>
              <a:ahLst/>
              <a:cxnLst/>
              <a:rect l="l" t="t" r="r" b="b"/>
              <a:pathLst>
                <a:path w="9052560" h="841375">
                  <a:moveTo>
                    <a:pt x="8953373" y="0"/>
                  </a:moveTo>
                  <a:lnTo>
                    <a:pt x="99694" y="0"/>
                  </a:lnTo>
                  <a:lnTo>
                    <a:pt x="42058" y="636"/>
                  </a:lnTo>
                  <a:lnTo>
                    <a:pt x="12461" y="5095"/>
                  </a:lnTo>
                  <a:lnTo>
                    <a:pt x="1557" y="17198"/>
                  </a:lnTo>
                  <a:lnTo>
                    <a:pt x="0" y="40767"/>
                  </a:lnTo>
                  <a:lnTo>
                    <a:pt x="0" y="800481"/>
                  </a:lnTo>
                  <a:lnTo>
                    <a:pt x="1557" y="824049"/>
                  </a:lnTo>
                  <a:lnTo>
                    <a:pt x="12461" y="836152"/>
                  </a:lnTo>
                  <a:lnTo>
                    <a:pt x="42058" y="840611"/>
                  </a:lnTo>
                  <a:lnTo>
                    <a:pt x="99694" y="841248"/>
                  </a:lnTo>
                  <a:lnTo>
                    <a:pt x="8953373" y="841248"/>
                  </a:lnTo>
                  <a:lnTo>
                    <a:pt x="9010715" y="840611"/>
                  </a:lnTo>
                  <a:lnTo>
                    <a:pt x="9040161" y="836152"/>
                  </a:lnTo>
                  <a:lnTo>
                    <a:pt x="9051010" y="824049"/>
                  </a:lnTo>
                  <a:lnTo>
                    <a:pt x="9052560" y="800481"/>
                  </a:lnTo>
                  <a:lnTo>
                    <a:pt x="9052560" y="40767"/>
                  </a:lnTo>
                  <a:lnTo>
                    <a:pt x="9051010" y="17198"/>
                  </a:lnTo>
                  <a:lnTo>
                    <a:pt x="9040161" y="5095"/>
                  </a:lnTo>
                  <a:lnTo>
                    <a:pt x="9010715" y="636"/>
                  </a:lnTo>
                  <a:lnTo>
                    <a:pt x="89533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92324" y="3695700"/>
              <a:ext cx="9052560" cy="841375"/>
            </a:xfrm>
            <a:custGeom>
              <a:avLst/>
              <a:gdLst/>
              <a:ahLst/>
              <a:cxnLst/>
              <a:rect l="l" t="t" r="r" b="b"/>
              <a:pathLst>
                <a:path w="9052560" h="841375">
                  <a:moveTo>
                    <a:pt x="99694" y="0"/>
                  </a:moveTo>
                  <a:lnTo>
                    <a:pt x="42058" y="636"/>
                  </a:lnTo>
                  <a:lnTo>
                    <a:pt x="12461" y="5095"/>
                  </a:lnTo>
                  <a:lnTo>
                    <a:pt x="1557" y="17198"/>
                  </a:lnTo>
                  <a:lnTo>
                    <a:pt x="0" y="40767"/>
                  </a:lnTo>
                  <a:lnTo>
                    <a:pt x="0" y="800481"/>
                  </a:lnTo>
                  <a:lnTo>
                    <a:pt x="1557" y="824049"/>
                  </a:lnTo>
                  <a:lnTo>
                    <a:pt x="12461" y="836152"/>
                  </a:lnTo>
                  <a:lnTo>
                    <a:pt x="42058" y="840611"/>
                  </a:lnTo>
                  <a:lnTo>
                    <a:pt x="99694" y="841248"/>
                  </a:lnTo>
                  <a:lnTo>
                    <a:pt x="8953373" y="841248"/>
                  </a:lnTo>
                  <a:lnTo>
                    <a:pt x="9010715" y="840611"/>
                  </a:lnTo>
                  <a:lnTo>
                    <a:pt x="9040161" y="836152"/>
                  </a:lnTo>
                  <a:lnTo>
                    <a:pt x="9051010" y="824049"/>
                  </a:lnTo>
                  <a:lnTo>
                    <a:pt x="9052560" y="800481"/>
                  </a:lnTo>
                  <a:lnTo>
                    <a:pt x="9052560" y="40767"/>
                  </a:lnTo>
                  <a:lnTo>
                    <a:pt x="9051010" y="17198"/>
                  </a:lnTo>
                  <a:lnTo>
                    <a:pt x="9040161" y="5095"/>
                  </a:lnTo>
                  <a:lnTo>
                    <a:pt x="9010715" y="636"/>
                  </a:lnTo>
                  <a:lnTo>
                    <a:pt x="8953373" y="0"/>
                  </a:lnTo>
                  <a:lnTo>
                    <a:pt x="99694" y="0"/>
                  </a:lnTo>
                  <a:close/>
                </a:path>
              </a:pathLst>
            </a:custGeom>
            <a:ln w="21336">
              <a:solidFill>
                <a:srgbClr val="43AF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690622" y="3941826"/>
            <a:ext cx="8789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Means </a:t>
            </a:r>
            <a:r>
              <a:rPr sz="1200" dirty="0">
                <a:latin typeface="Carlito"/>
                <a:cs typeface="Carlito"/>
              </a:rPr>
              <a:t>a </a:t>
            </a:r>
            <a:r>
              <a:rPr sz="1200" spc="-15" dirty="0">
                <a:latin typeface="Carlito"/>
                <a:cs typeface="Carlito"/>
              </a:rPr>
              <a:t>form </a:t>
            </a:r>
            <a:r>
              <a:rPr sz="1200" spc="-5" dirty="0">
                <a:latin typeface="Carlito"/>
                <a:cs typeface="Carlito"/>
              </a:rPr>
              <a:t>of employment </a:t>
            </a:r>
            <a:r>
              <a:rPr sz="1200" spc="-10" dirty="0">
                <a:latin typeface="Carlito"/>
                <a:cs typeface="Carlito"/>
              </a:rPr>
              <a:t>in </a:t>
            </a:r>
            <a:r>
              <a:rPr sz="1200" spc="-5" dirty="0">
                <a:latin typeface="Carlito"/>
                <a:cs typeface="Carlito"/>
              </a:rPr>
              <a:t>which </a:t>
            </a:r>
            <a:r>
              <a:rPr sz="1200" spc="-10" dirty="0">
                <a:latin typeface="Carlito"/>
                <a:cs typeface="Carlito"/>
              </a:rPr>
              <a:t>organizations </a:t>
            </a:r>
            <a:r>
              <a:rPr sz="1200" spc="-5" dirty="0">
                <a:latin typeface="Carlito"/>
                <a:cs typeface="Carlito"/>
              </a:rPr>
              <a:t>or </a:t>
            </a:r>
            <a:r>
              <a:rPr sz="1200" spc="-10" dirty="0">
                <a:latin typeface="Carlito"/>
                <a:cs typeface="Carlito"/>
              </a:rPr>
              <a:t>individuals </a:t>
            </a:r>
            <a:r>
              <a:rPr sz="1200" spc="-5" dirty="0">
                <a:latin typeface="Carlito"/>
                <a:cs typeface="Carlito"/>
              </a:rPr>
              <a:t>use </a:t>
            </a:r>
            <a:r>
              <a:rPr sz="1200" dirty="0">
                <a:latin typeface="Carlito"/>
                <a:cs typeface="Carlito"/>
              </a:rPr>
              <a:t>an </a:t>
            </a:r>
            <a:r>
              <a:rPr sz="1200" spc="-10" dirty="0">
                <a:latin typeface="Carlito"/>
                <a:cs typeface="Carlito"/>
              </a:rPr>
              <a:t>online platform </a:t>
            </a:r>
            <a:r>
              <a:rPr sz="1200" dirty="0">
                <a:latin typeface="Carlito"/>
                <a:cs typeface="Carlito"/>
              </a:rPr>
              <a:t>to access</a:t>
            </a:r>
            <a:r>
              <a:rPr sz="1200" spc="10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other </a:t>
            </a:r>
            <a:r>
              <a:rPr sz="1200" spc="-10" dirty="0">
                <a:latin typeface="Carlito"/>
                <a:cs typeface="Carlito"/>
              </a:rPr>
              <a:t>organizations </a:t>
            </a:r>
            <a:r>
              <a:rPr sz="1200" spc="-5" dirty="0">
                <a:latin typeface="Carlito"/>
                <a:cs typeface="Carlito"/>
              </a:rPr>
              <a:t>or individuals </a:t>
            </a:r>
            <a:r>
              <a:rPr sz="1200" dirty="0">
                <a:latin typeface="Carlito"/>
                <a:cs typeface="Carlito"/>
              </a:rPr>
              <a:t>to </a:t>
            </a:r>
            <a:r>
              <a:rPr sz="1200" spc="-5" dirty="0">
                <a:latin typeface="Carlito"/>
                <a:cs typeface="Carlito"/>
              </a:rPr>
              <a:t>solve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90622" y="4124401"/>
            <a:ext cx="45637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specific problems </a:t>
            </a:r>
            <a:r>
              <a:rPr sz="1200" spc="-5" dirty="0">
                <a:latin typeface="Carlito"/>
                <a:cs typeface="Carlito"/>
              </a:rPr>
              <a:t>or </a:t>
            </a:r>
            <a:r>
              <a:rPr sz="1200" dirty="0">
                <a:latin typeface="Carlito"/>
                <a:cs typeface="Carlito"/>
              </a:rPr>
              <a:t>to </a:t>
            </a:r>
            <a:r>
              <a:rPr sz="1200" spc="-15" dirty="0">
                <a:latin typeface="Carlito"/>
                <a:cs typeface="Carlito"/>
              </a:rPr>
              <a:t>provide </a:t>
            </a:r>
            <a:r>
              <a:rPr sz="1200" spc="-10" dirty="0">
                <a:latin typeface="Carlito"/>
                <a:cs typeface="Carlito"/>
              </a:rPr>
              <a:t>specific </a:t>
            </a:r>
            <a:r>
              <a:rPr sz="1200" spc="-5" dirty="0">
                <a:latin typeface="Carlito"/>
                <a:cs typeface="Carlito"/>
              </a:rPr>
              <a:t>services </a:t>
            </a:r>
            <a:r>
              <a:rPr sz="1200" spc="-10" dirty="0">
                <a:latin typeface="Carlito"/>
                <a:cs typeface="Carlito"/>
              </a:rPr>
              <a:t>in exchange </a:t>
            </a:r>
            <a:r>
              <a:rPr sz="1200" spc="-15" dirty="0">
                <a:latin typeface="Carlito"/>
                <a:cs typeface="Carlito"/>
              </a:rPr>
              <a:t>for</a:t>
            </a:r>
            <a:r>
              <a:rPr sz="1200" spc="1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payment.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13587" y="4930140"/>
            <a:ext cx="1826260" cy="661670"/>
          </a:xfrm>
          <a:custGeom>
            <a:avLst/>
            <a:gdLst/>
            <a:ahLst/>
            <a:cxnLst/>
            <a:rect l="l" t="t" r="r" b="b"/>
            <a:pathLst>
              <a:path w="1826260" h="661670">
                <a:moveTo>
                  <a:pt x="71551" y="0"/>
                </a:moveTo>
                <a:lnTo>
                  <a:pt x="30185" y="557"/>
                </a:lnTo>
                <a:lnTo>
                  <a:pt x="8943" y="4460"/>
                </a:lnTo>
                <a:lnTo>
                  <a:pt x="1117" y="15055"/>
                </a:lnTo>
                <a:lnTo>
                  <a:pt x="0" y="35687"/>
                </a:lnTo>
                <a:lnTo>
                  <a:pt x="0" y="625729"/>
                </a:lnTo>
                <a:lnTo>
                  <a:pt x="1117" y="646360"/>
                </a:lnTo>
                <a:lnTo>
                  <a:pt x="8943" y="656955"/>
                </a:lnTo>
                <a:lnTo>
                  <a:pt x="30185" y="660858"/>
                </a:lnTo>
                <a:lnTo>
                  <a:pt x="71551" y="661416"/>
                </a:lnTo>
                <a:lnTo>
                  <a:pt x="1754251" y="661416"/>
                </a:lnTo>
                <a:lnTo>
                  <a:pt x="1795587" y="660858"/>
                </a:lnTo>
                <a:lnTo>
                  <a:pt x="1816814" y="656955"/>
                </a:lnTo>
                <a:lnTo>
                  <a:pt x="1824634" y="646360"/>
                </a:lnTo>
                <a:lnTo>
                  <a:pt x="1825752" y="625729"/>
                </a:lnTo>
                <a:lnTo>
                  <a:pt x="1825752" y="35687"/>
                </a:lnTo>
                <a:lnTo>
                  <a:pt x="1824634" y="15055"/>
                </a:lnTo>
                <a:lnTo>
                  <a:pt x="1816814" y="4460"/>
                </a:lnTo>
                <a:lnTo>
                  <a:pt x="1795587" y="557"/>
                </a:lnTo>
                <a:lnTo>
                  <a:pt x="1754251" y="0"/>
                </a:lnTo>
                <a:lnTo>
                  <a:pt x="71551" y="0"/>
                </a:lnTo>
                <a:close/>
              </a:path>
            </a:pathLst>
          </a:custGeom>
          <a:ln w="57912">
            <a:solidFill>
              <a:srgbClr val="0096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69416" y="5131130"/>
            <a:ext cx="13106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rlito"/>
                <a:cs typeface="Carlito"/>
              </a:rPr>
              <a:t>Unorganized worker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308860" y="4684776"/>
            <a:ext cx="9395460" cy="1286510"/>
            <a:chOff x="2308860" y="4684776"/>
            <a:chExt cx="9395460" cy="1286510"/>
          </a:xfrm>
        </p:grpSpPr>
        <p:sp>
          <p:nvSpPr>
            <p:cNvPr id="33" name="object 33"/>
            <p:cNvSpPr/>
            <p:nvPr/>
          </p:nvSpPr>
          <p:spPr>
            <a:xfrm>
              <a:off x="2308860" y="5295900"/>
              <a:ext cx="939165" cy="0"/>
            </a:xfrm>
            <a:custGeom>
              <a:avLst/>
              <a:gdLst/>
              <a:ahLst/>
              <a:cxnLst/>
              <a:rect l="l" t="t" r="r" b="b"/>
              <a:pathLst>
                <a:path w="939164">
                  <a:moveTo>
                    <a:pt x="0" y="0"/>
                  </a:moveTo>
                  <a:lnTo>
                    <a:pt x="938783" y="0"/>
                  </a:lnTo>
                </a:path>
              </a:pathLst>
            </a:custGeom>
            <a:ln w="27432">
              <a:solidFill>
                <a:srgbClr val="0096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651760" y="4751832"/>
              <a:ext cx="9052560" cy="1219200"/>
            </a:xfrm>
            <a:custGeom>
              <a:avLst/>
              <a:gdLst/>
              <a:ahLst/>
              <a:cxnLst/>
              <a:rect l="l" t="t" r="r" b="b"/>
              <a:pathLst>
                <a:path w="9052560" h="1219200">
                  <a:moveTo>
                    <a:pt x="8952865" y="0"/>
                  </a:moveTo>
                  <a:lnTo>
                    <a:pt x="99694" y="0"/>
                  </a:lnTo>
                  <a:lnTo>
                    <a:pt x="99694" y="254"/>
                  </a:lnTo>
                  <a:lnTo>
                    <a:pt x="42058" y="1178"/>
                  </a:lnTo>
                  <a:lnTo>
                    <a:pt x="12461" y="7651"/>
                  </a:lnTo>
                  <a:lnTo>
                    <a:pt x="1557" y="25221"/>
                  </a:lnTo>
                  <a:lnTo>
                    <a:pt x="0" y="59436"/>
                  </a:lnTo>
                  <a:lnTo>
                    <a:pt x="0" y="1160056"/>
                  </a:lnTo>
                  <a:lnTo>
                    <a:pt x="1557" y="1194248"/>
                  </a:lnTo>
                  <a:lnTo>
                    <a:pt x="12461" y="1211807"/>
                  </a:lnTo>
                  <a:lnTo>
                    <a:pt x="42058" y="1218275"/>
                  </a:lnTo>
                  <a:lnTo>
                    <a:pt x="99694" y="1219200"/>
                  </a:lnTo>
                  <a:lnTo>
                    <a:pt x="8952865" y="1219200"/>
                  </a:lnTo>
                  <a:lnTo>
                    <a:pt x="9010501" y="1218275"/>
                  </a:lnTo>
                  <a:lnTo>
                    <a:pt x="9040098" y="1211807"/>
                  </a:lnTo>
                  <a:lnTo>
                    <a:pt x="9051002" y="1194248"/>
                  </a:lnTo>
                  <a:lnTo>
                    <a:pt x="9052560" y="1160056"/>
                  </a:lnTo>
                  <a:lnTo>
                    <a:pt x="9052560" y="59182"/>
                  </a:lnTo>
                  <a:lnTo>
                    <a:pt x="9051002" y="24967"/>
                  </a:lnTo>
                  <a:lnTo>
                    <a:pt x="9040098" y="7397"/>
                  </a:lnTo>
                  <a:lnTo>
                    <a:pt x="9010501" y="924"/>
                  </a:lnTo>
                  <a:lnTo>
                    <a:pt x="8952865" y="0"/>
                  </a:lnTo>
                  <a:close/>
                </a:path>
              </a:pathLst>
            </a:custGeom>
            <a:solidFill>
              <a:srgbClr val="0096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592324" y="4695444"/>
              <a:ext cx="9052560" cy="1219200"/>
            </a:xfrm>
            <a:custGeom>
              <a:avLst/>
              <a:gdLst/>
              <a:ahLst/>
              <a:cxnLst/>
              <a:rect l="l" t="t" r="r" b="b"/>
              <a:pathLst>
                <a:path w="9052560" h="1219200">
                  <a:moveTo>
                    <a:pt x="8953373" y="0"/>
                  </a:moveTo>
                  <a:lnTo>
                    <a:pt x="99694" y="0"/>
                  </a:lnTo>
                  <a:lnTo>
                    <a:pt x="42058" y="924"/>
                  </a:lnTo>
                  <a:lnTo>
                    <a:pt x="12461" y="7397"/>
                  </a:lnTo>
                  <a:lnTo>
                    <a:pt x="1557" y="24967"/>
                  </a:lnTo>
                  <a:lnTo>
                    <a:pt x="0" y="59181"/>
                  </a:lnTo>
                  <a:lnTo>
                    <a:pt x="0" y="1160043"/>
                  </a:lnTo>
                  <a:lnTo>
                    <a:pt x="1557" y="1194243"/>
                  </a:lnTo>
                  <a:lnTo>
                    <a:pt x="12461" y="1211805"/>
                  </a:lnTo>
                  <a:lnTo>
                    <a:pt x="42058" y="1218275"/>
                  </a:lnTo>
                  <a:lnTo>
                    <a:pt x="99694" y="1219199"/>
                  </a:lnTo>
                  <a:lnTo>
                    <a:pt x="8953373" y="1219199"/>
                  </a:lnTo>
                  <a:lnTo>
                    <a:pt x="9010715" y="1218275"/>
                  </a:lnTo>
                  <a:lnTo>
                    <a:pt x="9040161" y="1211805"/>
                  </a:lnTo>
                  <a:lnTo>
                    <a:pt x="9051010" y="1194243"/>
                  </a:lnTo>
                  <a:lnTo>
                    <a:pt x="9052560" y="1160043"/>
                  </a:lnTo>
                  <a:lnTo>
                    <a:pt x="9052560" y="59181"/>
                  </a:lnTo>
                  <a:lnTo>
                    <a:pt x="9051010" y="24967"/>
                  </a:lnTo>
                  <a:lnTo>
                    <a:pt x="9040161" y="7397"/>
                  </a:lnTo>
                  <a:lnTo>
                    <a:pt x="9010715" y="924"/>
                  </a:lnTo>
                  <a:lnTo>
                    <a:pt x="89533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592324" y="4695444"/>
              <a:ext cx="9052560" cy="1219200"/>
            </a:xfrm>
            <a:custGeom>
              <a:avLst/>
              <a:gdLst/>
              <a:ahLst/>
              <a:cxnLst/>
              <a:rect l="l" t="t" r="r" b="b"/>
              <a:pathLst>
                <a:path w="9052560" h="1219200">
                  <a:moveTo>
                    <a:pt x="99694" y="0"/>
                  </a:moveTo>
                  <a:lnTo>
                    <a:pt x="42058" y="924"/>
                  </a:lnTo>
                  <a:lnTo>
                    <a:pt x="12461" y="7397"/>
                  </a:lnTo>
                  <a:lnTo>
                    <a:pt x="1557" y="24967"/>
                  </a:lnTo>
                  <a:lnTo>
                    <a:pt x="0" y="59181"/>
                  </a:lnTo>
                  <a:lnTo>
                    <a:pt x="0" y="1160043"/>
                  </a:lnTo>
                  <a:lnTo>
                    <a:pt x="1557" y="1194243"/>
                  </a:lnTo>
                  <a:lnTo>
                    <a:pt x="12461" y="1211805"/>
                  </a:lnTo>
                  <a:lnTo>
                    <a:pt x="42058" y="1218275"/>
                  </a:lnTo>
                  <a:lnTo>
                    <a:pt x="99694" y="1219199"/>
                  </a:lnTo>
                  <a:lnTo>
                    <a:pt x="8953373" y="1219199"/>
                  </a:lnTo>
                  <a:lnTo>
                    <a:pt x="9010715" y="1218275"/>
                  </a:lnTo>
                  <a:lnTo>
                    <a:pt x="9040161" y="1211805"/>
                  </a:lnTo>
                  <a:lnTo>
                    <a:pt x="9051010" y="1194243"/>
                  </a:lnTo>
                  <a:lnTo>
                    <a:pt x="9052560" y="1160043"/>
                  </a:lnTo>
                  <a:lnTo>
                    <a:pt x="9052560" y="59181"/>
                  </a:lnTo>
                  <a:lnTo>
                    <a:pt x="9051010" y="24967"/>
                  </a:lnTo>
                  <a:lnTo>
                    <a:pt x="9040161" y="7397"/>
                  </a:lnTo>
                  <a:lnTo>
                    <a:pt x="9010715" y="924"/>
                  </a:lnTo>
                  <a:lnTo>
                    <a:pt x="8953373" y="0"/>
                  </a:lnTo>
                  <a:lnTo>
                    <a:pt x="99694" y="0"/>
                  </a:lnTo>
                  <a:close/>
                </a:path>
              </a:pathLst>
            </a:custGeom>
            <a:ln w="21336">
              <a:solidFill>
                <a:srgbClr val="0096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2690622" y="4887848"/>
            <a:ext cx="8824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Means </a:t>
            </a:r>
            <a:r>
              <a:rPr sz="1200" dirty="0">
                <a:latin typeface="Carlito"/>
                <a:cs typeface="Carlito"/>
              </a:rPr>
              <a:t>a </a:t>
            </a:r>
            <a:r>
              <a:rPr sz="1200" spc="-5" dirty="0">
                <a:latin typeface="Carlito"/>
                <a:cs typeface="Carlito"/>
              </a:rPr>
              <a:t>home </a:t>
            </a:r>
            <a:r>
              <a:rPr sz="1200" dirty="0">
                <a:latin typeface="Carlito"/>
                <a:cs typeface="Carlito"/>
              </a:rPr>
              <a:t>based </a:t>
            </a:r>
            <a:r>
              <a:rPr sz="1200" spc="-25" dirty="0">
                <a:latin typeface="Carlito"/>
                <a:cs typeface="Carlito"/>
              </a:rPr>
              <a:t>worker, </a:t>
            </a:r>
            <a:r>
              <a:rPr sz="1200" spc="-5" dirty="0">
                <a:latin typeface="Carlito"/>
                <a:cs typeface="Carlito"/>
              </a:rPr>
              <a:t>self-employed </a:t>
            </a:r>
            <a:r>
              <a:rPr sz="1200" spc="-15" dirty="0">
                <a:latin typeface="Carlito"/>
                <a:cs typeface="Carlito"/>
              </a:rPr>
              <a:t>worker </a:t>
            </a:r>
            <a:r>
              <a:rPr sz="1200" spc="-5" dirty="0">
                <a:latin typeface="Carlito"/>
                <a:cs typeface="Carlito"/>
              </a:rPr>
              <a:t>or </a:t>
            </a:r>
            <a:r>
              <a:rPr sz="1200" dirty="0">
                <a:latin typeface="Carlito"/>
                <a:cs typeface="Carlito"/>
              </a:rPr>
              <a:t>a </a:t>
            </a:r>
            <a:r>
              <a:rPr sz="1200" spc="-5" dirty="0">
                <a:latin typeface="Carlito"/>
                <a:cs typeface="Carlito"/>
              </a:rPr>
              <a:t>wage </a:t>
            </a:r>
            <a:r>
              <a:rPr sz="1200" spc="-15" dirty="0">
                <a:latin typeface="Carlito"/>
                <a:cs typeface="Carlito"/>
              </a:rPr>
              <a:t>worker </a:t>
            </a:r>
            <a:r>
              <a:rPr sz="1200" spc="-10" dirty="0">
                <a:latin typeface="Carlito"/>
                <a:cs typeface="Carlito"/>
              </a:rPr>
              <a:t>in </a:t>
            </a:r>
            <a:r>
              <a:rPr sz="1200" spc="-5" dirty="0">
                <a:latin typeface="Carlito"/>
                <a:cs typeface="Carlito"/>
              </a:rPr>
              <a:t>the </a:t>
            </a:r>
            <a:r>
              <a:rPr sz="1200" spc="-15" dirty="0">
                <a:latin typeface="Carlito"/>
                <a:cs typeface="Carlito"/>
              </a:rPr>
              <a:t>unorganized </a:t>
            </a:r>
            <a:r>
              <a:rPr sz="1200" spc="-5" dirty="0">
                <a:latin typeface="Carlito"/>
                <a:cs typeface="Carlito"/>
              </a:rPr>
              <a:t>sector and </a:t>
            </a:r>
            <a:r>
              <a:rPr sz="1200" spc="-10" dirty="0">
                <a:latin typeface="Carlito"/>
                <a:cs typeface="Carlito"/>
              </a:rPr>
              <a:t>includes </a:t>
            </a:r>
            <a:r>
              <a:rPr sz="1200" dirty="0">
                <a:latin typeface="Carlito"/>
                <a:cs typeface="Carlito"/>
              </a:rPr>
              <a:t>a </a:t>
            </a:r>
            <a:r>
              <a:rPr sz="1200" spc="-15" dirty="0">
                <a:latin typeface="Carlito"/>
                <a:cs typeface="Carlito"/>
              </a:rPr>
              <a:t>worker </a:t>
            </a:r>
            <a:r>
              <a:rPr sz="1200" spc="-10" dirty="0">
                <a:latin typeface="Carlito"/>
                <a:cs typeface="Carlito"/>
              </a:rPr>
              <a:t>in </a:t>
            </a:r>
            <a:r>
              <a:rPr sz="1200" spc="-5" dirty="0">
                <a:latin typeface="Carlito"/>
                <a:cs typeface="Carlito"/>
              </a:rPr>
              <a:t>the </a:t>
            </a:r>
            <a:r>
              <a:rPr sz="1200" spc="-10" dirty="0">
                <a:latin typeface="Carlito"/>
                <a:cs typeface="Carlito"/>
              </a:rPr>
              <a:t>organized </a:t>
            </a:r>
            <a:r>
              <a:rPr sz="1200" spc="-5" dirty="0">
                <a:latin typeface="Carlito"/>
                <a:cs typeface="Carlito"/>
              </a:rPr>
              <a:t>sector  who </a:t>
            </a:r>
            <a:r>
              <a:rPr sz="1200" spc="-10" dirty="0">
                <a:latin typeface="Carlito"/>
                <a:cs typeface="Carlito"/>
              </a:rPr>
              <a:t>is not covered </a:t>
            </a:r>
            <a:r>
              <a:rPr sz="1200" spc="-5" dirty="0">
                <a:latin typeface="Carlito"/>
                <a:cs typeface="Carlito"/>
              </a:rPr>
              <a:t>by</a:t>
            </a:r>
            <a:r>
              <a:rPr sz="1200" spc="18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the </a:t>
            </a:r>
            <a:r>
              <a:rPr sz="1200" spc="-10" dirty="0">
                <a:latin typeface="Carlito"/>
                <a:cs typeface="Carlito"/>
              </a:rPr>
              <a:t>Industrial Disputes </a:t>
            </a:r>
            <a:r>
              <a:rPr sz="1200" dirty="0">
                <a:latin typeface="Carlito"/>
                <a:cs typeface="Carlito"/>
              </a:rPr>
              <a:t>Act, </a:t>
            </a:r>
            <a:r>
              <a:rPr sz="1200" spc="-10" dirty="0">
                <a:latin typeface="Carlito"/>
                <a:cs typeface="Carlito"/>
              </a:rPr>
              <a:t>1947 </a:t>
            </a:r>
            <a:r>
              <a:rPr sz="1200" spc="-5" dirty="0">
                <a:latin typeface="Carlito"/>
                <a:cs typeface="Carlito"/>
              </a:rPr>
              <a:t>or </a:t>
            </a:r>
            <a:r>
              <a:rPr sz="1200" spc="-10" dirty="0">
                <a:latin typeface="Carlito"/>
                <a:cs typeface="Carlito"/>
              </a:rPr>
              <a:t>Chapters relating </a:t>
            </a:r>
            <a:r>
              <a:rPr sz="1200" dirty="0">
                <a:latin typeface="Carlito"/>
                <a:cs typeface="Carlito"/>
              </a:rPr>
              <a:t>to </a:t>
            </a:r>
            <a:r>
              <a:rPr sz="1200" spc="-10" dirty="0">
                <a:latin typeface="Carlito"/>
                <a:cs typeface="Carlito"/>
              </a:rPr>
              <a:t>Provident fund, State Insurance, </a:t>
            </a:r>
            <a:r>
              <a:rPr sz="1200" spc="-20" dirty="0">
                <a:latin typeface="Carlito"/>
                <a:cs typeface="Carlito"/>
              </a:rPr>
              <a:t>Gratuity, </a:t>
            </a:r>
            <a:r>
              <a:rPr sz="1200" spc="-5" dirty="0">
                <a:latin typeface="Carlito"/>
                <a:cs typeface="Carlito"/>
              </a:rPr>
              <a:t>Maternity Benefit and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65"/>
              </a:lnSpc>
            </a:pPr>
            <a:fld id="{81D60167-4931-47E6-BA6A-407CBD079E47}" type="slidenum">
              <a:rPr spc="5" dirty="0"/>
              <a:t>10</a:t>
            </a:fld>
            <a:endParaRPr spc="5" dirty="0"/>
          </a:p>
        </p:txBody>
      </p:sp>
      <p:sp>
        <p:nvSpPr>
          <p:cNvPr id="38" name="object 38"/>
          <p:cNvSpPr txBox="1"/>
          <p:nvPr/>
        </p:nvSpPr>
        <p:spPr>
          <a:xfrm>
            <a:off x="2690622" y="5253304"/>
            <a:ext cx="1974214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Compensation under </a:t>
            </a:r>
            <a:r>
              <a:rPr sz="1200" spc="-10" dirty="0">
                <a:latin typeface="Carlito"/>
                <a:cs typeface="Carlito"/>
              </a:rPr>
              <a:t>this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Code.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C155B27C-D2C2-D9D4-8A14-41981D34638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472738"/>
            <a:ext cx="3901440" cy="276999"/>
          </a:xfrm>
        </p:spPr>
        <p:txBody>
          <a:bodyPr/>
          <a:lstStyle/>
          <a:p>
            <a:r>
              <a:rPr lang="en-IN" dirty="0"/>
              <a:t>CA RUCHI GUPTA   CONTACT: 8875000468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8700" y="259181"/>
            <a:ext cx="4415790" cy="693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500"/>
              </a:lnSpc>
              <a:spcBef>
                <a:spcPts val="100"/>
              </a:spcBef>
            </a:pPr>
            <a:r>
              <a:rPr spc="-5" dirty="0"/>
              <a:t>Code on </a:t>
            </a:r>
            <a:r>
              <a:rPr spc="-10" dirty="0"/>
              <a:t>wages </a:t>
            </a:r>
            <a:r>
              <a:rPr dirty="0"/>
              <a:t>and </a:t>
            </a:r>
            <a:r>
              <a:rPr spc="-5" dirty="0"/>
              <a:t>code on social security </a:t>
            </a:r>
            <a:r>
              <a:rPr spc="-440" dirty="0"/>
              <a:t> </a:t>
            </a:r>
            <a:r>
              <a:rPr spc="-5" dirty="0">
                <a:solidFill>
                  <a:srgbClr val="565656"/>
                </a:solidFill>
              </a:rPr>
              <a:t>Salient</a:t>
            </a:r>
            <a:r>
              <a:rPr spc="10" dirty="0">
                <a:solidFill>
                  <a:srgbClr val="565656"/>
                </a:solidFill>
              </a:rPr>
              <a:t> </a:t>
            </a:r>
            <a:r>
              <a:rPr spc="-15" dirty="0">
                <a:solidFill>
                  <a:srgbClr val="565656"/>
                </a:solidFill>
              </a:rPr>
              <a:t>features</a:t>
            </a:r>
          </a:p>
        </p:txBody>
      </p:sp>
      <p:sp>
        <p:nvSpPr>
          <p:cNvPr id="3" name="object 3"/>
          <p:cNvSpPr/>
          <p:nvPr/>
        </p:nvSpPr>
        <p:spPr>
          <a:xfrm>
            <a:off x="502920" y="1685544"/>
            <a:ext cx="11184890" cy="0"/>
          </a:xfrm>
          <a:custGeom>
            <a:avLst/>
            <a:gdLst/>
            <a:ahLst/>
            <a:cxnLst/>
            <a:rect l="l" t="t" r="r" b="b"/>
            <a:pathLst>
              <a:path w="11184890">
                <a:moveTo>
                  <a:pt x="0" y="0"/>
                </a:moveTo>
                <a:lnTo>
                  <a:pt x="11184635" y="0"/>
                </a:lnTo>
              </a:path>
            </a:pathLst>
          </a:custGeom>
          <a:ln w="6348">
            <a:solidFill>
              <a:srgbClr val="7478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920" y="4012691"/>
            <a:ext cx="11184890" cy="0"/>
          </a:xfrm>
          <a:custGeom>
            <a:avLst/>
            <a:gdLst/>
            <a:ahLst/>
            <a:cxnLst/>
            <a:rect l="l" t="t" r="r" b="b"/>
            <a:pathLst>
              <a:path w="11184890">
                <a:moveTo>
                  <a:pt x="0" y="0"/>
                </a:moveTo>
                <a:lnTo>
                  <a:pt x="11184635" y="0"/>
                </a:lnTo>
              </a:path>
            </a:pathLst>
          </a:custGeom>
          <a:ln w="6348">
            <a:solidFill>
              <a:srgbClr val="7478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20" y="1359408"/>
            <a:ext cx="11184890" cy="0"/>
          </a:xfrm>
          <a:custGeom>
            <a:avLst/>
            <a:gdLst/>
            <a:ahLst/>
            <a:cxnLst/>
            <a:rect l="l" t="t" r="r" b="b"/>
            <a:pathLst>
              <a:path w="11184890">
                <a:moveTo>
                  <a:pt x="0" y="0"/>
                </a:moveTo>
                <a:lnTo>
                  <a:pt x="11184635" y="0"/>
                </a:lnTo>
              </a:path>
            </a:pathLst>
          </a:custGeom>
          <a:ln w="38089">
            <a:solidFill>
              <a:srgbClr val="0096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20" y="5829300"/>
            <a:ext cx="11184890" cy="0"/>
          </a:xfrm>
          <a:custGeom>
            <a:avLst/>
            <a:gdLst/>
            <a:ahLst/>
            <a:cxnLst/>
            <a:rect l="l" t="t" r="r" b="b"/>
            <a:pathLst>
              <a:path w="11184890">
                <a:moveTo>
                  <a:pt x="0" y="0"/>
                </a:moveTo>
                <a:lnTo>
                  <a:pt x="11184635" y="0"/>
                </a:lnTo>
              </a:path>
            </a:pathLst>
          </a:custGeom>
          <a:ln w="6348">
            <a:solidFill>
              <a:srgbClr val="7478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6132" y="1360423"/>
            <a:ext cx="8134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85BB24"/>
                </a:solidFill>
                <a:latin typeface="Calibri"/>
                <a:cs typeface="Calibri"/>
              </a:rPr>
              <a:t>Particulars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5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516132" y="1686559"/>
            <a:ext cx="11315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AFF0"/>
                </a:solidFill>
                <a:latin typeface="Calibri"/>
                <a:cs typeface="Calibri"/>
              </a:rPr>
              <a:t>Code</a:t>
            </a:r>
            <a:r>
              <a:rPr sz="1400" b="1" spc="-70" dirty="0">
                <a:solidFill>
                  <a:srgbClr val="00AFF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AFF0"/>
                </a:solidFill>
                <a:latin typeface="Calibri"/>
                <a:cs typeface="Calibri"/>
              </a:rPr>
              <a:t>on</a:t>
            </a:r>
            <a:r>
              <a:rPr sz="1400" b="1" spc="-50" dirty="0">
                <a:solidFill>
                  <a:srgbClr val="00AFF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AFF0"/>
                </a:solidFill>
                <a:latin typeface="Calibri"/>
                <a:cs typeface="Calibri"/>
              </a:rPr>
              <a:t>wages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94055" y="1686559"/>
            <a:ext cx="7778750" cy="215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indent="-17526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7960" algn="l"/>
              </a:tabLst>
            </a:pPr>
            <a:r>
              <a:rPr sz="1400" spc="-5" dirty="0">
                <a:latin typeface="Calibri"/>
                <a:cs typeface="Calibri"/>
              </a:rPr>
              <a:t>Applies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all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establishments,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employees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and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employers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defined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unless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specifically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exempt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the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code</a:t>
            </a:r>
            <a:endParaRPr sz="1400" dirty="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buFont typeface="Arial MT"/>
              <a:buChar char="•"/>
              <a:tabLst>
                <a:tab pos="187960" algn="l"/>
              </a:tabLst>
            </a:pPr>
            <a:r>
              <a:rPr sz="1400" spc="-10" dirty="0">
                <a:latin typeface="Calibri"/>
                <a:cs typeface="Calibri"/>
              </a:rPr>
              <a:t>Covers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all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employees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including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managerial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cadre</a:t>
            </a:r>
            <a:endParaRPr sz="1400" dirty="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7960" algn="l"/>
              </a:tabLst>
            </a:pPr>
            <a:r>
              <a:rPr sz="1400" spc="-20" dirty="0">
                <a:latin typeface="Calibri"/>
                <a:cs typeface="Calibri"/>
              </a:rPr>
              <a:t>Wage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definition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standardized</a:t>
            </a:r>
            <a:endParaRPr sz="1400" dirty="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buFont typeface="Arial MT"/>
              <a:buChar char="•"/>
              <a:tabLst>
                <a:tab pos="187960" algn="l"/>
              </a:tabLst>
            </a:pPr>
            <a:r>
              <a:rPr sz="1400" spc="-10" dirty="0">
                <a:latin typeface="Calibri"/>
                <a:cs typeface="Calibri"/>
              </a:rPr>
              <a:t>State government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minimum </a:t>
            </a:r>
            <a:r>
              <a:rPr sz="1400" spc="-10" dirty="0">
                <a:latin typeface="Calibri"/>
                <a:cs typeface="Calibri"/>
              </a:rPr>
              <a:t>wage </a:t>
            </a:r>
            <a:r>
              <a:rPr sz="1400" spc="-15" dirty="0">
                <a:latin typeface="Calibri"/>
                <a:cs typeface="Calibri"/>
              </a:rPr>
              <a:t>rates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aligned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national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floor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wages</a:t>
            </a:r>
            <a:endParaRPr sz="1400" dirty="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buFont typeface="Arial MT"/>
              <a:buChar char="•"/>
              <a:tabLst>
                <a:tab pos="187960" algn="l"/>
              </a:tabLst>
            </a:pPr>
            <a:r>
              <a:rPr sz="1400" dirty="0">
                <a:latin typeface="Calibri"/>
                <a:cs typeface="Calibri"/>
              </a:rPr>
              <a:t>Need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meet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wages</a:t>
            </a:r>
            <a:r>
              <a:rPr sz="1400" spc="-10" dirty="0">
                <a:latin typeface="Calibri"/>
                <a:cs typeface="Calibri"/>
              </a:rPr>
              <a:t> payment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dates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prescribed</a:t>
            </a:r>
            <a:endParaRPr sz="1400" dirty="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buFont typeface="Arial MT"/>
              <a:buChar char="•"/>
              <a:tabLst>
                <a:tab pos="187960" algn="l"/>
              </a:tabLst>
            </a:pPr>
            <a:r>
              <a:rPr sz="1400" spc="-10" dirty="0">
                <a:latin typeface="Calibri"/>
                <a:cs typeface="Calibri"/>
              </a:rPr>
              <a:t>Recoveries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from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wages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specified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monthly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recovery capped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at </a:t>
            </a:r>
            <a:r>
              <a:rPr sz="1400" spc="-5" dirty="0">
                <a:latin typeface="Calibri"/>
                <a:cs typeface="Calibri"/>
              </a:rPr>
              <a:t>50%</a:t>
            </a:r>
            <a:endParaRPr sz="1400" dirty="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buFont typeface="Arial MT"/>
              <a:buChar char="•"/>
              <a:tabLst>
                <a:tab pos="187960" algn="l"/>
              </a:tabLst>
            </a:pPr>
            <a:r>
              <a:rPr sz="1400" spc="-10" dirty="0">
                <a:latin typeface="Calibri"/>
                <a:cs typeface="Calibri"/>
              </a:rPr>
              <a:t>Settlement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time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dues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case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resignation/dismissal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shortened</a:t>
            </a:r>
            <a:endParaRPr sz="1400" dirty="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buFont typeface="Arial MT"/>
              <a:buChar char="•"/>
              <a:tabLst>
                <a:tab pos="187960" algn="l"/>
              </a:tabLst>
            </a:pPr>
            <a:r>
              <a:rPr sz="1400" spc="-5" dirty="0">
                <a:latin typeface="Calibri"/>
                <a:cs typeface="Calibri"/>
              </a:rPr>
              <a:t>Time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preferring </a:t>
            </a:r>
            <a:r>
              <a:rPr sz="1400" spc="-5" dirty="0">
                <a:latin typeface="Calibri"/>
                <a:cs typeface="Calibri"/>
              </a:rPr>
              <a:t>claims</a:t>
            </a:r>
            <a:r>
              <a:rPr sz="1400" spc="-10" dirty="0">
                <a:latin typeface="Calibri"/>
                <a:cs typeface="Calibri"/>
              </a:rPr>
              <a:t> extended</a:t>
            </a:r>
            <a:endParaRPr sz="1400" dirty="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buFont typeface="Arial MT"/>
              <a:buChar char="•"/>
              <a:tabLst>
                <a:tab pos="187960" algn="l"/>
              </a:tabLst>
            </a:pPr>
            <a:r>
              <a:rPr sz="1400" spc="-5" dirty="0">
                <a:latin typeface="Calibri"/>
                <a:cs typeface="Calibri"/>
              </a:rPr>
              <a:t>Role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inspector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widened </a:t>
            </a:r>
            <a:r>
              <a:rPr sz="1400" spc="-10" dirty="0">
                <a:latin typeface="Calibri"/>
                <a:cs typeface="Calibri"/>
              </a:rPr>
              <a:t>to</a:t>
            </a:r>
            <a:r>
              <a:rPr sz="1400" spc="-5" dirty="0">
                <a:latin typeface="Calibri"/>
                <a:cs typeface="Calibri"/>
              </a:rPr>
              <a:t> include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facilitation function</a:t>
            </a:r>
            <a:endParaRPr sz="1400" dirty="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buFont typeface="Arial MT"/>
              <a:buChar char="•"/>
              <a:tabLst>
                <a:tab pos="187960" algn="l"/>
              </a:tabLst>
            </a:pPr>
            <a:r>
              <a:rPr sz="1400" spc="-5" dirty="0">
                <a:latin typeface="Calibri"/>
                <a:cs typeface="Calibri"/>
              </a:rPr>
              <a:t>Penalties and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prosecution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enhanced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6132" y="4013706"/>
            <a:ext cx="108775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AFF0"/>
                </a:solidFill>
                <a:latin typeface="Calibri"/>
                <a:cs typeface="Calibri"/>
              </a:rPr>
              <a:t>Code</a:t>
            </a:r>
            <a:r>
              <a:rPr sz="1400" b="1" spc="-70" dirty="0">
                <a:solidFill>
                  <a:srgbClr val="00AFF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AFF0"/>
                </a:solidFill>
                <a:latin typeface="Calibri"/>
                <a:cs typeface="Calibri"/>
              </a:rPr>
              <a:t>on</a:t>
            </a:r>
            <a:r>
              <a:rPr sz="1400" b="1" spc="-55" dirty="0">
                <a:solidFill>
                  <a:srgbClr val="00AFF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AFF0"/>
                </a:solidFill>
                <a:latin typeface="Calibri"/>
                <a:cs typeface="Calibri"/>
              </a:rPr>
              <a:t>social </a:t>
            </a:r>
            <a:r>
              <a:rPr sz="1400" b="1" spc="-300" dirty="0">
                <a:solidFill>
                  <a:srgbClr val="00AFF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AFF0"/>
                </a:solidFill>
                <a:latin typeface="Calibri"/>
                <a:cs typeface="Calibri"/>
              </a:rPr>
              <a:t>security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94055" y="4013706"/>
            <a:ext cx="9243695" cy="11028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189865" indent="-1727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</a:pPr>
            <a:r>
              <a:rPr sz="1400" spc="-10" dirty="0">
                <a:latin typeface="Calibri"/>
                <a:cs typeface="Calibri"/>
              </a:rPr>
              <a:t>Coverage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broadened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include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gig/platform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workers, </a:t>
            </a:r>
            <a:r>
              <a:rPr sz="1400" spc="-10" dirty="0">
                <a:latin typeface="Calibri"/>
                <a:cs typeface="Calibri"/>
              </a:rPr>
              <a:t>fixed</a:t>
            </a:r>
            <a:r>
              <a:rPr sz="1400" spc="-5" dirty="0">
                <a:latin typeface="Calibri"/>
                <a:cs typeface="Calibri"/>
              </a:rPr>
              <a:t> term employees,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and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those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the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unorganized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sectors</a:t>
            </a:r>
            <a:r>
              <a:rPr sz="1400" dirty="0">
                <a:latin typeface="Calibri"/>
                <a:cs typeface="Calibri"/>
              </a:rPr>
              <a:t> with</a:t>
            </a:r>
            <a:r>
              <a:rPr sz="1400" spc="-5" dirty="0">
                <a:latin typeface="Calibri"/>
                <a:cs typeface="Calibri"/>
              </a:rPr>
              <a:t> the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organized</a:t>
            </a:r>
            <a:r>
              <a:rPr sz="1400" spc="-5" dirty="0">
                <a:latin typeface="Calibri"/>
                <a:cs typeface="Calibri"/>
              </a:rPr>
              <a:t> sector</a:t>
            </a:r>
            <a:endParaRPr lang="en-US" sz="1400" dirty="0">
              <a:latin typeface="Calibri"/>
              <a:cs typeface="Calibri"/>
            </a:endParaRPr>
          </a:p>
          <a:p>
            <a:pPr marL="184785" marR="189865" indent="-1727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</a:pPr>
            <a:r>
              <a:rPr sz="1400" spc="-5" dirty="0">
                <a:latin typeface="Calibri"/>
                <a:cs typeface="Calibri"/>
              </a:rPr>
              <a:t>Period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limitation</a:t>
            </a:r>
            <a:r>
              <a:rPr sz="1400" spc="-10" dirty="0">
                <a:latin typeface="Calibri"/>
                <a:cs typeface="Calibri"/>
              </a:rPr>
              <a:t> introduced</a:t>
            </a:r>
            <a:endParaRPr sz="14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400" dirty="0">
                <a:latin typeface="Calibri"/>
                <a:cs typeface="Calibri"/>
              </a:rPr>
              <a:t>No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specific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reference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international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workers</a:t>
            </a:r>
            <a:r>
              <a:rPr sz="1400" spc="-10" dirty="0">
                <a:latin typeface="Calibri"/>
                <a:cs typeface="Calibri"/>
              </a:rPr>
              <a:t> </a:t>
            </a:r>
            <a:endParaRPr lang="en-US" sz="1400" spc="-1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400" spc="-5" dirty="0">
                <a:latin typeface="Calibri"/>
                <a:cs typeface="Calibri"/>
              </a:rPr>
              <a:t>Stringent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penalties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and prosecution provisions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provided </a:t>
            </a:r>
            <a:r>
              <a:rPr sz="1400" spc="-10" dirty="0">
                <a:latin typeface="Calibri"/>
                <a:cs typeface="Calibri"/>
              </a:rPr>
              <a:t>for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0268" y="5954267"/>
            <a:ext cx="11067415" cy="422275"/>
          </a:xfrm>
          <a:prstGeom prst="rect">
            <a:avLst/>
          </a:prstGeom>
          <a:solidFill>
            <a:schemeClr val="accent5"/>
          </a:solidFill>
        </p:spPr>
        <p:txBody>
          <a:bodyPr vert="horz" wrap="square" lIns="0" tIns="90170" rIns="0" bIns="0" rtlCol="0">
            <a:spAutoFit/>
          </a:bodyPr>
          <a:lstStyle/>
          <a:p>
            <a:pPr marL="353060" indent="-175895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353695" algn="l"/>
              </a:tabLst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contractor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identified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“employer”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having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independent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responsibilities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compliance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responsibility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principal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employer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reduced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18C4AC58-A439-746E-F4AF-ACA1BB62E0F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472738"/>
            <a:ext cx="3901440" cy="276999"/>
          </a:xfrm>
        </p:spPr>
        <p:txBody>
          <a:bodyPr/>
          <a:lstStyle/>
          <a:p>
            <a:r>
              <a:rPr lang="en-IN" dirty="0"/>
              <a:t>CA RUCHI GUPTA   CONTACT: 8875000468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5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8700" y="259181"/>
            <a:ext cx="4415790" cy="693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500"/>
              </a:lnSpc>
              <a:spcBef>
                <a:spcPts val="100"/>
              </a:spcBef>
            </a:pPr>
            <a:r>
              <a:rPr spc="-5" dirty="0"/>
              <a:t>Code on </a:t>
            </a:r>
            <a:r>
              <a:rPr spc="-10" dirty="0"/>
              <a:t>wages </a:t>
            </a:r>
            <a:r>
              <a:rPr dirty="0"/>
              <a:t>and </a:t>
            </a:r>
            <a:r>
              <a:rPr spc="-5" dirty="0"/>
              <a:t>code on social security </a:t>
            </a:r>
            <a:r>
              <a:rPr spc="-440" dirty="0"/>
              <a:t> </a:t>
            </a:r>
            <a:r>
              <a:rPr spc="-10" dirty="0">
                <a:solidFill>
                  <a:srgbClr val="565656"/>
                </a:solidFill>
              </a:rPr>
              <a:t>Areas</a:t>
            </a:r>
            <a:r>
              <a:rPr spc="5" dirty="0">
                <a:solidFill>
                  <a:srgbClr val="565656"/>
                </a:solidFill>
              </a:rPr>
              <a:t> </a:t>
            </a:r>
            <a:r>
              <a:rPr spc="-5" dirty="0">
                <a:solidFill>
                  <a:srgbClr val="565656"/>
                </a:solidFill>
              </a:rPr>
              <a:t>of</a:t>
            </a:r>
            <a:r>
              <a:rPr spc="-15" dirty="0">
                <a:solidFill>
                  <a:srgbClr val="565656"/>
                </a:solidFill>
              </a:rPr>
              <a:t> </a:t>
            </a:r>
            <a:r>
              <a:rPr dirty="0">
                <a:solidFill>
                  <a:srgbClr val="565656"/>
                </a:solidFill>
              </a:rPr>
              <a:t>impact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689706"/>
              </p:ext>
            </p:extLst>
          </p:nvPr>
        </p:nvGraphicFramePr>
        <p:xfrm>
          <a:off x="496571" y="1389635"/>
          <a:ext cx="11184255" cy="5008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7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9208">
                <a:tc>
                  <a:txBody>
                    <a:bodyPr/>
                    <a:lstStyle/>
                    <a:p>
                      <a:pPr marL="29210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Areas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impact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A2E0"/>
                    </a:solidFill>
                  </a:tcPr>
                </a:tc>
                <a:tc>
                  <a:txBody>
                    <a:bodyPr/>
                    <a:lstStyle/>
                    <a:p>
                      <a:pPr marL="64008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change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triggering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impact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A2E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Challenges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addressed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00A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843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Definition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wages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A2E0"/>
                      </a:solidFill>
                      <a:prstDash val="solid"/>
                    </a:lnL>
                    <a:lnR w="12700">
                      <a:solidFill>
                        <a:srgbClr val="00A2E0"/>
                      </a:solidFill>
                      <a:prstDash val="solid"/>
                    </a:lnR>
                    <a:lnB w="12700">
                      <a:solidFill>
                        <a:srgbClr val="00A2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6695" marR="182245" indent="-172720">
                        <a:lnSpc>
                          <a:spcPct val="100400"/>
                        </a:lnSpc>
                        <a:spcBef>
                          <a:spcPts val="140"/>
                        </a:spcBef>
                        <a:buFont typeface="Arial MT"/>
                        <a:buChar char="•"/>
                        <a:tabLst>
                          <a:tab pos="227329" algn="l"/>
                        </a:tabLst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Uniform and wider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definition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wages as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compared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varied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definitions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under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existing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regulations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A2E0"/>
                      </a:solidFill>
                      <a:prstDash val="solid"/>
                    </a:lnL>
                    <a:lnR w="12700">
                      <a:solidFill>
                        <a:srgbClr val="00A2E0"/>
                      </a:solidFill>
                      <a:prstDash val="solid"/>
                    </a:lnR>
                    <a:lnB w="12700">
                      <a:solidFill>
                        <a:srgbClr val="00A2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172720">
                        <a:lnSpc>
                          <a:spcPct val="100000"/>
                        </a:lnSpc>
                        <a:spcBef>
                          <a:spcPts val="145"/>
                        </a:spcBef>
                        <a:buFont typeface="Arial MT"/>
                        <a:buChar char="•"/>
                        <a:tabLst>
                          <a:tab pos="227329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Change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coverage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employees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ESI,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Payment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Bonus Act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etc.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26695" indent="-172720">
                        <a:lnSpc>
                          <a:spcPct val="100000"/>
                        </a:lnSpc>
                        <a:spcBef>
                          <a:spcPts val="610"/>
                        </a:spcBef>
                        <a:buFont typeface="Arial MT"/>
                        <a:buChar char="•"/>
                        <a:tabLst>
                          <a:tab pos="227329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Impact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PF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gratuity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contributions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A2E0"/>
                      </a:solidFill>
                      <a:prstDash val="solid"/>
                    </a:lnL>
                    <a:lnR w="12700">
                      <a:solidFill>
                        <a:srgbClr val="00A2E0"/>
                      </a:solidFill>
                      <a:prstDash val="solid"/>
                    </a:lnR>
                    <a:lnB w="12700">
                      <a:solidFill>
                        <a:srgbClr val="00A2E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6151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Provident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Fund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(PF)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A2E0"/>
                      </a:solidFill>
                      <a:prstDash val="solid"/>
                    </a:lnL>
                    <a:lnR w="12700">
                      <a:solidFill>
                        <a:srgbClr val="00A2E0"/>
                      </a:solidFill>
                      <a:prstDash val="solid"/>
                    </a:lnR>
                    <a:lnT w="12700">
                      <a:solidFill>
                        <a:srgbClr val="00A2E0"/>
                      </a:solidFill>
                      <a:prstDash val="solid"/>
                    </a:lnT>
                    <a:lnB w="12700">
                      <a:solidFill>
                        <a:srgbClr val="00A2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0995" indent="-287020">
                        <a:lnSpc>
                          <a:spcPct val="100000"/>
                        </a:lnSpc>
                        <a:spcBef>
                          <a:spcPts val="204"/>
                        </a:spcBef>
                        <a:buFont typeface="Arial MT"/>
                        <a:buChar char="•"/>
                        <a:tabLst>
                          <a:tab pos="340995" algn="l"/>
                          <a:tab pos="341630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Change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definition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wages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A2E0"/>
                      </a:solidFill>
                      <a:prstDash val="solid"/>
                    </a:lnL>
                    <a:lnR w="12700">
                      <a:solidFill>
                        <a:srgbClr val="00A2E0"/>
                      </a:solidFill>
                      <a:prstDash val="solid"/>
                    </a:lnR>
                    <a:lnT w="12700">
                      <a:solidFill>
                        <a:srgbClr val="00A2E0"/>
                      </a:solidFill>
                      <a:prstDash val="solid"/>
                    </a:lnT>
                    <a:lnB w="12700">
                      <a:solidFill>
                        <a:srgbClr val="00A2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0995" marR="107950" indent="-287020">
                        <a:lnSpc>
                          <a:spcPct val="100000"/>
                        </a:lnSpc>
                        <a:spcBef>
                          <a:spcPts val="195"/>
                        </a:spcBef>
                        <a:buFont typeface="Arial MT"/>
                        <a:buChar char="•"/>
                        <a:tabLst>
                          <a:tab pos="340995" algn="l"/>
                          <a:tab pos="341630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Increase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quantum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PF contributions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domestic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employees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drawing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salary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below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wage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ceiling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(presently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INR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15,000)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international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workers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340995" marR="509270" indent="-287020">
                        <a:lnSpc>
                          <a:spcPct val="100699"/>
                        </a:lnSpc>
                        <a:spcBef>
                          <a:spcPts val="590"/>
                        </a:spcBef>
                        <a:buFont typeface="Arial MT"/>
                        <a:buChar char="•"/>
                        <a:tabLst>
                          <a:tab pos="340995" algn="l"/>
                          <a:tab pos="341630" algn="l"/>
                        </a:tabLst>
                      </a:pPr>
                      <a:r>
                        <a:rPr lang="en-US"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Review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employment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contracts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and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policies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relating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employees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earning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more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than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INR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15,000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pm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A2E0"/>
                      </a:solidFill>
                      <a:prstDash val="solid"/>
                    </a:lnL>
                    <a:lnR w="12700">
                      <a:solidFill>
                        <a:srgbClr val="00A2E0"/>
                      </a:solidFill>
                      <a:prstDash val="solid"/>
                    </a:lnR>
                    <a:lnT w="12700">
                      <a:solidFill>
                        <a:srgbClr val="00A2E0"/>
                      </a:solidFill>
                      <a:prstDash val="solid"/>
                    </a:lnT>
                    <a:lnB w="12700">
                      <a:solidFill>
                        <a:srgbClr val="00A2E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0703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Gratuity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A2E0"/>
                      </a:solidFill>
                      <a:prstDash val="solid"/>
                    </a:lnL>
                    <a:lnR w="12700">
                      <a:solidFill>
                        <a:srgbClr val="00A2E0"/>
                      </a:solidFill>
                      <a:prstDash val="solid"/>
                    </a:lnR>
                    <a:lnT w="12700">
                      <a:solidFill>
                        <a:srgbClr val="00A2E0"/>
                      </a:solidFill>
                      <a:prstDash val="solid"/>
                    </a:lnT>
                    <a:lnB w="12700">
                      <a:solidFill>
                        <a:srgbClr val="00A2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0995" indent="-287020">
                        <a:lnSpc>
                          <a:spcPct val="100000"/>
                        </a:lnSpc>
                        <a:spcBef>
                          <a:spcPts val="195"/>
                        </a:spcBef>
                        <a:buFont typeface="Arial MT"/>
                        <a:buChar char="•"/>
                        <a:tabLst>
                          <a:tab pos="340995" algn="l"/>
                          <a:tab pos="341630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Change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definition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wages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340995" marR="427355" indent="-287020">
                        <a:lnSpc>
                          <a:spcPct val="100699"/>
                        </a:lnSpc>
                        <a:spcBef>
                          <a:spcPts val="590"/>
                        </a:spcBef>
                        <a:buFont typeface="Arial MT"/>
                        <a:buChar char="•"/>
                        <a:tabLst>
                          <a:tab pos="340995" algn="l"/>
                          <a:tab pos="341630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Extending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gratuity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benefits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fixed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term </a:t>
                      </a:r>
                      <a:r>
                        <a:rPr sz="1400" b="1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employees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A2E0"/>
                      </a:solidFill>
                      <a:prstDash val="solid"/>
                    </a:lnL>
                    <a:lnR w="12700">
                      <a:solidFill>
                        <a:srgbClr val="00A2E0"/>
                      </a:solidFill>
                      <a:prstDash val="solid"/>
                    </a:lnR>
                    <a:lnT w="12700">
                      <a:solidFill>
                        <a:srgbClr val="00A2E0"/>
                      </a:solidFill>
                      <a:prstDash val="solid"/>
                    </a:lnT>
                    <a:lnB w="12700">
                      <a:solidFill>
                        <a:srgbClr val="00A2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172720">
                        <a:lnSpc>
                          <a:spcPct val="100000"/>
                        </a:lnSpc>
                        <a:spcBef>
                          <a:spcPts val="195"/>
                        </a:spcBef>
                        <a:buFont typeface="Arial MT"/>
                        <a:buChar char="•"/>
                        <a:tabLst>
                          <a:tab pos="227329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Likely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increase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quantum</a:t>
                      </a:r>
                      <a:r>
                        <a:rPr sz="14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gratuity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inclusions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definition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22669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retroactive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impact</a:t>
                      </a:r>
                      <a:r>
                        <a:rPr lang="en-US" sz="1400" spc="-5" dirty="0">
                          <a:latin typeface="Calibri"/>
                          <a:cs typeface="Calibri"/>
                        </a:rPr>
                        <a:t>?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226695" marR="255904" indent="-172720">
                        <a:lnSpc>
                          <a:spcPct val="100699"/>
                        </a:lnSpc>
                        <a:spcBef>
                          <a:spcPts val="590"/>
                        </a:spcBef>
                        <a:buFont typeface="Arial MT"/>
                        <a:buChar char="•"/>
                        <a:tabLst>
                          <a:tab pos="227329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Individuals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fixed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term employment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entitled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gratuity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benefits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under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code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pro-rata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basis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addition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regular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eligible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employees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A2E0"/>
                      </a:solidFill>
                      <a:prstDash val="solid"/>
                    </a:lnL>
                    <a:lnR w="12700">
                      <a:solidFill>
                        <a:srgbClr val="00A2E0"/>
                      </a:solidFill>
                      <a:prstDash val="solid"/>
                    </a:lnR>
                    <a:lnT w="12700">
                      <a:solidFill>
                        <a:srgbClr val="00A2E0"/>
                      </a:solidFill>
                      <a:prstDash val="solid"/>
                    </a:lnT>
                    <a:lnB w="12700">
                      <a:solidFill>
                        <a:srgbClr val="00A2E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211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Overtime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A2E0"/>
                      </a:solidFill>
                      <a:prstDash val="solid"/>
                    </a:lnL>
                    <a:lnR w="12700">
                      <a:solidFill>
                        <a:srgbClr val="00A2E0"/>
                      </a:solidFill>
                      <a:prstDash val="solid"/>
                    </a:lnR>
                    <a:lnT w="12700">
                      <a:solidFill>
                        <a:srgbClr val="00A2E0"/>
                      </a:solidFill>
                      <a:prstDash val="solid"/>
                    </a:lnT>
                    <a:lnB w="12700">
                      <a:solidFill>
                        <a:srgbClr val="00A2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0995" marR="211454" indent="-287020">
                        <a:lnSpc>
                          <a:spcPct val="100699"/>
                        </a:lnSpc>
                        <a:spcBef>
                          <a:spcPts val="185"/>
                        </a:spcBef>
                        <a:buFont typeface="Arial MT"/>
                        <a:buChar char="•"/>
                        <a:tabLst>
                          <a:tab pos="340995" algn="l"/>
                          <a:tab pos="341630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Employee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covered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under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schedule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employment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alone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eligible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overtime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A2E0"/>
                      </a:solidFill>
                      <a:prstDash val="solid"/>
                    </a:lnL>
                    <a:lnR w="12700">
                      <a:solidFill>
                        <a:srgbClr val="00A2E0"/>
                      </a:solidFill>
                      <a:prstDash val="solid"/>
                    </a:lnR>
                    <a:lnT w="12700">
                      <a:solidFill>
                        <a:srgbClr val="00A2E0"/>
                      </a:solidFill>
                      <a:prstDash val="solid"/>
                    </a:lnT>
                    <a:lnB w="12700">
                      <a:solidFill>
                        <a:srgbClr val="00A2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6695" marR="305435" indent="-172720">
                        <a:lnSpc>
                          <a:spcPct val="100699"/>
                        </a:lnSpc>
                        <a:spcBef>
                          <a:spcPts val="185"/>
                        </a:spcBef>
                        <a:buFont typeface="Arial MT"/>
                        <a:buChar char="•"/>
                        <a:tabLst>
                          <a:tab pos="227329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Employees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supervisory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and managerial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role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also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entitled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overtime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wages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A2E0"/>
                      </a:solidFill>
                      <a:prstDash val="solid"/>
                    </a:lnL>
                    <a:lnR w="12700">
                      <a:solidFill>
                        <a:srgbClr val="00A2E0"/>
                      </a:solidFill>
                      <a:prstDash val="solid"/>
                    </a:lnR>
                    <a:lnT w="12700">
                      <a:solidFill>
                        <a:srgbClr val="00A2E0"/>
                      </a:solidFill>
                      <a:prstDash val="solid"/>
                    </a:lnT>
                    <a:lnB w="12700">
                      <a:solidFill>
                        <a:srgbClr val="00A2E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9431">
                <a:tc>
                  <a:txBody>
                    <a:bodyPr/>
                    <a:lstStyle/>
                    <a:p>
                      <a:pPr marL="53340" marR="134620">
                        <a:lnSpc>
                          <a:spcPct val="100699"/>
                        </a:lnSpc>
                        <a:spcBef>
                          <a:spcPts val="18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Gig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workers/platform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workers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A2E0"/>
                      </a:solidFill>
                      <a:prstDash val="solid"/>
                    </a:lnL>
                    <a:lnR w="12700">
                      <a:solidFill>
                        <a:srgbClr val="00A2E0"/>
                      </a:solidFill>
                      <a:prstDash val="solid"/>
                    </a:lnR>
                    <a:lnT w="12700">
                      <a:solidFill>
                        <a:srgbClr val="00A2E0"/>
                      </a:solidFill>
                      <a:prstDash val="solid"/>
                    </a:lnT>
                    <a:lnB w="12700">
                      <a:solidFill>
                        <a:srgbClr val="00A2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0995" marR="202565" indent="-287020">
                        <a:lnSpc>
                          <a:spcPct val="100699"/>
                        </a:lnSpc>
                        <a:spcBef>
                          <a:spcPts val="185"/>
                        </a:spcBef>
                        <a:buFont typeface="Arial MT"/>
                        <a:buChar char="•"/>
                        <a:tabLst>
                          <a:tab pos="340995" algn="l"/>
                          <a:tab pos="341630" algn="l"/>
                        </a:tabLst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Presently,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no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specific social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security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schemes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for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gig/platform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workers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A2E0"/>
                      </a:solidFill>
                      <a:prstDash val="solid"/>
                    </a:lnL>
                    <a:lnR w="12700">
                      <a:solidFill>
                        <a:srgbClr val="00A2E0"/>
                      </a:solidFill>
                      <a:prstDash val="solid"/>
                    </a:lnR>
                    <a:lnT w="12700">
                      <a:solidFill>
                        <a:srgbClr val="00A2E0"/>
                      </a:solidFill>
                      <a:prstDash val="solid"/>
                    </a:lnT>
                    <a:lnB w="12700">
                      <a:solidFill>
                        <a:srgbClr val="00A2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6695" marR="110489" indent="-172720">
                        <a:lnSpc>
                          <a:spcPct val="100000"/>
                        </a:lnSpc>
                        <a:spcBef>
                          <a:spcPts val="195"/>
                        </a:spcBef>
                        <a:buFont typeface="Arial MT"/>
                        <a:buChar char="•"/>
                        <a:tabLst>
                          <a:tab pos="227329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Government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to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introduce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scheme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enabling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such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employees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eligible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social security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benefits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26695" indent="-172720">
                        <a:lnSpc>
                          <a:spcPct val="100000"/>
                        </a:lnSpc>
                        <a:spcBef>
                          <a:spcPts val="610"/>
                        </a:spcBef>
                        <a:buFont typeface="Arial MT"/>
                        <a:buChar char="•"/>
                        <a:tabLst>
                          <a:tab pos="227329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Aggregators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will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be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required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contribute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towards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such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scheme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A2E0"/>
                      </a:solidFill>
                      <a:prstDash val="solid"/>
                    </a:lnL>
                    <a:lnR w="12700">
                      <a:solidFill>
                        <a:srgbClr val="00A2E0"/>
                      </a:solidFill>
                      <a:prstDash val="solid"/>
                    </a:lnR>
                    <a:lnT w="12700">
                      <a:solidFill>
                        <a:srgbClr val="00A2E0"/>
                      </a:solidFill>
                      <a:prstDash val="solid"/>
                    </a:lnT>
                    <a:lnB w="12700">
                      <a:solidFill>
                        <a:srgbClr val="00A2E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563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Payment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wages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A2E0"/>
                      </a:solidFill>
                      <a:prstDash val="solid"/>
                    </a:lnL>
                    <a:lnR w="12700">
                      <a:solidFill>
                        <a:srgbClr val="00A2E0"/>
                      </a:solidFill>
                      <a:prstDash val="solid"/>
                    </a:lnR>
                    <a:lnT w="12700">
                      <a:solidFill>
                        <a:srgbClr val="00A2E0"/>
                      </a:solidFill>
                      <a:prstDash val="solid"/>
                    </a:lnT>
                    <a:lnB w="12700">
                      <a:solidFill>
                        <a:srgbClr val="00A2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0995" indent="-287020">
                        <a:lnSpc>
                          <a:spcPct val="100000"/>
                        </a:lnSpc>
                        <a:spcBef>
                          <a:spcPts val="204"/>
                        </a:spcBef>
                        <a:buFont typeface="Arial MT"/>
                        <a:buChar char="•"/>
                        <a:tabLst>
                          <a:tab pos="340995" algn="l"/>
                          <a:tab pos="341630" algn="l"/>
                        </a:tabLst>
                      </a:pPr>
                      <a:r>
                        <a:rPr lang="en-US" sz="1400" spc="-20" dirty="0">
                          <a:latin typeface="Calibri"/>
                          <a:cs typeface="Calibri"/>
                        </a:rPr>
                        <a:t>Max deduction </a:t>
                      </a:r>
                      <a:r>
                        <a:rPr lang="en-US" sz="1400" spc="-20" dirty="0" err="1">
                          <a:latin typeface="Calibri"/>
                          <a:cs typeface="Calibri"/>
                        </a:rPr>
                        <a:t>upto</a:t>
                      </a:r>
                      <a:r>
                        <a:rPr lang="en-US"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b="1" spc="-20" dirty="0">
                          <a:latin typeface="Calibri"/>
                          <a:cs typeface="Calibri"/>
                        </a:rPr>
                        <a:t>50%</a:t>
                      </a:r>
                      <a:r>
                        <a:rPr lang="en-US" sz="1400" spc="-20" dirty="0">
                          <a:latin typeface="Calibri"/>
                          <a:cs typeface="Calibri"/>
                        </a:rPr>
                        <a:t> of total wages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A2E0"/>
                      </a:solidFill>
                      <a:prstDash val="solid"/>
                    </a:lnL>
                    <a:lnR w="12700">
                      <a:solidFill>
                        <a:srgbClr val="00A2E0"/>
                      </a:solidFill>
                      <a:prstDash val="solid"/>
                    </a:lnR>
                    <a:lnT w="12700">
                      <a:solidFill>
                        <a:srgbClr val="00A2E0"/>
                      </a:solidFill>
                      <a:prstDash val="solid"/>
                    </a:lnT>
                    <a:lnB w="12700">
                      <a:solidFill>
                        <a:srgbClr val="00A2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172720">
                        <a:lnSpc>
                          <a:spcPct val="100000"/>
                        </a:lnSpc>
                        <a:spcBef>
                          <a:spcPts val="204"/>
                        </a:spcBef>
                        <a:buFont typeface="Arial MT"/>
                        <a:buChar char="•"/>
                        <a:tabLst>
                          <a:tab pos="227329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Impact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settlement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timelines,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capping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deductions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wages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etc.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A2E0"/>
                      </a:solidFill>
                      <a:prstDash val="solid"/>
                    </a:lnL>
                    <a:lnR w="12700">
                      <a:solidFill>
                        <a:srgbClr val="00A2E0"/>
                      </a:solidFill>
                      <a:prstDash val="solid"/>
                    </a:lnR>
                    <a:lnT w="12700">
                      <a:solidFill>
                        <a:srgbClr val="00A2E0"/>
                      </a:solidFill>
                      <a:prstDash val="solid"/>
                    </a:lnT>
                    <a:lnB w="12700">
                      <a:solidFill>
                        <a:srgbClr val="00A2E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4ACB6A87-F2C9-AE5B-A030-6D73E2E948A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472738"/>
            <a:ext cx="3901440" cy="276999"/>
          </a:xfrm>
        </p:spPr>
        <p:txBody>
          <a:bodyPr/>
          <a:lstStyle/>
          <a:p>
            <a:r>
              <a:rPr lang="en-IN" dirty="0"/>
              <a:t>CA RUCHI GUPTA   CONTACT: 8875000468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5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8700" y="259181"/>
            <a:ext cx="8808720" cy="693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500"/>
              </a:lnSpc>
              <a:spcBef>
                <a:spcPts val="100"/>
              </a:spcBef>
            </a:pPr>
            <a:r>
              <a:rPr spc="-5" dirty="0"/>
              <a:t>Industrial</a:t>
            </a:r>
            <a:r>
              <a:rPr spc="5" dirty="0"/>
              <a:t> </a:t>
            </a:r>
            <a:r>
              <a:rPr spc="-10" dirty="0"/>
              <a:t>relations</a:t>
            </a:r>
            <a:r>
              <a:rPr spc="35" dirty="0"/>
              <a:t> </a:t>
            </a:r>
            <a:r>
              <a:rPr spc="-5" dirty="0"/>
              <a:t>code</a:t>
            </a:r>
            <a:r>
              <a:rPr spc="-15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spc="-5" dirty="0"/>
              <a:t>occupational </a:t>
            </a:r>
            <a:r>
              <a:rPr spc="-35" dirty="0"/>
              <a:t>safety,</a:t>
            </a:r>
            <a:r>
              <a:rPr spc="20" dirty="0"/>
              <a:t> </a:t>
            </a:r>
            <a:r>
              <a:rPr dirty="0"/>
              <a:t>health and</a:t>
            </a:r>
            <a:r>
              <a:rPr spc="5" dirty="0"/>
              <a:t> </a:t>
            </a:r>
            <a:r>
              <a:rPr spc="-5" dirty="0"/>
              <a:t>working</a:t>
            </a:r>
            <a:r>
              <a:rPr dirty="0"/>
              <a:t> </a:t>
            </a:r>
            <a:r>
              <a:rPr spc="-5" dirty="0"/>
              <a:t>conditions</a:t>
            </a:r>
            <a:r>
              <a:rPr spc="-20" dirty="0"/>
              <a:t> </a:t>
            </a:r>
            <a:r>
              <a:rPr spc="-5" dirty="0"/>
              <a:t>code </a:t>
            </a:r>
            <a:r>
              <a:rPr spc="-434" dirty="0"/>
              <a:t> </a:t>
            </a:r>
            <a:r>
              <a:rPr spc="-5" dirty="0">
                <a:solidFill>
                  <a:srgbClr val="565656"/>
                </a:solidFill>
              </a:rPr>
              <a:t>Salient</a:t>
            </a:r>
            <a:r>
              <a:rPr spc="10" dirty="0">
                <a:solidFill>
                  <a:srgbClr val="565656"/>
                </a:solidFill>
              </a:rPr>
              <a:t> </a:t>
            </a:r>
            <a:r>
              <a:rPr spc="-15" dirty="0">
                <a:solidFill>
                  <a:srgbClr val="565656"/>
                </a:solidFill>
              </a:rPr>
              <a:t>features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970459"/>
              </p:ext>
            </p:extLst>
          </p:nvPr>
        </p:nvGraphicFramePr>
        <p:xfrm>
          <a:off x="496571" y="1080263"/>
          <a:ext cx="11469370" cy="53906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6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0920">
                <a:tc gridSpan="2"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Particulars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00A2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2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3951">
                <a:tc gridSpan="2">
                  <a:txBody>
                    <a:bodyPr/>
                    <a:lstStyle/>
                    <a:p>
                      <a:pPr marL="25400" marR="1327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5" dirty="0">
                          <a:solidFill>
                            <a:srgbClr val="00A2E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b="1" dirty="0">
                          <a:solidFill>
                            <a:srgbClr val="00A2E0"/>
                          </a:solidFill>
                          <a:latin typeface="Calibri"/>
                          <a:cs typeface="Calibri"/>
                        </a:rPr>
                        <a:t>ndu</a:t>
                      </a:r>
                      <a:r>
                        <a:rPr sz="1400" b="1" spc="-10" dirty="0">
                          <a:solidFill>
                            <a:srgbClr val="00A2E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b="1" spc="5" dirty="0">
                          <a:solidFill>
                            <a:srgbClr val="00A2E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dirty="0">
                          <a:solidFill>
                            <a:srgbClr val="00A2E0"/>
                          </a:solidFill>
                          <a:latin typeface="Calibri"/>
                          <a:cs typeface="Calibri"/>
                        </a:rPr>
                        <a:t>rial</a:t>
                      </a:r>
                      <a:r>
                        <a:rPr sz="1400" spc="-75" dirty="0">
                          <a:solidFill>
                            <a:srgbClr val="00A2E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A2E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solidFill>
                            <a:srgbClr val="00A2E0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400" b="1" spc="-10" dirty="0">
                          <a:solidFill>
                            <a:srgbClr val="00A2E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5" dirty="0">
                          <a:solidFill>
                            <a:srgbClr val="00A2E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dirty="0">
                          <a:solidFill>
                            <a:srgbClr val="00A2E0"/>
                          </a:solidFill>
                          <a:latin typeface="Calibri"/>
                          <a:cs typeface="Calibri"/>
                        </a:rPr>
                        <a:t>ions </a:t>
                      </a:r>
                      <a:r>
                        <a:rPr sz="1400" dirty="0">
                          <a:solidFill>
                            <a:srgbClr val="00A2E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A2E0"/>
                          </a:solidFill>
                          <a:latin typeface="Calibri"/>
                          <a:cs typeface="Calibri"/>
                        </a:rPr>
                        <a:t>code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A2E0"/>
                      </a:solidFill>
                      <a:prstDash val="solid"/>
                    </a:lnL>
                    <a:lnR w="12700">
                      <a:solidFill>
                        <a:srgbClr val="00A2E0"/>
                      </a:solidFill>
                      <a:prstDash val="solid"/>
                    </a:lnR>
                    <a:lnB w="12700">
                      <a:solidFill>
                        <a:srgbClr val="00A2E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5904" indent="-174625">
                        <a:lnSpc>
                          <a:spcPct val="100000"/>
                        </a:lnSpc>
                        <a:spcBef>
                          <a:spcPts val="60"/>
                        </a:spcBef>
                        <a:buFont typeface="Arial MT"/>
                        <a:buChar char="•"/>
                        <a:tabLst>
                          <a:tab pos="256540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Limit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worker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enhanced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100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300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applicability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standing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order;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255904" indent="-17462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56540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Constitution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works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committee,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if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100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more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workers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are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employed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ordered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appropriate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government;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255904" indent="-17462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56540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Grievance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redressal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committee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complete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its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proceedings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within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30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days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receipt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application;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255904" marR="23495" indent="-17399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56540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Prohibits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employers,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workers,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trade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unions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committing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any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unfair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labour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practices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such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restricting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workers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from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forming;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trade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unions,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coercing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workers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join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trade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unions,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threatening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worker,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establishing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employer sponsored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trade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union,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etc.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255904" indent="-17462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56540" algn="l"/>
                        </a:tabLst>
                      </a:pPr>
                      <a:r>
                        <a:rPr lang="en-US" sz="1400" spc="-10" dirty="0">
                          <a:latin typeface="Calibri"/>
                          <a:cs typeface="Calibri"/>
                        </a:rPr>
                        <a:t>Increase</a:t>
                      </a:r>
                      <a:r>
                        <a:rPr lang="en-US"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lang="en-US" sz="1400" b="1" spc="-10" dirty="0">
                          <a:latin typeface="Calibri"/>
                          <a:cs typeface="Calibri"/>
                        </a:rPr>
                        <a:t>retrenchment</a:t>
                      </a:r>
                      <a:r>
                        <a:rPr lang="en-US" sz="14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b="1" spc="-10" dirty="0">
                          <a:latin typeface="Calibri"/>
                          <a:cs typeface="Calibri"/>
                        </a:rPr>
                        <a:t>cost-</a:t>
                      </a:r>
                      <a:r>
                        <a:rPr lang="en-US"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b="1" spc="-5" dirty="0">
                          <a:latin typeface="Calibri"/>
                          <a:cs typeface="Calibri"/>
                        </a:rPr>
                        <a:t>additional</a:t>
                      </a:r>
                      <a:r>
                        <a:rPr lang="en-US" sz="14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b="1" spc="-5" dirty="0">
                          <a:latin typeface="Calibri"/>
                          <a:cs typeface="Calibri"/>
                        </a:rPr>
                        <a:t>compensation</a:t>
                      </a:r>
                      <a:r>
                        <a:rPr lang="en-US" sz="14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b="1" spc="-10" dirty="0">
                          <a:latin typeface="Calibri"/>
                          <a:cs typeface="Calibri"/>
                        </a:rPr>
                        <a:t>towards</a:t>
                      </a:r>
                      <a:r>
                        <a:rPr lang="en-US"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b="1" spc="-5" dirty="0">
                          <a:latin typeface="Calibri"/>
                          <a:cs typeface="Calibri"/>
                        </a:rPr>
                        <a:t>re-skilling</a:t>
                      </a:r>
                      <a:r>
                        <a:rPr lang="en-US" sz="14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b="1" spc="-5" dirty="0">
                          <a:latin typeface="Calibri"/>
                          <a:cs typeface="Calibri"/>
                        </a:rPr>
                        <a:t>fund,</a:t>
                      </a:r>
                      <a:r>
                        <a:rPr lang="en-US" sz="1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b="1" spc="-10" dirty="0">
                          <a:latin typeface="Calibri"/>
                          <a:cs typeface="Calibri"/>
                        </a:rPr>
                        <a:t>retrenchment</a:t>
                      </a:r>
                      <a:r>
                        <a:rPr lang="en-US" sz="14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b="1" spc="-5" dirty="0">
                          <a:latin typeface="Calibri"/>
                          <a:cs typeface="Calibri"/>
                        </a:rPr>
                        <a:t>compensation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;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255904" indent="-17462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56540" algn="l"/>
                        </a:tabLst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Preference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retrenched</a:t>
                      </a:r>
                      <a:r>
                        <a:rPr sz="14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worker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re-employment</a:t>
                      </a:r>
                      <a:r>
                        <a:rPr sz="14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within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 1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year;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  <a:p>
                      <a:pPr marL="255904" indent="-17462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56540" algn="l"/>
                        </a:tabLst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Notice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strike,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lockout-extended</a:t>
                      </a:r>
                      <a:r>
                        <a:rPr sz="14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all</a:t>
                      </a:r>
                      <a:r>
                        <a:rPr sz="14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industries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;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255904" indent="-17462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56540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Additional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ground for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strike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mass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leave;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255904" indent="-17462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56540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Prior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approval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government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layoff,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retrenchment,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closure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where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300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more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workers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(factory,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mine,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plantation);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255904" indent="-17462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56540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Introduction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concept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negotiating</a:t>
                      </a:r>
                      <a:r>
                        <a:rPr sz="14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union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A2E0"/>
                      </a:solidFill>
                      <a:prstDash val="solid"/>
                    </a:lnL>
                    <a:lnR w="12700">
                      <a:solidFill>
                        <a:srgbClr val="00A2E0"/>
                      </a:solidFill>
                      <a:prstDash val="solid"/>
                    </a:lnR>
                    <a:lnB w="12700">
                      <a:solidFill>
                        <a:srgbClr val="00A2E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1823">
                <a:tc gridSpan="2">
                  <a:txBody>
                    <a:bodyPr/>
                    <a:lstStyle/>
                    <a:p>
                      <a:pPr marL="25400" marR="11620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The occupational </a:t>
                      </a:r>
                      <a:r>
                        <a:rPr sz="1400" b="1" spc="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safety, </a:t>
                      </a:r>
                      <a:r>
                        <a:rPr sz="1400" b="1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health and </a:t>
                      </a:r>
                      <a:r>
                        <a:rPr sz="1400" b="1" spc="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400" b="1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b="1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400" b="1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ing</a:t>
                      </a:r>
                      <a:r>
                        <a:rPr sz="1400" spc="-60" dirty="0">
                          <a:solidFill>
                            <a:srgbClr val="00AFF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ondi</a:t>
                      </a:r>
                      <a:r>
                        <a:rPr sz="1400" b="1" spc="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ions </a:t>
                      </a:r>
                      <a:r>
                        <a:rPr sz="1400" dirty="0">
                          <a:solidFill>
                            <a:srgbClr val="00AFF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code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A2E0"/>
                      </a:solidFill>
                      <a:prstDash val="solid"/>
                    </a:lnL>
                    <a:lnR w="12700">
                      <a:solidFill>
                        <a:srgbClr val="00A2E0"/>
                      </a:solidFill>
                      <a:prstDash val="solid"/>
                    </a:lnR>
                    <a:lnT w="12700">
                      <a:solidFill>
                        <a:srgbClr val="00A2E0"/>
                      </a:solidFill>
                      <a:prstDash val="solid"/>
                    </a:lnT>
                    <a:lnB w="12700">
                      <a:solidFill>
                        <a:srgbClr val="00A2E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5904" indent="-174625">
                        <a:lnSpc>
                          <a:spcPct val="100000"/>
                        </a:lnSpc>
                        <a:spcBef>
                          <a:spcPts val="120"/>
                        </a:spcBef>
                        <a:buFont typeface="Arial MT"/>
                        <a:buChar char="•"/>
                        <a:tabLst>
                          <a:tab pos="256540" algn="l"/>
                        </a:tabLst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Single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registration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establishments;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255904" indent="-17462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56540" algn="l"/>
                        </a:tabLst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Working hours: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hours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spread</a:t>
                      </a:r>
                      <a:r>
                        <a:rPr sz="14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48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hours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week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;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255904" indent="-17462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56540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Issuance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appointment</a:t>
                      </a:r>
                      <a:r>
                        <a:rPr sz="14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letter</a:t>
                      </a:r>
                      <a:r>
                        <a:rPr sz="14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employees/workers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mandatory;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255904" indent="-17462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56540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Prohibition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engage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contract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labour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core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activities;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255904" indent="-17462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56540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Mandatory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free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health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check-ups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below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categories: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421640" lvl="1" indent="-166370">
                        <a:lnSpc>
                          <a:spcPct val="100000"/>
                        </a:lnSpc>
                        <a:buFont typeface="Verdana"/>
                        <a:buChar char="–"/>
                        <a:tabLst>
                          <a:tab pos="422275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Who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has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attained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age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45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years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prescribed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industries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(factory,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mine,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plantation);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or</a:t>
                      </a:r>
                    </a:p>
                    <a:p>
                      <a:pPr marL="421640" lvl="1" indent="-166370">
                        <a:lnSpc>
                          <a:spcPct val="100000"/>
                        </a:lnSpc>
                        <a:buFont typeface="Verdana"/>
                        <a:buChar char="–"/>
                        <a:tabLst>
                          <a:tab pos="422275" algn="l"/>
                        </a:tabLst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Worker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who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engaged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hazardous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process/mines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255904" indent="-17462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56540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List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benefits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inter-state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migrant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workers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has been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extended;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255904" indent="-17462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56540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Flexibility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employment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of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women;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255904" indent="-17462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56540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Constitution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safety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committee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appointment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safety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officer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prescribed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industries;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255904" indent="-17462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56540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Constitution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national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occupational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safety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health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advisory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board for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monitoring the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implementation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code;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A2E0"/>
                      </a:solidFill>
                      <a:prstDash val="solid"/>
                    </a:lnL>
                    <a:lnR w="12700">
                      <a:solidFill>
                        <a:srgbClr val="00A2E0"/>
                      </a:solidFill>
                      <a:prstDash val="solid"/>
                    </a:lnR>
                    <a:lnT w="12700">
                      <a:solidFill>
                        <a:srgbClr val="00A2E0"/>
                      </a:solidFill>
                      <a:prstDash val="solid"/>
                    </a:lnT>
                    <a:lnB w="12700">
                      <a:solidFill>
                        <a:srgbClr val="00A2E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9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A2E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1875789" indent="-175895">
                        <a:lnSpc>
                          <a:spcPct val="100000"/>
                        </a:lnSpc>
                        <a:spcBef>
                          <a:spcPts val="409"/>
                        </a:spcBef>
                        <a:buFont typeface="Arial MT"/>
                        <a:buChar char="•"/>
                        <a:tabLst>
                          <a:tab pos="1876425" algn="l"/>
                        </a:tabLst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Enhancement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monetary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penalties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introduction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compounding/composition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solidFill>
                      <a:srgbClr val="00A2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A2E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3DB78F76-5FB4-3296-69A1-CE4F6D0F01E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472738"/>
            <a:ext cx="3901440" cy="276999"/>
          </a:xfrm>
        </p:spPr>
        <p:txBody>
          <a:bodyPr/>
          <a:lstStyle/>
          <a:p>
            <a:r>
              <a:rPr lang="en-IN" dirty="0"/>
              <a:t>CA RUCHI GUPTA   CONTACT: 8875000468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5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8700" y="259181"/>
            <a:ext cx="9689465" cy="693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500"/>
              </a:lnSpc>
              <a:spcBef>
                <a:spcPts val="100"/>
              </a:spcBef>
            </a:pPr>
            <a:r>
              <a:rPr spc="-5" dirty="0"/>
              <a:t>Industrial</a:t>
            </a:r>
            <a:r>
              <a:rPr spc="5" dirty="0"/>
              <a:t> </a:t>
            </a:r>
            <a:r>
              <a:rPr spc="-10" dirty="0"/>
              <a:t>relations</a:t>
            </a:r>
            <a:r>
              <a:rPr spc="35" dirty="0"/>
              <a:t> </a:t>
            </a:r>
            <a:r>
              <a:rPr spc="-5" dirty="0"/>
              <a:t>code</a:t>
            </a:r>
            <a:r>
              <a:rPr spc="-15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spc="-5" dirty="0"/>
              <a:t>code</a:t>
            </a:r>
            <a:r>
              <a:rPr spc="-15" dirty="0"/>
              <a:t> </a:t>
            </a:r>
            <a:r>
              <a:rPr spc="-5" dirty="0"/>
              <a:t>on</a:t>
            </a:r>
            <a:r>
              <a:rPr spc="5" dirty="0"/>
              <a:t> </a:t>
            </a:r>
            <a:r>
              <a:rPr spc="-5" dirty="0"/>
              <a:t>occupational </a:t>
            </a:r>
            <a:r>
              <a:rPr spc="-35" dirty="0"/>
              <a:t>safety,</a:t>
            </a:r>
            <a:r>
              <a:rPr spc="5" dirty="0"/>
              <a:t> </a:t>
            </a:r>
            <a:r>
              <a:rPr dirty="0"/>
              <a:t>health</a:t>
            </a:r>
            <a:r>
              <a:rPr spc="10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spc="-5" dirty="0"/>
              <a:t>working</a:t>
            </a:r>
            <a:r>
              <a:rPr dirty="0"/>
              <a:t> </a:t>
            </a:r>
            <a:r>
              <a:rPr spc="-5" dirty="0"/>
              <a:t>conditions</a:t>
            </a:r>
            <a:r>
              <a:rPr spc="-15" dirty="0"/>
              <a:t> </a:t>
            </a:r>
            <a:r>
              <a:rPr spc="-5" dirty="0"/>
              <a:t>code </a:t>
            </a:r>
            <a:r>
              <a:rPr spc="-440" dirty="0"/>
              <a:t> </a:t>
            </a:r>
            <a:r>
              <a:rPr dirty="0">
                <a:solidFill>
                  <a:srgbClr val="565656"/>
                </a:solidFill>
              </a:rPr>
              <a:t>Impact</a:t>
            </a:r>
            <a:r>
              <a:rPr spc="-15" dirty="0">
                <a:solidFill>
                  <a:srgbClr val="565656"/>
                </a:solidFill>
              </a:rPr>
              <a:t> </a:t>
            </a:r>
            <a:r>
              <a:rPr spc="-10" dirty="0">
                <a:solidFill>
                  <a:srgbClr val="565656"/>
                </a:solidFill>
              </a:rPr>
              <a:t>areas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785819"/>
              </p:ext>
            </p:extLst>
          </p:nvPr>
        </p:nvGraphicFramePr>
        <p:xfrm>
          <a:off x="496571" y="1103123"/>
          <a:ext cx="11398249" cy="52930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8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8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1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016"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Areas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impact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A2E0"/>
                    </a:solidFill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Key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change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triggering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impact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A2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Challenges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addressed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00A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5731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Core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activity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A2E0"/>
                      </a:solidFill>
                      <a:prstDash val="solid"/>
                    </a:lnL>
                    <a:lnR w="12700">
                      <a:solidFill>
                        <a:srgbClr val="00A2E0"/>
                      </a:solidFill>
                      <a:prstDash val="solid"/>
                    </a:lnR>
                    <a:lnB w="12700">
                      <a:solidFill>
                        <a:srgbClr val="00A2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085" marR="420370" indent="-119380">
                        <a:lnSpc>
                          <a:spcPct val="100000"/>
                        </a:lnSpc>
                        <a:spcBef>
                          <a:spcPts val="155"/>
                        </a:spcBef>
                        <a:buFont typeface="Arial MT"/>
                        <a:buChar char="•"/>
                        <a:tabLst>
                          <a:tab pos="172720" algn="l"/>
                        </a:tabLst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Introduction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concept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core </a:t>
                      </a:r>
                      <a:r>
                        <a:rPr sz="1200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activity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A2E0"/>
                      </a:solidFill>
                      <a:prstDash val="solid"/>
                    </a:lnL>
                    <a:lnR w="12700">
                      <a:solidFill>
                        <a:srgbClr val="00A2E0"/>
                      </a:solidFill>
                      <a:prstDash val="solid"/>
                    </a:lnR>
                    <a:lnB w="12700">
                      <a:solidFill>
                        <a:srgbClr val="00A2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175260">
                        <a:lnSpc>
                          <a:spcPct val="100000"/>
                        </a:lnSpc>
                        <a:spcBef>
                          <a:spcPts val="155"/>
                        </a:spcBef>
                        <a:buFont typeface="Arial MT"/>
                        <a:buChar char="•"/>
                        <a:tabLst>
                          <a:tab pos="228600" algn="l"/>
                        </a:tabLst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Contract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labour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prohibited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engage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core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activities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subject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certain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exemptions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514984" lvl="1" indent="-229235">
                        <a:lnSpc>
                          <a:spcPct val="100000"/>
                        </a:lnSpc>
                        <a:spcBef>
                          <a:spcPts val="695"/>
                        </a:spcBef>
                        <a:buAutoNum type="alphaLcParenR"/>
                        <a:tabLst>
                          <a:tab pos="515620" algn="l"/>
                        </a:tabLst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The normal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functioning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of the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establishment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such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activity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ordinarily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done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through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contractor;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or</a:t>
                      </a:r>
                    </a:p>
                    <a:p>
                      <a:pPr marL="514984" marR="141605" lvl="1" indent="-228600">
                        <a:lnSpc>
                          <a:spcPct val="100000"/>
                        </a:lnSpc>
                        <a:spcBef>
                          <a:spcPts val="695"/>
                        </a:spcBef>
                        <a:buAutoNum type="alphaLcParenR"/>
                        <a:tabLst>
                          <a:tab pos="515620" algn="l"/>
                        </a:tabLst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The activities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are such that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they do not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require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full time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workers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 major portion of the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working hours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in a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day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longer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periods,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case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may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be;</a:t>
                      </a:r>
                    </a:p>
                    <a:p>
                      <a:pPr marL="514984" lvl="1" indent="-229235">
                        <a:lnSpc>
                          <a:spcPct val="100000"/>
                        </a:lnSpc>
                        <a:spcBef>
                          <a:spcPts val="710"/>
                        </a:spcBef>
                        <a:buAutoNum type="alphaLcParenR"/>
                        <a:tabLst>
                          <a:tab pos="515620" algn="l"/>
                        </a:tabLst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Any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sudden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increase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volume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work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core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activity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which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needs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be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accomplished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specified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time</a:t>
                      </a:r>
                    </a:p>
                  </a:txBody>
                  <a:tcPr marL="0" marR="0" marT="19685" marB="0">
                    <a:lnL w="12700">
                      <a:solidFill>
                        <a:srgbClr val="00A2E0"/>
                      </a:solidFill>
                      <a:prstDash val="solid"/>
                    </a:lnL>
                    <a:lnR w="12700">
                      <a:solidFill>
                        <a:srgbClr val="00A2E0"/>
                      </a:solidFill>
                      <a:prstDash val="solid"/>
                    </a:lnR>
                    <a:lnB w="12700">
                      <a:solidFill>
                        <a:srgbClr val="00A2E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3123">
                <a:tc>
                  <a:txBody>
                    <a:bodyPr/>
                    <a:lstStyle/>
                    <a:p>
                      <a:pPr marL="53340" marR="793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Mandatory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issuance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pp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oi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me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ett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A2E0"/>
                      </a:solidFill>
                      <a:prstDash val="solid"/>
                    </a:lnL>
                    <a:lnR w="12700">
                      <a:solidFill>
                        <a:srgbClr val="00A2E0"/>
                      </a:solidFill>
                      <a:prstDash val="solid"/>
                    </a:lnR>
                    <a:lnT w="12700">
                      <a:solidFill>
                        <a:srgbClr val="00A2E0"/>
                      </a:solidFill>
                      <a:prstDash val="solid"/>
                    </a:lnT>
                    <a:lnB w="12700">
                      <a:solidFill>
                        <a:srgbClr val="00A2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4465" marR="166370" indent="-11176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 MT"/>
                        <a:buChar char="•"/>
                        <a:tabLst>
                          <a:tab pos="165100" algn="l"/>
                        </a:tabLst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Employee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covered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under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ex</a:t>
                      </a:r>
                      <a:r>
                        <a:rPr lang="en-US" sz="1200" spc="-10" dirty="0">
                          <a:latin typeface="Calibri"/>
                          <a:cs typeface="Calibri"/>
                        </a:rPr>
                        <a:t>isting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act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are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sale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promotion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employees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A2E0"/>
                      </a:solidFill>
                      <a:prstDash val="solid"/>
                    </a:lnL>
                    <a:lnR w="12700">
                      <a:solidFill>
                        <a:srgbClr val="00A2E0"/>
                      </a:solidFill>
                      <a:prstDash val="solid"/>
                    </a:lnR>
                    <a:lnT w="12700">
                      <a:solidFill>
                        <a:srgbClr val="00A2E0"/>
                      </a:solidFill>
                      <a:prstDash val="solid"/>
                    </a:lnT>
                    <a:lnB w="12700">
                      <a:solidFill>
                        <a:srgbClr val="00A2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 indent="-17272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 MT"/>
                        <a:buChar char="•"/>
                        <a:tabLst>
                          <a:tab pos="226060" algn="l"/>
                        </a:tabLst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Appointment</a:t>
                      </a:r>
                      <a:r>
                        <a:rPr sz="1200" spc="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letter</a:t>
                      </a:r>
                      <a:r>
                        <a:rPr sz="1200" spc="2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be</a:t>
                      </a:r>
                      <a:r>
                        <a:rPr sz="1200" spc="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issued</a:t>
                      </a:r>
                      <a:r>
                        <a:rPr sz="1200" spc="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every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employee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in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specified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format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mandatory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details: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394335" lvl="1" indent="-166370">
                        <a:lnSpc>
                          <a:spcPct val="100000"/>
                        </a:lnSpc>
                        <a:spcBef>
                          <a:spcPts val="400"/>
                        </a:spcBef>
                        <a:buFont typeface="Verdana"/>
                        <a:buChar char="–"/>
                        <a:tabLst>
                          <a:tab pos="394970" algn="l"/>
                        </a:tabLst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Aadhar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number</a:t>
                      </a:r>
                    </a:p>
                    <a:p>
                      <a:pPr marL="394335" lvl="1" indent="-166370">
                        <a:lnSpc>
                          <a:spcPct val="100000"/>
                        </a:lnSpc>
                        <a:spcBef>
                          <a:spcPts val="395"/>
                        </a:spcBef>
                        <a:buFont typeface="Verdana"/>
                        <a:buChar char="–"/>
                        <a:tabLst>
                          <a:tab pos="394970" algn="l"/>
                        </a:tabLst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Labour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Identification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Number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(LIN)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establishment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394335" lvl="1" indent="-166370">
                        <a:lnSpc>
                          <a:spcPct val="100000"/>
                        </a:lnSpc>
                        <a:spcBef>
                          <a:spcPts val="405"/>
                        </a:spcBef>
                        <a:buFont typeface="Verdana"/>
                        <a:buChar char="–"/>
                        <a:tabLst>
                          <a:tab pos="394970" algn="l"/>
                        </a:tabLst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Universal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Account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Number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(UAN)/Insurance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Number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(ESIC),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applicability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social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security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EPFO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ESIC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benefits</a:t>
                      </a:r>
                    </a:p>
                    <a:p>
                      <a:pPr marL="225425" marR="207645" indent="-172720">
                        <a:lnSpc>
                          <a:spcPct val="100800"/>
                        </a:lnSpc>
                        <a:spcBef>
                          <a:spcPts val="385"/>
                        </a:spcBef>
                        <a:buFont typeface="Arial MT"/>
                        <a:buChar char="•"/>
                        <a:tabLst>
                          <a:tab pos="226060" algn="l"/>
                        </a:tabLst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Appointment letter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in specified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format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shall be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issued to existing employees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within 3 months of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commencement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code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A2E0"/>
                      </a:solidFill>
                      <a:prstDash val="solid"/>
                    </a:lnL>
                    <a:lnR w="12700">
                      <a:solidFill>
                        <a:srgbClr val="00A2E0"/>
                      </a:solidFill>
                      <a:prstDash val="solid"/>
                    </a:lnR>
                    <a:lnT w="12700">
                      <a:solidFill>
                        <a:srgbClr val="00A2E0"/>
                      </a:solidFill>
                      <a:prstDash val="solid"/>
                    </a:lnT>
                    <a:lnB w="12700">
                      <a:solidFill>
                        <a:srgbClr val="00A2E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4963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Leave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encashment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A2E0"/>
                      </a:solidFill>
                      <a:prstDash val="solid"/>
                    </a:lnL>
                    <a:lnR w="12700">
                      <a:solidFill>
                        <a:srgbClr val="00A2E0"/>
                      </a:solidFill>
                      <a:prstDash val="solid"/>
                    </a:lnR>
                    <a:lnT w="12700">
                      <a:solidFill>
                        <a:srgbClr val="00A2E0"/>
                      </a:solidFill>
                      <a:prstDash val="solid"/>
                    </a:lnT>
                    <a:lnB w="12700">
                      <a:solidFill>
                        <a:srgbClr val="00A2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4465" marR="113030" indent="-11176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 MT"/>
                        <a:buChar char="•"/>
                        <a:tabLst>
                          <a:tab pos="165100" algn="l"/>
                        </a:tabLst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Reduction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time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limit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be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eligible </a:t>
                      </a:r>
                      <a:r>
                        <a:rPr sz="1200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for leave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wages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164465" marR="608330" indent="-111760">
                        <a:lnSpc>
                          <a:spcPct val="100000"/>
                        </a:lnSpc>
                        <a:spcBef>
                          <a:spcPts val="400"/>
                        </a:spcBef>
                        <a:buFont typeface="Arial MT"/>
                        <a:buChar char="•"/>
                        <a:tabLst>
                          <a:tab pos="165100" algn="l"/>
                        </a:tabLst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Leave can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be demanded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encashment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while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service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A2E0"/>
                      </a:solidFill>
                      <a:prstDash val="solid"/>
                    </a:lnL>
                    <a:lnR w="12700">
                      <a:solidFill>
                        <a:srgbClr val="00A2E0"/>
                      </a:solidFill>
                      <a:prstDash val="solid"/>
                    </a:lnR>
                    <a:lnT w="12700">
                      <a:solidFill>
                        <a:srgbClr val="00A2E0"/>
                      </a:solidFill>
                      <a:prstDash val="solid"/>
                    </a:lnT>
                    <a:lnB w="12700">
                      <a:solidFill>
                        <a:srgbClr val="00A2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17399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 MT"/>
                        <a:buChar char="•"/>
                        <a:tabLst>
                          <a:tab pos="227329" algn="l"/>
                        </a:tabLst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Worker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who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has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worked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180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days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more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in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calendar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year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will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be entitled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leave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with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wages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26695" indent="-173990">
                        <a:lnSpc>
                          <a:spcPct val="100000"/>
                        </a:lnSpc>
                        <a:spcBef>
                          <a:spcPts val="400"/>
                        </a:spcBef>
                        <a:buFont typeface="Arial MT"/>
                        <a:buChar char="•"/>
                        <a:tabLst>
                          <a:tab pos="227329" algn="l"/>
                        </a:tabLst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Worker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shall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be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entitled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his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demand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encashment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leave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the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end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calendar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year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26695" indent="-173990">
                        <a:lnSpc>
                          <a:spcPct val="100000"/>
                        </a:lnSpc>
                        <a:spcBef>
                          <a:spcPts val="395"/>
                        </a:spcBef>
                        <a:buFont typeface="Arial MT"/>
                        <a:buChar char="•"/>
                        <a:tabLst>
                          <a:tab pos="227329" algn="l"/>
                        </a:tabLst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Where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leaves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exceeds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30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days,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worker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shall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be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entitled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encash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the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exceeded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leaves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A2E0"/>
                      </a:solidFill>
                      <a:prstDash val="solid"/>
                    </a:lnL>
                    <a:lnR w="12700">
                      <a:solidFill>
                        <a:srgbClr val="00A2E0"/>
                      </a:solidFill>
                      <a:prstDash val="solid"/>
                    </a:lnR>
                    <a:lnT w="12700">
                      <a:solidFill>
                        <a:srgbClr val="00A2E0"/>
                      </a:solidFill>
                      <a:prstDash val="solid"/>
                    </a:lnT>
                    <a:lnB w="12700">
                      <a:solidFill>
                        <a:srgbClr val="00A2E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183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Re-skilling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fund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A2E0"/>
                      </a:solidFill>
                      <a:prstDash val="solid"/>
                    </a:lnL>
                    <a:lnR w="12700">
                      <a:solidFill>
                        <a:srgbClr val="00A2E0"/>
                      </a:solidFill>
                      <a:prstDash val="solid"/>
                    </a:lnR>
                    <a:lnT w="12700">
                      <a:solidFill>
                        <a:srgbClr val="00A2E0"/>
                      </a:solidFill>
                      <a:prstDash val="solid"/>
                    </a:lnT>
                    <a:lnB w="12700">
                      <a:solidFill>
                        <a:srgbClr val="00A2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4465" marR="434975" indent="-111760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Arial MT"/>
                        <a:buChar char="•"/>
                        <a:tabLst>
                          <a:tab pos="165100" algn="l"/>
                        </a:tabLst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Introduction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concept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200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re-skilling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fund</a:t>
                      </a:r>
                    </a:p>
                  </a:txBody>
                  <a:tcPr marL="0" marR="0" marT="27305" marB="0">
                    <a:lnL w="12700">
                      <a:solidFill>
                        <a:srgbClr val="00A2E0"/>
                      </a:solidFill>
                      <a:prstDash val="solid"/>
                    </a:lnL>
                    <a:lnR w="12700">
                      <a:solidFill>
                        <a:srgbClr val="00A2E0"/>
                      </a:solidFill>
                      <a:prstDash val="solid"/>
                    </a:lnR>
                    <a:lnT w="12700">
                      <a:solidFill>
                        <a:srgbClr val="00A2E0"/>
                      </a:solidFill>
                      <a:prstDash val="solid"/>
                    </a:lnT>
                    <a:lnB w="12700">
                      <a:solidFill>
                        <a:srgbClr val="00A2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175260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Arial MT"/>
                        <a:buChar char="•"/>
                        <a:tabLst>
                          <a:tab pos="228600" algn="l"/>
                        </a:tabLst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Overall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increase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worker’s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retrenchment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compensation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228600" marR="244475" indent="-175260">
                        <a:lnSpc>
                          <a:spcPct val="100800"/>
                        </a:lnSpc>
                        <a:spcBef>
                          <a:spcPts val="685"/>
                        </a:spcBef>
                        <a:buFont typeface="Arial MT"/>
                        <a:buChar char="•"/>
                        <a:tabLst>
                          <a:tab pos="228600" algn="l"/>
                        </a:tabLst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addition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to existing retrenchment compensation,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15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days wages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be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contributed to re-skilling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fund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maintained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government: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within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10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days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of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retrenchment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A2E0"/>
                      </a:solidFill>
                      <a:prstDash val="solid"/>
                    </a:lnL>
                    <a:lnR w="12700">
                      <a:solidFill>
                        <a:srgbClr val="00A2E0"/>
                      </a:solidFill>
                      <a:prstDash val="solid"/>
                    </a:lnR>
                    <a:lnT w="12700">
                      <a:solidFill>
                        <a:srgbClr val="00A2E0"/>
                      </a:solidFill>
                      <a:prstDash val="solid"/>
                    </a:lnT>
                    <a:lnB w="12700">
                      <a:solidFill>
                        <a:srgbClr val="00A2E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083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Negotiating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union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A2E0"/>
                      </a:solidFill>
                      <a:prstDash val="solid"/>
                    </a:lnL>
                    <a:lnR w="12700">
                      <a:solidFill>
                        <a:srgbClr val="00A2E0"/>
                      </a:solidFill>
                      <a:prstDash val="solid"/>
                    </a:lnR>
                    <a:lnT w="12700">
                      <a:solidFill>
                        <a:srgbClr val="00A2E0"/>
                      </a:solidFill>
                      <a:prstDash val="solid"/>
                    </a:lnT>
                    <a:lnB w="12700">
                      <a:solidFill>
                        <a:srgbClr val="00A2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4465" marR="733425" indent="-111760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Arial MT"/>
                        <a:buChar char="•"/>
                        <a:tabLst>
                          <a:tab pos="165100" algn="l"/>
                        </a:tabLst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Introduction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concept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negotiating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union</a:t>
                      </a:r>
                    </a:p>
                  </a:txBody>
                  <a:tcPr marL="0" marR="0" marT="27305" marB="0">
                    <a:lnL w="12700">
                      <a:solidFill>
                        <a:srgbClr val="00A2E0"/>
                      </a:solidFill>
                      <a:prstDash val="solid"/>
                    </a:lnL>
                    <a:lnR w="12700">
                      <a:solidFill>
                        <a:srgbClr val="00A2E0"/>
                      </a:solidFill>
                      <a:prstDash val="solid"/>
                    </a:lnR>
                    <a:lnT w="12700">
                      <a:solidFill>
                        <a:srgbClr val="00A2E0"/>
                      </a:solidFill>
                      <a:prstDash val="solid"/>
                    </a:lnT>
                    <a:lnB w="12700">
                      <a:solidFill>
                        <a:srgbClr val="00A2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175260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Arial MT"/>
                        <a:buChar char="•"/>
                        <a:tabLst>
                          <a:tab pos="228600" algn="l"/>
                        </a:tabLst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It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mandatory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employer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recognize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negotiating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union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where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the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trade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union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registered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228600" marR="421640" indent="-175260">
                        <a:lnSpc>
                          <a:spcPct val="100800"/>
                        </a:lnSpc>
                        <a:spcBef>
                          <a:spcPts val="385"/>
                        </a:spcBef>
                        <a:buFont typeface="Arial MT"/>
                        <a:buChar char="•"/>
                        <a:tabLst>
                          <a:tab pos="228600" algn="l"/>
                        </a:tabLst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Going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forward, negotiating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union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will negotiate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on the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terms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employment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including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consultation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on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standing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orders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A2E0"/>
                      </a:solidFill>
                      <a:prstDash val="solid"/>
                    </a:lnL>
                    <a:lnR w="12700">
                      <a:solidFill>
                        <a:srgbClr val="00A2E0"/>
                      </a:solidFill>
                      <a:prstDash val="solid"/>
                    </a:lnR>
                    <a:lnT w="12700">
                      <a:solidFill>
                        <a:srgbClr val="00A2E0"/>
                      </a:solidFill>
                      <a:prstDash val="solid"/>
                    </a:lnT>
                    <a:lnB w="12700">
                      <a:solidFill>
                        <a:srgbClr val="00A2E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56523F0B-6DAD-08DA-BE42-CD1B6AE4F7C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472738"/>
            <a:ext cx="3901440" cy="276999"/>
          </a:xfrm>
        </p:spPr>
        <p:txBody>
          <a:bodyPr/>
          <a:lstStyle/>
          <a:p>
            <a:r>
              <a:rPr lang="en-IN" dirty="0"/>
              <a:t>CA RUCHI GUPTA   CONTACT: 8875000468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>
            <a:extLst>
              <a:ext uri="{FF2B5EF4-FFF2-40B4-BE49-F238E27FC236}">
                <a16:creationId xmlns:a16="http://schemas.microsoft.com/office/drawing/2014/main" id="{FBE2CCD2-E054-2F72-09C2-300E9DDFB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B3122E7-48B1-B277-AF8F-F773FE4BBF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58" t="12110" r="9449" b="7034"/>
          <a:stretch/>
        </p:blipFill>
        <p:spPr>
          <a:xfrm>
            <a:off x="0" y="0"/>
            <a:ext cx="12242724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C83E47-D59D-FF18-D3F2-7869CBEC03AE}"/>
              </a:ext>
            </a:extLst>
          </p:cNvPr>
          <p:cNvSpPr txBox="1">
            <a:spLocks/>
          </p:cNvSpPr>
          <p:nvPr/>
        </p:nvSpPr>
        <p:spPr>
          <a:xfrm>
            <a:off x="4145280" y="6472738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CA RUCHI GUPTA   CONTACT: 8875000468</a:t>
            </a:r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9EC25042-9046-3C39-265C-797D71ED5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6143"/>
            <a:ext cx="9721800" cy="323165"/>
          </a:xfrm>
        </p:spPr>
        <p:txBody>
          <a:bodyPr/>
          <a:lstStyle/>
          <a:p>
            <a:pPr algn="ctr"/>
            <a:r>
              <a:rPr lang="en-US" b="1" dirty="0">
                <a:ln w="0"/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Transitioning to a new Legislative Framework is a journey.</a:t>
            </a:r>
            <a:endParaRPr lang="en-IN" b="1" dirty="0">
              <a:ln w="0"/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2D63506-C70C-9A70-68AE-A9E40F384F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89" t="31257" r="9312" b="7034"/>
          <a:stretch/>
        </p:blipFill>
        <p:spPr>
          <a:xfrm>
            <a:off x="0" y="1698523"/>
            <a:ext cx="12192000" cy="5257800"/>
          </a:xfrm>
          <a:prstGeom prst="rect">
            <a:avLst/>
          </a:prstGeom>
        </p:spPr>
      </p:pic>
      <p:sp>
        <p:nvSpPr>
          <p:cNvPr id="31" name="Title 28">
            <a:extLst>
              <a:ext uri="{FF2B5EF4-FFF2-40B4-BE49-F238E27FC236}">
                <a16:creationId xmlns:a16="http://schemas.microsoft.com/office/drawing/2014/main" id="{C7968006-58F8-4EE6-4998-C35F2873BAFC}"/>
              </a:ext>
            </a:extLst>
          </p:cNvPr>
          <p:cNvSpPr txBox="1">
            <a:spLocks/>
          </p:cNvSpPr>
          <p:nvPr/>
        </p:nvSpPr>
        <p:spPr>
          <a:xfrm>
            <a:off x="1066800" y="939631"/>
            <a:ext cx="972180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Carlito"/>
                <a:ea typeface="+mj-ea"/>
                <a:cs typeface="Carlito"/>
              </a:defRPr>
            </a:lvl1pPr>
          </a:lstStyle>
          <a:p>
            <a:pPr algn="ctr"/>
            <a:r>
              <a:rPr lang="en-US" b="1" kern="0" dirty="0">
                <a:ln w="0"/>
                <a:solidFill>
                  <a:srgbClr val="603FE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can support your client to Navigate this change in Legislation</a:t>
            </a:r>
            <a:endParaRPr lang="en-IN" b="1" kern="0" dirty="0">
              <a:ln w="0"/>
              <a:solidFill>
                <a:srgbClr val="603FE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7883C5-A542-23A6-0785-B8E5A7CDB74F}"/>
              </a:ext>
            </a:extLst>
          </p:cNvPr>
          <p:cNvSpPr txBox="1">
            <a:spLocks/>
          </p:cNvSpPr>
          <p:nvPr/>
        </p:nvSpPr>
        <p:spPr>
          <a:xfrm>
            <a:off x="4343400" y="6612192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CA RUCHI GUPTA   CONTACT: 8875000468</a:t>
            </a:r>
          </a:p>
        </p:txBody>
      </p:sp>
    </p:spTree>
    <p:extLst>
      <p:ext uri="{BB962C8B-B14F-4D97-AF65-F5344CB8AC3E}">
        <p14:creationId xmlns:p14="http://schemas.microsoft.com/office/powerpoint/2010/main" val="3652247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CEF70E-4A13-4EE6-95FE-18AF1639D2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8823" y="2701874"/>
            <a:ext cx="96037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Carlito"/>
                <a:cs typeface="Carlito"/>
              </a:rPr>
              <a:t>Impact </a:t>
            </a:r>
            <a:r>
              <a:rPr sz="3600" b="1" spc="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3600" b="1" spc="-10" dirty="0">
                <a:solidFill>
                  <a:srgbClr val="FFFFFF"/>
                </a:solidFill>
                <a:latin typeface="Carlito"/>
                <a:cs typeface="Carlito"/>
              </a:rPr>
              <a:t>change </a:t>
            </a:r>
            <a:r>
              <a:rPr sz="3600" b="1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3600" b="1" spc="-20" dirty="0">
                <a:solidFill>
                  <a:srgbClr val="FFFFFF"/>
                </a:solidFill>
                <a:latin typeface="Carlito"/>
                <a:cs typeface="Carlito"/>
              </a:rPr>
              <a:t>“wage” </a:t>
            </a:r>
            <a:r>
              <a:rPr sz="3600" b="1" spc="-5" dirty="0">
                <a:solidFill>
                  <a:srgbClr val="FFFFFF"/>
                </a:solidFill>
                <a:latin typeface="Carlito"/>
                <a:cs typeface="Carlito"/>
              </a:rPr>
              <a:t>definition case</a:t>
            </a:r>
            <a:r>
              <a:rPr sz="3600" b="1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Carlito"/>
                <a:cs typeface="Carlito"/>
              </a:rPr>
              <a:t>studies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6344" y="2490977"/>
            <a:ext cx="1082040" cy="1078230"/>
          </a:xfrm>
          <a:custGeom>
            <a:avLst/>
            <a:gdLst/>
            <a:ahLst/>
            <a:cxnLst/>
            <a:rect l="l" t="t" r="r" b="b"/>
            <a:pathLst>
              <a:path w="1082040" h="1078229">
                <a:moveTo>
                  <a:pt x="541019" y="0"/>
                </a:moveTo>
                <a:lnTo>
                  <a:pt x="491582" y="2540"/>
                </a:lnTo>
                <a:lnTo>
                  <a:pt x="443427" y="8890"/>
                </a:lnTo>
                <a:lnTo>
                  <a:pt x="396742" y="19050"/>
                </a:lnTo>
                <a:lnTo>
                  <a:pt x="351714" y="33020"/>
                </a:lnTo>
                <a:lnTo>
                  <a:pt x="308530" y="52070"/>
                </a:lnTo>
                <a:lnTo>
                  <a:pt x="267377" y="73660"/>
                </a:lnTo>
                <a:lnTo>
                  <a:pt x="228441" y="97790"/>
                </a:lnTo>
                <a:lnTo>
                  <a:pt x="191911" y="125730"/>
                </a:lnTo>
                <a:lnTo>
                  <a:pt x="157972" y="157480"/>
                </a:lnTo>
                <a:lnTo>
                  <a:pt x="126811" y="191770"/>
                </a:lnTo>
                <a:lnTo>
                  <a:pt x="98617" y="227330"/>
                </a:lnTo>
                <a:lnTo>
                  <a:pt x="73575" y="266700"/>
                </a:lnTo>
                <a:lnTo>
                  <a:pt x="51873" y="307340"/>
                </a:lnTo>
                <a:lnTo>
                  <a:pt x="33697" y="350520"/>
                </a:lnTo>
                <a:lnTo>
                  <a:pt x="19235" y="394970"/>
                </a:lnTo>
                <a:lnTo>
                  <a:pt x="8673" y="441960"/>
                </a:lnTo>
                <a:lnTo>
                  <a:pt x="2199" y="490220"/>
                </a:lnTo>
                <a:lnTo>
                  <a:pt x="0" y="539750"/>
                </a:lnTo>
                <a:lnTo>
                  <a:pt x="2199" y="588010"/>
                </a:lnTo>
                <a:lnTo>
                  <a:pt x="8673" y="636270"/>
                </a:lnTo>
                <a:lnTo>
                  <a:pt x="19235" y="681990"/>
                </a:lnTo>
                <a:lnTo>
                  <a:pt x="33697" y="727710"/>
                </a:lnTo>
                <a:lnTo>
                  <a:pt x="51873" y="770890"/>
                </a:lnTo>
                <a:lnTo>
                  <a:pt x="73575" y="811530"/>
                </a:lnTo>
                <a:lnTo>
                  <a:pt x="98617" y="849630"/>
                </a:lnTo>
                <a:lnTo>
                  <a:pt x="126811" y="886460"/>
                </a:lnTo>
                <a:lnTo>
                  <a:pt x="157972" y="920750"/>
                </a:lnTo>
                <a:lnTo>
                  <a:pt x="191911" y="951230"/>
                </a:lnTo>
                <a:lnTo>
                  <a:pt x="228441" y="980440"/>
                </a:lnTo>
                <a:lnTo>
                  <a:pt x="267377" y="1004570"/>
                </a:lnTo>
                <a:lnTo>
                  <a:pt x="308530" y="1026160"/>
                </a:lnTo>
                <a:lnTo>
                  <a:pt x="351714" y="1045210"/>
                </a:lnTo>
                <a:lnTo>
                  <a:pt x="396742" y="1059180"/>
                </a:lnTo>
                <a:lnTo>
                  <a:pt x="443427" y="1070610"/>
                </a:lnTo>
                <a:lnTo>
                  <a:pt x="491582" y="1076960"/>
                </a:lnTo>
                <a:lnTo>
                  <a:pt x="541019" y="1078230"/>
                </a:lnTo>
                <a:lnTo>
                  <a:pt x="590136" y="1076960"/>
                </a:lnTo>
                <a:lnTo>
                  <a:pt x="638043" y="1070610"/>
                </a:lnTo>
                <a:lnTo>
                  <a:pt x="684547" y="1059180"/>
                </a:lnTo>
                <a:lnTo>
                  <a:pt x="729454" y="1045210"/>
                </a:lnTo>
                <a:lnTo>
                  <a:pt x="772570" y="1026160"/>
                </a:lnTo>
                <a:lnTo>
                  <a:pt x="813703" y="1004570"/>
                </a:lnTo>
                <a:lnTo>
                  <a:pt x="852657" y="980440"/>
                </a:lnTo>
                <a:lnTo>
                  <a:pt x="889240" y="951230"/>
                </a:lnTo>
                <a:lnTo>
                  <a:pt x="923258" y="920750"/>
                </a:lnTo>
                <a:lnTo>
                  <a:pt x="954517" y="886460"/>
                </a:lnTo>
                <a:lnTo>
                  <a:pt x="982824" y="849630"/>
                </a:lnTo>
                <a:lnTo>
                  <a:pt x="1007984" y="811530"/>
                </a:lnTo>
                <a:lnTo>
                  <a:pt x="1029806" y="770890"/>
                </a:lnTo>
                <a:lnTo>
                  <a:pt x="1033033" y="763270"/>
                </a:lnTo>
                <a:lnTo>
                  <a:pt x="218205" y="763270"/>
                </a:lnTo>
                <a:lnTo>
                  <a:pt x="210807" y="759460"/>
                </a:lnTo>
                <a:lnTo>
                  <a:pt x="204990" y="751840"/>
                </a:lnTo>
                <a:lnTo>
                  <a:pt x="202152" y="742950"/>
                </a:lnTo>
                <a:lnTo>
                  <a:pt x="202880" y="734060"/>
                </a:lnTo>
                <a:lnTo>
                  <a:pt x="250696" y="708660"/>
                </a:lnTo>
                <a:lnTo>
                  <a:pt x="289534" y="703580"/>
                </a:lnTo>
                <a:lnTo>
                  <a:pt x="300823" y="703580"/>
                </a:lnTo>
                <a:lnTo>
                  <a:pt x="311719" y="702310"/>
                </a:lnTo>
                <a:lnTo>
                  <a:pt x="344739" y="669290"/>
                </a:lnTo>
                <a:lnTo>
                  <a:pt x="350812" y="636270"/>
                </a:lnTo>
                <a:lnTo>
                  <a:pt x="336716" y="613410"/>
                </a:lnTo>
                <a:lnTo>
                  <a:pt x="323607" y="586740"/>
                </a:lnTo>
                <a:lnTo>
                  <a:pt x="312476" y="557530"/>
                </a:lnTo>
                <a:lnTo>
                  <a:pt x="304317" y="528320"/>
                </a:lnTo>
                <a:lnTo>
                  <a:pt x="295997" y="481330"/>
                </a:lnTo>
                <a:lnTo>
                  <a:pt x="296394" y="439420"/>
                </a:lnTo>
                <a:lnTo>
                  <a:pt x="323342" y="373380"/>
                </a:lnTo>
                <a:lnTo>
                  <a:pt x="356200" y="345440"/>
                </a:lnTo>
                <a:lnTo>
                  <a:pt x="416364" y="327660"/>
                </a:lnTo>
                <a:lnTo>
                  <a:pt x="429006" y="326390"/>
                </a:lnTo>
                <a:lnTo>
                  <a:pt x="1037874" y="326390"/>
                </a:lnTo>
                <a:lnTo>
                  <a:pt x="1029806" y="307340"/>
                </a:lnTo>
                <a:lnTo>
                  <a:pt x="1007984" y="266700"/>
                </a:lnTo>
                <a:lnTo>
                  <a:pt x="982824" y="227330"/>
                </a:lnTo>
                <a:lnTo>
                  <a:pt x="954517" y="191770"/>
                </a:lnTo>
                <a:lnTo>
                  <a:pt x="923258" y="157480"/>
                </a:lnTo>
                <a:lnTo>
                  <a:pt x="889240" y="125730"/>
                </a:lnTo>
                <a:lnTo>
                  <a:pt x="852657" y="97790"/>
                </a:lnTo>
                <a:lnTo>
                  <a:pt x="813703" y="73660"/>
                </a:lnTo>
                <a:lnTo>
                  <a:pt x="772570" y="52070"/>
                </a:lnTo>
                <a:lnTo>
                  <a:pt x="729454" y="33020"/>
                </a:lnTo>
                <a:lnTo>
                  <a:pt x="684547" y="19050"/>
                </a:lnTo>
                <a:lnTo>
                  <a:pt x="638043" y="8890"/>
                </a:lnTo>
                <a:lnTo>
                  <a:pt x="590136" y="2540"/>
                </a:lnTo>
                <a:lnTo>
                  <a:pt x="541019" y="0"/>
                </a:lnTo>
                <a:close/>
              </a:path>
              <a:path w="1082040" h="1078229">
                <a:moveTo>
                  <a:pt x="576124" y="750570"/>
                </a:moveTo>
                <a:lnTo>
                  <a:pt x="277671" y="750570"/>
                </a:lnTo>
                <a:lnTo>
                  <a:pt x="261789" y="751840"/>
                </a:lnTo>
                <a:lnTo>
                  <a:pt x="247096" y="755650"/>
                </a:lnTo>
                <a:lnTo>
                  <a:pt x="234581" y="760730"/>
                </a:lnTo>
                <a:lnTo>
                  <a:pt x="226393" y="763270"/>
                </a:lnTo>
                <a:lnTo>
                  <a:pt x="623443" y="763270"/>
                </a:lnTo>
                <a:lnTo>
                  <a:pt x="619213" y="760730"/>
                </a:lnTo>
                <a:lnTo>
                  <a:pt x="606698" y="755650"/>
                </a:lnTo>
                <a:lnTo>
                  <a:pt x="592005" y="751840"/>
                </a:lnTo>
                <a:lnTo>
                  <a:pt x="576124" y="750570"/>
                </a:lnTo>
                <a:close/>
              </a:path>
              <a:path w="1082040" h="1078229">
                <a:moveTo>
                  <a:pt x="1037874" y="326390"/>
                </a:moveTo>
                <a:lnTo>
                  <a:pt x="429006" y="326390"/>
                </a:lnTo>
                <a:lnTo>
                  <a:pt x="466259" y="327660"/>
                </a:lnTo>
                <a:lnTo>
                  <a:pt x="489245" y="332740"/>
                </a:lnTo>
                <a:lnTo>
                  <a:pt x="530453" y="373380"/>
                </a:lnTo>
                <a:lnTo>
                  <a:pt x="557664" y="439420"/>
                </a:lnTo>
                <a:lnTo>
                  <a:pt x="558687" y="481330"/>
                </a:lnTo>
                <a:lnTo>
                  <a:pt x="551586" y="528320"/>
                </a:lnTo>
                <a:lnTo>
                  <a:pt x="542240" y="557530"/>
                </a:lnTo>
                <a:lnTo>
                  <a:pt x="530715" y="586740"/>
                </a:lnTo>
                <a:lnTo>
                  <a:pt x="518001" y="613410"/>
                </a:lnTo>
                <a:lnTo>
                  <a:pt x="505091" y="636270"/>
                </a:lnTo>
                <a:lnTo>
                  <a:pt x="504860" y="650240"/>
                </a:lnTo>
                <a:lnTo>
                  <a:pt x="517875" y="687070"/>
                </a:lnTo>
                <a:lnTo>
                  <a:pt x="553005" y="703580"/>
                </a:lnTo>
                <a:lnTo>
                  <a:pt x="564261" y="703580"/>
                </a:lnTo>
                <a:lnTo>
                  <a:pt x="603889" y="708660"/>
                </a:lnTo>
                <a:lnTo>
                  <a:pt x="640346" y="720090"/>
                </a:lnTo>
                <a:lnTo>
                  <a:pt x="652532" y="742950"/>
                </a:lnTo>
                <a:lnTo>
                  <a:pt x="650913" y="751840"/>
                </a:lnTo>
                <a:lnTo>
                  <a:pt x="646684" y="758190"/>
                </a:lnTo>
                <a:lnTo>
                  <a:pt x="638238" y="763270"/>
                </a:lnTo>
                <a:lnTo>
                  <a:pt x="1033033" y="763270"/>
                </a:lnTo>
                <a:lnTo>
                  <a:pt x="1048093" y="727710"/>
                </a:lnTo>
                <a:lnTo>
                  <a:pt x="1062654" y="681990"/>
                </a:lnTo>
                <a:lnTo>
                  <a:pt x="1073295" y="636270"/>
                </a:lnTo>
                <a:lnTo>
                  <a:pt x="1077245" y="607060"/>
                </a:lnTo>
                <a:lnTo>
                  <a:pt x="629780" y="607060"/>
                </a:lnTo>
                <a:lnTo>
                  <a:pt x="621131" y="604520"/>
                </a:lnTo>
                <a:lnTo>
                  <a:pt x="614460" y="599440"/>
                </a:lnTo>
                <a:lnTo>
                  <a:pt x="610167" y="593090"/>
                </a:lnTo>
                <a:lnTo>
                  <a:pt x="608647" y="582930"/>
                </a:lnTo>
                <a:lnTo>
                  <a:pt x="610167" y="574040"/>
                </a:lnTo>
                <a:lnTo>
                  <a:pt x="614460" y="567690"/>
                </a:lnTo>
                <a:lnTo>
                  <a:pt x="621131" y="562610"/>
                </a:lnTo>
                <a:lnTo>
                  <a:pt x="629780" y="560070"/>
                </a:lnTo>
                <a:lnTo>
                  <a:pt x="1081105" y="560070"/>
                </a:lnTo>
                <a:lnTo>
                  <a:pt x="1082040" y="539750"/>
                </a:lnTo>
                <a:lnTo>
                  <a:pt x="1080959" y="515620"/>
                </a:lnTo>
                <a:lnTo>
                  <a:pt x="629780" y="515620"/>
                </a:lnTo>
                <a:lnTo>
                  <a:pt x="621131" y="514350"/>
                </a:lnTo>
                <a:lnTo>
                  <a:pt x="614460" y="509270"/>
                </a:lnTo>
                <a:lnTo>
                  <a:pt x="610167" y="501650"/>
                </a:lnTo>
                <a:lnTo>
                  <a:pt x="608647" y="492760"/>
                </a:lnTo>
                <a:lnTo>
                  <a:pt x="610167" y="483870"/>
                </a:lnTo>
                <a:lnTo>
                  <a:pt x="614460" y="477520"/>
                </a:lnTo>
                <a:lnTo>
                  <a:pt x="621131" y="473710"/>
                </a:lnTo>
                <a:lnTo>
                  <a:pt x="629780" y="472440"/>
                </a:lnTo>
                <a:lnTo>
                  <a:pt x="1077417" y="472440"/>
                </a:lnTo>
                <a:lnTo>
                  <a:pt x="1073295" y="441960"/>
                </a:lnTo>
                <a:lnTo>
                  <a:pt x="1069556" y="425450"/>
                </a:lnTo>
                <a:lnTo>
                  <a:pt x="629780" y="425450"/>
                </a:lnTo>
                <a:lnTo>
                  <a:pt x="621131" y="424180"/>
                </a:lnTo>
                <a:lnTo>
                  <a:pt x="614460" y="420370"/>
                </a:lnTo>
                <a:lnTo>
                  <a:pt x="610167" y="412750"/>
                </a:lnTo>
                <a:lnTo>
                  <a:pt x="608647" y="403860"/>
                </a:lnTo>
                <a:lnTo>
                  <a:pt x="610167" y="394970"/>
                </a:lnTo>
                <a:lnTo>
                  <a:pt x="614460" y="388620"/>
                </a:lnTo>
                <a:lnTo>
                  <a:pt x="621131" y="383540"/>
                </a:lnTo>
                <a:lnTo>
                  <a:pt x="629780" y="381000"/>
                </a:lnTo>
                <a:lnTo>
                  <a:pt x="1058078" y="381000"/>
                </a:lnTo>
                <a:lnTo>
                  <a:pt x="1048093" y="350520"/>
                </a:lnTo>
                <a:lnTo>
                  <a:pt x="1037874" y="326390"/>
                </a:lnTo>
                <a:close/>
              </a:path>
              <a:path w="1082040" h="1078229">
                <a:moveTo>
                  <a:pt x="420490" y="372110"/>
                </a:moveTo>
                <a:lnTo>
                  <a:pt x="379680" y="383540"/>
                </a:lnTo>
                <a:lnTo>
                  <a:pt x="346921" y="422910"/>
                </a:lnTo>
                <a:lnTo>
                  <a:pt x="341309" y="449580"/>
                </a:lnTo>
                <a:lnTo>
                  <a:pt x="342036" y="481330"/>
                </a:lnTo>
                <a:lnTo>
                  <a:pt x="355273" y="543560"/>
                </a:lnTo>
                <a:lnTo>
                  <a:pt x="376341" y="591820"/>
                </a:lnTo>
                <a:lnTo>
                  <a:pt x="388861" y="610870"/>
                </a:lnTo>
                <a:lnTo>
                  <a:pt x="394243" y="623570"/>
                </a:lnTo>
                <a:lnTo>
                  <a:pt x="390969" y="670560"/>
                </a:lnTo>
                <a:lnTo>
                  <a:pt x="365710" y="723900"/>
                </a:lnTo>
                <a:lnTo>
                  <a:pt x="323345" y="746760"/>
                </a:lnTo>
                <a:lnTo>
                  <a:pt x="309144" y="748030"/>
                </a:lnTo>
                <a:lnTo>
                  <a:pt x="293751" y="750570"/>
                </a:lnTo>
                <a:lnTo>
                  <a:pt x="560044" y="750570"/>
                </a:lnTo>
                <a:lnTo>
                  <a:pt x="544952" y="748030"/>
                </a:lnTo>
                <a:lnTo>
                  <a:pt x="531245" y="746760"/>
                </a:lnTo>
                <a:lnTo>
                  <a:pt x="518726" y="742950"/>
                </a:lnTo>
                <a:lnTo>
                  <a:pt x="476297" y="703580"/>
                </a:lnTo>
                <a:lnTo>
                  <a:pt x="460216" y="655320"/>
                </a:lnTo>
                <a:lnTo>
                  <a:pt x="459392" y="638810"/>
                </a:lnTo>
                <a:lnTo>
                  <a:pt x="461341" y="623570"/>
                </a:lnTo>
                <a:lnTo>
                  <a:pt x="467055" y="610870"/>
                </a:lnTo>
                <a:lnTo>
                  <a:pt x="478382" y="591820"/>
                </a:lnTo>
                <a:lnTo>
                  <a:pt x="489508" y="568960"/>
                </a:lnTo>
                <a:lnTo>
                  <a:pt x="499444" y="543560"/>
                </a:lnTo>
                <a:lnTo>
                  <a:pt x="507199" y="518160"/>
                </a:lnTo>
                <a:lnTo>
                  <a:pt x="513576" y="481330"/>
                </a:lnTo>
                <a:lnTo>
                  <a:pt x="513808" y="449580"/>
                </a:lnTo>
                <a:lnTo>
                  <a:pt x="508094" y="422910"/>
                </a:lnTo>
                <a:lnTo>
                  <a:pt x="496633" y="402590"/>
                </a:lnTo>
                <a:lnTo>
                  <a:pt x="475372" y="383540"/>
                </a:lnTo>
                <a:lnTo>
                  <a:pt x="453313" y="374650"/>
                </a:lnTo>
                <a:lnTo>
                  <a:pt x="444660" y="373380"/>
                </a:lnTo>
                <a:lnTo>
                  <a:pt x="429006" y="373380"/>
                </a:lnTo>
                <a:lnTo>
                  <a:pt x="420490" y="372110"/>
                </a:lnTo>
                <a:close/>
              </a:path>
              <a:path w="1082040" h="1078229">
                <a:moveTo>
                  <a:pt x="1081105" y="560070"/>
                </a:moveTo>
                <a:lnTo>
                  <a:pt x="855853" y="560070"/>
                </a:lnTo>
                <a:lnTo>
                  <a:pt x="864842" y="562610"/>
                </a:lnTo>
                <a:lnTo>
                  <a:pt x="872236" y="567690"/>
                </a:lnTo>
                <a:lnTo>
                  <a:pt x="877248" y="574040"/>
                </a:lnTo>
                <a:lnTo>
                  <a:pt x="879094" y="582930"/>
                </a:lnTo>
                <a:lnTo>
                  <a:pt x="877248" y="593090"/>
                </a:lnTo>
                <a:lnTo>
                  <a:pt x="872235" y="599440"/>
                </a:lnTo>
                <a:lnTo>
                  <a:pt x="864842" y="604520"/>
                </a:lnTo>
                <a:lnTo>
                  <a:pt x="855853" y="607060"/>
                </a:lnTo>
                <a:lnTo>
                  <a:pt x="1077245" y="607060"/>
                </a:lnTo>
                <a:lnTo>
                  <a:pt x="1079821" y="588010"/>
                </a:lnTo>
                <a:lnTo>
                  <a:pt x="1081105" y="560070"/>
                </a:lnTo>
                <a:close/>
              </a:path>
              <a:path w="1082040" h="1078229">
                <a:moveTo>
                  <a:pt x="1077417" y="472440"/>
                </a:moveTo>
                <a:lnTo>
                  <a:pt x="855853" y="472440"/>
                </a:lnTo>
                <a:lnTo>
                  <a:pt x="864842" y="473710"/>
                </a:lnTo>
                <a:lnTo>
                  <a:pt x="872236" y="477520"/>
                </a:lnTo>
                <a:lnTo>
                  <a:pt x="877248" y="483870"/>
                </a:lnTo>
                <a:lnTo>
                  <a:pt x="879094" y="492760"/>
                </a:lnTo>
                <a:lnTo>
                  <a:pt x="877248" y="501650"/>
                </a:lnTo>
                <a:lnTo>
                  <a:pt x="872235" y="509270"/>
                </a:lnTo>
                <a:lnTo>
                  <a:pt x="864842" y="514350"/>
                </a:lnTo>
                <a:lnTo>
                  <a:pt x="855853" y="515620"/>
                </a:lnTo>
                <a:lnTo>
                  <a:pt x="1080959" y="515620"/>
                </a:lnTo>
                <a:lnTo>
                  <a:pt x="1079821" y="490220"/>
                </a:lnTo>
                <a:lnTo>
                  <a:pt x="1077417" y="472440"/>
                </a:lnTo>
                <a:close/>
              </a:path>
              <a:path w="1082040" h="1078229">
                <a:moveTo>
                  <a:pt x="1058078" y="381000"/>
                </a:moveTo>
                <a:lnTo>
                  <a:pt x="855853" y="381000"/>
                </a:lnTo>
                <a:lnTo>
                  <a:pt x="864842" y="383540"/>
                </a:lnTo>
                <a:lnTo>
                  <a:pt x="872236" y="388620"/>
                </a:lnTo>
                <a:lnTo>
                  <a:pt x="877248" y="394970"/>
                </a:lnTo>
                <a:lnTo>
                  <a:pt x="879094" y="403860"/>
                </a:lnTo>
                <a:lnTo>
                  <a:pt x="877248" y="412750"/>
                </a:lnTo>
                <a:lnTo>
                  <a:pt x="872235" y="420370"/>
                </a:lnTo>
                <a:lnTo>
                  <a:pt x="864842" y="424180"/>
                </a:lnTo>
                <a:lnTo>
                  <a:pt x="855853" y="425450"/>
                </a:lnTo>
                <a:lnTo>
                  <a:pt x="1069556" y="425450"/>
                </a:lnTo>
                <a:lnTo>
                  <a:pt x="1062654" y="394970"/>
                </a:lnTo>
                <a:lnTo>
                  <a:pt x="1058078" y="381000"/>
                </a:lnTo>
                <a:close/>
              </a:path>
              <a:path w="1082040" h="1078229">
                <a:moveTo>
                  <a:pt x="436008" y="372110"/>
                </a:moveTo>
                <a:lnTo>
                  <a:pt x="429006" y="373380"/>
                </a:lnTo>
                <a:lnTo>
                  <a:pt x="444660" y="373380"/>
                </a:lnTo>
                <a:lnTo>
                  <a:pt x="436008" y="3721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65"/>
              </a:lnSpc>
            </a:pPr>
            <a:fld id="{81D60167-4931-47E6-BA6A-407CBD079E47}" type="slidenum">
              <a:rPr spc="5" dirty="0"/>
              <a:t>17</a:t>
            </a:fld>
            <a:endParaRPr spc="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65"/>
              </a:lnSpc>
            </a:pPr>
            <a:fld id="{81D60167-4931-47E6-BA6A-407CBD079E47}" type="slidenum">
              <a:rPr spc="5" dirty="0"/>
              <a:t>18</a:t>
            </a:fld>
            <a:endParaRPr spc="5" dirty="0"/>
          </a:p>
        </p:txBody>
      </p:sp>
      <p:sp>
        <p:nvSpPr>
          <p:cNvPr id="2" name="object 2"/>
          <p:cNvSpPr txBox="1"/>
          <p:nvPr/>
        </p:nvSpPr>
        <p:spPr>
          <a:xfrm>
            <a:off x="490219" y="4399914"/>
            <a:ext cx="8300084" cy="197929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64160" indent="-17081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264795" algn="l"/>
              </a:tabLst>
            </a:pPr>
            <a:r>
              <a:rPr sz="1200" spc="-10" dirty="0">
                <a:latin typeface="Carlito"/>
                <a:cs typeface="Carlito"/>
              </a:rPr>
              <a:t>Wages </a:t>
            </a:r>
            <a:r>
              <a:rPr sz="1200" dirty="0">
                <a:latin typeface="Carlito"/>
                <a:cs typeface="Carlito"/>
              </a:rPr>
              <a:t>as </a:t>
            </a:r>
            <a:r>
              <a:rPr sz="1200" spc="-5" dirty="0">
                <a:latin typeface="Carlito"/>
                <a:cs typeface="Carlito"/>
              </a:rPr>
              <a:t>per the </a:t>
            </a:r>
            <a:r>
              <a:rPr sz="1200" spc="-10" dirty="0">
                <a:latin typeface="Carlito"/>
                <a:cs typeface="Carlito"/>
              </a:rPr>
              <a:t>current Minimum Wages </a:t>
            </a:r>
            <a:r>
              <a:rPr sz="1200" dirty="0">
                <a:latin typeface="Carlito"/>
                <a:cs typeface="Carlito"/>
              </a:rPr>
              <a:t>Act </a:t>
            </a:r>
            <a:r>
              <a:rPr sz="1200" spc="-5" dirty="0">
                <a:latin typeface="Carlito"/>
                <a:cs typeface="Carlito"/>
              </a:rPr>
              <a:t>(Basic </a:t>
            </a:r>
            <a:r>
              <a:rPr sz="1200" dirty="0">
                <a:latin typeface="Carlito"/>
                <a:cs typeface="Carlito"/>
              </a:rPr>
              <a:t>+ </a:t>
            </a:r>
            <a:r>
              <a:rPr sz="1200" spc="-5" dirty="0">
                <a:latin typeface="Carlito"/>
                <a:cs typeface="Carlito"/>
              </a:rPr>
              <a:t>Special </a:t>
            </a:r>
            <a:r>
              <a:rPr sz="1200" spc="-10" dirty="0">
                <a:latin typeface="Carlito"/>
                <a:cs typeface="Carlito"/>
              </a:rPr>
              <a:t>Allowance </a:t>
            </a:r>
            <a:r>
              <a:rPr sz="1200" dirty="0">
                <a:latin typeface="Carlito"/>
                <a:cs typeface="Carlito"/>
              </a:rPr>
              <a:t>+ </a:t>
            </a:r>
            <a:r>
              <a:rPr sz="1200" spc="-5" dirty="0">
                <a:latin typeface="Carlito"/>
                <a:cs typeface="Carlito"/>
              </a:rPr>
              <a:t>HRA): INR</a:t>
            </a:r>
            <a:r>
              <a:rPr sz="1200" spc="235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21,000</a:t>
            </a:r>
            <a:endParaRPr sz="1200">
              <a:latin typeface="Carlito"/>
              <a:cs typeface="Carlito"/>
            </a:endParaRPr>
          </a:p>
          <a:p>
            <a:pPr marL="264160" indent="-170815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264795" algn="l"/>
              </a:tabLst>
            </a:pPr>
            <a:r>
              <a:rPr sz="1200" spc="-10" dirty="0">
                <a:latin typeface="Carlito"/>
                <a:cs typeface="Carlito"/>
              </a:rPr>
              <a:t>Wages </a:t>
            </a:r>
            <a:r>
              <a:rPr sz="1200" dirty="0">
                <a:latin typeface="Carlito"/>
                <a:cs typeface="Carlito"/>
              </a:rPr>
              <a:t>as </a:t>
            </a:r>
            <a:r>
              <a:rPr sz="1200" spc="-5" dirty="0">
                <a:latin typeface="Carlito"/>
                <a:cs typeface="Carlito"/>
              </a:rPr>
              <a:t>per the </a:t>
            </a:r>
            <a:r>
              <a:rPr sz="1200" spc="-10" dirty="0">
                <a:latin typeface="Carlito"/>
                <a:cs typeface="Carlito"/>
              </a:rPr>
              <a:t>current Payment </a:t>
            </a:r>
            <a:r>
              <a:rPr sz="1200" spc="-5" dirty="0">
                <a:latin typeface="Carlito"/>
                <a:cs typeface="Carlito"/>
              </a:rPr>
              <a:t>of </a:t>
            </a:r>
            <a:r>
              <a:rPr sz="1200" spc="-10" dirty="0">
                <a:latin typeface="Carlito"/>
                <a:cs typeface="Carlito"/>
              </a:rPr>
              <a:t>Wages </a:t>
            </a:r>
            <a:r>
              <a:rPr sz="1200" dirty="0">
                <a:latin typeface="Carlito"/>
                <a:cs typeface="Carlito"/>
              </a:rPr>
              <a:t>Act </a:t>
            </a:r>
            <a:r>
              <a:rPr sz="1200" spc="-5" dirty="0">
                <a:latin typeface="Carlito"/>
                <a:cs typeface="Carlito"/>
              </a:rPr>
              <a:t>(Basic </a:t>
            </a:r>
            <a:r>
              <a:rPr sz="1200" dirty="0">
                <a:latin typeface="Carlito"/>
                <a:cs typeface="Carlito"/>
              </a:rPr>
              <a:t>+ </a:t>
            </a:r>
            <a:r>
              <a:rPr sz="1200" spc="-5" dirty="0">
                <a:latin typeface="Carlito"/>
                <a:cs typeface="Carlito"/>
              </a:rPr>
              <a:t>Special </a:t>
            </a:r>
            <a:r>
              <a:rPr sz="1200" spc="-10" dirty="0">
                <a:latin typeface="Carlito"/>
                <a:cs typeface="Carlito"/>
              </a:rPr>
              <a:t>Allowance </a:t>
            </a:r>
            <a:r>
              <a:rPr sz="1200" dirty="0">
                <a:latin typeface="Carlito"/>
                <a:cs typeface="Carlito"/>
              </a:rPr>
              <a:t>+ </a:t>
            </a:r>
            <a:r>
              <a:rPr sz="1200" spc="-5" dirty="0">
                <a:latin typeface="Carlito"/>
                <a:cs typeface="Carlito"/>
              </a:rPr>
              <a:t>HRA): INR</a:t>
            </a:r>
            <a:r>
              <a:rPr sz="1200" spc="204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21,000</a:t>
            </a:r>
            <a:endParaRPr sz="1200">
              <a:latin typeface="Carlito"/>
              <a:cs typeface="Carlito"/>
            </a:endParaRPr>
          </a:p>
          <a:p>
            <a:pPr marL="264160" indent="-17081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264795" algn="l"/>
              </a:tabLst>
            </a:pPr>
            <a:r>
              <a:rPr sz="1200" spc="-10" dirty="0">
                <a:latin typeface="Carlito"/>
                <a:cs typeface="Carlito"/>
              </a:rPr>
              <a:t>Wages </a:t>
            </a:r>
            <a:r>
              <a:rPr sz="1200" dirty="0">
                <a:latin typeface="Carlito"/>
                <a:cs typeface="Carlito"/>
              </a:rPr>
              <a:t>as </a:t>
            </a:r>
            <a:r>
              <a:rPr sz="1200" spc="-5" dirty="0">
                <a:latin typeface="Carlito"/>
                <a:cs typeface="Carlito"/>
              </a:rPr>
              <a:t>per the </a:t>
            </a:r>
            <a:r>
              <a:rPr sz="1200" spc="-10" dirty="0">
                <a:latin typeface="Carlito"/>
                <a:cs typeface="Carlito"/>
              </a:rPr>
              <a:t>current Payment </a:t>
            </a:r>
            <a:r>
              <a:rPr sz="1200" spc="-5" dirty="0">
                <a:latin typeface="Carlito"/>
                <a:cs typeface="Carlito"/>
              </a:rPr>
              <a:t>of </a:t>
            </a:r>
            <a:r>
              <a:rPr sz="1200" spc="-10" dirty="0">
                <a:latin typeface="Carlito"/>
                <a:cs typeface="Carlito"/>
              </a:rPr>
              <a:t>Bonus </a:t>
            </a:r>
            <a:r>
              <a:rPr sz="1200" dirty="0">
                <a:latin typeface="Carlito"/>
                <a:cs typeface="Carlito"/>
              </a:rPr>
              <a:t>Act </a:t>
            </a:r>
            <a:r>
              <a:rPr sz="1200" spc="-5" dirty="0">
                <a:latin typeface="Carlito"/>
                <a:cs typeface="Carlito"/>
              </a:rPr>
              <a:t>(Basic </a:t>
            </a:r>
            <a:r>
              <a:rPr sz="1200" dirty="0">
                <a:latin typeface="Carlito"/>
                <a:cs typeface="Carlito"/>
              </a:rPr>
              <a:t>+ </a:t>
            </a:r>
            <a:r>
              <a:rPr sz="1200" spc="-10" dirty="0">
                <a:latin typeface="Carlito"/>
                <a:cs typeface="Carlito"/>
              </a:rPr>
              <a:t>DA </a:t>
            </a:r>
            <a:r>
              <a:rPr sz="1200" dirty="0">
                <a:latin typeface="Carlito"/>
                <a:cs typeface="Carlito"/>
              </a:rPr>
              <a:t>+ cash </a:t>
            </a:r>
            <a:r>
              <a:rPr sz="1200" spc="-10" dirty="0">
                <a:latin typeface="Carlito"/>
                <a:cs typeface="Carlito"/>
              </a:rPr>
              <a:t>allowances): </a:t>
            </a:r>
            <a:r>
              <a:rPr sz="1200" spc="-5" dirty="0">
                <a:latin typeface="Carlito"/>
                <a:cs typeface="Carlito"/>
              </a:rPr>
              <a:t>INR</a:t>
            </a:r>
            <a:r>
              <a:rPr sz="1200" spc="180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27,000</a:t>
            </a:r>
            <a:endParaRPr sz="1200">
              <a:latin typeface="Carlito"/>
              <a:cs typeface="Carlito"/>
            </a:endParaRPr>
          </a:p>
          <a:p>
            <a:pPr marL="264160" indent="-17081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264795" algn="l"/>
              </a:tabLst>
            </a:pPr>
            <a:r>
              <a:rPr sz="1200" spc="-10" dirty="0">
                <a:latin typeface="Carlito"/>
                <a:cs typeface="Carlito"/>
              </a:rPr>
              <a:t>Wages </a:t>
            </a:r>
            <a:r>
              <a:rPr sz="1200" dirty="0">
                <a:latin typeface="Carlito"/>
                <a:cs typeface="Carlito"/>
              </a:rPr>
              <a:t>as </a:t>
            </a:r>
            <a:r>
              <a:rPr sz="1200" spc="-5" dirty="0">
                <a:latin typeface="Carlito"/>
                <a:cs typeface="Carlito"/>
              </a:rPr>
              <a:t>per the </a:t>
            </a:r>
            <a:r>
              <a:rPr sz="1200" spc="-10" dirty="0">
                <a:latin typeface="Carlito"/>
                <a:cs typeface="Carlito"/>
              </a:rPr>
              <a:t>current </a:t>
            </a:r>
            <a:r>
              <a:rPr sz="1200" spc="-5" dirty="0">
                <a:latin typeface="Carlito"/>
                <a:cs typeface="Carlito"/>
              </a:rPr>
              <a:t>EPF </a:t>
            </a:r>
            <a:r>
              <a:rPr sz="1200" dirty="0">
                <a:latin typeface="Carlito"/>
                <a:cs typeface="Carlito"/>
              </a:rPr>
              <a:t>Act </a:t>
            </a:r>
            <a:r>
              <a:rPr sz="1200" spc="-5" dirty="0">
                <a:latin typeface="Carlito"/>
                <a:cs typeface="Carlito"/>
              </a:rPr>
              <a:t>(Basic </a:t>
            </a:r>
            <a:r>
              <a:rPr sz="1200" spc="-10" dirty="0">
                <a:latin typeface="Carlito"/>
                <a:cs typeface="Carlito"/>
              </a:rPr>
              <a:t>(including </a:t>
            </a:r>
            <a:r>
              <a:rPr sz="1200" spc="-5" dirty="0">
                <a:latin typeface="Carlito"/>
                <a:cs typeface="Carlito"/>
              </a:rPr>
              <a:t>special </a:t>
            </a:r>
            <a:r>
              <a:rPr sz="1200" spc="-10" dirty="0">
                <a:latin typeface="Carlito"/>
                <a:cs typeface="Carlito"/>
              </a:rPr>
              <a:t>Allowance) </a:t>
            </a:r>
            <a:r>
              <a:rPr sz="1200" dirty="0">
                <a:latin typeface="Carlito"/>
                <a:cs typeface="Carlito"/>
              </a:rPr>
              <a:t>+ </a:t>
            </a:r>
            <a:r>
              <a:rPr sz="1200" spc="-10" dirty="0">
                <a:latin typeface="Carlito"/>
                <a:cs typeface="Carlito"/>
              </a:rPr>
              <a:t>DA </a:t>
            </a:r>
            <a:r>
              <a:rPr sz="1200" dirty="0">
                <a:latin typeface="Carlito"/>
                <a:cs typeface="Carlito"/>
              </a:rPr>
              <a:t>+ </a:t>
            </a:r>
            <a:r>
              <a:rPr sz="1200" spc="-15" dirty="0">
                <a:latin typeface="Carlito"/>
                <a:cs typeface="Carlito"/>
              </a:rPr>
              <a:t>retaining </a:t>
            </a:r>
            <a:r>
              <a:rPr sz="1200" spc="-10" dirty="0">
                <a:latin typeface="Carlito"/>
                <a:cs typeface="Carlito"/>
              </a:rPr>
              <a:t>allowance </a:t>
            </a:r>
            <a:r>
              <a:rPr sz="1200" dirty="0">
                <a:latin typeface="Carlito"/>
                <a:cs typeface="Carlito"/>
              </a:rPr>
              <a:t>+</a:t>
            </a:r>
            <a:r>
              <a:rPr sz="1200" spc="254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other </a:t>
            </a:r>
            <a:r>
              <a:rPr sz="1200" spc="-10" dirty="0">
                <a:latin typeface="Carlito"/>
                <a:cs typeface="Carlito"/>
              </a:rPr>
              <a:t>allowances*): </a:t>
            </a:r>
            <a:r>
              <a:rPr sz="1200" spc="-5" dirty="0">
                <a:latin typeface="Carlito"/>
                <a:cs typeface="Carlito"/>
              </a:rPr>
              <a:t>INR 24,000</a:t>
            </a:r>
            <a:endParaRPr sz="1200">
              <a:latin typeface="Carlito"/>
              <a:cs typeface="Carlito"/>
            </a:endParaRPr>
          </a:p>
          <a:p>
            <a:pPr marL="264160" indent="-17081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264795" algn="l"/>
              </a:tabLst>
            </a:pPr>
            <a:r>
              <a:rPr sz="1200" spc="-10" dirty="0">
                <a:latin typeface="Carlito"/>
                <a:cs typeface="Carlito"/>
              </a:rPr>
              <a:t>Wages </a:t>
            </a:r>
            <a:r>
              <a:rPr sz="1200" dirty="0">
                <a:latin typeface="Carlito"/>
                <a:cs typeface="Carlito"/>
              </a:rPr>
              <a:t>as </a:t>
            </a:r>
            <a:r>
              <a:rPr sz="1200" spc="-5" dirty="0">
                <a:latin typeface="Carlito"/>
                <a:cs typeface="Carlito"/>
              </a:rPr>
              <a:t>per the </a:t>
            </a:r>
            <a:r>
              <a:rPr sz="1200" spc="-10" dirty="0">
                <a:latin typeface="Carlito"/>
                <a:cs typeface="Carlito"/>
              </a:rPr>
              <a:t>current Payment </a:t>
            </a:r>
            <a:r>
              <a:rPr sz="1200" spc="-5" dirty="0">
                <a:latin typeface="Carlito"/>
                <a:cs typeface="Carlito"/>
              </a:rPr>
              <a:t>of </a:t>
            </a:r>
            <a:r>
              <a:rPr sz="1200" spc="-10" dirty="0">
                <a:latin typeface="Carlito"/>
                <a:cs typeface="Carlito"/>
              </a:rPr>
              <a:t>Gratuity </a:t>
            </a:r>
            <a:r>
              <a:rPr sz="1200" dirty="0">
                <a:latin typeface="Carlito"/>
                <a:cs typeface="Carlito"/>
              </a:rPr>
              <a:t>Act </a:t>
            </a:r>
            <a:r>
              <a:rPr sz="1200" spc="-10" dirty="0">
                <a:latin typeface="Carlito"/>
                <a:cs typeface="Carlito"/>
              </a:rPr>
              <a:t>(last drawn </a:t>
            </a:r>
            <a:r>
              <a:rPr sz="1200" spc="-5" dirty="0">
                <a:latin typeface="Carlito"/>
                <a:cs typeface="Carlito"/>
              </a:rPr>
              <a:t>basic </a:t>
            </a:r>
            <a:r>
              <a:rPr sz="1200" dirty="0">
                <a:latin typeface="Carlito"/>
                <a:cs typeface="Carlito"/>
              </a:rPr>
              <a:t>+ </a:t>
            </a:r>
            <a:r>
              <a:rPr sz="1200" spc="-5" dirty="0">
                <a:latin typeface="Carlito"/>
                <a:cs typeface="Carlito"/>
              </a:rPr>
              <a:t>DA): INR</a:t>
            </a:r>
            <a:r>
              <a:rPr sz="1200" spc="95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12,000</a:t>
            </a:r>
            <a:endParaRPr sz="1200">
              <a:latin typeface="Carlito"/>
              <a:cs typeface="Carlito"/>
            </a:endParaRPr>
          </a:p>
          <a:p>
            <a:pPr marL="264160" indent="-17081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264795" algn="l"/>
              </a:tabLst>
            </a:pPr>
            <a:r>
              <a:rPr sz="1200" spc="-10" dirty="0">
                <a:latin typeface="Carlito"/>
                <a:cs typeface="Carlito"/>
              </a:rPr>
              <a:t>Wages </a:t>
            </a:r>
            <a:r>
              <a:rPr sz="1200" dirty="0">
                <a:latin typeface="Carlito"/>
                <a:cs typeface="Carlito"/>
              </a:rPr>
              <a:t>as </a:t>
            </a:r>
            <a:r>
              <a:rPr sz="1200" spc="-5" dirty="0">
                <a:latin typeface="Carlito"/>
                <a:cs typeface="Carlito"/>
              </a:rPr>
              <a:t>per the </a:t>
            </a:r>
            <a:r>
              <a:rPr sz="1200" spc="-10" dirty="0">
                <a:latin typeface="Carlito"/>
                <a:cs typeface="Carlito"/>
              </a:rPr>
              <a:t>current Maternity </a:t>
            </a:r>
            <a:r>
              <a:rPr sz="1200" spc="-5" dirty="0">
                <a:latin typeface="Carlito"/>
                <a:cs typeface="Carlito"/>
              </a:rPr>
              <a:t>Benefit </a:t>
            </a:r>
            <a:r>
              <a:rPr sz="1200" dirty="0">
                <a:latin typeface="Carlito"/>
                <a:cs typeface="Carlito"/>
              </a:rPr>
              <a:t>Act: </a:t>
            </a:r>
            <a:r>
              <a:rPr sz="1200" spc="-5" dirty="0">
                <a:latin typeface="Carlito"/>
                <a:cs typeface="Carlito"/>
              </a:rPr>
              <a:t>(Basic </a:t>
            </a:r>
            <a:r>
              <a:rPr sz="1200" dirty="0">
                <a:latin typeface="Carlito"/>
                <a:cs typeface="Carlito"/>
              </a:rPr>
              <a:t>+ cash </a:t>
            </a:r>
            <a:r>
              <a:rPr sz="1200" spc="-10" dirty="0">
                <a:latin typeface="Carlito"/>
                <a:cs typeface="Carlito"/>
              </a:rPr>
              <a:t>allowances </a:t>
            </a:r>
            <a:r>
              <a:rPr sz="1200" dirty="0">
                <a:latin typeface="Carlito"/>
                <a:cs typeface="Carlito"/>
              </a:rPr>
              <a:t>+ </a:t>
            </a:r>
            <a:r>
              <a:rPr sz="1200" spc="-5" dirty="0">
                <a:latin typeface="Carlito"/>
                <a:cs typeface="Carlito"/>
              </a:rPr>
              <a:t>incentive </a:t>
            </a:r>
            <a:r>
              <a:rPr sz="1200" spc="-10" dirty="0">
                <a:latin typeface="Carlito"/>
                <a:cs typeface="Carlito"/>
              </a:rPr>
              <a:t>bonus): </a:t>
            </a:r>
            <a:r>
              <a:rPr sz="1200" spc="-5" dirty="0">
                <a:latin typeface="Carlito"/>
                <a:cs typeface="Carlito"/>
              </a:rPr>
              <a:t>INR</a:t>
            </a:r>
            <a:r>
              <a:rPr sz="1200" spc="170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27,000</a:t>
            </a:r>
            <a:endParaRPr sz="1200">
              <a:latin typeface="Carlito"/>
              <a:cs typeface="Carlito"/>
            </a:endParaRPr>
          </a:p>
          <a:p>
            <a:pPr marL="264160" indent="-17081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264795" algn="l"/>
              </a:tabLst>
            </a:pPr>
            <a:r>
              <a:rPr sz="1200" spc="-15" dirty="0">
                <a:latin typeface="Carlito"/>
                <a:cs typeface="Carlito"/>
              </a:rPr>
              <a:t>Wages </a:t>
            </a:r>
            <a:r>
              <a:rPr sz="1200" dirty="0">
                <a:latin typeface="Carlito"/>
                <a:cs typeface="Carlito"/>
              </a:rPr>
              <a:t>as </a:t>
            </a:r>
            <a:r>
              <a:rPr sz="1200" spc="-5" dirty="0">
                <a:latin typeface="Carlito"/>
                <a:cs typeface="Carlito"/>
              </a:rPr>
              <a:t>per the </a:t>
            </a:r>
            <a:r>
              <a:rPr sz="1200" spc="-15" dirty="0">
                <a:latin typeface="Carlito"/>
                <a:cs typeface="Carlito"/>
              </a:rPr>
              <a:t>current </a:t>
            </a:r>
            <a:r>
              <a:rPr sz="1200" spc="-5" dirty="0">
                <a:latin typeface="Carlito"/>
                <a:cs typeface="Carlito"/>
              </a:rPr>
              <a:t>ESIC Act: (Basic </a:t>
            </a:r>
            <a:r>
              <a:rPr sz="1200" dirty="0">
                <a:latin typeface="Carlito"/>
                <a:cs typeface="Carlito"/>
              </a:rPr>
              <a:t>+ cash </a:t>
            </a:r>
            <a:r>
              <a:rPr sz="1200" spc="-10" dirty="0">
                <a:latin typeface="Carlito"/>
                <a:cs typeface="Carlito"/>
              </a:rPr>
              <a:t>allowances </a:t>
            </a:r>
            <a:r>
              <a:rPr sz="1200" spc="-15" dirty="0">
                <a:latin typeface="Carlito"/>
                <a:cs typeface="Carlito"/>
              </a:rPr>
              <a:t>excluding </a:t>
            </a:r>
            <a:r>
              <a:rPr sz="1200" spc="-10" dirty="0">
                <a:latin typeface="Carlito"/>
                <a:cs typeface="Carlito"/>
              </a:rPr>
              <a:t>bonus): </a:t>
            </a:r>
            <a:r>
              <a:rPr sz="1200" spc="-5" dirty="0">
                <a:latin typeface="Carlito"/>
                <a:cs typeface="Carlito"/>
              </a:rPr>
              <a:t>INR</a:t>
            </a:r>
            <a:r>
              <a:rPr sz="1200" spc="220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27,000</a:t>
            </a:r>
            <a:endParaRPr sz="1200">
              <a:latin typeface="Carlito"/>
              <a:cs typeface="Carlito"/>
            </a:endParaRPr>
          </a:p>
          <a:p>
            <a:pPr marL="264160" indent="-17081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264795" algn="l"/>
              </a:tabLst>
            </a:pPr>
            <a:r>
              <a:rPr sz="1200" b="1" i="1" spc="-15" dirty="0">
                <a:latin typeface="Carlito"/>
                <a:cs typeface="Carlito"/>
              </a:rPr>
              <a:t>Wages </a:t>
            </a:r>
            <a:r>
              <a:rPr sz="1200" b="1" i="1" spc="-5" dirty="0">
                <a:latin typeface="Carlito"/>
                <a:cs typeface="Carlito"/>
              </a:rPr>
              <a:t>as per </a:t>
            </a:r>
            <a:r>
              <a:rPr sz="1200" b="1" i="1" spc="-10" dirty="0">
                <a:latin typeface="Carlito"/>
                <a:cs typeface="Carlito"/>
              </a:rPr>
              <a:t>the </a:t>
            </a:r>
            <a:r>
              <a:rPr sz="1200" b="1" i="1" spc="-5" dirty="0">
                <a:latin typeface="Carlito"/>
                <a:cs typeface="Carlito"/>
              </a:rPr>
              <a:t>Code </a:t>
            </a:r>
            <a:r>
              <a:rPr sz="1200" b="1" i="1" dirty="0">
                <a:latin typeface="Carlito"/>
                <a:cs typeface="Carlito"/>
              </a:rPr>
              <a:t>– </a:t>
            </a:r>
            <a:r>
              <a:rPr sz="1200" b="1" i="1" spc="-5" dirty="0">
                <a:latin typeface="Carlito"/>
                <a:cs typeface="Carlito"/>
              </a:rPr>
              <a:t>INR </a:t>
            </a:r>
            <a:r>
              <a:rPr sz="1200" b="1" i="1" spc="-10" dirty="0">
                <a:latin typeface="Carlito"/>
                <a:cs typeface="Carlito"/>
              </a:rPr>
              <a:t>18,000 </a:t>
            </a:r>
            <a:r>
              <a:rPr sz="1200" b="1" i="1" spc="-5" dirty="0">
                <a:latin typeface="Carlito"/>
                <a:cs typeface="Carlito"/>
              </a:rPr>
              <a:t>(Basic </a:t>
            </a:r>
            <a:r>
              <a:rPr sz="1200" b="1" i="1" dirty="0">
                <a:latin typeface="Carlito"/>
                <a:cs typeface="Carlito"/>
              </a:rPr>
              <a:t>+ </a:t>
            </a:r>
            <a:r>
              <a:rPr sz="1200" b="1" i="1" spc="-5" dirty="0">
                <a:latin typeface="Carlito"/>
                <a:cs typeface="Carlito"/>
              </a:rPr>
              <a:t>Special</a:t>
            </a:r>
            <a:r>
              <a:rPr sz="1200" b="1" i="1" spc="15" dirty="0">
                <a:latin typeface="Carlito"/>
                <a:cs typeface="Carlito"/>
              </a:rPr>
              <a:t> </a:t>
            </a:r>
            <a:r>
              <a:rPr sz="1200" b="1" i="1" spc="-10" dirty="0">
                <a:latin typeface="Carlito"/>
                <a:cs typeface="Carlito"/>
              </a:rPr>
              <a:t>Allowance)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1100" dirty="0">
                <a:latin typeface="Carlito"/>
                <a:cs typeface="Carlito"/>
              </a:rPr>
              <a:t>*As per </a:t>
            </a:r>
            <a:r>
              <a:rPr sz="1100" spc="-5" dirty="0">
                <a:latin typeface="Carlito"/>
                <a:cs typeface="Carlito"/>
              </a:rPr>
              <a:t>SC </a:t>
            </a:r>
            <a:r>
              <a:rPr sz="1100" dirty="0">
                <a:latin typeface="Carlito"/>
                <a:cs typeface="Carlito"/>
              </a:rPr>
              <a:t>ruling </a:t>
            </a:r>
            <a:r>
              <a:rPr sz="1100" spc="-5" dirty="0">
                <a:latin typeface="Carlito"/>
                <a:cs typeface="Carlito"/>
              </a:rPr>
              <a:t>on </a:t>
            </a:r>
            <a:r>
              <a:rPr sz="1100" dirty="0">
                <a:latin typeface="Carlito"/>
                <a:cs typeface="Carlito"/>
              </a:rPr>
              <a:t>Vivekananda Vidyamandir &amp;</a:t>
            </a:r>
            <a:r>
              <a:rPr sz="1100" spc="-15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Ors.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9000" y="268921"/>
            <a:ext cx="2849245" cy="65532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pc="-10" dirty="0"/>
              <a:t>Computation </a:t>
            </a:r>
            <a:r>
              <a:rPr spc="-5" dirty="0"/>
              <a:t>of</a:t>
            </a:r>
            <a:r>
              <a:rPr dirty="0"/>
              <a:t> </a:t>
            </a:r>
            <a:r>
              <a:rPr spc="-10" dirty="0"/>
              <a:t>wages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565656"/>
                </a:solidFill>
              </a:rPr>
              <a:t>Impact </a:t>
            </a:r>
            <a:r>
              <a:rPr sz="1800" spc="5" dirty="0">
                <a:solidFill>
                  <a:srgbClr val="565656"/>
                </a:solidFill>
              </a:rPr>
              <a:t>of </a:t>
            </a:r>
            <a:r>
              <a:rPr sz="1800" spc="-10" dirty="0">
                <a:solidFill>
                  <a:srgbClr val="565656"/>
                </a:solidFill>
              </a:rPr>
              <a:t>new </a:t>
            </a:r>
            <a:r>
              <a:rPr sz="1800" spc="-15" dirty="0">
                <a:solidFill>
                  <a:srgbClr val="565656"/>
                </a:solidFill>
              </a:rPr>
              <a:t>wage</a:t>
            </a:r>
            <a:r>
              <a:rPr sz="1800" spc="-5" dirty="0">
                <a:solidFill>
                  <a:srgbClr val="565656"/>
                </a:solidFill>
              </a:rPr>
              <a:t> </a:t>
            </a:r>
            <a:r>
              <a:rPr sz="1800" spc="-10" dirty="0">
                <a:solidFill>
                  <a:srgbClr val="565656"/>
                </a:solidFill>
              </a:rPr>
              <a:t>definition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492353" y="1636902"/>
            <a:ext cx="60515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5" dirty="0">
                <a:latin typeface="Carlito"/>
                <a:cs typeface="Carlito"/>
              </a:rPr>
              <a:t>E</a:t>
            </a:r>
            <a:r>
              <a:rPr sz="1300" b="1" spc="-30" dirty="0">
                <a:latin typeface="Carlito"/>
                <a:cs typeface="Carlito"/>
              </a:rPr>
              <a:t>x</a:t>
            </a:r>
            <a:r>
              <a:rPr sz="1300" b="1" dirty="0">
                <a:latin typeface="Carlito"/>
                <a:cs typeface="Carlito"/>
              </a:rPr>
              <a:t>a</a:t>
            </a:r>
            <a:r>
              <a:rPr sz="1300" b="1" spc="-10" dirty="0">
                <a:latin typeface="Carlito"/>
                <a:cs typeface="Carlito"/>
              </a:rPr>
              <a:t>mpl</a:t>
            </a:r>
            <a:r>
              <a:rPr sz="1300" b="1" spc="-5" dirty="0">
                <a:latin typeface="Carlito"/>
                <a:cs typeface="Carlito"/>
              </a:rPr>
              <a:t>e</a:t>
            </a:r>
            <a:endParaRPr sz="1300">
              <a:latin typeface="Carlito"/>
              <a:cs typeface="Carlito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96823" y="1911350"/>
          <a:ext cx="11201400" cy="2004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25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5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57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00" b="1" spc="-5" dirty="0">
                          <a:solidFill>
                            <a:srgbClr val="0096A9"/>
                          </a:solidFill>
                          <a:latin typeface="Carlito"/>
                          <a:cs typeface="Carlito"/>
                        </a:rPr>
                        <a:t>Particulars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1590" marB="0">
                    <a:lnT w="38100">
                      <a:solidFill>
                        <a:srgbClr val="0096A9"/>
                      </a:solidFill>
                      <a:prstDash val="solid"/>
                    </a:lnT>
                    <a:lnB w="6350">
                      <a:solidFill>
                        <a:srgbClr val="7578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60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00" b="1" dirty="0">
                          <a:solidFill>
                            <a:srgbClr val="0096A9"/>
                          </a:solidFill>
                          <a:latin typeface="Carlito"/>
                          <a:cs typeface="Carlito"/>
                        </a:rPr>
                        <a:t>Amount </a:t>
                      </a:r>
                      <a:r>
                        <a:rPr sz="1200" b="1" spc="-5" dirty="0">
                          <a:solidFill>
                            <a:srgbClr val="0096A9"/>
                          </a:solidFill>
                          <a:latin typeface="Carlito"/>
                          <a:cs typeface="Carlito"/>
                        </a:rPr>
                        <a:t>(in INR </a:t>
                      </a:r>
                      <a:r>
                        <a:rPr sz="1200" b="1" dirty="0">
                          <a:solidFill>
                            <a:srgbClr val="0096A9"/>
                          </a:solidFill>
                          <a:latin typeface="Carlito"/>
                          <a:cs typeface="Carlito"/>
                        </a:rPr>
                        <a:t>per</a:t>
                      </a:r>
                      <a:r>
                        <a:rPr sz="1200" b="1" spc="5" dirty="0">
                          <a:solidFill>
                            <a:srgbClr val="0096A9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96A9"/>
                          </a:solidFill>
                          <a:latin typeface="Carlito"/>
                          <a:cs typeface="Carlito"/>
                        </a:rPr>
                        <a:t>month)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1590" marB="0">
                    <a:lnT w="38100">
                      <a:solidFill>
                        <a:srgbClr val="0096A9"/>
                      </a:solidFill>
                      <a:prstDash val="solid"/>
                    </a:lnT>
                    <a:lnB w="6350">
                      <a:solidFill>
                        <a:srgbClr val="7578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5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Basic</a:t>
                      </a:r>
                      <a:r>
                        <a:rPr sz="12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salary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2225" marB="0">
                    <a:lnT w="6350">
                      <a:solidFill>
                        <a:srgbClr val="75787A"/>
                      </a:solidFill>
                      <a:prstDash val="solid"/>
                    </a:lnT>
                    <a:lnB w="6350">
                      <a:solidFill>
                        <a:srgbClr val="7578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12950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12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00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2225" marB="0">
                    <a:lnT w="6350">
                      <a:solidFill>
                        <a:srgbClr val="75787A"/>
                      </a:solidFill>
                      <a:prstDash val="solid"/>
                    </a:lnT>
                    <a:lnB w="6350">
                      <a:solidFill>
                        <a:srgbClr val="7578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57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spc="-15" dirty="0">
                          <a:latin typeface="Carlito"/>
                          <a:cs typeface="Carlito"/>
                        </a:rPr>
                        <a:t>Uniform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Washing</a:t>
                      </a:r>
                      <a:r>
                        <a:rPr sz="1200" spc="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Allowance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2225" marB="0">
                    <a:lnT w="6350">
                      <a:solidFill>
                        <a:srgbClr val="75787A"/>
                      </a:solidFill>
                      <a:prstDash val="solid"/>
                    </a:lnT>
                    <a:lnB w="6350">
                      <a:solidFill>
                        <a:srgbClr val="7578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12950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3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00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2225" marB="0">
                    <a:lnT w="6350">
                      <a:solidFill>
                        <a:srgbClr val="75787A"/>
                      </a:solidFill>
                      <a:prstDash val="solid"/>
                    </a:lnT>
                    <a:lnB w="6350">
                      <a:solidFill>
                        <a:srgbClr val="7578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57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Statutory</a:t>
                      </a:r>
                      <a:r>
                        <a:rPr sz="12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bonus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2860" marB="0">
                    <a:lnT w="6350">
                      <a:solidFill>
                        <a:srgbClr val="75787A"/>
                      </a:solidFill>
                      <a:prstDash val="solid"/>
                    </a:lnT>
                    <a:lnB w="6350">
                      <a:solidFill>
                        <a:srgbClr val="7578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1295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3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00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2860" marB="0">
                    <a:lnT w="6350">
                      <a:solidFill>
                        <a:srgbClr val="75787A"/>
                      </a:solidFill>
                      <a:prstDash val="solid"/>
                    </a:lnT>
                    <a:lnB w="6350">
                      <a:solidFill>
                        <a:srgbClr val="7578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5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House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Rent</a:t>
                      </a:r>
                      <a:r>
                        <a:rPr sz="12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Allowance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2225" marB="0">
                    <a:lnT w="6350">
                      <a:solidFill>
                        <a:srgbClr val="75787A"/>
                      </a:solidFill>
                      <a:prstDash val="solid"/>
                    </a:lnT>
                    <a:lnB w="6350">
                      <a:solidFill>
                        <a:srgbClr val="7578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12950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3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00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2225" marB="0">
                    <a:lnT w="6350">
                      <a:solidFill>
                        <a:srgbClr val="75787A"/>
                      </a:solidFill>
                      <a:prstDash val="solid"/>
                    </a:lnT>
                    <a:lnB w="6350">
                      <a:solidFill>
                        <a:srgbClr val="7578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57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Conveyance/ </a:t>
                      </a:r>
                      <a:r>
                        <a:rPr sz="1200" spc="-20" dirty="0">
                          <a:latin typeface="Carlito"/>
                          <a:cs typeface="Carlito"/>
                        </a:rPr>
                        <a:t>Travelling</a:t>
                      </a:r>
                      <a:r>
                        <a:rPr sz="12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Allowance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2860" marB="0">
                    <a:lnT w="6350">
                      <a:solidFill>
                        <a:srgbClr val="75787A"/>
                      </a:solidFill>
                      <a:prstDash val="solid"/>
                    </a:lnT>
                    <a:lnB w="6350">
                      <a:solidFill>
                        <a:srgbClr val="7578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1295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3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00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2860" marB="0">
                    <a:lnT w="6350">
                      <a:solidFill>
                        <a:srgbClr val="75787A"/>
                      </a:solidFill>
                      <a:prstDash val="solid"/>
                    </a:lnT>
                    <a:lnB w="6350">
                      <a:solidFill>
                        <a:srgbClr val="7578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57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Special</a:t>
                      </a:r>
                      <a:r>
                        <a:rPr sz="1200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allowance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2860" marB="0">
                    <a:lnT w="6350">
                      <a:solidFill>
                        <a:srgbClr val="75787A"/>
                      </a:solidFill>
                      <a:prstDash val="solid"/>
                    </a:lnT>
                    <a:lnB w="6350">
                      <a:solidFill>
                        <a:srgbClr val="7578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1295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6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00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2860" marB="0">
                    <a:lnT w="6350">
                      <a:solidFill>
                        <a:srgbClr val="75787A"/>
                      </a:solidFill>
                      <a:prstDash val="solid"/>
                    </a:lnT>
                    <a:lnB w="6350">
                      <a:solidFill>
                        <a:srgbClr val="7578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5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b="1" spc="-20" dirty="0">
                          <a:latin typeface="Carlito"/>
                          <a:cs typeface="Carlito"/>
                        </a:rPr>
                        <a:t>Total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2860" marB="0">
                    <a:lnT w="6350">
                      <a:solidFill>
                        <a:srgbClr val="75787A"/>
                      </a:solidFill>
                      <a:prstDash val="solid"/>
                    </a:lnT>
                    <a:lnB w="6350">
                      <a:solidFill>
                        <a:srgbClr val="7578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1295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b="1" spc="-10" dirty="0">
                          <a:latin typeface="Carlito"/>
                          <a:cs typeface="Carlito"/>
                        </a:rPr>
                        <a:t>30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00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2860" marB="0">
                    <a:lnT w="6350">
                      <a:solidFill>
                        <a:srgbClr val="75787A"/>
                      </a:solidFill>
                      <a:prstDash val="solid"/>
                    </a:lnT>
                    <a:lnB w="6350">
                      <a:solidFill>
                        <a:srgbClr val="7578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96823" y="4062984"/>
            <a:ext cx="11201400" cy="289560"/>
          </a:xfrm>
          <a:prstGeom prst="rect">
            <a:avLst/>
          </a:prstGeom>
          <a:solidFill>
            <a:schemeClr val="accent5"/>
          </a:solidFill>
        </p:spPr>
        <p:txBody>
          <a:bodyPr vert="horz" wrap="square" lIns="0" tIns="3365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265"/>
              </a:spcBef>
            </a:pPr>
            <a:r>
              <a:rPr sz="1300" b="1" spc="-10" dirty="0">
                <a:solidFill>
                  <a:srgbClr val="FFFFFF"/>
                </a:solidFill>
                <a:latin typeface="Carlito"/>
                <a:cs typeface="Carlito"/>
              </a:rPr>
              <a:t>Amount </a:t>
            </a:r>
            <a:r>
              <a:rPr sz="1300" b="1" spc="-5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1300" b="1" spc="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300" b="1" spc="-20" dirty="0">
                <a:solidFill>
                  <a:srgbClr val="FFFFFF"/>
                </a:solidFill>
                <a:latin typeface="Carlito"/>
                <a:cs typeface="Carlito"/>
              </a:rPr>
              <a:t>Wages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5B735977-E1BD-6072-874C-7F2BCCCDEDCC}"/>
              </a:ext>
            </a:extLst>
          </p:cNvPr>
          <p:cNvSpPr txBox="1">
            <a:spLocks/>
          </p:cNvSpPr>
          <p:nvPr/>
        </p:nvSpPr>
        <p:spPr>
          <a:xfrm>
            <a:off x="4343400" y="6612192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CA RUCHI GUPTA   CONTACT: 8875000468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65"/>
              </a:lnSpc>
            </a:pPr>
            <a:fld id="{81D60167-4931-47E6-BA6A-407CBD079E47}" type="slidenum">
              <a:rPr spc="5" dirty="0"/>
              <a:t>19</a:t>
            </a:fld>
            <a:endParaRPr spc="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9910" y="229592"/>
            <a:ext cx="4860290" cy="65532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/>
              <a:t>Code on </a:t>
            </a:r>
            <a:r>
              <a:rPr spc="-5" dirty="0"/>
              <a:t>Social</a:t>
            </a:r>
            <a:r>
              <a:rPr spc="-15" dirty="0"/>
              <a:t> </a:t>
            </a:r>
            <a:r>
              <a:rPr dirty="0"/>
              <a:t>Security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565656"/>
                </a:solidFill>
              </a:rPr>
              <a:t>Impact </a:t>
            </a:r>
            <a:r>
              <a:rPr sz="1800" spc="5" dirty="0">
                <a:solidFill>
                  <a:srgbClr val="565656"/>
                </a:solidFill>
              </a:rPr>
              <a:t>of </a:t>
            </a:r>
            <a:r>
              <a:rPr sz="1800" spc="-5" dirty="0">
                <a:solidFill>
                  <a:srgbClr val="565656"/>
                </a:solidFill>
              </a:rPr>
              <a:t>the </a:t>
            </a:r>
            <a:r>
              <a:rPr sz="1800" spc="-10" dirty="0">
                <a:solidFill>
                  <a:srgbClr val="565656"/>
                </a:solidFill>
              </a:rPr>
              <a:t>new employee definition </a:t>
            </a:r>
            <a:r>
              <a:rPr sz="1800" dirty="0">
                <a:solidFill>
                  <a:srgbClr val="565656"/>
                </a:solidFill>
              </a:rPr>
              <a:t>–</a:t>
            </a:r>
            <a:r>
              <a:rPr sz="1800" spc="195" dirty="0">
                <a:solidFill>
                  <a:srgbClr val="565656"/>
                </a:solidFill>
              </a:rPr>
              <a:t> </a:t>
            </a:r>
            <a:r>
              <a:rPr sz="1800" spc="-15" dirty="0">
                <a:solidFill>
                  <a:srgbClr val="565656"/>
                </a:solidFill>
              </a:rPr>
              <a:t>Illustration</a:t>
            </a:r>
            <a:endParaRPr sz="1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0677"/>
              </p:ext>
            </p:extLst>
          </p:nvPr>
        </p:nvGraphicFramePr>
        <p:xfrm>
          <a:off x="501650" y="1665351"/>
          <a:ext cx="11195685" cy="28895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3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715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7744">
                <a:tc gridSpan="2"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00" b="1" spc="-15" dirty="0">
                          <a:solidFill>
                            <a:srgbClr val="0096A9"/>
                          </a:solidFill>
                          <a:latin typeface="Carlito"/>
                          <a:cs typeface="Carlito"/>
                        </a:rPr>
                        <a:t>Pay</a:t>
                      </a:r>
                      <a:r>
                        <a:rPr sz="1200" b="1" spc="-30" dirty="0">
                          <a:solidFill>
                            <a:srgbClr val="0096A9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96A9"/>
                          </a:solidFill>
                          <a:latin typeface="Carlito"/>
                          <a:cs typeface="Carlito"/>
                        </a:rPr>
                        <a:t>Components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8415" marB="0">
                    <a:lnT w="38100">
                      <a:solidFill>
                        <a:srgbClr val="0096A9"/>
                      </a:solidFill>
                      <a:prstDash val="solid"/>
                    </a:lnT>
                    <a:lnB w="6350">
                      <a:solidFill>
                        <a:srgbClr val="75787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00" b="1" spc="-10" dirty="0">
                          <a:solidFill>
                            <a:srgbClr val="0096A9"/>
                          </a:solidFill>
                          <a:latin typeface="Carlito"/>
                          <a:cs typeface="Carlito"/>
                        </a:rPr>
                        <a:t>Existing </a:t>
                      </a:r>
                      <a:r>
                        <a:rPr sz="1200" b="1" spc="-5" dirty="0">
                          <a:solidFill>
                            <a:srgbClr val="0096A9"/>
                          </a:solidFill>
                          <a:latin typeface="Carlito"/>
                          <a:cs typeface="Carlito"/>
                        </a:rPr>
                        <a:t>Laws (INR per</a:t>
                      </a:r>
                      <a:r>
                        <a:rPr sz="1200" b="1" spc="5" dirty="0">
                          <a:solidFill>
                            <a:srgbClr val="0096A9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solidFill>
                            <a:srgbClr val="0096A9"/>
                          </a:solidFill>
                          <a:latin typeface="Carlito"/>
                          <a:cs typeface="Carlito"/>
                        </a:rPr>
                        <a:t>month)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8415" marB="0">
                    <a:lnT w="38100">
                      <a:solidFill>
                        <a:srgbClr val="0096A9"/>
                      </a:solidFill>
                      <a:prstDash val="solid"/>
                    </a:lnT>
                    <a:lnB w="6350">
                      <a:solidFill>
                        <a:srgbClr val="7578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00" b="1" dirty="0">
                          <a:solidFill>
                            <a:srgbClr val="0096A9"/>
                          </a:solidFill>
                          <a:latin typeface="Carlito"/>
                          <a:cs typeface="Carlito"/>
                        </a:rPr>
                        <a:t>Social </a:t>
                      </a:r>
                      <a:r>
                        <a:rPr sz="1200" b="1" spc="-5" dirty="0">
                          <a:solidFill>
                            <a:srgbClr val="0096A9"/>
                          </a:solidFill>
                          <a:latin typeface="Carlito"/>
                          <a:cs typeface="Carlito"/>
                        </a:rPr>
                        <a:t>Security Code (INR per</a:t>
                      </a:r>
                      <a:r>
                        <a:rPr sz="1200" b="1" spc="-40" dirty="0">
                          <a:solidFill>
                            <a:srgbClr val="0096A9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solidFill>
                            <a:srgbClr val="0096A9"/>
                          </a:solidFill>
                          <a:latin typeface="Carlito"/>
                          <a:cs typeface="Carlito"/>
                        </a:rPr>
                        <a:t>month)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8415" marB="0">
                    <a:lnT w="38100">
                      <a:solidFill>
                        <a:srgbClr val="0096A9"/>
                      </a:solidFill>
                      <a:prstDash val="solid"/>
                    </a:lnT>
                    <a:lnB w="6350">
                      <a:solidFill>
                        <a:srgbClr val="7578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3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Basic</a:t>
                      </a:r>
                      <a:r>
                        <a:rPr sz="12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Wages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050" marB="0">
                    <a:lnT w="6350">
                      <a:solidFill>
                        <a:srgbClr val="75787A"/>
                      </a:solidFill>
                      <a:prstDash val="solid"/>
                    </a:lnT>
                    <a:lnB w="6350">
                      <a:solidFill>
                        <a:srgbClr val="7578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A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050" marB="0">
                    <a:lnT w="6350">
                      <a:solidFill>
                        <a:srgbClr val="75787A"/>
                      </a:solidFill>
                      <a:prstDash val="solid"/>
                    </a:lnT>
                    <a:lnB w="6350">
                      <a:solidFill>
                        <a:srgbClr val="7578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14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00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050" marB="0">
                    <a:lnT w="6350">
                      <a:solidFill>
                        <a:srgbClr val="75787A"/>
                      </a:solidFill>
                      <a:prstDash val="solid"/>
                    </a:lnT>
                    <a:lnB w="6350">
                      <a:solidFill>
                        <a:srgbClr val="7578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14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00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050" marB="0">
                    <a:lnT w="6350">
                      <a:solidFill>
                        <a:srgbClr val="75787A"/>
                      </a:solidFill>
                      <a:prstDash val="solid"/>
                    </a:lnT>
                    <a:lnB w="6350">
                      <a:solidFill>
                        <a:srgbClr val="7578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House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Rent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Allowance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050" marB="0">
                    <a:lnT w="6350">
                      <a:solidFill>
                        <a:srgbClr val="75787A"/>
                      </a:solidFill>
                      <a:prstDash val="solid"/>
                    </a:lnT>
                    <a:lnB w="6350">
                      <a:solidFill>
                        <a:srgbClr val="7578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686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B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050" marB="0">
                    <a:lnT w="6350">
                      <a:solidFill>
                        <a:srgbClr val="75787A"/>
                      </a:solidFill>
                      <a:prstDash val="solid"/>
                    </a:lnT>
                    <a:lnB w="6350">
                      <a:solidFill>
                        <a:srgbClr val="7578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6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00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050" marB="0">
                    <a:lnT w="6350">
                      <a:solidFill>
                        <a:srgbClr val="75787A"/>
                      </a:solidFill>
                      <a:prstDash val="solid"/>
                    </a:lnT>
                    <a:lnB w="6350">
                      <a:solidFill>
                        <a:srgbClr val="7578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6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00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050" marB="0">
                    <a:lnT w="6350">
                      <a:solidFill>
                        <a:srgbClr val="75787A"/>
                      </a:solidFill>
                      <a:prstDash val="solid"/>
                    </a:lnT>
                    <a:lnB w="6350">
                      <a:solidFill>
                        <a:srgbClr val="7578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3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Conveyance</a:t>
                      </a:r>
                      <a:r>
                        <a:rPr sz="12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Allowance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050" marB="0">
                    <a:lnT w="6350">
                      <a:solidFill>
                        <a:srgbClr val="75787A"/>
                      </a:solidFill>
                      <a:prstDash val="solid"/>
                    </a:lnT>
                    <a:lnB w="6350">
                      <a:solidFill>
                        <a:srgbClr val="7578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9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C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050" marB="0">
                    <a:lnT w="6350">
                      <a:solidFill>
                        <a:srgbClr val="75787A"/>
                      </a:solidFill>
                      <a:prstDash val="solid"/>
                    </a:lnT>
                    <a:lnB w="6350">
                      <a:solidFill>
                        <a:srgbClr val="7578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6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00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050" marB="0">
                    <a:lnT w="6350">
                      <a:solidFill>
                        <a:srgbClr val="75787A"/>
                      </a:solidFill>
                      <a:prstDash val="solid"/>
                    </a:lnT>
                    <a:lnB w="6350">
                      <a:solidFill>
                        <a:srgbClr val="7578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6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00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050" marB="0">
                    <a:lnT w="6350">
                      <a:solidFill>
                        <a:srgbClr val="75787A"/>
                      </a:solidFill>
                      <a:prstDash val="solid"/>
                    </a:lnT>
                    <a:lnB w="6350">
                      <a:solidFill>
                        <a:srgbClr val="7578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Special</a:t>
                      </a:r>
                      <a:r>
                        <a:rPr sz="1200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allowance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050" marB="0">
                    <a:lnT w="6350">
                      <a:solidFill>
                        <a:srgbClr val="75787A"/>
                      </a:solidFill>
                      <a:prstDash val="solid"/>
                    </a:lnT>
                    <a:lnB w="6350">
                      <a:solidFill>
                        <a:srgbClr val="7578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98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D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050" marB="0">
                    <a:lnT w="6350">
                      <a:solidFill>
                        <a:srgbClr val="75787A"/>
                      </a:solidFill>
                      <a:prstDash val="solid"/>
                    </a:lnT>
                    <a:lnB w="6350">
                      <a:solidFill>
                        <a:srgbClr val="7578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4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00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050" marB="0">
                    <a:lnT w="6350">
                      <a:solidFill>
                        <a:srgbClr val="75787A"/>
                      </a:solidFill>
                      <a:prstDash val="solid"/>
                    </a:lnT>
                    <a:lnB w="6350">
                      <a:solidFill>
                        <a:srgbClr val="7578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4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00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050" marB="0">
                    <a:lnT w="6350">
                      <a:solidFill>
                        <a:srgbClr val="75787A"/>
                      </a:solidFill>
                      <a:prstDash val="solid"/>
                    </a:lnT>
                    <a:lnB w="6350">
                      <a:solidFill>
                        <a:srgbClr val="7578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6383">
                <a:tc gridSpan="2"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b="1" spc="-20" dirty="0">
                          <a:latin typeface="Carlito"/>
                          <a:cs typeface="Carlito"/>
                        </a:rPr>
                        <a:t>Wages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be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considered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for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EPF</a:t>
                      </a:r>
                      <a:r>
                        <a:rPr sz="1200" b="1" spc="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purposes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050" marB="0">
                    <a:lnT w="6350">
                      <a:solidFill>
                        <a:srgbClr val="75787A"/>
                      </a:solidFill>
                      <a:prstDash val="solid"/>
                    </a:lnT>
                    <a:lnB w="6350">
                      <a:solidFill>
                        <a:srgbClr val="75787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b="1" spc="-10" dirty="0">
                          <a:latin typeface="Carlito"/>
                          <a:cs typeface="Carlito"/>
                        </a:rPr>
                        <a:t>24,000*</a:t>
                      </a:r>
                      <a:r>
                        <a:rPr sz="1200" b="1" spc="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(A+C+D)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752475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*contributions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can be 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restricted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INR</a:t>
                      </a:r>
                      <a:r>
                        <a:rPr sz="1200" spc="1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15,000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19050" marB="0">
                    <a:lnT w="6350">
                      <a:solidFill>
                        <a:srgbClr val="75787A"/>
                      </a:solidFill>
                      <a:prstDash val="solid"/>
                    </a:lnT>
                    <a:lnB w="6350">
                      <a:solidFill>
                        <a:srgbClr val="75787A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1905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b="1" spc="-10" dirty="0">
                          <a:latin typeface="Carlito"/>
                          <a:cs typeface="Carlito"/>
                        </a:rPr>
                        <a:t>18,000^</a:t>
                      </a:r>
                      <a:r>
                        <a:rPr sz="1200" b="1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(A+D)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9209" marR="1968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^If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wage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ceiling notified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by the Central Government 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for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the 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chapters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on EPF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&amp;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ESIC 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are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same as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current ceiling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(of INR 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15,000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&amp;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INR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21,000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respectively), then such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person may  not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be 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regarded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as an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employee 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for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EPF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purpose but may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get 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covered 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for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ESIC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purposes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as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per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employee definition under 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the social security</a:t>
                      </a:r>
                      <a:r>
                        <a:rPr sz="1200" spc="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code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050" marB="0">
                    <a:lnT w="6350">
                      <a:solidFill>
                        <a:srgbClr val="75787A"/>
                      </a:solidFill>
                      <a:prstDash val="solid"/>
                    </a:lnT>
                    <a:lnB w="6350">
                      <a:solidFill>
                        <a:srgbClr val="7578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4400">
                <a:tc gridSpan="2"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b="1" spc="-20" dirty="0">
                          <a:latin typeface="Carlito"/>
                          <a:cs typeface="Carlito"/>
                        </a:rPr>
                        <a:t>Wages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be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considered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for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ESIC</a:t>
                      </a:r>
                      <a:r>
                        <a:rPr sz="1200" b="1" spc="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purposes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685" marB="0">
                    <a:lnT w="6350">
                      <a:solidFill>
                        <a:srgbClr val="75787A"/>
                      </a:solidFill>
                      <a:prstDash val="solid"/>
                    </a:lnT>
                    <a:lnB w="6350">
                      <a:solidFill>
                        <a:srgbClr val="75787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50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b="1" spc="-10" dirty="0">
                          <a:latin typeface="Carlito"/>
                          <a:cs typeface="Carlito"/>
                        </a:rPr>
                        <a:t>30,000**</a:t>
                      </a:r>
                      <a:r>
                        <a:rPr sz="1200" b="1" spc="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(A+B+C+D)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752475" marR="18415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**Employee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would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not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be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covered under </a:t>
                      </a:r>
                      <a:r>
                        <a:rPr sz="1200" spc="5" dirty="0">
                          <a:latin typeface="Carlito"/>
                          <a:cs typeface="Carlito"/>
                        </a:rPr>
                        <a:t>the 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current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ESIC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provisions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19685" marB="0">
                    <a:lnT w="6350">
                      <a:solidFill>
                        <a:srgbClr val="75787A"/>
                      </a:solidFill>
                      <a:prstDash val="solid"/>
                    </a:lnT>
                    <a:lnB w="6350">
                      <a:solidFill>
                        <a:srgbClr val="75787A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0" marB="0">
                    <a:lnT w="6350">
                      <a:solidFill>
                        <a:srgbClr val="75787A"/>
                      </a:solidFill>
                      <a:prstDash val="solid"/>
                    </a:lnT>
                    <a:lnB w="6350">
                      <a:solidFill>
                        <a:srgbClr val="7578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DB3F69BC-9C88-E9FC-1A6E-D057CF3540C4}"/>
              </a:ext>
            </a:extLst>
          </p:cNvPr>
          <p:cNvSpPr txBox="1">
            <a:spLocks/>
          </p:cNvSpPr>
          <p:nvPr/>
        </p:nvSpPr>
        <p:spPr>
          <a:xfrm>
            <a:off x="4343400" y="6612192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CA RUCHI GUPTA   CONTACT: 8875000468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AB9B66-9136-129B-3BD9-842B7E33D3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1322685-7CF3-846E-DC49-7A61534BB974}"/>
              </a:ext>
            </a:extLst>
          </p:cNvPr>
          <p:cNvSpPr txBox="1"/>
          <p:nvPr/>
        </p:nvSpPr>
        <p:spPr>
          <a:xfrm>
            <a:off x="2956590" y="115295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us understand few Important figures</a:t>
            </a:r>
            <a:endParaRPr lang="en-IN" sz="24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ECF8CE-04DE-4877-0E26-A8982D023DC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</p:spPr>
        <p:txBody>
          <a:bodyPr/>
          <a:lstStyle/>
          <a:p>
            <a:r>
              <a:rPr lang="en-IN" dirty="0"/>
              <a:t>CA RUCHI GUPTA   CONTACT: 8875000468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9E227DA-0341-A08C-717B-34DA86969D77}"/>
              </a:ext>
            </a:extLst>
          </p:cNvPr>
          <p:cNvSpPr/>
          <p:nvPr/>
        </p:nvSpPr>
        <p:spPr>
          <a:xfrm>
            <a:off x="659755" y="914399"/>
            <a:ext cx="1440000" cy="1440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146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Crore</a:t>
            </a:r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F15DD5-EFA9-8C17-7F7A-C27DB586C57F}"/>
              </a:ext>
            </a:extLst>
          </p:cNvPr>
          <p:cNvSpPr txBox="1"/>
          <p:nvPr/>
        </p:nvSpPr>
        <p:spPr>
          <a:xfrm>
            <a:off x="2057400" y="1317388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India’s Population</a:t>
            </a:r>
            <a:endParaRPr lang="en-IN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2C9563-681F-3110-7C27-05B856051863}"/>
              </a:ext>
            </a:extLst>
          </p:cNvPr>
          <p:cNvSpPr txBox="1"/>
          <p:nvPr/>
        </p:nvSpPr>
        <p:spPr>
          <a:xfrm>
            <a:off x="4949803" y="1283701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Population</a:t>
            </a:r>
            <a:endParaRPr lang="en-IN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033395-779F-4E83-B4E3-50EAE0311262}"/>
              </a:ext>
            </a:extLst>
          </p:cNvPr>
          <p:cNvGrpSpPr/>
          <p:nvPr/>
        </p:nvGrpSpPr>
        <p:grpSpPr>
          <a:xfrm>
            <a:off x="3869803" y="1089234"/>
            <a:ext cx="1080000" cy="1147270"/>
            <a:chOff x="3869803" y="1089234"/>
            <a:chExt cx="1080000" cy="114727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8A39BAA-9E67-F2F0-F75A-2BED40032158}"/>
                </a:ext>
              </a:extLst>
            </p:cNvPr>
            <p:cNvSpPr/>
            <p:nvPr/>
          </p:nvSpPr>
          <p:spPr>
            <a:xfrm>
              <a:off x="3869803" y="108923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E7C754-358A-E786-355F-04939BE9C0E5}"/>
                </a:ext>
              </a:extLst>
            </p:cNvPr>
            <p:cNvSpPr txBox="1"/>
            <p:nvPr/>
          </p:nvSpPr>
          <p:spPr>
            <a:xfrm>
              <a:off x="3869803" y="1313174"/>
              <a:ext cx="108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99-100</a:t>
              </a:r>
            </a:p>
            <a:p>
              <a:pPr algn="ctr"/>
              <a:r>
                <a:rPr lang="en-US" sz="1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Crores</a:t>
              </a:r>
              <a:endPara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N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7E89591-7149-E247-40E3-9D4D4D9DE4C6}"/>
              </a:ext>
            </a:extLst>
          </p:cNvPr>
          <p:cNvSpPr txBox="1"/>
          <p:nvPr/>
        </p:nvSpPr>
        <p:spPr>
          <a:xfrm>
            <a:off x="7700605" y="1306068"/>
            <a:ext cx="1519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# of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workers</a:t>
            </a:r>
            <a:endParaRPr lang="en-IN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4C23FB-4804-A21C-AEAD-F709207F7294}"/>
              </a:ext>
            </a:extLst>
          </p:cNvPr>
          <p:cNvGrpSpPr/>
          <p:nvPr/>
        </p:nvGrpSpPr>
        <p:grpSpPr>
          <a:xfrm>
            <a:off x="6601503" y="1150905"/>
            <a:ext cx="1080000" cy="1014615"/>
            <a:chOff x="6601503" y="1150905"/>
            <a:chExt cx="1080000" cy="101461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5A8BB2A-AB76-4C06-9CE4-D879D0ADB506}"/>
                </a:ext>
              </a:extLst>
            </p:cNvPr>
            <p:cNvSpPr/>
            <p:nvPr/>
          </p:nvSpPr>
          <p:spPr>
            <a:xfrm>
              <a:off x="6692232" y="1150905"/>
              <a:ext cx="900000" cy="8472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0254BCC-DC1A-A2CB-09DF-F0EC5D274B6B}"/>
                </a:ext>
              </a:extLst>
            </p:cNvPr>
            <p:cNvSpPr txBox="1"/>
            <p:nvPr/>
          </p:nvSpPr>
          <p:spPr>
            <a:xfrm>
              <a:off x="6601503" y="1242190"/>
              <a:ext cx="108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</a:t>
              </a:r>
            </a:p>
            <a:p>
              <a:pPr algn="ctr"/>
              <a:r>
                <a:rPr lang="en-US" sz="1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Crores</a:t>
              </a:r>
              <a:endPara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N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16222DA-BBD3-4B6B-8BC1-EE75D43478C4}"/>
              </a:ext>
            </a:extLst>
          </p:cNvPr>
          <p:cNvSpPr txBox="1"/>
          <p:nvPr/>
        </p:nvSpPr>
        <p:spPr>
          <a:xfrm>
            <a:off x="6323605" y="2382574"/>
            <a:ext cx="1519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Organized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endParaRPr lang="en-IN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9380EE2-783B-46E9-5444-1014374C31B7}"/>
              </a:ext>
            </a:extLst>
          </p:cNvPr>
          <p:cNvGrpSpPr/>
          <p:nvPr/>
        </p:nvGrpSpPr>
        <p:grpSpPr>
          <a:xfrm>
            <a:off x="5681849" y="2367016"/>
            <a:ext cx="847997" cy="720000"/>
            <a:chOff x="5681849" y="2367016"/>
            <a:chExt cx="847997" cy="720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D21FADF-DFAC-12A1-72B3-0152B15DB726}"/>
                </a:ext>
              </a:extLst>
            </p:cNvPr>
            <p:cNvSpPr/>
            <p:nvPr/>
          </p:nvSpPr>
          <p:spPr>
            <a:xfrm>
              <a:off x="5718364" y="2367016"/>
              <a:ext cx="706664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22D9D63-3B23-80AE-FE29-ABECA7C3D9E0}"/>
                </a:ext>
              </a:extLst>
            </p:cNvPr>
            <p:cNvSpPr txBox="1"/>
            <p:nvPr/>
          </p:nvSpPr>
          <p:spPr>
            <a:xfrm>
              <a:off x="5681849" y="2431541"/>
              <a:ext cx="847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1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0-20%</a:t>
              </a:r>
              <a:endParaRPr lang="en-IN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4D17D22-E21F-9F26-875A-75D9CAE10078}"/>
              </a:ext>
            </a:extLst>
          </p:cNvPr>
          <p:cNvSpPr txBox="1"/>
          <p:nvPr/>
        </p:nvSpPr>
        <p:spPr>
          <a:xfrm>
            <a:off x="9064599" y="2447698"/>
            <a:ext cx="1519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Unorganized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endParaRPr lang="en-IN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F96FC82-F67C-BAB2-A9FF-A508CF9A3D9A}"/>
              </a:ext>
            </a:extLst>
          </p:cNvPr>
          <p:cNvGrpSpPr/>
          <p:nvPr/>
        </p:nvGrpSpPr>
        <p:grpSpPr>
          <a:xfrm>
            <a:off x="7998605" y="2299904"/>
            <a:ext cx="1080000" cy="847229"/>
            <a:chOff x="7998605" y="2299904"/>
            <a:chExt cx="1080000" cy="847229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244D7AC-6D43-9C4E-8CE3-5D57144B0372}"/>
                </a:ext>
              </a:extLst>
            </p:cNvPr>
            <p:cNvSpPr/>
            <p:nvPr/>
          </p:nvSpPr>
          <p:spPr>
            <a:xfrm>
              <a:off x="8076390" y="2299904"/>
              <a:ext cx="900000" cy="8472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EC794CA-902D-7C5F-FAD0-FD0006A06391}"/>
                </a:ext>
              </a:extLst>
            </p:cNvPr>
            <p:cNvSpPr txBox="1"/>
            <p:nvPr/>
          </p:nvSpPr>
          <p:spPr>
            <a:xfrm>
              <a:off x="7998605" y="2521073"/>
              <a:ext cx="108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80-90%</a:t>
              </a:r>
              <a:endParaRPr lang="en-IN" dirty="0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EAAEFF89-A98B-BF1A-0276-B1FDB79D64B8}"/>
              </a:ext>
            </a:extLst>
          </p:cNvPr>
          <p:cNvSpPr/>
          <p:nvPr/>
        </p:nvSpPr>
        <p:spPr>
          <a:xfrm>
            <a:off x="3696734" y="3893686"/>
            <a:ext cx="1440000" cy="1440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7BAB0E-ADED-4FAF-CD96-CAF803915EEF}"/>
              </a:ext>
            </a:extLst>
          </p:cNvPr>
          <p:cNvSpPr txBox="1"/>
          <p:nvPr/>
        </p:nvSpPr>
        <p:spPr>
          <a:xfrm>
            <a:off x="1919755" y="430239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Labour Laws</a:t>
            </a:r>
            <a:endParaRPr lang="en-IN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C62A157-F0B3-DD74-BC9E-A7DC93CBBE1D}"/>
              </a:ext>
            </a:extLst>
          </p:cNvPr>
          <p:cNvSpPr txBox="1"/>
          <p:nvPr/>
        </p:nvSpPr>
        <p:spPr>
          <a:xfrm>
            <a:off x="5151936" y="4268204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Labour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Laws</a:t>
            </a:r>
            <a:endParaRPr lang="en-IN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BCAC5E-CEF4-B0E1-D5A9-CE60CD06EB59}"/>
              </a:ext>
            </a:extLst>
          </p:cNvPr>
          <p:cNvGrpSpPr/>
          <p:nvPr/>
        </p:nvGrpSpPr>
        <p:grpSpPr>
          <a:xfrm>
            <a:off x="839755" y="4051370"/>
            <a:ext cx="1080000" cy="1080000"/>
            <a:chOff x="839755" y="4051370"/>
            <a:chExt cx="1080000" cy="108000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2AE98DF-D6F9-67AD-5775-A53F7378DA2F}"/>
                </a:ext>
              </a:extLst>
            </p:cNvPr>
            <p:cNvSpPr/>
            <p:nvPr/>
          </p:nvSpPr>
          <p:spPr>
            <a:xfrm>
              <a:off x="839755" y="4051370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40BDB6B-C622-4FE5-7CAC-C7DB9B08B040}"/>
                </a:ext>
              </a:extLst>
            </p:cNvPr>
            <p:cNvSpPr txBox="1"/>
            <p:nvPr/>
          </p:nvSpPr>
          <p:spPr>
            <a:xfrm>
              <a:off x="839755" y="4419600"/>
              <a:ext cx="108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</a:t>
              </a:r>
              <a:endPara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N" dirty="0"/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8FC37ACF-4F8E-B84C-D815-74F99BFF2A12}"/>
              </a:ext>
            </a:extLst>
          </p:cNvPr>
          <p:cNvSpPr/>
          <p:nvPr/>
        </p:nvSpPr>
        <p:spPr>
          <a:xfrm>
            <a:off x="7083403" y="3893686"/>
            <a:ext cx="1440000" cy="1440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1AD3A61-BD82-3C1C-4C66-107DF6D501EB}"/>
              </a:ext>
            </a:extLst>
          </p:cNvPr>
          <p:cNvSpPr txBox="1"/>
          <p:nvPr/>
        </p:nvSpPr>
        <p:spPr>
          <a:xfrm>
            <a:off x="8538605" y="4268204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 Law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 pending</a:t>
            </a:r>
            <a:endParaRPr lang="en-IN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5D4A178-ED04-70F8-C54A-9EFBE7E58A29}"/>
              </a:ext>
            </a:extLst>
          </p:cNvPr>
          <p:cNvSpPr txBox="1"/>
          <p:nvPr/>
        </p:nvSpPr>
        <p:spPr>
          <a:xfrm>
            <a:off x="7285536" y="4336306"/>
            <a:ext cx="10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400,000+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91584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65"/>
              </a:lnSpc>
            </a:pPr>
            <a:fld id="{81D60167-4931-47E6-BA6A-407CBD079E47}" type="slidenum">
              <a:rPr spc="5" dirty="0"/>
              <a:t>20</a:t>
            </a:fld>
            <a:endParaRPr spc="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9000" y="268921"/>
            <a:ext cx="7367905" cy="65532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/>
              <a:t>The Code on </a:t>
            </a:r>
            <a:r>
              <a:rPr spc="-5" dirty="0"/>
              <a:t>Social</a:t>
            </a:r>
            <a:r>
              <a:rPr spc="-35" dirty="0"/>
              <a:t> </a:t>
            </a:r>
            <a:r>
              <a:rPr dirty="0"/>
              <a:t>Security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565656"/>
                </a:solidFill>
              </a:rPr>
              <a:t>Impact </a:t>
            </a:r>
            <a:r>
              <a:rPr sz="1800" spc="5" dirty="0">
                <a:solidFill>
                  <a:srgbClr val="565656"/>
                </a:solidFill>
              </a:rPr>
              <a:t>of </a:t>
            </a:r>
            <a:r>
              <a:rPr sz="1800" spc="-5" dirty="0">
                <a:solidFill>
                  <a:srgbClr val="565656"/>
                </a:solidFill>
              </a:rPr>
              <a:t>the </a:t>
            </a:r>
            <a:r>
              <a:rPr sz="1800" spc="-10" dirty="0">
                <a:solidFill>
                  <a:srgbClr val="565656"/>
                </a:solidFill>
              </a:rPr>
              <a:t>new </a:t>
            </a:r>
            <a:r>
              <a:rPr sz="1800" spc="-15" dirty="0">
                <a:solidFill>
                  <a:srgbClr val="565656"/>
                </a:solidFill>
              </a:rPr>
              <a:t>wage </a:t>
            </a:r>
            <a:r>
              <a:rPr sz="1800" spc="-10" dirty="0">
                <a:solidFill>
                  <a:srgbClr val="565656"/>
                </a:solidFill>
              </a:rPr>
              <a:t>definition </a:t>
            </a:r>
            <a:r>
              <a:rPr sz="1800" dirty="0">
                <a:solidFill>
                  <a:srgbClr val="565656"/>
                </a:solidFill>
              </a:rPr>
              <a:t>on </a:t>
            </a:r>
            <a:r>
              <a:rPr sz="1800" spc="-15" dirty="0">
                <a:solidFill>
                  <a:srgbClr val="565656"/>
                </a:solidFill>
              </a:rPr>
              <a:t>Gratuity </a:t>
            </a:r>
            <a:r>
              <a:rPr sz="1800" dirty="0">
                <a:solidFill>
                  <a:srgbClr val="565656"/>
                </a:solidFill>
              </a:rPr>
              <a:t>/ </a:t>
            </a:r>
            <a:r>
              <a:rPr sz="1800" spc="-10" dirty="0">
                <a:solidFill>
                  <a:srgbClr val="565656"/>
                </a:solidFill>
              </a:rPr>
              <a:t>Maternity </a:t>
            </a:r>
            <a:r>
              <a:rPr sz="1800" spc="-15" dirty="0">
                <a:solidFill>
                  <a:srgbClr val="565656"/>
                </a:solidFill>
              </a:rPr>
              <a:t>benefit </a:t>
            </a:r>
            <a:r>
              <a:rPr sz="1800" dirty="0">
                <a:solidFill>
                  <a:srgbClr val="565656"/>
                </a:solidFill>
              </a:rPr>
              <a:t>–</a:t>
            </a:r>
            <a:r>
              <a:rPr sz="1800" spc="395" dirty="0">
                <a:solidFill>
                  <a:srgbClr val="565656"/>
                </a:solidFill>
              </a:rPr>
              <a:t> </a:t>
            </a:r>
            <a:r>
              <a:rPr sz="1800" spc="-15" dirty="0">
                <a:solidFill>
                  <a:srgbClr val="565656"/>
                </a:solidFill>
              </a:rPr>
              <a:t>Illustration</a:t>
            </a:r>
            <a:endParaRPr sz="1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01650" y="1665351"/>
          <a:ext cx="11189335" cy="39867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8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9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4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6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7744">
                <a:tc gridSpan="2"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00" b="1" spc="-15" dirty="0">
                          <a:solidFill>
                            <a:srgbClr val="0096A9"/>
                          </a:solidFill>
                          <a:latin typeface="Carlito"/>
                          <a:cs typeface="Carlito"/>
                        </a:rPr>
                        <a:t>Pay</a:t>
                      </a:r>
                      <a:r>
                        <a:rPr sz="1200" b="1" spc="-30" dirty="0">
                          <a:solidFill>
                            <a:srgbClr val="0096A9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96A9"/>
                          </a:solidFill>
                          <a:latin typeface="Carlito"/>
                          <a:cs typeface="Carlito"/>
                        </a:rPr>
                        <a:t>Components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8415" marB="0">
                    <a:lnT w="38100">
                      <a:solidFill>
                        <a:srgbClr val="0096A9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5110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00" b="1" spc="-10" dirty="0">
                          <a:solidFill>
                            <a:srgbClr val="0096A9"/>
                          </a:solidFill>
                          <a:latin typeface="Carlito"/>
                          <a:cs typeface="Carlito"/>
                        </a:rPr>
                        <a:t>Existing </a:t>
                      </a:r>
                      <a:r>
                        <a:rPr sz="1200" b="1" spc="-5" dirty="0">
                          <a:solidFill>
                            <a:srgbClr val="0096A9"/>
                          </a:solidFill>
                          <a:latin typeface="Carlito"/>
                          <a:cs typeface="Carlito"/>
                        </a:rPr>
                        <a:t>Laws (INR)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8415" marB="0">
                    <a:lnT w="38100">
                      <a:solidFill>
                        <a:srgbClr val="0096A9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00" b="1" dirty="0">
                          <a:solidFill>
                            <a:srgbClr val="0096A9"/>
                          </a:solidFill>
                          <a:latin typeface="Carlito"/>
                          <a:cs typeface="Carlito"/>
                        </a:rPr>
                        <a:t>Social </a:t>
                      </a:r>
                      <a:r>
                        <a:rPr sz="1200" b="1" spc="-5" dirty="0">
                          <a:solidFill>
                            <a:srgbClr val="0096A9"/>
                          </a:solidFill>
                          <a:latin typeface="Carlito"/>
                          <a:cs typeface="Carlito"/>
                        </a:rPr>
                        <a:t>Security</a:t>
                      </a:r>
                      <a:r>
                        <a:rPr sz="1200" b="1" spc="-80" dirty="0">
                          <a:solidFill>
                            <a:srgbClr val="0096A9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96A9"/>
                          </a:solidFill>
                          <a:latin typeface="Carlito"/>
                          <a:cs typeface="Carlito"/>
                        </a:rPr>
                        <a:t>Code(INR)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8415" marB="0">
                    <a:lnT w="38100">
                      <a:solidFill>
                        <a:srgbClr val="0096A9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3">
                <a:tc gridSpan="2"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Cost </a:t>
                      </a:r>
                      <a:r>
                        <a:rPr sz="1200" spc="-55" dirty="0">
                          <a:latin typeface="Carlito"/>
                          <a:cs typeface="Carlito"/>
                        </a:rPr>
                        <a:t>To</a:t>
                      </a:r>
                      <a:r>
                        <a:rPr sz="1200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Company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0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3204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12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00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00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0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12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00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00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0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Basic 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Pay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(40%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1200" spc="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CTC)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0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A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0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3204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4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80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00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0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4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80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00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0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616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House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Rent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Allowance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0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B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0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3204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2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40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00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0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2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40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00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0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871">
                <a:tc gridSpan="2"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5"/>
                        </a:spcBef>
                        <a:tabLst>
                          <a:tab pos="1781175" algn="l"/>
                        </a:tabLst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Leave</a:t>
                      </a:r>
                      <a:r>
                        <a:rPr sz="1200" spc="-25" dirty="0">
                          <a:latin typeface="Carlito"/>
                          <a:cs typeface="Carlito"/>
                        </a:rPr>
                        <a:t> Travel</a:t>
                      </a:r>
                      <a:r>
                        <a:rPr sz="12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Concessions	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C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6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3204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1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00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00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6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1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00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00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6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3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Fuel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reimbursement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0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D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0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3204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1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20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00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0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1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20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00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0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PF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 Contributions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0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E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0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3204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57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60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0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72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00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0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3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Statutory</a:t>
                      </a:r>
                      <a:r>
                        <a:rPr sz="12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Bonus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6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F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6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3204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1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00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00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6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1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00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00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6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Special</a:t>
                      </a:r>
                      <a:r>
                        <a:rPr sz="12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allowance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6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G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6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3204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1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02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40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6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88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00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6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623">
                <a:tc gridSpan="2"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b="1" spc="-20" dirty="0">
                          <a:latin typeface="Carlito"/>
                          <a:cs typeface="Carlito"/>
                        </a:rPr>
                        <a:t>Total </a:t>
                      </a:r>
                      <a:r>
                        <a:rPr sz="1200" b="1" spc="-15" dirty="0">
                          <a:latin typeface="Carlito"/>
                          <a:cs typeface="Carlito"/>
                        </a:rPr>
                        <a:t>wages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be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considered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for</a:t>
                      </a:r>
                      <a:r>
                        <a:rPr sz="1200" b="1" spc="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Gratuity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6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3204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b="1" spc="-10" dirty="0">
                          <a:latin typeface="Carlito"/>
                          <a:cs typeface="Carlito"/>
                        </a:rPr>
                        <a:t>4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80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00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6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b="1" spc="-10" dirty="0">
                          <a:latin typeface="Carlito"/>
                          <a:cs typeface="Carlito"/>
                        </a:rPr>
                        <a:t>5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68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00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0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R="1841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+Adj 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for exclusion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as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per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definition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i.e.</a:t>
                      </a:r>
                      <a:r>
                        <a:rPr sz="1200" spc="1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32,000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6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 gridSpan="4"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Understanding the impact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for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an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employee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with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7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years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1200" b="1" spc="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service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032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 gridSpan="2"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Monthly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Wages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6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2570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4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80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000/1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6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50%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total remuneration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i.e.</a:t>
                      </a:r>
                      <a:r>
                        <a:rPr sz="1200" spc="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600,000/12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6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 gridSpan="2"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Monthly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wages 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for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gratuity</a:t>
                      </a:r>
                      <a:r>
                        <a:rPr sz="12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purpose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032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2570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40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00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032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50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00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032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 gridSpan="2"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Formulae 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for</a:t>
                      </a:r>
                      <a:r>
                        <a:rPr sz="1200" spc="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gratuity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032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4475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Last drawn 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pay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/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26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*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15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*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no of 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years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1200" spc="1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service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032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Last drawn 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pay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/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26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*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15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*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no of 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years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1200" spc="1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service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032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3">
                <a:tc gridSpan="2"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b="1" spc="-20" dirty="0">
                          <a:latin typeface="Carlito"/>
                          <a:cs typeface="Carlito"/>
                        </a:rPr>
                        <a:t>Total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Gratuity</a:t>
                      </a:r>
                      <a:r>
                        <a:rPr sz="1200" b="1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Amount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032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2570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b="1" spc="-10" dirty="0">
                          <a:latin typeface="Carlito"/>
                          <a:cs typeface="Carlito"/>
                        </a:rPr>
                        <a:t>1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61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53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8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032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b="1" spc="-10" dirty="0">
                          <a:latin typeface="Carlito"/>
                          <a:cs typeface="Carlito"/>
                        </a:rPr>
                        <a:t>2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01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92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3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032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680">
                <a:tc gridSpan="2"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spc="-20" dirty="0">
                          <a:latin typeface="Carlito"/>
                          <a:cs typeface="Carlito"/>
                        </a:rPr>
                        <a:t>Total </a:t>
                      </a:r>
                      <a:r>
                        <a:rPr sz="1200" b="1" spc="-15" dirty="0">
                          <a:latin typeface="Carlito"/>
                          <a:cs typeface="Carlito"/>
                        </a:rPr>
                        <a:t>wages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be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considered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for Maternity</a:t>
                      </a:r>
                      <a:r>
                        <a:rPr sz="1200" b="1" spc="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Benefit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095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3204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spc="-10" dirty="0">
                          <a:latin typeface="Carlito"/>
                          <a:cs typeface="Carlito"/>
                        </a:rPr>
                        <a:t>12,00,000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or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1,00,000</a:t>
                      </a:r>
                      <a:r>
                        <a:rPr sz="1200" b="1" spc="1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p.m.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095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spc="-10" dirty="0">
                          <a:latin typeface="Carlito"/>
                          <a:cs typeface="Carlito"/>
                        </a:rPr>
                        <a:t>6,00,000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or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50,000</a:t>
                      </a:r>
                      <a:r>
                        <a:rPr sz="1200" b="1" spc="10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p.m.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095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89000" y="6018072"/>
            <a:ext cx="44913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rlito"/>
                <a:cs typeface="Carlito"/>
              </a:rPr>
              <a:t>*It is assumed </a:t>
            </a:r>
            <a:r>
              <a:rPr sz="1100" spc="-5" dirty="0">
                <a:latin typeface="Carlito"/>
                <a:cs typeface="Carlito"/>
              </a:rPr>
              <a:t>that </a:t>
            </a:r>
            <a:r>
              <a:rPr sz="1100" dirty="0">
                <a:latin typeface="Carlito"/>
                <a:cs typeface="Carlito"/>
              </a:rPr>
              <a:t>last</a:t>
            </a:r>
            <a:r>
              <a:rPr sz="1100" spc="-19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drawn salary and average salary </a:t>
            </a:r>
            <a:r>
              <a:rPr sz="1100" spc="-5" dirty="0">
                <a:latin typeface="Carlito"/>
                <a:cs typeface="Carlito"/>
              </a:rPr>
              <a:t>for 12 months </a:t>
            </a:r>
            <a:r>
              <a:rPr sz="1100" dirty="0">
                <a:latin typeface="Carlito"/>
                <a:cs typeface="Carlito"/>
              </a:rPr>
              <a:t>is </a:t>
            </a:r>
            <a:r>
              <a:rPr sz="1100" spc="-5" dirty="0">
                <a:latin typeface="Carlito"/>
                <a:cs typeface="Carlito"/>
              </a:rPr>
              <a:t>same.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0FF646E8-479C-3D1B-5C07-EB635ACAF940}"/>
              </a:ext>
            </a:extLst>
          </p:cNvPr>
          <p:cNvSpPr txBox="1">
            <a:spLocks/>
          </p:cNvSpPr>
          <p:nvPr/>
        </p:nvSpPr>
        <p:spPr>
          <a:xfrm>
            <a:off x="4343400" y="6612192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CA RUCHI GUPTA   CONTACT: 8875000468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AEE0D6B-7451-A4CE-3297-28B48826D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4FD518-E378-3D2E-1DC1-6C5629C77050}"/>
              </a:ext>
            </a:extLst>
          </p:cNvPr>
          <p:cNvSpPr txBox="1"/>
          <p:nvPr/>
        </p:nvSpPr>
        <p:spPr>
          <a:xfrm>
            <a:off x="2400300" y="1191813"/>
            <a:ext cx="739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</a:p>
          <a:p>
            <a:pPr algn="ctr"/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n-IN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0608" y="3436536"/>
            <a:ext cx="6210784" cy="17979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0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Ruchi Gupta</a:t>
            </a:r>
            <a:br>
              <a:rPr lang="en-US" sz="40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spc="-10" dirty="0">
                <a:latin typeface="Arial" panose="020B0604020202020204" pitchFamily="34" charset="0"/>
                <a:cs typeface="Arial" panose="020B0604020202020204" pitchFamily="34" charset="0"/>
              </a:rPr>
              <a:t>+91 8875000468</a:t>
            </a:r>
            <a:br>
              <a:rPr lang="en-US" sz="4000" spc="-1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spc="-1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gupta_ruchi31@yahoo.co.in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895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02919" y="1685544"/>
            <a:ext cx="2636520" cy="1155700"/>
          </a:xfrm>
          <a:prstGeom prst="rect">
            <a:avLst/>
          </a:prstGeom>
          <a:ln w="18287">
            <a:solidFill>
              <a:srgbClr val="85BB2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lang="en-IN"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n-IN" sz="1750" dirty="0">
              <a:latin typeface="Times New Roman"/>
              <a:cs typeface="Times New Roman"/>
            </a:endParaRPr>
          </a:p>
          <a:p>
            <a:pPr marL="273050">
              <a:lnSpc>
                <a:spcPct val="100000"/>
              </a:lnSpc>
            </a:pPr>
            <a:r>
              <a:rPr lang="en-IN" sz="1400" spc="-15" dirty="0">
                <a:latin typeface="Carlito"/>
                <a:cs typeface="Carlito"/>
              </a:rPr>
              <a:t>Consolidate numerous</a:t>
            </a:r>
            <a:r>
              <a:rPr lang="en-IN" sz="1400" spc="165" dirty="0">
                <a:latin typeface="Carlito"/>
                <a:cs typeface="Carlito"/>
              </a:rPr>
              <a:t> </a:t>
            </a:r>
            <a:r>
              <a:rPr lang="en-IN" sz="1400" spc="-5" dirty="0">
                <a:latin typeface="Carlito"/>
                <a:cs typeface="Carlito"/>
              </a:rPr>
              <a:t>codes</a:t>
            </a:r>
            <a:endParaRPr lang="en-IN" sz="14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43655" y="1685544"/>
            <a:ext cx="2639695" cy="1155700"/>
          </a:xfrm>
          <a:prstGeom prst="rect">
            <a:avLst/>
          </a:prstGeom>
          <a:ln w="18288">
            <a:solidFill>
              <a:srgbClr val="85BB2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Times New Roman"/>
              <a:cs typeface="Times New Roman"/>
            </a:endParaRPr>
          </a:p>
          <a:p>
            <a:pPr marL="443230">
              <a:lnSpc>
                <a:spcPct val="100000"/>
              </a:lnSpc>
            </a:pPr>
            <a:r>
              <a:rPr sz="1400" spc="-15" dirty="0">
                <a:latin typeface="Carlito"/>
                <a:cs typeface="Carlito"/>
              </a:rPr>
              <a:t>Uniformity </a:t>
            </a:r>
            <a:r>
              <a:rPr sz="1400" spc="-10" dirty="0">
                <a:latin typeface="Carlito"/>
                <a:cs typeface="Carlito"/>
              </a:rPr>
              <a:t>in</a:t>
            </a:r>
            <a:r>
              <a:rPr sz="1400" spc="100" dirty="0">
                <a:latin typeface="Carlito"/>
                <a:cs typeface="Carlito"/>
              </a:rPr>
              <a:t> </a:t>
            </a:r>
            <a:r>
              <a:rPr sz="1400" spc="-15" dirty="0">
                <a:latin typeface="Carlito"/>
                <a:cs typeface="Carlito"/>
              </a:rPr>
              <a:t>definitions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2919" y="4133088"/>
            <a:ext cx="2636520" cy="1152525"/>
          </a:xfrm>
          <a:prstGeom prst="rect">
            <a:avLst/>
          </a:prstGeom>
          <a:ln w="18287">
            <a:solidFill>
              <a:srgbClr val="85BB2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Times New Roman"/>
              <a:cs typeface="Times New Roman"/>
            </a:endParaRPr>
          </a:p>
          <a:p>
            <a:pPr marL="526415">
              <a:lnSpc>
                <a:spcPct val="100000"/>
              </a:lnSpc>
            </a:pPr>
            <a:r>
              <a:rPr sz="1400" spc="-20" dirty="0">
                <a:latin typeface="Carlito"/>
                <a:cs typeface="Carlito"/>
              </a:rPr>
              <a:t>Effective</a:t>
            </a:r>
            <a:r>
              <a:rPr sz="1400" spc="40" dirty="0">
                <a:latin typeface="Carlito"/>
                <a:cs typeface="Carlito"/>
              </a:rPr>
              <a:t> </a:t>
            </a:r>
            <a:r>
              <a:rPr sz="1400" spc="-15" dirty="0">
                <a:latin typeface="Carlito"/>
                <a:cs typeface="Carlito"/>
              </a:rPr>
              <a:t>enforcement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43655" y="4133088"/>
            <a:ext cx="2639695" cy="1152525"/>
          </a:xfrm>
          <a:prstGeom prst="rect">
            <a:avLst/>
          </a:prstGeom>
          <a:ln w="18288">
            <a:solidFill>
              <a:srgbClr val="85BB2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Times New Roman"/>
              <a:cs typeface="Times New Roman"/>
            </a:endParaRPr>
          </a:p>
          <a:p>
            <a:pPr marL="467995">
              <a:lnSpc>
                <a:spcPct val="100000"/>
              </a:lnSpc>
            </a:pPr>
            <a:r>
              <a:rPr sz="1400" spc="-10" dirty="0">
                <a:latin typeface="Carlito"/>
                <a:cs typeface="Carlito"/>
              </a:rPr>
              <a:t>Ease </a:t>
            </a:r>
            <a:r>
              <a:rPr sz="1400" dirty="0">
                <a:latin typeface="Carlito"/>
                <a:cs typeface="Carlito"/>
              </a:rPr>
              <a:t>of</a:t>
            </a:r>
            <a:r>
              <a:rPr sz="1400" spc="-10" dirty="0">
                <a:latin typeface="Carlito"/>
                <a:cs typeface="Carlito"/>
              </a:rPr>
              <a:t> implementation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2919" y="2907792"/>
            <a:ext cx="2636520" cy="1155700"/>
          </a:xfrm>
          <a:prstGeom prst="rect">
            <a:avLst/>
          </a:prstGeom>
          <a:ln w="18287">
            <a:solidFill>
              <a:srgbClr val="85BB2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669925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rlito"/>
                <a:cs typeface="Carlito"/>
              </a:rPr>
              <a:t>Use </a:t>
            </a:r>
            <a:r>
              <a:rPr sz="1400" dirty="0">
                <a:latin typeface="Carlito"/>
                <a:cs typeface="Carlito"/>
              </a:rPr>
              <a:t>of</a:t>
            </a:r>
            <a:r>
              <a:rPr sz="1400" spc="-10" dirty="0">
                <a:latin typeface="Carlito"/>
                <a:cs typeface="Carlito"/>
              </a:rPr>
              <a:t> technology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43655" y="2907792"/>
            <a:ext cx="2639695" cy="1155700"/>
          </a:xfrm>
          <a:prstGeom prst="rect">
            <a:avLst/>
          </a:prstGeom>
          <a:ln w="18288">
            <a:solidFill>
              <a:srgbClr val="85BB2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163195">
              <a:lnSpc>
                <a:spcPct val="100000"/>
              </a:lnSpc>
              <a:spcBef>
                <a:spcPts val="5"/>
              </a:spcBef>
            </a:pPr>
            <a:r>
              <a:rPr sz="1400" spc="-20" dirty="0">
                <a:latin typeface="Carlito"/>
                <a:cs typeface="Carlito"/>
              </a:rPr>
              <a:t>Transparency </a:t>
            </a:r>
            <a:r>
              <a:rPr sz="1400" spc="-10" dirty="0">
                <a:latin typeface="Carlito"/>
                <a:cs typeface="Carlito"/>
              </a:rPr>
              <a:t>and</a:t>
            </a:r>
            <a:r>
              <a:rPr sz="1400" spc="114" dirty="0">
                <a:latin typeface="Carlito"/>
                <a:cs typeface="Carlito"/>
              </a:rPr>
              <a:t> </a:t>
            </a:r>
            <a:r>
              <a:rPr sz="1400" spc="-15" dirty="0">
                <a:latin typeface="Carlito"/>
                <a:cs typeface="Carlito"/>
              </a:rPr>
              <a:t>accountability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96000" y="1685544"/>
            <a:ext cx="381000" cy="3615054"/>
          </a:xfrm>
          <a:custGeom>
            <a:avLst/>
            <a:gdLst/>
            <a:ahLst/>
            <a:cxnLst/>
            <a:rect l="l" t="t" r="r" b="b"/>
            <a:pathLst>
              <a:path w="381000" h="3615054">
                <a:moveTo>
                  <a:pt x="0" y="0"/>
                </a:moveTo>
                <a:lnTo>
                  <a:pt x="0" y="3614928"/>
                </a:lnTo>
                <a:lnTo>
                  <a:pt x="381000" y="1807464"/>
                </a:lnTo>
                <a:lnTo>
                  <a:pt x="0" y="0"/>
                </a:lnTo>
                <a:close/>
              </a:path>
            </a:pathLst>
          </a:custGeom>
          <a:solidFill>
            <a:srgbClr val="75787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367016" y="1612328"/>
            <a:ext cx="4145915" cy="4029710"/>
            <a:chOff x="7367016" y="1612328"/>
            <a:chExt cx="4145915" cy="4029710"/>
          </a:xfrm>
        </p:grpSpPr>
        <p:sp>
          <p:nvSpPr>
            <p:cNvPr id="11" name="object 11"/>
            <p:cNvSpPr/>
            <p:nvPr/>
          </p:nvSpPr>
          <p:spPr>
            <a:xfrm>
              <a:off x="7367016" y="2624327"/>
              <a:ext cx="2066925" cy="2021205"/>
            </a:xfrm>
            <a:custGeom>
              <a:avLst/>
              <a:gdLst/>
              <a:ahLst/>
              <a:cxnLst/>
              <a:rect l="l" t="t" r="r" b="b"/>
              <a:pathLst>
                <a:path w="2066925" h="2021204">
                  <a:moveTo>
                    <a:pt x="1033272" y="0"/>
                  </a:moveTo>
                  <a:lnTo>
                    <a:pt x="0" y="1010412"/>
                  </a:lnTo>
                  <a:lnTo>
                    <a:pt x="1033272" y="2020824"/>
                  </a:lnTo>
                  <a:lnTo>
                    <a:pt x="2066543" y="1010412"/>
                  </a:lnTo>
                  <a:lnTo>
                    <a:pt x="1033272" y="0"/>
                  </a:lnTo>
                  <a:close/>
                </a:path>
              </a:pathLst>
            </a:custGeom>
            <a:solidFill>
              <a:srgbClr val="0096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00288" y="1621536"/>
              <a:ext cx="2066925" cy="2021205"/>
            </a:xfrm>
            <a:custGeom>
              <a:avLst/>
              <a:gdLst/>
              <a:ahLst/>
              <a:cxnLst/>
              <a:rect l="l" t="t" r="r" b="b"/>
              <a:pathLst>
                <a:path w="2066925" h="2021204">
                  <a:moveTo>
                    <a:pt x="1033271" y="0"/>
                  </a:moveTo>
                  <a:lnTo>
                    <a:pt x="0" y="1010412"/>
                  </a:lnTo>
                  <a:lnTo>
                    <a:pt x="1033271" y="2020824"/>
                  </a:lnTo>
                  <a:lnTo>
                    <a:pt x="2066543" y="1010412"/>
                  </a:lnTo>
                  <a:lnTo>
                    <a:pt x="1033271" y="0"/>
                  </a:lnTo>
                  <a:close/>
                </a:path>
              </a:pathLst>
            </a:custGeom>
            <a:solidFill>
              <a:srgbClr val="046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400288" y="1621536"/>
              <a:ext cx="2066925" cy="2021205"/>
            </a:xfrm>
            <a:custGeom>
              <a:avLst/>
              <a:gdLst/>
              <a:ahLst/>
              <a:cxnLst/>
              <a:rect l="l" t="t" r="r" b="b"/>
              <a:pathLst>
                <a:path w="2066925" h="2021204">
                  <a:moveTo>
                    <a:pt x="0" y="1010412"/>
                  </a:moveTo>
                  <a:lnTo>
                    <a:pt x="1033271" y="0"/>
                  </a:lnTo>
                  <a:lnTo>
                    <a:pt x="2066543" y="1010412"/>
                  </a:lnTo>
                  <a:lnTo>
                    <a:pt x="1033271" y="2020824"/>
                  </a:lnTo>
                  <a:lnTo>
                    <a:pt x="0" y="1010412"/>
                  </a:lnTo>
                  <a:close/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00288" y="3614927"/>
              <a:ext cx="2066925" cy="2018030"/>
            </a:xfrm>
            <a:custGeom>
              <a:avLst/>
              <a:gdLst/>
              <a:ahLst/>
              <a:cxnLst/>
              <a:rect l="l" t="t" r="r" b="b"/>
              <a:pathLst>
                <a:path w="2066925" h="2018029">
                  <a:moveTo>
                    <a:pt x="1033271" y="0"/>
                  </a:moveTo>
                  <a:lnTo>
                    <a:pt x="0" y="1008888"/>
                  </a:lnTo>
                  <a:lnTo>
                    <a:pt x="1033271" y="2017776"/>
                  </a:lnTo>
                  <a:lnTo>
                    <a:pt x="2066543" y="1008888"/>
                  </a:lnTo>
                  <a:lnTo>
                    <a:pt x="1033271" y="0"/>
                  </a:lnTo>
                  <a:close/>
                </a:path>
              </a:pathLst>
            </a:custGeom>
            <a:solidFill>
              <a:srgbClr val="00A2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400288" y="3614927"/>
              <a:ext cx="2066925" cy="2018030"/>
            </a:xfrm>
            <a:custGeom>
              <a:avLst/>
              <a:gdLst/>
              <a:ahLst/>
              <a:cxnLst/>
              <a:rect l="l" t="t" r="r" b="b"/>
              <a:pathLst>
                <a:path w="2066925" h="2018029">
                  <a:moveTo>
                    <a:pt x="0" y="1008888"/>
                  </a:moveTo>
                  <a:lnTo>
                    <a:pt x="1033271" y="0"/>
                  </a:lnTo>
                  <a:lnTo>
                    <a:pt x="2066543" y="1008888"/>
                  </a:lnTo>
                  <a:lnTo>
                    <a:pt x="1033271" y="2017776"/>
                  </a:lnTo>
                  <a:lnTo>
                    <a:pt x="0" y="1008888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436608" y="2624327"/>
              <a:ext cx="2066925" cy="2021205"/>
            </a:xfrm>
            <a:custGeom>
              <a:avLst/>
              <a:gdLst/>
              <a:ahLst/>
              <a:cxnLst/>
              <a:rect l="l" t="t" r="r" b="b"/>
              <a:pathLst>
                <a:path w="2066925" h="2021204">
                  <a:moveTo>
                    <a:pt x="1033272" y="0"/>
                  </a:moveTo>
                  <a:lnTo>
                    <a:pt x="0" y="1010412"/>
                  </a:lnTo>
                  <a:lnTo>
                    <a:pt x="1033272" y="2020824"/>
                  </a:lnTo>
                  <a:lnTo>
                    <a:pt x="2066544" y="1010412"/>
                  </a:lnTo>
                  <a:lnTo>
                    <a:pt x="1033272" y="0"/>
                  </a:lnTo>
                  <a:close/>
                </a:path>
              </a:pathLst>
            </a:custGeom>
            <a:solidFill>
              <a:srgbClr val="85BB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436608" y="2624327"/>
              <a:ext cx="2066925" cy="2021205"/>
            </a:xfrm>
            <a:custGeom>
              <a:avLst/>
              <a:gdLst/>
              <a:ahLst/>
              <a:cxnLst/>
              <a:rect l="l" t="t" r="r" b="b"/>
              <a:pathLst>
                <a:path w="2066925" h="2021204">
                  <a:moveTo>
                    <a:pt x="0" y="1010412"/>
                  </a:moveTo>
                  <a:lnTo>
                    <a:pt x="1033272" y="0"/>
                  </a:lnTo>
                  <a:lnTo>
                    <a:pt x="2066544" y="1010412"/>
                  </a:lnTo>
                  <a:lnTo>
                    <a:pt x="1033272" y="2020824"/>
                  </a:lnTo>
                  <a:lnTo>
                    <a:pt x="0" y="1010412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835897" y="2442413"/>
            <a:ext cx="114617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Code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on</a:t>
            </a:r>
            <a:r>
              <a:rPr sz="14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Wages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049636" y="3066414"/>
            <a:ext cx="1035050" cy="1091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Code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on  </a:t>
            </a: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Occupational 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Safety,</a:t>
            </a:r>
            <a:r>
              <a:rPr sz="14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Health  and </a:t>
            </a:r>
            <a:r>
              <a:rPr sz="1400" spc="-15" dirty="0">
                <a:solidFill>
                  <a:srgbClr val="FFFFFF"/>
                </a:solidFill>
                <a:latin typeface="Carlito"/>
                <a:cs typeface="Carlito"/>
              </a:rPr>
              <a:t>working  </a:t>
            </a: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conditions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29168" y="3294633"/>
            <a:ext cx="699770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6195" algn="just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Code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on 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1400" spc="-20" dirty="0">
                <a:solidFill>
                  <a:srgbClr val="FFFFFF"/>
                </a:solidFill>
                <a:latin typeface="Carlito"/>
                <a:cs typeface="Carlito"/>
              </a:rPr>
              <a:t>ndu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sz="1400" spc="-15" dirty="0">
                <a:solidFill>
                  <a:srgbClr val="FFFFFF"/>
                </a:solidFill>
                <a:latin typeface="Carlito"/>
                <a:cs typeface="Carlito"/>
              </a:rPr>
              <a:t>tri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al  </a:t>
            </a: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Relations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96857" y="4341114"/>
            <a:ext cx="108013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0825" marR="5080" indent="-238125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Code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on</a:t>
            </a:r>
            <a:r>
              <a:rPr sz="14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Social  </a:t>
            </a: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Security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769095" y="3209544"/>
            <a:ext cx="1237615" cy="725805"/>
            <a:chOff x="8769095" y="3209544"/>
            <a:chExt cx="1237615" cy="725805"/>
          </a:xfrm>
        </p:grpSpPr>
        <p:sp>
          <p:nvSpPr>
            <p:cNvPr id="23" name="object 23"/>
            <p:cNvSpPr/>
            <p:nvPr/>
          </p:nvSpPr>
          <p:spPr>
            <a:xfrm>
              <a:off x="8782811" y="3223260"/>
              <a:ext cx="1210310" cy="698500"/>
            </a:xfrm>
            <a:custGeom>
              <a:avLst/>
              <a:gdLst/>
              <a:ahLst/>
              <a:cxnLst/>
              <a:rect l="l" t="t" r="r" b="b"/>
              <a:pathLst>
                <a:path w="1210309" h="698500">
                  <a:moveTo>
                    <a:pt x="1093724" y="0"/>
                  </a:moveTo>
                  <a:lnTo>
                    <a:pt x="116332" y="0"/>
                  </a:lnTo>
                  <a:lnTo>
                    <a:pt x="71044" y="9140"/>
                  </a:lnTo>
                  <a:lnTo>
                    <a:pt x="34067" y="34067"/>
                  </a:lnTo>
                  <a:lnTo>
                    <a:pt x="9140" y="71044"/>
                  </a:lnTo>
                  <a:lnTo>
                    <a:pt x="0" y="116331"/>
                  </a:lnTo>
                  <a:lnTo>
                    <a:pt x="0" y="581659"/>
                  </a:lnTo>
                  <a:lnTo>
                    <a:pt x="9140" y="626947"/>
                  </a:lnTo>
                  <a:lnTo>
                    <a:pt x="34067" y="663924"/>
                  </a:lnTo>
                  <a:lnTo>
                    <a:pt x="71044" y="688851"/>
                  </a:lnTo>
                  <a:lnTo>
                    <a:pt x="116332" y="697991"/>
                  </a:lnTo>
                  <a:lnTo>
                    <a:pt x="1093724" y="697991"/>
                  </a:lnTo>
                  <a:lnTo>
                    <a:pt x="1139011" y="688851"/>
                  </a:lnTo>
                  <a:lnTo>
                    <a:pt x="1175988" y="663924"/>
                  </a:lnTo>
                  <a:lnTo>
                    <a:pt x="1200915" y="626947"/>
                  </a:lnTo>
                  <a:lnTo>
                    <a:pt x="1210056" y="581659"/>
                  </a:lnTo>
                  <a:lnTo>
                    <a:pt x="1210056" y="116331"/>
                  </a:lnTo>
                  <a:lnTo>
                    <a:pt x="1200915" y="71044"/>
                  </a:lnTo>
                  <a:lnTo>
                    <a:pt x="1175988" y="34067"/>
                  </a:lnTo>
                  <a:lnTo>
                    <a:pt x="1139011" y="9140"/>
                  </a:lnTo>
                  <a:lnTo>
                    <a:pt x="1093724" y="0"/>
                  </a:lnTo>
                  <a:close/>
                </a:path>
              </a:pathLst>
            </a:custGeom>
            <a:solidFill>
              <a:srgbClr val="7578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782811" y="3223260"/>
              <a:ext cx="1210310" cy="698500"/>
            </a:xfrm>
            <a:custGeom>
              <a:avLst/>
              <a:gdLst/>
              <a:ahLst/>
              <a:cxnLst/>
              <a:rect l="l" t="t" r="r" b="b"/>
              <a:pathLst>
                <a:path w="1210309" h="698500">
                  <a:moveTo>
                    <a:pt x="0" y="116331"/>
                  </a:moveTo>
                  <a:lnTo>
                    <a:pt x="9140" y="71044"/>
                  </a:lnTo>
                  <a:lnTo>
                    <a:pt x="34067" y="34067"/>
                  </a:lnTo>
                  <a:lnTo>
                    <a:pt x="71044" y="9140"/>
                  </a:lnTo>
                  <a:lnTo>
                    <a:pt x="116332" y="0"/>
                  </a:lnTo>
                  <a:lnTo>
                    <a:pt x="1093724" y="0"/>
                  </a:lnTo>
                  <a:lnTo>
                    <a:pt x="1139011" y="9140"/>
                  </a:lnTo>
                  <a:lnTo>
                    <a:pt x="1175988" y="34067"/>
                  </a:lnTo>
                  <a:lnTo>
                    <a:pt x="1200915" y="71044"/>
                  </a:lnTo>
                  <a:lnTo>
                    <a:pt x="1210056" y="116331"/>
                  </a:lnTo>
                  <a:lnTo>
                    <a:pt x="1210056" y="581659"/>
                  </a:lnTo>
                  <a:lnTo>
                    <a:pt x="1200915" y="626947"/>
                  </a:lnTo>
                  <a:lnTo>
                    <a:pt x="1175988" y="663924"/>
                  </a:lnTo>
                  <a:lnTo>
                    <a:pt x="1139011" y="688851"/>
                  </a:lnTo>
                  <a:lnTo>
                    <a:pt x="1093724" y="697991"/>
                  </a:lnTo>
                  <a:lnTo>
                    <a:pt x="116332" y="697991"/>
                  </a:lnTo>
                  <a:lnTo>
                    <a:pt x="71044" y="688851"/>
                  </a:lnTo>
                  <a:lnTo>
                    <a:pt x="34067" y="663924"/>
                  </a:lnTo>
                  <a:lnTo>
                    <a:pt x="9140" y="626947"/>
                  </a:lnTo>
                  <a:lnTo>
                    <a:pt x="0" y="581659"/>
                  </a:lnTo>
                  <a:lnTo>
                    <a:pt x="0" y="116331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979534" y="3443732"/>
            <a:ext cx="81343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New</a:t>
            </a:r>
            <a:r>
              <a:rPr sz="1400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codes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539728" y="6483578"/>
            <a:ext cx="13525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65"/>
              </a:lnSpc>
            </a:pPr>
            <a:fld id="{81D60167-4931-47E6-BA6A-407CBD079E47}" type="slidenum">
              <a:rPr sz="900" spc="5" dirty="0">
                <a:solidFill>
                  <a:srgbClr val="FFFFFF"/>
                </a:solidFill>
                <a:latin typeface="Carlito"/>
                <a:cs typeface="Carlito"/>
              </a:rPr>
              <a:t>3</a:t>
            </a:fld>
            <a:endParaRPr sz="900">
              <a:latin typeface="Carlito"/>
              <a:cs typeface="Carlito"/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735DB764-8434-4533-97C5-B0D3C2291A48}"/>
              </a:ext>
            </a:extLst>
          </p:cNvPr>
          <p:cNvSpPr txBox="1">
            <a:spLocks/>
          </p:cNvSpPr>
          <p:nvPr/>
        </p:nvSpPr>
        <p:spPr>
          <a:xfrm>
            <a:off x="488700" y="287528"/>
            <a:ext cx="423570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IN" kern="0" dirty="0"/>
              <a:t>Labour</a:t>
            </a:r>
            <a:r>
              <a:rPr lang="en-IN" kern="0" spc="-40" dirty="0"/>
              <a:t> </a:t>
            </a:r>
            <a:r>
              <a:rPr lang="en-IN" kern="0" spc="-5" dirty="0"/>
              <a:t>codes</a:t>
            </a:r>
            <a:r>
              <a:rPr lang="en-IN" kern="0" spc="-20" dirty="0"/>
              <a:t> </a:t>
            </a:r>
            <a:r>
              <a:rPr lang="en-IN" kern="0" dirty="0"/>
              <a:t>–</a:t>
            </a:r>
            <a:r>
              <a:rPr lang="en-IN" kern="0" spc="-15" dirty="0"/>
              <a:t> </a:t>
            </a:r>
            <a:r>
              <a:rPr lang="en-IN" kern="0" dirty="0"/>
              <a:t>an</a:t>
            </a:r>
            <a:r>
              <a:rPr lang="en-IN" kern="0" spc="-15" dirty="0"/>
              <a:t> </a:t>
            </a:r>
            <a:r>
              <a:rPr lang="en-IN" kern="0" spc="-10" dirty="0"/>
              <a:t>overview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B9F704-5527-1BFE-398C-244B9FD0DC6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</p:spPr>
        <p:txBody>
          <a:bodyPr/>
          <a:lstStyle/>
          <a:p>
            <a:r>
              <a:rPr lang="en-IN" dirty="0"/>
              <a:t>CA RUCHI GUPTA   CONTACT: 8875000468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AF648E-7ADC-4EF2-8030-2B4CD4D481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8823" y="2701874"/>
            <a:ext cx="42722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Carlito"/>
                <a:cs typeface="Carlito"/>
              </a:rPr>
              <a:t>Overview </a:t>
            </a:r>
            <a:r>
              <a:rPr sz="3600" b="1" dirty="0">
                <a:solidFill>
                  <a:srgbClr val="FFFFFF"/>
                </a:solidFill>
                <a:latin typeface="Carlito"/>
                <a:cs typeface="Carlito"/>
              </a:rPr>
              <a:t>of the</a:t>
            </a:r>
            <a:r>
              <a:rPr sz="3600" b="1" spc="-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rlito"/>
                <a:cs typeface="Carlito"/>
              </a:rPr>
              <a:t>codes</a:t>
            </a:r>
            <a:endParaRPr sz="36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9391" y="2496311"/>
            <a:ext cx="1079500" cy="1079500"/>
          </a:xfrm>
          <a:custGeom>
            <a:avLst/>
            <a:gdLst/>
            <a:ahLst/>
            <a:cxnLst/>
            <a:rect l="l" t="t" r="r" b="b"/>
            <a:pathLst>
              <a:path w="1079500" h="1079500">
                <a:moveTo>
                  <a:pt x="539496" y="0"/>
                </a:moveTo>
                <a:lnTo>
                  <a:pt x="490198" y="2193"/>
                </a:lnTo>
                <a:lnTo>
                  <a:pt x="442179" y="8650"/>
                </a:lnTo>
                <a:lnTo>
                  <a:pt x="395627" y="19184"/>
                </a:lnTo>
                <a:lnTo>
                  <a:pt x="350726" y="33607"/>
                </a:lnTo>
                <a:lnTo>
                  <a:pt x="307663" y="51734"/>
                </a:lnTo>
                <a:lnTo>
                  <a:pt x="266626" y="73377"/>
                </a:lnTo>
                <a:lnTo>
                  <a:pt x="227800" y="98351"/>
                </a:lnTo>
                <a:lnTo>
                  <a:pt x="191372" y="126469"/>
                </a:lnTo>
                <a:lnTo>
                  <a:pt x="157529" y="157543"/>
                </a:lnTo>
                <a:lnTo>
                  <a:pt x="126456" y="191388"/>
                </a:lnTo>
                <a:lnTo>
                  <a:pt x="98341" y="227817"/>
                </a:lnTo>
                <a:lnTo>
                  <a:pt x="73369" y="266643"/>
                </a:lnTo>
                <a:lnTo>
                  <a:pt x="51727" y="307680"/>
                </a:lnTo>
                <a:lnTo>
                  <a:pt x="33603" y="350741"/>
                </a:lnTo>
                <a:lnTo>
                  <a:pt x="19181" y="395640"/>
                </a:lnTo>
                <a:lnTo>
                  <a:pt x="8649" y="442189"/>
                </a:lnTo>
                <a:lnTo>
                  <a:pt x="2193" y="490204"/>
                </a:lnTo>
                <a:lnTo>
                  <a:pt x="0" y="539496"/>
                </a:lnTo>
                <a:lnTo>
                  <a:pt x="2193" y="588485"/>
                </a:lnTo>
                <a:lnTo>
                  <a:pt x="8649" y="636266"/>
                </a:lnTo>
                <a:lnTo>
                  <a:pt x="19181" y="682646"/>
                </a:lnTo>
                <a:lnTo>
                  <a:pt x="33603" y="727430"/>
                </a:lnTo>
                <a:lnTo>
                  <a:pt x="51727" y="770428"/>
                </a:lnTo>
                <a:lnTo>
                  <a:pt x="73369" y="811445"/>
                </a:lnTo>
                <a:lnTo>
                  <a:pt x="98341" y="850289"/>
                </a:lnTo>
                <a:lnTo>
                  <a:pt x="126456" y="886767"/>
                </a:lnTo>
                <a:lnTo>
                  <a:pt x="157529" y="920686"/>
                </a:lnTo>
                <a:lnTo>
                  <a:pt x="191372" y="951854"/>
                </a:lnTo>
                <a:lnTo>
                  <a:pt x="227800" y="980077"/>
                </a:lnTo>
                <a:lnTo>
                  <a:pt x="266626" y="1005162"/>
                </a:lnTo>
                <a:lnTo>
                  <a:pt x="307663" y="1026918"/>
                </a:lnTo>
                <a:lnTo>
                  <a:pt x="350726" y="1045150"/>
                </a:lnTo>
                <a:lnTo>
                  <a:pt x="395627" y="1059666"/>
                </a:lnTo>
                <a:lnTo>
                  <a:pt x="442179" y="1070274"/>
                </a:lnTo>
                <a:lnTo>
                  <a:pt x="490198" y="1076780"/>
                </a:lnTo>
                <a:lnTo>
                  <a:pt x="539496" y="1078991"/>
                </a:lnTo>
                <a:lnTo>
                  <a:pt x="588485" y="1076780"/>
                </a:lnTo>
                <a:lnTo>
                  <a:pt x="636266" y="1070274"/>
                </a:lnTo>
                <a:lnTo>
                  <a:pt x="682646" y="1059666"/>
                </a:lnTo>
                <a:lnTo>
                  <a:pt x="727430" y="1045150"/>
                </a:lnTo>
                <a:lnTo>
                  <a:pt x="770428" y="1026918"/>
                </a:lnTo>
                <a:lnTo>
                  <a:pt x="811445" y="1005162"/>
                </a:lnTo>
                <a:lnTo>
                  <a:pt x="850289" y="980077"/>
                </a:lnTo>
                <a:lnTo>
                  <a:pt x="886767" y="951854"/>
                </a:lnTo>
                <a:lnTo>
                  <a:pt x="920686" y="920686"/>
                </a:lnTo>
                <a:lnTo>
                  <a:pt x="951854" y="886767"/>
                </a:lnTo>
                <a:lnTo>
                  <a:pt x="980077" y="850289"/>
                </a:lnTo>
                <a:lnTo>
                  <a:pt x="992969" y="830326"/>
                </a:lnTo>
                <a:lnTo>
                  <a:pt x="269748" y="830326"/>
                </a:lnTo>
                <a:lnTo>
                  <a:pt x="260790" y="828817"/>
                </a:lnTo>
                <a:lnTo>
                  <a:pt x="253415" y="824547"/>
                </a:lnTo>
                <a:lnTo>
                  <a:pt x="248413" y="817895"/>
                </a:lnTo>
                <a:lnTo>
                  <a:pt x="246570" y="809243"/>
                </a:lnTo>
                <a:lnTo>
                  <a:pt x="246570" y="606933"/>
                </a:lnTo>
                <a:lnTo>
                  <a:pt x="248413" y="597943"/>
                </a:lnTo>
                <a:lnTo>
                  <a:pt x="253415" y="590550"/>
                </a:lnTo>
                <a:lnTo>
                  <a:pt x="260790" y="585537"/>
                </a:lnTo>
                <a:lnTo>
                  <a:pt x="269748" y="583691"/>
                </a:lnTo>
                <a:lnTo>
                  <a:pt x="1076996" y="583691"/>
                </a:lnTo>
                <a:lnTo>
                  <a:pt x="1078992" y="539496"/>
                </a:lnTo>
                <a:lnTo>
                  <a:pt x="1076912" y="493140"/>
                </a:lnTo>
                <a:lnTo>
                  <a:pt x="269748" y="493140"/>
                </a:lnTo>
                <a:lnTo>
                  <a:pt x="260790" y="491632"/>
                </a:lnTo>
                <a:lnTo>
                  <a:pt x="253415" y="487362"/>
                </a:lnTo>
                <a:lnTo>
                  <a:pt x="248413" y="480710"/>
                </a:lnTo>
                <a:lnTo>
                  <a:pt x="246570" y="472059"/>
                </a:lnTo>
                <a:lnTo>
                  <a:pt x="246570" y="269748"/>
                </a:lnTo>
                <a:lnTo>
                  <a:pt x="248413" y="260758"/>
                </a:lnTo>
                <a:lnTo>
                  <a:pt x="253415" y="253365"/>
                </a:lnTo>
                <a:lnTo>
                  <a:pt x="260790" y="248352"/>
                </a:lnTo>
                <a:lnTo>
                  <a:pt x="269748" y="246507"/>
                </a:lnTo>
                <a:lnTo>
                  <a:pt x="992152" y="246507"/>
                </a:lnTo>
                <a:lnTo>
                  <a:pt x="980077" y="227817"/>
                </a:lnTo>
                <a:lnTo>
                  <a:pt x="951854" y="191388"/>
                </a:lnTo>
                <a:lnTo>
                  <a:pt x="920686" y="157543"/>
                </a:lnTo>
                <a:lnTo>
                  <a:pt x="886767" y="126469"/>
                </a:lnTo>
                <a:lnTo>
                  <a:pt x="850289" y="98351"/>
                </a:lnTo>
                <a:lnTo>
                  <a:pt x="811445" y="73377"/>
                </a:lnTo>
                <a:lnTo>
                  <a:pt x="770428" y="51734"/>
                </a:lnTo>
                <a:lnTo>
                  <a:pt x="727430" y="33607"/>
                </a:lnTo>
                <a:lnTo>
                  <a:pt x="682646" y="19184"/>
                </a:lnTo>
                <a:lnTo>
                  <a:pt x="636266" y="8650"/>
                </a:lnTo>
                <a:lnTo>
                  <a:pt x="588485" y="2193"/>
                </a:lnTo>
                <a:lnTo>
                  <a:pt x="539496" y="0"/>
                </a:lnTo>
                <a:close/>
              </a:path>
              <a:path w="1079500" h="1079500">
                <a:moveTo>
                  <a:pt x="606933" y="583691"/>
                </a:moveTo>
                <a:lnTo>
                  <a:pt x="472058" y="583691"/>
                </a:lnTo>
                <a:lnTo>
                  <a:pt x="480687" y="585537"/>
                </a:lnTo>
                <a:lnTo>
                  <a:pt x="487337" y="590550"/>
                </a:lnTo>
                <a:lnTo>
                  <a:pt x="491615" y="597943"/>
                </a:lnTo>
                <a:lnTo>
                  <a:pt x="493128" y="606933"/>
                </a:lnTo>
                <a:lnTo>
                  <a:pt x="493128" y="809243"/>
                </a:lnTo>
                <a:lnTo>
                  <a:pt x="491615" y="817895"/>
                </a:lnTo>
                <a:lnTo>
                  <a:pt x="487337" y="824547"/>
                </a:lnTo>
                <a:lnTo>
                  <a:pt x="480687" y="828817"/>
                </a:lnTo>
                <a:lnTo>
                  <a:pt x="472058" y="830326"/>
                </a:lnTo>
                <a:lnTo>
                  <a:pt x="606933" y="830326"/>
                </a:lnTo>
                <a:lnTo>
                  <a:pt x="597975" y="828817"/>
                </a:lnTo>
                <a:lnTo>
                  <a:pt x="590600" y="824547"/>
                </a:lnTo>
                <a:lnTo>
                  <a:pt x="585598" y="817895"/>
                </a:lnTo>
                <a:lnTo>
                  <a:pt x="583755" y="809243"/>
                </a:lnTo>
                <a:lnTo>
                  <a:pt x="583755" y="606933"/>
                </a:lnTo>
                <a:lnTo>
                  <a:pt x="585598" y="597943"/>
                </a:lnTo>
                <a:lnTo>
                  <a:pt x="590600" y="590550"/>
                </a:lnTo>
                <a:lnTo>
                  <a:pt x="597975" y="585537"/>
                </a:lnTo>
                <a:lnTo>
                  <a:pt x="606933" y="583691"/>
                </a:lnTo>
                <a:close/>
              </a:path>
              <a:path w="1079500" h="1079500">
                <a:moveTo>
                  <a:pt x="1076996" y="583691"/>
                </a:moveTo>
                <a:lnTo>
                  <a:pt x="809244" y="583691"/>
                </a:lnTo>
                <a:lnTo>
                  <a:pt x="817895" y="585537"/>
                </a:lnTo>
                <a:lnTo>
                  <a:pt x="824547" y="590550"/>
                </a:lnTo>
                <a:lnTo>
                  <a:pt x="828817" y="597943"/>
                </a:lnTo>
                <a:lnTo>
                  <a:pt x="830326" y="606933"/>
                </a:lnTo>
                <a:lnTo>
                  <a:pt x="830326" y="809243"/>
                </a:lnTo>
                <a:lnTo>
                  <a:pt x="828817" y="817895"/>
                </a:lnTo>
                <a:lnTo>
                  <a:pt x="824547" y="824547"/>
                </a:lnTo>
                <a:lnTo>
                  <a:pt x="817895" y="828817"/>
                </a:lnTo>
                <a:lnTo>
                  <a:pt x="809244" y="830326"/>
                </a:lnTo>
                <a:lnTo>
                  <a:pt x="992969" y="830326"/>
                </a:lnTo>
                <a:lnTo>
                  <a:pt x="1026918" y="770428"/>
                </a:lnTo>
                <a:lnTo>
                  <a:pt x="1045150" y="727430"/>
                </a:lnTo>
                <a:lnTo>
                  <a:pt x="1059666" y="682646"/>
                </a:lnTo>
                <a:lnTo>
                  <a:pt x="1070274" y="636266"/>
                </a:lnTo>
                <a:lnTo>
                  <a:pt x="1076780" y="588485"/>
                </a:lnTo>
                <a:lnTo>
                  <a:pt x="1076996" y="583691"/>
                </a:lnTo>
                <a:close/>
              </a:path>
              <a:path w="1079500" h="1079500">
                <a:moveTo>
                  <a:pt x="448881" y="628014"/>
                </a:moveTo>
                <a:lnTo>
                  <a:pt x="290817" y="628014"/>
                </a:lnTo>
                <a:lnTo>
                  <a:pt x="290817" y="786002"/>
                </a:lnTo>
                <a:lnTo>
                  <a:pt x="448881" y="786002"/>
                </a:lnTo>
                <a:lnTo>
                  <a:pt x="448881" y="628014"/>
                </a:lnTo>
                <a:close/>
              </a:path>
              <a:path w="1079500" h="1079500">
                <a:moveTo>
                  <a:pt x="786066" y="628014"/>
                </a:moveTo>
                <a:lnTo>
                  <a:pt x="628002" y="628014"/>
                </a:lnTo>
                <a:lnTo>
                  <a:pt x="628002" y="786002"/>
                </a:lnTo>
                <a:lnTo>
                  <a:pt x="786066" y="786002"/>
                </a:lnTo>
                <a:lnTo>
                  <a:pt x="786066" y="628014"/>
                </a:lnTo>
                <a:close/>
              </a:path>
              <a:path w="1079500" h="1079500">
                <a:moveTo>
                  <a:pt x="606933" y="246507"/>
                </a:moveTo>
                <a:lnTo>
                  <a:pt x="472058" y="246507"/>
                </a:lnTo>
                <a:lnTo>
                  <a:pt x="480687" y="248352"/>
                </a:lnTo>
                <a:lnTo>
                  <a:pt x="487337" y="253365"/>
                </a:lnTo>
                <a:lnTo>
                  <a:pt x="491615" y="260758"/>
                </a:lnTo>
                <a:lnTo>
                  <a:pt x="493128" y="269748"/>
                </a:lnTo>
                <a:lnTo>
                  <a:pt x="493128" y="472059"/>
                </a:lnTo>
                <a:lnTo>
                  <a:pt x="491615" y="480710"/>
                </a:lnTo>
                <a:lnTo>
                  <a:pt x="487337" y="487362"/>
                </a:lnTo>
                <a:lnTo>
                  <a:pt x="480687" y="491632"/>
                </a:lnTo>
                <a:lnTo>
                  <a:pt x="472058" y="493140"/>
                </a:lnTo>
                <a:lnTo>
                  <a:pt x="606933" y="493140"/>
                </a:lnTo>
                <a:lnTo>
                  <a:pt x="597975" y="491632"/>
                </a:lnTo>
                <a:lnTo>
                  <a:pt x="590600" y="487362"/>
                </a:lnTo>
                <a:lnTo>
                  <a:pt x="585598" y="480710"/>
                </a:lnTo>
                <a:lnTo>
                  <a:pt x="583755" y="472059"/>
                </a:lnTo>
                <a:lnTo>
                  <a:pt x="583755" y="269748"/>
                </a:lnTo>
                <a:lnTo>
                  <a:pt x="585598" y="260758"/>
                </a:lnTo>
                <a:lnTo>
                  <a:pt x="590600" y="253365"/>
                </a:lnTo>
                <a:lnTo>
                  <a:pt x="597975" y="248352"/>
                </a:lnTo>
                <a:lnTo>
                  <a:pt x="606933" y="246507"/>
                </a:lnTo>
                <a:close/>
              </a:path>
              <a:path w="1079500" h="1079500">
                <a:moveTo>
                  <a:pt x="992152" y="246507"/>
                </a:moveTo>
                <a:lnTo>
                  <a:pt x="809244" y="246507"/>
                </a:lnTo>
                <a:lnTo>
                  <a:pt x="817895" y="248352"/>
                </a:lnTo>
                <a:lnTo>
                  <a:pt x="824547" y="253365"/>
                </a:lnTo>
                <a:lnTo>
                  <a:pt x="828817" y="260758"/>
                </a:lnTo>
                <a:lnTo>
                  <a:pt x="830326" y="269748"/>
                </a:lnTo>
                <a:lnTo>
                  <a:pt x="830326" y="472059"/>
                </a:lnTo>
                <a:lnTo>
                  <a:pt x="828817" y="480710"/>
                </a:lnTo>
                <a:lnTo>
                  <a:pt x="824547" y="487362"/>
                </a:lnTo>
                <a:lnTo>
                  <a:pt x="817895" y="491632"/>
                </a:lnTo>
                <a:lnTo>
                  <a:pt x="809244" y="493140"/>
                </a:lnTo>
                <a:lnTo>
                  <a:pt x="1076912" y="493140"/>
                </a:lnTo>
                <a:lnTo>
                  <a:pt x="1070274" y="442189"/>
                </a:lnTo>
                <a:lnTo>
                  <a:pt x="1059666" y="395640"/>
                </a:lnTo>
                <a:lnTo>
                  <a:pt x="1045150" y="350741"/>
                </a:lnTo>
                <a:lnTo>
                  <a:pt x="1026918" y="307680"/>
                </a:lnTo>
                <a:lnTo>
                  <a:pt x="1005162" y="266643"/>
                </a:lnTo>
                <a:lnTo>
                  <a:pt x="992152" y="246507"/>
                </a:lnTo>
                <a:close/>
              </a:path>
              <a:path w="1079500" h="1079500">
                <a:moveTo>
                  <a:pt x="448881" y="290829"/>
                </a:moveTo>
                <a:lnTo>
                  <a:pt x="290817" y="290829"/>
                </a:lnTo>
                <a:lnTo>
                  <a:pt x="290817" y="448817"/>
                </a:lnTo>
                <a:lnTo>
                  <a:pt x="448881" y="448817"/>
                </a:lnTo>
                <a:lnTo>
                  <a:pt x="448881" y="290829"/>
                </a:lnTo>
                <a:close/>
              </a:path>
              <a:path w="1079500" h="1079500">
                <a:moveTo>
                  <a:pt x="786066" y="290829"/>
                </a:moveTo>
                <a:lnTo>
                  <a:pt x="628002" y="290829"/>
                </a:lnTo>
                <a:lnTo>
                  <a:pt x="628002" y="448817"/>
                </a:lnTo>
                <a:lnTo>
                  <a:pt x="786066" y="448817"/>
                </a:lnTo>
                <a:lnTo>
                  <a:pt x="786066" y="290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65"/>
              </a:lnSpc>
            </a:pPr>
            <a:fld id="{81D60167-4931-47E6-BA6A-407CBD079E47}" type="slidenum">
              <a:rPr spc="5" dirty="0"/>
              <a:t>4</a:t>
            </a:fld>
            <a:endParaRPr spc="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8700" y="287528"/>
            <a:ext cx="309270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Legislations</a:t>
            </a:r>
            <a:r>
              <a:rPr spc="-20" dirty="0"/>
              <a:t> </a:t>
            </a:r>
            <a:r>
              <a:rPr spc="-5" dirty="0"/>
              <a:t>subsumed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42544" y="1676400"/>
            <a:ext cx="5485130" cy="365760"/>
            <a:chOff x="542544" y="1676400"/>
            <a:chExt cx="5485130" cy="365760"/>
          </a:xfrm>
        </p:grpSpPr>
        <p:sp>
          <p:nvSpPr>
            <p:cNvPr id="4" name="object 4"/>
            <p:cNvSpPr/>
            <p:nvPr/>
          </p:nvSpPr>
          <p:spPr>
            <a:xfrm>
              <a:off x="542544" y="1676400"/>
              <a:ext cx="5485130" cy="365760"/>
            </a:xfrm>
            <a:custGeom>
              <a:avLst/>
              <a:gdLst/>
              <a:ahLst/>
              <a:cxnLst/>
              <a:rect l="l" t="t" r="r" b="b"/>
              <a:pathLst>
                <a:path w="5485130" h="365760">
                  <a:moveTo>
                    <a:pt x="0" y="365759"/>
                  </a:moveTo>
                  <a:lnTo>
                    <a:pt x="5484875" y="365759"/>
                  </a:lnTo>
                  <a:lnTo>
                    <a:pt x="5484875" y="60959"/>
                  </a:lnTo>
                  <a:lnTo>
                    <a:pt x="5480065" y="37290"/>
                  </a:lnTo>
                  <a:lnTo>
                    <a:pt x="5466968" y="17906"/>
                  </a:lnTo>
                  <a:lnTo>
                    <a:pt x="5447585" y="4810"/>
                  </a:lnTo>
                  <a:lnTo>
                    <a:pt x="5423915" y="0"/>
                  </a:lnTo>
                  <a:lnTo>
                    <a:pt x="60959" y="0"/>
                  </a:lnTo>
                  <a:lnTo>
                    <a:pt x="37290" y="4810"/>
                  </a:lnTo>
                  <a:lnTo>
                    <a:pt x="17906" y="17906"/>
                  </a:lnTo>
                  <a:lnTo>
                    <a:pt x="4810" y="37290"/>
                  </a:lnTo>
                  <a:lnTo>
                    <a:pt x="0" y="60959"/>
                  </a:lnTo>
                  <a:lnTo>
                    <a:pt x="0" y="365759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1311" y="1734312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39">
                  <a:moveTo>
                    <a:pt x="128016" y="256032"/>
                  </a:moveTo>
                  <a:lnTo>
                    <a:pt x="177593" y="245887"/>
                  </a:lnTo>
                  <a:lnTo>
                    <a:pt x="218313" y="218313"/>
                  </a:lnTo>
                  <a:lnTo>
                    <a:pt x="245887" y="177593"/>
                  </a:lnTo>
                  <a:lnTo>
                    <a:pt x="256032" y="128016"/>
                  </a:lnTo>
                  <a:lnTo>
                    <a:pt x="245887" y="77795"/>
                  </a:lnTo>
                  <a:lnTo>
                    <a:pt x="218313" y="37147"/>
                  </a:lnTo>
                  <a:lnTo>
                    <a:pt x="177593" y="9929"/>
                  </a:lnTo>
                  <a:lnTo>
                    <a:pt x="128016" y="0"/>
                  </a:lnTo>
                  <a:lnTo>
                    <a:pt x="77795" y="9929"/>
                  </a:lnTo>
                  <a:lnTo>
                    <a:pt x="76693" y="10668"/>
                  </a:lnTo>
                  <a:lnTo>
                    <a:pt x="128016" y="10668"/>
                  </a:lnTo>
                  <a:lnTo>
                    <a:pt x="173355" y="19788"/>
                  </a:lnTo>
                  <a:lnTo>
                    <a:pt x="210693" y="44767"/>
                  </a:lnTo>
                  <a:lnTo>
                    <a:pt x="236029" y="82034"/>
                  </a:lnTo>
                  <a:lnTo>
                    <a:pt x="245364" y="128016"/>
                  </a:lnTo>
                  <a:lnTo>
                    <a:pt x="236029" y="173355"/>
                  </a:lnTo>
                  <a:lnTo>
                    <a:pt x="210693" y="210693"/>
                  </a:lnTo>
                  <a:lnTo>
                    <a:pt x="173355" y="236029"/>
                  </a:lnTo>
                  <a:lnTo>
                    <a:pt x="128016" y="245364"/>
                  </a:lnTo>
                  <a:lnTo>
                    <a:pt x="77023" y="245364"/>
                  </a:lnTo>
                  <a:lnTo>
                    <a:pt x="77795" y="245887"/>
                  </a:lnTo>
                  <a:lnTo>
                    <a:pt x="128016" y="256032"/>
                  </a:lnTo>
                  <a:close/>
                </a:path>
                <a:path w="256540" h="256539">
                  <a:moveTo>
                    <a:pt x="77023" y="245364"/>
                  </a:moveTo>
                  <a:lnTo>
                    <a:pt x="128016" y="245364"/>
                  </a:lnTo>
                  <a:lnTo>
                    <a:pt x="82034" y="236029"/>
                  </a:lnTo>
                  <a:lnTo>
                    <a:pt x="44767" y="210693"/>
                  </a:lnTo>
                  <a:lnTo>
                    <a:pt x="19788" y="173355"/>
                  </a:lnTo>
                  <a:lnTo>
                    <a:pt x="10668" y="128016"/>
                  </a:lnTo>
                  <a:lnTo>
                    <a:pt x="19788" y="82034"/>
                  </a:lnTo>
                  <a:lnTo>
                    <a:pt x="44767" y="44767"/>
                  </a:lnTo>
                  <a:lnTo>
                    <a:pt x="82034" y="19788"/>
                  </a:lnTo>
                  <a:lnTo>
                    <a:pt x="128016" y="10668"/>
                  </a:lnTo>
                  <a:lnTo>
                    <a:pt x="76693" y="10668"/>
                  </a:lnTo>
                  <a:lnTo>
                    <a:pt x="37147" y="37147"/>
                  </a:lnTo>
                  <a:lnTo>
                    <a:pt x="9929" y="77795"/>
                  </a:lnTo>
                  <a:lnTo>
                    <a:pt x="0" y="128016"/>
                  </a:lnTo>
                  <a:lnTo>
                    <a:pt x="9929" y="177593"/>
                  </a:lnTo>
                  <a:lnTo>
                    <a:pt x="37147" y="218313"/>
                  </a:lnTo>
                  <a:lnTo>
                    <a:pt x="77023" y="245364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2751" y="1792034"/>
              <a:ext cx="111630" cy="139062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pic>
      </p:grpSp>
      <p:sp>
        <p:nvSpPr>
          <p:cNvPr id="7" name="object 7"/>
          <p:cNvSpPr/>
          <p:nvPr/>
        </p:nvSpPr>
        <p:spPr>
          <a:xfrm>
            <a:off x="542544" y="3421379"/>
            <a:ext cx="5485130" cy="365760"/>
          </a:xfrm>
          <a:custGeom>
            <a:avLst/>
            <a:gdLst/>
            <a:ahLst/>
            <a:cxnLst/>
            <a:rect l="l" t="t" r="r" b="b"/>
            <a:pathLst>
              <a:path w="5485130" h="365760">
                <a:moveTo>
                  <a:pt x="0" y="365759"/>
                </a:moveTo>
                <a:lnTo>
                  <a:pt x="5484875" y="365759"/>
                </a:lnTo>
                <a:lnTo>
                  <a:pt x="5484875" y="60959"/>
                </a:lnTo>
                <a:lnTo>
                  <a:pt x="5480065" y="37290"/>
                </a:lnTo>
                <a:lnTo>
                  <a:pt x="5466968" y="17906"/>
                </a:lnTo>
                <a:lnTo>
                  <a:pt x="5447585" y="4810"/>
                </a:lnTo>
                <a:lnTo>
                  <a:pt x="5423915" y="0"/>
                </a:lnTo>
                <a:lnTo>
                  <a:pt x="60959" y="0"/>
                </a:lnTo>
                <a:lnTo>
                  <a:pt x="37290" y="4810"/>
                </a:lnTo>
                <a:lnTo>
                  <a:pt x="17906" y="17906"/>
                </a:lnTo>
                <a:lnTo>
                  <a:pt x="4810" y="37290"/>
                </a:lnTo>
                <a:lnTo>
                  <a:pt x="0" y="60959"/>
                </a:lnTo>
                <a:lnTo>
                  <a:pt x="0" y="365759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7384" y="1627732"/>
            <a:ext cx="5913755" cy="4814138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07975">
              <a:lnSpc>
                <a:spcPct val="100000"/>
              </a:lnSpc>
              <a:spcBef>
                <a:spcPts val="960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code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wages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2019</a:t>
            </a:r>
            <a:endParaRPr sz="1400" dirty="0">
              <a:latin typeface="Calibri"/>
              <a:cs typeface="Calibri"/>
            </a:endParaRPr>
          </a:p>
          <a:p>
            <a:pPr marL="226060" indent="-175260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226060" algn="l"/>
              </a:tabLst>
            </a:pPr>
            <a:r>
              <a:rPr sz="1400" spc="-5" dirty="0">
                <a:latin typeface="Calibri"/>
                <a:cs typeface="Calibri"/>
              </a:rPr>
              <a:t>The </a:t>
            </a:r>
            <a:r>
              <a:rPr sz="1400" spc="-15" dirty="0">
                <a:latin typeface="Calibri"/>
                <a:cs typeface="Calibri"/>
              </a:rPr>
              <a:t>Payment</a:t>
            </a:r>
            <a:r>
              <a:rPr sz="1400" dirty="0">
                <a:latin typeface="Calibri"/>
                <a:cs typeface="Calibri"/>
              </a:rPr>
              <a:t> of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Wages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Act,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1936;</a:t>
            </a:r>
            <a:endParaRPr sz="1400" dirty="0">
              <a:latin typeface="Calibri"/>
              <a:cs typeface="Calibri"/>
            </a:endParaRPr>
          </a:p>
          <a:p>
            <a:pPr marL="226060" indent="-17526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26060" algn="l"/>
              </a:tabLst>
            </a:pPr>
            <a:r>
              <a:rPr sz="1400" spc="-5" dirty="0">
                <a:latin typeface="Calibri"/>
                <a:cs typeface="Calibri"/>
              </a:rPr>
              <a:t>The Minimum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Wages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Act,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1948;</a:t>
            </a:r>
            <a:endParaRPr sz="1400" dirty="0">
              <a:latin typeface="Calibri"/>
              <a:cs typeface="Calibri"/>
            </a:endParaRPr>
          </a:p>
          <a:p>
            <a:pPr marL="226060" indent="-17526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26060" algn="l"/>
              </a:tabLst>
            </a:pPr>
            <a:r>
              <a:rPr sz="1400" spc="-5" dirty="0">
                <a:latin typeface="Calibri"/>
                <a:cs typeface="Calibri"/>
              </a:rPr>
              <a:t>The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Payment</a:t>
            </a:r>
            <a:r>
              <a:rPr sz="1400" dirty="0">
                <a:latin typeface="Calibri"/>
                <a:cs typeface="Calibri"/>
              </a:rPr>
              <a:t> of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Bonus Act,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1965;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and</a:t>
            </a:r>
            <a:endParaRPr sz="1400" dirty="0">
              <a:latin typeface="Calibri"/>
              <a:cs typeface="Calibri"/>
            </a:endParaRPr>
          </a:p>
          <a:p>
            <a:pPr marL="226060" indent="-17526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26060" algn="l"/>
              </a:tabLst>
            </a:pPr>
            <a:r>
              <a:rPr sz="1400" spc="-5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Equal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Remuneration</a:t>
            </a:r>
            <a:r>
              <a:rPr sz="1400" spc="-5" dirty="0">
                <a:latin typeface="Calibri"/>
                <a:cs typeface="Calibri"/>
              </a:rPr>
              <a:t> Act,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1976</a:t>
            </a:r>
            <a:endParaRPr lang="en-US" sz="1400" spc="-5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226060" algn="l"/>
              </a:tabLst>
            </a:pPr>
            <a:endParaRPr lang="en-US" sz="1050" spc="-5" dirty="0">
              <a:latin typeface="Calibri"/>
              <a:cs typeface="Calibri"/>
            </a:endParaRPr>
          </a:p>
          <a:p>
            <a:pPr marL="307975">
              <a:lnSpc>
                <a:spcPct val="100000"/>
              </a:lnSpc>
              <a:spcBef>
                <a:spcPts val="960"/>
              </a:spcBef>
            </a:pPr>
            <a:r>
              <a:rPr lang="en-US" sz="14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lang="en-US" sz="1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b="1" spc="-5" dirty="0">
                <a:solidFill>
                  <a:srgbClr val="FFFFFF"/>
                </a:solidFill>
                <a:latin typeface="Calibri"/>
                <a:cs typeface="Calibri"/>
              </a:rPr>
              <a:t>code</a:t>
            </a:r>
            <a:r>
              <a:rPr lang="en-US"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b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lang="en-US"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b="1" spc="-10" dirty="0">
                <a:solidFill>
                  <a:srgbClr val="FFFFFF"/>
                </a:solidFill>
                <a:latin typeface="Calibri"/>
                <a:cs typeface="Calibri"/>
              </a:rPr>
              <a:t>Social Security 2020</a:t>
            </a:r>
            <a:endParaRPr lang="en-US" sz="1400" dirty="0">
              <a:latin typeface="Calibri"/>
              <a:cs typeface="Calibri"/>
            </a:endParaRPr>
          </a:p>
          <a:p>
            <a:pPr marL="226060" indent="-17526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26060" algn="l"/>
              </a:tabLst>
            </a:pPr>
            <a:r>
              <a:rPr lang="en-US" sz="1400" spc="-5" dirty="0">
                <a:latin typeface="Calibri"/>
                <a:cs typeface="Calibri"/>
              </a:rPr>
              <a:t>The Employee Compensation Act ,1923;</a:t>
            </a:r>
          </a:p>
          <a:p>
            <a:pPr marL="226060" indent="-17526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26060" algn="l"/>
              </a:tabLst>
            </a:pPr>
            <a:r>
              <a:rPr sz="1400" spc="-5" dirty="0">
                <a:latin typeface="Calibri"/>
                <a:cs typeface="Calibri"/>
              </a:rPr>
              <a:t>The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Employees'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State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Insurance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Act,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1948;</a:t>
            </a:r>
            <a:endParaRPr sz="1400" dirty="0">
              <a:latin typeface="Calibri"/>
              <a:cs typeface="Calibri"/>
            </a:endParaRPr>
          </a:p>
          <a:p>
            <a:pPr marL="226060" indent="-17526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26060" algn="l"/>
              </a:tabLst>
            </a:pPr>
            <a:r>
              <a:rPr sz="1400" spc="-5" dirty="0">
                <a:latin typeface="Calibri"/>
                <a:cs typeface="Calibri"/>
              </a:rPr>
              <a:t>The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Employees'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Provident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Funds and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Miscellaneous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Provisions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Act, 1952;</a:t>
            </a:r>
            <a:endParaRPr sz="1400" dirty="0">
              <a:latin typeface="Calibri"/>
              <a:cs typeface="Calibri"/>
            </a:endParaRPr>
          </a:p>
          <a:p>
            <a:pPr marL="226060" indent="-17526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26060" algn="l"/>
              </a:tabLst>
            </a:pPr>
            <a:r>
              <a:rPr sz="1400" spc="-5" dirty="0">
                <a:latin typeface="Calibri"/>
                <a:cs typeface="Calibri"/>
              </a:rPr>
              <a:t>The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Employment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Exchanges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(Compulsory Notification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Vacancies)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Act, 1959;</a:t>
            </a:r>
            <a:endParaRPr sz="1400" dirty="0">
              <a:latin typeface="Calibri"/>
              <a:cs typeface="Calibri"/>
            </a:endParaRPr>
          </a:p>
          <a:p>
            <a:pPr marL="226060" indent="-17526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26060" algn="l"/>
              </a:tabLst>
            </a:pPr>
            <a:r>
              <a:rPr sz="1400" spc="-5" dirty="0">
                <a:latin typeface="Calibri"/>
                <a:cs typeface="Calibri"/>
              </a:rPr>
              <a:t>The Maternity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Benefit Act,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1961;</a:t>
            </a:r>
            <a:endParaRPr sz="1400" dirty="0">
              <a:latin typeface="Calibri"/>
              <a:cs typeface="Calibri"/>
            </a:endParaRPr>
          </a:p>
          <a:p>
            <a:pPr marL="226060" indent="-17526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26060" algn="l"/>
              </a:tabLst>
            </a:pPr>
            <a:r>
              <a:rPr sz="1400" spc="-5" dirty="0">
                <a:latin typeface="Calibri"/>
                <a:cs typeface="Calibri"/>
              </a:rPr>
              <a:t>The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Payment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Gratuity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Act,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1972;</a:t>
            </a:r>
            <a:endParaRPr sz="1400" dirty="0">
              <a:latin typeface="Calibri"/>
              <a:cs typeface="Calibri"/>
            </a:endParaRPr>
          </a:p>
          <a:p>
            <a:pPr marL="226060" indent="-17526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26060" algn="l"/>
              </a:tabLst>
            </a:pPr>
            <a:r>
              <a:rPr sz="1400" spc="-5" dirty="0">
                <a:latin typeface="Calibri"/>
                <a:cs typeface="Calibri"/>
              </a:rPr>
              <a:t>The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Cine-Workers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Welfare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Fund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Act,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1981;</a:t>
            </a:r>
            <a:endParaRPr sz="1400" dirty="0">
              <a:latin typeface="Calibri"/>
              <a:cs typeface="Calibri"/>
            </a:endParaRPr>
          </a:p>
          <a:p>
            <a:pPr marL="226060" indent="-17526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26060" algn="l"/>
              </a:tabLst>
            </a:pPr>
            <a:r>
              <a:rPr sz="1400" spc="-5" dirty="0">
                <a:latin typeface="Calibri"/>
                <a:cs typeface="Calibri"/>
              </a:rPr>
              <a:t>The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Building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and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Other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Construction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Workers'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Welfare</a:t>
            </a:r>
            <a:r>
              <a:rPr sz="1400" spc="-5" dirty="0">
                <a:latin typeface="Calibri"/>
                <a:cs typeface="Calibri"/>
              </a:rPr>
              <a:t> Cess Act,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1996;</a:t>
            </a:r>
            <a:endParaRPr sz="1400" dirty="0">
              <a:latin typeface="Calibri"/>
              <a:cs typeface="Calibri"/>
            </a:endParaRPr>
          </a:p>
          <a:p>
            <a:pPr marL="226060" indent="-17526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26060" algn="l"/>
              </a:tabLst>
            </a:pPr>
            <a:r>
              <a:rPr sz="1400" spc="-5" dirty="0">
                <a:latin typeface="Calibri"/>
                <a:cs typeface="Calibri"/>
              </a:rPr>
              <a:t>The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Unorganised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Workers'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Social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Security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Act,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2008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91311" y="3479292"/>
            <a:ext cx="256540" cy="256540"/>
            <a:chOff x="591311" y="3479292"/>
            <a:chExt cx="256540" cy="25654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9891" y="3526536"/>
              <a:ext cx="117348" cy="16002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91311" y="3479292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39">
                  <a:moveTo>
                    <a:pt x="128016" y="256032"/>
                  </a:moveTo>
                  <a:lnTo>
                    <a:pt x="177593" y="245887"/>
                  </a:lnTo>
                  <a:lnTo>
                    <a:pt x="218313" y="218313"/>
                  </a:lnTo>
                  <a:lnTo>
                    <a:pt x="245887" y="177593"/>
                  </a:lnTo>
                  <a:lnTo>
                    <a:pt x="256032" y="128016"/>
                  </a:lnTo>
                  <a:lnTo>
                    <a:pt x="245887" y="77795"/>
                  </a:lnTo>
                  <a:lnTo>
                    <a:pt x="218313" y="37147"/>
                  </a:lnTo>
                  <a:lnTo>
                    <a:pt x="177593" y="9929"/>
                  </a:lnTo>
                  <a:lnTo>
                    <a:pt x="128016" y="0"/>
                  </a:lnTo>
                  <a:lnTo>
                    <a:pt x="77795" y="9929"/>
                  </a:lnTo>
                  <a:lnTo>
                    <a:pt x="76693" y="10668"/>
                  </a:lnTo>
                  <a:lnTo>
                    <a:pt x="128016" y="10668"/>
                  </a:lnTo>
                  <a:lnTo>
                    <a:pt x="173355" y="19788"/>
                  </a:lnTo>
                  <a:lnTo>
                    <a:pt x="210693" y="44767"/>
                  </a:lnTo>
                  <a:lnTo>
                    <a:pt x="236029" y="82034"/>
                  </a:lnTo>
                  <a:lnTo>
                    <a:pt x="245364" y="128016"/>
                  </a:lnTo>
                  <a:lnTo>
                    <a:pt x="236029" y="173116"/>
                  </a:lnTo>
                  <a:lnTo>
                    <a:pt x="210693" y="209931"/>
                  </a:lnTo>
                  <a:lnTo>
                    <a:pt x="173355" y="234743"/>
                  </a:lnTo>
                  <a:lnTo>
                    <a:pt x="128016" y="243840"/>
                  </a:lnTo>
                  <a:lnTo>
                    <a:pt x="74776" y="243840"/>
                  </a:lnTo>
                  <a:lnTo>
                    <a:pt x="77795" y="245887"/>
                  </a:lnTo>
                  <a:lnTo>
                    <a:pt x="128016" y="256032"/>
                  </a:lnTo>
                  <a:close/>
                </a:path>
                <a:path w="256540" h="256539">
                  <a:moveTo>
                    <a:pt x="74776" y="243840"/>
                  </a:moveTo>
                  <a:lnTo>
                    <a:pt x="128016" y="243840"/>
                  </a:lnTo>
                  <a:lnTo>
                    <a:pt x="82034" y="234743"/>
                  </a:lnTo>
                  <a:lnTo>
                    <a:pt x="44767" y="209931"/>
                  </a:lnTo>
                  <a:lnTo>
                    <a:pt x="19788" y="173116"/>
                  </a:lnTo>
                  <a:lnTo>
                    <a:pt x="10668" y="128016"/>
                  </a:lnTo>
                  <a:lnTo>
                    <a:pt x="19788" y="82034"/>
                  </a:lnTo>
                  <a:lnTo>
                    <a:pt x="44767" y="44767"/>
                  </a:lnTo>
                  <a:lnTo>
                    <a:pt x="82034" y="19788"/>
                  </a:lnTo>
                  <a:lnTo>
                    <a:pt x="128016" y="10668"/>
                  </a:lnTo>
                  <a:lnTo>
                    <a:pt x="76693" y="10668"/>
                  </a:lnTo>
                  <a:lnTo>
                    <a:pt x="37147" y="37147"/>
                  </a:lnTo>
                  <a:lnTo>
                    <a:pt x="9929" y="77795"/>
                  </a:lnTo>
                  <a:lnTo>
                    <a:pt x="0" y="128016"/>
                  </a:lnTo>
                  <a:lnTo>
                    <a:pt x="9929" y="177593"/>
                  </a:lnTo>
                  <a:lnTo>
                    <a:pt x="37147" y="218313"/>
                  </a:lnTo>
                  <a:lnTo>
                    <a:pt x="74776" y="2438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79207" y="1223772"/>
            <a:ext cx="4340352" cy="5126735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5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51C436F2-E5C0-D503-3B33-C87C508E0DD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504801"/>
            <a:ext cx="3901440" cy="276999"/>
          </a:xfrm>
        </p:spPr>
        <p:txBody>
          <a:bodyPr/>
          <a:lstStyle/>
          <a:p>
            <a:r>
              <a:rPr lang="en-IN" dirty="0"/>
              <a:t>CA RUCHI GUPTA   CONTACT: 8875000468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8700" y="287528"/>
            <a:ext cx="423570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Legislations</a:t>
            </a:r>
            <a:r>
              <a:rPr spc="5" dirty="0"/>
              <a:t> </a:t>
            </a:r>
            <a:r>
              <a:rPr spc="-5" dirty="0"/>
              <a:t>subsumed</a:t>
            </a:r>
            <a:r>
              <a:rPr spc="-20" dirty="0"/>
              <a:t> </a:t>
            </a:r>
            <a:r>
              <a:rPr spc="-15" dirty="0"/>
              <a:t>(cont’d)</a:t>
            </a:r>
          </a:p>
        </p:txBody>
      </p:sp>
      <p:sp>
        <p:nvSpPr>
          <p:cNvPr id="3" name="object 3"/>
          <p:cNvSpPr/>
          <p:nvPr/>
        </p:nvSpPr>
        <p:spPr>
          <a:xfrm>
            <a:off x="542544" y="1461515"/>
            <a:ext cx="5485130" cy="365760"/>
          </a:xfrm>
          <a:custGeom>
            <a:avLst/>
            <a:gdLst/>
            <a:ahLst/>
            <a:cxnLst/>
            <a:rect l="l" t="t" r="r" b="b"/>
            <a:pathLst>
              <a:path w="5485130" h="365760">
                <a:moveTo>
                  <a:pt x="0" y="365759"/>
                </a:moveTo>
                <a:lnTo>
                  <a:pt x="5484875" y="365759"/>
                </a:lnTo>
                <a:lnTo>
                  <a:pt x="5484875" y="60959"/>
                </a:lnTo>
                <a:lnTo>
                  <a:pt x="5480065" y="37290"/>
                </a:lnTo>
                <a:lnTo>
                  <a:pt x="5466968" y="17906"/>
                </a:lnTo>
                <a:lnTo>
                  <a:pt x="5447585" y="4810"/>
                </a:lnTo>
                <a:lnTo>
                  <a:pt x="5423915" y="0"/>
                </a:lnTo>
                <a:lnTo>
                  <a:pt x="60959" y="0"/>
                </a:lnTo>
                <a:lnTo>
                  <a:pt x="37290" y="4810"/>
                </a:lnTo>
                <a:lnTo>
                  <a:pt x="17906" y="17906"/>
                </a:lnTo>
                <a:lnTo>
                  <a:pt x="4810" y="37290"/>
                </a:lnTo>
                <a:lnTo>
                  <a:pt x="0" y="60959"/>
                </a:lnTo>
                <a:lnTo>
                  <a:pt x="0" y="365759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65484" y="1540255"/>
            <a:ext cx="387794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industrial</a:t>
            </a:r>
            <a:r>
              <a:rPr sz="1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relations</a:t>
            </a:r>
            <a:r>
              <a:rPr sz="12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code</a:t>
            </a:r>
            <a:r>
              <a:rPr sz="1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 dirty="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buFont typeface="Arial MT"/>
              <a:buChar char="•"/>
              <a:tabLst>
                <a:tab pos="187960" algn="l"/>
              </a:tabLst>
            </a:pPr>
            <a:r>
              <a:rPr sz="1200" dirty="0">
                <a:latin typeface="Calibri"/>
                <a:cs typeface="Calibri"/>
              </a:rPr>
              <a:t>The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Trade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Unions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Act, 1926,</a:t>
            </a:r>
          </a:p>
          <a:p>
            <a:pPr marL="187960" indent="-175260">
              <a:lnSpc>
                <a:spcPct val="100000"/>
              </a:lnSpc>
              <a:spcBef>
                <a:spcPts val="395"/>
              </a:spcBef>
              <a:buFont typeface="Arial MT"/>
              <a:buChar char="•"/>
              <a:tabLst>
                <a:tab pos="187960" algn="l"/>
              </a:tabLst>
            </a:pPr>
            <a:r>
              <a:rPr sz="1200" dirty="0">
                <a:latin typeface="Calibri"/>
                <a:cs typeface="Calibri"/>
              </a:rPr>
              <a:t>The</a:t>
            </a:r>
            <a:r>
              <a:rPr sz="1200" spc="-5" dirty="0">
                <a:latin typeface="Calibri"/>
                <a:cs typeface="Calibri"/>
              </a:rPr>
              <a:t> Industrial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Employment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(Standing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Orders)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Act,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1946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</a:p>
          <a:p>
            <a:pPr marL="187960" indent="-175260">
              <a:lnSpc>
                <a:spcPct val="100000"/>
              </a:lnSpc>
              <a:spcBef>
                <a:spcPts val="395"/>
              </a:spcBef>
              <a:buFont typeface="Arial MT"/>
              <a:buChar char="•"/>
              <a:tabLst>
                <a:tab pos="187960" algn="l"/>
              </a:tabLst>
            </a:pPr>
            <a:r>
              <a:rPr sz="1200" dirty="0">
                <a:latin typeface="Calibri"/>
                <a:cs typeface="Calibri"/>
              </a:rPr>
              <a:t>The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Industrial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Disputes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Act,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1947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591311" y="1519428"/>
            <a:ext cx="256540" cy="256540"/>
            <a:chOff x="591311" y="1519428"/>
            <a:chExt cx="256540" cy="2565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8555" y="1578864"/>
              <a:ext cx="160020" cy="12649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91311" y="1519428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39">
                  <a:moveTo>
                    <a:pt x="128016" y="256032"/>
                  </a:moveTo>
                  <a:lnTo>
                    <a:pt x="177593" y="245887"/>
                  </a:lnTo>
                  <a:lnTo>
                    <a:pt x="218313" y="218313"/>
                  </a:lnTo>
                  <a:lnTo>
                    <a:pt x="245887" y="177593"/>
                  </a:lnTo>
                  <a:lnTo>
                    <a:pt x="256032" y="128016"/>
                  </a:lnTo>
                  <a:lnTo>
                    <a:pt x="245887" y="77795"/>
                  </a:lnTo>
                  <a:lnTo>
                    <a:pt x="218313" y="37147"/>
                  </a:lnTo>
                  <a:lnTo>
                    <a:pt x="177593" y="9929"/>
                  </a:lnTo>
                  <a:lnTo>
                    <a:pt x="128016" y="0"/>
                  </a:lnTo>
                  <a:lnTo>
                    <a:pt x="77795" y="9929"/>
                  </a:lnTo>
                  <a:lnTo>
                    <a:pt x="76693" y="10668"/>
                  </a:lnTo>
                  <a:lnTo>
                    <a:pt x="128016" y="10668"/>
                  </a:lnTo>
                  <a:lnTo>
                    <a:pt x="173355" y="19788"/>
                  </a:lnTo>
                  <a:lnTo>
                    <a:pt x="210693" y="44767"/>
                  </a:lnTo>
                  <a:lnTo>
                    <a:pt x="236029" y="82034"/>
                  </a:lnTo>
                  <a:lnTo>
                    <a:pt x="245364" y="128016"/>
                  </a:lnTo>
                  <a:lnTo>
                    <a:pt x="236029" y="173355"/>
                  </a:lnTo>
                  <a:lnTo>
                    <a:pt x="210693" y="210693"/>
                  </a:lnTo>
                  <a:lnTo>
                    <a:pt x="173355" y="236029"/>
                  </a:lnTo>
                  <a:lnTo>
                    <a:pt x="128016" y="245364"/>
                  </a:lnTo>
                  <a:lnTo>
                    <a:pt x="77023" y="245364"/>
                  </a:lnTo>
                  <a:lnTo>
                    <a:pt x="77795" y="245887"/>
                  </a:lnTo>
                  <a:lnTo>
                    <a:pt x="128016" y="256032"/>
                  </a:lnTo>
                  <a:close/>
                </a:path>
                <a:path w="256540" h="256539">
                  <a:moveTo>
                    <a:pt x="77023" y="245364"/>
                  </a:moveTo>
                  <a:lnTo>
                    <a:pt x="128016" y="245364"/>
                  </a:lnTo>
                  <a:lnTo>
                    <a:pt x="82034" y="236029"/>
                  </a:lnTo>
                  <a:lnTo>
                    <a:pt x="44767" y="210693"/>
                  </a:lnTo>
                  <a:lnTo>
                    <a:pt x="19788" y="173355"/>
                  </a:lnTo>
                  <a:lnTo>
                    <a:pt x="10668" y="128016"/>
                  </a:lnTo>
                  <a:lnTo>
                    <a:pt x="19788" y="82034"/>
                  </a:lnTo>
                  <a:lnTo>
                    <a:pt x="44767" y="44767"/>
                  </a:lnTo>
                  <a:lnTo>
                    <a:pt x="82034" y="19788"/>
                  </a:lnTo>
                  <a:lnTo>
                    <a:pt x="128016" y="10668"/>
                  </a:lnTo>
                  <a:lnTo>
                    <a:pt x="76693" y="10668"/>
                  </a:lnTo>
                  <a:lnTo>
                    <a:pt x="37147" y="37147"/>
                  </a:lnTo>
                  <a:lnTo>
                    <a:pt x="9929" y="77795"/>
                  </a:lnTo>
                  <a:lnTo>
                    <a:pt x="0" y="128016"/>
                  </a:lnTo>
                  <a:lnTo>
                    <a:pt x="9929" y="177593"/>
                  </a:lnTo>
                  <a:lnTo>
                    <a:pt x="37147" y="218313"/>
                  </a:lnTo>
                  <a:lnTo>
                    <a:pt x="77023" y="2453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542544" y="2833116"/>
            <a:ext cx="5485130" cy="365760"/>
          </a:xfrm>
          <a:custGeom>
            <a:avLst/>
            <a:gdLst/>
            <a:ahLst/>
            <a:cxnLst/>
            <a:rect l="l" t="t" r="r" b="b"/>
            <a:pathLst>
              <a:path w="5485130" h="365760">
                <a:moveTo>
                  <a:pt x="0" y="365759"/>
                </a:moveTo>
                <a:lnTo>
                  <a:pt x="5484875" y="365759"/>
                </a:lnTo>
                <a:lnTo>
                  <a:pt x="5484875" y="60959"/>
                </a:lnTo>
                <a:lnTo>
                  <a:pt x="5480065" y="36647"/>
                </a:lnTo>
                <a:lnTo>
                  <a:pt x="5466968" y="17335"/>
                </a:lnTo>
                <a:lnTo>
                  <a:pt x="5447585" y="4595"/>
                </a:lnTo>
                <a:lnTo>
                  <a:pt x="5423915" y="0"/>
                </a:lnTo>
                <a:lnTo>
                  <a:pt x="60959" y="0"/>
                </a:lnTo>
                <a:lnTo>
                  <a:pt x="37290" y="4595"/>
                </a:lnTo>
                <a:lnTo>
                  <a:pt x="17906" y="17335"/>
                </a:lnTo>
                <a:lnTo>
                  <a:pt x="4810" y="36647"/>
                </a:lnTo>
                <a:lnTo>
                  <a:pt x="0" y="60959"/>
                </a:lnTo>
                <a:lnTo>
                  <a:pt x="0" y="365759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65484" y="2910330"/>
            <a:ext cx="7055484" cy="3369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occupational</a:t>
            </a:r>
            <a:r>
              <a:rPr sz="1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safety,</a:t>
            </a:r>
            <a:r>
              <a:rPr sz="1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and working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conditions</a:t>
            </a:r>
            <a:r>
              <a:rPr sz="12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code</a:t>
            </a:r>
            <a:r>
              <a:rPr sz="1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 dirty="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buFont typeface="Arial MT"/>
              <a:buChar char="•"/>
              <a:tabLst>
                <a:tab pos="187960" algn="l"/>
              </a:tabLst>
            </a:pPr>
            <a:r>
              <a:rPr sz="1200" dirty="0">
                <a:latin typeface="Calibri"/>
                <a:cs typeface="Calibri"/>
              </a:rPr>
              <a:t>The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Factories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Act,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1948;</a:t>
            </a:r>
          </a:p>
          <a:p>
            <a:pPr marL="187960" indent="-175260">
              <a:lnSpc>
                <a:spcPct val="100000"/>
              </a:lnSpc>
              <a:spcBef>
                <a:spcPts val="395"/>
              </a:spcBef>
              <a:buFont typeface="Arial MT"/>
              <a:buChar char="•"/>
              <a:tabLst>
                <a:tab pos="187960" algn="l"/>
              </a:tabLst>
            </a:pPr>
            <a:r>
              <a:rPr sz="1200" dirty="0">
                <a:latin typeface="Calibri"/>
                <a:cs typeface="Calibri"/>
              </a:rPr>
              <a:t>The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Mines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Act,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1952;</a:t>
            </a:r>
          </a:p>
          <a:p>
            <a:pPr marL="187960" indent="-175260">
              <a:lnSpc>
                <a:spcPct val="100000"/>
              </a:lnSpc>
              <a:spcBef>
                <a:spcPts val="395"/>
              </a:spcBef>
              <a:buFont typeface="Arial MT"/>
              <a:buChar char="•"/>
              <a:tabLst>
                <a:tab pos="187960" algn="l"/>
              </a:tabLst>
            </a:pPr>
            <a:r>
              <a:rPr sz="1200" dirty="0">
                <a:latin typeface="Calibri"/>
                <a:cs typeface="Calibri"/>
              </a:rPr>
              <a:t>The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Dock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Workers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(Safety, </a:t>
            </a:r>
            <a:r>
              <a:rPr sz="1200" dirty="0">
                <a:latin typeface="Calibri"/>
                <a:cs typeface="Calibri"/>
              </a:rPr>
              <a:t>Health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5" dirty="0">
                <a:latin typeface="Calibri"/>
                <a:cs typeface="Calibri"/>
              </a:rPr>
              <a:t> Welfare)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Act,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1986;</a:t>
            </a:r>
          </a:p>
          <a:p>
            <a:pPr marL="187960" indent="-175260">
              <a:lnSpc>
                <a:spcPct val="100000"/>
              </a:lnSpc>
              <a:spcBef>
                <a:spcPts val="409"/>
              </a:spcBef>
              <a:buFont typeface="Arial MT"/>
              <a:buChar char="•"/>
              <a:tabLst>
                <a:tab pos="187960" algn="l"/>
              </a:tabLst>
            </a:pPr>
            <a:r>
              <a:rPr sz="1200" dirty="0">
                <a:latin typeface="Calibri"/>
                <a:cs typeface="Calibri"/>
              </a:rPr>
              <a:t>The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Building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Other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Construction</a:t>
            </a:r>
            <a:r>
              <a:rPr sz="1200" spc="-20" dirty="0">
                <a:latin typeface="Calibri"/>
                <a:cs typeface="Calibri"/>
              </a:rPr>
              <a:t> Workers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(Regulation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Employment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Conditions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 Service) Act,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1996;</a:t>
            </a:r>
          </a:p>
          <a:p>
            <a:pPr marL="187960" indent="-175260">
              <a:lnSpc>
                <a:spcPct val="100000"/>
              </a:lnSpc>
              <a:spcBef>
                <a:spcPts val="395"/>
              </a:spcBef>
              <a:buFont typeface="Arial MT"/>
              <a:buChar char="•"/>
              <a:tabLst>
                <a:tab pos="187960" algn="l"/>
              </a:tabLst>
            </a:pPr>
            <a:r>
              <a:rPr sz="1200" dirty="0">
                <a:latin typeface="Calibri"/>
                <a:cs typeface="Calibri"/>
              </a:rPr>
              <a:t>The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Plantations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Labour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Act, 1951;</a:t>
            </a:r>
          </a:p>
          <a:p>
            <a:pPr marL="187960" indent="-175260">
              <a:lnSpc>
                <a:spcPct val="100000"/>
              </a:lnSpc>
              <a:spcBef>
                <a:spcPts val="395"/>
              </a:spcBef>
              <a:buFont typeface="Arial MT"/>
              <a:buChar char="•"/>
              <a:tabLst>
                <a:tab pos="187960" algn="l"/>
              </a:tabLst>
            </a:pPr>
            <a:r>
              <a:rPr sz="1200" dirty="0">
                <a:latin typeface="Calibri"/>
                <a:cs typeface="Calibri"/>
              </a:rPr>
              <a:t>The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Contract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Labour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(Regulation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Abolition)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Act,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1970;</a:t>
            </a:r>
          </a:p>
          <a:p>
            <a:pPr marL="187960" indent="-175260">
              <a:lnSpc>
                <a:spcPct val="100000"/>
              </a:lnSpc>
              <a:spcBef>
                <a:spcPts val="409"/>
              </a:spcBef>
              <a:buFont typeface="Arial MT"/>
              <a:buChar char="•"/>
              <a:tabLst>
                <a:tab pos="187960" algn="l"/>
              </a:tabLst>
            </a:pPr>
            <a:r>
              <a:rPr sz="1200" dirty="0">
                <a:latin typeface="Calibri"/>
                <a:cs typeface="Calibri"/>
              </a:rPr>
              <a:t>The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Inter-state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migrant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workmen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(Regulation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5" dirty="0">
                <a:latin typeface="Calibri"/>
                <a:cs typeface="Calibri"/>
              </a:rPr>
              <a:t> Employment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Conditions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Service)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Act,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1979;</a:t>
            </a:r>
          </a:p>
          <a:p>
            <a:pPr marL="187960" indent="-175260">
              <a:lnSpc>
                <a:spcPct val="100000"/>
              </a:lnSpc>
              <a:spcBef>
                <a:spcPts val="395"/>
              </a:spcBef>
              <a:buFont typeface="Arial MT"/>
              <a:buChar char="•"/>
              <a:tabLst>
                <a:tab pos="187960" algn="l"/>
              </a:tabLst>
            </a:pPr>
            <a:r>
              <a:rPr sz="1200" dirty="0">
                <a:latin typeface="Calibri"/>
                <a:cs typeface="Calibri"/>
              </a:rPr>
              <a:t>The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Working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Journalist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other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News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Paper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Employees</a:t>
            </a:r>
            <a:r>
              <a:rPr sz="1200" dirty="0">
                <a:latin typeface="Calibri"/>
                <a:cs typeface="Calibri"/>
              </a:rPr>
              <a:t> (Conditions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 Service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Misc.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Provision) </a:t>
            </a:r>
            <a:r>
              <a:rPr sz="1200" dirty="0">
                <a:latin typeface="Calibri"/>
                <a:cs typeface="Calibri"/>
              </a:rPr>
              <a:t>Act,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1955;</a:t>
            </a:r>
          </a:p>
          <a:p>
            <a:pPr marL="187960" indent="-175260">
              <a:lnSpc>
                <a:spcPct val="100000"/>
              </a:lnSpc>
              <a:spcBef>
                <a:spcPts val="395"/>
              </a:spcBef>
              <a:buFont typeface="Arial MT"/>
              <a:buChar char="•"/>
              <a:tabLst>
                <a:tab pos="187960" algn="l"/>
              </a:tabLst>
            </a:pPr>
            <a:r>
              <a:rPr sz="1200" dirty="0">
                <a:latin typeface="Calibri"/>
                <a:cs typeface="Calibri"/>
              </a:rPr>
              <a:t>The</a:t>
            </a:r>
            <a:r>
              <a:rPr sz="1200" spc="-10" dirty="0">
                <a:latin typeface="Calibri"/>
                <a:cs typeface="Calibri"/>
              </a:rPr>
              <a:t> Working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Journalist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(Fixation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10" dirty="0">
                <a:latin typeface="Calibri"/>
                <a:cs typeface="Calibri"/>
              </a:rPr>
              <a:t> rates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Wages)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Act,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1958;</a:t>
            </a:r>
          </a:p>
          <a:p>
            <a:pPr marL="187960" indent="-175260">
              <a:lnSpc>
                <a:spcPct val="100000"/>
              </a:lnSpc>
              <a:spcBef>
                <a:spcPts val="409"/>
              </a:spcBef>
              <a:buFont typeface="Arial MT"/>
              <a:buChar char="•"/>
              <a:tabLst>
                <a:tab pos="187960" algn="l"/>
              </a:tabLst>
            </a:pPr>
            <a:r>
              <a:rPr sz="1200" dirty="0">
                <a:latin typeface="Calibri"/>
                <a:cs typeface="Calibri"/>
              </a:rPr>
              <a:t>The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Motor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Transport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Workers </a:t>
            </a:r>
            <a:r>
              <a:rPr sz="1200" dirty="0">
                <a:latin typeface="Calibri"/>
                <a:cs typeface="Calibri"/>
              </a:rPr>
              <a:t>Act,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1961;</a:t>
            </a:r>
          </a:p>
          <a:p>
            <a:pPr marL="187960" indent="-175260">
              <a:lnSpc>
                <a:spcPct val="100000"/>
              </a:lnSpc>
              <a:spcBef>
                <a:spcPts val="395"/>
              </a:spcBef>
              <a:buFont typeface="Arial MT"/>
              <a:buChar char="•"/>
              <a:tabLst>
                <a:tab pos="187960" algn="l"/>
              </a:tabLst>
            </a:pPr>
            <a:r>
              <a:rPr sz="1200" dirty="0">
                <a:latin typeface="Calibri"/>
                <a:cs typeface="Calibri"/>
              </a:rPr>
              <a:t>Sales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Promotion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Employees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(Condition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Service)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Act,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1976;</a:t>
            </a:r>
          </a:p>
          <a:p>
            <a:pPr marL="187960" indent="-175260">
              <a:lnSpc>
                <a:spcPct val="100000"/>
              </a:lnSpc>
              <a:spcBef>
                <a:spcPts val="395"/>
              </a:spcBef>
              <a:buFont typeface="Arial MT"/>
              <a:buChar char="•"/>
              <a:tabLst>
                <a:tab pos="187960" algn="l"/>
              </a:tabLst>
            </a:pPr>
            <a:r>
              <a:rPr sz="1200" dirty="0">
                <a:latin typeface="Calibri"/>
                <a:cs typeface="Calibri"/>
              </a:rPr>
              <a:t>The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Beedi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Cigar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Workers</a:t>
            </a:r>
            <a:r>
              <a:rPr sz="1200" dirty="0">
                <a:latin typeface="Calibri"/>
                <a:cs typeface="Calibri"/>
              </a:rPr>
              <a:t> (Condition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5" dirty="0">
                <a:latin typeface="Calibri"/>
                <a:cs typeface="Calibri"/>
              </a:rPr>
              <a:t> Employment)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Act,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1966;</a:t>
            </a:r>
          </a:p>
          <a:p>
            <a:pPr marL="187960" indent="-175260">
              <a:lnSpc>
                <a:spcPct val="100000"/>
              </a:lnSpc>
              <a:spcBef>
                <a:spcPts val="409"/>
              </a:spcBef>
              <a:buFont typeface="Arial MT"/>
              <a:buChar char="•"/>
              <a:tabLst>
                <a:tab pos="187960" algn="l"/>
              </a:tabLst>
            </a:pPr>
            <a:r>
              <a:rPr sz="1200" dirty="0">
                <a:latin typeface="Calibri"/>
                <a:cs typeface="Calibri"/>
              </a:rPr>
              <a:t>The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Cine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Workers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Cinema</a:t>
            </a:r>
            <a:r>
              <a:rPr sz="1200" spc="-5" dirty="0">
                <a:latin typeface="Calibri"/>
                <a:cs typeface="Calibri"/>
              </a:rPr>
              <a:t> Theatre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Workers</a:t>
            </a:r>
            <a:r>
              <a:rPr sz="1200" spc="-5" dirty="0">
                <a:latin typeface="Calibri"/>
                <a:cs typeface="Calibri"/>
              </a:rPr>
              <a:t> Act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1981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591311" y="2889504"/>
            <a:ext cx="256540" cy="256540"/>
            <a:chOff x="591311" y="2889504"/>
            <a:chExt cx="256540" cy="25654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8555" y="2938272"/>
              <a:ext cx="160020" cy="16002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91311" y="2889504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39">
                  <a:moveTo>
                    <a:pt x="128016" y="256032"/>
                  </a:moveTo>
                  <a:lnTo>
                    <a:pt x="177593" y="245887"/>
                  </a:lnTo>
                  <a:lnTo>
                    <a:pt x="218313" y="218313"/>
                  </a:lnTo>
                  <a:lnTo>
                    <a:pt x="245887" y="177593"/>
                  </a:lnTo>
                  <a:lnTo>
                    <a:pt x="256032" y="128016"/>
                  </a:lnTo>
                  <a:lnTo>
                    <a:pt x="245887" y="78438"/>
                  </a:lnTo>
                  <a:lnTo>
                    <a:pt x="218313" y="37719"/>
                  </a:lnTo>
                  <a:lnTo>
                    <a:pt x="177593" y="10144"/>
                  </a:lnTo>
                  <a:lnTo>
                    <a:pt x="128016" y="0"/>
                  </a:lnTo>
                  <a:lnTo>
                    <a:pt x="77795" y="10144"/>
                  </a:lnTo>
                  <a:lnTo>
                    <a:pt x="77023" y="10668"/>
                  </a:lnTo>
                  <a:lnTo>
                    <a:pt x="128016" y="10668"/>
                  </a:lnTo>
                  <a:lnTo>
                    <a:pt x="173355" y="20002"/>
                  </a:lnTo>
                  <a:lnTo>
                    <a:pt x="210693" y="45339"/>
                  </a:lnTo>
                  <a:lnTo>
                    <a:pt x="236029" y="82677"/>
                  </a:lnTo>
                  <a:lnTo>
                    <a:pt x="245364" y="128016"/>
                  </a:lnTo>
                  <a:lnTo>
                    <a:pt x="236029" y="173997"/>
                  </a:lnTo>
                  <a:lnTo>
                    <a:pt x="210693" y="211264"/>
                  </a:lnTo>
                  <a:lnTo>
                    <a:pt x="173355" y="236243"/>
                  </a:lnTo>
                  <a:lnTo>
                    <a:pt x="128016" y="245364"/>
                  </a:lnTo>
                  <a:lnTo>
                    <a:pt x="77023" y="245364"/>
                  </a:lnTo>
                  <a:lnTo>
                    <a:pt x="77795" y="245887"/>
                  </a:lnTo>
                  <a:lnTo>
                    <a:pt x="128016" y="256032"/>
                  </a:lnTo>
                  <a:close/>
                </a:path>
                <a:path w="256540" h="256539">
                  <a:moveTo>
                    <a:pt x="77023" y="245364"/>
                  </a:moveTo>
                  <a:lnTo>
                    <a:pt x="128016" y="245364"/>
                  </a:lnTo>
                  <a:lnTo>
                    <a:pt x="82034" y="236243"/>
                  </a:lnTo>
                  <a:lnTo>
                    <a:pt x="44767" y="211264"/>
                  </a:lnTo>
                  <a:lnTo>
                    <a:pt x="19788" y="173997"/>
                  </a:lnTo>
                  <a:lnTo>
                    <a:pt x="10668" y="128016"/>
                  </a:lnTo>
                  <a:lnTo>
                    <a:pt x="19788" y="82677"/>
                  </a:lnTo>
                  <a:lnTo>
                    <a:pt x="44767" y="45339"/>
                  </a:lnTo>
                  <a:lnTo>
                    <a:pt x="82034" y="20002"/>
                  </a:lnTo>
                  <a:lnTo>
                    <a:pt x="128016" y="10668"/>
                  </a:lnTo>
                  <a:lnTo>
                    <a:pt x="77023" y="10668"/>
                  </a:lnTo>
                  <a:lnTo>
                    <a:pt x="37147" y="37719"/>
                  </a:lnTo>
                  <a:lnTo>
                    <a:pt x="9929" y="78438"/>
                  </a:lnTo>
                  <a:lnTo>
                    <a:pt x="0" y="128016"/>
                  </a:lnTo>
                  <a:lnTo>
                    <a:pt x="9929" y="177593"/>
                  </a:lnTo>
                  <a:lnTo>
                    <a:pt x="37147" y="218313"/>
                  </a:lnTo>
                  <a:lnTo>
                    <a:pt x="77023" y="2453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01940" y="1578863"/>
            <a:ext cx="3998976" cy="4722876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5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EBEA33E-EF18-6254-97D2-4E4E07DEA9C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581001"/>
            <a:ext cx="3901440" cy="276999"/>
          </a:xfrm>
        </p:spPr>
        <p:txBody>
          <a:bodyPr/>
          <a:lstStyle/>
          <a:p>
            <a:r>
              <a:rPr lang="en-IN" dirty="0"/>
              <a:t>CA RUCHI GUPTA   CONTACT: 8875000468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667E59-393B-47BC-AEDD-E4DDBFC88D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8823" y="2701874"/>
            <a:ext cx="53473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Carlito"/>
                <a:cs typeface="Carlito"/>
              </a:rPr>
              <a:t>Definitions and their</a:t>
            </a:r>
            <a:r>
              <a:rPr sz="3600" b="1" spc="-114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rlito"/>
                <a:cs typeface="Carlito"/>
              </a:rPr>
              <a:t>impact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9392" y="2490215"/>
            <a:ext cx="1079500" cy="1079500"/>
          </a:xfrm>
          <a:custGeom>
            <a:avLst/>
            <a:gdLst/>
            <a:ahLst/>
            <a:cxnLst/>
            <a:rect l="l" t="t" r="r" b="b"/>
            <a:pathLst>
              <a:path w="1079500" h="1079500">
                <a:moveTo>
                  <a:pt x="710196" y="360426"/>
                </a:moveTo>
                <a:lnTo>
                  <a:pt x="630110" y="280289"/>
                </a:lnTo>
                <a:lnTo>
                  <a:pt x="630110" y="360426"/>
                </a:lnTo>
                <a:lnTo>
                  <a:pt x="710196" y="360426"/>
                </a:lnTo>
                <a:close/>
              </a:path>
              <a:path w="1079500" h="1079500">
                <a:moveTo>
                  <a:pt x="741807" y="404622"/>
                </a:moveTo>
                <a:lnTo>
                  <a:pt x="697547" y="404622"/>
                </a:lnTo>
                <a:lnTo>
                  <a:pt x="697547" y="495300"/>
                </a:lnTo>
                <a:lnTo>
                  <a:pt x="697547" y="585851"/>
                </a:lnTo>
                <a:lnTo>
                  <a:pt x="697547" y="674370"/>
                </a:lnTo>
                <a:lnTo>
                  <a:pt x="697547" y="765048"/>
                </a:lnTo>
                <a:lnTo>
                  <a:pt x="695693" y="773976"/>
                </a:lnTo>
                <a:lnTo>
                  <a:pt x="690702" y="781329"/>
                </a:lnTo>
                <a:lnTo>
                  <a:pt x="683323" y="786320"/>
                </a:lnTo>
                <a:lnTo>
                  <a:pt x="674370" y="788162"/>
                </a:lnTo>
                <a:lnTo>
                  <a:pt x="404622" y="788162"/>
                </a:lnTo>
                <a:lnTo>
                  <a:pt x="395655" y="786320"/>
                </a:lnTo>
                <a:lnTo>
                  <a:pt x="388289" y="781329"/>
                </a:lnTo>
                <a:lnTo>
                  <a:pt x="383286" y="773976"/>
                </a:lnTo>
                <a:lnTo>
                  <a:pt x="381444" y="765048"/>
                </a:lnTo>
                <a:lnTo>
                  <a:pt x="383286" y="756069"/>
                </a:lnTo>
                <a:lnTo>
                  <a:pt x="388277" y="748677"/>
                </a:lnTo>
                <a:lnTo>
                  <a:pt x="395655" y="743661"/>
                </a:lnTo>
                <a:lnTo>
                  <a:pt x="404622" y="741807"/>
                </a:lnTo>
                <a:lnTo>
                  <a:pt x="674370" y="741807"/>
                </a:lnTo>
                <a:lnTo>
                  <a:pt x="683323" y="743661"/>
                </a:lnTo>
                <a:lnTo>
                  <a:pt x="690702" y="748677"/>
                </a:lnTo>
                <a:lnTo>
                  <a:pt x="695693" y="756069"/>
                </a:lnTo>
                <a:lnTo>
                  <a:pt x="697547" y="765048"/>
                </a:lnTo>
                <a:lnTo>
                  <a:pt x="697547" y="674370"/>
                </a:lnTo>
                <a:lnTo>
                  <a:pt x="695693" y="683361"/>
                </a:lnTo>
                <a:lnTo>
                  <a:pt x="690702" y="690753"/>
                </a:lnTo>
                <a:lnTo>
                  <a:pt x="683323" y="695769"/>
                </a:lnTo>
                <a:lnTo>
                  <a:pt x="674370" y="697611"/>
                </a:lnTo>
                <a:lnTo>
                  <a:pt x="404622" y="697611"/>
                </a:lnTo>
                <a:lnTo>
                  <a:pt x="395655" y="695769"/>
                </a:lnTo>
                <a:lnTo>
                  <a:pt x="388289" y="690753"/>
                </a:lnTo>
                <a:lnTo>
                  <a:pt x="383273" y="683361"/>
                </a:lnTo>
                <a:lnTo>
                  <a:pt x="381444" y="674370"/>
                </a:lnTo>
                <a:lnTo>
                  <a:pt x="383286" y="665721"/>
                </a:lnTo>
                <a:lnTo>
                  <a:pt x="388277" y="659066"/>
                </a:lnTo>
                <a:lnTo>
                  <a:pt x="395655" y="654799"/>
                </a:lnTo>
                <a:lnTo>
                  <a:pt x="404622" y="653288"/>
                </a:lnTo>
                <a:lnTo>
                  <a:pt x="674370" y="653288"/>
                </a:lnTo>
                <a:lnTo>
                  <a:pt x="683323" y="654799"/>
                </a:lnTo>
                <a:lnTo>
                  <a:pt x="690702" y="659066"/>
                </a:lnTo>
                <a:lnTo>
                  <a:pt x="695693" y="665721"/>
                </a:lnTo>
                <a:lnTo>
                  <a:pt x="697547" y="674370"/>
                </a:lnTo>
                <a:lnTo>
                  <a:pt x="697547" y="585851"/>
                </a:lnTo>
                <a:lnTo>
                  <a:pt x="695693" y="594512"/>
                </a:lnTo>
                <a:lnTo>
                  <a:pt x="690702" y="601154"/>
                </a:lnTo>
                <a:lnTo>
                  <a:pt x="683323" y="605434"/>
                </a:lnTo>
                <a:lnTo>
                  <a:pt x="674370" y="606933"/>
                </a:lnTo>
                <a:lnTo>
                  <a:pt x="404622" y="606933"/>
                </a:lnTo>
                <a:lnTo>
                  <a:pt x="395655" y="605434"/>
                </a:lnTo>
                <a:lnTo>
                  <a:pt x="388289" y="601154"/>
                </a:lnTo>
                <a:lnTo>
                  <a:pt x="383286" y="594512"/>
                </a:lnTo>
                <a:lnTo>
                  <a:pt x="381444" y="585851"/>
                </a:lnTo>
                <a:lnTo>
                  <a:pt x="383286" y="576884"/>
                </a:lnTo>
                <a:lnTo>
                  <a:pt x="388289" y="569531"/>
                </a:lnTo>
                <a:lnTo>
                  <a:pt x="395655" y="564565"/>
                </a:lnTo>
                <a:lnTo>
                  <a:pt x="404622" y="562737"/>
                </a:lnTo>
                <a:lnTo>
                  <a:pt x="674370" y="562737"/>
                </a:lnTo>
                <a:lnTo>
                  <a:pt x="683323" y="564565"/>
                </a:lnTo>
                <a:lnTo>
                  <a:pt x="690702" y="569531"/>
                </a:lnTo>
                <a:lnTo>
                  <a:pt x="695693" y="576884"/>
                </a:lnTo>
                <a:lnTo>
                  <a:pt x="697547" y="585851"/>
                </a:lnTo>
                <a:lnTo>
                  <a:pt x="697547" y="495300"/>
                </a:lnTo>
                <a:lnTo>
                  <a:pt x="695693" y="504228"/>
                </a:lnTo>
                <a:lnTo>
                  <a:pt x="690702" y="511581"/>
                </a:lnTo>
                <a:lnTo>
                  <a:pt x="683323" y="516572"/>
                </a:lnTo>
                <a:lnTo>
                  <a:pt x="674370" y="518414"/>
                </a:lnTo>
                <a:lnTo>
                  <a:pt x="404622" y="518414"/>
                </a:lnTo>
                <a:lnTo>
                  <a:pt x="395655" y="516572"/>
                </a:lnTo>
                <a:lnTo>
                  <a:pt x="388289" y="511581"/>
                </a:lnTo>
                <a:lnTo>
                  <a:pt x="383286" y="504228"/>
                </a:lnTo>
                <a:lnTo>
                  <a:pt x="381444" y="495300"/>
                </a:lnTo>
                <a:lnTo>
                  <a:pt x="383286" y="486321"/>
                </a:lnTo>
                <a:lnTo>
                  <a:pt x="388277" y="478917"/>
                </a:lnTo>
                <a:lnTo>
                  <a:pt x="395655" y="473913"/>
                </a:lnTo>
                <a:lnTo>
                  <a:pt x="404622" y="472059"/>
                </a:lnTo>
                <a:lnTo>
                  <a:pt x="674370" y="472059"/>
                </a:lnTo>
                <a:lnTo>
                  <a:pt x="683323" y="473913"/>
                </a:lnTo>
                <a:lnTo>
                  <a:pt x="690702" y="478917"/>
                </a:lnTo>
                <a:lnTo>
                  <a:pt x="695693" y="486321"/>
                </a:lnTo>
                <a:lnTo>
                  <a:pt x="697547" y="495300"/>
                </a:lnTo>
                <a:lnTo>
                  <a:pt x="697547" y="404622"/>
                </a:lnTo>
                <a:lnTo>
                  <a:pt x="606933" y="404622"/>
                </a:lnTo>
                <a:lnTo>
                  <a:pt x="597966" y="403123"/>
                </a:lnTo>
                <a:lnTo>
                  <a:pt x="590600" y="398843"/>
                </a:lnTo>
                <a:lnTo>
                  <a:pt x="585597" y="392201"/>
                </a:lnTo>
                <a:lnTo>
                  <a:pt x="583755" y="383540"/>
                </a:lnTo>
                <a:lnTo>
                  <a:pt x="583755" y="248666"/>
                </a:lnTo>
                <a:lnTo>
                  <a:pt x="337185" y="248666"/>
                </a:lnTo>
                <a:lnTo>
                  <a:pt x="337185" y="832485"/>
                </a:lnTo>
                <a:lnTo>
                  <a:pt x="741807" y="832485"/>
                </a:lnTo>
                <a:lnTo>
                  <a:pt x="741807" y="788162"/>
                </a:lnTo>
                <a:lnTo>
                  <a:pt x="741807" y="741807"/>
                </a:lnTo>
                <a:lnTo>
                  <a:pt x="741807" y="472059"/>
                </a:lnTo>
                <a:lnTo>
                  <a:pt x="741807" y="404622"/>
                </a:lnTo>
                <a:close/>
              </a:path>
              <a:path w="1079500" h="1079500">
                <a:moveTo>
                  <a:pt x="1078992" y="539496"/>
                </a:moveTo>
                <a:lnTo>
                  <a:pt x="1076769" y="490512"/>
                </a:lnTo>
                <a:lnTo>
                  <a:pt x="1070267" y="442734"/>
                </a:lnTo>
                <a:lnTo>
                  <a:pt x="1059662" y="396354"/>
                </a:lnTo>
                <a:lnTo>
                  <a:pt x="1045146" y="351561"/>
                </a:lnTo>
                <a:lnTo>
                  <a:pt x="1026909" y="308571"/>
                </a:lnTo>
                <a:lnTo>
                  <a:pt x="1005154" y="267550"/>
                </a:lnTo>
                <a:lnTo>
                  <a:pt x="980071" y="228714"/>
                </a:lnTo>
                <a:lnTo>
                  <a:pt x="959650" y="202311"/>
                </a:lnTo>
                <a:lnTo>
                  <a:pt x="951852" y="192227"/>
                </a:lnTo>
                <a:lnTo>
                  <a:pt x="920686" y="158305"/>
                </a:lnTo>
                <a:lnTo>
                  <a:pt x="886764" y="127139"/>
                </a:lnTo>
                <a:lnTo>
                  <a:pt x="850277" y="98920"/>
                </a:lnTo>
                <a:lnTo>
                  <a:pt x="811441" y="73837"/>
                </a:lnTo>
                <a:lnTo>
                  <a:pt x="786066" y="60388"/>
                </a:lnTo>
                <a:lnTo>
                  <a:pt x="786066" y="375158"/>
                </a:lnTo>
                <a:lnTo>
                  <a:pt x="786066" y="855599"/>
                </a:lnTo>
                <a:lnTo>
                  <a:pt x="784542" y="864260"/>
                </a:lnTo>
                <a:lnTo>
                  <a:pt x="780262" y="870915"/>
                </a:lnTo>
                <a:lnTo>
                  <a:pt x="773607" y="875182"/>
                </a:lnTo>
                <a:lnTo>
                  <a:pt x="764984" y="876681"/>
                </a:lnTo>
                <a:lnTo>
                  <a:pt x="314007" y="876681"/>
                </a:lnTo>
                <a:lnTo>
                  <a:pt x="305371" y="875182"/>
                </a:lnTo>
                <a:lnTo>
                  <a:pt x="298716" y="870915"/>
                </a:lnTo>
                <a:lnTo>
                  <a:pt x="294436" y="864260"/>
                </a:lnTo>
                <a:lnTo>
                  <a:pt x="292925" y="855599"/>
                </a:lnTo>
                <a:lnTo>
                  <a:pt x="292925" y="225552"/>
                </a:lnTo>
                <a:lnTo>
                  <a:pt x="294436" y="216573"/>
                </a:lnTo>
                <a:lnTo>
                  <a:pt x="298716" y="209169"/>
                </a:lnTo>
                <a:lnTo>
                  <a:pt x="305371" y="204165"/>
                </a:lnTo>
                <a:lnTo>
                  <a:pt x="314007" y="202311"/>
                </a:lnTo>
                <a:lnTo>
                  <a:pt x="609041" y="202311"/>
                </a:lnTo>
                <a:lnTo>
                  <a:pt x="613257" y="204470"/>
                </a:lnTo>
                <a:lnTo>
                  <a:pt x="615365" y="204470"/>
                </a:lnTo>
                <a:lnTo>
                  <a:pt x="617474" y="206502"/>
                </a:lnTo>
                <a:lnTo>
                  <a:pt x="621690" y="206502"/>
                </a:lnTo>
                <a:lnTo>
                  <a:pt x="623785" y="208661"/>
                </a:lnTo>
                <a:lnTo>
                  <a:pt x="779741" y="366649"/>
                </a:lnTo>
                <a:lnTo>
                  <a:pt x="781850" y="368808"/>
                </a:lnTo>
                <a:lnTo>
                  <a:pt x="783958" y="370840"/>
                </a:lnTo>
                <a:lnTo>
                  <a:pt x="786066" y="60388"/>
                </a:lnTo>
                <a:lnTo>
                  <a:pt x="727430" y="33845"/>
                </a:lnTo>
                <a:lnTo>
                  <a:pt x="682637" y="19329"/>
                </a:lnTo>
                <a:lnTo>
                  <a:pt x="636257" y="8724"/>
                </a:lnTo>
                <a:lnTo>
                  <a:pt x="588479" y="2222"/>
                </a:lnTo>
                <a:lnTo>
                  <a:pt x="539496" y="0"/>
                </a:lnTo>
                <a:lnTo>
                  <a:pt x="490499" y="2222"/>
                </a:lnTo>
                <a:lnTo>
                  <a:pt x="442734" y="8724"/>
                </a:lnTo>
                <a:lnTo>
                  <a:pt x="396354" y="19329"/>
                </a:lnTo>
                <a:lnTo>
                  <a:pt x="351574" y="33845"/>
                </a:lnTo>
                <a:lnTo>
                  <a:pt x="308571" y="52082"/>
                </a:lnTo>
                <a:lnTo>
                  <a:pt x="267550" y="73837"/>
                </a:lnTo>
                <a:lnTo>
                  <a:pt x="228714" y="98920"/>
                </a:lnTo>
                <a:lnTo>
                  <a:pt x="192239" y="127139"/>
                </a:lnTo>
                <a:lnTo>
                  <a:pt x="158318" y="158305"/>
                </a:lnTo>
                <a:lnTo>
                  <a:pt x="127139" y="192227"/>
                </a:lnTo>
                <a:lnTo>
                  <a:pt x="98920" y="228714"/>
                </a:lnTo>
                <a:lnTo>
                  <a:pt x="73825" y="267550"/>
                </a:lnTo>
                <a:lnTo>
                  <a:pt x="52070" y="308571"/>
                </a:lnTo>
                <a:lnTo>
                  <a:pt x="33845" y="351561"/>
                </a:lnTo>
                <a:lnTo>
                  <a:pt x="19316" y="396354"/>
                </a:lnTo>
                <a:lnTo>
                  <a:pt x="8712" y="442734"/>
                </a:lnTo>
                <a:lnTo>
                  <a:pt x="2209" y="490512"/>
                </a:lnTo>
                <a:lnTo>
                  <a:pt x="0" y="539496"/>
                </a:lnTo>
                <a:lnTo>
                  <a:pt x="2209" y="588797"/>
                </a:lnTo>
                <a:lnTo>
                  <a:pt x="8712" y="636803"/>
                </a:lnTo>
                <a:lnTo>
                  <a:pt x="19329" y="683361"/>
                </a:lnTo>
                <a:lnTo>
                  <a:pt x="33845" y="728256"/>
                </a:lnTo>
                <a:lnTo>
                  <a:pt x="52070" y="771321"/>
                </a:lnTo>
                <a:lnTo>
                  <a:pt x="73837" y="812355"/>
                </a:lnTo>
                <a:lnTo>
                  <a:pt x="98920" y="851179"/>
                </a:lnTo>
                <a:lnTo>
                  <a:pt x="127139" y="887615"/>
                </a:lnTo>
                <a:lnTo>
                  <a:pt x="158318" y="921448"/>
                </a:lnTo>
                <a:lnTo>
                  <a:pt x="192239" y="952525"/>
                </a:lnTo>
                <a:lnTo>
                  <a:pt x="228714" y="980643"/>
                </a:lnTo>
                <a:lnTo>
                  <a:pt x="267563" y="1005624"/>
                </a:lnTo>
                <a:lnTo>
                  <a:pt x="308571" y="1027264"/>
                </a:lnTo>
                <a:lnTo>
                  <a:pt x="351574" y="1045387"/>
                </a:lnTo>
                <a:lnTo>
                  <a:pt x="396354" y="1059815"/>
                </a:lnTo>
                <a:lnTo>
                  <a:pt x="442734" y="1070343"/>
                </a:lnTo>
                <a:lnTo>
                  <a:pt x="490499" y="1076807"/>
                </a:lnTo>
                <a:lnTo>
                  <a:pt x="539496" y="1079004"/>
                </a:lnTo>
                <a:lnTo>
                  <a:pt x="588479" y="1076807"/>
                </a:lnTo>
                <a:lnTo>
                  <a:pt x="636257" y="1070343"/>
                </a:lnTo>
                <a:lnTo>
                  <a:pt x="682637" y="1059815"/>
                </a:lnTo>
                <a:lnTo>
                  <a:pt x="727430" y="1045387"/>
                </a:lnTo>
                <a:lnTo>
                  <a:pt x="770420" y="1027264"/>
                </a:lnTo>
                <a:lnTo>
                  <a:pt x="811441" y="1005624"/>
                </a:lnTo>
                <a:lnTo>
                  <a:pt x="850277" y="980643"/>
                </a:lnTo>
                <a:lnTo>
                  <a:pt x="886764" y="952525"/>
                </a:lnTo>
                <a:lnTo>
                  <a:pt x="920673" y="921448"/>
                </a:lnTo>
                <a:lnTo>
                  <a:pt x="951852" y="887615"/>
                </a:lnTo>
                <a:lnTo>
                  <a:pt x="960310" y="876681"/>
                </a:lnTo>
                <a:lnTo>
                  <a:pt x="980071" y="851179"/>
                </a:lnTo>
                <a:lnTo>
                  <a:pt x="1005154" y="812355"/>
                </a:lnTo>
                <a:lnTo>
                  <a:pt x="1026909" y="771321"/>
                </a:lnTo>
                <a:lnTo>
                  <a:pt x="1045146" y="728256"/>
                </a:lnTo>
                <a:lnTo>
                  <a:pt x="1059662" y="683361"/>
                </a:lnTo>
                <a:lnTo>
                  <a:pt x="1070267" y="636803"/>
                </a:lnTo>
                <a:lnTo>
                  <a:pt x="1076769" y="588797"/>
                </a:lnTo>
                <a:lnTo>
                  <a:pt x="1078992" y="5394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65"/>
              </a:lnSpc>
            </a:pPr>
            <a:fld id="{81D60167-4931-47E6-BA6A-407CBD079E47}" type="slidenum">
              <a:rPr spc="5" dirty="0"/>
              <a:t>7</a:t>
            </a:fld>
            <a:endParaRPr spc="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9000" y="268921"/>
            <a:ext cx="4445000" cy="65532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/>
              <a:t>Code on </a:t>
            </a:r>
            <a:r>
              <a:rPr spc="-20" dirty="0"/>
              <a:t>Wages </a:t>
            </a:r>
            <a:r>
              <a:rPr dirty="0"/>
              <a:t>/ Code on </a:t>
            </a:r>
            <a:r>
              <a:rPr spc="-5" dirty="0"/>
              <a:t>Social</a:t>
            </a:r>
            <a:r>
              <a:rPr spc="-50" dirty="0"/>
              <a:t> </a:t>
            </a:r>
            <a:r>
              <a:rPr dirty="0"/>
              <a:t>Security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-10" dirty="0">
                <a:solidFill>
                  <a:srgbClr val="565656"/>
                </a:solidFill>
              </a:rPr>
              <a:t>Definition </a:t>
            </a:r>
            <a:r>
              <a:rPr sz="1800" dirty="0">
                <a:solidFill>
                  <a:srgbClr val="565656"/>
                </a:solidFill>
              </a:rPr>
              <a:t>of</a:t>
            </a:r>
            <a:r>
              <a:rPr sz="1800" spc="40" dirty="0">
                <a:solidFill>
                  <a:srgbClr val="565656"/>
                </a:solidFill>
              </a:rPr>
              <a:t> </a:t>
            </a:r>
            <a:r>
              <a:rPr sz="1800" spc="-15" dirty="0">
                <a:solidFill>
                  <a:srgbClr val="565656"/>
                </a:solidFill>
              </a:rPr>
              <a:t>wages</a:t>
            </a:r>
            <a:endParaRPr sz="1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715603"/>
              </p:ext>
            </p:extLst>
          </p:nvPr>
        </p:nvGraphicFramePr>
        <p:xfrm>
          <a:off x="573023" y="1676400"/>
          <a:ext cx="2411095" cy="47030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1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83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4591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Meaning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and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inclusions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solidFill>
                      <a:srgbClr val="85BB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4591">
                <a:tc>
                  <a:txBody>
                    <a:bodyPr/>
                    <a:lstStyle/>
                    <a:p>
                      <a:pPr marL="149225" marR="211454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Means all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remuneration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whether  by 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way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salaries,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allowances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or  otherwise, expressed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in terms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of  money or capable of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being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so 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expressed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which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would, in terms 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of employment,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express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or 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implied, where fulfilled,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be  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payable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to a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person employed in 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respect of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his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employment, and 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includes</a:t>
                      </a:r>
                      <a:r>
                        <a:rPr sz="1200" spc="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–</a:t>
                      </a:r>
                    </a:p>
                    <a:p>
                      <a:pPr marL="320040" indent="-170815">
                        <a:lnSpc>
                          <a:spcPct val="100000"/>
                        </a:lnSpc>
                        <a:spcBef>
                          <a:spcPts val="295"/>
                        </a:spcBef>
                        <a:buFont typeface="Arial"/>
                        <a:buChar char="•"/>
                        <a:tabLst>
                          <a:tab pos="320040" algn="l"/>
                        </a:tabLst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Basic</a:t>
                      </a:r>
                      <a:r>
                        <a:rPr sz="12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pay;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320040" indent="-170815">
                        <a:lnSpc>
                          <a:spcPct val="100000"/>
                        </a:lnSpc>
                        <a:spcBef>
                          <a:spcPts val="310"/>
                        </a:spcBef>
                        <a:buFont typeface="Arial"/>
                        <a:buChar char="•"/>
                        <a:tabLst>
                          <a:tab pos="320040" algn="l"/>
                        </a:tabLst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Dearness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allowance;</a:t>
                      </a:r>
                      <a:r>
                        <a:rPr sz="1200" spc="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and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320040" indent="-170815">
                        <a:lnSpc>
                          <a:spcPct val="100000"/>
                        </a:lnSpc>
                        <a:spcBef>
                          <a:spcPts val="290"/>
                        </a:spcBef>
                        <a:buFont typeface="Arial"/>
                        <a:buChar char="•"/>
                        <a:tabLst>
                          <a:tab pos="320040" algn="l"/>
                        </a:tabLst>
                      </a:pPr>
                      <a:r>
                        <a:rPr sz="1200" spc="-15" dirty="0">
                          <a:latin typeface="Carlito"/>
                          <a:cs typeface="Carlito"/>
                        </a:rPr>
                        <a:t>Retaining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allowance, if</a:t>
                      </a:r>
                      <a:r>
                        <a:rPr sz="1200" spc="9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25" dirty="0">
                          <a:latin typeface="Carlito"/>
                          <a:cs typeface="Carlito"/>
                        </a:rPr>
                        <a:t>any.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615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5BB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3096704" y="1676336"/>
            <a:ext cx="3350260" cy="4681855"/>
            <a:chOff x="3096704" y="1676336"/>
            <a:chExt cx="3350260" cy="4681855"/>
          </a:xfrm>
        </p:grpSpPr>
        <p:sp>
          <p:nvSpPr>
            <p:cNvPr id="5" name="object 5"/>
            <p:cNvSpPr/>
            <p:nvPr/>
          </p:nvSpPr>
          <p:spPr>
            <a:xfrm>
              <a:off x="3105912" y="1947671"/>
              <a:ext cx="3331845" cy="4401820"/>
            </a:xfrm>
            <a:custGeom>
              <a:avLst/>
              <a:gdLst/>
              <a:ahLst/>
              <a:cxnLst/>
              <a:rect l="l" t="t" r="r" b="b"/>
              <a:pathLst>
                <a:path w="3331845" h="4401820">
                  <a:moveTo>
                    <a:pt x="0" y="4401312"/>
                  </a:moveTo>
                  <a:lnTo>
                    <a:pt x="3331464" y="4401312"/>
                  </a:lnTo>
                  <a:lnTo>
                    <a:pt x="3331464" y="0"/>
                  </a:lnTo>
                  <a:lnTo>
                    <a:pt x="0" y="0"/>
                  </a:lnTo>
                  <a:lnTo>
                    <a:pt x="0" y="4401312"/>
                  </a:lnTo>
                  <a:close/>
                </a:path>
              </a:pathLst>
            </a:custGeom>
            <a:ln w="18288">
              <a:solidFill>
                <a:srgbClr val="43AF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05912" y="1685543"/>
              <a:ext cx="3325495" cy="640080"/>
            </a:xfrm>
            <a:custGeom>
              <a:avLst/>
              <a:gdLst/>
              <a:ahLst/>
              <a:cxnLst/>
              <a:rect l="l" t="t" r="r" b="b"/>
              <a:pathLst>
                <a:path w="3325495" h="640080">
                  <a:moveTo>
                    <a:pt x="3325367" y="0"/>
                  </a:moveTo>
                  <a:lnTo>
                    <a:pt x="0" y="0"/>
                  </a:lnTo>
                  <a:lnTo>
                    <a:pt x="0" y="640079"/>
                  </a:lnTo>
                  <a:lnTo>
                    <a:pt x="3325367" y="640079"/>
                  </a:lnTo>
                  <a:lnTo>
                    <a:pt x="3325367" y="0"/>
                  </a:lnTo>
                  <a:close/>
                </a:path>
              </a:pathLst>
            </a:custGeom>
            <a:solidFill>
              <a:srgbClr val="43A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05912" y="1685543"/>
              <a:ext cx="3325495" cy="640080"/>
            </a:xfrm>
            <a:custGeom>
              <a:avLst/>
              <a:gdLst/>
              <a:ahLst/>
              <a:cxnLst/>
              <a:rect l="l" t="t" r="r" b="b"/>
              <a:pathLst>
                <a:path w="3325495" h="640080">
                  <a:moveTo>
                    <a:pt x="0" y="640079"/>
                  </a:moveTo>
                  <a:lnTo>
                    <a:pt x="3325367" y="640079"/>
                  </a:lnTo>
                  <a:lnTo>
                    <a:pt x="3325367" y="0"/>
                  </a:lnTo>
                  <a:lnTo>
                    <a:pt x="0" y="0"/>
                  </a:lnTo>
                  <a:lnTo>
                    <a:pt x="0" y="640079"/>
                  </a:lnTo>
                  <a:close/>
                </a:path>
              </a:pathLst>
            </a:custGeom>
            <a:ln w="18287">
              <a:solidFill>
                <a:srgbClr val="43AF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105911" y="1676400"/>
            <a:ext cx="3328670" cy="65849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033780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solidFill>
                  <a:srgbClr val="FFFFFF"/>
                </a:solidFill>
                <a:latin typeface="Carlito"/>
                <a:cs typeface="Carlito"/>
              </a:rPr>
              <a:t>Specified</a:t>
            </a:r>
            <a:r>
              <a:rPr sz="1200" b="1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rlito"/>
                <a:cs typeface="Carlito"/>
              </a:rPr>
              <a:t>exclusions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05911" y="2383916"/>
            <a:ext cx="3328670" cy="3700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1945" marR="203835" indent="-1714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22580" algn="l"/>
              </a:tabLst>
            </a:pPr>
            <a:r>
              <a:rPr sz="1200" i="1" spc="-5" dirty="0">
                <a:latin typeface="Carlito"/>
                <a:cs typeface="Carlito"/>
              </a:rPr>
              <a:t>Statutory </a:t>
            </a:r>
            <a:r>
              <a:rPr sz="1200" i="1" dirty="0">
                <a:latin typeface="Carlito"/>
                <a:cs typeface="Carlito"/>
              </a:rPr>
              <a:t>bonus </a:t>
            </a:r>
            <a:r>
              <a:rPr sz="1200" i="1" spc="-5" dirty="0">
                <a:latin typeface="Carlito"/>
                <a:cs typeface="Carlito"/>
              </a:rPr>
              <a:t>payable </a:t>
            </a:r>
            <a:r>
              <a:rPr sz="1200" i="1" dirty="0">
                <a:latin typeface="Carlito"/>
                <a:cs typeface="Carlito"/>
              </a:rPr>
              <a:t>but not </a:t>
            </a:r>
            <a:r>
              <a:rPr sz="1200" i="1" spc="-5" dirty="0">
                <a:latin typeface="Carlito"/>
                <a:cs typeface="Carlito"/>
              </a:rPr>
              <a:t>forming</a:t>
            </a:r>
            <a:r>
              <a:rPr sz="1200" i="1" spc="-175" dirty="0">
                <a:latin typeface="Carlito"/>
                <a:cs typeface="Carlito"/>
              </a:rPr>
              <a:t> </a:t>
            </a:r>
            <a:r>
              <a:rPr sz="1200" i="1" dirty="0">
                <a:latin typeface="Carlito"/>
                <a:cs typeface="Carlito"/>
              </a:rPr>
              <a:t>part  of</a:t>
            </a:r>
            <a:r>
              <a:rPr sz="1200" i="1" spc="-20" dirty="0">
                <a:latin typeface="Carlito"/>
                <a:cs typeface="Carlito"/>
              </a:rPr>
              <a:t> </a:t>
            </a:r>
            <a:r>
              <a:rPr sz="1200" i="1" dirty="0">
                <a:latin typeface="Carlito"/>
                <a:cs typeface="Carlito"/>
              </a:rPr>
              <a:t>remuneration;</a:t>
            </a:r>
            <a:endParaRPr sz="1200">
              <a:latin typeface="Carlito"/>
              <a:cs typeface="Carlito"/>
            </a:endParaRPr>
          </a:p>
          <a:p>
            <a:pPr marL="321945" indent="-17208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22580" algn="l"/>
              </a:tabLst>
            </a:pPr>
            <a:r>
              <a:rPr sz="1200" i="1" spc="-15" dirty="0">
                <a:latin typeface="Carlito"/>
                <a:cs typeface="Carlito"/>
              </a:rPr>
              <a:t>Value </a:t>
            </a:r>
            <a:r>
              <a:rPr sz="1200" i="1" dirty="0">
                <a:latin typeface="Carlito"/>
                <a:cs typeface="Carlito"/>
              </a:rPr>
              <a:t>of </a:t>
            </a:r>
            <a:r>
              <a:rPr sz="1200" i="1" spc="-5" dirty="0">
                <a:latin typeface="Carlito"/>
                <a:cs typeface="Carlito"/>
              </a:rPr>
              <a:t>house accommodation </a:t>
            </a:r>
            <a:r>
              <a:rPr sz="1200" i="1" dirty="0">
                <a:latin typeface="Carlito"/>
                <a:cs typeface="Carlito"/>
              </a:rPr>
              <a:t>and</a:t>
            </a:r>
            <a:r>
              <a:rPr sz="1200" i="1" spc="-125" dirty="0">
                <a:latin typeface="Carlito"/>
                <a:cs typeface="Carlito"/>
              </a:rPr>
              <a:t> </a:t>
            </a:r>
            <a:r>
              <a:rPr sz="1200" i="1" spc="-10" dirty="0">
                <a:latin typeface="Carlito"/>
                <a:cs typeface="Carlito"/>
              </a:rPr>
              <a:t>utilities</a:t>
            </a:r>
            <a:endParaRPr sz="1200">
              <a:latin typeface="Carlito"/>
              <a:cs typeface="Carlito"/>
            </a:endParaRPr>
          </a:p>
          <a:p>
            <a:pPr marL="321945">
              <a:lnSpc>
                <a:spcPct val="100000"/>
              </a:lnSpc>
              <a:spcBef>
                <a:spcPts val="5"/>
              </a:spcBef>
            </a:pPr>
            <a:r>
              <a:rPr sz="1200" i="1" spc="-5" dirty="0">
                <a:latin typeface="Carlito"/>
                <a:cs typeface="Carlito"/>
              </a:rPr>
              <a:t>(such </a:t>
            </a:r>
            <a:r>
              <a:rPr sz="1200" i="1" dirty="0">
                <a:latin typeface="Carlito"/>
                <a:cs typeface="Carlito"/>
              </a:rPr>
              <a:t>as </a:t>
            </a:r>
            <a:r>
              <a:rPr sz="1200" i="1" spc="-5" dirty="0">
                <a:latin typeface="Carlito"/>
                <a:cs typeface="Carlito"/>
              </a:rPr>
              <a:t>light, </a:t>
            </a:r>
            <a:r>
              <a:rPr sz="1200" i="1" spc="-20" dirty="0">
                <a:latin typeface="Carlito"/>
                <a:cs typeface="Carlito"/>
              </a:rPr>
              <a:t>water, </a:t>
            </a:r>
            <a:r>
              <a:rPr sz="1200" i="1" dirty="0">
                <a:latin typeface="Carlito"/>
                <a:cs typeface="Carlito"/>
              </a:rPr>
              <a:t>medical attendance,</a:t>
            </a:r>
            <a:r>
              <a:rPr sz="1200" i="1" spc="-160" dirty="0">
                <a:latin typeface="Carlito"/>
                <a:cs typeface="Carlito"/>
              </a:rPr>
              <a:t> </a:t>
            </a:r>
            <a:r>
              <a:rPr sz="1200" i="1" spc="-5" dirty="0">
                <a:latin typeface="Carlito"/>
                <a:cs typeface="Carlito"/>
              </a:rPr>
              <a:t>etc.);</a:t>
            </a:r>
            <a:endParaRPr sz="1200">
              <a:latin typeface="Carlito"/>
              <a:cs typeface="Carlito"/>
            </a:endParaRPr>
          </a:p>
          <a:p>
            <a:pPr marL="321945" marR="445770" indent="-17145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322580" algn="l"/>
              </a:tabLst>
            </a:pPr>
            <a:r>
              <a:rPr sz="1200" i="1" spc="-5" dirty="0">
                <a:latin typeface="Carlito"/>
                <a:cs typeface="Carlito"/>
              </a:rPr>
              <a:t>Employer contribution </a:t>
            </a:r>
            <a:r>
              <a:rPr sz="1200" i="1" spc="-10" dirty="0">
                <a:latin typeface="Carlito"/>
                <a:cs typeface="Carlito"/>
              </a:rPr>
              <a:t>to </a:t>
            </a:r>
            <a:r>
              <a:rPr sz="1200" i="1" spc="-5" dirty="0">
                <a:latin typeface="Carlito"/>
                <a:cs typeface="Carlito"/>
              </a:rPr>
              <a:t>provident </a:t>
            </a:r>
            <a:r>
              <a:rPr sz="1200" i="1" dirty="0">
                <a:latin typeface="Carlito"/>
                <a:cs typeface="Carlito"/>
              </a:rPr>
              <a:t>fund</a:t>
            </a:r>
            <a:r>
              <a:rPr sz="1200" i="1" spc="-145" dirty="0">
                <a:latin typeface="Carlito"/>
                <a:cs typeface="Carlito"/>
              </a:rPr>
              <a:t> </a:t>
            </a:r>
            <a:r>
              <a:rPr sz="1200" i="1" dirty="0">
                <a:latin typeface="Carlito"/>
                <a:cs typeface="Carlito"/>
              </a:rPr>
              <a:t>/  </a:t>
            </a:r>
            <a:r>
              <a:rPr sz="1200" i="1" spc="-5" dirty="0">
                <a:latin typeface="Carlito"/>
                <a:cs typeface="Carlito"/>
              </a:rPr>
              <a:t>pension </a:t>
            </a:r>
            <a:r>
              <a:rPr sz="1200" i="1" dirty="0">
                <a:latin typeface="Carlito"/>
                <a:cs typeface="Carlito"/>
              </a:rPr>
              <a:t>together </a:t>
            </a:r>
            <a:r>
              <a:rPr sz="1200" i="1" spc="-5" dirty="0">
                <a:latin typeface="Carlito"/>
                <a:cs typeface="Carlito"/>
              </a:rPr>
              <a:t>with</a:t>
            </a:r>
            <a:r>
              <a:rPr sz="1200" i="1" spc="-70" dirty="0">
                <a:latin typeface="Carlito"/>
                <a:cs typeface="Carlito"/>
              </a:rPr>
              <a:t> </a:t>
            </a:r>
            <a:r>
              <a:rPr sz="1200" i="1" spc="-5" dirty="0">
                <a:latin typeface="Carlito"/>
                <a:cs typeface="Carlito"/>
              </a:rPr>
              <a:t>accretions;</a:t>
            </a:r>
            <a:endParaRPr sz="1200">
              <a:latin typeface="Carlito"/>
              <a:cs typeface="Carlito"/>
            </a:endParaRPr>
          </a:p>
          <a:p>
            <a:pPr marL="321945" marR="300990" indent="-17145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22580" algn="l"/>
              </a:tabLst>
            </a:pPr>
            <a:r>
              <a:rPr sz="1200" i="1" spc="-5" dirty="0">
                <a:latin typeface="Carlito"/>
                <a:cs typeface="Carlito"/>
              </a:rPr>
              <a:t>Conveyance allowance </a:t>
            </a:r>
            <a:r>
              <a:rPr sz="1200" i="1" dirty="0">
                <a:latin typeface="Carlito"/>
                <a:cs typeface="Carlito"/>
              </a:rPr>
              <a:t>or </a:t>
            </a:r>
            <a:r>
              <a:rPr sz="1200" i="1" spc="-5" dirty="0">
                <a:latin typeface="Carlito"/>
                <a:cs typeface="Carlito"/>
              </a:rPr>
              <a:t>value </a:t>
            </a:r>
            <a:r>
              <a:rPr sz="1200" i="1" dirty="0">
                <a:latin typeface="Carlito"/>
                <a:cs typeface="Carlito"/>
              </a:rPr>
              <a:t>of</a:t>
            </a:r>
            <a:r>
              <a:rPr sz="1200" i="1" spc="-105" dirty="0">
                <a:latin typeface="Carlito"/>
                <a:cs typeface="Carlito"/>
              </a:rPr>
              <a:t> </a:t>
            </a:r>
            <a:r>
              <a:rPr sz="1200" i="1" spc="-5" dirty="0">
                <a:latin typeface="Carlito"/>
                <a:cs typeface="Carlito"/>
              </a:rPr>
              <a:t>travelling  concession;</a:t>
            </a:r>
            <a:endParaRPr sz="1200">
              <a:latin typeface="Carlito"/>
              <a:cs typeface="Carlito"/>
            </a:endParaRPr>
          </a:p>
          <a:p>
            <a:pPr marL="321945" indent="-17208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22580" algn="l"/>
              </a:tabLst>
            </a:pPr>
            <a:r>
              <a:rPr sz="1200" i="1" dirty="0">
                <a:latin typeface="Carlito"/>
                <a:cs typeface="Carlito"/>
              </a:rPr>
              <a:t>Sum </a:t>
            </a:r>
            <a:r>
              <a:rPr sz="1200" i="1" spc="-5" dirty="0">
                <a:latin typeface="Carlito"/>
                <a:cs typeface="Carlito"/>
              </a:rPr>
              <a:t>paid </a:t>
            </a:r>
            <a:r>
              <a:rPr sz="1200" i="1" spc="-10" dirty="0">
                <a:latin typeface="Carlito"/>
                <a:cs typeface="Carlito"/>
              </a:rPr>
              <a:t>to </a:t>
            </a:r>
            <a:r>
              <a:rPr sz="1200" i="1" dirty="0">
                <a:latin typeface="Carlito"/>
                <a:cs typeface="Carlito"/>
              </a:rPr>
              <a:t>defray </a:t>
            </a:r>
            <a:r>
              <a:rPr sz="1200" i="1" spc="-5" dirty="0">
                <a:latin typeface="Carlito"/>
                <a:cs typeface="Carlito"/>
              </a:rPr>
              <a:t>special expenses </a:t>
            </a:r>
            <a:r>
              <a:rPr sz="1200" i="1" dirty="0">
                <a:latin typeface="Carlito"/>
                <a:cs typeface="Carlito"/>
              </a:rPr>
              <a:t>due</a:t>
            </a:r>
            <a:r>
              <a:rPr sz="1200" i="1" spc="-114" dirty="0">
                <a:latin typeface="Carlito"/>
                <a:cs typeface="Carlito"/>
              </a:rPr>
              <a:t> </a:t>
            </a:r>
            <a:r>
              <a:rPr sz="1200" i="1" spc="-10" dirty="0">
                <a:latin typeface="Carlito"/>
                <a:cs typeface="Carlito"/>
              </a:rPr>
              <a:t>to</a:t>
            </a:r>
            <a:endParaRPr sz="1200">
              <a:latin typeface="Carlito"/>
              <a:cs typeface="Carlito"/>
            </a:endParaRPr>
          </a:p>
          <a:p>
            <a:pPr marL="321945">
              <a:lnSpc>
                <a:spcPct val="100000"/>
              </a:lnSpc>
            </a:pPr>
            <a:r>
              <a:rPr sz="1200" i="1" dirty="0">
                <a:latin typeface="Carlito"/>
                <a:cs typeface="Carlito"/>
              </a:rPr>
              <a:t>nature of</a:t>
            </a:r>
            <a:r>
              <a:rPr sz="1200" i="1" spc="-50" dirty="0">
                <a:latin typeface="Carlito"/>
                <a:cs typeface="Carlito"/>
              </a:rPr>
              <a:t> </a:t>
            </a:r>
            <a:r>
              <a:rPr sz="1200" i="1" dirty="0">
                <a:latin typeface="Carlito"/>
                <a:cs typeface="Carlito"/>
              </a:rPr>
              <a:t>work;</a:t>
            </a:r>
            <a:endParaRPr sz="1200">
              <a:latin typeface="Carlito"/>
              <a:cs typeface="Carlito"/>
            </a:endParaRPr>
          </a:p>
          <a:p>
            <a:pPr marL="321945" indent="-17208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22580" algn="l"/>
              </a:tabLst>
            </a:pPr>
            <a:r>
              <a:rPr sz="1200" i="1" spc="-5" dirty="0">
                <a:latin typeface="Carlito"/>
                <a:cs typeface="Carlito"/>
              </a:rPr>
              <a:t>House </a:t>
            </a:r>
            <a:r>
              <a:rPr sz="1200" i="1" dirty="0">
                <a:latin typeface="Carlito"/>
                <a:cs typeface="Carlito"/>
              </a:rPr>
              <a:t>rent</a:t>
            </a:r>
            <a:r>
              <a:rPr sz="1200" i="1" spc="-35" dirty="0">
                <a:latin typeface="Carlito"/>
                <a:cs typeface="Carlito"/>
              </a:rPr>
              <a:t> </a:t>
            </a:r>
            <a:r>
              <a:rPr sz="1200" i="1" spc="-5" dirty="0">
                <a:latin typeface="Carlito"/>
                <a:cs typeface="Carlito"/>
              </a:rPr>
              <a:t>allowance;</a:t>
            </a:r>
            <a:endParaRPr sz="1200">
              <a:latin typeface="Carlito"/>
              <a:cs typeface="Carlito"/>
            </a:endParaRPr>
          </a:p>
          <a:p>
            <a:pPr marL="321945" marR="520065" indent="-17145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322580" algn="l"/>
              </a:tabLst>
            </a:pPr>
            <a:r>
              <a:rPr sz="1200" i="1" spc="-5" dirty="0">
                <a:latin typeface="Carlito"/>
                <a:cs typeface="Carlito"/>
              </a:rPr>
              <a:t>Remuneration payable </a:t>
            </a:r>
            <a:r>
              <a:rPr sz="1200" i="1" dirty="0">
                <a:latin typeface="Carlito"/>
                <a:cs typeface="Carlito"/>
              </a:rPr>
              <a:t>under </a:t>
            </a:r>
            <a:r>
              <a:rPr sz="1200" i="1" spc="-5" dirty="0">
                <a:latin typeface="Carlito"/>
                <a:cs typeface="Carlito"/>
              </a:rPr>
              <a:t>any</a:t>
            </a:r>
            <a:r>
              <a:rPr sz="1200" i="1" spc="-100" dirty="0">
                <a:latin typeface="Carlito"/>
                <a:cs typeface="Carlito"/>
              </a:rPr>
              <a:t> </a:t>
            </a:r>
            <a:r>
              <a:rPr sz="1200" i="1" dirty="0">
                <a:latin typeface="Carlito"/>
                <a:cs typeface="Carlito"/>
              </a:rPr>
              <a:t>award  </a:t>
            </a:r>
            <a:r>
              <a:rPr sz="1200" i="1" spc="-5" dirty="0">
                <a:latin typeface="Carlito"/>
                <a:cs typeface="Carlito"/>
              </a:rPr>
              <a:t>settlement;</a:t>
            </a:r>
            <a:endParaRPr sz="1200">
              <a:latin typeface="Carlito"/>
              <a:cs typeface="Carlito"/>
            </a:endParaRPr>
          </a:p>
          <a:p>
            <a:pPr marL="321945" indent="-17208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22580" algn="l"/>
              </a:tabLst>
            </a:pPr>
            <a:r>
              <a:rPr sz="1200" i="1" spc="-10" dirty="0">
                <a:latin typeface="Carlito"/>
                <a:cs typeface="Carlito"/>
              </a:rPr>
              <a:t>Any </a:t>
            </a:r>
            <a:r>
              <a:rPr sz="1200" i="1" spc="-5" dirty="0">
                <a:latin typeface="Carlito"/>
                <a:cs typeface="Carlito"/>
              </a:rPr>
              <a:t>overtime</a:t>
            </a:r>
            <a:r>
              <a:rPr sz="1200" i="1" spc="5" dirty="0">
                <a:latin typeface="Carlito"/>
                <a:cs typeface="Carlito"/>
              </a:rPr>
              <a:t> </a:t>
            </a:r>
            <a:r>
              <a:rPr sz="1200" i="1" spc="-5" dirty="0">
                <a:latin typeface="Carlito"/>
                <a:cs typeface="Carlito"/>
              </a:rPr>
              <a:t>allowance;</a:t>
            </a:r>
            <a:endParaRPr sz="1200">
              <a:latin typeface="Carlito"/>
              <a:cs typeface="Carlito"/>
            </a:endParaRPr>
          </a:p>
          <a:p>
            <a:pPr marL="321945" indent="-17208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22580" algn="l"/>
              </a:tabLst>
            </a:pPr>
            <a:r>
              <a:rPr sz="1200" i="1" spc="-10" dirty="0">
                <a:latin typeface="Carlito"/>
                <a:cs typeface="Carlito"/>
              </a:rPr>
              <a:t>Any </a:t>
            </a:r>
            <a:r>
              <a:rPr sz="1200" i="1" spc="-5" dirty="0">
                <a:latin typeface="Carlito"/>
                <a:cs typeface="Carlito"/>
              </a:rPr>
              <a:t>commission</a:t>
            </a:r>
            <a:r>
              <a:rPr sz="1200" i="1" spc="-20" dirty="0">
                <a:latin typeface="Carlito"/>
                <a:cs typeface="Carlito"/>
              </a:rPr>
              <a:t> </a:t>
            </a:r>
            <a:r>
              <a:rPr sz="1200" i="1" spc="-5" dirty="0">
                <a:latin typeface="Carlito"/>
                <a:cs typeface="Carlito"/>
              </a:rPr>
              <a:t>payable;</a:t>
            </a:r>
            <a:endParaRPr sz="1200">
              <a:latin typeface="Carlito"/>
              <a:cs typeface="Carlito"/>
            </a:endParaRPr>
          </a:p>
          <a:p>
            <a:pPr marL="321945" indent="-17208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22580" algn="l"/>
              </a:tabLst>
            </a:pPr>
            <a:r>
              <a:rPr sz="1200" spc="-10" dirty="0">
                <a:latin typeface="Carlito"/>
                <a:cs typeface="Carlito"/>
              </a:rPr>
              <a:t>Any gratuity </a:t>
            </a:r>
            <a:r>
              <a:rPr sz="1200" spc="-15" dirty="0">
                <a:latin typeface="Carlito"/>
                <a:cs typeface="Carlito"/>
              </a:rPr>
              <a:t>payable </a:t>
            </a:r>
            <a:r>
              <a:rPr sz="1200" spc="-5" dirty="0">
                <a:latin typeface="Carlito"/>
                <a:cs typeface="Carlito"/>
              </a:rPr>
              <a:t>on</a:t>
            </a:r>
            <a:r>
              <a:rPr sz="1200" spc="30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termination;</a:t>
            </a:r>
            <a:endParaRPr sz="1200">
              <a:latin typeface="Carlito"/>
              <a:cs typeface="Carlito"/>
            </a:endParaRPr>
          </a:p>
          <a:p>
            <a:pPr marL="321945" marR="104139" indent="-17145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22580" algn="l"/>
              </a:tabLst>
            </a:pPr>
            <a:r>
              <a:rPr sz="1200" spc="-10" dirty="0">
                <a:latin typeface="Carlito"/>
                <a:cs typeface="Carlito"/>
              </a:rPr>
              <a:t>Any retrenchment </a:t>
            </a:r>
            <a:r>
              <a:rPr sz="1200" spc="-5" dirty="0">
                <a:latin typeface="Carlito"/>
                <a:cs typeface="Carlito"/>
              </a:rPr>
              <a:t>comp/ benefit </a:t>
            </a:r>
            <a:r>
              <a:rPr sz="1200" spc="-15" dirty="0">
                <a:latin typeface="Carlito"/>
                <a:cs typeface="Carlito"/>
              </a:rPr>
              <a:t>payable </a:t>
            </a:r>
            <a:r>
              <a:rPr sz="1200" spc="-5" dirty="0">
                <a:latin typeface="Carlito"/>
                <a:cs typeface="Carlito"/>
              </a:rPr>
              <a:t>or </a:t>
            </a:r>
            <a:r>
              <a:rPr sz="1200" spc="-15" dirty="0">
                <a:latin typeface="Carlito"/>
                <a:cs typeface="Carlito"/>
              </a:rPr>
              <a:t>ex  </a:t>
            </a:r>
            <a:r>
              <a:rPr sz="1200" spc="-10" dirty="0">
                <a:latin typeface="Carlito"/>
                <a:cs typeface="Carlito"/>
              </a:rPr>
              <a:t>gratia </a:t>
            </a:r>
            <a:r>
              <a:rPr sz="1200" spc="-5" dirty="0">
                <a:latin typeface="Carlito"/>
                <a:cs typeface="Carlito"/>
              </a:rPr>
              <a:t>payment</a:t>
            </a:r>
            <a:r>
              <a:rPr sz="1200" spc="-3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made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096767" y="2404872"/>
            <a:ext cx="3347085" cy="3953510"/>
            <a:chOff x="3096767" y="2404872"/>
            <a:chExt cx="3347085" cy="3953510"/>
          </a:xfrm>
        </p:grpSpPr>
        <p:sp>
          <p:nvSpPr>
            <p:cNvPr id="11" name="object 11"/>
            <p:cNvSpPr/>
            <p:nvPr/>
          </p:nvSpPr>
          <p:spPr>
            <a:xfrm>
              <a:off x="3105911" y="6303263"/>
              <a:ext cx="3325495" cy="45720"/>
            </a:xfrm>
            <a:custGeom>
              <a:avLst/>
              <a:gdLst/>
              <a:ahLst/>
              <a:cxnLst/>
              <a:rect l="l" t="t" r="r" b="b"/>
              <a:pathLst>
                <a:path w="3325495" h="45720">
                  <a:moveTo>
                    <a:pt x="3325367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3325367" y="45720"/>
                  </a:lnTo>
                  <a:lnTo>
                    <a:pt x="3325367" y="0"/>
                  </a:lnTo>
                  <a:close/>
                </a:path>
              </a:pathLst>
            </a:custGeom>
            <a:solidFill>
              <a:srgbClr val="43A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05911" y="6303263"/>
              <a:ext cx="3325495" cy="45720"/>
            </a:xfrm>
            <a:custGeom>
              <a:avLst/>
              <a:gdLst/>
              <a:ahLst/>
              <a:cxnLst/>
              <a:rect l="l" t="t" r="r" b="b"/>
              <a:pathLst>
                <a:path w="3325495" h="45720">
                  <a:moveTo>
                    <a:pt x="0" y="45720"/>
                  </a:moveTo>
                  <a:lnTo>
                    <a:pt x="3325367" y="45720"/>
                  </a:lnTo>
                  <a:lnTo>
                    <a:pt x="3325367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8288">
              <a:solidFill>
                <a:srgbClr val="43AF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81927" y="2417064"/>
              <a:ext cx="149860" cy="2969260"/>
            </a:xfrm>
            <a:custGeom>
              <a:avLst/>
              <a:gdLst/>
              <a:ahLst/>
              <a:cxnLst/>
              <a:rect l="l" t="t" r="r" b="b"/>
              <a:pathLst>
                <a:path w="149860" h="2969260">
                  <a:moveTo>
                    <a:pt x="0" y="0"/>
                  </a:moveTo>
                  <a:lnTo>
                    <a:pt x="29081" y="980"/>
                  </a:lnTo>
                  <a:lnTo>
                    <a:pt x="52816" y="3651"/>
                  </a:lnTo>
                  <a:lnTo>
                    <a:pt x="68812" y="7608"/>
                  </a:lnTo>
                  <a:lnTo>
                    <a:pt x="74675" y="12446"/>
                  </a:lnTo>
                  <a:lnTo>
                    <a:pt x="74675" y="1481074"/>
                  </a:lnTo>
                  <a:lnTo>
                    <a:pt x="80539" y="1485911"/>
                  </a:lnTo>
                  <a:lnTo>
                    <a:pt x="96535" y="1489868"/>
                  </a:lnTo>
                  <a:lnTo>
                    <a:pt x="120270" y="1492539"/>
                  </a:lnTo>
                  <a:lnTo>
                    <a:pt x="149351" y="1493520"/>
                  </a:lnTo>
                  <a:lnTo>
                    <a:pt x="120270" y="1494482"/>
                  </a:lnTo>
                  <a:lnTo>
                    <a:pt x="96535" y="1497123"/>
                  </a:lnTo>
                  <a:lnTo>
                    <a:pt x="80539" y="1501074"/>
                  </a:lnTo>
                  <a:lnTo>
                    <a:pt x="74675" y="1505966"/>
                  </a:lnTo>
                  <a:lnTo>
                    <a:pt x="74675" y="2956306"/>
                  </a:lnTo>
                  <a:lnTo>
                    <a:pt x="68812" y="2961143"/>
                  </a:lnTo>
                  <a:lnTo>
                    <a:pt x="52816" y="2965100"/>
                  </a:lnTo>
                  <a:lnTo>
                    <a:pt x="29081" y="2967771"/>
                  </a:lnTo>
                  <a:lnTo>
                    <a:pt x="0" y="2968752"/>
                  </a:lnTo>
                </a:path>
              </a:pathLst>
            </a:custGeom>
            <a:ln w="24384">
              <a:solidFill>
                <a:srgbClr val="7578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620192" y="1670240"/>
            <a:ext cx="2767965" cy="4688205"/>
            <a:chOff x="6620192" y="1670240"/>
            <a:chExt cx="2767965" cy="4688205"/>
          </a:xfrm>
        </p:grpSpPr>
        <p:sp>
          <p:nvSpPr>
            <p:cNvPr id="15" name="object 15"/>
            <p:cNvSpPr/>
            <p:nvPr/>
          </p:nvSpPr>
          <p:spPr>
            <a:xfrm>
              <a:off x="6629400" y="1941575"/>
              <a:ext cx="2749550" cy="4407535"/>
            </a:xfrm>
            <a:custGeom>
              <a:avLst/>
              <a:gdLst/>
              <a:ahLst/>
              <a:cxnLst/>
              <a:rect l="l" t="t" r="r" b="b"/>
              <a:pathLst>
                <a:path w="2749550" h="4407535">
                  <a:moveTo>
                    <a:pt x="0" y="4407408"/>
                  </a:moveTo>
                  <a:lnTo>
                    <a:pt x="2749296" y="4407408"/>
                  </a:lnTo>
                  <a:lnTo>
                    <a:pt x="2749296" y="0"/>
                  </a:lnTo>
                  <a:lnTo>
                    <a:pt x="0" y="0"/>
                  </a:lnTo>
                  <a:lnTo>
                    <a:pt x="0" y="4407408"/>
                  </a:lnTo>
                  <a:close/>
                </a:path>
              </a:pathLst>
            </a:custGeom>
            <a:ln w="18288">
              <a:solidFill>
                <a:srgbClr val="0096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29400" y="1679447"/>
              <a:ext cx="2749550" cy="640080"/>
            </a:xfrm>
            <a:custGeom>
              <a:avLst/>
              <a:gdLst/>
              <a:ahLst/>
              <a:cxnLst/>
              <a:rect l="l" t="t" r="r" b="b"/>
              <a:pathLst>
                <a:path w="2749550" h="640080">
                  <a:moveTo>
                    <a:pt x="2749296" y="0"/>
                  </a:moveTo>
                  <a:lnTo>
                    <a:pt x="0" y="0"/>
                  </a:lnTo>
                  <a:lnTo>
                    <a:pt x="0" y="640079"/>
                  </a:lnTo>
                  <a:lnTo>
                    <a:pt x="2749296" y="640079"/>
                  </a:lnTo>
                  <a:lnTo>
                    <a:pt x="2749296" y="0"/>
                  </a:lnTo>
                  <a:close/>
                </a:path>
              </a:pathLst>
            </a:custGeom>
            <a:solidFill>
              <a:srgbClr val="0096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29400" y="1679447"/>
              <a:ext cx="2749550" cy="640080"/>
            </a:xfrm>
            <a:custGeom>
              <a:avLst/>
              <a:gdLst/>
              <a:ahLst/>
              <a:cxnLst/>
              <a:rect l="l" t="t" r="r" b="b"/>
              <a:pathLst>
                <a:path w="2749550" h="640080">
                  <a:moveTo>
                    <a:pt x="0" y="640079"/>
                  </a:moveTo>
                  <a:lnTo>
                    <a:pt x="2749296" y="640079"/>
                  </a:lnTo>
                  <a:lnTo>
                    <a:pt x="2749296" y="0"/>
                  </a:lnTo>
                  <a:lnTo>
                    <a:pt x="0" y="0"/>
                  </a:lnTo>
                  <a:lnTo>
                    <a:pt x="0" y="640079"/>
                  </a:lnTo>
                  <a:close/>
                </a:path>
              </a:pathLst>
            </a:custGeom>
            <a:ln w="18288">
              <a:solidFill>
                <a:srgbClr val="0096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629400" y="1670304"/>
            <a:ext cx="2749550" cy="65849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marL="676275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Carlito"/>
                <a:cs typeface="Carlito"/>
              </a:rPr>
              <a:t>Conditional</a:t>
            </a:r>
            <a:r>
              <a:rPr sz="1200" b="1" spc="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rlito"/>
                <a:cs typeface="Carlito"/>
              </a:rPr>
              <a:t>inclusions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620256" y="6294120"/>
            <a:ext cx="2767965" cy="64135"/>
            <a:chOff x="6620256" y="6294120"/>
            <a:chExt cx="2767965" cy="64135"/>
          </a:xfrm>
        </p:grpSpPr>
        <p:sp>
          <p:nvSpPr>
            <p:cNvPr id="20" name="object 20"/>
            <p:cNvSpPr/>
            <p:nvPr/>
          </p:nvSpPr>
          <p:spPr>
            <a:xfrm>
              <a:off x="6629400" y="6303264"/>
              <a:ext cx="2749550" cy="45720"/>
            </a:xfrm>
            <a:custGeom>
              <a:avLst/>
              <a:gdLst/>
              <a:ahLst/>
              <a:cxnLst/>
              <a:rect l="l" t="t" r="r" b="b"/>
              <a:pathLst>
                <a:path w="2749550" h="45720">
                  <a:moveTo>
                    <a:pt x="2749296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2749296" y="45720"/>
                  </a:lnTo>
                  <a:lnTo>
                    <a:pt x="2749296" y="0"/>
                  </a:lnTo>
                  <a:close/>
                </a:path>
              </a:pathLst>
            </a:custGeom>
            <a:solidFill>
              <a:srgbClr val="0096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29400" y="6303264"/>
              <a:ext cx="2749550" cy="45720"/>
            </a:xfrm>
            <a:custGeom>
              <a:avLst/>
              <a:gdLst/>
              <a:ahLst/>
              <a:cxnLst/>
              <a:rect l="l" t="t" r="r" b="b"/>
              <a:pathLst>
                <a:path w="2749550" h="45720">
                  <a:moveTo>
                    <a:pt x="0" y="45720"/>
                  </a:moveTo>
                  <a:lnTo>
                    <a:pt x="2749296" y="45720"/>
                  </a:lnTo>
                  <a:lnTo>
                    <a:pt x="2749296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8288">
              <a:solidFill>
                <a:srgbClr val="0096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9518840" y="1664144"/>
            <a:ext cx="2185670" cy="4694555"/>
            <a:chOff x="9518840" y="1664144"/>
            <a:chExt cx="2185670" cy="4694555"/>
          </a:xfrm>
        </p:grpSpPr>
        <p:sp>
          <p:nvSpPr>
            <p:cNvPr id="23" name="object 23"/>
            <p:cNvSpPr/>
            <p:nvPr/>
          </p:nvSpPr>
          <p:spPr>
            <a:xfrm>
              <a:off x="9528048" y="1941576"/>
              <a:ext cx="2167255" cy="4407535"/>
            </a:xfrm>
            <a:custGeom>
              <a:avLst/>
              <a:gdLst/>
              <a:ahLst/>
              <a:cxnLst/>
              <a:rect l="l" t="t" r="r" b="b"/>
              <a:pathLst>
                <a:path w="2167254" h="4407535">
                  <a:moveTo>
                    <a:pt x="0" y="4407408"/>
                  </a:moveTo>
                  <a:lnTo>
                    <a:pt x="2167128" y="4407408"/>
                  </a:lnTo>
                  <a:lnTo>
                    <a:pt x="2167128" y="0"/>
                  </a:lnTo>
                  <a:lnTo>
                    <a:pt x="0" y="0"/>
                  </a:lnTo>
                  <a:lnTo>
                    <a:pt x="0" y="4407408"/>
                  </a:lnTo>
                  <a:close/>
                </a:path>
              </a:pathLst>
            </a:custGeom>
            <a:ln w="18287">
              <a:solidFill>
                <a:srgbClr val="046A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528048" y="1673352"/>
              <a:ext cx="2167255" cy="652780"/>
            </a:xfrm>
            <a:custGeom>
              <a:avLst/>
              <a:gdLst/>
              <a:ahLst/>
              <a:cxnLst/>
              <a:rect l="l" t="t" r="r" b="b"/>
              <a:pathLst>
                <a:path w="2167254" h="652780">
                  <a:moveTo>
                    <a:pt x="2167128" y="0"/>
                  </a:moveTo>
                  <a:lnTo>
                    <a:pt x="0" y="0"/>
                  </a:lnTo>
                  <a:lnTo>
                    <a:pt x="0" y="652272"/>
                  </a:lnTo>
                  <a:lnTo>
                    <a:pt x="2167128" y="652272"/>
                  </a:lnTo>
                  <a:lnTo>
                    <a:pt x="2167128" y="0"/>
                  </a:lnTo>
                  <a:close/>
                </a:path>
              </a:pathLst>
            </a:custGeom>
            <a:solidFill>
              <a:srgbClr val="046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528048" y="1673352"/>
              <a:ext cx="2167255" cy="652780"/>
            </a:xfrm>
            <a:custGeom>
              <a:avLst/>
              <a:gdLst/>
              <a:ahLst/>
              <a:cxnLst/>
              <a:rect l="l" t="t" r="r" b="b"/>
              <a:pathLst>
                <a:path w="2167254" h="652780">
                  <a:moveTo>
                    <a:pt x="0" y="652272"/>
                  </a:moveTo>
                  <a:lnTo>
                    <a:pt x="2167128" y="652272"/>
                  </a:lnTo>
                  <a:lnTo>
                    <a:pt x="2167128" y="0"/>
                  </a:lnTo>
                  <a:lnTo>
                    <a:pt x="0" y="0"/>
                  </a:lnTo>
                  <a:lnTo>
                    <a:pt x="0" y="652272"/>
                  </a:lnTo>
                  <a:close/>
                </a:path>
              </a:pathLst>
            </a:custGeom>
            <a:ln w="18288">
              <a:solidFill>
                <a:srgbClr val="046A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9528047" y="1664207"/>
            <a:ext cx="2167255" cy="67056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Times New Roman"/>
              <a:cs typeface="Times New Roman"/>
            </a:endParaRPr>
          </a:p>
          <a:p>
            <a:pPr marL="139065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Carlito"/>
                <a:cs typeface="Carlito"/>
              </a:rPr>
              <a:t>Value </a:t>
            </a: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1200" b="1" spc="-5" dirty="0">
                <a:solidFill>
                  <a:srgbClr val="FFFFFF"/>
                </a:solidFill>
                <a:latin typeface="Carlito"/>
                <a:cs typeface="Carlito"/>
              </a:rPr>
              <a:t>remuneration in</a:t>
            </a:r>
            <a:r>
              <a:rPr sz="1200" b="1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rlito"/>
                <a:cs typeface="Carlito"/>
              </a:rPr>
              <a:t>kind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528047" y="2378202"/>
            <a:ext cx="2167255" cy="1995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" marR="271780" algn="just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Carlito"/>
                <a:cs typeface="Carlito"/>
              </a:rPr>
              <a:t>Where </a:t>
            </a:r>
            <a:r>
              <a:rPr sz="1200" dirty="0">
                <a:latin typeface="Carlito"/>
                <a:cs typeface="Carlito"/>
              </a:rPr>
              <a:t>an </a:t>
            </a:r>
            <a:r>
              <a:rPr sz="1200" spc="-10" dirty="0">
                <a:latin typeface="Carlito"/>
                <a:cs typeface="Carlito"/>
              </a:rPr>
              <a:t>employee is </a:t>
            </a:r>
            <a:r>
              <a:rPr sz="1200" dirty="0">
                <a:latin typeface="Carlito"/>
                <a:cs typeface="Carlito"/>
              </a:rPr>
              <a:t>given  </a:t>
            </a:r>
            <a:r>
              <a:rPr sz="1200" spc="-10" dirty="0">
                <a:latin typeface="Carlito"/>
                <a:cs typeface="Carlito"/>
              </a:rPr>
              <a:t>remuneration in</a:t>
            </a:r>
            <a:r>
              <a:rPr sz="1200" spc="3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kind</a:t>
            </a:r>
            <a:endParaRPr sz="1200">
              <a:latin typeface="Carlito"/>
              <a:cs typeface="Carlito"/>
            </a:endParaRPr>
          </a:p>
          <a:p>
            <a:pPr marL="308610" marR="81915" indent="-170815" algn="just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09245" algn="l"/>
              </a:tabLst>
            </a:pPr>
            <a:r>
              <a:rPr sz="1200" spc="-10" dirty="0">
                <a:latin typeface="Carlito"/>
                <a:cs typeface="Carlito"/>
              </a:rPr>
              <a:t>in lieu </a:t>
            </a:r>
            <a:r>
              <a:rPr sz="1200" spc="-5" dirty="0">
                <a:latin typeface="Carlito"/>
                <a:cs typeface="Carlito"/>
              </a:rPr>
              <a:t>of either the </a:t>
            </a:r>
            <a:r>
              <a:rPr sz="1200" spc="-10" dirty="0">
                <a:latin typeface="Carlito"/>
                <a:cs typeface="Carlito"/>
              </a:rPr>
              <a:t>whole </a:t>
            </a:r>
            <a:r>
              <a:rPr sz="1200" spc="-5" dirty="0">
                <a:latin typeface="Carlito"/>
                <a:cs typeface="Carlito"/>
              </a:rPr>
              <a:t>or  </a:t>
            </a:r>
            <a:r>
              <a:rPr sz="1200" spc="-10" dirty="0">
                <a:latin typeface="Carlito"/>
                <a:cs typeface="Carlito"/>
              </a:rPr>
              <a:t>part </a:t>
            </a:r>
            <a:r>
              <a:rPr sz="1200" spc="-5" dirty="0">
                <a:latin typeface="Carlito"/>
                <a:cs typeface="Carlito"/>
              </a:rPr>
              <a:t>of the wages </a:t>
            </a:r>
            <a:r>
              <a:rPr sz="1200" spc="-10" dirty="0">
                <a:latin typeface="Carlito"/>
                <a:cs typeface="Carlito"/>
              </a:rPr>
              <a:t>payable </a:t>
            </a:r>
            <a:r>
              <a:rPr sz="1200" dirty="0">
                <a:latin typeface="Carlito"/>
                <a:cs typeface="Carlito"/>
              </a:rPr>
              <a:t>to  </a:t>
            </a:r>
            <a:r>
              <a:rPr sz="1200" spc="-10" dirty="0">
                <a:latin typeface="Carlito"/>
                <a:cs typeface="Carlito"/>
              </a:rPr>
              <a:t>him</a:t>
            </a:r>
            <a:endParaRPr sz="1200">
              <a:latin typeface="Carlito"/>
              <a:cs typeface="Carlito"/>
            </a:endParaRPr>
          </a:p>
          <a:p>
            <a:pPr marL="308610" marR="155575" indent="-17081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09245" algn="l"/>
              </a:tabLst>
            </a:pPr>
            <a:r>
              <a:rPr sz="1200" spc="-10" dirty="0">
                <a:latin typeface="Carlito"/>
                <a:cs typeface="Carlito"/>
              </a:rPr>
              <a:t>value </a:t>
            </a:r>
            <a:r>
              <a:rPr sz="1200" spc="-5" dirty="0">
                <a:latin typeface="Carlito"/>
                <a:cs typeface="Carlito"/>
              </a:rPr>
              <a:t>of such </a:t>
            </a:r>
            <a:r>
              <a:rPr sz="1200" spc="-10" dirty="0">
                <a:latin typeface="Carlito"/>
                <a:cs typeface="Carlito"/>
              </a:rPr>
              <a:t>remuneration  </a:t>
            </a:r>
            <a:r>
              <a:rPr sz="1200" dirty="0">
                <a:latin typeface="Carlito"/>
                <a:cs typeface="Carlito"/>
              </a:rPr>
              <a:t>as </a:t>
            </a:r>
            <a:r>
              <a:rPr sz="1200" spc="-5" dirty="0">
                <a:latin typeface="Carlito"/>
                <a:cs typeface="Carlito"/>
              </a:rPr>
              <a:t>does </a:t>
            </a:r>
            <a:r>
              <a:rPr sz="1200" spc="-10" dirty="0">
                <a:latin typeface="Carlito"/>
                <a:cs typeface="Carlito"/>
              </a:rPr>
              <a:t>not exceed 15% </a:t>
            </a:r>
            <a:r>
              <a:rPr sz="1200" spc="-5" dirty="0">
                <a:latin typeface="Carlito"/>
                <a:cs typeface="Carlito"/>
              </a:rPr>
              <a:t>of  </a:t>
            </a:r>
            <a:r>
              <a:rPr sz="1200" spc="-10" dirty="0">
                <a:latin typeface="Carlito"/>
                <a:cs typeface="Carlito"/>
              </a:rPr>
              <a:t>total </a:t>
            </a:r>
            <a:r>
              <a:rPr sz="1200" spc="-5" dirty="0">
                <a:latin typeface="Carlito"/>
                <a:cs typeface="Carlito"/>
              </a:rPr>
              <a:t>wages </a:t>
            </a:r>
            <a:r>
              <a:rPr sz="1200" spc="-10" dirty="0">
                <a:latin typeface="Carlito"/>
                <a:cs typeface="Carlito"/>
              </a:rPr>
              <a:t>payable </a:t>
            </a:r>
            <a:r>
              <a:rPr sz="1200" dirty="0">
                <a:latin typeface="Carlito"/>
                <a:cs typeface="Carlito"/>
              </a:rPr>
              <a:t>to</a:t>
            </a:r>
            <a:r>
              <a:rPr sz="1200" spc="-45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him</a:t>
            </a:r>
            <a:endParaRPr sz="1200">
              <a:latin typeface="Carlito"/>
              <a:cs typeface="Carlito"/>
            </a:endParaRPr>
          </a:p>
          <a:p>
            <a:pPr marL="137795" marR="206375">
              <a:lnSpc>
                <a:spcPct val="100000"/>
              </a:lnSpc>
              <a:spcBef>
                <a:spcPts val="505"/>
              </a:spcBef>
            </a:pPr>
            <a:r>
              <a:rPr sz="1200" spc="-10" dirty="0">
                <a:latin typeface="Carlito"/>
                <a:cs typeface="Carlito"/>
              </a:rPr>
              <a:t>Shall </a:t>
            </a:r>
            <a:r>
              <a:rPr sz="1200" spc="-5" dirty="0">
                <a:latin typeface="Carlito"/>
                <a:cs typeface="Carlito"/>
              </a:rPr>
              <a:t>be deemed </a:t>
            </a:r>
            <a:r>
              <a:rPr sz="1200" dirty="0">
                <a:latin typeface="Carlito"/>
                <a:cs typeface="Carlito"/>
              </a:rPr>
              <a:t>to </a:t>
            </a:r>
            <a:r>
              <a:rPr sz="1200" spc="-15" dirty="0">
                <a:latin typeface="Carlito"/>
                <a:cs typeface="Carlito"/>
              </a:rPr>
              <a:t>form </a:t>
            </a:r>
            <a:r>
              <a:rPr sz="1200" spc="-5" dirty="0">
                <a:latin typeface="Carlito"/>
                <a:cs typeface="Carlito"/>
              </a:rPr>
              <a:t>part  of wages of such</a:t>
            </a:r>
            <a:r>
              <a:rPr sz="1200" spc="-1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employee.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9518904" y="6278879"/>
            <a:ext cx="2185670" cy="64135"/>
            <a:chOff x="9518904" y="6278879"/>
            <a:chExt cx="2185670" cy="64135"/>
          </a:xfrm>
        </p:grpSpPr>
        <p:sp>
          <p:nvSpPr>
            <p:cNvPr id="29" name="object 29"/>
            <p:cNvSpPr/>
            <p:nvPr/>
          </p:nvSpPr>
          <p:spPr>
            <a:xfrm>
              <a:off x="9528048" y="6288023"/>
              <a:ext cx="2167255" cy="45720"/>
            </a:xfrm>
            <a:custGeom>
              <a:avLst/>
              <a:gdLst/>
              <a:ahLst/>
              <a:cxnLst/>
              <a:rect l="l" t="t" r="r" b="b"/>
              <a:pathLst>
                <a:path w="2167254" h="45720">
                  <a:moveTo>
                    <a:pt x="2167128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2167128" y="45719"/>
                  </a:lnTo>
                  <a:lnTo>
                    <a:pt x="2167128" y="0"/>
                  </a:lnTo>
                  <a:close/>
                </a:path>
              </a:pathLst>
            </a:custGeom>
            <a:solidFill>
              <a:srgbClr val="046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528048" y="6288023"/>
              <a:ext cx="2167255" cy="45720"/>
            </a:xfrm>
            <a:custGeom>
              <a:avLst/>
              <a:gdLst/>
              <a:ahLst/>
              <a:cxnLst/>
              <a:rect l="l" t="t" r="r" b="b"/>
              <a:pathLst>
                <a:path w="2167254" h="45720">
                  <a:moveTo>
                    <a:pt x="0" y="45719"/>
                  </a:moveTo>
                  <a:lnTo>
                    <a:pt x="2167128" y="45719"/>
                  </a:lnTo>
                  <a:lnTo>
                    <a:pt x="2167128" y="0"/>
                  </a:lnTo>
                  <a:lnTo>
                    <a:pt x="0" y="0"/>
                  </a:lnTo>
                  <a:lnTo>
                    <a:pt x="0" y="45719"/>
                  </a:lnTo>
                  <a:close/>
                </a:path>
              </a:pathLst>
            </a:custGeom>
            <a:ln w="18288">
              <a:solidFill>
                <a:srgbClr val="046A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629400" y="2378202"/>
            <a:ext cx="2749550" cy="3352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 marR="60071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Carlito"/>
                <a:cs typeface="Carlito"/>
              </a:rPr>
              <a:t>Where </a:t>
            </a:r>
            <a:r>
              <a:rPr sz="1200" spc="-5" dirty="0">
                <a:latin typeface="Carlito"/>
                <a:cs typeface="Carlito"/>
              </a:rPr>
              <a:t>the </a:t>
            </a:r>
            <a:r>
              <a:rPr sz="1200" spc="-10" dirty="0">
                <a:latin typeface="Carlito"/>
                <a:cs typeface="Carlito"/>
              </a:rPr>
              <a:t>aggregate </a:t>
            </a:r>
            <a:r>
              <a:rPr sz="1200" spc="-5" dirty="0">
                <a:latin typeface="Carlito"/>
                <a:cs typeface="Carlito"/>
              </a:rPr>
              <a:t>of specified  </a:t>
            </a:r>
            <a:r>
              <a:rPr sz="1200" spc="-15" dirty="0">
                <a:latin typeface="Carlito"/>
                <a:cs typeface="Carlito"/>
              </a:rPr>
              <a:t>exclusions </a:t>
            </a:r>
            <a:r>
              <a:rPr sz="1200" dirty="0">
                <a:latin typeface="Carlito"/>
                <a:cs typeface="Carlito"/>
              </a:rPr>
              <a:t>as</a:t>
            </a:r>
            <a:r>
              <a:rPr sz="1200" spc="55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highlighted:</a:t>
            </a:r>
            <a:endParaRPr sz="1200">
              <a:latin typeface="Carlito"/>
              <a:cs typeface="Carlito"/>
            </a:endParaRPr>
          </a:p>
          <a:p>
            <a:pPr marL="262890" marR="303530" indent="-17081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263525" algn="l"/>
              </a:tabLst>
            </a:pPr>
            <a:r>
              <a:rPr sz="1200" spc="-10" dirty="0">
                <a:latin typeface="Carlito"/>
                <a:cs typeface="Carlito"/>
              </a:rPr>
              <a:t>exceeds one-half </a:t>
            </a:r>
            <a:r>
              <a:rPr sz="1200" spc="-5" dirty="0">
                <a:latin typeface="Carlito"/>
                <a:cs typeface="Carlito"/>
              </a:rPr>
              <a:t>or such other  </a:t>
            </a:r>
            <a:r>
              <a:rPr sz="1200" spc="-10" dirty="0">
                <a:latin typeface="Carlito"/>
                <a:cs typeface="Carlito"/>
              </a:rPr>
              <a:t>notified percentage </a:t>
            </a:r>
            <a:r>
              <a:rPr sz="1200" spc="-5" dirty="0">
                <a:latin typeface="Carlito"/>
                <a:cs typeface="Carlito"/>
              </a:rPr>
              <a:t>of all  </a:t>
            </a:r>
            <a:r>
              <a:rPr sz="1200" spc="-10" dirty="0">
                <a:latin typeface="Carlito"/>
                <a:cs typeface="Carlito"/>
              </a:rPr>
              <a:t>remuneration calculated under this  </a:t>
            </a:r>
            <a:r>
              <a:rPr sz="1200" spc="-5" dirty="0">
                <a:latin typeface="Carlito"/>
                <a:cs typeface="Carlito"/>
              </a:rPr>
              <a:t>clause,</a:t>
            </a:r>
            <a:endParaRPr sz="1200">
              <a:latin typeface="Carlito"/>
              <a:cs typeface="Carlito"/>
            </a:endParaRPr>
          </a:p>
          <a:p>
            <a:pPr marL="262890" indent="-17145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263525" algn="l"/>
              </a:tabLst>
            </a:pPr>
            <a:r>
              <a:rPr sz="1200" spc="-5" dirty="0">
                <a:latin typeface="Carlito"/>
                <a:cs typeface="Carlito"/>
              </a:rPr>
              <a:t>amount which </a:t>
            </a:r>
            <a:r>
              <a:rPr sz="1200" spc="-10" dirty="0">
                <a:latin typeface="Carlito"/>
                <a:cs typeface="Carlito"/>
              </a:rPr>
              <a:t>exceeds </a:t>
            </a:r>
            <a:r>
              <a:rPr sz="1200" spc="-5" dirty="0">
                <a:latin typeface="Carlito"/>
                <a:cs typeface="Carlito"/>
              </a:rPr>
              <a:t>such</a:t>
            </a:r>
            <a:r>
              <a:rPr sz="1200" spc="2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one-half</a:t>
            </a:r>
            <a:endParaRPr sz="1200">
              <a:latin typeface="Carlito"/>
              <a:cs typeface="Carlito"/>
            </a:endParaRPr>
          </a:p>
          <a:p>
            <a:pPr marL="262890">
              <a:lnSpc>
                <a:spcPct val="100000"/>
              </a:lnSpc>
            </a:pPr>
            <a:r>
              <a:rPr sz="1200" spc="-5" dirty="0">
                <a:latin typeface="Carlito"/>
                <a:cs typeface="Carlito"/>
              </a:rPr>
              <a:t>or other </a:t>
            </a:r>
            <a:r>
              <a:rPr sz="1200" spc="-10" dirty="0">
                <a:latin typeface="Carlito"/>
                <a:cs typeface="Carlito"/>
              </a:rPr>
              <a:t>percent, </a:t>
            </a:r>
            <a:r>
              <a:rPr sz="1200" dirty="0">
                <a:latin typeface="Carlito"/>
                <a:cs typeface="Carlito"/>
              </a:rPr>
              <a:t>so</a:t>
            </a:r>
            <a:r>
              <a:rPr sz="1200" spc="25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notified</a:t>
            </a:r>
            <a:endParaRPr sz="1200">
              <a:latin typeface="Carlito"/>
              <a:cs typeface="Carlito"/>
            </a:endParaRPr>
          </a:p>
          <a:p>
            <a:pPr marL="262890" indent="-17145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263525" algn="l"/>
              </a:tabLst>
            </a:pPr>
            <a:r>
              <a:rPr sz="1200" spc="-5" dirty="0">
                <a:latin typeface="Carlito"/>
                <a:cs typeface="Carlito"/>
              </a:rPr>
              <a:t>shall be deemed </a:t>
            </a:r>
            <a:r>
              <a:rPr sz="1200" dirty="0">
                <a:latin typeface="Carlito"/>
                <a:cs typeface="Carlito"/>
              </a:rPr>
              <a:t>as</a:t>
            </a:r>
            <a:r>
              <a:rPr sz="1200" spc="30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remuneration</a:t>
            </a:r>
            <a:endParaRPr sz="1200">
              <a:latin typeface="Carlito"/>
              <a:cs typeface="Carlito"/>
            </a:endParaRPr>
          </a:p>
          <a:p>
            <a:pPr marL="262890" marR="307975" indent="-170815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263525" algn="l"/>
              </a:tabLst>
            </a:pPr>
            <a:r>
              <a:rPr sz="1200" dirty="0">
                <a:latin typeface="Carlito"/>
                <a:cs typeface="Carlito"/>
              </a:rPr>
              <a:t>&amp; </a:t>
            </a:r>
            <a:r>
              <a:rPr sz="1200" spc="-5" dirty="0">
                <a:latin typeface="Carlito"/>
                <a:cs typeface="Carlito"/>
              </a:rPr>
              <a:t>shall </a:t>
            </a:r>
            <a:r>
              <a:rPr sz="1200" spc="-10" dirty="0">
                <a:latin typeface="Carlito"/>
                <a:cs typeface="Carlito"/>
              </a:rPr>
              <a:t>accordingly </a:t>
            </a:r>
            <a:r>
              <a:rPr sz="1200" spc="-5" dirty="0">
                <a:latin typeface="Carlito"/>
                <a:cs typeface="Carlito"/>
              </a:rPr>
              <a:t>be added </a:t>
            </a:r>
            <a:r>
              <a:rPr sz="1200" spc="-10" dirty="0">
                <a:latin typeface="Carlito"/>
                <a:cs typeface="Carlito"/>
              </a:rPr>
              <a:t>under  this</a:t>
            </a:r>
            <a:r>
              <a:rPr sz="1200" spc="-5" dirty="0">
                <a:latin typeface="Carlito"/>
                <a:cs typeface="Carlito"/>
              </a:rPr>
              <a:t> clause</a:t>
            </a:r>
            <a:endParaRPr sz="1200">
              <a:latin typeface="Carlito"/>
              <a:cs typeface="Carlito"/>
            </a:endParaRPr>
          </a:p>
          <a:p>
            <a:pPr marL="92075" marR="207010">
              <a:lnSpc>
                <a:spcPct val="100000"/>
              </a:lnSpc>
              <a:spcBef>
                <a:spcPts val="509"/>
              </a:spcBef>
            </a:pPr>
            <a:r>
              <a:rPr sz="1200" spc="-10" dirty="0">
                <a:latin typeface="Carlito"/>
                <a:cs typeface="Carlito"/>
              </a:rPr>
              <a:t>Conveyance/value </a:t>
            </a:r>
            <a:r>
              <a:rPr sz="1200" spc="-5" dirty="0">
                <a:latin typeface="Carlito"/>
                <a:cs typeface="Carlito"/>
              </a:rPr>
              <a:t>of </a:t>
            </a:r>
            <a:r>
              <a:rPr sz="1200" spc="-10" dirty="0">
                <a:latin typeface="Carlito"/>
                <a:cs typeface="Carlito"/>
              </a:rPr>
              <a:t>travel </a:t>
            </a:r>
            <a:r>
              <a:rPr sz="1200" spc="-5" dirty="0">
                <a:latin typeface="Carlito"/>
                <a:cs typeface="Carlito"/>
              </a:rPr>
              <a:t>concession,  house </a:t>
            </a:r>
            <a:r>
              <a:rPr sz="1200" spc="-10" dirty="0">
                <a:latin typeface="Carlito"/>
                <a:cs typeface="Carlito"/>
              </a:rPr>
              <a:t>rent allowance, remuneration  </a:t>
            </a:r>
            <a:r>
              <a:rPr sz="1200" spc="-15" dirty="0">
                <a:latin typeface="Carlito"/>
                <a:cs typeface="Carlito"/>
              </a:rPr>
              <a:t>payable </a:t>
            </a:r>
            <a:r>
              <a:rPr sz="1200" spc="-5" dirty="0">
                <a:latin typeface="Carlito"/>
                <a:cs typeface="Carlito"/>
              </a:rPr>
              <a:t>under </a:t>
            </a:r>
            <a:r>
              <a:rPr sz="1200" spc="-15" dirty="0">
                <a:latin typeface="Carlito"/>
                <a:cs typeface="Carlito"/>
              </a:rPr>
              <a:t>award </a:t>
            </a:r>
            <a:r>
              <a:rPr sz="1200" spc="-5" dirty="0">
                <a:latin typeface="Carlito"/>
                <a:cs typeface="Carlito"/>
              </a:rPr>
              <a:t>or settlement and  overtime </a:t>
            </a:r>
            <a:r>
              <a:rPr sz="1200" spc="-10" dirty="0">
                <a:latin typeface="Carlito"/>
                <a:cs typeface="Carlito"/>
              </a:rPr>
              <a:t>allowance </a:t>
            </a:r>
            <a:r>
              <a:rPr sz="1200" spc="-5" dirty="0">
                <a:latin typeface="Carlito"/>
                <a:cs typeface="Carlito"/>
              </a:rPr>
              <a:t>shall be </a:t>
            </a:r>
            <a:r>
              <a:rPr sz="1200" spc="-15" dirty="0">
                <a:latin typeface="Carlito"/>
                <a:cs typeface="Carlito"/>
              </a:rPr>
              <a:t>taken for  </a:t>
            </a:r>
            <a:r>
              <a:rPr sz="1200" spc="-10" dirty="0">
                <a:latin typeface="Carlito"/>
                <a:cs typeface="Carlito"/>
              </a:rPr>
              <a:t>computation </a:t>
            </a:r>
            <a:r>
              <a:rPr sz="1200" spc="-5" dirty="0">
                <a:latin typeface="Carlito"/>
                <a:cs typeface="Carlito"/>
              </a:rPr>
              <a:t>of wage </a:t>
            </a:r>
            <a:r>
              <a:rPr sz="1200" dirty="0">
                <a:latin typeface="Carlito"/>
                <a:cs typeface="Carlito"/>
              </a:rPr>
              <a:t>– </a:t>
            </a:r>
            <a:r>
              <a:rPr sz="1200" spc="-15" dirty="0">
                <a:latin typeface="Carlito"/>
                <a:cs typeface="Carlito"/>
              </a:rPr>
              <a:t>for </a:t>
            </a:r>
            <a:r>
              <a:rPr sz="1200" spc="-5" dirty="0">
                <a:latin typeface="Carlito"/>
                <a:cs typeface="Carlito"/>
              </a:rPr>
              <a:t>the </a:t>
            </a:r>
            <a:r>
              <a:rPr sz="1200" spc="-10" dirty="0">
                <a:latin typeface="Carlito"/>
                <a:cs typeface="Carlito"/>
              </a:rPr>
              <a:t>purpose  </a:t>
            </a:r>
            <a:r>
              <a:rPr sz="1200" spc="-5" dirty="0">
                <a:latin typeface="Carlito"/>
                <a:cs typeface="Carlito"/>
              </a:rPr>
              <a:t>of equal wages </a:t>
            </a:r>
            <a:r>
              <a:rPr sz="1200" dirty="0">
                <a:latin typeface="Carlito"/>
                <a:cs typeface="Carlito"/>
              </a:rPr>
              <a:t>to </a:t>
            </a:r>
            <a:r>
              <a:rPr sz="1200" spc="-5" dirty="0">
                <a:latin typeface="Carlito"/>
                <a:cs typeface="Carlito"/>
              </a:rPr>
              <a:t>all </a:t>
            </a:r>
            <a:r>
              <a:rPr sz="1200" spc="-10" dirty="0">
                <a:latin typeface="Carlito"/>
                <a:cs typeface="Carlito"/>
              </a:rPr>
              <a:t>genders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65"/>
              </a:lnSpc>
            </a:pPr>
            <a:fld id="{81D60167-4931-47E6-BA6A-407CBD079E47}" type="slidenum">
              <a:rPr spc="5" dirty="0"/>
              <a:t>8</a:t>
            </a:fld>
            <a:endParaRPr spc="5" dirty="0"/>
          </a:p>
        </p:txBody>
      </p:sp>
      <p:sp>
        <p:nvSpPr>
          <p:cNvPr id="33" name="Footer Placeholder 1">
            <a:extLst>
              <a:ext uri="{FF2B5EF4-FFF2-40B4-BE49-F238E27FC236}">
                <a16:creationId xmlns:a16="http://schemas.microsoft.com/office/drawing/2014/main" id="{FA89371F-6ED2-6408-EB64-48C1C7D4C6F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472738"/>
            <a:ext cx="3901440" cy="276999"/>
          </a:xfrm>
        </p:spPr>
        <p:txBody>
          <a:bodyPr/>
          <a:lstStyle/>
          <a:p>
            <a:r>
              <a:rPr lang="en-IN" dirty="0"/>
              <a:t>CA RUCHI GUPTA   CONTACT: 8875000468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9000" y="268921"/>
            <a:ext cx="2967355" cy="65532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/>
              <a:t>Code on </a:t>
            </a:r>
            <a:r>
              <a:rPr spc="-5" dirty="0"/>
              <a:t>Social</a:t>
            </a:r>
            <a:r>
              <a:rPr spc="-30" dirty="0"/>
              <a:t> </a:t>
            </a:r>
            <a:r>
              <a:rPr dirty="0"/>
              <a:t>Security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-15" dirty="0">
                <a:solidFill>
                  <a:srgbClr val="565656"/>
                </a:solidFill>
              </a:rPr>
              <a:t>Key </a:t>
            </a:r>
            <a:r>
              <a:rPr sz="1800" spc="-10" dirty="0">
                <a:solidFill>
                  <a:srgbClr val="565656"/>
                </a:solidFill>
              </a:rPr>
              <a:t>definitions </a:t>
            </a:r>
            <a:r>
              <a:rPr sz="1800" spc="-5" dirty="0">
                <a:solidFill>
                  <a:srgbClr val="565656"/>
                </a:solidFill>
              </a:rPr>
              <a:t>and</a:t>
            </a:r>
            <a:r>
              <a:rPr sz="1800" spc="65" dirty="0">
                <a:solidFill>
                  <a:srgbClr val="565656"/>
                </a:solidFill>
              </a:rPr>
              <a:t> </a:t>
            </a:r>
            <a:r>
              <a:rPr sz="1800" spc="-10" dirty="0">
                <a:solidFill>
                  <a:srgbClr val="565656"/>
                </a:solidFill>
              </a:rPr>
              <a:t>implications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513587" y="1851660"/>
            <a:ext cx="1826260" cy="664845"/>
          </a:xfrm>
          <a:custGeom>
            <a:avLst/>
            <a:gdLst/>
            <a:ahLst/>
            <a:cxnLst/>
            <a:rect l="l" t="t" r="r" b="b"/>
            <a:pathLst>
              <a:path w="1826260" h="664844">
                <a:moveTo>
                  <a:pt x="71551" y="0"/>
                </a:moveTo>
                <a:lnTo>
                  <a:pt x="30185" y="559"/>
                </a:lnTo>
                <a:lnTo>
                  <a:pt x="8943" y="4476"/>
                </a:lnTo>
                <a:lnTo>
                  <a:pt x="1117" y="15109"/>
                </a:lnTo>
                <a:lnTo>
                  <a:pt x="0" y="35813"/>
                </a:lnTo>
                <a:lnTo>
                  <a:pt x="0" y="628650"/>
                </a:lnTo>
                <a:lnTo>
                  <a:pt x="1117" y="649354"/>
                </a:lnTo>
                <a:lnTo>
                  <a:pt x="8943" y="659987"/>
                </a:lnTo>
                <a:lnTo>
                  <a:pt x="30185" y="663904"/>
                </a:lnTo>
                <a:lnTo>
                  <a:pt x="71551" y="664463"/>
                </a:lnTo>
                <a:lnTo>
                  <a:pt x="1754251" y="664463"/>
                </a:lnTo>
                <a:lnTo>
                  <a:pt x="1795587" y="663904"/>
                </a:lnTo>
                <a:lnTo>
                  <a:pt x="1816814" y="659987"/>
                </a:lnTo>
                <a:lnTo>
                  <a:pt x="1824634" y="649354"/>
                </a:lnTo>
                <a:lnTo>
                  <a:pt x="1825752" y="628650"/>
                </a:lnTo>
                <a:lnTo>
                  <a:pt x="1825752" y="35813"/>
                </a:lnTo>
                <a:lnTo>
                  <a:pt x="1824634" y="15109"/>
                </a:lnTo>
                <a:lnTo>
                  <a:pt x="1816814" y="4476"/>
                </a:lnTo>
                <a:lnTo>
                  <a:pt x="1795587" y="559"/>
                </a:lnTo>
                <a:lnTo>
                  <a:pt x="1754251" y="0"/>
                </a:lnTo>
                <a:lnTo>
                  <a:pt x="71551" y="0"/>
                </a:lnTo>
                <a:close/>
              </a:path>
            </a:pathLst>
          </a:custGeom>
          <a:ln w="57912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10792" y="2086178"/>
            <a:ext cx="6254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rlito"/>
                <a:cs typeface="Carlito"/>
              </a:rPr>
              <a:t>Employer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3587" y="3598164"/>
            <a:ext cx="1826260" cy="661670"/>
          </a:xfrm>
          <a:custGeom>
            <a:avLst/>
            <a:gdLst/>
            <a:ahLst/>
            <a:cxnLst/>
            <a:rect l="l" t="t" r="r" b="b"/>
            <a:pathLst>
              <a:path w="1826260" h="661670">
                <a:moveTo>
                  <a:pt x="71551" y="0"/>
                </a:moveTo>
                <a:lnTo>
                  <a:pt x="30185" y="557"/>
                </a:lnTo>
                <a:lnTo>
                  <a:pt x="8943" y="4460"/>
                </a:lnTo>
                <a:lnTo>
                  <a:pt x="1117" y="15055"/>
                </a:lnTo>
                <a:lnTo>
                  <a:pt x="0" y="35687"/>
                </a:lnTo>
                <a:lnTo>
                  <a:pt x="0" y="625729"/>
                </a:lnTo>
                <a:lnTo>
                  <a:pt x="1117" y="646360"/>
                </a:lnTo>
                <a:lnTo>
                  <a:pt x="8943" y="656955"/>
                </a:lnTo>
                <a:lnTo>
                  <a:pt x="30185" y="660858"/>
                </a:lnTo>
                <a:lnTo>
                  <a:pt x="71551" y="661416"/>
                </a:lnTo>
                <a:lnTo>
                  <a:pt x="1754251" y="661416"/>
                </a:lnTo>
                <a:lnTo>
                  <a:pt x="1795587" y="660858"/>
                </a:lnTo>
                <a:lnTo>
                  <a:pt x="1816814" y="656955"/>
                </a:lnTo>
                <a:lnTo>
                  <a:pt x="1824634" y="646360"/>
                </a:lnTo>
                <a:lnTo>
                  <a:pt x="1825752" y="625729"/>
                </a:lnTo>
                <a:lnTo>
                  <a:pt x="1825752" y="35687"/>
                </a:lnTo>
                <a:lnTo>
                  <a:pt x="1824634" y="15055"/>
                </a:lnTo>
                <a:lnTo>
                  <a:pt x="1816814" y="4460"/>
                </a:lnTo>
                <a:lnTo>
                  <a:pt x="1795587" y="557"/>
                </a:lnTo>
                <a:lnTo>
                  <a:pt x="1754251" y="0"/>
                </a:lnTo>
                <a:lnTo>
                  <a:pt x="71551" y="0"/>
                </a:lnTo>
                <a:close/>
              </a:path>
            </a:pathLst>
          </a:custGeom>
          <a:ln w="57912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5817" y="3661029"/>
            <a:ext cx="1285875" cy="44005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90"/>
              </a:spcBef>
            </a:pPr>
            <a:r>
              <a:rPr sz="1200" b="1" spc="-5" dirty="0">
                <a:latin typeface="Carlito"/>
                <a:cs typeface="Carlito"/>
              </a:rPr>
              <a:t>Employee</a:t>
            </a:r>
            <a:endParaRPr sz="12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190"/>
              </a:spcBef>
            </a:pPr>
            <a:r>
              <a:rPr sz="1200" b="1" spc="-10" dirty="0">
                <a:latin typeface="Carlito"/>
                <a:cs typeface="Carlito"/>
              </a:rPr>
              <a:t>*exclusion</a:t>
            </a:r>
            <a:r>
              <a:rPr sz="1200" b="1" spc="-35" dirty="0">
                <a:latin typeface="Carlito"/>
                <a:cs typeface="Carlito"/>
              </a:rPr>
              <a:t> </a:t>
            </a:r>
            <a:r>
              <a:rPr sz="1200" b="1" spc="-5" dirty="0">
                <a:latin typeface="Carlito"/>
                <a:cs typeface="Carlito"/>
              </a:rPr>
              <a:t>specified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08860" y="2182494"/>
            <a:ext cx="939165" cy="0"/>
          </a:xfrm>
          <a:custGeom>
            <a:avLst/>
            <a:gdLst/>
            <a:ahLst/>
            <a:cxnLst/>
            <a:rect l="l" t="t" r="r" b="b"/>
            <a:pathLst>
              <a:path w="939164">
                <a:moveTo>
                  <a:pt x="0" y="0"/>
                </a:moveTo>
                <a:lnTo>
                  <a:pt x="938783" y="0"/>
                </a:lnTo>
              </a:path>
            </a:pathLst>
          </a:custGeom>
          <a:ln w="27432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51760" y="1735962"/>
            <a:ext cx="9052560" cy="1030605"/>
          </a:xfrm>
          <a:custGeom>
            <a:avLst/>
            <a:gdLst/>
            <a:ahLst/>
            <a:cxnLst/>
            <a:rect l="l" t="t" r="r" b="b"/>
            <a:pathLst>
              <a:path w="9052560" h="1030605">
                <a:moveTo>
                  <a:pt x="8952865" y="0"/>
                </a:moveTo>
                <a:lnTo>
                  <a:pt x="99694" y="0"/>
                </a:lnTo>
                <a:lnTo>
                  <a:pt x="99694" y="253"/>
                </a:lnTo>
                <a:lnTo>
                  <a:pt x="42058" y="1035"/>
                </a:lnTo>
                <a:lnTo>
                  <a:pt x="12461" y="6508"/>
                </a:lnTo>
                <a:lnTo>
                  <a:pt x="1557" y="21363"/>
                </a:lnTo>
                <a:lnTo>
                  <a:pt x="0" y="50291"/>
                </a:lnTo>
                <a:lnTo>
                  <a:pt x="0" y="980186"/>
                </a:lnTo>
                <a:lnTo>
                  <a:pt x="1557" y="1009114"/>
                </a:lnTo>
                <a:lnTo>
                  <a:pt x="12461" y="1023969"/>
                </a:lnTo>
                <a:lnTo>
                  <a:pt x="42058" y="1029442"/>
                </a:lnTo>
                <a:lnTo>
                  <a:pt x="99694" y="1030224"/>
                </a:lnTo>
                <a:lnTo>
                  <a:pt x="8952865" y="1030224"/>
                </a:lnTo>
                <a:lnTo>
                  <a:pt x="9010501" y="1029442"/>
                </a:lnTo>
                <a:lnTo>
                  <a:pt x="9040098" y="1023969"/>
                </a:lnTo>
                <a:lnTo>
                  <a:pt x="9051002" y="1009114"/>
                </a:lnTo>
                <a:lnTo>
                  <a:pt x="9052560" y="980186"/>
                </a:lnTo>
                <a:lnTo>
                  <a:pt x="9052560" y="50037"/>
                </a:lnTo>
                <a:lnTo>
                  <a:pt x="9051002" y="21109"/>
                </a:lnTo>
                <a:lnTo>
                  <a:pt x="9040098" y="6254"/>
                </a:lnTo>
                <a:lnTo>
                  <a:pt x="9010501" y="781"/>
                </a:lnTo>
                <a:lnTo>
                  <a:pt x="8952865" y="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2592324" y="1676526"/>
            <a:ext cx="9052560" cy="1030605"/>
          </a:xfrm>
          <a:custGeom>
            <a:avLst/>
            <a:gdLst/>
            <a:ahLst/>
            <a:cxnLst/>
            <a:rect l="l" t="t" r="r" b="b"/>
            <a:pathLst>
              <a:path w="9052560" h="1030605">
                <a:moveTo>
                  <a:pt x="8953373" y="0"/>
                </a:moveTo>
                <a:lnTo>
                  <a:pt x="99694" y="0"/>
                </a:lnTo>
                <a:lnTo>
                  <a:pt x="42058" y="781"/>
                </a:lnTo>
                <a:lnTo>
                  <a:pt x="12461" y="6254"/>
                </a:lnTo>
                <a:lnTo>
                  <a:pt x="1557" y="21109"/>
                </a:lnTo>
                <a:lnTo>
                  <a:pt x="0" y="50037"/>
                </a:lnTo>
                <a:lnTo>
                  <a:pt x="0" y="980186"/>
                </a:lnTo>
                <a:lnTo>
                  <a:pt x="1557" y="1009114"/>
                </a:lnTo>
                <a:lnTo>
                  <a:pt x="12461" y="1023969"/>
                </a:lnTo>
                <a:lnTo>
                  <a:pt x="42058" y="1029442"/>
                </a:lnTo>
                <a:lnTo>
                  <a:pt x="99694" y="1030224"/>
                </a:lnTo>
                <a:lnTo>
                  <a:pt x="8953373" y="1030224"/>
                </a:lnTo>
                <a:lnTo>
                  <a:pt x="9010715" y="1029442"/>
                </a:lnTo>
                <a:lnTo>
                  <a:pt x="9040161" y="1023969"/>
                </a:lnTo>
                <a:lnTo>
                  <a:pt x="9051010" y="1009114"/>
                </a:lnTo>
                <a:lnTo>
                  <a:pt x="9052560" y="980186"/>
                </a:lnTo>
                <a:lnTo>
                  <a:pt x="9052560" y="50037"/>
                </a:lnTo>
                <a:lnTo>
                  <a:pt x="9051010" y="21109"/>
                </a:lnTo>
                <a:lnTo>
                  <a:pt x="9040161" y="6254"/>
                </a:lnTo>
                <a:lnTo>
                  <a:pt x="9010715" y="781"/>
                </a:lnTo>
                <a:lnTo>
                  <a:pt x="895337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92324" y="1676526"/>
            <a:ext cx="9052560" cy="1030605"/>
          </a:xfrm>
          <a:custGeom>
            <a:avLst/>
            <a:gdLst/>
            <a:ahLst/>
            <a:cxnLst/>
            <a:rect l="l" t="t" r="r" b="b"/>
            <a:pathLst>
              <a:path w="9052560" h="1030605">
                <a:moveTo>
                  <a:pt x="99694" y="0"/>
                </a:moveTo>
                <a:lnTo>
                  <a:pt x="42058" y="781"/>
                </a:lnTo>
                <a:lnTo>
                  <a:pt x="12461" y="6254"/>
                </a:lnTo>
                <a:lnTo>
                  <a:pt x="1557" y="21109"/>
                </a:lnTo>
                <a:lnTo>
                  <a:pt x="0" y="50037"/>
                </a:lnTo>
                <a:lnTo>
                  <a:pt x="0" y="980186"/>
                </a:lnTo>
                <a:lnTo>
                  <a:pt x="1557" y="1009114"/>
                </a:lnTo>
                <a:lnTo>
                  <a:pt x="12461" y="1023969"/>
                </a:lnTo>
                <a:lnTo>
                  <a:pt x="42058" y="1029442"/>
                </a:lnTo>
                <a:lnTo>
                  <a:pt x="99694" y="1030224"/>
                </a:lnTo>
                <a:lnTo>
                  <a:pt x="8953373" y="1030224"/>
                </a:lnTo>
                <a:lnTo>
                  <a:pt x="9010715" y="1029442"/>
                </a:lnTo>
                <a:lnTo>
                  <a:pt x="9040161" y="1023969"/>
                </a:lnTo>
                <a:lnTo>
                  <a:pt x="9051010" y="1009114"/>
                </a:lnTo>
                <a:lnTo>
                  <a:pt x="9052560" y="980186"/>
                </a:lnTo>
                <a:lnTo>
                  <a:pt x="9052560" y="50037"/>
                </a:lnTo>
                <a:lnTo>
                  <a:pt x="9051010" y="21109"/>
                </a:lnTo>
                <a:lnTo>
                  <a:pt x="9040161" y="6254"/>
                </a:lnTo>
                <a:lnTo>
                  <a:pt x="9010715" y="781"/>
                </a:lnTo>
                <a:lnTo>
                  <a:pt x="8953373" y="0"/>
                </a:lnTo>
                <a:lnTo>
                  <a:pt x="99694" y="0"/>
                </a:lnTo>
                <a:close/>
              </a:path>
            </a:pathLst>
          </a:custGeom>
          <a:ln w="21336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690622" y="1957578"/>
            <a:ext cx="8216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Means </a:t>
            </a:r>
            <a:r>
              <a:rPr sz="1200" dirty="0">
                <a:latin typeface="Carlito"/>
                <a:cs typeface="Carlito"/>
              </a:rPr>
              <a:t>a</a:t>
            </a:r>
            <a:r>
              <a:rPr sz="1200" spc="145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person </a:t>
            </a:r>
            <a:r>
              <a:rPr sz="1200" spc="-5" dirty="0">
                <a:latin typeface="Carlito"/>
                <a:cs typeface="Carlito"/>
              </a:rPr>
              <a:t>who employs </a:t>
            </a:r>
            <a:r>
              <a:rPr sz="1200" spc="-10" dirty="0">
                <a:latin typeface="Carlito"/>
                <a:cs typeface="Carlito"/>
              </a:rPr>
              <a:t>directly </a:t>
            </a:r>
            <a:r>
              <a:rPr sz="1200" spc="-5" dirty="0">
                <a:latin typeface="Carlito"/>
                <a:cs typeface="Carlito"/>
              </a:rPr>
              <a:t>or </a:t>
            </a:r>
            <a:r>
              <a:rPr sz="1200" spc="-10" dirty="0">
                <a:latin typeface="Carlito"/>
                <a:cs typeface="Carlito"/>
              </a:rPr>
              <a:t>through any person </a:t>
            </a:r>
            <a:r>
              <a:rPr sz="1200" spc="-5" dirty="0">
                <a:latin typeface="Carlito"/>
                <a:cs typeface="Carlito"/>
              </a:rPr>
              <a:t>or on behalf of </a:t>
            </a:r>
            <a:r>
              <a:rPr sz="1200" spc="-10" dirty="0">
                <a:latin typeface="Carlito"/>
                <a:cs typeface="Carlito"/>
              </a:rPr>
              <a:t>any person one </a:t>
            </a:r>
            <a:r>
              <a:rPr sz="1200" spc="-5" dirty="0">
                <a:latin typeface="Carlito"/>
                <a:cs typeface="Carlito"/>
              </a:rPr>
              <a:t>or </a:t>
            </a:r>
            <a:r>
              <a:rPr sz="1200" spc="-15" dirty="0">
                <a:latin typeface="Carlito"/>
                <a:cs typeface="Carlito"/>
              </a:rPr>
              <a:t>more </a:t>
            </a:r>
            <a:r>
              <a:rPr sz="1200" spc="-5" dirty="0">
                <a:latin typeface="Carlito"/>
                <a:cs typeface="Carlito"/>
              </a:rPr>
              <a:t>employees </a:t>
            </a:r>
            <a:r>
              <a:rPr sz="1200" spc="-10" dirty="0">
                <a:latin typeface="Carlito"/>
                <a:cs typeface="Carlito"/>
              </a:rPr>
              <a:t>in his </a:t>
            </a:r>
            <a:r>
              <a:rPr sz="1200" spc="-5" dirty="0">
                <a:latin typeface="Carlito"/>
                <a:cs typeface="Carlito"/>
              </a:rPr>
              <a:t>establishment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90622" y="2216658"/>
            <a:ext cx="45415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Includes </a:t>
            </a:r>
            <a:r>
              <a:rPr sz="1200" dirty="0">
                <a:latin typeface="Carlito"/>
                <a:cs typeface="Carlito"/>
              </a:rPr>
              <a:t>a </a:t>
            </a:r>
            <a:r>
              <a:rPr sz="1200" b="1" spc="-5" dirty="0">
                <a:latin typeface="Carlito"/>
                <a:cs typeface="Carlito"/>
              </a:rPr>
              <a:t>Contractor </a:t>
            </a:r>
            <a:r>
              <a:rPr sz="1200" spc="-5" dirty="0">
                <a:latin typeface="Carlito"/>
                <a:cs typeface="Carlito"/>
              </a:rPr>
              <a:t>and </a:t>
            </a:r>
            <a:r>
              <a:rPr sz="1200" spc="-10" dirty="0">
                <a:latin typeface="Carlito"/>
                <a:cs typeface="Carlito"/>
              </a:rPr>
              <a:t>legal representative </a:t>
            </a:r>
            <a:r>
              <a:rPr sz="1200" spc="-5" dirty="0">
                <a:latin typeface="Carlito"/>
                <a:cs typeface="Carlito"/>
              </a:rPr>
              <a:t>of the </a:t>
            </a:r>
            <a:r>
              <a:rPr sz="1200" dirty="0">
                <a:latin typeface="Carlito"/>
                <a:cs typeface="Carlito"/>
              </a:rPr>
              <a:t>deceased</a:t>
            </a:r>
            <a:r>
              <a:rPr sz="1200" spc="45" dirty="0">
                <a:latin typeface="Carlito"/>
                <a:cs typeface="Carlito"/>
              </a:rPr>
              <a:t> </a:t>
            </a:r>
            <a:r>
              <a:rPr sz="1200" spc="-20" dirty="0">
                <a:latin typeface="Carlito"/>
                <a:cs typeface="Carlito"/>
              </a:rPr>
              <a:t>employer.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308860" y="3489960"/>
            <a:ext cx="9395460" cy="929640"/>
            <a:chOff x="2308860" y="2901695"/>
            <a:chExt cx="9395460" cy="929640"/>
          </a:xfrm>
        </p:grpSpPr>
        <p:sp>
          <p:nvSpPr>
            <p:cNvPr id="16" name="object 16"/>
            <p:cNvSpPr/>
            <p:nvPr/>
          </p:nvSpPr>
          <p:spPr>
            <a:xfrm>
              <a:off x="2308860" y="3336035"/>
              <a:ext cx="939165" cy="0"/>
            </a:xfrm>
            <a:custGeom>
              <a:avLst/>
              <a:gdLst/>
              <a:ahLst/>
              <a:cxnLst/>
              <a:rect l="l" t="t" r="r" b="b"/>
              <a:pathLst>
                <a:path w="939164">
                  <a:moveTo>
                    <a:pt x="0" y="0"/>
                  </a:moveTo>
                  <a:lnTo>
                    <a:pt x="938783" y="0"/>
                  </a:lnTo>
                </a:path>
              </a:pathLst>
            </a:custGeom>
            <a:ln w="27432">
              <a:solidFill>
                <a:srgbClr val="43AF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51760" y="3002279"/>
              <a:ext cx="9052560" cy="829310"/>
            </a:xfrm>
            <a:custGeom>
              <a:avLst/>
              <a:gdLst/>
              <a:ahLst/>
              <a:cxnLst/>
              <a:rect l="l" t="t" r="r" b="b"/>
              <a:pathLst>
                <a:path w="9052560" h="829310">
                  <a:moveTo>
                    <a:pt x="8952865" y="0"/>
                  </a:moveTo>
                  <a:lnTo>
                    <a:pt x="99694" y="0"/>
                  </a:lnTo>
                  <a:lnTo>
                    <a:pt x="99694" y="254"/>
                  </a:lnTo>
                  <a:lnTo>
                    <a:pt x="42058" y="881"/>
                  </a:lnTo>
                  <a:lnTo>
                    <a:pt x="12461" y="5270"/>
                  </a:lnTo>
                  <a:lnTo>
                    <a:pt x="1557" y="17184"/>
                  </a:lnTo>
                  <a:lnTo>
                    <a:pt x="0" y="40386"/>
                  </a:lnTo>
                  <a:lnTo>
                    <a:pt x="0" y="788797"/>
                  </a:lnTo>
                  <a:lnTo>
                    <a:pt x="1557" y="812071"/>
                  </a:lnTo>
                  <a:lnTo>
                    <a:pt x="12461" y="824023"/>
                  </a:lnTo>
                  <a:lnTo>
                    <a:pt x="42058" y="828426"/>
                  </a:lnTo>
                  <a:lnTo>
                    <a:pt x="99694" y="829056"/>
                  </a:lnTo>
                  <a:lnTo>
                    <a:pt x="8952865" y="829056"/>
                  </a:lnTo>
                  <a:lnTo>
                    <a:pt x="9010501" y="828426"/>
                  </a:lnTo>
                  <a:lnTo>
                    <a:pt x="9040098" y="824023"/>
                  </a:lnTo>
                  <a:lnTo>
                    <a:pt x="9051002" y="812071"/>
                  </a:lnTo>
                  <a:lnTo>
                    <a:pt x="9052560" y="788797"/>
                  </a:lnTo>
                  <a:lnTo>
                    <a:pt x="9052560" y="40259"/>
                  </a:lnTo>
                  <a:lnTo>
                    <a:pt x="9051002" y="16984"/>
                  </a:lnTo>
                  <a:lnTo>
                    <a:pt x="9040098" y="5032"/>
                  </a:lnTo>
                  <a:lnTo>
                    <a:pt x="9010501" y="629"/>
                  </a:lnTo>
                  <a:lnTo>
                    <a:pt x="8952865" y="0"/>
                  </a:lnTo>
                  <a:close/>
                </a:path>
              </a:pathLst>
            </a:custGeom>
            <a:solidFill>
              <a:srgbClr val="43A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92324" y="2912363"/>
              <a:ext cx="9052560" cy="832485"/>
            </a:xfrm>
            <a:custGeom>
              <a:avLst/>
              <a:gdLst/>
              <a:ahLst/>
              <a:cxnLst/>
              <a:rect l="l" t="t" r="r" b="b"/>
              <a:pathLst>
                <a:path w="9052560" h="832485">
                  <a:moveTo>
                    <a:pt x="8953373" y="0"/>
                  </a:moveTo>
                  <a:lnTo>
                    <a:pt x="99694" y="0"/>
                  </a:lnTo>
                  <a:lnTo>
                    <a:pt x="42058" y="631"/>
                  </a:lnTo>
                  <a:lnTo>
                    <a:pt x="12461" y="5048"/>
                  </a:lnTo>
                  <a:lnTo>
                    <a:pt x="1557" y="17037"/>
                  </a:lnTo>
                  <a:lnTo>
                    <a:pt x="0" y="40386"/>
                  </a:lnTo>
                  <a:lnTo>
                    <a:pt x="0" y="791718"/>
                  </a:lnTo>
                  <a:lnTo>
                    <a:pt x="1557" y="815066"/>
                  </a:lnTo>
                  <a:lnTo>
                    <a:pt x="12461" y="827055"/>
                  </a:lnTo>
                  <a:lnTo>
                    <a:pt x="42058" y="831472"/>
                  </a:lnTo>
                  <a:lnTo>
                    <a:pt x="99694" y="832104"/>
                  </a:lnTo>
                  <a:lnTo>
                    <a:pt x="8953373" y="832104"/>
                  </a:lnTo>
                  <a:lnTo>
                    <a:pt x="9010715" y="831472"/>
                  </a:lnTo>
                  <a:lnTo>
                    <a:pt x="9040161" y="827055"/>
                  </a:lnTo>
                  <a:lnTo>
                    <a:pt x="9051010" y="815066"/>
                  </a:lnTo>
                  <a:lnTo>
                    <a:pt x="9052560" y="791718"/>
                  </a:lnTo>
                  <a:lnTo>
                    <a:pt x="9052560" y="40386"/>
                  </a:lnTo>
                  <a:lnTo>
                    <a:pt x="9051010" y="17037"/>
                  </a:lnTo>
                  <a:lnTo>
                    <a:pt x="9040161" y="5048"/>
                  </a:lnTo>
                  <a:lnTo>
                    <a:pt x="9010715" y="631"/>
                  </a:lnTo>
                  <a:lnTo>
                    <a:pt x="89533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92324" y="2912363"/>
              <a:ext cx="9052560" cy="832485"/>
            </a:xfrm>
            <a:custGeom>
              <a:avLst/>
              <a:gdLst/>
              <a:ahLst/>
              <a:cxnLst/>
              <a:rect l="l" t="t" r="r" b="b"/>
              <a:pathLst>
                <a:path w="9052560" h="832485">
                  <a:moveTo>
                    <a:pt x="99694" y="0"/>
                  </a:moveTo>
                  <a:lnTo>
                    <a:pt x="42058" y="631"/>
                  </a:lnTo>
                  <a:lnTo>
                    <a:pt x="12461" y="5048"/>
                  </a:lnTo>
                  <a:lnTo>
                    <a:pt x="1557" y="17037"/>
                  </a:lnTo>
                  <a:lnTo>
                    <a:pt x="0" y="40386"/>
                  </a:lnTo>
                  <a:lnTo>
                    <a:pt x="0" y="791718"/>
                  </a:lnTo>
                  <a:lnTo>
                    <a:pt x="1557" y="815066"/>
                  </a:lnTo>
                  <a:lnTo>
                    <a:pt x="12461" y="827055"/>
                  </a:lnTo>
                  <a:lnTo>
                    <a:pt x="42058" y="831472"/>
                  </a:lnTo>
                  <a:lnTo>
                    <a:pt x="99694" y="832104"/>
                  </a:lnTo>
                  <a:lnTo>
                    <a:pt x="8953373" y="832104"/>
                  </a:lnTo>
                  <a:lnTo>
                    <a:pt x="9010715" y="831472"/>
                  </a:lnTo>
                  <a:lnTo>
                    <a:pt x="9040161" y="827055"/>
                  </a:lnTo>
                  <a:lnTo>
                    <a:pt x="9051010" y="815066"/>
                  </a:lnTo>
                  <a:lnTo>
                    <a:pt x="9052560" y="791718"/>
                  </a:lnTo>
                  <a:lnTo>
                    <a:pt x="9052560" y="40386"/>
                  </a:lnTo>
                  <a:lnTo>
                    <a:pt x="9051010" y="17037"/>
                  </a:lnTo>
                  <a:lnTo>
                    <a:pt x="9040161" y="5048"/>
                  </a:lnTo>
                  <a:lnTo>
                    <a:pt x="9010715" y="631"/>
                  </a:lnTo>
                  <a:lnTo>
                    <a:pt x="8953373" y="0"/>
                  </a:lnTo>
                  <a:lnTo>
                    <a:pt x="99694" y="0"/>
                  </a:lnTo>
                  <a:close/>
                </a:path>
              </a:pathLst>
            </a:custGeom>
            <a:ln w="21336">
              <a:solidFill>
                <a:srgbClr val="43AF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733294" y="3633977"/>
            <a:ext cx="88074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Any person </a:t>
            </a:r>
            <a:r>
              <a:rPr sz="1200" spc="-5" dirty="0">
                <a:latin typeface="Carlito"/>
                <a:cs typeface="Carlito"/>
              </a:rPr>
              <a:t>(</a:t>
            </a:r>
            <a:r>
              <a:rPr sz="1200" b="1" spc="-5" dirty="0">
                <a:latin typeface="Carlito"/>
                <a:cs typeface="Carlito"/>
              </a:rPr>
              <a:t>other than </a:t>
            </a:r>
            <a:r>
              <a:rPr sz="1200" b="1" dirty="0">
                <a:latin typeface="Carlito"/>
                <a:cs typeface="Carlito"/>
              </a:rPr>
              <a:t>an </a:t>
            </a:r>
            <a:r>
              <a:rPr sz="1200" b="1" spc="-10" dirty="0">
                <a:latin typeface="Carlito"/>
                <a:cs typeface="Carlito"/>
              </a:rPr>
              <a:t>apprentice</a:t>
            </a:r>
            <a:r>
              <a:rPr sz="1200" spc="-10" dirty="0">
                <a:latin typeface="Carlito"/>
                <a:cs typeface="Carlito"/>
              </a:rPr>
              <a:t>) employed </a:t>
            </a:r>
            <a:r>
              <a:rPr sz="1200" spc="-5" dirty="0">
                <a:latin typeface="Carlito"/>
                <a:cs typeface="Carlito"/>
              </a:rPr>
              <a:t>on wages by the </a:t>
            </a:r>
            <a:r>
              <a:rPr sz="1200" spc="-10" dirty="0">
                <a:latin typeface="Carlito"/>
                <a:cs typeface="Carlito"/>
              </a:rPr>
              <a:t>establishment </a:t>
            </a:r>
            <a:r>
              <a:rPr sz="1200" dirty="0">
                <a:latin typeface="Carlito"/>
                <a:cs typeface="Carlito"/>
              </a:rPr>
              <a:t>to </a:t>
            </a:r>
            <a:r>
              <a:rPr sz="1200" spc="-5" dirty="0">
                <a:latin typeface="Carlito"/>
                <a:cs typeface="Carlito"/>
              </a:rPr>
              <a:t>do </a:t>
            </a:r>
            <a:r>
              <a:rPr sz="1200" spc="-10" dirty="0">
                <a:latin typeface="Carlito"/>
                <a:cs typeface="Carlito"/>
              </a:rPr>
              <a:t>any </a:t>
            </a:r>
            <a:r>
              <a:rPr sz="1200" spc="-5" dirty="0">
                <a:latin typeface="Carlito"/>
                <a:cs typeface="Carlito"/>
              </a:rPr>
              <a:t>skilled, semi-skilled, </a:t>
            </a:r>
            <a:r>
              <a:rPr sz="1200" spc="-10" dirty="0">
                <a:latin typeface="Carlito"/>
                <a:cs typeface="Carlito"/>
              </a:rPr>
              <a:t>unskilled, </a:t>
            </a:r>
            <a:r>
              <a:rPr sz="1200" spc="-5" dirty="0">
                <a:latin typeface="Carlito"/>
                <a:cs typeface="Carlito"/>
              </a:rPr>
              <a:t>manual, </a:t>
            </a:r>
            <a:r>
              <a:rPr sz="1200" spc="-10" dirty="0">
                <a:latin typeface="Carlito"/>
                <a:cs typeface="Carlito"/>
              </a:rPr>
              <a:t>operational,  </a:t>
            </a:r>
            <a:r>
              <a:rPr sz="1200" spc="-15" dirty="0">
                <a:latin typeface="Carlito"/>
                <a:cs typeface="Carlito"/>
              </a:rPr>
              <a:t>supervisory,</a:t>
            </a:r>
            <a:r>
              <a:rPr sz="1200" spc="3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managerial,</a:t>
            </a:r>
            <a:r>
              <a:rPr sz="1200" spc="10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administrative,</a:t>
            </a:r>
            <a:r>
              <a:rPr sz="1200" spc="15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technical</a:t>
            </a:r>
            <a:r>
              <a:rPr sz="1200" spc="3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or</a:t>
            </a:r>
            <a:r>
              <a:rPr sz="1200" spc="15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clerical</a:t>
            </a:r>
            <a:r>
              <a:rPr sz="1200" spc="3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work</a:t>
            </a:r>
            <a:r>
              <a:rPr sz="1200" spc="30" dirty="0">
                <a:latin typeface="Carlito"/>
                <a:cs typeface="Carlito"/>
              </a:rPr>
              <a:t> </a:t>
            </a:r>
            <a:r>
              <a:rPr sz="1200" spc="-15" dirty="0">
                <a:latin typeface="Carlito"/>
                <a:cs typeface="Carlito"/>
              </a:rPr>
              <a:t>for</a:t>
            </a:r>
            <a:r>
              <a:rPr sz="1200" spc="15" dirty="0">
                <a:latin typeface="Carlito"/>
                <a:cs typeface="Carlito"/>
              </a:rPr>
              <a:t> </a:t>
            </a:r>
            <a:r>
              <a:rPr sz="1200" spc="-15" dirty="0">
                <a:latin typeface="Carlito"/>
                <a:cs typeface="Carlito"/>
              </a:rPr>
              <a:t>hire</a:t>
            </a:r>
            <a:r>
              <a:rPr sz="1200" spc="2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or</a:t>
            </a:r>
            <a:r>
              <a:rPr sz="1200" spc="35" dirty="0">
                <a:latin typeface="Carlito"/>
                <a:cs typeface="Carlito"/>
              </a:rPr>
              <a:t> </a:t>
            </a:r>
            <a:r>
              <a:rPr sz="1200" spc="-15" dirty="0">
                <a:latin typeface="Carlito"/>
                <a:cs typeface="Carlito"/>
              </a:rPr>
              <a:t>reward,</a:t>
            </a:r>
            <a:r>
              <a:rPr sz="1200" spc="3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whether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the</a:t>
            </a:r>
            <a:r>
              <a:rPr sz="1200" spc="5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terms</a:t>
            </a:r>
            <a:r>
              <a:rPr sz="1200" spc="3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of</a:t>
            </a:r>
            <a:r>
              <a:rPr sz="1200" spc="1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employment</a:t>
            </a:r>
            <a:r>
              <a:rPr sz="1200" spc="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be</a:t>
            </a:r>
            <a:r>
              <a:rPr sz="1200" spc="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express</a:t>
            </a:r>
            <a:r>
              <a:rPr sz="1200" spc="3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or</a:t>
            </a:r>
            <a:r>
              <a:rPr sz="1200" spc="15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implied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33294" y="3999738"/>
            <a:ext cx="5390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and also </a:t>
            </a:r>
            <a:r>
              <a:rPr sz="1200" spc="-10" dirty="0">
                <a:latin typeface="Carlito"/>
                <a:cs typeface="Carlito"/>
              </a:rPr>
              <a:t>includes </a:t>
            </a:r>
            <a:r>
              <a:rPr sz="1200" dirty="0">
                <a:latin typeface="Carlito"/>
                <a:cs typeface="Carlito"/>
              </a:rPr>
              <a:t>a </a:t>
            </a:r>
            <a:r>
              <a:rPr sz="1200" spc="-10" dirty="0">
                <a:latin typeface="Carlito"/>
                <a:cs typeface="Carlito"/>
              </a:rPr>
              <a:t>person declared </a:t>
            </a:r>
            <a:r>
              <a:rPr sz="1200" dirty="0">
                <a:latin typeface="Carlito"/>
                <a:cs typeface="Carlito"/>
              </a:rPr>
              <a:t>to </a:t>
            </a:r>
            <a:r>
              <a:rPr sz="1200" spc="-5" dirty="0">
                <a:latin typeface="Carlito"/>
                <a:cs typeface="Carlito"/>
              </a:rPr>
              <a:t>be </a:t>
            </a:r>
            <a:r>
              <a:rPr sz="1200" dirty="0">
                <a:latin typeface="Carlito"/>
                <a:cs typeface="Carlito"/>
              </a:rPr>
              <a:t>an </a:t>
            </a:r>
            <a:r>
              <a:rPr sz="1200" spc="-10" dirty="0">
                <a:latin typeface="Carlito"/>
                <a:cs typeface="Carlito"/>
              </a:rPr>
              <a:t>employee </a:t>
            </a:r>
            <a:r>
              <a:rPr sz="1200" spc="-5" dirty="0">
                <a:latin typeface="Carlito"/>
                <a:cs typeface="Carlito"/>
              </a:rPr>
              <a:t>by the </a:t>
            </a:r>
            <a:r>
              <a:rPr sz="1200" spc="-15" dirty="0">
                <a:latin typeface="Carlito"/>
                <a:cs typeface="Carlito"/>
              </a:rPr>
              <a:t>appropriate</a:t>
            </a:r>
            <a:r>
              <a:rPr sz="1200" spc="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government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44068" y="5509259"/>
            <a:ext cx="1828800" cy="664845"/>
          </a:xfrm>
          <a:custGeom>
            <a:avLst/>
            <a:gdLst/>
            <a:ahLst/>
            <a:cxnLst/>
            <a:rect l="l" t="t" r="r" b="b"/>
            <a:pathLst>
              <a:path w="1828800" h="664845">
                <a:moveTo>
                  <a:pt x="71678" y="0"/>
                </a:moveTo>
                <a:lnTo>
                  <a:pt x="30239" y="559"/>
                </a:lnTo>
                <a:lnTo>
                  <a:pt x="8959" y="4476"/>
                </a:lnTo>
                <a:lnTo>
                  <a:pt x="1119" y="15109"/>
                </a:lnTo>
                <a:lnTo>
                  <a:pt x="0" y="35813"/>
                </a:lnTo>
                <a:lnTo>
                  <a:pt x="0" y="628611"/>
                </a:lnTo>
                <a:lnTo>
                  <a:pt x="1119" y="649338"/>
                </a:lnTo>
                <a:lnTo>
                  <a:pt x="8959" y="659982"/>
                </a:lnTo>
                <a:lnTo>
                  <a:pt x="30239" y="663903"/>
                </a:lnTo>
                <a:lnTo>
                  <a:pt x="71678" y="664463"/>
                </a:lnTo>
                <a:lnTo>
                  <a:pt x="1757171" y="664463"/>
                </a:lnTo>
                <a:lnTo>
                  <a:pt x="1798581" y="663903"/>
                </a:lnTo>
                <a:lnTo>
                  <a:pt x="1819846" y="659982"/>
                </a:lnTo>
                <a:lnTo>
                  <a:pt x="1827680" y="649338"/>
                </a:lnTo>
                <a:lnTo>
                  <a:pt x="1828800" y="628611"/>
                </a:lnTo>
                <a:lnTo>
                  <a:pt x="1828800" y="35813"/>
                </a:lnTo>
                <a:lnTo>
                  <a:pt x="1827680" y="15109"/>
                </a:lnTo>
                <a:lnTo>
                  <a:pt x="1819846" y="4476"/>
                </a:lnTo>
                <a:lnTo>
                  <a:pt x="1798581" y="559"/>
                </a:lnTo>
                <a:lnTo>
                  <a:pt x="1757171" y="0"/>
                </a:lnTo>
                <a:lnTo>
                  <a:pt x="71678" y="0"/>
                </a:lnTo>
                <a:close/>
              </a:path>
            </a:pathLst>
          </a:custGeom>
          <a:ln w="57912">
            <a:solidFill>
              <a:srgbClr val="046A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126032" y="5728208"/>
            <a:ext cx="702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rlito"/>
                <a:cs typeface="Carlito"/>
              </a:rPr>
              <a:t>C</a:t>
            </a:r>
            <a:r>
              <a:rPr sz="1200" b="1" dirty="0">
                <a:latin typeface="Carlito"/>
                <a:cs typeface="Carlito"/>
              </a:rPr>
              <a:t>o</a:t>
            </a:r>
            <a:r>
              <a:rPr sz="1200" b="1" spc="5" dirty="0">
                <a:latin typeface="Carlito"/>
                <a:cs typeface="Carlito"/>
              </a:rPr>
              <a:t>n</a:t>
            </a:r>
            <a:r>
              <a:rPr sz="1200" b="1" spc="-10" dirty="0">
                <a:latin typeface="Carlito"/>
                <a:cs typeface="Carlito"/>
              </a:rPr>
              <a:t>t</a:t>
            </a:r>
            <a:r>
              <a:rPr sz="1200" b="1" spc="-20" dirty="0">
                <a:latin typeface="Carlito"/>
                <a:cs typeface="Carlito"/>
              </a:rPr>
              <a:t>r</a:t>
            </a:r>
            <a:r>
              <a:rPr sz="1200" b="1" spc="5" dirty="0">
                <a:latin typeface="Carlito"/>
                <a:cs typeface="Carlito"/>
              </a:rPr>
              <a:t>a</a:t>
            </a:r>
            <a:r>
              <a:rPr sz="1200" b="1" spc="-5" dirty="0">
                <a:latin typeface="Carlito"/>
                <a:cs typeface="Carlito"/>
              </a:rPr>
              <a:t>c</a:t>
            </a:r>
            <a:r>
              <a:rPr sz="1200" b="1" spc="-10" dirty="0">
                <a:latin typeface="Carlito"/>
                <a:cs typeface="Carlito"/>
              </a:rPr>
              <a:t>t</a:t>
            </a:r>
            <a:r>
              <a:rPr sz="1200" b="1" dirty="0">
                <a:latin typeface="Carlito"/>
                <a:cs typeface="Carlito"/>
              </a:rPr>
              <a:t>or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375916" y="5364479"/>
            <a:ext cx="9313545" cy="1036319"/>
            <a:chOff x="2375916" y="5364479"/>
            <a:chExt cx="9313545" cy="1036319"/>
          </a:xfrm>
        </p:grpSpPr>
        <p:sp>
          <p:nvSpPr>
            <p:cNvPr id="25" name="object 25"/>
            <p:cNvSpPr/>
            <p:nvPr/>
          </p:nvSpPr>
          <p:spPr>
            <a:xfrm>
              <a:off x="2375916" y="5820155"/>
              <a:ext cx="932815" cy="0"/>
            </a:xfrm>
            <a:custGeom>
              <a:avLst/>
              <a:gdLst/>
              <a:ahLst/>
              <a:cxnLst/>
              <a:rect l="l" t="t" r="r" b="b"/>
              <a:pathLst>
                <a:path w="932814">
                  <a:moveTo>
                    <a:pt x="0" y="0"/>
                  </a:moveTo>
                  <a:lnTo>
                    <a:pt x="932687" y="0"/>
                  </a:lnTo>
                </a:path>
              </a:pathLst>
            </a:custGeom>
            <a:ln w="27432">
              <a:solidFill>
                <a:srgbClr val="046A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91384" y="5401055"/>
              <a:ext cx="8997950" cy="1000125"/>
            </a:xfrm>
            <a:custGeom>
              <a:avLst/>
              <a:gdLst/>
              <a:ahLst/>
              <a:cxnLst/>
              <a:rect l="l" t="t" r="r" b="b"/>
              <a:pathLst>
                <a:path w="8997950" h="1000125">
                  <a:moveTo>
                    <a:pt x="8898636" y="0"/>
                  </a:moveTo>
                  <a:lnTo>
                    <a:pt x="99060" y="0"/>
                  </a:lnTo>
                  <a:lnTo>
                    <a:pt x="99060" y="254"/>
                  </a:lnTo>
                  <a:lnTo>
                    <a:pt x="41790" y="1012"/>
                  </a:lnTo>
                  <a:lnTo>
                    <a:pt x="12382" y="6318"/>
                  </a:lnTo>
                  <a:lnTo>
                    <a:pt x="1547" y="20720"/>
                  </a:lnTo>
                  <a:lnTo>
                    <a:pt x="0" y="48768"/>
                  </a:lnTo>
                  <a:lnTo>
                    <a:pt x="0" y="951242"/>
                  </a:lnTo>
                  <a:lnTo>
                    <a:pt x="1547" y="979282"/>
                  </a:lnTo>
                  <a:lnTo>
                    <a:pt x="12382" y="993681"/>
                  </a:lnTo>
                  <a:lnTo>
                    <a:pt x="41790" y="998986"/>
                  </a:lnTo>
                  <a:lnTo>
                    <a:pt x="99060" y="999744"/>
                  </a:lnTo>
                  <a:lnTo>
                    <a:pt x="8898636" y="999744"/>
                  </a:lnTo>
                  <a:lnTo>
                    <a:pt x="8955905" y="998986"/>
                  </a:lnTo>
                  <a:lnTo>
                    <a:pt x="8985313" y="993681"/>
                  </a:lnTo>
                  <a:lnTo>
                    <a:pt x="8996148" y="979282"/>
                  </a:lnTo>
                  <a:lnTo>
                    <a:pt x="8997696" y="951242"/>
                  </a:lnTo>
                  <a:lnTo>
                    <a:pt x="8997696" y="48514"/>
                  </a:lnTo>
                  <a:lnTo>
                    <a:pt x="8996148" y="20466"/>
                  </a:lnTo>
                  <a:lnTo>
                    <a:pt x="8985313" y="6064"/>
                  </a:lnTo>
                  <a:lnTo>
                    <a:pt x="8955905" y="758"/>
                  </a:lnTo>
                  <a:lnTo>
                    <a:pt x="8898636" y="0"/>
                  </a:lnTo>
                  <a:close/>
                </a:path>
              </a:pathLst>
            </a:custGeom>
            <a:solidFill>
              <a:srgbClr val="046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50236" y="5375147"/>
              <a:ext cx="8997950" cy="963294"/>
            </a:xfrm>
            <a:custGeom>
              <a:avLst/>
              <a:gdLst/>
              <a:ahLst/>
              <a:cxnLst/>
              <a:rect l="l" t="t" r="r" b="b"/>
              <a:pathLst>
                <a:path w="8997950" h="963295">
                  <a:moveTo>
                    <a:pt x="8899144" y="0"/>
                  </a:moveTo>
                  <a:lnTo>
                    <a:pt x="99059" y="0"/>
                  </a:lnTo>
                  <a:lnTo>
                    <a:pt x="41790" y="730"/>
                  </a:lnTo>
                  <a:lnTo>
                    <a:pt x="12382" y="5841"/>
                  </a:lnTo>
                  <a:lnTo>
                    <a:pt x="1547" y="19716"/>
                  </a:lnTo>
                  <a:lnTo>
                    <a:pt x="0" y="46735"/>
                  </a:lnTo>
                  <a:lnTo>
                    <a:pt x="0" y="916432"/>
                  </a:lnTo>
                  <a:lnTo>
                    <a:pt x="1547" y="943451"/>
                  </a:lnTo>
                  <a:lnTo>
                    <a:pt x="12382" y="957326"/>
                  </a:lnTo>
                  <a:lnTo>
                    <a:pt x="41790" y="962437"/>
                  </a:lnTo>
                  <a:lnTo>
                    <a:pt x="99059" y="963167"/>
                  </a:lnTo>
                  <a:lnTo>
                    <a:pt x="8899144" y="963167"/>
                  </a:lnTo>
                  <a:lnTo>
                    <a:pt x="8956119" y="962437"/>
                  </a:lnTo>
                  <a:lnTo>
                    <a:pt x="8985377" y="957326"/>
                  </a:lnTo>
                  <a:lnTo>
                    <a:pt x="8996156" y="943451"/>
                  </a:lnTo>
                  <a:lnTo>
                    <a:pt x="8997696" y="916432"/>
                  </a:lnTo>
                  <a:lnTo>
                    <a:pt x="8997696" y="46735"/>
                  </a:lnTo>
                  <a:lnTo>
                    <a:pt x="8996156" y="19716"/>
                  </a:lnTo>
                  <a:lnTo>
                    <a:pt x="8985377" y="5841"/>
                  </a:lnTo>
                  <a:lnTo>
                    <a:pt x="8956119" y="730"/>
                  </a:lnTo>
                  <a:lnTo>
                    <a:pt x="88991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50236" y="5375147"/>
              <a:ext cx="8997950" cy="963294"/>
            </a:xfrm>
            <a:custGeom>
              <a:avLst/>
              <a:gdLst/>
              <a:ahLst/>
              <a:cxnLst/>
              <a:rect l="l" t="t" r="r" b="b"/>
              <a:pathLst>
                <a:path w="8997950" h="963295">
                  <a:moveTo>
                    <a:pt x="99059" y="0"/>
                  </a:moveTo>
                  <a:lnTo>
                    <a:pt x="41790" y="730"/>
                  </a:lnTo>
                  <a:lnTo>
                    <a:pt x="12382" y="5841"/>
                  </a:lnTo>
                  <a:lnTo>
                    <a:pt x="1547" y="19716"/>
                  </a:lnTo>
                  <a:lnTo>
                    <a:pt x="0" y="46735"/>
                  </a:lnTo>
                  <a:lnTo>
                    <a:pt x="0" y="916432"/>
                  </a:lnTo>
                  <a:lnTo>
                    <a:pt x="1547" y="943451"/>
                  </a:lnTo>
                  <a:lnTo>
                    <a:pt x="12382" y="957326"/>
                  </a:lnTo>
                  <a:lnTo>
                    <a:pt x="41790" y="962437"/>
                  </a:lnTo>
                  <a:lnTo>
                    <a:pt x="99059" y="963167"/>
                  </a:lnTo>
                  <a:lnTo>
                    <a:pt x="8899144" y="963167"/>
                  </a:lnTo>
                  <a:lnTo>
                    <a:pt x="8956119" y="962437"/>
                  </a:lnTo>
                  <a:lnTo>
                    <a:pt x="8985377" y="957326"/>
                  </a:lnTo>
                  <a:lnTo>
                    <a:pt x="8996156" y="943451"/>
                  </a:lnTo>
                  <a:lnTo>
                    <a:pt x="8997696" y="916432"/>
                  </a:lnTo>
                  <a:lnTo>
                    <a:pt x="8997696" y="46735"/>
                  </a:lnTo>
                  <a:lnTo>
                    <a:pt x="8996156" y="19716"/>
                  </a:lnTo>
                  <a:lnTo>
                    <a:pt x="8985377" y="5841"/>
                  </a:lnTo>
                  <a:lnTo>
                    <a:pt x="8956119" y="730"/>
                  </a:lnTo>
                  <a:lnTo>
                    <a:pt x="8899144" y="0"/>
                  </a:lnTo>
                  <a:lnTo>
                    <a:pt x="99059" y="0"/>
                  </a:lnTo>
                  <a:close/>
                </a:path>
              </a:pathLst>
            </a:custGeom>
            <a:ln w="21336">
              <a:solidFill>
                <a:srgbClr val="046A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727705" y="5401183"/>
            <a:ext cx="8136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rlito"/>
                <a:cs typeface="Carlito"/>
              </a:rPr>
              <a:t>In </a:t>
            </a:r>
            <a:r>
              <a:rPr sz="1200" spc="-10" dirty="0">
                <a:latin typeface="Carlito"/>
                <a:cs typeface="Carlito"/>
              </a:rPr>
              <a:t>relation </a:t>
            </a:r>
            <a:r>
              <a:rPr sz="1200" dirty="0">
                <a:latin typeface="Carlito"/>
                <a:cs typeface="Carlito"/>
              </a:rPr>
              <a:t>to an </a:t>
            </a:r>
            <a:r>
              <a:rPr sz="1200" spc="-10" dirty="0">
                <a:latin typeface="Carlito"/>
                <a:cs typeface="Carlito"/>
              </a:rPr>
              <a:t>establishment </a:t>
            </a:r>
            <a:r>
              <a:rPr sz="1200" spc="-5" dirty="0">
                <a:latin typeface="Carlito"/>
                <a:cs typeface="Carlito"/>
              </a:rPr>
              <a:t>means </a:t>
            </a:r>
            <a:r>
              <a:rPr sz="1200" dirty="0">
                <a:latin typeface="Carlito"/>
                <a:cs typeface="Carlito"/>
              </a:rPr>
              <a:t>a </a:t>
            </a:r>
            <a:r>
              <a:rPr sz="1200" spc="-10" dirty="0">
                <a:latin typeface="Carlito"/>
                <a:cs typeface="Carlito"/>
              </a:rPr>
              <a:t>person,</a:t>
            </a:r>
            <a:r>
              <a:rPr sz="1200" spc="6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who—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arlito"/>
                <a:cs typeface="Carlito"/>
              </a:rPr>
              <a:t>(i) </a:t>
            </a:r>
            <a:r>
              <a:rPr sz="1200" spc="-15" dirty="0">
                <a:latin typeface="Carlito"/>
                <a:cs typeface="Carlito"/>
              </a:rPr>
              <a:t>undertakes </a:t>
            </a:r>
            <a:r>
              <a:rPr sz="1200" dirty="0">
                <a:latin typeface="Carlito"/>
                <a:cs typeface="Carlito"/>
              </a:rPr>
              <a:t>to </a:t>
            </a:r>
            <a:r>
              <a:rPr sz="1200" spc="-15" dirty="0">
                <a:latin typeface="Carlito"/>
                <a:cs typeface="Carlito"/>
              </a:rPr>
              <a:t>produce </a:t>
            </a:r>
            <a:r>
              <a:rPr sz="1200" dirty="0">
                <a:latin typeface="Carlito"/>
                <a:cs typeface="Carlito"/>
              </a:rPr>
              <a:t>a given </a:t>
            </a:r>
            <a:r>
              <a:rPr sz="1200" spc="-10" dirty="0">
                <a:latin typeface="Carlito"/>
                <a:cs typeface="Carlito"/>
              </a:rPr>
              <a:t>result </a:t>
            </a:r>
            <a:r>
              <a:rPr sz="1200" spc="-15" dirty="0">
                <a:latin typeface="Carlito"/>
                <a:cs typeface="Carlito"/>
              </a:rPr>
              <a:t>for </a:t>
            </a:r>
            <a:r>
              <a:rPr sz="1200" spc="-5" dirty="0">
                <a:latin typeface="Carlito"/>
                <a:cs typeface="Carlito"/>
              </a:rPr>
              <a:t>the </a:t>
            </a:r>
            <a:r>
              <a:rPr sz="1200" spc="-10" dirty="0">
                <a:latin typeface="Carlito"/>
                <a:cs typeface="Carlito"/>
              </a:rPr>
              <a:t>establishment, </a:t>
            </a:r>
            <a:r>
              <a:rPr sz="1200" spc="-5" dirty="0">
                <a:latin typeface="Carlito"/>
                <a:cs typeface="Carlito"/>
              </a:rPr>
              <a:t>other than </a:t>
            </a:r>
            <a:r>
              <a:rPr sz="1200" dirty="0">
                <a:latin typeface="Carlito"/>
                <a:cs typeface="Carlito"/>
              </a:rPr>
              <a:t>a</a:t>
            </a:r>
            <a:r>
              <a:rPr sz="1200" spc="250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mere supply </a:t>
            </a:r>
            <a:r>
              <a:rPr sz="1200" spc="-5" dirty="0">
                <a:latin typeface="Carlito"/>
                <a:cs typeface="Carlito"/>
              </a:rPr>
              <a:t>of goods or </a:t>
            </a:r>
            <a:r>
              <a:rPr sz="1200" spc="-10" dirty="0">
                <a:latin typeface="Carlito"/>
                <a:cs typeface="Carlito"/>
              </a:rPr>
              <a:t>articles </a:t>
            </a:r>
            <a:r>
              <a:rPr sz="1200" spc="-5" dirty="0">
                <a:latin typeface="Carlito"/>
                <a:cs typeface="Carlito"/>
              </a:rPr>
              <a:t>of </a:t>
            </a:r>
            <a:r>
              <a:rPr sz="1200" spc="-10" dirty="0">
                <a:latin typeface="Carlito"/>
                <a:cs typeface="Carlito"/>
              </a:rPr>
              <a:t>manufacture </a:t>
            </a:r>
            <a:r>
              <a:rPr sz="1200" dirty="0">
                <a:latin typeface="Carlito"/>
                <a:cs typeface="Carlito"/>
              </a:rPr>
              <a:t>to </a:t>
            </a:r>
            <a:r>
              <a:rPr sz="1200" spc="-5" dirty="0">
                <a:latin typeface="Carlito"/>
                <a:cs typeface="Carlito"/>
              </a:rPr>
              <a:t>such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65"/>
              </a:lnSpc>
            </a:pPr>
            <a:fld id="{81D60167-4931-47E6-BA6A-407CBD079E47}" type="slidenum">
              <a:rPr spc="5" dirty="0"/>
              <a:t>9</a:t>
            </a:fld>
            <a:endParaRPr spc="5" dirty="0"/>
          </a:p>
        </p:txBody>
      </p:sp>
      <p:sp>
        <p:nvSpPr>
          <p:cNvPr id="30" name="object 30"/>
          <p:cNvSpPr txBox="1"/>
          <p:nvPr/>
        </p:nvSpPr>
        <p:spPr>
          <a:xfrm>
            <a:off x="2727705" y="5766612"/>
            <a:ext cx="73037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establishment through contract labour;</a:t>
            </a:r>
            <a:r>
              <a:rPr sz="1200" spc="8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or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latin typeface="Carlito"/>
                <a:cs typeface="Carlito"/>
              </a:rPr>
              <a:t>(ii) supplies contract labour </a:t>
            </a:r>
            <a:r>
              <a:rPr sz="1200" spc="-15" dirty="0">
                <a:latin typeface="Carlito"/>
                <a:cs typeface="Carlito"/>
              </a:rPr>
              <a:t>for </a:t>
            </a:r>
            <a:r>
              <a:rPr sz="1200" spc="-10" dirty="0">
                <a:latin typeface="Carlito"/>
                <a:cs typeface="Carlito"/>
              </a:rPr>
              <a:t>any </a:t>
            </a:r>
            <a:r>
              <a:rPr sz="1200" spc="-5" dirty="0">
                <a:latin typeface="Carlito"/>
                <a:cs typeface="Carlito"/>
              </a:rPr>
              <a:t>work of the </a:t>
            </a:r>
            <a:r>
              <a:rPr sz="1200" spc="-10" dirty="0">
                <a:latin typeface="Carlito"/>
                <a:cs typeface="Carlito"/>
              </a:rPr>
              <a:t>establishment </a:t>
            </a:r>
            <a:r>
              <a:rPr sz="1200" dirty="0">
                <a:latin typeface="Carlito"/>
                <a:cs typeface="Carlito"/>
              </a:rPr>
              <a:t>as </a:t>
            </a:r>
            <a:r>
              <a:rPr sz="1200" spc="-10" dirty="0">
                <a:latin typeface="Carlito"/>
                <a:cs typeface="Carlito"/>
              </a:rPr>
              <a:t>mere </a:t>
            </a:r>
            <a:r>
              <a:rPr sz="1200" spc="-5" dirty="0">
                <a:latin typeface="Carlito"/>
                <a:cs typeface="Carlito"/>
              </a:rPr>
              <a:t>human </a:t>
            </a:r>
            <a:r>
              <a:rPr sz="1200" spc="-15" dirty="0">
                <a:latin typeface="Carlito"/>
                <a:cs typeface="Carlito"/>
              </a:rPr>
              <a:t>resource </a:t>
            </a:r>
            <a:r>
              <a:rPr sz="1200" spc="-5" dirty="0">
                <a:latin typeface="Carlito"/>
                <a:cs typeface="Carlito"/>
              </a:rPr>
              <a:t>and </a:t>
            </a:r>
            <a:r>
              <a:rPr sz="1200" spc="-10" dirty="0">
                <a:latin typeface="Carlito"/>
                <a:cs typeface="Carlito"/>
              </a:rPr>
              <a:t>includes </a:t>
            </a:r>
            <a:r>
              <a:rPr sz="1200" dirty="0">
                <a:latin typeface="Carlito"/>
                <a:cs typeface="Carlito"/>
              </a:rPr>
              <a:t>a</a:t>
            </a:r>
            <a:r>
              <a:rPr sz="1200" spc="235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sub-contractor;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CB98769-FDCB-67B1-85F4-B65A0007825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472738"/>
            <a:ext cx="3901440" cy="276999"/>
          </a:xfrm>
        </p:spPr>
        <p:txBody>
          <a:bodyPr/>
          <a:lstStyle/>
          <a:p>
            <a:r>
              <a:rPr lang="en-IN" dirty="0"/>
              <a:t>CA RUCHI GUPTA   CONTACT: 8875000468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4675</TotalTime>
  <Words>2919</Words>
  <Application>Microsoft Office PowerPoint</Application>
  <PresentationFormat>Widescreen</PresentationFormat>
  <Paragraphs>422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MT</vt:lpstr>
      <vt:lpstr>Calibri</vt:lpstr>
      <vt:lpstr>Carlito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Overview of the codes</vt:lpstr>
      <vt:lpstr>Legislations subsumed</vt:lpstr>
      <vt:lpstr>Legislations subsumed (cont’d)</vt:lpstr>
      <vt:lpstr>Definitions and their impact</vt:lpstr>
      <vt:lpstr>Code on Wages / Code on Social Security Definition of wages</vt:lpstr>
      <vt:lpstr>Code on Social Security Key definitions and implications</vt:lpstr>
      <vt:lpstr>Code on Social Security Key definitions and implications</vt:lpstr>
      <vt:lpstr>Code on wages and code on social security  Salient features</vt:lpstr>
      <vt:lpstr>Code on wages and code on social security  Areas of impact</vt:lpstr>
      <vt:lpstr>Industrial relations code and occupational safety, health and working conditions code  Salient features</vt:lpstr>
      <vt:lpstr>Industrial relations code and code on occupational safety, health and working conditions code  Impact areas</vt:lpstr>
      <vt:lpstr>PowerPoint Presentation</vt:lpstr>
      <vt:lpstr>Transitioning to a new Legislative Framework is a journey.</vt:lpstr>
      <vt:lpstr>Impact of change in “wage” definition case studies</vt:lpstr>
      <vt:lpstr>Computation of wages Impact of new wage definition</vt:lpstr>
      <vt:lpstr>Code on Social Security Impact of the new employee definition – Illustration</vt:lpstr>
      <vt:lpstr>The Code on Social Security Impact of the new wage definition on Gratuity / Maternity benefit – Illustration</vt:lpstr>
      <vt:lpstr>CA Ruchi Gupta  +91 8875000468  gupta_ruchi31@yahoo.co.in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Ruchi Goyal</dc:creator>
  <cp:lastModifiedBy>Ruchi Goyal</cp:lastModifiedBy>
  <cp:revision>17</cp:revision>
  <dcterms:created xsi:type="dcterms:W3CDTF">2022-08-04T15:49:29Z</dcterms:created>
  <dcterms:modified xsi:type="dcterms:W3CDTF">2025-12-05T18:39:57Z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2022-08-04T00:00:00Z</vt:filetime>
  </property>
</Properties>
</file>