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1011" r:id="rId2"/>
    <p:sldId id="804" r:id="rId3"/>
    <p:sldId id="999" r:id="rId4"/>
    <p:sldId id="769" r:id="rId5"/>
    <p:sldId id="1010" r:id="rId6"/>
    <p:sldId id="970" r:id="rId7"/>
    <p:sldId id="973" r:id="rId8"/>
    <p:sldId id="1002" r:id="rId9"/>
    <p:sldId id="1004" r:id="rId10"/>
    <p:sldId id="971" r:id="rId11"/>
    <p:sldId id="1007" r:id="rId12"/>
    <p:sldId id="1036" r:id="rId13"/>
    <p:sldId id="1006" r:id="rId14"/>
    <p:sldId id="1003" r:id="rId15"/>
    <p:sldId id="1034" r:id="rId16"/>
    <p:sldId id="1035" r:id="rId17"/>
    <p:sldId id="982" r:id="rId18"/>
    <p:sldId id="1033" r:id="rId19"/>
    <p:sldId id="975" r:id="rId20"/>
    <p:sldId id="1030" r:id="rId2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2809B1-5234-487F-9D2B-061F3DD13D91}">
          <p14:sldIdLst>
            <p14:sldId id="1011"/>
            <p14:sldId id="804"/>
            <p14:sldId id="999"/>
            <p14:sldId id="769"/>
            <p14:sldId id="1010"/>
            <p14:sldId id="970"/>
            <p14:sldId id="973"/>
            <p14:sldId id="1002"/>
            <p14:sldId id="1004"/>
            <p14:sldId id="971"/>
            <p14:sldId id="1007"/>
            <p14:sldId id="1036"/>
            <p14:sldId id="1006"/>
            <p14:sldId id="1003"/>
            <p14:sldId id="1034"/>
            <p14:sldId id="1035"/>
            <p14:sldId id="982"/>
            <p14:sldId id="1033"/>
            <p14:sldId id="975"/>
            <p14:sldId id="1030"/>
          </p14:sldIdLst>
        </p14:section>
      </p14:sectionLst>
    </p:ext>
    <p:ext uri="{EFAFB233-063F-42B5-8137-9DF3F51BA10A}">
      <p15:sldGuideLst xmlns:p15="http://schemas.microsoft.com/office/powerpoint/2012/main">
        <p15:guide id="1" orient="horz" pos="354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335A"/>
    <a:srgbClr val="FAC090"/>
    <a:srgbClr val="F0F9FA"/>
    <a:srgbClr val="3BB3C2"/>
    <a:srgbClr val="FF0000"/>
    <a:srgbClr val="0093DD"/>
    <a:srgbClr val="000000"/>
    <a:srgbClr val="439BB3"/>
    <a:srgbClr val="3BB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0" autoAdjust="0"/>
    <p:restoredTop sz="86439" autoAdjust="0"/>
  </p:normalViewPr>
  <p:slideViewPr>
    <p:cSldViewPr snapToGrid="0" snapToObjects="1">
      <p:cViewPr varScale="1">
        <p:scale>
          <a:sx n="59" d="100"/>
          <a:sy n="59" d="100"/>
        </p:scale>
        <p:origin x="1416" y="56"/>
      </p:cViewPr>
      <p:guideLst>
        <p:guide orient="horz" pos="3543"/>
        <p:guide pos="2880"/>
      </p:guideLst>
    </p:cSldViewPr>
  </p:slideViewPr>
  <p:outlineViewPr>
    <p:cViewPr>
      <p:scale>
        <a:sx n="33" d="100"/>
        <a:sy n="33" d="100"/>
      </p:scale>
      <p:origin x="0" y="53908"/>
    </p:cViewPr>
  </p:outlineViewPr>
  <p:notesTextViewPr>
    <p:cViewPr>
      <p:scale>
        <a:sx n="100" d="100"/>
        <a:sy n="100" d="100"/>
      </p:scale>
      <p:origin x="0" y="0"/>
    </p:cViewPr>
  </p:notesTextViewPr>
  <p:sorterViewPr>
    <p:cViewPr>
      <p:scale>
        <a:sx n="100" d="100"/>
        <a:sy n="100" d="100"/>
      </p:scale>
      <p:origin x="0" y="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8A96F-9710-4F9B-8F17-46A2ED12493F}"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IN"/>
        </a:p>
      </dgm:t>
    </dgm:pt>
    <dgm:pt modelId="{0D3527AA-8253-487A-922A-25FE6ABABB24}">
      <dgm:prSet phldrT="[Text]" custT="1"/>
      <dgm:spPr>
        <a:solidFill>
          <a:schemeClr val="accent5"/>
        </a:solidFill>
      </dgm:spPr>
      <dgm:t>
        <a:bodyPr/>
        <a:lstStyle/>
        <a:p>
          <a:r>
            <a:rPr lang="en-US" sz="1400" b="1" dirty="0">
              <a:latin typeface="Arial" panose="020B0604020202020204" pitchFamily="34" charset="0"/>
              <a:cs typeface="Arial" panose="020B0604020202020204" pitchFamily="34" charset="0"/>
            </a:rPr>
            <a:t>Define the valuation base, premise of the value and valuation date</a:t>
          </a:r>
          <a:endParaRPr lang="en-IN" sz="1400" b="1" dirty="0">
            <a:latin typeface="Arial" panose="020B0604020202020204" pitchFamily="34" charset="0"/>
            <a:cs typeface="Arial" panose="020B0604020202020204" pitchFamily="34" charset="0"/>
          </a:endParaRPr>
        </a:p>
      </dgm:t>
    </dgm:pt>
    <dgm:pt modelId="{2F9395C9-D3BE-4079-ACA5-D75F29023389}" type="parTrans" cxnId="{B74EDFD7-23E2-46B8-8805-3E73AD89F4EF}">
      <dgm:prSet/>
      <dgm:spPr/>
      <dgm:t>
        <a:bodyPr/>
        <a:lstStyle/>
        <a:p>
          <a:endParaRPr lang="en-IN" sz="1400" b="1">
            <a:latin typeface="Arial" panose="020B0604020202020204" pitchFamily="34" charset="0"/>
            <a:cs typeface="Arial" panose="020B0604020202020204" pitchFamily="34" charset="0"/>
          </a:endParaRPr>
        </a:p>
      </dgm:t>
    </dgm:pt>
    <dgm:pt modelId="{1B7BBF42-EFB3-4E7F-86BE-336385422220}" type="sibTrans" cxnId="{B74EDFD7-23E2-46B8-8805-3E73AD89F4EF}">
      <dgm:prSet/>
      <dgm:spPr>
        <a:solidFill>
          <a:srgbClr val="3BB3C2"/>
        </a:solidFill>
      </dgm:spPr>
      <dgm:t>
        <a:bodyPr/>
        <a:lstStyle/>
        <a:p>
          <a:endParaRPr lang="en-IN" sz="1400" b="1">
            <a:latin typeface="Arial" panose="020B0604020202020204" pitchFamily="34" charset="0"/>
            <a:cs typeface="Arial" panose="020B0604020202020204" pitchFamily="34" charset="0"/>
          </a:endParaRPr>
        </a:p>
      </dgm:t>
    </dgm:pt>
    <dgm:pt modelId="{DA0B86AB-46E3-4D29-B697-0C83955A8F65}">
      <dgm:prSet phldrT="[Text]" custT="1"/>
      <dgm:spPr>
        <a:solidFill>
          <a:schemeClr val="accent5"/>
        </a:solidFill>
      </dgm:spPr>
      <dgm:t>
        <a:bodyPr/>
        <a:lstStyle/>
        <a:p>
          <a:r>
            <a:rPr lang="en-US" sz="1400" b="1" dirty="0" err="1">
              <a:latin typeface="Arial" panose="020B0604020202020204" pitchFamily="34" charset="0"/>
              <a:cs typeface="Arial" panose="020B0604020202020204" pitchFamily="34" charset="0"/>
            </a:rPr>
            <a:t>Analyse</a:t>
          </a:r>
          <a:r>
            <a:rPr lang="en-US" sz="1400" b="1" dirty="0">
              <a:latin typeface="Arial" panose="020B0604020202020204" pitchFamily="34" charset="0"/>
              <a:cs typeface="Arial" panose="020B0604020202020204" pitchFamily="34" charset="0"/>
            </a:rPr>
            <a:t> the asset to be valued and collect the necessary information</a:t>
          </a:r>
          <a:endParaRPr lang="en-IN" sz="1400" b="1" dirty="0">
            <a:latin typeface="Arial" panose="020B0604020202020204" pitchFamily="34" charset="0"/>
            <a:cs typeface="Arial" panose="020B0604020202020204" pitchFamily="34" charset="0"/>
          </a:endParaRPr>
        </a:p>
      </dgm:t>
    </dgm:pt>
    <dgm:pt modelId="{7CA2B186-E6AC-4908-ACEA-17114D01D087}" type="parTrans" cxnId="{49E13237-E1E5-4213-9CB8-DB2218A75B82}">
      <dgm:prSet/>
      <dgm:spPr/>
      <dgm:t>
        <a:bodyPr/>
        <a:lstStyle/>
        <a:p>
          <a:endParaRPr lang="en-IN" b="1"/>
        </a:p>
      </dgm:t>
    </dgm:pt>
    <dgm:pt modelId="{DBA1FC7F-5539-48C2-B216-20B68C00FC83}" type="sibTrans" cxnId="{49E13237-E1E5-4213-9CB8-DB2218A75B82}">
      <dgm:prSet/>
      <dgm:spPr>
        <a:solidFill>
          <a:srgbClr val="3BB3C2"/>
        </a:solidFill>
      </dgm:spPr>
      <dgm:t>
        <a:bodyPr/>
        <a:lstStyle/>
        <a:p>
          <a:endParaRPr lang="en-IN" b="1"/>
        </a:p>
      </dgm:t>
    </dgm:pt>
    <dgm:pt modelId="{408D81DC-B50A-4C4A-930A-96FD55C9B421}">
      <dgm:prSet phldrT="[Text]" custT="1"/>
      <dgm:spPr>
        <a:solidFill>
          <a:schemeClr val="accent5"/>
        </a:solidFill>
      </dgm:spPr>
      <dgm:t>
        <a:bodyPr/>
        <a:lstStyle/>
        <a:p>
          <a:r>
            <a:rPr lang="en-US" sz="1400" b="1" dirty="0">
              <a:latin typeface="Arial" panose="020B0604020202020204" pitchFamily="34" charset="0"/>
              <a:cs typeface="Arial" panose="020B0604020202020204" pitchFamily="34" charset="0"/>
            </a:rPr>
            <a:t>Identify the adjustments to the financial and non-financial information</a:t>
          </a:r>
          <a:r>
            <a:rPr lang="en-IN" sz="1400" b="1" dirty="0">
              <a:latin typeface="Arial" panose="020B0604020202020204" pitchFamily="34" charset="0"/>
              <a:cs typeface="Arial" panose="020B0604020202020204" pitchFamily="34" charset="0"/>
            </a:rPr>
            <a:t>for the valuation</a:t>
          </a:r>
        </a:p>
      </dgm:t>
    </dgm:pt>
    <dgm:pt modelId="{AA20C9A5-3841-4D4B-8056-CB31D9790F23}" type="parTrans" cxnId="{EEE436CC-586B-4BE1-AF97-503383055C2B}">
      <dgm:prSet/>
      <dgm:spPr/>
      <dgm:t>
        <a:bodyPr/>
        <a:lstStyle/>
        <a:p>
          <a:endParaRPr lang="en-IN" b="1"/>
        </a:p>
      </dgm:t>
    </dgm:pt>
    <dgm:pt modelId="{48E164BF-C773-45B7-AEE4-62FE994EF775}" type="sibTrans" cxnId="{EEE436CC-586B-4BE1-AF97-503383055C2B}">
      <dgm:prSet/>
      <dgm:spPr>
        <a:solidFill>
          <a:srgbClr val="3BB3C2"/>
        </a:solidFill>
      </dgm:spPr>
      <dgm:t>
        <a:bodyPr/>
        <a:lstStyle/>
        <a:p>
          <a:endParaRPr lang="en-IN" b="1"/>
        </a:p>
      </dgm:t>
    </dgm:pt>
    <dgm:pt modelId="{C2DED63F-D01A-4A92-9C67-EE524A7AC52C}">
      <dgm:prSet phldrT="[Text]" custT="1"/>
      <dgm:spPr>
        <a:solidFill>
          <a:schemeClr val="accent5"/>
        </a:solidFill>
      </dgm:spPr>
      <dgm:t>
        <a:bodyPr/>
        <a:lstStyle/>
        <a:p>
          <a:r>
            <a:rPr lang="en-US" sz="1400" b="1" dirty="0">
              <a:latin typeface="Arial" panose="020B0604020202020204" pitchFamily="34" charset="0"/>
              <a:cs typeface="Arial" panose="020B0604020202020204" pitchFamily="34" charset="0"/>
            </a:rPr>
            <a:t>Consider and apply appropriate valuation approaches and methods</a:t>
          </a:r>
          <a:endParaRPr lang="en-IN" sz="1400" b="1" dirty="0">
            <a:latin typeface="Arial" panose="020B0604020202020204" pitchFamily="34" charset="0"/>
            <a:cs typeface="Arial" panose="020B0604020202020204" pitchFamily="34" charset="0"/>
          </a:endParaRPr>
        </a:p>
      </dgm:t>
    </dgm:pt>
    <dgm:pt modelId="{70996B98-D1CD-4617-A84C-19BD2DC3DBC2}" type="parTrans" cxnId="{7C2FBECA-CF40-4000-B376-0098FB29FE09}">
      <dgm:prSet/>
      <dgm:spPr/>
      <dgm:t>
        <a:bodyPr/>
        <a:lstStyle/>
        <a:p>
          <a:endParaRPr lang="en-IN" b="1"/>
        </a:p>
      </dgm:t>
    </dgm:pt>
    <dgm:pt modelId="{9F724547-6BF1-4C34-BABD-B32771BF7B7E}" type="sibTrans" cxnId="{7C2FBECA-CF40-4000-B376-0098FB29FE09}">
      <dgm:prSet/>
      <dgm:spPr>
        <a:solidFill>
          <a:srgbClr val="3BB3C2"/>
        </a:solidFill>
      </dgm:spPr>
      <dgm:t>
        <a:bodyPr/>
        <a:lstStyle/>
        <a:p>
          <a:endParaRPr lang="en-IN" b="1"/>
        </a:p>
      </dgm:t>
    </dgm:pt>
    <dgm:pt modelId="{BF0B1496-A9C9-4736-89EF-DED2FBCD255F}">
      <dgm:prSet phldrT="[Text]" custT="1"/>
      <dgm:spPr>
        <a:solidFill>
          <a:schemeClr val="accent5"/>
        </a:solidFill>
      </dgm:spPr>
      <dgm:t>
        <a:bodyPr/>
        <a:lstStyle/>
        <a:p>
          <a:r>
            <a:rPr lang="en-US" sz="1400" b="1" dirty="0">
              <a:latin typeface="Arial" panose="020B0604020202020204" pitchFamily="34" charset="0"/>
              <a:cs typeface="Arial" panose="020B0604020202020204" pitchFamily="34" charset="0"/>
            </a:rPr>
            <a:t>Arrive at a value or a range of values</a:t>
          </a:r>
          <a:endParaRPr lang="en-IN" sz="1400" b="1" dirty="0">
            <a:latin typeface="Arial" panose="020B0604020202020204" pitchFamily="34" charset="0"/>
            <a:cs typeface="Arial" panose="020B0604020202020204" pitchFamily="34" charset="0"/>
          </a:endParaRPr>
        </a:p>
      </dgm:t>
    </dgm:pt>
    <dgm:pt modelId="{DE26FC37-AD68-40F2-8594-23CB88F72746}" type="parTrans" cxnId="{6C3838A3-2724-4AEF-A873-526952346151}">
      <dgm:prSet/>
      <dgm:spPr/>
      <dgm:t>
        <a:bodyPr/>
        <a:lstStyle/>
        <a:p>
          <a:endParaRPr lang="en-IN" b="1"/>
        </a:p>
      </dgm:t>
    </dgm:pt>
    <dgm:pt modelId="{22670621-EC73-46FE-9BD7-1A041D57BD38}" type="sibTrans" cxnId="{6C3838A3-2724-4AEF-A873-526952346151}">
      <dgm:prSet/>
      <dgm:spPr>
        <a:solidFill>
          <a:srgbClr val="3BB3C2"/>
        </a:solidFill>
      </dgm:spPr>
      <dgm:t>
        <a:bodyPr/>
        <a:lstStyle/>
        <a:p>
          <a:endParaRPr lang="en-IN" b="1"/>
        </a:p>
      </dgm:t>
    </dgm:pt>
    <dgm:pt modelId="{6D95A5DE-93D2-4E4A-ACFF-952D405FA11D}">
      <dgm:prSet phldrT="[Text]" custT="1"/>
      <dgm:spPr>
        <a:solidFill>
          <a:schemeClr val="accent5"/>
        </a:solidFill>
      </dgm:spPr>
      <dgm:t>
        <a:bodyPr/>
        <a:lstStyle/>
        <a:p>
          <a:r>
            <a:rPr lang="en-US" sz="1400" b="1" dirty="0">
              <a:latin typeface="Arial" panose="020B0604020202020204" pitchFamily="34" charset="0"/>
              <a:cs typeface="Arial" panose="020B0604020202020204" pitchFamily="34" charset="0"/>
            </a:rPr>
            <a:t>Identify the subsequent events, if any</a:t>
          </a:r>
          <a:endParaRPr lang="en-IN" sz="1400" b="1" dirty="0">
            <a:latin typeface="Arial" panose="020B0604020202020204" pitchFamily="34" charset="0"/>
            <a:cs typeface="Arial" panose="020B0604020202020204" pitchFamily="34" charset="0"/>
          </a:endParaRPr>
        </a:p>
      </dgm:t>
    </dgm:pt>
    <dgm:pt modelId="{FA9B3D63-D166-4B23-B716-0B3FFAB058C0}" type="parTrans" cxnId="{B5554BAD-CF55-451D-9E4D-7E5C72BB46F2}">
      <dgm:prSet/>
      <dgm:spPr/>
      <dgm:t>
        <a:bodyPr/>
        <a:lstStyle/>
        <a:p>
          <a:endParaRPr lang="en-IN" b="1"/>
        </a:p>
      </dgm:t>
    </dgm:pt>
    <dgm:pt modelId="{E50F3FA0-E583-4F92-9500-938B471B91B2}" type="sibTrans" cxnId="{B5554BAD-CF55-451D-9E4D-7E5C72BB46F2}">
      <dgm:prSet/>
      <dgm:spPr>
        <a:solidFill>
          <a:srgbClr val="3BB3AE"/>
        </a:solidFill>
      </dgm:spPr>
      <dgm:t>
        <a:bodyPr/>
        <a:lstStyle/>
        <a:p>
          <a:endParaRPr lang="en-IN" b="1"/>
        </a:p>
      </dgm:t>
    </dgm:pt>
    <dgm:pt modelId="{4E44A8D0-69BD-B640-BFC9-4113AFC1057A}">
      <dgm:prSet phldrT="[Text]" custT="1"/>
      <dgm:spPr>
        <a:solidFill>
          <a:schemeClr val="accent5"/>
        </a:solidFill>
      </dgm:spPr>
      <dgm:t>
        <a:bodyPr/>
        <a:lstStyle/>
        <a:p>
          <a:r>
            <a:rPr lang="en-IN" sz="1400" b="1" dirty="0">
              <a:latin typeface="Arial" panose="020B0604020202020204" pitchFamily="34" charset="0"/>
              <a:cs typeface="Arial" panose="020B0604020202020204" pitchFamily="34" charset="0"/>
            </a:rPr>
            <a:t>Valuation report and documentation</a:t>
          </a:r>
        </a:p>
      </dgm:t>
    </dgm:pt>
    <dgm:pt modelId="{138F8845-6B46-1D45-BD11-95F2E8D03DEA}" type="parTrans" cxnId="{B95C39EB-3E28-F947-A192-B136A2806354}">
      <dgm:prSet/>
      <dgm:spPr/>
      <dgm:t>
        <a:bodyPr/>
        <a:lstStyle/>
        <a:p>
          <a:endParaRPr lang="en-US"/>
        </a:p>
      </dgm:t>
    </dgm:pt>
    <dgm:pt modelId="{51A18EDA-22FF-C442-A7FB-22E8ED42521B}" type="sibTrans" cxnId="{B95C39EB-3E28-F947-A192-B136A2806354}">
      <dgm:prSet/>
      <dgm:spPr/>
      <dgm:t>
        <a:bodyPr/>
        <a:lstStyle/>
        <a:p>
          <a:endParaRPr lang="en-US"/>
        </a:p>
      </dgm:t>
    </dgm:pt>
    <dgm:pt modelId="{3C806DD3-2CBD-4F39-8D03-0D1DE2D50A95}" type="pres">
      <dgm:prSet presAssocID="{5D18A96F-9710-4F9B-8F17-46A2ED12493F}" presName="linearFlow" presStyleCnt="0">
        <dgm:presLayoutVars>
          <dgm:resizeHandles val="exact"/>
        </dgm:presLayoutVars>
      </dgm:prSet>
      <dgm:spPr/>
    </dgm:pt>
    <dgm:pt modelId="{16A163CE-A5FA-45F8-8D11-8675C7483D63}" type="pres">
      <dgm:prSet presAssocID="{0D3527AA-8253-487A-922A-25FE6ABABB24}" presName="node" presStyleLbl="node1" presStyleIdx="0" presStyleCnt="7" custScaleX="345226">
        <dgm:presLayoutVars>
          <dgm:bulletEnabled val="1"/>
        </dgm:presLayoutVars>
      </dgm:prSet>
      <dgm:spPr/>
    </dgm:pt>
    <dgm:pt modelId="{3E651599-3E70-4AC1-9702-522C7990B95F}" type="pres">
      <dgm:prSet presAssocID="{1B7BBF42-EFB3-4E7F-86BE-336385422220}" presName="sibTrans" presStyleLbl="sibTrans2D1" presStyleIdx="0" presStyleCnt="6"/>
      <dgm:spPr/>
    </dgm:pt>
    <dgm:pt modelId="{1CE64DF4-B3E8-40EE-9263-828EBFB5AF90}" type="pres">
      <dgm:prSet presAssocID="{1B7BBF42-EFB3-4E7F-86BE-336385422220}" presName="connectorText" presStyleLbl="sibTrans2D1" presStyleIdx="0" presStyleCnt="6"/>
      <dgm:spPr/>
    </dgm:pt>
    <dgm:pt modelId="{23DA4795-6E3D-4F11-AB74-3105FFAF19AB}" type="pres">
      <dgm:prSet presAssocID="{DA0B86AB-46E3-4D29-B697-0C83955A8F65}" presName="node" presStyleLbl="node1" presStyleIdx="1" presStyleCnt="7" custScaleX="345226">
        <dgm:presLayoutVars>
          <dgm:bulletEnabled val="1"/>
        </dgm:presLayoutVars>
      </dgm:prSet>
      <dgm:spPr/>
    </dgm:pt>
    <dgm:pt modelId="{ACD5D582-4D6C-43E6-AD2F-640E0C4E7EC5}" type="pres">
      <dgm:prSet presAssocID="{DBA1FC7F-5539-48C2-B216-20B68C00FC83}" presName="sibTrans" presStyleLbl="sibTrans2D1" presStyleIdx="1" presStyleCnt="6"/>
      <dgm:spPr/>
    </dgm:pt>
    <dgm:pt modelId="{0C88AB89-31CA-4265-AE64-6F7AD9E3B634}" type="pres">
      <dgm:prSet presAssocID="{DBA1FC7F-5539-48C2-B216-20B68C00FC83}" presName="connectorText" presStyleLbl="sibTrans2D1" presStyleIdx="1" presStyleCnt="6"/>
      <dgm:spPr/>
    </dgm:pt>
    <dgm:pt modelId="{73067C6E-32DC-4B07-8712-4DD89DE3D6B0}" type="pres">
      <dgm:prSet presAssocID="{408D81DC-B50A-4C4A-930A-96FD55C9B421}" presName="node" presStyleLbl="node1" presStyleIdx="2" presStyleCnt="7" custScaleX="345226">
        <dgm:presLayoutVars>
          <dgm:bulletEnabled val="1"/>
        </dgm:presLayoutVars>
      </dgm:prSet>
      <dgm:spPr/>
    </dgm:pt>
    <dgm:pt modelId="{72CA1422-C1D1-4F4B-B7ED-6F01BBA45698}" type="pres">
      <dgm:prSet presAssocID="{48E164BF-C773-45B7-AEE4-62FE994EF775}" presName="sibTrans" presStyleLbl="sibTrans2D1" presStyleIdx="2" presStyleCnt="6"/>
      <dgm:spPr/>
    </dgm:pt>
    <dgm:pt modelId="{69CEEB0A-D096-4789-A8BA-55514BC48622}" type="pres">
      <dgm:prSet presAssocID="{48E164BF-C773-45B7-AEE4-62FE994EF775}" presName="connectorText" presStyleLbl="sibTrans2D1" presStyleIdx="2" presStyleCnt="6"/>
      <dgm:spPr/>
    </dgm:pt>
    <dgm:pt modelId="{4E59C524-5332-4134-A588-1209D2E17C12}" type="pres">
      <dgm:prSet presAssocID="{C2DED63F-D01A-4A92-9C67-EE524A7AC52C}" presName="node" presStyleLbl="node1" presStyleIdx="3" presStyleCnt="7" custScaleX="345226">
        <dgm:presLayoutVars>
          <dgm:bulletEnabled val="1"/>
        </dgm:presLayoutVars>
      </dgm:prSet>
      <dgm:spPr/>
    </dgm:pt>
    <dgm:pt modelId="{72CCF2DF-74FB-4E62-AF50-24A2D52CADD9}" type="pres">
      <dgm:prSet presAssocID="{9F724547-6BF1-4C34-BABD-B32771BF7B7E}" presName="sibTrans" presStyleLbl="sibTrans2D1" presStyleIdx="3" presStyleCnt="6"/>
      <dgm:spPr/>
    </dgm:pt>
    <dgm:pt modelId="{91E7359E-9407-4294-B1D3-5212B6CB4395}" type="pres">
      <dgm:prSet presAssocID="{9F724547-6BF1-4C34-BABD-B32771BF7B7E}" presName="connectorText" presStyleLbl="sibTrans2D1" presStyleIdx="3" presStyleCnt="6"/>
      <dgm:spPr/>
    </dgm:pt>
    <dgm:pt modelId="{5C0CC25E-CAE3-4506-8B4D-1D548A9DC339}" type="pres">
      <dgm:prSet presAssocID="{BF0B1496-A9C9-4736-89EF-DED2FBCD255F}" presName="node" presStyleLbl="node1" presStyleIdx="4" presStyleCnt="7" custScaleX="345226">
        <dgm:presLayoutVars>
          <dgm:bulletEnabled val="1"/>
        </dgm:presLayoutVars>
      </dgm:prSet>
      <dgm:spPr/>
    </dgm:pt>
    <dgm:pt modelId="{02775026-3E81-4FFC-B5E3-D98A3003AAC5}" type="pres">
      <dgm:prSet presAssocID="{22670621-EC73-46FE-9BD7-1A041D57BD38}" presName="sibTrans" presStyleLbl="sibTrans2D1" presStyleIdx="4" presStyleCnt="6"/>
      <dgm:spPr/>
    </dgm:pt>
    <dgm:pt modelId="{B393B094-0D95-40C1-A5D9-60EFD9321B34}" type="pres">
      <dgm:prSet presAssocID="{22670621-EC73-46FE-9BD7-1A041D57BD38}" presName="connectorText" presStyleLbl="sibTrans2D1" presStyleIdx="4" presStyleCnt="6"/>
      <dgm:spPr/>
    </dgm:pt>
    <dgm:pt modelId="{B771D7DD-4E0B-4AC4-833C-A0E9541D3A54}" type="pres">
      <dgm:prSet presAssocID="{6D95A5DE-93D2-4E4A-ACFF-952D405FA11D}" presName="node" presStyleLbl="node1" presStyleIdx="5" presStyleCnt="7" custScaleX="345226">
        <dgm:presLayoutVars>
          <dgm:bulletEnabled val="1"/>
        </dgm:presLayoutVars>
      </dgm:prSet>
      <dgm:spPr/>
    </dgm:pt>
    <dgm:pt modelId="{0B026175-6150-4343-9114-EFB0894F940E}" type="pres">
      <dgm:prSet presAssocID="{E50F3FA0-E583-4F92-9500-938B471B91B2}" presName="sibTrans" presStyleLbl="sibTrans2D1" presStyleIdx="5" presStyleCnt="6"/>
      <dgm:spPr/>
    </dgm:pt>
    <dgm:pt modelId="{C645C361-AAEF-2543-8446-04FC18B46121}" type="pres">
      <dgm:prSet presAssocID="{E50F3FA0-E583-4F92-9500-938B471B91B2}" presName="connectorText" presStyleLbl="sibTrans2D1" presStyleIdx="5" presStyleCnt="6"/>
      <dgm:spPr/>
    </dgm:pt>
    <dgm:pt modelId="{7F72EA0F-0961-794F-96D5-FEC5010D2F69}" type="pres">
      <dgm:prSet presAssocID="{4E44A8D0-69BD-B640-BFC9-4113AFC1057A}" presName="node" presStyleLbl="node1" presStyleIdx="6" presStyleCnt="7" custScaleX="346238">
        <dgm:presLayoutVars>
          <dgm:bulletEnabled val="1"/>
        </dgm:presLayoutVars>
      </dgm:prSet>
      <dgm:spPr/>
    </dgm:pt>
  </dgm:ptLst>
  <dgm:cxnLst>
    <dgm:cxn modelId="{145EEB00-C335-B74D-9A7F-C619D0B2D10B}" type="presOf" srcId="{4E44A8D0-69BD-B640-BFC9-4113AFC1057A}" destId="{7F72EA0F-0961-794F-96D5-FEC5010D2F69}" srcOrd="0" destOrd="0" presId="urn:microsoft.com/office/officeart/2005/8/layout/process2"/>
    <dgm:cxn modelId="{E82F4701-F176-4561-90D7-C9E8C423CB22}" type="presOf" srcId="{408D81DC-B50A-4C4A-930A-96FD55C9B421}" destId="{73067C6E-32DC-4B07-8712-4DD89DE3D6B0}" srcOrd="0" destOrd="0" presId="urn:microsoft.com/office/officeart/2005/8/layout/process2"/>
    <dgm:cxn modelId="{1CC5EC0B-0259-430D-924F-36C5FAFBB230}" type="presOf" srcId="{9F724547-6BF1-4C34-BABD-B32771BF7B7E}" destId="{91E7359E-9407-4294-B1D3-5212B6CB4395}" srcOrd="1" destOrd="0" presId="urn:microsoft.com/office/officeart/2005/8/layout/process2"/>
    <dgm:cxn modelId="{4BED650D-B0EC-4708-9F14-0540A83EA5D5}" type="presOf" srcId="{DBA1FC7F-5539-48C2-B216-20B68C00FC83}" destId="{ACD5D582-4D6C-43E6-AD2F-640E0C4E7EC5}" srcOrd="0" destOrd="0" presId="urn:microsoft.com/office/officeart/2005/8/layout/process2"/>
    <dgm:cxn modelId="{E5D2390F-0F17-4CAD-A1A4-EC57834F6E0E}" type="presOf" srcId="{5D18A96F-9710-4F9B-8F17-46A2ED12493F}" destId="{3C806DD3-2CBD-4F39-8D03-0D1DE2D50A95}" srcOrd="0" destOrd="0" presId="urn:microsoft.com/office/officeart/2005/8/layout/process2"/>
    <dgm:cxn modelId="{CE89B410-0F24-4E60-9260-06E31BB411F6}" type="presOf" srcId="{1B7BBF42-EFB3-4E7F-86BE-336385422220}" destId="{3E651599-3E70-4AC1-9702-522C7990B95F}" srcOrd="0" destOrd="0" presId="urn:microsoft.com/office/officeart/2005/8/layout/process2"/>
    <dgm:cxn modelId="{49E13237-E1E5-4213-9CB8-DB2218A75B82}" srcId="{5D18A96F-9710-4F9B-8F17-46A2ED12493F}" destId="{DA0B86AB-46E3-4D29-B697-0C83955A8F65}" srcOrd="1" destOrd="0" parTransId="{7CA2B186-E6AC-4908-ACEA-17114D01D087}" sibTransId="{DBA1FC7F-5539-48C2-B216-20B68C00FC83}"/>
    <dgm:cxn modelId="{9DBE2E62-ED16-1042-BFCC-EB04620AA965}" type="presOf" srcId="{E50F3FA0-E583-4F92-9500-938B471B91B2}" destId="{0B026175-6150-4343-9114-EFB0894F940E}" srcOrd="0" destOrd="0" presId="urn:microsoft.com/office/officeart/2005/8/layout/process2"/>
    <dgm:cxn modelId="{248BC247-FBEE-4017-8345-3852BFC7AAFA}" type="presOf" srcId="{BF0B1496-A9C9-4736-89EF-DED2FBCD255F}" destId="{5C0CC25E-CAE3-4506-8B4D-1D548A9DC339}" srcOrd="0" destOrd="0" presId="urn:microsoft.com/office/officeart/2005/8/layout/process2"/>
    <dgm:cxn modelId="{B15A694B-72DC-4544-86FA-75E282767B22}" type="presOf" srcId="{22670621-EC73-46FE-9BD7-1A041D57BD38}" destId="{B393B094-0D95-40C1-A5D9-60EFD9321B34}" srcOrd="1" destOrd="0" presId="urn:microsoft.com/office/officeart/2005/8/layout/process2"/>
    <dgm:cxn modelId="{A7E2A374-7A0B-4F6A-92D1-16BDC1F05360}" type="presOf" srcId="{C2DED63F-D01A-4A92-9C67-EE524A7AC52C}" destId="{4E59C524-5332-4134-A588-1209D2E17C12}" srcOrd="0" destOrd="0" presId="urn:microsoft.com/office/officeart/2005/8/layout/process2"/>
    <dgm:cxn modelId="{8A3C5178-E0EC-4D08-BF5F-F00709BCE607}" type="presOf" srcId="{48E164BF-C773-45B7-AEE4-62FE994EF775}" destId="{69CEEB0A-D096-4789-A8BA-55514BC48622}" srcOrd="1" destOrd="0" presId="urn:microsoft.com/office/officeart/2005/8/layout/process2"/>
    <dgm:cxn modelId="{AA36C47D-F9D3-DC44-AD5C-A2153F362FEF}" type="presOf" srcId="{E50F3FA0-E583-4F92-9500-938B471B91B2}" destId="{C645C361-AAEF-2543-8446-04FC18B46121}" srcOrd="1" destOrd="0" presId="urn:microsoft.com/office/officeart/2005/8/layout/process2"/>
    <dgm:cxn modelId="{475C9193-41EF-4C85-B25F-3A6EC5532257}" type="presOf" srcId="{DA0B86AB-46E3-4D29-B697-0C83955A8F65}" destId="{23DA4795-6E3D-4F11-AB74-3105FFAF19AB}" srcOrd="0" destOrd="0" presId="urn:microsoft.com/office/officeart/2005/8/layout/process2"/>
    <dgm:cxn modelId="{E44AE794-0EB4-450E-BFFB-46E67ECCD827}" type="presOf" srcId="{6D95A5DE-93D2-4E4A-ACFF-952D405FA11D}" destId="{B771D7DD-4E0B-4AC4-833C-A0E9541D3A54}" srcOrd="0" destOrd="0" presId="urn:microsoft.com/office/officeart/2005/8/layout/process2"/>
    <dgm:cxn modelId="{ADC80496-8FB5-4D38-83F7-FFDC431BC370}" type="presOf" srcId="{22670621-EC73-46FE-9BD7-1A041D57BD38}" destId="{02775026-3E81-4FFC-B5E3-D98A3003AAC5}" srcOrd="0" destOrd="0" presId="urn:microsoft.com/office/officeart/2005/8/layout/process2"/>
    <dgm:cxn modelId="{6C3838A3-2724-4AEF-A873-526952346151}" srcId="{5D18A96F-9710-4F9B-8F17-46A2ED12493F}" destId="{BF0B1496-A9C9-4736-89EF-DED2FBCD255F}" srcOrd="4" destOrd="0" parTransId="{DE26FC37-AD68-40F2-8594-23CB88F72746}" sibTransId="{22670621-EC73-46FE-9BD7-1A041D57BD38}"/>
    <dgm:cxn modelId="{B5554BAD-CF55-451D-9E4D-7E5C72BB46F2}" srcId="{5D18A96F-9710-4F9B-8F17-46A2ED12493F}" destId="{6D95A5DE-93D2-4E4A-ACFF-952D405FA11D}" srcOrd="5" destOrd="0" parTransId="{FA9B3D63-D166-4B23-B716-0B3FFAB058C0}" sibTransId="{E50F3FA0-E583-4F92-9500-938B471B91B2}"/>
    <dgm:cxn modelId="{05CA2BAF-177E-4AE6-AF00-60D42E4F395E}" type="presOf" srcId="{DBA1FC7F-5539-48C2-B216-20B68C00FC83}" destId="{0C88AB89-31CA-4265-AE64-6F7AD9E3B634}" srcOrd="1" destOrd="0" presId="urn:microsoft.com/office/officeart/2005/8/layout/process2"/>
    <dgm:cxn modelId="{7C2FBECA-CF40-4000-B376-0098FB29FE09}" srcId="{5D18A96F-9710-4F9B-8F17-46A2ED12493F}" destId="{C2DED63F-D01A-4A92-9C67-EE524A7AC52C}" srcOrd="3" destOrd="0" parTransId="{70996B98-D1CD-4617-A84C-19BD2DC3DBC2}" sibTransId="{9F724547-6BF1-4C34-BABD-B32771BF7B7E}"/>
    <dgm:cxn modelId="{1DACCACA-A5F9-44A0-A523-DB5AEC668B80}" type="presOf" srcId="{9F724547-6BF1-4C34-BABD-B32771BF7B7E}" destId="{72CCF2DF-74FB-4E62-AF50-24A2D52CADD9}" srcOrd="0" destOrd="0" presId="urn:microsoft.com/office/officeart/2005/8/layout/process2"/>
    <dgm:cxn modelId="{EEE436CC-586B-4BE1-AF97-503383055C2B}" srcId="{5D18A96F-9710-4F9B-8F17-46A2ED12493F}" destId="{408D81DC-B50A-4C4A-930A-96FD55C9B421}" srcOrd="2" destOrd="0" parTransId="{AA20C9A5-3841-4D4B-8056-CB31D9790F23}" sibTransId="{48E164BF-C773-45B7-AEE4-62FE994EF775}"/>
    <dgm:cxn modelId="{4AF78ACF-0467-4FE7-B0AA-7AF933312820}" type="presOf" srcId="{1B7BBF42-EFB3-4E7F-86BE-336385422220}" destId="{1CE64DF4-B3E8-40EE-9263-828EBFB5AF90}" srcOrd="1" destOrd="0" presId="urn:microsoft.com/office/officeart/2005/8/layout/process2"/>
    <dgm:cxn modelId="{B74EDFD7-23E2-46B8-8805-3E73AD89F4EF}" srcId="{5D18A96F-9710-4F9B-8F17-46A2ED12493F}" destId="{0D3527AA-8253-487A-922A-25FE6ABABB24}" srcOrd="0" destOrd="0" parTransId="{2F9395C9-D3BE-4079-ACA5-D75F29023389}" sibTransId="{1B7BBF42-EFB3-4E7F-86BE-336385422220}"/>
    <dgm:cxn modelId="{128212E1-45DB-4D49-926B-A578F2E046BF}" type="presOf" srcId="{48E164BF-C773-45B7-AEE4-62FE994EF775}" destId="{72CA1422-C1D1-4F4B-B7ED-6F01BBA45698}" srcOrd="0" destOrd="0" presId="urn:microsoft.com/office/officeart/2005/8/layout/process2"/>
    <dgm:cxn modelId="{B95C39EB-3E28-F947-A192-B136A2806354}" srcId="{5D18A96F-9710-4F9B-8F17-46A2ED12493F}" destId="{4E44A8D0-69BD-B640-BFC9-4113AFC1057A}" srcOrd="6" destOrd="0" parTransId="{138F8845-6B46-1D45-BD11-95F2E8D03DEA}" sibTransId="{51A18EDA-22FF-C442-A7FB-22E8ED42521B}"/>
    <dgm:cxn modelId="{B15947FD-C422-43B6-BEB4-66EACB61F421}" type="presOf" srcId="{0D3527AA-8253-487A-922A-25FE6ABABB24}" destId="{16A163CE-A5FA-45F8-8D11-8675C7483D63}" srcOrd="0" destOrd="0" presId="urn:microsoft.com/office/officeart/2005/8/layout/process2"/>
    <dgm:cxn modelId="{BDCB57DC-0F09-46F1-8B93-669BE71136B0}" type="presParOf" srcId="{3C806DD3-2CBD-4F39-8D03-0D1DE2D50A95}" destId="{16A163CE-A5FA-45F8-8D11-8675C7483D63}" srcOrd="0" destOrd="0" presId="urn:microsoft.com/office/officeart/2005/8/layout/process2"/>
    <dgm:cxn modelId="{AD243171-A926-49C1-91D4-DBA422D83EFA}" type="presParOf" srcId="{3C806DD3-2CBD-4F39-8D03-0D1DE2D50A95}" destId="{3E651599-3E70-4AC1-9702-522C7990B95F}" srcOrd="1" destOrd="0" presId="urn:microsoft.com/office/officeart/2005/8/layout/process2"/>
    <dgm:cxn modelId="{9D6362F7-B102-40A0-AC45-E16CED981AB9}" type="presParOf" srcId="{3E651599-3E70-4AC1-9702-522C7990B95F}" destId="{1CE64DF4-B3E8-40EE-9263-828EBFB5AF90}" srcOrd="0" destOrd="0" presId="urn:microsoft.com/office/officeart/2005/8/layout/process2"/>
    <dgm:cxn modelId="{F776B83B-583E-4AC0-AA0D-A76649447681}" type="presParOf" srcId="{3C806DD3-2CBD-4F39-8D03-0D1DE2D50A95}" destId="{23DA4795-6E3D-4F11-AB74-3105FFAF19AB}" srcOrd="2" destOrd="0" presId="urn:microsoft.com/office/officeart/2005/8/layout/process2"/>
    <dgm:cxn modelId="{18E3443C-5C8C-4726-84AB-94D149906302}" type="presParOf" srcId="{3C806DD3-2CBD-4F39-8D03-0D1DE2D50A95}" destId="{ACD5D582-4D6C-43E6-AD2F-640E0C4E7EC5}" srcOrd="3" destOrd="0" presId="urn:microsoft.com/office/officeart/2005/8/layout/process2"/>
    <dgm:cxn modelId="{F19C1840-C369-4A21-B557-0DDC88072043}" type="presParOf" srcId="{ACD5D582-4D6C-43E6-AD2F-640E0C4E7EC5}" destId="{0C88AB89-31CA-4265-AE64-6F7AD9E3B634}" srcOrd="0" destOrd="0" presId="urn:microsoft.com/office/officeart/2005/8/layout/process2"/>
    <dgm:cxn modelId="{BD332525-7ADF-4C26-B2CB-8CE17235A626}" type="presParOf" srcId="{3C806DD3-2CBD-4F39-8D03-0D1DE2D50A95}" destId="{73067C6E-32DC-4B07-8712-4DD89DE3D6B0}" srcOrd="4" destOrd="0" presId="urn:microsoft.com/office/officeart/2005/8/layout/process2"/>
    <dgm:cxn modelId="{7C2D85C9-3B97-4F27-AFA6-B635F15EAF48}" type="presParOf" srcId="{3C806DD3-2CBD-4F39-8D03-0D1DE2D50A95}" destId="{72CA1422-C1D1-4F4B-B7ED-6F01BBA45698}" srcOrd="5" destOrd="0" presId="urn:microsoft.com/office/officeart/2005/8/layout/process2"/>
    <dgm:cxn modelId="{227DDB87-09A9-4B3B-A75E-5FE2FBF964D0}" type="presParOf" srcId="{72CA1422-C1D1-4F4B-B7ED-6F01BBA45698}" destId="{69CEEB0A-D096-4789-A8BA-55514BC48622}" srcOrd="0" destOrd="0" presId="urn:microsoft.com/office/officeart/2005/8/layout/process2"/>
    <dgm:cxn modelId="{DFC00F8B-9A51-4A9C-ACC2-5635E2C3783F}" type="presParOf" srcId="{3C806DD3-2CBD-4F39-8D03-0D1DE2D50A95}" destId="{4E59C524-5332-4134-A588-1209D2E17C12}" srcOrd="6" destOrd="0" presId="urn:microsoft.com/office/officeart/2005/8/layout/process2"/>
    <dgm:cxn modelId="{AB3C0888-9755-4DBA-A266-5DA80C310215}" type="presParOf" srcId="{3C806DD3-2CBD-4F39-8D03-0D1DE2D50A95}" destId="{72CCF2DF-74FB-4E62-AF50-24A2D52CADD9}" srcOrd="7" destOrd="0" presId="urn:microsoft.com/office/officeart/2005/8/layout/process2"/>
    <dgm:cxn modelId="{813ABF71-F45F-4EC1-B5BF-D84D8880C495}" type="presParOf" srcId="{72CCF2DF-74FB-4E62-AF50-24A2D52CADD9}" destId="{91E7359E-9407-4294-B1D3-5212B6CB4395}" srcOrd="0" destOrd="0" presId="urn:microsoft.com/office/officeart/2005/8/layout/process2"/>
    <dgm:cxn modelId="{F6577A5B-7532-4F09-831E-6EB86EE5E476}" type="presParOf" srcId="{3C806DD3-2CBD-4F39-8D03-0D1DE2D50A95}" destId="{5C0CC25E-CAE3-4506-8B4D-1D548A9DC339}" srcOrd="8" destOrd="0" presId="urn:microsoft.com/office/officeart/2005/8/layout/process2"/>
    <dgm:cxn modelId="{3506B60A-A6ED-4B19-B5C7-5202CE56E449}" type="presParOf" srcId="{3C806DD3-2CBD-4F39-8D03-0D1DE2D50A95}" destId="{02775026-3E81-4FFC-B5E3-D98A3003AAC5}" srcOrd="9" destOrd="0" presId="urn:microsoft.com/office/officeart/2005/8/layout/process2"/>
    <dgm:cxn modelId="{DEC7F370-70D3-418D-8FCD-1F3B141786ED}" type="presParOf" srcId="{02775026-3E81-4FFC-B5E3-D98A3003AAC5}" destId="{B393B094-0D95-40C1-A5D9-60EFD9321B34}" srcOrd="0" destOrd="0" presId="urn:microsoft.com/office/officeart/2005/8/layout/process2"/>
    <dgm:cxn modelId="{A1DE9049-561C-4201-99AB-8CD4365AD750}" type="presParOf" srcId="{3C806DD3-2CBD-4F39-8D03-0D1DE2D50A95}" destId="{B771D7DD-4E0B-4AC4-833C-A0E9541D3A54}" srcOrd="10" destOrd="0" presId="urn:microsoft.com/office/officeart/2005/8/layout/process2"/>
    <dgm:cxn modelId="{CEB1C43F-39D8-C04E-9D2B-BBC82933B7DA}" type="presParOf" srcId="{3C806DD3-2CBD-4F39-8D03-0D1DE2D50A95}" destId="{0B026175-6150-4343-9114-EFB0894F940E}" srcOrd="11" destOrd="0" presId="urn:microsoft.com/office/officeart/2005/8/layout/process2"/>
    <dgm:cxn modelId="{2EDB8AD1-0952-9943-889A-571C2E4B3275}" type="presParOf" srcId="{0B026175-6150-4343-9114-EFB0894F940E}" destId="{C645C361-AAEF-2543-8446-04FC18B46121}" srcOrd="0" destOrd="0" presId="urn:microsoft.com/office/officeart/2005/8/layout/process2"/>
    <dgm:cxn modelId="{635D9C7F-57CE-A64C-A176-38A395255638}" type="presParOf" srcId="{3C806DD3-2CBD-4F39-8D03-0D1DE2D50A95}" destId="{7F72EA0F-0961-794F-96D5-FEC5010D2F69}"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D18A96F-9710-4F9B-8F17-46A2ED1249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0D3527AA-8253-487A-922A-25FE6ABABB24}">
      <dgm:prSet phldrT="[Text]" custT="1"/>
      <dgm:spPr>
        <a:solidFill>
          <a:schemeClr val="accent1"/>
        </a:solidFill>
      </dgm:spPr>
      <dgm:t>
        <a:bodyPr/>
        <a:lstStyle/>
        <a:p>
          <a:r>
            <a:rPr lang="en-IN" sz="1400" dirty="0">
              <a:latin typeface="Arial" panose="020B0604020202020204" pitchFamily="34" charset="0"/>
              <a:cs typeface="Arial" panose="020B0604020202020204" pitchFamily="34" charset="0"/>
            </a:rPr>
            <a:t>Valuation Approaches</a:t>
          </a:r>
        </a:p>
      </dgm:t>
    </dgm:pt>
    <dgm:pt modelId="{2F9395C9-D3BE-4079-ACA5-D75F29023389}" type="parTrans" cxnId="{B74EDFD7-23E2-46B8-8805-3E73AD89F4EF}">
      <dgm:prSet/>
      <dgm:spPr/>
      <dgm:t>
        <a:bodyPr/>
        <a:lstStyle/>
        <a:p>
          <a:endParaRPr lang="en-IN" sz="1400">
            <a:latin typeface="Arial" panose="020B0604020202020204" pitchFamily="34" charset="0"/>
            <a:cs typeface="Arial" panose="020B0604020202020204" pitchFamily="34" charset="0"/>
          </a:endParaRPr>
        </a:p>
      </dgm:t>
    </dgm:pt>
    <dgm:pt modelId="{1B7BBF42-EFB3-4E7F-86BE-336385422220}" type="sibTrans" cxnId="{B74EDFD7-23E2-46B8-8805-3E73AD89F4EF}">
      <dgm:prSet/>
      <dgm:spPr/>
      <dgm:t>
        <a:bodyPr/>
        <a:lstStyle/>
        <a:p>
          <a:endParaRPr lang="en-IN" sz="1400">
            <a:latin typeface="Arial" panose="020B0604020202020204" pitchFamily="34" charset="0"/>
            <a:cs typeface="Arial" panose="020B0604020202020204" pitchFamily="34" charset="0"/>
          </a:endParaRPr>
        </a:p>
      </dgm:t>
    </dgm:pt>
    <dgm:pt modelId="{FB550582-352F-4041-B592-E3CB19FAC8D2}">
      <dgm:prSet phldrT="[Text]" custT="1"/>
      <dgm:spPr>
        <a:solidFill>
          <a:srgbClr val="3BB3C2"/>
        </a:solidFill>
      </dgm:spPr>
      <dgm:t>
        <a:bodyPr/>
        <a:lstStyle/>
        <a:p>
          <a:r>
            <a:rPr lang="en-IN" sz="1400" dirty="0">
              <a:latin typeface="Arial" panose="020B0604020202020204" pitchFamily="34" charset="0"/>
              <a:cs typeface="Arial" panose="020B0604020202020204" pitchFamily="34" charset="0"/>
            </a:rPr>
            <a:t>Market Approach</a:t>
          </a:r>
        </a:p>
      </dgm:t>
    </dgm:pt>
    <dgm:pt modelId="{B01E7EF7-DE2B-4618-9E56-2C8E5C3B14F4}" type="parTrans" cxnId="{CF26E8EC-1EAC-4D5F-99E5-EEEA0208B70A}">
      <dgm:prSet custT="1"/>
      <dgm:spPr>
        <a:ln>
          <a:solidFill>
            <a:srgbClr val="00335A"/>
          </a:solidFill>
        </a:ln>
      </dgm:spPr>
      <dgm:t>
        <a:bodyPr/>
        <a:lstStyle/>
        <a:p>
          <a:endParaRPr lang="en-IN" sz="1400">
            <a:latin typeface="Arial" panose="020B0604020202020204" pitchFamily="34" charset="0"/>
            <a:cs typeface="Arial" panose="020B0604020202020204" pitchFamily="34" charset="0"/>
          </a:endParaRPr>
        </a:p>
      </dgm:t>
    </dgm:pt>
    <dgm:pt modelId="{EE167D1E-6697-4AD2-9F83-9889DC3AB042}" type="sibTrans" cxnId="{CF26E8EC-1EAC-4D5F-99E5-EEEA0208B70A}">
      <dgm:prSet/>
      <dgm:spPr/>
      <dgm:t>
        <a:bodyPr/>
        <a:lstStyle/>
        <a:p>
          <a:endParaRPr lang="en-IN" sz="1400">
            <a:latin typeface="Arial" panose="020B0604020202020204" pitchFamily="34" charset="0"/>
            <a:cs typeface="Arial" panose="020B0604020202020204" pitchFamily="34" charset="0"/>
          </a:endParaRPr>
        </a:p>
      </dgm:t>
    </dgm:pt>
    <dgm:pt modelId="{4B46CF12-1457-4BDE-9A02-A9A581081A21}">
      <dgm:prSet phldrT="[Text]" custT="1"/>
      <dgm:spPr>
        <a:solidFill>
          <a:srgbClr val="3BB3C2"/>
        </a:solidFill>
      </dgm:spPr>
      <dgm:t>
        <a:bodyPr/>
        <a:lstStyle/>
        <a:p>
          <a:r>
            <a:rPr lang="en-IN" sz="1400" dirty="0">
              <a:latin typeface="Arial" panose="020B0604020202020204" pitchFamily="34" charset="0"/>
              <a:cs typeface="Arial" panose="020B0604020202020204" pitchFamily="34" charset="0"/>
            </a:rPr>
            <a:t>Income Approach</a:t>
          </a:r>
        </a:p>
      </dgm:t>
    </dgm:pt>
    <dgm:pt modelId="{F1674EE0-F191-46CF-A939-998E362F33F7}" type="parTrans" cxnId="{881C610E-ED0F-42EB-8355-25ECAB03930B}">
      <dgm:prSet custT="1"/>
      <dgm:spPr>
        <a:ln>
          <a:solidFill>
            <a:srgbClr val="00335A"/>
          </a:solidFill>
        </a:ln>
      </dgm:spPr>
      <dgm:t>
        <a:bodyPr/>
        <a:lstStyle/>
        <a:p>
          <a:endParaRPr lang="en-IN" sz="1400" dirty="0">
            <a:latin typeface="Arial" panose="020B0604020202020204" pitchFamily="34" charset="0"/>
            <a:cs typeface="Arial" panose="020B0604020202020204" pitchFamily="34" charset="0"/>
          </a:endParaRPr>
        </a:p>
      </dgm:t>
    </dgm:pt>
    <dgm:pt modelId="{14020D86-7393-4593-AF99-89620C81D7AE}" type="sibTrans" cxnId="{881C610E-ED0F-42EB-8355-25ECAB03930B}">
      <dgm:prSet/>
      <dgm:spPr/>
      <dgm:t>
        <a:bodyPr/>
        <a:lstStyle/>
        <a:p>
          <a:endParaRPr lang="en-IN" sz="1400">
            <a:latin typeface="Arial" panose="020B0604020202020204" pitchFamily="34" charset="0"/>
            <a:cs typeface="Arial" panose="020B0604020202020204" pitchFamily="34" charset="0"/>
          </a:endParaRPr>
        </a:p>
      </dgm:t>
    </dgm:pt>
    <dgm:pt modelId="{6ADFD91B-FE2E-4015-BFEA-B20E60E7B53F}">
      <dgm:prSet phldrT="[Text]" custT="1"/>
      <dgm:spPr>
        <a:solidFill>
          <a:srgbClr val="3BB3C2"/>
        </a:solidFill>
      </dgm:spPr>
      <dgm:t>
        <a:bodyPr/>
        <a:lstStyle/>
        <a:p>
          <a:r>
            <a:rPr lang="en-IN" sz="1400" dirty="0">
              <a:latin typeface="Arial" panose="020B0604020202020204" pitchFamily="34" charset="0"/>
              <a:cs typeface="Arial" panose="020B0604020202020204" pitchFamily="34" charset="0"/>
            </a:rPr>
            <a:t>Cost Approach</a:t>
          </a:r>
        </a:p>
      </dgm:t>
    </dgm:pt>
    <dgm:pt modelId="{3CB6DBAF-D062-4803-AD86-9503C2E6CF2C}" type="parTrans" cxnId="{3E2BDC86-E1B4-4721-99A2-941B660F839F}">
      <dgm:prSet custT="1"/>
      <dgm:spPr>
        <a:ln>
          <a:solidFill>
            <a:srgbClr val="00335A"/>
          </a:solidFill>
        </a:ln>
      </dgm:spPr>
      <dgm:t>
        <a:bodyPr/>
        <a:lstStyle/>
        <a:p>
          <a:endParaRPr lang="en-IN" sz="1400">
            <a:latin typeface="Arial" panose="020B0604020202020204" pitchFamily="34" charset="0"/>
            <a:cs typeface="Arial" panose="020B0604020202020204" pitchFamily="34" charset="0"/>
          </a:endParaRPr>
        </a:p>
      </dgm:t>
    </dgm:pt>
    <dgm:pt modelId="{8F6EDFE5-8802-4472-9AE5-76D6E1F52EE6}" type="sibTrans" cxnId="{3E2BDC86-E1B4-4721-99A2-941B660F839F}">
      <dgm:prSet/>
      <dgm:spPr/>
      <dgm:t>
        <a:bodyPr/>
        <a:lstStyle/>
        <a:p>
          <a:endParaRPr lang="en-IN" sz="1400">
            <a:latin typeface="Arial" panose="020B0604020202020204" pitchFamily="34" charset="0"/>
            <a:cs typeface="Arial" panose="020B0604020202020204" pitchFamily="34" charset="0"/>
          </a:endParaRPr>
        </a:p>
      </dgm:t>
    </dgm:pt>
    <dgm:pt modelId="{CE606B1E-7B70-42C8-B18B-9B6F39D12E89}">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Market Price Method</a:t>
          </a:r>
        </a:p>
      </dgm:t>
    </dgm:pt>
    <dgm:pt modelId="{903F48A4-D588-4794-BA4A-1D6A813B7C9F}" type="parTrans" cxnId="{61055451-FA3D-4A0D-AF69-7ACF52591C59}">
      <dgm:prSet custT="1"/>
      <dgm:spPr>
        <a:ln>
          <a:solidFill>
            <a:srgbClr val="3BB3C2"/>
          </a:solidFill>
        </a:ln>
      </dgm:spPr>
      <dgm:t>
        <a:bodyPr/>
        <a:lstStyle/>
        <a:p>
          <a:endParaRPr lang="en-IN" sz="1400">
            <a:latin typeface="Arial" panose="020B0604020202020204" pitchFamily="34" charset="0"/>
            <a:cs typeface="Arial" panose="020B0604020202020204" pitchFamily="34" charset="0"/>
          </a:endParaRPr>
        </a:p>
      </dgm:t>
    </dgm:pt>
    <dgm:pt modelId="{FC990CF9-3D87-4DDC-A8BA-16BBDCF55963}" type="sibTrans" cxnId="{61055451-FA3D-4A0D-AF69-7ACF52591C59}">
      <dgm:prSet/>
      <dgm:spPr/>
      <dgm:t>
        <a:bodyPr/>
        <a:lstStyle/>
        <a:p>
          <a:endParaRPr lang="en-IN" sz="1400">
            <a:latin typeface="Arial" panose="020B0604020202020204" pitchFamily="34" charset="0"/>
            <a:cs typeface="Arial" panose="020B0604020202020204" pitchFamily="34" charset="0"/>
          </a:endParaRPr>
        </a:p>
      </dgm:t>
    </dgm:pt>
    <dgm:pt modelId="{626BB2D2-AD3E-4254-AFC5-18CBA01C0832}">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Discount Cash Flow Method</a:t>
          </a:r>
        </a:p>
      </dgm:t>
    </dgm:pt>
    <dgm:pt modelId="{492E21EF-8A28-4FB9-B2F8-5E378A9967CF}" type="parTrans" cxnId="{63DA4C1E-83AD-4DC1-9CC7-42012AAB79D3}">
      <dgm:prSet custT="1"/>
      <dgm:spPr>
        <a:ln>
          <a:solidFill>
            <a:srgbClr val="3BB3C2"/>
          </a:solidFill>
        </a:ln>
      </dgm:spPr>
      <dgm:t>
        <a:bodyPr/>
        <a:lstStyle/>
        <a:p>
          <a:endParaRPr lang="en-IN" sz="1400">
            <a:latin typeface="Arial" panose="020B0604020202020204" pitchFamily="34" charset="0"/>
            <a:cs typeface="Arial" panose="020B0604020202020204" pitchFamily="34" charset="0"/>
          </a:endParaRPr>
        </a:p>
      </dgm:t>
    </dgm:pt>
    <dgm:pt modelId="{CA8D7383-61C0-4FBF-B0F5-EA2C5FF5FF37}" type="sibTrans" cxnId="{63DA4C1E-83AD-4DC1-9CC7-42012AAB79D3}">
      <dgm:prSet/>
      <dgm:spPr/>
      <dgm:t>
        <a:bodyPr/>
        <a:lstStyle/>
        <a:p>
          <a:endParaRPr lang="en-IN" sz="1400">
            <a:latin typeface="Arial" panose="020B0604020202020204" pitchFamily="34" charset="0"/>
            <a:cs typeface="Arial" panose="020B0604020202020204" pitchFamily="34" charset="0"/>
          </a:endParaRPr>
        </a:p>
      </dgm:t>
    </dgm:pt>
    <dgm:pt modelId="{1E62DF40-AFB5-4061-B1AA-5E9103C5F832}">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Earning Capitalization Method</a:t>
          </a:r>
        </a:p>
      </dgm:t>
    </dgm:pt>
    <dgm:pt modelId="{25FCDA0B-64D4-439C-8AC9-8612F6794486}" type="parTrans" cxnId="{6065477E-7929-406A-AFE2-58BDA0F463B6}">
      <dgm:prSet custT="1"/>
      <dgm:spPr>
        <a:ln>
          <a:solidFill>
            <a:srgbClr val="3BB3C2"/>
          </a:solidFill>
        </a:ln>
      </dgm:spPr>
      <dgm:t>
        <a:bodyPr/>
        <a:lstStyle/>
        <a:p>
          <a:endParaRPr lang="en-IN" sz="1400">
            <a:latin typeface="Arial" panose="020B0604020202020204" pitchFamily="34" charset="0"/>
            <a:cs typeface="Arial" panose="020B0604020202020204" pitchFamily="34" charset="0"/>
          </a:endParaRPr>
        </a:p>
      </dgm:t>
    </dgm:pt>
    <dgm:pt modelId="{6B23DB8C-1FD4-412A-8F15-A817D35FABB0}" type="sibTrans" cxnId="{6065477E-7929-406A-AFE2-58BDA0F463B6}">
      <dgm:prSet/>
      <dgm:spPr/>
      <dgm:t>
        <a:bodyPr/>
        <a:lstStyle/>
        <a:p>
          <a:endParaRPr lang="en-IN" sz="1400">
            <a:latin typeface="Arial" panose="020B0604020202020204" pitchFamily="34" charset="0"/>
            <a:cs typeface="Arial" panose="020B0604020202020204" pitchFamily="34" charset="0"/>
          </a:endParaRPr>
        </a:p>
      </dgm:t>
    </dgm:pt>
    <dgm:pt modelId="{3D104DD6-1C24-4848-A1AB-F2D02BF13B51}">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Dividend Discount</a:t>
          </a:r>
        </a:p>
        <a:p>
          <a:r>
            <a:rPr lang="en-IN" sz="1300" dirty="0">
              <a:latin typeface="Arial" panose="020B0604020202020204" pitchFamily="34" charset="0"/>
              <a:cs typeface="Arial" panose="020B0604020202020204" pitchFamily="34" charset="0"/>
            </a:rPr>
            <a:t> Model</a:t>
          </a:r>
        </a:p>
      </dgm:t>
    </dgm:pt>
    <dgm:pt modelId="{11EEBF07-63D3-4FBB-B6B2-C093856665BE}" type="parTrans" cxnId="{C8BFB21B-3381-4241-8DE6-B08C47A9FA65}">
      <dgm:prSet custT="1"/>
      <dgm:spPr>
        <a:ln>
          <a:solidFill>
            <a:srgbClr val="3BB3C2"/>
          </a:solidFill>
        </a:ln>
      </dgm:spPr>
      <dgm:t>
        <a:bodyPr/>
        <a:lstStyle/>
        <a:p>
          <a:endParaRPr lang="en-IN" sz="1400">
            <a:latin typeface="Arial" panose="020B0604020202020204" pitchFamily="34" charset="0"/>
            <a:cs typeface="Arial" panose="020B0604020202020204" pitchFamily="34" charset="0"/>
          </a:endParaRPr>
        </a:p>
      </dgm:t>
    </dgm:pt>
    <dgm:pt modelId="{64304386-3E28-496F-9C5C-E1E8D7B0F3F2}" type="sibTrans" cxnId="{C8BFB21B-3381-4241-8DE6-B08C47A9FA65}">
      <dgm:prSet/>
      <dgm:spPr/>
      <dgm:t>
        <a:bodyPr/>
        <a:lstStyle/>
        <a:p>
          <a:endParaRPr lang="en-IN" sz="1400">
            <a:latin typeface="Arial" panose="020B0604020202020204" pitchFamily="34" charset="0"/>
            <a:cs typeface="Arial" panose="020B0604020202020204" pitchFamily="34" charset="0"/>
          </a:endParaRPr>
        </a:p>
      </dgm:t>
    </dgm:pt>
    <dgm:pt modelId="{1B5B9387-F76E-4381-8D3A-93BF0280D9A0}">
      <dgm:prSet phldrT="[Text]" custT="1"/>
      <dgm:spPr>
        <a:solidFill>
          <a:srgbClr val="898989"/>
        </a:solidFill>
      </dgm:spPr>
      <dgm:t>
        <a:bodyPr/>
        <a:lstStyle/>
        <a:p>
          <a:pPr algn="ctr">
            <a:buNone/>
          </a:pPr>
          <a:r>
            <a:rPr lang="en-IN" sz="1300" dirty="0">
              <a:latin typeface="Arial" panose="020B0604020202020204" pitchFamily="34" charset="0"/>
              <a:cs typeface="Arial" panose="020B0604020202020204" pitchFamily="34" charset="0"/>
            </a:rPr>
            <a:t>Intangible Asset Valuation - </a:t>
          </a:r>
        </a:p>
        <a:p>
          <a:pPr algn="ctr">
            <a:buFont typeface="Courier New" panose="02070309020205020404" pitchFamily="49" charset="0"/>
            <a:buChar char="o"/>
          </a:pPr>
          <a:r>
            <a:rPr lang="en-IN" sz="1300" dirty="0">
              <a:latin typeface="Arial" panose="020B0604020202020204" pitchFamily="34" charset="0"/>
              <a:cs typeface="Arial" panose="020B0604020202020204" pitchFamily="34" charset="0"/>
            </a:rPr>
            <a:t>Relief from Royalty Method</a:t>
          </a:r>
        </a:p>
        <a:p>
          <a:pPr algn="ctr">
            <a:buFont typeface="Arial" panose="020B0604020202020204" pitchFamily="34" charset="0"/>
            <a:buChar char="•"/>
          </a:pPr>
          <a:r>
            <a:rPr lang="en-IN" sz="1300" dirty="0">
              <a:latin typeface="Arial" panose="020B0604020202020204" pitchFamily="34" charset="0"/>
              <a:cs typeface="Arial" panose="020B0604020202020204" pitchFamily="34" charset="0"/>
            </a:rPr>
            <a:t>Multi Period Excess Earning Method</a:t>
          </a:r>
        </a:p>
        <a:p>
          <a:pPr algn="ctr">
            <a:buFont typeface="Arial" panose="020B0604020202020204" pitchFamily="34" charset="0"/>
            <a:buChar char="•"/>
          </a:pPr>
          <a:r>
            <a:rPr lang="en-IN" sz="1300" dirty="0">
              <a:latin typeface="Arial" panose="020B0604020202020204" pitchFamily="34" charset="0"/>
              <a:cs typeface="Arial" panose="020B0604020202020204" pitchFamily="34" charset="0"/>
            </a:rPr>
            <a:t>With or Without Method</a:t>
          </a:r>
        </a:p>
      </dgm:t>
    </dgm:pt>
    <dgm:pt modelId="{E5113FC5-1BCB-4D4E-9350-16ED47140E02}" type="parTrans" cxnId="{5BB90276-CC60-4774-BFE3-6C5F051EE89C}">
      <dgm:prSet custT="1"/>
      <dgm:spPr>
        <a:ln>
          <a:solidFill>
            <a:srgbClr val="3BB3C2"/>
          </a:solidFill>
        </a:ln>
      </dgm:spPr>
      <dgm:t>
        <a:bodyPr/>
        <a:lstStyle/>
        <a:p>
          <a:endParaRPr lang="en-IN" sz="1400">
            <a:latin typeface="Arial" panose="020B0604020202020204" pitchFamily="34" charset="0"/>
            <a:cs typeface="Arial" panose="020B0604020202020204" pitchFamily="34" charset="0"/>
          </a:endParaRPr>
        </a:p>
      </dgm:t>
    </dgm:pt>
    <dgm:pt modelId="{6B1784A6-FC67-41B0-9709-C0431428EEA8}" type="sibTrans" cxnId="{5BB90276-CC60-4774-BFE3-6C5F051EE89C}">
      <dgm:prSet/>
      <dgm:spPr/>
      <dgm:t>
        <a:bodyPr/>
        <a:lstStyle/>
        <a:p>
          <a:endParaRPr lang="en-IN" sz="1400">
            <a:latin typeface="Arial" panose="020B0604020202020204" pitchFamily="34" charset="0"/>
            <a:cs typeface="Arial" panose="020B0604020202020204" pitchFamily="34" charset="0"/>
          </a:endParaRPr>
        </a:p>
      </dgm:t>
    </dgm:pt>
    <dgm:pt modelId="{BAB1D705-4F57-4992-9D01-19BC42863EE0}">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Option Pricing</a:t>
          </a:r>
        </a:p>
        <a:p>
          <a:r>
            <a:rPr lang="en-IN" sz="1300" dirty="0">
              <a:latin typeface="Arial" panose="020B0604020202020204" pitchFamily="34" charset="0"/>
              <a:cs typeface="Arial" panose="020B0604020202020204" pitchFamily="34" charset="0"/>
            </a:rPr>
            <a:t>Models</a:t>
          </a:r>
        </a:p>
      </dgm:t>
    </dgm:pt>
    <dgm:pt modelId="{A6B97B8C-34FD-4D03-9136-66E4940F9E99}" type="parTrans" cxnId="{030C87FB-3131-4295-8B0E-3C95A0333B83}">
      <dgm:prSet custT="1"/>
      <dgm:spPr>
        <a:ln>
          <a:solidFill>
            <a:srgbClr val="3BB3C2"/>
          </a:solidFill>
        </a:ln>
      </dgm:spPr>
      <dgm:t>
        <a:bodyPr/>
        <a:lstStyle/>
        <a:p>
          <a:endParaRPr lang="en-IN" sz="1400">
            <a:latin typeface="Arial" panose="020B0604020202020204" pitchFamily="34" charset="0"/>
            <a:cs typeface="Arial" panose="020B0604020202020204" pitchFamily="34" charset="0"/>
          </a:endParaRPr>
        </a:p>
      </dgm:t>
    </dgm:pt>
    <dgm:pt modelId="{9639D6E9-290A-4F7E-924C-3BC025514CD8}" type="sibTrans" cxnId="{030C87FB-3131-4295-8B0E-3C95A0333B83}">
      <dgm:prSet/>
      <dgm:spPr/>
      <dgm:t>
        <a:bodyPr/>
        <a:lstStyle/>
        <a:p>
          <a:endParaRPr lang="en-IN" sz="1400">
            <a:latin typeface="Arial" panose="020B0604020202020204" pitchFamily="34" charset="0"/>
            <a:cs typeface="Arial" panose="020B0604020202020204" pitchFamily="34" charset="0"/>
          </a:endParaRPr>
        </a:p>
      </dgm:t>
    </dgm:pt>
    <dgm:pt modelId="{C5A49802-6954-4269-9F81-DD89F937952E}">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Comparable Companies Multiple Method</a:t>
          </a:r>
        </a:p>
      </dgm:t>
    </dgm:pt>
    <dgm:pt modelId="{D41918E9-7E55-4532-A6DE-1150FA6F847F}" type="parTrans" cxnId="{262AAD66-D9E7-405C-9181-F90A5995928B}">
      <dgm:prSet/>
      <dgm:spPr>
        <a:ln>
          <a:solidFill>
            <a:srgbClr val="3BB3C2"/>
          </a:solidFill>
        </a:ln>
      </dgm:spPr>
      <dgm:t>
        <a:bodyPr/>
        <a:lstStyle/>
        <a:p>
          <a:endParaRPr lang="en-IN">
            <a:latin typeface="Arial" panose="020B0604020202020204" pitchFamily="34" charset="0"/>
            <a:cs typeface="Arial" panose="020B0604020202020204" pitchFamily="34" charset="0"/>
          </a:endParaRPr>
        </a:p>
      </dgm:t>
    </dgm:pt>
    <dgm:pt modelId="{35F0352C-1285-4E52-BE8D-E913468C5114}" type="sibTrans" cxnId="{262AAD66-D9E7-405C-9181-F90A5995928B}">
      <dgm:prSet/>
      <dgm:spPr/>
      <dgm:t>
        <a:bodyPr/>
        <a:lstStyle/>
        <a:p>
          <a:endParaRPr lang="en-IN">
            <a:latin typeface="Arial" panose="020B0604020202020204" pitchFamily="34" charset="0"/>
            <a:cs typeface="Arial" panose="020B0604020202020204" pitchFamily="34" charset="0"/>
          </a:endParaRPr>
        </a:p>
      </dgm:t>
    </dgm:pt>
    <dgm:pt modelId="{B7D220D8-5D25-43D9-B871-5DC6583AC2F7}">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Comparable Transaction Multiple Method</a:t>
          </a:r>
        </a:p>
      </dgm:t>
    </dgm:pt>
    <dgm:pt modelId="{A8EE3E64-87D9-423E-9F4A-1C0F8A3BB12F}" type="parTrans" cxnId="{293BE923-C6EE-40DA-AAF4-24CD11F26FAB}">
      <dgm:prSet/>
      <dgm:spPr>
        <a:ln>
          <a:solidFill>
            <a:srgbClr val="3BB3C2"/>
          </a:solidFill>
        </a:ln>
      </dgm:spPr>
      <dgm:t>
        <a:bodyPr/>
        <a:lstStyle/>
        <a:p>
          <a:endParaRPr lang="en-IN">
            <a:latin typeface="Arial" panose="020B0604020202020204" pitchFamily="34" charset="0"/>
            <a:cs typeface="Arial" panose="020B0604020202020204" pitchFamily="34" charset="0"/>
          </a:endParaRPr>
        </a:p>
      </dgm:t>
    </dgm:pt>
    <dgm:pt modelId="{5BEAADEF-6021-4353-A169-3B76E4E37874}" type="sibTrans" cxnId="{293BE923-C6EE-40DA-AAF4-24CD11F26FAB}">
      <dgm:prSet/>
      <dgm:spPr/>
      <dgm:t>
        <a:bodyPr/>
        <a:lstStyle/>
        <a:p>
          <a:endParaRPr lang="en-IN">
            <a:latin typeface="Arial" panose="020B0604020202020204" pitchFamily="34" charset="0"/>
            <a:cs typeface="Arial" panose="020B0604020202020204" pitchFamily="34" charset="0"/>
          </a:endParaRPr>
        </a:p>
      </dgm:t>
    </dgm:pt>
    <dgm:pt modelId="{D16043BE-C577-44C1-A414-B4A5904E1252}">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Reproduction Cost Method</a:t>
          </a:r>
        </a:p>
      </dgm:t>
    </dgm:pt>
    <dgm:pt modelId="{5E3B7EAD-E131-4441-9C06-1D0B9F7F1658}" type="parTrans" cxnId="{C10AD30D-4FFE-43B8-9A9F-7C64E7BD696B}">
      <dgm:prSet/>
      <dgm:spPr>
        <a:ln>
          <a:solidFill>
            <a:srgbClr val="3BB3C2"/>
          </a:solidFill>
        </a:ln>
      </dgm:spPr>
      <dgm:t>
        <a:bodyPr/>
        <a:lstStyle/>
        <a:p>
          <a:endParaRPr lang="en-IN">
            <a:latin typeface="Arial" panose="020B0604020202020204" pitchFamily="34" charset="0"/>
            <a:cs typeface="Arial" panose="020B0604020202020204" pitchFamily="34" charset="0"/>
          </a:endParaRPr>
        </a:p>
      </dgm:t>
    </dgm:pt>
    <dgm:pt modelId="{161163F6-5CFE-4689-841E-897F1CB8099B}" type="sibTrans" cxnId="{C10AD30D-4FFE-43B8-9A9F-7C64E7BD696B}">
      <dgm:prSet/>
      <dgm:spPr/>
      <dgm:t>
        <a:bodyPr/>
        <a:lstStyle/>
        <a:p>
          <a:endParaRPr lang="en-IN">
            <a:latin typeface="Arial" panose="020B0604020202020204" pitchFamily="34" charset="0"/>
            <a:cs typeface="Arial" panose="020B0604020202020204" pitchFamily="34" charset="0"/>
          </a:endParaRPr>
        </a:p>
      </dgm:t>
    </dgm:pt>
    <dgm:pt modelId="{4051F828-490E-4B13-A43B-49A32D80E61C}">
      <dgm:prSet phldrT="[Text]" custT="1"/>
      <dgm:spPr>
        <a:solidFill>
          <a:srgbClr val="898989"/>
        </a:solidFill>
      </dgm:spPr>
      <dgm:t>
        <a:bodyPr/>
        <a:lstStyle/>
        <a:p>
          <a:r>
            <a:rPr lang="en-IN" sz="1300" dirty="0">
              <a:latin typeface="Arial" panose="020B0604020202020204" pitchFamily="34" charset="0"/>
              <a:cs typeface="Arial" panose="020B0604020202020204" pitchFamily="34" charset="0"/>
            </a:rPr>
            <a:t>Replacement Cost Method</a:t>
          </a:r>
        </a:p>
      </dgm:t>
    </dgm:pt>
    <dgm:pt modelId="{A9EEF6F2-E16C-4D8D-A995-E14E3433AE19}" type="parTrans" cxnId="{212409E9-1A96-458D-9965-B19448E206C9}">
      <dgm:prSet/>
      <dgm:spPr>
        <a:ln>
          <a:solidFill>
            <a:srgbClr val="3BB3C2"/>
          </a:solidFill>
        </a:ln>
      </dgm:spPr>
      <dgm:t>
        <a:bodyPr/>
        <a:lstStyle/>
        <a:p>
          <a:endParaRPr lang="en-IN">
            <a:latin typeface="Arial" panose="020B0604020202020204" pitchFamily="34" charset="0"/>
            <a:cs typeface="Arial" panose="020B0604020202020204" pitchFamily="34" charset="0"/>
          </a:endParaRPr>
        </a:p>
      </dgm:t>
    </dgm:pt>
    <dgm:pt modelId="{49404FB2-FAB3-4C82-96F1-B1AE00F5C042}" type="sibTrans" cxnId="{212409E9-1A96-458D-9965-B19448E206C9}">
      <dgm:prSet/>
      <dgm:spPr/>
      <dgm:t>
        <a:bodyPr/>
        <a:lstStyle/>
        <a:p>
          <a:endParaRPr lang="en-IN">
            <a:latin typeface="Arial" panose="020B0604020202020204" pitchFamily="34" charset="0"/>
            <a:cs typeface="Arial" panose="020B0604020202020204" pitchFamily="34" charset="0"/>
          </a:endParaRPr>
        </a:p>
      </dgm:t>
    </dgm:pt>
    <dgm:pt modelId="{8FA39E25-CD55-4C84-B985-7E2E2525451B}" type="pres">
      <dgm:prSet presAssocID="{5D18A96F-9710-4F9B-8F17-46A2ED12493F}" presName="hierChild1" presStyleCnt="0">
        <dgm:presLayoutVars>
          <dgm:orgChart val="1"/>
          <dgm:chPref val="1"/>
          <dgm:dir/>
          <dgm:animOne val="branch"/>
          <dgm:animLvl val="lvl"/>
          <dgm:resizeHandles/>
        </dgm:presLayoutVars>
      </dgm:prSet>
      <dgm:spPr/>
    </dgm:pt>
    <dgm:pt modelId="{909FE02A-6F0F-43AD-9A11-862414C219ED}" type="pres">
      <dgm:prSet presAssocID="{0D3527AA-8253-487A-922A-25FE6ABABB24}" presName="hierRoot1" presStyleCnt="0">
        <dgm:presLayoutVars>
          <dgm:hierBranch val="init"/>
        </dgm:presLayoutVars>
      </dgm:prSet>
      <dgm:spPr/>
    </dgm:pt>
    <dgm:pt modelId="{6B85255A-C6F7-44B6-8A8D-94F6B5A5233D}" type="pres">
      <dgm:prSet presAssocID="{0D3527AA-8253-487A-922A-25FE6ABABB24}" presName="rootComposite1" presStyleCnt="0"/>
      <dgm:spPr/>
    </dgm:pt>
    <dgm:pt modelId="{572DE169-A481-4ED0-89A8-27C87A1AE828}" type="pres">
      <dgm:prSet presAssocID="{0D3527AA-8253-487A-922A-25FE6ABABB24}" presName="rootText1" presStyleLbl="node0" presStyleIdx="0" presStyleCnt="1" custScaleX="969420" custLinFactNeighborY="-76476">
        <dgm:presLayoutVars>
          <dgm:chPref val="3"/>
        </dgm:presLayoutVars>
      </dgm:prSet>
      <dgm:spPr/>
    </dgm:pt>
    <dgm:pt modelId="{7ADC0909-5B07-4255-BC3E-EEA60FFCE577}" type="pres">
      <dgm:prSet presAssocID="{0D3527AA-8253-487A-922A-25FE6ABABB24}" presName="rootConnector1" presStyleLbl="node1" presStyleIdx="0" presStyleCnt="0"/>
      <dgm:spPr/>
    </dgm:pt>
    <dgm:pt modelId="{7970662F-2BDE-4691-85FC-C2F2271674B6}" type="pres">
      <dgm:prSet presAssocID="{0D3527AA-8253-487A-922A-25FE6ABABB24}" presName="hierChild2" presStyleCnt="0"/>
      <dgm:spPr/>
    </dgm:pt>
    <dgm:pt modelId="{92E01728-A208-4836-9C34-DC915F2A87D8}" type="pres">
      <dgm:prSet presAssocID="{B01E7EF7-DE2B-4618-9E56-2C8E5C3B14F4}" presName="Name37" presStyleLbl="parChTrans1D2" presStyleIdx="0" presStyleCnt="3"/>
      <dgm:spPr/>
    </dgm:pt>
    <dgm:pt modelId="{25B6927B-70B4-4AE1-A558-36E33C9634E4}" type="pres">
      <dgm:prSet presAssocID="{FB550582-352F-4041-B592-E3CB19FAC8D2}" presName="hierRoot2" presStyleCnt="0">
        <dgm:presLayoutVars>
          <dgm:hierBranch val="init"/>
        </dgm:presLayoutVars>
      </dgm:prSet>
      <dgm:spPr/>
    </dgm:pt>
    <dgm:pt modelId="{BA6A03FC-0B94-4A50-802E-A0DDE0615098}" type="pres">
      <dgm:prSet presAssocID="{FB550582-352F-4041-B592-E3CB19FAC8D2}" presName="rootComposite" presStyleCnt="0"/>
      <dgm:spPr/>
    </dgm:pt>
    <dgm:pt modelId="{AB71078E-FDF6-436F-A36C-728AE25E86E2}" type="pres">
      <dgm:prSet presAssocID="{FB550582-352F-4041-B592-E3CB19FAC8D2}" presName="rootText" presStyleLbl="node2" presStyleIdx="0" presStyleCnt="3" custScaleX="304612" custLinFactNeighborY="-672">
        <dgm:presLayoutVars>
          <dgm:chPref val="3"/>
        </dgm:presLayoutVars>
      </dgm:prSet>
      <dgm:spPr/>
    </dgm:pt>
    <dgm:pt modelId="{AF87FC3E-3E3C-49CC-8812-13B7D81ED530}" type="pres">
      <dgm:prSet presAssocID="{FB550582-352F-4041-B592-E3CB19FAC8D2}" presName="rootConnector" presStyleLbl="node2" presStyleIdx="0" presStyleCnt="3"/>
      <dgm:spPr/>
    </dgm:pt>
    <dgm:pt modelId="{5E259CBA-475C-476C-83AA-B4C14C094742}" type="pres">
      <dgm:prSet presAssocID="{FB550582-352F-4041-B592-E3CB19FAC8D2}" presName="hierChild4" presStyleCnt="0"/>
      <dgm:spPr/>
    </dgm:pt>
    <dgm:pt modelId="{BAD44B8F-AD14-4985-A380-663188CF7980}" type="pres">
      <dgm:prSet presAssocID="{903F48A4-D588-4794-BA4A-1D6A813B7C9F}" presName="Name37" presStyleLbl="parChTrans1D3" presStyleIdx="0" presStyleCnt="10"/>
      <dgm:spPr/>
    </dgm:pt>
    <dgm:pt modelId="{A1D0BE23-06E5-483C-A918-CA409527F171}" type="pres">
      <dgm:prSet presAssocID="{CE606B1E-7B70-42C8-B18B-9B6F39D12E89}" presName="hierRoot2" presStyleCnt="0">
        <dgm:presLayoutVars>
          <dgm:hierBranch val="init"/>
        </dgm:presLayoutVars>
      </dgm:prSet>
      <dgm:spPr/>
    </dgm:pt>
    <dgm:pt modelId="{6D5C31D2-524E-45C4-AAAC-F6BDB6143845}" type="pres">
      <dgm:prSet presAssocID="{CE606B1E-7B70-42C8-B18B-9B6F39D12E89}" presName="rootComposite" presStyleCnt="0"/>
      <dgm:spPr/>
    </dgm:pt>
    <dgm:pt modelId="{ED20D19B-EA84-4647-A850-43266BDE66D9}" type="pres">
      <dgm:prSet presAssocID="{CE606B1E-7B70-42C8-B18B-9B6F39D12E89}" presName="rootText" presStyleLbl="node3" presStyleIdx="0" presStyleCnt="10" custScaleX="210136" custScaleY="121000" custLinFactNeighborY="2942">
        <dgm:presLayoutVars>
          <dgm:chPref val="3"/>
        </dgm:presLayoutVars>
      </dgm:prSet>
      <dgm:spPr/>
    </dgm:pt>
    <dgm:pt modelId="{6A8A9A83-4669-47A0-9E06-182EFAEAC5ED}" type="pres">
      <dgm:prSet presAssocID="{CE606B1E-7B70-42C8-B18B-9B6F39D12E89}" presName="rootConnector" presStyleLbl="node3" presStyleIdx="0" presStyleCnt="10"/>
      <dgm:spPr/>
    </dgm:pt>
    <dgm:pt modelId="{C059E1F0-8DA3-4689-8141-20596AF8742B}" type="pres">
      <dgm:prSet presAssocID="{CE606B1E-7B70-42C8-B18B-9B6F39D12E89}" presName="hierChild4" presStyleCnt="0"/>
      <dgm:spPr/>
    </dgm:pt>
    <dgm:pt modelId="{33C7F719-DD1F-466D-AA7B-F9C31087E21A}" type="pres">
      <dgm:prSet presAssocID="{CE606B1E-7B70-42C8-B18B-9B6F39D12E89}" presName="hierChild5" presStyleCnt="0"/>
      <dgm:spPr/>
    </dgm:pt>
    <dgm:pt modelId="{29BD6A1E-FD49-46C1-9CAC-4811D118FE1B}" type="pres">
      <dgm:prSet presAssocID="{D41918E9-7E55-4532-A6DE-1150FA6F847F}" presName="Name37" presStyleLbl="parChTrans1D3" presStyleIdx="1" presStyleCnt="10"/>
      <dgm:spPr/>
    </dgm:pt>
    <dgm:pt modelId="{773497DA-DCBE-4D6C-9554-CBF289FBB43B}" type="pres">
      <dgm:prSet presAssocID="{C5A49802-6954-4269-9F81-DD89F937952E}" presName="hierRoot2" presStyleCnt="0">
        <dgm:presLayoutVars>
          <dgm:hierBranch val="init"/>
        </dgm:presLayoutVars>
      </dgm:prSet>
      <dgm:spPr/>
    </dgm:pt>
    <dgm:pt modelId="{62AA5DF6-D605-4553-8532-8B9B36C25C12}" type="pres">
      <dgm:prSet presAssocID="{C5A49802-6954-4269-9F81-DD89F937952E}" presName="rootComposite" presStyleCnt="0"/>
      <dgm:spPr/>
    </dgm:pt>
    <dgm:pt modelId="{41BBB79E-86FF-4E68-83DF-F72D377686DA}" type="pres">
      <dgm:prSet presAssocID="{C5A49802-6954-4269-9F81-DD89F937952E}" presName="rootText" presStyleLbl="node3" presStyleIdx="1" presStyleCnt="10" custScaleX="210136" custScaleY="121000" custLinFactNeighborY="2942">
        <dgm:presLayoutVars>
          <dgm:chPref val="3"/>
        </dgm:presLayoutVars>
      </dgm:prSet>
      <dgm:spPr/>
    </dgm:pt>
    <dgm:pt modelId="{11208B62-11CB-4BEE-A0AA-9990FE86AC24}" type="pres">
      <dgm:prSet presAssocID="{C5A49802-6954-4269-9F81-DD89F937952E}" presName="rootConnector" presStyleLbl="node3" presStyleIdx="1" presStyleCnt="10"/>
      <dgm:spPr/>
    </dgm:pt>
    <dgm:pt modelId="{8C967349-4C87-48DD-9090-118EB6915114}" type="pres">
      <dgm:prSet presAssocID="{C5A49802-6954-4269-9F81-DD89F937952E}" presName="hierChild4" presStyleCnt="0"/>
      <dgm:spPr/>
    </dgm:pt>
    <dgm:pt modelId="{A2A02275-D93E-4F56-9FBF-F684CE975FE4}" type="pres">
      <dgm:prSet presAssocID="{C5A49802-6954-4269-9F81-DD89F937952E}" presName="hierChild5" presStyleCnt="0"/>
      <dgm:spPr/>
    </dgm:pt>
    <dgm:pt modelId="{A2C73087-14C8-48A2-BEFF-91806C3437D1}" type="pres">
      <dgm:prSet presAssocID="{A8EE3E64-87D9-423E-9F4A-1C0F8A3BB12F}" presName="Name37" presStyleLbl="parChTrans1D3" presStyleIdx="2" presStyleCnt="10"/>
      <dgm:spPr/>
    </dgm:pt>
    <dgm:pt modelId="{3AA12F2A-1C84-4648-8264-091CACA58DAC}" type="pres">
      <dgm:prSet presAssocID="{B7D220D8-5D25-43D9-B871-5DC6583AC2F7}" presName="hierRoot2" presStyleCnt="0">
        <dgm:presLayoutVars>
          <dgm:hierBranch val="init"/>
        </dgm:presLayoutVars>
      </dgm:prSet>
      <dgm:spPr/>
    </dgm:pt>
    <dgm:pt modelId="{3DC2230E-79F4-4C00-8B0D-362E255B0BDB}" type="pres">
      <dgm:prSet presAssocID="{B7D220D8-5D25-43D9-B871-5DC6583AC2F7}" presName="rootComposite" presStyleCnt="0"/>
      <dgm:spPr/>
    </dgm:pt>
    <dgm:pt modelId="{BCD0E30B-44D3-4DDC-91FD-725701E041F9}" type="pres">
      <dgm:prSet presAssocID="{B7D220D8-5D25-43D9-B871-5DC6583AC2F7}" presName="rootText" presStyleLbl="node3" presStyleIdx="2" presStyleCnt="10" custScaleX="210136" custScaleY="121000" custLinFactNeighborY="2942">
        <dgm:presLayoutVars>
          <dgm:chPref val="3"/>
        </dgm:presLayoutVars>
      </dgm:prSet>
      <dgm:spPr/>
    </dgm:pt>
    <dgm:pt modelId="{E60C9C14-8CCA-43CE-B99E-E3139E259E27}" type="pres">
      <dgm:prSet presAssocID="{B7D220D8-5D25-43D9-B871-5DC6583AC2F7}" presName="rootConnector" presStyleLbl="node3" presStyleIdx="2" presStyleCnt="10"/>
      <dgm:spPr/>
    </dgm:pt>
    <dgm:pt modelId="{A7A5E4D9-1254-4AFD-A275-37FCF5DA1C3A}" type="pres">
      <dgm:prSet presAssocID="{B7D220D8-5D25-43D9-B871-5DC6583AC2F7}" presName="hierChild4" presStyleCnt="0"/>
      <dgm:spPr/>
    </dgm:pt>
    <dgm:pt modelId="{69A0C573-ADBB-496F-89A6-DB0E974AB898}" type="pres">
      <dgm:prSet presAssocID="{B7D220D8-5D25-43D9-B871-5DC6583AC2F7}" presName="hierChild5" presStyleCnt="0"/>
      <dgm:spPr/>
    </dgm:pt>
    <dgm:pt modelId="{14F11E42-BB19-406D-8069-9B365579C32E}" type="pres">
      <dgm:prSet presAssocID="{FB550582-352F-4041-B592-E3CB19FAC8D2}" presName="hierChild5" presStyleCnt="0"/>
      <dgm:spPr/>
    </dgm:pt>
    <dgm:pt modelId="{24889836-D662-4583-8593-40498C130062}" type="pres">
      <dgm:prSet presAssocID="{F1674EE0-F191-46CF-A939-998E362F33F7}" presName="Name37" presStyleLbl="parChTrans1D2" presStyleIdx="1" presStyleCnt="3"/>
      <dgm:spPr/>
    </dgm:pt>
    <dgm:pt modelId="{F21A9B1E-64AD-45D1-B0A5-D11A1AE8C0B7}" type="pres">
      <dgm:prSet presAssocID="{4B46CF12-1457-4BDE-9A02-A9A581081A21}" presName="hierRoot2" presStyleCnt="0">
        <dgm:presLayoutVars>
          <dgm:hierBranch val="init"/>
        </dgm:presLayoutVars>
      </dgm:prSet>
      <dgm:spPr/>
    </dgm:pt>
    <dgm:pt modelId="{E8571EA9-A650-4D04-8E85-4D6321505444}" type="pres">
      <dgm:prSet presAssocID="{4B46CF12-1457-4BDE-9A02-A9A581081A21}" presName="rootComposite" presStyleCnt="0"/>
      <dgm:spPr/>
    </dgm:pt>
    <dgm:pt modelId="{AC3BE2F9-7435-4E42-BCB1-69F9E39A729D}" type="pres">
      <dgm:prSet presAssocID="{4B46CF12-1457-4BDE-9A02-A9A581081A21}" presName="rootText" presStyleLbl="node2" presStyleIdx="1" presStyleCnt="3" custScaleX="304612" custLinFactNeighborY="-672">
        <dgm:presLayoutVars>
          <dgm:chPref val="3"/>
        </dgm:presLayoutVars>
      </dgm:prSet>
      <dgm:spPr/>
    </dgm:pt>
    <dgm:pt modelId="{CEF70B94-86E6-4BB6-BFB9-60EA882B841A}" type="pres">
      <dgm:prSet presAssocID="{4B46CF12-1457-4BDE-9A02-A9A581081A21}" presName="rootConnector" presStyleLbl="node2" presStyleIdx="1" presStyleCnt="3"/>
      <dgm:spPr/>
    </dgm:pt>
    <dgm:pt modelId="{E9954EB9-DD0C-47C6-B452-F67218A118B9}" type="pres">
      <dgm:prSet presAssocID="{4B46CF12-1457-4BDE-9A02-A9A581081A21}" presName="hierChild4" presStyleCnt="0"/>
      <dgm:spPr/>
    </dgm:pt>
    <dgm:pt modelId="{0D110AC5-2461-4E7B-9AFC-A98281ADB1C6}" type="pres">
      <dgm:prSet presAssocID="{492E21EF-8A28-4FB9-B2F8-5E378A9967CF}" presName="Name37" presStyleLbl="parChTrans1D3" presStyleIdx="3" presStyleCnt="10"/>
      <dgm:spPr/>
    </dgm:pt>
    <dgm:pt modelId="{1E9E10F2-24E2-4ECC-B283-7E1D9A7632A3}" type="pres">
      <dgm:prSet presAssocID="{626BB2D2-AD3E-4254-AFC5-18CBA01C0832}" presName="hierRoot2" presStyleCnt="0">
        <dgm:presLayoutVars>
          <dgm:hierBranch val="init"/>
        </dgm:presLayoutVars>
      </dgm:prSet>
      <dgm:spPr/>
    </dgm:pt>
    <dgm:pt modelId="{1D87EA3E-3980-4D5E-96A8-A26B291668D1}" type="pres">
      <dgm:prSet presAssocID="{626BB2D2-AD3E-4254-AFC5-18CBA01C0832}" presName="rootComposite" presStyleCnt="0"/>
      <dgm:spPr/>
    </dgm:pt>
    <dgm:pt modelId="{F3619ECC-FD31-4D55-9E42-8AF256280B1B}" type="pres">
      <dgm:prSet presAssocID="{626BB2D2-AD3E-4254-AFC5-18CBA01C0832}" presName="rootText" presStyleLbl="node3" presStyleIdx="3" presStyleCnt="10" custScaleX="210136" custScaleY="121000" custLinFactNeighborY="-8856">
        <dgm:presLayoutVars>
          <dgm:chPref val="3"/>
        </dgm:presLayoutVars>
      </dgm:prSet>
      <dgm:spPr/>
    </dgm:pt>
    <dgm:pt modelId="{539A6AD6-4306-4EE8-BF92-457B9518563E}" type="pres">
      <dgm:prSet presAssocID="{626BB2D2-AD3E-4254-AFC5-18CBA01C0832}" presName="rootConnector" presStyleLbl="node3" presStyleIdx="3" presStyleCnt="10"/>
      <dgm:spPr/>
    </dgm:pt>
    <dgm:pt modelId="{6FDFB8C6-B772-4EAD-99E4-27716AD703BA}" type="pres">
      <dgm:prSet presAssocID="{626BB2D2-AD3E-4254-AFC5-18CBA01C0832}" presName="hierChild4" presStyleCnt="0"/>
      <dgm:spPr/>
    </dgm:pt>
    <dgm:pt modelId="{1080AE3B-FBFD-4A77-9C15-3413BDF3D5E8}" type="pres">
      <dgm:prSet presAssocID="{626BB2D2-AD3E-4254-AFC5-18CBA01C0832}" presName="hierChild5" presStyleCnt="0"/>
      <dgm:spPr/>
    </dgm:pt>
    <dgm:pt modelId="{21458BAA-B009-4802-A4FA-C5E1A9775B2B}" type="pres">
      <dgm:prSet presAssocID="{25FCDA0B-64D4-439C-8AC9-8612F6794486}" presName="Name37" presStyleLbl="parChTrans1D3" presStyleIdx="4" presStyleCnt="10"/>
      <dgm:spPr/>
    </dgm:pt>
    <dgm:pt modelId="{EE414639-FFD3-4468-8203-C6B7762E3D94}" type="pres">
      <dgm:prSet presAssocID="{1E62DF40-AFB5-4061-B1AA-5E9103C5F832}" presName="hierRoot2" presStyleCnt="0">
        <dgm:presLayoutVars>
          <dgm:hierBranch val="init"/>
        </dgm:presLayoutVars>
      </dgm:prSet>
      <dgm:spPr/>
    </dgm:pt>
    <dgm:pt modelId="{F3F1DE94-6240-4DFC-93D4-1F89BE728BFE}" type="pres">
      <dgm:prSet presAssocID="{1E62DF40-AFB5-4061-B1AA-5E9103C5F832}" presName="rootComposite" presStyleCnt="0"/>
      <dgm:spPr/>
    </dgm:pt>
    <dgm:pt modelId="{06DCAF86-D333-42FE-AEA5-3B135460134D}" type="pres">
      <dgm:prSet presAssocID="{1E62DF40-AFB5-4061-B1AA-5E9103C5F832}" presName="rootText" presStyleLbl="node3" presStyleIdx="4" presStyleCnt="10" custScaleX="210136" custScaleY="121000" custLinFactNeighborY="-8856">
        <dgm:presLayoutVars>
          <dgm:chPref val="3"/>
        </dgm:presLayoutVars>
      </dgm:prSet>
      <dgm:spPr/>
    </dgm:pt>
    <dgm:pt modelId="{61DFC8BB-A36F-4E5E-A378-65EA1DE9EA0C}" type="pres">
      <dgm:prSet presAssocID="{1E62DF40-AFB5-4061-B1AA-5E9103C5F832}" presName="rootConnector" presStyleLbl="node3" presStyleIdx="4" presStyleCnt="10"/>
      <dgm:spPr/>
    </dgm:pt>
    <dgm:pt modelId="{14BF7C78-C0D2-4E96-B3CE-FAF1E584DA96}" type="pres">
      <dgm:prSet presAssocID="{1E62DF40-AFB5-4061-B1AA-5E9103C5F832}" presName="hierChild4" presStyleCnt="0"/>
      <dgm:spPr/>
    </dgm:pt>
    <dgm:pt modelId="{0BF2AF75-9385-46EB-852D-421277BDAFAC}" type="pres">
      <dgm:prSet presAssocID="{1E62DF40-AFB5-4061-B1AA-5E9103C5F832}" presName="hierChild5" presStyleCnt="0"/>
      <dgm:spPr/>
    </dgm:pt>
    <dgm:pt modelId="{3CB7A3C8-9F45-4793-93FE-FC8AB31B357A}" type="pres">
      <dgm:prSet presAssocID="{11EEBF07-63D3-4FBB-B6B2-C093856665BE}" presName="Name37" presStyleLbl="parChTrans1D3" presStyleIdx="5" presStyleCnt="10"/>
      <dgm:spPr/>
    </dgm:pt>
    <dgm:pt modelId="{7D08F86D-361E-4742-A798-DEBEA76E32B4}" type="pres">
      <dgm:prSet presAssocID="{3D104DD6-1C24-4848-A1AB-F2D02BF13B51}" presName="hierRoot2" presStyleCnt="0">
        <dgm:presLayoutVars>
          <dgm:hierBranch val="init"/>
        </dgm:presLayoutVars>
      </dgm:prSet>
      <dgm:spPr/>
    </dgm:pt>
    <dgm:pt modelId="{2E11159D-4D92-4BA9-84AC-2B4BE7CEEB09}" type="pres">
      <dgm:prSet presAssocID="{3D104DD6-1C24-4848-A1AB-F2D02BF13B51}" presName="rootComposite" presStyleCnt="0"/>
      <dgm:spPr/>
    </dgm:pt>
    <dgm:pt modelId="{87D83E10-4AC1-419D-ADFD-5354C5ABC194}" type="pres">
      <dgm:prSet presAssocID="{3D104DD6-1C24-4848-A1AB-F2D02BF13B51}" presName="rootText" presStyleLbl="node3" presStyleIdx="5" presStyleCnt="10" custScaleX="210136" custScaleY="121000" custLinFactNeighborY="-8856">
        <dgm:presLayoutVars>
          <dgm:chPref val="3"/>
        </dgm:presLayoutVars>
      </dgm:prSet>
      <dgm:spPr/>
    </dgm:pt>
    <dgm:pt modelId="{252A7CD1-5CF6-43E1-B24F-FCCA19ABF11E}" type="pres">
      <dgm:prSet presAssocID="{3D104DD6-1C24-4848-A1AB-F2D02BF13B51}" presName="rootConnector" presStyleLbl="node3" presStyleIdx="5" presStyleCnt="10"/>
      <dgm:spPr/>
    </dgm:pt>
    <dgm:pt modelId="{8D561A96-C3B5-4D8C-BD47-D2B66589FD02}" type="pres">
      <dgm:prSet presAssocID="{3D104DD6-1C24-4848-A1AB-F2D02BF13B51}" presName="hierChild4" presStyleCnt="0"/>
      <dgm:spPr/>
    </dgm:pt>
    <dgm:pt modelId="{B3E3E82A-C2FA-4B12-A85F-DFFBAAC1CAC2}" type="pres">
      <dgm:prSet presAssocID="{3D104DD6-1C24-4848-A1AB-F2D02BF13B51}" presName="hierChild5" presStyleCnt="0"/>
      <dgm:spPr/>
    </dgm:pt>
    <dgm:pt modelId="{D56A2276-3F3E-43AA-8329-9546FA3318A8}" type="pres">
      <dgm:prSet presAssocID="{E5113FC5-1BCB-4D4E-9350-16ED47140E02}" presName="Name37" presStyleLbl="parChTrans1D3" presStyleIdx="6" presStyleCnt="10"/>
      <dgm:spPr/>
    </dgm:pt>
    <dgm:pt modelId="{0EE4954D-13B2-474D-A95E-43C830A17FC5}" type="pres">
      <dgm:prSet presAssocID="{1B5B9387-F76E-4381-8D3A-93BF0280D9A0}" presName="hierRoot2" presStyleCnt="0">
        <dgm:presLayoutVars>
          <dgm:hierBranch val="init"/>
        </dgm:presLayoutVars>
      </dgm:prSet>
      <dgm:spPr/>
    </dgm:pt>
    <dgm:pt modelId="{0C7D3ACB-E4B3-41AE-8D7F-4303E4697FF7}" type="pres">
      <dgm:prSet presAssocID="{1B5B9387-F76E-4381-8D3A-93BF0280D9A0}" presName="rootComposite" presStyleCnt="0"/>
      <dgm:spPr/>
    </dgm:pt>
    <dgm:pt modelId="{B7FA55D8-E0C3-4500-8754-38C7439D9474}" type="pres">
      <dgm:prSet presAssocID="{1B5B9387-F76E-4381-8D3A-93BF0280D9A0}" presName="rootText" presStyleLbl="node3" presStyleIdx="6" presStyleCnt="10" custScaleX="210136" custScaleY="349434" custLinFactNeighborY="-8856">
        <dgm:presLayoutVars>
          <dgm:chPref val="3"/>
        </dgm:presLayoutVars>
      </dgm:prSet>
      <dgm:spPr/>
    </dgm:pt>
    <dgm:pt modelId="{D8C3BF0C-F071-4CBC-B3AF-A4FD6E9C8CB8}" type="pres">
      <dgm:prSet presAssocID="{1B5B9387-F76E-4381-8D3A-93BF0280D9A0}" presName="rootConnector" presStyleLbl="node3" presStyleIdx="6" presStyleCnt="10"/>
      <dgm:spPr/>
    </dgm:pt>
    <dgm:pt modelId="{FD0BA817-28C7-46E5-8789-290EAA3D0D72}" type="pres">
      <dgm:prSet presAssocID="{1B5B9387-F76E-4381-8D3A-93BF0280D9A0}" presName="hierChild4" presStyleCnt="0"/>
      <dgm:spPr/>
    </dgm:pt>
    <dgm:pt modelId="{4BE32634-3B7A-4DB9-B5A2-D3F437E41D74}" type="pres">
      <dgm:prSet presAssocID="{1B5B9387-F76E-4381-8D3A-93BF0280D9A0}" presName="hierChild5" presStyleCnt="0"/>
      <dgm:spPr/>
    </dgm:pt>
    <dgm:pt modelId="{426F8306-272F-44C8-9E8A-3CD1E8AE77FB}" type="pres">
      <dgm:prSet presAssocID="{A6B97B8C-34FD-4D03-9136-66E4940F9E99}" presName="Name37" presStyleLbl="parChTrans1D3" presStyleIdx="7" presStyleCnt="10"/>
      <dgm:spPr/>
    </dgm:pt>
    <dgm:pt modelId="{35CB8FC0-0DD8-40E6-8035-E6B3B92C3FF6}" type="pres">
      <dgm:prSet presAssocID="{BAB1D705-4F57-4992-9D01-19BC42863EE0}" presName="hierRoot2" presStyleCnt="0">
        <dgm:presLayoutVars>
          <dgm:hierBranch val="init"/>
        </dgm:presLayoutVars>
      </dgm:prSet>
      <dgm:spPr/>
    </dgm:pt>
    <dgm:pt modelId="{87E375A6-18E9-4CC5-A7F8-A78C1069D48C}" type="pres">
      <dgm:prSet presAssocID="{BAB1D705-4F57-4992-9D01-19BC42863EE0}" presName="rootComposite" presStyleCnt="0"/>
      <dgm:spPr/>
    </dgm:pt>
    <dgm:pt modelId="{1914816B-BCE5-4BC8-B000-7EC5951934DB}" type="pres">
      <dgm:prSet presAssocID="{BAB1D705-4F57-4992-9D01-19BC42863EE0}" presName="rootText" presStyleLbl="node3" presStyleIdx="7" presStyleCnt="10" custScaleX="210136" custScaleY="121000" custLinFactNeighborY="5205">
        <dgm:presLayoutVars>
          <dgm:chPref val="3"/>
        </dgm:presLayoutVars>
      </dgm:prSet>
      <dgm:spPr/>
    </dgm:pt>
    <dgm:pt modelId="{6753345F-5F98-4BF0-B7EF-FF70E3962860}" type="pres">
      <dgm:prSet presAssocID="{BAB1D705-4F57-4992-9D01-19BC42863EE0}" presName="rootConnector" presStyleLbl="node3" presStyleIdx="7" presStyleCnt="10"/>
      <dgm:spPr/>
    </dgm:pt>
    <dgm:pt modelId="{215DC86E-DFEE-414C-8164-051841631134}" type="pres">
      <dgm:prSet presAssocID="{BAB1D705-4F57-4992-9D01-19BC42863EE0}" presName="hierChild4" presStyleCnt="0"/>
      <dgm:spPr/>
    </dgm:pt>
    <dgm:pt modelId="{3675C493-C829-41A9-A986-05B9F55F8BC8}" type="pres">
      <dgm:prSet presAssocID="{BAB1D705-4F57-4992-9D01-19BC42863EE0}" presName="hierChild5" presStyleCnt="0"/>
      <dgm:spPr/>
    </dgm:pt>
    <dgm:pt modelId="{982A2CE1-D526-40F2-8869-A10E556374B5}" type="pres">
      <dgm:prSet presAssocID="{4B46CF12-1457-4BDE-9A02-A9A581081A21}" presName="hierChild5" presStyleCnt="0"/>
      <dgm:spPr/>
    </dgm:pt>
    <dgm:pt modelId="{2AFDADA6-FD2F-493D-9387-DDE7FB08846F}" type="pres">
      <dgm:prSet presAssocID="{3CB6DBAF-D062-4803-AD86-9503C2E6CF2C}" presName="Name37" presStyleLbl="parChTrans1D2" presStyleIdx="2" presStyleCnt="3"/>
      <dgm:spPr/>
    </dgm:pt>
    <dgm:pt modelId="{63579277-520F-4E44-A6A8-DACA1B12BC64}" type="pres">
      <dgm:prSet presAssocID="{6ADFD91B-FE2E-4015-BFEA-B20E60E7B53F}" presName="hierRoot2" presStyleCnt="0">
        <dgm:presLayoutVars>
          <dgm:hierBranch val="init"/>
        </dgm:presLayoutVars>
      </dgm:prSet>
      <dgm:spPr/>
    </dgm:pt>
    <dgm:pt modelId="{4EF4E248-D259-4CB7-88EB-102B3179C38C}" type="pres">
      <dgm:prSet presAssocID="{6ADFD91B-FE2E-4015-BFEA-B20E60E7B53F}" presName="rootComposite" presStyleCnt="0"/>
      <dgm:spPr/>
    </dgm:pt>
    <dgm:pt modelId="{54F4731A-D100-411F-A69A-65874234B775}" type="pres">
      <dgm:prSet presAssocID="{6ADFD91B-FE2E-4015-BFEA-B20E60E7B53F}" presName="rootText" presStyleLbl="node2" presStyleIdx="2" presStyleCnt="3" custScaleX="304612" custLinFactNeighborY="-672">
        <dgm:presLayoutVars>
          <dgm:chPref val="3"/>
        </dgm:presLayoutVars>
      </dgm:prSet>
      <dgm:spPr/>
    </dgm:pt>
    <dgm:pt modelId="{0F3F95EC-CC2D-4D36-BD7E-6147C2832E9B}" type="pres">
      <dgm:prSet presAssocID="{6ADFD91B-FE2E-4015-BFEA-B20E60E7B53F}" presName="rootConnector" presStyleLbl="node2" presStyleIdx="2" presStyleCnt="3"/>
      <dgm:spPr/>
    </dgm:pt>
    <dgm:pt modelId="{B5EA1D23-D48F-4094-A446-4A464EA39B17}" type="pres">
      <dgm:prSet presAssocID="{6ADFD91B-FE2E-4015-BFEA-B20E60E7B53F}" presName="hierChild4" presStyleCnt="0"/>
      <dgm:spPr/>
    </dgm:pt>
    <dgm:pt modelId="{F4CCACA3-12AB-4BBE-BE6B-DCBEBE8D0558}" type="pres">
      <dgm:prSet presAssocID="{A9EEF6F2-E16C-4D8D-A995-E14E3433AE19}" presName="Name37" presStyleLbl="parChTrans1D3" presStyleIdx="8" presStyleCnt="10"/>
      <dgm:spPr/>
    </dgm:pt>
    <dgm:pt modelId="{4FE2C0DF-5444-436C-82C4-0CBA3BFBECE3}" type="pres">
      <dgm:prSet presAssocID="{4051F828-490E-4B13-A43B-49A32D80E61C}" presName="hierRoot2" presStyleCnt="0">
        <dgm:presLayoutVars>
          <dgm:hierBranch val="init"/>
        </dgm:presLayoutVars>
      </dgm:prSet>
      <dgm:spPr/>
    </dgm:pt>
    <dgm:pt modelId="{8208C2E4-59C7-4CE6-A42D-9F6BACE54420}" type="pres">
      <dgm:prSet presAssocID="{4051F828-490E-4B13-A43B-49A32D80E61C}" presName="rootComposite" presStyleCnt="0"/>
      <dgm:spPr/>
    </dgm:pt>
    <dgm:pt modelId="{D66DBAAF-8921-40A7-B579-FA3C6622DB25}" type="pres">
      <dgm:prSet presAssocID="{4051F828-490E-4B13-A43B-49A32D80E61C}" presName="rootText" presStyleLbl="node3" presStyleIdx="8" presStyleCnt="10" custScaleX="210531" custScaleY="121460" custLinFactNeighborY="-8856">
        <dgm:presLayoutVars>
          <dgm:chPref val="3"/>
        </dgm:presLayoutVars>
      </dgm:prSet>
      <dgm:spPr/>
    </dgm:pt>
    <dgm:pt modelId="{FD7BBF16-1644-4133-A58C-F79DA0368720}" type="pres">
      <dgm:prSet presAssocID="{4051F828-490E-4B13-A43B-49A32D80E61C}" presName="rootConnector" presStyleLbl="node3" presStyleIdx="8" presStyleCnt="10"/>
      <dgm:spPr/>
    </dgm:pt>
    <dgm:pt modelId="{3F14157F-7B44-4945-B442-650BDA33C9E4}" type="pres">
      <dgm:prSet presAssocID="{4051F828-490E-4B13-A43B-49A32D80E61C}" presName="hierChild4" presStyleCnt="0"/>
      <dgm:spPr/>
    </dgm:pt>
    <dgm:pt modelId="{F4FAC588-D1EF-4FCE-832A-E2E244F72FC2}" type="pres">
      <dgm:prSet presAssocID="{4051F828-490E-4B13-A43B-49A32D80E61C}" presName="hierChild5" presStyleCnt="0"/>
      <dgm:spPr/>
    </dgm:pt>
    <dgm:pt modelId="{BD95050C-C300-4AF8-B9D5-CCFB91C0912C}" type="pres">
      <dgm:prSet presAssocID="{5E3B7EAD-E131-4441-9C06-1D0B9F7F1658}" presName="Name37" presStyleLbl="parChTrans1D3" presStyleIdx="9" presStyleCnt="10"/>
      <dgm:spPr/>
    </dgm:pt>
    <dgm:pt modelId="{CEF42E18-DF53-42DF-8B2B-7AFB35D63187}" type="pres">
      <dgm:prSet presAssocID="{D16043BE-C577-44C1-A414-B4A5904E1252}" presName="hierRoot2" presStyleCnt="0">
        <dgm:presLayoutVars>
          <dgm:hierBranch val="init"/>
        </dgm:presLayoutVars>
      </dgm:prSet>
      <dgm:spPr/>
    </dgm:pt>
    <dgm:pt modelId="{E8962A64-F17B-4E59-8A6E-70090BB12993}" type="pres">
      <dgm:prSet presAssocID="{D16043BE-C577-44C1-A414-B4A5904E1252}" presName="rootComposite" presStyleCnt="0"/>
      <dgm:spPr/>
    </dgm:pt>
    <dgm:pt modelId="{52B6ACD0-09EA-4DE6-8F35-45F7FD56E439}" type="pres">
      <dgm:prSet presAssocID="{D16043BE-C577-44C1-A414-B4A5904E1252}" presName="rootText" presStyleLbl="node3" presStyleIdx="9" presStyleCnt="10" custScaleX="210531" custScaleY="121460" custLinFactNeighborY="-8856">
        <dgm:presLayoutVars>
          <dgm:chPref val="3"/>
        </dgm:presLayoutVars>
      </dgm:prSet>
      <dgm:spPr/>
    </dgm:pt>
    <dgm:pt modelId="{AAF5A411-F705-4A68-B3AA-AE5CFB8232B9}" type="pres">
      <dgm:prSet presAssocID="{D16043BE-C577-44C1-A414-B4A5904E1252}" presName="rootConnector" presStyleLbl="node3" presStyleIdx="9" presStyleCnt="10"/>
      <dgm:spPr/>
    </dgm:pt>
    <dgm:pt modelId="{2D283AE0-E449-4D9F-B8F0-A183D527B1DB}" type="pres">
      <dgm:prSet presAssocID="{D16043BE-C577-44C1-A414-B4A5904E1252}" presName="hierChild4" presStyleCnt="0"/>
      <dgm:spPr/>
    </dgm:pt>
    <dgm:pt modelId="{2F9529C5-6335-4E24-86D1-D98DAC4A628D}" type="pres">
      <dgm:prSet presAssocID="{D16043BE-C577-44C1-A414-B4A5904E1252}" presName="hierChild5" presStyleCnt="0"/>
      <dgm:spPr/>
    </dgm:pt>
    <dgm:pt modelId="{E49A50B0-EEF2-44D8-B65B-18CA6865D88D}" type="pres">
      <dgm:prSet presAssocID="{6ADFD91B-FE2E-4015-BFEA-B20E60E7B53F}" presName="hierChild5" presStyleCnt="0"/>
      <dgm:spPr/>
    </dgm:pt>
    <dgm:pt modelId="{0D9A6EB7-7AEF-4417-A0EF-D5A12CA51B7C}" type="pres">
      <dgm:prSet presAssocID="{0D3527AA-8253-487A-922A-25FE6ABABB24}" presName="hierChild3" presStyleCnt="0"/>
      <dgm:spPr/>
    </dgm:pt>
  </dgm:ptLst>
  <dgm:cxnLst>
    <dgm:cxn modelId="{A0BAF100-5719-4DCA-9FEC-E5E2B0E37053}" type="presOf" srcId="{1E62DF40-AFB5-4061-B1AA-5E9103C5F832}" destId="{61DFC8BB-A36F-4E5E-A378-65EA1DE9EA0C}" srcOrd="1" destOrd="0" presId="urn:microsoft.com/office/officeart/2005/8/layout/orgChart1"/>
    <dgm:cxn modelId="{B75B3104-19D3-47D3-BF8E-4BCCD9EA7EED}" type="presOf" srcId="{6ADFD91B-FE2E-4015-BFEA-B20E60E7B53F}" destId="{0F3F95EC-CC2D-4D36-BD7E-6147C2832E9B}" srcOrd="1" destOrd="0" presId="urn:microsoft.com/office/officeart/2005/8/layout/orgChart1"/>
    <dgm:cxn modelId="{30816B0D-C79F-4481-9B7A-D24486B2D486}" type="presOf" srcId="{BAB1D705-4F57-4992-9D01-19BC42863EE0}" destId="{1914816B-BCE5-4BC8-B000-7EC5951934DB}" srcOrd="0" destOrd="0" presId="urn:microsoft.com/office/officeart/2005/8/layout/orgChart1"/>
    <dgm:cxn modelId="{C10AD30D-4FFE-43B8-9A9F-7C64E7BD696B}" srcId="{6ADFD91B-FE2E-4015-BFEA-B20E60E7B53F}" destId="{D16043BE-C577-44C1-A414-B4A5904E1252}" srcOrd="1" destOrd="0" parTransId="{5E3B7EAD-E131-4441-9C06-1D0B9F7F1658}" sibTransId="{161163F6-5CFE-4689-841E-897F1CB8099B}"/>
    <dgm:cxn modelId="{881C610E-ED0F-42EB-8355-25ECAB03930B}" srcId="{0D3527AA-8253-487A-922A-25FE6ABABB24}" destId="{4B46CF12-1457-4BDE-9A02-A9A581081A21}" srcOrd="1" destOrd="0" parTransId="{F1674EE0-F191-46CF-A939-998E362F33F7}" sibTransId="{14020D86-7393-4593-AF99-89620C81D7AE}"/>
    <dgm:cxn modelId="{2E43120F-213C-46DF-9DAC-8803AF875423}" type="presOf" srcId="{4051F828-490E-4B13-A43B-49A32D80E61C}" destId="{D66DBAAF-8921-40A7-B579-FA3C6622DB25}" srcOrd="0" destOrd="0" presId="urn:microsoft.com/office/officeart/2005/8/layout/orgChart1"/>
    <dgm:cxn modelId="{C268C612-2786-421D-B144-EFF186A23EB9}" type="presOf" srcId="{BAB1D705-4F57-4992-9D01-19BC42863EE0}" destId="{6753345F-5F98-4BF0-B7EF-FF70E3962860}" srcOrd="1" destOrd="0" presId="urn:microsoft.com/office/officeart/2005/8/layout/orgChart1"/>
    <dgm:cxn modelId="{C8BFB21B-3381-4241-8DE6-B08C47A9FA65}" srcId="{4B46CF12-1457-4BDE-9A02-A9A581081A21}" destId="{3D104DD6-1C24-4848-A1AB-F2D02BF13B51}" srcOrd="2" destOrd="0" parTransId="{11EEBF07-63D3-4FBB-B6B2-C093856665BE}" sibTransId="{64304386-3E28-496F-9C5C-E1E8D7B0F3F2}"/>
    <dgm:cxn modelId="{63DA4C1E-83AD-4DC1-9CC7-42012AAB79D3}" srcId="{4B46CF12-1457-4BDE-9A02-A9A581081A21}" destId="{626BB2D2-AD3E-4254-AFC5-18CBA01C0832}" srcOrd="0" destOrd="0" parTransId="{492E21EF-8A28-4FB9-B2F8-5E378A9967CF}" sibTransId="{CA8D7383-61C0-4FBF-B0F5-EA2C5FF5FF37}"/>
    <dgm:cxn modelId="{99F2C022-51E4-40B4-A065-0AE53AE989F0}" type="presOf" srcId="{492E21EF-8A28-4FB9-B2F8-5E378A9967CF}" destId="{0D110AC5-2461-4E7B-9AFC-A98281ADB1C6}" srcOrd="0" destOrd="0" presId="urn:microsoft.com/office/officeart/2005/8/layout/orgChart1"/>
    <dgm:cxn modelId="{293BE923-C6EE-40DA-AAF4-24CD11F26FAB}" srcId="{FB550582-352F-4041-B592-E3CB19FAC8D2}" destId="{B7D220D8-5D25-43D9-B871-5DC6583AC2F7}" srcOrd="2" destOrd="0" parTransId="{A8EE3E64-87D9-423E-9F4A-1C0F8A3BB12F}" sibTransId="{5BEAADEF-6021-4353-A169-3B76E4E37874}"/>
    <dgm:cxn modelId="{5FABAC26-AE2A-4821-B0AB-74AFC270146F}" type="presOf" srcId="{D41918E9-7E55-4532-A6DE-1150FA6F847F}" destId="{29BD6A1E-FD49-46C1-9CAC-4811D118FE1B}" srcOrd="0" destOrd="0" presId="urn:microsoft.com/office/officeart/2005/8/layout/orgChart1"/>
    <dgm:cxn modelId="{E2E5452C-4DFA-42A8-B4C7-3480EDE52E8B}" type="presOf" srcId="{F1674EE0-F191-46CF-A939-998E362F33F7}" destId="{24889836-D662-4583-8593-40498C130062}" srcOrd="0" destOrd="0" presId="urn:microsoft.com/office/officeart/2005/8/layout/orgChart1"/>
    <dgm:cxn modelId="{3A435B2F-B539-468E-BF0B-28ED8D8E1AE3}" type="presOf" srcId="{11EEBF07-63D3-4FBB-B6B2-C093856665BE}" destId="{3CB7A3C8-9F45-4793-93FE-FC8AB31B357A}" srcOrd="0" destOrd="0" presId="urn:microsoft.com/office/officeart/2005/8/layout/orgChart1"/>
    <dgm:cxn modelId="{B0938C38-B623-4963-BC44-5360FC5D2E09}" type="presOf" srcId="{B7D220D8-5D25-43D9-B871-5DC6583AC2F7}" destId="{E60C9C14-8CCA-43CE-B99E-E3139E259E27}" srcOrd="1" destOrd="0" presId="urn:microsoft.com/office/officeart/2005/8/layout/orgChart1"/>
    <dgm:cxn modelId="{D39B513C-3A90-4DC9-9227-E3A267D0FCEF}" type="presOf" srcId="{FB550582-352F-4041-B592-E3CB19FAC8D2}" destId="{AF87FC3E-3E3C-49CC-8812-13B7D81ED530}" srcOrd="1" destOrd="0" presId="urn:microsoft.com/office/officeart/2005/8/layout/orgChart1"/>
    <dgm:cxn modelId="{F1B1F23C-6375-4BEB-9F5A-C8682C13A5F0}" type="presOf" srcId="{4051F828-490E-4B13-A43B-49A32D80E61C}" destId="{FD7BBF16-1644-4133-A58C-F79DA0368720}" srcOrd="1" destOrd="0" presId="urn:microsoft.com/office/officeart/2005/8/layout/orgChart1"/>
    <dgm:cxn modelId="{41B9053E-F3E9-46E4-B21B-AEC80F52BD16}" type="presOf" srcId="{D16043BE-C577-44C1-A414-B4A5904E1252}" destId="{AAF5A411-F705-4A68-B3AA-AE5CFB8232B9}" srcOrd="1" destOrd="0" presId="urn:microsoft.com/office/officeart/2005/8/layout/orgChart1"/>
    <dgm:cxn modelId="{262AAD66-D9E7-405C-9181-F90A5995928B}" srcId="{FB550582-352F-4041-B592-E3CB19FAC8D2}" destId="{C5A49802-6954-4269-9F81-DD89F937952E}" srcOrd="1" destOrd="0" parTransId="{D41918E9-7E55-4532-A6DE-1150FA6F847F}" sibTransId="{35F0352C-1285-4E52-BE8D-E913468C5114}"/>
    <dgm:cxn modelId="{CA541447-EC35-43E6-996E-394C7365A5D8}" type="presOf" srcId="{B7D220D8-5D25-43D9-B871-5DC6583AC2F7}" destId="{BCD0E30B-44D3-4DDC-91FD-725701E041F9}" srcOrd="0" destOrd="0" presId="urn:microsoft.com/office/officeart/2005/8/layout/orgChart1"/>
    <dgm:cxn modelId="{A8795667-94BE-453F-8D76-DBD1149F3EEB}" type="presOf" srcId="{4B46CF12-1457-4BDE-9A02-A9A581081A21}" destId="{AC3BE2F9-7435-4E42-BCB1-69F9E39A729D}" srcOrd="0" destOrd="0" presId="urn:microsoft.com/office/officeart/2005/8/layout/orgChart1"/>
    <dgm:cxn modelId="{47D8E669-D57A-4D4C-B43A-7D6A5BF1DA00}" type="presOf" srcId="{CE606B1E-7B70-42C8-B18B-9B6F39D12E89}" destId="{6A8A9A83-4669-47A0-9E06-182EFAEAC5ED}" srcOrd="1" destOrd="0" presId="urn:microsoft.com/office/officeart/2005/8/layout/orgChart1"/>
    <dgm:cxn modelId="{F98DAA4F-2236-44E0-A00D-42F01BDC9C3F}" type="presOf" srcId="{4B46CF12-1457-4BDE-9A02-A9A581081A21}" destId="{CEF70B94-86E6-4BB6-BFB9-60EA882B841A}" srcOrd="1" destOrd="0" presId="urn:microsoft.com/office/officeart/2005/8/layout/orgChart1"/>
    <dgm:cxn modelId="{5B8A5E50-DEB0-4331-A53E-3CB9F144F0C5}" type="presOf" srcId="{C5A49802-6954-4269-9F81-DD89F937952E}" destId="{41BBB79E-86FF-4E68-83DF-F72D377686DA}" srcOrd="0" destOrd="0" presId="urn:microsoft.com/office/officeart/2005/8/layout/orgChart1"/>
    <dgm:cxn modelId="{61055451-FA3D-4A0D-AF69-7ACF52591C59}" srcId="{FB550582-352F-4041-B592-E3CB19FAC8D2}" destId="{CE606B1E-7B70-42C8-B18B-9B6F39D12E89}" srcOrd="0" destOrd="0" parTransId="{903F48A4-D588-4794-BA4A-1D6A813B7C9F}" sibTransId="{FC990CF9-3D87-4DDC-A8BA-16BBDCF55963}"/>
    <dgm:cxn modelId="{6E0B0072-E5A7-48F6-9410-05D958F977AA}" type="presOf" srcId="{3CB6DBAF-D062-4803-AD86-9503C2E6CF2C}" destId="{2AFDADA6-FD2F-493D-9387-DDE7FB08846F}" srcOrd="0" destOrd="0" presId="urn:microsoft.com/office/officeart/2005/8/layout/orgChart1"/>
    <dgm:cxn modelId="{50A2A675-8895-4878-A777-65F1F310CA61}" type="presOf" srcId="{1B5B9387-F76E-4381-8D3A-93BF0280D9A0}" destId="{B7FA55D8-E0C3-4500-8754-38C7439D9474}" srcOrd="0" destOrd="0" presId="urn:microsoft.com/office/officeart/2005/8/layout/orgChart1"/>
    <dgm:cxn modelId="{5BB90276-CC60-4774-BFE3-6C5F051EE89C}" srcId="{4B46CF12-1457-4BDE-9A02-A9A581081A21}" destId="{1B5B9387-F76E-4381-8D3A-93BF0280D9A0}" srcOrd="3" destOrd="0" parTransId="{E5113FC5-1BCB-4D4E-9350-16ED47140E02}" sibTransId="{6B1784A6-FC67-41B0-9709-C0431428EEA8}"/>
    <dgm:cxn modelId="{6065477E-7929-406A-AFE2-58BDA0F463B6}" srcId="{4B46CF12-1457-4BDE-9A02-A9A581081A21}" destId="{1E62DF40-AFB5-4061-B1AA-5E9103C5F832}" srcOrd="1" destOrd="0" parTransId="{25FCDA0B-64D4-439C-8AC9-8612F6794486}" sibTransId="{6B23DB8C-1FD4-412A-8F15-A817D35FABB0}"/>
    <dgm:cxn modelId="{948A887E-33FB-47CC-B66E-BC6901BE43BB}" type="presOf" srcId="{5D18A96F-9710-4F9B-8F17-46A2ED12493F}" destId="{8FA39E25-CD55-4C84-B985-7E2E2525451B}" srcOrd="0" destOrd="0" presId="urn:microsoft.com/office/officeart/2005/8/layout/orgChart1"/>
    <dgm:cxn modelId="{FEDC5784-6CB5-4C5D-8E46-2EFF8A01DADE}" type="presOf" srcId="{3D104DD6-1C24-4848-A1AB-F2D02BF13B51}" destId="{252A7CD1-5CF6-43E1-B24F-FCCA19ABF11E}" srcOrd="1" destOrd="0" presId="urn:microsoft.com/office/officeart/2005/8/layout/orgChart1"/>
    <dgm:cxn modelId="{3E2BDC86-E1B4-4721-99A2-941B660F839F}" srcId="{0D3527AA-8253-487A-922A-25FE6ABABB24}" destId="{6ADFD91B-FE2E-4015-BFEA-B20E60E7B53F}" srcOrd="2" destOrd="0" parTransId="{3CB6DBAF-D062-4803-AD86-9503C2E6CF2C}" sibTransId="{8F6EDFE5-8802-4472-9AE5-76D6E1F52EE6}"/>
    <dgm:cxn modelId="{9F31198E-5228-476B-AC99-0D00F36591CC}" type="presOf" srcId="{B01E7EF7-DE2B-4618-9E56-2C8E5C3B14F4}" destId="{92E01728-A208-4836-9C34-DC915F2A87D8}" srcOrd="0" destOrd="0" presId="urn:microsoft.com/office/officeart/2005/8/layout/orgChart1"/>
    <dgm:cxn modelId="{08A0E494-DBD9-4340-8511-99D71D9AA4AD}" type="presOf" srcId="{626BB2D2-AD3E-4254-AFC5-18CBA01C0832}" destId="{F3619ECC-FD31-4D55-9E42-8AF256280B1B}" srcOrd="0" destOrd="0" presId="urn:microsoft.com/office/officeart/2005/8/layout/orgChart1"/>
    <dgm:cxn modelId="{261F4F9B-6A89-4BAF-960A-60564B858C28}" type="presOf" srcId="{6ADFD91B-FE2E-4015-BFEA-B20E60E7B53F}" destId="{54F4731A-D100-411F-A69A-65874234B775}" srcOrd="0" destOrd="0" presId="urn:microsoft.com/office/officeart/2005/8/layout/orgChart1"/>
    <dgm:cxn modelId="{D8CDFCA0-7546-4C11-8F9C-39E43EC0AE24}" type="presOf" srcId="{C5A49802-6954-4269-9F81-DD89F937952E}" destId="{11208B62-11CB-4BEE-A0AA-9990FE86AC24}" srcOrd="1" destOrd="0" presId="urn:microsoft.com/office/officeart/2005/8/layout/orgChart1"/>
    <dgm:cxn modelId="{3CA87EB6-F1A8-43F8-BA37-701232882A32}" type="presOf" srcId="{3D104DD6-1C24-4848-A1AB-F2D02BF13B51}" destId="{87D83E10-4AC1-419D-ADFD-5354C5ABC194}" srcOrd="0" destOrd="0" presId="urn:microsoft.com/office/officeart/2005/8/layout/orgChart1"/>
    <dgm:cxn modelId="{F3762BB9-81DB-4A95-8513-C0BF6EC2BA4D}" type="presOf" srcId="{A8EE3E64-87D9-423E-9F4A-1C0F8A3BB12F}" destId="{A2C73087-14C8-48A2-BEFF-91806C3437D1}" srcOrd="0" destOrd="0" presId="urn:microsoft.com/office/officeart/2005/8/layout/orgChart1"/>
    <dgm:cxn modelId="{8FAFF6B9-644B-437F-8CD6-C25CBC1803D7}" type="presOf" srcId="{D16043BE-C577-44C1-A414-B4A5904E1252}" destId="{52B6ACD0-09EA-4DE6-8F35-45F7FD56E439}" srcOrd="0" destOrd="0" presId="urn:microsoft.com/office/officeart/2005/8/layout/orgChart1"/>
    <dgm:cxn modelId="{DAC3BBBA-3396-4C31-82C4-55D184E9FCB8}" type="presOf" srcId="{903F48A4-D588-4794-BA4A-1D6A813B7C9F}" destId="{BAD44B8F-AD14-4985-A380-663188CF7980}" srcOrd="0" destOrd="0" presId="urn:microsoft.com/office/officeart/2005/8/layout/orgChart1"/>
    <dgm:cxn modelId="{DCC4A5C6-C4D6-40C2-B903-4098D0ECBCC4}" type="presOf" srcId="{1B5B9387-F76E-4381-8D3A-93BF0280D9A0}" destId="{D8C3BF0C-F071-4CBC-B3AF-A4FD6E9C8CB8}" srcOrd="1" destOrd="0" presId="urn:microsoft.com/office/officeart/2005/8/layout/orgChart1"/>
    <dgm:cxn modelId="{CE2E6FCA-0B70-4D76-A005-6F633B5C2856}" type="presOf" srcId="{A6B97B8C-34FD-4D03-9136-66E4940F9E99}" destId="{426F8306-272F-44C8-9E8A-3CD1E8AE77FB}" srcOrd="0" destOrd="0" presId="urn:microsoft.com/office/officeart/2005/8/layout/orgChart1"/>
    <dgm:cxn modelId="{75949ACB-199C-449B-87D0-7CACB0629E55}" type="presOf" srcId="{E5113FC5-1BCB-4D4E-9350-16ED47140E02}" destId="{D56A2276-3F3E-43AA-8329-9546FA3318A8}" srcOrd="0" destOrd="0" presId="urn:microsoft.com/office/officeart/2005/8/layout/orgChart1"/>
    <dgm:cxn modelId="{3CBD9BCE-8833-4183-8AD5-C9B8F07A8B6F}" type="presOf" srcId="{1E62DF40-AFB5-4061-B1AA-5E9103C5F832}" destId="{06DCAF86-D333-42FE-AEA5-3B135460134D}" srcOrd="0" destOrd="0" presId="urn:microsoft.com/office/officeart/2005/8/layout/orgChart1"/>
    <dgm:cxn modelId="{B74EDFD7-23E2-46B8-8805-3E73AD89F4EF}" srcId="{5D18A96F-9710-4F9B-8F17-46A2ED12493F}" destId="{0D3527AA-8253-487A-922A-25FE6ABABB24}" srcOrd="0" destOrd="0" parTransId="{2F9395C9-D3BE-4079-ACA5-D75F29023389}" sibTransId="{1B7BBF42-EFB3-4E7F-86BE-336385422220}"/>
    <dgm:cxn modelId="{1D1554E7-D4E6-455F-A1CD-99C974660E1A}" type="presOf" srcId="{A9EEF6F2-E16C-4D8D-A995-E14E3433AE19}" destId="{F4CCACA3-12AB-4BBE-BE6B-DCBEBE8D0558}" srcOrd="0" destOrd="0" presId="urn:microsoft.com/office/officeart/2005/8/layout/orgChart1"/>
    <dgm:cxn modelId="{2BDDD9E8-0EBD-42BE-8A77-528AD4F4E14A}" type="presOf" srcId="{5E3B7EAD-E131-4441-9C06-1D0B9F7F1658}" destId="{BD95050C-C300-4AF8-B9D5-CCFB91C0912C}" srcOrd="0" destOrd="0" presId="urn:microsoft.com/office/officeart/2005/8/layout/orgChart1"/>
    <dgm:cxn modelId="{212409E9-1A96-458D-9965-B19448E206C9}" srcId="{6ADFD91B-FE2E-4015-BFEA-B20E60E7B53F}" destId="{4051F828-490E-4B13-A43B-49A32D80E61C}" srcOrd="0" destOrd="0" parTransId="{A9EEF6F2-E16C-4D8D-A995-E14E3433AE19}" sibTransId="{49404FB2-FAB3-4C82-96F1-B1AE00F5C042}"/>
    <dgm:cxn modelId="{CF26E8EC-1EAC-4D5F-99E5-EEEA0208B70A}" srcId="{0D3527AA-8253-487A-922A-25FE6ABABB24}" destId="{FB550582-352F-4041-B592-E3CB19FAC8D2}" srcOrd="0" destOrd="0" parTransId="{B01E7EF7-DE2B-4618-9E56-2C8E5C3B14F4}" sibTransId="{EE167D1E-6697-4AD2-9F83-9889DC3AB042}"/>
    <dgm:cxn modelId="{5FD841F0-D2C9-4AA3-9340-44E5CBB047F1}" type="presOf" srcId="{CE606B1E-7B70-42C8-B18B-9B6F39D12E89}" destId="{ED20D19B-EA84-4647-A850-43266BDE66D9}" srcOrd="0" destOrd="0" presId="urn:microsoft.com/office/officeart/2005/8/layout/orgChart1"/>
    <dgm:cxn modelId="{B600DEF7-1262-42C4-B83F-1FAA13961917}" type="presOf" srcId="{0D3527AA-8253-487A-922A-25FE6ABABB24}" destId="{7ADC0909-5B07-4255-BC3E-EEA60FFCE577}" srcOrd="1" destOrd="0" presId="urn:microsoft.com/office/officeart/2005/8/layout/orgChart1"/>
    <dgm:cxn modelId="{558828FA-C52A-454D-8591-4A1F211CD20B}" type="presOf" srcId="{626BB2D2-AD3E-4254-AFC5-18CBA01C0832}" destId="{539A6AD6-4306-4EE8-BF92-457B9518563E}" srcOrd="1" destOrd="0" presId="urn:microsoft.com/office/officeart/2005/8/layout/orgChart1"/>
    <dgm:cxn modelId="{1C5F8FFA-B805-4B65-95FB-ED5D6826969A}" type="presOf" srcId="{0D3527AA-8253-487A-922A-25FE6ABABB24}" destId="{572DE169-A481-4ED0-89A8-27C87A1AE828}" srcOrd="0" destOrd="0" presId="urn:microsoft.com/office/officeart/2005/8/layout/orgChart1"/>
    <dgm:cxn modelId="{030C87FB-3131-4295-8B0E-3C95A0333B83}" srcId="{4B46CF12-1457-4BDE-9A02-A9A581081A21}" destId="{BAB1D705-4F57-4992-9D01-19BC42863EE0}" srcOrd="4" destOrd="0" parTransId="{A6B97B8C-34FD-4D03-9136-66E4940F9E99}" sibTransId="{9639D6E9-290A-4F7E-924C-3BC025514CD8}"/>
    <dgm:cxn modelId="{71BB7AFD-02D3-4D64-AA7B-E3C0D88F521C}" type="presOf" srcId="{25FCDA0B-64D4-439C-8AC9-8612F6794486}" destId="{21458BAA-B009-4802-A4FA-C5E1A9775B2B}" srcOrd="0" destOrd="0" presId="urn:microsoft.com/office/officeart/2005/8/layout/orgChart1"/>
    <dgm:cxn modelId="{018E70FE-C7E4-4E20-9640-2EC0B6C42DB2}" type="presOf" srcId="{FB550582-352F-4041-B592-E3CB19FAC8D2}" destId="{AB71078E-FDF6-436F-A36C-728AE25E86E2}" srcOrd="0" destOrd="0" presId="urn:microsoft.com/office/officeart/2005/8/layout/orgChart1"/>
    <dgm:cxn modelId="{73229B77-ADEB-47CD-BAC7-B6EF30DEF86E}" type="presParOf" srcId="{8FA39E25-CD55-4C84-B985-7E2E2525451B}" destId="{909FE02A-6F0F-43AD-9A11-862414C219ED}" srcOrd="0" destOrd="0" presId="urn:microsoft.com/office/officeart/2005/8/layout/orgChart1"/>
    <dgm:cxn modelId="{05457347-5F02-4373-B8C3-97D4C1DDF1E0}" type="presParOf" srcId="{909FE02A-6F0F-43AD-9A11-862414C219ED}" destId="{6B85255A-C6F7-44B6-8A8D-94F6B5A5233D}" srcOrd="0" destOrd="0" presId="urn:microsoft.com/office/officeart/2005/8/layout/orgChart1"/>
    <dgm:cxn modelId="{7C9433EF-AE52-4440-90C4-CAE2E078E05E}" type="presParOf" srcId="{6B85255A-C6F7-44B6-8A8D-94F6B5A5233D}" destId="{572DE169-A481-4ED0-89A8-27C87A1AE828}" srcOrd="0" destOrd="0" presId="urn:microsoft.com/office/officeart/2005/8/layout/orgChart1"/>
    <dgm:cxn modelId="{94A2B0BE-A734-4141-B4E2-652768E07F9A}" type="presParOf" srcId="{6B85255A-C6F7-44B6-8A8D-94F6B5A5233D}" destId="{7ADC0909-5B07-4255-BC3E-EEA60FFCE577}" srcOrd="1" destOrd="0" presId="urn:microsoft.com/office/officeart/2005/8/layout/orgChart1"/>
    <dgm:cxn modelId="{5C6FD14E-56DC-4715-B051-37B95AB9C81D}" type="presParOf" srcId="{909FE02A-6F0F-43AD-9A11-862414C219ED}" destId="{7970662F-2BDE-4691-85FC-C2F2271674B6}" srcOrd="1" destOrd="0" presId="urn:microsoft.com/office/officeart/2005/8/layout/orgChart1"/>
    <dgm:cxn modelId="{C01A9514-0FE1-47FE-9F8D-0EADD0A9265F}" type="presParOf" srcId="{7970662F-2BDE-4691-85FC-C2F2271674B6}" destId="{92E01728-A208-4836-9C34-DC915F2A87D8}" srcOrd="0" destOrd="0" presId="urn:microsoft.com/office/officeart/2005/8/layout/orgChart1"/>
    <dgm:cxn modelId="{F2239A51-624D-45D0-967D-CBA9A352F9D5}" type="presParOf" srcId="{7970662F-2BDE-4691-85FC-C2F2271674B6}" destId="{25B6927B-70B4-4AE1-A558-36E33C9634E4}" srcOrd="1" destOrd="0" presId="urn:microsoft.com/office/officeart/2005/8/layout/orgChart1"/>
    <dgm:cxn modelId="{E9ECB032-8210-428D-9DF9-0486751796EF}" type="presParOf" srcId="{25B6927B-70B4-4AE1-A558-36E33C9634E4}" destId="{BA6A03FC-0B94-4A50-802E-A0DDE0615098}" srcOrd="0" destOrd="0" presId="urn:microsoft.com/office/officeart/2005/8/layout/orgChart1"/>
    <dgm:cxn modelId="{4E63A885-D7DE-4897-8332-C849465718D5}" type="presParOf" srcId="{BA6A03FC-0B94-4A50-802E-A0DDE0615098}" destId="{AB71078E-FDF6-436F-A36C-728AE25E86E2}" srcOrd="0" destOrd="0" presId="urn:microsoft.com/office/officeart/2005/8/layout/orgChart1"/>
    <dgm:cxn modelId="{0B354E23-3573-42FB-A55C-FAA8092111ED}" type="presParOf" srcId="{BA6A03FC-0B94-4A50-802E-A0DDE0615098}" destId="{AF87FC3E-3E3C-49CC-8812-13B7D81ED530}" srcOrd="1" destOrd="0" presId="urn:microsoft.com/office/officeart/2005/8/layout/orgChart1"/>
    <dgm:cxn modelId="{3C693A47-16BB-4802-9A51-D1D6F4439854}" type="presParOf" srcId="{25B6927B-70B4-4AE1-A558-36E33C9634E4}" destId="{5E259CBA-475C-476C-83AA-B4C14C094742}" srcOrd="1" destOrd="0" presId="urn:microsoft.com/office/officeart/2005/8/layout/orgChart1"/>
    <dgm:cxn modelId="{CDA267D7-51BF-4C7A-B65C-6C43C0C1B147}" type="presParOf" srcId="{5E259CBA-475C-476C-83AA-B4C14C094742}" destId="{BAD44B8F-AD14-4985-A380-663188CF7980}" srcOrd="0" destOrd="0" presId="urn:microsoft.com/office/officeart/2005/8/layout/orgChart1"/>
    <dgm:cxn modelId="{0515EF39-01BC-4888-AF15-BA44AE45333F}" type="presParOf" srcId="{5E259CBA-475C-476C-83AA-B4C14C094742}" destId="{A1D0BE23-06E5-483C-A918-CA409527F171}" srcOrd="1" destOrd="0" presId="urn:microsoft.com/office/officeart/2005/8/layout/orgChart1"/>
    <dgm:cxn modelId="{CD4F745D-BBB3-405E-A72E-0585CDE09460}" type="presParOf" srcId="{A1D0BE23-06E5-483C-A918-CA409527F171}" destId="{6D5C31D2-524E-45C4-AAAC-F6BDB6143845}" srcOrd="0" destOrd="0" presId="urn:microsoft.com/office/officeart/2005/8/layout/orgChart1"/>
    <dgm:cxn modelId="{1DB19BA9-C8C2-4491-8201-66C3C9844293}" type="presParOf" srcId="{6D5C31D2-524E-45C4-AAAC-F6BDB6143845}" destId="{ED20D19B-EA84-4647-A850-43266BDE66D9}" srcOrd="0" destOrd="0" presId="urn:microsoft.com/office/officeart/2005/8/layout/orgChart1"/>
    <dgm:cxn modelId="{90E42852-001B-4478-96D0-CB20E75A7CB8}" type="presParOf" srcId="{6D5C31D2-524E-45C4-AAAC-F6BDB6143845}" destId="{6A8A9A83-4669-47A0-9E06-182EFAEAC5ED}" srcOrd="1" destOrd="0" presId="urn:microsoft.com/office/officeart/2005/8/layout/orgChart1"/>
    <dgm:cxn modelId="{AA947A53-0413-4C0C-AEFF-B6C5147ABDA6}" type="presParOf" srcId="{A1D0BE23-06E5-483C-A918-CA409527F171}" destId="{C059E1F0-8DA3-4689-8141-20596AF8742B}" srcOrd="1" destOrd="0" presId="urn:microsoft.com/office/officeart/2005/8/layout/orgChart1"/>
    <dgm:cxn modelId="{CAE7FFA8-83AD-4BC4-AE84-E3729116B9C8}" type="presParOf" srcId="{A1D0BE23-06E5-483C-A918-CA409527F171}" destId="{33C7F719-DD1F-466D-AA7B-F9C31087E21A}" srcOrd="2" destOrd="0" presId="urn:microsoft.com/office/officeart/2005/8/layout/orgChart1"/>
    <dgm:cxn modelId="{F681E11B-C59E-406C-834A-BDC151B5D215}" type="presParOf" srcId="{5E259CBA-475C-476C-83AA-B4C14C094742}" destId="{29BD6A1E-FD49-46C1-9CAC-4811D118FE1B}" srcOrd="2" destOrd="0" presId="urn:microsoft.com/office/officeart/2005/8/layout/orgChart1"/>
    <dgm:cxn modelId="{ED7AD939-285B-40A2-9899-96716F36FAD9}" type="presParOf" srcId="{5E259CBA-475C-476C-83AA-B4C14C094742}" destId="{773497DA-DCBE-4D6C-9554-CBF289FBB43B}" srcOrd="3" destOrd="0" presId="urn:microsoft.com/office/officeart/2005/8/layout/orgChart1"/>
    <dgm:cxn modelId="{6EF657E2-8300-4201-85D1-62E67E912196}" type="presParOf" srcId="{773497DA-DCBE-4D6C-9554-CBF289FBB43B}" destId="{62AA5DF6-D605-4553-8532-8B9B36C25C12}" srcOrd="0" destOrd="0" presId="urn:microsoft.com/office/officeart/2005/8/layout/orgChart1"/>
    <dgm:cxn modelId="{24C39873-17CA-4277-96D4-FFBF682993D6}" type="presParOf" srcId="{62AA5DF6-D605-4553-8532-8B9B36C25C12}" destId="{41BBB79E-86FF-4E68-83DF-F72D377686DA}" srcOrd="0" destOrd="0" presId="urn:microsoft.com/office/officeart/2005/8/layout/orgChart1"/>
    <dgm:cxn modelId="{750008B3-7DB2-4C42-B897-4DDFF0D0B892}" type="presParOf" srcId="{62AA5DF6-D605-4553-8532-8B9B36C25C12}" destId="{11208B62-11CB-4BEE-A0AA-9990FE86AC24}" srcOrd="1" destOrd="0" presId="urn:microsoft.com/office/officeart/2005/8/layout/orgChart1"/>
    <dgm:cxn modelId="{70C877FF-FD93-4FC8-8B0D-A08E442191AB}" type="presParOf" srcId="{773497DA-DCBE-4D6C-9554-CBF289FBB43B}" destId="{8C967349-4C87-48DD-9090-118EB6915114}" srcOrd="1" destOrd="0" presId="urn:microsoft.com/office/officeart/2005/8/layout/orgChart1"/>
    <dgm:cxn modelId="{9F25CE48-DF6D-4FC1-B88A-687C53B7ED93}" type="presParOf" srcId="{773497DA-DCBE-4D6C-9554-CBF289FBB43B}" destId="{A2A02275-D93E-4F56-9FBF-F684CE975FE4}" srcOrd="2" destOrd="0" presId="urn:microsoft.com/office/officeart/2005/8/layout/orgChart1"/>
    <dgm:cxn modelId="{52AE8CDD-2BAF-4C0E-88C5-74F35A9D125B}" type="presParOf" srcId="{5E259CBA-475C-476C-83AA-B4C14C094742}" destId="{A2C73087-14C8-48A2-BEFF-91806C3437D1}" srcOrd="4" destOrd="0" presId="urn:microsoft.com/office/officeart/2005/8/layout/orgChart1"/>
    <dgm:cxn modelId="{FFBE2E8F-F057-4CEB-AD30-E1810FB4EA06}" type="presParOf" srcId="{5E259CBA-475C-476C-83AA-B4C14C094742}" destId="{3AA12F2A-1C84-4648-8264-091CACA58DAC}" srcOrd="5" destOrd="0" presId="urn:microsoft.com/office/officeart/2005/8/layout/orgChart1"/>
    <dgm:cxn modelId="{2015374D-590A-4EA9-93FF-4D10BB84686D}" type="presParOf" srcId="{3AA12F2A-1C84-4648-8264-091CACA58DAC}" destId="{3DC2230E-79F4-4C00-8B0D-362E255B0BDB}" srcOrd="0" destOrd="0" presId="urn:microsoft.com/office/officeart/2005/8/layout/orgChart1"/>
    <dgm:cxn modelId="{117416DC-6E8C-4784-91A2-417837C6E42C}" type="presParOf" srcId="{3DC2230E-79F4-4C00-8B0D-362E255B0BDB}" destId="{BCD0E30B-44D3-4DDC-91FD-725701E041F9}" srcOrd="0" destOrd="0" presId="urn:microsoft.com/office/officeart/2005/8/layout/orgChart1"/>
    <dgm:cxn modelId="{896279F2-0F5F-4C69-B7E5-A6485A190E16}" type="presParOf" srcId="{3DC2230E-79F4-4C00-8B0D-362E255B0BDB}" destId="{E60C9C14-8CCA-43CE-B99E-E3139E259E27}" srcOrd="1" destOrd="0" presId="urn:microsoft.com/office/officeart/2005/8/layout/orgChart1"/>
    <dgm:cxn modelId="{A715453F-57A6-4688-8425-CC770BF09101}" type="presParOf" srcId="{3AA12F2A-1C84-4648-8264-091CACA58DAC}" destId="{A7A5E4D9-1254-4AFD-A275-37FCF5DA1C3A}" srcOrd="1" destOrd="0" presId="urn:microsoft.com/office/officeart/2005/8/layout/orgChart1"/>
    <dgm:cxn modelId="{4D7B0C5B-4989-46DC-9618-816398BF1268}" type="presParOf" srcId="{3AA12F2A-1C84-4648-8264-091CACA58DAC}" destId="{69A0C573-ADBB-496F-89A6-DB0E974AB898}" srcOrd="2" destOrd="0" presId="urn:microsoft.com/office/officeart/2005/8/layout/orgChart1"/>
    <dgm:cxn modelId="{D3734539-DA91-42FE-8A41-FD25B741E684}" type="presParOf" srcId="{25B6927B-70B4-4AE1-A558-36E33C9634E4}" destId="{14F11E42-BB19-406D-8069-9B365579C32E}" srcOrd="2" destOrd="0" presId="urn:microsoft.com/office/officeart/2005/8/layout/orgChart1"/>
    <dgm:cxn modelId="{52A3243F-12BC-4FED-9F63-C5268F7A38CF}" type="presParOf" srcId="{7970662F-2BDE-4691-85FC-C2F2271674B6}" destId="{24889836-D662-4583-8593-40498C130062}" srcOrd="2" destOrd="0" presId="urn:microsoft.com/office/officeart/2005/8/layout/orgChart1"/>
    <dgm:cxn modelId="{F989F129-6B91-4A13-A0E5-934C142D3369}" type="presParOf" srcId="{7970662F-2BDE-4691-85FC-C2F2271674B6}" destId="{F21A9B1E-64AD-45D1-B0A5-D11A1AE8C0B7}" srcOrd="3" destOrd="0" presId="urn:microsoft.com/office/officeart/2005/8/layout/orgChart1"/>
    <dgm:cxn modelId="{99E20AF7-7092-4DC6-B14C-ADF48F08D0D2}" type="presParOf" srcId="{F21A9B1E-64AD-45D1-B0A5-D11A1AE8C0B7}" destId="{E8571EA9-A650-4D04-8E85-4D6321505444}" srcOrd="0" destOrd="0" presId="urn:microsoft.com/office/officeart/2005/8/layout/orgChart1"/>
    <dgm:cxn modelId="{732FAE85-17FE-416F-8965-47BA109D0F05}" type="presParOf" srcId="{E8571EA9-A650-4D04-8E85-4D6321505444}" destId="{AC3BE2F9-7435-4E42-BCB1-69F9E39A729D}" srcOrd="0" destOrd="0" presId="urn:microsoft.com/office/officeart/2005/8/layout/orgChart1"/>
    <dgm:cxn modelId="{5DBD2D86-FA44-4803-A794-387CB70FE569}" type="presParOf" srcId="{E8571EA9-A650-4D04-8E85-4D6321505444}" destId="{CEF70B94-86E6-4BB6-BFB9-60EA882B841A}" srcOrd="1" destOrd="0" presId="urn:microsoft.com/office/officeart/2005/8/layout/orgChart1"/>
    <dgm:cxn modelId="{D0749E76-D676-40CA-AD94-24AB2D169E3F}" type="presParOf" srcId="{F21A9B1E-64AD-45D1-B0A5-D11A1AE8C0B7}" destId="{E9954EB9-DD0C-47C6-B452-F67218A118B9}" srcOrd="1" destOrd="0" presId="urn:microsoft.com/office/officeart/2005/8/layout/orgChart1"/>
    <dgm:cxn modelId="{415050DE-54D8-4403-B5BD-D020720A2EF6}" type="presParOf" srcId="{E9954EB9-DD0C-47C6-B452-F67218A118B9}" destId="{0D110AC5-2461-4E7B-9AFC-A98281ADB1C6}" srcOrd="0" destOrd="0" presId="urn:microsoft.com/office/officeart/2005/8/layout/orgChart1"/>
    <dgm:cxn modelId="{AD1C1984-900A-49C0-B9A8-3B94F1EB3A4C}" type="presParOf" srcId="{E9954EB9-DD0C-47C6-B452-F67218A118B9}" destId="{1E9E10F2-24E2-4ECC-B283-7E1D9A7632A3}" srcOrd="1" destOrd="0" presId="urn:microsoft.com/office/officeart/2005/8/layout/orgChart1"/>
    <dgm:cxn modelId="{04822563-146E-42DD-A784-04232147D3D7}" type="presParOf" srcId="{1E9E10F2-24E2-4ECC-B283-7E1D9A7632A3}" destId="{1D87EA3E-3980-4D5E-96A8-A26B291668D1}" srcOrd="0" destOrd="0" presId="urn:microsoft.com/office/officeart/2005/8/layout/orgChart1"/>
    <dgm:cxn modelId="{746BE157-00F6-45B8-A6B8-C17D64B4172C}" type="presParOf" srcId="{1D87EA3E-3980-4D5E-96A8-A26B291668D1}" destId="{F3619ECC-FD31-4D55-9E42-8AF256280B1B}" srcOrd="0" destOrd="0" presId="urn:microsoft.com/office/officeart/2005/8/layout/orgChart1"/>
    <dgm:cxn modelId="{28562F2C-EB5E-4EF9-B778-F861D9010C4D}" type="presParOf" srcId="{1D87EA3E-3980-4D5E-96A8-A26B291668D1}" destId="{539A6AD6-4306-4EE8-BF92-457B9518563E}" srcOrd="1" destOrd="0" presId="urn:microsoft.com/office/officeart/2005/8/layout/orgChart1"/>
    <dgm:cxn modelId="{7F6693B7-D2C3-43DF-86E6-0ED052375DEC}" type="presParOf" srcId="{1E9E10F2-24E2-4ECC-B283-7E1D9A7632A3}" destId="{6FDFB8C6-B772-4EAD-99E4-27716AD703BA}" srcOrd="1" destOrd="0" presId="urn:microsoft.com/office/officeart/2005/8/layout/orgChart1"/>
    <dgm:cxn modelId="{FB753D36-F03A-4414-8449-FAEA96E35533}" type="presParOf" srcId="{1E9E10F2-24E2-4ECC-B283-7E1D9A7632A3}" destId="{1080AE3B-FBFD-4A77-9C15-3413BDF3D5E8}" srcOrd="2" destOrd="0" presId="urn:microsoft.com/office/officeart/2005/8/layout/orgChart1"/>
    <dgm:cxn modelId="{11876AD5-283A-4B3B-9850-0AE403D954D0}" type="presParOf" srcId="{E9954EB9-DD0C-47C6-B452-F67218A118B9}" destId="{21458BAA-B009-4802-A4FA-C5E1A9775B2B}" srcOrd="2" destOrd="0" presId="urn:microsoft.com/office/officeart/2005/8/layout/orgChart1"/>
    <dgm:cxn modelId="{AE98139B-A7DA-439C-9DD1-C5B07C959430}" type="presParOf" srcId="{E9954EB9-DD0C-47C6-B452-F67218A118B9}" destId="{EE414639-FFD3-4468-8203-C6B7762E3D94}" srcOrd="3" destOrd="0" presId="urn:microsoft.com/office/officeart/2005/8/layout/orgChart1"/>
    <dgm:cxn modelId="{61ED44CE-CE65-4448-9045-CC4CA521FB75}" type="presParOf" srcId="{EE414639-FFD3-4468-8203-C6B7762E3D94}" destId="{F3F1DE94-6240-4DFC-93D4-1F89BE728BFE}" srcOrd="0" destOrd="0" presId="urn:microsoft.com/office/officeart/2005/8/layout/orgChart1"/>
    <dgm:cxn modelId="{4DA6A88F-0EF4-4BC8-838A-35BDECF5AF11}" type="presParOf" srcId="{F3F1DE94-6240-4DFC-93D4-1F89BE728BFE}" destId="{06DCAF86-D333-42FE-AEA5-3B135460134D}" srcOrd="0" destOrd="0" presId="urn:microsoft.com/office/officeart/2005/8/layout/orgChart1"/>
    <dgm:cxn modelId="{25AF1DF2-892F-4E9B-89A4-D2B9D3A29881}" type="presParOf" srcId="{F3F1DE94-6240-4DFC-93D4-1F89BE728BFE}" destId="{61DFC8BB-A36F-4E5E-A378-65EA1DE9EA0C}" srcOrd="1" destOrd="0" presId="urn:microsoft.com/office/officeart/2005/8/layout/orgChart1"/>
    <dgm:cxn modelId="{252D6104-5424-40F1-985D-17CF580BCA70}" type="presParOf" srcId="{EE414639-FFD3-4468-8203-C6B7762E3D94}" destId="{14BF7C78-C0D2-4E96-B3CE-FAF1E584DA96}" srcOrd="1" destOrd="0" presId="urn:microsoft.com/office/officeart/2005/8/layout/orgChart1"/>
    <dgm:cxn modelId="{03190CDF-A2B9-44DF-8450-9A7851DC8469}" type="presParOf" srcId="{EE414639-FFD3-4468-8203-C6B7762E3D94}" destId="{0BF2AF75-9385-46EB-852D-421277BDAFAC}" srcOrd="2" destOrd="0" presId="urn:microsoft.com/office/officeart/2005/8/layout/orgChart1"/>
    <dgm:cxn modelId="{4A503EFE-228A-4D51-8433-70DA2E093DC6}" type="presParOf" srcId="{E9954EB9-DD0C-47C6-B452-F67218A118B9}" destId="{3CB7A3C8-9F45-4793-93FE-FC8AB31B357A}" srcOrd="4" destOrd="0" presId="urn:microsoft.com/office/officeart/2005/8/layout/orgChart1"/>
    <dgm:cxn modelId="{2EF6D8C4-50B9-48CD-81E7-F8B686F91A3B}" type="presParOf" srcId="{E9954EB9-DD0C-47C6-B452-F67218A118B9}" destId="{7D08F86D-361E-4742-A798-DEBEA76E32B4}" srcOrd="5" destOrd="0" presId="urn:microsoft.com/office/officeart/2005/8/layout/orgChart1"/>
    <dgm:cxn modelId="{DFE36B7D-0C1C-4726-B9DA-20EAF21F81EE}" type="presParOf" srcId="{7D08F86D-361E-4742-A798-DEBEA76E32B4}" destId="{2E11159D-4D92-4BA9-84AC-2B4BE7CEEB09}" srcOrd="0" destOrd="0" presId="urn:microsoft.com/office/officeart/2005/8/layout/orgChart1"/>
    <dgm:cxn modelId="{43CA77A4-63CF-4690-9D9D-CF32FF5BE584}" type="presParOf" srcId="{2E11159D-4D92-4BA9-84AC-2B4BE7CEEB09}" destId="{87D83E10-4AC1-419D-ADFD-5354C5ABC194}" srcOrd="0" destOrd="0" presId="urn:microsoft.com/office/officeart/2005/8/layout/orgChart1"/>
    <dgm:cxn modelId="{CB5EDF1C-0386-480E-8EF7-5D10C05BF162}" type="presParOf" srcId="{2E11159D-4D92-4BA9-84AC-2B4BE7CEEB09}" destId="{252A7CD1-5CF6-43E1-B24F-FCCA19ABF11E}" srcOrd="1" destOrd="0" presId="urn:microsoft.com/office/officeart/2005/8/layout/orgChart1"/>
    <dgm:cxn modelId="{91F70CD6-0993-4784-8DBC-008BBE08C7FD}" type="presParOf" srcId="{7D08F86D-361E-4742-A798-DEBEA76E32B4}" destId="{8D561A96-C3B5-4D8C-BD47-D2B66589FD02}" srcOrd="1" destOrd="0" presId="urn:microsoft.com/office/officeart/2005/8/layout/orgChart1"/>
    <dgm:cxn modelId="{35BC3DDE-A52A-4DD9-A332-E66BDD2835DF}" type="presParOf" srcId="{7D08F86D-361E-4742-A798-DEBEA76E32B4}" destId="{B3E3E82A-C2FA-4B12-A85F-DFFBAAC1CAC2}" srcOrd="2" destOrd="0" presId="urn:microsoft.com/office/officeart/2005/8/layout/orgChart1"/>
    <dgm:cxn modelId="{3638B78B-43C0-40E3-99FC-0FD6BEF57BEF}" type="presParOf" srcId="{E9954EB9-DD0C-47C6-B452-F67218A118B9}" destId="{D56A2276-3F3E-43AA-8329-9546FA3318A8}" srcOrd="6" destOrd="0" presId="urn:microsoft.com/office/officeart/2005/8/layout/orgChart1"/>
    <dgm:cxn modelId="{01D49D81-3CC2-4C33-A42A-65632790D711}" type="presParOf" srcId="{E9954EB9-DD0C-47C6-B452-F67218A118B9}" destId="{0EE4954D-13B2-474D-A95E-43C830A17FC5}" srcOrd="7" destOrd="0" presId="urn:microsoft.com/office/officeart/2005/8/layout/orgChart1"/>
    <dgm:cxn modelId="{36DE6C45-5234-4286-8802-85F4329B9DFF}" type="presParOf" srcId="{0EE4954D-13B2-474D-A95E-43C830A17FC5}" destId="{0C7D3ACB-E4B3-41AE-8D7F-4303E4697FF7}" srcOrd="0" destOrd="0" presId="urn:microsoft.com/office/officeart/2005/8/layout/orgChart1"/>
    <dgm:cxn modelId="{AFE1FEF4-F142-4362-9F9D-008A1B1DB460}" type="presParOf" srcId="{0C7D3ACB-E4B3-41AE-8D7F-4303E4697FF7}" destId="{B7FA55D8-E0C3-4500-8754-38C7439D9474}" srcOrd="0" destOrd="0" presId="urn:microsoft.com/office/officeart/2005/8/layout/orgChart1"/>
    <dgm:cxn modelId="{5287738A-C682-4F38-A37D-7BB5ED8A1872}" type="presParOf" srcId="{0C7D3ACB-E4B3-41AE-8D7F-4303E4697FF7}" destId="{D8C3BF0C-F071-4CBC-B3AF-A4FD6E9C8CB8}" srcOrd="1" destOrd="0" presId="urn:microsoft.com/office/officeart/2005/8/layout/orgChart1"/>
    <dgm:cxn modelId="{974571A8-F7AB-4381-8299-42227382B907}" type="presParOf" srcId="{0EE4954D-13B2-474D-A95E-43C830A17FC5}" destId="{FD0BA817-28C7-46E5-8789-290EAA3D0D72}" srcOrd="1" destOrd="0" presId="urn:microsoft.com/office/officeart/2005/8/layout/orgChart1"/>
    <dgm:cxn modelId="{BCD8A292-3F53-4544-B0DE-718338A75026}" type="presParOf" srcId="{0EE4954D-13B2-474D-A95E-43C830A17FC5}" destId="{4BE32634-3B7A-4DB9-B5A2-D3F437E41D74}" srcOrd="2" destOrd="0" presId="urn:microsoft.com/office/officeart/2005/8/layout/orgChart1"/>
    <dgm:cxn modelId="{7486AE33-0C5A-4406-BF2C-CA414DDF5E0F}" type="presParOf" srcId="{E9954EB9-DD0C-47C6-B452-F67218A118B9}" destId="{426F8306-272F-44C8-9E8A-3CD1E8AE77FB}" srcOrd="8" destOrd="0" presId="urn:microsoft.com/office/officeart/2005/8/layout/orgChart1"/>
    <dgm:cxn modelId="{DEFB7B63-092C-4C6B-BD35-F3FDBAD6D9DD}" type="presParOf" srcId="{E9954EB9-DD0C-47C6-B452-F67218A118B9}" destId="{35CB8FC0-0DD8-40E6-8035-E6B3B92C3FF6}" srcOrd="9" destOrd="0" presId="urn:microsoft.com/office/officeart/2005/8/layout/orgChart1"/>
    <dgm:cxn modelId="{E736C9CF-03F7-4468-9355-98A31EB48400}" type="presParOf" srcId="{35CB8FC0-0DD8-40E6-8035-E6B3B92C3FF6}" destId="{87E375A6-18E9-4CC5-A7F8-A78C1069D48C}" srcOrd="0" destOrd="0" presId="urn:microsoft.com/office/officeart/2005/8/layout/orgChart1"/>
    <dgm:cxn modelId="{1A26B078-5F63-4FAB-8BFE-039FE5C0E39F}" type="presParOf" srcId="{87E375A6-18E9-4CC5-A7F8-A78C1069D48C}" destId="{1914816B-BCE5-4BC8-B000-7EC5951934DB}" srcOrd="0" destOrd="0" presId="urn:microsoft.com/office/officeart/2005/8/layout/orgChart1"/>
    <dgm:cxn modelId="{6EB53FE2-D3CB-4B44-8AFA-CE3CAC21FF6B}" type="presParOf" srcId="{87E375A6-18E9-4CC5-A7F8-A78C1069D48C}" destId="{6753345F-5F98-4BF0-B7EF-FF70E3962860}" srcOrd="1" destOrd="0" presId="urn:microsoft.com/office/officeart/2005/8/layout/orgChart1"/>
    <dgm:cxn modelId="{0B333ED6-B164-4B71-B2F4-087AB208DB71}" type="presParOf" srcId="{35CB8FC0-0DD8-40E6-8035-E6B3B92C3FF6}" destId="{215DC86E-DFEE-414C-8164-051841631134}" srcOrd="1" destOrd="0" presId="urn:microsoft.com/office/officeart/2005/8/layout/orgChart1"/>
    <dgm:cxn modelId="{D17778DD-79C3-4C5C-BE5A-31807E7ED2D4}" type="presParOf" srcId="{35CB8FC0-0DD8-40E6-8035-E6B3B92C3FF6}" destId="{3675C493-C829-41A9-A986-05B9F55F8BC8}" srcOrd="2" destOrd="0" presId="urn:microsoft.com/office/officeart/2005/8/layout/orgChart1"/>
    <dgm:cxn modelId="{7A4DF01E-7F1A-421B-81F3-483A8D28FEA9}" type="presParOf" srcId="{F21A9B1E-64AD-45D1-B0A5-D11A1AE8C0B7}" destId="{982A2CE1-D526-40F2-8869-A10E556374B5}" srcOrd="2" destOrd="0" presId="urn:microsoft.com/office/officeart/2005/8/layout/orgChart1"/>
    <dgm:cxn modelId="{63153355-9F70-43DD-A45A-EDA2B959A127}" type="presParOf" srcId="{7970662F-2BDE-4691-85FC-C2F2271674B6}" destId="{2AFDADA6-FD2F-493D-9387-DDE7FB08846F}" srcOrd="4" destOrd="0" presId="urn:microsoft.com/office/officeart/2005/8/layout/orgChart1"/>
    <dgm:cxn modelId="{BCF5F16A-C1AE-40F2-B500-74716B3092A4}" type="presParOf" srcId="{7970662F-2BDE-4691-85FC-C2F2271674B6}" destId="{63579277-520F-4E44-A6A8-DACA1B12BC64}" srcOrd="5" destOrd="0" presId="urn:microsoft.com/office/officeart/2005/8/layout/orgChart1"/>
    <dgm:cxn modelId="{A328F9BD-DEA9-41E3-90D7-2F70AE7030F8}" type="presParOf" srcId="{63579277-520F-4E44-A6A8-DACA1B12BC64}" destId="{4EF4E248-D259-4CB7-88EB-102B3179C38C}" srcOrd="0" destOrd="0" presId="urn:microsoft.com/office/officeart/2005/8/layout/orgChart1"/>
    <dgm:cxn modelId="{5622393A-5C28-44B2-A1D0-F3F4D1A2C7F0}" type="presParOf" srcId="{4EF4E248-D259-4CB7-88EB-102B3179C38C}" destId="{54F4731A-D100-411F-A69A-65874234B775}" srcOrd="0" destOrd="0" presId="urn:microsoft.com/office/officeart/2005/8/layout/orgChart1"/>
    <dgm:cxn modelId="{7D0A7393-EBFE-47B6-8767-987F188BEA43}" type="presParOf" srcId="{4EF4E248-D259-4CB7-88EB-102B3179C38C}" destId="{0F3F95EC-CC2D-4D36-BD7E-6147C2832E9B}" srcOrd="1" destOrd="0" presId="urn:microsoft.com/office/officeart/2005/8/layout/orgChart1"/>
    <dgm:cxn modelId="{443C49C5-447D-4D3C-985F-1502C9ED5976}" type="presParOf" srcId="{63579277-520F-4E44-A6A8-DACA1B12BC64}" destId="{B5EA1D23-D48F-4094-A446-4A464EA39B17}" srcOrd="1" destOrd="0" presId="urn:microsoft.com/office/officeart/2005/8/layout/orgChart1"/>
    <dgm:cxn modelId="{A6064F88-CA93-4543-BD97-1FB386E0C294}" type="presParOf" srcId="{B5EA1D23-D48F-4094-A446-4A464EA39B17}" destId="{F4CCACA3-12AB-4BBE-BE6B-DCBEBE8D0558}" srcOrd="0" destOrd="0" presId="urn:microsoft.com/office/officeart/2005/8/layout/orgChart1"/>
    <dgm:cxn modelId="{DEB38E50-2E5B-4DF6-83AA-68F047A8C6AF}" type="presParOf" srcId="{B5EA1D23-D48F-4094-A446-4A464EA39B17}" destId="{4FE2C0DF-5444-436C-82C4-0CBA3BFBECE3}" srcOrd="1" destOrd="0" presId="urn:microsoft.com/office/officeart/2005/8/layout/orgChart1"/>
    <dgm:cxn modelId="{D1F2225B-52C7-4BF2-9FF5-B66DF6D1E7DC}" type="presParOf" srcId="{4FE2C0DF-5444-436C-82C4-0CBA3BFBECE3}" destId="{8208C2E4-59C7-4CE6-A42D-9F6BACE54420}" srcOrd="0" destOrd="0" presId="urn:microsoft.com/office/officeart/2005/8/layout/orgChart1"/>
    <dgm:cxn modelId="{CA7BC051-455D-4F88-A556-1890FDCC4D9F}" type="presParOf" srcId="{8208C2E4-59C7-4CE6-A42D-9F6BACE54420}" destId="{D66DBAAF-8921-40A7-B579-FA3C6622DB25}" srcOrd="0" destOrd="0" presId="urn:microsoft.com/office/officeart/2005/8/layout/orgChart1"/>
    <dgm:cxn modelId="{2989B8E7-D234-4DC4-866B-94355BB70D25}" type="presParOf" srcId="{8208C2E4-59C7-4CE6-A42D-9F6BACE54420}" destId="{FD7BBF16-1644-4133-A58C-F79DA0368720}" srcOrd="1" destOrd="0" presId="urn:microsoft.com/office/officeart/2005/8/layout/orgChart1"/>
    <dgm:cxn modelId="{BC9B0727-B009-4217-8CCD-68A134EF317D}" type="presParOf" srcId="{4FE2C0DF-5444-436C-82C4-0CBA3BFBECE3}" destId="{3F14157F-7B44-4945-B442-650BDA33C9E4}" srcOrd="1" destOrd="0" presId="urn:microsoft.com/office/officeart/2005/8/layout/orgChart1"/>
    <dgm:cxn modelId="{EB8D5FBB-6B90-4D03-92AD-33FD4F0735C9}" type="presParOf" srcId="{4FE2C0DF-5444-436C-82C4-0CBA3BFBECE3}" destId="{F4FAC588-D1EF-4FCE-832A-E2E244F72FC2}" srcOrd="2" destOrd="0" presId="urn:microsoft.com/office/officeart/2005/8/layout/orgChart1"/>
    <dgm:cxn modelId="{04E000D9-4B79-472E-B32F-6D386A0ABCC6}" type="presParOf" srcId="{B5EA1D23-D48F-4094-A446-4A464EA39B17}" destId="{BD95050C-C300-4AF8-B9D5-CCFB91C0912C}" srcOrd="2" destOrd="0" presId="urn:microsoft.com/office/officeart/2005/8/layout/orgChart1"/>
    <dgm:cxn modelId="{EC067C7B-606D-454E-9477-189F449E12F5}" type="presParOf" srcId="{B5EA1D23-D48F-4094-A446-4A464EA39B17}" destId="{CEF42E18-DF53-42DF-8B2B-7AFB35D63187}" srcOrd="3" destOrd="0" presId="urn:microsoft.com/office/officeart/2005/8/layout/orgChart1"/>
    <dgm:cxn modelId="{F4B65A85-09B8-4825-B063-827FBA92B30B}" type="presParOf" srcId="{CEF42E18-DF53-42DF-8B2B-7AFB35D63187}" destId="{E8962A64-F17B-4E59-8A6E-70090BB12993}" srcOrd="0" destOrd="0" presId="urn:microsoft.com/office/officeart/2005/8/layout/orgChart1"/>
    <dgm:cxn modelId="{523970B9-6909-49CC-85FE-D2E65D7DA590}" type="presParOf" srcId="{E8962A64-F17B-4E59-8A6E-70090BB12993}" destId="{52B6ACD0-09EA-4DE6-8F35-45F7FD56E439}" srcOrd="0" destOrd="0" presId="urn:microsoft.com/office/officeart/2005/8/layout/orgChart1"/>
    <dgm:cxn modelId="{0B593655-072E-4102-8ED8-2CD13019841E}" type="presParOf" srcId="{E8962A64-F17B-4E59-8A6E-70090BB12993}" destId="{AAF5A411-F705-4A68-B3AA-AE5CFB8232B9}" srcOrd="1" destOrd="0" presId="urn:microsoft.com/office/officeart/2005/8/layout/orgChart1"/>
    <dgm:cxn modelId="{D9AB7BD9-26D1-473C-B13C-28276A196485}" type="presParOf" srcId="{CEF42E18-DF53-42DF-8B2B-7AFB35D63187}" destId="{2D283AE0-E449-4D9F-B8F0-A183D527B1DB}" srcOrd="1" destOrd="0" presId="urn:microsoft.com/office/officeart/2005/8/layout/orgChart1"/>
    <dgm:cxn modelId="{3C24F704-C61A-47CB-A988-C267A3784787}" type="presParOf" srcId="{CEF42E18-DF53-42DF-8B2B-7AFB35D63187}" destId="{2F9529C5-6335-4E24-86D1-D98DAC4A628D}" srcOrd="2" destOrd="0" presId="urn:microsoft.com/office/officeart/2005/8/layout/orgChart1"/>
    <dgm:cxn modelId="{96B0BDF2-59A5-4E79-8D8A-9438238991B7}" type="presParOf" srcId="{63579277-520F-4E44-A6A8-DACA1B12BC64}" destId="{E49A50B0-EEF2-44D8-B65B-18CA6865D88D}" srcOrd="2" destOrd="0" presId="urn:microsoft.com/office/officeart/2005/8/layout/orgChart1"/>
    <dgm:cxn modelId="{7AFA286B-4E28-4C62-98A6-B88CF5237B07}" type="presParOf" srcId="{909FE02A-6F0F-43AD-9A11-862414C219ED}" destId="{0D9A6EB7-7AEF-4417-A0EF-D5A12CA51B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163CE-A5FA-45F8-8D11-8675C7483D63}">
      <dsp:nvSpPr>
        <dsp:cNvPr id="0" name=""/>
        <dsp:cNvSpPr/>
      </dsp:nvSpPr>
      <dsp:spPr>
        <a:xfrm>
          <a:off x="759869" y="3202"/>
          <a:ext cx="7238521"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Define the valuation base, premise of the value and valuation date</a:t>
          </a:r>
          <a:endParaRPr lang="en-IN" sz="1400" b="1" kern="1200" dirty="0">
            <a:latin typeface="Arial" panose="020B0604020202020204" pitchFamily="34" charset="0"/>
            <a:cs typeface="Arial" panose="020B0604020202020204" pitchFamily="34" charset="0"/>
          </a:endParaRPr>
        </a:p>
      </dsp:txBody>
      <dsp:txXfrm>
        <a:off x="775222" y="18555"/>
        <a:ext cx="7207815" cy="493481"/>
      </dsp:txXfrm>
    </dsp:sp>
    <dsp:sp modelId="{3E651599-3E70-4AC1-9702-522C7990B95F}">
      <dsp:nvSpPr>
        <dsp:cNvPr id="0" name=""/>
        <dsp:cNvSpPr/>
      </dsp:nvSpPr>
      <dsp:spPr>
        <a:xfrm rot="5400000">
          <a:off x="4280845" y="540494"/>
          <a:ext cx="196570" cy="235884"/>
        </a:xfrm>
        <a:prstGeom prst="rightArrow">
          <a:avLst>
            <a:gd name="adj1" fmla="val 60000"/>
            <a:gd name="adj2" fmla="val 50000"/>
          </a:avLst>
        </a:prstGeom>
        <a:solidFill>
          <a:srgbClr val="3BB3C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N" sz="1000" b="1" kern="1200">
            <a:latin typeface="Arial" panose="020B0604020202020204" pitchFamily="34" charset="0"/>
            <a:cs typeface="Arial" panose="020B0604020202020204" pitchFamily="34" charset="0"/>
          </a:endParaRPr>
        </a:p>
      </dsp:txBody>
      <dsp:txXfrm rot="-5400000">
        <a:off x="4308366" y="560151"/>
        <a:ext cx="141530" cy="137599"/>
      </dsp:txXfrm>
    </dsp:sp>
    <dsp:sp modelId="{23DA4795-6E3D-4F11-AB74-3105FFAF19AB}">
      <dsp:nvSpPr>
        <dsp:cNvPr id="0" name=""/>
        <dsp:cNvSpPr/>
      </dsp:nvSpPr>
      <dsp:spPr>
        <a:xfrm>
          <a:off x="759869" y="789483"/>
          <a:ext cx="7238521"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latin typeface="Arial" panose="020B0604020202020204" pitchFamily="34" charset="0"/>
              <a:cs typeface="Arial" panose="020B0604020202020204" pitchFamily="34" charset="0"/>
            </a:rPr>
            <a:t>Analyse</a:t>
          </a:r>
          <a:r>
            <a:rPr lang="en-US" sz="1400" b="1" kern="1200" dirty="0">
              <a:latin typeface="Arial" panose="020B0604020202020204" pitchFamily="34" charset="0"/>
              <a:cs typeface="Arial" panose="020B0604020202020204" pitchFamily="34" charset="0"/>
            </a:rPr>
            <a:t> the asset to be valued and collect the necessary information</a:t>
          </a:r>
          <a:endParaRPr lang="en-IN" sz="1400" b="1" kern="1200" dirty="0">
            <a:latin typeface="Arial" panose="020B0604020202020204" pitchFamily="34" charset="0"/>
            <a:cs typeface="Arial" panose="020B0604020202020204" pitchFamily="34" charset="0"/>
          </a:endParaRPr>
        </a:p>
      </dsp:txBody>
      <dsp:txXfrm>
        <a:off x="775222" y="804836"/>
        <a:ext cx="7207815" cy="493481"/>
      </dsp:txXfrm>
    </dsp:sp>
    <dsp:sp modelId="{ACD5D582-4D6C-43E6-AD2F-640E0C4E7EC5}">
      <dsp:nvSpPr>
        <dsp:cNvPr id="0" name=""/>
        <dsp:cNvSpPr/>
      </dsp:nvSpPr>
      <dsp:spPr>
        <a:xfrm rot="5400000">
          <a:off x="4280845" y="1326775"/>
          <a:ext cx="196570" cy="235884"/>
        </a:xfrm>
        <a:prstGeom prst="rightArrow">
          <a:avLst>
            <a:gd name="adj1" fmla="val 60000"/>
            <a:gd name="adj2" fmla="val 50000"/>
          </a:avLst>
        </a:prstGeom>
        <a:solidFill>
          <a:srgbClr val="3BB3C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b="1" kern="1200"/>
        </a:p>
      </dsp:txBody>
      <dsp:txXfrm rot="-5400000">
        <a:off x="4308366" y="1346432"/>
        <a:ext cx="141530" cy="137599"/>
      </dsp:txXfrm>
    </dsp:sp>
    <dsp:sp modelId="{73067C6E-32DC-4B07-8712-4DD89DE3D6B0}">
      <dsp:nvSpPr>
        <dsp:cNvPr id="0" name=""/>
        <dsp:cNvSpPr/>
      </dsp:nvSpPr>
      <dsp:spPr>
        <a:xfrm>
          <a:off x="759869" y="1575764"/>
          <a:ext cx="7238521"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Identify the adjustments to the financial and non-financial information</a:t>
          </a:r>
          <a:r>
            <a:rPr lang="en-IN" sz="1400" b="1" kern="1200" dirty="0">
              <a:latin typeface="Arial" panose="020B0604020202020204" pitchFamily="34" charset="0"/>
              <a:cs typeface="Arial" panose="020B0604020202020204" pitchFamily="34" charset="0"/>
            </a:rPr>
            <a:t>for the valuation</a:t>
          </a:r>
        </a:p>
      </dsp:txBody>
      <dsp:txXfrm>
        <a:off x="775222" y="1591117"/>
        <a:ext cx="7207815" cy="493481"/>
      </dsp:txXfrm>
    </dsp:sp>
    <dsp:sp modelId="{72CA1422-C1D1-4F4B-B7ED-6F01BBA45698}">
      <dsp:nvSpPr>
        <dsp:cNvPr id="0" name=""/>
        <dsp:cNvSpPr/>
      </dsp:nvSpPr>
      <dsp:spPr>
        <a:xfrm rot="5400000">
          <a:off x="4280845" y="2113056"/>
          <a:ext cx="196570" cy="235884"/>
        </a:xfrm>
        <a:prstGeom prst="rightArrow">
          <a:avLst>
            <a:gd name="adj1" fmla="val 60000"/>
            <a:gd name="adj2" fmla="val 50000"/>
          </a:avLst>
        </a:prstGeom>
        <a:solidFill>
          <a:srgbClr val="3BB3C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b="1" kern="1200"/>
        </a:p>
      </dsp:txBody>
      <dsp:txXfrm rot="-5400000">
        <a:off x="4308366" y="2132713"/>
        <a:ext cx="141530" cy="137599"/>
      </dsp:txXfrm>
    </dsp:sp>
    <dsp:sp modelId="{4E59C524-5332-4134-A588-1209D2E17C12}">
      <dsp:nvSpPr>
        <dsp:cNvPr id="0" name=""/>
        <dsp:cNvSpPr/>
      </dsp:nvSpPr>
      <dsp:spPr>
        <a:xfrm>
          <a:off x="759869" y="2362044"/>
          <a:ext cx="7238521"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Consider and apply appropriate valuation approaches and methods</a:t>
          </a:r>
          <a:endParaRPr lang="en-IN" sz="1400" b="1" kern="1200" dirty="0">
            <a:latin typeface="Arial" panose="020B0604020202020204" pitchFamily="34" charset="0"/>
            <a:cs typeface="Arial" panose="020B0604020202020204" pitchFamily="34" charset="0"/>
          </a:endParaRPr>
        </a:p>
      </dsp:txBody>
      <dsp:txXfrm>
        <a:off x="775222" y="2377397"/>
        <a:ext cx="7207815" cy="493481"/>
      </dsp:txXfrm>
    </dsp:sp>
    <dsp:sp modelId="{72CCF2DF-74FB-4E62-AF50-24A2D52CADD9}">
      <dsp:nvSpPr>
        <dsp:cNvPr id="0" name=""/>
        <dsp:cNvSpPr/>
      </dsp:nvSpPr>
      <dsp:spPr>
        <a:xfrm rot="5400000">
          <a:off x="4280845" y="2899336"/>
          <a:ext cx="196570" cy="235884"/>
        </a:xfrm>
        <a:prstGeom prst="rightArrow">
          <a:avLst>
            <a:gd name="adj1" fmla="val 60000"/>
            <a:gd name="adj2" fmla="val 50000"/>
          </a:avLst>
        </a:prstGeom>
        <a:solidFill>
          <a:srgbClr val="3BB3C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b="1" kern="1200"/>
        </a:p>
      </dsp:txBody>
      <dsp:txXfrm rot="-5400000">
        <a:off x="4308366" y="2918993"/>
        <a:ext cx="141530" cy="137599"/>
      </dsp:txXfrm>
    </dsp:sp>
    <dsp:sp modelId="{5C0CC25E-CAE3-4506-8B4D-1D548A9DC339}">
      <dsp:nvSpPr>
        <dsp:cNvPr id="0" name=""/>
        <dsp:cNvSpPr/>
      </dsp:nvSpPr>
      <dsp:spPr>
        <a:xfrm>
          <a:off x="759869" y="3148325"/>
          <a:ext cx="7238521"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Arrive at a value or a range of values</a:t>
          </a:r>
          <a:endParaRPr lang="en-IN" sz="1400" b="1" kern="1200" dirty="0">
            <a:latin typeface="Arial" panose="020B0604020202020204" pitchFamily="34" charset="0"/>
            <a:cs typeface="Arial" panose="020B0604020202020204" pitchFamily="34" charset="0"/>
          </a:endParaRPr>
        </a:p>
      </dsp:txBody>
      <dsp:txXfrm>
        <a:off x="775222" y="3163678"/>
        <a:ext cx="7207815" cy="493481"/>
      </dsp:txXfrm>
    </dsp:sp>
    <dsp:sp modelId="{02775026-3E81-4FFC-B5E3-D98A3003AAC5}">
      <dsp:nvSpPr>
        <dsp:cNvPr id="0" name=""/>
        <dsp:cNvSpPr/>
      </dsp:nvSpPr>
      <dsp:spPr>
        <a:xfrm rot="5400000">
          <a:off x="4280845" y="3685617"/>
          <a:ext cx="196570" cy="235884"/>
        </a:xfrm>
        <a:prstGeom prst="rightArrow">
          <a:avLst>
            <a:gd name="adj1" fmla="val 60000"/>
            <a:gd name="adj2" fmla="val 50000"/>
          </a:avLst>
        </a:prstGeom>
        <a:solidFill>
          <a:srgbClr val="3BB3C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b="1" kern="1200"/>
        </a:p>
      </dsp:txBody>
      <dsp:txXfrm rot="-5400000">
        <a:off x="4308366" y="3705274"/>
        <a:ext cx="141530" cy="137599"/>
      </dsp:txXfrm>
    </dsp:sp>
    <dsp:sp modelId="{B771D7DD-4E0B-4AC4-833C-A0E9541D3A54}">
      <dsp:nvSpPr>
        <dsp:cNvPr id="0" name=""/>
        <dsp:cNvSpPr/>
      </dsp:nvSpPr>
      <dsp:spPr>
        <a:xfrm>
          <a:off x="759869" y="3934606"/>
          <a:ext cx="7238521"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Identify the subsequent events, if any</a:t>
          </a:r>
          <a:endParaRPr lang="en-IN" sz="1400" b="1" kern="1200" dirty="0">
            <a:latin typeface="Arial" panose="020B0604020202020204" pitchFamily="34" charset="0"/>
            <a:cs typeface="Arial" panose="020B0604020202020204" pitchFamily="34" charset="0"/>
          </a:endParaRPr>
        </a:p>
      </dsp:txBody>
      <dsp:txXfrm>
        <a:off x="775222" y="3949959"/>
        <a:ext cx="7207815" cy="493481"/>
      </dsp:txXfrm>
    </dsp:sp>
    <dsp:sp modelId="{0B026175-6150-4343-9114-EFB0894F940E}">
      <dsp:nvSpPr>
        <dsp:cNvPr id="0" name=""/>
        <dsp:cNvSpPr/>
      </dsp:nvSpPr>
      <dsp:spPr>
        <a:xfrm rot="5400000">
          <a:off x="4280845" y="4471898"/>
          <a:ext cx="196570" cy="235884"/>
        </a:xfrm>
        <a:prstGeom prst="rightArrow">
          <a:avLst>
            <a:gd name="adj1" fmla="val 60000"/>
            <a:gd name="adj2" fmla="val 50000"/>
          </a:avLst>
        </a:prstGeom>
        <a:solidFill>
          <a:srgbClr val="3BB3A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b="1" kern="1200"/>
        </a:p>
      </dsp:txBody>
      <dsp:txXfrm rot="-5400000">
        <a:off x="4308366" y="4491555"/>
        <a:ext cx="141530" cy="137599"/>
      </dsp:txXfrm>
    </dsp:sp>
    <dsp:sp modelId="{7F72EA0F-0961-794F-96D5-FEC5010D2F69}">
      <dsp:nvSpPr>
        <dsp:cNvPr id="0" name=""/>
        <dsp:cNvSpPr/>
      </dsp:nvSpPr>
      <dsp:spPr>
        <a:xfrm>
          <a:off x="749260" y="4720887"/>
          <a:ext cx="7259740" cy="524187"/>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Arial" panose="020B0604020202020204" pitchFamily="34" charset="0"/>
              <a:cs typeface="Arial" panose="020B0604020202020204" pitchFamily="34" charset="0"/>
            </a:rPr>
            <a:t>Valuation report and documentation</a:t>
          </a:r>
        </a:p>
      </dsp:txBody>
      <dsp:txXfrm>
        <a:off x="764613" y="4736240"/>
        <a:ext cx="7229034" cy="493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5050C-C300-4AF8-B9D5-CCFB91C0912C}">
      <dsp:nvSpPr>
        <dsp:cNvPr id="0" name=""/>
        <dsp:cNvSpPr/>
      </dsp:nvSpPr>
      <dsp:spPr>
        <a:xfrm>
          <a:off x="6115459" y="1027047"/>
          <a:ext cx="387762" cy="1094780"/>
        </a:xfrm>
        <a:custGeom>
          <a:avLst/>
          <a:gdLst/>
          <a:ahLst/>
          <a:cxnLst/>
          <a:rect l="0" t="0" r="0" b="0"/>
          <a:pathLst>
            <a:path>
              <a:moveTo>
                <a:pt x="0" y="0"/>
              </a:moveTo>
              <a:lnTo>
                <a:pt x="0" y="1094780"/>
              </a:lnTo>
              <a:lnTo>
                <a:pt x="387762" y="1094780"/>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F4CCACA3-12AB-4BBE-BE6B-DCBEBE8D0558}">
      <dsp:nvSpPr>
        <dsp:cNvPr id="0" name=""/>
        <dsp:cNvSpPr/>
      </dsp:nvSpPr>
      <dsp:spPr>
        <a:xfrm>
          <a:off x="6115459" y="1027047"/>
          <a:ext cx="387762" cy="401181"/>
        </a:xfrm>
        <a:custGeom>
          <a:avLst/>
          <a:gdLst/>
          <a:ahLst/>
          <a:cxnLst/>
          <a:rect l="0" t="0" r="0" b="0"/>
          <a:pathLst>
            <a:path>
              <a:moveTo>
                <a:pt x="0" y="0"/>
              </a:moveTo>
              <a:lnTo>
                <a:pt x="0" y="401181"/>
              </a:lnTo>
              <a:lnTo>
                <a:pt x="387762" y="401181"/>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2AFDADA6-FD2F-493D-9387-DDE7FB08846F}">
      <dsp:nvSpPr>
        <dsp:cNvPr id="0" name=""/>
        <dsp:cNvSpPr/>
      </dsp:nvSpPr>
      <dsp:spPr>
        <a:xfrm>
          <a:off x="4386195" y="424323"/>
          <a:ext cx="2763297" cy="178400"/>
        </a:xfrm>
        <a:custGeom>
          <a:avLst/>
          <a:gdLst/>
          <a:ahLst/>
          <a:cxnLst/>
          <a:rect l="0" t="0" r="0" b="0"/>
          <a:pathLst>
            <a:path>
              <a:moveTo>
                <a:pt x="0" y="0"/>
              </a:moveTo>
              <a:lnTo>
                <a:pt x="0" y="89292"/>
              </a:lnTo>
              <a:lnTo>
                <a:pt x="2763297" y="89292"/>
              </a:lnTo>
              <a:lnTo>
                <a:pt x="2763297" y="178400"/>
              </a:lnTo>
            </a:path>
          </a:pathLst>
        </a:custGeom>
        <a:noFill/>
        <a:ln w="25400" cap="flat" cmpd="sng" algn="ctr">
          <a:solidFill>
            <a:srgbClr val="00335A"/>
          </a:solidFill>
          <a:prstDash val="solid"/>
        </a:ln>
        <a:effectLst/>
      </dsp:spPr>
      <dsp:style>
        <a:lnRef idx="2">
          <a:scrgbClr r="0" g="0" b="0"/>
        </a:lnRef>
        <a:fillRef idx="0">
          <a:scrgbClr r="0" g="0" b="0"/>
        </a:fillRef>
        <a:effectRef idx="0">
          <a:scrgbClr r="0" g="0" b="0"/>
        </a:effectRef>
        <a:fontRef idx="minor"/>
      </dsp:style>
    </dsp:sp>
    <dsp:sp modelId="{426F8306-272F-44C8-9E8A-3CD1E8AE77FB}">
      <dsp:nvSpPr>
        <dsp:cNvPr id="0" name=""/>
        <dsp:cNvSpPr/>
      </dsp:nvSpPr>
      <dsp:spPr>
        <a:xfrm>
          <a:off x="3352162" y="1027047"/>
          <a:ext cx="387762" cy="4176708"/>
        </a:xfrm>
        <a:custGeom>
          <a:avLst/>
          <a:gdLst/>
          <a:ahLst/>
          <a:cxnLst/>
          <a:rect l="0" t="0" r="0" b="0"/>
          <a:pathLst>
            <a:path>
              <a:moveTo>
                <a:pt x="0" y="0"/>
              </a:moveTo>
              <a:lnTo>
                <a:pt x="0" y="4176708"/>
              </a:lnTo>
              <a:lnTo>
                <a:pt x="387762" y="4176708"/>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D56A2276-3F3E-43AA-8329-9546FA3318A8}">
      <dsp:nvSpPr>
        <dsp:cNvPr id="0" name=""/>
        <dsp:cNvSpPr/>
      </dsp:nvSpPr>
      <dsp:spPr>
        <a:xfrm>
          <a:off x="3352162" y="1027047"/>
          <a:ext cx="387762" cy="2959797"/>
        </a:xfrm>
        <a:custGeom>
          <a:avLst/>
          <a:gdLst/>
          <a:ahLst/>
          <a:cxnLst/>
          <a:rect l="0" t="0" r="0" b="0"/>
          <a:pathLst>
            <a:path>
              <a:moveTo>
                <a:pt x="0" y="0"/>
              </a:moveTo>
              <a:lnTo>
                <a:pt x="0" y="2959797"/>
              </a:lnTo>
              <a:lnTo>
                <a:pt x="387762" y="2959797"/>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3CB7A3C8-9F45-4793-93FE-FC8AB31B357A}">
      <dsp:nvSpPr>
        <dsp:cNvPr id="0" name=""/>
        <dsp:cNvSpPr/>
      </dsp:nvSpPr>
      <dsp:spPr>
        <a:xfrm>
          <a:off x="3352162" y="1027047"/>
          <a:ext cx="387762" cy="1783500"/>
        </a:xfrm>
        <a:custGeom>
          <a:avLst/>
          <a:gdLst/>
          <a:ahLst/>
          <a:cxnLst/>
          <a:rect l="0" t="0" r="0" b="0"/>
          <a:pathLst>
            <a:path>
              <a:moveTo>
                <a:pt x="0" y="0"/>
              </a:moveTo>
              <a:lnTo>
                <a:pt x="0" y="1783500"/>
              </a:lnTo>
              <a:lnTo>
                <a:pt x="387762" y="1783500"/>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21458BAA-B009-4802-A4FA-C5E1A9775B2B}">
      <dsp:nvSpPr>
        <dsp:cNvPr id="0" name=""/>
        <dsp:cNvSpPr/>
      </dsp:nvSpPr>
      <dsp:spPr>
        <a:xfrm>
          <a:off x="3352162" y="1027047"/>
          <a:ext cx="387762" cy="1091852"/>
        </a:xfrm>
        <a:custGeom>
          <a:avLst/>
          <a:gdLst/>
          <a:ahLst/>
          <a:cxnLst/>
          <a:rect l="0" t="0" r="0" b="0"/>
          <a:pathLst>
            <a:path>
              <a:moveTo>
                <a:pt x="0" y="0"/>
              </a:moveTo>
              <a:lnTo>
                <a:pt x="0" y="1091852"/>
              </a:lnTo>
              <a:lnTo>
                <a:pt x="387762" y="1091852"/>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0D110AC5-2461-4E7B-9AFC-A98281ADB1C6}">
      <dsp:nvSpPr>
        <dsp:cNvPr id="0" name=""/>
        <dsp:cNvSpPr/>
      </dsp:nvSpPr>
      <dsp:spPr>
        <a:xfrm>
          <a:off x="3352162" y="1027047"/>
          <a:ext cx="387762" cy="400205"/>
        </a:xfrm>
        <a:custGeom>
          <a:avLst/>
          <a:gdLst/>
          <a:ahLst/>
          <a:cxnLst/>
          <a:rect l="0" t="0" r="0" b="0"/>
          <a:pathLst>
            <a:path>
              <a:moveTo>
                <a:pt x="0" y="0"/>
              </a:moveTo>
              <a:lnTo>
                <a:pt x="0" y="400205"/>
              </a:lnTo>
              <a:lnTo>
                <a:pt x="387762" y="400205"/>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24889836-D662-4583-8593-40498C130062}">
      <dsp:nvSpPr>
        <dsp:cNvPr id="0" name=""/>
        <dsp:cNvSpPr/>
      </dsp:nvSpPr>
      <dsp:spPr>
        <a:xfrm>
          <a:off x="4340475" y="424323"/>
          <a:ext cx="91440" cy="178400"/>
        </a:xfrm>
        <a:custGeom>
          <a:avLst/>
          <a:gdLst/>
          <a:ahLst/>
          <a:cxnLst/>
          <a:rect l="0" t="0" r="0" b="0"/>
          <a:pathLst>
            <a:path>
              <a:moveTo>
                <a:pt x="45720" y="0"/>
              </a:moveTo>
              <a:lnTo>
                <a:pt x="45720" y="178400"/>
              </a:lnTo>
            </a:path>
          </a:pathLst>
        </a:custGeom>
        <a:noFill/>
        <a:ln w="25400" cap="flat" cmpd="sng" algn="ctr">
          <a:solidFill>
            <a:srgbClr val="00335A"/>
          </a:solidFill>
          <a:prstDash val="solid"/>
        </a:ln>
        <a:effectLst/>
      </dsp:spPr>
      <dsp:style>
        <a:lnRef idx="2">
          <a:scrgbClr r="0" g="0" b="0"/>
        </a:lnRef>
        <a:fillRef idx="0">
          <a:scrgbClr r="0" g="0" b="0"/>
        </a:fillRef>
        <a:effectRef idx="0">
          <a:scrgbClr r="0" g="0" b="0"/>
        </a:effectRef>
        <a:fontRef idx="minor"/>
      </dsp:style>
    </dsp:sp>
    <dsp:sp modelId="{A2C73087-14C8-48A2-BEFF-91806C3437D1}">
      <dsp:nvSpPr>
        <dsp:cNvPr id="0" name=""/>
        <dsp:cNvSpPr/>
      </dsp:nvSpPr>
      <dsp:spPr>
        <a:xfrm>
          <a:off x="588864" y="1027047"/>
          <a:ext cx="387762" cy="1833562"/>
        </a:xfrm>
        <a:custGeom>
          <a:avLst/>
          <a:gdLst/>
          <a:ahLst/>
          <a:cxnLst/>
          <a:rect l="0" t="0" r="0" b="0"/>
          <a:pathLst>
            <a:path>
              <a:moveTo>
                <a:pt x="0" y="0"/>
              </a:moveTo>
              <a:lnTo>
                <a:pt x="0" y="1833562"/>
              </a:lnTo>
              <a:lnTo>
                <a:pt x="387762" y="1833562"/>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29BD6A1E-FD49-46C1-9CAC-4811D118FE1B}">
      <dsp:nvSpPr>
        <dsp:cNvPr id="0" name=""/>
        <dsp:cNvSpPr/>
      </dsp:nvSpPr>
      <dsp:spPr>
        <a:xfrm>
          <a:off x="588864" y="1027047"/>
          <a:ext cx="387762" cy="1141914"/>
        </a:xfrm>
        <a:custGeom>
          <a:avLst/>
          <a:gdLst/>
          <a:ahLst/>
          <a:cxnLst/>
          <a:rect l="0" t="0" r="0" b="0"/>
          <a:pathLst>
            <a:path>
              <a:moveTo>
                <a:pt x="0" y="0"/>
              </a:moveTo>
              <a:lnTo>
                <a:pt x="0" y="1141914"/>
              </a:lnTo>
              <a:lnTo>
                <a:pt x="387762" y="1141914"/>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BAD44B8F-AD14-4985-A380-663188CF7980}">
      <dsp:nvSpPr>
        <dsp:cNvPr id="0" name=""/>
        <dsp:cNvSpPr/>
      </dsp:nvSpPr>
      <dsp:spPr>
        <a:xfrm>
          <a:off x="588864" y="1027047"/>
          <a:ext cx="387762" cy="450266"/>
        </a:xfrm>
        <a:custGeom>
          <a:avLst/>
          <a:gdLst/>
          <a:ahLst/>
          <a:cxnLst/>
          <a:rect l="0" t="0" r="0" b="0"/>
          <a:pathLst>
            <a:path>
              <a:moveTo>
                <a:pt x="0" y="0"/>
              </a:moveTo>
              <a:lnTo>
                <a:pt x="0" y="450266"/>
              </a:lnTo>
              <a:lnTo>
                <a:pt x="387762" y="450266"/>
              </a:lnTo>
            </a:path>
          </a:pathLst>
        </a:custGeom>
        <a:noFill/>
        <a:ln w="25400" cap="flat" cmpd="sng" algn="ctr">
          <a:solidFill>
            <a:srgbClr val="3BB3C2"/>
          </a:solidFill>
          <a:prstDash val="solid"/>
        </a:ln>
        <a:effectLst/>
      </dsp:spPr>
      <dsp:style>
        <a:lnRef idx="2">
          <a:scrgbClr r="0" g="0" b="0"/>
        </a:lnRef>
        <a:fillRef idx="0">
          <a:scrgbClr r="0" g="0" b="0"/>
        </a:fillRef>
        <a:effectRef idx="0">
          <a:scrgbClr r="0" g="0" b="0"/>
        </a:effectRef>
        <a:fontRef idx="minor"/>
      </dsp:style>
    </dsp:sp>
    <dsp:sp modelId="{92E01728-A208-4836-9C34-DC915F2A87D8}">
      <dsp:nvSpPr>
        <dsp:cNvPr id="0" name=""/>
        <dsp:cNvSpPr/>
      </dsp:nvSpPr>
      <dsp:spPr>
        <a:xfrm>
          <a:off x="1622897" y="424323"/>
          <a:ext cx="2763297" cy="178400"/>
        </a:xfrm>
        <a:custGeom>
          <a:avLst/>
          <a:gdLst/>
          <a:ahLst/>
          <a:cxnLst/>
          <a:rect l="0" t="0" r="0" b="0"/>
          <a:pathLst>
            <a:path>
              <a:moveTo>
                <a:pt x="2763297" y="0"/>
              </a:moveTo>
              <a:lnTo>
                <a:pt x="2763297" y="89292"/>
              </a:lnTo>
              <a:lnTo>
                <a:pt x="0" y="89292"/>
              </a:lnTo>
              <a:lnTo>
                <a:pt x="0" y="178400"/>
              </a:lnTo>
            </a:path>
          </a:pathLst>
        </a:custGeom>
        <a:noFill/>
        <a:ln w="25400" cap="flat" cmpd="sng" algn="ctr">
          <a:solidFill>
            <a:srgbClr val="00335A"/>
          </a:solidFill>
          <a:prstDash val="solid"/>
        </a:ln>
        <a:effectLst/>
      </dsp:spPr>
      <dsp:style>
        <a:lnRef idx="2">
          <a:scrgbClr r="0" g="0" b="0"/>
        </a:lnRef>
        <a:fillRef idx="0">
          <a:scrgbClr r="0" g="0" b="0"/>
        </a:fillRef>
        <a:effectRef idx="0">
          <a:scrgbClr r="0" g="0" b="0"/>
        </a:effectRef>
        <a:fontRef idx="minor"/>
      </dsp:style>
    </dsp:sp>
    <dsp:sp modelId="{572DE169-A481-4ED0-89A8-27C87A1AE828}">
      <dsp:nvSpPr>
        <dsp:cNvPr id="0" name=""/>
        <dsp:cNvSpPr/>
      </dsp:nvSpPr>
      <dsp:spPr>
        <a:xfrm>
          <a:off x="272716" y="0"/>
          <a:ext cx="8226957" cy="42432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Arial" panose="020B0604020202020204" pitchFamily="34" charset="0"/>
              <a:cs typeface="Arial" panose="020B0604020202020204" pitchFamily="34" charset="0"/>
            </a:rPr>
            <a:t>Valuation Approaches</a:t>
          </a:r>
        </a:p>
      </dsp:txBody>
      <dsp:txXfrm>
        <a:off x="272716" y="0"/>
        <a:ext cx="8226957" cy="424323"/>
      </dsp:txXfrm>
    </dsp:sp>
    <dsp:sp modelId="{AB71078E-FDF6-436F-A36C-728AE25E86E2}">
      <dsp:nvSpPr>
        <dsp:cNvPr id="0" name=""/>
        <dsp:cNvSpPr/>
      </dsp:nvSpPr>
      <dsp:spPr>
        <a:xfrm>
          <a:off x="330356" y="602723"/>
          <a:ext cx="2585081" cy="424323"/>
        </a:xfrm>
        <a:prstGeom prst="rect">
          <a:avLst/>
        </a:prstGeom>
        <a:solidFill>
          <a:srgbClr val="3BB3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Arial" panose="020B0604020202020204" pitchFamily="34" charset="0"/>
              <a:cs typeface="Arial" panose="020B0604020202020204" pitchFamily="34" charset="0"/>
            </a:rPr>
            <a:t>Market Approach</a:t>
          </a:r>
        </a:p>
      </dsp:txBody>
      <dsp:txXfrm>
        <a:off x="330356" y="602723"/>
        <a:ext cx="2585081" cy="424323"/>
      </dsp:txXfrm>
    </dsp:sp>
    <dsp:sp modelId="{ED20D19B-EA84-4647-A850-43266BDE66D9}">
      <dsp:nvSpPr>
        <dsp:cNvPr id="0" name=""/>
        <dsp:cNvSpPr/>
      </dsp:nvSpPr>
      <dsp:spPr>
        <a:xfrm>
          <a:off x="976626" y="1220598"/>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Market Price Method</a:t>
          </a:r>
        </a:p>
      </dsp:txBody>
      <dsp:txXfrm>
        <a:off x="976626" y="1220598"/>
        <a:ext cx="1783313" cy="513431"/>
      </dsp:txXfrm>
    </dsp:sp>
    <dsp:sp modelId="{41BBB79E-86FF-4E68-83DF-F72D377686DA}">
      <dsp:nvSpPr>
        <dsp:cNvPr id="0" name=""/>
        <dsp:cNvSpPr/>
      </dsp:nvSpPr>
      <dsp:spPr>
        <a:xfrm>
          <a:off x="976626" y="1912246"/>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Comparable Companies Multiple Method</a:t>
          </a:r>
        </a:p>
      </dsp:txBody>
      <dsp:txXfrm>
        <a:off x="976626" y="1912246"/>
        <a:ext cx="1783313" cy="513431"/>
      </dsp:txXfrm>
    </dsp:sp>
    <dsp:sp modelId="{BCD0E30B-44D3-4DDC-91FD-725701E041F9}">
      <dsp:nvSpPr>
        <dsp:cNvPr id="0" name=""/>
        <dsp:cNvSpPr/>
      </dsp:nvSpPr>
      <dsp:spPr>
        <a:xfrm>
          <a:off x="976626" y="2603893"/>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Comparable Transaction Multiple Method</a:t>
          </a:r>
        </a:p>
      </dsp:txBody>
      <dsp:txXfrm>
        <a:off x="976626" y="2603893"/>
        <a:ext cx="1783313" cy="513431"/>
      </dsp:txXfrm>
    </dsp:sp>
    <dsp:sp modelId="{AC3BE2F9-7435-4E42-BCB1-69F9E39A729D}">
      <dsp:nvSpPr>
        <dsp:cNvPr id="0" name=""/>
        <dsp:cNvSpPr/>
      </dsp:nvSpPr>
      <dsp:spPr>
        <a:xfrm>
          <a:off x="3093654" y="602723"/>
          <a:ext cx="2585081" cy="424323"/>
        </a:xfrm>
        <a:prstGeom prst="rect">
          <a:avLst/>
        </a:prstGeom>
        <a:solidFill>
          <a:srgbClr val="3BB3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Arial" panose="020B0604020202020204" pitchFamily="34" charset="0"/>
              <a:cs typeface="Arial" panose="020B0604020202020204" pitchFamily="34" charset="0"/>
            </a:rPr>
            <a:t>Income Approach</a:t>
          </a:r>
        </a:p>
      </dsp:txBody>
      <dsp:txXfrm>
        <a:off x="3093654" y="602723"/>
        <a:ext cx="2585081" cy="424323"/>
      </dsp:txXfrm>
    </dsp:sp>
    <dsp:sp modelId="{F3619ECC-FD31-4D55-9E42-8AF256280B1B}">
      <dsp:nvSpPr>
        <dsp:cNvPr id="0" name=""/>
        <dsp:cNvSpPr/>
      </dsp:nvSpPr>
      <dsp:spPr>
        <a:xfrm>
          <a:off x="3739924" y="1170536"/>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Discount Cash Flow Method</a:t>
          </a:r>
        </a:p>
      </dsp:txBody>
      <dsp:txXfrm>
        <a:off x="3739924" y="1170536"/>
        <a:ext cx="1783313" cy="513431"/>
      </dsp:txXfrm>
    </dsp:sp>
    <dsp:sp modelId="{06DCAF86-D333-42FE-AEA5-3B135460134D}">
      <dsp:nvSpPr>
        <dsp:cNvPr id="0" name=""/>
        <dsp:cNvSpPr/>
      </dsp:nvSpPr>
      <dsp:spPr>
        <a:xfrm>
          <a:off x="3739924" y="1862184"/>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Earning Capitalization Method</a:t>
          </a:r>
        </a:p>
      </dsp:txBody>
      <dsp:txXfrm>
        <a:off x="3739924" y="1862184"/>
        <a:ext cx="1783313" cy="513431"/>
      </dsp:txXfrm>
    </dsp:sp>
    <dsp:sp modelId="{87D83E10-4AC1-419D-ADFD-5354C5ABC194}">
      <dsp:nvSpPr>
        <dsp:cNvPr id="0" name=""/>
        <dsp:cNvSpPr/>
      </dsp:nvSpPr>
      <dsp:spPr>
        <a:xfrm>
          <a:off x="3739924" y="2553831"/>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Dividend Discount</a:t>
          </a:r>
        </a:p>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 Model</a:t>
          </a:r>
        </a:p>
      </dsp:txBody>
      <dsp:txXfrm>
        <a:off x="3739924" y="2553831"/>
        <a:ext cx="1783313" cy="513431"/>
      </dsp:txXfrm>
    </dsp:sp>
    <dsp:sp modelId="{B7FA55D8-E0C3-4500-8754-38C7439D9474}">
      <dsp:nvSpPr>
        <dsp:cNvPr id="0" name=""/>
        <dsp:cNvSpPr/>
      </dsp:nvSpPr>
      <dsp:spPr>
        <a:xfrm>
          <a:off x="3739924" y="3245479"/>
          <a:ext cx="1783313" cy="14827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Intangible Asset Valuation - </a:t>
          </a:r>
        </a:p>
        <a:p>
          <a:pPr marL="0" lvl="0" indent="0" algn="ctr" defTabSz="577850">
            <a:lnSpc>
              <a:spcPct val="90000"/>
            </a:lnSpc>
            <a:spcBef>
              <a:spcPct val="0"/>
            </a:spcBef>
            <a:spcAft>
              <a:spcPct val="35000"/>
            </a:spcAft>
            <a:buFont typeface="Courier New" panose="02070309020205020404" pitchFamily="49" charset="0"/>
            <a:buNone/>
          </a:pPr>
          <a:r>
            <a:rPr lang="en-IN" sz="1300" kern="1200" dirty="0">
              <a:latin typeface="Arial" panose="020B0604020202020204" pitchFamily="34" charset="0"/>
              <a:cs typeface="Arial" panose="020B0604020202020204" pitchFamily="34" charset="0"/>
            </a:rPr>
            <a:t>Relief from Royalty Method</a:t>
          </a:r>
        </a:p>
        <a:p>
          <a:pPr marL="0" lvl="0" indent="0" algn="ctr" defTabSz="577850">
            <a:lnSpc>
              <a:spcPct val="90000"/>
            </a:lnSpc>
            <a:spcBef>
              <a:spcPct val="0"/>
            </a:spcBef>
            <a:spcAft>
              <a:spcPct val="35000"/>
            </a:spcAft>
            <a:buFont typeface="Arial" panose="020B0604020202020204" pitchFamily="34" charset="0"/>
            <a:buNone/>
          </a:pPr>
          <a:r>
            <a:rPr lang="en-IN" sz="1300" kern="1200" dirty="0">
              <a:latin typeface="Arial" panose="020B0604020202020204" pitchFamily="34" charset="0"/>
              <a:cs typeface="Arial" panose="020B0604020202020204" pitchFamily="34" charset="0"/>
            </a:rPr>
            <a:t>Multi Period Excess Earning Method</a:t>
          </a:r>
        </a:p>
        <a:p>
          <a:pPr marL="0" lvl="0" indent="0" algn="ctr" defTabSz="577850">
            <a:lnSpc>
              <a:spcPct val="90000"/>
            </a:lnSpc>
            <a:spcBef>
              <a:spcPct val="0"/>
            </a:spcBef>
            <a:spcAft>
              <a:spcPct val="35000"/>
            </a:spcAft>
            <a:buFont typeface="Arial" panose="020B0604020202020204" pitchFamily="34" charset="0"/>
            <a:buNone/>
          </a:pPr>
          <a:r>
            <a:rPr lang="en-IN" sz="1300" kern="1200" dirty="0">
              <a:latin typeface="Arial" panose="020B0604020202020204" pitchFamily="34" charset="0"/>
              <a:cs typeface="Arial" panose="020B0604020202020204" pitchFamily="34" charset="0"/>
            </a:rPr>
            <a:t>With or Without Method</a:t>
          </a:r>
        </a:p>
      </dsp:txBody>
      <dsp:txXfrm>
        <a:off x="3739924" y="3245479"/>
        <a:ext cx="1783313" cy="1482731"/>
      </dsp:txXfrm>
    </dsp:sp>
    <dsp:sp modelId="{1914816B-BCE5-4BC8-B000-7EC5951934DB}">
      <dsp:nvSpPr>
        <dsp:cNvPr id="0" name=""/>
        <dsp:cNvSpPr/>
      </dsp:nvSpPr>
      <dsp:spPr>
        <a:xfrm>
          <a:off x="3739924" y="4947040"/>
          <a:ext cx="1783313" cy="513431"/>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Option Pricing</a:t>
          </a:r>
        </a:p>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Models</a:t>
          </a:r>
        </a:p>
      </dsp:txBody>
      <dsp:txXfrm>
        <a:off x="3739924" y="4947040"/>
        <a:ext cx="1783313" cy="513431"/>
      </dsp:txXfrm>
    </dsp:sp>
    <dsp:sp modelId="{54F4731A-D100-411F-A69A-65874234B775}">
      <dsp:nvSpPr>
        <dsp:cNvPr id="0" name=""/>
        <dsp:cNvSpPr/>
      </dsp:nvSpPr>
      <dsp:spPr>
        <a:xfrm>
          <a:off x="5856951" y="602723"/>
          <a:ext cx="2585081" cy="424323"/>
        </a:xfrm>
        <a:prstGeom prst="rect">
          <a:avLst/>
        </a:prstGeom>
        <a:solidFill>
          <a:srgbClr val="3BB3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latin typeface="Arial" panose="020B0604020202020204" pitchFamily="34" charset="0"/>
              <a:cs typeface="Arial" panose="020B0604020202020204" pitchFamily="34" charset="0"/>
            </a:rPr>
            <a:t>Cost Approach</a:t>
          </a:r>
        </a:p>
      </dsp:txBody>
      <dsp:txXfrm>
        <a:off x="5856951" y="602723"/>
        <a:ext cx="2585081" cy="424323"/>
      </dsp:txXfrm>
    </dsp:sp>
    <dsp:sp modelId="{D66DBAAF-8921-40A7-B579-FA3C6622DB25}">
      <dsp:nvSpPr>
        <dsp:cNvPr id="0" name=""/>
        <dsp:cNvSpPr/>
      </dsp:nvSpPr>
      <dsp:spPr>
        <a:xfrm>
          <a:off x="6503222" y="1170536"/>
          <a:ext cx="1786665" cy="515383"/>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Replacement Cost Method</a:t>
          </a:r>
        </a:p>
      </dsp:txBody>
      <dsp:txXfrm>
        <a:off x="6503222" y="1170536"/>
        <a:ext cx="1786665" cy="515383"/>
      </dsp:txXfrm>
    </dsp:sp>
    <dsp:sp modelId="{52B6ACD0-09EA-4DE6-8F35-45F7FD56E439}">
      <dsp:nvSpPr>
        <dsp:cNvPr id="0" name=""/>
        <dsp:cNvSpPr/>
      </dsp:nvSpPr>
      <dsp:spPr>
        <a:xfrm>
          <a:off x="6503222" y="1864136"/>
          <a:ext cx="1786665" cy="515383"/>
        </a:xfrm>
        <a:prstGeom prst="rect">
          <a:avLst/>
        </a:prstGeom>
        <a:solidFill>
          <a:srgbClr val="898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kern="1200" dirty="0">
              <a:latin typeface="Arial" panose="020B0604020202020204" pitchFamily="34" charset="0"/>
              <a:cs typeface="Arial" panose="020B0604020202020204" pitchFamily="34" charset="0"/>
            </a:rPr>
            <a:t>Reproduction Cost Method</a:t>
          </a:r>
        </a:p>
      </dsp:txBody>
      <dsp:txXfrm>
        <a:off x="6503222" y="1864136"/>
        <a:ext cx="1786665" cy="5153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914EE80-6516-0841-99CD-3190EA654501}" type="datetimeFigureOut">
              <a:rPr lang="en-US" smtClean="0"/>
              <a:t>10/3/2025</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089D86C-DD42-1842-9767-786F7A315725}" type="slidenum">
              <a:rPr lang="en-US" smtClean="0"/>
              <a:t>‹#›</a:t>
            </a:fld>
            <a:endParaRPr lang="en-US"/>
          </a:p>
        </p:txBody>
      </p:sp>
    </p:spTree>
    <p:extLst>
      <p:ext uri="{BB962C8B-B14F-4D97-AF65-F5344CB8AC3E}">
        <p14:creationId xmlns:p14="http://schemas.microsoft.com/office/powerpoint/2010/main" val="2161595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BA1EE59-DA32-4816-B624-D28B28DBA96C}" type="datetimeFigureOut">
              <a:rPr lang="en-US" smtClean="0"/>
              <a:pPr/>
              <a:t>10/3/2025</a:t>
            </a:fld>
            <a:endParaRPr lang="en-IN"/>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0BF0D17-9D1C-496F-8665-27E38C18120D}" type="slidenum">
              <a:rPr lang="en-IN" smtClean="0"/>
              <a:pPr/>
              <a:t>‹#›</a:t>
            </a:fld>
            <a:endParaRPr lang="en-IN"/>
          </a:p>
        </p:txBody>
      </p:sp>
    </p:spTree>
    <p:extLst>
      <p:ext uri="{BB962C8B-B14F-4D97-AF65-F5344CB8AC3E}">
        <p14:creationId xmlns:p14="http://schemas.microsoft.com/office/powerpoint/2010/main" val="2816704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0BF0D17-9D1C-496F-8665-27E38C18120D}" type="slidenum">
              <a:rPr lang="en-IN" smtClean="0"/>
              <a:pPr/>
              <a:t>1</a:t>
            </a:fld>
            <a:endParaRPr lang="en-IN"/>
          </a:p>
        </p:txBody>
      </p:sp>
    </p:spTree>
    <p:extLst>
      <p:ext uri="{BB962C8B-B14F-4D97-AF65-F5344CB8AC3E}">
        <p14:creationId xmlns:p14="http://schemas.microsoft.com/office/powerpoint/2010/main" val="472169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17E80-6D7A-4FB2-8F21-58C911EF6CA5}" type="datetime1">
              <a:rPr lang="en-IN" smtClean="0"/>
              <a:t>03-10-2025</a:t>
            </a:fld>
            <a:endParaRPr lang="en-US"/>
          </a:p>
        </p:txBody>
      </p:sp>
      <p:sp>
        <p:nvSpPr>
          <p:cNvPr id="5" name="Footer Placeholder 4"/>
          <p:cNvSpPr>
            <a:spLocks noGrp="1"/>
          </p:cNvSpPr>
          <p:nvPr>
            <p:ph type="ftr" sz="quarter" idx="11"/>
          </p:nvPr>
        </p:nvSpPr>
        <p:spPr/>
        <p:txBody>
          <a:bodyPr/>
          <a:lstStyle/>
          <a:p>
            <a:r>
              <a:rPr lang="en-US"/>
              <a:t>Privileged &amp; Confidential</a:t>
            </a:r>
          </a:p>
        </p:txBody>
      </p:sp>
      <p:sp>
        <p:nvSpPr>
          <p:cNvPr id="6" name="Slide Number Placeholder 5"/>
          <p:cNvSpPr>
            <a:spLocks noGrp="1"/>
          </p:cNvSpPr>
          <p:nvPr>
            <p:ph type="sldNum" sz="quarter" idx="12"/>
          </p:nvPr>
        </p:nvSpPr>
        <p:spPr/>
        <p:txBody>
          <a:bodyPr/>
          <a:lstStyle/>
          <a:p>
            <a:fld id="{BC6C6F90-24A2-5E47-B903-ED66EE245175}" type="slidenum">
              <a:rPr lang="en-US" smtClean="0"/>
              <a:pPr/>
              <a:t>‹#›</a:t>
            </a:fld>
            <a:endParaRPr lang="en-US"/>
          </a:p>
        </p:txBody>
      </p:sp>
      <p:pic>
        <p:nvPicPr>
          <p:cNvPr id="8" name="Picture 7" desc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73" y="1873"/>
            <a:ext cx="9218520" cy="6912000"/>
          </a:xfrm>
          <a:prstGeom prst="rect">
            <a:avLst/>
          </a:prstGeom>
        </p:spPr>
      </p:pic>
      <p:pic>
        <p:nvPicPr>
          <p:cNvPr id="9" name="Picture 8" descr="1.jpg">
            <a:extLst>
              <a:ext uri="{FF2B5EF4-FFF2-40B4-BE49-F238E27FC236}">
                <a16:creationId xmlns:a16="http://schemas.microsoft.com/office/drawing/2014/main" id="{CD378F4F-C9E3-4AD6-9E75-416E2CBFA7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13" t="47377" r="44282" b="37409"/>
          <a:stretch/>
        </p:blipFill>
        <p:spPr>
          <a:xfrm>
            <a:off x="5385816" y="3712206"/>
            <a:ext cx="3770757" cy="1051560"/>
          </a:xfrm>
          <a:prstGeom prst="rect">
            <a:avLst/>
          </a:prstGeom>
        </p:spPr>
      </p:pic>
      <p:pic>
        <p:nvPicPr>
          <p:cNvPr id="10" name="Picture 9" descr="1.jpg">
            <a:extLst>
              <a:ext uri="{FF2B5EF4-FFF2-40B4-BE49-F238E27FC236}">
                <a16:creationId xmlns:a16="http://schemas.microsoft.com/office/drawing/2014/main" id="{258A2007-A68E-4674-8EF2-637713FE5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203" t="76059" r="23751" b="3289"/>
          <a:stretch/>
        </p:blipFill>
        <p:spPr>
          <a:xfrm>
            <a:off x="361762" y="5429758"/>
            <a:ext cx="3652453" cy="1427473"/>
          </a:xfrm>
          <a:prstGeom prst="rect">
            <a:avLst/>
          </a:prstGeom>
        </p:spPr>
      </p:pic>
    </p:spTree>
    <p:extLst>
      <p:ext uri="{BB962C8B-B14F-4D97-AF65-F5344CB8AC3E}">
        <p14:creationId xmlns:p14="http://schemas.microsoft.com/office/powerpoint/2010/main" val="229594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17E13-A28B-4D6A-9E96-DB0E77F2AAE3}" type="datetime1">
              <a:rPr lang="en-IN" smtClean="0"/>
              <a:t>03-10-2025</a:t>
            </a:fld>
            <a:endParaRPr lang="en-US"/>
          </a:p>
        </p:txBody>
      </p:sp>
      <p:sp>
        <p:nvSpPr>
          <p:cNvPr id="6" name="Footer Placeholder 5"/>
          <p:cNvSpPr>
            <a:spLocks noGrp="1"/>
          </p:cNvSpPr>
          <p:nvPr>
            <p:ph type="ftr" sz="quarter" idx="11"/>
          </p:nvPr>
        </p:nvSpPr>
        <p:spPr/>
        <p:txBody>
          <a:bodyPr/>
          <a:lstStyle/>
          <a:p>
            <a:r>
              <a:rPr lang="en-US"/>
              <a:t>Privileged &amp; Confidential</a:t>
            </a:r>
          </a:p>
        </p:txBody>
      </p:sp>
      <p:sp>
        <p:nvSpPr>
          <p:cNvPr id="7" name="Slide Number Placeholder 6"/>
          <p:cNvSpPr>
            <a:spLocks noGrp="1"/>
          </p:cNvSpPr>
          <p:nvPr>
            <p:ph type="sldNum" sz="quarter" idx="12"/>
          </p:nvPr>
        </p:nvSpPr>
        <p:spPr/>
        <p:txBody>
          <a:bodyPr/>
          <a:lstStyle/>
          <a:p>
            <a:fld id="{BC6C6F90-24A2-5E47-B903-ED66EE245175}" type="slidenum">
              <a:rPr lang="en-US" smtClean="0"/>
              <a:pPr/>
              <a:t>‹#›</a:t>
            </a:fld>
            <a:endParaRPr lang="en-US"/>
          </a:p>
        </p:txBody>
      </p:sp>
    </p:spTree>
    <p:extLst>
      <p:ext uri="{BB962C8B-B14F-4D97-AF65-F5344CB8AC3E}">
        <p14:creationId xmlns:p14="http://schemas.microsoft.com/office/powerpoint/2010/main" val="195952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E54E5-BC7E-4D86-98D3-F8B656F5D5AD}" type="datetime1">
              <a:rPr lang="en-IN" smtClean="0"/>
              <a:t>03-10-2025</a:t>
            </a:fld>
            <a:endParaRPr lang="en-US"/>
          </a:p>
        </p:txBody>
      </p:sp>
      <p:sp>
        <p:nvSpPr>
          <p:cNvPr id="5" name="Footer Placeholder 4"/>
          <p:cNvSpPr>
            <a:spLocks noGrp="1"/>
          </p:cNvSpPr>
          <p:nvPr>
            <p:ph type="ftr" sz="quarter" idx="11"/>
          </p:nvPr>
        </p:nvSpPr>
        <p:spPr/>
        <p:txBody>
          <a:bodyPr/>
          <a:lstStyle/>
          <a:p>
            <a:r>
              <a:rPr lang="en-US"/>
              <a:t>Privileged &amp; Confidential</a:t>
            </a:r>
          </a:p>
        </p:txBody>
      </p:sp>
      <p:sp>
        <p:nvSpPr>
          <p:cNvPr id="6" name="Slide Number Placeholder 5"/>
          <p:cNvSpPr>
            <a:spLocks noGrp="1"/>
          </p:cNvSpPr>
          <p:nvPr>
            <p:ph type="sldNum" sz="quarter" idx="12"/>
          </p:nvPr>
        </p:nvSpPr>
        <p:spPr/>
        <p:txBody>
          <a:bodyPr/>
          <a:lstStyle/>
          <a:p>
            <a:fld id="{BC6C6F90-24A2-5E47-B903-ED66EE245175}" type="slidenum">
              <a:rPr lang="en-US" smtClean="0"/>
              <a:pPr/>
              <a:t>‹#›</a:t>
            </a:fld>
            <a:endParaRPr lang="en-US"/>
          </a:p>
        </p:txBody>
      </p:sp>
    </p:spTree>
    <p:extLst>
      <p:ext uri="{BB962C8B-B14F-4D97-AF65-F5344CB8AC3E}">
        <p14:creationId xmlns:p14="http://schemas.microsoft.com/office/powerpoint/2010/main" val="147831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8CFDB-2F00-4F43-B9B5-D361C2CE175B}" type="datetime1">
              <a:rPr lang="en-IN" smtClean="0"/>
              <a:t>03-10-2025</a:t>
            </a:fld>
            <a:endParaRPr lang="en-US"/>
          </a:p>
        </p:txBody>
      </p:sp>
      <p:sp>
        <p:nvSpPr>
          <p:cNvPr id="5" name="Footer Placeholder 4"/>
          <p:cNvSpPr>
            <a:spLocks noGrp="1"/>
          </p:cNvSpPr>
          <p:nvPr>
            <p:ph type="ftr" sz="quarter" idx="11"/>
          </p:nvPr>
        </p:nvSpPr>
        <p:spPr/>
        <p:txBody>
          <a:bodyPr/>
          <a:lstStyle/>
          <a:p>
            <a:r>
              <a:rPr lang="en-US"/>
              <a:t>Privileged &amp; 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C6C6F90-24A2-5E47-B903-ED66EE245175}" type="slidenum">
              <a:rPr lang="en-US" smtClean="0"/>
              <a:pPr/>
              <a:t>‹#›</a:t>
            </a:fld>
            <a:endParaRPr lang="en-US"/>
          </a:p>
        </p:txBody>
      </p:sp>
    </p:spTree>
    <p:extLst>
      <p:ext uri="{BB962C8B-B14F-4D97-AF65-F5344CB8AC3E}">
        <p14:creationId xmlns:p14="http://schemas.microsoft.com/office/powerpoint/2010/main" val="401862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6A137F-11FF-47D8-B816-4C908724E77F}" type="datetime1">
              <a:rPr lang="en-IN" smtClean="0"/>
              <a:t>03-10-2025</a:t>
            </a:fld>
            <a:endParaRPr lang="en-US"/>
          </a:p>
        </p:txBody>
      </p:sp>
      <p:sp>
        <p:nvSpPr>
          <p:cNvPr id="5" name="Footer Placeholder 4"/>
          <p:cNvSpPr>
            <a:spLocks noGrp="1"/>
          </p:cNvSpPr>
          <p:nvPr>
            <p:ph type="ftr" sz="quarter" idx="11"/>
          </p:nvPr>
        </p:nvSpPr>
        <p:spPr/>
        <p:txBody>
          <a:bodyPr/>
          <a:lstStyle/>
          <a:p>
            <a:r>
              <a:rPr lang="en-US"/>
              <a:t>Privileged &amp; Confidential</a:t>
            </a:r>
          </a:p>
        </p:txBody>
      </p:sp>
      <p:sp>
        <p:nvSpPr>
          <p:cNvPr id="6" name="Slide Number Placeholder 5"/>
          <p:cNvSpPr>
            <a:spLocks noGrp="1"/>
          </p:cNvSpPr>
          <p:nvPr>
            <p:ph type="sldNum" sz="quarter" idx="12"/>
          </p:nvPr>
        </p:nvSpPr>
        <p:spPr/>
        <p:txBody>
          <a:bodyPr/>
          <a:lstStyle/>
          <a:p>
            <a:fld id="{BC6C6F90-24A2-5E47-B903-ED66EE245175}" type="slidenum">
              <a:rPr lang="en-US" smtClean="0"/>
              <a:pPr/>
              <a:t>‹#›</a:t>
            </a:fld>
            <a:endParaRPr lang="en-US"/>
          </a:p>
        </p:txBody>
      </p:sp>
      <p:pic>
        <p:nvPicPr>
          <p:cNvPr id="7" name="Picture 6" descr="3.jpg"/>
          <p:cNvPicPr>
            <a:picLocks/>
          </p:cNvPicPr>
          <p:nvPr userDrawn="1"/>
        </p:nvPicPr>
        <p:blipFill rotWithShape="1">
          <a:blip r:embed="rId2">
            <a:extLst>
              <a:ext uri="{28A0092B-C50C-407E-A947-70E740481C1C}">
                <a14:useLocalDpi xmlns:a14="http://schemas.microsoft.com/office/drawing/2010/main" val="0"/>
              </a:ext>
            </a:extLst>
          </a:blip>
          <a:srcRect t="1266" r="24028"/>
          <a:stretch/>
        </p:blipFill>
        <p:spPr>
          <a:xfrm>
            <a:off x="0" y="12577"/>
            <a:ext cx="9144000" cy="6839998"/>
          </a:xfrm>
          <a:prstGeom prst="rect">
            <a:avLst/>
          </a:prstGeom>
        </p:spPr>
      </p:pic>
    </p:spTree>
    <p:extLst>
      <p:ext uri="{BB962C8B-B14F-4D97-AF65-F5344CB8AC3E}">
        <p14:creationId xmlns:p14="http://schemas.microsoft.com/office/powerpoint/2010/main" val="383238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0A6A2-2A00-40D1-AF2E-1EB9972063A7}" type="datetime1">
              <a:rPr lang="en-IN" smtClean="0"/>
              <a:t>03-10-2025</a:t>
            </a:fld>
            <a:endParaRPr lang="en-US"/>
          </a:p>
        </p:txBody>
      </p:sp>
      <p:sp>
        <p:nvSpPr>
          <p:cNvPr id="5" name="Footer Placeholder 4"/>
          <p:cNvSpPr>
            <a:spLocks noGrp="1"/>
          </p:cNvSpPr>
          <p:nvPr>
            <p:ph type="ftr" sz="quarter" idx="11"/>
          </p:nvPr>
        </p:nvSpPr>
        <p:spPr/>
        <p:txBody>
          <a:bodyPr/>
          <a:lstStyle/>
          <a:p>
            <a:r>
              <a:rPr lang="en-US"/>
              <a:t>Privileged &amp; Confidential</a:t>
            </a:r>
          </a:p>
        </p:txBody>
      </p:sp>
      <p:sp>
        <p:nvSpPr>
          <p:cNvPr id="6" name="Slide Number Placeholder 5"/>
          <p:cNvSpPr>
            <a:spLocks noGrp="1"/>
          </p:cNvSpPr>
          <p:nvPr>
            <p:ph type="sldNum" sz="quarter" idx="12"/>
          </p:nvPr>
        </p:nvSpPr>
        <p:spPr/>
        <p:txBody>
          <a:bodyPr/>
          <a:lstStyle/>
          <a:p>
            <a:fld id="{BC6C6F90-24A2-5E47-B903-ED66EE245175}" type="slidenum">
              <a:rPr lang="en-US" smtClean="0"/>
              <a:pPr/>
              <a:t>‹#›</a:t>
            </a:fld>
            <a:endParaRPr lang="en-US"/>
          </a:p>
        </p:txBody>
      </p:sp>
      <p:pic>
        <p:nvPicPr>
          <p:cNvPr id="8" name="Picture 7" descr="3.jpg">
            <a:extLst>
              <a:ext uri="{FF2B5EF4-FFF2-40B4-BE49-F238E27FC236}">
                <a16:creationId xmlns:a16="http://schemas.microsoft.com/office/drawing/2014/main" id="{C542A1C1-FB05-4F7C-A1A0-CBD317E107AD}"/>
              </a:ext>
            </a:extLst>
          </p:cNvPr>
          <p:cNvPicPr>
            <a:picLocks/>
          </p:cNvPicPr>
          <p:nvPr userDrawn="1"/>
        </p:nvPicPr>
        <p:blipFill rotWithShape="1">
          <a:blip r:embed="rId2">
            <a:extLst>
              <a:ext uri="{28A0092B-C50C-407E-A947-70E740481C1C}">
                <a14:useLocalDpi xmlns:a14="http://schemas.microsoft.com/office/drawing/2010/main" val="0"/>
              </a:ext>
            </a:extLst>
          </a:blip>
          <a:srcRect t="1266" r="24028"/>
          <a:stretch/>
        </p:blipFill>
        <p:spPr>
          <a:xfrm>
            <a:off x="0" y="12577"/>
            <a:ext cx="9144000" cy="6839998"/>
          </a:xfrm>
          <a:prstGeom prst="rect">
            <a:avLst/>
          </a:prstGeom>
        </p:spPr>
      </p:pic>
    </p:spTree>
    <p:extLst>
      <p:ext uri="{BB962C8B-B14F-4D97-AF65-F5344CB8AC3E}">
        <p14:creationId xmlns:p14="http://schemas.microsoft.com/office/powerpoint/2010/main" val="30801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241A7-9622-4DB0-9D07-280AB5EBB3DF}" type="datetime1">
              <a:rPr lang="en-IN" smtClean="0"/>
              <a:t>03-10-2025</a:t>
            </a:fld>
            <a:endParaRPr lang="en-US"/>
          </a:p>
        </p:txBody>
      </p:sp>
      <p:sp>
        <p:nvSpPr>
          <p:cNvPr id="5" name="Footer Placeholder 4"/>
          <p:cNvSpPr>
            <a:spLocks noGrp="1"/>
          </p:cNvSpPr>
          <p:nvPr>
            <p:ph type="ftr" sz="quarter" idx="11"/>
          </p:nvPr>
        </p:nvSpPr>
        <p:spPr/>
        <p:txBody>
          <a:bodyPr/>
          <a:lstStyle/>
          <a:p>
            <a:r>
              <a:rPr lang="en-US"/>
              <a:t>Privileged &amp; Confidential</a:t>
            </a:r>
          </a:p>
        </p:txBody>
      </p:sp>
      <p:sp>
        <p:nvSpPr>
          <p:cNvPr id="6" name="Slide Number Placeholder 5"/>
          <p:cNvSpPr>
            <a:spLocks noGrp="1"/>
          </p:cNvSpPr>
          <p:nvPr>
            <p:ph type="sldNum" sz="quarter" idx="12"/>
          </p:nvPr>
        </p:nvSpPr>
        <p:spPr/>
        <p:txBody>
          <a:bodyPr/>
          <a:lstStyle/>
          <a:p>
            <a:fld id="{BC6C6F90-24A2-5E47-B903-ED66EE245175}" type="slidenum">
              <a:rPr lang="en-US" smtClean="0"/>
              <a:pPr/>
              <a:t>‹#›</a:t>
            </a:fld>
            <a:endParaRPr lang="en-US"/>
          </a:p>
        </p:txBody>
      </p:sp>
      <p:pic>
        <p:nvPicPr>
          <p:cNvPr id="8" name="Picture 7" descr="PPT - Last Page Updated.jpg"/>
          <p:cNvPicPr>
            <a:picLocks noChangeAspect="1"/>
          </p:cNvPicPr>
          <p:nvPr userDrawn="1"/>
        </p:nvPicPr>
        <p:blipFill rotWithShape="1">
          <a:blip r:embed="rId2">
            <a:extLst>
              <a:ext uri="{28A0092B-C50C-407E-A947-70E740481C1C}">
                <a14:useLocalDpi xmlns:a14="http://schemas.microsoft.com/office/drawing/2010/main" val="0"/>
              </a:ext>
            </a:extLst>
          </a:blip>
          <a:srcRect l="35361"/>
          <a:stretch/>
        </p:blipFill>
        <p:spPr>
          <a:xfrm>
            <a:off x="0" y="0"/>
            <a:ext cx="9180000" cy="6885000"/>
          </a:xfrm>
          <a:prstGeom prst="rect">
            <a:avLst/>
          </a:prstGeom>
        </p:spPr>
      </p:pic>
    </p:spTree>
    <p:extLst>
      <p:ext uri="{BB962C8B-B14F-4D97-AF65-F5344CB8AC3E}">
        <p14:creationId xmlns:p14="http://schemas.microsoft.com/office/powerpoint/2010/main" val="169684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ACF321-8071-49C6-A41E-B0CD54B9213A}" type="datetime1">
              <a:rPr lang="en-IN" smtClean="0"/>
              <a:t>03-10-2025</a:t>
            </a:fld>
            <a:endParaRPr lang="en-US"/>
          </a:p>
        </p:txBody>
      </p:sp>
      <p:sp>
        <p:nvSpPr>
          <p:cNvPr id="6" name="Footer Placeholder 5"/>
          <p:cNvSpPr>
            <a:spLocks noGrp="1"/>
          </p:cNvSpPr>
          <p:nvPr>
            <p:ph type="ftr" sz="quarter" idx="11"/>
          </p:nvPr>
        </p:nvSpPr>
        <p:spPr/>
        <p:txBody>
          <a:bodyPr/>
          <a:lstStyle/>
          <a:p>
            <a:r>
              <a:rPr lang="en-US"/>
              <a:t>Privileged &amp; Confidential</a:t>
            </a:r>
          </a:p>
        </p:txBody>
      </p:sp>
      <p:sp>
        <p:nvSpPr>
          <p:cNvPr id="7" name="Slide Number Placeholder 6"/>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BC6C6F90-24A2-5E47-B903-ED66EE245175}" type="slidenum">
              <a:rPr lang="en-US" smtClean="0"/>
              <a:pPr/>
              <a:t>‹#›</a:t>
            </a:fld>
            <a:endParaRPr lang="en-US"/>
          </a:p>
        </p:txBody>
      </p:sp>
    </p:spTree>
    <p:extLst>
      <p:ext uri="{BB962C8B-B14F-4D97-AF65-F5344CB8AC3E}">
        <p14:creationId xmlns:p14="http://schemas.microsoft.com/office/powerpoint/2010/main" val="196518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0C506-C538-4708-ACDA-CFD6B5EB1482}" type="datetime1">
              <a:rPr lang="en-IN" smtClean="0"/>
              <a:t>03-10-2025</a:t>
            </a:fld>
            <a:endParaRPr lang="en-US"/>
          </a:p>
        </p:txBody>
      </p:sp>
      <p:sp>
        <p:nvSpPr>
          <p:cNvPr id="8" name="Footer Placeholder 7"/>
          <p:cNvSpPr>
            <a:spLocks noGrp="1"/>
          </p:cNvSpPr>
          <p:nvPr>
            <p:ph type="ftr" sz="quarter" idx="11"/>
          </p:nvPr>
        </p:nvSpPr>
        <p:spPr/>
        <p:txBody>
          <a:bodyPr/>
          <a:lstStyle/>
          <a:p>
            <a:r>
              <a:rPr lang="en-US"/>
              <a:t>Privileged &amp; Confidential</a:t>
            </a:r>
          </a:p>
        </p:txBody>
      </p:sp>
      <p:sp>
        <p:nvSpPr>
          <p:cNvPr id="9" name="Slide Number Placeholder 8"/>
          <p:cNvSpPr>
            <a:spLocks noGrp="1"/>
          </p:cNvSpPr>
          <p:nvPr>
            <p:ph type="sldNum" sz="quarter" idx="12"/>
          </p:nvPr>
        </p:nvSpPr>
        <p:spPr/>
        <p:txBody>
          <a:bodyPr/>
          <a:lstStyle/>
          <a:p>
            <a:fld id="{BC6C6F90-24A2-5E47-B903-ED66EE245175}" type="slidenum">
              <a:rPr lang="en-US" smtClean="0"/>
              <a:pPr/>
              <a:t>‹#›</a:t>
            </a:fld>
            <a:endParaRPr lang="en-US"/>
          </a:p>
        </p:txBody>
      </p:sp>
    </p:spTree>
    <p:extLst>
      <p:ext uri="{BB962C8B-B14F-4D97-AF65-F5344CB8AC3E}">
        <p14:creationId xmlns:p14="http://schemas.microsoft.com/office/powerpoint/2010/main" val="77764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64976E-1A77-437A-AD4F-84DA3B979D1B}" type="datetime1">
              <a:rPr lang="en-IN" smtClean="0"/>
              <a:t>03-10-2025</a:t>
            </a:fld>
            <a:endParaRPr lang="en-US"/>
          </a:p>
        </p:txBody>
      </p:sp>
      <p:sp>
        <p:nvSpPr>
          <p:cNvPr id="4" name="Footer Placeholder 3"/>
          <p:cNvSpPr>
            <a:spLocks noGrp="1"/>
          </p:cNvSpPr>
          <p:nvPr>
            <p:ph type="ftr" sz="quarter" idx="11"/>
          </p:nvPr>
        </p:nvSpPr>
        <p:spPr/>
        <p:txBody>
          <a:bodyPr/>
          <a:lstStyle/>
          <a:p>
            <a:r>
              <a:rPr lang="en-US"/>
              <a:t>Privileged &amp; Confidential</a:t>
            </a:r>
          </a:p>
        </p:txBody>
      </p:sp>
      <p:sp>
        <p:nvSpPr>
          <p:cNvPr id="5" name="Slide Number Placeholder 4"/>
          <p:cNvSpPr>
            <a:spLocks noGrp="1"/>
          </p:cNvSpPr>
          <p:nvPr>
            <p:ph type="sldNum" sz="quarter" idx="12"/>
          </p:nvPr>
        </p:nvSpPr>
        <p:spPr/>
        <p:txBody>
          <a:bodyPr/>
          <a:lstStyle/>
          <a:p>
            <a:fld id="{BC6C6F90-24A2-5E47-B903-ED66EE245175}" type="slidenum">
              <a:rPr lang="en-US" smtClean="0"/>
              <a:pPr/>
              <a:t>‹#›</a:t>
            </a:fld>
            <a:endParaRPr lang="en-US"/>
          </a:p>
        </p:txBody>
      </p:sp>
    </p:spTree>
    <p:extLst>
      <p:ext uri="{BB962C8B-B14F-4D97-AF65-F5344CB8AC3E}">
        <p14:creationId xmlns:p14="http://schemas.microsoft.com/office/powerpoint/2010/main" val="1148036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17CCA-FFA2-4035-A654-6731D88B679E}" type="datetime1">
              <a:rPr lang="en-IN" smtClean="0"/>
              <a:t>03-10-2025</a:t>
            </a:fld>
            <a:endParaRPr lang="en-US"/>
          </a:p>
        </p:txBody>
      </p:sp>
      <p:sp>
        <p:nvSpPr>
          <p:cNvPr id="3" name="Footer Placeholder 2"/>
          <p:cNvSpPr>
            <a:spLocks noGrp="1"/>
          </p:cNvSpPr>
          <p:nvPr>
            <p:ph type="ftr" sz="quarter" idx="11"/>
          </p:nvPr>
        </p:nvSpPr>
        <p:spPr/>
        <p:txBody>
          <a:bodyPr/>
          <a:lstStyle/>
          <a:p>
            <a:r>
              <a:rPr lang="en-US"/>
              <a:t>Privileged &amp; Confidential</a:t>
            </a:r>
          </a:p>
        </p:txBody>
      </p:sp>
      <p:sp>
        <p:nvSpPr>
          <p:cNvPr id="4" name="Slide Number Placeholder 3"/>
          <p:cNvSpPr>
            <a:spLocks noGrp="1"/>
          </p:cNvSpPr>
          <p:nvPr>
            <p:ph type="sldNum" sz="quarter" idx="12"/>
          </p:nvPr>
        </p:nvSpPr>
        <p:spPr/>
        <p:txBody>
          <a:bodyPr/>
          <a:lstStyle/>
          <a:p>
            <a:fld id="{BC6C6F90-24A2-5E47-B903-ED66EE245175}" type="slidenum">
              <a:rPr lang="en-US" smtClean="0"/>
              <a:pPr/>
              <a:t>‹#›</a:t>
            </a:fld>
            <a:endParaRPr lang="en-US"/>
          </a:p>
        </p:txBody>
      </p:sp>
    </p:spTree>
    <p:extLst>
      <p:ext uri="{BB962C8B-B14F-4D97-AF65-F5344CB8AC3E}">
        <p14:creationId xmlns:p14="http://schemas.microsoft.com/office/powerpoint/2010/main" val="309011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8F6C1A-2322-4E97-A11C-671F3BA5297E}" type="datetime1">
              <a:rPr lang="en-IN" smtClean="0"/>
              <a:t>03-10-2025</a:t>
            </a:fld>
            <a:endParaRPr lang="en-US"/>
          </a:p>
        </p:txBody>
      </p:sp>
      <p:sp>
        <p:nvSpPr>
          <p:cNvPr id="6" name="Footer Placeholder 5"/>
          <p:cNvSpPr>
            <a:spLocks noGrp="1"/>
          </p:cNvSpPr>
          <p:nvPr>
            <p:ph type="ftr" sz="quarter" idx="11"/>
          </p:nvPr>
        </p:nvSpPr>
        <p:spPr/>
        <p:txBody>
          <a:bodyPr/>
          <a:lstStyle/>
          <a:p>
            <a:r>
              <a:rPr lang="en-US"/>
              <a:t>Privileged &amp; Confidential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C6C6F90-24A2-5E47-B903-ED66EE245175}" type="slidenum">
              <a:rPr lang="en-US" smtClean="0"/>
              <a:pPr/>
              <a:t>‹#›</a:t>
            </a:fld>
            <a:endParaRPr lang="en-US"/>
          </a:p>
        </p:txBody>
      </p:sp>
    </p:spTree>
    <p:extLst>
      <p:ext uri="{BB962C8B-B14F-4D97-AF65-F5344CB8AC3E}">
        <p14:creationId xmlns:p14="http://schemas.microsoft.com/office/powerpoint/2010/main" val="23760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128">
              <a:srgbClr val="BEE2EA"/>
            </a:gs>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CE1BA-681B-4C2D-A9AC-1ED3C2724FA6}" type="datetime1">
              <a:rPr lang="en-IN" smtClean="0"/>
              <a:t>03-10-2025</a:t>
            </a:fld>
            <a:endParaRPr lang="en-US"/>
          </a:p>
        </p:txBody>
      </p:sp>
      <p:sp>
        <p:nvSpPr>
          <p:cNvPr id="5" name="Footer Placeholder 4"/>
          <p:cNvSpPr>
            <a:spLocks noGrp="1"/>
          </p:cNvSpPr>
          <p:nvPr>
            <p:ph type="ftr" sz="quarter" idx="3"/>
          </p:nvPr>
        </p:nvSpPr>
        <p:spPr>
          <a:xfrm>
            <a:off x="3124200" y="6534150"/>
            <a:ext cx="2895600" cy="365125"/>
          </a:xfrm>
          <a:prstGeom prst="rect">
            <a:avLst/>
          </a:prstGeom>
        </p:spPr>
        <p:txBody>
          <a:bodyPr vert="horz" lIns="91440" tIns="45720" rIns="91440" bIns="45720" rtlCol="0" anchor="ctr"/>
          <a:lstStyle>
            <a:lvl1pPr algn="ctr">
              <a:defRPr sz="1200" i="1">
                <a:solidFill>
                  <a:schemeClr val="bg1"/>
                </a:solidFill>
              </a:defRPr>
            </a:lvl1pPr>
          </a:lstStyle>
          <a:p>
            <a:r>
              <a:rPr lang="en-US" dirty="0"/>
              <a:t>Privileged &amp; Confidential</a:t>
            </a:r>
          </a:p>
        </p:txBody>
      </p:sp>
      <p:sp>
        <p:nvSpPr>
          <p:cNvPr id="6" name="Slide Number Placeholder 5"/>
          <p:cNvSpPr>
            <a:spLocks noGrp="1"/>
          </p:cNvSpPr>
          <p:nvPr>
            <p:ph type="sldNum" sz="quarter" idx="4"/>
          </p:nvPr>
        </p:nvSpPr>
        <p:spPr>
          <a:xfrm>
            <a:off x="6946900" y="6534150"/>
            <a:ext cx="2133600" cy="365125"/>
          </a:xfrm>
          <a:prstGeom prst="rect">
            <a:avLst/>
          </a:prstGeom>
        </p:spPr>
        <p:txBody>
          <a:bodyPr vert="horz" lIns="91440" tIns="45720" rIns="91440" bIns="45720" rtlCol="0" anchor="ctr"/>
          <a:lstStyle>
            <a:lvl1pPr algn="r">
              <a:defRPr sz="1000" i="1">
                <a:solidFill>
                  <a:schemeClr val="tx1"/>
                </a:solidFill>
                <a:latin typeface="Arial" panose="020B0604020202020204" pitchFamily="34" charset="0"/>
                <a:cs typeface="Arial" panose="020B0604020202020204" pitchFamily="34" charset="0"/>
              </a:defRPr>
            </a:lvl1pPr>
          </a:lstStyle>
          <a:p>
            <a:fld id="{BC6C6F90-24A2-5E47-B903-ED66EE245175}" type="slidenum">
              <a:rPr lang="en-US" smtClean="0"/>
              <a:pPr/>
              <a:t>‹#›</a:t>
            </a:fld>
            <a:endParaRPr lang="en-US" dirty="0"/>
          </a:p>
        </p:txBody>
      </p:sp>
    </p:spTree>
    <p:extLst>
      <p:ext uri="{BB962C8B-B14F-4D97-AF65-F5344CB8AC3E}">
        <p14:creationId xmlns:p14="http://schemas.microsoft.com/office/powerpoint/2010/main" val="388043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3A53D1-EB56-6588-226A-D0735F72B0BB}"/>
              </a:ext>
            </a:extLst>
          </p:cNvPr>
          <p:cNvPicPr>
            <a:picLocks noChangeAspect="1"/>
          </p:cNvPicPr>
          <p:nvPr/>
        </p:nvPicPr>
        <p:blipFill>
          <a:blip r:embed="rId3">
            <a:alphaModFix/>
          </a:blip>
          <a:stretch>
            <a:fillRect/>
          </a:stretch>
        </p:blipFill>
        <p:spPr>
          <a:xfrm>
            <a:off x="6688455" y="3363682"/>
            <a:ext cx="2246508" cy="947057"/>
          </a:xfrm>
          <a:prstGeom prst="rect">
            <a:avLst/>
          </a:prstGeom>
        </p:spPr>
      </p:pic>
      <p:sp>
        <p:nvSpPr>
          <p:cNvPr id="3" name="TextBox 2">
            <a:extLst>
              <a:ext uri="{FF2B5EF4-FFF2-40B4-BE49-F238E27FC236}">
                <a16:creationId xmlns:a16="http://schemas.microsoft.com/office/drawing/2014/main" id="{D50D13A5-5207-7924-2583-F934721B8380}"/>
              </a:ext>
            </a:extLst>
          </p:cNvPr>
          <p:cNvSpPr txBox="1"/>
          <p:nvPr/>
        </p:nvSpPr>
        <p:spPr>
          <a:xfrm>
            <a:off x="417861" y="610852"/>
            <a:ext cx="8874620" cy="1446550"/>
          </a:xfrm>
          <a:prstGeom prst="rect">
            <a:avLst/>
          </a:prstGeom>
          <a:noFill/>
        </p:spPr>
        <p:txBody>
          <a:bodyPr wrap="square" rtlCol="0">
            <a:spAutoFit/>
          </a:bodyPr>
          <a:lstStyle/>
          <a:p>
            <a:pPr algn="ctr"/>
            <a:r>
              <a:rPr lang="en-US" sz="4400" b="1" dirty="0">
                <a:solidFill>
                  <a:srgbClr val="00335A"/>
                </a:solidFill>
                <a:latin typeface="Arial" charset="0"/>
                <a:ea typeface="Arial" charset="0"/>
                <a:cs typeface="Arial" charset="0"/>
              </a:rPr>
              <a:t>Valuation </a:t>
            </a:r>
            <a:r>
              <a:rPr lang="en-IN" sz="4400" b="1" dirty="0">
                <a:solidFill>
                  <a:srgbClr val="00335A"/>
                </a:solidFill>
                <a:latin typeface="Arial" panose="020B0604020202020204" pitchFamily="34" charset="0"/>
                <a:cs typeface="Arial" pitchFamily="34" charset="0"/>
              </a:rPr>
              <a:t>under Insolvency and Bankruptcy Code (IBC), 2016</a:t>
            </a:r>
            <a:endParaRPr lang="en-US" sz="4400" b="1" dirty="0">
              <a:solidFill>
                <a:srgbClr val="00335A"/>
              </a:solidFill>
              <a:latin typeface="Arial" charset="0"/>
              <a:ea typeface="Arial" charset="0"/>
              <a:cs typeface="Arial" charset="0"/>
            </a:endParaRPr>
          </a:p>
        </p:txBody>
      </p:sp>
      <p:sp>
        <p:nvSpPr>
          <p:cNvPr id="10" name="TextBox 9">
            <a:extLst>
              <a:ext uri="{FF2B5EF4-FFF2-40B4-BE49-F238E27FC236}">
                <a16:creationId xmlns:a16="http://schemas.microsoft.com/office/drawing/2014/main" id="{412DE466-F030-1407-EF49-C46C43D0B06B}"/>
              </a:ext>
            </a:extLst>
          </p:cNvPr>
          <p:cNvSpPr txBox="1"/>
          <p:nvPr/>
        </p:nvSpPr>
        <p:spPr>
          <a:xfrm>
            <a:off x="6218976" y="5374648"/>
            <a:ext cx="2955472" cy="1110304"/>
          </a:xfrm>
          <a:prstGeom prst="rect">
            <a:avLst/>
          </a:prstGeom>
          <a:noFill/>
        </p:spPr>
        <p:txBody>
          <a:bodyPr wrap="square">
            <a:spAutoFit/>
          </a:bodyPr>
          <a:lstStyle/>
          <a:p>
            <a:pPr>
              <a:lnSpc>
                <a:spcPct val="120000"/>
              </a:lnSpc>
              <a:spcAft>
                <a:spcPts val="200"/>
              </a:spcAft>
            </a:pPr>
            <a:r>
              <a:rPr lang="en-IN" sz="1600" dirty="0">
                <a:solidFill>
                  <a:schemeClr val="bg1"/>
                </a:solidFill>
                <a:latin typeface="Arial" panose="020B0604020202020204" pitchFamily="34" charset="0"/>
                <a:cs typeface="Arial" panose="020B0604020202020204" pitchFamily="34" charset="0"/>
              </a:rPr>
              <a:t>Presented by:</a:t>
            </a:r>
          </a:p>
          <a:p>
            <a:pPr>
              <a:lnSpc>
                <a:spcPct val="120000"/>
              </a:lnSpc>
              <a:spcAft>
                <a:spcPts val="200"/>
              </a:spcAft>
            </a:pPr>
            <a:r>
              <a:rPr lang="en-IN" sz="2000" b="1" dirty="0">
                <a:solidFill>
                  <a:schemeClr val="bg1"/>
                </a:solidFill>
                <a:latin typeface="Arial" panose="020B0604020202020204" pitchFamily="34" charset="0"/>
                <a:cs typeface="Arial" panose="020B0604020202020204" pitchFamily="34" charset="0"/>
              </a:rPr>
              <a:t>CA. </a:t>
            </a:r>
            <a:r>
              <a:rPr lang="en-IN" sz="2000" b="1" dirty="0" err="1">
                <a:solidFill>
                  <a:schemeClr val="bg1"/>
                </a:solidFill>
                <a:latin typeface="Arial" panose="020B0604020202020204" pitchFamily="34" charset="0"/>
                <a:cs typeface="Arial" panose="020B0604020202020204" pitchFamily="34" charset="0"/>
              </a:rPr>
              <a:t>Gandharv</a:t>
            </a:r>
            <a:r>
              <a:rPr lang="en-IN" sz="2000" b="1" dirty="0">
                <a:solidFill>
                  <a:schemeClr val="bg1"/>
                </a:solidFill>
                <a:latin typeface="Arial" panose="020B0604020202020204" pitchFamily="34" charset="0"/>
                <a:cs typeface="Arial" panose="020B0604020202020204" pitchFamily="34" charset="0"/>
              </a:rPr>
              <a:t> Jain</a:t>
            </a:r>
          </a:p>
          <a:p>
            <a:pPr>
              <a:lnSpc>
                <a:spcPct val="120000"/>
              </a:lnSpc>
              <a:spcAft>
                <a:spcPts val="200"/>
              </a:spcAft>
            </a:pPr>
            <a:r>
              <a:rPr lang="en-IN" dirty="0">
                <a:solidFill>
                  <a:schemeClr val="bg1"/>
                </a:solidFill>
                <a:latin typeface="Arial" panose="020B0604020202020204" pitchFamily="34" charset="0"/>
                <a:cs typeface="Arial" panose="020B0604020202020204" pitchFamily="34" charset="0"/>
              </a:rPr>
              <a:t>Partner, </a:t>
            </a:r>
            <a:r>
              <a:rPr lang="en-IN" dirty="0" err="1">
                <a:solidFill>
                  <a:schemeClr val="bg1"/>
                </a:solidFill>
                <a:latin typeface="Arial" panose="020B0604020202020204" pitchFamily="34" charset="0"/>
                <a:cs typeface="Arial" panose="020B0604020202020204" pitchFamily="34" charset="0"/>
              </a:rPr>
              <a:t>Finvox</a:t>
            </a:r>
            <a:r>
              <a:rPr lang="en-IN" dirty="0">
                <a:solidFill>
                  <a:schemeClr val="bg1"/>
                </a:solidFill>
                <a:latin typeface="Arial" panose="020B0604020202020204" pitchFamily="34" charset="0"/>
                <a:cs typeface="Arial" panose="020B0604020202020204" pitchFamily="34" charset="0"/>
              </a:rPr>
              <a:t> Analytics</a:t>
            </a:r>
          </a:p>
        </p:txBody>
      </p:sp>
      <p:sp>
        <p:nvSpPr>
          <p:cNvPr id="16" name="TextBox 15">
            <a:extLst>
              <a:ext uri="{FF2B5EF4-FFF2-40B4-BE49-F238E27FC236}">
                <a16:creationId xmlns:a16="http://schemas.microsoft.com/office/drawing/2014/main" id="{8F005BB8-6D96-A843-08AA-964CDE4F75CC}"/>
              </a:ext>
            </a:extLst>
          </p:cNvPr>
          <p:cNvSpPr txBox="1"/>
          <p:nvPr/>
        </p:nvSpPr>
        <p:spPr>
          <a:xfrm>
            <a:off x="417861" y="5335695"/>
            <a:ext cx="2286000" cy="369332"/>
          </a:xfrm>
          <a:prstGeom prst="rect">
            <a:avLst/>
          </a:prstGeom>
          <a:noFill/>
        </p:spPr>
        <p:txBody>
          <a:bodyPr wrap="square" rtlCol="0">
            <a:spAutoFit/>
          </a:bodyPr>
          <a:lstStyle/>
          <a:p>
            <a:r>
              <a:rPr lang="en-IN" b="1" dirty="0">
                <a:solidFill>
                  <a:schemeClr val="bg1"/>
                </a:solidFill>
                <a:latin typeface="Arial" panose="020B0604020202020204" pitchFamily="34" charset="0"/>
                <a:cs typeface="Arial" panose="020B0604020202020204" pitchFamily="34" charset="0"/>
              </a:rPr>
              <a:t>October 4, 2025</a:t>
            </a:r>
          </a:p>
        </p:txBody>
      </p:sp>
      <p:pic>
        <p:nvPicPr>
          <p:cNvPr id="6" name="Picture 5">
            <a:extLst>
              <a:ext uri="{FF2B5EF4-FFF2-40B4-BE49-F238E27FC236}">
                <a16:creationId xmlns:a16="http://schemas.microsoft.com/office/drawing/2014/main" id="{D081D382-4F35-4261-5C80-0D5CE17204AE}"/>
              </a:ext>
            </a:extLst>
          </p:cNvPr>
          <p:cNvPicPr>
            <a:picLocks noChangeAspect="1"/>
          </p:cNvPicPr>
          <p:nvPr/>
        </p:nvPicPr>
        <p:blipFill>
          <a:blip r:embed="rId4"/>
          <a:stretch>
            <a:fillRect/>
          </a:stretch>
        </p:blipFill>
        <p:spPr>
          <a:xfrm>
            <a:off x="417861" y="5981086"/>
            <a:ext cx="2715004" cy="619211"/>
          </a:xfrm>
          <a:prstGeom prst="rect">
            <a:avLst/>
          </a:prstGeom>
        </p:spPr>
      </p:pic>
      <p:pic>
        <p:nvPicPr>
          <p:cNvPr id="12" name="Picture 11">
            <a:extLst>
              <a:ext uri="{FF2B5EF4-FFF2-40B4-BE49-F238E27FC236}">
                <a16:creationId xmlns:a16="http://schemas.microsoft.com/office/drawing/2014/main" id="{96EE0FBF-1C00-4323-2BD9-5DD0C0A9AE97}"/>
              </a:ext>
            </a:extLst>
          </p:cNvPr>
          <p:cNvPicPr>
            <a:picLocks noChangeAspect="1"/>
          </p:cNvPicPr>
          <p:nvPr/>
        </p:nvPicPr>
        <p:blipFill>
          <a:blip r:embed="rId5"/>
          <a:stretch>
            <a:fillRect/>
          </a:stretch>
        </p:blipFill>
        <p:spPr>
          <a:xfrm>
            <a:off x="307000" y="2980874"/>
            <a:ext cx="2152950" cy="2076740"/>
          </a:xfrm>
          <a:prstGeom prst="rect">
            <a:avLst/>
          </a:prstGeom>
        </p:spPr>
      </p:pic>
      <p:sp>
        <p:nvSpPr>
          <p:cNvPr id="14" name="TextBox 13">
            <a:extLst>
              <a:ext uri="{FF2B5EF4-FFF2-40B4-BE49-F238E27FC236}">
                <a16:creationId xmlns:a16="http://schemas.microsoft.com/office/drawing/2014/main" id="{C17891E7-834B-28F5-EA83-18D016E1EB92}"/>
              </a:ext>
            </a:extLst>
          </p:cNvPr>
          <p:cNvSpPr txBox="1"/>
          <p:nvPr/>
        </p:nvSpPr>
        <p:spPr>
          <a:xfrm>
            <a:off x="2425069" y="3475944"/>
            <a:ext cx="3768899" cy="867482"/>
          </a:xfrm>
          <a:prstGeom prst="rect">
            <a:avLst/>
          </a:prstGeom>
          <a:noFill/>
        </p:spPr>
        <p:txBody>
          <a:bodyPr wrap="square">
            <a:spAutoFit/>
          </a:bodyPr>
          <a:lstStyle/>
          <a:p>
            <a:pPr>
              <a:lnSpc>
                <a:spcPct val="120000"/>
              </a:lnSpc>
            </a:pPr>
            <a:r>
              <a:rPr lang="en-US" sz="2200" b="1" dirty="0">
                <a:latin typeface="Arial" panose="020B0604020202020204" pitchFamily="34" charset="0"/>
                <a:cs typeface="Arial" panose="020B0604020202020204" pitchFamily="34" charset="0"/>
              </a:rPr>
              <a:t>The Institute of Chartered Accountants of India</a:t>
            </a:r>
          </a:p>
        </p:txBody>
      </p:sp>
    </p:spTree>
    <p:extLst>
      <p:ext uri="{BB962C8B-B14F-4D97-AF65-F5344CB8AC3E}">
        <p14:creationId xmlns:p14="http://schemas.microsoft.com/office/powerpoint/2010/main" val="217914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3FEF7-B508-485C-B3B8-4820BF2D42E7}"/>
              </a:ext>
            </a:extLst>
          </p:cNvPr>
          <p:cNvSpPr/>
          <p:nvPr/>
        </p:nvSpPr>
        <p:spPr>
          <a:xfrm>
            <a:off x="-1588" y="-15875"/>
            <a:ext cx="9537701" cy="7040563"/>
          </a:xfrm>
          <a:prstGeom prst="rect">
            <a:avLst/>
          </a:prstGeom>
          <a:solidFill>
            <a:srgbClr val="3BB3C2"/>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45662" rIns="91319" bIns="45662" anchor="ctr"/>
          <a:lstStyle/>
          <a:p>
            <a:pPr algn="ctr" defTabSz="913193">
              <a:defRPr/>
            </a:pPr>
            <a:endParaRPr lang="en-US" dirty="0"/>
          </a:p>
        </p:txBody>
      </p:sp>
      <p:grpSp>
        <p:nvGrpSpPr>
          <p:cNvPr id="19458" name="Group 6">
            <a:extLst>
              <a:ext uri="{FF2B5EF4-FFF2-40B4-BE49-F238E27FC236}">
                <a16:creationId xmlns:a16="http://schemas.microsoft.com/office/drawing/2014/main" id="{F99C5DFF-4928-4A15-A2E5-F0E9986AA6F1}"/>
              </a:ext>
            </a:extLst>
          </p:cNvPr>
          <p:cNvGrpSpPr>
            <a:grpSpLocks/>
          </p:cNvGrpSpPr>
          <p:nvPr/>
        </p:nvGrpSpPr>
        <p:grpSpPr bwMode="auto">
          <a:xfrm>
            <a:off x="4135438" y="2973388"/>
            <a:ext cx="4768850" cy="4692650"/>
            <a:chOff x="4135609" y="2972682"/>
            <a:chExt cx="4768850" cy="4693709"/>
          </a:xfrm>
        </p:grpSpPr>
        <p:sp>
          <p:nvSpPr>
            <p:cNvPr id="19459" name="Oval 7">
              <a:extLst>
                <a:ext uri="{FF2B5EF4-FFF2-40B4-BE49-F238E27FC236}">
                  <a16:creationId xmlns:a16="http://schemas.microsoft.com/office/drawing/2014/main" id="{C3348F66-A223-490E-A2E3-B3EB0AC39F1E}"/>
                </a:ext>
              </a:extLst>
            </p:cNvPr>
            <p:cNvSpPr>
              <a:spLocks noChangeAspect="1" noChangeArrowheads="1"/>
            </p:cNvSpPr>
            <p:nvPr/>
          </p:nvSpPr>
          <p:spPr bwMode="auto">
            <a:xfrm>
              <a:off x="4135609" y="2972682"/>
              <a:ext cx="4768850" cy="46937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4679" tIns="47339" rIns="94679" bIns="47339"/>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500">
                <a:solidFill>
                  <a:srgbClr val="4C545B"/>
                </a:solidFill>
                <a:latin typeface="Franklin Gothic Book" panose="020B0503020102020204" pitchFamily="34" charset="0"/>
                <a:ea typeface="ＭＳ Ｐゴシック" panose="020B0600070205080204" pitchFamily="34" charset="-128"/>
              </a:endParaRPr>
            </a:p>
          </p:txBody>
        </p:sp>
        <p:sp>
          <p:nvSpPr>
            <p:cNvPr id="19460" name="Title 1">
              <a:extLst>
                <a:ext uri="{FF2B5EF4-FFF2-40B4-BE49-F238E27FC236}">
                  <a16:creationId xmlns:a16="http://schemas.microsoft.com/office/drawing/2014/main" id="{30AE24A6-4821-499B-A4D1-7A1D6A08085F}"/>
                </a:ext>
              </a:extLst>
            </p:cNvPr>
            <p:cNvSpPr txBox="1">
              <a:spLocks noChangeArrowheads="1"/>
            </p:cNvSpPr>
            <p:nvPr/>
          </p:nvSpPr>
          <p:spPr bwMode="auto">
            <a:xfrm>
              <a:off x="5984431" y="4867231"/>
              <a:ext cx="2696123" cy="73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nchor="ct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800" b="1" dirty="0">
                  <a:solidFill>
                    <a:srgbClr val="00335A"/>
                  </a:solidFill>
                  <a:latin typeface="Arial" panose="020B0604020202020204" pitchFamily="34" charset="0"/>
                  <a:cs typeface="Arial" panose="020B0604020202020204" pitchFamily="34" charset="0"/>
                </a:rPr>
                <a:t>Section 3</a:t>
              </a:r>
            </a:p>
            <a:p>
              <a:pPr eaLnBrk="1" hangingPunct="1">
                <a:lnSpc>
                  <a:spcPct val="80000"/>
                </a:lnSpc>
                <a:spcBef>
                  <a:spcPct val="0"/>
                </a:spcBef>
                <a:buFontTx/>
                <a:buNone/>
              </a:pPr>
              <a:r>
                <a:rPr lang="en-US" altLang="en-US" sz="2800" dirty="0">
                  <a:solidFill>
                    <a:srgbClr val="00335A"/>
                  </a:solidFill>
                  <a:latin typeface="Arial" panose="020B0604020202020204" pitchFamily="34" charset="0"/>
                  <a:cs typeface="Arial" panose="020B0604020202020204" pitchFamily="34" charset="0"/>
                </a:rPr>
                <a:t>Valuation Approaches and Business Valuation</a:t>
              </a:r>
            </a:p>
          </p:txBody>
        </p:sp>
        <p:sp>
          <p:nvSpPr>
            <p:cNvPr id="19461" name="TextBox 9">
              <a:extLst>
                <a:ext uri="{FF2B5EF4-FFF2-40B4-BE49-F238E27FC236}">
                  <a16:creationId xmlns:a16="http://schemas.microsoft.com/office/drawing/2014/main" id="{7A368053-14BD-4281-AD2B-99198B556023}"/>
                </a:ext>
              </a:extLst>
            </p:cNvPr>
            <p:cNvSpPr txBox="1">
              <a:spLocks noChangeArrowheads="1"/>
            </p:cNvSpPr>
            <p:nvPr/>
          </p:nvSpPr>
          <p:spPr bwMode="auto">
            <a:xfrm>
              <a:off x="4468118" y="3800011"/>
              <a:ext cx="1033251" cy="27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spAutoFit/>
            </a:bodyP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7200" dirty="0">
                  <a:solidFill>
                    <a:srgbClr val="00335A"/>
                  </a:solidFill>
                  <a:latin typeface="Franklin Gothic Book" panose="020B0503020102020204" pitchFamily="34" charset="0"/>
                  <a:ea typeface="Franklin Gothic Book" panose="020B0503020102020204" pitchFamily="34" charset="0"/>
                  <a:cs typeface="Franklin Gothic Book" panose="020B0503020102020204" pitchFamily="34" charset="0"/>
                </a:rPr>
                <a:t>3</a:t>
              </a:r>
            </a:p>
          </p:txBody>
        </p:sp>
        <p:cxnSp>
          <p:nvCxnSpPr>
            <p:cNvPr id="11" name="Straight Connector 10">
              <a:extLst>
                <a:ext uri="{FF2B5EF4-FFF2-40B4-BE49-F238E27FC236}">
                  <a16:creationId xmlns:a16="http://schemas.microsoft.com/office/drawing/2014/main" id="{A81A5467-75E6-40F4-94BF-D7912A6915D9}"/>
                </a:ext>
              </a:extLst>
            </p:cNvPr>
            <p:cNvCxnSpPr/>
            <p:nvPr/>
          </p:nvCxnSpPr>
          <p:spPr>
            <a:xfrm>
              <a:off x="5831059" y="4174690"/>
              <a:ext cx="0" cy="2223002"/>
            </a:xfrm>
            <a:prstGeom prst="line">
              <a:avLst/>
            </a:prstGeom>
            <a:ln w="57150" cap="rnd" cmpd="sng">
              <a:solidFill>
                <a:srgbClr val="00335A"/>
              </a:solidFill>
              <a:prstDash val="sysDot"/>
              <a:round/>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BC6C6F90-24A2-5E47-B903-ED66EE245175}" type="slidenum">
              <a:rPr lang="en-US" smtClean="0"/>
              <a:pPr/>
              <a:t>10</a:t>
            </a:fld>
            <a:endParaRPr lang="en-US"/>
          </a:p>
        </p:txBody>
      </p:sp>
    </p:spTree>
    <p:extLst>
      <p:ext uri="{BB962C8B-B14F-4D97-AF65-F5344CB8AC3E}">
        <p14:creationId xmlns:p14="http://schemas.microsoft.com/office/powerpoint/2010/main" val="227900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790E4-B252-9F09-4133-9631A4CB97EF}"/>
              </a:ext>
            </a:extLst>
          </p:cNvPr>
          <p:cNvSpPr>
            <a:spLocks noGrp="1"/>
          </p:cNvSpPr>
          <p:nvPr>
            <p:ph type="sldNum" sz="quarter" idx="12"/>
          </p:nvPr>
        </p:nvSpPr>
        <p:spPr/>
        <p:txBody>
          <a:bodyPr/>
          <a:lstStyle/>
          <a:p>
            <a:fld id="{BC6C6F90-24A2-5E47-B903-ED66EE245175}" type="slidenum">
              <a:rPr lang="en-US" smtClean="0"/>
              <a:pPr/>
              <a:t>11</a:t>
            </a:fld>
            <a:endParaRPr lang="en-US"/>
          </a:p>
        </p:txBody>
      </p:sp>
      <p:sp>
        <p:nvSpPr>
          <p:cNvPr id="5" name="Title 5">
            <a:extLst>
              <a:ext uri="{FF2B5EF4-FFF2-40B4-BE49-F238E27FC236}">
                <a16:creationId xmlns:a16="http://schemas.microsoft.com/office/drawing/2014/main" id="{839006BA-12C7-9A7E-5742-8CEBDDD56A01}"/>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Valuation Approaches and Business Valuation</a:t>
            </a:r>
          </a:p>
          <a:p>
            <a:pPr algn="l"/>
            <a:r>
              <a:rPr lang="en-US" sz="2200" dirty="0">
                <a:solidFill>
                  <a:srgbClr val="00335A"/>
                </a:solidFill>
                <a:latin typeface="Arial"/>
                <a:cs typeface="Arial"/>
              </a:rPr>
              <a:t>Valuation Approaches and Methods – IVS 103</a:t>
            </a:r>
          </a:p>
          <a:p>
            <a:pPr algn="l"/>
            <a:endParaRPr lang="en-IN" sz="2200" b="1" dirty="0">
              <a:solidFill>
                <a:srgbClr val="00335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B6F5A29-D0A2-9DBE-D222-5903BC6A4754}"/>
              </a:ext>
            </a:extLst>
          </p:cNvPr>
          <p:cNvSpPr/>
          <p:nvPr/>
        </p:nvSpPr>
        <p:spPr>
          <a:xfrm>
            <a:off x="238604" y="1103979"/>
            <a:ext cx="2604745" cy="409135"/>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Objective</a:t>
            </a:r>
            <a:endParaRPr lang="en-IN" sz="2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5D418B-8D7D-FFA4-EA32-2ABE5E689AE5}"/>
              </a:ext>
            </a:extLst>
          </p:cNvPr>
          <p:cNvSpPr/>
          <p:nvPr/>
        </p:nvSpPr>
        <p:spPr>
          <a:xfrm>
            <a:off x="229819" y="1714635"/>
            <a:ext cx="2604745" cy="443579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Aft>
                <a:spcPts val="600"/>
              </a:spcAft>
              <a:buFont typeface="Arial" panose="020B0604020202020204" pitchFamily="34" charset="0"/>
              <a:buChar char="•"/>
            </a:pPr>
            <a:r>
              <a:rPr lang="en-US" sz="1300" dirty="0">
                <a:solidFill>
                  <a:schemeClr val="tx1"/>
                </a:solidFill>
                <a:latin typeface="Arial" panose="020B0604020202020204" pitchFamily="34" charset="0"/>
                <a:ea typeface="Calibri" charset="0"/>
                <a:cs typeface="Arial" panose="020B0604020202020204" pitchFamily="34" charset="0"/>
              </a:rPr>
              <a:t>To provide guidance on various valuation approaches/ methods that can be adopted while valuing an asset.</a:t>
            </a:r>
          </a:p>
          <a:p>
            <a:pPr marL="171450" indent="-171450">
              <a:spcAft>
                <a:spcPts val="600"/>
              </a:spcAft>
              <a:buFont typeface="Arial" panose="020B0604020202020204" pitchFamily="34" charset="0"/>
              <a:buChar char="•"/>
            </a:pPr>
            <a:r>
              <a:rPr lang="en-US" sz="1300" dirty="0">
                <a:solidFill>
                  <a:schemeClr val="tx1"/>
                </a:solidFill>
                <a:latin typeface="Arial" panose="020B0604020202020204" pitchFamily="34" charset="0"/>
                <a:ea typeface="Calibri" charset="0"/>
                <a:cs typeface="Arial" panose="020B0604020202020204" pitchFamily="34" charset="0"/>
              </a:rPr>
              <a:t>Defines the approaches and methods for valuation.</a:t>
            </a: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171450" indent="-171450">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algn="just"/>
            <a:endParaRPr lang="en-IN" sz="1300" dirty="0">
              <a:solidFill>
                <a:schemeClr val="tx1"/>
              </a:solidFill>
            </a:endParaRPr>
          </a:p>
        </p:txBody>
      </p:sp>
      <p:sp>
        <p:nvSpPr>
          <p:cNvPr id="8" name="Rectangle 7">
            <a:extLst>
              <a:ext uri="{FF2B5EF4-FFF2-40B4-BE49-F238E27FC236}">
                <a16:creationId xmlns:a16="http://schemas.microsoft.com/office/drawing/2014/main" id="{927DB513-CEF0-9ED7-EF20-4F225C2B762F}"/>
              </a:ext>
            </a:extLst>
          </p:cNvPr>
          <p:cNvSpPr/>
          <p:nvPr/>
        </p:nvSpPr>
        <p:spPr>
          <a:xfrm>
            <a:off x="6227545" y="1714635"/>
            <a:ext cx="2604745" cy="443579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179388" indent="-179388">
              <a:spcAft>
                <a:spcPts val="600"/>
              </a:spcAft>
              <a:buFont typeface="Arial"/>
              <a:buChar char="•"/>
            </a:pPr>
            <a:r>
              <a:rPr lang="en-IN" sz="1300" dirty="0">
                <a:solidFill>
                  <a:schemeClr val="tx1"/>
                </a:solidFill>
                <a:latin typeface="Arial" panose="020B0604020202020204" pitchFamily="34" charset="0"/>
                <a:cs typeface="Arial" panose="020B0604020202020204" pitchFamily="34" charset="0"/>
              </a:rPr>
              <a:t>This standard explain various valuation approaches and methodologies along with the likely situations in which the various methods could be applied. </a:t>
            </a:r>
          </a:p>
          <a:p>
            <a:pPr marL="179388" indent="-179388">
              <a:spcAft>
                <a:spcPts val="600"/>
              </a:spcAft>
              <a:buFont typeface="Arial"/>
              <a:buChar char="•"/>
            </a:pPr>
            <a:r>
              <a:rPr lang="en-IN" sz="1300" dirty="0">
                <a:solidFill>
                  <a:schemeClr val="tx1"/>
                </a:solidFill>
                <a:latin typeface="Arial" panose="020B0604020202020204" pitchFamily="34" charset="0"/>
                <a:cs typeface="Arial" panose="020B0604020202020204" pitchFamily="34" charset="0"/>
              </a:rPr>
              <a:t>It provides to select appropriate valuation approach(es) and method(s) depending on valuation bases and premises</a:t>
            </a:r>
          </a:p>
          <a:p>
            <a:pPr marL="179388" indent="-179388">
              <a:spcAft>
                <a:spcPts val="600"/>
              </a:spcAft>
              <a:buFont typeface="Arial"/>
              <a:buChar char="•"/>
            </a:pPr>
            <a:r>
              <a:rPr lang="en-IN" sz="1300" b="1" dirty="0">
                <a:solidFill>
                  <a:schemeClr val="tx1"/>
                </a:solidFill>
                <a:latin typeface="Arial" panose="020B0604020202020204" pitchFamily="34" charset="0"/>
                <a:cs typeface="Arial" panose="020B0604020202020204" pitchFamily="34" charset="0"/>
              </a:rPr>
              <a:t>It provides to use combination of methods and give weightages. A valuer shall consider the reasonableness of the range of values, when evaluating a value resulting from use of multiple valuation approaches/ methods.</a:t>
            </a:r>
          </a:p>
        </p:txBody>
      </p:sp>
      <p:sp>
        <p:nvSpPr>
          <p:cNvPr id="9" name="Rectangle 8">
            <a:extLst>
              <a:ext uri="{FF2B5EF4-FFF2-40B4-BE49-F238E27FC236}">
                <a16:creationId xmlns:a16="http://schemas.microsoft.com/office/drawing/2014/main" id="{1C7C005B-4A28-80B7-F6C2-84D36DE7FD62}"/>
              </a:ext>
            </a:extLst>
          </p:cNvPr>
          <p:cNvSpPr/>
          <p:nvPr/>
        </p:nvSpPr>
        <p:spPr>
          <a:xfrm>
            <a:off x="3209825" y="1113604"/>
            <a:ext cx="2604745" cy="409135"/>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latin typeface="Arial" panose="020B0604020202020204" pitchFamily="34" charset="0"/>
                <a:cs typeface="Arial" panose="020B0604020202020204" pitchFamily="34" charset="0"/>
              </a:rPr>
              <a:t>Scope</a:t>
            </a:r>
          </a:p>
        </p:txBody>
      </p:sp>
      <p:sp>
        <p:nvSpPr>
          <p:cNvPr id="10" name="Rectangle 9">
            <a:extLst>
              <a:ext uri="{FF2B5EF4-FFF2-40B4-BE49-F238E27FC236}">
                <a16:creationId xmlns:a16="http://schemas.microsoft.com/office/drawing/2014/main" id="{645CAB1B-A563-BEF0-66CF-6FE7A9F5931A}"/>
              </a:ext>
            </a:extLst>
          </p:cNvPr>
          <p:cNvSpPr/>
          <p:nvPr/>
        </p:nvSpPr>
        <p:spPr>
          <a:xfrm>
            <a:off x="6225416" y="1103979"/>
            <a:ext cx="2604745" cy="409135"/>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latin typeface="Arial" panose="020B0604020202020204" pitchFamily="34" charset="0"/>
                <a:cs typeface="Arial" panose="020B0604020202020204" pitchFamily="34" charset="0"/>
              </a:rPr>
              <a:t>Application</a:t>
            </a:r>
          </a:p>
        </p:txBody>
      </p:sp>
      <p:sp>
        <p:nvSpPr>
          <p:cNvPr id="11" name="Rectangle 10">
            <a:extLst>
              <a:ext uri="{FF2B5EF4-FFF2-40B4-BE49-F238E27FC236}">
                <a16:creationId xmlns:a16="http://schemas.microsoft.com/office/drawing/2014/main" id="{B08BD588-DCD4-7BFD-D194-901D846C1048}"/>
              </a:ext>
            </a:extLst>
          </p:cNvPr>
          <p:cNvSpPr/>
          <p:nvPr/>
        </p:nvSpPr>
        <p:spPr>
          <a:xfrm>
            <a:off x="3209825" y="1724656"/>
            <a:ext cx="2604745" cy="442577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300" dirty="0">
                <a:solidFill>
                  <a:schemeClr val="tx1"/>
                </a:solidFill>
                <a:latin typeface="Arial" panose="020B0604020202020204" pitchFamily="34" charset="0"/>
                <a:cs typeface="Arial" panose="020B0604020202020204" pitchFamily="34" charset="0"/>
              </a:rPr>
              <a:t>This Standard shall be applied in selecting the appropriate valuation approaches and methodologies in determining the value of an asset, liability or a business </a:t>
            </a:r>
          </a:p>
          <a:p>
            <a:pPr>
              <a:spcAft>
                <a:spcPts val="600"/>
              </a:spcAft>
            </a:pPr>
            <a:r>
              <a:rPr lang="en-US" sz="1300" b="1" dirty="0">
                <a:solidFill>
                  <a:schemeClr val="tx1"/>
                </a:solidFill>
                <a:latin typeface="Arial" panose="020B0604020202020204" pitchFamily="34" charset="0"/>
                <a:cs typeface="Arial" panose="020B0604020202020204" pitchFamily="34" charset="0"/>
              </a:rPr>
              <a:t>except </a:t>
            </a:r>
          </a:p>
          <a:p>
            <a:pPr>
              <a:spcAft>
                <a:spcPts val="600"/>
              </a:spcAft>
            </a:pPr>
            <a:r>
              <a:rPr lang="en-US" sz="1300" dirty="0">
                <a:solidFill>
                  <a:schemeClr val="tx1"/>
                </a:solidFill>
                <a:latin typeface="Arial" panose="020B0604020202020204" pitchFamily="34" charset="0"/>
                <a:cs typeface="Arial" panose="020B0604020202020204" pitchFamily="34" charset="0"/>
              </a:rPr>
              <a:t>where a </a:t>
            </a:r>
            <a:r>
              <a:rPr lang="en-US" sz="1300" i="1" dirty="0">
                <a:solidFill>
                  <a:schemeClr val="tx1"/>
                </a:solidFill>
                <a:latin typeface="Arial" panose="020B0604020202020204" pitchFamily="34" charset="0"/>
                <a:cs typeface="Arial" panose="020B0604020202020204" pitchFamily="34" charset="0"/>
              </a:rPr>
              <a:t>valuer </a:t>
            </a:r>
            <a:r>
              <a:rPr lang="en-US" sz="1300" dirty="0">
                <a:solidFill>
                  <a:schemeClr val="tx1"/>
                </a:solidFill>
                <a:latin typeface="Arial" panose="020B0604020202020204" pitchFamily="34" charset="0"/>
                <a:cs typeface="Arial" panose="020B0604020202020204" pitchFamily="34" charset="0"/>
              </a:rPr>
              <a:t>is required to adopt valuation bases that are prescribed by a statute or regulation.</a:t>
            </a:r>
          </a:p>
          <a:p>
            <a:pPr>
              <a:spcAft>
                <a:spcPts val="600"/>
              </a:spcAft>
            </a:pPr>
            <a:endParaRPr lang="en-US" sz="1300" dirty="0">
              <a:solidFill>
                <a:schemeClr val="tx1"/>
              </a:solidFill>
              <a:latin typeface="Arial" panose="020B0604020202020204" pitchFamily="34" charset="0"/>
              <a:cs typeface="Arial" panose="020B0604020202020204" pitchFamily="34" charset="0"/>
            </a:endParaRPr>
          </a:p>
          <a:p>
            <a:pPr>
              <a:spcAft>
                <a:spcPts val="600"/>
              </a:spcAft>
            </a:pPr>
            <a:endParaRPr lang="en-US" sz="1300" dirty="0">
              <a:solidFill>
                <a:schemeClr val="tx1"/>
              </a:solidFill>
              <a:latin typeface="Arial" panose="020B0604020202020204" pitchFamily="34" charset="0"/>
              <a:cs typeface="Arial" panose="020B0604020202020204" pitchFamily="34" charset="0"/>
            </a:endParaRPr>
          </a:p>
          <a:p>
            <a:pPr>
              <a:spcAft>
                <a:spcPts val="600"/>
              </a:spcAft>
            </a:pPr>
            <a:endParaRPr lang="en-US" sz="1300" dirty="0">
              <a:solidFill>
                <a:schemeClr val="tx1"/>
              </a:solidFill>
              <a:latin typeface="Arial" panose="020B0604020202020204" pitchFamily="34" charset="0"/>
              <a:cs typeface="Arial" panose="020B0604020202020204" pitchFamily="34" charset="0"/>
            </a:endParaRPr>
          </a:p>
          <a:p>
            <a:pPr>
              <a:spcAft>
                <a:spcPts val="600"/>
              </a:spcAft>
            </a:pPr>
            <a:endParaRPr lang="en-US" sz="1300" dirty="0">
              <a:solidFill>
                <a:schemeClr val="tx1"/>
              </a:solidFill>
              <a:latin typeface="Arial" panose="020B0604020202020204" pitchFamily="34" charset="0"/>
              <a:cs typeface="Arial" panose="020B0604020202020204" pitchFamily="34" charset="0"/>
            </a:endParaRPr>
          </a:p>
          <a:p>
            <a:pPr>
              <a:spcAft>
                <a:spcPts val="600"/>
              </a:spcAft>
            </a:pPr>
            <a:endParaRPr lang="en-US" sz="1300" dirty="0">
              <a:solidFill>
                <a:schemeClr val="tx1"/>
              </a:solidFill>
              <a:latin typeface="Arial" panose="020B0604020202020204" pitchFamily="34" charset="0"/>
              <a:cs typeface="Arial" panose="020B0604020202020204" pitchFamily="34" charset="0"/>
            </a:endParaRPr>
          </a:p>
          <a:p>
            <a:pPr>
              <a:spcAft>
                <a:spcPts val="600"/>
              </a:spcAft>
            </a:pPr>
            <a:endParaRPr lang="en-US" sz="1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21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80F1-587D-A39C-E2A9-517800201A3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F86E6E-5348-6E86-DE46-0C19104E6F87}"/>
              </a:ext>
            </a:extLst>
          </p:cNvPr>
          <p:cNvSpPr>
            <a:spLocks noGrp="1"/>
          </p:cNvSpPr>
          <p:nvPr>
            <p:ph type="sldNum" sz="quarter" idx="12"/>
          </p:nvPr>
        </p:nvSpPr>
        <p:spPr/>
        <p:txBody>
          <a:bodyPr/>
          <a:lstStyle/>
          <a:p>
            <a:fld id="{BC6C6F90-24A2-5E47-B903-ED66EE245175}" type="slidenum">
              <a:rPr lang="en-US" smtClean="0"/>
              <a:pPr/>
              <a:t>12</a:t>
            </a:fld>
            <a:endParaRPr lang="en-US"/>
          </a:p>
        </p:txBody>
      </p:sp>
      <p:sp>
        <p:nvSpPr>
          <p:cNvPr id="5" name="Title 5">
            <a:extLst>
              <a:ext uri="{FF2B5EF4-FFF2-40B4-BE49-F238E27FC236}">
                <a16:creationId xmlns:a16="http://schemas.microsoft.com/office/drawing/2014/main" id="{46EA6C62-D100-C6B6-23BF-4ACC7DB2EBCE}"/>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Valuation Approaches and Business Valuation</a:t>
            </a:r>
          </a:p>
          <a:p>
            <a:pPr algn="l"/>
            <a:r>
              <a:rPr lang="en-US" sz="2200" dirty="0">
                <a:solidFill>
                  <a:srgbClr val="00335A"/>
                </a:solidFill>
                <a:latin typeface="Arial"/>
                <a:cs typeface="Arial"/>
              </a:rPr>
              <a:t>ICAI Valuation Standard 301 – Business Valuation</a:t>
            </a:r>
          </a:p>
          <a:p>
            <a:pPr algn="l"/>
            <a:endParaRPr lang="en-IN" sz="2200" b="1" dirty="0">
              <a:solidFill>
                <a:srgbClr val="00335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96DE740-05A1-EEA7-BB5B-8C9690680161}"/>
              </a:ext>
            </a:extLst>
          </p:cNvPr>
          <p:cNvSpPr/>
          <p:nvPr/>
        </p:nvSpPr>
        <p:spPr>
          <a:xfrm>
            <a:off x="238604" y="1103979"/>
            <a:ext cx="2604745" cy="409135"/>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Objective</a:t>
            </a:r>
            <a:endParaRPr lang="en-IN" sz="20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B589A9F-D274-46AB-C21B-870B875F2C62}"/>
              </a:ext>
            </a:extLst>
          </p:cNvPr>
          <p:cNvSpPr/>
          <p:nvPr/>
        </p:nvSpPr>
        <p:spPr>
          <a:xfrm>
            <a:off x="229819" y="1714635"/>
            <a:ext cx="2604745" cy="4435794"/>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en-US" sz="1300" dirty="0">
                <a:solidFill>
                  <a:schemeClr val="tx1"/>
                </a:solidFill>
                <a:latin typeface="Arial" panose="020B0604020202020204" pitchFamily="34" charset="0"/>
                <a:ea typeface="Calibri" charset="0"/>
                <a:cs typeface="Arial" panose="020B0604020202020204" pitchFamily="34" charset="0"/>
              </a:rPr>
              <a:t>Provides help and support to business valuers - performing business valuation or business ownership interests valuation engagements.</a:t>
            </a:r>
          </a:p>
          <a:p>
            <a:pPr marL="285750" indent="-285750" algn="just">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285750" indent="-285750" algn="just">
              <a:spcAft>
                <a:spcPts val="600"/>
              </a:spcAft>
              <a:buFont typeface="Arial" panose="020B0604020202020204" pitchFamily="34" charset="0"/>
              <a:buChar char="•"/>
            </a:pPr>
            <a:r>
              <a:rPr lang="en-US" sz="1300" dirty="0">
                <a:solidFill>
                  <a:schemeClr val="tx1"/>
                </a:solidFill>
                <a:latin typeface="Arial" panose="020B0604020202020204" pitchFamily="34" charset="0"/>
                <a:ea typeface="Calibri" charset="0"/>
                <a:cs typeface="Arial" panose="020B0604020202020204" pitchFamily="34" charset="0"/>
              </a:rPr>
              <a:t>Establishes uniform concepts, principles, practices and procedures for valuers performing valuation services.</a:t>
            </a:r>
          </a:p>
          <a:p>
            <a:pPr marL="285750" indent="-285750" algn="just">
              <a:spcAft>
                <a:spcPts val="600"/>
              </a:spcAft>
              <a:buFont typeface="Arial" panose="020B0604020202020204" pitchFamily="34" charset="0"/>
              <a:buChar char="•"/>
            </a:pPr>
            <a:endParaRPr lang="en-US" sz="1300" dirty="0">
              <a:solidFill>
                <a:schemeClr val="tx1"/>
              </a:solidFill>
              <a:latin typeface="Arial" panose="020B0604020202020204" pitchFamily="34" charset="0"/>
              <a:ea typeface="Calibri" charset="0"/>
              <a:cs typeface="Arial" panose="020B0604020202020204" pitchFamily="34" charset="0"/>
            </a:endParaRPr>
          </a:p>
          <a:p>
            <a:pPr marL="285750" indent="-285750" algn="just">
              <a:spcAft>
                <a:spcPts val="600"/>
              </a:spcAft>
              <a:buFont typeface="Arial" panose="020B0604020202020204" pitchFamily="34" charset="0"/>
              <a:buChar char="•"/>
            </a:pPr>
            <a:r>
              <a:rPr lang="en-US" sz="1300" dirty="0">
                <a:solidFill>
                  <a:schemeClr val="tx1"/>
                </a:solidFill>
                <a:latin typeface="Arial" panose="020B0604020202020204" pitchFamily="34" charset="0"/>
                <a:ea typeface="Calibri" charset="0"/>
                <a:cs typeface="Arial" panose="020B0604020202020204" pitchFamily="34" charset="0"/>
              </a:rPr>
              <a:t>This Standard provides a broad framework of generally accepted principles, theories and procedures.</a:t>
            </a:r>
          </a:p>
          <a:p>
            <a:pPr algn="just"/>
            <a:endParaRPr lang="en-IN" sz="1300" dirty="0">
              <a:solidFill>
                <a:schemeClr val="tx1"/>
              </a:solidFill>
            </a:endParaRPr>
          </a:p>
        </p:txBody>
      </p:sp>
      <p:sp>
        <p:nvSpPr>
          <p:cNvPr id="8" name="Rectangle 7">
            <a:extLst>
              <a:ext uri="{FF2B5EF4-FFF2-40B4-BE49-F238E27FC236}">
                <a16:creationId xmlns:a16="http://schemas.microsoft.com/office/drawing/2014/main" id="{1847858E-5343-2952-81E5-F4024B3B4639}"/>
              </a:ext>
            </a:extLst>
          </p:cNvPr>
          <p:cNvSpPr/>
          <p:nvPr/>
        </p:nvSpPr>
        <p:spPr>
          <a:xfrm>
            <a:off x="6227545" y="1714635"/>
            <a:ext cx="2604745" cy="443579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en-US" sz="1300" dirty="0">
                <a:solidFill>
                  <a:sysClr val="windowText" lastClr="000000"/>
                </a:solidFill>
                <a:latin typeface="Arial" panose="020B0604020202020204" pitchFamily="34" charset="0"/>
                <a:cs typeface="Arial" panose="020B0604020202020204" pitchFamily="34" charset="0"/>
              </a:rPr>
              <a:t>A valuer shall apply valuation approaches and valuation methods, as described in Indian Valuation Standard 103 Valuation Approaches and Methods, and also use his professional judgment which is an essential component of estimating value.</a:t>
            </a:r>
          </a:p>
          <a:p>
            <a:pPr marL="285750" indent="-285750" algn="just">
              <a:spcAft>
                <a:spcPts val="600"/>
              </a:spcAft>
              <a:buFont typeface="Arial" panose="020B0604020202020204" pitchFamily="34" charset="0"/>
              <a:buChar char="•"/>
            </a:pPr>
            <a:r>
              <a:rPr lang="en-US" sz="1300" dirty="0">
                <a:solidFill>
                  <a:sysClr val="windowText" lastClr="000000"/>
                </a:solidFill>
                <a:latin typeface="Arial" panose="020B0604020202020204" pitchFamily="34" charset="0"/>
                <a:cs typeface="Arial" panose="020B0604020202020204" pitchFamily="34" charset="0"/>
              </a:rPr>
              <a:t>When valuing a business or business ownership interest, a valuer may express either an exact number or a range of values. There could be different benchmarks at which the estimate of value of an entity could be expressed by the Valuer i.e. Enterprise value, Equity value and Business Value.</a:t>
            </a:r>
            <a:endParaRPr lang="en-IN" sz="1300" dirty="0">
              <a:solidFill>
                <a:sysClr val="windowText" lastClr="000000"/>
              </a:solidFill>
            </a:endParaRPr>
          </a:p>
        </p:txBody>
      </p:sp>
      <p:sp>
        <p:nvSpPr>
          <p:cNvPr id="9" name="Rectangle 8">
            <a:extLst>
              <a:ext uri="{FF2B5EF4-FFF2-40B4-BE49-F238E27FC236}">
                <a16:creationId xmlns:a16="http://schemas.microsoft.com/office/drawing/2014/main" id="{FB9024BA-7504-AAD8-F806-856503297431}"/>
              </a:ext>
            </a:extLst>
          </p:cNvPr>
          <p:cNvSpPr/>
          <p:nvPr/>
        </p:nvSpPr>
        <p:spPr>
          <a:xfrm>
            <a:off x="3209825" y="1113604"/>
            <a:ext cx="2604745" cy="409135"/>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latin typeface="Arial" panose="020B0604020202020204" pitchFamily="34" charset="0"/>
                <a:cs typeface="Arial" panose="020B0604020202020204" pitchFamily="34" charset="0"/>
              </a:rPr>
              <a:t>Scope</a:t>
            </a:r>
          </a:p>
        </p:txBody>
      </p:sp>
      <p:sp>
        <p:nvSpPr>
          <p:cNvPr id="10" name="Rectangle 9">
            <a:extLst>
              <a:ext uri="{FF2B5EF4-FFF2-40B4-BE49-F238E27FC236}">
                <a16:creationId xmlns:a16="http://schemas.microsoft.com/office/drawing/2014/main" id="{771EFA92-6CD5-DB15-AE19-B3172E506285}"/>
              </a:ext>
            </a:extLst>
          </p:cNvPr>
          <p:cNvSpPr/>
          <p:nvPr/>
        </p:nvSpPr>
        <p:spPr>
          <a:xfrm>
            <a:off x="6225416" y="1103979"/>
            <a:ext cx="2604745" cy="409135"/>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2000" b="1" dirty="0">
                <a:latin typeface="Arial" panose="020B0604020202020204" pitchFamily="34" charset="0"/>
                <a:cs typeface="Arial" panose="020B0604020202020204" pitchFamily="34" charset="0"/>
              </a:rPr>
              <a:t>Application</a:t>
            </a:r>
          </a:p>
        </p:txBody>
      </p:sp>
      <p:sp>
        <p:nvSpPr>
          <p:cNvPr id="11" name="Rectangle 10">
            <a:extLst>
              <a:ext uri="{FF2B5EF4-FFF2-40B4-BE49-F238E27FC236}">
                <a16:creationId xmlns:a16="http://schemas.microsoft.com/office/drawing/2014/main" id="{80A0F69F-1B76-E90D-BE03-84DFFEA1C0F7}"/>
              </a:ext>
            </a:extLst>
          </p:cNvPr>
          <p:cNvSpPr/>
          <p:nvPr/>
        </p:nvSpPr>
        <p:spPr>
          <a:xfrm>
            <a:off x="3209825" y="1724656"/>
            <a:ext cx="2604745" cy="442577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300" dirty="0">
                <a:solidFill>
                  <a:schemeClr val="tx1"/>
                </a:solidFill>
                <a:latin typeface="Arial" panose="020B0604020202020204" pitchFamily="34" charset="0"/>
                <a:cs typeface="Arial" panose="020B0604020202020204" pitchFamily="34" charset="0"/>
              </a:rPr>
              <a:t>This Standard describes the basic principles which govern the valuer’s professional responsibilities and which shall be complied with whenever an engagement to estimate value is carried out.</a:t>
            </a: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a:p>
            <a:pPr algn="just"/>
            <a:endParaRPr lang="en-IN" sz="1300" dirty="0">
              <a:solidFill>
                <a:schemeClr val="tx1"/>
              </a:solidFill>
            </a:endParaRPr>
          </a:p>
        </p:txBody>
      </p:sp>
    </p:spTree>
    <p:extLst>
      <p:ext uri="{BB962C8B-B14F-4D97-AF65-F5344CB8AC3E}">
        <p14:creationId xmlns:p14="http://schemas.microsoft.com/office/powerpoint/2010/main" val="117741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57E14B5-62AF-9BE7-4884-E5BD6B6FBF0E}"/>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Valuation Approaches and Business Valuation</a:t>
            </a:r>
          </a:p>
          <a:p>
            <a:pPr algn="l"/>
            <a:r>
              <a:rPr lang="en-US" sz="2200" dirty="0">
                <a:solidFill>
                  <a:srgbClr val="00335A"/>
                </a:solidFill>
                <a:latin typeface="Arial"/>
                <a:cs typeface="Arial"/>
              </a:rPr>
              <a:t>Liquidation Method</a:t>
            </a:r>
          </a:p>
          <a:p>
            <a:pPr algn="l"/>
            <a:endParaRPr lang="en-IN" sz="2200" b="1" dirty="0">
              <a:solidFill>
                <a:srgbClr val="00335A"/>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3BDC427-DD06-610E-D87A-31A7D7EA0820}"/>
              </a:ext>
            </a:extLst>
          </p:cNvPr>
          <p:cNvPicPr>
            <a:picLocks noChangeAspect="1"/>
          </p:cNvPicPr>
          <p:nvPr/>
        </p:nvPicPr>
        <p:blipFill>
          <a:blip r:embed="rId2"/>
          <a:stretch>
            <a:fillRect/>
          </a:stretch>
        </p:blipFill>
        <p:spPr>
          <a:xfrm>
            <a:off x="0" y="3984909"/>
            <a:ext cx="9144000" cy="2524010"/>
          </a:xfrm>
          <a:prstGeom prst="rect">
            <a:avLst/>
          </a:prstGeom>
        </p:spPr>
      </p:pic>
      <p:pic>
        <p:nvPicPr>
          <p:cNvPr id="22" name="Picture 21">
            <a:extLst>
              <a:ext uri="{FF2B5EF4-FFF2-40B4-BE49-F238E27FC236}">
                <a16:creationId xmlns:a16="http://schemas.microsoft.com/office/drawing/2014/main" id="{762AEBE0-7D9A-15F8-5005-0BD30B863D7B}"/>
              </a:ext>
            </a:extLst>
          </p:cNvPr>
          <p:cNvPicPr>
            <a:picLocks noChangeAspect="1"/>
          </p:cNvPicPr>
          <p:nvPr/>
        </p:nvPicPr>
        <p:blipFill>
          <a:blip r:embed="rId3"/>
          <a:stretch>
            <a:fillRect/>
          </a:stretch>
        </p:blipFill>
        <p:spPr>
          <a:xfrm>
            <a:off x="133429" y="1291367"/>
            <a:ext cx="8596914" cy="2873219"/>
          </a:xfrm>
          <a:prstGeom prst="rect">
            <a:avLst/>
          </a:prstGeom>
        </p:spPr>
      </p:pic>
    </p:spTree>
    <p:extLst>
      <p:ext uri="{BB962C8B-B14F-4D97-AF65-F5344CB8AC3E}">
        <p14:creationId xmlns:p14="http://schemas.microsoft.com/office/powerpoint/2010/main" val="373105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2DBC45-A1E3-BF48-8814-C3A37093444C}"/>
              </a:ext>
            </a:extLst>
          </p:cNvPr>
          <p:cNvSpPr>
            <a:spLocks noGrp="1"/>
          </p:cNvSpPr>
          <p:nvPr>
            <p:ph type="sldNum" sz="quarter" idx="12"/>
          </p:nvPr>
        </p:nvSpPr>
        <p:spPr/>
        <p:txBody>
          <a:bodyPr/>
          <a:lstStyle/>
          <a:p>
            <a:fld id="{BC6C6F90-24A2-5E47-B903-ED66EE245175}" type="slidenum">
              <a:rPr lang="en-US" smtClean="0"/>
              <a:pPr/>
              <a:t>14</a:t>
            </a:fld>
            <a:endParaRPr lang="en-US"/>
          </a:p>
        </p:txBody>
      </p:sp>
      <p:sp>
        <p:nvSpPr>
          <p:cNvPr id="5" name="Title 5">
            <a:extLst>
              <a:ext uri="{FF2B5EF4-FFF2-40B4-BE49-F238E27FC236}">
                <a16:creationId xmlns:a16="http://schemas.microsoft.com/office/drawing/2014/main" id="{FFC7A53D-696E-B201-57FD-6E9BA6BE5ED2}"/>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Valuation Approaches and Business Valuation</a:t>
            </a:r>
          </a:p>
          <a:p>
            <a:pPr algn="l"/>
            <a:r>
              <a:rPr lang="en-US" sz="2200" dirty="0">
                <a:solidFill>
                  <a:srgbClr val="00335A"/>
                </a:solidFill>
                <a:latin typeface="Arial"/>
                <a:cs typeface="Arial"/>
              </a:rPr>
              <a:t>Approaches for Fair Value Method</a:t>
            </a:r>
          </a:p>
          <a:p>
            <a:pPr algn="l"/>
            <a:endParaRPr lang="en-IN" sz="2200" b="1" dirty="0">
              <a:solidFill>
                <a:srgbClr val="00335A"/>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85BB241F-1000-41D2-AAA8-F99CA04C69A2}"/>
              </a:ext>
            </a:extLst>
          </p:cNvPr>
          <p:cNvGraphicFramePr/>
          <p:nvPr>
            <p:extLst>
              <p:ext uri="{D42A27DB-BD31-4B8C-83A1-F6EECF244321}">
                <p14:modId xmlns:p14="http://schemas.microsoft.com/office/powerpoint/2010/main" val="3819253965"/>
              </p:ext>
            </p:extLst>
          </p:nvPr>
        </p:nvGraphicFramePr>
        <p:xfrm>
          <a:off x="185805" y="1170402"/>
          <a:ext cx="8772390" cy="546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96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7AFB-45B6-C76C-AA80-A29CDEAF05C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6ABEAF-0E58-EF97-9A16-2AB49B3AF300}"/>
              </a:ext>
            </a:extLst>
          </p:cNvPr>
          <p:cNvSpPr>
            <a:spLocks noGrp="1"/>
          </p:cNvSpPr>
          <p:nvPr>
            <p:ph type="sldNum" sz="quarter" idx="12"/>
          </p:nvPr>
        </p:nvSpPr>
        <p:spPr/>
        <p:txBody>
          <a:bodyPr/>
          <a:lstStyle/>
          <a:p>
            <a:fld id="{BC6C6F90-24A2-5E47-B903-ED66EE245175}" type="slidenum">
              <a:rPr lang="en-US" smtClean="0"/>
              <a:pPr/>
              <a:t>15</a:t>
            </a:fld>
            <a:endParaRPr lang="en-US"/>
          </a:p>
        </p:txBody>
      </p:sp>
      <p:sp>
        <p:nvSpPr>
          <p:cNvPr id="5" name="Title 5">
            <a:extLst>
              <a:ext uri="{FF2B5EF4-FFF2-40B4-BE49-F238E27FC236}">
                <a16:creationId xmlns:a16="http://schemas.microsoft.com/office/drawing/2014/main" id="{12244992-03DE-5079-5F8D-C022EB559FCF}"/>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Valuation Approaches and Business Valuation</a:t>
            </a:r>
          </a:p>
          <a:p>
            <a:pPr algn="l"/>
            <a:r>
              <a:rPr lang="en-US" sz="2200" dirty="0">
                <a:solidFill>
                  <a:srgbClr val="00335A"/>
                </a:solidFill>
                <a:latin typeface="Arial"/>
                <a:cs typeface="Arial"/>
              </a:rPr>
              <a:t>Positives/ Limitations of Valuation Methods</a:t>
            </a:r>
          </a:p>
          <a:p>
            <a:pPr algn="l"/>
            <a:endParaRPr lang="en-IN" sz="2200" b="1" dirty="0">
              <a:solidFill>
                <a:srgbClr val="00335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1B08B45-5303-BF4E-6BF2-6B5771D5D0F9}"/>
              </a:ext>
            </a:extLst>
          </p:cNvPr>
          <p:cNvSpPr/>
          <p:nvPr/>
        </p:nvSpPr>
        <p:spPr>
          <a:xfrm>
            <a:off x="713721" y="1281689"/>
            <a:ext cx="1981200" cy="838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Market based methods</a:t>
            </a:r>
          </a:p>
        </p:txBody>
      </p:sp>
      <p:sp>
        <p:nvSpPr>
          <p:cNvPr id="7" name="TextBox 6">
            <a:extLst>
              <a:ext uri="{FF2B5EF4-FFF2-40B4-BE49-F238E27FC236}">
                <a16:creationId xmlns:a16="http://schemas.microsoft.com/office/drawing/2014/main" id="{D9422BE5-3E8B-81EC-9CB2-C54248BD30FB}"/>
              </a:ext>
            </a:extLst>
          </p:cNvPr>
          <p:cNvSpPr txBox="1"/>
          <p:nvPr/>
        </p:nvSpPr>
        <p:spPr>
          <a:xfrm>
            <a:off x="104121" y="2348489"/>
            <a:ext cx="1721925" cy="32624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Positives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Realistic valuations as benchmarked to current valuations.</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Relatively simpler compared to DCF</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Flexible – can use different valuation multiples in different cases</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Less impacted by </a:t>
            </a:r>
            <a:r>
              <a:rPr kumimoji="0" lang="en-US" sz="1200" b="0" i="0" u="none" strike="noStrike" kern="1200" cap="none" spc="0" normalizeH="0" baseline="0" noProof="0" dirty="0" err="1">
                <a:ln>
                  <a:noFill/>
                </a:ln>
                <a:solidFill>
                  <a:srgbClr val="786860"/>
                </a:solidFill>
                <a:effectLst/>
                <a:uLnTx/>
                <a:uFillTx/>
                <a:latin typeface="Arial" panose="020B0604020202020204" pitchFamily="34" charset="0"/>
                <a:ea typeface="+mn-ea"/>
                <a:cs typeface="Arial" panose="020B0604020202020204" pitchFamily="34" charset="0"/>
              </a:rPr>
              <a:t>valuer</a:t>
            </a: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 bias</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0491B87C-B115-4419-5C11-B4DE8FCC7C5C}"/>
              </a:ext>
            </a:extLst>
          </p:cNvPr>
          <p:cNvSpPr txBox="1"/>
          <p:nvPr/>
        </p:nvSpPr>
        <p:spPr>
          <a:xfrm>
            <a:off x="1780520" y="2300989"/>
            <a:ext cx="1628899" cy="32624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Limitation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Very volatile</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Markets may not necessarily value companies fairly at all points of time .</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Adequate and reliable details for transaction multiples not available in most of the cases</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0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1A7FA1D-921C-BC3B-C0AD-FD5133E3F994}"/>
              </a:ext>
            </a:extLst>
          </p:cNvPr>
          <p:cNvSpPr/>
          <p:nvPr/>
        </p:nvSpPr>
        <p:spPr>
          <a:xfrm>
            <a:off x="3731825" y="1257939"/>
            <a:ext cx="1981200" cy="838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Income based methods</a:t>
            </a:r>
          </a:p>
        </p:txBody>
      </p:sp>
      <p:sp>
        <p:nvSpPr>
          <p:cNvPr id="10" name="TextBox 9">
            <a:extLst>
              <a:ext uri="{FF2B5EF4-FFF2-40B4-BE49-F238E27FC236}">
                <a16:creationId xmlns:a16="http://schemas.microsoft.com/office/drawing/2014/main" id="{D718945A-D8FF-5411-2E86-86B7A54EB143}"/>
              </a:ext>
            </a:extLst>
          </p:cNvPr>
          <p:cNvSpPr txBox="1"/>
          <p:nvPr/>
        </p:nvSpPr>
        <p:spPr>
          <a:xfrm>
            <a:off x="457200" y="5878514"/>
            <a:ext cx="2667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“Realistic method in a number of situation”</a:t>
            </a: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BB964379-21B7-F7F1-9224-D825AE9852F6}"/>
              </a:ext>
            </a:extLst>
          </p:cNvPr>
          <p:cNvSpPr txBox="1"/>
          <p:nvPr/>
        </p:nvSpPr>
        <p:spPr>
          <a:xfrm>
            <a:off x="3455725" y="2320212"/>
            <a:ext cx="1383475" cy="29238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Positives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Theoretically correct</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Forward looking</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Incorporates risk and time value of money</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Focuses on cash returns</a:t>
            </a:r>
          </a:p>
        </p:txBody>
      </p:sp>
      <p:sp>
        <p:nvSpPr>
          <p:cNvPr id="12" name="TextBox 11">
            <a:extLst>
              <a:ext uri="{FF2B5EF4-FFF2-40B4-BE49-F238E27FC236}">
                <a16:creationId xmlns:a16="http://schemas.microsoft.com/office/drawing/2014/main" id="{452BBE17-3703-58B2-7FED-F38866AAD066}"/>
              </a:ext>
            </a:extLst>
          </p:cNvPr>
          <p:cNvSpPr txBox="1"/>
          <p:nvPr/>
        </p:nvSpPr>
        <p:spPr>
          <a:xfrm>
            <a:off x="4763000" y="2257168"/>
            <a:ext cx="1628900" cy="32932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Limitation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Limited applicability in service industries/ new companies</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Volume and complexity of assumptions</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Adequacy of data</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Extremely sensitive to small changes in assumptions</a:t>
            </a:r>
          </a:p>
        </p:txBody>
      </p:sp>
      <p:sp>
        <p:nvSpPr>
          <p:cNvPr id="13" name="TextBox 12">
            <a:extLst>
              <a:ext uri="{FF2B5EF4-FFF2-40B4-BE49-F238E27FC236}">
                <a16:creationId xmlns:a16="http://schemas.microsoft.com/office/drawing/2014/main" id="{4E7F8299-7A86-278E-3FA2-3924E6C924A6}"/>
              </a:ext>
            </a:extLst>
          </p:cNvPr>
          <p:cNvSpPr txBox="1"/>
          <p:nvPr/>
        </p:nvSpPr>
        <p:spPr>
          <a:xfrm>
            <a:off x="3200400" y="5802314"/>
            <a:ext cx="31717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“Develops a better understanding of the business”</a:t>
            </a: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44802E99-623D-95D1-2C3D-9464434D38F8}"/>
              </a:ext>
            </a:extLst>
          </p:cNvPr>
          <p:cNvSpPr/>
          <p:nvPr/>
        </p:nvSpPr>
        <p:spPr>
          <a:xfrm>
            <a:off x="6606649" y="1309975"/>
            <a:ext cx="1981200" cy="8382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Asset based methods</a:t>
            </a:r>
          </a:p>
        </p:txBody>
      </p:sp>
      <p:sp>
        <p:nvSpPr>
          <p:cNvPr id="15" name="TextBox 14">
            <a:extLst>
              <a:ext uri="{FF2B5EF4-FFF2-40B4-BE49-F238E27FC236}">
                <a16:creationId xmlns:a16="http://schemas.microsoft.com/office/drawing/2014/main" id="{725C5DB5-1721-74EC-261B-8EA9F4D52244}"/>
              </a:ext>
            </a:extLst>
          </p:cNvPr>
          <p:cNvSpPr txBox="1"/>
          <p:nvPr/>
        </p:nvSpPr>
        <p:spPr>
          <a:xfrm>
            <a:off x="6324600" y="2219425"/>
            <a:ext cx="1143000" cy="14311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Positives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Easy to compute</a:t>
            </a: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Relatively stable</a:t>
            </a:r>
          </a:p>
        </p:txBody>
      </p:sp>
      <p:sp>
        <p:nvSpPr>
          <p:cNvPr id="16" name="TextBox 15">
            <a:extLst>
              <a:ext uri="{FF2B5EF4-FFF2-40B4-BE49-F238E27FC236}">
                <a16:creationId xmlns:a16="http://schemas.microsoft.com/office/drawing/2014/main" id="{61A2AFD0-358D-75B2-B689-B12C3F250152}"/>
              </a:ext>
            </a:extLst>
          </p:cNvPr>
          <p:cNvSpPr txBox="1"/>
          <p:nvPr/>
        </p:nvSpPr>
        <p:spPr>
          <a:xfrm>
            <a:off x="7399324" y="2219425"/>
            <a:ext cx="1744676"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Limitation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Fail to factor the value of intangible assets like brands, technical know- how, distribution network etc</a:t>
            </a: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Impacted by accounting</a:t>
            </a: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Assumes assets always have ‘profit generating’ value</a:t>
            </a: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a:p>
            <a:pPr marL="225425" marR="0" lvl="0" indent="-225425"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Ignores Returns vs. Cost of capital</a:t>
            </a:r>
          </a:p>
          <a:p>
            <a:pPr marL="225425" marR="0" lvl="0" indent="-225425"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C4FE7C4C-B0BC-8BBE-3632-B9D1BAE1DA19}"/>
              </a:ext>
            </a:extLst>
          </p:cNvPr>
          <p:cNvSpPr txBox="1"/>
          <p:nvPr/>
        </p:nvSpPr>
        <p:spPr>
          <a:xfrm>
            <a:off x="6306799" y="5901850"/>
            <a:ext cx="2667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rPr>
              <a:t>“Generally not suitable for going concerns”</a:t>
            </a:r>
            <a:endParaRPr kumimoji="0" lang="en-US" sz="1200" b="0" i="0" u="none" strike="noStrike" kern="1200" cap="none" spc="0" normalizeH="0" baseline="0" noProof="0" dirty="0">
              <a:ln>
                <a:noFill/>
              </a:ln>
              <a:solidFill>
                <a:srgbClr val="786860"/>
              </a:solidFill>
              <a:effectLst/>
              <a:uLnTx/>
              <a:uFillTx/>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198D81A0-6E22-63B1-6228-35D011A63C23}"/>
              </a:ext>
            </a:extLst>
          </p:cNvPr>
          <p:cNvCxnSpPr/>
          <p:nvPr/>
        </p:nvCxnSpPr>
        <p:spPr>
          <a:xfrm rot="5400000">
            <a:off x="425296" y="4085049"/>
            <a:ext cx="2743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98270B-8439-486C-62B2-979D322C1D8C}"/>
              </a:ext>
            </a:extLst>
          </p:cNvPr>
          <p:cNvCxnSpPr/>
          <p:nvPr/>
        </p:nvCxnSpPr>
        <p:spPr>
          <a:xfrm rot="5400000">
            <a:off x="3407774" y="4073175"/>
            <a:ext cx="27432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32903C-D010-2C5B-A106-53B246A4CECF}"/>
              </a:ext>
            </a:extLst>
          </p:cNvPr>
          <p:cNvCxnSpPr>
            <a:cxnSpLocks/>
          </p:cNvCxnSpPr>
          <p:nvPr/>
        </p:nvCxnSpPr>
        <p:spPr>
          <a:xfrm>
            <a:off x="7380074" y="2701575"/>
            <a:ext cx="0" cy="28406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54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B6C7-7FB0-2DF6-F3C7-0493E6121D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242B28-523B-1922-168D-F85C88C5DD8C}"/>
              </a:ext>
            </a:extLst>
          </p:cNvPr>
          <p:cNvSpPr>
            <a:spLocks noGrp="1"/>
          </p:cNvSpPr>
          <p:nvPr>
            <p:ph type="sldNum" sz="quarter" idx="12"/>
          </p:nvPr>
        </p:nvSpPr>
        <p:spPr/>
        <p:txBody>
          <a:bodyPr/>
          <a:lstStyle/>
          <a:p>
            <a:fld id="{BC6C6F90-24A2-5E47-B903-ED66EE245175}" type="slidenum">
              <a:rPr lang="en-US" smtClean="0"/>
              <a:pPr/>
              <a:t>16</a:t>
            </a:fld>
            <a:endParaRPr lang="en-US"/>
          </a:p>
        </p:txBody>
      </p:sp>
      <p:sp>
        <p:nvSpPr>
          <p:cNvPr id="5" name="Title 5">
            <a:extLst>
              <a:ext uri="{FF2B5EF4-FFF2-40B4-BE49-F238E27FC236}">
                <a16:creationId xmlns:a16="http://schemas.microsoft.com/office/drawing/2014/main" id="{0ACB25D5-B5BE-3D26-E72A-C7F424E2EDED}"/>
              </a:ext>
            </a:extLst>
          </p:cNvPr>
          <p:cNvSpPr txBox="1">
            <a:spLocks/>
          </p:cNvSpPr>
          <p:nvPr/>
        </p:nvSpPr>
        <p:spPr>
          <a:xfrm>
            <a:off x="133429" y="33453"/>
            <a:ext cx="8859562" cy="1004046"/>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Valuation Approaches and Business Valuation</a:t>
            </a:r>
          </a:p>
          <a:p>
            <a:pPr algn="l"/>
            <a:r>
              <a:rPr lang="en-US" sz="2200" dirty="0">
                <a:solidFill>
                  <a:srgbClr val="00335A"/>
                </a:solidFill>
                <a:latin typeface="Arial"/>
                <a:cs typeface="Arial"/>
              </a:rPr>
              <a:t>Fair Value vs. Liquidation Value (The IBC Imperative</a:t>
            </a:r>
            <a:r>
              <a:rPr lang="en-US" sz="2400" dirty="0"/>
              <a:t>)</a:t>
            </a:r>
            <a:endParaRPr lang="en-US" sz="2200" dirty="0">
              <a:solidFill>
                <a:srgbClr val="00335A"/>
              </a:solidFill>
              <a:latin typeface="Arial"/>
              <a:cs typeface="Arial"/>
            </a:endParaRPr>
          </a:p>
          <a:p>
            <a:pPr algn="l"/>
            <a:endParaRPr lang="en-IN" sz="2200" b="1" dirty="0">
              <a:solidFill>
                <a:srgbClr val="00335A"/>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2805722-6C1B-2874-900B-5E895E90C95D}"/>
              </a:ext>
            </a:extLst>
          </p:cNvPr>
          <p:cNvGraphicFramePr>
            <a:graphicFrameLocks noGrp="1"/>
          </p:cNvGraphicFramePr>
          <p:nvPr>
            <p:extLst>
              <p:ext uri="{D42A27DB-BD31-4B8C-83A1-F6EECF244321}">
                <p14:modId xmlns:p14="http://schemas.microsoft.com/office/powerpoint/2010/main" val="1611220340"/>
              </p:ext>
            </p:extLst>
          </p:nvPr>
        </p:nvGraphicFramePr>
        <p:xfrm>
          <a:off x="326572" y="1156991"/>
          <a:ext cx="8229600" cy="3474720"/>
        </p:xfrm>
        <a:graphic>
          <a:graphicData uri="http://schemas.openxmlformats.org/drawingml/2006/table">
            <a:tbl>
              <a:tblPr/>
              <a:tblGrid>
                <a:gridCol w="2057400">
                  <a:extLst>
                    <a:ext uri="{9D8B030D-6E8A-4147-A177-3AD203B41FA5}">
                      <a16:colId xmlns:a16="http://schemas.microsoft.com/office/drawing/2014/main" val="628427135"/>
                    </a:ext>
                  </a:extLst>
                </a:gridCol>
                <a:gridCol w="2057400">
                  <a:extLst>
                    <a:ext uri="{9D8B030D-6E8A-4147-A177-3AD203B41FA5}">
                      <a16:colId xmlns:a16="http://schemas.microsoft.com/office/drawing/2014/main" val="2245911394"/>
                    </a:ext>
                  </a:extLst>
                </a:gridCol>
                <a:gridCol w="2057400">
                  <a:extLst>
                    <a:ext uri="{9D8B030D-6E8A-4147-A177-3AD203B41FA5}">
                      <a16:colId xmlns:a16="http://schemas.microsoft.com/office/drawing/2014/main" val="1397075361"/>
                    </a:ext>
                  </a:extLst>
                </a:gridCol>
                <a:gridCol w="2057400">
                  <a:extLst>
                    <a:ext uri="{9D8B030D-6E8A-4147-A177-3AD203B41FA5}">
                      <a16:colId xmlns:a16="http://schemas.microsoft.com/office/drawing/2014/main" val="1538583974"/>
                    </a:ext>
                  </a:extLst>
                </a:gridCol>
              </a:tblGrid>
              <a:tr h="0">
                <a:tc>
                  <a:txBody>
                    <a:bodyPr/>
                    <a:lstStyle/>
                    <a:p>
                      <a:pPr>
                        <a:buNone/>
                      </a:pPr>
                      <a:r>
                        <a:rPr lang="en-IN" b="1"/>
                        <a:t>Asset</a:t>
                      </a:r>
                      <a:endParaRPr lang="en-IN"/>
                    </a:p>
                  </a:txBody>
                  <a:tcPr anchor="ctr">
                    <a:lnL>
                      <a:noFill/>
                    </a:lnL>
                    <a:lnR>
                      <a:noFill/>
                    </a:lnR>
                    <a:lnT>
                      <a:noFill/>
                    </a:lnT>
                    <a:lnB>
                      <a:noFill/>
                    </a:lnB>
                    <a:noFill/>
                  </a:tcPr>
                </a:tc>
                <a:tc>
                  <a:txBody>
                    <a:bodyPr/>
                    <a:lstStyle/>
                    <a:p>
                      <a:pPr>
                        <a:buNone/>
                      </a:pPr>
                      <a:r>
                        <a:rPr lang="en-IN" b="1"/>
                        <a:t>Book Value (₹ Cr)</a:t>
                      </a:r>
                      <a:endParaRPr lang="en-IN"/>
                    </a:p>
                  </a:txBody>
                  <a:tcPr anchor="ctr">
                    <a:lnL>
                      <a:noFill/>
                    </a:lnL>
                    <a:lnR>
                      <a:noFill/>
                    </a:lnR>
                    <a:lnT>
                      <a:noFill/>
                    </a:lnT>
                    <a:lnB>
                      <a:noFill/>
                    </a:lnB>
                    <a:noFill/>
                  </a:tcPr>
                </a:tc>
                <a:tc>
                  <a:txBody>
                    <a:bodyPr/>
                    <a:lstStyle/>
                    <a:p>
                      <a:pPr>
                        <a:buNone/>
                      </a:pPr>
                      <a:r>
                        <a:rPr lang="en-IN" b="1"/>
                        <a:t>Fair Value (₹ Cr)</a:t>
                      </a:r>
                      <a:endParaRPr lang="en-IN"/>
                    </a:p>
                  </a:txBody>
                  <a:tcPr anchor="ctr">
                    <a:lnL>
                      <a:noFill/>
                    </a:lnL>
                    <a:lnR>
                      <a:noFill/>
                    </a:lnR>
                    <a:lnT>
                      <a:noFill/>
                    </a:lnT>
                    <a:lnB>
                      <a:noFill/>
                    </a:lnB>
                    <a:noFill/>
                  </a:tcPr>
                </a:tc>
                <a:tc>
                  <a:txBody>
                    <a:bodyPr/>
                    <a:lstStyle/>
                    <a:p>
                      <a:pPr>
                        <a:buNone/>
                      </a:pPr>
                      <a:r>
                        <a:rPr lang="en-IN" b="1"/>
                        <a:t>Liquidation Value (₹ Cr)</a:t>
                      </a:r>
                      <a:endParaRPr lang="en-IN"/>
                    </a:p>
                  </a:txBody>
                  <a:tcPr anchor="ctr">
                    <a:lnL>
                      <a:noFill/>
                    </a:lnL>
                    <a:lnR>
                      <a:noFill/>
                    </a:lnR>
                    <a:lnT>
                      <a:noFill/>
                    </a:lnT>
                    <a:lnB>
                      <a:noFill/>
                    </a:lnB>
                    <a:noFill/>
                  </a:tcPr>
                </a:tc>
                <a:extLst>
                  <a:ext uri="{0D108BD9-81ED-4DB2-BD59-A6C34878D82A}">
                    <a16:rowId xmlns:a16="http://schemas.microsoft.com/office/drawing/2014/main" val="2521745096"/>
                  </a:ext>
                </a:extLst>
              </a:tr>
              <a:tr h="0">
                <a:tc>
                  <a:txBody>
                    <a:bodyPr/>
                    <a:lstStyle/>
                    <a:p>
                      <a:pPr>
                        <a:buNone/>
                      </a:pPr>
                      <a:r>
                        <a:rPr lang="en-IN"/>
                        <a:t>Plant &amp; Machinery</a:t>
                      </a:r>
                    </a:p>
                  </a:txBody>
                  <a:tcPr anchor="ctr">
                    <a:lnL>
                      <a:noFill/>
                    </a:lnL>
                    <a:lnR>
                      <a:noFill/>
                    </a:lnR>
                    <a:lnT>
                      <a:noFill/>
                    </a:lnT>
                    <a:lnB>
                      <a:noFill/>
                    </a:lnB>
                    <a:noFill/>
                  </a:tcPr>
                </a:tc>
                <a:tc>
                  <a:txBody>
                    <a:bodyPr/>
                    <a:lstStyle/>
                    <a:p>
                      <a:pPr>
                        <a:buNone/>
                      </a:pPr>
                      <a:r>
                        <a:rPr lang="en-IN"/>
                        <a:t>50.0</a:t>
                      </a:r>
                    </a:p>
                  </a:txBody>
                  <a:tcPr anchor="ctr">
                    <a:lnL>
                      <a:noFill/>
                    </a:lnL>
                    <a:lnR>
                      <a:noFill/>
                    </a:lnR>
                    <a:lnT>
                      <a:noFill/>
                    </a:lnT>
                    <a:lnB>
                      <a:noFill/>
                    </a:lnB>
                    <a:noFill/>
                  </a:tcPr>
                </a:tc>
                <a:tc>
                  <a:txBody>
                    <a:bodyPr/>
                    <a:lstStyle/>
                    <a:p>
                      <a:pPr>
                        <a:buNone/>
                      </a:pPr>
                      <a:r>
                        <a:rPr lang="en-IN"/>
                        <a:t>30.0 (60%)</a:t>
                      </a:r>
                    </a:p>
                  </a:txBody>
                  <a:tcPr anchor="ctr">
                    <a:lnL>
                      <a:noFill/>
                    </a:lnL>
                    <a:lnR>
                      <a:noFill/>
                    </a:lnR>
                    <a:lnT>
                      <a:noFill/>
                    </a:lnT>
                    <a:lnB>
                      <a:noFill/>
                    </a:lnB>
                    <a:noFill/>
                  </a:tcPr>
                </a:tc>
                <a:tc>
                  <a:txBody>
                    <a:bodyPr/>
                    <a:lstStyle/>
                    <a:p>
                      <a:pPr>
                        <a:buNone/>
                      </a:pPr>
                      <a:r>
                        <a:rPr lang="en-IN"/>
                        <a:t>17.5 (35%)</a:t>
                      </a:r>
                    </a:p>
                  </a:txBody>
                  <a:tcPr anchor="ctr">
                    <a:lnL>
                      <a:noFill/>
                    </a:lnL>
                    <a:lnR>
                      <a:noFill/>
                    </a:lnR>
                    <a:lnT>
                      <a:noFill/>
                    </a:lnT>
                    <a:lnB>
                      <a:noFill/>
                    </a:lnB>
                    <a:noFill/>
                  </a:tcPr>
                </a:tc>
                <a:extLst>
                  <a:ext uri="{0D108BD9-81ED-4DB2-BD59-A6C34878D82A}">
                    <a16:rowId xmlns:a16="http://schemas.microsoft.com/office/drawing/2014/main" val="353640634"/>
                  </a:ext>
                </a:extLst>
              </a:tr>
              <a:tr h="0">
                <a:tc>
                  <a:txBody>
                    <a:bodyPr/>
                    <a:lstStyle/>
                    <a:p>
                      <a:pPr>
                        <a:buNone/>
                      </a:pPr>
                      <a:r>
                        <a:rPr lang="en-IN"/>
                        <a:t>Inventory</a:t>
                      </a:r>
                    </a:p>
                  </a:txBody>
                  <a:tcPr anchor="ctr">
                    <a:lnL>
                      <a:noFill/>
                    </a:lnL>
                    <a:lnR>
                      <a:noFill/>
                    </a:lnR>
                    <a:lnT>
                      <a:noFill/>
                    </a:lnT>
                    <a:lnB>
                      <a:noFill/>
                    </a:lnB>
                    <a:noFill/>
                  </a:tcPr>
                </a:tc>
                <a:tc>
                  <a:txBody>
                    <a:bodyPr/>
                    <a:lstStyle/>
                    <a:p>
                      <a:pPr>
                        <a:buNone/>
                      </a:pPr>
                      <a:r>
                        <a:rPr lang="en-IN"/>
                        <a:t>20.0</a:t>
                      </a:r>
                    </a:p>
                  </a:txBody>
                  <a:tcPr anchor="ctr">
                    <a:lnL>
                      <a:noFill/>
                    </a:lnL>
                    <a:lnR>
                      <a:noFill/>
                    </a:lnR>
                    <a:lnT>
                      <a:noFill/>
                    </a:lnT>
                    <a:lnB>
                      <a:noFill/>
                    </a:lnB>
                    <a:noFill/>
                  </a:tcPr>
                </a:tc>
                <a:tc>
                  <a:txBody>
                    <a:bodyPr/>
                    <a:lstStyle/>
                    <a:p>
                      <a:pPr>
                        <a:buNone/>
                      </a:pPr>
                      <a:r>
                        <a:rPr lang="en-IN"/>
                        <a:t>16.0 (80%)</a:t>
                      </a:r>
                    </a:p>
                  </a:txBody>
                  <a:tcPr anchor="ctr">
                    <a:lnL>
                      <a:noFill/>
                    </a:lnL>
                    <a:lnR>
                      <a:noFill/>
                    </a:lnR>
                    <a:lnT>
                      <a:noFill/>
                    </a:lnT>
                    <a:lnB>
                      <a:noFill/>
                    </a:lnB>
                    <a:noFill/>
                  </a:tcPr>
                </a:tc>
                <a:tc>
                  <a:txBody>
                    <a:bodyPr/>
                    <a:lstStyle/>
                    <a:p>
                      <a:pPr>
                        <a:buNone/>
                      </a:pPr>
                      <a:r>
                        <a:rPr lang="en-IN"/>
                        <a:t>10.0 (50%)</a:t>
                      </a:r>
                    </a:p>
                  </a:txBody>
                  <a:tcPr anchor="ctr">
                    <a:lnL>
                      <a:noFill/>
                    </a:lnL>
                    <a:lnR>
                      <a:noFill/>
                    </a:lnR>
                    <a:lnT>
                      <a:noFill/>
                    </a:lnT>
                    <a:lnB>
                      <a:noFill/>
                    </a:lnB>
                    <a:noFill/>
                  </a:tcPr>
                </a:tc>
                <a:extLst>
                  <a:ext uri="{0D108BD9-81ED-4DB2-BD59-A6C34878D82A}">
                    <a16:rowId xmlns:a16="http://schemas.microsoft.com/office/drawing/2014/main" val="4292267229"/>
                  </a:ext>
                </a:extLst>
              </a:tr>
              <a:tr h="0">
                <a:tc>
                  <a:txBody>
                    <a:bodyPr/>
                    <a:lstStyle/>
                    <a:p>
                      <a:pPr>
                        <a:buNone/>
                      </a:pPr>
                      <a:r>
                        <a:rPr lang="en-IN"/>
                        <a:t>Trade Receivables</a:t>
                      </a:r>
                    </a:p>
                  </a:txBody>
                  <a:tcPr anchor="ctr">
                    <a:lnL>
                      <a:noFill/>
                    </a:lnL>
                    <a:lnR>
                      <a:noFill/>
                    </a:lnR>
                    <a:lnT>
                      <a:noFill/>
                    </a:lnT>
                    <a:lnB>
                      <a:noFill/>
                    </a:lnB>
                    <a:noFill/>
                  </a:tcPr>
                </a:tc>
                <a:tc>
                  <a:txBody>
                    <a:bodyPr/>
                    <a:lstStyle/>
                    <a:p>
                      <a:pPr>
                        <a:buNone/>
                      </a:pPr>
                      <a:r>
                        <a:rPr lang="en-IN"/>
                        <a:t>15.0</a:t>
                      </a:r>
                    </a:p>
                  </a:txBody>
                  <a:tcPr anchor="ctr">
                    <a:lnL>
                      <a:noFill/>
                    </a:lnL>
                    <a:lnR>
                      <a:noFill/>
                    </a:lnR>
                    <a:lnT>
                      <a:noFill/>
                    </a:lnT>
                    <a:lnB>
                      <a:noFill/>
                    </a:lnB>
                    <a:noFill/>
                  </a:tcPr>
                </a:tc>
                <a:tc>
                  <a:txBody>
                    <a:bodyPr/>
                    <a:lstStyle/>
                    <a:p>
                      <a:pPr>
                        <a:buNone/>
                      </a:pPr>
                      <a:r>
                        <a:rPr lang="en-IN"/>
                        <a:t>10.5 (70%)</a:t>
                      </a:r>
                    </a:p>
                  </a:txBody>
                  <a:tcPr anchor="ctr">
                    <a:lnL>
                      <a:noFill/>
                    </a:lnL>
                    <a:lnR>
                      <a:noFill/>
                    </a:lnR>
                    <a:lnT>
                      <a:noFill/>
                    </a:lnT>
                    <a:lnB>
                      <a:noFill/>
                    </a:lnB>
                    <a:noFill/>
                  </a:tcPr>
                </a:tc>
                <a:tc>
                  <a:txBody>
                    <a:bodyPr/>
                    <a:lstStyle/>
                    <a:p>
                      <a:pPr>
                        <a:buNone/>
                      </a:pPr>
                      <a:r>
                        <a:rPr lang="en-IN"/>
                        <a:t>6.0 (40%)</a:t>
                      </a:r>
                    </a:p>
                  </a:txBody>
                  <a:tcPr anchor="ctr">
                    <a:lnL>
                      <a:noFill/>
                    </a:lnL>
                    <a:lnR>
                      <a:noFill/>
                    </a:lnR>
                    <a:lnT>
                      <a:noFill/>
                    </a:lnT>
                    <a:lnB>
                      <a:noFill/>
                    </a:lnB>
                    <a:noFill/>
                  </a:tcPr>
                </a:tc>
                <a:extLst>
                  <a:ext uri="{0D108BD9-81ED-4DB2-BD59-A6C34878D82A}">
                    <a16:rowId xmlns:a16="http://schemas.microsoft.com/office/drawing/2014/main" val="2443656319"/>
                  </a:ext>
                </a:extLst>
              </a:tr>
              <a:tr h="0">
                <a:tc>
                  <a:txBody>
                    <a:bodyPr/>
                    <a:lstStyle/>
                    <a:p>
                      <a:pPr>
                        <a:buNone/>
                      </a:pPr>
                      <a:r>
                        <a:rPr lang="en-IN"/>
                        <a:t>Land &amp; Building</a:t>
                      </a:r>
                    </a:p>
                  </a:txBody>
                  <a:tcPr anchor="ctr">
                    <a:lnL>
                      <a:noFill/>
                    </a:lnL>
                    <a:lnR>
                      <a:noFill/>
                    </a:lnR>
                    <a:lnT>
                      <a:noFill/>
                    </a:lnT>
                    <a:lnB>
                      <a:noFill/>
                    </a:lnB>
                    <a:noFill/>
                  </a:tcPr>
                </a:tc>
                <a:tc>
                  <a:txBody>
                    <a:bodyPr/>
                    <a:lstStyle/>
                    <a:p>
                      <a:pPr>
                        <a:buNone/>
                      </a:pPr>
                      <a:r>
                        <a:rPr lang="en-IN"/>
                        <a:t>40.0</a:t>
                      </a:r>
                    </a:p>
                  </a:txBody>
                  <a:tcPr anchor="ctr">
                    <a:lnL>
                      <a:noFill/>
                    </a:lnL>
                    <a:lnR>
                      <a:noFill/>
                    </a:lnR>
                    <a:lnT>
                      <a:noFill/>
                    </a:lnT>
                    <a:lnB>
                      <a:noFill/>
                    </a:lnB>
                    <a:noFill/>
                  </a:tcPr>
                </a:tc>
                <a:tc>
                  <a:txBody>
                    <a:bodyPr/>
                    <a:lstStyle/>
                    <a:p>
                      <a:pPr>
                        <a:buNone/>
                      </a:pPr>
                      <a:r>
                        <a:rPr lang="en-IN"/>
                        <a:t>36.0 (90%)</a:t>
                      </a:r>
                    </a:p>
                  </a:txBody>
                  <a:tcPr anchor="ctr">
                    <a:lnL>
                      <a:noFill/>
                    </a:lnL>
                    <a:lnR>
                      <a:noFill/>
                    </a:lnR>
                    <a:lnT>
                      <a:noFill/>
                    </a:lnT>
                    <a:lnB>
                      <a:noFill/>
                    </a:lnB>
                    <a:noFill/>
                  </a:tcPr>
                </a:tc>
                <a:tc>
                  <a:txBody>
                    <a:bodyPr/>
                    <a:lstStyle/>
                    <a:p>
                      <a:pPr>
                        <a:buNone/>
                      </a:pPr>
                      <a:r>
                        <a:rPr lang="en-IN"/>
                        <a:t>28.0 (70%)</a:t>
                      </a:r>
                    </a:p>
                  </a:txBody>
                  <a:tcPr anchor="ctr">
                    <a:lnL>
                      <a:noFill/>
                    </a:lnL>
                    <a:lnR>
                      <a:noFill/>
                    </a:lnR>
                    <a:lnT>
                      <a:noFill/>
                    </a:lnT>
                    <a:lnB>
                      <a:noFill/>
                    </a:lnB>
                    <a:noFill/>
                  </a:tcPr>
                </a:tc>
                <a:extLst>
                  <a:ext uri="{0D108BD9-81ED-4DB2-BD59-A6C34878D82A}">
                    <a16:rowId xmlns:a16="http://schemas.microsoft.com/office/drawing/2014/main" val="1797362051"/>
                  </a:ext>
                </a:extLst>
              </a:tr>
              <a:tr h="0">
                <a:tc>
                  <a:txBody>
                    <a:bodyPr/>
                    <a:lstStyle/>
                    <a:p>
                      <a:pPr>
                        <a:buNone/>
                      </a:pPr>
                      <a:r>
                        <a:rPr lang="en-IN" b="1"/>
                        <a:t>Gross Total</a:t>
                      </a:r>
                      <a:endParaRPr lang="en-IN"/>
                    </a:p>
                  </a:txBody>
                  <a:tcPr anchor="ctr">
                    <a:lnL>
                      <a:noFill/>
                    </a:lnL>
                    <a:lnR>
                      <a:noFill/>
                    </a:lnR>
                    <a:lnT>
                      <a:noFill/>
                    </a:lnT>
                    <a:lnB>
                      <a:noFill/>
                    </a:lnB>
                    <a:noFill/>
                  </a:tcPr>
                </a:tc>
                <a:tc>
                  <a:txBody>
                    <a:bodyPr/>
                    <a:lstStyle/>
                    <a:p>
                      <a:pPr>
                        <a:buNone/>
                      </a:pPr>
                      <a:r>
                        <a:rPr lang="en-IN" b="1"/>
                        <a:t>125.0</a:t>
                      </a:r>
                      <a:endParaRPr lang="en-IN"/>
                    </a:p>
                  </a:txBody>
                  <a:tcPr anchor="ctr">
                    <a:lnL>
                      <a:noFill/>
                    </a:lnL>
                    <a:lnR>
                      <a:noFill/>
                    </a:lnR>
                    <a:lnT>
                      <a:noFill/>
                    </a:lnT>
                    <a:lnB>
                      <a:noFill/>
                    </a:lnB>
                    <a:noFill/>
                  </a:tcPr>
                </a:tc>
                <a:tc>
                  <a:txBody>
                    <a:bodyPr/>
                    <a:lstStyle/>
                    <a:p>
                      <a:pPr>
                        <a:buNone/>
                      </a:pPr>
                      <a:r>
                        <a:rPr lang="en-IN" b="1"/>
                        <a:t>92.5</a:t>
                      </a:r>
                      <a:endParaRPr lang="en-IN"/>
                    </a:p>
                  </a:txBody>
                  <a:tcPr anchor="ctr">
                    <a:lnL>
                      <a:noFill/>
                    </a:lnL>
                    <a:lnR>
                      <a:noFill/>
                    </a:lnR>
                    <a:lnT>
                      <a:noFill/>
                    </a:lnT>
                    <a:lnB>
                      <a:noFill/>
                    </a:lnB>
                    <a:noFill/>
                  </a:tcPr>
                </a:tc>
                <a:tc>
                  <a:txBody>
                    <a:bodyPr/>
                    <a:lstStyle/>
                    <a:p>
                      <a:pPr>
                        <a:buNone/>
                      </a:pPr>
                      <a:r>
                        <a:rPr lang="en-IN" b="1"/>
                        <a:t>61.5</a:t>
                      </a:r>
                      <a:endParaRPr lang="en-IN"/>
                    </a:p>
                  </a:txBody>
                  <a:tcPr anchor="ctr">
                    <a:lnL>
                      <a:noFill/>
                    </a:lnL>
                    <a:lnR>
                      <a:noFill/>
                    </a:lnR>
                    <a:lnT>
                      <a:noFill/>
                    </a:lnT>
                    <a:lnB>
                      <a:noFill/>
                    </a:lnB>
                    <a:noFill/>
                  </a:tcPr>
                </a:tc>
                <a:extLst>
                  <a:ext uri="{0D108BD9-81ED-4DB2-BD59-A6C34878D82A}">
                    <a16:rowId xmlns:a16="http://schemas.microsoft.com/office/drawing/2014/main" val="4143660230"/>
                  </a:ext>
                </a:extLst>
              </a:tr>
              <a:tr h="0">
                <a:tc>
                  <a:txBody>
                    <a:bodyPr/>
                    <a:lstStyle/>
                    <a:p>
                      <a:pPr>
                        <a:buNone/>
                      </a:pPr>
                      <a:r>
                        <a:rPr lang="en-IN"/>
                        <a:t>Less: Liquidation Costs (5%)</a:t>
                      </a:r>
                    </a:p>
                  </a:txBody>
                  <a:tcPr anchor="ctr">
                    <a:lnL>
                      <a:noFill/>
                    </a:lnL>
                    <a:lnR>
                      <a:noFill/>
                    </a:lnR>
                    <a:lnT>
                      <a:noFill/>
                    </a:lnT>
                    <a:lnB>
                      <a:noFill/>
                    </a:lnB>
                    <a:noFill/>
                  </a:tcPr>
                </a:tc>
                <a:tc>
                  <a:txBody>
                    <a:bodyPr/>
                    <a:lstStyle/>
                    <a:p>
                      <a:pPr>
                        <a:buNone/>
                      </a:pPr>
                      <a:r>
                        <a:rPr lang="en-IN"/>
                        <a:t>–</a:t>
                      </a:r>
                    </a:p>
                  </a:txBody>
                  <a:tcPr anchor="ctr">
                    <a:lnL>
                      <a:noFill/>
                    </a:lnL>
                    <a:lnR>
                      <a:noFill/>
                    </a:lnR>
                    <a:lnT>
                      <a:noFill/>
                    </a:lnT>
                    <a:lnB>
                      <a:noFill/>
                    </a:lnB>
                    <a:noFill/>
                  </a:tcPr>
                </a:tc>
                <a:tc>
                  <a:txBody>
                    <a:bodyPr/>
                    <a:lstStyle/>
                    <a:p>
                      <a:pPr>
                        <a:buNone/>
                      </a:pPr>
                      <a:r>
                        <a:rPr lang="en-IN"/>
                        <a:t>–</a:t>
                      </a:r>
                    </a:p>
                  </a:txBody>
                  <a:tcPr anchor="ctr">
                    <a:lnL>
                      <a:noFill/>
                    </a:lnL>
                    <a:lnR>
                      <a:noFill/>
                    </a:lnR>
                    <a:lnT>
                      <a:noFill/>
                    </a:lnT>
                    <a:lnB>
                      <a:noFill/>
                    </a:lnB>
                    <a:noFill/>
                  </a:tcPr>
                </a:tc>
                <a:tc>
                  <a:txBody>
                    <a:bodyPr/>
                    <a:lstStyle/>
                    <a:p>
                      <a:pPr>
                        <a:buNone/>
                      </a:pPr>
                      <a:r>
                        <a:rPr lang="en-IN"/>
                        <a:t>(3.1)</a:t>
                      </a:r>
                    </a:p>
                  </a:txBody>
                  <a:tcPr anchor="ctr">
                    <a:lnL>
                      <a:noFill/>
                    </a:lnL>
                    <a:lnR>
                      <a:noFill/>
                    </a:lnR>
                    <a:lnT>
                      <a:noFill/>
                    </a:lnT>
                    <a:lnB>
                      <a:noFill/>
                    </a:lnB>
                    <a:noFill/>
                  </a:tcPr>
                </a:tc>
                <a:extLst>
                  <a:ext uri="{0D108BD9-81ED-4DB2-BD59-A6C34878D82A}">
                    <a16:rowId xmlns:a16="http://schemas.microsoft.com/office/drawing/2014/main" val="1590526313"/>
                  </a:ext>
                </a:extLst>
              </a:tr>
              <a:tr h="0">
                <a:tc>
                  <a:txBody>
                    <a:bodyPr/>
                    <a:lstStyle/>
                    <a:p>
                      <a:pPr>
                        <a:buNone/>
                      </a:pPr>
                      <a:r>
                        <a:rPr lang="en-IN" b="1"/>
                        <a:t>Final Value</a:t>
                      </a:r>
                      <a:endParaRPr lang="en-IN"/>
                    </a:p>
                  </a:txBody>
                  <a:tcPr anchor="ctr">
                    <a:lnL>
                      <a:noFill/>
                    </a:lnL>
                    <a:lnR>
                      <a:noFill/>
                    </a:lnR>
                    <a:lnT>
                      <a:noFill/>
                    </a:lnT>
                    <a:lnB>
                      <a:noFill/>
                    </a:lnB>
                    <a:noFill/>
                  </a:tcPr>
                </a:tc>
                <a:tc>
                  <a:txBody>
                    <a:bodyPr/>
                    <a:lstStyle/>
                    <a:p>
                      <a:pPr>
                        <a:buNone/>
                      </a:pPr>
                      <a:r>
                        <a:rPr lang="en-IN"/>
                        <a:t>–</a:t>
                      </a:r>
                    </a:p>
                  </a:txBody>
                  <a:tcPr anchor="ctr">
                    <a:lnL>
                      <a:noFill/>
                    </a:lnL>
                    <a:lnR>
                      <a:noFill/>
                    </a:lnR>
                    <a:lnT>
                      <a:noFill/>
                    </a:lnT>
                    <a:lnB>
                      <a:noFill/>
                    </a:lnB>
                    <a:noFill/>
                  </a:tcPr>
                </a:tc>
                <a:tc>
                  <a:txBody>
                    <a:bodyPr/>
                    <a:lstStyle/>
                    <a:p>
                      <a:pPr>
                        <a:buNone/>
                      </a:pPr>
                      <a:r>
                        <a:rPr lang="en-IN" b="1"/>
                        <a:t>92.5</a:t>
                      </a:r>
                      <a:endParaRPr lang="en-IN"/>
                    </a:p>
                  </a:txBody>
                  <a:tcPr anchor="ctr">
                    <a:lnL>
                      <a:noFill/>
                    </a:lnL>
                    <a:lnR>
                      <a:noFill/>
                    </a:lnR>
                    <a:lnT>
                      <a:noFill/>
                    </a:lnT>
                    <a:lnB>
                      <a:noFill/>
                    </a:lnB>
                    <a:noFill/>
                  </a:tcPr>
                </a:tc>
                <a:tc>
                  <a:txBody>
                    <a:bodyPr/>
                    <a:lstStyle/>
                    <a:p>
                      <a:pPr>
                        <a:buNone/>
                      </a:pPr>
                      <a:r>
                        <a:rPr lang="en-IN" b="1" dirty="0"/>
                        <a:t>58.4</a:t>
                      </a:r>
                      <a:endParaRPr lang="en-IN" dirty="0"/>
                    </a:p>
                  </a:txBody>
                  <a:tcPr anchor="ctr">
                    <a:lnL>
                      <a:noFill/>
                    </a:lnL>
                    <a:lnR>
                      <a:noFill/>
                    </a:lnR>
                    <a:lnT>
                      <a:noFill/>
                    </a:lnT>
                    <a:lnB>
                      <a:noFill/>
                    </a:lnB>
                    <a:noFill/>
                  </a:tcPr>
                </a:tc>
                <a:extLst>
                  <a:ext uri="{0D108BD9-81ED-4DB2-BD59-A6C34878D82A}">
                    <a16:rowId xmlns:a16="http://schemas.microsoft.com/office/drawing/2014/main" val="269536975"/>
                  </a:ext>
                </a:extLst>
              </a:tr>
            </a:tbl>
          </a:graphicData>
        </a:graphic>
      </p:graphicFrame>
      <p:sp>
        <p:nvSpPr>
          <p:cNvPr id="7" name="TextBox 6">
            <a:extLst>
              <a:ext uri="{FF2B5EF4-FFF2-40B4-BE49-F238E27FC236}">
                <a16:creationId xmlns:a16="http://schemas.microsoft.com/office/drawing/2014/main" id="{B68F8411-61D7-E33C-1B35-D5B8C72F9FE3}"/>
              </a:ext>
            </a:extLst>
          </p:cNvPr>
          <p:cNvSpPr txBox="1"/>
          <p:nvPr/>
        </p:nvSpPr>
        <p:spPr>
          <a:xfrm>
            <a:off x="326572" y="4865914"/>
            <a:ext cx="8349342" cy="1600438"/>
          </a:xfrm>
          <a:prstGeom prst="rect">
            <a:avLst/>
          </a:prstGeom>
          <a:noFill/>
        </p:spPr>
        <p:txBody>
          <a:bodyPr wrap="square" rtlCol="0">
            <a:spAutoFit/>
          </a:bodyPr>
          <a:lstStyle/>
          <a:p>
            <a:r>
              <a:rPr lang="en-IN" sz="1400" b="1" i="1" dirty="0">
                <a:latin typeface="Arial" panose="020B0604020202020204" pitchFamily="34" charset="0"/>
                <a:cs typeface="Arial" panose="020B0604020202020204" pitchFamily="34" charset="0"/>
              </a:rPr>
              <a:t>Key Takeaway:</a:t>
            </a:r>
          </a:p>
          <a:p>
            <a:endParaRPr lang="en-IN" sz="1400" b="1" i="1"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buFontTx/>
              <a:buChar char="•"/>
            </a:pPr>
            <a:r>
              <a:rPr lang="en-US" altLang="en-US" sz="1400" b="1" dirty="0">
                <a:latin typeface="Arial" panose="020B0604020202020204" pitchFamily="34" charset="0"/>
              </a:rPr>
              <a:t>Strategic Point:</a:t>
            </a:r>
            <a:r>
              <a:rPr lang="en-US" altLang="en-US" sz="1400" dirty="0">
                <a:latin typeface="Arial" panose="020B0604020202020204" pitchFamily="34" charset="0"/>
              </a:rPr>
              <a:t> "The Final Net Liquidation Value of </a:t>
            </a:r>
            <a:r>
              <a:rPr lang="en-US" altLang="en-US" sz="1400" b="1" dirty="0">
                <a:latin typeface="Arial" panose="020B0604020202020204" pitchFamily="34" charset="0"/>
              </a:rPr>
              <a:t>₹ 58.4 Cr</a:t>
            </a:r>
            <a:r>
              <a:rPr lang="en-US" altLang="en-US" sz="1400" dirty="0">
                <a:latin typeface="Arial" panose="020B0604020202020204" pitchFamily="34" charset="0"/>
              </a:rPr>
              <a:t> sets the statutory floor (§30(2)(b)) below which dissenting financial creditors cannot be paid.“</a:t>
            </a:r>
          </a:p>
          <a:p>
            <a:pPr lvl="0" defTabSz="914400" eaLnBrk="0" fontAlgn="base" hangingPunct="0">
              <a:spcBef>
                <a:spcPct val="0"/>
              </a:spcBef>
              <a:spcAft>
                <a:spcPct val="0"/>
              </a:spcAft>
              <a:buFontTx/>
              <a:buChar char="•"/>
            </a:pPr>
            <a:endParaRPr lang="en-US" altLang="en-US" sz="1400" dirty="0">
              <a:latin typeface="Arial" panose="020B0604020202020204" pitchFamily="34" charset="0"/>
            </a:endParaRPr>
          </a:p>
          <a:p>
            <a:pPr lvl="0" defTabSz="914400" eaLnBrk="0" fontAlgn="base" hangingPunct="0">
              <a:spcBef>
                <a:spcPct val="0"/>
              </a:spcBef>
              <a:spcAft>
                <a:spcPct val="0"/>
              </a:spcAft>
              <a:buFontTx/>
              <a:buChar char="•"/>
            </a:pPr>
            <a:r>
              <a:rPr lang="en-US" altLang="en-US" sz="1400" b="1" dirty="0">
                <a:latin typeface="Arial" panose="020B0604020202020204" pitchFamily="34" charset="0"/>
              </a:rPr>
              <a:t>Commercial Point:</a:t>
            </a:r>
            <a:r>
              <a:rPr lang="en-US" altLang="en-US" sz="1400" dirty="0">
                <a:latin typeface="Arial" panose="020B0604020202020204" pitchFamily="34" charset="0"/>
              </a:rPr>
              <a:t> "The difference between Fair Value and Liquidation Value (</a:t>
            </a:r>
            <a:r>
              <a:rPr lang="en-US" altLang="en-US" sz="1400" b="1" dirty="0">
                <a:latin typeface="Arial" panose="020B0604020202020204" pitchFamily="34" charset="0"/>
              </a:rPr>
              <a:t>₹ 34.1 Cr</a:t>
            </a:r>
            <a:r>
              <a:rPr lang="en-US" altLang="en-US" sz="1400" dirty="0">
                <a:latin typeface="Arial" panose="020B0604020202020204" pitchFamily="34" charset="0"/>
              </a:rPr>
              <a:t>) represents the potential </a:t>
            </a:r>
            <a:r>
              <a:rPr lang="en-US" altLang="en-US" sz="1400" i="1" dirty="0">
                <a:latin typeface="Arial" panose="020B0604020202020204" pitchFamily="34" charset="0"/>
              </a:rPr>
              <a:t>value erosion</a:t>
            </a:r>
            <a:r>
              <a:rPr lang="en-US" altLang="en-US" sz="1400" dirty="0">
                <a:latin typeface="Arial" panose="020B0604020202020204" pitchFamily="34" charset="0"/>
              </a:rPr>
              <a:t> if the resolution plan fails, underscoring the urgency of CIRP."</a:t>
            </a:r>
            <a:endParaRPr lang="en-IN" sz="1400" dirty="0"/>
          </a:p>
        </p:txBody>
      </p:sp>
    </p:spTree>
    <p:extLst>
      <p:ext uri="{BB962C8B-B14F-4D97-AF65-F5344CB8AC3E}">
        <p14:creationId xmlns:p14="http://schemas.microsoft.com/office/powerpoint/2010/main" val="152726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3FEF7-B508-485C-B3B8-4820BF2D42E7}"/>
              </a:ext>
            </a:extLst>
          </p:cNvPr>
          <p:cNvSpPr/>
          <p:nvPr/>
        </p:nvSpPr>
        <p:spPr>
          <a:xfrm>
            <a:off x="-1588" y="-15875"/>
            <a:ext cx="9537701" cy="7040563"/>
          </a:xfrm>
          <a:prstGeom prst="rect">
            <a:avLst/>
          </a:prstGeom>
          <a:solidFill>
            <a:srgbClr val="3BB3C2"/>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45662" rIns="91319" bIns="45662" anchor="ctr"/>
          <a:lstStyle/>
          <a:p>
            <a:pPr algn="ctr" defTabSz="913193">
              <a:defRPr/>
            </a:pPr>
            <a:endParaRPr lang="en-US" dirty="0"/>
          </a:p>
        </p:txBody>
      </p:sp>
      <p:grpSp>
        <p:nvGrpSpPr>
          <p:cNvPr id="19458" name="Group 6">
            <a:extLst>
              <a:ext uri="{FF2B5EF4-FFF2-40B4-BE49-F238E27FC236}">
                <a16:creationId xmlns:a16="http://schemas.microsoft.com/office/drawing/2014/main" id="{F99C5DFF-4928-4A15-A2E5-F0E9986AA6F1}"/>
              </a:ext>
            </a:extLst>
          </p:cNvPr>
          <p:cNvGrpSpPr>
            <a:grpSpLocks/>
          </p:cNvGrpSpPr>
          <p:nvPr/>
        </p:nvGrpSpPr>
        <p:grpSpPr bwMode="auto">
          <a:xfrm>
            <a:off x="4135438" y="2973388"/>
            <a:ext cx="4768850" cy="4692650"/>
            <a:chOff x="4135609" y="2972682"/>
            <a:chExt cx="4768850" cy="4693709"/>
          </a:xfrm>
        </p:grpSpPr>
        <p:sp>
          <p:nvSpPr>
            <p:cNvPr id="19459" name="Oval 7">
              <a:extLst>
                <a:ext uri="{FF2B5EF4-FFF2-40B4-BE49-F238E27FC236}">
                  <a16:creationId xmlns:a16="http://schemas.microsoft.com/office/drawing/2014/main" id="{C3348F66-A223-490E-A2E3-B3EB0AC39F1E}"/>
                </a:ext>
              </a:extLst>
            </p:cNvPr>
            <p:cNvSpPr>
              <a:spLocks noChangeAspect="1" noChangeArrowheads="1"/>
            </p:cNvSpPr>
            <p:nvPr/>
          </p:nvSpPr>
          <p:spPr bwMode="auto">
            <a:xfrm>
              <a:off x="4135609" y="2972682"/>
              <a:ext cx="4768850" cy="46937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4679" tIns="47339" rIns="94679" bIns="47339"/>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500">
                <a:solidFill>
                  <a:srgbClr val="4C545B"/>
                </a:solidFill>
                <a:latin typeface="Franklin Gothic Book" panose="020B0503020102020204" pitchFamily="34" charset="0"/>
                <a:ea typeface="ＭＳ Ｐゴシック" panose="020B0600070205080204" pitchFamily="34" charset="-128"/>
              </a:endParaRPr>
            </a:p>
          </p:txBody>
        </p:sp>
        <p:sp>
          <p:nvSpPr>
            <p:cNvPr id="19460" name="Title 1">
              <a:extLst>
                <a:ext uri="{FF2B5EF4-FFF2-40B4-BE49-F238E27FC236}">
                  <a16:creationId xmlns:a16="http://schemas.microsoft.com/office/drawing/2014/main" id="{30AE24A6-4821-499B-A4D1-7A1D6A08085F}"/>
                </a:ext>
              </a:extLst>
            </p:cNvPr>
            <p:cNvSpPr txBox="1">
              <a:spLocks noChangeArrowheads="1"/>
            </p:cNvSpPr>
            <p:nvPr/>
          </p:nvSpPr>
          <p:spPr bwMode="auto">
            <a:xfrm>
              <a:off x="5984431" y="4867231"/>
              <a:ext cx="2696123" cy="73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nchor="ct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800" b="1" dirty="0">
                  <a:solidFill>
                    <a:srgbClr val="00335A"/>
                  </a:solidFill>
                  <a:latin typeface="Arial" panose="020B0604020202020204" pitchFamily="34" charset="0"/>
                  <a:cs typeface="Arial" panose="020B0604020202020204" pitchFamily="34" charset="0"/>
                </a:rPr>
                <a:t>Section 4</a:t>
              </a:r>
            </a:p>
            <a:p>
              <a:pPr eaLnBrk="1" hangingPunct="1">
                <a:lnSpc>
                  <a:spcPct val="80000"/>
                </a:lnSpc>
                <a:spcBef>
                  <a:spcPct val="0"/>
                </a:spcBef>
                <a:buFontTx/>
                <a:buNone/>
              </a:pPr>
              <a:r>
                <a:rPr lang="en-US" altLang="en-US" sz="2800" dirty="0">
                  <a:solidFill>
                    <a:srgbClr val="00335A"/>
                  </a:solidFill>
                  <a:latin typeface="Arial" panose="020B0604020202020204" pitchFamily="34" charset="0"/>
                  <a:cs typeface="Arial" panose="020B0604020202020204" pitchFamily="34" charset="0"/>
                </a:rPr>
                <a:t>Common Challenges in Valuation under IBC</a:t>
              </a:r>
            </a:p>
          </p:txBody>
        </p:sp>
        <p:sp>
          <p:nvSpPr>
            <p:cNvPr id="19461" name="TextBox 9">
              <a:extLst>
                <a:ext uri="{FF2B5EF4-FFF2-40B4-BE49-F238E27FC236}">
                  <a16:creationId xmlns:a16="http://schemas.microsoft.com/office/drawing/2014/main" id="{7A368053-14BD-4281-AD2B-99198B556023}"/>
                </a:ext>
              </a:extLst>
            </p:cNvPr>
            <p:cNvSpPr txBox="1">
              <a:spLocks noChangeArrowheads="1"/>
            </p:cNvSpPr>
            <p:nvPr/>
          </p:nvSpPr>
          <p:spPr bwMode="auto">
            <a:xfrm>
              <a:off x="4468118" y="3800011"/>
              <a:ext cx="1033251" cy="27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spAutoFit/>
            </a:bodyP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7200" dirty="0">
                  <a:solidFill>
                    <a:srgbClr val="00335A"/>
                  </a:solidFill>
                  <a:latin typeface="Franklin Gothic Book" panose="020B0503020102020204" pitchFamily="34" charset="0"/>
                  <a:ea typeface="Franklin Gothic Book" panose="020B0503020102020204" pitchFamily="34" charset="0"/>
                  <a:cs typeface="Franklin Gothic Book" panose="020B0503020102020204" pitchFamily="34" charset="0"/>
                </a:rPr>
                <a:t>4</a:t>
              </a:r>
            </a:p>
          </p:txBody>
        </p:sp>
        <p:cxnSp>
          <p:nvCxnSpPr>
            <p:cNvPr id="11" name="Straight Connector 10">
              <a:extLst>
                <a:ext uri="{FF2B5EF4-FFF2-40B4-BE49-F238E27FC236}">
                  <a16:creationId xmlns:a16="http://schemas.microsoft.com/office/drawing/2014/main" id="{A81A5467-75E6-40F4-94BF-D7912A6915D9}"/>
                </a:ext>
              </a:extLst>
            </p:cNvPr>
            <p:cNvCxnSpPr/>
            <p:nvPr/>
          </p:nvCxnSpPr>
          <p:spPr>
            <a:xfrm>
              <a:off x="5831059" y="4174690"/>
              <a:ext cx="0" cy="2223002"/>
            </a:xfrm>
            <a:prstGeom prst="line">
              <a:avLst/>
            </a:prstGeom>
            <a:ln w="57150" cap="rnd" cmpd="sng">
              <a:solidFill>
                <a:srgbClr val="00335A"/>
              </a:solidFill>
              <a:prstDash val="sysDot"/>
              <a:round/>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BC6C6F90-24A2-5E47-B903-ED66EE245175}" type="slidenum">
              <a:rPr lang="en-US" smtClean="0"/>
              <a:pPr/>
              <a:t>17</a:t>
            </a:fld>
            <a:endParaRPr lang="en-US"/>
          </a:p>
        </p:txBody>
      </p:sp>
    </p:spTree>
    <p:extLst>
      <p:ext uri="{BB962C8B-B14F-4D97-AF65-F5344CB8AC3E}">
        <p14:creationId xmlns:p14="http://schemas.microsoft.com/office/powerpoint/2010/main" val="174537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E5C9A2-BFD3-4A8F-DE80-0DD7A9FFD7B8}"/>
              </a:ext>
            </a:extLst>
          </p:cNvPr>
          <p:cNvSpPr>
            <a:spLocks noGrp="1"/>
          </p:cNvSpPr>
          <p:nvPr>
            <p:ph type="sldNum" sz="quarter" idx="12"/>
          </p:nvPr>
        </p:nvSpPr>
        <p:spPr/>
        <p:txBody>
          <a:bodyPr/>
          <a:lstStyle/>
          <a:p>
            <a:fld id="{BC6C6F90-24A2-5E47-B903-ED66EE245175}" type="slidenum">
              <a:rPr lang="en-US" smtClean="0"/>
              <a:pPr/>
              <a:t>18</a:t>
            </a:fld>
            <a:endParaRPr lang="en-US"/>
          </a:p>
        </p:txBody>
      </p:sp>
      <p:sp>
        <p:nvSpPr>
          <p:cNvPr id="5" name="Title 5">
            <a:extLst>
              <a:ext uri="{FF2B5EF4-FFF2-40B4-BE49-F238E27FC236}">
                <a16:creationId xmlns:a16="http://schemas.microsoft.com/office/drawing/2014/main" id="{114235E9-DFD6-18E4-1091-94E349A7D215}"/>
              </a:ext>
            </a:extLst>
          </p:cNvPr>
          <p:cNvSpPr txBox="1">
            <a:spLocks/>
          </p:cNvSpPr>
          <p:nvPr/>
        </p:nvSpPr>
        <p:spPr>
          <a:xfrm>
            <a:off x="133429" y="1489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Common Challenges in Valuation under IBC</a:t>
            </a:r>
          </a:p>
          <a:p>
            <a:pPr algn="l"/>
            <a:r>
              <a:rPr lang="en-US" sz="2200" dirty="0">
                <a:solidFill>
                  <a:srgbClr val="00335A"/>
                </a:solidFill>
                <a:latin typeface="Arial"/>
                <a:cs typeface="Arial"/>
              </a:rPr>
              <a:t>Practical Bottlenecks</a:t>
            </a:r>
          </a:p>
          <a:p>
            <a:pPr algn="l"/>
            <a:endParaRPr lang="en-US" sz="2200" dirty="0">
              <a:solidFill>
                <a:srgbClr val="00335A"/>
              </a:solidFill>
              <a:latin typeface="Arial"/>
              <a:cs typeface="Arial"/>
            </a:endParaRPr>
          </a:p>
          <a:p>
            <a:pPr algn="l"/>
            <a:endParaRPr lang="en-IN" sz="2200" b="1" dirty="0">
              <a:solidFill>
                <a:srgbClr val="00335A"/>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FD63414-58C8-4E9E-A64C-1198B05A7931}"/>
              </a:ext>
            </a:extLst>
          </p:cNvPr>
          <p:cNvGrpSpPr/>
          <p:nvPr/>
        </p:nvGrpSpPr>
        <p:grpSpPr>
          <a:xfrm>
            <a:off x="133427" y="1352817"/>
            <a:ext cx="8859561" cy="1197743"/>
            <a:chOff x="133428" y="1224921"/>
            <a:chExt cx="4279846" cy="1449269"/>
          </a:xfrm>
        </p:grpSpPr>
        <p:sp>
          <p:nvSpPr>
            <p:cNvPr id="7" name="Rectangle 6">
              <a:extLst>
                <a:ext uri="{FF2B5EF4-FFF2-40B4-BE49-F238E27FC236}">
                  <a16:creationId xmlns:a16="http://schemas.microsoft.com/office/drawing/2014/main" id="{3E087E10-F553-4D87-8C7A-4A351602E7C7}"/>
                </a:ext>
              </a:extLst>
            </p:cNvPr>
            <p:cNvSpPr/>
            <p:nvPr/>
          </p:nvSpPr>
          <p:spPr>
            <a:xfrm>
              <a:off x="1578634" y="1224922"/>
              <a:ext cx="2834640" cy="144926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Often, the Corporate Debtor is in financial distress, with poor record-keeping. Missing/unaudited financial statements, incomplete asset registers, or lack of reconciliations make accurate valuation difficult.</a:t>
              </a:r>
              <a:br>
                <a:rPr lang="en-US" sz="1400" dirty="0">
                  <a:solidFill>
                    <a:schemeClr val="tx1"/>
                  </a:solidFill>
                  <a:latin typeface="Arial" panose="020B0604020202020204" pitchFamily="34" charset="0"/>
                  <a:cs typeface="Arial" panose="020B0604020202020204" pitchFamily="34" charset="0"/>
                </a:rPr>
              </a:br>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Example: Inventory records may not reflect actual usable stock.</a:t>
              </a:r>
            </a:p>
          </p:txBody>
        </p:sp>
        <p:sp>
          <p:nvSpPr>
            <p:cNvPr id="8" name="Rectangle 7">
              <a:extLst>
                <a:ext uri="{FF2B5EF4-FFF2-40B4-BE49-F238E27FC236}">
                  <a16:creationId xmlns:a16="http://schemas.microsoft.com/office/drawing/2014/main" id="{07280E4A-E77C-BD51-3270-90B8C1553664}"/>
                </a:ext>
              </a:extLst>
            </p:cNvPr>
            <p:cNvSpPr/>
            <p:nvPr/>
          </p:nvSpPr>
          <p:spPr>
            <a:xfrm>
              <a:off x="133428" y="1224921"/>
              <a:ext cx="1445206" cy="1449268"/>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Information Constraints</a:t>
              </a:r>
            </a:p>
          </p:txBody>
        </p:sp>
      </p:grpSp>
      <p:grpSp>
        <p:nvGrpSpPr>
          <p:cNvPr id="9" name="Group 8">
            <a:extLst>
              <a:ext uri="{FF2B5EF4-FFF2-40B4-BE49-F238E27FC236}">
                <a16:creationId xmlns:a16="http://schemas.microsoft.com/office/drawing/2014/main" id="{312B9100-76C2-4153-78B4-E4BED042A688}"/>
              </a:ext>
            </a:extLst>
          </p:cNvPr>
          <p:cNvGrpSpPr/>
          <p:nvPr/>
        </p:nvGrpSpPr>
        <p:grpSpPr>
          <a:xfrm>
            <a:off x="133427" y="2981385"/>
            <a:ext cx="8859561" cy="1197743"/>
            <a:chOff x="133428" y="3061190"/>
            <a:chExt cx="4279846" cy="1449269"/>
          </a:xfrm>
        </p:grpSpPr>
        <p:sp>
          <p:nvSpPr>
            <p:cNvPr id="10" name="Rectangle 9">
              <a:extLst>
                <a:ext uri="{FF2B5EF4-FFF2-40B4-BE49-F238E27FC236}">
                  <a16:creationId xmlns:a16="http://schemas.microsoft.com/office/drawing/2014/main" id="{BBF8A36B-98A6-5461-C8F7-B4BD6FCAB2AD}"/>
                </a:ext>
              </a:extLst>
            </p:cNvPr>
            <p:cNvSpPr/>
            <p:nvPr/>
          </p:nvSpPr>
          <p:spPr>
            <a:xfrm>
              <a:off x="1578634" y="3061191"/>
              <a:ext cx="2834640" cy="144926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cs typeface="Arial" panose="020B0604020202020204" pitchFamily="34" charset="0"/>
                </a:rPr>
                <a:t>IBC mandates completion of CIRP within 330 days (including extensions and litigations).</a:t>
              </a:r>
            </a:p>
            <a:p>
              <a:pPr algn="just"/>
              <a:r>
                <a:rPr lang="en-US" sz="1400" dirty="0">
                  <a:solidFill>
                    <a:schemeClr val="tx1"/>
                  </a:solidFill>
                  <a:latin typeface="Arial" panose="020B0604020202020204" pitchFamily="34" charset="0"/>
                  <a:cs typeface="Arial" panose="020B0604020202020204" pitchFamily="34" charset="0"/>
                </a:rPr>
                <a:t>Valuation has to be delivered within tight timelines, limiting scope for extensive verification, inspections, or industry benchmarking.</a:t>
              </a:r>
            </a:p>
          </p:txBody>
        </p:sp>
        <p:sp>
          <p:nvSpPr>
            <p:cNvPr id="11" name="Rectangle 10">
              <a:extLst>
                <a:ext uri="{FF2B5EF4-FFF2-40B4-BE49-F238E27FC236}">
                  <a16:creationId xmlns:a16="http://schemas.microsoft.com/office/drawing/2014/main" id="{BD5F7B9E-BA94-B29F-B502-E3286E25C324}"/>
                </a:ext>
              </a:extLst>
            </p:cNvPr>
            <p:cNvSpPr/>
            <p:nvPr/>
          </p:nvSpPr>
          <p:spPr>
            <a:xfrm>
              <a:off x="133428" y="3061190"/>
              <a:ext cx="1445206" cy="1449268"/>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Time – Bound Process</a:t>
              </a:r>
            </a:p>
          </p:txBody>
        </p:sp>
      </p:grpSp>
      <p:grpSp>
        <p:nvGrpSpPr>
          <p:cNvPr id="12" name="Group 11">
            <a:extLst>
              <a:ext uri="{FF2B5EF4-FFF2-40B4-BE49-F238E27FC236}">
                <a16:creationId xmlns:a16="http://schemas.microsoft.com/office/drawing/2014/main" id="{0369049F-7B4C-A720-AAAA-CA986BFB4AB5}"/>
              </a:ext>
            </a:extLst>
          </p:cNvPr>
          <p:cNvGrpSpPr/>
          <p:nvPr/>
        </p:nvGrpSpPr>
        <p:grpSpPr>
          <a:xfrm>
            <a:off x="133428" y="4665463"/>
            <a:ext cx="8859561" cy="1197743"/>
            <a:chOff x="133429" y="4984881"/>
            <a:chExt cx="4279846" cy="1449269"/>
          </a:xfrm>
        </p:grpSpPr>
        <p:sp>
          <p:nvSpPr>
            <p:cNvPr id="13" name="Rectangle 12">
              <a:extLst>
                <a:ext uri="{FF2B5EF4-FFF2-40B4-BE49-F238E27FC236}">
                  <a16:creationId xmlns:a16="http://schemas.microsoft.com/office/drawing/2014/main" id="{32C7152D-8193-D898-8251-ED19EFF421FD}"/>
                </a:ext>
              </a:extLst>
            </p:cNvPr>
            <p:cNvSpPr/>
            <p:nvPr/>
          </p:nvSpPr>
          <p:spPr>
            <a:xfrm>
              <a:off x="1578635" y="4984882"/>
              <a:ext cx="2834640" cy="144926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cs typeface="Arial" panose="020B0604020202020204" pitchFamily="34" charset="0"/>
                </a:rPr>
                <a:t>Assets are often distressed, obsolete, or encumbered.</a:t>
              </a:r>
            </a:p>
            <a:p>
              <a:pPr algn="just"/>
              <a:r>
                <a:rPr lang="en-US" sz="1400" dirty="0">
                  <a:solidFill>
                    <a:schemeClr val="tx1"/>
                  </a:solidFill>
                  <a:latin typeface="Arial" panose="020B0604020202020204" pitchFamily="34" charset="0"/>
                  <a:cs typeface="Arial" panose="020B0604020202020204" pitchFamily="34" charset="0"/>
                </a:rPr>
                <a:t>Market for specialized assets (plant &amp; machinery, licenses, brand) is thin, making fair realization uncertain.</a:t>
              </a:r>
            </a:p>
          </p:txBody>
        </p:sp>
        <p:sp>
          <p:nvSpPr>
            <p:cNvPr id="14" name="Rectangle 13">
              <a:extLst>
                <a:ext uri="{FF2B5EF4-FFF2-40B4-BE49-F238E27FC236}">
                  <a16:creationId xmlns:a16="http://schemas.microsoft.com/office/drawing/2014/main" id="{CEB0C359-B5D5-A354-410B-9193245BB92D}"/>
                </a:ext>
              </a:extLst>
            </p:cNvPr>
            <p:cNvSpPr/>
            <p:nvPr/>
          </p:nvSpPr>
          <p:spPr>
            <a:xfrm>
              <a:off x="133429" y="4984881"/>
              <a:ext cx="1445206" cy="1449268"/>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Quality of Assets</a:t>
              </a:r>
            </a:p>
          </p:txBody>
        </p:sp>
      </p:grpSp>
      <p:sp>
        <p:nvSpPr>
          <p:cNvPr id="15" name="Oval 14">
            <a:extLst>
              <a:ext uri="{FF2B5EF4-FFF2-40B4-BE49-F238E27FC236}">
                <a16:creationId xmlns:a16="http://schemas.microsoft.com/office/drawing/2014/main" id="{E5C93D3B-6D4A-4960-E21E-EF87F38F8371}"/>
              </a:ext>
            </a:extLst>
          </p:cNvPr>
          <p:cNvSpPr/>
          <p:nvPr/>
        </p:nvSpPr>
        <p:spPr>
          <a:xfrm>
            <a:off x="17927" y="1056749"/>
            <a:ext cx="598093" cy="618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6" name="Oval 15">
            <a:extLst>
              <a:ext uri="{FF2B5EF4-FFF2-40B4-BE49-F238E27FC236}">
                <a16:creationId xmlns:a16="http://schemas.microsoft.com/office/drawing/2014/main" id="{A283A87D-E287-8C25-83AB-7EBB5AD0D285}"/>
              </a:ext>
            </a:extLst>
          </p:cNvPr>
          <p:cNvSpPr/>
          <p:nvPr/>
        </p:nvSpPr>
        <p:spPr>
          <a:xfrm>
            <a:off x="16327" y="2614435"/>
            <a:ext cx="598093" cy="618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7" name="Oval 16">
            <a:extLst>
              <a:ext uri="{FF2B5EF4-FFF2-40B4-BE49-F238E27FC236}">
                <a16:creationId xmlns:a16="http://schemas.microsoft.com/office/drawing/2014/main" id="{D9769434-8BE6-54D2-0B2E-2F6F39726B6F}"/>
              </a:ext>
            </a:extLst>
          </p:cNvPr>
          <p:cNvSpPr/>
          <p:nvPr/>
        </p:nvSpPr>
        <p:spPr>
          <a:xfrm>
            <a:off x="24345" y="4335746"/>
            <a:ext cx="598093" cy="618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9" name="TextBox 18">
            <a:extLst>
              <a:ext uri="{FF2B5EF4-FFF2-40B4-BE49-F238E27FC236}">
                <a16:creationId xmlns:a16="http://schemas.microsoft.com/office/drawing/2014/main" id="{8F4817AF-3B91-28ED-FCA2-DBF03E398521}"/>
              </a:ext>
            </a:extLst>
          </p:cNvPr>
          <p:cNvSpPr txBox="1"/>
          <p:nvPr/>
        </p:nvSpPr>
        <p:spPr>
          <a:xfrm>
            <a:off x="-14441" y="1111842"/>
            <a:ext cx="736333" cy="523220"/>
          </a:xfrm>
          <a:prstGeom prst="rect">
            <a:avLst/>
          </a:prstGeom>
          <a:noFill/>
        </p:spPr>
        <p:txBody>
          <a:bodyPr wrap="square">
            <a:spAutoFit/>
          </a:bodyPr>
          <a:lstStyle/>
          <a:p>
            <a:r>
              <a:rPr lang="en-IN" sz="2800" dirty="0"/>
              <a:t>🧩</a:t>
            </a:r>
          </a:p>
        </p:txBody>
      </p:sp>
      <p:sp>
        <p:nvSpPr>
          <p:cNvPr id="21" name="TextBox 20">
            <a:extLst>
              <a:ext uri="{FF2B5EF4-FFF2-40B4-BE49-F238E27FC236}">
                <a16:creationId xmlns:a16="http://schemas.microsoft.com/office/drawing/2014/main" id="{2528C3AB-EAD9-DCC7-F340-36B74BA361F8}"/>
              </a:ext>
            </a:extLst>
          </p:cNvPr>
          <p:cNvSpPr txBox="1"/>
          <p:nvPr/>
        </p:nvSpPr>
        <p:spPr>
          <a:xfrm>
            <a:off x="-9626" y="2664595"/>
            <a:ext cx="598093" cy="523220"/>
          </a:xfrm>
          <a:prstGeom prst="rect">
            <a:avLst/>
          </a:prstGeom>
          <a:noFill/>
        </p:spPr>
        <p:txBody>
          <a:bodyPr wrap="square">
            <a:spAutoFit/>
          </a:bodyPr>
          <a:lstStyle/>
          <a:p>
            <a:r>
              <a:rPr lang="en-IN" sz="2800" dirty="0"/>
              <a:t>⏱️</a:t>
            </a:r>
          </a:p>
        </p:txBody>
      </p:sp>
      <p:sp>
        <p:nvSpPr>
          <p:cNvPr id="23" name="TextBox 22">
            <a:extLst>
              <a:ext uri="{FF2B5EF4-FFF2-40B4-BE49-F238E27FC236}">
                <a16:creationId xmlns:a16="http://schemas.microsoft.com/office/drawing/2014/main" id="{EEE5F9D7-9BF8-B94C-C904-3DCF4A80CF7A}"/>
              </a:ext>
            </a:extLst>
          </p:cNvPr>
          <p:cNvSpPr txBox="1"/>
          <p:nvPr/>
        </p:nvSpPr>
        <p:spPr>
          <a:xfrm>
            <a:off x="0" y="4392152"/>
            <a:ext cx="635267" cy="523220"/>
          </a:xfrm>
          <a:prstGeom prst="rect">
            <a:avLst/>
          </a:prstGeom>
          <a:noFill/>
        </p:spPr>
        <p:txBody>
          <a:bodyPr wrap="square">
            <a:spAutoFit/>
          </a:bodyPr>
          <a:lstStyle/>
          <a:p>
            <a:r>
              <a:rPr lang="en-IN" sz="2800" dirty="0"/>
              <a:t>🏢</a:t>
            </a:r>
          </a:p>
        </p:txBody>
      </p:sp>
    </p:spTree>
    <p:extLst>
      <p:ext uri="{BB962C8B-B14F-4D97-AF65-F5344CB8AC3E}">
        <p14:creationId xmlns:p14="http://schemas.microsoft.com/office/powerpoint/2010/main" val="82710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C6C6F90-24A2-5E47-B903-ED66EE245175}" type="slidenum">
              <a:rPr lang="en-US" smtClean="0"/>
              <a:pPr/>
              <a:t>19</a:t>
            </a:fld>
            <a:endParaRPr lang="en-US"/>
          </a:p>
        </p:txBody>
      </p:sp>
      <p:sp>
        <p:nvSpPr>
          <p:cNvPr id="26" name="Title 5">
            <a:extLst>
              <a:ext uri="{FF2B5EF4-FFF2-40B4-BE49-F238E27FC236}">
                <a16:creationId xmlns:a16="http://schemas.microsoft.com/office/drawing/2014/main" id="{2197CF04-2466-471C-A509-3018B99F1BB4}"/>
              </a:ext>
            </a:extLst>
          </p:cNvPr>
          <p:cNvSpPr txBox="1">
            <a:spLocks/>
          </p:cNvSpPr>
          <p:nvPr/>
        </p:nvSpPr>
        <p:spPr>
          <a:xfrm>
            <a:off x="133429" y="1489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Challenges and Conclusion</a:t>
            </a:r>
          </a:p>
          <a:p>
            <a:pPr algn="l"/>
            <a:r>
              <a:rPr lang="en-US" sz="2200" dirty="0">
                <a:solidFill>
                  <a:srgbClr val="00335A"/>
                </a:solidFill>
                <a:latin typeface="Arial"/>
                <a:cs typeface="Arial"/>
              </a:rPr>
              <a:t>Common Challenges in Valuation under IBC</a:t>
            </a:r>
          </a:p>
          <a:p>
            <a:pPr algn="l"/>
            <a:endParaRPr lang="en-US" sz="2200" dirty="0">
              <a:solidFill>
                <a:srgbClr val="00335A"/>
              </a:solidFill>
              <a:latin typeface="Arial"/>
              <a:cs typeface="Arial"/>
            </a:endParaRPr>
          </a:p>
          <a:p>
            <a:pPr algn="l"/>
            <a:endParaRPr lang="en-IN" sz="2200" b="1" dirty="0">
              <a:solidFill>
                <a:srgbClr val="00335A"/>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3E7BE5E-F9E7-46B7-98E5-CCEDBFE160C7}"/>
              </a:ext>
            </a:extLst>
          </p:cNvPr>
          <p:cNvGrpSpPr/>
          <p:nvPr/>
        </p:nvGrpSpPr>
        <p:grpSpPr>
          <a:xfrm>
            <a:off x="133427" y="1343192"/>
            <a:ext cx="8859561" cy="1197743"/>
            <a:chOff x="133428" y="1224921"/>
            <a:chExt cx="4279846" cy="1449269"/>
          </a:xfrm>
        </p:grpSpPr>
        <p:sp>
          <p:nvSpPr>
            <p:cNvPr id="27" name="Rectangle 26">
              <a:extLst>
                <a:ext uri="{FF2B5EF4-FFF2-40B4-BE49-F238E27FC236}">
                  <a16:creationId xmlns:a16="http://schemas.microsoft.com/office/drawing/2014/main" id="{F310CC08-82A0-4756-B8D2-17D11E7AC685}"/>
                </a:ext>
              </a:extLst>
            </p:cNvPr>
            <p:cNvSpPr/>
            <p:nvPr/>
          </p:nvSpPr>
          <p:spPr>
            <a:xfrm>
              <a:off x="1578634" y="1224922"/>
              <a:ext cx="2834640" cy="144926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cs typeface="Arial" panose="020B0604020202020204" pitchFamily="34" charset="0"/>
                </a:rPr>
                <a:t>Regulations mandate </a:t>
              </a:r>
              <a:r>
                <a:rPr lang="en-US" sz="1400" i="1" dirty="0">
                  <a:solidFill>
                    <a:schemeClr val="tx1"/>
                  </a:solidFill>
                  <a:latin typeface="Arial" panose="020B0604020202020204" pitchFamily="34" charset="0"/>
                  <a:cs typeface="Arial" panose="020B0604020202020204" pitchFamily="34" charset="0"/>
                </a:rPr>
                <a:t>two registered valuers</a:t>
              </a:r>
              <a:r>
                <a:rPr lang="en-US" sz="1400" dirty="0">
                  <a:solidFill>
                    <a:schemeClr val="tx1"/>
                  </a:solidFill>
                  <a:latin typeface="Arial" panose="020B0604020202020204" pitchFamily="34" charset="0"/>
                  <a:cs typeface="Arial" panose="020B0604020202020204" pitchFamily="34" charset="0"/>
                </a:rPr>
                <a:t> (and third if there is significant variation).</a:t>
              </a:r>
            </a:p>
            <a:p>
              <a:pPr algn="just"/>
              <a:r>
                <a:rPr lang="en-US" sz="1400" dirty="0">
                  <a:solidFill>
                    <a:schemeClr val="tx1"/>
                  </a:solidFill>
                  <a:latin typeface="Arial" panose="020B0604020202020204" pitchFamily="34" charset="0"/>
                  <a:cs typeface="Arial" panose="020B0604020202020204" pitchFamily="34" charset="0"/>
                </a:rPr>
                <a:t>Divergence in assumptions/methodologies can lead to disputes among CoC, RP, and NCLT.</a:t>
              </a:r>
            </a:p>
          </p:txBody>
        </p:sp>
        <p:sp>
          <p:nvSpPr>
            <p:cNvPr id="28" name="Rectangle 27">
              <a:extLst>
                <a:ext uri="{FF2B5EF4-FFF2-40B4-BE49-F238E27FC236}">
                  <a16:creationId xmlns:a16="http://schemas.microsoft.com/office/drawing/2014/main" id="{DC129BF4-120B-4619-99D8-7D07E2A76183}"/>
                </a:ext>
              </a:extLst>
            </p:cNvPr>
            <p:cNvSpPr/>
            <p:nvPr/>
          </p:nvSpPr>
          <p:spPr>
            <a:xfrm>
              <a:off x="133428" y="1224921"/>
              <a:ext cx="1445206" cy="1449268"/>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Multiple Valuations and Divergence</a:t>
              </a:r>
            </a:p>
          </p:txBody>
        </p:sp>
      </p:grpSp>
      <p:grpSp>
        <p:nvGrpSpPr>
          <p:cNvPr id="4" name="Group 3">
            <a:extLst>
              <a:ext uri="{FF2B5EF4-FFF2-40B4-BE49-F238E27FC236}">
                <a16:creationId xmlns:a16="http://schemas.microsoft.com/office/drawing/2014/main" id="{E6721D53-1630-4FFF-BDD5-3A03FC5BD953}"/>
              </a:ext>
            </a:extLst>
          </p:cNvPr>
          <p:cNvGrpSpPr/>
          <p:nvPr/>
        </p:nvGrpSpPr>
        <p:grpSpPr>
          <a:xfrm>
            <a:off x="133427" y="2971760"/>
            <a:ext cx="8859561" cy="1197743"/>
            <a:chOff x="133428" y="3061190"/>
            <a:chExt cx="4279846" cy="1449269"/>
          </a:xfrm>
        </p:grpSpPr>
        <p:sp>
          <p:nvSpPr>
            <p:cNvPr id="30" name="Rectangle 29">
              <a:extLst>
                <a:ext uri="{FF2B5EF4-FFF2-40B4-BE49-F238E27FC236}">
                  <a16:creationId xmlns:a16="http://schemas.microsoft.com/office/drawing/2014/main" id="{93048AD9-D9DA-4E91-AEF1-171BD80F5818}"/>
                </a:ext>
              </a:extLst>
            </p:cNvPr>
            <p:cNvSpPr/>
            <p:nvPr/>
          </p:nvSpPr>
          <p:spPr>
            <a:xfrm>
              <a:off x="1578634" y="3061191"/>
              <a:ext cx="2834640" cy="144926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cs typeface="Arial" panose="020B0604020202020204" pitchFamily="34" charset="0"/>
                </a:rPr>
                <a:t>CoC, promoters, and creditors may exert pressure for higher/lower values.</a:t>
              </a:r>
            </a:p>
            <a:p>
              <a:pPr algn="just"/>
              <a:r>
                <a:rPr lang="en-US" sz="1400" dirty="0">
                  <a:solidFill>
                    <a:schemeClr val="tx1"/>
                  </a:solidFill>
                  <a:latin typeface="Arial" panose="020B0604020202020204" pitchFamily="34" charset="0"/>
                  <a:cs typeface="Arial" panose="020B0604020202020204" pitchFamily="34" charset="0"/>
                </a:rPr>
                <a:t>NCLT frequently sees disputes on whether valuation is realistic.</a:t>
              </a:r>
            </a:p>
          </p:txBody>
        </p:sp>
        <p:sp>
          <p:nvSpPr>
            <p:cNvPr id="31" name="Rectangle 30">
              <a:extLst>
                <a:ext uri="{FF2B5EF4-FFF2-40B4-BE49-F238E27FC236}">
                  <a16:creationId xmlns:a16="http://schemas.microsoft.com/office/drawing/2014/main" id="{34BD570B-4C77-455E-924C-B546C521F849}"/>
                </a:ext>
              </a:extLst>
            </p:cNvPr>
            <p:cNvSpPr/>
            <p:nvPr/>
          </p:nvSpPr>
          <p:spPr>
            <a:xfrm>
              <a:off x="133428" y="3061190"/>
              <a:ext cx="1445206" cy="1449268"/>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Litigation and Stakeholder Pressure</a:t>
              </a:r>
            </a:p>
          </p:txBody>
        </p:sp>
      </p:grpSp>
      <p:grpSp>
        <p:nvGrpSpPr>
          <p:cNvPr id="5" name="Group 4">
            <a:extLst>
              <a:ext uri="{FF2B5EF4-FFF2-40B4-BE49-F238E27FC236}">
                <a16:creationId xmlns:a16="http://schemas.microsoft.com/office/drawing/2014/main" id="{73E2396F-3C0D-411F-A40A-BB8344B41672}"/>
              </a:ext>
            </a:extLst>
          </p:cNvPr>
          <p:cNvGrpSpPr/>
          <p:nvPr/>
        </p:nvGrpSpPr>
        <p:grpSpPr>
          <a:xfrm>
            <a:off x="133428" y="4655838"/>
            <a:ext cx="8859561" cy="1197743"/>
            <a:chOff x="133429" y="4984881"/>
            <a:chExt cx="4279846" cy="1449269"/>
          </a:xfrm>
        </p:grpSpPr>
        <p:sp>
          <p:nvSpPr>
            <p:cNvPr id="33" name="Rectangle 32">
              <a:extLst>
                <a:ext uri="{FF2B5EF4-FFF2-40B4-BE49-F238E27FC236}">
                  <a16:creationId xmlns:a16="http://schemas.microsoft.com/office/drawing/2014/main" id="{BA99FCD7-5242-4B79-B4A9-5A0819A85577}"/>
                </a:ext>
              </a:extLst>
            </p:cNvPr>
            <p:cNvSpPr/>
            <p:nvPr/>
          </p:nvSpPr>
          <p:spPr>
            <a:xfrm>
              <a:off x="1578635" y="4984882"/>
              <a:ext cx="2834640" cy="144926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schemeClr val="tx1"/>
                  </a:solidFill>
                  <a:latin typeface="Arial" panose="020B0604020202020204" pitchFamily="34" charset="0"/>
                  <a:cs typeface="Arial" panose="020B0604020202020204" pitchFamily="34" charset="0"/>
                </a:rPr>
                <a:t>Asset values are sensitive to macro-economic and sectoral downturns.</a:t>
              </a:r>
            </a:p>
            <a:p>
              <a:pPr algn="just"/>
              <a:r>
                <a:rPr lang="en-US" sz="1400" dirty="0">
                  <a:solidFill>
                    <a:schemeClr val="tx1"/>
                  </a:solidFill>
                  <a:latin typeface="Arial" panose="020B0604020202020204" pitchFamily="34" charset="0"/>
                  <a:cs typeface="Arial" panose="020B0604020202020204" pitchFamily="34" charset="0"/>
                </a:rPr>
                <a:t>Valuers face difficulty in arriving at liquidation value when secondary market prices are highly uncertain.</a:t>
              </a:r>
            </a:p>
          </p:txBody>
        </p:sp>
        <p:sp>
          <p:nvSpPr>
            <p:cNvPr id="34" name="Rectangle 33">
              <a:extLst>
                <a:ext uri="{FF2B5EF4-FFF2-40B4-BE49-F238E27FC236}">
                  <a16:creationId xmlns:a16="http://schemas.microsoft.com/office/drawing/2014/main" id="{1BFB0DAD-217A-413E-836E-2663EA630C16}"/>
                </a:ext>
              </a:extLst>
            </p:cNvPr>
            <p:cNvSpPr/>
            <p:nvPr/>
          </p:nvSpPr>
          <p:spPr>
            <a:xfrm>
              <a:off x="133429" y="4984881"/>
              <a:ext cx="1445206" cy="1449268"/>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Market Volatility</a:t>
              </a:r>
            </a:p>
          </p:txBody>
        </p:sp>
      </p:grpSp>
      <p:sp>
        <p:nvSpPr>
          <p:cNvPr id="2" name="Oval 1">
            <a:extLst>
              <a:ext uri="{FF2B5EF4-FFF2-40B4-BE49-F238E27FC236}">
                <a16:creationId xmlns:a16="http://schemas.microsoft.com/office/drawing/2014/main" id="{9A91B948-EBC1-0590-C5E3-631E5F6CCECB}"/>
              </a:ext>
            </a:extLst>
          </p:cNvPr>
          <p:cNvSpPr/>
          <p:nvPr/>
        </p:nvSpPr>
        <p:spPr>
          <a:xfrm>
            <a:off x="17927" y="1056749"/>
            <a:ext cx="598093" cy="618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 name="Oval 5">
            <a:extLst>
              <a:ext uri="{FF2B5EF4-FFF2-40B4-BE49-F238E27FC236}">
                <a16:creationId xmlns:a16="http://schemas.microsoft.com/office/drawing/2014/main" id="{B3381B22-D210-B107-384D-03DC19BAB027}"/>
              </a:ext>
            </a:extLst>
          </p:cNvPr>
          <p:cNvSpPr/>
          <p:nvPr/>
        </p:nvSpPr>
        <p:spPr>
          <a:xfrm>
            <a:off x="16327" y="2614435"/>
            <a:ext cx="598093" cy="618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7" name="Oval 6">
            <a:extLst>
              <a:ext uri="{FF2B5EF4-FFF2-40B4-BE49-F238E27FC236}">
                <a16:creationId xmlns:a16="http://schemas.microsoft.com/office/drawing/2014/main" id="{3D9092F6-F5AD-3F39-C098-713A989D216D}"/>
              </a:ext>
            </a:extLst>
          </p:cNvPr>
          <p:cNvSpPr/>
          <p:nvPr/>
        </p:nvSpPr>
        <p:spPr>
          <a:xfrm>
            <a:off x="24345" y="4335746"/>
            <a:ext cx="598093" cy="61804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 name="TextBox 10">
            <a:extLst>
              <a:ext uri="{FF2B5EF4-FFF2-40B4-BE49-F238E27FC236}">
                <a16:creationId xmlns:a16="http://schemas.microsoft.com/office/drawing/2014/main" id="{72FFB7F6-7EAA-4547-C4C3-5C7D2893673F}"/>
              </a:ext>
            </a:extLst>
          </p:cNvPr>
          <p:cNvSpPr txBox="1"/>
          <p:nvPr/>
        </p:nvSpPr>
        <p:spPr>
          <a:xfrm>
            <a:off x="-14440" y="1119551"/>
            <a:ext cx="668956" cy="523220"/>
          </a:xfrm>
          <a:prstGeom prst="rect">
            <a:avLst/>
          </a:prstGeom>
          <a:noFill/>
        </p:spPr>
        <p:txBody>
          <a:bodyPr wrap="square">
            <a:spAutoFit/>
          </a:bodyPr>
          <a:lstStyle/>
          <a:p>
            <a:r>
              <a:rPr lang="en-IN" sz="2800" dirty="0"/>
              <a:t>🔀</a:t>
            </a:r>
          </a:p>
        </p:txBody>
      </p:sp>
      <p:sp>
        <p:nvSpPr>
          <p:cNvPr id="16" name="TextBox 15">
            <a:extLst>
              <a:ext uri="{FF2B5EF4-FFF2-40B4-BE49-F238E27FC236}">
                <a16:creationId xmlns:a16="http://schemas.microsoft.com/office/drawing/2014/main" id="{D2AA3ED4-C0F7-9B7D-574A-8EDC4825FB86}"/>
              </a:ext>
            </a:extLst>
          </p:cNvPr>
          <p:cNvSpPr txBox="1"/>
          <p:nvPr/>
        </p:nvSpPr>
        <p:spPr>
          <a:xfrm>
            <a:off x="-19253" y="2649977"/>
            <a:ext cx="702644" cy="523220"/>
          </a:xfrm>
          <a:prstGeom prst="rect">
            <a:avLst/>
          </a:prstGeom>
          <a:noFill/>
        </p:spPr>
        <p:txBody>
          <a:bodyPr wrap="square">
            <a:spAutoFit/>
          </a:bodyPr>
          <a:lstStyle/>
          <a:p>
            <a:r>
              <a:rPr lang="en-IN" sz="2800" dirty="0"/>
              <a:t>⚖️</a:t>
            </a:r>
            <a:r>
              <a:rPr lang="en-IN" dirty="0"/>
              <a:t> </a:t>
            </a:r>
          </a:p>
        </p:txBody>
      </p:sp>
      <p:sp>
        <p:nvSpPr>
          <p:cNvPr id="18" name="TextBox 17">
            <a:extLst>
              <a:ext uri="{FF2B5EF4-FFF2-40B4-BE49-F238E27FC236}">
                <a16:creationId xmlns:a16="http://schemas.microsoft.com/office/drawing/2014/main" id="{9211E9BE-665E-C257-D77A-6E96FC807322}"/>
              </a:ext>
            </a:extLst>
          </p:cNvPr>
          <p:cNvSpPr txBox="1"/>
          <p:nvPr/>
        </p:nvSpPr>
        <p:spPr>
          <a:xfrm>
            <a:off x="-16847" y="4392149"/>
            <a:ext cx="700238" cy="523220"/>
          </a:xfrm>
          <a:prstGeom prst="rect">
            <a:avLst/>
          </a:prstGeom>
          <a:noFill/>
        </p:spPr>
        <p:txBody>
          <a:bodyPr wrap="square">
            <a:spAutoFit/>
          </a:bodyPr>
          <a:lstStyle/>
          <a:p>
            <a:r>
              <a:rPr lang="en-IN" sz="2800" dirty="0"/>
              <a:t>📈</a:t>
            </a:r>
          </a:p>
        </p:txBody>
      </p:sp>
    </p:spTree>
    <p:extLst>
      <p:ext uri="{BB962C8B-B14F-4D97-AF65-F5344CB8AC3E}">
        <p14:creationId xmlns:p14="http://schemas.microsoft.com/office/powerpoint/2010/main" val="192722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3FEF7-B508-485C-B3B8-4820BF2D42E7}"/>
              </a:ext>
            </a:extLst>
          </p:cNvPr>
          <p:cNvSpPr/>
          <p:nvPr/>
        </p:nvSpPr>
        <p:spPr>
          <a:xfrm>
            <a:off x="-1588" y="-15875"/>
            <a:ext cx="9537701" cy="7040563"/>
          </a:xfrm>
          <a:prstGeom prst="rect">
            <a:avLst/>
          </a:prstGeom>
          <a:solidFill>
            <a:srgbClr val="3BB3C2"/>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45662" rIns="91319" bIns="45662" anchor="ctr"/>
          <a:lstStyle/>
          <a:p>
            <a:pPr algn="ctr" defTabSz="913193">
              <a:defRPr/>
            </a:pPr>
            <a:endParaRPr lang="en-US" dirty="0"/>
          </a:p>
        </p:txBody>
      </p:sp>
      <p:grpSp>
        <p:nvGrpSpPr>
          <p:cNvPr id="19458" name="Group 6">
            <a:extLst>
              <a:ext uri="{FF2B5EF4-FFF2-40B4-BE49-F238E27FC236}">
                <a16:creationId xmlns:a16="http://schemas.microsoft.com/office/drawing/2014/main" id="{F99C5DFF-4928-4A15-A2E5-F0E9986AA6F1}"/>
              </a:ext>
            </a:extLst>
          </p:cNvPr>
          <p:cNvGrpSpPr>
            <a:grpSpLocks/>
          </p:cNvGrpSpPr>
          <p:nvPr/>
        </p:nvGrpSpPr>
        <p:grpSpPr bwMode="auto">
          <a:xfrm>
            <a:off x="4135438" y="2973388"/>
            <a:ext cx="4768850" cy="4692650"/>
            <a:chOff x="4135609" y="2972682"/>
            <a:chExt cx="4768850" cy="4693709"/>
          </a:xfrm>
        </p:grpSpPr>
        <p:sp>
          <p:nvSpPr>
            <p:cNvPr id="19459" name="Oval 7">
              <a:extLst>
                <a:ext uri="{FF2B5EF4-FFF2-40B4-BE49-F238E27FC236}">
                  <a16:creationId xmlns:a16="http://schemas.microsoft.com/office/drawing/2014/main" id="{C3348F66-A223-490E-A2E3-B3EB0AC39F1E}"/>
                </a:ext>
              </a:extLst>
            </p:cNvPr>
            <p:cNvSpPr>
              <a:spLocks noChangeAspect="1" noChangeArrowheads="1"/>
            </p:cNvSpPr>
            <p:nvPr/>
          </p:nvSpPr>
          <p:spPr bwMode="auto">
            <a:xfrm>
              <a:off x="4135609" y="2972682"/>
              <a:ext cx="4768850" cy="46937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4679" tIns="47339" rIns="94679" bIns="47339"/>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500">
                <a:solidFill>
                  <a:srgbClr val="4C545B"/>
                </a:solidFill>
                <a:latin typeface="Franklin Gothic Book" panose="020B0503020102020204" pitchFamily="34" charset="0"/>
                <a:ea typeface="ＭＳ Ｐゴシック" panose="020B0600070205080204" pitchFamily="34" charset="-128"/>
              </a:endParaRPr>
            </a:p>
          </p:txBody>
        </p:sp>
        <p:sp>
          <p:nvSpPr>
            <p:cNvPr id="19460" name="Title 1">
              <a:extLst>
                <a:ext uri="{FF2B5EF4-FFF2-40B4-BE49-F238E27FC236}">
                  <a16:creationId xmlns:a16="http://schemas.microsoft.com/office/drawing/2014/main" id="{30AE24A6-4821-499B-A4D1-7A1D6A08085F}"/>
                </a:ext>
              </a:extLst>
            </p:cNvPr>
            <p:cNvSpPr txBox="1">
              <a:spLocks noChangeArrowheads="1"/>
            </p:cNvSpPr>
            <p:nvPr/>
          </p:nvSpPr>
          <p:spPr bwMode="auto">
            <a:xfrm>
              <a:off x="5984431" y="4867231"/>
              <a:ext cx="2696123" cy="73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nchor="ct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800" b="1" dirty="0">
                  <a:solidFill>
                    <a:srgbClr val="00335A"/>
                  </a:solidFill>
                  <a:latin typeface="Arial" panose="020B0604020202020204" pitchFamily="34" charset="0"/>
                  <a:cs typeface="Arial" panose="020B0604020202020204" pitchFamily="34" charset="0"/>
                </a:rPr>
                <a:t>Section 1</a:t>
              </a:r>
            </a:p>
            <a:p>
              <a:pPr eaLnBrk="1" hangingPunct="1">
                <a:lnSpc>
                  <a:spcPct val="80000"/>
                </a:lnSpc>
                <a:spcBef>
                  <a:spcPct val="0"/>
                </a:spcBef>
                <a:buFontTx/>
                <a:buNone/>
              </a:pPr>
              <a:r>
                <a:rPr lang="en-US" altLang="en-US" sz="2800" dirty="0">
                  <a:solidFill>
                    <a:srgbClr val="00335A"/>
                  </a:solidFill>
                  <a:latin typeface="Arial" panose="020B0604020202020204" pitchFamily="34" charset="0"/>
                  <a:cs typeface="Arial" panose="020B0604020202020204" pitchFamily="34" charset="0"/>
                </a:rPr>
                <a:t>Introduction</a:t>
              </a:r>
            </a:p>
          </p:txBody>
        </p:sp>
        <p:sp>
          <p:nvSpPr>
            <p:cNvPr id="19461" name="TextBox 9">
              <a:extLst>
                <a:ext uri="{FF2B5EF4-FFF2-40B4-BE49-F238E27FC236}">
                  <a16:creationId xmlns:a16="http://schemas.microsoft.com/office/drawing/2014/main" id="{7A368053-14BD-4281-AD2B-99198B556023}"/>
                </a:ext>
              </a:extLst>
            </p:cNvPr>
            <p:cNvSpPr txBox="1">
              <a:spLocks noChangeArrowheads="1"/>
            </p:cNvSpPr>
            <p:nvPr/>
          </p:nvSpPr>
          <p:spPr bwMode="auto">
            <a:xfrm>
              <a:off x="4468118" y="3800011"/>
              <a:ext cx="1033251" cy="27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spAutoFit/>
            </a:bodyP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7200">
                  <a:solidFill>
                    <a:srgbClr val="00335A"/>
                  </a:solidFill>
                  <a:latin typeface="Franklin Gothic Book" panose="020B0503020102020204" pitchFamily="34" charset="0"/>
                  <a:ea typeface="Franklin Gothic Book" panose="020B0503020102020204" pitchFamily="34" charset="0"/>
                  <a:cs typeface="Franklin Gothic Book" panose="020B0503020102020204" pitchFamily="34" charset="0"/>
                </a:rPr>
                <a:t>1</a:t>
              </a:r>
            </a:p>
          </p:txBody>
        </p:sp>
        <p:cxnSp>
          <p:nvCxnSpPr>
            <p:cNvPr id="11" name="Straight Connector 10">
              <a:extLst>
                <a:ext uri="{FF2B5EF4-FFF2-40B4-BE49-F238E27FC236}">
                  <a16:creationId xmlns:a16="http://schemas.microsoft.com/office/drawing/2014/main" id="{A81A5467-75E6-40F4-94BF-D7912A6915D9}"/>
                </a:ext>
              </a:extLst>
            </p:cNvPr>
            <p:cNvCxnSpPr/>
            <p:nvPr/>
          </p:nvCxnSpPr>
          <p:spPr>
            <a:xfrm>
              <a:off x="5831059" y="4174690"/>
              <a:ext cx="0" cy="2223002"/>
            </a:xfrm>
            <a:prstGeom prst="line">
              <a:avLst/>
            </a:prstGeom>
            <a:ln w="57150" cap="rnd" cmpd="sng">
              <a:solidFill>
                <a:srgbClr val="00335A"/>
              </a:solidFill>
              <a:prstDash val="sysDot"/>
              <a:round/>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BC6C6F90-24A2-5E47-B903-ED66EE245175}"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E9760CCB-6D3B-4457-B2F3-3683F6A52FB3}"/>
              </a:ext>
            </a:extLst>
          </p:cNvPr>
          <p:cNvSpPr/>
          <p:nvPr/>
        </p:nvSpPr>
        <p:spPr>
          <a:xfrm>
            <a:off x="0" y="5130800"/>
            <a:ext cx="6516552" cy="1563272"/>
          </a:xfrm>
          <a:custGeom>
            <a:avLst/>
            <a:gdLst/>
            <a:ahLst/>
            <a:cxnLst/>
            <a:rect l="l" t="t" r="r" b="b"/>
            <a:pathLst>
              <a:path w="7315200" h="5902959">
                <a:moveTo>
                  <a:pt x="0" y="5902905"/>
                </a:moveTo>
                <a:lnTo>
                  <a:pt x="7315200" y="5902905"/>
                </a:lnTo>
                <a:lnTo>
                  <a:pt x="7315200" y="0"/>
                </a:lnTo>
                <a:lnTo>
                  <a:pt x="0" y="0"/>
                </a:lnTo>
                <a:lnTo>
                  <a:pt x="0" y="5902905"/>
                </a:lnTo>
                <a:close/>
              </a:path>
            </a:pathLst>
          </a:custGeom>
          <a:solidFill>
            <a:srgbClr val="3BB3C3"/>
          </a:solidFill>
        </p:spPr>
        <p:txBody>
          <a:bodyPr wrap="square" lIns="0" tIns="0" rIns="0" bIns="0" rtlCol="0"/>
          <a:lstStyle/>
          <a:p>
            <a:endParaRPr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D7DB44E8-E1C6-4EBA-AE8E-43E481F271D6}"/>
              </a:ext>
            </a:extLst>
          </p:cNvPr>
          <p:cNvSpPr txBox="1"/>
          <p:nvPr/>
        </p:nvSpPr>
        <p:spPr>
          <a:xfrm>
            <a:off x="231325" y="1240069"/>
            <a:ext cx="6028130" cy="646331"/>
          </a:xfrm>
          <a:prstGeom prst="rect">
            <a:avLst/>
          </a:prstGeom>
          <a:noFill/>
          <a:effectLst/>
        </p:spPr>
        <p:txBody>
          <a:bodyPr wrap="square" rtlCol="0">
            <a:spAutoFit/>
          </a:bodyPr>
          <a:lstStyle/>
          <a:p>
            <a:r>
              <a:rPr lang="en-IN" sz="3600" b="1" dirty="0">
                <a:solidFill>
                  <a:srgbClr val="00335A"/>
                </a:solidFill>
                <a:latin typeface="Arial" pitchFamily="34" charset="0"/>
                <a:cs typeface="Arial" pitchFamily="34" charset="0"/>
              </a:rPr>
              <a:t>Contact Us</a:t>
            </a:r>
          </a:p>
        </p:txBody>
      </p:sp>
      <p:sp>
        <p:nvSpPr>
          <p:cNvPr id="11" name="TextBox 10">
            <a:extLst>
              <a:ext uri="{FF2B5EF4-FFF2-40B4-BE49-F238E27FC236}">
                <a16:creationId xmlns:a16="http://schemas.microsoft.com/office/drawing/2014/main" id="{DD75FE14-F3B9-46CA-8544-1B06DC6B6E12}"/>
              </a:ext>
            </a:extLst>
          </p:cNvPr>
          <p:cNvSpPr txBox="1"/>
          <p:nvPr/>
        </p:nvSpPr>
        <p:spPr>
          <a:xfrm>
            <a:off x="332501" y="5427688"/>
            <a:ext cx="2096800" cy="915635"/>
          </a:xfrm>
          <a:prstGeom prst="rect">
            <a:avLst/>
          </a:prstGeom>
          <a:noFill/>
          <a:effectLst/>
        </p:spPr>
        <p:txBody>
          <a:bodyPr wrap="square" rtlCol="0">
            <a:spAutoFit/>
          </a:bodyPr>
          <a:lstStyle/>
          <a:p>
            <a:r>
              <a:rPr lang="en-US" sz="1100" b="1" dirty="0">
                <a:solidFill>
                  <a:schemeClr val="bg1"/>
                </a:solidFill>
                <a:latin typeface="Arial" pitchFamily="34" charset="0"/>
                <a:cs typeface="Arial" pitchFamily="34" charset="0"/>
              </a:rPr>
              <a:t>Gurugram - India</a:t>
            </a:r>
          </a:p>
          <a:p>
            <a:r>
              <a:rPr lang="en-US" sz="1100" b="1" dirty="0">
                <a:solidFill>
                  <a:schemeClr val="bg1"/>
                </a:solidFill>
                <a:latin typeface="Arial" pitchFamily="34" charset="0"/>
                <a:cs typeface="Arial" pitchFamily="34" charset="0"/>
              </a:rPr>
              <a:t> </a:t>
            </a:r>
            <a:endParaRPr lang="en-US" sz="1050" b="1" dirty="0">
              <a:latin typeface="Arial" pitchFamily="34" charset="0"/>
              <a:cs typeface="Arial" pitchFamily="34" charset="0"/>
            </a:endParaRPr>
          </a:p>
          <a:p>
            <a:r>
              <a:rPr lang="en-US" sz="1050" b="1" dirty="0">
                <a:solidFill>
                  <a:schemeClr val="bg1"/>
                </a:solidFill>
                <a:latin typeface="Arial" pitchFamily="34" charset="0"/>
                <a:cs typeface="Arial" pitchFamily="34" charset="0"/>
              </a:rPr>
              <a:t>108,  2</a:t>
            </a:r>
            <a:r>
              <a:rPr lang="en-US" sz="1050" b="1" baseline="30000" dirty="0">
                <a:solidFill>
                  <a:schemeClr val="bg1"/>
                </a:solidFill>
                <a:latin typeface="Arial" pitchFamily="34" charset="0"/>
                <a:cs typeface="Arial" pitchFamily="34" charset="0"/>
              </a:rPr>
              <a:t>nd</a:t>
            </a:r>
            <a:r>
              <a:rPr lang="en-US" sz="1050" b="1" dirty="0">
                <a:solidFill>
                  <a:schemeClr val="bg1"/>
                </a:solidFill>
                <a:latin typeface="Arial" pitchFamily="34" charset="0"/>
                <a:cs typeface="Arial" pitchFamily="34" charset="0"/>
              </a:rPr>
              <a:t> Floor, </a:t>
            </a:r>
          </a:p>
          <a:p>
            <a:r>
              <a:rPr lang="en-US" sz="1050" b="1" dirty="0">
                <a:solidFill>
                  <a:schemeClr val="bg1"/>
                </a:solidFill>
                <a:latin typeface="Arial" pitchFamily="34" charset="0"/>
                <a:cs typeface="Arial" pitchFamily="34" charset="0"/>
              </a:rPr>
              <a:t>Udyog </a:t>
            </a:r>
            <a:r>
              <a:rPr lang="en-US" sz="1050" b="1" dirty="0" err="1">
                <a:solidFill>
                  <a:schemeClr val="bg1"/>
                </a:solidFill>
                <a:latin typeface="Arial" pitchFamily="34" charset="0"/>
                <a:cs typeface="Arial" pitchFamily="34" charset="0"/>
              </a:rPr>
              <a:t>Vihar</a:t>
            </a:r>
            <a:r>
              <a:rPr lang="en-US" sz="1050" b="1" dirty="0">
                <a:solidFill>
                  <a:schemeClr val="bg1"/>
                </a:solidFill>
                <a:latin typeface="Arial" pitchFamily="34" charset="0"/>
                <a:cs typeface="Arial" pitchFamily="34" charset="0"/>
              </a:rPr>
              <a:t> Phase I, Gurugram - 122016, India</a:t>
            </a:r>
          </a:p>
        </p:txBody>
      </p:sp>
      <p:sp>
        <p:nvSpPr>
          <p:cNvPr id="13" name="TextBox 12">
            <a:extLst>
              <a:ext uri="{FF2B5EF4-FFF2-40B4-BE49-F238E27FC236}">
                <a16:creationId xmlns:a16="http://schemas.microsoft.com/office/drawing/2014/main" id="{5BD64CCF-E1D1-4CCF-A585-61D2E0195341}"/>
              </a:ext>
            </a:extLst>
          </p:cNvPr>
          <p:cNvSpPr txBox="1"/>
          <p:nvPr/>
        </p:nvSpPr>
        <p:spPr>
          <a:xfrm>
            <a:off x="2571158" y="5458465"/>
            <a:ext cx="2536959" cy="1100301"/>
          </a:xfrm>
          <a:prstGeom prst="rect">
            <a:avLst/>
          </a:prstGeom>
          <a:noFill/>
          <a:effectLst/>
        </p:spPr>
        <p:txBody>
          <a:bodyPr wrap="square" rtlCol="0">
            <a:spAutoFit/>
          </a:bodyPr>
          <a:lstStyle/>
          <a:p>
            <a:r>
              <a:rPr lang="en-US" sz="1100" b="1" dirty="0">
                <a:solidFill>
                  <a:schemeClr val="bg1"/>
                </a:solidFill>
                <a:latin typeface="Arial" pitchFamily="34" charset="0"/>
                <a:cs typeface="Arial" pitchFamily="34" charset="0"/>
              </a:rPr>
              <a:t>New York - USA</a:t>
            </a:r>
          </a:p>
          <a:p>
            <a:endParaRPr lang="en-US" sz="1100" b="1" dirty="0">
              <a:solidFill>
                <a:schemeClr val="bg1"/>
              </a:solidFill>
              <a:latin typeface="Arial" pitchFamily="34" charset="0"/>
              <a:cs typeface="Arial" pitchFamily="34" charset="0"/>
            </a:endParaRPr>
          </a:p>
          <a:p>
            <a:r>
              <a:rPr lang="en-US" sz="1100" b="1" dirty="0">
                <a:solidFill>
                  <a:schemeClr val="bg1"/>
                </a:solidFill>
                <a:latin typeface="Arial" pitchFamily="34" charset="0"/>
                <a:cs typeface="Arial" pitchFamily="34" charset="0"/>
              </a:rPr>
              <a:t>355 Lexington Avenue, </a:t>
            </a:r>
          </a:p>
          <a:p>
            <a:r>
              <a:rPr lang="en-US" sz="1100" b="1" dirty="0">
                <a:solidFill>
                  <a:schemeClr val="bg1"/>
                </a:solidFill>
                <a:latin typeface="Arial" pitchFamily="34" charset="0"/>
                <a:cs typeface="Arial" pitchFamily="34" charset="0"/>
              </a:rPr>
              <a:t>Ste 401 New York, </a:t>
            </a:r>
          </a:p>
          <a:p>
            <a:r>
              <a:rPr lang="en-US" sz="1100" b="1" dirty="0">
                <a:solidFill>
                  <a:schemeClr val="bg1"/>
                </a:solidFill>
                <a:latin typeface="Arial" pitchFamily="34" charset="0"/>
                <a:cs typeface="Arial" pitchFamily="34" charset="0"/>
              </a:rPr>
              <a:t>NY 100017</a:t>
            </a:r>
          </a:p>
          <a:p>
            <a:endParaRPr lang="en-US" sz="1050" b="1" dirty="0">
              <a:latin typeface="Arial" pitchFamily="34" charset="0"/>
              <a:cs typeface="Arial" pitchFamily="34" charset="0"/>
            </a:endParaRPr>
          </a:p>
        </p:txBody>
      </p:sp>
      <p:sp>
        <p:nvSpPr>
          <p:cNvPr id="15" name="TextBox 14">
            <a:extLst>
              <a:ext uri="{FF2B5EF4-FFF2-40B4-BE49-F238E27FC236}">
                <a16:creationId xmlns:a16="http://schemas.microsoft.com/office/drawing/2014/main" id="{5221301F-BBE2-465C-A183-1B96335456AD}"/>
              </a:ext>
            </a:extLst>
          </p:cNvPr>
          <p:cNvSpPr txBox="1"/>
          <p:nvPr/>
        </p:nvSpPr>
        <p:spPr>
          <a:xfrm>
            <a:off x="6849053" y="5427688"/>
            <a:ext cx="2096800" cy="969496"/>
          </a:xfrm>
          <a:prstGeom prst="rect">
            <a:avLst/>
          </a:prstGeom>
          <a:noFill/>
          <a:effectLst/>
        </p:spPr>
        <p:txBody>
          <a:bodyPr wrap="square" rtlCol="0">
            <a:spAutoFit/>
          </a:bodyPr>
          <a:lstStyle>
            <a:defPPr>
              <a:defRPr lang="en-US"/>
            </a:defPPr>
            <a:lvl1pPr>
              <a:defRPr sz="1200" b="1">
                <a:solidFill>
                  <a:schemeClr val="bg1"/>
                </a:solidFill>
                <a:latin typeface="Arial" pitchFamily="34" charset="0"/>
                <a:cs typeface="Arial" pitchFamily="34" charset="0"/>
              </a:defRPr>
            </a:lvl1pPr>
          </a:lstStyle>
          <a:p>
            <a:r>
              <a:rPr lang="en-US" sz="1100" dirty="0"/>
              <a:t>Singapore</a:t>
            </a:r>
          </a:p>
          <a:p>
            <a:endParaRPr lang="en-US" sz="1100" dirty="0"/>
          </a:p>
          <a:p>
            <a:r>
              <a:rPr lang="en-US" sz="1100" dirty="0"/>
              <a:t>143 Cecil Street</a:t>
            </a:r>
          </a:p>
          <a:p>
            <a:r>
              <a:rPr lang="en-US" sz="1100" dirty="0"/>
              <a:t>25-04B GB Building</a:t>
            </a:r>
          </a:p>
          <a:p>
            <a:r>
              <a:rPr lang="en-US" sz="1100" dirty="0"/>
              <a:t>Singapore - 069542</a:t>
            </a:r>
          </a:p>
        </p:txBody>
      </p:sp>
      <p:sp>
        <p:nvSpPr>
          <p:cNvPr id="17" name="TextBox 16">
            <a:extLst>
              <a:ext uri="{FF2B5EF4-FFF2-40B4-BE49-F238E27FC236}">
                <a16:creationId xmlns:a16="http://schemas.microsoft.com/office/drawing/2014/main" id="{A480766C-1939-45F3-B0FE-E2D3FDC64930}"/>
              </a:ext>
            </a:extLst>
          </p:cNvPr>
          <p:cNvSpPr txBox="1"/>
          <p:nvPr/>
        </p:nvSpPr>
        <p:spPr>
          <a:xfrm>
            <a:off x="316835" y="6443351"/>
            <a:ext cx="3267357" cy="307777"/>
          </a:xfrm>
          <a:prstGeom prst="rect">
            <a:avLst/>
          </a:prstGeom>
          <a:noFill/>
          <a:effectLst/>
        </p:spPr>
        <p:txBody>
          <a:bodyPr wrap="square" rtlCol="0">
            <a:spAutoFit/>
          </a:bodyPr>
          <a:lstStyle/>
          <a:p>
            <a:r>
              <a:rPr lang="en-US" sz="1400" b="1" dirty="0">
                <a:solidFill>
                  <a:schemeClr val="bg1"/>
                </a:solidFill>
                <a:latin typeface="Arial" pitchFamily="34" charset="0"/>
                <a:cs typeface="Arial" pitchFamily="34" charset="0"/>
              </a:rPr>
              <a:t>www.finvoxanalytics.com</a:t>
            </a:r>
          </a:p>
        </p:txBody>
      </p:sp>
      <p:sp>
        <p:nvSpPr>
          <p:cNvPr id="5" name="TextBox 4">
            <a:extLst>
              <a:ext uri="{FF2B5EF4-FFF2-40B4-BE49-F238E27FC236}">
                <a16:creationId xmlns:a16="http://schemas.microsoft.com/office/drawing/2014/main" id="{D435A3DF-9AC1-3BD6-E339-0C8EA4972D23}"/>
              </a:ext>
            </a:extLst>
          </p:cNvPr>
          <p:cNvSpPr txBox="1"/>
          <p:nvPr/>
        </p:nvSpPr>
        <p:spPr>
          <a:xfrm>
            <a:off x="4543855" y="5431682"/>
            <a:ext cx="2536959" cy="1100301"/>
          </a:xfrm>
          <a:prstGeom prst="rect">
            <a:avLst/>
          </a:prstGeom>
          <a:noFill/>
          <a:effectLst/>
        </p:spPr>
        <p:txBody>
          <a:bodyPr wrap="square" rtlCol="0">
            <a:spAutoFit/>
          </a:bodyPr>
          <a:lstStyle/>
          <a:p>
            <a:r>
              <a:rPr lang="en-US" sz="1100" b="1" dirty="0">
                <a:solidFill>
                  <a:schemeClr val="bg1"/>
                </a:solidFill>
                <a:latin typeface="Arial" pitchFamily="34" charset="0"/>
                <a:cs typeface="Arial" pitchFamily="34" charset="0"/>
              </a:rPr>
              <a:t>Toronto - Canada</a:t>
            </a:r>
          </a:p>
          <a:p>
            <a:endParaRPr lang="en-US" sz="1100" b="1" dirty="0">
              <a:solidFill>
                <a:schemeClr val="bg1"/>
              </a:solidFill>
              <a:latin typeface="Arial" pitchFamily="34" charset="0"/>
              <a:cs typeface="Arial" pitchFamily="34" charset="0"/>
            </a:endParaRPr>
          </a:p>
          <a:p>
            <a:r>
              <a:rPr lang="en-US" sz="1100" b="1" dirty="0">
                <a:solidFill>
                  <a:schemeClr val="bg1"/>
                </a:solidFill>
                <a:latin typeface="Arial" pitchFamily="34" charset="0"/>
                <a:cs typeface="Arial" pitchFamily="34" charset="0"/>
              </a:rPr>
              <a:t>18 King Street East, </a:t>
            </a:r>
          </a:p>
          <a:p>
            <a:r>
              <a:rPr lang="en-US" sz="1100" b="1" dirty="0">
                <a:solidFill>
                  <a:schemeClr val="bg1"/>
                </a:solidFill>
                <a:latin typeface="Arial" pitchFamily="34" charset="0"/>
                <a:cs typeface="Arial" pitchFamily="34" charset="0"/>
              </a:rPr>
              <a:t>Suite 1400 Toronto,</a:t>
            </a:r>
          </a:p>
          <a:p>
            <a:r>
              <a:rPr lang="en-US" sz="1100" b="1" dirty="0">
                <a:solidFill>
                  <a:schemeClr val="bg1"/>
                </a:solidFill>
                <a:latin typeface="Arial" pitchFamily="34" charset="0"/>
                <a:cs typeface="Arial" pitchFamily="34" charset="0"/>
              </a:rPr>
              <a:t>ON M5C, 1C4, Canada</a:t>
            </a:r>
          </a:p>
          <a:p>
            <a:endParaRPr lang="en-US" sz="1050" b="1" dirty="0">
              <a:latin typeface="Arial" pitchFamily="34" charset="0"/>
              <a:cs typeface="Arial" pitchFamily="34" charset="0"/>
            </a:endParaRPr>
          </a:p>
        </p:txBody>
      </p:sp>
      <p:sp>
        <p:nvSpPr>
          <p:cNvPr id="7" name="TextBox 6">
            <a:extLst>
              <a:ext uri="{FF2B5EF4-FFF2-40B4-BE49-F238E27FC236}">
                <a16:creationId xmlns:a16="http://schemas.microsoft.com/office/drawing/2014/main" id="{3C5BBDC3-0F97-8E53-F825-FDE40D3B601A}"/>
              </a:ext>
            </a:extLst>
          </p:cNvPr>
          <p:cNvSpPr txBox="1"/>
          <p:nvPr/>
        </p:nvSpPr>
        <p:spPr>
          <a:xfrm>
            <a:off x="231325" y="3139268"/>
            <a:ext cx="3298687" cy="738664"/>
          </a:xfrm>
          <a:prstGeom prst="rect">
            <a:avLst/>
          </a:prstGeom>
          <a:noFill/>
          <a:effectLst/>
        </p:spPr>
        <p:txBody>
          <a:bodyPr wrap="square" rtlCol="0">
            <a:spAutoFit/>
          </a:bodyPr>
          <a:lstStyle/>
          <a:p>
            <a:r>
              <a:rPr lang="en-US" sz="1400" b="1" dirty="0" err="1">
                <a:latin typeface="Arial" pitchFamily="34" charset="0"/>
                <a:cs typeface="Arial" pitchFamily="34" charset="0"/>
              </a:rPr>
              <a:t>Gandharv</a:t>
            </a:r>
            <a:r>
              <a:rPr lang="en-US" sz="1400" b="1" dirty="0">
                <a:latin typeface="Arial" pitchFamily="34" charset="0"/>
                <a:cs typeface="Arial" pitchFamily="34" charset="0"/>
              </a:rPr>
              <a:t> Jain</a:t>
            </a:r>
          </a:p>
          <a:p>
            <a:r>
              <a:rPr lang="en-US" sz="1400" dirty="0">
                <a:latin typeface="Arial" pitchFamily="34" charset="0"/>
                <a:cs typeface="Arial" pitchFamily="34" charset="0"/>
              </a:rPr>
              <a:t>M: +91 9899931962</a:t>
            </a:r>
          </a:p>
          <a:p>
            <a:r>
              <a:rPr lang="en-US" sz="1400" dirty="0">
                <a:latin typeface="Arial" pitchFamily="34" charset="0"/>
                <a:cs typeface="Arial" pitchFamily="34" charset="0"/>
              </a:rPr>
              <a:t>E: gjain@finvoxanalytics.com</a:t>
            </a:r>
          </a:p>
        </p:txBody>
      </p:sp>
    </p:spTree>
    <p:extLst>
      <p:ext uri="{BB962C8B-B14F-4D97-AF65-F5344CB8AC3E}">
        <p14:creationId xmlns:p14="http://schemas.microsoft.com/office/powerpoint/2010/main" val="116117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C6C6F90-24A2-5E47-B903-ED66EE245175}" type="slidenum">
              <a:rPr lang="en-US" smtClean="0"/>
              <a:pPr/>
              <a:t>3</a:t>
            </a:fld>
            <a:endParaRPr lang="en-US"/>
          </a:p>
        </p:txBody>
      </p:sp>
      <p:sp>
        <p:nvSpPr>
          <p:cNvPr id="4" name="TextBox 3">
            <a:extLst>
              <a:ext uri="{FF2B5EF4-FFF2-40B4-BE49-F238E27FC236}">
                <a16:creationId xmlns:a16="http://schemas.microsoft.com/office/drawing/2014/main" id="{2A25BAE5-1838-4A1E-BBC7-C517AD86EC0E}"/>
              </a:ext>
            </a:extLst>
          </p:cNvPr>
          <p:cNvSpPr txBox="1"/>
          <p:nvPr/>
        </p:nvSpPr>
        <p:spPr>
          <a:xfrm>
            <a:off x="267419" y="1160604"/>
            <a:ext cx="8447089" cy="1169551"/>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The Insolvency &amp; Bankruptcy Code, 2016 is a comprehensive legislation for resolution of corporate insolvency in a time-bound manner as asset value erodes quickly in distress.</a:t>
            </a:r>
          </a:p>
          <a:p>
            <a:pPr algn="just"/>
            <a:endParaRPr lang="en-US" sz="1400" dirty="0">
              <a:solidFill>
                <a:schemeClr val="tx1">
                  <a:lumMod val="95000"/>
                  <a:lumOff val="5000"/>
                </a:schemeClr>
              </a:solidFill>
              <a:latin typeface="Arial" panose="020B0604020202020204" pitchFamily="34" charset="0"/>
              <a:cs typeface="Arial" pitchFamily="34" charset="0"/>
            </a:endParaRPr>
          </a:p>
          <a:p>
            <a:pPr algn="just"/>
            <a:r>
              <a:rPr lang="en-US" sz="1400" dirty="0">
                <a:latin typeface="Arial" panose="020B0604020202020204" pitchFamily="34" charset="0"/>
                <a:cs typeface="Arial" panose="020B0604020202020204" pitchFamily="34" charset="0"/>
              </a:rPr>
              <a:t>Valuation under IBC is the process of determining fair and liquidation values of a company under insolvency, as mandated by the Insolvency and Bankruptcy Code, 2016.</a:t>
            </a:r>
            <a:endParaRPr lang="en-US" sz="1400" dirty="0">
              <a:solidFill>
                <a:schemeClr val="tx1">
                  <a:lumMod val="95000"/>
                  <a:lumOff val="5000"/>
                </a:schemeClr>
              </a:solidFill>
              <a:latin typeface="Arial" panose="020B0604020202020204" pitchFamily="34" charset="0"/>
              <a:cs typeface="Arial" pitchFamily="34" charset="0"/>
            </a:endParaRPr>
          </a:p>
        </p:txBody>
      </p:sp>
      <p:sp>
        <p:nvSpPr>
          <p:cNvPr id="6" name="Title 5">
            <a:extLst>
              <a:ext uri="{FF2B5EF4-FFF2-40B4-BE49-F238E27FC236}">
                <a16:creationId xmlns:a16="http://schemas.microsoft.com/office/drawing/2014/main" id="{0F20EC61-2647-4DF4-9795-B51C27444D0C}"/>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Introduction</a:t>
            </a:r>
          </a:p>
          <a:p>
            <a:pPr algn="l"/>
            <a:r>
              <a:rPr lang="en-US" sz="2200" dirty="0">
                <a:solidFill>
                  <a:srgbClr val="00335A"/>
                </a:solidFill>
                <a:latin typeface="Arial"/>
                <a:cs typeface="Arial"/>
              </a:rPr>
              <a:t>Valuation under Insolvency and Bankruptcy Code, 2016</a:t>
            </a:r>
          </a:p>
          <a:p>
            <a:pPr algn="l"/>
            <a:endParaRPr lang="en-IN" sz="2200" b="1" dirty="0">
              <a:solidFill>
                <a:srgbClr val="00335A"/>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47B1DE3-05BA-42D4-84A0-844F0AE09DB6}"/>
              </a:ext>
            </a:extLst>
          </p:cNvPr>
          <p:cNvGrpSpPr/>
          <p:nvPr/>
        </p:nvGrpSpPr>
        <p:grpSpPr>
          <a:xfrm>
            <a:off x="258417" y="2623546"/>
            <a:ext cx="8570911" cy="1302117"/>
            <a:chOff x="258417" y="2825007"/>
            <a:chExt cx="8570911" cy="1302117"/>
          </a:xfrm>
        </p:grpSpPr>
        <p:sp>
          <p:nvSpPr>
            <p:cNvPr id="7" name="TextBox 6">
              <a:extLst>
                <a:ext uri="{FF2B5EF4-FFF2-40B4-BE49-F238E27FC236}">
                  <a16:creationId xmlns:a16="http://schemas.microsoft.com/office/drawing/2014/main" id="{D1ECB66B-FFA2-4462-A1EE-D01E21C09BFD}"/>
                </a:ext>
              </a:extLst>
            </p:cNvPr>
            <p:cNvSpPr txBox="1"/>
            <p:nvPr/>
          </p:nvSpPr>
          <p:spPr>
            <a:xfrm>
              <a:off x="258417" y="2825007"/>
              <a:ext cx="8570911" cy="369332"/>
            </a:xfrm>
            <a:prstGeom prst="rect">
              <a:avLst/>
            </a:prstGeom>
            <a:solidFill>
              <a:srgbClr val="000000"/>
            </a:solidFill>
          </p:spPr>
          <p:txBody>
            <a:bodyPr wrap="square">
              <a:spAutoFit/>
            </a:bodyPr>
            <a:lstStyle/>
            <a:p>
              <a:pPr algn="ctr"/>
              <a:r>
                <a:rPr lang="en-IN" sz="1800" b="1" i="1" dirty="0">
                  <a:solidFill>
                    <a:schemeClr val="bg1"/>
                  </a:solidFill>
                  <a:latin typeface="Arial" panose="020B0604020202020204" pitchFamily="34" charset="0"/>
                  <a:cs typeface="Arial" panose="020B0604020202020204" pitchFamily="34" charset="0"/>
                </a:rPr>
                <a:t>Valuation is Central to: </a:t>
              </a:r>
            </a:p>
          </p:txBody>
        </p:sp>
        <p:sp>
          <p:nvSpPr>
            <p:cNvPr id="8" name="Rectangle 7">
              <a:extLst>
                <a:ext uri="{FF2B5EF4-FFF2-40B4-BE49-F238E27FC236}">
                  <a16:creationId xmlns:a16="http://schemas.microsoft.com/office/drawing/2014/main" id="{5C877A4C-E0C2-4493-AC83-63EA3BB76DB3}"/>
                </a:ext>
              </a:extLst>
            </p:cNvPr>
            <p:cNvSpPr/>
            <p:nvPr/>
          </p:nvSpPr>
          <p:spPr>
            <a:xfrm>
              <a:off x="267419" y="3396245"/>
              <a:ext cx="2517896" cy="730879"/>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Estimation of </a:t>
              </a:r>
              <a:r>
                <a:rPr lang="en-US" sz="1400" i="1" dirty="0">
                  <a:solidFill>
                    <a:schemeClr val="tx1"/>
                  </a:solidFill>
                  <a:latin typeface="Arial" panose="020B0604020202020204" pitchFamily="34" charset="0"/>
                  <a:cs typeface="Arial" panose="020B0604020202020204" pitchFamily="34" charset="0"/>
                </a:rPr>
                <a:t>Fair Value </a:t>
              </a:r>
              <a:r>
                <a:rPr lang="en-US" sz="1400" dirty="0">
                  <a:solidFill>
                    <a:schemeClr val="tx1"/>
                  </a:solidFill>
                  <a:latin typeface="Arial" panose="020B0604020202020204" pitchFamily="34" charset="0"/>
                  <a:cs typeface="Arial" panose="020B0604020202020204" pitchFamily="34" charset="0"/>
                </a:rPr>
                <a:t>and</a:t>
              </a:r>
              <a:r>
                <a:rPr lang="en-US" sz="1400" i="1" dirty="0">
                  <a:solidFill>
                    <a:schemeClr val="tx1"/>
                  </a:solidFill>
                  <a:latin typeface="Arial" panose="020B0604020202020204" pitchFamily="34" charset="0"/>
                  <a:cs typeface="Arial" panose="020B0604020202020204" pitchFamily="34" charset="0"/>
                </a:rPr>
                <a:t>  </a:t>
              </a:r>
            </a:p>
            <a:p>
              <a:pPr algn="ctr"/>
              <a:r>
                <a:rPr lang="en-US" sz="1400" i="1" dirty="0">
                  <a:solidFill>
                    <a:schemeClr val="tx1"/>
                  </a:solidFill>
                  <a:latin typeface="Arial" panose="020B0604020202020204" pitchFamily="34" charset="0"/>
                  <a:cs typeface="Arial" panose="020B0604020202020204" pitchFamily="34" charset="0"/>
                </a:rPr>
                <a:t>Liquidation Value</a:t>
              </a:r>
            </a:p>
          </p:txBody>
        </p:sp>
        <p:sp>
          <p:nvSpPr>
            <p:cNvPr id="9" name="Rectangle 8">
              <a:extLst>
                <a:ext uri="{FF2B5EF4-FFF2-40B4-BE49-F238E27FC236}">
                  <a16:creationId xmlns:a16="http://schemas.microsoft.com/office/drawing/2014/main" id="{8509BB1A-D875-4C79-99DD-96A382BAC8C9}"/>
                </a:ext>
              </a:extLst>
            </p:cNvPr>
            <p:cNvSpPr/>
            <p:nvPr/>
          </p:nvSpPr>
          <p:spPr>
            <a:xfrm>
              <a:off x="3181275" y="3396245"/>
              <a:ext cx="2517896" cy="730879"/>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Aids Committee of Creditors (CoC) in decision-making.</a:t>
              </a:r>
            </a:p>
          </p:txBody>
        </p:sp>
        <p:sp>
          <p:nvSpPr>
            <p:cNvPr id="10" name="Rectangle 9">
              <a:extLst>
                <a:ext uri="{FF2B5EF4-FFF2-40B4-BE49-F238E27FC236}">
                  <a16:creationId xmlns:a16="http://schemas.microsoft.com/office/drawing/2014/main" id="{C7AA2DD1-0294-4472-B949-BD0831582C4B}"/>
                </a:ext>
              </a:extLst>
            </p:cNvPr>
            <p:cNvSpPr/>
            <p:nvPr/>
          </p:nvSpPr>
          <p:spPr>
            <a:xfrm>
              <a:off x="6196612" y="3396245"/>
              <a:ext cx="2517896" cy="730879"/>
            </a:xfrm>
            <a:prstGeom prst="rect">
              <a:avLst/>
            </a:prstGeom>
            <a:solidFill>
              <a:srgbClr val="3BB3C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400" dirty="0">
                  <a:solidFill>
                    <a:schemeClr val="tx1"/>
                  </a:solidFill>
                  <a:latin typeface="Arial" panose="020B0604020202020204" pitchFamily="34" charset="0"/>
                  <a:cs typeface="Arial" panose="020B0604020202020204" pitchFamily="34" charset="0"/>
                </a:rPr>
                <a:t>Helps compare resolution plan vs liquidation outcome.</a:t>
              </a:r>
              <a:endParaRPr lang="en-US" sz="1400" dirty="0">
                <a:solidFill>
                  <a:schemeClr val="tx1"/>
                </a:solidFill>
                <a:latin typeface="Arial" panose="020B06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2563E742-6235-E5D8-5B4A-75FF299018C8}"/>
              </a:ext>
            </a:extLst>
          </p:cNvPr>
          <p:cNvSpPr/>
          <p:nvPr/>
        </p:nvSpPr>
        <p:spPr>
          <a:xfrm>
            <a:off x="2785315" y="4365889"/>
            <a:ext cx="6116398" cy="73087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a:solidFill>
                  <a:schemeClr val="tx1"/>
                </a:solidFill>
                <a:latin typeface="Arial" panose="020B0604020202020204" pitchFamily="34" charset="0"/>
                <a:cs typeface="Arial" panose="020B0604020202020204" pitchFamily="34" charset="0"/>
              </a:rPr>
              <a:t>Estimated realizable value of the assets of the corporate debtor, if they were to be exchanged on the insolvency commencement date between a willing buyer and a willing seller in an arm’s length transaction, after proper marketing and where the parties had acted knowledgeably, prudently and without compulsion.</a:t>
            </a:r>
          </a:p>
        </p:txBody>
      </p:sp>
      <p:sp>
        <p:nvSpPr>
          <p:cNvPr id="11" name="Rectangle 10">
            <a:extLst>
              <a:ext uri="{FF2B5EF4-FFF2-40B4-BE49-F238E27FC236}">
                <a16:creationId xmlns:a16="http://schemas.microsoft.com/office/drawing/2014/main" id="{C3D46445-C560-22F8-8FD2-07F99CC8C936}"/>
              </a:ext>
            </a:extLst>
          </p:cNvPr>
          <p:cNvSpPr/>
          <p:nvPr/>
        </p:nvSpPr>
        <p:spPr>
          <a:xfrm>
            <a:off x="242287" y="4365889"/>
            <a:ext cx="2359399" cy="73087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FAIR VALUE - </a:t>
            </a:r>
            <a:r>
              <a:rPr lang="en-IN" sz="1200" b="1" dirty="0">
                <a:solidFill>
                  <a:schemeClr val="tx1"/>
                </a:solidFill>
                <a:latin typeface="Arial" panose="020B0604020202020204" pitchFamily="34" charset="0"/>
                <a:cs typeface="Arial" panose="020B0604020202020204" pitchFamily="34" charset="0"/>
              </a:rPr>
              <a:t>[Reg. 2(1)(</a:t>
            </a:r>
            <a:r>
              <a:rPr lang="en-IN" sz="1200" b="1" dirty="0" err="1">
                <a:solidFill>
                  <a:schemeClr val="tx1"/>
                </a:solidFill>
                <a:latin typeface="Arial" panose="020B0604020202020204" pitchFamily="34" charset="0"/>
                <a:cs typeface="Arial" panose="020B0604020202020204" pitchFamily="34" charset="0"/>
              </a:rPr>
              <a:t>hb</a:t>
            </a:r>
            <a:r>
              <a:rPr lang="en-IN" sz="1200" b="1" dirty="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CD865F1-1F36-8751-C705-B329A6688889}"/>
              </a:ext>
            </a:extLst>
          </p:cNvPr>
          <p:cNvSpPr/>
          <p:nvPr/>
        </p:nvSpPr>
        <p:spPr>
          <a:xfrm>
            <a:off x="242286" y="5411636"/>
            <a:ext cx="2359399" cy="73087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LIQUIDATION VALUE - </a:t>
            </a:r>
            <a:r>
              <a:rPr lang="en-IN" sz="1200" b="1" dirty="0">
                <a:solidFill>
                  <a:schemeClr val="tx1"/>
                </a:solidFill>
                <a:latin typeface="Arial" panose="020B0604020202020204" pitchFamily="34" charset="0"/>
                <a:cs typeface="Arial" panose="020B0604020202020204" pitchFamily="34" charset="0"/>
              </a:rPr>
              <a:t>Reg. 2(1)(k)</a:t>
            </a:r>
            <a:endParaRPr lang="en-US" sz="1200" b="1"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8D0062D-5D1D-1ADC-3062-76C4EF4ADF14}"/>
              </a:ext>
            </a:extLst>
          </p:cNvPr>
          <p:cNvSpPr/>
          <p:nvPr/>
        </p:nvSpPr>
        <p:spPr>
          <a:xfrm>
            <a:off x="2785315" y="5443575"/>
            <a:ext cx="6116398" cy="73087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dirty="0">
                <a:solidFill>
                  <a:schemeClr val="tx1"/>
                </a:solidFill>
                <a:latin typeface="Arial" panose="020B0604020202020204" pitchFamily="34" charset="0"/>
                <a:cs typeface="Arial" panose="020B0604020202020204" pitchFamily="34" charset="0"/>
              </a:rPr>
              <a:t>Estimated realizable value of the assets of the corporate debtor, if the corporate debtor were to be liquidated on the insolvency commencement date</a:t>
            </a:r>
          </a:p>
        </p:txBody>
      </p:sp>
    </p:spTree>
    <p:extLst>
      <p:ext uri="{BB962C8B-B14F-4D97-AF65-F5344CB8AC3E}">
        <p14:creationId xmlns:p14="http://schemas.microsoft.com/office/powerpoint/2010/main" val="74601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165D63-8FBC-4D81-8BBC-D48FE3BD9A76}"/>
              </a:ext>
            </a:extLst>
          </p:cNvPr>
          <p:cNvSpPr txBox="1">
            <a:spLocks/>
          </p:cNvSpPr>
          <p:nvPr/>
        </p:nvSpPr>
        <p:spPr>
          <a:xfrm>
            <a:off x="133429" y="33453"/>
            <a:ext cx="8859562" cy="10040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00335A"/>
                </a:solidFill>
                <a:latin typeface="Arial"/>
                <a:cs typeface="Arial"/>
              </a:rPr>
              <a:t>Introduction </a:t>
            </a:r>
          </a:p>
          <a:p>
            <a:pPr algn="l"/>
            <a:r>
              <a:rPr lang="en-US" sz="2200" dirty="0">
                <a:solidFill>
                  <a:srgbClr val="00335A"/>
                </a:solidFill>
                <a:latin typeface="Arial" panose="020B0604020202020204" pitchFamily="34" charset="0"/>
                <a:cs typeface="Arial" panose="020B0604020202020204" pitchFamily="34" charset="0"/>
              </a:rPr>
              <a:t>Legal and Regulatory Framework for Valuation under IBC</a:t>
            </a:r>
            <a:endParaRPr lang="en-US" sz="2200" b="1" dirty="0">
              <a:solidFill>
                <a:srgbClr val="00335A"/>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F831640C-62CB-40FB-A596-9697FAD751EE}"/>
              </a:ext>
            </a:extLst>
          </p:cNvPr>
          <p:cNvCxnSpPr>
            <a:cxnSpLocks/>
          </p:cNvCxnSpPr>
          <p:nvPr/>
        </p:nvCxnSpPr>
        <p:spPr>
          <a:xfrm>
            <a:off x="61026" y="1165246"/>
            <a:ext cx="9022743" cy="0"/>
          </a:xfrm>
          <a:prstGeom prst="line">
            <a:avLst/>
          </a:prstGeom>
          <a:ln w="9525" cap="flat" cmpd="sng" algn="ctr">
            <a:solidFill>
              <a:srgbClr val="84C22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BFE5326D-D940-4DE5-AA9E-9581CB280C33}"/>
              </a:ext>
            </a:extLst>
          </p:cNvPr>
          <p:cNvCxnSpPr>
            <a:cxnSpLocks/>
          </p:cNvCxnSpPr>
          <p:nvPr/>
        </p:nvCxnSpPr>
        <p:spPr>
          <a:xfrm>
            <a:off x="3012921" y="1154381"/>
            <a:ext cx="0" cy="5388200"/>
          </a:xfrm>
          <a:prstGeom prst="line">
            <a:avLst/>
          </a:prstGeom>
          <a:ln>
            <a:solidFill>
              <a:srgbClr val="0067AC"/>
            </a:solidFill>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C8DB6590-15C0-430C-B5B7-C0C3D2C5D86B}"/>
              </a:ext>
            </a:extLst>
          </p:cNvPr>
          <p:cNvCxnSpPr>
            <a:cxnSpLocks/>
          </p:cNvCxnSpPr>
          <p:nvPr/>
        </p:nvCxnSpPr>
        <p:spPr>
          <a:xfrm>
            <a:off x="6086744" y="1154381"/>
            <a:ext cx="0" cy="5388200"/>
          </a:xfrm>
          <a:prstGeom prst="line">
            <a:avLst/>
          </a:prstGeom>
          <a:ln>
            <a:solidFill>
              <a:srgbClr val="0067AC"/>
            </a:solidFill>
          </a:ln>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F5EE8E05-340A-4C2B-8292-24120609AA3B}"/>
              </a:ext>
            </a:extLst>
          </p:cNvPr>
          <p:cNvCxnSpPr>
            <a:cxnSpLocks/>
          </p:cNvCxnSpPr>
          <p:nvPr/>
        </p:nvCxnSpPr>
        <p:spPr>
          <a:xfrm>
            <a:off x="57757" y="1881933"/>
            <a:ext cx="9022743" cy="0"/>
          </a:xfrm>
          <a:prstGeom prst="line">
            <a:avLst/>
          </a:prstGeom>
          <a:ln w="9525" cap="flat" cmpd="sng" algn="ctr">
            <a:solidFill>
              <a:srgbClr val="84C22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a:extLst>
              <a:ext uri="{FF2B5EF4-FFF2-40B4-BE49-F238E27FC236}">
                <a16:creationId xmlns:a16="http://schemas.microsoft.com/office/drawing/2014/main" id="{54BB636B-E3B0-4CE0-B2A7-62A948B14321}"/>
              </a:ext>
            </a:extLst>
          </p:cNvPr>
          <p:cNvSpPr/>
          <p:nvPr/>
        </p:nvSpPr>
        <p:spPr>
          <a:xfrm>
            <a:off x="133429" y="1183366"/>
            <a:ext cx="2784131" cy="969496"/>
          </a:xfrm>
          <a:prstGeom prst="rect">
            <a:avLst/>
          </a:prstGeom>
        </p:spPr>
        <p:txBody>
          <a:bodyPr wrap="square">
            <a:spAutoFit/>
          </a:bodyPr>
          <a:lstStyle/>
          <a:p>
            <a:pPr algn="ctr">
              <a:spcAft>
                <a:spcPts val="600"/>
              </a:spcAft>
            </a:pPr>
            <a:r>
              <a:rPr lang="en-US" b="1" dirty="0">
                <a:solidFill>
                  <a:srgbClr val="595959"/>
                </a:solidFill>
                <a:latin typeface="Arial" panose="020B0604020202020204" pitchFamily="34" charset="0"/>
                <a:cs typeface="Arial" panose="020B0604020202020204" pitchFamily="34" charset="0"/>
              </a:rPr>
              <a:t>Insolvency and Bankruptcy Code, 2016 </a:t>
            </a:r>
          </a:p>
          <a:p>
            <a:pPr algn="ctr">
              <a:spcAft>
                <a:spcPts val="600"/>
              </a:spcAft>
            </a:pPr>
            <a:endParaRPr lang="en-US" sz="1600" b="1" dirty="0">
              <a:solidFill>
                <a:srgbClr val="595959"/>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0F38C2B1-BA54-4666-8AC2-D9FA3CE553B7}"/>
              </a:ext>
            </a:extLst>
          </p:cNvPr>
          <p:cNvSpPr/>
          <p:nvPr/>
        </p:nvSpPr>
        <p:spPr>
          <a:xfrm>
            <a:off x="2797172" y="1166377"/>
            <a:ext cx="3289572" cy="723275"/>
          </a:xfrm>
          <a:prstGeom prst="rect">
            <a:avLst/>
          </a:prstGeom>
        </p:spPr>
        <p:txBody>
          <a:bodyPr wrap="square">
            <a:spAutoFit/>
          </a:bodyPr>
          <a:lstStyle/>
          <a:p>
            <a:pPr algn="ctr">
              <a:spcAft>
                <a:spcPts val="600"/>
              </a:spcAft>
            </a:pPr>
            <a:r>
              <a:rPr lang="en-US" b="1" dirty="0">
                <a:solidFill>
                  <a:srgbClr val="595959"/>
                </a:solidFill>
                <a:latin typeface="Arial" panose="020B0604020202020204" pitchFamily="34" charset="0"/>
                <a:cs typeface="Arial" panose="020B0604020202020204" pitchFamily="34" charset="0"/>
              </a:rPr>
              <a:t>IBBI (CIRP) </a:t>
            </a:r>
          </a:p>
          <a:p>
            <a:pPr algn="ctr">
              <a:spcAft>
                <a:spcPts val="600"/>
              </a:spcAft>
            </a:pPr>
            <a:r>
              <a:rPr lang="en-US" b="1" dirty="0">
                <a:solidFill>
                  <a:srgbClr val="595959"/>
                </a:solidFill>
                <a:latin typeface="Arial" panose="020B0604020202020204" pitchFamily="34" charset="0"/>
                <a:cs typeface="Arial" panose="020B0604020202020204" pitchFamily="34" charset="0"/>
              </a:rPr>
              <a:t>Regulations, 2016</a:t>
            </a:r>
          </a:p>
        </p:txBody>
      </p:sp>
      <p:sp>
        <p:nvSpPr>
          <p:cNvPr id="37" name="TextBox 36">
            <a:extLst>
              <a:ext uri="{FF2B5EF4-FFF2-40B4-BE49-F238E27FC236}">
                <a16:creationId xmlns:a16="http://schemas.microsoft.com/office/drawing/2014/main" id="{ACD6331A-4A37-4F2B-A8A2-0B94BA7BDDE9}"/>
              </a:ext>
            </a:extLst>
          </p:cNvPr>
          <p:cNvSpPr txBox="1"/>
          <p:nvPr/>
        </p:nvSpPr>
        <p:spPr>
          <a:xfrm>
            <a:off x="57758" y="1936287"/>
            <a:ext cx="2859798" cy="3200876"/>
          </a:xfrm>
          <a:prstGeom prst="rect">
            <a:avLst/>
          </a:prstGeom>
          <a:noFill/>
        </p:spPr>
        <p:txBody>
          <a:bodyPr wrap="square" rtlCol="0">
            <a:spAutoFit/>
          </a:bodyPr>
          <a:lstStyle/>
          <a:p>
            <a:pPr marL="171450" indent="-171450" algn="just">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Section 25(2)(d):</a:t>
            </a:r>
            <a:r>
              <a:rPr lang="en-US" sz="1400" dirty="0">
                <a:latin typeface="Arial" panose="020B0604020202020204" pitchFamily="34" charset="0"/>
                <a:cs typeface="Arial" panose="020B0604020202020204" pitchFamily="34" charset="0"/>
              </a:rPr>
              <a:t> Empowers RP to appoint accountants, legal professionals, and registered valuers for insolvency proceedings</a:t>
            </a:r>
            <a:r>
              <a:rPr lang="en-US" sz="1400" dirty="0">
                <a:solidFill>
                  <a:schemeClr val="tx1">
                    <a:lumMod val="65000"/>
                    <a:lumOff val="35000"/>
                  </a:schemeClr>
                </a:solidFill>
                <a:latin typeface="Arial" panose="020B0604020202020204" pitchFamily="34" charset="0"/>
                <a:cs typeface="Arial" panose="020B0604020202020204" pitchFamily="34" charset="0"/>
              </a:rPr>
              <a:t>.</a:t>
            </a:r>
          </a:p>
          <a:p>
            <a:pPr marL="171450" indent="-171450" algn="just">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Section 35:</a:t>
            </a:r>
            <a:r>
              <a:rPr lang="en-US" sz="1400" dirty="0">
                <a:latin typeface="Arial" panose="020B0604020202020204" pitchFamily="34" charset="0"/>
                <a:cs typeface="Arial" panose="020B0604020202020204" pitchFamily="34" charset="0"/>
              </a:rPr>
              <a:t> Mandates liquidators to take control of assets, realize them, and determine their value.</a:t>
            </a:r>
          </a:p>
          <a:p>
            <a:pPr marL="171450" indent="-171450"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Provides </a:t>
            </a:r>
            <a:r>
              <a:rPr lang="en-US" sz="1400" b="1" dirty="0">
                <a:latin typeface="Arial" panose="020B0604020202020204" pitchFamily="34" charset="0"/>
                <a:cs typeface="Arial" panose="020B0604020202020204" pitchFamily="34" charset="0"/>
              </a:rPr>
              <a:t>statutory basis</a:t>
            </a:r>
            <a:r>
              <a:rPr lang="en-US" sz="1400" dirty="0">
                <a:latin typeface="Arial" panose="020B0604020202020204" pitchFamily="34" charset="0"/>
                <a:cs typeface="Arial" panose="020B0604020202020204" pitchFamily="34" charset="0"/>
              </a:rPr>
              <a:t> for professional valuation, aiding </a:t>
            </a:r>
            <a:r>
              <a:rPr lang="en-US" sz="1400" b="1" dirty="0">
                <a:latin typeface="Arial" panose="020B0604020202020204" pitchFamily="34" charset="0"/>
                <a:cs typeface="Arial" panose="020B0604020202020204" pitchFamily="34" charset="0"/>
              </a:rPr>
              <a:t>asset maximization</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stakeholder decision-making</a:t>
            </a:r>
            <a:r>
              <a:rPr lang="en-US" sz="1400" dirty="0">
                <a:latin typeface="Arial" panose="020B0604020202020204" pitchFamily="34" charset="0"/>
                <a:cs typeface="Arial" panose="020B0604020202020204" pitchFamily="34" charset="0"/>
              </a:rPr>
              <a:t>.</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D6879498-1EA8-43D2-BC90-4F5A5920B293}"/>
              </a:ext>
            </a:extLst>
          </p:cNvPr>
          <p:cNvSpPr/>
          <p:nvPr/>
        </p:nvSpPr>
        <p:spPr>
          <a:xfrm>
            <a:off x="3089721" y="1929807"/>
            <a:ext cx="2901653" cy="4431983"/>
          </a:xfrm>
          <a:prstGeom prst="rect">
            <a:avLst/>
          </a:prstGeom>
          <a:noFill/>
        </p:spPr>
        <p:txBody>
          <a:bodyPr wrap="square" rtlCol="0">
            <a:spAutoFit/>
          </a:bodyPr>
          <a:lstStyle/>
          <a:p>
            <a:pPr marL="171450" indent="-171450" algn="just">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Provide </a:t>
            </a:r>
            <a:r>
              <a:rPr lang="en-US" sz="1400" b="1" dirty="0">
                <a:latin typeface="Arial" panose="020B0604020202020204" pitchFamily="34" charset="0"/>
                <a:cs typeface="Arial" panose="020B0604020202020204" pitchFamily="34" charset="0"/>
              </a:rPr>
              <a:t>procedural guidance</a:t>
            </a:r>
            <a:r>
              <a:rPr lang="en-US" sz="1400" dirty="0">
                <a:latin typeface="Arial" panose="020B0604020202020204" pitchFamily="34" charset="0"/>
                <a:cs typeface="Arial" panose="020B0604020202020204" pitchFamily="34" charset="0"/>
              </a:rPr>
              <a:t> for asset valuation during </a:t>
            </a:r>
            <a:r>
              <a:rPr lang="en-US" sz="1400" b="1" dirty="0">
                <a:latin typeface="Arial" panose="020B0604020202020204" pitchFamily="34" charset="0"/>
                <a:cs typeface="Arial" panose="020B0604020202020204" pitchFamily="34" charset="0"/>
              </a:rPr>
              <a:t>Corporate Insolvency Resolution Process (CIRP)</a:t>
            </a:r>
            <a:r>
              <a:rPr lang="en-US" sz="1400" dirty="0">
                <a:latin typeface="Arial" panose="020B0604020202020204" pitchFamily="34" charset="0"/>
                <a:cs typeface="Arial" panose="020B0604020202020204" pitchFamily="34" charset="0"/>
              </a:rPr>
              <a:t>.</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lgn="just">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Regulation 27:</a:t>
            </a:r>
            <a:r>
              <a:rPr lang="en-US" sz="1400" dirty="0">
                <a:latin typeface="Arial" panose="020B0604020202020204" pitchFamily="34" charset="0"/>
                <a:cs typeface="Arial" panose="020B0604020202020204" pitchFamily="34" charset="0"/>
              </a:rPr>
              <a:t> RP must appoint </a:t>
            </a:r>
            <a:r>
              <a:rPr lang="en-US" sz="1400" b="1" dirty="0">
                <a:latin typeface="Arial" panose="020B0604020202020204" pitchFamily="34" charset="0"/>
                <a:cs typeface="Arial" panose="020B0604020202020204" pitchFamily="34" charset="0"/>
              </a:rPr>
              <a:t>at least two registered valuers</a:t>
            </a:r>
            <a:r>
              <a:rPr lang="en-US" sz="1400" dirty="0">
                <a:latin typeface="Arial" panose="020B0604020202020204" pitchFamily="34" charset="0"/>
                <a:cs typeface="Arial" panose="020B0604020202020204" pitchFamily="34" charset="0"/>
              </a:rPr>
              <a:t> to determine asset values</a:t>
            </a:r>
            <a:r>
              <a:rPr lang="en-US" sz="1400" dirty="0">
                <a:solidFill>
                  <a:schemeClr val="tx1">
                    <a:lumMod val="65000"/>
                    <a:lumOff val="35000"/>
                  </a:schemeClr>
                </a:solidFill>
                <a:latin typeface="Arial" panose="020B0604020202020204" pitchFamily="34" charset="0"/>
                <a:cs typeface="Arial" panose="020B0604020202020204" pitchFamily="34" charset="0"/>
              </a:rPr>
              <a:t>.</a:t>
            </a:r>
          </a:p>
          <a:p>
            <a:pPr marL="171450" indent="-171450" algn="just">
              <a:spcAft>
                <a:spcPts val="6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Regulation 35:</a:t>
            </a:r>
            <a:r>
              <a:rPr lang="en-US" sz="1400" dirty="0">
                <a:latin typeface="Arial" panose="020B0604020202020204" pitchFamily="34" charset="0"/>
                <a:cs typeface="Arial" panose="020B0604020202020204" pitchFamily="34" charset="0"/>
              </a:rPr>
              <a:t> Prescribes methodology for </a:t>
            </a:r>
            <a:r>
              <a:rPr lang="en-US" sz="1400" b="1" dirty="0">
                <a:latin typeface="Arial" panose="020B0604020202020204" pitchFamily="34" charset="0"/>
                <a:cs typeface="Arial" panose="020B0604020202020204" pitchFamily="34" charset="0"/>
              </a:rPr>
              <a:t>fair and liquidation value</a:t>
            </a:r>
            <a:r>
              <a:rPr lang="en-US" sz="1400" dirty="0">
                <a:latin typeface="Arial" panose="020B0604020202020204" pitchFamily="34" charset="0"/>
                <a:cs typeface="Arial" panose="020B0604020202020204" pitchFamily="34" charset="0"/>
              </a:rPr>
              <a:t>, including physical verification and adherence to </a:t>
            </a:r>
            <a:r>
              <a:rPr lang="en-US" sz="1400" b="1" dirty="0">
                <a:latin typeface="Arial" panose="020B0604020202020204" pitchFamily="34" charset="0"/>
                <a:cs typeface="Arial" panose="020B0604020202020204" pitchFamily="34" charset="0"/>
              </a:rPr>
              <a:t>international valuation standards</a:t>
            </a:r>
            <a:r>
              <a:rPr lang="en-US" sz="1400" dirty="0">
                <a:latin typeface="Arial" panose="020B0604020202020204" pitchFamily="34" charset="0"/>
                <a:cs typeface="Arial" panose="020B0604020202020204" pitchFamily="34" charset="0"/>
              </a:rPr>
              <a:t>, ensuring </a:t>
            </a:r>
            <a:r>
              <a:rPr lang="en-US" sz="1400" b="1" dirty="0">
                <a:latin typeface="Arial" panose="020B0604020202020204" pitchFamily="34" charset="0"/>
                <a:cs typeface="Arial" panose="020B0604020202020204" pitchFamily="34" charset="0"/>
              </a:rPr>
              <a:t>accurate and defensible valuations</a:t>
            </a:r>
            <a:r>
              <a:rPr lang="en-US" sz="1400" dirty="0">
                <a:solidFill>
                  <a:schemeClr val="tx1">
                    <a:lumMod val="65000"/>
                    <a:lumOff val="35000"/>
                  </a:schemeClr>
                </a:solidFill>
                <a:latin typeface="Arial" panose="020B0604020202020204" pitchFamily="34" charset="0"/>
                <a:cs typeface="Arial" panose="020B0604020202020204" pitchFamily="34" charset="0"/>
              </a:rPr>
              <a:t>.</a:t>
            </a:r>
          </a:p>
          <a:p>
            <a:pPr>
              <a:spcAft>
                <a:spcPts val="600"/>
              </a:spcAft>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7819AA92-F443-4471-A5CB-551B51AF470D}"/>
              </a:ext>
            </a:extLst>
          </p:cNvPr>
          <p:cNvSpPr/>
          <p:nvPr/>
        </p:nvSpPr>
        <p:spPr>
          <a:xfrm>
            <a:off x="6182106" y="2546079"/>
            <a:ext cx="2838853" cy="600164"/>
          </a:xfrm>
          <a:prstGeom prst="rect">
            <a:avLst/>
          </a:prstGeom>
          <a:noFill/>
        </p:spPr>
        <p:txBody>
          <a:bodyPr wrap="square" rtlCol="0">
            <a:spAutoFit/>
          </a:bodyPr>
          <a:lstStyle/>
          <a:p>
            <a:pPr>
              <a:spcAft>
                <a:spcPts val="600"/>
              </a:spcAft>
            </a:pPr>
            <a:endParaRPr lang="en-IN" sz="1400" dirty="0">
              <a:solidFill>
                <a:srgbClr val="FF0000"/>
              </a:solidFill>
              <a:latin typeface="Arial" panose="020B0604020202020204" pitchFamily="34" charset="0"/>
              <a:cs typeface="Arial" panose="020B0604020202020204" pitchFamily="34" charset="0"/>
            </a:endParaRPr>
          </a:p>
          <a:p>
            <a:pPr>
              <a:spcAft>
                <a:spcPts val="600"/>
              </a:spcAft>
            </a:pPr>
            <a:endParaRPr lang="en-IN" sz="1400" dirty="0">
              <a:solidFill>
                <a:srgbClr val="FF0000"/>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AC28574E-945B-456B-A0B1-77C2F6956902}"/>
              </a:ext>
            </a:extLst>
          </p:cNvPr>
          <p:cNvSpPr/>
          <p:nvPr/>
        </p:nvSpPr>
        <p:spPr>
          <a:xfrm>
            <a:off x="6529207" y="1170997"/>
            <a:ext cx="2172390" cy="723275"/>
          </a:xfrm>
          <a:prstGeom prst="rect">
            <a:avLst/>
          </a:prstGeom>
        </p:spPr>
        <p:txBody>
          <a:bodyPr wrap="none">
            <a:spAutoFit/>
          </a:bodyPr>
          <a:lstStyle/>
          <a:p>
            <a:pPr algn="ctr">
              <a:spcAft>
                <a:spcPts val="600"/>
              </a:spcAft>
            </a:pPr>
            <a:r>
              <a:rPr lang="en-US" b="1" dirty="0">
                <a:solidFill>
                  <a:schemeClr val="tx1">
                    <a:lumMod val="65000"/>
                    <a:lumOff val="35000"/>
                  </a:schemeClr>
                </a:solidFill>
                <a:latin typeface="Arial" panose="020B0604020202020204" pitchFamily="34" charset="0"/>
                <a:cs typeface="Arial" panose="020B0604020202020204" pitchFamily="34" charset="0"/>
              </a:rPr>
              <a:t>IBBI (Liquidation) </a:t>
            </a:r>
          </a:p>
          <a:p>
            <a:pPr algn="ctr">
              <a:spcAft>
                <a:spcPts val="600"/>
              </a:spcAft>
            </a:pPr>
            <a:r>
              <a:rPr lang="en-US" b="1" dirty="0">
                <a:solidFill>
                  <a:schemeClr val="tx1">
                    <a:lumMod val="65000"/>
                    <a:lumOff val="35000"/>
                  </a:schemeClr>
                </a:solidFill>
                <a:latin typeface="Arial" panose="020B0604020202020204" pitchFamily="34" charset="0"/>
                <a:cs typeface="Arial" panose="020B0604020202020204" pitchFamily="34" charset="0"/>
              </a:rPr>
              <a:t>Regulations, 2016</a:t>
            </a:r>
            <a:endParaRPr lang="en-US"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42154F-DDE6-415E-4BB6-AD9743EBFB4C}"/>
              </a:ext>
            </a:extLst>
          </p:cNvPr>
          <p:cNvSpPr/>
          <p:nvPr/>
        </p:nvSpPr>
        <p:spPr>
          <a:xfrm>
            <a:off x="6148955" y="1937831"/>
            <a:ext cx="2901654" cy="320087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Govern </a:t>
            </a:r>
            <a:r>
              <a:rPr lang="en-US" sz="1400" b="1" dirty="0">
                <a:latin typeface="Arial" panose="020B0604020202020204" pitchFamily="34" charset="0"/>
                <a:cs typeface="Arial" panose="020B0604020202020204" pitchFamily="34" charset="0"/>
              </a:rPr>
              <a:t>asset valuation and realization</a:t>
            </a:r>
            <a:r>
              <a:rPr lang="en-US" sz="1400" dirty="0">
                <a:latin typeface="Arial" panose="020B0604020202020204" pitchFamily="34" charset="0"/>
                <a:cs typeface="Arial" panose="020B0604020202020204" pitchFamily="34" charset="0"/>
              </a:rPr>
              <a:t> during liquidation</a:t>
            </a:r>
            <a:r>
              <a:rPr lang="en-US" sz="1400"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lgn="just">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Regulation 34:</a:t>
            </a:r>
            <a:r>
              <a:rPr lang="en-US" sz="1400" dirty="0">
                <a:latin typeface="Arial" panose="020B0604020202020204" pitchFamily="34" charset="0"/>
                <a:cs typeface="Arial" panose="020B0604020202020204" pitchFamily="34" charset="0"/>
              </a:rPr>
              <a:t> Requires a </a:t>
            </a:r>
            <a:r>
              <a:rPr lang="en-US" sz="1400" b="1" dirty="0">
                <a:latin typeface="Arial" panose="020B0604020202020204" pitchFamily="34" charset="0"/>
                <a:cs typeface="Arial" panose="020B0604020202020204" pitchFamily="34" charset="0"/>
              </a:rPr>
              <a:t>comprehensive asset memorandum</a:t>
            </a:r>
            <a:r>
              <a:rPr lang="en-US" sz="1400" dirty="0">
                <a:latin typeface="Arial" panose="020B0604020202020204" pitchFamily="34" charset="0"/>
                <a:cs typeface="Arial" panose="020B0604020202020204" pitchFamily="34" charset="0"/>
              </a:rPr>
              <a:t> by the liquidator</a:t>
            </a:r>
            <a:r>
              <a:rPr lang="en-US" sz="1400" dirty="0">
                <a:solidFill>
                  <a:schemeClr val="tx1">
                    <a:lumMod val="65000"/>
                    <a:lumOff val="35000"/>
                  </a:schemeClr>
                </a:solidFill>
                <a:latin typeface="Arial" panose="020B0604020202020204" pitchFamily="34" charset="0"/>
                <a:cs typeface="Arial" panose="020B0604020202020204" pitchFamily="34" charset="0"/>
              </a:rPr>
              <a:t>.</a:t>
            </a:r>
          </a:p>
          <a:p>
            <a:pPr marL="285750" indent="-285750" algn="just">
              <a:spcAft>
                <a:spcPts val="6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Regulation 35:</a:t>
            </a:r>
            <a:r>
              <a:rPr lang="en-US" sz="1400" dirty="0">
                <a:latin typeface="Arial" panose="020B0604020202020204" pitchFamily="34" charset="0"/>
                <a:cs typeface="Arial" panose="020B0604020202020204" pitchFamily="34" charset="0"/>
              </a:rPr>
              <a:t> Allows appointment of </a:t>
            </a:r>
            <a:r>
              <a:rPr lang="en-US" sz="1400" b="1" dirty="0">
                <a:latin typeface="Arial" panose="020B0604020202020204" pitchFamily="34" charset="0"/>
                <a:cs typeface="Arial" panose="020B0604020202020204" pitchFamily="34" charset="0"/>
              </a:rPr>
              <a:t>registered valuers</a:t>
            </a:r>
            <a:r>
              <a:rPr lang="en-US" sz="1400" dirty="0">
                <a:latin typeface="Arial" panose="020B0604020202020204" pitchFamily="34" charset="0"/>
                <a:cs typeface="Arial" panose="020B0604020202020204" pitchFamily="34" charset="0"/>
              </a:rPr>
              <a:t> for sale of assets. Ensures </a:t>
            </a:r>
            <a:r>
              <a:rPr lang="en-US" sz="1400" b="1" dirty="0">
                <a:latin typeface="Arial" panose="020B0604020202020204" pitchFamily="34" charset="0"/>
                <a:cs typeface="Arial" panose="020B0604020202020204" pitchFamily="34" charset="0"/>
              </a:rPr>
              <a:t>orderly disposal</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maximizes recoveries for creditors</a:t>
            </a:r>
            <a:r>
              <a:rPr lang="en-US" sz="1400" dirty="0">
                <a:latin typeface="Arial" panose="020B0604020202020204" pitchFamily="34" charset="0"/>
                <a:cs typeface="Arial" panose="020B0604020202020204" pitchFamily="34" charset="0"/>
              </a:rPr>
              <a:t>, and safeguards </a:t>
            </a:r>
            <a:r>
              <a:rPr lang="en-US" sz="1400" b="1" dirty="0">
                <a:latin typeface="Arial" panose="020B0604020202020204" pitchFamily="34" charset="0"/>
                <a:cs typeface="Arial" panose="020B0604020202020204" pitchFamily="34" charset="0"/>
              </a:rPr>
              <a:t>stakeholder interests</a:t>
            </a:r>
            <a:r>
              <a:rPr lang="en-US" sz="1400"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868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B183-FF56-DA02-D44B-E1BD2C11072A}"/>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E63F682C-4287-5A84-ECAC-5B0206335324}"/>
              </a:ext>
            </a:extLst>
          </p:cNvPr>
          <p:cNvSpPr>
            <a:spLocks noGrp="1"/>
          </p:cNvSpPr>
          <p:nvPr>
            <p:ph type="sldNum" sz="quarter" idx="12"/>
          </p:nvPr>
        </p:nvSpPr>
        <p:spPr/>
        <p:txBody>
          <a:bodyPr/>
          <a:lstStyle/>
          <a:p>
            <a:fld id="{BC6C6F90-24A2-5E47-B903-ED66EE245175}" type="slidenum">
              <a:rPr lang="en-US" smtClean="0"/>
              <a:pPr/>
              <a:t>5</a:t>
            </a:fld>
            <a:endParaRPr lang="en-US"/>
          </a:p>
        </p:txBody>
      </p:sp>
      <p:sp>
        <p:nvSpPr>
          <p:cNvPr id="4" name="TextBox 3">
            <a:extLst>
              <a:ext uri="{FF2B5EF4-FFF2-40B4-BE49-F238E27FC236}">
                <a16:creationId xmlns:a16="http://schemas.microsoft.com/office/drawing/2014/main" id="{66AEF1CF-B67C-5703-16F0-973DEB0EE443}"/>
              </a:ext>
            </a:extLst>
          </p:cNvPr>
          <p:cNvSpPr txBox="1"/>
          <p:nvPr/>
        </p:nvSpPr>
        <p:spPr>
          <a:xfrm>
            <a:off x="267419" y="1272718"/>
            <a:ext cx="8447089" cy="1261884"/>
          </a:xfrm>
          <a:prstGeom prst="rect">
            <a:avLst/>
          </a:prstGeom>
          <a:noFill/>
        </p:spPr>
        <p:txBody>
          <a:bodyPr wrap="square" rtlCol="0">
            <a:spAutoFit/>
          </a:bodyPr>
          <a:lstStyle/>
          <a:p>
            <a:pPr marL="285750" lvl="0" indent="-285750" algn="just" defTabSz="914400" eaLnBrk="0" fontAlgn="base" hangingPunct="0">
              <a:spcBef>
                <a:spcPct val="0"/>
              </a:spcBef>
              <a:spcAft>
                <a:spcPts val="1200"/>
              </a:spcAft>
              <a:buFont typeface="Arial" panose="020B0604020202020204" pitchFamily="34" charset="0"/>
              <a:buChar char="•"/>
            </a:pPr>
            <a:r>
              <a:rPr lang="en-US" altLang="en-US" sz="1400" dirty="0">
                <a:latin typeface="Arial" panose="020B0604020202020204" pitchFamily="34" charset="0"/>
              </a:rPr>
              <a:t>During the Corporate Insolvency Resolution Process (CIRP), the Resolution Professional (RP) appoints two IBBI-registered valuers within </a:t>
            </a:r>
            <a:r>
              <a:rPr lang="en-US" altLang="en-US" sz="1400" b="1" dirty="0">
                <a:latin typeface="Arial" panose="020B0604020202020204" pitchFamily="34" charset="0"/>
              </a:rPr>
              <a:t>7 days</a:t>
            </a:r>
            <a:r>
              <a:rPr lang="en-US" altLang="en-US" sz="1400" dirty="0">
                <a:latin typeface="Arial" panose="020B0604020202020204" pitchFamily="34" charset="0"/>
              </a:rPr>
              <a:t> of their appointment.</a:t>
            </a:r>
          </a:p>
          <a:p>
            <a:pPr marL="285750" lvl="0" indent="-285750" algn="just" defTabSz="914400" eaLnBrk="0" fontAlgn="base" hangingPunct="0">
              <a:spcBef>
                <a:spcPct val="0"/>
              </a:spcBef>
              <a:spcAft>
                <a:spcPts val="1200"/>
              </a:spcAft>
              <a:buFont typeface="Arial" panose="020B0604020202020204" pitchFamily="34" charset="0"/>
              <a:buChar char="•"/>
            </a:pPr>
            <a:r>
              <a:rPr lang="en-US" altLang="en-US" sz="1400" dirty="0">
                <a:latin typeface="Arial" panose="020B0604020202020204" pitchFamily="34" charset="0"/>
              </a:rPr>
              <a:t>Valuers provide independent reports on </a:t>
            </a:r>
            <a:r>
              <a:rPr lang="en-US" altLang="en-US" sz="1400" b="1" dirty="0">
                <a:latin typeface="Arial" panose="020B0604020202020204" pitchFamily="34" charset="0"/>
              </a:rPr>
              <a:t>Fair Value</a:t>
            </a:r>
            <a:r>
              <a:rPr lang="en-US" altLang="en-US" sz="1400" dirty="0">
                <a:latin typeface="Arial" panose="020B0604020202020204" pitchFamily="34" charset="0"/>
              </a:rPr>
              <a:t> and </a:t>
            </a:r>
            <a:r>
              <a:rPr lang="en-US" altLang="en-US" sz="1400" b="1" dirty="0">
                <a:latin typeface="Arial" panose="020B0604020202020204" pitchFamily="34" charset="0"/>
              </a:rPr>
              <a:t>Liquidation Value</a:t>
            </a:r>
            <a:r>
              <a:rPr lang="en-US" altLang="en-US" sz="1400" dirty="0">
                <a:latin typeface="Arial" panose="020B0604020202020204" pitchFamily="34" charset="0"/>
              </a:rPr>
              <a:t>.</a:t>
            </a:r>
          </a:p>
          <a:p>
            <a:pPr marL="285750" lvl="0" indent="-285750" algn="just" defTabSz="914400" eaLnBrk="0" fontAlgn="base" hangingPunct="0">
              <a:spcBef>
                <a:spcPct val="0"/>
              </a:spcBef>
              <a:spcAft>
                <a:spcPct val="0"/>
              </a:spcAft>
              <a:buFont typeface="Arial" panose="020B0604020202020204" pitchFamily="34" charset="0"/>
              <a:buChar char="•"/>
            </a:pPr>
            <a:r>
              <a:rPr lang="en-US" altLang="en-US" sz="1400" dirty="0">
                <a:latin typeface="Arial" panose="020B0604020202020204" pitchFamily="34" charset="0"/>
              </a:rPr>
              <a:t>Valuers must have the required qualifications, maintain </a:t>
            </a:r>
            <a:r>
              <a:rPr lang="en-US" altLang="en-US" sz="1400" b="1" dirty="0">
                <a:latin typeface="Arial" panose="020B0604020202020204" pitchFamily="34" charset="0"/>
              </a:rPr>
              <a:t>objectivity</a:t>
            </a:r>
            <a:r>
              <a:rPr lang="en-US" altLang="en-US" sz="1400" dirty="0">
                <a:latin typeface="Arial" panose="020B0604020202020204" pitchFamily="34" charset="0"/>
              </a:rPr>
              <a:t>, and have </a:t>
            </a:r>
            <a:r>
              <a:rPr lang="en-US" altLang="en-US" sz="1400" b="1" dirty="0">
                <a:latin typeface="Arial" panose="020B0604020202020204" pitchFamily="34" charset="0"/>
              </a:rPr>
              <a:t>no conflict of interest</a:t>
            </a:r>
            <a:r>
              <a:rPr lang="en-US" altLang="en-US" sz="1400" dirty="0">
                <a:latin typeface="Arial" panose="020B0604020202020204" pitchFamily="34" charset="0"/>
              </a:rPr>
              <a:t>.</a:t>
            </a:r>
          </a:p>
        </p:txBody>
      </p:sp>
      <p:sp>
        <p:nvSpPr>
          <p:cNvPr id="6" name="Title 5">
            <a:extLst>
              <a:ext uri="{FF2B5EF4-FFF2-40B4-BE49-F238E27FC236}">
                <a16:creationId xmlns:a16="http://schemas.microsoft.com/office/drawing/2014/main" id="{6E68A01B-42D3-15B4-BB12-6FC700905BF5}"/>
              </a:ext>
            </a:extLst>
          </p:cNvPr>
          <p:cNvSpPr txBox="1">
            <a:spLocks/>
          </p:cNvSpPr>
          <p:nvPr/>
        </p:nvSpPr>
        <p:spPr>
          <a:xfrm>
            <a:off x="133429" y="-5047"/>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Introduction</a:t>
            </a:r>
          </a:p>
          <a:p>
            <a:pPr algn="l"/>
            <a:r>
              <a:rPr lang="en-IN" sz="2200" dirty="0">
                <a:solidFill>
                  <a:srgbClr val="00335A"/>
                </a:solidFill>
                <a:latin typeface="Arial" panose="020B0604020202020204" pitchFamily="34" charset="0"/>
                <a:cs typeface="Arial" panose="020B0604020202020204" pitchFamily="34" charset="0"/>
              </a:rPr>
              <a:t>Appointment of Registered Valuers</a:t>
            </a:r>
          </a:p>
        </p:txBody>
      </p:sp>
      <p:grpSp>
        <p:nvGrpSpPr>
          <p:cNvPr id="25" name="Group 24">
            <a:extLst>
              <a:ext uri="{FF2B5EF4-FFF2-40B4-BE49-F238E27FC236}">
                <a16:creationId xmlns:a16="http://schemas.microsoft.com/office/drawing/2014/main" id="{07D3B1EB-C774-5B5F-8975-5C4E5D5E2F9B}"/>
              </a:ext>
            </a:extLst>
          </p:cNvPr>
          <p:cNvGrpSpPr/>
          <p:nvPr/>
        </p:nvGrpSpPr>
        <p:grpSpPr>
          <a:xfrm>
            <a:off x="158559" y="2776023"/>
            <a:ext cx="8813081" cy="3508491"/>
            <a:chOff x="505597" y="3204542"/>
            <a:chExt cx="8371229" cy="3508491"/>
          </a:xfrm>
        </p:grpSpPr>
        <p:sp>
          <p:nvSpPr>
            <p:cNvPr id="2" name="Rectangle 1">
              <a:extLst>
                <a:ext uri="{FF2B5EF4-FFF2-40B4-BE49-F238E27FC236}">
                  <a16:creationId xmlns:a16="http://schemas.microsoft.com/office/drawing/2014/main" id="{3001F108-FA13-91C2-2CBE-B84CB9CA2150}"/>
                </a:ext>
              </a:extLst>
            </p:cNvPr>
            <p:cNvSpPr/>
            <p:nvPr/>
          </p:nvSpPr>
          <p:spPr>
            <a:xfrm>
              <a:off x="6224378" y="4601692"/>
              <a:ext cx="2652448" cy="2083346"/>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Supporting Litigations</a:t>
              </a:r>
            </a:p>
            <a:p>
              <a:pPr algn="ctr"/>
              <a:endParaRPr lang="en-US" sz="1400" b="1" dirty="0">
                <a:latin typeface="Arial" panose="020B0604020202020204" pitchFamily="34" charset="0"/>
                <a:cs typeface="Arial" panose="020B0604020202020204" pitchFamily="34" charset="0"/>
              </a:endParaRPr>
            </a:p>
            <a:p>
              <a:pPr marL="285750" lvl="0" indent="-285750" algn="just" defTabSz="914400">
                <a:buFont typeface="Arial" panose="020B0604020202020204" pitchFamily="34" charset="0"/>
                <a:buChar char="•"/>
              </a:pPr>
              <a:r>
                <a:rPr lang="en-US" altLang="en-US" sz="1400" dirty="0">
                  <a:solidFill>
                    <a:schemeClr val="tx1"/>
                  </a:solidFill>
                  <a:latin typeface="Arial" panose="020B0604020202020204" pitchFamily="34" charset="0"/>
                </a:rPr>
                <a:t>Serves as </a:t>
              </a:r>
              <a:r>
                <a:rPr lang="en-US" altLang="en-US" sz="1400" b="1" dirty="0">
                  <a:solidFill>
                    <a:schemeClr val="tx1"/>
                  </a:solidFill>
                  <a:latin typeface="Arial" panose="020B0604020202020204" pitchFamily="34" charset="0"/>
                </a:rPr>
                <a:t>expert evidence</a:t>
              </a:r>
              <a:r>
                <a:rPr lang="en-US" altLang="en-US" sz="1400" dirty="0">
                  <a:solidFill>
                    <a:schemeClr val="tx1"/>
                  </a:solidFill>
                  <a:latin typeface="Arial" panose="020B0604020202020204" pitchFamily="34" charset="0"/>
                </a:rPr>
                <a:t> in disputes over asset value or plan fairness.</a:t>
              </a:r>
            </a:p>
            <a:p>
              <a:pPr marL="285750" lvl="0" indent="-285750" algn="just" defTabSz="914400">
                <a:buFont typeface="Arial" panose="020B0604020202020204" pitchFamily="34" charset="0"/>
                <a:buChar char="•"/>
              </a:pPr>
              <a:r>
                <a:rPr lang="en-US" altLang="en-US" sz="1400" dirty="0">
                  <a:solidFill>
                    <a:schemeClr val="tx1"/>
                  </a:solidFill>
                  <a:latin typeface="Arial" panose="020B0604020202020204" pitchFamily="34" charset="0"/>
                </a:rPr>
                <a:t>Used in </a:t>
              </a:r>
              <a:r>
                <a:rPr lang="en-US" altLang="en-US" sz="1400" b="1" dirty="0">
                  <a:solidFill>
                    <a:schemeClr val="tx1"/>
                  </a:solidFill>
                  <a:latin typeface="Arial" panose="020B0604020202020204" pitchFamily="34" charset="0"/>
                </a:rPr>
                <a:t>NCLT/NCLAT proceedings</a:t>
              </a:r>
              <a:r>
                <a:rPr lang="en-US" altLang="en-US" sz="1400" dirty="0">
                  <a:solidFill>
                    <a:schemeClr val="tx1"/>
                  </a:solidFill>
                  <a:latin typeface="Arial" panose="020B0604020202020204" pitchFamily="34" charset="0"/>
                </a:rPr>
                <a:t> to defend the resolution process.</a:t>
              </a:r>
            </a:p>
            <a:p>
              <a:pPr algn="ctr"/>
              <a:endParaRPr lang="en-IN" sz="1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D83552A-E343-7A08-738E-1FF273F756AE}"/>
                </a:ext>
              </a:extLst>
            </p:cNvPr>
            <p:cNvSpPr/>
            <p:nvPr/>
          </p:nvSpPr>
          <p:spPr>
            <a:xfrm>
              <a:off x="3258688" y="4612579"/>
              <a:ext cx="2859842" cy="2083346"/>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Calculating Haircut Percentages</a:t>
              </a:r>
            </a:p>
            <a:p>
              <a:pPr algn="ctr"/>
              <a:endParaRPr lang="en-US" sz="1400" b="1" dirty="0">
                <a:latin typeface="Arial" panose="020B0604020202020204" pitchFamily="34" charset="0"/>
                <a:cs typeface="Arial" panose="020B0604020202020204" pitchFamily="34" charset="0"/>
              </a:endParaRPr>
            </a:p>
            <a:p>
              <a:pPr marL="285750" lvl="0" indent="-285750" algn="just" defTabSz="914400">
                <a:buFont typeface="Arial" panose="020B0604020202020204" pitchFamily="34" charset="0"/>
                <a:buChar char="•"/>
              </a:pPr>
              <a:r>
                <a:rPr lang="en-US" altLang="en-US" sz="1400" dirty="0">
                  <a:solidFill>
                    <a:schemeClr val="tx1"/>
                  </a:solidFill>
                  <a:latin typeface="Arial" panose="020B0604020202020204" pitchFamily="34" charset="0"/>
                </a:rPr>
                <a:t>Quantifies the difference between debt owed and recoverable amount.</a:t>
              </a:r>
            </a:p>
            <a:p>
              <a:pPr marL="285750" lvl="0" indent="-285750" defTabSz="914400">
                <a:buFont typeface="Arial" panose="020B0604020202020204" pitchFamily="34" charset="0"/>
                <a:buChar char="•"/>
              </a:pPr>
              <a:r>
                <a:rPr lang="en-US" altLang="en-US" sz="1400" dirty="0">
                  <a:solidFill>
                    <a:schemeClr val="tx1"/>
                  </a:solidFill>
                  <a:latin typeface="Arial" panose="020B0604020202020204" pitchFamily="34" charset="0"/>
                </a:rPr>
                <a:t>Guides CoC in </a:t>
              </a:r>
              <a:r>
                <a:rPr lang="en-US" altLang="en-US" sz="1400" b="1" dirty="0">
                  <a:solidFill>
                    <a:schemeClr val="tx1"/>
                  </a:solidFill>
                  <a:latin typeface="Arial" panose="020B0604020202020204" pitchFamily="34" charset="0"/>
                </a:rPr>
                <a:t>approving/rejecting </a:t>
              </a:r>
              <a:r>
                <a:rPr lang="en-US" altLang="en-US" sz="1400" dirty="0">
                  <a:solidFill>
                    <a:schemeClr val="tx1"/>
                  </a:solidFill>
                  <a:latin typeface="Arial" panose="020B0604020202020204" pitchFamily="34" charset="0"/>
                </a:rPr>
                <a:t>resolution plans.</a:t>
              </a:r>
              <a:endParaRPr lang="en-IN" sz="1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48B31C8-BDC7-61EA-E935-3C939D58AAAE}"/>
                </a:ext>
              </a:extLst>
            </p:cNvPr>
            <p:cNvSpPr/>
            <p:nvPr/>
          </p:nvSpPr>
          <p:spPr>
            <a:xfrm>
              <a:off x="3316818" y="3204542"/>
              <a:ext cx="2732618" cy="625151"/>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r>
                <a:rPr lang="en-IN" sz="1400" b="1" dirty="0">
                  <a:latin typeface="Arial" panose="020B0604020202020204" pitchFamily="34" charset="0"/>
                  <a:cs typeface="Arial" panose="020B0604020202020204" pitchFamily="34" charset="0"/>
                </a:rPr>
                <a:t>Key Purpose of Valuation Report: </a:t>
              </a:r>
            </a:p>
          </p:txBody>
        </p:sp>
        <p:sp>
          <p:nvSpPr>
            <p:cNvPr id="8" name="Rectangle 7">
              <a:extLst>
                <a:ext uri="{FF2B5EF4-FFF2-40B4-BE49-F238E27FC236}">
                  <a16:creationId xmlns:a16="http://schemas.microsoft.com/office/drawing/2014/main" id="{07F9FA52-6FB6-EB1B-7C87-B7A592F19107}"/>
                </a:ext>
              </a:extLst>
            </p:cNvPr>
            <p:cNvSpPr/>
            <p:nvPr/>
          </p:nvSpPr>
          <p:spPr>
            <a:xfrm>
              <a:off x="505597" y="4629687"/>
              <a:ext cx="2652448" cy="2083346"/>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r>
                <a:rPr lang="en-IN" sz="1400" b="1" dirty="0">
                  <a:latin typeface="Arial" panose="020B0604020202020204" pitchFamily="34" charset="0"/>
                  <a:cs typeface="Arial" panose="020B0604020202020204" pitchFamily="34" charset="0"/>
                </a:rPr>
                <a:t>Evaluating Resolution Plans</a:t>
              </a:r>
            </a:p>
            <a:p>
              <a:pPr algn="ctr"/>
              <a:endParaRPr lang="en-IN" sz="1400" b="1" dirty="0">
                <a:latin typeface="Arial" panose="020B0604020202020204" pitchFamily="34" charset="0"/>
                <a:cs typeface="Arial" panose="020B0604020202020204" pitchFamily="34" charset="0"/>
              </a:endParaRPr>
            </a:p>
            <a:p>
              <a:pPr marL="285750" lvl="0" indent="-285750" algn="just" defTabSz="914400">
                <a:buFont typeface="Arial" panose="020B0604020202020204" pitchFamily="34" charset="0"/>
                <a:buChar char="•"/>
              </a:pPr>
              <a:r>
                <a:rPr lang="en-US" altLang="en-US" sz="1400" dirty="0">
                  <a:solidFill>
                    <a:schemeClr val="tx1"/>
                  </a:solidFill>
                  <a:latin typeface="Arial" panose="020B0604020202020204" pitchFamily="34" charset="0"/>
                </a:rPr>
                <a:t>Helps creditors and CoC evaluate the </a:t>
              </a:r>
              <a:r>
                <a:rPr lang="en-US" altLang="en-US" sz="1400" b="1" dirty="0">
                  <a:solidFill>
                    <a:schemeClr val="tx1"/>
                  </a:solidFill>
                  <a:latin typeface="Arial" panose="020B0604020202020204" pitchFamily="34" charset="0"/>
                </a:rPr>
                <a:t>fairness and feasibility</a:t>
              </a:r>
              <a:r>
                <a:rPr lang="en-US" altLang="en-US" sz="1400" dirty="0">
                  <a:solidFill>
                    <a:schemeClr val="tx1"/>
                  </a:solidFill>
                  <a:latin typeface="Arial" panose="020B0604020202020204" pitchFamily="34" charset="0"/>
                </a:rPr>
                <a:t> of proposed plans.</a:t>
              </a:r>
            </a:p>
            <a:p>
              <a:pPr marL="285750" lvl="0" indent="-285750" algn="just" defTabSz="914400">
                <a:buFont typeface="Arial" panose="020B0604020202020204" pitchFamily="34" charset="0"/>
                <a:buChar char="•"/>
              </a:pPr>
              <a:r>
                <a:rPr lang="en-US" altLang="en-US" sz="1400" dirty="0">
                  <a:solidFill>
                    <a:schemeClr val="tx1"/>
                  </a:solidFill>
                  <a:latin typeface="Arial" panose="020B0604020202020204" pitchFamily="34" charset="0"/>
                </a:rPr>
                <a:t>Ensures </a:t>
              </a:r>
              <a:r>
                <a:rPr lang="en-US" altLang="en-US" sz="1400" b="1" dirty="0">
                  <a:solidFill>
                    <a:schemeClr val="tx1"/>
                  </a:solidFill>
                  <a:latin typeface="Arial" panose="020B0604020202020204" pitchFamily="34" charset="0"/>
                </a:rPr>
                <a:t>maximization of value</a:t>
              </a:r>
              <a:r>
                <a:rPr lang="en-US" altLang="en-US" sz="1400" dirty="0">
                  <a:solidFill>
                    <a:schemeClr val="tx1"/>
                  </a:solidFill>
                  <a:latin typeface="Arial" panose="020B0604020202020204" pitchFamily="34" charset="0"/>
                </a:rPr>
                <a:t> for all stakeholders.</a:t>
              </a:r>
            </a:p>
          </p:txBody>
        </p:sp>
      </p:grpSp>
      <p:cxnSp>
        <p:nvCxnSpPr>
          <p:cNvPr id="19" name="Straight Arrow Connector 18">
            <a:extLst>
              <a:ext uri="{FF2B5EF4-FFF2-40B4-BE49-F238E27FC236}">
                <a16:creationId xmlns:a16="http://schemas.microsoft.com/office/drawing/2014/main" id="{4880F39B-A6C0-4DC2-F11F-04534003336C}"/>
              </a:ext>
            </a:extLst>
          </p:cNvPr>
          <p:cNvCxnSpPr>
            <a:cxnSpLocks/>
            <a:stCxn id="7" idx="2"/>
            <a:endCxn id="3" idx="0"/>
          </p:cNvCxnSpPr>
          <p:nvPr/>
        </p:nvCxnSpPr>
        <p:spPr>
          <a:xfrm>
            <a:off x="4556588" y="3401174"/>
            <a:ext cx="5772" cy="7828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1" name="Connector: Elbow 20">
            <a:extLst>
              <a:ext uri="{FF2B5EF4-FFF2-40B4-BE49-F238E27FC236}">
                <a16:creationId xmlns:a16="http://schemas.microsoft.com/office/drawing/2014/main" id="{2569F5DA-08A5-D73D-825B-A5C977B28D68}"/>
              </a:ext>
            </a:extLst>
          </p:cNvPr>
          <p:cNvCxnSpPr>
            <a:stCxn id="7" idx="2"/>
            <a:endCxn id="8" idx="0"/>
          </p:cNvCxnSpPr>
          <p:nvPr/>
        </p:nvCxnSpPr>
        <p:spPr>
          <a:xfrm rot="5400000">
            <a:off x="2655689" y="2300269"/>
            <a:ext cx="799994" cy="300180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F3F077A5-B8B9-B5C4-5A74-E0A01440000C}"/>
              </a:ext>
            </a:extLst>
          </p:cNvPr>
          <p:cNvCxnSpPr>
            <a:stCxn id="7" idx="2"/>
            <a:endCxn id="2" idx="0"/>
          </p:cNvCxnSpPr>
          <p:nvPr/>
        </p:nvCxnSpPr>
        <p:spPr>
          <a:xfrm rot="16200000" flipH="1">
            <a:off x="5680002" y="2277759"/>
            <a:ext cx="771999" cy="3018827"/>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1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3FEF7-B508-485C-B3B8-4820BF2D42E7}"/>
              </a:ext>
            </a:extLst>
          </p:cNvPr>
          <p:cNvSpPr/>
          <p:nvPr/>
        </p:nvSpPr>
        <p:spPr>
          <a:xfrm>
            <a:off x="-1588" y="-15875"/>
            <a:ext cx="9537701" cy="7040563"/>
          </a:xfrm>
          <a:prstGeom prst="rect">
            <a:avLst/>
          </a:prstGeom>
          <a:solidFill>
            <a:srgbClr val="3BB3C2"/>
          </a:solidFill>
          <a:ln>
            <a:noFill/>
          </a:ln>
        </p:spPr>
        <p:style>
          <a:lnRef idx="2">
            <a:schemeClr val="accent1">
              <a:shade val="50000"/>
            </a:schemeClr>
          </a:lnRef>
          <a:fillRef idx="1">
            <a:schemeClr val="accent1"/>
          </a:fillRef>
          <a:effectRef idx="0">
            <a:schemeClr val="accent1"/>
          </a:effectRef>
          <a:fontRef idx="minor">
            <a:schemeClr val="lt1"/>
          </a:fontRef>
        </p:style>
        <p:txBody>
          <a:bodyPr lIns="91319" tIns="45662" rIns="91319" bIns="45662" anchor="ctr"/>
          <a:lstStyle/>
          <a:p>
            <a:pPr algn="ctr" defTabSz="913193">
              <a:defRPr/>
            </a:pPr>
            <a:endParaRPr lang="en-US" dirty="0"/>
          </a:p>
        </p:txBody>
      </p:sp>
      <p:grpSp>
        <p:nvGrpSpPr>
          <p:cNvPr id="19458" name="Group 6">
            <a:extLst>
              <a:ext uri="{FF2B5EF4-FFF2-40B4-BE49-F238E27FC236}">
                <a16:creationId xmlns:a16="http://schemas.microsoft.com/office/drawing/2014/main" id="{F99C5DFF-4928-4A15-A2E5-F0E9986AA6F1}"/>
              </a:ext>
            </a:extLst>
          </p:cNvPr>
          <p:cNvGrpSpPr>
            <a:grpSpLocks/>
          </p:cNvGrpSpPr>
          <p:nvPr/>
        </p:nvGrpSpPr>
        <p:grpSpPr bwMode="auto">
          <a:xfrm>
            <a:off x="4135438" y="2973388"/>
            <a:ext cx="4768850" cy="4692650"/>
            <a:chOff x="4135609" y="2972682"/>
            <a:chExt cx="4768850" cy="4693709"/>
          </a:xfrm>
        </p:grpSpPr>
        <p:sp>
          <p:nvSpPr>
            <p:cNvPr id="19459" name="Oval 7">
              <a:extLst>
                <a:ext uri="{FF2B5EF4-FFF2-40B4-BE49-F238E27FC236}">
                  <a16:creationId xmlns:a16="http://schemas.microsoft.com/office/drawing/2014/main" id="{C3348F66-A223-490E-A2E3-B3EB0AC39F1E}"/>
                </a:ext>
              </a:extLst>
            </p:cNvPr>
            <p:cNvSpPr>
              <a:spLocks noChangeAspect="1" noChangeArrowheads="1"/>
            </p:cNvSpPr>
            <p:nvPr/>
          </p:nvSpPr>
          <p:spPr bwMode="auto">
            <a:xfrm>
              <a:off x="4135609" y="2972682"/>
              <a:ext cx="4768850" cy="46937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4679" tIns="47339" rIns="94679" bIns="47339"/>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500">
                <a:solidFill>
                  <a:srgbClr val="4C545B"/>
                </a:solidFill>
                <a:latin typeface="Franklin Gothic Book" panose="020B0503020102020204" pitchFamily="34" charset="0"/>
                <a:ea typeface="ＭＳ Ｐゴシック" panose="020B0600070205080204" pitchFamily="34" charset="-128"/>
              </a:endParaRPr>
            </a:p>
          </p:txBody>
        </p:sp>
        <p:sp>
          <p:nvSpPr>
            <p:cNvPr id="19460" name="Title 1">
              <a:extLst>
                <a:ext uri="{FF2B5EF4-FFF2-40B4-BE49-F238E27FC236}">
                  <a16:creationId xmlns:a16="http://schemas.microsoft.com/office/drawing/2014/main" id="{30AE24A6-4821-499B-A4D1-7A1D6A08085F}"/>
                </a:ext>
              </a:extLst>
            </p:cNvPr>
            <p:cNvSpPr txBox="1">
              <a:spLocks noChangeArrowheads="1"/>
            </p:cNvSpPr>
            <p:nvPr/>
          </p:nvSpPr>
          <p:spPr bwMode="auto">
            <a:xfrm>
              <a:off x="5984431" y="4867231"/>
              <a:ext cx="2696123" cy="735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nchor="ct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800" b="1" dirty="0">
                  <a:solidFill>
                    <a:srgbClr val="00335A"/>
                  </a:solidFill>
                  <a:latin typeface="Arial" panose="020B0604020202020204" pitchFamily="34" charset="0"/>
                  <a:cs typeface="Arial" panose="020B0604020202020204" pitchFamily="34" charset="0"/>
                </a:rPr>
                <a:t>Section 2</a:t>
              </a:r>
            </a:p>
            <a:p>
              <a:pPr eaLnBrk="1" hangingPunct="1">
                <a:lnSpc>
                  <a:spcPct val="80000"/>
                </a:lnSpc>
                <a:spcBef>
                  <a:spcPct val="0"/>
                </a:spcBef>
                <a:buFontTx/>
                <a:buNone/>
              </a:pPr>
              <a:r>
                <a:rPr lang="en-US" altLang="en-US" sz="2800" dirty="0">
                  <a:solidFill>
                    <a:srgbClr val="00335A"/>
                  </a:solidFill>
                  <a:latin typeface="Arial" panose="020B0604020202020204" pitchFamily="34" charset="0"/>
                  <a:cs typeface="Arial" panose="020B0604020202020204" pitchFamily="34" charset="0"/>
                </a:rPr>
                <a:t>Overview of Valuation</a:t>
              </a:r>
            </a:p>
          </p:txBody>
        </p:sp>
        <p:sp>
          <p:nvSpPr>
            <p:cNvPr id="19461" name="TextBox 9">
              <a:extLst>
                <a:ext uri="{FF2B5EF4-FFF2-40B4-BE49-F238E27FC236}">
                  <a16:creationId xmlns:a16="http://schemas.microsoft.com/office/drawing/2014/main" id="{7A368053-14BD-4281-AD2B-99198B556023}"/>
                </a:ext>
              </a:extLst>
            </p:cNvPr>
            <p:cNvSpPr txBox="1">
              <a:spLocks noChangeArrowheads="1"/>
            </p:cNvSpPr>
            <p:nvPr/>
          </p:nvSpPr>
          <p:spPr bwMode="auto">
            <a:xfrm>
              <a:off x="4468118" y="3800011"/>
              <a:ext cx="1033251" cy="27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79" tIns="47339" rIns="94679" bIns="47339">
              <a:spAutoFit/>
            </a:bodyPr>
            <a:lstStyle>
              <a:lvl1pPr defTabSz="9445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44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445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445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445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7200" dirty="0">
                  <a:solidFill>
                    <a:srgbClr val="00335A"/>
                  </a:solidFill>
                  <a:latin typeface="Franklin Gothic Book" panose="020B0503020102020204" pitchFamily="34" charset="0"/>
                  <a:ea typeface="Franklin Gothic Book" panose="020B0503020102020204" pitchFamily="34" charset="0"/>
                  <a:cs typeface="Franklin Gothic Book" panose="020B0503020102020204" pitchFamily="34" charset="0"/>
                </a:rPr>
                <a:t>2</a:t>
              </a:r>
            </a:p>
          </p:txBody>
        </p:sp>
        <p:cxnSp>
          <p:nvCxnSpPr>
            <p:cNvPr id="11" name="Straight Connector 10">
              <a:extLst>
                <a:ext uri="{FF2B5EF4-FFF2-40B4-BE49-F238E27FC236}">
                  <a16:creationId xmlns:a16="http://schemas.microsoft.com/office/drawing/2014/main" id="{A81A5467-75E6-40F4-94BF-D7912A6915D9}"/>
                </a:ext>
              </a:extLst>
            </p:cNvPr>
            <p:cNvCxnSpPr/>
            <p:nvPr/>
          </p:nvCxnSpPr>
          <p:spPr>
            <a:xfrm>
              <a:off x="5831059" y="4174690"/>
              <a:ext cx="0" cy="2223002"/>
            </a:xfrm>
            <a:prstGeom prst="line">
              <a:avLst/>
            </a:prstGeom>
            <a:ln w="57150" cap="rnd" cmpd="sng">
              <a:solidFill>
                <a:srgbClr val="00335A"/>
              </a:solidFill>
              <a:prstDash val="sysDot"/>
              <a:round/>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BC6C6F90-24A2-5E47-B903-ED66EE245175}" type="slidenum">
              <a:rPr lang="en-US" smtClean="0"/>
              <a:pPr/>
              <a:t>6</a:t>
            </a:fld>
            <a:endParaRPr lang="en-US"/>
          </a:p>
        </p:txBody>
      </p:sp>
    </p:spTree>
    <p:extLst>
      <p:ext uri="{BB962C8B-B14F-4D97-AF65-F5344CB8AC3E}">
        <p14:creationId xmlns:p14="http://schemas.microsoft.com/office/powerpoint/2010/main" val="106927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C6C6F90-24A2-5E47-B903-ED66EE245175}" type="slidenum">
              <a:rPr lang="en-US" smtClean="0"/>
              <a:pPr/>
              <a:t>7</a:t>
            </a:fld>
            <a:endParaRPr lang="en-US"/>
          </a:p>
        </p:txBody>
      </p:sp>
      <p:sp>
        <p:nvSpPr>
          <p:cNvPr id="6" name="Title 5">
            <a:extLst>
              <a:ext uri="{FF2B5EF4-FFF2-40B4-BE49-F238E27FC236}">
                <a16:creationId xmlns:a16="http://schemas.microsoft.com/office/drawing/2014/main" id="{63D97AA9-4956-4650-B577-434F1BF11423}"/>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Overview of Valuation</a:t>
            </a:r>
          </a:p>
          <a:p>
            <a:pPr algn="l"/>
            <a:r>
              <a:rPr lang="en-US" sz="2200" dirty="0">
                <a:solidFill>
                  <a:srgbClr val="00335A"/>
                </a:solidFill>
                <a:latin typeface="Arial"/>
                <a:cs typeface="Arial"/>
              </a:rPr>
              <a:t>Valuation Process – Key Steps</a:t>
            </a:r>
          </a:p>
          <a:p>
            <a:pPr algn="l"/>
            <a:endParaRPr lang="en-IN" sz="2200" b="1" dirty="0">
              <a:solidFill>
                <a:srgbClr val="00335A"/>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5BB241F-1000-41D2-AAA8-F99CA04C69A2}"/>
              </a:ext>
            </a:extLst>
          </p:cNvPr>
          <p:cNvGraphicFramePr/>
          <p:nvPr>
            <p:extLst>
              <p:ext uri="{D42A27DB-BD31-4B8C-83A1-F6EECF244321}">
                <p14:modId xmlns:p14="http://schemas.microsoft.com/office/powerpoint/2010/main" val="1175292680"/>
              </p:ext>
            </p:extLst>
          </p:nvPr>
        </p:nvGraphicFramePr>
        <p:xfrm>
          <a:off x="205169" y="1532853"/>
          <a:ext cx="8758261" cy="524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1">
            <a:extLst>
              <a:ext uri="{FF2B5EF4-FFF2-40B4-BE49-F238E27FC236}">
                <a16:creationId xmlns:a16="http://schemas.microsoft.com/office/drawing/2014/main" id="{E20CBACD-01F0-CB03-10A7-39BC3141B388}"/>
              </a:ext>
            </a:extLst>
          </p:cNvPr>
          <p:cNvSpPr txBox="1"/>
          <p:nvPr/>
        </p:nvSpPr>
        <p:spPr>
          <a:xfrm>
            <a:off x="103569" y="1097155"/>
            <a:ext cx="5824599"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sz="1400" b="1" dirty="0">
                <a:latin typeface="Arial"/>
                <a:cs typeface="Arial"/>
              </a:rPr>
              <a:t>Steps of Valuation as prescribed by ICAI Valuation Standard</a:t>
            </a:r>
          </a:p>
        </p:txBody>
      </p:sp>
    </p:spTree>
    <p:extLst>
      <p:ext uri="{BB962C8B-B14F-4D97-AF65-F5344CB8AC3E}">
        <p14:creationId xmlns:p14="http://schemas.microsoft.com/office/powerpoint/2010/main" val="78987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DD1EC0-6B53-0801-DC23-FCF96958CBC5}"/>
              </a:ext>
            </a:extLst>
          </p:cNvPr>
          <p:cNvSpPr>
            <a:spLocks noGrp="1"/>
          </p:cNvSpPr>
          <p:nvPr>
            <p:ph type="sldNum" sz="quarter" idx="12"/>
          </p:nvPr>
        </p:nvSpPr>
        <p:spPr/>
        <p:txBody>
          <a:bodyPr/>
          <a:lstStyle/>
          <a:p>
            <a:fld id="{BC6C6F90-24A2-5E47-B903-ED66EE245175}" type="slidenum">
              <a:rPr lang="en-US" smtClean="0"/>
              <a:pPr/>
              <a:t>8</a:t>
            </a:fld>
            <a:endParaRPr lang="en-US"/>
          </a:p>
        </p:txBody>
      </p:sp>
      <p:sp>
        <p:nvSpPr>
          <p:cNvPr id="7" name="Rectangle 6">
            <a:extLst>
              <a:ext uri="{FF2B5EF4-FFF2-40B4-BE49-F238E27FC236}">
                <a16:creationId xmlns:a16="http://schemas.microsoft.com/office/drawing/2014/main" id="{0F38C2B1-BA54-4666-8AC2-D9FA3CE553B7}"/>
              </a:ext>
            </a:extLst>
          </p:cNvPr>
          <p:cNvSpPr/>
          <p:nvPr/>
        </p:nvSpPr>
        <p:spPr>
          <a:xfrm>
            <a:off x="98274" y="1167206"/>
            <a:ext cx="3068468" cy="338554"/>
          </a:xfrm>
          <a:prstGeom prst="rect">
            <a:avLst/>
          </a:prstGeom>
        </p:spPr>
        <p:txBody>
          <a:bodyPr wrap="non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pPr algn="ctr">
              <a:spcAft>
                <a:spcPts val="600"/>
              </a:spcAft>
            </a:pPr>
            <a:r>
              <a:rPr lang="en-US" sz="1600" b="1" dirty="0">
                <a:solidFill>
                  <a:schemeClr val="tx1">
                    <a:lumMod val="65000"/>
                    <a:lumOff val="35000"/>
                  </a:schemeClr>
                </a:solidFill>
                <a:latin typeface="Arial" panose="020B0604020202020204" pitchFamily="34" charset="0"/>
                <a:cs typeface="Arial" panose="020B0604020202020204" pitchFamily="34" charset="0"/>
              </a:rPr>
              <a:t>Key Elements of Engagement</a:t>
            </a:r>
            <a:endParaRPr lang="en-US"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9947749-189E-4740-9AD1-C382A05CA869}"/>
              </a:ext>
            </a:extLst>
          </p:cNvPr>
          <p:cNvSpPr/>
          <p:nvPr/>
        </p:nvSpPr>
        <p:spPr>
          <a:xfrm>
            <a:off x="221169" y="1536538"/>
            <a:ext cx="2581543" cy="227754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Scope;</a:t>
            </a:r>
          </a:p>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Responsibility;</a:t>
            </a:r>
          </a:p>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Authority;</a:t>
            </a:r>
          </a:p>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Confidentiality;</a:t>
            </a:r>
          </a:p>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Limitations;</a:t>
            </a:r>
          </a:p>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Reporting; and </a:t>
            </a:r>
          </a:p>
          <a:p>
            <a:pPr marL="171450" indent="-171450">
              <a:spcAft>
                <a:spcPts val="600"/>
              </a:spcAft>
              <a:buFont typeface="Arial" panose="020B0604020202020204" pitchFamily="34" charset="0"/>
              <a:buChar char="•"/>
            </a:pPr>
            <a:r>
              <a:rPr lang="en-IN" sz="1400" dirty="0">
                <a:solidFill>
                  <a:schemeClr val="tx1">
                    <a:lumMod val="65000"/>
                    <a:lumOff val="35000"/>
                  </a:schemeClr>
                </a:solidFill>
                <a:latin typeface="Arial" panose="020B0604020202020204" pitchFamily="34" charset="0"/>
                <a:cs typeface="Arial" panose="020B0604020202020204" pitchFamily="34" charset="0"/>
              </a:rPr>
              <a:t>Compliance with Indian Valuation Standards</a:t>
            </a:r>
          </a:p>
        </p:txBody>
      </p:sp>
      <p:sp>
        <p:nvSpPr>
          <p:cNvPr id="9" name="Rectangle 8">
            <a:extLst>
              <a:ext uri="{FF2B5EF4-FFF2-40B4-BE49-F238E27FC236}">
                <a16:creationId xmlns:a16="http://schemas.microsoft.com/office/drawing/2014/main" id="{77302315-A21C-49AE-ABF3-89B11D75D6DE}"/>
              </a:ext>
            </a:extLst>
          </p:cNvPr>
          <p:cNvSpPr/>
          <p:nvPr/>
        </p:nvSpPr>
        <p:spPr>
          <a:xfrm>
            <a:off x="3575319" y="1167206"/>
            <a:ext cx="5369802" cy="4427745"/>
          </a:xfrm>
          <a:prstGeom prst="rect">
            <a:avLst/>
          </a:prstGeom>
          <a:solidFill>
            <a:srgbClr val="EDF8F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just"/>
            <a:r>
              <a:rPr lang="en-US" sz="1600" b="1" dirty="0">
                <a:solidFill>
                  <a:schemeClr val="tx1">
                    <a:lumMod val="65000"/>
                    <a:lumOff val="35000"/>
                  </a:schemeClr>
                </a:solidFill>
                <a:latin typeface="Arial" panose="020B0604020202020204" pitchFamily="34" charset="0"/>
                <a:cs typeface="Arial" panose="020B0604020202020204" pitchFamily="34" charset="0"/>
              </a:rPr>
              <a:t>Contents of Engagement Letter</a:t>
            </a:r>
            <a:endParaRPr lang="en-US" sz="1100"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Details of the client;</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Details of any other user/s of the valuation report apart from the client, if any;</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Details of the valuer;</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Purpose of the valuation;</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Identification of the subject matter of valuation;</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Valuation date;</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Basis and premise of valuation;</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Responsibilities of the client and the valuer;</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Confidentiality obligations of the client and the valuer;</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Scope/ limitations;</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Fees ;</a:t>
            </a:r>
          </a:p>
          <a:p>
            <a:pPr marL="171450" indent="-171450">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cs typeface="Arial" panose="020B0604020202020204" pitchFamily="34" charset="0"/>
              </a:rPr>
              <a:t>Details of third party expert, if any, and their scope of work, scope limitations, and responsibilities.</a:t>
            </a:r>
            <a:endParaRPr lang="en-IN"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CC9BBBE9-70C3-4C82-912F-95EBC3719A6F}"/>
              </a:ext>
            </a:extLst>
          </p:cNvPr>
          <p:cNvSpPr/>
          <p:nvPr/>
        </p:nvSpPr>
        <p:spPr>
          <a:xfrm>
            <a:off x="284770" y="3918647"/>
            <a:ext cx="2838269" cy="1676304"/>
          </a:xfrm>
          <a:prstGeom prst="ellipse">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r>
              <a:rPr lang="en-US" sz="1400" b="1" dirty="0">
                <a:solidFill>
                  <a:schemeClr val="bg1"/>
                </a:solidFill>
                <a:latin typeface="Arial" panose="020B0604020202020204" pitchFamily="34" charset="0"/>
                <a:cs typeface="Arial" panose="020B0604020202020204" pitchFamily="34" charset="0"/>
              </a:rPr>
              <a:t>The terms of the valuation assignment shall be documented in writing in an engagement letter</a:t>
            </a:r>
            <a:endParaRPr lang="en-US" sz="14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D58C80-CA83-DBC1-8F20-A20D2B94CF0D}"/>
              </a:ext>
            </a:extLst>
          </p:cNvPr>
          <p:cNvSpPr/>
          <p:nvPr/>
        </p:nvSpPr>
        <p:spPr>
          <a:xfrm>
            <a:off x="81468" y="5734820"/>
            <a:ext cx="8981065" cy="860748"/>
          </a:xfrm>
          <a:prstGeom prst="rect">
            <a:avLst/>
          </a:prstGeom>
        </p:spPr>
        <p:txBody>
          <a:bodyPr wrap="squar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pPr algn="just">
              <a:lnSpc>
                <a:spcPct val="120000"/>
              </a:lnSpc>
            </a:pPr>
            <a:r>
              <a:rPr lang="en-US" sz="1300" b="1" i="1" dirty="0">
                <a:solidFill>
                  <a:schemeClr val="tx1">
                    <a:lumMod val="65000"/>
                    <a:lumOff val="35000"/>
                  </a:schemeClr>
                </a:solidFill>
                <a:latin typeface="Arial" panose="020B0604020202020204" pitchFamily="34" charset="0"/>
                <a:cs typeface="Arial" panose="020B0604020202020204" pitchFamily="34" charset="0"/>
              </a:rPr>
              <a:t>The valuation shall not be constituted as an audit or review in accordance with the auditing standards; accounting/ financial /commercial/ legal/ tax/ environmental due diligence or forensic/ investigation services; and shall not include verification or validation work. </a:t>
            </a:r>
          </a:p>
        </p:txBody>
      </p:sp>
      <p:sp>
        <p:nvSpPr>
          <p:cNvPr id="12" name="Title 5">
            <a:extLst>
              <a:ext uri="{FF2B5EF4-FFF2-40B4-BE49-F238E27FC236}">
                <a16:creationId xmlns:a16="http://schemas.microsoft.com/office/drawing/2014/main" id="{552750FB-E89B-4C73-F234-B6C70DCB91E0}"/>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Overview of Valuation</a:t>
            </a:r>
          </a:p>
          <a:p>
            <a:pPr algn="l"/>
            <a:r>
              <a:rPr lang="en-US" sz="2200" dirty="0">
                <a:solidFill>
                  <a:srgbClr val="00335A"/>
                </a:solidFill>
                <a:latin typeface="Arial"/>
                <a:cs typeface="Arial"/>
              </a:rPr>
              <a:t>Valuation Process – Valuation Engagements</a:t>
            </a:r>
          </a:p>
          <a:p>
            <a:pPr algn="l"/>
            <a:endParaRPr lang="en-IN" sz="2200" b="1" dirty="0">
              <a:solidFill>
                <a:srgbClr val="0033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5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0E35E-3ABB-F303-C58F-0D535FC28272}"/>
              </a:ext>
            </a:extLst>
          </p:cNvPr>
          <p:cNvSpPr>
            <a:spLocks noGrp="1"/>
          </p:cNvSpPr>
          <p:nvPr>
            <p:ph type="sldNum" sz="quarter" idx="12"/>
          </p:nvPr>
        </p:nvSpPr>
        <p:spPr/>
        <p:txBody>
          <a:bodyPr/>
          <a:lstStyle/>
          <a:p>
            <a:fld id="{BC6C6F90-24A2-5E47-B903-ED66EE245175}" type="slidenum">
              <a:rPr lang="en-US" smtClean="0"/>
              <a:pPr/>
              <a:t>9</a:t>
            </a:fld>
            <a:endParaRPr lang="en-US"/>
          </a:p>
        </p:txBody>
      </p:sp>
      <p:sp>
        <p:nvSpPr>
          <p:cNvPr id="5" name="Title 5">
            <a:extLst>
              <a:ext uri="{FF2B5EF4-FFF2-40B4-BE49-F238E27FC236}">
                <a16:creationId xmlns:a16="http://schemas.microsoft.com/office/drawing/2014/main" id="{FDC457EC-EAAD-E857-5D9E-ACFF95917853}"/>
              </a:ext>
            </a:extLst>
          </p:cNvPr>
          <p:cNvSpPr txBox="1">
            <a:spLocks/>
          </p:cNvSpPr>
          <p:nvPr/>
        </p:nvSpPr>
        <p:spPr>
          <a:xfrm>
            <a:off x="133429" y="33453"/>
            <a:ext cx="8859562" cy="100404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rgbClr val="00335A"/>
              </a:solidFill>
              <a:latin typeface="Arial"/>
              <a:cs typeface="Arial"/>
            </a:endParaRPr>
          </a:p>
          <a:p>
            <a:pPr algn="l"/>
            <a:r>
              <a:rPr lang="en-US" sz="2200" b="1" dirty="0">
                <a:solidFill>
                  <a:srgbClr val="00335A"/>
                </a:solidFill>
                <a:latin typeface="Arial"/>
                <a:cs typeface="Arial"/>
              </a:rPr>
              <a:t>Overview of Valuation</a:t>
            </a:r>
          </a:p>
          <a:p>
            <a:pPr algn="l"/>
            <a:r>
              <a:rPr lang="en-US" sz="2200" dirty="0">
                <a:solidFill>
                  <a:srgbClr val="00335A"/>
                </a:solidFill>
                <a:latin typeface="Arial"/>
                <a:cs typeface="Arial"/>
              </a:rPr>
              <a:t>Valuation Process – Report and Documentation</a:t>
            </a:r>
          </a:p>
          <a:p>
            <a:pPr algn="l"/>
            <a:endParaRPr lang="en-IN" sz="2200" b="1" dirty="0">
              <a:solidFill>
                <a:srgbClr val="00335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38C2B1-BA54-4666-8AC2-D9FA3CE553B7}"/>
              </a:ext>
            </a:extLst>
          </p:cNvPr>
          <p:cNvSpPr/>
          <p:nvPr/>
        </p:nvSpPr>
        <p:spPr>
          <a:xfrm>
            <a:off x="103424" y="1235294"/>
            <a:ext cx="3688660" cy="338554"/>
          </a:xfrm>
          <a:prstGeom prst="rect">
            <a:avLst/>
          </a:prstGeom>
        </p:spPr>
        <p:txBody>
          <a:bodyPr wrap="square">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pPr>
              <a:spcAft>
                <a:spcPts val="600"/>
              </a:spcAft>
            </a:pPr>
            <a:r>
              <a:rPr lang="en-US" sz="1600" b="1" dirty="0">
                <a:latin typeface="Arial" panose="020B0604020202020204" pitchFamily="34" charset="0"/>
                <a:cs typeface="Arial" panose="020B0604020202020204" pitchFamily="34" charset="0"/>
              </a:rPr>
              <a:t>Contents of Valuation Report</a:t>
            </a:r>
          </a:p>
        </p:txBody>
      </p:sp>
      <p:sp>
        <p:nvSpPr>
          <p:cNvPr id="7" name="Rectangle 6">
            <a:extLst>
              <a:ext uri="{FF2B5EF4-FFF2-40B4-BE49-F238E27FC236}">
                <a16:creationId xmlns:a16="http://schemas.microsoft.com/office/drawing/2014/main" id="{D6879498-1EA8-43D2-BC90-4F5A5920B293}"/>
              </a:ext>
            </a:extLst>
          </p:cNvPr>
          <p:cNvSpPr/>
          <p:nvPr/>
        </p:nvSpPr>
        <p:spPr>
          <a:xfrm>
            <a:off x="181014" y="1642651"/>
            <a:ext cx="8859562" cy="3980055"/>
          </a:xfrm>
          <a:prstGeom prst="rect">
            <a:avLst/>
          </a:prstGeom>
          <a:solidFill>
            <a:srgbClr val="EDF8F9"/>
          </a:solidFill>
        </p:spPr>
        <p:txBody>
          <a:bodyPr wrap="square" numCol="2" rtlCol="0">
            <a:spAutoFit/>
          </a:bodyPr>
          <a:ls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Purpose of the valuation and appointing authority;</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Identity of the valuer and any other experts involved in the valuation;</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Disclosure of the valuer’s interest or conflict, if any;</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Date of appointment, valuation date and date of the valuation report;</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Inspections and/or investigations undertaken;</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Background information of the asset being valued;</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Nature and sources of the information used or relied upon;</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Procedures adopted in carrying out valuation and valuation standards followed;</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Valuation methodology used;</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Restrictions on use of the valuation report, if any;</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Major factors that were taken into account during the valuation;</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Conclusion; and</a:t>
            </a:r>
          </a:p>
          <a:p>
            <a:pPr marL="115888" indent="-115888">
              <a:spcAft>
                <a:spcPts val="600"/>
              </a:spcAft>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Caveats, limitation and disclaimers to the extent they explain or elucidate the limitations faced by </a:t>
            </a:r>
            <a:r>
              <a:rPr lang="en-US" sz="1500" dirty="0" err="1">
                <a:solidFill>
                  <a:schemeClr val="tx1">
                    <a:lumMod val="65000"/>
                    <a:lumOff val="35000"/>
                  </a:schemeClr>
                </a:solidFill>
                <a:latin typeface="Arial" panose="020B0604020202020204" pitchFamily="34" charset="0"/>
                <a:cs typeface="Arial" panose="020B0604020202020204" pitchFamily="34" charset="0"/>
              </a:rPr>
              <a:t>valuer</a:t>
            </a:r>
            <a:r>
              <a:rPr lang="en-US" sz="1500" dirty="0">
                <a:solidFill>
                  <a:schemeClr val="tx1">
                    <a:lumMod val="65000"/>
                    <a:lumOff val="35000"/>
                  </a:schemeClr>
                </a:solidFill>
                <a:latin typeface="Arial" panose="020B0604020202020204" pitchFamily="34" charset="0"/>
                <a:cs typeface="Arial" panose="020B0604020202020204" pitchFamily="34" charset="0"/>
              </a:rPr>
              <a:t>, which shall not be for the purpose of limiting his  responsibility for the valuation report.</a:t>
            </a:r>
          </a:p>
        </p:txBody>
      </p:sp>
    </p:spTree>
    <p:extLst>
      <p:ext uri="{BB962C8B-B14F-4D97-AF65-F5344CB8AC3E}">
        <p14:creationId xmlns:p14="http://schemas.microsoft.com/office/powerpoint/2010/main" val="2925999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12918</TotalTime>
  <Words>2119</Words>
  <Application>Microsoft Office PowerPoint</Application>
  <PresentationFormat>On-screen Show (4:3)</PresentationFormat>
  <Paragraphs>368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Franklin Gothic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Amrish Garg;Paras Gupta</dc:creator>
  <cp:lastModifiedBy>Shubham</cp:lastModifiedBy>
  <cp:revision>1187</cp:revision>
  <cp:lastPrinted>2019-03-02T07:37:14Z</cp:lastPrinted>
  <dcterms:created xsi:type="dcterms:W3CDTF">2015-09-25T10:15:41Z</dcterms:created>
  <dcterms:modified xsi:type="dcterms:W3CDTF">2025-10-03T16:26:18Z</dcterms:modified>
</cp:coreProperties>
</file>