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76" r:id="rId3"/>
    <p:sldId id="277" r:id="rId4"/>
    <p:sldId id="278" r:id="rId5"/>
    <p:sldId id="279" r:id="rId6"/>
    <p:sldId id="257" r:id="rId7"/>
    <p:sldId id="261" r:id="rId8"/>
    <p:sldId id="262" r:id="rId9"/>
    <p:sldId id="263" r:id="rId10"/>
    <p:sldId id="264" r:id="rId11"/>
    <p:sldId id="260" r:id="rId12"/>
    <p:sldId id="259" r:id="rId13"/>
    <p:sldId id="265" r:id="rId14"/>
    <p:sldId id="266" r:id="rId15"/>
    <p:sldId id="267" r:id="rId16"/>
    <p:sldId id="268" r:id="rId17"/>
    <p:sldId id="269" r:id="rId18"/>
    <p:sldId id="270" r:id="rId19"/>
    <p:sldId id="271" r:id="rId20"/>
    <p:sldId id="272" r:id="rId21"/>
    <p:sldId id="280" r:id="rId22"/>
    <p:sldId id="281" r:id="rId23"/>
    <p:sldId id="28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2" autoAdjust="0"/>
    <p:restoredTop sz="94660"/>
  </p:normalViewPr>
  <p:slideViewPr>
    <p:cSldViewPr snapToGrid="0">
      <p:cViewPr varScale="1">
        <p:scale>
          <a:sx n="117" d="100"/>
          <a:sy n="117" d="100"/>
        </p:scale>
        <p:origin x="24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F8B16-3EBC-490C-9C2F-F5D6D36DC6D3}" type="datetimeFigureOut">
              <a:rPr lang="en-IN" smtClean="0"/>
              <a:t>05-04-2025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91D3D2-50BE-4C5C-8F20-DF62931606B2}" type="slidenum">
              <a:rPr lang="en-IN" smtClean="0"/>
              <a:t>‹#›</a:t>
            </a:fld>
            <a:endParaRPr lang="en-IN"/>
          </a:p>
        </p:txBody>
      </p:sp>
    </p:spTree>
    <p:extLst>
      <p:ext uri="{BB962C8B-B14F-4D97-AF65-F5344CB8AC3E}">
        <p14:creationId xmlns:p14="http://schemas.microsoft.com/office/powerpoint/2010/main" val="648321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691D3D2-50BE-4C5C-8F20-DF62931606B2}" type="slidenum">
              <a:rPr lang="en-IN" smtClean="0"/>
              <a:t>10</a:t>
            </a:fld>
            <a:endParaRPr lang="en-IN"/>
          </a:p>
        </p:txBody>
      </p:sp>
    </p:spTree>
    <p:extLst>
      <p:ext uri="{BB962C8B-B14F-4D97-AF65-F5344CB8AC3E}">
        <p14:creationId xmlns:p14="http://schemas.microsoft.com/office/powerpoint/2010/main" val="1017134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39F07-43FB-94F4-BC19-FB4B97016C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6D79FFD-06E9-FC2F-E3A3-33D988BA8E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079C838-7F53-9147-77C0-71C55EFAD6A4}"/>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5" name="Footer Placeholder 4">
            <a:extLst>
              <a:ext uri="{FF2B5EF4-FFF2-40B4-BE49-F238E27FC236}">
                <a16:creationId xmlns:a16="http://schemas.microsoft.com/office/drawing/2014/main" id="{EA3D449B-4681-F88E-59FF-158E29E03CE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B6D893A-6003-3836-E6FF-2DA3637B32C0}"/>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64082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2AED9-B86E-4256-DD8E-03C658844A4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723F784-C258-CA59-02F8-F239434E27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0DEA-57C2-9333-E2B8-C8588FB4CB4B}"/>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5" name="Footer Placeholder 4">
            <a:extLst>
              <a:ext uri="{FF2B5EF4-FFF2-40B4-BE49-F238E27FC236}">
                <a16:creationId xmlns:a16="http://schemas.microsoft.com/office/drawing/2014/main" id="{04A779CA-59E1-7D4A-2EB1-B20B0AA0D1F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2A4BF72-D3FC-A987-B409-6E9CDC3B132E}"/>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2813096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67C34F-C94B-93F3-CA0E-39D68F809F8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B750BC4-5E97-1824-C32A-4C84B4C46B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96A163E-1BD7-942F-725D-540F3E704B0E}"/>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5" name="Footer Placeholder 4">
            <a:extLst>
              <a:ext uri="{FF2B5EF4-FFF2-40B4-BE49-F238E27FC236}">
                <a16:creationId xmlns:a16="http://schemas.microsoft.com/office/drawing/2014/main" id="{9DB67873-ABFE-5594-B97F-A200960EFF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F7E71ED-3FB8-D017-3CEF-7A27C09AC4BA}"/>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234994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AF14C-7BF4-CF5C-2F44-5BB127977E4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53AB8EB-0055-095A-D349-89F3AF075B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2E9E30E-1247-49D3-5C30-7B9DAD89AEB8}"/>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5" name="Footer Placeholder 4">
            <a:extLst>
              <a:ext uri="{FF2B5EF4-FFF2-40B4-BE49-F238E27FC236}">
                <a16:creationId xmlns:a16="http://schemas.microsoft.com/office/drawing/2014/main" id="{FA259407-1ECF-CFE3-0C4A-AF43B1C12F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0DB6EEA-EEDC-46F8-2566-BB3AC0991768}"/>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342316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2DCB-E23D-C285-E427-A536F951DD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F6E8AC3-6C47-1202-BCCB-23B845533A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99958E-0A8A-938A-DAFE-3AE3863F1BB7}"/>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5" name="Footer Placeholder 4">
            <a:extLst>
              <a:ext uri="{FF2B5EF4-FFF2-40B4-BE49-F238E27FC236}">
                <a16:creationId xmlns:a16="http://schemas.microsoft.com/office/drawing/2014/main" id="{ACAF1726-A8E6-3DE9-C959-CAB4DB3910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090490-1350-39EA-5903-CFFAF72B617D}"/>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1145668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7A276-5B8C-D8ED-3A00-33E8EA4F023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88D4E26-8D26-F3CE-ED43-C65CE1DE94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BBAE171-3D77-FDA4-528F-A1F2DCDE05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7FAA6DB-9F98-01C1-33E4-4594D69468D8}"/>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6" name="Footer Placeholder 5">
            <a:extLst>
              <a:ext uri="{FF2B5EF4-FFF2-40B4-BE49-F238E27FC236}">
                <a16:creationId xmlns:a16="http://schemas.microsoft.com/office/drawing/2014/main" id="{E3879A00-5FA3-9A8A-7C80-9F89226BEDB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84F2AD8-CA4E-F0B4-C380-5AE15EF477B2}"/>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2730387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E0A4-0F9D-E394-E38A-D5452181461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0904EA6-039F-9537-CA55-F6DCCF59E4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EDFCB1-12F7-FF35-49F0-6F545D164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4DC6B154-3D3F-2EE5-81A9-478DE30278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C85BB9-D34D-4826-53DD-2D35F59790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A7D9C80-05B6-38D5-7A71-E64AD1E26917}"/>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8" name="Footer Placeholder 7">
            <a:extLst>
              <a:ext uri="{FF2B5EF4-FFF2-40B4-BE49-F238E27FC236}">
                <a16:creationId xmlns:a16="http://schemas.microsoft.com/office/drawing/2014/main" id="{339A99DF-4296-01C4-E0A7-7E2EF4A082D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56D150F-ADF5-1993-3F34-4F56301D747C}"/>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1632365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31948-3A6C-5973-16FA-99D5BB96F29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A712D5F-1682-CD16-0ACA-7C74871A6558}"/>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4" name="Footer Placeholder 3">
            <a:extLst>
              <a:ext uri="{FF2B5EF4-FFF2-40B4-BE49-F238E27FC236}">
                <a16:creationId xmlns:a16="http://schemas.microsoft.com/office/drawing/2014/main" id="{F22488D1-13CF-E1F6-2388-60E6B6D9D75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39F31BB-4AF1-5ADF-F35E-DBB5DFF7D1E7}"/>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68703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D8E8CE-7DAC-41CC-AF70-47D32FB7828D}"/>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3" name="Footer Placeholder 2">
            <a:extLst>
              <a:ext uri="{FF2B5EF4-FFF2-40B4-BE49-F238E27FC236}">
                <a16:creationId xmlns:a16="http://schemas.microsoft.com/office/drawing/2014/main" id="{B1BA1868-7C44-1FCA-BDF4-051883448D1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6558561-449B-D0BD-BF0A-0DDF008DB4CD}"/>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314302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CFB31-7118-87AF-AB1D-A23148F86B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04B9CEA-84B2-8994-6ADE-AC48852EC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71E004A-C9C5-16F9-6408-1EDC0913E6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930CB5-33EC-6977-7DDE-8A7296CE7828}"/>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6" name="Footer Placeholder 5">
            <a:extLst>
              <a:ext uri="{FF2B5EF4-FFF2-40B4-BE49-F238E27FC236}">
                <a16:creationId xmlns:a16="http://schemas.microsoft.com/office/drawing/2014/main" id="{2E82BBAB-0748-9EAC-6082-217D425E6FC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73B0D6A-B7BA-9312-547F-9FC6F5FB56CD}"/>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3162017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6F060-88B4-3744-7C8D-E0CC095552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ABF2FD1-F440-6420-732C-3F1198530F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C73CB56-D36B-C161-CCBD-3137079D10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E2365F-0DEC-F019-6F11-8A3F35784BD6}"/>
              </a:ext>
            </a:extLst>
          </p:cNvPr>
          <p:cNvSpPr>
            <a:spLocks noGrp="1"/>
          </p:cNvSpPr>
          <p:nvPr>
            <p:ph type="dt" sz="half" idx="10"/>
          </p:nvPr>
        </p:nvSpPr>
        <p:spPr/>
        <p:txBody>
          <a:bodyPr/>
          <a:lstStyle/>
          <a:p>
            <a:fld id="{6E6CE2DF-21B3-40C6-AF2C-11D1454F5348}" type="datetimeFigureOut">
              <a:rPr lang="en-IN" smtClean="0"/>
              <a:t>05-04-2025</a:t>
            </a:fld>
            <a:endParaRPr lang="en-IN"/>
          </a:p>
        </p:txBody>
      </p:sp>
      <p:sp>
        <p:nvSpPr>
          <p:cNvPr id="6" name="Footer Placeholder 5">
            <a:extLst>
              <a:ext uri="{FF2B5EF4-FFF2-40B4-BE49-F238E27FC236}">
                <a16:creationId xmlns:a16="http://schemas.microsoft.com/office/drawing/2014/main" id="{78A7A616-F1E8-A393-DA10-E152B2ACAAE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F71157E-0211-DA50-9C3A-A28C855C6936}"/>
              </a:ext>
            </a:extLst>
          </p:cNvPr>
          <p:cNvSpPr>
            <a:spLocks noGrp="1"/>
          </p:cNvSpPr>
          <p:nvPr>
            <p:ph type="sldNum" sz="quarter" idx="12"/>
          </p:nvPr>
        </p:nvSpPr>
        <p:spPr/>
        <p:txBody>
          <a:bodyPr/>
          <a:lstStyle/>
          <a:p>
            <a:fld id="{A959720D-4BCC-4AC8-BDE8-CEA0AC199E18}" type="slidenum">
              <a:rPr lang="en-IN" smtClean="0"/>
              <a:t>‹#›</a:t>
            </a:fld>
            <a:endParaRPr lang="en-IN"/>
          </a:p>
        </p:txBody>
      </p:sp>
    </p:spTree>
    <p:extLst>
      <p:ext uri="{BB962C8B-B14F-4D97-AF65-F5344CB8AC3E}">
        <p14:creationId xmlns:p14="http://schemas.microsoft.com/office/powerpoint/2010/main" val="842973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71DB06-DC5C-7DB7-E755-8970D47543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BA18EA3-F894-7D17-5084-2A666D6B86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E7173A3-82EB-289D-B31F-84ACEF0088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E6CE2DF-21B3-40C6-AF2C-11D1454F5348}" type="datetimeFigureOut">
              <a:rPr lang="en-IN" smtClean="0"/>
              <a:t>05-04-2025</a:t>
            </a:fld>
            <a:endParaRPr lang="en-IN"/>
          </a:p>
        </p:txBody>
      </p:sp>
      <p:sp>
        <p:nvSpPr>
          <p:cNvPr id="5" name="Footer Placeholder 4">
            <a:extLst>
              <a:ext uri="{FF2B5EF4-FFF2-40B4-BE49-F238E27FC236}">
                <a16:creationId xmlns:a16="http://schemas.microsoft.com/office/drawing/2014/main" id="{C0ECC7F0-2168-D455-25C0-973D0F24E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431640BF-61F8-3FE1-B441-F8F2855E02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959720D-4BCC-4AC8-BDE8-CEA0AC199E18}" type="slidenum">
              <a:rPr lang="en-IN" smtClean="0"/>
              <a:t>‹#›</a:t>
            </a:fld>
            <a:endParaRPr lang="en-IN"/>
          </a:p>
        </p:txBody>
      </p:sp>
    </p:spTree>
    <p:extLst>
      <p:ext uri="{BB962C8B-B14F-4D97-AF65-F5344CB8AC3E}">
        <p14:creationId xmlns:p14="http://schemas.microsoft.com/office/powerpoint/2010/main" val="393799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E7BDD-5ABC-CE2D-E589-9291273C5D9A}"/>
              </a:ext>
            </a:extLst>
          </p:cNvPr>
          <p:cNvSpPr>
            <a:spLocks noGrp="1"/>
          </p:cNvSpPr>
          <p:nvPr>
            <p:ph type="ctrTitle"/>
          </p:nvPr>
        </p:nvSpPr>
        <p:spPr>
          <a:xfrm>
            <a:off x="1524000" y="1122363"/>
            <a:ext cx="9144000" cy="1799068"/>
          </a:xfrm>
        </p:spPr>
        <p:txBody>
          <a:bodyPr>
            <a:normAutofit/>
          </a:bodyPr>
          <a:lstStyle/>
          <a:p>
            <a:r>
              <a:rPr lang="en-IN" sz="4000" b="1" dirty="0">
                <a:solidFill>
                  <a:srgbClr val="FF0000"/>
                </a:solidFill>
              </a:rPr>
              <a:t>Haryana One Time Settlement Scheme – 2025</a:t>
            </a:r>
            <a:br>
              <a:rPr lang="en-IN" sz="4000" b="1" dirty="0">
                <a:solidFill>
                  <a:srgbClr val="FF0000"/>
                </a:solidFill>
              </a:rPr>
            </a:br>
            <a:r>
              <a:rPr lang="en-IN" sz="4000" b="1" dirty="0">
                <a:solidFill>
                  <a:srgbClr val="FF0000"/>
                </a:solidFill>
              </a:rPr>
              <a:t>for Recovery of Outstanding Dues.</a:t>
            </a:r>
          </a:p>
        </p:txBody>
      </p:sp>
      <p:sp>
        <p:nvSpPr>
          <p:cNvPr id="3" name="Subtitle 2">
            <a:extLst>
              <a:ext uri="{FF2B5EF4-FFF2-40B4-BE49-F238E27FC236}">
                <a16:creationId xmlns:a16="http://schemas.microsoft.com/office/drawing/2014/main" id="{480C430E-B224-2CD9-71A1-E92558501FD0}"/>
              </a:ext>
            </a:extLst>
          </p:cNvPr>
          <p:cNvSpPr>
            <a:spLocks noGrp="1"/>
          </p:cNvSpPr>
          <p:nvPr>
            <p:ph type="subTitle" idx="1"/>
          </p:nvPr>
        </p:nvSpPr>
        <p:spPr/>
        <p:txBody>
          <a:bodyPr>
            <a:normAutofit/>
          </a:bodyPr>
          <a:lstStyle/>
          <a:p>
            <a:r>
              <a:rPr lang="en-IN" sz="2800" b="1" dirty="0">
                <a:solidFill>
                  <a:schemeClr val="accent2">
                    <a:lumMod val="75000"/>
                  </a:schemeClr>
                </a:solidFill>
              </a:rPr>
              <a:t>Launched by Government of Haryana</a:t>
            </a:r>
          </a:p>
          <a:p>
            <a:r>
              <a:rPr lang="en-IN" sz="2800" b="1" dirty="0">
                <a:solidFill>
                  <a:schemeClr val="accent2">
                    <a:lumMod val="75000"/>
                  </a:schemeClr>
                </a:solidFill>
              </a:rPr>
              <a:t>Open period of application</a:t>
            </a:r>
          </a:p>
          <a:p>
            <a:r>
              <a:rPr lang="en-IN" sz="2800" b="1" dirty="0">
                <a:solidFill>
                  <a:schemeClr val="accent2">
                    <a:lumMod val="75000"/>
                  </a:schemeClr>
                </a:solidFill>
              </a:rPr>
              <a:t>1</a:t>
            </a:r>
            <a:r>
              <a:rPr lang="en-IN" sz="2800" b="1" baseline="30000" dirty="0">
                <a:solidFill>
                  <a:schemeClr val="accent2">
                    <a:lumMod val="75000"/>
                  </a:schemeClr>
                </a:solidFill>
              </a:rPr>
              <a:t>st</a:t>
            </a:r>
            <a:r>
              <a:rPr lang="en-IN" sz="2800" b="1" dirty="0">
                <a:solidFill>
                  <a:schemeClr val="accent2">
                    <a:lumMod val="75000"/>
                  </a:schemeClr>
                </a:solidFill>
              </a:rPr>
              <a:t> April 2025 to 27</a:t>
            </a:r>
            <a:r>
              <a:rPr lang="en-IN" sz="2800" b="1" baseline="30000" dirty="0">
                <a:solidFill>
                  <a:schemeClr val="accent2">
                    <a:lumMod val="75000"/>
                  </a:schemeClr>
                </a:solidFill>
              </a:rPr>
              <a:t>th</a:t>
            </a:r>
            <a:r>
              <a:rPr lang="en-IN" sz="2800" b="1" dirty="0">
                <a:solidFill>
                  <a:schemeClr val="accent2">
                    <a:lumMod val="75000"/>
                  </a:schemeClr>
                </a:solidFill>
              </a:rPr>
              <a:t> September 2025</a:t>
            </a:r>
          </a:p>
        </p:txBody>
      </p:sp>
    </p:spTree>
    <p:extLst>
      <p:ext uri="{BB962C8B-B14F-4D97-AF65-F5344CB8AC3E}">
        <p14:creationId xmlns:p14="http://schemas.microsoft.com/office/powerpoint/2010/main" val="156661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EC2B5-EBFC-1884-E1FB-1BEF5A19E8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1CDD56-3844-647C-CD4F-F80C7F16EB81}"/>
              </a:ext>
            </a:extLst>
          </p:cNvPr>
          <p:cNvSpPr>
            <a:spLocks noGrp="1"/>
          </p:cNvSpPr>
          <p:nvPr>
            <p:ph type="ctrTitle"/>
          </p:nvPr>
        </p:nvSpPr>
        <p:spPr>
          <a:xfrm>
            <a:off x="1480088" y="433954"/>
            <a:ext cx="8950271" cy="1418094"/>
          </a:xfrm>
        </p:spPr>
        <p:txBody>
          <a:bodyPr>
            <a:normAutofit/>
          </a:bodyPr>
          <a:lstStyle/>
          <a:p>
            <a:r>
              <a:rPr lang="en-IN" sz="3600" b="1" dirty="0">
                <a:solidFill>
                  <a:srgbClr val="FF0000"/>
                </a:solidFill>
              </a:rPr>
              <a:t>One Time Settlement Scheme – 2025</a:t>
            </a:r>
            <a:br>
              <a:rPr lang="en-IN" sz="3600" b="1" dirty="0">
                <a:solidFill>
                  <a:srgbClr val="FF0000"/>
                </a:solidFill>
              </a:rPr>
            </a:br>
            <a:r>
              <a:rPr lang="en-US" sz="4000" dirty="0">
                <a:solidFill>
                  <a:srgbClr val="80340D"/>
                </a:solidFill>
                <a:effectLst/>
                <a:latin typeface="Times New Roman" panose="02020603050405020304" pitchFamily="18" charset="0"/>
                <a:ea typeface="Aptos" panose="02110004020202020204"/>
              </a:rPr>
              <a:t>Settlement of quantified Dues</a:t>
            </a:r>
            <a:endParaRPr lang="en-IN" sz="3600" dirty="0"/>
          </a:p>
        </p:txBody>
      </p:sp>
      <p:sp>
        <p:nvSpPr>
          <p:cNvPr id="3" name="Subtitle 2">
            <a:extLst>
              <a:ext uri="{FF2B5EF4-FFF2-40B4-BE49-F238E27FC236}">
                <a16:creationId xmlns:a16="http://schemas.microsoft.com/office/drawing/2014/main" id="{66880D93-7411-934D-1F55-C46387D44C11}"/>
              </a:ext>
            </a:extLst>
          </p:cNvPr>
          <p:cNvSpPr>
            <a:spLocks noGrp="1"/>
          </p:cNvSpPr>
          <p:nvPr>
            <p:ph type="subTitle" idx="1"/>
          </p:nvPr>
        </p:nvSpPr>
        <p:spPr>
          <a:xfrm>
            <a:off x="1201119" y="1968286"/>
            <a:ext cx="9787179" cy="4207788"/>
          </a:xfrm>
        </p:spPr>
        <p:txBody>
          <a:bodyPr>
            <a:normAutofit/>
          </a:bodyPr>
          <a:lstStyle/>
          <a:p>
            <a:pPr algn="l"/>
            <a:endParaRPr lang="en-US" sz="2800" b="1" dirty="0">
              <a:latin typeface="Times New Roman" panose="02020603050405020304" pitchFamily="18" charset="0"/>
            </a:endParaRPr>
          </a:p>
          <a:p>
            <a:pPr algn="l"/>
            <a:r>
              <a:rPr lang="en-US" sz="2800" b="1" dirty="0">
                <a:latin typeface="Times New Roman" panose="02020603050405020304" pitchFamily="18" charset="0"/>
              </a:rPr>
              <a:t>The applicant with cumulative outstanding tax dues up-to Rupees Ten Lakhs, for all Assessment years with quantified outstanding dues, shall get a waiver of Rupees One Lakh, if  a settlement order in Form OTS-4 is issued to applicant.</a:t>
            </a:r>
          </a:p>
          <a:p>
            <a:pPr algn="l"/>
            <a:endParaRPr lang="en-US" sz="2800" b="1" dirty="0">
              <a:latin typeface="Times New Roman" panose="02020603050405020304" pitchFamily="18" charset="0"/>
            </a:endParaRPr>
          </a:p>
          <a:p>
            <a:pPr algn="l"/>
            <a:r>
              <a:rPr lang="en-US" sz="2800" b="1" dirty="0">
                <a:latin typeface="Times New Roman" panose="02020603050405020304" pitchFamily="18" charset="0"/>
              </a:rPr>
              <a:t>No such waiver for the applicant with cumulative outstanding tax dues above Rs. 10 Lakhs in all the assessment years </a:t>
            </a:r>
            <a:r>
              <a:rPr lang="en-US" sz="2800" b="1" u="sng" dirty="0">
                <a:latin typeface="Times New Roman" panose="02020603050405020304" pitchFamily="18" charset="0"/>
              </a:rPr>
              <a:t>under a relevant Act </a:t>
            </a:r>
            <a:r>
              <a:rPr lang="en-US" sz="2800" b="1" dirty="0">
                <a:latin typeface="Times New Roman" panose="02020603050405020304" pitchFamily="18" charset="0"/>
              </a:rPr>
              <a:t>.</a:t>
            </a:r>
            <a:endParaRPr lang="en-IN" sz="2800" b="1" dirty="0">
              <a:latin typeface="Times New Roman" panose="02020603050405020304" pitchFamily="18" charset="0"/>
            </a:endParaRPr>
          </a:p>
          <a:p>
            <a:pPr algn="l"/>
            <a:endParaRPr lang="en-IN" sz="2800" b="1" dirty="0">
              <a:latin typeface="Times New Roman" panose="02020603050405020304" pitchFamily="18" charset="0"/>
            </a:endParaRPr>
          </a:p>
        </p:txBody>
      </p:sp>
    </p:spTree>
    <p:extLst>
      <p:ext uri="{BB962C8B-B14F-4D97-AF65-F5344CB8AC3E}">
        <p14:creationId xmlns:p14="http://schemas.microsoft.com/office/powerpoint/2010/main" val="3061907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9399A-2DCC-46CD-F34F-15884EDCAB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0DE72B-0CEE-2810-739E-1C46FC610A33}"/>
              </a:ext>
            </a:extLst>
          </p:cNvPr>
          <p:cNvSpPr>
            <a:spLocks noGrp="1"/>
          </p:cNvSpPr>
          <p:nvPr>
            <p:ph type="ctrTitle"/>
          </p:nvPr>
        </p:nvSpPr>
        <p:spPr>
          <a:xfrm>
            <a:off x="1480088" y="433954"/>
            <a:ext cx="8950271" cy="1418094"/>
          </a:xfrm>
        </p:spPr>
        <p:txBody>
          <a:bodyPr>
            <a:normAutofit/>
          </a:bodyPr>
          <a:lstStyle/>
          <a:p>
            <a:r>
              <a:rPr lang="en-IN" sz="3600" b="1" dirty="0">
                <a:solidFill>
                  <a:srgbClr val="FF0000"/>
                </a:solidFill>
              </a:rPr>
              <a:t>One Time Settlement Scheme – 2025</a:t>
            </a:r>
            <a:br>
              <a:rPr lang="en-IN" sz="3600" b="1" dirty="0">
                <a:solidFill>
                  <a:srgbClr val="FF0000"/>
                </a:solidFill>
              </a:rPr>
            </a:br>
            <a:r>
              <a:rPr lang="en-US" sz="4000" b="1" dirty="0">
                <a:solidFill>
                  <a:srgbClr val="80340D"/>
                </a:solidFill>
                <a:latin typeface="Times New Roman" panose="02020603050405020304" pitchFamily="18" charset="0"/>
              </a:rPr>
              <a:t>Q</a:t>
            </a:r>
            <a:r>
              <a:rPr lang="en-US" sz="4000" dirty="0">
                <a:solidFill>
                  <a:srgbClr val="80340D"/>
                </a:solidFill>
                <a:effectLst/>
                <a:latin typeface="Times New Roman" panose="02020603050405020304" pitchFamily="18" charset="0"/>
                <a:ea typeface="Aptos" panose="02110004020202020204"/>
              </a:rPr>
              <a:t>uantified Outstanding Dues</a:t>
            </a:r>
            <a:endParaRPr lang="en-IN" sz="3600" dirty="0"/>
          </a:p>
        </p:txBody>
      </p:sp>
      <p:sp>
        <p:nvSpPr>
          <p:cNvPr id="3" name="Subtitle 2">
            <a:extLst>
              <a:ext uri="{FF2B5EF4-FFF2-40B4-BE49-F238E27FC236}">
                <a16:creationId xmlns:a16="http://schemas.microsoft.com/office/drawing/2014/main" id="{3A46862C-8C9D-E9A2-B31B-DB7A88214D09}"/>
              </a:ext>
            </a:extLst>
          </p:cNvPr>
          <p:cNvSpPr>
            <a:spLocks noGrp="1"/>
          </p:cNvSpPr>
          <p:nvPr>
            <p:ph type="subTitle" idx="1"/>
          </p:nvPr>
        </p:nvSpPr>
        <p:spPr>
          <a:xfrm>
            <a:off x="1524000" y="1852049"/>
            <a:ext cx="9187912" cy="4207788"/>
          </a:xfrm>
        </p:spPr>
        <p:txBody>
          <a:bodyPr>
            <a:normAutofit fontScale="32500" lnSpcReduction="20000"/>
          </a:bodyPr>
          <a:lstStyle/>
          <a:p>
            <a:endParaRPr lang="en-US" sz="3200" b="1" dirty="0">
              <a:effectLst/>
              <a:latin typeface="Times New Roman" panose="02020603050405020304" pitchFamily="18" charset="0"/>
              <a:ea typeface="Aptos" panose="02110004020202020204"/>
            </a:endParaRPr>
          </a:p>
          <a:p>
            <a:r>
              <a:rPr lang="en-US" sz="8600" b="1" dirty="0">
                <a:effectLst/>
                <a:latin typeface="Times New Roman" panose="02020603050405020304" pitchFamily="18" charset="0"/>
                <a:ea typeface="Aptos" panose="02110004020202020204"/>
              </a:rPr>
              <a:t>Quantified outstanding dues, as on the date of submission of application in Form OTS-1</a:t>
            </a:r>
          </a:p>
          <a:p>
            <a:r>
              <a:rPr lang="en-US" sz="8600" b="1" dirty="0">
                <a:effectLst/>
                <a:latin typeface="Times New Roman" panose="02020603050405020304" pitchFamily="18" charset="0"/>
                <a:ea typeface="Aptos" panose="02110004020202020204"/>
              </a:rPr>
              <a:t> </a:t>
            </a:r>
          </a:p>
          <a:p>
            <a:r>
              <a:rPr lang="en-US" sz="8600" b="1" dirty="0">
                <a:latin typeface="Times New Roman" panose="02020603050405020304" pitchFamily="18" charset="0"/>
              </a:rPr>
              <a:t>To be applied for separately under each Act</a:t>
            </a:r>
          </a:p>
          <a:p>
            <a:r>
              <a:rPr lang="en-US" sz="8600" b="1" dirty="0">
                <a:latin typeface="Times New Roman" panose="02020603050405020304" pitchFamily="18" charset="0"/>
              </a:rPr>
              <a:t>i.e. </a:t>
            </a:r>
            <a:r>
              <a:rPr lang="en-US" sz="86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rPr>
              <a:t>The Haryana Value Added Tax Act, 2003 (6 of 2003)</a:t>
            </a:r>
          </a:p>
          <a:p>
            <a:endParaRPr lang="en-US" sz="86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r>
              <a:rPr lang="en-US" sz="8600" b="1" kern="100" dirty="0">
                <a:solidFill>
                  <a:schemeClr val="accent2">
                    <a:lumMod val="75000"/>
                  </a:schemeClr>
                </a:solidFill>
                <a:latin typeface="Times New Roman" panose="02020603050405020304" pitchFamily="18" charset="0"/>
                <a:ea typeface="Aptos" panose="02110004020202020204"/>
                <a:cs typeface="Times New Roman" panose="02020603050405020304" pitchFamily="18" charset="0"/>
              </a:rPr>
              <a:t>And</a:t>
            </a:r>
          </a:p>
          <a:p>
            <a:r>
              <a:rPr lang="en-US" sz="86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rPr>
              <a:t>The Central Sales Tax Act, 1956 (Central Act 74 of 1956)</a:t>
            </a:r>
            <a:endParaRPr lang="en-IN" sz="86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endParaRPr lang="en-US" sz="2800" b="1" kern="100" dirty="0">
              <a:solidFill>
                <a:schemeClr val="accent2">
                  <a:lumMod val="75000"/>
                </a:schemeClr>
              </a:solidFill>
              <a:latin typeface="Times New Roman" panose="02020603050405020304" pitchFamily="18" charset="0"/>
              <a:ea typeface="Aptos" panose="02110004020202020204"/>
              <a:cs typeface="Times New Roman" panose="02020603050405020304" pitchFamily="18" charset="0"/>
            </a:endParaRPr>
          </a:p>
          <a:p>
            <a:endParaRPr lang="en-IN" sz="28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r>
              <a:rPr lang="en-US" sz="3200" b="1" dirty="0">
                <a:latin typeface="Times New Roman" panose="02020603050405020304" pitchFamily="18" charset="0"/>
              </a:rPr>
              <a:t> </a:t>
            </a:r>
            <a:endParaRPr lang="en-IN" sz="4400" b="1" dirty="0">
              <a:latin typeface="Times New Roman" panose="02020603050405020304" pitchFamily="18" charset="0"/>
            </a:endParaRPr>
          </a:p>
        </p:txBody>
      </p:sp>
    </p:spTree>
    <p:extLst>
      <p:ext uri="{BB962C8B-B14F-4D97-AF65-F5344CB8AC3E}">
        <p14:creationId xmlns:p14="http://schemas.microsoft.com/office/powerpoint/2010/main" val="2453909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F6400-90F6-3004-344F-B50DEDDA5958}"/>
              </a:ext>
            </a:extLst>
          </p:cNvPr>
          <p:cNvSpPr>
            <a:spLocks noGrp="1"/>
          </p:cNvSpPr>
          <p:nvPr>
            <p:ph type="title"/>
          </p:nvPr>
        </p:nvSpPr>
        <p:spPr/>
        <p:txBody>
          <a:bodyPr>
            <a:normAutofit/>
          </a:bodyPr>
          <a:lstStyle/>
          <a:p>
            <a:pPr algn="ctr"/>
            <a:r>
              <a:rPr lang="en-IN" sz="3600" b="1" dirty="0">
                <a:solidFill>
                  <a:srgbClr val="FF0000"/>
                </a:solidFill>
              </a:rPr>
              <a:t>One Time Settlement Scheme – 2025</a:t>
            </a:r>
            <a:br>
              <a:rPr lang="en-IN" sz="4400" b="1" dirty="0">
                <a:solidFill>
                  <a:srgbClr val="FF0000"/>
                </a:solidFill>
              </a:rPr>
            </a:br>
            <a:r>
              <a:rPr lang="en-US" sz="4000" dirty="0">
                <a:solidFill>
                  <a:srgbClr val="80340D"/>
                </a:solidFill>
                <a:effectLst/>
                <a:latin typeface="Times New Roman" panose="02020603050405020304" pitchFamily="18" charset="0"/>
                <a:ea typeface="Aptos" panose="02110004020202020204"/>
              </a:rPr>
              <a:t>Time Period </a:t>
            </a:r>
            <a:endParaRPr lang="en-IN" dirty="0"/>
          </a:p>
        </p:txBody>
      </p:sp>
      <p:sp>
        <p:nvSpPr>
          <p:cNvPr id="3" name="Content Placeholder 2">
            <a:extLst>
              <a:ext uri="{FF2B5EF4-FFF2-40B4-BE49-F238E27FC236}">
                <a16:creationId xmlns:a16="http://schemas.microsoft.com/office/drawing/2014/main" id="{1A126CEE-8A57-C40F-640F-08301854869F}"/>
              </a:ext>
            </a:extLst>
          </p:cNvPr>
          <p:cNvSpPr>
            <a:spLocks noGrp="1"/>
          </p:cNvSpPr>
          <p:nvPr>
            <p:ph idx="1"/>
          </p:nvPr>
        </p:nvSpPr>
        <p:spPr/>
        <p:txBody>
          <a:bodyPr/>
          <a:lstStyle/>
          <a:p>
            <a:pPr marL="0" indent="0" algn="ctr">
              <a:buNone/>
            </a:pPr>
            <a:r>
              <a:rPr lang="en-IN" sz="2800" b="1" dirty="0">
                <a:solidFill>
                  <a:schemeClr val="accent2">
                    <a:lumMod val="75000"/>
                  </a:schemeClr>
                </a:solidFill>
              </a:rPr>
              <a:t>Open period of application</a:t>
            </a:r>
          </a:p>
          <a:p>
            <a:pPr marL="0" indent="0" algn="ctr">
              <a:buNone/>
            </a:pPr>
            <a:endParaRPr lang="en-IN" sz="2800" b="1" dirty="0">
              <a:solidFill>
                <a:schemeClr val="accent2">
                  <a:lumMod val="75000"/>
                </a:schemeClr>
              </a:solidFill>
            </a:endParaRPr>
          </a:p>
          <a:p>
            <a:pPr marL="0" indent="0" algn="ctr">
              <a:buNone/>
            </a:pPr>
            <a:r>
              <a:rPr lang="en-IN" b="1" dirty="0">
                <a:solidFill>
                  <a:schemeClr val="accent2">
                    <a:lumMod val="75000"/>
                  </a:schemeClr>
                </a:solidFill>
              </a:rPr>
              <a:t>180 days from Notified date of 1</a:t>
            </a:r>
            <a:r>
              <a:rPr lang="en-IN" b="1" baseline="30000" dirty="0">
                <a:solidFill>
                  <a:schemeClr val="accent2">
                    <a:lumMod val="75000"/>
                  </a:schemeClr>
                </a:solidFill>
              </a:rPr>
              <a:t>st</a:t>
            </a:r>
            <a:r>
              <a:rPr lang="en-IN" b="1" dirty="0">
                <a:solidFill>
                  <a:schemeClr val="accent2">
                    <a:lumMod val="75000"/>
                  </a:schemeClr>
                </a:solidFill>
              </a:rPr>
              <a:t> April 2025</a:t>
            </a:r>
          </a:p>
          <a:p>
            <a:pPr marL="0" indent="0" algn="ctr">
              <a:buNone/>
            </a:pPr>
            <a:endParaRPr lang="en-IN" sz="2800" b="1" dirty="0">
              <a:solidFill>
                <a:schemeClr val="accent2">
                  <a:lumMod val="75000"/>
                </a:schemeClr>
              </a:solidFill>
            </a:endParaRPr>
          </a:p>
          <a:p>
            <a:pPr marL="0" indent="0" algn="ctr">
              <a:buNone/>
            </a:pPr>
            <a:r>
              <a:rPr lang="en-IN" sz="4000" b="1" dirty="0">
                <a:solidFill>
                  <a:schemeClr val="accent2">
                    <a:lumMod val="75000"/>
                  </a:schemeClr>
                </a:solidFill>
              </a:rPr>
              <a:t>1</a:t>
            </a:r>
            <a:r>
              <a:rPr lang="en-IN" sz="4000" b="1" baseline="30000" dirty="0">
                <a:solidFill>
                  <a:schemeClr val="accent2">
                    <a:lumMod val="75000"/>
                  </a:schemeClr>
                </a:solidFill>
              </a:rPr>
              <a:t>st</a:t>
            </a:r>
            <a:r>
              <a:rPr lang="en-IN" sz="4000" b="1" dirty="0">
                <a:solidFill>
                  <a:schemeClr val="accent2">
                    <a:lumMod val="75000"/>
                  </a:schemeClr>
                </a:solidFill>
              </a:rPr>
              <a:t> April 2025 to 27</a:t>
            </a:r>
            <a:r>
              <a:rPr lang="en-IN" sz="4000" b="1" baseline="30000" dirty="0">
                <a:solidFill>
                  <a:schemeClr val="accent2">
                    <a:lumMod val="75000"/>
                  </a:schemeClr>
                </a:solidFill>
              </a:rPr>
              <a:t>th</a:t>
            </a:r>
            <a:r>
              <a:rPr lang="en-IN" sz="4000" b="1" dirty="0">
                <a:solidFill>
                  <a:schemeClr val="accent2">
                    <a:lumMod val="75000"/>
                  </a:schemeClr>
                </a:solidFill>
              </a:rPr>
              <a:t> September 2025</a:t>
            </a:r>
          </a:p>
          <a:p>
            <a:endParaRPr lang="en-IN" dirty="0"/>
          </a:p>
        </p:txBody>
      </p:sp>
    </p:spTree>
    <p:extLst>
      <p:ext uri="{BB962C8B-B14F-4D97-AF65-F5344CB8AC3E}">
        <p14:creationId xmlns:p14="http://schemas.microsoft.com/office/powerpoint/2010/main" val="1418761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8DF142-3D84-E084-1A65-9B7912AD21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60D27F-85A9-7234-974D-81501BC992EA}"/>
              </a:ext>
            </a:extLst>
          </p:cNvPr>
          <p:cNvSpPr>
            <a:spLocks noGrp="1"/>
          </p:cNvSpPr>
          <p:nvPr>
            <p:ph type="title"/>
          </p:nvPr>
        </p:nvSpPr>
        <p:spPr/>
        <p:txBody>
          <a:bodyPr>
            <a:normAutofit/>
          </a:bodyPr>
          <a:lstStyle/>
          <a:p>
            <a:pPr algn="ctr"/>
            <a:r>
              <a:rPr lang="en-IN" sz="3600" b="1" dirty="0">
                <a:solidFill>
                  <a:srgbClr val="FF0000"/>
                </a:solidFill>
              </a:rPr>
              <a:t>One Time Settlement Scheme – 2025</a:t>
            </a:r>
            <a:br>
              <a:rPr lang="en-IN" sz="4400" b="1" dirty="0">
                <a:solidFill>
                  <a:srgbClr val="FF0000"/>
                </a:solidFill>
              </a:rPr>
            </a:br>
            <a:r>
              <a:rPr lang="en-US" sz="4000" dirty="0">
                <a:solidFill>
                  <a:srgbClr val="80340D"/>
                </a:solidFill>
                <a:effectLst/>
                <a:latin typeface="Times New Roman" panose="02020603050405020304" pitchFamily="18" charset="0"/>
                <a:ea typeface="Aptos" panose="02110004020202020204"/>
              </a:rPr>
              <a:t>Payment Options</a:t>
            </a:r>
            <a:endParaRPr lang="en-IN" dirty="0"/>
          </a:p>
        </p:txBody>
      </p:sp>
      <p:sp>
        <p:nvSpPr>
          <p:cNvPr id="3" name="Content Placeholder 2">
            <a:extLst>
              <a:ext uri="{FF2B5EF4-FFF2-40B4-BE49-F238E27FC236}">
                <a16:creationId xmlns:a16="http://schemas.microsoft.com/office/drawing/2014/main" id="{388DD9B4-4B7A-4E14-42D2-D87A9E37D5B6}"/>
              </a:ext>
            </a:extLst>
          </p:cNvPr>
          <p:cNvSpPr>
            <a:spLocks noGrp="1"/>
          </p:cNvSpPr>
          <p:nvPr>
            <p:ph idx="1"/>
          </p:nvPr>
        </p:nvSpPr>
        <p:spPr/>
        <p:txBody>
          <a:bodyPr>
            <a:normAutofit/>
          </a:bodyPr>
          <a:lstStyle/>
          <a:p>
            <a:pPr marL="0" indent="0">
              <a:buNone/>
            </a:pPr>
            <a:r>
              <a:rPr lang="en-US" b="1" dirty="0">
                <a:effectLst/>
                <a:latin typeface="Times New Roman" panose="02020603050405020304" pitchFamily="18" charset="0"/>
                <a:ea typeface="Aptos" panose="02110004020202020204"/>
              </a:rPr>
              <a:t>In Lump sum, if the </a:t>
            </a:r>
            <a:r>
              <a:rPr lang="en-US" b="1" dirty="0">
                <a:latin typeface="Times New Roman" panose="02020603050405020304" pitchFamily="18" charset="0"/>
                <a:ea typeface="Aptos" panose="02110004020202020204"/>
              </a:rPr>
              <a:t>Quantified dues are up-to Rs. 10,00,000/-, </a:t>
            </a:r>
            <a:r>
              <a:rPr lang="en-US" b="1" dirty="0">
                <a:effectLst/>
                <a:latin typeface="Times New Roman" panose="02020603050405020304" pitchFamily="18" charset="0"/>
                <a:ea typeface="Aptos" panose="02110004020202020204"/>
              </a:rPr>
              <a:t>with the Application in OTS – 1.</a:t>
            </a:r>
          </a:p>
          <a:p>
            <a:pPr marL="0" indent="0">
              <a:buNone/>
            </a:pPr>
            <a:endParaRPr lang="en-US" b="1" dirty="0">
              <a:latin typeface="Times New Roman" panose="02020603050405020304" pitchFamily="18" charset="0"/>
              <a:ea typeface="Aptos" panose="02110004020202020204"/>
            </a:endParaRPr>
          </a:p>
          <a:p>
            <a:pPr marL="0" indent="0">
              <a:buNone/>
            </a:pPr>
            <a:r>
              <a:rPr lang="en-US" b="1" dirty="0">
                <a:effectLst/>
                <a:latin typeface="Times New Roman" panose="02020603050405020304" pitchFamily="18" charset="0"/>
                <a:ea typeface="Aptos" panose="02110004020202020204"/>
              </a:rPr>
              <a:t>In Lump sum or in 2 Instalments</a:t>
            </a:r>
            <a:r>
              <a:rPr lang="en-US" b="1" dirty="0">
                <a:latin typeface="Times New Roman" panose="02020603050405020304" pitchFamily="18" charset="0"/>
                <a:ea typeface="Aptos" panose="02110004020202020204"/>
              </a:rPr>
              <a:t>, </a:t>
            </a:r>
            <a:r>
              <a:rPr lang="en-US" b="1" dirty="0">
                <a:effectLst/>
                <a:latin typeface="Times New Roman" panose="02020603050405020304" pitchFamily="18" charset="0"/>
                <a:ea typeface="Aptos" panose="02110004020202020204"/>
              </a:rPr>
              <a:t>if the </a:t>
            </a:r>
            <a:r>
              <a:rPr lang="en-US" b="1" dirty="0">
                <a:latin typeface="Times New Roman" panose="02020603050405020304" pitchFamily="18" charset="0"/>
                <a:ea typeface="Aptos" panose="02110004020202020204"/>
              </a:rPr>
              <a:t>Quantified dues are more Rs. 10,00,000/-.</a:t>
            </a:r>
            <a:r>
              <a:rPr lang="en-US" b="1" dirty="0">
                <a:effectLst/>
                <a:latin typeface="Times New Roman" panose="02020603050405020304" pitchFamily="18" charset="0"/>
                <a:ea typeface="Aptos" panose="02110004020202020204"/>
              </a:rPr>
              <a:t> </a:t>
            </a:r>
          </a:p>
          <a:p>
            <a:pPr marL="0" indent="0" algn="l">
              <a:buNone/>
            </a:pPr>
            <a:r>
              <a:rPr lang="en-US" b="1" dirty="0">
                <a:latin typeface="Times New Roman" panose="02020603050405020304" pitchFamily="18" charset="0"/>
              </a:rPr>
              <a:t>	1</a:t>
            </a:r>
            <a:r>
              <a:rPr lang="en-US" b="1" baseline="30000" dirty="0">
                <a:latin typeface="Times New Roman" panose="02020603050405020304" pitchFamily="18" charset="0"/>
              </a:rPr>
              <a:t>st</a:t>
            </a:r>
            <a:r>
              <a:rPr lang="en-US" b="1" dirty="0">
                <a:latin typeface="Times New Roman" panose="02020603050405020304" pitchFamily="18" charset="0"/>
              </a:rPr>
              <a:t> Instalment of </a:t>
            </a:r>
            <a:r>
              <a:rPr lang="en-US" sz="3200" b="1" i="0" u="none" strike="noStrike" baseline="0" dirty="0">
                <a:latin typeface="TimesNewRomanPSMT"/>
              </a:rPr>
              <a:t>50% of the settlement amount </a:t>
            </a:r>
            <a:r>
              <a:rPr lang="en-IN" sz="3200" b="1" i="0" u="none" strike="noStrike" baseline="0" dirty="0">
                <a:latin typeface="TimesNewRomanPSMT"/>
              </a:rPr>
              <a:t>along 	with Application OTS-1.</a:t>
            </a:r>
          </a:p>
          <a:p>
            <a:pPr marL="0" indent="0" algn="l">
              <a:buNone/>
            </a:pPr>
            <a:r>
              <a:rPr lang="en-US" b="1" dirty="0">
                <a:latin typeface="Times New Roman" panose="02020603050405020304" pitchFamily="18" charset="0"/>
              </a:rPr>
              <a:t>	Balance 50% of the settlement </a:t>
            </a:r>
            <a:r>
              <a:rPr lang="en-IN" b="1" dirty="0">
                <a:latin typeface="Times New Roman" panose="02020603050405020304" pitchFamily="18" charset="0"/>
              </a:rPr>
              <a:t>amount along with intimation 	in FORM OTS-1 A.</a:t>
            </a:r>
          </a:p>
        </p:txBody>
      </p:sp>
    </p:spTree>
    <p:extLst>
      <p:ext uri="{BB962C8B-B14F-4D97-AF65-F5344CB8AC3E}">
        <p14:creationId xmlns:p14="http://schemas.microsoft.com/office/powerpoint/2010/main" val="1165018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30819-D73E-680A-BF23-76196A8D40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F71FB5-4935-4488-C69A-162670B61461}"/>
              </a:ext>
            </a:extLst>
          </p:cNvPr>
          <p:cNvSpPr>
            <a:spLocks noGrp="1"/>
          </p:cNvSpPr>
          <p:nvPr>
            <p:ph type="title"/>
          </p:nvPr>
        </p:nvSpPr>
        <p:spPr/>
        <p:txBody>
          <a:bodyPr>
            <a:normAutofit/>
          </a:bodyPr>
          <a:lstStyle/>
          <a:p>
            <a:pPr algn="ctr"/>
            <a:r>
              <a:rPr lang="en-IN" sz="3600" b="1" dirty="0">
                <a:solidFill>
                  <a:srgbClr val="FF0000"/>
                </a:solidFill>
              </a:rPr>
              <a:t>One Time Settlement Scheme – 2025</a:t>
            </a:r>
            <a:br>
              <a:rPr lang="en-IN" sz="4400" b="1" dirty="0">
                <a:solidFill>
                  <a:srgbClr val="FF0000"/>
                </a:solidFill>
              </a:rPr>
            </a:br>
            <a:r>
              <a:rPr lang="en-US" sz="4000" dirty="0">
                <a:solidFill>
                  <a:srgbClr val="80340D"/>
                </a:solidFill>
                <a:effectLst/>
                <a:latin typeface="Times New Roman" panose="02020603050405020304" pitchFamily="18" charset="0"/>
                <a:ea typeface="Aptos" panose="02110004020202020204"/>
              </a:rPr>
              <a:t>Mandatory Conditions</a:t>
            </a:r>
            <a:endParaRPr lang="en-IN" dirty="0"/>
          </a:p>
        </p:txBody>
      </p:sp>
      <p:sp>
        <p:nvSpPr>
          <p:cNvPr id="3" name="Content Placeholder 2">
            <a:extLst>
              <a:ext uri="{FF2B5EF4-FFF2-40B4-BE49-F238E27FC236}">
                <a16:creationId xmlns:a16="http://schemas.microsoft.com/office/drawing/2014/main" id="{93AD36C4-B164-830F-D432-4A3AE8A31495}"/>
              </a:ext>
            </a:extLst>
          </p:cNvPr>
          <p:cNvSpPr>
            <a:spLocks noGrp="1"/>
          </p:cNvSpPr>
          <p:nvPr>
            <p:ph idx="1"/>
          </p:nvPr>
        </p:nvSpPr>
        <p:spPr/>
        <p:txBody>
          <a:bodyPr>
            <a:normAutofit fontScale="92500" lnSpcReduction="10000"/>
          </a:bodyPr>
          <a:lstStyle/>
          <a:p>
            <a:pPr>
              <a:lnSpc>
                <a:spcPct val="115000"/>
              </a:lnSpc>
              <a:spcAft>
                <a:spcPts val="800"/>
              </a:spcAft>
              <a:buNone/>
            </a:pPr>
            <a:r>
              <a:rPr lang="en-US" b="1" kern="100" dirty="0">
                <a:effectLst/>
                <a:latin typeface="Times New Roman" panose="02020603050405020304" pitchFamily="18" charset="0"/>
                <a:ea typeface="Aptos" panose="02110004020202020204"/>
                <a:cs typeface="Times New Roman" panose="02020603050405020304" pitchFamily="18" charset="0"/>
              </a:rPr>
              <a:t> If the Applicant has any pending Appeals (or Legal Challenges) under the relevant Act in any of the years, then   </a:t>
            </a:r>
          </a:p>
          <a:p>
            <a:pPr>
              <a:lnSpc>
                <a:spcPct val="115000"/>
              </a:lnSpc>
              <a:spcAft>
                <a:spcPts val="800"/>
              </a:spcAft>
              <a:buNone/>
            </a:pPr>
            <a:r>
              <a:rPr lang="en-US" b="1" kern="100" dirty="0">
                <a:effectLst/>
                <a:latin typeface="Times New Roman" panose="02020603050405020304" pitchFamily="18" charset="0"/>
                <a:ea typeface="Aptos" panose="02110004020202020204"/>
                <a:cs typeface="Times New Roman" panose="02020603050405020304" pitchFamily="18" charset="0"/>
              </a:rPr>
              <a:t> Unconditional withdrawal of the (any or all) appeals filed before the First Appellate Authority, Haryana Tax Tribunal, High Court or Supreme Court of India.</a:t>
            </a:r>
          </a:p>
          <a:p>
            <a:pPr>
              <a:lnSpc>
                <a:spcPct val="115000"/>
              </a:lnSpc>
              <a:spcAft>
                <a:spcPts val="800"/>
              </a:spcAft>
              <a:buNone/>
            </a:pPr>
            <a:r>
              <a:rPr lang="en-US" b="1" kern="100" dirty="0">
                <a:effectLst/>
                <a:latin typeface="Times New Roman" panose="02020603050405020304" pitchFamily="18" charset="0"/>
                <a:ea typeface="Aptos" panose="02110004020202020204"/>
                <a:cs typeface="Times New Roman" panose="02020603050405020304" pitchFamily="18" charset="0"/>
              </a:rPr>
              <a:t>  </a:t>
            </a:r>
            <a:r>
              <a:rPr lang="en-US" b="1" kern="100" dirty="0">
                <a:latin typeface="Times New Roman" panose="02020603050405020304" pitchFamily="18" charset="0"/>
                <a:ea typeface="Aptos" panose="02110004020202020204"/>
                <a:cs typeface="Times New Roman" panose="02020603050405020304" pitchFamily="18" charset="0"/>
              </a:rPr>
              <a:t>W</a:t>
            </a:r>
            <a:r>
              <a:rPr lang="en-US" b="1" kern="100" dirty="0">
                <a:effectLst/>
                <a:latin typeface="Times New Roman" panose="02020603050405020304" pitchFamily="18" charset="0"/>
                <a:ea typeface="Aptos" panose="02110004020202020204"/>
                <a:cs typeface="Times New Roman" panose="02020603050405020304" pitchFamily="18" charset="0"/>
              </a:rPr>
              <a:t>ithin sixty days of communication of provisional order of settlement in Form OTS-4A.</a:t>
            </a:r>
            <a:endParaRPr lang="en-IN" b="1" kern="100" dirty="0">
              <a:effectLst/>
              <a:latin typeface="Aptos" panose="02110004020202020204"/>
              <a:ea typeface="Aptos" panose="02110004020202020204"/>
              <a:cs typeface="Times New Roman" panose="02020603050405020304" pitchFamily="18" charset="0"/>
            </a:endParaRPr>
          </a:p>
          <a:p>
            <a:pPr>
              <a:buNone/>
            </a:pPr>
            <a:br>
              <a:rPr lang="en-US" sz="1800" dirty="0">
                <a:effectLst/>
                <a:latin typeface="Times New Roman" panose="02020603050405020304" pitchFamily="18" charset="0"/>
                <a:ea typeface="Aptos" panose="02110004020202020204"/>
              </a:rPr>
            </a:br>
            <a:endParaRPr lang="en-IN" b="1" dirty="0">
              <a:latin typeface="Times New Roman" panose="02020603050405020304" pitchFamily="18" charset="0"/>
            </a:endParaRPr>
          </a:p>
        </p:txBody>
      </p:sp>
    </p:spTree>
    <p:extLst>
      <p:ext uri="{BB962C8B-B14F-4D97-AF65-F5344CB8AC3E}">
        <p14:creationId xmlns:p14="http://schemas.microsoft.com/office/powerpoint/2010/main" val="3751559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AE055E-7E0E-64D8-102F-605A673EF5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6F910C-DD15-90EB-A664-498B1F8906FF}"/>
              </a:ext>
            </a:extLst>
          </p:cNvPr>
          <p:cNvSpPr>
            <a:spLocks noGrp="1"/>
          </p:cNvSpPr>
          <p:nvPr>
            <p:ph type="title"/>
          </p:nvPr>
        </p:nvSpPr>
        <p:spPr/>
        <p:txBody>
          <a:bodyPr>
            <a:normAutofit/>
          </a:bodyPr>
          <a:lstStyle/>
          <a:p>
            <a:pPr algn="ctr"/>
            <a:r>
              <a:rPr lang="en-IN" sz="3600" b="1" dirty="0">
                <a:solidFill>
                  <a:srgbClr val="FF0000"/>
                </a:solidFill>
              </a:rPr>
              <a:t>One Time Settlement Scheme – 2025</a:t>
            </a:r>
            <a:br>
              <a:rPr lang="en-IN" sz="4400" b="1" dirty="0">
                <a:solidFill>
                  <a:srgbClr val="FF0000"/>
                </a:solidFill>
              </a:rPr>
            </a:br>
            <a:r>
              <a:rPr lang="en-US" sz="4000" dirty="0">
                <a:solidFill>
                  <a:srgbClr val="80340D"/>
                </a:solidFill>
                <a:effectLst/>
                <a:latin typeface="Times New Roman" panose="02020603050405020304" pitchFamily="18" charset="0"/>
                <a:ea typeface="Aptos" panose="02110004020202020204"/>
              </a:rPr>
              <a:t>Verification &amp; Processing of Applications</a:t>
            </a:r>
            <a:endParaRPr lang="en-IN" dirty="0"/>
          </a:p>
        </p:txBody>
      </p:sp>
      <p:sp>
        <p:nvSpPr>
          <p:cNvPr id="3" name="Content Placeholder 2">
            <a:extLst>
              <a:ext uri="{FF2B5EF4-FFF2-40B4-BE49-F238E27FC236}">
                <a16:creationId xmlns:a16="http://schemas.microsoft.com/office/drawing/2014/main" id="{7DA71836-84D6-60DF-4554-2BB62C97EA0B}"/>
              </a:ext>
            </a:extLst>
          </p:cNvPr>
          <p:cNvSpPr>
            <a:spLocks noGrp="1"/>
          </p:cNvSpPr>
          <p:nvPr>
            <p:ph idx="1"/>
          </p:nvPr>
        </p:nvSpPr>
        <p:spPr/>
        <p:txBody>
          <a:bodyPr>
            <a:normAutofit fontScale="92500"/>
          </a:bodyPr>
          <a:lstStyle/>
          <a:p>
            <a:pPr marL="342900" indent="-342900" algn="just">
              <a:lnSpc>
                <a:spcPct val="115000"/>
              </a:lnSpc>
              <a:spcAft>
                <a:spcPts val="800"/>
              </a:spcAft>
              <a:buFont typeface="+mj-lt"/>
              <a:buAutoNum type="arabicPeriod"/>
            </a:pPr>
            <a:r>
              <a:rPr lang="en-US" b="1" kern="100" dirty="0">
                <a:latin typeface="Times New Roman" panose="02020603050405020304" pitchFamily="18" charset="0"/>
                <a:cs typeface="Times New Roman" panose="02020603050405020304" pitchFamily="18" charset="0"/>
              </a:rPr>
              <a:t>Jurisdiction: 	With-in 10 days; reallocated if needed.</a:t>
            </a:r>
            <a:endParaRPr lang="en-IN" b="1" kern="100" dirty="0">
              <a:latin typeface="Times New Roman" panose="02020603050405020304" pitchFamily="18" charset="0"/>
              <a:cs typeface="Times New Roman" panose="02020603050405020304" pitchFamily="18" charset="0"/>
            </a:endParaRPr>
          </a:p>
          <a:p>
            <a:pPr marL="342900" indent="-342900" algn="just">
              <a:lnSpc>
                <a:spcPct val="115000"/>
              </a:lnSpc>
              <a:spcAft>
                <a:spcPts val="800"/>
              </a:spcAft>
              <a:buFont typeface="+mj-lt"/>
              <a:buAutoNum type="arabicPeriod"/>
            </a:pPr>
            <a:r>
              <a:rPr lang="en-US" b="1" kern="100" dirty="0">
                <a:latin typeface="Times New Roman" panose="02020603050405020304" pitchFamily="18" charset="0"/>
                <a:cs typeface="Times New Roman" panose="02020603050405020304" pitchFamily="18" charset="0"/>
              </a:rPr>
              <a:t>Verification: 	Within 45 days.</a:t>
            </a:r>
            <a:endParaRPr lang="en-IN" b="1" kern="100" dirty="0">
              <a:latin typeface="Times New Roman" panose="02020603050405020304" pitchFamily="18" charset="0"/>
              <a:cs typeface="Times New Roman" panose="02020603050405020304" pitchFamily="18" charset="0"/>
            </a:endParaRPr>
          </a:p>
          <a:p>
            <a:pPr marL="342900" indent="-342900" algn="just">
              <a:lnSpc>
                <a:spcPct val="115000"/>
              </a:lnSpc>
              <a:spcAft>
                <a:spcPts val="800"/>
              </a:spcAft>
              <a:buFont typeface="+mj-lt"/>
              <a:buAutoNum type="arabicPeriod"/>
            </a:pPr>
            <a:r>
              <a:rPr lang="en-US" b="1" kern="100" dirty="0">
                <a:latin typeface="Times New Roman" panose="02020603050405020304" pitchFamily="18" charset="0"/>
                <a:cs typeface="Times New Roman" panose="02020603050405020304" pitchFamily="18" charset="0"/>
              </a:rPr>
              <a:t>Final Order: 	If application is eligible and is in order (OTS-4).</a:t>
            </a:r>
            <a:endParaRPr lang="en-IN" b="1" kern="100" dirty="0">
              <a:latin typeface="Times New Roman" panose="02020603050405020304" pitchFamily="18" charset="0"/>
              <a:cs typeface="Times New Roman" panose="02020603050405020304" pitchFamily="18" charset="0"/>
            </a:endParaRPr>
          </a:p>
          <a:p>
            <a:pPr marL="342900" indent="-342900" algn="just">
              <a:lnSpc>
                <a:spcPct val="115000"/>
              </a:lnSpc>
              <a:spcAft>
                <a:spcPts val="800"/>
              </a:spcAft>
              <a:buFont typeface="+mj-lt"/>
              <a:buAutoNum type="arabicPeriod"/>
            </a:pPr>
            <a:r>
              <a:rPr lang="en-US" b="1" kern="100" dirty="0">
                <a:latin typeface="Times New Roman" panose="02020603050405020304" pitchFamily="18" charset="0"/>
                <a:cs typeface="Times New Roman" panose="02020603050405020304" pitchFamily="18" charset="0"/>
              </a:rPr>
              <a:t>Prov. Order: 	If settlement amount payment in instalments 					and/or Appeal withdrawal is pending (OTS-4A).</a:t>
            </a:r>
          </a:p>
          <a:p>
            <a:pPr marL="342900" indent="-342900" algn="just">
              <a:lnSpc>
                <a:spcPct val="115000"/>
              </a:lnSpc>
              <a:spcAft>
                <a:spcPts val="800"/>
              </a:spcAft>
              <a:buFont typeface="+mj-lt"/>
              <a:buAutoNum type="arabicPeriod"/>
            </a:pPr>
            <a:r>
              <a:rPr lang="en-US" b="1" kern="100" dirty="0">
                <a:latin typeface="Times New Roman" panose="02020603050405020304" pitchFamily="18" charset="0"/>
                <a:cs typeface="Times New Roman" panose="02020603050405020304" pitchFamily="18" charset="0"/>
              </a:rPr>
              <a:t>Deficiencies: 	Notified via OTS-3; must be corrected within 15 days 				using OTS-3A</a:t>
            </a:r>
            <a:r>
              <a:rPr lang="en-US" sz="700" kern="100" dirty="0">
                <a:effectLst/>
                <a:latin typeface="Times New Roman" panose="02020603050405020304" pitchFamily="18" charset="0"/>
                <a:ea typeface="Aptos" panose="02110004020202020204"/>
                <a:cs typeface="Times New Roman" panose="02020603050405020304" pitchFamily="18" charset="0"/>
              </a:rPr>
              <a:t>.</a:t>
            </a:r>
            <a:r>
              <a:rPr lang="en-IN" sz="700" b="1" kern="100" dirty="0">
                <a:effectLst/>
                <a:latin typeface="Times New Roman" panose="02020603050405020304" pitchFamily="18" charset="0"/>
                <a:ea typeface="Aptos" panose="02110004020202020204"/>
                <a:cs typeface="Times New Roman" panose="02020603050405020304" pitchFamily="18" charset="0"/>
              </a:rPr>
              <a:t>.</a:t>
            </a:r>
            <a:endParaRPr lang="en-IN" sz="700" kern="100" dirty="0">
              <a:effectLst/>
              <a:latin typeface="Aptos" panose="02110004020202020204"/>
              <a:ea typeface="Aptos" panose="02110004020202020204"/>
              <a:cs typeface="Times New Roman" panose="02020603050405020304" pitchFamily="18" charset="0"/>
            </a:endParaRPr>
          </a:p>
        </p:txBody>
      </p:sp>
    </p:spTree>
    <p:extLst>
      <p:ext uri="{BB962C8B-B14F-4D97-AF65-F5344CB8AC3E}">
        <p14:creationId xmlns:p14="http://schemas.microsoft.com/office/powerpoint/2010/main" val="2714392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86C10A-2561-4BC2-AF97-837FA0CBDA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EA9D03-6875-FCEA-C7E3-221AD2C2EE98}"/>
              </a:ext>
            </a:extLst>
          </p:cNvPr>
          <p:cNvSpPr>
            <a:spLocks noGrp="1"/>
          </p:cNvSpPr>
          <p:nvPr>
            <p:ph type="title"/>
          </p:nvPr>
        </p:nvSpPr>
        <p:spPr/>
        <p:txBody>
          <a:bodyPr>
            <a:normAutofit/>
          </a:bodyPr>
          <a:lstStyle/>
          <a:p>
            <a:pPr algn="ctr"/>
            <a:r>
              <a:rPr lang="en-IN" sz="3600" b="1" dirty="0">
                <a:solidFill>
                  <a:srgbClr val="FF0000"/>
                </a:solidFill>
              </a:rPr>
              <a:t>One Time Settlement Scheme – 2025</a:t>
            </a:r>
            <a:br>
              <a:rPr lang="en-IN" sz="4400" b="1" dirty="0">
                <a:solidFill>
                  <a:srgbClr val="FF0000"/>
                </a:solidFill>
              </a:rPr>
            </a:br>
            <a:r>
              <a:rPr lang="en-US" sz="4000" dirty="0">
                <a:solidFill>
                  <a:srgbClr val="80340D"/>
                </a:solidFill>
                <a:effectLst/>
                <a:latin typeface="Times New Roman" panose="02020603050405020304" pitchFamily="18" charset="0"/>
                <a:ea typeface="Aptos" panose="02110004020202020204"/>
              </a:rPr>
              <a:t>Verification &amp; Processing of Applications</a:t>
            </a:r>
            <a:endParaRPr lang="en-IN" dirty="0"/>
          </a:p>
        </p:txBody>
      </p:sp>
      <p:sp>
        <p:nvSpPr>
          <p:cNvPr id="3" name="Content Placeholder 2">
            <a:extLst>
              <a:ext uri="{FF2B5EF4-FFF2-40B4-BE49-F238E27FC236}">
                <a16:creationId xmlns:a16="http://schemas.microsoft.com/office/drawing/2014/main" id="{B31BA76D-EE4D-6BD8-5814-AA267EC20D05}"/>
              </a:ext>
            </a:extLst>
          </p:cNvPr>
          <p:cNvSpPr>
            <a:spLocks noGrp="1"/>
          </p:cNvSpPr>
          <p:nvPr>
            <p:ph idx="1"/>
          </p:nvPr>
        </p:nvSpPr>
        <p:spPr/>
        <p:txBody>
          <a:bodyPr>
            <a:normAutofit/>
          </a:bodyPr>
          <a:lstStyle/>
          <a:p>
            <a:pPr marL="0" lvl="0" indent="0" algn="just">
              <a:lnSpc>
                <a:spcPct val="115000"/>
              </a:lnSpc>
              <a:buNone/>
            </a:pPr>
            <a:r>
              <a:rPr lang="en-US" b="1" kern="100" dirty="0">
                <a:effectLst/>
                <a:latin typeface="Times New Roman" panose="02020603050405020304" pitchFamily="18" charset="0"/>
                <a:ea typeface="Aptos" panose="02110004020202020204"/>
                <a:cs typeface="Times New Roman" panose="02020603050405020304" pitchFamily="18" charset="0"/>
              </a:rPr>
              <a:t>Rejection: 			If not corrected, rejection order (OTS-5) is 				issued.</a:t>
            </a:r>
            <a:endParaRPr lang="en-IN" b="1" kern="100" dirty="0">
              <a:effectLst/>
              <a:latin typeface="Aptos" panose="02110004020202020204"/>
              <a:ea typeface="Aptos" panose="02110004020202020204"/>
              <a:cs typeface="Times New Roman" panose="02020603050405020304" pitchFamily="18" charset="0"/>
            </a:endParaRPr>
          </a:p>
          <a:p>
            <a:pPr marL="0" lvl="0" indent="0" algn="just">
              <a:lnSpc>
                <a:spcPct val="115000"/>
              </a:lnSpc>
              <a:buNone/>
            </a:pPr>
            <a:r>
              <a:rPr lang="en-US" b="1" kern="100" dirty="0">
                <a:effectLst/>
                <a:latin typeface="Times New Roman" panose="02020603050405020304" pitchFamily="18" charset="0"/>
                <a:ea typeface="Aptos" panose="02110004020202020204"/>
                <a:cs typeface="Times New Roman" panose="02020603050405020304" pitchFamily="18" charset="0"/>
              </a:rPr>
              <a:t>Appeal Withdrawal: 	</a:t>
            </a:r>
            <a:r>
              <a:rPr lang="en-US" b="1" kern="100" dirty="0">
                <a:latin typeface="Times New Roman" panose="02020603050405020304" pitchFamily="18" charset="0"/>
                <a:ea typeface="Aptos" panose="02110004020202020204"/>
                <a:cs typeface="Times New Roman" panose="02020603050405020304" pitchFamily="18" charset="0"/>
              </a:rPr>
              <a:t>S</a:t>
            </a:r>
            <a:r>
              <a:rPr lang="en-US" b="1" kern="100" dirty="0">
                <a:effectLst/>
                <a:latin typeface="Times New Roman" panose="02020603050405020304" pitchFamily="18" charset="0"/>
                <a:ea typeface="Aptos" panose="02110004020202020204"/>
                <a:cs typeface="Times New Roman" panose="02020603050405020304" pitchFamily="18" charset="0"/>
              </a:rPr>
              <a:t>ubmit proof OTS-6 in 60 days of OTS-4A.</a:t>
            </a:r>
            <a:endParaRPr lang="en-IN" b="1" kern="100" dirty="0">
              <a:effectLst/>
              <a:latin typeface="Aptos" panose="02110004020202020204"/>
              <a:ea typeface="Aptos" panose="02110004020202020204"/>
              <a:cs typeface="Times New Roman" panose="02020603050405020304" pitchFamily="18" charset="0"/>
            </a:endParaRPr>
          </a:p>
          <a:p>
            <a:pPr marL="0" lvl="0" indent="0" algn="just">
              <a:lnSpc>
                <a:spcPct val="115000"/>
              </a:lnSpc>
              <a:buNone/>
            </a:pPr>
            <a:r>
              <a:rPr lang="en-US" b="1" kern="100" dirty="0">
                <a:latin typeface="Times New Roman" panose="02020603050405020304" pitchFamily="18" charset="0"/>
                <a:ea typeface="Aptos" panose="02110004020202020204"/>
                <a:cs typeface="Times New Roman" panose="02020603050405020304" pitchFamily="18" charset="0"/>
              </a:rPr>
              <a:t>If</a:t>
            </a:r>
            <a:r>
              <a:rPr lang="en-US" b="1" kern="100" dirty="0">
                <a:effectLst/>
                <a:latin typeface="Times New Roman" panose="02020603050405020304" pitchFamily="18" charset="0"/>
                <a:ea typeface="Aptos" panose="02110004020202020204"/>
                <a:cs typeface="Times New Roman" panose="02020603050405020304" pitchFamily="18" charset="0"/>
              </a:rPr>
              <a:t> OTS-6 not submitted: Treated as no application; OTS-5 issued.</a:t>
            </a:r>
            <a:endParaRPr lang="en-IN" b="1" kern="100" dirty="0">
              <a:effectLst/>
              <a:latin typeface="Aptos" panose="02110004020202020204"/>
              <a:ea typeface="Aptos" panose="02110004020202020204"/>
              <a:cs typeface="Times New Roman" panose="02020603050405020304" pitchFamily="18" charset="0"/>
            </a:endParaRPr>
          </a:p>
          <a:p>
            <a:pPr marL="0" lvl="0" indent="0" algn="just">
              <a:lnSpc>
                <a:spcPct val="115000"/>
              </a:lnSpc>
              <a:buNone/>
            </a:pPr>
            <a:r>
              <a:rPr lang="en-US" b="1" kern="100" dirty="0">
                <a:effectLst/>
                <a:latin typeface="Times New Roman" panose="02020603050405020304" pitchFamily="18" charset="0"/>
                <a:ea typeface="Aptos" panose="02110004020202020204"/>
                <a:cs typeface="Times New Roman" panose="02020603050405020304" pitchFamily="18" charset="0"/>
              </a:rPr>
              <a:t>Pending Legal Cases: 	Put on hold until OTS-4A is issued.</a:t>
            </a:r>
            <a:endParaRPr lang="en-IN" b="1" kern="100" dirty="0">
              <a:effectLst/>
              <a:latin typeface="Aptos" panose="02110004020202020204"/>
              <a:ea typeface="Aptos" panose="02110004020202020204"/>
              <a:cs typeface="Times New Roman" panose="02020603050405020304" pitchFamily="18" charset="0"/>
            </a:endParaRPr>
          </a:p>
          <a:p>
            <a:pPr marL="0" lvl="0" indent="0" algn="just">
              <a:lnSpc>
                <a:spcPct val="115000"/>
              </a:lnSpc>
              <a:spcAft>
                <a:spcPts val="800"/>
              </a:spcAft>
              <a:buNone/>
            </a:pPr>
            <a:r>
              <a:rPr lang="en-US" b="1" kern="100" dirty="0">
                <a:effectLst/>
                <a:latin typeface="Times New Roman" panose="02020603050405020304" pitchFamily="18" charset="0"/>
                <a:ea typeface="Aptos" panose="02110004020202020204"/>
                <a:cs typeface="Times New Roman" panose="02020603050405020304" pitchFamily="18" charset="0"/>
              </a:rPr>
              <a:t>False Information: 	Shall Lead to Revocation and OTS-5.</a:t>
            </a:r>
            <a:endParaRPr lang="en-IN" b="1" kern="100" dirty="0">
              <a:effectLst/>
              <a:latin typeface="Aptos" panose="02110004020202020204"/>
              <a:ea typeface="Aptos" panose="02110004020202020204"/>
              <a:cs typeface="Times New Roman" panose="02020603050405020304" pitchFamily="18" charset="0"/>
            </a:endParaRPr>
          </a:p>
          <a:p>
            <a:pPr marL="0" indent="0" algn="just">
              <a:lnSpc>
                <a:spcPct val="115000"/>
              </a:lnSpc>
              <a:spcAft>
                <a:spcPts val="800"/>
              </a:spcAft>
              <a:buNone/>
            </a:pPr>
            <a:endParaRPr lang="en-IN" sz="700" kern="100" dirty="0">
              <a:effectLst/>
              <a:latin typeface="Aptos" panose="02110004020202020204"/>
              <a:ea typeface="Aptos" panose="02110004020202020204"/>
              <a:cs typeface="Times New Roman" panose="02020603050405020304" pitchFamily="18" charset="0"/>
            </a:endParaRPr>
          </a:p>
        </p:txBody>
      </p:sp>
    </p:spTree>
    <p:extLst>
      <p:ext uri="{BB962C8B-B14F-4D97-AF65-F5344CB8AC3E}">
        <p14:creationId xmlns:p14="http://schemas.microsoft.com/office/powerpoint/2010/main" val="1864851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5BF13-36E9-672E-37F0-7540C2D872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259719-57A4-1BB9-A588-4A55E885E8E7}"/>
              </a:ext>
            </a:extLst>
          </p:cNvPr>
          <p:cNvSpPr>
            <a:spLocks noGrp="1"/>
          </p:cNvSpPr>
          <p:nvPr>
            <p:ph type="title"/>
          </p:nvPr>
        </p:nvSpPr>
        <p:spPr/>
        <p:txBody>
          <a:bodyPr>
            <a:normAutofit/>
          </a:bodyPr>
          <a:lstStyle/>
          <a:p>
            <a:pPr algn="ctr"/>
            <a:r>
              <a:rPr lang="en-IN" sz="3600" b="1" dirty="0">
                <a:solidFill>
                  <a:srgbClr val="FF0000"/>
                </a:solidFill>
              </a:rPr>
              <a:t>One Time Settlement Scheme – 2025</a:t>
            </a:r>
            <a:br>
              <a:rPr lang="en-IN" sz="4400" b="1" dirty="0">
                <a:solidFill>
                  <a:srgbClr val="FF0000"/>
                </a:solidFill>
              </a:rPr>
            </a:br>
            <a:r>
              <a:rPr lang="en-US" sz="4000" dirty="0">
                <a:solidFill>
                  <a:srgbClr val="80340D"/>
                </a:solidFill>
                <a:effectLst/>
                <a:latin typeface="Times New Roman" panose="02020603050405020304" pitchFamily="18" charset="0"/>
                <a:ea typeface="Aptos" panose="02110004020202020204"/>
              </a:rPr>
              <a:t>Final order of settlement under OTSS</a:t>
            </a:r>
            <a:endParaRPr lang="en-IN" dirty="0"/>
          </a:p>
        </p:txBody>
      </p:sp>
      <p:sp>
        <p:nvSpPr>
          <p:cNvPr id="3" name="Content Placeholder 2">
            <a:extLst>
              <a:ext uri="{FF2B5EF4-FFF2-40B4-BE49-F238E27FC236}">
                <a16:creationId xmlns:a16="http://schemas.microsoft.com/office/drawing/2014/main" id="{F1FBE803-2F25-668B-0E0A-7FD0F585DC3A}"/>
              </a:ext>
            </a:extLst>
          </p:cNvPr>
          <p:cNvSpPr>
            <a:spLocks noGrp="1"/>
          </p:cNvSpPr>
          <p:nvPr>
            <p:ph idx="1"/>
          </p:nvPr>
        </p:nvSpPr>
        <p:spPr/>
        <p:txBody>
          <a:bodyPr>
            <a:normAutofit fontScale="92500"/>
          </a:bodyPr>
          <a:lstStyle/>
          <a:p>
            <a:pPr marL="0" marR="154305" lvl="0" indent="0">
              <a:lnSpc>
                <a:spcPct val="103000"/>
              </a:lnSpc>
              <a:spcBef>
                <a:spcPts val="5"/>
              </a:spcBef>
              <a:spcAft>
                <a:spcPts val="800"/>
              </a:spcAft>
              <a:buClr>
                <a:srgbClr val="383838"/>
              </a:buClr>
              <a:buSzPts val="900"/>
              <a:buNone/>
              <a:tabLst>
                <a:tab pos="448945" algn="l"/>
              </a:tabLst>
            </a:pPr>
            <a:r>
              <a:rPr lang="en-US" sz="2400" b="1" kern="100" spc="0" dirty="0">
                <a:solidFill>
                  <a:srgbClr val="383838"/>
                </a:solidFill>
                <a:effectLst/>
                <a:latin typeface="Aptos" panose="02110004020202020204"/>
                <a:ea typeface="Times New Roman" panose="02020603050405020304" pitchFamily="18" charset="0"/>
                <a:cs typeface="Times New Roman" panose="02020603050405020304" pitchFamily="18" charset="0"/>
              </a:rPr>
              <a:t>The final order of settlement passed with </a:t>
            </a:r>
            <a:r>
              <a:rPr lang="en-US" sz="2400" b="1" kern="100" dirty="0">
                <a:solidFill>
                  <a:srgbClr val="383838"/>
                </a:solidFill>
                <a:latin typeface="Aptos" panose="02110004020202020204"/>
                <a:ea typeface="Times New Roman" panose="02020603050405020304" pitchFamily="18" charset="0"/>
                <a:cs typeface="Times New Roman" panose="02020603050405020304" pitchFamily="18" charset="0"/>
              </a:rPr>
              <a:t>as </a:t>
            </a:r>
            <a:r>
              <a:rPr lang="en-US" sz="2400" b="1" kern="100" spc="0" dirty="0">
                <a:solidFill>
                  <a:srgbClr val="383838"/>
                </a:solidFill>
                <a:effectLst/>
                <a:latin typeface="Aptos" panose="02110004020202020204"/>
                <a:ea typeface="Times New Roman" panose="02020603050405020304" pitchFamily="18" charset="0"/>
                <a:cs typeface="Times New Roman" panose="02020603050405020304" pitchFamily="18" charset="0"/>
              </a:rPr>
              <a:t>to the amount payable shall be conclusive, and Applicant not be liable, -</a:t>
            </a:r>
            <a:endParaRPr lang="en-IN" sz="4000" b="1" kern="100" dirty="0">
              <a:latin typeface="Aptos" panose="02110004020202020204"/>
              <a:ea typeface="Times New Roman" panose="02020603050405020304" pitchFamily="18" charset="0"/>
              <a:cs typeface="Times New Roman" panose="02020603050405020304" pitchFamily="18" charset="0"/>
            </a:endParaRPr>
          </a:p>
          <a:p>
            <a:pPr marL="0" marR="154305" lvl="0" indent="0">
              <a:lnSpc>
                <a:spcPct val="103000"/>
              </a:lnSpc>
              <a:spcBef>
                <a:spcPts val="5"/>
              </a:spcBef>
              <a:spcAft>
                <a:spcPts val="800"/>
              </a:spcAft>
              <a:buClr>
                <a:srgbClr val="383838"/>
              </a:buClr>
              <a:buSzPts val="900"/>
              <a:buNone/>
              <a:tabLst>
                <a:tab pos="448945" algn="l"/>
              </a:tabLst>
            </a:pPr>
            <a:r>
              <a:rPr lang="en-US" sz="2400" b="1" kern="100" spc="-5" dirty="0">
                <a:solidFill>
                  <a:srgbClr val="383838"/>
                </a:solidFill>
                <a:effectLst/>
                <a:latin typeface="Aptos" panose="02110004020202020204"/>
                <a:ea typeface="Times New Roman" panose="02020603050405020304" pitchFamily="18" charset="0"/>
                <a:cs typeface="Times New Roman" panose="02020603050405020304" pitchFamily="18" charset="0"/>
              </a:rPr>
              <a:t>	1.	To pay any further tax, interest or penalty, as per final order of settlement.</a:t>
            </a:r>
            <a:endParaRPr lang="en-IN" sz="4000" b="1" kern="100" spc="-5" dirty="0">
              <a:latin typeface="Aptos" panose="02110004020202020204"/>
              <a:ea typeface="Times New Roman" panose="02020603050405020304" pitchFamily="18" charset="0"/>
              <a:cs typeface="Times New Roman" panose="02020603050405020304" pitchFamily="18" charset="0"/>
            </a:endParaRPr>
          </a:p>
          <a:p>
            <a:pPr marL="0" marR="154305" lvl="0" indent="0">
              <a:lnSpc>
                <a:spcPct val="103000"/>
              </a:lnSpc>
              <a:spcBef>
                <a:spcPts val="5"/>
              </a:spcBef>
              <a:spcAft>
                <a:spcPts val="800"/>
              </a:spcAft>
              <a:buClr>
                <a:srgbClr val="383838"/>
              </a:buClr>
              <a:buSzPts val="900"/>
              <a:buNone/>
              <a:tabLst>
                <a:tab pos="448945" algn="l"/>
              </a:tabLst>
            </a:pPr>
            <a:r>
              <a:rPr lang="en-IN" sz="4000" b="1" kern="100" spc="-5" dirty="0">
                <a:solidFill>
                  <a:srgbClr val="383838"/>
                </a:solidFill>
                <a:effectLst/>
                <a:latin typeface="Aptos" panose="02110004020202020204"/>
                <a:ea typeface="Times New Roman" panose="02020603050405020304" pitchFamily="18" charset="0"/>
                <a:cs typeface="Times New Roman" panose="02020603050405020304" pitchFamily="18" charset="0"/>
              </a:rPr>
              <a:t>	</a:t>
            </a:r>
            <a:r>
              <a:rPr lang="en-IN" sz="2200" b="1" kern="100" spc="-5" dirty="0">
                <a:solidFill>
                  <a:srgbClr val="383838"/>
                </a:solidFill>
                <a:effectLst/>
                <a:latin typeface="Aptos" panose="02110004020202020204"/>
                <a:ea typeface="Times New Roman" panose="02020603050405020304" pitchFamily="18" charset="0"/>
                <a:cs typeface="Times New Roman" panose="02020603050405020304" pitchFamily="18" charset="0"/>
              </a:rPr>
              <a:t>2. 	</a:t>
            </a:r>
            <a:r>
              <a:rPr lang="en-IN" sz="2400" b="1" kern="100" spc="-5" dirty="0">
                <a:solidFill>
                  <a:srgbClr val="383838"/>
                </a:solidFill>
                <a:effectLst/>
                <a:latin typeface="Aptos" panose="02110004020202020204"/>
                <a:ea typeface="Times New Roman" panose="02020603050405020304" pitchFamily="18" charset="0"/>
                <a:cs typeface="Times New Roman" panose="02020603050405020304" pitchFamily="18" charset="0"/>
              </a:rPr>
              <a:t>T</a:t>
            </a:r>
            <a:r>
              <a:rPr lang="en-US" sz="2400" b="1" kern="100" spc="-5" dirty="0">
                <a:solidFill>
                  <a:srgbClr val="383838"/>
                </a:solidFill>
                <a:effectLst/>
                <a:latin typeface="Aptos" panose="02110004020202020204"/>
                <a:ea typeface="Times New Roman" panose="02020603050405020304" pitchFamily="18" charset="0"/>
                <a:cs typeface="Times New Roman" panose="02020603050405020304" pitchFamily="18" charset="0"/>
              </a:rPr>
              <a:t>o be prosecuted under the relevant Act, as per final order of settlement.</a:t>
            </a:r>
            <a:endParaRPr lang="en-IN" sz="4000" b="1" kern="100" spc="-5" dirty="0">
              <a:effectLst/>
              <a:latin typeface="Aptos" panose="02110004020202020204"/>
              <a:ea typeface="Times New Roman" panose="02020603050405020304" pitchFamily="18" charset="0"/>
              <a:cs typeface="Times New Roman" panose="02020603050405020304" pitchFamily="18" charset="0"/>
            </a:endParaRPr>
          </a:p>
          <a:p>
            <a:pPr marL="121920" marR="146050" indent="327025">
              <a:lnSpc>
                <a:spcPct val="102000"/>
              </a:lnSpc>
              <a:spcBef>
                <a:spcPts val="295"/>
              </a:spcBef>
              <a:buNone/>
            </a:pPr>
            <a:r>
              <a:rPr lang="en-US" sz="2400" b="1" dirty="0">
                <a:solidFill>
                  <a:srgbClr val="383838"/>
                </a:solidFill>
                <a:latin typeface="Times New Roman" panose="02020603050405020304" pitchFamily="18" charset="0"/>
                <a:ea typeface="Times New Roman" panose="02020603050405020304" pitchFamily="18" charset="0"/>
              </a:rPr>
              <a:t>3.	</a:t>
            </a:r>
            <a:r>
              <a:rPr lang="en-US" sz="2400" b="1" dirty="0">
                <a:solidFill>
                  <a:srgbClr val="383838"/>
                </a:solidFill>
                <a:effectLst/>
                <a:latin typeface="Times New Roman" panose="02020603050405020304" pitchFamily="18" charset="0"/>
                <a:ea typeface="Times New Roman" panose="02020603050405020304" pitchFamily="18" charset="0"/>
              </a:rPr>
              <a:t>All the matters and time period covered by such order shall not be re-opened 	in any other proceedings under the relevant Act:</a:t>
            </a:r>
            <a:endParaRPr lang="en-IN" sz="2400" b="1" dirty="0">
              <a:effectLst/>
              <a:latin typeface="Times New Roman" panose="02020603050405020304" pitchFamily="18" charset="0"/>
              <a:ea typeface="Times New Roman" panose="02020603050405020304" pitchFamily="18" charset="0"/>
            </a:endParaRPr>
          </a:p>
          <a:p>
            <a:pPr marL="121920" marR="149860" indent="0">
              <a:lnSpc>
                <a:spcPct val="105000"/>
              </a:lnSpc>
              <a:spcBef>
                <a:spcPts val="305"/>
              </a:spcBef>
              <a:buNone/>
            </a:pPr>
            <a:r>
              <a:rPr lang="en-US" sz="2400" b="1" dirty="0">
                <a:solidFill>
                  <a:srgbClr val="383838"/>
                </a:solidFill>
                <a:effectLst/>
                <a:latin typeface="Times New Roman" panose="02020603050405020304" pitchFamily="18" charset="0"/>
                <a:ea typeface="Times New Roman" panose="02020603050405020304" pitchFamily="18" charset="0"/>
              </a:rPr>
              <a:t>	</a:t>
            </a:r>
          </a:p>
          <a:p>
            <a:pPr marL="121920" marR="149860" indent="0">
              <a:lnSpc>
                <a:spcPct val="105000"/>
              </a:lnSpc>
              <a:spcBef>
                <a:spcPts val="305"/>
              </a:spcBef>
              <a:buNone/>
            </a:pPr>
            <a:r>
              <a:rPr lang="en-US" sz="2400" b="1" dirty="0">
                <a:solidFill>
                  <a:srgbClr val="383838"/>
                </a:solidFill>
                <a:latin typeface="Times New Roman" panose="02020603050405020304" pitchFamily="18" charset="0"/>
                <a:ea typeface="Times New Roman" panose="02020603050405020304" pitchFamily="18" charset="0"/>
              </a:rPr>
              <a:t>If</a:t>
            </a:r>
            <a:r>
              <a:rPr lang="en-US" sz="2400" b="1" dirty="0">
                <a:solidFill>
                  <a:srgbClr val="383838"/>
                </a:solidFill>
                <a:effectLst/>
                <a:latin typeface="Times New Roman" panose="02020603050405020304" pitchFamily="18" charset="0"/>
                <a:ea typeface="Times New Roman" panose="02020603050405020304" pitchFamily="18" charset="0"/>
              </a:rPr>
              <a:t> any material particular furnished in the application is subsequently found to be false, it shall be presumed as if the application was never made and proceedings under the applicable relevant Act shall be instituted against the applicant.</a:t>
            </a:r>
            <a:endParaRPr lang="en-IN" sz="2400" b="1" dirty="0">
              <a:effectLst/>
              <a:latin typeface="Times New Roman" panose="02020603050405020304" pitchFamily="18" charset="0"/>
              <a:ea typeface="Times New Roman" panose="02020603050405020304" pitchFamily="18" charset="0"/>
            </a:endParaRPr>
          </a:p>
          <a:p>
            <a:pPr marL="0" indent="0" algn="just">
              <a:lnSpc>
                <a:spcPct val="115000"/>
              </a:lnSpc>
              <a:spcAft>
                <a:spcPts val="800"/>
              </a:spcAft>
              <a:buNone/>
            </a:pPr>
            <a:endParaRPr lang="en-IN" sz="700" kern="100" dirty="0">
              <a:effectLst/>
              <a:latin typeface="Aptos" panose="02110004020202020204"/>
              <a:ea typeface="Aptos" panose="02110004020202020204"/>
              <a:cs typeface="Times New Roman" panose="02020603050405020304" pitchFamily="18" charset="0"/>
            </a:endParaRPr>
          </a:p>
        </p:txBody>
      </p:sp>
    </p:spTree>
    <p:extLst>
      <p:ext uri="{BB962C8B-B14F-4D97-AF65-F5344CB8AC3E}">
        <p14:creationId xmlns:p14="http://schemas.microsoft.com/office/powerpoint/2010/main" val="1217144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91B81-06C5-B95A-C84C-526B7ED13B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68A492-8121-9253-9585-C42BA2CFD3A4}"/>
              </a:ext>
            </a:extLst>
          </p:cNvPr>
          <p:cNvSpPr>
            <a:spLocks noGrp="1"/>
          </p:cNvSpPr>
          <p:nvPr>
            <p:ph type="title"/>
          </p:nvPr>
        </p:nvSpPr>
        <p:spPr/>
        <p:txBody>
          <a:bodyPr>
            <a:normAutofit fontScale="90000"/>
          </a:bodyPr>
          <a:lstStyle/>
          <a:p>
            <a:pPr algn="ctr"/>
            <a:r>
              <a:rPr lang="en-IN" sz="3600" b="1" dirty="0">
                <a:solidFill>
                  <a:srgbClr val="FF0000"/>
                </a:solidFill>
              </a:rPr>
              <a:t>One Time Settlement Scheme – 2025</a:t>
            </a:r>
            <a:br>
              <a:rPr lang="en-IN" sz="4400" b="1" dirty="0">
                <a:solidFill>
                  <a:srgbClr val="FF0000"/>
                </a:solidFill>
              </a:rPr>
            </a:br>
            <a:r>
              <a:rPr lang="en-US" sz="3600" b="1" kern="100" dirty="0">
                <a:solidFill>
                  <a:srgbClr val="80340D"/>
                </a:solidFill>
                <a:effectLst/>
                <a:latin typeface="Times New Roman" panose="02020603050405020304" pitchFamily="18" charset="0"/>
                <a:ea typeface="Aptos" panose="02110004020202020204"/>
                <a:cs typeface="Times New Roman" panose="02020603050405020304" pitchFamily="18" charset="0"/>
              </a:rPr>
              <a:t>Rectification or error apparent on the face of record.</a:t>
            </a:r>
            <a:br>
              <a:rPr lang="en-IN" sz="3600" b="1" kern="100" dirty="0">
                <a:effectLst/>
                <a:latin typeface="Aptos" panose="02110004020202020204"/>
                <a:ea typeface="Aptos" panose="02110004020202020204"/>
                <a:cs typeface="Times New Roman" panose="02020603050405020304" pitchFamily="18" charset="0"/>
              </a:rPr>
            </a:br>
            <a:endParaRPr lang="en-IN" b="1" dirty="0"/>
          </a:p>
        </p:txBody>
      </p:sp>
      <p:sp>
        <p:nvSpPr>
          <p:cNvPr id="3" name="Content Placeholder 2">
            <a:extLst>
              <a:ext uri="{FF2B5EF4-FFF2-40B4-BE49-F238E27FC236}">
                <a16:creationId xmlns:a16="http://schemas.microsoft.com/office/drawing/2014/main" id="{88CEC1DD-B01A-F86E-83DF-8D548F344E9A}"/>
              </a:ext>
            </a:extLst>
          </p:cNvPr>
          <p:cNvSpPr>
            <a:spLocks noGrp="1"/>
          </p:cNvSpPr>
          <p:nvPr>
            <p:ph idx="1"/>
          </p:nvPr>
        </p:nvSpPr>
        <p:spPr/>
        <p:txBody>
          <a:bodyPr>
            <a:normAutofit/>
          </a:bodyPr>
          <a:lstStyle/>
          <a:p>
            <a:pPr marL="0" indent="0" algn="just">
              <a:lnSpc>
                <a:spcPct val="115000"/>
              </a:lnSpc>
              <a:spcAft>
                <a:spcPts val="800"/>
              </a:spcAft>
              <a:buNone/>
            </a:pP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The jurisdictional authority, who has passed the settlement order, may rectify</a:t>
            </a:r>
            <a:r>
              <a:rPr lang="en-US" sz="3200" b="1" kern="100" spc="-3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such order on his own motion or on</a:t>
            </a:r>
            <a:r>
              <a:rPr lang="en-US" sz="3200" b="1" kern="100" spc="-1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application made</a:t>
            </a:r>
            <a:r>
              <a:rPr lang="en-US" sz="3200" b="1" kern="100" spc="-1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to him</a:t>
            </a:r>
            <a:r>
              <a:rPr lang="en-US" sz="3200" b="1" kern="100" spc="-1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3200" b="1" kern="100" spc="-1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3200" b="1" kern="100" spc="-1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regard,</a:t>
            </a:r>
            <a:r>
              <a:rPr lang="en-US" sz="3200" b="1" kern="100" spc="-1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within a</a:t>
            </a:r>
            <a:r>
              <a:rPr lang="en-US" sz="32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period </a:t>
            </a:r>
            <a:r>
              <a:rPr lang="en-US" sz="3200" b="1" u="sng"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of forty</a:t>
            </a:r>
            <a:r>
              <a:rPr lang="en-US" sz="3200" b="1" u="sng"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five days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from the date of such order, to rectify</a:t>
            </a:r>
            <a:r>
              <a:rPr lang="en-US" sz="3200" b="1" kern="100" spc="-1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any</a:t>
            </a:r>
            <a:r>
              <a:rPr lang="en-US" sz="3200" b="1" kern="100" spc="-1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error(s) which is</a:t>
            </a:r>
            <a:r>
              <a:rPr lang="en-US" sz="32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apparent on the face of record in such order.</a:t>
            </a:r>
            <a:endParaRPr lang="en-IN" sz="3200" b="1" kern="1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800"/>
              </a:spcAft>
              <a:buNone/>
            </a:pPr>
            <a:endParaRPr lang="en-IN" sz="700" kern="100" dirty="0">
              <a:effectLst/>
              <a:latin typeface="Aptos" panose="02110004020202020204"/>
              <a:ea typeface="Aptos" panose="02110004020202020204"/>
              <a:cs typeface="Times New Roman" panose="02020603050405020304" pitchFamily="18" charset="0"/>
            </a:endParaRPr>
          </a:p>
        </p:txBody>
      </p:sp>
    </p:spTree>
    <p:extLst>
      <p:ext uri="{BB962C8B-B14F-4D97-AF65-F5344CB8AC3E}">
        <p14:creationId xmlns:p14="http://schemas.microsoft.com/office/powerpoint/2010/main" val="1810107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A44316-363B-4600-4DAF-E44BE4ADD3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C17B6E-9D4A-40A5-8FFD-6A3C1CFBBA97}"/>
              </a:ext>
            </a:extLst>
          </p:cNvPr>
          <p:cNvSpPr>
            <a:spLocks noGrp="1"/>
          </p:cNvSpPr>
          <p:nvPr>
            <p:ph type="title"/>
          </p:nvPr>
        </p:nvSpPr>
        <p:spPr/>
        <p:txBody>
          <a:bodyPr>
            <a:normAutofit fontScale="90000"/>
          </a:bodyPr>
          <a:lstStyle/>
          <a:p>
            <a:pPr algn="ctr"/>
            <a:r>
              <a:rPr lang="en-IN" sz="3600" b="1" dirty="0">
                <a:solidFill>
                  <a:srgbClr val="FF0000"/>
                </a:solidFill>
              </a:rPr>
              <a:t>One Time Settlement Scheme – 2025</a:t>
            </a:r>
            <a:br>
              <a:rPr lang="en-IN" sz="4400" b="1" dirty="0">
                <a:solidFill>
                  <a:srgbClr val="FF0000"/>
                </a:solidFill>
              </a:rPr>
            </a:br>
            <a:r>
              <a:rPr lang="en-US" b="1" kern="100" dirty="0">
                <a:effectLst/>
                <a:latin typeface="Times New Roman" panose="02020603050405020304" pitchFamily="18" charset="0"/>
                <a:ea typeface="Aptos" panose="02110004020202020204"/>
                <a:cs typeface="Times New Roman" panose="02020603050405020304" pitchFamily="18" charset="0"/>
              </a:rPr>
              <a:t>Applicant not eligible for OTSS</a:t>
            </a:r>
            <a:br>
              <a:rPr lang="en-IN" sz="1800" kern="100" dirty="0">
                <a:effectLst/>
                <a:latin typeface="Aptos" panose="02110004020202020204"/>
                <a:ea typeface="Aptos" panose="02110004020202020204"/>
                <a:cs typeface="Times New Roman" panose="02020603050405020304" pitchFamily="18" charset="0"/>
              </a:rPr>
            </a:br>
            <a:endParaRPr lang="en-IN" b="1" dirty="0"/>
          </a:p>
        </p:txBody>
      </p:sp>
      <p:sp>
        <p:nvSpPr>
          <p:cNvPr id="3" name="Content Placeholder 2">
            <a:extLst>
              <a:ext uri="{FF2B5EF4-FFF2-40B4-BE49-F238E27FC236}">
                <a16:creationId xmlns:a16="http://schemas.microsoft.com/office/drawing/2014/main" id="{BE59E86B-138F-7AB7-188A-7E45B0216C12}"/>
              </a:ext>
            </a:extLst>
          </p:cNvPr>
          <p:cNvSpPr>
            <a:spLocks noGrp="1"/>
          </p:cNvSpPr>
          <p:nvPr>
            <p:ph idx="1"/>
          </p:nvPr>
        </p:nvSpPr>
        <p:spPr/>
        <p:txBody>
          <a:bodyPr>
            <a:normAutofit lnSpcReduction="10000"/>
          </a:bodyPr>
          <a:lstStyle/>
          <a:p>
            <a:pPr marL="457200" marR="8890" lvl="1" indent="0">
              <a:lnSpc>
                <a:spcPct val="105000"/>
              </a:lnSpc>
              <a:spcBef>
                <a:spcPts val="275"/>
              </a:spcBef>
              <a:spcAft>
                <a:spcPts val="800"/>
              </a:spcAft>
              <a:buClr>
                <a:srgbClr val="383838"/>
              </a:buClr>
              <a:buSzPts val="900"/>
              <a:buNone/>
              <a:tabLst>
                <a:tab pos="939800" algn="l"/>
                <a:tab pos="941705" algn="l"/>
              </a:tabLst>
            </a:pPr>
            <a:r>
              <a:rPr lang="en-US" sz="28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If the demand relates to erroneous refund(s) in the particular year under the relevant </a:t>
            </a:r>
            <a:r>
              <a:rPr lang="en-US" sz="2800" b="1" kern="100" spc="-2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Act;</a:t>
            </a:r>
            <a:endParaRPr lang="en-IN" sz="2800" b="1" kern="100" spc="-5"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3810" lvl="1" indent="0">
              <a:lnSpc>
                <a:spcPct val="103000"/>
              </a:lnSpc>
              <a:spcBef>
                <a:spcPts val="255"/>
              </a:spcBef>
              <a:spcAft>
                <a:spcPts val="800"/>
              </a:spcAft>
              <a:buClr>
                <a:srgbClr val="383838"/>
              </a:buClr>
              <a:buSzPts val="900"/>
              <a:buNone/>
              <a:tabLst>
                <a:tab pos="940435" algn="l"/>
                <a:tab pos="941705" algn="l"/>
              </a:tabLst>
            </a:pPr>
            <a:r>
              <a:rPr lang="en-US" sz="28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If criminal proceedings have been initiated in a case for a particular year under a relevant Act, the application shall not be entertained under the Scheme to avail settlement for </a:t>
            </a:r>
            <a:r>
              <a:rPr lang="en-US" sz="2800" b="1" u="sng"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that particular year </a:t>
            </a:r>
            <a:r>
              <a:rPr lang="en-US" sz="28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under that relevant Act;</a:t>
            </a:r>
            <a:endParaRPr lang="en-IN" sz="2800" b="1" kern="100" spc="-5"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3810" lvl="1" indent="0">
              <a:lnSpc>
                <a:spcPct val="103000"/>
              </a:lnSpc>
              <a:spcBef>
                <a:spcPts val="300"/>
              </a:spcBef>
              <a:spcAft>
                <a:spcPts val="800"/>
              </a:spcAft>
              <a:buClr>
                <a:srgbClr val="383838"/>
              </a:buClr>
              <a:buSzPts val="900"/>
              <a:buNone/>
              <a:tabLst>
                <a:tab pos="939800" algn="l"/>
                <a:tab pos="941705" algn="l"/>
              </a:tabLst>
            </a:pPr>
            <a:r>
              <a:rPr lang="en-US" sz="28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If the applicant who had applied for availing benefits under OTSS, 2023 and the application</a:t>
            </a:r>
            <a:r>
              <a:rPr lang="en-US" sz="2800" b="1" kern="100" spc="20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has not been rejected till 1</a:t>
            </a:r>
            <a:r>
              <a:rPr lang="en-US" sz="2800" b="1" kern="100" spc="-5" baseline="3000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28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April 2025.</a:t>
            </a:r>
            <a:endParaRPr lang="en-IN" sz="2800" b="1" kern="100" spc="-5"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800"/>
              </a:spcAft>
              <a:buNone/>
            </a:pPr>
            <a:endParaRPr lang="en-IN" sz="700" kern="100" dirty="0">
              <a:effectLst/>
              <a:latin typeface="Aptos" panose="02110004020202020204"/>
              <a:ea typeface="Aptos" panose="02110004020202020204"/>
              <a:cs typeface="Times New Roman" panose="02020603050405020304" pitchFamily="18" charset="0"/>
            </a:endParaRPr>
          </a:p>
        </p:txBody>
      </p:sp>
    </p:spTree>
    <p:extLst>
      <p:ext uri="{BB962C8B-B14F-4D97-AF65-F5344CB8AC3E}">
        <p14:creationId xmlns:p14="http://schemas.microsoft.com/office/powerpoint/2010/main" val="2758585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005EA-D0D1-137D-94E9-0C83565B47F0}"/>
              </a:ext>
            </a:extLst>
          </p:cNvPr>
          <p:cNvSpPr>
            <a:spLocks noGrp="1"/>
          </p:cNvSpPr>
          <p:nvPr>
            <p:ph type="title"/>
          </p:nvPr>
        </p:nvSpPr>
        <p:spPr/>
        <p:txBody>
          <a:bodyPr>
            <a:normAutofit fontScale="90000"/>
          </a:bodyPr>
          <a:lstStyle/>
          <a:p>
            <a:pPr algn="ctr"/>
            <a:r>
              <a:rPr lang="en-IN" sz="4400" b="1" dirty="0">
                <a:solidFill>
                  <a:srgbClr val="FF0000"/>
                </a:solidFill>
              </a:rPr>
              <a:t>One Time Settlement Scheme – 2025 </a:t>
            </a:r>
            <a:br>
              <a:rPr lang="en-IN" sz="2800" b="1" dirty="0">
                <a:solidFill>
                  <a:srgbClr val="FF0000"/>
                </a:solidFill>
              </a:rPr>
            </a:br>
            <a:r>
              <a:rPr lang="en-US" sz="5400" dirty="0">
                <a:solidFill>
                  <a:srgbClr val="80340D"/>
                </a:solidFill>
                <a:effectLst/>
                <a:latin typeface="Times New Roman" panose="02020603050405020304" pitchFamily="18" charset="0"/>
                <a:ea typeface="Aptos" panose="02110004020202020204"/>
              </a:rPr>
              <a:t>History and Background</a:t>
            </a:r>
            <a:endParaRPr lang="en-IN" dirty="0"/>
          </a:p>
        </p:txBody>
      </p:sp>
      <p:sp>
        <p:nvSpPr>
          <p:cNvPr id="3" name="Content Placeholder 2">
            <a:extLst>
              <a:ext uri="{FF2B5EF4-FFF2-40B4-BE49-F238E27FC236}">
                <a16:creationId xmlns:a16="http://schemas.microsoft.com/office/drawing/2014/main" id="{356BDB7F-56B5-D18D-948E-CC7440E640C3}"/>
              </a:ext>
            </a:extLst>
          </p:cNvPr>
          <p:cNvSpPr>
            <a:spLocks noGrp="1"/>
          </p:cNvSpPr>
          <p:nvPr>
            <p:ph idx="1"/>
          </p:nvPr>
        </p:nvSpPr>
        <p:spPr/>
        <p:txBody>
          <a:bodyPr>
            <a:normAutofit fontScale="70000" lnSpcReduction="20000"/>
          </a:bodyPr>
          <a:lstStyle/>
          <a:p>
            <a:pPr marL="0" lvl="0" indent="0" algn="ctr">
              <a:lnSpc>
                <a:spcPct val="115000"/>
              </a:lnSpc>
              <a:spcAft>
                <a:spcPts val="800"/>
              </a:spcAft>
              <a:buNone/>
            </a:pPr>
            <a:r>
              <a:rPr lang="en-US" sz="2800" b="1" kern="100" dirty="0">
                <a:latin typeface="Times New Roman" panose="02020603050405020304" pitchFamily="18" charset="0"/>
                <a:ea typeface="Aptos" panose="02110004020202020204"/>
                <a:cs typeface="Times New Roman" panose="02020603050405020304" pitchFamily="18" charset="0"/>
              </a:rPr>
              <a:t>First </a:t>
            </a:r>
            <a:r>
              <a:rPr lang="en-US" sz="2800" b="1" kern="100" dirty="0">
                <a:effectLst/>
                <a:latin typeface="Times New Roman" panose="02020603050405020304" pitchFamily="18" charset="0"/>
                <a:ea typeface="Aptos" panose="02110004020202020204"/>
                <a:cs typeface="Times New Roman" panose="02020603050405020304" pitchFamily="18" charset="0"/>
              </a:rPr>
              <a:t> One Time Settlement Scheme of the Haryana (2017).</a:t>
            </a:r>
            <a:endParaRPr lang="en-IN" sz="2400" b="1" kern="100" dirty="0">
              <a:effectLst/>
              <a:latin typeface="Aptos" panose="02110004020202020204"/>
              <a:ea typeface="Aptos" panose="02110004020202020204"/>
              <a:cs typeface="Times New Roman" panose="02020603050405020304" pitchFamily="18" charset="0"/>
            </a:endParaRPr>
          </a:p>
          <a:p>
            <a:pPr marL="457200" algn="ctr">
              <a:lnSpc>
                <a:spcPct val="115000"/>
              </a:lnSpc>
              <a:spcAft>
                <a:spcPts val="800"/>
              </a:spcAft>
              <a:buNone/>
            </a:pPr>
            <a:r>
              <a:rPr lang="en-US" sz="2800" b="1" kern="100" dirty="0">
                <a:effectLst/>
                <a:latin typeface="Times New Roman" panose="02020603050405020304" pitchFamily="18" charset="0"/>
                <a:ea typeface="Aptos" panose="02110004020202020204"/>
                <a:cs typeface="Times New Roman" panose="02020603050405020304" pitchFamily="18" charset="0"/>
              </a:rPr>
              <a:t>The Haryana Settlement of Outstanding Dues Ordinance, 2017 (later enacted as law) was introduced on June 15, 2017 to enable expedited recovery of dues through a government-notified scheme. Under Section 3, the State could offer settlement of tax, interest, penalties, or other dues up to March 31, 2017 (later extended to June 30, 2017). Pursuant to this, the “Haryana One Time Settlement Scheme, 2017” was launched on June 22, 2017, for one week only (till June 28, 2017) with following Key features:</a:t>
            </a:r>
            <a:endParaRPr lang="en-IN" sz="2400" b="1" kern="100" dirty="0">
              <a:effectLst/>
              <a:latin typeface="Aptos" panose="02110004020202020204"/>
              <a:ea typeface="Aptos" panose="02110004020202020204"/>
              <a:cs typeface="Times New Roman" panose="02020603050405020304" pitchFamily="18" charset="0"/>
            </a:endParaRPr>
          </a:p>
          <a:p>
            <a:pPr marL="0" lvl="0" indent="0" algn="ctr">
              <a:lnSpc>
                <a:spcPct val="115000"/>
              </a:lnSpc>
              <a:spcAft>
                <a:spcPts val="800"/>
              </a:spcAft>
              <a:buSzPts val="1000"/>
              <a:buNone/>
              <a:tabLst>
                <a:tab pos="685800" algn="l"/>
              </a:tabLst>
            </a:pPr>
            <a:r>
              <a:rPr lang="en-US" sz="2800" b="1" kern="100" dirty="0">
                <a:effectLst/>
                <a:latin typeface="Times New Roman" panose="02020603050405020304" pitchFamily="18" charset="0"/>
                <a:ea typeface="Aptos" panose="02110004020202020204"/>
                <a:cs typeface="Times New Roman" panose="02020603050405020304" pitchFamily="18" charset="0"/>
              </a:rPr>
              <a:t>Full tax payment required — no waiver.</a:t>
            </a:r>
            <a:endParaRPr lang="en-IN" sz="2400" b="1" kern="100" dirty="0">
              <a:effectLst/>
              <a:latin typeface="Aptos" panose="02110004020202020204"/>
              <a:ea typeface="Aptos" panose="02110004020202020204"/>
              <a:cs typeface="Times New Roman" panose="02020603050405020304" pitchFamily="18" charset="0"/>
            </a:endParaRPr>
          </a:p>
          <a:p>
            <a:pPr marL="0" lvl="0" indent="0" algn="ctr">
              <a:lnSpc>
                <a:spcPct val="115000"/>
              </a:lnSpc>
              <a:spcAft>
                <a:spcPts val="800"/>
              </a:spcAft>
              <a:buSzPts val="1000"/>
              <a:buNone/>
              <a:tabLst>
                <a:tab pos="685800" algn="l"/>
              </a:tabLst>
            </a:pPr>
            <a:r>
              <a:rPr lang="en-US" sz="2800" b="1" kern="100" dirty="0">
                <a:effectLst/>
                <a:latin typeface="Times New Roman" panose="02020603050405020304" pitchFamily="18" charset="0"/>
                <a:ea typeface="Aptos" panose="02110004020202020204"/>
                <a:cs typeface="Times New Roman" panose="02020603050405020304" pitchFamily="18" charset="0"/>
              </a:rPr>
              <a:t>Interest: Only 10% payable, 90% waived.</a:t>
            </a:r>
            <a:endParaRPr lang="en-IN" sz="2400" b="1" kern="100" dirty="0">
              <a:effectLst/>
              <a:latin typeface="Aptos" panose="02110004020202020204"/>
              <a:ea typeface="Aptos" panose="02110004020202020204"/>
              <a:cs typeface="Times New Roman" panose="02020603050405020304" pitchFamily="18" charset="0"/>
            </a:endParaRPr>
          </a:p>
          <a:p>
            <a:pPr marL="0" lvl="0" indent="0" algn="ctr">
              <a:lnSpc>
                <a:spcPct val="115000"/>
              </a:lnSpc>
              <a:spcAft>
                <a:spcPts val="800"/>
              </a:spcAft>
              <a:buSzPts val="1000"/>
              <a:buNone/>
              <a:tabLst>
                <a:tab pos="685800" algn="l"/>
              </a:tabLst>
            </a:pPr>
            <a:r>
              <a:rPr lang="en-US" sz="2800" b="1" kern="100" dirty="0">
                <a:effectLst/>
                <a:latin typeface="Times New Roman" panose="02020603050405020304" pitchFamily="18" charset="0"/>
                <a:ea typeface="Aptos" panose="02110004020202020204"/>
                <a:cs typeface="Times New Roman" panose="02020603050405020304" pitchFamily="18" charset="0"/>
              </a:rPr>
              <a:t>Penalty: 50% payable in tax evasion cases, 25% payable in other cases.</a:t>
            </a:r>
            <a:endParaRPr lang="en-IN" sz="2400" b="1" kern="100" dirty="0">
              <a:effectLst/>
              <a:latin typeface="Aptos" panose="02110004020202020204"/>
              <a:ea typeface="Aptos" panose="02110004020202020204"/>
              <a:cs typeface="Times New Roman" panose="02020603050405020304" pitchFamily="18" charset="0"/>
            </a:endParaRPr>
          </a:p>
          <a:p>
            <a:endParaRPr lang="en-IN" dirty="0"/>
          </a:p>
        </p:txBody>
      </p:sp>
    </p:spTree>
    <p:extLst>
      <p:ext uri="{BB962C8B-B14F-4D97-AF65-F5344CB8AC3E}">
        <p14:creationId xmlns:p14="http://schemas.microsoft.com/office/powerpoint/2010/main" val="1845285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B532C6-4B7A-DB4A-3571-75C29DA39E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586632-E945-5980-6498-3E32B6F2893B}"/>
              </a:ext>
            </a:extLst>
          </p:cNvPr>
          <p:cNvSpPr>
            <a:spLocks noGrp="1"/>
          </p:cNvSpPr>
          <p:nvPr>
            <p:ph type="title"/>
          </p:nvPr>
        </p:nvSpPr>
        <p:spPr/>
        <p:txBody>
          <a:bodyPr>
            <a:normAutofit fontScale="90000"/>
          </a:bodyPr>
          <a:lstStyle/>
          <a:p>
            <a:pPr algn="ctr"/>
            <a:r>
              <a:rPr lang="en-IN" sz="3600" b="1" dirty="0">
                <a:solidFill>
                  <a:srgbClr val="FF0000"/>
                </a:solidFill>
              </a:rPr>
              <a:t>One Time Settlement Scheme – 2025</a:t>
            </a:r>
            <a:br>
              <a:rPr lang="en-IN" sz="4400" b="1" dirty="0">
                <a:solidFill>
                  <a:srgbClr val="FF0000"/>
                </a:solidFill>
              </a:rPr>
            </a:br>
            <a:r>
              <a:rPr lang="en-US" sz="4000" b="1" dirty="0">
                <a:effectLst/>
                <a:latin typeface="Times New Roman" panose="02020603050405020304" pitchFamily="18" charset="0"/>
                <a:ea typeface="Aptos" panose="02110004020202020204"/>
              </a:rPr>
              <a:t>Restriction on filing appeal against final OTSS order</a:t>
            </a:r>
            <a:br>
              <a:rPr lang="en-IN" sz="1800" kern="100" dirty="0">
                <a:effectLst/>
                <a:latin typeface="Aptos" panose="02110004020202020204"/>
                <a:ea typeface="Aptos" panose="02110004020202020204"/>
                <a:cs typeface="Times New Roman" panose="02020603050405020304" pitchFamily="18" charset="0"/>
              </a:rPr>
            </a:br>
            <a:endParaRPr lang="en-IN" b="1" dirty="0"/>
          </a:p>
        </p:txBody>
      </p:sp>
      <p:sp>
        <p:nvSpPr>
          <p:cNvPr id="3" name="Content Placeholder 2">
            <a:extLst>
              <a:ext uri="{FF2B5EF4-FFF2-40B4-BE49-F238E27FC236}">
                <a16:creationId xmlns:a16="http://schemas.microsoft.com/office/drawing/2014/main" id="{95500760-907C-8BFE-F260-964335822C14}"/>
              </a:ext>
            </a:extLst>
          </p:cNvPr>
          <p:cNvSpPr>
            <a:spLocks noGrp="1"/>
          </p:cNvSpPr>
          <p:nvPr>
            <p:ph idx="1"/>
          </p:nvPr>
        </p:nvSpPr>
        <p:spPr/>
        <p:txBody>
          <a:bodyPr>
            <a:normAutofit/>
          </a:bodyPr>
          <a:lstStyle/>
          <a:p>
            <a:pPr marL="0" indent="0" algn="just">
              <a:lnSpc>
                <a:spcPct val="115000"/>
              </a:lnSpc>
              <a:spcAft>
                <a:spcPts val="800"/>
              </a:spcAft>
              <a:buNone/>
            </a:pP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No appeal shall lie before any appellate authority under the relevant Act, before the Haryana Tax</a:t>
            </a:r>
            <a:r>
              <a:rPr lang="en-US" sz="32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Tribunal,</a:t>
            </a:r>
            <a:r>
              <a:rPr lang="en-US" sz="32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Punjab &amp;</a:t>
            </a:r>
            <a:r>
              <a:rPr lang="en-US" sz="3200" b="1" kern="100" spc="-2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Haryana</a:t>
            </a:r>
            <a:r>
              <a:rPr lang="en-US" sz="32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High Court or</a:t>
            </a:r>
            <a:r>
              <a:rPr lang="en-US" sz="3200" b="1" kern="100" spc="-1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Supreme</a:t>
            </a:r>
            <a:r>
              <a:rPr lang="en-US" sz="32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Court</a:t>
            </a:r>
            <a:r>
              <a:rPr lang="en-US" sz="3200" b="1" kern="100" spc="-1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against</a:t>
            </a:r>
            <a:r>
              <a:rPr lang="en-US" sz="3200" b="1" kern="100" spc="-1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3200" b="1" kern="100" spc="-5"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spc="0" dirty="0">
                <a:solidFill>
                  <a:srgbClr val="383838"/>
                </a:solidFill>
                <a:effectLst/>
                <a:latin typeface="Times New Roman" panose="02020603050405020304" pitchFamily="18" charset="0"/>
                <a:ea typeface="Times New Roman" panose="02020603050405020304" pitchFamily="18" charset="0"/>
                <a:cs typeface="Times New Roman" panose="02020603050405020304" pitchFamily="18" charset="0"/>
              </a:rPr>
              <a:t>final order of settlement or rejection passed by the jurisdictional authority under the Scheme.</a:t>
            </a:r>
            <a:endParaRPr lang="en-IN" sz="3200" b="1" kern="1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800"/>
              </a:spcAft>
              <a:buNone/>
            </a:pPr>
            <a:endParaRPr lang="en-IN" sz="700" kern="100" dirty="0">
              <a:effectLst/>
              <a:latin typeface="Aptos" panose="02110004020202020204"/>
              <a:ea typeface="Aptos" panose="02110004020202020204"/>
              <a:cs typeface="Times New Roman" panose="02020603050405020304" pitchFamily="18" charset="0"/>
            </a:endParaRPr>
          </a:p>
        </p:txBody>
      </p:sp>
    </p:spTree>
    <p:extLst>
      <p:ext uri="{BB962C8B-B14F-4D97-AF65-F5344CB8AC3E}">
        <p14:creationId xmlns:p14="http://schemas.microsoft.com/office/powerpoint/2010/main" val="3356934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851319-6554-961A-75D2-5C2094063B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9F8CC3-476A-7703-7DB7-E652DAB0DCEF}"/>
              </a:ext>
            </a:extLst>
          </p:cNvPr>
          <p:cNvSpPr>
            <a:spLocks noGrp="1"/>
          </p:cNvSpPr>
          <p:nvPr>
            <p:ph type="title"/>
          </p:nvPr>
        </p:nvSpPr>
        <p:spPr/>
        <p:txBody>
          <a:bodyPr>
            <a:normAutofit/>
          </a:bodyPr>
          <a:lstStyle/>
          <a:p>
            <a:pPr algn="ctr"/>
            <a:r>
              <a:rPr lang="en-IN" sz="3600" b="1" dirty="0">
                <a:solidFill>
                  <a:srgbClr val="FF0000"/>
                </a:solidFill>
              </a:rPr>
              <a:t>One Time Settlement Scheme – 2025</a:t>
            </a:r>
            <a:br>
              <a:rPr lang="en-IN" sz="4400" b="1" dirty="0">
                <a:solidFill>
                  <a:srgbClr val="FF0000"/>
                </a:solidFill>
              </a:rPr>
            </a:br>
            <a:r>
              <a:rPr lang="en-IN" sz="4000" b="1" dirty="0">
                <a:effectLst/>
                <a:latin typeface="Times New Roman" panose="02020603050405020304" pitchFamily="18" charset="0"/>
                <a:ea typeface="Aptos" panose="02110004020202020204"/>
              </a:rPr>
              <a:t>Schedule - I</a:t>
            </a:r>
            <a:endParaRPr lang="en-IN" b="1" dirty="0"/>
          </a:p>
        </p:txBody>
      </p:sp>
      <p:pic>
        <p:nvPicPr>
          <p:cNvPr id="5" name="Content Placeholder 4">
            <a:extLst>
              <a:ext uri="{FF2B5EF4-FFF2-40B4-BE49-F238E27FC236}">
                <a16:creationId xmlns:a16="http://schemas.microsoft.com/office/drawing/2014/main" id="{19133075-F915-5713-8AD3-F55A99347E17}"/>
              </a:ext>
            </a:extLst>
          </p:cNvPr>
          <p:cNvPicPr>
            <a:picLocks noGrp="1" noChangeAspect="1"/>
          </p:cNvPicPr>
          <p:nvPr>
            <p:ph idx="1"/>
          </p:nvPr>
        </p:nvPicPr>
        <p:blipFill>
          <a:blip r:embed="rId2"/>
          <a:stretch>
            <a:fillRect/>
          </a:stretch>
        </p:blipFill>
        <p:spPr>
          <a:xfrm>
            <a:off x="2717746" y="1825625"/>
            <a:ext cx="6756508" cy="4351338"/>
          </a:xfrm>
        </p:spPr>
      </p:pic>
    </p:spTree>
    <p:extLst>
      <p:ext uri="{BB962C8B-B14F-4D97-AF65-F5344CB8AC3E}">
        <p14:creationId xmlns:p14="http://schemas.microsoft.com/office/powerpoint/2010/main" val="3083893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4424B9-7C85-DF5F-01CB-240A818D8E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0396B0-2149-6331-5BA7-5F18FC82166D}"/>
              </a:ext>
            </a:extLst>
          </p:cNvPr>
          <p:cNvSpPr>
            <a:spLocks noGrp="1"/>
          </p:cNvSpPr>
          <p:nvPr>
            <p:ph type="title"/>
          </p:nvPr>
        </p:nvSpPr>
        <p:spPr/>
        <p:txBody>
          <a:bodyPr>
            <a:normAutofit/>
          </a:bodyPr>
          <a:lstStyle/>
          <a:p>
            <a:pPr algn="ctr"/>
            <a:r>
              <a:rPr lang="en-IN" sz="3600" b="1" dirty="0">
                <a:solidFill>
                  <a:srgbClr val="FF0000"/>
                </a:solidFill>
              </a:rPr>
              <a:t>One Time Settlement Scheme – 2025</a:t>
            </a:r>
            <a:br>
              <a:rPr lang="en-IN" sz="4400" b="1" dirty="0">
                <a:solidFill>
                  <a:srgbClr val="FF0000"/>
                </a:solidFill>
              </a:rPr>
            </a:br>
            <a:r>
              <a:rPr lang="en-IN" sz="4000" b="1" dirty="0">
                <a:effectLst/>
                <a:latin typeface="Times New Roman" panose="02020603050405020304" pitchFamily="18" charset="0"/>
                <a:ea typeface="Aptos" panose="02110004020202020204"/>
              </a:rPr>
              <a:t>Schedule - I</a:t>
            </a:r>
            <a:r>
              <a:rPr lang="en-IN" sz="4000" b="1" dirty="0">
                <a:latin typeface="Times New Roman" panose="02020603050405020304" pitchFamily="18" charset="0"/>
                <a:ea typeface="Aptos" panose="02110004020202020204"/>
              </a:rPr>
              <a:t>A</a:t>
            </a:r>
            <a:endParaRPr lang="en-IN" b="1" dirty="0"/>
          </a:p>
        </p:txBody>
      </p:sp>
      <p:pic>
        <p:nvPicPr>
          <p:cNvPr id="7" name="Content Placeholder 6">
            <a:extLst>
              <a:ext uri="{FF2B5EF4-FFF2-40B4-BE49-F238E27FC236}">
                <a16:creationId xmlns:a16="http://schemas.microsoft.com/office/drawing/2014/main" id="{79167A4D-F112-C6CF-FE69-9C4534FA7662}"/>
              </a:ext>
            </a:extLst>
          </p:cNvPr>
          <p:cNvPicPr>
            <a:picLocks noGrp="1" noChangeAspect="1"/>
          </p:cNvPicPr>
          <p:nvPr>
            <p:ph idx="1"/>
          </p:nvPr>
        </p:nvPicPr>
        <p:blipFill>
          <a:blip r:embed="rId2"/>
          <a:stretch>
            <a:fillRect/>
          </a:stretch>
        </p:blipFill>
        <p:spPr>
          <a:xfrm>
            <a:off x="2306233" y="1825625"/>
            <a:ext cx="7579533" cy="4351338"/>
          </a:xfrm>
        </p:spPr>
      </p:pic>
    </p:spTree>
    <p:extLst>
      <p:ext uri="{BB962C8B-B14F-4D97-AF65-F5344CB8AC3E}">
        <p14:creationId xmlns:p14="http://schemas.microsoft.com/office/powerpoint/2010/main" val="3464964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56060-53BC-6374-6B69-82E3A535D8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7819F8-973C-EC5E-F633-B0A5514CBD73}"/>
              </a:ext>
            </a:extLst>
          </p:cNvPr>
          <p:cNvSpPr>
            <a:spLocks noGrp="1"/>
          </p:cNvSpPr>
          <p:nvPr>
            <p:ph type="title"/>
          </p:nvPr>
        </p:nvSpPr>
        <p:spPr/>
        <p:txBody>
          <a:bodyPr>
            <a:normAutofit/>
          </a:bodyPr>
          <a:lstStyle/>
          <a:p>
            <a:pPr algn="ctr"/>
            <a:r>
              <a:rPr lang="en-IN" sz="3600" b="1" dirty="0">
                <a:solidFill>
                  <a:srgbClr val="FF0000"/>
                </a:solidFill>
              </a:rPr>
              <a:t>One Time Settlement Scheme – 2025</a:t>
            </a:r>
            <a:br>
              <a:rPr lang="en-IN" sz="4400" b="1" dirty="0">
                <a:solidFill>
                  <a:srgbClr val="FF0000"/>
                </a:solidFill>
              </a:rPr>
            </a:br>
            <a:r>
              <a:rPr lang="en-IN" sz="4000" b="1" dirty="0">
                <a:effectLst/>
                <a:latin typeface="Times New Roman" panose="02020603050405020304" pitchFamily="18" charset="0"/>
                <a:ea typeface="Aptos" panose="02110004020202020204"/>
              </a:rPr>
              <a:t>Schedule - II</a:t>
            </a:r>
            <a:endParaRPr lang="en-IN" b="1" dirty="0"/>
          </a:p>
        </p:txBody>
      </p:sp>
      <p:pic>
        <p:nvPicPr>
          <p:cNvPr id="6" name="Content Placeholder 5">
            <a:extLst>
              <a:ext uri="{FF2B5EF4-FFF2-40B4-BE49-F238E27FC236}">
                <a16:creationId xmlns:a16="http://schemas.microsoft.com/office/drawing/2014/main" id="{5F9006BD-E594-763B-3160-9A5E1D42E36E}"/>
              </a:ext>
            </a:extLst>
          </p:cNvPr>
          <p:cNvPicPr>
            <a:picLocks noGrp="1" noChangeAspect="1"/>
          </p:cNvPicPr>
          <p:nvPr>
            <p:ph idx="1"/>
          </p:nvPr>
        </p:nvPicPr>
        <p:blipFill>
          <a:blip r:embed="rId2"/>
          <a:stretch>
            <a:fillRect/>
          </a:stretch>
        </p:blipFill>
        <p:spPr>
          <a:xfrm>
            <a:off x="1042282" y="2015054"/>
            <a:ext cx="10107436" cy="3972479"/>
          </a:xfrm>
        </p:spPr>
      </p:pic>
    </p:spTree>
    <p:extLst>
      <p:ext uri="{BB962C8B-B14F-4D97-AF65-F5344CB8AC3E}">
        <p14:creationId xmlns:p14="http://schemas.microsoft.com/office/powerpoint/2010/main" val="4163437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71FF32-762F-8370-2975-DE0256A87D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AB1D55-5298-2FB6-FC9C-3248E56493B6}"/>
              </a:ext>
            </a:extLst>
          </p:cNvPr>
          <p:cNvSpPr>
            <a:spLocks noGrp="1"/>
          </p:cNvSpPr>
          <p:nvPr>
            <p:ph type="title"/>
          </p:nvPr>
        </p:nvSpPr>
        <p:spPr/>
        <p:txBody>
          <a:bodyPr>
            <a:normAutofit fontScale="90000"/>
          </a:bodyPr>
          <a:lstStyle/>
          <a:p>
            <a:pPr algn="ctr"/>
            <a:r>
              <a:rPr lang="en-IN" sz="4400" b="1" dirty="0">
                <a:solidFill>
                  <a:srgbClr val="FF0000"/>
                </a:solidFill>
              </a:rPr>
              <a:t>One Time Settlement Scheme – 2025 </a:t>
            </a:r>
            <a:br>
              <a:rPr lang="en-IN" sz="2800" b="1" dirty="0">
                <a:solidFill>
                  <a:srgbClr val="FF0000"/>
                </a:solidFill>
              </a:rPr>
            </a:br>
            <a:r>
              <a:rPr lang="en-US" sz="5400" dirty="0">
                <a:solidFill>
                  <a:srgbClr val="80340D"/>
                </a:solidFill>
                <a:effectLst/>
                <a:latin typeface="Times New Roman" panose="02020603050405020304" pitchFamily="18" charset="0"/>
                <a:ea typeface="Aptos" panose="02110004020202020204"/>
              </a:rPr>
              <a:t>History and Background</a:t>
            </a:r>
            <a:endParaRPr lang="en-IN" dirty="0"/>
          </a:p>
        </p:txBody>
      </p:sp>
      <p:sp>
        <p:nvSpPr>
          <p:cNvPr id="3" name="Content Placeholder 2">
            <a:extLst>
              <a:ext uri="{FF2B5EF4-FFF2-40B4-BE49-F238E27FC236}">
                <a16:creationId xmlns:a16="http://schemas.microsoft.com/office/drawing/2014/main" id="{7E062DD6-C7D8-D24B-282A-2B145736C490}"/>
              </a:ext>
            </a:extLst>
          </p:cNvPr>
          <p:cNvSpPr>
            <a:spLocks noGrp="1"/>
          </p:cNvSpPr>
          <p:nvPr>
            <p:ph idx="1"/>
          </p:nvPr>
        </p:nvSpPr>
        <p:spPr/>
        <p:txBody>
          <a:bodyPr>
            <a:normAutofit fontScale="85000" lnSpcReduction="20000"/>
          </a:bodyPr>
          <a:lstStyle/>
          <a:p>
            <a:pPr marL="457200" algn="just">
              <a:lnSpc>
                <a:spcPct val="115000"/>
              </a:lnSpc>
              <a:spcAft>
                <a:spcPts val="800"/>
              </a:spcAft>
              <a:buNone/>
            </a:pPr>
            <a:r>
              <a:rPr lang="en-US" sz="3200" b="1" kern="100" dirty="0">
                <a:effectLst/>
                <a:latin typeface="Times New Roman" panose="02020603050405020304" pitchFamily="18" charset="0"/>
                <a:ea typeface="Aptos" panose="02110004020202020204"/>
                <a:cs typeface="Times New Roman" panose="02020603050405020304" pitchFamily="18" charset="0"/>
              </a:rPr>
              <a:t>The Second OTSS 2023 period from January 1, 2024, to March 31, 2024. Unlike the earlier scheme, the settlement amount classified into four categories: </a:t>
            </a:r>
            <a:r>
              <a:rPr lang="en-US" sz="3200" b="1" i="1" kern="100" dirty="0">
                <a:effectLst/>
                <a:latin typeface="Times New Roman" panose="02020603050405020304" pitchFamily="18" charset="0"/>
                <a:ea typeface="Aptos" panose="02110004020202020204"/>
                <a:cs typeface="Times New Roman" panose="02020603050405020304" pitchFamily="18" charset="0"/>
              </a:rPr>
              <a:t>Admitted, Disputed, Undisputed,</a:t>
            </a:r>
            <a:r>
              <a:rPr lang="en-US" sz="3200" b="1" kern="100" dirty="0">
                <a:effectLst/>
                <a:latin typeface="Times New Roman" panose="02020603050405020304" pitchFamily="18" charset="0"/>
                <a:ea typeface="Aptos" panose="02110004020202020204"/>
                <a:cs typeface="Times New Roman" panose="02020603050405020304" pitchFamily="18" charset="0"/>
              </a:rPr>
              <a:t> and </a:t>
            </a:r>
            <a:r>
              <a:rPr lang="en-US" sz="3200" b="1" i="1" kern="100" dirty="0">
                <a:effectLst/>
                <a:latin typeface="Times New Roman" panose="02020603050405020304" pitchFamily="18" charset="0"/>
                <a:ea typeface="Aptos" panose="02110004020202020204"/>
                <a:cs typeface="Times New Roman" panose="02020603050405020304" pitchFamily="18" charset="0"/>
              </a:rPr>
              <a:t>Differential</a:t>
            </a:r>
            <a:r>
              <a:rPr lang="en-US" sz="2000" kern="100" dirty="0">
                <a:effectLst/>
                <a:latin typeface="Times New Roman" panose="02020603050405020304" pitchFamily="18" charset="0"/>
                <a:ea typeface="Aptos" panose="02110004020202020204"/>
                <a:cs typeface="Times New Roman" panose="02020603050405020304" pitchFamily="18" charset="0"/>
              </a:rPr>
              <a:t>.</a:t>
            </a:r>
            <a:endParaRPr lang="en-IN" sz="2000" kern="100" dirty="0">
              <a:effectLst/>
              <a:latin typeface="Aptos" panose="02110004020202020204"/>
              <a:ea typeface="Aptos" panose="02110004020202020204"/>
              <a:cs typeface="Times New Roman" panose="02020603050405020304" pitchFamily="18" charset="0"/>
            </a:endParaRPr>
          </a:p>
          <a:p>
            <a:pPr marL="0" lvl="0" indent="0" algn="ctr">
              <a:lnSpc>
                <a:spcPct val="120000"/>
              </a:lnSpc>
              <a:spcBef>
                <a:spcPts val="0"/>
              </a:spcBef>
              <a:buSzPts val="1000"/>
              <a:buNone/>
              <a:tabLst>
                <a:tab pos="685800" algn="l"/>
              </a:tabLst>
            </a:pPr>
            <a:r>
              <a:rPr lang="en-US" sz="2800" b="1" kern="100" dirty="0">
                <a:effectLst/>
                <a:latin typeface="Times New Roman" panose="02020603050405020304" pitchFamily="18" charset="0"/>
                <a:ea typeface="Aptos" panose="02110004020202020204"/>
                <a:cs typeface="Times New Roman" panose="02020603050405020304" pitchFamily="18" charset="0"/>
              </a:rPr>
              <a:t>Admitted Tax: - Full tax payment required.</a:t>
            </a:r>
            <a:endParaRPr lang="en-IN" sz="2800" b="1" kern="100" dirty="0">
              <a:effectLst/>
              <a:latin typeface="Aptos" panose="02110004020202020204"/>
              <a:ea typeface="Aptos" panose="02110004020202020204"/>
              <a:cs typeface="Times New Roman" panose="02020603050405020304" pitchFamily="18" charset="0"/>
            </a:endParaRPr>
          </a:p>
          <a:p>
            <a:pPr marL="0" lvl="0" indent="0" algn="ctr">
              <a:lnSpc>
                <a:spcPct val="120000"/>
              </a:lnSpc>
              <a:spcBef>
                <a:spcPts val="0"/>
              </a:spcBef>
              <a:buSzPts val="1000"/>
              <a:buNone/>
              <a:tabLst>
                <a:tab pos="685800" algn="l"/>
              </a:tabLst>
            </a:pPr>
            <a:r>
              <a:rPr lang="en-US" sz="2800" b="1" kern="100" dirty="0">
                <a:effectLst/>
                <a:latin typeface="Times New Roman" panose="02020603050405020304" pitchFamily="18" charset="0"/>
                <a:ea typeface="Aptos" panose="02110004020202020204"/>
                <a:cs typeface="Times New Roman" panose="02020603050405020304" pitchFamily="18" charset="0"/>
              </a:rPr>
              <a:t>Disputed Tax: - 30% in case of tax amount equal to or less than 50 Lakhs, 50% in all other case. </a:t>
            </a:r>
            <a:endParaRPr lang="en-IN" sz="2800" b="1" kern="100" dirty="0">
              <a:effectLst/>
              <a:latin typeface="Aptos" panose="02110004020202020204"/>
              <a:ea typeface="Aptos" panose="02110004020202020204"/>
              <a:cs typeface="Times New Roman" panose="02020603050405020304" pitchFamily="18" charset="0"/>
            </a:endParaRPr>
          </a:p>
          <a:p>
            <a:pPr marL="0" lvl="0" indent="0" algn="ctr">
              <a:lnSpc>
                <a:spcPct val="120000"/>
              </a:lnSpc>
              <a:spcBef>
                <a:spcPts val="0"/>
              </a:spcBef>
              <a:buSzPts val="1000"/>
              <a:buNone/>
              <a:tabLst>
                <a:tab pos="685800" algn="l"/>
              </a:tabLst>
            </a:pPr>
            <a:r>
              <a:rPr lang="en-US" sz="2800" b="1" kern="100" dirty="0">
                <a:effectLst/>
                <a:latin typeface="Times New Roman" panose="02020603050405020304" pitchFamily="18" charset="0"/>
                <a:ea typeface="Aptos" panose="02110004020202020204"/>
                <a:cs typeface="Times New Roman" panose="02020603050405020304" pitchFamily="18" charset="0"/>
              </a:rPr>
              <a:t>Undisputed Tax: -</a:t>
            </a:r>
            <a:r>
              <a:rPr lang="en-IN" sz="2800" b="1" kern="100" dirty="0">
                <a:latin typeface="Aptos" panose="02110004020202020204"/>
                <a:ea typeface="Aptos" panose="02110004020202020204"/>
                <a:cs typeface="Times New Roman" panose="02020603050405020304" pitchFamily="18" charset="0"/>
              </a:rPr>
              <a:t> </a:t>
            </a:r>
            <a:r>
              <a:rPr lang="en-US" sz="2800" b="1" kern="100" dirty="0">
                <a:effectLst/>
                <a:latin typeface="Times New Roman" panose="02020603050405020304" pitchFamily="18" charset="0"/>
                <a:ea typeface="Aptos" panose="02110004020202020204"/>
                <a:cs typeface="Times New Roman" panose="02020603050405020304" pitchFamily="18" charset="0"/>
              </a:rPr>
              <a:t>40% in case of tax amount equal to or less than 50 Lacs., 60% in all other case. </a:t>
            </a:r>
            <a:endParaRPr lang="en-IN" sz="2800" b="1" kern="100" dirty="0">
              <a:effectLst/>
              <a:latin typeface="Aptos" panose="02110004020202020204"/>
              <a:ea typeface="Aptos" panose="02110004020202020204"/>
              <a:cs typeface="Times New Roman" panose="02020603050405020304" pitchFamily="18" charset="0"/>
            </a:endParaRPr>
          </a:p>
          <a:p>
            <a:pPr marL="0" lvl="0" indent="0" algn="ctr">
              <a:lnSpc>
                <a:spcPct val="120000"/>
              </a:lnSpc>
              <a:spcBef>
                <a:spcPts val="0"/>
              </a:spcBef>
              <a:buSzPts val="1000"/>
              <a:buNone/>
              <a:tabLst>
                <a:tab pos="685800" algn="l"/>
              </a:tabLst>
            </a:pPr>
            <a:r>
              <a:rPr lang="en-US" sz="2800" b="1" kern="100" dirty="0">
                <a:effectLst/>
                <a:latin typeface="Times New Roman" panose="02020603050405020304" pitchFamily="18" charset="0"/>
                <a:ea typeface="Aptos" panose="02110004020202020204"/>
                <a:cs typeface="Times New Roman" panose="02020603050405020304" pitchFamily="18" charset="0"/>
              </a:rPr>
              <a:t>Differential Tax: - 30% of tax.</a:t>
            </a:r>
          </a:p>
          <a:p>
            <a:pPr marL="0" lvl="0" indent="0" algn="ctr">
              <a:lnSpc>
                <a:spcPct val="120000"/>
              </a:lnSpc>
              <a:spcBef>
                <a:spcPts val="0"/>
              </a:spcBef>
              <a:buSzPts val="1000"/>
              <a:buNone/>
              <a:tabLst>
                <a:tab pos="685800" algn="l"/>
              </a:tabLst>
            </a:pPr>
            <a:r>
              <a:rPr lang="en-US" sz="2800" b="1" kern="100" dirty="0">
                <a:effectLst/>
                <a:latin typeface="Times New Roman" panose="02020603050405020304" pitchFamily="18" charset="0"/>
                <a:ea typeface="Aptos" panose="02110004020202020204"/>
                <a:cs typeface="Times New Roman" panose="02020603050405020304" pitchFamily="18" charset="0"/>
              </a:rPr>
              <a:t>In All cases - Interest: 100% waived.</a:t>
            </a:r>
            <a:r>
              <a:rPr lang="en-IN" sz="2800" b="1" kern="100" dirty="0">
                <a:latin typeface="Aptos" panose="02110004020202020204"/>
                <a:ea typeface="Aptos" panose="02110004020202020204"/>
                <a:cs typeface="Times New Roman" panose="02020603050405020304" pitchFamily="18" charset="0"/>
              </a:rPr>
              <a:t> </a:t>
            </a:r>
            <a:r>
              <a:rPr lang="en-US" sz="2800" b="1" kern="100" dirty="0">
                <a:effectLst/>
                <a:latin typeface="Times New Roman" panose="02020603050405020304" pitchFamily="18" charset="0"/>
                <a:ea typeface="Aptos" panose="02110004020202020204"/>
                <a:cs typeface="Times New Roman" panose="02020603050405020304" pitchFamily="18" charset="0"/>
              </a:rPr>
              <a:t>Penalty: 100% waived in all categories.</a:t>
            </a:r>
            <a:endParaRPr lang="en-IN" sz="2800" b="1" kern="100" dirty="0">
              <a:effectLst/>
              <a:latin typeface="Aptos" panose="02110004020202020204"/>
              <a:ea typeface="Aptos" panose="02110004020202020204"/>
              <a:cs typeface="Times New Roman" panose="02020603050405020304" pitchFamily="18" charset="0"/>
            </a:endParaRPr>
          </a:p>
          <a:p>
            <a:endParaRPr lang="en-IN" dirty="0"/>
          </a:p>
        </p:txBody>
      </p:sp>
    </p:spTree>
    <p:extLst>
      <p:ext uri="{BB962C8B-B14F-4D97-AF65-F5344CB8AC3E}">
        <p14:creationId xmlns:p14="http://schemas.microsoft.com/office/powerpoint/2010/main" val="550543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0A179-D091-8AE9-8308-DFAC398D85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A621DD-C014-EE74-96FC-1307411B1BEA}"/>
              </a:ext>
            </a:extLst>
          </p:cNvPr>
          <p:cNvSpPr>
            <a:spLocks noGrp="1"/>
          </p:cNvSpPr>
          <p:nvPr>
            <p:ph type="title"/>
          </p:nvPr>
        </p:nvSpPr>
        <p:spPr/>
        <p:txBody>
          <a:bodyPr>
            <a:normAutofit fontScale="90000"/>
          </a:bodyPr>
          <a:lstStyle/>
          <a:p>
            <a:pPr algn="ctr"/>
            <a:r>
              <a:rPr lang="en-IN" sz="4400" b="1" dirty="0">
                <a:solidFill>
                  <a:srgbClr val="FF0000"/>
                </a:solidFill>
              </a:rPr>
              <a:t>One Time Settlement Scheme – 2025 </a:t>
            </a:r>
            <a:br>
              <a:rPr lang="en-IN" sz="2800" b="1" dirty="0">
                <a:solidFill>
                  <a:srgbClr val="FF0000"/>
                </a:solidFill>
              </a:rPr>
            </a:br>
            <a:r>
              <a:rPr lang="en-US" sz="5400" dirty="0">
                <a:solidFill>
                  <a:srgbClr val="80340D"/>
                </a:solidFill>
                <a:effectLst/>
                <a:latin typeface="Times New Roman" panose="02020603050405020304" pitchFamily="18" charset="0"/>
                <a:ea typeface="Aptos" panose="02110004020202020204"/>
              </a:rPr>
              <a:t>History and Background</a:t>
            </a:r>
            <a:endParaRPr lang="en-IN" dirty="0"/>
          </a:p>
        </p:txBody>
      </p:sp>
      <p:sp>
        <p:nvSpPr>
          <p:cNvPr id="3" name="Content Placeholder 2">
            <a:extLst>
              <a:ext uri="{FF2B5EF4-FFF2-40B4-BE49-F238E27FC236}">
                <a16:creationId xmlns:a16="http://schemas.microsoft.com/office/drawing/2014/main" id="{E609E544-1287-8C81-E5F0-17EDB3CCC775}"/>
              </a:ext>
            </a:extLst>
          </p:cNvPr>
          <p:cNvSpPr>
            <a:spLocks noGrp="1"/>
          </p:cNvSpPr>
          <p:nvPr>
            <p:ph idx="1"/>
          </p:nvPr>
        </p:nvSpPr>
        <p:spPr/>
        <p:txBody>
          <a:bodyPr>
            <a:normAutofit fontScale="85000" lnSpcReduction="10000"/>
          </a:bodyPr>
          <a:lstStyle/>
          <a:p>
            <a:r>
              <a:rPr lang="en-US" sz="3000" b="1" u="sng" dirty="0">
                <a:effectLst/>
                <a:latin typeface="Times New Roman" panose="02020603050405020304" pitchFamily="18" charset="0"/>
                <a:ea typeface="Aptos" panose="02110004020202020204"/>
              </a:rPr>
              <a:t>Pending Demands </a:t>
            </a:r>
          </a:p>
          <a:p>
            <a:r>
              <a:rPr lang="en-US" sz="3000" b="1" kern="100" dirty="0">
                <a:effectLst/>
                <a:latin typeface="Times New Roman" panose="02020603050405020304" pitchFamily="18" charset="0"/>
                <a:ea typeface="Aptos" panose="02110004020202020204"/>
                <a:cs typeface="Times New Roman" panose="02020603050405020304" pitchFamily="18" charset="0"/>
              </a:rPr>
              <a:t>Arise primarily from assessments framed under the VAT/CST Acts. </a:t>
            </a:r>
          </a:p>
          <a:p>
            <a:r>
              <a:rPr lang="en-US" sz="3000" b="1" kern="100" dirty="0">
                <a:latin typeface="Times New Roman" panose="02020603050405020304" pitchFamily="18" charset="0"/>
                <a:ea typeface="Aptos" panose="02110004020202020204"/>
                <a:cs typeface="Times New Roman" panose="02020603050405020304" pitchFamily="18" charset="0"/>
              </a:rPr>
              <a:t>Mostly </a:t>
            </a:r>
            <a:r>
              <a:rPr lang="en-US" sz="3000" b="1" kern="100" dirty="0">
                <a:effectLst/>
                <a:latin typeface="Times New Roman" panose="02020603050405020304" pitchFamily="18" charset="0"/>
                <a:ea typeface="Aptos" panose="02110004020202020204"/>
                <a:cs typeface="Times New Roman" panose="02020603050405020304" pitchFamily="18" charset="0"/>
              </a:rPr>
              <a:t>conducted either as deemed assessments under Section 15(1) or as scrutiny assessments under Section 15(2), similar to Sections 143(1) and 143(2) of the Income Tax Act. </a:t>
            </a:r>
          </a:p>
          <a:p>
            <a:r>
              <a:rPr lang="en-US" sz="3000" b="1" kern="100" dirty="0">
                <a:latin typeface="Times New Roman" panose="02020603050405020304" pitchFamily="18" charset="0"/>
                <a:ea typeface="Aptos" panose="02110004020202020204"/>
                <a:cs typeface="Times New Roman" panose="02020603050405020304" pitchFamily="18" charset="0"/>
              </a:rPr>
              <a:t>Mostly, </a:t>
            </a:r>
            <a:r>
              <a:rPr lang="en-US" sz="3000" b="1" kern="100" dirty="0">
                <a:effectLst/>
                <a:latin typeface="Times New Roman" panose="02020603050405020304" pitchFamily="18" charset="0"/>
                <a:ea typeface="Aptos" panose="02110004020202020204"/>
                <a:cs typeface="Times New Roman" panose="02020603050405020304" pitchFamily="18" charset="0"/>
              </a:rPr>
              <a:t>demands raised due to non-submission </a:t>
            </a:r>
            <a:r>
              <a:rPr lang="en-US" sz="3000" b="1" kern="100" dirty="0">
                <a:latin typeface="Times New Roman" panose="02020603050405020304" pitchFamily="18" charset="0"/>
                <a:ea typeface="Aptos" panose="02110004020202020204"/>
                <a:cs typeface="Times New Roman" panose="02020603050405020304" pitchFamily="18" charset="0"/>
              </a:rPr>
              <a:t>/ </a:t>
            </a:r>
            <a:r>
              <a:rPr lang="en-US" sz="3000" b="1" kern="100" dirty="0">
                <a:effectLst/>
                <a:latin typeface="Times New Roman" panose="02020603050405020304" pitchFamily="18" charset="0"/>
                <a:ea typeface="Aptos" panose="02110004020202020204"/>
                <a:cs typeface="Times New Roman" panose="02020603050405020304" pitchFamily="18" charset="0"/>
              </a:rPr>
              <a:t>short submission of declaration forms, rejection of input tax credit claims, late filing of returns and tax payments, or assessments being framed ex-</a:t>
            </a:r>
            <a:r>
              <a:rPr lang="en-US" sz="3000" b="1" kern="100" dirty="0" err="1">
                <a:effectLst/>
                <a:latin typeface="Times New Roman" panose="02020603050405020304" pitchFamily="18" charset="0"/>
                <a:ea typeface="Aptos" panose="02110004020202020204"/>
                <a:cs typeface="Times New Roman" panose="02020603050405020304" pitchFamily="18" charset="0"/>
              </a:rPr>
              <a:t>parte</a:t>
            </a:r>
            <a:r>
              <a:rPr lang="en-US" sz="3000" b="1" kern="100" dirty="0">
                <a:effectLst/>
                <a:latin typeface="Times New Roman" panose="02020603050405020304" pitchFamily="18" charset="0"/>
                <a:ea typeface="Aptos" panose="02110004020202020204"/>
                <a:cs typeface="Times New Roman" panose="02020603050405020304" pitchFamily="18" charset="0"/>
              </a:rPr>
              <a:t>. </a:t>
            </a:r>
          </a:p>
          <a:p>
            <a:r>
              <a:rPr lang="en-US" sz="3000" b="1" kern="100" dirty="0">
                <a:latin typeface="Times New Roman" panose="02020603050405020304" pitchFamily="18" charset="0"/>
                <a:ea typeface="Aptos" panose="02110004020202020204"/>
                <a:cs typeface="Times New Roman" panose="02020603050405020304" pitchFamily="18" charset="0"/>
              </a:rPr>
              <a:t>Applicant </a:t>
            </a:r>
            <a:r>
              <a:rPr lang="en-US" sz="3000" b="1" kern="100" dirty="0">
                <a:effectLst/>
                <a:latin typeface="Times New Roman" panose="02020603050405020304" pitchFamily="18" charset="0"/>
                <a:ea typeface="Aptos" panose="02110004020202020204"/>
                <a:cs typeface="Times New Roman" panose="02020603050405020304" pitchFamily="18" charset="0"/>
              </a:rPr>
              <a:t>either paid the amount, challenged it before the Appellate Forum, or filed rectification applications based on declaration forms received at a later stage.</a:t>
            </a:r>
            <a:endParaRPr lang="en-IN" sz="3000" b="1" kern="100" dirty="0">
              <a:effectLst/>
              <a:latin typeface="Aptos" panose="02110004020202020204"/>
              <a:ea typeface="Aptos" panose="02110004020202020204"/>
              <a:cs typeface="Times New Roman" panose="02020603050405020304" pitchFamily="18" charset="0"/>
            </a:endParaRPr>
          </a:p>
          <a:p>
            <a:endParaRPr lang="en-US" sz="1800" b="1" u="sng" dirty="0">
              <a:effectLst/>
              <a:latin typeface="Times New Roman" panose="02020603050405020304" pitchFamily="18" charset="0"/>
              <a:ea typeface="Aptos" panose="02110004020202020204"/>
            </a:endParaRPr>
          </a:p>
          <a:p>
            <a:endParaRPr lang="en-IN" dirty="0"/>
          </a:p>
        </p:txBody>
      </p:sp>
    </p:spTree>
    <p:extLst>
      <p:ext uri="{BB962C8B-B14F-4D97-AF65-F5344CB8AC3E}">
        <p14:creationId xmlns:p14="http://schemas.microsoft.com/office/powerpoint/2010/main" val="3831135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2764D-E508-DA6F-02C1-D50137F1D5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DB57E3-AB18-0216-0151-7E07D403E414}"/>
              </a:ext>
            </a:extLst>
          </p:cNvPr>
          <p:cNvSpPr>
            <a:spLocks noGrp="1"/>
          </p:cNvSpPr>
          <p:nvPr>
            <p:ph type="title"/>
          </p:nvPr>
        </p:nvSpPr>
        <p:spPr/>
        <p:txBody>
          <a:bodyPr>
            <a:normAutofit fontScale="90000"/>
          </a:bodyPr>
          <a:lstStyle/>
          <a:p>
            <a:pPr algn="ctr"/>
            <a:r>
              <a:rPr lang="en-IN" sz="4400" b="1" dirty="0">
                <a:solidFill>
                  <a:srgbClr val="FF0000"/>
                </a:solidFill>
              </a:rPr>
              <a:t>One Time Settlement Scheme – 2025 </a:t>
            </a:r>
            <a:br>
              <a:rPr lang="en-IN" sz="2800" b="1" dirty="0">
                <a:solidFill>
                  <a:srgbClr val="FF0000"/>
                </a:solidFill>
              </a:rPr>
            </a:br>
            <a:r>
              <a:rPr lang="en-US" sz="5400" dirty="0">
                <a:solidFill>
                  <a:srgbClr val="80340D"/>
                </a:solidFill>
                <a:effectLst/>
                <a:latin typeface="Times New Roman" panose="02020603050405020304" pitchFamily="18" charset="0"/>
                <a:ea typeface="Aptos" panose="02110004020202020204"/>
              </a:rPr>
              <a:t>Important definitions</a:t>
            </a:r>
            <a:endParaRPr lang="en-IN" dirty="0"/>
          </a:p>
        </p:txBody>
      </p:sp>
      <p:sp>
        <p:nvSpPr>
          <p:cNvPr id="3" name="Content Placeholder 2">
            <a:extLst>
              <a:ext uri="{FF2B5EF4-FFF2-40B4-BE49-F238E27FC236}">
                <a16:creationId xmlns:a16="http://schemas.microsoft.com/office/drawing/2014/main" id="{0765BB5E-6621-04E4-F98F-CC2C2979D6CA}"/>
              </a:ext>
            </a:extLst>
          </p:cNvPr>
          <p:cNvSpPr>
            <a:spLocks noGrp="1"/>
          </p:cNvSpPr>
          <p:nvPr>
            <p:ph idx="1"/>
          </p:nvPr>
        </p:nvSpPr>
        <p:spPr/>
        <p:txBody>
          <a:bodyPr>
            <a:normAutofit fontScale="92500"/>
          </a:bodyPr>
          <a:lstStyle/>
          <a:p>
            <a:endParaRPr lang="en-US" sz="1800" b="1" u="sng" dirty="0">
              <a:effectLst/>
              <a:latin typeface="Times New Roman" panose="02020603050405020304" pitchFamily="18" charset="0"/>
              <a:ea typeface="Aptos" panose="02110004020202020204"/>
            </a:endParaRPr>
          </a:p>
          <a:p>
            <a:pPr algn="l"/>
            <a:r>
              <a:rPr lang="en-US" sz="2800" b="1" dirty="0">
                <a:effectLst/>
                <a:latin typeface="Times New Roman" panose="02020603050405020304" pitchFamily="18" charset="0"/>
                <a:ea typeface="Aptos" panose="02110004020202020204"/>
              </a:rPr>
              <a:t>“Applicant” means any </a:t>
            </a:r>
            <a:r>
              <a:rPr lang="en-US" sz="2800" b="1" dirty="0">
                <a:latin typeface="Times New Roman" panose="02020603050405020304" pitchFamily="18" charset="0"/>
                <a:ea typeface="Aptos" panose="02110004020202020204"/>
              </a:rPr>
              <a:t>A</a:t>
            </a:r>
            <a:r>
              <a:rPr lang="en-US" sz="2800" b="1" dirty="0">
                <a:effectLst/>
                <a:latin typeface="Times New Roman" panose="02020603050405020304" pitchFamily="18" charset="0"/>
                <a:ea typeface="Aptos" panose="02110004020202020204"/>
              </a:rPr>
              <a:t>ssessee who is liable to pay any outstanding dues under the relevant Acts.</a:t>
            </a:r>
          </a:p>
          <a:p>
            <a:pPr algn="l"/>
            <a:endParaRPr lang="en-US" sz="2800" b="1" dirty="0">
              <a:effectLst/>
              <a:latin typeface="Times New Roman" panose="02020603050405020304" pitchFamily="18" charset="0"/>
              <a:ea typeface="Aptos" panose="02110004020202020204"/>
            </a:endParaRPr>
          </a:p>
          <a:p>
            <a:pPr algn="l"/>
            <a:r>
              <a:rPr lang="en-US" sz="2800" b="1" dirty="0">
                <a:latin typeface="Times New Roman" panose="02020603050405020304" pitchFamily="18" charset="0"/>
              </a:rPr>
              <a:t>“Quantified Outstanding Dues” means any tax, interest, penalty or any other dues quantified under any of the relevant Act, unpaid, for period up-to the 30th June, 2017.</a:t>
            </a:r>
          </a:p>
          <a:p>
            <a:pPr algn="l"/>
            <a:endParaRPr lang="en-US" sz="2800" b="1" dirty="0">
              <a:latin typeface="Times New Roman" panose="02020603050405020304" pitchFamily="18" charset="0"/>
            </a:endParaRPr>
          </a:p>
          <a:p>
            <a:pPr algn="l"/>
            <a:r>
              <a:rPr lang="en-US" sz="2800" b="1" dirty="0">
                <a:latin typeface="Times New Roman" panose="02020603050405020304" pitchFamily="18" charset="0"/>
              </a:rPr>
              <a:t>“Settlement Amount” means the amount to be paid under the Scheme by the applicant for the settlement of his quantified outstanding dues.</a:t>
            </a:r>
            <a:endParaRPr lang="en-IN" sz="2800" b="1" dirty="0">
              <a:latin typeface="Times New Roman" panose="02020603050405020304" pitchFamily="18" charset="0"/>
            </a:endParaRPr>
          </a:p>
          <a:p>
            <a:endParaRPr lang="en-IN" dirty="0"/>
          </a:p>
        </p:txBody>
      </p:sp>
    </p:spTree>
    <p:extLst>
      <p:ext uri="{BB962C8B-B14F-4D97-AF65-F5344CB8AC3E}">
        <p14:creationId xmlns:p14="http://schemas.microsoft.com/office/powerpoint/2010/main" val="313408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8896E-7D98-9022-7BBA-B7B59DDA397A}"/>
              </a:ext>
            </a:extLst>
          </p:cNvPr>
          <p:cNvSpPr>
            <a:spLocks noGrp="1"/>
          </p:cNvSpPr>
          <p:nvPr>
            <p:ph type="title"/>
          </p:nvPr>
        </p:nvSpPr>
        <p:spPr/>
        <p:txBody>
          <a:bodyPr/>
          <a:lstStyle/>
          <a:p>
            <a:pPr algn="ctr"/>
            <a:r>
              <a:rPr lang="en-IN" sz="3200" b="1" dirty="0">
                <a:solidFill>
                  <a:srgbClr val="FF0000"/>
                </a:solidFill>
              </a:rPr>
              <a:t>One Time Settlement Scheme – 2025 </a:t>
            </a:r>
            <a:br>
              <a:rPr lang="en-IN" sz="1800" b="1" dirty="0">
                <a:solidFill>
                  <a:srgbClr val="FF0000"/>
                </a:solidFill>
              </a:rPr>
            </a:br>
            <a:r>
              <a:rPr lang="en-US" sz="4000" dirty="0">
                <a:solidFill>
                  <a:srgbClr val="80340D"/>
                </a:solidFill>
                <a:effectLst/>
                <a:latin typeface="Times New Roman" panose="02020603050405020304" pitchFamily="18" charset="0"/>
                <a:ea typeface="Aptos" panose="02110004020202020204"/>
              </a:rPr>
              <a:t>Relevant Acts for the purpose of the OTSS</a:t>
            </a:r>
            <a:endParaRPr lang="en-IN" dirty="0"/>
          </a:p>
        </p:txBody>
      </p:sp>
      <p:sp>
        <p:nvSpPr>
          <p:cNvPr id="3" name="Content Placeholder 2">
            <a:extLst>
              <a:ext uri="{FF2B5EF4-FFF2-40B4-BE49-F238E27FC236}">
                <a16:creationId xmlns:a16="http://schemas.microsoft.com/office/drawing/2014/main" id="{D3C45F2E-B768-8445-E957-C650F97FC53F}"/>
              </a:ext>
            </a:extLst>
          </p:cNvPr>
          <p:cNvSpPr>
            <a:spLocks noGrp="1"/>
          </p:cNvSpPr>
          <p:nvPr>
            <p:ph idx="1"/>
          </p:nvPr>
        </p:nvSpPr>
        <p:spPr/>
        <p:txBody>
          <a:bodyPr/>
          <a:lstStyle/>
          <a:p>
            <a:pPr marL="342900" lvl="0" indent="-342900">
              <a:lnSpc>
                <a:spcPct val="115000"/>
              </a:lnSpc>
              <a:buFont typeface="+mj-lt"/>
              <a:buAutoNum type="romanLcPeriod"/>
            </a:pPr>
            <a:r>
              <a:rPr lang="en-US"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rPr>
              <a:t>The Haryana Value Added Tax Act, 2003 (6 of 2003)</a:t>
            </a:r>
            <a:endParaRPr lang="en-IN"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pPr marL="342900" lvl="0" indent="-342900">
              <a:lnSpc>
                <a:spcPct val="115000"/>
              </a:lnSpc>
              <a:buFont typeface="+mj-lt"/>
              <a:buAutoNum type="romanLcPeriod"/>
            </a:pPr>
            <a:r>
              <a:rPr lang="en-US"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rPr>
              <a:t>The Central Sales Tax Act, 1956 (Central Act 74 of 1956)</a:t>
            </a:r>
            <a:endParaRPr lang="en-IN"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pPr marL="342900" lvl="0" indent="-342900">
              <a:lnSpc>
                <a:spcPct val="115000"/>
              </a:lnSpc>
              <a:buFont typeface="+mj-lt"/>
              <a:buAutoNum type="romanLcPeriod"/>
            </a:pPr>
            <a:r>
              <a:rPr lang="en-US"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rPr>
              <a:t>The Haryana Tax on Luxuries Act, 2007 (23 of 2007)</a:t>
            </a:r>
            <a:endParaRPr lang="en-IN"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pPr marL="342900" lvl="0" indent="-342900">
              <a:lnSpc>
                <a:spcPct val="115000"/>
              </a:lnSpc>
              <a:buFont typeface="+mj-lt"/>
              <a:buAutoNum type="romanLcPeriod"/>
            </a:pPr>
            <a:r>
              <a:rPr lang="en-US"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rPr>
              <a:t>The Haryana Entertainment Duty Act, 1955 (Punjab Act 16 of 1955)</a:t>
            </a:r>
            <a:endParaRPr lang="en-IN"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pPr marL="342900" lvl="0" indent="-342900">
              <a:lnSpc>
                <a:spcPct val="115000"/>
              </a:lnSpc>
              <a:buFont typeface="+mj-lt"/>
              <a:buAutoNum type="romanLcPeriod"/>
            </a:pPr>
            <a:r>
              <a:rPr lang="en-US"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rPr>
              <a:t>The Haryana General Sales Tax Act, 1973 (20 of 1973)</a:t>
            </a:r>
            <a:endParaRPr lang="en-IN"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pPr marL="342900" lvl="0" indent="-342900">
              <a:lnSpc>
                <a:spcPct val="115000"/>
              </a:lnSpc>
              <a:buFont typeface="+mj-lt"/>
              <a:buAutoNum type="romanLcPeriod"/>
            </a:pPr>
            <a:r>
              <a:rPr lang="en-US"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rPr>
              <a:t>The Haryana Local Area Development Tax Act, 2000 (13 of 2000)</a:t>
            </a:r>
            <a:endParaRPr lang="en-IN"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pPr marL="342900" lvl="0" indent="-342900">
              <a:lnSpc>
                <a:spcPct val="115000"/>
              </a:lnSpc>
              <a:spcAft>
                <a:spcPts val="800"/>
              </a:spcAft>
              <a:buFont typeface="+mj-lt"/>
              <a:buAutoNum type="romanLcPeriod"/>
            </a:pPr>
            <a:r>
              <a:rPr lang="en-US"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rPr>
              <a:t>The Haryana Tax on Entry of Goods in to Local Areas Act, 2008 (8 of 2008)</a:t>
            </a:r>
            <a:endParaRPr lang="en-IN" sz="2400" b="1" kern="100" dirty="0">
              <a:solidFill>
                <a:schemeClr val="accent2">
                  <a:lumMod val="75000"/>
                </a:schemeClr>
              </a:solidFill>
              <a:effectLst/>
              <a:latin typeface="Times New Roman" panose="02020603050405020304" pitchFamily="18" charset="0"/>
              <a:ea typeface="Aptos" panose="02110004020202020204"/>
              <a:cs typeface="Times New Roman" panose="02020603050405020304" pitchFamily="18" charset="0"/>
            </a:endParaRPr>
          </a:p>
          <a:p>
            <a:endParaRPr lang="en-IN" dirty="0"/>
          </a:p>
        </p:txBody>
      </p:sp>
    </p:spTree>
    <p:extLst>
      <p:ext uri="{BB962C8B-B14F-4D97-AF65-F5344CB8AC3E}">
        <p14:creationId xmlns:p14="http://schemas.microsoft.com/office/powerpoint/2010/main" val="459106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850F8B-19A0-3602-EC33-B71BC9088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2BF63B-E4F1-4373-2933-6531D0987580}"/>
              </a:ext>
            </a:extLst>
          </p:cNvPr>
          <p:cNvSpPr>
            <a:spLocks noGrp="1"/>
          </p:cNvSpPr>
          <p:nvPr>
            <p:ph type="ctrTitle"/>
          </p:nvPr>
        </p:nvSpPr>
        <p:spPr>
          <a:xfrm>
            <a:off x="1480088" y="433954"/>
            <a:ext cx="8950271" cy="1418094"/>
          </a:xfrm>
        </p:spPr>
        <p:txBody>
          <a:bodyPr>
            <a:normAutofit/>
          </a:bodyPr>
          <a:lstStyle/>
          <a:p>
            <a:r>
              <a:rPr lang="en-IN" sz="3600" b="1" dirty="0">
                <a:solidFill>
                  <a:srgbClr val="FF0000"/>
                </a:solidFill>
              </a:rPr>
              <a:t>One Time Settlement Scheme – 2025</a:t>
            </a:r>
            <a:br>
              <a:rPr lang="en-IN" sz="3600" b="1" dirty="0">
                <a:solidFill>
                  <a:srgbClr val="FF0000"/>
                </a:solidFill>
              </a:rPr>
            </a:br>
            <a:r>
              <a:rPr lang="en-US" sz="5300" dirty="0">
                <a:solidFill>
                  <a:srgbClr val="80340D"/>
                </a:solidFill>
                <a:effectLst/>
                <a:latin typeface="Times New Roman" panose="02020603050405020304" pitchFamily="18" charset="0"/>
                <a:ea typeface="Aptos" panose="02110004020202020204"/>
              </a:rPr>
              <a:t>Application under OTSS</a:t>
            </a:r>
            <a:endParaRPr lang="en-IN" sz="3600" dirty="0"/>
          </a:p>
        </p:txBody>
      </p:sp>
      <p:sp>
        <p:nvSpPr>
          <p:cNvPr id="3" name="Subtitle 2">
            <a:extLst>
              <a:ext uri="{FF2B5EF4-FFF2-40B4-BE49-F238E27FC236}">
                <a16:creationId xmlns:a16="http://schemas.microsoft.com/office/drawing/2014/main" id="{99C219FC-9623-EA36-E91A-DDF07A0ED7FB}"/>
              </a:ext>
            </a:extLst>
          </p:cNvPr>
          <p:cNvSpPr>
            <a:spLocks noGrp="1"/>
          </p:cNvSpPr>
          <p:nvPr>
            <p:ph type="subTitle" idx="1"/>
          </p:nvPr>
        </p:nvSpPr>
        <p:spPr>
          <a:xfrm>
            <a:off x="1524000" y="1852049"/>
            <a:ext cx="9187912" cy="4207788"/>
          </a:xfrm>
        </p:spPr>
        <p:txBody>
          <a:bodyPr>
            <a:normAutofit lnSpcReduction="10000"/>
          </a:bodyPr>
          <a:lstStyle/>
          <a:p>
            <a:pPr algn="l"/>
            <a:r>
              <a:rPr lang="en-US" sz="3000" b="1" dirty="0">
                <a:effectLst/>
                <a:latin typeface="Times New Roman" panose="02020603050405020304" pitchFamily="18" charset="0"/>
                <a:ea typeface="Aptos" panose="02110004020202020204"/>
              </a:rPr>
              <a:t>Only one application for </a:t>
            </a:r>
            <a:r>
              <a:rPr lang="en-US" sz="2800" b="1" u="sng" dirty="0">
                <a:effectLst/>
                <a:latin typeface="Times New Roman" panose="02020603050405020304" pitchFamily="18" charset="0"/>
                <a:ea typeface="Aptos" panose="02110004020202020204"/>
              </a:rPr>
              <a:t>all the years wherein he has quantified outstanding dues under a relevant Act </a:t>
            </a:r>
            <a:r>
              <a:rPr lang="en-US" sz="4300" b="1" dirty="0">
                <a:effectLst/>
                <a:latin typeface="Times New Roman" panose="02020603050405020304" pitchFamily="18" charset="0"/>
                <a:ea typeface="Aptos" panose="02110004020202020204"/>
              </a:rPr>
              <a:t>.</a:t>
            </a:r>
          </a:p>
          <a:p>
            <a:pPr algn="l"/>
            <a:endParaRPr lang="en-US" sz="2800" b="1" dirty="0">
              <a:effectLst/>
              <a:latin typeface="Times New Roman" panose="02020603050405020304" pitchFamily="18" charset="0"/>
              <a:ea typeface="Aptos" panose="02110004020202020204"/>
            </a:endParaRPr>
          </a:p>
          <a:p>
            <a:pPr algn="l"/>
            <a:r>
              <a:rPr lang="en-US" sz="2800" b="1" dirty="0">
                <a:effectLst/>
                <a:latin typeface="Times New Roman" panose="02020603050405020304" pitchFamily="18" charset="0"/>
                <a:ea typeface="Aptos" panose="02110004020202020204"/>
              </a:rPr>
              <a:t>No Concealment - If an applicant conceals any of the years having quantified outstanding dues under a relevant Act, the application shall be rejected.</a:t>
            </a:r>
            <a:endParaRPr lang="en-US" sz="4000" b="1" dirty="0">
              <a:latin typeface="Times New Roman" panose="02020603050405020304" pitchFamily="18" charset="0"/>
            </a:endParaRPr>
          </a:p>
          <a:p>
            <a:pPr algn="l">
              <a:spcAft>
                <a:spcPts val="800"/>
              </a:spcAft>
            </a:pPr>
            <a:r>
              <a:rPr lang="en-US" sz="2800" b="1" dirty="0">
                <a:latin typeface="Times New Roman" panose="02020603050405020304" pitchFamily="18" charset="0"/>
              </a:rPr>
              <a:t>Amount deposited along with OTS-1 for such an application shall be adjusted against his total quantified outstanding dues, without any benefit applied against the OTSS.</a:t>
            </a:r>
            <a:endParaRPr lang="en-IN" sz="2800" b="1" dirty="0">
              <a:latin typeface="Times New Roman" panose="02020603050405020304" pitchFamily="18" charset="0"/>
            </a:endParaRPr>
          </a:p>
          <a:p>
            <a:pPr algn="l"/>
            <a:endParaRPr lang="en-IN" sz="2800" b="1" dirty="0">
              <a:latin typeface="Times New Roman" panose="02020603050405020304" pitchFamily="18" charset="0"/>
            </a:endParaRPr>
          </a:p>
        </p:txBody>
      </p:sp>
    </p:spTree>
    <p:extLst>
      <p:ext uri="{BB962C8B-B14F-4D97-AF65-F5344CB8AC3E}">
        <p14:creationId xmlns:p14="http://schemas.microsoft.com/office/powerpoint/2010/main" val="1029969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E1BDA5-1504-5E0E-EBBB-4737E48CEB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34C143-1808-7ECB-E64D-FEC658473257}"/>
              </a:ext>
            </a:extLst>
          </p:cNvPr>
          <p:cNvSpPr>
            <a:spLocks noGrp="1"/>
          </p:cNvSpPr>
          <p:nvPr>
            <p:ph type="ctrTitle"/>
          </p:nvPr>
        </p:nvSpPr>
        <p:spPr>
          <a:xfrm>
            <a:off x="1480088" y="433954"/>
            <a:ext cx="8950271" cy="1418094"/>
          </a:xfrm>
        </p:spPr>
        <p:txBody>
          <a:bodyPr>
            <a:normAutofit/>
          </a:bodyPr>
          <a:lstStyle/>
          <a:p>
            <a:r>
              <a:rPr lang="en-IN" sz="3600" b="1" dirty="0">
                <a:solidFill>
                  <a:srgbClr val="FF0000"/>
                </a:solidFill>
              </a:rPr>
              <a:t>One Time Settlement Scheme – 2025</a:t>
            </a:r>
            <a:br>
              <a:rPr lang="en-IN" sz="3600" b="1" dirty="0">
                <a:solidFill>
                  <a:srgbClr val="FF0000"/>
                </a:solidFill>
              </a:rPr>
            </a:br>
            <a:r>
              <a:rPr lang="en-US" sz="5300" dirty="0">
                <a:solidFill>
                  <a:srgbClr val="80340D"/>
                </a:solidFill>
                <a:effectLst/>
                <a:latin typeface="Times New Roman" panose="02020603050405020304" pitchFamily="18" charset="0"/>
                <a:ea typeface="Aptos" panose="02110004020202020204"/>
              </a:rPr>
              <a:t>No Refunds</a:t>
            </a:r>
            <a:endParaRPr lang="en-IN" sz="3600" dirty="0"/>
          </a:p>
        </p:txBody>
      </p:sp>
      <p:sp>
        <p:nvSpPr>
          <p:cNvPr id="3" name="Subtitle 2">
            <a:extLst>
              <a:ext uri="{FF2B5EF4-FFF2-40B4-BE49-F238E27FC236}">
                <a16:creationId xmlns:a16="http://schemas.microsoft.com/office/drawing/2014/main" id="{FDCD2270-E787-4D18-1226-9BE4BB5B08F0}"/>
              </a:ext>
            </a:extLst>
          </p:cNvPr>
          <p:cNvSpPr>
            <a:spLocks noGrp="1"/>
          </p:cNvSpPr>
          <p:nvPr>
            <p:ph type="subTitle" idx="1"/>
          </p:nvPr>
        </p:nvSpPr>
        <p:spPr>
          <a:xfrm>
            <a:off x="1524000" y="1852049"/>
            <a:ext cx="9187912" cy="4207788"/>
          </a:xfrm>
        </p:spPr>
        <p:txBody>
          <a:bodyPr>
            <a:normAutofit/>
          </a:bodyPr>
          <a:lstStyle/>
          <a:p>
            <a:pPr algn="l"/>
            <a:r>
              <a:rPr lang="en-US" sz="2800" b="1" kern="100" dirty="0">
                <a:effectLst/>
                <a:latin typeface="Times New Roman" panose="02020603050405020304" pitchFamily="18" charset="0"/>
                <a:ea typeface="Aptos" panose="02110004020202020204"/>
                <a:cs typeface="Times New Roman" panose="02020603050405020304" pitchFamily="18" charset="0"/>
              </a:rPr>
              <a:t>No refund shall accrue under any circumstance to an applicant out of the amount that was deposited before 1</a:t>
            </a:r>
            <a:r>
              <a:rPr lang="en-US" sz="2800" b="1" kern="100" baseline="30000" dirty="0">
                <a:effectLst/>
                <a:latin typeface="Times New Roman" panose="02020603050405020304" pitchFamily="18" charset="0"/>
                <a:ea typeface="Aptos" panose="02110004020202020204"/>
                <a:cs typeface="Times New Roman" panose="02020603050405020304" pitchFamily="18" charset="0"/>
              </a:rPr>
              <a:t>st</a:t>
            </a:r>
            <a:r>
              <a:rPr lang="en-US" sz="2800" b="1" kern="100" dirty="0">
                <a:effectLst/>
                <a:latin typeface="Times New Roman" panose="02020603050405020304" pitchFamily="18" charset="0"/>
                <a:ea typeface="Aptos" panose="02110004020202020204"/>
                <a:cs typeface="Times New Roman" panose="02020603050405020304" pitchFamily="18" charset="0"/>
              </a:rPr>
              <a:t> April 2025, which may be rendered in excess of the liabilities of the </a:t>
            </a:r>
            <a:r>
              <a:rPr lang="en-US" sz="2800" b="1" kern="100" dirty="0">
                <a:latin typeface="Times New Roman" panose="02020603050405020304" pitchFamily="18" charset="0"/>
                <a:ea typeface="Aptos" panose="02110004020202020204"/>
                <a:cs typeface="Times New Roman" panose="02020603050405020304" pitchFamily="18" charset="0"/>
              </a:rPr>
              <a:t>A</a:t>
            </a:r>
            <a:r>
              <a:rPr lang="en-US" sz="2800" b="1" kern="100" dirty="0">
                <a:effectLst/>
                <a:latin typeface="Times New Roman" panose="02020603050405020304" pitchFamily="18" charset="0"/>
                <a:ea typeface="Aptos" panose="02110004020202020204"/>
                <a:cs typeface="Times New Roman" panose="02020603050405020304" pitchFamily="18" charset="0"/>
              </a:rPr>
              <a:t>pplicant by the operation of the waivers of the Scheme. </a:t>
            </a:r>
          </a:p>
          <a:p>
            <a:pPr algn="l"/>
            <a:r>
              <a:rPr lang="en-US" sz="2800" b="1" kern="100" dirty="0">
                <a:latin typeface="Times New Roman" panose="02020603050405020304" pitchFamily="18" charset="0"/>
                <a:ea typeface="Aptos" panose="02110004020202020204"/>
                <a:cs typeface="Times New Roman" panose="02020603050405020304" pitchFamily="18" charset="0"/>
              </a:rPr>
              <a:t>N</a:t>
            </a:r>
            <a:r>
              <a:rPr lang="en-US" sz="2800" b="1" kern="100" dirty="0">
                <a:effectLst/>
                <a:latin typeface="Times New Roman" panose="02020603050405020304" pitchFamily="18" charset="0"/>
                <a:ea typeface="Aptos" panose="02110004020202020204"/>
                <a:cs typeface="Times New Roman" panose="02020603050405020304" pitchFamily="18" charset="0"/>
              </a:rPr>
              <a:t>o such excess amount shall be carried forward and adjusted towards any other liability of the </a:t>
            </a:r>
            <a:r>
              <a:rPr lang="en-US" sz="2800" b="1" kern="100" dirty="0">
                <a:latin typeface="Times New Roman" panose="02020603050405020304" pitchFamily="18" charset="0"/>
                <a:ea typeface="Aptos" panose="02110004020202020204"/>
                <a:cs typeface="Times New Roman" panose="02020603050405020304" pitchFamily="18" charset="0"/>
              </a:rPr>
              <a:t>A</a:t>
            </a:r>
            <a:r>
              <a:rPr lang="en-US" sz="2800" b="1" kern="100" dirty="0">
                <a:effectLst/>
                <a:latin typeface="Times New Roman" panose="02020603050405020304" pitchFamily="18" charset="0"/>
                <a:ea typeface="Aptos" panose="02110004020202020204"/>
                <a:cs typeface="Times New Roman" panose="02020603050405020304" pitchFamily="18" charset="0"/>
              </a:rPr>
              <a:t>pplicant for any period under the relevant Act.</a:t>
            </a:r>
            <a:endParaRPr lang="en-IN" sz="2800" b="1" kern="100" dirty="0">
              <a:effectLst/>
              <a:latin typeface="Aptos" panose="02110004020202020204"/>
              <a:ea typeface="Aptos" panose="02110004020202020204"/>
              <a:cs typeface="Times New Roman" panose="02020603050405020304" pitchFamily="18" charset="0"/>
            </a:endParaRPr>
          </a:p>
          <a:p>
            <a:pPr algn="l"/>
            <a:endParaRPr lang="en-IN" sz="2800" b="1" dirty="0">
              <a:latin typeface="Times New Roman" panose="02020603050405020304" pitchFamily="18" charset="0"/>
            </a:endParaRPr>
          </a:p>
        </p:txBody>
      </p:sp>
    </p:spTree>
    <p:extLst>
      <p:ext uri="{BB962C8B-B14F-4D97-AF65-F5344CB8AC3E}">
        <p14:creationId xmlns:p14="http://schemas.microsoft.com/office/powerpoint/2010/main" val="3377522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6BFBA-1528-AB05-2C4F-842BEB9C63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F0131B-2074-A19F-BA75-3E6525CB7193}"/>
              </a:ext>
            </a:extLst>
          </p:cNvPr>
          <p:cNvSpPr>
            <a:spLocks noGrp="1"/>
          </p:cNvSpPr>
          <p:nvPr>
            <p:ph type="ctrTitle"/>
          </p:nvPr>
        </p:nvSpPr>
        <p:spPr>
          <a:xfrm>
            <a:off x="1480088" y="433954"/>
            <a:ext cx="8950271" cy="1418094"/>
          </a:xfrm>
        </p:spPr>
        <p:txBody>
          <a:bodyPr>
            <a:normAutofit/>
          </a:bodyPr>
          <a:lstStyle/>
          <a:p>
            <a:r>
              <a:rPr lang="en-IN" sz="3600" b="1" dirty="0">
                <a:solidFill>
                  <a:srgbClr val="FF0000"/>
                </a:solidFill>
              </a:rPr>
              <a:t>One Time Settlement Scheme – 2025</a:t>
            </a:r>
            <a:br>
              <a:rPr lang="en-IN" sz="3600" b="1" dirty="0">
                <a:solidFill>
                  <a:srgbClr val="FF0000"/>
                </a:solidFill>
              </a:rPr>
            </a:br>
            <a:r>
              <a:rPr lang="en-US" sz="4000" dirty="0">
                <a:solidFill>
                  <a:srgbClr val="80340D"/>
                </a:solidFill>
                <a:effectLst/>
                <a:latin typeface="Times New Roman" panose="02020603050405020304" pitchFamily="18" charset="0"/>
                <a:ea typeface="Aptos" panose="02110004020202020204"/>
              </a:rPr>
              <a:t>Settlement of quantified Dues</a:t>
            </a:r>
            <a:endParaRPr lang="en-IN" sz="3600" dirty="0"/>
          </a:p>
        </p:txBody>
      </p:sp>
      <p:sp>
        <p:nvSpPr>
          <p:cNvPr id="3" name="Subtitle 2">
            <a:extLst>
              <a:ext uri="{FF2B5EF4-FFF2-40B4-BE49-F238E27FC236}">
                <a16:creationId xmlns:a16="http://schemas.microsoft.com/office/drawing/2014/main" id="{E9EF5745-E883-566E-165B-C5BA7A440B0D}"/>
              </a:ext>
            </a:extLst>
          </p:cNvPr>
          <p:cNvSpPr>
            <a:spLocks noGrp="1"/>
          </p:cNvSpPr>
          <p:nvPr>
            <p:ph type="subTitle" idx="1"/>
          </p:nvPr>
        </p:nvSpPr>
        <p:spPr>
          <a:xfrm>
            <a:off x="1524000" y="1852049"/>
            <a:ext cx="9187912" cy="4207788"/>
          </a:xfrm>
        </p:spPr>
        <p:txBody>
          <a:bodyPr>
            <a:normAutofit/>
          </a:bodyPr>
          <a:lstStyle/>
          <a:p>
            <a:pPr algn="l"/>
            <a:endParaRPr lang="en-US" sz="2800" b="1" dirty="0">
              <a:latin typeface="Times New Roman" panose="02020603050405020304" pitchFamily="18" charset="0"/>
              <a:ea typeface="Aptos" panose="02110004020202020204"/>
            </a:endParaRPr>
          </a:p>
          <a:p>
            <a:pPr algn="l"/>
            <a:r>
              <a:rPr lang="en-US" sz="2800" b="1" dirty="0">
                <a:latin typeface="Times New Roman" panose="02020603050405020304" pitchFamily="18" charset="0"/>
                <a:ea typeface="Aptos" panose="02110004020202020204"/>
              </a:rPr>
              <a:t>The A</a:t>
            </a:r>
            <a:r>
              <a:rPr lang="en-US" sz="2800" b="1" dirty="0">
                <a:effectLst/>
                <a:latin typeface="Times New Roman" panose="02020603050405020304" pitchFamily="18" charset="0"/>
                <a:ea typeface="Aptos" panose="02110004020202020204"/>
              </a:rPr>
              <a:t>pplicant under this Scheme shall pay, by way of settlement, an amount in lieu of his quantified outstanding dues </a:t>
            </a:r>
            <a:r>
              <a:rPr lang="en-US" sz="2800" b="1" u="sng" dirty="0">
                <a:effectLst/>
                <a:latin typeface="Times New Roman" panose="02020603050405020304" pitchFamily="18" charset="0"/>
                <a:ea typeface="Aptos" panose="02110004020202020204"/>
              </a:rPr>
              <a:t>as mentioned in Schedule-I A</a:t>
            </a:r>
            <a:r>
              <a:rPr lang="en-US" sz="2800" b="1" dirty="0">
                <a:effectLst/>
                <a:latin typeface="Times New Roman" panose="02020603050405020304" pitchFamily="18" charset="0"/>
                <a:ea typeface="Aptos" panose="02110004020202020204"/>
              </a:rPr>
              <a:t>.</a:t>
            </a:r>
          </a:p>
          <a:p>
            <a:pPr algn="l"/>
            <a:endParaRPr lang="en-US" sz="2800" b="1" dirty="0">
              <a:latin typeface="Times New Roman" panose="02020603050405020304" pitchFamily="18" charset="0"/>
            </a:endParaRPr>
          </a:p>
          <a:p>
            <a:pPr algn="l"/>
            <a:r>
              <a:rPr lang="en-US" sz="2800" b="1" dirty="0">
                <a:latin typeface="Times New Roman" panose="02020603050405020304" pitchFamily="18" charset="0"/>
              </a:rPr>
              <a:t>The Interest and penalty under any section of the relevant Act shall be waived off for the particular year, if the application is found in order.</a:t>
            </a:r>
          </a:p>
          <a:p>
            <a:pPr algn="l"/>
            <a:endParaRPr lang="en-IN" sz="4000" b="1" dirty="0">
              <a:latin typeface="Times New Roman" panose="02020603050405020304" pitchFamily="18" charset="0"/>
            </a:endParaRPr>
          </a:p>
        </p:txBody>
      </p:sp>
    </p:spTree>
    <p:extLst>
      <p:ext uri="{BB962C8B-B14F-4D97-AF65-F5344CB8AC3E}">
        <p14:creationId xmlns:p14="http://schemas.microsoft.com/office/powerpoint/2010/main" val="720037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139</TotalTime>
  <Words>1800</Words>
  <Application>Microsoft Office PowerPoint</Application>
  <PresentationFormat>Widescreen</PresentationFormat>
  <Paragraphs>116</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Aptos</vt:lpstr>
      <vt:lpstr>Aptos Display</vt:lpstr>
      <vt:lpstr>Arial</vt:lpstr>
      <vt:lpstr>Times New Roman</vt:lpstr>
      <vt:lpstr>TimesNewRomanPSMT</vt:lpstr>
      <vt:lpstr>Office Theme</vt:lpstr>
      <vt:lpstr>Haryana One Time Settlement Scheme – 2025 for Recovery of Outstanding Dues.</vt:lpstr>
      <vt:lpstr>One Time Settlement Scheme – 2025  History and Background</vt:lpstr>
      <vt:lpstr>One Time Settlement Scheme – 2025  History and Background</vt:lpstr>
      <vt:lpstr>One Time Settlement Scheme – 2025  History and Background</vt:lpstr>
      <vt:lpstr>One Time Settlement Scheme – 2025  Important definitions</vt:lpstr>
      <vt:lpstr>One Time Settlement Scheme – 2025  Relevant Acts for the purpose of the OTSS</vt:lpstr>
      <vt:lpstr>One Time Settlement Scheme – 2025 Application under OTSS</vt:lpstr>
      <vt:lpstr>One Time Settlement Scheme – 2025 No Refunds</vt:lpstr>
      <vt:lpstr>One Time Settlement Scheme – 2025 Settlement of quantified Dues</vt:lpstr>
      <vt:lpstr>One Time Settlement Scheme – 2025 Settlement of quantified Dues</vt:lpstr>
      <vt:lpstr>One Time Settlement Scheme – 2025 Quantified Outstanding Dues</vt:lpstr>
      <vt:lpstr>One Time Settlement Scheme – 2025 Time Period </vt:lpstr>
      <vt:lpstr>One Time Settlement Scheme – 2025 Payment Options</vt:lpstr>
      <vt:lpstr>One Time Settlement Scheme – 2025 Mandatory Conditions</vt:lpstr>
      <vt:lpstr>One Time Settlement Scheme – 2025 Verification &amp; Processing of Applications</vt:lpstr>
      <vt:lpstr>One Time Settlement Scheme – 2025 Verification &amp; Processing of Applications</vt:lpstr>
      <vt:lpstr>One Time Settlement Scheme – 2025 Final order of settlement under OTSS</vt:lpstr>
      <vt:lpstr>One Time Settlement Scheme – 2025 Rectification or error apparent on the face of record. </vt:lpstr>
      <vt:lpstr>One Time Settlement Scheme – 2025 Applicant not eligible for OTSS </vt:lpstr>
      <vt:lpstr>One Time Settlement Scheme – 2025 Restriction on filing appeal against final OTSS order </vt:lpstr>
      <vt:lpstr>One Time Settlement Scheme – 2025 Schedule - I</vt:lpstr>
      <vt:lpstr>One Time Settlement Scheme – 2025 Schedule - IA</vt:lpstr>
      <vt:lpstr>One Time Settlement Scheme – 2025 Schedule -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Ravinder Bansal</dc:creator>
  <cp:lastModifiedBy>ICAI Gurugram Branch</cp:lastModifiedBy>
  <cp:revision>3</cp:revision>
  <dcterms:created xsi:type="dcterms:W3CDTF">2025-04-05T07:36:43Z</dcterms:created>
  <dcterms:modified xsi:type="dcterms:W3CDTF">2025-04-05T10:33:02Z</dcterms:modified>
</cp:coreProperties>
</file>