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9"/>
  </p:notesMasterIdLst>
  <p:handoutMasterIdLst>
    <p:handoutMasterId r:id="rId50"/>
  </p:handoutMasterIdLst>
  <p:sldIdLst>
    <p:sldId id="501" r:id="rId2"/>
    <p:sldId id="483" r:id="rId3"/>
    <p:sldId id="463" r:id="rId4"/>
    <p:sldId id="464" r:id="rId5"/>
    <p:sldId id="502" r:id="rId6"/>
    <p:sldId id="503" r:id="rId7"/>
    <p:sldId id="504" r:id="rId8"/>
    <p:sldId id="467" r:id="rId9"/>
    <p:sldId id="468" r:id="rId10"/>
    <p:sldId id="469" r:id="rId11"/>
    <p:sldId id="470" r:id="rId12"/>
    <p:sldId id="471" r:id="rId13"/>
    <p:sldId id="505" r:id="rId14"/>
    <p:sldId id="472" r:id="rId15"/>
    <p:sldId id="474" r:id="rId16"/>
    <p:sldId id="475" r:id="rId17"/>
    <p:sldId id="476" r:id="rId18"/>
    <p:sldId id="477" r:id="rId19"/>
    <p:sldId id="507" r:id="rId20"/>
    <p:sldId id="478" r:id="rId21"/>
    <p:sldId id="479" r:id="rId22"/>
    <p:sldId id="508" r:id="rId23"/>
    <p:sldId id="509" r:id="rId24"/>
    <p:sldId id="484" r:id="rId25"/>
    <p:sldId id="480" r:id="rId26"/>
    <p:sldId id="510" r:id="rId27"/>
    <p:sldId id="511" r:id="rId28"/>
    <p:sldId id="485" r:id="rId29"/>
    <p:sldId id="512" r:id="rId30"/>
    <p:sldId id="481" r:id="rId31"/>
    <p:sldId id="513" r:id="rId32"/>
    <p:sldId id="514" r:id="rId33"/>
    <p:sldId id="487" r:id="rId34"/>
    <p:sldId id="515" r:id="rId35"/>
    <p:sldId id="516" r:id="rId36"/>
    <p:sldId id="517" r:id="rId37"/>
    <p:sldId id="518" r:id="rId38"/>
    <p:sldId id="519" r:id="rId39"/>
    <p:sldId id="520" r:id="rId40"/>
    <p:sldId id="521" r:id="rId41"/>
    <p:sldId id="522" r:id="rId42"/>
    <p:sldId id="523" r:id="rId43"/>
    <p:sldId id="524" r:id="rId44"/>
    <p:sldId id="525" r:id="rId45"/>
    <p:sldId id="526" r:id="rId46"/>
    <p:sldId id="528" r:id="rId47"/>
    <p:sldId id="456" r:id="rId4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24" autoAdjust="0"/>
  </p:normalViewPr>
  <p:slideViewPr>
    <p:cSldViewPr>
      <p:cViewPr varScale="1">
        <p:scale>
          <a:sx n="75" d="100"/>
          <a:sy n="75" d="100"/>
        </p:scale>
        <p:origin x="1555"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5564" tIns="47782" rIns="95564" bIns="47782" rtlCol="0"/>
          <a:lstStyle>
            <a:lvl1pPr algn="l">
              <a:defRPr sz="1300"/>
            </a:lvl1pPr>
          </a:lstStyle>
          <a:p>
            <a:endParaRPr lang="en-US"/>
          </a:p>
        </p:txBody>
      </p:sp>
      <p:sp>
        <p:nvSpPr>
          <p:cNvPr id="3" name="Date Placeholder 2"/>
          <p:cNvSpPr>
            <a:spLocks noGrp="1"/>
          </p:cNvSpPr>
          <p:nvPr>
            <p:ph type="dt" sz="quarter" idx="1"/>
          </p:nvPr>
        </p:nvSpPr>
        <p:spPr>
          <a:xfrm>
            <a:off x="4143587" y="0"/>
            <a:ext cx="3169921" cy="480060"/>
          </a:xfrm>
          <a:prstGeom prst="rect">
            <a:avLst/>
          </a:prstGeom>
        </p:spPr>
        <p:txBody>
          <a:bodyPr vert="horz" lIns="95564" tIns="47782" rIns="95564" bIns="47782" rtlCol="0"/>
          <a:lstStyle>
            <a:lvl1pPr algn="r">
              <a:defRPr sz="1300"/>
            </a:lvl1pPr>
          </a:lstStyle>
          <a:p>
            <a:fld id="{A210A1E7-1BFD-401D-8339-94A4EBDB74FC}" type="datetimeFigureOut">
              <a:rPr lang="en-US" smtClean="0"/>
              <a:pPr/>
              <a:t>3/29/2025</a:t>
            </a:fld>
            <a:endParaRPr lang="en-US"/>
          </a:p>
        </p:txBody>
      </p:sp>
      <p:sp>
        <p:nvSpPr>
          <p:cNvPr id="4" name="Footer Placeholder 3"/>
          <p:cNvSpPr>
            <a:spLocks noGrp="1"/>
          </p:cNvSpPr>
          <p:nvPr>
            <p:ph type="ftr" sz="quarter" idx="2"/>
          </p:nvPr>
        </p:nvSpPr>
        <p:spPr>
          <a:xfrm>
            <a:off x="0" y="9119473"/>
            <a:ext cx="3169921" cy="480060"/>
          </a:xfrm>
          <a:prstGeom prst="rect">
            <a:avLst/>
          </a:prstGeom>
        </p:spPr>
        <p:txBody>
          <a:bodyPr vert="horz" lIns="95564" tIns="47782" rIns="95564" bIns="47782"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3"/>
            <a:ext cx="3169921" cy="480060"/>
          </a:xfrm>
          <a:prstGeom prst="rect">
            <a:avLst/>
          </a:prstGeom>
        </p:spPr>
        <p:txBody>
          <a:bodyPr vert="horz" lIns="95564" tIns="47782" rIns="95564" bIns="47782" rtlCol="0" anchor="b"/>
          <a:lstStyle>
            <a:lvl1pPr algn="r">
              <a:defRPr sz="1300"/>
            </a:lvl1pPr>
          </a:lstStyle>
          <a:p>
            <a:fld id="{F33AE791-3D97-4E3D-9DC2-205FDBAB5E21}" type="slidenum">
              <a:rPr lang="en-US" smtClean="0"/>
              <a:pPr/>
              <a:t>‹#›</a:t>
            </a:fld>
            <a:endParaRPr lang="en-US"/>
          </a:p>
        </p:txBody>
      </p:sp>
    </p:spTree>
    <p:extLst>
      <p:ext uri="{BB962C8B-B14F-4D97-AF65-F5344CB8AC3E}">
        <p14:creationId xmlns:p14="http://schemas.microsoft.com/office/powerpoint/2010/main" val="42677277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5564" tIns="47782" rIns="95564" bIns="47782"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5564" tIns="47782" rIns="95564" bIns="47782" rtlCol="0"/>
          <a:lstStyle>
            <a:lvl1pPr algn="r">
              <a:defRPr sz="1300"/>
            </a:lvl1pPr>
          </a:lstStyle>
          <a:p>
            <a:fld id="{5CF9A5B6-7C1C-4A77-8960-3F3A7599C7D4}" type="datetimeFigureOut">
              <a:rPr lang="en-US" smtClean="0"/>
              <a:pPr/>
              <a:t>3/29/2025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564" tIns="47782" rIns="95564" bIns="4778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5564" tIns="47782" rIns="95564" bIns="4778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3"/>
            <a:ext cx="3169921" cy="480060"/>
          </a:xfrm>
          <a:prstGeom prst="rect">
            <a:avLst/>
          </a:prstGeom>
        </p:spPr>
        <p:txBody>
          <a:bodyPr vert="horz" lIns="95564" tIns="47782" rIns="95564" bIns="47782"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3"/>
            <a:ext cx="3169921" cy="480060"/>
          </a:xfrm>
          <a:prstGeom prst="rect">
            <a:avLst/>
          </a:prstGeom>
        </p:spPr>
        <p:txBody>
          <a:bodyPr vert="horz" lIns="95564" tIns="47782" rIns="95564" bIns="47782" rtlCol="0" anchor="b"/>
          <a:lstStyle>
            <a:lvl1pPr algn="r">
              <a:defRPr sz="1300"/>
            </a:lvl1pPr>
          </a:lstStyle>
          <a:p>
            <a:fld id="{BE2FD6DB-8022-43D0-B2B8-A7EB2C3427EB}" type="slidenum">
              <a:rPr lang="en-US" smtClean="0"/>
              <a:pPr/>
              <a:t>‹#›</a:t>
            </a:fld>
            <a:endParaRPr lang="en-US"/>
          </a:p>
        </p:txBody>
      </p:sp>
    </p:spTree>
    <p:extLst>
      <p:ext uri="{BB962C8B-B14F-4D97-AF65-F5344CB8AC3E}">
        <p14:creationId xmlns:p14="http://schemas.microsoft.com/office/powerpoint/2010/main" val="2670773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E2FD6DB-8022-43D0-B2B8-A7EB2C3427EB}" type="slidenum">
              <a:rPr lang="en-US" smtClean="0"/>
              <a:pPr/>
              <a:t>37</a:t>
            </a:fld>
            <a:endParaRPr lang="en-US"/>
          </a:p>
        </p:txBody>
      </p:sp>
    </p:spTree>
    <p:extLst>
      <p:ext uri="{BB962C8B-B14F-4D97-AF65-F5344CB8AC3E}">
        <p14:creationId xmlns:p14="http://schemas.microsoft.com/office/powerpoint/2010/main" val="4842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3AA0F-8291-A8C3-DFFB-00A00512CD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E2A066-EB1D-AF1C-33A2-E84934E357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0AC453-372B-CDEA-B11A-C87EF75C59BD}"/>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F15A50FB-0970-B4A4-E9B9-1A78C346E84C}"/>
              </a:ext>
            </a:extLst>
          </p:cNvPr>
          <p:cNvSpPr>
            <a:spLocks noGrp="1"/>
          </p:cNvSpPr>
          <p:nvPr>
            <p:ph type="sldNum" sz="quarter" idx="5"/>
          </p:nvPr>
        </p:nvSpPr>
        <p:spPr/>
        <p:txBody>
          <a:bodyPr/>
          <a:lstStyle/>
          <a:p>
            <a:fld id="{BE2FD6DB-8022-43D0-B2B8-A7EB2C3427EB}" type="slidenum">
              <a:rPr lang="en-US" smtClean="0"/>
              <a:pPr/>
              <a:t>39</a:t>
            </a:fld>
            <a:endParaRPr lang="en-US"/>
          </a:p>
        </p:txBody>
      </p:sp>
    </p:spTree>
    <p:extLst>
      <p:ext uri="{BB962C8B-B14F-4D97-AF65-F5344CB8AC3E}">
        <p14:creationId xmlns:p14="http://schemas.microsoft.com/office/powerpoint/2010/main" val="2164791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88622-8E6B-0C36-0F8A-FCC9B94775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D46105-52D1-5BC5-A1E2-4DD82CD06C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718115-9BDA-3417-3083-582A386FCD02}"/>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E096CBBD-4251-620D-52E7-817157B06E0C}"/>
              </a:ext>
            </a:extLst>
          </p:cNvPr>
          <p:cNvSpPr>
            <a:spLocks noGrp="1"/>
          </p:cNvSpPr>
          <p:nvPr>
            <p:ph type="sldNum" sz="quarter" idx="5"/>
          </p:nvPr>
        </p:nvSpPr>
        <p:spPr/>
        <p:txBody>
          <a:bodyPr/>
          <a:lstStyle/>
          <a:p>
            <a:fld id="{BE2FD6DB-8022-43D0-B2B8-A7EB2C3427EB}" type="slidenum">
              <a:rPr lang="en-US" smtClean="0"/>
              <a:pPr/>
              <a:t>41</a:t>
            </a:fld>
            <a:endParaRPr lang="en-US"/>
          </a:p>
        </p:txBody>
      </p:sp>
    </p:spTree>
    <p:extLst>
      <p:ext uri="{BB962C8B-B14F-4D97-AF65-F5344CB8AC3E}">
        <p14:creationId xmlns:p14="http://schemas.microsoft.com/office/powerpoint/2010/main" val="497176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64609-D40E-98B7-7A00-A8874B260B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17BDEB-3F62-F21C-0339-319AB9BDA0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E67F92-425B-9EAB-59CA-1A14CF44D053}"/>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F52E63A7-BDD7-F556-B063-4222530E479F}"/>
              </a:ext>
            </a:extLst>
          </p:cNvPr>
          <p:cNvSpPr>
            <a:spLocks noGrp="1"/>
          </p:cNvSpPr>
          <p:nvPr>
            <p:ph type="sldNum" sz="quarter" idx="5"/>
          </p:nvPr>
        </p:nvSpPr>
        <p:spPr/>
        <p:txBody>
          <a:bodyPr/>
          <a:lstStyle/>
          <a:p>
            <a:fld id="{BE2FD6DB-8022-43D0-B2B8-A7EB2C3427EB}" type="slidenum">
              <a:rPr lang="en-US" smtClean="0"/>
              <a:pPr/>
              <a:t>42</a:t>
            </a:fld>
            <a:endParaRPr lang="en-US"/>
          </a:p>
        </p:txBody>
      </p:sp>
    </p:spTree>
    <p:extLst>
      <p:ext uri="{BB962C8B-B14F-4D97-AF65-F5344CB8AC3E}">
        <p14:creationId xmlns:p14="http://schemas.microsoft.com/office/powerpoint/2010/main" val="693034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A20E7-78D2-62DA-88A9-AF3EADC61E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7F6CAE-B39E-D283-A794-41D09FEF5B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1DE206-1532-F25E-8EBC-41C628FBBA81}"/>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F84D31DB-F070-ED92-63D0-F38C7533C55F}"/>
              </a:ext>
            </a:extLst>
          </p:cNvPr>
          <p:cNvSpPr>
            <a:spLocks noGrp="1"/>
          </p:cNvSpPr>
          <p:nvPr>
            <p:ph type="sldNum" sz="quarter" idx="5"/>
          </p:nvPr>
        </p:nvSpPr>
        <p:spPr/>
        <p:txBody>
          <a:bodyPr/>
          <a:lstStyle/>
          <a:p>
            <a:fld id="{BE2FD6DB-8022-43D0-B2B8-A7EB2C3427EB}" type="slidenum">
              <a:rPr lang="en-US" smtClean="0"/>
              <a:pPr/>
              <a:t>43</a:t>
            </a:fld>
            <a:endParaRPr lang="en-US"/>
          </a:p>
        </p:txBody>
      </p:sp>
    </p:spTree>
    <p:extLst>
      <p:ext uri="{BB962C8B-B14F-4D97-AF65-F5344CB8AC3E}">
        <p14:creationId xmlns:p14="http://schemas.microsoft.com/office/powerpoint/2010/main" val="1821013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18F99D-C769-FB89-571C-59D937F8EA6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555199-7FAB-C22B-9984-432A928283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5AB81C-8793-BCEA-D158-E652B05A2EF0}"/>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ED6EA266-C9B7-353D-9AAD-F35D259E0E48}"/>
              </a:ext>
            </a:extLst>
          </p:cNvPr>
          <p:cNvSpPr>
            <a:spLocks noGrp="1"/>
          </p:cNvSpPr>
          <p:nvPr>
            <p:ph type="sldNum" sz="quarter" idx="5"/>
          </p:nvPr>
        </p:nvSpPr>
        <p:spPr/>
        <p:txBody>
          <a:bodyPr/>
          <a:lstStyle/>
          <a:p>
            <a:fld id="{BE2FD6DB-8022-43D0-B2B8-A7EB2C3427EB}" type="slidenum">
              <a:rPr lang="en-US" smtClean="0"/>
              <a:pPr/>
              <a:t>44</a:t>
            </a:fld>
            <a:endParaRPr lang="en-US"/>
          </a:p>
        </p:txBody>
      </p:sp>
    </p:spTree>
    <p:extLst>
      <p:ext uri="{BB962C8B-B14F-4D97-AF65-F5344CB8AC3E}">
        <p14:creationId xmlns:p14="http://schemas.microsoft.com/office/powerpoint/2010/main" val="2779242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441EF-FE40-6284-1610-DD294E8C3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6D36B9-4B8D-78E8-B5E2-1DEDAEA632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440A2E-084A-EC0B-CEA9-731F13E140B5}"/>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BFEB5EFD-FEBF-E894-4F13-3F73225E51EC}"/>
              </a:ext>
            </a:extLst>
          </p:cNvPr>
          <p:cNvSpPr>
            <a:spLocks noGrp="1"/>
          </p:cNvSpPr>
          <p:nvPr>
            <p:ph type="sldNum" sz="quarter" idx="5"/>
          </p:nvPr>
        </p:nvSpPr>
        <p:spPr/>
        <p:txBody>
          <a:bodyPr/>
          <a:lstStyle/>
          <a:p>
            <a:fld id="{BE2FD6DB-8022-43D0-B2B8-A7EB2C3427EB}" type="slidenum">
              <a:rPr lang="en-US" smtClean="0"/>
              <a:pPr/>
              <a:t>45</a:t>
            </a:fld>
            <a:endParaRPr lang="en-US"/>
          </a:p>
        </p:txBody>
      </p:sp>
    </p:spTree>
    <p:extLst>
      <p:ext uri="{BB962C8B-B14F-4D97-AF65-F5344CB8AC3E}">
        <p14:creationId xmlns:p14="http://schemas.microsoft.com/office/powerpoint/2010/main" val="4205864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D3A710-BDB6-CA25-4C04-615A462EC0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D5F13E-126F-59F8-5689-E0BC40B343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B89E83-2CDB-D24C-DD5B-738C4B4A2B7B}"/>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E656A510-DDB6-34D6-7061-7920D2F53636}"/>
              </a:ext>
            </a:extLst>
          </p:cNvPr>
          <p:cNvSpPr>
            <a:spLocks noGrp="1"/>
          </p:cNvSpPr>
          <p:nvPr>
            <p:ph type="sldNum" sz="quarter" idx="5"/>
          </p:nvPr>
        </p:nvSpPr>
        <p:spPr/>
        <p:txBody>
          <a:bodyPr/>
          <a:lstStyle/>
          <a:p>
            <a:fld id="{BE2FD6DB-8022-43D0-B2B8-A7EB2C3427EB}" type="slidenum">
              <a:rPr lang="en-US" smtClean="0"/>
              <a:pPr/>
              <a:t>46</a:t>
            </a:fld>
            <a:endParaRPr lang="en-US"/>
          </a:p>
        </p:txBody>
      </p:sp>
    </p:spTree>
    <p:extLst>
      <p:ext uri="{BB962C8B-B14F-4D97-AF65-F5344CB8AC3E}">
        <p14:creationId xmlns:p14="http://schemas.microsoft.com/office/powerpoint/2010/main" val="201351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A93B1BD-8286-4D65-8A43-53CB714009B9}" type="datetime1">
              <a:rPr lang="en-US" smtClean="0"/>
              <a:pPr/>
              <a:t>3/29/2025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33C30E0-4C82-475F-B20E-BDFA28BDD814}" type="datetime1">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54F44F-874F-437F-87D4-E32BC7B0ABA2}" type="datetime1">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C0BD8F-8627-4B4E-B996-30DE3DF1F57A}" type="datetime1">
              <a:rPr lang="en-US" smtClean="0"/>
              <a:pPr/>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AE2E06E-93FA-4A6E-BD4C-2AD67AD57917}" type="datetime1">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CF6FA27-0525-4A40-B5CA-F0F0C34627B9}" type="datetime1">
              <a:rPr lang="en-US" smtClean="0"/>
              <a:pPr/>
              <a:t>3/29/2025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119DE19-09AF-4200-83E0-571631DE88AC}" type="datetime1">
              <a:rPr lang="en-US" smtClean="0"/>
              <a:pPr/>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45EE1-2D1E-4214-8A9F-A186E449CF9D}" type="datetime1">
              <a:rPr lang="en-US" smtClean="0"/>
              <a:pPr/>
              <a:t>3/29/2025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B2BB3B-AADB-45B0-8B5F-FF3E16F2A3CA}" type="datetime1">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8CEBCCD-EE8F-452A-9C9F-DE2AF49A5A15}" type="datetime1">
              <a:rPr lang="en-US" smtClean="0"/>
              <a:pPr/>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C22794-F6AC-4FE5-87C0-0DABA5DC1C40}" type="datetime1">
              <a:rPr lang="en-US" smtClean="0"/>
              <a:pPr/>
              <a:t>3/29/2025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14400"/>
            <a:ext cx="8534400" cy="1447800"/>
          </a:xfrm>
        </p:spPr>
        <p:txBody>
          <a:bodyPr>
            <a:noAutofit/>
          </a:bodyPr>
          <a:lstStyle/>
          <a:p>
            <a:pPr algn="ctr"/>
            <a:r>
              <a:rPr lang="en-US" sz="4000" dirty="0">
                <a:solidFill>
                  <a:sysClr val="windowText" lastClr="000000"/>
                </a:solidFill>
                <a:effectLst/>
                <a:latin typeface="Cambria" pitchFamily="18" charset="0"/>
              </a:rPr>
              <a:t>Foreign Direct Investments</a:t>
            </a:r>
          </a:p>
        </p:txBody>
      </p:sp>
      <p:sp>
        <p:nvSpPr>
          <p:cNvPr id="5" name="Date Placeholder 4"/>
          <p:cNvSpPr>
            <a:spLocks noGrp="1"/>
          </p:cNvSpPr>
          <p:nvPr>
            <p:ph type="dt" sz="half" idx="10"/>
          </p:nvPr>
        </p:nvSpPr>
        <p:spPr/>
        <p:txBody>
          <a:bodyPr/>
          <a:lstStyle/>
          <a:p>
            <a:fld id="{3052571F-705F-48ED-9173-93B94031F91D}"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8" name="Subtitle 2"/>
          <p:cNvSpPr>
            <a:spLocks noGrp="1"/>
          </p:cNvSpPr>
          <p:nvPr>
            <p:ph type="subTitle" idx="1"/>
          </p:nvPr>
        </p:nvSpPr>
        <p:spPr>
          <a:xfrm>
            <a:off x="152400" y="3124200"/>
            <a:ext cx="8686800" cy="3429000"/>
          </a:xfrm>
        </p:spPr>
        <p:txBody>
          <a:bodyPr>
            <a:normAutofit fontScale="47500" lnSpcReduction="20000"/>
          </a:bodyPr>
          <a:lstStyle/>
          <a:p>
            <a:r>
              <a:rPr lang="en-US" sz="3800" dirty="0">
                <a:effectLst>
                  <a:outerShdw blurRad="38100" dist="38100" dir="2700000" algn="tl">
                    <a:srgbClr val="000000">
                      <a:alpha val="43137"/>
                    </a:srgbClr>
                  </a:outerShdw>
                </a:effectLst>
              </a:rPr>
              <a:t>CA. Deepender Kumar</a:t>
            </a:r>
          </a:p>
          <a:p>
            <a:r>
              <a:rPr lang="en-US" sz="3800" dirty="0">
                <a:effectLst>
                  <a:outerShdw blurRad="38100" dist="38100" dir="2700000" algn="tl">
                    <a:srgbClr val="000000">
                      <a:alpha val="43137"/>
                    </a:srgbClr>
                  </a:outerShdw>
                </a:effectLst>
              </a:rPr>
              <a:t>DEEPENDER ANIL &amp; ASSOCIATES</a:t>
            </a:r>
          </a:p>
          <a:p>
            <a:r>
              <a:rPr lang="en-US" sz="3800" dirty="0">
                <a:effectLst>
                  <a:outerShdw blurRad="38100" dist="38100" dir="2700000" algn="tl">
                    <a:srgbClr val="000000">
                      <a:alpha val="43137"/>
                    </a:srgbClr>
                  </a:outerShdw>
                </a:effectLst>
              </a:rPr>
              <a:t>(Chartered Accountants)</a:t>
            </a:r>
          </a:p>
          <a:p>
            <a:r>
              <a:rPr lang="pt-BR" sz="3800" dirty="0">
                <a:effectLst>
                  <a:outerShdw blurRad="38100" dist="38100" dir="2700000" algn="tl">
                    <a:srgbClr val="000000">
                      <a:alpha val="43137"/>
                    </a:srgbClr>
                  </a:outerShdw>
                </a:effectLst>
              </a:rPr>
              <a:t>Mob No: 9910099584</a:t>
            </a:r>
          </a:p>
          <a:p>
            <a:r>
              <a:rPr lang="pt-BR" sz="3800" dirty="0">
                <a:effectLst>
                  <a:outerShdw blurRad="38100" dist="38100" dir="2700000" algn="tl">
                    <a:srgbClr val="000000">
                      <a:alpha val="43137"/>
                    </a:srgbClr>
                  </a:outerShdw>
                </a:effectLst>
              </a:rPr>
              <a:t>deepanilassociates@gmail.com</a:t>
            </a:r>
          </a:p>
          <a:p>
            <a:r>
              <a:rPr lang="pt-BR" sz="3800" u="sng" dirty="0">
                <a:effectLst>
                  <a:outerShdw blurRad="38100" dist="38100" dir="2700000" algn="tl">
                    <a:srgbClr val="000000">
                      <a:alpha val="43137"/>
                    </a:srgbClr>
                  </a:outerShdw>
                </a:effectLst>
              </a:rPr>
              <a:t>www.deepanilassociates.com</a:t>
            </a:r>
            <a:endParaRPr lang="en-US" sz="3800" u="sng" dirty="0">
              <a:effectLst>
                <a:outerShdw blurRad="38100" dist="38100" dir="2700000" algn="tl">
                  <a:srgbClr val="000000">
                    <a:alpha val="43137"/>
                  </a:srgbClr>
                </a:outerShdw>
              </a:effectLst>
            </a:endParaRPr>
          </a:p>
          <a:p>
            <a:endParaRPr lang="en-US" u="sng" dirty="0">
              <a:effectLst>
                <a:outerShdw blurRad="38100" dist="38100" dir="2700000" algn="tl">
                  <a:srgbClr val="000000">
                    <a:alpha val="43137"/>
                  </a:srgbClr>
                </a:outerShdw>
              </a:effectLst>
            </a:endParaRPr>
          </a:p>
          <a:p>
            <a:pPr algn="l"/>
            <a:r>
              <a:rPr lang="en-US" sz="3600" dirty="0">
                <a:effectLst>
                  <a:outerShdw blurRad="38100" dist="38100" dir="2700000" algn="tl">
                    <a:srgbClr val="000000">
                      <a:alpha val="43137"/>
                    </a:srgbClr>
                  </a:outerShdw>
                </a:effectLst>
              </a:rPr>
              <a:t>     </a:t>
            </a:r>
          </a:p>
          <a:p>
            <a:pPr algn="l"/>
            <a:r>
              <a:rPr lang="en-US" sz="3600" u="sng" dirty="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   </a:t>
            </a:r>
            <a:r>
              <a:rPr lang="en-US" sz="3600" u="sng" dirty="0">
                <a:effectLst>
                  <a:outerShdw blurRad="38100" dist="38100" dir="2700000" algn="tl">
                    <a:srgbClr val="000000">
                      <a:alpha val="43137"/>
                    </a:srgbClr>
                  </a:outerShdw>
                </a:effectLst>
              </a:rPr>
              <a:t>Head Office</a:t>
            </a:r>
            <a:r>
              <a:rPr lang="en-US" sz="3600" dirty="0">
                <a:effectLst>
                  <a:outerShdw blurRad="38100" dist="38100" dir="2700000" algn="tl">
                    <a:srgbClr val="000000">
                      <a:alpha val="43137"/>
                    </a:srgbClr>
                  </a:outerShdw>
                </a:effectLst>
              </a:rPr>
              <a:t>                                  </a:t>
            </a:r>
            <a:r>
              <a:rPr lang="en-US" sz="3600" u="sng" dirty="0">
                <a:effectLst>
                  <a:outerShdw blurRad="38100" dist="38100" dir="2700000" algn="tl">
                    <a:srgbClr val="000000">
                      <a:alpha val="43137"/>
                    </a:srgbClr>
                  </a:outerShdw>
                </a:effectLst>
              </a:rPr>
              <a:t>Branch Office: </a:t>
            </a:r>
            <a:r>
              <a:rPr lang="en-US" sz="3600" dirty="0">
                <a:effectLst>
                  <a:outerShdw blurRad="38100" dist="38100" dir="2700000" algn="tl">
                    <a:srgbClr val="000000">
                      <a:alpha val="43137"/>
                    </a:srgbClr>
                  </a:outerShdw>
                </a:effectLst>
              </a:rPr>
              <a:t>                                       </a:t>
            </a:r>
            <a:r>
              <a:rPr lang="en-US" sz="3600" u="sng" dirty="0">
                <a:effectLst>
                  <a:outerShdw blurRad="38100" dist="38100" dir="2700000" algn="tl">
                    <a:srgbClr val="000000">
                      <a:alpha val="43137"/>
                    </a:srgbClr>
                  </a:outerShdw>
                </a:effectLst>
              </a:rPr>
              <a:t>Branch Office: </a:t>
            </a:r>
          </a:p>
          <a:p>
            <a:pPr algn="l"/>
            <a:r>
              <a:rPr lang="en-US" sz="3600" dirty="0">
                <a:effectLst>
                  <a:outerShdw blurRad="38100" dist="38100" dir="2700000" algn="tl">
                    <a:srgbClr val="000000">
                      <a:alpha val="43137"/>
                    </a:srgbClr>
                  </a:outerShdw>
                </a:effectLst>
              </a:rPr>
              <a:t>     101 , E-36                       Plot-5A, </a:t>
            </a:r>
            <a:r>
              <a:rPr lang="en-US" sz="3600" dirty="0" err="1">
                <a:effectLst>
                  <a:outerShdw blurRad="38100" dist="38100" dir="2700000" algn="tl">
                    <a:srgbClr val="000000">
                      <a:alpha val="43137"/>
                    </a:srgbClr>
                  </a:outerShdw>
                </a:effectLst>
              </a:rPr>
              <a:t>IInd</a:t>
            </a:r>
            <a:r>
              <a:rPr lang="en-US" sz="3600" dirty="0">
                <a:effectLst>
                  <a:outerShdw blurRad="38100" dist="38100" dir="2700000" algn="tl">
                    <a:srgbClr val="000000">
                      <a:alpha val="43137"/>
                    </a:srgbClr>
                  </a:outerShdw>
                </a:effectLst>
              </a:rPr>
              <a:t> Floor, Sector-3A,</a:t>
            </a:r>
            <a:r>
              <a:rPr lang="en-US" sz="3600" dirty="0"/>
              <a:t>              </a:t>
            </a:r>
            <a:r>
              <a:rPr lang="en-US" sz="3600" dirty="0">
                <a:effectLst>
                  <a:outerShdw blurRad="38100" dist="38100" dir="2700000" algn="tl">
                    <a:srgbClr val="000000">
                      <a:alpha val="43137"/>
                    </a:srgbClr>
                  </a:outerShdw>
                </a:effectLst>
              </a:rPr>
              <a:t>48, First Floor, Tolstoy Road,</a:t>
            </a:r>
          </a:p>
          <a:p>
            <a:pPr algn="l"/>
            <a:r>
              <a:rPr lang="en-US" sz="3600" dirty="0">
                <a:effectLst>
                  <a:outerShdw blurRad="38100" dist="38100" dir="2700000" algn="tl">
                    <a:srgbClr val="000000">
                      <a:alpha val="43137"/>
                    </a:srgbClr>
                  </a:outerShdw>
                </a:effectLst>
              </a:rPr>
              <a:t>     Jawahar P ark,               </a:t>
            </a:r>
            <a:r>
              <a:rPr lang="en-US" sz="3600" dirty="0" err="1">
                <a:effectLst>
                  <a:outerShdw blurRad="38100" dist="38100" dir="2700000" algn="tl">
                    <a:srgbClr val="000000">
                      <a:alpha val="43137"/>
                    </a:srgbClr>
                  </a:outerShdw>
                </a:effectLst>
              </a:rPr>
              <a:t>Rachna</a:t>
            </a:r>
            <a:r>
              <a:rPr lang="en-US" sz="3600" dirty="0">
                <a:effectLst>
                  <a:outerShdw blurRad="38100" dist="38100" dir="2700000" algn="tl">
                    <a:srgbClr val="000000">
                      <a:alpha val="43137"/>
                    </a:srgbClr>
                  </a:outerShdw>
                </a:effectLst>
              </a:rPr>
              <a:t>, Vaishali, </a:t>
            </a:r>
            <a:r>
              <a:rPr lang="en-US" sz="3600" dirty="0" err="1">
                <a:effectLst>
                  <a:outerShdw blurRad="38100" dist="38100" dir="2700000" algn="tl">
                    <a:srgbClr val="000000">
                      <a:alpha val="43137"/>
                    </a:srgbClr>
                  </a:outerShdw>
                </a:effectLst>
              </a:rPr>
              <a:t>Ghaiziabad</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Janpath</a:t>
            </a:r>
            <a:r>
              <a:rPr lang="en-US" sz="3600" dirty="0">
                <a:effectLst>
                  <a:outerShdw blurRad="38100" dist="38100" dir="2700000" algn="tl">
                    <a:srgbClr val="000000">
                      <a:alpha val="43137"/>
                    </a:srgbClr>
                  </a:outerShdw>
                </a:effectLst>
              </a:rPr>
              <a:t>, Connaught Place, </a:t>
            </a:r>
            <a:br>
              <a:rPr lang="en-US" sz="3600" dirty="0">
                <a:effectLst>
                  <a:outerShdw blurRad="38100" dist="38100" dir="2700000" algn="tl">
                    <a:srgbClr val="000000">
                      <a:alpha val="43137"/>
                    </a:srgbClr>
                  </a:outerShdw>
                </a:effectLst>
              </a:rPr>
            </a:br>
            <a:r>
              <a:rPr lang="en-US" sz="3600" dirty="0">
                <a:effectLst>
                  <a:outerShdw blurRad="38100" dist="38100" dir="2700000" algn="tl">
                    <a:srgbClr val="000000">
                      <a:alpha val="43137"/>
                    </a:srgbClr>
                  </a:outerShdw>
                </a:effectLst>
              </a:rPr>
              <a:t>     Laxmi Nagar,                                  (UP) -201010                                  Behind </a:t>
            </a:r>
            <a:r>
              <a:rPr lang="en-US" sz="3600" dirty="0" err="1">
                <a:effectLst>
                  <a:outerShdw blurRad="38100" dist="38100" dir="2700000" algn="tl">
                    <a:srgbClr val="000000">
                      <a:alpha val="43137"/>
                    </a:srgbClr>
                  </a:outerShdw>
                </a:effectLst>
              </a:rPr>
              <a:t>Sarvana</a:t>
            </a:r>
            <a:r>
              <a:rPr lang="en-US" sz="3600" dirty="0">
                <a:effectLst>
                  <a:outerShdw blurRad="38100" dist="38100" dir="2700000" algn="tl">
                    <a:srgbClr val="000000">
                      <a:alpha val="43137"/>
                    </a:srgbClr>
                  </a:outerShdw>
                </a:effectLst>
              </a:rPr>
              <a:t> </a:t>
            </a:r>
            <a:r>
              <a:rPr lang="en-US" sz="3600" dirty="0" err="1">
                <a:effectLst>
                  <a:outerShdw blurRad="38100" dist="38100" dir="2700000" algn="tl">
                    <a:srgbClr val="000000">
                      <a:alpha val="43137"/>
                    </a:srgbClr>
                  </a:outerShdw>
                </a:effectLst>
              </a:rPr>
              <a:t>Bhawan</a:t>
            </a:r>
            <a:endParaRPr lang="en-US" sz="3600" dirty="0">
              <a:effectLst>
                <a:outerShdw blurRad="38100" dist="38100" dir="2700000" algn="tl">
                  <a:srgbClr val="000000">
                    <a:alpha val="43137"/>
                  </a:srgbClr>
                </a:outerShdw>
              </a:effectLst>
            </a:endParaRPr>
          </a:p>
          <a:p>
            <a:pPr algn="l"/>
            <a:r>
              <a:rPr lang="en-US" sz="3600" dirty="0">
                <a:effectLst>
                  <a:outerShdw blurRad="38100" dist="38100" dir="2700000" algn="tl">
                    <a:srgbClr val="000000">
                      <a:alpha val="43137"/>
                    </a:srgbClr>
                  </a:outerShdw>
                </a:effectLst>
              </a:rPr>
              <a:t>     Delhi-110092                                                                                                       New Delhi-110001</a:t>
            </a:r>
          </a:p>
        </p:txBody>
      </p:sp>
    </p:spTree>
    <p:extLst>
      <p:ext uri="{BB962C8B-B14F-4D97-AF65-F5344CB8AC3E}">
        <p14:creationId xmlns:p14="http://schemas.microsoft.com/office/powerpoint/2010/main" val="43428484"/>
      </p:ext>
    </p:extLst>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4341"/>
            <a:ext cx="8382000" cy="4724400"/>
          </a:xfrm>
        </p:spPr>
        <p:txBody>
          <a:bodyPr>
            <a:normAutofit fontScale="92500" lnSpcReduction="20000"/>
          </a:bodyPr>
          <a:lstStyle/>
          <a:p>
            <a:pPr marL="457200" indent="-457200" algn="just">
              <a:buAutoNum type="arabicPeriod"/>
            </a:pPr>
            <a:r>
              <a:rPr lang="en-US" sz="1900" dirty="0">
                <a:latin typeface="Constantia (Body)"/>
              </a:rPr>
              <a:t>Lottery business including Government or private lottery, online lotteries, etc.</a:t>
            </a:r>
          </a:p>
          <a:p>
            <a:pPr marL="457200" indent="-457200" algn="just">
              <a:buAutoNum type="arabicPeriod"/>
            </a:pPr>
            <a:r>
              <a:rPr lang="en-US" sz="1900" dirty="0">
                <a:latin typeface="Constantia (Body)"/>
              </a:rPr>
              <a:t>Gambling and betting including casinos, etc.</a:t>
            </a:r>
          </a:p>
          <a:p>
            <a:pPr marL="457200" indent="-457200" algn="just">
              <a:buAutoNum type="arabicPeriod"/>
            </a:pPr>
            <a:r>
              <a:rPr lang="en-US" sz="1900" dirty="0">
                <a:latin typeface="Constantia (Body)"/>
              </a:rPr>
              <a:t>Chit funds</a:t>
            </a:r>
          </a:p>
          <a:p>
            <a:pPr marL="457200" indent="-457200" algn="just">
              <a:buAutoNum type="arabicPeriod"/>
            </a:pPr>
            <a:r>
              <a:rPr lang="en-US" sz="1900" dirty="0" err="1">
                <a:latin typeface="Constantia (Body)"/>
              </a:rPr>
              <a:t>Nidhi</a:t>
            </a:r>
            <a:r>
              <a:rPr lang="en-US" sz="1900" dirty="0">
                <a:latin typeface="Constantia (Body)"/>
              </a:rPr>
              <a:t> company</a:t>
            </a:r>
          </a:p>
          <a:p>
            <a:pPr marL="457200" indent="-457200" algn="just">
              <a:buAutoNum type="arabicPeriod"/>
            </a:pPr>
            <a:r>
              <a:rPr lang="en-US" sz="1900" dirty="0">
                <a:latin typeface="Constantia (Body)"/>
              </a:rPr>
              <a:t>Trading in Transferable Development Rights</a:t>
            </a:r>
          </a:p>
          <a:p>
            <a:pPr marL="457200" indent="-457200" algn="just">
              <a:buAutoNum type="arabicPeriod"/>
            </a:pPr>
            <a:r>
              <a:rPr lang="en-US" sz="1900" dirty="0">
                <a:latin typeface="Constantia (Body)"/>
              </a:rPr>
              <a:t>Real estate business or construction of farm houses</a:t>
            </a:r>
          </a:p>
          <a:p>
            <a:pPr marL="463550" indent="0" algn="just">
              <a:buNone/>
              <a:tabLst>
                <a:tab pos="463550" algn="l"/>
              </a:tabLst>
            </a:pPr>
            <a:r>
              <a:rPr lang="en-US" sz="1900" i="1" dirty="0">
                <a:latin typeface="Constantia (Body)"/>
              </a:rPr>
              <a:t>Explanation</a:t>
            </a:r>
            <a:r>
              <a:rPr lang="en-US" sz="1900" dirty="0">
                <a:latin typeface="Constantia (Body)"/>
              </a:rPr>
              <a:t>: For the purpose of this rule, ‘real estate business shall not include development of townships, construction of residential or commercial premises, roads or bridges and Real Estate Investment Trusts (REITs) registered and regulated under the SEBI (REITs) Regulations, 2014.</a:t>
            </a:r>
          </a:p>
          <a:p>
            <a:pPr marL="457200" indent="-457200" algn="just">
              <a:buFont typeface="+mj-lt"/>
              <a:buAutoNum type="arabicPeriod" startAt="7"/>
            </a:pPr>
            <a:r>
              <a:rPr lang="en-US" sz="1900" dirty="0">
                <a:latin typeface="Constantia (Body)"/>
              </a:rPr>
              <a:t>Manufacturing of cigars, cheroots, cigarillos and cigarettes, of tobacco or of tobacco substitutes.</a:t>
            </a:r>
          </a:p>
          <a:p>
            <a:pPr marL="457200" indent="-457200" algn="just">
              <a:buFont typeface="+mj-lt"/>
              <a:buAutoNum type="arabicPeriod" startAt="7"/>
            </a:pPr>
            <a:r>
              <a:rPr lang="en-US" sz="1900" dirty="0">
                <a:latin typeface="Constantia (Body)"/>
              </a:rPr>
              <a:t>Activities/sectors not open to private sector investment viz., (</a:t>
            </a:r>
            <a:r>
              <a:rPr lang="en-US" sz="1900" dirty="0" err="1">
                <a:latin typeface="Constantia (Body)"/>
              </a:rPr>
              <a:t>i</a:t>
            </a:r>
            <a:r>
              <a:rPr lang="en-US" sz="1900" dirty="0">
                <a:latin typeface="Constantia (Body)"/>
              </a:rPr>
              <a:t>) Atomic energy and (ii) Railway operations</a:t>
            </a:r>
          </a:p>
          <a:p>
            <a:pPr marL="457200" indent="-457200" algn="just">
              <a:buFont typeface="+mj-lt"/>
              <a:buAutoNum type="arabicPeriod" startAt="7"/>
            </a:pPr>
            <a:r>
              <a:rPr lang="en-US" sz="1900" dirty="0">
                <a:latin typeface="Constantia (Body)"/>
              </a:rPr>
              <a:t>Foreign technology collaborations in any form including licensing for franchise, trademark, brand name, management contract is also prohibited for lottery business and gambling and betting activities.</a:t>
            </a:r>
          </a:p>
        </p:txBody>
      </p:sp>
      <p:sp>
        <p:nvSpPr>
          <p:cNvPr id="4" name="Title 1"/>
          <p:cNvSpPr>
            <a:spLocks noGrp="1"/>
          </p:cNvSpPr>
          <p:nvPr>
            <p:ph type="title"/>
          </p:nvPr>
        </p:nvSpPr>
        <p:spPr>
          <a:xfrm>
            <a:off x="457200" y="628845"/>
            <a:ext cx="8229600" cy="627888"/>
          </a:xfrm>
        </p:spPr>
        <p:txBody>
          <a:bodyPr>
            <a:normAutofit/>
          </a:bodyPr>
          <a:lstStyle/>
          <a:p>
            <a:pPr>
              <a:defRPr/>
            </a:pPr>
            <a:r>
              <a:rPr lang="en-US" sz="2500" b="1" u="sng" dirty="0">
                <a:latin typeface="Constantia (Body)"/>
              </a:rPr>
              <a:t>Prohibited sectors/ persons for FDI</a:t>
            </a:r>
          </a:p>
        </p:txBody>
      </p:sp>
      <p:sp>
        <p:nvSpPr>
          <p:cNvPr id="6" name="Date Placeholder 5"/>
          <p:cNvSpPr>
            <a:spLocks noGrp="1"/>
          </p:cNvSpPr>
          <p:nvPr>
            <p:ph type="dt" sz="half" idx="10"/>
          </p:nvPr>
        </p:nvSpPr>
        <p:spPr/>
        <p:txBody>
          <a:bodyPr/>
          <a:lstStyle/>
          <a:p>
            <a:fld id="{3B587E69-D81C-41ED-B9E8-D797AC4ADC4E}"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5397" y="1410103"/>
            <a:ext cx="8229600" cy="4800600"/>
          </a:xfrm>
        </p:spPr>
        <p:txBody>
          <a:bodyPr>
            <a:noAutofit/>
          </a:bodyPr>
          <a:lstStyle/>
          <a:p>
            <a:pPr algn="just">
              <a:buNone/>
            </a:pPr>
            <a:r>
              <a:rPr lang="en-US" sz="1600" b="1" dirty="0"/>
              <a:t>Note: </a:t>
            </a:r>
          </a:p>
          <a:p>
            <a:pPr marL="457200" indent="-457200" algn="just">
              <a:buFont typeface="+mj-lt"/>
              <a:buAutoNum type="alphaLcParenR"/>
            </a:pPr>
            <a:r>
              <a:rPr lang="en-US" sz="1600" dirty="0"/>
              <a:t>Investment under Schedule I of NDI Rules by an entity of a country, which shares land border with India or where the beneficial owner of an investment into India is situated in or is a citizen of any such country, can invest only under the Government approval route.</a:t>
            </a:r>
          </a:p>
          <a:p>
            <a:pPr marL="457200" indent="-457200" algn="just">
              <a:buFont typeface="+mj-lt"/>
              <a:buAutoNum type="alphaLcParenR"/>
            </a:pPr>
            <a:endParaRPr lang="en-US" sz="1600" dirty="0"/>
          </a:p>
          <a:p>
            <a:pPr marL="463550" indent="0" algn="just">
              <a:buNone/>
            </a:pPr>
            <a:r>
              <a:rPr lang="en-US" sz="1600" dirty="0"/>
              <a:t>Provided that a Multilateral Bank or Fund, of which India is a member, shall not be treated as an entity of a particular country nor shall any country be treated as the beneficial owner of the investments of such Bank or Fund in India.</a:t>
            </a:r>
          </a:p>
          <a:p>
            <a:pPr marL="463550" indent="0" algn="just">
              <a:buNone/>
            </a:pPr>
            <a:endParaRPr lang="en-US" sz="1600" dirty="0"/>
          </a:p>
          <a:p>
            <a:pPr marL="457200" indent="-457200" algn="just">
              <a:buFont typeface="+mj-lt"/>
              <a:buAutoNum type="alphaLcParenR" startAt="2"/>
            </a:pPr>
            <a:r>
              <a:rPr lang="en-US" sz="1600" dirty="0"/>
              <a:t>A person who is a citizen of Pakistan or an entity incorporated in Pakistan can, only with the prior Government approval, invest in sectors/ activities other than </a:t>
            </a:r>
            <a:r>
              <a:rPr lang="en-US" sz="1600" dirty="0" err="1"/>
              <a:t>defence</a:t>
            </a:r>
            <a:r>
              <a:rPr lang="en-US" sz="1600" dirty="0"/>
              <a:t>, space, atomic energy and sectors/ activities prohibited for foreign investment.</a:t>
            </a:r>
          </a:p>
          <a:p>
            <a:pPr marL="0" indent="0" algn="just">
              <a:buNone/>
            </a:pPr>
            <a:endParaRPr lang="en-US" sz="1600" dirty="0"/>
          </a:p>
          <a:p>
            <a:pPr marL="457200" indent="-457200" algn="just">
              <a:buFont typeface="+mj-lt"/>
              <a:buAutoNum type="alphaLcParenR" startAt="3"/>
            </a:pPr>
            <a:r>
              <a:rPr lang="en-US" sz="1600" dirty="0"/>
              <a:t>In the event of the transfer of ownership of any existing or future FDI in an entity in India, directly or indirectly, resulting in the beneficial ownership falling within the restriction or purview of (a) and (b) above, such subsequent change in beneficial ownership shall also require government approval.</a:t>
            </a:r>
            <a:endParaRPr lang="en-US" sz="1600" b="1" dirty="0"/>
          </a:p>
          <a:p>
            <a:pPr algn="just">
              <a:buNone/>
            </a:pPr>
            <a:r>
              <a:rPr lang="en-US" sz="1600" dirty="0"/>
              <a:t>    </a:t>
            </a:r>
          </a:p>
        </p:txBody>
      </p:sp>
      <p:sp>
        <p:nvSpPr>
          <p:cNvPr id="5" name="Date Placeholder 4"/>
          <p:cNvSpPr>
            <a:spLocks noGrp="1"/>
          </p:cNvSpPr>
          <p:nvPr>
            <p:ph type="dt" sz="half" idx="10"/>
          </p:nvPr>
        </p:nvSpPr>
        <p:spPr/>
        <p:txBody>
          <a:bodyPr/>
          <a:lstStyle/>
          <a:p>
            <a:pPr algn="just"/>
            <a:fld id="{3044BD9B-DC43-424F-8E9C-4DF97F157DB1}" type="datetime1">
              <a:rPr lang="en-US" smtClean="0"/>
              <a:pPr algn="just"/>
              <a:t>3/29/2025</a:t>
            </a:fld>
            <a:endParaRPr lang="en-US"/>
          </a:p>
        </p:txBody>
      </p:sp>
      <p:sp>
        <p:nvSpPr>
          <p:cNvPr id="6" name="Slide Number Placeholder 5"/>
          <p:cNvSpPr>
            <a:spLocks noGrp="1"/>
          </p:cNvSpPr>
          <p:nvPr>
            <p:ph type="sldNum" sz="quarter" idx="12"/>
          </p:nvPr>
        </p:nvSpPr>
        <p:spPr/>
        <p:txBody>
          <a:bodyPr/>
          <a:lstStyle/>
          <a:p>
            <a:pPr algn="just"/>
            <a:fld id="{B6F15528-21DE-4FAA-801E-634DDDAF4B2B}" type="slidenum">
              <a:rPr lang="en-US" smtClean="0"/>
              <a:pPr algn="just"/>
              <a:t>11</a:t>
            </a:fld>
            <a:endParaRPr lang="en-US"/>
          </a:p>
        </p:txBody>
      </p:sp>
      <p:sp>
        <p:nvSpPr>
          <p:cNvPr id="7" name="Title 1"/>
          <p:cNvSpPr>
            <a:spLocks noGrp="1"/>
          </p:cNvSpPr>
          <p:nvPr>
            <p:ph type="title"/>
          </p:nvPr>
        </p:nvSpPr>
        <p:spPr>
          <a:xfrm>
            <a:off x="475397" y="804412"/>
            <a:ext cx="8211403" cy="469142"/>
          </a:xfrm>
        </p:spPr>
        <p:txBody>
          <a:bodyPr>
            <a:normAutofit/>
          </a:bodyPr>
          <a:lstStyle/>
          <a:p>
            <a:pPr algn="just"/>
            <a:r>
              <a:rPr lang="en-US" sz="2500" dirty="0">
                <a:latin typeface="Constantia (Body)"/>
              </a:rPr>
              <a:t>Cont..</a:t>
            </a: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6794"/>
            <a:ext cx="8229600" cy="5331206"/>
          </a:xfrm>
        </p:spPr>
        <p:txBody>
          <a:bodyPr>
            <a:noAutofit/>
          </a:bodyPr>
          <a:lstStyle/>
          <a:p>
            <a:pPr algn="just"/>
            <a:r>
              <a:rPr lang="en-US" sz="1900" dirty="0"/>
              <a:t>Foreign investment in the sectors/ activities given in Schedule I of the NDI Rules is permitted up to the limit indicated against each sector/ activity, subject to applicable laws/ rules/ regulations, security and other </a:t>
            </a:r>
            <a:r>
              <a:rPr lang="en-US" sz="1900" dirty="0" err="1"/>
              <a:t>conditionalities</a:t>
            </a:r>
            <a:r>
              <a:rPr lang="en-US" sz="1900" dirty="0"/>
              <a:t>.</a:t>
            </a:r>
          </a:p>
          <a:p>
            <a:pPr algn="just"/>
            <a:r>
              <a:rPr lang="en-US" sz="1900" dirty="0"/>
              <a:t>The total foreign investment shall not exceed the sectoral/ statutory cap.</a:t>
            </a:r>
          </a:p>
          <a:p>
            <a:r>
              <a:rPr lang="en-US" sz="1900" dirty="0"/>
              <a:t>Foreign investment is permitted up to 100% on the automatic route, subject to applicable laws/rules/regulations, security and other </a:t>
            </a:r>
            <a:r>
              <a:rPr lang="en-US" sz="1900" dirty="0" err="1"/>
              <a:t>conditionalities</a:t>
            </a:r>
            <a:r>
              <a:rPr lang="en-US" sz="1900" dirty="0"/>
              <a:t>, in sectors/ activities not listed in and not prohibited under Para (2) of </a:t>
            </a:r>
            <a:r>
              <a:rPr lang="en-US" sz="1900" b="1" dirty="0"/>
              <a:t>Schedule I of the NDI Rules</a:t>
            </a:r>
            <a:r>
              <a:rPr lang="en-US" sz="1900" dirty="0"/>
              <a:t>. This condition is not applicable for activities in financial services.</a:t>
            </a:r>
          </a:p>
          <a:p>
            <a:pPr algn="just"/>
            <a:r>
              <a:rPr lang="en-US" sz="1900" dirty="0"/>
              <a:t>Foreign investment in financial services other than those indicated under serial number “F” of table under Para (3)(b) of Schedule I of the NDI Rules would require prior Government approval</a:t>
            </a:r>
          </a:p>
        </p:txBody>
      </p:sp>
      <p:sp>
        <p:nvSpPr>
          <p:cNvPr id="4" name="Title 1"/>
          <p:cNvSpPr>
            <a:spLocks noGrp="1"/>
          </p:cNvSpPr>
          <p:nvPr>
            <p:ph type="title"/>
          </p:nvPr>
        </p:nvSpPr>
        <p:spPr>
          <a:xfrm>
            <a:off x="762000" y="609600"/>
            <a:ext cx="8229600" cy="609600"/>
          </a:xfrm>
        </p:spPr>
        <p:txBody>
          <a:bodyPr>
            <a:normAutofit/>
          </a:bodyPr>
          <a:lstStyle/>
          <a:p>
            <a:r>
              <a:rPr lang="en-US" sz="2500" b="1" u="sng" dirty="0">
                <a:latin typeface="Constantia (Body)"/>
              </a:rPr>
              <a:t>Sectoral Caps</a:t>
            </a:r>
            <a:endParaRPr lang="en-US" sz="2500" b="1" i="1" dirty="0">
              <a:effectLst>
                <a:outerShdw blurRad="38100" dist="38100" dir="2700000" algn="tl">
                  <a:srgbClr val="000000">
                    <a:alpha val="43137"/>
                  </a:srgbClr>
                </a:outerShdw>
              </a:effectLst>
              <a:latin typeface="Constantia (Body)"/>
            </a:endParaRPr>
          </a:p>
        </p:txBody>
      </p:sp>
      <p:sp>
        <p:nvSpPr>
          <p:cNvPr id="6" name="Date Placeholder 5"/>
          <p:cNvSpPr>
            <a:spLocks noGrp="1"/>
          </p:cNvSpPr>
          <p:nvPr>
            <p:ph type="dt" sz="half" idx="10"/>
          </p:nvPr>
        </p:nvSpPr>
        <p:spPr/>
        <p:txBody>
          <a:bodyPr/>
          <a:lstStyle/>
          <a:p>
            <a:fld id="{97A8B519-ECCF-41AD-8A7B-8C5D930BD3D9}"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2800" dirty="0">
                <a:latin typeface="Constantia (Body)"/>
              </a:rPr>
              <a:t>Cont</a:t>
            </a:r>
            <a:r>
              <a:rPr lang="en-US" dirty="0"/>
              <a:t>..</a:t>
            </a:r>
          </a:p>
        </p:txBody>
      </p:sp>
      <p:sp>
        <p:nvSpPr>
          <p:cNvPr id="3" name="Content Placeholder 2"/>
          <p:cNvSpPr>
            <a:spLocks noGrp="1"/>
          </p:cNvSpPr>
          <p:nvPr>
            <p:ph idx="1"/>
          </p:nvPr>
        </p:nvSpPr>
        <p:spPr>
          <a:xfrm>
            <a:off x="457200" y="1631315"/>
            <a:ext cx="8229600" cy="4389120"/>
          </a:xfrm>
        </p:spPr>
        <p:txBody>
          <a:bodyPr>
            <a:normAutofit/>
          </a:bodyPr>
          <a:lstStyle/>
          <a:p>
            <a:pPr algn="just"/>
            <a:r>
              <a:rPr lang="en-US" sz="1900" dirty="0"/>
              <a:t>Wherever there is a requirement of minimum capitalization, it will include premium received along with the face value of the equity instrument. However, it should be received by the company upon issue of such instruments to a person resident outside India. Amount paid by the transferee during post-issue transfer beyond the issue price of the equity instrument cannot be taken into account while calculating minimum capitalization requirement.</a:t>
            </a:r>
          </a:p>
          <a:p>
            <a:pPr algn="just"/>
            <a:r>
              <a:rPr lang="en-US" sz="1900" dirty="0"/>
              <a:t>Foreign Investment in investing companies not registered as NBFCs with the RBI and in core investment companies (CICs), both engaged in the activity of investing in the capital of other Indian entities, will require prior Government approval.</a:t>
            </a:r>
          </a:p>
          <a:p>
            <a:pPr algn="just"/>
            <a:r>
              <a:rPr lang="en-US" sz="1900" dirty="0"/>
              <a:t>Foreign investment in investing companies registered as Non-Banking Financial Companies (NBFCs) with the Reserve Bank, will be under 100% automatic route.</a:t>
            </a: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110139084"/>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960" y="1161669"/>
            <a:ext cx="8229600" cy="5194681"/>
          </a:xfrm>
        </p:spPr>
        <p:txBody>
          <a:bodyPr>
            <a:noAutofit/>
          </a:bodyPr>
          <a:lstStyle/>
          <a:p>
            <a:pPr algn="just"/>
            <a:r>
              <a:rPr lang="en-US" sz="1800" dirty="0"/>
              <a:t>Subscribe/ purchase/ sale of equity instruments of an Indian company.</a:t>
            </a:r>
          </a:p>
          <a:p>
            <a:pPr algn="just"/>
            <a:r>
              <a:rPr lang="en-US" sz="1800" dirty="0"/>
              <a:t>Purchase/ sale of equity instruments of a listed Indian company on a </a:t>
            </a:r>
            <a:r>
              <a:rPr lang="en-US" sz="1800" dirty="0" err="1"/>
              <a:t>recognised</a:t>
            </a:r>
            <a:r>
              <a:rPr lang="en-US" sz="1800" dirty="0"/>
              <a:t> stock exchange in India by FPI.</a:t>
            </a:r>
          </a:p>
          <a:p>
            <a:pPr algn="just"/>
            <a:r>
              <a:rPr lang="en-US" sz="1800" dirty="0"/>
              <a:t>Purchase/ sale of equity instruments of a listed Indian company on a </a:t>
            </a:r>
            <a:r>
              <a:rPr lang="en-US" sz="1800" dirty="0" err="1"/>
              <a:t>recognised</a:t>
            </a:r>
            <a:r>
              <a:rPr lang="en-US" sz="1800" dirty="0"/>
              <a:t> stock exchange in India by NRI or OCI on repatriation basis.</a:t>
            </a:r>
          </a:p>
          <a:p>
            <a:pPr algn="just"/>
            <a:r>
              <a:rPr lang="en-US" sz="1800" dirty="0"/>
              <a:t>Purchase/ sale of equity instruments of an Indian company or Units or contribution to capital of a LLP or a firm or a proprietary concern by NRI or OCI on non-repatriation basis.</a:t>
            </a:r>
          </a:p>
          <a:p>
            <a:pPr algn="just"/>
            <a:r>
              <a:rPr lang="en-US" sz="1800" dirty="0"/>
              <a:t>Investment in a Limited Liability Partnership (LLP)</a:t>
            </a:r>
          </a:p>
          <a:p>
            <a:pPr algn="just"/>
            <a:r>
              <a:rPr lang="en-US" sz="1800" dirty="0"/>
              <a:t>Investment by a Foreign Venture Capital Investor (FVCI)</a:t>
            </a:r>
          </a:p>
          <a:p>
            <a:pPr algn="just"/>
            <a:r>
              <a:rPr lang="en-US" sz="1800" dirty="0"/>
              <a:t>Investment in an Investment Vehicle.</a:t>
            </a:r>
          </a:p>
          <a:p>
            <a:pPr algn="just"/>
            <a:r>
              <a:rPr lang="en-US" sz="1800" dirty="0"/>
              <a:t>Issue/ transfer of eligible instruments to a foreign depository for the purpose of issuance of depository receipts by eligible person.</a:t>
            </a:r>
          </a:p>
          <a:p>
            <a:pPr algn="just"/>
            <a:r>
              <a:rPr lang="en-US" sz="1800" dirty="0"/>
              <a:t>Purchase/ sale of Indian Depository Receipts (IDRs)</a:t>
            </a:r>
          </a:p>
          <a:p>
            <a:pPr algn="just"/>
            <a:r>
              <a:rPr lang="en-US" sz="1800" dirty="0"/>
              <a:t>Investment by other Non-Resident Investors</a:t>
            </a:r>
          </a:p>
          <a:p>
            <a:pPr algn="just"/>
            <a:r>
              <a:rPr lang="en-US" sz="1800" dirty="0"/>
              <a:t>Investment by Permissible Holder in Equity Shares of Public Companies Incorporated in India and Listed on International Exchanges</a:t>
            </a:r>
          </a:p>
        </p:txBody>
      </p:sp>
      <p:sp>
        <p:nvSpPr>
          <p:cNvPr id="4" name="Title 1"/>
          <p:cNvSpPr>
            <a:spLocks noGrp="1"/>
          </p:cNvSpPr>
          <p:nvPr>
            <p:ph type="title"/>
          </p:nvPr>
        </p:nvSpPr>
        <p:spPr>
          <a:xfrm>
            <a:off x="609600" y="526794"/>
            <a:ext cx="8229600" cy="627888"/>
          </a:xfrm>
        </p:spPr>
        <p:txBody>
          <a:bodyPr>
            <a:noAutofit/>
          </a:bodyPr>
          <a:lstStyle/>
          <a:p>
            <a:pPr>
              <a:defRPr/>
            </a:pPr>
            <a:r>
              <a:rPr lang="en-US" sz="2500" b="1" u="sng" dirty="0">
                <a:latin typeface="Constantia (Body)"/>
              </a:rPr>
              <a:t>Permitted Investments</a:t>
            </a:r>
          </a:p>
        </p:txBody>
      </p:sp>
      <p:sp>
        <p:nvSpPr>
          <p:cNvPr id="6" name="Date Placeholder 5"/>
          <p:cNvSpPr>
            <a:spLocks noGrp="1"/>
          </p:cNvSpPr>
          <p:nvPr>
            <p:ph type="dt" sz="half" idx="10"/>
          </p:nvPr>
        </p:nvSpPr>
        <p:spPr/>
        <p:txBody>
          <a:bodyPr/>
          <a:lstStyle/>
          <a:p>
            <a:fld id="{E8149D8C-E11E-488A-9AC9-AD2EF4EE3B96}"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27888"/>
          </a:xfrm>
        </p:spPr>
        <p:txBody>
          <a:bodyPr>
            <a:normAutofit/>
          </a:bodyPr>
          <a:lstStyle/>
          <a:p>
            <a:pPr>
              <a:defRPr/>
            </a:pPr>
            <a:r>
              <a:rPr lang="en-US" sz="2500" b="1" u="sng" dirty="0">
                <a:latin typeface="Constantia (Body)"/>
              </a:rPr>
              <a:t>Acquisition through rights issue or bonus issue</a:t>
            </a:r>
          </a:p>
        </p:txBody>
      </p:sp>
      <p:sp>
        <p:nvSpPr>
          <p:cNvPr id="3" name="Content Placeholder 2"/>
          <p:cNvSpPr>
            <a:spLocks noGrp="1"/>
          </p:cNvSpPr>
          <p:nvPr>
            <p:ph idx="1"/>
          </p:nvPr>
        </p:nvSpPr>
        <p:spPr>
          <a:xfrm>
            <a:off x="457200" y="1676400"/>
            <a:ext cx="8229600" cy="4800600"/>
          </a:xfrm>
        </p:spPr>
        <p:txBody>
          <a:bodyPr>
            <a:normAutofit/>
          </a:bodyPr>
          <a:lstStyle/>
          <a:p>
            <a:pPr algn="just">
              <a:buNone/>
            </a:pPr>
            <a:r>
              <a:rPr lang="en-US" sz="1900" b="1" u="sng" dirty="0"/>
              <a:t>Subject to following conditions:</a:t>
            </a:r>
          </a:p>
          <a:p>
            <a:pPr algn="just"/>
            <a:r>
              <a:rPr lang="en-US" sz="1900" dirty="0"/>
              <a:t>The offer made by the Indian company is in compliance with the provisions of the Companies Act, 2013;  </a:t>
            </a:r>
          </a:p>
          <a:p>
            <a:pPr algn="just"/>
            <a:r>
              <a:rPr lang="en-US" sz="1900" dirty="0"/>
              <a:t>The issue does not result in a breach of the </a:t>
            </a:r>
            <a:r>
              <a:rPr lang="en-US" sz="1900" dirty="0" err="1"/>
              <a:t>sectoral</a:t>
            </a:r>
            <a:r>
              <a:rPr lang="en-US" sz="1900" dirty="0"/>
              <a:t> cap applicable to the company.</a:t>
            </a:r>
          </a:p>
          <a:p>
            <a:r>
              <a:rPr lang="en-US" sz="1900" dirty="0"/>
              <a:t>The shareholding on the basis of which the rights issue or the bonus issue has been made must have been acquired and held as per the provisions of NDI Rules.</a:t>
            </a:r>
          </a:p>
          <a:p>
            <a:r>
              <a:rPr lang="en-US" sz="1900" dirty="0"/>
              <a:t>The Equity Instruments (other than share warrants) acquired by the person resident outside India as bonus or rights issue will be subject to the same conditions including restrictions in regard to </a:t>
            </a:r>
            <a:r>
              <a:rPr lang="en-US" sz="1900" dirty="0" err="1"/>
              <a:t>repatriability</a:t>
            </a:r>
            <a:r>
              <a:rPr lang="en-US" sz="1900" dirty="0"/>
              <a:t> as applicable to the original holding against which rights or bonus issue has been made. Further, the nature of investment (FDI or FPI) shall remain the same as that of original investment against which rights were issued;</a:t>
            </a:r>
          </a:p>
        </p:txBody>
      </p:sp>
      <p:sp>
        <p:nvSpPr>
          <p:cNvPr id="5" name="Date Placeholder 4"/>
          <p:cNvSpPr>
            <a:spLocks noGrp="1"/>
          </p:cNvSpPr>
          <p:nvPr>
            <p:ph type="dt" sz="half" idx="10"/>
          </p:nvPr>
        </p:nvSpPr>
        <p:spPr/>
        <p:txBody>
          <a:bodyPr/>
          <a:lstStyle/>
          <a:p>
            <a:fld id="{E3F2597B-6722-4375-9A64-1F0735E3EC00}"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72000"/>
          </a:xfrm>
        </p:spPr>
        <p:txBody>
          <a:bodyPr>
            <a:normAutofit lnSpcReduction="10000"/>
          </a:bodyPr>
          <a:lstStyle/>
          <a:p>
            <a:r>
              <a:rPr lang="en-US" sz="1900" dirty="0"/>
              <a:t>In case of a listed Indian company, the rights issued to persons resident outside India shall be at a price determined by the company;</a:t>
            </a:r>
          </a:p>
          <a:p>
            <a:r>
              <a:rPr lang="en-US" sz="1900" dirty="0"/>
              <a:t>In case of an unlisted Indian company, the rights issued to persons resident outside India should not be at a price less than the price offered to persons resident in India;</a:t>
            </a:r>
          </a:p>
          <a:p>
            <a:pPr algn="just"/>
            <a:r>
              <a:rPr lang="en-US" sz="1900" dirty="0"/>
              <a:t>Such investment made through rights issue or bonus issue is subject to the conditions as are applicable at the time of such issue;</a:t>
            </a:r>
          </a:p>
          <a:p>
            <a:r>
              <a:rPr lang="en-US" sz="1900" dirty="0"/>
              <a:t>The amount of consideration may be paid as inward remittance from abroad through banking channels or out of funds held in any </a:t>
            </a:r>
            <a:r>
              <a:rPr lang="en-US" sz="1900" dirty="0" err="1"/>
              <a:t>repatriable</a:t>
            </a:r>
            <a:r>
              <a:rPr lang="en-US" sz="1900" dirty="0"/>
              <a:t> foreign currency or Rupee account maintained in accordance with the Foreign </a:t>
            </a:r>
            <a:r>
              <a:rPr lang="fr-FR" sz="1900" dirty="0"/>
              <a:t>Exchange Management (</a:t>
            </a:r>
            <a:r>
              <a:rPr lang="fr-FR" sz="1900" dirty="0" err="1"/>
              <a:t>Deposit</a:t>
            </a:r>
            <a:r>
              <a:rPr lang="fr-FR" sz="1900" dirty="0"/>
              <a:t>) </a:t>
            </a:r>
            <a:r>
              <a:rPr lang="fr-FR" sz="1900" dirty="0" err="1"/>
              <a:t>Regulations</a:t>
            </a:r>
            <a:r>
              <a:rPr lang="fr-FR" sz="1900" dirty="0"/>
              <a:t>, 2016</a:t>
            </a:r>
            <a:r>
              <a:rPr lang="en-US" sz="1900" dirty="0"/>
              <a:t>.</a:t>
            </a:r>
          </a:p>
          <a:p>
            <a:pPr algn="just"/>
            <a:r>
              <a:rPr lang="en-US" sz="1900" dirty="0"/>
              <a:t>If the original investment has been made on a non-repatriation basis, the amount of consideration may also be paid by debit to the NRO account maintained in accordance with the Foreign Exchange Management (Deposit) Regulations, 2016.</a:t>
            </a:r>
          </a:p>
        </p:txBody>
      </p:sp>
      <p:sp>
        <p:nvSpPr>
          <p:cNvPr id="5" name="Date Placeholder 4"/>
          <p:cNvSpPr>
            <a:spLocks noGrp="1"/>
          </p:cNvSpPr>
          <p:nvPr>
            <p:ph type="dt" sz="half" idx="10"/>
          </p:nvPr>
        </p:nvSpPr>
        <p:spPr/>
        <p:txBody>
          <a:bodyPr/>
          <a:lstStyle/>
          <a:p>
            <a:fld id="{258322A4-B0DC-4D22-A8C5-A3B13F0B80E3}"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
        <p:nvSpPr>
          <p:cNvPr id="7" name="Title 1"/>
          <p:cNvSpPr>
            <a:spLocks noGrp="1"/>
          </p:cNvSpPr>
          <p:nvPr>
            <p:ph type="title"/>
          </p:nvPr>
        </p:nvSpPr>
        <p:spPr>
          <a:xfrm>
            <a:off x="457200" y="704088"/>
            <a:ext cx="8229600" cy="591312"/>
          </a:xfrm>
        </p:spPr>
        <p:txBody>
          <a:bodyPr>
            <a:normAutofit/>
          </a:bodyPr>
          <a:lstStyle/>
          <a:p>
            <a:r>
              <a:rPr lang="en-US" sz="2500" dirty="0">
                <a:latin typeface="Constantia (Body)"/>
              </a:rPr>
              <a:t>Cont..</a:t>
            </a: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9946" y="1662112"/>
            <a:ext cx="8229600" cy="4876800"/>
          </a:xfrm>
        </p:spPr>
        <p:txBody>
          <a:bodyPr>
            <a:normAutofit/>
          </a:bodyPr>
          <a:lstStyle/>
          <a:p>
            <a:pPr algn="just"/>
            <a:r>
              <a:rPr lang="en-US" sz="2000" dirty="0"/>
              <a:t>Issue of Employees’ Stock Options Scheme (ESOP), Sweat Equity Shares and Share Based Employee Benefits.</a:t>
            </a:r>
          </a:p>
          <a:p>
            <a:pPr algn="just"/>
            <a:r>
              <a:rPr lang="en-US" sz="2000" dirty="0"/>
              <a:t>Issue of Convertible Notes by an Indian startup company.</a:t>
            </a:r>
          </a:p>
          <a:p>
            <a:pPr algn="just"/>
            <a:r>
              <a:rPr lang="en-US" sz="2000" dirty="0"/>
              <a:t>Merger or demerger or amalgamation of Indian companies.</a:t>
            </a:r>
          </a:p>
        </p:txBody>
      </p:sp>
      <p:sp>
        <p:nvSpPr>
          <p:cNvPr id="4" name="Title 1"/>
          <p:cNvSpPr>
            <a:spLocks noGrp="1"/>
          </p:cNvSpPr>
          <p:nvPr>
            <p:ph type="title"/>
          </p:nvPr>
        </p:nvSpPr>
        <p:spPr>
          <a:xfrm>
            <a:off x="457200" y="838200"/>
            <a:ext cx="8229600" cy="627888"/>
          </a:xfrm>
        </p:spPr>
        <p:txBody>
          <a:bodyPr>
            <a:normAutofit/>
          </a:bodyPr>
          <a:lstStyle/>
          <a:p>
            <a:r>
              <a:rPr lang="en-US" sz="2500" b="1" u="sng" dirty="0">
                <a:latin typeface="Constantia (Body)"/>
              </a:rPr>
              <a:t>Some other mode of FDI</a:t>
            </a:r>
            <a:endParaRPr lang="en-US" sz="2500" b="1" i="1" dirty="0">
              <a:effectLst>
                <a:outerShdw blurRad="38100" dist="38100" dir="2700000" algn="tl">
                  <a:srgbClr val="000000">
                    <a:alpha val="43137"/>
                  </a:srgbClr>
                </a:outerShdw>
              </a:effectLst>
            </a:endParaRPr>
          </a:p>
        </p:txBody>
      </p:sp>
      <p:sp>
        <p:nvSpPr>
          <p:cNvPr id="6" name="Date Placeholder 5"/>
          <p:cNvSpPr>
            <a:spLocks noGrp="1"/>
          </p:cNvSpPr>
          <p:nvPr>
            <p:ph type="dt" sz="half" idx="10"/>
          </p:nvPr>
        </p:nvSpPr>
        <p:spPr/>
        <p:txBody>
          <a:bodyPr/>
          <a:lstStyle/>
          <a:p>
            <a:fld id="{C07D7201-2BE8-4D59-94D7-44383EB3B6EF}"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31772157"/>
              </p:ext>
            </p:extLst>
          </p:nvPr>
        </p:nvGraphicFramePr>
        <p:xfrm>
          <a:off x="465161" y="1384163"/>
          <a:ext cx="8229600" cy="4667069"/>
        </p:xfrm>
        <a:graphic>
          <a:graphicData uri="http://schemas.openxmlformats.org/drawingml/2006/table">
            <a:tbl>
              <a:tblPr firstRow="1" bandRow="1">
                <a:tableStyleId>{F5AB1C69-6EDB-4FF4-983F-18BD219EF322}</a:tableStyleId>
              </a:tblPr>
              <a:tblGrid>
                <a:gridCol w="342103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3436961">
                  <a:extLst>
                    <a:ext uri="{9D8B030D-6E8A-4147-A177-3AD203B41FA5}">
                      <a16:colId xmlns:a16="http://schemas.microsoft.com/office/drawing/2014/main" val="20002"/>
                    </a:ext>
                  </a:extLst>
                </a:gridCol>
              </a:tblGrid>
              <a:tr h="597037">
                <a:tc>
                  <a:txBody>
                    <a:bodyPr/>
                    <a:lstStyle/>
                    <a:p>
                      <a:pPr algn="ctr"/>
                      <a:r>
                        <a:rPr lang="en-US" sz="1900" dirty="0">
                          <a:solidFill>
                            <a:schemeClr val="tx1"/>
                          </a:solidFill>
                        </a:rPr>
                        <a:t>Seller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Buyer</a:t>
                      </a:r>
                    </a:p>
                    <a:p>
                      <a:pPr algn="ctr"/>
                      <a:endParaRPr lang="en-US" sz="19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Mode</a:t>
                      </a:r>
                    </a:p>
                  </a:txBody>
                  <a:tcPr/>
                </a:tc>
                <a:extLst>
                  <a:ext uri="{0D108BD9-81ED-4DB2-BD59-A6C34878D82A}">
                    <a16:rowId xmlns:a16="http://schemas.microsoft.com/office/drawing/2014/main" val="10000"/>
                  </a:ext>
                </a:extLst>
              </a:tr>
              <a:tr h="518886">
                <a:tc>
                  <a:txBody>
                    <a:bodyPr/>
                    <a:lstStyle/>
                    <a:p>
                      <a:pPr algn="l"/>
                      <a:r>
                        <a:rPr kumimoji="0" lang="it-IT" sz="1900" kern="1200" dirty="0">
                          <a:solidFill>
                            <a:schemeClr val="tx1"/>
                          </a:solidFill>
                          <a:latin typeface="+mn-lt"/>
                          <a:ea typeface="+mn-ea"/>
                          <a:cs typeface="+mn-cs"/>
                        </a:rPr>
                        <a:t>PROI (not NRI, OCI &amp; OCB)</a:t>
                      </a:r>
                      <a:endParaRPr kumimoji="0" lang="en-US" sz="1900" kern="1200" dirty="0">
                        <a:solidFill>
                          <a:schemeClr val="tx1"/>
                        </a:solidFill>
                        <a:latin typeface="+mn-lt"/>
                        <a:ea typeface="+mn-ea"/>
                        <a:cs typeface="+mn-cs"/>
                      </a:endParaRPr>
                    </a:p>
                  </a:txBody>
                  <a:tcPr/>
                </a:tc>
                <a:tc>
                  <a:txBody>
                    <a:bodyPr/>
                    <a:lstStyle/>
                    <a:p>
                      <a:pPr algn="ctr"/>
                      <a:r>
                        <a:rPr kumimoji="0" lang="en-US" sz="1900" kern="1200" dirty="0">
                          <a:solidFill>
                            <a:schemeClr val="tx1"/>
                          </a:solidFill>
                          <a:latin typeface="+mn-lt"/>
                          <a:ea typeface="+mn-ea"/>
                          <a:cs typeface="+mn-cs"/>
                        </a:rPr>
                        <a:t>PROI </a:t>
                      </a:r>
                    </a:p>
                  </a:txBody>
                  <a:tcPr/>
                </a:tc>
                <a:tc>
                  <a:txBody>
                    <a:bodyPr/>
                    <a:lstStyle/>
                    <a:p>
                      <a:pPr algn="ctr"/>
                      <a:r>
                        <a:rPr kumimoji="0" lang="en-US" sz="1900" kern="1200" dirty="0">
                          <a:solidFill>
                            <a:schemeClr val="tx1"/>
                          </a:solidFill>
                          <a:latin typeface="+mn-lt"/>
                          <a:ea typeface="+mn-ea"/>
                          <a:cs typeface="+mn-cs"/>
                        </a:rPr>
                        <a:t>Sale / Gift</a:t>
                      </a:r>
                      <a:br>
                        <a:rPr kumimoji="0" lang="en-US" sz="1900" kern="1200" dirty="0">
                          <a:solidFill>
                            <a:schemeClr val="tx1"/>
                          </a:solidFill>
                          <a:latin typeface="+mn-lt"/>
                          <a:ea typeface="+mn-ea"/>
                          <a:cs typeface="+mn-cs"/>
                        </a:rPr>
                      </a:br>
                      <a:r>
                        <a:rPr kumimoji="0" lang="en-US" sz="1900" kern="1200" dirty="0">
                          <a:solidFill>
                            <a:schemeClr val="tx1"/>
                          </a:solidFill>
                          <a:latin typeface="+mn-lt"/>
                          <a:ea typeface="+mn-ea"/>
                          <a:cs typeface="+mn-cs"/>
                        </a:rPr>
                        <a:t>(include transfer pursuant to merger,</a:t>
                      </a:r>
                      <a:r>
                        <a:rPr kumimoji="0" lang="en-US" sz="1900" kern="1200" baseline="0" dirty="0">
                          <a:solidFill>
                            <a:schemeClr val="tx1"/>
                          </a:solidFill>
                          <a:latin typeface="+mn-lt"/>
                          <a:ea typeface="+mn-ea"/>
                          <a:cs typeface="+mn-cs"/>
                        </a:rPr>
                        <a:t> de-merger and amalgamation)</a:t>
                      </a:r>
                      <a:endParaRPr kumimoji="0" lang="en-US" sz="190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918029">
                <a:tc>
                  <a:txBody>
                    <a:bodyPr/>
                    <a:lstStyle/>
                    <a:p>
                      <a:pPr algn="l"/>
                      <a:r>
                        <a:rPr kumimoji="0" lang="en-US" sz="1900" kern="1200" dirty="0">
                          <a:solidFill>
                            <a:schemeClr val="tx1"/>
                          </a:solidFill>
                          <a:latin typeface="+mn-lt"/>
                          <a:ea typeface="+mn-ea"/>
                          <a:cs typeface="+mn-cs"/>
                        </a:rPr>
                        <a:t>NRI/ OCI holding on Repatriation basis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kern="1200" dirty="0">
                          <a:solidFill>
                            <a:schemeClr val="tx1"/>
                          </a:solidFill>
                          <a:latin typeface="+mn-lt"/>
                          <a:ea typeface="+mn-ea"/>
                          <a:cs typeface="+mn-cs"/>
                        </a:rPr>
                        <a:t>PROI </a:t>
                      </a:r>
                    </a:p>
                    <a:p>
                      <a:pPr algn="ctr"/>
                      <a:endParaRPr kumimoji="0" lang="en-US" sz="1900" kern="1200" dirty="0">
                        <a:solidFill>
                          <a:schemeClr val="tx1"/>
                        </a:solidFill>
                        <a:latin typeface="+mn-lt"/>
                        <a:ea typeface="+mn-ea"/>
                        <a:cs typeface="+mn-cs"/>
                      </a:endParaRPr>
                    </a:p>
                  </a:txBody>
                  <a:tcPr/>
                </a:tc>
                <a:tc>
                  <a:txBody>
                    <a:bodyPr/>
                    <a:lstStyle/>
                    <a:p>
                      <a:pPr algn="ctr"/>
                      <a:r>
                        <a:rPr kumimoji="0" lang="en-US" sz="1900" kern="1200" dirty="0">
                          <a:solidFill>
                            <a:schemeClr val="tx1"/>
                          </a:solidFill>
                          <a:latin typeface="+mn-lt"/>
                          <a:ea typeface="+mn-ea"/>
                          <a:cs typeface="+mn-cs"/>
                        </a:rPr>
                        <a:t>Sale / Gift</a:t>
                      </a:r>
                    </a:p>
                  </a:txBody>
                  <a:tcPr/>
                </a:tc>
                <a:extLst>
                  <a:ext uri="{0D108BD9-81ED-4DB2-BD59-A6C34878D82A}">
                    <a16:rowId xmlns:a16="http://schemas.microsoft.com/office/drawing/2014/main" val="10002"/>
                  </a:ext>
                </a:extLst>
              </a:tr>
              <a:tr h="918029">
                <a:tc>
                  <a:txBody>
                    <a:bodyPr/>
                    <a:lstStyle/>
                    <a:p>
                      <a:pPr algn="l"/>
                      <a:r>
                        <a:rPr kumimoji="0" lang="en-US" sz="1900" kern="1200" dirty="0">
                          <a:solidFill>
                            <a:schemeClr val="tx1"/>
                          </a:solidFill>
                          <a:latin typeface="+mn-lt"/>
                          <a:ea typeface="+mn-ea"/>
                          <a:cs typeface="+mn-cs"/>
                        </a:rPr>
                        <a:t>PRII or NRI/ OCI/</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Company/ trust/ partnership firm</a:t>
                      </a:r>
                      <a:r>
                        <a:rPr kumimoji="0" lang="en-US" sz="1900" kern="1200" baseline="0" dirty="0">
                          <a:solidFill>
                            <a:schemeClr val="tx1"/>
                          </a:solidFill>
                          <a:latin typeface="+mn-lt"/>
                          <a:ea typeface="+mn-ea"/>
                          <a:cs typeface="+mn-cs"/>
                        </a:rPr>
                        <a:t> incorporated o/s India</a:t>
                      </a:r>
                      <a:r>
                        <a:rPr kumimoji="0" lang="en-US" sz="1900" kern="1200" dirty="0">
                          <a:solidFill>
                            <a:schemeClr val="tx1"/>
                          </a:solidFill>
                          <a:latin typeface="+mn-lt"/>
                          <a:ea typeface="+mn-ea"/>
                          <a:cs typeface="+mn-cs"/>
                        </a:rPr>
                        <a:t> owned &amp; controlled by NRI/</a:t>
                      </a:r>
                      <a:r>
                        <a:rPr kumimoji="0" lang="en-US" sz="1900" kern="1200" baseline="0" dirty="0">
                          <a:solidFill>
                            <a:schemeClr val="tx1"/>
                          </a:solidFill>
                          <a:latin typeface="+mn-lt"/>
                          <a:ea typeface="+mn-ea"/>
                          <a:cs typeface="+mn-cs"/>
                        </a:rPr>
                        <a:t> OCI </a:t>
                      </a:r>
                      <a:r>
                        <a:rPr kumimoji="0" lang="en-US" sz="1900" kern="1200" dirty="0">
                          <a:solidFill>
                            <a:schemeClr val="tx1"/>
                          </a:solidFill>
                          <a:latin typeface="+mn-lt"/>
                          <a:ea typeface="+mn-ea"/>
                          <a:cs typeface="+mn-cs"/>
                        </a:rPr>
                        <a:t>holding on Non-Repatriation basis</a:t>
                      </a:r>
                    </a:p>
                  </a:txBody>
                  <a:tcPr/>
                </a:tc>
                <a:tc>
                  <a:txBody>
                    <a:bodyPr/>
                    <a:lstStyle/>
                    <a:p>
                      <a:pPr algn="ctr"/>
                      <a:r>
                        <a:rPr kumimoji="0" lang="en-US" sz="1900" kern="1200" dirty="0">
                          <a:solidFill>
                            <a:schemeClr val="tx1"/>
                          </a:solidFill>
                          <a:latin typeface="+mn-lt"/>
                          <a:ea typeface="+mn-ea"/>
                          <a:cs typeface="+mn-cs"/>
                        </a:rPr>
                        <a:t>PROI</a:t>
                      </a:r>
                    </a:p>
                  </a:txBody>
                  <a:tcPr/>
                </a:tc>
                <a:tc>
                  <a:txBody>
                    <a:bodyPr/>
                    <a:lstStyle/>
                    <a:p>
                      <a:pPr algn="ctr"/>
                      <a:r>
                        <a:rPr kumimoji="0" lang="en-US" sz="1900" kern="1200" dirty="0">
                          <a:solidFill>
                            <a:schemeClr val="tx1"/>
                          </a:solidFill>
                          <a:latin typeface="+mn-lt"/>
                          <a:ea typeface="+mn-ea"/>
                          <a:cs typeface="+mn-cs"/>
                        </a:rPr>
                        <a:t>Sale which is subject to entry route,</a:t>
                      </a:r>
                      <a:r>
                        <a:rPr kumimoji="0" lang="en-US" sz="1900" kern="1200" baseline="0" dirty="0">
                          <a:solidFill>
                            <a:schemeClr val="tx1"/>
                          </a:solidFill>
                          <a:latin typeface="+mn-lt"/>
                          <a:ea typeface="+mn-ea"/>
                          <a:cs typeface="+mn-cs"/>
                        </a:rPr>
                        <a:t> </a:t>
                      </a:r>
                      <a:r>
                        <a:rPr kumimoji="0" lang="en-US" sz="1900" kern="1200" baseline="0" dirty="0" err="1">
                          <a:solidFill>
                            <a:schemeClr val="tx1"/>
                          </a:solidFill>
                          <a:latin typeface="+mn-lt"/>
                          <a:ea typeface="+mn-ea"/>
                          <a:cs typeface="+mn-cs"/>
                        </a:rPr>
                        <a:t>sectoral</a:t>
                      </a:r>
                      <a:r>
                        <a:rPr kumimoji="0" lang="en-US" sz="1900" kern="1200" baseline="0" dirty="0">
                          <a:solidFill>
                            <a:schemeClr val="tx1"/>
                          </a:solidFill>
                          <a:latin typeface="+mn-lt"/>
                          <a:ea typeface="+mn-ea"/>
                          <a:cs typeface="+mn-cs"/>
                        </a:rPr>
                        <a:t> caps/ investment limits, </a:t>
                      </a:r>
                      <a:r>
                        <a:rPr kumimoji="0" lang="en-US" sz="1900" kern="1200" dirty="0">
                          <a:solidFill>
                            <a:schemeClr val="tx1"/>
                          </a:solidFill>
                          <a:latin typeface="+mn-lt"/>
                          <a:ea typeface="+mn-ea"/>
                          <a:cs typeface="+mn-cs"/>
                        </a:rPr>
                        <a:t> pricing guidelines &amp; reporting</a:t>
                      </a:r>
                    </a:p>
                  </a:txBody>
                  <a:tcPr/>
                </a:tc>
                <a:extLst>
                  <a:ext uri="{0D108BD9-81ED-4DB2-BD59-A6C34878D82A}">
                    <a16:rowId xmlns:a16="http://schemas.microsoft.com/office/drawing/2014/main" val="10003"/>
                  </a:ext>
                </a:extLst>
              </a:tr>
            </a:tbl>
          </a:graphicData>
        </a:graphic>
      </p:graphicFrame>
      <p:sp>
        <p:nvSpPr>
          <p:cNvPr id="4" name="Title 1"/>
          <p:cNvSpPr>
            <a:spLocks noGrp="1"/>
          </p:cNvSpPr>
          <p:nvPr>
            <p:ph type="title"/>
          </p:nvPr>
        </p:nvSpPr>
        <p:spPr>
          <a:xfrm>
            <a:off x="465161" y="609600"/>
            <a:ext cx="8229600" cy="627888"/>
          </a:xfrm>
        </p:spPr>
        <p:txBody>
          <a:bodyPr>
            <a:normAutofit/>
          </a:bodyPr>
          <a:lstStyle/>
          <a:p>
            <a:pPr>
              <a:defRPr/>
            </a:pPr>
            <a:r>
              <a:rPr lang="en-US" sz="2500" b="1" u="sng" dirty="0">
                <a:latin typeface="Constantia (Body)"/>
              </a:rPr>
              <a:t>Transfer of Equity Instruments of an Indian Company </a:t>
            </a:r>
          </a:p>
        </p:txBody>
      </p:sp>
      <p:sp>
        <p:nvSpPr>
          <p:cNvPr id="7" name="Date Placeholder 6"/>
          <p:cNvSpPr>
            <a:spLocks noGrp="1"/>
          </p:cNvSpPr>
          <p:nvPr>
            <p:ph type="dt" sz="half" idx="10"/>
          </p:nvPr>
        </p:nvSpPr>
        <p:spPr/>
        <p:txBody>
          <a:bodyPr/>
          <a:lstStyle/>
          <a:p>
            <a:fld id="{B858AAC8-6840-46F7-9791-91302925995D}" type="datetime1">
              <a:rPr lang="en-US" smtClean="0"/>
              <a:pPr/>
              <a:t>3/29/2025</a:t>
            </a:fld>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68774484"/>
              </p:ext>
            </p:extLst>
          </p:nvPr>
        </p:nvGraphicFramePr>
        <p:xfrm>
          <a:off x="457200" y="1161287"/>
          <a:ext cx="8229600" cy="5195064"/>
        </p:xfrm>
        <a:graphic>
          <a:graphicData uri="http://schemas.openxmlformats.org/drawingml/2006/table">
            <a:tbl>
              <a:tblPr firstRow="1" bandRow="1">
                <a:tableStyleId>{F5AB1C69-6EDB-4FF4-983F-18BD219EF322}</a:tableStyleId>
              </a:tblPr>
              <a:tblGrid>
                <a:gridCol w="2514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691967">
                <a:tc>
                  <a:txBody>
                    <a:bodyPr/>
                    <a:lstStyle/>
                    <a:p>
                      <a:pPr algn="ctr"/>
                      <a:r>
                        <a:rPr lang="en-US" sz="1900" dirty="0">
                          <a:solidFill>
                            <a:schemeClr val="tx1"/>
                          </a:solidFill>
                        </a:rPr>
                        <a:t>Seller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Buyer</a:t>
                      </a:r>
                    </a:p>
                    <a:p>
                      <a:pPr algn="ctr"/>
                      <a:endParaRPr lang="en-US" sz="19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Mode</a:t>
                      </a:r>
                    </a:p>
                  </a:txBody>
                  <a:tcPr/>
                </a:tc>
                <a:extLst>
                  <a:ext uri="{0D108BD9-81ED-4DB2-BD59-A6C34878D82A}">
                    <a16:rowId xmlns:a16="http://schemas.microsoft.com/office/drawing/2014/main" val="10000"/>
                  </a:ext>
                </a:extLst>
              </a:tr>
              <a:tr h="2216597">
                <a:tc>
                  <a:txBody>
                    <a:bodyPr/>
                    <a:lstStyle/>
                    <a:p>
                      <a:pPr algn="l"/>
                      <a:r>
                        <a:rPr kumimoji="0" lang="it-IT" sz="1900" kern="1200" dirty="0">
                          <a:solidFill>
                            <a:schemeClr val="tx1"/>
                          </a:solidFill>
                          <a:latin typeface="+mn-lt"/>
                          <a:ea typeface="+mn-ea"/>
                          <a:cs typeface="+mn-cs"/>
                        </a:rPr>
                        <a:t>NRI, OCI</a:t>
                      </a:r>
                      <a:r>
                        <a:rPr kumimoji="0" lang="en-US" sz="1900" kern="1200" dirty="0">
                          <a:solidFill>
                            <a:schemeClr val="tx1"/>
                          </a:solidFill>
                          <a:latin typeface="+mn-lt"/>
                          <a:ea typeface="+mn-ea"/>
                          <a:cs typeface="+mn-cs"/>
                        </a:rPr>
                        <a:t>/</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Company/ trust/ partnership firm</a:t>
                      </a:r>
                      <a:r>
                        <a:rPr kumimoji="0" lang="en-US" sz="1900" kern="1200" baseline="0" dirty="0">
                          <a:solidFill>
                            <a:schemeClr val="tx1"/>
                          </a:solidFill>
                          <a:latin typeface="+mn-lt"/>
                          <a:ea typeface="+mn-ea"/>
                          <a:cs typeface="+mn-cs"/>
                        </a:rPr>
                        <a:t> incorporated o/s India</a:t>
                      </a:r>
                      <a:r>
                        <a:rPr kumimoji="0" lang="en-US" sz="1900" kern="1200" dirty="0">
                          <a:solidFill>
                            <a:schemeClr val="tx1"/>
                          </a:solidFill>
                          <a:latin typeface="+mn-lt"/>
                          <a:ea typeface="+mn-ea"/>
                          <a:cs typeface="+mn-cs"/>
                        </a:rPr>
                        <a:t> owned &amp; controlled by NRI/</a:t>
                      </a:r>
                      <a:r>
                        <a:rPr kumimoji="0" lang="en-US" sz="1900" kern="1200" baseline="0" dirty="0">
                          <a:solidFill>
                            <a:schemeClr val="tx1"/>
                          </a:solidFill>
                          <a:latin typeface="+mn-lt"/>
                          <a:ea typeface="+mn-ea"/>
                          <a:cs typeface="+mn-cs"/>
                        </a:rPr>
                        <a:t> OCI</a:t>
                      </a:r>
                      <a:r>
                        <a:rPr kumimoji="0" lang="it-IT" sz="1900" kern="1200" dirty="0">
                          <a:solidFill>
                            <a:schemeClr val="tx1"/>
                          </a:solidFill>
                          <a:latin typeface="+mn-lt"/>
                          <a:ea typeface="+mn-ea"/>
                          <a:cs typeface="+mn-cs"/>
                        </a:rPr>
                        <a:t> </a:t>
                      </a:r>
                      <a:r>
                        <a:rPr kumimoji="0" lang="en-US" sz="1900" kern="1200" dirty="0">
                          <a:solidFill>
                            <a:schemeClr val="tx1"/>
                          </a:solidFill>
                          <a:latin typeface="+mn-lt"/>
                          <a:ea typeface="+mn-ea"/>
                          <a:cs typeface="+mn-cs"/>
                        </a:rPr>
                        <a:t>holding </a:t>
                      </a:r>
                      <a:r>
                        <a:rPr kumimoji="0" lang="nn-NO" sz="1900" kern="1200" dirty="0">
                          <a:solidFill>
                            <a:schemeClr val="tx1"/>
                          </a:solidFill>
                          <a:latin typeface="+mn-lt"/>
                          <a:ea typeface="+mn-ea"/>
                          <a:cs typeface="+mn-cs"/>
                        </a:rPr>
                        <a:t>on Non Repatriation  basis </a:t>
                      </a:r>
                      <a:endParaRPr kumimoji="0" lang="en-US" sz="1900" kern="1200" dirty="0">
                        <a:solidFill>
                          <a:schemeClr val="tx1"/>
                        </a:solidFill>
                        <a:latin typeface="+mn-lt"/>
                        <a:ea typeface="+mn-ea"/>
                        <a:cs typeface="+mn-cs"/>
                      </a:endParaRPr>
                    </a:p>
                  </a:txBody>
                  <a:tcPr/>
                </a:tc>
                <a:tc>
                  <a:txBody>
                    <a:bodyPr/>
                    <a:lstStyle/>
                    <a:p>
                      <a:pPr algn="l"/>
                      <a:r>
                        <a:rPr kumimoji="0" lang="it-IT" sz="1900" kern="1200" dirty="0">
                          <a:solidFill>
                            <a:schemeClr val="tx1"/>
                          </a:solidFill>
                          <a:latin typeface="+mn-lt"/>
                          <a:ea typeface="+mn-ea"/>
                          <a:cs typeface="+mn-cs"/>
                        </a:rPr>
                        <a:t>NRI, OCI</a:t>
                      </a:r>
                      <a:r>
                        <a:rPr kumimoji="0" lang="en-US" sz="1900" kern="1200" dirty="0">
                          <a:solidFill>
                            <a:schemeClr val="tx1"/>
                          </a:solidFill>
                          <a:latin typeface="+mn-lt"/>
                          <a:ea typeface="+mn-ea"/>
                          <a:cs typeface="+mn-cs"/>
                        </a:rPr>
                        <a:t>/</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Company/ trust/ partnership firm</a:t>
                      </a:r>
                      <a:r>
                        <a:rPr kumimoji="0" lang="en-US" sz="1900" kern="1200" baseline="0" dirty="0">
                          <a:solidFill>
                            <a:schemeClr val="tx1"/>
                          </a:solidFill>
                          <a:latin typeface="+mn-lt"/>
                          <a:ea typeface="+mn-ea"/>
                          <a:cs typeface="+mn-cs"/>
                        </a:rPr>
                        <a:t> incorporated o/s India</a:t>
                      </a:r>
                      <a:r>
                        <a:rPr kumimoji="0" lang="en-US" sz="1900" kern="1200" dirty="0">
                          <a:solidFill>
                            <a:schemeClr val="tx1"/>
                          </a:solidFill>
                          <a:latin typeface="+mn-lt"/>
                          <a:ea typeface="+mn-ea"/>
                          <a:cs typeface="+mn-cs"/>
                        </a:rPr>
                        <a:t> owned &amp; controlled by NRI/</a:t>
                      </a:r>
                      <a:r>
                        <a:rPr kumimoji="0" lang="en-US" sz="1900" kern="1200" baseline="0" dirty="0">
                          <a:solidFill>
                            <a:schemeClr val="tx1"/>
                          </a:solidFill>
                          <a:latin typeface="+mn-lt"/>
                          <a:ea typeface="+mn-ea"/>
                          <a:cs typeface="+mn-cs"/>
                        </a:rPr>
                        <a:t> OCI</a:t>
                      </a:r>
                      <a:r>
                        <a:rPr kumimoji="0" lang="it-IT" sz="1900" kern="1200" dirty="0">
                          <a:solidFill>
                            <a:schemeClr val="tx1"/>
                          </a:solidFill>
                          <a:latin typeface="+mn-lt"/>
                          <a:ea typeface="+mn-ea"/>
                          <a:cs typeface="+mn-cs"/>
                        </a:rPr>
                        <a:t> who will </a:t>
                      </a:r>
                      <a:r>
                        <a:rPr kumimoji="0" lang="en-US" sz="1900" kern="1200" dirty="0">
                          <a:solidFill>
                            <a:schemeClr val="tx1"/>
                          </a:solidFill>
                          <a:latin typeface="+mn-lt"/>
                          <a:ea typeface="+mn-ea"/>
                          <a:cs typeface="+mn-cs"/>
                        </a:rPr>
                        <a:t>hold </a:t>
                      </a:r>
                      <a:r>
                        <a:rPr kumimoji="0" lang="nn-NO" sz="1900" kern="1200" dirty="0">
                          <a:solidFill>
                            <a:schemeClr val="tx1"/>
                          </a:solidFill>
                          <a:latin typeface="+mn-lt"/>
                          <a:ea typeface="+mn-ea"/>
                          <a:cs typeface="+mn-cs"/>
                        </a:rPr>
                        <a:t>on Non Repatriation  basis </a:t>
                      </a:r>
                      <a:endParaRPr kumimoji="0" lang="en-US" sz="1900" kern="1200" dirty="0">
                        <a:solidFill>
                          <a:schemeClr val="tx1"/>
                        </a:solidFill>
                        <a:latin typeface="+mn-lt"/>
                        <a:ea typeface="+mn-ea"/>
                        <a:cs typeface="+mn-cs"/>
                      </a:endParaRPr>
                    </a:p>
                  </a:txBody>
                  <a:tcPr/>
                </a:tc>
                <a:tc>
                  <a:txBody>
                    <a:bodyPr/>
                    <a:lstStyle/>
                    <a:p>
                      <a:pPr algn="ctr"/>
                      <a:r>
                        <a:rPr kumimoji="0" lang="en-US" sz="1900" kern="1200" dirty="0">
                          <a:solidFill>
                            <a:schemeClr val="tx1"/>
                          </a:solidFill>
                          <a:latin typeface="+mn-lt"/>
                          <a:ea typeface="+mn-ea"/>
                          <a:cs typeface="+mn-cs"/>
                        </a:rPr>
                        <a:t>Gift</a:t>
                      </a:r>
                      <a:br>
                        <a:rPr kumimoji="0" lang="en-US" sz="1900" kern="1200" dirty="0">
                          <a:solidFill>
                            <a:schemeClr val="tx1"/>
                          </a:solidFill>
                          <a:latin typeface="+mn-lt"/>
                          <a:ea typeface="+mn-ea"/>
                          <a:cs typeface="+mn-cs"/>
                        </a:rPr>
                      </a:br>
                      <a:endParaRPr kumimoji="0" lang="en-US" sz="190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992822">
                <a:tc>
                  <a:txBody>
                    <a:bodyPr/>
                    <a:lstStyle/>
                    <a:p>
                      <a:pPr algn="l"/>
                      <a:r>
                        <a:rPr kumimoji="0" lang="en-US" sz="1900" kern="1200" dirty="0">
                          <a:solidFill>
                            <a:schemeClr val="tx1"/>
                          </a:solidFill>
                          <a:latin typeface="+mn-lt"/>
                          <a:ea typeface="+mn-ea"/>
                          <a:cs typeface="+mn-cs"/>
                        </a:rPr>
                        <a:t>PROI </a:t>
                      </a:r>
                    </a:p>
                  </a:txBody>
                  <a:tcPr/>
                </a:tc>
                <a:tc>
                  <a:txBody>
                    <a:bodyPr/>
                    <a:lstStyle/>
                    <a:p>
                      <a:pPr algn="ctr"/>
                      <a:r>
                        <a:rPr kumimoji="0" lang="en-US" sz="1900" kern="1200" dirty="0">
                          <a:solidFill>
                            <a:schemeClr val="tx1"/>
                          </a:solidFill>
                          <a:latin typeface="+mn-lt"/>
                          <a:ea typeface="+mn-ea"/>
                          <a:cs typeface="+mn-cs"/>
                        </a:rPr>
                        <a:t>PRII</a:t>
                      </a:r>
                    </a:p>
                    <a:p>
                      <a:pPr algn="ctr"/>
                      <a:endParaRPr kumimoji="0" lang="en-US" sz="1900" kern="1200" dirty="0">
                        <a:solidFill>
                          <a:schemeClr val="tx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kern="1200" dirty="0">
                          <a:solidFill>
                            <a:schemeClr val="tx1"/>
                          </a:solidFill>
                          <a:latin typeface="+mn-lt"/>
                          <a:ea typeface="+mn-ea"/>
                          <a:cs typeface="+mn-cs"/>
                        </a:rPr>
                        <a:t>Sale / Gift</a:t>
                      </a:r>
                      <a:br>
                        <a:rPr kumimoji="0" lang="en-US" sz="1900" kern="1200" dirty="0">
                          <a:solidFill>
                            <a:schemeClr val="tx1"/>
                          </a:solidFill>
                          <a:latin typeface="+mn-lt"/>
                          <a:ea typeface="+mn-ea"/>
                          <a:cs typeface="+mn-cs"/>
                        </a:rPr>
                      </a:br>
                      <a:r>
                        <a:rPr kumimoji="0" lang="en-US" sz="1900" kern="1200" dirty="0">
                          <a:solidFill>
                            <a:schemeClr val="tx1"/>
                          </a:solidFill>
                          <a:latin typeface="+mn-lt"/>
                          <a:ea typeface="+mn-ea"/>
                          <a:cs typeface="+mn-cs"/>
                        </a:rPr>
                        <a:t>Sale is subject to pricing guidelines &amp; reporting</a:t>
                      </a:r>
                    </a:p>
                  </a:txBody>
                  <a:tcPr/>
                </a:tc>
                <a:extLst>
                  <a:ext uri="{0D108BD9-81ED-4DB2-BD59-A6C34878D82A}">
                    <a16:rowId xmlns:a16="http://schemas.microsoft.com/office/drawing/2014/main" val="10002"/>
                  </a:ext>
                </a:extLst>
              </a:tr>
              <a:tr h="1293678">
                <a:tc gridSpan="3">
                  <a:txBody>
                    <a:bodyPr/>
                    <a:lstStyle/>
                    <a:p>
                      <a:pPr algn="ctr"/>
                      <a:r>
                        <a:rPr kumimoji="0" lang="en-US" sz="1900" kern="1200" dirty="0">
                          <a:solidFill>
                            <a:schemeClr val="tx1"/>
                          </a:solidFill>
                          <a:latin typeface="+mn-lt"/>
                          <a:ea typeface="+mn-ea"/>
                          <a:cs typeface="+mn-cs"/>
                        </a:rPr>
                        <a:t>PROI holding Equity Instruments with optionality clause can exit without any assured return subject pricing</a:t>
                      </a:r>
                      <a:r>
                        <a:rPr kumimoji="0" lang="en-US" sz="1900" kern="1200" baseline="0" dirty="0">
                          <a:solidFill>
                            <a:schemeClr val="tx1"/>
                          </a:solidFill>
                          <a:latin typeface="+mn-lt"/>
                          <a:ea typeface="+mn-ea"/>
                          <a:cs typeface="+mn-cs"/>
                        </a:rPr>
                        <a:t> guidelines and a </a:t>
                      </a:r>
                      <a:r>
                        <a:rPr kumimoji="0" lang="en-US" sz="1900" kern="1200" dirty="0">
                          <a:solidFill>
                            <a:schemeClr val="tx1"/>
                          </a:solidFill>
                          <a:latin typeface="+mn-lt"/>
                          <a:ea typeface="+mn-ea"/>
                          <a:cs typeface="+mn-cs"/>
                        </a:rPr>
                        <a:t>minimum lock-in period of one year or </a:t>
                      </a:r>
                      <a:r>
                        <a:rPr lang="en-US" sz="1900" dirty="0"/>
                        <a:t>minimum lock-in period under NDI Rules, whichever is higher</a:t>
                      </a:r>
                      <a:endParaRPr kumimoji="0" lang="en-US" sz="1900" kern="1200" dirty="0">
                        <a:solidFill>
                          <a:schemeClr val="tx1"/>
                        </a:solidFill>
                        <a:latin typeface="+mn-lt"/>
                        <a:ea typeface="+mn-ea"/>
                        <a:cs typeface="+mn-cs"/>
                      </a:endParaRPr>
                    </a:p>
                  </a:txBody>
                  <a:tcPr/>
                </a:tc>
                <a:tc hMerge="1">
                  <a:txBody>
                    <a:bodyPr/>
                    <a:lstStyle/>
                    <a:p>
                      <a:pPr algn="ctr"/>
                      <a:endParaRPr kumimoji="0" lang="en-US" sz="2000" kern="1200" dirty="0">
                        <a:solidFill>
                          <a:schemeClr val="tx1"/>
                        </a:solidFill>
                        <a:latin typeface="+mn-lt"/>
                        <a:ea typeface="+mn-ea"/>
                        <a:cs typeface="+mn-cs"/>
                      </a:endParaRP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sz="200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
        <p:nvSpPr>
          <p:cNvPr id="4" name="Title 1"/>
          <p:cNvSpPr>
            <a:spLocks noGrp="1"/>
          </p:cNvSpPr>
          <p:nvPr>
            <p:ph type="title"/>
          </p:nvPr>
        </p:nvSpPr>
        <p:spPr>
          <a:xfrm>
            <a:off x="470848" y="381000"/>
            <a:ext cx="8229600" cy="627888"/>
          </a:xfrm>
        </p:spPr>
        <p:txBody>
          <a:bodyPr>
            <a:normAutofit/>
          </a:bodyPr>
          <a:lstStyle/>
          <a:p>
            <a:pPr>
              <a:defRPr/>
            </a:pPr>
            <a:r>
              <a:rPr lang="en-US" sz="2500" b="1" u="sng" dirty="0">
                <a:latin typeface="Constantia (Body)"/>
              </a:rPr>
              <a:t>Cont..</a:t>
            </a:r>
          </a:p>
        </p:txBody>
      </p:sp>
      <p:sp>
        <p:nvSpPr>
          <p:cNvPr id="7" name="Date Placeholder 6"/>
          <p:cNvSpPr>
            <a:spLocks noGrp="1"/>
          </p:cNvSpPr>
          <p:nvPr>
            <p:ph type="dt" sz="half" idx="10"/>
          </p:nvPr>
        </p:nvSpPr>
        <p:spPr/>
        <p:txBody>
          <a:bodyPr/>
          <a:lstStyle/>
          <a:p>
            <a:fld id="{B858AAC8-6840-46F7-9791-91302925995D}" type="datetime1">
              <a:rPr lang="en-US" smtClean="0"/>
              <a:pPr/>
              <a:t>3/29/2025</a:t>
            </a:fld>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678338809"/>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816809624"/>
              </p:ext>
            </p:extLst>
          </p:nvPr>
        </p:nvGraphicFramePr>
        <p:xfrm>
          <a:off x="647699" y="847181"/>
          <a:ext cx="7971155" cy="5691731"/>
        </p:xfrm>
        <a:graphic>
          <a:graphicData uri="http://schemas.openxmlformats.org/drawingml/2006/table">
            <a:tbl>
              <a:tblPr firstRow="1" bandRow="1">
                <a:tableStyleId>{BC89EF96-8CEA-46FF-86C4-4CE0E7609802}</a:tableStyleId>
              </a:tblPr>
              <a:tblGrid>
                <a:gridCol w="786003">
                  <a:extLst>
                    <a:ext uri="{9D8B030D-6E8A-4147-A177-3AD203B41FA5}">
                      <a16:colId xmlns:a16="http://schemas.microsoft.com/office/drawing/2014/main" val="20000"/>
                    </a:ext>
                  </a:extLst>
                </a:gridCol>
                <a:gridCol w="6004052">
                  <a:extLst>
                    <a:ext uri="{9D8B030D-6E8A-4147-A177-3AD203B41FA5}">
                      <a16:colId xmlns:a16="http://schemas.microsoft.com/office/drawing/2014/main" val="20001"/>
                    </a:ext>
                  </a:extLst>
                </a:gridCol>
                <a:gridCol w="1181100">
                  <a:extLst>
                    <a:ext uri="{9D8B030D-6E8A-4147-A177-3AD203B41FA5}">
                      <a16:colId xmlns:a16="http://schemas.microsoft.com/office/drawing/2014/main" val="20002"/>
                    </a:ext>
                  </a:extLst>
                </a:gridCol>
              </a:tblGrid>
              <a:tr h="433931">
                <a:tc>
                  <a:txBody>
                    <a:bodyPr/>
                    <a:lstStyle/>
                    <a:p>
                      <a:pPr algn="ctr"/>
                      <a:r>
                        <a:rPr lang="en-US" dirty="0"/>
                        <a:t>S.No.</a:t>
                      </a:r>
                      <a:endParaRPr lang="en-US" dirty="0">
                        <a:solidFill>
                          <a:schemeClr val="accent5">
                            <a:lumMod val="50000"/>
                          </a:schemeClr>
                        </a:solidFill>
                      </a:endParaRPr>
                    </a:p>
                  </a:txBody>
                  <a:tcPr>
                    <a:solidFill>
                      <a:schemeClr val="bg2"/>
                    </a:solidFill>
                  </a:tcPr>
                </a:tc>
                <a:tc>
                  <a:txBody>
                    <a:bodyPr/>
                    <a:lstStyle/>
                    <a:p>
                      <a:pPr algn="ctr"/>
                      <a:r>
                        <a:rPr lang="en-US" dirty="0"/>
                        <a:t>Particulars</a:t>
                      </a:r>
                      <a:endParaRPr lang="en-US" dirty="0">
                        <a:solidFill>
                          <a:schemeClr val="accent5">
                            <a:lumMod val="50000"/>
                          </a:schemeClr>
                        </a:solidFill>
                      </a:endParaRPr>
                    </a:p>
                  </a:txBody>
                  <a:tcPr>
                    <a:solidFill>
                      <a:schemeClr val="bg2"/>
                    </a:solidFill>
                  </a:tcPr>
                </a:tc>
                <a:tc>
                  <a:txBody>
                    <a:bodyPr/>
                    <a:lstStyle/>
                    <a:p>
                      <a:pPr algn="ctr"/>
                      <a:r>
                        <a:rPr lang="en-US" dirty="0"/>
                        <a:t>Slide No.</a:t>
                      </a:r>
                      <a:endParaRPr lang="en-US" dirty="0">
                        <a:solidFill>
                          <a:schemeClr val="accent5">
                            <a:lumMod val="50000"/>
                          </a:schemeClr>
                        </a:solidFill>
                      </a:endParaRPr>
                    </a:p>
                  </a:txBody>
                  <a:tcPr>
                    <a:solidFill>
                      <a:schemeClr val="bg2"/>
                    </a:solidFill>
                  </a:tcPr>
                </a:tc>
                <a:extLst>
                  <a:ext uri="{0D108BD9-81ED-4DB2-BD59-A6C34878D82A}">
                    <a16:rowId xmlns:a16="http://schemas.microsoft.com/office/drawing/2014/main" val="10000"/>
                  </a:ext>
                </a:extLst>
              </a:tr>
              <a:tr h="336673">
                <a:tc>
                  <a:txBody>
                    <a:bodyPr/>
                    <a:lstStyle/>
                    <a:p>
                      <a:pPr algn="ctr"/>
                      <a:r>
                        <a:rPr lang="en-US" sz="1700" dirty="0"/>
                        <a:t>1</a:t>
                      </a:r>
                      <a:endParaRPr lang="en-US" sz="1700" dirty="0">
                        <a:solidFill>
                          <a:schemeClr val="accent5">
                            <a:lumMod val="50000"/>
                          </a:schemeClr>
                        </a:solidFill>
                      </a:endParaRPr>
                    </a:p>
                  </a:txBody>
                  <a:tcPr>
                    <a:solidFill>
                      <a:schemeClr val="bg2"/>
                    </a:solidFill>
                  </a:tcPr>
                </a:tc>
                <a:tc>
                  <a:txBody>
                    <a:bodyPr/>
                    <a:lstStyle/>
                    <a:p>
                      <a:pPr>
                        <a:buNone/>
                      </a:pPr>
                      <a:r>
                        <a:rPr lang="en-US" sz="1600" dirty="0"/>
                        <a:t>Definitions</a:t>
                      </a:r>
                    </a:p>
                  </a:txBody>
                  <a:tcPr>
                    <a:solidFill>
                      <a:schemeClr val="bg2"/>
                    </a:solidFill>
                  </a:tcPr>
                </a:tc>
                <a:tc>
                  <a:txBody>
                    <a:bodyPr/>
                    <a:lstStyle/>
                    <a:p>
                      <a:pPr algn="ctr"/>
                      <a:r>
                        <a:rPr lang="en-US" sz="1700" dirty="0">
                          <a:solidFill>
                            <a:schemeClr val="tx1"/>
                          </a:solidFill>
                        </a:rPr>
                        <a:t>3-4</a:t>
                      </a:r>
                    </a:p>
                  </a:txBody>
                  <a:tcPr>
                    <a:solidFill>
                      <a:schemeClr val="bg2"/>
                    </a:solidFill>
                  </a:tcPr>
                </a:tc>
                <a:extLst>
                  <a:ext uri="{0D108BD9-81ED-4DB2-BD59-A6C34878D82A}">
                    <a16:rowId xmlns:a16="http://schemas.microsoft.com/office/drawing/2014/main" val="10001"/>
                  </a:ext>
                </a:extLst>
              </a:tr>
              <a:tr h="336673">
                <a:tc>
                  <a:txBody>
                    <a:bodyPr/>
                    <a:lstStyle/>
                    <a:p>
                      <a:pPr algn="ctr"/>
                      <a:r>
                        <a:rPr lang="en-US" sz="1700" dirty="0"/>
                        <a:t>2</a:t>
                      </a:r>
                      <a:endParaRPr lang="en-US" sz="1700" dirty="0">
                        <a:solidFill>
                          <a:schemeClr val="accent5">
                            <a:lumMod val="50000"/>
                          </a:schemeClr>
                        </a:solidFill>
                      </a:endParaRPr>
                    </a:p>
                  </a:txBody>
                  <a:tcPr>
                    <a:solidFill>
                      <a:schemeClr val="bg2"/>
                    </a:solidFill>
                  </a:tcPr>
                </a:tc>
                <a:tc>
                  <a:txBody>
                    <a:bodyPr/>
                    <a:lstStyle/>
                    <a:p>
                      <a:pPr>
                        <a:buNone/>
                      </a:pPr>
                      <a:r>
                        <a:rPr lang="en-US" sz="1600" dirty="0"/>
                        <a:t>Type of instrument for FDI</a:t>
                      </a:r>
                    </a:p>
                  </a:txBody>
                  <a:tcPr>
                    <a:solidFill>
                      <a:schemeClr val="bg2"/>
                    </a:solidFill>
                  </a:tcPr>
                </a:tc>
                <a:tc>
                  <a:txBody>
                    <a:bodyPr/>
                    <a:lstStyle/>
                    <a:p>
                      <a:pPr algn="ctr"/>
                      <a:r>
                        <a:rPr lang="en-US" sz="1700" dirty="0">
                          <a:solidFill>
                            <a:schemeClr val="tx1"/>
                          </a:solidFill>
                        </a:rPr>
                        <a:t>5-7</a:t>
                      </a:r>
                    </a:p>
                  </a:txBody>
                  <a:tcPr>
                    <a:solidFill>
                      <a:schemeClr val="bg2"/>
                    </a:solidFill>
                  </a:tcPr>
                </a:tc>
                <a:extLst>
                  <a:ext uri="{0D108BD9-81ED-4DB2-BD59-A6C34878D82A}">
                    <a16:rowId xmlns:a16="http://schemas.microsoft.com/office/drawing/2014/main" val="10002"/>
                  </a:ext>
                </a:extLst>
              </a:tr>
              <a:tr h="336673">
                <a:tc>
                  <a:txBody>
                    <a:bodyPr/>
                    <a:lstStyle/>
                    <a:p>
                      <a:pPr algn="ctr"/>
                      <a:r>
                        <a:rPr lang="en-US" sz="1700" dirty="0"/>
                        <a:t>3</a:t>
                      </a:r>
                      <a:endParaRPr lang="en-US" sz="1700" dirty="0">
                        <a:solidFill>
                          <a:schemeClr val="accent5">
                            <a:lumMod val="50000"/>
                          </a:schemeClr>
                        </a:solidFill>
                      </a:endParaRPr>
                    </a:p>
                  </a:txBody>
                  <a:tcPr>
                    <a:solidFill>
                      <a:schemeClr val="bg2"/>
                    </a:solidFill>
                  </a:tcPr>
                </a:tc>
                <a:tc>
                  <a:txBody>
                    <a:bodyPr/>
                    <a:lstStyle/>
                    <a:p>
                      <a:pPr>
                        <a:buNone/>
                      </a:pPr>
                      <a:r>
                        <a:rPr lang="en-US" sz="1600" dirty="0"/>
                        <a:t>Route for FDI</a:t>
                      </a:r>
                    </a:p>
                  </a:txBody>
                  <a:tcPr>
                    <a:solidFill>
                      <a:schemeClr val="bg2"/>
                    </a:solidFill>
                  </a:tcPr>
                </a:tc>
                <a:tc>
                  <a:txBody>
                    <a:bodyPr/>
                    <a:lstStyle/>
                    <a:p>
                      <a:pPr algn="ctr"/>
                      <a:r>
                        <a:rPr lang="en-US" sz="1700" dirty="0">
                          <a:solidFill>
                            <a:schemeClr val="tx1"/>
                          </a:solidFill>
                        </a:rPr>
                        <a:t>8</a:t>
                      </a:r>
                    </a:p>
                  </a:txBody>
                  <a:tcPr>
                    <a:solidFill>
                      <a:schemeClr val="bg2"/>
                    </a:solidFill>
                  </a:tcPr>
                </a:tc>
                <a:extLst>
                  <a:ext uri="{0D108BD9-81ED-4DB2-BD59-A6C34878D82A}">
                    <a16:rowId xmlns:a16="http://schemas.microsoft.com/office/drawing/2014/main" val="10003"/>
                  </a:ext>
                </a:extLst>
              </a:tr>
              <a:tr h="336673">
                <a:tc>
                  <a:txBody>
                    <a:bodyPr/>
                    <a:lstStyle/>
                    <a:p>
                      <a:pPr algn="ctr"/>
                      <a:r>
                        <a:rPr lang="en-US" sz="1700" dirty="0"/>
                        <a:t>4</a:t>
                      </a:r>
                      <a:endParaRPr lang="en-US" sz="1700" dirty="0">
                        <a:solidFill>
                          <a:schemeClr val="accent5">
                            <a:lumMod val="50000"/>
                          </a:schemeClr>
                        </a:solidFill>
                      </a:endParaRPr>
                    </a:p>
                  </a:txBody>
                  <a:tcPr>
                    <a:solidFill>
                      <a:schemeClr val="bg2"/>
                    </a:solidFill>
                  </a:tcPr>
                </a:tc>
                <a:tc>
                  <a:txBody>
                    <a:bodyPr/>
                    <a:lstStyle/>
                    <a:p>
                      <a:pPr>
                        <a:buNone/>
                      </a:pPr>
                      <a:r>
                        <a:rPr lang="en-US" sz="1600" dirty="0"/>
                        <a:t>Legal Provision governing FDI</a:t>
                      </a:r>
                    </a:p>
                  </a:txBody>
                  <a:tcPr>
                    <a:solidFill>
                      <a:schemeClr val="bg2"/>
                    </a:solidFill>
                  </a:tcPr>
                </a:tc>
                <a:tc>
                  <a:txBody>
                    <a:bodyPr/>
                    <a:lstStyle/>
                    <a:p>
                      <a:pPr algn="ctr"/>
                      <a:r>
                        <a:rPr lang="en-US" sz="1700" dirty="0">
                          <a:solidFill>
                            <a:schemeClr val="tx1"/>
                          </a:solidFill>
                        </a:rPr>
                        <a:t>9</a:t>
                      </a:r>
                    </a:p>
                  </a:txBody>
                  <a:tcPr>
                    <a:solidFill>
                      <a:schemeClr val="bg2"/>
                    </a:solidFill>
                  </a:tcPr>
                </a:tc>
                <a:extLst>
                  <a:ext uri="{0D108BD9-81ED-4DB2-BD59-A6C34878D82A}">
                    <a16:rowId xmlns:a16="http://schemas.microsoft.com/office/drawing/2014/main" val="10004"/>
                  </a:ext>
                </a:extLst>
              </a:tr>
              <a:tr h="336673">
                <a:tc>
                  <a:txBody>
                    <a:bodyPr/>
                    <a:lstStyle/>
                    <a:p>
                      <a:pPr algn="ctr"/>
                      <a:r>
                        <a:rPr lang="en-US" sz="1700" dirty="0"/>
                        <a:t>5</a:t>
                      </a:r>
                      <a:endParaRPr lang="en-US" sz="1700" dirty="0">
                        <a:solidFill>
                          <a:schemeClr val="accent5">
                            <a:lumMod val="50000"/>
                          </a:schemeClr>
                        </a:solidFill>
                      </a:endParaRPr>
                    </a:p>
                  </a:txBody>
                  <a:tcPr>
                    <a:solidFill>
                      <a:schemeClr val="bg2"/>
                    </a:solidFill>
                  </a:tcPr>
                </a:tc>
                <a:tc>
                  <a:txBody>
                    <a:bodyPr/>
                    <a:lstStyle/>
                    <a:p>
                      <a:pPr>
                        <a:buNone/>
                      </a:pPr>
                      <a:r>
                        <a:rPr lang="en-US" sz="1600" dirty="0"/>
                        <a:t>Prohibited sectors/ persons for FDI</a:t>
                      </a:r>
                    </a:p>
                  </a:txBody>
                  <a:tcPr>
                    <a:solidFill>
                      <a:schemeClr val="bg2"/>
                    </a:solidFill>
                  </a:tcPr>
                </a:tc>
                <a:tc>
                  <a:txBody>
                    <a:bodyPr/>
                    <a:lstStyle/>
                    <a:p>
                      <a:pPr algn="ctr"/>
                      <a:r>
                        <a:rPr lang="en-US" sz="1700" dirty="0">
                          <a:solidFill>
                            <a:schemeClr val="tx1"/>
                          </a:solidFill>
                        </a:rPr>
                        <a:t>10-11</a:t>
                      </a:r>
                    </a:p>
                  </a:txBody>
                  <a:tcPr>
                    <a:solidFill>
                      <a:schemeClr val="bg2"/>
                    </a:solidFill>
                  </a:tcPr>
                </a:tc>
                <a:extLst>
                  <a:ext uri="{0D108BD9-81ED-4DB2-BD59-A6C34878D82A}">
                    <a16:rowId xmlns:a16="http://schemas.microsoft.com/office/drawing/2014/main" val="10005"/>
                  </a:ext>
                </a:extLst>
              </a:tr>
              <a:tr h="336673">
                <a:tc>
                  <a:txBody>
                    <a:bodyPr/>
                    <a:lstStyle/>
                    <a:p>
                      <a:pPr algn="ctr"/>
                      <a:r>
                        <a:rPr lang="en-US" sz="1700" dirty="0">
                          <a:solidFill>
                            <a:schemeClr val="tx1"/>
                          </a:solidFill>
                        </a:rPr>
                        <a:t>6</a:t>
                      </a:r>
                      <a:endParaRPr lang="en-US" sz="1700" dirty="0">
                        <a:solidFill>
                          <a:schemeClr val="accent5">
                            <a:lumMod val="50000"/>
                          </a:schemeClr>
                        </a:solidFill>
                      </a:endParaRPr>
                    </a:p>
                  </a:txBody>
                  <a:tcPr>
                    <a:solidFill>
                      <a:schemeClr val="bg2"/>
                    </a:solidFill>
                  </a:tcPr>
                </a:tc>
                <a:tc>
                  <a:txBody>
                    <a:bodyPr/>
                    <a:lstStyle/>
                    <a:p>
                      <a:pPr>
                        <a:buNone/>
                      </a:pPr>
                      <a:r>
                        <a:rPr lang="en-US" sz="1600" dirty="0"/>
                        <a:t>Sectoral caps</a:t>
                      </a:r>
                    </a:p>
                  </a:txBody>
                  <a:tcPr>
                    <a:solidFill>
                      <a:schemeClr val="bg2"/>
                    </a:solidFill>
                  </a:tcPr>
                </a:tc>
                <a:tc>
                  <a:txBody>
                    <a:bodyPr/>
                    <a:lstStyle/>
                    <a:p>
                      <a:pPr algn="ctr"/>
                      <a:r>
                        <a:rPr lang="en-US" sz="1700" dirty="0">
                          <a:solidFill>
                            <a:schemeClr val="tx1"/>
                          </a:solidFill>
                        </a:rPr>
                        <a:t>12-13</a:t>
                      </a:r>
                    </a:p>
                  </a:txBody>
                  <a:tcPr>
                    <a:solidFill>
                      <a:schemeClr val="bg2"/>
                    </a:solidFill>
                  </a:tcPr>
                </a:tc>
                <a:extLst>
                  <a:ext uri="{0D108BD9-81ED-4DB2-BD59-A6C34878D82A}">
                    <a16:rowId xmlns:a16="http://schemas.microsoft.com/office/drawing/2014/main" val="2837979278"/>
                  </a:ext>
                </a:extLst>
              </a:tr>
              <a:tr h="336673">
                <a:tc>
                  <a:txBody>
                    <a:bodyPr/>
                    <a:lstStyle/>
                    <a:p>
                      <a:pPr algn="ctr"/>
                      <a:r>
                        <a:rPr lang="en-US" sz="1700" dirty="0">
                          <a:solidFill>
                            <a:schemeClr val="tx1"/>
                          </a:solidFill>
                        </a:rPr>
                        <a:t>7</a:t>
                      </a:r>
                      <a:endParaRPr lang="en-US" sz="1700" dirty="0">
                        <a:solidFill>
                          <a:schemeClr val="accent5">
                            <a:lumMod val="50000"/>
                          </a:schemeClr>
                        </a:solidFill>
                      </a:endParaRPr>
                    </a:p>
                  </a:txBody>
                  <a:tcPr>
                    <a:solidFill>
                      <a:schemeClr val="bg2"/>
                    </a:solidFill>
                  </a:tcPr>
                </a:tc>
                <a:tc>
                  <a:txBody>
                    <a:bodyPr/>
                    <a:lstStyle/>
                    <a:p>
                      <a:pPr>
                        <a:buNone/>
                      </a:pPr>
                      <a:r>
                        <a:rPr lang="en-US" sz="1600" dirty="0"/>
                        <a:t>Permitted Investments</a:t>
                      </a:r>
                    </a:p>
                  </a:txBody>
                  <a:tcPr>
                    <a:solidFill>
                      <a:schemeClr val="bg2"/>
                    </a:solidFill>
                  </a:tcPr>
                </a:tc>
                <a:tc>
                  <a:txBody>
                    <a:bodyPr/>
                    <a:lstStyle/>
                    <a:p>
                      <a:pPr algn="ctr"/>
                      <a:r>
                        <a:rPr lang="en-US" sz="1700" dirty="0">
                          <a:solidFill>
                            <a:schemeClr val="tx1"/>
                          </a:solidFill>
                        </a:rPr>
                        <a:t>14-17</a:t>
                      </a:r>
                    </a:p>
                  </a:txBody>
                  <a:tcPr>
                    <a:solidFill>
                      <a:schemeClr val="bg2"/>
                    </a:solidFill>
                  </a:tcPr>
                </a:tc>
                <a:extLst>
                  <a:ext uri="{0D108BD9-81ED-4DB2-BD59-A6C34878D82A}">
                    <a16:rowId xmlns:a16="http://schemas.microsoft.com/office/drawing/2014/main" val="10006"/>
                  </a:ext>
                </a:extLst>
              </a:tr>
              <a:tr h="336673">
                <a:tc>
                  <a:txBody>
                    <a:bodyPr/>
                    <a:lstStyle/>
                    <a:p>
                      <a:pPr algn="ctr"/>
                      <a:r>
                        <a:rPr lang="en-US" sz="1700" dirty="0">
                          <a:solidFill>
                            <a:schemeClr val="tx1"/>
                          </a:solidFill>
                        </a:rPr>
                        <a:t>8</a:t>
                      </a:r>
                      <a:endParaRPr lang="en-US" sz="1700" dirty="0">
                        <a:solidFill>
                          <a:schemeClr val="accent5">
                            <a:lumMod val="50000"/>
                          </a:schemeClr>
                        </a:solidFill>
                      </a:endParaRPr>
                    </a:p>
                  </a:txBody>
                  <a:tcPr>
                    <a:solidFill>
                      <a:schemeClr val="bg2"/>
                    </a:solidFill>
                  </a:tcPr>
                </a:tc>
                <a:tc>
                  <a:txBody>
                    <a:bodyPr/>
                    <a:lstStyle/>
                    <a:p>
                      <a:pPr>
                        <a:buNone/>
                      </a:pPr>
                      <a:r>
                        <a:rPr lang="en-US" sz="1600" dirty="0"/>
                        <a:t>Transfer of Equity Instruments </a:t>
                      </a:r>
                    </a:p>
                  </a:txBody>
                  <a:tcPr>
                    <a:solidFill>
                      <a:schemeClr val="bg2"/>
                    </a:solidFill>
                  </a:tcPr>
                </a:tc>
                <a:tc>
                  <a:txBody>
                    <a:bodyPr/>
                    <a:lstStyle/>
                    <a:p>
                      <a:pPr algn="ctr"/>
                      <a:r>
                        <a:rPr lang="en-US" sz="1700" dirty="0">
                          <a:solidFill>
                            <a:schemeClr val="tx1"/>
                          </a:solidFill>
                        </a:rPr>
                        <a:t>18-20</a:t>
                      </a:r>
                    </a:p>
                  </a:txBody>
                  <a:tcPr>
                    <a:solidFill>
                      <a:schemeClr val="bg2"/>
                    </a:solidFill>
                  </a:tcPr>
                </a:tc>
                <a:extLst>
                  <a:ext uri="{0D108BD9-81ED-4DB2-BD59-A6C34878D82A}">
                    <a16:rowId xmlns:a16="http://schemas.microsoft.com/office/drawing/2014/main" val="10008"/>
                  </a:ext>
                </a:extLst>
              </a:tr>
              <a:tr h="336673">
                <a:tc>
                  <a:txBody>
                    <a:bodyPr/>
                    <a:lstStyle/>
                    <a:p>
                      <a:pPr algn="ctr"/>
                      <a:r>
                        <a:rPr lang="en-US" sz="1700" dirty="0">
                          <a:solidFill>
                            <a:schemeClr val="tx1"/>
                          </a:solidFill>
                        </a:rPr>
                        <a:t>9</a:t>
                      </a:r>
                      <a:endParaRPr lang="en-US" sz="1700" dirty="0">
                        <a:solidFill>
                          <a:schemeClr val="accent5">
                            <a:lumMod val="50000"/>
                          </a:schemeClr>
                        </a:solidFill>
                      </a:endParaRPr>
                    </a:p>
                  </a:txBody>
                  <a:tcPr>
                    <a:solidFill>
                      <a:schemeClr val="bg2"/>
                    </a:solidFill>
                  </a:tcPr>
                </a:tc>
                <a:tc>
                  <a:txBody>
                    <a:bodyPr/>
                    <a:lstStyle/>
                    <a:p>
                      <a:pPr>
                        <a:buNone/>
                      </a:pPr>
                      <a:r>
                        <a:rPr lang="en-US" sz="1600" dirty="0"/>
                        <a:t>Pricing Guidelines</a:t>
                      </a:r>
                    </a:p>
                  </a:txBody>
                  <a:tcPr>
                    <a:solidFill>
                      <a:schemeClr val="bg2"/>
                    </a:solidFill>
                  </a:tcPr>
                </a:tc>
                <a:tc>
                  <a:txBody>
                    <a:bodyPr/>
                    <a:lstStyle/>
                    <a:p>
                      <a:pPr algn="ctr"/>
                      <a:r>
                        <a:rPr lang="en-US" sz="1700" dirty="0">
                          <a:solidFill>
                            <a:schemeClr val="tx1"/>
                          </a:solidFill>
                        </a:rPr>
                        <a:t>21-24</a:t>
                      </a:r>
                    </a:p>
                  </a:txBody>
                  <a:tcPr>
                    <a:solidFill>
                      <a:schemeClr val="bg2"/>
                    </a:solidFill>
                  </a:tcPr>
                </a:tc>
                <a:extLst>
                  <a:ext uri="{0D108BD9-81ED-4DB2-BD59-A6C34878D82A}">
                    <a16:rowId xmlns:a16="http://schemas.microsoft.com/office/drawing/2014/main" val="10009"/>
                  </a:ext>
                </a:extLst>
              </a:tr>
              <a:tr h="336673">
                <a:tc>
                  <a:txBody>
                    <a:bodyPr/>
                    <a:lstStyle/>
                    <a:p>
                      <a:pPr algn="ctr"/>
                      <a:r>
                        <a:rPr lang="en-US" sz="1700" dirty="0"/>
                        <a:t>10</a:t>
                      </a:r>
                    </a:p>
                  </a:txBody>
                  <a:tcPr>
                    <a:solidFill>
                      <a:schemeClr val="bg2"/>
                    </a:solidFill>
                  </a:tcPr>
                </a:tc>
                <a:tc>
                  <a:txBody>
                    <a:bodyPr/>
                    <a:lstStyle/>
                    <a:p>
                      <a:pPr>
                        <a:buNone/>
                      </a:pPr>
                      <a:r>
                        <a:rPr lang="en-US" sz="1600" dirty="0"/>
                        <a:t>Downstream Investment</a:t>
                      </a:r>
                    </a:p>
                  </a:txBody>
                  <a:tcPr>
                    <a:solidFill>
                      <a:schemeClr val="bg2"/>
                    </a:solidFill>
                  </a:tcPr>
                </a:tc>
                <a:tc>
                  <a:txBody>
                    <a:bodyPr/>
                    <a:lstStyle/>
                    <a:p>
                      <a:pPr algn="ctr"/>
                      <a:r>
                        <a:rPr kumimoji="0" lang="en-US" sz="1700" kern="1200" dirty="0">
                          <a:solidFill>
                            <a:schemeClr val="tx1"/>
                          </a:solidFill>
                          <a:latin typeface="+mn-lt"/>
                          <a:ea typeface="+mn-ea"/>
                          <a:cs typeface="+mn-cs"/>
                        </a:rPr>
                        <a:t>25-27</a:t>
                      </a:r>
                    </a:p>
                  </a:txBody>
                  <a:tcPr>
                    <a:solidFill>
                      <a:schemeClr val="bg2"/>
                    </a:solidFill>
                  </a:tcPr>
                </a:tc>
                <a:extLst>
                  <a:ext uri="{0D108BD9-81ED-4DB2-BD59-A6C34878D82A}">
                    <a16:rowId xmlns:a16="http://schemas.microsoft.com/office/drawing/2014/main" val="10010"/>
                  </a:ext>
                </a:extLst>
              </a:tr>
              <a:tr h="336673">
                <a:tc>
                  <a:txBody>
                    <a:bodyPr/>
                    <a:lstStyle/>
                    <a:p>
                      <a:pPr algn="ctr"/>
                      <a:r>
                        <a:rPr lang="en-US" sz="1700" dirty="0"/>
                        <a:t>11</a:t>
                      </a:r>
                    </a:p>
                  </a:txBody>
                  <a:tcPr>
                    <a:solidFill>
                      <a:schemeClr val="bg2"/>
                    </a:solidFill>
                  </a:tcPr>
                </a:tc>
                <a:tc>
                  <a:txBody>
                    <a:bodyPr/>
                    <a:lstStyle/>
                    <a:p>
                      <a:pPr>
                        <a:buNone/>
                      </a:pPr>
                      <a:r>
                        <a:rPr kumimoji="0" lang="en-US" sz="1600" kern="1200" dirty="0">
                          <a:solidFill>
                            <a:schemeClr val="tx1"/>
                          </a:solidFill>
                          <a:latin typeface="+mn-lt"/>
                          <a:ea typeface="+mn-ea"/>
                          <a:cs typeface="+mn-cs"/>
                        </a:rPr>
                        <a:t>Taxes and remittance of sale proceeds </a:t>
                      </a:r>
                      <a:endParaRPr lang="en-US" sz="1600" dirty="0"/>
                    </a:p>
                  </a:txBody>
                  <a:tcPr>
                    <a:solidFill>
                      <a:schemeClr val="bg2"/>
                    </a:solidFill>
                  </a:tcPr>
                </a:tc>
                <a:tc>
                  <a:txBody>
                    <a:bodyPr/>
                    <a:lstStyle/>
                    <a:p>
                      <a:pPr marL="0" algn="ctr" rtl="0" eaLnBrk="1" latinLnBrk="0" hangingPunct="1"/>
                      <a:r>
                        <a:rPr kumimoji="0" lang="en-US" sz="1700" kern="1200" dirty="0">
                          <a:solidFill>
                            <a:schemeClr val="tx1"/>
                          </a:solidFill>
                          <a:latin typeface="+mn-lt"/>
                          <a:ea typeface="+mn-ea"/>
                          <a:cs typeface="+mn-cs"/>
                        </a:rPr>
                        <a:t>28</a:t>
                      </a:r>
                    </a:p>
                  </a:txBody>
                  <a:tcPr>
                    <a:solidFill>
                      <a:schemeClr val="bg2"/>
                    </a:solidFill>
                  </a:tcPr>
                </a:tc>
                <a:extLst>
                  <a:ext uri="{0D108BD9-81ED-4DB2-BD59-A6C34878D82A}">
                    <a16:rowId xmlns:a16="http://schemas.microsoft.com/office/drawing/2014/main" val="10011"/>
                  </a:ext>
                </a:extLst>
              </a:tr>
              <a:tr h="336673">
                <a:tc>
                  <a:txBody>
                    <a:bodyPr/>
                    <a:lstStyle/>
                    <a:p>
                      <a:pPr algn="ctr"/>
                      <a:r>
                        <a:rPr lang="en-US" sz="1700" dirty="0"/>
                        <a:t>12</a:t>
                      </a:r>
                    </a:p>
                  </a:txBody>
                  <a:tcPr>
                    <a:solidFill>
                      <a:schemeClr val="bg2"/>
                    </a:solidFill>
                  </a:tcPr>
                </a:tc>
                <a:tc>
                  <a:txBody>
                    <a:bodyPr/>
                    <a:lstStyle/>
                    <a:p>
                      <a:pPr>
                        <a:buNone/>
                      </a:pPr>
                      <a:r>
                        <a:rPr kumimoji="0" lang="en-US" sz="1600" kern="1200" dirty="0">
                          <a:solidFill>
                            <a:schemeClr val="tx1"/>
                          </a:solidFill>
                          <a:latin typeface="+mn-lt"/>
                          <a:ea typeface="+mn-ea"/>
                          <a:cs typeface="+mn-cs"/>
                        </a:rPr>
                        <a:t>References to RBI</a:t>
                      </a:r>
                      <a:endParaRPr lang="en-US" sz="1600" dirty="0"/>
                    </a:p>
                  </a:txBody>
                  <a:tcPr>
                    <a:solidFill>
                      <a:schemeClr val="bg2"/>
                    </a:solidFill>
                  </a:tcPr>
                </a:tc>
                <a:tc>
                  <a:txBody>
                    <a:bodyPr/>
                    <a:lstStyle/>
                    <a:p>
                      <a:pPr marL="0" algn="ctr" rtl="0" eaLnBrk="1" latinLnBrk="0" hangingPunct="1"/>
                      <a:r>
                        <a:rPr kumimoji="0" lang="en-US" sz="1700" kern="1200" dirty="0">
                          <a:solidFill>
                            <a:schemeClr val="tx1"/>
                          </a:solidFill>
                          <a:latin typeface="+mn-lt"/>
                          <a:ea typeface="+mn-ea"/>
                          <a:cs typeface="+mn-cs"/>
                        </a:rPr>
                        <a:t>29</a:t>
                      </a:r>
                    </a:p>
                  </a:txBody>
                  <a:tcPr>
                    <a:solidFill>
                      <a:schemeClr val="bg2"/>
                    </a:solidFill>
                  </a:tcPr>
                </a:tc>
                <a:extLst>
                  <a:ext uri="{0D108BD9-81ED-4DB2-BD59-A6C34878D82A}">
                    <a16:rowId xmlns:a16="http://schemas.microsoft.com/office/drawing/2014/main" val="1304078556"/>
                  </a:ext>
                </a:extLst>
              </a:tr>
              <a:tr h="336673">
                <a:tc>
                  <a:txBody>
                    <a:bodyPr/>
                    <a:lstStyle/>
                    <a:p>
                      <a:pPr algn="ctr"/>
                      <a:r>
                        <a:rPr lang="en-US" sz="1700" dirty="0"/>
                        <a:t>13</a:t>
                      </a: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FDI Reporting Requirements </a:t>
                      </a:r>
                    </a:p>
                  </a:txBody>
                  <a:tcPr>
                    <a:solidFill>
                      <a:schemeClr val="bg2"/>
                    </a:solidFill>
                  </a:tcPr>
                </a:tc>
                <a:tc>
                  <a:txBody>
                    <a:bodyPr/>
                    <a:lstStyle/>
                    <a:p>
                      <a:pPr marL="0" algn="ctr" rtl="0" eaLnBrk="1" latinLnBrk="0" hangingPunct="1"/>
                      <a:r>
                        <a:rPr kumimoji="0" lang="en-US" sz="1700" kern="1200" dirty="0">
                          <a:solidFill>
                            <a:schemeClr val="tx1"/>
                          </a:solidFill>
                          <a:latin typeface="+mn-lt"/>
                          <a:ea typeface="+mn-ea"/>
                          <a:cs typeface="+mn-cs"/>
                        </a:rPr>
                        <a:t>30-31</a:t>
                      </a:r>
                    </a:p>
                  </a:txBody>
                  <a:tcPr>
                    <a:solidFill>
                      <a:schemeClr val="bg2"/>
                    </a:solidFill>
                  </a:tcPr>
                </a:tc>
                <a:extLst>
                  <a:ext uri="{0D108BD9-81ED-4DB2-BD59-A6C34878D82A}">
                    <a16:rowId xmlns:a16="http://schemas.microsoft.com/office/drawing/2014/main" val="10012"/>
                  </a:ext>
                </a:extLst>
              </a:tr>
              <a:tr h="336673">
                <a:tc>
                  <a:txBody>
                    <a:bodyPr/>
                    <a:lstStyle/>
                    <a:p>
                      <a:pPr algn="ctr"/>
                      <a:r>
                        <a:rPr lang="en-US" sz="1700" dirty="0"/>
                        <a:t>14</a:t>
                      </a: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Late Submission Fee</a:t>
                      </a:r>
                    </a:p>
                  </a:txBody>
                  <a:tcPr>
                    <a:solidFill>
                      <a:schemeClr val="bg2"/>
                    </a:solidFill>
                  </a:tcPr>
                </a:tc>
                <a:tc>
                  <a:txBody>
                    <a:bodyPr/>
                    <a:lstStyle/>
                    <a:p>
                      <a:pPr marL="0" algn="ctr" rtl="0" eaLnBrk="1" latinLnBrk="0" hangingPunct="1"/>
                      <a:r>
                        <a:rPr kumimoji="0" lang="en-US" sz="1700" kern="1200" dirty="0">
                          <a:solidFill>
                            <a:schemeClr val="tx1"/>
                          </a:solidFill>
                          <a:latin typeface="+mn-lt"/>
                          <a:ea typeface="+mn-ea"/>
                          <a:cs typeface="+mn-cs"/>
                        </a:rPr>
                        <a:t>32</a:t>
                      </a:r>
                    </a:p>
                  </a:txBody>
                  <a:tcPr>
                    <a:solidFill>
                      <a:schemeClr val="bg2"/>
                    </a:solidFill>
                  </a:tcPr>
                </a:tc>
                <a:extLst>
                  <a:ext uri="{0D108BD9-81ED-4DB2-BD59-A6C34878D82A}">
                    <a16:rowId xmlns:a16="http://schemas.microsoft.com/office/drawing/2014/main" val="3664006672"/>
                  </a:ext>
                </a:extLst>
              </a:tr>
              <a:tr h="336673">
                <a:tc>
                  <a:txBody>
                    <a:bodyPr/>
                    <a:lstStyle/>
                    <a:p>
                      <a:pPr algn="ctr"/>
                      <a:r>
                        <a:rPr lang="en-US" sz="1700" dirty="0"/>
                        <a:t>15</a:t>
                      </a:r>
                    </a:p>
                  </a:txBody>
                  <a:tcPr>
                    <a:solidFill>
                      <a:schemeClr val="bg2"/>
                    </a:solidFill>
                  </a:tcPr>
                </a:tc>
                <a:tc>
                  <a:txBody>
                    <a:bodyPr/>
                    <a:lstStyle/>
                    <a:p>
                      <a:r>
                        <a:rPr lang="en-US" sz="1600" dirty="0"/>
                        <a:t>Instructions on Mode of payment and Remittance of sale proceeds</a:t>
                      </a:r>
                    </a:p>
                  </a:txBody>
                  <a:tcPr>
                    <a:solidFill>
                      <a:schemeClr val="bg2"/>
                    </a:solidFill>
                  </a:tcPr>
                </a:tc>
                <a:tc>
                  <a:txBody>
                    <a:bodyPr/>
                    <a:lstStyle/>
                    <a:p>
                      <a:pPr marL="0" algn="ctr" rtl="0" eaLnBrk="1" latinLnBrk="0" hangingPunct="1"/>
                      <a:r>
                        <a:rPr kumimoji="0" lang="en-US" sz="1700" kern="1200" dirty="0">
                          <a:solidFill>
                            <a:schemeClr val="tx1"/>
                          </a:solidFill>
                          <a:latin typeface="+mn-lt"/>
                          <a:ea typeface="+mn-ea"/>
                          <a:cs typeface="+mn-cs"/>
                        </a:rPr>
                        <a:t>33-46</a:t>
                      </a:r>
                    </a:p>
                  </a:txBody>
                  <a:tcPr>
                    <a:solidFill>
                      <a:schemeClr val="bg2"/>
                    </a:solidFill>
                  </a:tcPr>
                </a:tc>
                <a:extLst>
                  <a:ext uri="{0D108BD9-81ED-4DB2-BD59-A6C34878D82A}">
                    <a16:rowId xmlns:a16="http://schemas.microsoft.com/office/drawing/2014/main" val="3113450523"/>
                  </a:ext>
                </a:extLst>
              </a:tr>
            </a:tbl>
          </a:graphicData>
        </a:graphic>
      </p:graphicFrame>
      <p:sp>
        <p:nvSpPr>
          <p:cNvPr id="7" name="Title 1"/>
          <p:cNvSpPr>
            <a:spLocks noGrp="1"/>
          </p:cNvSpPr>
          <p:nvPr>
            <p:ph type="title"/>
          </p:nvPr>
        </p:nvSpPr>
        <p:spPr>
          <a:xfrm>
            <a:off x="518476" y="205069"/>
            <a:ext cx="8229600" cy="591312"/>
          </a:xfrm>
        </p:spPr>
        <p:txBody>
          <a:bodyPr>
            <a:normAutofit/>
          </a:bodyPr>
          <a:lstStyle/>
          <a:p>
            <a:pPr algn="ctr"/>
            <a:r>
              <a:rPr lang="en-US" sz="3000" b="1" dirty="0">
                <a:solidFill>
                  <a:srgbClr val="04617B"/>
                </a:solidFill>
                <a:latin typeface="Constantia (Body)"/>
              </a:rPr>
              <a:t>Index</a:t>
            </a:r>
            <a:endParaRPr lang="en-US" sz="3000" dirty="0">
              <a:latin typeface="Constantia (Body)"/>
            </a:endParaRP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ext uri="{D42A27DB-BD31-4B8C-83A1-F6EECF244321}">
                <p14:modId xmlns:p14="http://schemas.microsoft.com/office/powerpoint/2010/main" val="3842719549"/>
              </p:ext>
            </p:extLst>
          </p:nvPr>
        </p:nvGraphicFramePr>
        <p:xfrm>
          <a:off x="533400" y="1371600"/>
          <a:ext cx="8229600" cy="4876800"/>
        </p:xfrm>
        <a:graphic>
          <a:graphicData uri="http://schemas.openxmlformats.org/drawingml/2006/table">
            <a:tbl>
              <a:tblPr firstRow="1" bandRow="1">
                <a:tableStyleId>{F5AB1C69-6EDB-4FF4-983F-18BD219EF322}</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670560">
                <a:tc>
                  <a:txBody>
                    <a:bodyPr/>
                    <a:lstStyle/>
                    <a:p>
                      <a:pPr algn="ctr"/>
                      <a:r>
                        <a:rPr lang="en-US" sz="1900" dirty="0">
                          <a:solidFill>
                            <a:schemeClr val="tx1"/>
                          </a:solidFill>
                        </a:rPr>
                        <a:t>Seller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Buyer</a:t>
                      </a:r>
                    </a:p>
                    <a:p>
                      <a:pPr algn="ctr"/>
                      <a:endParaRPr lang="en-US" sz="19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900" b="1" kern="1200" dirty="0">
                          <a:solidFill>
                            <a:schemeClr val="tx1"/>
                          </a:solidFill>
                          <a:latin typeface="+mn-lt"/>
                          <a:ea typeface="+mn-ea"/>
                          <a:cs typeface="+mn-cs"/>
                        </a:rPr>
                        <a:t>Mode</a:t>
                      </a:r>
                    </a:p>
                  </a:txBody>
                  <a:tcPr/>
                </a:tc>
                <a:extLst>
                  <a:ext uri="{0D108BD9-81ED-4DB2-BD59-A6C34878D82A}">
                    <a16:rowId xmlns:a16="http://schemas.microsoft.com/office/drawing/2014/main" val="10000"/>
                  </a:ext>
                </a:extLst>
              </a:tr>
              <a:tr h="1005841">
                <a:tc gridSpan="2">
                  <a:txBody>
                    <a:bodyPr/>
                    <a:lstStyle/>
                    <a:p>
                      <a:pPr algn="ctr"/>
                      <a:r>
                        <a:rPr kumimoji="0" lang="en-US" sz="1900" kern="1200" dirty="0">
                          <a:solidFill>
                            <a:schemeClr val="tx1"/>
                          </a:solidFill>
                          <a:latin typeface="+mn-lt"/>
                          <a:ea typeface="+mn-ea"/>
                          <a:cs typeface="+mn-cs"/>
                        </a:rPr>
                        <a:t>Between PRII and PROI </a:t>
                      </a:r>
                    </a:p>
                  </a:txBody>
                  <a:tcPr/>
                </a:tc>
                <a:tc hMerge="1">
                  <a:txBody>
                    <a:bodyPr/>
                    <a:lstStyle/>
                    <a:p>
                      <a:endParaRPr lang="en-US"/>
                    </a:p>
                  </a:txBody>
                  <a:tcPr/>
                </a:tc>
                <a:tc>
                  <a:txBody>
                    <a:bodyPr/>
                    <a:lstStyle/>
                    <a:p>
                      <a:pPr algn="ctr"/>
                      <a:r>
                        <a:rPr kumimoji="0" lang="en-US" sz="1900" kern="1200" dirty="0">
                          <a:solidFill>
                            <a:schemeClr val="tx1"/>
                          </a:solidFill>
                          <a:latin typeface="+mn-lt"/>
                          <a:ea typeface="+mn-ea"/>
                          <a:cs typeface="+mn-cs"/>
                        </a:rPr>
                        <a:t>Sale on deferred payment</a:t>
                      </a:r>
                      <a:r>
                        <a:rPr kumimoji="0" lang="en-US" sz="1900" kern="1200" baseline="0" dirty="0">
                          <a:solidFill>
                            <a:schemeClr val="tx1"/>
                          </a:solidFill>
                          <a:latin typeface="+mn-lt"/>
                          <a:ea typeface="+mn-ea"/>
                          <a:cs typeface="+mn-cs"/>
                        </a:rPr>
                        <a:t> basis, and/or, under indemnification/escrow, arrangement</a:t>
                      </a:r>
                      <a:r>
                        <a:rPr kumimoji="0" lang="en-US" sz="1900" kern="1200" dirty="0">
                          <a:solidFill>
                            <a:schemeClr val="tx1"/>
                          </a:solidFill>
                          <a:latin typeface="+mn-lt"/>
                          <a:ea typeface="+mn-ea"/>
                          <a:cs typeface="+mn-cs"/>
                        </a:rPr>
                        <a:t> subject to following </a:t>
                      </a:r>
                    </a:p>
                  </a:txBody>
                  <a:tcPr/>
                </a:tc>
                <a:extLst>
                  <a:ext uri="{0D108BD9-81ED-4DB2-BD59-A6C34878D82A}">
                    <a16:rowId xmlns:a16="http://schemas.microsoft.com/office/drawing/2014/main" val="10001"/>
                  </a:ext>
                </a:extLst>
              </a:tr>
              <a:tr h="3200399">
                <a:tc gridSpan="3">
                  <a:txBody>
                    <a:bodyPr/>
                    <a:lstStyle/>
                    <a:p>
                      <a:pPr algn="l">
                        <a:buFont typeface="Arial" pitchFamily="34" charset="0"/>
                        <a:buChar char="•"/>
                      </a:pPr>
                      <a:r>
                        <a:rPr kumimoji="0" lang="en-US" sz="1900" kern="1200" dirty="0">
                          <a:solidFill>
                            <a:schemeClr val="tx1"/>
                          </a:solidFill>
                          <a:latin typeface="+mn-lt"/>
                          <a:ea typeface="+mn-ea"/>
                          <a:cs typeface="+mn-cs"/>
                        </a:rPr>
                        <a:t>Amount of deferred consideration not to exceed 25% of the total consideration</a:t>
                      </a:r>
                    </a:p>
                    <a:p>
                      <a:pPr algn="l"/>
                      <a:r>
                        <a:rPr kumimoji="0" lang="en-US" sz="1900" kern="1200" dirty="0">
                          <a:solidFill>
                            <a:schemeClr val="tx1"/>
                          </a:solidFill>
                          <a:latin typeface="+mn-lt"/>
                          <a:ea typeface="+mn-ea"/>
                          <a:cs typeface="+mn-cs"/>
                        </a:rPr>
                        <a:t> • Can be paid by the buyer</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on deferred basis within a period not exceeding 18 months from the date of transfer agreement </a:t>
                      </a:r>
                    </a:p>
                    <a:p>
                      <a:pPr algn="l">
                        <a:buFont typeface="Arial" pitchFamily="34" charset="0"/>
                        <a:buChar char="•"/>
                      </a:pPr>
                      <a:r>
                        <a:rPr kumimoji="0" lang="en-US" sz="1900" kern="1200" dirty="0">
                          <a:solidFill>
                            <a:schemeClr val="tx1"/>
                          </a:solidFill>
                          <a:latin typeface="+mn-lt"/>
                          <a:ea typeface="+mn-ea"/>
                          <a:cs typeface="+mn-cs"/>
                        </a:rPr>
                        <a:t> Can be settled through Escrow arrangement between the buyer and the</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seller for a period not exceeding 18 months from the date of the transfer</a:t>
                      </a:r>
                      <a:r>
                        <a:rPr kumimoji="0" lang="en-US" sz="1900" kern="1200" baseline="0" dirty="0">
                          <a:solidFill>
                            <a:schemeClr val="tx1"/>
                          </a:solidFill>
                          <a:latin typeface="+mn-lt"/>
                          <a:ea typeface="+mn-ea"/>
                          <a:cs typeface="+mn-cs"/>
                        </a:rPr>
                        <a:t> </a:t>
                      </a:r>
                      <a:r>
                        <a:rPr kumimoji="0" lang="en-US" sz="1900" kern="1200" dirty="0">
                          <a:solidFill>
                            <a:schemeClr val="tx1"/>
                          </a:solidFill>
                          <a:latin typeface="+mn-lt"/>
                          <a:ea typeface="+mn-ea"/>
                          <a:cs typeface="+mn-cs"/>
                        </a:rPr>
                        <a:t>agreement; </a:t>
                      </a:r>
                    </a:p>
                    <a:p>
                      <a:pPr algn="l"/>
                      <a:r>
                        <a:rPr kumimoji="0" lang="en-US" sz="1900" kern="1200" dirty="0">
                          <a:solidFill>
                            <a:schemeClr val="tx1"/>
                          </a:solidFill>
                          <a:latin typeface="+mn-lt"/>
                          <a:ea typeface="+mn-ea"/>
                          <a:cs typeface="+mn-cs"/>
                        </a:rPr>
                        <a:t>• Can be indemnified by the seller for a period not exceeding 18 months from the date of the payment of the full consideration, if total consideration has been paid by the buyer to the seller </a:t>
                      </a: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2"/>
                  </a:ext>
                </a:extLst>
              </a:tr>
            </a:tbl>
          </a:graphicData>
        </a:graphic>
      </p:graphicFrame>
      <p:sp>
        <p:nvSpPr>
          <p:cNvPr id="5" name="Date Placeholder 4"/>
          <p:cNvSpPr>
            <a:spLocks noGrp="1"/>
          </p:cNvSpPr>
          <p:nvPr>
            <p:ph type="dt" sz="half" idx="10"/>
          </p:nvPr>
        </p:nvSpPr>
        <p:spPr/>
        <p:txBody>
          <a:bodyPr/>
          <a:lstStyle/>
          <a:p>
            <a:fld id="{7A1F8DE7-71F9-47C4-9EE4-AA732687372F}"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
        <p:nvSpPr>
          <p:cNvPr id="7" name="Title 1"/>
          <p:cNvSpPr>
            <a:spLocks noGrp="1"/>
          </p:cNvSpPr>
          <p:nvPr>
            <p:ph type="title"/>
          </p:nvPr>
        </p:nvSpPr>
        <p:spPr>
          <a:xfrm>
            <a:off x="609600" y="609600"/>
            <a:ext cx="8229600" cy="627888"/>
          </a:xfrm>
        </p:spPr>
        <p:txBody>
          <a:bodyPr>
            <a:normAutofit/>
          </a:bodyPr>
          <a:lstStyle/>
          <a:p>
            <a:pPr>
              <a:defRPr/>
            </a:pPr>
            <a:r>
              <a:rPr lang="en-US" sz="2500" b="1" u="sng" dirty="0">
                <a:latin typeface="Constantia (Body)"/>
              </a:rPr>
              <a:t>Cont..</a:t>
            </a:r>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5176"/>
            <a:ext cx="8320585" cy="558421"/>
          </a:xfrm>
        </p:spPr>
        <p:txBody>
          <a:bodyPr>
            <a:normAutofit/>
          </a:bodyPr>
          <a:lstStyle/>
          <a:p>
            <a:pPr marL="457200" indent="-457200">
              <a:buFont typeface="Arial" panose="020B0604020202020204" pitchFamily="34" charset="0"/>
              <a:buChar char="•"/>
              <a:defRPr/>
            </a:pPr>
            <a:r>
              <a:rPr lang="en-US" sz="2500" b="1" u="sng" dirty="0">
                <a:latin typeface="Constantia (Body)"/>
              </a:rPr>
              <a:t>Valuation of Equity Instruments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3859163"/>
              </p:ext>
            </p:extLst>
          </p:nvPr>
        </p:nvGraphicFramePr>
        <p:xfrm>
          <a:off x="443552" y="1902396"/>
          <a:ext cx="8077200" cy="4453954"/>
        </p:xfrm>
        <a:graphic>
          <a:graphicData uri="http://schemas.openxmlformats.org/drawingml/2006/table">
            <a:tbl>
              <a:tblPr firstRow="1" bandRow="1">
                <a:tableStyleId>{F5AB1C69-6EDB-4FF4-983F-18BD219EF322}</a:tableStyleId>
              </a:tblPr>
              <a:tblGrid>
                <a:gridCol w="22860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08987">
                <a:tc>
                  <a:txBody>
                    <a:bodyPr/>
                    <a:lstStyle/>
                    <a:p>
                      <a:pPr algn="ctr"/>
                      <a:r>
                        <a:rPr lang="en-US" b="1" dirty="0"/>
                        <a:t>Particulars</a:t>
                      </a:r>
                      <a:endParaRPr lang="en-US" b="1" dirty="0">
                        <a:solidFill>
                          <a:srgbClr val="000000"/>
                        </a:solidFill>
                      </a:endParaRPr>
                    </a:p>
                  </a:txBody>
                  <a:tcPr marL="28575" marR="28575" marT="0" marB="0" anchor="ctr"/>
                </a:tc>
                <a:tc>
                  <a:txBody>
                    <a:bodyPr/>
                    <a:lstStyle/>
                    <a:p>
                      <a:pPr algn="ctr"/>
                      <a:r>
                        <a:rPr lang="en-US" b="1" dirty="0"/>
                        <a:t>Listed Company</a:t>
                      </a:r>
                      <a:endParaRPr lang="en-US" b="1" dirty="0">
                        <a:solidFill>
                          <a:srgbClr val="000000"/>
                        </a:solidFill>
                      </a:endParaRPr>
                    </a:p>
                  </a:txBody>
                  <a:tcPr marL="28575" marR="28575" marT="0" marB="0" anchor="ctr"/>
                </a:tc>
                <a:tc>
                  <a:txBody>
                    <a:bodyPr/>
                    <a:lstStyle/>
                    <a:p>
                      <a:pPr algn="ctr"/>
                      <a:r>
                        <a:rPr lang="en-US" b="1" dirty="0"/>
                        <a:t>Un-Listed Company</a:t>
                      </a:r>
                      <a:endParaRPr lang="en-US" b="1" dirty="0">
                        <a:solidFill>
                          <a:srgbClr val="000000"/>
                        </a:solidFill>
                      </a:endParaRPr>
                    </a:p>
                  </a:txBody>
                  <a:tcPr marL="28575" marR="28575" marT="0" marB="0" anchor="ctr"/>
                </a:tc>
                <a:extLst>
                  <a:ext uri="{0D108BD9-81ED-4DB2-BD59-A6C34878D82A}">
                    <a16:rowId xmlns:a16="http://schemas.microsoft.com/office/drawing/2014/main" val="10000"/>
                  </a:ext>
                </a:extLst>
              </a:tr>
              <a:tr h="2000932">
                <a:tc>
                  <a:txBody>
                    <a:bodyPr/>
                    <a:lstStyle/>
                    <a:p>
                      <a:pPr algn="just"/>
                      <a:r>
                        <a:rPr kumimoji="0" lang="en-US" sz="1800" kern="1200" dirty="0"/>
                        <a:t>Issue by an Indian company or transferred by PRII</a:t>
                      </a:r>
                      <a:r>
                        <a:rPr kumimoji="0" lang="en-US" sz="1800" kern="1200" baseline="0" dirty="0"/>
                        <a:t> </a:t>
                      </a:r>
                      <a:r>
                        <a:rPr kumimoji="0" lang="en-US" sz="1800" kern="1200" dirty="0"/>
                        <a:t>to PROI - </a:t>
                      </a:r>
                      <a:r>
                        <a:rPr kumimoji="0" lang="en-US" sz="1800" b="1" kern="1200" dirty="0"/>
                        <a:t>Price should not be less than</a:t>
                      </a:r>
                      <a:endParaRPr kumimoji="0" lang="en-US" sz="1800" b="1" kern="1200" dirty="0">
                        <a:solidFill>
                          <a:schemeClr val="tx1"/>
                        </a:solidFill>
                        <a:latin typeface="+mn-lt"/>
                        <a:ea typeface="+mn-ea"/>
                        <a:cs typeface="+mn-cs"/>
                      </a:endParaRPr>
                    </a:p>
                  </a:txBody>
                  <a:tcPr/>
                </a:tc>
                <a:tc>
                  <a:txBody>
                    <a:bodyPr/>
                    <a:lstStyle/>
                    <a:p>
                      <a:pPr algn="just"/>
                      <a:r>
                        <a:rPr kumimoji="0" lang="en-US" sz="1800" kern="1200" dirty="0"/>
                        <a:t>The price worked out in accordance with the relevant SEBI guidelines</a:t>
                      </a:r>
                      <a:endParaRPr kumimoji="0" lang="en-US" sz="1800" kern="1200" dirty="0">
                        <a:solidFill>
                          <a:schemeClr val="tx1"/>
                        </a:solidFill>
                        <a:latin typeface="+mn-lt"/>
                        <a:ea typeface="+mn-ea"/>
                        <a:cs typeface="+mn-cs"/>
                      </a:endParaRPr>
                    </a:p>
                  </a:txBody>
                  <a:tcPr/>
                </a:tc>
                <a:tc>
                  <a:txBody>
                    <a:bodyPr/>
                    <a:lstStyle/>
                    <a:p>
                      <a:pPr algn="just"/>
                      <a:r>
                        <a:rPr kumimoji="0" lang="en-US" sz="1800" kern="1200" dirty="0"/>
                        <a:t>The fair value worked out as per any internationally accepted pricing methodology for valuation on an arm’s length basis, duly certified by a Chartered Accountant or a SEBI registered Merchant Banker or a practicing Cost Accountant.</a:t>
                      </a:r>
                      <a:endParaRPr kumimoji="0" lang="en-US" sz="1800"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2133287">
                <a:tc>
                  <a:txBody>
                    <a:bodyPr/>
                    <a:lstStyle/>
                    <a:p>
                      <a:pPr algn="just"/>
                      <a:r>
                        <a:rPr kumimoji="0" lang="en-US" sz="1800" kern="1200" dirty="0"/>
                        <a:t>Transfer by PROI to PRII - </a:t>
                      </a:r>
                      <a:r>
                        <a:rPr kumimoji="0" lang="en-US" sz="1800" b="1" kern="1200" dirty="0"/>
                        <a:t>Price should not be more than</a:t>
                      </a:r>
                      <a:endParaRPr kumimoji="0" lang="en-US" sz="1800" b="1" kern="1200" dirty="0">
                        <a:solidFill>
                          <a:schemeClr val="tx1"/>
                        </a:solidFill>
                        <a:latin typeface="+mn-lt"/>
                        <a:ea typeface="+mn-ea"/>
                        <a:cs typeface="+mn-cs"/>
                      </a:endParaRPr>
                    </a:p>
                  </a:txBody>
                  <a:tcPr/>
                </a:tc>
                <a:tc>
                  <a:txBody>
                    <a:bodyPr/>
                    <a:lstStyle/>
                    <a:p>
                      <a:pPr algn="just"/>
                      <a:r>
                        <a:rPr kumimoji="0" lang="en-US" sz="1800" kern="1200" dirty="0"/>
                        <a:t>The price worked out in accordance with the relevant SEBI guidelines</a:t>
                      </a:r>
                      <a:endParaRPr kumimoji="0" lang="en-US" sz="1800" kern="1200" dirty="0">
                        <a:solidFill>
                          <a:schemeClr val="tx1"/>
                        </a:solidFill>
                        <a:latin typeface="+mn-lt"/>
                        <a:ea typeface="+mn-ea"/>
                        <a:cs typeface="+mn-cs"/>
                      </a:endParaRPr>
                    </a:p>
                  </a:txBody>
                  <a:tcPr/>
                </a:tc>
                <a:tc>
                  <a:txBody>
                    <a:bodyPr/>
                    <a:lstStyle/>
                    <a:p>
                      <a:pPr algn="just"/>
                      <a:r>
                        <a:rPr kumimoji="0" lang="en-US" sz="1800" kern="1200" dirty="0"/>
                        <a:t>The fair value as per any internationally accepted pricing methodology for valuation on an arm’s length basis, duly certified by a Chartered Accountant or a SEBI registered Merchant Banker</a:t>
                      </a:r>
                      <a:r>
                        <a:rPr kumimoji="0" lang="en-US" sz="1800" kern="1200" baseline="0" dirty="0"/>
                        <a:t> </a:t>
                      </a:r>
                      <a:r>
                        <a:rPr kumimoji="0" lang="en-US" sz="1800" kern="1200" dirty="0"/>
                        <a:t>or a practicing Cost Accountant.</a:t>
                      </a:r>
                      <a:endParaRPr kumimoji="0" lang="en-US" sz="180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5" name="Date Placeholder 4"/>
          <p:cNvSpPr>
            <a:spLocks noGrp="1"/>
          </p:cNvSpPr>
          <p:nvPr>
            <p:ph type="dt" sz="half" idx="10"/>
          </p:nvPr>
        </p:nvSpPr>
        <p:spPr/>
        <p:txBody>
          <a:bodyPr/>
          <a:lstStyle/>
          <a:p>
            <a:fld id="{E370CAB9-154D-4EB7-85C7-9A77BBB6B926}"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
        <p:nvSpPr>
          <p:cNvPr id="7" name="Title 1"/>
          <p:cNvSpPr txBox="1">
            <a:spLocks/>
          </p:cNvSpPr>
          <p:nvPr/>
        </p:nvSpPr>
        <p:spPr>
          <a:xfrm>
            <a:off x="515203" y="533400"/>
            <a:ext cx="8225051" cy="558421"/>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defRPr/>
            </a:pPr>
            <a:r>
              <a:rPr lang="en-US" sz="3000" b="1" u="sng" dirty="0">
                <a:latin typeface="Constantia (Body)"/>
              </a:rPr>
              <a:t>Pricing Guidelines</a:t>
            </a:r>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lnSpcReduction="10000"/>
          </a:bodyPr>
          <a:lstStyle/>
          <a:p>
            <a:pPr algn="just"/>
            <a:r>
              <a:rPr lang="en-US" sz="1900" b="1" u="sng" dirty="0">
                <a:solidFill>
                  <a:schemeClr val="tx2"/>
                </a:solidFill>
                <a:latin typeface="Constantia (Body)"/>
                <a:ea typeface="+mj-ea"/>
                <a:cs typeface="+mj-cs"/>
              </a:rPr>
              <a:t>Swap of equity instruments</a:t>
            </a:r>
            <a:r>
              <a:rPr lang="en-US" sz="1900" b="1" dirty="0">
                <a:solidFill>
                  <a:schemeClr val="tx2"/>
                </a:solidFill>
                <a:latin typeface="Constantia (Body)"/>
                <a:ea typeface="+mj-ea"/>
                <a:cs typeface="+mj-cs"/>
              </a:rPr>
              <a:t>: </a:t>
            </a:r>
            <a:r>
              <a:rPr lang="en-US" sz="1900" dirty="0">
                <a:latin typeface="Constantia (Body)"/>
              </a:rPr>
              <a:t>Irrespective of the amount, valuation will have to be made by a Merchant Banker registered with SEBI or an Investment Banker outside India registered with the appropriate regulatory authority in the host country.</a:t>
            </a:r>
          </a:p>
          <a:p>
            <a:pPr marL="0" indent="0" algn="just">
              <a:buNone/>
            </a:pPr>
            <a:endParaRPr lang="en-US" sz="1900" dirty="0">
              <a:latin typeface="Constantia (Body)"/>
            </a:endParaRPr>
          </a:p>
          <a:p>
            <a:pPr algn="just"/>
            <a:r>
              <a:rPr lang="en-US" sz="1900" b="1" u="sng" dirty="0">
                <a:solidFill>
                  <a:schemeClr val="tx2"/>
                </a:solidFill>
                <a:latin typeface="Constantia (Body)"/>
                <a:ea typeface="+mj-ea"/>
                <a:cs typeface="+mj-cs"/>
              </a:rPr>
              <a:t>Subscription to Memorandum of Association</a:t>
            </a:r>
            <a:r>
              <a:rPr lang="en-US" sz="1900" b="1" dirty="0">
                <a:solidFill>
                  <a:schemeClr val="tx2"/>
                </a:solidFill>
                <a:latin typeface="Constantia (Body)"/>
                <a:ea typeface="+mj-ea"/>
                <a:cs typeface="+mj-cs"/>
              </a:rPr>
              <a:t>: </a:t>
            </a:r>
            <a:r>
              <a:rPr lang="en-US" sz="1900" dirty="0">
                <a:latin typeface="Constantia (Body)"/>
              </a:rPr>
              <a:t>Where shares in an Indian company are issued to a person resident outside India in compliance with the provisions of the Companies Act, 2013, by way of subscription to Memorandum of Association, such investments shall be made at face value subject to entry route and </a:t>
            </a:r>
            <a:r>
              <a:rPr lang="en-US" sz="1900" dirty="0" err="1">
                <a:latin typeface="Constantia (Body)"/>
              </a:rPr>
              <a:t>sectoral</a:t>
            </a:r>
            <a:r>
              <a:rPr lang="en-US" sz="1900" dirty="0">
                <a:latin typeface="Constantia (Body)"/>
              </a:rPr>
              <a:t> caps.</a:t>
            </a:r>
          </a:p>
          <a:p>
            <a:pPr marL="0" indent="0" algn="just">
              <a:buNone/>
            </a:pPr>
            <a:endParaRPr lang="en-US" sz="1900" dirty="0">
              <a:latin typeface="Constantia (Body)"/>
            </a:endParaRPr>
          </a:p>
          <a:p>
            <a:pPr algn="just"/>
            <a:r>
              <a:rPr lang="en-US" sz="1900" b="1" u="sng" dirty="0">
                <a:solidFill>
                  <a:schemeClr val="tx2"/>
                </a:solidFill>
                <a:latin typeface="Constantia (Body)"/>
                <a:ea typeface="+mj-ea"/>
                <a:cs typeface="+mj-cs"/>
              </a:rPr>
              <a:t>Partly paid shares</a:t>
            </a:r>
            <a:r>
              <a:rPr lang="en-US" sz="1900" b="1" dirty="0">
                <a:solidFill>
                  <a:schemeClr val="tx2"/>
                </a:solidFill>
                <a:latin typeface="Constantia (Body)"/>
                <a:ea typeface="+mj-ea"/>
                <a:cs typeface="+mj-cs"/>
              </a:rPr>
              <a:t>: </a:t>
            </a:r>
            <a:r>
              <a:rPr lang="en-US" sz="1900" dirty="0">
                <a:latin typeface="Constantia (Body)"/>
              </a:rPr>
              <a:t>The pricing of the partly paid equity shares shall be determined upfront.</a:t>
            </a:r>
          </a:p>
          <a:p>
            <a:pPr marL="0" indent="0" algn="just">
              <a:buNone/>
            </a:pPr>
            <a:endParaRPr lang="en-US" sz="1900" dirty="0">
              <a:latin typeface="Constantia (Body)"/>
            </a:endParaRPr>
          </a:p>
          <a:p>
            <a:pPr algn="just"/>
            <a:r>
              <a:rPr lang="en-US" sz="1900" b="1" u="sng" dirty="0">
                <a:solidFill>
                  <a:schemeClr val="tx2"/>
                </a:solidFill>
                <a:latin typeface="Constantia (Body)"/>
                <a:ea typeface="+mj-ea"/>
                <a:cs typeface="+mj-cs"/>
              </a:rPr>
              <a:t>Share warrants</a:t>
            </a:r>
            <a:r>
              <a:rPr lang="en-US" sz="1900" b="1" dirty="0">
                <a:solidFill>
                  <a:schemeClr val="tx2"/>
                </a:solidFill>
                <a:latin typeface="Constantia (Body)"/>
                <a:ea typeface="+mj-ea"/>
                <a:cs typeface="+mj-cs"/>
              </a:rPr>
              <a:t>: </a:t>
            </a:r>
            <a:r>
              <a:rPr lang="en-US" sz="1900" dirty="0"/>
              <a:t>their pricing and the price/ conversion formula shall be determined upfront. The price at the time of conversion should not in any case be lower than the fair value worked out, at the time of issuance of such warrants.</a:t>
            </a:r>
          </a:p>
          <a:p>
            <a:pPr marL="0" indent="0" algn="just">
              <a:buNone/>
            </a:pPr>
            <a:endParaRPr lang="en-US" sz="1900" b="1" u="sng" dirty="0">
              <a:solidFill>
                <a:schemeClr val="tx2"/>
              </a:solidFill>
              <a:latin typeface="Constantia (Body)"/>
              <a:ea typeface="+mj-ea"/>
              <a:cs typeface="+mj-cs"/>
            </a:endParaRP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2" name="Title 1">
            <a:extLst>
              <a:ext uri="{FF2B5EF4-FFF2-40B4-BE49-F238E27FC236}">
                <a16:creationId xmlns:a16="http://schemas.microsoft.com/office/drawing/2014/main" id="{BE5E768F-37EF-4B2E-0096-7C4A815B6ED4}"/>
              </a:ext>
            </a:extLst>
          </p:cNvPr>
          <p:cNvSpPr>
            <a:spLocks noGrp="1"/>
          </p:cNvSpPr>
          <p:nvPr>
            <p:ph type="title"/>
          </p:nvPr>
        </p:nvSpPr>
        <p:spPr>
          <a:xfrm>
            <a:off x="470848" y="381000"/>
            <a:ext cx="8229600" cy="627888"/>
          </a:xfrm>
        </p:spPr>
        <p:txBody>
          <a:bodyPr>
            <a:normAutofit/>
          </a:bodyPr>
          <a:lstStyle/>
          <a:p>
            <a:pPr>
              <a:defRPr/>
            </a:pPr>
            <a:r>
              <a:rPr lang="en-US" sz="2500" b="1" u="sng" dirty="0">
                <a:latin typeface="Constantia (Body)"/>
              </a:rPr>
              <a:t>Cont..</a:t>
            </a:r>
          </a:p>
        </p:txBody>
      </p:sp>
    </p:spTree>
    <p:extLst>
      <p:ext uri="{BB962C8B-B14F-4D97-AF65-F5344CB8AC3E}">
        <p14:creationId xmlns:p14="http://schemas.microsoft.com/office/powerpoint/2010/main" val="3511603817"/>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1900" b="1" u="sng" dirty="0">
                <a:solidFill>
                  <a:schemeClr val="tx2"/>
                </a:solidFill>
                <a:latin typeface="Constantia (Body)"/>
              </a:rPr>
              <a:t>Investment in an LLP</a:t>
            </a:r>
            <a:r>
              <a:rPr lang="en-US" sz="1900" b="1" dirty="0">
                <a:solidFill>
                  <a:schemeClr val="tx2"/>
                </a:solidFill>
                <a:latin typeface="Constantia (Body)"/>
              </a:rPr>
              <a:t>: </a:t>
            </a:r>
            <a:r>
              <a:rPr lang="en-US" sz="1900" dirty="0">
                <a:latin typeface="Constantia (Body)"/>
              </a:rPr>
              <a:t>Investment in an LLP either by way of capital contribution or by way of acquisition/ transfer of profit shares, should not be less than the fair price worked out as per any valuation norm which is internationally accepted/ adopted as per market practice (hereinafter referred to as "fair price of capital contribution/ profit share of an LLP") and a valuation certificate to that effect should be issued by a Chartered Accountant or by a practicing Cost Accountant or by an approved </a:t>
            </a:r>
            <a:r>
              <a:rPr lang="en-US" sz="1900" dirty="0" err="1">
                <a:latin typeface="Constantia (Body)"/>
              </a:rPr>
              <a:t>valuer</a:t>
            </a:r>
            <a:r>
              <a:rPr lang="en-US" sz="1900" dirty="0">
                <a:latin typeface="Constantia (Body)"/>
              </a:rPr>
              <a:t> from the panel maintained by the Central Government.</a:t>
            </a:r>
          </a:p>
          <a:p>
            <a:pPr marL="0" indent="0">
              <a:buNone/>
            </a:pPr>
            <a:endParaRPr lang="en-US" sz="1900" dirty="0">
              <a:latin typeface="Constantia (Body)"/>
            </a:endParaRPr>
          </a:p>
          <a:p>
            <a:r>
              <a:rPr lang="en-US" sz="1900" b="1" u="sng" dirty="0">
                <a:solidFill>
                  <a:schemeClr val="tx2"/>
                </a:solidFill>
                <a:latin typeface="Constantia (Body)"/>
              </a:rPr>
              <a:t>Transfer of capital contribution/ profit share of an LLP</a:t>
            </a:r>
            <a:r>
              <a:rPr lang="en-US" sz="1900" b="1" dirty="0">
                <a:solidFill>
                  <a:schemeClr val="tx2"/>
                </a:solidFill>
                <a:latin typeface="Constantia (Body)"/>
              </a:rPr>
              <a:t>:</a:t>
            </a:r>
          </a:p>
          <a:p>
            <a:pPr>
              <a:buFont typeface="Wingdings" panose="05000000000000000000" pitchFamily="2" charset="2"/>
              <a:buChar char="Ø"/>
            </a:pPr>
            <a:r>
              <a:rPr lang="en-US" sz="1900" dirty="0">
                <a:latin typeface="Constantia (Body)"/>
              </a:rPr>
              <a:t>In case of </a:t>
            </a:r>
            <a:r>
              <a:rPr lang="en-US" sz="1900" b="1" dirty="0">
                <a:latin typeface="Constantia (Body)"/>
              </a:rPr>
              <a:t>transfer from PRII to PROI</a:t>
            </a:r>
            <a:r>
              <a:rPr lang="en-US" sz="1900" dirty="0">
                <a:latin typeface="Constantia (Body)"/>
              </a:rPr>
              <a:t>, the transfer should be for a consideration </a:t>
            </a:r>
            <a:r>
              <a:rPr lang="en-US" sz="1900" b="1" dirty="0">
                <a:latin typeface="Constantia (Body)"/>
              </a:rPr>
              <a:t>not less than </a:t>
            </a:r>
            <a:r>
              <a:rPr lang="en-US" sz="1900" dirty="0">
                <a:latin typeface="Constantia (Body)"/>
              </a:rPr>
              <a:t>the fair price of capital contribution/ profit share of an LLP.</a:t>
            </a:r>
          </a:p>
          <a:p>
            <a:pPr>
              <a:buFont typeface="Wingdings" panose="05000000000000000000" pitchFamily="2" charset="2"/>
              <a:buChar char="Ø"/>
            </a:pPr>
            <a:r>
              <a:rPr lang="en-US" sz="1900" dirty="0">
                <a:latin typeface="Constantia (Body)"/>
              </a:rPr>
              <a:t>In case of </a:t>
            </a:r>
            <a:r>
              <a:rPr lang="en-US" sz="1900" b="1" dirty="0">
                <a:latin typeface="Constantia (Body)"/>
              </a:rPr>
              <a:t>transfer from PROI to PRII, </a:t>
            </a:r>
            <a:r>
              <a:rPr lang="en-US" sz="1900" dirty="0">
                <a:latin typeface="Constantia (Body)"/>
              </a:rPr>
              <a:t>the transfer should be for a consideration which </a:t>
            </a:r>
            <a:r>
              <a:rPr lang="en-US" sz="1900" b="1" dirty="0">
                <a:latin typeface="Constantia (Body)"/>
              </a:rPr>
              <a:t>is not more than </a:t>
            </a:r>
            <a:r>
              <a:rPr lang="en-US" sz="1900" dirty="0">
                <a:latin typeface="Constantia (Body)"/>
              </a:rPr>
              <a:t>the fair price of the capital contribution/ profit share of an LLP.</a:t>
            </a:r>
            <a:endParaRPr lang="en-US" sz="1900" b="1" u="sng" dirty="0">
              <a:solidFill>
                <a:schemeClr val="tx2"/>
              </a:solidFill>
              <a:latin typeface="Constantia (Body)"/>
            </a:endParaRP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2" name="Title 1">
            <a:extLst>
              <a:ext uri="{FF2B5EF4-FFF2-40B4-BE49-F238E27FC236}">
                <a16:creationId xmlns:a16="http://schemas.microsoft.com/office/drawing/2014/main" id="{DA4E9F31-40CB-5673-B353-455B1D742DAB}"/>
              </a:ext>
            </a:extLst>
          </p:cNvPr>
          <p:cNvSpPr>
            <a:spLocks noGrp="1"/>
          </p:cNvSpPr>
          <p:nvPr>
            <p:ph type="title"/>
          </p:nvPr>
        </p:nvSpPr>
        <p:spPr>
          <a:xfrm>
            <a:off x="470848" y="381000"/>
            <a:ext cx="8229600" cy="627888"/>
          </a:xfrm>
        </p:spPr>
        <p:txBody>
          <a:bodyPr>
            <a:normAutofit/>
          </a:bodyPr>
          <a:lstStyle/>
          <a:p>
            <a:pPr>
              <a:defRPr/>
            </a:pPr>
            <a:r>
              <a:rPr lang="en-US" sz="2500" b="1" u="sng" dirty="0">
                <a:latin typeface="Constantia (Body)"/>
              </a:rPr>
              <a:t>Cont..</a:t>
            </a:r>
          </a:p>
        </p:txBody>
      </p:sp>
    </p:spTree>
    <p:extLst>
      <p:ext uri="{BB962C8B-B14F-4D97-AF65-F5344CB8AC3E}">
        <p14:creationId xmlns:p14="http://schemas.microsoft.com/office/powerpoint/2010/main" val="2053959804"/>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gn="just"/>
            <a:r>
              <a:rPr lang="en-US" sz="1900" b="1" u="sng" dirty="0">
                <a:solidFill>
                  <a:schemeClr val="tx2"/>
                </a:solidFill>
                <a:latin typeface="Constantia (Body)"/>
              </a:rPr>
              <a:t>Non-applicability of pricing guidelines</a:t>
            </a:r>
            <a:r>
              <a:rPr lang="en-US" sz="1900" b="1" dirty="0">
                <a:solidFill>
                  <a:schemeClr val="tx2"/>
                </a:solidFill>
                <a:latin typeface="Constantia (Body)"/>
              </a:rPr>
              <a:t>:</a:t>
            </a:r>
          </a:p>
          <a:p>
            <a:pPr algn="just">
              <a:buFont typeface="Wingdings" panose="05000000000000000000" pitchFamily="2" charset="2"/>
              <a:buChar char="Ø"/>
            </a:pPr>
            <a:r>
              <a:rPr lang="en-US" sz="1900" dirty="0">
                <a:latin typeface="Constantia (Body)"/>
              </a:rPr>
              <a:t>The pricing guidelines will not apply for investment in equity instruments by a person resident outside India on non-repatriation basis.</a:t>
            </a:r>
          </a:p>
          <a:p>
            <a:pPr algn="just">
              <a:buFont typeface="Wingdings" panose="05000000000000000000" pitchFamily="2" charset="2"/>
              <a:buChar char="Ø"/>
            </a:pPr>
            <a:r>
              <a:rPr lang="en-US" sz="1900" dirty="0">
                <a:latin typeface="Constantia (Body)"/>
              </a:rPr>
              <a:t>The pricing guidelines will not be applicable for any transfer by way of sale done in accordance with SEBI regulations where the pricing is prescribed by SEBI. A Chartered Accountant’s Certificate to the effect that relevant SEBI regulations/ guidelines have been complied with has to be attached to the form FC-TRS filed with the AD bank.</a:t>
            </a:r>
          </a:p>
          <a:p>
            <a:pPr marL="0" indent="0" algn="just">
              <a:buNone/>
            </a:pPr>
            <a:endParaRPr lang="en-US" sz="1900" dirty="0">
              <a:latin typeface="Constantia (Body)"/>
            </a:endParaRPr>
          </a:p>
          <a:p>
            <a:pPr algn="just"/>
            <a:r>
              <a:rPr lang="en-US" sz="1900" b="1" u="sng" dirty="0">
                <a:solidFill>
                  <a:schemeClr val="tx2"/>
                </a:solidFill>
                <a:latin typeface="Constantia (Body)"/>
              </a:rPr>
              <a:t>Validity of valuation certificate</a:t>
            </a:r>
            <a:r>
              <a:rPr lang="en-US" sz="1900" b="1" dirty="0">
                <a:solidFill>
                  <a:schemeClr val="tx2"/>
                </a:solidFill>
                <a:latin typeface="Constantia (Body)"/>
              </a:rPr>
              <a:t>: </a:t>
            </a:r>
            <a:r>
              <a:rPr lang="en-US" sz="1900" dirty="0">
                <a:latin typeface="Constantia (Body)"/>
              </a:rPr>
              <a:t>The valuation certificate issued by a Chartered Accountant or a SEBI registered Merchant Banker or a practicing Cost Accountant, for application of pricing guidelines, must not be more than ninety days old as on the date of the investment; Provided the above shall not apply in case where the price is determined in accordance with SEBI guidelines.</a:t>
            </a:r>
            <a:endParaRPr lang="en-US" sz="1900" b="1" u="sng" dirty="0">
              <a:solidFill>
                <a:schemeClr val="tx2"/>
              </a:solidFill>
              <a:latin typeface="Constantia (Body)"/>
            </a:endParaRP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
        <p:nvSpPr>
          <p:cNvPr id="2" name="Title 1">
            <a:extLst>
              <a:ext uri="{FF2B5EF4-FFF2-40B4-BE49-F238E27FC236}">
                <a16:creationId xmlns:a16="http://schemas.microsoft.com/office/drawing/2014/main" id="{02C01A4D-B71C-FA53-7D53-9EDDAA9894CA}"/>
              </a:ext>
            </a:extLst>
          </p:cNvPr>
          <p:cNvSpPr>
            <a:spLocks noGrp="1"/>
          </p:cNvSpPr>
          <p:nvPr>
            <p:ph type="title"/>
          </p:nvPr>
        </p:nvSpPr>
        <p:spPr>
          <a:xfrm>
            <a:off x="470848" y="381000"/>
            <a:ext cx="8229600" cy="627888"/>
          </a:xfrm>
        </p:spPr>
        <p:txBody>
          <a:bodyPr>
            <a:normAutofit/>
          </a:bodyPr>
          <a:lstStyle/>
          <a:p>
            <a:pPr>
              <a:defRPr/>
            </a:pPr>
            <a:r>
              <a:rPr lang="en-US" sz="2500" b="1" u="sng" dirty="0">
                <a:latin typeface="Constantia (Body)"/>
              </a:rPr>
              <a:t>Cont..</a:t>
            </a: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normAutofit/>
          </a:bodyPr>
          <a:lstStyle/>
          <a:p>
            <a:pPr algn="just"/>
            <a:r>
              <a:rPr lang="en-US" sz="1900" dirty="0"/>
              <a:t>‘</a:t>
            </a:r>
            <a:r>
              <a:rPr lang="en-US" sz="1900" b="1" dirty="0"/>
              <a:t>Downstream Investment</a:t>
            </a:r>
            <a:r>
              <a:rPr lang="en-US" sz="1900" dirty="0"/>
              <a:t>’ is an investment made by an Indian entity which has received foreign investment or an Investment Vehicle in the equity instruments or the capital, as the case may be, of another Indian entity.</a:t>
            </a:r>
          </a:p>
          <a:p>
            <a:pPr marL="0" indent="0" algn="just">
              <a:buNone/>
            </a:pPr>
            <a:endParaRPr lang="en-US" sz="1900" dirty="0"/>
          </a:p>
          <a:p>
            <a:pPr algn="just"/>
            <a:r>
              <a:rPr lang="en-US" sz="1900" b="1" u="sng" dirty="0">
                <a:solidFill>
                  <a:schemeClr val="tx2"/>
                </a:solidFill>
                <a:latin typeface="Constantia (Body)"/>
                <a:ea typeface="+mj-ea"/>
                <a:cs typeface="+mj-cs"/>
              </a:rPr>
              <a:t>Overview</a:t>
            </a:r>
          </a:p>
          <a:p>
            <a:pPr marL="519113" indent="-231775" algn="just">
              <a:buFont typeface="Wingdings" panose="05000000000000000000" pitchFamily="2" charset="2"/>
              <a:buChar char="Ø"/>
            </a:pPr>
            <a:r>
              <a:rPr lang="en-US" sz="1900" dirty="0"/>
              <a:t>Principle: “What cannot be done directly, shall not be done indirectly.”</a:t>
            </a:r>
          </a:p>
          <a:p>
            <a:pPr marL="519113" indent="-231775" algn="just">
              <a:buFont typeface="Wingdings" panose="05000000000000000000" pitchFamily="2" charset="2"/>
              <a:buChar char="Ø"/>
            </a:pPr>
            <a:r>
              <a:rPr lang="en-US" sz="1900" dirty="0"/>
              <a:t>Subject to </a:t>
            </a:r>
            <a:r>
              <a:rPr lang="en-US" sz="1900" b="1" dirty="0"/>
              <a:t>entry routes, </a:t>
            </a:r>
            <a:r>
              <a:rPr lang="en-US" sz="1900" b="1" dirty="0" err="1"/>
              <a:t>sectoral</a:t>
            </a:r>
            <a:r>
              <a:rPr lang="en-US" sz="1900" b="1" dirty="0"/>
              <a:t> caps, pricing guidelines</a:t>
            </a:r>
            <a:r>
              <a:rPr lang="en-US" sz="1900" dirty="0"/>
              <a:t>, and other conditions per NDI Rules.</a:t>
            </a:r>
          </a:p>
          <a:p>
            <a:pPr marL="287338" indent="-287338" algn="just"/>
            <a:endParaRPr lang="en-US" sz="1900" b="1" dirty="0"/>
          </a:p>
          <a:p>
            <a:pPr algn="just"/>
            <a:r>
              <a:rPr lang="en-US" sz="1900" b="1" u="sng" dirty="0">
                <a:solidFill>
                  <a:schemeClr val="tx2"/>
                </a:solidFill>
                <a:latin typeface="Constantia (Body)"/>
                <a:ea typeface="+mj-ea"/>
                <a:cs typeface="+mj-cs"/>
              </a:rPr>
              <a:t>Prohibitions</a:t>
            </a:r>
          </a:p>
          <a:p>
            <a:pPr marL="519113" indent="-231775" algn="just">
              <a:buFont typeface="Wingdings" panose="05000000000000000000" pitchFamily="2" charset="2"/>
              <a:buChar char="Ø"/>
            </a:pPr>
            <a:r>
              <a:rPr lang="en-US" sz="1900" dirty="0"/>
              <a:t>No person </a:t>
            </a:r>
            <a:r>
              <a:rPr lang="en-US" sz="1900" b="1" dirty="0"/>
              <a:t>resident in India</a:t>
            </a:r>
            <a:r>
              <a:rPr lang="en-US" sz="1900" dirty="0"/>
              <a:t>, other than an </a:t>
            </a:r>
            <a:r>
              <a:rPr lang="en-US" sz="1900" b="1" dirty="0"/>
              <a:t>Indian entity</a:t>
            </a:r>
            <a:r>
              <a:rPr lang="en-US" sz="1900" dirty="0"/>
              <a:t>, can receive </a:t>
            </a:r>
            <a:r>
              <a:rPr lang="en-US" sz="1900" b="1" dirty="0"/>
              <a:t>Indirect Foreign Investment</a:t>
            </a:r>
            <a:r>
              <a:rPr lang="en-US" sz="1900" dirty="0"/>
              <a:t>. </a:t>
            </a:r>
            <a:endParaRPr lang="en-US" sz="1900" b="1" dirty="0"/>
          </a:p>
          <a:p>
            <a:pPr marL="287338" indent="-287338" algn="just"/>
            <a:endParaRPr lang="en-US" sz="1900" b="1" dirty="0"/>
          </a:p>
          <a:p>
            <a:pPr algn="just">
              <a:buFont typeface="Wingdings" panose="05000000000000000000" pitchFamily="2" charset="2"/>
              <a:buChar char="Ø"/>
            </a:pPr>
            <a:endParaRPr lang="en-US" sz="1900" b="1" dirty="0"/>
          </a:p>
          <a:p>
            <a:pPr algn="just">
              <a:buNone/>
            </a:pPr>
            <a:endParaRPr lang="en-US" sz="1900" dirty="0"/>
          </a:p>
        </p:txBody>
      </p:sp>
      <p:sp>
        <p:nvSpPr>
          <p:cNvPr id="4" name="Title 1"/>
          <p:cNvSpPr>
            <a:spLocks noGrp="1"/>
          </p:cNvSpPr>
          <p:nvPr>
            <p:ph type="title"/>
          </p:nvPr>
        </p:nvSpPr>
        <p:spPr>
          <a:xfrm>
            <a:off x="457200" y="642493"/>
            <a:ext cx="8229600" cy="627888"/>
          </a:xfrm>
        </p:spPr>
        <p:txBody>
          <a:bodyPr>
            <a:normAutofit/>
          </a:bodyPr>
          <a:lstStyle/>
          <a:p>
            <a:pPr algn="ctr">
              <a:defRPr/>
            </a:pPr>
            <a:r>
              <a:rPr lang="en-US" sz="3000" b="1" u="sng" dirty="0">
                <a:latin typeface="Constantia (Body)"/>
              </a:rPr>
              <a:t>Downstream Investment</a:t>
            </a:r>
          </a:p>
        </p:txBody>
      </p:sp>
      <p:sp>
        <p:nvSpPr>
          <p:cNvPr id="6" name="Date Placeholder 5"/>
          <p:cNvSpPr>
            <a:spLocks noGrp="1"/>
          </p:cNvSpPr>
          <p:nvPr>
            <p:ph type="dt" sz="half" idx="10"/>
          </p:nvPr>
        </p:nvSpPr>
        <p:spPr/>
        <p:txBody>
          <a:bodyPr/>
          <a:lstStyle/>
          <a:p>
            <a:fld id="{83AED5D2-23A4-4E34-A544-78DAC1BB2784}"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41950"/>
          </a:xfrm>
        </p:spPr>
        <p:txBody>
          <a:bodyPr>
            <a:normAutofit fontScale="92500" lnSpcReduction="20000"/>
          </a:bodyPr>
          <a:lstStyle/>
          <a:p>
            <a:pPr algn="just"/>
            <a:r>
              <a:rPr lang="en-US" sz="1900" b="1" u="sng" dirty="0">
                <a:solidFill>
                  <a:schemeClr val="tx2"/>
                </a:solidFill>
                <a:latin typeface="Constantia (Body)"/>
                <a:ea typeface="+mj-ea"/>
                <a:cs typeface="+mj-cs"/>
              </a:rPr>
              <a:t>Conditions for Downstream Investment</a:t>
            </a:r>
          </a:p>
          <a:p>
            <a:pPr marL="519113" indent="-231775" algn="just">
              <a:buFont typeface="Wingdings" panose="05000000000000000000" pitchFamily="2" charset="2"/>
              <a:buChar char="Ø"/>
            </a:pPr>
            <a:r>
              <a:rPr lang="en-US" sz="1900" b="1" dirty="0"/>
              <a:t>Compliance with FDI norms:</a:t>
            </a:r>
            <a:r>
              <a:rPr lang="en-US" sz="1900" dirty="0"/>
              <a:t> Entry route, </a:t>
            </a:r>
            <a:r>
              <a:rPr lang="en-US" sz="1900" dirty="0" err="1"/>
              <a:t>sectoral</a:t>
            </a:r>
            <a:r>
              <a:rPr lang="en-US" sz="1900" dirty="0"/>
              <a:t> caps, pricing, and performance conditions.</a:t>
            </a:r>
          </a:p>
          <a:p>
            <a:pPr marL="519113" indent="-231775" algn="just">
              <a:buFont typeface="Wingdings" panose="05000000000000000000" pitchFamily="2" charset="2"/>
              <a:buChar char="Ø"/>
            </a:pPr>
            <a:r>
              <a:rPr lang="en-US" sz="1900" b="1" dirty="0"/>
              <a:t>Investment by LLPs</a:t>
            </a:r>
            <a:r>
              <a:rPr lang="en-US" sz="1900" dirty="0"/>
              <a:t>: Allowed in sectors with </a:t>
            </a:r>
            <a:r>
              <a:rPr lang="en-US" sz="1900" b="1" dirty="0"/>
              <a:t>100% FDI under automatic route</a:t>
            </a:r>
            <a:r>
              <a:rPr lang="en-US" sz="1900" dirty="0"/>
              <a:t>, with no performance conditions.</a:t>
            </a:r>
          </a:p>
          <a:p>
            <a:pPr marL="519113" indent="-231775" algn="just">
              <a:buFont typeface="Wingdings" panose="05000000000000000000" pitchFamily="2" charset="2"/>
              <a:buChar char="Ø"/>
            </a:pPr>
            <a:r>
              <a:rPr lang="en-US" sz="1900" b="1" dirty="0"/>
              <a:t>Board &amp; Shareholder Approval</a:t>
            </a:r>
            <a:r>
              <a:rPr lang="en-US" sz="1900" dirty="0"/>
              <a:t>: Required by Investee Indian Entity for investments considered as </a:t>
            </a:r>
            <a:r>
              <a:rPr lang="en-US" sz="1900" b="1" dirty="0"/>
              <a:t>Indirect Foreign Investment</a:t>
            </a:r>
            <a:r>
              <a:rPr lang="en-US" sz="1900" dirty="0"/>
              <a:t>.</a:t>
            </a:r>
          </a:p>
          <a:p>
            <a:pPr marL="519113" indent="-231775" algn="just">
              <a:buFont typeface="Wingdings" panose="05000000000000000000" pitchFamily="2" charset="2"/>
              <a:buChar char="Ø"/>
            </a:pPr>
            <a:r>
              <a:rPr lang="en-US" sz="1900" b="1" dirty="0"/>
              <a:t>No Borrowed Funds</a:t>
            </a:r>
            <a:r>
              <a:rPr lang="en-US" sz="1900" dirty="0"/>
              <a:t>: Downstream investments must be funded from </a:t>
            </a:r>
            <a:r>
              <a:rPr lang="en-US" sz="1900" b="1" dirty="0"/>
              <a:t>foreign sources or internal accruals </a:t>
            </a:r>
            <a:r>
              <a:rPr lang="en-US" sz="1900" i="1" dirty="0"/>
              <a:t>(i.e., Profit transferred to reserves after payment of tax)</a:t>
            </a:r>
            <a:r>
              <a:rPr lang="en-US" sz="1900" dirty="0"/>
              <a:t>.</a:t>
            </a:r>
          </a:p>
          <a:p>
            <a:pPr marL="287338" indent="0" algn="just">
              <a:buNone/>
            </a:pPr>
            <a:endParaRPr lang="en-US" sz="1900" dirty="0"/>
          </a:p>
          <a:p>
            <a:pPr algn="just"/>
            <a:r>
              <a:rPr lang="en-US" sz="1900" b="1" u="sng" dirty="0">
                <a:solidFill>
                  <a:schemeClr val="tx2"/>
                </a:solidFill>
                <a:latin typeface="Constantia (Body)"/>
                <a:ea typeface="+mj-ea"/>
                <a:cs typeface="+mj-cs"/>
              </a:rPr>
              <a:t>Calculation of Total Foreign Investment</a:t>
            </a:r>
          </a:p>
          <a:p>
            <a:pPr marL="519113" indent="-231775" algn="just">
              <a:buFont typeface="Wingdings" panose="05000000000000000000" pitchFamily="2" charset="2"/>
              <a:buChar char="Ø"/>
            </a:pPr>
            <a:r>
              <a:rPr lang="en-US" sz="1900" dirty="0"/>
              <a:t>Conversion of </a:t>
            </a:r>
            <a:r>
              <a:rPr lang="en-US" sz="1900" b="1" dirty="0"/>
              <a:t>debt into equity</a:t>
            </a:r>
            <a:r>
              <a:rPr lang="en-US" sz="1900" dirty="0"/>
              <a:t> under any arrangement shall be reckoned</a:t>
            </a:r>
          </a:p>
          <a:p>
            <a:pPr marL="519113" indent="-231775" algn="just">
              <a:buFont typeface="Wingdings" panose="05000000000000000000" pitchFamily="2" charset="2"/>
              <a:buChar char="Ø"/>
            </a:pPr>
            <a:r>
              <a:rPr lang="en-US" sz="1900" b="1" dirty="0"/>
              <a:t>FCCBs and DRs</a:t>
            </a:r>
            <a:r>
              <a:rPr lang="en-US" sz="1900" dirty="0"/>
              <a:t> having underlying debt instruments will </a:t>
            </a:r>
            <a:r>
              <a:rPr lang="en-US" sz="1900" b="1" dirty="0"/>
              <a:t>not be reckoned</a:t>
            </a:r>
            <a:endParaRPr lang="en-US" sz="1900" dirty="0"/>
          </a:p>
          <a:p>
            <a:pPr marL="519113" indent="-231775" algn="just">
              <a:buFont typeface="Wingdings" panose="05000000000000000000" pitchFamily="2" charset="2"/>
              <a:buChar char="Ø"/>
            </a:pPr>
            <a:r>
              <a:rPr lang="en-US" sz="1900" dirty="0"/>
              <a:t>Applies at </a:t>
            </a:r>
            <a:r>
              <a:rPr lang="en-US" sz="1900" b="1" dirty="0"/>
              <a:t>every investment stage</a:t>
            </a:r>
            <a:r>
              <a:rPr lang="en-US" sz="1900" dirty="0"/>
              <a:t> and in each and every Indian company.</a:t>
            </a:r>
          </a:p>
          <a:p>
            <a:pPr marL="519113" indent="-231775" algn="just">
              <a:buFont typeface="Wingdings" panose="05000000000000000000" pitchFamily="2" charset="2"/>
              <a:buChar char="Ø"/>
            </a:pPr>
            <a:r>
              <a:rPr lang="en-US" sz="1900" b="1" dirty="0"/>
              <a:t>Portfolio investment held on 31</a:t>
            </a:r>
            <a:r>
              <a:rPr lang="en-US" sz="1900" b="1" baseline="30000" dirty="0"/>
              <a:t>st</a:t>
            </a:r>
            <a:r>
              <a:rPr lang="en-US" sz="1900" b="1" dirty="0"/>
              <a:t> March of P.Y</a:t>
            </a:r>
            <a:r>
              <a:rPr lang="en-US" sz="1900" dirty="0"/>
              <a:t>. of Indian Company shall be considered</a:t>
            </a:r>
          </a:p>
          <a:p>
            <a:pPr marL="519113" indent="-231775" algn="just">
              <a:buFont typeface="Wingdings" panose="05000000000000000000" pitchFamily="2" charset="2"/>
              <a:buChar char="Ø"/>
            </a:pPr>
            <a:r>
              <a:rPr lang="en-US" sz="1900" dirty="0"/>
              <a:t>Indirect foreign investment received by WOS of Indian Company shall be limited to </a:t>
            </a:r>
            <a:r>
              <a:rPr lang="en-US" sz="1900" b="1" dirty="0"/>
              <a:t>Total Foreign investment received by company making Downstream Investment</a:t>
            </a:r>
            <a:r>
              <a:rPr lang="en-US" sz="1900" dirty="0"/>
              <a:t>.</a:t>
            </a: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
        <p:nvSpPr>
          <p:cNvPr id="2" name="Title 1">
            <a:extLst>
              <a:ext uri="{FF2B5EF4-FFF2-40B4-BE49-F238E27FC236}">
                <a16:creationId xmlns:a16="http://schemas.microsoft.com/office/drawing/2014/main" id="{5E605736-8E0E-B14D-93AA-7A35AE0368E4}"/>
              </a:ext>
            </a:extLst>
          </p:cNvPr>
          <p:cNvSpPr>
            <a:spLocks noGrp="1"/>
          </p:cNvSpPr>
          <p:nvPr>
            <p:ph type="title"/>
          </p:nvPr>
        </p:nvSpPr>
        <p:spPr>
          <a:xfrm>
            <a:off x="470848" y="152400"/>
            <a:ext cx="8229600" cy="627888"/>
          </a:xfrm>
        </p:spPr>
        <p:txBody>
          <a:bodyPr>
            <a:normAutofit/>
          </a:bodyPr>
          <a:lstStyle/>
          <a:p>
            <a:pPr>
              <a:defRPr/>
            </a:pPr>
            <a:r>
              <a:rPr lang="en-US" sz="2500" b="1" u="sng" dirty="0">
                <a:latin typeface="Constantia (Body)"/>
              </a:rPr>
              <a:t>Cont..</a:t>
            </a:r>
          </a:p>
        </p:txBody>
      </p:sp>
    </p:spTree>
    <p:extLst>
      <p:ext uri="{BB962C8B-B14F-4D97-AF65-F5344CB8AC3E}">
        <p14:creationId xmlns:p14="http://schemas.microsoft.com/office/powerpoint/2010/main" val="543920749"/>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41950"/>
          </a:xfrm>
        </p:spPr>
        <p:txBody>
          <a:bodyPr>
            <a:normAutofit fontScale="92500" lnSpcReduction="20000"/>
          </a:bodyPr>
          <a:lstStyle/>
          <a:p>
            <a:r>
              <a:rPr lang="en-US" sz="1900" b="1" u="sng" dirty="0">
                <a:solidFill>
                  <a:schemeClr val="tx2"/>
                </a:solidFill>
                <a:latin typeface="Constantia (Body)"/>
                <a:ea typeface="+mj-ea"/>
                <a:cs typeface="+mj-cs"/>
              </a:rPr>
              <a:t>Exit Conditions</a:t>
            </a:r>
            <a:r>
              <a:rPr lang="en-US" sz="1900" b="1" dirty="0">
                <a:solidFill>
                  <a:schemeClr val="tx2"/>
                </a:solidFill>
                <a:latin typeface="Constantia (Body)"/>
                <a:ea typeface="+mj-ea"/>
                <a:cs typeface="+mj-cs"/>
              </a:rPr>
              <a:t>: </a:t>
            </a:r>
            <a:r>
              <a:rPr lang="en-US" sz="1900" b="1" u="sng" dirty="0">
                <a:solidFill>
                  <a:schemeClr val="tx2"/>
                </a:solidFill>
                <a:latin typeface="Constantia (Body)"/>
                <a:ea typeface="+mj-ea"/>
                <a:cs typeface="+mj-cs"/>
              </a:rPr>
              <a:t> </a:t>
            </a:r>
          </a:p>
          <a:p>
            <a:pPr marL="519113" indent="-231775" algn="just">
              <a:buFont typeface="Wingdings" panose="05000000000000000000" pitchFamily="2" charset="2"/>
              <a:buChar char="Ø"/>
            </a:pPr>
            <a:r>
              <a:rPr lang="en-US" sz="1900" b="1" dirty="0"/>
              <a:t>Transfers to PROI:</a:t>
            </a:r>
            <a:r>
              <a:rPr lang="en-US" sz="1900" dirty="0"/>
              <a:t> Pricing norms will apply but reporting in Form FC-TRS to be made.</a:t>
            </a:r>
          </a:p>
          <a:p>
            <a:pPr marL="519113" indent="-231775" algn="just">
              <a:buFont typeface="Wingdings" panose="05000000000000000000" pitchFamily="2" charset="2"/>
              <a:buChar char="Ø"/>
            </a:pPr>
            <a:r>
              <a:rPr lang="en-US" sz="1900" b="1" dirty="0"/>
              <a:t>Transfers to PRI:</a:t>
            </a:r>
            <a:r>
              <a:rPr lang="en-US" sz="1900" dirty="0"/>
              <a:t> Subject to </a:t>
            </a:r>
            <a:r>
              <a:rPr lang="en-US" sz="1900" b="1" dirty="0"/>
              <a:t>pricing norms</a:t>
            </a:r>
            <a:r>
              <a:rPr lang="en-US" sz="1900" dirty="0"/>
              <a:t>.</a:t>
            </a:r>
          </a:p>
          <a:p>
            <a:pPr marL="519113" indent="-231775" algn="just">
              <a:buFont typeface="Wingdings" panose="05000000000000000000" pitchFamily="2" charset="2"/>
              <a:buChar char="Ø"/>
            </a:pPr>
            <a:r>
              <a:rPr lang="en-US" sz="1900" b="1" dirty="0"/>
              <a:t>Indian company with Foreign Investment Owned and controlled by PROI and not by PRI:</a:t>
            </a:r>
            <a:r>
              <a:rPr lang="en-US" sz="1900" dirty="0"/>
              <a:t> pricing and reporting norms will not apply</a:t>
            </a:r>
          </a:p>
          <a:p>
            <a:pPr marL="519113" indent="-231775" algn="just">
              <a:buFont typeface="Wingdings" panose="05000000000000000000" pitchFamily="2" charset="2"/>
              <a:buChar char="Ø"/>
            </a:pPr>
            <a:r>
              <a:rPr lang="en-US" sz="1900" b="1" dirty="0"/>
              <a:t>LLPs follow similar rules as companies</a:t>
            </a:r>
            <a:r>
              <a:rPr lang="en-US" sz="1900" dirty="0"/>
              <a:t>.</a:t>
            </a:r>
          </a:p>
          <a:p>
            <a:pPr marL="519113" indent="-231775" algn="just">
              <a:buFont typeface="Wingdings" panose="05000000000000000000" pitchFamily="2" charset="2"/>
              <a:buChar char="Ø"/>
            </a:pPr>
            <a:endParaRPr lang="en-US" sz="1900" dirty="0"/>
          </a:p>
          <a:p>
            <a:r>
              <a:rPr lang="en-US" sz="1900" b="1" u="sng" dirty="0">
                <a:solidFill>
                  <a:schemeClr val="tx2"/>
                </a:solidFill>
                <a:latin typeface="Constantia (Body)"/>
                <a:ea typeface="+mj-ea"/>
                <a:cs typeface="+mj-cs"/>
              </a:rPr>
              <a:t>Compliance &amp; Reporting</a:t>
            </a:r>
          </a:p>
          <a:p>
            <a:pPr marL="519113" indent="-231775" algn="just">
              <a:buFont typeface="Wingdings" panose="05000000000000000000" pitchFamily="2" charset="2"/>
              <a:buChar char="Ø"/>
            </a:pPr>
            <a:r>
              <a:rPr lang="en-US" sz="1900" dirty="0"/>
              <a:t>First-level </a:t>
            </a:r>
            <a:r>
              <a:rPr lang="en-US" sz="1900" b="1" dirty="0"/>
              <a:t>Indian company</a:t>
            </a:r>
            <a:r>
              <a:rPr lang="en-US" sz="1900" dirty="0"/>
              <a:t> making downstream investment ensures compliance.</a:t>
            </a:r>
          </a:p>
          <a:p>
            <a:pPr marL="519113" indent="-231775" algn="just">
              <a:buFont typeface="Wingdings" panose="05000000000000000000" pitchFamily="2" charset="2"/>
              <a:buChar char="Ø"/>
            </a:pPr>
            <a:r>
              <a:rPr lang="en-US" sz="1900" b="1" dirty="0"/>
              <a:t>Statutory Auditor's Certificate</a:t>
            </a:r>
            <a:r>
              <a:rPr lang="en-US" sz="1900" dirty="0"/>
              <a:t> required annually.</a:t>
            </a:r>
          </a:p>
          <a:p>
            <a:pPr marL="519113" indent="-231775" algn="just">
              <a:buFont typeface="Wingdings" panose="05000000000000000000" pitchFamily="2" charset="2"/>
              <a:buChar char="Ø"/>
            </a:pPr>
            <a:r>
              <a:rPr lang="en-US" sz="1900" b="1" dirty="0"/>
              <a:t>Statutory Auditor’s qualified report </a:t>
            </a:r>
            <a:r>
              <a:rPr lang="en-US" sz="1900" dirty="0"/>
              <a:t>should be </a:t>
            </a:r>
            <a:r>
              <a:rPr lang="en-US" sz="1900" b="1" dirty="0"/>
              <a:t>reported to RBI</a:t>
            </a:r>
            <a:r>
              <a:rPr lang="en-US" sz="1900" dirty="0"/>
              <a:t>.</a:t>
            </a:r>
          </a:p>
          <a:p>
            <a:pPr marL="519113" indent="-231775" algn="just">
              <a:buFont typeface="Wingdings" panose="05000000000000000000" pitchFamily="2" charset="2"/>
              <a:buChar char="Ø"/>
            </a:pPr>
            <a:r>
              <a:rPr lang="en-US" sz="1900" b="1" dirty="0"/>
              <a:t>LLPs follow similar rules as companies.</a:t>
            </a:r>
            <a:endParaRPr lang="en-US" sz="1900" dirty="0"/>
          </a:p>
          <a:p>
            <a:pPr marL="519113" indent="-231775" algn="just">
              <a:buFont typeface="Wingdings" panose="05000000000000000000" pitchFamily="2" charset="2"/>
              <a:buChar char="Ø"/>
            </a:pPr>
            <a:endParaRPr lang="en-US" sz="1900" dirty="0"/>
          </a:p>
          <a:p>
            <a:r>
              <a:rPr lang="en-US" sz="1900" b="1" u="sng" dirty="0">
                <a:solidFill>
                  <a:schemeClr val="tx2"/>
                </a:solidFill>
                <a:latin typeface="Constantia (Body)"/>
                <a:ea typeface="+mj-ea"/>
                <a:cs typeface="+mj-cs"/>
              </a:rPr>
              <a:t>Applicability</a:t>
            </a:r>
          </a:p>
          <a:p>
            <a:pPr marL="519113" indent="-231775" algn="just">
              <a:buFont typeface="Wingdings" panose="05000000000000000000" pitchFamily="2" charset="2"/>
              <a:buChar char="Ø"/>
            </a:pPr>
            <a:r>
              <a:rPr lang="en-US" sz="1900" dirty="0"/>
              <a:t>Investments </a:t>
            </a:r>
            <a:r>
              <a:rPr lang="en-US" sz="1900" b="1" dirty="0"/>
              <a:t>before Feb 13, 2009</a:t>
            </a:r>
            <a:r>
              <a:rPr lang="en-US" sz="1900" dirty="0"/>
              <a:t>: No modifications required.</a:t>
            </a:r>
          </a:p>
          <a:p>
            <a:pPr marL="519113" indent="-231775" algn="just">
              <a:buFont typeface="Wingdings" panose="05000000000000000000" pitchFamily="2" charset="2"/>
              <a:buChar char="Ø"/>
            </a:pPr>
            <a:r>
              <a:rPr lang="en-US" sz="1900" b="1" dirty="0"/>
              <a:t>Feb 13, 2009 – June 21, 2013</a:t>
            </a:r>
            <a:r>
              <a:rPr lang="en-US" sz="1900" dirty="0"/>
              <a:t>: Non-compliant cases should have been reported to RBI by Oct 3, 2013.</a:t>
            </a: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
        <p:nvSpPr>
          <p:cNvPr id="2" name="Title 1">
            <a:extLst>
              <a:ext uri="{FF2B5EF4-FFF2-40B4-BE49-F238E27FC236}">
                <a16:creationId xmlns:a16="http://schemas.microsoft.com/office/drawing/2014/main" id="{7251F385-9C0B-6AE2-9532-077566D52648}"/>
              </a:ext>
            </a:extLst>
          </p:cNvPr>
          <p:cNvSpPr>
            <a:spLocks noGrp="1"/>
          </p:cNvSpPr>
          <p:nvPr>
            <p:ph type="title"/>
          </p:nvPr>
        </p:nvSpPr>
        <p:spPr>
          <a:xfrm>
            <a:off x="470848" y="152400"/>
            <a:ext cx="8229600" cy="627888"/>
          </a:xfrm>
        </p:spPr>
        <p:txBody>
          <a:bodyPr>
            <a:normAutofit/>
          </a:bodyPr>
          <a:lstStyle/>
          <a:p>
            <a:pPr>
              <a:defRPr/>
            </a:pPr>
            <a:r>
              <a:rPr lang="en-US" sz="2500" b="1" u="sng" dirty="0">
                <a:latin typeface="Constantia (Body)"/>
              </a:rPr>
              <a:t>Cont..</a:t>
            </a:r>
          </a:p>
        </p:txBody>
      </p:sp>
    </p:spTree>
    <p:extLst>
      <p:ext uri="{BB962C8B-B14F-4D97-AF65-F5344CB8AC3E}">
        <p14:creationId xmlns:p14="http://schemas.microsoft.com/office/powerpoint/2010/main" val="4290003122"/>
      </p:ext>
    </p:extLst>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51688"/>
          </a:xfrm>
        </p:spPr>
        <p:txBody>
          <a:bodyPr>
            <a:normAutofit/>
          </a:bodyPr>
          <a:lstStyle/>
          <a:p>
            <a:r>
              <a:rPr lang="en-US" sz="2500" b="1" u="sng" dirty="0">
                <a:latin typeface="Constantia (Body)"/>
              </a:rPr>
              <a:t>Taxes and remittance of sale proceeds</a:t>
            </a:r>
          </a:p>
        </p:txBody>
      </p:sp>
      <p:sp>
        <p:nvSpPr>
          <p:cNvPr id="3" name="Content Placeholder 2"/>
          <p:cNvSpPr>
            <a:spLocks noGrp="1"/>
          </p:cNvSpPr>
          <p:nvPr>
            <p:ph idx="1"/>
          </p:nvPr>
        </p:nvSpPr>
        <p:spPr>
          <a:xfrm>
            <a:off x="457200" y="1524000"/>
            <a:ext cx="8229600" cy="4800600"/>
          </a:xfrm>
        </p:spPr>
        <p:txBody>
          <a:bodyPr>
            <a:noAutofit/>
          </a:bodyPr>
          <a:lstStyle/>
          <a:p>
            <a:pPr algn="just"/>
            <a:r>
              <a:rPr lang="en-US" sz="1900" dirty="0"/>
              <a:t>All transaction relating to foreign investment in India are required to be undertaken through banking channels in India and are subject to payment of applicable taxes and other duties/ levies in India.</a:t>
            </a:r>
          </a:p>
          <a:p>
            <a:pPr algn="just"/>
            <a:endParaRPr lang="en-US" sz="1900" dirty="0"/>
          </a:p>
          <a:p>
            <a:pPr algn="just"/>
            <a:r>
              <a:rPr lang="en-US" sz="1900" dirty="0"/>
              <a:t>Remittance of sale proceeds of an Indian security held by a person resident outside India will have to be made only in accordance with NDI Rules.</a:t>
            </a:r>
          </a:p>
          <a:p>
            <a:pPr algn="just"/>
            <a:endParaRPr lang="en-US" sz="1900" dirty="0"/>
          </a:p>
          <a:p>
            <a:pPr algn="just"/>
            <a:r>
              <a:rPr lang="en-US" sz="1900" dirty="0"/>
              <a:t> An authorised dealer bank may permit the remittance of sale proceeds of a security (net of applicable taxes) to the seller resident outside India provided: </a:t>
            </a:r>
          </a:p>
          <a:p>
            <a:pPr marL="287338" indent="0" algn="just">
              <a:buNone/>
            </a:pPr>
            <a:r>
              <a:rPr lang="en-US" sz="1900" dirty="0"/>
              <a:t>(a) the security was held by the seller on repatriation basis; and </a:t>
            </a:r>
          </a:p>
          <a:p>
            <a:pPr marL="287338" indent="0" algn="just">
              <a:buNone/>
            </a:pPr>
            <a:r>
              <a:rPr lang="en-US" sz="1900" dirty="0"/>
              <a:t>(b) either the security has been sold in compliance with the pricing guidelines or the RBI's approval has been obtained in other cases for sale of the security and remittance of the sale proceeds thereof</a:t>
            </a: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D7507-6470-CAE1-9E29-77FDF9D264AE}"/>
              </a:ext>
            </a:extLst>
          </p:cNvPr>
          <p:cNvSpPr>
            <a:spLocks noGrp="1"/>
          </p:cNvSpPr>
          <p:nvPr>
            <p:ph type="title"/>
          </p:nvPr>
        </p:nvSpPr>
        <p:spPr>
          <a:xfrm>
            <a:off x="457200" y="704088"/>
            <a:ext cx="8229600" cy="591312"/>
          </a:xfrm>
        </p:spPr>
        <p:txBody>
          <a:bodyPr/>
          <a:lstStyle/>
          <a:p>
            <a:r>
              <a:rPr lang="en-US" sz="2500" b="1" u="sng" dirty="0">
                <a:latin typeface="Constantia (Body)"/>
              </a:rPr>
              <a:t>References</a:t>
            </a:r>
            <a:r>
              <a:rPr lang="en-US" sz="3000" b="1" u="sng" dirty="0"/>
              <a:t> to RBI</a:t>
            </a:r>
          </a:p>
        </p:txBody>
      </p:sp>
      <p:sp>
        <p:nvSpPr>
          <p:cNvPr id="3" name="Content Placeholder 2">
            <a:extLst>
              <a:ext uri="{FF2B5EF4-FFF2-40B4-BE49-F238E27FC236}">
                <a16:creationId xmlns:a16="http://schemas.microsoft.com/office/drawing/2014/main" id="{8E211939-3129-A72E-5826-98BF573419CC}"/>
              </a:ext>
            </a:extLst>
          </p:cNvPr>
          <p:cNvSpPr>
            <a:spLocks noGrp="1"/>
          </p:cNvSpPr>
          <p:nvPr>
            <p:ph idx="1"/>
          </p:nvPr>
        </p:nvSpPr>
        <p:spPr>
          <a:xfrm>
            <a:off x="457200" y="1935480"/>
            <a:ext cx="8229600" cy="4218432"/>
          </a:xfrm>
        </p:spPr>
        <p:txBody>
          <a:bodyPr>
            <a:normAutofit/>
          </a:bodyPr>
          <a:lstStyle/>
          <a:p>
            <a:pPr algn="just"/>
            <a:r>
              <a:rPr lang="en-US" sz="2000" b="0" i="0" u="none" strike="noStrike" baseline="0" dirty="0">
                <a:latin typeface="ArialMT"/>
              </a:rPr>
              <a:t>Any requests for clarification pertaining to foreign investment shall be made to the Authorized Dealer (AD) bank concerned.</a:t>
            </a:r>
          </a:p>
          <a:p>
            <a:pPr marL="0" indent="0" algn="just">
              <a:buNone/>
            </a:pPr>
            <a:r>
              <a:rPr lang="en-US" sz="2000" b="0" i="0" u="none" strike="noStrike" baseline="0" dirty="0">
                <a:latin typeface="ArialMT"/>
              </a:rPr>
              <a:t> </a:t>
            </a:r>
          </a:p>
          <a:p>
            <a:pPr algn="just"/>
            <a:r>
              <a:rPr lang="en-US" sz="2000" b="0" i="0" u="none" strike="noStrike" baseline="0" dirty="0">
                <a:latin typeface="ArialMT"/>
              </a:rPr>
              <a:t>The AD bank will forward the request to the concerned Regional Office of Reserve Bank for guidance through a nodal office along with specific recommendation/ observations, FEMA provisions, relevant documents. </a:t>
            </a:r>
          </a:p>
          <a:p>
            <a:pPr marL="0" indent="0" algn="just">
              <a:buNone/>
            </a:pPr>
            <a:endParaRPr lang="en-US" sz="2000" b="0" i="0" u="none" strike="noStrike" baseline="0" dirty="0">
              <a:latin typeface="ArialMT"/>
            </a:endParaRPr>
          </a:p>
          <a:p>
            <a:pPr algn="just"/>
            <a:r>
              <a:rPr lang="en-US" sz="2000" b="0" i="0" u="none" strike="noStrike" baseline="0" dirty="0">
                <a:latin typeface="ArialMT"/>
              </a:rPr>
              <a:t>The jurisdiction of a regional office of Reserve Bank shall be as per the registered office of the Indian investee entity.</a:t>
            </a:r>
            <a:endParaRPr lang="en-US" sz="3200" b="1" u="sng" dirty="0">
              <a:solidFill>
                <a:schemeClr val="tx2"/>
              </a:solidFill>
              <a:latin typeface="+mj-lt"/>
              <a:ea typeface="+mj-ea"/>
              <a:cs typeface="+mj-cs"/>
            </a:endParaRPr>
          </a:p>
        </p:txBody>
      </p:sp>
      <p:sp>
        <p:nvSpPr>
          <p:cNvPr id="4" name="Date Placeholder 3">
            <a:extLst>
              <a:ext uri="{FF2B5EF4-FFF2-40B4-BE49-F238E27FC236}">
                <a16:creationId xmlns:a16="http://schemas.microsoft.com/office/drawing/2014/main" id="{9156DEB5-431D-1689-8A58-2BF532B51B84}"/>
              </a:ext>
            </a:extLst>
          </p:cNvPr>
          <p:cNvSpPr>
            <a:spLocks noGrp="1"/>
          </p:cNvSpPr>
          <p:nvPr>
            <p:ph type="dt" sz="half" idx="10"/>
          </p:nvPr>
        </p:nvSpPr>
        <p:spPr/>
        <p:txBody>
          <a:bodyPr/>
          <a:lstStyle/>
          <a:p>
            <a:fld id="{EFA00FAF-E371-45C3-B676-3F845D6C0112}" type="datetime1">
              <a:rPr lang="en-US" smtClean="0"/>
              <a:pPr/>
              <a:t>3/29/2025</a:t>
            </a:fld>
            <a:endParaRPr lang="en-US" dirty="0"/>
          </a:p>
        </p:txBody>
      </p:sp>
      <p:sp>
        <p:nvSpPr>
          <p:cNvPr id="5" name="Slide Number Placeholder 4">
            <a:extLst>
              <a:ext uri="{FF2B5EF4-FFF2-40B4-BE49-F238E27FC236}">
                <a16:creationId xmlns:a16="http://schemas.microsoft.com/office/drawing/2014/main" id="{175B42FC-37C2-8863-BCAC-D3CAB5661741}"/>
              </a:ext>
            </a:extLst>
          </p:cNvPr>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604843169"/>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743712"/>
          </a:xfrm>
        </p:spPr>
        <p:txBody>
          <a:bodyPr>
            <a:normAutofit/>
          </a:bodyPr>
          <a:lstStyle/>
          <a:p>
            <a:r>
              <a:rPr lang="en-US" sz="2500" b="1" u="sng" dirty="0">
                <a:latin typeface="Constantia (Body)"/>
              </a:rPr>
              <a:t>Definitions</a:t>
            </a:r>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sz="1900" b="1" u="sng" dirty="0"/>
              <a:t>Foreign Investment</a:t>
            </a:r>
            <a:r>
              <a:rPr lang="en-US" sz="1900" b="1" dirty="0"/>
              <a:t>: </a:t>
            </a:r>
            <a:r>
              <a:rPr lang="en-US" sz="1900" dirty="0"/>
              <a:t>any</a:t>
            </a:r>
            <a:r>
              <a:rPr lang="en-US" sz="1900" b="1" dirty="0"/>
              <a:t> </a:t>
            </a:r>
            <a:r>
              <a:rPr lang="en-US" sz="1900" dirty="0"/>
              <a:t>investment made by a person resident outside India on a </a:t>
            </a:r>
            <a:r>
              <a:rPr lang="en-US" sz="1900" dirty="0" err="1"/>
              <a:t>repatriable</a:t>
            </a:r>
            <a:r>
              <a:rPr lang="en-US" sz="1900" dirty="0"/>
              <a:t> basis in Equity Instruments of an Indian company or to the capital of an LLP.</a:t>
            </a:r>
          </a:p>
          <a:p>
            <a:pPr algn="just"/>
            <a:endParaRPr lang="en-US" sz="1900" b="1" u="sng" dirty="0"/>
          </a:p>
          <a:p>
            <a:pPr algn="just"/>
            <a:r>
              <a:rPr lang="en-US" sz="1900" b="1" u="sng" dirty="0"/>
              <a:t>Foreign Direct Investment</a:t>
            </a:r>
            <a:r>
              <a:rPr lang="en-US" sz="1900" b="1" dirty="0"/>
              <a:t>: </a:t>
            </a:r>
            <a:r>
              <a:rPr lang="en-US" sz="1900" dirty="0"/>
              <a:t>any investment through equity Instruments by a person resident outside India </a:t>
            </a:r>
          </a:p>
          <a:p>
            <a:pPr algn="just">
              <a:buNone/>
            </a:pPr>
            <a:r>
              <a:rPr lang="en-US" sz="1900" dirty="0"/>
              <a:t>    (a) in an unlisted Indian company; or</a:t>
            </a:r>
          </a:p>
          <a:p>
            <a:pPr algn="just">
              <a:buNone/>
            </a:pPr>
            <a:r>
              <a:rPr lang="en-US" sz="1900" dirty="0"/>
              <a:t>    (b) in 10 percent or more of the post issue paid-up equity capital on a fully diluted basis of a listed Indian company</a:t>
            </a:r>
          </a:p>
          <a:p>
            <a:pPr algn="just">
              <a:buNone/>
            </a:pPr>
            <a:endParaRPr lang="en-US" sz="1900" dirty="0"/>
          </a:p>
          <a:p>
            <a:r>
              <a:rPr lang="en-US" sz="1900" b="1" u="sng" dirty="0"/>
              <a:t>Equity Instruments</a:t>
            </a:r>
            <a:r>
              <a:rPr lang="en-US" sz="1900" b="1" dirty="0"/>
              <a:t>: </a:t>
            </a:r>
            <a:r>
              <a:rPr lang="en-US" sz="1900" dirty="0"/>
              <a:t>Equity Instruments are equity shares, convertible debentures, preference shares and share warrants issued by an Indian company. </a:t>
            </a:r>
          </a:p>
        </p:txBody>
      </p:sp>
      <p:sp>
        <p:nvSpPr>
          <p:cNvPr id="5" name="Date Placeholder 4"/>
          <p:cNvSpPr>
            <a:spLocks noGrp="1"/>
          </p:cNvSpPr>
          <p:nvPr>
            <p:ph type="dt" sz="half" idx="10"/>
          </p:nvPr>
        </p:nvSpPr>
        <p:spPr/>
        <p:txBody>
          <a:bodyPr/>
          <a:lstStyle/>
          <a:p>
            <a:fld id="{2980BFAF-54CD-419F-AABE-9728600B48DD}"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389120"/>
          </a:xfrm>
        </p:spPr>
        <p:txBody>
          <a:bodyPr>
            <a:normAutofit fontScale="70000" lnSpcReduction="20000"/>
          </a:bodyPr>
          <a:lstStyle/>
          <a:p>
            <a:pPr algn="just">
              <a:buNone/>
            </a:pPr>
            <a:r>
              <a:rPr lang="en-US" b="1" u="sng" dirty="0"/>
              <a:t>FC-GPR</a:t>
            </a:r>
            <a:r>
              <a:rPr lang="en-US" b="1" dirty="0"/>
              <a:t>:</a:t>
            </a:r>
          </a:p>
          <a:p>
            <a:pPr algn="just"/>
            <a:r>
              <a:rPr lang="en-US" sz="2200" dirty="0"/>
              <a:t>For intimating to RBI details of issue of Equity Instruments to PROI.</a:t>
            </a:r>
          </a:p>
          <a:p>
            <a:pPr algn="just"/>
            <a:r>
              <a:rPr lang="en-US" sz="2200" dirty="0"/>
              <a:t>E-filing within 30 days from the date of such issue.</a:t>
            </a:r>
          </a:p>
          <a:p>
            <a:pPr algn="just"/>
            <a:r>
              <a:rPr lang="en-US" sz="2200" dirty="0"/>
              <a:t>RBI allots UIN / Registration .</a:t>
            </a:r>
          </a:p>
          <a:p>
            <a:pPr algn="just">
              <a:buNone/>
            </a:pPr>
            <a:endParaRPr lang="en-US" b="1" u="sng" dirty="0"/>
          </a:p>
          <a:p>
            <a:pPr algn="just">
              <a:buNone/>
            </a:pPr>
            <a:r>
              <a:rPr lang="en-US" b="1" u="sng" dirty="0"/>
              <a:t>FLA</a:t>
            </a:r>
            <a:r>
              <a:rPr lang="en-US" b="1" dirty="0"/>
              <a:t>:</a:t>
            </a:r>
          </a:p>
          <a:p>
            <a:pPr algn="just"/>
            <a:r>
              <a:rPr lang="en-US" sz="2200" dirty="0"/>
              <a:t>Indian company / LLP who has received foreign investments </a:t>
            </a:r>
          </a:p>
          <a:p>
            <a:pPr algn="just"/>
            <a:r>
              <a:rPr lang="en-US" sz="2200" dirty="0"/>
              <a:t>To be filed on or before 15th day of July.</a:t>
            </a:r>
          </a:p>
          <a:p>
            <a:pPr algn="just">
              <a:buNone/>
            </a:pPr>
            <a:endParaRPr lang="en-US" sz="2400" b="1" u="sng" dirty="0"/>
          </a:p>
          <a:p>
            <a:pPr algn="just">
              <a:buNone/>
            </a:pPr>
            <a:r>
              <a:rPr lang="en-US" sz="2400" b="1" u="sng" dirty="0"/>
              <a:t>FC-TRS</a:t>
            </a:r>
            <a:r>
              <a:rPr lang="en-US" sz="2400" b="1" dirty="0"/>
              <a:t>:</a:t>
            </a:r>
          </a:p>
          <a:p>
            <a:pPr algn="just"/>
            <a:r>
              <a:rPr lang="en-US" sz="2200" dirty="0"/>
              <a:t>The form FCTRS shall be filed with the </a:t>
            </a:r>
            <a:r>
              <a:rPr lang="en-US" sz="2200" dirty="0" err="1"/>
              <a:t>Authorised</a:t>
            </a:r>
            <a:r>
              <a:rPr lang="en-US" sz="2200" dirty="0"/>
              <a:t> Dealer bank within sixty days of transfer of Equity Instruments or receipt/ remittance of funds whichever is earlier.</a:t>
            </a:r>
          </a:p>
          <a:p>
            <a:pPr algn="just"/>
            <a:endParaRPr lang="en-US" sz="2200" dirty="0"/>
          </a:p>
          <a:p>
            <a:pPr algn="just">
              <a:buNone/>
            </a:pPr>
            <a:r>
              <a:rPr lang="en-US" sz="2400" b="1" u="sng" dirty="0"/>
              <a:t>KYC</a:t>
            </a:r>
            <a:r>
              <a:rPr lang="en-US" sz="2400" b="1" dirty="0"/>
              <a:t>:</a:t>
            </a:r>
          </a:p>
          <a:p>
            <a:pPr algn="just"/>
            <a:r>
              <a:rPr lang="en-US" sz="2200" dirty="0"/>
              <a:t>KYC to be checked by the remittance receiving AD bank at the time of receipt of funds.</a:t>
            </a:r>
          </a:p>
          <a:p>
            <a:pPr algn="just"/>
            <a:endParaRPr lang="en-US" sz="2200" dirty="0"/>
          </a:p>
          <a:p>
            <a:pPr algn="just">
              <a:buNone/>
            </a:pPr>
            <a:r>
              <a:rPr lang="en-US" sz="2400" b="1" u="sng" dirty="0"/>
              <a:t>Form ESOP</a:t>
            </a:r>
            <a:r>
              <a:rPr lang="en-US" sz="2400" b="1" dirty="0"/>
              <a:t>:</a:t>
            </a:r>
          </a:p>
          <a:p>
            <a:pPr algn="just"/>
            <a:r>
              <a:rPr lang="en-US" sz="2200" dirty="0"/>
              <a:t>Should be reported within 30 days from the date of issue of employees' stock option.</a:t>
            </a:r>
          </a:p>
          <a:p>
            <a:pPr algn="just"/>
            <a:endParaRPr lang="en-US" sz="2200" dirty="0"/>
          </a:p>
          <a:p>
            <a:pPr algn="just"/>
            <a:endParaRPr lang="en-US" sz="2200" dirty="0"/>
          </a:p>
          <a:p>
            <a:pPr algn="just"/>
            <a:endParaRPr lang="en-US" sz="2200" dirty="0"/>
          </a:p>
        </p:txBody>
      </p:sp>
      <p:sp>
        <p:nvSpPr>
          <p:cNvPr id="4" name="Title 1"/>
          <p:cNvSpPr>
            <a:spLocks noGrp="1"/>
          </p:cNvSpPr>
          <p:nvPr>
            <p:ph type="title"/>
          </p:nvPr>
        </p:nvSpPr>
        <p:spPr>
          <a:xfrm>
            <a:off x="457200" y="838200"/>
            <a:ext cx="8229600" cy="627888"/>
          </a:xfrm>
        </p:spPr>
        <p:txBody>
          <a:bodyPr>
            <a:normAutofit/>
          </a:bodyPr>
          <a:lstStyle/>
          <a:p>
            <a:pPr>
              <a:defRPr/>
            </a:pPr>
            <a:r>
              <a:rPr lang="en-US" sz="2500" b="1" u="sng" dirty="0">
                <a:latin typeface="Constantia (Body)"/>
              </a:rPr>
              <a:t>FDI Reporting Requirements </a:t>
            </a:r>
          </a:p>
        </p:txBody>
      </p:sp>
      <p:sp>
        <p:nvSpPr>
          <p:cNvPr id="6" name="Date Placeholder 5"/>
          <p:cNvSpPr>
            <a:spLocks noGrp="1"/>
          </p:cNvSpPr>
          <p:nvPr>
            <p:ph type="dt" sz="half" idx="10"/>
          </p:nvPr>
        </p:nvSpPr>
        <p:spPr/>
        <p:txBody>
          <a:bodyPr/>
          <a:lstStyle/>
          <a:p>
            <a:fld id="{18915BAA-29BC-4B54-B282-B3B8C1C8C54C}"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1B5E21-079E-F743-4CDD-78C19AC098A9}"/>
              </a:ext>
            </a:extLst>
          </p:cNvPr>
          <p:cNvSpPr>
            <a:spLocks noGrp="1"/>
          </p:cNvSpPr>
          <p:nvPr>
            <p:ph idx="1"/>
          </p:nvPr>
        </p:nvSpPr>
        <p:spPr>
          <a:xfrm>
            <a:off x="447040" y="876300"/>
            <a:ext cx="8229600" cy="5105400"/>
          </a:xfrm>
        </p:spPr>
        <p:txBody>
          <a:bodyPr>
            <a:noAutofit/>
          </a:bodyPr>
          <a:lstStyle/>
          <a:p>
            <a:pPr algn="just">
              <a:buNone/>
            </a:pPr>
            <a:r>
              <a:rPr lang="en-US" sz="1800" b="1" u="sng" dirty="0"/>
              <a:t>Form LLP (I)</a:t>
            </a:r>
            <a:r>
              <a:rPr lang="en-US" sz="1800" b="1" dirty="0"/>
              <a:t>:</a:t>
            </a:r>
          </a:p>
          <a:p>
            <a:pPr algn="just"/>
            <a:r>
              <a:rPr lang="en-US" sz="1800" dirty="0"/>
              <a:t>Should be reported within 30 days from the date of receipt of the amount of consideration.</a:t>
            </a:r>
          </a:p>
          <a:p>
            <a:pPr algn="just">
              <a:buNone/>
            </a:pPr>
            <a:endParaRPr lang="en-US" sz="1800" b="1" u="sng" dirty="0"/>
          </a:p>
          <a:p>
            <a:pPr algn="just">
              <a:buNone/>
            </a:pPr>
            <a:r>
              <a:rPr lang="en-US" sz="1800" b="1" u="sng" dirty="0"/>
              <a:t>Form LLP (II)</a:t>
            </a:r>
            <a:r>
              <a:rPr lang="en-US" sz="1800" b="1" dirty="0"/>
              <a:t>:</a:t>
            </a:r>
          </a:p>
          <a:p>
            <a:pPr algn="just"/>
            <a:r>
              <a:rPr lang="en-US" sz="1800" dirty="0"/>
              <a:t>Should be reported within 60 days from the date of receipt of funds. The onus of reporting shall be on the resident transferor/transferee.</a:t>
            </a:r>
          </a:p>
          <a:p>
            <a:pPr algn="just">
              <a:buNone/>
            </a:pPr>
            <a:endParaRPr lang="en-US" sz="1800" b="1" u="sng" dirty="0"/>
          </a:p>
          <a:p>
            <a:pPr algn="just">
              <a:buNone/>
            </a:pPr>
            <a:r>
              <a:rPr lang="en-US" sz="1800" b="1" u="sng" dirty="0"/>
              <a:t>Form </a:t>
            </a:r>
            <a:r>
              <a:rPr lang="en-US" sz="1800" b="1" u="sng" dirty="0" err="1"/>
              <a:t>InVI</a:t>
            </a:r>
            <a:r>
              <a:rPr lang="en-US" sz="1800" b="1" dirty="0"/>
              <a:t>:</a:t>
            </a:r>
          </a:p>
          <a:p>
            <a:pPr algn="just"/>
            <a:r>
              <a:rPr lang="en-US" sz="1800" dirty="0"/>
              <a:t>Should be reported within 30 days from the date of issue of units.</a:t>
            </a:r>
          </a:p>
          <a:p>
            <a:pPr algn="just">
              <a:buNone/>
            </a:pPr>
            <a:endParaRPr lang="en-US" sz="1800" b="1" u="sng" dirty="0"/>
          </a:p>
          <a:p>
            <a:pPr algn="just">
              <a:buNone/>
            </a:pPr>
            <a:r>
              <a:rPr lang="en-US" sz="1800" b="1" u="sng" dirty="0"/>
              <a:t>Form CN</a:t>
            </a:r>
            <a:r>
              <a:rPr lang="en-US" sz="1800" b="1" dirty="0"/>
              <a:t>:</a:t>
            </a:r>
          </a:p>
          <a:p>
            <a:pPr algn="just"/>
            <a:r>
              <a:rPr lang="en-US" sz="1800" dirty="0"/>
              <a:t>Should be reported within 30 days of issue or transfer</a:t>
            </a:r>
          </a:p>
          <a:p>
            <a:pPr algn="just">
              <a:buNone/>
            </a:pPr>
            <a:endParaRPr lang="en-US" sz="1800" b="1" u="sng" dirty="0"/>
          </a:p>
          <a:p>
            <a:pPr algn="just">
              <a:buNone/>
            </a:pPr>
            <a:r>
              <a:rPr lang="en-US" sz="1800" b="1" u="sng" dirty="0"/>
              <a:t>Form DI</a:t>
            </a:r>
            <a:r>
              <a:rPr lang="en-US" sz="1800" b="1" dirty="0"/>
              <a:t>:</a:t>
            </a:r>
          </a:p>
          <a:p>
            <a:pPr algn="just"/>
            <a:r>
              <a:rPr lang="en-US" sz="1800" dirty="0"/>
              <a:t>Should be reported within 30 days from the date of allotment of equity instruments.</a:t>
            </a:r>
          </a:p>
          <a:p>
            <a:pPr algn="just"/>
            <a:endParaRPr lang="en-US" sz="1800" dirty="0"/>
          </a:p>
          <a:p>
            <a:pPr algn="just"/>
            <a:endParaRPr lang="en-US" sz="1800" dirty="0"/>
          </a:p>
          <a:p>
            <a:pPr algn="just"/>
            <a:endParaRPr lang="en-US" sz="1800" dirty="0"/>
          </a:p>
          <a:p>
            <a:pPr algn="just"/>
            <a:endParaRPr lang="en-US" sz="1800" dirty="0"/>
          </a:p>
          <a:p>
            <a:pPr algn="just"/>
            <a:endParaRPr lang="en-US" sz="1800" dirty="0"/>
          </a:p>
          <a:p>
            <a:pPr algn="just"/>
            <a:endParaRPr lang="en-US" sz="1800" dirty="0"/>
          </a:p>
          <a:p>
            <a:endParaRPr lang="en-US" sz="1800" dirty="0"/>
          </a:p>
        </p:txBody>
      </p:sp>
      <p:sp>
        <p:nvSpPr>
          <p:cNvPr id="4" name="Date Placeholder 3">
            <a:extLst>
              <a:ext uri="{FF2B5EF4-FFF2-40B4-BE49-F238E27FC236}">
                <a16:creationId xmlns:a16="http://schemas.microsoft.com/office/drawing/2014/main" id="{5BBD7AF8-D3E0-FA8C-2AC0-207D688E44B4}"/>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DF6E927E-26B7-F19A-5C0B-1511BCFC0701}"/>
              </a:ext>
            </a:extLst>
          </p:cNvPr>
          <p:cNvSpPr>
            <a:spLocks noGrp="1"/>
          </p:cNvSpPr>
          <p:nvPr>
            <p:ph type="sldNum" sz="quarter" idx="12"/>
          </p:nvPr>
        </p:nvSpPr>
        <p:spPr/>
        <p:txBody>
          <a:bodyPr/>
          <a:lstStyle/>
          <a:p>
            <a:fld id="{B6F15528-21DE-4FAA-801E-634DDDAF4B2B}" type="slidenum">
              <a:rPr lang="en-US" smtClean="0"/>
              <a:pPr/>
              <a:t>31</a:t>
            </a:fld>
            <a:endParaRPr lang="en-US"/>
          </a:p>
        </p:txBody>
      </p:sp>
      <p:sp>
        <p:nvSpPr>
          <p:cNvPr id="6" name="Title 1">
            <a:extLst>
              <a:ext uri="{FF2B5EF4-FFF2-40B4-BE49-F238E27FC236}">
                <a16:creationId xmlns:a16="http://schemas.microsoft.com/office/drawing/2014/main" id="{E4C9F3B4-13D2-9D5B-EC49-AE72E5E64FBD}"/>
              </a:ext>
            </a:extLst>
          </p:cNvPr>
          <p:cNvSpPr>
            <a:spLocks noGrp="1"/>
          </p:cNvSpPr>
          <p:nvPr>
            <p:ph type="title"/>
          </p:nvPr>
        </p:nvSpPr>
        <p:spPr>
          <a:xfrm>
            <a:off x="470848" y="286512"/>
            <a:ext cx="8229600" cy="521208"/>
          </a:xfrm>
        </p:spPr>
        <p:txBody>
          <a:bodyPr>
            <a:normAutofit/>
          </a:bodyPr>
          <a:lstStyle/>
          <a:p>
            <a:pPr>
              <a:defRPr/>
            </a:pPr>
            <a:r>
              <a:rPr lang="en-US" sz="2500" b="1" u="sng" dirty="0">
                <a:latin typeface="Constantia (Body)"/>
              </a:rPr>
              <a:t>Cont..</a:t>
            </a:r>
          </a:p>
        </p:txBody>
      </p:sp>
    </p:spTree>
    <p:extLst>
      <p:ext uri="{BB962C8B-B14F-4D97-AF65-F5344CB8AC3E}">
        <p14:creationId xmlns:p14="http://schemas.microsoft.com/office/powerpoint/2010/main" val="3010656236"/>
      </p:ext>
    </p:extLst>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9638A-7CD2-FD6E-A1BF-366113DFEAE7}"/>
              </a:ext>
            </a:extLst>
          </p:cNvPr>
          <p:cNvSpPr>
            <a:spLocks noGrp="1"/>
          </p:cNvSpPr>
          <p:nvPr>
            <p:ph type="title"/>
          </p:nvPr>
        </p:nvSpPr>
        <p:spPr>
          <a:xfrm>
            <a:off x="492760" y="457200"/>
            <a:ext cx="8229600" cy="591312"/>
          </a:xfrm>
        </p:spPr>
        <p:txBody>
          <a:bodyPr>
            <a:normAutofit/>
          </a:bodyPr>
          <a:lstStyle/>
          <a:p>
            <a:r>
              <a:rPr lang="en-US" sz="2500" dirty="0">
                <a:latin typeface="Constantia (Body)"/>
              </a:rPr>
              <a:t>Late submission Fee (LSF)</a:t>
            </a:r>
          </a:p>
        </p:txBody>
      </p:sp>
      <p:sp>
        <p:nvSpPr>
          <p:cNvPr id="3" name="Content Placeholder 2">
            <a:extLst>
              <a:ext uri="{FF2B5EF4-FFF2-40B4-BE49-F238E27FC236}">
                <a16:creationId xmlns:a16="http://schemas.microsoft.com/office/drawing/2014/main" id="{E30B1690-48C9-CB4D-1BC5-7151EF602FA4}"/>
              </a:ext>
            </a:extLst>
          </p:cNvPr>
          <p:cNvSpPr>
            <a:spLocks noGrp="1"/>
          </p:cNvSpPr>
          <p:nvPr>
            <p:ph idx="1"/>
          </p:nvPr>
        </p:nvSpPr>
        <p:spPr>
          <a:xfrm>
            <a:off x="457200" y="1203325"/>
            <a:ext cx="8229600" cy="5518150"/>
          </a:xfrm>
        </p:spPr>
        <p:txBody>
          <a:bodyPr>
            <a:normAutofit fontScale="70000" lnSpcReduction="20000"/>
          </a:bodyPr>
          <a:lstStyle/>
          <a:p>
            <a:pPr algn="just"/>
            <a:r>
              <a:rPr lang="en-US" dirty="0"/>
              <a:t>In case of delayed </a:t>
            </a:r>
            <a:r>
              <a:rPr lang="en-US" dirty="0" err="1"/>
              <a:t>reportings</a:t>
            </a:r>
            <a:r>
              <a:rPr lang="en-US" dirty="0"/>
              <a:t> LSF shall be applicable.</a:t>
            </a:r>
          </a:p>
          <a:p>
            <a:pPr algn="just"/>
            <a:endParaRPr lang="en-US" dirty="0"/>
          </a:p>
          <a:p>
            <a:pPr algn="just"/>
            <a:r>
              <a:rPr lang="en-US" dirty="0"/>
              <a:t>Fixed LSF of INR 7,500 shall be applicable for delays which does not capture flows or any other periodical reporting.</a:t>
            </a:r>
          </a:p>
          <a:p>
            <a:pPr algn="just"/>
            <a:endParaRPr lang="en-US" dirty="0"/>
          </a:p>
          <a:p>
            <a:pPr algn="just"/>
            <a:r>
              <a:rPr lang="en-US" dirty="0"/>
              <a:t>Variable LSF (</a:t>
            </a:r>
            <a:r>
              <a:rPr lang="en-US" i="1" dirty="0"/>
              <a:t>0.025% of amount involved in number of years delay rounded up to 2 decimal points</a:t>
            </a:r>
            <a:r>
              <a:rPr lang="en-US" dirty="0"/>
              <a:t>) shall also be applicable in addition to Fixed LSF for delays which captures flows or returns which capture reporting of non-fund transactions or any other transactional reporting.</a:t>
            </a:r>
          </a:p>
          <a:p>
            <a:pPr algn="just"/>
            <a:endParaRPr lang="en-US" dirty="0"/>
          </a:p>
          <a:p>
            <a:pPr algn="just"/>
            <a:r>
              <a:rPr lang="en-US" dirty="0"/>
              <a:t>The Fixed LSF shall be applicable for per return basis</a:t>
            </a:r>
          </a:p>
          <a:p>
            <a:pPr algn="just"/>
            <a:endParaRPr lang="en-US" dirty="0"/>
          </a:p>
          <a:p>
            <a:pPr algn="just"/>
            <a:r>
              <a:rPr lang="en-US" dirty="0"/>
              <a:t>The maximum LSF cannot be more than 100% of Amount involved.</a:t>
            </a:r>
          </a:p>
          <a:p>
            <a:pPr algn="just"/>
            <a:endParaRPr lang="en-US" dirty="0"/>
          </a:p>
          <a:p>
            <a:pPr algn="just"/>
            <a:r>
              <a:rPr lang="en-US" dirty="0"/>
              <a:t>LSF should be paid within 30 days of issue of conditional acknowledgement.</a:t>
            </a:r>
          </a:p>
          <a:p>
            <a:pPr algn="just"/>
            <a:endParaRPr lang="en-US" dirty="0"/>
          </a:p>
          <a:p>
            <a:pPr algn="just"/>
            <a:r>
              <a:rPr lang="en-US" dirty="0"/>
              <a:t>The facility for opting for LSF shall be available for delayed reporting/submissions under the Notification No. FEMA 120/2004-RB and earlier corresponding regulations, up to three years from the date of notification of Foreign Exchange Management (Overseas Investment) Regulations, 2022 i.e., 22/08/2022.</a:t>
            </a:r>
          </a:p>
          <a:p>
            <a:endParaRPr lang="en-US" dirty="0"/>
          </a:p>
        </p:txBody>
      </p:sp>
      <p:sp>
        <p:nvSpPr>
          <p:cNvPr id="4" name="Date Placeholder 3">
            <a:extLst>
              <a:ext uri="{FF2B5EF4-FFF2-40B4-BE49-F238E27FC236}">
                <a16:creationId xmlns:a16="http://schemas.microsoft.com/office/drawing/2014/main" id="{F4F2FFF0-6782-1954-EC07-6DE53F90C8DF}"/>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5C02897A-C8E0-7017-3501-68C62CCEAAD8}"/>
              </a:ext>
            </a:extLst>
          </p:cNvPr>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4292090667"/>
      </p:ext>
    </p:extLst>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F81A8E3-F7A3-48BC-94E0-981FEC709BE7}"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
        <p:nvSpPr>
          <p:cNvPr id="6" name="Content Placeholder 2"/>
          <p:cNvSpPr>
            <a:spLocks noGrp="1"/>
          </p:cNvSpPr>
          <p:nvPr>
            <p:ph idx="1"/>
          </p:nvPr>
        </p:nvSpPr>
        <p:spPr>
          <a:xfrm>
            <a:off x="838200" y="1524000"/>
            <a:ext cx="7848600" cy="4267200"/>
          </a:xfrm>
        </p:spPr>
        <p:txBody>
          <a:bodyPr>
            <a:noAutofit/>
          </a:bodyPr>
          <a:lstStyle/>
          <a:p>
            <a:pPr marL="1211580" marR="5080" indent="-1199515" algn="ctr">
              <a:lnSpc>
                <a:spcPct val="100000"/>
              </a:lnSpc>
              <a:spcBef>
                <a:spcPts val="100"/>
              </a:spcBef>
              <a:buNone/>
            </a:pPr>
            <a:endParaRPr lang="en-US" sz="3400" b="1" dirty="0">
              <a:effectLst>
                <a:outerShdw blurRad="38100" dist="25400" dir="5400000" algn="tl" rotWithShape="0">
                  <a:srgbClr val="000000">
                    <a:alpha val="43000"/>
                  </a:srgbClr>
                </a:outerShdw>
              </a:effectLst>
              <a:latin typeface="+mj-lt"/>
              <a:ea typeface="+mj-ea"/>
              <a:cs typeface="+mj-cs"/>
            </a:endParaRPr>
          </a:p>
          <a:p>
            <a:pPr marL="1211580" marR="5080" indent="-1199515" algn="r">
              <a:lnSpc>
                <a:spcPct val="100000"/>
              </a:lnSpc>
              <a:spcBef>
                <a:spcPts val="100"/>
              </a:spcBef>
              <a:buNone/>
            </a:pPr>
            <a:r>
              <a:rPr lang="en-US" sz="2800" b="1" i="0" u="none" strike="noStrike" baseline="0" dirty="0">
                <a:latin typeface="Arial-BoldMT"/>
              </a:rPr>
              <a:t>Instructions on Mode of payment and Remittance of sale proceeds</a:t>
            </a:r>
          </a:p>
          <a:p>
            <a:pPr marL="1211580" marR="5080" indent="-1199515" algn="ctr">
              <a:lnSpc>
                <a:spcPct val="100000"/>
              </a:lnSpc>
              <a:spcBef>
                <a:spcPts val="100"/>
              </a:spcBef>
              <a:buNone/>
            </a:pPr>
            <a:endParaRPr lang="en-US" sz="2800" b="1" dirty="0">
              <a:latin typeface="Arial-BoldMT"/>
            </a:endParaRPr>
          </a:p>
          <a:p>
            <a:pPr marL="1211580" marR="5080" indent="-1199515" algn="ctr">
              <a:lnSpc>
                <a:spcPct val="100000"/>
              </a:lnSpc>
              <a:spcBef>
                <a:spcPts val="100"/>
              </a:spcBef>
              <a:buNone/>
            </a:pPr>
            <a:endParaRPr lang="en-US" sz="2800" b="1" i="0" u="none" strike="noStrike" baseline="0" dirty="0">
              <a:latin typeface="Arial-BoldMT"/>
            </a:endParaRPr>
          </a:p>
          <a:p>
            <a:pPr marL="1211580" marR="5080" indent="-1199515" algn="ctr">
              <a:lnSpc>
                <a:spcPct val="100000"/>
              </a:lnSpc>
              <a:spcBef>
                <a:spcPts val="100"/>
              </a:spcBef>
              <a:buNone/>
            </a:pPr>
            <a:r>
              <a:rPr lang="en-US" sz="1800" b="1" i="0" u="none" strike="noStrike" baseline="0" dirty="0">
                <a:latin typeface="Arial-BoldMT"/>
              </a:rPr>
              <a:t>Foreign Exchange Management (Mode of Payment and Reporting of Non-Debt </a:t>
            </a:r>
            <a:r>
              <a:rPr lang="en-IN" sz="1800" b="1" i="0" u="none" strike="noStrike" baseline="0" dirty="0">
                <a:latin typeface="Arial-BoldMT"/>
              </a:rPr>
              <a:t>Instruments) Regulations, 2019</a:t>
            </a:r>
            <a:endParaRPr lang="en-US" sz="3400" b="1" dirty="0">
              <a:effectLst>
                <a:outerShdw blurRad="38100" dist="25400" dir="5400000" algn="tl" rotWithShape="0">
                  <a:srgbClr val="000000">
                    <a:alpha val="43000"/>
                  </a:srgbClr>
                </a:outerShdw>
              </a:effectLst>
              <a:latin typeface="+mj-lt"/>
              <a:ea typeface="+mj-ea"/>
              <a:cs typeface="+mj-cs"/>
            </a:endParaRPr>
          </a:p>
          <a:p>
            <a:pPr algn="ctr">
              <a:lnSpc>
                <a:spcPct val="100000"/>
              </a:lnSpc>
              <a:spcBef>
                <a:spcPts val="10"/>
              </a:spcBef>
              <a:buNone/>
            </a:pPr>
            <a:endParaRPr lang="pt-BR" sz="2200" dirty="0"/>
          </a:p>
          <a:p>
            <a:pPr algn="ctr">
              <a:lnSpc>
                <a:spcPct val="100000"/>
              </a:lnSpc>
              <a:spcBef>
                <a:spcPts val="10"/>
              </a:spcBef>
              <a:buNone/>
            </a:pPr>
            <a:r>
              <a:rPr lang="pt-BR" sz="2200" dirty="0"/>
              <a:t>Notification No. FEMA. 395/2019-RB</a:t>
            </a:r>
            <a:r>
              <a:rPr lang="en-US" sz="3400" b="1" dirty="0">
                <a:effectLst>
                  <a:outerShdw blurRad="38100" dist="25400" dir="5400000" algn="tl" rotWithShape="0">
                    <a:srgbClr val="000000">
                      <a:alpha val="43000"/>
                    </a:srgbClr>
                  </a:outerShdw>
                </a:effectLst>
                <a:latin typeface="+mj-lt"/>
                <a:ea typeface="+mj-ea"/>
                <a:cs typeface="+mj-cs"/>
              </a:rPr>
              <a:t> 	</a:t>
            </a: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E02C9-0C95-560A-DD4B-EB298CBF8B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964BA5-D0A3-7F59-2398-CE0E4F0EB22C}"/>
              </a:ext>
            </a:extLst>
          </p:cNvPr>
          <p:cNvSpPr>
            <a:spLocks noGrp="1"/>
          </p:cNvSpPr>
          <p:nvPr>
            <p:ph type="title"/>
          </p:nvPr>
        </p:nvSpPr>
        <p:spPr>
          <a:xfrm>
            <a:off x="838200" y="569188"/>
            <a:ext cx="8229600" cy="1335811"/>
          </a:xfrm>
        </p:spPr>
        <p:txBody>
          <a:bodyPr>
            <a:noAutofit/>
          </a:bodyPr>
          <a:lstStyle/>
          <a:p>
            <a:r>
              <a:rPr lang="en-US" sz="2400" b="1" u="sng" dirty="0"/>
              <a:t>Schedule I</a:t>
            </a:r>
            <a:br>
              <a:rPr lang="en-US" sz="2400" b="1" u="sng" dirty="0"/>
            </a:br>
            <a:r>
              <a:rPr lang="en-US" sz="2400" b="1" u="sng" dirty="0">
                <a:latin typeface="Constantia (Body)"/>
              </a:rPr>
              <a:t>Purchase/ Sale of Equity Instruments of an Indian company by a person resident outside India</a:t>
            </a:r>
            <a:endParaRPr lang="en-US" sz="2400" b="1" u="sng" dirty="0"/>
          </a:p>
        </p:txBody>
      </p:sp>
      <p:sp>
        <p:nvSpPr>
          <p:cNvPr id="3" name="Content Placeholder 2">
            <a:extLst>
              <a:ext uri="{FF2B5EF4-FFF2-40B4-BE49-F238E27FC236}">
                <a16:creationId xmlns:a16="http://schemas.microsoft.com/office/drawing/2014/main" id="{8A2E91E7-3EC0-C265-5031-CDE979E28DC3}"/>
              </a:ext>
            </a:extLst>
          </p:cNvPr>
          <p:cNvSpPr>
            <a:spLocks noGrp="1"/>
          </p:cNvSpPr>
          <p:nvPr>
            <p:ph idx="1"/>
          </p:nvPr>
        </p:nvSpPr>
        <p:spPr>
          <a:xfrm>
            <a:off x="492760" y="2067027"/>
            <a:ext cx="8229600" cy="4289323"/>
          </a:xfrm>
        </p:spPr>
        <p:txBody>
          <a:bodyPr>
            <a:noAutofit/>
          </a:bodyPr>
          <a:lstStyle/>
          <a:p>
            <a:pPr marL="342900" indent="-342900" algn="just">
              <a:buFont typeface="+mj-lt"/>
              <a:buAutoNum type="alphaUcPeriod"/>
            </a:pPr>
            <a:r>
              <a:rPr lang="en-IN" sz="1700" b="1" u="sng" dirty="0">
                <a:latin typeface="Constantia (Body)"/>
              </a:rPr>
              <a:t>Mode of payment</a:t>
            </a:r>
            <a:endParaRPr lang="en-US" sz="1700" b="1" dirty="0"/>
          </a:p>
          <a:p>
            <a:pPr marL="630238" indent="-274638" algn="just">
              <a:buFont typeface="Arial" panose="020B0604020202020204" pitchFamily="34" charset="0"/>
              <a:buChar char="•"/>
            </a:pPr>
            <a:r>
              <a:rPr lang="en-US" sz="1700" dirty="0"/>
              <a:t>Payment must be made through:</a:t>
            </a:r>
          </a:p>
          <a:p>
            <a:pPr marL="641350" lvl="1" indent="-285750" algn="just">
              <a:buFont typeface="Wingdings" panose="05000000000000000000" pitchFamily="2" charset="2"/>
              <a:buChar char="Ø"/>
            </a:pPr>
            <a:r>
              <a:rPr lang="en-US" sz="1700" dirty="0"/>
              <a:t>Inward remittance via banking channels</a:t>
            </a:r>
          </a:p>
          <a:p>
            <a:pPr marL="641350" lvl="1" indent="-285750" algn="just">
              <a:buFont typeface="Wingdings" panose="05000000000000000000" pitchFamily="2" charset="2"/>
              <a:buChar char="Ø"/>
            </a:pPr>
            <a:r>
              <a:rPr lang="en-US" sz="1700" dirty="0"/>
              <a:t>Repatriable foreign currency or Rupee account (as per Foreign Exchange Management (Deposit) Regulations, 2016)</a:t>
            </a:r>
          </a:p>
          <a:p>
            <a:pPr marL="630238" indent="-274638" algn="just">
              <a:buFont typeface="Arial" panose="020B0604020202020204" pitchFamily="34" charset="0"/>
              <a:buChar char="•"/>
            </a:pPr>
            <a:r>
              <a:rPr lang="en-US" sz="1700" dirty="0"/>
              <a:t>Consideration includes:</a:t>
            </a:r>
          </a:p>
          <a:p>
            <a:pPr marL="641350" lvl="1" indent="-285750" algn="just">
              <a:buFont typeface="Wingdings" panose="05000000000000000000" pitchFamily="2" charset="2"/>
              <a:buChar char="Ø"/>
            </a:pPr>
            <a:r>
              <a:rPr lang="en-US" sz="1700" dirty="0"/>
              <a:t>Issue of equity shares against payable funds</a:t>
            </a:r>
          </a:p>
          <a:p>
            <a:pPr marL="641350" lvl="1" indent="-285750" algn="just">
              <a:buFont typeface="Wingdings" panose="05000000000000000000" pitchFamily="2" charset="2"/>
              <a:buChar char="Ø"/>
            </a:pPr>
            <a:r>
              <a:rPr lang="en-US" sz="1700" dirty="0"/>
              <a:t>Swap of equity instruments or equity capital</a:t>
            </a:r>
          </a:p>
          <a:p>
            <a:pPr marL="355600" lvl="1" indent="0" algn="just">
              <a:buNone/>
            </a:pPr>
            <a:endParaRPr lang="en-US" sz="1700" dirty="0"/>
          </a:p>
          <a:p>
            <a:pPr marL="342900" indent="-342900" algn="just">
              <a:buFont typeface="+mj-lt"/>
              <a:buAutoNum type="alphaUcPeriod" startAt="2"/>
            </a:pPr>
            <a:r>
              <a:rPr lang="en-US" sz="1700" b="1" u="sng" dirty="0">
                <a:latin typeface="Constantia (Body)"/>
              </a:rPr>
              <a:t>Timeline for Issuance</a:t>
            </a:r>
          </a:p>
          <a:p>
            <a:pPr marL="630238" indent="-273050" algn="just">
              <a:buFont typeface="Arial" panose="020B0604020202020204" pitchFamily="34" charset="0"/>
              <a:buChar char="•"/>
            </a:pPr>
            <a:r>
              <a:rPr lang="en-US" sz="1700" dirty="0"/>
              <a:t>Equity instruments must be issued within </a:t>
            </a:r>
            <a:r>
              <a:rPr lang="en-US" sz="1700" b="1" dirty="0"/>
              <a:t>60 days </a:t>
            </a:r>
            <a:r>
              <a:rPr lang="en-US" sz="1700" dirty="0"/>
              <a:t>from receipt of consideration</a:t>
            </a:r>
          </a:p>
          <a:p>
            <a:pPr marL="630238" indent="-273050" algn="just">
              <a:buFont typeface="Arial" panose="020B0604020202020204" pitchFamily="34" charset="0"/>
              <a:buChar char="•"/>
            </a:pPr>
            <a:r>
              <a:rPr lang="en-US" sz="1700" b="1" dirty="0"/>
              <a:t>For partly paid shares: </a:t>
            </a:r>
            <a:r>
              <a:rPr lang="en-US" sz="1700" dirty="0"/>
              <a:t>60-day period applies from each call payment</a:t>
            </a:r>
          </a:p>
          <a:p>
            <a:pPr algn="just">
              <a:buNone/>
            </a:pPr>
            <a:endParaRPr lang="en-US" sz="1700" dirty="0">
              <a:latin typeface="Constantia (Body)"/>
            </a:endParaRPr>
          </a:p>
        </p:txBody>
      </p:sp>
      <p:sp>
        <p:nvSpPr>
          <p:cNvPr id="4" name="Date Placeholder 3">
            <a:extLst>
              <a:ext uri="{FF2B5EF4-FFF2-40B4-BE49-F238E27FC236}">
                <a16:creationId xmlns:a16="http://schemas.microsoft.com/office/drawing/2014/main" id="{ABE26EE5-6237-7A8D-B798-91B85BD03BF3}"/>
              </a:ext>
            </a:extLst>
          </p:cNvPr>
          <p:cNvSpPr>
            <a:spLocks noGrp="1"/>
          </p:cNvSpPr>
          <p:nvPr>
            <p:ph type="dt" sz="half" idx="10"/>
          </p:nvPr>
        </p:nvSpPr>
        <p:spPr/>
        <p:txBody>
          <a:bodyPr/>
          <a:lstStyle/>
          <a:p>
            <a:fld id="{BF81A8E3-F7A3-48BC-94E0-981FEC709BE7}" type="datetime1">
              <a:rPr lang="en-US" smtClean="0"/>
              <a:pPr/>
              <a:t>3/29/2025</a:t>
            </a:fld>
            <a:r>
              <a:rPr lang="en-US" dirty="0"/>
              <a:t>  </a:t>
            </a:r>
          </a:p>
        </p:txBody>
      </p:sp>
      <p:sp>
        <p:nvSpPr>
          <p:cNvPr id="5" name="Slide Number Placeholder 4">
            <a:extLst>
              <a:ext uri="{FF2B5EF4-FFF2-40B4-BE49-F238E27FC236}">
                <a16:creationId xmlns:a16="http://schemas.microsoft.com/office/drawing/2014/main" id="{8A38B45B-AEE0-7367-9958-31AB0095A483}"/>
              </a:ext>
            </a:extLst>
          </p:cNvPr>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4286354520"/>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48589-ACEF-3C40-DB37-F99570270FE9}"/>
              </a:ext>
            </a:extLst>
          </p:cNvPr>
          <p:cNvSpPr>
            <a:spLocks noGrp="1"/>
          </p:cNvSpPr>
          <p:nvPr>
            <p:ph type="title"/>
          </p:nvPr>
        </p:nvSpPr>
        <p:spPr>
          <a:xfrm>
            <a:off x="457200" y="704088"/>
            <a:ext cx="8229600" cy="515112"/>
          </a:xfrm>
        </p:spPr>
        <p:txBody>
          <a:bodyPr>
            <a:normAutofit fontScale="90000"/>
          </a:bodyPr>
          <a:lstStyle/>
          <a:p>
            <a:r>
              <a:rPr lang="en-IN" sz="2800" dirty="0">
                <a:latin typeface="Constantia (Body)"/>
              </a:rPr>
              <a:t>Cont</a:t>
            </a:r>
            <a:r>
              <a:rPr lang="en-IN" dirty="0"/>
              <a:t>..</a:t>
            </a:r>
          </a:p>
        </p:txBody>
      </p:sp>
      <p:sp>
        <p:nvSpPr>
          <p:cNvPr id="3" name="Content Placeholder 2">
            <a:extLst>
              <a:ext uri="{FF2B5EF4-FFF2-40B4-BE49-F238E27FC236}">
                <a16:creationId xmlns:a16="http://schemas.microsoft.com/office/drawing/2014/main" id="{B2E07F9E-E11A-8C84-4DB8-020FCE9C8500}"/>
              </a:ext>
            </a:extLst>
          </p:cNvPr>
          <p:cNvSpPr>
            <a:spLocks noGrp="1"/>
          </p:cNvSpPr>
          <p:nvPr>
            <p:ph idx="1"/>
          </p:nvPr>
        </p:nvSpPr>
        <p:spPr>
          <a:xfrm>
            <a:off x="457200" y="1295400"/>
            <a:ext cx="8229600" cy="5029200"/>
          </a:xfrm>
        </p:spPr>
        <p:txBody>
          <a:bodyPr>
            <a:normAutofit fontScale="77500" lnSpcReduction="20000"/>
          </a:bodyPr>
          <a:lstStyle/>
          <a:p>
            <a:pPr marL="457200" indent="-457200" algn="just">
              <a:buFont typeface="+mj-lt"/>
              <a:buAutoNum type="alphaUcPeriod" startAt="3"/>
            </a:pPr>
            <a:r>
              <a:rPr lang="en-US" sz="2200" b="1" u="sng" dirty="0">
                <a:latin typeface="Constantia (Body)"/>
              </a:rPr>
              <a:t>Refund in Case of Non-Issuance</a:t>
            </a:r>
          </a:p>
          <a:p>
            <a:pPr marL="630238" indent="-182563">
              <a:buFont typeface="Arial" panose="020B0604020202020204" pitchFamily="34" charset="0"/>
              <a:buChar char="•"/>
            </a:pPr>
            <a:r>
              <a:rPr lang="en-US" sz="2200" dirty="0"/>
              <a:t>If equity instruments are not issued </a:t>
            </a:r>
            <a:r>
              <a:rPr lang="en-US" sz="2200" b="1" dirty="0"/>
              <a:t>within 60 days</a:t>
            </a:r>
            <a:r>
              <a:rPr lang="en-US" sz="2200" dirty="0"/>
              <a:t>, the amount must be refunded </a:t>
            </a:r>
            <a:r>
              <a:rPr lang="en-US" sz="2200" b="1" dirty="0"/>
              <a:t>within 15 days</a:t>
            </a:r>
          </a:p>
          <a:p>
            <a:pPr marL="630238" indent="-182563">
              <a:buFont typeface="Arial" panose="020B0604020202020204" pitchFamily="34" charset="0"/>
              <a:buChar char="•"/>
            </a:pPr>
            <a:r>
              <a:rPr lang="en-US" sz="2200" dirty="0"/>
              <a:t>Refund methods:</a:t>
            </a:r>
          </a:p>
          <a:p>
            <a:pPr marL="790575" lvl="1" indent="-342900">
              <a:buClr>
                <a:schemeClr val="accent3"/>
              </a:buClr>
              <a:buSzPct val="95000"/>
              <a:buFont typeface="Wingdings" panose="05000000000000000000" pitchFamily="2" charset="2"/>
              <a:buChar char="Ø"/>
            </a:pPr>
            <a:r>
              <a:rPr lang="en-US" sz="2200" dirty="0"/>
              <a:t>Outward remittance via banking channels</a:t>
            </a:r>
          </a:p>
          <a:p>
            <a:pPr marL="790575" lvl="1" indent="-342900">
              <a:buClr>
                <a:schemeClr val="accent3"/>
              </a:buClr>
              <a:buSzPct val="95000"/>
              <a:buFont typeface="Wingdings" panose="05000000000000000000" pitchFamily="2" charset="2"/>
              <a:buChar char="Ø"/>
            </a:pPr>
            <a:r>
              <a:rPr lang="en-US" sz="2200" dirty="0"/>
              <a:t>Credit to repatriable foreign currency or Rupee account</a:t>
            </a:r>
          </a:p>
          <a:p>
            <a:pPr marL="447675" lvl="1" indent="0">
              <a:buClr>
                <a:schemeClr val="accent3"/>
              </a:buClr>
              <a:buSzPct val="95000"/>
              <a:buNone/>
            </a:pPr>
            <a:endParaRPr lang="en-US" sz="2200" dirty="0"/>
          </a:p>
          <a:p>
            <a:pPr marL="457200" indent="-457200" algn="just">
              <a:buFont typeface="+mj-lt"/>
              <a:buAutoNum type="alphaUcPeriod" startAt="4"/>
            </a:pPr>
            <a:r>
              <a:rPr lang="en-US" sz="2200" b="1" u="sng" dirty="0">
                <a:latin typeface="Constantia (Body)"/>
              </a:rPr>
              <a:t>Foreign Currency Account for Indian Companies</a:t>
            </a:r>
          </a:p>
          <a:p>
            <a:pPr marL="630238" indent="-182563">
              <a:buFont typeface="Arial" panose="020B0604020202020204" pitchFamily="34" charset="0"/>
              <a:buChar char="•"/>
            </a:pPr>
            <a:r>
              <a:rPr lang="en-US" sz="2200" dirty="0"/>
              <a:t>Indian companies issuing equity instruments can open a </a:t>
            </a:r>
            <a:r>
              <a:rPr lang="en-US" sz="2200" b="1" dirty="0"/>
              <a:t>foreign currency account</a:t>
            </a:r>
          </a:p>
          <a:p>
            <a:pPr marL="630238" indent="-182563">
              <a:buFont typeface="Arial" panose="020B0604020202020204" pitchFamily="34" charset="0"/>
              <a:buChar char="•"/>
            </a:pPr>
            <a:r>
              <a:rPr lang="en-US" sz="2200" dirty="0"/>
              <a:t>Account must be with an </a:t>
            </a:r>
            <a:r>
              <a:rPr lang="en-US" sz="2200" b="1" dirty="0"/>
              <a:t>Authorized Dealer in India</a:t>
            </a:r>
          </a:p>
          <a:p>
            <a:pPr marL="630238" indent="-182563">
              <a:buFont typeface="Arial" panose="020B0604020202020204" pitchFamily="34" charset="0"/>
              <a:buChar char="•"/>
            </a:pPr>
            <a:r>
              <a:rPr lang="en-US" sz="2200" dirty="0"/>
              <a:t>Compliance with Foreign Exchange Management (Foreign currency accounts by a person resident in India) Regulations, 2016</a:t>
            </a:r>
          </a:p>
          <a:p>
            <a:pPr marL="630238" indent="-182563">
              <a:buFont typeface="Arial" panose="020B0604020202020204" pitchFamily="34" charset="0"/>
              <a:buChar char="•"/>
            </a:pPr>
            <a:endParaRPr lang="en-US" sz="2200" dirty="0"/>
          </a:p>
          <a:p>
            <a:pPr marL="514350" indent="-514350">
              <a:buFont typeface="+mj-lt"/>
              <a:buAutoNum type="alphaUcPeriod" startAt="5"/>
            </a:pPr>
            <a:r>
              <a:rPr lang="en-US" sz="2200" b="1" u="sng" dirty="0">
                <a:latin typeface="Constantia (Body)"/>
              </a:rPr>
              <a:t>Remittance of Sale Proceeds</a:t>
            </a:r>
          </a:p>
          <a:p>
            <a:pPr marL="630238" indent="-182563">
              <a:buFont typeface="Arial" panose="020B0604020202020204" pitchFamily="34" charset="0"/>
              <a:buChar char="•"/>
            </a:pPr>
            <a:r>
              <a:rPr lang="en-US" sz="2200" dirty="0"/>
              <a:t>Sale proceeds (net of taxes) can be:</a:t>
            </a:r>
          </a:p>
          <a:p>
            <a:pPr marL="790575" lvl="1" indent="-342900">
              <a:buClr>
                <a:schemeClr val="accent3"/>
              </a:buClr>
              <a:buSzPct val="95000"/>
              <a:buFont typeface="Wingdings" panose="05000000000000000000" pitchFamily="2" charset="2"/>
              <a:buChar char="Ø"/>
            </a:pPr>
            <a:r>
              <a:rPr lang="en-US" sz="2200" dirty="0"/>
              <a:t>Remitted outside India</a:t>
            </a:r>
          </a:p>
          <a:p>
            <a:pPr marL="790575" lvl="1" indent="-342900">
              <a:buClr>
                <a:schemeClr val="accent3"/>
              </a:buClr>
              <a:buSzPct val="95000"/>
              <a:buFont typeface="Wingdings" panose="05000000000000000000" pitchFamily="2" charset="2"/>
              <a:buChar char="Ø"/>
            </a:pPr>
            <a:r>
              <a:rPr lang="en-US" sz="2200" dirty="0"/>
              <a:t>Credited to a repatriable foreign currency or Rupee account</a:t>
            </a:r>
          </a:p>
          <a:p>
            <a:pPr marL="630238" indent="-182563">
              <a:buFont typeface="Arial" panose="020B0604020202020204" pitchFamily="34" charset="0"/>
              <a:buChar char="•"/>
            </a:pPr>
            <a:r>
              <a:rPr lang="en-US" sz="2200" dirty="0"/>
              <a:t>Must comply with Foreign Exchange Management (Deposit) Regulations, 2016</a:t>
            </a:r>
          </a:p>
          <a:p>
            <a:pPr marL="0" indent="0">
              <a:buNone/>
            </a:pPr>
            <a:endParaRPr lang="en-IN" dirty="0"/>
          </a:p>
        </p:txBody>
      </p:sp>
      <p:sp>
        <p:nvSpPr>
          <p:cNvPr id="4" name="Date Placeholder 3">
            <a:extLst>
              <a:ext uri="{FF2B5EF4-FFF2-40B4-BE49-F238E27FC236}">
                <a16:creationId xmlns:a16="http://schemas.microsoft.com/office/drawing/2014/main" id="{FE67CD61-0FAF-19A2-5666-21A6DAC49BA4}"/>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374F49A8-FCA2-2FE2-FEB7-F1BB49A6D38D}"/>
              </a:ext>
            </a:extLst>
          </p:cNvPr>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1065189132"/>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962B3-F629-7B93-57BC-D3EAF4D67236}"/>
              </a:ext>
            </a:extLst>
          </p:cNvPr>
          <p:cNvSpPr>
            <a:spLocks noGrp="1"/>
          </p:cNvSpPr>
          <p:nvPr>
            <p:ph type="title"/>
          </p:nvPr>
        </p:nvSpPr>
        <p:spPr>
          <a:xfrm>
            <a:off x="558800" y="485140"/>
            <a:ext cx="8229600" cy="932942"/>
          </a:xfrm>
        </p:spPr>
        <p:txBody>
          <a:bodyPr>
            <a:normAutofit/>
          </a:bodyPr>
          <a:lstStyle/>
          <a:p>
            <a:r>
              <a:rPr lang="en-US" sz="2500" b="1" u="sng" dirty="0">
                <a:latin typeface="Constantia (Body)"/>
              </a:rPr>
              <a:t>Schedule II</a:t>
            </a:r>
            <a:br>
              <a:rPr lang="en-US" sz="2500" b="1" u="sng" dirty="0">
                <a:latin typeface="Constantia (Body)"/>
              </a:rPr>
            </a:br>
            <a:r>
              <a:rPr lang="en-US" sz="2500" b="1" u="sng" dirty="0">
                <a:latin typeface="Constantia (Body)"/>
              </a:rPr>
              <a:t>Investments by Foreign Portfolio Investors</a:t>
            </a:r>
            <a:endParaRPr lang="en-IN" sz="2500" dirty="0">
              <a:latin typeface="Constantia (Body)"/>
            </a:endParaRPr>
          </a:p>
        </p:txBody>
      </p:sp>
      <p:sp>
        <p:nvSpPr>
          <p:cNvPr id="3" name="Content Placeholder 2">
            <a:extLst>
              <a:ext uri="{FF2B5EF4-FFF2-40B4-BE49-F238E27FC236}">
                <a16:creationId xmlns:a16="http://schemas.microsoft.com/office/drawing/2014/main" id="{DEFB28C2-531E-7D45-E86B-D8D65D288A7F}"/>
              </a:ext>
            </a:extLst>
          </p:cNvPr>
          <p:cNvSpPr>
            <a:spLocks noGrp="1"/>
          </p:cNvSpPr>
          <p:nvPr>
            <p:ph idx="1"/>
          </p:nvPr>
        </p:nvSpPr>
        <p:spPr>
          <a:xfrm>
            <a:off x="533400" y="1672590"/>
            <a:ext cx="8229600" cy="4648200"/>
          </a:xfrm>
        </p:spPr>
        <p:txBody>
          <a:bodyPr>
            <a:noAutofit/>
          </a:bodyPr>
          <a:lstStyle/>
          <a:p>
            <a:pPr marL="342900" indent="-342900" algn="just">
              <a:buFont typeface="+mj-lt"/>
              <a:buAutoNum type="alphaUcPeriod"/>
            </a:pPr>
            <a:r>
              <a:rPr lang="en-US" sz="1700" b="1" u="sng" dirty="0">
                <a:latin typeface="Constantia (Body)"/>
              </a:rPr>
              <a:t>Mode of Payment</a:t>
            </a:r>
          </a:p>
          <a:p>
            <a:pPr marL="538163" indent="-182563" algn="just">
              <a:buFont typeface="Arial" panose="020B0604020202020204" pitchFamily="34" charset="0"/>
              <a:buChar char="•"/>
            </a:pPr>
            <a:r>
              <a:rPr lang="en-US" sz="1700" dirty="0"/>
              <a:t>Consideration must be paid through:</a:t>
            </a:r>
          </a:p>
          <a:p>
            <a:pPr marL="742950" lvl="1" indent="-285750" algn="just">
              <a:buFont typeface="Wingdings" panose="05000000000000000000" pitchFamily="2" charset="2"/>
              <a:buChar char="Ø"/>
            </a:pPr>
            <a:r>
              <a:rPr lang="en-US" sz="1700" dirty="0"/>
              <a:t>Inward remittance via banking channels</a:t>
            </a:r>
          </a:p>
          <a:p>
            <a:pPr marL="742950" lvl="1" indent="-285750" algn="just">
              <a:buFont typeface="Wingdings" panose="05000000000000000000" pitchFamily="2" charset="2"/>
              <a:buChar char="Ø"/>
            </a:pPr>
            <a:r>
              <a:rPr lang="en-US" sz="1700" dirty="0"/>
              <a:t>Funds from a </a:t>
            </a:r>
            <a:r>
              <a:rPr lang="en-US" sz="1700" b="1" dirty="0"/>
              <a:t>foreign currency account</a:t>
            </a:r>
            <a:endParaRPr lang="en-US" sz="1700" dirty="0"/>
          </a:p>
          <a:p>
            <a:pPr marL="742950" lvl="1" indent="-285750" algn="just">
              <a:buFont typeface="Wingdings" panose="05000000000000000000" pitchFamily="2" charset="2"/>
              <a:buChar char="Ø"/>
            </a:pPr>
            <a:r>
              <a:rPr lang="en-US" sz="1700" b="1" dirty="0"/>
              <a:t>Special Non-Resident Rupee (SNRR) account</a:t>
            </a:r>
            <a:r>
              <a:rPr lang="en-US" sz="1700" dirty="0"/>
              <a:t> (as per Foreign Exchange Management (Deposit) Regulations, 2016)</a:t>
            </a:r>
          </a:p>
          <a:p>
            <a:pPr marL="538163" indent="-274638" algn="just">
              <a:buFont typeface="Arial" panose="020B0604020202020204" pitchFamily="34" charset="0"/>
              <a:buChar char="•"/>
            </a:pPr>
            <a:r>
              <a:rPr lang="en-US" sz="1700" b="1" dirty="0"/>
              <a:t>Foreign currency account usage:</a:t>
            </a:r>
            <a:endParaRPr lang="en-US" sz="1700" dirty="0"/>
          </a:p>
          <a:p>
            <a:pPr marL="742950" lvl="1" indent="-285750" algn="just">
              <a:buFont typeface="Wingdings" panose="05000000000000000000" pitchFamily="2" charset="2"/>
              <a:buChar char="Ø"/>
            </a:pPr>
            <a:r>
              <a:rPr lang="en-US" sz="1700" dirty="0"/>
              <a:t>Allowed only for transactions under Schedule II</a:t>
            </a:r>
          </a:p>
          <a:p>
            <a:pPr marL="0" indent="0" algn="just">
              <a:buNone/>
            </a:pPr>
            <a:endParaRPr lang="en-US" sz="1700" b="1" u="sng" dirty="0">
              <a:latin typeface="Constantia (Body)"/>
            </a:endParaRPr>
          </a:p>
          <a:p>
            <a:pPr marL="342900" indent="-342900" algn="just">
              <a:buFont typeface="+mj-lt"/>
              <a:buAutoNum type="alphaUcPeriod" startAt="2"/>
            </a:pPr>
            <a:r>
              <a:rPr lang="en-IN" sz="1700" b="1" u="sng" dirty="0">
                <a:latin typeface="Constantia (Body)"/>
              </a:rPr>
              <a:t>Remittance of sale proceeds</a:t>
            </a:r>
            <a:endParaRPr lang="en-US" sz="1700" b="1" u="sng" dirty="0">
              <a:latin typeface="Constantia (Body)"/>
            </a:endParaRPr>
          </a:p>
          <a:p>
            <a:pPr marL="538163" indent="-182563" algn="just"/>
            <a:r>
              <a:rPr lang="en-US" sz="1700" dirty="0"/>
              <a:t>Sale proceeds (net of taxes) can be:</a:t>
            </a:r>
          </a:p>
          <a:p>
            <a:pPr marL="742950" lvl="1" indent="-285750" algn="just">
              <a:buFont typeface="Wingdings" panose="05000000000000000000" pitchFamily="2" charset="2"/>
              <a:buChar char="Ø"/>
            </a:pPr>
            <a:r>
              <a:rPr lang="en-IN" sz="1700" dirty="0"/>
              <a:t>Remitted outside India</a:t>
            </a:r>
            <a:endParaRPr lang="en-US" sz="1700" dirty="0"/>
          </a:p>
          <a:p>
            <a:pPr marL="742950" lvl="1" indent="-285750" algn="just">
              <a:buFont typeface="Wingdings" panose="05000000000000000000" pitchFamily="2" charset="2"/>
              <a:buChar char="Ø"/>
            </a:pPr>
            <a:r>
              <a:rPr lang="en-IN" sz="1700" dirty="0"/>
              <a:t>Credited to Foreign currency account and SNRR account</a:t>
            </a:r>
          </a:p>
          <a:p>
            <a:pPr marL="630238" indent="-274638" algn="just"/>
            <a:r>
              <a:rPr lang="en-US" sz="1700" dirty="0"/>
              <a:t>Applicable to sale proceeds of </a:t>
            </a:r>
            <a:r>
              <a:rPr lang="en-IN" sz="1700" dirty="0"/>
              <a:t>Equity instruments, Units of REITs, Units of </a:t>
            </a:r>
            <a:r>
              <a:rPr lang="en-IN" sz="1700" dirty="0" err="1"/>
              <a:t>InVITs</a:t>
            </a:r>
            <a:r>
              <a:rPr lang="en-IN" sz="1700" dirty="0"/>
              <a:t>, Domestic mutual funds</a:t>
            </a:r>
          </a:p>
        </p:txBody>
      </p:sp>
      <p:sp>
        <p:nvSpPr>
          <p:cNvPr id="4" name="Date Placeholder 3">
            <a:extLst>
              <a:ext uri="{FF2B5EF4-FFF2-40B4-BE49-F238E27FC236}">
                <a16:creationId xmlns:a16="http://schemas.microsoft.com/office/drawing/2014/main" id="{7F097A0C-898B-CABF-94E3-7E85D3E00491}"/>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DB3B4617-BC8B-44C6-B9BF-B0C5F9826D73}"/>
              </a:ext>
            </a:extLst>
          </p:cNvPr>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val="2343872405"/>
      </p:ext>
    </p:extLst>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B237-C65F-ED3A-887E-F6C8AC09C7AD}"/>
              </a:ext>
            </a:extLst>
          </p:cNvPr>
          <p:cNvSpPr>
            <a:spLocks noGrp="1"/>
          </p:cNvSpPr>
          <p:nvPr>
            <p:ph type="title"/>
          </p:nvPr>
        </p:nvSpPr>
        <p:spPr/>
        <p:txBody>
          <a:bodyPr>
            <a:noAutofit/>
          </a:bodyPr>
          <a:lstStyle/>
          <a:p>
            <a:pPr algn="l"/>
            <a:r>
              <a:rPr lang="en-IN" sz="2500" b="1" u="sng" dirty="0">
                <a:latin typeface="Constantia (Body)"/>
              </a:rPr>
              <a:t>Schedule III</a:t>
            </a:r>
            <a:br>
              <a:rPr lang="en-IN" sz="2500" b="1" u="sng" dirty="0">
                <a:latin typeface="Constantia (Body)"/>
              </a:rPr>
            </a:br>
            <a:r>
              <a:rPr lang="en-IN" sz="2500" b="1" u="sng" dirty="0">
                <a:latin typeface="Constantia (Body)"/>
              </a:rPr>
              <a:t>Investments by Non-Resident Indian (NRI) or Overseas Citizen of India (OCI) on repatriation basis</a:t>
            </a:r>
          </a:p>
        </p:txBody>
      </p:sp>
      <p:sp>
        <p:nvSpPr>
          <p:cNvPr id="3" name="Content Placeholder 2">
            <a:extLst>
              <a:ext uri="{FF2B5EF4-FFF2-40B4-BE49-F238E27FC236}">
                <a16:creationId xmlns:a16="http://schemas.microsoft.com/office/drawing/2014/main" id="{CC755440-FBE4-2E79-1CA2-F446604C7B79}"/>
              </a:ext>
            </a:extLst>
          </p:cNvPr>
          <p:cNvSpPr>
            <a:spLocks noGrp="1"/>
          </p:cNvSpPr>
          <p:nvPr>
            <p:ph idx="1"/>
          </p:nvPr>
        </p:nvSpPr>
        <p:spPr/>
        <p:txBody>
          <a:bodyPr>
            <a:noAutofit/>
          </a:bodyPr>
          <a:lstStyle/>
          <a:p>
            <a:pPr marL="342900" indent="-342900">
              <a:buFont typeface="+mj-lt"/>
              <a:buAutoNum type="alphaUcPeriod"/>
            </a:pPr>
            <a:endParaRPr lang="en-US" sz="1700" b="1" u="sng" dirty="0">
              <a:latin typeface="Constantia (Body)"/>
            </a:endParaRPr>
          </a:p>
          <a:p>
            <a:pPr marL="342900" indent="-342900">
              <a:buFont typeface="+mj-lt"/>
              <a:buAutoNum type="alphaUcPeriod"/>
            </a:pPr>
            <a:r>
              <a:rPr lang="en-US" sz="1700" b="1" u="sng" dirty="0">
                <a:latin typeface="Constantia (Body)"/>
              </a:rPr>
              <a:t>Mode of Payment</a:t>
            </a:r>
          </a:p>
          <a:p>
            <a:pPr marL="0" indent="0">
              <a:buNone/>
            </a:pPr>
            <a:endParaRPr lang="en-US" sz="1700" b="1" u="sng" dirty="0">
              <a:latin typeface="Constantia (Body)"/>
            </a:endParaRPr>
          </a:p>
          <a:p>
            <a:pPr>
              <a:buFont typeface="Arial" panose="020B0604020202020204" pitchFamily="34" charset="0"/>
              <a:buChar char="•"/>
            </a:pPr>
            <a:r>
              <a:rPr lang="en-US" sz="1700" b="1" dirty="0"/>
              <a:t>Equity Investments:</a:t>
            </a:r>
            <a:endParaRPr lang="en-US" sz="1700" dirty="0"/>
          </a:p>
          <a:p>
            <a:pPr marL="742950" lvl="1" indent="-285750">
              <a:buFont typeface="Wingdings" panose="05000000000000000000" pitchFamily="2" charset="2"/>
              <a:buChar char="Ø"/>
            </a:pPr>
            <a:r>
              <a:rPr lang="en-US" sz="1700" dirty="0"/>
              <a:t>Payment via </a:t>
            </a:r>
            <a:r>
              <a:rPr lang="en-US" sz="1700" b="1" dirty="0"/>
              <a:t>inward remittance</a:t>
            </a:r>
            <a:r>
              <a:rPr lang="en-US" sz="1700" dirty="0"/>
              <a:t> from abroad through banking channels</a:t>
            </a:r>
          </a:p>
          <a:p>
            <a:pPr marL="742950" lvl="1" indent="-285750">
              <a:buFont typeface="Wingdings" panose="05000000000000000000" pitchFamily="2" charset="2"/>
              <a:buChar char="Ø"/>
            </a:pPr>
            <a:r>
              <a:rPr lang="en-US" sz="1700" dirty="0"/>
              <a:t>Funds from a </a:t>
            </a:r>
            <a:r>
              <a:rPr lang="en-US" sz="1700" b="1" dirty="0"/>
              <a:t>Non-Resident External (NRE) account</a:t>
            </a:r>
            <a:r>
              <a:rPr lang="en-US" sz="1700" dirty="0"/>
              <a:t> (as per FEMA Deposit Regulations, 2016)</a:t>
            </a:r>
          </a:p>
          <a:p>
            <a:pPr marL="742950" lvl="1" indent="-285750">
              <a:buFont typeface="Wingdings" panose="05000000000000000000" pitchFamily="2" charset="2"/>
              <a:buChar char="Ø"/>
            </a:pPr>
            <a:r>
              <a:rPr lang="en-US" sz="1700" b="1" dirty="0"/>
              <a:t>NRE account to be designated as NRE (PIS) Account</a:t>
            </a:r>
            <a:r>
              <a:rPr lang="en-US" sz="1700" dirty="0"/>
              <a:t>, used exclusively for permitted transactions</a:t>
            </a:r>
          </a:p>
          <a:p>
            <a:pPr>
              <a:buFont typeface="Arial" panose="020B0604020202020204" pitchFamily="34" charset="0"/>
              <a:buChar char="•"/>
            </a:pPr>
            <a:r>
              <a:rPr lang="en-US" sz="1700" b="1" dirty="0"/>
              <a:t>Investment in Domestic Mutual Funds:</a:t>
            </a:r>
            <a:endParaRPr lang="en-US" sz="1700" dirty="0"/>
          </a:p>
          <a:p>
            <a:pPr marL="742950" lvl="1" indent="-285750">
              <a:buFont typeface="Arial" panose="020B0604020202020204" pitchFamily="34" charset="0"/>
              <a:buChar char="•"/>
            </a:pPr>
            <a:r>
              <a:rPr lang="en-US" sz="1700" dirty="0"/>
              <a:t>Payment through </a:t>
            </a:r>
            <a:r>
              <a:rPr lang="en-US" sz="1700" b="1" dirty="0"/>
              <a:t>inward remittance</a:t>
            </a:r>
            <a:r>
              <a:rPr lang="en-US" sz="1700" dirty="0"/>
              <a:t> or funds from </a:t>
            </a:r>
            <a:r>
              <a:rPr lang="en-US" sz="1700" b="1" dirty="0"/>
              <a:t>NRE/FCNR(B) accounts</a:t>
            </a:r>
            <a:endParaRPr lang="en-US" sz="1700" dirty="0"/>
          </a:p>
          <a:p>
            <a:pPr>
              <a:buFont typeface="Arial" panose="020B0604020202020204" pitchFamily="34" charset="0"/>
              <a:buChar char="•"/>
            </a:pPr>
            <a:r>
              <a:rPr lang="en-US" sz="1700" b="1" dirty="0"/>
              <a:t>Subscription to National Pension System (NPS):</a:t>
            </a:r>
            <a:endParaRPr lang="en-US" sz="1700" dirty="0"/>
          </a:p>
          <a:p>
            <a:pPr marL="742950" lvl="1" indent="-285750">
              <a:buFont typeface="Arial" panose="020B0604020202020204" pitchFamily="34" charset="0"/>
              <a:buChar char="•"/>
            </a:pPr>
            <a:r>
              <a:rPr lang="en-US" sz="1700" dirty="0"/>
              <a:t>Payment via </a:t>
            </a:r>
            <a:r>
              <a:rPr lang="en-US" sz="1700" b="1" dirty="0"/>
              <a:t>inward remittance</a:t>
            </a:r>
          </a:p>
          <a:p>
            <a:pPr marL="742950" lvl="1" indent="-285750">
              <a:buFont typeface="Arial" panose="020B0604020202020204" pitchFamily="34" charset="0"/>
              <a:buChar char="•"/>
            </a:pPr>
            <a:r>
              <a:rPr lang="en-US" sz="1700" dirty="0"/>
              <a:t>Funds from </a:t>
            </a:r>
            <a:r>
              <a:rPr lang="en-US" sz="1700" b="1" dirty="0"/>
              <a:t>NRE, FCNR(B), or NRO accounts</a:t>
            </a:r>
            <a:endParaRPr lang="en-US" sz="1700" dirty="0"/>
          </a:p>
          <a:p>
            <a:pPr marL="742950" lvl="1" indent="-285750">
              <a:buFont typeface="Arial" panose="020B0604020202020204" pitchFamily="34" charset="0"/>
              <a:buChar char="•"/>
            </a:pPr>
            <a:endParaRPr lang="en-US" sz="1700" b="1" dirty="0"/>
          </a:p>
          <a:p>
            <a:pPr marL="742950" lvl="1" indent="-285750">
              <a:buFont typeface="Arial" panose="020B0604020202020204" pitchFamily="34" charset="0"/>
              <a:buChar char="•"/>
            </a:pPr>
            <a:endParaRPr lang="en-US" sz="1700" dirty="0"/>
          </a:p>
          <a:p>
            <a:endParaRPr lang="en-IN" sz="1700" dirty="0"/>
          </a:p>
        </p:txBody>
      </p:sp>
      <p:sp>
        <p:nvSpPr>
          <p:cNvPr id="4" name="Date Placeholder 3">
            <a:extLst>
              <a:ext uri="{FF2B5EF4-FFF2-40B4-BE49-F238E27FC236}">
                <a16:creationId xmlns:a16="http://schemas.microsoft.com/office/drawing/2014/main" id="{EB8CC227-9ADB-C32B-B497-0E10C514F78A}"/>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A9AF40BD-D5F5-BE69-5E3D-A8AE3B53D9CF}"/>
              </a:ext>
            </a:extLst>
          </p:cNvPr>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val="1623839321"/>
      </p:ext>
    </p:extLst>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FD72-9AC5-9E7A-CD98-9D3E0381A188}"/>
              </a:ext>
            </a:extLst>
          </p:cNvPr>
          <p:cNvSpPr>
            <a:spLocks noGrp="1"/>
          </p:cNvSpPr>
          <p:nvPr>
            <p:ph type="title"/>
          </p:nvPr>
        </p:nvSpPr>
        <p:spPr>
          <a:xfrm>
            <a:off x="457200" y="704088"/>
            <a:ext cx="8229600" cy="667512"/>
          </a:xfrm>
        </p:spPr>
        <p:txBody>
          <a:bodyPr>
            <a:normAutofit/>
          </a:bodyPr>
          <a:lstStyle/>
          <a:p>
            <a:r>
              <a:rPr lang="en-IN" sz="2500" dirty="0">
                <a:latin typeface="Constantia (Body)"/>
              </a:rPr>
              <a:t>Cont..</a:t>
            </a:r>
          </a:p>
        </p:txBody>
      </p:sp>
      <p:sp>
        <p:nvSpPr>
          <p:cNvPr id="3" name="Content Placeholder 2">
            <a:extLst>
              <a:ext uri="{FF2B5EF4-FFF2-40B4-BE49-F238E27FC236}">
                <a16:creationId xmlns:a16="http://schemas.microsoft.com/office/drawing/2014/main" id="{7074FA6A-B082-CB31-DF20-0C910BB089EF}"/>
              </a:ext>
            </a:extLst>
          </p:cNvPr>
          <p:cNvSpPr>
            <a:spLocks noGrp="1"/>
          </p:cNvSpPr>
          <p:nvPr>
            <p:ph idx="1"/>
          </p:nvPr>
        </p:nvSpPr>
        <p:spPr>
          <a:xfrm>
            <a:off x="457200" y="1524000"/>
            <a:ext cx="8229600" cy="4800600"/>
          </a:xfrm>
        </p:spPr>
        <p:txBody>
          <a:bodyPr/>
          <a:lstStyle/>
          <a:p>
            <a:pPr marL="342900" indent="-342900">
              <a:buFont typeface="+mj-lt"/>
              <a:buAutoNum type="alphaUcPeriod" startAt="2"/>
            </a:pPr>
            <a:r>
              <a:rPr lang="en-US" sz="1700" b="1" u="sng" dirty="0">
                <a:latin typeface="Constantia (Body)"/>
              </a:rPr>
              <a:t>Remittance of Sale Proceeds</a:t>
            </a:r>
          </a:p>
          <a:p>
            <a:pPr marL="342900" indent="-342900">
              <a:buFont typeface="+mj-lt"/>
              <a:buAutoNum type="alphaUcPeriod" startAt="2"/>
            </a:pPr>
            <a:endParaRPr lang="en-US" sz="1700" b="1" u="sng" dirty="0">
              <a:latin typeface="Constantia (Body)"/>
            </a:endParaRPr>
          </a:p>
          <a:p>
            <a:pPr>
              <a:buFont typeface="Arial" panose="020B0604020202020204" pitchFamily="34" charset="0"/>
              <a:buChar char="•"/>
            </a:pPr>
            <a:r>
              <a:rPr lang="en-US" sz="1700" b="1" dirty="0"/>
              <a:t>Sale proceeds of equity instruments:</a:t>
            </a:r>
            <a:endParaRPr lang="en-US" sz="1700" dirty="0"/>
          </a:p>
          <a:p>
            <a:pPr marL="742950" lvl="1" indent="-285750">
              <a:buFont typeface="Wingdings" panose="05000000000000000000" pitchFamily="2" charset="2"/>
              <a:buChar char="Ø"/>
            </a:pPr>
            <a:r>
              <a:rPr lang="en-US" sz="1700" dirty="0"/>
              <a:t>Can be </a:t>
            </a:r>
            <a:r>
              <a:rPr lang="en-US" sz="1700" b="1" dirty="0"/>
              <a:t>remitted outside India</a:t>
            </a:r>
            <a:endParaRPr lang="en-US" sz="1700" dirty="0"/>
          </a:p>
          <a:p>
            <a:pPr marL="742950" lvl="1" indent="-285750">
              <a:buFont typeface="Wingdings" panose="05000000000000000000" pitchFamily="2" charset="2"/>
              <a:buChar char="Ø"/>
            </a:pPr>
            <a:r>
              <a:rPr lang="en-US" sz="1700" dirty="0"/>
              <a:t>Can be credited to the </a:t>
            </a:r>
            <a:r>
              <a:rPr lang="en-US" sz="1700" b="1" dirty="0"/>
              <a:t>NRE (PIS) account</a:t>
            </a:r>
            <a:r>
              <a:rPr lang="en-US" sz="1700" dirty="0"/>
              <a:t> of the investor</a:t>
            </a:r>
          </a:p>
          <a:p>
            <a:pPr marL="742950" lvl="1" indent="-285750">
              <a:buFont typeface="Wingdings" panose="05000000000000000000" pitchFamily="2" charset="2"/>
              <a:buChar char="Ø"/>
            </a:pPr>
            <a:endParaRPr lang="en-US" sz="1700" dirty="0"/>
          </a:p>
          <a:p>
            <a:pPr>
              <a:buFont typeface="Arial" panose="020B0604020202020204" pitchFamily="34" charset="0"/>
              <a:buChar char="•"/>
            </a:pPr>
            <a:r>
              <a:rPr lang="en-US" sz="1700" b="1" dirty="0"/>
              <a:t>Sale proceeds of mutual funds &amp; NPS subscription:</a:t>
            </a:r>
            <a:endParaRPr lang="en-US" sz="1700" dirty="0"/>
          </a:p>
          <a:p>
            <a:pPr marL="742950" lvl="1" indent="-285750">
              <a:buFont typeface="Wingdings" panose="05000000000000000000" pitchFamily="2" charset="2"/>
              <a:buChar char="Ø"/>
            </a:pPr>
            <a:r>
              <a:rPr lang="en-US" sz="1700" dirty="0"/>
              <a:t>Can be </a:t>
            </a:r>
            <a:r>
              <a:rPr lang="en-US" sz="1700" b="1" dirty="0"/>
              <a:t>remitted outside India</a:t>
            </a:r>
            <a:endParaRPr lang="en-US" sz="1700" dirty="0"/>
          </a:p>
          <a:p>
            <a:pPr marL="742950" lvl="1" indent="-285750">
              <a:buFont typeface="Wingdings" panose="05000000000000000000" pitchFamily="2" charset="2"/>
              <a:buChar char="Ø"/>
            </a:pPr>
            <a:r>
              <a:rPr lang="en-US" sz="1700" dirty="0"/>
              <a:t>Can be credited to </a:t>
            </a:r>
            <a:r>
              <a:rPr lang="en-US" sz="1700" b="1" dirty="0"/>
              <a:t>NRE (PIS), FCNR(B), or NRO accounts</a:t>
            </a:r>
            <a:endParaRPr lang="en-US" sz="1700" dirty="0"/>
          </a:p>
          <a:p>
            <a:pPr marL="742950" lvl="1" indent="-285750">
              <a:buFont typeface="Wingdings" panose="05000000000000000000" pitchFamily="2" charset="2"/>
              <a:buChar char="Ø"/>
            </a:pPr>
            <a:r>
              <a:rPr lang="en-US" sz="1700" b="1" dirty="0"/>
              <a:t>Investor (NRI/OCI) can choose the preferred account</a:t>
            </a:r>
            <a:endParaRPr lang="en-US" sz="1700" dirty="0"/>
          </a:p>
          <a:p>
            <a:endParaRPr lang="en-IN" dirty="0"/>
          </a:p>
        </p:txBody>
      </p:sp>
      <p:sp>
        <p:nvSpPr>
          <p:cNvPr id="4" name="Date Placeholder 3">
            <a:extLst>
              <a:ext uri="{FF2B5EF4-FFF2-40B4-BE49-F238E27FC236}">
                <a16:creationId xmlns:a16="http://schemas.microsoft.com/office/drawing/2014/main" id="{252510E1-BB69-2087-E46A-E3C084E0F2A1}"/>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AAC54558-6B35-7FE3-87CE-49DBEBEE8EBF}"/>
              </a:ext>
            </a:extLst>
          </p:cNvPr>
          <p:cNvSpPr>
            <a:spLocks noGrp="1"/>
          </p:cNvSpPr>
          <p:nvPr>
            <p:ph type="sldNum" sz="quarter" idx="12"/>
          </p:nvPr>
        </p:nvSpPr>
        <p:spPr/>
        <p:txBody>
          <a:bodyPr/>
          <a:lstStyle/>
          <a:p>
            <a:fld id="{B6F15528-21DE-4FAA-801E-634DDDAF4B2B}" type="slidenum">
              <a:rPr lang="en-US" smtClean="0"/>
              <a:pPr/>
              <a:t>38</a:t>
            </a:fld>
            <a:endParaRPr lang="en-US"/>
          </a:p>
        </p:txBody>
      </p:sp>
    </p:spTree>
    <p:extLst>
      <p:ext uri="{BB962C8B-B14F-4D97-AF65-F5344CB8AC3E}">
        <p14:creationId xmlns:p14="http://schemas.microsoft.com/office/powerpoint/2010/main" val="1341694004"/>
      </p:ext>
    </p:extLst>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4AD16-805D-1A75-4420-89EB59332B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0A0815-B7ED-E054-8124-EDA619E2DB5A}"/>
              </a:ext>
            </a:extLst>
          </p:cNvPr>
          <p:cNvSpPr>
            <a:spLocks noGrp="1"/>
          </p:cNvSpPr>
          <p:nvPr>
            <p:ph type="title"/>
          </p:nvPr>
        </p:nvSpPr>
        <p:spPr>
          <a:xfrm>
            <a:off x="457200" y="704088"/>
            <a:ext cx="8229600" cy="743712"/>
          </a:xfrm>
        </p:spPr>
        <p:txBody>
          <a:bodyPr>
            <a:noAutofit/>
          </a:bodyPr>
          <a:lstStyle/>
          <a:p>
            <a:pPr algn="l"/>
            <a:r>
              <a:rPr lang="en-IN" sz="2500" b="1" u="sng" dirty="0">
                <a:latin typeface="Constantia (Body)"/>
              </a:rPr>
              <a:t>Schedule IV</a:t>
            </a:r>
            <a:br>
              <a:rPr lang="en-IN" sz="2500" b="1" u="sng" dirty="0">
                <a:latin typeface="Constantia (Body)"/>
              </a:rPr>
            </a:br>
            <a:r>
              <a:rPr lang="en-US" sz="2500" b="1" u="sng" dirty="0">
                <a:latin typeface="Constantia (Body)"/>
              </a:rPr>
              <a:t>Investment by NRI/OCI on Non-Repatriation Basis</a:t>
            </a:r>
            <a:endParaRPr lang="en-IN" sz="2500" b="1" u="sng" dirty="0">
              <a:latin typeface="Constantia (Body)"/>
            </a:endParaRPr>
          </a:p>
        </p:txBody>
      </p:sp>
      <p:sp>
        <p:nvSpPr>
          <p:cNvPr id="3" name="Content Placeholder 2">
            <a:extLst>
              <a:ext uri="{FF2B5EF4-FFF2-40B4-BE49-F238E27FC236}">
                <a16:creationId xmlns:a16="http://schemas.microsoft.com/office/drawing/2014/main" id="{E6174D14-5D57-5ED1-7225-E3A880C46118}"/>
              </a:ext>
            </a:extLst>
          </p:cNvPr>
          <p:cNvSpPr>
            <a:spLocks noGrp="1"/>
          </p:cNvSpPr>
          <p:nvPr>
            <p:ph idx="1"/>
          </p:nvPr>
        </p:nvSpPr>
        <p:spPr>
          <a:xfrm>
            <a:off x="457200" y="1676400"/>
            <a:ext cx="8229600" cy="4648200"/>
          </a:xfrm>
        </p:spPr>
        <p:txBody>
          <a:bodyPr>
            <a:noAutofit/>
          </a:bodyPr>
          <a:lstStyle/>
          <a:p>
            <a:pPr marL="342900" indent="-342900" algn="just">
              <a:buFont typeface="+mj-lt"/>
              <a:buAutoNum type="arabicPeriod"/>
            </a:pPr>
            <a:r>
              <a:rPr lang="en-US" sz="1900" b="1" i="0" u="none" strike="noStrike" baseline="0" dirty="0">
                <a:latin typeface="Constantia (Body)"/>
              </a:rPr>
              <a:t>Purchase or sale of equity instruments of an Indian company or units or contribution to the capital of a LLP by Non-Resident Indian (NRI) or Overseas Citizen of India (OCI) on Non-repatriation basis</a:t>
            </a:r>
          </a:p>
          <a:p>
            <a:pPr marL="342900" indent="-342900" algn="l">
              <a:buFont typeface="+mj-lt"/>
              <a:buAutoNum type="arabicPeriod"/>
            </a:pPr>
            <a:endParaRPr lang="en-US" sz="1700" b="1" i="0" u="none" strike="noStrike" baseline="0" dirty="0">
              <a:latin typeface="Constantia (Body)"/>
            </a:endParaRPr>
          </a:p>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Payment through inward remittance via banking channels</a:t>
            </a:r>
          </a:p>
          <a:p>
            <a:pPr marL="720725" indent="-365125">
              <a:tabLst>
                <a:tab pos="630238" algn="l"/>
              </a:tabLst>
            </a:pPr>
            <a:r>
              <a:rPr lang="en-US" sz="1700" dirty="0">
                <a:latin typeface="Constantia (Body)"/>
              </a:rPr>
              <a:t>Funds from NRE, FCNR(B), or NRO accounts (as per Foreign Exchange Management (Deposit) Regulations, 2016)</a:t>
            </a:r>
          </a:p>
          <a:p>
            <a:pPr marL="720725" indent="-365125">
              <a:tabLst>
                <a:tab pos="630238" algn="l"/>
              </a:tabLst>
            </a:pPr>
            <a:endParaRPr lang="en-US" sz="1700" dirty="0">
              <a:latin typeface="Constantia (Body)"/>
            </a:endParaRPr>
          </a:p>
          <a:p>
            <a:pPr marL="342900" indent="-342900">
              <a:buFont typeface="+mj-lt"/>
              <a:buAutoNum type="alphaUcPeriod" startAt="2"/>
            </a:pPr>
            <a:r>
              <a:rPr lang="en-US" sz="1700" b="1" u="sng" dirty="0">
                <a:latin typeface="Constantia (Body)"/>
              </a:rPr>
              <a:t>Sale/Maturity Proceeds:</a:t>
            </a:r>
          </a:p>
          <a:p>
            <a:pPr marL="720725" indent="-365125">
              <a:tabLst>
                <a:tab pos="630238" algn="l"/>
              </a:tabLst>
            </a:pPr>
            <a:r>
              <a:rPr lang="en-US" sz="1700" dirty="0">
                <a:latin typeface="Constantia (Body)"/>
              </a:rPr>
              <a:t>Credited only to the NRO account (regardless of source of investment)</a:t>
            </a:r>
          </a:p>
          <a:p>
            <a:pPr marL="720725" indent="-365125">
              <a:tabLst>
                <a:tab pos="630238" algn="l"/>
              </a:tabLst>
            </a:pPr>
            <a:r>
              <a:rPr lang="en-US" sz="1700" dirty="0">
                <a:latin typeface="Constantia (Body)"/>
              </a:rPr>
              <a:t>Repatriation abroad is not allowed for:</a:t>
            </a:r>
          </a:p>
          <a:p>
            <a:pPr marL="742950" lvl="1" indent="-22225">
              <a:buFont typeface="Wingdings" panose="05000000000000000000" pitchFamily="2" charset="2"/>
              <a:buChar char="Ø"/>
            </a:pPr>
            <a:r>
              <a:rPr lang="en-US" sz="1700" dirty="0">
                <a:latin typeface="Constantia (Body)"/>
              </a:rPr>
              <a:t>Amount invested in equity instruments or LLP</a:t>
            </a:r>
          </a:p>
          <a:p>
            <a:pPr marL="742950" lvl="1" indent="-22225">
              <a:buFont typeface="Wingdings" panose="05000000000000000000" pitchFamily="2" charset="2"/>
              <a:buChar char="Ø"/>
            </a:pPr>
            <a:r>
              <a:rPr lang="en-US" sz="1700" dirty="0">
                <a:latin typeface="Constantia (Body)"/>
              </a:rPr>
              <a:t>Capital appreciation on such investment</a:t>
            </a: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E275310F-7489-DC8D-11C1-14D1C1F170FA}"/>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53ACA47B-1653-8785-B91D-24B737534AB2}"/>
              </a:ext>
            </a:extLst>
          </p:cNvPr>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3944372642"/>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7790"/>
            <a:ext cx="8229600" cy="4953000"/>
          </a:xfrm>
        </p:spPr>
        <p:txBody>
          <a:bodyPr>
            <a:normAutofit/>
          </a:bodyPr>
          <a:lstStyle/>
          <a:p>
            <a:pPr algn="just"/>
            <a:r>
              <a:rPr lang="en-US" sz="1900" b="1" u="sng" dirty="0"/>
              <a:t>Foreign Portfolio Investment</a:t>
            </a:r>
            <a:r>
              <a:rPr lang="en-US" sz="1900" dirty="0"/>
              <a:t>: any investment made by a person resident outside India in Equity Instruments where such investment is </a:t>
            </a:r>
          </a:p>
          <a:p>
            <a:pPr marL="457200" indent="-457200" algn="just">
              <a:buFont typeface="+mj-lt"/>
              <a:buAutoNum type="alphaLcParenR"/>
            </a:pPr>
            <a:r>
              <a:rPr lang="en-US" sz="1900" dirty="0"/>
              <a:t>less than 10 percent of the post issue paid-up equity capital on a fully diluted basis of a listed Indian company or </a:t>
            </a:r>
          </a:p>
          <a:p>
            <a:pPr marL="457200" indent="-457200" algn="just">
              <a:buFont typeface="+mj-lt"/>
              <a:buAutoNum type="alphaLcParenR"/>
            </a:pPr>
            <a:r>
              <a:rPr lang="en-US" sz="1900" dirty="0"/>
              <a:t>less than 10 percent of the paid up value of each series of Equity Instruments of a listed Indian company.</a:t>
            </a:r>
          </a:p>
          <a:p>
            <a:pPr marL="457200" indent="-457200" algn="just">
              <a:buFont typeface="+mj-lt"/>
              <a:buAutoNum type="alphaLcParenR"/>
            </a:pPr>
            <a:endParaRPr lang="en-US" sz="1900" dirty="0"/>
          </a:p>
          <a:p>
            <a:pPr algn="just"/>
            <a:r>
              <a:rPr lang="en-US" sz="1900" b="1" u="sng" dirty="0"/>
              <a:t>Convertible Notes</a:t>
            </a:r>
            <a:r>
              <a:rPr lang="en-US" sz="1900" b="1" dirty="0"/>
              <a:t>: </a:t>
            </a:r>
            <a:r>
              <a:rPr lang="en-US" sz="1900" dirty="0"/>
              <a:t>an instrument issued by a startup company evidencing receipt of money initially as debt, which is repayable at the option of the holder, or which is convertible into such number of equity shares of such startup company, within a period not exceeding </a:t>
            </a:r>
            <a:r>
              <a:rPr lang="en-US" sz="1900" b="1" i="1" dirty="0"/>
              <a:t>Ten years</a:t>
            </a:r>
            <a:r>
              <a:rPr lang="en-US" sz="1900" dirty="0"/>
              <a:t> from the date of issue of the convertible note, upon occurrence of specified events as per the other terms and conditions agreed to and indicated in the instrument.</a:t>
            </a:r>
          </a:p>
          <a:p>
            <a:pPr algn="just"/>
            <a:endParaRPr lang="en-US" sz="1900" dirty="0"/>
          </a:p>
          <a:p>
            <a:pPr marL="0" indent="0" algn="just">
              <a:buNone/>
            </a:pPr>
            <a:endParaRPr lang="en-US" sz="1900" dirty="0"/>
          </a:p>
        </p:txBody>
      </p:sp>
      <p:sp>
        <p:nvSpPr>
          <p:cNvPr id="5" name="Date Placeholder 4"/>
          <p:cNvSpPr>
            <a:spLocks noGrp="1"/>
          </p:cNvSpPr>
          <p:nvPr>
            <p:ph type="dt" sz="half" idx="10"/>
          </p:nvPr>
        </p:nvSpPr>
        <p:spPr/>
        <p:txBody>
          <a:bodyPr/>
          <a:lstStyle/>
          <a:p>
            <a:fld id="{32101B11-AB88-4F58-B66E-1EA344EA5709}"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2" name="Title 1">
            <a:extLst>
              <a:ext uri="{FF2B5EF4-FFF2-40B4-BE49-F238E27FC236}">
                <a16:creationId xmlns:a16="http://schemas.microsoft.com/office/drawing/2014/main" id="{C066C0E6-862E-9600-5289-B26592E040CE}"/>
              </a:ext>
            </a:extLst>
          </p:cNvPr>
          <p:cNvSpPr>
            <a:spLocks noGrp="1"/>
          </p:cNvSpPr>
          <p:nvPr>
            <p:ph type="title"/>
          </p:nvPr>
        </p:nvSpPr>
        <p:spPr>
          <a:xfrm>
            <a:off x="685800" y="762000"/>
            <a:ext cx="8229600" cy="438912"/>
          </a:xfrm>
        </p:spPr>
        <p:txBody>
          <a:bodyPr>
            <a:normAutofit fontScale="90000"/>
          </a:bodyPr>
          <a:lstStyle/>
          <a:p>
            <a:r>
              <a:rPr lang="en-US" sz="2800" dirty="0">
                <a:latin typeface="Constantia (Body)"/>
              </a:rPr>
              <a:t>Cont</a:t>
            </a:r>
            <a:r>
              <a:rPr lang="en-US" dirty="0"/>
              <a:t>..</a:t>
            </a:r>
          </a:p>
        </p:txBody>
      </p:sp>
    </p:spTree>
  </p:cSld>
  <p:clrMapOvr>
    <a:masterClrMapping/>
  </p:clrMapOvr>
  <p:transition>
    <p:wipe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4D408-7F41-EB20-21DF-27ED3C9A1CC3}"/>
              </a:ext>
            </a:extLst>
          </p:cNvPr>
          <p:cNvSpPr>
            <a:spLocks noGrp="1"/>
          </p:cNvSpPr>
          <p:nvPr>
            <p:ph type="title"/>
          </p:nvPr>
        </p:nvSpPr>
        <p:spPr>
          <a:xfrm>
            <a:off x="457200" y="704088"/>
            <a:ext cx="8229600" cy="515112"/>
          </a:xfrm>
        </p:spPr>
        <p:txBody>
          <a:bodyPr>
            <a:normAutofit fontScale="90000"/>
          </a:bodyPr>
          <a:lstStyle/>
          <a:p>
            <a:r>
              <a:rPr lang="en-IN" sz="2800" dirty="0">
                <a:latin typeface="Constantia (Body)"/>
              </a:rPr>
              <a:t>Cont</a:t>
            </a:r>
            <a:r>
              <a:rPr lang="en-IN" dirty="0"/>
              <a:t>..</a:t>
            </a:r>
          </a:p>
        </p:txBody>
      </p:sp>
      <p:sp>
        <p:nvSpPr>
          <p:cNvPr id="3" name="Content Placeholder 2">
            <a:extLst>
              <a:ext uri="{FF2B5EF4-FFF2-40B4-BE49-F238E27FC236}">
                <a16:creationId xmlns:a16="http://schemas.microsoft.com/office/drawing/2014/main" id="{8AEEE5F1-3D67-EF7E-C845-EB827595C691}"/>
              </a:ext>
            </a:extLst>
          </p:cNvPr>
          <p:cNvSpPr>
            <a:spLocks noGrp="1"/>
          </p:cNvSpPr>
          <p:nvPr>
            <p:ph idx="1"/>
          </p:nvPr>
        </p:nvSpPr>
        <p:spPr>
          <a:xfrm>
            <a:off x="533400" y="1584325"/>
            <a:ext cx="8229600" cy="4419600"/>
          </a:xfrm>
        </p:spPr>
        <p:txBody>
          <a:bodyPr>
            <a:normAutofit/>
          </a:bodyPr>
          <a:lstStyle/>
          <a:p>
            <a:pPr marL="342900" indent="-342900">
              <a:buFont typeface="+mj-lt"/>
              <a:buAutoNum type="arabicPeriod" startAt="2"/>
            </a:pPr>
            <a:r>
              <a:rPr lang="en-US" sz="1900" b="1" dirty="0">
                <a:latin typeface="Constantia (Body)"/>
              </a:rPr>
              <a:t>Investment in a Firm or Proprietary Concern</a:t>
            </a:r>
          </a:p>
          <a:p>
            <a:pPr marL="342900" indent="-342900">
              <a:buFont typeface="+mj-lt"/>
              <a:buAutoNum type="arabicPeriod" startAt="2"/>
            </a:pPr>
            <a:endParaRPr lang="en-US" sz="1700" b="1" dirty="0">
              <a:latin typeface="Constantia (Body)"/>
            </a:endParaRPr>
          </a:p>
          <a:p>
            <a:pPr marL="342900" indent="-342900">
              <a:buFont typeface="+mj-lt"/>
              <a:buAutoNum type="alphaUcPeriod"/>
            </a:pPr>
            <a:r>
              <a:rPr lang="en-US" sz="1700" b="1" u="sng" dirty="0">
                <a:latin typeface="Constantia (Body)"/>
              </a:rPr>
              <a:t>Mode of Payment:</a:t>
            </a:r>
          </a:p>
          <a:p>
            <a:pPr marL="720725" lvl="1" indent="-365125">
              <a:buClr>
                <a:schemeClr val="accent3"/>
              </a:buClr>
              <a:buSzPct val="95000"/>
              <a:tabLst>
                <a:tab pos="630238" algn="l"/>
              </a:tabLst>
            </a:pPr>
            <a:r>
              <a:rPr lang="en-US" sz="1700" dirty="0">
                <a:latin typeface="Constantia (Body)"/>
              </a:rPr>
              <a:t>Payment through inward remittance via banking channels</a:t>
            </a:r>
          </a:p>
          <a:p>
            <a:pPr marL="720725" lvl="1" indent="-365125">
              <a:buClr>
                <a:schemeClr val="accent3"/>
              </a:buClr>
              <a:buSzPct val="95000"/>
              <a:tabLst>
                <a:tab pos="630238" algn="l"/>
              </a:tabLst>
            </a:pPr>
            <a:r>
              <a:rPr lang="en-US" sz="1700" dirty="0">
                <a:latin typeface="Constantia (Body)"/>
              </a:rPr>
              <a:t>Funds from NRE, FCNR(B), or NRO accounts</a:t>
            </a:r>
          </a:p>
          <a:p>
            <a:pPr marL="720725" lvl="1" indent="-365125">
              <a:buClr>
                <a:schemeClr val="accent3"/>
              </a:buClr>
              <a:buSzPct val="95000"/>
              <a:tabLst>
                <a:tab pos="630238" algn="l"/>
              </a:tabLst>
            </a:pPr>
            <a:endParaRPr lang="en-US" sz="1700" dirty="0">
              <a:latin typeface="Constantia (Body)"/>
            </a:endParaRPr>
          </a:p>
          <a:p>
            <a:pPr marL="342900" indent="-342900">
              <a:buFont typeface="+mj-lt"/>
              <a:buAutoNum type="alphaUcPeriod"/>
            </a:pPr>
            <a:r>
              <a:rPr lang="en-US" sz="1700" b="1" u="sng" dirty="0">
                <a:latin typeface="Constantia (Body)"/>
              </a:rPr>
              <a:t>Sale/Maturity Proceeds:</a:t>
            </a:r>
          </a:p>
          <a:p>
            <a:pPr marL="720725" lvl="1" indent="-365125">
              <a:buClr>
                <a:schemeClr val="accent3"/>
              </a:buClr>
              <a:buSzPct val="95000"/>
              <a:tabLst>
                <a:tab pos="630238" algn="l"/>
              </a:tabLst>
            </a:pPr>
            <a:r>
              <a:rPr lang="en-US" sz="1700" dirty="0">
                <a:latin typeface="Constantia (Body)"/>
              </a:rPr>
              <a:t>Credited only to the NRO account of the investor</a:t>
            </a:r>
          </a:p>
          <a:p>
            <a:pPr marL="720725" lvl="1" indent="-365125">
              <a:buClr>
                <a:schemeClr val="accent3"/>
              </a:buClr>
              <a:buSzPct val="95000"/>
              <a:tabLst>
                <a:tab pos="630238" algn="l"/>
              </a:tabLst>
            </a:pPr>
            <a:r>
              <a:rPr lang="en-US" sz="1700" dirty="0">
                <a:latin typeface="Constantia (Body)"/>
              </a:rPr>
              <a:t>Repatriation abroad is not allowed for:</a:t>
            </a:r>
          </a:p>
          <a:p>
            <a:pPr marL="1257300" lvl="2" indent="-342900">
              <a:buFont typeface="Wingdings" panose="05000000000000000000" pitchFamily="2" charset="2"/>
              <a:buChar char="Ø"/>
            </a:pPr>
            <a:r>
              <a:rPr lang="en-US" sz="1700" dirty="0"/>
              <a:t>Initial capital contribution</a:t>
            </a:r>
          </a:p>
          <a:p>
            <a:pPr marL="1257300" lvl="2" indent="-342900">
              <a:buFont typeface="Wingdings" panose="05000000000000000000" pitchFamily="2" charset="2"/>
              <a:buChar char="Ø"/>
            </a:pPr>
            <a:r>
              <a:rPr lang="en-US" sz="1700" dirty="0"/>
              <a:t>Capital appreciation</a:t>
            </a:r>
          </a:p>
        </p:txBody>
      </p:sp>
      <p:sp>
        <p:nvSpPr>
          <p:cNvPr id="4" name="Date Placeholder 3">
            <a:extLst>
              <a:ext uri="{FF2B5EF4-FFF2-40B4-BE49-F238E27FC236}">
                <a16:creationId xmlns:a16="http://schemas.microsoft.com/office/drawing/2014/main" id="{7C9F113B-116F-6ABC-3F1E-92717FE816F5}"/>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5DDB028C-ACBD-F908-5EAD-71AA515BF67B}"/>
              </a:ext>
            </a:extLst>
          </p:cNvPr>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1262839954"/>
      </p:ext>
    </p:extLst>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FD6F2-998F-34D3-F734-C5EF2CEABA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15D270-F507-B51E-4889-16EEB7404CE7}"/>
              </a:ext>
            </a:extLst>
          </p:cNvPr>
          <p:cNvSpPr>
            <a:spLocks noGrp="1"/>
          </p:cNvSpPr>
          <p:nvPr>
            <p:ph type="title"/>
          </p:nvPr>
        </p:nvSpPr>
        <p:spPr>
          <a:xfrm>
            <a:off x="457200" y="704088"/>
            <a:ext cx="8229600" cy="743712"/>
          </a:xfrm>
        </p:spPr>
        <p:txBody>
          <a:bodyPr>
            <a:noAutofit/>
          </a:bodyPr>
          <a:lstStyle/>
          <a:p>
            <a:pPr algn="l"/>
            <a:r>
              <a:rPr lang="en-IN" sz="2500" b="1" u="sng" dirty="0">
                <a:latin typeface="Constantia (Body)"/>
              </a:rPr>
              <a:t>Schedule V</a:t>
            </a:r>
            <a:br>
              <a:rPr lang="en-IN" sz="2500" b="1" u="sng" dirty="0">
                <a:latin typeface="Constantia (Body)"/>
              </a:rPr>
            </a:br>
            <a:r>
              <a:rPr lang="en-US" sz="2500" b="1" u="sng" dirty="0">
                <a:latin typeface="Constantia (Body)"/>
              </a:rPr>
              <a:t>Investment by Other Non-Resident Investors</a:t>
            </a:r>
            <a:endParaRPr lang="en-IN" sz="2500" b="1" u="sng" dirty="0">
              <a:latin typeface="Constantia (Body)"/>
            </a:endParaRPr>
          </a:p>
        </p:txBody>
      </p:sp>
      <p:sp>
        <p:nvSpPr>
          <p:cNvPr id="3" name="Content Placeholder 2">
            <a:extLst>
              <a:ext uri="{FF2B5EF4-FFF2-40B4-BE49-F238E27FC236}">
                <a16:creationId xmlns:a16="http://schemas.microsoft.com/office/drawing/2014/main" id="{70BFDF20-8B2F-20F2-924A-C9FFE0024145}"/>
              </a:ext>
            </a:extLst>
          </p:cNvPr>
          <p:cNvSpPr>
            <a:spLocks noGrp="1"/>
          </p:cNvSpPr>
          <p:nvPr>
            <p:ph idx="1"/>
          </p:nvPr>
        </p:nvSpPr>
        <p:spPr>
          <a:xfrm>
            <a:off x="472440" y="2073275"/>
            <a:ext cx="8229600" cy="4648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Investment must be made through inward remittance from abroad via banking channels.</a:t>
            </a:r>
          </a:p>
          <a:p>
            <a:pPr marL="720725" indent="-365125">
              <a:tabLst>
                <a:tab pos="630238" algn="l"/>
              </a:tabLst>
            </a:pPr>
            <a:endParaRPr lang="en-US" sz="1700" dirty="0">
              <a:latin typeface="Constantia (Body)"/>
            </a:endParaRPr>
          </a:p>
          <a:p>
            <a:pPr marL="342900" indent="-342900">
              <a:buFont typeface="+mj-lt"/>
              <a:buAutoNum type="alphaUcPeriod" startAt="2"/>
            </a:pPr>
            <a:r>
              <a:rPr lang="en-US" sz="1700" b="1" u="sng" dirty="0">
                <a:latin typeface="Constantia (Body)"/>
              </a:rPr>
              <a:t>Remittance/Credit of Sale or Maturity Proceeds</a:t>
            </a:r>
            <a:endParaRPr lang="en-US" sz="1700" dirty="0">
              <a:latin typeface="Constantia (Body)"/>
            </a:endParaRPr>
          </a:p>
          <a:p>
            <a:pPr marL="720725" indent="-365125">
              <a:tabLst>
                <a:tab pos="630238" algn="l"/>
              </a:tabLst>
            </a:pPr>
            <a:r>
              <a:rPr lang="en-US" sz="1700" dirty="0">
                <a:latin typeface="Constantia (Body)"/>
              </a:rPr>
              <a:t>Sale/maturity proceeds (net of taxes) may be remitted abroad.</a:t>
            </a: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47B3683A-207D-D6C4-085C-425DA248616C}"/>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EFA5F9B7-9724-EA14-9A62-462556B49E3B}"/>
              </a:ext>
            </a:extLst>
          </p:cNvPr>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3152623231"/>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74DB6-0328-1928-37EE-9FE90DD7B9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956D9B-C20F-1BA2-5F27-3124E962C80A}"/>
              </a:ext>
            </a:extLst>
          </p:cNvPr>
          <p:cNvSpPr>
            <a:spLocks noGrp="1"/>
          </p:cNvSpPr>
          <p:nvPr>
            <p:ph type="title"/>
          </p:nvPr>
        </p:nvSpPr>
        <p:spPr>
          <a:xfrm>
            <a:off x="457200" y="704088"/>
            <a:ext cx="8229600" cy="743712"/>
          </a:xfrm>
        </p:spPr>
        <p:txBody>
          <a:bodyPr>
            <a:noAutofit/>
          </a:bodyPr>
          <a:lstStyle/>
          <a:p>
            <a:pPr algn="l"/>
            <a:r>
              <a:rPr lang="en-IN" sz="2500" b="1" u="sng" dirty="0">
                <a:latin typeface="Constantia (Body)"/>
              </a:rPr>
              <a:t>Schedule VI</a:t>
            </a:r>
            <a:br>
              <a:rPr lang="en-IN" sz="2500" b="1" u="sng" dirty="0">
                <a:latin typeface="Constantia (Body)"/>
              </a:rPr>
            </a:br>
            <a:r>
              <a:rPr lang="en-US" sz="2500" b="1" u="sng" dirty="0">
                <a:latin typeface="Constantia (Body)"/>
              </a:rPr>
              <a:t>Investment in a Limited Liability Partnership (LLP)</a:t>
            </a:r>
            <a:endParaRPr lang="en-IN" sz="2500" b="1" u="sng" dirty="0">
              <a:latin typeface="Constantia (Body)"/>
            </a:endParaRPr>
          </a:p>
        </p:txBody>
      </p:sp>
      <p:sp>
        <p:nvSpPr>
          <p:cNvPr id="3" name="Content Placeholder 2">
            <a:extLst>
              <a:ext uri="{FF2B5EF4-FFF2-40B4-BE49-F238E27FC236}">
                <a16:creationId xmlns:a16="http://schemas.microsoft.com/office/drawing/2014/main" id="{D1DC9D1B-467C-F0C0-A9D7-877EB0F52EEB}"/>
              </a:ext>
            </a:extLst>
          </p:cNvPr>
          <p:cNvSpPr>
            <a:spLocks noGrp="1"/>
          </p:cNvSpPr>
          <p:nvPr>
            <p:ph idx="1"/>
          </p:nvPr>
        </p:nvSpPr>
        <p:spPr>
          <a:xfrm>
            <a:off x="457200" y="1676400"/>
            <a:ext cx="8229600" cy="4648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Capital contribution must be made through:</a:t>
            </a:r>
          </a:p>
          <a:p>
            <a:pPr marL="893763" lvl="1" indent="-173038" defTabSz="803275">
              <a:buFont typeface="Wingdings" panose="05000000000000000000" pitchFamily="2" charset="2"/>
              <a:buChar char="Ø"/>
            </a:pPr>
            <a:r>
              <a:rPr lang="en-IN" sz="1700" dirty="0">
                <a:latin typeface="Constantia (Body)"/>
              </a:rPr>
              <a:t>Inward remittance via banking channels</a:t>
            </a:r>
          </a:p>
          <a:p>
            <a:pPr marL="893763" lvl="1" indent="-173038" defTabSz="803275">
              <a:buFont typeface="Wingdings" panose="05000000000000000000" pitchFamily="2" charset="2"/>
              <a:buChar char="Ø"/>
            </a:pPr>
            <a:r>
              <a:rPr lang="en-US" sz="1700" dirty="0">
                <a:latin typeface="Constantia (Body)"/>
              </a:rPr>
              <a:t>Funds from any repatriable foreign currency or Rupee account, as per Foreign Exchange Management (Deposit) Regulations, 2016</a:t>
            </a:r>
          </a:p>
          <a:p>
            <a:pPr marL="355600" indent="0">
              <a:buNone/>
              <a:tabLst>
                <a:tab pos="630238" algn="l"/>
              </a:tabLst>
            </a:pPr>
            <a:endParaRPr lang="en-US" sz="1700" dirty="0">
              <a:latin typeface="Constantia (Body)"/>
            </a:endParaRPr>
          </a:p>
          <a:p>
            <a:pPr marL="342900" indent="-342900">
              <a:buFont typeface="+mj-lt"/>
              <a:buAutoNum type="alphaUcPeriod" startAt="2"/>
            </a:pPr>
            <a:r>
              <a:rPr lang="en-US" sz="1700" b="1" u="sng" dirty="0">
                <a:latin typeface="Constantia (Body)"/>
              </a:rPr>
              <a:t>Remittance of Disinvestment Proceeds</a:t>
            </a:r>
          </a:p>
          <a:p>
            <a:pPr marL="720725" indent="-365125">
              <a:tabLst>
                <a:tab pos="630238" algn="l"/>
              </a:tabLst>
            </a:pPr>
            <a:r>
              <a:rPr lang="en-US" sz="1700" dirty="0">
                <a:latin typeface="Constantia (Body)"/>
              </a:rPr>
              <a:t>Proceeds may be remitted outside India or</a:t>
            </a:r>
          </a:p>
          <a:p>
            <a:pPr marL="720725" indent="-365125">
              <a:tabLst>
                <a:tab pos="630238" algn="l"/>
              </a:tabLst>
            </a:pPr>
            <a:r>
              <a:rPr lang="en-US" sz="1700" dirty="0">
                <a:latin typeface="Constantia (Body)"/>
              </a:rPr>
              <a:t>Credited to any repatriable foreign currency or Rupee account of the investor (as per Foreign Exchange Management (Deposit) Regulations, 2016)</a:t>
            </a:r>
          </a:p>
          <a:p>
            <a:pPr marL="720725" indent="-365125">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413C177E-8884-574C-51A7-092EDD807BA1}"/>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738CB8AD-C711-1C98-D33B-849C19BF6BA1}"/>
              </a:ext>
            </a:extLst>
          </p:cNvPr>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580784384"/>
      </p:ext>
    </p:extLst>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46B418-AE45-2514-5606-988270DB0D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6A4499-8CB1-E2DB-9073-B9570BE95CC9}"/>
              </a:ext>
            </a:extLst>
          </p:cNvPr>
          <p:cNvSpPr>
            <a:spLocks noGrp="1"/>
          </p:cNvSpPr>
          <p:nvPr>
            <p:ph type="title"/>
          </p:nvPr>
        </p:nvSpPr>
        <p:spPr>
          <a:xfrm>
            <a:off x="457200" y="704088"/>
            <a:ext cx="8229600" cy="743712"/>
          </a:xfrm>
        </p:spPr>
        <p:txBody>
          <a:bodyPr>
            <a:noAutofit/>
          </a:bodyPr>
          <a:lstStyle/>
          <a:p>
            <a:pPr algn="l"/>
            <a:r>
              <a:rPr lang="en-IN" sz="2500" b="1" u="sng" dirty="0">
                <a:latin typeface="Constantia (Body)"/>
              </a:rPr>
              <a:t>Schedule VII</a:t>
            </a:r>
            <a:br>
              <a:rPr lang="en-IN" sz="2500" b="1" u="sng" dirty="0">
                <a:latin typeface="Constantia (Body)"/>
              </a:rPr>
            </a:br>
            <a:r>
              <a:rPr lang="en-US" sz="2500" b="1" u="sng" dirty="0">
                <a:latin typeface="Constantia (Body)"/>
              </a:rPr>
              <a:t>Investment by a Foreign Venture Capital Investor (FVCI)</a:t>
            </a:r>
            <a:endParaRPr lang="en-IN" sz="2500" b="1" u="sng" dirty="0">
              <a:latin typeface="Constantia (Body)"/>
            </a:endParaRPr>
          </a:p>
        </p:txBody>
      </p:sp>
      <p:sp>
        <p:nvSpPr>
          <p:cNvPr id="3" name="Content Placeholder 2">
            <a:extLst>
              <a:ext uri="{FF2B5EF4-FFF2-40B4-BE49-F238E27FC236}">
                <a16:creationId xmlns:a16="http://schemas.microsoft.com/office/drawing/2014/main" id="{B8ABE5A6-8F13-2B2E-E402-3ED0D2D77AFC}"/>
              </a:ext>
            </a:extLst>
          </p:cNvPr>
          <p:cNvSpPr>
            <a:spLocks noGrp="1"/>
          </p:cNvSpPr>
          <p:nvPr>
            <p:ph idx="1"/>
          </p:nvPr>
        </p:nvSpPr>
        <p:spPr>
          <a:xfrm>
            <a:off x="457200" y="1676400"/>
            <a:ext cx="8229600" cy="4648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Investment must be made through:</a:t>
            </a:r>
          </a:p>
          <a:p>
            <a:pPr marL="893763" lvl="1" indent="-173038" defTabSz="803275">
              <a:buFont typeface="Wingdings" panose="05000000000000000000" pitchFamily="2" charset="2"/>
              <a:buChar char="Ø"/>
            </a:pPr>
            <a:r>
              <a:rPr lang="en-IN" sz="1700" dirty="0">
                <a:latin typeface="Constantia (Body)"/>
              </a:rPr>
              <a:t>Inward remittance via banking channels</a:t>
            </a:r>
            <a:endParaRPr lang="en-US" sz="1700" dirty="0">
              <a:latin typeface="Constantia (Body)"/>
            </a:endParaRPr>
          </a:p>
          <a:p>
            <a:pPr marL="893763" lvl="1" indent="-173038" defTabSz="803275">
              <a:buFont typeface="Wingdings" panose="05000000000000000000" pitchFamily="2" charset="2"/>
              <a:buChar char="Ø"/>
            </a:pPr>
            <a:r>
              <a:rPr lang="en-US" sz="1700" dirty="0">
                <a:latin typeface="Constantia (Body)"/>
              </a:rPr>
              <a:t>Funds from a foreign currency account or Special Non-Resident Rupee (SNRR) account, as per Foreign Exchange Management (Deposit) Regulations, 2016</a:t>
            </a:r>
          </a:p>
          <a:p>
            <a:pPr marL="893763" lvl="1" indent="-173038" defTabSz="803275">
              <a:buFont typeface="Wingdings" panose="05000000000000000000" pitchFamily="2" charset="2"/>
              <a:buChar char="Ø"/>
            </a:pPr>
            <a:endParaRPr lang="en-US" sz="1700" dirty="0">
              <a:latin typeface="Constantia (Body)"/>
            </a:endParaRPr>
          </a:p>
          <a:p>
            <a:pPr marL="720725" lvl="1" indent="-365125" defTabSz="803275"/>
            <a:r>
              <a:rPr lang="en-US" sz="1700" dirty="0">
                <a:latin typeface="Constantia (Body)"/>
              </a:rPr>
              <a:t>The foreign currency account shall be used exclusively for transactions under this schedule unless stated otherwise.</a:t>
            </a:r>
          </a:p>
          <a:p>
            <a:pPr marL="355600" lvl="1" indent="0" defTabSz="803275">
              <a:buNone/>
            </a:pPr>
            <a:endParaRPr lang="en-US" sz="1700" dirty="0">
              <a:latin typeface="Constantia (Body)"/>
            </a:endParaRPr>
          </a:p>
          <a:p>
            <a:pPr marL="342900" indent="-342900">
              <a:buFont typeface="+mj-lt"/>
              <a:buAutoNum type="alphaUcPeriod" startAt="2"/>
            </a:pPr>
            <a:r>
              <a:rPr lang="en-US" sz="1700" b="1" u="sng" dirty="0">
                <a:latin typeface="Constantia (Body)"/>
              </a:rPr>
              <a:t>Remittance of Sale/Maturity Proceeds</a:t>
            </a:r>
          </a:p>
          <a:p>
            <a:pPr marL="720725" indent="-365125">
              <a:tabLst>
                <a:tab pos="630238" algn="l"/>
              </a:tabLst>
            </a:pPr>
            <a:r>
              <a:rPr lang="en-US" sz="1700" dirty="0">
                <a:latin typeface="Constantia (Body)"/>
              </a:rPr>
              <a:t>Proceeds (net of taxes) may be remitted outside India or</a:t>
            </a:r>
          </a:p>
          <a:p>
            <a:pPr marL="720725" indent="-365125">
              <a:tabLst>
                <a:tab pos="630238" algn="l"/>
              </a:tabLst>
            </a:pPr>
            <a:r>
              <a:rPr lang="en-US" sz="1700" dirty="0">
                <a:latin typeface="Constantia (Body)"/>
              </a:rPr>
              <a:t>Credited to the foreign currency account or SNRR account of the FVCI.</a:t>
            </a:r>
          </a:p>
          <a:p>
            <a:pPr marL="720725" indent="-365125">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D3D172F4-C4FC-6CB6-82E5-9A02ED536F46}"/>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59B04BE7-9689-F1CA-00EA-F8E495ABE264}"/>
              </a:ext>
            </a:extLst>
          </p:cNvPr>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2216296080"/>
      </p:ext>
    </p:extLst>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77C8B-F282-09ED-EEDD-6092327F0E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9E8595-8AA4-D1C5-2C2A-3ACFDB8BEE62}"/>
              </a:ext>
            </a:extLst>
          </p:cNvPr>
          <p:cNvSpPr>
            <a:spLocks noGrp="1"/>
          </p:cNvSpPr>
          <p:nvPr>
            <p:ph type="title"/>
          </p:nvPr>
        </p:nvSpPr>
        <p:spPr>
          <a:xfrm>
            <a:off x="538480" y="762000"/>
            <a:ext cx="8305800" cy="1143000"/>
          </a:xfrm>
        </p:spPr>
        <p:txBody>
          <a:bodyPr>
            <a:noAutofit/>
          </a:bodyPr>
          <a:lstStyle/>
          <a:p>
            <a:pPr algn="l"/>
            <a:r>
              <a:rPr lang="en-IN" sz="2500" b="1" u="sng" dirty="0">
                <a:latin typeface="Constantia (Body)"/>
              </a:rPr>
              <a:t>Schedule VIII</a:t>
            </a:r>
            <a:br>
              <a:rPr lang="en-IN" sz="2500" b="1" u="sng" dirty="0">
                <a:latin typeface="Constantia (Body)"/>
              </a:rPr>
            </a:br>
            <a:r>
              <a:rPr lang="en-US" sz="2500" b="1" u="sng" dirty="0">
                <a:latin typeface="Constantia (Body)"/>
              </a:rPr>
              <a:t>Investment by a Person Resident Outside India in an Investment Vehicle</a:t>
            </a:r>
            <a:endParaRPr lang="en-IN" sz="2500" b="1" u="sng" dirty="0">
              <a:latin typeface="Constantia (Body)"/>
            </a:endParaRPr>
          </a:p>
        </p:txBody>
      </p:sp>
      <p:sp>
        <p:nvSpPr>
          <p:cNvPr id="3" name="Content Placeholder 2">
            <a:extLst>
              <a:ext uri="{FF2B5EF4-FFF2-40B4-BE49-F238E27FC236}">
                <a16:creationId xmlns:a16="http://schemas.microsoft.com/office/drawing/2014/main" id="{0C99C1E3-6CA0-1ED7-CDCC-1D1B66413750}"/>
              </a:ext>
            </a:extLst>
          </p:cNvPr>
          <p:cNvSpPr>
            <a:spLocks noGrp="1"/>
          </p:cNvSpPr>
          <p:nvPr>
            <p:ph idx="1"/>
          </p:nvPr>
        </p:nvSpPr>
        <p:spPr>
          <a:xfrm>
            <a:off x="495300" y="2209800"/>
            <a:ext cx="8229600" cy="3505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Investment must be made through:</a:t>
            </a:r>
          </a:p>
          <a:p>
            <a:pPr marL="893763" lvl="1" indent="-173038" defTabSz="803275">
              <a:buFont typeface="Wingdings" panose="05000000000000000000" pitchFamily="2" charset="2"/>
              <a:buChar char="Ø"/>
            </a:pPr>
            <a:r>
              <a:rPr lang="en-IN" sz="1700" dirty="0">
                <a:latin typeface="Constantia (Body)"/>
              </a:rPr>
              <a:t>Inward remittance via banking channels</a:t>
            </a:r>
          </a:p>
          <a:p>
            <a:pPr marL="893763" lvl="1" indent="-173038" defTabSz="803275">
              <a:buFont typeface="Wingdings" panose="05000000000000000000" pitchFamily="2" charset="2"/>
              <a:buChar char="Ø"/>
            </a:pPr>
            <a:r>
              <a:rPr lang="en-US" sz="1700" dirty="0">
                <a:latin typeface="Constantia (Body)"/>
              </a:rPr>
              <a:t>Swap of shares of a Special Purpose Vehicle (SPV)</a:t>
            </a:r>
          </a:p>
          <a:p>
            <a:pPr marL="893763" lvl="1" indent="-173038" defTabSz="803275">
              <a:buFont typeface="Wingdings" panose="05000000000000000000" pitchFamily="2" charset="2"/>
              <a:buChar char="Ø"/>
            </a:pPr>
            <a:r>
              <a:rPr lang="en-US" sz="1700" dirty="0">
                <a:latin typeface="Constantia (Body)"/>
              </a:rPr>
              <a:t>Funds from a repatriable foreign currency or Rupee account, as per Foreign Exchange Management (Deposit) Regulations, 2016</a:t>
            </a:r>
          </a:p>
          <a:p>
            <a:pPr marL="355600" lvl="1" indent="0" defTabSz="803275">
              <a:buNone/>
            </a:pPr>
            <a:endParaRPr lang="en-US" sz="1700" dirty="0">
              <a:latin typeface="Constantia (Body)"/>
            </a:endParaRPr>
          </a:p>
          <a:p>
            <a:pPr marL="342900" indent="-342900">
              <a:buFont typeface="+mj-lt"/>
              <a:buAutoNum type="alphaUcPeriod" startAt="2"/>
            </a:pPr>
            <a:r>
              <a:rPr lang="en-US" sz="1700" b="1" u="sng" dirty="0">
                <a:latin typeface="Constantia (Body)"/>
              </a:rPr>
              <a:t>Remittance of Sale/Maturity Proceeds</a:t>
            </a:r>
          </a:p>
          <a:p>
            <a:pPr marL="720725" indent="-365125">
              <a:tabLst>
                <a:tab pos="630238" algn="l"/>
              </a:tabLst>
            </a:pPr>
            <a:r>
              <a:rPr lang="en-US" sz="1700" dirty="0">
                <a:latin typeface="Constantia (Body)"/>
              </a:rPr>
              <a:t>Proceeds (net of taxes) may be remitted outside India or</a:t>
            </a:r>
          </a:p>
          <a:p>
            <a:pPr marL="720725" indent="-365125">
              <a:tabLst>
                <a:tab pos="630238" algn="l"/>
              </a:tabLst>
            </a:pPr>
            <a:r>
              <a:rPr lang="en-US" sz="1700" dirty="0">
                <a:latin typeface="Constantia (Body)"/>
              </a:rPr>
              <a:t>Credited to the repatriable foreign currency or Rupee account of the investor.</a:t>
            </a:r>
          </a:p>
          <a:p>
            <a:pPr marL="720725" indent="-365125">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C0E8349C-511B-B918-57A0-2CF8F410CA52}"/>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53B28636-201C-C30A-3334-5E24C842F145}"/>
              </a:ext>
            </a:extLst>
          </p:cNvPr>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val="1605411454"/>
      </p:ext>
    </p:extLst>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F1BC3-0FF6-8C74-8687-E077C4001A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262884-6B7B-4AC8-FBFE-B7F16435411E}"/>
              </a:ext>
            </a:extLst>
          </p:cNvPr>
          <p:cNvSpPr>
            <a:spLocks noGrp="1"/>
          </p:cNvSpPr>
          <p:nvPr>
            <p:ph type="title"/>
          </p:nvPr>
        </p:nvSpPr>
        <p:spPr>
          <a:xfrm>
            <a:off x="609600" y="762000"/>
            <a:ext cx="8305800" cy="743712"/>
          </a:xfrm>
        </p:spPr>
        <p:txBody>
          <a:bodyPr>
            <a:noAutofit/>
          </a:bodyPr>
          <a:lstStyle/>
          <a:p>
            <a:pPr algn="l"/>
            <a:r>
              <a:rPr lang="en-IN" sz="2500" b="1" u="sng" dirty="0">
                <a:latin typeface="Constantia (Body)"/>
              </a:rPr>
              <a:t>Schedule X</a:t>
            </a:r>
            <a:br>
              <a:rPr lang="en-IN" sz="2500" b="1" u="sng" dirty="0">
                <a:latin typeface="Constantia (Body)"/>
              </a:rPr>
            </a:br>
            <a:r>
              <a:rPr lang="en-US" sz="2500" b="1" u="sng" dirty="0">
                <a:latin typeface="Constantia (Body)"/>
              </a:rPr>
              <a:t>Issue of Indian Depository Receipts (IDRs)</a:t>
            </a:r>
            <a:endParaRPr lang="en-IN" sz="2500" b="1" u="sng" dirty="0">
              <a:latin typeface="Constantia (Body)"/>
            </a:endParaRPr>
          </a:p>
        </p:txBody>
      </p:sp>
      <p:sp>
        <p:nvSpPr>
          <p:cNvPr id="3" name="Content Placeholder 2">
            <a:extLst>
              <a:ext uri="{FF2B5EF4-FFF2-40B4-BE49-F238E27FC236}">
                <a16:creationId xmlns:a16="http://schemas.microsoft.com/office/drawing/2014/main" id="{7E467D0C-3036-9321-7323-A17FFE004AB6}"/>
              </a:ext>
            </a:extLst>
          </p:cNvPr>
          <p:cNvSpPr>
            <a:spLocks noGrp="1"/>
          </p:cNvSpPr>
          <p:nvPr>
            <p:ph idx="1"/>
          </p:nvPr>
        </p:nvSpPr>
        <p:spPr>
          <a:xfrm>
            <a:off x="457200" y="1890712"/>
            <a:ext cx="8229600" cy="4648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NRIs/OCIs may invest in IDRs using funds from their NRE/FCNR(B) accounts as per Foreign Exchange Management (Deposit) Regulations, 2016</a:t>
            </a:r>
          </a:p>
          <a:p>
            <a:pPr marL="720725" indent="-365125">
              <a:tabLst>
                <a:tab pos="630238" algn="l"/>
              </a:tabLst>
            </a:pPr>
            <a:r>
              <a:rPr lang="en-US" sz="1700" dirty="0">
                <a:latin typeface="Constantia (Body)"/>
              </a:rPr>
              <a:t>FPIs may invest in IDRs using funds from a foreign currency account and/or SNRR account, maintained per Foreign Exchange Management (Deposit) Regulations,2016</a:t>
            </a:r>
          </a:p>
          <a:p>
            <a:pPr marL="355600" lvl="1" indent="0" defTabSz="803275">
              <a:buNone/>
            </a:pPr>
            <a:endParaRPr lang="en-US" sz="1700" dirty="0">
              <a:latin typeface="Constantia (Body)"/>
            </a:endParaRPr>
          </a:p>
          <a:p>
            <a:pPr marL="342900" indent="-342900">
              <a:buFont typeface="+mj-lt"/>
              <a:buAutoNum type="alphaUcPeriod" startAt="2"/>
            </a:pPr>
            <a:r>
              <a:rPr lang="en-US" sz="1700" b="1" u="sng" dirty="0">
                <a:latin typeface="Constantia (Body)"/>
              </a:rPr>
              <a:t>Remittance of Sale/Maturity Proceeds</a:t>
            </a:r>
          </a:p>
          <a:p>
            <a:pPr marL="720725" indent="-365125">
              <a:tabLst>
                <a:tab pos="630238" algn="l"/>
              </a:tabLst>
            </a:pPr>
            <a:r>
              <a:rPr lang="en-US" sz="1700" dirty="0">
                <a:latin typeface="Constantia (Body)"/>
              </a:rPr>
              <a:t>Redemption/conversion of IDRs into underlying equity shares must comply with Foreign Exchange Management (Overseas Investment) Rules,, 2022.</a:t>
            </a:r>
          </a:p>
          <a:p>
            <a:pPr marL="720725" indent="-365125">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2D3DF45D-417F-B612-1540-23F6866752F4}"/>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8872B2C0-D9CF-176F-46E4-A1BF81431558}"/>
              </a:ext>
            </a:extLst>
          </p:cNvPr>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72429316"/>
      </p:ext>
    </p:extLst>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7FF9E-5BE5-7740-B1A4-F8FA782E20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84EE65-B876-B64C-ED5E-A35044FB6024}"/>
              </a:ext>
            </a:extLst>
          </p:cNvPr>
          <p:cNvSpPr>
            <a:spLocks noGrp="1"/>
          </p:cNvSpPr>
          <p:nvPr>
            <p:ph type="title"/>
          </p:nvPr>
        </p:nvSpPr>
        <p:spPr>
          <a:xfrm>
            <a:off x="571500" y="609600"/>
            <a:ext cx="8305800" cy="972312"/>
          </a:xfrm>
        </p:spPr>
        <p:txBody>
          <a:bodyPr>
            <a:noAutofit/>
          </a:bodyPr>
          <a:lstStyle/>
          <a:p>
            <a:pPr algn="l"/>
            <a:r>
              <a:rPr lang="en-IN" sz="2200" b="1" u="sng" dirty="0">
                <a:latin typeface="Constantia (Body)"/>
              </a:rPr>
              <a:t>Schedule XI</a:t>
            </a:r>
            <a:br>
              <a:rPr lang="en-IN" sz="2200" b="1" u="sng" dirty="0">
                <a:latin typeface="Constantia (Body)"/>
              </a:rPr>
            </a:br>
            <a:r>
              <a:rPr lang="en-US" sz="2200" b="1" u="sng" dirty="0">
                <a:latin typeface="Constantia (Body)"/>
              </a:rPr>
              <a:t>Purchase or Subscription of Equity Shares of Indian Companies on International Exchanges by Permissible Holders</a:t>
            </a:r>
            <a:endParaRPr lang="en-IN" sz="2200" b="1" u="sng" dirty="0">
              <a:latin typeface="Constantia (Body)"/>
            </a:endParaRPr>
          </a:p>
        </p:txBody>
      </p:sp>
      <p:sp>
        <p:nvSpPr>
          <p:cNvPr id="3" name="Content Placeholder 2">
            <a:extLst>
              <a:ext uri="{FF2B5EF4-FFF2-40B4-BE49-F238E27FC236}">
                <a16:creationId xmlns:a16="http://schemas.microsoft.com/office/drawing/2014/main" id="{E09FE87A-420C-E062-F3DB-AF64C26A58B0}"/>
              </a:ext>
            </a:extLst>
          </p:cNvPr>
          <p:cNvSpPr>
            <a:spLocks noGrp="1"/>
          </p:cNvSpPr>
          <p:nvPr>
            <p:ph idx="1"/>
          </p:nvPr>
        </p:nvSpPr>
        <p:spPr>
          <a:xfrm>
            <a:off x="607060" y="1718310"/>
            <a:ext cx="8229600" cy="4648200"/>
          </a:xfrm>
        </p:spPr>
        <p:txBody>
          <a:bodyPr>
            <a:noAutofit/>
          </a:bodyPr>
          <a:lstStyle/>
          <a:p>
            <a:pPr marL="342900" indent="-342900">
              <a:buFont typeface="+mj-lt"/>
              <a:buAutoNum type="alphaUcPeriod"/>
            </a:pPr>
            <a:r>
              <a:rPr lang="en-IN" sz="1700" b="1" u="sng" dirty="0">
                <a:latin typeface="Constantia (Body)"/>
              </a:rPr>
              <a:t>Mode of Payment</a:t>
            </a:r>
          </a:p>
          <a:p>
            <a:pPr marL="720725" indent="-365125">
              <a:tabLst>
                <a:tab pos="630238" algn="l"/>
              </a:tabLst>
            </a:pPr>
            <a:r>
              <a:rPr lang="en-US" sz="1700" dirty="0">
                <a:latin typeface="Constantia (Body)"/>
              </a:rPr>
              <a:t>The consideration for purchasing or subscribing to equity shares of an Indian company listed on an International Exchange may be paid through:</a:t>
            </a:r>
          </a:p>
          <a:p>
            <a:pPr marL="893763" lvl="1" indent="-173038" defTabSz="803275">
              <a:buFont typeface="Wingdings" panose="05000000000000000000" pitchFamily="2" charset="2"/>
              <a:buChar char="Ø"/>
            </a:pPr>
            <a:r>
              <a:rPr lang="en-US" sz="1700" dirty="0">
                <a:latin typeface="Constantia (Body)"/>
              </a:rPr>
              <a:t>Banking channels to a foreign currency account of the Indian company, maintained as per the FEMA (Foreign Currency Accounts by Residents in India) Regulations, 2015.</a:t>
            </a:r>
            <a:endParaRPr lang="en-IN" sz="1700" dirty="0">
              <a:latin typeface="Constantia (Body)"/>
            </a:endParaRPr>
          </a:p>
          <a:p>
            <a:pPr marL="893763" lvl="1" indent="-173038" defTabSz="803275">
              <a:buFont typeface="Wingdings" panose="05000000000000000000" pitchFamily="2" charset="2"/>
              <a:buChar char="Ø"/>
            </a:pPr>
            <a:r>
              <a:rPr lang="en-US" sz="1700" dirty="0">
                <a:latin typeface="Constantia (Body)"/>
              </a:rPr>
              <a:t>Inward remittance from abroad through banking channels.</a:t>
            </a:r>
          </a:p>
          <a:p>
            <a:pPr marL="355600" indent="0">
              <a:buNone/>
            </a:pPr>
            <a:r>
              <a:rPr lang="en-US" sz="1700" b="1" dirty="0">
                <a:latin typeface="Constantia (Body)"/>
              </a:rPr>
              <a:t>Explanation: </a:t>
            </a:r>
            <a:r>
              <a:rPr lang="en-US" sz="1700" dirty="0">
                <a:latin typeface="Constantia (Body)"/>
              </a:rPr>
              <a:t>The proceeds from the purchase/subscription of these equity shares must be either:</a:t>
            </a:r>
          </a:p>
          <a:p>
            <a:pPr marL="893763" lvl="1" indent="-173038" defTabSz="803275">
              <a:buFont typeface="Wingdings" panose="05000000000000000000" pitchFamily="2" charset="2"/>
              <a:buChar char="Ø"/>
            </a:pPr>
            <a:r>
              <a:rPr lang="en-US" sz="1700" dirty="0">
                <a:latin typeface="Constantia (Body)"/>
              </a:rPr>
              <a:t>Remitted to a bank account in India, or</a:t>
            </a:r>
          </a:p>
          <a:p>
            <a:pPr marL="893763" lvl="1" indent="-173038" defTabSz="803275">
              <a:buFont typeface="Wingdings" panose="05000000000000000000" pitchFamily="2" charset="2"/>
              <a:buChar char="Ø"/>
            </a:pPr>
            <a:r>
              <a:rPr lang="en-US" sz="1700" dirty="0">
                <a:latin typeface="Constantia (Body)"/>
              </a:rPr>
              <a:t>Deposited in the company’s foreign currency account, as per applicable FEMA regulations.</a:t>
            </a:r>
          </a:p>
          <a:p>
            <a:pPr marL="355600" lvl="1" indent="0" defTabSz="803275">
              <a:buNone/>
            </a:pPr>
            <a:endParaRPr lang="en-US" sz="1700" dirty="0">
              <a:latin typeface="Constantia (Body)"/>
            </a:endParaRPr>
          </a:p>
          <a:p>
            <a:pPr marL="342900" indent="-342900">
              <a:buFont typeface="+mj-lt"/>
              <a:buAutoNum type="alphaUcPeriod" startAt="2"/>
            </a:pPr>
            <a:r>
              <a:rPr lang="en-US" sz="1700" b="1" u="sng" dirty="0">
                <a:latin typeface="Constantia (Body)"/>
              </a:rPr>
              <a:t>Remittance of Sale/Maturity Proceeds</a:t>
            </a:r>
          </a:p>
          <a:p>
            <a:pPr marL="720725" indent="-365125">
              <a:tabLst>
                <a:tab pos="630238" algn="l"/>
              </a:tabLst>
            </a:pPr>
            <a:r>
              <a:rPr lang="en-US" sz="1700" dirty="0">
                <a:latin typeface="Constantia (Body)"/>
              </a:rPr>
              <a:t>The sale proceeds (net of taxes) may be remitted abroad or credited to the permissible holder’s bank account, in accordance with Foreign Exchange Management (Deposit), 2016.</a:t>
            </a:r>
          </a:p>
          <a:p>
            <a:pPr marL="355600" indent="0">
              <a:buNone/>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20725" indent="-365125">
              <a:tabLst>
                <a:tab pos="630238" algn="l"/>
              </a:tabLst>
            </a:pPr>
            <a:endParaRPr lang="en-US" sz="1700" dirty="0">
              <a:latin typeface="Constantia (Body)"/>
            </a:endParaRPr>
          </a:p>
          <a:p>
            <a:pPr marL="742950" lvl="1" indent="-285750">
              <a:buFont typeface="Arial" panose="020B0604020202020204" pitchFamily="34" charset="0"/>
              <a:buChar char="•"/>
            </a:pPr>
            <a:endParaRPr lang="en-US" sz="1700" dirty="0">
              <a:latin typeface="Constantia (Body)"/>
            </a:endParaRPr>
          </a:p>
          <a:p>
            <a:endParaRPr lang="en-IN" sz="1700" dirty="0">
              <a:latin typeface="Constantia (Body)"/>
            </a:endParaRPr>
          </a:p>
        </p:txBody>
      </p:sp>
      <p:sp>
        <p:nvSpPr>
          <p:cNvPr id="4" name="Date Placeholder 3">
            <a:extLst>
              <a:ext uri="{FF2B5EF4-FFF2-40B4-BE49-F238E27FC236}">
                <a16:creationId xmlns:a16="http://schemas.microsoft.com/office/drawing/2014/main" id="{37F2AA21-607A-9A0E-2C40-7664373AF23D}"/>
              </a:ext>
            </a:extLst>
          </p:cNvPr>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a:extLst>
              <a:ext uri="{FF2B5EF4-FFF2-40B4-BE49-F238E27FC236}">
                <a16:creationId xmlns:a16="http://schemas.microsoft.com/office/drawing/2014/main" id="{617B3E95-DCB5-2B4D-FF81-ACF60F10C65F}"/>
              </a:ext>
            </a:extLst>
          </p:cNvPr>
          <p:cNvSpPr>
            <a:spLocks noGrp="1"/>
          </p:cNvSpPr>
          <p:nvPr>
            <p:ph type="sldNum" sz="quarter" idx="12"/>
          </p:nvPr>
        </p:nvSpPr>
        <p:spPr/>
        <p:txBody>
          <a:bodyPr/>
          <a:lstStyle/>
          <a:p>
            <a:fld id="{B6F15528-21DE-4FAA-801E-634DDDAF4B2B}" type="slidenum">
              <a:rPr lang="en-US" smtClean="0"/>
              <a:pPr/>
              <a:t>46</a:t>
            </a:fld>
            <a:endParaRPr lang="en-US"/>
          </a:p>
        </p:txBody>
      </p:sp>
    </p:spTree>
    <p:extLst>
      <p:ext uri="{BB962C8B-B14F-4D97-AF65-F5344CB8AC3E}">
        <p14:creationId xmlns:p14="http://schemas.microsoft.com/office/powerpoint/2010/main" val="1039440472"/>
      </p:ext>
    </p:extLst>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endParaRPr lang="en-US"/>
          </a:p>
        </p:txBody>
      </p:sp>
      <p:sp>
        <p:nvSpPr>
          <p:cNvPr id="6" name="Content Placeholder 2"/>
          <p:cNvSpPr>
            <a:spLocks noGrp="1"/>
          </p:cNvSpPr>
          <p:nvPr>
            <p:ph idx="1"/>
          </p:nvPr>
        </p:nvSpPr>
        <p:spPr>
          <a:xfrm>
            <a:off x="304800" y="1554162"/>
            <a:ext cx="8229600" cy="4525963"/>
          </a:xfrm>
        </p:spPr>
        <p:txBody>
          <a:bodyPr>
            <a:normAutofit/>
          </a:bodyPr>
          <a:lstStyle/>
          <a:p>
            <a:pPr algn="ctr">
              <a:buNone/>
            </a:pPr>
            <a:endParaRPr lang="en-US" sz="6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buNone/>
            </a:pPr>
            <a:r>
              <a:rPr lang="en-US" sz="7000" b="1" spc="300" dirty="0">
                <a:ln w="11430" cmpd="sng">
                  <a:solidFill>
                    <a:schemeClr val="accent1">
                      <a:tint val="10000"/>
                    </a:schemeClr>
                  </a:solidFill>
                  <a:prstDash val="solid"/>
                  <a:miter lim="800000"/>
                </a:ln>
                <a:solidFill>
                  <a:schemeClr val="tx2">
                    <a:lumMod val="75000"/>
                  </a:schemeClr>
                </a:solidFill>
                <a:effectLst>
                  <a:glow rad="45500">
                    <a:schemeClr val="accent1">
                      <a:satMod val="220000"/>
                      <a:alpha val="35000"/>
                    </a:schemeClr>
                  </a:glow>
                </a:effectLst>
              </a:rPr>
              <a:t>THANKYOU</a:t>
            </a: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3284"/>
            <a:ext cx="8229600" cy="522116"/>
          </a:xfrm>
        </p:spPr>
        <p:txBody>
          <a:bodyPr>
            <a:normAutofit/>
          </a:bodyPr>
          <a:lstStyle/>
          <a:p>
            <a:r>
              <a:rPr lang="en-US" sz="2500" b="1" u="sng" dirty="0">
                <a:latin typeface="Constantia (Body)"/>
              </a:rPr>
              <a:t>Type of Equity instrument for FDI</a:t>
            </a:r>
          </a:p>
        </p:txBody>
      </p:sp>
      <p:sp>
        <p:nvSpPr>
          <p:cNvPr id="3" name="Content Placeholder 2"/>
          <p:cNvSpPr>
            <a:spLocks noGrp="1"/>
          </p:cNvSpPr>
          <p:nvPr>
            <p:ph idx="1"/>
          </p:nvPr>
        </p:nvSpPr>
        <p:spPr>
          <a:xfrm>
            <a:off x="457200" y="1563190"/>
            <a:ext cx="8229600" cy="4990009"/>
          </a:xfrm>
        </p:spPr>
        <p:txBody>
          <a:bodyPr>
            <a:noAutofit/>
          </a:bodyPr>
          <a:lstStyle/>
          <a:p>
            <a:pPr algn="just"/>
            <a:r>
              <a:rPr lang="en-US" sz="1700" b="1" u="sng" dirty="0"/>
              <a:t>Equity shares</a:t>
            </a:r>
            <a:r>
              <a:rPr lang="en-US" sz="1700" dirty="0"/>
              <a:t>: Equity shares are those issued in accordance with the provisions of the Companies Act, 2013 and will include equity shares that have been partly paid.</a:t>
            </a:r>
          </a:p>
          <a:p>
            <a:pPr marL="0" indent="0" algn="just">
              <a:buNone/>
            </a:pPr>
            <a:endParaRPr lang="en-US" sz="1700" dirty="0"/>
          </a:p>
          <a:p>
            <a:pPr algn="just"/>
            <a:r>
              <a:rPr lang="en-US" sz="1700" b="1" u="sng" dirty="0"/>
              <a:t>Partly paid shares: </a:t>
            </a:r>
            <a:r>
              <a:rPr lang="en-US" sz="1700" dirty="0"/>
              <a:t>Partly paid shares issued on or after July 8, 2014 will be considered as equity instruments	</a:t>
            </a:r>
          </a:p>
          <a:p>
            <a:pPr marL="457200" indent="-169863" algn="just">
              <a:buFont typeface="+mj-lt"/>
              <a:buAutoNum type="alphaLcParenR"/>
            </a:pPr>
            <a:r>
              <a:rPr lang="en-US" sz="1700" dirty="0"/>
              <a:t> Must be </a:t>
            </a:r>
            <a:r>
              <a:rPr lang="en-US" sz="1700" b="1" dirty="0"/>
              <a:t>fully called-up within 12 months </a:t>
            </a:r>
            <a:r>
              <a:rPr lang="en-US" sz="1700" dirty="0"/>
              <a:t>if issued to a non-resident.</a:t>
            </a:r>
          </a:p>
          <a:p>
            <a:pPr marL="457200" indent="-169863" algn="just">
              <a:buFont typeface="+mj-lt"/>
              <a:buAutoNum type="alphaLcParenR"/>
            </a:pPr>
            <a:r>
              <a:rPr lang="en-US" sz="1700" b="1" dirty="0"/>
              <a:t>25% of the total consideration </a:t>
            </a:r>
            <a:r>
              <a:rPr lang="en-US" sz="1700" dirty="0"/>
              <a:t>(including share premium) must be received </a:t>
            </a:r>
            <a:r>
              <a:rPr lang="en-US" sz="1700" b="1" dirty="0"/>
              <a:t>upfront</a:t>
            </a:r>
            <a:r>
              <a:rPr lang="en-US" sz="1700" dirty="0"/>
              <a:t>, with the remaining amount payable within </a:t>
            </a:r>
            <a:r>
              <a:rPr lang="en-US" sz="1700" b="1" dirty="0"/>
              <a:t>12 months </a:t>
            </a:r>
            <a:r>
              <a:rPr lang="en-US" sz="1700" dirty="0"/>
              <a:t>of issuance.</a:t>
            </a:r>
          </a:p>
          <a:p>
            <a:pPr marL="457200" indent="-169863" algn="just">
              <a:buFont typeface="+mj-lt"/>
              <a:buAutoNum type="alphaLcParenR"/>
            </a:pPr>
            <a:r>
              <a:rPr lang="en-US" sz="1700" b="1" dirty="0"/>
              <a:t>Listed Companies: </a:t>
            </a:r>
            <a:r>
              <a:rPr lang="en-US" sz="1700" dirty="0"/>
              <a:t>Exempt from the 12-month payment requirement if a monitoring agency is appointed as per SEBI ICDR regulations.</a:t>
            </a:r>
          </a:p>
          <a:p>
            <a:pPr marL="457200" indent="-169863" algn="just">
              <a:buFont typeface="+mj-lt"/>
              <a:buAutoNum type="alphaLcParenR"/>
            </a:pPr>
            <a:r>
              <a:rPr lang="en-US" sz="1700" b="1" dirty="0"/>
              <a:t>Unlisted Companies: </a:t>
            </a:r>
            <a:r>
              <a:rPr lang="en-US" sz="1700" dirty="0"/>
              <a:t>Can extend payment beyond 12 months, but must appoint an AD Category-1 bank as a monitoring agency.</a:t>
            </a:r>
          </a:p>
          <a:p>
            <a:pPr marL="457200" indent="-169863" algn="just">
              <a:buFont typeface="+mj-lt"/>
              <a:buAutoNum type="alphaLcParenR"/>
            </a:pPr>
            <a:r>
              <a:rPr lang="en-US" sz="1700" b="1" dirty="0"/>
              <a:t>Non-payment of call money</a:t>
            </a:r>
            <a:r>
              <a:rPr lang="en-US" sz="1700" dirty="0"/>
              <a:t>: Upfront amount forfeited per Companies Act, 2013 and Income Tax provisions.</a:t>
            </a:r>
          </a:p>
          <a:p>
            <a:pPr marL="457200" indent="-169863" algn="just">
              <a:buFont typeface="+mj-lt"/>
              <a:buAutoNum type="alphaLcParenR"/>
            </a:pPr>
            <a:r>
              <a:rPr lang="en-US" sz="1700" dirty="0"/>
              <a:t>The same conditions apply when a non-resident acquires partly paid shares via transfer.</a:t>
            </a:r>
          </a:p>
          <a:p>
            <a:pPr marL="0" indent="0" algn="just">
              <a:buNone/>
            </a:pPr>
            <a:endParaRPr lang="en-US" sz="1700" dirty="0"/>
          </a:p>
        </p:txBody>
      </p:sp>
      <p:sp>
        <p:nvSpPr>
          <p:cNvPr id="5" name="Date Placeholder 4"/>
          <p:cNvSpPr>
            <a:spLocks noGrp="1"/>
          </p:cNvSpPr>
          <p:nvPr>
            <p:ph type="dt" sz="half" idx="10"/>
          </p:nvPr>
        </p:nvSpPr>
        <p:spPr/>
        <p:txBody>
          <a:bodyPr/>
          <a:lstStyle/>
          <a:p>
            <a:fld id="{50D544E6-D78E-4328-AF60-23B6B6422F1C}" type="datetime1">
              <a:rPr lang="en-US" smtClean="0"/>
              <a:pPr/>
              <a:t>3/29/2025</a:t>
            </a:fld>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934586234"/>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sz="2800" dirty="0">
                <a:latin typeface="Constantia (Body)"/>
              </a:rPr>
              <a:t>Cont</a:t>
            </a:r>
            <a:r>
              <a:rPr lang="en-US" dirty="0"/>
              <a:t>..</a:t>
            </a:r>
          </a:p>
        </p:txBody>
      </p:sp>
      <p:sp>
        <p:nvSpPr>
          <p:cNvPr id="3" name="Content Placeholder 2"/>
          <p:cNvSpPr>
            <a:spLocks noGrp="1"/>
          </p:cNvSpPr>
          <p:nvPr>
            <p:ph idx="1"/>
          </p:nvPr>
        </p:nvSpPr>
        <p:spPr>
          <a:xfrm>
            <a:off x="457200" y="1143000"/>
            <a:ext cx="8229600" cy="5181600"/>
          </a:xfrm>
        </p:spPr>
        <p:txBody>
          <a:bodyPr>
            <a:noAutofit/>
          </a:bodyPr>
          <a:lstStyle/>
          <a:p>
            <a:pPr algn="just"/>
            <a:r>
              <a:rPr lang="en-US" sz="1800" b="1" u="sng" dirty="0"/>
              <a:t>Share warrants</a:t>
            </a:r>
            <a:r>
              <a:rPr lang="en-US" sz="1800" dirty="0"/>
              <a:t>: Share warrants issued on or after July 8, 2014 will be considered as Equity Instruments.</a:t>
            </a:r>
          </a:p>
          <a:p>
            <a:pPr marL="457200" indent="-169863" algn="just">
              <a:buFont typeface="+mj-lt"/>
              <a:buAutoNum type="alphaLcParenR"/>
            </a:pPr>
            <a:r>
              <a:rPr lang="en-US" sz="1800" dirty="0"/>
              <a:t>Issued as per SEBI regulations, Companies Act, 2013, or other applicable laws.</a:t>
            </a:r>
          </a:p>
          <a:p>
            <a:pPr marL="457200" indent="-169863" algn="just">
              <a:buFont typeface="+mj-lt"/>
              <a:buAutoNum type="alphaLcParenR"/>
            </a:pPr>
            <a:r>
              <a:rPr lang="en-US" sz="1800" b="1" dirty="0"/>
              <a:t>Pricing/conversion formula</a:t>
            </a:r>
            <a:r>
              <a:rPr lang="en-US" sz="1800" dirty="0"/>
              <a:t> must be determined </a:t>
            </a:r>
            <a:r>
              <a:rPr lang="en-US" sz="1800" b="1" dirty="0"/>
              <a:t>upfront</a:t>
            </a:r>
            <a:r>
              <a:rPr lang="en-US" sz="1800" dirty="0"/>
              <a:t>.</a:t>
            </a:r>
          </a:p>
          <a:p>
            <a:pPr marL="457200" indent="-169863" algn="just">
              <a:buFont typeface="+mj-lt"/>
              <a:buAutoNum type="alphaLcParenR"/>
            </a:pPr>
            <a:r>
              <a:rPr lang="en-US" sz="1800" b="1" dirty="0"/>
              <a:t>25% of the consideration</a:t>
            </a:r>
            <a:r>
              <a:rPr lang="en-US" sz="1800" dirty="0"/>
              <a:t> must be received </a:t>
            </a:r>
            <a:r>
              <a:rPr lang="en-US" sz="1800" b="1" dirty="0"/>
              <a:t>upfront</a:t>
            </a:r>
            <a:r>
              <a:rPr lang="en-US" sz="1800" dirty="0"/>
              <a:t>, with the remaining balance payable </a:t>
            </a:r>
            <a:r>
              <a:rPr lang="en-US" sz="1800" b="1" dirty="0"/>
              <a:t>within 18 months</a:t>
            </a:r>
            <a:r>
              <a:rPr lang="en-US" sz="1800" dirty="0"/>
              <a:t>.</a:t>
            </a:r>
          </a:p>
          <a:p>
            <a:pPr marL="457200" indent="-169863" algn="just">
              <a:buFont typeface="+mj-lt"/>
              <a:buAutoNum type="alphaLcParenR"/>
            </a:pPr>
            <a:r>
              <a:rPr lang="en-US" sz="1800" b="1" dirty="0"/>
              <a:t>Conversion price</a:t>
            </a:r>
            <a:r>
              <a:rPr lang="en-US" sz="1800" dirty="0"/>
              <a:t> cannot be lower than the </a:t>
            </a:r>
            <a:r>
              <a:rPr lang="en-US" sz="1800" b="1" dirty="0"/>
              <a:t>fair value at issuance</a:t>
            </a:r>
            <a:r>
              <a:rPr lang="en-US" sz="1800" dirty="0"/>
              <a:t>, per applicable pricing guidelines.</a:t>
            </a:r>
          </a:p>
          <a:p>
            <a:pPr marL="457200" indent="-169863" algn="just">
              <a:buFont typeface="+mj-lt"/>
              <a:buAutoNum type="alphaLcParenR"/>
            </a:pPr>
            <a:r>
              <a:rPr lang="en-US" sz="1800" b="1" dirty="0"/>
              <a:t>Non-payment of balance</a:t>
            </a:r>
            <a:r>
              <a:rPr lang="en-US" sz="1800" dirty="0"/>
              <a:t>: Upfront amount is </a:t>
            </a:r>
            <a:r>
              <a:rPr lang="en-US" sz="1800" b="1" dirty="0"/>
              <a:t>forfeited</a:t>
            </a:r>
            <a:r>
              <a:rPr lang="en-US" sz="1800" dirty="0"/>
              <a:t> as per the </a:t>
            </a:r>
            <a:r>
              <a:rPr lang="en-US" sz="1800" b="1" dirty="0"/>
              <a:t>Companies Act, 2013</a:t>
            </a:r>
            <a:r>
              <a:rPr lang="en-US" sz="1800" dirty="0"/>
              <a:t>, and </a:t>
            </a:r>
            <a:r>
              <a:rPr lang="en-US" sz="1800" b="1" dirty="0"/>
              <a:t>Income Tax provisions</a:t>
            </a:r>
            <a:r>
              <a:rPr lang="en-US" sz="1800" dirty="0"/>
              <a:t>.</a:t>
            </a:r>
          </a:p>
          <a:p>
            <a:pPr marL="457200" indent="-169863" algn="just">
              <a:buFont typeface="+mj-lt"/>
              <a:buAutoNum type="alphaLcParenR"/>
            </a:pPr>
            <a:r>
              <a:rPr lang="en-US" sz="1800" dirty="0"/>
              <a:t>Conditions also apply if a </a:t>
            </a:r>
            <a:r>
              <a:rPr lang="en-US" sz="1800" b="1" dirty="0"/>
              <a:t>non-resident acquires share warrants via transfer</a:t>
            </a:r>
            <a:r>
              <a:rPr lang="en-US" sz="1800" dirty="0"/>
              <a:t>.</a:t>
            </a:r>
          </a:p>
          <a:p>
            <a:pPr marL="457200" indent="-169863" algn="just">
              <a:buFont typeface="+mj-lt"/>
              <a:buAutoNum type="alphaLcParenR"/>
            </a:pPr>
            <a:r>
              <a:rPr lang="en-US" sz="1800" b="1" dirty="0"/>
              <a:t>Deferment or shortfall</a:t>
            </a:r>
            <a:r>
              <a:rPr lang="en-US" sz="1800" dirty="0"/>
              <a:t> in payment by foreign investors </a:t>
            </a:r>
            <a:r>
              <a:rPr lang="en-US" sz="1800" b="1" dirty="0"/>
              <a:t>won’t be treated as partly paid shares or warrants</a:t>
            </a:r>
            <a:r>
              <a:rPr lang="en-US" sz="1800" dirty="0"/>
              <a:t>.</a:t>
            </a:r>
          </a:p>
          <a:p>
            <a:pPr algn="just"/>
            <a:endParaRPr lang="en-US" sz="1800" dirty="0"/>
          </a:p>
          <a:p>
            <a:pPr marL="0" indent="0" algn="just">
              <a:buNone/>
            </a:pPr>
            <a:endParaRPr lang="en-US" sz="1800" dirty="0"/>
          </a:p>
          <a:p>
            <a:pPr algn="just">
              <a:buNone/>
            </a:pPr>
            <a:r>
              <a:rPr lang="en-US" sz="1800" dirty="0"/>
              <a:t>     </a:t>
            </a:r>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350082930"/>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4944"/>
            <a:ext cx="8229600" cy="438912"/>
          </a:xfrm>
        </p:spPr>
        <p:txBody>
          <a:bodyPr>
            <a:normAutofit fontScale="90000"/>
          </a:bodyPr>
          <a:lstStyle/>
          <a:p>
            <a:r>
              <a:rPr lang="en-US" sz="2800" dirty="0">
                <a:latin typeface="Constantia (Body)"/>
              </a:rPr>
              <a:t>Cont</a:t>
            </a:r>
            <a:r>
              <a:rPr lang="en-US" dirty="0"/>
              <a:t>..</a:t>
            </a:r>
          </a:p>
        </p:txBody>
      </p:sp>
      <p:sp>
        <p:nvSpPr>
          <p:cNvPr id="3" name="Content Placeholder 2"/>
          <p:cNvSpPr>
            <a:spLocks noGrp="1"/>
          </p:cNvSpPr>
          <p:nvPr>
            <p:ph idx="1"/>
          </p:nvPr>
        </p:nvSpPr>
        <p:spPr>
          <a:xfrm>
            <a:off x="457200" y="1143000"/>
            <a:ext cx="8229600" cy="4984750"/>
          </a:xfrm>
        </p:spPr>
        <p:txBody>
          <a:bodyPr>
            <a:noAutofit/>
          </a:bodyPr>
          <a:lstStyle/>
          <a:p>
            <a:pPr algn="just"/>
            <a:r>
              <a:rPr lang="en-US" sz="1900" b="1" u="sng" dirty="0"/>
              <a:t>Convertible Debentures:</a:t>
            </a:r>
            <a:r>
              <a:rPr lang="en-US" sz="1900" dirty="0"/>
              <a:t> Convertible Debentures means fully and mandatorily convertible debentures which are fully paid.</a:t>
            </a:r>
          </a:p>
          <a:p>
            <a:pPr algn="just"/>
            <a:r>
              <a:rPr lang="en-US" sz="1900" b="1" u="sng" dirty="0"/>
              <a:t>Preference shares</a:t>
            </a:r>
            <a:r>
              <a:rPr lang="en-US" sz="1900" dirty="0"/>
              <a:t>: Preference shares means fully and mandatorily convertible preference shares, which are fully paid.</a:t>
            </a:r>
          </a:p>
          <a:p>
            <a:pPr algn="just"/>
            <a:r>
              <a:rPr lang="en-US" sz="1900" dirty="0"/>
              <a:t>Preference Shares &amp; Convertible Debentures which are not fully, compulsorily and mandatorily convertible are considered as debt instrument. Therefore, issuance of the same are not governed under the NDI Rules.</a:t>
            </a:r>
          </a:p>
          <a:p>
            <a:pPr algn="just"/>
            <a:r>
              <a:rPr lang="en-US" sz="1900" dirty="0"/>
              <a:t>Non-convertible/ optionally convertible/ partially convertible preference shares issued up to April 30, 2007 and optionally convertible/ partially convertible debentures issued up to June 7, 2007  are deemed to be issued in accordance with NDI Rules till their original maturity.</a:t>
            </a:r>
          </a:p>
          <a:p>
            <a:pPr algn="just"/>
            <a:r>
              <a:rPr lang="en-US" sz="1900" dirty="0"/>
              <a:t>Non-convertible/ optionally convertible/ partially convertible preference shares issued after April 30, 2007 and Non-convertible/ optionally convertible/ partially convertible debentures issued after June 7, 2007 shall be treated as debt.</a:t>
            </a:r>
          </a:p>
          <a:p>
            <a:endParaRPr lang="en-US" sz="1900" dirty="0"/>
          </a:p>
        </p:txBody>
      </p:sp>
      <p:sp>
        <p:nvSpPr>
          <p:cNvPr id="4" name="Date Placeholder 3"/>
          <p:cNvSpPr>
            <a:spLocks noGrp="1"/>
          </p:cNvSpPr>
          <p:nvPr>
            <p:ph type="dt" sz="half" idx="10"/>
          </p:nvPr>
        </p:nvSpPr>
        <p:spPr/>
        <p:txBody>
          <a:bodyPr/>
          <a:lstStyle/>
          <a:p>
            <a:fld id="{EFA00FAF-E371-45C3-B676-3F845D6C0112}" type="datetime1">
              <a:rPr lang="en-US" smtClean="0"/>
              <a:pPr/>
              <a:t>3/29/2025</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22639567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algn="just"/>
            <a:r>
              <a:rPr lang="en-US" sz="1900" b="1" u="sng" dirty="0"/>
              <a:t>Automatic Route</a:t>
            </a:r>
            <a:r>
              <a:rPr lang="en-US" sz="1900" b="1" dirty="0"/>
              <a:t>: </a:t>
            </a:r>
            <a:r>
              <a:rPr lang="en-US" sz="1900" dirty="0"/>
              <a:t>Automatic Route is the entry route in which investment by a person resident outside India does not require the prior approval from the Central Government.</a:t>
            </a:r>
          </a:p>
          <a:p>
            <a:pPr algn="just"/>
            <a:endParaRPr lang="en-US" sz="1900" b="1" u="sng" dirty="0"/>
          </a:p>
          <a:p>
            <a:pPr algn="just"/>
            <a:r>
              <a:rPr lang="en-US" sz="1900" b="1" u="sng" dirty="0"/>
              <a:t>Government Route</a:t>
            </a:r>
            <a:r>
              <a:rPr lang="en-US" sz="1900" b="1" dirty="0"/>
              <a:t>: </a:t>
            </a:r>
            <a:r>
              <a:rPr lang="en-US" sz="1900" dirty="0"/>
              <a:t>Government Route is the entry route in which investment by a person resident outside India requires prior Government approval. Foreign investment received under this route shall be in accordance with the conditions stipulated by the Government in its approval.</a:t>
            </a:r>
          </a:p>
        </p:txBody>
      </p:sp>
      <p:sp>
        <p:nvSpPr>
          <p:cNvPr id="4" name="Title 1"/>
          <p:cNvSpPr>
            <a:spLocks noGrp="1"/>
          </p:cNvSpPr>
          <p:nvPr>
            <p:ph type="title"/>
          </p:nvPr>
        </p:nvSpPr>
        <p:spPr>
          <a:xfrm>
            <a:off x="533400" y="914400"/>
            <a:ext cx="8229600" cy="627888"/>
          </a:xfrm>
        </p:spPr>
        <p:txBody>
          <a:bodyPr>
            <a:normAutofit/>
          </a:bodyPr>
          <a:lstStyle/>
          <a:p>
            <a:r>
              <a:rPr lang="en-US" sz="2500" b="1" u="sng" dirty="0">
                <a:latin typeface="Constantia (Body)"/>
              </a:rPr>
              <a:t>Route for FDI</a:t>
            </a:r>
          </a:p>
        </p:txBody>
      </p:sp>
      <p:sp>
        <p:nvSpPr>
          <p:cNvPr id="6" name="Date Placeholder 5"/>
          <p:cNvSpPr>
            <a:spLocks noGrp="1"/>
          </p:cNvSpPr>
          <p:nvPr>
            <p:ph type="dt" sz="half" idx="10"/>
          </p:nvPr>
        </p:nvSpPr>
        <p:spPr/>
        <p:txBody>
          <a:bodyPr/>
          <a:lstStyle/>
          <a:p>
            <a:fld id="{7A40705F-FF08-49D6-BDED-2D4C12001A66}" type="datetime1">
              <a:rPr lang="en-US" smtClean="0"/>
              <a:pPr/>
              <a:t>3/29/2025</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normAutofit/>
          </a:bodyPr>
          <a:lstStyle/>
          <a:p>
            <a:pPr algn="just"/>
            <a:r>
              <a:rPr lang="en-US" sz="1900" dirty="0"/>
              <a:t>Foreign Exchange Management (Non-Debt Instruments) Rules, 2019 notified by </a:t>
            </a:r>
            <a:r>
              <a:rPr lang="pt-BR" sz="1900" dirty="0"/>
              <a:t>S.O. 3732(E). Dated 17th October, 2019</a:t>
            </a:r>
            <a:r>
              <a:rPr lang="en-US" sz="1900" dirty="0"/>
              <a:t>.</a:t>
            </a:r>
          </a:p>
          <a:p>
            <a:pPr algn="just">
              <a:buNone/>
            </a:pPr>
            <a:endParaRPr lang="en-US" sz="1900" dirty="0"/>
          </a:p>
          <a:p>
            <a:pPr algn="just"/>
            <a:r>
              <a:rPr lang="en-US" sz="1900" dirty="0"/>
              <a:t>Master Direction – Foreign Investment in India (FED Master Direction No. 11/2017-18) as amended from time to time.</a:t>
            </a:r>
          </a:p>
          <a:p>
            <a:endParaRPr lang="en-US" sz="1900" dirty="0"/>
          </a:p>
          <a:p>
            <a:pPr algn="just"/>
            <a:r>
              <a:rPr lang="en-US" sz="1900" dirty="0"/>
              <a:t>Foreign Exchange Management (Mode of Payment and Reporting of Non-Debt Instruments) Regulations, 2019 notified by </a:t>
            </a:r>
            <a:r>
              <a:rPr lang="pt-BR" sz="1900" dirty="0"/>
              <a:t>Notification No. FEMA. 395/2019-RB as amended from time to time.</a:t>
            </a:r>
            <a:endParaRPr lang="en-US" sz="1900" dirty="0"/>
          </a:p>
          <a:p>
            <a:pPr>
              <a:buNone/>
            </a:pPr>
            <a:endParaRPr lang="en-US" sz="1900" dirty="0"/>
          </a:p>
          <a:p>
            <a:pPr algn="just"/>
            <a:r>
              <a:rPr lang="en-US" sz="1900" dirty="0"/>
              <a:t>Consolidated FDI Policy issued by Department of Industrial Policy and Promotion Ministry of Commerce and Industry Government of India (Effective from August 28, 2017)</a:t>
            </a:r>
          </a:p>
          <a:p>
            <a:pPr algn="ctr"/>
            <a:endParaRPr lang="en-US" sz="1900" dirty="0">
              <a:solidFill>
                <a:srgbClr val="FF0000"/>
              </a:solidFill>
            </a:endParaRPr>
          </a:p>
          <a:p>
            <a:pPr algn="just"/>
            <a:endParaRPr lang="en-US" sz="1900" dirty="0"/>
          </a:p>
        </p:txBody>
      </p:sp>
      <p:sp>
        <p:nvSpPr>
          <p:cNvPr id="5" name="Title 1"/>
          <p:cNvSpPr txBox="1">
            <a:spLocks/>
          </p:cNvSpPr>
          <p:nvPr/>
        </p:nvSpPr>
        <p:spPr>
          <a:xfrm>
            <a:off x="533400" y="762000"/>
            <a:ext cx="8229600" cy="627888"/>
          </a:xfrm>
          <a:prstGeom prst="rect">
            <a:avLst/>
          </a:prstGeom>
        </p:spPr>
        <p:txBody>
          <a:bodyPr vert="horz" lIns="0" rIns="0" bIns="0" anchor="b">
            <a:normAutofit/>
          </a:bodyPr>
          <a:lstStyle/>
          <a:p>
            <a:pPr marL="0" marR="0" lvl="0" indent="0" defTabSz="914400" fontAlgn="auto">
              <a:lnSpc>
                <a:spcPct val="100000"/>
              </a:lnSpc>
              <a:spcBef>
                <a:spcPct val="0"/>
              </a:spcBef>
              <a:spcAft>
                <a:spcPts val="0"/>
              </a:spcAft>
              <a:buClrTx/>
              <a:buSzTx/>
              <a:tabLst/>
              <a:defRPr/>
            </a:pPr>
            <a:r>
              <a:rPr lang="en-US" sz="2500" b="1" u="sng" dirty="0">
                <a:solidFill>
                  <a:schemeClr val="tx2"/>
                </a:solidFill>
                <a:latin typeface="Constantia (Body)"/>
                <a:ea typeface="+mj-ea"/>
                <a:cs typeface="+mj-cs"/>
              </a:rPr>
              <a:t>Legal provision governing FDI</a:t>
            </a:r>
          </a:p>
        </p:txBody>
      </p:sp>
      <p:sp>
        <p:nvSpPr>
          <p:cNvPr id="7" name="Date Placeholder 6"/>
          <p:cNvSpPr>
            <a:spLocks noGrp="1"/>
          </p:cNvSpPr>
          <p:nvPr>
            <p:ph type="dt" sz="half" idx="10"/>
          </p:nvPr>
        </p:nvSpPr>
        <p:spPr/>
        <p:txBody>
          <a:bodyPr/>
          <a:lstStyle/>
          <a:p>
            <a:fld id="{B4C255E0-0CDF-47DC-8D47-5D7AC15E8A87}" type="datetime1">
              <a:rPr lang="en-US" smtClean="0"/>
              <a:pPr/>
              <a:t>3/29/2025</a:t>
            </a:fld>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1792</TotalTime>
  <Words>5695</Words>
  <Application>Microsoft Office PowerPoint</Application>
  <PresentationFormat>On-screen Show (4:3)</PresentationFormat>
  <Paragraphs>615</Paragraphs>
  <Slides>47</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Arial</vt:lpstr>
      <vt:lpstr>Arial-BoldMT</vt:lpstr>
      <vt:lpstr>ArialMT</vt:lpstr>
      <vt:lpstr>Calibri</vt:lpstr>
      <vt:lpstr>Cambria</vt:lpstr>
      <vt:lpstr>Constantia</vt:lpstr>
      <vt:lpstr>Constantia (Body)</vt:lpstr>
      <vt:lpstr>Wingdings</vt:lpstr>
      <vt:lpstr>Wingdings 2</vt:lpstr>
      <vt:lpstr>Flow</vt:lpstr>
      <vt:lpstr>Foreign Direct Investments</vt:lpstr>
      <vt:lpstr>Index</vt:lpstr>
      <vt:lpstr>Definitions</vt:lpstr>
      <vt:lpstr>Cont..</vt:lpstr>
      <vt:lpstr>Type of Equity instrument for FDI</vt:lpstr>
      <vt:lpstr>Cont..</vt:lpstr>
      <vt:lpstr>Cont..</vt:lpstr>
      <vt:lpstr>Route for FDI</vt:lpstr>
      <vt:lpstr>PowerPoint Presentation</vt:lpstr>
      <vt:lpstr>Prohibited sectors/ persons for FDI</vt:lpstr>
      <vt:lpstr>Cont..</vt:lpstr>
      <vt:lpstr>Sectoral Caps</vt:lpstr>
      <vt:lpstr>Cont..</vt:lpstr>
      <vt:lpstr>Permitted Investments</vt:lpstr>
      <vt:lpstr>Acquisition through rights issue or bonus issue</vt:lpstr>
      <vt:lpstr>Cont..</vt:lpstr>
      <vt:lpstr>Some other mode of FDI</vt:lpstr>
      <vt:lpstr>Transfer of Equity Instruments of an Indian Company </vt:lpstr>
      <vt:lpstr>Cont..</vt:lpstr>
      <vt:lpstr>Cont..</vt:lpstr>
      <vt:lpstr>Valuation of Equity Instruments</vt:lpstr>
      <vt:lpstr>Cont..</vt:lpstr>
      <vt:lpstr>Cont..</vt:lpstr>
      <vt:lpstr>Cont..</vt:lpstr>
      <vt:lpstr>Downstream Investment</vt:lpstr>
      <vt:lpstr>Cont..</vt:lpstr>
      <vt:lpstr>Cont..</vt:lpstr>
      <vt:lpstr>Taxes and remittance of sale proceeds</vt:lpstr>
      <vt:lpstr>References to RBI</vt:lpstr>
      <vt:lpstr>FDI Reporting Requirements </vt:lpstr>
      <vt:lpstr>Cont..</vt:lpstr>
      <vt:lpstr>Late submission Fee (LSF)</vt:lpstr>
      <vt:lpstr>PowerPoint Presentation</vt:lpstr>
      <vt:lpstr>Schedule I Purchase/ Sale of Equity Instruments of an Indian company by a person resident outside India</vt:lpstr>
      <vt:lpstr>Cont..</vt:lpstr>
      <vt:lpstr>Schedule II Investments by Foreign Portfolio Investors</vt:lpstr>
      <vt:lpstr>Schedule III Investments by Non-Resident Indian (NRI) or Overseas Citizen of India (OCI) on repatriation basis</vt:lpstr>
      <vt:lpstr>Cont..</vt:lpstr>
      <vt:lpstr>Schedule IV Investment by NRI/OCI on Non-Repatriation Basis</vt:lpstr>
      <vt:lpstr>Cont..</vt:lpstr>
      <vt:lpstr>Schedule V Investment by Other Non-Resident Investors</vt:lpstr>
      <vt:lpstr>Schedule VI Investment in a Limited Liability Partnership (LLP)</vt:lpstr>
      <vt:lpstr>Schedule VII Investment by a Foreign Venture Capital Investor (FVCI)</vt:lpstr>
      <vt:lpstr>Schedule VIII Investment by a Person Resident Outside India in an Investment Vehicle</vt:lpstr>
      <vt:lpstr>Schedule X Issue of Indian Depository Receipts (IDRs)</vt:lpstr>
      <vt:lpstr>Schedule XI Purchase or Subscription of Equity Shares of Indian Companies on International Exchanges by Permissible Holders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PratibhaSangwan</dc:creator>
  <cp:lastModifiedBy>Daa Daa</cp:lastModifiedBy>
  <cp:revision>333</cp:revision>
  <dcterms:created xsi:type="dcterms:W3CDTF">2006-08-16T00:00:00Z</dcterms:created>
  <dcterms:modified xsi:type="dcterms:W3CDTF">2025-03-29T08:15:16Z</dcterms:modified>
</cp:coreProperties>
</file>