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256" r:id="rId2"/>
    <p:sldId id="561" r:id="rId3"/>
    <p:sldId id="560" r:id="rId4"/>
    <p:sldId id="562" r:id="rId5"/>
    <p:sldId id="440" r:id="rId6"/>
    <p:sldId id="394" r:id="rId7"/>
    <p:sldId id="358" r:id="rId8"/>
    <p:sldId id="332" r:id="rId9"/>
    <p:sldId id="441" r:id="rId10"/>
    <p:sldId id="351" r:id="rId11"/>
    <p:sldId id="352" r:id="rId12"/>
    <p:sldId id="356" r:id="rId13"/>
    <p:sldId id="556" r:id="rId14"/>
    <p:sldId id="443" r:id="rId15"/>
    <p:sldId id="379" r:id="rId16"/>
    <p:sldId id="381" r:id="rId17"/>
    <p:sldId id="380" r:id="rId18"/>
    <p:sldId id="447" r:id="rId19"/>
    <p:sldId id="546" r:id="rId20"/>
    <p:sldId id="450" r:id="rId21"/>
    <p:sldId id="452" r:id="rId22"/>
    <p:sldId id="539" r:id="rId23"/>
    <p:sldId id="540" r:id="rId24"/>
    <p:sldId id="563" r:id="rId25"/>
    <p:sldId id="565" r:id="rId26"/>
    <p:sldId id="566" r:id="rId27"/>
    <p:sldId id="564" r:id="rId28"/>
    <p:sldId id="456" r:id="rId29"/>
    <p:sldId id="353" r:id="rId30"/>
    <p:sldId id="542" r:id="rId31"/>
    <p:sldId id="557" r:id="rId32"/>
    <p:sldId id="558" r:id="rId33"/>
    <p:sldId id="544" r:id="rId34"/>
    <p:sldId id="465" r:id="rId35"/>
    <p:sldId id="471" r:id="rId36"/>
    <p:sldId id="547" r:id="rId37"/>
    <p:sldId id="548" r:id="rId38"/>
    <p:sldId id="549" r:id="rId39"/>
    <p:sldId id="550" r:id="rId40"/>
    <p:sldId id="568" r:id="rId41"/>
    <p:sldId id="377" r:id="rId42"/>
    <p:sldId id="567" r:id="rId43"/>
    <p:sldId id="439"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8EA4"/>
    <a:srgbClr val="1F497D"/>
    <a:srgbClr val="FFFFFF"/>
    <a:srgbClr val="31859C"/>
    <a:srgbClr val="BEBEBE"/>
    <a:srgbClr val="B7DEE8"/>
    <a:srgbClr val="002060"/>
    <a:srgbClr val="0067AC"/>
    <a:srgbClr val="0093DD"/>
    <a:srgbClr val="3BB3C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6" autoAdjust="0"/>
    <p:restoredTop sz="92935" autoAdjust="0"/>
  </p:normalViewPr>
  <p:slideViewPr>
    <p:cSldViewPr snapToGrid="0" snapToObjects="1">
      <p:cViewPr varScale="1">
        <p:scale>
          <a:sx n="98" d="100"/>
          <a:sy n="98" d="100"/>
        </p:scale>
        <p:origin x="2160" y="200"/>
      </p:cViewPr>
      <p:guideLst>
        <p:guide orient="horz" pos="2184"/>
        <p:guide pos="2880"/>
      </p:guideLst>
    </p:cSldViewPr>
  </p:slideViewPr>
  <p:notesTextViewPr>
    <p:cViewPr>
      <p:scale>
        <a:sx n="100" d="100"/>
        <a:sy n="100" d="100"/>
      </p:scale>
      <p:origin x="0" y="0"/>
    </p:cViewPr>
  </p:notesTextViewPr>
  <p:sorterViewPr>
    <p:cViewPr>
      <p:scale>
        <a:sx n="100" d="100"/>
        <a:sy n="100" d="100"/>
      </p:scale>
      <p:origin x="0" y="612"/>
    </p:cViewPr>
  </p:sorterViewPr>
  <p:notesViewPr>
    <p:cSldViewPr snapToGrid="0" snapToObject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14EE80-6516-0841-99CD-3190EA654501}" type="datetimeFigureOut">
              <a:rPr lang="en-US" smtClean="0"/>
              <a:t>2/18/25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89D86C-DD42-1842-9767-786F7A315725}" type="slidenum">
              <a:rPr lang="en-US" smtClean="0"/>
              <a:t>‹#›</a:t>
            </a:fld>
            <a:endParaRPr lang="en-US"/>
          </a:p>
        </p:txBody>
      </p:sp>
    </p:spTree>
    <p:extLst>
      <p:ext uri="{BB962C8B-B14F-4D97-AF65-F5344CB8AC3E}">
        <p14:creationId xmlns:p14="http://schemas.microsoft.com/office/powerpoint/2010/main" val="2161595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A1EE59-DA32-4816-B624-D28B28DBA96C}" type="datetimeFigureOut">
              <a:rPr lang="en-US" smtClean="0"/>
              <a:pPr/>
              <a:t>2/18/25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BF0D17-9D1C-496F-8665-27E38C18120D}" type="slidenum">
              <a:rPr lang="en-IN" smtClean="0"/>
              <a:pPr/>
              <a:t>‹#›</a:t>
            </a:fld>
            <a:endParaRPr lang="en-IN"/>
          </a:p>
        </p:txBody>
      </p:sp>
    </p:spTree>
    <p:extLst>
      <p:ext uri="{BB962C8B-B14F-4D97-AF65-F5344CB8AC3E}">
        <p14:creationId xmlns:p14="http://schemas.microsoft.com/office/powerpoint/2010/main" val="28167049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BF0D17-9D1C-496F-8665-27E38C18120D}" type="slidenum">
              <a:rPr lang="en-IN" smtClean="0"/>
              <a:pPr/>
              <a:t>1</a:t>
            </a:fld>
            <a:endParaRPr lang="en-IN"/>
          </a:p>
        </p:txBody>
      </p:sp>
    </p:spTree>
    <p:extLst>
      <p:ext uri="{BB962C8B-B14F-4D97-AF65-F5344CB8AC3E}">
        <p14:creationId xmlns:p14="http://schemas.microsoft.com/office/powerpoint/2010/main" val="230922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BF0D17-9D1C-496F-8665-27E38C18120D}" type="slidenum">
              <a:rPr lang="en-IN" smtClean="0"/>
              <a:pPr/>
              <a:t>32</a:t>
            </a:fld>
            <a:endParaRPr lang="en-IN"/>
          </a:p>
        </p:txBody>
      </p:sp>
    </p:spTree>
    <p:extLst>
      <p:ext uri="{BB962C8B-B14F-4D97-AF65-F5344CB8AC3E}">
        <p14:creationId xmlns:p14="http://schemas.microsoft.com/office/powerpoint/2010/main" val="441999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0BF0D17-9D1C-496F-8665-27E38C18120D}" type="slidenum">
              <a:rPr lang="en-IN" smtClean="0"/>
              <a:pPr/>
              <a:t>39</a:t>
            </a:fld>
            <a:endParaRPr lang="en-IN"/>
          </a:p>
        </p:txBody>
      </p:sp>
    </p:spTree>
    <p:extLst>
      <p:ext uri="{BB962C8B-B14F-4D97-AF65-F5344CB8AC3E}">
        <p14:creationId xmlns:p14="http://schemas.microsoft.com/office/powerpoint/2010/main" val="1116822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6B213A4-FB38-634B-902E-0D35D5802502}"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8" name="Picture 7" descr="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73" y="1873"/>
            <a:ext cx="9218520" cy="6912000"/>
          </a:xfrm>
          <a:prstGeom prst="rect">
            <a:avLst/>
          </a:prstGeom>
        </p:spPr>
      </p:pic>
    </p:spTree>
    <p:extLst>
      <p:ext uri="{BB962C8B-B14F-4D97-AF65-F5344CB8AC3E}">
        <p14:creationId xmlns:p14="http://schemas.microsoft.com/office/powerpoint/2010/main" val="2295940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B3855F-67B6-0649-B684-78676D08DC38}" type="datetime1">
              <a:rPr lang="en-IN" smtClean="0"/>
              <a:t>18/02/25</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959523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1DB021-E41A-2A4D-ADAE-3709A1ABBDEE}"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478314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F84627-0642-F743-9BA5-D3F31DED923A}"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4018627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8E2F3E-320C-9C4A-AB02-F4F38360C10D}"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7" name="Picture 6" descr="3.jpg"/>
          <p:cNvPicPr>
            <a:picLocks/>
          </p:cNvPicPr>
          <p:nvPr userDrawn="1"/>
        </p:nvPicPr>
        <p:blipFill rotWithShape="1">
          <a:blip r:embed="rId2">
            <a:extLst>
              <a:ext uri="{28A0092B-C50C-407E-A947-70E740481C1C}">
                <a14:useLocalDpi xmlns:a14="http://schemas.microsoft.com/office/drawing/2010/main" val="0"/>
              </a:ext>
            </a:extLst>
          </a:blip>
          <a:srcRect t="1266"/>
          <a:stretch/>
        </p:blipFill>
        <p:spPr>
          <a:xfrm>
            <a:off x="0" y="12577"/>
            <a:ext cx="9144000" cy="6839998"/>
          </a:xfrm>
          <a:prstGeom prst="rect">
            <a:avLst/>
          </a:prstGeom>
        </p:spPr>
      </p:pic>
    </p:spTree>
    <p:extLst>
      <p:ext uri="{BB962C8B-B14F-4D97-AF65-F5344CB8AC3E}">
        <p14:creationId xmlns:p14="http://schemas.microsoft.com/office/powerpoint/2010/main" val="383238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BF31B4-C0A2-DE4B-A91B-70500834F0FA}"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7" name="Picture 6" descr="3.jpg"/>
          <p:cNvPicPr>
            <a:picLocks/>
          </p:cNvPicPr>
          <p:nvPr userDrawn="1"/>
        </p:nvPicPr>
        <p:blipFill rotWithShape="1">
          <a:blip r:embed="rId2">
            <a:extLst>
              <a:ext uri="{28A0092B-C50C-407E-A947-70E740481C1C}">
                <a14:useLocalDpi xmlns:a14="http://schemas.microsoft.com/office/drawing/2010/main" val="0"/>
              </a:ext>
            </a:extLst>
          </a:blip>
          <a:srcRect t="1266"/>
          <a:stretch/>
        </p:blipFill>
        <p:spPr>
          <a:xfrm>
            <a:off x="0" y="12577"/>
            <a:ext cx="9144000" cy="6839998"/>
          </a:xfrm>
          <a:prstGeom prst="rect">
            <a:avLst/>
          </a:prstGeom>
        </p:spPr>
      </p:pic>
    </p:spTree>
    <p:extLst>
      <p:ext uri="{BB962C8B-B14F-4D97-AF65-F5344CB8AC3E}">
        <p14:creationId xmlns:p14="http://schemas.microsoft.com/office/powerpoint/2010/main" val="30801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090716-6082-1245-A693-ECF9CC50D945}" type="datetime1">
              <a:rPr lang="en-IN" smtClean="0"/>
              <a:t>18/02/25</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8" name="Picture 7" descr="PPT - Last Page Updat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Tree>
    <p:extLst>
      <p:ext uri="{BB962C8B-B14F-4D97-AF65-F5344CB8AC3E}">
        <p14:creationId xmlns:p14="http://schemas.microsoft.com/office/powerpoint/2010/main" val="1696847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441CD2-BF22-F743-9BCA-697B339ED540}" type="datetime1">
              <a:rPr lang="en-IN" smtClean="0"/>
              <a:t>18/02/25</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96518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1D70CE-37AF-4C41-B952-490012F3BE66}" type="datetime1">
              <a:rPr lang="en-IN" smtClean="0"/>
              <a:t>18/02/25</a:t>
            </a:fld>
            <a:endParaRPr lang="en-US"/>
          </a:p>
        </p:txBody>
      </p:sp>
      <p:sp>
        <p:nvSpPr>
          <p:cNvPr id="8" name="Footer Placeholder 7"/>
          <p:cNvSpPr>
            <a:spLocks noGrp="1"/>
          </p:cNvSpPr>
          <p:nvPr>
            <p:ph type="ftr" sz="quarter" idx="11"/>
          </p:nvPr>
        </p:nvSpPr>
        <p:spPr/>
        <p:txBody>
          <a:bodyPr/>
          <a:lstStyle/>
          <a:p>
            <a:r>
              <a:rPr lang="en-US"/>
              <a:t>Privileged &amp; Confidential</a:t>
            </a:r>
          </a:p>
        </p:txBody>
      </p:sp>
      <p:sp>
        <p:nvSpPr>
          <p:cNvPr id="9" name="Slide Number Placeholder 8"/>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77764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41E140D-5F36-9F4A-A284-756EEF58B053}" type="datetime1">
              <a:rPr lang="en-IN" smtClean="0"/>
              <a:t>18/02/25</a:t>
            </a:fld>
            <a:endParaRPr lang="en-US"/>
          </a:p>
        </p:txBody>
      </p:sp>
      <p:sp>
        <p:nvSpPr>
          <p:cNvPr id="4" name="Footer Placeholder 3"/>
          <p:cNvSpPr>
            <a:spLocks noGrp="1"/>
          </p:cNvSpPr>
          <p:nvPr>
            <p:ph type="ftr" sz="quarter" idx="11"/>
          </p:nvPr>
        </p:nvSpPr>
        <p:spPr/>
        <p:txBody>
          <a:bodyPr/>
          <a:lstStyle/>
          <a:p>
            <a:r>
              <a:rPr lang="en-US"/>
              <a:t>Privileged &amp; Confidential</a:t>
            </a:r>
          </a:p>
        </p:txBody>
      </p:sp>
      <p:sp>
        <p:nvSpPr>
          <p:cNvPr id="5" name="Slide Number Placeholder 4"/>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148036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FAC37-6E75-3345-A9E1-C8226286909B}" type="datetime1">
              <a:rPr lang="en-IN" smtClean="0"/>
              <a:t>18/02/25</a:t>
            </a:fld>
            <a:endParaRPr lang="en-US"/>
          </a:p>
        </p:txBody>
      </p:sp>
      <p:sp>
        <p:nvSpPr>
          <p:cNvPr id="3" name="Footer Placeholder 2"/>
          <p:cNvSpPr>
            <a:spLocks noGrp="1"/>
          </p:cNvSpPr>
          <p:nvPr>
            <p:ph type="ftr" sz="quarter" idx="11"/>
          </p:nvPr>
        </p:nvSpPr>
        <p:spPr/>
        <p:txBody>
          <a:bodyPr/>
          <a:lstStyle/>
          <a:p>
            <a:r>
              <a:rPr lang="en-US"/>
              <a:t>Privileged &amp; Confidential</a:t>
            </a:r>
          </a:p>
        </p:txBody>
      </p:sp>
      <p:sp>
        <p:nvSpPr>
          <p:cNvPr id="4" name="Slide Number Placeholder 3"/>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3090113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7CD168-52B0-8C4B-AA99-B77AFF1EE28E}" type="datetime1">
              <a:rPr lang="en-IN" smtClean="0"/>
              <a:t>18/02/25</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23760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B10A9D-9A16-974E-9E11-5ECE4A16AC20}" type="datetime1">
              <a:rPr lang="en-IN" smtClean="0"/>
              <a:t>18/02/25</a:t>
            </a:fld>
            <a:endParaRPr lang="en-US"/>
          </a:p>
        </p:txBody>
      </p:sp>
      <p:sp>
        <p:nvSpPr>
          <p:cNvPr id="5" name="Footer Placeholder 4"/>
          <p:cNvSpPr>
            <a:spLocks noGrp="1"/>
          </p:cNvSpPr>
          <p:nvPr>
            <p:ph type="ftr" sz="quarter" idx="3"/>
          </p:nvPr>
        </p:nvSpPr>
        <p:spPr>
          <a:xfrm>
            <a:off x="3124200" y="6534150"/>
            <a:ext cx="2895600" cy="365125"/>
          </a:xfrm>
          <a:prstGeom prst="rect">
            <a:avLst/>
          </a:prstGeom>
        </p:spPr>
        <p:txBody>
          <a:bodyPr vert="horz" lIns="91440" tIns="45720" rIns="91440" bIns="45720" rtlCol="0" anchor="ctr"/>
          <a:lstStyle>
            <a:lvl1pPr algn="ctr">
              <a:defRPr sz="1200" i="1">
                <a:solidFill>
                  <a:schemeClr val="bg1"/>
                </a:solidFill>
              </a:defRPr>
            </a:lvl1pPr>
          </a:lstStyle>
          <a:p>
            <a:r>
              <a:rPr lang="en-US" dirty="0"/>
              <a:t>Privileged &amp; Confidential</a:t>
            </a:r>
          </a:p>
        </p:txBody>
      </p:sp>
      <p:sp>
        <p:nvSpPr>
          <p:cNvPr id="6" name="Slide Number Placeholder 5"/>
          <p:cNvSpPr>
            <a:spLocks noGrp="1"/>
          </p:cNvSpPr>
          <p:nvPr>
            <p:ph type="sldNum" sz="quarter" idx="4"/>
          </p:nvPr>
        </p:nvSpPr>
        <p:spPr>
          <a:xfrm>
            <a:off x="6946900" y="6534150"/>
            <a:ext cx="2133600" cy="365125"/>
          </a:xfrm>
          <a:prstGeom prst="rect">
            <a:avLst/>
          </a:prstGeom>
        </p:spPr>
        <p:txBody>
          <a:bodyPr vert="horz" lIns="91440" tIns="45720" rIns="91440" bIns="45720" rtlCol="0" anchor="ctr"/>
          <a:lstStyle>
            <a:lvl1pPr algn="r">
              <a:defRPr sz="1200" i="1">
                <a:solidFill>
                  <a:srgbClr val="FFFFFF"/>
                </a:solidFill>
              </a:defRPr>
            </a:lvl1p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3880434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tmp"/><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tmp"/><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17.emf"/></Relationships>
</file>

<file path=ppt/slides/_rels/slide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5.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7587" y="1000373"/>
            <a:ext cx="7917267" cy="1323439"/>
          </a:xfrm>
          <a:prstGeom prst="rect">
            <a:avLst/>
          </a:prstGeom>
          <a:noFill/>
        </p:spPr>
        <p:txBody>
          <a:bodyPr wrap="square" rtlCol="0">
            <a:spAutoFit/>
          </a:bodyPr>
          <a:lstStyle/>
          <a:p>
            <a:r>
              <a:rPr lang="en-IN" sz="4000" b="1" dirty="0">
                <a:solidFill>
                  <a:srgbClr val="3BB3C2"/>
                </a:solidFill>
                <a:latin typeface="Arial" panose="020B0604020202020204" pitchFamily="34" charset="0"/>
                <a:cs typeface="Arial" pitchFamily="34" charset="0"/>
              </a:rPr>
              <a:t>Complex Instruments Valuation</a:t>
            </a:r>
          </a:p>
          <a:p>
            <a:endParaRPr lang="en-IN" sz="4000" b="1" dirty="0">
              <a:solidFill>
                <a:srgbClr val="3BB3C2"/>
              </a:solidFill>
              <a:latin typeface="Arial" panose="020B0604020202020204" pitchFamily="34" charset="0"/>
              <a:cs typeface="Arial" pitchFamily="34" charset="0"/>
            </a:endParaRPr>
          </a:p>
        </p:txBody>
      </p:sp>
      <p:sp>
        <p:nvSpPr>
          <p:cNvPr id="6" name="TextBox 5">
            <a:extLst>
              <a:ext uri="{FF2B5EF4-FFF2-40B4-BE49-F238E27FC236}">
                <a16:creationId xmlns:a16="http://schemas.microsoft.com/office/drawing/2014/main" id="{571E89CC-1F65-4DE3-B627-43FB86B5564D}"/>
              </a:ext>
            </a:extLst>
          </p:cNvPr>
          <p:cNvSpPr txBox="1"/>
          <p:nvPr/>
        </p:nvSpPr>
        <p:spPr>
          <a:xfrm>
            <a:off x="294968" y="3701845"/>
            <a:ext cx="3156155" cy="646331"/>
          </a:xfrm>
          <a:prstGeom prst="rect">
            <a:avLst/>
          </a:prstGeom>
          <a:noFill/>
        </p:spPr>
        <p:txBody>
          <a:bodyPr wrap="square" rtlCol="0">
            <a:spAutoFit/>
          </a:bodyPr>
          <a:lstStyle/>
          <a:p>
            <a:r>
              <a:rPr lang="en-IN" dirty="0">
                <a:solidFill>
                  <a:srgbClr val="003259"/>
                </a:solidFill>
                <a:latin typeface="Arial" panose="020B0604020202020204" pitchFamily="34" charset="0"/>
                <a:cs typeface="Arial" panose="020B0604020202020204" pitchFamily="34" charset="0"/>
              </a:rPr>
              <a:t>November 18, 2018</a:t>
            </a:r>
          </a:p>
          <a:p>
            <a:r>
              <a:rPr lang="en-IN" dirty="0">
                <a:solidFill>
                  <a:srgbClr val="003259"/>
                </a:solidFill>
                <a:latin typeface="Arial" panose="020B0604020202020204" pitchFamily="34" charset="0"/>
                <a:cs typeface="Arial" panose="020B0604020202020204" pitchFamily="34" charset="0"/>
              </a:rPr>
              <a:t>FCA </a:t>
            </a:r>
            <a:r>
              <a:rPr lang="en-IN" dirty="0" err="1">
                <a:solidFill>
                  <a:srgbClr val="003259"/>
                </a:solidFill>
                <a:latin typeface="Arial" panose="020B0604020202020204" pitchFamily="34" charset="0"/>
                <a:cs typeface="Arial" panose="020B0604020202020204" pitchFamily="34" charset="0"/>
              </a:rPr>
              <a:t>Gandharv</a:t>
            </a:r>
            <a:r>
              <a:rPr lang="en-IN" dirty="0">
                <a:solidFill>
                  <a:srgbClr val="003259"/>
                </a:solidFill>
                <a:latin typeface="Arial" panose="020B0604020202020204" pitchFamily="34" charset="0"/>
                <a:cs typeface="Arial" panose="020B0604020202020204" pitchFamily="34" charset="0"/>
              </a:rPr>
              <a:t> Jain</a:t>
            </a:r>
          </a:p>
        </p:txBody>
      </p:sp>
      <p:sp>
        <p:nvSpPr>
          <p:cNvPr id="7" name="Rectangle 6">
            <a:extLst>
              <a:ext uri="{FF2B5EF4-FFF2-40B4-BE49-F238E27FC236}">
                <a16:creationId xmlns:a16="http://schemas.microsoft.com/office/drawing/2014/main" id="{0F8533A3-0302-4341-BF5B-BDB2999ABB30}"/>
              </a:ext>
            </a:extLst>
          </p:cNvPr>
          <p:cNvSpPr/>
          <p:nvPr/>
        </p:nvSpPr>
        <p:spPr>
          <a:xfrm>
            <a:off x="0" y="5128176"/>
            <a:ext cx="9202725" cy="1831423"/>
          </a:xfrm>
          <a:prstGeom prst="rect">
            <a:avLst/>
          </a:prstGeom>
          <a:solidFill>
            <a:srgbClr val="3BB3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8" name="object 5">
            <a:extLst>
              <a:ext uri="{FF2B5EF4-FFF2-40B4-BE49-F238E27FC236}">
                <a16:creationId xmlns:a16="http://schemas.microsoft.com/office/drawing/2014/main" id="{CF4F9F99-971A-4A83-9534-9532A9C550F2}"/>
              </a:ext>
            </a:extLst>
          </p:cNvPr>
          <p:cNvSpPr txBox="1"/>
          <p:nvPr/>
        </p:nvSpPr>
        <p:spPr>
          <a:xfrm>
            <a:off x="4559046" y="6254902"/>
            <a:ext cx="4367530" cy="320601"/>
          </a:xfrm>
          <a:prstGeom prst="rect">
            <a:avLst/>
          </a:prstGeom>
        </p:spPr>
        <p:txBody>
          <a:bodyPr vert="horz" wrap="square" lIns="0" tIns="12700" rIns="0" bIns="0" rtlCol="0">
            <a:spAutoFit/>
          </a:bodyPr>
          <a:lstStyle/>
          <a:p>
            <a:pPr marL="12700">
              <a:lnSpc>
                <a:spcPct val="100000"/>
              </a:lnSpc>
              <a:spcBef>
                <a:spcPts val="100"/>
              </a:spcBef>
            </a:pPr>
            <a:r>
              <a:rPr sz="2000" b="0" spc="-15" dirty="0">
                <a:solidFill>
                  <a:schemeClr val="bg1"/>
                </a:solidFill>
                <a:latin typeface="Arial" panose="020B0604020202020204" pitchFamily="34" charset="0"/>
                <a:cs typeface="Arial" panose="020B0604020202020204" pitchFamily="34" charset="0"/>
              </a:rPr>
              <a:t>ICAI </a:t>
            </a:r>
            <a:r>
              <a:rPr sz="2000" b="0" spc="-30" dirty="0">
                <a:solidFill>
                  <a:schemeClr val="bg1"/>
                </a:solidFill>
                <a:latin typeface="Arial" panose="020B0604020202020204" pitchFamily="34" charset="0"/>
                <a:cs typeface="Arial" panose="020B0604020202020204" pitchFamily="34" charset="0"/>
              </a:rPr>
              <a:t>Registered </a:t>
            </a:r>
            <a:r>
              <a:rPr sz="2000" b="0" spc="-40" dirty="0">
                <a:solidFill>
                  <a:schemeClr val="bg1"/>
                </a:solidFill>
                <a:latin typeface="Arial" panose="020B0604020202020204" pitchFamily="34" charset="0"/>
                <a:cs typeface="Arial" panose="020B0604020202020204" pitchFamily="34" charset="0"/>
              </a:rPr>
              <a:t>Valuers</a:t>
            </a:r>
            <a:r>
              <a:rPr sz="2000" b="0" spc="-160" dirty="0">
                <a:solidFill>
                  <a:schemeClr val="bg1"/>
                </a:solidFill>
                <a:latin typeface="Arial" panose="020B0604020202020204" pitchFamily="34" charset="0"/>
                <a:cs typeface="Arial" panose="020B0604020202020204" pitchFamily="34" charset="0"/>
              </a:rPr>
              <a:t> </a:t>
            </a:r>
            <a:r>
              <a:rPr sz="2000" b="0" spc="-30" dirty="0">
                <a:solidFill>
                  <a:schemeClr val="bg1"/>
                </a:solidFill>
                <a:latin typeface="Arial" panose="020B0604020202020204" pitchFamily="34" charset="0"/>
                <a:cs typeface="Arial" panose="020B0604020202020204" pitchFamily="34" charset="0"/>
              </a:rPr>
              <a:t>Organization</a:t>
            </a:r>
            <a:endParaRPr sz="2000" dirty="0">
              <a:solidFill>
                <a:schemeClr val="bg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C00B8CB9-3DD4-41FF-AFF5-0367291878D0}"/>
              </a:ext>
            </a:extLst>
          </p:cNvPr>
          <p:cNvSpPr/>
          <p:nvPr/>
        </p:nvSpPr>
        <p:spPr>
          <a:xfrm>
            <a:off x="-11099" y="2849049"/>
            <a:ext cx="9243302" cy="22365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571E89CC-1F65-4DE3-B627-43FB86B5564D}"/>
              </a:ext>
            </a:extLst>
          </p:cNvPr>
          <p:cNvSpPr txBox="1"/>
          <p:nvPr/>
        </p:nvSpPr>
        <p:spPr>
          <a:xfrm>
            <a:off x="447368" y="3854245"/>
            <a:ext cx="3156155" cy="646331"/>
          </a:xfrm>
          <a:prstGeom prst="rect">
            <a:avLst/>
          </a:prstGeom>
          <a:noFill/>
        </p:spPr>
        <p:txBody>
          <a:bodyPr wrap="square" rtlCol="0">
            <a:spAutoFit/>
          </a:bodyPr>
          <a:lstStyle/>
          <a:p>
            <a:r>
              <a:rPr lang="en-IN" b="1" dirty="0">
                <a:solidFill>
                  <a:srgbClr val="003259"/>
                </a:solidFill>
                <a:latin typeface="Arial" panose="020B0604020202020204" pitchFamily="34" charset="0"/>
                <a:cs typeface="Arial" panose="020B0604020202020204" pitchFamily="34" charset="0"/>
              </a:rPr>
              <a:t>February 19, 2025</a:t>
            </a:r>
          </a:p>
          <a:p>
            <a:r>
              <a:rPr lang="en-IN" b="1" dirty="0">
                <a:solidFill>
                  <a:srgbClr val="003259"/>
                </a:solidFill>
                <a:latin typeface="Arial" panose="020B0604020202020204" pitchFamily="34" charset="0"/>
                <a:cs typeface="Arial" panose="020B0604020202020204" pitchFamily="34" charset="0"/>
              </a:rPr>
              <a:t>CA. </a:t>
            </a:r>
            <a:r>
              <a:rPr lang="en-IN" b="1" dirty="0" err="1">
                <a:solidFill>
                  <a:srgbClr val="003259"/>
                </a:solidFill>
                <a:latin typeface="Arial" panose="020B0604020202020204" pitchFamily="34" charset="0"/>
                <a:cs typeface="Arial" panose="020B0604020202020204" pitchFamily="34" charset="0"/>
              </a:rPr>
              <a:t>Amrish</a:t>
            </a:r>
            <a:r>
              <a:rPr lang="en-IN" b="1" dirty="0">
                <a:solidFill>
                  <a:srgbClr val="003259"/>
                </a:solidFill>
                <a:latin typeface="Arial" panose="020B0604020202020204" pitchFamily="34" charset="0"/>
                <a:cs typeface="Arial" panose="020B0604020202020204" pitchFamily="34" charset="0"/>
              </a:rPr>
              <a:t> Garg</a:t>
            </a:r>
          </a:p>
        </p:txBody>
      </p:sp>
    </p:spTree>
    <p:extLst>
      <p:ext uri="{BB962C8B-B14F-4D97-AF65-F5344CB8AC3E}">
        <p14:creationId xmlns:p14="http://schemas.microsoft.com/office/powerpoint/2010/main" val="1787041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p:txBody>
          <a:bodyPr/>
          <a:lstStyle/>
          <a:p>
            <a:fld id="{BC6C6F90-24A2-5E47-B903-ED66EE245175}" type="slidenum">
              <a:rPr lang="en-US" smtClean="0">
                <a:latin typeface="Arial" panose="020B0604020202020204" pitchFamily="34" charset="0"/>
                <a:cs typeface="Arial" panose="020B0604020202020204" pitchFamily="34" charset="0"/>
              </a:rPr>
              <a:pPr/>
              <a:t>10</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16C953E-35A4-4E4E-9ACE-AC6B9B8C701D}"/>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a:t>
            </a:r>
          </a:p>
        </p:txBody>
      </p:sp>
      <p:sp>
        <p:nvSpPr>
          <p:cNvPr id="11" name="Content Placeholder 2">
            <a:extLst>
              <a:ext uri="{FF2B5EF4-FFF2-40B4-BE49-F238E27FC236}">
                <a16:creationId xmlns:a16="http://schemas.microsoft.com/office/drawing/2014/main" id="{74ABDAA2-3AD3-4D9B-AAD7-98EE6F3001A0}"/>
              </a:ext>
            </a:extLst>
          </p:cNvPr>
          <p:cNvSpPr>
            <a:spLocks noGrp="1"/>
          </p:cNvSpPr>
          <p:nvPr>
            <p:ph idx="1"/>
          </p:nvPr>
        </p:nvSpPr>
        <p:spPr>
          <a:xfrm>
            <a:off x="371614" y="1388061"/>
            <a:ext cx="8229600" cy="2474524"/>
          </a:xfrm>
        </p:spPr>
        <p:txBody>
          <a:bodyPr wrap="square">
            <a:spAutoFit/>
          </a:bodyPr>
          <a:lstStyle/>
          <a:p>
            <a:pPr marL="0" indent="0" algn="just">
              <a:buNone/>
            </a:pPr>
            <a:r>
              <a:rPr lang="en-US" sz="1800" b="1" dirty="0">
                <a:solidFill>
                  <a:schemeClr val="accent5">
                    <a:lumMod val="75000"/>
                  </a:schemeClr>
                </a:solidFill>
                <a:latin typeface="Arial" panose="020B0604020202020204" pitchFamily="34" charset="0"/>
                <a:cs typeface="Arial" panose="020B0604020202020204" pitchFamily="34" charset="0"/>
              </a:rPr>
              <a:t>Question:</a:t>
            </a:r>
            <a:endParaRPr lang="en-US" sz="1800" dirty="0">
              <a:solidFill>
                <a:schemeClr val="accent5">
                  <a:lumMod val="75000"/>
                </a:schemeClr>
              </a:solidFill>
              <a:latin typeface="Arial" panose="020B0604020202020204" pitchFamily="34" charset="0"/>
              <a:cs typeface="Arial" panose="020B0604020202020204" pitchFamily="34" charset="0"/>
            </a:endParaRPr>
          </a:p>
          <a:p>
            <a:pPr marL="0" indent="0" algn="just">
              <a:buNone/>
            </a:pPr>
            <a:r>
              <a:rPr lang="en-US" sz="1800" dirty="0">
                <a:latin typeface="Arial" panose="020B0604020202020204" pitchFamily="34" charset="0"/>
                <a:cs typeface="Arial" panose="020B0604020202020204" pitchFamily="34" charset="0"/>
              </a:rPr>
              <a:t>An investor buys a call option on the stock of RTL Ltd at an exercise price of Rs 200 for a premium of Rs 15. The option can be exercised on the expiration date after 3 months. The current market price of the stock is </a:t>
            </a:r>
            <a:r>
              <a:rPr lang="en-US" sz="1800" dirty="0" err="1">
                <a:latin typeface="Arial" panose="020B0604020202020204" pitchFamily="34" charset="0"/>
                <a:cs typeface="Arial" panose="020B0604020202020204" pitchFamily="34" charset="0"/>
              </a:rPr>
              <a:t>Rs</a:t>
            </a:r>
            <a:r>
              <a:rPr lang="en-US" sz="1800" dirty="0">
                <a:latin typeface="Arial" panose="020B0604020202020204" pitchFamily="34" charset="0"/>
                <a:cs typeface="Arial" panose="020B0604020202020204" pitchFamily="34" charset="0"/>
              </a:rPr>
              <a:t> 195. Find out the profit/loss to the call option holder if stock price on expiration date is (i) 175 (ii) 185 (iii) 195 (iv) 200 (v) 205 (vi) 215 (vii) 225 (viii) 235. </a:t>
            </a:r>
          </a:p>
          <a:p>
            <a:pPr marL="0" indent="0" algn="just">
              <a:buNone/>
            </a:pPr>
            <a:endParaRPr lang="en-US" sz="1800" b="1" dirty="0">
              <a:latin typeface="Arial" panose="020B0604020202020204" pitchFamily="34" charset="0"/>
              <a:cs typeface="Arial" panose="020B0604020202020204" pitchFamily="34" charset="0"/>
            </a:endParaRPr>
          </a:p>
          <a:p>
            <a:pPr marL="0" indent="0" algn="just">
              <a:buNone/>
            </a:pPr>
            <a:r>
              <a:rPr lang="en-US" sz="1800" b="1" dirty="0">
                <a:latin typeface="Arial" panose="020B0604020202020204" pitchFamily="34" charset="0"/>
                <a:cs typeface="Arial" panose="020B0604020202020204" pitchFamily="34" charset="0"/>
              </a:rPr>
              <a:t>What will be his maximum loss and maximum gain?</a:t>
            </a:r>
            <a:endParaRPr lang="en-IN" sz="1800" b="1"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008152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DCDD4B03-E646-4ED6-8191-8513E60EBE8D}"/>
              </a:ext>
            </a:extLst>
          </p:cNvPr>
          <p:cNvGraphicFramePr>
            <a:graphicFrameLocks noGrp="1"/>
          </p:cNvGraphicFramePr>
          <p:nvPr>
            <p:extLst>
              <p:ext uri="{D42A27DB-BD31-4B8C-83A1-F6EECF244321}">
                <p14:modId xmlns:p14="http://schemas.microsoft.com/office/powerpoint/2010/main" val="1102612371"/>
              </p:ext>
            </p:extLst>
          </p:nvPr>
        </p:nvGraphicFramePr>
        <p:xfrm>
          <a:off x="457200" y="1669727"/>
          <a:ext cx="8381997" cy="4596342"/>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838200">
                  <a:extLst>
                    <a:ext uri="{9D8B030D-6E8A-4147-A177-3AD203B41FA5}">
                      <a16:colId xmlns:a16="http://schemas.microsoft.com/office/drawing/2014/main" val="20007"/>
                    </a:ext>
                  </a:extLst>
                </a:gridCol>
                <a:gridCol w="761997">
                  <a:extLst>
                    <a:ext uri="{9D8B030D-6E8A-4147-A177-3AD203B41FA5}">
                      <a16:colId xmlns:a16="http://schemas.microsoft.com/office/drawing/2014/main" val="20008"/>
                    </a:ext>
                  </a:extLst>
                </a:gridCol>
              </a:tblGrid>
              <a:tr h="813028">
                <a:tc>
                  <a:txBody>
                    <a:bodyPr/>
                    <a:lstStyle/>
                    <a:p>
                      <a:r>
                        <a:rPr lang="en-US" sz="1800" dirty="0">
                          <a:latin typeface="Arial" panose="020B0604020202020204" pitchFamily="34" charset="0"/>
                          <a:cs typeface="Arial" panose="020B0604020202020204" pitchFamily="34" charset="0"/>
                        </a:rPr>
                        <a:t>Stock price at expiry</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175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185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195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205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225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235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828342">
                <a:tc>
                  <a:txBody>
                    <a:bodyPr/>
                    <a:lstStyle/>
                    <a:p>
                      <a:r>
                        <a:rPr lang="en-US" sz="1800" dirty="0">
                          <a:latin typeface="Arial" panose="020B0604020202020204" pitchFamily="34" charset="0"/>
                          <a:cs typeface="Arial" panose="020B0604020202020204" pitchFamily="34" charset="0"/>
                        </a:rPr>
                        <a:t>Whether option is exercised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kern="1200" dirty="0">
                          <a:solidFill>
                            <a:schemeClr val="dk1"/>
                          </a:solidFill>
                          <a:latin typeface="Arial" panose="020B0604020202020204" pitchFamily="34" charset="0"/>
                          <a:ea typeface="+mn-ea"/>
                          <a:cs typeface="Arial" panose="020B0604020202020204" pitchFamily="34" charset="0"/>
                        </a:rPr>
                        <a:t>No</a:t>
                      </a:r>
                      <a:endParaRPr lang="en-IN" sz="1800" b="1"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739589">
                <a:tc>
                  <a:txBody>
                    <a:bodyPr/>
                    <a:lstStyle/>
                    <a:p>
                      <a:r>
                        <a:rPr lang="en-US" sz="1800" dirty="0">
                          <a:latin typeface="Arial" panose="020B0604020202020204" pitchFamily="34" charset="0"/>
                          <a:cs typeface="Arial" panose="020B0604020202020204" pitchFamily="34" charset="0"/>
                        </a:rPr>
                        <a:t>Cash outflow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38461">
                <a:tc>
                  <a:txBody>
                    <a:bodyPr/>
                    <a:lstStyle/>
                    <a:p>
                      <a:r>
                        <a:rPr lang="en-US" sz="1800" dirty="0">
                          <a:latin typeface="Arial" panose="020B0604020202020204" pitchFamily="34" charset="0"/>
                          <a:cs typeface="Arial" panose="020B0604020202020204" pitchFamily="34" charset="0"/>
                        </a:rPr>
                        <a:t>Cash</a:t>
                      </a:r>
                      <a:r>
                        <a:rPr lang="en-US" sz="1800" baseline="0" dirty="0">
                          <a:latin typeface="Arial" panose="020B0604020202020204" pitchFamily="34" charset="0"/>
                          <a:cs typeface="Arial" panose="020B0604020202020204" pitchFamily="34" charset="0"/>
                        </a:rPr>
                        <a:t> inflow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225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235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3"/>
                  </a:ext>
                </a:extLst>
              </a:tr>
              <a:tr h="738461">
                <a:tc>
                  <a:txBody>
                    <a:bodyPr/>
                    <a:lstStyle/>
                    <a:p>
                      <a:r>
                        <a:rPr lang="en-US" sz="1800" dirty="0">
                          <a:latin typeface="Arial" panose="020B0604020202020204" pitchFamily="34" charset="0"/>
                          <a:cs typeface="Arial" panose="020B0604020202020204" pitchFamily="34" charset="0"/>
                        </a:rPr>
                        <a:t>Premium paid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38461">
                <a:tc>
                  <a:txBody>
                    <a:bodyPr/>
                    <a:lstStyle/>
                    <a:p>
                      <a:r>
                        <a:rPr lang="en-US" sz="1800" dirty="0">
                          <a:latin typeface="Arial" panose="020B0604020202020204" pitchFamily="34" charset="0"/>
                          <a:cs typeface="Arial" panose="020B0604020202020204" pitchFamily="34" charset="0"/>
                        </a:rPr>
                        <a:t>Profit/Loss </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5"/>
                  </a:ext>
                </a:extLst>
              </a:tr>
            </a:tbl>
          </a:graphicData>
        </a:graphic>
      </p:graphicFrame>
      <p:sp>
        <p:nvSpPr>
          <p:cNvPr id="7" name="Title 1">
            <a:extLst>
              <a:ext uri="{FF2B5EF4-FFF2-40B4-BE49-F238E27FC236}">
                <a16:creationId xmlns:a16="http://schemas.microsoft.com/office/drawing/2014/main" id="{D8ED8254-3916-4266-90D2-77B3BDC5BF52}"/>
              </a:ext>
            </a:extLst>
          </p:cNvPr>
          <p:cNvSpPr>
            <a:spLocks noGrp="1"/>
          </p:cNvSpPr>
          <p:nvPr>
            <p:ph type="title"/>
          </p:nvPr>
        </p:nvSpPr>
        <p:spPr>
          <a:xfrm>
            <a:off x="301274" y="1060149"/>
            <a:ext cx="7506294" cy="524987"/>
          </a:xfrm>
        </p:spPr>
        <p:txBody>
          <a:bodyPr>
            <a:normAutofit/>
          </a:bodyPr>
          <a:lstStyle/>
          <a:p>
            <a:r>
              <a:rPr lang="en-US" sz="1800" b="1" dirty="0">
                <a:latin typeface="Arial" panose="020B0604020202020204" pitchFamily="34" charset="0"/>
                <a:cs typeface="Arial" panose="020B0604020202020204" pitchFamily="34" charset="0"/>
              </a:rPr>
              <a:t>The net profit/loss to the call option holder is calculated as under:</a:t>
            </a:r>
            <a:endParaRPr lang="en-IN" sz="1800" dirty="0">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10F3D542-A48D-4CEC-9604-BBDF703A5BE4}"/>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a:t>
            </a:r>
            <a:endParaRPr lang="en-IN" sz="2800" b="1" dirty="0">
              <a:solidFill>
                <a:schemeClr val="accent5">
                  <a:lumMod val="75000"/>
                </a:schemeClr>
              </a:solidFill>
              <a:latin typeface="Arial" panose="020B0604020202020204" pitchFamily="34" charset="0"/>
              <a:cs typeface="Arial" pitchFamily="34" charset="0"/>
            </a:endParaRP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534457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DCDD4B03-E646-4ED6-8191-8513E60EBE8D}"/>
              </a:ext>
            </a:extLst>
          </p:cNvPr>
          <p:cNvGraphicFramePr>
            <a:graphicFrameLocks noGrp="1"/>
          </p:cNvGraphicFramePr>
          <p:nvPr>
            <p:extLst>
              <p:ext uri="{D42A27DB-BD31-4B8C-83A1-F6EECF244321}">
                <p14:modId xmlns:p14="http://schemas.microsoft.com/office/powerpoint/2010/main" val="318439177"/>
              </p:ext>
            </p:extLst>
          </p:nvPr>
        </p:nvGraphicFramePr>
        <p:xfrm>
          <a:off x="457200" y="1669727"/>
          <a:ext cx="8381997" cy="4596342"/>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838200">
                  <a:extLst>
                    <a:ext uri="{9D8B030D-6E8A-4147-A177-3AD203B41FA5}">
                      <a16:colId xmlns:a16="http://schemas.microsoft.com/office/drawing/2014/main" val="20007"/>
                    </a:ext>
                  </a:extLst>
                </a:gridCol>
                <a:gridCol w="761997">
                  <a:extLst>
                    <a:ext uri="{9D8B030D-6E8A-4147-A177-3AD203B41FA5}">
                      <a16:colId xmlns:a16="http://schemas.microsoft.com/office/drawing/2014/main" val="20008"/>
                    </a:ext>
                  </a:extLst>
                </a:gridCol>
              </a:tblGrid>
              <a:tr h="813028">
                <a:tc>
                  <a:txBody>
                    <a:bodyPr/>
                    <a:lstStyle/>
                    <a:p>
                      <a:r>
                        <a:rPr lang="en-US" sz="1800" dirty="0">
                          <a:latin typeface="Arial" panose="020B0604020202020204" pitchFamily="34" charset="0"/>
                          <a:cs typeface="Arial" panose="020B0604020202020204" pitchFamily="34" charset="0"/>
                        </a:rPr>
                        <a:t>Stock price at expiry</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175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185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195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205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215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225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tc>
                  <a:txBody>
                    <a:bodyPr/>
                    <a:lstStyle/>
                    <a:p>
                      <a:pPr algn="ctr"/>
                      <a:r>
                        <a:rPr lang="en-US" sz="1800" dirty="0">
                          <a:latin typeface="Arial" panose="020B0604020202020204" pitchFamily="34" charset="0"/>
                          <a:cs typeface="Arial" panose="020B0604020202020204" pitchFamily="34" charset="0"/>
                        </a:rPr>
                        <a:t>235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1859C"/>
                    </a:solidFill>
                  </a:tcPr>
                </a:tc>
                <a:extLst>
                  <a:ext uri="{0D108BD9-81ED-4DB2-BD59-A6C34878D82A}">
                    <a16:rowId xmlns:a16="http://schemas.microsoft.com/office/drawing/2014/main" val="10000"/>
                  </a:ext>
                </a:extLst>
              </a:tr>
              <a:tr h="828342">
                <a:tc>
                  <a:txBody>
                    <a:bodyPr/>
                    <a:lstStyle/>
                    <a:p>
                      <a:r>
                        <a:rPr lang="en-US" sz="1800" dirty="0">
                          <a:latin typeface="Arial" panose="020B0604020202020204" pitchFamily="34" charset="0"/>
                          <a:cs typeface="Arial" panose="020B0604020202020204" pitchFamily="34" charset="0"/>
                        </a:rPr>
                        <a:t>Whether option is exercised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kern="1200" dirty="0">
                          <a:solidFill>
                            <a:schemeClr val="dk1"/>
                          </a:solidFill>
                          <a:latin typeface="Arial" panose="020B0604020202020204" pitchFamily="34" charset="0"/>
                          <a:ea typeface="+mn-ea"/>
                          <a:cs typeface="Arial" panose="020B0604020202020204" pitchFamily="34" charset="0"/>
                        </a:rPr>
                        <a:t>No</a:t>
                      </a:r>
                      <a:endParaRPr lang="en-IN" sz="1800" b="1"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Yes</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1"/>
                  </a:ext>
                </a:extLst>
              </a:tr>
              <a:tr h="739589">
                <a:tc>
                  <a:txBody>
                    <a:bodyPr/>
                    <a:lstStyle/>
                    <a:p>
                      <a:r>
                        <a:rPr lang="en-US" sz="1800" dirty="0">
                          <a:latin typeface="Arial" panose="020B0604020202020204" pitchFamily="34" charset="0"/>
                          <a:cs typeface="Arial" panose="020B0604020202020204" pitchFamily="34" charset="0"/>
                        </a:rPr>
                        <a:t>Cash outflow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738461">
                <a:tc>
                  <a:txBody>
                    <a:bodyPr/>
                    <a:lstStyle/>
                    <a:p>
                      <a:r>
                        <a:rPr lang="en-US" sz="1800" dirty="0">
                          <a:latin typeface="Arial" panose="020B0604020202020204" pitchFamily="34" charset="0"/>
                          <a:cs typeface="Arial" panose="020B0604020202020204" pitchFamily="34" charset="0"/>
                        </a:rPr>
                        <a:t>Cash</a:t>
                      </a:r>
                      <a:r>
                        <a:rPr lang="en-US" sz="1800" baseline="0" dirty="0">
                          <a:latin typeface="Arial" panose="020B0604020202020204" pitchFamily="34" charset="0"/>
                          <a:cs typeface="Arial" panose="020B0604020202020204" pitchFamily="34" charset="0"/>
                        </a:rPr>
                        <a:t> inflow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-225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-235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3"/>
                  </a:ext>
                </a:extLst>
              </a:tr>
              <a:tr h="738461">
                <a:tc>
                  <a:txBody>
                    <a:bodyPr/>
                    <a:lstStyle/>
                    <a:p>
                      <a:r>
                        <a:rPr lang="en-US" sz="1800" dirty="0">
                          <a:latin typeface="Arial" panose="020B0604020202020204" pitchFamily="34" charset="0"/>
                          <a:cs typeface="Arial" panose="020B0604020202020204" pitchFamily="34" charset="0"/>
                        </a:rPr>
                        <a:t>Premium paid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dirty="0">
                          <a:latin typeface="Arial" panose="020B0604020202020204" pitchFamily="34" charset="0"/>
                          <a:cs typeface="Arial" panose="020B0604020202020204" pitchFamily="34" charset="0"/>
                        </a:rPr>
                        <a:t>15</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738461">
                <a:tc>
                  <a:txBody>
                    <a:bodyPr/>
                    <a:lstStyle/>
                    <a:p>
                      <a:r>
                        <a:rPr lang="en-US" sz="1800" dirty="0">
                          <a:latin typeface="Arial" panose="020B0604020202020204" pitchFamily="34" charset="0"/>
                          <a:cs typeface="Arial" panose="020B0604020202020204" pitchFamily="34" charset="0"/>
                        </a:rPr>
                        <a:t>Profit/Loss </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15</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5"/>
                  </a:ext>
                </a:extLst>
              </a:tr>
            </a:tbl>
          </a:graphicData>
        </a:graphic>
      </p:graphicFrame>
      <p:sp>
        <p:nvSpPr>
          <p:cNvPr id="9" name="Title 1">
            <a:extLst>
              <a:ext uri="{FF2B5EF4-FFF2-40B4-BE49-F238E27FC236}">
                <a16:creationId xmlns:a16="http://schemas.microsoft.com/office/drawing/2014/main" id="{8FD8FA98-D9E3-44B3-AE13-DF4115477939}"/>
              </a:ext>
            </a:extLst>
          </p:cNvPr>
          <p:cNvSpPr>
            <a:spLocks noGrp="1"/>
          </p:cNvSpPr>
          <p:nvPr>
            <p:ph type="title"/>
          </p:nvPr>
        </p:nvSpPr>
        <p:spPr>
          <a:xfrm>
            <a:off x="259070" y="1060149"/>
            <a:ext cx="7506294" cy="524987"/>
          </a:xfrm>
        </p:spPr>
        <p:txBody>
          <a:bodyPr>
            <a:normAutofit/>
          </a:bodyPr>
          <a:lstStyle/>
          <a:p>
            <a:r>
              <a:rPr lang="en-US" sz="1800" b="1" dirty="0">
                <a:latin typeface="Arial" panose="020B0604020202020204" pitchFamily="34" charset="0"/>
                <a:cs typeface="Arial" panose="020B0604020202020204" pitchFamily="34" charset="0"/>
              </a:rPr>
              <a:t>The net profit/loss to the call option seller is calculated as under:</a:t>
            </a:r>
            <a:endParaRPr lang="en-IN" sz="1800" dirty="0">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2DBCBBD9-7275-4B66-AB52-7C2EAB9664A4}"/>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a:solidFill>
                  <a:srgbClr val="002060"/>
                </a:solidFill>
                <a:latin typeface="Arial" panose="020B0604020202020204" pitchFamily="34" charset="0"/>
                <a:cs typeface="Arial" pitchFamily="34" charset="0"/>
              </a:rPr>
            </a:br>
            <a:r>
              <a:rPr lang="en-IN" sz="1800" b="1">
                <a:solidFill>
                  <a:schemeClr val="accent5">
                    <a:lumMod val="75000"/>
                  </a:schemeClr>
                </a:solidFill>
                <a:latin typeface="Arial" panose="020B0604020202020204" pitchFamily="34" charset="0"/>
                <a:cs typeface="Arial" pitchFamily="34" charset="0"/>
              </a:rPr>
              <a:t>Illustration</a:t>
            </a:r>
            <a:endParaRPr lang="en-IN" sz="2800" b="1" dirty="0">
              <a:solidFill>
                <a:schemeClr val="accent5">
                  <a:lumMod val="75000"/>
                </a:schemeClr>
              </a:solidFill>
              <a:latin typeface="Arial" panose="020B0604020202020204" pitchFamily="34" charset="0"/>
              <a:cs typeface="Arial" pitchFamily="34" charset="0"/>
            </a:endParaRPr>
          </a:p>
        </p:txBody>
      </p:sp>
      <p:pic>
        <p:nvPicPr>
          <p:cNvPr id="10" name="Picture 9">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728316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A067693-644E-4B11-BB9D-B3A84DDE8140}"/>
              </a:ext>
            </a:extLst>
          </p:cNvPr>
          <p:cNvSpPr txBox="1"/>
          <p:nvPr/>
        </p:nvSpPr>
        <p:spPr>
          <a:xfrm>
            <a:off x="371614" y="1497871"/>
            <a:ext cx="8223746" cy="4539704"/>
          </a:xfrm>
          <a:prstGeom prst="rect">
            <a:avLst/>
          </a:prstGeom>
          <a:noFill/>
        </p:spPr>
        <p:txBody>
          <a:bodyPr wrap="square" rtlCol="0" anchor="ctr" anchorCtr="0">
            <a:spAutoFit/>
          </a:bodyPr>
          <a:lstStyle/>
          <a:p>
            <a:r>
              <a:rPr lang="en-US" sz="1700" b="1" dirty="0">
                <a:solidFill>
                  <a:srgbClr val="31859C"/>
                </a:solidFill>
                <a:latin typeface="Arial" panose="020B0604020202020204" pitchFamily="34" charset="0"/>
                <a:cs typeface="Arial" panose="020B0604020202020204" pitchFamily="34" charset="0"/>
              </a:rPr>
              <a:t>What is a Put Option?</a:t>
            </a:r>
          </a:p>
          <a:p>
            <a:endParaRPr lang="en-US" sz="17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A put option is a </a:t>
            </a:r>
            <a:r>
              <a:rPr lang="en-US" sz="1700" b="1" i="1" dirty="0">
                <a:solidFill>
                  <a:schemeClr val="tx2"/>
                </a:solidFill>
                <a:latin typeface="Arial" panose="020B0604020202020204" pitchFamily="34" charset="0"/>
                <a:cs typeface="Arial" panose="020B0604020202020204" pitchFamily="34" charset="0"/>
              </a:rPr>
              <a:t>derivative contract </a:t>
            </a:r>
            <a:r>
              <a:rPr lang="en-US" sz="1700" dirty="0">
                <a:latin typeface="Arial" panose="020B0604020202020204" pitchFamily="34" charset="0"/>
                <a:cs typeface="Arial" panose="020B0604020202020204" pitchFamily="34" charset="0"/>
              </a:rPr>
              <a:t>which</a:t>
            </a: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gives the buyer of the option </a:t>
            </a: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the </a:t>
            </a:r>
            <a:r>
              <a:rPr lang="en-US" sz="1700" b="1" i="1" dirty="0">
                <a:solidFill>
                  <a:schemeClr val="tx2"/>
                </a:solidFill>
                <a:latin typeface="Arial" panose="020B0604020202020204" pitchFamily="34" charset="0"/>
                <a:cs typeface="Arial" panose="020B0604020202020204" pitchFamily="34" charset="0"/>
              </a:rPr>
              <a:t>right to sell </a:t>
            </a: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the underlying asset </a:t>
            </a: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at a </a:t>
            </a:r>
            <a:r>
              <a:rPr lang="en-US" sz="1700" b="1" i="1" dirty="0">
                <a:solidFill>
                  <a:schemeClr val="tx2"/>
                </a:solidFill>
                <a:latin typeface="Arial" panose="020B0604020202020204" pitchFamily="34" charset="0"/>
                <a:cs typeface="Arial" panose="020B0604020202020204" pitchFamily="34" charset="0"/>
              </a:rPr>
              <a:t>fixed price </a:t>
            </a:r>
            <a:r>
              <a:rPr lang="en-US" sz="1700" dirty="0">
                <a:latin typeface="Arial" panose="020B0604020202020204" pitchFamily="34" charset="0"/>
                <a:cs typeface="Arial" panose="020B0604020202020204" pitchFamily="34" charset="0"/>
              </a:rPr>
              <a:t>(called the strike or exercise price) </a:t>
            </a:r>
          </a:p>
          <a:p>
            <a:pPr marL="285750" indent="-285750" algn="just">
              <a:buFont typeface="Arial" panose="020B0604020202020204" pitchFamily="34" charset="0"/>
              <a:buChar char="•"/>
            </a:pPr>
            <a:r>
              <a:rPr lang="en-US" sz="1700" dirty="0">
                <a:latin typeface="Arial" panose="020B0604020202020204" pitchFamily="34" charset="0"/>
                <a:cs typeface="Arial" panose="020B0604020202020204" pitchFamily="34" charset="0"/>
              </a:rPr>
              <a:t>at </a:t>
            </a:r>
            <a:r>
              <a:rPr lang="en-US" sz="1700" b="1" i="1" dirty="0">
                <a:solidFill>
                  <a:schemeClr val="tx2"/>
                </a:solidFill>
                <a:latin typeface="Arial" panose="020B0604020202020204" pitchFamily="34" charset="0"/>
                <a:cs typeface="Arial" panose="020B0604020202020204" pitchFamily="34" charset="0"/>
              </a:rPr>
              <a:t>any time prior to the expiration date</a:t>
            </a:r>
            <a:r>
              <a:rPr lang="en-US" sz="1700" dirty="0">
                <a:latin typeface="Arial" panose="020B0604020202020204" pitchFamily="34" charset="0"/>
                <a:cs typeface="Arial" panose="020B0604020202020204" pitchFamily="34" charset="0"/>
              </a:rPr>
              <a:t> of the option. </a:t>
            </a:r>
          </a:p>
          <a:p>
            <a:pPr algn="just"/>
            <a:endParaRPr lang="en-US" sz="1700" dirty="0">
              <a:latin typeface="Arial" panose="020B0604020202020204" pitchFamily="34" charset="0"/>
              <a:cs typeface="Arial" panose="020B0604020202020204" pitchFamily="34" charset="0"/>
            </a:endParaRPr>
          </a:p>
          <a:p>
            <a:pPr algn="just"/>
            <a:r>
              <a:rPr lang="en-US" sz="1700" dirty="0">
                <a:latin typeface="Arial" panose="020B0604020202020204" pitchFamily="34" charset="0"/>
                <a:cs typeface="Arial" panose="020B0604020202020204" pitchFamily="34" charset="0"/>
              </a:rPr>
              <a:t>The buyer pays a price for this right. If the price of the underlying asset is greater than the strike price, the option will </a:t>
            </a:r>
            <a:r>
              <a:rPr lang="en-US" sz="1700" i="1" dirty="0">
                <a:solidFill>
                  <a:schemeClr val="tx2"/>
                </a:solidFill>
                <a:latin typeface="Arial" panose="020B0604020202020204" pitchFamily="34" charset="0"/>
                <a:cs typeface="Arial" panose="020B0604020202020204" pitchFamily="34" charset="0"/>
              </a:rPr>
              <a:t>not be exercised</a:t>
            </a:r>
            <a:r>
              <a:rPr lang="en-US" sz="1700" dirty="0">
                <a:latin typeface="Arial" panose="020B0604020202020204" pitchFamily="34" charset="0"/>
                <a:cs typeface="Arial" panose="020B0604020202020204" pitchFamily="34" charset="0"/>
              </a:rPr>
              <a:t> and </a:t>
            </a:r>
            <a:r>
              <a:rPr lang="en-US" sz="1700" i="1" dirty="0">
                <a:solidFill>
                  <a:schemeClr val="tx2"/>
                </a:solidFill>
                <a:latin typeface="Arial" panose="020B0604020202020204" pitchFamily="34" charset="0"/>
                <a:cs typeface="Arial" panose="020B0604020202020204" pitchFamily="34" charset="0"/>
              </a:rPr>
              <a:t>will expire worthless</a:t>
            </a:r>
            <a:r>
              <a:rPr lang="en-US" sz="1700" dirty="0">
                <a:latin typeface="Arial" panose="020B0604020202020204" pitchFamily="34" charset="0"/>
                <a:cs typeface="Arial" panose="020B0604020202020204" pitchFamily="34" charset="0"/>
              </a:rPr>
              <a:t>. </a:t>
            </a:r>
          </a:p>
          <a:p>
            <a:pPr algn="just"/>
            <a:endParaRPr lang="en-US" sz="1700" dirty="0">
              <a:latin typeface="Arial" panose="020B0604020202020204" pitchFamily="34" charset="0"/>
              <a:cs typeface="Arial" panose="020B0604020202020204" pitchFamily="34" charset="0"/>
            </a:endParaRPr>
          </a:p>
          <a:p>
            <a:pPr algn="just"/>
            <a:r>
              <a:rPr lang="en-US" sz="1700" dirty="0">
                <a:latin typeface="Arial" panose="020B0604020202020204" pitchFamily="34" charset="0"/>
                <a:cs typeface="Arial" panose="020B0604020202020204" pitchFamily="34" charset="0"/>
              </a:rPr>
              <a:t>If on the other hand, the price of the underlying asset is </a:t>
            </a:r>
            <a:r>
              <a:rPr lang="en-US" sz="1700" b="1" dirty="0">
                <a:solidFill>
                  <a:schemeClr val="tx2"/>
                </a:solidFill>
                <a:latin typeface="Arial" panose="020B0604020202020204" pitchFamily="34" charset="0"/>
                <a:cs typeface="Arial" panose="020B0604020202020204" pitchFamily="34" charset="0"/>
              </a:rPr>
              <a:t>less</a:t>
            </a:r>
            <a:r>
              <a:rPr lang="en-US" sz="1700" b="1" dirty="0">
                <a:latin typeface="Arial" panose="020B0604020202020204" pitchFamily="34" charset="0"/>
                <a:cs typeface="Arial" panose="020B0604020202020204" pitchFamily="34" charset="0"/>
              </a:rPr>
              <a:t> </a:t>
            </a:r>
            <a:r>
              <a:rPr lang="en-US" sz="1700" dirty="0">
                <a:latin typeface="Arial" panose="020B0604020202020204" pitchFamily="34" charset="0"/>
                <a:cs typeface="Arial" panose="020B0604020202020204" pitchFamily="34" charset="0"/>
              </a:rPr>
              <a:t>than the strike price, the owner of the put option </a:t>
            </a:r>
            <a:r>
              <a:rPr lang="en-US" sz="1700" b="1" dirty="0">
                <a:solidFill>
                  <a:schemeClr val="tx2"/>
                </a:solidFill>
                <a:latin typeface="Arial" panose="020B0604020202020204" pitchFamily="34" charset="0"/>
                <a:cs typeface="Arial" panose="020B0604020202020204" pitchFamily="34" charset="0"/>
              </a:rPr>
              <a:t>will exercise the option</a:t>
            </a:r>
            <a:r>
              <a:rPr lang="en-US" sz="1700" dirty="0">
                <a:solidFill>
                  <a:schemeClr val="tx2"/>
                </a:solidFill>
                <a:latin typeface="Arial" panose="020B0604020202020204" pitchFamily="34" charset="0"/>
                <a:cs typeface="Arial" panose="020B0604020202020204" pitchFamily="34" charset="0"/>
              </a:rPr>
              <a:t> </a:t>
            </a:r>
            <a:r>
              <a:rPr lang="en-US" sz="1700" dirty="0">
                <a:latin typeface="Arial" panose="020B0604020202020204" pitchFamily="34" charset="0"/>
                <a:cs typeface="Arial" panose="020B0604020202020204" pitchFamily="34" charset="0"/>
              </a:rPr>
              <a:t>and </a:t>
            </a:r>
            <a:r>
              <a:rPr lang="en-US" sz="1700" b="1" dirty="0">
                <a:solidFill>
                  <a:schemeClr val="tx2"/>
                </a:solidFill>
                <a:latin typeface="Arial" panose="020B0604020202020204" pitchFamily="34" charset="0"/>
                <a:cs typeface="Arial" panose="020B0604020202020204" pitchFamily="34" charset="0"/>
              </a:rPr>
              <a:t>sell the stock</a:t>
            </a:r>
            <a:r>
              <a:rPr lang="en-US" sz="1700" dirty="0">
                <a:latin typeface="Arial" panose="020B0604020202020204" pitchFamily="34" charset="0"/>
                <a:cs typeface="Arial" panose="020B0604020202020204" pitchFamily="34" charset="0"/>
              </a:rPr>
              <a:t> at the </a:t>
            </a:r>
            <a:r>
              <a:rPr lang="en-US" sz="1700" b="1" dirty="0">
                <a:solidFill>
                  <a:schemeClr val="tx2"/>
                </a:solidFill>
                <a:latin typeface="Arial" panose="020B0604020202020204" pitchFamily="34" charset="0"/>
                <a:cs typeface="Arial" panose="020B0604020202020204" pitchFamily="34" charset="0"/>
              </a:rPr>
              <a:t>strike price</a:t>
            </a:r>
            <a:r>
              <a:rPr lang="en-US" sz="1700" dirty="0">
                <a:solidFill>
                  <a:schemeClr val="tx2"/>
                </a:solidFill>
                <a:latin typeface="Arial" panose="020B0604020202020204" pitchFamily="34" charset="0"/>
                <a:cs typeface="Arial" panose="020B0604020202020204" pitchFamily="34" charset="0"/>
              </a:rPr>
              <a:t>, </a:t>
            </a:r>
            <a:r>
              <a:rPr lang="en-US" sz="1700" dirty="0">
                <a:latin typeface="Arial" panose="020B0604020202020204" pitchFamily="34" charset="0"/>
                <a:cs typeface="Arial" panose="020B0604020202020204" pitchFamily="34" charset="0"/>
              </a:rPr>
              <a:t>claiming the difference between the strike price and the market value of the asset as the </a:t>
            </a:r>
            <a:r>
              <a:rPr lang="en-US" sz="1700" b="1" dirty="0">
                <a:solidFill>
                  <a:schemeClr val="tx2"/>
                </a:solidFill>
                <a:latin typeface="Arial" panose="020B0604020202020204" pitchFamily="34" charset="0"/>
                <a:cs typeface="Arial" panose="020B0604020202020204" pitchFamily="34" charset="0"/>
              </a:rPr>
              <a:t>gross profit</a:t>
            </a:r>
            <a:r>
              <a:rPr lang="en-US" sz="1700" dirty="0">
                <a:solidFill>
                  <a:schemeClr val="tx2"/>
                </a:solidFill>
                <a:latin typeface="Arial" panose="020B0604020202020204" pitchFamily="34" charset="0"/>
                <a:cs typeface="Arial" panose="020B0604020202020204" pitchFamily="34" charset="0"/>
              </a:rPr>
              <a:t>, </a:t>
            </a:r>
            <a:r>
              <a:rPr lang="en-US" sz="1700" b="1" dirty="0">
                <a:solidFill>
                  <a:schemeClr val="tx2"/>
                </a:solidFill>
                <a:latin typeface="Arial" panose="020B0604020202020204" pitchFamily="34" charset="0"/>
                <a:cs typeface="Arial" panose="020B0604020202020204" pitchFamily="34" charset="0"/>
              </a:rPr>
              <a:t>netting out the initial cost paid</a:t>
            </a:r>
            <a:r>
              <a:rPr lang="en-US" sz="1700" dirty="0">
                <a:solidFill>
                  <a:schemeClr val="tx2"/>
                </a:solidFill>
                <a:latin typeface="Arial" panose="020B0604020202020204" pitchFamily="34" charset="0"/>
                <a:cs typeface="Arial" panose="020B0604020202020204" pitchFamily="34" charset="0"/>
              </a:rPr>
              <a:t> </a:t>
            </a:r>
            <a:r>
              <a:rPr lang="en-US" sz="1700" dirty="0">
                <a:latin typeface="Arial" panose="020B0604020202020204" pitchFamily="34" charset="0"/>
                <a:cs typeface="Arial" panose="020B0604020202020204" pitchFamily="34" charset="0"/>
              </a:rPr>
              <a:t>for the put yields the net profit from the transaction. </a:t>
            </a:r>
          </a:p>
        </p:txBody>
      </p:sp>
      <p:sp>
        <p:nvSpPr>
          <p:cNvPr id="9" name="Title 1">
            <a:extLst>
              <a:ext uri="{FF2B5EF4-FFF2-40B4-BE49-F238E27FC236}">
                <a16:creationId xmlns:a16="http://schemas.microsoft.com/office/drawing/2014/main" id="{D6CF428A-2C74-4049-98E7-1614F3D6D5BA}"/>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Put Options </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71909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D703693-958C-4D3B-8898-77ADFF71E3F3}"/>
              </a:ext>
            </a:extLst>
          </p:cNvPr>
          <p:cNvPicPr>
            <a:picLocks noChangeAspect="1"/>
          </p:cNvPicPr>
          <p:nvPr/>
        </p:nvPicPr>
        <p:blipFill>
          <a:blip r:embed="rId2"/>
          <a:stretch>
            <a:fillRect/>
          </a:stretch>
        </p:blipFill>
        <p:spPr>
          <a:xfrm>
            <a:off x="1136028" y="3555231"/>
            <a:ext cx="6554115" cy="2800741"/>
          </a:xfrm>
          <a:prstGeom prst="rect">
            <a:avLst/>
          </a:prstGeom>
        </p:spPr>
      </p:pic>
      <p:sp>
        <p:nvSpPr>
          <p:cNvPr id="4" name="Rectangle 3">
            <a:extLst>
              <a:ext uri="{FF2B5EF4-FFF2-40B4-BE49-F238E27FC236}">
                <a16:creationId xmlns:a16="http://schemas.microsoft.com/office/drawing/2014/main" id="{6BDF2928-80D3-4258-A6B4-84493DC24F3D}"/>
              </a:ext>
            </a:extLst>
          </p:cNvPr>
          <p:cNvSpPr/>
          <p:nvPr/>
        </p:nvSpPr>
        <p:spPr>
          <a:xfrm>
            <a:off x="371613" y="1374476"/>
            <a:ext cx="8265949" cy="2308324"/>
          </a:xfrm>
          <a:prstGeom prst="rect">
            <a:avLst/>
          </a:prstGeom>
        </p:spPr>
        <p:txBody>
          <a:bodyPr wrap="square">
            <a:spAutoFit/>
          </a:bodyPr>
          <a:lstStyle/>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A put has a </a:t>
            </a:r>
            <a:r>
              <a:rPr lang="en-US" i="1" dirty="0">
                <a:solidFill>
                  <a:schemeClr val="tx2"/>
                </a:solidFill>
                <a:latin typeface="Arial" panose="020B0604020202020204" pitchFamily="34" charset="0"/>
                <a:cs typeface="Arial" panose="020B0604020202020204" pitchFamily="34" charset="0"/>
              </a:rPr>
              <a:t>negative net payoff </a:t>
            </a:r>
            <a:r>
              <a:rPr lang="en-US" dirty="0">
                <a:latin typeface="Arial" panose="020B0604020202020204" pitchFamily="34" charset="0"/>
                <a:cs typeface="Arial" panose="020B0604020202020204" pitchFamily="34" charset="0"/>
              </a:rPr>
              <a:t>if the value of the underlying asset exceeds the strike price and,</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A gross payoff equal to the difference between the strike price and the value of the underlying asset </a:t>
            </a:r>
            <a:r>
              <a:rPr lang="en-US" i="1" dirty="0">
                <a:solidFill>
                  <a:schemeClr val="tx2"/>
                </a:solidFill>
                <a:latin typeface="Arial" panose="020B0604020202020204" pitchFamily="34" charset="0"/>
                <a:cs typeface="Arial" panose="020B0604020202020204" pitchFamily="34" charset="0"/>
              </a:rPr>
              <a:t>if the asset value is less than the strike price</a:t>
            </a:r>
            <a:r>
              <a:rPr lang="en-US"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This is illustrated below:</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235442CC-9FA4-4085-B72A-979596283DDA}"/>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Payoff on Put Options </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02449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16C953E-35A4-4E4E-9ACE-AC6B9B8C701D}"/>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a:t>
            </a:r>
          </a:p>
        </p:txBody>
      </p:sp>
      <p:sp>
        <p:nvSpPr>
          <p:cNvPr id="11" name="Content Placeholder 2">
            <a:extLst>
              <a:ext uri="{FF2B5EF4-FFF2-40B4-BE49-F238E27FC236}">
                <a16:creationId xmlns:a16="http://schemas.microsoft.com/office/drawing/2014/main" id="{74ABDAA2-3AD3-4D9B-AAD7-98EE6F3001A0}"/>
              </a:ext>
            </a:extLst>
          </p:cNvPr>
          <p:cNvSpPr>
            <a:spLocks noGrp="1"/>
          </p:cNvSpPr>
          <p:nvPr>
            <p:ph idx="1"/>
          </p:nvPr>
        </p:nvSpPr>
        <p:spPr>
          <a:xfrm>
            <a:off x="371614" y="1454802"/>
            <a:ext cx="8229600" cy="2942344"/>
          </a:xfrm>
        </p:spPr>
        <p:txBody>
          <a:bodyPr wrap="square">
            <a:spAutoFit/>
          </a:bodyPr>
          <a:lstStyle/>
          <a:p>
            <a:pPr marL="0" indent="0">
              <a:buNone/>
            </a:pPr>
            <a:r>
              <a:rPr lang="en-US" sz="1800" b="1" dirty="0">
                <a:solidFill>
                  <a:schemeClr val="accent5">
                    <a:lumMod val="75000"/>
                  </a:schemeClr>
                </a:solidFill>
                <a:latin typeface="Arial" panose="020B0604020202020204" pitchFamily="34" charset="0"/>
                <a:cs typeface="Arial" panose="020B0604020202020204" pitchFamily="34" charset="0"/>
              </a:rPr>
              <a:t>Question:</a:t>
            </a:r>
            <a:endParaRPr lang="en-US" sz="1800" dirty="0">
              <a:solidFill>
                <a:schemeClr val="accent5">
                  <a:lumMod val="75000"/>
                </a:schemeClr>
              </a:solidFill>
              <a:latin typeface="Arial" panose="020B0604020202020204" pitchFamily="34" charset="0"/>
              <a:cs typeface="Arial" panose="020B0604020202020204" pitchFamily="34" charset="0"/>
            </a:endParaRPr>
          </a:p>
          <a:p>
            <a:pPr marL="0" indent="0" algn="just">
              <a:buNone/>
            </a:pPr>
            <a:r>
              <a:rPr lang="en-US" sz="2000" dirty="0"/>
              <a:t>An investor buys a put option on the stock of RTL Ltd at an exercise price of Rs 170 for a premium of Rs 10. The option can be exercised on the expiration date after 3 months. The current market price of the stock is Rs 165. Find out the profit/loss to the call option holder if stock price on expiration date is (</a:t>
            </a:r>
            <a:r>
              <a:rPr lang="en-US" sz="2000" dirty="0" err="1"/>
              <a:t>i</a:t>
            </a:r>
            <a:r>
              <a:rPr lang="en-US" sz="2000" dirty="0"/>
              <a:t>) 140 (ii) 150 (iii) 160 (iv) 170 (v) 180 (vi) 190 (vii) 200 (viii) 210. </a:t>
            </a:r>
          </a:p>
          <a:p>
            <a:pPr marL="0" indent="0">
              <a:buNone/>
            </a:pPr>
            <a:endParaRPr lang="en-US" sz="1800" b="1" dirty="0">
              <a:latin typeface="Arial" panose="020B0604020202020204" pitchFamily="34" charset="0"/>
              <a:cs typeface="Arial" panose="020B0604020202020204" pitchFamily="34" charset="0"/>
            </a:endParaRPr>
          </a:p>
          <a:p>
            <a:pPr marL="0" indent="0">
              <a:buNone/>
            </a:pPr>
            <a:r>
              <a:rPr lang="en-US" sz="1800" b="1" dirty="0">
                <a:latin typeface="Arial" panose="020B0604020202020204" pitchFamily="34" charset="0"/>
                <a:cs typeface="Arial" panose="020B0604020202020204" pitchFamily="34" charset="0"/>
              </a:rPr>
              <a:t>What will be his maximum loss and maximum gain?</a:t>
            </a:r>
            <a:endParaRPr lang="en-IN" sz="1800" b="1"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97740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9805182F-94CE-4BF0-A4D4-A4AB19C16994}"/>
              </a:ext>
            </a:extLst>
          </p:cNvPr>
          <p:cNvGraphicFramePr>
            <a:graphicFrameLocks noGrp="1"/>
          </p:cNvGraphicFramePr>
          <p:nvPr>
            <p:extLst>
              <p:ext uri="{D42A27DB-BD31-4B8C-83A1-F6EECF244321}">
                <p14:modId xmlns:p14="http://schemas.microsoft.com/office/powerpoint/2010/main" val="2175756219"/>
              </p:ext>
            </p:extLst>
          </p:nvPr>
        </p:nvGraphicFramePr>
        <p:xfrm>
          <a:off x="457200" y="1669727"/>
          <a:ext cx="8381997" cy="4596342"/>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838200">
                  <a:extLst>
                    <a:ext uri="{9D8B030D-6E8A-4147-A177-3AD203B41FA5}">
                      <a16:colId xmlns:a16="http://schemas.microsoft.com/office/drawing/2014/main" val="20007"/>
                    </a:ext>
                  </a:extLst>
                </a:gridCol>
                <a:gridCol w="761997">
                  <a:extLst>
                    <a:ext uri="{9D8B030D-6E8A-4147-A177-3AD203B41FA5}">
                      <a16:colId xmlns:a16="http://schemas.microsoft.com/office/drawing/2014/main" val="20008"/>
                    </a:ext>
                  </a:extLst>
                </a:gridCol>
              </a:tblGrid>
              <a:tr h="813028">
                <a:tc>
                  <a:txBody>
                    <a:bodyPr/>
                    <a:lstStyle/>
                    <a:p>
                      <a:pPr algn="l"/>
                      <a:r>
                        <a:rPr lang="en-US" sz="1800" dirty="0">
                          <a:latin typeface="Arial" panose="020B0604020202020204" pitchFamily="34" charset="0"/>
                          <a:cs typeface="Arial" panose="020B0604020202020204" pitchFamily="34" charset="0"/>
                        </a:rPr>
                        <a:t>Stock price at expiry</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140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150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160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180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190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828342">
                <a:tc>
                  <a:txBody>
                    <a:bodyPr/>
                    <a:lstStyle/>
                    <a:p>
                      <a:pPr algn="just"/>
                      <a:r>
                        <a:rPr lang="en-US" sz="1800" dirty="0">
                          <a:latin typeface="Arial" panose="020B0604020202020204" pitchFamily="34" charset="0"/>
                          <a:cs typeface="Arial" panose="020B0604020202020204" pitchFamily="34" charset="0"/>
                        </a:rPr>
                        <a:t>Whether option is exercised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739589">
                <a:tc>
                  <a:txBody>
                    <a:bodyPr/>
                    <a:lstStyle/>
                    <a:p>
                      <a:pPr algn="just"/>
                      <a:r>
                        <a:rPr lang="en-US" sz="1800" dirty="0">
                          <a:latin typeface="Arial" panose="020B0604020202020204" pitchFamily="34" charset="0"/>
                          <a:cs typeface="Arial" panose="020B0604020202020204" pitchFamily="34" charset="0"/>
                        </a:rPr>
                        <a:t>Cash outflow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-140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-160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38461">
                <a:tc>
                  <a:txBody>
                    <a:bodyPr/>
                    <a:lstStyle/>
                    <a:p>
                      <a:pPr algn="just"/>
                      <a:r>
                        <a:rPr lang="en-US" sz="1800" dirty="0">
                          <a:latin typeface="Arial" panose="020B0604020202020204" pitchFamily="34" charset="0"/>
                          <a:cs typeface="Arial" panose="020B0604020202020204" pitchFamily="34" charset="0"/>
                        </a:rPr>
                        <a:t>Cash</a:t>
                      </a:r>
                      <a:r>
                        <a:rPr lang="en-US" sz="1800" baseline="0" dirty="0">
                          <a:latin typeface="Arial" panose="020B0604020202020204" pitchFamily="34" charset="0"/>
                          <a:cs typeface="Arial" panose="020B0604020202020204" pitchFamily="34" charset="0"/>
                        </a:rPr>
                        <a:t> inflow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3"/>
                  </a:ext>
                </a:extLst>
              </a:tr>
              <a:tr h="738461">
                <a:tc>
                  <a:txBody>
                    <a:bodyPr/>
                    <a:lstStyle/>
                    <a:p>
                      <a:pPr algn="just"/>
                      <a:r>
                        <a:rPr lang="en-US" sz="1800" dirty="0">
                          <a:latin typeface="Arial" panose="020B0604020202020204" pitchFamily="34" charset="0"/>
                          <a:cs typeface="Arial" panose="020B0604020202020204" pitchFamily="34" charset="0"/>
                        </a:rPr>
                        <a:t>Premium paid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38461">
                <a:tc>
                  <a:txBody>
                    <a:bodyPr/>
                    <a:lstStyle/>
                    <a:p>
                      <a:pPr algn="just"/>
                      <a:r>
                        <a:rPr lang="en-US" sz="1800" dirty="0">
                          <a:latin typeface="Arial" panose="020B0604020202020204" pitchFamily="34" charset="0"/>
                          <a:cs typeface="Arial" panose="020B0604020202020204" pitchFamily="34" charset="0"/>
                        </a:rPr>
                        <a:t>Profit/Loss </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5"/>
                  </a:ext>
                </a:extLst>
              </a:tr>
            </a:tbl>
          </a:graphicData>
        </a:graphic>
      </p:graphicFrame>
      <p:sp>
        <p:nvSpPr>
          <p:cNvPr id="11" name="Title 1">
            <a:extLst>
              <a:ext uri="{FF2B5EF4-FFF2-40B4-BE49-F238E27FC236}">
                <a16:creationId xmlns:a16="http://schemas.microsoft.com/office/drawing/2014/main" id="{8D6F1872-BE05-4ECE-BA3E-4F9CBB5353D3}"/>
              </a:ext>
            </a:extLst>
          </p:cNvPr>
          <p:cNvSpPr txBox="1">
            <a:spLocks/>
          </p:cNvSpPr>
          <p:nvPr/>
        </p:nvSpPr>
        <p:spPr>
          <a:xfrm>
            <a:off x="301274" y="1090586"/>
            <a:ext cx="7506294" cy="52498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800" b="1" dirty="0">
                <a:latin typeface="Arial" panose="020B0604020202020204" pitchFamily="34" charset="0"/>
                <a:cs typeface="Arial" panose="020B0604020202020204" pitchFamily="34" charset="0"/>
              </a:rPr>
              <a:t> The net profit/loss to the call option holder is calculated as under:</a:t>
            </a:r>
            <a:endParaRPr lang="en-IN" sz="1800" dirty="0">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CFE008EC-74BD-4DD0-9243-793121C055B1}"/>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a:solidFill>
                  <a:srgbClr val="002060"/>
                </a:solidFill>
                <a:latin typeface="Arial" panose="020B0604020202020204" pitchFamily="34" charset="0"/>
                <a:cs typeface="Arial" pitchFamily="34" charset="0"/>
              </a:rPr>
            </a:br>
            <a:r>
              <a:rPr lang="en-IN" sz="1800" b="1">
                <a:solidFill>
                  <a:schemeClr val="accent5">
                    <a:lumMod val="75000"/>
                  </a:schemeClr>
                </a:solidFill>
                <a:latin typeface="Arial" panose="020B0604020202020204" pitchFamily="34" charset="0"/>
                <a:cs typeface="Arial" pitchFamily="34" charset="0"/>
              </a:rPr>
              <a:t>Illustration </a:t>
            </a:r>
            <a:endParaRPr lang="en-IN" sz="2800" b="1" dirty="0">
              <a:solidFill>
                <a:schemeClr val="accent5">
                  <a:lumMod val="75000"/>
                </a:schemeClr>
              </a:solidFill>
              <a:latin typeface="Arial" panose="020B0604020202020204" pitchFamily="34" charset="0"/>
              <a:cs typeface="Arial" pitchFamily="34" charset="0"/>
            </a:endParaRP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543610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DCDD4B03-E646-4ED6-8191-8513E60EBE8D}"/>
              </a:ext>
            </a:extLst>
          </p:cNvPr>
          <p:cNvGraphicFramePr>
            <a:graphicFrameLocks noGrp="1"/>
          </p:cNvGraphicFramePr>
          <p:nvPr>
            <p:extLst>
              <p:ext uri="{D42A27DB-BD31-4B8C-83A1-F6EECF244321}">
                <p14:modId xmlns:p14="http://schemas.microsoft.com/office/powerpoint/2010/main" val="1331559914"/>
              </p:ext>
            </p:extLst>
          </p:nvPr>
        </p:nvGraphicFramePr>
        <p:xfrm>
          <a:off x="457200" y="1669727"/>
          <a:ext cx="8381997" cy="4596342"/>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838200">
                  <a:extLst>
                    <a:ext uri="{9D8B030D-6E8A-4147-A177-3AD203B41FA5}">
                      <a16:colId xmlns:a16="http://schemas.microsoft.com/office/drawing/2014/main" val="20007"/>
                    </a:ext>
                  </a:extLst>
                </a:gridCol>
                <a:gridCol w="761997">
                  <a:extLst>
                    <a:ext uri="{9D8B030D-6E8A-4147-A177-3AD203B41FA5}">
                      <a16:colId xmlns:a16="http://schemas.microsoft.com/office/drawing/2014/main" val="20008"/>
                    </a:ext>
                  </a:extLst>
                </a:gridCol>
              </a:tblGrid>
              <a:tr h="813028">
                <a:tc>
                  <a:txBody>
                    <a:bodyPr/>
                    <a:lstStyle/>
                    <a:p>
                      <a:pPr algn="l"/>
                      <a:r>
                        <a:rPr lang="en-US" sz="1800" dirty="0">
                          <a:latin typeface="Arial" panose="020B0604020202020204" pitchFamily="34" charset="0"/>
                          <a:cs typeface="Arial" panose="020B0604020202020204" pitchFamily="34" charset="0"/>
                        </a:rPr>
                        <a:t>Stock price at expiry</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140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150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160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180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190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200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800" dirty="0">
                          <a:latin typeface="Arial" panose="020B0604020202020204" pitchFamily="34" charset="0"/>
                          <a:cs typeface="Arial" panose="020B0604020202020204" pitchFamily="34" charset="0"/>
                        </a:rPr>
                        <a:t>210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828342">
                <a:tc>
                  <a:txBody>
                    <a:bodyPr/>
                    <a:lstStyle/>
                    <a:p>
                      <a:pPr algn="just"/>
                      <a:r>
                        <a:rPr lang="en-US" sz="1800" dirty="0">
                          <a:latin typeface="Arial" panose="020B0604020202020204" pitchFamily="34" charset="0"/>
                          <a:cs typeface="Arial" panose="020B0604020202020204" pitchFamily="34" charset="0"/>
                        </a:rPr>
                        <a:t>Whether option is exercised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Yes</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No</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739589">
                <a:tc>
                  <a:txBody>
                    <a:bodyPr/>
                    <a:lstStyle/>
                    <a:p>
                      <a:pPr algn="just"/>
                      <a:r>
                        <a:rPr lang="en-US" sz="1800" dirty="0">
                          <a:latin typeface="Arial" panose="020B0604020202020204" pitchFamily="34" charset="0"/>
                          <a:cs typeface="Arial" panose="020B0604020202020204" pitchFamily="34" charset="0"/>
                        </a:rPr>
                        <a:t>Cash outflow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140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150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160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38461">
                <a:tc>
                  <a:txBody>
                    <a:bodyPr/>
                    <a:lstStyle/>
                    <a:p>
                      <a:pPr algn="just"/>
                      <a:r>
                        <a:rPr lang="en-US" sz="1800" dirty="0">
                          <a:latin typeface="Arial" panose="020B0604020202020204" pitchFamily="34" charset="0"/>
                          <a:cs typeface="Arial" panose="020B0604020202020204" pitchFamily="34" charset="0"/>
                        </a:rPr>
                        <a:t>Cash</a:t>
                      </a:r>
                      <a:r>
                        <a:rPr lang="en-US" sz="1800" baseline="0" dirty="0">
                          <a:latin typeface="Arial" panose="020B0604020202020204" pitchFamily="34" charset="0"/>
                          <a:cs typeface="Arial" panose="020B0604020202020204" pitchFamily="34" charset="0"/>
                        </a:rPr>
                        <a:t> inflow</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-170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3"/>
                  </a:ext>
                </a:extLst>
              </a:tr>
              <a:tr h="738461">
                <a:tc>
                  <a:txBody>
                    <a:bodyPr/>
                    <a:lstStyle/>
                    <a:p>
                      <a:pPr algn="just"/>
                      <a:r>
                        <a:rPr lang="en-US" sz="1800" dirty="0">
                          <a:latin typeface="Arial" panose="020B0604020202020204" pitchFamily="34" charset="0"/>
                          <a:cs typeface="Arial" panose="020B0604020202020204" pitchFamily="34" charset="0"/>
                        </a:rPr>
                        <a:t>Premium paid</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38461">
                <a:tc>
                  <a:txBody>
                    <a:bodyPr/>
                    <a:lstStyle/>
                    <a:p>
                      <a:pPr algn="just"/>
                      <a:r>
                        <a:rPr lang="en-US" sz="1800" dirty="0">
                          <a:latin typeface="Arial" panose="020B0604020202020204" pitchFamily="34" charset="0"/>
                          <a:cs typeface="Arial" panose="020B0604020202020204" pitchFamily="34" charset="0"/>
                        </a:rPr>
                        <a:t>Profit/Loss </a:t>
                      </a:r>
                      <a:endParaRPr lang="en-IN" sz="1800" dirty="0">
                        <a:latin typeface="Arial" panose="020B0604020202020204" pitchFamily="34" charset="0"/>
                        <a:cs typeface="Arial" panose="020B0604020202020204" pitchFamily="34"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-20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-10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US" sz="1800" dirty="0">
                          <a:latin typeface="Arial" panose="020B0604020202020204" pitchFamily="34" charset="0"/>
                          <a:cs typeface="Arial" panose="020B0604020202020204" pitchFamily="34" charset="0"/>
                        </a:rPr>
                        <a:t>0</a:t>
                      </a:r>
                      <a:endParaRPr lang="en-IN" sz="18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endParaRPr kumimoji="0" lang="en-IN"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5"/>
                  </a:ext>
                </a:extLst>
              </a:tr>
            </a:tbl>
          </a:graphicData>
        </a:graphic>
      </p:graphicFrame>
      <p:sp>
        <p:nvSpPr>
          <p:cNvPr id="7" name="Title 1">
            <a:extLst>
              <a:ext uri="{FF2B5EF4-FFF2-40B4-BE49-F238E27FC236}">
                <a16:creationId xmlns:a16="http://schemas.microsoft.com/office/drawing/2014/main" id="{D8ED8254-3916-4266-90D2-77B3BDC5BF52}"/>
              </a:ext>
            </a:extLst>
          </p:cNvPr>
          <p:cNvSpPr>
            <a:spLocks noGrp="1"/>
          </p:cNvSpPr>
          <p:nvPr>
            <p:ph type="title"/>
          </p:nvPr>
        </p:nvSpPr>
        <p:spPr>
          <a:xfrm>
            <a:off x="301274" y="1090586"/>
            <a:ext cx="7506294" cy="524987"/>
          </a:xfrm>
        </p:spPr>
        <p:txBody>
          <a:bodyPr>
            <a:normAutofit/>
          </a:bodyPr>
          <a:lstStyle/>
          <a:p>
            <a:r>
              <a:rPr lang="en-US" sz="1800" b="1" dirty="0">
                <a:latin typeface="Arial" panose="020B0604020202020204" pitchFamily="34" charset="0"/>
                <a:cs typeface="Arial" panose="020B0604020202020204" pitchFamily="34" charset="0"/>
              </a:rPr>
              <a:t>The net profit/loss to the call option seller is calculated as under:</a:t>
            </a:r>
            <a:endParaRPr lang="en-IN" sz="1800" dirty="0">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04F0E930-40E5-4BA8-A3AA-DF082E60A21D}"/>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a:t>
            </a:r>
            <a:endParaRPr lang="en-IN" sz="2800" b="1" dirty="0">
              <a:solidFill>
                <a:schemeClr val="accent5">
                  <a:lumMod val="75000"/>
                </a:schemeClr>
              </a:solidFill>
              <a:latin typeface="Arial" panose="020B0604020202020204" pitchFamily="34" charset="0"/>
              <a:cs typeface="Arial" pitchFamily="34" charset="0"/>
            </a:endParaRP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25881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itchFamily="34" charset="0"/>
                <a:cs typeface="Arial" pitchFamily="34" charset="0"/>
              </a:rPr>
              <a:t>Option Pricing </a:t>
            </a:r>
            <a:br>
              <a:rPr lang="en-IN" sz="2800" b="1" dirty="0">
                <a:solidFill>
                  <a:srgbClr val="002060"/>
                </a:solidFill>
                <a:latin typeface="Arail"/>
                <a:cs typeface="Arial" pitchFamily="34" charset="0"/>
              </a:rPr>
            </a:br>
            <a:r>
              <a:rPr lang="en-IN" sz="1800" b="1" dirty="0">
                <a:solidFill>
                  <a:schemeClr val="accent5">
                    <a:lumMod val="75000"/>
                  </a:schemeClr>
                </a:solidFill>
                <a:latin typeface="Arial" charset="0"/>
                <a:ea typeface="Arial" charset="0"/>
                <a:cs typeface="Arial" charset="0"/>
              </a:rPr>
              <a:t>Value of an Option</a:t>
            </a:r>
            <a:endParaRPr lang="en-IN" sz="2800" b="1" dirty="0">
              <a:solidFill>
                <a:schemeClr val="accent5">
                  <a:lumMod val="75000"/>
                </a:schemeClr>
              </a:solidFill>
              <a:latin typeface="Arial" charset="0"/>
              <a:ea typeface="Arial" charset="0"/>
              <a:cs typeface="Arial" charset="0"/>
            </a:endParaRPr>
          </a:p>
        </p:txBody>
      </p:sp>
      <p:sp>
        <p:nvSpPr>
          <p:cNvPr id="11" name="Rectangle 10">
            <a:extLst>
              <a:ext uri="{FF2B5EF4-FFF2-40B4-BE49-F238E27FC236}">
                <a16:creationId xmlns:a16="http://schemas.microsoft.com/office/drawing/2014/main" id="{6C2F12D9-04E3-4230-948E-6D5F1B0B192E}"/>
              </a:ext>
            </a:extLst>
          </p:cNvPr>
          <p:cNvSpPr/>
          <p:nvPr/>
        </p:nvSpPr>
        <p:spPr>
          <a:xfrm>
            <a:off x="300103" y="3117830"/>
            <a:ext cx="8491032" cy="1815882"/>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charset="0"/>
                <a:ea typeface="Arial" charset="0"/>
                <a:cs typeface="Arial" charset="0"/>
              </a:rPr>
              <a:t>The intrinsic value of an option is the </a:t>
            </a:r>
            <a:r>
              <a:rPr lang="en-US" sz="1600" i="1" dirty="0">
                <a:solidFill>
                  <a:schemeClr val="tx2"/>
                </a:solidFill>
                <a:latin typeface="Arial" charset="0"/>
                <a:ea typeface="Arial" charset="0"/>
                <a:cs typeface="Arial" charset="0"/>
              </a:rPr>
              <a:t>value</a:t>
            </a:r>
            <a:r>
              <a:rPr lang="en-US" sz="1600" dirty="0">
                <a:latin typeface="Arial" charset="0"/>
                <a:ea typeface="Arial" charset="0"/>
                <a:cs typeface="Arial" charset="0"/>
              </a:rPr>
              <a:t>, or </a:t>
            </a:r>
            <a:r>
              <a:rPr lang="en-US" sz="1600" i="1" dirty="0">
                <a:solidFill>
                  <a:schemeClr val="tx2"/>
                </a:solidFill>
                <a:latin typeface="Arial" charset="0"/>
                <a:ea typeface="Arial" charset="0"/>
                <a:cs typeface="Arial" charset="0"/>
              </a:rPr>
              <a:t>benefit</a:t>
            </a:r>
            <a:r>
              <a:rPr lang="en-US" sz="1600" dirty="0">
                <a:solidFill>
                  <a:schemeClr val="tx2"/>
                </a:solidFill>
                <a:latin typeface="Arial" charset="0"/>
                <a:ea typeface="Arial" charset="0"/>
                <a:cs typeface="Arial" charset="0"/>
              </a:rPr>
              <a:t>,</a:t>
            </a:r>
            <a:r>
              <a:rPr lang="en-US" sz="1600" dirty="0">
                <a:latin typeface="Arial" charset="0"/>
                <a:ea typeface="Arial" charset="0"/>
                <a:cs typeface="Arial" charset="0"/>
              </a:rPr>
              <a:t> obtained by the holder by </a:t>
            </a:r>
            <a:r>
              <a:rPr lang="en-US" sz="1600" i="1" dirty="0">
                <a:solidFill>
                  <a:schemeClr val="tx2"/>
                </a:solidFill>
                <a:latin typeface="Arial" charset="0"/>
                <a:ea typeface="Arial" charset="0"/>
                <a:cs typeface="Arial" charset="0"/>
              </a:rPr>
              <a:t>exercising</a:t>
            </a:r>
            <a:r>
              <a:rPr lang="en-US" sz="1600" dirty="0">
                <a:solidFill>
                  <a:schemeClr val="tx2"/>
                </a:solidFill>
                <a:latin typeface="Arial" charset="0"/>
                <a:ea typeface="Arial" charset="0"/>
                <a:cs typeface="Arial" charset="0"/>
              </a:rPr>
              <a:t> </a:t>
            </a:r>
            <a:r>
              <a:rPr lang="en-US" sz="1600" dirty="0">
                <a:latin typeface="Arial" charset="0"/>
                <a:ea typeface="Arial" charset="0"/>
                <a:cs typeface="Arial" charset="0"/>
              </a:rPr>
              <a:t>the option immediately. </a:t>
            </a:r>
          </a:p>
          <a:p>
            <a:pPr marL="285750" indent="-285750" algn="just">
              <a:buFont typeface="Arial" panose="020B0604020202020204" pitchFamily="34" charset="0"/>
              <a:buChar char="•"/>
            </a:pPr>
            <a:endParaRPr lang="en-US" sz="1600" dirty="0">
              <a:latin typeface="Arial" charset="0"/>
              <a:ea typeface="Arial" charset="0"/>
              <a:cs typeface="Arial" charset="0"/>
            </a:endParaRPr>
          </a:p>
          <a:p>
            <a:pPr marL="285750" indent="-285750" algn="just">
              <a:buFont typeface="Arial" panose="020B0604020202020204" pitchFamily="34" charset="0"/>
              <a:buChar char="•"/>
            </a:pPr>
            <a:r>
              <a:rPr lang="en-US" sz="1600" dirty="0">
                <a:latin typeface="Arial" charset="0"/>
                <a:ea typeface="Arial" charset="0"/>
                <a:cs typeface="Arial" charset="0"/>
              </a:rPr>
              <a:t>The time premium of the option is its </a:t>
            </a:r>
            <a:r>
              <a:rPr lang="en-US" sz="1600" i="1" dirty="0">
                <a:solidFill>
                  <a:schemeClr val="tx2"/>
                </a:solidFill>
                <a:latin typeface="Arial" charset="0"/>
                <a:ea typeface="Arial" charset="0"/>
                <a:cs typeface="Arial" charset="0"/>
              </a:rPr>
              <a:t>value</a:t>
            </a:r>
            <a:r>
              <a:rPr lang="en-US" sz="1600" dirty="0">
                <a:latin typeface="Arial" charset="0"/>
                <a:ea typeface="Arial" charset="0"/>
                <a:cs typeface="Arial" charset="0"/>
              </a:rPr>
              <a:t>, or </a:t>
            </a:r>
            <a:r>
              <a:rPr lang="en-US" sz="1600" i="1" dirty="0">
                <a:solidFill>
                  <a:schemeClr val="tx2"/>
                </a:solidFill>
                <a:latin typeface="Arial" charset="0"/>
                <a:ea typeface="Arial" charset="0"/>
                <a:cs typeface="Arial" charset="0"/>
              </a:rPr>
              <a:t>benefit</a:t>
            </a:r>
            <a:r>
              <a:rPr lang="en-US" sz="1600" dirty="0">
                <a:solidFill>
                  <a:schemeClr val="tx2"/>
                </a:solidFill>
                <a:latin typeface="Arial" charset="0"/>
                <a:ea typeface="Arial" charset="0"/>
                <a:cs typeface="Arial" charset="0"/>
              </a:rPr>
              <a:t>,</a:t>
            </a:r>
            <a:r>
              <a:rPr lang="en-US" sz="1600" dirty="0">
                <a:latin typeface="Arial" charset="0"/>
                <a:ea typeface="Arial" charset="0"/>
                <a:cs typeface="Arial" charset="0"/>
              </a:rPr>
              <a:t> of being able to </a:t>
            </a:r>
            <a:r>
              <a:rPr lang="en-US" sz="1600" i="1" dirty="0">
                <a:solidFill>
                  <a:schemeClr val="tx2"/>
                </a:solidFill>
                <a:latin typeface="Arial" charset="0"/>
                <a:ea typeface="Arial" charset="0"/>
                <a:cs typeface="Arial" charset="0"/>
              </a:rPr>
              <a:t>wait and see</a:t>
            </a:r>
            <a:r>
              <a:rPr lang="en-US" sz="1600" dirty="0">
                <a:solidFill>
                  <a:schemeClr val="tx2"/>
                </a:solidFill>
                <a:latin typeface="Arial" charset="0"/>
                <a:ea typeface="Arial" charset="0"/>
                <a:cs typeface="Arial" charset="0"/>
              </a:rPr>
              <a:t>. </a:t>
            </a:r>
          </a:p>
          <a:p>
            <a:pPr marL="285750" indent="-285750" algn="just">
              <a:buFont typeface="Arial" panose="020B0604020202020204" pitchFamily="34" charset="0"/>
              <a:buChar char="•"/>
            </a:pPr>
            <a:endParaRPr lang="en-US" sz="1600" dirty="0">
              <a:latin typeface="Arial" charset="0"/>
              <a:ea typeface="Arial" charset="0"/>
              <a:cs typeface="Arial" charset="0"/>
            </a:endParaRPr>
          </a:p>
          <a:p>
            <a:pPr marL="285750" indent="-285750" algn="just">
              <a:buFont typeface="Arial" panose="020B0604020202020204" pitchFamily="34" charset="0"/>
              <a:buChar char="•"/>
            </a:pPr>
            <a:r>
              <a:rPr lang="en-US" sz="1600" dirty="0">
                <a:latin typeface="Arial" charset="0"/>
                <a:ea typeface="Arial" charset="0"/>
                <a:cs typeface="Arial" charset="0"/>
              </a:rPr>
              <a:t>At expiration, the </a:t>
            </a:r>
            <a:r>
              <a:rPr lang="en-US" sz="1600" i="1" dirty="0">
                <a:solidFill>
                  <a:schemeClr val="tx2"/>
                </a:solidFill>
                <a:latin typeface="Arial" charset="0"/>
                <a:ea typeface="Arial" charset="0"/>
                <a:cs typeface="Arial" charset="0"/>
              </a:rPr>
              <a:t>ability to wait </a:t>
            </a:r>
            <a:r>
              <a:rPr lang="en-US" sz="1600" dirty="0">
                <a:latin typeface="Arial" charset="0"/>
                <a:ea typeface="Arial" charset="0"/>
                <a:cs typeface="Arial" charset="0"/>
              </a:rPr>
              <a:t>is </a:t>
            </a:r>
            <a:r>
              <a:rPr lang="en-US" sz="1600" i="1" dirty="0">
                <a:solidFill>
                  <a:schemeClr val="tx2"/>
                </a:solidFill>
                <a:latin typeface="Arial" charset="0"/>
                <a:ea typeface="Arial" charset="0"/>
                <a:cs typeface="Arial" charset="0"/>
              </a:rPr>
              <a:t>not there </a:t>
            </a:r>
            <a:r>
              <a:rPr lang="en-US" sz="1600" dirty="0">
                <a:latin typeface="Arial" charset="0"/>
                <a:ea typeface="Arial" charset="0"/>
                <a:cs typeface="Arial" charset="0"/>
              </a:rPr>
              <a:t>and so the time value of the option </a:t>
            </a:r>
            <a:r>
              <a:rPr lang="en-US" sz="1600" i="1" dirty="0">
                <a:solidFill>
                  <a:schemeClr val="tx2"/>
                </a:solidFill>
                <a:latin typeface="Arial" charset="0"/>
                <a:ea typeface="Arial" charset="0"/>
                <a:cs typeface="Arial" charset="0"/>
              </a:rPr>
              <a:t>becomes zero</a:t>
            </a:r>
            <a:r>
              <a:rPr lang="en-US" sz="1600" dirty="0">
                <a:solidFill>
                  <a:schemeClr val="tx2"/>
                </a:solidFill>
                <a:latin typeface="Arial" charset="0"/>
                <a:ea typeface="Arial" charset="0"/>
                <a:cs typeface="Arial" charset="0"/>
              </a:rPr>
              <a:t>.</a:t>
            </a:r>
          </a:p>
        </p:txBody>
      </p:sp>
      <p:sp>
        <p:nvSpPr>
          <p:cNvPr id="7" name="Arrow: Down 6">
            <a:extLst>
              <a:ext uri="{FF2B5EF4-FFF2-40B4-BE49-F238E27FC236}">
                <a16:creationId xmlns:a16="http://schemas.microsoft.com/office/drawing/2014/main" id="{838C2081-C6D3-42FF-B850-84256140FCDB}"/>
              </a:ext>
            </a:extLst>
          </p:cNvPr>
          <p:cNvSpPr/>
          <p:nvPr/>
        </p:nvSpPr>
        <p:spPr>
          <a:xfrm>
            <a:off x="4243123" y="1579383"/>
            <a:ext cx="657753" cy="583221"/>
          </a:xfrm>
          <a:prstGeom prst="downArrow">
            <a:avLst/>
          </a:prstGeom>
          <a:solidFill>
            <a:srgbClr val="31859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ail"/>
            </a:endParaRPr>
          </a:p>
        </p:txBody>
      </p:sp>
      <p:sp>
        <p:nvSpPr>
          <p:cNvPr id="10" name="Rectangle 9">
            <a:extLst>
              <a:ext uri="{FF2B5EF4-FFF2-40B4-BE49-F238E27FC236}">
                <a16:creationId xmlns:a16="http://schemas.microsoft.com/office/drawing/2014/main" id="{5917F88F-7780-42E3-8730-F53212A9A443}"/>
              </a:ext>
            </a:extLst>
          </p:cNvPr>
          <p:cNvSpPr/>
          <p:nvPr/>
        </p:nvSpPr>
        <p:spPr>
          <a:xfrm>
            <a:off x="410138" y="1176554"/>
            <a:ext cx="8323725" cy="40283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accent5">
                    <a:lumMod val="75000"/>
                  </a:schemeClr>
                </a:solidFill>
                <a:latin typeface="Arial" charset="0"/>
                <a:ea typeface="Arial" charset="0"/>
                <a:cs typeface="Arial" charset="0"/>
              </a:rPr>
              <a:t>Total Value of an Option</a:t>
            </a:r>
            <a:r>
              <a:rPr lang="en-IN" sz="1600" dirty="0">
                <a:solidFill>
                  <a:schemeClr val="accent5">
                    <a:lumMod val="75000"/>
                  </a:schemeClr>
                </a:solidFill>
                <a:latin typeface="Arial" charset="0"/>
                <a:ea typeface="Arial" charset="0"/>
                <a:cs typeface="Arial" charset="0"/>
              </a:rPr>
              <a:t> </a:t>
            </a:r>
            <a:r>
              <a:rPr lang="en-IN" sz="1600" b="1" dirty="0">
                <a:solidFill>
                  <a:schemeClr val="accent5">
                    <a:lumMod val="75000"/>
                  </a:schemeClr>
                </a:solidFill>
                <a:latin typeface="Arial" charset="0"/>
                <a:ea typeface="Arial" charset="0"/>
                <a:cs typeface="Arial" charset="0"/>
              </a:rPr>
              <a:t>= Intrinsic Value of an Option + Time Premium of an Option</a:t>
            </a:r>
          </a:p>
        </p:txBody>
      </p:sp>
      <p:sp>
        <p:nvSpPr>
          <p:cNvPr id="9" name="Rectangle: Rounded Corners 8">
            <a:extLst>
              <a:ext uri="{FF2B5EF4-FFF2-40B4-BE49-F238E27FC236}">
                <a16:creationId xmlns:a16="http://schemas.microsoft.com/office/drawing/2014/main" id="{392D1657-C871-474C-87EE-A50ED748DE2E}"/>
              </a:ext>
            </a:extLst>
          </p:cNvPr>
          <p:cNvSpPr/>
          <p:nvPr/>
        </p:nvSpPr>
        <p:spPr>
          <a:xfrm>
            <a:off x="1375391" y="2173503"/>
            <a:ext cx="6393218" cy="833575"/>
          </a:xfrm>
          <a:prstGeom prst="roundRect">
            <a:avLst/>
          </a:prstGeom>
          <a:noFill/>
          <a:ln w="28575">
            <a:solidFill>
              <a:srgbClr val="31859C"/>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100"/>
              </a:spcAft>
            </a:pPr>
            <a:r>
              <a:rPr lang="en-US" sz="1600" b="1" dirty="0">
                <a:solidFill>
                  <a:schemeClr val="accent5">
                    <a:lumMod val="75000"/>
                  </a:schemeClr>
                </a:solidFill>
                <a:latin typeface="Arial" charset="0"/>
                <a:ea typeface="Arial" charset="0"/>
                <a:cs typeface="Arial" charset="0"/>
              </a:rPr>
              <a:t>Intrinsic Value (call) = Underlying Price – Strike Price</a:t>
            </a:r>
          </a:p>
          <a:p>
            <a:pPr algn="ctr">
              <a:spcAft>
                <a:spcPts val="100"/>
              </a:spcAft>
            </a:pPr>
            <a:r>
              <a:rPr lang="en-US" sz="1600" b="1" dirty="0">
                <a:solidFill>
                  <a:schemeClr val="accent5">
                    <a:lumMod val="75000"/>
                  </a:schemeClr>
                </a:solidFill>
                <a:latin typeface="Arial" charset="0"/>
                <a:ea typeface="Arial" charset="0"/>
                <a:cs typeface="Arial" charset="0"/>
              </a:rPr>
              <a:t>Intrinsic Value (put) = Strike Price – Underlying Price</a:t>
            </a:r>
          </a:p>
        </p:txBody>
      </p:sp>
      <p:sp>
        <p:nvSpPr>
          <p:cNvPr id="15" name="Rectangle 14">
            <a:extLst>
              <a:ext uri="{FF2B5EF4-FFF2-40B4-BE49-F238E27FC236}">
                <a16:creationId xmlns:a16="http://schemas.microsoft.com/office/drawing/2014/main" id="{D3B19F2C-BD06-48B2-AB5A-6C606FF7E00C}"/>
              </a:ext>
            </a:extLst>
          </p:cNvPr>
          <p:cNvSpPr/>
          <p:nvPr/>
        </p:nvSpPr>
        <p:spPr>
          <a:xfrm>
            <a:off x="371614" y="5006126"/>
            <a:ext cx="8646949" cy="1615878"/>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200"/>
              </a:spcAft>
            </a:pPr>
            <a:r>
              <a:rPr lang="en-US" sz="1600" dirty="0">
                <a:solidFill>
                  <a:schemeClr val="tx1"/>
                </a:solidFill>
                <a:latin typeface="Arial" charset="0"/>
                <a:ea typeface="Arial" charset="0"/>
                <a:cs typeface="Arial" charset="0"/>
              </a:rPr>
              <a:t>For example, when a stock is selling for $60 a share, its call option with exercise price $55 is selling for $8. </a:t>
            </a:r>
          </a:p>
          <a:p>
            <a:pPr algn="just">
              <a:spcAft>
                <a:spcPts val="200"/>
              </a:spcAft>
            </a:pPr>
            <a:r>
              <a:rPr lang="en-US" sz="1600" dirty="0">
                <a:solidFill>
                  <a:schemeClr val="tx1"/>
                </a:solidFill>
                <a:latin typeface="Arial" charset="0"/>
                <a:ea typeface="Arial" charset="0"/>
                <a:cs typeface="Arial" charset="0"/>
              </a:rPr>
              <a:t>Then the </a:t>
            </a:r>
            <a:r>
              <a:rPr lang="en-US" sz="1600" b="1" i="1" dirty="0">
                <a:solidFill>
                  <a:schemeClr val="tx2"/>
                </a:solidFill>
                <a:latin typeface="Arial" charset="0"/>
                <a:ea typeface="Arial" charset="0"/>
                <a:cs typeface="Arial" charset="0"/>
              </a:rPr>
              <a:t>intrinsic value</a:t>
            </a:r>
            <a:r>
              <a:rPr lang="en-US" sz="1600" dirty="0">
                <a:solidFill>
                  <a:schemeClr val="tx2"/>
                </a:solidFill>
                <a:latin typeface="Arial" charset="0"/>
                <a:ea typeface="Arial" charset="0"/>
                <a:cs typeface="Arial" charset="0"/>
              </a:rPr>
              <a:t> </a:t>
            </a:r>
            <a:r>
              <a:rPr lang="en-US" sz="1600" dirty="0">
                <a:solidFill>
                  <a:schemeClr val="tx1"/>
                </a:solidFill>
                <a:latin typeface="Arial" charset="0"/>
                <a:ea typeface="Arial" charset="0"/>
                <a:cs typeface="Arial" charset="0"/>
              </a:rPr>
              <a:t>of the call is $5 and the </a:t>
            </a:r>
            <a:r>
              <a:rPr lang="en-US" sz="1600" b="1" i="1" dirty="0">
                <a:solidFill>
                  <a:schemeClr val="tx2"/>
                </a:solidFill>
                <a:latin typeface="Arial" charset="0"/>
                <a:ea typeface="Arial" charset="0"/>
                <a:cs typeface="Arial" charset="0"/>
              </a:rPr>
              <a:t>time value</a:t>
            </a:r>
            <a:r>
              <a:rPr lang="en-US" sz="1600" dirty="0">
                <a:solidFill>
                  <a:schemeClr val="tx2"/>
                </a:solidFill>
                <a:latin typeface="Arial" charset="0"/>
                <a:ea typeface="Arial" charset="0"/>
                <a:cs typeface="Arial" charset="0"/>
              </a:rPr>
              <a:t> </a:t>
            </a:r>
            <a:r>
              <a:rPr lang="en-US" sz="1600" dirty="0">
                <a:solidFill>
                  <a:schemeClr val="tx1"/>
                </a:solidFill>
                <a:latin typeface="Arial" charset="0"/>
                <a:ea typeface="Arial" charset="0"/>
                <a:cs typeface="Arial" charset="0"/>
              </a:rPr>
              <a:t>$3. </a:t>
            </a:r>
          </a:p>
          <a:p>
            <a:pPr algn="just">
              <a:spcAft>
                <a:spcPts val="200"/>
              </a:spcAft>
            </a:pPr>
            <a:r>
              <a:rPr lang="en-US" sz="1600" dirty="0">
                <a:solidFill>
                  <a:schemeClr val="tx1"/>
                </a:solidFill>
                <a:latin typeface="Arial" charset="0"/>
                <a:ea typeface="Arial" charset="0"/>
                <a:cs typeface="Arial" charset="0"/>
              </a:rPr>
              <a:t>For another option priced at $3 with stock price $79 and exercise price $80, the intrinsic value is zero, and hence the time premium is $3.</a:t>
            </a:r>
          </a:p>
        </p:txBody>
      </p:sp>
      <p:pic>
        <p:nvPicPr>
          <p:cNvPr id="12" name="Picture 11">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46647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animBg="1"/>
      <p:bldP spid="10" grpId="0" animBg="1"/>
      <p:bldP spid="9"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0" y="5810250"/>
            <a:ext cx="2895600" cy="365125"/>
          </a:xfrm>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a:xfrm>
            <a:off x="6946900" y="5810250"/>
            <a:ext cx="2133600" cy="365125"/>
          </a:xfrm>
        </p:spPr>
        <p:txBody>
          <a:bodyPr/>
          <a:lstStyle/>
          <a:p>
            <a:fld id="{BC6C6F90-24A2-5E47-B903-ED66EE245175}" type="slidenum">
              <a:rPr lang="en-US" smtClean="0">
                <a:latin typeface="Arial" panose="020B0604020202020204" pitchFamily="34" charset="0"/>
                <a:cs typeface="Arial" panose="020B0604020202020204" pitchFamily="34" charset="0"/>
              </a:rPr>
              <a:pPr/>
              <a:t>19</a:t>
            </a:fld>
            <a:endParaRPr lang="en-US">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Option Pricing Models</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TextBox 6">
            <a:extLst>
              <a:ext uri="{FF2B5EF4-FFF2-40B4-BE49-F238E27FC236}">
                <a16:creationId xmlns:a16="http://schemas.microsoft.com/office/drawing/2014/main" id="{54C385F5-43D1-417E-9502-4F6610824313}"/>
              </a:ext>
            </a:extLst>
          </p:cNvPr>
          <p:cNvSpPr txBox="1"/>
          <p:nvPr/>
        </p:nvSpPr>
        <p:spPr>
          <a:xfrm>
            <a:off x="371614" y="1259564"/>
            <a:ext cx="8561371" cy="1938992"/>
          </a:xfrm>
          <a:prstGeom prst="rect">
            <a:avLst/>
          </a:prstGeom>
          <a:noFill/>
        </p:spPr>
        <p:txBody>
          <a:bodyPr wrap="square" rtlCol="0" anchor="ctr" anchorCtr="0">
            <a:spAutoFit/>
          </a:bodyPr>
          <a:lstStyle/>
          <a:p>
            <a:r>
              <a:rPr lang="en-US" sz="2000" dirty="0">
                <a:latin typeface="Arial" panose="020B0604020202020204" pitchFamily="34" charset="0"/>
                <a:cs typeface="Arial" panose="020B0604020202020204" pitchFamily="34" charset="0"/>
              </a:rPr>
              <a:t>The price of any asset in the world is Present Value (PV) of future cash flows.</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If we talk about call option, future cash flows are payoff: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Payoff from Call = S (Underlying Price)  – E (Strike Price)</a:t>
            </a: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cxnSp>
        <p:nvCxnSpPr>
          <p:cNvPr id="5" name="Straight Arrow Connector 4">
            <a:extLst>
              <a:ext uri="{FF2B5EF4-FFF2-40B4-BE49-F238E27FC236}">
                <a16:creationId xmlns:a16="http://schemas.microsoft.com/office/drawing/2014/main" id="{BED7D865-7AEC-4269-BD57-AAA86F76ADE1}"/>
              </a:ext>
            </a:extLst>
          </p:cNvPr>
          <p:cNvCxnSpPr>
            <a:cxnSpLocks/>
            <a:stCxn id="11" idx="3"/>
          </p:cNvCxnSpPr>
          <p:nvPr/>
        </p:nvCxnSpPr>
        <p:spPr>
          <a:xfrm flipH="1">
            <a:off x="1202635" y="3210738"/>
            <a:ext cx="1593830" cy="956893"/>
          </a:xfrm>
          <a:prstGeom prst="straightConnector1">
            <a:avLst/>
          </a:prstGeom>
          <a:ln w="57150">
            <a:solidFill>
              <a:srgbClr val="00335A"/>
            </a:solidFill>
            <a:tailEnd type="triangle"/>
          </a:ln>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1FE1048B-ABE0-4690-9B58-82579FA37143}"/>
              </a:ext>
            </a:extLst>
          </p:cNvPr>
          <p:cNvSpPr/>
          <p:nvPr/>
        </p:nvSpPr>
        <p:spPr>
          <a:xfrm>
            <a:off x="371613" y="4167631"/>
            <a:ext cx="8708883" cy="2554545"/>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This S is uncertain and we need to model how this evolves over time. We are discussing following processes for modelling S:</a:t>
            </a:r>
          </a:p>
          <a:p>
            <a:endParaRPr lang="en-US" sz="2000" dirty="0">
              <a:latin typeface="Arial" panose="020B0604020202020204" pitchFamily="34" charset="0"/>
              <a:cs typeface="Arial" panose="020B0604020202020204" pitchFamily="34" charset="0"/>
            </a:endParaRPr>
          </a:p>
          <a:p>
            <a:pPr marL="457200" indent="-457200">
              <a:buFont typeface="+mj-lt"/>
              <a:buAutoNum type="arabicPeriod"/>
            </a:pPr>
            <a:r>
              <a:rPr lang="en-US" sz="2000" dirty="0">
                <a:latin typeface="Arial" panose="020B0604020202020204" pitchFamily="34" charset="0"/>
                <a:cs typeface="Arial" panose="020B0604020202020204" pitchFamily="34" charset="0"/>
              </a:rPr>
              <a:t>Binomial Model (Discrete)</a:t>
            </a:r>
          </a:p>
          <a:p>
            <a:pPr marL="457200" indent="-457200">
              <a:buFont typeface="+mj-lt"/>
              <a:buAutoNum type="arabicPeriod"/>
            </a:pPr>
            <a:endParaRPr lang="en-US" sz="2000" dirty="0">
              <a:latin typeface="Arial" panose="020B0604020202020204" pitchFamily="34" charset="0"/>
              <a:cs typeface="Arial" panose="020B0604020202020204" pitchFamily="34" charset="0"/>
            </a:endParaRPr>
          </a:p>
          <a:p>
            <a:pPr marL="457200" indent="-457200">
              <a:buFont typeface="+mj-lt"/>
              <a:buAutoNum type="arabicPeriod"/>
            </a:pPr>
            <a:r>
              <a:rPr lang="en-US" sz="2000" dirty="0">
                <a:latin typeface="Arial" panose="020B0604020202020204" pitchFamily="34" charset="0"/>
                <a:cs typeface="Arial" panose="020B0604020202020204" pitchFamily="34" charset="0"/>
              </a:rPr>
              <a:t>Black Scholes Merton Model (BSM) (Continuous)</a:t>
            </a:r>
          </a:p>
          <a:p>
            <a:pPr marL="457200" indent="-457200">
              <a:buFont typeface="+mj-lt"/>
              <a:buAutoNum type="arabicPeriod"/>
            </a:pPr>
            <a:endParaRPr lang="en-US" sz="2000" dirty="0">
              <a:latin typeface="Arial" panose="020B0604020202020204" pitchFamily="34" charset="0"/>
              <a:cs typeface="Arial" panose="020B0604020202020204" pitchFamily="34" charset="0"/>
            </a:endParaRPr>
          </a:p>
          <a:p>
            <a:pPr marL="457200" indent="-457200">
              <a:buFont typeface="+mj-lt"/>
              <a:buAutoNum type="arabicPeriod"/>
            </a:pPr>
            <a:r>
              <a:rPr lang="en-US" sz="2000" dirty="0">
                <a:latin typeface="Arial" panose="020B0604020202020204" pitchFamily="34" charset="0"/>
                <a:cs typeface="Arial" panose="020B0604020202020204" pitchFamily="34" charset="0"/>
              </a:rPr>
              <a:t>Use of Monte Carlo Simulation in BSM</a:t>
            </a:r>
          </a:p>
        </p:txBody>
      </p:sp>
      <p:sp>
        <p:nvSpPr>
          <p:cNvPr id="11" name="Oval 10">
            <a:extLst>
              <a:ext uri="{FF2B5EF4-FFF2-40B4-BE49-F238E27FC236}">
                <a16:creationId xmlns:a16="http://schemas.microsoft.com/office/drawing/2014/main" id="{C46DBFB4-7220-43AA-83C0-EEE5CCF9E8ED}"/>
              </a:ext>
            </a:extLst>
          </p:cNvPr>
          <p:cNvSpPr/>
          <p:nvPr/>
        </p:nvSpPr>
        <p:spPr>
          <a:xfrm>
            <a:off x="2441032" y="2670580"/>
            <a:ext cx="2427051" cy="63283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648573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Fair Value Measurement</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Complex Financial Instruments</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3" name="Rectangle 2">
            <a:extLst>
              <a:ext uri="{FF2B5EF4-FFF2-40B4-BE49-F238E27FC236}">
                <a16:creationId xmlns:a16="http://schemas.microsoft.com/office/drawing/2014/main" id="{7DCEA2AA-DEB4-44B8-A796-A94EFBC00786}"/>
              </a:ext>
            </a:extLst>
          </p:cNvPr>
          <p:cNvSpPr/>
          <p:nvPr/>
        </p:nvSpPr>
        <p:spPr>
          <a:xfrm>
            <a:off x="149317" y="1126045"/>
            <a:ext cx="8909535" cy="5755422"/>
          </a:xfrm>
          <a:prstGeom prst="rect">
            <a:avLst/>
          </a:prstGeom>
        </p:spPr>
        <p:txBody>
          <a:bodyPr>
            <a:spAutoFit/>
          </a:bodyPr>
          <a:lstStyle/>
          <a:p>
            <a:pPr algn="just"/>
            <a:r>
              <a:rPr lang="en-US" sz="1600" b="1" dirty="0"/>
              <a:t>Para 29 of Ind-AS 32 </a:t>
            </a:r>
            <a:r>
              <a:rPr lang="en-US" sz="1600" dirty="0"/>
              <a:t>gives the definition of complex financial instruments. </a:t>
            </a:r>
          </a:p>
          <a:p>
            <a:pPr algn="just"/>
            <a:endParaRPr lang="en-US" sz="1600" dirty="0"/>
          </a:p>
          <a:p>
            <a:pPr marL="285750" indent="-285750" algn="just">
              <a:buFont typeface="Arial" panose="020B0604020202020204" pitchFamily="34" charset="0"/>
              <a:buChar char="•"/>
            </a:pPr>
            <a:r>
              <a:rPr lang="en-US" sz="1600" dirty="0"/>
              <a:t>The issuer of a non-derivative financial instrument shall evaluate the terms of the financial instrument to determine whether it contains both a liability and an equity component. Such components shall be classified separately as financial liabilities, financial assets or equity instruments in accordance with paragraph 15.</a:t>
            </a:r>
          </a:p>
          <a:p>
            <a:pPr algn="just"/>
            <a:endParaRPr lang="en-US" sz="1600" dirty="0"/>
          </a:p>
          <a:p>
            <a:pPr marL="285750" indent="-285750" algn="just">
              <a:buFont typeface="Arial" panose="020B0604020202020204" pitchFamily="34" charset="0"/>
              <a:buChar char="•"/>
            </a:pPr>
            <a:r>
              <a:rPr lang="en-US" sz="1600" dirty="0"/>
              <a:t>An entity recognizes separately the components of a financial instrument that (a) creates a financial liability of the entity and (b) grants an option to the holder of the instrument to convert it into an equity instrument of the entity.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For example, a bond or similar instrument convertible by the holder into a fixed number of ordinary shares of the entity </a:t>
            </a:r>
            <a:r>
              <a:rPr lang="en-US" sz="1600" b="1" dirty="0"/>
              <a:t>is a compound financial instrument</a:t>
            </a:r>
            <a:r>
              <a:rPr lang="en-US" sz="1600" dirty="0"/>
              <a:t>.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From the perspective of the entity, such an instrument comprises two components: </a:t>
            </a:r>
            <a:r>
              <a:rPr lang="en-US" sz="1600" b="1" dirty="0"/>
              <a:t>a financial liability</a:t>
            </a:r>
            <a:r>
              <a:rPr lang="en-US" sz="1600" dirty="0"/>
              <a:t> (a contractual arrangement to deliver cash or another financial asset) and </a:t>
            </a:r>
            <a:r>
              <a:rPr lang="en-US" sz="1600" b="1" dirty="0"/>
              <a:t>an equity instrument </a:t>
            </a:r>
            <a:r>
              <a:rPr lang="en-US" sz="1600" dirty="0"/>
              <a:t>(a call option granting the holder the right, for a specified period of time, to convert it into a fixed number of ordinary shares of the entity).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The entity needs to present the liability and equity components separately in its balance sheet.</a:t>
            </a:r>
          </a:p>
          <a:p>
            <a:pPr algn="just"/>
            <a:endParaRPr lang="en-GB" sz="1600" dirty="0"/>
          </a:p>
          <a:p>
            <a:pPr algn="just"/>
            <a:endParaRPr lang="en-GB" sz="1600" dirty="0"/>
          </a:p>
        </p:txBody>
      </p:sp>
    </p:spTree>
    <p:extLst>
      <p:ext uri="{BB962C8B-B14F-4D97-AF65-F5344CB8AC3E}">
        <p14:creationId xmlns:p14="http://schemas.microsoft.com/office/powerpoint/2010/main" val="1660462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Black Scholes Model </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Rectangle 6">
            <a:extLst>
              <a:ext uri="{FF2B5EF4-FFF2-40B4-BE49-F238E27FC236}">
                <a16:creationId xmlns:a16="http://schemas.microsoft.com/office/drawing/2014/main" id="{84158C83-62B6-4A31-A2A0-A8FB27867B89}"/>
              </a:ext>
            </a:extLst>
          </p:cNvPr>
          <p:cNvSpPr/>
          <p:nvPr/>
        </p:nvSpPr>
        <p:spPr>
          <a:xfrm>
            <a:off x="371613" y="1221940"/>
            <a:ext cx="8350355" cy="4524315"/>
          </a:xfrm>
          <a:prstGeom prst="rect">
            <a:avLst/>
          </a:prstGeom>
        </p:spPr>
        <p:txBody>
          <a:bodyPr wrap="square">
            <a:spAutoFit/>
          </a:bodyPr>
          <a:lstStyle/>
          <a:p>
            <a:pPr algn="just"/>
            <a:r>
              <a:rPr lang="en-US" b="1" dirty="0">
                <a:solidFill>
                  <a:schemeClr val="accent5">
                    <a:lumMod val="75000"/>
                  </a:schemeClr>
                </a:solidFill>
                <a:latin typeface="Arial" panose="020B0604020202020204" pitchFamily="34" charset="0"/>
                <a:cs typeface="Arial" panose="020B0604020202020204" pitchFamily="34" charset="0"/>
              </a:rPr>
              <a:t>Overview :</a:t>
            </a:r>
          </a:p>
          <a:p>
            <a:pPr algn="just"/>
            <a:endParaRPr lang="en-US"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The formula, developed by three economists – Fischer Black, Myron Scholes and Robert Merton – is perhaps the </a:t>
            </a:r>
            <a:r>
              <a:rPr lang="en-US" b="1" dirty="0">
                <a:latin typeface="Arial" panose="020B0604020202020204" pitchFamily="34" charset="0"/>
                <a:cs typeface="Arial" panose="020B0604020202020204" pitchFamily="34" charset="0"/>
              </a:rPr>
              <a:t>world's most well-known options pricing model</a:t>
            </a:r>
            <a:r>
              <a:rPr lang="en-US" dirty="0">
                <a:latin typeface="Arial" panose="020B0604020202020204" pitchFamily="34" charset="0"/>
                <a:cs typeface="Arial" panose="020B0604020202020204" pitchFamily="34" charset="0"/>
              </a:rPr>
              <a:t>.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It was introduced in their 1973 paper, "The Pricing of Options and Corporate Liabilities," published in the Journal of Political Economy.</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The Black Scholes model is a model of </a:t>
            </a:r>
            <a:r>
              <a:rPr lang="en-US" b="1" dirty="0">
                <a:latin typeface="Arial" panose="020B0604020202020204" pitchFamily="34" charset="0"/>
                <a:cs typeface="Arial" panose="020B0604020202020204" pitchFamily="34" charset="0"/>
              </a:rPr>
              <a:t>price variation over time</a:t>
            </a:r>
            <a:r>
              <a:rPr lang="en-US" dirty="0">
                <a:latin typeface="Arial" panose="020B0604020202020204" pitchFamily="34" charset="0"/>
                <a:cs typeface="Arial" panose="020B0604020202020204" pitchFamily="34" charset="0"/>
              </a:rPr>
              <a:t> of </a:t>
            </a:r>
            <a:r>
              <a:rPr lang="en-US" i="1" dirty="0">
                <a:solidFill>
                  <a:schemeClr val="tx2"/>
                </a:solidFill>
                <a:latin typeface="Arial" panose="020B0604020202020204" pitchFamily="34" charset="0"/>
                <a:cs typeface="Arial" panose="020B0604020202020204" pitchFamily="34" charset="0"/>
              </a:rPr>
              <a:t>financial instruments </a:t>
            </a:r>
            <a:r>
              <a:rPr lang="en-US" dirty="0">
                <a:latin typeface="Arial" panose="020B0604020202020204" pitchFamily="34" charset="0"/>
                <a:cs typeface="Arial" panose="020B0604020202020204" pitchFamily="34" charset="0"/>
              </a:rPr>
              <a:t>such as stocks that can, </a:t>
            </a:r>
            <a:r>
              <a:rPr lang="en-US" i="1" dirty="0">
                <a:solidFill>
                  <a:schemeClr val="tx2"/>
                </a:solidFill>
                <a:latin typeface="Arial" panose="020B0604020202020204" pitchFamily="34" charset="0"/>
                <a:cs typeface="Arial" panose="020B0604020202020204" pitchFamily="34" charset="0"/>
              </a:rPr>
              <a:t>among other things, be used to determine the price of a European call option.</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It's used to </a:t>
            </a:r>
            <a:r>
              <a:rPr lang="en-US" b="1" dirty="0">
                <a:latin typeface="Arial" panose="020B0604020202020204" pitchFamily="34" charset="0"/>
                <a:cs typeface="Arial" panose="020B0604020202020204" pitchFamily="34" charset="0"/>
              </a:rPr>
              <a:t>calculate the theoretical value of European-Style Options </a:t>
            </a:r>
            <a:r>
              <a:rPr lang="en-US" dirty="0">
                <a:latin typeface="Arial" panose="020B0604020202020204" pitchFamily="34" charset="0"/>
                <a:cs typeface="Arial" panose="020B0604020202020204" pitchFamily="34" charset="0"/>
              </a:rPr>
              <a:t>using current stock prices, expected dividends, the option's strike price, expected interest rates, time to expiration and expected volatility.</a:t>
            </a:r>
            <a:endParaRPr lang="en-US" b="1"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55708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itchFamily="34" charset="0"/>
                <a:cs typeface="Arial" pitchFamily="34" charset="0"/>
              </a:rPr>
              <a:t>Option Pricing</a:t>
            </a:r>
            <a:br>
              <a:rPr lang="en-IN" sz="2800" b="1" dirty="0">
                <a:solidFill>
                  <a:srgbClr val="002060"/>
                </a:solidFill>
                <a:latin typeface="Arial" pitchFamily="34" charset="0"/>
                <a:cs typeface="Arial" pitchFamily="34" charset="0"/>
              </a:rPr>
            </a:br>
            <a:r>
              <a:rPr lang="en-IN" sz="1800" b="1" dirty="0">
                <a:solidFill>
                  <a:schemeClr val="accent5">
                    <a:lumMod val="75000"/>
                  </a:schemeClr>
                </a:solidFill>
                <a:latin typeface="Arial" pitchFamily="34" charset="0"/>
                <a:cs typeface="Arial" pitchFamily="34" charset="0"/>
              </a:rPr>
              <a:t>Inputs in the Black Scholes Model  </a:t>
            </a:r>
            <a:endParaRPr lang="en-IN" sz="2800" b="1" dirty="0">
              <a:solidFill>
                <a:schemeClr val="accent5">
                  <a:lumMod val="75000"/>
                </a:schemeClr>
              </a:solidFill>
              <a:latin typeface="Arial" pitchFamily="34" charset="0"/>
              <a:cs typeface="Arial" pitchFamily="34" charset="0"/>
            </a:endParaRPr>
          </a:p>
        </p:txBody>
      </p:sp>
      <p:graphicFrame>
        <p:nvGraphicFramePr>
          <p:cNvPr id="4" name="Table 3">
            <a:extLst>
              <a:ext uri="{FF2B5EF4-FFF2-40B4-BE49-F238E27FC236}">
                <a16:creationId xmlns:a16="http://schemas.microsoft.com/office/drawing/2014/main" id="{A15DB8BA-7924-4FF3-A98D-8E522BE59FAA}"/>
              </a:ext>
            </a:extLst>
          </p:cNvPr>
          <p:cNvGraphicFramePr>
            <a:graphicFrameLocks noGrp="1"/>
          </p:cNvGraphicFramePr>
          <p:nvPr>
            <p:extLst>
              <p:ext uri="{D42A27DB-BD31-4B8C-83A1-F6EECF244321}">
                <p14:modId xmlns:p14="http://schemas.microsoft.com/office/powerpoint/2010/main" val="2517769008"/>
              </p:ext>
            </p:extLst>
          </p:nvPr>
        </p:nvGraphicFramePr>
        <p:xfrm>
          <a:off x="429063" y="1209620"/>
          <a:ext cx="8519636" cy="5164441"/>
        </p:xfrm>
        <a:graphic>
          <a:graphicData uri="http://schemas.openxmlformats.org/drawingml/2006/table">
            <a:tbl>
              <a:tblPr firstRow="1" bandRow="1">
                <a:tableStyleId>{5C22544A-7EE6-4342-B048-85BDC9FD1C3A}</a:tableStyleId>
              </a:tblPr>
              <a:tblGrid>
                <a:gridCol w="1726581">
                  <a:extLst>
                    <a:ext uri="{9D8B030D-6E8A-4147-A177-3AD203B41FA5}">
                      <a16:colId xmlns:a16="http://schemas.microsoft.com/office/drawing/2014/main" val="1391224015"/>
                    </a:ext>
                  </a:extLst>
                </a:gridCol>
                <a:gridCol w="4429137">
                  <a:extLst>
                    <a:ext uri="{9D8B030D-6E8A-4147-A177-3AD203B41FA5}">
                      <a16:colId xmlns:a16="http://schemas.microsoft.com/office/drawing/2014/main" val="2179446682"/>
                    </a:ext>
                  </a:extLst>
                </a:gridCol>
                <a:gridCol w="2363918">
                  <a:extLst>
                    <a:ext uri="{9D8B030D-6E8A-4147-A177-3AD203B41FA5}">
                      <a16:colId xmlns:a16="http://schemas.microsoft.com/office/drawing/2014/main" val="2829651740"/>
                    </a:ext>
                  </a:extLst>
                </a:gridCol>
              </a:tblGrid>
              <a:tr h="250116">
                <a:tc>
                  <a:txBody>
                    <a:bodyPr/>
                    <a:lstStyle/>
                    <a:p>
                      <a:r>
                        <a:rPr lang="en-US" sz="1300" spc="0" dirty="0">
                          <a:latin typeface="Arial" panose="020B0604020202020204" pitchFamily="34" charset="0"/>
                          <a:cs typeface="Arial" panose="020B0604020202020204" pitchFamily="34" charset="0"/>
                        </a:rPr>
                        <a:t>Input</a:t>
                      </a:r>
                    </a:p>
                  </a:txBody>
                  <a:tcPr>
                    <a:solidFill>
                      <a:schemeClr val="accent5">
                        <a:lumMod val="75000"/>
                      </a:schemeClr>
                    </a:solidFill>
                  </a:tcPr>
                </a:tc>
                <a:tc>
                  <a:txBody>
                    <a:bodyPr/>
                    <a:lstStyle/>
                    <a:p>
                      <a:r>
                        <a:rPr lang="en-US" sz="1300" spc="0" dirty="0">
                          <a:latin typeface="Arial" panose="020B0604020202020204" pitchFamily="34" charset="0"/>
                          <a:cs typeface="Arial" panose="020B0604020202020204" pitchFamily="34" charset="0"/>
                        </a:rPr>
                        <a:t>Description</a:t>
                      </a:r>
                    </a:p>
                  </a:txBody>
                  <a:tcPr>
                    <a:solidFill>
                      <a:schemeClr val="accent5">
                        <a:lumMod val="75000"/>
                      </a:schemeClr>
                    </a:solidFill>
                  </a:tcPr>
                </a:tc>
                <a:tc>
                  <a:txBody>
                    <a:bodyPr/>
                    <a:lstStyle/>
                    <a:p>
                      <a:r>
                        <a:rPr lang="en-US" sz="1300" spc="0" dirty="0">
                          <a:latin typeface="Arial" panose="020B0604020202020204" pitchFamily="34" charset="0"/>
                          <a:cs typeface="Arial" panose="020B0604020202020204" pitchFamily="34" charset="0"/>
                        </a:rPr>
                        <a:t>Source of Data</a:t>
                      </a:r>
                    </a:p>
                  </a:txBody>
                  <a:tcPr>
                    <a:solidFill>
                      <a:schemeClr val="accent5">
                        <a:lumMod val="75000"/>
                      </a:schemeClr>
                    </a:solidFill>
                  </a:tcPr>
                </a:tc>
                <a:extLst>
                  <a:ext uri="{0D108BD9-81ED-4DB2-BD59-A6C34878D82A}">
                    <a16:rowId xmlns:a16="http://schemas.microsoft.com/office/drawing/2014/main" val="4277761404"/>
                  </a:ext>
                </a:extLst>
              </a:tr>
              <a:tr h="85720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Striking Price </a:t>
                      </a:r>
                      <a:r>
                        <a:rPr lang="en-US" sz="1300" b="1" spc="0" dirty="0">
                          <a:solidFill>
                            <a:schemeClr val="tx2"/>
                          </a:solidFill>
                          <a:latin typeface="+mn-lt"/>
                          <a:cs typeface="Arial"/>
                        </a:rPr>
                        <a:t>(E)</a:t>
                      </a:r>
                    </a:p>
                    <a:p>
                      <a:pPr algn="l"/>
                      <a:endParaRPr lang="en-US" sz="1300" b="1" i="0" u="none" strike="noStrike" kern="1200" spc="0" baseline="0" dirty="0">
                        <a:solidFill>
                          <a:schemeClr val="tx2"/>
                        </a:solidFill>
                        <a:latin typeface="Arial" panose="020B0604020202020204" pitchFamily="34" charset="0"/>
                        <a:ea typeface="+mn-ea"/>
                        <a:cs typeface="Arial" panose="020B0604020202020204" pitchFamily="34" charset="0"/>
                      </a:endParaRPr>
                    </a:p>
                  </a:txBody>
                  <a:tcPr>
                    <a:solidFill>
                      <a:schemeClr val="accent5">
                        <a:lumMod val="20000"/>
                        <a:lumOff val="80000"/>
                      </a:schemeClr>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a:t>
                      </a:r>
                      <a:r>
                        <a:rPr lang="en-US" sz="1300" b="1" i="0" u="none" strike="noStrike" kern="1200" spc="0" baseline="0" dirty="0">
                          <a:solidFill>
                            <a:schemeClr val="dk1"/>
                          </a:solidFill>
                          <a:latin typeface="Arial" panose="020B0604020202020204" pitchFamily="34" charset="0"/>
                          <a:ea typeface="+mn-ea"/>
                          <a:cs typeface="Arial" panose="020B0604020202020204" pitchFamily="34" charset="0"/>
                        </a:rPr>
                        <a:t>lower the striking price</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for a given stock,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the more the option should be worth</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because a call option lets you buy at a predetermined striking price.</a:t>
                      </a:r>
                      <a:endParaRPr lang="en-US" sz="1300" spc="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In case of listed shares, market quotes; in unlisted cases based on a valuation of the shares as on date.</a:t>
                      </a:r>
                      <a:endParaRPr lang="en-US" sz="1300" spc="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1196583434"/>
                  </a:ext>
                </a:extLst>
              </a:tr>
              <a:tr h="77536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Time Until Expiration (T)</a:t>
                      </a:r>
                    </a:p>
                  </a:txBody>
                  <a:tcPr>
                    <a:solidFill>
                      <a:schemeClr val="bg1"/>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longer the time until expiration,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the more the option is worth</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The </a:t>
                      </a:r>
                      <a:r>
                        <a:rPr lang="en-US" sz="1300" b="1" i="0" u="none" strike="noStrike" kern="1200" spc="0" baseline="0" dirty="0">
                          <a:solidFill>
                            <a:schemeClr val="dk1"/>
                          </a:solidFill>
                          <a:latin typeface="Arial" panose="020B0604020202020204" pitchFamily="34" charset="0"/>
                          <a:ea typeface="+mn-ea"/>
                          <a:cs typeface="Arial" panose="020B0604020202020204" pitchFamily="34" charset="0"/>
                        </a:rPr>
                        <a:t>Option premium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increases for more distant expirations for puts and calls.</a:t>
                      </a:r>
                      <a:endParaRPr lang="en-US" sz="1300" b="1" spc="0" dirty="0">
                        <a:solidFill>
                          <a:schemeClr val="tx2"/>
                        </a:solidFill>
                        <a:latin typeface="Arial" panose="020B0604020202020204" pitchFamily="34" charset="0"/>
                        <a:cs typeface="Arial" panose="020B0604020202020204" pitchFamily="34" charset="0"/>
                      </a:endParaRPr>
                    </a:p>
                  </a:txBody>
                  <a:tcPr>
                    <a:solidFill>
                      <a:schemeClr val="bg1"/>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price at which the option is exercisable as per the contract / scheme.</a:t>
                      </a:r>
                      <a:endParaRPr lang="en-US" sz="1300" spc="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27109250"/>
                  </a:ext>
                </a:extLst>
              </a:tr>
              <a:tr h="69890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Stock Price </a:t>
                      </a:r>
                      <a:r>
                        <a:rPr lang="en-US" sz="1300" spc="0" dirty="0">
                          <a:solidFill>
                            <a:schemeClr val="tx2"/>
                          </a:solidFill>
                          <a:latin typeface="+mn-lt"/>
                          <a:cs typeface="Arial"/>
                        </a:rPr>
                        <a:t>(</a:t>
                      </a:r>
                      <a:r>
                        <a:rPr lang="en-US" sz="1300" spc="0" dirty="0">
                          <a:solidFill>
                            <a:schemeClr val="tx2"/>
                          </a:solidFill>
                          <a:latin typeface="DejaVu Serif"/>
                          <a:cs typeface="DejaVu Serif"/>
                        </a:rPr>
                        <a:t>𝑆</a:t>
                      </a:r>
                      <a:r>
                        <a:rPr lang="en-US" sz="1300" spc="0" baseline="-14492" dirty="0">
                          <a:solidFill>
                            <a:schemeClr val="tx2"/>
                          </a:solidFill>
                          <a:latin typeface="DejaVu Serif"/>
                          <a:cs typeface="DejaVu Serif"/>
                        </a:rPr>
                        <a:t>0</a:t>
                      </a:r>
                      <a:r>
                        <a:rPr lang="en-US" sz="1300" spc="0" dirty="0">
                          <a:solidFill>
                            <a:schemeClr val="tx2"/>
                          </a:solidFill>
                          <a:latin typeface="+mn-lt"/>
                          <a:cs typeface="Arial"/>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300" b="1" i="0" u="none" strike="noStrike" kern="1200" spc="0" baseline="0" dirty="0">
                        <a:solidFill>
                          <a:schemeClr val="tx2"/>
                        </a:solidFill>
                        <a:latin typeface="Arial" panose="020B0604020202020204" pitchFamily="34" charset="0"/>
                        <a:ea typeface="+mn-ea"/>
                        <a:cs typeface="Arial" panose="020B0604020202020204" pitchFamily="34" charset="0"/>
                      </a:endParaRPr>
                    </a:p>
                  </a:txBody>
                  <a:tcPr>
                    <a:solidFill>
                      <a:schemeClr val="accent5">
                        <a:lumMod val="20000"/>
                        <a:lumOff val="80000"/>
                      </a:schemeClr>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a:t>
                      </a:r>
                      <a:r>
                        <a:rPr lang="en-US" sz="1300" b="1" i="0" u="none" strike="noStrike" kern="1200" spc="0" baseline="0" dirty="0">
                          <a:solidFill>
                            <a:schemeClr val="dk1"/>
                          </a:solidFill>
                          <a:latin typeface="Arial" panose="020B0604020202020204" pitchFamily="34" charset="0"/>
                          <a:ea typeface="+mn-ea"/>
                          <a:cs typeface="Arial" panose="020B0604020202020204" pitchFamily="34" charset="0"/>
                        </a:rPr>
                        <a:t>higher the stock price</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the more a given call option is worth. </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A call option holder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benefits from a rise in the stock price.</a:t>
                      </a:r>
                      <a:endParaRPr lang="en-US" sz="1300" b="1" spc="0" dirty="0">
                        <a:solidFill>
                          <a:schemeClr val="tx2"/>
                        </a:solidFill>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As per the scheme or contract.</a:t>
                      </a:r>
                      <a:endParaRPr lang="en-US" sz="1300" spc="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2453035709"/>
                  </a:ext>
                </a:extLst>
              </a:tr>
              <a:tr h="88563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Volatility </a:t>
                      </a:r>
                      <a:r>
                        <a:rPr lang="en-US" sz="1300" spc="0" dirty="0">
                          <a:solidFill>
                            <a:schemeClr val="tx2"/>
                          </a:solidFill>
                          <a:latin typeface="+mn-lt"/>
                          <a:cs typeface="Arial"/>
                        </a:rPr>
                        <a:t>(</a:t>
                      </a:r>
                      <a:r>
                        <a:rPr lang="en-US" sz="1300" spc="0" dirty="0">
                          <a:solidFill>
                            <a:schemeClr val="tx2"/>
                          </a:solidFill>
                          <a:latin typeface="DejaVu Serif"/>
                          <a:cs typeface="DejaVu Serif"/>
                        </a:rPr>
                        <a:t>𝜎</a:t>
                      </a:r>
                      <a:r>
                        <a:rPr lang="en-US" sz="1300" spc="0" dirty="0">
                          <a:solidFill>
                            <a:schemeClr val="tx2"/>
                          </a:solidFill>
                          <a:latin typeface="+mn-lt"/>
                          <a:cs typeface="Arial"/>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300" b="1" i="0" u="none" strike="noStrike" kern="1200" spc="0" baseline="0" dirty="0">
                        <a:solidFill>
                          <a:schemeClr val="tx2"/>
                        </a:solidFill>
                        <a:latin typeface="Arial" panose="020B0604020202020204" pitchFamily="34" charset="0"/>
                        <a:ea typeface="+mn-ea"/>
                        <a:cs typeface="Arial" panose="020B0604020202020204" pitchFamily="34" charset="0"/>
                      </a:endParaRPr>
                    </a:p>
                  </a:txBody>
                  <a:tcPr>
                    <a:solidFill>
                      <a:schemeClr val="bg1"/>
                    </a:solidFill>
                  </a:tcPr>
                </a:tc>
                <a:tc>
                  <a:txBody>
                    <a:bodyPr/>
                    <a:lstStyle/>
                    <a:p>
                      <a:pPr marL="0" indent="0" algn="just">
                        <a:buFontTx/>
                        <a:buNone/>
                      </a:pP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greater the price volatility,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the more the option is worth. </a:t>
                      </a:r>
                    </a:p>
                    <a:p>
                      <a:pPr marL="0" indent="0" algn="just">
                        <a:buFontTx/>
                        <a:buNone/>
                      </a:pP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volatility estimate Sigma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cannot be directly observed and must be estimated.</a:t>
                      </a:r>
                    </a:p>
                    <a:p>
                      <a:pPr marL="0" indent="0" algn="just">
                        <a:buFontTx/>
                        <a:buNone/>
                      </a:pP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Volatility </a:t>
                      </a:r>
                      <a:r>
                        <a:rPr lang="en-US" sz="1300" b="0" i="0" u="none" strike="noStrike" kern="1200" spc="0" baseline="0" dirty="0">
                          <a:solidFill>
                            <a:schemeClr val="tx1"/>
                          </a:solidFill>
                          <a:latin typeface="Arial" panose="020B0604020202020204" pitchFamily="34" charset="0"/>
                          <a:ea typeface="+mn-ea"/>
                          <a:cs typeface="Arial" panose="020B0604020202020204" pitchFamily="34" charset="0"/>
                        </a:rPr>
                        <a:t>plays a major role in determining time value.</a:t>
                      </a:r>
                      <a:endParaRPr lang="en-US" sz="1300" b="0" spc="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pPr algn="just"/>
                      <a:r>
                        <a:rPr lang="en-US" sz="1300" spc="0" dirty="0">
                          <a:latin typeface="Arial" panose="020B0604020202020204" pitchFamily="34" charset="0"/>
                          <a:cs typeface="Arial" panose="020B0604020202020204" pitchFamily="34" charset="0"/>
                        </a:rPr>
                        <a:t>Market prices</a:t>
                      </a:r>
                      <a:r>
                        <a:rPr lang="en-US" sz="1300" spc="0" baseline="0" dirty="0">
                          <a:latin typeface="Arial" panose="020B0604020202020204" pitchFamily="34" charset="0"/>
                          <a:cs typeface="Arial" panose="020B0604020202020204" pitchFamily="34" charset="0"/>
                        </a:rPr>
                        <a:t> of similar stock.</a:t>
                      </a:r>
                      <a:endParaRPr lang="en-US" sz="1300" spc="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756277529"/>
                  </a:ext>
                </a:extLst>
              </a:tr>
              <a:tr h="83437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Dividends</a:t>
                      </a:r>
                    </a:p>
                  </a:txBody>
                  <a:tcPr>
                    <a:solidFill>
                      <a:schemeClr val="accent5">
                        <a:lumMod val="20000"/>
                        <a:lumOff val="80000"/>
                      </a:schemeClr>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A </a:t>
                      </a:r>
                      <a:r>
                        <a:rPr lang="en-US" sz="1300" b="1" i="0" u="none" strike="noStrike" kern="1200" spc="0" baseline="0" dirty="0">
                          <a:solidFill>
                            <a:schemeClr val="dk1"/>
                          </a:solidFill>
                          <a:latin typeface="Arial" panose="020B0604020202020204" pitchFamily="34" charset="0"/>
                          <a:ea typeface="+mn-ea"/>
                          <a:cs typeface="Arial" panose="020B0604020202020204" pitchFamily="34" charset="0"/>
                        </a:rPr>
                        <a:t>Company that pays a large dividend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will have a small option premium </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than a Company with a lower dividend, everything else being equal. </a:t>
                      </a:r>
                      <a:endParaRPr lang="en-US" sz="1300" b="1" i="0" u="none" strike="noStrike" kern="1200" spc="0" baseline="0" dirty="0">
                        <a:solidFill>
                          <a:schemeClr val="tx2"/>
                        </a:solidFill>
                        <a:latin typeface="Arial" panose="020B0604020202020204" pitchFamily="34" charset="0"/>
                        <a:ea typeface="+mn-ea"/>
                        <a:cs typeface="Arial" panose="020B0604020202020204" pitchFamily="34" charset="0"/>
                      </a:endParaRPr>
                    </a:p>
                  </a:txBody>
                  <a:tcPr>
                    <a:solidFill>
                      <a:schemeClr val="accent5">
                        <a:lumMod val="20000"/>
                        <a:lumOff val="80000"/>
                      </a:schemeClr>
                    </a:solidFill>
                  </a:tcPr>
                </a:tc>
                <a:tc>
                  <a:txBody>
                    <a:bodyPr/>
                    <a:lstStyle/>
                    <a:p>
                      <a:pPr algn="just"/>
                      <a:r>
                        <a:rPr lang="en-US" sz="1300" spc="0" dirty="0">
                          <a:latin typeface="Arial" panose="020B0604020202020204" pitchFamily="34" charset="0"/>
                          <a:cs typeface="Arial" panose="020B0604020202020204" pitchFamily="34" charset="0"/>
                        </a:rPr>
                        <a:t>Based on historic trend or estimate for the future.</a:t>
                      </a:r>
                    </a:p>
                  </a:txBody>
                  <a:tcPr>
                    <a:solidFill>
                      <a:schemeClr val="accent5">
                        <a:lumMod val="20000"/>
                        <a:lumOff val="80000"/>
                      </a:schemeClr>
                    </a:solidFill>
                  </a:tcPr>
                </a:tc>
                <a:extLst>
                  <a:ext uri="{0D108BD9-81ED-4DB2-BD59-A6C34878D82A}">
                    <a16:rowId xmlns:a16="http://schemas.microsoft.com/office/drawing/2014/main" val="868039563"/>
                  </a:ext>
                </a:extLst>
              </a:tr>
              <a:tr h="600278">
                <a:tc>
                  <a:txBody>
                    <a:bodyPr/>
                    <a:lstStyle/>
                    <a:p>
                      <a:pPr algn="l"/>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Risk- Free Interest Rate (r)</a:t>
                      </a:r>
                    </a:p>
                  </a:txBody>
                  <a:tcPr>
                    <a:solidFill>
                      <a:schemeClr val="bg1"/>
                    </a:solidFill>
                  </a:tcPr>
                </a:tc>
                <a:tc>
                  <a:txBody>
                    <a:bodyPr/>
                    <a:lstStyle/>
                    <a:p>
                      <a:pPr algn="just"/>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The </a:t>
                      </a:r>
                      <a:r>
                        <a:rPr lang="en-US" sz="1300" b="1" i="0" u="none" strike="noStrike" kern="1200" spc="0" baseline="0" dirty="0">
                          <a:solidFill>
                            <a:schemeClr val="dk1"/>
                          </a:solidFill>
                          <a:latin typeface="Arial" panose="020B0604020202020204" pitchFamily="34" charset="0"/>
                          <a:ea typeface="+mn-ea"/>
                          <a:cs typeface="Arial" panose="020B0604020202020204" pitchFamily="34" charset="0"/>
                        </a:rPr>
                        <a:t>higher the risk free interest rate</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a:t>
                      </a:r>
                      <a:r>
                        <a:rPr lang="en-US" sz="1300" b="1" i="0" u="none" strike="noStrike" kern="1200" spc="0" baseline="0" dirty="0">
                          <a:solidFill>
                            <a:schemeClr val="tx2"/>
                          </a:solidFill>
                          <a:latin typeface="Arial" panose="020B0604020202020204" pitchFamily="34" charset="0"/>
                          <a:ea typeface="+mn-ea"/>
                          <a:cs typeface="Arial" panose="020B0604020202020204" pitchFamily="34" charset="0"/>
                        </a:rPr>
                        <a:t>the higher the option premium</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everything else being equal.</a:t>
                      </a:r>
                      <a:endParaRPr lang="en-US" sz="1300" spc="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Market data on </a:t>
                      </a:r>
                      <a:r>
                        <a:rPr lang="en-US" sz="1300" b="0" i="0" u="none" strike="noStrike" kern="1200" spc="0" baseline="0" dirty="0" err="1">
                          <a:solidFill>
                            <a:schemeClr val="dk1"/>
                          </a:solidFill>
                          <a:latin typeface="Arial" panose="020B0604020202020204" pitchFamily="34" charset="0"/>
                          <a:ea typeface="+mn-ea"/>
                          <a:cs typeface="Arial" panose="020B0604020202020204" pitchFamily="34" charset="0"/>
                        </a:rPr>
                        <a:t>G.Sec</a:t>
                      </a:r>
                      <a:r>
                        <a:rPr lang="en-US" sz="1300" b="0" i="0" u="none" strike="noStrike" kern="1200" spc="0" baseline="0" dirty="0">
                          <a:solidFill>
                            <a:schemeClr val="dk1"/>
                          </a:solidFill>
                          <a:latin typeface="Arial" panose="020B0604020202020204" pitchFamily="34" charset="0"/>
                          <a:ea typeface="+mn-ea"/>
                          <a:cs typeface="Arial" panose="020B0604020202020204" pitchFamily="34" charset="0"/>
                        </a:rPr>
                        <a:t> yields.</a:t>
                      </a:r>
                      <a:endParaRPr lang="en-US" sz="1300" spc="0" dirty="0">
                        <a:latin typeface="Arial" panose="020B0604020202020204" pitchFamily="34" charset="0"/>
                        <a:cs typeface="Arial" panose="020B0604020202020204" pitchFamily="34" charset="0"/>
                      </a:endParaRPr>
                    </a:p>
                    <a:p>
                      <a:pPr algn="just"/>
                      <a:endParaRPr lang="en-US" sz="1300" spc="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990624754"/>
                  </a:ext>
                </a:extLst>
              </a:tr>
            </a:tbl>
          </a:graphicData>
        </a:graphic>
      </p:graphicFrame>
      <p:pic>
        <p:nvPicPr>
          <p:cNvPr id="7" name="Picture 6">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5870081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Black Scholes Model (BSM)</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E6E44DC-6D37-4B16-9A58-7C5093FC7847}"/>
                  </a:ext>
                </a:extLst>
              </p:cNvPr>
              <p:cNvSpPr txBox="1"/>
              <p:nvPr/>
            </p:nvSpPr>
            <p:spPr>
              <a:xfrm>
                <a:off x="371614" y="1499398"/>
                <a:ext cx="8561371" cy="3170099"/>
              </a:xfrm>
              <a:prstGeom prst="rect">
                <a:avLst/>
              </a:prstGeom>
              <a:noFill/>
            </p:spPr>
            <p:txBody>
              <a:bodyPr wrap="square" rtlCol="0" anchor="ctr" anchorCtr="0">
                <a:spAutoFit/>
              </a:bodyPr>
              <a:lstStyle/>
              <a:p>
                <a:r>
                  <a:rPr lang="en-US" sz="2000" b="1" dirty="0">
                    <a:latin typeface="Arial" panose="020B0604020202020204" pitchFamily="34" charset="0"/>
                    <a:cs typeface="Arial" panose="020B0604020202020204" pitchFamily="34" charset="0"/>
                  </a:rPr>
                  <a:t>Illustration:</a:t>
                </a:r>
              </a:p>
              <a:p>
                <a:endParaRPr lang="en-US" sz="2000" b="1"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Consider the following information:</a:t>
                </a:r>
              </a:p>
              <a:p>
                <a:r>
                  <a:rPr lang="en-US" sz="2000" dirty="0">
                    <a:latin typeface="Arial" panose="020B0604020202020204" pitchFamily="34" charset="0"/>
                    <a:cs typeface="Arial" panose="020B0604020202020204" pitchFamily="34" charset="0"/>
                  </a:rPr>
                  <a:t>Underlying Price (S) – 500</a:t>
                </a:r>
              </a:p>
              <a:p>
                <a:r>
                  <a:rPr lang="en-US" sz="2000" dirty="0">
                    <a:latin typeface="Arial" panose="020B0604020202020204" pitchFamily="34" charset="0"/>
                    <a:cs typeface="Arial" panose="020B0604020202020204" pitchFamily="34" charset="0"/>
                  </a:rPr>
                  <a:t>Strike/Exercise Price (E) – 520</a:t>
                </a:r>
              </a:p>
              <a:p>
                <a:r>
                  <a:rPr lang="en-US" sz="2000" dirty="0">
                    <a:latin typeface="Arial" panose="020B0604020202020204" pitchFamily="34" charset="0"/>
                    <a:cs typeface="Arial" panose="020B0604020202020204" pitchFamily="34" charset="0"/>
                  </a:rPr>
                  <a:t>Standard Deviation (S.D.) (</a:t>
                </a:r>
                <a14:m>
                  <m:oMath xmlns:m="http://schemas.openxmlformats.org/officeDocument/2006/math">
                    <m:r>
                      <a:rPr lang="en-US" sz="2000" i="1">
                        <a:latin typeface="Cambria Math" panose="02040503050406030204" pitchFamily="18" charset="0"/>
                        <a:ea typeface="Cambria Math" panose="02040503050406030204" pitchFamily="18" charset="0"/>
                        <a:cs typeface="Arial" panose="020B0604020202020204" pitchFamily="34" charset="0"/>
                      </a:rPr>
                      <m:t>𝜎</m:t>
                    </m:r>
                  </m:oMath>
                </a14:m>
                <a:r>
                  <a:rPr lang="en-US" sz="2000" dirty="0">
                    <a:latin typeface="Arial" panose="020B0604020202020204" pitchFamily="34" charset="0"/>
                    <a:cs typeface="Arial" panose="020B0604020202020204" pitchFamily="34" charset="0"/>
                  </a:rPr>
                  <a:t>) – 20%</a:t>
                </a:r>
              </a:p>
              <a:p>
                <a:r>
                  <a:rPr lang="en-US" sz="2000" dirty="0">
                    <a:latin typeface="Arial" panose="020B0604020202020204" pitchFamily="34" charset="0"/>
                    <a:cs typeface="Arial" panose="020B0604020202020204" pitchFamily="34" charset="0"/>
                  </a:rPr>
                  <a:t>Time to maturity (t) – 3 Months or 0.25 years</a:t>
                </a:r>
              </a:p>
              <a:p>
                <a:r>
                  <a:rPr lang="en-US" sz="2000" dirty="0">
                    <a:latin typeface="Arial" panose="020B0604020202020204" pitchFamily="34" charset="0"/>
                    <a:cs typeface="Arial" panose="020B0604020202020204" pitchFamily="34" charset="0"/>
                  </a:rPr>
                  <a:t>Risk Free Rate (r) (Continuous Compounding) – 6%</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Compute the Call option premium using BSM Model.</a:t>
                </a:r>
              </a:p>
            </p:txBody>
          </p:sp>
        </mc:Choice>
        <mc:Fallback xmlns="">
          <p:sp>
            <p:nvSpPr>
              <p:cNvPr id="7" name="TextBox 6">
                <a:extLst>
                  <a:ext uri="{FF2B5EF4-FFF2-40B4-BE49-F238E27FC236}">
                    <a16:creationId xmlns:a16="http://schemas.microsoft.com/office/drawing/2014/main" id="{3E6E44DC-6D37-4B16-9A58-7C5093FC7847}"/>
                  </a:ext>
                </a:extLst>
              </p:cNvPr>
              <p:cNvSpPr txBox="1">
                <a:spLocks noRot="1" noChangeAspect="1" noMove="1" noResize="1" noEditPoints="1" noAdjustHandles="1" noChangeArrowheads="1" noChangeShapeType="1" noTextEdit="1"/>
              </p:cNvSpPr>
              <p:nvPr/>
            </p:nvSpPr>
            <p:spPr>
              <a:xfrm>
                <a:off x="371614" y="1499398"/>
                <a:ext cx="8561371" cy="3170099"/>
              </a:xfrm>
              <a:prstGeom prst="rect">
                <a:avLst/>
              </a:prstGeom>
              <a:blipFill>
                <a:blip r:embed="rId3"/>
                <a:stretch>
                  <a:fillRect l="-783" t="-385" b="-3077"/>
                </a:stretch>
              </a:blipFill>
            </p:spPr>
            <p:txBody>
              <a:bodyPr/>
              <a:lstStyle/>
              <a:p>
                <a:r>
                  <a:rPr lang="en-US">
                    <a:noFill/>
                  </a:rPr>
                  <a:t> </a:t>
                </a:r>
              </a:p>
            </p:txBody>
          </p:sp>
        </mc:Fallback>
      </mc:AlternateContent>
    </p:spTree>
    <p:extLst>
      <p:ext uri="{BB962C8B-B14F-4D97-AF65-F5344CB8AC3E}">
        <p14:creationId xmlns:p14="http://schemas.microsoft.com/office/powerpoint/2010/main" val="1794876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Black Scholes Model (BSM)</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pic>
        <p:nvPicPr>
          <p:cNvPr id="4" name="Picture 3">
            <a:extLst>
              <a:ext uri="{FF2B5EF4-FFF2-40B4-BE49-F238E27FC236}">
                <a16:creationId xmlns:a16="http://schemas.microsoft.com/office/drawing/2014/main" id="{4F88DBF0-3DAE-4E02-A8E2-1F16A6D56BB5}"/>
              </a:ext>
            </a:extLst>
          </p:cNvPr>
          <p:cNvPicPr>
            <a:picLocks noChangeAspect="1"/>
          </p:cNvPicPr>
          <p:nvPr/>
        </p:nvPicPr>
        <p:blipFill>
          <a:blip r:embed="rId3"/>
          <a:stretch>
            <a:fillRect/>
          </a:stretch>
        </p:blipFill>
        <p:spPr>
          <a:xfrm>
            <a:off x="1156659" y="1683121"/>
            <a:ext cx="6830681" cy="4783847"/>
          </a:xfrm>
          <a:prstGeom prst="rect">
            <a:avLst/>
          </a:prstGeom>
        </p:spPr>
      </p:pic>
      <p:sp>
        <p:nvSpPr>
          <p:cNvPr id="5" name="Rectangle 4">
            <a:extLst>
              <a:ext uri="{FF2B5EF4-FFF2-40B4-BE49-F238E27FC236}">
                <a16:creationId xmlns:a16="http://schemas.microsoft.com/office/drawing/2014/main" id="{DDFEFCDD-7C72-42CC-9003-DA1DFA53E971}"/>
              </a:ext>
            </a:extLst>
          </p:cNvPr>
          <p:cNvSpPr/>
          <p:nvPr/>
        </p:nvSpPr>
        <p:spPr>
          <a:xfrm>
            <a:off x="371614" y="1191538"/>
            <a:ext cx="1184940"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Solution:</a:t>
            </a:r>
          </a:p>
        </p:txBody>
      </p:sp>
    </p:spTree>
    <p:extLst>
      <p:ext uri="{BB962C8B-B14F-4D97-AF65-F5344CB8AC3E}">
        <p14:creationId xmlns:p14="http://schemas.microsoft.com/office/powerpoint/2010/main" val="7828989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FAFDF-B406-21E8-C674-DD5E086540F1}"/>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49F44C95-27A8-24A4-D09D-256C9EF38F0B}"/>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Valuation of Convertible Instrument </a:t>
            </a:r>
          </a:p>
          <a:p>
            <a:pPr algn="l">
              <a:lnSpc>
                <a:spcPct val="150000"/>
              </a:lnSpc>
            </a:pPr>
            <a:r>
              <a:rPr lang="en-IN" sz="1900" b="1" dirty="0">
                <a:solidFill>
                  <a:schemeClr val="accent5">
                    <a:lumMod val="75000"/>
                  </a:schemeClr>
                </a:solidFill>
                <a:latin typeface="Arial" panose="020B0604020202020204" pitchFamily="34" charset="0"/>
                <a:cs typeface="Arial" pitchFamily="34" charset="0"/>
              </a:rPr>
              <a:t>With Fixed Conversion Ratio</a:t>
            </a:r>
          </a:p>
        </p:txBody>
      </p:sp>
      <p:pic>
        <p:nvPicPr>
          <p:cNvPr id="8" name="Picture 7">
            <a:extLst>
              <a:ext uri="{FF2B5EF4-FFF2-40B4-BE49-F238E27FC236}">
                <a16:creationId xmlns:a16="http://schemas.microsoft.com/office/drawing/2014/main" id="{6A2BB704-DB7B-F363-FB1A-E922784FA33E}"/>
              </a:ext>
            </a:extLst>
          </p:cNvPr>
          <p:cNvPicPr>
            <a:picLocks noChangeAspect="1"/>
          </p:cNvPicPr>
          <p:nvPr/>
        </p:nvPicPr>
        <p:blipFill>
          <a:blip r:embed="rId2"/>
          <a:stretch>
            <a:fillRect/>
          </a:stretch>
        </p:blipFill>
        <p:spPr>
          <a:xfrm>
            <a:off x="6828568" y="83217"/>
            <a:ext cx="2120131" cy="802210"/>
          </a:xfrm>
          <a:prstGeom prst="rect">
            <a:avLst/>
          </a:prstGeom>
        </p:spPr>
      </p:pic>
      <p:pic>
        <p:nvPicPr>
          <p:cNvPr id="3" name="Picture 2">
            <a:extLst>
              <a:ext uri="{FF2B5EF4-FFF2-40B4-BE49-F238E27FC236}">
                <a16:creationId xmlns:a16="http://schemas.microsoft.com/office/drawing/2014/main" id="{A455C909-3509-CDC0-0F23-4F733574F397}"/>
              </a:ext>
            </a:extLst>
          </p:cNvPr>
          <p:cNvPicPr>
            <a:picLocks noChangeAspect="1"/>
          </p:cNvPicPr>
          <p:nvPr/>
        </p:nvPicPr>
        <p:blipFill>
          <a:blip r:embed="rId3"/>
          <a:stretch>
            <a:fillRect/>
          </a:stretch>
        </p:blipFill>
        <p:spPr>
          <a:xfrm>
            <a:off x="4538056" y="2393743"/>
            <a:ext cx="4411980" cy="3855720"/>
          </a:xfrm>
          <a:prstGeom prst="rect">
            <a:avLst/>
          </a:prstGeom>
        </p:spPr>
      </p:pic>
      <p:pic>
        <p:nvPicPr>
          <p:cNvPr id="4" name="Picture 3">
            <a:extLst>
              <a:ext uri="{FF2B5EF4-FFF2-40B4-BE49-F238E27FC236}">
                <a16:creationId xmlns:a16="http://schemas.microsoft.com/office/drawing/2014/main" id="{DE316FFB-9AD1-4B84-91D9-A115080149A5}"/>
              </a:ext>
            </a:extLst>
          </p:cNvPr>
          <p:cNvPicPr>
            <a:picLocks noChangeAspect="1"/>
          </p:cNvPicPr>
          <p:nvPr/>
        </p:nvPicPr>
        <p:blipFill>
          <a:blip r:embed="rId4"/>
          <a:stretch>
            <a:fillRect/>
          </a:stretch>
        </p:blipFill>
        <p:spPr>
          <a:xfrm>
            <a:off x="558983" y="2409066"/>
            <a:ext cx="3489960" cy="1577340"/>
          </a:xfrm>
          <a:prstGeom prst="rect">
            <a:avLst/>
          </a:prstGeom>
        </p:spPr>
      </p:pic>
      <p:sp>
        <p:nvSpPr>
          <p:cNvPr id="5" name="Rectangle 4">
            <a:extLst>
              <a:ext uri="{FF2B5EF4-FFF2-40B4-BE49-F238E27FC236}">
                <a16:creationId xmlns:a16="http://schemas.microsoft.com/office/drawing/2014/main" id="{0E89584C-85F4-F21E-3F77-1B54634AF013}"/>
              </a:ext>
            </a:extLst>
          </p:cNvPr>
          <p:cNvSpPr/>
          <p:nvPr/>
        </p:nvSpPr>
        <p:spPr>
          <a:xfrm>
            <a:off x="371614" y="1872258"/>
            <a:ext cx="3416384" cy="369332"/>
          </a:xfrm>
          <a:prstGeom prst="rect">
            <a:avLst/>
          </a:prstGeom>
        </p:spPr>
        <p:txBody>
          <a:bodyPr wrap="none">
            <a:spAutoFit/>
          </a:bodyPr>
          <a:lstStyle/>
          <a:p>
            <a:r>
              <a:rPr lang="en-US" b="1" u="sng" dirty="0">
                <a:latin typeface="Arial" panose="020B0604020202020204" pitchFamily="34" charset="0"/>
                <a:cs typeface="Arial" panose="020B0604020202020204" pitchFamily="34" charset="0"/>
              </a:rPr>
              <a:t>Valuation of Debt Component</a:t>
            </a:r>
          </a:p>
        </p:txBody>
      </p:sp>
      <p:pic>
        <p:nvPicPr>
          <p:cNvPr id="9" name="Picture 8">
            <a:extLst>
              <a:ext uri="{FF2B5EF4-FFF2-40B4-BE49-F238E27FC236}">
                <a16:creationId xmlns:a16="http://schemas.microsoft.com/office/drawing/2014/main" id="{1EA383A3-1FDB-2D69-7B9A-AE22FEB93C4E}"/>
              </a:ext>
            </a:extLst>
          </p:cNvPr>
          <p:cNvPicPr>
            <a:picLocks noChangeAspect="1"/>
          </p:cNvPicPr>
          <p:nvPr/>
        </p:nvPicPr>
        <p:blipFill>
          <a:blip r:embed="rId5"/>
          <a:stretch>
            <a:fillRect/>
          </a:stretch>
        </p:blipFill>
        <p:spPr>
          <a:xfrm>
            <a:off x="440873" y="4321603"/>
            <a:ext cx="3726180" cy="1874520"/>
          </a:xfrm>
          <a:prstGeom prst="rect">
            <a:avLst/>
          </a:prstGeom>
        </p:spPr>
      </p:pic>
      <p:sp>
        <p:nvSpPr>
          <p:cNvPr id="13" name="Rectangle 12">
            <a:extLst>
              <a:ext uri="{FF2B5EF4-FFF2-40B4-BE49-F238E27FC236}">
                <a16:creationId xmlns:a16="http://schemas.microsoft.com/office/drawing/2014/main" id="{9E77CD1C-665D-5EFD-CC44-85C3EE573FF9}"/>
              </a:ext>
            </a:extLst>
          </p:cNvPr>
          <p:cNvSpPr/>
          <p:nvPr/>
        </p:nvSpPr>
        <p:spPr>
          <a:xfrm>
            <a:off x="371613" y="1221940"/>
            <a:ext cx="8350355" cy="646331"/>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Convertible instrument with fixed convertible ratio has 2 components -Debt Component and Equity Component.</a:t>
            </a:r>
          </a:p>
        </p:txBody>
      </p:sp>
    </p:spTree>
    <p:extLst>
      <p:ext uri="{BB962C8B-B14F-4D97-AF65-F5344CB8AC3E}">
        <p14:creationId xmlns:p14="http://schemas.microsoft.com/office/powerpoint/2010/main" val="2827515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1D9E8-969F-B25E-C5B2-BB9161EDF9F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7D7E237D-AB5E-DE51-DD51-110AAAD5C3F0}"/>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Valuation of Convertible Instrument </a:t>
            </a:r>
          </a:p>
          <a:p>
            <a:pPr algn="l">
              <a:lnSpc>
                <a:spcPct val="150000"/>
              </a:lnSpc>
            </a:pPr>
            <a:r>
              <a:rPr lang="en-IN" sz="1900" b="1" dirty="0">
                <a:solidFill>
                  <a:schemeClr val="accent5">
                    <a:lumMod val="75000"/>
                  </a:schemeClr>
                </a:solidFill>
                <a:latin typeface="Arial" panose="020B0604020202020204" pitchFamily="34" charset="0"/>
                <a:cs typeface="Arial" pitchFamily="34" charset="0"/>
              </a:rPr>
              <a:t>With Fixed Conversion Ratio</a:t>
            </a:r>
          </a:p>
        </p:txBody>
      </p:sp>
      <p:pic>
        <p:nvPicPr>
          <p:cNvPr id="8" name="Picture 7">
            <a:extLst>
              <a:ext uri="{FF2B5EF4-FFF2-40B4-BE49-F238E27FC236}">
                <a16:creationId xmlns:a16="http://schemas.microsoft.com/office/drawing/2014/main" id="{48C43562-4F7A-E71F-263F-2A7B09248D83}"/>
              </a:ext>
            </a:extLst>
          </p:cNvPr>
          <p:cNvPicPr>
            <a:picLocks noChangeAspect="1"/>
          </p:cNvPicPr>
          <p:nvPr/>
        </p:nvPicPr>
        <p:blipFill>
          <a:blip r:embed="rId2"/>
          <a:stretch>
            <a:fillRect/>
          </a:stretch>
        </p:blipFill>
        <p:spPr>
          <a:xfrm>
            <a:off x="6828568" y="83217"/>
            <a:ext cx="2120131" cy="802210"/>
          </a:xfrm>
          <a:prstGeom prst="rect">
            <a:avLst/>
          </a:prstGeom>
        </p:spPr>
      </p:pic>
      <p:sp>
        <p:nvSpPr>
          <p:cNvPr id="5" name="Rectangle 4">
            <a:extLst>
              <a:ext uri="{FF2B5EF4-FFF2-40B4-BE49-F238E27FC236}">
                <a16:creationId xmlns:a16="http://schemas.microsoft.com/office/drawing/2014/main" id="{AF12B801-1136-D19E-4B90-3D15FB021A8E}"/>
              </a:ext>
            </a:extLst>
          </p:cNvPr>
          <p:cNvSpPr/>
          <p:nvPr/>
        </p:nvSpPr>
        <p:spPr>
          <a:xfrm>
            <a:off x="371614" y="1191538"/>
            <a:ext cx="3608745" cy="369332"/>
          </a:xfrm>
          <a:prstGeom prst="rect">
            <a:avLst/>
          </a:prstGeom>
        </p:spPr>
        <p:txBody>
          <a:bodyPr wrap="none">
            <a:spAutoFit/>
          </a:bodyPr>
          <a:lstStyle/>
          <a:p>
            <a:r>
              <a:rPr lang="en-US" b="1" u="sng" dirty="0">
                <a:latin typeface="Arial" panose="020B0604020202020204" pitchFamily="34" charset="0"/>
                <a:cs typeface="Arial" panose="020B0604020202020204" pitchFamily="34" charset="0"/>
              </a:rPr>
              <a:t>Valuation of Equity Component</a:t>
            </a:r>
          </a:p>
        </p:txBody>
      </p:sp>
      <p:pic>
        <p:nvPicPr>
          <p:cNvPr id="2" name="Picture 1">
            <a:extLst>
              <a:ext uri="{FF2B5EF4-FFF2-40B4-BE49-F238E27FC236}">
                <a16:creationId xmlns:a16="http://schemas.microsoft.com/office/drawing/2014/main" id="{AABF313C-3E36-62A3-5F74-6A80445A3FFD}"/>
              </a:ext>
            </a:extLst>
          </p:cNvPr>
          <p:cNvPicPr>
            <a:picLocks noChangeAspect="1"/>
          </p:cNvPicPr>
          <p:nvPr/>
        </p:nvPicPr>
        <p:blipFill>
          <a:blip r:embed="rId3"/>
          <a:stretch>
            <a:fillRect/>
          </a:stretch>
        </p:blipFill>
        <p:spPr>
          <a:xfrm>
            <a:off x="4064279" y="1649511"/>
            <a:ext cx="4884420" cy="4213860"/>
          </a:xfrm>
          <a:prstGeom prst="rect">
            <a:avLst/>
          </a:prstGeom>
        </p:spPr>
      </p:pic>
      <p:pic>
        <p:nvPicPr>
          <p:cNvPr id="10" name="Picture 9">
            <a:extLst>
              <a:ext uri="{FF2B5EF4-FFF2-40B4-BE49-F238E27FC236}">
                <a16:creationId xmlns:a16="http://schemas.microsoft.com/office/drawing/2014/main" id="{6353895D-147A-B0DF-F3E8-47B7829ADAA5}"/>
              </a:ext>
            </a:extLst>
          </p:cNvPr>
          <p:cNvPicPr>
            <a:picLocks noChangeAspect="1"/>
          </p:cNvPicPr>
          <p:nvPr/>
        </p:nvPicPr>
        <p:blipFill>
          <a:blip r:embed="rId4"/>
          <a:stretch>
            <a:fillRect/>
          </a:stretch>
        </p:blipFill>
        <p:spPr>
          <a:xfrm>
            <a:off x="371614" y="1592580"/>
            <a:ext cx="3429000" cy="1836420"/>
          </a:xfrm>
          <a:prstGeom prst="rect">
            <a:avLst/>
          </a:prstGeom>
        </p:spPr>
      </p:pic>
      <p:pic>
        <p:nvPicPr>
          <p:cNvPr id="12" name="Picture 11">
            <a:extLst>
              <a:ext uri="{FF2B5EF4-FFF2-40B4-BE49-F238E27FC236}">
                <a16:creationId xmlns:a16="http://schemas.microsoft.com/office/drawing/2014/main" id="{27B700D0-ED9C-773D-2330-5B09B9192288}"/>
              </a:ext>
            </a:extLst>
          </p:cNvPr>
          <p:cNvPicPr>
            <a:picLocks noChangeAspect="1"/>
          </p:cNvPicPr>
          <p:nvPr/>
        </p:nvPicPr>
        <p:blipFill>
          <a:blip r:embed="rId5"/>
          <a:stretch>
            <a:fillRect/>
          </a:stretch>
        </p:blipFill>
        <p:spPr>
          <a:xfrm>
            <a:off x="371614" y="3429000"/>
            <a:ext cx="3459480" cy="2857500"/>
          </a:xfrm>
          <a:prstGeom prst="rect">
            <a:avLst/>
          </a:prstGeom>
        </p:spPr>
      </p:pic>
    </p:spTree>
    <p:extLst>
      <p:ext uri="{BB962C8B-B14F-4D97-AF65-F5344CB8AC3E}">
        <p14:creationId xmlns:p14="http://schemas.microsoft.com/office/powerpoint/2010/main" val="1321816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6F4BC-13F4-B3DE-D00F-71D3FC43936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F58BEBC7-C2B3-CBA9-C7BD-D97B15829F2B}"/>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Valuation of Convertible Instrument </a:t>
            </a:r>
          </a:p>
          <a:p>
            <a:pPr algn="l">
              <a:lnSpc>
                <a:spcPct val="150000"/>
              </a:lnSpc>
            </a:pPr>
            <a:r>
              <a:rPr lang="en-IN" sz="1900" b="1" dirty="0">
                <a:solidFill>
                  <a:schemeClr val="accent5">
                    <a:lumMod val="75000"/>
                  </a:schemeClr>
                </a:solidFill>
                <a:latin typeface="Arial" panose="020B0604020202020204" pitchFamily="34" charset="0"/>
                <a:cs typeface="Arial" pitchFamily="34" charset="0"/>
              </a:rPr>
              <a:t>With Fixed Conversion Ratio</a:t>
            </a:r>
          </a:p>
        </p:txBody>
      </p:sp>
      <p:pic>
        <p:nvPicPr>
          <p:cNvPr id="8" name="Picture 7">
            <a:extLst>
              <a:ext uri="{FF2B5EF4-FFF2-40B4-BE49-F238E27FC236}">
                <a16:creationId xmlns:a16="http://schemas.microsoft.com/office/drawing/2014/main" id="{EDAF6CBA-5405-235D-72D4-75F7E9E64D6F}"/>
              </a:ext>
            </a:extLst>
          </p:cNvPr>
          <p:cNvPicPr>
            <a:picLocks noChangeAspect="1"/>
          </p:cNvPicPr>
          <p:nvPr/>
        </p:nvPicPr>
        <p:blipFill>
          <a:blip r:embed="rId2"/>
          <a:stretch>
            <a:fillRect/>
          </a:stretch>
        </p:blipFill>
        <p:spPr>
          <a:xfrm>
            <a:off x="6828568" y="83217"/>
            <a:ext cx="2120131" cy="802210"/>
          </a:xfrm>
          <a:prstGeom prst="rect">
            <a:avLst/>
          </a:prstGeom>
        </p:spPr>
      </p:pic>
      <p:sp>
        <p:nvSpPr>
          <p:cNvPr id="5" name="Rectangle 4">
            <a:extLst>
              <a:ext uri="{FF2B5EF4-FFF2-40B4-BE49-F238E27FC236}">
                <a16:creationId xmlns:a16="http://schemas.microsoft.com/office/drawing/2014/main" id="{EA27BE63-7CE4-6B10-F3C1-07513066793B}"/>
              </a:ext>
            </a:extLst>
          </p:cNvPr>
          <p:cNvSpPr/>
          <p:nvPr/>
        </p:nvSpPr>
        <p:spPr>
          <a:xfrm>
            <a:off x="371614" y="1191538"/>
            <a:ext cx="5224572" cy="369332"/>
          </a:xfrm>
          <a:prstGeom prst="rect">
            <a:avLst/>
          </a:prstGeom>
        </p:spPr>
        <p:txBody>
          <a:bodyPr wrap="none">
            <a:spAutoFit/>
          </a:bodyPr>
          <a:lstStyle/>
          <a:p>
            <a:r>
              <a:rPr lang="en-US" b="1" u="sng" dirty="0">
                <a:latin typeface="Arial" panose="020B0604020202020204" pitchFamily="34" charset="0"/>
                <a:cs typeface="Arial" panose="020B0604020202020204" pitchFamily="34" charset="0"/>
              </a:rPr>
              <a:t>Valuation of Optionally Convertible Debenture</a:t>
            </a:r>
          </a:p>
        </p:txBody>
      </p:sp>
      <p:pic>
        <p:nvPicPr>
          <p:cNvPr id="3" name="Picture 2">
            <a:extLst>
              <a:ext uri="{FF2B5EF4-FFF2-40B4-BE49-F238E27FC236}">
                <a16:creationId xmlns:a16="http://schemas.microsoft.com/office/drawing/2014/main" id="{421C2B77-44E7-53B4-696E-58E42D3CCAA1}"/>
              </a:ext>
            </a:extLst>
          </p:cNvPr>
          <p:cNvPicPr>
            <a:picLocks noChangeAspect="1"/>
          </p:cNvPicPr>
          <p:nvPr/>
        </p:nvPicPr>
        <p:blipFill>
          <a:blip r:embed="rId3"/>
          <a:srcRect t="10333"/>
          <a:stretch/>
        </p:blipFill>
        <p:spPr>
          <a:xfrm>
            <a:off x="1590698" y="1757699"/>
            <a:ext cx="5962604" cy="1550890"/>
          </a:xfrm>
          <a:prstGeom prst="rect">
            <a:avLst/>
          </a:prstGeom>
        </p:spPr>
      </p:pic>
    </p:spTree>
    <p:extLst>
      <p:ext uri="{BB962C8B-B14F-4D97-AF65-F5344CB8AC3E}">
        <p14:creationId xmlns:p14="http://schemas.microsoft.com/office/powerpoint/2010/main" val="1642166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7A303-8D81-669F-B5A3-E8CD8840A7E6}"/>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3A1D785-3D7C-A737-DC37-87D087452937}"/>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Valuation of Convertible Instrument </a:t>
            </a:r>
          </a:p>
          <a:p>
            <a:pPr algn="l">
              <a:lnSpc>
                <a:spcPct val="150000"/>
              </a:lnSpc>
            </a:pPr>
            <a:r>
              <a:rPr lang="en-IN" sz="1900" b="1" dirty="0">
                <a:solidFill>
                  <a:schemeClr val="accent5">
                    <a:lumMod val="75000"/>
                  </a:schemeClr>
                </a:solidFill>
                <a:latin typeface="Arial" panose="020B0604020202020204" pitchFamily="34" charset="0"/>
                <a:cs typeface="Arial" pitchFamily="34" charset="0"/>
              </a:rPr>
              <a:t>With Variable Conversion Ratio</a:t>
            </a:r>
          </a:p>
        </p:txBody>
      </p:sp>
      <p:pic>
        <p:nvPicPr>
          <p:cNvPr id="8" name="Picture 7">
            <a:extLst>
              <a:ext uri="{FF2B5EF4-FFF2-40B4-BE49-F238E27FC236}">
                <a16:creationId xmlns:a16="http://schemas.microsoft.com/office/drawing/2014/main" id="{F48D5B1E-7881-FD4B-E46F-F433483F8D1F}"/>
              </a:ext>
            </a:extLst>
          </p:cNvPr>
          <p:cNvPicPr>
            <a:picLocks noChangeAspect="1"/>
          </p:cNvPicPr>
          <p:nvPr/>
        </p:nvPicPr>
        <p:blipFill>
          <a:blip r:embed="rId2"/>
          <a:stretch>
            <a:fillRect/>
          </a:stretch>
        </p:blipFill>
        <p:spPr>
          <a:xfrm>
            <a:off x="6828568" y="83217"/>
            <a:ext cx="2120131" cy="802210"/>
          </a:xfrm>
          <a:prstGeom prst="rect">
            <a:avLst/>
          </a:prstGeom>
        </p:spPr>
      </p:pic>
      <p:sp>
        <p:nvSpPr>
          <p:cNvPr id="3" name="Rectangle 2">
            <a:extLst>
              <a:ext uri="{FF2B5EF4-FFF2-40B4-BE49-F238E27FC236}">
                <a16:creationId xmlns:a16="http://schemas.microsoft.com/office/drawing/2014/main" id="{A550D445-1749-A0D4-8A5E-EA0DD6721E33}"/>
              </a:ext>
            </a:extLst>
          </p:cNvPr>
          <p:cNvSpPr/>
          <p:nvPr/>
        </p:nvSpPr>
        <p:spPr>
          <a:xfrm>
            <a:off x="371613" y="1221940"/>
            <a:ext cx="8350355" cy="2308324"/>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A convertible instrument with variable conversion ratio is treated as a debt instrument since the conversion is dependent on the price of the security at the time of conversion. There is not upside apart from the interest accrued over the tenure of the instrument.</a:t>
            </a:r>
          </a:p>
          <a:p>
            <a:pPr algn="just"/>
            <a:endParaRPr lang="en-US"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Fair Value of a convertible instrument with variable conversion ratio is equal to the present value of the cash flows (interest + principal) receivable over the tenure of the instrument</a:t>
            </a:r>
          </a:p>
        </p:txBody>
      </p:sp>
    </p:spTree>
    <p:extLst>
      <p:ext uri="{BB962C8B-B14F-4D97-AF65-F5344CB8AC3E}">
        <p14:creationId xmlns:p14="http://schemas.microsoft.com/office/powerpoint/2010/main" val="339339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DCA2BD36-9A55-470F-A306-A04A300097AB}"/>
              </a:ext>
            </a:extLst>
          </p:cNvPr>
          <p:cNvSpPr>
            <a:spLocks noGrp="1"/>
          </p:cNvSpPr>
          <p:nvPr>
            <p:ph idx="1"/>
          </p:nvPr>
        </p:nvSpPr>
        <p:spPr>
          <a:xfrm>
            <a:off x="371614" y="1319799"/>
            <a:ext cx="8675370" cy="3585467"/>
          </a:xfrm>
        </p:spPr>
        <p:txBody>
          <a:bodyPr>
            <a:noAutofit/>
          </a:bodyPr>
          <a:lstStyle/>
          <a:p>
            <a:pPr algn="just">
              <a:buFont typeface="Wingdings" panose="05000000000000000000" pitchFamily="2" charset="2"/>
              <a:buChar char="§"/>
            </a:pPr>
            <a:r>
              <a:rPr lang="en-US" sz="1600" dirty="0">
                <a:latin typeface="Arial" panose="020B0604020202020204" pitchFamily="34" charset="0"/>
                <a:cs typeface="Arial" panose="020B0604020202020204" pitchFamily="34" charset="0"/>
              </a:rPr>
              <a:t>Employee Stock Option Plans/Equity Incentive Plans (commonly referred to as ESOPs) are one of the </a:t>
            </a:r>
            <a:r>
              <a:rPr lang="en-US" sz="1600" b="1" dirty="0">
                <a:latin typeface="Arial" panose="020B0604020202020204" pitchFamily="34" charset="0"/>
                <a:cs typeface="Arial" panose="020B0604020202020204" pitchFamily="34" charset="0"/>
              </a:rPr>
              <a:t>most important tools</a:t>
            </a:r>
            <a:r>
              <a:rPr lang="en-US" sz="1600" dirty="0">
                <a:latin typeface="Arial" panose="020B0604020202020204" pitchFamily="34" charset="0"/>
                <a:cs typeface="Arial" panose="020B0604020202020204" pitchFamily="34" charset="0"/>
              </a:rPr>
              <a:t> to attract, encourage and retain employee. </a:t>
            </a:r>
          </a:p>
          <a:p>
            <a:pPr algn="just">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a:p>
            <a:pPr algn="just">
              <a:buFont typeface="Wingdings" panose="05000000000000000000" pitchFamily="2" charset="2"/>
              <a:buChar char="§"/>
            </a:pPr>
            <a:r>
              <a:rPr lang="en-US" sz="1600" dirty="0">
                <a:latin typeface="Arial" panose="020B0604020202020204" pitchFamily="34" charset="0"/>
                <a:cs typeface="Arial" panose="020B0604020202020204" pitchFamily="34" charset="0"/>
              </a:rPr>
              <a:t>It is the </a:t>
            </a:r>
            <a:r>
              <a:rPr lang="en-US" sz="1600" i="1" dirty="0">
                <a:solidFill>
                  <a:schemeClr val="tx2"/>
                </a:solidFill>
                <a:latin typeface="Arial" panose="020B0604020202020204" pitchFamily="34" charset="0"/>
                <a:cs typeface="Arial" panose="020B0604020202020204" pitchFamily="34" charset="0"/>
              </a:rPr>
              <a:t>mechanism </a:t>
            </a:r>
            <a:r>
              <a:rPr lang="en-US" sz="1600" dirty="0">
                <a:latin typeface="Arial" panose="020B0604020202020204" pitchFamily="34" charset="0"/>
                <a:cs typeface="Arial" panose="020B0604020202020204" pitchFamily="34" charset="0"/>
              </a:rPr>
              <a:t>by which </a:t>
            </a:r>
            <a:r>
              <a:rPr lang="en-US" sz="1600" b="1" dirty="0">
                <a:latin typeface="Arial" panose="020B0604020202020204" pitchFamily="34" charset="0"/>
                <a:cs typeface="Arial" panose="020B0604020202020204" pitchFamily="34" charset="0"/>
              </a:rPr>
              <a:t>employees are compensated </a:t>
            </a:r>
            <a:r>
              <a:rPr lang="en-US" sz="1600" dirty="0">
                <a:latin typeface="Arial" panose="020B0604020202020204" pitchFamily="34" charset="0"/>
                <a:cs typeface="Arial" panose="020B0604020202020204" pitchFamily="34" charset="0"/>
              </a:rPr>
              <a:t>with </a:t>
            </a:r>
            <a:r>
              <a:rPr lang="en-US" sz="1600" i="1" dirty="0">
                <a:solidFill>
                  <a:schemeClr val="tx2"/>
                </a:solidFill>
                <a:latin typeface="Arial" panose="020B0604020202020204" pitchFamily="34" charset="0"/>
                <a:cs typeface="Arial" panose="020B0604020202020204" pitchFamily="34" charset="0"/>
              </a:rPr>
              <a:t>increasing equity interest over time.</a:t>
            </a:r>
          </a:p>
          <a:p>
            <a:pPr algn="just">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a:p>
            <a:pPr algn="just">
              <a:buFont typeface="Wingdings" panose="05000000000000000000" pitchFamily="2" charset="2"/>
              <a:buChar char="§"/>
            </a:pPr>
            <a:r>
              <a:rPr lang="en-US" sz="1600" dirty="0">
                <a:latin typeface="Arial" panose="020B0604020202020204" pitchFamily="34" charset="0"/>
                <a:cs typeface="Arial" panose="020B0604020202020204" pitchFamily="34" charset="0"/>
              </a:rPr>
              <a:t>Company grants an option to its employee to acquire equity shares of the company at a </a:t>
            </a:r>
            <a:r>
              <a:rPr lang="en-US" sz="1600" b="1" dirty="0">
                <a:latin typeface="Arial" panose="020B0604020202020204" pitchFamily="34" charset="0"/>
                <a:cs typeface="Arial" panose="020B0604020202020204" pitchFamily="34" charset="0"/>
              </a:rPr>
              <a:t>future date</a:t>
            </a:r>
            <a:r>
              <a:rPr lang="en-US" sz="1600" dirty="0">
                <a:latin typeface="Arial" panose="020B0604020202020204" pitchFamily="34" charset="0"/>
                <a:cs typeface="Arial" panose="020B0604020202020204" pitchFamily="34" charset="0"/>
              </a:rPr>
              <a:t> and at </a:t>
            </a:r>
            <a:r>
              <a:rPr lang="en-US" sz="1600" b="1" dirty="0">
                <a:latin typeface="Arial" panose="020B0604020202020204" pitchFamily="34" charset="0"/>
                <a:cs typeface="Arial" panose="020B0604020202020204" pitchFamily="34" charset="0"/>
              </a:rPr>
              <a:t>predetermined price</a:t>
            </a:r>
            <a:r>
              <a:rPr lang="en-US" sz="1600" dirty="0">
                <a:latin typeface="Arial" panose="020B0604020202020204" pitchFamily="34" charset="0"/>
                <a:cs typeface="Arial" panose="020B0604020202020204" pitchFamily="34" charset="0"/>
              </a:rPr>
              <a:t>.</a:t>
            </a:r>
          </a:p>
          <a:p>
            <a:pPr algn="just">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a:p>
            <a:pPr algn="just">
              <a:buFont typeface="Wingdings" panose="05000000000000000000" pitchFamily="2" charset="2"/>
              <a:buChar char="§"/>
            </a:pPr>
            <a:r>
              <a:rPr lang="en-US" sz="1600" dirty="0">
                <a:latin typeface="Arial" panose="020B0604020202020204" pitchFamily="34" charset="0"/>
                <a:cs typeface="Arial" panose="020B0604020202020204" pitchFamily="34" charset="0"/>
              </a:rPr>
              <a:t>ESOP’s are commonly </a:t>
            </a:r>
            <a:r>
              <a:rPr lang="en-US" sz="1600" b="1" dirty="0">
                <a:latin typeface="Arial" panose="020B0604020202020204" pitchFamily="34" charset="0"/>
                <a:cs typeface="Arial" panose="020B0604020202020204" pitchFamily="34" charset="0"/>
              </a:rPr>
              <a:t>valued using Black Scholes Model</a:t>
            </a:r>
            <a:r>
              <a:rPr lang="en-US" sz="1600" dirty="0">
                <a:latin typeface="Arial" panose="020B0604020202020204" pitchFamily="34" charset="0"/>
                <a:cs typeface="Arial" panose="020B0604020202020204" pitchFamily="34" charset="0"/>
              </a:rPr>
              <a:t>.</a:t>
            </a:r>
          </a:p>
          <a:p>
            <a:pPr algn="just">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a:p>
            <a:pPr algn="just">
              <a:buFont typeface="Wingdings" panose="05000000000000000000" pitchFamily="2" charset="2"/>
              <a:buChar char="§"/>
            </a:pPr>
            <a:r>
              <a:rPr lang="en-US" sz="1600" dirty="0">
                <a:latin typeface="Arial" panose="020B0604020202020204" pitchFamily="34" charset="0"/>
                <a:cs typeface="Arial" panose="020B0604020202020204" pitchFamily="34" charset="0"/>
              </a:rPr>
              <a:t>There is </a:t>
            </a:r>
            <a:r>
              <a:rPr lang="en-US" sz="1600" dirty="0">
                <a:solidFill>
                  <a:schemeClr val="tx2"/>
                </a:solidFill>
                <a:latin typeface="Arial" panose="020B0604020202020204" pitchFamily="34" charset="0"/>
                <a:cs typeface="Arial" panose="020B0604020202020204" pitchFamily="34" charset="0"/>
              </a:rPr>
              <a:t>no limit on quantum of ESOPs </a:t>
            </a:r>
            <a:r>
              <a:rPr lang="en-US" sz="1600" dirty="0">
                <a:latin typeface="Arial" panose="020B0604020202020204" pitchFamily="34" charset="0"/>
                <a:cs typeface="Arial" panose="020B0604020202020204" pitchFamily="34" charset="0"/>
              </a:rPr>
              <a:t>to be issued to employees.</a:t>
            </a:r>
          </a:p>
          <a:p>
            <a:pPr algn="just">
              <a:buFont typeface="Wingdings" panose="05000000000000000000" pitchFamily="2" charset="2"/>
              <a:buChar char="§"/>
            </a:pPr>
            <a:endParaRPr lang="en-US" sz="16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318E49E7-8BBD-40DB-9B98-356C1196491D}"/>
              </a:ext>
            </a:extLst>
          </p:cNvPr>
          <p:cNvGrpSpPr/>
          <p:nvPr/>
        </p:nvGrpSpPr>
        <p:grpSpPr>
          <a:xfrm>
            <a:off x="1302325" y="5179904"/>
            <a:ext cx="6100625" cy="1212245"/>
            <a:chOff x="1302325" y="4894147"/>
            <a:chExt cx="6100625" cy="1212245"/>
          </a:xfrm>
        </p:grpSpPr>
        <p:sp>
          <p:nvSpPr>
            <p:cNvPr id="9" name="Title 1">
              <a:extLst>
                <a:ext uri="{FF2B5EF4-FFF2-40B4-BE49-F238E27FC236}">
                  <a16:creationId xmlns:a16="http://schemas.microsoft.com/office/drawing/2014/main" id="{CCCB04B0-CFBC-4568-AF49-A44ED6DA855E}"/>
                </a:ext>
              </a:extLst>
            </p:cNvPr>
            <p:cNvSpPr txBox="1">
              <a:spLocks/>
            </p:cNvSpPr>
            <p:nvPr/>
          </p:nvSpPr>
          <p:spPr>
            <a:xfrm>
              <a:off x="3401458" y="5124141"/>
              <a:ext cx="1948535" cy="746937"/>
            </a:xfrm>
            <a:prstGeom prst="rect">
              <a:avLst/>
            </a:prstGeom>
            <a:solidFill>
              <a:schemeClr val="accent1">
                <a:lumMod val="20000"/>
                <a:lumOff val="80000"/>
              </a:schemeClr>
            </a:solidFill>
          </p:spPr>
          <p:txBody>
            <a:bodyPr vert="horz" lIns="91440" tIns="45720" rIns="91440" bIns="45720" rtlCol="0" anchor="ctr">
              <a:noAutofit/>
            </a:bodyPr>
            <a:lstStyle>
              <a:lvl1pPr algn="l" defTabSz="527445" rtl="0" eaLnBrk="1" latinLnBrk="0" hangingPunct="1">
                <a:lnSpc>
                  <a:spcPct val="90000"/>
                </a:lnSpc>
                <a:spcBef>
                  <a:spcPct val="0"/>
                </a:spcBef>
                <a:buNone/>
                <a:defRPr sz="2538" kern="1200">
                  <a:solidFill>
                    <a:schemeClr val="tx1"/>
                  </a:solidFill>
                  <a:latin typeface="+mj-lt"/>
                  <a:ea typeface="+mj-ea"/>
                  <a:cs typeface="+mj-cs"/>
                </a:defRPr>
              </a:lvl1pPr>
            </a:lstStyle>
            <a:p>
              <a:pPr algn="ctr"/>
              <a:r>
                <a:rPr lang="en-US" sz="2800" b="1" dirty="0">
                  <a:solidFill>
                    <a:srgbClr val="002060"/>
                  </a:solidFill>
                  <a:latin typeface="Arial" panose="020B0604020202020204" pitchFamily="34" charset="0"/>
                  <a:cs typeface="Arial" panose="020B0604020202020204" pitchFamily="34" charset="0"/>
                </a:rPr>
                <a:t>STOCKS</a:t>
              </a:r>
            </a:p>
          </p:txBody>
        </p:sp>
        <p:sp>
          <p:nvSpPr>
            <p:cNvPr id="10" name="Arrow: Right 9">
              <a:extLst>
                <a:ext uri="{FF2B5EF4-FFF2-40B4-BE49-F238E27FC236}">
                  <a16:creationId xmlns:a16="http://schemas.microsoft.com/office/drawing/2014/main" id="{68856DDA-061E-4081-9D39-4896C5F6BB6A}"/>
                </a:ext>
              </a:extLst>
            </p:cNvPr>
            <p:cNvSpPr/>
            <p:nvPr/>
          </p:nvSpPr>
          <p:spPr>
            <a:xfrm>
              <a:off x="1302325" y="4894147"/>
              <a:ext cx="1948873" cy="118453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latin typeface="Arial" panose="020B0604020202020204" pitchFamily="34" charset="0"/>
                  <a:cs typeface="Arial" panose="020B0604020202020204" pitchFamily="34" charset="0"/>
                </a:rPr>
                <a:t>Owners</a:t>
              </a:r>
            </a:p>
          </p:txBody>
        </p:sp>
        <p:sp>
          <p:nvSpPr>
            <p:cNvPr id="11" name="Arrow: Right 10">
              <a:extLst>
                <a:ext uri="{FF2B5EF4-FFF2-40B4-BE49-F238E27FC236}">
                  <a16:creationId xmlns:a16="http://schemas.microsoft.com/office/drawing/2014/main" id="{02ABF71F-5D4E-493E-9C25-13EB3EA2C040}"/>
                </a:ext>
              </a:extLst>
            </p:cNvPr>
            <p:cNvSpPr/>
            <p:nvPr/>
          </p:nvSpPr>
          <p:spPr>
            <a:xfrm flipH="1">
              <a:off x="5454077" y="4921855"/>
              <a:ext cx="1948873" cy="118453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latin typeface="Arial" panose="020B0604020202020204" pitchFamily="34" charset="0"/>
                  <a:cs typeface="Arial" panose="020B0604020202020204" pitchFamily="34" charset="0"/>
                </a:rPr>
                <a:t>Employees</a:t>
              </a:r>
            </a:p>
          </p:txBody>
        </p:sp>
      </p:grpSp>
      <p:sp>
        <p:nvSpPr>
          <p:cNvPr id="12" name="Title 1">
            <a:extLst>
              <a:ext uri="{FF2B5EF4-FFF2-40B4-BE49-F238E27FC236}">
                <a16:creationId xmlns:a16="http://schemas.microsoft.com/office/drawing/2014/main" id="{576FB9DD-88B7-43DB-8354-2E6E3E2F0142}"/>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BSM Application: Employee Stock Option Plan</a:t>
            </a:r>
            <a:endParaRPr lang="en-IN" sz="2800" b="1" dirty="0">
              <a:solidFill>
                <a:schemeClr val="accent5">
                  <a:lumMod val="75000"/>
                </a:schemeClr>
              </a:solidFill>
              <a:latin typeface="Arial" panose="020B0604020202020204" pitchFamily="34" charset="0"/>
              <a:cs typeface="Arial" pitchFamily="34" charset="0"/>
            </a:endParaRPr>
          </a:p>
        </p:txBody>
      </p:sp>
      <p:pic>
        <p:nvPicPr>
          <p:cNvPr id="13" name="Picture 12">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04282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ircle(in)">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Employee Stock Option Plan : Terms Used in ESOP</a:t>
            </a:r>
            <a:endParaRPr lang="en-IN" sz="2800" b="1" dirty="0">
              <a:solidFill>
                <a:schemeClr val="accent5">
                  <a:lumMod val="75000"/>
                </a:schemeClr>
              </a:solidFill>
              <a:latin typeface="Arial" panose="020B0604020202020204" pitchFamily="34" charset="0"/>
              <a:cs typeface="Arial" pitchFamily="34" charset="0"/>
            </a:endParaRPr>
          </a:p>
        </p:txBody>
      </p:sp>
      <p:graphicFrame>
        <p:nvGraphicFramePr>
          <p:cNvPr id="6" name="Table 5">
            <a:extLst>
              <a:ext uri="{FF2B5EF4-FFF2-40B4-BE49-F238E27FC236}">
                <a16:creationId xmlns:a16="http://schemas.microsoft.com/office/drawing/2014/main" id="{ED866C42-B1C6-4432-871D-64F4434410E6}"/>
              </a:ext>
            </a:extLst>
          </p:cNvPr>
          <p:cNvGraphicFramePr>
            <a:graphicFrameLocks noGrp="1"/>
          </p:cNvGraphicFramePr>
          <p:nvPr>
            <p:extLst>
              <p:ext uri="{D42A27DB-BD31-4B8C-83A1-F6EECF244321}">
                <p14:modId xmlns:p14="http://schemas.microsoft.com/office/powerpoint/2010/main" val="105560837"/>
              </p:ext>
            </p:extLst>
          </p:nvPr>
        </p:nvGraphicFramePr>
        <p:xfrm>
          <a:off x="439615" y="1215510"/>
          <a:ext cx="8264769" cy="5422630"/>
        </p:xfrm>
        <a:graphic>
          <a:graphicData uri="http://schemas.openxmlformats.org/drawingml/2006/table">
            <a:tbl>
              <a:tblPr firstRow="1" bandRow="1">
                <a:tableStyleId>{5C22544A-7EE6-4342-B048-85BDC9FD1C3A}</a:tableStyleId>
              </a:tblPr>
              <a:tblGrid>
                <a:gridCol w="2359856">
                  <a:extLst>
                    <a:ext uri="{9D8B030D-6E8A-4147-A177-3AD203B41FA5}">
                      <a16:colId xmlns:a16="http://schemas.microsoft.com/office/drawing/2014/main" val="20000"/>
                    </a:ext>
                  </a:extLst>
                </a:gridCol>
                <a:gridCol w="5904913">
                  <a:extLst>
                    <a:ext uri="{9D8B030D-6E8A-4147-A177-3AD203B41FA5}">
                      <a16:colId xmlns:a16="http://schemas.microsoft.com/office/drawing/2014/main" val="20001"/>
                    </a:ext>
                  </a:extLst>
                </a:gridCol>
              </a:tblGrid>
              <a:tr h="315993">
                <a:tc>
                  <a:txBody>
                    <a:bodyPr/>
                    <a:lstStyle/>
                    <a:p>
                      <a:r>
                        <a:rPr lang="en-US" sz="1400" dirty="0">
                          <a:latin typeface="+mj-lt"/>
                        </a:rPr>
                        <a:t>Type</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l"/>
                      <a:r>
                        <a:rPr lang="en-US" sz="1400" dirty="0">
                          <a:latin typeface="+mj-lt"/>
                        </a:rPr>
                        <a:t>Description</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779336">
                <a:tc>
                  <a:txBody>
                    <a:bodyPr/>
                    <a:lstStyle/>
                    <a:p>
                      <a:r>
                        <a:rPr lang="en-US" sz="1400" b="0" i="0" u="none" strike="noStrike" kern="1200" baseline="0" dirty="0">
                          <a:solidFill>
                            <a:schemeClr val="dk1"/>
                          </a:solidFill>
                          <a:latin typeface="+mn-lt"/>
                          <a:ea typeface="+mn-ea"/>
                          <a:cs typeface="+mn-cs"/>
                        </a:rPr>
                        <a:t>Vesting</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400" b="0" i="0" u="none" strike="noStrike" kern="1200" baseline="0" dirty="0">
                          <a:solidFill>
                            <a:schemeClr val="dk1"/>
                          </a:solidFill>
                          <a:latin typeface="+mn-lt"/>
                          <a:ea typeface="+mn-ea"/>
                          <a:cs typeface="+mn-cs"/>
                        </a:rPr>
                        <a:t>The process by which the employee is given </a:t>
                      </a:r>
                      <a:r>
                        <a:rPr lang="en-US" sz="1400" b="1" i="0" u="none" strike="noStrike" kern="1200" baseline="0" dirty="0">
                          <a:solidFill>
                            <a:schemeClr val="tx2"/>
                          </a:solidFill>
                          <a:latin typeface="+mn-lt"/>
                          <a:ea typeface="+mn-ea"/>
                          <a:cs typeface="+mn-cs"/>
                        </a:rPr>
                        <a:t>the right to apply for shares </a:t>
                      </a:r>
                      <a:r>
                        <a:rPr lang="en-US" sz="1400" b="0" i="0" u="none" strike="noStrike" kern="1200" baseline="0" dirty="0">
                          <a:solidFill>
                            <a:schemeClr val="dk1"/>
                          </a:solidFill>
                          <a:latin typeface="+mn-lt"/>
                          <a:ea typeface="+mn-ea"/>
                          <a:cs typeface="+mn-cs"/>
                        </a:rPr>
                        <a:t>of the company </a:t>
                      </a:r>
                      <a:r>
                        <a:rPr lang="en-US" sz="1400" b="1" i="0" u="none" strike="noStrike" kern="1200" baseline="0" dirty="0">
                          <a:solidFill>
                            <a:schemeClr val="tx2"/>
                          </a:solidFill>
                          <a:latin typeface="+mn-lt"/>
                          <a:ea typeface="+mn-ea"/>
                          <a:cs typeface="+mn-cs"/>
                        </a:rPr>
                        <a:t>against the option granted to him </a:t>
                      </a:r>
                      <a:r>
                        <a:rPr lang="en-US" sz="1400" b="0" i="0" u="none" strike="noStrike" kern="1200" baseline="0" dirty="0">
                          <a:solidFill>
                            <a:schemeClr val="dk1"/>
                          </a:solidFill>
                          <a:latin typeface="+mn-lt"/>
                          <a:ea typeface="+mn-ea"/>
                          <a:cs typeface="+mn-cs"/>
                        </a:rPr>
                        <a:t>in pursuance of ESOP.</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779336">
                <a:tc>
                  <a:txBody>
                    <a:bodyPr/>
                    <a:lstStyle/>
                    <a:p>
                      <a:r>
                        <a:rPr lang="en-US" sz="1400" b="0" i="0" u="none" strike="noStrike" kern="1200" baseline="0" dirty="0">
                          <a:solidFill>
                            <a:schemeClr val="dk1"/>
                          </a:solidFill>
                          <a:latin typeface="+mn-lt"/>
                          <a:ea typeface="+mn-ea"/>
                          <a:cs typeface="+mn-cs"/>
                        </a:rPr>
                        <a:t>Vesting Period</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en-US" sz="1400" b="0" i="0" u="none" strike="noStrike" kern="1200" baseline="0" dirty="0">
                          <a:solidFill>
                            <a:schemeClr val="dk1"/>
                          </a:solidFill>
                          <a:latin typeface="+mn-lt"/>
                          <a:ea typeface="+mn-ea"/>
                          <a:cs typeface="+mn-cs"/>
                        </a:rPr>
                        <a:t>It is the </a:t>
                      </a:r>
                      <a:r>
                        <a:rPr lang="en-US" sz="1400" b="1" i="0" u="none" strike="noStrike" kern="1200" baseline="0" dirty="0">
                          <a:solidFill>
                            <a:schemeClr val="tx2"/>
                          </a:solidFill>
                          <a:latin typeface="+mn-lt"/>
                          <a:ea typeface="+mn-ea"/>
                          <a:cs typeface="+mn-cs"/>
                        </a:rPr>
                        <a:t>period between the grant date </a:t>
                      </a:r>
                      <a:r>
                        <a:rPr lang="en-US" sz="1400" b="0" i="0" u="none" strike="noStrike" kern="1200" baseline="0" dirty="0">
                          <a:solidFill>
                            <a:schemeClr val="dk1"/>
                          </a:solidFill>
                          <a:latin typeface="+mn-lt"/>
                          <a:ea typeface="+mn-ea"/>
                          <a:cs typeface="+mn-cs"/>
                        </a:rPr>
                        <a:t>and the </a:t>
                      </a:r>
                      <a:r>
                        <a:rPr lang="en-US" sz="1400" b="1" i="0" u="none" strike="noStrike" kern="1200" baseline="0" dirty="0">
                          <a:solidFill>
                            <a:schemeClr val="tx2"/>
                          </a:solidFill>
                          <a:latin typeface="+mn-lt"/>
                          <a:ea typeface="+mn-ea"/>
                          <a:cs typeface="+mn-cs"/>
                        </a:rPr>
                        <a:t>date on which all the specified vesting conditions</a:t>
                      </a:r>
                      <a:r>
                        <a:rPr lang="en-US" sz="1400" b="0" i="0" u="none" strike="noStrike" kern="1200" baseline="0" dirty="0">
                          <a:solidFill>
                            <a:schemeClr val="dk1"/>
                          </a:solidFill>
                          <a:latin typeface="+mn-lt"/>
                          <a:ea typeface="+mn-ea"/>
                          <a:cs typeface="+mn-cs"/>
                        </a:rPr>
                        <a:t> of the ESOP are to be satisfied.</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79336">
                <a:tc>
                  <a:txBody>
                    <a:bodyPr/>
                    <a:lstStyle/>
                    <a:p>
                      <a:r>
                        <a:rPr lang="en-US" sz="1400" b="0" i="0" u="none" strike="noStrike" kern="1200" baseline="0" dirty="0" err="1">
                          <a:solidFill>
                            <a:schemeClr val="dk1"/>
                          </a:solidFill>
                          <a:latin typeface="+mn-lt"/>
                          <a:ea typeface="+mn-ea"/>
                          <a:cs typeface="+mn-cs"/>
                        </a:rPr>
                        <a:t>Excercise</a:t>
                      </a:r>
                      <a:r>
                        <a:rPr lang="en-US" sz="1400" b="0" i="0" u="none" strike="noStrike" kern="1200" baseline="0" dirty="0">
                          <a:solidFill>
                            <a:schemeClr val="dk1"/>
                          </a:solidFill>
                          <a:latin typeface="+mn-lt"/>
                          <a:ea typeface="+mn-ea"/>
                          <a:cs typeface="+mn-cs"/>
                        </a:rPr>
                        <a:t> Period</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400" b="0" i="0" u="none" strike="noStrike" kern="1200" baseline="0" dirty="0">
                          <a:solidFill>
                            <a:schemeClr val="dk1"/>
                          </a:solidFill>
                          <a:latin typeface="+mn-lt"/>
                          <a:ea typeface="+mn-ea"/>
                          <a:cs typeface="+mn-cs"/>
                        </a:rPr>
                        <a:t>It is the </a:t>
                      </a:r>
                      <a:r>
                        <a:rPr lang="en-US" sz="1400" b="1" i="0" u="none" strike="noStrike" kern="1200" baseline="0" dirty="0">
                          <a:solidFill>
                            <a:schemeClr val="tx2"/>
                          </a:solidFill>
                          <a:latin typeface="+mn-lt"/>
                          <a:ea typeface="+mn-ea"/>
                          <a:cs typeface="+mn-cs"/>
                        </a:rPr>
                        <a:t>time period after vesting </a:t>
                      </a:r>
                      <a:r>
                        <a:rPr lang="en-US" sz="1400" b="0" i="0" u="none" strike="noStrike" kern="1200" baseline="0" dirty="0">
                          <a:solidFill>
                            <a:schemeClr val="dk1"/>
                          </a:solidFill>
                          <a:latin typeface="+mn-lt"/>
                          <a:ea typeface="+mn-ea"/>
                          <a:cs typeface="+mn-cs"/>
                        </a:rPr>
                        <a:t>within which the employees has the right to apply for shares against the option vested in him/her, as per ESOP.</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3"/>
                  </a:ext>
                </a:extLst>
              </a:tr>
              <a:tr h="759639">
                <a:tc>
                  <a:txBody>
                    <a:bodyPr/>
                    <a:lstStyle/>
                    <a:p>
                      <a:r>
                        <a:rPr lang="en-US" sz="1400" b="0" i="0" u="none" strike="noStrike" kern="1200" baseline="0" dirty="0">
                          <a:solidFill>
                            <a:schemeClr val="dk1"/>
                          </a:solidFill>
                          <a:latin typeface="+mn-lt"/>
                          <a:ea typeface="+mn-ea"/>
                          <a:cs typeface="+mn-cs"/>
                        </a:rPr>
                        <a:t>Exercise Price/Strike Price</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en-US" sz="1400" b="0" i="0" u="none" strike="noStrike" kern="1200" baseline="0" dirty="0">
                          <a:solidFill>
                            <a:schemeClr val="dk1"/>
                          </a:solidFill>
                          <a:latin typeface="+mn-lt"/>
                          <a:ea typeface="+mn-ea"/>
                          <a:cs typeface="+mn-cs"/>
                        </a:rPr>
                        <a:t>It is the </a:t>
                      </a:r>
                      <a:r>
                        <a:rPr lang="en-US" sz="1400" b="1" i="0" u="none" strike="noStrike" kern="1200" baseline="0" dirty="0">
                          <a:solidFill>
                            <a:schemeClr val="tx2"/>
                          </a:solidFill>
                          <a:latin typeface="+mn-lt"/>
                          <a:ea typeface="+mn-ea"/>
                          <a:cs typeface="+mn-cs"/>
                        </a:rPr>
                        <a:t>price payable </a:t>
                      </a:r>
                      <a:r>
                        <a:rPr lang="en-US" sz="1400" b="0" i="0" u="none" strike="noStrike" kern="1200" baseline="0" dirty="0">
                          <a:solidFill>
                            <a:schemeClr val="dk1"/>
                          </a:solidFill>
                          <a:latin typeface="+mn-lt"/>
                          <a:ea typeface="+mn-ea"/>
                          <a:cs typeface="+mn-cs"/>
                        </a:rPr>
                        <a:t>by the employee </a:t>
                      </a:r>
                      <a:r>
                        <a:rPr lang="en-US" sz="1400" b="1" i="0" u="none" strike="noStrike" kern="1200" baseline="0" dirty="0">
                          <a:solidFill>
                            <a:schemeClr val="tx2"/>
                          </a:solidFill>
                          <a:latin typeface="+mn-lt"/>
                          <a:ea typeface="+mn-ea"/>
                          <a:cs typeface="+mn-cs"/>
                        </a:rPr>
                        <a:t>for exercising the option </a:t>
                      </a:r>
                      <a:r>
                        <a:rPr lang="en-US" sz="1400" b="0" i="0" u="none" strike="noStrike" kern="1200" baseline="0" dirty="0">
                          <a:solidFill>
                            <a:schemeClr val="dk1"/>
                          </a:solidFill>
                          <a:latin typeface="+mn-lt"/>
                          <a:ea typeface="+mn-ea"/>
                          <a:cs typeface="+mn-cs"/>
                        </a:rPr>
                        <a:t>granted to him/her in pursuance of the ESOP.</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671638">
                <a:tc>
                  <a:txBody>
                    <a:bodyPr/>
                    <a:lstStyle/>
                    <a:p>
                      <a:r>
                        <a:rPr lang="en-US" sz="1400" b="0" i="0" u="none" strike="noStrike" kern="1200" baseline="0" dirty="0">
                          <a:solidFill>
                            <a:schemeClr val="dk1"/>
                          </a:solidFill>
                          <a:latin typeface="+mn-lt"/>
                          <a:ea typeface="+mn-ea"/>
                          <a:cs typeface="+mn-cs"/>
                        </a:rPr>
                        <a:t>Market Price/Stock Price</a:t>
                      </a:r>
                      <a:endParaRPr lang="en-IN" sz="1400" kern="1200" dirty="0">
                        <a:solidFill>
                          <a:schemeClr val="dk1"/>
                        </a:solidFill>
                        <a:latin typeface="+mn-lt"/>
                        <a:ea typeface="+mn-ea"/>
                        <a:cs typeface="+mn-cs"/>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400" b="0" i="0" u="none" strike="noStrike" kern="1200" baseline="0" dirty="0">
                          <a:solidFill>
                            <a:schemeClr val="dk1"/>
                          </a:solidFill>
                          <a:latin typeface="+mn-lt"/>
                          <a:ea typeface="+mn-ea"/>
                          <a:cs typeface="+mn-cs"/>
                        </a:rPr>
                        <a:t>Means the </a:t>
                      </a:r>
                      <a:r>
                        <a:rPr lang="en-US" sz="1400" b="1" i="0" u="none" strike="noStrike" kern="1200" baseline="0" dirty="0">
                          <a:solidFill>
                            <a:schemeClr val="tx2"/>
                          </a:solidFill>
                          <a:latin typeface="+mn-lt"/>
                          <a:ea typeface="+mn-ea"/>
                          <a:cs typeface="+mn-cs"/>
                        </a:rPr>
                        <a:t>latest available closing price</a:t>
                      </a:r>
                      <a:r>
                        <a:rPr lang="en-US" sz="1400" b="0" i="0" u="none" strike="noStrike" kern="1200" baseline="0" dirty="0">
                          <a:solidFill>
                            <a:schemeClr val="dk1"/>
                          </a:solidFill>
                          <a:latin typeface="+mn-lt"/>
                          <a:ea typeface="+mn-ea"/>
                          <a:cs typeface="+mn-cs"/>
                        </a:rPr>
                        <a:t>, prior to the date of grant, on the stock exchange on which the shares of the company are listed.</a:t>
                      </a:r>
                    </a:p>
                    <a:p>
                      <a:pPr algn="just"/>
                      <a:endParaRPr lang="en-US" sz="1400" b="0" i="0" u="none" strike="noStrike" kern="1200" baseline="0" dirty="0">
                        <a:solidFill>
                          <a:schemeClr val="dk1"/>
                        </a:solidFill>
                        <a:latin typeface="+mn-lt"/>
                        <a:ea typeface="+mn-ea"/>
                        <a:cs typeface="+mn-cs"/>
                      </a:endParaRPr>
                    </a:p>
                    <a:p>
                      <a:pPr algn="just"/>
                      <a:r>
                        <a:rPr lang="en-US" sz="1400" b="0" i="0" u="none" strike="noStrike" kern="1200" baseline="0" dirty="0">
                          <a:solidFill>
                            <a:schemeClr val="dk1"/>
                          </a:solidFill>
                          <a:latin typeface="+mn-lt"/>
                          <a:ea typeface="+mn-ea"/>
                          <a:cs typeface="+mn-cs"/>
                        </a:rPr>
                        <a:t>If the shares are </a:t>
                      </a:r>
                      <a:r>
                        <a:rPr lang="en-US" sz="1400" b="1" i="0" u="none" strike="noStrike" kern="1200" baseline="0" dirty="0">
                          <a:solidFill>
                            <a:schemeClr val="tx2"/>
                          </a:solidFill>
                          <a:latin typeface="+mn-lt"/>
                          <a:ea typeface="+mn-ea"/>
                          <a:cs typeface="+mn-cs"/>
                        </a:rPr>
                        <a:t>listed on more than one stock exchange</a:t>
                      </a:r>
                      <a:r>
                        <a:rPr lang="en-US" sz="1400" b="0" i="0" u="none" strike="noStrike" kern="1200" baseline="0" dirty="0">
                          <a:solidFill>
                            <a:schemeClr val="dk1"/>
                          </a:solidFill>
                          <a:latin typeface="+mn-lt"/>
                          <a:ea typeface="+mn-ea"/>
                          <a:cs typeface="+mn-cs"/>
                        </a:rPr>
                        <a:t>, then the stock exchange where there is highest trading volume on the said date shall be considered.</a:t>
                      </a:r>
                    </a:p>
                    <a:p>
                      <a:pPr algn="just"/>
                      <a:endParaRPr lang="en-US" sz="1400" b="0" i="0" u="none" strike="noStrike" kern="1200" baseline="0" dirty="0">
                        <a:solidFill>
                          <a:schemeClr val="dk1"/>
                        </a:solidFill>
                        <a:latin typeface="+mn-lt"/>
                        <a:ea typeface="+mn-ea"/>
                        <a:cs typeface="+mn-cs"/>
                      </a:endParaRPr>
                    </a:p>
                    <a:p>
                      <a:pPr algn="just"/>
                      <a:r>
                        <a:rPr lang="en-US" sz="1400" b="0" i="0" u="none" strike="noStrike" kern="1200" baseline="0" dirty="0">
                          <a:solidFill>
                            <a:schemeClr val="dk1"/>
                          </a:solidFill>
                          <a:latin typeface="+mn-lt"/>
                          <a:ea typeface="+mn-ea"/>
                          <a:cs typeface="+mn-cs"/>
                        </a:rPr>
                        <a:t>In case of </a:t>
                      </a:r>
                      <a:r>
                        <a:rPr lang="en-US" sz="1400" b="1" i="0" u="none" strike="noStrike" kern="1200" baseline="0" dirty="0">
                          <a:solidFill>
                            <a:schemeClr val="tx2"/>
                          </a:solidFill>
                          <a:latin typeface="+mn-lt"/>
                          <a:ea typeface="+mn-ea"/>
                          <a:cs typeface="+mn-cs"/>
                        </a:rPr>
                        <a:t>unlisted enterprise</a:t>
                      </a:r>
                      <a:r>
                        <a:rPr lang="en-US" sz="1400" b="0" i="0" u="none" strike="noStrike" kern="1200" baseline="0" dirty="0">
                          <a:solidFill>
                            <a:schemeClr val="dk1"/>
                          </a:solidFill>
                          <a:latin typeface="+mn-lt"/>
                          <a:ea typeface="+mn-ea"/>
                          <a:cs typeface="+mn-cs"/>
                        </a:rPr>
                        <a:t>, independent valuer's valuation report for the value of share is to be considered as the stock price</a:t>
                      </a:r>
                      <a:endParaRPr lang="en-IN" sz="14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5"/>
                  </a:ext>
                </a:extLst>
              </a:tr>
            </a:tbl>
          </a:graphicData>
        </a:graphic>
      </p:graphicFrame>
      <p:pic>
        <p:nvPicPr>
          <p:cNvPr id="7" name="Picture 6">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471827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Fair Value Measurement</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Complex Financial Instruments</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2" name="Rectangle 1"/>
          <p:cNvSpPr/>
          <p:nvPr/>
        </p:nvSpPr>
        <p:spPr>
          <a:xfrm>
            <a:off x="149317" y="1051858"/>
            <a:ext cx="8831465" cy="3416320"/>
          </a:xfrm>
          <a:prstGeom prst="rect">
            <a:avLst/>
          </a:prstGeom>
        </p:spPr>
        <p:txBody>
          <a:bodyPr wrap="square">
            <a:spAutoFit/>
          </a:bodyPr>
          <a:lstStyle/>
          <a:p>
            <a:pPr algn="just"/>
            <a:endParaRPr lang="en-IN" dirty="0"/>
          </a:p>
          <a:p>
            <a:pPr algn="just"/>
            <a:r>
              <a:rPr lang="en-US" dirty="0"/>
              <a:t>The procedure to value the equity and liability component is defined in </a:t>
            </a:r>
            <a:r>
              <a:rPr lang="en-US" b="1" dirty="0"/>
              <a:t>Para 31 of Ind-AS 32</a:t>
            </a:r>
            <a:r>
              <a:rPr lang="en-US" dirty="0"/>
              <a:t>. Separation of the instrument into its liability and equity components is performed at the time of issue of CFI. The method prescribed is as follows:</a:t>
            </a:r>
          </a:p>
          <a:p>
            <a:pPr algn="just"/>
            <a:endParaRPr lang="en-US" dirty="0"/>
          </a:p>
          <a:p>
            <a:pPr marL="285750" indent="-285750" algn="just">
              <a:buFont typeface="Arial" panose="020B0604020202020204" pitchFamily="34" charset="0"/>
              <a:buChar char="•"/>
            </a:pPr>
            <a:r>
              <a:rPr lang="en-US" dirty="0"/>
              <a:t>Identify the various components of Compound Financial Instrument</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Determine the value of Compound Financial Instrument as a whole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Determine the value of liability component and embedded derivatives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Determine the value of equity component</a:t>
            </a:r>
          </a:p>
        </p:txBody>
      </p:sp>
    </p:spTree>
    <p:extLst>
      <p:ext uri="{BB962C8B-B14F-4D97-AF65-F5344CB8AC3E}">
        <p14:creationId xmlns:p14="http://schemas.microsoft.com/office/powerpoint/2010/main" val="335631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BSM Application: Allocation of Equity Value  </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9" name="Rectangle 8">
            <a:extLst>
              <a:ext uri="{FF2B5EF4-FFF2-40B4-BE49-F238E27FC236}">
                <a16:creationId xmlns:a16="http://schemas.microsoft.com/office/drawing/2014/main" id="{A4B5F8DD-FCAC-4C9E-9803-0E9C95907225}"/>
              </a:ext>
            </a:extLst>
          </p:cNvPr>
          <p:cNvSpPr/>
          <p:nvPr/>
        </p:nvSpPr>
        <p:spPr>
          <a:xfrm>
            <a:off x="371611" y="1226217"/>
            <a:ext cx="8350355" cy="2585323"/>
          </a:xfrm>
          <a:prstGeom prst="rect">
            <a:avLst/>
          </a:prstGeom>
          <a:noFill/>
        </p:spPr>
        <p:txBody>
          <a:bodyPr wrap="square" rtlCol="0">
            <a:spAutoFit/>
          </a:bodyPr>
          <a:lstStyle/>
          <a:p>
            <a:pPr algn="just"/>
            <a:r>
              <a:rPr lang="en-US" dirty="0"/>
              <a:t>It is very prevalent now to to have several financial instruments issued by a Company  with different liquidation preferences.  </a:t>
            </a:r>
          </a:p>
          <a:p>
            <a:pPr algn="just"/>
            <a:endParaRPr lang="en-US" dirty="0"/>
          </a:p>
          <a:p>
            <a:pPr algn="just"/>
            <a:r>
              <a:rPr lang="en-US" b="1" dirty="0"/>
              <a:t>Liquidation preference</a:t>
            </a:r>
            <a:r>
              <a:rPr lang="en-US" dirty="0"/>
              <a:t> means the company's investors or the preferred stockholders </a:t>
            </a:r>
            <a:r>
              <a:rPr lang="en-US" i="1" dirty="0">
                <a:solidFill>
                  <a:schemeClr val="tx2"/>
                </a:solidFill>
              </a:rPr>
              <a:t>receive their investment back first in case the company liquidates. </a:t>
            </a:r>
          </a:p>
          <a:p>
            <a:pPr algn="just"/>
            <a:endParaRPr lang="en-US" dirty="0"/>
          </a:p>
          <a:p>
            <a:pPr algn="just"/>
            <a:r>
              <a:rPr lang="en-US" dirty="0"/>
              <a:t>Liquidation preference determines </a:t>
            </a:r>
            <a:r>
              <a:rPr lang="en-US" i="1" dirty="0">
                <a:solidFill>
                  <a:schemeClr val="tx2"/>
                </a:solidFill>
              </a:rPr>
              <a:t>who gets first </a:t>
            </a:r>
            <a:r>
              <a:rPr lang="en-US" dirty="0"/>
              <a:t>and </a:t>
            </a:r>
            <a:r>
              <a:rPr lang="en-US" dirty="0">
                <a:solidFill>
                  <a:schemeClr val="tx2"/>
                </a:solidFill>
              </a:rPr>
              <a:t>how much </a:t>
            </a:r>
            <a:r>
              <a:rPr lang="en-US" dirty="0"/>
              <a:t>when the company is liquidated, sold, or declares bankruptcy.</a:t>
            </a:r>
          </a:p>
        </p:txBody>
      </p:sp>
      <p:graphicFrame>
        <p:nvGraphicFramePr>
          <p:cNvPr id="10" name="Table 9">
            <a:extLst>
              <a:ext uri="{FF2B5EF4-FFF2-40B4-BE49-F238E27FC236}">
                <a16:creationId xmlns:a16="http://schemas.microsoft.com/office/drawing/2014/main" id="{ED866C42-B1C6-4432-871D-64F4434410E6}"/>
              </a:ext>
            </a:extLst>
          </p:cNvPr>
          <p:cNvGraphicFramePr>
            <a:graphicFrameLocks noGrp="1"/>
          </p:cNvGraphicFramePr>
          <p:nvPr>
            <p:extLst>
              <p:ext uri="{D42A27DB-BD31-4B8C-83A1-F6EECF244321}">
                <p14:modId xmlns:p14="http://schemas.microsoft.com/office/powerpoint/2010/main" val="819210356"/>
              </p:ext>
            </p:extLst>
          </p:nvPr>
        </p:nvGraphicFramePr>
        <p:xfrm>
          <a:off x="414405" y="4143707"/>
          <a:ext cx="8264769" cy="1973130"/>
        </p:xfrm>
        <a:graphic>
          <a:graphicData uri="http://schemas.openxmlformats.org/drawingml/2006/table">
            <a:tbl>
              <a:tblPr firstRow="1" bandRow="1">
                <a:tableStyleId>{5C22544A-7EE6-4342-B048-85BDC9FD1C3A}</a:tableStyleId>
              </a:tblPr>
              <a:tblGrid>
                <a:gridCol w="2359856">
                  <a:extLst>
                    <a:ext uri="{9D8B030D-6E8A-4147-A177-3AD203B41FA5}">
                      <a16:colId xmlns:a16="http://schemas.microsoft.com/office/drawing/2014/main" val="20000"/>
                    </a:ext>
                  </a:extLst>
                </a:gridCol>
                <a:gridCol w="5904913">
                  <a:extLst>
                    <a:ext uri="{9D8B030D-6E8A-4147-A177-3AD203B41FA5}">
                      <a16:colId xmlns:a16="http://schemas.microsoft.com/office/drawing/2014/main" val="20001"/>
                    </a:ext>
                  </a:extLst>
                </a:gridCol>
              </a:tblGrid>
              <a:tr h="303483">
                <a:tc>
                  <a:txBody>
                    <a:bodyPr/>
                    <a:lstStyle/>
                    <a:p>
                      <a:r>
                        <a:rPr lang="en-US" sz="1600" dirty="0">
                          <a:latin typeface="+mj-lt"/>
                        </a:rPr>
                        <a:t>Type</a:t>
                      </a:r>
                      <a:endParaRPr lang="en-IN" sz="16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l"/>
                      <a:r>
                        <a:rPr lang="en-US" sz="1600" dirty="0">
                          <a:latin typeface="+mj-lt"/>
                        </a:rPr>
                        <a:t>Description</a:t>
                      </a:r>
                      <a:endParaRPr lang="en-IN" sz="16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44643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Participating </a:t>
                      </a:r>
                      <a:endParaRPr lang="en-IN" sz="16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IN" sz="1600" b="0" dirty="0">
                          <a:latin typeface="+mj-lt"/>
                        </a:rPr>
                        <a:t>Preferred</a:t>
                      </a:r>
                      <a:r>
                        <a:rPr lang="en-IN" sz="1600" b="0" baseline="0" dirty="0">
                          <a:latin typeface="+mj-lt"/>
                        </a:rPr>
                        <a:t> stock</a:t>
                      </a:r>
                      <a:r>
                        <a:rPr lang="en-IN" sz="1600" b="0" dirty="0">
                          <a:latin typeface="+mj-lt"/>
                        </a:rPr>
                        <a:t> will get their liquidation preference first and then have the opportunity to participate pro rata with the common stock. </a:t>
                      </a: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532782">
                <a:tc>
                  <a:txBody>
                    <a:bodyPr/>
                    <a:lstStyle/>
                    <a:p>
                      <a:r>
                        <a:rPr lang="en-US" sz="1600" b="0" i="0" u="none" strike="noStrike" kern="1200" baseline="0" dirty="0">
                          <a:solidFill>
                            <a:schemeClr val="dk1"/>
                          </a:solidFill>
                          <a:latin typeface="+mn-lt"/>
                          <a:ea typeface="+mn-ea"/>
                          <a:cs typeface="+mn-cs"/>
                        </a:rPr>
                        <a:t>Non Participating </a:t>
                      </a:r>
                      <a:endParaRPr lang="en-IN" sz="16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IN" sz="1600" kern="1200" dirty="0">
                          <a:solidFill>
                            <a:schemeClr val="dk1"/>
                          </a:solidFill>
                          <a:latin typeface="+mn-lt"/>
                          <a:ea typeface="+mn-ea"/>
                          <a:cs typeface="+mn-cs"/>
                        </a:rPr>
                        <a:t>Gives the preferred stock a liquidation preference over the common stock </a:t>
                      </a:r>
                      <a:r>
                        <a:rPr lang="en-IN" sz="1600" b="1" kern="1200" dirty="0">
                          <a:solidFill>
                            <a:schemeClr val="dk1"/>
                          </a:solidFill>
                          <a:latin typeface="+mn-lt"/>
                          <a:ea typeface="+mn-ea"/>
                          <a:cs typeface="+mn-cs"/>
                        </a:rPr>
                        <a:t>equal to the per share price the investor paid (or some multiple of that per share price)</a:t>
                      </a: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5019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ircle(in)">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Liquidation Preference</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3" name="Rectangle 2">
            <a:extLst>
              <a:ext uri="{FF2B5EF4-FFF2-40B4-BE49-F238E27FC236}">
                <a16:creationId xmlns:a16="http://schemas.microsoft.com/office/drawing/2014/main" id="{7DCEA2AA-DEB4-44B8-A796-A94EFBC00786}"/>
              </a:ext>
            </a:extLst>
          </p:cNvPr>
          <p:cNvSpPr/>
          <p:nvPr/>
        </p:nvSpPr>
        <p:spPr>
          <a:xfrm>
            <a:off x="371614" y="1263764"/>
            <a:ext cx="8577081" cy="1569660"/>
          </a:xfrm>
          <a:prstGeom prst="rect">
            <a:avLst/>
          </a:prstGeom>
        </p:spPr>
        <p:txBody>
          <a:bodyPr wrap="square">
            <a:spAutoFit/>
          </a:bodyPr>
          <a:lstStyle/>
          <a:p>
            <a:pPr algn="just"/>
            <a:r>
              <a:rPr lang="en-US" sz="1600" b="1" dirty="0">
                <a:solidFill>
                  <a:srgbClr val="000000"/>
                </a:solidFill>
                <a:latin typeface="+mj-lt"/>
              </a:rPr>
              <a:t>Illustration:-</a:t>
            </a:r>
          </a:p>
          <a:p>
            <a:pPr algn="just"/>
            <a:r>
              <a:rPr lang="en-US" sz="1600" dirty="0">
                <a:solidFill>
                  <a:srgbClr val="000000"/>
                </a:solidFill>
                <a:latin typeface="+mj-lt"/>
              </a:rPr>
              <a:t>Founders of a startup held 30,000 common equity shares that they paid for at incorporation at Rs. 10 per share (or a total of 30,000). Investor A invests Rs. 20 Lakhs to buy 20,000 shares of preferred stock (i.e. Rs. 100 per share). The percentage of ownership is shown below. Investor A has a non-participating liquidation preference at 1x of the investment amount.</a:t>
            </a:r>
          </a:p>
        </p:txBody>
      </p:sp>
      <p:graphicFrame>
        <p:nvGraphicFramePr>
          <p:cNvPr id="2" name="Table 1">
            <a:extLst>
              <a:ext uri="{FF2B5EF4-FFF2-40B4-BE49-F238E27FC236}">
                <a16:creationId xmlns:a16="http://schemas.microsoft.com/office/drawing/2014/main" id="{C0B8F275-F29F-4ADF-B328-57E7C9F10E02}"/>
              </a:ext>
            </a:extLst>
          </p:cNvPr>
          <p:cNvGraphicFramePr>
            <a:graphicFrameLocks noGrp="1"/>
          </p:cNvGraphicFramePr>
          <p:nvPr>
            <p:extLst>
              <p:ext uri="{D42A27DB-BD31-4B8C-83A1-F6EECF244321}">
                <p14:modId xmlns:p14="http://schemas.microsoft.com/office/powerpoint/2010/main" val="415518548"/>
              </p:ext>
            </p:extLst>
          </p:nvPr>
        </p:nvGraphicFramePr>
        <p:xfrm>
          <a:off x="371611" y="2946772"/>
          <a:ext cx="8577084" cy="1142079"/>
        </p:xfrm>
        <a:graphic>
          <a:graphicData uri="http://schemas.openxmlformats.org/drawingml/2006/table">
            <a:tbl>
              <a:tblPr firstRow="1" bandRow="1">
                <a:tableStyleId>{21E4AEA4-8DFA-4A89-87EB-49C32662AFE0}</a:tableStyleId>
              </a:tblPr>
              <a:tblGrid>
                <a:gridCol w="2144271">
                  <a:extLst>
                    <a:ext uri="{9D8B030D-6E8A-4147-A177-3AD203B41FA5}">
                      <a16:colId xmlns:a16="http://schemas.microsoft.com/office/drawing/2014/main" val="3812486557"/>
                    </a:ext>
                  </a:extLst>
                </a:gridCol>
                <a:gridCol w="2144271">
                  <a:extLst>
                    <a:ext uri="{9D8B030D-6E8A-4147-A177-3AD203B41FA5}">
                      <a16:colId xmlns:a16="http://schemas.microsoft.com/office/drawing/2014/main" val="1193329821"/>
                    </a:ext>
                  </a:extLst>
                </a:gridCol>
                <a:gridCol w="2144271">
                  <a:extLst>
                    <a:ext uri="{9D8B030D-6E8A-4147-A177-3AD203B41FA5}">
                      <a16:colId xmlns:a16="http://schemas.microsoft.com/office/drawing/2014/main" val="2335673685"/>
                    </a:ext>
                  </a:extLst>
                </a:gridCol>
                <a:gridCol w="2144271">
                  <a:extLst>
                    <a:ext uri="{9D8B030D-6E8A-4147-A177-3AD203B41FA5}">
                      <a16:colId xmlns:a16="http://schemas.microsoft.com/office/drawing/2014/main" val="149785630"/>
                    </a:ext>
                  </a:extLst>
                </a:gridCol>
              </a:tblGrid>
              <a:tr h="380693">
                <a:tc>
                  <a:txBody>
                    <a:bodyPr/>
                    <a:lstStyle/>
                    <a:p>
                      <a:pPr algn="ctr"/>
                      <a:r>
                        <a:rPr lang="en-IN" sz="1600" dirty="0"/>
                        <a:t>Shareholder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IN" sz="1600" dirty="0"/>
                        <a:t>Number of Share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IN" sz="1600" dirty="0"/>
                        <a:t>Amount Invested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IN" sz="1600" dirty="0"/>
                        <a:t>% Interest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2506571696"/>
                  </a:ext>
                </a:extLst>
              </a:tr>
              <a:tr h="380693">
                <a:tc>
                  <a:txBody>
                    <a:bodyPr/>
                    <a:lstStyle/>
                    <a:p>
                      <a:pPr algn="ctr"/>
                      <a:r>
                        <a:rPr lang="en-IN" sz="1600" dirty="0"/>
                        <a:t>Founders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30,000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3,00,000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3878724"/>
                  </a:ext>
                </a:extLst>
              </a:tr>
              <a:tr h="380693">
                <a:tc>
                  <a:txBody>
                    <a:bodyPr/>
                    <a:lstStyle/>
                    <a:p>
                      <a:pPr algn="ctr"/>
                      <a:r>
                        <a:rPr lang="en-IN" sz="1600" dirty="0"/>
                        <a:t>Investor 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20,000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2,00,000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224089"/>
                  </a:ext>
                </a:extLst>
              </a:tr>
            </a:tbl>
          </a:graphicData>
        </a:graphic>
      </p:graphicFrame>
      <p:sp>
        <p:nvSpPr>
          <p:cNvPr id="4" name="Rectangle 3">
            <a:extLst>
              <a:ext uri="{FF2B5EF4-FFF2-40B4-BE49-F238E27FC236}">
                <a16:creationId xmlns:a16="http://schemas.microsoft.com/office/drawing/2014/main" id="{A4DC93D5-436F-4A2E-A5D5-0022D89672BC}"/>
              </a:ext>
            </a:extLst>
          </p:cNvPr>
          <p:cNvSpPr/>
          <p:nvPr/>
        </p:nvSpPr>
        <p:spPr>
          <a:xfrm>
            <a:off x="371612" y="4204720"/>
            <a:ext cx="8577087" cy="2308324"/>
          </a:xfrm>
          <a:prstGeom prst="rect">
            <a:avLst/>
          </a:prstGeom>
        </p:spPr>
        <p:txBody>
          <a:bodyPr wrap="square">
            <a:spAutoFit/>
          </a:bodyPr>
          <a:lstStyle/>
          <a:p>
            <a:pPr algn="just"/>
            <a:r>
              <a:rPr lang="en-US" sz="1600" dirty="0">
                <a:solidFill>
                  <a:srgbClr val="000000"/>
                </a:solidFill>
                <a:latin typeface="+mj-lt"/>
              </a:rPr>
              <a:t>Now, if startup was acquired for Rs 60 Lakhs, the preferred stockholders would convert their preferred stock to common stock to participate in the gain. If the preferred stockholders did not convert they would only be entitled to their liquidation preference, or Rs 20 lakhs. </a:t>
            </a:r>
          </a:p>
          <a:p>
            <a:pPr algn="just"/>
            <a:endParaRPr lang="en-US" sz="1600" dirty="0">
              <a:solidFill>
                <a:srgbClr val="000000"/>
              </a:solidFill>
              <a:latin typeface="+mj-lt"/>
            </a:endParaRPr>
          </a:p>
          <a:p>
            <a:pPr algn="just"/>
            <a:r>
              <a:rPr lang="en-US" sz="1600" dirty="0">
                <a:solidFill>
                  <a:srgbClr val="000000"/>
                </a:solidFill>
                <a:latin typeface="+mj-lt"/>
              </a:rPr>
              <a:t>By converting to common stock (assuming a 1 preferred stock to 1 common stock conversion ratio), the investors would receive their pro rata share of the Rs. 60 lakhs along with all the other common stock. Therefore, Investor A will now hold 40% of the common stock and entitle them to receive 40% of the Rs. 60 lakhs, or 24 lakhs</a:t>
            </a:r>
            <a:r>
              <a:rPr lang="en-US" sz="1600" b="1" dirty="0">
                <a:solidFill>
                  <a:srgbClr val="000000"/>
                </a:solidFill>
                <a:latin typeface="+mj-lt"/>
              </a:rPr>
              <a:t>. Clearly, it is an easy decision for Investor A to convert and get a bigger bounty.</a:t>
            </a:r>
            <a:endParaRPr lang="en-IN" sz="1600" b="1" dirty="0">
              <a:latin typeface="+mj-lt"/>
            </a:endParaRPr>
          </a:p>
        </p:txBody>
      </p:sp>
    </p:spTree>
    <p:extLst>
      <p:ext uri="{BB962C8B-B14F-4D97-AF65-F5344CB8AC3E}">
        <p14:creationId xmlns:p14="http://schemas.microsoft.com/office/powerpoint/2010/main" val="9923662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Liquidation Preference</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
        <p:nvSpPr>
          <p:cNvPr id="3" name="Rectangle 2">
            <a:extLst>
              <a:ext uri="{FF2B5EF4-FFF2-40B4-BE49-F238E27FC236}">
                <a16:creationId xmlns:a16="http://schemas.microsoft.com/office/drawing/2014/main" id="{7DCEA2AA-DEB4-44B8-A796-A94EFBC00786}"/>
              </a:ext>
            </a:extLst>
          </p:cNvPr>
          <p:cNvSpPr/>
          <p:nvPr/>
        </p:nvSpPr>
        <p:spPr>
          <a:xfrm>
            <a:off x="371614" y="1269055"/>
            <a:ext cx="8577086" cy="3493264"/>
          </a:xfrm>
          <a:prstGeom prst="rect">
            <a:avLst/>
          </a:prstGeom>
        </p:spPr>
        <p:txBody>
          <a:bodyPr wrap="square">
            <a:spAutoFit/>
          </a:bodyPr>
          <a:lstStyle/>
          <a:p>
            <a:pPr algn="just"/>
            <a:r>
              <a:rPr lang="en-US" sz="1700" dirty="0"/>
              <a:t>However, many venture capital investors </a:t>
            </a:r>
            <a:r>
              <a:rPr lang="en-US" sz="1700" b="1" dirty="0"/>
              <a:t>negotiate for a participating liquidation preference</a:t>
            </a:r>
            <a:r>
              <a:rPr lang="en-US" sz="1700" dirty="0"/>
              <a:t>.</a:t>
            </a:r>
          </a:p>
          <a:p>
            <a:pPr algn="just"/>
            <a:endParaRPr lang="en-US" sz="1700" dirty="0"/>
          </a:p>
          <a:p>
            <a:pPr algn="just"/>
            <a:r>
              <a:rPr lang="en-US" sz="1700" dirty="0"/>
              <a:t>Preferred stock with a participating liquidation preference will get their liquidation preference first and then have the opportunity to participate pro rata with the common stock. Assuming the Rs. 60 lakhs acquisition of startup, Investor A would get a Rs 20 lakhs liquidation preference PLUS be allowed to participate in getting their pro rata share of the remaining Rs. 40 lakhs. The residual Rs. 40 lakhs (after the preferred stock gets paid its Rs. 20 lakhs preference) will be divided pro rata between the common stock and the preferred stock as if the preferred stock had converted to common stock. Therefore, with a participating liquidation preference, Investor now gets a distribution of Rs 20 lakhs (i.e. the preference) PLUS Rs. 16 lakhs in participation proceeds (i.e. 40% of the remaining Rs. 40 lakhs) for a grand total of Rs. 36 lakhs.</a:t>
            </a:r>
            <a:endParaRPr lang="en-US" sz="1700" dirty="0">
              <a:solidFill>
                <a:srgbClr val="000000"/>
              </a:solidFill>
              <a:latin typeface="+mj-lt"/>
            </a:endParaRPr>
          </a:p>
        </p:txBody>
      </p:sp>
      <p:graphicFrame>
        <p:nvGraphicFramePr>
          <p:cNvPr id="7" name="Table 6">
            <a:extLst>
              <a:ext uri="{FF2B5EF4-FFF2-40B4-BE49-F238E27FC236}">
                <a16:creationId xmlns:a16="http://schemas.microsoft.com/office/drawing/2014/main" id="{D5572E7F-3FFB-4904-94C9-2E70D44C97D6}"/>
              </a:ext>
            </a:extLst>
          </p:cNvPr>
          <p:cNvGraphicFramePr>
            <a:graphicFrameLocks noGrp="1"/>
          </p:cNvGraphicFramePr>
          <p:nvPr>
            <p:extLst>
              <p:ext uri="{D42A27DB-BD31-4B8C-83A1-F6EECF244321}">
                <p14:modId xmlns:p14="http://schemas.microsoft.com/office/powerpoint/2010/main" val="639061222"/>
              </p:ext>
            </p:extLst>
          </p:nvPr>
        </p:nvGraphicFramePr>
        <p:xfrm>
          <a:off x="371614" y="5030077"/>
          <a:ext cx="8577088" cy="1320800"/>
        </p:xfrm>
        <a:graphic>
          <a:graphicData uri="http://schemas.openxmlformats.org/drawingml/2006/table">
            <a:tbl>
              <a:tblPr firstRow="1" bandRow="1">
                <a:tableStyleId>{21E4AEA4-8DFA-4A89-87EB-49C32662AFE0}</a:tableStyleId>
              </a:tblPr>
              <a:tblGrid>
                <a:gridCol w="2144272">
                  <a:extLst>
                    <a:ext uri="{9D8B030D-6E8A-4147-A177-3AD203B41FA5}">
                      <a16:colId xmlns:a16="http://schemas.microsoft.com/office/drawing/2014/main" val="3812486557"/>
                    </a:ext>
                  </a:extLst>
                </a:gridCol>
                <a:gridCol w="2144272">
                  <a:extLst>
                    <a:ext uri="{9D8B030D-6E8A-4147-A177-3AD203B41FA5}">
                      <a16:colId xmlns:a16="http://schemas.microsoft.com/office/drawing/2014/main" val="1193329821"/>
                    </a:ext>
                  </a:extLst>
                </a:gridCol>
                <a:gridCol w="2144272">
                  <a:extLst>
                    <a:ext uri="{9D8B030D-6E8A-4147-A177-3AD203B41FA5}">
                      <a16:colId xmlns:a16="http://schemas.microsoft.com/office/drawing/2014/main" val="2335673685"/>
                    </a:ext>
                  </a:extLst>
                </a:gridCol>
                <a:gridCol w="2144272">
                  <a:extLst>
                    <a:ext uri="{9D8B030D-6E8A-4147-A177-3AD203B41FA5}">
                      <a16:colId xmlns:a16="http://schemas.microsoft.com/office/drawing/2014/main" val="149785630"/>
                    </a:ext>
                  </a:extLst>
                </a:gridCol>
              </a:tblGrid>
              <a:tr h="370840">
                <a:tc>
                  <a:txBody>
                    <a:bodyPr/>
                    <a:lstStyle/>
                    <a:p>
                      <a:pPr algn="ctr"/>
                      <a:r>
                        <a:rPr lang="en-IN" sz="1600" dirty="0"/>
                        <a:t>Tranche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pPr algn="ctr"/>
                      <a:r>
                        <a:rPr lang="en-IN" sz="1600" dirty="0"/>
                        <a:t>Liquidation Preference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pPr algn="ctr"/>
                      <a:r>
                        <a:rPr lang="en-IN" sz="1600" dirty="0"/>
                        <a:t>Investor 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pPr algn="ctr"/>
                      <a:r>
                        <a:rPr lang="en-IN" sz="1600" dirty="0"/>
                        <a:t>Founders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2506571696"/>
                  </a:ext>
                </a:extLst>
              </a:tr>
              <a:tr h="370840">
                <a:tc>
                  <a:txBody>
                    <a:bodyPr/>
                    <a:lstStyle/>
                    <a:p>
                      <a:pPr algn="ctr"/>
                      <a:r>
                        <a:rPr lang="en-IN" sz="1600" dirty="0"/>
                        <a:t>Tranche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err="1"/>
                        <a:t>Upto</a:t>
                      </a:r>
                      <a:r>
                        <a:rPr lang="en-IN" sz="1600" dirty="0"/>
                        <a:t> Rs. 20 Lakhs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20,00,000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3878724"/>
                  </a:ext>
                </a:extLst>
              </a:tr>
              <a:tr h="370840">
                <a:tc>
                  <a:txBody>
                    <a:bodyPr/>
                    <a:lstStyle/>
                    <a:p>
                      <a:pPr algn="ctr"/>
                      <a:r>
                        <a:rPr lang="en-IN" sz="1600" dirty="0"/>
                        <a:t>Tranche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&gt; 20 Lakhs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16,00,000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IN" sz="1600" dirty="0"/>
                        <a:t>24,00,000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224089"/>
                  </a:ext>
                </a:extLst>
              </a:tr>
            </a:tbl>
          </a:graphicData>
        </a:graphic>
      </p:graphicFrame>
    </p:spTree>
    <p:extLst>
      <p:ext uri="{BB962C8B-B14F-4D97-AF65-F5344CB8AC3E}">
        <p14:creationId xmlns:p14="http://schemas.microsoft.com/office/powerpoint/2010/main" val="1340838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p:txBody>
          <a:bodyPr/>
          <a:lstStyle/>
          <a:p>
            <a:fld id="{BC6C6F90-24A2-5E47-B903-ED66EE245175}" type="slidenum">
              <a:rPr lang="en-US" smtClean="0">
                <a:latin typeface="Arial" panose="020B0604020202020204" pitchFamily="34" charset="0"/>
                <a:cs typeface="Arial" panose="020B0604020202020204" pitchFamily="34" charset="0"/>
              </a:rPr>
              <a:pPr/>
              <a:t>33</a:t>
            </a:fld>
            <a:endParaRPr lang="en-US">
              <a:latin typeface="Arial" panose="020B0604020202020204" pitchFamily="34" charset="0"/>
              <a:cs typeface="Arial" panose="020B0604020202020204" pitchFamily="34" charset="0"/>
            </a:endParaRPr>
          </a:p>
        </p:txBody>
      </p:sp>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BSM Application: </a:t>
            </a:r>
            <a:r>
              <a:rPr lang="en-IN" sz="1800" b="1" dirty="0" err="1">
                <a:solidFill>
                  <a:schemeClr val="accent5">
                    <a:lumMod val="75000"/>
                  </a:schemeClr>
                </a:solidFill>
                <a:latin typeface="Arial" panose="020B0604020202020204" pitchFamily="34" charset="0"/>
                <a:cs typeface="Arial" pitchFamily="34" charset="0"/>
              </a:rPr>
              <a:t>Backsolve</a:t>
            </a:r>
            <a:r>
              <a:rPr lang="en-IN" sz="1800" b="1" dirty="0">
                <a:solidFill>
                  <a:schemeClr val="accent5">
                    <a:lumMod val="75000"/>
                  </a:schemeClr>
                </a:solidFill>
                <a:latin typeface="Arial" panose="020B0604020202020204" pitchFamily="34" charset="0"/>
                <a:cs typeface="Arial" pitchFamily="34" charset="0"/>
              </a:rPr>
              <a:t> Option Pricing Method </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Rectangle 6">
            <a:extLst>
              <a:ext uri="{FF2B5EF4-FFF2-40B4-BE49-F238E27FC236}">
                <a16:creationId xmlns:a16="http://schemas.microsoft.com/office/drawing/2014/main" id="{A4B5F8DD-FCAC-4C9E-9803-0E9C95907225}"/>
              </a:ext>
            </a:extLst>
          </p:cNvPr>
          <p:cNvSpPr/>
          <p:nvPr/>
        </p:nvSpPr>
        <p:spPr>
          <a:xfrm>
            <a:off x="302991" y="1461155"/>
            <a:ext cx="8350355" cy="5262979"/>
          </a:xfrm>
          <a:prstGeom prst="rect">
            <a:avLst/>
          </a:prstGeom>
        </p:spPr>
        <p:txBody>
          <a:bodyPr wrap="square">
            <a:spAutoFit/>
          </a:bodyPr>
          <a:lstStyle/>
          <a:p>
            <a:pPr marL="285750" indent="-285750" algn="just">
              <a:buFont typeface="Arial" charset="0"/>
              <a:buChar char="•"/>
            </a:pPr>
            <a:r>
              <a:rPr lang="en-GB" sz="1600" dirty="0">
                <a:latin typeface="Arial" charset="0"/>
                <a:ea typeface="Arial" charset="0"/>
                <a:cs typeface="Arial" charset="0"/>
              </a:rPr>
              <a:t>The </a:t>
            </a:r>
            <a:r>
              <a:rPr lang="en-GB" sz="1600" dirty="0" err="1">
                <a:latin typeface="Arial" charset="0"/>
                <a:ea typeface="Arial" charset="0"/>
                <a:cs typeface="Arial" charset="0"/>
              </a:rPr>
              <a:t>Backsolve</a:t>
            </a:r>
            <a:r>
              <a:rPr lang="en-GB" sz="1600" dirty="0">
                <a:latin typeface="Arial" charset="0"/>
                <a:ea typeface="Arial" charset="0"/>
                <a:cs typeface="Arial" charset="0"/>
              </a:rPr>
              <a:t> method uses the </a:t>
            </a:r>
            <a:r>
              <a:rPr lang="en-GB" sz="1600" b="1" dirty="0">
                <a:latin typeface="Arial" charset="0"/>
                <a:ea typeface="Arial" charset="0"/>
                <a:cs typeface="Arial" charset="0"/>
              </a:rPr>
              <a:t>Black-Scholes Option-Pricing Method (OPM)</a:t>
            </a:r>
            <a:r>
              <a:rPr lang="en-GB" sz="1600" dirty="0">
                <a:latin typeface="Arial" charset="0"/>
                <a:ea typeface="Arial" charset="0"/>
                <a:cs typeface="Arial" charset="0"/>
              </a:rPr>
              <a:t> that treats </a:t>
            </a:r>
            <a:r>
              <a:rPr lang="en-US" sz="1600" dirty="0">
                <a:latin typeface="Arial" charset="0"/>
                <a:ea typeface="Arial" charset="0"/>
                <a:cs typeface="Arial" charset="0"/>
              </a:rPr>
              <a:t>the common stock and preferred stock are treated </a:t>
            </a:r>
            <a:r>
              <a:rPr lang="en-US" sz="1600" i="1" dirty="0">
                <a:solidFill>
                  <a:schemeClr val="tx2"/>
                </a:solidFill>
                <a:latin typeface="Arial" charset="0"/>
                <a:ea typeface="Arial" charset="0"/>
                <a:cs typeface="Arial" charset="0"/>
              </a:rPr>
              <a:t>as call options </a:t>
            </a:r>
            <a:r>
              <a:rPr lang="en-US" sz="1600" dirty="0">
                <a:latin typeface="Arial" charset="0"/>
                <a:ea typeface="Arial" charset="0"/>
                <a:cs typeface="Arial" charset="0"/>
              </a:rPr>
              <a:t>on the subject company’s enterprise value with exercise prices </a:t>
            </a:r>
            <a:r>
              <a:rPr lang="en-US" sz="1600" i="1" dirty="0">
                <a:solidFill>
                  <a:schemeClr val="tx2"/>
                </a:solidFill>
                <a:latin typeface="Arial" charset="0"/>
                <a:ea typeface="Arial" charset="0"/>
                <a:cs typeface="Arial" charset="0"/>
              </a:rPr>
              <a:t>based on the liquidation preference of the preferred stock.</a:t>
            </a:r>
          </a:p>
          <a:p>
            <a:pPr marL="285750" indent="-285750" algn="just">
              <a:buFont typeface="Arial" charset="0"/>
              <a:buChar char="•"/>
            </a:pPr>
            <a:endParaRPr lang="en-US" sz="1600" i="1" dirty="0">
              <a:latin typeface="Arial" charset="0"/>
              <a:ea typeface="Arial" charset="0"/>
              <a:cs typeface="Arial" charset="0"/>
            </a:endParaRPr>
          </a:p>
          <a:p>
            <a:pPr marL="285750" indent="-285750" algn="just">
              <a:buFont typeface="Arial" charset="0"/>
              <a:buChar char="•"/>
            </a:pPr>
            <a:r>
              <a:rPr lang="en-GB" sz="1600" dirty="0">
                <a:latin typeface="Arial" charset="0"/>
                <a:ea typeface="Arial" charset="0"/>
                <a:cs typeface="Arial" charset="0"/>
              </a:rPr>
              <a:t>It is useful in </a:t>
            </a:r>
            <a:r>
              <a:rPr lang="en-GB" sz="1600" b="1" dirty="0">
                <a:latin typeface="Arial" charset="0"/>
                <a:ea typeface="Arial" charset="0"/>
                <a:cs typeface="Arial" charset="0"/>
              </a:rPr>
              <a:t>allocation of total equity value </a:t>
            </a:r>
            <a:r>
              <a:rPr lang="en-GB" sz="1600" dirty="0">
                <a:latin typeface="Arial" charset="0"/>
                <a:ea typeface="Arial" charset="0"/>
                <a:cs typeface="Arial" charset="0"/>
              </a:rPr>
              <a:t>to the various classes of equity holders as per the capitalization table.</a:t>
            </a:r>
          </a:p>
          <a:p>
            <a:pPr marL="285750" indent="-285750" algn="just">
              <a:buFont typeface="Arial" charset="0"/>
              <a:buChar char="•"/>
            </a:pPr>
            <a:endParaRPr lang="en-US" sz="1600" i="1" dirty="0">
              <a:latin typeface="Arial" charset="0"/>
              <a:ea typeface="Arial" charset="0"/>
              <a:cs typeface="Arial" charset="0"/>
            </a:endParaRPr>
          </a:p>
          <a:p>
            <a:pPr marL="285750" indent="-285750" algn="just">
              <a:buFont typeface="Arial" charset="0"/>
              <a:buChar char="•"/>
            </a:pPr>
            <a:r>
              <a:rPr lang="en-US" sz="1600" dirty="0">
                <a:latin typeface="Arial" charset="0"/>
                <a:ea typeface="Arial" charset="0"/>
                <a:cs typeface="Arial" charset="0"/>
              </a:rPr>
              <a:t>In the model, </a:t>
            </a:r>
            <a:r>
              <a:rPr lang="en-US" sz="1600" b="1" dirty="0">
                <a:latin typeface="Arial" charset="0"/>
                <a:ea typeface="Arial" charset="0"/>
                <a:cs typeface="Arial" charset="0"/>
              </a:rPr>
              <a:t>the exercise price is based on a comparison </a:t>
            </a:r>
            <a:r>
              <a:rPr lang="en-US" sz="1600" dirty="0">
                <a:latin typeface="Arial" charset="0"/>
                <a:ea typeface="Arial" charset="0"/>
                <a:cs typeface="Arial" charset="0"/>
              </a:rPr>
              <a:t>with the enterprise value rather than, as in the case of a “regular” call option, a comparison with a per-share stock price. </a:t>
            </a:r>
          </a:p>
          <a:p>
            <a:pPr marL="285750" indent="-285750" algn="just">
              <a:buFont typeface="Arial" charset="0"/>
              <a:buChar char="•"/>
            </a:pPr>
            <a:endParaRPr lang="en-US" sz="1600" i="1" dirty="0">
              <a:latin typeface="Arial" charset="0"/>
              <a:ea typeface="Arial" charset="0"/>
              <a:cs typeface="Arial" charset="0"/>
            </a:endParaRPr>
          </a:p>
          <a:p>
            <a:pPr marL="285750" indent="-285750" algn="just">
              <a:buFont typeface="Arial" charset="0"/>
              <a:buChar char="•"/>
            </a:pPr>
            <a:r>
              <a:rPr lang="en-US" sz="1600" b="1" dirty="0">
                <a:latin typeface="Arial" charset="0"/>
                <a:ea typeface="Arial" charset="0"/>
                <a:cs typeface="Arial" charset="0"/>
              </a:rPr>
              <a:t>Common stock is considered </a:t>
            </a:r>
            <a:r>
              <a:rPr lang="en-US" sz="1600" i="1" dirty="0">
                <a:solidFill>
                  <a:schemeClr val="tx2"/>
                </a:solidFill>
                <a:latin typeface="Arial" charset="0"/>
                <a:ea typeface="Arial" charset="0"/>
                <a:cs typeface="Arial" charset="0"/>
              </a:rPr>
              <a:t>to be a call option </a:t>
            </a:r>
            <a:r>
              <a:rPr lang="en-US" sz="1600" dirty="0">
                <a:latin typeface="Arial" charset="0"/>
                <a:ea typeface="Arial" charset="0"/>
                <a:cs typeface="Arial" charset="0"/>
              </a:rPr>
              <a:t>with a claim on the enterprise at an exercise price equal to the remaining value immediately after the preferred stock is liquidated. </a:t>
            </a:r>
          </a:p>
          <a:p>
            <a:pPr marL="285750" indent="-285750" algn="just">
              <a:buFont typeface="Arial" charset="0"/>
              <a:buChar char="•"/>
            </a:pPr>
            <a:endParaRPr lang="en-US" sz="1600" i="1" dirty="0">
              <a:latin typeface="Arial" charset="0"/>
              <a:ea typeface="Arial" charset="0"/>
              <a:cs typeface="Arial" charset="0"/>
            </a:endParaRPr>
          </a:p>
          <a:p>
            <a:pPr marL="285750" indent="-285750" algn="just">
              <a:buFont typeface="Arial" charset="0"/>
              <a:buChar char="•"/>
            </a:pPr>
            <a:r>
              <a:rPr lang="en-US" sz="1600" dirty="0">
                <a:latin typeface="Arial" charset="0"/>
                <a:ea typeface="Arial" charset="0"/>
                <a:cs typeface="Arial" charset="0"/>
              </a:rPr>
              <a:t>The option pricing method has commonly</a:t>
            </a:r>
            <a:r>
              <a:rPr lang="en-US" sz="1600" i="1" dirty="0">
                <a:latin typeface="Arial" charset="0"/>
                <a:ea typeface="Arial" charset="0"/>
                <a:cs typeface="Arial" charset="0"/>
              </a:rPr>
              <a:t> </a:t>
            </a:r>
            <a:r>
              <a:rPr lang="en-US" sz="1600" b="1" dirty="0">
                <a:latin typeface="Arial" charset="0"/>
                <a:ea typeface="Arial" charset="0"/>
                <a:cs typeface="Arial" charset="0"/>
              </a:rPr>
              <a:t>used the Black-Scholes model </a:t>
            </a:r>
            <a:r>
              <a:rPr lang="en-US" sz="1600" i="1" dirty="0">
                <a:solidFill>
                  <a:schemeClr val="tx2"/>
                </a:solidFill>
                <a:latin typeface="Arial" charset="0"/>
                <a:ea typeface="Arial" charset="0"/>
                <a:cs typeface="Arial" charset="0"/>
              </a:rPr>
              <a:t>to price the call option. </a:t>
            </a:r>
          </a:p>
          <a:p>
            <a:pPr marL="285750" indent="-285750" algn="just">
              <a:buFont typeface="Arial" charset="0"/>
              <a:buChar char="•"/>
            </a:pPr>
            <a:endParaRPr lang="en-US" sz="1600" i="1" dirty="0">
              <a:latin typeface="Arial" charset="0"/>
              <a:ea typeface="Arial" charset="0"/>
              <a:cs typeface="Arial" charset="0"/>
            </a:endParaRPr>
          </a:p>
          <a:p>
            <a:pPr marL="285750" indent="-285750" algn="just">
              <a:buFont typeface="Arial" charset="0"/>
              <a:buChar char="•"/>
            </a:pPr>
            <a:r>
              <a:rPr lang="en-US" sz="1600" i="1" dirty="0">
                <a:latin typeface="Arial" charset="0"/>
                <a:ea typeface="Arial" charset="0"/>
                <a:cs typeface="Arial" charset="0"/>
              </a:rPr>
              <a:t>It </a:t>
            </a:r>
            <a:r>
              <a:rPr lang="en-US" sz="1600" b="1" i="1" dirty="0">
                <a:latin typeface="Arial" charset="0"/>
                <a:ea typeface="Arial" charset="0"/>
                <a:cs typeface="Arial" charset="0"/>
              </a:rPr>
              <a:t>calculates the equity value </a:t>
            </a:r>
            <a:r>
              <a:rPr lang="en-US" sz="1600" i="1" dirty="0">
                <a:solidFill>
                  <a:schemeClr val="tx2"/>
                </a:solidFill>
                <a:latin typeface="Arial" charset="0"/>
                <a:ea typeface="Arial" charset="0"/>
                <a:cs typeface="Arial" charset="0"/>
              </a:rPr>
              <a:t>based on recent transactions </a:t>
            </a:r>
            <a:r>
              <a:rPr lang="en-US" sz="1600" i="1" dirty="0">
                <a:latin typeface="Arial" charset="0"/>
                <a:ea typeface="Arial" charset="0"/>
                <a:cs typeface="Arial" charset="0"/>
              </a:rPr>
              <a:t>in the subject company’s shares. The option pricing method </a:t>
            </a:r>
            <a:r>
              <a:rPr lang="en-US" sz="1600" i="1" dirty="0">
                <a:solidFill>
                  <a:schemeClr val="tx2"/>
                </a:solidFill>
                <a:latin typeface="Arial" charset="0"/>
                <a:ea typeface="Arial" charset="0"/>
                <a:cs typeface="Arial" charset="0"/>
              </a:rPr>
              <a:t>may be complex to implement.  </a:t>
            </a: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4" name="TextBox 3"/>
          <p:cNvSpPr txBox="1"/>
          <p:nvPr/>
        </p:nvSpPr>
        <p:spPr>
          <a:xfrm>
            <a:off x="468351" y="1081669"/>
            <a:ext cx="8173844" cy="369332"/>
          </a:xfrm>
          <a:prstGeom prst="rect">
            <a:avLst/>
          </a:prstGeom>
          <a:solidFill>
            <a:schemeClr val="accent5">
              <a:lumMod val="75000"/>
            </a:schemeClr>
          </a:solidFill>
        </p:spPr>
        <p:txBody>
          <a:bodyPr wrap="square" rtlCol="0">
            <a:spAutoFit/>
          </a:bodyPr>
          <a:lstStyle/>
          <a:p>
            <a:pPr algn="ctr"/>
            <a:r>
              <a:rPr lang="en-US" b="1" dirty="0">
                <a:solidFill>
                  <a:schemeClr val="bg1"/>
                </a:solidFill>
              </a:rPr>
              <a:t>Equity Allocation Method : </a:t>
            </a:r>
            <a:r>
              <a:rPr lang="en-IN" b="1" dirty="0" err="1">
                <a:solidFill>
                  <a:schemeClr val="bg1"/>
                </a:solidFill>
                <a:latin typeface="Arial" panose="020B0604020202020204" pitchFamily="34" charset="0"/>
                <a:cs typeface="Arial" pitchFamily="34" charset="0"/>
              </a:rPr>
              <a:t>Backsolve</a:t>
            </a:r>
            <a:r>
              <a:rPr lang="en-IN" b="1" dirty="0">
                <a:solidFill>
                  <a:schemeClr val="bg1"/>
                </a:solidFill>
                <a:latin typeface="Arial" panose="020B0604020202020204" pitchFamily="34" charset="0"/>
                <a:cs typeface="Arial" pitchFamily="34" charset="0"/>
              </a:rPr>
              <a:t> Option Pricing Method </a:t>
            </a:r>
            <a:r>
              <a:rPr lang="en-US" b="1" dirty="0">
                <a:solidFill>
                  <a:schemeClr val="bg1"/>
                </a:solidFill>
              </a:rPr>
              <a:t> </a:t>
            </a:r>
          </a:p>
        </p:txBody>
      </p:sp>
    </p:spTree>
    <p:extLst>
      <p:ext uri="{BB962C8B-B14F-4D97-AF65-F5344CB8AC3E}">
        <p14:creationId xmlns:p14="http://schemas.microsoft.com/office/powerpoint/2010/main" val="26535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69214" y="1221194"/>
            <a:ext cx="8230870" cy="5078313"/>
          </a:xfrm>
          <a:prstGeom prst="rect">
            <a:avLst/>
          </a:prstGeom>
          <a:noFill/>
        </p:spPr>
        <p:txBody>
          <a:bodyPr wrap="square" rtlCol="0">
            <a:spAutoFit/>
          </a:bodyPr>
          <a:lstStyle>
            <a:defPPr>
              <a:defRPr lang="en-US"/>
            </a:defPPr>
            <a:lvl1pPr>
              <a:defRPr sz="1600"/>
            </a:lvl1pPr>
          </a:lstStyle>
          <a:p>
            <a:pPr algn="just"/>
            <a:r>
              <a:rPr lang="en-US" sz="1800" b="1" dirty="0">
                <a:solidFill>
                  <a:schemeClr val="accent5">
                    <a:lumMod val="75000"/>
                  </a:schemeClr>
                </a:solidFill>
              </a:rPr>
              <a:t>Overview:</a:t>
            </a:r>
          </a:p>
          <a:p>
            <a:pPr algn="just"/>
            <a:endParaRPr lang="en-US" sz="1800" dirty="0"/>
          </a:p>
          <a:p>
            <a:pPr marL="285750" indent="-285750" algn="just">
              <a:buFont typeface="Arial" panose="020B0604020202020204" pitchFamily="34" charset="0"/>
              <a:buChar char="•"/>
            </a:pPr>
            <a:r>
              <a:rPr sz="1800" dirty="0"/>
              <a:t>A binomial model is </a:t>
            </a:r>
            <a:r>
              <a:rPr sz="1800" b="1" dirty="0"/>
              <a:t>based on the idea </a:t>
            </a:r>
            <a:r>
              <a:rPr sz="1800" dirty="0"/>
              <a:t>that, </a:t>
            </a:r>
            <a:r>
              <a:rPr sz="1800" b="1" dirty="0"/>
              <a:t>over the next period</a:t>
            </a:r>
            <a:r>
              <a:rPr sz="1800" dirty="0"/>
              <a:t>, the value of an  asset </a:t>
            </a:r>
            <a:r>
              <a:rPr sz="1800" i="1" dirty="0">
                <a:solidFill>
                  <a:schemeClr val="tx2"/>
                </a:solidFill>
              </a:rPr>
              <a:t>will change to one of two possible values</a:t>
            </a:r>
            <a:r>
              <a:rPr lang="en-US" sz="1800" dirty="0"/>
              <a:t>.</a:t>
            </a:r>
            <a:endParaRPr sz="1800" dirty="0"/>
          </a:p>
          <a:p>
            <a:pPr marL="285750" indent="-285750" algn="just">
              <a:buFont typeface="Arial" panose="020B0604020202020204" pitchFamily="34" charset="0"/>
              <a:buChar char="•"/>
            </a:pPr>
            <a:endParaRPr lang="en-US" sz="1800" dirty="0"/>
          </a:p>
          <a:p>
            <a:pPr marL="285750" indent="-285750" algn="just">
              <a:buFont typeface="Arial" panose="020B0604020202020204" pitchFamily="34" charset="0"/>
              <a:buChar char="•"/>
            </a:pPr>
            <a:r>
              <a:rPr sz="1800" dirty="0"/>
              <a:t>To</a:t>
            </a:r>
            <a:r>
              <a:rPr lang="en-US" sz="1800" dirty="0"/>
              <a:t>  </a:t>
            </a:r>
            <a:r>
              <a:rPr sz="1800" dirty="0"/>
              <a:t>construct a binomial model we need know:</a:t>
            </a:r>
          </a:p>
          <a:p>
            <a:pPr marL="742950" lvl="1" indent="-285750" algn="just">
              <a:buFont typeface="Arial" panose="020B0604020202020204" pitchFamily="34" charset="0"/>
              <a:buChar char="-"/>
            </a:pPr>
            <a:r>
              <a:rPr dirty="0"/>
              <a:t>The beginning asset value</a:t>
            </a:r>
          </a:p>
          <a:p>
            <a:pPr marL="742950" lvl="1" indent="-285750" algn="just">
              <a:buFont typeface="Arial" panose="020B0604020202020204" pitchFamily="34" charset="0"/>
              <a:buChar char="-"/>
            </a:pPr>
            <a:r>
              <a:rPr dirty="0"/>
              <a:t>The size of the two possible changes</a:t>
            </a:r>
          </a:p>
          <a:p>
            <a:pPr marL="742950" lvl="1" indent="-285750" algn="just">
              <a:buFont typeface="Arial" panose="020B0604020202020204" pitchFamily="34" charset="0"/>
              <a:buChar char="-"/>
            </a:pPr>
            <a:r>
              <a:rPr dirty="0"/>
              <a:t>The probability of the changes occurring</a:t>
            </a:r>
            <a:endParaRPr lang="en-US" dirty="0"/>
          </a:p>
          <a:p>
            <a:pPr marL="742950" lvl="1" indent="-285750" algn="just">
              <a:buFont typeface="Arial" panose="020B0604020202020204" pitchFamily="34" charset="0"/>
              <a:buChar char="•"/>
            </a:pPr>
            <a:endParaRPr dirty="0"/>
          </a:p>
          <a:p>
            <a:pPr marL="285750" indent="-285750" algn="just">
              <a:buFont typeface="Arial" panose="020B0604020202020204" pitchFamily="34" charset="0"/>
              <a:buChar char="•"/>
            </a:pPr>
            <a:r>
              <a:rPr sz="1800" dirty="0"/>
              <a:t>The binomial model </a:t>
            </a:r>
            <a:r>
              <a:rPr sz="1800" b="1" dirty="0"/>
              <a:t>can be used </a:t>
            </a:r>
            <a:r>
              <a:rPr sz="1800" dirty="0"/>
              <a:t>to </a:t>
            </a:r>
            <a:r>
              <a:rPr sz="1800" i="1" dirty="0">
                <a:solidFill>
                  <a:schemeClr val="tx2"/>
                </a:solidFill>
              </a:rPr>
              <a:t>value a European as well as an American  option</a:t>
            </a:r>
            <a:r>
              <a:rPr lang="en-US" sz="1800" i="1" dirty="0">
                <a:solidFill>
                  <a:schemeClr val="tx2"/>
                </a:solidFill>
              </a:rPr>
              <a:t>.</a:t>
            </a:r>
          </a:p>
          <a:p>
            <a:pPr marL="285750" indent="-285750" algn="just">
              <a:buFont typeface="Arial" panose="020B0604020202020204" pitchFamily="34" charset="0"/>
              <a:buChar char="•"/>
            </a:pPr>
            <a:endParaRPr sz="1800" dirty="0"/>
          </a:p>
          <a:p>
            <a:pPr marL="285750" indent="-285750" algn="just">
              <a:buFont typeface="Arial" panose="020B0604020202020204" pitchFamily="34" charset="0"/>
              <a:buChar char="•"/>
            </a:pPr>
            <a:r>
              <a:rPr sz="1800" dirty="0"/>
              <a:t>The </a:t>
            </a:r>
            <a:r>
              <a:rPr sz="1800" b="1" dirty="0"/>
              <a:t>number of nodes </a:t>
            </a:r>
            <a:r>
              <a:rPr sz="1800" dirty="0"/>
              <a:t>in the binomial model </a:t>
            </a:r>
            <a:r>
              <a:rPr sz="1800" b="1" dirty="0"/>
              <a:t>is determined </a:t>
            </a:r>
            <a:r>
              <a:rPr sz="1800" i="1" dirty="0">
                <a:solidFill>
                  <a:schemeClr val="tx2"/>
                </a:solidFill>
              </a:rPr>
              <a:t>by the time to  expiry of the option</a:t>
            </a:r>
            <a:r>
              <a:rPr lang="en-US" sz="1800" i="1" dirty="0">
                <a:solidFill>
                  <a:schemeClr val="tx2"/>
                </a:solidFill>
              </a:rPr>
              <a:t>.</a:t>
            </a:r>
          </a:p>
          <a:p>
            <a:pPr marL="285750" indent="-285750" algn="just">
              <a:buFont typeface="Arial" panose="020B0604020202020204" pitchFamily="34" charset="0"/>
              <a:buChar char="•"/>
            </a:pPr>
            <a:endParaRPr sz="1800" dirty="0"/>
          </a:p>
          <a:p>
            <a:pPr marL="285750" indent="-285750" algn="just">
              <a:buFont typeface="Arial" panose="020B0604020202020204" pitchFamily="34" charset="0"/>
              <a:buChar char="•"/>
            </a:pPr>
            <a:r>
              <a:rPr sz="1800" dirty="0"/>
              <a:t>The </a:t>
            </a:r>
            <a:r>
              <a:rPr sz="1800" b="1" dirty="0"/>
              <a:t>life of the option </a:t>
            </a:r>
            <a:r>
              <a:rPr sz="1800" i="1" dirty="0">
                <a:solidFill>
                  <a:schemeClr val="tx2"/>
                </a:solidFill>
              </a:rPr>
              <a:t>is divided into a large number of small time intervals</a:t>
            </a:r>
            <a:r>
              <a:rPr sz="1800" dirty="0"/>
              <a:t>, i.e. the</a:t>
            </a:r>
            <a:r>
              <a:rPr lang="en-US" sz="1800" dirty="0"/>
              <a:t> </a:t>
            </a:r>
            <a:r>
              <a:rPr sz="1800" dirty="0"/>
              <a:t>binomial model values options in discrete time</a:t>
            </a:r>
            <a:r>
              <a:rPr lang="en-US" sz="1800" dirty="0"/>
              <a:t>.</a:t>
            </a:r>
            <a:endParaRPr sz="1800" dirty="0"/>
          </a:p>
        </p:txBody>
      </p:sp>
      <p:sp>
        <p:nvSpPr>
          <p:cNvPr id="6" name="Title 1">
            <a:extLst>
              <a:ext uri="{FF2B5EF4-FFF2-40B4-BE49-F238E27FC236}">
                <a16:creationId xmlns:a16="http://schemas.microsoft.com/office/drawing/2014/main" id="{D2B5A85B-774A-4529-8C21-E35BDBA5FD67}"/>
              </a:ext>
            </a:extLst>
          </p:cNvPr>
          <p:cNvSpPr txBox="1">
            <a:spLocks/>
          </p:cNvSpPr>
          <p:nvPr/>
        </p:nvSpPr>
        <p:spPr>
          <a:xfrm>
            <a:off x="371614" y="-125661"/>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cs typeface="Arial" pitchFamily="34" charset="0"/>
              </a:rPr>
              <a:t>Option Pricing</a:t>
            </a:r>
            <a:br>
              <a:rPr lang="en-IN" sz="2800" b="1" dirty="0">
                <a:solidFill>
                  <a:srgbClr val="002060"/>
                </a:solidFill>
                <a:cs typeface="Arial" pitchFamily="34" charset="0"/>
              </a:rPr>
            </a:br>
            <a:r>
              <a:rPr lang="en-IN" sz="1800" b="1" dirty="0">
                <a:solidFill>
                  <a:schemeClr val="accent5">
                    <a:lumMod val="75000"/>
                  </a:schemeClr>
                </a:solidFill>
                <a:cs typeface="Arial" pitchFamily="34" charset="0"/>
              </a:rPr>
              <a:t>Binomial Model </a:t>
            </a:r>
          </a:p>
        </p:txBody>
      </p:sp>
      <p:pic>
        <p:nvPicPr>
          <p:cNvPr id="4" name="Picture 3">
            <a:extLst>
              <a:ext uri="{FF2B5EF4-FFF2-40B4-BE49-F238E27FC236}">
                <a16:creationId xmlns:a16="http://schemas.microsoft.com/office/drawing/2014/main" id="{56F2D70E-3D50-48A2-9CFC-2E449DC70EC0}"/>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3574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Binomial Model</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Rectangle 6">
            <a:extLst>
              <a:ext uri="{FF2B5EF4-FFF2-40B4-BE49-F238E27FC236}">
                <a16:creationId xmlns:a16="http://schemas.microsoft.com/office/drawing/2014/main" id="{A4B5F8DD-FCAC-4C9E-9803-0E9C95907225}"/>
              </a:ext>
            </a:extLst>
          </p:cNvPr>
          <p:cNvSpPr/>
          <p:nvPr/>
        </p:nvSpPr>
        <p:spPr>
          <a:xfrm>
            <a:off x="371613" y="1322871"/>
            <a:ext cx="8350355" cy="3693319"/>
          </a:xfrm>
          <a:prstGeom prst="rect">
            <a:avLst/>
          </a:prstGeom>
        </p:spPr>
        <p:txBody>
          <a:bodyPr wrap="square">
            <a:spAutoFit/>
          </a:bodyPr>
          <a:lstStyle/>
          <a:p>
            <a:r>
              <a:rPr lang="en-US" b="1" dirty="0">
                <a:solidFill>
                  <a:schemeClr val="accent5">
                    <a:lumMod val="75000"/>
                  </a:schemeClr>
                </a:solidFill>
                <a:latin typeface="Arial" panose="020B0604020202020204" pitchFamily="34" charset="0"/>
                <a:cs typeface="Arial" panose="020B0604020202020204" pitchFamily="34" charset="0"/>
              </a:rPr>
              <a:t>Assumptions :</a:t>
            </a:r>
          </a:p>
          <a:p>
            <a:endParaRPr lang="en-US" b="1"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The option is European and </a:t>
            </a:r>
            <a:r>
              <a:rPr lang="en-US" i="1" dirty="0">
                <a:solidFill>
                  <a:schemeClr val="tx2"/>
                </a:solidFill>
                <a:latin typeface="Arial" panose="020B0604020202020204" pitchFamily="34" charset="0"/>
                <a:cs typeface="Arial" panose="020B0604020202020204" pitchFamily="34" charset="0"/>
              </a:rPr>
              <a:t>can only be exercised at expiration.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i="1" dirty="0">
                <a:solidFill>
                  <a:schemeClr val="tx2"/>
                </a:solidFill>
                <a:latin typeface="Arial" panose="020B0604020202020204" pitchFamily="34" charset="0"/>
                <a:cs typeface="Arial" panose="020B0604020202020204" pitchFamily="34" charset="0"/>
              </a:rPr>
              <a:t>No dividends are paid </a:t>
            </a:r>
            <a:r>
              <a:rPr lang="en-US" dirty="0">
                <a:latin typeface="Arial" panose="020B0604020202020204" pitchFamily="34" charset="0"/>
                <a:cs typeface="Arial" panose="020B0604020202020204" pitchFamily="34" charset="0"/>
              </a:rPr>
              <a:t>out during the life of the option.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Markets are </a:t>
            </a:r>
            <a:r>
              <a:rPr lang="en-US" i="1" dirty="0">
                <a:solidFill>
                  <a:schemeClr val="tx2"/>
                </a:solidFill>
                <a:latin typeface="Arial" panose="020B0604020202020204" pitchFamily="34" charset="0"/>
                <a:cs typeface="Arial" panose="020B0604020202020204" pitchFamily="34" charset="0"/>
              </a:rPr>
              <a:t>efficient </a:t>
            </a:r>
            <a:r>
              <a:rPr lang="en-US" dirty="0">
                <a:latin typeface="Arial" panose="020B0604020202020204" pitchFamily="34" charset="0"/>
                <a:cs typeface="Arial" panose="020B0604020202020204" pitchFamily="34" charset="0"/>
              </a:rPr>
              <a:t>(i.e., market movements cannot be predicted).</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There are </a:t>
            </a:r>
            <a:r>
              <a:rPr lang="en-US" i="1" dirty="0">
                <a:solidFill>
                  <a:schemeClr val="tx2"/>
                </a:solidFill>
                <a:latin typeface="Arial" panose="020B0604020202020204" pitchFamily="34" charset="0"/>
                <a:cs typeface="Arial" panose="020B0604020202020204" pitchFamily="34" charset="0"/>
              </a:rPr>
              <a:t>no transaction costs </a:t>
            </a:r>
            <a:r>
              <a:rPr lang="en-US" dirty="0">
                <a:latin typeface="Arial" panose="020B0604020202020204" pitchFamily="34" charset="0"/>
                <a:cs typeface="Arial" panose="020B0604020202020204" pitchFamily="34" charset="0"/>
              </a:rPr>
              <a:t>in buying the option.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The risk-free rate and volatility of the underlying </a:t>
            </a:r>
            <a:r>
              <a:rPr lang="en-US" i="1" dirty="0">
                <a:solidFill>
                  <a:schemeClr val="tx2"/>
                </a:solidFill>
                <a:latin typeface="Arial" panose="020B0604020202020204" pitchFamily="34" charset="0"/>
                <a:cs typeface="Arial" panose="020B0604020202020204" pitchFamily="34" charset="0"/>
              </a:rPr>
              <a:t>are known </a:t>
            </a:r>
            <a:r>
              <a:rPr lang="en-US" dirty="0">
                <a:latin typeface="Arial" panose="020B0604020202020204" pitchFamily="34" charset="0"/>
                <a:cs typeface="Arial" panose="020B0604020202020204" pitchFamily="34" charset="0"/>
              </a:rPr>
              <a:t>and </a:t>
            </a:r>
            <a:r>
              <a:rPr lang="en-US" i="1" dirty="0">
                <a:solidFill>
                  <a:schemeClr val="tx2"/>
                </a:solidFill>
                <a:latin typeface="Arial" panose="020B0604020202020204" pitchFamily="34" charset="0"/>
                <a:cs typeface="Arial" panose="020B0604020202020204" pitchFamily="34" charset="0"/>
              </a:rPr>
              <a:t>constant.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The returns on the underlying </a:t>
            </a:r>
            <a:r>
              <a:rPr lang="en-US" i="1" dirty="0">
                <a:solidFill>
                  <a:schemeClr val="tx2"/>
                </a:solidFill>
                <a:latin typeface="Arial" panose="020B0604020202020204" pitchFamily="34" charset="0"/>
                <a:cs typeface="Arial" panose="020B0604020202020204" pitchFamily="34" charset="0"/>
              </a:rPr>
              <a:t>are normally distributed.</a:t>
            </a:r>
            <a:endParaRPr lang="en-US" b="1" i="1" dirty="0">
              <a:solidFill>
                <a:schemeClr val="tx2"/>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13359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8561371"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Binomial Model</a:t>
            </a:r>
            <a:endParaRPr lang="en-IN" sz="2800" b="1" dirty="0">
              <a:solidFill>
                <a:schemeClr val="accent5">
                  <a:lumMod val="75000"/>
                </a:schemeClr>
              </a:solidFill>
              <a:latin typeface="Arial" panose="020B0604020202020204" pitchFamily="34" charset="0"/>
              <a:cs typeface="Arial"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4C385F5-43D1-417E-9502-4F6610824313}"/>
                  </a:ext>
                </a:extLst>
              </p:cNvPr>
              <p:cNvSpPr txBox="1"/>
              <p:nvPr/>
            </p:nvSpPr>
            <p:spPr>
              <a:xfrm>
                <a:off x="371613" y="1210325"/>
                <a:ext cx="8561371" cy="4146456"/>
              </a:xfrm>
              <a:prstGeom prst="rect">
                <a:avLst/>
              </a:prstGeom>
              <a:noFill/>
            </p:spPr>
            <p:txBody>
              <a:bodyPr wrap="square" rtlCol="0" anchor="ctr" anchorCtr="0">
                <a:spAutoFit/>
              </a:bodyPr>
              <a:lstStyle/>
              <a:p>
                <a:r>
                  <a:rPr lang="en-US" sz="2000" dirty="0">
                    <a:latin typeface="Arial" panose="020B0604020202020204" pitchFamily="34" charset="0"/>
                    <a:cs typeface="Arial" panose="020B0604020202020204" pitchFamily="34" charset="0"/>
                  </a:rPr>
                  <a:t>Binomial Model says, there are only 2 possible values that stock price can take after 1 year is upside possibility and another downside possibility.</a:t>
                </a:r>
              </a:p>
              <a:p>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Illustration:</a:t>
                </a:r>
              </a:p>
              <a:p>
                <a:endParaRPr lang="en-US" sz="2000" b="1"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Consider the following information:</a:t>
                </a:r>
              </a:p>
              <a:p>
                <a:r>
                  <a:rPr lang="en-US" sz="2000" dirty="0">
                    <a:latin typeface="Arial" panose="020B0604020202020204" pitchFamily="34" charset="0"/>
                    <a:cs typeface="Arial" panose="020B0604020202020204" pitchFamily="34" charset="0"/>
                  </a:rPr>
                  <a:t>Underlying Price (S)– 500</a:t>
                </a:r>
              </a:p>
              <a:p>
                <a:r>
                  <a:rPr lang="en-US" sz="2000" dirty="0">
                    <a:latin typeface="Arial" panose="020B0604020202020204" pitchFamily="34" charset="0"/>
                    <a:cs typeface="Arial" panose="020B0604020202020204" pitchFamily="34" charset="0"/>
                  </a:rPr>
                  <a:t>Strike/Exercise Price (E) – 520</a:t>
                </a:r>
              </a:p>
              <a:p>
                <a:r>
                  <a:rPr lang="en-US" sz="2000" dirty="0">
                    <a:latin typeface="Arial" panose="020B0604020202020204" pitchFamily="34" charset="0"/>
                    <a:cs typeface="Arial" panose="020B0604020202020204" pitchFamily="34" charset="0"/>
                  </a:rPr>
                  <a:t>Standard Deviation (S.D.) (</a:t>
                </a:r>
                <a14:m>
                  <m:oMath xmlns:m="http://schemas.openxmlformats.org/officeDocument/2006/math">
                    <m:r>
                      <a:rPr lang="en-US" sz="2000" i="1">
                        <a:latin typeface="Cambria Math" panose="02040503050406030204" pitchFamily="18" charset="0"/>
                        <a:ea typeface="Cambria Math" panose="02040503050406030204" pitchFamily="18" charset="0"/>
                        <a:cs typeface="Arial" panose="020B0604020202020204" pitchFamily="34" charset="0"/>
                      </a:rPr>
                      <m:t>𝜎</m:t>
                    </m:r>
                  </m:oMath>
                </a14:m>
                <a:r>
                  <a:rPr lang="en-US" sz="2000" dirty="0">
                    <a:latin typeface="Arial" panose="020B0604020202020204" pitchFamily="34" charset="0"/>
                    <a:cs typeface="Arial" panose="020B0604020202020204" pitchFamily="34" charset="0"/>
                  </a:rPr>
                  <a:t>) – 10%</a:t>
                </a:r>
              </a:p>
              <a:p>
                <a:r>
                  <a:rPr lang="en-US" sz="2000" dirty="0">
                    <a:latin typeface="Arial" panose="020B0604020202020204" pitchFamily="34" charset="0"/>
                    <a:cs typeface="Arial" panose="020B0604020202020204" pitchFamily="34" charset="0"/>
                  </a:rPr>
                  <a:t>Time to maturity (t) – 2 Year</a:t>
                </a:r>
              </a:p>
              <a:p>
                <a:r>
                  <a:rPr lang="en-US" sz="2000" dirty="0">
                    <a:latin typeface="Arial" panose="020B0604020202020204" pitchFamily="34" charset="0"/>
                    <a:cs typeface="Arial" panose="020B0604020202020204" pitchFamily="34" charset="0"/>
                  </a:rPr>
                  <a:t>Risk Free Rate (r) (Continuous Compounding) – 6%</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Compute the Call option premium using Binomial Model.</a:t>
                </a:r>
              </a:p>
            </p:txBody>
          </p:sp>
        </mc:Choice>
        <mc:Fallback xmlns="">
          <p:sp>
            <p:nvSpPr>
              <p:cNvPr id="7" name="TextBox 6">
                <a:extLst>
                  <a:ext uri="{FF2B5EF4-FFF2-40B4-BE49-F238E27FC236}">
                    <a16:creationId xmlns:a16="http://schemas.microsoft.com/office/drawing/2014/main" id="{54C385F5-43D1-417E-9502-4F6610824313}"/>
                  </a:ext>
                </a:extLst>
              </p:cNvPr>
              <p:cNvSpPr txBox="1">
                <a:spLocks noRot="1" noChangeAspect="1" noMove="1" noResize="1" noEditPoints="1" noAdjustHandles="1" noChangeArrowheads="1" noChangeShapeType="1" noTextEdit="1"/>
              </p:cNvSpPr>
              <p:nvPr/>
            </p:nvSpPr>
            <p:spPr>
              <a:xfrm>
                <a:off x="371613" y="1210325"/>
                <a:ext cx="8561371" cy="4146456"/>
              </a:xfrm>
              <a:prstGeom prst="rect">
                <a:avLst/>
              </a:prstGeom>
              <a:blipFill>
                <a:blip r:embed="rId2"/>
                <a:stretch>
                  <a:fillRect l="-783" r="-570" b="-1618"/>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0174685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0" y="5810250"/>
            <a:ext cx="2895600" cy="365125"/>
          </a:xfrm>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a:xfrm>
            <a:off x="6946900" y="5810250"/>
            <a:ext cx="2133600" cy="365125"/>
          </a:xfrm>
        </p:spPr>
        <p:txBody>
          <a:bodyPr/>
          <a:lstStyle/>
          <a:p>
            <a:fld id="{BC6C6F90-24A2-5E47-B903-ED66EE245175}" type="slidenum">
              <a:rPr lang="en-US" smtClean="0">
                <a:latin typeface="Arial" panose="020B0604020202020204" pitchFamily="34" charset="0"/>
                <a:cs typeface="Arial" panose="020B0604020202020204" pitchFamily="34" charset="0"/>
              </a:rPr>
              <a:pPr/>
              <a:t>37</a:t>
            </a:fld>
            <a:endParaRPr lang="en-US">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EBE32A97-29D7-4433-8FDD-4B55746B9FFF}"/>
              </a:ext>
            </a:extLst>
          </p:cNvPr>
          <p:cNvSpPr txBox="1">
            <a:spLocks/>
          </p:cNvSpPr>
          <p:nvPr/>
        </p:nvSpPr>
        <p:spPr>
          <a:xfrm>
            <a:off x="371614" y="-141703"/>
            <a:ext cx="8561371"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Binomial Model</a:t>
            </a:r>
            <a:endParaRPr lang="en-IN" sz="2800" b="1" dirty="0">
              <a:solidFill>
                <a:schemeClr val="accent5">
                  <a:lumMod val="75000"/>
                </a:schemeClr>
              </a:solidFill>
              <a:latin typeface="Arial" panose="020B0604020202020204" pitchFamily="34" charset="0"/>
              <a:cs typeface="Arial"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4C385F5-43D1-417E-9502-4F6610824313}"/>
                  </a:ext>
                </a:extLst>
              </p:cNvPr>
              <p:cNvSpPr txBox="1"/>
              <p:nvPr/>
            </p:nvSpPr>
            <p:spPr>
              <a:xfrm>
                <a:off x="282163" y="1258239"/>
                <a:ext cx="8561371" cy="5142049"/>
              </a:xfrm>
              <a:prstGeom prst="rect">
                <a:avLst/>
              </a:prstGeom>
              <a:noFill/>
            </p:spPr>
            <p:txBody>
              <a:bodyPr wrap="square" rtlCol="0" anchor="ctr" anchorCtr="0">
                <a:spAutoFit/>
              </a:bodyPr>
              <a:lstStyle/>
              <a:p>
                <a:r>
                  <a:rPr lang="en-US" sz="2000" b="1" dirty="0">
                    <a:latin typeface="Arial" panose="020B0604020202020204" pitchFamily="34" charset="0"/>
                    <a:cs typeface="Arial" panose="020B0604020202020204" pitchFamily="34" charset="0"/>
                  </a:rPr>
                  <a:t>Solution:</a:t>
                </a:r>
              </a:p>
              <a:p>
                <a:r>
                  <a:rPr lang="en-US" sz="2000" b="1" dirty="0">
                    <a:latin typeface="Arial" panose="020B0604020202020204" pitchFamily="34" charset="0"/>
                    <a:cs typeface="Arial" panose="020B0604020202020204" pitchFamily="34" charset="0"/>
                  </a:rPr>
                  <a:t>Up move factor (U) </a:t>
                </a:r>
                <a:r>
                  <a:rPr lang="en-US" sz="2000" dirty="0">
                    <a:latin typeface="Arial" panose="020B0604020202020204" pitchFamily="34" charset="0"/>
                    <a:cs typeface="Arial" panose="020B0604020202020204" pitchFamily="34" charset="0"/>
                  </a:rPr>
                  <a:t>= </a:t>
                </a:r>
                <a14:m>
                  <m:oMath xmlns:m="http://schemas.openxmlformats.org/officeDocument/2006/math">
                    <m:sSup>
                      <m:sSupPr>
                        <m:ctrlPr>
                          <a:rPr lang="en-US" sz="2400" i="1" smtClean="0">
                            <a:latin typeface="Cambria Math" panose="02040503050406030204" pitchFamily="18" charset="0"/>
                            <a:cs typeface="Arial" panose="020B0604020202020204" pitchFamily="34" charset="0"/>
                          </a:rPr>
                        </m:ctrlPr>
                      </m:sSupPr>
                      <m:e>
                        <m:r>
                          <a:rPr lang="en-US" sz="2400" i="1" smtClean="0">
                            <a:latin typeface="Cambria Math" panose="02040503050406030204" pitchFamily="18" charset="0"/>
                            <a:cs typeface="Arial" panose="020B0604020202020204" pitchFamily="34" charset="0"/>
                          </a:rPr>
                          <m:t>𝑒</m:t>
                        </m:r>
                      </m:e>
                      <m:sup>
                        <m:r>
                          <a:rPr lang="en-US" sz="2400" i="1" smtClean="0">
                            <a:latin typeface="Cambria Math" panose="02040503050406030204" pitchFamily="18" charset="0"/>
                            <a:ea typeface="Cambria Math" panose="02040503050406030204" pitchFamily="18" charset="0"/>
                            <a:cs typeface="Arial" panose="020B0604020202020204" pitchFamily="34" charset="0"/>
                          </a:rPr>
                          <m:t>𝜎</m:t>
                        </m:r>
                        <m:r>
                          <a:rPr lang="en-US" sz="2400" i="1" smtClean="0">
                            <a:latin typeface="Cambria Math" panose="02040503050406030204" pitchFamily="18" charset="0"/>
                            <a:ea typeface="Cambria Math" panose="02040503050406030204" pitchFamily="18" charset="0"/>
                            <a:cs typeface="Arial" panose="020B0604020202020204" pitchFamily="34" charset="0"/>
                          </a:rPr>
                          <m:t>√</m:t>
                        </m:r>
                        <m:r>
                          <a:rPr lang="en-IN" sz="2400" b="0" i="1" smtClean="0">
                            <a:latin typeface="Cambria Math" panose="02040503050406030204" pitchFamily="18" charset="0"/>
                            <a:ea typeface="Cambria Math" panose="02040503050406030204" pitchFamily="18" charset="0"/>
                            <a:cs typeface="Arial" panose="020B0604020202020204" pitchFamily="34" charset="0"/>
                          </a:rPr>
                          <m:t>𝑡</m:t>
                        </m:r>
                      </m:sup>
                    </m:sSup>
                  </m:oMath>
                </a14:m>
                <a:r>
                  <a:rPr lang="en-US" sz="2000" dirty="0">
                    <a:latin typeface="Arial" panose="020B0604020202020204" pitchFamily="34" charset="0"/>
                    <a:cs typeface="Arial" panose="020B0604020202020204" pitchFamily="34" charset="0"/>
                  </a:rPr>
                  <a:t> = Exp((0.06)*(SQRT(1)) = 1.1052</a:t>
                </a:r>
              </a:p>
              <a:p>
                <a:r>
                  <a:rPr lang="en-US" sz="2000" b="1" dirty="0">
                    <a:latin typeface="Arial" panose="020B0604020202020204" pitchFamily="34" charset="0"/>
                    <a:cs typeface="Arial" panose="020B0604020202020204" pitchFamily="34" charset="0"/>
                  </a:rPr>
                  <a:t>Down move factor (D)</a:t>
                </a:r>
                <a:r>
                  <a:rPr lang="en-US" sz="2000" dirty="0">
                    <a:latin typeface="Arial" panose="020B0604020202020204" pitchFamily="34" charset="0"/>
                    <a:cs typeface="Arial" panose="020B0604020202020204" pitchFamily="34" charset="0"/>
                  </a:rPr>
                  <a:t> = 1/U = 0.9048</a:t>
                </a:r>
              </a:p>
              <a:p>
                <a:endParaRPr lang="en-US" sz="2000" dirty="0">
                  <a:latin typeface="Arial" panose="020B0604020202020204" pitchFamily="34" charset="0"/>
                  <a:cs typeface="Arial" panose="020B0604020202020204" pitchFamily="34" charset="0"/>
                </a:endParaRPr>
              </a:p>
              <a:p>
                <a:r>
                  <a:rPr lang="en-US" sz="2000" b="1" dirty="0" err="1">
                    <a:latin typeface="Arial" panose="020B0604020202020204" pitchFamily="34" charset="0"/>
                    <a:cs typeface="Arial" panose="020B0604020202020204" pitchFamily="34" charset="0"/>
                  </a:rPr>
                  <a:t>Su</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S*U = 500*1.1052 = 552.585</a:t>
                </a:r>
              </a:p>
              <a:p>
                <a:r>
                  <a:rPr lang="en-US" sz="2000" b="1" dirty="0">
                    <a:latin typeface="Arial" panose="020B0604020202020204" pitchFamily="34" charset="0"/>
                    <a:cs typeface="Arial" panose="020B0604020202020204" pitchFamily="34" charset="0"/>
                  </a:rPr>
                  <a:t>Sd</a:t>
                </a:r>
                <a:r>
                  <a:rPr lang="en-US" sz="2000" dirty="0">
                    <a:latin typeface="Arial" panose="020B0604020202020204" pitchFamily="34" charset="0"/>
                    <a:cs typeface="Arial" panose="020B0604020202020204" pitchFamily="34" charset="0"/>
                  </a:rPr>
                  <a:t> = S*D = 500*0.9048 = 452.419</a:t>
                </a:r>
              </a:p>
              <a:p>
                <a:r>
                  <a:rPr lang="en-US" sz="2000" b="1" dirty="0">
                    <a:latin typeface="Arial" panose="020B0604020202020204" pitchFamily="34" charset="0"/>
                    <a:cs typeface="Arial" panose="020B0604020202020204" pitchFamily="34" charset="0"/>
                  </a:rPr>
                  <a:t>Su</a:t>
                </a:r>
                <a:r>
                  <a:rPr lang="en-US" sz="2000" b="1" baseline="3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 = S*U*U = 500*1.1052*1.1052 = 610.701</a:t>
                </a:r>
              </a:p>
              <a:p>
                <a:r>
                  <a:rPr lang="en-US" sz="2000" b="1" dirty="0">
                    <a:latin typeface="Arial" panose="020B0604020202020204" pitchFamily="34" charset="0"/>
                    <a:cs typeface="Arial" panose="020B0604020202020204" pitchFamily="34" charset="0"/>
                  </a:rPr>
                  <a:t>Sud</a:t>
                </a:r>
                <a:r>
                  <a:rPr lang="en-US" sz="2000" dirty="0">
                    <a:latin typeface="Arial" panose="020B0604020202020204" pitchFamily="34" charset="0"/>
                    <a:cs typeface="Arial" panose="020B0604020202020204" pitchFamily="34" charset="0"/>
                  </a:rPr>
                  <a:t> = S*U*D = 500*1.1052*0.9048 = 500</a:t>
                </a:r>
              </a:p>
              <a:p>
                <a:r>
                  <a:rPr lang="en-US" sz="2000" b="1" dirty="0">
                    <a:latin typeface="Arial" panose="020B0604020202020204" pitchFamily="34" charset="0"/>
                    <a:cs typeface="Arial" panose="020B0604020202020204" pitchFamily="34" charset="0"/>
                  </a:rPr>
                  <a:t>Sd</a:t>
                </a:r>
                <a:r>
                  <a:rPr lang="en-US" sz="2000" b="1" baseline="30000" dirty="0">
                    <a:latin typeface="Arial" panose="020B0604020202020204" pitchFamily="34" charset="0"/>
                    <a:cs typeface="Arial" panose="020B0604020202020204" pitchFamily="34" charset="0"/>
                  </a:rPr>
                  <a:t>2</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S*D*D = 500*0.9048*0.9048 = 409.365</a:t>
                </a:r>
              </a:p>
              <a:p>
                <a:r>
                  <a:rPr lang="en-US" sz="2000" dirty="0">
                    <a:latin typeface="Arial" panose="020B0604020202020204" pitchFamily="34" charset="0"/>
                    <a:cs typeface="Arial" panose="020B0604020202020204" pitchFamily="34" charset="0"/>
                  </a:rPr>
                  <a:t>(These are presented in binomial tree on following slides)</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This process is not realistic, in fact we can have binomial process at each movement such that underlying price can take infinite possibilities on a continuous scale.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This is achieved using Black Scholes Model (BSM).</a:t>
                </a:r>
              </a:p>
            </p:txBody>
          </p:sp>
        </mc:Choice>
        <mc:Fallback xmlns="">
          <p:sp>
            <p:nvSpPr>
              <p:cNvPr id="7" name="TextBox 6">
                <a:extLst>
                  <a:ext uri="{FF2B5EF4-FFF2-40B4-BE49-F238E27FC236}">
                    <a16:creationId xmlns:a16="http://schemas.microsoft.com/office/drawing/2014/main" id="{54C385F5-43D1-417E-9502-4F6610824313}"/>
                  </a:ext>
                </a:extLst>
              </p:cNvPr>
              <p:cNvSpPr txBox="1">
                <a:spLocks noRot="1" noChangeAspect="1" noMove="1" noResize="1" noEditPoints="1" noAdjustHandles="1" noChangeArrowheads="1" noChangeShapeType="1" noTextEdit="1"/>
              </p:cNvSpPr>
              <p:nvPr/>
            </p:nvSpPr>
            <p:spPr>
              <a:xfrm>
                <a:off x="282163" y="1258239"/>
                <a:ext cx="8561371" cy="5142049"/>
              </a:xfrm>
              <a:prstGeom prst="rect">
                <a:avLst/>
              </a:prstGeom>
              <a:blipFill>
                <a:blip r:embed="rId2"/>
                <a:stretch>
                  <a:fillRect l="-712" b="-1659"/>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81706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9" name="TextBox 8">
            <a:extLst>
              <a:ext uri="{FF2B5EF4-FFF2-40B4-BE49-F238E27FC236}">
                <a16:creationId xmlns:a16="http://schemas.microsoft.com/office/drawing/2014/main" id="{3A4D5BFC-B064-4681-A006-485CF82C88F0}"/>
              </a:ext>
            </a:extLst>
          </p:cNvPr>
          <p:cNvSpPr txBox="1"/>
          <p:nvPr/>
        </p:nvSpPr>
        <p:spPr>
          <a:xfrm>
            <a:off x="282163" y="1328471"/>
            <a:ext cx="8561371" cy="707886"/>
          </a:xfrm>
          <a:prstGeom prst="rect">
            <a:avLst/>
          </a:prstGeom>
          <a:noFill/>
        </p:spPr>
        <p:txBody>
          <a:bodyPr wrap="square" rtlCol="0" anchor="ctr" anchorCtr="0">
            <a:spAutoFit/>
          </a:bodyPr>
          <a:lstStyle/>
          <a:p>
            <a:r>
              <a:rPr lang="en-US" sz="2000" dirty="0">
                <a:latin typeface="Arial" panose="020B0604020202020204" pitchFamily="34" charset="0"/>
                <a:cs typeface="Arial" panose="020B0604020202020204" pitchFamily="34" charset="0"/>
              </a:rPr>
              <a:t>So Binomial is a discrete process and BSM assumes continuous time case.</a:t>
            </a:r>
          </a:p>
        </p:txBody>
      </p:sp>
      <p:pic>
        <p:nvPicPr>
          <p:cNvPr id="10" name="Picture 9">
            <a:extLst>
              <a:ext uri="{FF2B5EF4-FFF2-40B4-BE49-F238E27FC236}">
                <a16:creationId xmlns:a16="http://schemas.microsoft.com/office/drawing/2014/main" id="{E27C0A6B-9D74-441F-A4ED-F9D363523E1B}"/>
              </a:ext>
            </a:extLst>
          </p:cNvPr>
          <p:cNvPicPr>
            <a:picLocks noChangeAspect="1"/>
          </p:cNvPicPr>
          <p:nvPr/>
        </p:nvPicPr>
        <p:blipFill>
          <a:blip r:embed="rId3"/>
          <a:stretch>
            <a:fillRect/>
          </a:stretch>
        </p:blipFill>
        <p:spPr>
          <a:xfrm>
            <a:off x="5918933" y="2742038"/>
            <a:ext cx="2597317" cy="1902919"/>
          </a:xfrm>
          <a:prstGeom prst="rect">
            <a:avLst/>
          </a:prstGeom>
          <a:effectLst/>
        </p:spPr>
      </p:pic>
      <p:cxnSp>
        <p:nvCxnSpPr>
          <p:cNvPr id="12" name="Straight Arrow Connector 11">
            <a:extLst>
              <a:ext uri="{FF2B5EF4-FFF2-40B4-BE49-F238E27FC236}">
                <a16:creationId xmlns:a16="http://schemas.microsoft.com/office/drawing/2014/main" id="{0FF0D793-E8AF-4B44-A0BE-1624941E3345}"/>
              </a:ext>
            </a:extLst>
          </p:cNvPr>
          <p:cNvCxnSpPr>
            <a:cxnSpLocks/>
          </p:cNvCxnSpPr>
          <p:nvPr/>
        </p:nvCxnSpPr>
        <p:spPr>
          <a:xfrm>
            <a:off x="1161400" y="3605252"/>
            <a:ext cx="2260972" cy="658754"/>
          </a:xfrm>
          <a:prstGeom prst="straightConnector1">
            <a:avLst/>
          </a:prstGeom>
          <a:ln>
            <a:tailEnd type="triangle"/>
          </a:ln>
          <a:effectLst/>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DC6D2AB0-E3EC-4C13-A230-58EA85307D9F}"/>
              </a:ext>
            </a:extLst>
          </p:cNvPr>
          <p:cNvCxnSpPr>
            <a:cxnSpLocks/>
          </p:cNvCxnSpPr>
          <p:nvPr/>
        </p:nvCxnSpPr>
        <p:spPr>
          <a:xfrm rot="5400000" flipV="1">
            <a:off x="7093227" y="3114262"/>
            <a:ext cx="0" cy="308113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22E73C3E-58E3-4C5F-BE20-3137ED547EA1}"/>
              </a:ext>
            </a:extLst>
          </p:cNvPr>
          <p:cNvCxnSpPr>
            <a:cxnSpLocks/>
          </p:cNvCxnSpPr>
          <p:nvPr/>
        </p:nvCxnSpPr>
        <p:spPr>
          <a:xfrm flipV="1">
            <a:off x="1156251" y="2266123"/>
            <a:ext cx="0" cy="308113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055DE302-5D3A-4748-B95F-E346D098B43D}"/>
              </a:ext>
            </a:extLst>
          </p:cNvPr>
          <p:cNvCxnSpPr>
            <a:cxnSpLocks/>
          </p:cNvCxnSpPr>
          <p:nvPr/>
        </p:nvCxnSpPr>
        <p:spPr>
          <a:xfrm rot="5400000" flipV="1">
            <a:off x="2335694" y="3114262"/>
            <a:ext cx="0" cy="308113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D5E35AFD-BE9A-450E-A8B7-ACBCC875383D}"/>
              </a:ext>
            </a:extLst>
          </p:cNvPr>
          <p:cNvCxnSpPr>
            <a:cxnSpLocks/>
          </p:cNvCxnSpPr>
          <p:nvPr/>
        </p:nvCxnSpPr>
        <p:spPr>
          <a:xfrm flipV="1">
            <a:off x="1161400" y="2782959"/>
            <a:ext cx="2260972" cy="822292"/>
          </a:xfrm>
          <a:prstGeom prst="straightConnector1">
            <a:avLst/>
          </a:prstGeom>
          <a:ln>
            <a:tailEnd type="triangle"/>
          </a:ln>
          <a:effectLst/>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7158267B-1F2C-4288-AE91-ABAE91A50264}"/>
              </a:ext>
            </a:extLst>
          </p:cNvPr>
          <p:cNvCxnSpPr>
            <a:cxnSpLocks/>
          </p:cNvCxnSpPr>
          <p:nvPr/>
        </p:nvCxnSpPr>
        <p:spPr>
          <a:xfrm flipV="1">
            <a:off x="5920411" y="2266123"/>
            <a:ext cx="0" cy="308113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A06E1FAD-C391-40F9-A437-8A3A045D4113}"/>
              </a:ext>
            </a:extLst>
          </p:cNvPr>
          <p:cNvCxnSpPr>
            <a:cxnSpLocks/>
          </p:cNvCxnSpPr>
          <p:nvPr/>
        </p:nvCxnSpPr>
        <p:spPr>
          <a:xfrm flipV="1">
            <a:off x="3422372" y="2473685"/>
            <a:ext cx="0" cy="2181142"/>
          </a:xfrm>
          <a:prstGeom prst="straightConnector1">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sp>
        <p:nvSpPr>
          <p:cNvPr id="28" name="Rectangle 27">
            <a:extLst>
              <a:ext uri="{FF2B5EF4-FFF2-40B4-BE49-F238E27FC236}">
                <a16:creationId xmlns:a16="http://schemas.microsoft.com/office/drawing/2014/main" id="{B6C917F7-7F06-4182-B2EC-DE7AD395B19E}"/>
              </a:ext>
            </a:extLst>
          </p:cNvPr>
          <p:cNvSpPr/>
          <p:nvPr/>
        </p:nvSpPr>
        <p:spPr>
          <a:xfrm>
            <a:off x="3263853" y="4860982"/>
            <a:ext cx="317037" cy="369332"/>
          </a:xfrm>
          <a:prstGeom prst="rect">
            <a:avLst/>
          </a:prstGeom>
          <a:effectLst/>
        </p:spPr>
        <p:txBody>
          <a:bodyPr>
            <a:spAutoFit/>
          </a:bodyPr>
          <a:lstStyle/>
          <a:p>
            <a:r>
              <a:rPr lang="en-US" dirty="0">
                <a:latin typeface="Arial" panose="020B0604020202020204" pitchFamily="34" charset="0"/>
                <a:cs typeface="Arial" panose="020B0604020202020204" pitchFamily="34" charset="0"/>
              </a:rPr>
              <a:t>T</a:t>
            </a:r>
            <a:endParaRPr lang="en-IN" dirty="0"/>
          </a:p>
        </p:txBody>
      </p:sp>
      <p:sp>
        <p:nvSpPr>
          <p:cNvPr id="29" name="Rectangle 28">
            <a:extLst>
              <a:ext uri="{FF2B5EF4-FFF2-40B4-BE49-F238E27FC236}">
                <a16:creationId xmlns:a16="http://schemas.microsoft.com/office/drawing/2014/main" id="{7076DE5D-C94D-4E19-9451-C63E9B890E17}"/>
              </a:ext>
            </a:extLst>
          </p:cNvPr>
          <p:cNvSpPr/>
          <p:nvPr/>
        </p:nvSpPr>
        <p:spPr>
          <a:xfrm>
            <a:off x="8199213" y="4860982"/>
            <a:ext cx="317037" cy="369332"/>
          </a:xfrm>
          <a:prstGeom prst="rect">
            <a:avLst/>
          </a:prstGeom>
          <a:effectLst/>
        </p:spPr>
        <p:txBody>
          <a:bodyPr>
            <a:spAutoFit/>
          </a:bodyPr>
          <a:lstStyle/>
          <a:p>
            <a:r>
              <a:rPr lang="en-US" dirty="0">
                <a:latin typeface="Arial" panose="020B0604020202020204" pitchFamily="34" charset="0"/>
                <a:cs typeface="Arial" panose="020B0604020202020204" pitchFamily="34" charset="0"/>
              </a:rPr>
              <a:t>T</a:t>
            </a:r>
            <a:endParaRPr lang="en-IN" dirty="0"/>
          </a:p>
        </p:txBody>
      </p:sp>
      <p:cxnSp>
        <p:nvCxnSpPr>
          <p:cNvPr id="30" name="Straight Arrow Connector 29">
            <a:extLst>
              <a:ext uri="{FF2B5EF4-FFF2-40B4-BE49-F238E27FC236}">
                <a16:creationId xmlns:a16="http://schemas.microsoft.com/office/drawing/2014/main" id="{E67B634B-81DE-4DE7-B571-18AC52A0BB2F}"/>
              </a:ext>
            </a:extLst>
          </p:cNvPr>
          <p:cNvCxnSpPr>
            <a:cxnSpLocks/>
          </p:cNvCxnSpPr>
          <p:nvPr/>
        </p:nvCxnSpPr>
        <p:spPr>
          <a:xfrm>
            <a:off x="5920411" y="3174677"/>
            <a:ext cx="2786267" cy="0"/>
          </a:xfrm>
          <a:prstGeom prst="straightConnector1">
            <a:avLst/>
          </a:prstGeom>
          <a:ln>
            <a:solidFill>
              <a:srgbClr val="FF0000"/>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cxnSp>
        <p:nvCxnSpPr>
          <p:cNvPr id="34" name="Straight Arrow Connector 33">
            <a:extLst>
              <a:ext uri="{FF2B5EF4-FFF2-40B4-BE49-F238E27FC236}">
                <a16:creationId xmlns:a16="http://schemas.microsoft.com/office/drawing/2014/main" id="{56783585-471D-4327-A522-12D30BB1AC7C}"/>
              </a:ext>
            </a:extLst>
          </p:cNvPr>
          <p:cNvCxnSpPr>
            <a:cxnSpLocks/>
          </p:cNvCxnSpPr>
          <p:nvPr/>
        </p:nvCxnSpPr>
        <p:spPr>
          <a:xfrm flipV="1">
            <a:off x="1162195" y="3169623"/>
            <a:ext cx="2595839" cy="2"/>
          </a:xfrm>
          <a:prstGeom prst="straightConnector1">
            <a:avLst/>
          </a:prstGeom>
          <a:ln>
            <a:solidFill>
              <a:srgbClr val="FF0000"/>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sp>
        <p:nvSpPr>
          <p:cNvPr id="36" name="Rectangle 35">
            <a:extLst>
              <a:ext uri="{FF2B5EF4-FFF2-40B4-BE49-F238E27FC236}">
                <a16:creationId xmlns:a16="http://schemas.microsoft.com/office/drawing/2014/main" id="{F84A4A03-12F7-478D-A6DD-6D29E7903242}"/>
              </a:ext>
            </a:extLst>
          </p:cNvPr>
          <p:cNvSpPr/>
          <p:nvPr/>
        </p:nvSpPr>
        <p:spPr>
          <a:xfrm>
            <a:off x="5405017" y="2989561"/>
            <a:ext cx="679599" cy="369332"/>
          </a:xfrm>
          <a:prstGeom prst="rect">
            <a:avLst/>
          </a:prstGeom>
          <a:effectLst/>
        </p:spPr>
        <p:txBody>
          <a:bodyPr>
            <a:spAutoFit/>
          </a:bodyPr>
          <a:lstStyle/>
          <a:p>
            <a:r>
              <a:rPr lang="en-US" dirty="0">
                <a:latin typeface="Arial" panose="020B0604020202020204" pitchFamily="34" charset="0"/>
                <a:cs typeface="Arial" panose="020B0604020202020204" pitchFamily="34" charset="0"/>
              </a:rPr>
              <a:t>520</a:t>
            </a:r>
            <a:endParaRPr lang="en-IN" dirty="0"/>
          </a:p>
        </p:txBody>
      </p:sp>
      <p:sp>
        <p:nvSpPr>
          <p:cNvPr id="37" name="Rectangle 36">
            <a:extLst>
              <a:ext uri="{FF2B5EF4-FFF2-40B4-BE49-F238E27FC236}">
                <a16:creationId xmlns:a16="http://schemas.microsoft.com/office/drawing/2014/main" id="{CB445CF5-DFFA-49B7-9FE5-899E7EF89E91}"/>
              </a:ext>
            </a:extLst>
          </p:cNvPr>
          <p:cNvSpPr/>
          <p:nvPr/>
        </p:nvSpPr>
        <p:spPr>
          <a:xfrm>
            <a:off x="610535" y="2984959"/>
            <a:ext cx="679599" cy="369332"/>
          </a:xfrm>
          <a:prstGeom prst="rect">
            <a:avLst/>
          </a:prstGeom>
          <a:effectLst/>
        </p:spPr>
        <p:txBody>
          <a:bodyPr>
            <a:spAutoFit/>
          </a:bodyPr>
          <a:lstStyle/>
          <a:p>
            <a:r>
              <a:rPr lang="en-US">
                <a:latin typeface="Arial" panose="020B0604020202020204" pitchFamily="34" charset="0"/>
                <a:cs typeface="Arial" panose="020B0604020202020204" pitchFamily="34" charset="0"/>
              </a:rPr>
              <a:t>520</a:t>
            </a:r>
            <a:endParaRPr lang="en-IN" dirty="0"/>
          </a:p>
        </p:txBody>
      </p:sp>
      <p:sp>
        <p:nvSpPr>
          <p:cNvPr id="38" name="Rectangle 37">
            <a:extLst>
              <a:ext uri="{FF2B5EF4-FFF2-40B4-BE49-F238E27FC236}">
                <a16:creationId xmlns:a16="http://schemas.microsoft.com/office/drawing/2014/main" id="{09A465E5-36AC-4D61-91A8-CFCC508FC873}"/>
              </a:ext>
            </a:extLst>
          </p:cNvPr>
          <p:cNvSpPr/>
          <p:nvPr/>
        </p:nvSpPr>
        <p:spPr>
          <a:xfrm>
            <a:off x="73867" y="3448738"/>
            <a:ext cx="1203952" cy="369332"/>
          </a:xfrm>
          <a:prstGeom prst="rect">
            <a:avLst/>
          </a:prstGeom>
          <a:effectLst/>
        </p:spPr>
        <p:txBody>
          <a:bodyPr>
            <a:spAutoFit/>
          </a:bodyPr>
          <a:lstStyle/>
          <a:p>
            <a:r>
              <a:rPr lang="en-US" b="1" dirty="0">
                <a:latin typeface="Arial" panose="020B0604020202020204" pitchFamily="34" charset="0"/>
                <a:cs typeface="Arial" panose="020B0604020202020204" pitchFamily="34" charset="0"/>
              </a:rPr>
              <a:t>So </a:t>
            </a:r>
            <a:r>
              <a:rPr lang="en-US" b="1">
                <a:latin typeface="Arial" panose="020B0604020202020204" pitchFamily="34" charset="0"/>
                <a:cs typeface="Arial" panose="020B0604020202020204" pitchFamily="34" charset="0"/>
              </a:rPr>
              <a:t>= 500</a:t>
            </a:r>
            <a:endParaRPr lang="en-IN" b="1" dirty="0"/>
          </a:p>
        </p:txBody>
      </p:sp>
      <p:sp>
        <p:nvSpPr>
          <p:cNvPr id="39" name="Rectangle 38">
            <a:extLst>
              <a:ext uri="{FF2B5EF4-FFF2-40B4-BE49-F238E27FC236}">
                <a16:creationId xmlns:a16="http://schemas.microsoft.com/office/drawing/2014/main" id="{F2C3A8D3-0704-4A49-B79F-4237968FAD91}"/>
              </a:ext>
            </a:extLst>
          </p:cNvPr>
          <p:cNvSpPr/>
          <p:nvPr/>
        </p:nvSpPr>
        <p:spPr>
          <a:xfrm>
            <a:off x="4825579" y="3362226"/>
            <a:ext cx="1203952" cy="369332"/>
          </a:xfrm>
          <a:prstGeom prst="rect">
            <a:avLst/>
          </a:prstGeom>
          <a:effectLst/>
        </p:spPr>
        <p:txBody>
          <a:bodyPr>
            <a:spAutoFit/>
          </a:bodyPr>
          <a:lstStyle/>
          <a:p>
            <a:r>
              <a:rPr lang="en-US" b="1" dirty="0">
                <a:latin typeface="Arial" panose="020B0604020202020204" pitchFamily="34" charset="0"/>
                <a:cs typeface="Arial" panose="020B0604020202020204" pitchFamily="34" charset="0"/>
              </a:rPr>
              <a:t>So = 500</a:t>
            </a:r>
            <a:endParaRPr lang="en-IN" b="1" dirty="0"/>
          </a:p>
        </p:txBody>
      </p:sp>
      <p:sp>
        <p:nvSpPr>
          <p:cNvPr id="40" name="Rectangle 39">
            <a:extLst>
              <a:ext uri="{FF2B5EF4-FFF2-40B4-BE49-F238E27FC236}">
                <a16:creationId xmlns:a16="http://schemas.microsoft.com/office/drawing/2014/main" id="{CCFB6B35-82E3-4968-B205-2DF2E6776C74}"/>
              </a:ext>
            </a:extLst>
          </p:cNvPr>
          <p:cNvSpPr/>
          <p:nvPr/>
        </p:nvSpPr>
        <p:spPr>
          <a:xfrm>
            <a:off x="3518975" y="2636988"/>
            <a:ext cx="1053023" cy="369332"/>
          </a:xfrm>
          <a:prstGeom prst="rect">
            <a:avLst/>
          </a:prstGeom>
          <a:effectLst/>
        </p:spPr>
        <p:txBody>
          <a:bodyPr wrap="square">
            <a:spAutoFit/>
          </a:bodyPr>
          <a:lstStyle/>
          <a:p>
            <a:r>
              <a:rPr lang="en-US" dirty="0">
                <a:latin typeface="Arial" panose="020B0604020202020204" pitchFamily="34" charset="0"/>
                <a:cs typeface="Arial" panose="020B0604020202020204" pitchFamily="34" charset="0"/>
              </a:rPr>
              <a:t>610.701</a:t>
            </a:r>
            <a:endParaRPr lang="en-IN" dirty="0"/>
          </a:p>
        </p:txBody>
      </p:sp>
      <p:sp>
        <p:nvSpPr>
          <p:cNvPr id="42" name="Rectangle 41">
            <a:extLst>
              <a:ext uri="{FF2B5EF4-FFF2-40B4-BE49-F238E27FC236}">
                <a16:creationId xmlns:a16="http://schemas.microsoft.com/office/drawing/2014/main" id="{64A191CE-C72A-4D18-AEE8-464370F71869}"/>
              </a:ext>
            </a:extLst>
          </p:cNvPr>
          <p:cNvSpPr/>
          <p:nvPr/>
        </p:nvSpPr>
        <p:spPr>
          <a:xfrm>
            <a:off x="3523125" y="4079341"/>
            <a:ext cx="1053023" cy="369332"/>
          </a:xfrm>
          <a:prstGeom prst="rect">
            <a:avLst/>
          </a:prstGeom>
          <a:effectLst/>
        </p:spPr>
        <p:txBody>
          <a:bodyPr wrap="square">
            <a:spAutoFit/>
          </a:bodyPr>
          <a:lstStyle/>
          <a:p>
            <a:r>
              <a:rPr lang="en-US" dirty="0">
                <a:latin typeface="Arial" panose="020B0604020202020204" pitchFamily="34" charset="0"/>
                <a:cs typeface="Arial" panose="020B0604020202020204" pitchFamily="34" charset="0"/>
              </a:rPr>
              <a:t>409.365</a:t>
            </a:r>
            <a:endParaRPr lang="en-IN" dirty="0"/>
          </a:p>
        </p:txBody>
      </p:sp>
      <p:sp>
        <p:nvSpPr>
          <p:cNvPr id="43" name="Rectangle 42">
            <a:extLst>
              <a:ext uri="{FF2B5EF4-FFF2-40B4-BE49-F238E27FC236}">
                <a16:creationId xmlns:a16="http://schemas.microsoft.com/office/drawing/2014/main" id="{24B41135-3645-4541-80C6-522B4D15D014}"/>
              </a:ext>
            </a:extLst>
          </p:cNvPr>
          <p:cNvSpPr/>
          <p:nvPr/>
        </p:nvSpPr>
        <p:spPr>
          <a:xfrm>
            <a:off x="1624609" y="5230314"/>
            <a:ext cx="1159292"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Binomial</a:t>
            </a:r>
            <a:endParaRPr lang="en-IN" b="1" dirty="0"/>
          </a:p>
        </p:txBody>
      </p:sp>
      <p:sp>
        <p:nvSpPr>
          <p:cNvPr id="44" name="Rectangle 43">
            <a:extLst>
              <a:ext uri="{FF2B5EF4-FFF2-40B4-BE49-F238E27FC236}">
                <a16:creationId xmlns:a16="http://schemas.microsoft.com/office/drawing/2014/main" id="{43398636-573E-48D1-ACE8-E83E5CCD80AB}"/>
              </a:ext>
            </a:extLst>
          </p:cNvPr>
          <p:cNvSpPr/>
          <p:nvPr/>
        </p:nvSpPr>
        <p:spPr>
          <a:xfrm>
            <a:off x="6828568" y="5225658"/>
            <a:ext cx="761747"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BSM </a:t>
            </a:r>
            <a:endParaRPr lang="en-IN" b="1" dirty="0"/>
          </a:p>
        </p:txBody>
      </p:sp>
      <p:sp>
        <p:nvSpPr>
          <p:cNvPr id="26" name="Title 1">
            <a:extLst>
              <a:ext uri="{FF2B5EF4-FFF2-40B4-BE49-F238E27FC236}">
                <a16:creationId xmlns:a16="http://schemas.microsoft.com/office/drawing/2014/main" id="{EBE32A97-29D7-4433-8FDD-4B55746B9FFF}"/>
              </a:ext>
            </a:extLst>
          </p:cNvPr>
          <p:cNvSpPr txBox="1">
            <a:spLocks/>
          </p:cNvSpPr>
          <p:nvPr/>
        </p:nvSpPr>
        <p:spPr>
          <a:xfrm>
            <a:off x="371614" y="-141703"/>
            <a:ext cx="8561371"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Binomial Model</a:t>
            </a:r>
            <a:endParaRPr lang="en-IN" sz="2800" b="1" dirty="0">
              <a:solidFill>
                <a:schemeClr val="accent5">
                  <a:lumMod val="75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211281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
        <p:nvSpPr>
          <p:cNvPr id="9" name="TextBox 8">
            <a:extLst>
              <a:ext uri="{FF2B5EF4-FFF2-40B4-BE49-F238E27FC236}">
                <a16:creationId xmlns:a16="http://schemas.microsoft.com/office/drawing/2014/main" id="{3A4D5BFC-B064-4681-A006-485CF82C88F0}"/>
              </a:ext>
            </a:extLst>
          </p:cNvPr>
          <p:cNvSpPr txBox="1"/>
          <p:nvPr/>
        </p:nvSpPr>
        <p:spPr>
          <a:xfrm>
            <a:off x="33688" y="1114615"/>
            <a:ext cx="9110312" cy="400110"/>
          </a:xfrm>
          <a:prstGeom prst="rect">
            <a:avLst/>
          </a:prstGeom>
          <a:noFill/>
        </p:spPr>
        <p:txBody>
          <a:bodyPr wrap="square" rtlCol="0" anchor="ctr" anchorCtr="0">
            <a:spAutoFit/>
          </a:bodyPr>
          <a:lstStyle/>
          <a:p>
            <a:r>
              <a:rPr lang="en-US" sz="2000" b="1" dirty="0">
                <a:latin typeface="Arial" panose="020B0604020202020204" pitchFamily="34" charset="0"/>
                <a:cs typeface="Arial" panose="020B0604020202020204" pitchFamily="34" charset="0"/>
              </a:rPr>
              <a:t>Valuation of Call Option Premium</a:t>
            </a:r>
          </a:p>
        </p:txBody>
      </p:sp>
      <p:grpSp>
        <p:nvGrpSpPr>
          <p:cNvPr id="5" name="Group 4">
            <a:extLst>
              <a:ext uri="{FF2B5EF4-FFF2-40B4-BE49-F238E27FC236}">
                <a16:creationId xmlns:a16="http://schemas.microsoft.com/office/drawing/2014/main" id="{5ED878B8-174C-4FDF-AD49-D314FC074219}"/>
              </a:ext>
            </a:extLst>
          </p:cNvPr>
          <p:cNvGrpSpPr/>
          <p:nvPr/>
        </p:nvGrpSpPr>
        <p:grpSpPr>
          <a:xfrm>
            <a:off x="335384" y="1611753"/>
            <a:ext cx="4239483" cy="4334072"/>
            <a:chOff x="371614" y="1783325"/>
            <a:chExt cx="4388029" cy="4347961"/>
          </a:xfrm>
        </p:grpSpPr>
        <p:grpSp>
          <p:nvGrpSpPr>
            <p:cNvPr id="3" name="Group 2">
              <a:extLst>
                <a:ext uri="{FF2B5EF4-FFF2-40B4-BE49-F238E27FC236}">
                  <a16:creationId xmlns:a16="http://schemas.microsoft.com/office/drawing/2014/main" id="{429B2022-F61D-47CE-A79C-908F2606588C}"/>
                </a:ext>
              </a:extLst>
            </p:cNvPr>
            <p:cNvGrpSpPr/>
            <p:nvPr/>
          </p:nvGrpSpPr>
          <p:grpSpPr>
            <a:xfrm>
              <a:off x="371614" y="1783325"/>
              <a:ext cx="4388029" cy="4347961"/>
              <a:chOff x="371614" y="1783325"/>
              <a:chExt cx="4388029" cy="4347961"/>
            </a:xfrm>
          </p:grpSpPr>
          <p:grpSp>
            <p:nvGrpSpPr>
              <p:cNvPr id="2" name="Group 1">
                <a:extLst>
                  <a:ext uri="{FF2B5EF4-FFF2-40B4-BE49-F238E27FC236}">
                    <a16:creationId xmlns:a16="http://schemas.microsoft.com/office/drawing/2014/main" id="{B280E6B8-D926-4EE2-8CB5-6DEDC3EDC0E1}"/>
                  </a:ext>
                </a:extLst>
              </p:cNvPr>
              <p:cNvGrpSpPr/>
              <p:nvPr/>
            </p:nvGrpSpPr>
            <p:grpSpPr>
              <a:xfrm>
                <a:off x="371614" y="1783325"/>
                <a:ext cx="4388029" cy="4347961"/>
                <a:chOff x="2377985" y="1935058"/>
                <a:chExt cx="4388029" cy="4347961"/>
              </a:xfrm>
            </p:grpSpPr>
            <p:pic>
              <p:nvPicPr>
                <p:cNvPr id="26" name="Picture 25">
                  <a:extLst>
                    <a:ext uri="{FF2B5EF4-FFF2-40B4-BE49-F238E27FC236}">
                      <a16:creationId xmlns:a16="http://schemas.microsoft.com/office/drawing/2014/main" id="{F7B4418F-33F7-4A3B-9555-E98EE5E2BC79}"/>
                    </a:ext>
                  </a:extLst>
                </p:cNvPr>
                <p:cNvPicPr>
                  <a:picLocks noChangeAspect="1"/>
                </p:cNvPicPr>
                <p:nvPr/>
              </p:nvPicPr>
              <p:blipFill>
                <a:blip r:embed="rId4"/>
                <a:stretch>
                  <a:fillRect/>
                </a:stretch>
              </p:blipFill>
              <p:spPr>
                <a:xfrm>
                  <a:off x="2377985" y="2304390"/>
                  <a:ext cx="4388029" cy="3978629"/>
                </a:xfrm>
                <a:prstGeom prst="rect">
                  <a:avLst/>
                </a:prstGeom>
              </p:spPr>
            </p:pic>
            <p:sp>
              <p:nvSpPr>
                <p:cNvPr id="27" name="Rectangle 26">
                  <a:extLst>
                    <a:ext uri="{FF2B5EF4-FFF2-40B4-BE49-F238E27FC236}">
                      <a16:creationId xmlns:a16="http://schemas.microsoft.com/office/drawing/2014/main" id="{774490AD-1704-4689-82C0-22386CB23E94}"/>
                    </a:ext>
                  </a:extLst>
                </p:cNvPr>
                <p:cNvSpPr/>
                <p:nvPr/>
              </p:nvSpPr>
              <p:spPr>
                <a:xfrm>
                  <a:off x="2755670" y="3272306"/>
                  <a:ext cx="423514"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a:t>
                  </a:r>
                  <a:r>
                    <a:rPr lang="en-US" b="1" baseline="-25000" dirty="0">
                      <a:latin typeface="Arial" panose="020B0604020202020204" pitchFamily="34" charset="0"/>
                      <a:cs typeface="Arial" panose="020B0604020202020204" pitchFamily="34" charset="0"/>
                    </a:rPr>
                    <a:t>0</a:t>
                  </a:r>
                  <a:endParaRPr lang="en-IN" b="1" baseline="-25000" dirty="0"/>
                </a:p>
              </p:txBody>
            </p:sp>
            <p:sp>
              <p:nvSpPr>
                <p:cNvPr id="31" name="Rectangle 30">
                  <a:extLst>
                    <a:ext uri="{FF2B5EF4-FFF2-40B4-BE49-F238E27FC236}">
                      <a16:creationId xmlns:a16="http://schemas.microsoft.com/office/drawing/2014/main" id="{1909FF88-6F44-489E-B0C0-BF572483AA36}"/>
                    </a:ext>
                  </a:extLst>
                </p:cNvPr>
                <p:cNvSpPr/>
                <p:nvPr/>
              </p:nvSpPr>
              <p:spPr>
                <a:xfrm>
                  <a:off x="2755670" y="4297802"/>
                  <a:ext cx="445956"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a:t>
                  </a:r>
                  <a:r>
                    <a:rPr lang="en-US" b="1" baseline="-25000" dirty="0">
                      <a:latin typeface="Arial" panose="020B0604020202020204" pitchFamily="34" charset="0"/>
                      <a:cs typeface="Arial" panose="020B0604020202020204" pitchFamily="34" charset="0"/>
                    </a:rPr>
                    <a:t>p</a:t>
                  </a:r>
                  <a:endParaRPr lang="en-IN" b="1" baseline="-25000" dirty="0"/>
                </a:p>
              </p:txBody>
            </p:sp>
            <p:sp>
              <p:nvSpPr>
                <p:cNvPr id="32" name="Rectangle 31">
                  <a:extLst>
                    <a:ext uri="{FF2B5EF4-FFF2-40B4-BE49-F238E27FC236}">
                      <a16:creationId xmlns:a16="http://schemas.microsoft.com/office/drawing/2014/main" id="{F2690E2C-4A15-43AE-AECF-A278E87BA832}"/>
                    </a:ext>
                  </a:extLst>
                </p:cNvPr>
                <p:cNvSpPr/>
                <p:nvPr/>
              </p:nvSpPr>
              <p:spPr>
                <a:xfrm>
                  <a:off x="4360242" y="2589819"/>
                  <a:ext cx="479618" cy="369332"/>
                </a:xfrm>
                <a:prstGeom prst="rect">
                  <a:avLst/>
                </a:prstGeom>
              </p:spPr>
              <p:txBody>
                <a:bodyPr wrap="none">
                  <a:spAutoFit/>
                </a:bodyPr>
                <a:lstStyle/>
                <a:p>
                  <a:r>
                    <a:rPr lang="en-US" b="1" dirty="0" err="1">
                      <a:latin typeface="Arial" panose="020B0604020202020204" pitchFamily="34" charset="0"/>
                      <a:cs typeface="Arial" panose="020B0604020202020204" pitchFamily="34" charset="0"/>
                    </a:rPr>
                    <a:t>Su</a:t>
                  </a:r>
                  <a:endParaRPr lang="en-IN" b="1" dirty="0"/>
                </a:p>
              </p:txBody>
            </p:sp>
            <p:sp>
              <p:nvSpPr>
                <p:cNvPr id="35" name="Rectangle 34">
                  <a:extLst>
                    <a:ext uri="{FF2B5EF4-FFF2-40B4-BE49-F238E27FC236}">
                      <a16:creationId xmlns:a16="http://schemas.microsoft.com/office/drawing/2014/main" id="{AA1F6422-1821-4C97-A12A-71461F082AE3}"/>
                    </a:ext>
                  </a:extLst>
                </p:cNvPr>
                <p:cNvSpPr/>
                <p:nvPr/>
              </p:nvSpPr>
              <p:spPr>
                <a:xfrm>
                  <a:off x="5943877" y="1935058"/>
                  <a:ext cx="564578"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Su</a:t>
                  </a:r>
                  <a:r>
                    <a:rPr lang="en-US" b="1" baseline="30000" dirty="0">
                      <a:latin typeface="Arial" panose="020B0604020202020204" pitchFamily="34" charset="0"/>
                      <a:cs typeface="Arial" panose="020B0604020202020204" pitchFamily="34" charset="0"/>
                    </a:rPr>
                    <a:t>2</a:t>
                  </a:r>
                  <a:endParaRPr lang="en-IN" b="1" baseline="30000" dirty="0"/>
                </a:p>
              </p:txBody>
            </p:sp>
            <p:sp>
              <p:nvSpPr>
                <p:cNvPr id="41" name="Rectangle 40">
                  <a:extLst>
                    <a:ext uri="{FF2B5EF4-FFF2-40B4-BE49-F238E27FC236}">
                      <a16:creationId xmlns:a16="http://schemas.microsoft.com/office/drawing/2014/main" id="{76D1ACC0-EB1C-4CF2-96FE-0F5F12A1D012}"/>
                    </a:ext>
                  </a:extLst>
                </p:cNvPr>
                <p:cNvSpPr/>
                <p:nvPr/>
              </p:nvSpPr>
              <p:spPr>
                <a:xfrm>
                  <a:off x="4332191" y="3957306"/>
                  <a:ext cx="479618"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Sd</a:t>
                  </a:r>
                  <a:endParaRPr lang="en-IN" b="1" dirty="0"/>
                </a:p>
              </p:txBody>
            </p:sp>
            <p:sp>
              <p:nvSpPr>
                <p:cNvPr id="45" name="Rectangle 44">
                  <a:extLst>
                    <a:ext uri="{FF2B5EF4-FFF2-40B4-BE49-F238E27FC236}">
                      <a16:creationId xmlns:a16="http://schemas.microsoft.com/office/drawing/2014/main" id="{9D2618E3-048B-46C6-AE70-AD78475ECBA9}"/>
                    </a:ext>
                  </a:extLst>
                </p:cNvPr>
                <p:cNvSpPr/>
                <p:nvPr/>
              </p:nvSpPr>
              <p:spPr>
                <a:xfrm>
                  <a:off x="5915826" y="4566304"/>
                  <a:ext cx="564578" cy="369332"/>
                </a:xfrm>
                <a:prstGeom prst="rect">
                  <a:avLst/>
                </a:prstGeom>
              </p:spPr>
              <p:txBody>
                <a:bodyPr wrap="none">
                  <a:spAutoFit/>
                </a:bodyPr>
                <a:lstStyle/>
                <a:p>
                  <a:r>
                    <a:rPr lang="en-US" b="1">
                      <a:latin typeface="Arial" panose="020B0604020202020204" pitchFamily="34" charset="0"/>
                      <a:cs typeface="Arial" panose="020B0604020202020204" pitchFamily="34" charset="0"/>
                    </a:rPr>
                    <a:t>Sd</a:t>
                  </a:r>
                  <a:r>
                    <a:rPr lang="en-US" b="1" baseline="30000">
                      <a:latin typeface="Arial" panose="020B0604020202020204" pitchFamily="34" charset="0"/>
                      <a:cs typeface="Arial" panose="020B0604020202020204" pitchFamily="34" charset="0"/>
                    </a:rPr>
                    <a:t>2</a:t>
                  </a:r>
                  <a:endParaRPr lang="en-IN" b="1" baseline="30000" dirty="0"/>
                </a:p>
              </p:txBody>
            </p:sp>
            <p:sp>
              <p:nvSpPr>
                <p:cNvPr id="46" name="Rectangle 45">
                  <a:extLst>
                    <a:ext uri="{FF2B5EF4-FFF2-40B4-BE49-F238E27FC236}">
                      <a16:creationId xmlns:a16="http://schemas.microsoft.com/office/drawing/2014/main" id="{358DDC25-35CA-4B0C-BF7D-2ADDF38B688A}"/>
                    </a:ext>
                  </a:extLst>
                </p:cNvPr>
                <p:cNvSpPr/>
                <p:nvPr/>
              </p:nvSpPr>
              <p:spPr>
                <a:xfrm>
                  <a:off x="5924565" y="3281264"/>
                  <a:ext cx="620683"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Sud</a:t>
                  </a:r>
                  <a:endParaRPr lang="en-IN" b="1" dirty="0"/>
                </a:p>
              </p:txBody>
            </p:sp>
          </p:grpSp>
          <p:sp>
            <p:nvSpPr>
              <p:cNvPr id="48" name="Rectangle 47">
                <a:extLst>
                  <a:ext uri="{FF2B5EF4-FFF2-40B4-BE49-F238E27FC236}">
                    <a16:creationId xmlns:a16="http://schemas.microsoft.com/office/drawing/2014/main" id="{C94BCD01-B828-4B7E-900E-0492E169C341}"/>
                  </a:ext>
                </a:extLst>
              </p:cNvPr>
              <p:cNvSpPr/>
              <p:nvPr/>
            </p:nvSpPr>
            <p:spPr>
              <a:xfrm>
                <a:off x="3901063" y="2770615"/>
                <a:ext cx="577402"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Cu</a:t>
                </a:r>
                <a:r>
                  <a:rPr lang="en-US" b="1" baseline="30000" dirty="0">
                    <a:latin typeface="Arial" panose="020B0604020202020204" pitchFamily="34" charset="0"/>
                    <a:cs typeface="Arial" panose="020B0604020202020204" pitchFamily="34" charset="0"/>
                  </a:rPr>
                  <a:t>2</a:t>
                </a:r>
                <a:endParaRPr lang="en-IN" b="1" baseline="30000" dirty="0"/>
              </a:p>
            </p:txBody>
          </p:sp>
          <p:sp>
            <p:nvSpPr>
              <p:cNvPr id="49" name="Rectangle 48">
                <a:extLst>
                  <a:ext uri="{FF2B5EF4-FFF2-40B4-BE49-F238E27FC236}">
                    <a16:creationId xmlns:a16="http://schemas.microsoft.com/office/drawing/2014/main" id="{F5E5920C-F63F-4AB4-AFCA-958B35AF1820}"/>
                  </a:ext>
                </a:extLst>
              </p:cNvPr>
              <p:cNvSpPr/>
              <p:nvPr/>
            </p:nvSpPr>
            <p:spPr>
              <a:xfrm>
                <a:off x="3873012" y="5441617"/>
                <a:ext cx="577402"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Cd</a:t>
                </a:r>
                <a:r>
                  <a:rPr lang="en-US" b="1" baseline="30000" dirty="0">
                    <a:latin typeface="Arial" panose="020B0604020202020204" pitchFamily="34" charset="0"/>
                    <a:cs typeface="Arial" panose="020B0604020202020204" pitchFamily="34" charset="0"/>
                  </a:rPr>
                  <a:t>2</a:t>
                </a:r>
                <a:endParaRPr lang="en-IN" b="1" baseline="30000" dirty="0"/>
              </a:p>
            </p:txBody>
          </p:sp>
          <p:sp>
            <p:nvSpPr>
              <p:cNvPr id="50" name="Rectangle 49">
                <a:extLst>
                  <a:ext uri="{FF2B5EF4-FFF2-40B4-BE49-F238E27FC236}">
                    <a16:creationId xmlns:a16="http://schemas.microsoft.com/office/drawing/2014/main" id="{497BEFDB-E732-4641-84E2-563422066290}"/>
                  </a:ext>
                </a:extLst>
              </p:cNvPr>
              <p:cNvSpPr/>
              <p:nvPr/>
            </p:nvSpPr>
            <p:spPr>
              <a:xfrm>
                <a:off x="3881751" y="4116821"/>
                <a:ext cx="633507"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Cud</a:t>
                </a:r>
                <a:endParaRPr lang="en-IN" b="1" dirty="0"/>
              </a:p>
            </p:txBody>
          </p:sp>
          <p:sp>
            <p:nvSpPr>
              <p:cNvPr id="51" name="Rectangle 50">
                <a:extLst>
                  <a:ext uri="{FF2B5EF4-FFF2-40B4-BE49-F238E27FC236}">
                    <a16:creationId xmlns:a16="http://schemas.microsoft.com/office/drawing/2014/main" id="{20F0358A-4B14-4AB5-8A34-203CAAFF323B}"/>
                  </a:ext>
                </a:extLst>
              </p:cNvPr>
              <p:cNvSpPr/>
              <p:nvPr/>
            </p:nvSpPr>
            <p:spPr>
              <a:xfrm>
                <a:off x="2347247" y="3445252"/>
                <a:ext cx="492443"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Cu</a:t>
                </a:r>
                <a:endParaRPr lang="en-IN" b="1" dirty="0"/>
              </a:p>
            </p:txBody>
          </p:sp>
          <p:sp>
            <p:nvSpPr>
              <p:cNvPr id="52" name="Rectangle 51">
                <a:extLst>
                  <a:ext uri="{FF2B5EF4-FFF2-40B4-BE49-F238E27FC236}">
                    <a16:creationId xmlns:a16="http://schemas.microsoft.com/office/drawing/2014/main" id="{3A5E0181-C314-4B7C-B3F9-5BD8DDA0314A}"/>
                  </a:ext>
                </a:extLst>
              </p:cNvPr>
              <p:cNvSpPr/>
              <p:nvPr/>
            </p:nvSpPr>
            <p:spPr>
              <a:xfrm>
                <a:off x="2319196" y="4802800"/>
                <a:ext cx="492443"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Cd</a:t>
                </a:r>
                <a:endParaRPr lang="en-IN" b="1" dirty="0"/>
              </a:p>
            </p:txBody>
          </p:sp>
        </p:grpSp>
        <p:sp>
          <p:nvSpPr>
            <p:cNvPr id="53" name="Rectangle 52">
              <a:extLst>
                <a:ext uri="{FF2B5EF4-FFF2-40B4-BE49-F238E27FC236}">
                  <a16:creationId xmlns:a16="http://schemas.microsoft.com/office/drawing/2014/main" id="{9B6E35E8-74DA-4B79-813F-2DF59167860A}"/>
                </a:ext>
              </a:extLst>
            </p:cNvPr>
            <p:cNvSpPr/>
            <p:nvPr/>
          </p:nvSpPr>
          <p:spPr>
            <a:xfrm>
              <a:off x="1489972" y="3100696"/>
              <a:ext cx="304892"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P</a:t>
              </a:r>
              <a:endParaRPr lang="en-IN" sz="1400" b="1" i="1" dirty="0">
                <a:solidFill>
                  <a:srgbClr val="FF0000"/>
                </a:solidFill>
              </a:endParaRPr>
            </a:p>
          </p:txBody>
        </p:sp>
        <p:sp>
          <p:nvSpPr>
            <p:cNvPr id="54" name="Rectangle 53">
              <a:extLst>
                <a:ext uri="{FF2B5EF4-FFF2-40B4-BE49-F238E27FC236}">
                  <a16:creationId xmlns:a16="http://schemas.microsoft.com/office/drawing/2014/main" id="{BFD3DA3A-A9DC-48BA-AC99-AE558D55F873}"/>
                </a:ext>
              </a:extLst>
            </p:cNvPr>
            <p:cNvSpPr/>
            <p:nvPr/>
          </p:nvSpPr>
          <p:spPr>
            <a:xfrm>
              <a:off x="1311069" y="4157162"/>
              <a:ext cx="463588"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1-P</a:t>
              </a:r>
              <a:endParaRPr lang="en-IN" sz="1400" b="1" i="1" dirty="0">
                <a:solidFill>
                  <a:srgbClr val="FF0000"/>
                </a:solidFill>
              </a:endParaRPr>
            </a:p>
          </p:txBody>
        </p:sp>
        <p:sp>
          <p:nvSpPr>
            <p:cNvPr id="55" name="Rectangle 54">
              <a:extLst>
                <a:ext uri="{FF2B5EF4-FFF2-40B4-BE49-F238E27FC236}">
                  <a16:creationId xmlns:a16="http://schemas.microsoft.com/office/drawing/2014/main" id="{D8CC8D1A-A837-4BB6-9A38-E1E01DD52C47}"/>
                </a:ext>
              </a:extLst>
            </p:cNvPr>
            <p:cNvSpPr/>
            <p:nvPr/>
          </p:nvSpPr>
          <p:spPr>
            <a:xfrm>
              <a:off x="3064587" y="2499641"/>
              <a:ext cx="304892"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P</a:t>
              </a:r>
              <a:endParaRPr lang="en-IN" sz="1400" b="1" i="1" dirty="0">
                <a:solidFill>
                  <a:srgbClr val="FF0000"/>
                </a:solidFill>
              </a:endParaRPr>
            </a:p>
          </p:txBody>
        </p:sp>
        <p:sp>
          <p:nvSpPr>
            <p:cNvPr id="56" name="Rectangle 55">
              <a:extLst>
                <a:ext uri="{FF2B5EF4-FFF2-40B4-BE49-F238E27FC236}">
                  <a16:creationId xmlns:a16="http://schemas.microsoft.com/office/drawing/2014/main" id="{EF07ACDD-A1D5-4245-8964-7545F0DB6BAD}"/>
                </a:ext>
              </a:extLst>
            </p:cNvPr>
            <p:cNvSpPr/>
            <p:nvPr/>
          </p:nvSpPr>
          <p:spPr>
            <a:xfrm>
              <a:off x="2885684" y="3556107"/>
              <a:ext cx="463588"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1-P</a:t>
              </a:r>
              <a:endParaRPr lang="en-IN" sz="1400" b="1" i="1" dirty="0">
                <a:solidFill>
                  <a:srgbClr val="FF0000"/>
                </a:solidFill>
              </a:endParaRPr>
            </a:p>
          </p:txBody>
        </p:sp>
        <p:sp>
          <p:nvSpPr>
            <p:cNvPr id="57" name="Rectangle 56">
              <a:extLst>
                <a:ext uri="{FF2B5EF4-FFF2-40B4-BE49-F238E27FC236}">
                  <a16:creationId xmlns:a16="http://schemas.microsoft.com/office/drawing/2014/main" id="{DC657437-3CD9-4FE1-B426-E5B728971B9E}"/>
                </a:ext>
              </a:extLst>
            </p:cNvPr>
            <p:cNvSpPr/>
            <p:nvPr/>
          </p:nvSpPr>
          <p:spPr>
            <a:xfrm>
              <a:off x="2975077" y="3794520"/>
              <a:ext cx="304892"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P</a:t>
              </a:r>
              <a:endParaRPr lang="en-IN" sz="1400" b="1" i="1" dirty="0">
                <a:solidFill>
                  <a:srgbClr val="FF0000"/>
                </a:solidFill>
              </a:endParaRPr>
            </a:p>
          </p:txBody>
        </p:sp>
        <p:sp>
          <p:nvSpPr>
            <p:cNvPr id="58" name="Rectangle 57">
              <a:extLst>
                <a:ext uri="{FF2B5EF4-FFF2-40B4-BE49-F238E27FC236}">
                  <a16:creationId xmlns:a16="http://schemas.microsoft.com/office/drawing/2014/main" id="{433C9D1A-7B1A-4DA2-8B45-DA2AB08AFFEF}"/>
                </a:ext>
              </a:extLst>
            </p:cNvPr>
            <p:cNvSpPr/>
            <p:nvPr/>
          </p:nvSpPr>
          <p:spPr>
            <a:xfrm>
              <a:off x="2888759" y="4850986"/>
              <a:ext cx="463588" cy="307777"/>
            </a:xfrm>
            <a:prstGeom prst="rect">
              <a:avLst/>
            </a:prstGeom>
          </p:spPr>
          <p:txBody>
            <a:bodyPr wrap="none">
              <a:spAutoFit/>
            </a:bodyPr>
            <a:lstStyle/>
            <a:p>
              <a:r>
                <a:rPr lang="en-US" sz="1400" b="1" i="1" dirty="0">
                  <a:solidFill>
                    <a:srgbClr val="FF0000"/>
                  </a:solidFill>
                  <a:latin typeface="Arial" panose="020B0604020202020204" pitchFamily="34" charset="0"/>
                  <a:cs typeface="Arial" panose="020B0604020202020204" pitchFamily="34" charset="0"/>
                </a:rPr>
                <a:t>1-P</a:t>
              </a:r>
              <a:endParaRPr lang="en-IN" sz="1400" b="1" i="1" dirty="0">
                <a:solidFill>
                  <a:srgbClr val="FF0000"/>
                </a:solidFill>
              </a:endParaRPr>
            </a:p>
          </p:txBody>
        </p:sp>
      </p:gr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CE344F0B-92A6-4A0A-8C03-502E8E7B9132}"/>
                  </a:ext>
                </a:extLst>
              </p:cNvPr>
              <p:cNvSpPr/>
              <p:nvPr/>
            </p:nvSpPr>
            <p:spPr>
              <a:xfrm>
                <a:off x="4776695" y="1194134"/>
                <a:ext cx="4281878" cy="5382499"/>
              </a:xfrm>
              <a:prstGeom prst="rect">
                <a:avLst/>
              </a:prstGeom>
              <a:solidFill>
                <a:schemeClr val="bg2"/>
              </a:solidFill>
            </p:spPr>
            <p:txBody>
              <a:bodyPr wrap="square">
                <a:spAutoFit/>
              </a:bodyPr>
              <a:lstStyle/>
              <a:p>
                <a:pPr algn="just"/>
                <a:endParaRPr lang="en-US"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Under this approach, price of an option is the PV of expected payoff discounted at Rf</a:t>
                </a:r>
              </a:p>
              <a:p>
                <a:pPr algn="ctr"/>
                <a14:m>
                  <m:oMathPara xmlns:m="http://schemas.openxmlformats.org/officeDocument/2006/math">
                    <m:oMathParaPr>
                      <m:jc m:val="centerGroup"/>
                    </m:oMathParaPr>
                    <m:oMath xmlns:m="http://schemas.openxmlformats.org/officeDocument/2006/math">
                      <m:sSub>
                        <m:sSubPr>
                          <m:ctrlPr>
                            <a:rPr lang="en-IN" b="1" i="1" smtClean="0">
                              <a:solidFill>
                                <a:srgbClr val="00335A"/>
                              </a:solidFill>
                              <a:latin typeface="Cambria Math" panose="02040503050406030204" pitchFamily="18" charset="0"/>
                              <a:cs typeface="Arial" panose="020B0604020202020204" pitchFamily="34" charset="0"/>
                            </a:rPr>
                          </m:ctrlPr>
                        </m:sSubPr>
                        <m:e>
                          <m:r>
                            <a:rPr lang="en-IN" b="1" i="1" smtClean="0">
                              <a:solidFill>
                                <a:srgbClr val="00335A"/>
                              </a:solidFill>
                              <a:latin typeface="Cambria Math" panose="02040503050406030204" pitchFamily="18" charset="0"/>
                              <a:cs typeface="Arial" panose="020B0604020202020204" pitchFamily="34" charset="0"/>
                            </a:rPr>
                            <m:t>𝑪</m:t>
                          </m:r>
                        </m:e>
                        <m:sub>
                          <m:r>
                            <a:rPr lang="en-IN" b="1" i="1" smtClean="0">
                              <a:solidFill>
                                <a:srgbClr val="00335A"/>
                              </a:solidFill>
                              <a:latin typeface="Cambria Math" panose="02040503050406030204" pitchFamily="18" charset="0"/>
                              <a:cs typeface="Arial" panose="020B0604020202020204" pitchFamily="34" charset="0"/>
                            </a:rPr>
                            <m:t>𝒑</m:t>
                          </m:r>
                        </m:sub>
                      </m:sSub>
                      <m:r>
                        <a:rPr lang="en-IN" b="1" i="1" smtClean="0">
                          <a:solidFill>
                            <a:srgbClr val="00335A"/>
                          </a:solidFill>
                          <a:latin typeface="Cambria Math" panose="02040503050406030204" pitchFamily="18" charset="0"/>
                          <a:cs typeface="Arial" panose="020B0604020202020204" pitchFamily="34" charset="0"/>
                        </a:rPr>
                        <m:t> </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f>
                        <m:fPr>
                          <m:ctrlP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ctrlPr>
                        </m:fPr>
                        <m:num>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𝑷</m:t>
                          </m:r>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m:t>
                          </m:r>
                          <m:sSub>
                            <m:sSubPr>
                              <m:ctrlP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ctrlPr>
                            </m:sSubPr>
                            <m:e>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𝑪</m:t>
                              </m:r>
                            </m:e>
                            <m:sub>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𝒖</m:t>
                              </m:r>
                            </m:sub>
                          </m:sSub>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m:t>
                          </m:r>
                          <m:d>
                            <m:dPr>
                              <m:ctrlP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ctrlPr>
                            </m:dPr>
                            <m:e>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𝟏</m:t>
                              </m:r>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𝑷</m:t>
                              </m:r>
                            </m:e>
                          </m:d>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 </m:t>
                          </m:r>
                          <m:sSub>
                            <m:sSubPr>
                              <m:ctrlP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ctrlPr>
                            </m:sSubPr>
                            <m:e>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𝑪</m:t>
                              </m:r>
                            </m:e>
                            <m:sub>
                              <m:r>
                                <a:rPr lang="en-IN" b="1" i="1">
                                  <a:solidFill>
                                    <a:srgbClr val="00335A"/>
                                  </a:solidFill>
                                  <a:latin typeface="Cambria Math" panose="02040503050406030204" pitchFamily="18" charset="0"/>
                                  <a:ea typeface="Cambria Math" panose="02040503050406030204" pitchFamily="18" charset="0"/>
                                  <a:cs typeface="Arial" panose="020B0604020202020204" pitchFamily="34" charset="0"/>
                                </a:rPr>
                                <m:t>𝒅</m:t>
                              </m:r>
                            </m:sub>
                          </m:sSub>
                        </m:num>
                        <m:den>
                          <m:sSup>
                            <m:sSupPr>
                              <m:ctrlP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ctrlPr>
                            </m:sSupPr>
                            <m:e>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𝒆</m:t>
                              </m:r>
                            </m:e>
                            <m:sup>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𝒓𝒕</m:t>
                              </m:r>
                            </m:sup>
                          </m:sSup>
                        </m:den>
                      </m:f>
                    </m:oMath>
                  </m:oMathPara>
                </a14:m>
                <a:endParaRPr lang="en-US" b="1" dirty="0">
                  <a:latin typeface="Arial" panose="020B0604020202020204" pitchFamily="34" charset="0"/>
                  <a:cs typeface="Arial" panose="020B0604020202020204" pitchFamily="34" charset="0"/>
                </a:endParaRPr>
              </a:p>
              <a:p>
                <a:pPr algn="just"/>
                <a:endParaRPr lang="en-US" sz="800" b="1" i="1" dirty="0">
                  <a:solidFill>
                    <a:srgbClr val="FF0000"/>
                  </a:solidFill>
                  <a:latin typeface="Arial" panose="020B0604020202020204" pitchFamily="34" charset="0"/>
                  <a:cs typeface="Arial" panose="020B0604020202020204" pitchFamily="34" charset="0"/>
                </a:endParaRPr>
              </a:p>
              <a:p>
                <a:pPr algn="just"/>
                <a:r>
                  <a:rPr lang="en-US" sz="1600" b="1" i="1" dirty="0">
                    <a:solidFill>
                      <a:srgbClr val="FF0000"/>
                    </a:solidFill>
                    <a:latin typeface="Arial" panose="020B0604020202020204" pitchFamily="34" charset="0"/>
                    <a:cs typeface="Arial" panose="020B0604020202020204" pitchFamily="34" charset="0"/>
                  </a:rPr>
                  <a:t>𝑪</a:t>
                </a:r>
                <a:r>
                  <a:rPr lang="en-US" sz="1600" b="1" i="1" baseline="-25000" dirty="0">
                    <a:solidFill>
                      <a:srgbClr val="FF0000"/>
                    </a:solidFill>
                    <a:latin typeface="Arial" panose="020B0604020202020204" pitchFamily="34" charset="0"/>
                    <a:cs typeface="Arial" panose="020B0604020202020204" pitchFamily="34" charset="0"/>
                  </a:rPr>
                  <a:t>𝒑</a:t>
                </a:r>
                <a:r>
                  <a:rPr lang="en-US" sz="1600" b="1" i="1" dirty="0">
                    <a:solidFill>
                      <a:srgbClr val="FF0000"/>
                    </a:solidFill>
                    <a:latin typeface="Arial" panose="020B0604020202020204" pitchFamily="34" charset="0"/>
                    <a:cs typeface="Arial" panose="020B0604020202020204" pitchFamily="34" charset="0"/>
                  </a:rPr>
                  <a:t> comes out to be 49.407</a:t>
                </a:r>
              </a:p>
              <a:p>
                <a:pPr algn="just"/>
                <a:endParaRPr lang="en-US" sz="600" b="1"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How to find P?</a:t>
                </a:r>
              </a:p>
              <a:p>
                <a:pPr algn="just"/>
                <a:r>
                  <a:rPr lang="en-US" dirty="0">
                    <a:latin typeface="Arial" panose="020B0604020202020204" pitchFamily="34" charset="0"/>
                    <a:cs typeface="Arial" panose="020B0604020202020204" pitchFamily="34" charset="0"/>
                  </a:rPr>
                  <a:t>P should be found in such a way that expected value of stock yields risk free rate of return.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algn="just"/>
                <a14:m>
                  <m:oMathPara xmlns:m="http://schemas.openxmlformats.org/officeDocument/2006/math">
                    <m:oMathParaPr>
                      <m:jc m:val="centerGroup"/>
                    </m:oMathParaPr>
                    <m:oMath xmlns:m="http://schemas.openxmlformats.org/officeDocument/2006/math">
                      <m:r>
                        <a:rPr lang="en-IN" b="1" i="1" smtClean="0">
                          <a:solidFill>
                            <a:srgbClr val="00335A"/>
                          </a:solidFill>
                          <a:latin typeface="Cambria Math" panose="02040503050406030204" pitchFamily="18" charset="0"/>
                          <a:cs typeface="Arial" panose="020B0604020202020204" pitchFamily="34" charset="0"/>
                        </a:rPr>
                        <m:t>𝑷</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𝑺</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𝑼</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d>
                        <m:dPr>
                          <m:ctrlP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ctrlPr>
                        </m:dPr>
                        <m:e>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𝟏</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𝑷</m:t>
                          </m:r>
                        </m:e>
                      </m:d>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𝑺</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𝑫</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𝑺</m:t>
                      </m:r>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 × </m:t>
                      </m:r>
                      <m:sSup>
                        <m:sSupPr>
                          <m:ctrlP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ctrlPr>
                        </m:sSupPr>
                        <m:e>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𝒆</m:t>
                          </m:r>
                        </m:e>
                        <m:sup>
                          <m:r>
                            <a:rPr lang="en-IN" b="1" i="1" smtClean="0">
                              <a:solidFill>
                                <a:srgbClr val="00335A"/>
                              </a:solidFill>
                              <a:latin typeface="Cambria Math" panose="02040503050406030204" pitchFamily="18" charset="0"/>
                              <a:ea typeface="Cambria Math" panose="02040503050406030204" pitchFamily="18" charset="0"/>
                              <a:cs typeface="Arial" panose="020B0604020202020204" pitchFamily="34" charset="0"/>
                            </a:rPr>
                            <m:t>𝒓𝒕</m:t>
                          </m:r>
                        </m:sup>
                      </m:sSup>
                    </m:oMath>
                  </m:oMathPara>
                </a14:m>
                <a:endParaRPr lang="en-US" b="1" dirty="0">
                  <a:latin typeface="Arial" panose="020B0604020202020204" pitchFamily="34" charset="0"/>
                  <a:cs typeface="Arial" panose="020B0604020202020204" pitchFamily="34" charset="0"/>
                </a:endParaRPr>
              </a:p>
              <a:p>
                <a:pPr algn="just"/>
                <a:endParaRPr lang="en-US"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As a result, P comes out to be:</a:t>
                </a:r>
              </a:p>
              <a:p>
                <a:pPr algn="just"/>
                <a:endParaRPr lang="en-US" dirty="0">
                  <a:latin typeface="Arial" panose="020B0604020202020204" pitchFamily="34" charset="0"/>
                  <a:cs typeface="Arial" panose="020B0604020202020204" pitchFamily="34" charset="0"/>
                </a:endParaRPr>
              </a:p>
              <a:p>
                <a:pPr algn="just"/>
                <a14:m>
                  <m:oMathPara xmlns:m="http://schemas.openxmlformats.org/officeDocument/2006/math">
                    <m:oMathParaPr>
                      <m:jc m:val="centerGroup"/>
                    </m:oMathParaPr>
                    <m:oMath xmlns:m="http://schemas.openxmlformats.org/officeDocument/2006/math">
                      <m:r>
                        <a:rPr lang="en-IN" b="1" i="1" smtClean="0">
                          <a:solidFill>
                            <a:srgbClr val="00335A"/>
                          </a:solidFill>
                          <a:latin typeface="Cambria Math" panose="02040503050406030204" pitchFamily="18" charset="0"/>
                          <a:cs typeface="Arial" panose="020B0604020202020204" pitchFamily="34" charset="0"/>
                        </a:rPr>
                        <m:t>𝑷</m:t>
                      </m:r>
                      <m:r>
                        <a:rPr lang="en-IN" b="1" i="1" smtClean="0">
                          <a:solidFill>
                            <a:srgbClr val="00335A"/>
                          </a:solidFill>
                          <a:latin typeface="Cambria Math" panose="02040503050406030204" pitchFamily="18" charset="0"/>
                          <a:cs typeface="Arial" panose="020B0604020202020204" pitchFamily="34" charset="0"/>
                        </a:rPr>
                        <m:t>= </m:t>
                      </m:r>
                      <m:f>
                        <m:fPr>
                          <m:ctrlPr>
                            <a:rPr lang="en-IN" b="1" i="1" smtClean="0">
                              <a:solidFill>
                                <a:srgbClr val="00335A"/>
                              </a:solidFill>
                              <a:latin typeface="Cambria Math" panose="02040503050406030204" pitchFamily="18" charset="0"/>
                              <a:cs typeface="Arial" panose="020B0604020202020204" pitchFamily="34" charset="0"/>
                            </a:rPr>
                          </m:ctrlPr>
                        </m:fPr>
                        <m:num>
                          <m:sSup>
                            <m:sSupPr>
                              <m:ctrlPr>
                                <a:rPr lang="en-IN" b="1" i="1" smtClean="0">
                                  <a:solidFill>
                                    <a:srgbClr val="00335A"/>
                                  </a:solidFill>
                                  <a:latin typeface="Cambria Math" panose="02040503050406030204" pitchFamily="18" charset="0"/>
                                  <a:cs typeface="Arial" panose="020B0604020202020204" pitchFamily="34" charset="0"/>
                                </a:rPr>
                              </m:ctrlPr>
                            </m:sSupPr>
                            <m:e>
                              <m:r>
                                <a:rPr lang="en-IN" b="1" i="1" smtClean="0">
                                  <a:solidFill>
                                    <a:srgbClr val="00335A"/>
                                  </a:solidFill>
                                  <a:latin typeface="Cambria Math" panose="02040503050406030204" pitchFamily="18" charset="0"/>
                                  <a:cs typeface="Arial" panose="020B0604020202020204" pitchFamily="34" charset="0"/>
                                </a:rPr>
                                <m:t>𝒆</m:t>
                              </m:r>
                            </m:e>
                            <m:sup>
                              <m:r>
                                <a:rPr lang="en-IN" b="1" i="1" smtClean="0">
                                  <a:solidFill>
                                    <a:srgbClr val="00335A"/>
                                  </a:solidFill>
                                  <a:latin typeface="Cambria Math" panose="02040503050406030204" pitchFamily="18" charset="0"/>
                                  <a:cs typeface="Arial" panose="020B0604020202020204" pitchFamily="34" charset="0"/>
                                </a:rPr>
                                <m:t>𝒓𝒕</m:t>
                              </m:r>
                            </m:sup>
                          </m:sSup>
                          <m:r>
                            <a:rPr lang="en-IN" b="1" i="1" smtClean="0">
                              <a:solidFill>
                                <a:srgbClr val="00335A"/>
                              </a:solidFill>
                              <a:latin typeface="Cambria Math" panose="02040503050406030204" pitchFamily="18" charset="0"/>
                              <a:cs typeface="Arial" panose="020B0604020202020204" pitchFamily="34" charset="0"/>
                            </a:rPr>
                            <m:t> −</m:t>
                          </m:r>
                          <m:r>
                            <a:rPr lang="en-IN" b="1" i="1" smtClean="0">
                              <a:solidFill>
                                <a:srgbClr val="00335A"/>
                              </a:solidFill>
                              <a:latin typeface="Cambria Math" panose="02040503050406030204" pitchFamily="18" charset="0"/>
                              <a:cs typeface="Arial" panose="020B0604020202020204" pitchFamily="34" charset="0"/>
                            </a:rPr>
                            <m:t>𝑫</m:t>
                          </m:r>
                        </m:num>
                        <m:den>
                          <m:r>
                            <a:rPr lang="en-IN" b="1" i="1" smtClean="0">
                              <a:solidFill>
                                <a:srgbClr val="00335A"/>
                              </a:solidFill>
                              <a:latin typeface="Cambria Math" panose="02040503050406030204" pitchFamily="18" charset="0"/>
                              <a:cs typeface="Arial" panose="020B0604020202020204" pitchFamily="34" charset="0"/>
                            </a:rPr>
                            <m:t>𝑼</m:t>
                          </m:r>
                          <m:r>
                            <a:rPr lang="en-IN" b="1" i="1" smtClean="0">
                              <a:solidFill>
                                <a:srgbClr val="00335A"/>
                              </a:solidFill>
                              <a:latin typeface="Cambria Math" panose="02040503050406030204" pitchFamily="18" charset="0"/>
                              <a:cs typeface="Arial" panose="020B0604020202020204" pitchFamily="34" charset="0"/>
                            </a:rPr>
                            <m:t> −</m:t>
                          </m:r>
                          <m:r>
                            <a:rPr lang="en-IN" b="1" i="1" smtClean="0">
                              <a:solidFill>
                                <a:srgbClr val="00335A"/>
                              </a:solidFill>
                              <a:latin typeface="Cambria Math" panose="02040503050406030204" pitchFamily="18" charset="0"/>
                              <a:cs typeface="Arial" panose="020B0604020202020204" pitchFamily="34" charset="0"/>
                            </a:rPr>
                            <m:t>𝑫</m:t>
                          </m:r>
                        </m:den>
                      </m:f>
                    </m:oMath>
                  </m:oMathPara>
                </a14:m>
                <a:endParaRPr lang="en-US" b="1" dirty="0">
                  <a:solidFill>
                    <a:srgbClr val="00335A"/>
                  </a:solidFill>
                  <a:latin typeface="Arial" panose="020B0604020202020204" pitchFamily="34" charset="0"/>
                  <a:cs typeface="Arial" panose="020B0604020202020204" pitchFamily="34" charset="0"/>
                </a:endParaRPr>
              </a:p>
            </p:txBody>
          </p:sp>
        </mc:Choice>
        <mc:Fallback xmlns="">
          <p:sp>
            <p:nvSpPr>
              <p:cNvPr id="4" name="Rectangle 3">
                <a:extLst>
                  <a:ext uri="{FF2B5EF4-FFF2-40B4-BE49-F238E27FC236}">
                    <a16:creationId xmlns:a16="http://schemas.microsoft.com/office/drawing/2014/main" id="{CE344F0B-92A6-4A0A-8C03-502E8E7B9132}"/>
                  </a:ext>
                </a:extLst>
              </p:cNvPr>
              <p:cNvSpPr>
                <a:spLocks noRot="1" noChangeAspect="1" noMove="1" noResize="1" noEditPoints="1" noAdjustHandles="1" noChangeArrowheads="1" noChangeShapeType="1" noTextEdit="1"/>
              </p:cNvSpPr>
              <p:nvPr/>
            </p:nvSpPr>
            <p:spPr>
              <a:xfrm>
                <a:off x="4776695" y="1194134"/>
                <a:ext cx="4281878" cy="5382499"/>
              </a:xfrm>
              <a:prstGeom prst="rect">
                <a:avLst/>
              </a:prstGeom>
              <a:blipFill>
                <a:blip r:embed="rId5"/>
                <a:stretch>
                  <a:fillRect l="-1282" r="-1140"/>
                </a:stretch>
              </a:blipFill>
            </p:spPr>
            <p:txBody>
              <a:bodyPr/>
              <a:lstStyle/>
              <a:p>
                <a:r>
                  <a:rPr lang="en-IN">
                    <a:noFill/>
                  </a:rPr>
                  <a:t> </a:t>
                </a:r>
              </a:p>
            </p:txBody>
          </p:sp>
        </mc:Fallback>
      </mc:AlternateContent>
      <p:sp>
        <p:nvSpPr>
          <p:cNvPr id="59" name="Rectangle 58">
            <a:extLst>
              <a:ext uri="{FF2B5EF4-FFF2-40B4-BE49-F238E27FC236}">
                <a16:creationId xmlns:a16="http://schemas.microsoft.com/office/drawing/2014/main" id="{A52FFCC4-2B31-4EA5-B8D1-C02A615982C6}"/>
              </a:ext>
            </a:extLst>
          </p:cNvPr>
          <p:cNvSpPr/>
          <p:nvPr/>
        </p:nvSpPr>
        <p:spPr>
          <a:xfrm>
            <a:off x="53400" y="5994061"/>
            <a:ext cx="4693478" cy="492443"/>
          </a:xfrm>
          <a:prstGeom prst="rect">
            <a:avLst/>
          </a:prstGeom>
          <a:ln>
            <a:solidFill>
              <a:schemeClr val="bg2"/>
            </a:solidFill>
          </a:ln>
        </p:spPr>
        <p:txBody>
          <a:bodyPr wrap="square">
            <a:spAutoFit/>
          </a:bodyPr>
          <a:lstStyle/>
          <a:p>
            <a:r>
              <a:rPr lang="en-US" sz="1300" b="1" i="1" dirty="0">
                <a:solidFill>
                  <a:srgbClr val="FF0000"/>
                </a:solidFill>
                <a:latin typeface="Arial" panose="020B0604020202020204" pitchFamily="34" charset="0"/>
                <a:cs typeface="Arial" panose="020B0604020202020204" pitchFamily="34" charset="0"/>
              </a:rPr>
              <a:t>P = Probability of going up which comes out to be 0.7837</a:t>
            </a:r>
          </a:p>
          <a:p>
            <a:r>
              <a:rPr lang="en-US" sz="1300" b="1" i="1" dirty="0">
                <a:solidFill>
                  <a:srgbClr val="FF0000"/>
                </a:solidFill>
                <a:latin typeface="Arial" panose="020B0604020202020204" pitchFamily="34" charset="0"/>
                <a:cs typeface="Arial" panose="020B0604020202020204" pitchFamily="34" charset="0"/>
              </a:rPr>
              <a:t>(1-P) = Probability of going down comes out to be 0.2163</a:t>
            </a:r>
            <a:endParaRPr lang="en-IN" sz="1300" b="1" i="1" dirty="0">
              <a:solidFill>
                <a:srgbClr val="FF0000"/>
              </a:solidFill>
            </a:endParaRPr>
          </a:p>
        </p:txBody>
      </p:sp>
      <p:sp>
        <p:nvSpPr>
          <p:cNvPr id="29" name="Title 1">
            <a:extLst>
              <a:ext uri="{FF2B5EF4-FFF2-40B4-BE49-F238E27FC236}">
                <a16:creationId xmlns:a16="http://schemas.microsoft.com/office/drawing/2014/main" id="{EBE32A97-29D7-4433-8FDD-4B55746B9FFF}"/>
              </a:ext>
            </a:extLst>
          </p:cNvPr>
          <p:cNvSpPr txBox="1">
            <a:spLocks/>
          </p:cNvSpPr>
          <p:nvPr/>
        </p:nvSpPr>
        <p:spPr>
          <a:xfrm>
            <a:off x="371614" y="-141703"/>
            <a:ext cx="8561371"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Illustration: Binomial Model</a:t>
            </a:r>
            <a:endParaRPr lang="en-IN" sz="2800" b="1" dirty="0">
              <a:solidFill>
                <a:schemeClr val="accent5">
                  <a:lumMod val="75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1220811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36CCB8-2B92-F49F-56FD-5CEA6E9150C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58D7E72-945D-0F03-F9F0-174DAD11C1FA}"/>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Fair Value Measurement</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Key Terms Impacting the Valuation of the CFI</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F6E4B8D-5618-A86E-C5C4-E49E2ACE8FD1}"/>
              </a:ext>
            </a:extLst>
          </p:cNvPr>
          <p:cNvPicPr>
            <a:picLocks noChangeAspect="1"/>
          </p:cNvPicPr>
          <p:nvPr/>
        </p:nvPicPr>
        <p:blipFill>
          <a:blip r:embed="rId2"/>
          <a:stretch>
            <a:fillRect/>
          </a:stretch>
        </p:blipFill>
        <p:spPr>
          <a:xfrm>
            <a:off x="6828568" y="83217"/>
            <a:ext cx="2120131" cy="802210"/>
          </a:xfrm>
          <a:prstGeom prst="rect">
            <a:avLst/>
          </a:prstGeom>
        </p:spPr>
      </p:pic>
      <p:sp>
        <p:nvSpPr>
          <p:cNvPr id="2" name="Rectangle 1">
            <a:extLst>
              <a:ext uri="{FF2B5EF4-FFF2-40B4-BE49-F238E27FC236}">
                <a16:creationId xmlns:a16="http://schemas.microsoft.com/office/drawing/2014/main" id="{C917E404-97C5-B085-3DAB-832A5DE22B1E}"/>
              </a:ext>
            </a:extLst>
          </p:cNvPr>
          <p:cNvSpPr/>
          <p:nvPr/>
        </p:nvSpPr>
        <p:spPr>
          <a:xfrm>
            <a:off x="149317" y="1051858"/>
            <a:ext cx="8831465" cy="2031325"/>
          </a:xfrm>
          <a:prstGeom prst="rect">
            <a:avLst/>
          </a:prstGeom>
        </p:spPr>
        <p:txBody>
          <a:bodyPr wrap="square">
            <a:spAutoFit/>
          </a:bodyPr>
          <a:lstStyle/>
          <a:p>
            <a:pPr algn="just"/>
            <a:endParaRPr lang="en-IN" dirty="0"/>
          </a:p>
          <a:p>
            <a:pPr algn="just"/>
            <a:r>
              <a:rPr lang="en-GB" dirty="0"/>
              <a:t> </a:t>
            </a:r>
            <a:r>
              <a:rPr lang="en-US" b="1" dirty="0">
                <a:latin typeface="Arial" panose="020B0604020202020204" pitchFamily="34" charset="0"/>
                <a:cs typeface="Arial" panose="020B0604020202020204" pitchFamily="34" charset="0"/>
              </a:rPr>
              <a:t>Conversion Terms</a:t>
            </a:r>
          </a:p>
          <a:p>
            <a:pPr algn="just"/>
            <a:endParaRPr lang="en-US"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Fixed Conversion Ratio (Debt Component and Equity Component)</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Variable Conversion Ratio </a:t>
            </a:r>
            <a:r>
              <a:rPr lang="en-US" sz="1800" dirty="0">
                <a:effectLst/>
                <a:latin typeface="Arial" panose="020B0604020202020204" pitchFamily="34" charset="0"/>
                <a:ea typeface="Calibri" panose="020F0502020204030204" pitchFamily="34" charset="0"/>
                <a:cs typeface="Arial" panose="020B0604020202020204" pitchFamily="34" charset="0"/>
              </a:rPr>
              <a:t>(Based on the Equity </a:t>
            </a:r>
            <a:r>
              <a:rPr lang="en-US" dirty="0">
                <a:latin typeface="Arial" panose="020B0604020202020204" pitchFamily="34" charset="0"/>
                <a:ea typeface="Calibri" panose="020F0502020204030204" pitchFamily="34" charset="0"/>
                <a:cs typeface="Arial" panose="020B0604020202020204" pitchFamily="34" charset="0"/>
              </a:rPr>
              <a:t>V</a:t>
            </a:r>
            <a:r>
              <a:rPr lang="en-US" sz="1800" dirty="0">
                <a:effectLst/>
                <a:latin typeface="Arial" panose="020B0604020202020204" pitchFamily="34" charset="0"/>
                <a:ea typeface="Calibri" panose="020F0502020204030204" pitchFamily="34" charset="0"/>
                <a:cs typeface="Arial" panose="020B0604020202020204" pitchFamily="34" charset="0"/>
              </a:rPr>
              <a:t>alue at the time of Conversion)</a:t>
            </a:r>
          </a:p>
          <a:p>
            <a:pPr marL="285750" indent="-285750" algn="just">
              <a:buFont typeface="Arial" panose="020B0604020202020204" pitchFamily="34" charset="0"/>
              <a:buChar char="•"/>
            </a:pPr>
            <a:endParaRPr lang="en-US" dirty="0"/>
          </a:p>
        </p:txBody>
      </p:sp>
    </p:spTree>
    <p:extLst>
      <p:ext uri="{BB962C8B-B14F-4D97-AF65-F5344CB8AC3E}">
        <p14:creationId xmlns:p14="http://schemas.microsoft.com/office/powerpoint/2010/main" val="3740836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Monte Carlo Simulation</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Rectangle 6">
            <a:extLst>
              <a:ext uri="{FF2B5EF4-FFF2-40B4-BE49-F238E27FC236}">
                <a16:creationId xmlns:a16="http://schemas.microsoft.com/office/drawing/2014/main" id="{84158C83-62B6-4A31-A2A0-A8FB27867B89}"/>
              </a:ext>
            </a:extLst>
          </p:cNvPr>
          <p:cNvSpPr/>
          <p:nvPr/>
        </p:nvSpPr>
        <p:spPr>
          <a:xfrm>
            <a:off x="355571" y="1394015"/>
            <a:ext cx="8350355" cy="584775"/>
          </a:xfrm>
          <a:prstGeom prst="rect">
            <a:avLst/>
          </a:prstGeom>
        </p:spPr>
        <p:txBody>
          <a:bodyPr wrap="square">
            <a:spAutoFit/>
          </a:bodyPr>
          <a:lstStyle/>
          <a:p>
            <a:pPr algn="just"/>
            <a:r>
              <a:rPr lang="en-US" sz="1600" dirty="0">
                <a:latin typeface="Arial" panose="020B0604020202020204" pitchFamily="34" charset="0"/>
                <a:cs typeface="Arial" panose="020B0604020202020204" pitchFamily="34" charset="0"/>
              </a:rPr>
              <a:t>.</a:t>
            </a:r>
          </a:p>
          <a:p>
            <a:pPr algn="just"/>
            <a:endParaRPr lang="en-US" sz="16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4" name="Rectangle 3"/>
          <p:cNvSpPr/>
          <p:nvPr/>
        </p:nvSpPr>
        <p:spPr>
          <a:xfrm>
            <a:off x="371614" y="1213101"/>
            <a:ext cx="8350355" cy="5078313"/>
          </a:xfrm>
          <a:prstGeom prst="rect">
            <a:avLst/>
          </a:prstGeom>
        </p:spPr>
        <p:txBody>
          <a:bodyPr wrap="square">
            <a:spAutoFit/>
          </a:bodyPr>
          <a:lstStyle/>
          <a:p>
            <a:r>
              <a:rPr lang="en-US" b="1" dirty="0">
                <a:solidFill>
                  <a:schemeClr val="accent5">
                    <a:lumMod val="75000"/>
                  </a:schemeClr>
                </a:solidFill>
                <a:latin typeface="Arial" panose="020B0604020202020204" pitchFamily="34" charset="0"/>
                <a:cs typeface="Arial" panose="020B0604020202020204" pitchFamily="34" charset="0"/>
              </a:rPr>
              <a:t>Overview :</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Monte Carlo Simulations involves assigning a probability distribution to each  variable factor</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Based on the probability distributions assigned, </a:t>
            </a:r>
            <a:r>
              <a:rPr lang="en-US" b="1" i="1" dirty="0">
                <a:latin typeface="Arial" panose="020B0604020202020204" pitchFamily="34" charset="0"/>
                <a:cs typeface="Arial" panose="020B0604020202020204" pitchFamily="34" charset="0"/>
              </a:rPr>
              <a:t>it generates</a:t>
            </a:r>
            <a:r>
              <a:rPr lang="en-US" dirty="0">
                <a:latin typeface="Arial" panose="020B0604020202020204" pitchFamily="34" charset="0"/>
                <a:cs typeface="Arial" panose="020B0604020202020204" pitchFamily="34" charset="0"/>
              </a:rPr>
              <a:t> using random  numbers, </a:t>
            </a:r>
            <a:r>
              <a:rPr lang="en-US" b="1" i="1" dirty="0">
                <a:latin typeface="Arial" panose="020B0604020202020204" pitchFamily="34" charset="0"/>
                <a:cs typeface="Arial" panose="020B0604020202020204" pitchFamily="34" charset="0"/>
              </a:rPr>
              <a:t>a range of values for each variable factor</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Types of probability distributions include:</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US" dirty="0"/>
              <a:t>Normal distribution</a:t>
            </a:r>
          </a:p>
          <a:p>
            <a:pPr marL="800100" lvl="1" indent="-342900">
              <a:buFont typeface="Arial" panose="020B0604020202020204" pitchFamily="34" charset="0"/>
              <a:buChar char="-"/>
            </a:pPr>
            <a:r>
              <a:rPr lang="en-US" dirty="0"/>
              <a:t>Log normal distribution</a:t>
            </a:r>
          </a:p>
          <a:p>
            <a:pPr marL="800100" lvl="1" indent="-342900">
              <a:buFont typeface="Arial" panose="020B0604020202020204" pitchFamily="34" charset="0"/>
              <a:buChar char="-"/>
            </a:pPr>
            <a:r>
              <a:rPr lang="en-US" dirty="0"/>
              <a:t>Triangular distribution</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The model then </a:t>
            </a:r>
            <a:r>
              <a:rPr lang="en-US" b="1" i="1" dirty="0">
                <a:latin typeface="Arial" panose="020B0604020202020204" pitchFamily="34" charset="0"/>
                <a:cs typeface="Arial" panose="020B0604020202020204" pitchFamily="34" charset="0"/>
              </a:rPr>
              <a:t>calculates the results over and over,</a:t>
            </a:r>
            <a:r>
              <a:rPr lang="en-US" dirty="0">
                <a:latin typeface="Arial" panose="020B0604020202020204" pitchFamily="34" charset="0"/>
                <a:cs typeface="Arial" panose="020B0604020202020204" pitchFamily="34" charset="0"/>
              </a:rPr>
              <a:t> each time </a:t>
            </a:r>
            <a:r>
              <a:rPr lang="en-US" b="1" i="1" dirty="0">
                <a:latin typeface="Arial" panose="020B0604020202020204" pitchFamily="34" charset="0"/>
                <a:cs typeface="Arial" panose="020B0604020202020204" pitchFamily="34" charset="0"/>
              </a:rPr>
              <a:t>using a different set of random values from the probability functions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4955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Monte Carlo Simulation</a:t>
            </a:r>
            <a:endParaRPr lang="en-IN" sz="2800" b="1" dirty="0">
              <a:solidFill>
                <a:schemeClr val="accent5">
                  <a:lumMod val="75000"/>
                </a:schemeClr>
              </a:solidFill>
              <a:latin typeface="Arial" panose="020B0604020202020204" pitchFamily="34" charset="0"/>
              <a:cs typeface="Arial" pitchFamily="34" charset="0"/>
            </a:endParaRPr>
          </a:p>
        </p:txBody>
      </p:sp>
      <p:sp>
        <p:nvSpPr>
          <p:cNvPr id="7" name="Rectangle 6">
            <a:extLst>
              <a:ext uri="{FF2B5EF4-FFF2-40B4-BE49-F238E27FC236}">
                <a16:creationId xmlns:a16="http://schemas.microsoft.com/office/drawing/2014/main" id="{84158C83-62B6-4A31-A2A0-A8FB27867B89}"/>
              </a:ext>
            </a:extLst>
          </p:cNvPr>
          <p:cNvSpPr/>
          <p:nvPr/>
        </p:nvSpPr>
        <p:spPr>
          <a:xfrm>
            <a:off x="355571" y="1394015"/>
            <a:ext cx="8350355" cy="584775"/>
          </a:xfrm>
          <a:prstGeom prst="rect">
            <a:avLst/>
          </a:prstGeom>
        </p:spPr>
        <p:txBody>
          <a:bodyPr wrap="square">
            <a:spAutoFit/>
          </a:bodyPr>
          <a:lstStyle/>
          <a:p>
            <a:pPr algn="just"/>
            <a:r>
              <a:rPr lang="en-US" sz="1600" dirty="0">
                <a:latin typeface="Arial" panose="020B0604020202020204" pitchFamily="34" charset="0"/>
                <a:cs typeface="Arial" panose="020B0604020202020204" pitchFamily="34" charset="0"/>
              </a:rPr>
              <a:t>.</a:t>
            </a:r>
          </a:p>
          <a:p>
            <a:pPr algn="just"/>
            <a:endParaRPr lang="en-US" sz="16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
        <p:nvSpPr>
          <p:cNvPr id="4" name="Rectangle 3"/>
          <p:cNvSpPr/>
          <p:nvPr/>
        </p:nvSpPr>
        <p:spPr>
          <a:xfrm>
            <a:off x="371614" y="1213101"/>
            <a:ext cx="8350355" cy="5078313"/>
          </a:xfrm>
          <a:prstGeom prst="rect">
            <a:avLst/>
          </a:prstGeom>
        </p:spPr>
        <p:txBody>
          <a:bodyPr wrap="square">
            <a:spAutoFit/>
          </a:bodyPr>
          <a:lstStyle/>
          <a:p>
            <a:r>
              <a:rPr lang="en-US" b="1" dirty="0">
                <a:solidFill>
                  <a:schemeClr val="accent5">
                    <a:lumMod val="75000"/>
                  </a:schemeClr>
                </a:solidFill>
                <a:latin typeface="Arial" panose="020B0604020202020204" pitchFamily="34" charset="0"/>
                <a:cs typeface="Arial" panose="020B0604020202020204" pitchFamily="34" charset="0"/>
              </a:rPr>
              <a:t>Overview :</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Monte Carlo Simulations involves assigning a probability distribution to each  variable factor</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Based on the probability distributions assigned, </a:t>
            </a:r>
            <a:r>
              <a:rPr lang="en-US" b="1" i="1" dirty="0">
                <a:latin typeface="Arial" panose="020B0604020202020204" pitchFamily="34" charset="0"/>
                <a:cs typeface="Arial" panose="020B0604020202020204" pitchFamily="34" charset="0"/>
              </a:rPr>
              <a:t>it generates</a:t>
            </a:r>
            <a:r>
              <a:rPr lang="en-US" dirty="0">
                <a:latin typeface="Arial" panose="020B0604020202020204" pitchFamily="34" charset="0"/>
                <a:cs typeface="Arial" panose="020B0604020202020204" pitchFamily="34" charset="0"/>
              </a:rPr>
              <a:t> using random  numbers, </a:t>
            </a:r>
            <a:r>
              <a:rPr lang="en-US" b="1" i="1" dirty="0">
                <a:latin typeface="Arial" panose="020B0604020202020204" pitchFamily="34" charset="0"/>
                <a:cs typeface="Arial" panose="020B0604020202020204" pitchFamily="34" charset="0"/>
              </a:rPr>
              <a:t>a range of values for each variable factor</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Types of probability distributions include:</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US" dirty="0"/>
              <a:t>Normal distribution</a:t>
            </a:r>
          </a:p>
          <a:p>
            <a:pPr marL="800100" lvl="1" indent="-342900">
              <a:buFont typeface="Arial" panose="020B0604020202020204" pitchFamily="34" charset="0"/>
              <a:buChar char="-"/>
            </a:pPr>
            <a:r>
              <a:rPr lang="en-US" dirty="0"/>
              <a:t>Log normal distribution</a:t>
            </a:r>
          </a:p>
          <a:p>
            <a:pPr marL="800100" lvl="1" indent="-342900">
              <a:buFont typeface="Arial" panose="020B0604020202020204" pitchFamily="34" charset="0"/>
              <a:buChar char="-"/>
            </a:pPr>
            <a:r>
              <a:rPr lang="en-US" dirty="0"/>
              <a:t>Triangular distribution</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The model then </a:t>
            </a:r>
            <a:r>
              <a:rPr lang="en-US" b="1" i="1" dirty="0">
                <a:latin typeface="Arial" panose="020B0604020202020204" pitchFamily="34" charset="0"/>
                <a:cs typeface="Arial" panose="020B0604020202020204" pitchFamily="34" charset="0"/>
              </a:rPr>
              <a:t>calculates the results over and over,</a:t>
            </a:r>
            <a:r>
              <a:rPr lang="en-US" dirty="0">
                <a:latin typeface="Arial" panose="020B0604020202020204" pitchFamily="34" charset="0"/>
                <a:cs typeface="Arial" panose="020B0604020202020204" pitchFamily="34" charset="0"/>
              </a:rPr>
              <a:t> each time </a:t>
            </a:r>
            <a:r>
              <a:rPr lang="en-US" b="1" i="1" dirty="0">
                <a:latin typeface="Arial" panose="020B0604020202020204" pitchFamily="34" charset="0"/>
                <a:cs typeface="Arial" panose="020B0604020202020204" pitchFamily="34" charset="0"/>
              </a:rPr>
              <a:t>using a different set of random values from the probability functions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11738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22A059-2AA1-4CC2-FA46-861BAAD0DC26}"/>
              </a:ext>
            </a:extLst>
          </p:cNvPr>
          <p:cNvSpPr>
            <a:spLocks noGrp="1"/>
          </p:cNvSpPr>
          <p:nvPr>
            <p:ph idx="1"/>
          </p:nvPr>
        </p:nvSpPr>
        <p:spPr>
          <a:xfrm>
            <a:off x="164387" y="1163331"/>
            <a:ext cx="8496728" cy="5208784"/>
          </a:xfrm>
        </p:spPr>
        <p:txBody>
          <a:bodyPr/>
          <a:lstStyle/>
          <a:p>
            <a:pPr marL="274320" indent="-274320" algn="just">
              <a:spcBef>
                <a:spcPts val="0"/>
              </a:spcBef>
            </a:pPr>
            <a:r>
              <a:rPr lang="en-US" sz="1600" dirty="0"/>
              <a:t>In modern M&amp;A transactions, call and put instruments have become essential structuring tools. Below is a case study illustrating their application:</a:t>
            </a:r>
          </a:p>
          <a:p>
            <a:pPr marL="274320" indent="-274320" algn="just">
              <a:spcBef>
                <a:spcPts val="0"/>
              </a:spcBef>
            </a:pPr>
            <a:endParaRPr lang="en-US" sz="1600" dirty="0"/>
          </a:p>
          <a:p>
            <a:pPr marL="274320" indent="-274320" algn="just">
              <a:spcBef>
                <a:spcPts val="0"/>
              </a:spcBef>
            </a:pPr>
            <a:r>
              <a:rPr lang="en-US" sz="1600" dirty="0"/>
              <a:t>An acquirer(“Buyer”) purchased a 60% stake in XYZ Private Limited at INR 200 million from its Founders (“Sellers”). The transaction is structured to provide:</a:t>
            </a:r>
          </a:p>
          <a:p>
            <a:pPr marL="674370" lvl="1" indent="-274320" algn="just">
              <a:spcBef>
                <a:spcPts val="0"/>
              </a:spcBef>
            </a:pPr>
            <a:r>
              <a:rPr lang="en-US" sz="1600" b="1" dirty="0"/>
              <a:t>Call Option:</a:t>
            </a:r>
            <a:r>
              <a:rPr lang="en-US" sz="1600" dirty="0"/>
              <a:t> The buyer has the right to purchase the remaining 40% stake at a future date.</a:t>
            </a:r>
          </a:p>
          <a:p>
            <a:pPr marL="674370" lvl="1" indent="-274320" algn="just">
              <a:spcBef>
                <a:spcPts val="0"/>
              </a:spcBef>
            </a:pPr>
            <a:r>
              <a:rPr lang="en-US" sz="1600" b="1" dirty="0"/>
              <a:t>Put Option:</a:t>
            </a:r>
            <a:r>
              <a:rPr lang="en-US" sz="1600" dirty="0"/>
              <a:t> The sellers have the right to sell their remaining stake at a future date, subject to mutual consent.</a:t>
            </a:r>
            <a:endParaRPr lang="en-US" sz="1200" dirty="0"/>
          </a:p>
          <a:p>
            <a:pPr marL="274320" indent="-274320" algn="just">
              <a:spcBef>
                <a:spcPts val="0"/>
              </a:spcBef>
            </a:pPr>
            <a:endParaRPr lang="en-US" sz="1600" dirty="0"/>
          </a:p>
          <a:p>
            <a:pPr marL="274320" indent="-274320" algn="just">
              <a:spcBef>
                <a:spcPts val="0"/>
              </a:spcBef>
            </a:pPr>
            <a:r>
              <a:rPr lang="en-US" sz="1600" dirty="0"/>
              <a:t>Key Transaction Terms:</a:t>
            </a:r>
          </a:p>
          <a:p>
            <a:pPr marL="274320" indent="-274320" algn="just">
              <a:spcBef>
                <a:spcPts val="0"/>
              </a:spcBef>
            </a:pPr>
            <a:endParaRPr lang="en-US" sz="1600" dirty="0"/>
          </a:p>
          <a:p>
            <a:pPr marL="674370" lvl="1" indent="-274320" algn="just">
              <a:spcBef>
                <a:spcPts val="0"/>
              </a:spcBef>
            </a:pPr>
            <a:r>
              <a:rPr lang="en-US" sz="1600" dirty="0"/>
              <a:t>Transaction Date: January 25, 2024</a:t>
            </a:r>
          </a:p>
          <a:p>
            <a:pPr marL="674370" lvl="1" indent="-274320" algn="just">
              <a:spcBef>
                <a:spcPts val="0"/>
              </a:spcBef>
            </a:pPr>
            <a:r>
              <a:rPr lang="en-US" sz="1600" dirty="0"/>
              <a:t>Debt outstanding as of January 25, 2024: INR 226.61 million</a:t>
            </a:r>
          </a:p>
          <a:p>
            <a:pPr marL="674370" lvl="1" indent="-274320" algn="just">
              <a:spcBef>
                <a:spcPts val="0"/>
              </a:spcBef>
            </a:pPr>
            <a:r>
              <a:rPr lang="en-US" sz="1600" dirty="0"/>
              <a:t>Founder’s Exit Valuation:</a:t>
            </a:r>
          </a:p>
          <a:p>
            <a:pPr marL="1074420" lvl="2" indent="-274320" algn="just">
              <a:spcBef>
                <a:spcPts val="0"/>
              </a:spcBef>
            </a:pPr>
            <a:r>
              <a:rPr lang="en-US" sz="1600" u="sng" dirty="0"/>
              <a:t>Non-IPO-Scenario:</a:t>
            </a:r>
            <a:r>
              <a:rPr lang="en-US" sz="1600" dirty="0"/>
              <a:t> 10.25x of last FY EBITDA </a:t>
            </a:r>
          </a:p>
          <a:p>
            <a:pPr marL="1074420" lvl="2" indent="-274320" algn="just">
              <a:spcBef>
                <a:spcPts val="0"/>
              </a:spcBef>
            </a:pPr>
            <a:r>
              <a:rPr lang="en-US" sz="1600" u="sng" dirty="0"/>
              <a:t>IPO scenario:</a:t>
            </a:r>
            <a:r>
              <a:rPr lang="en-US" sz="1600" dirty="0"/>
              <a:t> 10.50x of last FY EBITDA</a:t>
            </a:r>
          </a:p>
        </p:txBody>
      </p:sp>
      <p:sp>
        <p:nvSpPr>
          <p:cNvPr id="4" name="Footer Placeholder 3">
            <a:extLst>
              <a:ext uri="{FF2B5EF4-FFF2-40B4-BE49-F238E27FC236}">
                <a16:creationId xmlns:a16="http://schemas.microsoft.com/office/drawing/2014/main" id="{8B4577B9-A49E-542A-F38D-204A0C1CD7BA}"/>
              </a:ext>
            </a:extLst>
          </p:cNvPr>
          <p:cNvSpPr>
            <a:spLocks noGrp="1"/>
          </p:cNvSpPr>
          <p:nvPr>
            <p:ph type="ftr" sz="quarter" idx="11"/>
          </p:nvPr>
        </p:nvSpPr>
        <p:spPr/>
        <p:txBody>
          <a:bodyPr/>
          <a:lstStyle/>
          <a:p>
            <a:r>
              <a:rPr lang="en-US"/>
              <a:t>Privileged &amp; Confidential</a:t>
            </a:r>
          </a:p>
        </p:txBody>
      </p:sp>
      <p:sp>
        <p:nvSpPr>
          <p:cNvPr id="5" name="Slide Number Placeholder 4">
            <a:extLst>
              <a:ext uri="{FF2B5EF4-FFF2-40B4-BE49-F238E27FC236}">
                <a16:creationId xmlns:a16="http://schemas.microsoft.com/office/drawing/2014/main" id="{20ED9098-0605-F774-A8B8-49D03F1BBD62}"/>
              </a:ext>
            </a:extLst>
          </p:cNvPr>
          <p:cNvSpPr>
            <a:spLocks noGrp="1"/>
          </p:cNvSpPr>
          <p:nvPr>
            <p:ph type="sldNum" sz="quarter" idx="12"/>
          </p:nvPr>
        </p:nvSpPr>
        <p:spPr/>
        <p:txBody>
          <a:bodyPr/>
          <a:lstStyle/>
          <a:p>
            <a:fld id="{BC6C6F90-24A2-5E47-B903-ED66EE245175}" type="slidenum">
              <a:rPr lang="en-US" smtClean="0"/>
              <a:pPr/>
              <a:t>42</a:t>
            </a:fld>
            <a:endParaRPr lang="en-US"/>
          </a:p>
        </p:txBody>
      </p:sp>
      <p:sp>
        <p:nvSpPr>
          <p:cNvPr id="6" name="Title 1">
            <a:extLst>
              <a:ext uri="{FF2B5EF4-FFF2-40B4-BE49-F238E27FC236}">
                <a16:creationId xmlns:a16="http://schemas.microsoft.com/office/drawing/2014/main" id="{91B12957-8E42-1621-993C-5FD76C37AC18}"/>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Case Study</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Complex Financial Instruments</a:t>
            </a:r>
            <a:endParaRPr lang="en-IN" sz="2800" b="1" dirty="0">
              <a:solidFill>
                <a:schemeClr val="accent5">
                  <a:lumMod val="75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15920185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587" y="1000373"/>
            <a:ext cx="7917267" cy="1107996"/>
          </a:xfrm>
          <a:prstGeom prst="rect">
            <a:avLst/>
          </a:prstGeom>
          <a:noFill/>
        </p:spPr>
        <p:txBody>
          <a:bodyPr wrap="square" rtlCol="0">
            <a:spAutoFit/>
          </a:bodyPr>
          <a:lstStyle/>
          <a:p>
            <a:r>
              <a:rPr lang="en-IN" sz="6600" b="1" dirty="0">
                <a:solidFill>
                  <a:srgbClr val="3BB3C2"/>
                </a:solidFill>
                <a:latin typeface="Arial" panose="020B0604020202020204" pitchFamily="34" charset="0"/>
                <a:cs typeface="Arial" pitchFamily="34" charset="0"/>
              </a:rPr>
              <a:t>Thank You</a:t>
            </a:r>
            <a:endParaRPr lang="en-IN" sz="4000" b="1" dirty="0">
              <a:solidFill>
                <a:srgbClr val="3BB3C2"/>
              </a:solidFill>
              <a:latin typeface="Arial" panose="020B0604020202020204" pitchFamily="34" charset="0"/>
              <a:cs typeface="Arial" pitchFamily="34" charset="0"/>
            </a:endParaRPr>
          </a:p>
        </p:txBody>
      </p:sp>
      <p:sp>
        <p:nvSpPr>
          <p:cNvPr id="3" name="Rectangle 2">
            <a:extLst>
              <a:ext uri="{FF2B5EF4-FFF2-40B4-BE49-F238E27FC236}">
                <a16:creationId xmlns:a16="http://schemas.microsoft.com/office/drawing/2014/main" id="{C00B8CB9-3DD4-41FF-AFF5-0367291878D0}"/>
              </a:ext>
            </a:extLst>
          </p:cNvPr>
          <p:cNvSpPr/>
          <p:nvPr/>
        </p:nvSpPr>
        <p:spPr>
          <a:xfrm>
            <a:off x="-37225" y="2849049"/>
            <a:ext cx="9243302" cy="22365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F8533A3-0302-4341-BF5B-BDB2999ABB30}"/>
              </a:ext>
            </a:extLst>
          </p:cNvPr>
          <p:cNvSpPr/>
          <p:nvPr/>
        </p:nvSpPr>
        <p:spPr>
          <a:xfrm>
            <a:off x="-43966" y="5085574"/>
            <a:ext cx="9246691" cy="1861325"/>
          </a:xfrm>
          <a:prstGeom prst="rect">
            <a:avLst/>
          </a:prstGeom>
          <a:solidFill>
            <a:srgbClr val="3BB3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4765EAA-BE72-45BE-922B-05D06FF00DC0}"/>
              </a:ext>
            </a:extLst>
          </p:cNvPr>
          <p:cNvSpPr txBox="1"/>
          <p:nvPr/>
        </p:nvSpPr>
        <p:spPr>
          <a:xfrm>
            <a:off x="635431" y="3429000"/>
            <a:ext cx="3595606" cy="923330"/>
          </a:xfrm>
          <a:prstGeom prst="rect">
            <a:avLst/>
          </a:prstGeom>
          <a:noFill/>
        </p:spPr>
        <p:txBody>
          <a:bodyPr wrap="square" rtlCol="0">
            <a:spAutoFit/>
          </a:bodyPr>
          <a:lstStyle/>
          <a:p>
            <a:r>
              <a:rPr lang="en-IN" b="1" dirty="0"/>
              <a:t>CA. </a:t>
            </a:r>
            <a:r>
              <a:rPr lang="en-IN" b="1" dirty="0" err="1"/>
              <a:t>Amrish</a:t>
            </a:r>
            <a:r>
              <a:rPr lang="en-IN" b="1" dirty="0"/>
              <a:t> Garg</a:t>
            </a:r>
          </a:p>
          <a:p>
            <a:r>
              <a:rPr lang="en-IN" b="1" dirty="0"/>
              <a:t>M: +91 9999981321</a:t>
            </a:r>
          </a:p>
          <a:p>
            <a:r>
              <a:rPr lang="en-IN" b="1" dirty="0"/>
              <a:t>E:  </a:t>
            </a:r>
            <a:r>
              <a:rPr lang="en-IN" b="1" dirty="0" err="1"/>
              <a:t>agarg@finvoxanalytics.com</a:t>
            </a:r>
            <a:endParaRPr lang="en-IN" b="1" dirty="0"/>
          </a:p>
        </p:txBody>
      </p:sp>
    </p:spTree>
    <p:extLst>
      <p:ext uri="{BB962C8B-B14F-4D97-AF65-F5344CB8AC3E}">
        <p14:creationId xmlns:p14="http://schemas.microsoft.com/office/powerpoint/2010/main" val="65999971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p:txBody>
          <a:bodyPr/>
          <a:lstStyle/>
          <a:p>
            <a:fld id="{BC6C6F90-24A2-5E47-B903-ED66EE245175}" type="slidenum">
              <a:rPr lang="en-US" smtClean="0">
                <a:latin typeface="Arial" panose="020B0604020202020204" pitchFamily="34" charset="0"/>
                <a:cs typeface="Arial" panose="020B0604020202020204" pitchFamily="34" charset="0"/>
              </a:rPr>
              <a:pPr/>
              <a:t>5</a:t>
            </a:fld>
            <a:endParaRPr lang="en-US">
              <a:latin typeface="Arial" panose="020B0604020202020204" pitchFamily="34" charset="0"/>
              <a:cs typeface="Arial" panose="020B0604020202020204" pitchFamily="34" charset="0"/>
            </a:endParaRPr>
          </a:p>
        </p:txBody>
      </p:sp>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Introduction to Options : Basics</a:t>
            </a:r>
          </a:p>
        </p:txBody>
      </p:sp>
      <p:sp>
        <p:nvSpPr>
          <p:cNvPr id="5" name="Rectangle 4">
            <a:extLst>
              <a:ext uri="{FF2B5EF4-FFF2-40B4-BE49-F238E27FC236}">
                <a16:creationId xmlns:a16="http://schemas.microsoft.com/office/drawing/2014/main" id="{54129E85-89FE-4471-B68F-AC17CDB0F2A5}"/>
              </a:ext>
            </a:extLst>
          </p:cNvPr>
          <p:cNvSpPr/>
          <p:nvPr/>
        </p:nvSpPr>
        <p:spPr>
          <a:xfrm>
            <a:off x="371613" y="1214794"/>
            <a:ext cx="8364423" cy="4016484"/>
          </a:xfrm>
          <a:prstGeom prst="rect">
            <a:avLst/>
          </a:prstGeom>
        </p:spPr>
        <p:txBody>
          <a:bodyPr wrap="square">
            <a:spAutoFit/>
          </a:bodyPr>
          <a:lstStyle/>
          <a:p>
            <a:r>
              <a:rPr lang="en-US" sz="1700" b="1" dirty="0">
                <a:solidFill>
                  <a:srgbClr val="31859C"/>
                </a:solidFill>
                <a:latin typeface="Arial" panose="020B0604020202020204" pitchFamily="34" charset="0"/>
                <a:cs typeface="Arial" panose="020B0604020202020204" pitchFamily="34" charset="0"/>
              </a:rPr>
              <a:t>What is an Option?</a:t>
            </a:r>
          </a:p>
          <a:p>
            <a:endParaRPr lang="en-US" sz="17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An option is a </a:t>
            </a:r>
            <a:r>
              <a:rPr lang="en-US" sz="1700" b="1" dirty="0">
                <a:solidFill>
                  <a:schemeClr val="tx2"/>
                </a:solidFill>
                <a:latin typeface="Arial" panose="020B0604020202020204" pitchFamily="34" charset="0"/>
                <a:cs typeface="Arial" panose="020B0604020202020204" pitchFamily="34" charset="0"/>
              </a:rPr>
              <a:t>derivative contract </a:t>
            </a:r>
            <a:r>
              <a:rPr lang="en-US" sz="1700" dirty="0">
                <a:latin typeface="Arial" panose="020B0604020202020204" pitchFamily="34" charset="0"/>
                <a:cs typeface="Arial" panose="020B0604020202020204" pitchFamily="34" charset="0"/>
              </a:rPr>
              <a:t>which</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provides the holder with the </a:t>
            </a:r>
            <a:r>
              <a:rPr lang="en-US" sz="1700" b="1" dirty="0">
                <a:solidFill>
                  <a:schemeClr val="tx2"/>
                </a:solidFill>
                <a:latin typeface="Arial" panose="020B0604020202020204" pitchFamily="34" charset="0"/>
                <a:cs typeface="Arial" panose="020B0604020202020204" pitchFamily="34" charset="0"/>
              </a:rPr>
              <a:t>right to buy or sell </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a specified quantity </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of an </a:t>
            </a:r>
            <a:r>
              <a:rPr lang="en-US" sz="1700" b="1" dirty="0">
                <a:solidFill>
                  <a:schemeClr val="tx2"/>
                </a:solidFill>
                <a:latin typeface="Arial" panose="020B0604020202020204" pitchFamily="34" charset="0"/>
                <a:cs typeface="Arial" panose="020B0604020202020204" pitchFamily="34" charset="0"/>
              </a:rPr>
              <a:t>underlying asset </a:t>
            </a:r>
          </a:p>
          <a:p>
            <a:pPr marL="285750" indent="-285750">
              <a:buFont typeface="Arial" panose="020B0604020202020204" pitchFamily="34" charset="0"/>
              <a:buChar char="•"/>
            </a:pPr>
            <a:r>
              <a:rPr lang="en-US" sz="1700" b="1" dirty="0">
                <a:solidFill>
                  <a:schemeClr val="tx2"/>
                </a:solidFill>
                <a:latin typeface="Arial" panose="020B0604020202020204" pitchFamily="34" charset="0"/>
                <a:cs typeface="Arial" panose="020B0604020202020204" pitchFamily="34" charset="0"/>
              </a:rPr>
              <a:t>at a fixed price </a:t>
            </a:r>
            <a:r>
              <a:rPr lang="en-US" sz="1700" dirty="0">
                <a:latin typeface="Arial" panose="020B0604020202020204" pitchFamily="34" charset="0"/>
                <a:cs typeface="Arial" panose="020B0604020202020204" pitchFamily="34" charset="0"/>
              </a:rPr>
              <a:t>(called a strike price or an exercise price) </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at or </a:t>
            </a:r>
            <a:r>
              <a:rPr lang="en-US" sz="1700" b="1" dirty="0">
                <a:solidFill>
                  <a:schemeClr val="tx2"/>
                </a:solidFill>
                <a:latin typeface="Arial" panose="020B0604020202020204" pitchFamily="34" charset="0"/>
                <a:cs typeface="Arial" panose="020B0604020202020204" pitchFamily="34" charset="0"/>
              </a:rPr>
              <a:t>before the expiration date </a:t>
            </a:r>
            <a:r>
              <a:rPr lang="en-US" sz="1700" dirty="0">
                <a:latin typeface="Arial" panose="020B0604020202020204" pitchFamily="34" charset="0"/>
                <a:cs typeface="Arial" panose="020B0604020202020204" pitchFamily="34" charset="0"/>
              </a:rPr>
              <a:t>of the option. </a:t>
            </a:r>
          </a:p>
          <a:p>
            <a:endParaRPr lang="en-US" sz="1700" dirty="0">
              <a:latin typeface="Arial" panose="020B0604020202020204" pitchFamily="34" charset="0"/>
              <a:cs typeface="Arial" panose="020B0604020202020204" pitchFamily="34" charset="0"/>
            </a:endParaRPr>
          </a:p>
          <a:p>
            <a:pPr algn="just"/>
            <a:r>
              <a:rPr lang="en-US" sz="1700" dirty="0">
                <a:latin typeface="Arial" panose="020B0604020202020204" pitchFamily="34" charset="0"/>
                <a:cs typeface="Arial" panose="020B0604020202020204" pitchFamily="34" charset="0"/>
              </a:rPr>
              <a:t>Since </a:t>
            </a:r>
            <a:r>
              <a:rPr lang="en-US" sz="1700" b="1" i="1" dirty="0">
                <a:latin typeface="Arial" panose="020B0604020202020204" pitchFamily="34" charset="0"/>
                <a:cs typeface="Arial" panose="020B0604020202020204" pitchFamily="34" charset="0"/>
              </a:rPr>
              <a:t>it is a right and not </a:t>
            </a:r>
            <a:r>
              <a:rPr lang="en-US" sz="1700" b="1" i="1" dirty="0">
                <a:latin typeface="Arial" charset="0"/>
                <a:ea typeface="Arial" charset="0"/>
                <a:cs typeface="Arial" charset="0"/>
              </a:rPr>
              <a:t>an obligation</a:t>
            </a:r>
            <a:r>
              <a:rPr lang="en-US" sz="1700" i="1" dirty="0">
                <a:latin typeface="Arial" charset="0"/>
                <a:ea typeface="Arial" charset="0"/>
                <a:cs typeface="Arial" charset="0"/>
              </a:rPr>
              <a:t>,</a:t>
            </a:r>
            <a:r>
              <a:rPr lang="en-US" sz="1700" dirty="0">
                <a:latin typeface="Arial" charset="0"/>
                <a:ea typeface="Arial" charset="0"/>
                <a:cs typeface="Arial" charset="0"/>
              </a:rPr>
              <a:t> the holder can choose not to exercise the right and allow the option to expire. The price of the right is known as </a:t>
            </a:r>
            <a:r>
              <a:rPr lang="en-US" sz="1700" b="1" dirty="0">
                <a:latin typeface="Arial" charset="0"/>
                <a:ea typeface="Arial" charset="0"/>
                <a:cs typeface="Arial" charset="0"/>
              </a:rPr>
              <a:t>option premium.</a:t>
            </a:r>
          </a:p>
          <a:p>
            <a:pPr algn="just"/>
            <a:endParaRPr lang="en-US" sz="1700" dirty="0">
              <a:latin typeface="Arial" panose="020B0604020202020204" pitchFamily="34" charset="0"/>
              <a:cs typeface="Arial" panose="020B0604020202020204" pitchFamily="34" charset="0"/>
            </a:endParaRPr>
          </a:p>
          <a:p>
            <a:pPr algn="just"/>
            <a:endParaRPr lang="en-US" sz="1700" dirty="0">
              <a:latin typeface="Arial" panose="020B0604020202020204" pitchFamily="34" charset="0"/>
              <a:cs typeface="Arial" panose="020B0604020202020204" pitchFamily="34" charset="0"/>
            </a:endParaRPr>
          </a:p>
          <a:p>
            <a:pPr algn="just"/>
            <a:endParaRPr lang="en-US" sz="17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0E5C2217-CFBB-444B-A905-DDA8605C4E23}"/>
              </a:ext>
            </a:extLst>
          </p:cNvPr>
          <p:cNvSpPr/>
          <p:nvPr/>
        </p:nvSpPr>
        <p:spPr>
          <a:xfrm>
            <a:off x="371612" y="4597945"/>
            <a:ext cx="8364423" cy="2185214"/>
          </a:xfrm>
          <a:prstGeom prst="rect">
            <a:avLst/>
          </a:prstGeom>
        </p:spPr>
        <p:txBody>
          <a:bodyPr wrap="square">
            <a:spAutoFit/>
          </a:bodyPr>
          <a:lstStyle/>
          <a:p>
            <a:r>
              <a:rPr lang="en-US" sz="1700" b="1" dirty="0">
                <a:solidFill>
                  <a:srgbClr val="31859C"/>
                </a:solidFill>
                <a:latin typeface="Arial" panose="020B0604020202020204" pitchFamily="34" charset="0"/>
                <a:cs typeface="Arial" panose="020B0604020202020204" pitchFamily="34" charset="0"/>
              </a:rPr>
              <a:t>Exercise styles:</a:t>
            </a:r>
          </a:p>
          <a:p>
            <a:pPr algn="just"/>
            <a:endParaRPr lang="en-US" sz="1700" dirty="0">
              <a:latin typeface="Arial" panose="020B0604020202020204" pitchFamily="34" charset="0"/>
              <a:cs typeface="Arial" panose="020B0604020202020204" pitchFamily="34" charset="0"/>
            </a:endParaRPr>
          </a:p>
          <a:p>
            <a:pPr marL="285750" indent="-285750" algn="just">
              <a:buFont typeface="Wingdings" charset="2"/>
              <a:buChar char="q"/>
            </a:pPr>
            <a:r>
              <a:rPr lang="en-US" sz="1700" b="1" dirty="0">
                <a:latin typeface="Arial" panose="020B0604020202020204" pitchFamily="34" charset="0"/>
                <a:cs typeface="Arial" panose="020B0604020202020204" pitchFamily="34" charset="0"/>
              </a:rPr>
              <a:t>European:</a:t>
            </a:r>
            <a:r>
              <a:rPr lang="en-US" sz="1700" dirty="0">
                <a:latin typeface="Arial" panose="020B0604020202020204" pitchFamily="34" charset="0"/>
                <a:cs typeface="Arial" panose="020B0604020202020204" pitchFamily="34" charset="0"/>
              </a:rPr>
              <a:t> Gives owner the right to exercise the option </a:t>
            </a:r>
            <a:r>
              <a:rPr lang="en-US" sz="1700" i="1" dirty="0">
                <a:solidFill>
                  <a:schemeClr val="tx2"/>
                </a:solidFill>
                <a:latin typeface="Arial" panose="020B0604020202020204" pitchFamily="34" charset="0"/>
                <a:cs typeface="Arial" panose="020B0604020202020204" pitchFamily="34" charset="0"/>
              </a:rPr>
              <a:t>only on the expiration date.</a:t>
            </a:r>
          </a:p>
          <a:p>
            <a:pPr marL="285750" indent="-285750" algn="just">
              <a:buFont typeface="Wingdings" charset="2"/>
              <a:buChar char="q"/>
            </a:pPr>
            <a:r>
              <a:rPr lang="en-US" sz="1700" b="1" dirty="0">
                <a:latin typeface="Arial" panose="020B0604020202020204" pitchFamily="34" charset="0"/>
                <a:cs typeface="Arial" panose="020B0604020202020204" pitchFamily="34" charset="0"/>
              </a:rPr>
              <a:t>American:</a:t>
            </a:r>
            <a:r>
              <a:rPr lang="en-US" sz="1700" dirty="0">
                <a:latin typeface="Arial" panose="020B0604020202020204" pitchFamily="34" charset="0"/>
                <a:cs typeface="Arial" panose="020B0604020202020204" pitchFamily="34" charset="0"/>
              </a:rPr>
              <a:t> Gives owner the right to exercise the option </a:t>
            </a:r>
            <a:r>
              <a:rPr lang="en-US" sz="1700" i="1" dirty="0">
                <a:solidFill>
                  <a:schemeClr val="tx2"/>
                </a:solidFill>
                <a:latin typeface="Arial" panose="020B0604020202020204" pitchFamily="34" charset="0"/>
                <a:cs typeface="Arial" panose="020B0604020202020204" pitchFamily="34" charset="0"/>
              </a:rPr>
              <a:t>on or before the expiration date.</a:t>
            </a:r>
          </a:p>
          <a:p>
            <a:pPr algn="just"/>
            <a:endParaRPr lang="en-US" sz="1700" dirty="0">
              <a:latin typeface="Arial" panose="020B0604020202020204" pitchFamily="34" charset="0"/>
              <a:cs typeface="Arial" panose="020B0604020202020204" pitchFamily="34" charset="0"/>
            </a:endParaRPr>
          </a:p>
          <a:p>
            <a:r>
              <a:rPr lang="en-US" sz="1700" dirty="0">
                <a:latin typeface="Arial" panose="020B0604020202020204" pitchFamily="34" charset="0"/>
                <a:cs typeface="Arial" panose="020B0604020202020204" pitchFamily="34" charset="0"/>
              </a:rPr>
              <a:t>In India, we generally have </a:t>
            </a:r>
            <a:r>
              <a:rPr lang="en-US" sz="1700" b="1" dirty="0">
                <a:latin typeface="Arial" panose="020B0604020202020204" pitchFamily="34" charset="0"/>
                <a:cs typeface="Arial" panose="020B0604020202020204" pitchFamily="34" charset="0"/>
              </a:rPr>
              <a:t>only European Options.</a:t>
            </a:r>
          </a:p>
        </p:txBody>
      </p:sp>
      <p:pic>
        <p:nvPicPr>
          <p:cNvPr id="9" name="Picture 8">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10949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p:txBody>
          <a:bodyPr/>
          <a:lstStyle/>
          <a:p>
            <a:fld id="{BC6C6F90-24A2-5E47-B903-ED66EE245175}" type="slidenum">
              <a:rPr lang="en-US" smtClean="0">
                <a:latin typeface="Arial" panose="020B0604020202020204" pitchFamily="34" charset="0"/>
                <a:cs typeface="Arial" panose="020B0604020202020204" pitchFamily="34" charset="0"/>
              </a:rPr>
              <a:pPr/>
              <a:t>6</a:t>
            </a:fld>
            <a:endParaRPr lang="en-US">
              <a:latin typeface="Arial" panose="020B0604020202020204" pitchFamily="34" charset="0"/>
              <a:cs typeface="Arial" panose="020B0604020202020204" pitchFamily="34" charset="0"/>
            </a:endParaRPr>
          </a:p>
        </p:txBody>
      </p:sp>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Option Types</a:t>
            </a:r>
          </a:p>
        </p:txBody>
      </p:sp>
      <p:sp>
        <p:nvSpPr>
          <p:cNvPr id="8" name="Rectangle 7">
            <a:extLst>
              <a:ext uri="{FF2B5EF4-FFF2-40B4-BE49-F238E27FC236}">
                <a16:creationId xmlns:a16="http://schemas.microsoft.com/office/drawing/2014/main" id="{0E5C2217-CFBB-444B-A905-DDA8605C4E23}"/>
              </a:ext>
            </a:extLst>
          </p:cNvPr>
          <p:cNvSpPr/>
          <p:nvPr/>
        </p:nvSpPr>
        <p:spPr>
          <a:xfrm>
            <a:off x="389788" y="1178838"/>
            <a:ext cx="8364423" cy="5078313"/>
          </a:xfrm>
          <a:prstGeom prst="rect">
            <a:avLst/>
          </a:prstGeom>
        </p:spPr>
        <p:txBody>
          <a:bodyPr wrap="square">
            <a:spAutoFit/>
          </a:bodyPr>
          <a:lstStyle/>
          <a:p>
            <a:pPr algn="just"/>
            <a:r>
              <a:rPr lang="en-US" b="1" dirty="0">
                <a:solidFill>
                  <a:schemeClr val="accent5">
                    <a:lumMod val="75000"/>
                  </a:schemeClr>
                </a:solidFill>
                <a:latin typeface="Arial" panose="020B0604020202020204" pitchFamily="34" charset="0"/>
                <a:cs typeface="Arial" panose="020B0604020202020204" pitchFamily="34" charset="0"/>
              </a:rPr>
              <a:t>How it Works?</a:t>
            </a:r>
          </a:p>
          <a:p>
            <a:pPr algn="just"/>
            <a:endParaRPr lang="en-US" dirty="0">
              <a:latin typeface="+mj-lt"/>
            </a:endParaRPr>
          </a:p>
          <a:p>
            <a:pPr algn="just"/>
            <a:r>
              <a:rPr lang="en-US" dirty="0">
                <a:latin typeface="+mj-lt"/>
              </a:rPr>
              <a:t>Options are derivative instruments, meaning that their prices are derived from the price of their </a:t>
            </a:r>
            <a:r>
              <a:rPr lang="en-US" b="1" i="1" dirty="0">
                <a:solidFill>
                  <a:schemeClr val="tx2"/>
                </a:solidFill>
                <a:latin typeface="+mj-lt"/>
              </a:rPr>
              <a:t>underlying security</a:t>
            </a:r>
            <a:r>
              <a:rPr lang="en-US" dirty="0">
                <a:latin typeface="+mj-lt"/>
              </a:rPr>
              <a:t>, which could be almost anything: </a:t>
            </a:r>
            <a:r>
              <a:rPr lang="en-US" b="1" i="1" dirty="0">
                <a:solidFill>
                  <a:schemeClr val="tx2"/>
                </a:solidFill>
                <a:latin typeface="+mj-lt"/>
              </a:rPr>
              <a:t>stocks</a:t>
            </a:r>
            <a:r>
              <a:rPr lang="en-US" i="1" dirty="0">
                <a:solidFill>
                  <a:schemeClr val="tx2"/>
                </a:solidFill>
                <a:latin typeface="+mj-lt"/>
              </a:rPr>
              <a:t>, </a:t>
            </a:r>
            <a:r>
              <a:rPr lang="en-US" b="1" i="1" dirty="0">
                <a:solidFill>
                  <a:schemeClr val="tx2"/>
                </a:solidFill>
                <a:latin typeface="+mj-lt"/>
              </a:rPr>
              <a:t>bonds</a:t>
            </a:r>
            <a:r>
              <a:rPr lang="en-US" dirty="0">
                <a:latin typeface="+mj-lt"/>
              </a:rPr>
              <a:t>, currencies, indexes, commodities, etc. </a:t>
            </a:r>
          </a:p>
          <a:p>
            <a:pPr algn="just"/>
            <a:endParaRPr lang="en-US" dirty="0">
              <a:latin typeface="+mj-lt"/>
            </a:endParaRPr>
          </a:p>
          <a:p>
            <a:pPr algn="just"/>
            <a:r>
              <a:rPr lang="en-US" dirty="0">
                <a:latin typeface="+mj-lt"/>
              </a:rPr>
              <a:t>Many options are created in a standardized form and traded on an options exchange like the Chicago Board Options Exchange (CBOE), </a:t>
            </a:r>
            <a:r>
              <a:rPr lang="en-US" b="1" i="1" dirty="0">
                <a:solidFill>
                  <a:schemeClr val="tx2"/>
                </a:solidFill>
                <a:latin typeface="+mj-lt"/>
              </a:rPr>
              <a:t>although</a:t>
            </a:r>
            <a:r>
              <a:rPr lang="en-US" dirty="0">
                <a:latin typeface="+mj-lt"/>
              </a:rPr>
              <a:t> it is possible for the </a:t>
            </a:r>
            <a:r>
              <a:rPr lang="en-US" b="1" i="1" dirty="0">
                <a:latin typeface="+mj-lt"/>
              </a:rPr>
              <a:t>two parties </a:t>
            </a:r>
            <a:r>
              <a:rPr lang="en-US" dirty="0">
                <a:latin typeface="+mj-lt"/>
              </a:rPr>
              <a:t>to an options contract to </a:t>
            </a:r>
            <a:r>
              <a:rPr lang="en-US" b="1" i="1" dirty="0">
                <a:solidFill>
                  <a:schemeClr val="tx2"/>
                </a:solidFill>
                <a:latin typeface="+mj-lt"/>
              </a:rPr>
              <a:t>agree to create options with completely customized terms.</a:t>
            </a:r>
          </a:p>
          <a:p>
            <a:pPr algn="just"/>
            <a:endParaRPr lang="en-US" dirty="0">
              <a:latin typeface="+mj-lt"/>
            </a:endParaRPr>
          </a:p>
          <a:p>
            <a:pPr algn="just"/>
            <a:r>
              <a:rPr lang="en-US" dirty="0">
                <a:latin typeface="+mj-lt"/>
              </a:rPr>
              <a:t>There are two types of options: </a:t>
            </a:r>
          </a:p>
          <a:p>
            <a:pPr algn="just"/>
            <a:endParaRPr lang="en-US" dirty="0">
              <a:latin typeface="+mj-lt"/>
            </a:endParaRPr>
          </a:p>
          <a:p>
            <a:pPr marL="342900" indent="-342900" algn="just">
              <a:buFont typeface="+mj-lt"/>
              <a:buAutoNum type="arabicPeriod"/>
            </a:pPr>
            <a:r>
              <a:rPr lang="en-US" b="1" dirty="0">
                <a:latin typeface="+mj-lt"/>
              </a:rPr>
              <a:t>Call Options - </a:t>
            </a:r>
            <a:r>
              <a:rPr lang="en-US" dirty="0">
                <a:latin typeface="+mj-lt"/>
              </a:rPr>
              <a:t>A buyer of a call option has </a:t>
            </a:r>
            <a:r>
              <a:rPr lang="en-US" b="1" i="1" dirty="0">
                <a:solidFill>
                  <a:schemeClr val="tx2"/>
                </a:solidFill>
                <a:latin typeface="+mj-lt"/>
              </a:rPr>
              <a:t>the right to buy </a:t>
            </a:r>
            <a:r>
              <a:rPr lang="en-US" dirty="0">
                <a:latin typeface="+mj-lt"/>
              </a:rPr>
              <a:t>the underlying asset for a certain price. </a:t>
            </a:r>
          </a:p>
          <a:p>
            <a:pPr marL="342900" indent="-342900" algn="just">
              <a:buFont typeface="+mj-lt"/>
              <a:buAutoNum type="arabicPeriod"/>
            </a:pPr>
            <a:endParaRPr lang="en-US" dirty="0">
              <a:latin typeface="+mj-lt"/>
            </a:endParaRPr>
          </a:p>
          <a:p>
            <a:pPr marL="342900" indent="-342900" algn="just">
              <a:buFont typeface="+mj-lt"/>
              <a:buAutoNum type="arabicPeriod"/>
            </a:pPr>
            <a:r>
              <a:rPr lang="en-US" b="1" dirty="0"/>
              <a:t>Put Options - </a:t>
            </a:r>
            <a:r>
              <a:rPr lang="en-US" dirty="0">
                <a:latin typeface="+mj-lt"/>
              </a:rPr>
              <a:t>The buyer of a put option has </a:t>
            </a:r>
            <a:r>
              <a:rPr lang="en-US" b="1" i="1" dirty="0">
                <a:solidFill>
                  <a:schemeClr val="tx2"/>
                </a:solidFill>
                <a:latin typeface="+mj-lt"/>
              </a:rPr>
              <a:t>the right to sell </a:t>
            </a:r>
            <a:r>
              <a:rPr lang="en-US" dirty="0">
                <a:latin typeface="+mj-lt"/>
              </a:rPr>
              <a:t>the underlying asset for a certain price.</a:t>
            </a:r>
          </a:p>
        </p:txBody>
      </p:sp>
      <p:pic>
        <p:nvPicPr>
          <p:cNvPr id="7" name="Picture 6">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300633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Privileged &amp; Confidential</a:t>
            </a:r>
          </a:p>
        </p:txBody>
      </p:sp>
      <p:sp>
        <p:nvSpPr>
          <p:cNvPr id="3" name="Slide Number Placeholder 2"/>
          <p:cNvSpPr>
            <a:spLocks noGrp="1"/>
          </p:cNvSpPr>
          <p:nvPr>
            <p:ph type="sldNum" sz="quarter" idx="12"/>
          </p:nvPr>
        </p:nvSpPr>
        <p:spPr/>
        <p:txBody>
          <a:bodyPr/>
          <a:lstStyle/>
          <a:p>
            <a:fld id="{BC6C6F90-24A2-5E47-B903-ED66EE245175}" type="slidenum">
              <a:rPr lang="en-US" smtClean="0">
                <a:latin typeface="Arial" panose="020B0604020202020204" pitchFamily="34" charset="0"/>
                <a:cs typeface="Arial" panose="020B0604020202020204" pitchFamily="34" charset="0"/>
              </a:rPr>
              <a:pPr/>
              <a:t>7</a:t>
            </a:fld>
            <a:endParaRPr lang="en-US">
              <a:latin typeface="Arial" panose="020B0604020202020204" pitchFamily="34" charset="0"/>
              <a:cs typeface="Arial" panose="020B0604020202020204" pitchFamily="34" charset="0"/>
            </a:endParaRPr>
          </a:p>
        </p:txBody>
      </p:sp>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Terms Used in Call &amp; Put Options</a:t>
            </a:r>
            <a:endParaRPr lang="en-IN" sz="2800" b="1" dirty="0">
              <a:solidFill>
                <a:schemeClr val="accent5">
                  <a:lumMod val="75000"/>
                </a:schemeClr>
              </a:solidFill>
              <a:latin typeface="Arial" panose="020B0604020202020204" pitchFamily="34" charset="0"/>
              <a:cs typeface="Arial" pitchFamily="34" charset="0"/>
            </a:endParaRPr>
          </a:p>
        </p:txBody>
      </p:sp>
      <p:graphicFrame>
        <p:nvGraphicFramePr>
          <p:cNvPr id="6" name="Table 5">
            <a:extLst>
              <a:ext uri="{FF2B5EF4-FFF2-40B4-BE49-F238E27FC236}">
                <a16:creationId xmlns:a16="http://schemas.microsoft.com/office/drawing/2014/main" id="{DCDD4B03-E646-4ED6-8191-8513E60EBE8D}"/>
              </a:ext>
            </a:extLst>
          </p:cNvPr>
          <p:cNvGraphicFramePr>
            <a:graphicFrameLocks noGrp="1"/>
          </p:cNvGraphicFramePr>
          <p:nvPr>
            <p:extLst>
              <p:ext uri="{D42A27DB-BD31-4B8C-83A1-F6EECF244321}">
                <p14:modId xmlns:p14="http://schemas.microsoft.com/office/powerpoint/2010/main" val="572504442"/>
              </p:ext>
            </p:extLst>
          </p:nvPr>
        </p:nvGraphicFramePr>
        <p:xfrm>
          <a:off x="539628" y="1264153"/>
          <a:ext cx="8264769" cy="5065099"/>
        </p:xfrm>
        <a:graphic>
          <a:graphicData uri="http://schemas.openxmlformats.org/drawingml/2006/table">
            <a:tbl>
              <a:tblPr firstRow="1" bandRow="1">
                <a:tableStyleId>{5C22544A-7EE6-4342-B048-85BDC9FD1C3A}</a:tableStyleId>
              </a:tblPr>
              <a:tblGrid>
                <a:gridCol w="2665829">
                  <a:extLst>
                    <a:ext uri="{9D8B030D-6E8A-4147-A177-3AD203B41FA5}">
                      <a16:colId xmlns:a16="http://schemas.microsoft.com/office/drawing/2014/main" val="20000"/>
                    </a:ext>
                  </a:extLst>
                </a:gridCol>
                <a:gridCol w="5598940">
                  <a:extLst>
                    <a:ext uri="{9D8B030D-6E8A-4147-A177-3AD203B41FA5}">
                      <a16:colId xmlns:a16="http://schemas.microsoft.com/office/drawing/2014/main" val="20001"/>
                    </a:ext>
                  </a:extLst>
                </a:gridCol>
              </a:tblGrid>
              <a:tr h="303483">
                <a:tc>
                  <a:txBody>
                    <a:bodyPr/>
                    <a:lstStyle/>
                    <a:p>
                      <a:r>
                        <a:rPr lang="en-US" sz="1800" dirty="0">
                          <a:latin typeface="+mj-lt"/>
                        </a:rPr>
                        <a:t>Type</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l"/>
                      <a:r>
                        <a:rPr lang="en-US" sz="1800" dirty="0">
                          <a:latin typeface="+mj-lt"/>
                        </a:rPr>
                        <a:t>Description</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532782">
                <a:tc>
                  <a:txBody>
                    <a:bodyPr/>
                    <a:lstStyle/>
                    <a:p>
                      <a:r>
                        <a:rPr lang="en-US" sz="1800" b="0" i="0" u="none" strike="noStrike" kern="1200" baseline="0" dirty="0">
                          <a:solidFill>
                            <a:schemeClr val="dk1"/>
                          </a:solidFill>
                          <a:latin typeface="+mn-lt"/>
                          <a:ea typeface="+mn-ea"/>
                          <a:cs typeface="+mn-cs"/>
                        </a:rPr>
                        <a:t>Expiration Date</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800" b="0" i="0" u="none" strike="noStrike" kern="1200" baseline="0" dirty="0">
                          <a:solidFill>
                            <a:schemeClr val="dk1"/>
                          </a:solidFill>
                          <a:latin typeface="+mn-lt"/>
                          <a:ea typeface="+mn-ea"/>
                          <a:cs typeface="+mn-cs"/>
                        </a:rPr>
                        <a:t>Expiration date is the day on which the </a:t>
                      </a:r>
                      <a:r>
                        <a:rPr lang="en-US" sz="1800" b="1" i="1" u="none" strike="noStrike" kern="1200" baseline="0" dirty="0">
                          <a:solidFill>
                            <a:schemeClr val="tx2"/>
                          </a:solidFill>
                          <a:latin typeface="+mn-lt"/>
                          <a:ea typeface="+mn-ea"/>
                          <a:cs typeface="+mn-cs"/>
                        </a:rPr>
                        <a:t>option matures</a:t>
                      </a:r>
                      <a:r>
                        <a:rPr lang="en-US" sz="1800" b="1" i="0" u="none" strike="noStrike" kern="1200" baseline="0" dirty="0">
                          <a:solidFill>
                            <a:schemeClr val="tx2"/>
                          </a:solidFill>
                          <a:latin typeface="+mn-lt"/>
                          <a:ea typeface="+mn-ea"/>
                          <a:cs typeface="+mn-cs"/>
                        </a:rPr>
                        <a:t>.</a:t>
                      </a:r>
                      <a:endParaRPr lang="en-IN" sz="1800" b="1" dirty="0">
                        <a:solidFill>
                          <a:schemeClr val="tx2"/>
                        </a:solidFill>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532782">
                <a:tc>
                  <a:txBody>
                    <a:bodyPr/>
                    <a:lstStyle/>
                    <a:p>
                      <a:r>
                        <a:rPr lang="en-US" sz="1800" b="0" i="0" u="none" strike="noStrike" kern="1200" baseline="0" dirty="0">
                          <a:solidFill>
                            <a:schemeClr val="dk1"/>
                          </a:solidFill>
                          <a:latin typeface="+mn-lt"/>
                          <a:ea typeface="+mn-ea"/>
                          <a:cs typeface="+mn-cs"/>
                        </a:rPr>
                        <a:t>Strike Price</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en-US" sz="1800" b="0" i="0" u="none" strike="noStrike" kern="1200" baseline="0" dirty="0">
                          <a:solidFill>
                            <a:schemeClr val="dk1"/>
                          </a:solidFill>
                          <a:latin typeface="+mn-lt"/>
                          <a:ea typeface="+mn-ea"/>
                          <a:cs typeface="+mn-cs"/>
                        </a:rPr>
                        <a:t>The strike price is the </a:t>
                      </a:r>
                      <a:r>
                        <a:rPr lang="en-US" sz="1800" b="1" i="1" u="none" strike="noStrike" kern="1200" baseline="0" dirty="0">
                          <a:solidFill>
                            <a:schemeClr val="tx2"/>
                          </a:solidFill>
                          <a:latin typeface="+mn-lt"/>
                          <a:ea typeface="+mn-ea"/>
                          <a:cs typeface="+mn-cs"/>
                        </a:rPr>
                        <a:t>price</a:t>
                      </a:r>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at which an </a:t>
                      </a:r>
                      <a:r>
                        <a:rPr lang="en-US" sz="1800" b="1" i="1" u="none" strike="noStrike" kern="1200" baseline="0" dirty="0">
                          <a:solidFill>
                            <a:schemeClr val="tx2"/>
                          </a:solidFill>
                          <a:latin typeface="+mn-lt"/>
                          <a:ea typeface="+mn-ea"/>
                          <a:cs typeface="+mn-cs"/>
                        </a:rPr>
                        <a:t>option can be exercised.</a:t>
                      </a:r>
                      <a:endParaRPr lang="en-IN" sz="1800" b="1" i="1" dirty="0">
                        <a:solidFill>
                          <a:schemeClr val="tx2"/>
                        </a:solidFill>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62080">
                <a:tc>
                  <a:txBody>
                    <a:bodyPr/>
                    <a:lstStyle/>
                    <a:p>
                      <a:r>
                        <a:rPr lang="en-US" sz="1800" b="0" i="0" u="none" strike="noStrike" kern="1200" baseline="0" dirty="0">
                          <a:solidFill>
                            <a:schemeClr val="dk1"/>
                          </a:solidFill>
                          <a:latin typeface="+mn-lt"/>
                          <a:ea typeface="+mn-ea"/>
                          <a:cs typeface="+mn-cs"/>
                        </a:rPr>
                        <a:t>Option Price</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800" b="0" i="0" u="none" strike="noStrike" kern="1200" baseline="0" dirty="0">
                          <a:solidFill>
                            <a:schemeClr val="dk1"/>
                          </a:solidFill>
                          <a:latin typeface="+mn-lt"/>
                          <a:ea typeface="+mn-ea"/>
                          <a:cs typeface="+mn-cs"/>
                        </a:rPr>
                        <a:t>A call option gives the holder the right but not the obligation to buy an asset by a certain date for a </a:t>
                      </a:r>
                      <a:r>
                        <a:rPr lang="en-US" sz="1800" b="1" i="1" u="none" strike="noStrike" kern="1200" baseline="0" dirty="0">
                          <a:solidFill>
                            <a:schemeClr val="tx2"/>
                          </a:solidFill>
                          <a:latin typeface="+mn-lt"/>
                          <a:ea typeface="+mn-ea"/>
                          <a:cs typeface="+mn-cs"/>
                        </a:rPr>
                        <a:t>certain price.</a:t>
                      </a:r>
                      <a:endParaRPr lang="en-IN" sz="1800" b="1" i="1" dirty="0">
                        <a:solidFill>
                          <a:schemeClr val="tx2"/>
                        </a:solidFill>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3"/>
                  </a:ext>
                </a:extLst>
              </a:tr>
              <a:tr h="991379">
                <a:tc>
                  <a:txBody>
                    <a:bodyPr/>
                    <a:lstStyle/>
                    <a:p>
                      <a:r>
                        <a:rPr lang="en-US" sz="1800" b="0" i="0" u="none" strike="noStrike" kern="1200" baseline="0" dirty="0">
                          <a:solidFill>
                            <a:schemeClr val="dk1"/>
                          </a:solidFill>
                          <a:latin typeface="+mn-lt"/>
                          <a:ea typeface="+mn-ea"/>
                          <a:cs typeface="+mn-cs"/>
                        </a:rPr>
                        <a:t>In the Money Option</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en-US" sz="1800" b="0" i="0" u="none" strike="noStrike" kern="1200" baseline="0" dirty="0">
                          <a:solidFill>
                            <a:schemeClr val="dk1"/>
                          </a:solidFill>
                          <a:latin typeface="+mn-lt"/>
                          <a:ea typeface="+mn-ea"/>
                          <a:cs typeface="+mn-cs"/>
                        </a:rPr>
                        <a:t>An In the Money Option is an option that would lead to a </a:t>
                      </a:r>
                      <a:r>
                        <a:rPr lang="en-US" sz="1800" b="1" i="1" u="none" strike="noStrike" kern="1200" baseline="0" dirty="0">
                          <a:solidFill>
                            <a:schemeClr val="tx2"/>
                          </a:solidFill>
                          <a:latin typeface="+mn-lt"/>
                          <a:ea typeface="+mn-ea"/>
                          <a:cs typeface="+mn-cs"/>
                        </a:rPr>
                        <a:t>positive cash flow to the holder</a:t>
                      </a:r>
                      <a:r>
                        <a:rPr lang="en-US" sz="1800" b="0" i="1" u="none" strike="noStrike" kern="1200" baseline="0" dirty="0">
                          <a:solidFill>
                            <a:schemeClr val="tx2"/>
                          </a:solidFill>
                          <a:latin typeface="+mn-lt"/>
                          <a:ea typeface="+mn-ea"/>
                          <a:cs typeface="+mn-cs"/>
                        </a:rPr>
                        <a:t> </a:t>
                      </a:r>
                      <a:r>
                        <a:rPr lang="en-US" sz="1800" b="0" i="0" u="none" strike="noStrike" kern="1200" baseline="0" dirty="0">
                          <a:solidFill>
                            <a:schemeClr val="dk1"/>
                          </a:solidFill>
                          <a:latin typeface="+mn-lt"/>
                          <a:ea typeface="+mn-ea"/>
                          <a:cs typeface="+mn-cs"/>
                        </a:rPr>
                        <a:t>if it is exercised immediately.</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620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At the Money Option</a:t>
                      </a:r>
                      <a:endParaRPr lang="en-IN" sz="1800" kern="1200" dirty="0">
                        <a:solidFill>
                          <a:schemeClr val="dk1"/>
                        </a:solidFill>
                        <a:latin typeface="+mn-lt"/>
                        <a:ea typeface="+mn-ea"/>
                        <a:cs typeface="+mn-cs"/>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just"/>
                      <a:r>
                        <a:rPr lang="en-US" sz="1800" b="0" i="0" u="none" strike="noStrike" kern="1200" baseline="0" dirty="0">
                          <a:solidFill>
                            <a:schemeClr val="dk1"/>
                          </a:solidFill>
                          <a:latin typeface="+mn-lt"/>
                          <a:ea typeface="+mn-ea"/>
                          <a:cs typeface="+mn-cs"/>
                        </a:rPr>
                        <a:t>At the Money Option is an option that would lead to </a:t>
                      </a:r>
                      <a:r>
                        <a:rPr lang="en-US" sz="1800" b="1" i="1" u="none" strike="noStrike" kern="1200" baseline="0" dirty="0">
                          <a:solidFill>
                            <a:schemeClr val="tx2"/>
                          </a:solidFill>
                          <a:latin typeface="+mn-lt"/>
                          <a:ea typeface="+mn-ea"/>
                          <a:cs typeface="+mn-cs"/>
                        </a:rPr>
                        <a:t>zero cash flow</a:t>
                      </a:r>
                      <a:r>
                        <a:rPr lang="en-US" sz="1800" b="0" i="1" u="none" strike="noStrike" kern="1200" baseline="0" dirty="0">
                          <a:solidFill>
                            <a:schemeClr val="tx2"/>
                          </a:solidFill>
                          <a:latin typeface="+mn-lt"/>
                          <a:ea typeface="+mn-ea"/>
                          <a:cs typeface="+mn-cs"/>
                        </a:rPr>
                        <a:t>, </a:t>
                      </a:r>
                      <a:r>
                        <a:rPr lang="en-US" sz="1800" b="0" i="0" u="none" strike="noStrike" kern="1200" baseline="0" dirty="0">
                          <a:solidFill>
                            <a:schemeClr val="dk1"/>
                          </a:solidFill>
                          <a:latin typeface="+mn-lt"/>
                          <a:ea typeface="+mn-ea"/>
                          <a:cs typeface="+mn-cs"/>
                        </a:rPr>
                        <a:t>if it is exercised immediately.</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5"/>
                  </a:ext>
                </a:extLst>
              </a:tr>
              <a:tr h="7620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Out of Money Option</a:t>
                      </a:r>
                      <a:endParaRPr lang="en-IN" sz="1800" kern="1200" dirty="0">
                        <a:solidFill>
                          <a:schemeClr val="dk1"/>
                        </a:solidFill>
                        <a:latin typeface="+mn-lt"/>
                        <a:ea typeface="+mn-ea"/>
                        <a:cs typeface="+mn-cs"/>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en-US" sz="1800" b="0" i="0" u="none" strike="noStrike" kern="1200" baseline="0" dirty="0">
                          <a:solidFill>
                            <a:schemeClr val="dk1"/>
                          </a:solidFill>
                          <a:latin typeface="+mn-lt"/>
                          <a:ea typeface="+mn-ea"/>
                          <a:cs typeface="+mn-cs"/>
                        </a:rPr>
                        <a:t>Out of Money Option is an option that would lead to a </a:t>
                      </a:r>
                      <a:r>
                        <a:rPr lang="en-US" sz="1800" b="1" i="1" u="none" strike="noStrike" kern="1200" baseline="0" dirty="0">
                          <a:solidFill>
                            <a:schemeClr val="tx2"/>
                          </a:solidFill>
                          <a:latin typeface="+mn-lt"/>
                          <a:ea typeface="+mn-ea"/>
                          <a:cs typeface="+mn-cs"/>
                        </a:rPr>
                        <a:t>negative cash flow </a:t>
                      </a:r>
                      <a:r>
                        <a:rPr lang="en-US" sz="1800" b="0" i="0" u="none" strike="noStrike" kern="1200" baseline="0" dirty="0">
                          <a:solidFill>
                            <a:schemeClr val="dk1"/>
                          </a:solidFill>
                          <a:latin typeface="+mn-lt"/>
                          <a:ea typeface="+mn-ea"/>
                          <a:cs typeface="+mn-cs"/>
                        </a:rPr>
                        <a:t>if it is exercised immediately.</a:t>
                      </a:r>
                      <a:endParaRPr lang="en-IN" sz="1800" dirty="0">
                        <a:latin typeface="+mj-lt"/>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59526817"/>
                  </a:ext>
                </a:extLst>
              </a:tr>
            </a:tbl>
          </a:graphicData>
        </a:graphic>
      </p:graphicFrame>
      <p:pic>
        <p:nvPicPr>
          <p:cNvPr id="7" name="Picture 6">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3776050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8066144B-8B2B-44CE-92BA-9FB598BA890A}"/>
              </a:ext>
            </a:extLst>
          </p:cNvPr>
          <p:cNvSpPr txBox="1"/>
          <p:nvPr/>
        </p:nvSpPr>
        <p:spPr>
          <a:xfrm>
            <a:off x="371614" y="1165066"/>
            <a:ext cx="8561371" cy="5078313"/>
          </a:xfrm>
          <a:prstGeom prst="rect">
            <a:avLst/>
          </a:prstGeom>
          <a:noFill/>
        </p:spPr>
        <p:txBody>
          <a:bodyPr wrap="square" rtlCol="0" anchor="ctr" anchorCtr="0">
            <a:spAutoFit/>
          </a:bodyPr>
          <a:lstStyle/>
          <a:p>
            <a:r>
              <a:rPr lang="en-US" b="1" dirty="0">
                <a:solidFill>
                  <a:srgbClr val="31859C"/>
                </a:solidFill>
                <a:latin typeface="Arial" panose="020B0604020202020204" pitchFamily="34" charset="0"/>
                <a:cs typeface="Arial" panose="020B0604020202020204" pitchFamily="34" charset="0"/>
              </a:rPr>
              <a:t>What is a Call Option?</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A call option gives the buyer of the option </a:t>
            </a:r>
            <a:r>
              <a:rPr lang="en-US" i="1" dirty="0">
                <a:solidFill>
                  <a:schemeClr val="tx2"/>
                </a:solidFill>
                <a:latin typeface="Arial" panose="020B0604020202020204" pitchFamily="34" charset="0"/>
                <a:cs typeface="Arial" panose="020B0604020202020204" pitchFamily="34" charset="0"/>
              </a:rPr>
              <a:t>the right to buy the underlying asset </a:t>
            </a:r>
            <a:r>
              <a:rPr lang="en-US" b="1" dirty="0">
                <a:latin typeface="Arial" panose="020B0604020202020204" pitchFamily="34" charset="0"/>
                <a:cs typeface="Arial" panose="020B0604020202020204" pitchFamily="34" charset="0"/>
              </a:rPr>
              <a:t>at a fixed price</a:t>
            </a:r>
            <a:r>
              <a:rPr lang="en-US" dirty="0">
                <a:latin typeface="Arial" panose="020B0604020202020204" pitchFamily="34" charset="0"/>
                <a:cs typeface="Arial" panose="020B0604020202020204" pitchFamily="34" charset="0"/>
              </a:rPr>
              <a:t>, called the strike or the exercise price, </a:t>
            </a:r>
            <a:r>
              <a:rPr lang="en-US" i="1" dirty="0">
                <a:solidFill>
                  <a:schemeClr val="tx2"/>
                </a:solidFill>
                <a:latin typeface="Arial" panose="020B0604020202020204" pitchFamily="34" charset="0"/>
                <a:cs typeface="Arial" panose="020B0604020202020204" pitchFamily="34" charset="0"/>
              </a:rPr>
              <a:t>at any time prior to the expiration date of the option.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The buyer pays a price for this right.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If at expiration, the value of the asset </a:t>
            </a:r>
            <a:r>
              <a:rPr lang="en-US" b="1" dirty="0">
                <a:latin typeface="Arial" panose="020B0604020202020204" pitchFamily="34" charset="0"/>
                <a:cs typeface="Arial" panose="020B0604020202020204" pitchFamily="34" charset="0"/>
              </a:rPr>
              <a:t>is less than </a:t>
            </a:r>
            <a:r>
              <a:rPr lang="en-US" dirty="0">
                <a:latin typeface="Arial" panose="020B0604020202020204" pitchFamily="34" charset="0"/>
                <a:cs typeface="Arial" panose="020B0604020202020204" pitchFamily="34" charset="0"/>
              </a:rPr>
              <a:t>the strike price, </a:t>
            </a:r>
            <a:r>
              <a:rPr lang="en-US" i="1" dirty="0">
                <a:solidFill>
                  <a:schemeClr val="tx2"/>
                </a:solidFill>
                <a:latin typeface="Arial" panose="020B0604020202020204" pitchFamily="34" charset="0"/>
                <a:cs typeface="Arial" panose="020B0604020202020204" pitchFamily="34" charset="0"/>
              </a:rPr>
              <a:t>the option is not exercised </a:t>
            </a:r>
            <a:r>
              <a:rPr lang="en-US" dirty="0">
                <a:latin typeface="Arial" panose="020B0604020202020204" pitchFamily="34" charset="0"/>
                <a:cs typeface="Arial" panose="020B0604020202020204" pitchFamily="34" charset="0"/>
              </a:rPr>
              <a:t>and </a:t>
            </a:r>
            <a:r>
              <a:rPr lang="en-US" i="1" dirty="0">
                <a:solidFill>
                  <a:schemeClr val="tx2"/>
                </a:solidFill>
                <a:latin typeface="Arial" panose="020B0604020202020204" pitchFamily="34" charset="0"/>
                <a:cs typeface="Arial" panose="020B0604020202020204" pitchFamily="34" charset="0"/>
              </a:rPr>
              <a:t>expires worthless.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If, on the other hand, the value of the asset </a:t>
            </a:r>
            <a:r>
              <a:rPr lang="en-US" b="1" dirty="0">
                <a:latin typeface="Arial" panose="020B0604020202020204" pitchFamily="34" charset="0"/>
                <a:cs typeface="Arial" panose="020B0604020202020204" pitchFamily="34" charset="0"/>
              </a:rPr>
              <a:t>is greater than </a:t>
            </a:r>
            <a:r>
              <a:rPr lang="en-US" dirty="0">
                <a:latin typeface="Arial" panose="020B0604020202020204" pitchFamily="34" charset="0"/>
                <a:cs typeface="Arial" panose="020B0604020202020204" pitchFamily="34" charset="0"/>
              </a:rPr>
              <a:t>the strike price, </a:t>
            </a:r>
            <a:r>
              <a:rPr lang="en-US" i="1" dirty="0">
                <a:solidFill>
                  <a:schemeClr val="tx2"/>
                </a:solidFill>
                <a:latin typeface="Arial" panose="020B0604020202020204" pitchFamily="34" charset="0"/>
                <a:cs typeface="Arial" panose="020B0604020202020204" pitchFamily="34" charset="0"/>
              </a:rPr>
              <a:t>the option is exercised </a:t>
            </a:r>
            <a:r>
              <a:rPr lang="en-US" dirty="0">
                <a:latin typeface="Arial" panose="020B0604020202020204" pitchFamily="34" charset="0"/>
                <a:cs typeface="Arial" panose="020B0604020202020204" pitchFamily="34" charset="0"/>
              </a:rPr>
              <a:t>- the buyer of the option buys the asset [stock] at the exercise price. </a:t>
            </a:r>
          </a:p>
          <a:p>
            <a:pPr marL="285750" indent="-285750" algn="jus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And the difference between the asset value and the exercise price comprises the gross profit on the option investment. </a:t>
            </a:r>
            <a:r>
              <a:rPr lang="en-US" i="1" dirty="0">
                <a:solidFill>
                  <a:schemeClr val="tx2"/>
                </a:solidFill>
                <a:latin typeface="Arial" panose="020B0604020202020204" pitchFamily="34" charset="0"/>
                <a:cs typeface="Arial" panose="020B0604020202020204" pitchFamily="34" charset="0"/>
              </a:rPr>
              <a:t>The net profit on the investment is the difference between the gross profit and the price paid for the call initially.</a:t>
            </a:r>
          </a:p>
        </p:txBody>
      </p:sp>
      <p:sp>
        <p:nvSpPr>
          <p:cNvPr id="7" name="Title 1">
            <a:extLst>
              <a:ext uri="{FF2B5EF4-FFF2-40B4-BE49-F238E27FC236}">
                <a16:creationId xmlns:a16="http://schemas.microsoft.com/office/drawing/2014/main" id="{DFA39255-7C33-4C74-8597-E1F7983157F8}"/>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Call Options </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2"/>
          <a:stretch>
            <a:fillRect/>
          </a:stretch>
        </p:blipFill>
        <p:spPr>
          <a:xfrm>
            <a:off x="6828568" y="83217"/>
            <a:ext cx="2120131" cy="802210"/>
          </a:xfrm>
          <a:prstGeom prst="rect">
            <a:avLst/>
          </a:prstGeom>
        </p:spPr>
      </p:pic>
    </p:spTree>
    <p:extLst>
      <p:ext uri="{BB962C8B-B14F-4D97-AF65-F5344CB8AC3E}">
        <p14:creationId xmlns:p14="http://schemas.microsoft.com/office/powerpoint/2010/main" val="260412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E2C63E9-F667-4AD9-A5B0-D2B988291019}"/>
              </a:ext>
            </a:extLst>
          </p:cNvPr>
          <p:cNvPicPr>
            <a:picLocks noChangeAspect="1"/>
          </p:cNvPicPr>
          <p:nvPr/>
        </p:nvPicPr>
        <p:blipFill>
          <a:blip r:embed="rId2"/>
          <a:stretch>
            <a:fillRect/>
          </a:stretch>
        </p:blipFill>
        <p:spPr>
          <a:xfrm>
            <a:off x="1623547" y="3748558"/>
            <a:ext cx="5719880" cy="2785592"/>
          </a:xfrm>
          <a:prstGeom prst="rect">
            <a:avLst/>
          </a:prstGeom>
        </p:spPr>
      </p:pic>
      <p:sp>
        <p:nvSpPr>
          <p:cNvPr id="50" name="TextBox 49">
            <a:extLst>
              <a:ext uri="{FF2B5EF4-FFF2-40B4-BE49-F238E27FC236}">
                <a16:creationId xmlns:a16="http://schemas.microsoft.com/office/drawing/2014/main" id="{8066144B-8B2B-44CE-92BA-9FB598BA890A}"/>
              </a:ext>
            </a:extLst>
          </p:cNvPr>
          <p:cNvSpPr txBox="1"/>
          <p:nvPr/>
        </p:nvSpPr>
        <p:spPr>
          <a:xfrm>
            <a:off x="371614" y="1375211"/>
            <a:ext cx="8223746" cy="2687915"/>
          </a:xfrm>
          <a:prstGeom prst="rect">
            <a:avLst/>
          </a:prstGeom>
          <a:noFill/>
        </p:spPr>
        <p:txBody>
          <a:bodyPr wrap="square" rtlCol="0" anchor="ctr" anchorCtr="0">
            <a:spAutoFit/>
          </a:bodyPr>
          <a:lstStyle/>
          <a:p>
            <a:pPr marL="285750" indent="-285750" algn="just">
              <a:spcAft>
                <a:spcPts val="200"/>
              </a:spcAft>
              <a:buFont typeface="Arial" panose="020B0604020202020204" pitchFamily="34" charset="0"/>
              <a:buChar char="•"/>
            </a:pPr>
            <a:r>
              <a:rPr lang="en-US" dirty="0">
                <a:latin typeface="Arial" panose="020B0604020202020204" pitchFamily="34" charset="0"/>
                <a:cs typeface="Arial" panose="020B0604020202020204" pitchFamily="34" charset="0"/>
              </a:rPr>
              <a:t>For a call, </a:t>
            </a:r>
            <a:r>
              <a:rPr lang="en-US" b="1" dirty="0">
                <a:latin typeface="Arial" panose="020B0604020202020204" pitchFamily="34" charset="0"/>
                <a:cs typeface="Arial" panose="020B0604020202020204" pitchFamily="34" charset="0"/>
              </a:rPr>
              <a:t>the net payoff is negative </a:t>
            </a:r>
            <a:r>
              <a:rPr lang="en-US" dirty="0">
                <a:latin typeface="Arial" panose="020B0604020202020204" pitchFamily="34" charset="0"/>
                <a:cs typeface="Arial" panose="020B0604020202020204" pitchFamily="34" charset="0"/>
              </a:rPr>
              <a:t>(and equal to the price paid for the call) </a:t>
            </a:r>
            <a:r>
              <a:rPr lang="en-US" i="1" dirty="0">
                <a:solidFill>
                  <a:schemeClr val="tx2"/>
                </a:solidFill>
                <a:latin typeface="Arial" panose="020B0604020202020204" pitchFamily="34" charset="0"/>
                <a:cs typeface="Arial" panose="020B0604020202020204" pitchFamily="34" charset="0"/>
              </a:rPr>
              <a:t>if the value of the underlying asset is less than the strike price. </a:t>
            </a:r>
          </a:p>
          <a:p>
            <a:pPr marL="285750" indent="-285750" algn="just">
              <a:spcAft>
                <a:spcPts val="200"/>
              </a:spcAf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spcAft>
                <a:spcPts val="200"/>
              </a:spcAft>
              <a:buFont typeface="Arial" panose="020B0604020202020204" pitchFamily="34" charset="0"/>
              <a:buChar char="•"/>
            </a:pPr>
            <a:r>
              <a:rPr lang="en-US" dirty="0">
                <a:latin typeface="Arial" panose="020B0604020202020204" pitchFamily="34" charset="0"/>
                <a:cs typeface="Arial" panose="020B0604020202020204" pitchFamily="34" charset="0"/>
              </a:rPr>
              <a:t>If the price of the </a:t>
            </a:r>
            <a:r>
              <a:rPr lang="en-US" b="1" dirty="0">
                <a:latin typeface="Arial" panose="020B0604020202020204" pitchFamily="34" charset="0"/>
                <a:cs typeface="Arial" panose="020B0604020202020204" pitchFamily="34" charset="0"/>
              </a:rPr>
              <a:t>underlying asset exceeds the strike price</a:t>
            </a:r>
            <a:r>
              <a:rPr lang="en-US" dirty="0">
                <a:latin typeface="Arial" panose="020B0604020202020204" pitchFamily="34" charset="0"/>
                <a:cs typeface="Arial" panose="020B0604020202020204" pitchFamily="34" charset="0"/>
              </a:rPr>
              <a:t>, the gross payoff is </a:t>
            </a:r>
            <a:r>
              <a:rPr lang="en-US" i="1" dirty="0">
                <a:solidFill>
                  <a:schemeClr val="tx2"/>
                </a:solidFill>
                <a:latin typeface="Arial" panose="020B0604020202020204" pitchFamily="34" charset="0"/>
                <a:cs typeface="Arial" panose="020B0604020202020204" pitchFamily="34" charset="0"/>
              </a:rPr>
              <a:t>the difference between the value of the underlying asset and the strike price </a:t>
            </a:r>
            <a:r>
              <a:rPr lang="en-US" dirty="0">
                <a:latin typeface="Arial" panose="020B0604020202020204" pitchFamily="34" charset="0"/>
                <a:cs typeface="Arial" panose="020B0604020202020204" pitchFamily="34" charset="0"/>
              </a:rPr>
              <a:t>and </a:t>
            </a:r>
            <a:r>
              <a:rPr lang="en-US" i="1" dirty="0">
                <a:solidFill>
                  <a:schemeClr val="tx2"/>
                </a:solidFill>
                <a:latin typeface="Arial" panose="020B0604020202020204" pitchFamily="34" charset="0"/>
                <a:cs typeface="Arial" panose="020B0604020202020204" pitchFamily="34" charset="0"/>
              </a:rPr>
              <a:t>the net payoff is the difference between the gross payoff and the price of the call. </a:t>
            </a:r>
          </a:p>
          <a:p>
            <a:pPr marL="285750" indent="-285750" algn="just">
              <a:spcAft>
                <a:spcPts val="200"/>
              </a:spcAf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spcAft>
                <a:spcPts val="200"/>
              </a:spcAft>
              <a:buFont typeface="Arial" panose="020B0604020202020204" pitchFamily="34" charset="0"/>
              <a:buChar char="•"/>
            </a:pPr>
            <a:r>
              <a:rPr lang="en-US" dirty="0">
                <a:latin typeface="Arial" panose="020B0604020202020204" pitchFamily="34" charset="0"/>
                <a:cs typeface="Arial" panose="020B0604020202020204" pitchFamily="34" charset="0"/>
              </a:rPr>
              <a:t>This is illustrated below:</a:t>
            </a:r>
          </a:p>
        </p:txBody>
      </p:sp>
      <p:sp>
        <p:nvSpPr>
          <p:cNvPr id="9" name="Title 1">
            <a:extLst>
              <a:ext uri="{FF2B5EF4-FFF2-40B4-BE49-F238E27FC236}">
                <a16:creationId xmlns:a16="http://schemas.microsoft.com/office/drawing/2014/main" id="{E92450F4-181B-4C7D-9B88-773865414CE4}"/>
              </a:ext>
            </a:extLst>
          </p:cNvPr>
          <p:cNvSpPr txBox="1">
            <a:spLocks/>
          </p:cNvSpPr>
          <p:nvPr/>
        </p:nvSpPr>
        <p:spPr>
          <a:xfrm>
            <a:off x="371614" y="-141703"/>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Option Pricing</a:t>
            </a:r>
            <a:br>
              <a:rPr lang="en-IN" sz="2800" b="1" dirty="0">
                <a:solidFill>
                  <a:srgbClr val="002060"/>
                </a:solidFill>
                <a:latin typeface="Arial" panose="020B0604020202020204" pitchFamily="34" charset="0"/>
                <a:cs typeface="Arial" pitchFamily="34" charset="0"/>
              </a:rPr>
            </a:br>
            <a:r>
              <a:rPr lang="en-IN" sz="1800" b="1" dirty="0">
                <a:solidFill>
                  <a:schemeClr val="accent5">
                    <a:lumMod val="75000"/>
                  </a:schemeClr>
                </a:solidFill>
                <a:latin typeface="Arial" panose="020B0604020202020204" pitchFamily="34" charset="0"/>
                <a:cs typeface="Arial" pitchFamily="34" charset="0"/>
              </a:rPr>
              <a:t>Payoff on Call Options </a:t>
            </a:r>
            <a:endParaRPr lang="en-IN" sz="2800" b="1" dirty="0">
              <a:solidFill>
                <a:schemeClr val="accent5">
                  <a:lumMod val="75000"/>
                </a:schemeClr>
              </a:solidFill>
              <a:latin typeface="Arial" panose="020B0604020202020204" pitchFamily="34" charset="0"/>
              <a:cs typeface="Arial" pitchFamily="34" charset="0"/>
            </a:endParaRPr>
          </a:p>
        </p:txBody>
      </p:sp>
      <p:pic>
        <p:nvPicPr>
          <p:cNvPr id="8" name="Picture 7">
            <a:extLst>
              <a:ext uri="{FF2B5EF4-FFF2-40B4-BE49-F238E27FC236}">
                <a16:creationId xmlns:a16="http://schemas.microsoft.com/office/drawing/2014/main" id="{D00929D6-A64A-4252-A25A-B0BAB436273F}"/>
              </a:ext>
            </a:extLst>
          </p:cNvPr>
          <p:cNvPicPr>
            <a:picLocks noChangeAspect="1"/>
          </p:cNvPicPr>
          <p:nvPr/>
        </p:nvPicPr>
        <p:blipFill>
          <a:blip r:embed="rId3"/>
          <a:stretch>
            <a:fillRect/>
          </a:stretch>
        </p:blipFill>
        <p:spPr>
          <a:xfrm>
            <a:off x="6828568" y="83217"/>
            <a:ext cx="2120131" cy="802210"/>
          </a:xfrm>
          <a:prstGeom prst="rect">
            <a:avLst/>
          </a:prstGeom>
        </p:spPr>
      </p:pic>
    </p:spTree>
    <p:extLst>
      <p:ext uri="{BB962C8B-B14F-4D97-AF65-F5344CB8AC3E}">
        <p14:creationId xmlns:p14="http://schemas.microsoft.com/office/powerpoint/2010/main" val="168793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3989</TotalTime>
  <Words>4904</Words>
  <Application>Microsoft Macintosh PowerPoint</Application>
  <PresentationFormat>On-screen Show (4:3)</PresentationFormat>
  <Paragraphs>700</Paragraphs>
  <Slides>43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Arail</vt:lpstr>
      <vt:lpstr>Arial</vt:lpstr>
      <vt:lpstr>Calibri</vt:lpstr>
      <vt:lpstr>Cambria Math</vt:lpstr>
      <vt:lpstr>DejaVu Serif</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net profit/loss to the call option holder is calculated as under:</vt:lpstr>
      <vt:lpstr>The net profit/loss to the call option seller is calculated as under:</vt:lpstr>
      <vt:lpstr>PowerPoint Presentation</vt:lpstr>
      <vt:lpstr>PowerPoint Presentation</vt:lpstr>
      <vt:lpstr>PowerPoint Presentation</vt:lpstr>
      <vt:lpstr>PowerPoint Presentation</vt:lpstr>
      <vt:lpstr>The net profit/loss to the call option seller is calculated as under: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Amrish Garg</dc:creator>
  <cp:lastModifiedBy>Amrish Garg</cp:lastModifiedBy>
  <cp:revision>1652</cp:revision>
  <dcterms:created xsi:type="dcterms:W3CDTF">2015-09-25T10:15:41Z</dcterms:created>
  <dcterms:modified xsi:type="dcterms:W3CDTF">2025-02-18T17:29:14Z</dcterms:modified>
</cp:coreProperties>
</file>