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45"/>
  </p:notesMasterIdLst>
  <p:handoutMasterIdLst>
    <p:handoutMasterId r:id="rId46"/>
  </p:handoutMasterIdLst>
  <p:sldIdLst>
    <p:sldId id="738" r:id="rId3"/>
    <p:sldId id="674" r:id="rId4"/>
    <p:sldId id="275" r:id="rId5"/>
    <p:sldId id="675" r:id="rId6"/>
    <p:sldId id="785" r:id="rId7"/>
    <p:sldId id="757" r:id="rId8"/>
    <p:sldId id="786" r:id="rId9"/>
    <p:sldId id="784" r:id="rId10"/>
    <p:sldId id="795" r:id="rId11"/>
    <p:sldId id="728" r:id="rId12"/>
    <p:sldId id="760" r:id="rId13"/>
    <p:sldId id="761" r:id="rId14"/>
    <p:sldId id="793" r:id="rId15"/>
    <p:sldId id="794" r:id="rId16"/>
    <p:sldId id="792" r:id="rId17"/>
    <p:sldId id="796" r:id="rId18"/>
    <p:sldId id="764" r:id="rId19"/>
    <p:sldId id="765" r:id="rId20"/>
    <p:sldId id="801" r:id="rId21"/>
    <p:sldId id="797" r:id="rId22"/>
    <p:sldId id="762" r:id="rId23"/>
    <p:sldId id="755" r:id="rId24"/>
    <p:sldId id="731" r:id="rId25"/>
    <p:sldId id="799" r:id="rId26"/>
    <p:sldId id="739" r:id="rId27"/>
    <p:sldId id="740" r:id="rId28"/>
    <p:sldId id="788" r:id="rId29"/>
    <p:sldId id="742" r:id="rId30"/>
    <p:sldId id="743" r:id="rId31"/>
    <p:sldId id="744" r:id="rId32"/>
    <p:sldId id="745" r:id="rId33"/>
    <p:sldId id="748" r:id="rId34"/>
    <p:sldId id="750" r:id="rId35"/>
    <p:sldId id="789" r:id="rId36"/>
    <p:sldId id="782" r:id="rId37"/>
    <p:sldId id="768" r:id="rId38"/>
    <p:sldId id="769" r:id="rId39"/>
    <p:sldId id="730" r:id="rId40"/>
    <p:sldId id="771" r:id="rId41"/>
    <p:sldId id="718" r:id="rId42"/>
    <p:sldId id="790" r:id="rId43"/>
    <p:sldId id="404" r:id="rId44"/>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6"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ney Gupta" initials="HG" lastIdx="2" clrIdx="0"/>
  <p:cmAuthor id="2" name="Gandharv Jain" initials="GJ" lastIdx="32" clrIdx="1"/>
  <p:cmAuthor id="3" name="Gandharv Jain" initials="GJ [2]" lastIdx="1" clrIdx="2"/>
  <p:cmAuthor id="4" name="Gandharv Jain" initials="GJ [3]" lastIdx="1" clrIdx="3"/>
  <p:cmAuthor id="5" name="Gandharv Jain" initials="GJ [4]" lastIdx="1" clrIdx="4"/>
  <p:cmAuthor id="6" name="Gandharv Jain" initials="GJ [5]" lastIdx="1" clrIdx="5"/>
  <p:cmAuthor id="7" name="Gandharv Jain" initials="GJ [5] [2]" lastIdx="1" clrIdx="6"/>
  <p:cmAuthor id="8" name="Gandharv Jain" initials="GJ [6]" lastIdx="1" clrIdx="7"/>
  <p:cmAuthor id="9" name="Gandharv Jain" initials="GJ [7]" lastIdx="1" clrIdx="8"/>
  <p:cmAuthor id="10" name="Gandharv Jain" initials="GJ [8]" lastIdx="1" clrIdx="9"/>
  <p:cmAuthor id="11" name="Gandharv Jain" initials="GJ [9]" lastIdx="1" clrIdx="10"/>
  <p:cmAuthor id="12" name="Gandharv Jain" initials="GJ [10]" lastIdx="1" clrIdx="11"/>
  <p:cmAuthor id="13" name="Gandharv Jain" initials="GJ [11]" lastIdx="1" clrIdx="12"/>
  <p:cmAuthor id="14" name="Gandharv Jain" initials="GJ [12]" lastIdx="1" clrIdx="13"/>
  <p:cmAuthor id="15" name="lenovo" initials="l" lastIdx="2" clrIdx="14"/>
  <p:cmAuthor id="16" name="Tanya Thakral" initials="TT" lastIdx="4" clrIdx="1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B3C2"/>
    <a:srgbClr val="DBEEF4"/>
    <a:srgbClr val="86D0DA"/>
    <a:srgbClr val="00335A"/>
    <a:srgbClr val="215968"/>
    <a:srgbClr val="EBF6F9"/>
    <a:srgbClr val="9BBB59"/>
    <a:srgbClr val="FFFFFF"/>
    <a:srgbClr val="E1EDED"/>
    <a:srgbClr val="E9EDF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70" autoAdjust="0"/>
    <p:restoredTop sz="94291" autoAdjust="0"/>
  </p:normalViewPr>
  <p:slideViewPr>
    <p:cSldViewPr snapToGrid="0" snapToObjects="1">
      <p:cViewPr varScale="1">
        <p:scale>
          <a:sx n="115" d="100"/>
          <a:sy n="115" d="100"/>
        </p:scale>
        <p:origin x="1568" y="208"/>
      </p:cViewPr>
      <p:guideLst>
        <p:guide orient="horz" pos="576"/>
        <p:guide pos="2880"/>
      </p:guideLst>
    </p:cSldViewPr>
  </p:slideViewPr>
  <p:notesTextViewPr>
    <p:cViewPr>
      <p:scale>
        <a:sx n="100" d="100"/>
        <a:sy n="100" d="100"/>
      </p:scale>
      <p:origin x="0" y="0"/>
    </p:cViewPr>
  </p:notesTextViewPr>
  <p:sorterViewPr>
    <p:cViewPr>
      <p:scale>
        <a:sx n="100" d="100"/>
        <a:sy n="100" d="100"/>
      </p:scale>
      <p:origin x="0" y="6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18831" cy="493317"/>
          </a:xfrm>
          <a:prstGeom prst="rect">
            <a:avLst/>
          </a:prstGeom>
        </p:spPr>
        <p:txBody>
          <a:bodyPr vert="horz" lIns="90144" tIns="45071" rIns="90144" bIns="45071" rtlCol="0"/>
          <a:lstStyle>
            <a:lvl1pPr algn="l">
              <a:defRPr sz="1200"/>
            </a:lvl1pPr>
          </a:lstStyle>
          <a:p>
            <a:endParaRPr lang="en-US" dirty="0"/>
          </a:p>
        </p:txBody>
      </p:sp>
      <p:sp>
        <p:nvSpPr>
          <p:cNvPr id="3" name="Date Placeholder 2"/>
          <p:cNvSpPr>
            <a:spLocks noGrp="1"/>
          </p:cNvSpPr>
          <p:nvPr>
            <p:ph type="dt" sz="quarter" idx="1"/>
          </p:nvPr>
        </p:nvSpPr>
        <p:spPr>
          <a:xfrm>
            <a:off x="3815375" y="3"/>
            <a:ext cx="2918831" cy="493317"/>
          </a:xfrm>
          <a:prstGeom prst="rect">
            <a:avLst/>
          </a:prstGeom>
        </p:spPr>
        <p:txBody>
          <a:bodyPr vert="horz" lIns="90144" tIns="45071" rIns="90144" bIns="45071" rtlCol="0"/>
          <a:lstStyle>
            <a:lvl1pPr algn="r">
              <a:defRPr sz="1200"/>
            </a:lvl1pPr>
          </a:lstStyle>
          <a:p>
            <a:fld id="{6914EE80-6516-0841-99CD-3190EA654501}" type="datetimeFigureOut">
              <a:rPr lang="en-US" smtClean="0"/>
              <a:t>2/19/25</a:t>
            </a:fld>
            <a:endParaRPr lang="en-US" dirty="0"/>
          </a:p>
        </p:txBody>
      </p:sp>
      <p:sp>
        <p:nvSpPr>
          <p:cNvPr id="4" name="Footer Placeholder 3"/>
          <p:cNvSpPr>
            <a:spLocks noGrp="1"/>
          </p:cNvSpPr>
          <p:nvPr>
            <p:ph type="ftr" sz="quarter" idx="2"/>
          </p:nvPr>
        </p:nvSpPr>
        <p:spPr>
          <a:xfrm>
            <a:off x="0" y="9371286"/>
            <a:ext cx="2918831" cy="493317"/>
          </a:xfrm>
          <a:prstGeom prst="rect">
            <a:avLst/>
          </a:prstGeom>
        </p:spPr>
        <p:txBody>
          <a:bodyPr vert="horz" lIns="90144" tIns="45071" rIns="90144" bIns="4507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15375" y="9371286"/>
            <a:ext cx="2918831" cy="493317"/>
          </a:xfrm>
          <a:prstGeom prst="rect">
            <a:avLst/>
          </a:prstGeom>
        </p:spPr>
        <p:txBody>
          <a:bodyPr vert="horz" lIns="90144" tIns="45071" rIns="90144" bIns="45071" rtlCol="0" anchor="b"/>
          <a:lstStyle>
            <a:lvl1pPr algn="r">
              <a:defRPr sz="1200"/>
            </a:lvl1pPr>
          </a:lstStyle>
          <a:p>
            <a:fld id="{6089D86C-DD42-1842-9767-786F7A315725}" type="slidenum">
              <a:rPr lang="en-US" smtClean="0"/>
              <a:t>‹#›</a:t>
            </a:fld>
            <a:endParaRPr lang="en-US" dirty="0"/>
          </a:p>
        </p:txBody>
      </p:sp>
    </p:spTree>
    <p:extLst>
      <p:ext uri="{BB962C8B-B14F-4D97-AF65-F5344CB8AC3E}">
        <p14:creationId xmlns:p14="http://schemas.microsoft.com/office/powerpoint/2010/main" val="2161595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18831" cy="493317"/>
          </a:xfrm>
          <a:prstGeom prst="rect">
            <a:avLst/>
          </a:prstGeom>
        </p:spPr>
        <p:txBody>
          <a:bodyPr vert="horz" lIns="90144" tIns="45071" rIns="90144" bIns="45071" rtlCol="0"/>
          <a:lstStyle>
            <a:lvl1pPr algn="l">
              <a:defRPr sz="1200"/>
            </a:lvl1pPr>
          </a:lstStyle>
          <a:p>
            <a:endParaRPr lang="en-IN" dirty="0"/>
          </a:p>
        </p:txBody>
      </p:sp>
      <p:sp>
        <p:nvSpPr>
          <p:cNvPr id="3" name="Date Placeholder 2"/>
          <p:cNvSpPr>
            <a:spLocks noGrp="1"/>
          </p:cNvSpPr>
          <p:nvPr>
            <p:ph type="dt" idx="1"/>
          </p:nvPr>
        </p:nvSpPr>
        <p:spPr>
          <a:xfrm>
            <a:off x="3815375" y="3"/>
            <a:ext cx="2918831" cy="493317"/>
          </a:xfrm>
          <a:prstGeom prst="rect">
            <a:avLst/>
          </a:prstGeom>
        </p:spPr>
        <p:txBody>
          <a:bodyPr vert="horz" lIns="90144" tIns="45071" rIns="90144" bIns="45071" rtlCol="0"/>
          <a:lstStyle>
            <a:lvl1pPr algn="r">
              <a:defRPr sz="1200"/>
            </a:lvl1pPr>
          </a:lstStyle>
          <a:p>
            <a:fld id="{1BA1EE59-DA32-4816-B624-D28B28DBA96C}" type="datetimeFigureOut">
              <a:rPr lang="en-US" smtClean="0"/>
              <a:pPr/>
              <a:t>2/19/25</a:t>
            </a:fld>
            <a:endParaRPr lang="en-IN" dirty="0"/>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144" tIns="45071" rIns="90144" bIns="45071" rtlCol="0" anchor="ctr"/>
          <a:lstStyle/>
          <a:p>
            <a:endParaRPr lang="en-IN" dirty="0"/>
          </a:p>
        </p:txBody>
      </p:sp>
      <p:sp>
        <p:nvSpPr>
          <p:cNvPr id="5" name="Notes Placeholder 4"/>
          <p:cNvSpPr>
            <a:spLocks noGrp="1"/>
          </p:cNvSpPr>
          <p:nvPr>
            <p:ph type="body" sz="quarter" idx="3"/>
          </p:nvPr>
        </p:nvSpPr>
        <p:spPr>
          <a:xfrm>
            <a:off x="673577" y="4686502"/>
            <a:ext cx="5388610" cy="4439840"/>
          </a:xfrm>
          <a:prstGeom prst="rect">
            <a:avLst/>
          </a:prstGeom>
        </p:spPr>
        <p:txBody>
          <a:bodyPr vert="horz" lIns="90144" tIns="45071" rIns="90144" bIns="4507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371286"/>
            <a:ext cx="2918831" cy="493317"/>
          </a:xfrm>
          <a:prstGeom prst="rect">
            <a:avLst/>
          </a:prstGeom>
        </p:spPr>
        <p:txBody>
          <a:bodyPr vert="horz" lIns="90144" tIns="45071" rIns="90144" bIns="45071"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15375" y="9371286"/>
            <a:ext cx="2918831" cy="493317"/>
          </a:xfrm>
          <a:prstGeom prst="rect">
            <a:avLst/>
          </a:prstGeom>
        </p:spPr>
        <p:txBody>
          <a:bodyPr vert="horz" lIns="90144" tIns="45071" rIns="90144" bIns="45071" rtlCol="0" anchor="b"/>
          <a:lstStyle>
            <a:lvl1pPr algn="r">
              <a:defRPr sz="1200"/>
            </a:lvl1pPr>
          </a:lstStyle>
          <a:p>
            <a:fld id="{C0BF0D17-9D1C-496F-8665-27E38C18120D}" type="slidenum">
              <a:rPr lang="en-IN" smtClean="0"/>
              <a:pPr/>
              <a:t>‹#›</a:t>
            </a:fld>
            <a:endParaRPr lang="en-IN" dirty="0"/>
          </a:p>
        </p:txBody>
      </p:sp>
    </p:spTree>
    <p:extLst>
      <p:ext uri="{BB962C8B-B14F-4D97-AF65-F5344CB8AC3E}">
        <p14:creationId xmlns:p14="http://schemas.microsoft.com/office/powerpoint/2010/main" val="28167049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77036" rtl="0" eaLnBrk="1" fontAlgn="auto" latinLnBrk="0" hangingPunct="1">
              <a:lnSpc>
                <a:spcPct val="100000"/>
              </a:lnSpc>
              <a:spcBef>
                <a:spcPts val="0"/>
              </a:spcBef>
              <a:spcAft>
                <a:spcPts val="0"/>
              </a:spcAft>
              <a:buClrTx/>
              <a:buSzTx/>
              <a:buFontTx/>
              <a:buNone/>
              <a:tabLst/>
              <a:defRPr/>
            </a:pPr>
            <a:fld id="{D56EFF45-395E-4F89-80C4-145773B5C3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77036"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22726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77036" rtl="0" eaLnBrk="1" fontAlgn="auto" latinLnBrk="0" hangingPunct="1">
              <a:lnSpc>
                <a:spcPct val="100000"/>
              </a:lnSpc>
              <a:spcBef>
                <a:spcPts val="0"/>
              </a:spcBef>
              <a:spcAft>
                <a:spcPts val="0"/>
              </a:spcAft>
              <a:buClrTx/>
              <a:buSzTx/>
              <a:buFontTx/>
              <a:buNone/>
              <a:tabLst/>
              <a:defRPr/>
            </a:pPr>
            <a:fld id="{D56EFF45-395E-4F89-80C4-145773B5C3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77036"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92335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B0CF3-EA85-B666-6EF3-024CE7292F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9EE42F-30C1-48EA-A30F-D67E26BF04FE}"/>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5210460B-2222-9A7D-A362-67E915A0513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76F6CDA-1983-90CC-75CD-F5356164419B}"/>
              </a:ext>
            </a:extLst>
          </p:cNvPr>
          <p:cNvSpPr>
            <a:spLocks noGrp="1"/>
          </p:cNvSpPr>
          <p:nvPr>
            <p:ph type="sldNum" sz="quarter" idx="10"/>
          </p:nvPr>
        </p:nvSpPr>
        <p:spPr/>
        <p:txBody>
          <a:bodyPr/>
          <a:lstStyle/>
          <a:p>
            <a:pPr marL="0" marR="0" lvl="0" indent="0" algn="r" defTabSz="977036" rtl="0" eaLnBrk="1" fontAlgn="auto" latinLnBrk="0" hangingPunct="1">
              <a:lnSpc>
                <a:spcPct val="100000"/>
              </a:lnSpc>
              <a:spcBef>
                <a:spcPts val="0"/>
              </a:spcBef>
              <a:spcAft>
                <a:spcPts val="0"/>
              </a:spcAft>
              <a:buClrTx/>
              <a:buSzTx/>
              <a:buFontTx/>
              <a:buNone/>
              <a:tabLst/>
              <a:defRPr/>
            </a:pPr>
            <a:fld id="{D56EFF45-395E-4F89-80C4-145773B5C3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77036"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14743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BF0D17-9D1C-496F-8665-27E38C18120D}" type="slidenum">
              <a:rPr lang="en-IN" smtClean="0"/>
              <a:pPr/>
              <a:t>33</a:t>
            </a:fld>
            <a:endParaRPr lang="en-IN" dirty="0"/>
          </a:p>
        </p:txBody>
      </p:sp>
    </p:spTree>
    <p:extLst>
      <p:ext uri="{BB962C8B-B14F-4D97-AF65-F5344CB8AC3E}">
        <p14:creationId xmlns:p14="http://schemas.microsoft.com/office/powerpoint/2010/main" val="248361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77036" rtl="0" eaLnBrk="1" fontAlgn="auto" latinLnBrk="0" hangingPunct="1">
              <a:lnSpc>
                <a:spcPct val="100000"/>
              </a:lnSpc>
              <a:spcBef>
                <a:spcPts val="0"/>
              </a:spcBef>
              <a:spcAft>
                <a:spcPts val="0"/>
              </a:spcAft>
              <a:buClrTx/>
              <a:buSzTx/>
              <a:buFontTx/>
              <a:buNone/>
              <a:tabLst/>
              <a:defRPr/>
            </a:pPr>
            <a:fld id="{D56EFF45-395E-4F89-80C4-145773B5C3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77036"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4257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C942589-2050-4B94-A511-1E0C9EFCF18E}"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11" name="Picture 10" descr="1.jpg">
            <a:extLst>
              <a:ext uri="{FF2B5EF4-FFF2-40B4-BE49-F238E27FC236}">
                <a16:creationId xmlns:a16="http://schemas.microsoft.com/office/drawing/2014/main" id="{A55CB5F8-E339-44A7-BDDF-C722671BEA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73" y="15521"/>
            <a:ext cx="9218520" cy="6912000"/>
          </a:xfrm>
          <a:prstGeom prst="rect">
            <a:avLst/>
          </a:prstGeom>
        </p:spPr>
      </p:pic>
      <p:pic>
        <p:nvPicPr>
          <p:cNvPr id="12" name="Picture 11" descr="1.jpg">
            <a:extLst>
              <a:ext uri="{FF2B5EF4-FFF2-40B4-BE49-F238E27FC236}">
                <a16:creationId xmlns:a16="http://schemas.microsoft.com/office/drawing/2014/main" id="{A3D39D90-8D22-4C5E-92F4-22D4ED021AD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813" t="47377" r="44282" b="37409"/>
          <a:stretch/>
        </p:blipFill>
        <p:spPr>
          <a:xfrm>
            <a:off x="5385816" y="3712206"/>
            <a:ext cx="3770757" cy="1051560"/>
          </a:xfrm>
          <a:prstGeom prst="rect">
            <a:avLst/>
          </a:prstGeom>
        </p:spPr>
      </p:pic>
      <p:pic>
        <p:nvPicPr>
          <p:cNvPr id="13" name="Picture 12" descr="1.jpg">
            <a:extLst>
              <a:ext uri="{FF2B5EF4-FFF2-40B4-BE49-F238E27FC236}">
                <a16:creationId xmlns:a16="http://schemas.microsoft.com/office/drawing/2014/main" id="{ACE1806E-AA94-41DE-B638-68F9CDC8389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6203" t="76059" r="23751" b="3289"/>
          <a:stretch/>
        </p:blipFill>
        <p:spPr>
          <a:xfrm>
            <a:off x="361762" y="5429758"/>
            <a:ext cx="3652453" cy="1427473"/>
          </a:xfrm>
          <a:prstGeom prst="rect">
            <a:avLst/>
          </a:prstGeom>
        </p:spPr>
      </p:pic>
    </p:spTree>
    <p:extLst>
      <p:ext uri="{BB962C8B-B14F-4D97-AF65-F5344CB8AC3E}">
        <p14:creationId xmlns:p14="http://schemas.microsoft.com/office/powerpoint/2010/main" val="2295940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78636-B005-40E2-A2B1-9D804C6409E6}"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959523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739963-5B0B-486C-952B-7C7ADCDCC865}"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478314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13C2DC-517D-4301-9500-1FA88F7354B3}"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4018627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6B213A4-FB38-634B-902E-0D35D5802502}"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8" name="Picture 7" descr="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73" y="1873"/>
            <a:ext cx="9218520" cy="6912000"/>
          </a:xfrm>
          <a:prstGeom prst="rect">
            <a:avLst/>
          </a:prstGeom>
        </p:spPr>
      </p:pic>
    </p:spTree>
    <p:extLst>
      <p:ext uri="{BB962C8B-B14F-4D97-AF65-F5344CB8AC3E}">
        <p14:creationId xmlns:p14="http://schemas.microsoft.com/office/powerpoint/2010/main" val="1410883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8E2F3E-320C-9C4A-AB02-F4F38360C10D}"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7" name="Picture 6" descr="3.jpg"/>
          <p:cNvPicPr>
            <a:picLocks/>
          </p:cNvPicPr>
          <p:nvPr userDrawn="1"/>
        </p:nvPicPr>
        <p:blipFill rotWithShape="1">
          <a:blip r:embed="rId2">
            <a:extLst>
              <a:ext uri="{28A0092B-C50C-407E-A947-70E740481C1C}">
                <a14:useLocalDpi xmlns:a14="http://schemas.microsoft.com/office/drawing/2010/main" val="0"/>
              </a:ext>
            </a:extLst>
          </a:blip>
          <a:srcRect t="1266"/>
          <a:stretch/>
        </p:blipFill>
        <p:spPr>
          <a:xfrm>
            <a:off x="0" y="12577"/>
            <a:ext cx="9144000" cy="6839998"/>
          </a:xfrm>
          <a:prstGeom prst="rect">
            <a:avLst/>
          </a:prstGeom>
        </p:spPr>
      </p:pic>
    </p:spTree>
    <p:extLst>
      <p:ext uri="{BB962C8B-B14F-4D97-AF65-F5344CB8AC3E}">
        <p14:creationId xmlns:p14="http://schemas.microsoft.com/office/powerpoint/2010/main" val="30424840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BF31B4-C0A2-DE4B-A91B-70500834F0FA}"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7" name="Picture 6" descr="3.jpg"/>
          <p:cNvPicPr>
            <a:picLocks/>
          </p:cNvPicPr>
          <p:nvPr userDrawn="1"/>
        </p:nvPicPr>
        <p:blipFill rotWithShape="1">
          <a:blip r:embed="rId2">
            <a:extLst>
              <a:ext uri="{28A0092B-C50C-407E-A947-70E740481C1C}">
                <a14:useLocalDpi xmlns:a14="http://schemas.microsoft.com/office/drawing/2010/main" val="0"/>
              </a:ext>
            </a:extLst>
          </a:blip>
          <a:srcRect t="1266"/>
          <a:stretch/>
        </p:blipFill>
        <p:spPr>
          <a:xfrm>
            <a:off x="0" y="12577"/>
            <a:ext cx="9144000" cy="6839998"/>
          </a:xfrm>
          <a:prstGeom prst="rect">
            <a:avLst/>
          </a:prstGeom>
        </p:spPr>
      </p:pic>
    </p:spTree>
    <p:extLst>
      <p:ext uri="{BB962C8B-B14F-4D97-AF65-F5344CB8AC3E}">
        <p14:creationId xmlns:p14="http://schemas.microsoft.com/office/powerpoint/2010/main" val="3670232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090716-6082-1245-A693-ECF9CC50D945}"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8" name="Picture 7" descr="PPT - Last Page Updat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Tree>
    <p:extLst>
      <p:ext uri="{BB962C8B-B14F-4D97-AF65-F5344CB8AC3E}">
        <p14:creationId xmlns:p14="http://schemas.microsoft.com/office/powerpoint/2010/main" val="534347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441CD2-BF22-F743-9BCA-697B339ED540}"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649877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1D70CE-37AF-4C41-B952-490012F3BE66}" type="datetime1">
              <a:rPr lang="en-IN" smtClean="0"/>
              <a:t>19/02/25</a:t>
            </a:fld>
            <a:endParaRPr lang="en-US" dirty="0"/>
          </a:p>
        </p:txBody>
      </p:sp>
      <p:sp>
        <p:nvSpPr>
          <p:cNvPr id="8" name="Footer Placeholder 7"/>
          <p:cNvSpPr>
            <a:spLocks noGrp="1"/>
          </p:cNvSpPr>
          <p:nvPr>
            <p:ph type="ftr" sz="quarter" idx="11"/>
          </p:nvPr>
        </p:nvSpPr>
        <p:spPr/>
        <p:txBody>
          <a:bodyPr/>
          <a:lstStyle/>
          <a:p>
            <a:r>
              <a:rPr lang="en-US" dirty="0"/>
              <a:t>Privileged &amp; Confidential</a:t>
            </a:r>
          </a:p>
        </p:txBody>
      </p:sp>
      <p:sp>
        <p:nvSpPr>
          <p:cNvPr id="9" name="Slide Number Placeholder 8"/>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2632519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41E140D-5F36-9F4A-A284-756EEF58B053}" type="datetime1">
              <a:rPr lang="en-IN" smtClean="0"/>
              <a:t>19/02/25</a:t>
            </a:fld>
            <a:endParaRPr lang="en-US" dirty="0"/>
          </a:p>
        </p:txBody>
      </p:sp>
      <p:sp>
        <p:nvSpPr>
          <p:cNvPr id="4" name="Footer Placeholder 3"/>
          <p:cNvSpPr>
            <a:spLocks noGrp="1"/>
          </p:cNvSpPr>
          <p:nvPr>
            <p:ph type="ftr" sz="quarter" idx="11"/>
          </p:nvPr>
        </p:nvSpPr>
        <p:spPr/>
        <p:txBody>
          <a:bodyPr/>
          <a:lstStyle/>
          <a:p>
            <a:r>
              <a:rPr lang="en-US" dirty="0"/>
              <a:t>Privileged &amp; Confidential</a:t>
            </a:r>
          </a:p>
        </p:txBody>
      </p:sp>
      <p:sp>
        <p:nvSpPr>
          <p:cNvPr id="5" name="Slide Number Placeholder 4"/>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406318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B1FE1C-C62B-4C41-B123-F71D34678FA5}"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8" name="Picture 7" descr="3.jpg">
            <a:extLst>
              <a:ext uri="{FF2B5EF4-FFF2-40B4-BE49-F238E27FC236}">
                <a16:creationId xmlns:a16="http://schemas.microsoft.com/office/drawing/2014/main" id="{6DB0C533-C4E1-4E8E-8C62-FF9BD088908D}"/>
              </a:ext>
            </a:extLst>
          </p:cNvPr>
          <p:cNvPicPr>
            <a:picLocks/>
          </p:cNvPicPr>
          <p:nvPr userDrawn="1"/>
        </p:nvPicPr>
        <p:blipFill rotWithShape="1">
          <a:blip r:embed="rId2">
            <a:extLst>
              <a:ext uri="{28A0092B-C50C-407E-A947-70E740481C1C}">
                <a14:useLocalDpi xmlns:a14="http://schemas.microsoft.com/office/drawing/2010/main" val="0"/>
              </a:ext>
            </a:extLst>
          </a:blip>
          <a:srcRect t="1266" r="24028"/>
          <a:stretch/>
        </p:blipFill>
        <p:spPr>
          <a:xfrm>
            <a:off x="0" y="12577"/>
            <a:ext cx="9144000" cy="6839998"/>
          </a:xfrm>
          <a:prstGeom prst="rect">
            <a:avLst/>
          </a:prstGeom>
        </p:spPr>
      </p:pic>
    </p:spTree>
    <p:extLst>
      <p:ext uri="{BB962C8B-B14F-4D97-AF65-F5344CB8AC3E}">
        <p14:creationId xmlns:p14="http://schemas.microsoft.com/office/powerpoint/2010/main" val="3832386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FAC37-6E75-3345-A9E1-C8226286909B}" type="datetime1">
              <a:rPr lang="en-IN" smtClean="0"/>
              <a:t>19/02/25</a:t>
            </a:fld>
            <a:endParaRPr lang="en-US" dirty="0"/>
          </a:p>
        </p:txBody>
      </p:sp>
      <p:sp>
        <p:nvSpPr>
          <p:cNvPr id="3" name="Footer Placeholder 2"/>
          <p:cNvSpPr>
            <a:spLocks noGrp="1"/>
          </p:cNvSpPr>
          <p:nvPr>
            <p:ph type="ftr" sz="quarter" idx="11"/>
          </p:nvPr>
        </p:nvSpPr>
        <p:spPr/>
        <p:txBody>
          <a:bodyPr/>
          <a:lstStyle/>
          <a:p>
            <a:r>
              <a:rPr lang="en-US" dirty="0"/>
              <a:t>Privileged &amp; Confidential</a:t>
            </a:r>
          </a:p>
        </p:txBody>
      </p:sp>
      <p:sp>
        <p:nvSpPr>
          <p:cNvPr id="4" name="Slide Number Placeholder 3"/>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307660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7CD168-52B0-8C4B-AA99-B77AFF1EE28E}"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547687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B3855F-67B6-0649-B684-78676D08DC38}"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145109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1DB021-E41A-2A4D-ADAE-3709A1ABBDEE}"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9021893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F84627-0642-F743-9BA5-D3F31DED923A}"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275495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738CFD-5C9A-4002-9E2D-31C4F4D4F8EC}"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8" name="Picture 7" descr="3.jpg">
            <a:extLst>
              <a:ext uri="{FF2B5EF4-FFF2-40B4-BE49-F238E27FC236}">
                <a16:creationId xmlns:a16="http://schemas.microsoft.com/office/drawing/2014/main" id="{E123DF38-CF4D-4B51-B047-419339C99CEE}"/>
              </a:ext>
            </a:extLst>
          </p:cNvPr>
          <p:cNvPicPr>
            <a:picLocks/>
          </p:cNvPicPr>
          <p:nvPr userDrawn="1"/>
        </p:nvPicPr>
        <p:blipFill rotWithShape="1">
          <a:blip r:embed="rId2">
            <a:extLst>
              <a:ext uri="{28A0092B-C50C-407E-A947-70E740481C1C}">
                <a14:useLocalDpi xmlns:a14="http://schemas.microsoft.com/office/drawing/2010/main" val="0"/>
              </a:ext>
            </a:extLst>
          </a:blip>
          <a:srcRect t="1266" r="24028"/>
          <a:stretch/>
        </p:blipFill>
        <p:spPr>
          <a:xfrm>
            <a:off x="0" y="12577"/>
            <a:ext cx="9144000" cy="6839998"/>
          </a:xfrm>
          <a:prstGeom prst="rect">
            <a:avLst/>
          </a:prstGeom>
        </p:spPr>
      </p:pic>
    </p:spTree>
    <p:extLst>
      <p:ext uri="{BB962C8B-B14F-4D97-AF65-F5344CB8AC3E}">
        <p14:creationId xmlns:p14="http://schemas.microsoft.com/office/powerpoint/2010/main" val="30801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3FA5D9-A589-47B2-B0E7-512707C58F3A}" type="datetime1">
              <a:rPr lang="en-IN" smtClean="0"/>
              <a:t>19/02/25</a:t>
            </a:fld>
            <a:endParaRPr lang="en-US" dirty="0"/>
          </a:p>
        </p:txBody>
      </p:sp>
      <p:sp>
        <p:nvSpPr>
          <p:cNvPr id="5" name="Footer Placeholder 4"/>
          <p:cNvSpPr>
            <a:spLocks noGrp="1"/>
          </p:cNvSpPr>
          <p:nvPr>
            <p:ph type="ftr" sz="quarter" idx="11"/>
          </p:nvPr>
        </p:nvSpPr>
        <p:spPr/>
        <p:txBody>
          <a:bodyPr/>
          <a:lstStyle/>
          <a:p>
            <a:r>
              <a:rPr lang="en-US" dirty="0"/>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dirty="0"/>
          </a:p>
        </p:txBody>
      </p:sp>
      <p:pic>
        <p:nvPicPr>
          <p:cNvPr id="9" name="Picture 8" descr="PPT - Last Page Updated.jpg">
            <a:extLst>
              <a:ext uri="{FF2B5EF4-FFF2-40B4-BE49-F238E27FC236}">
                <a16:creationId xmlns:a16="http://schemas.microsoft.com/office/drawing/2014/main" id="{B166605D-9D67-40AA-ADF2-500A01E6887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5361"/>
          <a:stretch/>
        </p:blipFill>
        <p:spPr>
          <a:xfrm>
            <a:off x="0" y="0"/>
            <a:ext cx="9180000" cy="6885000"/>
          </a:xfrm>
          <a:prstGeom prst="rect">
            <a:avLst/>
          </a:prstGeom>
        </p:spPr>
      </p:pic>
    </p:spTree>
    <p:extLst>
      <p:ext uri="{BB962C8B-B14F-4D97-AF65-F5344CB8AC3E}">
        <p14:creationId xmlns:p14="http://schemas.microsoft.com/office/powerpoint/2010/main" val="1696847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202FF745-3CE7-49A5-BB4F-7A626DC9788A}"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96518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1C59AEA-1F40-47DB-A0B4-0DA8A1F70968}" type="datetime1">
              <a:rPr lang="en-IN" smtClean="0"/>
              <a:t>19/02/25</a:t>
            </a:fld>
            <a:endParaRPr lang="en-US" dirty="0"/>
          </a:p>
        </p:txBody>
      </p:sp>
      <p:sp>
        <p:nvSpPr>
          <p:cNvPr id="8" name="Footer Placeholder 7"/>
          <p:cNvSpPr>
            <a:spLocks noGrp="1"/>
          </p:cNvSpPr>
          <p:nvPr>
            <p:ph type="ftr" sz="quarter" idx="11"/>
          </p:nvPr>
        </p:nvSpPr>
        <p:spPr/>
        <p:txBody>
          <a:bodyPr/>
          <a:lstStyle/>
          <a:p>
            <a:r>
              <a:rPr lang="en-US" dirty="0"/>
              <a:t>Privileged &amp; Confidential</a:t>
            </a:r>
          </a:p>
        </p:txBody>
      </p:sp>
      <p:sp>
        <p:nvSpPr>
          <p:cNvPr id="9" name="Slide Number Placeholder 8"/>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77764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7897A5-A084-409F-AD78-FA2B87E16F57}" type="datetime1">
              <a:rPr lang="en-IN" smtClean="0"/>
              <a:t>19/02/25</a:t>
            </a:fld>
            <a:endParaRPr lang="en-US" dirty="0"/>
          </a:p>
        </p:txBody>
      </p:sp>
      <p:sp>
        <p:nvSpPr>
          <p:cNvPr id="4" name="Footer Placeholder 3"/>
          <p:cNvSpPr>
            <a:spLocks noGrp="1"/>
          </p:cNvSpPr>
          <p:nvPr>
            <p:ph type="ftr" sz="quarter" idx="11"/>
          </p:nvPr>
        </p:nvSpPr>
        <p:spPr/>
        <p:txBody>
          <a:bodyPr/>
          <a:lstStyle/>
          <a:p>
            <a:r>
              <a:rPr lang="en-US" dirty="0"/>
              <a:t>Privileged &amp; Confidential</a:t>
            </a:r>
          </a:p>
        </p:txBody>
      </p:sp>
      <p:sp>
        <p:nvSpPr>
          <p:cNvPr id="5" name="Slide Number Placeholder 4"/>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148036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58C388-166D-4F08-8FD6-4599E24F2AFC}" type="datetime1">
              <a:rPr lang="en-IN" smtClean="0"/>
              <a:t>19/02/25</a:t>
            </a:fld>
            <a:endParaRPr lang="en-US" dirty="0"/>
          </a:p>
        </p:txBody>
      </p:sp>
      <p:sp>
        <p:nvSpPr>
          <p:cNvPr id="3" name="Footer Placeholder 2"/>
          <p:cNvSpPr>
            <a:spLocks noGrp="1"/>
          </p:cNvSpPr>
          <p:nvPr>
            <p:ph type="ftr" sz="quarter" idx="11"/>
          </p:nvPr>
        </p:nvSpPr>
        <p:spPr/>
        <p:txBody>
          <a:bodyPr/>
          <a:lstStyle/>
          <a:p>
            <a:r>
              <a:rPr lang="en-US" dirty="0"/>
              <a:t>Privileged &amp; Confidential</a:t>
            </a:r>
          </a:p>
        </p:txBody>
      </p:sp>
      <p:sp>
        <p:nvSpPr>
          <p:cNvPr id="4" name="Slide Number Placeholder 3"/>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3090113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7632D5-D2C2-4BEE-BE2C-062A1A9EF59A}" type="datetime1">
              <a:rPr lang="en-IN" smtClean="0"/>
              <a:t>19/02/25</a:t>
            </a:fld>
            <a:endParaRPr lang="en-US" dirty="0"/>
          </a:p>
        </p:txBody>
      </p:sp>
      <p:sp>
        <p:nvSpPr>
          <p:cNvPr id="6" name="Footer Placeholder 5"/>
          <p:cNvSpPr>
            <a:spLocks noGrp="1"/>
          </p:cNvSpPr>
          <p:nvPr>
            <p:ph type="ftr" sz="quarter" idx="11"/>
          </p:nvPr>
        </p:nvSpPr>
        <p:spPr/>
        <p:txBody>
          <a:bodyPr/>
          <a:lstStyle/>
          <a:p>
            <a:r>
              <a:rPr lang="en-US" dirty="0"/>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23760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6CBF4-D025-4D03-885B-0C20258FB3A5}" type="datetime1">
              <a:rPr lang="en-IN" smtClean="0"/>
              <a:t>19/02/25</a:t>
            </a:fld>
            <a:endParaRPr lang="en-US" dirty="0"/>
          </a:p>
        </p:txBody>
      </p:sp>
      <p:sp>
        <p:nvSpPr>
          <p:cNvPr id="5" name="Footer Placeholder 4"/>
          <p:cNvSpPr>
            <a:spLocks noGrp="1"/>
          </p:cNvSpPr>
          <p:nvPr>
            <p:ph type="ftr" sz="quarter" idx="3"/>
          </p:nvPr>
        </p:nvSpPr>
        <p:spPr>
          <a:xfrm>
            <a:off x="3169920" y="6470142"/>
            <a:ext cx="2895600" cy="365125"/>
          </a:xfrm>
          <a:prstGeom prst="rect">
            <a:avLst/>
          </a:prstGeom>
        </p:spPr>
        <p:txBody>
          <a:bodyPr vert="horz" lIns="91440" tIns="45720" rIns="91440" bIns="45720" rtlCol="0" anchor="ctr"/>
          <a:lstStyle>
            <a:lvl1pPr algn="ctr">
              <a:defRPr sz="1200" i="1">
                <a:solidFill>
                  <a:schemeClr val="bg1"/>
                </a:solidFill>
              </a:defRPr>
            </a:lvl1pPr>
          </a:lstStyle>
          <a:p>
            <a:r>
              <a:rPr lang="en-US" dirty="0">
                <a:solidFill>
                  <a:schemeClr val="tx1"/>
                </a:solidFill>
              </a:rPr>
              <a:t>Privileged &amp; Confidential</a:t>
            </a:r>
            <a:endParaRPr lang="en-US" dirty="0"/>
          </a:p>
        </p:txBody>
      </p:sp>
      <p:sp>
        <p:nvSpPr>
          <p:cNvPr id="6" name="Slide Number Placeholder 5"/>
          <p:cNvSpPr>
            <a:spLocks noGrp="1"/>
          </p:cNvSpPr>
          <p:nvPr>
            <p:ph type="sldNum" sz="quarter" idx="4"/>
          </p:nvPr>
        </p:nvSpPr>
        <p:spPr>
          <a:xfrm>
            <a:off x="6946900" y="6534150"/>
            <a:ext cx="2133600" cy="365125"/>
          </a:xfrm>
          <a:prstGeom prst="rect">
            <a:avLst/>
          </a:prstGeom>
        </p:spPr>
        <p:txBody>
          <a:bodyPr vert="horz" lIns="91440" tIns="45720" rIns="91440" bIns="45720" rtlCol="0" anchor="ctr"/>
          <a:lstStyle>
            <a:lvl1pPr algn="r">
              <a:defRPr sz="1200" i="1">
                <a:solidFill>
                  <a:srgbClr val="FFFFFF"/>
                </a:solidFill>
              </a:defRPr>
            </a:lvl1pPr>
          </a:lstStyle>
          <a:p>
            <a:r>
              <a:rPr lang="en-US" dirty="0"/>
              <a:t>1</a:t>
            </a:r>
          </a:p>
        </p:txBody>
      </p:sp>
    </p:spTree>
    <p:extLst>
      <p:ext uri="{BB962C8B-B14F-4D97-AF65-F5344CB8AC3E}">
        <p14:creationId xmlns:p14="http://schemas.microsoft.com/office/powerpoint/2010/main" val="3880434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B10A9D-9A16-974E-9E11-5ECE4A16AC20}" type="datetime1">
              <a:rPr lang="en-IN" smtClean="0"/>
              <a:t>19/02/25</a:t>
            </a:fld>
            <a:endParaRPr lang="en-US" dirty="0"/>
          </a:p>
        </p:txBody>
      </p:sp>
      <p:sp>
        <p:nvSpPr>
          <p:cNvPr id="5" name="Footer Placeholder 4"/>
          <p:cNvSpPr>
            <a:spLocks noGrp="1"/>
          </p:cNvSpPr>
          <p:nvPr>
            <p:ph type="ftr" sz="quarter" idx="3"/>
          </p:nvPr>
        </p:nvSpPr>
        <p:spPr>
          <a:xfrm>
            <a:off x="3124200" y="6534150"/>
            <a:ext cx="2895600" cy="365125"/>
          </a:xfrm>
          <a:prstGeom prst="rect">
            <a:avLst/>
          </a:prstGeom>
        </p:spPr>
        <p:txBody>
          <a:bodyPr vert="horz" lIns="91440" tIns="45720" rIns="91440" bIns="45720" rtlCol="0" anchor="ctr"/>
          <a:lstStyle>
            <a:lvl1pPr algn="ctr">
              <a:defRPr sz="1200" i="1">
                <a:solidFill>
                  <a:schemeClr val="bg1"/>
                </a:solidFill>
              </a:defRPr>
            </a:lvl1pPr>
          </a:lstStyle>
          <a:p>
            <a:r>
              <a:rPr lang="en-US" dirty="0"/>
              <a:t>Privileged &amp; Confidential</a:t>
            </a:r>
          </a:p>
        </p:txBody>
      </p:sp>
      <p:sp>
        <p:nvSpPr>
          <p:cNvPr id="6" name="Slide Number Placeholder 5"/>
          <p:cNvSpPr>
            <a:spLocks noGrp="1"/>
          </p:cNvSpPr>
          <p:nvPr>
            <p:ph type="sldNum" sz="quarter" idx="4"/>
          </p:nvPr>
        </p:nvSpPr>
        <p:spPr>
          <a:xfrm>
            <a:off x="6946900" y="6534150"/>
            <a:ext cx="2133600" cy="365125"/>
          </a:xfrm>
          <a:prstGeom prst="rect">
            <a:avLst/>
          </a:prstGeom>
        </p:spPr>
        <p:txBody>
          <a:bodyPr vert="horz" lIns="91440" tIns="45720" rIns="91440" bIns="45720" rtlCol="0" anchor="ctr"/>
          <a:lstStyle>
            <a:lvl1pPr algn="r">
              <a:defRPr sz="1200" i="1">
                <a:solidFill>
                  <a:srgbClr val="FFFFFF"/>
                </a:solidFill>
              </a:defRPr>
            </a:lvl1p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19158171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5.sv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3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7.tmp"/><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tmp"/><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49BE5-E54E-9B4E-D098-91531A6F4E23}"/>
            </a:ext>
          </a:extLst>
        </p:cNvPr>
        <p:cNvGrpSpPr/>
        <p:nvPr/>
      </p:nvGrpSpPr>
      <p:grpSpPr>
        <a:xfrm>
          <a:off x="0" y="0"/>
          <a:ext cx="0" cy="0"/>
          <a:chOff x="0" y="0"/>
          <a:chExt cx="0" cy="0"/>
        </a:xfrm>
      </p:grpSpPr>
      <p:pic>
        <p:nvPicPr>
          <p:cNvPr id="3" name="Picture 2" descr="Institute of Chartered Accountants of India png images | PNGWing">
            <a:extLst>
              <a:ext uri="{FF2B5EF4-FFF2-40B4-BE49-F238E27FC236}">
                <a16:creationId xmlns:a16="http://schemas.microsoft.com/office/drawing/2014/main" id="{CEDB04D8-CEB7-1089-BB5C-021384C10710}"/>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1111">
                        <a14:foregroundMark x1="25278" y1="17500" x2="25278" y2="17500"/>
                        <a14:foregroundMark x1="23889" y1="19167" x2="23889" y2="19167"/>
                        <a14:foregroundMark x1="18889" y1="25556" x2="18889" y2="25556"/>
                        <a14:foregroundMark x1="15278" y1="29167" x2="15278" y2="29167"/>
                        <a14:foregroundMark x1="10000" y1="43889" x2="10000" y2="43889"/>
                        <a14:foregroundMark x1="86389" y1="69722" x2="86389" y2="69722"/>
                        <a14:foregroundMark x1="91111" y1="47500" x2="91111" y2="47500"/>
                        <a14:foregroundMark x1="65556" y1="12222" x2="65556" y2="12222"/>
                        <a14:foregroundMark x1="32500" y1="13611" x2="32500" y2="13611"/>
                      </a14:backgroundRemoval>
                    </a14:imgEffect>
                  </a14:imgLayer>
                </a14:imgProps>
              </a:ext>
              <a:ext uri="{28A0092B-C50C-407E-A947-70E740481C1C}">
                <a14:useLocalDpi xmlns:a14="http://schemas.microsoft.com/office/drawing/2010/main" val="0"/>
              </a:ext>
            </a:extLst>
          </a:blip>
          <a:srcRect/>
          <a:stretch>
            <a:fillRect/>
          </a:stretch>
        </p:blipFill>
        <p:spPr bwMode="auto">
          <a:xfrm>
            <a:off x="335975" y="429124"/>
            <a:ext cx="1842895" cy="184289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BB246DC-572F-D18D-1369-AF0725166313}"/>
              </a:ext>
            </a:extLst>
          </p:cNvPr>
          <p:cNvSpPr txBox="1"/>
          <p:nvPr/>
        </p:nvSpPr>
        <p:spPr>
          <a:xfrm>
            <a:off x="71120" y="2803634"/>
            <a:ext cx="9144000" cy="1200329"/>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r>
              <a:rPr lang="en-US" sz="3600" b="1" dirty="0">
                <a:solidFill>
                  <a:schemeClr val="tx2"/>
                </a:solidFill>
                <a:latin typeface="Arial" panose="020B0604020202020204" pitchFamily="34" charset="0"/>
                <a:cs typeface="Arial" panose="020B0604020202020204" pitchFamily="34" charset="0"/>
              </a:rPr>
              <a:t>Purchase Price Allocation and Valuation of Intangible Assets</a:t>
            </a:r>
            <a:endParaRPr lang="en-IN" sz="3600" b="1" dirty="0">
              <a:solidFill>
                <a:schemeClr val="tx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02F798D1-B1AD-6BB9-FF82-8BDD6BFECF50}"/>
              </a:ext>
            </a:extLst>
          </p:cNvPr>
          <p:cNvSpPr txBox="1"/>
          <p:nvPr/>
        </p:nvSpPr>
        <p:spPr>
          <a:xfrm>
            <a:off x="2409669" y="919684"/>
            <a:ext cx="5638798" cy="477054"/>
          </a:xfrm>
          <a:prstGeom prst="rect">
            <a:avLst/>
          </a:prstGeom>
          <a:noFill/>
        </p:spPr>
        <p:txBody>
          <a:bodyPr wrap="square">
            <a:spAutoFit/>
          </a:bodyPr>
          <a:lstStyle/>
          <a:p>
            <a:r>
              <a:rPr lang="en-US" sz="2500" b="1" i="0" dirty="0">
                <a:solidFill>
                  <a:srgbClr val="222222"/>
                </a:solidFill>
                <a:effectLst/>
                <a:latin typeface="Arial" panose="020B0604020202020204" pitchFamily="34" charset="0"/>
                <a:cs typeface="Arial" panose="020B0604020202020204" pitchFamily="34" charset="0"/>
              </a:rPr>
              <a:t>Gurugram Branch of NIRC of ICAI</a:t>
            </a:r>
            <a:endParaRPr lang="en-US" sz="25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19D679D-4D9A-2812-897E-4B532FDB6D5B}"/>
              </a:ext>
            </a:extLst>
          </p:cNvPr>
          <p:cNvSpPr txBox="1"/>
          <p:nvPr/>
        </p:nvSpPr>
        <p:spPr>
          <a:xfrm>
            <a:off x="208791" y="4054366"/>
            <a:ext cx="3595606"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Arial" charset="0"/>
                <a:ea typeface="Arial" charset="0"/>
                <a:cs typeface="Arial" charset="0"/>
              </a:rPr>
              <a:t>CA. Gandharv Jain</a:t>
            </a:r>
          </a:p>
          <a:p>
            <a:pPr marL="0" marR="0" lvl="0" indent="0" algn="l" defTabSz="457200" rtl="0" eaLnBrk="1" fontAlgn="auto" latinLnBrk="0" hangingPunct="1">
              <a:lnSpc>
                <a:spcPct val="100000"/>
              </a:lnSpc>
              <a:spcBef>
                <a:spcPts val="0"/>
              </a:spcBef>
              <a:spcAft>
                <a:spcPts val="0"/>
              </a:spcAft>
              <a:buClrTx/>
              <a:buSzTx/>
              <a:buFontTx/>
              <a:buNone/>
              <a:tabLst/>
              <a:defRPr/>
            </a:pPr>
            <a:r>
              <a:rPr lang="en-IN" b="1" dirty="0">
                <a:solidFill>
                  <a:prstClr val="black"/>
                </a:solidFill>
                <a:latin typeface="Arial" charset="0"/>
                <a:ea typeface="Arial" charset="0"/>
                <a:cs typeface="Arial" charset="0"/>
              </a:rPr>
              <a:t>Registered Valuer (S&amp;FA)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Arial" charset="0"/>
                <a:ea typeface="Arial" charset="0"/>
                <a:cs typeface="Arial" charset="0"/>
              </a:rPr>
              <a:t>February 19, 2025</a:t>
            </a:r>
          </a:p>
        </p:txBody>
      </p:sp>
    </p:spTree>
    <p:extLst>
      <p:ext uri="{BB962C8B-B14F-4D97-AF65-F5344CB8AC3E}">
        <p14:creationId xmlns:p14="http://schemas.microsoft.com/office/powerpoint/2010/main" val="144469857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B165D63-8FBC-4D81-8BBC-D48FE3BD9A76}"/>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IN" sz="2200" dirty="0">
                <a:solidFill>
                  <a:srgbClr val="00335A"/>
                </a:solidFill>
                <a:latin typeface="Arial" panose="020B0604020202020204" pitchFamily="34" charset="0"/>
                <a:cs typeface="Arial" panose="020B0604020202020204" pitchFamily="34" charset="0"/>
              </a:rPr>
              <a:t>Step 1: </a:t>
            </a:r>
            <a:r>
              <a:rPr lang="en-US" sz="2200" dirty="0">
                <a:solidFill>
                  <a:srgbClr val="00335A"/>
                </a:solidFill>
                <a:latin typeface="Arial" panose="020B0604020202020204" pitchFamily="34" charset="0"/>
                <a:cs typeface="Arial" panose="020B0604020202020204" pitchFamily="34" charset="0"/>
              </a:rPr>
              <a:t>Determination of Purchase Consideration</a:t>
            </a:r>
          </a:p>
        </p:txBody>
      </p:sp>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10</a:t>
            </a:fld>
            <a:endParaRPr lang="en-US" sz="1000" dirty="0">
              <a:solidFill>
                <a:schemeClr val="tx1"/>
              </a:solidFill>
              <a:latin typeface="Arial" panose="020B0604020202020204" pitchFamily="34" charset="0"/>
              <a:cs typeface="Arial" panose="020B0604020202020204" pitchFamily="34" charset="0"/>
            </a:endParaRPr>
          </a:p>
        </p:txBody>
      </p:sp>
      <p:pic>
        <p:nvPicPr>
          <p:cNvPr id="25" name="Picture 24">
            <a:extLst>
              <a:ext uri="{FF2B5EF4-FFF2-40B4-BE49-F238E27FC236}">
                <a16:creationId xmlns:a16="http://schemas.microsoft.com/office/drawing/2014/main" id="{4605A894-C0F9-DF59-1F7B-39ABF055B7B9}"/>
              </a:ext>
            </a:extLst>
          </p:cNvPr>
          <p:cNvPicPr>
            <a:picLocks noChangeAspect="1"/>
          </p:cNvPicPr>
          <p:nvPr/>
        </p:nvPicPr>
        <p:blipFill>
          <a:blip r:embed="rId2"/>
          <a:stretch>
            <a:fillRect/>
          </a:stretch>
        </p:blipFill>
        <p:spPr>
          <a:xfrm>
            <a:off x="7375435" y="118511"/>
            <a:ext cx="1617555" cy="675993"/>
          </a:xfrm>
          <a:prstGeom prst="rect">
            <a:avLst/>
          </a:prstGeom>
        </p:spPr>
      </p:pic>
      <p:sp>
        <p:nvSpPr>
          <p:cNvPr id="20" name="Google Shape;431;p42">
            <a:extLst>
              <a:ext uri="{FF2B5EF4-FFF2-40B4-BE49-F238E27FC236}">
                <a16:creationId xmlns:a16="http://schemas.microsoft.com/office/drawing/2014/main" id="{2022A503-4046-4A9B-BC18-23643C9921D5}"/>
              </a:ext>
            </a:extLst>
          </p:cNvPr>
          <p:cNvSpPr txBox="1">
            <a:spLocks/>
          </p:cNvSpPr>
          <p:nvPr/>
        </p:nvSpPr>
        <p:spPr>
          <a:xfrm>
            <a:off x="119268" y="1108011"/>
            <a:ext cx="7919908" cy="556899"/>
          </a:xfrm>
          <a:prstGeom prst="rect">
            <a:avLst/>
          </a:prstGeom>
        </p:spPr>
        <p:txBody>
          <a:bodyPr spcFirstLastPara="1" vert="horz" wrap="square" lIns="91425" tIns="91425" rIns="91425" bIns="91425" rtlCol="0" anchor="t"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2000" b="1" dirty="0">
                <a:latin typeface="Arial" panose="020B0604020202020204" pitchFamily="34" charset="0"/>
                <a:cs typeface="Arial" panose="020B0604020202020204" pitchFamily="34" charset="0"/>
              </a:rPr>
              <a:t>WHAT CONSTITUTES </a:t>
            </a:r>
            <a:r>
              <a:rPr lang="en-US" sz="2000" b="1" dirty="0">
                <a:solidFill>
                  <a:srgbClr val="3BB3C2"/>
                </a:solidFill>
                <a:latin typeface="Arial" panose="020B0604020202020204" pitchFamily="34" charset="0"/>
                <a:cs typeface="Arial" panose="020B0604020202020204" pitchFamily="34" charset="0"/>
              </a:rPr>
              <a:t>PURCHASE CONSIDERATION?</a:t>
            </a:r>
          </a:p>
        </p:txBody>
      </p:sp>
      <p:sp>
        <p:nvSpPr>
          <p:cNvPr id="21" name="Google Shape;917;p66">
            <a:extLst>
              <a:ext uri="{FF2B5EF4-FFF2-40B4-BE49-F238E27FC236}">
                <a16:creationId xmlns:a16="http://schemas.microsoft.com/office/drawing/2014/main" id="{D5A136ED-EE32-4CBF-B82A-877B302AD4F3}"/>
              </a:ext>
            </a:extLst>
          </p:cNvPr>
          <p:cNvSpPr txBox="1"/>
          <p:nvPr/>
        </p:nvSpPr>
        <p:spPr>
          <a:xfrm>
            <a:off x="2711252" y="1777384"/>
            <a:ext cx="6281738" cy="54606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sz="1400" dirty="0">
                <a:solidFill>
                  <a:schemeClr val="tx2"/>
                </a:solidFill>
                <a:latin typeface="Arial" panose="020B0604020202020204" pitchFamily="34" charset="0"/>
                <a:ea typeface="Poppins"/>
                <a:cs typeface="Arial" panose="020B0604020202020204" pitchFamily="34" charset="0"/>
                <a:sym typeface="Poppins"/>
              </a:rPr>
              <a:t>The actual cash payment made by the acquirer and the liabilities assumed, including debt, are also a part of the consideration.</a:t>
            </a:r>
            <a:endParaRPr sz="1400" dirty="0">
              <a:solidFill>
                <a:schemeClr val="tx2"/>
              </a:solidFill>
              <a:latin typeface="Arial" panose="020B0604020202020204" pitchFamily="34" charset="0"/>
              <a:ea typeface="Poppins"/>
              <a:cs typeface="Arial" panose="020B0604020202020204" pitchFamily="34" charset="0"/>
              <a:sym typeface="Poppins"/>
            </a:endParaRPr>
          </a:p>
        </p:txBody>
      </p:sp>
      <p:sp>
        <p:nvSpPr>
          <p:cNvPr id="22" name="Google Shape;918;p66">
            <a:extLst>
              <a:ext uri="{FF2B5EF4-FFF2-40B4-BE49-F238E27FC236}">
                <a16:creationId xmlns:a16="http://schemas.microsoft.com/office/drawing/2014/main" id="{48A46612-6618-4E79-A992-9CC366EB7AED}"/>
              </a:ext>
            </a:extLst>
          </p:cNvPr>
          <p:cNvSpPr txBox="1"/>
          <p:nvPr/>
        </p:nvSpPr>
        <p:spPr>
          <a:xfrm>
            <a:off x="3169979" y="2588369"/>
            <a:ext cx="5823012" cy="875073"/>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sz="1400" dirty="0">
                <a:solidFill>
                  <a:schemeClr val="tx2"/>
                </a:solidFill>
                <a:latin typeface="Arial" panose="020B0604020202020204" pitchFamily="34" charset="0"/>
                <a:ea typeface="Poppins"/>
                <a:cs typeface="Arial" panose="020B0604020202020204" pitchFamily="34" charset="0"/>
                <a:sym typeface="Poppins"/>
              </a:rPr>
              <a:t>This includes any equity securities issued by the acquirer. These equity instruments can take the form of common shares, preferred shares, or other types of securities.</a:t>
            </a:r>
            <a:endParaRPr sz="1400" dirty="0">
              <a:solidFill>
                <a:schemeClr val="tx2"/>
              </a:solidFill>
              <a:latin typeface="Arial" panose="020B0604020202020204" pitchFamily="34" charset="0"/>
              <a:ea typeface="Poppins"/>
              <a:cs typeface="Arial" panose="020B0604020202020204" pitchFamily="34" charset="0"/>
              <a:sym typeface="Poppins"/>
            </a:endParaRPr>
          </a:p>
        </p:txBody>
      </p:sp>
      <p:sp>
        <p:nvSpPr>
          <p:cNvPr id="23" name="Google Shape;919;p66">
            <a:extLst>
              <a:ext uri="{FF2B5EF4-FFF2-40B4-BE49-F238E27FC236}">
                <a16:creationId xmlns:a16="http://schemas.microsoft.com/office/drawing/2014/main" id="{B4E3F84E-9383-4E98-ABEC-95BFB2DCFACB}"/>
              </a:ext>
            </a:extLst>
          </p:cNvPr>
          <p:cNvSpPr txBox="1"/>
          <p:nvPr/>
        </p:nvSpPr>
        <p:spPr>
          <a:xfrm>
            <a:off x="3618517" y="3790038"/>
            <a:ext cx="5374474" cy="631924"/>
          </a:xfrm>
          <a:prstGeom prst="rect">
            <a:avLst/>
          </a:prstGeom>
          <a:ln w="19050"/>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ctr" anchorCtr="0">
            <a:noAutofit/>
          </a:bodyPr>
          <a:lstStyle/>
          <a:p>
            <a:pPr marL="0" lvl="0" indent="0" algn="just" rtl="0">
              <a:spcBef>
                <a:spcPts val="0"/>
              </a:spcBef>
              <a:spcAft>
                <a:spcPts val="0"/>
              </a:spcAft>
              <a:buNone/>
            </a:pPr>
            <a:r>
              <a:rPr lang="en-US" sz="1400" dirty="0">
                <a:solidFill>
                  <a:schemeClr val="bg1"/>
                </a:solidFill>
                <a:latin typeface="Arial" panose="020B0604020202020204" pitchFamily="34" charset="0"/>
                <a:ea typeface="Poppins"/>
                <a:cs typeface="Arial" panose="020B0604020202020204" pitchFamily="34" charset="0"/>
                <a:sym typeface="Poppins"/>
              </a:rPr>
              <a:t>Payments that are contingent upon the occurrence of future events, such as achieving specific performance targets or milestones.</a:t>
            </a:r>
            <a:endParaRPr sz="1400" dirty="0">
              <a:solidFill>
                <a:schemeClr val="bg1"/>
              </a:solidFill>
              <a:latin typeface="Arial" panose="020B0604020202020204" pitchFamily="34" charset="0"/>
              <a:ea typeface="Poppins"/>
              <a:cs typeface="Arial" panose="020B0604020202020204" pitchFamily="34" charset="0"/>
              <a:sym typeface="Poppins"/>
            </a:endParaRPr>
          </a:p>
        </p:txBody>
      </p:sp>
      <p:sp>
        <p:nvSpPr>
          <p:cNvPr id="24" name="Google Shape;920;p66">
            <a:extLst>
              <a:ext uri="{FF2B5EF4-FFF2-40B4-BE49-F238E27FC236}">
                <a16:creationId xmlns:a16="http://schemas.microsoft.com/office/drawing/2014/main" id="{EB82D41F-E956-4CB9-8737-FA02DC1808EE}"/>
              </a:ext>
            </a:extLst>
          </p:cNvPr>
          <p:cNvSpPr txBox="1"/>
          <p:nvPr/>
        </p:nvSpPr>
        <p:spPr>
          <a:xfrm>
            <a:off x="4291215" y="4750506"/>
            <a:ext cx="4789285" cy="631923"/>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400" dirty="0">
                <a:solidFill>
                  <a:schemeClr val="tx2"/>
                </a:solidFill>
                <a:latin typeface="Arial" panose="020B0604020202020204" pitchFamily="34" charset="0"/>
                <a:ea typeface="Poppins"/>
                <a:cs typeface="Arial" panose="020B0604020202020204" pitchFamily="34" charset="0"/>
                <a:sym typeface="Poppins"/>
              </a:rPr>
              <a:t>Refers to any payments to be made after the acquisition date. </a:t>
            </a:r>
            <a:r>
              <a:rPr lang="en-US" sz="1400" dirty="0">
                <a:solidFill>
                  <a:schemeClr val="tx2"/>
                </a:solidFill>
                <a:latin typeface="Arial" panose="020B0604020202020204" pitchFamily="34" charset="0"/>
                <a:ea typeface="Poppins"/>
                <a:cs typeface="Arial" panose="020B0604020202020204" pitchFamily="34" charset="0"/>
                <a:sym typeface="Poppins"/>
              </a:rPr>
              <a:t>Non-cash consideration may include assets other than cash or equity instruments. </a:t>
            </a:r>
            <a:endParaRPr sz="1400" dirty="0">
              <a:solidFill>
                <a:schemeClr val="tx2"/>
              </a:solidFill>
              <a:latin typeface="Arial" panose="020B0604020202020204" pitchFamily="34" charset="0"/>
              <a:ea typeface="Poppins"/>
              <a:cs typeface="Arial" panose="020B0604020202020204" pitchFamily="34" charset="0"/>
              <a:sym typeface="Poppins"/>
            </a:endParaRPr>
          </a:p>
        </p:txBody>
      </p:sp>
      <p:sp>
        <p:nvSpPr>
          <p:cNvPr id="26" name="Google Shape;921;p66">
            <a:extLst>
              <a:ext uri="{FF2B5EF4-FFF2-40B4-BE49-F238E27FC236}">
                <a16:creationId xmlns:a16="http://schemas.microsoft.com/office/drawing/2014/main" id="{F0B94E8F-424E-48B5-A1C1-663B8FE52DB1}"/>
              </a:ext>
            </a:extLst>
          </p:cNvPr>
          <p:cNvSpPr txBox="1"/>
          <p:nvPr/>
        </p:nvSpPr>
        <p:spPr>
          <a:xfrm>
            <a:off x="4586243" y="5551396"/>
            <a:ext cx="4494258" cy="642756"/>
          </a:xfrm>
          <a:prstGeom prst="rect">
            <a:avLst/>
          </a:prstGeom>
          <a:ln w="19050">
            <a:solidFill>
              <a:schemeClr val="bg1"/>
            </a:solidFill>
          </a:ln>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ctr" anchorCtr="0">
            <a:noAutofit/>
          </a:bodyPr>
          <a:lstStyle/>
          <a:p>
            <a:pPr marL="0" lvl="0" indent="0" algn="just" rtl="0">
              <a:spcBef>
                <a:spcPts val="0"/>
              </a:spcBef>
              <a:spcAft>
                <a:spcPts val="0"/>
              </a:spcAft>
              <a:buNone/>
            </a:pPr>
            <a:r>
              <a:rPr lang="en-US" sz="1400" dirty="0">
                <a:solidFill>
                  <a:schemeClr val="bg1"/>
                </a:solidFill>
                <a:latin typeface="Arial" panose="020B0604020202020204" pitchFamily="34" charset="0"/>
                <a:ea typeface="Poppins"/>
                <a:cs typeface="Arial" panose="020B0604020202020204" pitchFamily="34" charset="0"/>
                <a:sym typeface="Poppins"/>
              </a:rPr>
              <a:t>Amount to be allocated to minority shareholders for the stake not acquired.</a:t>
            </a:r>
            <a:endParaRPr sz="1400" dirty="0">
              <a:solidFill>
                <a:schemeClr val="bg1"/>
              </a:solidFill>
              <a:latin typeface="Arial" panose="020B0604020202020204" pitchFamily="34" charset="0"/>
              <a:ea typeface="Poppins"/>
              <a:cs typeface="Arial" panose="020B0604020202020204" pitchFamily="34" charset="0"/>
              <a:sym typeface="Poppins"/>
            </a:endParaRPr>
          </a:p>
        </p:txBody>
      </p:sp>
      <p:cxnSp>
        <p:nvCxnSpPr>
          <p:cNvPr id="27" name="Google Shape;908;p66">
            <a:extLst>
              <a:ext uri="{FF2B5EF4-FFF2-40B4-BE49-F238E27FC236}">
                <a16:creationId xmlns:a16="http://schemas.microsoft.com/office/drawing/2014/main" id="{4639DE78-0468-4A69-BDFC-9613C19F5304}"/>
              </a:ext>
            </a:extLst>
          </p:cNvPr>
          <p:cNvCxnSpPr>
            <a:cxnSpLocks/>
            <a:stCxn id="39" idx="3"/>
            <a:endCxn id="31" idx="0"/>
          </p:cNvCxnSpPr>
          <p:nvPr/>
        </p:nvCxnSpPr>
        <p:spPr>
          <a:xfrm>
            <a:off x="2482519" y="2006277"/>
            <a:ext cx="117773" cy="658639"/>
          </a:xfrm>
          <a:prstGeom prst="bentConnector2">
            <a:avLst/>
          </a:prstGeom>
          <a:solidFill>
            <a:schemeClr val="accent6"/>
          </a:solidFill>
          <a:ln w="9525" cap="flat" cmpd="sng">
            <a:solidFill>
              <a:srgbClr val="000000"/>
            </a:solidFill>
            <a:prstDash val="solid"/>
            <a:round/>
            <a:headEnd type="none" w="med" len="med"/>
            <a:tailEnd type="none" w="med" len="med"/>
          </a:ln>
        </p:spPr>
      </p:cxnSp>
      <p:cxnSp>
        <p:nvCxnSpPr>
          <p:cNvPr id="28" name="Google Shape;911;p66">
            <a:extLst>
              <a:ext uri="{FF2B5EF4-FFF2-40B4-BE49-F238E27FC236}">
                <a16:creationId xmlns:a16="http://schemas.microsoft.com/office/drawing/2014/main" id="{485022BD-D635-4097-81B4-DF5548AB60D4}"/>
              </a:ext>
            </a:extLst>
          </p:cNvPr>
          <p:cNvCxnSpPr>
            <a:cxnSpLocks/>
            <a:stCxn id="31" idx="3"/>
            <a:endCxn id="34" idx="0"/>
          </p:cNvCxnSpPr>
          <p:nvPr/>
        </p:nvCxnSpPr>
        <p:spPr>
          <a:xfrm>
            <a:off x="2941247" y="2974282"/>
            <a:ext cx="118856" cy="609630"/>
          </a:xfrm>
          <a:prstGeom prst="bentConnector2">
            <a:avLst/>
          </a:prstGeom>
          <a:solidFill>
            <a:schemeClr val="accent6"/>
          </a:solidFill>
          <a:ln w="9525" cap="flat" cmpd="sng">
            <a:solidFill>
              <a:srgbClr val="000000"/>
            </a:solidFill>
            <a:prstDash val="solid"/>
            <a:round/>
            <a:headEnd type="none" w="med" len="med"/>
            <a:tailEnd type="none" w="med" len="med"/>
          </a:ln>
        </p:spPr>
      </p:cxnSp>
      <p:cxnSp>
        <p:nvCxnSpPr>
          <p:cNvPr id="29" name="Google Shape;913;p66">
            <a:extLst>
              <a:ext uri="{FF2B5EF4-FFF2-40B4-BE49-F238E27FC236}">
                <a16:creationId xmlns:a16="http://schemas.microsoft.com/office/drawing/2014/main" id="{4B9A4FA7-C0F4-41D5-8E40-31A2A165BD04}"/>
              </a:ext>
            </a:extLst>
          </p:cNvPr>
          <p:cNvCxnSpPr>
            <a:cxnSpLocks/>
            <a:stCxn id="34" idx="3"/>
            <a:endCxn id="42" idx="0"/>
          </p:cNvCxnSpPr>
          <p:nvPr/>
        </p:nvCxnSpPr>
        <p:spPr>
          <a:xfrm>
            <a:off x="3401057" y="3909272"/>
            <a:ext cx="147891" cy="572298"/>
          </a:xfrm>
          <a:prstGeom prst="bentConnector2">
            <a:avLst/>
          </a:prstGeom>
          <a:solidFill>
            <a:schemeClr val="accent6"/>
          </a:solidFill>
          <a:ln w="9525" cap="flat" cmpd="sng">
            <a:solidFill>
              <a:srgbClr val="000000"/>
            </a:solidFill>
            <a:prstDash val="solid"/>
            <a:round/>
            <a:headEnd type="none" w="med" len="med"/>
            <a:tailEnd type="none" w="med" len="med"/>
          </a:ln>
        </p:spPr>
      </p:cxnSp>
      <p:cxnSp>
        <p:nvCxnSpPr>
          <p:cNvPr id="30" name="Google Shape;915;p66">
            <a:extLst>
              <a:ext uri="{FF2B5EF4-FFF2-40B4-BE49-F238E27FC236}">
                <a16:creationId xmlns:a16="http://schemas.microsoft.com/office/drawing/2014/main" id="{EA35E48F-F063-4B6A-9E9C-41A8681AA586}"/>
              </a:ext>
            </a:extLst>
          </p:cNvPr>
          <p:cNvCxnSpPr>
            <a:cxnSpLocks/>
            <a:stCxn id="42" idx="3"/>
            <a:endCxn id="47" idx="0"/>
          </p:cNvCxnSpPr>
          <p:nvPr/>
        </p:nvCxnSpPr>
        <p:spPr>
          <a:xfrm>
            <a:off x="3889902" y="4822467"/>
            <a:ext cx="277532" cy="561116"/>
          </a:xfrm>
          <a:prstGeom prst="bentConnector2">
            <a:avLst/>
          </a:prstGeom>
          <a:solidFill>
            <a:schemeClr val="accent6"/>
          </a:solidFill>
          <a:ln w="9525" cap="flat" cmpd="sng">
            <a:solidFill>
              <a:srgbClr val="000000"/>
            </a:solidFill>
            <a:prstDash val="solid"/>
            <a:round/>
            <a:headEnd type="none" w="med" len="med"/>
            <a:tailEnd type="none" w="med" len="med"/>
          </a:ln>
        </p:spPr>
      </p:cxnSp>
      <p:sp>
        <p:nvSpPr>
          <p:cNvPr id="31" name="Google Shape;910;p66">
            <a:extLst>
              <a:ext uri="{FF2B5EF4-FFF2-40B4-BE49-F238E27FC236}">
                <a16:creationId xmlns:a16="http://schemas.microsoft.com/office/drawing/2014/main" id="{366AB52F-397B-4BA6-954D-C69890F3ED01}"/>
              </a:ext>
            </a:extLst>
          </p:cNvPr>
          <p:cNvSpPr/>
          <p:nvPr/>
        </p:nvSpPr>
        <p:spPr>
          <a:xfrm>
            <a:off x="2259338" y="2664917"/>
            <a:ext cx="681909" cy="618730"/>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32" name="Google Shape;922;p66">
            <a:extLst>
              <a:ext uri="{FF2B5EF4-FFF2-40B4-BE49-F238E27FC236}">
                <a16:creationId xmlns:a16="http://schemas.microsoft.com/office/drawing/2014/main" id="{868DD16B-67D9-430F-9D8D-6D952BDF9141}"/>
              </a:ext>
            </a:extLst>
          </p:cNvPr>
          <p:cNvSpPr/>
          <p:nvPr/>
        </p:nvSpPr>
        <p:spPr>
          <a:xfrm>
            <a:off x="2463673" y="2789822"/>
            <a:ext cx="321925" cy="373644"/>
          </a:xfrm>
          <a:custGeom>
            <a:avLst/>
            <a:gdLst/>
            <a:ahLst/>
            <a:cxnLst/>
            <a:rect l="l" t="t" r="r" b="b"/>
            <a:pathLst>
              <a:path w="12004" h="11713" extrusionOk="0">
                <a:moveTo>
                  <a:pt x="8633" y="2088"/>
                </a:moveTo>
                <a:cubicBezTo>
                  <a:pt x="8900" y="2088"/>
                  <a:pt x="9168" y="2182"/>
                  <a:pt x="9357" y="2371"/>
                </a:cubicBezTo>
                <a:cubicBezTo>
                  <a:pt x="9767" y="2781"/>
                  <a:pt x="9767" y="3442"/>
                  <a:pt x="9357" y="3820"/>
                </a:cubicBezTo>
                <a:lnTo>
                  <a:pt x="8128" y="5018"/>
                </a:lnTo>
                <a:cubicBezTo>
                  <a:pt x="7939" y="4702"/>
                  <a:pt x="7750" y="4419"/>
                  <a:pt x="7498" y="4135"/>
                </a:cubicBezTo>
                <a:cubicBezTo>
                  <a:pt x="7278" y="3915"/>
                  <a:pt x="6994" y="3726"/>
                  <a:pt x="6679" y="3568"/>
                </a:cubicBezTo>
                <a:lnTo>
                  <a:pt x="7908" y="2371"/>
                </a:lnTo>
                <a:cubicBezTo>
                  <a:pt x="8097" y="2182"/>
                  <a:pt x="8365" y="2088"/>
                  <a:pt x="8633" y="2088"/>
                </a:cubicBezTo>
                <a:close/>
                <a:moveTo>
                  <a:pt x="5230" y="5333"/>
                </a:moveTo>
                <a:cubicBezTo>
                  <a:pt x="5514" y="5333"/>
                  <a:pt x="5829" y="5396"/>
                  <a:pt x="6018" y="5648"/>
                </a:cubicBezTo>
                <a:cubicBezTo>
                  <a:pt x="6207" y="5837"/>
                  <a:pt x="6333" y="6120"/>
                  <a:pt x="6333" y="6435"/>
                </a:cubicBezTo>
                <a:cubicBezTo>
                  <a:pt x="6049" y="6435"/>
                  <a:pt x="5766" y="6309"/>
                  <a:pt x="5545" y="6120"/>
                </a:cubicBezTo>
                <a:cubicBezTo>
                  <a:pt x="5356" y="5931"/>
                  <a:pt x="5230" y="5648"/>
                  <a:pt x="5230" y="5333"/>
                </a:cubicBezTo>
                <a:close/>
                <a:moveTo>
                  <a:pt x="8617" y="717"/>
                </a:moveTo>
                <a:cubicBezTo>
                  <a:pt x="9223" y="717"/>
                  <a:pt x="9830" y="953"/>
                  <a:pt x="10302" y="1426"/>
                </a:cubicBezTo>
                <a:cubicBezTo>
                  <a:pt x="11247" y="2340"/>
                  <a:pt x="11247" y="3883"/>
                  <a:pt x="10302" y="4828"/>
                </a:cubicBezTo>
                <a:lnTo>
                  <a:pt x="8381" y="6719"/>
                </a:lnTo>
                <a:cubicBezTo>
                  <a:pt x="8412" y="6404"/>
                  <a:pt x="8412" y="6089"/>
                  <a:pt x="8349" y="5774"/>
                </a:cubicBezTo>
                <a:lnTo>
                  <a:pt x="9798" y="4356"/>
                </a:lnTo>
                <a:cubicBezTo>
                  <a:pt x="10460" y="3663"/>
                  <a:pt x="10460" y="2560"/>
                  <a:pt x="9798" y="1930"/>
                </a:cubicBezTo>
                <a:cubicBezTo>
                  <a:pt x="9467" y="1599"/>
                  <a:pt x="9034" y="1434"/>
                  <a:pt x="8601" y="1434"/>
                </a:cubicBezTo>
                <a:cubicBezTo>
                  <a:pt x="8168" y="1434"/>
                  <a:pt x="7735" y="1599"/>
                  <a:pt x="7404" y="1930"/>
                </a:cubicBezTo>
                <a:cubicBezTo>
                  <a:pt x="7309" y="2025"/>
                  <a:pt x="5356" y="3946"/>
                  <a:pt x="5073" y="4230"/>
                </a:cubicBezTo>
                <a:cubicBezTo>
                  <a:pt x="4411" y="4892"/>
                  <a:pt x="4411" y="5963"/>
                  <a:pt x="5073" y="6624"/>
                </a:cubicBezTo>
                <a:cubicBezTo>
                  <a:pt x="5356" y="6908"/>
                  <a:pt x="5671" y="7065"/>
                  <a:pt x="6049" y="7097"/>
                </a:cubicBezTo>
                <a:lnTo>
                  <a:pt x="5514" y="7664"/>
                </a:lnTo>
                <a:cubicBezTo>
                  <a:pt x="5167" y="7538"/>
                  <a:pt x="4883" y="7349"/>
                  <a:pt x="4600" y="7097"/>
                </a:cubicBezTo>
                <a:cubicBezTo>
                  <a:pt x="3655" y="6152"/>
                  <a:pt x="3655" y="4671"/>
                  <a:pt x="4600" y="3726"/>
                </a:cubicBezTo>
                <a:lnTo>
                  <a:pt x="6931" y="1426"/>
                </a:lnTo>
                <a:cubicBezTo>
                  <a:pt x="7404" y="953"/>
                  <a:pt x="8010" y="717"/>
                  <a:pt x="8617" y="717"/>
                </a:cubicBezTo>
                <a:close/>
                <a:moveTo>
                  <a:pt x="3497" y="6719"/>
                </a:moveTo>
                <a:cubicBezTo>
                  <a:pt x="3655" y="7034"/>
                  <a:pt x="3844" y="7286"/>
                  <a:pt x="4127" y="7569"/>
                </a:cubicBezTo>
                <a:cubicBezTo>
                  <a:pt x="4348" y="7821"/>
                  <a:pt x="4663" y="8042"/>
                  <a:pt x="4978" y="8168"/>
                </a:cubicBezTo>
                <a:lnTo>
                  <a:pt x="3812" y="9334"/>
                </a:lnTo>
                <a:cubicBezTo>
                  <a:pt x="3608" y="9538"/>
                  <a:pt x="3340" y="9641"/>
                  <a:pt x="3076" y="9641"/>
                </a:cubicBezTo>
                <a:cubicBezTo>
                  <a:pt x="2812" y="9641"/>
                  <a:pt x="2552" y="9538"/>
                  <a:pt x="2363" y="9334"/>
                </a:cubicBezTo>
                <a:cubicBezTo>
                  <a:pt x="1954" y="8956"/>
                  <a:pt x="1954" y="8294"/>
                  <a:pt x="2363" y="7884"/>
                </a:cubicBezTo>
                <a:lnTo>
                  <a:pt x="3497" y="6719"/>
                </a:lnTo>
                <a:close/>
                <a:moveTo>
                  <a:pt x="6112" y="4135"/>
                </a:moveTo>
                <a:cubicBezTo>
                  <a:pt x="6396" y="4261"/>
                  <a:pt x="6742" y="4450"/>
                  <a:pt x="6963" y="4702"/>
                </a:cubicBezTo>
                <a:cubicBezTo>
                  <a:pt x="7908" y="5648"/>
                  <a:pt x="7908" y="7128"/>
                  <a:pt x="6963" y="8073"/>
                </a:cubicBezTo>
                <a:lnTo>
                  <a:pt x="4757" y="10342"/>
                </a:lnTo>
                <a:cubicBezTo>
                  <a:pt x="4285" y="10814"/>
                  <a:pt x="3671" y="11051"/>
                  <a:pt x="3056" y="11051"/>
                </a:cubicBezTo>
                <a:cubicBezTo>
                  <a:pt x="2442" y="11051"/>
                  <a:pt x="1828" y="10814"/>
                  <a:pt x="1355" y="10342"/>
                </a:cubicBezTo>
                <a:cubicBezTo>
                  <a:pt x="945" y="9901"/>
                  <a:pt x="662" y="9271"/>
                  <a:pt x="662" y="8641"/>
                </a:cubicBezTo>
                <a:cubicBezTo>
                  <a:pt x="662" y="8010"/>
                  <a:pt x="882" y="7380"/>
                  <a:pt x="1355" y="6939"/>
                </a:cubicBezTo>
                <a:lnTo>
                  <a:pt x="3214" y="5081"/>
                </a:lnTo>
                <a:lnTo>
                  <a:pt x="3214" y="5081"/>
                </a:lnTo>
                <a:cubicBezTo>
                  <a:pt x="3182" y="5396"/>
                  <a:pt x="3214" y="5679"/>
                  <a:pt x="3245" y="5994"/>
                </a:cubicBezTo>
                <a:lnTo>
                  <a:pt x="1828" y="7443"/>
                </a:lnTo>
                <a:cubicBezTo>
                  <a:pt x="1166" y="8105"/>
                  <a:pt x="1166" y="9176"/>
                  <a:pt x="1828" y="9838"/>
                </a:cubicBezTo>
                <a:cubicBezTo>
                  <a:pt x="2174" y="10184"/>
                  <a:pt x="2623" y="10358"/>
                  <a:pt x="3064" y="10358"/>
                </a:cubicBezTo>
                <a:cubicBezTo>
                  <a:pt x="3505" y="10358"/>
                  <a:pt x="3938" y="10184"/>
                  <a:pt x="4253" y="9838"/>
                </a:cubicBezTo>
                <a:lnTo>
                  <a:pt x="6490" y="7569"/>
                </a:lnTo>
                <a:cubicBezTo>
                  <a:pt x="7152" y="6908"/>
                  <a:pt x="7152" y="5837"/>
                  <a:pt x="6490" y="5175"/>
                </a:cubicBezTo>
                <a:cubicBezTo>
                  <a:pt x="6207" y="4892"/>
                  <a:pt x="5892" y="4734"/>
                  <a:pt x="5514" y="4702"/>
                </a:cubicBezTo>
                <a:lnTo>
                  <a:pt x="6112" y="4135"/>
                </a:lnTo>
                <a:close/>
                <a:moveTo>
                  <a:pt x="8585" y="0"/>
                </a:moveTo>
                <a:cubicBezTo>
                  <a:pt x="7798" y="0"/>
                  <a:pt x="7010" y="308"/>
                  <a:pt x="6396" y="922"/>
                </a:cubicBezTo>
                <a:lnTo>
                  <a:pt x="4096" y="3190"/>
                </a:lnTo>
                <a:lnTo>
                  <a:pt x="882" y="6467"/>
                </a:lnTo>
                <a:cubicBezTo>
                  <a:pt x="315" y="7065"/>
                  <a:pt x="0" y="7821"/>
                  <a:pt x="0" y="8641"/>
                </a:cubicBezTo>
                <a:cubicBezTo>
                  <a:pt x="0" y="9460"/>
                  <a:pt x="315" y="10247"/>
                  <a:pt x="882" y="10814"/>
                </a:cubicBezTo>
                <a:cubicBezTo>
                  <a:pt x="1497" y="11413"/>
                  <a:pt x="2284" y="11712"/>
                  <a:pt x="3072" y="11712"/>
                </a:cubicBezTo>
                <a:cubicBezTo>
                  <a:pt x="3860" y="11712"/>
                  <a:pt x="4647" y="11413"/>
                  <a:pt x="5262" y="10814"/>
                </a:cubicBezTo>
                <a:cubicBezTo>
                  <a:pt x="8034" y="8010"/>
                  <a:pt x="6837" y="9145"/>
                  <a:pt x="10775" y="5301"/>
                </a:cubicBezTo>
                <a:cubicBezTo>
                  <a:pt x="12004" y="4072"/>
                  <a:pt x="12004" y="2151"/>
                  <a:pt x="10775" y="922"/>
                </a:cubicBezTo>
                <a:cubicBezTo>
                  <a:pt x="10161" y="308"/>
                  <a:pt x="9373" y="0"/>
                  <a:pt x="8585"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nvGrpSpPr>
          <p:cNvPr id="33" name="Group 32">
            <a:extLst>
              <a:ext uri="{FF2B5EF4-FFF2-40B4-BE49-F238E27FC236}">
                <a16:creationId xmlns:a16="http://schemas.microsoft.com/office/drawing/2014/main" id="{9027D344-C866-4B2C-B0FB-624C0B40A3A9}"/>
              </a:ext>
            </a:extLst>
          </p:cNvPr>
          <p:cNvGrpSpPr/>
          <p:nvPr/>
        </p:nvGrpSpPr>
        <p:grpSpPr>
          <a:xfrm>
            <a:off x="2719148" y="3583912"/>
            <a:ext cx="681909" cy="650719"/>
            <a:chOff x="3160019" y="2265929"/>
            <a:chExt cx="658500" cy="525523"/>
          </a:xfrm>
        </p:grpSpPr>
        <p:sp>
          <p:nvSpPr>
            <p:cNvPr id="34" name="Google Shape;912;p66">
              <a:extLst>
                <a:ext uri="{FF2B5EF4-FFF2-40B4-BE49-F238E27FC236}">
                  <a16:creationId xmlns:a16="http://schemas.microsoft.com/office/drawing/2014/main" id="{A8907216-F319-4326-97BF-A9D2B17EB499}"/>
                </a:ext>
              </a:extLst>
            </p:cNvPr>
            <p:cNvSpPr/>
            <p:nvPr/>
          </p:nvSpPr>
          <p:spPr>
            <a:xfrm>
              <a:off x="3160019" y="2265929"/>
              <a:ext cx="658500" cy="525523"/>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nvGrpSpPr>
            <p:cNvPr id="35" name="Google Shape;923;p66">
              <a:extLst>
                <a:ext uri="{FF2B5EF4-FFF2-40B4-BE49-F238E27FC236}">
                  <a16:creationId xmlns:a16="http://schemas.microsoft.com/office/drawing/2014/main" id="{3555DBBA-EDCB-42B6-956A-B36E2EC3DE01}"/>
                </a:ext>
              </a:extLst>
            </p:cNvPr>
            <p:cNvGrpSpPr/>
            <p:nvPr/>
          </p:nvGrpSpPr>
          <p:grpSpPr>
            <a:xfrm>
              <a:off x="3351778" y="2390433"/>
              <a:ext cx="305979" cy="300339"/>
              <a:chOff x="-6713450" y="2312221"/>
              <a:chExt cx="295375" cy="291450"/>
            </a:xfrm>
            <a:solidFill>
              <a:schemeClr val="accent6"/>
            </a:solidFill>
          </p:grpSpPr>
          <p:sp>
            <p:nvSpPr>
              <p:cNvPr id="36" name="Google Shape;924;p66">
                <a:extLst>
                  <a:ext uri="{FF2B5EF4-FFF2-40B4-BE49-F238E27FC236}">
                    <a16:creationId xmlns:a16="http://schemas.microsoft.com/office/drawing/2014/main" id="{5FA1C8C1-8CE4-41ED-8337-CE8591CD7E67}"/>
                  </a:ext>
                </a:extLst>
              </p:cNvPr>
              <p:cNvSpPr/>
              <p:nvPr/>
            </p:nvSpPr>
            <p:spPr>
              <a:xfrm>
                <a:off x="-6628400" y="2465650"/>
                <a:ext cx="69350" cy="17350"/>
              </a:xfrm>
              <a:custGeom>
                <a:avLst/>
                <a:gdLst/>
                <a:ahLst/>
                <a:cxnLst/>
                <a:rect l="l" t="t" r="r" b="b"/>
                <a:pathLst>
                  <a:path w="2774" h="694" extrusionOk="0">
                    <a:moveTo>
                      <a:pt x="379" y="0"/>
                    </a:moveTo>
                    <a:cubicBezTo>
                      <a:pt x="158" y="0"/>
                      <a:pt x="1" y="158"/>
                      <a:pt x="1" y="347"/>
                    </a:cubicBezTo>
                    <a:cubicBezTo>
                      <a:pt x="1" y="536"/>
                      <a:pt x="158" y="693"/>
                      <a:pt x="379" y="693"/>
                    </a:cubicBezTo>
                    <a:lnTo>
                      <a:pt x="2427" y="693"/>
                    </a:lnTo>
                    <a:cubicBezTo>
                      <a:pt x="2616" y="693"/>
                      <a:pt x="2773" y="536"/>
                      <a:pt x="2773" y="347"/>
                    </a:cubicBezTo>
                    <a:cubicBezTo>
                      <a:pt x="2773" y="158"/>
                      <a:pt x="2616" y="0"/>
                      <a:pt x="242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chemeClr val="tx2"/>
                  </a:solidFill>
                  <a:latin typeface="Arial" panose="020B0604020202020204" pitchFamily="34" charset="0"/>
                  <a:cs typeface="Arial" panose="020B0604020202020204" pitchFamily="34" charset="0"/>
                </a:endParaRPr>
              </a:p>
            </p:txBody>
          </p:sp>
          <p:sp>
            <p:nvSpPr>
              <p:cNvPr id="37" name="Google Shape;925;p66">
                <a:extLst>
                  <a:ext uri="{FF2B5EF4-FFF2-40B4-BE49-F238E27FC236}">
                    <a16:creationId xmlns:a16="http://schemas.microsoft.com/office/drawing/2014/main" id="{BE4A4EB5-4DE7-4DF8-9E46-000A4EBB524D}"/>
                  </a:ext>
                </a:extLst>
              </p:cNvPr>
              <p:cNvSpPr/>
              <p:nvPr/>
            </p:nvSpPr>
            <p:spPr>
              <a:xfrm>
                <a:off x="-6713450" y="2312221"/>
                <a:ext cx="295375" cy="291450"/>
              </a:xfrm>
              <a:custGeom>
                <a:avLst/>
                <a:gdLst/>
                <a:ahLst/>
                <a:cxnLst/>
                <a:rect l="l" t="t" r="r" b="b"/>
                <a:pathLst>
                  <a:path w="11815" h="11658" extrusionOk="0">
                    <a:moveTo>
                      <a:pt x="2048" y="1167"/>
                    </a:moveTo>
                    <a:lnTo>
                      <a:pt x="2048" y="2017"/>
                    </a:lnTo>
                    <a:lnTo>
                      <a:pt x="1166" y="2017"/>
                    </a:lnTo>
                    <a:lnTo>
                      <a:pt x="2048" y="1167"/>
                    </a:lnTo>
                    <a:close/>
                    <a:moveTo>
                      <a:pt x="10330" y="2773"/>
                    </a:moveTo>
                    <a:cubicBezTo>
                      <a:pt x="10507" y="2773"/>
                      <a:pt x="10680" y="2836"/>
                      <a:pt x="10806" y="2962"/>
                    </a:cubicBezTo>
                    <a:cubicBezTo>
                      <a:pt x="11058" y="3246"/>
                      <a:pt x="11058" y="3687"/>
                      <a:pt x="10775" y="3908"/>
                    </a:cubicBezTo>
                    <a:lnTo>
                      <a:pt x="10176" y="4506"/>
                    </a:lnTo>
                    <a:lnTo>
                      <a:pt x="9231" y="3561"/>
                    </a:lnTo>
                    <a:lnTo>
                      <a:pt x="9830" y="2962"/>
                    </a:lnTo>
                    <a:cubicBezTo>
                      <a:pt x="9972" y="2836"/>
                      <a:pt x="10153" y="2773"/>
                      <a:pt x="10330" y="2773"/>
                    </a:cubicBezTo>
                    <a:close/>
                    <a:moveTo>
                      <a:pt x="8727" y="4034"/>
                    </a:moveTo>
                    <a:lnTo>
                      <a:pt x="9672" y="4979"/>
                    </a:lnTo>
                    <a:cubicBezTo>
                      <a:pt x="8538" y="6207"/>
                      <a:pt x="7026" y="7688"/>
                      <a:pt x="5892" y="8854"/>
                    </a:cubicBezTo>
                    <a:lnTo>
                      <a:pt x="4915" y="7846"/>
                    </a:lnTo>
                    <a:lnTo>
                      <a:pt x="8727" y="4034"/>
                    </a:lnTo>
                    <a:close/>
                    <a:moveTo>
                      <a:pt x="4600" y="8539"/>
                    </a:moveTo>
                    <a:lnTo>
                      <a:pt x="5230" y="9169"/>
                    </a:lnTo>
                    <a:lnTo>
                      <a:pt x="4285" y="9421"/>
                    </a:lnTo>
                    <a:cubicBezTo>
                      <a:pt x="4348" y="9232"/>
                      <a:pt x="4505" y="8728"/>
                      <a:pt x="4600" y="8539"/>
                    </a:cubicBezTo>
                    <a:close/>
                    <a:moveTo>
                      <a:pt x="7908" y="694"/>
                    </a:moveTo>
                    <a:cubicBezTo>
                      <a:pt x="8097" y="694"/>
                      <a:pt x="8255" y="852"/>
                      <a:pt x="8255" y="1041"/>
                    </a:cubicBezTo>
                    <a:lnTo>
                      <a:pt x="8255" y="3592"/>
                    </a:lnTo>
                    <a:lnTo>
                      <a:pt x="7467" y="4380"/>
                    </a:lnTo>
                    <a:cubicBezTo>
                      <a:pt x="7435" y="4286"/>
                      <a:pt x="7309" y="4160"/>
                      <a:pt x="7152" y="4160"/>
                    </a:cubicBezTo>
                    <a:lnTo>
                      <a:pt x="1733" y="4160"/>
                    </a:lnTo>
                    <a:cubicBezTo>
                      <a:pt x="1512" y="4160"/>
                      <a:pt x="1386" y="4317"/>
                      <a:pt x="1386" y="4506"/>
                    </a:cubicBezTo>
                    <a:cubicBezTo>
                      <a:pt x="1386" y="4695"/>
                      <a:pt x="1512" y="4853"/>
                      <a:pt x="1733" y="4853"/>
                    </a:cubicBezTo>
                    <a:lnTo>
                      <a:pt x="6994" y="4853"/>
                    </a:lnTo>
                    <a:lnTo>
                      <a:pt x="6333" y="5546"/>
                    </a:lnTo>
                    <a:lnTo>
                      <a:pt x="1733" y="5546"/>
                    </a:lnTo>
                    <a:cubicBezTo>
                      <a:pt x="1512" y="5546"/>
                      <a:pt x="1355" y="5703"/>
                      <a:pt x="1355" y="5892"/>
                    </a:cubicBezTo>
                    <a:cubicBezTo>
                      <a:pt x="1355" y="6081"/>
                      <a:pt x="1512" y="6239"/>
                      <a:pt x="1733" y="6239"/>
                    </a:cubicBezTo>
                    <a:lnTo>
                      <a:pt x="5608" y="6239"/>
                    </a:lnTo>
                    <a:lnTo>
                      <a:pt x="4947" y="6901"/>
                    </a:lnTo>
                    <a:lnTo>
                      <a:pt x="1733" y="6901"/>
                    </a:lnTo>
                    <a:cubicBezTo>
                      <a:pt x="1512" y="6901"/>
                      <a:pt x="1355" y="7058"/>
                      <a:pt x="1355" y="7279"/>
                    </a:cubicBezTo>
                    <a:cubicBezTo>
                      <a:pt x="1355" y="7468"/>
                      <a:pt x="1512" y="7625"/>
                      <a:pt x="1733" y="7625"/>
                    </a:cubicBezTo>
                    <a:lnTo>
                      <a:pt x="4285" y="7625"/>
                    </a:lnTo>
                    <a:cubicBezTo>
                      <a:pt x="4190" y="7688"/>
                      <a:pt x="4159" y="7751"/>
                      <a:pt x="4127" y="7814"/>
                    </a:cubicBezTo>
                    <a:lnTo>
                      <a:pt x="3970" y="8287"/>
                    </a:lnTo>
                    <a:lnTo>
                      <a:pt x="1733" y="8287"/>
                    </a:lnTo>
                    <a:cubicBezTo>
                      <a:pt x="1512" y="8287"/>
                      <a:pt x="1355" y="8444"/>
                      <a:pt x="1355" y="8633"/>
                    </a:cubicBezTo>
                    <a:cubicBezTo>
                      <a:pt x="1355" y="8854"/>
                      <a:pt x="1512" y="9011"/>
                      <a:pt x="1733" y="9011"/>
                    </a:cubicBezTo>
                    <a:lnTo>
                      <a:pt x="3718" y="9011"/>
                    </a:lnTo>
                    <a:lnTo>
                      <a:pt x="3466" y="9893"/>
                    </a:lnTo>
                    <a:cubicBezTo>
                      <a:pt x="3385" y="10136"/>
                      <a:pt x="3557" y="10355"/>
                      <a:pt x="3766" y="10355"/>
                    </a:cubicBezTo>
                    <a:cubicBezTo>
                      <a:pt x="3802" y="10355"/>
                      <a:pt x="3839" y="10348"/>
                      <a:pt x="3875" y="10335"/>
                    </a:cubicBezTo>
                    <a:lnTo>
                      <a:pt x="6018" y="9704"/>
                    </a:lnTo>
                    <a:cubicBezTo>
                      <a:pt x="6049" y="9704"/>
                      <a:pt x="6144" y="9673"/>
                      <a:pt x="6175" y="9641"/>
                    </a:cubicBezTo>
                    <a:lnTo>
                      <a:pt x="8286" y="7499"/>
                    </a:lnTo>
                    <a:lnTo>
                      <a:pt x="8286" y="10681"/>
                    </a:lnTo>
                    <a:cubicBezTo>
                      <a:pt x="8255" y="10839"/>
                      <a:pt x="8097" y="10996"/>
                      <a:pt x="7908" y="10996"/>
                    </a:cubicBezTo>
                    <a:lnTo>
                      <a:pt x="1040" y="10996"/>
                    </a:lnTo>
                    <a:cubicBezTo>
                      <a:pt x="851" y="10996"/>
                      <a:pt x="693" y="10839"/>
                      <a:pt x="693" y="10650"/>
                    </a:cubicBezTo>
                    <a:lnTo>
                      <a:pt x="693" y="2742"/>
                    </a:lnTo>
                    <a:lnTo>
                      <a:pt x="2395" y="2742"/>
                    </a:lnTo>
                    <a:cubicBezTo>
                      <a:pt x="2584" y="2742"/>
                      <a:pt x="2741" y="2584"/>
                      <a:pt x="2741" y="2395"/>
                    </a:cubicBezTo>
                    <a:lnTo>
                      <a:pt x="2741" y="694"/>
                    </a:lnTo>
                    <a:close/>
                    <a:moveTo>
                      <a:pt x="2363" y="1"/>
                    </a:moveTo>
                    <a:cubicBezTo>
                      <a:pt x="2237" y="1"/>
                      <a:pt x="2143" y="64"/>
                      <a:pt x="2111" y="127"/>
                    </a:cubicBezTo>
                    <a:lnTo>
                      <a:pt x="158" y="2112"/>
                    </a:lnTo>
                    <a:cubicBezTo>
                      <a:pt x="63" y="2175"/>
                      <a:pt x="0" y="2269"/>
                      <a:pt x="0" y="2364"/>
                    </a:cubicBezTo>
                    <a:lnTo>
                      <a:pt x="0" y="10650"/>
                    </a:lnTo>
                    <a:cubicBezTo>
                      <a:pt x="0" y="11217"/>
                      <a:pt x="473" y="11658"/>
                      <a:pt x="1008" y="11658"/>
                    </a:cubicBezTo>
                    <a:lnTo>
                      <a:pt x="7908" y="11658"/>
                    </a:lnTo>
                    <a:cubicBezTo>
                      <a:pt x="8444" y="11658"/>
                      <a:pt x="8916" y="11217"/>
                      <a:pt x="8916" y="10650"/>
                    </a:cubicBezTo>
                    <a:lnTo>
                      <a:pt x="8916" y="6774"/>
                    </a:lnTo>
                    <a:lnTo>
                      <a:pt x="11279" y="4412"/>
                    </a:lnTo>
                    <a:cubicBezTo>
                      <a:pt x="11815" y="3876"/>
                      <a:pt x="11815" y="3025"/>
                      <a:pt x="11279" y="2490"/>
                    </a:cubicBezTo>
                    <a:cubicBezTo>
                      <a:pt x="11011" y="2222"/>
                      <a:pt x="10657" y="2088"/>
                      <a:pt x="10306" y="2088"/>
                    </a:cubicBezTo>
                    <a:cubicBezTo>
                      <a:pt x="9956" y="2088"/>
                      <a:pt x="9609" y="2222"/>
                      <a:pt x="9357" y="2490"/>
                    </a:cubicBezTo>
                    <a:lnTo>
                      <a:pt x="8916" y="2931"/>
                    </a:lnTo>
                    <a:lnTo>
                      <a:pt x="8916" y="1041"/>
                    </a:lnTo>
                    <a:cubicBezTo>
                      <a:pt x="8916" y="474"/>
                      <a:pt x="8444" y="1"/>
                      <a:pt x="7908"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grpSp>
      <p:grpSp>
        <p:nvGrpSpPr>
          <p:cNvPr id="38" name="Group 37">
            <a:extLst>
              <a:ext uri="{FF2B5EF4-FFF2-40B4-BE49-F238E27FC236}">
                <a16:creationId xmlns:a16="http://schemas.microsoft.com/office/drawing/2014/main" id="{E1BE8006-7F90-4C81-9100-F0126CCB0056}"/>
              </a:ext>
            </a:extLst>
          </p:cNvPr>
          <p:cNvGrpSpPr/>
          <p:nvPr/>
        </p:nvGrpSpPr>
        <p:grpSpPr>
          <a:xfrm>
            <a:off x="1800611" y="1679279"/>
            <a:ext cx="681909" cy="653996"/>
            <a:chOff x="2359152" y="946399"/>
            <a:chExt cx="658500" cy="528169"/>
          </a:xfrm>
        </p:grpSpPr>
        <p:sp>
          <p:nvSpPr>
            <p:cNvPr id="39" name="Google Shape;909;p66">
              <a:extLst>
                <a:ext uri="{FF2B5EF4-FFF2-40B4-BE49-F238E27FC236}">
                  <a16:creationId xmlns:a16="http://schemas.microsoft.com/office/drawing/2014/main" id="{FA4F344E-A8EF-4236-90B5-4E771C01BE98}"/>
                </a:ext>
              </a:extLst>
            </p:cNvPr>
            <p:cNvSpPr/>
            <p:nvPr/>
          </p:nvSpPr>
          <p:spPr>
            <a:xfrm>
              <a:off x="2359152" y="946399"/>
              <a:ext cx="658500" cy="528169"/>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40" name="Google Shape;926;p66">
              <a:extLst>
                <a:ext uri="{FF2B5EF4-FFF2-40B4-BE49-F238E27FC236}">
                  <a16:creationId xmlns:a16="http://schemas.microsoft.com/office/drawing/2014/main" id="{FA52B684-5D9C-426C-98E8-6AD25860BFFA}"/>
                </a:ext>
              </a:extLst>
            </p:cNvPr>
            <p:cNvSpPr/>
            <p:nvPr/>
          </p:nvSpPr>
          <p:spPr>
            <a:xfrm>
              <a:off x="2535093" y="1062914"/>
              <a:ext cx="305176" cy="301756"/>
            </a:xfrm>
            <a:custGeom>
              <a:avLst/>
              <a:gdLst/>
              <a:ahLst/>
              <a:cxnLst/>
              <a:rect l="l" t="t" r="r" b="b"/>
              <a:pathLst>
                <a:path w="11784" h="11713" extrusionOk="0">
                  <a:moveTo>
                    <a:pt x="5136" y="4128"/>
                  </a:moveTo>
                  <a:cubicBezTo>
                    <a:pt x="5671" y="4128"/>
                    <a:pt x="6112" y="4569"/>
                    <a:pt x="6144" y="5136"/>
                  </a:cubicBezTo>
                  <a:lnTo>
                    <a:pt x="5230" y="4853"/>
                  </a:lnTo>
                  <a:cubicBezTo>
                    <a:pt x="5198" y="4839"/>
                    <a:pt x="5165" y="4832"/>
                    <a:pt x="5131" y="4832"/>
                  </a:cubicBezTo>
                  <a:cubicBezTo>
                    <a:pt x="4934" y="4832"/>
                    <a:pt x="4735" y="5052"/>
                    <a:pt x="4789" y="5294"/>
                  </a:cubicBezTo>
                  <a:lnTo>
                    <a:pt x="5073" y="6239"/>
                  </a:lnTo>
                  <a:cubicBezTo>
                    <a:pt x="4537" y="6176"/>
                    <a:pt x="4096" y="5703"/>
                    <a:pt x="4096" y="5168"/>
                  </a:cubicBezTo>
                  <a:cubicBezTo>
                    <a:pt x="4096" y="4601"/>
                    <a:pt x="4569" y="4128"/>
                    <a:pt x="5136" y="4128"/>
                  </a:cubicBezTo>
                  <a:close/>
                  <a:moveTo>
                    <a:pt x="5199" y="2364"/>
                  </a:moveTo>
                  <a:cubicBezTo>
                    <a:pt x="6680" y="2364"/>
                    <a:pt x="7940" y="3592"/>
                    <a:pt x="7940" y="5136"/>
                  </a:cubicBezTo>
                  <a:cubicBezTo>
                    <a:pt x="7940" y="5294"/>
                    <a:pt x="7940" y="5388"/>
                    <a:pt x="7908" y="5546"/>
                  </a:cubicBezTo>
                  <a:lnTo>
                    <a:pt x="6932" y="5294"/>
                  </a:lnTo>
                  <a:lnTo>
                    <a:pt x="6932" y="5136"/>
                  </a:lnTo>
                  <a:cubicBezTo>
                    <a:pt x="6806" y="4223"/>
                    <a:pt x="6049" y="3466"/>
                    <a:pt x="5104" y="3466"/>
                  </a:cubicBezTo>
                  <a:cubicBezTo>
                    <a:pt x="4159" y="3466"/>
                    <a:pt x="3435" y="4223"/>
                    <a:pt x="3435" y="5168"/>
                  </a:cubicBezTo>
                  <a:cubicBezTo>
                    <a:pt x="3435" y="5609"/>
                    <a:pt x="3624" y="6081"/>
                    <a:pt x="3939" y="6396"/>
                  </a:cubicBezTo>
                  <a:cubicBezTo>
                    <a:pt x="4254" y="6743"/>
                    <a:pt x="4695" y="6900"/>
                    <a:pt x="5167" y="6900"/>
                  </a:cubicBezTo>
                  <a:lnTo>
                    <a:pt x="5325" y="6900"/>
                  </a:lnTo>
                  <a:lnTo>
                    <a:pt x="5577" y="7877"/>
                  </a:lnTo>
                  <a:cubicBezTo>
                    <a:pt x="5482" y="7909"/>
                    <a:pt x="5325" y="7909"/>
                    <a:pt x="5199" y="7909"/>
                  </a:cubicBezTo>
                  <a:cubicBezTo>
                    <a:pt x="3687" y="7909"/>
                    <a:pt x="2426" y="6648"/>
                    <a:pt x="2426" y="5136"/>
                  </a:cubicBezTo>
                  <a:cubicBezTo>
                    <a:pt x="2426" y="3624"/>
                    <a:pt x="3655" y="2364"/>
                    <a:pt x="5199" y="2364"/>
                  </a:cubicBezTo>
                  <a:close/>
                  <a:moveTo>
                    <a:pt x="5167" y="726"/>
                  </a:moveTo>
                  <a:cubicBezTo>
                    <a:pt x="7940" y="726"/>
                    <a:pt x="10051" y="3277"/>
                    <a:pt x="9515" y="6018"/>
                  </a:cubicBezTo>
                  <a:lnTo>
                    <a:pt x="8507" y="5766"/>
                  </a:lnTo>
                  <a:cubicBezTo>
                    <a:pt x="8538" y="5546"/>
                    <a:pt x="8538" y="5357"/>
                    <a:pt x="8538" y="5136"/>
                  </a:cubicBezTo>
                  <a:cubicBezTo>
                    <a:pt x="8538" y="3246"/>
                    <a:pt x="7026" y="1702"/>
                    <a:pt x="5104" y="1702"/>
                  </a:cubicBezTo>
                  <a:cubicBezTo>
                    <a:pt x="3214" y="1702"/>
                    <a:pt x="1702" y="3246"/>
                    <a:pt x="1702" y="5136"/>
                  </a:cubicBezTo>
                  <a:cubicBezTo>
                    <a:pt x="1702" y="7027"/>
                    <a:pt x="3214" y="8602"/>
                    <a:pt x="5104" y="8602"/>
                  </a:cubicBezTo>
                  <a:cubicBezTo>
                    <a:pt x="5325" y="8602"/>
                    <a:pt x="5514" y="8602"/>
                    <a:pt x="5703" y="8539"/>
                  </a:cubicBezTo>
                  <a:lnTo>
                    <a:pt x="5986" y="9578"/>
                  </a:lnTo>
                  <a:cubicBezTo>
                    <a:pt x="5695" y="9636"/>
                    <a:pt x="5405" y="9664"/>
                    <a:pt x="5119" y="9664"/>
                  </a:cubicBezTo>
                  <a:cubicBezTo>
                    <a:pt x="2751" y="9664"/>
                    <a:pt x="694" y="7758"/>
                    <a:pt x="694" y="5199"/>
                  </a:cubicBezTo>
                  <a:cubicBezTo>
                    <a:pt x="694" y="2679"/>
                    <a:pt x="2773" y="726"/>
                    <a:pt x="5167" y="726"/>
                  </a:cubicBezTo>
                  <a:close/>
                  <a:moveTo>
                    <a:pt x="5671" y="5672"/>
                  </a:moveTo>
                  <a:lnTo>
                    <a:pt x="5671" y="5672"/>
                  </a:lnTo>
                  <a:cubicBezTo>
                    <a:pt x="10240" y="6964"/>
                    <a:pt x="9578" y="6774"/>
                    <a:pt x="9704" y="6806"/>
                  </a:cubicBezTo>
                  <a:lnTo>
                    <a:pt x="8853" y="7373"/>
                  </a:lnTo>
                  <a:cubicBezTo>
                    <a:pt x="8664" y="7499"/>
                    <a:pt x="8664" y="7751"/>
                    <a:pt x="8822" y="7877"/>
                  </a:cubicBezTo>
                  <a:lnTo>
                    <a:pt x="10964" y="9956"/>
                  </a:lnTo>
                  <a:cubicBezTo>
                    <a:pt x="11027" y="10114"/>
                    <a:pt x="11027" y="10335"/>
                    <a:pt x="10901" y="10492"/>
                  </a:cubicBezTo>
                  <a:lnTo>
                    <a:pt x="10429" y="10965"/>
                  </a:lnTo>
                  <a:cubicBezTo>
                    <a:pt x="10366" y="11012"/>
                    <a:pt x="10279" y="11035"/>
                    <a:pt x="10192" y="11035"/>
                  </a:cubicBezTo>
                  <a:cubicBezTo>
                    <a:pt x="10106" y="11035"/>
                    <a:pt x="10019" y="11012"/>
                    <a:pt x="9956" y="10965"/>
                  </a:cubicBezTo>
                  <a:lnTo>
                    <a:pt x="7845" y="8854"/>
                  </a:lnTo>
                  <a:cubicBezTo>
                    <a:pt x="7777" y="8786"/>
                    <a:pt x="7691" y="8753"/>
                    <a:pt x="7606" y="8753"/>
                  </a:cubicBezTo>
                  <a:cubicBezTo>
                    <a:pt x="7493" y="8753"/>
                    <a:pt x="7381" y="8809"/>
                    <a:pt x="7310" y="8917"/>
                  </a:cubicBezTo>
                  <a:cubicBezTo>
                    <a:pt x="7247" y="8980"/>
                    <a:pt x="6806" y="9641"/>
                    <a:pt x="6774" y="9736"/>
                  </a:cubicBezTo>
                  <a:cubicBezTo>
                    <a:pt x="6680" y="9484"/>
                    <a:pt x="5703" y="5861"/>
                    <a:pt x="5671" y="5672"/>
                  </a:cubicBezTo>
                  <a:close/>
                  <a:moveTo>
                    <a:pt x="5104" y="1"/>
                  </a:moveTo>
                  <a:cubicBezTo>
                    <a:pt x="2363" y="1"/>
                    <a:pt x="0" y="2238"/>
                    <a:pt x="0" y="5168"/>
                  </a:cubicBezTo>
                  <a:cubicBezTo>
                    <a:pt x="0" y="8066"/>
                    <a:pt x="2332" y="10303"/>
                    <a:pt x="5104" y="10303"/>
                  </a:cubicBezTo>
                  <a:cubicBezTo>
                    <a:pt x="5482" y="10303"/>
                    <a:pt x="5797" y="10272"/>
                    <a:pt x="6144" y="10208"/>
                  </a:cubicBezTo>
                  <a:lnTo>
                    <a:pt x="6270" y="10587"/>
                  </a:lnTo>
                  <a:cubicBezTo>
                    <a:pt x="6307" y="10755"/>
                    <a:pt x="6444" y="10845"/>
                    <a:pt x="6596" y="10845"/>
                  </a:cubicBezTo>
                  <a:cubicBezTo>
                    <a:pt x="6700" y="10845"/>
                    <a:pt x="6810" y="10802"/>
                    <a:pt x="6900" y="10713"/>
                  </a:cubicBezTo>
                  <a:lnTo>
                    <a:pt x="7625" y="9610"/>
                  </a:lnTo>
                  <a:lnTo>
                    <a:pt x="9483" y="11406"/>
                  </a:lnTo>
                  <a:cubicBezTo>
                    <a:pt x="9688" y="11610"/>
                    <a:pt x="9956" y="11713"/>
                    <a:pt x="10220" y="11713"/>
                  </a:cubicBezTo>
                  <a:cubicBezTo>
                    <a:pt x="10484" y="11713"/>
                    <a:pt x="10744" y="11610"/>
                    <a:pt x="10933" y="11406"/>
                  </a:cubicBezTo>
                  <a:lnTo>
                    <a:pt x="11405" y="10933"/>
                  </a:lnTo>
                  <a:cubicBezTo>
                    <a:pt x="11783" y="10555"/>
                    <a:pt x="11783" y="9893"/>
                    <a:pt x="11374" y="9484"/>
                  </a:cubicBezTo>
                  <a:lnTo>
                    <a:pt x="9515" y="7720"/>
                  </a:lnTo>
                  <a:lnTo>
                    <a:pt x="10618" y="6964"/>
                  </a:lnTo>
                  <a:cubicBezTo>
                    <a:pt x="10870" y="6806"/>
                    <a:pt x="10838" y="6428"/>
                    <a:pt x="10555" y="6333"/>
                  </a:cubicBezTo>
                  <a:lnTo>
                    <a:pt x="10145" y="6239"/>
                  </a:lnTo>
                  <a:cubicBezTo>
                    <a:pt x="10303" y="5483"/>
                    <a:pt x="10271" y="4695"/>
                    <a:pt x="10082" y="3908"/>
                  </a:cubicBezTo>
                  <a:cubicBezTo>
                    <a:pt x="9483" y="1576"/>
                    <a:pt x="7436" y="1"/>
                    <a:pt x="5104"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grpSp>
        <p:nvGrpSpPr>
          <p:cNvPr id="41" name="Group 40">
            <a:extLst>
              <a:ext uri="{FF2B5EF4-FFF2-40B4-BE49-F238E27FC236}">
                <a16:creationId xmlns:a16="http://schemas.microsoft.com/office/drawing/2014/main" id="{EEC7C2C9-BACB-4DC9-BABF-604A1C1DB27F}"/>
              </a:ext>
            </a:extLst>
          </p:cNvPr>
          <p:cNvGrpSpPr/>
          <p:nvPr/>
        </p:nvGrpSpPr>
        <p:grpSpPr>
          <a:xfrm>
            <a:off x="3207993" y="4481575"/>
            <a:ext cx="681909" cy="681784"/>
            <a:chOff x="3082119" y="3123400"/>
            <a:chExt cx="658500" cy="550610"/>
          </a:xfrm>
        </p:grpSpPr>
        <p:sp>
          <p:nvSpPr>
            <p:cNvPr id="42" name="Google Shape;914;p66">
              <a:extLst>
                <a:ext uri="{FF2B5EF4-FFF2-40B4-BE49-F238E27FC236}">
                  <a16:creationId xmlns:a16="http://schemas.microsoft.com/office/drawing/2014/main" id="{87F0CEE5-E81E-4896-8539-FD92A5CE66B9}"/>
                </a:ext>
              </a:extLst>
            </p:cNvPr>
            <p:cNvSpPr/>
            <p:nvPr/>
          </p:nvSpPr>
          <p:spPr>
            <a:xfrm>
              <a:off x="3082119" y="3123400"/>
              <a:ext cx="658500" cy="550610"/>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nvGrpSpPr>
            <p:cNvPr id="43" name="Google Shape;927;p66">
              <a:extLst>
                <a:ext uri="{FF2B5EF4-FFF2-40B4-BE49-F238E27FC236}">
                  <a16:creationId xmlns:a16="http://schemas.microsoft.com/office/drawing/2014/main" id="{133293D8-06A1-4E41-862D-E17ABE7EBC90}"/>
                </a:ext>
              </a:extLst>
            </p:cNvPr>
            <p:cNvGrpSpPr/>
            <p:nvPr/>
          </p:nvGrpSpPr>
          <p:grpSpPr>
            <a:xfrm>
              <a:off x="3260840" y="3255336"/>
              <a:ext cx="312342" cy="291795"/>
              <a:chOff x="-4211975" y="1808396"/>
              <a:chExt cx="301518" cy="283159"/>
            </a:xfrm>
            <a:solidFill>
              <a:schemeClr val="accent6"/>
            </a:solidFill>
          </p:grpSpPr>
          <p:sp>
            <p:nvSpPr>
              <p:cNvPr id="44" name="Google Shape;928;p66">
                <a:extLst>
                  <a:ext uri="{FF2B5EF4-FFF2-40B4-BE49-F238E27FC236}">
                    <a16:creationId xmlns:a16="http://schemas.microsoft.com/office/drawing/2014/main" id="{392D3B06-57ED-4BE1-877A-B4C458D9A071}"/>
                  </a:ext>
                </a:extLst>
              </p:cNvPr>
              <p:cNvSpPr/>
              <p:nvPr/>
            </p:nvSpPr>
            <p:spPr>
              <a:xfrm>
                <a:off x="-4211975" y="1835555"/>
                <a:ext cx="256025" cy="256000"/>
              </a:xfrm>
              <a:custGeom>
                <a:avLst/>
                <a:gdLst/>
                <a:ahLst/>
                <a:cxnLst/>
                <a:rect l="l" t="t" r="r" b="b"/>
                <a:pathLst>
                  <a:path w="10241" h="10240" extrusionOk="0">
                    <a:moveTo>
                      <a:pt x="4758" y="693"/>
                    </a:moveTo>
                    <a:lnTo>
                      <a:pt x="4758" y="5167"/>
                    </a:lnTo>
                    <a:cubicBezTo>
                      <a:pt x="4758" y="5356"/>
                      <a:pt x="4916" y="5513"/>
                      <a:pt x="5105" y="5513"/>
                    </a:cubicBezTo>
                    <a:lnTo>
                      <a:pt x="9578" y="5513"/>
                    </a:lnTo>
                    <a:cubicBezTo>
                      <a:pt x="9358" y="7813"/>
                      <a:pt x="7436" y="9609"/>
                      <a:pt x="5105" y="9609"/>
                    </a:cubicBezTo>
                    <a:cubicBezTo>
                      <a:pt x="2679" y="9609"/>
                      <a:pt x="663" y="7593"/>
                      <a:pt x="663" y="5167"/>
                    </a:cubicBezTo>
                    <a:cubicBezTo>
                      <a:pt x="663" y="2835"/>
                      <a:pt x="2490" y="914"/>
                      <a:pt x="4758" y="693"/>
                    </a:cubicBezTo>
                    <a:close/>
                    <a:moveTo>
                      <a:pt x="5105" y="0"/>
                    </a:moveTo>
                    <a:cubicBezTo>
                      <a:pt x="2269" y="0"/>
                      <a:pt x="1" y="2300"/>
                      <a:pt x="1" y="5104"/>
                    </a:cubicBezTo>
                    <a:cubicBezTo>
                      <a:pt x="1" y="7939"/>
                      <a:pt x="2269" y="10239"/>
                      <a:pt x="5105" y="10239"/>
                    </a:cubicBezTo>
                    <a:cubicBezTo>
                      <a:pt x="7940" y="10239"/>
                      <a:pt x="10240" y="7939"/>
                      <a:pt x="10240" y="5104"/>
                    </a:cubicBezTo>
                    <a:cubicBezTo>
                      <a:pt x="10240" y="4978"/>
                      <a:pt x="10083" y="4820"/>
                      <a:pt x="9925" y="4820"/>
                    </a:cubicBezTo>
                    <a:lnTo>
                      <a:pt x="5483" y="4820"/>
                    </a:lnTo>
                    <a:lnTo>
                      <a:pt x="5483" y="347"/>
                    </a:lnTo>
                    <a:cubicBezTo>
                      <a:pt x="5483" y="158"/>
                      <a:pt x="5325" y="0"/>
                      <a:pt x="5105"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45" name="Google Shape;929;p66">
                <a:extLst>
                  <a:ext uri="{FF2B5EF4-FFF2-40B4-BE49-F238E27FC236}">
                    <a16:creationId xmlns:a16="http://schemas.microsoft.com/office/drawing/2014/main" id="{668DA337-999E-4F1C-8D53-6642A7F8CBD7}"/>
                  </a:ext>
                </a:extLst>
              </p:cNvPr>
              <p:cNvSpPr/>
              <p:nvPr/>
            </p:nvSpPr>
            <p:spPr>
              <a:xfrm>
                <a:off x="-4048332" y="1808396"/>
                <a:ext cx="137875" cy="137875"/>
              </a:xfrm>
              <a:custGeom>
                <a:avLst/>
                <a:gdLst/>
                <a:ahLst/>
                <a:cxnLst/>
                <a:rect l="l" t="t" r="r" b="b"/>
                <a:pathLst>
                  <a:path w="5515" h="5515" extrusionOk="0">
                    <a:moveTo>
                      <a:pt x="663" y="694"/>
                    </a:moveTo>
                    <a:cubicBezTo>
                      <a:pt x="2836" y="851"/>
                      <a:pt x="4601" y="2616"/>
                      <a:pt x="4758" y="4790"/>
                    </a:cubicBezTo>
                    <a:lnTo>
                      <a:pt x="663" y="4790"/>
                    </a:lnTo>
                    <a:lnTo>
                      <a:pt x="663" y="694"/>
                    </a:lnTo>
                    <a:close/>
                    <a:moveTo>
                      <a:pt x="348" y="1"/>
                    </a:moveTo>
                    <a:cubicBezTo>
                      <a:pt x="158" y="1"/>
                      <a:pt x="1" y="158"/>
                      <a:pt x="1" y="379"/>
                    </a:cubicBezTo>
                    <a:lnTo>
                      <a:pt x="1" y="5168"/>
                    </a:lnTo>
                    <a:cubicBezTo>
                      <a:pt x="1" y="5357"/>
                      <a:pt x="158" y="5514"/>
                      <a:pt x="348" y="5514"/>
                    </a:cubicBezTo>
                    <a:lnTo>
                      <a:pt x="5168" y="5514"/>
                    </a:lnTo>
                    <a:cubicBezTo>
                      <a:pt x="5357" y="5514"/>
                      <a:pt x="5514" y="5357"/>
                      <a:pt x="5514" y="5168"/>
                    </a:cubicBezTo>
                    <a:cubicBezTo>
                      <a:pt x="5483" y="3750"/>
                      <a:pt x="4979" y="2490"/>
                      <a:pt x="3971" y="1513"/>
                    </a:cubicBezTo>
                    <a:cubicBezTo>
                      <a:pt x="2994" y="536"/>
                      <a:pt x="1734" y="1"/>
                      <a:pt x="348"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grpSp>
      <p:grpSp>
        <p:nvGrpSpPr>
          <p:cNvPr id="46" name="Group 45">
            <a:extLst>
              <a:ext uri="{FF2B5EF4-FFF2-40B4-BE49-F238E27FC236}">
                <a16:creationId xmlns:a16="http://schemas.microsoft.com/office/drawing/2014/main" id="{073B40EA-40E8-4D8D-9524-735E767D0A69}"/>
              </a:ext>
            </a:extLst>
          </p:cNvPr>
          <p:cNvGrpSpPr/>
          <p:nvPr/>
        </p:nvGrpSpPr>
        <p:grpSpPr>
          <a:xfrm>
            <a:off x="3826479" y="5383583"/>
            <a:ext cx="681909" cy="727130"/>
            <a:chOff x="2712019" y="4045340"/>
            <a:chExt cx="658500" cy="587232"/>
          </a:xfrm>
        </p:grpSpPr>
        <p:sp>
          <p:nvSpPr>
            <p:cNvPr id="47" name="Google Shape;916;p66">
              <a:extLst>
                <a:ext uri="{FF2B5EF4-FFF2-40B4-BE49-F238E27FC236}">
                  <a16:creationId xmlns:a16="http://schemas.microsoft.com/office/drawing/2014/main" id="{1F55ADEC-9CB4-4ED1-9BD3-C350E0421D8E}"/>
                </a:ext>
              </a:extLst>
            </p:cNvPr>
            <p:cNvSpPr/>
            <p:nvPr/>
          </p:nvSpPr>
          <p:spPr>
            <a:xfrm>
              <a:off x="2712019" y="4045340"/>
              <a:ext cx="658500" cy="587232"/>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grpSp>
          <p:nvGrpSpPr>
            <p:cNvPr id="48" name="Google Shape;930;p66">
              <a:extLst>
                <a:ext uri="{FF2B5EF4-FFF2-40B4-BE49-F238E27FC236}">
                  <a16:creationId xmlns:a16="http://schemas.microsoft.com/office/drawing/2014/main" id="{8557E132-0839-445F-9279-30C03D773915}"/>
                </a:ext>
              </a:extLst>
            </p:cNvPr>
            <p:cNvGrpSpPr/>
            <p:nvPr/>
          </p:nvGrpSpPr>
          <p:grpSpPr>
            <a:xfrm>
              <a:off x="2928242" y="4182180"/>
              <a:ext cx="232559" cy="300339"/>
              <a:chOff x="-3738928" y="2046625"/>
              <a:chExt cx="224500" cy="291450"/>
            </a:xfrm>
            <a:solidFill>
              <a:schemeClr val="bg1"/>
            </a:solidFill>
          </p:grpSpPr>
          <p:sp>
            <p:nvSpPr>
              <p:cNvPr id="49" name="Google Shape;931;p66">
                <a:extLst>
                  <a:ext uri="{FF2B5EF4-FFF2-40B4-BE49-F238E27FC236}">
                    <a16:creationId xmlns:a16="http://schemas.microsoft.com/office/drawing/2014/main" id="{C3E4D085-6706-4786-9761-C2A3B2F7F3A7}"/>
                  </a:ext>
                </a:extLst>
              </p:cNvPr>
              <p:cNvSpPr/>
              <p:nvPr/>
            </p:nvSpPr>
            <p:spPr>
              <a:xfrm>
                <a:off x="-3686942" y="2253000"/>
                <a:ext cx="51225" cy="50425"/>
              </a:xfrm>
              <a:custGeom>
                <a:avLst/>
                <a:gdLst/>
                <a:ahLst/>
                <a:cxnLst/>
                <a:rect l="l" t="t" r="r" b="b"/>
                <a:pathLst>
                  <a:path w="2049" h="2017" extrusionOk="0">
                    <a:moveTo>
                      <a:pt x="1009" y="662"/>
                    </a:moveTo>
                    <a:cubicBezTo>
                      <a:pt x="1198" y="662"/>
                      <a:pt x="1355" y="819"/>
                      <a:pt x="1355" y="1008"/>
                    </a:cubicBezTo>
                    <a:cubicBezTo>
                      <a:pt x="1355" y="1197"/>
                      <a:pt x="1166" y="1355"/>
                      <a:pt x="1009" y="1355"/>
                    </a:cubicBezTo>
                    <a:cubicBezTo>
                      <a:pt x="820" y="1355"/>
                      <a:pt x="662" y="1197"/>
                      <a:pt x="662" y="1008"/>
                    </a:cubicBezTo>
                    <a:cubicBezTo>
                      <a:pt x="662" y="819"/>
                      <a:pt x="820" y="662"/>
                      <a:pt x="1009" y="662"/>
                    </a:cubicBezTo>
                    <a:close/>
                    <a:moveTo>
                      <a:pt x="1009" y="0"/>
                    </a:moveTo>
                    <a:cubicBezTo>
                      <a:pt x="473" y="0"/>
                      <a:pt x="0" y="441"/>
                      <a:pt x="0" y="1008"/>
                    </a:cubicBezTo>
                    <a:cubicBezTo>
                      <a:pt x="0" y="1575"/>
                      <a:pt x="473" y="2016"/>
                      <a:pt x="1009" y="2016"/>
                    </a:cubicBezTo>
                    <a:cubicBezTo>
                      <a:pt x="1576" y="2016"/>
                      <a:pt x="2048" y="1575"/>
                      <a:pt x="2048" y="1008"/>
                    </a:cubicBezTo>
                    <a:cubicBezTo>
                      <a:pt x="2048" y="441"/>
                      <a:pt x="1576" y="0"/>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chemeClr val="tx2"/>
                  </a:solidFill>
                  <a:latin typeface="Arial" panose="020B0604020202020204" pitchFamily="34" charset="0"/>
                  <a:cs typeface="Arial" panose="020B0604020202020204" pitchFamily="34" charset="0"/>
                </a:endParaRPr>
              </a:p>
            </p:txBody>
          </p:sp>
          <p:sp>
            <p:nvSpPr>
              <p:cNvPr id="50" name="Google Shape;932;p66">
                <a:extLst>
                  <a:ext uri="{FF2B5EF4-FFF2-40B4-BE49-F238E27FC236}">
                    <a16:creationId xmlns:a16="http://schemas.microsoft.com/office/drawing/2014/main" id="{F15EC1B3-D835-4595-92D7-83A282EF717A}"/>
                  </a:ext>
                </a:extLst>
              </p:cNvPr>
              <p:cNvSpPr/>
              <p:nvPr/>
            </p:nvSpPr>
            <p:spPr>
              <a:xfrm>
                <a:off x="-3686945" y="2116725"/>
                <a:ext cx="51225" cy="49650"/>
              </a:xfrm>
              <a:custGeom>
                <a:avLst/>
                <a:gdLst/>
                <a:ahLst/>
                <a:cxnLst/>
                <a:rect l="l" t="t" r="r" b="b"/>
                <a:pathLst>
                  <a:path w="2049" h="1986" extrusionOk="0">
                    <a:moveTo>
                      <a:pt x="343" y="1"/>
                    </a:moveTo>
                    <a:cubicBezTo>
                      <a:pt x="252" y="1"/>
                      <a:pt x="158" y="32"/>
                      <a:pt x="95" y="95"/>
                    </a:cubicBezTo>
                    <a:cubicBezTo>
                      <a:pt x="0" y="190"/>
                      <a:pt x="0" y="442"/>
                      <a:pt x="95" y="536"/>
                    </a:cubicBezTo>
                    <a:lnTo>
                      <a:pt x="536" y="977"/>
                    </a:lnTo>
                    <a:lnTo>
                      <a:pt x="95" y="1418"/>
                    </a:lnTo>
                    <a:cubicBezTo>
                      <a:pt x="0" y="1544"/>
                      <a:pt x="0" y="1765"/>
                      <a:pt x="95" y="1891"/>
                    </a:cubicBezTo>
                    <a:cubicBezTo>
                      <a:pt x="158" y="1954"/>
                      <a:pt x="252" y="1986"/>
                      <a:pt x="343" y="1986"/>
                    </a:cubicBezTo>
                    <a:cubicBezTo>
                      <a:pt x="434" y="1986"/>
                      <a:pt x="520" y="1954"/>
                      <a:pt x="568" y="1891"/>
                    </a:cubicBezTo>
                    <a:lnTo>
                      <a:pt x="1009" y="1450"/>
                    </a:lnTo>
                    <a:lnTo>
                      <a:pt x="1450" y="1891"/>
                    </a:lnTo>
                    <a:cubicBezTo>
                      <a:pt x="1513" y="1954"/>
                      <a:pt x="1599" y="1986"/>
                      <a:pt x="1686" y="1986"/>
                    </a:cubicBezTo>
                    <a:cubicBezTo>
                      <a:pt x="1773" y="1986"/>
                      <a:pt x="1859" y="1954"/>
                      <a:pt x="1922" y="1891"/>
                    </a:cubicBezTo>
                    <a:cubicBezTo>
                      <a:pt x="2048" y="1765"/>
                      <a:pt x="2048" y="1544"/>
                      <a:pt x="1922" y="1418"/>
                    </a:cubicBezTo>
                    <a:lnTo>
                      <a:pt x="1481" y="977"/>
                    </a:lnTo>
                    <a:lnTo>
                      <a:pt x="1922" y="536"/>
                    </a:lnTo>
                    <a:cubicBezTo>
                      <a:pt x="2048" y="442"/>
                      <a:pt x="2048" y="190"/>
                      <a:pt x="1922" y="95"/>
                    </a:cubicBezTo>
                    <a:cubicBezTo>
                      <a:pt x="1859" y="32"/>
                      <a:pt x="1773" y="1"/>
                      <a:pt x="1686" y="1"/>
                    </a:cubicBezTo>
                    <a:cubicBezTo>
                      <a:pt x="1599" y="1"/>
                      <a:pt x="1513" y="32"/>
                      <a:pt x="1450" y="95"/>
                    </a:cubicBezTo>
                    <a:lnTo>
                      <a:pt x="1009" y="505"/>
                    </a:lnTo>
                    <a:lnTo>
                      <a:pt x="568" y="95"/>
                    </a:lnTo>
                    <a:cubicBezTo>
                      <a:pt x="520" y="32"/>
                      <a:pt x="434" y="1"/>
                      <a:pt x="3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chemeClr val="tx2"/>
                  </a:solidFill>
                  <a:latin typeface="Arial" panose="020B0604020202020204" pitchFamily="34" charset="0"/>
                  <a:cs typeface="Arial" panose="020B0604020202020204" pitchFamily="34" charset="0"/>
                </a:endParaRPr>
              </a:p>
            </p:txBody>
          </p:sp>
          <p:sp>
            <p:nvSpPr>
              <p:cNvPr id="51" name="Google Shape;933;p66">
                <a:extLst>
                  <a:ext uri="{FF2B5EF4-FFF2-40B4-BE49-F238E27FC236}">
                    <a16:creationId xmlns:a16="http://schemas.microsoft.com/office/drawing/2014/main" id="{1D4568C5-A6F3-4398-B48F-7578FF8CCE49}"/>
                  </a:ext>
                </a:extLst>
              </p:cNvPr>
              <p:cNvSpPr/>
              <p:nvPr/>
            </p:nvSpPr>
            <p:spPr>
              <a:xfrm>
                <a:off x="-3686942" y="2185250"/>
                <a:ext cx="51225" cy="49650"/>
              </a:xfrm>
              <a:custGeom>
                <a:avLst/>
                <a:gdLst/>
                <a:ahLst/>
                <a:cxnLst/>
                <a:rect l="l" t="t" r="r" b="b"/>
                <a:pathLst>
                  <a:path w="2049" h="1986" extrusionOk="0">
                    <a:moveTo>
                      <a:pt x="343" y="1"/>
                    </a:moveTo>
                    <a:cubicBezTo>
                      <a:pt x="252" y="1"/>
                      <a:pt x="158" y="32"/>
                      <a:pt x="95" y="95"/>
                    </a:cubicBezTo>
                    <a:cubicBezTo>
                      <a:pt x="0" y="221"/>
                      <a:pt x="0" y="442"/>
                      <a:pt x="95" y="568"/>
                    </a:cubicBezTo>
                    <a:lnTo>
                      <a:pt x="536" y="1009"/>
                    </a:lnTo>
                    <a:lnTo>
                      <a:pt x="95" y="1418"/>
                    </a:lnTo>
                    <a:cubicBezTo>
                      <a:pt x="0" y="1544"/>
                      <a:pt x="0" y="1796"/>
                      <a:pt x="95" y="1891"/>
                    </a:cubicBezTo>
                    <a:cubicBezTo>
                      <a:pt x="158" y="1954"/>
                      <a:pt x="252" y="1985"/>
                      <a:pt x="343" y="1985"/>
                    </a:cubicBezTo>
                    <a:cubicBezTo>
                      <a:pt x="434" y="1985"/>
                      <a:pt x="520" y="1954"/>
                      <a:pt x="568" y="1891"/>
                    </a:cubicBezTo>
                    <a:lnTo>
                      <a:pt x="1009" y="1481"/>
                    </a:lnTo>
                    <a:lnTo>
                      <a:pt x="1450" y="1891"/>
                    </a:lnTo>
                    <a:cubicBezTo>
                      <a:pt x="1513" y="1954"/>
                      <a:pt x="1599" y="1985"/>
                      <a:pt x="1686" y="1985"/>
                    </a:cubicBezTo>
                    <a:cubicBezTo>
                      <a:pt x="1773" y="1985"/>
                      <a:pt x="1859" y="1954"/>
                      <a:pt x="1922" y="1891"/>
                    </a:cubicBezTo>
                    <a:cubicBezTo>
                      <a:pt x="2048" y="1796"/>
                      <a:pt x="2048" y="1544"/>
                      <a:pt x="1922" y="1418"/>
                    </a:cubicBezTo>
                    <a:lnTo>
                      <a:pt x="1481" y="1009"/>
                    </a:lnTo>
                    <a:lnTo>
                      <a:pt x="1922" y="568"/>
                    </a:lnTo>
                    <a:cubicBezTo>
                      <a:pt x="2048" y="410"/>
                      <a:pt x="2048" y="221"/>
                      <a:pt x="1922" y="95"/>
                    </a:cubicBezTo>
                    <a:cubicBezTo>
                      <a:pt x="1859" y="32"/>
                      <a:pt x="1773" y="1"/>
                      <a:pt x="1686" y="1"/>
                    </a:cubicBezTo>
                    <a:cubicBezTo>
                      <a:pt x="1599" y="1"/>
                      <a:pt x="1513" y="32"/>
                      <a:pt x="1450" y="95"/>
                    </a:cubicBezTo>
                    <a:lnTo>
                      <a:pt x="1009" y="536"/>
                    </a:lnTo>
                    <a:lnTo>
                      <a:pt x="568" y="95"/>
                    </a:lnTo>
                    <a:cubicBezTo>
                      <a:pt x="520" y="32"/>
                      <a:pt x="434" y="1"/>
                      <a:pt x="3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52" name="Google Shape;934;p66">
                <a:extLst>
                  <a:ext uri="{FF2B5EF4-FFF2-40B4-BE49-F238E27FC236}">
                    <a16:creationId xmlns:a16="http://schemas.microsoft.com/office/drawing/2014/main" id="{5B369855-C0E2-4329-AE05-CFFFD21B0E77}"/>
                  </a:ext>
                </a:extLst>
              </p:cNvPr>
              <p:cNvSpPr/>
              <p:nvPr/>
            </p:nvSpPr>
            <p:spPr>
              <a:xfrm>
                <a:off x="-3738928" y="2046625"/>
                <a:ext cx="224500" cy="291450"/>
              </a:xfrm>
              <a:custGeom>
                <a:avLst/>
                <a:gdLst/>
                <a:ahLst/>
                <a:cxnLst/>
                <a:rect l="l" t="t" r="r" b="b"/>
                <a:pathLst>
                  <a:path w="8980" h="11658" extrusionOk="0">
                    <a:moveTo>
                      <a:pt x="5924" y="694"/>
                    </a:moveTo>
                    <a:cubicBezTo>
                      <a:pt x="6113" y="694"/>
                      <a:pt x="6270" y="851"/>
                      <a:pt x="6270" y="1040"/>
                    </a:cubicBezTo>
                    <a:cubicBezTo>
                      <a:pt x="6270" y="1229"/>
                      <a:pt x="6113" y="1387"/>
                      <a:pt x="5924" y="1387"/>
                    </a:cubicBezTo>
                    <a:lnTo>
                      <a:pt x="3151" y="1387"/>
                    </a:lnTo>
                    <a:cubicBezTo>
                      <a:pt x="2962" y="1387"/>
                      <a:pt x="2805" y="1229"/>
                      <a:pt x="2805" y="1040"/>
                    </a:cubicBezTo>
                    <a:cubicBezTo>
                      <a:pt x="2805" y="851"/>
                      <a:pt x="2962" y="694"/>
                      <a:pt x="3151" y="694"/>
                    </a:cubicBezTo>
                    <a:close/>
                    <a:moveTo>
                      <a:pt x="8034" y="1356"/>
                    </a:moveTo>
                    <a:cubicBezTo>
                      <a:pt x="8255" y="1356"/>
                      <a:pt x="8413" y="1513"/>
                      <a:pt x="8413" y="1702"/>
                    </a:cubicBezTo>
                    <a:lnTo>
                      <a:pt x="8413" y="10649"/>
                    </a:lnTo>
                    <a:lnTo>
                      <a:pt x="8287" y="10649"/>
                    </a:lnTo>
                    <a:cubicBezTo>
                      <a:pt x="8287" y="10838"/>
                      <a:pt x="8129" y="10996"/>
                      <a:pt x="7940" y="10996"/>
                    </a:cubicBezTo>
                    <a:lnTo>
                      <a:pt x="1103" y="10996"/>
                    </a:lnTo>
                    <a:cubicBezTo>
                      <a:pt x="914" y="10996"/>
                      <a:pt x="757" y="10838"/>
                      <a:pt x="757" y="10649"/>
                    </a:cubicBezTo>
                    <a:lnTo>
                      <a:pt x="757" y="1702"/>
                    </a:lnTo>
                    <a:cubicBezTo>
                      <a:pt x="757" y="1513"/>
                      <a:pt x="914" y="1356"/>
                      <a:pt x="1103" y="1356"/>
                    </a:cubicBezTo>
                    <a:lnTo>
                      <a:pt x="2206" y="1356"/>
                    </a:lnTo>
                    <a:cubicBezTo>
                      <a:pt x="2364" y="1734"/>
                      <a:pt x="2742" y="2017"/>
                      <a:pt x="3214" y="2017"/>
                    </a:cubicBezTo>
                    <a:lnTo>
                      <a:pt x="5955" y="2017"/>
                    </a:lnTo>
                    <a:cubicBezTo>
                      <a:pt x="6396" y="2017"/>
                      <a:pt x="6774" y="1734"/>
                      <a:pt x="6932" y="1356"/>
                    </a:cubicBezTo>
                    <a:close/>
                    <a:moveTo>
                      <a:pt x="3120" y="1"/>
                    </a:moveTo>
                    <a:cubicBezTo>
                      <a:pt x="2679" y="1"/>
                      <a:pt x="2301" y="284"/>
                      <a:pt x="2143" y="694"/>
                    </a:cubicBezTo>
                    <a:lnTo>
                      <a:pt x="1040" y="694"/>
                    </a:lnTo>
                    <a:cubicBezTo>
                      <a:pt x="473" y="694"/>
                      <a:pt x="1" y="1166"/>
                      <a:pt x="1" y="1702"/>
                    </a:cubicBezTo>
                    <a:lnTo>
                      <a:pt x="1" y="10649"/>
                    </a:lnTo>
                    <a:cubicBezTo>
                      <a:pt x="1" y="11185"/>
                      <a:pt x="473" y="11658"/>
                      <a:pt x="1040" y="11658"/>
                    </a:cubicBezTo>
                    <a:lnTo>
                      <a:pt x="7877" y="11658"/>
                    </a:lnTo>
                    <a:cubicBezTo>
                      <a:pt x="8444" y="11658"/>
                      <a:pt x="8917" y="11185"/>
                      <a:pt x="8917" y="10649"/>
                    </a:cubicBezTo>
                    <a:lnTo>
                      <a:pt x="8917" y="1702"/>
                    </a:lnTo>
                    <a:cubicBezTo>
                      <a:pt x="8980" y="1166"/>
                      <a:pt x="8507" y="694"/>
                      <a:pt x="7971" y="694"/>
                    </a:cubicBezTo>
                    <a:lnTo>
                      <a:pt x="6869" y="694"/>
                    </a:lnTo>
                    <a:cubicBezTo>
                      <a:pt x="6711" y="284"/>
                      <a:pt x="6365" y="1"/>
                      <a:pt x="589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53" name="Google Shape;935;p66">
                <a:extLst>
                  <a:ext uri="{FF2B5EF4-FFF2-40B4-BE49-F238E27FC236}">
                    <a16:creationId xmlns:a16="http://schemas.microsoft.com/office/drawing/2014/main" id="{F7CAD106-59F3-412F-A927-34ED5941940D}"/>
                  </a:ext>
                </a:extLst>
              </p:cNvPr>
              <p:cNvSpPr/>
              <p:nvPr/>
            </p:nvSpPr>
            <p:spPr>
              <a:xfrm>
                <a:off x="-3627472" y="2133275"/>
                <a:ext cx="86650" cy="18125"/>
              </a:xfrm>
              <a:custGeom>
                <a:avLst/>
                <a:gdLst/>
                <a:ahLst/>
                <a:cxnLst/>
                <a:rect l="l" t="t" r="r" b="b"/>
                <a:pathLst>
                  <a:path w="3466" h="725" extrusionOk="0">
                    <a:moveTo>
                      <a:pt x="347" y="0"/>
                    </a:moveTo>
                    <a:cubicBezTo>
                      <a:pt x="158" y="0"/>
                      <a:pt x="0" y="158"/>
                      <a:pt x="0" y="378"/>
                    </a:cubicBezTo>
                    <a:cubicBezTo>
                      <a:pt x="0" y="567"/>
                      <a:pt x="158" y="725"/>
                      <a:pt x="347" y="725"/>
                    </a:cubicBezTo>
                    <a:lnTo>
                      <a:pt x="3088" y="725"/>
                    </a:lnTo>
                    <a:cubicBezTo>
                      <a:pt x="3308" y="725"/>
                      <a:pt x="3466" y="567"/>
                      <a:pt x="3466" y="378"/>
                    </a:cubicBezTo>
                    <a:cubicBezTo>
                      <a:pt x="3466" y="158"/>
                      <a:pt x="3308" y="0"/>
                      <a:pt x="3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dirty="0">
                  <a:solidFill>
                    <a:schemeClr val="tx2"/>
                  </a:solidFill>
                  <a:latin typeface="Arial" panose="020B0604020202020204" pitchFamily="34" charset="0"/>
                  <a:cs typeface="Arial" panose="020B0604020202020204" pitchFamily="34" charset="0"/>
                </a:endParaRPr>
              </a:p>
            </p:txBody>
          </p:sp>
          <p:sp>
            <p:nvSpPr>
              <p:cNvPr id="54" name="Google Shape;936;p66">
                <a:extLst>
                  <a:ext uri="{FF2B5EF4-FFF2-40B4-BE49-F238E27FC236}">
                    <a16:creationId xmlns:a16="http://schemas.microsoft.com/office/drawing/2014/main" id="{75C84AC1-8D4E-412C-BE0D-C747A6285121}"/>
                  </a:ext>
                </a:extLst>
              </p:cNvPr>
              <p:cNvSpPr/>
              <p:nvPr/>
            </p:nvSpPr>
            <p:spPr>
              <a:xfrm>
                <a:off x="-3627475" y="2201800"/>
                <a:ext cx="86650" cy="17350"/>
              </a:xfrm>
              <a:custGeom>
                <a:avLst/>
                <a:gdLst/>
                <a:ahLst/>
                <a:cxnLst/>
                <a:rect l="l" t="t" r="r" b="b"/>
                <a:pathLst>
                  <a:path w="3466" h="694" extrusionOk="0">
                    <a:moveTo>
                      <a:pt x="347" y="0"/>
                    </a:moveTo>
                    <a:cubicBezTo>
                      <a:pt x="158" y="0"/>
                      <a:pt x="0" y="158"/>
                      <a:pt x="0" y="347"/>
                    </a:cubicBezTo>
                    <a:cubicBezTo>
                      <a:pt x="0" y="536"/>
                      <a:pt x="158" y="693"/>
                      <a:pt x="347" y="693"/>
                    </a:cubicBezTo>
                    <a:lnTo>
                      <a:pt x="3088" y="693"/>
                    </a:lnTo>
                    <a:cubicBezTo>
                      <a:pt x="3308" y="693"/>
                      <a:pt x="3466" y="536"/>
                      <a:pt x="3466" y="347"/>
                    </a:cubicBezTo>
                    <a:cubicBezTo>
                      <a:pt x="3466" y="158"/>
                      <a:pt x="3308" y="0"/>
                      <a:pt x="3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chemeClr val="tx2"/>
                  </a:solidFill>
                  <a:latin typeface="Arial" panose="020B0604020202020204" pitchFamily="34" charset="0"/>
                  <a:cs typeface="Arial" panose="020B0604020202020204" pitchFamily="34" charset="0"/>
                </a:endParaRPr>
              </a:p>
            </p:txBody>
          </p:sp>
          <p:sp>
            <p:nvSpPr>
              <p:cNvPr id="55" name="Google Shape;937;p66">
                <a:extLst>
                  <a:ext uri="{FF2B5EF4-FFF2-40B4-BE49-F238E27FC236}">
                    <a16:creationId xmlns:a16="http://schemas.microsoft.com/office/drawing/2014/main" id="{8F7382D9-9D49-4866-8366-20EE815B37BB}"/>
                  </a:ext>
                </a:extLst>
              </p:cNvPr>
              <p:cNvSpPr/>
              <p:nvPr/>
            </p:nvSpPr>
            <p:spPr>
              <a:xfrm>
                <a:off x="-3627477" y="2270325"/>
                <a:ext cx="86650" cy="18125"/>
              </a:xfrm>
              <a:custGeom>
                <a:avLst/>
                <a:gdLst/>
                <a:ahLst/>
                <a:cxnLst/>
                <a:rect l="l" t="t" r="r" b="b"/>
                <a:pathLst>
                  <a:path w="3466" h="725" extrusionOk="0">
                    <a:moveTo>
                      <a:pt x="347" y="0"/>
                    </a:moveTo>
                    <a:cubicBezTo>
                      <a:pt x="158" y="0"/>
                      <a:pt x="0" y="158"/>
                      <a:pt x="0" y="347"/>
                    </a:cubicBezTo>
                    <a:cubicBezTo>
                      <a:pt x="0" y="567"/>
                      <a:pt x="158" y="725"/>
                      <a:pt x="347" y="725"/>
                    </a:cubicBezTo>
                    <a:lnTo>
                      <a:pt x="3088" y="725"/>
                    </a:lnTo>
                    <a:cubicBezTo>
                      <a:pt x="3308" y="725"/>
                      <a:pt x="3466" y="567"/>
                      <a:pt x="3466" y="347"/>
                    </a:cubicBezTo>
                    <a:cubicBezTo>
                      <a:pt x="3466" y="158"/>
                      <a:pt x="3308" y="0"/>
                      <a:pt x="3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chemeClr val="tx2"/>
                  </a:solidFill>
                  <a:latin typeface="Arial" panose="020B0604020202020204" pitchFamily="34" charset="0"/>
                  <a:cs typeface="Arial" panose="020B0604020202020204" pitchFamily="34" charset="0"/>
                </a:endParaRPr>
              </a:p>
            </p:txBody>
          </p:sp>
        </p:grpSp>
      </p:grpSp>
      <p:sp>
        <p:nvSpPr>
          <p:cNvPr id="56" name="Google Shape;903;p66">
            <a:extLst>
              <a:ext uri="{FF2B5EF4-FFF2-40B4-BE49-F238E27FC236}">
                <a16:creationId xmlns:a16="http://schemas.microsoft.com/office/drawing/2014/main" id="{97609D1C-E7E4-4136-BCFA-FE80CC993FCE}"/>
              </a:ext>
            </a:extLst>
          </p:cNvPr>
          <p:cNvSpPr/>
          <p:nvPr/>
        </p:nvSpPr>
        <p:spPr>
          <a:xfrm>
            <a:off x="218658" y="3955996"/>
            <a:ext cx="2377440" cy="388195"/>
          </a:xfrm>
          <a:prstGeom prst="rect">
            <a:avLst/>
          </a:prstGeom>
          <a:ln w="19050"/>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ctr" anchorCtr="0">
            <a:noAutofit/>
          </a:bodyPr>
          <a:lstStyle/>
          <a:p>
            <a:pPr marL="0" lvl="0" indent="0" rtl="0">
              <a:spcBef>
                <a:spcPts val="0"/>
              </a:spcBef>
              <a:spcAft>
                <a:spcPts val="0"/>
              </a:spcAft>
              <a:buNone/>
            </a:pPr>
            <a:r>
              <a:rPr lang="en" sz="1400" b="1" dirty="0">
                <a:solidFill>
                  <a:schemeClr val="bg1"/>
                </a:solidFill>
                <a:latin typeface="Arial" panose="020B0604020202020204" pitchFamily="34" charset="0"/>
                <a:ea typeface="Poppins"/>
                <a:cs typeface="Arial" panose="020B0604020202020204" pitchFamily="34" charset="0"/>
                <a:sym typeface="Poppins"/>
              </a:rPr>
              <a:t>Contingent</a:t>
            </a:r>
            <a:r>
              <a:rPr lang="en" sz="1400" b="1" dirty="0">
                <a:solidFill>
                  <a:schemeClr val="tx2"/>
                </a:solidFill>
                <a:latin typeface="Arial" panose="020B0604020202020204" pitchFamily="34" charset="0"/>
                <a:ea typeface="Poppins"/>
                <a:cs typeface="Arial" panose="020B0604020202020204" pitchFamily="34" charset="0"/>
                <a:sym typeface="Poppins"/>
              </a:rPr>
              <a:t> </a:t>
            </a:r>
            <a:r>
              <a:rPr lang="en" sz="1400" b="1" dirty="0">
                <a:solidFill>
                  <a:schemeClr val="bg1"/>
                </a:solidFill>
                <a:latin typeface="Arial" panose="020B0604020202020204" pitchFamily="34" charset="0"/>
                <a:ea typeface="Poppins"/>
                <a:cs typeface="Arial" panose="020B0604020202020204" pitchFamily="34" charset="0"/>
                <a:sym typeface="Poppins"/>
              </a:rPr>
              <a:t>Consideration</a:t>
            </a:r>
            <a:endParaRPr sz="1400" b="1" dirty="0">
              <a:solidFill>
                <a:schemeClr val="bg1"/>
              </a:solidFill>
              <a:latin typeface="Arial" panose="020B0604020202020204" pitchFamily="34" charset="0"/>
              <a:ea typeface="Poppins"/>
              <a:cs typeface="Arial" panose="020B0604020202020204" pitchFamily="34" charset="0"/>
              <a:sym typeface="Poppins"/>
            </a:endParaRPr>
          </a:p>
        </p:txBody>
      </p:sp>
      <p:sp>
        <p:nvSpPr>
          <p:cNvPr id="57" name="Google Shape;904;p66">
            <a:extLst>
              <a:ext uri="{FF2B5EF4-FFF2-40B4-BE49-F238E27FC236}">
                <a16:creationId xmlns:a16="http://schemas.microsoft.com/office/drawing/2014/main" id="{EDDEA55C-DB7D-4E2F-80C3-23B571A29962}"/>
              </a:ext>
            </a:extLst>
          </p:cNvPr>
          <p:cNvSpPr/>
          <p:nvPr/>
        </p:nvSpPr>
        <p:spPr>
          <a:xfrm>
            <a:off x="871602" y="4778551"/>
            <a:ext cx="2224584" cy="54606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400" b="1" dirty="0">
                <a:solidFill>
                  <a:schemeClr val="tx2"/>
                </a:solidFill>
                <a:latin typeface="Arial" panose="020B0604020202020204" pitchFamily="34" charset="0"/>
                <a:ea typeface="Poppins"/>
                <a:cs typeface="Arial" panose="020B0604020202020204" pitchFamily="34" charset="0"/>
                <a:sym typeface="Poppins"/>
              </a:rPr>
              <a:t>Deferred and Non-Cash Consideration</a:t>
            </a:r>
            <a:endParaRPr sz="1400" b="1" dirty="0">
              <a:solidFill>
                <a:schemeClr val="tx2"/>
              </a:solidFill>
              <a:latin typeface="Arial" panose="020B0604020202020204" pitchFamily="34" charset="0"/>
              <a:ea typeface="Poppins"/>
              <a:cs typeface="Arial" panose="020B0604020202020204" pitchFamily="34" charset="0"/>
              <a:sym typeface="Poppins"/>
            </a:endParaRPr>
          </a:p>
        </p:txBody>
      </p:sp>
      <p:sp>
        <p:nvSpPr>
          <p:cNvPr id="58" name="Google Shape;905;p66">
            <a:extLst>
              <a:ext uri="{FF2B5EF4-FFF2-40B4-BE49-F238E27FC236}">
                <a16:creationId xmlns:a16="http://schemas.microsoft.com/office/drawing/2014/main" id="{992958E8-0B3F-4DFD-B600-EFAC3E013D63}"/>
              </a:ext>
            </a:extLst>
          </p:cNvPr>
          <p:cNvSpPr/>
          <p:nvPr/>
        </p:nvSpPr>
        <p:spPr>
          <a:xfrm>
            <a:off x="1334184" y="5517738"/>
            <a:ext cx="2414441" cy="393191"/>
          </a:xfrm>
          <a:prstGeom prst="rect">
            <a:avLst/>
          </a:prstGeom>
          <a:ln w="19050">
            <a:solidFill>
              <a:schemeClr val="bg1"/>
            </a:solidFill>
          </a:ln>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ctr" anchorCtr="0">
            <a:noAutofit/>
          </a:bodyPr>
          <a:lstStyle/>
          <a:p>
            <a:pPr marL="0" lvl="0" indent="0" rtl="0">
              <a:spcBef>
                <a:spcPts val="0"/>
              </a:spcBef>
              <a:spcAft>
                <a:spcPts val="0"/>
              </a:spcAft>
              <a:buNone/>
            </a:pPr>
            <a:r>
              <a:rPr lang="en" sz="1400" b="1" dirty="0">
                <a:solidFill>
                  <a:schemeClr val="bg1"/>
                </a:solidFill>
                <a:latin typeface="Arial" panose="020B0604020202020204" pitchFamily="34" charset="0"/>
                <a:ea typeface="Poppins"/>
                <a:cs typeface="Arial" panose="020B0604020202020204" pitchFamily="34" charset="0"/>
                <a:sym typeface="Poppins"/>
              </a:rPr>
              <a:t>Non-Controllling Interests</a:t>
            </a:r>
            <a:endParaRPr sz="1400" b="1" dirty="0">
              <a:solidFill>
                <a:schemeClr val="bg1"/>
              </a:solidFill>
              <a:latin typeface="Arial" panose="020B0604020202020204" pitchFamily="34" charset="0"/>
              <a:ea typeface="Poppins"/>
              <a:cs typeface="Arial" panose="020B0604020202020204" pitchFamily="34" charset="0"/>
              <a:sym typeface="Poppins"/>
            </a:endParaRPr>
          </a:p>
        </p:txBody>
      </p:sp>
      <p:sp>
        <p:nvSpPr>
          <p:cNvPr id="59" name="Google Shape;907;p66">
            <a:extLst>
              <a:ext uri="{FF2B5EF4-FFF2-40B4-BE49-F238E27FC236}">
                <a16:creationId xmlns:a16="http://schemas.microsoft.com/office/drawing/2014/main" id="{7C470F1C-97AB-4DFA-BAC8-BEB330EAEF9A}"/>
              </a:ext>
            </a:extLst>
          </p:cNvPr>
          <p:cNvSpPr/>
          <p:nvPr/>
        </p:nvSpPr>
        <p:spPr>
          <a:xfrm>
            <a:off x="5715" y="1768444"/>
            <a:ext cx="2248072" cy="62388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400" b="1" dirty="0">
                <a:solidFill>
                  <a:schemeClr val="tx2"/>
                </a:solidFill>
                <a:latin typeface="Arial" panose="020B0604020202020204" pitchFamily="34" charset="0"/>
                <a:ea typeface="Poppins"/>
                <a:cs typeface="Arial" panose="020B0604020202020204" pitchFamily="34" charset="0"/>
                <a:sym typeface="Poppins"/>
              </a:rPr>
              <a:t>Cash and Liabilities Assumed</a:t>
            </a:r>
            <a:endParaRPr sz="1400" b="1" dirty="0">
              <a:solidFill>
                <a:schemeClr val="tx2"/>
              </a:solidFill>
              <a:latin typeface="Arial" panose="020B0604020202020204" pitchFamily="34" charset="0"/>
              <a:ea typeface="Poppins"/>
              <a:cs typeface="Arial" panose="020B0604020202020204" pitchFamily="34" charset="0"/>
              <a:sym typeface="Poppins"/>
            </a:endParaRPr>
          </a:p>
        </p:txBody>
      </p:sp>
      <p:sp>
        <p:nvSpPr>
          <p:cNvPr id="60" name="Google Shape;902;p66">
            <a:extLst>
              <a:ext uri="{FF2B5EF4-FFF2-40B4-BE49-F238E27FC236}">
                <a16:creationId xmlns:a16="http://schemas.microsoft.com/office/drawing/2014/main" id="{F198290B-7BF4-4B02-AB00-D950F5391EB5}"/>
              </a:ext>
            </a:extLst>
          </p:cNvPr>
          <p:cNvSpPr/>
          <p:nvPr/>
        </p:nvSpPr>
        <p:spPr>
          <a:xfrm>
            <a:off x="64870" y="2732594"/>
            <a:ext cx="2064845" cy="54606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400" b="1" dirty="0">
                <a:solidFill>
                  <a:schemeClr val="tx2"/>
                </a:solidFill>
                <a:latin typeface="Arial" panose="020B0604020202020204" pitchFamily="34" charset="0"/>
                <a:ea typeface="Poppins"/>
                <a:cs typeface="Arial" panose="020B0604020202020204" pitchFamily="34" charset="0"/>
                <a:sym typeface="Poppins"/>
              </a:rPr>
              <a:t>Equity Instrument</a:t>
            </a:r>
            <a:endParaRPr sz="1400" b="1" dirty="0">
              <a:solidFill>
                <a:schemeClr val="tx2"/>
              </a:solidFill>
              <a:latin typeface="Arial" panose="020B0604020202020204" pitchFamily="34" charset="0"/>
              <a:ea typeface="Poppins"/>
              <a:cs typeface="Arial" panose="020B0604020202020204" pitchFamily="34" charset="0"/>
              <a:sym typeface="Poppins"/>
            </a:endParaRPr>
          </a:p>
        </p:txBody>
      </p:sp>
    </p:spTree>
    <p:extLst>
      <p:ext uri="{BB962C8B-B14F-4D97-AF65-F5344CB8AC3E}">
        <p14:creationId xmlns:p14="http://schemas.microsoft.com/office/powerpoint/2010/main" val="422335523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11</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1" name="TextBox 10">
            <a:extLst>
              <a:ext uri="{FF2B5EF4-FFF2-40B4-BE49-F238E27FC236}">
                <a16:creationId xmlns:a16="http://schemas.microsoft.com/office/drawing/2014/main" id="{8DBC1709-059E-4E82-AD58-5E6BB155D77A}"/>
              </a:ext>
            </a:extLst>
          </p:cNvPr>
          <p:cNvSpPr txBox="1"/>
          <p:nvPr/>
        </p:nvSpPr>
        <p:spPr>
          <a:xfrm>
            <a:off x="222527" y="1470307"/>
            <a:ext cx="8921473" cy="1569660"/>
          </a:xfrm>
          <a:prstGeom prst="rect">
            <a:avLst/>
          </a:prstGeom>
          <a:noFill/>
        </p:spPr>
        <p:txBody>
          <a:bodyPr wrap="square" rtlCol="0">
            <a:spAutoFit/>
          </a:bodyPr>
          <a:lstStyle/>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Contingent consideration as usually being an obligation of the acquirer to transfer additional assets or equity interests to the former owners of the acquiree as part of the exchange for control of the acquiree if </a:t>
            </a:r>
            <a:r>
              <a:rPr lang="en-US" sz="1600" b="1" dirty="0">
                <a:solidFill>
                  <a:schemeClr val="tx1">
                    <a:lumMod val="65000"/>
                    <a:lumOff val="35000"/>
                  </a:schemeClr>
                </a:solidFill>
                <a:latin typeface="Arial" panose="020B0604020202020204" pitchFamily="34" charset="0"/>
                <a:cs typeface="Arial" panose="020B0604020202020204" pitchFamily="34" charset="0"/>
              </a:rPr>
              <a:t>specified future events occur or conditions are met </a:t>
            </a:r>
            <a:r>
              <a:rPr lang="en-US" sz="1600" dirty="0">
                <a:solidFill>
                  <a:schemeClr val="tx1">
                    <a:lumMod val="65000"/>
                    <a:lumOff val="35000"/>
                  </a:schemeClr>
                </a:solidFill>
                <a:latin typeface="Arial" panose="020B0604020202020204" pitchFamily="34" charset="0"/>
                <a:cs typeface="Arial" panose="020B0604020202020204" pitchFamily="34" charset="0"/>
              </a:rPr>
              <a:t>(an “</a:t>
            </a:r>
            <a:r>
              <a:rPr lang="en-US" sz="1600" b="1" dirty="0">
                <a:solidFill>
                  <a:schemeClr val="tx1">
                    <a:lumMod val="65000"/>
                    <a:lumOff val="35000"/>
                  </a:schemeClr>
                </a:solidFill>
                <a:latin typeface="Arial" panose="020B0604020202020204" pitchFamily="34" charset="0"/>
                <a:cs typeface="Arial" panose="020B0604020202020204" pitchFamily="34" charset="0"/>
              </a:rPr>
              <a:t>EARNOUT</a:t>
            </a:r>
            <a:r>
              <a:rPr lang="en-US" sz="1600" dirty="0">
                <a:solidFill>
                  <a:schemeClr val="tx1">
                    <a:lumMod val="65000"/>
                    <a:lumOff val="35000"/>
                  </a:schemeClr>
                </a:solidFill>
                <a:latin typeface="Arial" panose="020B0604020202020204" pitchFamily="34" charset="0"/>
                <a:cs typeface="Arial" panose="020B0604020202020204" pitchFamily="34" charset="0"/>
              </a:rPr>
              <a:t>”). </a:t>
            </a:r>
          </a:p>
          <a:p>
            <a:pPr algn="just"/>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However, contingent consideration also may give the acquirer the right to claw back previously transferred consideration if specified conditions are met (a “</a:t>
            </a:r>
            <a:r>
              <a:rPr lang="en-US" sz="1600" dirty="0" err="1">
                <a:solidFill>
                  <a:schemeClr val="tx1">
                    <a:lumMod val="65000"/>
                    <a:lumOff val="35000"/>
                  </a:schemeClr>
                </a:solidFill>
                <a:latin typeface="Arial" panose="020B0604020202020204" pitchFamily="34" charset="0"/>
                <a:cs typeface="Arial" panose="020B0604020202020204" pitchFamily="34" charset="0"/>
              </a:rPr>
              <a:t>clawback</a:t>
            </a:r>
            <a:r>
              <a:rPr lang="en-US" sz="1600" dirty="0">
                <a:solidFill>
                  <a:schemeClr val="tx1">
                    <a:lumMod val="65000"/>
                    <a:lumOff val="35000"/>
                  </a:schemeClr>
                </a:solidFill>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A7451FBE-2BB3-317B-EF29-65D2C595FE88}"/>
              </a:ext>
            </a:extLst>
          </p:cNvPr>
          <p:cNvSpPr txBox="1"/>
          <p:nvPr/>
        </p:nvSpPr>
        <p:spPr>
          <a:xfrm>
            <a:off x="-94423" y="3179033"/>
            <a:ext cx="8041673" cy="381771"/>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Typical metrics for Contingent Consideration includes:</a:t>
            </a:r>
            <a:endParaRPr lang="en-IN" b="1" dirty="0">
              <a:solidFill>
                <a:schemeClr val="tx2"/>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F412AE4-A263-0116-AE44-29FE880DE49A}"/>
              </a:ext>
            </a:extLst>
          </p:cNvPr>
          <p:cNvSpPr txBox="1"/>
          <p:nvPr/>
        </p:nvSpPr>
        <p:spPr>
          <a:xfrm>
            <a:off x="159026" y="5989831"/>
            <a:ext cx="8833965" cy="584775"/>
          </a:xfrm>
          <a:prstGeom prst="rect">
            <a:avLst/>
          </a:prstGeom>
          <a:noFill/>
        </p:spPr>
        <p:txBody>
          <a:bodyPr wrap="square">
            <a:spAutoFit/>
          </a:bodyPr>
          <a:lstStyle/>
          <a:p>
            <a:pPr algn="ctr"/>
            <a:r>
              <a:rPr lang="en-US" sz="1600" i="1" dirty="0">
                <a:solidFill>
                  <a:schemeClr val="tx2"/>
                </a:solidFill>
                <a:latin typeface="Arial" panose="020B0604020202020204" pitchFamily="34" charset="0"/>
                <a:cs typeface="Arial" panose="020B0604020202020204" pitchFamily="34" charset="0"/>
              </a:rPr>
              <a:t>Purpose: Bridging the valuation gap, Alternative Financing, Incentive for management, or sharing of risk and reward.</a:t>
            </a:r>
            <a:endParaRPr lang="en-IN" sz="1600" i="1" dirty="0">
              <a:solidFill>
                <a:schemeClr val="tx2"/>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397575C-617D-7940-9401-1846EB1327A1}"/>
              </a:ext>
            </a:extLst>
          </p:cNvPr>
          <p:cNvSpPr txBox="1"/>
          <p:nvPr/>
        </p:nvSpPr>
        <p:spPr>
          <a:xfrm>
            <a:off x="774335" y="3692421"/>
            <a:ext cx="3265149" cy="1622239"/>
          </a:xfrm>
          <a:prstGeom prst="rect">
            <a:avLst/>
          </a:prstGeom>
          <a:noFill/>
        </p:spPr>
        <p:txBody>
          <a:bodyPr wrap="square">
            <a:spAutoFit/>
          </a:bodyPr>
          <a:lstStyle/>
          <a:p>
            <a:pPr algn="just">
              <a:lnSpc>
                <a:spcPct val="114000"/>
              </a:lnSpc>
              <a:spcAft>
                <a:spcPts val="600"/>
              </a:spcAft>
            </a:pPr>
            <a:r>
              <a:rPr lang="en-US" sz="1400" b="1" dirty="0">
                <a:solidFill>
                  <a:srgbClr val="3BB3C2"/>
                </a:solidFill>
                <a:latin typeface="Arial" panose="020B0604020202020204" pitchFamily="34" charset="0"/>
                <a:cs typeface="Arial" panose="020B0604020202020204" pitchFamily="34" charset="0"/>
              </a:rPr>
              <a:t>Financial metrics: </a:t>
            </a:r>
          </a:p>
          <a:p>
            <a:pPr algn="just">
              <a:lnSpc>
                <a:spcPct val="114000"/>
              </a:lnSpc>
              <a:spcAft>
                <a:spcPts val="600"/>
              </a:spcAft>
            </a:pPr>
            <a:r>
              <a:rPr lang="en-US" sz="1400" dirty="0">
                <a:solidFill>
                  <a:schemeClr val="tx1">
                    <a:lumMod val="65000"/>
                    <a:lumOff val="35000"/>
                  </a:schemeClr>
                </a:solidFill>
                <a:latin typeface="Arial" panose="020B0604020202020204" pitchFamily="34" charset="0"/>
                <a:cs typeface="Arial" panose="020B0604020202020204" pitchFamily="34" charset="0"/>
              </a:rPr>
              <a:t>revenue (in some cases in conjunction with minimum gross margin conditions), EBITDA, net income, and business metrics such as number of units sold, rental occupancy rates, etc.</a:t>
            </a:r>
          </a:p>
        </p:txBody>
      </p:sp>
      <p:grpSp>
        <p:nvGrpSpPr>
          <p:cNvPr id="13" name="Group 12">
            <a:extLst>
              <a:ext uri="{FF2B5EF4-FFF2-40B4-BE49-F238E27FC236}">
                <a16:creationId xmlns:a16="http://schemas.microsoft.com/office/drawing/2014/main" id="{641DD002-8F9C-A610-9A52-0530F45F8E2C}"/>
              </a:ext>
            </a:extLst>
          </p:cNvPr>
          <p:cNvGrpSpPr/>
          <p:nvPr/>
        </p:nvGrpSpPr>
        <p:grpSpPr>
          <a:xfrm>
            <a:off x="70321" y="3707225"/>
            <a:ext cx="572958" cy="588936"/>
            <a:chOff x="220851" y="2571750"/>
            <a:chExt cx="1272711" cy="1225335"/>
          </a:xfrm>
        </p:grpSpPr>
        <p:sp>
          <p:nvSpPr>
            <p:cNvPr id="14" name="Rectangle: Rounded Corners 13">
              <a:extLst>
                <a:ext uri="{FF2B5EF4-FFF2-40B4-BE49-F238E27FC236}">
                  <a16:creationId xmlns:a16="http://schemas.microsoft.com/office/drawing/2014/main" id="{840328DB-9E0A-1D86-8CAC-7F9F2DFE0129}"/>
                </a:ext>
              </a:extLst>
            </p:cNvPr>
            <p:cNvSpPr/>
            <p:nvPr/>
          </p:nvSpPr>
          <p:spPr>
            <a:xfrm>
              <a:off x="220851" y="2571750"/>
              <a:ext cx="1272711" cy="1225335"/>
            </a:xfrm>
            <a:prstGeom prst="roundRect">
              <a:avLst/>
            </a:prstGeom>
            <a:solidFill>
              <a:srgbClr val="3BB3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rgbClr val="3BB3C2"/>
                </a:solidFill>
                <a:latin typeface="Arial" panose="020B0604020202020204" pitchFamily="34" charset="0"/>
                <a:cs typeface="Arial" panose="020B0604020202020204" pitchFamily="34" charset="0"/>
              </a:endParaRPr>
            </a:p>
          </p:txBody>
        </p:sp>
        <p:pic>
          <p:nvPicPr>
            <p:cNvPr id="15" name="Graphic 14" descr="Bar graph with upward trend with solid fill">
              <a:extLst>
                <a:ext uri="{FF2B5EF4-FFF2-40B4-BE49-F238E27FC236}">
                  <a16:creationId xmlns:a16="http://schemas.microsoft.com/office/drawing/2014/main" id="{B387844A-D01C-4970-B3D3-1FDFBA237A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8244" y="2691509"/>
              <a:ext cx="914400" cy="914399"/>
            </a:xfrm>
            <a:prstGeom prst="rect">
              <a:avLst/>
            </a:prstGeom>
          </p:spPr>
        </p:pic>
      </p:grpSp>
      <p:sp>
        <p:nvSpPr>
          <p:cNvPr id="16" name="TextBox 15">
            <a:extLst>
              <a:ext uri="{FF2B5EF4-FFF2-40B4-BE49-F238E27FC236}">
                <a16:creationId xmlns:a16="http://schemas.microsoft.com/office/drawing/2014/main" id="{FC00E04C-B4B2-CCB3-1EDA-0E4A61FBB93A}"/>
              </a:ext>
            </a:extLst>
          </p:cNvPr>
          <p:cNvSpPr txBox="1"/>
          <p:nvPr/>
        </p:nvSpPr>
        <p:spPr>
          <a:xfrm>
            <a:off x="5009053" y="3643288"/>
            <a:ext cx="3866590" cy="2358979"/>
          </a:xfrm>
          <a:prstGeom prst="rect">
            <a:avLst/>
          </a:prstGeom>
          <a:noFill/>
        </p:spPr>
        <p:txBody>
          <a:bodyPr wrap="square">
            <a:spAutoFit/>
          </a:bodyPr>
          <a:lstStyle/>
          <a:p>
            <a:pPr algn="just">
              <a:lnSpc>
                <a:spcPct val="114000"/>
              </a:lnSpc>
              <a:spcAft>
                <a:spcPts val="600"/>
              </a:spcAft>
            </a:pPr>
            <a:r>
              <a:rPr lang="en-US" sz="1400" b="1" dirty="0">
                <a:solidFill>
                  <a:srgbClr val="3BB3C2"/>
                </a:solidFill>
                <a:latin typeface="Arial" panose="020B0604020202020204" pitchFamily="34" charset="0"/>
                <a:cs typeface="Arial" panose="020B0604020202020204" pitchFamily="34" charset="0"/>
              </a:rPr>
              <a:t>Non financial milestone events: </a:t>
            </a:r>
          </a:p>
          <a:p>
            <a:pPr algn="just">
              <a:lnSpc>
                <a:spcPct val="114000"/>
              </a:lnSpc>
              <a:spcAft>
                <a:spcPts val="600"/>
              </a:spcAft>
            </a:pPr>
            <a:r>
              <a:rPr lang="en-US" sz="1400" dirty="0">
                <a:solidFill>
                  <a:schemeClr val="tx1">
                    <a:lumMod val="65000"/>
                    <a:lumOff val="35000"/>
                  </a:schemeClr>
                </a:solidFill>
                <a:latin typeface="Arial" panose="020B0604020202020204" pitchFamily="34" charset="0"/>
                <a:cs typeface="Arial" panose="020B0604020202020204" pitchFamily="34" charset="0"/>
              </a:rPr>
              <a:t>regulatory approvals, resolution of legal disputes, execution of certain commercial contracts or retention of customers, closing of a future transaction, achievement of technical milestones (such as completion of a product launch, a stage of product development, certain software integration tasks, or a construction project), etc.</a:t>
            </a:r>
          </a:p>
        </p:txBody>
      </p:sp>
      <p:grpSp>
        <p:nvGrpSpPr>
          <p:cNvPr id="17" name="Group 16">
            <a:extLst>
              <a:ext uri="{FF2B5EF4-FFF2-40B4-BE49-F238E27FC236}">
                <a16:creationId xmlns:a16="http://schemas.microsoft.com/office/drawing/2014/main" id="{A3D02789-4D40-435A-2995-DACE7B18694C}"/>
              </a:ext>
            </a:extLst>
          </p:cNvPr>
          <p:cNvGrpSpPr/>
          <p:nvPr/>
        </p:nvGrpSpPr>
        <p:grpSpPr>
          <a:xfrm>
            <a:off x="4236232" y="3692977"/>
            <a:ext cx="576072" cy="585215"/>
            <a:chOff x="220851" y="2571751"/>
            <a:chExt cx="1272711" cy="1225335"/>
          </a:xfrm>
        </p:grpSpPr>
        <p:sp>
          <p:nvSpPr>
            <p:cNvPr id="18" name="Rectangle: Rounded Corners 17">
              <a:extLst>
                <a:ext uri="{FF2B5EF4-FFF2-40B4-BE49-F238E27FC236}">
                  <a16:creationId xmlns:a16="http://schemas.microsoft.com/office/drawing/2014/main" id="{302A8F41-D46E-2F57-C310-9E3E2BB0BA9D}"/>
                </a:ext>
              </a:extLst>
            </p:cNvPr>
            <p:cNvSpPr/>
            <p:nvPr/>
          </p:nvSpPr>
          <p:spPr>
            <a:xfrm>
              <a:off x="220851" y="2571751"/>
              <a:ext cx="1272711" cy="1225335"/>
            </a:xfrm>
            <a:prstGeom prst="roundRect">
              <a:avLst/>
            </a:prstGeom>
            <a:solidFill>
              <a:srgbClr val="3BB3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pic>
          <p:nvPicPr>
            <p:cNvPr id="19" name="Graphic 18">
              <a:extLst>
                <a:ext uri="{FF2B5EF4-FFF2-40B4-BE49-F238E27FC236}">
                  <a16:creationId xmlns:a16="http://schemas.microsoft.com/office/drawing/2014/main" id="{E6BB39FD-020C-469D-A39C-BFA43E04451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400007" y="2664779"/>
              <a:ext cx="914399" cy="914401"/>
            </a:xfrm>
            <a:prstGeom prst="rect">
              <a:avLst/>
            </a:prstGeom>
          </p:spPr>
        </p:pic>
      </p:grpSp>
      <p:sp>
        <p:nvSpPr>
          <p:cNvPr id="20" name="Title 5">
            <a:extLst>
              <a:ext uri="{FF2B5EF4-FFF2-40B4-BE49-F238E27FC236}">
                <a16:creationId xmlns:a16="http://schemas.microsoft.com/office/drawing/2014/main" id="{C63BF2D5-50DD-1077-1582-807B5BBD96B2}"/>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IN" sz="2200" dirty="0">
                <a:solidFill>
                  <a:srgbClr val="00335A"/>
                </a:solidFill>
                <a:latin typeface="Arial" panose="020B0604020202020204" pitchFamily="34" charset="0"/>
                <a:cs typeface="Arial" panose="020B0604020202020204" pitchFamily="34" charset="0"/>
              </a:rPr>
              <a:t>Step 1: </a:t>
            </a:r>
            <a:r>
              <a:rPr lang="en-US" sz="2200" dirty="0">
                <a:solidFill>
                  <a:srgbClr val="00335A"/>
                </a:solidFill>
                <a:latin typeface="Arial" panose="020B0604020202020204" pitchFamily="34" charset="0"/>
                <a:cs typeface="Arial" panose="020B0604020202020204" pitchFamily="34" charset="0"/>
              </a:rPr>
              <a:t>Determination of Purchase Consideration </a:t>
            </a:r>
          </a:p>
        </p:txBody>
      </p:sp>
      <p:sp>
        <p:nvSpPr>
          <p:cNvPr id="21" name="TextBox 20">
            <a:extLst>
              <a:ext uri="{FF2B5EF4-FFF2-40B4-BE49-F238E27FC236}">
                <a16:creationId xmlns:a16="http://schemas.microsoft.com/office/drawing/2014/main" id="{FB78FDF5-DC01-8083-C4B8-51C223FA5813}"/>
              </a:ext>
            </a:extLst>
          </p:cNvPr>
          <p:cNvSpPr txBox="1"/>
          <p:nvPr/>
        </p:nvSpPr>
        <p:spPr>
          <a:xfrm>
            <a:off x="-94423" y="1057033"/>
            <a:ext cx="8970066" cy="381771"/>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Contingent Consideration</a:t>
            </a:r>
          </a:p>
        </p:txBody>
      </p:sp>
    </p:spTree>
    <p:extLst>
      <p:ext uri="{BB962C8B-B14F-4D97-AF65-F5344CB8AC3E}">
        <p14:creationId xmlns:p14="http://schemas.microsoft.com/office/powerpoint/2010/main" val="1710746165"/>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12</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4" name="TextBox 3">
            <a:extLst>
              <a:ext uri="{FF2B5EF4-FFF2-40B4-BE49-F238E27FC236}">
                <a16:creationId xmlns:a16="http://schemas.microsoft.com/office/drawing/2014/main" id="{41C976B7-6B7B-7E2B-7106-F4BDFB2571ED}"/>
              </a:ext>
            </a:extLst>
          </p:cNvPr>
          <p:cNvSpPr txBox="1"/>
          <p:nvPr/>
        </p:nvSpPr>
        <p:spPr>
          <a:xfrm>
            <a:off x="-69573" y="1135450"/>
            <a:ext cx="8992990" cy="381771"/>
          </a:xfrm>
          <a:prstGeom prst="rect">
            <a:avLst/>
          </a:prstGeom>
          <a:noFill/>
        </p:spPr>
        <p:txBody>
          <a:bodyPr wrap="square" rtlCol="0">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Most used Methods for the Valuation of Contingent Consideration</a:t>
            </a:r>
          </a:p>
        </p:txBody>
      </p:sp>
      <p:sp>
        <p:nvSpPr>
          <p:cNvPr id="9" name="Rectangle: Rounded Corners 8">
            <a:extLst>
              <a:ext uri="{FF2B5EF4-FFF2-40B4-BE49-F238E27FC236}">
                <a16:creationId xmlns:a16="http://schemas.microsoft.com/office/drawing/2014/main" id="{4C5F114E-A7AE-AD35-2C63-7A8B75F6B48A}"/>
              </a:ext>
            </a:extLst>
          </p:cNvPr>
          <p:cNvSpPr/>
          <p:nvPr/>
        </p:nvSpPr>
        <p:spPr>
          <a:xfrm>
            <a:off x="371973" y="1923142"/>
            <a:ext cx="3268746" cy="528346"/>
          </a:xfrm>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spcFirstLastPara="0" vert="horz" wrap="square" lIns="304681"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Scenario Based Method</a:t>
            </a:r>
            <a:endParaRPr lang="en-IN" sz="1600" b="1" kern="1200" dirty="0">
              <a:latin typeface="Arial" panose="020B0604020202020204" pitchFamily="34" charset="0"/>
              <a:cs typeface="Arial" panose="020B0604020202020204" pitchFamily="34" charset="0"/>
            </a:endParaRPr>
          </a:p>
        </p:txBody>
      </p:sp>
      <p:sp>
        <p:nvSpPr>
          <p:cNvPr id="10" name="Freeform: Shape 9">
            <a:extLst>
              <a:ext uri="{FF2B5EF4-FFF2-40B4-BE49-F238E27FC236}">
                <a16:creationId xmlns:a16="http://schemas.microsoft.com/office/drawing/2014/main" id="{5A4E3C88-BF06-40E2-88B6-13A10A05165C}"/>
              </a:ext>
            </a:extLst>
          </p:cNvPr>
          <p:cNvSpPr/>
          <p:nvPr/>
        </p:nvSpPr>
        <p:spPr>
          <a:xfrm>
            <a:off x="371972" y="2518366"/>
            <a:ext cx="3731754" cy="1858255"/>
          </a:xfrm>
          <a:custGeom>
            <a:avLst/>
            <a:gdLst>
              <a:gd name="connsiteX0" fmla="*/ 0 w 1904255"/>
              <a:gd name="connsiteY0" fmla="*/ 0 h 1270138"/>
              <a:gd name="connsiteX1" fmla="*/ 1904255 w 1904255"/>
              <a:gd name="connsiteY1" fmla="*/ 0 h 1270138"/>
              <a:gd name="connsiteX2" fmla="*/ 1904255 w 1904255"/>
              <a:gd name="connsiteY2" fmla="*/ 1270138 h 1270138"/>
              <a:gd name="connsiteX3" fmla="*/ 0 w 1904255"/>
              <a:gd name="connsiteY3" fmla="*/ 1270138 h 1270138"/>
              <a:gd name="connsiteX4" fmla="*/ 0 w 1904255"/>
              <a:gd name="connsiteY4" fmla="*/ 0 h 127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255" h="1270138">
                <a:moveTo>
                  <a:pt x="0" y="0"/>
                </a:moveTo>
                <a:lnTo>
                  <a:pt x="1904255" y="0"/>
                </a:lnTo>
                <a:lnTo>
                  <a:pt x="1904255" y="1270138"/>
                </a:lnTo>
                <a:lnTo>
                  <a:pt x="0" y="1270138"/>
                </a:lnTo>
                <a:lnTo>
                  <a:pt x="0" y="0"/>
                </a:lnTo>
                <a:close/>
              </a:path>
            </a:pathLst>
          </a:custGeom>
          <a:gradFill flip="none" rotWithShape="1">
            <a:gsLst>
              <a:gs pos="2000">
                <a:schemeClr val="bg1">
                  <a:alpha val="20000"/>
                </a:schemeClr>
              </a:gs>
              <a:gs pos="100000">
                <a:schemeClr val="bg1">
                  <a:lumMod val="85000"/>
                </a:schemeClr>
              </a:gs>
            </a:gsLst>
            <a:lin ang="16200000" scaled="1"/>
            <a:tileRect/>
          </a:gra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1440" tIns="35560" rIns="91440" bIns="35560" numCol="1" spcCol="1270" anchor="t" anchorCtr="0">
            <a:noAutofit/>
          </a:bodyPr>
          <a:lstStyle/>
          <a:p>
            <a:pPr marL="0" lvl="0" indent="0" algn="just" defTabSz="222250">
              <a:lnSpc>
                <a:spcPct val="114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The SBM is a method under which the valuation specialist identifies multiple outcomes, probability weights the contingent consideration payoff under each outcome, and discounts the result at an appropriate rate to arrive at the expected present value of the contingent consideration. </a:t>
            </a:r>
            <a:endParaRPr lang="en-IN" sz="1600" kern="1200" dirty="0">
              <a:solidFill>
                <a:schemeClr val="tx1"/>
              </a:solidFill>
              <a:latin typeface="Arial" panose="020B0604020202020204" pitchFamily="34" charset="0"/>
              <a:cs typeface="Arial" panose="020B0604020202020204" pitchFamily="34" charset="0"/>
            </a:endParaRPr>
          </a:p>
        </p:txBody>
      </p:sp>
      <p:sp>
        <p:nvSpPr>
          <p:cNvPr id="13" name="Freeform: Shape 12">
            <a:extLst>
              <a:ext uri="{FF2B5EF4-FFF2-40B4-BE49-F238E27FC236}">
                <a16:creationId xmlns:a16="http://schemas.microsoft.com/office/drawing/2014/main" id="{37B96912-DA56-3044-0511-531A6048D9DE}"/>
              </a:ext>
            </a:extLst>
          </p:cNvPr>
          <p:cNvSpPr/>
          <p:nvPr/>
        </p:nvSpPr>
        <p:spPr>
          <a:xfrm>
            <a:off x="76109" y="1584099"/>
            <a:ext cx="674038" cy="610112"/>
          </a:xfrm>
          <a:custGeom>
            <a:avLst/>
            <a:gdLst>
              <a:gd name="connsiteX0" fmla="*/ 0 w 1269503"/>
              <a:gd name="connsiteY0" fmla="*/ 634752 h 1269503"/>
              <a:gd name="connsiteX1" fmla="*/ 634752 w 1269503"/>
              <a:gd name="connsiteY1" fmla="*/ 0 h 1269503"/>
              <a:gd name="connsiteX2" fmla="*/ 1269504 w 1269503"/>
              <a:gd name="connsiteY2" fmla="*/ 634752 h 1269503"/>
              <a:gd name="connsiteX3" fmla="*/ 634752 w 1269503"/>
              <a:gd name="connsiteY3" fmla="*/ 1269504 h 1269503"/>
              <a:gd name="connsiteX4" fmla="*/ 0 w 1269503"/>
              <a:gd name="connsiteY4" fmla="*/ 634752 h 1269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9503" h="1269503">
                <a:moveTo>
                  <a:pt x="0" y="634752"/>
                </a:moveTo>
                <a:cubicBezTo>
                  <a:pt x="0" y="284188"/>
                  <a:pt x="284188" y="0"/>
                  <a:pt x="634752" y="0"/>
                </a:cubicBezTo>
                <a:cubicBezTo>
                  <a:pt x="985316" y="0"/>
                  <a:pt x="1269504" y="284188"/>
                  <a:pt x="1269504" y="634752"/>
                </a:cubicBezTo>
                <a:cubicBezTo>
                  <a:pt x="1269504" y="985316"/>
                  <a:pt x="985316" y="1269504"/>
                  <a:pt x="634752" y="1269504"/>
                </a:cubicBezTo>
                <a:cubicBezTo>
                  <a:pt x="284188" y="1269504"/>
                  <a:pt x="0" y="985316"/>
                  <a:pt x="0" y="634752"/>
                </a:cubicBez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5914" tIns="185914" rIns="185914" bIns="185914" numCol="1" spcCol="1270" anchor="ctr" anchorCtr="0">
            <a:noAutofit/>
          </a:bodyPr>
          <a:lstStyle/>
          <a:p>
            <a:pPr marL="0" lvl="0" indent="0" algn="ctr" defTabSz="19558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(A)</a:t>
            </a:r>
            <a:endParaRPr lang="en-IN" sz="1600" b="1" kern="1200" dirty="0">
              <a:latin typeface="Arial" panose="020B0604020202020204" pitchFamily="34" charset="0"/>
              <a:cs typeface="Arial" panose="020B0604020202020204" pitchFamily="34" charset="0"/>
            </a:endParaRPr>
          </a:p>
        </p:txBody>
      </p:sp>
      <p:sp>
        <p:nvSpPr>
          <p:cNvPr id="15" name="Rectangle: Rounded Corners 14">
            <a:extLst>
              <a:ext uri="{FF2B5EF4-FFF2-40B4-BE49-F238E27FC236}">
                <a16:creationId xmlns:a16="http://schemas.microsoft.com/office/drawing/2014/main" id="{E837DB25-94EE-3250-BC61-3845B355CBEB}"/>
              </a:ext>
            </a:extLst>
          </p:cNvPr>
          <p:cNvSpPr/>
          <p:nvPr/>
        </p:nvSpPr>
        <p:spPr>
          <a:xfrm>
            <a:off x="4457171" y="1937964"/>
            <a:ext cx="3268747" cy="528346"/>
          </a:xfrm>
          <a:prstGeom prst="roundRect">
            <a:avLst/>
          </a:prstGeom>
          <a:solidFill>
            <a:schemeClr val="accent5">
              <a:lumMod val="75000"/>
            </a:schemeClr>
          </a:solidFill>
        </p:spPr>
        <p:style>
          <a:lnRef idx="3">
            <a:schemeClr val="lt1"/>
          </a:lnRef>
          <a:fillRef idx="1">
            <a:schemeClr val="accent1"/>
          </a:fillRef>
          <a:effectRef idx="1">
            <a:schemeClr val="accent1"/>
          </a:effectRef>
          <a:fontRef idx="minor">
            <a:schemeClr val="lt1"/>
          </a:fontRef>
        </p:style>
        <p:txBody>
          <a:bodyPr spcFirstLastPara="0" vert="horz" wrap="square" lIns="304681"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Option Pricing Method</a:t>
            </a:r>
            <a:endParaRPr lang="en-IN" sz="1600" b="1" kern="1200" dirty="0">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E9816548-6347-A62E-C702-88ABEC6A3DA0}"/>
              </a:ext>
            </a:extLst>
          </p:cNvPr>
          <p:cNvSpPr/>
          <p:nvPr/>
        </p:nvSpPr>
        <p:spPr>
          <a:xfrm>
            <a:off x="4457172" y="2533188"/>
            <a:ext cx="4179810" cy="2220624"/>
          </a:xfrm>
          <a:custGeom>
            <a:avLst/>
            <a:gdLst>
              <a:gd name="connsiteX0" fmla="*/ 0 w 1904255"/>
              <a:gd name="connsiteY0" fmla="*/ 0 h 1270138"/>
              <a:gd name="connsiteX1" fmla="*/ 1904255 w 1904255"/>
              <a:gd name="connsiteY1" fmla="*/ 0 h 1270138"/>
              <a:gd name="connsiteX2" fmla="*/ 1904255 w 1904255"/>
              <a:gd name="connsiteY2" fmla="*/ 1270138 h 1270138"/>
              <a:gd name="connsiteX3" fmla="*/ 0 w 1904255"/>
              <a:gd name="connsiteY3" fmla="*/ 1270138 h 1270138"/>
              <a:gd name="connsiteX4" fmla="*/ 0 w 1904255"/>
              <a:gd name="connsiteY4" fmla="*/ 0 h 127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255" h="1270138">
                <a:moveTo>
                  <a:pt x="0" y="0"/>
                </a:moveTo>
                <a:lnTo>
                  <a:pt x="1904255" y="0"/>
                </a:lnTo>
                <a:lnTo>
                  <a:pt x="1904255" y="1270138"/>
                </a:lnTo>
                <a:lnTo>
                  <a:pt x="0" y="1270138"/>
                </a:lnTo>
                <a:lnTo>
                  <a:pt x="0" y="0"/>
                </a:lnTo>
                <a:close/>
              </a:path>
            </a:pathLst>
          </a:custGeom>
          <a:gradFill>
            <a:gsLst>
              <a:gs pos="2000">
                <a:schemeClr val="bg1"/>
              </a:gs>
              <a:gs pos="100000">
                <a:schemeClr val="bg1">
                  <a:lumMod val="85000"/>
                  <a:alpha val="20000"/>
                </a:schemeClr>
              </a:gs>
            </a:gsLst>
            <a:lin ang="16200000" scaled="1"/>
          </a:gra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1440" tIns="35560" rIns="91440" bIns="35560" numCol="1" spcCol="1270" anchor="t" anchorCtr="0">
            <a:noAutofit/>
          </a:bodyPr>
          <a:lstStyle/>
          <a:p>
            <a:pPr marL="0" lvl="0" indent="0" algn="just" defTabSz="222250">
              <a:lnSpc>
                <a:spcPct val="114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The valuation specialist applies an appropriate discount rate to the relevant forecast in order to establish a risk-neutral forecast distribution for the metric underlying the contingent consideration, estimates the expected payoff cash flow in this risk-neutral framework, and then discounts the risk-neutral expected payoff cash flow at the risk-free rate over the relevant time horizon, adjusted for any counterparty credit risk. </a:t>
            </a:r>
            <a:endParaRPr lang="en-IN" sz="1600" kern="1200" dirty="0">
              <a:solidFill>
                <a:schemeClr val="tx1"/>
              </a:solidFill>
              <a:latin typeface="Arial" panose="020B0604020202020204" pitchFamily="34" charset="0"/>
              <a:cs typeface="Arial" panose="020B0604020202020204" pitchFamily="34" charset="0"/>
            </a:endParaRPr>
          </a:p>
        </p:txBody>
      </p:sp>
      <p:sp>
        <p:nvSpPr>
          <p:cNvPr id="17" name="Freeform: Shape 16">
            <a:extLst>
              <a:ext uri="{FF2B5EF4-FFF2-40B4-BE49-F238E27FC236}">
                <a16:creationId xmlns:a16="http://schemas.microsoft.com/office/drawing/2014/main" id="{0CD8AFBF-4577-C66E-EB97-53EFAC3952B1}"/>
              </a:ext>
            </a:extLst>
          </p:cNvPr>
          <p:cNvSpPr/>
          <p:nvPr/>
        </p:nvSpPr>
        <p:spPr>
          <a:xfrm>
            <a:off x="4161307" y="1598921"/>
            <a:ext cx="674038" cy="610112"/>
          </a:xfrm>
          <a:custGeom>
            <a:avLst/>
            <a:gdLst>
              <a:gd name="connsiteX0" fmla="*/ 0 w 1269503"/>
              <a:gd name="connsiteY0" fmla="*/ 634752 h 1269503"/>
              <a:gd name="connsiteX1" fmla="*/ 634752 w 1269503"/>
              <a:gd name="connsiteY1" fmla="*/ 0 h 1269503"/>
              <a:gd name="connsiteX2" fmla="*/ 1269504 w 1269503"/>
              <a:gd name="connsiteY2" fmla="*/ 634752 h 1269503"/>
              <a:gd name="connsiteX3" fmla="*/ 634752 w 1269503"/>
              <a:gd name="connsiteY3" fmla="*/ 1269504 h 1269503"/>
              <a:gd name="connsiteX4" fmla="*/ 0 w 1269503"/>
              <a:gd name="connsiteY4" fmla="*/ 634752 h 1269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9503" h="1269503">
                <a:moveTo>
                  <a:pt x="0" y="634752"/>
                </a:moveTo>
                <a:cubicBezTo>
                  <a:pt x="0" y="284188"/>
                  <a:pt x="284188" y="0"/>
                  <a:pt x="634752" y="0"/>
                </a:cubicBezTo>
                <a:cubicBezTo>
                  <a:pt x="985316" y="0"/>
                  <a:pt x="1269504" y="284188"/>
                  <a:pt x="1269504" y="634752"/>
                </a:cubicBezTo>
                <a:cubicBezTo>
                  <a:pt x="1269504" y="985316"/>
                  <a:pt x="985316" y="1269504"/>
                  <a:pt x="634752" y="1269504"/>
                </a:cubicBezTo>
                <a:cubicBezTo>
                  <a:pt x="284188" y="1269504"/>
                  <a:pt x="0" y="985316"/>
                  <a:pt x="0" y="634752"/>
                </a:cubicBezTo>
                <a:close/>
              </a:path>
            </a:pathLst>
          </a:cu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spcFirstLastPara="0" vert="horz" wrap="square" lIns="185914" tIns="185914" rIns="185914" bIns="185914" numCol="1" spcCol="1270" anchor="ctr" anchorCtr="0">
            <a:noAutofit/>
          </a:bodyPr>
          <a:lstStyle/>
          <a:p>
            <a:pPr marL="0" lvl="0" indent="0" algn="ctr" defTabSz="19558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(B)</a:t>
            </a:r>
            <a:endParaRPr lang="en-IN" sz="1600" b="1" kern="1200" dirty="0">
              <a:latin typeface="Arial" panose="020B0604020202020204" pitchFamily="34" charset="0"/>
              <a:cs typeface="Arial" panose="020B0604020202020204" pitchFamily="34" charset="0"/>
            </a:endParaRPr>
          </a:p>
        </p:txBody>
      </p:sp>
      <p:sp>
        <p:nvSpPr>
          <p:cNvPr id="19" name="Title 5">
            <a:extLst>
              <a:ext uri="{FF2B5EF4-FFF2-40B4-BE49-F238E27FC236}">
                <a16:creationId xmlns:a16="http://schemas.microsoft.com/office/drawing/2014/main" id="{1686D2D3-63A0-C308-A43A-1C424E78DCDB}"/>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IN" sz="2200" dirty="0">
                <a:solidFill>
                  <a:srgbClr val="00335A"/>
                </a:solidFill>
                <a:latin typeface="Arial" panose="020B0604020202020204" pitchFamily="34" charset="0"/>
                <a:cs typeface="Arial" panose="020B0604020202020204" pitchFamily="34" charset="0"/>
              </a:rPr>
              <a:t>Step 1: </a:t>
            </a:r>
            <a:r>
              <a:rPr lang="en-US" sz="2200" dirty="0">
                <a:solidFill>
                  <a:srgbClr val="00335A"/>
                </a:solidFill>
                <a:latin typeface="Arial" panose="020B0604020202020204" pitchFamily="34" charset="0"/>
                <a:cs typeface="Arial" panose="020B0604020202020204" pitchFamily="34" charset="0"/>
              </a:rPr>
              <a:t>Determination of Purchase Consideration </a:t>
            </a:r>
          </a:p>
        </p:txBody>
      </p:sp>
    </p:spTree>
    <p:extLst>
      <p:ext uri="{BB962C8B-B14F-4D97-AF65-F5344CB8AC3E}">
        <p14:creationId xmlns:p14="http://schemas.microsoft.com/office/powerpoint/2010/main" val="328052018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A0796-2FA4-5A48-BDB1-542C809CF12E}"/>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503F2300-1C78-DBC2-25B9-B3EC45EE6600}"/>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A0887719-08FE-B45F-1875-D46A44427A26}"/>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13</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A7DF80C-B0EC-A402-D58A-AF528E05B4C4}"/>
              </a:ext>
            </a:extLst>
          </p:cNvPr>
          <p:cNvPicPr>
            <a:picLocks noChangeAspect="1"/>
          </p:cNvPicPr>
          <p:nvPr/>
        </p:nvPicPr>
        <p:blipFill>
          <a:blip r:embed="rId2"/>
          <a:stretch>
            <a:fillRect/>
          </a:stretch>
        </p:blipFill>
        <p:spPr>
          <a:xfrm>
            <a:off x="7375435" y="118511"/>
            <a:ext cx="1617555" cy="675993"/>
          </a:xfrm>
          <a:prstGeom prst="rect">
            <a:avLst/>
          </a:prstGeom>
        </p:spPr>
      </p:pic>
      <p:sp>
        <p:nvSpPr>
          <p:cNvPr id="5" name="Text Placeholder 1">
            <a:extLst>
              <a:ext uri="{FF2B5EF4-FFF2-40B4-BE49-F238E27FC236}">
                <a16:creationId xmlns:a16="http://schemas.microsoft.com/office/drawing/2014/main" id="{5300AE14-DCCC-C168-B25E-770227F6D721}"/>
              </a:ext>
            </a:extLst>
          </p:cNvPr>
          <p:cNvSpPr txBox="1">
            <a:spLocks/>
          </p:cNvSpPr>
          <p:nvPr/>
        </p:nvSpPr>
        <p:spPr>
          <a:xfrm>
            <a:off x="127018" y="1642796"/>
            <a:ext cx="8826481" cy="6299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just" defTabSz="914400" rtl="0" eaLnBrk="1" fontAlgn="auto" latinLnBrk="0" hangingPunct="1">
              <a:lnSpc>
                <a:spcPct val="114000"/>
              </a:lnSpc>
              <a:spcBef>
                <a:spcPts val="0"/>
              </a:spcBef>
              <a:spcAft>
                <a:spcPts val="600"/>
              </a:spcAft>
              <a:buClr>
                <a:srgbClr val="000000"/>
              </a:buClr>
              <a:buSzTx/>
              <a:buFont typeface="Arial"/>
              <a:buBlip>
                <a:blip r:embed="rId3">
                  <a:extLst>
                    <a:ext uri="{96DAC541-7B7A-43D3-8B79-37D633B846F1}">
                      <asvg:svgBlip xmlns:asvg="http://schemas.microsoft.com/office/drawing/2016/SVG/main" r:embed="rId4"/>
                    </a:ext>
                  </a:extLst>
                </a:blip>
              </a:buBlip>
              <a:tabLst/>
              <a:defRPr/>
            </a:pPr>
            <a:r>
              <a:rPr kumimoji="0" lang="en-US" sz="16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NCI, also referred to as </a:t>
            </a:r>
            <a:r>
              <a:rPr kumimoji="0" lang="en-US" sz="1600" b="1"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MINORITY INTEREST</a:t>
            </a:r>
            <a:r>
              <a:rPr kumimoji="0" lang="en-US" sz="16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 represents the portion of equity ownership in a subsidiary that is not attributable to the parent or controlling entity. </a:t>
            </a:r>
          </a:p>
        </p:txBody>
      </p:sp>
      <p:sp>
        <p:nvSpPr>
          <p:cNvPr id="6" name="TextBox 5">
            <a:extLst>
              <a:ext uri="{FF2B5EF4-FFF2-40B4-BE49-F238E27FC236}">
                <a16:creationId xmlns:a16="http://schemas.microsoft.com/office/drawing/2014/main" id="{C4CB3E82-3522-2F39-8FC0-8659FADCA4A0}"/>
              </a:ext>
            </a:extLst>
          </p:cNvPr>
          <p:cNvSpPr txBox="1"/>
          <p:nvPr/>
        </p:nvSpPr>
        <p:spPr>
          <a:xfrm>
            <a:off x="127018" y="2330572"/>
            <a:ext cx="8826482" cy="630301"/>
          </a:xfrm>
          <a:prstGeom prst="rect">
            <a:avLst/>
          </a:prstGeom>
          <a:noFill/>
        </p:spPr>
        <p:txBody>
          <a:bodyPr wrap="square">
            <a:spAutoFit/>
          </a:bodyPr>
          <a:lstStyle/>
          <a:p>
            <a:pPr marL="285750" marR="0" lvl="0" indent="-285750" algn="just" defTabSz="914400" rtl="0" eaLnBrk="1" fontAlgn="auto" latinLnBrk="0" hangingPunct="1">
              <a:lnSpc>
                <a:spcPct val="114000"/>
              </a:lnSpc>
              <a:spcBef>
                <a:spcPts val="0"/>
              </a:spcBef>
              <a:spcAft>
                <a:spcPts val="600"/>
              </a:spcAft>
              <a:buClr>
                <a:srgbClr val="000000"/>
              </a:buClr>
              <a:buSzTx/>
              <a:buFont typeface="Arial"/>
              <a:buBlip>
                <a:blip r:embed="rId3">
                  <a:extLst>
                    <a:ext uri="{96DAC541-7B7A-43D3-8B79-37D633B846F1}">
                      <asvg:svgBlip xmlns:asvg="http://schemas.microsoft.com/office/drawing/2016/SVG/main" r:embed="rId4"/>
                    </a:ext>
                  </a:extLst>
                </a:blip>
              </a:buBlip>
              <a:tabLst/>
              <a:defRPr/>
            </a:pPr>
            <a:r>
              <a:rPr kumimoji="0" lang="en-US" sz="16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In the context of a business combination, the fair value of the non-controlling interest is determined as of the acquisition date.</a:t>
            </a:r>
          </a:p>
        </p:txBody>
      </p:sp>
      <p:sp>
        <p:nvSpPr>
          <p:cNvPr id="11" name="TextBox 10">
            <a:extLst>
              <a:ext uri="{FF2B5EF4-FFF2-40B4-BE49-F238E27FC236}">
                <a16:creationId xmlns:a16="http://schemas.microsoft.com/office/drawing/2014/main" id="{88B5FD97-EE9E-16EE-02AC-59A2F5BC3372}"/>
              </a:ext>
            </a:extLst>
          </p:cNvPr>
          <p:cNvSpPr txBox="1"/>
          <p:nvPr/>
        </p:nvSpPr>
        <p:spPr>
          <a:xfrm>
            <a:off x="127017" y="2993194"/>
            <a:ext cx="8826481" cy="630301"/>
          </a:xfrm>
          <a:prstGeom prst="rect">
            <a:avLst/>
          </a:prstGeom>
          <a:noFill/>
        </p:spPr>
        <p:txBody>
          <a:bodyPr wrap="square">
            <a:spAutoFit/>
          </a:bodyPr>
          <a:lstStyle/>
          <a:p>
            <a:pPr marL="285750" marR="0" lvl="0" indent="-285750" algn="just" defTabSz="914400" rtl="0" eaLnBrk="1" fontAlgn="auto" latinLnBrk="0" hangingPunct="1">
              <a:lnSpc>
                <a:spcPct val="114000"/>
              </a:lnSpc>
              <a:spcBef>
                <a:spcPts val="0"/>
              </a:spcBef>
              <a:spcAft>
                <a:spcPts val="600"/>
              </a:spcAft>
              <a:buClr>
                <a:srgbClr val="000000"/>
              </a:buClr>
              <a:buSzTx/>
              <a:buFont typeface="Arial"/>
              <a:buBlip>
                <a:blip r:embed="rId3">
                  <a:extLst>
                    <a:ext uri="{96DAC541-7B7A-43D3-8B79-37D633B846F1}">
                      <asvg:svgBlip xmlns:asvg="http://schemas.microsoft.com/office/drawing/2016/SVG/main" r:embed="rId4"/>
                    </a:ext>
                  </a:extLst>
                </a:blip>
              </a:buBlip>
              <a:tabLst/>
              <a:defRPr/>
            </a:pPr>
            <a:r>
              <a:rPr kumimoji="0" lang="en-US" sz="16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This fair value is included in the consideration transferred by the acquirer and affects the calculation of goodwill or gain from a bargain purchase.</a:t>
            </a:r>
          </a:p>
        </p:txBody>
      </p:sp>
      <p:sp>
        <p:nvSpPr>
          <p:cNvPr id="12" name="TextBox 11">
            <a:extLst>
              <a:ext uri="{FF2B5EF4-FFF2-40B4-BE49-F238E27FC236}">
                <a16:creationId xmlns:a16="http://schemas.microsoft.com/office/drawing/2014/main" id="{03D81413-18A9-FE79-8B47-5D5753281977}"/>
              </a:ext>
            </a:extLst>
          </p:cNvPr>
          <p:cNvSpPr txBox="1"/>
          <p:nvPr/>
        </p:nvSpPr>
        <p:spPr>
          <a:xfrm>
            <a:off x="-81701" y="3753968"/>
            <a:ext cx="4459749" cy="381771"/>
          </a:xfrm>
          <a:prstGeom prst="rect">
            <a:avLst/>
          </a:prstGeom>
          <a:noFill/>
        </p:spPr>
        <p:txBody>
          <a:bodyPr wrap="square" rtlCol="0">
            <a:spAutoFit/>
          </a:bodyPr>
          <a:lstStyle/>
          <a:p>
            <a:pPr marL="285750" marR="0" lvl="0" indent="-285750" algn="just" fontAlgn="auto">
              <a:lnSpc>
                <a:spcPct val="114000"/>
              </a:lnSpc>
              <a:spcBef>
                <a:spcPts val="0"/>
              </a:spcBef>
              <a:spcAft>
                <a:spcPts val="600"/>
              </a:spcAft>
              <a:buClr>
                <a:srgbClr val="000000"/>
              </a:buClr>
              <a:buSzTx/>
              <a:buBlip>
                <a:blip r:embed="rId5">
                  <a:extLst>
                    <a:ext uri="{96DAC541-7B7A-43D3-8B79-37D633B846F1}">
                      <asvg:svgBlip xmlns:asvg="http://schemas.microsoft.com/office/drawing/2016/SVG/main" r:embed="rId6"/>
                    </a:ext>
                  </a:extLst>
                </a:blip>
              </a:buBlip>
              <a:tabLst/>
              <a:defRPr/>
            </a:pPr>
            <a:r>
              <a:rPr lang="en-US" b="1" dirty="0">
                <a:solidFill>
                  <a:schemeClr val="tx2"/>
                </a:solidFill>
                <a:latin typeface="Arial" panose="020B0604020202020204" pitchFamily="34" charset="0"/>
                <a:cs typeface="Arial" panose="020B0604020202020204" pitchFamily="34" charset="0"/>
                <a:sym typeface="Arial"/>
              </a:rPr>
              <a:t>Methods to Allocate Value to NCI</a:t>
            </a:r>
            <a:endParaRPr lang="en-IN" b="1" dirty="0">
              <a:solidFill>
                <a:schemeClr val="tx2"/>
              </a:solidFill>
              <a:latin typeface="Arial" panose="020B0604020202020204" pitchFamily="34" charset="0"/>
              <a:cs typeface="Arial" panose="020B0604020202020204" pitchFamily="34" charset="0"/>
              <a:sym typeface="Arial"/>
            </a:endParaRPr>
          </a:p>
        </p:txBody>
      </p:sp>
      <p:sp>
        <p:nvSpPr>
          <p:cNvPr id="14" name="Rectangle: Rounded Corners 13">
            <a:extLst>
              <a:ext uri="{FF2B5EF4-FFF2-40B4-BE49-F238E27FC236}">
                <a16:creationId xmlns:a16="http://schemas.microsoft.com/office/drawing/2014/main" id="{417074F9-83DF-4426-685F-CDA9354586D2}"/>
              </a:ext>
            </a:extLst>
          </p:cNvPr>
          <p:cNvSpPr/>
          <p:nvPr/>
        </p:nvSpPr>
        <p:spPr>
          <a:xfrm>
            <a:off x="217526" y="4212824"/>
            <a:ext cx="4026483" cy="597617"/>
          </a:xfrm>
          <a:prstGeom prst="roundRect">
            <a:avLst/>
          </a:prstGeom>
          <a:ln w="19050"/>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(1) Proportionate Share of Net Assets Method</a:t>
            </a:r>
          </a:p>
        </p:txBody>
      </p:sp>
      <p:sp>
        <p:nvSpPr>
          <p:cNvPr id="18" name="TextBox 17">
            <a:extLst>
              <a:ext uri="{FF2B5EF4-FFF2-40B4-BE49-F238E27FC236}">
                <a16:creationId xmlns:a16="http://schemas.microsoft.com/office/drawing/2014/main" id="{0A3876B9-5450-CED4-5DC1-AB716DB0CA16}"/>
              </a:ext>
            </a:extLst>
          </p:cNvPr>
          <p:cNvSpPr txBox="1"/>
          <p:nvPr/>
        </p:nvSpPr>
        <p:spPr>
          <a:xfrm>
            <a:off x="127016" y="4970472"/>
            <a:ext cx="4116993" cy="156966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Values NCI based on its proportionate share of the fair value of the subsidiary's net assets.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rPr>
              <a:t>Fair Value of NCI = NCI Percentage × Fair Value of Net Assets of the Acquiree</a:t>
            </a:r>
            <a:endParaRPr kumimoji="0" lang="en-IN" sz="16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endParaRPr>
          </a:p>
        </p:txBody>
      </p:sp>
      <p:sp>
        <p:nvSpPr>
          <p:cNvPr id="19" name="Rectangle: Rounded Corners 18">
            <a:extLst>
              <a:ext uri="{FF2B5EF4-FFF2-40B4-BE49-F238E27FC236}">
                <a16:creationId xmlns:a16="http://schemas.microsoft.com/office/drawing/2014/main" id="{3D35C21F-E7F6-69B7-F5F1-4CC4806D39C0}"/>
              </a:ext>
            </a:extLst>
          </p:cNvPr>
          <p:cNvSpPr/>
          <p:nvPr/>
        </p:nvSpPr>
        <p:spPr>
          <a:xfrm>
            <a:off x="4979504" y="4208538"/>
            <a:ext cx="3837923" cy="457200"/>
          </a:xfrm>
          <a:prstGeom prst="roundRect">
            <a:avLst/>
          </a:prstGeom>
          <a:ln w="19050"/>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(2) Fair Value Method</a:t>
            </a:r>
          </a:p>
        </p:txBody>
      </p:sp>
      <p:sp>
        <p:nvSpPr>
          <p:cNvPr id="20" name="TextBox 19">
            <a:extLst>
              <a:ext uri="{FF2B5EF4-FFF2-40B4-BE49-F238E27FC236}">
                <a16:creationId xmlns:a16="http://schemas.microsoft.com/office/drawing/2014/main" id="{E6223377-35F4-B54E-7BFA-D968D4BBBA08}"/>
              </a:ext>
            </a:extLst>
          </p:cNvPr>
          <p:cNvSpPr txBox="1"/>
          <p:nvPr/>
        </p:nvSpPr>
        <p:spPr>
          <a:xfrm>
            <a:off x="4979504" y="4972791"/>
            <a:ext cx="3837923" cy="132343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Non-controlling interests are measured at fair value. Under this method, the non-controlling interest at acquisition will be higher, meaning that the goodwill figure is higher.</a:t>
            </a:r>
          </a:p>
        </p:txBody>
      </p:sp>
      <p:sp>
        <p:nvSpPr>
          <p:cNvPr id="22" name="Title 5">
            <a:extLst>
              <a:ext uri="{FF2B5EF4-FFF2-40B4-BE49-F238E27FC236}">
                <a16:creationId xmlns:a16="http://schemas.microsoft.com/office/drawing/2014/main" id="{6C80C579-8843-B5CC-D0EE-B526F6FF2F2B}"/>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IN" sz="2200" dirty="0">
                <a:solidFill>
                  <a:srgbClr val="00335A"/>
                </a:solidFill>
                <a:latin typeface="Arial" panose="020B0604020202020204" pitchFamily="34" charset="0"/>
                <a:cs typeface="Arial" panose="020B0604020202020204" pitchFamily="34" charset="0"/>
              </a:rPr>
              <a:t>Step 1: </a:t>
            </a:r>
            <a:r>
              <a:rPr lang="en-US" sz="2200" dirty="0">
                <a:solidFill>
                  <a:srgbClr val="00335A"/>
                </a:solidFill>
                <a:latin typeface="Arial" panose="020B0604020202020204" pitchFamily="34" charset="0"/>
                <a:cs typeface="Arial" panose="020B0604020202020204" pitchFamily="34" charset="0"/>
              </a:rPr>
              <a:t>Determination of Purchase Consideration </a:t>
            </a:r>
          </a:p>
        </p:txBody>
      </p:sp>
      <p:sp>
        <p:nvSpPr>
          <p:cNvPr id="23" name="TextBox 22">
            <a:extLst>
              <a:ext uri="{FF2B5EF4-FFF2-40B4-BE49-F238E27FC236}">
                <a16:creationId xmlns:a16="http://schemas.microsoft.com/office/drawing/2014/main" id="{B66BE1A1-C600-5DC6-BF07-07393FF589E3}"/>
              </a:ext>
            </a:extLst>
          </p:cNvPr>
          <p:cNvSpPr txBox="1"/>
          <p:nvPr/>
        </p:nvSpPr>
        <p:spPr>
          <a:xfrm>
            <a:off x="-69573" y="1072072"/>
            <a:ext cx="8970066" cy="381771"/>
          </a:xfrm>
          <a:prstGeom prst="rect">
            <a:avLst/>
          </a:prstGeom>
          <a:noFill/>
        </p:spPr>
        <p:txBody>
          <a:bodyPr wrap="square">
            <a:spAutoFit/>
          </a:bodyPr>
          <a:lstStyle/>
          <a:p>
            <a:pPr marL="285750" indent="-285750" algn="just">
              <a:lnSpc>
                <a:spcPct val="114000"/>
              </a:lnSpc>
              <a:spcAft>
                <a:spcPts val="600"/>
              </a:spcAft>
              <a:buBlip>
                <a:blip r:embed="rId5">
                  <a:extLst>
                    <a:ext uri="{96DAC541-7B7A-43D3-8B79-37D633B846F1}">
                      <asvg:svgBlip xmlns:asvg="http://schemas.microsoft.com/office/drawing/2016/SVG/main" r:embed="rId6"/>
                    </a:ext>
                  </a:extLst>
                </a:blip>
              </a:buBlip>
            </a:pPr>
            <a:r>
              <a:rPr lang="en-US" b="1" dirty="0">
                <a:solidFill>
                  <a:schemeClr val="tx2"/>
                </a:solidFill>
                <a:latin typeface="Arial" panose="020B0604020202020204" pitchFamily="34" charset="0"/>
                <a:cs typeface="Arial" panose="020B0604020202020204" pitchFamily="34" charset="0"/>
              </a:rPr>
              <a:t>Non-Controlling Interest (NCI)</a:t>
            </a:r>
          </a:p>
        </p:txBody>
      </p:sp>
    </p:spTree>
    <p:extLst>
      <p:ext uri="{BB962C8B-B14F-4D97-AF65-F5344CB8AC3E}">
        <p14:creationId xmlns:p14="http://schemas.microsoft.com/office/powerpoint/2010/main" val="49790793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D248A-3C42-ED1E-CB55-EB34BC504DB3}"/>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90CD6929-5002-CF6F-493F-F6F995A72B20}"/>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9EB6A884-874C-371D-4886-4B44DAFE8CCF}"/>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14</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850739C-509F-3558-8D9C-AB745E60E16A}"/>
              </a:ext>
            </a:extLst>
          </p:cNvPr>
          <p:cNvPicPr>
            <a:picLocks noChangeAspect="1"/>
          </p:cNvPicPr>
          <p:nvPr/>
        </p:nvPicPr>
        <p:blipFill>
          <a:blip r:embed="rId2"/>
          <a:stretch>
            <a:fillRect/>
          </a:stretch>
        </p:blipFill>
        <p:spPr>
          <a:xfrm>
            <a:off x="7375435" y="118511"/>
            <a:ext cx="1617555" cy="675993"/>
          </a:xfrm>
          <a:prstGeom prst="rect">
            <a:avLst/>
          </a:prstGeom>
        </p:spPr>
      </p:pic>
      <p:sp>
        <p:nvSpPr>
          <p:cNvPr id="4" name="Text Placeholder 1">
            <a:extLst>
              <a:ext uri="{FF2B5EF4-FFF2-40B4-BE49-F238E27FC236}">
                <a16:creationId xmlns:a16="http://schemas.microsoft.com/office/drawing/2014/main" id="{79130F56-6644-968F-A85E-194EB966DF24}"/>
              </a:ext>
            </a:extLst>
          </p:cNvPr>
          <p:cNvSpPr txBox="1">
            <a:spLocks/>
          </p:cNvSpPr>
          <p:nvPr/>
        </p:nvSpPr>
        <p:spPr>
          <a:xfrm>
            <a:off x="-76558" y="1142023"/>
            <a:ext cx="7129892" cy="28997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just" fontAlgn="auto">
              <a:lnSpc>
                <a:spcPct val="114000"/>
              </a:lnSpc>
              <a:spcBef>
                <a:spcPts val="0"/>
              </a:spcBef>
              <a:spcAft>
                <a:spcPts val="600"/>
              </a:spcAft>
              <a:buClr>
                <a:srgbClr val="000000"/>
              </a:buClr>
              <a:buSzTx/>
              <a:buBlip>
                <a:blip r:embed="rId3">
                  <a:extLst>
                    <a:ext uri="{96DAC541-7B7A-43D3-8B79-37D633B846F1}">
                      <asvg:svgBlip xmlns:asvg="http://schemas.microsoft.com/office/drawing/2016/SVG/main" r:embed="rId4"/>
                    </a:ext>
                  </a:extLst>
                </a:blip>
              </a:buBlip>
              <a:tabLst/>
              <a:defRPr/>
            </a:pPr>
            <a:r>
              <a:rPr lang="en-US" sz="1800" b="1" dirty="0">
                <a:solidFill>
                  <a:schemeClr val="tx2"/>
                </a:solidFill>
                <a:latin typeface="Arial" panose="020B0604020202020204" pitchFamily="34" charset="0"/>
                <a:ea typeface="+mn-ea"/>
                <a:cs typeface="Arial" panose="020B0604020202020204" pitchFamily="34" charset="0"/>
              </a:rPr>
              <a:t>Example for Recording of NCI:</a:t>
            </a:r>
          </a:p>
        </p:txBody>
      </p:sp>
      <p:graphicFrame>
        <p:nvGraphicFramePr>
          <p:cNvPr id="9" name="Table 8">
            <a:extLst>
              <a:ext uri="{FF2B5EF4-FFF2-40B4-BE49-F238E27FC236}">
                <a16:creationId xmlns:a16="http://schemas.microsoft.com/office/drawing/2014/main" id="{4A37C7A9-A7D2-2630-5608-FDB7A6C167ED}"/>
              </a:ext>
            </a:extLst>
          </p:cNvPr>
          <p:cNvGraphicFramePr>
            <a:graphicFrameLocks noGrp="1"/>
          </p:cNvGraphicFramePr>
          <p:nvPr>
            <p:extLst>
              <p:ext uri="{D42A27DB-BD31-4B8C-83A1-F6EECF244321}">
                <p14:modId xmlns:p14="http://schemas.microsoft.com/office/powerpoint/2010/main" val="2492701562"/>
              </p:ext>
            </p:extLst>
          </p:nvPr>
        </p:nvGraphicFramePr>
        <p:xfrm>
          <a:off x="207626" y="1733352"/>
          <a:ext cx="6885464" cy="1367104"/>
        </p:xfrm>
        <a:graphic>
          <a:graphicData uri="http://schemas.openxmlformats.org/drawingml/2006/table">
            <a:tbl>
              <a:tblPr firstRow="1" bandRow="1"/>
              <a:tblGrid>
                <a:gridCol w="5504021">
                  <a:extLst>
                    <a:ext uri="{9D8B030D-6E8A-4147-A177-3AD203B41FA5}">
                      <a16:colId xmlns:a16="http://schemas.microsoft.com/office/drawing/2014/main" val="945274630"/>
                    </a:ext>
                  </a:extLst>
                </a:gridCol>
                <a:gridCol w="1381443">
                  <a:extLst>
                    <a:ext uri="{9D8B030D-6E8A-4147-A177-3AD203B41FA5}">
                      <a16:colId xmlns:a16="http://schemas.microsoft.com/office/drawing/2014/main" val="763404486"/>
                    </a:ext>
                  </a:extLst>
                </a:gridCol>
              </a:tblGrid>
              <a:tr h="341776">
                <a:tc>
                  <a:txBody>
                    <a:bodyPr/>
                    <a:lstStyle/>
                    <a:p>
                      <a:r>
                        <a:rPr lang="en-US" sz="1600" dirty="0">
                          <a:solidFill>
                            <a:schemeClr val="tx1"/>
                          </a:solidFill>
                          <a:latin typeface="Arial" panose="020B0604020202020204" pitchFamily="34" charset="0"/>
                          <a:cs typeface="Arial" panose="020B0604020202020204" pitchFamily="34" charset="0"/>
                        </a:rPr>
                        <a:t>Purchase Consideration</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600" dirty="0">
                          <a:solidFill>
                            <a:schemeClr val="tx1"/>
                          </a:solidFill>
                          <a:latin typeface="Arial" panose="020B0604020202020204" pitchFamily="34" charset="0"/>
                          <a:cs typeface="Arial" panose="020B0604020202020204" pitchFamily="34" charset="0"/>
                        </a:rPr>
                        <a:t>INR 1000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29493182"/>
                  </a:ext>
                </a:extLst>
              </a:tr>
              <a:tr h="341776">
                <a:tc>
                  <a:txBody>
                    <a:bodyPr/>
                    <a:lstStyle/>
                    <a:p>
                      <a:r>
                        <a:rPr lang="en-US" sz="1600" dirty="0">
                          <a:solidFill>
                            <a:schemeClr val="tx1"/>
                          </a:solidFill>
                          <a:latin typeface="Arial" panose="020B0604020202020204" pitchFamily="34" charset="0"/>
                          <a:cs typeface="Arial" panose="020B0604020202020204" pitchFamily="34" charset="0"/>
                        </a:rPr>
                        <a:t>Percentage Interest Acquired (%)</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600" dirty="0">
                          <a:solidFill>
                            <a:schemeClr val="tx1"/>
                          </a:solidFill>
                          <a:latin typeface="Arial" panose="020B0604020202020204" pitchFamily="34" charset="0"/>
                          <a:cs typeface="Arial" panose="020B0604020202020204" pitchFamily="34" charset="0"/>
                        </a:rPr>
                        <a:t>80%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06800249"/>
                  </a:ext>
                </a:extLst>
              </a:tr>
              <a:tr h="341776">
                <a:tc>
                  <a:txBody>
                    <a:bodyPr/>
                    <a:lstStyle/>
                    <a:p>
                      <a:r>
                        <a:rPr lang="en-US" sz="1600" dirty="0">
                          <a:solidFill>
                            <a:schemeClr val="tx1"/>
                          </a:solidFill>
                          <a:latin typeface="Arial" panose="020B0604020202020204" pitchFamily="34" charset="0"/>
                          <a:cs typeface="Arial" panose="020B0604020202020204" pitchFamily="34" charset="0"/>
                        </a:rPr>
                        <a:t>Fair Value of Identifiable Net Assets of Acquiree</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600" dirty="0">
                          <a:solidFill>
                            <a:schemeClr val="tx1"/>
                          </a:solidFill>
                          <a:latin typeface="Arial" panose="020B0604020202020204" pitchFamily="34" charset="0"/>
                          <a:cs typeface="Arial" panose="020B0604020202020204" pitchFamily="34" charset="0"/>
                        </a:rPr>
                        <a:t>INR 800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45626769"/>
                  </a:ext>
                </a:extLst>
              </a:tr>
              <a:tr h="341776">
                <a:tc>
                  <a:txBody>
                    <a:bodyPr/>
                    <a:lstStyle/>
                    <a:p>
                      <a:r>
                        <a:rPr lang="en-US" sz="1600" dirty="0">
                          <a:solidFill>
                            <a:schemeClr val="tx1"/>
                          </a:solidFill>
                          <a:latin typeface="Arial" panose="020B0604020202020204" pitchFamily="34" charset="0"/>
                          <a:cs typeface="Arial" panose="020B0604020202020204" pitchFamily="34" charset="0"/>
                        </a:rPr>
                        <a:t>Fair Value of NCI (Balance 20%)</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600" dirty="0">
                          <a:solidFill>
                            <a:schemeClr val="tx1"/>
                          </a:solidFill>
                          <a:latin typeface="Arial" panose="020B0604020202020204" pitchFamily="34" charset="0"/>
                          <a:cs typeface="Arial" panose="020B0604020202020204" pitchFamily="34" charset="0"/>
                        </a:rPr>
                        <a:t>INR 200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99589413"/>
                  </a:ext>
                </a:extLst>
              </a:tr>
            </a:tbl>
          </a:graphicData>
        </a:graphic>
      </p:graphicFrame>
      <p:graphicFrame>
        <p:nvGraphicFramePr>
          <p:cNvPr id="10" name="Table 9">
            <a:extLst>
              <a:ext uri="{FF2B5EF4-FFF2-40B4-BE49-F238E27FC236}">
                <a16:creationId xmlns:a16="http://schemas.microsoft.com/office/drawing/2014/main" id="{DA33FCED-8B53-4E75-AD77-888BD62BDAC0}"/>
              </a:ext>
            </a:extLst>
          </p:cNvPr>
          <p:cNvGraphicFramePr>
            <a:graphicFrameLocks noGrp="1"/>
          </p:cNvGraphicFramePr>
          <p:nvPr>
            <p:extLst>
              <p:ext uri="{D42A27DB-BD31-4B8C-83A1-F6EECF244321}">
                <p14:modId xmlns:p14="http://schemas.microsoft.com/office/powerpoint/2010/main" val="1634530575"/>
              </p:ext>
            </p:extLst>
          </p:nvPr>
        </p:nvGraphicFramePr>
        <p:xfrm>
          <a:off x="207626" y="3393299"/>
          <a:ext cx="8728747" cy="2743200"/>
        </p:xfrm>
        <a:graphic>
          <a:graphicData uri="http://schemas.openxmlformats.org/drawingml/2006/table">
            <a:tbl>
              <a:tblPr firstRow="1" bandRow="1"/>
              <a:tblGrid>
                <a:gridCol w="3413234">
                  <a:extLst>
                    <a:ext uri="{9D8B030D-6E8A-4147-A177-3AD203B41FA5}">
                      <a16:colId xmlns:a16="http://schemas.microsoft.com/office/drawing/2014/main" val="3352319315"/>
                    </a:ext>
                  </a:extLst>
                </a:gridCol>
                <a:gridCol w="2751217">
                  <a:extLst>
                    <a:ext uri="{9D8B030D-6E8A-4147-A177-3AD203B41FA5}">
                      <a16:colId xmlns:a16="http://schemas.microsoft.com/office/drawing/2014/main" val="1748092607"/>
                    </a:ext>
                  </a:extLst>
                </a:gridCol>
                <a:gridCol w="2564296">
                  <a:extLst>
                    <a:ext uri="{9D8B030D-6E8A-4147-A177-3AD203B41FA5}">
                      <a16:colId xmlns:a16="http://schemas.microsoft.com/office/drawing/2014/main" val="3751122304"/>
                    </a:ext>
                  </a:extLst>
                </a:gridCol>
              </a:tblGrid>
              <a:tr h="310515">
                <a:tc>
                  <a:txBody>
                    <a:bodyPr/>
                    <a:lstStyle/>
                    <a:p>
                      <a:endParaRPr lang="en-IN" sz="1600" dirty="0">
                        <a:solidFill>
                          <a:schemeClr val="bg1"/>
                        </a:solidFill>
                        <a:latin typeface="Arial" panose="020B0604020202020204" pitchFamily="34" charset="0"/>
                        <a:cs typeface="Arial" panose="020B0604020202020204" pitchFamily="34" charset="0"/>
                      </a:endParaRPr>
                    </a:p>
                  </a:txBody>
                  <a:tcPr>
                    <a:solidFill>
                      <a:schemeClr val="accent5"/>
                    </a:solidFill>
                  </a:tcPr>
                </a:tc>
                <a:tc>
                  <a:txBody>
                    <a:bodyPr/>
                    <a:lstStyle/>
                    <a:p>
                      <a:pPr algn="ctr"/>
                      <a:r>
                        <a:rPr lang="en-US" sz="1600" b="1" dirty="0">
                          <a:solidFill>
                            <a:schemeClr val="bg1"/>
                          </a:solidFill>
                          <a:latin typeface="Arial" panose="020B0604020202020204" pitchFamily="34" charset="0"/>
                          <a:cs typeface="Arial" panose="020B0604020202020204" pitchFamily="34" charset="0"/>
                        </a:rPr>
                        <a:t> PROPORTIONATE SHARE OF NET ASSETS METHOD</a:t>
                      </a:r>
                      <a:endParaRPr lang="en-IN" sz="1600" b="1" dirty="0">
                        <a:solidFill>
                          <a:schemeClr val="bg1"/>
                        </a:solidFill>
                        <a:latin typeface="Arial" panose="020B0604020202020204" pitchFamily="34" charset="0"/>
                        <a:cs typeface="Arial" panose="020B0604020202020204" pitchFamily="34" charset="0"/>
                      </a:endParaRPr>
                    </a:p>
                  </a:txBody>
                  <a:tcPr anchor="ctr">
                    <a:solidFill>
                      <a:schemeClr val="accent5"/>
                    </a:solidFill>
                  </a:tcPr>
                </a:tc>
                <a:tc>
                  <a:txBody>
                    <a:bodyPr/>
                    <a:lstStyle/>
                    <a:p>
                      <a:pPr algn="ctr"/>
                      <a:r>
                        <a:rPr lang="en-US" sz="1600" b="1" dirty="0">
                          <a:solidFill>
                            <a:schemeClr val="bg1"/>
                          </a:solidFill>
                          <a:latin typeface="Arial" panose="020B0604020202020204" pitchFamily="34" charset="0"/>
                          <a:cs typeface="Arial" panose="020B0604020202020204" pitchFamily="34" charset="0"/>
                        </a:rPr>
                        <a:t>FAIR VALUE METHOD</a:t>
                      </a:r>
                      <a:endParaRPr lang="en-IN" sz="1600" b="1" dirty="0">
                        <a:solidFill>
                          <a:schemeClr val="bg1"/>
                        </a:solidFill>
                        <a:latin typeface="Arial" panose="020B0604020202020204" pitchFamily="34" charset="0"/>
                        <a:cs typeface="Arial" panose="020B0604020202020204" pitchFamily="34" charset="0"/>
                      </a:endParaRPr>
                    </a:p>
                  </a:txBody>
                  <a:tcPr anchor="ctr">
                    <a:solidFill>
                      <a:schemeClr val="accent5"/>
                    </a:solidFill>
                  </a:tcPr>
                </a:tc>
                <a:extLst>
                  <a:ext uri="{0D108BD9-81ED-4DB2-BD59-A6C34878D82A}">
                    <a16:rowId xmlns:a16="http://schemas.microsoft.com/office/drawing/2014/main" val="2083971550"/>
                  </a:ext>
                </a:extLst>
              </a:tr>
              <a:tr h="310515">
                <a:tc>
                  <a:txBody>
                    <a:bodyPr/>
                    <a:lstStyle/>
                    <a:p>
                      <a:r>
                        <a:rPr lang="en-US" sz="1600" dirty="0">
                          <a:solidFill>
                            <a:schemeClr val="tx1"/>
                          </a:solidFill>
                          <a:latin typeface="Arial" panose="020B0604020202020204" pitchFamily="34" charset="0"/>
                          <a:cs typeface="Arial" panose="020B0604020202020204" pitchFamily="34" charset="0"/>
                        </a:rPr>
                        <a:t>Purchase Consideration</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1000</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1000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57816762"/>
                  </a:ext>
                </a:extLst>
              </a:tr>
              <a:tr h="310515">
                <a:tc>
                  <a:txBody>
                    <a:bodyPr/>
                    <a:lstStyle/>
                    <a:p>
                      <a:r>
                        <a:rPr lang="en-US" sz="1600" dirty="0">
                          <a:solidFill>
                            <a:schemeClr val="tx1"/>
                          </a:solidFill>
                          <a:latin typeface="Arial" panose="020B0604020202020204" pitchFamily="34" charset="0"/>
                          <a:cs typeface="Arial" panose="020B0604020202020204" pitchFamily="34" charset="0"/>
                        </a:rPr>
                        <a:t>NCI (% of Identifiable NIA and Fair Value) *</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800 * 20% = INR 160</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200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1188270"/>
                  </a:ext>
                </a:extLst>
              </a:tr>
              <a:tr h="310515">
                <a:tc>
                  <a:txBody>
                    <a:bodyPr/>
                    <a:lstStyle/>
                    <a:p>
                      <a:r>
                        <a:rPr lang="en-US" sz="1600" b="1" dirty="0">
                          <a:solidFill>
                            <a:schemeClr val="tx1"/>
                          </a:solidFill>
                          <a:latin typeface="Arial" panose="020B0604020202020204" pitchFamily="34" charset="0"/>
                          <a:cs typeface="Arial" panose="020B0604020202020204" pitchFamily="34" charset="0"/>
                        </a:rPr>
                        <a:t>Total Value</a:t>
                      </a:r>
                      <a:endParaRPr lang="en-IN" sz="1600" b="1"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b="1" dirty="0">
                          <a:solidFill>
                            <a:schemeClr val="tx1"/>
                          </a:solidFill>
                          <a:latin typeface="Arial" panose="020B0604020202020204" pitchFamily="34" charset="0"/>
                          <a:cs typeface="Arial" panose="020B0604020202020204" pitchFamily="34" charset="0"/>
                        </a:rPr>
                        <a:t>INR 1,160</a:t>
                      </a:r>
                      <a:endParaRPr lang="en-IN" sz="1600" b="1"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b="1" dirty="0">
                          <a:solidFill>
                            <a:schemeClr val="tx1"/>
                          </a:solidFill>
                          <a:latin typeface="Arial" panose="020B0604020202020204" pitchFamily="34" charset="0"/>
                          <a:cs typeface="Arial" panose="020B0604020202020204" pitchFamily="34" charset="0"/>
                        </a:rPr>
                        <a:t>INR 1,200</a:t>
                      </a:r>
                      <a:endParaRPr lang="en-IN" sz="16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56334130"/>
                  </a:ext>
                </a:extLst>
              </a:tr>
              <a:tr h="310515">
                <a:tc>
                  <a:txBody>
                    <a:bodyPr/>
                    <a:lstStyle/>
                    <a:p>
                      <a:r>
                        <a:rPr lang="en-US" sz="1600" dirty="0">
                          <a:solidFill>
                            <a:schemeClr val="tx1"/>
                          </a:solidFill>
                          <a:latin typeface="Arial" panose="020B0604020202020204" pitchFamily="34" charset="0"/>
                          <a:cs typeface="Arial" panose="020B0604020202020204" pitchFamily="34" charset="0"/>
                        </a:rPr>
                        <a:t>Fair Value of Identifiable Net Assets</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800</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800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14332604"/>
                  </a:ext>
                </a:extLst>
              </a:tr>
              <a:tr h="310515">
                <a:tc>
                  <a:txBody>
                    <a:bodyPr/>
                    <a:lstStyle/>
                    <a:p>
                      <a:r>
                        <a:rPr lang="en-US" sz="1600" dirty="0">
                          <a:solidFill>
                            <a:schemeClr val="tx1"/>
                          </a:solidFill>
                          <a:latin typeface="Arial" panose="020B0604020202020204" pitchFamily="34" charset="0"/>
                          <a:cs typeface="Arial" panose="020B0604020202020204" pitchFamily="34" charset="0"/>
                        </a:rPr>
                        <a:t>Goodwill</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360</a:t>
                      </a:r>
                      <a:endParaRPr lang="en-IN" sz="1600" dirty="0">
                        <a:solidFill>
                          <a:schemeClr val="tx1"/>
                        </a:solidFill>
                        <a:latin typeface="Arial" panose="020B0604020202020204" pitchFamily="34" charset="0"/>
                        <a:cs typeface="Arial" panose="020B0604020202020204" pitchFamily="34" charset="0"/>
                      </a:endParaRPr>
                    </a:p>
                  </a:txBody>
                  <a:tcPr/>
                </a:tc>
                <a:tc>
                  <a:txBody>
                    <a:bodyPr/>
                    <a:lstStyle/>
                    <a:p>
                      <a:pPr algn="r"/>
                      <a:r>
                        <a:rPr lang="en-US" sz="1600" dirty="0">
                          <a:solidFill>
                            <a:schemeClr val="tx1"/>
                          </a:solidFill>
                          <a:latin typeface="Arial" panose="020B0604020202020204" pitchFamily="34" charset="0"/>
                          <a:cs typeface="Arial" panose="020B0604020202020204" pitchFamily="34" charset="0"/>
                        </a:rPr>
                        <a:t>INR 400</a:t>
                      </a:r>
                      <a:endParaRPr lang="en-IN" sz="16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22050932"/>
                  </a:ext>
                </a:extLst>
              </a:tr>
            </a:tbl>
          </a:graphicData>
        </a:graphic>
      </p:graphicFrame>
      <p:sp>
        <p:nvSpPr>
          <p:cNvPr id="13" name="TextBox 12">
            <a:extLst>
              <a:ext uri="{FF2B5EF4-FFF2-40B4-BE49-F238E27FC236}">
                <a16:creationId xmlns:a16="http://schemas.microsoft.com/office/drawing/2014/main" id="{A6035A2B-6E48-013C-213D-77A8F5802676}"/>
              </a:ext>
            </a:extLst>
          </p:cNvPr>
          <p:cNvSpPr txBox="1"/>
          <p:nvPr/>
        </p:nvSpPr>
        <p:spPr>
          <a:xfrm>
            <a:off x="207626" y="6181436"/>
            <a:ext cx="82936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rPr>
              <a:t>* Recognized amount of Non-Controlling Interest.</a:t>
            </a:r>
          </a:p>
        </p:txBody>
      </p:sp>
      <p:sp>
        <p:nvSpPr>
          <p:cNvPr id="15" name="Title 5">
            <a:extLst>
              <a:ext uri="{FF2B5EF4-FFF2-40B4-BE49-F238E27FC236}">
                <a16:creationId xmlns:a16="http://schemas.microsoft.com/office/drawing/2014/main" id="{0262B73E-3762-E127-F64B-95327E6CAE40}"/>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IN" sz="2200" dirty="0">
                <a:solidFill>
                  <a:srgbClr val="00335A"/>
                </a:solidFill>
                <a:latin typeface="Arial" panose="020B0604020202020204" pitchFamily="34" charset="0"/>
                <a:cs typeface="Arial" panose="020B0604020202020204" pitchFamily="34" charset="0"/>
              </a:rPr>
              <a:t>Step 1: </a:t>
            </a:r>
            <a:r>
              <a:rPr lang="en-US" sz="2200" dirty="0">
                <a:solidFill>
                  <a:srgbClr val="00335A"/>
                </a:solidFill>
                <a:latin typeface="Arial" panose="020B0604020202020204" pitchFamily="34" charset="0"/>
                <a:cs typeface="Arial" panose="020B0604020202020204" pitchFamily="34" charset="0"/>
              </a:rPr>
              <a:t>Determination of Purchase Consideration </a:t>
            </a:r>
          </a:p>
        </p:txBody>
      </p:sp>
    </p:spTree>
    <p:extLst>
      <p:ext uri="{BB962C8B-B14F-4D97-AF65-F5344CB8AC3E}">
        <p14:creationId xmlns:p14="http://schemas.microsoft.com/office/powerpoint/2010/main" val="417039991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EC65B2-1CEB-ABF2-E4E3-C8C0E42455E8}"/>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41A172E0-BD13-9DAE-8007-CBD68F915676}"/>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E9E06259-11F1-0745-7F22-B0EB94C9E2F4}"/>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15</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B7388B91-84C9-5064-4B60-3DB7270BDB93}"/>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1" name="Subtitle 578">
            <a:extLst>
              <a:ext uri="{FF2B5EF4-FFF2-40B4-BE49-F238E27FC236}">
                <a16:creationId xmlns:a16="http://schemas.microsoft.com/office/drawing/2014/main" id="{BF3B23D2-F81F-C7DE-9D93-21C7FA888F03}"/>
              </a:ext>
            </a:extLst>
          </p:cNvPr>
          <p:cNvSpPr txBox="1">
            <a:spLocks/>
          </p:cNvSpPr>
          <p:nvPr/>
        </p:nvSpPr>
        <p:spPr>
          <a:xfrm>
            <a:off x="62948" y="1771442"/>
            <a:ext cx="8883660" cy="2907119"/>
          </a:xfrm>
          <a:prstGeom prst="rect">
            <a:avLst/>
          </a:prstGeom>
        </p:spPr>
        <p:txBody>
          <a:bodyPr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14000"/>
              </a:lnSpc>
            </a:pPr>
            <a:r>
              <a:rPr lang="en-US" sz="1600" dirty="0">
                <a:solidFill>
                  <a:schemeClr val="tx1">
                    <a:lumMod val="65000"/>
                    <a:lumOff val="35000"/>
                  </a:schemeClr>
                </a:solidFill>
                <a:latin typeface="Arial" panose="020B0604020202020204" pitchFamily="34" charset="0"/>
                <a:cs typeface="Arial" panose="020B0604020202020204" pitchFamily="34" charset="0"/>
              </a:rPr>
              <a:t>When accounting for a business combination under </a:t>
            </a:r>
            <a:r>
              <a:rPr lang="en-US" sz="1600" b="1" dirty="0">
                <a:solidFill>
                  <a:schemeClr val="tx1">
                    <a:lumMod val="65000"/>
                    <a:lumOff val="35000"/>
                  </a:schemeClr>
                </a:solidFill>
                <a:latin typeface="Arial" panose="020B0604020202020204" pitchFamily="34" charset="0"/>
                <a:cs typeface="Arial" panose="020B0604020202020204" pitchFamily="34" charset="0"/>
              </a:rPr>
              <a:t>Ind AS 103</a:t>
            </a:r>
            <a:r>
              <a:rPr lang="en-US" sz="1600" dirty="0">
                <a:solidFill>
                  <a:schemeClr val="tx1">
                    <a:lumMod val="65000"/>
                    <a:lumOff val="35000"/>
                  </a:schemeClr>
                </a:solidFill>
                <a:latin typeface="Arial" panose="020B0604020202020204" pitchFamily="34" charset="0"/>
                <a:cs typeface="Arial" panose="020B0604020202020204" pitchFamily="34" charset="0"/>
              </a:rPr>
              <a:t>, it's crucial to </a:t>
            </a:r>
            <a:r>
              <a:rPr lang="en-US" sz="1600" b="1" dirty="0">
                <a:solidFill>
                  <a:schemeClr val="tx1">
                    <a:lumMod val="65000"/>
                    <a:lumOff val="35000"/>
                  </a:schemeClr>
                </a:solidFill>
                <a:latin typeface="Arial" panose="020B0604020202020204" pitchFamily="34" charset="0"/>
                <a:cs typeface="Arial" panose="020B0604020202020204" pitchFamily="34" charset="0"/>
              </a:rPr>
              <a:t>recognize </a:t>
            </a:r>
            <a:r>
              <a:rPr lang="en-US" sz="1600" dirty="0">
                <a:solidFill>
                  <a:schemeClr val="tx1">
                    <a:lumMod val="65000"/>
                    <a:lumOff val="35000"/>
                  </a:schemeClr>
                </a:solidFill>
                <a:latin typeface="Arial" panose="020B0604020202020204" pitchFamily="34" charset="0"/>
                <a:cs typeface="Arial" panose="020B0604020202020204" pitchFamily="34" charset="0"/>
              </a:rPr>
              <a:t>and </a:t>
            </a:r>
            <a:r>
              <a:rPr lang="en-US" sz="1600" b="1" dirty="0">
                <a:solidFill>
                  <a:schemeClr val="tx1">
                    <a:lumMod val="65000"/>
                    <a:lumOff val="35000"/>
                  </a:schemeClr>
                </a:solidFill>
                <a:latin typeface="Arial" panose="020B0604020202020204" pitchFamily="34" charset="0"/>
                <a:cs typeface="Arial" panose="020B0604020202020204" pitchFamily="34" charset="0"/>
              </a:rPr>
              <a:t>measure the identifiable assets acquired</a:t>
            </a:r>
            <a:r>
              <a:rPr lang="en-US" sz="1600" dirty="0">
                <a:solidFill>
                  <a:schemeClr val="tx1">
                    <a:lumMod val="65000"/>
                    <a:lumOff val="35000"/>
                  </a:schemeClr>
                </a:solidFill>
                <a:latin typeface="Arial" panose="020B0604020202020204" pitchFamily="34" charset="0"/>
                <a:cs typeface="Arial" panose="020B0604020202020204" pitchFamily="34" charset="0"/>
              </a:rPr>
              <a:t> and </a:t>
            </a:r>
            <a:r>
              <a:rPr lang="en-US" sz="1600" b="1" dirty="0">
                <a:solidFill>
                  <a:schemeClr val="tx1">
                    <a:lumMod val="65000"/>
                    <a:lumOff val="35000"/>
                  </a:schemeClr>
                </a:solidFill>
                <a:latin typeface="Arial" panose="020B0604020202020204" pitchFamily="34" charset="0"/>
                <a:cs typeface="Arial" panose="020B0604020202020204" pitchFamily="34" charset="0"/>
              </a:rPr>
              <a:t>liabilities assumed </a:t>
            </a:r>
            <a:r>
              <a:rPr lang="en-US" sz="1600" dirty="0">
                <a:solidFill>
                  <a:schemeClr val="tx1">
                    <a:lumMod val="65000"/>
                    <a:lumOff val="35000"/>
                  </a:schemeClr>
                </a:solidFill>
                <a:latin typeface="Arial" panose="020B0604020202020204" pitchFamily="34" charset="0"/>
                <a:cs typeface="Arial" panose="020B0604020202020204" pitchFamily="34" charset="0"/>
              </a:rPr>
              <a:t>as part of the transaction. This includes both </a:t>
            </a:r>
            <a:r>
              <a:rPr lang="en-US" sz="1600" b="1" dirty="0">
                <a:solidFill>
                  <a:schemeClr val="tx1">
                    <a:lumMod val="65000"/>
                    <a:lumOff val="35000"/>
                  </a:schemeClr>
                </a:solidFill>
                <a:latin typeface="Arial" panose="020B0604020202020204" pitchFamily="34" charset="0"/>
                <a:cs typeface="Arial" panose="020B0604020202020204" pitchFamily="34" charset="0"/>
              </a:rPr>
              <a:t>tangible </a:t>
            </a:r>
            <a:r>
              <a:rPr lang="en-US" sz="1600" dirty="0">
                <a:solidFill>
                  <a:schemeClr val="tx1">
                    <a:lumMod val="65000"/>
                    <a:lumOff val="35000"/>
                  </a:schemeClr>
                </a:solidFill>
                <a:latin typeface="Arial" panose="020B0604020202020204" pitchFamily="34" charset="0"/>
                <a:cs typeface="Arial" panose="020B0604020202020204" pitchFamily="34" charset="0"/>
              </a:rPr>
              <a:t>and </a:t>
            </a:r>
            <a:r>
              <a:rPr lang="en-US" sz="1600" b="1" dirty="0">
                <a:solidFill>
                  <a:schemeClr val="tx1">
                    <a:lumMod val="65000"/>
                    <a:lumOff val="35000"/>
                  </a:schemeClr>
                </a:solidFill>
                <a:latin typeface="Arial" panose="020B0604020202020204" pitchFamily="34" charset="0"/>
                <a:cs typeface="Arial" panose="020B0604020202020204" pitchFamily="34" charset="0"/>
              </a:rPr>
              <a:t>intangible </a:t>
            </a:r>
            <a:r>
              <a:rPr lang="en-US" sz="1600" dirty="0">
                <a:solidFill>
                  <a:schemeClr val="tx1">
                    <a:lumMod val="65000"/>
                    <a:lumOff val="35000"/>
                  </a:schemeClr>
                </a:solidFill>
                <a:latin typeface="Arial" panose="020B0604020202020204" pitchFamily="34" charset="0"/>
                <a:cs typeface="Arial" panose="020B0604020202020204" pitchFamily="34" charset="0"/>
              </a:rPr>
              <a:t>assets, as well as various liabilities such as debt, lease obligations, and provisions.</a:t>
            </a:r>
          </a:p>
          <a:p>
            <a:pPr algn="just">
              <a:lnSpc>
                <a:spcPct val="114000"/>
              </a:lnSpc>
            </a:pPr>
            <a:endParaRPr lang="en-US" sz="5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lgn="just">
              <a:lnSpc>
                <a:spcPct val="114000"/>
              </a:lnSpc>
              <a:buFont typeface="Wingdings" panose="05000000000000000000" pitchFamily="2" charset="2"/>
              <a:buChar char="Ø"/>
            </a:pPr>
            <a:r>
              <a:rPr lang="en-US" sz="1600" b="1" i="1" dirty="0">
                <a:solidFill>
                  <a:schemeClr val="tx1">
                    <a:lumMod val="65000"/>
                    <a:lumOff val="35000"/>
                  </a:schemeClr>
                </a:solidFill>
                <a:latin typeface="Arial" panose="020B0604020202020204" pitchFamily="34" charset="0"/>
                <a:cs typeface="Arial" panose="020B0604020202020204" pitchFamily="34" charset="0"/>
              </a:rPr>
              <a:t>Assets Acquired -</a:t>
            </a:r>
            <a:r>
              <a:rPr lang="en-US" sz="1600" dirty="0">
                <a:solidFill>
                  <a:schemeClr val="tx1">
                    <a:lumMod val="65000"/>
                    <a:lumOff val="35000"/>
                  </a:schemeClr>
                </a:solidFill>
                <a:latin typeface="Arial" panose="020B0604020202020204" pitchFamily="34" charset="0"/>
                <a:cs typeface="Arial" panose="020B0604020202020204" pitchFamily="34" charset="0"/>
              </a:rPr>
              <a:t> Ind AS 103 requires assets to be measured at </a:t>
            </a:r>
            <a:r>
              <a:rPr lang="en-US" sz="1600" u="sng" dirty="0">
                <a:solidFill>
                  <a:schemeClr val="tx1">
                    <a:lumMod val="65000"/>
                    <a:lumOff val="35000"/>
                  </a:schemeClr>
                </a:solidFill>
                <a:latin typeface="Arial" panose="020B0604020202020204" pitchFamily="34" charset="0"/>
                <a:cs typeface="Arial" panose="020B0604020202020204" pitchFamily="34" charset="0"/>
              </a:rPr>
              <a:t>fair value</a:t>
            </a:r>
            <a:r>
              <a:rPr lang="en-US" sz="1600" dirty="0">
                <a:solidFill>
                  <a:schemeClr val="tx1">
                    <a:lumMod val="65000"/>
                    <a:lumOff val="35000"/>
                  </a:schemeClr>
                </a:solidFill>
                <a:latin typeface="Arial" panose="020B0604020202020204" pitchFamily="34" charset="0"/>
                <a:cs typeface="Arial" panose="020B0604020202020204" pitchFamily="34" charset="0"/>
              </a:rPr>
              <a:t>. However, in practice, we sometimes assume the book value of current assets to be its fair value.</a:t>
            </a:r>
            <a:endParaRPr lang="en-US" sz="1600" u="sng"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lgn="just">
              <a:lnSpc>
                <a:spcPct val="114000"/>
              </a:lnSpc>
              <a:spcAft>
                <a:spcPts val="600"/>
              </a:spcAft>
              <a:buFont typeface="Wingdings" panose="05000000000000000000" pitchFamily="2" charset="2"/>
              <a:buChar char="Ø"/>
            </a:pPr>
            <a:r>
              <a:rPr lang="en-US" sz="1600" b="1" i="1" dirty="0">
                <a:solidFill>
                  <a:schemeClr val="tx1">
                    <a:lumMod val="65000"/>
                    <a:lumOff val="35000"/>
                  </a:schemeClr>
                </a:solidFill>
                <a:latin typeface="Arial" panose="020B0604020202020204" pitchFamily="34" charset="0"/>
                <a:cs typeface="Arial" panose="020B0604020202020204" pitchFamily="34" charset="0"/>
              </a:rPr>
              <a:t>Liabilities Assumed </a:t>
            </a:r>
            <a:r>
              <a:rPr lang="en-US" sz="1600" dirty="0">
                <a:solidFill>
                  <a:schemeClr val="tx1">
                    <a:lumMod val="65000"/>
                    <a:lumOff val="35000"/>
                  </a:schemeClr>
                </a:solidFill>
                <a:latin typeface="Arial" panose="020B0604020202020204" pitchFamily="34" charset="0"/>
                <a:cs typeface="Arial" panose="020B0604020202020204" pitchFamily="34" charset="0"/>
              </a:rPr>
              <a:t>– Ind AS 103 requires liabilities to be measured at </a:t>
            </a:r>
            <a:r>
              <a:rPr lang="en-US" sz="1600" u="sng" dirty="0">
                <a:solidFill>
                  <a:schemeClr val="tx1">
                    <a:lumMod val="65000"/>
                    <a:lumOff val="35000"/>
                  </a:schemeClr>
                </a:solidFill>
                <a:latin typeface="Arial" panose="020B0604020202020204" pitchFamily="34" charset="0"/>
                <a:cs typeface="Arial" panose="020B0604020202020204" pitchFamily="34" charset="0"/>
              </a:rPr>
              <a:t>fair value</a:t>
            </a:r>
            <a:r>
              <a:rPr lang="en-US" sz="1600" dirty="0">
                <a:solidFill>
                  <a:schemeClr val="tx1">
                    <a:lumMod val="65000"/>
                    <a:lumOff val="35000"/>
                  </a:schemeClr>
                </a:solidFill>
                <a:latin typeface="Arial" panose="020B0604020202020204" pitchFamily="34" charset="0"/>
                <a:cs typeface="Arial" panose="020B0604020202020204" pitchFamily="34" charset="0"/>
              </a:rPr>
              <a:t>. However, in practice, we sometimes assume the book value of the liabilities to be their fair value.</a:t>
            </a:r>
          </a:p>
          <a:p>
            <a:pPr marL="285750" lvl="3" indent="-285750" algn="just">
              <a:lnSpc>
                <a:spcPct val="114000"/>
              </a:lnSpc>
              <a:spcAft>
                <a:spcPts val="600"/>
              </a:spcAft>
              <a:buBlip>
                <a:blip r:embed="rId3">
                  <a:extLst>
                    <a:ext uri="{96DAC541-7B7A-43D3-8B79-37D633B846F1}">
                      <asvg:svgBlip xmlns:asvg="http://schemas.microsoft.com/office/drawing/2016/SVG/main" r:embed="rId4"/>
                    </a:ext>
                  </a:extLst>
                </a:blip>
              </a:buBlip>
            </a:pPr>
            <a:endParaRPr lang="en-US" sz="1600" b="1"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Title 5">
            <a:extLst>
              <a:ext uri="{FF2B5EF4-FFF2-40B4-BE49-F238E27FC236}">
                <a16:creationId xmlns:a16="http://schemas.microsoft.com/office/drawing/2014/main" id="{24D3B61F-3334-FCCD-3041-CBF6852BF6B1}"/>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US" sz="2200" dirty="0">
                <a:solidFill>
                  <a:srgbClr val="00335A"/>
                </a:solidFill>
                <a:latin typeface="Arial" panose="020B0604020202020204" pitchFamily="34" charset="0"/>
                <a:cs typeface="Arial" panose="020B0604020202020204" pitchFamily="34" charset="0"/>
              </a:rPr>
              <a:t>Step 2: Allocation of Purchase Consideration</a:t>
            </a:r>
          </a:p>
        </p:txBody>
      </p:sp>
      <p:sp>
        <p:nvSpPr>
          <p:cNvPr id="4" name="TextBox 3">
            <a:extLst>
              <a:ext uri="{FF2B5EF4-FFF2-40B4-BE49-F238E27FC236}">
                <a16:creationId xmlns:a16="http://schemas.microsoft.com/office/drawing/2014/main" id="{1E6D7B11-603F-1E2F-9650-474970CECA1A}"/>
              </a:ext>
            </a:extLst>
          </p:cNvPr>
          <p:cNvSpPr txBox="1"/>
          <p:nvPr/>
        </p:nvSpPr>
        <p:spPr>
          <a:xfrm>
            <a:off x="109330" y="6060149"/>
            <a:ext cx="8971170" cy="562975"/>
          </a:xfrm>
          <a:prstGeom prst="rect">
            <a:avLst/>
          </a:prstGeom>
          <a:noFill/>
        </p:spPr>
        <p:txBody>
          <a:bodyPr wrap="square">
            <a:spAutoFit/>
          </a:bodyPr>
          <a:lstStyle/>
          <a:p>
            <a:pPr marL="0" lvl="3" algn="ctr">
              <a:lnSpc>
                <a:spcPct val="114000"/>
              </a:lnSpc>
              <a:spcAft>
                <a:spcPts val="600"/>
              </a:spcAft>
            </a:pPr>
            <a:r>
              <a:rPr lang="en-US" sz="1400" i="1" dirty="0">
                <a:solidFill>
                  <a:schemeClr val="tx2"/>
                </a:solidFill>
                <a:latin typeface="Arial" panose="020B0604020202020204" pitchFamily="34" charset="0"/>
                <a:cs typeface="Arial" panose="020B0604020202020204" pitchFamily="34" charset="0"/>
              </a:rPr>
              <a:t>The fair value computed herein, shall be from </a:t>
            </a:r>
            <a:r>
              <a:rPr lang="en-US" sz="1400" i="1" u="sng" dirty="0">
                <a:solidFill>
                  <a:schemeClr val="tx2"/>
                </a:solidFill>
                <a:latin typeface="Arial" panose="020B0604020202020204" pitchFamily="34" charset="0"/>
                <a:cs typeface="Arial" panose="020B0604020202020204" pitchFamily="34" charset="0"/>
              </a:rPr>
              <a:t>MARKET PARTICIPANT’S PERSPECTIVE</a:t>
            </a:r>
            <a:r>
              <a:rPr lang="en-US" sz="1400" i="1" dirty="0">
                <a:solidFill>
                  <a:schemeClr val="tx2"/>
                </a:solidFill>
                <a:latin typeface="Arial" panose="020B0604020202020204" pitchFamily="34" charset="0"/>
                <a:cs typeface="Arial" panose="020B0604020202020204" pitchFamily="34" charset="0"/>
              </a:rPr>
              <a:t> and must </a:t>
            </a:r>
            <a:r>
              <a:rPr lang="en-US" sz="1400" i="1" u="sng" dirty="0">
                <a:solidFill>
                  <a:schemeClr val="tx2"/>
                </a:solidFill>
                <a:latin typeface="Arial" panose="020B0604020202020204" pitchFamily="34" charset="0"/>
                <a:cs typeface="Arial" panose="020B0604020202020204" pitchFamily="34" charset="0"/>
              </a:rPr>
              <a:t>exclude any buyer-specific synergies</a:t>
            </a:r>
            <a:r>
              <a:rPr lang="en-US" sz="1400" i="1" dirty="0">
                <a:solidFill>
                  <a:schemeClr val="tx2"/>
                </a:solidFill>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E2BEA516-68AF-6BCB-5945-F40381FC5EF7}"/>
              </a:ext>
            </a:extLst>
          </p:cNvPr>
          <p:cNvSpPr txBox="1"/>
          <p:nvPr/>
        </p:nvSpPr>
        <p:spPr>
          <a:xfrm>
            <a:off x="1013791" y="4442797"/>
            <a:ext cx="6917635" cy="369332"/>
          </a:xfrm>
          <a:prstGeom prst="rect">
            <a:avLst/>
          </a:prstGeom>
          <a:solidFill>
            <a:schemeClr val="tx1">
              <a:lumMod val="50000"/>
              <a:lumOff val="50000"/>
            </a:schemeClr>
          </a:solidFill>
          <a:ln w="19050"/>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b="1" dirty="0">
                <a:latin typeface="Arial" panose="020B0604020202020204" pitchFamily="34" charset="0"/>
                <a:cs typeface="Arial" panose="020B0604020202020204" pitchFamily="34" charset="0"/>
              </a:rPr>
              <a:t>Identification of Intangible assets</a:t>
            </a:r>
            <a:endParaRPr lang="en-IN" b="1" dirty="0">
              <a:latin typeface="Arial" panose="020B0604020202020204" pitchFamily="34" charset="0"/>
              <a:cs typeface="Arial" panose="020B0604020202020204" pitchFamily="34" charset="0"/>
            </a:endParaRPr>
          </a:p>
        </p:txBody>
      </p:sp>
      <p:sp>
        <p:nvSpPr>
          <p:cNvPr id="19" name="Google Shape;593;p48">
            <a:extLst>
              <a:ext uri="{FF2B5EF4-FFF2-40B4-BE49-F238E27FC236}">
                <a16:creationId xmlns:a16="http://schemas.microsoft.com/office/drawing/2014/main" id="{AEA62C80-5347-110C-D93A-CE64C454CFE5}"/>
              </a:ext>
            </a:extLst>
          </p:cNvPr>
          <p:cNvSpPr txBox="1">
            <a:spLocks/>
          </p:cNvSpPr>
          <p:nvPr/>
        </p:nvSpPr>
        <p:spPr>
          <a:xfrm>
            <a:off x="1013791" y="5176333"/>
            <a:ext cx="2743200" cy="640080"/>
          </a:xfrm>
          <a:prstGeom prst="rect">
            <a:avLst/>
          </a:prstGeom>
          <a:ln w="19050"/>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500"/>
              <a:buFont typeface="Montserrat ExtraBold"/>
              <a:buNone/>
              <a:defRPr sz="2200" b="1" i="0" u="none" strike="noStrike" cap="none">
                <a:solidFill>
                  <a:schemeClr val="accent1"/>
                </a:solidFill>
                <a:latin typeface="Montserrat"/>
                <a:ea typeface="Montserrat"/>
                <a:cs typeface="Montserrat"/>
                <a:sym typeface="Montserrat"/>
              </a:defRPr>
            </a:lvl1pPr>
            <a:lvl2pPr marR="0" lvl="1"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2pPr>
            <a:lvl3pPr marR="0" lvl="2"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3pPr>
            <a:lvl4pPr marR="0" lvl="3"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4pPr>
            <a:lvl5pPr marR="0" lvl="4"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5pPr>
            <a:lvl6pPr marR="0" lvl="5"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6pPr>
            <a:lvl7pPr marR="0" lvl="6"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7pPr>
            <a:lvl8pPr marR="0" lvl="7"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8pPr>
            <a:lvl9pPr marR="0" lvl="8"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9pPr>
          </a:lstStyle>
          <a:p>
            <a:r>
              <a:rPr lang="en-US" sz="1600" b="0" dirty="0">
                <a:solidFill>
                  <a:schemeClr val="bg1"/>
                </a:solidFill>
                <a:latin typeface="Arial" panose="020B0604020202020204" pitchFamily="34" charset="0"/>
                <a:cs typeface="Arial" panose="020B0604020202020204" pitchFamily="34" charset="0"/>
              </a:rPr>
              <a:t>Capable of being Separated or Divided</a:t>
            </a:r>
            <a:endParaRPr lang="en-IN" sz="1600" b="0" dirty="0">
              <a:solidFill>
                <a:schemeClr val="bg1"/>
              </a:solidFill>
              <a:latin typeface="Arial" panose="020B0604020202020204" pitchFamily="34" charset="0"/>
              <a:cs typeface="Arial" panose="020B0604020202020204" pitchFamily="34" charset="0"/>
            </a:endParaRPr>
          </a:p>
        </p:txBody>
      </p:sp>
      <p:sp>
        <p:nvSpPr>
          <p:cNvPr id="25" name="Google Shape;593;p48">
            <a:extLst>
              <a:ext uri="{FF2B5EF4-FFF2-40B4-BE49-F238E27FC236}">
                <a16:creationId xmlns:a16="http://schemas.microsoft.com/office/drawing/2014/main" id="{81969561-DFCE-B49A-10FC-BAC962B2E5A1}"/>
              </a:ext>
            </a:extLst>
          </p:cNvPr>
          <p:cNvSpPr txBox="1">
            <a:spLocks/>
          </p:cNvSpPr>
          <p:nvPr/>
        </p:nvSpPr>
        <p:spPr>
          <a:xfrm>
            <a:off x="5270500" y="5176333"/>
            <a:ext cx="2743200" cy="640080"/>
          </a:xfrm>
          <a:prstGeom prst="rect">
            <a:avLst/>
          </a:prstGeom>
          <a:ln w="19050"/>
        </p:spPr>
        <p:style>
          <a:lnRef idx="3">
            <a:schemeClr val="lt1"/>
          </a:lnRef>
          <a:fillRef idx="1">
            <a:schemeClr val="accent5"/>
          </a:fillRef>
          <a:effectRef idx="1">
            <a:schemeClr val="accent5"/>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500"/>
              <a:buFont typeface="Montserrat ExtraBold"/>
              <a:buNone/>
              <a:defRPr sz="2200" b="1" i="0" u="none" strike="noStrike" cap="none">
                <a:solidFill>
                  <a:schemeClr val="accent1"/>
                </a:solidFill>
                <a:latin typeface="Montserrat"/>
                <a:ea typeface="Montserrat"/>
                <a:cs typeface="Montserrat"/>
                <a:sym typeface="Montserrat"/>
              </a:defRPr>
            </a:lvl1pPr>
            <a:lvl2pPr marR="0" lvl="1"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2pPr>
            <a:lvl3pPr marR="0" lvl="2"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3pPr>
            <a:lvl4pPr marR="0" lvl="3"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4pPr>
            <a:lvl5pPr marR="0" lvl="4"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5pPr>
            <a:lvl6pPr marR="0" lvl="5"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6pPr>
            <a:lvl7pPr marR="0" lvl="6"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7pPr>
            <a:lvl8pPr marR="0" lvl="7"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8pPr>
            <a:lvl9pPr marR="0" lvl="8" algn="ctr" rtl="0">
              <a:lnSpc>
                <a:spcPct val="100000"/>
              </a:lnSpc>
              <a:spcBef>
                <a:spcPts val="0"/>
              </a:spcBef>
              <a:spcAft>
                <a:spcPts val="0"/>
              </a:spcAft>
              <a:buClr>
                <a:schemeClr val="accent1"/>
              </a:buClr>
              <a:buSzPts val="2500"/>
              <a:buFont typeface="Montserrat ExtraBold"/>
              <a:buNone/>
              <a:defRPr sz="2500" b="0" i="0" u="none" strike="noStrike" cap="none">
                <a:solidFill>
                  <a:schemeClr val="accent1"/>
                </a:solidFill>
                <a:latin typeface="Montserrat ExtraBold"/>
                <a:ea typeface="Montserrat ExtraBold"/>
                <a:cs typeface="Montserrat ExtraBold"/>
                <a:sym typeface="Montserrat ExtraBold"/>
              </a:defRPr>
            </a:lvl9pPr>
          </a:lstStyle>
          <a:p>
            <a:r>
              <a:rPr lang="en-IN" sz="1600" b="0" dirty="0">
                <a:solidFill>
                  <a:schemeClr val="bg1"/>
                </a:solidFill>
                <a:latin typeface="Arial" panose="020B0604020202020204" pitchFamily="34" charset="0"/>
                <a:cs typeface="Arial" panose="020B0604020202020204" pitchFamily="34" charset="0"/>
              </a:rPr>
              <a:t>Arises from Contractual or Other Legal Rights</a:t>
            </a:r>
          </a:p>
        </p:txBody>
      </p:sp>
      <p:cxnSp>
        <p:nvCxnSpPr>
          <p:cNvPr id="27" name="Connector: Elbow 26">
            <a:extLst>
              <a:ext uri="{FF2B5EF4-FFF2-40B4-BE49-F238E27FC236}">
                <a16:creationId xmlns:a16="http://schemas.microsoft.com/office/drawing/2014/main" id="{68AD1282-03BF-4B83-15A9-56D053E68C14}"/>
              </a:ext>
            </a:extLst>
          </p:cNvPr>
          <p:cNvCxnSpPr>
            <a:cxnSpLocks/>
            <a:stCxn id="5" idx="2"/>
            <a:endCxn id="19" idx="0"/>
          </p:cNvCxnSpPr>
          <p:nvPr/>
        </p:nvCxnSpPr>
        <p:spPr>
          <a:xfrm rot="5400000">
            <a:off x="3246898" y="3950622"/>
            <a:ext cx="364204" cy="2087218"/>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8" name="Connector: Elbow 27">
            <a:extLst>
              <a:ext uri="{FF2B5EF4-FFF2-40B4-BE49-F238E27FC236}">
                <a16:creationId xmlns:a16="http://schemas.microsoft.com/office/drawing/2014/main" id="{3FC0C13A-5CB0-307C-1948-EF5CAD73C9AD}"/>
              </a:ext>
            </a:extLst>
          </p:cNvPr>
          <p:cNvCxnSpPr>
            <a:cxnSpLocks/>
            <a:stCxn id="5" idx="2"/>
            <a:endCxn id="25" idx="0"/>
          </p:cNvCxnSpPr>
          <p:nvPr/>
        </p:nvCxnSpPr>
        <p:spPr>
          <a:xfrm rot="16200000" flipH="1">
            <a:off x="5375252" y="3909485"/>
            <a:ext cx="364204" cy="216949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6" name="TextBox 35">
            <a:extLst>
              <a:ext uri="{FF2B5EF4-FFF2-40B4-BE49-F238E27FC236}">
                <a16:creationId xmlns:a16="http://schemas.microsoft.com/office/drawing/2014/main" id="{0D2A7344-E678-3761-5B1B-B6DDD25ECB80}"/>
              </a:ext>
            </a:extLst>
          </p:cNvPr>
          <p:cNvSpPr txBox="1"/>
          <p:nvPr/>
        </p:nvSpPr>
        <p:spPr>
          <a:xfrm>
            <a:off x="-81172" y="1030443"/>
            <a:ext cx="9225171" cy="705899"/>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Allocation of identifiable tangible assets and liabilities in a purchase price allocation is made as follows:</a:t>
            </a:r>
          </a:p>
        </p:txBody>
      </p:sp>
    </p:spTree>
    <p:extLst>
      <p:ext uri="{BB962C8B-B14F-4D97-AF65-F5344CB8AC3E}">
        <p14:creationId xmlns:p14="http://schemas.microsoft.com/office/powerpoint/2010/main" val="402330167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F0E1C-5F1E-0D9F-EB72-7D2CDAAEC576}"/>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98FC8217-EC79-B3D1-3F00-F96FCC570292}"/>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3E3453F4-FD06-68AF-DD38-14F209ECE877}"/>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16</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304AB521-1F66-B02F-B45E-CB17410C10F4}"/>
              </a:ext>
            </a:extLst>
          </p:cNvPr>
          <p:cNvPicPr>
            <a:picLocks noChangeAspect="1"/>
          </p:cNvPicPr>
          <p:nvPr/>
        </p:nvPicPr>
        <p:blipFill>
          <a:blip r:embed="rId2"/>
          <a:stretch>
            <a:fillRect/>
          </a:stretch>
        </p:blipFill>
        <p:spPr>
          <a:xfrm>
            <a:off x="7375435" y="118511"/>
            <a:ext cx="1617555" cy="675993"/>
          </a:xfrm>
          <a:prstGeom prst="rect">
            <a:avLst/>
          </a:prstGeom>
        </p:spPr>
      </p:pic>
      <p:grpSp>
        <p:nvGrpSpPr>
          <p:cNvPr id="72" name="Group 71">
            <a:extLst>
              <a:ext uri="{FF2B5EF4-FFF2-40B4-BE49-F238E27FC236}">
                <a16:creationId xmlns:a16="http://schemas.microsoft.com/office/drawing/2014/main" id="{2A0D526F-6081-3554-8A47-C2132645DDFE}"/>
              </a:ext>
            </a:extLst>
          </p:cNvPr>
          <p:cNvGrpSpPr/>
          <p:nvPr/>
        </p:nvGrpSpPr>
        <p:grpSpPr>
          <a:xfrm>
            <a:off x="362931" y="1603791"/>
            <a:ext cx="8904627" cy="4894703"/>
            <a:chOff x="725864" y="1276910"/>
            <a:chExt cx="8904627" cy="4894703"/>
          </a:xfrm>
        </p:grpSpPr>
        <p:sp>
          <p:nvSpPr>
            <p:cNvPr id="12" name="object 3">
              <a:extLst>
                <a:ext uri="{FF2B5EF4-FFF2-40B4-BE49-F238E27FC236}">
                  <a16:creationId xmlns:a16="http://schemas.microsoft.com/office/drawing/2014/main" id="{E15DAFD6-8C47-060B-4801-EDC0050F560B}"/>
                </a:ext>
              </a:extLst>
            </p:cNvPr>
            <p:cNvSpPr/>
            <p:nvPr/>
          </p:nvSpPr>
          <p:spPr>
            <a:xfrm>
              <a:off x="2325627" y="2091017"/>
              <a:ext cx="76200" cy="258309"/>
            </a:xfrm>
            <a:custGeom>
              <a:avLst/>
              <a:gdLst/>
              <a:ahLst/>
              <a:cxnLst/>
              <a:rect l="l" t="t" r="r" b="b"/>
              <a:pathLst>
                <a:path w="76200" h="396239">
                  <a:moveTo>
                    <a:pt x="31750" y="319786"/>
                  </a:moveTo>
                  <a:lnTo>
                    <a:pt x="0" y="319786"/>
                  </a:lnTo>
                  <a:lnTo>
                    <a:pt x="38100" y="395986"/>
                  </a:lnTo>
                  <a:lnTo>
                    <a:pt x="69850" y="332486"/>
                  </a:lnTo>
                  <a:lnTo>
                    <a:pt x="31750" y="332486"/>
                  </a:lnTo>
                  <a:lnTo>
                    <a:pt x="31750" y="319786"/>
                  </a:lnTo>
                  <a:close/>
                </a:path>
                <a:path w="76200" h="396239">
                  <a:moveTo>
                    <a:pt x="44450" y="0"/>
                  </a:moveTo>
                  <a:lnTo>
                    <a:pt x="31750" y="0"/>
                  </a:lnTo>
                  <a:lnTo>
                    <a:pt x="31750" y="332486"/>
                  </a:lnTo>
                  <a:lnTo>
                    <a:pt x="44450" y="332486"/>
                  </a:lnTo>
                  <a:lnTo>
                    <a:pt x="44450" y="0"/>
                  </a:lnTo>
                  <a:close/>
                </a:path>
                <a:path w="76200" h="396239">
                  <a:moveTo>
                    <a:pt x="76200" y="319786"/>
                  </a:moveTo>
                  <a:lnTo>
                    <a:pt x="44450" y="319786"/>
                  </a:lnTo>
                  <a:lnTo>
                    <a:pt x="44450" y="332486"/>
                  </a:lnTo>
                  <a:lnTo>
                    <a:pt x="69850" y="332486"/>
                  </a:lnTo>
                  <a:lnTo>
                    <a:pt x="76200" y="319786"/>
                  </a:lnTo>
                  <a:close/>
                </a:path>
              </a:pathLst>
            </a:custGeom>
            <a:solidFill>
              <a:srgbClr val="86D0DA"/>
            </a:solidFill>
            <a:ln w="19050">
              <a:solidFill>
                <a:schemeClr val="accent5"/>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solidFill>
                  <a:schemeClr val="tx1"/>
                </a:solidFill>
                <a:latin typeface="Arial" panose="020B0604020202020204" pitchFamily="34" charset="0"/>
                <a:cs typeface="Arial" panose="020B0604020202020204" pitchFamily="34" charset="0"/>
              </a:endParaRPr>
            </a:p>
          </p:txBody>
        </p:sp>
        <p:sp>
          <p:nvSpPr>
            <p:cNvPr id="16" name="object 16">
              <a:extLst>
                <a:ext uri="{FF2B5EF4-FFF2-40B4-BE49-F238E27FC236}">
                  <a16:creationId xmlns:a16="http://schemas.microsoft.com/office/drawing/2014/main" id="{DAAFEA98-14D4-ED11-8D13-433E494B63BE}"/>
                </a:ext>
              </a:extLst>
            </p:cNvPr>
            <p:cNvSpPr/>
            <p:nvPr/>
          </p:nvSpPr>
          <p:spPr>
            <a:xfrm>
              <a:off x="735696" y="1276910"/>
              <a:ext cx="3527885" cy="817244"/>
            </a:xfrm>
            <a:custGeom>
              <a:avLst/>
              <a:gdLst/>
              <a:ahLst/>
              <a:cxnLst/>
              <a:rect l="l" t="t" r="r" b="b"/>
              <a:pathLst>
                <a:path w="2322830" h="817244">
                  <a:moveTo>
                    <a:pt x="0" y="136143"/>
                  </a:moveTo>
                  <a:lnTo>
                    <a:pt x="6941" y="93114"/>
                  </a:lnTo>
                  <a:lnTo>
                    <a:pt x="26269" y="55741"/>
                  </a:lnTo>
                  <a:lnTo>
                    <a:pt x="55741" y="26269"/>
                  </a:lnTo>
                  <a:lnTo>
                    <a:pt x="93114" y="6941"/>
                  </a:lnTo>
                  <a:lnTo>
                    <a:pt x="136144" y="0"/>
                  </a:lnTo>
                  <a:lnTo>
                    <a:pt x="2186432" y="0"/>
                  </a:lnTo>
                  <a:lnTo>
                    <a:pt x="2229461" y="6941"/>
                  </a:lnTo>
                  <a:lnTo>
                    <a:pt x="2266834" y="26269"/>
                  </a:lnTo>
                  <a:lnTo>
                    <a:pt x="2296306" y="55741"/>
                  </a:lnTo>
                  <a:lnTo>
                    <a:pt x="2315634" y="93114"/>
                  </a:lnTo>
                  <a:lnTo>
                    <a:pt x="2322576" y="136143"/>
                  </a:lnTo>
                  <a:lnTo>
                    <a:pt x="2322576" y="680719"/>
                  </a:lnTo>
                  <a:lnTo>
                    <a:pt x="2315634" y="723749"/>
                  </a:lnTo>
                  <a:lnTo>
                    <a:pt x="2296306" y="761122"/>
                  </a:lnTo>
                  <a:lnTo>
                    <a:pt x="2266834" y="790594"/>
                  </a:lnTo>
                  <a:lnTo>
                    <a:pt x="2229461" y="809922"/>
                  </a:lnTo>
                  <a:lnTo>
                    <a:pt x="2186432" y="816863"/>
                  </a:lnTo>
                  <a:lnTo>
                    <a:pt x="136144" y="816863"/>
                  </a:lnTo>
                  <a:lnTo>
                    <a:pt x="93114" y="809922"/>
                  </a:lnTo>
                  <a:lnTo>
                    <a:pt x="55741" y="790594"/>
                  </a:lnTo>
                  <a:lnTo>
                    <a:pt x="26269" y="761122"/>
                  </a:lnTo>
                  <a:lnTo>
                    <a:pt x="6941" y="723749"/>
                  </a:lnTo>
                  <a:lnTo>
                    <a:pt x="0" y="680719"/>
                  </a:lnTo>
                  <a:lnTo>
                    <a:pt x="0" y="136143"/>
                  </a:lnTo>
                  <a:close/>
                </a:path>
              </a:pathLst>
            </a:cu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sp>
          <p:nvSpPr>
            <p:cNvPr id="18" name="object 27">
              <a:extLst>
                <a:ext uri="{FF2B5EF4-FFF2-40B4-BE49-F238E27FC236}">
                  <a16:creationId xmlns:a16="http://schemas.microsoft.com/office/drawing/2014/main" id="{D7970B0C-A802-8753-AEFE-20BE7A864D11}"/>
                </a:ext>
              </a:extLst>
            </p:cNvPr>
            <p:cNvSpPr/>
            <p:nvPr/>
          </p:nvSpPr>
          <p:spPr>
            <a:xfrm>
              <a:off x="1620950" y="4157271"/>
              <a:ext cx="1473835" cy="76200"/>
            </a:xfrm>
            <a:custGeom>
              <a:avLst/>
              <a:gdLst/>
              <a:ahLst/>
              <a:cxnLst/>
              <a:rect l="l" t="t" r="r" b="b"/>
              <a:pathLst>
                <a:path w="1473835" h="76200">
                  <a:moveTo>
                    <a:pt x="1397635" y="0"/>
                  </a:moveTo>
                  <a:lnTo>
                    <a:pt x="1397635" y="76200"/>
                  </a:lnTo>
                  <a:lnTo>
                    <a:pt x="1461135" y="44450"/>
                  </a:lnTo>
                  <a:lnTo>
                    <a:pt x="1410335" y="44450"/>
                  </a:lnTo>
                  <a:lnTo>
                    <a:pt x="1410335" y="31750"/>
                  </a:lnTo>
                  <a:lnTo>
                    <a:pt x="1461135" y="31750"/>
                  </a:lnTo>
                  <a:lnTo>
                    <a:pt x="1397635" y="0"/>
                  </a:lnTo>
                  <a:close/>
                </a:path>
                <a:path w="1473835" h="76200">
                  <a:moveTo>
                    <a:pt x="1397635" y="31750"/>
                  </a:moveTo>
                  <a:lnTo>
                    <a:pt x="0" y="31750"/>
                  </a:lnTo>
                  <a:lnTo>
                    <a:pt x="0" y="44450"/>
                  </a:lnTo>
                  <a:lnTo>
                    <a:pt x="1397635" y="44450"/>
                  </a:lnTo>
                  <a:lnTo>
                    <a:pt x="1397635" y="31750"/>
                  </a:lnTo>
                  <a:close/>
                </a:path>
                <a:path w="1473835" h="76200">
                  <a:moveTo>
                    <a:pt x="1461135" y="31750"/>
                  </a:moveTo>
                  <a:lnTo>
                    <a:pt x="1410335" y="31750"/>
                  </a:lnTo>
                  <a:lnTo>
                    <a:pt x="1410335" y="44450"/>
                  </a:lnTo>
                  <a:lnTo>
                    <a:pt x="1461135" y="44450"/>
                  </a:lnTo>
                  <a:lnTo>
                    <a:pt x="1473835" y="38100"/>
                  </a:lnTo>
                  <a:lnTo>
                    <a:pt x="1461135" y="31750"/>
                  </a:lnTo>
                  <a:close/>
                </a:path>
              </a:pathLst>
            </a:cu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sp>
          <p:nvSpPr>
            <p:cNvPr id="19" name="object 28">
              <a:extLst>
                <a:ext uri="{FF2B5EF4-FFF2-40B4-BE49-F238E27FC236}">
                  <a16:creationId xmlns:a16="http://schemas.microsoft.com/office/drawing/2014/main" id="{97CF5B0F-C4F3-1C41-DDC9-DC63B331BA2E}"/>
                </a:ext>
              </a:extLst>
            </p:cNvPr>
            <p:cNvSpPr/>
            <p:nvPr/>
          </p:nvSpPr>
          <p:spPr>
            <a:xfrm>
              <a:off x="4251011" y="2875001"/>
              <a:ext cx="4093044" cy="2030444"/>
            </a:xfrm>
            <a:custGeom>
              <a:avLst/>
              <a:gdLst/>
              <a:ahLst/>
              <a:cxnLst/>
              <a:rect l="l" t="t" r="r" b="b"/>
              <a:pathLst>
                <a:path w="5145405" h="2016760">
                  <a:moveTo>
                    <a:pt x="5100446" y="1940560"/>
                  </a:moveTo>
                  <a:lnTo>
                    <a:pt x="5068696" y="1940560"/>
                  </a:lnTo>
                  <a:lnTo>
                    <a:pt x="5106796" y="2016760"/>
                  </a:lnTo>
                  <a:lnTo>
                    <a:pt x="5138546" y="1953260"/>
                  </a:lnTo>
                  <a:lnTo>
                    <a:pt x="5100446" y="1953260"/>
                  </a:lnTo>
                  <a:lnTo>
                    <a:pt x="5100446" y="1940560"/>
                  </a:lnTo>
                  <a:close/>
                </a:path>
                <a:path w="5145405" h="2016760">
                  <a:moveTo>
                    <a:pt x="5100446" y="6350"/>
                  </a:moveTo>
                  <a:lnTo>
                    <a:pt x="5100446" y="1953260"/>
                  </a:lnTo>
                  <a:lnTo>
                    <a:pt x="5113146" y="1953260"/>
                  </a:lnTo>
                  <a:lnTo>
                    <a:pt x="5113146" y="12700"/>
                  </a:lnTo>
                  <a:lnTo>
                    <a:pt x="5106796" y="12700"/>
                  </a:lnTo>
                  <a:lnTo>
                    <a:pt x="5100446" y="6350"/>
                  </a:lnTo>
                  <a:close/>
                </a:path>
                <a:path w="5145405" h="2016760">
                  <a:moveTo>
                    <a:pt x="5144896" y="1940560"/>
                  </a:moveTo>
                  <a:lnTo>
                    <a:pt x="5113146" y="1940560"/>
                  </a:lnTo>
                  <a:lnTo>
                    <a:pt x="5113146" y="1953260"/>
                  </a:lnTo>
                  <a:lnTo>
                    <a:pt x="5138546" y="1953260"/>
                  </a:lnTo>
                  <a:lnTo>
                    <a:pt x="5144896" y="1940560"/>
                  </a:lnTo>
                  <a:close/>
                </a:path>
                <a:path w="5145405" h="2016760">
                  <a:moveTo>
                    <a:pt x="5113146" y="0"/>
                  </a:moveTo>
                  <a:lnTo>
                    <a:pt x="0" y="0"/>
                  </a:lnTo>
                  <a:lnTo>
                    <a:pt x="0" y="12700"/>
                  </a:lnTo>
                  <a:lnTo>
                    <a:pt x="5100446" y="12700"/>
                  </a:lnTo>
                  <a:lnTo>
                    <a:pt x="5100446" y="6350"/>
                  </a:lnTo>
                  <a:lnTo>
                    <a:pt x="5113146" y="6350"/>
                  </a:lnTo>
                  <a:lnTo>
                    <a:pt x="5113146" y="0"/>
                  </a:lnTo>
                  <a:close/>
                </a:path>
                <a:path w="5145405" h="2016760">
                  <a:moveTo>
                    <a:pt x="5113146" y="6350"/>
                  </a:moveTo>
                  <a:lnTo>
                    <a:pt x="5100446" y="6350"/>
                  </a:lnTo>
                  <a:lnTo>
                    <a:pt x="5106796" y="12700"/>
                  </a:lnTo>
                  <a:lnTo>
                    <a:pt x="5113146" y="12700"/>
                  </a:lnTo>
                  <a:lnTo>
                    <a:pt x="5113146" y="6350"/>
                  </a:lnTo>
                  <a:close/>
                </a:path>
              </a:pathLst>
            </a:custGeom>
            <a:ln w="19050">
              <a:solidFill>
                <a:schemeClr val="accent5"/>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solidFill>
                  <a:schemeClr val="tx1"/>
                </a:solidFill>
                <a:latin typeface="Arial" panose="020B0604020202020204" pitchFamily="34" charset="0"/>
                <a:cs typeface="Arial" panose="020B0604020202020204" pitchFamily="34" charset="0"/>
              </a:endParaRPr>
            </a:p>
          </p:txBody>
        </p:sp>
        <p:sp>
          <p:nvSpPr>
            <p:cNvPr id="20" name="object 16">
              <a:extLst>
                <a:ext uri="{FF2B5EF4-FFF2-40B4-BE49-F238E27FC236}">
                  <a16:creationId xmlns:a16="http://schemas.microsoft.com/office/drawing/2014/main" id="{9E7BD4F5-ABF9-44A8-6FE3-C0B4F379F06F}"/>
                </a:ext>
              </a:extLst>
            </p:cNvPr>
            <p:cNvSpPr/>
            <p:nvPr/>
          </p:nvSpPr>
          <p:spPr>
            <a:xfrm>
              <a:off x="725865" y="2358460"/>
              <a:ext cx="3527885" cy="817244"/>
            </a:xfrm>
            <a:custGeom>
              <a:avLst/>
              <a:gdLst/>
              <a:ahLst/>
              <a:cxnLst/>
              <a:rect l="l" t="t" r="r" b="b"/>
              <a:pathLst>
                <a:path w="2322830" h="817244">
                  <a:moveTo>
                    <a:pt x="0" y="136143"/>
                  </a:moveTo>
                  <a:lnTo>
                    <a:pt x="6941" y="93114"/>
                  </a:lnTo>
                  <a:lnTo>
                    <a:pt x="26269" y="55741"/>
                  </a:lnTo>
                  <a:lnTo>
                    <a:pt x="55741" y="26269"/>
                  </a:lnTo>
                  <a:lnTo>
                    <a:pt x="93114" y="6941"/>
                  </a:lnTo>
                  <a:lnTo>
                    <a:pt x="136144" y="0"/>
                  </a:lnTo>
                  <a:lnTo>
                    <a:pt x="2186432" y="0"/>
                  </a:lnTo>
                  <a:lnTo>
                    <a:pt x="2229461" y="6941"/>
                  </a:lnTo>
                  <a:lnTo>
                    <a:pt x="2266834" y="26269"/>
                  </a:lnTo>
                  <a:lnTo>
                    <a:pt x="2296306" y="55741"/>
                  </a:lnTo>
                  <a:lnTo>
                    <a:pt x="2315634" y="93114"/>
                  </a:lnTo>
                  <a:lnTo>
                    <a:pt x="2322576" y="136143"/>
                  </a:lnTo>
                  <a:lnTo>
                    <a:pt x="2322576" y="680719"/>
                  </a:lnTo>
                  <a:lnTo>
                    <a:pt x="2315634" y="723749"/>
                  </a:lnTo>
                  <a:lnTo>
                    <a:pt x="2296306" y="761122"/>
                  </a:lnTo>
                  <a:lnTo>
                    <a:pt x="2266834" y="790594"/>
                  </a:lnTo>
                  <a:lnTo>
                    <a:pt x="2229461" y="809922"/>
                  </a:lnTo>
                  <a:lnTo>
                    <a:pt x="2186432" y="816863"/>
                  </a:lnTo>
                  <a:lnTo>
                    <a:pt x="136144" y="816863"/>
                  </a:lnTo>
                  <a:lnTo>
                    <a:pt x="93114" y="809922"/>
                  </a:lnTo>
                  <a:lnTo>
                    <a:pt x="55741" y="790594"/>
                  </a:lnTo>
                  <a:lnTo>
                    <a:pt x="26269" y="761122"/>
                  </a:lnTo>
                  <a:lnTo>
                    <a:pt x="6941" y="723749"/>
                  </a:lnTo>
                  <a:lnTo>
                    <a:pt x="0" y="680719"/>
                  </a:lnTo>
                  <a:lnTo>
                    <a:pt x="0" y="136143"/>
                  </a:lnTo>
                  <a:close/>
                </a:path>
              </a:pathLst>
            </a:cu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sp>
          <p:nvSpPr>
            <p:cNvPr id="22" name="object 3">
              <a:extLst>
                <a:ext uri="{FF2B5EF4-FFF2-40B4-BE49-F238E27FC236}">
                  <a16:creationId xmlns:a16="http://schemas.microsoft.com/office/drawing/2014/main" id="{108EB8B9-8E1C-241E-4876-9A604CFE3DAD}"/>
                </a:ext>
              </a:extLst>
            </p:cNvPr>
            <p:cNvSpPr/>
            <p:nvPr/>
          </p:nvSpPr>
          <p:spPr>
            <a:xfrm>
              <a:off x="2315796" y="3231563"/>
              <a:ext cx="76200" cy="258309"/>
            </a:xfrm>
            <a:custGeom>
              <a:avLst/>
              <a:gdLst/>
              <a:ahLst/>
              <a:cxnLst/>
              <a:rect l="l" t="t" r="r" b="b"/>
              <a:pathLst>
                <a:path w="76200" h="396239">
                  <a:moveTo>
                    <a:pt x="31750" y="319786"/>
                  </a:moveTo>
                  <a:lnTo>
                    <a:pt x="0" y="319786"/>
                  </a:lnTo>
                  <a:lnTo>
                    <a:pt x="38100" y="395986"/>
                  </a:lnTo>
                  <a:lnTo>
                    <a:pt x="69850" y="332486"/>
                  </a:lnTo>
                  <a:lnTo>
                    <a:pt x="31750" y="332486"/>
                  </a:lnTo>
                  <a:lnTo>
                    <a:pt x="31750" y="319786"/>
                  </a:lnTo>
                  <a:close/>
                </a:path>
                <a:path w="76200" h="396239">
                  <a:moveTo>
                    <a:pt x="44450" y="0"/>
                  </a:moveTo>
                  <a:lnTo>
                    <a:pt x="31750" y="0"/>
                  </a:lnTo>
                  <a:lnTo>
                    <a:pt x="31750" y="332486"/>
                  </a:lnTo>
                  <a:lnTo>
                    <a:pt x="44450" y="332486"/>
                  </a:lnTo>
                  <a:lnTo>
                    <a:pt x="44450" y="0"/>
                  </a:lnTo>
                  <a:close/>
                </a:path>
                <a:path w="76200" h="396239">
                  <a:moveTo>
                    <a:pt x="76200" y="319786"/>
                  </a:moveTo>
                  <a:lnTo>
                    <a:pt x="44450" y="319786"/>
                  </a:lnTo>
                  <a:lnTo>
                    <a:pt x="44450" y="332486"/>
                  </a:lnTo>
                  <a:lnTo>
                    <a:pt x="69850" y="332486"/>
                  </a:lnTo>
                  <a:lnTo>
                    <a:pt x="76200" y="319786"/>
                  </a:lnTo>
                  <a:close/>
                </a:path>
              </a:pathLst>
            </a:custGeom>
            <a:solidFill>
              <a:srgbClr val="86D0DA"/>
            </a:solidFill>
            <a:ln w="19050">
              <a:solidFill>
                <a:schemeClr val="accent5"/>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solidFill>
                  <a:schemeClr val="tx1"/>
                </a:solidFill>
                <a:latin typeface="Arial" panose="020B0604020202020204" pitchFamily="34" charset="0"/>
                <a:cs typeface="Arial" panose="020B0604020202020204" pitchFamily="34" charset="0"/>
              </a:endParaRPr>
            </a:p>
          </p:txBody>
        </p:sp>
        <p:sp>
          <p:nvSpPr>
            <p:cNvPr id="23" name="object 16">
              <a:extLst>
                <a:ext uri="{FF2B5EF4-FFF2-40B4-BE49-F238E27FC236}">
                  <a16:creationId xmlns:a16="http://schemas.microsoft.com/office/drawing/2014/main" id="{C41F0E07-40B9-B85D-1891-12ECCD99E6A4}"/>
                </a:ext>
              </a:extLst>
            </p:cNvPr>
            <p:cNvSpPr/>
            <p:nvPr/>
          </p:nvSpPr>
          <p:spPr>
            <a:xfrm>
              <a:off x="725864" y="3508834"/>
              <a:ext cx="3527885" cy="817244"/>
            </a:xfrm>
            <a:custGeom>
              <a:avLst/>
              <a:gdLst/>
              <a:ahLst/>
              <a:cxnLst/>
              <a:rect l="l" t="t" r="r" b="b"/>
              <a:pathLst>
                <a:path w="2322830" h="817244">
                  <a:moveTo>
                    <a:pt x="0" y="136143"/>
                  </a:moveTo>
                  <a:lnTo>
                    <a:pt x="6941" y="93114"/>
                  </a:lnTo>
                  <a:lnTo>
                    <a:pt x="26269" y="55741"/>
                  </a:lnTo>
                  <a:lnTo>
                    <a:pt x="55741" y="26269"/>
                  </a:lnTo>
                  <a:lnTo>
                    <a:pt x="93114" y="6941"/>
                  </a:lnTo>
                  <a:lnTo>
                    <a:pt x="136144" y="0"/>
                  </a:lnTo>
                  <a:lnTo>
                    <a:pt x="2186432" y="0"/>
                  </a:lnTo>
                  <a:lnTo>
                    <a:pt x="2229461" y="6941"/>
                  </a:lnTo>
                  <a:lnTo>
                    <a:pt x="2266834" y="26269"/>
                  </a:lnTo>
                  <a:lnTo>
                    <a:pt x="2296306" y="55741"/>
                  </a:lnTo>
                  <a:lnTo>
                    <a:pt x="2315634" y="93114"/>
                  </a:lnTo>
                  <a:lnTo>
                    <a:pt x="2322576" y="136143"/>
                  </a:lnTo>
                  <a:lnTo>
                    <a:pt x="2322576" y="680719"/>
                  </a:lnTo>
                  <a:lnTo>
                    <a:pt x="2315634" y="723749"/>
                  </a:lnTo>
                  <a:lnTo>
                    <a:pt x="2296306" y="761122"/>
                  </a:lnTo>
                  <a:lnTo>
                    <a:pt x="2266834" y="790594"/>
                  </a:lnTo>
                  <a:lnTo>
                    <a:pt x="2229461" y="809922"/>
                  </a:lnTo>
                  <a:lnTo>
                    <a:pt x="2186432" y="816863"/>
                  </a:lnTo>
                  <a:lnTo>
                    <a:pt x="136144" y="816863"/>
                  </a:lnTo>
                  <a:lnTo>
                    <a:pt x="93114" y="809922"/>
                  </a:lnTo>
                  <a:lnTo>
                    <a:pt x="55741" y="790594"/>
                  </a:lnTo>
                  <a:lnTo>
                    <a:pt x="26269" y="761122"/>
                  </a:lnTo>
                  <a:lnTo>
                    <a:pt x="6941" y="723749"/>
                  </a:lnTo>
                  <a:lnTo>
                    <a:pt x="0" y="680719"/>
                  </a:lnTo>
                  <a:lnTo>
                    <a:pt x="0" y="136143"/>
                  </a:lnTo>
                  <a:close/>
                </a:path>
              </a:pathLst>
            </a:cu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sp>
          <p:nvSpPr>
            <p:cNvPr id="29" name="object 3">
              <a:extLst>
                <a:ext uri="{FF2B5EF4-FFF2-40B4-BE49-F238E27FC236}">
                  <a16:creationId xmlns:a16="http://schemas.microsoft.com/office/drawing/2014/main" id="{D2BC498F-FC73-7DEA-9614-2115FA0B2EDE}"/>
                </a:ext>
              </a:extLst>
            </p:cNvPr>
            <p:cNvSpPr/>
            <p:nvPr/>
          </p:nvSpPr>
          <p:spPr>
            <a:xfrm>
              <a:off x="2231263" y="4357353"/>
              <a:ext cx="76200" cy="258309"/>
            </a:xfrm>
            <a:custGeom>
              <a:avLst/>
              <a:gdLst/>
              <a:ahLst/>
              <a:cxnLst/>
              <a:rect l="l" t="t" r="r" b="b"/>
              <a:pathLst>
                <a:path w="76200" h="396239">
                  <a:moveTo>
                    <a:pt x="31750" y="319786"/>
                  </a:moveTo>
                  <a:lnTo>
                    <a:pt x="0" y="319786"/>
                  </a:lnTo>
                  <a:lnTo>
                    <a:pt x="38100" y="395986"/>
                  </a:lnTo>
                  <a:lnTo>
                    <a:pt x="69850" y="332486"/>
                  </a:lnTo>
                  <a:lnTo>
                    <a:pt x="31750" y="332486"/>
                  </a:lnTo>
                  <a:lnTo>
                    <a:pt x="31750" y="319786"/>
                  </a:lnTo>
                  <a:close/>
                </a:path>
                <a:path w="76200" h="396239">
                  <a:moveTo>
                    <a:pt x="44450" y="0"/>
                  </a:moveTo>
                  <a:lnTo>
                    <a:pt x="31750" y="0"/>
                  </a:lnTo>
                  <a:lnTo>
                    <a:pt x="31750" y="332486"/>
                  </a:lnTo>
                  <a:lnTo>
                    <a:pt x="44450" y="332486"/>
                  </a:lnTo>
                  <a:lnTo>
                    <a:pt x="44450" y="0"/>
                  </a:lnTo>
                  <a:close/>
                </a:path>
                <a:path w="76200" h="396239">
                  <a:moveTo>
                    <a:pt x="76200" y="319786"/>
                  </a:moveTo>
                  <a:lnTo>
                    <a:pt x="44450" y="319786"/>
                  </a:lnTo>
                  <a:lnTo>
                    <a:pt x="44450" y="332486"/>
                  </a:lnTo>
                  <a:lnTo>
                    <a:pt x="69850" y="332486"/>
                  </a:lnTo>
                  <a:lnTo>
                    <a:pt x="76200" y="319786"/>
                  </a:lnTo>
                  <a:close/>
                </a:path>
              </a:pathLst>
            </a:custGeom>
            <a:solidFill>
              <a:srgbClr val="86D0DA"/>
            </a:solidFill>
            <a:ln w="19050">
              <a:solidFill>
                <a:schemeClr val="accent5"/>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solidFill>
                  <a:schemeClr val="tx1"/>
                </a:solidFill>
                <a:latin typeface="Arial" panose="020B0604020202020204" pitchFamily="34" charset="0"/>
                <a:cs typeface="Arial" panose="020B0604020202020204" pitchFamily="34" charset="0"/>
              </a:endParaRPr>
            </a:p>
          </p:txBody>
        </p:sp>
        <p:sp>
          <p:nvSpPr>
            <p:cNvPr id="30" name="object 16">
              <a:extLst>
                <a:ext uri="{FF2B5EF4-FFF2-40B4-BE49-F238E27FC236}">
                  <a16:creationId xmlns:a16="http://schemas.microsoft.com/office/drawing/2014/main" id="{41974D15-642D-9104-374D-7287042B26B4}"/>
                </a:ext>
              </a:extLst>
            </p:cNvPr>
            <p:cNvSpPr/>
            <p:nvPr/>
          </p:nvSpPr>
          <p:spPr>
            <a:xfrm>
              <a:off x="4831927" y="3213195"/>
              <a:ext cx="2798064" cy="1371600"/>
            </a:xfrm>
            <a:prstGeom prst="flowChartDecision">
              <a:avLst/>
            </a:pr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sp>
          <p:nvSpPr>
            <p:cNvPr id="32" name="object 16">
              <a:extLst>
                <a:ext uri="{FF2B5EF4-FFF2-40B4-BE49-F238E27FC236}">
                  <a16:creationId xmlns:a16="http://schemas.microsoft.com/office/drawing/2014/main" id="{A1265E10-822C-2367-7EE1-62F599788286}"/>
                </a:ext>
              </a:extLst>
            </p:cNvPr>
            <p:cNvSpPr/>
            <p:nvPr/>
          </p:nvSpPr>
          <p:spPr>
            <a:xfrm>
              <a:off x="7246471" y="4905445"/>
              <a:ext cx="2232194" cy="1266168"/>
            </a:xfrm>
            <a:prstGeom prst="ellipse">
              <a:avLst/>
            </a:pr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sz="1400">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46042DD8-A558-FFF9-680F-2D87FA3ED4BC}"/>
                </a:ext>
              </a:extLst>
            </p:cNvPr>
            <p:cNvCxnSpPr>
              <a:cxnSpLocks/>
              <a:endCxn id="30" idx="1"/>
            </p:cNvCxnSpPr>
            <p:nvPr/>
          </p:nvCxnSpPr>
          <p:spPr>
            <a:xfrm>
              <a:off x="4194730" y="3885019"/>
              <a:ext cx="637197" cy="0"/>
            </a:xfrm>
            <a:prstGeom prst="straightConnector1">
              <a:avLst/>
            </a:prstGeom>
            <a:ln w="19050">
              <a:solidFill>
                <a:schemeClr val="accent5"/>
              </a:solidFill>
              <a:tailEnd type="triangle"/>
            </a:ln>
          </p:spPr>
          <p:style>
            <a:lnRef idx="3">
              <a:schemeClr val="lt1"/>
            </a:lnRef>
            <a:fillRef idx="1">
              <a:schemeClr val="accent5"/>
            </a:fillRef>
            <a:effectRef idx="1">
              <a:schemeClr val="accent5"/>
            </a:effectRef>
            <a:fontRef idx="minor">
              <a:schemeClr val="lt1"/>
            </a:fontRef>
          </p:style>
        </p:cxnSp>
        <p:cxnSp>
          <p:nvCxnSpPr>
            <p:cNvPr id="35" name="Straight Arrow Connector 34">
              <a:extLst>
                <a:ext uri="{FF2B5EF4-FFF2-40B4-BE49-F238E27FC236}">
                  <a16:creationId xmlns:a16="http://schemas.microsoft.com/office/drawing/2014/main" id="{35316A46-DFC4-93F5-5311-A6CD9A2B1D0A}"/>
                </a:ext>
              </a:extLst>
            </p:cNvPr>
            <p:cNvCxnSpPr>
              <a:cxnSpLocks/>
              <a:endCxn id="64" idx="6"/>
            </p:cNvCxnSpPr>
            <p:nvPr/>
          </p:nvCxnSpPr>
          <p:spPr>
            <a:xfrm flipH="1" flipV="1">
              <a:off x="3491908" y="5291148"/>
              <a:ext cx="2704519" cy="3464"/>
            </a:xfrm>
            <a:prstGeom prst="straightConnector1">
              <a:avLst/>
            </a:prstGeom>
            <a:ln w="19050">
              <a:solidFill>
                <a:schemeClr val="accent5"/>
              </a:solidFill>
              <a:tailEnd type="triangle"/>
            </a:ln>
          </p:spPr>
          <p:style>
            <a:lnRef idx="3">
              <a:schemeClr val="lt1"/>
            </a:lnRef>
            <a:fillRef idx="1">
              <a:schemeClr val="accent5"/>
            </a:fillRef>
            <a:effectRef idx="1">
              <a:schemeClr val="accent5"/>
            </a:effectRef>
            <a:fontRef idx="minor">
              <a:schemeClr val="lt1"/>
            </a:fontRef>
          </p:style>
        </p:cxnSp>
        <p:cxnSp>
          <p:nvCxnSpPr>
            <p:cNvPr id="36" name="Straight Connector 35">
              <a:extLst>
                <a:ext uri="{FF2B5EF4-FFF2-40B4-BE49-F238E27FC236}">
                  <a16:creationId xmlns:a16="http://schemas.microsoft.com/office/drawing/2014/main" id="{09ECB17D-6A01-1232-15C9-3FE70FFCB87E}"/>
                </a:ext>
              </a:extLst>
            </p:cNvPr>
            <p:cNvCxnSpPr>
              <a:cxnSpLocks/>
              <a:endCxn id="30" idx="2"/>
            </p:cNvCxnSpPr>
            <p:nvPr/>
          </p:nvCxnSpPr>
          <p:spPr>
            <a:xfrm flipV="1">
              <a:off x="6227039" y="4584795"/>
              <a:ext cx="3920" cy="706353"/>
            </a:xfrm>
            <a:prstGeom prst="line">
              <a:avLst/>
            </a:prstGeom>
            <a:ln w="19050">
              <a:solidFill>
                <a:schemeClr val="accent5"/>
              </a:solidFill>
            </a:ln>
          </p:spPr>
          <p:style>
            <a:lnRef idx="3">
              <a:schemeClr val="lt1"/>
            </a:lnRef>
            <a:fillRef idx="1">
              <a:schemeClr val="accent5"/>
            </a:fillRef>
            <a:effectRef idx="1">
              <a:schemeClr val="accent5"/>
            </a:effectRef>
            <a:fontRef idx="minor">
              <a:schemeClr val="lt1"/>
            </a:fontRef>
          </p:style>
        </p:cxnSp>
        <p:cxnSp>
          <p:nvCxnSpPr>
            <p:cNvPr id="37" name="Straight Arrow Connector 36">
              <a:extLst>
                <a:ext uri="{FF2B5EF4-FFF2-40B4-BE49-F238E27FC236}">
                  <a16:creationId xmlns:a16="http://schemas.microsoft.com/office/drawing/2014/main" id="{19960379-C748-F98F-3CCD-D0CDFC42FE81}"/>
                </a:ext>
              </a:extLst>
            </p:cNvPr>
            <p:cNvCxnSpPr>
              <a:cxnSpLocks/>
              <a:stCxn id="30" idx="3"/>
            </p:cNvCxnSpPr>
            <p:nvPr/>
          </p:nvCxnSpPr>
          <p:spPr>
            <a:xfrm flipV="1">
              <a:off x="7629991" y="3885019"/>
              <a:ext cx="674657" cy="13976"/>
            </a:xfrm>
            <a:prstGeom prst="straightConnector1">
              <a:avLst/>
            </a:prstGeom>
            <a:ln w="19050">
              <a:solidFill>
                <a:schemeClr val="accent5"/>
              </a:solidFill>
              <a:tailEnd type="triangle"/>
            </a:ln>
          </p:spPr>
          <p:style>
            <a:lnRef idx="3">
              <a:schemeClr val="lt1"/>
            </a:lnRef>
            <a:fillRef idx="1">
              <a:schemeClr val="accent5"/>
            </a:fillRef>
            <a:effectRef idx="1">
              <a:schemeClr val="accent5"/>
            </a:effectRef>
            <a:fontRef idx="minor">
              <a:schemeClr val="lt1"/>
            </a:fontRef>
          </p:style>
        </p:cxnSp>
        <p:sp>
          <p:nvSpPr>
            <p:cNvPr id="39" name="TextBox 38">
              <a:extLst>
                <a:ext uri="{FF2B5EF4-FFF2-40B4-BE49-F238E27FC236}">
                  <a16:creationId xmlns:a16="http://schemas.microsoft.com/office/drawing/2014/main" id="{2427A400-DEFA-30A8-D9F2-D28C3A0AA529}"/>
                </a:ext>
              </a:extLst>
            </p:cNvPr>
            <p:cNvSpPr txBox="1"/>
            <p:nvPr/>
          </p:nvSpPr>
          <p:spPr>
            <a:xfrm>
              <a:off x="5260982" y="2322230"/>
              <a:ext cx="752118" cy="307777"/>
            </a:xfrm>
            <a:prstGeom prst="rect">
              <a:avLst/>
            </a:prstGeom>
            <a:noFill/>
            <a:ln w="19050">
              <a:noFill/>
            </a:ln>
          </p:spPr>
          <p:style>
            <a:lnRef idx="3">
              <a:schemeClr val="lt1"/>
            </a:lnRef>
            <a:fillRef idx="1">
              <a:schemeClr val="accent5"/>
            </a:fillRef>
            <a:effectRef idx="1">
              <a:schemeClr val="accent5"/>
            </a:effectRef>
            <a:fontRef idx="minor">
              <a:schemeClr val="lt1"/>
            </a:fontRef>
          </p:style>
          <p:txBody>
            <a:bodyPr wrap="square" rtlCol="0">
              <a:spAutoFit/>
            </a:bodyPr>
            <a:lstStyle/>
            <a:p>
              <a:r>
                <a:rPr lang="en-IN" sz="1400" dirty="0">
                  <a:solidFill>
                    <a:schemeClr val="tx1"/>
                  </a:solidFill>
                  <a:latin typeface="Arial" panose="020B0604020202020204" pitchFamily="34" charset="0"/>
                  <a:cs typeface="Arial" panose="020B0604020202020204" pitchFamily="34" charset="0"/>
                </a:rPr>
                <a:t>Yes</a:t>
              </a:r>
            </a:p>
          </p:txBody>
        </p:sp>
        <p:sp>
          <p:nvSpPr>
            <p:cNvPr id="42" name="TextBox 41">
              <a:extLst>
                <a:ext uri="{FF2B5EF4-FFF2-40B4-BE49-F238E27FC236}">
                  <a16:creationId xmlns:a16="http://schemas.microsoft.com/office/drawing/2014/main" id="{741DF067-A495-D7BF-3D08-A5CA4A5E49E1}"/>
                </a:ext>
              </a:extLst>
            </p:cNvPr>
            <p:cNvSpPr txBox="1"/>
            <p:nvPr/>
          </p:nvSpPr>
          <p:spPr>
            <a:xfrm>
              <a:off x="1684066" y="3203321"/>
              <a:ext cx="58515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No</a:t>
              </a:r>
              <a:endParaRPr lang="en-IN" sz="1400"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CB15D3CB-7156-3B54-EBF1-617972F7F66A}"/>
                </a:ext>
              </a:extLst>
            </p:cNvPr>
            <p:cNvSpPr txBox="1"/>
            <p:nvPr/>
          </p:nvSpPr>
          <p:spPr>
            <a:xfrm>
              <a:off x="1747611" y="4326077"/>
              <a:ext cx="525009"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No</a:t>
              </a:r>
              <a:endParaRPr lang="en-IN" sz="14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146841FB-4F58-FBF9-6838-97CA41D29D57}"/>
                </a:ext>
              </a:extLst>
            </p:cNvPr>
            <p:cNvSpPr txBox="1"/>
            <p:nvPr/>
          </p:nvSpPr>
          <p:spPr>
            <a:xfrm>
              <a:off x="4333784" y="3509329"/>
              <a:ext cx="752118" cy="307777"/>
            </a:xfrm>
            <a:prstGeom prst="rect">
              <a:avLst/>
            </a:prstGeom>
            <a:noFill/>
            <a:ln w="19050">
              <a:noFill/>
            </a:ln>
          </p:spPr>
          <p:style>
            <a:lnRef idx="3">
              <a:schemeClr val="lt1"/>
            </a:lnRef>
            <a:fillRef idx="1">
              <a:schemeClr val="accent5"/>
            </a:fillRef>
            <a:effectRef idx="1">
              <a:schemeClr val="accent5"/>
            </a:effectRef>
            <a:fontRef idx="minor">
              <a:schemeClr val="lt1"/>
            </a:fontRef>
          </p:style>
          <p:txBody>
            <a:bodyPr wrap="square" rtlCol="0">
              <a:spAutoFit/>
            </a:bodyPr>
            <a:lstStyle/>
            <a:p>
              <a:r>
                <a:rPr lang="en-IN" sz="1400" dirty="0">
                  <a:solidFill>
                    <a:schemeClr val="tx1"/>
                  </a:solidFill>
                  <a:latin typeface="Arial" panose="020B0604020202020204" pitchFamily="34" charset="0"/>
                  <a:cs typeface="Arial" panose="020B0604020202020204" pitchFamily="34" charset="0"/>
                </a:rPr>
                <a:t>Yes</a:t>
              </a:r>
            </a:p>
          </p:txBody>
        </p:sp>
        <p:sp>
          <p:nvSpPr>
            <p:cNvPr id="45" name="TextBox 44">
              <a:extLst>
                <a:ext uri="{FF2B5EF4-FFF2-40B4-BE49-F238E27FC236}">
                  <a16:creationId xmlns:a16="http://schemas.microsoft.com/office/drawing/2014/main" id="{1B440AE4-A3EE-1704-E979-C04824D854D0}"/>
                </a:ext>
              </a:extLst>
            </p:cNvPr>
            <p:cNvSpPr txBox="1"/>
            <p:nvPr/>
          </p:nvSpPr>
          <p:spPr>
            <a:xfrm>
              <a:off x="4318695" y="4770982"/>
              <a:ext cx="752118" cy="307777"/>
            </a:xfrm>
            <a:prstGeom prst="rect">
              <a:avLst/>
            </a:prstGeom>
            <a:noFill/>
            <a:ln w="19050">
              <a:noFill/>
            </a:ln>
          </p:spPr>
          <p:style>
            <a:lnRef idx="3">
              <a:schemeClr val="lt1"/>
            </a:lnRef>
            <a:fillRef idx="1">
              <a:schemeClr val="accent5"/>
            </a:fillRef>
            <a:effectRef idx="1">
              <a:schemeClr val="accent5"/>
            </a:effectRef>
            <a:fontRef idx="minor">
              <a:schemeClr val="lt1"/>
            </a:fontRef>
          </p:style>
          <p:txBody>
            <a:bodyPr wrap="square" rtlCol="0">
              <a:spAutoFit/>
            </a:bodyPr>
            <a:lstStyle/>
            <a:p>
              <a:r>
                <a:rPr lang="en-IN" sz="1400" dirty="0">
                  <a:solidFill>
                    <a:schemeClr val="tx1"/>
                  </a:solidFill>
                  <a:latin typeface="Arial" panose="020B0604020202020204" pitchFamily="34" charset="0"/>
                  <a:cs typeface="Arial" panose="020B0604020202020204" pitchFamily="34" charset="0"/>
                </a:rPr>
                <a:t>Yes</a:t>
              </a:r>
            </a:p>
          </p:txBody>
        </p:sp>
        <p:sp>
          <p:nvSpPr>
            <p:cNvPr id="46" name="TextBox 45">
              <a:extLst>
                <a:ext uri="{FF2B5EF4-FFF2-40B4-BE49-F238E27FC236}">
                  <a16:creationId xmlns:a16="http://schemas.microsoft.com/office/drawing/2014/main" id="{505ABD3B-1EE1-034B-3618-7A9E4E9399EC}"/>
                </a:ext>
              </a:extLst>
            </p:cNvPr>
            <p:cNvSpPr txBox="1"/>
            <p:nvPr/>
          </p:nvSpPr>
          <p:spPr>
            <a:xfrm>
              <a:off x="7767822" y="3492738"/>
              <a:ext cx="58515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No</a:t>
              </a:r>
              <a:endParaRPr lang="en-IN" sz="14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1DFE4C4E-500C-E7CC-1B02-D340C903F6D0}"/>
                </a:ext>
              </a:extLst>
            </p:cNvPr>
            <p:cNvSpPr txBox="1"/>
            <p:nvPr/>
          </p:nvSpPr>
          <p:spPr>
            <a:xfrm>
              <a:off x="5329340" y="3524027"/>
              <a:ext cx="2085851" cy="738664"/>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Is there a restriction</a:t>
              </a:r>
            </a:p>
            <a:p>
              <a:r>
                <a:rPr lang="en-US" sz="1400" dirty="0">
                  <a:solidFill>
                    <a:schemeClr val="bg1"/>
                  </a:solidFill>
                  <a:latin typeface="Arial" panose="020B0604020202020204" pitchFamily="34" charset="0"/>
                  <a:cs typeface="Arial" panose="020B0604020202020204" pitchFamily="34" charset="0"/>
                </a:rPr>
                <a:t>on the transfer</a:t>
              </a:r>
            </a:p>
            <a:p>
              <a:r>
                <a:rPr lang="en-US" sz="1400" dirty="0">
                  <a:solidFill>
                    <a:schemeClr val="bg1"/>
                  </a:solidFill>
                  <a:latin typeface="Arial" panose="020B0604020202020204" pitchFamily="34" charset="0"/>
                  <a:cs typeface="Arial" panose="020B0604020202020204" pitchFamily="34" charset="0"/>
                </a:rPr>
                <a:t>or sale of the asset?</a:t>
              </a:r>
            </a:p>
          </p:txBody>
        </p:sp>
        <p:sp>
          <p:nvSpPr>
            <p:cNvPr id="63" name="TextBox 62">
              <a:extLst>
                <a:ext uri="{FF2B5EF4-FFF2-40B4-BE49-F238E27FC236}">
                  <a16:creationId xmlns:a16="http://schemas.microsoft.com/office/drawing/2014/main" id="{149FD92F-5A31-1BA3-749D-C46DC5F4EBFE}"/>
                </a:ext>
              </a:extLst>
            </p:cNvPr>
            <p:cNvSpPr txBox="1"/>
            <p:nvPr/>
          </p:nvSpPr>
          <p:spPr>
            <a:xfrm>
              <a:off x="7227430" y="5177118"/>
              <a:ext cx="2403061" cy="751488"/>
            </a:xfrm>
            <a:prstGeom prst="rect">
              <a:avLst/>
            </a:prstGeom>
            <a:noFill/>
          </p:spPr>
          <p:txBody>
            <a:bodyPr wrap="square">
              <a:spAutoFit/>
            </a:bodyPr>
            <a:lstStyle/>
            <a:p>
              <a:pPr marL="12065" marR="5080" indent="1270" algn="ctr">
                <a:lnSpc>
                  <a:spcPct val="100000"/>
                </a:lnSpc>
                <a:spcBef>
                  <a:spcPts val="105"/>
                </a:spcBef>
              </a:pPr>
              <a:r>
                <a:rPr lang="en-US" sz="1400" dirty="0" err="1">
                  <a:solidFill>
                    <a:schemeClr val="bg1"/>
                  </a:solidFill>
                  <a:latin typeface="Arial" panose="020B0604020202020204" pitchFamily="34" charset="0"/>
                  <a:cs typeface="Arial" panose="020B0604020202020204" pitchFamily="34" charset="0"/>
                </a:rPr>
                <a:t>Recognise</a:t>
              </a:r>
              <a:r>
                <a:rPr lang="en-US" sz="1400" dirty="0">
                  <a:solidFill>
                    <a:schemeClr val="bg1"/>
                  </a:solidFill>
                  <a:latin typeface="Arial" panose="020B0604020202020204" pitchFamily="34" charset="0"/>
                  <a:cs typeface="Arial" panose="020B0604020202020204" pitchFamily="34" charset="0"/>
                </a:rPr>
                <a:t> separate  intangible asset</a:t>
              </a:r>
            </a:p>
            <a:p>
              <a:pPr marL="12065" marR="5080" indent="1270" algn="ctr">
                <a:lnSpc>
                  <a:spcPct val="100000"/>
                </a:lnSpc>
                <a:spcBef>
                  <a:spcPts val="105"/>
                </a:spcBef>
              </a:pPr>
              <a:r>
                <a:rPr lang="en-US" sz="1400" dirty="0">
                  <a:solidFill>
                    <a:schemeClr val="bg1"/>
                  </a:solidFill>
                  <a:latin typeface="Arial" panose="020B0604020202020204" pitchFamily="34" charset="0"/>
                  <a:cs typeface="Arial" panose="020B0604020202020204" pitchFamily="34" charset="0"/>
                </a:rPr>
                <a:t>at fair value</a:t>
              </a:r>
            </a:p>
          </p:txBody>
        </p:sp>
        <p:sp>
          <p:nvSpPr>
            <p:cNvPr id="64" name="object 16">
              <a:extLst>
                <a:ext uri="{FF2B5EF4-FFF2-40B4-BE49-F238E27FC236}">
                  <a16:creationId xmlns:a16="http://schemas.microsoft.com/office/drawing/2014/main" id="{2A9C15EE-7A64-D91E-C329-9A106CB22A54}"/>
                </a:ext>
              </a:extLst>
            </p:cNvPr>
            <p:cNvSpPr/>
            <p:nvPr/>
          </p:nvSpPr>
          <p:spPr>
            <a:xfrm>
              <a:off x="1259714" y="4658064"/>
              <a:ext cx="2232194" cy="1266168"/>
            </a:xfrm>
            <a:prstGeom prst="ellipse">
              <a:avLst/>
            </a:prstGeom>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pPr marL="12065" marR="5080" indent="1270" algn="ctr">
                <a:lnSpc>
                  <a:spcPct val="100000"/>
                </a:lnSpc>
                <a:spcBef>
                  <a:spcPts val="105"/>
                </a:spcBef>
              </a:pPr>
              <a:endParaRPr lang="en-US" sz="1400" dirty="0">
                <a:solidFill>
                  <a:schemeClr val="bg1"/>
                </a:solidFill>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49B3DDB8-55E4-E792-4F9D-A7E2E9355E47}"/>
                </a:ext>
              </a:extLst>
            </p:cNvPr>
            <p:cNvSpPr txBox="1"/>
            <p:nvPr/>
          </p:nvSpPr>
          <p:spPr>
            <a:xfrm>
              <a:off x="1349644" y="4965840"/>
              <a:ext cx="2007684" cy="738664"/>
            </a:xfrm>
            <a:prstGeom prst="rect">
              <a:avLst/>
            </a:prstGeom>
            <a:noFill/>
          </p:spPr>
          <p:txBody>
            <a:bodyPr wrap="square">
              <a:spAutoFit/>
            </a:bodyPr>
            <a:lstStyle/>
            <a:p>
              <a:pPr marL="12065" marR="5080" indent="1270" algn="ctr">
                <a:lnSpc>
                  <a:spcPct val="100000"/>
                </a:lnSpc>
                <a:spcBef>
                  <a:spcPts val="105"/>
                </a:spcBef>
              </a:pPr>
              <a:r>
                <a:rPr lang="en-US" sz="1400" dirty="0">
                  <a:solidFill>
                    <a:schemeClr val="bg1"/>
                  </a:solidFill>
                  <a:latin typeface="Arial" panose="020B0604020202020204" pitchFamily="34" charset="0"/>
                  <a:cs typeface="Arial" panose="020B0604020202020204" pitchFamily="34" charset="0"/>
                </a:rPr>
                <a:t>Do not recognize  a separate  intangible asset</a:t>
              </a:r>
            </a:p>
          </p:txBody>
        </p:sp>
      </p:grpSp>
      <p:sp>
        <p:nvSpPr>
          <p:cNvPr id="73" name="TextBox 72">
            <a:extLst>
              <a:ext uri="{FF2B5EF4-FFF2-40B4-BE49-F238E27FC236}">
                <a16:creationId xmlns:a16="http://schemas.microsoft.com/office/drawing/2014/main" id="{073CD5A9-14C9-E05D-F5A3-4BADABA45A1B}"/>
              </a:ext>
            </a:extLst>
          </p:cNvPr>
          <p:cNvSpPr txBox="1"/>
          <p:nvPr/>
        </p:nvSpPr>
        <p:spPr>
          <a:xfrm>
            <a:off x="-59634" y="1070199"/>
            <a:ext cx="8970066" cy="381771"/>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Identification of Intangible Assets</a:t>
            </a:r>
          </a:p>
        </p:txBody>
      </p:sp>
      <p:sp>
        <p:nvSpPr>
          <p:cNvPr id="74" name="Title 5">
            <a:extLst>
              <a:ext uri="{FF2B5EF4-FFF2-40B4-BE49-F238E27FC236}">
                <a16:creationId xmlns:a16="http://schemas.microsoft.com/office/drawing/2014/main" id="{583D73A6-B8A4-F53E-9766-D95C4E8FFDB8}"/>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US" sz="2200" dirty="0">
                <a:solidFill>
                  <a:srgbClr val="00335A"/>
                </a:solidFill>
                <a:latin typeface="Arial" panose="020B0604020202020204" pitchFamily="34" charset="0"/>
                <a:cs typeface="Arial" panose="020B0604020202020204" pitchFamily="34" charset="0"/>
              </a:rPr>
              <a:t>Step 2: Allocation of Purchase Consideration</a:t>
            </a:r>
          </a:p>
        </p:txBody>
      </p:sp>
      <p:sp>
        <p:nvSpPr>
          <p:cNvPr id="79" name="TextBox 78">
            <a:extLst>
              <a:ext uri="{FF2B5EF4-FFF2-40B4-BE49-F238E27FC236}">
                <a16:creationId xmlns:a16="http://schemas.microsoft.com/office/drawing/2014/main" id="{55841CAB-7A8A-53C9-B649-61E5AB9411EC}"/>
              </a:ext>
            </a:extLst>
          </p:cNvPr>
          <p:cNvSpPr txBox="1"/>
          <p:nvPr/>
        </p:nvSpPr>
        <p:spPr>
          <a:xfrm>
            <a:off x="372763" y="1783956"/>
            <a:ext cx="3527885" cy="523220"/>
          </a:xfrm>
          <a:prstGeom prst="rect">
            <a:avLst/>
          </a:prstGeom>
          <a:noFill/>
        </p:spPr>
        <p:txBody>
          <a:bodyPr wrap="square">
            <a:spAutoFit/>
          </a:bodyPr>
          <a:lstStyle/>
          <a:p>
            <a:pPr marL="12065" marR="5080" indent="1270" algn="ctr">
              <a:lnSpc>
                <a:spcPct val="100000"/>
              </a:lnSpc>
              <a:spcBef>
                <a:spcPts val="105"/>
              </a:spcBef>
            </a:pPr>
            <a:r>
              <a:rPr lang="en-US" sz="1400" b="0" dirty="0">
                <a:solidFill>
                  <a:schemeClr val="bg1"/>
                </a:solidFill>
                <a:latin typeface="Arial" panose="020B0604020202020204" pitchFamily="34" charset="0"/>
                <a:cs typeface="Arial" panose="020B0604020202020204" pitchFamily="34" charset="0"/>
              </a:rPr>
              <a:t>Identify </a:t>
            </a:r>
            <a:r>
              <a:rPr lang="en-US" sz="1400" b="0" spc="-5" dirty="0">
                <a:solidFill>
                  <a:schemeClr val="bg1"/>
                </a:solidFill>
                <a:latin typeface="Arial" panose="020B0604020202020204" pitchFamily="34" charset="0"/>
                <a:cs typeface="Arial" panose="020B0604020202020204" pitchFamily="34" charset="0"/>
              </a:rPr>
              <a:t>intangible  assets that may </a:t>
            </a:r>
            <a:r>
              <a:rPr lang="en-US" sz="1400" b="0" dirty="0">
                <a:solidFill>
                  <a:schemeClr val="bg1"/>
                </a:solidFill>
                <a:latin typeface="Arial" panose="020B0604020202020204" pitchFamily="34" charset="0"/>
                <a:cs typeface="Arial" panose="020B0604020202020204" pitchFamily="34" charset="0"/>
              </a:rPr>
              <a:t>qualify  </a:t>
            </a:r>
            <a:r>
              <a:rPr lang="en-US" sz="1400" b="0" spc="-15" dirty="0">
                <a:solidFill>
                  <a:schemeClr val="bg1"/>
                </a:solidFill>
                <a:latin typeface="Arial" panose="020B0604020202020204" pitchFamily="34" charset="0"/>
                <a:cs typeface="Arial" panose="020B0604020202020204" pitchFamily="34" charset="0"/>
              </a:rPr>
              <a:t>for </a:t>
            </a:r>
            <a:r>
              <a:rPr lang="en-US" sz="1400" b="0" spc="-10" dirty="0">
                <a:solidFill>
                  <a:schemeClr val="bg1"/>
                </a:solidFill>
                <a:latin typeface="Arial" panose="020B0604020202020204" pitchFamily="34" charset="0"/>
                <a:cs typeface="Arial" panose="020B0604020202020204" pitchFamily="34" charset="0"/>
              </a:rPr>
              <a:t>separate</a:t>
            </a:r>
            <a:r>
              <a:rPr lang="en-US" sz="1400" b="0" spc="-85" dirty="0">
                <a:solidFill>
                  <a:schemeClr val="bg1"/>
                </a:solidFill>
                <a:latin typeface="Arial" panose="020B0604020202020204" pitchFamily="34" charset="0"/>
                <a:cs typeface="Arial" panose="020B0604020202020204" pitchFamily="34" charset="0"/>
              </a:rPr>
              <a:t> </a:t>
            </a:r>
            <a:r>
              <a:rPr lang="en-US" sz="1400" b="0" spc="-5" dirty="0">
                <a:solidFill>
                  <a:schemeClr val="bg1"/>
                </a:solidFill>
                <a:latin typeface="Arial" panose="020B0604020202020204" pitchFamily="34" charset="0"/>
                <a:cs typeface="Arial" panose="020B0604020202020204" pitchFamily="34" charset="0"/>
              </a:rPr>
              <a:t>recognition</a:t>
            </a:r>
            <a:endParaRPr lang="en-US" sz="1400" dirty="0">
              <a:solidFill>
                <a:schemeClr val="bg1"/>
              </a:solidFill>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25D62652-6341-4A89-3175-380F7F69B509}"/>
              </a:ext>
            </a:extLst>
          </p:cNvPr>
          <p:cNvSpPr txBox="1"/>
          <p:nvPr/>
        </p:nvSpPr>
        <p:spPr>
          <a:xfrm>
            <a:off x="558060" y="2836833"/>
            <a:ext cx="3140751" cy="523220"/>
          </a:xfrm>
          <a:prstGeom prst="rect">
            <a:avLst/>
          </a:prstGeom>
          <a:noFill/>
        </p:spPr>
        <p:txBody>
          <a:bodyPr wrap="square">
            <a:spAutoFit/>
          </a:bodyPr>
          <a:lstStyle/>
          <a:p>
            <a:pPr marL="12065" marR="5080" indent="1270" algn="ctr">
              <a:lnSpc>
                <a:spcPct val="100000"/>
              </a:lnSpc>
              <a:spcBef>
                <a:spcPts val="105"/>
              </a:spcBef>
            </a:pPr>
            <a:r>
              <a:rPr lang="en-US" sz="1400" dirty="0">
                <a:solidFill>
                  <a:schemeClr val="bg1"/>
                </a:solidFill>
                <a:latin typeface="Arial" panose="020B0604020202020204" pitchFamily="34" charset="0"/>
                <a:cs typeface="Arial" panose="020B0604020202020204" pitchFamily="34" charset="0"/>
              </a:rPr>
              <a:t>Does the intangible  asset meet the  contractual-legal  criterion?</a:t>
            </a:r>
          </a:p>
        </p:txBody>
      </p:sp>
      <p:sp>
        <p:nvSpPr>
          <p:cNvPr id="83" name="TextBox 82">
            <a:extLst>
              <a:ext uri="{FF2B5EF4-FFF2-40B4-BE49-F238E27FC236}">
                <a16:creationId xmlns:a16="http://schemas.microsoft.com/office/drawing/2014/main" id="{99380A4B-E3EE-4DBC-0415-BDE55CB857D0}"/>
              </a:ext>
            </a:extLst>
          </p:cNvPr>
          <p:cNvSpPr txBox="1"/>
          <p:nvPr/>
        </p:nvSpPr>
        <p:spPr>
          <a:xfrm>
            <a:off x="558059" y="3970525"/>
            <a:ext cx="3197991" cy="523220"/>
          </a:xfrm>
          <a:prstGeom prst="rect">
            <a:avLst/>
          </a:prstGeom>
          <a:noFill/>
        </p:spPr>
        <p:txBody>
          <a:bodyPr wrap="square">
            <a:spAutoFit/>
          </a:bodyPr>
          <a:lstStyle/>
          <a:p>
            <a:pPr marL="12065" marR="5080" indent="1270" algn="ctr">
              <a:lnSpc>
                <a:spcPct val="100000"/>
              </a:lnSpc>
              <a:spcBef>
                <a:spcPts val="105"/>
              </a:spcBef>
            </a:pPr>
            <a:r>
              <a:rPr lang="en-US" sz="1400" dirty="0">
                <a:solidFill>
                  <a:schemeClr val="bg1"/>
                </a:solidFill>
                <a:latin typeface="Arial" panose="020B0604020202020204" pitchFamily="34" charset="0"/>
                <a:cs typeface="Arial" panose="020B0604020202020204" pitchFamily="34" charset="0"/>
              </a:rPr>
              <a:t>Does the intangible  asset meet the  Separability criterion?</a:t>
            </a:r>
          </a:p>
        </p:txBody>
      </p:sp>
    </p:spTree>
    <p:extLst>
      <p:ext uri="{BB962C8B-B14F-4D97-AF65-F5344CB8AC3E}">
        <p14:creationId xmlns:p14="http://schemas.microsoft.com/office/powerpoint/2010/main" val="237370775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17</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grpSp>
        <p:nvGrpSpPr>
          <p:cNvPr id="5" name="Group 4">
            <a:extLst>
              <a:ext uri="{FF2B5EF4-FFF2-40B4-BE49-F238E27FC236}">
                <a16:creationId xmlns:a16="http://schemas.microsoft.com/office/drawing/2014/main" id="{AF4251D1-298F-C1F2-7711-5DFA72F4EC06}"/>
              </a:ext>
            </a:extLst>
          </p:cNvPr>
          <p:cNvGrpSpPr/>
          <p:nvPr/>
        </p:nvGrpSpPr>
        <p:grpSpPr>
          <a:xfrm>
            <a:off x="276285" y="2112257"/>
            <a:ext cx="8476943" cy="3631899"/>
            <a:chOff x="266346" y="1853843"/>
            <a:chExt cx="8476943" cy="3631899"/>
          </a:xfrm>
        </p:grpSpPr>
        <p:grpSp>
          <p:nvGrpSpPr>
            <p:cNvPr id="13" name="Google Shape;7431;p78">
              <a:extLst>
                <a:ext uri="{FF2B5EF4-FFF2-40B4-BE49-F238E27FC236}">
                  <a16:creationId xmlns:a16="http://schemas.microsoft.com/office/drawing/2014/main" id="{D56A49FC-74BA-46B4-BF5B-143E092498AF}"/>
                </a:ext>
              </a:extLst>
            </p:cNvPr>
            <p:cNvGrpSpPr/>
            <p:nvPr/>
          </p:nvGrpSpPr>
          <p:grpSpPr>
            <a:xfrm>
              <a:off x="374206" y="3060890"/>
              <a:ext cx="8369083" cy="960895"/>
              <a:chOff x="238125" y="2506075"/>
              <a:chExt cx="7115411" cy="673075"/>
            </a:xfrm>
            <a:solidFill>
              <a:srgbClr val="3BB3C2"/>
            </a:solidFill>
          </p:grpSpPr>
          <p:sp>
            <p:nvSpPr>
              <p:cNvPr id="19" name="Google Shape;7432;p78">
                <a:extLst>
                  <a:ext uri="{FF2B5EF4-FFF2-40B4-BE49-F238E27FC236}">
                    <a16:creationId xmlns:a16="http://schemas.microsoft.com/office/drawing/2014/main" id="{D4ADB999-E981-42E9-8B24-B5E346E8DA80}"/>
                  </a:ext>
                </a:extLst>
              </p:cNvPr>
              <p:cNvSpPr/>
              <p:nvPr/>
            </p:nvSpPr>
            <p:spPr>
              <a:xfrm>
                <a:off x="238125" y="2506075"/>
                <a:ext cx="1643150" cy="673075"/>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5"/>
              </a:solidFill>
              <a:ln w="12700" cap="flat" cmpd="sng">
                <a:solidFill>
                  <a:schemeClr val="tx1">
                    <a:lumMod val="85000"/>
                    <a:lumOff val="1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bg1"/>
                  </a:solidFill>
                  <a:latin typeface="Arial" panose="020B0604020202020204" pitchFamily="34" charset="0"/>
                  <a:cs typeface="Arial" panose="020B0604020202020204" pitchFamily="34" charset="0"/>
                </a:endParaRPr>
              </a:p>
            </p:txBody>
          </p:sp>
          <p:sp>
            <p:nvSpPr>
              <p:cNvPr id="20" name="Google Shape;7433;p78">
                <a:extLst>
                  <a:ext uri="{FF2B5EF4-FFF2-40B4-BE49-F238E27FC236}">
                    <a16:creationId xmlns:a16="http://schemas.microsoft.com/office/drawing/2014/main" id="{22B57E1C-036A-41E4-AF0B-C0FEB494CB3E}"/>
                  </a:ext>
                </a:extLst>
              </p:cNvPr>
              <p:cNvSpPr/>
              <p:nvPr/>
            </p:nvSpPr>
            <p:spPr>
              <a:xfrm>
                <a:off x="1606190"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solidFill>
                <a:schemeClr val="accent5"/>
              </a:solidFill>
              <a:ln w="12700" cap="flat" cmpd="sng">
                <a:solidFill>
                  <a:schemeClr val="tx1">
                    <a:lumMod val="85000"/>
                    <a:lumOff val="1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b="1" dirty="0">
                  <a:solidFill>
                    <a:schemeClr val="bg1"/>
                  </a:solidFill>
                  <a:latin typeface="Arial" panose="020B0604020202020204" pitchFamily="34" charset="0"/>
                  <a:cs typeface="Arial" panose="020B0604020202020204" pitchFamily="34" charset="0"/>
                </a:endParaRPr>
              </a:p>
            </p:txBody>
          </p:sp>
          <p:sp>
            <p:nvSpPr>
              <p:cNvPr id="21" name="Google Shape;7434;p78">
                <a:extLst>
                  <a:ext uri="{FF2B5EF4-FFF2-40B4-BE49-F238E27FC236}">
                    <a16:creationId xmlns:a16="http://schemas.microsoft.com/office/drawing/2014/main" id="{8A01020B-EB3B-4E69-BDBC-0FF91841B5E1}"/>
                  </a:ext>
                </a:extLst>
              </p:cNvPr>
              <p:cNvSpPr/>
              <p:nvPr/>
            </p:nvSpPr>
            <p:spPr>
              <a:xfrm>
                <a:off x="297348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solidFill>
                <a:schemeClr val="accent5"/>
              </a:solidFill>
              <a:ln w="12700" cap="flat" cmpd="sng">
                <a:solidFill>
                  <a:schemeClr val="tx1">
                    <a:lumMod val="85000"/>
                    <a:lumOff val="1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bg1"/>
                  </a:solidFill>
                  <a:latin typeface="Arial" panose="020B0604020202020204" pitchFamily="34" charset="0"/>
                  <a:cs typeface="Arial" panose="020B0604020202020204" pitchFamily="34" charset="0"/>
                </a:endParaRPr>
              </a:p>
            </p:txBody>
          </p:sp>
          <p:sp>
            <p:nvSpPr>
              <p:cNvPr id="22" name="Google Shape;7435;p78">
                <a:extLst>
                  <a:ext uri="{FF2B5EF4-FFF2-40B4-BE49-F238E27FC236}">
                    <a16:creationId xmlns:a16="http://schemas.microsoft.com/office/drawing/2014/main" id="{D182864A-6F99-4915-95BE-2A62B7FB5805}"/>
                  </a:ext>
                </a:extLst>
              </p:cNvPr>
              <p:cNvSpPr/>
              <p:nvPr/>
            </p:nvSpPr>
            <p:spPr>
              <a:xfrm>
                <a:off x="570961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solidFill>
                <a:schemeClr val="accent5"/>
              </a:solidFill>
              <a:ln w="12700" cap="flat" cmpd="sng">
                <a:solidFill>
                  <a:schemeClr val="tx1">
                    <a:lumMod val="85000"/>
                    <a:lumOff val="1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bg1"/>
                  </a:solidFill>
                  <a:latin typeface="Arial" panose="020B0604020202020204" pitchFamily="34" charset="0"/>
                  <a:cs typeface="Arial" panose="020B0604020202020204" pitchFamily="34" charset="0"/>
                </a:endParaRPr>
              </a:p>
            </p:txBody>
          </p:sp>
          <p:sp>
            <p:nvSpPr>
              <p:cNvPr id="23" name="Google Shape;7436;p78">
                <a:extLst>
                  <a:ext uri="{FF2B5EF4-FFF2-40B4-BE49-F238E27FC236}">
                    <a16:creationId xmlns:a16="http://schemas.microsoft.com/office/drawing/2014/main" id="{D1EE4A6A-51DF-42F6-8F19-E00DA18A7F11}"/>
                  </a:ext>
                </a:extLst>
              </p:cNvPr>
              <p:cNvSpPr/>
              <p:nvPr/>
            </p:nvSpPr>
            <p:spPr>
              <a:xfrm>
                <a:off x="4342321" y="2506075"/>
                <a:ext cx="1643150" cy="673075"/>
              </a:xfrm>
              <a:custGeom>
                <a:avLst/>
                <a:gdLst/>
                <a:ahLst/>
                <a:cxnLst/>
                <a:rect l="l" t="t" r="r" b="b"/>
                <a:pathLst>
                  <a:path w="65726" h="26923" extrusionOk="0">
                    <a:moveTo>
                      <a:pt x="1" y="0"/>
                    </a:moveTo>
                    <a:lnTo>
                      <a:pt x="10751" y="13477"/>
                    </a:lnTo>
                    <a:lnTo>
                      <a:pt x="1" y="26923"/>
                    </a:lnTo>
                    <a:lnTo>
                      <a:pt x="54944" y="26923"/>
                    </a:lnTo>
                    <a:lnTo>
                      <a:pt x="65726" y="13477"/>
                    </a:lnTo>
                    <a:lnTo>
                      <a:pt x="54944" y="0"/>
                    </a:lnTo>
                    <a:close/>
                  </a:path>
                </a:pathLst>
              </a:custGeom>
              <a:solidFill>
                <a:schemeClr val="accent5"/>
              </a:solidFill>
              <a:ln w="12700" cap="flat" cmpd="sng">
                <a:solidFill>
                  <a:schemeClr val="tx1">
                    <a:lumMod val="85000"/>
                    <a:lumOff val="1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bg1"/>
                  </a:solidFill>
                  <a:latin typeface="Arial" panose="020B0604020202020204" pitchFamily="34" charset="0"/>
                  <a:cs typeface="Arial" panose="020B0604020202020204" pitchFamily="34" charset="0"/>
                </a:endParaRPr>
              </a:p>
            </p:txBody>
          </p:sp>
        </p:grpSp>
        <p:sp>
          <p:nvSpPr>
            <p:cNvPr id="14" name="TextBox 13">
              <a:extLst>
                <a:ext uri="{FF2B5EF4-FFF2-40B4-BE49-F238E27FC236}">
                  <a16:creationId xmlns:a16="http://schemas.microsoft.com/office/drawing/2014/main" id="{B74A2A9C-197E-4DE8-9B49-B99BBBA2DE3B}"/>
                </a:ext>
              </a:extLst>
            </p:cNvPr>
            <p:cNvSpPr txBox="1"/>
            <p:nvPr/>
          </p:nvSpPr>
          <p:spPr>
            <a:xfrm>
              <a:off x="722249" y="3258060"/>
              <a:ext cx="1349022" cy="584775"/>
            </a:xfrm>
            <a:prstGeom prst="rect">
              <a:avLst/>
            </a:prstGeom>
            <a:solidFill>
              <a:srgbClr val="3BB3C2"/>
            </a:solidFill>
          </p:spPr>
          <p:txBody>
            <a:bodyPr wrap="square" rtlCol="0">
              <a:spAutoFit/>
            </a:bodyPr>
            <a:lstStyle/>
            <a:p>
              <a:pPr algn="ctr"/>
              <a:r>
                <a:rPr lang="en-IN" sz="1600" b="1" dirty="0">
                  <a:solidFill>
                    <a:schemeClr val="bg1"/>
                  </a:solidFill>
                  <a:latin typeface="Arial" panose="020B0604020202020204" pitchFamily="34" charset="0"/>
                  <a:cs typeface="Arial" panose="020B0604020202020204" pitchFamily="34" charset="0"/>
                </a:rPr>
                <a:t>Contract- Based</a:t>
              </a:r>
            </a:p>
          </p:txBody>
        </p:sp>
        <p:sp>
          <p:nvSpPr>
            <p:cNvPr id="15" name="TextBox 14">
              <a:extLst>
                <a:ext uri="{FF2B5EF4-FFF2-40B4-BE49-F238E27FC236}">
                  <a16:creationId xmlns:a16="http://schemas.microsoft.com/office/drawing/2014/main" id="{A3EDBD8E-8939-4F7E-AAEC-35AC2C5EAAD9}"/>
                </a:ext>
              </a:extLst>
            </p:cNvPr>
            <p:cNvSpPr txBox="1"/>
            <p:nvPr/>
          </p:nvSpPr>
          <p:spPr>
            <a:xfrm>
              <a:off x="2331487" y="3283033"/>
              <a:ext cx="1349022" cy="584775"/>
            </a:xfrm>
            <a:prstGeom prst="rect">
              <a:avLst/>
            </a:prstGeom>
            <a:solidFill>
              <a:srgbClr val="3BB3C2"/>
            </a:solidFill>
          </p:spPr>
          <p:txBody>
            <a:bodyPr wrap="square" rtlCol="0">
              <a:spAutoFit/>
            </a:bodyPr>
            <a:lstStyle/>
            <a:p>
              <a:pPr algn="ctr"/>
              <a:r>
                <a:rPr lang="en-IN" sz="1600" b="1" dirty="0">
                  <a:solidFill>
                    <a:schemeClr val="bg1"/>
                  </a:solidFill>
                  <a:latin typeface="Arial" panose="020B0604020202020204" pitchFamily="34" charset="0"/>
                  <a:cs typeface="Arial" panose="020B0604020202020204" pitchFamily="34" charset="0"/>
                </a:rPr>
                <a:t>Customer- Based</a:t>
              </a:r>
            </a:p>
          </p:txBody>
        </p:sp>
        <p:sp>
          <p:nvSpPr>
            <p:cNvPr id="16" name="TextBox 15">
              <a:extLst>
                <a:ext uri="{FF2B5EF4-FFF2-40B4-BE49-F238E27FC236}">
                  <a16:creationId xmlns:a16="http://schemas.microsoft.com/office/drawing/2014/main" id="{8DE1BDF8-FA37-4153-8673-44DB85146327}"/>
                </a:ext>
              </a:extLst>
            </p:cNvPr>
            <p:cNvSpPr txBox="1"/>
            <p:nvPr/>
          </p:nvSpPr>
          <p:spPr>
            <a:xfrm>
              <a:off x="3971721" y="3303698"/>
              <a:ext cx="1349022" cy="584775"/>
            </a:xfrm>
            <a:prstGeom prst="rect">
              <a:avLst/>
            </a:prstGeom>
            <a:solidFill>
              <a:schemeClr val="accent5"/>
            </a:solidFill>
          </p:spPr>
          <p:txBody>
            <a:bodyPr wrap="square" rtlCol="0">
              <a:spAutoFit/>
            </a:bodyPr>
            <a:lstStyle/>
            <a:p>
              <a:pPr algn="ctr"/>
              <a:r>
                <a:rPr lang="en-IN" sz="1600" b="1" dirty="0">
                  <a:solidFill>
                    <a:schemeClr val="bg1"/>
                  </a:solidFill>
                  <a:latin typeface="Arial" panose="020B0604020202020204" pitchFamily="34" charset="0"/>
                  <a:cs typeface="Arial" panose="020B0604020202020204" pitchFamily="34" charset="0"/>
                </a:rPr>
                <a:t>Marketing- Based</a:t>
              </a:r>
            </a:p>
          </p:txBody>
        </p:sp>
        <p:sp>
          <p:nvSpPr>
            <p:cNvPr id="17" name="TextBox 16">
              <a:extLst>
                <a:ext uri="{FF2B5EF4-FFF2-40B4-BE49-F238E27FC236}">
                  <a16:creationId xmlns:a16="http://schemas.microsoft.com/office/drawing/2014/main" id="{9BFF3321-0668-491B-AC69-CF51F8200B1B}"/>
                </a:ext>
              </a:extLst>
            </p:cNvPr>
            <p:cNvSpPr txBox="1"/>
            <p:nvPr/>
          </p:nvSpPr>
          <p:spPr>
            <a:xfrm>
              <a:off x="5565463" y="3285618"/>
              <a:ext cx="1349022" cy="584775"/>
            </a:xfrm>
            <a:prstGeom prst="rect">
              <a:avLst/>
            </a:prstGeom>
            <a:solidFill>
              <a:srgbClr val="3BB3C2"/>
            </a:solidFill>
          </p:spPr>
          <p:txBody>
            <a:bodyPr wrap="square" rtlCol="0">
              <a:spAutoFit/>
            </a:bodyPr>
            <a:lstStyle/>
            <a:p>
              <a:pPr algn="ctr"/>
              <a:r>
                <a:rPr lang="en-IN" sz="1600" b="1" dirty="0">
                  <a:solidFill>
                    <a:schemeClr val="bg1"/>
                  </a:solidFill>
                  <a:latin typeface="Arial" panose="020B0604020202020204" pitchFamily="34" charset="0"/>
                  <a:cs typeface="Arial" panose="020B0604020202020204" pitchFamily="34" charset="0"/>
                </a:rPr>
                <a:t>Technology Related</a:t>
              </a:r>
            </a:p>
          </p:txBody>
        </p:sp>
        <p:sp>
          <p:nvSpPr>
            <p:cNvPr id="18" name="TextBox 17">
              <a:extLst>
                <a:ext uri="{FF2B5EF4-FFF2-40B4-BE49-F238E27FC236}">
                  <a16:creationId xmlns:a16="http://schemas.microsoft.com/office/drawing/2014/main" id="{DDA9435D-FF4E-40E8-8BE3-ACD057C68177}"/>
                </a:ext>
              </a:extLst>
            </p:cNvPr>
            <p:cNvSpPr txBox="1"/>
            <p:nvPr/>
          </p:nvSpPr>
          <p:spPr>
            <a:xfrm>
              <a:off x="7182452" y="3283036"/>
              <a:ext cx="1349022" cy="584775"/>
            </a:xfrm>
            <a:prstGeom prst="rect">
              <a:avLst/>
            </a:prstGeom>
            <a:solidFill>
              <a:srgbClr val="3BB3C2"/>
            </a:solidFill>
          </p:spPr>
          <p:txBody>
            <a:bodyPr wrap="square" rtlCol="0">
              <a:spAutoFit/>
            </a:bodyPr>
            <a:lstStyle/>
            <a:p>
              <a:pPr algn="ctr"/>
              <a:r>
                <a:rPr lang="en-IN" sz="1600" b="1" dirty="0">
                  <a:solidFill>
                    <a:schemeClr val="bg1"/>
                  </a:solidFill>
                  <a:latin typeface="Arial" panose="020B0604020202020204" pitchFamily="34" charset="0"/>
                  <a:cs typeface="Arial" panose="020B0604020202020204" pitchFamily="34" charset="0"/>
                </a:rPr>
                <a:t>Artistic Related</a:t>
              </a:r>
            </a:p>
          </p:txBody>
        </p:sp>
        <p:sp>
          <p:nvSpPr>
            <p:cNvPr id="24" name="TextBox 23">
              <a:extLst>
                <a:ext uri="{FF2B5EF4-FFF2-40B4-BE49-F238E27FC236}">
                  <a16:creationId xmlns:a16="http://schemas.microsoft.com/office/drawing/2014/main" id="{A582275C-FE17-4577-9BD6-9CAD0B337CAC}"/>
                </a:ext>
              </a:extLst>
            </p:cNvPr>
            <p:cNvSpPr txBox="1"/>
            <p:nvPr/>
          </p:nvSpPr>
          <p:spPr>
            <a:xfrm>
              <a:off x="266346" y="4365655"/>
              <a:ext cx="1932658" cy="1077218"/>
            </a:xfrm>
            <a:prstGeom prst="rect">
              <a:avLst/>
            </a:prstGeom>
            <a:noFill/>
            <a:ln>
              <a:solidFill>
                <a:schemeClr val="tx1"/>
              </a:solidFill>
              <a:prstDash val="dash"/>
            </a:ln>
          </p:spPr>
          <p:txBody>
            <a:bodyPr wrap="square" rtlCol="0">
              <a:spAutoFit/>
            </a:bodyPr>
            <a:lstStyle/>
            <a:p>
              <a:pPr algn="ctr"/>
              <a:r>
                <a:rPr lang="en-IN" sz="1600" dirty="0">
                  <a:latin typeface="Arial" panose="020B0604020202020204" pitchFamily="34" charset="0"/>
                  <a:cs typeface="Arial" panose="020B0604020202020204" pitchFamily="34" charset="0"/>
                </a:rPr>
                <a:t>Non-Compete, Licenses, Permits, Royalty Agreements, etc.</a:t>
              </a:r>
            </a:p>
          </p:txBody>
        </p:sp>
        <p:sp>
          <p:nvSpPr>
            <p:cNvPr id="25" name="TextBox 24">
              <a:extLst>
                <a:ext uri="{FF2B5EF4-FFF2-40B4-BE49-F238E27FC236}">
                  <a16:creationId xmlns:a16="http://schemas.microsoft.com/office/drawing/2014/main" id="{2D6BE814-B831-4FAB-B535-3C1D8FA03F29}"/>
                </a:ext>
              </a:extLst>
            </p:cNvPr>
            <p:cNvSpPr txBox="1"/>
            <p:nvPr/>
          </p:nvSpPr>
          <p:spPr>
            <a:xfrm>
              <a:off x="1965044" y="1853843"/>
              <a:ext cx="1877470" cy="830997"/>
            </a:xfrm>
            <a:prstGeom prst="rect">
              <a:avLst/>
            </a:prstGeom>
            <a:noFill/>
            <a:ln>
              <a:solidFill>
                <a:schemeClr val="tx1"/>
              </a:solidFill>
              <a:prstDash val="dash"/>
            </a:ln>
          </p:spPr>
          <p:txBody>
            <a:bodyPr wrap="square" rtlCol="0">
              <a:spAutoFit/>
            </a:bodyPr>
            <a:lstStyle/>
            <a:p>
              <a:pPr algn="ctr"/>
              <a:r>
                <a:rPr lang="en-IN" sz="1600" dirty="0">
                  <a:latin typeface="Arial" panose="020B0604020202020204" pitchFamily="34" charset="0"/>
                  <a:cs typeface="Arial" panose="020B0604020202020204" pitchFamily="34" charset="0"/>
                </a:rPr>
                <a:t>Relationships, Order Backlog, Lists, etc.</a:t>
              </a:r>
            </a:p>
          </p:txBody>
        </p:sp>
        <p:sp>
          <p:nvSpPr>
            <p:cNvPr id="26" name="TextBox 25">
              <a:extLst>
                <a:ext uri="{FF2B5EF4-FFF2-40B4-BE49-F238E27FC236}">
                  <a16:creationId xmlns:a16="http://schemas.microsoft.com/office/drawing/2014/main" id="{64777B1A-B563-4AD4-853B-EC253F793BD5}"/>
                </a:ext>
              </a:extLst>
            </p:cNvPr>
            <p:cNvSpPr txBox="1"/>
            <p:nvPr/>
          </p:nvSpPr>
          <p:spPr>
            <a:xfrm>
              <a:off x="3738210" y="4388580"/>
              <a:ext cx="1377424" cy="1077218"/>
            </a:xfrm>
            <a:prstGeom prst="rect">
              <a:avLst/>
            </a:prstGeom>
            <a:noFill/>
            <a:ln>
              <a:solidFill>
                <a:schemeClr val="tx1"/>
              </a:solidFill>
              <a:prstDash val="dash"/>
            </a:ln>
          </p:spPr>
          <p:txBody>
            <a:bodyPr wrap="square" rtlCol="0">
              <a:spAutoFit/>
            </a:bodyPr>
            <a:lstStyle/>
            <a:p>
              <a:pPr algn="ctr"/>
              <a:r>
                <a:rPr lang="en-IN" sz="1600" dirty="0">
                  <a:latin typeface="Arial" panose="020B0604020202020204" pitchFamily="34" charset="0"/>
                  <a:cs typeface="Arial" panose="020B0604020202020204" pitchFamily="34" charset="0"/>
                </a:rPr>
                <a:t>Trademark, Copyright, Domain names, etc.</a:t>
              </a:r>
            </a:p>
          </p:txBody>
        </p:sp>
        <p:sp>
          <p:nvSpPr>
            <p:cNvPr id="27" name="TextBox 26">
              <a:extLst>
                <a:ext uri="{FF2B5EF4-FFF2-40B4-BE49-F238E27FC236}">
                  <a16:creationId xmlns:a16="http://schemas.microsoft.com/office/drawing/2014/main" id="{BFAF29A7-4BBE-4AD7-8316-7603916BC7F4}"/>
                </a:ext>
              </a:extLst>
            </p:cNvPr>
            <p:cNvSpPr txBox="1"/>
            <p:nvPr/>
          </p:nvSpPr>
          <p:spPr>
            <a:xfrm>
              <a:off x="5240781" y="1853843"/>
              <a:ext cx="1713094" cy="830997"/>
            </a:xfrm>
            <a:prstGeom prst="rect">
              <a:avLst/>
            </a:prstGeom>
            <a:noFill/>
            <a:ln>
              <a:solidFill>
                <a:schemeClr val="tx1"/>
              </a:solidFill>
              <a:prstDash val="dash"/>
            </a:ln>
          </p:spPr>
          <p:txBody>
            <a:bodyPr wrap="square" rtlCol="0">
              <a:spAutoFit/>
            </a:bodyPr>
            <a:lstStyle/>
            <a:p>
              <a:pPr algn="ctr"/>
              <a:r>
                <a:rPr lang="en-IN" sz="1600" dirty="0">
                  <a:latin typeface="Arial" panose="020B0604020202020204" pitchFamily="34" charset="0"/>
                  <a:cs typeface="Arial" panose="020B0604020202020204" pitchFamily="34" charset="0"/>
                </a:rPr>
                <a:t>Software, Databases, Know-how, etc.</a:t>
              </a:r>
            </a:p>
          </p:txBody>
        </p:sp>
        <p:sp>
          <p:nvSpPr>
            <p:cNvPr id="28" name="TextBox 27">
              <a:extLst>
                <a:ext uri="{FF2B5EF4-FFF2-40B4-BE49-F238E27FC236}">
                  <a16:creationId xmlns:a16="http://schemas.microsoft.com/office/drawing/2014/main" id="{62755944-53B5-452E-9F88-45A26EC180CB}"/>
                </a:ext>
              </a:extLst>
            </p:cNvPr>
            <p:cNvSpPr txBox="1"/>
            <p:nvPr/>
          </p:nvSpPr>
          <p:spPr>
            <a:xfrm>
              <a:off x="6995309" y="4408524"/>
              <a:ext cx="1461216" cy="1077218"/>
            </a:xfrm>
            <a:prstGeom prst="rect">
              <a:avLst/>
            </a:prstGeom>
            <a:noFill/>
            <a:ln>
              <a:solidFill>
                <a:schemeClr val="tx1"/>
              </a:solidFill>
              <a:prstDash val="dash"/>
            </a:ln>
          </p:spPr>
          <p:txBody>
            <a:bodyPr wrap="square" rtlCol="0">
              <a:spAutoFit/>
            </a:bodyPr>
            <a:lstStyle/>
            <a:p>
              <a:pPr algn="ctr"/>
              <a:r>
                <a:rPr lang="en-IN" sz="1600" dirty="0">
                  <a:latin typeface="Arial" panose="020B0604020202020204" pitchFamily="34" charset="0"/>
                  <a:cs typeface="Arial" panose="020B0604020202020204" pitchFamily="34" charset="0"/>
                </a:rPr>
                <a:t>Pictures, Videos, Plays, Books, etc.</a:t>
              </a:r>
            </a:p>
          </p:txBody>
        </p:sp>
        <p:sp>
          <p:nvSpPr>
            <p:cNvPr id="29" name="Arrow: Down 28">
              <a:extLst>
                <a:ext uri="{FF2B5EF4-FFF2-40B4-BE49-F238E27FC236}">
                  <a16:creationId xmlns:a16="http://schemas.microsoft.com/office/drawing/2014/main" id="{3F442D53-346D-4BF7-B73E-689778E2A7AE}"/>
                </a:ext>
              </a:extLst>
            </p:cNvPr>
            <p:cNvSpPr/>
            <p:nvPr/>
          </p:nvSpPr>
          <p:spPr>
            <a:xfrm>
              <a:off x="2815189" y="2693999"/>
              <a:ext cx="123986" cy="328146"/>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30" name="Arrow: Down 29">
              <a:extLst>
                <a:ext uri="{FF2B5EF4-FFF2-40B4-BE49-F238E27FC236}">
                  <a16:creationId xmlns:a16="http://schemas.microsoft.com/office/drawing/2014/main" id="{E8D69F71-2E56-4F18-AAD5-79593BEF4078}"/>
                </a:ext>
              </a:extLst>
            </p:cNvPr>
            <p:cNvSpPr/>
            <p:nvPr/>
          </p:nvSpPr>
          <p:spPr>
            <a:xfrm>
              <a:off x="6005270" y="2683667"/>
              <a:ext cx="123986" cy="328146"/>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31" name="Arrow: Down 30">
              <a:extLst>
                <a:ext uri="{FF2B5EF4-FFF2-40B4-BE49-F238E27FC236}">
                  <a16:creationId xmlns:a16="http://schemas.microsoft.com/office/drawing/2014/main" id="{15884432-0145-4DE6-B028-7079F7ED0A45}"/>
                </a:ext>
              </a:extLst>
            </p:cNvPr>
            <p:cNvSpPr/>
            <p:nvPr/>
          </p:nvSpPr>
          <p:spPr>
            <a:xfrm rot="10800000">
              <a:off x="7661006" y="4060433"/>
              <a:ext cx="123986" cy="328146"/>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32" name="Arrow: Down 31">
              <a:extLst>
                <a:ext uri="{FF2B5EF4-FFF2-40B4-BE49-F238E27FC236}">
                  <a16:creationId xmlns:a16="http://schemas.microsoft.com/office/drawing/2014/main" id="{B9AD2B0B-E7D3-4C66-BB84-91F515D69FDB}"/>
                </a:ext>
              </a:extLst>
            </p:cNvPr>
            <p:cNvSpPr/>
            <p:nvPr/>
          </p:nvSpPr>
          <p:spPr>
            <a:xfrm rot="10800000">
              <a:off x="4341775" y="4034605"/>
              <a:ext cx="123986" cy="328146"/>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33" name="Arrow: Down 32">
              <a:extLst>
                <a:ext uri="{FF2B5EF4-FFF2-40B4-BE49-F238E27FC236}">
                  <a16:creationId xmlns:a16="http://schemas.microsoft.com/office/drawing/2014/main" id="{E93D7C7C-A823-47DC-8132-6BB8918DAB9C}"/>
                </a:ext>
              </a:extLst>
            </p:cNvPr>
            <p:cNvSpPr/>
            <p:nvPr/>
          </p:nvSpPr>
          <p:spPr>
            <a:xfrm rot="10800000">
              <a:off x="1154280" y="4032023"/>
              <a:ext cx="123986" cy="328146"/>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grpSp>
      <p:sp>
        <p:nvSpPr>
          <p:cNvPr id="9" name="TextBox 8">
            <a:extLst>
              <a:ext uri="{FF2B5EF4-FFF2-40B4-BE49-F238E27FC236}">
                <a16:creationId xmlns:a16="http://schemas.microsoft.com/office/drawing/2014/main" id="{D6E844FA-C6BC-EBB0-6965-83C7AC4B7D72}"/>
              </a:ext>
            </a:extLst>
          </p:cNvPr>
          <p:cNvSpPr txBox="1"/>
          <p:nvPr/>
        </p:nvSpPr>
        <p:spPr>
          <a:xfrm>
            <a:off x="-71327" y="1159036"/>
            <a:ext cx="8970066" cy="381771"/>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Categories of Intangible Assets</a:t>
            </a:r>
          </a:p>
        </p:txBody>
      </p:sp>
      <p:sp>
        <p:nvSpPr>
          <p:cNvPr id="34" name="Title 5">
            <a:extLst>
              <a:ext uri="{FF2B5EF4-FFF2-40B4-BE49-F238E27FC236}">
                <a16:creationId xmlns:a16="http://schemas.microsoft.com/office/drawing/2014/main" id="{03C66EF1-B936-5E8E-D70F-31AB81F582EF}"/>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US" sz="2200" dirty="0">
                <a:solidFill>
                  <a:srgbClr val="00335A"/>
                </a:solidFill>
                <a:latin typeface="Arial" panose="020B0604020202020204" pitchFamily="34" charset="0"/>
                <a:cs typeface="Arial" panose="020B0604020202020204" pitchFamily="34" charset="0"/>
              </a:rPr>
              <a:t>Step 2: Allocation of Purchase Consideration</a:t>
            </a:r>
          </a:p>
        </p:txBody>
      </p:sp>
    </p:spTree>
    <p:extLst>
      <p:ext uri="{BB962C8B-B14F-4D97-AF65-F5344CB8AC3E}">
        <p14:creationId xmlns:p14="http://schemas.microsoft.com/office/powerpoint/2010/main" val="76627762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18</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9" name="TextBox 8">
            <a:extLst>
              <a:ext uri="{FF2B5EF4-FFF2-40B4-BE49-F238E27FC236}">
                <a16:creationId xmlns:a16="http://schemas.microsoft.com/office/drawing/2014/main" id="{71425286-E72C-40AF-A414-63287896D7D8}"/>
              </a:ext>
            </a:extLst>
          </p:cNvPr>
          <p:cNvSpPr txBox="1"/>
          <p:nvPr/>
        </p:nvSpPr>
        <p:spPr>
          <a:xfrm>
            <a:off x="198782" y="1299419"/>
            <a:ext cx="8764391" cy="2037674"/>
          </a:xfrm>
          <a:prstGeom prst="rect">
            <a:avLst/>
          </a:prstGeom>
          <a:noFill/>
        </p:spPr>
        <p:txBody>
          <a:bodyPr wrap="square">
            <a:spAutoFit/>
          </a:bodyPr>
          <a:lstStyle/>
          <a:p>
            <a:pPr marL="285750" marR="0" lvl="0" indent="-285750" algn="just" defTabSz="914400" rtl="0" eaLnBrk="1" fontAlgn="auto" latinLnBrk="0" hangingPunct="1">
              <a:lnSpc>
                <a:spcPct val="114000"/>
              </a:lnSpc>
              <a:spcBef>
                <a:spcPts val="0"/>
              </a:spcBef>
              <a:spcAft>
                <a:spcPts val="600"/>
              </a:spcAft>
              <a:buClr>
                <a:srgbClr val="000000"/>
              </a:buClr>
              <a:buSzTx/>
              <a:buFont typeface="Arial"/>
              <a:buBlip>
                <a:blip r:embed="rId3">
                  <a:extLst>
                    <a:ext uri="{96DAC541-7B7A-43D3-8B79-37D633B846F1}">
                      <asvg:svgBlip xmlns:asvg="http://schemas.microsoft.com/office/drawing/2016/SVG/main" r:embed="rId4"/>
                    </a:ext>
                  </a:extLst>
                </a:blip>
              </a:buBlip>
              <a:tabLst/>
              <a:defRPr/>
            </a:pPr>
            <a:r>
              <a:rPr kumimoji="0" lang="en-US"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Goodwill is measured as the difference between the consideration transferred in exchange for the net of the acquisition-date amounts of the identifiable assets acquired and the liabilities assumed.</a:t>
            </a:r>
          </a:p>
          <a:p>
            <a:pPr marL="285750" marR="0" lvl="0" indent="-285750" algn="just" defTabSz="914400" rtl="0" eaLnBrk="1" fontAlgn="auto" latinLnBrk="0" hangingPunct="1">
              <a:lnSpc>
                <a:spcPct val="114000"/>
              </a:lnSpc>
              <a:spcBef>
                <a:spcPts val="0"/>
              </a:spcBef>
              <a:spcAft>
                <a:spcPts val="600"/>
              </a:spcAft>
              <a:buClr>
                <a:srgbClr val="000000"/>
              </a:buClr>
              <a:buSzTx/>
              <a:buFont typeface="Arial"/>
              <a:buBlip>
                <a:blip r:embed="rId3">
                  <a:extLst>
                    <a:ext uri="{96DAC541-7B7A-43D3-8B79-37D633B846F1}">
                      <asvg:svgBlip xmlns:asvg="http://schemas.microsoft.com/office/drawing/2016/SVG/main" r:embed="rId4"/>
                    </a:ext>
                  </a:extLst>
                </a:blip>
              </a:buBlip>
              <a:tabLst/>
              <a:defRPr/>
            </a:pPr>
            <a:r>
              <a:rPr kumimoji="0" lang="en-US"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An acquirer will make a bargain purchase in a business combination, where the value of acquired identifiable assets and liabilities exceeds the consideration transferred; the acquirer shall </a:t>
            </a:r>
            <a:r>
              <a:rPr kumimoji="0" lang="en-US" b="0" i="1" u="none" strike="noStrike" kern="0" cap="none" spc="0" normalizeH="0" baseline="0" noProof="0" dirty="0" err="1">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recognise</a:t>
            </a:r>
            <a:r>
              <a:rPr kumimoji="0" lang="en-US"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cs typeface="Arial" panose="020B0604020202020204" pitchFamily="34" charset="0"/>
                <a:sym typeface="Arial"/>
              </a:rPr>
              <a:t> a gain (bargain purchase).</a:t>
            </a:r>
          </a:p>
        </p:txBody>
      </p:sp>
      <p:graphicFrame>
        <p:nvGraphicFramePr>
          <p:cNvPr id="10" name="Table 9">
            <a:extLst>
              <a:ext uri="{FF2B5EF4-FFF2-40B4-BE49-F238E27FC236}">
                <a16:creationId xmlns:a16="http://schemas.microsoft.com/office/drawing/2014/main" id="{8F5C862E-E083-49DC-BE5C-53D37FBE1010}"/>
              </a:ext>
            </a:extLst>
          </p:cNvPr>
          <p:cNvGraphicFramePr>
            <a:graphicFrameLocks noGrp="1"/>
          </p:cNvGraphicFramePr>
          <p:nvPr>
            <p:extLst>
              <p:ext uri="{D42A27DB-BD31-4B8C-83A1-F6EECF244321}">
                <p14:modId xmlns:p14="http://schemas.microsoft.com/office/powerpoint/2010/main" val="2014122906"/>
              </p:ext>
            </p:extLst>
          </p:nvPr>
        </p:nvGraphicFramePr>
        <p:xfrm>
          <a:off x="198782" y="3991561"/>
          <a:ext cx="8794209" cy="1925320"/>
        </p:xfrm>
        <a:graphic>
          <a:graphicData uri="http://schemas.openxmlformats.org/drawingml/2006/table">
            <a:tbl>
              <a:tblPr firstRow="1" bandRow="1"/>
              <a:tblGrid>
                <a:gridCol w="2200699">
                  <a:extLst>
                    <a:ext uri="{9D8B030D-6E8A-4147-A177-3AD203B41FA5}">
                      <a16:colId xmlns:a16="http://schemas.microsoft.com/office/drawing/2014/main" val="3872668765"/>
                    </a:ext>
                  </a:extLst>
                </a:gridCol>
                <a:gridCol w="1316985">
                  <a:extLst>
                    <a:ext uri="{9D8B030D-6E8A-4147-A177-3AD203B41FA5}">
                      <a16:colId xmlns:a16="http://schemas.microsoft.com/office/drawing/2014/main" val="3001373446"/>
                    </a:ext>
                  </a:extLst>
                </a:gridCol>
                <a:gridCol w="2355132">
                  <a:extLst>
                    <a:ext uri="{9D8B030D-6E8A-4147-A177-3AD203B41FA5}">
                      <a16:colId xmlns:a16="http://schemas.microsoft.com/office/drawing/2014/main" val="1491580641"/>
                    </a:ext>
                  </a:extLst>
                </a:gridCol>
                <a:gridCol w="943769">
                  <a:extLst>
                    <a:ext uri="{9D8B030D-6E8A-4147-A177-3AD203B41FA5}">
                      <a16:colId xmlns:a16="http://schemas.microsoft.com/office/drawing/2014/main" val="1281747352"/>
                    </a:ext>
                  </a:extLst>
                </a:gridCol>
                <a:gridCol w="1977624">
                  <a:extLst>
                    <a:ext uri="{9D8B030D-6E8A-4147-A177-3AD203B41FA5}">
                      <a16:colId xmlns:a16="http://schemas.microsoft.com/office/drawing/2014/main" val="1537142448"/>
                    </a:ext>
                  </a:extLst>
                </a:gridCol>
              </a:tblGrid>
              <a:tr h="370840">
                <a:tc>
                  <a:txBody>
                    <a:bodyPr/>
                    <a:lstStyle/>
                    <a:p>
                      <a:pPr algn="ctr"/>
                      <a:r>
                        <a:rPr lang="en-US" sz="1800" b="1" dirty="0">
                          <a:solidFill>
                            <a:srgbClr val="3BB3C2"/>
                          </a:solidFill>
                          <a:latin typeface="Arial" panose="020B0604020202020204" pitchFamily="34" charset="0"/>
                          <a:cs typeface="Arial" panose="020B0604020202020204" pitchFamily="34" charset="0"/>
                        </a:rPr>
                        <a:t>Purchase Consideration</a:t>
                      </a:r>
                      <a:endParaRPr lang="en-IN" sz="1800" b="1" dirty="0">
                        <a:solidFill>
                          <a:srgbClr val="3BB3C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rgbClr val="3BB3C2"/>
                          </a:solidFill>
                          <a:latin typeface="Arial" panose="020B0604020202020204" pitchFamily="34" charset="0"/>
                          <a:cs typeface="Arial" panose="020B0604020202020204" pitchFamily="34" charset="0"/>
                        </a:rPr>
                        <a:t>&gt;</a:t>
                      </a:r>
                      <a:endParaRPr lang="en-IN" sz="1800" b="1" dirty="0">
                        <a:solidFill>
                          <a:srgbClr val="3BB3C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rgbClr val="3BB3C2"/>
                          </a:solidFill>
                          <a:latin typeface="Arial" panose="020B0604020202020204" pitchFamily="34" charset="0"/>
                          <a:cs typeface="Arial" panose="020B0604020202020204" pitchFamily="34" charset="0"/>
                        </a:rPr>
                        <a:t>Identifiable Net Assets</a:t>
                      </a:r>
                      <a:endParaRPr lang="en-IN" sz="1800" b="1" dirty="0">
                        <a:solidFill>
                          <a:srgbClr val="3BB3C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rgbClr val="3BB3C2"/>
                          </a:solidFill>
                          <a:latin typeface="Arial" panose="020B0604020202020204" pitchFamily="34" charset="0"/>
                          <a:cs typeface="Arial" panose="020B0604020202020204" pitchFamily="34" charset="0"/>
                        </a:rPr>
                        <a:t>=</a:t>
                      </a:r>
                      <a:endParaRPr lang="en-IN" sz="1800" b="1" dirty="0">
                        <a:solidFill>
                          <a:srgbClr val="3BB3C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rgbClr val="3BB3C2"/>
                          </a:solidFill>
                          <a:latin typeface="Arial" panose="020B0604020202020204" pitchFamily="34" charset="0"/>
                          <a:cs typeface="Arial" panose="020B0604020202020204" pitchFamily="34" charset="0"/>
                        </a:rPr>
                        <a:t>Goodwill</a:t>
                      </a:r>
                      <a:endParaRPr lang="en-IN" sz="1800" b="1" dirty="0">
                        <a:solidFill>
                          <a:srgbClr val="3BB3C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3063454424"/>
                  </a:ext>
                </a:extLst>
              </a:tr>
              <a:tr h="370840">
                <a:tc>
                  <a:txBody>
                    <a:bodyPr/>
                    <a:lstStyle/>
                    <a:p>
                      <a:pPr algn="ctr"/>
                      <a:endParaRPr lang="en-IN" sz="1800" b="1" dirty="0">
                        <a:solidFill>
                          <a:schemeClr val="accent3"/>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endParaRPr lang="en-IN" sz="1800" b="1" dirty="0">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endParaRPr lang="en-IN" sz="1800" b="1" dirty="0">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endParaRPr lang="en-IN" sz="1800" b="1" dirty="0">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endParaRPr lang="en-IN" sz="1800" b="1" dirty="0">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2482121163"/>
                  </a:ext>
                </a:extLst>
              </a:tr>
              <a:tr h="370840">
                <a:tc>
                  <a:txBody>
                    <a:bodyPr/>
                    <a:lstStyle/>
                    <a:p>
                      <a:pPr algn="ctr"/>
                      <a:r>
                        <a:rPr lang="en-US" sz="1800" b="1" dirty="0">
                          <a:solidFill>
                            <a:schemeClr val="tx2"/>
                          </a:solidFill>
                          <a:latin typeface="Arial" panose="020B0604020202020204" pitchFamily="34" charset="0"/>
                          <a:cs typeface="Arial" panose="020B0604020202020204" pitchFamily="34" charset="0"/>
                        </a:rPr>
                        <a:t>Purchase Consideration</a:t>
                      </a:r>
                      <a:endParaRPr lang="en-IN" sz="1800" b="1" dirty="0">
                        <a:solidFill>
                          <a:schemeClr val="tx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chemeClr val="tx2"/>
                          </a:solidFill>
                          <a:latin typeface="Arial" panose="020B0604020202020204" pitchFamily="34" charset="0"/>
                          <a:cs typeface="Arial" panose="020B0604020202020204" pitchFamily="34" charset="0"/>
                        </a:rPr>
                        <a:t>&lt;</a:t>
                      </a:r>
                      <a:endParaRPr lang="en-IN" sz="1800" b="1" dirty="0">
                        <a:solidFill>
                          <a:schemeClr val="tx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chemeClr val="tx2"/>
                          </a:solidFill>
                          <a:latin typeface="Arial" panose="020B0604020202020204" pitchFamily="34" charset="0"/>
                          <a:cs typeface="Arial" panose="020B0604020202020204" pitchFamily="34" charset="0"/>
                        </a:rPr>
                        <a:t>Identifiable Net Assets</a:t>
                      </a:r>
                      <a:endParaRPr lang="en-IN" sz="1800" b="1" dirty="0">
                        <a:solidFill>
                          <a:schemeClr val="tx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chemeClr val="tx2"/>
                          </a:solidFill>
                          <a:latin typeface="Arial" panose="020B0604020202020204" pitchFamily="34" charset="0"/>
                          <a:cs typeface="Arial" panose="020B0604020202020204" pitchFamily="34" charset="0"/>
                        </a:rPr>
                        <a:t>=</a:t>
                      </a:r>
                      <a:endParaRPr lang="en-IN" sz="1800" b="1" dirty="0">
                        <a:solidFill>
                          <a:schemeClr val="tx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algn="ctr"/>
                      <a:r>
                        <a:rPr lang="en-US" sz="1800" b="1" dirty="0">
                          <a:solidFill>
                            <a:schemeClr val="tx2"/>
                          </a:solidFill>
                          <a:latin typeface="Arial" panose="020B0604020202020204" pitchFamily="34" charset="0"/>
                          <a:cs typeface="Arial" panose="020B0604020202020204" pitchFamily="34" charset="0"/>
                        </a:rPr>
                        <a:t>Capital Reserve /Bargain Purchase</a:t>
                      </a:r>
                      <a:endParaRPr lang="en-IN" sz="1800" b="1" dirty="0">
                        <a:solidFill>
                          <a:schemeClr val="tx2"/>
                        </a:solidFill>
                        <a:latin typeface="Arial" panose="020B0604020202020204" pitchFamily="34" charset="0"/>
                        <a:cs typeface="Arial" panose="020B0604020202020204" pitchFamily="34" charset="0"/>
                      </a:endParaRPr>
                    </a:p>
                  </a:txBody>
                  <a:tcPr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216105863"/>
                  </a:ext>
                </a:extLst>
              </a:tr>
            </a:tbl>
          </a:graphicData>
        </a:graphic>
      </p:graphicFrame>
      <p:sp>
        <p:nvSpPr>
          <p:cNvPr id="3" name="Title 5">
            <a:extLst>
              <a:ext uri="{FF2B5EF4-FFF2-40B4-BE49-F238E27FC236}">
                <a16:creationId xmlns:a16="http://schemas.microsoft.com/office/drawing/2014/main" id="{FD66C3A3-1AB4-E2FE-C5BA-0314F43669B0}"/>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US" sz="2200" dirty="0">
                <a:solidFill>
                  <a:srgbClr val="00335A"/>
                </a:solidFill>
                <a:latin typeface="Arial" panose="020B0604020202020204" pitchFamily="34" charset="0"/>
                <a:cs typeface="Arial" panose="020B0604020202020204" pitchFamily="34" charset="0"/>
              </a:rPr>
              <a:t>Step 3: Determination of Goodwill or Capital Reserve</a:t>
            </a:r>
          </a:p>
        </p:txBody>
      </p:sp>
    </p:spTree>
    <p:extLst>
      <p:ext uri="{BB962C8B-B14F-4D97-AF65-F5344CB8AC3E}">
        <p14:creationId xmlns:p14="http://schemas.microsoft.com/office/powerpoint/2010/main" val="932206208"/>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F67C-36CE-1363-ADD7-BE23549A3F8C}"/>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38DC4A9F-A50E-63EC-59BB-29EF65E9D702}"/>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9E18A4D2-82E6-3AF0-7870-E70D3371F14C}"/>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19</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72A4CE6D-9F5A-05D3-BF37-71D9322F416E}"/>
              </a:ext>
            </a:extLst>
          </p:cNvPr>
          <p:cNvPicPr>
            <a:picLocks noChangeAspect="1"/>
          </p:cNvPicPr>
          <p:nvPr/>
        </p:nvPicPr>
        <p:blipFill>
          <a:blip r:embed="rId2"/>
          <a:stretch>
            <a:fillRect/>
          </a:stretch>
        </p:blipFill>
        <p:spPr>
          <a:xfrm>
            <a:off x="7375435" y="118511"/>
            <a:ext cx="1617555" cy="675993"/>
          </a:xfrm>
          <a:prstGeom prst="rect">
            <a:avLst/>
          </a:prstGeom>
        </p:spPr>
      </p:pic>
      <p:sp>
        <p:nvSpPr>
          <p:cNvPr id="3" name="Title 5">
            <a:extLst>
              <a:ext uri="{FF2B5EF4-FFF2-40B4-BE49-F238E27FC236}">
                <a16:creationId xmlns:a16="http://schemas.microsoft.com/office/drawing/2014/main" id="{18C04847-D46F-9BA2-C155-79FEEFD4E8EF}"/>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a:p>
            <a:pPr algn="l"/>
            <a:r>
              <a:rPr lang="en-US" sz="2200" dirty="0">
                <a:solidFill>
                  <a:srgbClr val="00335A"/>
                </a:solidFill>
                <a:latin typeface="Arial" panose="020B0604020202020204" pitchFamily="34" charset="0"/>
                <a:cs typeface="Arial" panose="020B0604020202020204" pitchFamily="34" charset="0"/>
              </a:rPr>
              <a:t>Step 3: Determination of Goodwill or Capital Reserve</a:t>
            </a:r>
          </a:p>
        </p:txBody>
      </p:sp>
      <p:pic>
        <p:nvPicPr>
          <p:cNvPr id="4" name="Picture 3">
            <a:extLst>
              <a:ext uri="{FF2B5EF4-FFF2-40B4-BE49-F238E27FC236}">
                <a16:creationId xmlns:a16="http://schemas.microsoft.com/office/drawing/2014/main" id="{D3E2244F-A4C3-97BB-047E-EEA388F71579}"/>
              </a:ext>
            </a:extLst>
          </p:cNvPr>
          <p:cNvPicPr>
            <a:picLocks noChangeAspect="1"/>
          </p:cNvPicPr>
          <p:nvPr/>
        </p:nvPicPr>
        <p:blipFill>
          <a:blip r:embed="rId3"/>
          <a:stretch>
            <a:fillRect/>
          </a:stretch>
        </p:blipFill>
        <p:spPr>
          <a:xfrm>
            <a:off x="1076056" y="1080896"/>
            <a:ext cx="6676466" cy="5516782"/>
          </a:xfrm>
          <a:prstGeom prst="rect">
            <a:avLst/>
          </a:prstGeom>
        </p:spPr>
      </p:pic>
    </p:spTree>
    <p:extLst>
      <p:ext uri="{BB962C8B-B14F-4D97-AF65-F5344CB8AC3E}">
        <p14:creationId xmlns:p14="http://schemas.microsoft.com/office/powerpoint/2010/main" val="62775930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E55B71-193E-4053-B939-E1FA5F9D3BE1}"/>
              </a:ext>
            </a:extLst>
          </p:cNvPr>
          <p:cNvSpPr>
            <a:spLocks noGrp="1"/>
          </p:cNvSpPr>
          <p:nvPr>
            <p:ph type="ftr" sz="quarter" idx="11"/>
          </p:nvPr>
        </p:nvSpPr>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5" name="Slide Number Placeholder 4">
            <a:extLst>
              <a:ext uri="{FF2B5EF4-FFF2-40B4-BE49-F238E27FC236}">
                <a16:creationId xmlns:a16="http://schemas.microsoft.com/office/drawing/2014/main" id="{F2DC640D-E907-464F-B244-A0AF9905F075}"/>
              </a:ext>
            </a:extLst>
          </p:cNvPr>
          <p:cNvSpPr>
            <a:spLocks noGrp="1"/>
          </p:cNvSpPr>
          <p:nvPr>
            <p:ph type="sldNum" sz="quarter" idx="12"/>
          </p:nvPr>
        </p:nvSpPr>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a:t>
            </a:fld>
            <a:endParaRPr lang="en-US" sz="1000" dirty="0">
              <a:solidFill>
                <a:schemeClr val="tx1"/>
              </a:solidFill>
              <a:latin typeface="Arial" panose="020B0604020202020204" pitchFamily="34" charset="0"/>
              <a:cs typeface="Arial" panose="020B0604020202020204" pitchFamily="34" charset="0"/>
            </a:endParaRPr>
          </a:p>
        </p:txBody>
      </p:sp>
      <p:sp>
        <p:nvSpPr>
          <p:cNvPr id="347" name="Title 5">
            <a:extLst>
              <a:ext uri="{FF2B5EF4-FFF2-40B4-BE49-F238E27FC236}">
                <a16:creationId xmlns:a16="http://schemas.microsoft.com/office/drawing/2014/main" id="{66C7899F-0616-4FBA-B834-FC5525DE6596}"/>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Table of Contents</a:t>
            </a:r>
          </a:p>
        </p:txBody>
      </p:sp>
      <p:grpSp>
        <p:nvGrpSpPr>
          <p:cNvPr id="402" name="Group 401">
            <a:extLst>
              <a:ext uri="{FF2B5EF4-FFF2-40B4-BE49-F238E27FC236}">
                <a16:creationId xmlns:a16="http://schemas.microsoft.com/office/drawing/2014/main" id="{B7BFBB05-BC14-44CE-B9A5-046D1FEBB517}"/>
              </a:ext>
            </a:extLst>
          </p:cNvPr>
          <p:cNvGrpSpPr/>
          <p:nvPr/>
        </p:nvGrpSpPr>
        <p:grpSpPr>
          <a:xfrm>
            <a:off x="824234" y="2057957"/>
            <a:ext cx="7489850" cy="620164"/>
            <a:chOff x="1431390" y="1348967"/>
            <a:chExt cx="6591166" cy="965266"/>
          </a:xfrm>
        </p:grpSpPr>
        <p:sp>
          <p:nvSpPr>
            <p:cNvPr id="351" name="Freeform: Shape 350">
              <a:extLst>
                <a:ext uri="{FF2B5EF4-FFF2-40B4-BE49-F238E27FC236}">
                  <a16:creationId xmlns:a16="http://schemas.microsoft.com/office/drawing/2014/main" id="{33F9BE1E-E81C-40DA-A1AB-7C4274289096}"/>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Introduction</a:t>
              </a:r>
            </a:p>
          </p:txBody>
        </p:sp>
        <p:sp>
          <p:nvSpPr>
            <p:cNvPr id="360" name="Freeform: Shape 359">
              <a:extLst>
                <a:ext uri="{FF2B5EF4-FFF2-40B4-BE49-F238E27FC236}">
                  <a16:creationId xmlns:a16="http://schemas.microsoft.com/office/drawing/2014/main" id="{8D71A5F7-61E9-42C2-B54A-B13A4D538E14}"/>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1</a:t>
              </a:r>
            </a:p>
          </p:txBody>
        </p:sp>
        <p:sp>
          <p:nvSpPr>
            <p:cNvPr id="361" name="Freeform: Shape 360">
              <a:extLst>
                <a:ext uri="{FF2B5EF4-FFF2-40B4-BE49-F238E27FC236}">
                  <a16:creationId xmlns:a16="http://schemas.microsoft.com/office/drawing/2014/main" id="{872A0A4F-7FA5-4054-95B9-93C6B23D48F4}"/>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5" name="Freeform: Shape 354">
              <a:extLst>
                <a:ext uri="{FF2B5EF4-FFF2-40B4-BE49-F238E27FC236}">
                  <a16:creationId xmlns:a16="http://schemas.microsoft.com/office/drawing/2014/main" id="{476C7786-94F4-4D95-8B9F-4267FB14FA4E}"/>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6" name="Freeform: Shape 355">
              <a:extLst>
                <a:ext uri="{FF2B5EF4-FFF2-40B4-BE49-F238E27FC236}">
                  <a16:creationId xmlns:a16="http://schemas.microsoft.com/office/drawing/2014/main" id="{973AE353-55DF-4DB2-A462-0AE434E7ABC4}"/>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7" name="Freeform: Shape 356">
              <a:extLst>
                <a:ext uri="{FF2B5EF4-FFF2-40B4-BE49-F238E27FC236}">
                  <a16:creationId xmlns:a16="http://schemas.microsoft.com/office/drawing/2014/main" id="{A472A15F-7C68-4484-8572-D81FA90A2F3C}"/>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8" name="Freeform: Shape 357">
              <a:extLst>
                <a:ext uri="{FF2B5EF4-FFF2-40B4-BE49-F238E27FC236}">
                  <a16:creationId xmlns:a16="http://schemas.microsoft.com/office/drawing/2014/main" id="{FD7A66DF-912D-4DE1-AABD-0167A2D5529C}"/>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9" name="Freeform: Shape 358">
              <a:extLst>
                <a:ext uri="{FF2B5EF4-FFF2-40B4-BE49-F238E27FC236}">
                  <a16:creationId xmlns:a16="http://schemas.microsoft.com/office/drawing/2014/main" id="{D6C4635A-0668-4008-97F4-22FE798E4F24}"/>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4" name="Freeform: Shape 353">
              <a:extLst>
                <a:ext uri="{FF2B5EF4-FFF2-40B4-BE49-F238E27FC236}">
                  <a16:creationId xmlns:a16="http://schemas.microsoft.com/office/drawing/2014/main" id="{6A2F7E7D-17EA-4157-B70A-B1CEF2395199}"/>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grpSp>
        <p:nvGrpSpPr>
          <p:cNvPr id="85" name="Group 84">
            <a:extLst>
              <a:ext uri="{FF2B5EF4-FFF2-40B4-BE49-F238E27FC236}">
                <a16:creationId xmlns:a16="http://schemas.microsoft.com/office/drawing/2014/main" id="{2A9B1A01-01C8-4B00-A593-706FDD71D4A6}"/>
              </a:ext>
            </a:extLst>
          </p:cNvPr>
          <p:cNvGrpSpPr/>
          <p:nvPr/>
        </p:nvGrpSpPr>
        <p:grpSpPr>
          <a:xfrm>
            <a:off x="824234" y="2966888"/>
            <a:ext cx="7489850" cy="620164"/>
            <a:chOff x="1431390" y="1348967"/>
            <a:chExt cx="6591166" cy="965266"/>
          </a:xfrm>
        </p:grpSpPr>
        <p:sp>
          <p:nvSpPr>
            <p:cNvPr id="86" name="Freeform: Shape 85">
              <a:extLst>
                <a:ext uri="{FF2B5EF4-FFF2-40B4-BE49-F238E27FC236}">
                  <a16:creationId xmlns:a16="http://schemas.microsoft.com/office/drawing/2014/main" id="{A5458811-462B-4D3D-B6B9-5CFF2A8E40E8}"/>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Key Steps in Purchase Price Allocation</a:t>
              </a:r>
            </a:p>
          </p:txBody>
        </p:sp>
        <p:sp>
          <p:nvSpPr>
            <p:cNvPr id="87" name="Freeform: Shape 86">
              <a:extLst>
                <a:ext uri="{FF2B5EF4-FFF2-40B4-BE49-F238E27FC236}">
                  <a16:creationId xmlns:a16="http://schemas.microsoft.com/office/drawing/2014/main" id="{E9B35BD6-BCED-4B49-90C9-2B0C9B28DD6D}"/>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2</a:t>
              </a:r>
            </a:p>
          </p:txBody>
        </p:sp>
        <p:sp>
          <p:nvSpPr>
            <p:cNvPr id="88" name="Freeform: Shape 87">
              <a:extLst>
                <a:ext uri="{FF2B5EF4-FFF2-40B4-BE49-F238E27FC236}">
                  <a16:creationId xmlns:a16="http://schemas.microsoft.com/office/drawing/2014/main" id="{A92CFCD2-FC3B-4BCA-9588-C2B9D9A5F4FF}"/>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89" name="Freeform: Shape 88">
              <a:extLst>
                <a:ext uri="{FF2B5EF4-FFF2-40B4-BE49-F238E27FC236}">
                  <a16:creationId xmlns:a16="http://schemas.microsoft.com/office/drawing/2014/main" id="{E47D4094-7C33-4992-BCF6-E9D5B8E439BC}"/>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0" name="Freeform: Shape 89">
              <a:extLst>
                <a:ext uri="{FF2B5EF4-FFF2-40B4-BE49-F238E27FC236}">
                  <a16:creationId xmlns:a16="http://schemas.microsoft.com/office/drawing/2014/main" id="{3B42997A-C178-4C0D-8428-9DEC9FC8E349}"/>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1" name="Freeform: Shape 90">
              <a:extLst>
                <a:ext uri="{FF2B5EF4-FFF2-40B4-BE49-F238E27FC236}">
                  <a16:creationId xmlns:a16="http://schemas.microsoft.com/office/drawing/2014/main" id="{5384FA6E-139C-463A-B03C-CDFAC8B24494}"/>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2" name="Freeform: Shape 91">
              <a:extLst>
                <a:ext uri="{FF2B5EF4-FFF2-40B4-BE49-F238E27FC236}">
                  <a16:creationId xmlns:a16="http://schemas.microsoft.com/office/drawing/2014/main" id="{7D69AF76-B7EC-4441-B752-C6F60E27E0C7}"/>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3" name="Freeform: Shape 92">
              <a:extLst>
                <a:ext uri="{FF2B5EF4-FFF2-40B4-BE49-F238E27FC236}">
                  <a16:creationId xmlns:a16="http://schemas.microsoft.com/office/drawing/2014/main" id="{4E644A53-9CDC-4FD6-9A7C-023AED3B13B7}"/>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4" name="Freeform: Shape 93">
              <a:extLst>
                <a:ext uri="{FF2B5EF4-FFF2-40B4-BE49-F238E27FC236}">
                  <a16:creationId xmlns:a16="http://schemas.microsoft.com/office/drawing/2014/main" id="{1B8C8590-351A-477D-9B86-57C25CA0F21D}"/>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grpSp>
        <p:nvGrpSpPr>
          <p:cNvPr id="95" name="Group 94">
            <a:extLst>
              <a:ext uri="{FF2B5EF4-FFF2-40B4-BE49-F238E27FC236}">
                <a16:creationId xmlns:a16="http://schemas.microsoft.com/office/drawing/2014/main" id="{AF30EAEE-33F8-4935-ABC9-00429AA506C1}"/>
              </a:ext>
            </a:extLst>
          </p:cNvPr>
          <p:cNvGrpSpPr/>
          <p:nvPr/>
        </p:nvGrpSpPr>
        <p:grpSpPr>
          <a:xfrm>
            <a:off x="824234" y="3902176"/>
            <a:ext cx="7489850" cy="620164"/>
            <a:chOff x="1431390" y="1348967"/>
            <a:chExt cx="6591166" cy="965266"/>
          </a:xfrm>
        </p:grpSpPr>
        <p:sp>
          <p:nvSpPr>
            <p:cNvPr id="96" name="Freeform: Shape 95">
              <a:extLst>
                <a:ext uri="{FF2B5EF4-FFF2-40B4-BE49-F238E27FC236}">
                  <a16:creationId xmlns:a16="http://schemas.microsoft.com/office/drawing/2014/main" id="{7B06FBBC-FC49-4CD2-9F57-E551C5928AAB}"/>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Valuation of Intangible Assets</a:t>
              </a:r>
            </a:p>
          </p:txBody>
        </p:sp>
        <p:sp>
          <p:nvSpPr>
            <p:cNvPr id="97" name="Freeform: Shape 96">
              <a:extLst>
                <a:ext uri="{FF2B5EF4-FFF2-40B4-BE49-F238E27FC236}">
                  <a16:creationId xmlns:a16="http://schemas.microsoft.com/office/drawing/2014/main" id="{98E6499E-D4A2-4148-B776-DF772517E3AE}"/>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3</a:t>
              </a:r>
            </a:p>
          </p:txBody>
        </p:sp>
        <p:sp>
          <p:nvSpPr>
            <p:cNvPr id="98" name="Freeform: Shape 97">
              <a:extLst>
                <a:ext uri="{FF2B5EF4-FFF2-40B4-BE49-F238E27FC236}">
                  <a16:creationId xmlns:a16="http://schemas.microsoft.com/office/drawing/2014/main" id="{64A50A68-3C89-48A9-A60B-FF7437337AC2}"/>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9" name="Freeform: Shape 98">
              <a:extLst>
                <a:ext uri="{FF2B5EF4-FFF2-40B4-BE49-F238E27FC236}">
                  <a16:creationId xmlns:a16="http://schemas.microsoft.com/office/drawing/2014/main" id="{F6E0B0DD-8E16-405F-9176-4A41FA466965}"/>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0" name="Freeform: Shape 99">
              <a:extLst>
                <a:ext uri="{FF2B5EF4-FFF2-40B4-BE49-F238E27FC236}">
                  <a16:creationId xmlns:a16="http://schemas.microsoft.com/office/drawing/2014/main" id="{E804914E-8572-47E1-A72E-7B9A4F1737B7}"/>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1" name="Freeform: Shape 100">
              <a:extLst>
                <a:ext uri="{FF2B5EF4-FFF2-40B4-BE49-F238E27FC236}">
                  <a16:creationId xmlns:a16="http://schemas.microsoft.com/office/drawing/2014/main" id="{5FBD1D44-ECF2-426A-AEB4-26198FF4F51C}"/>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2" name="Freeform: Shape 101">
              <a:extLst>
                <a:ext uri="{FF2B5EF4-FFF2-40B4-BE49-F238E27FC236}">
                  <a16:creationId xmlns:a16="http://schemas.microsoft.com/office/drawing/2014/main" id="{140268AA-6A06-4BF3-9D9A-820C40BD146F}"/>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3" name="Freeform: Shape 102">
              <a:extLst>
                <a:ext uri="{FF2B5EF4-FFF2-40B4-BE49-F238E27FC236}">
                  <a16:creationId xmlns:a16="http://schemas.microsoft.com/office/drawing/2014/main" id="{33CF4445-7911-4FCC-9E74-86DD9311924E}"/>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4" name="Freeform: Shape 103">
              <a:extLst>
                <a:ext uri="{FF2B5EF4-FFF2-40B4-BE49-F238E27FC236}">
                  <a16:creationId xmlns:a16="http://schemas.microsoft.com/office/drawing/2014/main" id="{00FDF934-2CB1-4CFA-848B-BF8254A4EC3D}"/>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grpSp>
        <p:nvGrpSpPr>
          <p:cNvPr id="105" name="Group 104">
            <a:extLst>
              <a:ext uri="{FF2B5EF4-FFF2-40B4-BE49-F238E27FC236}">
                <a16:creationId xmlns:a16="http://schemas.microsoft.com/office/drawing/2014/main" id="{76086D19-B3A2-4009-B6CD-3397BBBD1E67}"/>
              </a:ext>
            </a:extLst>
          </p:cNvPr>
          <p:cNvGrpSpPr/>
          <p:nvPr/>
        </p:nvGrpSpPr>
        <p:grpSpPr>
          <a:xfrm>
            <a:off x="824234" y="4803619"/>
            <a:ext cx="7489850" cy="620164"/>
            <a:chOff x="1431390" y="1348967"/>
            <a:chExt cx="6591166" cy="965266"/>
          </a:xfrm>
        </p:grpSpPr>
        <p:sp>
          <p:nvSpPr>
            <p:cNvPr id="106" name="Freeform: Shape 105">
              <a:extLst>
                <a:ext uri="{FF2B5EF4-FFF2-40B4-BE49-F238E27FC236}">
                  <a16:creationId xmlns:a16="http://schemas.microsoft.com/office/drawing/2014/main" id="{CB792647-C794-4008-B0AC-95ED904A4CED}"/>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WACC, WARA and IRR</a:t>
              </a:r>
            </a:p>
          </p:txBody>
        </p:sp>
        <p:sp>
          <p:nvSpPr>
            <p:cNvPr id="107" name="Freeform: Shape 106">
              <a:extLst>
                <a:ext uri="{FF2B5EF4-FFF2-40B4-BE49-F238E27FC236}">
                  <a16:creationId xmlns:a16="http://schemas.microsoft.com/office/drawing/2014/main" id="{BE54DAAB-BD4B-417A-95D6-F1A0A1EC20B5}"/>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4</a:t>
              </a:r>
            </a:p>
          </p:txBody>
        </p:sp>
        <p:sp>
          <p:nvSpPr>
            <p:cNvPr id="108" name="Freeform: Shape 107">
              <a:extLst>
                <a:ext uri="{FF2B5EF4-FFF2-40B4-BE49-F238E27FC236}">
                  <a16:creationId xmlns:a16="http://schemas.microsoft.com/office/drawing/2014/main" id="{23B8DC8D-F3F8-4FAC-8D20-DBC9A6254107}"/>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9" name="Freeform: Shape 108">
              <a:extLst>
                <a:ext uri="{FF2B5EF4-FFF2-40B4-BE49-F238E27FC236}">
                  <a16:creationId xmlns:a16="http://schemas.microsoft.com/office/drawing/2014/main" id="{0DC8D73A-7A98-48EE-AC30-A280D7DB0731}"/>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10" name="Freeform: Shape 109">
              <a:extLst>
                <a:ext uri="{FF2B5EF4-FFF2-40B4-BE49-F238E27FC236}">
                  <a16:creationId xmlns:a16="http://schemas.microsoft.com/office/drawing/2014/main" id="{DF95F716-9206-4655-AF60-3DA6D4F367D1}"/>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11" name="Freeform: Shape 110">
              <a:extLst>
                <a:ext uri="{FF2B5EF4-FFF2-40B4-BE49-F238E27FC236}">
                  <a16:creationId xmlns:a16="http://schemas.microsoft.com/office/drawing/2014/main" id="{AB5B506C-EA1E-48BD-BC54-C6107E6032EB}"/>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12" name="Freeform: Shape 111">
              <a:extLst>
                <a:ext uri="{FF2B5EF4-FFF2-40B4-BE49-F238E27FC236}">
                  <a16:creationId xmlns:a16="http://schemas.microsoft.com/office/drawing/2014/main" id="{26DAD86C-8B63-486B-9CEB-BE0EB1C37CB5}"/>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13" name="Freeform: Shape 112">
              <a:extLst>
                <a:ext uri="{FF2B5EF4-FFF2-40B4-BE49-F238E27FC236}">
                  <a16:creationId xmlns:a16="http://schemas.microsoft.com/office/drawing/2014/main" id="{0EE561BE-BFD0-423A-86A6-454495957147}"/>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14" name="Freeform: Shape 113">
              <a:extLst>
                <a:ext uri="{FF2B5EF4-FFF2-40B4-BE49-F238E27FC236}">
                  <a16:creationId xmlns:a16="http://schemas.microsoft.com/office/drawing/2014/main" id="{051588D2-BD52-42CF-8D48-D1FA3F1A877A}"/>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pic>
        <p:nvPicPr>
          <p:cNvPr id="6" name="Picture 5">
            <a:extLst>
              <a:ext uri="{FF2B5EF4-FFF2-40B4-BE49-F238E27FC236}">
                <a16:creationId xmlns:a16="http://schemas.microsoft.com/office/drawing/2014/main" id="{97F3E470-2770-0C8D-7E1D-2AEDF1FA1221}"/>
              </a:ext>
            </a:extLst>
          </p:cNvPr>
          <p:cNvPicPr>
            <a:picLocks noChangeAspect="1"/>
          </p:cNvPicPr>
          <p:nvPr/>
        </p:nvPicPr>
        <p:blipFill>
          <a:blip r:embed="rId2"/>
          <a:stretch>
            <a:fillRect/>
          </a:stretch>
        </p:blipFill>
        <p:spPr>
          <a:xfrm>
            <a:off x="7375435" y="118511"/>
            <a:ext cx="1617555" cy="675993"/>
          </a:xfrm>
          <a:prstGeom prst="rect">
            <a:avLst/>
          </a:prstGeom>
        </p:spPr>
      </p:pic>
    </p:spTree>
    <p:extLst>
      <p:ext uri="{BB962C8B-B14F-4D97-AF65-F5344CB8AC3E}">
        <p14:creationId xmlns:p14="http://schemas.microsoft.com/office/powerpoint/2010/main" val="320346211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6F6B1-5822-C3AB-10A3-02862ABBF11A}"/>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E81049A0-685E-3A43-C452-036B53FC3872}"/>
              </a:ext>
            </a:extLst>
          </p:cNvPr>
          <p:cNvSpPr>
            <a:spLocks noGrp="1"/>
          </p:cNvSpPr>
          <p:nvPr>
            <p:ph type="dt" sz="half" idx="10"/>
          </p:nvPr>
        </p:nvSpPr>
        <p:spPr>
          <a:xfrm>
            <a:off x="595505" y="6356351"/>
            <a:ext cx="2489454" cy="365125"/>
          </a:xfrm>
        </p:spPr>
        <p:txBody>
          <a:bodyPr/>
          <a:lstStyle/>
          <a:p>
            <a:pPr defTabSz="695772"/>
            <a:r>
              <a:rPr lang="en-US" dirty="0">
                <a:solidFill>
                  <a:prstClr val="black">
                    <a:tint val="75000"/>
                  </a:prstClr>
                </a:solidFill>
                <a:latin typeface="Arial"/>
              </a:rPr>
              <a:t>Internal Audit Report FY 2017-18</a:t>
            </a:r>
          </a:p>
        </p:txBody>
      </p:sp>
      <p:sp>
        <p:nvSpPr>
          <p:cNvPr id="5" name="Footer Placeholder 4">
            <a:extLst>
              <a:ext uri="{FF2B5EF4-FFF2-40B4-BE49-F238E27FC236}">
                <a16:creationId xmlns:a16="http://schemas.microsoft.com/office/drawing/2014/main" id="{4EAE037E-FE7C-5F73-3911-2168A881AF0F}"/>
              </a:ext>
            </a:extLst>
          </p:cNvPr>
          <p:cNvSpPr>
            <a:spLocks noGrp="1"/>
          </p:cNvSpPr>
          <p:nvPr>
            <p:ph type="ftr" sz="quarter" idx="11"/>
          </p:nvPr>
        </p:nvSpPr>
        <p:spPr>
          <a:xfrm>
            <a:off x="3605725" y="6370419"/>
            <a:ext cx="3086100" cy="365125"/>
          </a:xfrm>
        </p:spPr>
        <p:txBody>
          <a:bodyPr/>
          <a:lstStyle/>
          <a:p>
            <a:pPr defTabSz="695772"/>
            <a:r>
              <a:rPr lang="en-US" dirty="0">
                <a:solidFill>
                  <a:prstClr val="black">
                    <a:tint val="75000"/>
                  </a:prstClr>
                </a:solidFill>
                <a:latin typeface="Arial"/>
              </a:rPr>
              <a:t>Privileged &amp; Confidential</a:t>
            </a:r>
          </a:p>
        </p:txBody>
      </p:sp>
      <p:sp>
        <p:nvSpPr>
          <p:cNvPr id="6" name="Slide Number Placeholder 5">
            <a:extLst>
              <a:ext uri="{FF2B5EF4-FFF2-40B4-BE49-F238E27FC236}">
                <a16:creationId xmlns:a16="http://schemas.microsoft.com/office/drawing/2014/main" id="{53652EEF-FADD-56DB-3471-396C13CC3DAB}"/>
              </a:ext>
            </a:extLst>
          </p:cNvPr>
          <p:cNvSpPr>
            <a:spLocks noGrp="1"/>
          </p:cNvSpPr>
          <p:nvPr>
            <p:ph type="sldNum" sz="quarter" idx="12"/>
          </p:nvPr>
        </p:nvSpPr>
        <p:spPr/>
        <p:txBody>
          <a:bodyPr/>
          <a:lstStyle/>
          <a:p>
            <a:pPr defTabSz="695772"/>
            <a:fld id="{5C0AFB50-F9CA-4CFF-BDC8-0A4C4B0B2379}" type="slidenum">
              <a:rPr lang="en-US">
                <a:solidFill>
                  <a:prstClr val="black">
                    <a:tint val="75000"/>
                  </a:prstClr>
                </a:solidFill>
                <a:latin typeface="Arial"/>
              </a:rPr>
              <a:pPr defTabSz="695772"/>
              <a:t>20</a:t>
            </a:fld>
            <a:endParaRPr lang="en-US" dirty="0">
              <a:solidFill>
                <a:prstClr val="black">
                  <a:tint val="75000"/>
                </a:prstClr>
              </a:solidFill>
              <a:latin typeface="Arial"/>
            </a:endParaRPr>
          </a:p>
        </p:txBody>
      </p:sp>
      <p:sp>
        <p:nvSpPr>
          <p:cNvPr id="2" name="Rectangle 1">
            <a:extLst>
              <a:ext uri="{FF2B5EF4-FFF2-40B4-BE49-F238E27FC236}">
                <a16:creationId xmlns:a16="http://schemas.microsoft.com/office/drawing/2014/main" id="{0965798F-179D-1E52-6CA4-156D9E9DC54C}"/>
              </a:ext>
            </a:extLst>
          </p:cNvPr>
          <p:cNvSpPr/>
          <p:nvPr/>
        </p:nvSpPr>
        <p:spPr>
          <a:xfrm>
            <a:off x="-45720" y="-34290"/>
            <a:ext cx="9235440" cy="6926580"/>
          </a:xfrm>
          <a:prstGeom prst="rect">
            <a:avLst/>
          </a:pr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2" name="Group 11">
            <a:extLst>
              <a:ext uri="{FF2B5EF4-FFF2-40B4-BE49-F238E27FC236}">
                <a16:creationId xmlns:a16="http://schemas.microsoft.com/office/drawing/2014/main" id="{8E601449-B4E9-7D34-786B-531EF67D268B}"/>
              </a:ext>
            </a:extLst>
          </p:cNvPr>
          <p:cNvGrpSpPr/>
          <p:nvPr/>
        </p:nvGrpSpPr>
        <p:grpSpPr>
          <a:xfrm>
            <a:off x="-18555" y="545514"/>
            <a:ext cx="4183289" cy="5766971"/>
            <a:chOff x="42352" y="2114820"/>
            <a:chExt cx="2873567" cy="3540149"/>
          </a:xfrm>
        </p:grpSpPr>
        <p:grpSp>
          <p:nvGrpSpPr>
            <p:cNvPr id="13" name="Group 12">
              <a:extLst>
                <a:ext uri="{FF2B5EF4-FFF2-40B4-BE49-F238E27FC236}">
                  <a16:creationId xmlns:a16="http://schemas.microsoft.com/office/drawing/2014/main" id="{1BFF3043-7399-62D3-E451-ACB8A45E1242}"/>
                </a:ext>
              </a:extLst>
            </p:cNvPr>
            <p:cNvGrpSpPr/>
            <p:nvPr/>
          </p:nvGrpSpPr>
          <p:grpSpPr>
            <a:xfrm>
              <a:off x="546480" y="2114820"/>
              <a:ext cx="2369439" cy="3540149"/>
              <a:chOff x="546480" y="2114820"/>
              <a:chExt cx="2369439" cy="3540149"/>
            </a:xfrm>
          </p:grpSpPr>
          <p:sp>
            <p:nvSpPr>
              <p:cNvPr id="16" name="Abgerundetes Rechteck 45">
                <a:extLst>
                  <a:ext uri="{FF2B5EF4-FFF2-40B4-BE49-F238E27FC236}">
                    <a16:creationId xmlns:a16="http://schemas.microsoft.com/office/drawing/2014/main" id="{47AB3134-E920-5D3F-F328-61B3C93FFD62}"/>
                  </a:ext>
                </a:extLst>
              </p:cNvPr>
              <p:cNvSpPr/>
              <p:nvPr/>
            </p:nvSpPr>
            <p:spPr bwMode="gray">
              <a:xfrm rot="19800000">
                <a:off x="546480" y="2548458"/>
                <a:ext cx="2369439" cy="2369439"/>
              </a:xfrm>
              <a:custGeom>
                <a:avLst/>
                <a:gdLst>
                  <a:gd name="connsiteX0" fmla="*/ 0 w 2369439"/>
                  <a:gd name="connsiteY0" fmla="*/ 0 h 2369439"/>
                  <a:gd name="connsiteX1" fmla="*/ 2369439 w 2369439"/>
                  <a:gd name="connsiteY1" fmla="*/ 0 h 2369439"/>
                  <a:gd name="connsiteX2" fmla="*/ 2369439 w 2369439"/>
                  <a:gd name="connsiteY2" fmla="*/ 2369439 h 2369439"/>
                  <a:gd name="connsiteX3" fmla="*/ 0 w 2369439"/>
                  <a:gd name="connsiteY3" fmla="*/ 2369439 h 2369439"/>
                  <a:gd name="connsiteX4" fmla="*/ 0 w 2369439"/>
                  <a:gd name="connsiteY4" fmla="*/ 0 h 2369439"/>
                  <a:gd name="connsiteX0" fmla="*/ 206345 w 2369439"/>
                  <a:gd name="connsiteY0" fmla="*/ 210156 h 2369439"/>
                  <a:gd name="connsiteX1" fmla="*/ 2369439 w 2369439"/>
                  <a:gd name="connsiteY1" fmla="*/ 0 h 2369439"/>
                  <a:gd name="connsiteX2" fmla="*/ 2369439 w 2369439"/>
                  <a:gd name="connsiteY2" fmla="*/ 2369439 h 2369439"/>
                  <a:gd name="connsiteX3" fmla="*/ 0 w 2369439"/>
                  <a:gd name="connsiteY3" fmla="*/ 2369439 h 2369439"/>
                  <a:gd name="connsiteX4" fmla="*/ 206345 w 2369439"/>
                  <a:gd name="connsiteY4" fmla="*/ 210156 h 2369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439" h="2369439">
                    <a:moveTo>
                      <a:pt x="206345" y="210156"/>
                    </a:moveTo>
                    <a:lnTo>
                      <a:pt x="2369439" y="0"/>
                    </a:lnTo>
                    <a:lnTo>
                      <a:pt x="2369439" y="2369439"/>
                    </a:lnTo>
                    <a:lnTo>
                      <a:pt x="0" y="2369439"/>
                    </a:lnTo>
                    <a:lnTo>
                      <a:pt x="206345" y="210156"/>
                    </a:lnTo>
                    <a:close/>
                  </a:path>
                </a:pathLst>
              </a:custGeom>
              <a:solidFill>
                <a:schemeClr val="bg1"/>
              </a:solidFill>
              <a:ln>
                <a:noFill/>
                <a:headEnd/>
                <a:tailEnd/>
              </a:ln>
            </p:spPr>
            <p:style>
              <a:lnRef idx="2">
                <a:schemeClr val="accent1"/>
              </a:lnRef>
              <a:fillRef idx="1">
                <a:schemeClr val="lt1"/>
              </a:fillRef>
              <a:effectRef idx="0">
                <a:schemeClr val="accent1"/>
              </a:effectRef>
              <a:fontRef idx="minor">
                <a:schemeClr val="dk1"/>
              </a:fontRef>
            </p:style>
            <p:txBody>
              <a:bodyPr wrap="none" lIns="0" tIns="0" rIns="0" bIns="72000" rtlCol="0" anchor="ctr"/>
              <a:lstStyle/>
              <a:p>
                <a:pPr algn="ctr"/>
                <a:r>
                  <a:rPr lang="en-US" sz="15000" b="1" dirty="0">
                    <a:ln>
                      <a:solidFill>
                        <a:srgbClr val="FFFFFF"/>
                      </a:solidFill>
                    </a:ln>
                    <a:solidFill>
                      <a:srgbClr val="2AA4B3"/>
                    </a:solidFill>
                    <a:latin typeface="Arial" panose="020B0604020202020204" pitchFamily="34" charset="0"/>
                    <a:cs typeface="Arial" panose="020B0604020202020204" pitchFamily="34" charset="0"/>
                  </a:rPr>
                  <a:t>03</a:t>
                </a:r>
              </a:p>
            </p:txBody>
          </p:sp>
          <p:cxnSp>
            <p:nvCxnSpPr>
              <p:cNvPr id="17" name="Straight Connector 16">
                <a:extLst>
                  <a:ext uri="{FF2B5EF4-FFF2-40B4-BE49-F238E27FC236}">
                    <a16:creationId xmlns:a16="http://schemas.microsoft.com/office/drawing/2014/main" id="{7EB132B3-E7CC-24F0-0D0D-2010BB8576EA}"/>
                  </a:ext>
                </a:extLst>
              </p:cNvPr>
              <p:cNvCxnSpPr/>
              <p:nvPr/>
            </p:nvCxnSpPr>
            <p:spPr>
              <a:xfrm>
                <a:off x="1172473" y="2114820"/>
                <a:ext cx="0" cy="3540149"/>
              </a:xfrm>
              <a:prstGeom prst="line">
                <a:avLst/>
              </a:prstGeom>
              <a:ln w="9525">
                <a:solidFill>
                  <a:schemeClr val="bg1"/>
                </a:solidFill>
                <a:tailEnd type="none"/>
              </a:ln>
            </p:spPr>
            <p:style>
              <a:lnRef idx="1">
                <a:schemeClr val="accent1"/>
              </a:lnRef>
              <a:fillRef idx="0">
                <a:schemeClr val="accent1"/>
              </a:fillRef>
              <a:effectRef idx="0">
                <a:schemeClr val="accent1"/>
              </a:effectRef>
              <a:fontRef idx="minor">
                <a:schemeClr val="tx1"/>
              </a:fontRef>
            </p:style>
          </p:cxnSp>
        </p:grpSp>
        <p:sp>
          <p:nvSpPr>
            <p:cNvPr id="14" name="Rechteck 46">
              <a:extLst>
                <a:ext uri="{FF2B5EF4-FFF2-40B4-BE49-F238E27FC236}">
                  <a16:creationId xmlns:a16="http://schemas.microsoft.com/office/drawing/2014/main" id="{D03A6850-C2A0-4289-AAEE-B5187A7D50B2}"/>
                </a:ext>
              </a:extLst>
            </p:cNvPr>
            <p:cNvSpPr/>
            <p:nvPr/>
          </p:nvSpPr>
          <p:spPr bwMode="gray">
            <a:xfrm rot="5400000">
              <a:off x="-847646" y="3168116"/>
              <a:ext cx="2910118" cy="1130121"/>
            </a:xfrm>
            <a:prstGeom prst="rect">
              <a:avLst/>
            </a:prstGeom>
            <a:solidFill>
              <a:srgbClr val="2AA4B3"/>
            </a:solidFill>
            <a:ln w="12700">
              <a:noFill/>
              <a:round/>
              <a:headEnd/>
              <a:tailEnd/>
            </a:ln>
            <a:effectLst/>
          </p:spPr>
          <p:txBody>
            <a:bodyPr rtlCol="0" anchor="ctr"/>
            <a:lstStyle/>
            <a:p>
              <a:pPr algn="ctr"/>
              <a:endParaRPr lang="en-US" dirty="0">
                <a:solidFill>
                  <a:srgbClr val="000000"/>
                </a:solidFill>
              </a:endParaRPr>
            </a:p>
          </p:txBody>
        </p:sp>
        <p:sp>
          <p:nvSpPr>
            <p:cNvPr id="15" name="Textfeld 47">
              <a:extLst>
                <a:ext uri="{FF2B5EF4-FFF2-40B4-BE49-F238E27FC236}">
                  <a16:creationId xmlns:a16="http://schemas.microsoft.com/office/drawing/2014/main" id="{59CF15B7-9CE9-39AA-BF9B-24690BEB0632}"/>
                </a:ext>
              </a:extLst>
            </p:cNvPr>
            <p:cNvSpPr txBox="1"/>
            <p:nvPr/>
          </p:nvSpPr>
          <p:spPr bwMode="gray">
            <a:xfrm rot="16200000">
              <a:off x="-600204" y="3486471"/>
              <a:ext cx="2898778" cy="697675"/>
            </a:xfrm>
            <a:prstGeom prst="rect">
              <a:avLst/>
            </a:prstGeom>
            <a:noFill/>
            <a:ln>
              <a:noFill/>
            </a:ln>
          </p:spPr>
          <p:txBody>
            <a:bodyPr wrap="square" rtlCol="0">
              <a:spAutoFit/>
            </a:bodyPr>
            <a:lstStyle/>
            <a:p>
              <a:pPr algn="ctr"/>
              <a:r>
                <a:rPr lang="en-US" sz="3000" b="1" dirty="0">
                  <a:solidFill>
                    <a:schemeClr val="bg1"/>
                  </a:solidFill>
                  <a:latin typeface="Arial" panose="020B0604020202020204" pitchFamily="34" charset="0"/>
                  <a:cs typeface="Arial" panose="020B0604020202020204" pitchFamily="34" charset="0"/>
                </a:rPr>
                <a:t>Valuation of Intangible Assets</a:t>
              </a:r>
            </a:p>
          </p:txBody>
        </p:sp>
      </p:grpSp>
    </p:spTree>
    <p:extLst>
      <p:ext uri="{BB962C8B-B14F-4D97-AF65-F5344CB8AC3E}">
        <p14:creationId xmlns:p14="http://schemas.microsoft.com/office/powerpoint/2010/main" val="4150022854"/>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21</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37" name="object 19">
            <a:extLst>
              <a:ext uri="{FF2B5EF4-FFF2-40B4-BE49-F238E27FC236}">
                <a16:creationId xmlns:a16="http://schemas.microsoft.com/office/drawing/2014/main" id="{B3BBA3EB-6FC1-B6C4-C68A-F9D8BB3CD6A0}"/>
              </a:ext>
            </a:extLst>
          </p:cNvPr>
          <p:cNvSpPr txBox="1"/>
          <p:nvPr/>
        </p:nvSpPr>
        <p:spPr>
          <a:xfrm>
            <a:off x="2334072" y="4433664"/>
            <a:ext cx="6825834" cy="659155"/>
          </a:xfrm>
          <a:prstGeom prst="rect">
            <a:avLst/>
          </a:prstGeom>
        </p:spPr>
        <p:txBody>
          <a:bodyPr vert="horz" wrap="square" lIns="0" tIns="12700" rIns="0" bIns="0" rtlCol="0">
            <a:spAutoFit/>
          </a:bodyPr>
          <a:lstStyle/>
          <a:p>
            <a:pPr marL="180340" indent="-167640">
              <a:lnSpc>
                <a:spcPct val="100000"/>
              </a:lnSpc>
              <a:spcBef>
                <a:spcPts val="100"/>
              </a:spcBef>
              <a:buFont typeface="Arial"/>
              <a:buChar char="•"/>
              <a:tabLst>
                <a:tab pos="180340" algn="l"/>
              </a:tabLst>
            </a:pPr>
            <a:r>
              <a:rPr sz="1400" b="0" spc="-5" dirty="0">
                <a:latin typeface="Arial" panose="020B0604020202020204" pitchFamily="34" charset="0"/>
                <a:cs typeface="Arial" panose="020B0604020202020204" pitchFamily="34" charset="0"/>
              </a:rPr>
              <a:t>Determination of </a:t>
            </a:r>
            <a:r>
              <a:rPr sz="1400" b="0" spc="-10" dirty="0">
                <a:latin typeface="Arial" panose="020B0604020202020204" pitchFamily="34" charset="0"/>
                <a:cs typeface="Arial" panose="020B0604020202020204" pitchFamily="34" charset="0"/>
              </a:rPr>
              <a:t>fair </a:t>
            </a:r>
            <a:r>
              <a:rPr sz="1400" b="0" spc="-5" dirty="0">
                <a:latin typeface="Arial" panose="020B0604020202020204" pitchFamily="34" charset="0"/>
                <a:cs typeface="Arial" panose="020B0604020202020204" pitchFamily="34" charset="0"/>
              </a:rPr>
              <a:t>value </a:t>
            </a:r>
            <a:r>
              <a:rPr sz="1400" b="0" spc="-15" dirty="0">
                <a:latin typeface="Arial" panose="020B0604020202020204" pitchFamily="34" charset="0"/>
                <a:cs typeface="Arial" panose="020B0604020202020204" pitchFamily="34" charset="0"/>
              </a:rPr>
              <a:t>for </a:t>
            </a:r>
            <a:r>
              <a:rPr sz="1400" b="0" dirty="0">
                <a:latin typeface="Arial" panose="020B0604020202020204" pitchFamily="34" charset="0"/>
                <a:cs typeface="Arial" panose="020B0604020202020204" pitchFamily="34" charset="0"/>
              </a:rPr>
              <a:t>purpose </a:t>
            </a:r>
            <a:r>
              <a:rPr sz="1400" b="0" spc="-5" dirty="0">
                <a:latin typeface="Arial" panose="020B0604020202020204" pitchFamily="34" charset="0"/>
                <a:cs typeface="Arial" panose="020B0604020202020204" pitchFamily="34" charset="0"/>
              </a:rPr>
              <a:t>of </a:t>
            </a:r>
            <a:r>
              <a:rPr sz="1400" b="0" dirty="0">
                <a:latin typeface="Arial" panose="020B0604020202020204" pitchFamily="34" charset="0"/>
                <a:cs typeface="Arial" panose="020B0604020202020204" pitchFamily="34" charset="0"/>
              </a:rPr>
              <a:t>sale </a:t>
            </a:r>
            <a:r>
              <a:rPr sz="1400" b="0" spc="-5" dirty="0">
                <a:latin typeface="Arial" panose="020B0604020202020204" pitchFamily="34" charset="0"/>
                <a:cs typeface="Arial" panose="020B0604020202020204" pitchFamily="34" charset="0"/>
              </a:rPr>
              <a:t>or purchase of </a:t>
            </a:r>
            <a:r>
              <a:rPr sz="1400" b="0" dirty="0">
                <a:latin typeface="Arial" panose="020B0604020202020204" pitchFamily="34" charset="0"/>
                <a:cs typeface="Arial" panose="020B0604020202020204" pitchFamily="34" charset="0"/>
              </a:rPr>
              <a:t>such</a:t>
            </a:r>
            <a:r>
              <a:rPr sz="1400" b="0" spc="-130"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asset</a:t>
            </a:r>
            <a:endParaRPr sz="1400" dirty="0">
              <a:latin typeface="Arial" panose="020B0604020202020204" pitchFamily="34" charset="0"/>
              <a:cs typeface="Arial" panose="020B0604020202020204" pitchFamily="34" charset="0"/>
            </a:endParaRPr>
          </a:p>
          <a:p>
            <a:pPr marL="180340" indent="-167640">
              <a:lnSpc>
                <a:spcPct val="100000"/>
              </a:lnSpc>
              <a:spcBef>
                <a:spcPts val="5"/>
              </a:spcBef>
              <a:buFont typeface="Arial"/>
              <a:buChar char="•"/>
              <a:tabLst>
                <a:tab pos="180340" algn="l"/>
              </a:tabLst>
            </a:pPr>
            <a:r>
              <a:rPr sz="1400" b="0" spc="-5" dirty="0">
                <a:latin typeface="Arial" panose="020B0604020202020204" pitchFamily="34" charset="0"/>
                <a:cs typeface="Arial" panose="020B0604020202020204" pitchFamily="34" charset="0"/>
              </a:rPr>
              <a:t>Determining the </a:t>
            </a:r>
            <a:r>
              <a:rPr sz="1400" b="0" dirty="0">
                <a:latin typeface="Arial" panose="020B0604020202020204" pitchFamily="34" charset="0"/>
                <a:cs typeface="Arial" panose="020B0604020202020204" pitchFamily="34" charset="0"/>
              </a:rPr>
              <a:t>licensing </a:t>
            </a:r>
            <a:r>
              <a:rPr sz="1400" b="0" spc="-10" dirty="0">
                <a:latin typeface="Arial" panose="020B0604020202020204" pitchFamily="34" charset="0"/>
                <a:cs typeface="Arial" panose="020B0604020202020204" pitchFamily="34" charset="0"/>
              </a:rPr>
              <a:t>terms </a:t>
            </a:r>
            <a:r>
              <a:rPr sz="1400" b="0" spc="-5" dirty="0">
                <a:latin typeface="Arial" panose="020B0604020202020204" pitchFamily="34" charset="0"/>
                <a:cs typeface="Arial" panose="020B0604020202020204" pitchFamily="34" charset="0"/>
              </a:rPr>
              <a:t>with </a:t>
            </a:r>
            <a:r>
              <a:rPr sz="1400" b="0" spc="-10" dirty="0">
                <a:latin typeface="Arial" panose="020B0604020202020204" pitchFamily="34" charset="0"/>
                <a:cs typeface="Arial" panose="020B0604020202020204" pitchFamily="34" charset="0"/>
              </a:rPr>
              <a:t>respect to </a:t>
            </a:r>
            <a:r>
              <a:rPr sz="1400" b="0" dirty="0">
                <a:latin typeface="Arial" panose="020B0604020202020204" pitchFamily="34" charset="0"/>
                <a:cs typeface="Arial" panose="020B0604020202020204" pitchFamily="34" charset="0"/>
              </a:rPr>
              <a:t>such</a:t>
            </a:r>
            <a:r>
              <a:rPr sz="1400" b="0" spc="-70"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asset</a:t>
            </a:r>
            <a:endParaRPr sz="1400" dirty="0">
              <a:latin typeface="Arial" panose="020B0604020202020204" pitchFamily="34" charset="0"/>
              <a:cs typeface="Arial" panose="020B0604020202020204" pitchFamily="34" charset="0"/>
            </a:endParaRPr>
          </a:p>
        </p:txBody>
      </p:sp>
      <p:grpSp>
        <p:nvGrpSpPr>
          <p:cNvPr id="51" name="Group 50">
            <a:extLst>
              <a:ext uri="{FF2B5EF4-FFF2-40B4-BE49-F238E27FC236}">
                <a16:creationId xmlns:a16="http://schemas.microsoft.com/office/drawing/2014/main" id="{88D5ACFE-38B8-BC81-E95C-491E13B9350F}"/>
              </a:ext>
            </a:extLst>
          </p:cNvPr>
          <p:cNvGrpSpPr/>
          <p:nvPr/>
        </p:nvGrpSpPr>
        <p:grpSpPr>
          <a:xfrm>
            <a:off x="190170" y="1552429"/>
            <a:ext cx="8674330" cy="4535041"/>
            <a:chOff x="190170" y="1771087"/>
            <a:chExt cx="8674330" cy="4535041"/>
          </a:xfrm>
        </p:grpSpPr>
        <p:sp>
          <p:nvSpPr>
            <p:cNvPr id="3" name="object 3">
              <a:extLst>
                <a:ext uri="{FF2B5EF4-FFF2-40B4-BE49-F238E27FC236}">
                  <a16:creationId xmlns:a16="http://schemas.microsoft.com/office/drawing/2014/main" id="{1CDE7E91-4E0C-7959-1090-5654C13EEAE7}"/>
                </a:ext>
              </a:extLst>
            </p:cNvPr>
            <p:cNvSpPr/>
            <p:nvPr/>
          </p:nvSpPr>
          <p:spPr>
            <a:xfrm>
              <a:off x="316662" y="1771087"/>
              <a:ext cx="8438515" cy="713740"/>
            </a:xfrm>
            <a:custGeom>
              <a:avLst/>
              <a:gdLst/>
              <a:ahLst/>
              <a:cxnLst/>
              <a:rect l="l" t="t" r="r" b="b"/>
              <a:pathLst>
                <a:path w="8438515" h="713739">
                  <a:moveTo>
                    <a:pt x="0" y="118872"/>
                  </a:moveTo>
                  <a:lnTo>
                    <a:pt x="9342" y="72598"/>
                  </a:lnTo>
                  <a:lnTo>
                    <a:pt x="34818" y="34813"/>
                  </a:lnTo>
                  <a:lnTo>
                    <a:pt x="72603" y="9340"/>
                  </a:lnTo>
                  <a:lnTo>
                    <a:pt x="118872" y="0"/>
                  </a:lnTo>
                  <a:lnTo>
                    <a:pt x="8319516" y="0"/>
                  </a:lnTo>
                  <a:lnTo>
                    <a:pt x="8365789" y="9340"/>
                  </a:lnTo>
                  <a:lnTo>
                    <a:pt x="8403574" y="34813"/>
                  </a:lnTo>
                  <a:lnTo>
                    <a:pt x="8429047" y="72598"/>
                  </a:lnTo>
                  <a:lnTo>
                    <a:pt x="8438388" y="118872"/>
                  </a:lnTo>
                  <a:lnTo>
                    <a:pt x="8438388" y="594360"/>
                  </a:lnTo>
                  <a:lnTo>
                    <a:pt x="8429047" y="640633"/>
                  </a:lnTo>
                  <a:lnTo>
                    <a:pt x="8403574" y="678418"/>
                  </a:lnTo>
                  <a:lnTo>
                    <a:pt x="8365789" y="703891"/>
                  </a:lnTo>
                  <a:lnTo>
                    <a:pt x="8319516" y="713232"/>
                  </a:lnTo>
                  <a:lnTo>
                    <a:pt x="118872" y="713232"/>
                  </a:lnTo>
                  <a:lnTo>
                    <a:pt x="72603" y="703891"/>
                  </a:lnTo>
                  <a:lnTo>
                    <a:pt x="34818" y="678418"/>
                  </a:lnTo>
                  <a:lnTo>
                    <a:pt x="9342" y="640633"/>
                  </a:lnTo>
                  <a:lnTo>
                    <a:pt x="0" y="594360"/>
                  </a:lnTo>
                  <a:lnTo>
                    <a:pt x="0" y="118872"/>
                  </a:lnTo>
                  <a:close/>
                </a:path>
              </a:pathLst>
            </a:custGeom>
            <a:ln w="12192">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4" name="object 4">
              <a:extLst>
                <a:ext uri="{FF2B5EF4-FFF2-40B4-BE49-F238E27FC236}">
                  <a16:creationId xmlns:a16="http://schemas.microsoft.com/office/drawing/2014/main" id="{8FB39C2B-BAC2-96E6-3CE1-BDB567721958}"/>
                </a:ext>
              </a:extLst>
            </p:cNvPr>
            <p:cNvSpPr txBox="1"/>
            <p:nvPr/>
          </p:nvSpPr>
          <p:spPr>
            <a:xfrm>
              <a:off x="2300882" y="1783405"/>
              <a:ext cx="6563618" cy="875240"/>
            </a:xfrm>
            <a:prstGeom prst="rect">
              <a:avLst/>
            </a:prstGeom>
          </p:spPr>
          <p:txBody>
            <a:bodyPr vert="horz" wrap="square" lIns="0" tIns="13335" rIns="0" bIns="0" rtlCol="0">
              <a:spAutoFit/>
            </a:bodyPr>
            <a:lstStyle/>
            <a:p>
              <a:pPr marL="180340" indent="-167640">
                <a:lnSpc>
                  <a:spcPct val="100000"/>
                </a:lnSpc>
                <a:spcBef>
                  <a:spcPts val="105"/>
                </a:spcBef>
                <a:buFont typeface="Arial"/>
                <a:buChar char="•"/>
                <a:tabLst>
                  <a:tab pos="180340" algn="l"/>
                </a:tabLst>
              </a:pPr>
              <a:r>
                <a:rPr sz="1400" b="0" spc="-10" dirty="0">
                  <a:latin typeface="Arial" panose="020B0604020202020204" pitchFamily="34" charset="0"/>
                  <a:cs typeface="Arial" panose="020B0604020202020204" pitchFamily="34" charset="0"/>
                </a:rPr>
                <a:t>Purchase </a:t>
              </a:r>
              <a:r>
                <a:rPr sz="1400" b="0" dirty="0">
                  <a:latin typeface="Arial" panose="020B0604020202020204" pitchFamily="34" charset="0"/>
                  <a:cs typeface="Arial" panose="020B0604020202020204" pitchFamily="34" charset="0"/>
                </a:rPr>
                <a:t>price</a:t>
              </a:r>
              <a:r>
                <a:rPr sz="1400" b="0" spc="-10"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allocation</a:t>
              </a:r>
              <a:endParaRPr sz="1400" dirty="0">
                <a:latin typeface="Arial" panose="020B0604020202020204" pitchFamily="34" charset="0"/>
                <a:cs typeface="Arial" panose="020B0604020202020204" pitchFamily="34" charset="0"/>
              </a:endParaRPr>
            </a:p>
            <a:p>
              <a:pPr marL="180340" indent="-167640">
                <a:lnSpc>
                  <a:spcPct val="100000"/>
                </a:lnSpc>
                <a:buFont typeface="Arial"/>
                <a:buChar char="•"/>
                <a:tabLst>
                  <a:tab pos="180340" algn="l"/>
                </a:tabLst>
              </a:pPr>
              <a:r>
                <a:rPr sz="1400" b="0" spc="-10" dirty="0">
                  <a:latin typeface="Arial" panose="020B0604020202020204" pitchFamily="34" charset="0"/>
                  <a:cs typeface="Arial" panose="020B0604020202020204" pitchFamily="34" charset="0"/>
                </a:rPr>
                <a:t>Fair </a:t>
              </a:r>
              <a:r>
                <a:rPr sz="1400" b="0" spc="-5" dirty="0">
                  <a:latin typeface="Arial" panose="020B0604020202020204" pitchFamily="34" charset="0"/>
                  <a:cs typeface="Arial" panose="020B0604020202020204" pitchFamily="34" charset="0"/>
                </a:rPr>
                <a:t>valuation of intangible assets acquired </a:t>
              </a:r>
              <a:r>
                <a:rPr sz="1400" b="0" dirty="0">
                  <a:latin typeface="Arial" panose="020B0604020202020204" pitchFamily="34" charset="0"/>
                  <a:cs typeface="Arial" panose="020B0604020202020204" pitchFamily="34" charset="0"/>
                </a:rPr>
                <a:t>in </a:t>
              </a:r>
              <a:r>
                <a:rPr sz="1400" b="0" spc="-10" dirty="0">
                  <a:latin typeface="Arial" panose="020B0604020202020204" pitchFamily="34" charset="0"/>
                  <a:cs typeface="Arial" panose="020B0604020202020204" pitchFamily="34" charset="0"/>
                </a:rPr>
                <a:t>course </a:t>
              </a:r>
              <a:r>
                <a:rPr sz="1400" b="0" spc="-5" dirty="0">
                  <a:latin typeface="Arial" panose="020B0604020202020204" pitchFamily="34" charset="0"/>
                  <a:cs typeface="Arial" panose="020B0604020202020204" pitchFamily="34" charset="0"/>
                </a:rPr>
                <a:t>of </a:t>
              </a:r>
              <a:r>
                <a:rPr sz="1400" b="0" dirty="0">
                  <a:latin typeface="Arial" panose="020B0604020202020204" pitchFamily="34" charset="0"/>
                  <a:cs typeface="Arial" panose="020B0604020202020204" pitchFamily="34" charset="0"/>
                </a:rPr>
                <a:t>an</a:t>
              </a:r>
              <a:r>
                <a:rPr sz="1400" b="0" spc="-75" dirty="0">
                  <a:latin typeface="Arial" panose="020B0604020202020204" pitchFamily="34" charset="0"/>
                  <a:cs typeface="Arial" panose="020B0604020202020204" pitchFamily="34" charset="0"/>
                </a:rPr>
                <a:t> </a:t>
              </a:r>
              <a:r>
                <a:rPr sz="1400" b="0" dirty="0">
                  <a:latin typeface="Arial" panose="020B0604020202020204" pitchFamily="34" charset="0"/>
                  <a:cs typeface="Arial" panose="020B0604020202020204" pitchFamily="34" charset="0"/>
                </a:rPr>
                <a:t>acquisition</a:t>
              </a:r>
              <a:endParaRPr sz="1400" dirty="0">
                <a:latin typeface="Arial" panose="020B0604020202020204" pitchFamily="34" charset="0"/>
                <a:cs typeface="Arial" panose="020B0604020202020204" pitchFamily="34" charset="0"/>
              </a:endParaRPr>
            </a:p>
            <a:p>
              <a:pPr marL="180340" indent="-167640">
                <a:lnSpc>
                  <a:spcPct val="100000"/>
                </a:lnSpc>
                <a:buFont typeface="Arial"/>
                <a:buChar char="•"/>
                <a:tabLst>
                  <a:tab pos="180340" algn="l"/>
                </a:tabLst>
              </a:pPr>
              <a:r>
                <a:rPr sz="1400" b="0" dirty="0">
                  <a:latin typeface="Arial" panose="020B0604020202020204" pitchFamily="34" charset="0"/>
                  <a:cs typeface="Arial" panose="020B0604020202020204" pitchFamily="34" charset="0"/>
                </a:rPr>
                <a:t>Impairment</a:t>
              </a:r>
              <a:r>
                <a:rPr sz="1400" b="0" spc="-40" dirty="0">
                  <a:latin typeface="Arial" panose="020B0604020202020204" pitchFamily="34" charset="0"/>
                  <a:cs typeface="Arial" panose="020B0604020202020204" pitchFamily="34" charset="0"/>
                </a:rPr>
                <a:t> </a:t>
              </a:r>
              <a:r>
                <a:rPr sz="1400" b="0" spc="-10" dirty="0">
                  <a:latin typeface="Arial" panose="020B0604020202020204" pitchFamily="34" charset="0"/>
                  <a:cs typeface="Arial" panose="020B0604020202020204" pitchFamily="34" charset="0"/>
                </a:rPr>
                <a:t>testing</a:t>
              </a:r>
              <a:endParaRPr sz="1400" dirty="0">
                <a:latin typeface="Arial" panose="020B0604020202020204" pitchFamily="34" charset="0"/>
                <a:cs typeface="Arial" panose="020B0604020202020204" pitchFamily="34" charset="0"/>
              </a:endParaRPr>
            </a:p>
          </p:txBody>
        </p:sp>
        <p:sp>
          <p:nvSpPr>
            <p:cNvPr id="5" name="object 5">
              <a:extLst>
                <a:ext uri="{FF2B5EF4-FFF2-40B4-BE49-F238E27FC236}">
                  <a16:creationId xmlns:a16="http://schemas.microsoft.com/office/drawing/2014/main" id="{F8AFFC04-A0D0-8307-4E12-407A84D0D29B}"/>
                </a:ext>
              </a:extLst>
            </p:cNvPr>
            <p:cNvSpPr/>
            <p:nvPr/>
          </p:nvSpPr>
          <p:spPr>
            <a:xfrm>
              <a:off x="191695" y="1771087"/>
              <a:ext cx="1888489" cy="713740"/>
            </a:xfrm>
            <a:custGeom>
              <a:avLst/>
              <a:gdLst/>
              <a:ahLst/>
              <a:cxnLst/>
              <a:rect l="l" t="t" r="r" b="b"/>
              <a:pathLst>
                <a:path w="1888489" h="713739">
                  <a:moveTo>
                    <a:pt x="1888236" y="0"/>
                  </a:moveTo>
                  <a:lnTo>
                    <a:pt x="129920" y="0"/>
                  </a:lnTo>
                  <a:lnTo>
                    <a:pt x="79349" y="10209"/>
                  </a:lnTo>
                  <a:lnTo>
                    <a:pt x="38052" y="38052"/>
                  </a:lnTo>
                  <a:lnTo>
                    <a:pt x="10209" y="79349"/>
                  </a:lnTo>
                  <a:lnTo>
                    <a:pt x="0" y="129921"/>
                  </a:lnTo>
                  <a:lnTo>
                    <a:pt x="0" y="583311"/>
                  </a:lnTo>
                  <a:lnTo>
                    <a:pt x="10209" y="633882"/>
                  </a:lnTo>
                  <a:lnTo>
                    <a:pt x="38052" y="675179"/>
                  </a:lnTo>
                  <a:lnTo>
                    <a:pt x="79349" y="703022"/>
                  </a:lnTo>
                  <a:lnTo>
                    <a:pt x="129920" y="713232"/>
                  </a:lnTo>
                  <a:lnTo>
                    <a:pt x="1888236" y="713232"/>
                  </a:lnTo>
                  <a:lnTo>
                    <a:pt x="1888236" y="0"/>
                  </a:lnTo>
                  <a:close/>
                </a:path>
              </a:pathLst>
            </a:custGeom>
            <a:solidFill>
              <a:srgbClr val="3BB3C2"/>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9" name="object 6">
              <a:extLst>
                <a:ext uri="{FF2B5EF4-FFF2-40B4-BE49-F238E27FC236}">
                  <a16:creationId xmlns:a16="http://schemas.microsoft.com/office/drawing/2014/main" id="{1AF08D28-E664-1C55-C0B0-35F99D81CD52}"/>
                </a:ext>
              </a:extLst>
            </p:cNvPr>
            <p:cNvSpPr/>
            <p:nvPr/>
          </p:nvSpPr>
          <p:spPr>
            <a:xfrm>
              <a:off x="191695" y="1771087"/>
              <a:ext cx="1888489" cy="713740"/>
            </a:xfrm>
            <a:custGeom>
              <a:avLst/>
              <a:gdLst/>
              <a:ahLst/>
              <a:cxnLst/>
              <a:rect l="l" t="t" r="r" b="b"/>
              <a:pathLst>
                <a:path w="1888489" h="713739">
                  <a:moveTo>
                    <a:pt x="0" y="583311"/>
                  </a:moveTo>
                  <a:lnTo>
                    <a:pt x="0" y="129921"/>
                  </a:lnTo>
                  <a:lnTo>
                    <a:pt x="10209" y="79349"/>
                  </a:lnTo>
                  <a:lnTo>
                    <a:pt x="38052" y="38052"/>
                  </a:lnTo>
                  <a:lnTo>
                    <a:pt x="79349" y="10209"/>
                  </a:lnTo>
                  <a:lnTo>
                    <a:pt x="129920" y="0"/>
                  </a:lnTo>
                  <a:lnTo>
                    <a:pt x="1888236" y="0"/>
                  </a:lnTo>
                  <a:lnTo>
                    <a:pt x="1888236" y="713232"/>
                  </a:lnTo>
                  <a:lnTo>
                    <a:pt x="129920" y="713232"/>
                  </a:lnTo>
                  <a:lnTo>
                    <a:pt x="79349" y="703022"/>
                  </a:lnTo>
                  <a:lnTo>
                    <a:pt x="38052" y="675179"/>
                  </a:lnTo>
                  <a:lnTo>
                    <a:pt x="10209" y="633882"/>
                  </a:lnTo>
                  <a:lnTo>
                    <a:pt x="0" y="583311"/>
                  </a:lnTo>
                  <a:close/>
                </a:path>
              </a:pathLst>
            </a:custGeom>
            <a:ln w="9144">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10" name="object 7">
              <a:extLst>
                <a:ext uri="{FF2B5EF4-FFF2-40B4-BE49-F238E27FC236}">
                  <a16:creationId xmlns:a16="http://schemas.microsoft.com/office/drawing/2014/main" id="{7D98AF05-9760-2F54-D000-E4E3F9EA503F}"/>
                </a:ext>
              </a:extLst>
            </p:cNvPr>
            <p:cNvSpPr txBox="1"/>
            <p:nvPr/>
          </p:nvSpPr>
          <p:spPr>
            <a:xfrm>
              <a:off x="522643" y="1859606"/>
              <a:ext cx="1705865" cy="997068"/>
            </a:xfrm>
            <a:prstGeom prst="rect">
              <a:avLst/>
            </a:prstGeom>
          </p:spPr>
          <p:txBody>
            <a:bodyPr vert="horz" wrap="square" lIns="0" tIns="12065" rIns="0" bIns="0" rtlCol="0">
              <a:spAutoFit/>
            </a:bodyPr>
            <a:lstStyle/>
            <a:p>
              <a:pPr marL="12700" marR="5080" indent="22860">
                <a:lnSpc>
                  <a:spcPct val="100000"/>
                </a:lnSpc>
                <a:spcBef>
                  <a:spcPts val="95"/>
                </a:spcBef>
              </a:pPr>
              <a:r>
                <a:rPr sz="1600" b="0" spc="-10" dirty="0">
                  <a:solidFill>
                    <a:srgbClr val="FFFFFF"/>
                  </a:solidFill>
                  <a:latin typeface="Arial" panose="020B0604020202020204" pitchFamily="34" charset="0"/>
                  <a:cs typeface="Arial" panose="020B0604020202020204" pitchFamily="34" charset="0"/>
                </a:rPr>
                <a:t>Financial  </a:t>
              </a:r>
              <a:r>
                <a:rPr sz="1600" b="0" spc="-30" dirty="0">
                  <a:solidFill>
                    <a:srgbClr val="FFFFFF"/>
                  </a:solidFill>
                  <a:latin typeface="Arial" panose="020B0604020202020204" pitchFamily="34" charset="0"/>
                  <a:cs typeface="Arial" panose="020B0604020202020204" pitchFamily="34" charset="0"/>
                </a:rPr>
                <a:t>r</a:t>
              </a:r>
              <a:r>
                <a:rPr sz="1600" b="0" spc="-10" dirty="0">
                  <a:solidFill>
                    <a:srgbClr val="FFFFFF"/>
                  </a:solidFill>
                  <a:latin typeface="Arial" panose="020B0604020202020204" pitchFamily="34" charset="0"/>
                  <a:cs typeface="Arial" panose="020B0604020202020204" pitchFamily="34" charset="0"/>
                </a:rPr>
                <a:t>e</a:t>
              </a:r>
              <a:r>
                <a:rPr sz="1600" b="0" spc="-15" dirty="0">
                  <a:solidFill>
                    <a:srgbClr val="FFFFFF"/>
                  </a:solidFill>
                  <a:latin typeface="Arial" panose="020B0604020202020204" pitchFamily="34" charset="0"/>
                  <a:cs typeface="Arial" panose="020B0604020202020204" pitchFamily="34" charset="0"/>
                </a:rPr>
                <a:t>p</a:t>
              </a:r>
              <a:r>
                <a:rPr sz="1600" b="0" spc="-10" dirty="0">
                  <a:solidFill>
                    <a:srgbClr val="FFFFFF"/>
                  </a:solidFill>
                  <a:latin typeface="Arial" panose="020B0604020202020204" pitchFamily="34" charset="0"/>
                  <a:cs typeface="Arial" panose="020B0604020202020204" pitchFamily="34" charset="0"/>
                </a:rPr>
                <a:t>o</a:t>
              </a:r>
              <a:r>
                <a:rPr sz="1600" b="0" spc="-25" dirty="0">
                  <a:solidFill>
                    <a:srgbClr val="FFFFFF"/>
                  </a:solidFill>
                  <a:latin typeface="Arial" panose="020B0604020202020204" pitchFamily="34" charset="0"/>
                  <a:cs typeface="Arial" panose="020B0604020202020204" pitchFamily="34" charset="0"/>
                </a:rPr>
                <a:t>r</a:t>
              </a:r>
              <a:r>
                <a:rPr sz="1600" b="0" spc="-30" dirty="0">
                  <a:solidFill>
                    <a:srgbClr val="FFFFFF"/>
                  </a:solidFill>
                  <a:latin typeface="Arial" panose="020B0604020202020204" pitchFamily="34" charset="0"/>
                  <a:cs typeface="Arial" panose="020B0604020202020204" pitchFamily="34" charset="0"/>
                </a:rPr>
                <a:t>t</a:t>
              </a:r>
              <a:r>
                <a:rPr sz="1600" b="0" spc="-5" dirty="0">
                  <a:solidFill>
                    <a:srgbClr val="FFFFFF"/>
                  </a:solidFill>
                  <a:latin typeface="Arial" panose="020B0604020202020204" pitchFamily="34" charset="0"/>
                  <a:cs typeface="Arial" panose="020B0604020202020204" pitchFamily="34" charset="0"/>
                </a:rPr>
                <a:t>i</a:t>
              </a:r>
              <a:r>
                <a:rPr sz="1600" b="0" spc="-25" dirty="0">
                  <a:solidFill>
                    <a:srgbClr val="FFFFFF"/>
                  </a:solidFill>
                  <a:latin typeface="Arial" panose="020B0604020202020204" pitchFamily="34" charset="0"/>
                  <a:cs typeface="Arial" panose="020B0604020202020204" pitchFamily="34" charset="0"/>
                </a:rPr>
                <a:t>n</a:t>
              </a:r>
              <a:r>
                <a:rPr sz="1600" b="0" spc="-5" dirty="0">
                  <a:solidFill>
                    <a:srgbClr val="FFFFFF"/>
                  </a:solidFill>
                  <a:latin typeface="Arial" panose="020B0604020202020204" pitchFamily="34" charset="0"/>
                  <a:cs typeface="Arial" panose="020B0604020202020204" pitchFamily="34" charset="0"/>
                </a:rPr>
                <a:t>g</a:t>
              </a:r>
              <a:endParaRPr sz="1600" dirty="0">
                <a:latin typeface="Arial" panose="020B0604020202020204" pitchFamily="34" charset="0"/>
                <a:cs typeface="Arial" panose="020B0604020202020204" pitchFamily="34" charset="0"/>
              </a:endParaRPr>
            </a:p>
          </p:txBody>
        </p:sp>
        <p:sp>
          <p:nvSpPr>
            <p:cNvPr id="11" name="object 8">
              <a:extLst>
                <a:ext uri="{FF2B5EF4-FFF2-40B4-BE49-F238E27FC236}">
                  <a16:creationId xmlns:a16="http://schemas.microsoft.com/office/drawing/2014/main" id="{61EC5A5A-E67B-954B-63E4-ACD45B32539C}"/>
                </a:ext>
              </a:extLst>
            </p:cNvPr>
            <p:cNvSpPr/>
            <p:nvPr/>
          </p:nvSpPr>
          <p:spPr>
            <a:xfrm>
              <a:off x="316662" y="2677867"/>
              <a:ext cx="8438515" cy="713740"/>
            </a:xfrm>
            <a:custGeom>
              <a:avLst/>
              <a:gdLst/>
              <a:ahLst/>
              <a:cxnLst/>
              <a:rect l="l" t="t" r="r" b="b"/>
              <a:pathLst>
                <a:path w="8438515" h="713739">
                  <a:moveTo>
                    <a:pt x="0" y="118871"/>
                  </a:moveTo>
                  <a:lnTo>
                    <a:pt x="9342" y="72598"/>
                  </a:lnTo>
                  <a:lnTo>
                    <a:pt x="34818" y="34813"/>
                  </a:lnTo>
                  <a:lnTo>
                    <a:pt x="72603" y="9340"/>
                  </a:lnTo>
                  <a:lnTo>
                    <a:pt x="118872" y="0"/>
                  </a:lnTo>
                  <a:lnTo>
                    <a:pt x="8319516" y="0"/>
                  </a:lnTo>
                  <a:lnTo>
                    <a:pt x="8365789" y="9340"/>
                  </a:lnTo>
                  <a:lnTo>
                    <a:pt x="8403574" y="34813"/>
                  </a:lnTo>
                  <a:lnTo>
                    <a:pt x="8429047" y="72598"/>
                  </a:lnTo>
                  <a:lnTo>
                    <a:pt x="8438388" y="118871"/>
                  </a:lnTo>
                  <a:lnTo>
                    <a:pt x="8438388" y="594359"/>
                  </a:lnTo>
                  <a:lnTo>
                    <a:pt x="8429047" y="640633"/>
                  </a:lnTo>
                  <a:lnTo>
                    <a:pt x="8403574" y="678418"/>
                  </a:lnTo>
                  <a:lnTo>
                    <a:pt x="8365789" y="703891"/>
                  </a:lnTo>
                  <a:lnTo>
                    <a:pt x="8319516" y="713231"/>
                  </a:lnTo>
                  <a:lnTo>
                    <a:pt x="118872" y="713231"/>
                  </a:lnTo>
                  <a:lnTo>
                    <a:pt x="72603" y="703891"/>
                  </a:lnTo>
                  <a:lnTo>
                    <a:pt x="34818" y="678418"/>
                  </a:lnTo>
                  <a:lnTo>
                    <a:pt x="9342" y="640633"/>
                  </a:lnTo>
                  <a:lnTo>
                    <a:pt x="0" y="594359"/>
                  </a:lnTo>
                  <a:lnTo>
                    <a:pt x="0" y="118871"/>
                  </a:lnTo>
                  <a:close/>
                </a:path>
              </a:pathLst>
            </a:custGeom>
            <a:ln w="12192">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27" name="object 9">
              <a:extLst>
                <a:ext uri="{FF2B5EF4-FFF2-40B4-BE49-F238E27FC236}">
                  <a16:creationId xmlns:a16="http://schemas.microsoft.com/office/drawing/2014/main" id="{20C745D3-D6C5-236A-E94E-18FB9DD869C0}"/>
                </a:ext>
              </a:extLst>
            </p:cNvPr>
            <p:cNvSpPr txBox="1"/>
            <p:nvPr/>
          </p:nvSpPr>
          <p:spPr>
            <a:xfrm>
              <a:off x="2347412" y="2856674"/>
              <a:ext cx="5755785" cy="659796"/>
            </a:xfrm>
            <a:prstGeom prst="rect">
              <a:avLst/>
            </a:prstGeom>
          </p:spPr>
          <p:txBody>
            <a:bodyPr vert="horz" wrap="square" lIns="0" tIns="13335" rIns="0" bIns="0" rtlCol="0">
              <a:spAutoFit/>
            </a:bodyPr>
            <a:lstStyle/>
            <a:p>
              <a:pPr marL="180340" indent="-167640">
                <a:lnSpc>
                  <a:spcPct val="100000"/>
                </a:lnSpc>
                <a:spcBef>
                  <a:spcPts val="105"/>
                </a:spcBef>
                <a:buFont typeface="Arial"/>
                <a:buChar char="•"/>
                <a:tabLst>
                  <a:tab pos="180340" algn="l"/>
                </a:tabLst>
              </a:pPr>
              <a:r>
                <a:rPr sz="1400" b="0" spc="-25" dirty="0">
                  <a:latin typeface="Arial" panose="020B0604020202020204" pitchFamily="34" charset="0"/>
                  <a:cs typeface="Arial" panose="020B0604020202020204" pitchFamily="34" charset="0"/>
                </a:rPr>
                <a:t>Transfer </a:t>
              </a:r>
              <a:r>
                <a:rPr sz="1400" b="0" spc="-5" dirty="0">
                  <a:latin typeface="Arial" panose="020B0604020202020204" pitchFamily="34" charset="0"/>
                  <a:cs typeface="Arial" panose="020B0604020202020204" pitchFamily="34" charset="0"/>
                </a:rPr>
                <a:t>of intangible asset </a:t>
              </a:r>
              <a:r>
                <a:rPr sz="1400" b="0" spc="-10" dirty="0">
                  <a:latin typeface="Arial" panose="020B0604020202020204" pitchFamily="34" charset="0"/>
                  <a:cs typeface="Arial" panose="020B0604020202020204" pitchFamily="34" charset="0"/>
                </a:rPr>
                <a:t>to related </a:t>
              </a:r>
              <a:r>
                <a:rPr sz="1400" b="0" spc="-5" dirty="0">
                  <a:latin typeface="Arial" panose="020B0604020202020204" pitchFamily="34" charset="0"/>
                  <a:cs typeface="Arial" panose="020B0604020202020204" pitchFamily="34" charset="0"/>
                </a:rPr>
                <a:t>party </a:t>
              </a:r>
              <a:r>
                <a:rPr sz="1400" b="0" spc="-20" dirty="0">
                  <a:latin typeface="Arial" panose="020B0604020202020204" pitchFamily="34" charset="0"/>
                  <a:cs typeface="Arial" panose="020B0604020202020204" pitchFamily="34" charset="0"/>
                </a:rPr>
                <a:t>(Transfer</a:t>
              </a:r>
              <a:r>
                <a:rPr sz="1400" b="0" spc="-45" dirty="0">
                  <a:latin typeface="Arial" panose="020B0604020202020204" pitchFamily="34" charset="0"/>
                  <a:cs typeface="Arial" panose="020B0604020202020204" pitchFamily="34" charset="0"/>
                </a:rPr>
                <a:t> </a:t>
              </a:r>
              <a:r>
                <a:rPr sz="1400" b="0" dirty="0">
                  <a:latin typeface="Arial" panose="020B0604020202020204" pitchFamily="34" charset="0"/>
                  <a:cs typeface="Arial" panose="020B0604020202020204" pitchFamily="34" charset="0"/>
                </a:rPr>
                <a:t>pricing)</a:t>
              </a:r>
              <a:endParaRPr sz="1400" dirty="0">
                <a:latin typeface="Arial" panose="020B0604020202020204" pitchFamily="34" charset="0"/>
                <a:cs typeface="Arial" panose="020B0604020202020204" pitchFamily="34" charset="0"/>
              </a:endParaRPr>
            </a:p>
            <a:p>
              <a:pPr marL="180340" indent="-167640">
                <a:lnSpc>
                  <a:spcPct val="100000"/>
                </a:lnSpc>
                <a:buFont typeface="Arial"/>
                <a:buChar char="•"/>
                <a:tabLst>
                  <a:tab pos="180340" algn="l"/>
                </a:tabLst>
              </a:pPr>
              <a:r>
                <a:rPr sz="1400" b="0" spc="-15" dirty="0">
                  <a:latin typeface="Arial" panose="020B0604020202020204" pitchFamily="34" charset="0"/>
                  <a:cs typeface="Arial" panose="020B0604020202020204" pitchFamily="34" charset="0"/>
                </a:rPr>
                <a:t>Estate </a:t>
              </a:r>
              <a:r>
                <a:rPr sz="1400" b="0" spc="-5" dirty="0">
                  <a:latin typeface="Arial" panose="020B0604020202020204" pitchFamily="34" charset="0"/>
                  <a:cs typeface="Arial" panose="020B0604020202020204" pitchFamily="34" charset="0"/>
                </a:rPr>
                <a:t>or </a:t>
              </a:r>
              <a:r>
                <a:rPr sz="1400" b="0" dirty="0">
                  <a:latin typeface="Arial" panose="020B0604020202020204" pitchFamily="34" charset="0"/>
                  <a:cs typeface="Arial" panose="020B0604020202020204" pitchFamily="34" charset="0"/>
                </a:rPr>
                <a:t>gift planning</a:t>
              </a:r>
              <a:endParaRPr sz="1400" dirty="0">
                <a:latin typeface="Arial" panose="020B0604020202020204" pitchFamily="34" charset="0"/>
                <a:cs typeface="Arial" panose="020B0604020202020204" pitchFamily="34" charset="0"/>
              </a:endParaRPr>
            </a:p>
          </p:txBody>
        </p:sp>
        <p:sp>
          <p:nvSpPr>
            <p:cNvPr id="28" name="object 10">
              <a:extLst>
                <a:ext uri="{FF2B5EF4-FFF2-40B4-BE49-F238E27FC236}">
                  <a16:creationId xmlns:a16="http://schemas.microsoft.com/office/drawing/2014/main" id="{8EB16E2B-2207-DD85-92CC-FF0B71A67D4B}"/>
                </a:ext>
              </a:extLst>
            </p:cNvPr>
            <p:cNvSpPr/>
            <p:nvPr/>
          </p:nvSpPr>
          <p:spPr>
            <a:xfrm>
              <a:off x="190170" y="2677867"/>
              <a:ext cx="1889760" cy="713740"/>
            </a:xfrm>
            <a:custGeom>
              <a:avLst/>
              <a:gdLst/>
              <a:ahLst/>
              <a:cxnLst/>
              <a:rect l="l" t="t" r="r" b="b"/>
              <a:pathLst>
                <a:path w="1889760" h="713739">
                  <a:moveTo>
                    <a:pt x="1889759" y="0"/>
                  </a:moveTo>
                  <a:lnTo>
                    <a:pt x="129921" y="0"/>
                  </a:lnTo>
                  <a:lnTo>
                    <a:pt x="79349" y="10209"/>
                  </a:lnTo>
                  <a:lnTo>
                    <a:pt x="38052" y="38052"/>
                  </a:lnTo>
                  <a:lnTo>
                    <a:pt x="10209" y="79349"/>
                  </a:lnTo>
                  <a:lnTo>
                    <a:pt x="0" y="129920"/>
                  </a:lnTo>
                  <a:lnTo>
                    <a:pt x="0" y="583310"/>
                  </a:lnTo>
                  <a:lnTo>
                    <a:pt x="10209" y="633882"/>
                  </a:lnTo>
                  <a:lnTo>
                    <a:pt x="38052" y="675179"/>
                  </a:lnTo>
                  <a:lnTo>
                    <a:pt x="79349" y="703022"/>
                  </a:lnTo>
                  <a:lnTo>
                    <a:pt x="129921" y="713231"/>
                  </a:lnTo>
                  <a:lnTo>
                    <a:pt x="1889759" y="713231"/>
                  </a:lnTo>
                  <a:lnTo>
                    <a:pt x="1889759" y="0"/>
                  </a:lnTo>
                  <a:close/>
                </a:path>
              </a:pathLst>
            </a:custGeom>
            <a:solidFill>
              <a:srgbClr val="3BB3C2"/>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29" name="object 11">
              <a:extLst>
                <a:ext uri="{FF2B5EF4-FFF2-40B4-BE49-F238E27FC236}">
                  <a16:creationId xmlns:a16="http://schemas.microsoft.com/office/drawing/2014/main" id="{31939C02-D74C-C9BD-38A8-6BA1CD4394E0}"/>
                </a:ext>
              </a:extLst>
            </p:cNvPr>
            <p:cNvSpPr/>
            <p:nvPr/>
          </p:nvSpPr>
          <p:spPr>
            <a:xfrm>
              <a:off x="190170" y="2677867"/>
              <a:ext cx="1889760" cy="713740"/>
            </a:xfrm>
            <a:custGeom>
              <a:avLst/>
              <a:gdLst/>
              <a:ahLst/>
              <a:cxnLst/>
              <a:rect l="l" t="t" r="r" b="b"/>
              <a:pathLst>
                <a:path w="1889760" h="713739">
                  <a:moveTo>
                    <a:pt x="0" y="583310"/>
                  </a:moveTo>
                  <a:lnTo>
                    <a:pt x="0" y="129920"/>
                  </a:lnTo>
                  <a:lnTo>
                    <a:pt x="10209" y="79349"/>
                  </a:lnTo>
                  <a:lnTo>
                    <a:pt x="38052" y="38052"/>
                  </a:lnTo>
                  <a:lnTo>
                    <a:pt x="79349" y="10209"/>
                  </a:lnTo>
                  <a:lnTo>
                    <a:pt x="129921" y="0"/>
                  </a:lnTo>
                  <a:lnTo>
                    <a:pt x="1889759" y="0"/>
                  </a:lnTo>
                  <a:lnTo>
                    <a:pt x="1889759" y="713231"/>
                  </a:lnTo>
                  <a:lnTo>
                    <a:pt x="129921" y="713231"/>
                  </a:lnTo>
                  <a:lnTo>
                    <a:pt x="79349" y="703022"/>
                  </a:lnTo>
                  <a:lnTo>
                    <a:pt x="38052" y="675179"/>
                  </a:lnTo>
                  <a:lnTo>
                    <a:pt x="10209" y="633882"/>
                  </a:lnTo>
                  <a:lnTo>
                    <a:pt x="0" y="583310"/>
                  </a:lnTo>
                  <a:close/>
                </a:path>
              </a:pathLst>
            </a:custGeom>
            <a:ln w="9144">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30" name="object 12">
              <a:extLst>
                <a:ext uri="{FF2B5EF4-FFF2-40B4-BE49-F238E27FC236}">
                  <a16:creationId xmlns:a16="http://schemas.microsoft.com/office/drawing/2014/main" id="{6E3A733A-4D8B-AB9E-C74A-EA7CD77A2CD7}"/>
                </a:ext>
              </a:extLst>
            </p:cNvPr>
            <p:cNvSpPr txBox="1"/>
            <p:nvPr/>
          </p:nvSpPr>
          <p:spPr>
            <a:xfrm>
              <a:off x="584144" y="2766639"/>
              <a:ext cx="1140422" cy="997068"/>
            </a:xfrm>
            <a:prstGeom prst="rect">
              <a:avLst/>
            </a:prstGeom>
          </p:spPr>
          <p:txBody>
            <a:bodyPr vert="horz" wrap="square" lIns="0" tIns="12065" rIns="0" bIns="0" rtlCol="0">
              <a:spAutoFit/>
            </a:bodyPr>
            <a:lstStyle/>
            <a:p>
              <a:pPr marL="30480" marR="5080" indent="-18415">
                <a:lnSpc>
                  <a:spcPct val="100000"/>
                </a:lnSpc>
                <a:spcBef>
                  <a:spcPts val="95"/>
                </a:spcBef>
              </a:pPr>
              <a:r>
                <a:rPr sz="1600" b="0" spc="-130" dirty="0">
                  <a:solidFill>
                    <a:srgbClr val="FFFFFF"/>
                  </a:solidFill>
                  <a:latin typeface="Arial" panose="020B0604020202020204" pitchFamily="34" charset="0"/>
                  <a:cs typeface="Arial" panose="020B0604020202020204" pitchFamily="34" charset="0"/>
                </a:rPr>
                <a:t>T</a:t>
              </a:r>
              <a:r>
                <a:rPr sz="1600" b="0" spc="-15" dirty="0">
                  <a:solidFill>
                    <a:srgbClr val="FFFFFF"/>
                  </a:solidFill>
                  <a:latin typeface="Arial" panose="020B0604020202020204" pitchFamily="34" charset="0"/>
                  <a:cs typeface="Arial" panose="020B0604020202020204" pitchFamily="34" charset="0"/>
                </a:rPr>
                <a:t>a</a:t>
              </a:r>
              <a:r>
                <a:rPr sz="1600" b="0" spc="-50" dirty="0">
                  <a:solidFill>
                    <a:srgbClr val="FFFFFF"/>
                  </a:solidFill>
                  <a:latin typeface="Arial" panose="020B0604020202020204" pitchFamily="34" charset="0"/>
                  <a:cs typeface="Arial" panose="020B0604020202020204" pitchFamily="34" charset="0"/>
                </a:rPr>
                <a:t>x</a:t>
              </a:r>
              <a:r>
                <a:rPr sz="1600" b="0" spc="-25" dirty="0">
                  <a:solidFill>
                    <a:srgbClr val="FFFFFF"/>
                  </a:solidFill>
                  <a:latin typeface="Arial" panose="020B0604020202020204" pitchFamily="34" charset="0"/>
                  <a:cs typeface="Arial" panose="020B0604020202020204" pitchFamily="34" charset="0"/>
                </a:rPr>
                <a:t>a</a:t>
              </a:r>
              <a:r>
                <a:rPr sz="1600" b="0" spc="-15" dirty="0">
                  <a:solidFill>
                    <a:srgbClr val="FFFFFF"/>
                  </a:solidFill>
                  <a:latin typeface="Arial" panose="020B0604020202020204" pitchFamily="34" charset="0"/>
                  <a:cs typeface="Arial" panose="020B0604020202020204" pitchFamily="34" charset="0"/>
                </a:rPr>
                <a:t>t</a:t>
              </a:r>
              <a:r>
                <a:rPr sz="1600" b="0" spc="-5" dirty="0">
                  <a:solidFill>
                    <a:srgbClr val="FFFFFF"/>
                  </a:solidFill>
                  <a:latin typeface="Arial" panose="020B0604020202020204" pitchFamily="34" charset="0"/>
                  <a:cs typeface="Arial" panose="020B0604020202020204" pitchFamily="34" charset="0"/>
                </a:rPr>
                <a:t>i</a:t>
              </a:r>
              <a:r>
                <a:rPr sz="1600" b="0" spc="-30" dirty="0">
                  <a:solidFill>
                    <a:srgbClr val="FFFFFF"/>
                  </a:solidFill>
                  <a:latin typeface="Arial" panose="020B0604020202020204" pitchFamily="34" charset="0"/>
                  <a:cs typeface="Arial" panose="020B0604020202020204" pitchFamily="34" charset="0"/>
                </a:rPr>
                <a:t>o</a:t>
              </a:r>
              <a:r>
                <a:rPr sz="1600" b="0" spc="-5" dirty="0">
                  <a:solidFill>
                    <a:srgbClr val="FFFFFF"/>
                  </a:solidFill>
                  <a:latin typeface="Arial" panose="020B0604020202020204" pitchFamily="34" charset="0"/>
                  <a:cs typeface="Arial" panose="020B0604020202020204" pitchFamily="34" charset="0"/>
                </a:rPr>
                <a:t>n  </a:t>
              </a:r>
              <a:r>
                <a:rPr sz="1600" b="0" spc="-10" dirty="0">
                  <a:solidFill>
                    <a:srgbClr val="FFFFFF"/>
                  </a:solidFill>
                  <a:latin typeface="Arial" panose="020B0604020202020204" pitchFamily="34" charset="0"/>
                  <a:cs typeface="Arial" panose="020B0604020202020204" pitchFamily="34" charset="0"/>
                </a:rPr>
                <a:t>support</a:t>
              </a:r>
              <a:endParaRPr sz="1600">
                <a:latin typeface="Arial" panose="020B0604020202020204" pitchFamily="34" charset="0"/>
                <a:cs typeface="Arial" panose="020B0604020202020204" pitchFamily="34" charset="0"/>
              </a:endParaRPr>
            </a:p>
          </p:txBody>
        </p:sp>
        <p:sp>
          <p:nvSpPr>
            <p:cNvPr id="31" name="object 13">
              <a:extLst>
                <a:ext uri="{FF2B5EF4-FFF2-40B4-BE49-F238E27FC236}">
                  <a16:creationId xmlns:a16="http://schemas.microsoft.com/office/drawing/2014/main" id="{E31B0A3C-572C-C1CD-4572-261EFFA38ACA}"/>
                </a:ext>
              </a:extLst>
            </p:cNvPr>
            <p:cNvSpPr/>
            <p:nvPr/>
          </p:nvSpPr>
          <p:spPr>
            <a:xfrm>
              <a:off x="316662" y="3586170"/>
              <a:ext cx="8437245" cy="711835"/>
            </a:xfrm>
            <a:custGeom>
              <a:avLst/>
              <a:gdLst/>
              <a:ahLst/>
              <a:cxnLst/>
              <a:rect l="l" t="t" r="r" b="b"/>
              <a:pathLst>
                <a:path w="8437245" h="711835">
                  <a:moveTo>
                    <a:pt x="0" y="118617"/>
                  </a:moveTo>
                  <a:lnTo>
                    <a:pt x="9322" y="72437"/>
                  </a:lnTo>
                  <a:lnTo>
                    <a:pt x="34744" y="34734"/>
                  </a:lnTo>
                  <a:lnTo>
                    <a:pt x="72448" y="9318"/>
                  </a:lnTo>
                  <a:lnTo>
                    <a:pt x="118618" y="0"/>
                  </a:lnTo>
                  <a:lnTo>
                    <a:pt x="8318246" y="0"/>
                  </a:lnTo>
                  <a:lnTo>
                    <a:pt x="8364426" y="9318"/>
                  </a:lnTo>
                  <a:lnTo>
                    <a:pt x="8402129" y="34734"/>
                  </a:lnTo>
                  <a:lnTo>
                    <a:pt x="8427545" y="72437"/>
                  </a:lnTo>
                  <a:lnTo>
                    <a:pt x="8436864" y="118617"/>
                  </a:lnTo>
                  <a:lnTo>
                    <a:pt x="8436864" y="593089"/>
                  </a:lnTo>
                  <a:lnTo>
                    <a:pt x="8427545" y="639270"/>
                  </a:lnTo>
                  <a:lnTo>
                    <a:pt x="8402129" y="676973"/>
                  </a:lnTo>
                  <a:lnTo>
                    <a:pt x="8364426" y="702389"/>
                  </a:lnTo>
                  <a:lnTo>
                    <a:pt x="8318246"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32" name="object 14">
              <a:extLst>
                <a:ext uri="{FF2B5EF4-FFF2-40B4-BE49-F238E27FC236}">
                  <a16:creationId xmlns:a16="http://schemas.microsoft.com/office/drawing/2014/main" id="{23C32443-0677-5F4B-5762-6534625BB208}"/>
                </a:ext>
              </a:extLst>
            </p:cNvPr>
            <p:cNvSpPr txBox="1"/>
            <p:nvPr/>
          </p:nvSpPr>
          <p:spPr>
            <a:xfrm>
              <a:off x="2334072" y="3810961"/>
              <a:ext cx="4862449" cy="444352"/>
            </a:xfrm>
            <a:prstGeom prst="rect">
              <a:avLst/>
            </a:prstGeom>
          </p:spPr>
          <p:txBody>
            <a:bodyPr vert="horz" wrap="square" lIns="0" tIns="13335" rIns="0" bIns="0" rtlCol="0">
              <a:spAutoFit/>
            </a:bodyPr>
            <a:lstStyle/>
            <a:p>
              <a:pPr marL="180340" indent="-167640">
                <a:lnSpc>
                  <a:spcPct val="100000"/>
                </a:lnSpc>
                <a:spcBef>
                  <a:spcPts val="105"/>
                </a:spcBef>
                <a:buFont typeface="Arial"/>
                <a:buChar char="•"/>
                <a:tabLst>
                  <a:tab pos="180340" algn="l"/>
                </a:tabLst>
              </a:pPr>
              <a:r>
                <a:rPr sz="1400" b="0" spc="-10" dirty="0">
                  <a:latin typeface="Arial" panose="020B0604020202020204" pitchFamily="34" charset="0"/>
                  <a:cs typeface="Arial" panose="020B0604020202020204" pitchFamily="34" charset="0"/>
                </a:rPr>
                <a:t>For </a:t>
              </a:r>
              <a:r>
                <a:rPr sz="1400" b="0" dirty="0">
                  <a:latin typeface="Arial" panose="020B0604020202020204" pitchFamily="34" charset="0"/>
                  <a:cs typeface="Arial" panose="020B0604020202020204" pitchFamily="34" charset="0"/>
                </a:rPr>
                <a:t>the purpose </a:t>
              </a:r>
              <a:r>
                <a:rPr sz="1400" b="0" spc="-5" dirty="0">
                  <a:latin typeface="Arial" panose="020B0604020202020204" pitchFamily="34" charset="0"/>
                  <a:cs typeface="Arial" panose="020B0604020202020204" pitchFamily="34" charset="0"/>
                </a:rPr>
                <a:t>of providing the asset </a:t>
              </a:r>
              <a:r>
                <a:rPr sz="1400" b="0" dirty="0">
                  <a:latin typeface="Arial" panose="020B0604020202020204" pitchFamily="34" charset="0"/>
                  <a:cs typeface="Arial" panose="020B0604020202020204" pitchFamily="34" charset="0"/>
                </a:rPr>
                <a:t>as</a:t>
              </a:r>
              <a:r>
                <a:rPr sz="1400" b="0" spc="-114" dirty="0">
                  <a:latin typeface="Arial" panose="020B0604020202020204" pitchFamily="34" charset="0"/>
                  <a:cs typeface="Arial" panose="020B0604020202020204" pitchFamily="34" charset="0"/>
                </a:rPr>
                <a:t> </a:t>
              </a:r>
              <a:r>
                <a:rPr sz="1400" b="0" spc="-10" dirty="0">
                  <a:latin typeface="Arial" panose="020B0604020202020204" pitchFamily="34" charset="0"/>
                  <a:cs typeface="Arial" panose="020B0604020202020204" pitchFamily="34" charset="0"/>
                </a:rPr>
                <a:t>collateral</a:t>
              </a:r>
              <a:endParaRPr sz="1400" dirty="0">
                <a:latin typeface="Arial" panose="020B0604020202020204" pitchFamily="34" charset="0"/>
                <a:cs typeface="Arial" panose="020B0604020202020204" pitchFamily="34" charset="0"/>
              </a:endParaRPr>
            </a:p>
          </p:txBody>
        </p:sp>
        <p:sp>
          <p:nvSpPr>
            <p:cNvPr id="33" name="object 15">
              <a:extLst>
                <a:ext uri="{FF2B5EF4-FFF2-40B4-BE49-F238E27FC236}">
                  <a16:creationId xmlns:a16="http://schemas.microsoft.com/office/drawing/2014/main" id="{28BB5B01-425E-A957-C3A3-454E7A520E07}"/>
                </a:ext>
              </a:extLst>
            </p:cNvPr>
            <p:cNvSpPr/>
            <p:nvPr/>
          </p:nvSpPr>
          <p:spPr>
            <a:xfrm>
              <a:off x="190170" y="3586170"/>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003259"/>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4" name="object 16">
              <a:extLst>
                <a:ext uri="{FF2B5EF4-FFF2-40B4-BE49-F238E27FC236}">
                  <a16:creationId xmlns:a16="http://schemas.microsoft.com/office/drawing/2014/main" id="{29F72033-4EB6-1461-4F16-34B0F50C5C97}"/>
                </a:ext>
              </a:extLst>
            </p:cNvPr>
            <p:cNvSpPr/>
            <p:nvPr/>
          </p:nvSpPr>
          <p:spPr>
            <a:xfrm>
              <a:off x="190170" y="3586170"/>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path>
              </a:pathLst>
            </a:custGeom>
            <a:solidFill>
              <a:srgbClr val="3BB3C2"/>
            </a:solidFill>
            <a:ln w="9144">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35" name="object 17">
              <a:extLst>
                <a:ext uri="{FF2B5EF4-FFF2-40B4-BE49-F238E27FC236}">
                  <a16:creationId xmlns:a16="http://schemas.microsoft.com/office/drawing/2014/main" id="{02CF7145-408C-2912-AC1D-FECCB814C812}"/>
                </a:ext>
              </a:extLst>
            </p:cNvPr>
            <p:cNvSpPr txBox="1"/>
            <p:nvPr/>
          </p:nvSpPr>
          <p:spPr>
            <a:xfrm>
              <a:off x="501641" y="3673801"/>
              <a:ext cx="1305428" cy="750847"/>
            </a:xfrm>
            <a:prstGeom prst="rect">
              <a:avLst/>
            </a:prstGeom>
          </p:spPr>
          <p:txBody>
            <a:bodyPr vert="horz" wrap="square" lIns="0" tIns="12065" rIns="0" bIns="0" rtlCol="0">
              <a:spAutoFit/>
            </a:bodyPr>
            <a:lstStyle/>
            <a:p>
              <a:pPr marL="81280" marR="5080" indent="-68580">
                <a:lnSpc>
                  <a:spcPct val="100000"/>
                </a:lnSpc>
                <a:spcBef>
                  <a:spcPts val="95"/>
                </a:spcBef>
              </a:pPr>
              <a:r>
                <a:rPr sz="1600" b="0" spc="-5" dirty="0">
                  <a:solidFill>
                    <a:srgbClr val="FFFFFF"/>
                  </a:solidFill>
                  <a:latin typeface="Arial" panose="020B0604020202020204" pitchFamily="34" charset="0"/>
                  <a:cs typeface="Arial" panose="020B0604020202020204" pitchFamily="34" charset="0"/>
                </a:rPr>
                <a:t>Fin</a:t>
              </a:r>
              <a:r>
                <a:rPr sz="1600" b="0" spc="-15" dirty="0">
                  <a:solidFill>
                    <a:srgbClr val="FFFFFF"/>
                  </a:solidFill>
                  <a:latin typeface="Arial" panose="020B0604020202020204" pitchFamily="34" charset="0"/>
                  <a:cs typeface="Arial" panose="020B0604020202020204" pitchFamily="34" charset="0"/>
                </a:rPr>
                <a:t>a</a:t>
              </a:r>
              <a:r>
                <a:rPr sz="1600" b="0" spc="-30" dirty="0">
                  <a:solidFill>
                    <a:srgbClr val="FFFFFF"/>
                  </a:solidFill>
                  <a:latin typeface="Arial" panose="020B0604020202020204" pitchFamily="34" charset="0"/>
                  <a:cs typeface="Arial" panose="020B0604020202020204" pitchFamily="34" charset="0"/>
                </a:rPr>
                <a:t>n</a:t>
              </a:r>
              <a:r>
                <a:rPr sz="1600" b="0" spc="-15" dirty="0">
                  <a:solidFill>
                    <a:srgbClr val="FFFFFF"/>
                  </a:solidFill>
                  <a:latin typeface="Arial" panose="020B0604020202020204" pitchFamily="34" charset="0"/>
                  <a:cs typeface="Arial" panose="020B0604020202020204" pitchFamily="34" charset="0"/>
                </a:rPr>
                <a:t>c</a:t>
              </a:r>
              <a:r>
                <a:rPr sz="1600" b="0" spc="-5" dirty="0">
                  <a:solidFill>
                    <a:srgbClr val="FFFFFF"/>
                  </a:solidFill>
                  <a:latin typeface="Arial" panose="020B0604020202020204" pitchFamily="34" charset="0"/>
                  <a:cs typeface="Arial" panose="020B0604020202020204" pitchFamily="34" charset="0"/>
                </a:rPr>
                <a:t>i</a:t>
              </a:r>
              <a:r>
                <a:rPr sz="1600" b="0" spc="-25" dirty="0">
                  <a:solidFill>
                    <a:srgbClr val="FFFFFF"/>
                  </a:solidFill>
                  <a:latin typeface="Arial" panose="020B0604020202020204" pitchFamily="34" charset="0"/>
                  <a:cs typeface="Arial" panose="020B0604020202020204" pitchFamily="34" charset="0"/>
                </a:rPr>
                <a:t>n</a:t>
              </a:r>
              <a:r>
                <a:rPr sz="1600" b="0" spc="-5" dirty="0">
                  <a:solidFill>
                    <a:srgbClr val="FFFFFF"/>
                  </a:solidFill>
                  <a:latin typeface="Arial" panose="020B0604020202020204" pitchFamily="34" charset="0"/>
                  <a:cs typeface="Arial" panose="020B0604020202020204" pitchFamily="34" charset="0"/>
                </a:rPr>
                <a:t>g  </a:t>
              </a:r>
              <a:r>
                <a:rPr sz="1600" b="0" spc="-10" dirty="0">
                  <a:solidFill>
                    <a:srgbClr val="FFFFFF"/>
                  </a:solidFill>
                  <a:latin typeface="Arial" panose="020B0604020202020204" pitchFamily="34" charset="0"/>
                  <a:cs typeface="Arial" panose="020B0604020202020204" pitchFamily="34" charset="0"/>
                </a:rPr>
                <a:t>support</a:t>
              </a:r>
              <a:endParaRPr sz="1600">
                <a:latin typeface="Arial" panose="020B0604020202020204" pitchFamily="34" charset="0"/>
                <a:cs typeface="Arial" panose="020B0604020202020204" pitchFamily="34" charset="0"/>
              </a:endParaRPr>
            </a:p>
          </p:txBody>
        </p:sp>
        <p:sp>
          <p:nvSpPr>
            <p:cNvPr id="36" name="object 18">
              <a:extLst>
                <a:ext uri="{FF2B5EF4-FFF2-40B4-BE49-F238E27FC236}">
                  <a16:creationId xmlns:a16="http://schemas.microsoft.com/office/drawing/2014/main" id="{96157B4E-DF6F-9615-C5FF-4F358A10148D}"/>
                </a:ext>
              </a:extLst>
            </p:cNvPr>
            <p:cNvSpPr/>
            <p:nvPr/>
          </p:nvSpPr>
          <p:spPr>
            <a:xfrm>
              <a:off x="316662" y="4492950"/>
              <a:ext cx="8438515" cy="711835"/>
            </a:xfrm>
            <a:custGeom>
              <a:avLst/>
              <a:gdLst/>
              <a:ahLst/>
              <a:cxnLst/>
              <a:rect l="l" t="t" r="r" b="b"/>
              <a:pathLst>
                <a:path w="8438515" h="711835">
                  <a:moveTo>
                    <a:pt x="0" y="118617"/>
                  </a:moveTo>
                  <a:lnTo>
                    <a:pt x="9322" y="72437"/>
                  </a:lnTo>
                  <a:lnTo>
                    <a:pt x="34744" y="34734"/>
                  </a:lnTo>
                  <a:lnTo>
                    <a:pt x="72448" y="9318"/>
                  </a:lnTo>
                  <a:lnTo>
                    <a:pt x="118618" y="0"/>
                  </a:lnTo>
                  <a:lnTo>
                    <a:pt x="8319770" y="0"/>
                  </a:lnTo>
                  <a:lnTo>
                    <a:pt x="8365950" y="9318"/>
                  </a:lnTo>
                  <a:lnTo>
                    <a:pt x="8403653" y="34734"/>
                  </a:lnTo>
                  <a:lnTo>
                    <a:pt x="8429069" y="72437"/>
                  </a:lnTo>
                  <a:lnTo>
                    <a:pt x="8438388" y="118617"/>
                  </a:lnTo>
                  <a:lnTo>
                    <a:pt x="8438388" y="593089"/>
                  </a:lnTo>
                  <a:lnTo>
                    <a:pt x="8429069" y="639270"/>
                  </a:lnTo>
                  <a:lnTo>
                    <a:pt x="8403653" y="676973"/>
                  </a:lnTo>
                  <a:lnTo>
                    <a:pt x="8365950" y="702389"/>
                  </a:lnTo>
                  <a:lnTo>
                    <a:pt x="8319770"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38" name="object 20">
              <a:extLst>
                <a:ext uri="{FF2B5EF4-FFF2-40B4-BE49-F238E27FC236}">
                  <a16:creationId xmlns:a16="http://schemas.microsoft.com/office/drawing/2014/main" id="{8230EE3C-9160-D7F1-AEA9-1E9D78B367C4}"/>
                </a:ext>
              </a:extLst>
            </p:cNvPr>
            <p:cNvSpPr/>
            <p:nvPr/>
          </p:nvSpPr>
          <p:spPr>
            <a:xfrm>
              <a:off x="190170" y="4492950"/>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3BB3C2"/>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9" name="object 21">
              <a:extLst>
                <a:ext uri="{FF2B5EF4-FFF2-40B4-BE49-F238E27FC236}">
                  <a16:creationId xmlns:a16="http://schemas.microsoft.com/office/drawing/2014/main" id="{89DAEC9F-7490-5EE9-0CBB-0C442872CB1D}"/>
                </a:ext>
              </a:extLst>
            </p:cNvPr>
            <p:cNvSpPr/>
            <p:nvPr/>
          </p:nvSpPr>
          <p:spPr>
            <a:xfrm>
              <a:off x="190170" y="4492950"/>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close/>
                </a:path>
              </a:pathLst>
            </a:custGeom>
            <a:ln w="9144">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40" name="object 22">
              <a:extLst>
                <a:ext uri="{FF2B5EF4-FFF2-40B4-BE49-F238E27FC236}">
                  <a16:creationId xmlns:a16="http://schemas.microsoft.com/office/drawing/2014/main" id="{FB3B93E9-8641-A697-99F2-FE0F6C6F6C31}"/>
                </a:ext>
              </a:extLst>
            </p:cNvPr>
            <p:cNvSpPr txBox="1"/>
            <p:nvPr/>
          </p:nvSpPr>
          <p:spPr>
            <a:xfrm>
              <a:off x="491696" y="4580835"/>
              <a:ext cx="1561286" cy="750847"/>
            </a:xfrm>
            <a:prstGeom prst="rect">
              <a:avLst/>
            </a:prstGeom>
          </p:spPr>
          <p:txBody>
            <a:bodyPr vert="horz" wrap="square" lIns="0" tIns="12065" rIns="0" bIns="0" rtlCol="0">
              <a:spAutoFit/>
            </a:bodyPr>
            <a:lstStyle/>
            <a:p>
              <a:pPr marL="158750" marR="5080" indent="-146685">
                <a:lnSpc>
                  <a:spcPct val="100000"/>
                </a:lnSpc>
                <a:spcBef>
                  <a:spcPts val="95"/>
                </a:spcBef>
              </a:pPr>
              <a:r>
                <a:rPr sz="1600" b="0" spc="-120" dirty="0">
                  <a:solidFill>
                    <a:srgbClr val="FFFFFF"/>
                  </a:solidFill>
                  <a:latin typeface="Arial" panose="020B0604020202020204" pitchFamily="34" charset="0"/>
                  <a:cs typeface="Arial" panose="020B0604020202020204" pitchFamily="34" charset="0"/>
                </a:rPr>
                <a:t>T</a:t>
              </a:r>
              <a:r>
                <a:rPr sz="1600" b="0" spc="-40" dirty="0">
                  <a:solidFill>
                    <a:srgbClr val="FFFFFF"/>
                  </a:solidFill>
                  <a:latin typeface="Arial" panose="020B0604020202020204" pitchFamily="34" charset="0"/>
                  <a:cs typeface="Arial" panose="020B0604020202020204" pitchFamily="34" charset="0"/>
                </a:rPr>
                <a:t>r</a:t>
              </a:r>
              <a:r>
                <a:rPr sz="1600" b="0" spc="-5" dirty="0">
                  <a:solidFill>
                    <a:srgbClr val="FFFFFF"/>
                  </a:solidFill>
                  <a:latin typeface="Arial" panose="020B0604020202020204" pitchFamily="34" charset="0"/>
                  <a:cs typeface="Arial" panose="020B0604020202020204" pitchFamily="34" charset="0"/>
                </a:rPr>
                <a:t>a</a:t>
              </a:r>
              <a:r>
                <a:rPr sz="1600" b="0" spc="-15" dirty="0">
                  <a:solidFill>
                    <a:srgbClr val="FFFFFF"/>
                  </a:solidFill>
                  <a:latin typeface="Arial" panose="020B0604020202020204" pitchFamily="34" charset="0"/>
                  <a:cs typeface="Arial" panose="020B0604020202020204" pitchFamily="34" charset="0"/>
                </a:rPr>
                <a:t>ns</a:t>
              </a:r>
              <a:r>
                <a:rPr sz="1600" b="0" spc="-25" dirty="0">
                  <a:solidFill>
                    <a:srgbClr val="FFFFFF"/>
                  </a:solidFill>
                  <a:latin typeface="Arial" panose="020B0604020202020204" pitchFamily="34" charset="0"/>
                  <a:cs typeface="Arial" panose="020B0604020202020204" pitchFamily="34" charset="0"/>
                </a:rPr>
                <a:t>ac</a:t>
              </a:r>
              <a:r>
                <a:rPr sz="1600" b="0" spc="-15" dirty="0">
                  <a:solidFill>
                    <a:srgbClr val="FFFFFF"/>
                  </a:solidFill>
                  <a:latin typeface="Arial" panose="020B0604020202020204" pitchFamily="34" charset="0"/>
                  <a:cs typeface="Arial" panose="020B0604020202020204" pitchFamily="34" charset="0"/>
                </a:rPr>
                <a:t>t</a:t>
              </a:r>
              <a:r>
                <a:rPr sz="1600" b="0" spc="-5" dirty="0">
                  <a:solidFill>
                    <a:srgbClr val="FFFFFF"/>
                  </a:solidFill>
                  <a:latin typeface="Arial" panose="020B0604020202020204" pitchFamily="34" charset="0"/>
                  <a:cs typeface="Arial" panose="020B0604020202020204" pitchFamily="34" charset="0"/>
                </a:rPr>
                <a:t>i</a:t>
              </a:r>
              <a:r>
                <a:rPr sz="1600" b="0" spc="-15" dirty="0">
                  <a:solidFill>
                    <a:srgbClr val="FFFFFF"/>
                  </a:solidFill>
                  <a:latin typeface="Arial" panose="020B0604020202020204" pitchFamily="34" charset="0"/>
                  <a:cs typeface="Arial" panose="020B0604020202020204" pitchFamily="34" charset="0"/>
                </a:rPr>
                <a:t>o</a:t>
              </a:r>
              <a:r>
                <a:rPr sz="1600" b="0" spc="-5" dirty="0">
                  <a:solidFill>
                    <a:srgbClr val="FFFFFF"/>
                  </a:solidFill>
                  <a:latin typeface="Arial" panose="020B0604020202020204" pitchFamily="34" charset="0"/>
                  <a:cs typeface="Arial" panose="020B0604020202020204" pitchFamily="34" charset="0"/>
                </a:rPr>
                <a:t>n  </a:t>
              </a:r>
              <a:r>
                <a:rPr sz="1600" b="0" spc="-10" dirty="0">
                  <a:solidFill>
                    <a:srgbClr val="FFFFFF"/>
                  </a:solidFill>
                  <a:latin typeface="Arial" panose="020B0604020202020204" pitchFamily="34" charset="0"/>
                  <a:cs typeface="Arial" panose="020B0604020202020204" pitchFamily="34" charset="0"/>
                </a:rPr>
                <a:t>support</a:t>
              </a:r>
              <a:endParaRPr sz="1600">
                <a:latin typeface="Arial" panose="020B0604020202020204" pitchFamily="34" charset="0"/>
                <a:cs typeface="Arial" panose="020B0604020202020204" pitchFamily="34" charset="0"/>
              </a:endParaRPr>
            </a:p>
          </p:txBody>
        </p:sp>
        <p:sp>
          <p:nvSpPr>
            <p:cNvPr id="41" name="object 23">
              <a:extLst>
                <a:ext uri="{FF2B5EF4-FFF2-40B4-BE49-F238E27FC236}">
                  <a16:creationId xmlns:a16="http://schemas.microsoft.com/office/drawing/2014/main" id="{6846B685-B2F0-5CEA-BA0F-20ED374B5460}"/>
                </a:ext>
              </a:extLst>
            </p:cNvPr>
            <p:cNvSpPr/>
            <p:nvPr/>
          </p:nvSpPr>
          <p:spPr>
            <a:xfrm>
              <a:off x="316662" y="5399731"/>
              <a:ext cx="8437245" cy="711835"/>
            </a:xfrm>
            <a:custGeom>
              <a:avLst/>
              <a:gdLst/>
              <a:ahLst/>
              <a:cxnLst/>
              <a:rect l="l" t="t" r="r" b="b"/>
              <a:pathLst>
                <a:path w="8437245" h="711835">
                  <a:moveTo>
                    <a:pt x="0" y="118617"/>
                  </a:moveTo>
                  <a:lnTo>
                    <a:pt x="9322" y="72437"/>
                  </a:lnTo>
                  <a:lnTo>
                    <a:pt x="34744" y="34734"/>
                  </a:lnTo>
                  <a:lnTo>
                    <a:pt x="72448" y="9318"/>
                  </a:lnTo>
                  <a:lnTo>
                    <a:pt x="118618" y="0"/>
                  </a:lnTo>
                  <a:lnTo>
                    <a:pt x="8318246" y="0"/>
                  </a:lnTo>
                  <a:lnTo>
                    <a:pt x="8364426" y="9318"/>
                  </a:lnTo>
                  <a:lnTo>
                    <a:pt x="8402129" y="34734"/>
                  </a:lnTo>
                  <a:lnTo>
                    <a:pt x="8427545" y="72437"/>
                  </a:lnTo>
                  <a:lnTo>
                    <a:pt x="8436864" y="118617"/>
                  </a:lnTo>
                  <a:lnTo>
                    <a:pt x="8436864" y="593089"/>
                  </a:lnTo>
                  <a:lnTo>
                    <a:pt x="8427545" y="639270"/>
                  </a:lnTo>
                  <a:lnTo>
                    <a:pt x="8402129" y="676973"/>
                  </a:lnTo>
                  <a:lnTo>
                    <a:pt x="8364426" y="702389"/>
                  </a:lnTo>
                  <a:lnTo>
                    <a:pt x="8318246"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42" name="object 24">
              <a:extLst>
                <a:ext uri="{FF2B5EF4-FFF2-40B4-BE49-F238E27FC236}">
                  <a16:creationId xmlns:a16="http://schemas.microsoft.com/office/drawing/2014/main" id="{9AFB6C75-B9EF-683B-1DA1-29F65DCE0BE3}"/>
                </a:ext>
              </a:extLst>
            </p:cNvPr>
            <p:cNvSpPr txBox="1"/>
            <p:nvPr/>
          </p:nvSpPr>
          <p:spPr>
            <a:xfrm>
              <a:off x="2334072" y="5431530"/>
              <a:ext cx="4343714" cy="874598"/>
            </a:xfrm>
            <a:prstGeom prst="rect">
              <a:avLst/>
            </a:prstGeom>
          </p:spPr>
          <p:txBody>
            <a:bodyPr vert="horz" wrap="square" lIns="0" tIns="12700" rIns="0" bIns="0" rtlCol="0">
              <a:spAutoFit/>
            </a:bodyPr>
            <a:lstStyle/>
            <a:p>
              <a:pPr marL="180340" indent="-167640">
                <a:lnSpc>
                  <a:spcPct val="100000"/>
                </a:lnSpc>
                <a:spcBef>
                  <a:spcPts val="100"/>
                </a:spcBef>
                <a:buFont typeface="Arial"/>
                <a:buChar char="•"/>
                <a:tabLst>
                  <a:tab pos="180340" algn="l"/>
                </a:tabLst>
              </a:pPr>
              <a:r>
                <a:rPr sz="1400" b="0" spc="-5" dirty="0">
                  <a:latin typeface="Arial" panose="020B0604020202020204" pitchFamily="34" charset="0"/>
                  <a:cs typeface="Arial" panose="020B0604020202020204" pitchFamily="34" charset="0"/>
                </a:rPr>
                <a:t>Infringement</a:t>
              </a:r>
              <a:endParaRPr sz="1400" dirty="0">
                <a:latin typeface="Arial" panose="020B0604020202020204" pitchFamily="34" charset="0"/>
                <a:cs typeface="Arial" panose="020B0604020202020204" pitchFamily="34" charset="0"/>
              </a:endParaRPr>
            </a:p>
            <a:p>
              <a:pPr marL="180340" indent="-167640">
                <a:lnSpc>
                  <a:spcPct val="100000"/>
                </a:lnSpc>
                <a:buFont typeface="Arial"/>
                <a:buChar char="•"/>
                <a:tabLst>
                  <a:tab pos="180340" algn="l"/>
                </a:tabLst>
              </a:pPr>
              <a:r>
                <a:rPr sz="1400" b="0" spc="-5" dirty="0">
                  <a:latin typeface="Arial" panose="020B0604020202020204" pitchFamily="34" charset="0"/>
                  <a:cs typeface="Arial" panose="020B0604020202020204" pitchFamily="34" charset="0"/>
                </a:rPr>
                <a:t>Bankruptcy/ Insolvency </a:t>
              </a:r>
              <a:r>
                <a:rPr sz="1400" b="0" dirty="0">
                  <a:latin typeface="Arial" panose="020B0604020202020204" pitchFamily="34" charset="0"/>
                  <a:cs typeface="Arial" panose="020B0604020202020204" pitchFamily="34" charset="0"/>
                </a:rPr>
                <a:t>and </a:t>
              </a:r>
              <a:r>
                <a:rPr sz="1400" b="0" spc="-5" dirty="0">
                  <a:latin typeface="Arial" panose="020B0604020202020204" pitchFamily="34" charset="0"/>
                  <a:cs typeface="Arial" panose="020B0604020202020204" pitchFamily="34" charset="0"/>
                </a:rPr>
                <a:t>Bankruptcy</a:t>
              </a:r>
              <a:r>
                <a:rPr sz="1400" b="0" spc="-114"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code</a:t>
              </a:r>
              <a:endParaRPr sz="1400" dirty="0">
                <a:latin typeface="Arial" panose="020B0604020202020204" pitchFamily="34" charset="0"/>
                <a:cs typeface="Arial" panose="020B0604020202020204" pitchFamily="34" charset="0"/>
              </a:endParaRPr>
            </a:p>
            <a:p>
              <a:pPr marL="180340" indent="-167640">
                <a:lnSpc>
                  <a:spcPct val="100000"/>
                </a:lnSpc>
                <a:buFont typeface="Arial"/>
                <a:buChar char="•"/>
                <a:tabLst>
                  <a:tab pos="180340" algn="l"/>
                </a:tabLst>
              </a:pPr>
              <a:r>
                <a:rPr sz="1400" b="0" dirty="0">
                  <a:latin typeface="Arial" panose="020B0604020202020204" pitchFamily="34" charset="0"/>
                  <a:cs typeface="Arial" panose="020B0604020202020204" pitchFamily="34" charset="0"/>
                </a:rPr>
                <a:t>Martial and </a:t>
              </a:r>
              <a:r>
                <a:rPr sz="1400" b="0" spc="-5" dirty="0">
                  <a:latin typeface="Arial" panose="020B0604020202020204" pitchFamily="34" charset="0"/>
                  <a:cs typeface="Arial" panose="020B0604020202020204" pitchFamily="34" charset="0"/>
                </a:rPr>
                <a:t>family</a:t>
              </a:r>
              <a:r>
                <a:rPr sz="1400" b="0" spc="-15" dirty="0">
                  <a:latin typeface="Arial" panose="020B0604020202020204" pitchFamily="34" charset="0"/>
                  <a:cs typeface="Arial" panose="020B0604020202020204" pitchFamily="34" charset="0"/>
                </a:rPr>
                <a:t> </a:t>
              </a:r>
              <a:r>
                <a:rPr sz="1400" b="0" dirty="0">
                  <a:latin typeface="Arial" panose="020B0604020202020204" pitchFamily="34" charset="0"/>
                  <a:cs typeface="Arial" panose="020B0604020202020204" pitchFamily="34" charset="0"/>
                </a:rPr>
                <a:t>dissolution</a:t>
              </a:r>
              <a:endParaRPr sz="1400" dirty="0">
                <a:latin typeface="Arial" panose="020B0604020202020204" pitchFamily="34" charset="0"/>
                <a:cs typeface="Arial" panose="020B0604020202020204" pitchFamily="34" charset="0"/>
              </a:endParaRPr>
            </a:p>
          </p:txBody>
        </p:sp>
        <p:sp>
          <p:nvSpPr>
            <p:cNvPr id="43" name="object 25">
              <a:extLst>
                <a:ext uri="{FF2B5EF4-FFF2-40B4-BE49-F238E27FC236}">
                  <a16:creationId xmlns:a16="http://schemas.microsoft.com/office/drawing/2014/main" id="{30054494-BB11-F7F8-DDDB-22A1DF604F4F}"/>
                </a:ext>
              </a:extLst>
            </p:cNvPr>
            <p:cNvSpPr/>
            <p:nvPr/>
          </p:nvSpPr>
          <p:spPr>
            <a:xfrm>
              <a:off x="190170" y="5399731"/>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3BB3C2"/>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44" name="object 26">
              <a:extLst>
                <a:ext uri="{FF2B5EF4-FFF2-40B4-BE49-F238E27FC236}">
                  <a16:creationId xmlns:a16="http://schemas.microsoft.com/office/drawing/2014/main" id="{AE714CE0-C3AE-5ADF-850D-66DE78E58A69}"/>
                </a:ext>
              </a:extLst>
            </p:cNvPr>
            <p:cNvSpPr/>
            <p:nvPr/>
          </p:nvSpPr>
          <p:spPr>
            <a:xfrm>
              <a:off x="190170" y="5399731"/>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close/>
                </a:path>
              </a:pathLst>
            </a:custGeom>
            <a:ln w="9144">
              <a:solidFill>
                <a:srgbClr val="6C0020"/>
              </a:solidFill>
            </a:ln>
          </p:spPr>
          <p:txBody>
            <a:bodyPr wrap="square" lIns="0" tIns="0" rIns="0" bIns="0" rtlCol="0"/>
            <a:lstStyle/>
            <a:p>
              <a:endParaRPr>
                <a:latin typeface="Arial" panose="020B0604020202020204" pitchFamily="34" charset="0"/>
                <a:cs typeface="Arial" panose="020B0604020202020204" pitchFamily="34" charset="0"/>
              </a:endParaRPr>
            </a:p>
          </p:txBody>
        </p:sp>
        <p:sp>
          <p:nvSpPr>
            <p:cNvPr id="45" name="object 27">
              <a:extLst>
                <a:ext uri="{FF2B5EF4-FFF2-40B4-BE49-F238E27FC236}">
                  <a16:creationId xmlns:a16="http://schemas.microsoft.com/office/drawing/2014/main" id="{AA2DA314-EA69-084E-C182-D8E555C929AC}"/>
                </a:ext>
              </a:extLst>
            </p:cNvPr>
            <p:cNvSpPr txBox="1"/>
            <p:nvPr/>
          </p:nvSpPr>
          <p:spPr>
            <a:xfrm>
              <a:off x="490931" y="5487869"/>
              <a:ext cx="1385841" cy="750847"/>
            </a:xfrm>
            <a:prstGeom prst="rect">
              <a:avLst/>
            </a:prstGeom>
          </p:spPr>
          <p:txBody>
            <a:bodyPr vert="horz" wrap="square" lIns="0" tIns="12065" rIns="0" bIns="0" rtlCol="0">
              <a:spAutoFit/>
            </a:bodyPr>
            <a:lstStyle/>
            <a:p>
              <a:pPr marL="12700" marR="5080" indent="100330">
                <a:lnSpc>
                  <a:spcPct val="100000"/>
                </a:lnSpc>
                <a:spcBef>
                  <a:spcPts val="95"/>
                </a:spcBef>
              </a:pPr>
              <a:r>
                <a:rPr sz="1600" b="0" spc="-15" dirty="0">
                  <a:solidFill>
                    <a:srgbClr val="FFFFFF"/>
                  </a:solidFill>
                  <a:latin typeface="Arial" panose="020B0604020202020204" pitchFamily="34" charset="0"/>
                  <a:cs typeface="Arial" panose="020B0604020202020204" pitchFamily="34" charset="0"/>
                </a:rPr>
                <a:t>Dispute  </a:t>
              </a:r>
              <a:r>
                <a:rPr sz="1600" b="0" spc="-30" dirty="0">
                  <a:solidFill>
                    <a:srgbClr val="FFFFFF"/>
                  </a:solidFill>
                  <a:latin typeface="Arial" panose="020B0604020202020204" pitchFamily="34" charset="0"/>
                  <a:cs typeface="Arial" panose="020B0604020202020204" pitchFamily="34" charset="0"/>
                </a:rPr>
                <a:t>r</a:t>
              </a:r>
              <a:r>
                <a:rPr sz="1600" b="0" spc="-10" dirty="0">
                  <a:solidFill>
                    <a:srgbClr val="FFFFFF"/>
                  </a:solidFill>
                  <a:latin typeface="Arial" panose="020B0604020202020204" pitchFamily="34" charset="0"/>
                  <a:cs typeface="Arial" panose="020B0604020202020204" pitchFamily="34" charset="0"/>
                </a:rPr>
                <a:t>es</a:t>
              </a:r>
              <a:r>
                <a:rPr sz="1600" b="0" spc="-15" dirty="0">
                  <a:solidFill>
                    <a:srgbClr val="FFFFFF"/>
                  </a:solidFill>
                  <a:latin typeface="Arial" panose="020B0604020202020204" pitchFamily="34" charset="0"/>
                  <a:cs typeface="Arial" panose="020B0604020202020204" pitchFamily="34" charset="0"/>
                </a:rPr>
                <a:t>o</a:t>
              </a:r>
              <a:r>
                <a:rPr sz="1600" b="0" spc="-5" dirty="0">
                  <a:solidFill>
                    <a:srgbClr val="FFFFFF"/>
                  </a:solidFill>
                  <a:latin typeface="Arial" panose="020B0604020202020204" pitchFamily="34" charset="0"/>
                  <a:cs typeface="Arial" panose="020B0604020202020204" pitchFamily="34" charset="0"/>
                </a:rPr>
                <a:t>l</a:t>
              </a:r>
              <a:r>
                <a:rPr sz="1600" b="0" spc="-25" dirty="0">
                  <a:solidFill>
                    <a:srgbClr val="FFFFFF"/>
                  </a:solidFill>
                  <a:latin typeface="Arial" panose="020B0604020202020204" pitchFamily="34" charset="0"/>
                  <a:cs typeface="Arial" panose="020B0604020202020204" pitchFamily="34" charset="0"/>
                </a:rPr>
                <a:t>u</a:t>
              </a:r>
              <a:r>
                <a:rPr sz="1600" b="0" spc="-15" dirty="0">
                  <a:solidFill>
                    <a:srgbClr val="FFFFFF"/>
                  </a:solidFill>
                  <a:latin typeface="Arial" panose="020B0604020202020204" pitchFamily="34" charset="0"/>
                  <a:cs typeface="Arial" panose="020B0604020202020204" pitchFamily="34" charset="0"/>
                </a:rPr>
                <a:t>t</a:t>
              </a:r>
              <a:r>
                <a:rPr sz="1600" b="0" spc="-5" dirty="0">
                  <a:solidFill>
                    <a:srgbClr val="FFFFFF"/>
                  </a:solidFill>
                  <a:latin typeface="Arial" panose="020B0604020202020204" pitchFamily="34" charset="0"/>
                  <a:cs typeface="Arial" panose="020B0604020202020204" pitchFamily="34" charset="0"/>
                </a:rPr>
                <a:t>i</a:t>
              </a:r>
              <a:r>
                <a:rPr sz="1600" b="0" spc="-30" dirty="0">
                  <a:solidFill>
                    <a:srgbClr val="FFFFFF"/>
                  </a:solidFill>
                  <a:latin typeface="Arial" panose="020B0604020202020204" pitchFamily="34" charset="0"/>
                  <a:cs typeface="Arial" panose="020B0604020202020204" pitchFamily="34" charset="0"/>
                </a:rPr>
                <a:t>o</a:t>
              </a:r>
              <a:r>
                <a:rPr sz="1600" b="0" spc="-5" dirty="0">
                  <a:solidFill>
                    <a:srgbClr val="FFFFFF"/>
                  </a:solidFill>
                  <a:latin typeface="Arial" panose="020B0604020202020204" pitchFamily="34" charset="0"/>
                  <a:cs typeface="Arial" panose="020B0604020202020204" pitchFamily="34" charset="0"/>
                </a:rPr>
                <a:t>n</a:t>
              </a:r>
              <a:endParaRPr sz="1600">
                <a:latin typeface="Arial" panose="020B0604020202020204" pitchFamily="34" charset="0"/>
                <a:cs typeface="Arial" panose="020B0604020202020204" pitchFamily="34" charset="0"/>
              </a:endParaRPr>
            </a:p>
          </p:txBody>
        </p:sp>
      </p:grpSp>
      <p:sp>
        <p:nvSpPr>
          <p:cNvPr id="50" name="Title 5">
            <a:extLst>
              <a:ext uri="{FF2B5EF4-FFF2-40B4-BE49-F238E27FC236}">
                <a16:creationId xmlns:a16="http://schemas.microsoft.com/office/drawing/2014/main" id="{1BAAF58E-75B1-D185-BC68-000EDEB37823}"/>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Purpose of Valuation of Intangible Assets</a:t>
            </a:r>
          </a:p>
        </p:txBody>
      </p:sp>
    </p:spTree>
    <p:extLst>
      <p:ext uri="{BB962C8B-B14F-4D97-AF65-F5344CB8AC3E}">
        <p14:creationId xmlns:p14="http://schemas.microsoft.com/office/powerpoint/2010/main" val="141414592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22</a:t>
            </a:fld>
            <a:endParaRPr lang="en-US" sz="1000" dirty="0">
              <a:solidFill>
                <a:schemeClr val="tx1"/>
              </a:solidFill>
              <a:latin typeface="Arial" panose="020B0604020202020204" pitchFamily="34" charset="0"/>
              <a:cs typeface="Arial" panose="020B0604020202020204" pitchFamily="34" charset="0"/>
            </a:endParaRPr>
          </a:p>
        </p:txBody>
      </p:sp>
      <p:pic>
        <p:nvPicPr>
          <p:cNvPr id="25" name="Picture 24">
            <a:extLst>
              <a:ext uri="{FF2B5EF4-FFF2-40B4-BE49-F238E27FC236}">
                <a16:creationId xmlns:a16="http://schemas.microsoft.com/office/drawing/2014/main" id="{4605A894-C0F9-DF59-1F7B-39ABF055B7B9}"/>
              </a:ext>
            </a:extLst>
          </p:cNvPr>
          <p:cNvPicPr>
            <a:picLocks noChangeAspect="1"/>
          </p:cNvPicPr>
          <p:nvPr/>
        </p:nvPicPr>
        <p:blipFill>
          <a:blip r:embed="rId3"/>
          <a:stretch>
            <a:fillRect/>
          </a:stretch>
        </p:blipFill>
        <p:spPr>
          <a:xfrm>
            <a:off x="7375435" y="118511"/>
            <a:ext cx="1617555" cy="675993"/>
          </a:xfrm>
          <a:prstGeom prst="rect">
            <a:avLst/>
          </a:prstGeom>
        </p:spPr>
      </p:pic>
      <p:grpSp>
        <p:nvGrpSpPr>
          <p:cNvPr id="5" name="Group 4">
            <a:extLst>
              <a:ext uri="{FF2B5EF4-FFF2-40B4-BE49-F238E27FC236}">
                <a16:creationId xmlns:a16="http://schemas.microsoft.com/office/drawing/2014/main" id="{00D671F5-E134-7138-2ACB-987F21AB9369}"/>
              </a:ext>
            </a:extLst>
          </p:cNvPr>
          <p:cNvGrpSpPr/>
          <p:nvPr/>
        </p:nvGrpSpPr>
        <p:grpSpPr>
          <a:xfrm>
            <a:off x="121055" y="1606127"/>
            <a:ext cx="8848457" cy="4256656"/>
            <a:chOff x="121055" y="1963932"/>
            <a:chExt cx="8848457" cy="4256656"/>
          </a:xfrm>
        </p:grpSpPr>
        <p:sp>
          <p:nvSpPr>
            <p:cNvPr id="23" name="Google Shape;357;p37">
              <a:extLst>
                <a:ext uri="{FF2B5EF4-FFF2-40B4-BE49-F238E27FC236}">
                  <a16:creationId xmlns:a16="http://schemas.microsoft.com/office/drawing/2014/main" id="{B79DF3CF-621A-4FD3-8BA7-0227116E8EAD}"/>
                </a:ext>
              </a:extLst>
            </p:cNvPr>
            <p:cNvSpPr txBox="1">
              <a:spLocks/>
            </p:cNvSpPr>
            <p:nvPr/>
          </p:nvSpPr>
          <p:spPr>
            <a:xfrm>
              <a:off x="3573352" y="2755565"/>
              <a:ext cx="2827448" cy="5277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arlow Black" panose="00000A00000000000000" pitchFamily="2" charset="0"/>
                  <a:ea typeface="Barlow Black" panose="00000A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800" b="1" dirty="0">
                  <a:solidFill>
                    <a:srgbClr val="3BB3C2"/>
                  </a:solidFill>
                  <a:latin typeface="Arial" panose="020B0604020202020204" pitchFamily="34" charset="0"/>
                  <a:cs typeface="Arial" panose="020B0604020202020204" pitchFamily="34" charset="0"/>
                </a:rPr>
                <a:t>MARKET APPROACH</a:t>
              </a:r>
            </a:p>
          </p:txBody>
        </p:sp>
        <p:sp>
          <p:nvSpPr>
            <p:cNvPr id="24" name="Google Shape;359;p37">
              <a:extLst>
                <a:ext uri="{FF2B5EF4-FFF2-40B4-BE49-F238E27FC236}">
                  <a16:creationId xmlns:a16="http://schemas.microsoft.com/office/drawing/2014/main" id="{C9AD2F81-AD5D-4EB8-9970-6ECFF81A04C4}"/>
                </a:ext>
              </a:extLst>
            </p:cNvPr>
            <p:cNvSpPr txBox="1">
              <a:spLocks/>
            </p:cNvSpPr>
            <p:nvPr/>
          </p:nvSpPr>
          <p:spPr>
            <a:xfrm>
              <a:off x="6454394" y="2758620"/>
              <a:ext cx="2486439" cy="5277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arlow Black" panose="00000A00000000000000" pitchFamily="2" charset="0"/>
                  <a:ea typeface="Barlow Black" panose="00000A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800" b="1" dirty="0">
                  <a:solidFill>
                    <a:srgbClr val="3BB3C2"/>
                  </a:solidFill>
                  <a:latin typeface="Arial" panose="020B0604020202020204" pitchFamily="34" charset="0"/>
                  <a:cs typeface="Arial" panose="020B0604020202020204" pitchFamily="34" charset="0"/>
                </a:rPr>
                <a:t>COST APPROACH</a:t>
              </a:r>
            </a:p>
          </p:txBody>
        </p:sp>
        <p:grpSp>
          <p:nvGrpSpPr>
            <p:cNvPr id="26" name="Group 25">
              <a:extLst>
                <a:ext uri="{FF2B5EF4-FFF2-40B4-BE49-F238E27FC236}">
                  <a16:creationId xmlns:a16="http://schemas.microsoft.com/office/drawing/2014/main" id="{652229B8-3D71-46B4-96DE-DB6E7B432C10}"/>
                </a:ext>
              </a:extLst>
            </p:cNvPr>
            <p:cNvGrpSpPr/>
            <p:nvPr/>
          </p:nvGrpSpPr>
          <p:grpSpPr>
            <a:xfrm>
              <a:off x="1423419" y="1963932"/>
              <a:ext cx="695400" cy="677400"/>
              <a:chOff x="1520614" y="913695"/>
              <a:chExt cx="695400" cy="677400"/>
            </a:xfrm>
          </p:grpSpPr>
          <p:sp>
            <p:nvSpPr>
              <p:cNvPr id="27" name="Google Shape;361;p37">
                <a:extLst>
                  <a:ext uri="{FF2B5EF4-FFF2-40B4-BE49-F238E27FC236}">
                    <a16:creationId xmlns:a16="http://schemas.microsoft.com/office/drawing/2014/main" id="{2FF6BE79-7FB6-460A-B7BD-1EE8970B42EE}"/>
                  </a:ext>
                </a:extLst>
              </p:cNvPr>
              <p:cNvSpPr/>
              <p:nvPr/>
            </p:nvSpPr>
            <p:spPr>
              <a:xfrm>
                <a:off x="1520614" y="913695"/>
                <a:ext cx="695400" cy="677400"/>
              </a:xfrm>
              <a:prstGeom prst="roundRect">
                <a:avLst>
                  <a:gd name="adj" fmla="val 16667"/>
                </a:avLst>
              </a:prstGeom>
              <a:solidFill>
                <a:srgbClr val="3BB3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solidFill>
                    <a:srgbClr val="3BB3C2"/>
                  </a:solidFill>
                  <a:latin typeface="Arial" panose="020B0604020202020204" pitchFamily="34" charset="0"/>
                  <a:cs typeface="Arial" panose="020B0604020202020204" pitchFamily="34" charset="0"/>
                </a:endParaRPr>
              </a:p>
            </p:txBody>
          </p:sp>
          <p:grpSp>
            <p:nvGrpSpPr>
              <p:cNvPr id="28" name="Google Shape;365;p37">
                <a:extLst>
                  <a:ext uri="{FF2B5EF4-FFF2-40B4-BE49-F238E27FC236}">
                    <a16:creationId xmlns:a16="http://schemas.microsoft.com/office/drawing/2014/main" id="{FF49CB36-4C89-4687-BC78-0281263DB9B0}"/>
                  </a:ext>
                </a:extLst>
              </p:cNvPr>
              <p:cNvGrpSpPr/>
              <p:nvPr/>
            </p:nvGrpSpPr>
            <p:grpSpPr>
              <a:xfrm>
                <a:off x="1703194" y="1069213"/>
                <a:ext cx="368186" cy="366366"/>
                <a:chOff x="-62151950" y="4111773"/>
                <a:chExt cx="318225" cy="316652"/>
              </a:xfrm>
            </p:grpSpPr>
            <p:sp>
              <p:nvSpPr>
                <p:cNvPr id="29" name="Google Shape;366;p37">
                  <a:extLst>
                    <a:ext uri="{FF2B5EF4-FFF2-40B4-BE49-F238E27FC236}">
                      <a16:creationId xmlns:a16="http://schemas.microsoft.com/office/drawing/2014/main" id="{E9723419-9CCC-48DC-AC09-39AA299794C0}"/>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sp>
              <p:nvSpPr>
                <p:cNvPr id="30" name="Google Shape;367;p37">
                  <a:extLst>
                    <a:ext uri="{FF2B5EF4-FFF2-40B4-BE49-F238E27FC236}">
                      <a16:creationId xmlns:a16="http://schemas.microsoft.com/office/drawing/2014/main" id="{1092A044-9466-4875-8624-5EFB033C2B3C}"/>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sp>
              <p:nvSpPr>
                <p:cNvPr id="31" name="Google Shape;368;p37">
                  <a:extLst>
                    <a:ext uri="{FF2B5EF4-FFF2-40B4-BE49-F238E27FC236}">
                      <a16:creationId xmlns:a16="http://schemas.microsoft.com/office/drawing/2014/main" id="{0C9EE418-9655-4F5B-B3EB-47481880069D}"/>
                    </a:ext>
                  </a:extLst>
                </p:cNvPr>
                <p:cNvSpPr/>
                <p:nvPr/>
              </p:nvSpPr>
              <p:spPr>
                <a:xfrm>
                  <a:off x="-62033791" y="4111773"/>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sp>
              <p:nvSpPr>
                <p:cNvPr id="32" name="Google Shape;369;p37">
                  <a:extLst>
                    <a:ext uri="{FF2B5EF4-FFF2-40B4-BE49-F238E27FC236}">
                      <a16:creationId xmlns:a16="http://schemas.microsoft.com/office/drawing/2014/main" id="{77C6191B-5ED1-41C4-B53C-0B5F0578B8C8}"/>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grpSp>
        </p:grpSp>
        <p:grpSp>
          <p:nvGrpSpPr>
            <p:cNvPr id="33" name="Group 32">
              <a:extLst>
                <a:ext uri="{FF2B5EF4-FFF2-40B4-BE49-F238E27FC236}">
                  <a16:creationId xmlns:a16="http://schemas.microsoft.com/office/drawing/2014/main" id="{C4B0E1F8-2D10-462B-A850-216D081AA7F2}"/>
                </a:ext>
              </a:extLst>
            </p:cNvPr>
            <p:cNvGrpSpPr/>
            <p:nvPr/>
          </p:nvGrpSpPr>
          <p:grpSpPr>
            <a:xfrm>
              <a:off x="4296715" y="1963932"/>
              <a:ext cx="695400" cy="677400"/>
              <a:chOff x="4234240" y="913695"/>
              <a:chExt cx="695400" cy="677400"/>
            </a:xfrm>
          </p:grpSpPr>
          <p:sp>
            <p:nvSpPr>
              <p:cNvPr id="34" name="Google Shape;362;p37">
                <a:extLst>
                  <a:ext uri="{FF2B5EF4-FFF2-40B4-BE49-F238E27FC236}">
                    <a16:creationId xmlns:a16="http://schemas.microsoft.com/office/drawing/2014/main" id="{CFCC22FC-ECA6-4AB7-8A28-B86FFB301F19}"/>
                  </a:ext>
                </a:extLst>
              </p:cNvPr>
              <p:cNvSpPr/>
              <p:nvPr/>
            </p:nvSpPr>
            <p:spPr>
              <a:xfrm>
                <a:off x="4234240" y="913695"/>
                <a:ext cx="695400" cy="677400"/>
              </a:xfrm>
              <a:prstGeom prst="roundRect">
                <a:avLst>
                  <a:gd name="adj" fmla="val 16667"/>
                </a:avLst>
              </a:prstGeom>
              <a:solidFill>
                <a:srgbClr val="3BB3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grpSp>
            <p:nvGrpSpPr>
              <p:cNvPr id="35" name="Google Shape;370;p37">
                <a:extLst>
                  <a:ext uri="{FF2B5EF4-FFF2-40B4-BE49-F238E27FC236}">
                    <a16:creationId xmlns:a16="http://schemas.microsoft.com/office/drawing/2014/main" id="{86BE6010-79BD-494D-8AF8-90D4B7EC651F}"/>
                  </a:ext>
                </a:extLst>
              </p:cNvPr>
              <p:cNvGrpSpPr/>
              <p:nvPr/>
            </p:nvGrpSpPr>
            <p:grpSpPr>
              <a:xfrm>
                <a:off x="4388818" y="1068752"/>
                <a:ext cx="366364" cy="367290"/>
                <a:chOff x="-61783350" y="3743950"/>
                <a:chExt cx="316650" cy="317450"/>
              </a:xfrm>
            </p:grpSpPr>
            <p:sp>
              <p:nvSpPr>
                <p:cNvPr id="36" name="Google Shape;371;p37">
                  <a:extLst>
                    <a:ext uri="{FF2B5EF4-FFF2-40B4-BE49-F238E27FC236}">
                      <a16:creationId xmlns:a16="http://schemas.microsoft.com/office/drawing/2014/main" id="{7C8DE399-768B-4134-9ACF-E8A15ED48CE6}"/>
                    </a:ext>
                  </a:extLst>
                </p:cNvPr>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sp>
              <p:nvSpPr>
                <p:cNvPr id="37" name="Google Shape;372;p37">
                  <a:extLst>
                    <a:ext uri="{FF2B5EF4-FFF2-40B4-BE49-F238E27FC236}">
                      <a16:creationId xmlns:a16="http://schemas.microsoft.com/office/drawing/2014/main" id="{B230AC9A-8102-4512-B713-A4BD0883E168}"/>
                    </a:ext>
                  </a:extLst>
                </p:cNvPr>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grpSp>
        </p:grpSp>
        <p:grpSp>
          <p:nvGrpSpPr>
            <p:cNvPr id="38" name="Group 37">
              <a:extLst>
                <a:ext uri="{FF2B5EF4-FFF2-40B4-BE49-F238E27FC236}">
                  <a16:creationId xmlns:a16="http://schemas.microsoft.com/office/drawing/2014/main" id="{9D2CADB6-E901-4200-951F-2880FFF84928}"/>
                </a:ext>
              </a:extLst>
            </p:cNvPr>
            <p:cNvGrpSpPr/>
            <p:nvPr/>
          </p:nvGrpSpPr>
          <p:grpSpPr>
            <a:xfrm>
              <a:off x="7435245" y="2019169"/>
              <a:ext cx="695400" cy="677400"/>
              <a:chOff x="6898161" y="913695"/>
              <a:chExt cx="695400" cy="677400"/>
            </a:xfrm>
          </p:grpSpPr>
          <p:sp>
            <p:nvSpPr>
              <p:cNvPr id="39" name="Google Shape;363;p37">
                <a:extLst>
                  <a:ext uri="{FF2B5EF4-FFF2-40B4-BE49-F238E27FC236}">
                    <a16:creationId xmlns:a16="http://schemas.microsoft.com/office/drawing/2014/main" id="{A73B1352-C586-4C97-BAE0-9178433952BD}"/>
                  </a:ext>
                </a:extLst>
              </p:cNvPr>
              <p:cNvSpPr/>
              <p:nvPr/>
            </p:nvSpPr>
            <p:spPr>
              <a:xfrm>
                <a:off x="6898161" y="913695"/>
                <a:ext cx="695400" cy="677400"/>
              </a:xfrm>
              <a:prstGeom prst="roundRect">
                <a:avLst>
                  <a:gd name="adj" fmla="val 16667"/>
                </a:avLst>
              </a:prstGeom>
              <a:solidFill>
                <a:srgbClr val="3BB3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latin typeface="Arial" panose="020B0604020202020204" pitchFamily="34" charset="0"/>
                  <a:cs typeface="Arial" panose="020B0604020202020204" pitchFamily="34" charset="0"/>
                </a:endParaRPr>
              </a:p>
            </p:txBody>
          </p:sp>
          <p:sp>
            <p:nvSpPr>
              <p:cNvPr id="40" name="Building3" descr="{&quot;Key&quot;:&quot;POWER_USER_SHAPE_ICON&quot;,&quot;Value&quot;:&quot;POWER_USER_SHAPE_ICON_STYLE_1&quot;}">
                <a:extLst>
                  <a:ext uri="{FF2B5EF4-FFF2-40B4-BE49-F238E27FC236}">
                    <a16:creationId xmlns:a16="http://schemas.microsoft.com/office/drawing/2014/main" id="{8D0CD5A7-D956-4D1F-BC9A-FCCA86E9884D}"/>
                  </a:ext>
                </a:extLst>
              </p:cNvPr>
              <p:cNvSpPr>
                <a:spLocks noChangeAspect="1" noEditPoints="1"/>
              </p:cNvSpPr>
              <p:nvPr>
                <p:custDataLst>
                  <p:tags r:id="rId1"/>
                </p:custDataLst>
              </p:nvPr>
            </p:nvSpPr>
            <p:spPr bwMode="auto">
              <a:xfrm>
                <a:off x="7080341" y="1041247"/>
                <a:ext cx="362857" cy="394336"/>
              </a:xfrm>
              <a:custGeom>
                <a:avLst/>
                <a:gdLst>
                  <a:gd name="T0" fmla="*/ 0 w 833"/>
                  <a:gd name="T1" fmla="*/ 0 h 1250"/>
                  <a:gd name="T2" fmla="*/ 0 w 833"/>
                  <a:gd name="T3" fmla="*/ 1250 h 1250"/>
                  <a:gd name="T4" fmla="*/ 333 w 833"/>
                  <a:gd name="T5" fmla="*/ 1250 h 1250"/>
                  <a:gd name="T6" fmla="*/ 333 w 833"/>
                  <a:gd name="T7" fmla="*/ 1000 h 1250"/>
                  <a:gd name="T8" fmla="*/ 500 w 833"/>
                  <a:gd name="T9" fmla="*/ 1000 h 1250"/>
                  <a:gd name="T10" fmla="*/ 500 w 833"/>
                  <a:gd name="T11" fmla="*/ 1250 h 1250"/>
                  <a:gd name="T12" fmla="*/ 833 w 833"/>
                  <a:gd name="T13" fmla="*/ 1250 h 1250"/>
                  <a:gd name="T14" fmla="*/ 833 w 833"/>
                  <a:gd name="T15" fmla="*/ 0 h 1250"/>
                  <a:gd name="T16" fmla="*/ 0 w 833"/>
                  <a:gd name="T17" fmla="*/ 0 h 1250"/>
                  <a:gd name="T18" fmla="*/ 250 w 833"/>
                  <a:gd name="T19" fmla="*/ 792 h 1250"/>
                  <a:gd name="T20" fmla="*/ 83 w 833"/>
                  <a:gd name="T21" fmla="*/ 792 h 1250"/>
                  <a:gd name="T22" fmla="*/ 83 w 833"/>
                  <a:gd name="T23" fmla="*/ 542 h 1250"/>
                  <a:gd name="T24" fmla="*/ 250 w 833"/>
                  <a:gd name="T25" fmla="*/ 542 h 1250"/>
                  <a:gd name="T26" fmla="*/ 250 w 833"/>
                  <a:gd name="T27" fmla="*/ 792 h 1250"/>
                  <a:gd name="T28" fmla="*/ 250 w 833"/>
                  <a:gd name="T29" fmla="*/ 375 h 1250"/>
                  <a:gd name="T30" fmla="*/ 83 w 833"/>
                  <a:gd name="T31" fmla="*/ 375 h 1250"/>
                  <a:gd name="T32" fmla="*/ 83 w 833"/>
                  <a:gd name="T33" fmla="*/ 125 h 1250"/>
                  <a:gd name="T34" fmla="*/ 250 w 833"/>
                  <a:gd name="T35" fmla="*/ 125 h 1250"/>
                  <a:gd name="T36" fmla="*/ 250 w 833"/>
                  <a:gd name="T37" fmla="*/ 375 h 1250"/>
                  <a:gd name="T38" fmla="*/ 500 w 833"/>
                  <a:gd name="T39" fmla="*/ 792 h 1250"/>
                  <a:gd name="T40" fmla="*/ 333 w 833"/>
                  <a:gd name="T41" fmla="*/ 792 h 1250"/>
                  <a:gd name="T42" fmla="*/ 333 w 833"/>
                  <a:gd name="T43" fmla="*/ 542 h 1250"/>
                  <a:gd name="T44" fmla="*/ 500 w 833"/>
                  <a:gd name="T45" fmla="*/ 542 h 1250"/>
                  <a:gd name="T46" fmla="*/ 500 w 833"/>
                  <a:gd name="T47" fmla="*/ 792 h 1250"/>
                  <a:gd name="T48" fmla="*/ 500 w 833"/>
                  <a:gd name="T49" fmla="*/ 375 h 1250"/>
                  <a:gd name="T50" fmla="*/ 333 w 833"/>
                  <a:gd name="T51" fmla="*/ 375 h 1250"/>
                  <a:gd name="T52" fmla="*/ 333 w 833"/>
                  <a:gd name="T53" fmla="*/ 125 h 1250"/>
                  <a:gd name="T54" fmla="*/ 500 w 833"/>
                  <a:gd name="T55" fmla="*/ 125 h 1250"/>
                  <a:gd name="T56" fmla="*/ 500 w 833"/>
                  <a:gd name="T57" fmla="*/ 375 h 1250"/>
                  <a:gd name="T58" fmla="*/ 750 w 833"/>
                  <a:gd name="T59" fmla="*/ 792 h 1250"/>
                  <a:gd name="T60" fmla="*/ 583 w 833"/>
                  <a:gd name="T61" fmla="*/ 792 h 1250"/>
                  <a:gd name="T62" fmla="*/ 583 w 833"/>
                  <a:gd name="T63" fmla="*/ 542 h 1250"/>
                  <a:gd name="T64" fmla="*/ 750 w 833"/>
                  <a:gd name="T65" fmla="*/ 542 h 1250"/>
                  <a:gd name="T66" fmla="*/ 750 w 833"/>
                  <a:gd name="T67" fmla="*/ 792 h 1250"/>
                  <a:gd name="T68" fmla="*/ 750 w 833"/>
                  <a:gd name="T69" fmla="*/ 375 h 1250"/>
                  <a:gd name="T70" fmla="*/ 583 w 833"/>
                  <a:gd name="T71" fmla="*/ 375 h 1250"/>
                  <a:gd name="T72" fmla="*/ 583 w 833"/>
                  <a:gd name="T73" fmla="*/ 125 h 1250"/>
                  <a:gd name="T74" fmla="*/ 750 w 833"/>
                  <a:gd name="T75" fmla="*/ 125 h 1250"/>
                  <a:gd name="T76" fmla="*/ 750 w 833"/>
                  <a:gd name="T77" fmla="*/ 375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3" h="1250">
                    <a:moveTo>
                      <a:pt x="0" y="0"/>
                    </a:moveTo>
                    <a:lnTo>
                      <a:pt x="0" y="1250"/>
                    </a:lnTo>
                    <a:lnTo>
                      <a:pt x="333" y="1250"/>
                    </a:lnTo>
                    <a:lnTo>
                      <a:pt x="333" y="1000"/>
                    </a:lnTo>
                    <a:lnTo>
                      <a:pt x="500" y="1000"/>
                    </a:lnTo>
                    <a:lnTo>
                      <a:pt x="500" y="1250"/>
                    </a:lnTo>
                    <a:lnTo>
                      <a:pt x="833" y="1250"/>
                    </a:lnTo>
                    <a:lnTo>
                      <a:pt x="833" y="0"/>
                    </a:lnTo>
                    <a:lnTo>
                      <a:pt x="0" y="0"/>
                    </a:lnTo>
                    <a:close/>
                    <a:moveTo>
                      <a:pt x="250" y="792"/>
                    </a:moveTo>
                    <a:lnTo>
                      <a:pt x="83" y="792"/>
                    </a:lnTo>
                    <a:lnTo>
                      <a:pt x="83" y="542"/>
                    </a:lnTo>
                    <a:lnTo>
                      <a:pt x="250" y="542"/>
                    </a:lnTo>
                    <a:lnTo>
                      <a:pt x="250" y="792"/>
                    </a:lnTo>
                    <a:close/>
                    <a:moveTo>
                      <a:pt x="250" y="375"/>
                    </a:moveTo>
                    <a:lnTo>
                      <a:pt x="83" y="375"/>
                    </a:lnTo>
                    <a:lnTo>
                      <a:pt x="83" y="125"/>
                    </a:lnTo>
                    <a:lnTo>
                      <a:pt x="250" y="125"/>
                    </a:lnTo>
                    <a:lnTo>
                      <a:pt x="250" y="375"/>
                    </a:lnTo>
                    <a:close/>
                    <a:moveTo>
                      <a:pt x="500" y="792"/>
                    </a:moveTo>
                    <a:lnTo>
                      <a:pt x="333" y="792"/>
                    </a:lnTo>
                    <a:lnTo>
                      <a:pt x="333" y="542"/>
                    </a:lnTo>
                    <a:lnTo>
                      <a:pt x="500" y="542"/>
                    </a:lnTo>
                    <a:lnTo>
                      <a:pt x="500" y="792"/>
                    </a:lnTo>
                    <a:close/>
                    <a:moveTo>
                      <a:pt x="500" y="375"/>
                    </a:moveTo>
                    <a:lnTo>
                      <a:pt x="333" y="375"/>
                    </a:lnTo>
                    <a:lnTo>
                      <a:pt x="333" y="125"/>
                    </a:lnTo>
                    <a:lnTo>
                      <a:pt x="500" y="125"/>
                    </a:lnTo>
                    <a:lnTo>
                      <a:pt x="500" y="375"/>
                    </a:lnTo>
                    <a:close/>
                    <a:moveTo>
                      <a:pt x="750" y="792"/>
                    </a:moveTo>
                    <a:lnTo>
                      <a:pt x="583" y="792"/>
                    </a:lnTo>
                    <a:lnTo>
                      <a:pt x="583" y="542"/>
                    </a:lnTo>
                    <a:lnTo>
                      <a:pt x="750" y="542"/>
                    </a:lnTo>
                    <a:lnTo>
                      <a:pt x="750" y="792"/>
                    </a:lnTo>
                    <a:close/>
                    <a:moveTo>
                      <a:pt x="750" y="375"/>
                    </a:moveTo>
                    <a:lnTo>
                      <a:pt x="583" y="375"/>
                    </a:lnTo>
                    <a:lnTo>
                      <a:pt x="583" y="125"/>
                    </a:lnTo>
                    <a:lnTo>
                      <a:pt x="750" y="125"/>
                    </a:lnTo>
                    <a:lnTo>
                      <a:pt x="750" y="375"/>
                    </a:lnTo>
                    <a:close/>
                  </a:path>
                </a:pathLst>
              </a:custGeom>
              <a:solidFill>
                <a:srgbClr val="3BB3C2"/>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sp>
          <p:nvSpPr>
            <p:cNvPr id="41" name="Google Shape;356;p37">
              <a:extLst>
                <a:ext uri="{FF2B5EF4-FFF2-40B4-BE49-F238E27FC236}">
                  <a16:creationId xmlns:a16="http://schemas.microsoft.com/office/drawing/2014/main" id="{DDC4F6FB-AEBA-4B72-AF3E-A34951C3D4B1}"/>
                </a:ext>
              </a:extLst>
            </p:cNvPr>
            <p:cNvSpPr txBox="1">
              <a:spLocks/>
            </p:cNvSpPr>
            <p:nvPr/>
          </p:nvSpPr>
          <p:spPr>
            <a:xfrm>
              <a:off x="3585559" y="3221847"/>
              <a:ext cx="2486439" cy="4848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50000"/>
                </a:lnSpc>
              </a:pPr>
              <a:r>
                <a:rPr lang="en-US" dirty="0">
                  <a:latin typeface="Arial" panose="020B0604020202020204" pitchFamily="34" charset="0"/>
                  <a:cs typeface="Arial" panose="020B0604020202020204" pitchFamily="34" charset="0"/>
                </a:rPr>
                <a:t>- Price/ Valuation multiples</a:t>
              </a:r>
            </a:p>
            <a:p>
              <a:pPr algn="just">
                <a:lnSpc>
                  <a:spcPct val="150000"/>
                </a:lnSpc>
              </a:pPr>
              <a:r>
                <a:rPr lang="en-US" dirty="0">
                  <a:latin typeface="Arial" panose="020B0604020202020204" pitchFamily="34" charset="0"/>
                  <a:cs typeface="Arial" panose="020B0604020202020204" pitchFamily="34" charset="0"/>
                </a:rPr>
                <a:t>- Guideline pricing method</a:t>
              </a:r>
            </a:p>
            <a:p>
              <a:pPr algn="just">
                <a:lnSpc>
                  <a:spcPct val="150000"/>
                </a:lnSpc>
              </a:pPr>
              <a:endParaRPr lang="en-US" dirty="0">
                <a:latin typeface="Arial" panose="020B0604020202020204" pitchFamily="34" charset="0"/>
                <a:cs typeface="Arial" panose="020B0604020202020204" pitchFamily="34" charset="0"/>
              </a:endParaRPr>
            </a:p>
          </p:txBody>
        </p:sp>
        <p:sp>
          <p:nvSpPr>
            <p:cNvPr id="42" name="Google Shape;356;p37">
              <a:extLst>
                <a:ext uri="{FF2B5EF4-FFF2-40B4-BE49-F238E27FC236}">
                  <a16:creationId xmlns:a16="http://schemas.microsoft.com/office/drawing/2014/main" id="{18752EBE-ACD6-41BC-B33E-E6FDE0F635E9}"/>
                </a:ext>
              </a:extLst>
            </p:cNvPr>
            <p:cNvSpPr txBox="1">
              <a:spLocks/>
            </p:cNvSpPr>
            <p:nvPr/>
          </p:nvSpPr>
          <p:spPr>
            <a:xfrm>
              <a:off x="6483073" y="3223147"/>
              <a:ext cx="2486439" cy="4848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50000"/>
                </a:lnSpc>
              </a:pPr>
              <a:r>
                <a:rPr lang="en-US" dirty="0">
                  <a:latin typeface="Arial" panose="020B0604020202020204" pitchFamily="34" charset="0"/>
                  <a:cs typeface="Arial" panose="020B0604020202020204" pitchFamily="34" charset="0"/>
                </a:rPr>
                <a:t>- Reproduction Cost Method</a:t>
              </a:r>
            </a:p>
            <a:p>
              <a:pPr algn="just">
                <a:lnSpc>
                  <a:spcPct val="150000"/>
                </a:lnSpc>
              </a:pPr>
              <a:r>
                <a:rPr lang="en-US" dirty="0">
                  <a:latin typeface="Arial" panose="020B0604020202020204" pitchFamily="34" charset="0"/>
                  <a:cs typeface="Arial" panose="020B0604020202020204" pitchFamily="34" charset="0"/>
                </a:rPr>
                <a:t>- Replacement Cost Method</a:t>
              </a:r>
            </a:p>
          </p:txBody>
        </p:sp>
        <p:grpSp>
          <p:nvGrpSpPr>
            <p:cNvPr id="4" name="Group 3">
              <a:extLst>
                <a:ext uri="{FF2B5EF4-FFF2-40B4-BE49-F238E27FC236}">
                  <a16:creationId xmlns:a16="http://schemas.microsoft.com/office/drawing/2014/main" id="{422308C4-D4BD-2E36-381D-19E18F2D3F18}"/>
                </a:ext>
              </a:extLst>
            </p:cNvPr>
            <p:cNvGrpSpPr/>
            <p:nvPr/>
          </p:nvGrpSpPr>
          <p:grpSpPr>
            <a:xfrm>
              <a:off x="121055" y="2748815"/>
              <a:ext cx="3236078" cy="3149304"/>
              <a:chOff x="68451" y="2629413"/>
              <a:chExt cx="3236078" cy="3149304"/>
            </a:xfrm>
          </p:grpSpPr>
          <p:sp>
            <p:nvSpPr>
              <p:cNvPr id="21" name="Google Shape;355;p37">
                <a:extLst>
                  <a:ext uri="{FF2B5EF4-FFF2-40B4-BE49-F238E27FC236}">
                    <a16:creationId xmlns:a16="http://schemas.microsoft.com/office/drawing/2014/main" id="{775036A5-C47A-4607-A152-E3E6E5081857}"/>
                  </a:ext>
                </a:extLst>
              </p:cNvPr>
              <p:cNvSpPr txBox="1">
                <a:spLocks/>
              </p:cNvSpPr>
              <p:nvPr/>
            </p:nvSpPr>
            <p:spPr>
              <a:xfrm>
                <a:off x="68451" y="2629413"/>
                <a:ext cx="3230968" cy="5277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arlow Black" panose="00000A00000000000000" pitchFamily="2" charset="0"/>
                    <a:ea typeface="Barlow Black" panose="00000A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b="1" dirty="0">
                    <a:solidFill>
                      <a:schemeClr val="accent3"/>
                    </a:solidFill>
                    <a:latin typeface="Arial" panose="020B0604020202020204" pitchFamily="34" charset="0"/>
                    <a:cs typeface="Arial" panose="020B0604020202020204" pitchFamily="34" charset="0"/>
                  </a:rPr>
                  <a:t>I</a:t>
                </a:r>
                <a:r>
                  <a:rPr lang="en-IN" sz="1800" b="1" dirty="0">
                    <a:solidFill>
                      <a:schemeClr val="accent3"/>
                    </a:solidFill>
                    <a:latin typeface="Arial" panose="020B0604020202020204" pitchFamily="34" charset="0"/>
                    <a:cs typeface="Arial" panose="020B0604020202020204" pitchFamily="34" charset="0"/>
                  </a:rPr>
                  <a:t>NCOME APPROACH</a:t>
                </a:r>
              </a:p>
            </p:txBody>
          </p:sp>
          <p:sp>
            <p:nvSpPr>
              <p:cNvPr id="22" name="Google Shape;356;p37">
                <a:extLst>
                  <a:ext uri="{FF2B5EF4-FFF2-40B4-BE49-F238E27FC236}">
                    <a16:creationId xmlns:a16="http://schemas.microsoft.com/office/drawing/2014/main" id="{8CF25058-F137-44FF-86CE-7E3B034304A2}"/>
                  </a:ext>
                </a:extLst>
              </p:cNvPr>
              <p:cNvSpPr txBox="1">
                <a:spLocks/>
              </p:cNvSpPr>
              <p:nvPr/>
            </p:nvSpPr>
            <p:spPr>
              <a:xfrm>
                <a:off x="188361" y="3033277"/>
                <a:ext cx="3116168" cy="1710902"/>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50000"/>
                  </a:lnSpc>
                </a:pPr>
                <a:r>
                  <a:rPr lang="en-US" dirty="0">
                    <a:latin typeface="Arial" panose="020B0604020202020204" pitchFamily="34" charset="0"/>
                    <a:cs typeface="Arial" panose="020B0604020202020204" pitchFamily="34" charset="0"/>
                  </a:rPr>
                  <a:t>- Relief from Royalty Method</a:t>
                </a:r>
              </a:p>
              <a:p>
                <a:pPr algn="just">
                  <a:lnSpc>
                    <a:spcPct val="150000"/>
                  </a:lnSpc>
                </a:pPr>
                <a:r>
                  <a:rPr lang="en-US" dirty="0">
                    <a:latin typeface="Arial" panose="020B0604020202020204" pitchFamily="34" charset="0"/>
                    <a:cs typeface="Arial" panose="020B0604020202020204" pitchFamily="34" charset="0"/>
                  </a:rPr>
                  <a:t>- With-and-Without Method </a:t>
                </a:r>
              </a:p>
              <a:p>
                <a:pPr algn="just">
                  <a:lnSpc>
                    <a:spcPct val="150000"/>
                  </a:lnSpc>
                </a:pPr>
                <a:r>
                  <a:rPr lang="en-US" dirty="0">
                    <a:latin typeface="Arial" panose="020B0604020202020204" pitchFamily="34" charset="0"/>
                    <a:cs typeface="Arial" panose="020B0604020202020204" pitchFamily="34" charset="0"/>
                  </a:rPr>
                  <a:t>- Multi-Period Excess Earning Method</a:t>
                </a:r>
              </a:p>
            </p:txBody>
          </p:sp>
          <p:sp>
            <p:nvSpPr>
              <p:cNvPr id="43" name="Google Shape;356;p37">
                <a:extLst>
                  <a:ext uri="{FF2B5EF4-FFF2-40B4-BE49-F238E27FC236}">
                    <a16:creationId xmlns:a16="http://schemas.microsoft.com/office/drawing/2014/main" id="{55F7CCFC-2926-4E7F-B0A4-6C156471B13C}"/>
                  </a:ext>
                </a:extLst>
              </p:cNvPr>
              <p:cNvSpPr txBox="1">
                <a:spLocks/>
              </p:cNvSpPr>
              <p:nvPr/>
            </p:nvSpPr>
            <p:spPr>
              <a:xfrm>
                <a:off x="337858" y="5427652"/>
                <a:ext cx="2486439" cy="351065"/>
              </a:xfrm>
              <a:prstGeom prst="rect">
                <a:avLst/>
              </a:prstGeom>
            </p:spPr>
            <p:style>
              <a:lnRef idx="2">
                <a:schemeClr val="dk1"/>
              </a:lnRef>
              <a:fillRef idx="1">
                <a:schemeClr val="lt1"/>
              </a:fillRef>
              <a:effectRef idx="0">
                <a:schemeClr val="dk1"/>
              </a:effectRef>
              <a:fontRef idx="minor">
                <a:schemeClr val="dk1"/>
              </a:fontRef>
            </p:style>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130000"/>
                  </a:lnSpc>
                </a:pPr>
                <a:r>
                  <a:rPr lang="en-US" b="1" dirty="0">
                    <a:solidFill>
                      <a:schemeClr val="accent3"/>
                    </a:solidFill>
                    <a:latin typeface="Arial" panose="020B0604020202020204" pitchFamily="34" charset="0"/>
                    <a:cs typeface="Arial" panose="020B0604020202020204" pitchFamily="34" charset="0"/>
                  </a:rPr>
                  <a:t>Preferred Approach</a:t>
                </a:r>
              </a:p>
            </p:txBody>
          </p:sp>
        </p:grpSp>
        <p:sp>
          <p:nvSpPr>
            <p:cNvPr id="44" name="Google Shape;356;p37">
              <a:extLst>
                <a:ext uri="{FF2B5EF4-FFF2-40B4-BE49-F238E27FC236}">
                  <a16:creationId xmlns:a16="http://schemas.microsoft.com/office/drawing/2014/main" id="{A91E4BA9-D389-4F7F-8E45-3CD3B4E427F3}"/>
                </a:ext>
              </a:extLst>
            </p:cNvPr>
            <p:cNvSpPr txBox="1">
              <a:spLocks/>
            </p:cNvSpPr>
            <p:nvPr/>
          </p:nvSpPr>
          <p:spPr>
            <a:xfrm>
              <a:off x="3676434" y="5580508"/>
              <a:ext cx="2395564" cy="640080"/>
            </a:xfrm>
            <a:prstGeom prst="rect">
              <a:avLst/>
            </a:prstGeom>
          </p:spPr>
          <p:style>
            <a:lnRef idx="2">
              <a:schemeClr val="dk1"/>
            </a:lnRef>
            <a:fillRef idx="1">
              <a:schemeClr val="lt1"/>
            </a:fillRef>
            <a:effectRef idx="0">
              <a:schemeClr val="dk1"/>
            </a:effectRef>
            <a:fontRef idx="minor">
              <a:schemeClr val="dk1"/>
            </a:fontRef>
          </p:style>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130000"/>
                </a:lnSpc>
              </a:pPr>
              <a:r>
                <a:rPr lang="en-US" b="1" dirty="0">
                  <a:solidFill>
                    <a:srgbClr val="3BB3C2"/>
                  </a:solidFill>
                  <a:latin typeface="Arial" panose="020B0604020202020204" pitchFamily="34" charset="0"/>
                  <a:cs typeface="Arial" panose="020B0604020202020204" pitchFamily="34" charset="0"/>
                </a:rPr>
                <a:t>Not commonly used due to lack of data</a:t>
              </a:r>
            </a:p>
          </p:txBody>
        </p:sp>
        <p:sp>
          <p:nvSpPr>
            <p:cNvPr id="45" name="Google Shape;356;p37">
              <a:extLst>
                <a:ext uri="{FF2B5EF4-FFF2-40B4-BE49-F238E27FC236}">
                  <a16:creationId xmlns:a16="http://schemas.microsoft.com/office/drawing/2014/main" id="{FEA85127-986C-492E-874F-3956124E0F5F}"/>
                </a:ext>
              </a:extLst>
            </p:cNvPr>
            <p:cNvSpPr txBox="1">
              <a:spLocks/>
            </p:cNvSpPr>
            <p:nvPr/>
          </p:nvSpPr>
          <p:spPr>
            <a:xfrm>
              <a:off x="6583292" y="5580508"/>
              <a:ext cx="2286000" cy="640080"/>
            </a:xfrm>
            <a:prstGeom prst="rect">
              <a:avLst/>
            </a:prstGeom>
          </p:spPr>
          <p:style>
            <a:lnRef idx="2">
              <a:schemeClr val="dk1"/>
            </a:lnRef>
            <a:fillRef idx="1">
              <a:schemeClr val="lt1"/>
            </a:fillRef>
            <a:effectRef idx="0">
              <a:schemeClr val="dk1"/>
            </a:effectRef>
            <a:fontRef idx="minor">
              <a:schemeClr val="dk1"/>
            </a:fontRef>
          </p:style>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130000"/>
                </a:lnSpc>
              </a:pPr>
              <a:r>
                <a:rPr lang="en-US" b="1" dirty="0">
                  <a:solidFill>
                    <a:srgbClr val="3BB3C2"/>
                  </a:solidFill>
                  <a:latin typeface="Arial" panose="020B0604020202020204" pitchFamily="34" charset="0"/>
                  <a:cs typeface="Arial" panose="020B0604020202020204" pitchFamily="34" charset="0"/>
                </a:rPr>
                <a:t>No connection to future benefits</a:t>
              </a:r>
            </a:p>
          </p:txBody>
        </p:sp>
      </p:grpSp>
      <p:sp>
        <p:nvSpPr>
          <p:cNvPr id="10" name="Title 5">
            <a:extLst>
              <a:ext uri="{FF2B5EF4-FFF2-40B4-BE49-F238E27FC236}">
                <a16:creationId xmlns:a16="http://schemas.microsoft.com/office/drawing/2014/main" id="{80006EA0-AB69-B993-CA10-6F661880A62D}"/>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Approaches for the Valuation of Intangible Assets</a:t>
            </a:r>
          </a:p>
        </p:txBody>
      </p:sp>
    </p:spTree>
    <p:extLst>
      <p:ext uri="{BB962C8B-B14F-4D97-AF65-F5344CB8AC3E}">
        <p14:creationId xmlns:p14="http://schemas.microsoft.com/office/powerpoint/2010/main" val="66422987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23</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19120EB3-8B34-181D-965B-4715B8EFE359}"/>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1" name="TextBox 10">
            <a:extLst>
              <a:ext uri="{FF2B5EF4-FFF2-40B4-BE49-F238E27FC236}">
                <a16:creationId xmlns:a16="http://schemas.microsoft.com/office/drawing/2014/main" id="{A65EDF17-FF2B-66AF-3ED1-FDAF33C49AE4}"/>
              </a:ext>
            </a:extLst>
          </p:cNvPr>
          <p:cNvSpPr txBox="1"/>
          <p:nvPr/>
        </p:nvSpPr>
        <p:spPr>
          <a:xfrm>
            <a:off x="261151" y="5330745"/>
            <a:ext cx="8644814" cy="1182375"/>
          </a:xfrm>
          <a:prstGeom prst="rect">
            <a:avLst/>
          </a:prstGeom>
          <a:noFill/>
          <a:ln>
            <a:solidFill>
              <a:schemeClr val="tx1"/>
            </a:solidFill>
            <a:prstDash val="sysDash"/>
          </a:ln>
        </p:spPr>
        <p:txBody>
          <a:bodyPr wrap="square" rtlCol="0">
            <a:spAutoFit/>
          </a:bodyPr>
          <a:lstStyle/>
          <a:p>
            <a:pPr marL="238125" marR="99695" indent="-225425" algn="just">
              <a:lnSpc>
                <a:spcPct val="100000"/>
              </a:lnSpc>
              <a:spcBef>
                <a:spcPts val="100"/>
              </a:spcBef>
              <a:buChar char="•"/>
              <a:tabLst>
                <a:tab pos="238125" algn="l"/>
                <a:tab pos="238760" algn="l"/>
              </a:tabLst>
            </a:pPr>
            <a:r>
              <a:rPr lang="en-US" sz="1400" i="1" spc="-55" dirty="0">
                <a:latin typeface="Arial" panose="020B0604020202020204" pitchFamily="34" charset="0"/>
                <a:cs typeface="Arial" panose="020B0604020202020204" pitchFamily="34" charset="0"/>
              </a:rPr>
              <a:t>Methods are </a:t>
            </a:r>
            <a:r>
              <a:rPr lang="en-US" sz="1400" b="1" i="1" spc="-15" dirty="0">
                <a:solidFill>
                  <a:srgbClr val="3BB3C2"/>
                </a:solidFill>
                <a:latin typeface="Arial" panose="020B0604020202020204" pitchFamily="34" charset="0"/>
                <a:cs typeface="Arial" panose="020B0604020202020204" pitchFamily="34" charset="0"/>
              </a:rPr>
              <a:t>less frequently  accepted than income  approach </a:t>
            </a:r>
            <a:r>
              <a:rPr lang="en-US" sz="1400" i="1" spc="-55" dirty="0">
                <a:latin typeface="Arial" panose="020B0604020202020204" pitchFamily="34" charset="0"/>
                <a:cs typeface="Arial" panose="020B0604020202020204" pitchFamily="34" charset="0"/>
              </a:rPr>
              <a:t>methods because  </a:t>
            </a:r>
            <a:r>
              <a:rPr lang="en-US" sz="1400" b="1" i="1" spc="-15" dirty="0">
                <a:solidFill>
                  <a:srgbClr val="3BB3C2"/>
                </a:solidFill>
                <a:latin typeface="Arial" panose="020B0604020202020204" pitchFamily="34" charset="0"/>
                <a:cs typeface="Arial" panose="020B0604020202020204" pitchFamily="34" charset="0"/>
              </a:rPr>
              <a:t>cost measures are  considered less  </a:t>
            </a:r>
            <a:r>
              <a:rPr lang="en-US" sz="1400" i="1" spc="-55" dirty="0">
                <a:latin typeface="Arial" panose="020B0604020202020204" pitchFamily="34" charset="0"/>
                <a:cs typeface="Arial" panose="020B0604020202020204" pitchFamily="34" charset="0"/>
              </a:rPr>
              <a:t>representative of future  economic benefits (and  hence fair value) than  anticipated income  streams.</a:t>
            </a:r>
          </a:p>
          <a:p>
            <a:pPr marL="238125" marR="99695" indent="-225425" algn="just">
              <a:lnSpc>
                <a:spcPct val="100000"/>
              </a:lnSpc>
              <a:spcBef>
                <a:spcPts val="100"/>
              </a:spcBef>
              <a:buChar char="•"/>
              <a:tabLst>
                <a:tab pos="238125" algn="l"/>
                <a:tab pos="238760" algn="l"/>
              </a:tabLst>
            </a:pPr>
            <a:r>
              <a:rPr lang="en-US" sz="1400" i="1" spc="-55" dirty="0">
                <a:latin typeface="Arial" panose="020B0604020202020204" pitchFamily="34" charset="0"/>
                <a:cs typeface="Arial" panose="020B0604020202020204" pitchFamily="34" charset="0"/>
              </a:rPr>
              <a:t>Some assets are commonly  </a:t>
            </a:r>
            <a:r>
              <a:rPr lang="en-US" sz="1400" b="1" i="1" spc="-15" dirty="0">
                <a:solidFill>
                  <a:srgbClr val="3BB3C2"/>
                </a:solidFill>
                <a:latin typeface="Arial" panose="020B0604020202020204" pitchFamily="34" charset="0"/>
                <a:cs typeface="Arial" panose="020B0604020202020204" pitchFamily="34" charset="0"/>
              </a:rPr>
              <a:t>measured at cost to replace  </a:t>
            </a:r>
            <a:r>
              <a:rPr lang="en-US" sz="1400" i="1" spc="-55" dirty="0">
                <a:latin typeface="Arial" panose="020B0604020202020204" pitchFamily="34" charset="0"/>
                <a:cs typeface="Arial" panose="020B0604020202020204" pitchFamily="34" charset="0"/>
              </a:rPr>
              <a:t>or reproduce, especially  where these can be  duplicated (at least in  theory) by a typical market  participant</a:t>
            </a:r>
          </a:p>
        </p:txBody>
      </p:sp>
      <p:grpSp>
        <p:nvGrpSpPr>
          <p:cNvPr id="17" name="Group 16">
            <a:extLst>
              <a:ext uri="{FF2B5EF4-FFF2-40B4-BE49-F238E27FC236}">
                <a16:creationId xmlns:a16="http://schemas.microsoft.com/office/drawing/2014/main" id="{BF5F07C8-8A87-ED91-3BA0-400721BB9526}"/>
              </a:ext>
            </a:extLst>
          </p:cNvPr>
          <p:cNvGrpSpPr/>
          <p:nvPr/>
        </p:nvGrpSpPr>
        <p:grpSpPr>
          <a:xfrm>
            <a:off x="201517" y="1162934"/>
            <a:ext cx="8741779" cy="3919723"/>
            <a:chOff x="251212" y="1182812"/>
            <a:chExt cx="8741779" cy="3919723"/>
          </a:xfrm>
        </p:grpSpPr>
        <p:cxnSp>
          <p:nvCxnSpPr>
            <p:cNvPr id="5" name="Straight Connector 4">
              <a:extLst>
                <a:ext uri="{FF2B5EF4-FFF2-40B4-BE49-F238E27FC236}">
                  <a16:creationId xmlns:a16="http://schemas.microsoft.com/office/drawing/2014/main" id="{525BE751-FCA4-092D-4E5F-E71229E90CAC}"/>
                </a:ext>
              </a:extLst>
            </p:cNvPr>
            <p:cNvCxnSpPr>
              <a:cxnSpLocks/>
            </p:cNvCxnSpPr>
            <p:nvPr/>
          </p:nvCxnSpPr>
          <p:spPr>
            <a:xfrm>
              <a:off x="4621695" y="1195872"/>
              <a:ext cx="0" cy="3906663"/>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99812854-B269-47B3-F920-A18C3D6C9398}"/>
                </a:ext>
              </a:extLst>
            </p:cNvPr>
            <p:cNvSpPr/>
            <p:nvPr/>
          </p:nvSpPr>
          <p:spPr>
            <a:xfrm>
              <a:off x="911415" y="1213385"/>
              <a:ext cx="2212785" cy="369332"/>
            </a:xfrm>
            <a:prstGeom prst="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wrap="none">
              <a:spAutoFit/>
            </a:bodyPr>
            <a:lstStyle/>
            <a:p>
              <a:r>
                <a:rPr lang="en-IN" b="1" spc="-5" dirty="0">
                  <a:solidFill>
                    <a:schemeClr val="bg1"/>
                  </a:solidFill>
                  <a:latin typeface="Arial" panose="020B0604020202020204" pitchFamily="34" charset="0"/>
                  <a:cs typeface="Arial" panose="020B0604020202020204" pitchFamily="34" charset="0"/>
                </a:rPr>
                <a:t>Reproduction cost</a:t>
              </a:r>
              <a:endParaRPr lang="en-IN" dirty="0">
                <a:solidFill>
                  <a:schemeClr val="bg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B4C91279-CE68-28F7-C6CE-349E2173698E}"/>
                </a:ext>
              </a:extLst>
            </p:cNvPr>
            <p:cNvSpPr/>
            <p:nvPr/>
          </p:nvSpPr>
          <p:spPr>
            <a:xfrm>
              <a:off x="5553811" y="1182812"/>
              <a:ext cx="2149306" cy="369332"/>
            </a:xfrm>
            <a:prstGeom prst="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wrap="none">
              <a:spAutoFit/>
            </a:bodyPr>
            <a:lstStyle/>
            <a:p>
              <a:r>
                <a:rPr lang="en-IN" b="1" spc="-5" dirty="0">
                  <a:solidFill>
                    <a:schemeClr val="bg1"/>
                  </a:solidFill>
                  <a:latin typeface="Arial" panose="020B0604020202020204" pitchFamily="34" charset="0"/>
                  <a:cs typeface="Arial" panose="020B0604020202020204" pitchFamily="34" charset="0"/>
                </a:rPr>
                <a:t>Replacement cost</a:t>
              </a:r>
            </a:p>
          </p:txBody>
        </p:sp>
        <p:sp>
          <p:nvSpPr>
            <p:cNvPr id="10" name="Rectangle 9">
              <a:extLst>
                <a:ext uri="{FF2B5EF4-FFF2-40B4-BE49-F238E27FC236}">
                  <a16:creationId xmlns:a16="http://schemas.microsoft.com/office/drawing/2014/main" id="{816422DE-8990-B661-A9A3-70A61A617342}"/>
                </a:ext>
              </a:extLst>
            </p:cNvPr>
            <p:cNvSpPr/>
            <p:nvPr/>
          </p:nvSpPr>
          <p:spPr>
            <a:xfrm>
              <a:off x="251212" y="1675956"/>
              <a:ext cx="4072062" cy="3426579"/>
            </a:xfrm>
            <a:prstGeom prst="rect">
              <a:avLst/>
            </a:prstGeom>
          </p:spPr>
          <p:txBody>
            <a:bodyPr wrap="square">
              <a:spAutoFit/>
            </a:bodyPr>
            <a:lstStyle/>
            <a:p>
              <a:pPr marL="298450" marR="5080" indent="-285750" algn="just">
                <a:lnSpc>
                  <a:spcPct val="100000"/>
                </a:lnSpc>
                <a:spcBef>
                  <a:spcPts val="720"/>
                </a:spcBef>
                <a:buFont typeface="Wingdings" panose="05000000000000000000" pitchFamily="2" charset="2"/>
                <a:buChar char="§"/>
                <a:tabLst>
                  <a:tab pos="238125" algn="l"/>
                  <a:tab pos="238760" algn="l"/>
                </a:tabLst>
              </a:pPr>
              <a:r>
                <a:rPr lang="en-US" sz="1400" spc="30" dirty="0">
                  <a:latin typeface="Arial" panose="020B0604020202020204" pitchFamily="34" charset="0"/>
                  <a:cs typeface="Arial" panose="020B0604020202020204" pitchFamily="34" charset="0"/>
                </a:rPr>
                <a:t>Refers to the </a:t>
              </a:r>
              <a:r>
                <a:rPr lang="en-US" sz="1400" b="1" spc="30" dirty="0">
                  <a:solidFill>
                    <a:srgbClr val="3BB3C2"/>
                  </a:solidFill>
                  <a:latin typeface="Arial" panose="020B0604020202020204" pitchFamily="34" charset="0"/>
                  <a:cs typeface="Arial" panose="020B0604020202020204" pitchFamily="34" charset="0"/>
                </a:rPr>
                <a:t>cost incurred to reproduce</a:t>
              </a:r>
              <a:r>
                <a:rPr lang="en-US" sz="1400" spc="30" dirty="0">
                  <a:solidFill>
                    <a:srgbClr val="3BB3C2"/>
                  </a:solidFill>
                  <a:latin typeface="Arial" panose="020B0604020202020204" pitchFamily="34" charset="0"/>
                  <a:cs typeface="Arial" panose="020B0604020202020204" pitchFamily="34" charset="0"/>
                </a:rPr>
                <a:t> </a:t>
              </a:r>
              <a:r>
                <a:rPr lang="en-US" sz="1400" spc="30" dirty="0">
                  <a:latin typeface="Arial" panose="020B0604020202020204" pitchFamily="34" charset="0"/>
                  <a:cs typeface="Arial" panose="020B0604020202020204" pitchFamily="34" charset="0"/>
                </a:rPr>
                <a:t>the  intangible asset in its acquisition date  condition.</a:t>
              </a:r>
            </a:p>
            <a:p>
              <a:pPr marL="298450" indent="-285750" algn="just">
                <a:lnSpc>
                  <a:spcPct val="100000"/>
                </a:lnSpc>
                <a:spcBef>
                  <a:spcPts val="105"/>
                </a:spcBef>
                <a:buFont typeface="Wingdings" panose="05000000000000000000" pitchFamily="2" charset="2"/>
                <a:buChar char="§"/>
                <a:tabLst>
                  <a:tab pos="189865" algn="l"/>
                </a:tabLst>
              </a:pPr>
              <a:r>
                <a:rPr lang="en-US" sz="1400" spc="-10" dirty="0">
                  <a:latin typeface="Arial" panose="020B0604020202020204" pitchFamily="34" charset="0"/>
                  <a:cs typeface="Arial" panose="020B0604020202020204" pitchFamily="34" charset="0"/>
                </a:rPr>
                <a:t>Estimate cost to </a:t>
              </a:r>
              <a:r>
                <a:rPr lang="en-US" sz="1400" spc="-5" dirty="0">
                  <a:latin typeface="Arial" panose="020B0604020202020204" pitchFamily="34" charset="0"/>
                  <a:cs typeface="Arial" panose="020B0604020202020204" pitchFamily="34" charset="0"/>
                </a:rPr>
                <a:t>construct, </a:t>
              </a:r>
              <a:r>
                <a:rPr lang="en-US" sz="1400" spc="-10" dirty="0">
                  <a:latin typeface="Arial" panose="020B0604020202020204" pitchFamily="34" charset="0"/>
                  <a:cs typeface="Arial" panose="020B0604020202020204" pitchFamily="34" charset="0"/>
                </a:rPr>
                <a:t>at </a:t>
              </a:r>
              <a:r>
                <a:rPr lang="en-US" sz="1400" b="1" spc="-15" dirty="0">
                  <a:solidFill>
                    <a:srgbClr val="3BB3C2"/>
                  </a:solidFill>
                  <a:latin typeface="Arial" panose="020B0604020202020204" pitchFamily="34" charset="0"/>
                  <a:cs typeface="Arial" panose="020B0604020202020204" pitchFamily="34" charset="0"/>
                </a:rPr>
                <a:t>current</a:t>
              </a:r>
              <a:r>
                <a:rPr lang="en-US" sz="1400" b="1" spc="-50" dirty="0">
                  <a:solidFill>
                    <a:srgbClr val="3BB3C2"/>
                  </a:solidFill>
                  <a:latin typeface="Arial" panose="020B0604020202020204" pitchFamily="34" charset="0"/>
                  <a:cs typeface="Arial" panose="020B0604020202020204" pitchFamily="34" charset="0"/>
                </a:rPr>
                <a:t> </a:t>
              </a:r>
              <a:r>
                <a:rPr lang="en-US" sz="1400" b="1" spc="-10" dirty="0">
                  <a:solidFill>
                    <a:srgbClr val="3BB3C2"/>
                  </a:solidFill>
                  <a:latin typeface="Arial" panose="020B0604020202020204" pitchFamily="34" charset="0"/>
                  <a:cs typeface="Arial" panose="020B0604020202020204" pitchFamily="34" charset="0"/>
                </a:rPr>
                <a:t>prices</a:t>
              </a:r>
              <a:endParaRPr lang="en-US" sz="1400" b="1" dirty="0">
                <a:solidFill>
                  <a:srgbClr val="3BB3C2"/>
                </a:solidFill>
                <a:latin typeface="Arial" panose="020B0604020202020204" pitchFamily="34" charset="0"/>
                <a:cs typeface="Arial" panose="020B0604020202020204" pitchFamily="34" charset="0"/>
              </a:endParaRPr>
            </a:p>
            <a:p>
              <a:pPr marL="298450" marR="171450" indent="-285750" algn="just">
                <a:lnSpc>
                  <a:spcPct val="100000"/>
                </a:lnSpc>
                <a:buFont typeface="Wingdings" panose="05000000000000000000" pitchFamily="2" charset="2"/>
                <a:buChar char="§"/>
                <a:tabLst>
                  <a:tab pos="189865" algn="l"/>
                </a:tabLst>
              </a:pPr>
              <a:r>
                <a:rPr lang="en-US" sz="1400" spc="-10" dirty="0">
                  <a:latin typeface="Arial" panose="020B0604020202020204" pitchFamily="34" charset="0"/>
                  <a:cs typeface="Arial" panose="020B0604020202020204" pitchFamily="34" charset="0"/>
                </a:rPr>
                <a:t>Exact </a:t>
              </a:r>
              <a:r>
                <a:rPr lang="en-US" sz="1400" spc="-15" dirty="0">
                  <a:latin typeface="Arial" panose="020B0604020202020204" pitchFamily="34" charset="0"/>
                  <a:cs typeface="Arial" panose="020B0604020202020204" pitchFamily="34" charset="0"/>
                </a:rPr>
                <a:t>duplicate </a:t>
              </a:r>
              <a:r>
                <a:rPr lang="en-US" sz="1400" spc="-5" dirty="0">
                  <a:latin typeface="Arial" panose="020B0604020202020204" pitchFamily="34" charset="0"/>
                  <a:cs typeface="Arial" panose="020B0604020202020204" pitchFamily="34" charset="0"/>
                </a:rPr>
                <a:t>or </a:t>
              </a:r>
              <a:r>
                <a:rPr lang="en-US" sz="1400" b="1" spc="-15" dirty="0">
                  <a:solidFill>
                    <a:srgbClr val="3BB3C2"/>
                  </a:solidFill>
                  <a:latin typeface="Arial" panose="020B0604020202020204" pitchFamily="34" charset="0"/>
                  <a:cs typeface="Arial" panose="020B0604020202020204" pitchFamily="34" charset="0"/>
                </a:rPr>
                <a:t>replica of the same </a:t>
              </a:r>
              <a:r>
                <a:rPr lang="en-US" sz="1400" spc="-5" dirty="0">
                  <a:latin typeface="Arial" panose="020B0604020202020204" pitchFamily="34" charset="0"/>
                  <a:cs typeface="Arial" panose="020B0604020202020204" pitchFamily="34" charset="0"/>
                </a:rPr>
                <a:t>intangible  asset</a:t>
              </a:r>
              <a:endParaRPr lang="en-US" sz="1400" dirty="0">
                <a:latin typeface="Arial" panose="020B0604020202020204" pitchFamily="34" charset="0"/>
                <a:cs typeface="Arial" panose="020B0604020202020204" pitchFamily="34" charset="0"/>
              </a:endParaRPr>
            </a:p>
            <a:p>
              <a:pPr marL="298450" marR="5080" indent="-285750" algn="just">
                <a:lnSpc>
                  <a:spcPct val="100000"/>
                </a:lnSpc>
                <a:buFont typeface="Wingdings" panose="05000000000000000000" pitchFamily="2" charset="2"/>
                <a:buChar char="§"/>
                <a:tabLst>
                  <a:tab pos="189865" algn="l"/>
                </a:tabLst>
              </a:pPr>
              <a:r>
                <a:rPr lang="en-US" sz="1400" spc="-5" dirty="0">
                  <a:latin typeface="Arial" panose="020B0604020202020204" pitchFamily="34" charset="0"/>
                  <a:cs typeface="Arial" panose="020B0604020202020204" pitchFamily="34" charset="0"/>
                </a:rPr>
                <a:t>Same materials, production </a:t>
              </a:r>
              <a:r>
                <a:rPr lang="en-US" sz="1400" spc="-10" dirty="0">
                  <a:latin typeface="Arial" panose="020B0604020202020204" pitchFamily="34" charset="0"/>
                  <a:cs typeface="Arial" panose="020B0604020202020204" pitchFamily="34" charset="0"/>
                </a:rPr>
                <a:t>standards, </a:t>
              </a:r>
              <a:r>
                <a:rPr lang="en-US" sz="1400" dirty="0">
                  <a:latin typeface="Arial" panose="020B0604020202020204" pitchFamily="34" charset="0"/>
                  <a:cs typeface="Arial" panose="020B0604020202020204" pitchFamily="34" charset="0"/>
                </a:rPr>
                <a:t>design</a:t>
              </a:r>
              <a:r>
                <a:rPr lang="en-US" sz="1400" spc="-145"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and  </a:t>
              </a:r>
              <a:r>
                <a:rPr lang="en-US" sz="1400" spc="-10" dirty="0">
                  <a:latin typeface="Arial" panose="020B0604020202020204" pitchFamily="34" charset="0"/>
                  <a:cs typeface="Arial" panose="020B0604020202020204" pitchFamily="34" charset="0"/>
                </a:rPr>
                <a:t>layout</a:t>
              </a:r>
              <a:endParaRPr lang="en-US" sz="1400" spc="30" dirty="0">
                <a:latin typeface="Arial" panose="020B0604020202020204" pitchFamily="34" charset="0"/>
                <a:cs typeface="Arial" panose="020B0604020202020204" pitchFamily="34" charset="0"/>
              </a:endParaRPr>
            </a:p>
            <a:p>
              <a:pPr marL="298450" marR="5080" indent="-285750" algn="just">
                <a:lnSpc>
                  <a:spcPct val="100000"/>
                </a:lnSpc>
                <a:spcBef>
                  <a:spcPts val="720"/>
                </a:spcBef>
                <a:buFont typeface="Wingdings" panose="05000000000000000000" pitchFamily="2" charset="2"/>
                <a:buChar char="§"/>
                <a:tabLst>
                  <a:tab pos="238125" algn="l"/>
                  <a:tab pos="238760" algn="l"/>
                </a:tabLst>
              </a:pPr>
              <a:r>
                <a:rPr lang="en-US" sz="1400" spc="30" dirty="0">
                  <a:latin typeface="Arial" panose="020B0604020202020204" pitchFamily="34" charset="0"/>
                  <a:cs typeface="Arial" panose="020B0604020202020204" pitchFamily="34" charset="0"/>
                </a:rPr>
                <a:t>This would typically include </a:t>
              </a:r>
              <a:r>
                <a:rPr lang="en-US" sz="1400" b="1" spc="-15" dirty="0">
                  <a:solidFill>
                    <a:srgbClr val="3BB3C2"/>
                  </a:solidFill>
                  <a:latin typeface="Arial" panose="020B0604020202020204" pitchFamily="34" charset="0"/>
                  <a:cs typeface="Arial" panose="020B0604020202020204" pitchFamily="34" charset="0"/>
                </a:rPr>
                <a:t>directly </a:t>
              </a:r>
              <a:r>
                <a:rPr lang="en-US" sz="1400" spc="30" dirty="0">
                  <a:solidFill>
                    <a:srgbClr val="FF0000"/>
                  </a:solidFill>
                  <a:latin typeface="Arial" panose="020B0604020202020204" pitchFamily="34" charset="0"/>
                  <a:cs typeface="Arial" panose="020B0604020202020204" pitchFamily="34" charset="0"/>
                </a:rPr>
                <a:t> </a:t>
              </a:r>
              <a:r>
                <a:rPr lang="en-US" sz="1400" b="1" spc="-15" dirty="0">
                  <a:solidFill>
                    <a:srgbClr val="3BB3C2"/>
                  </a:solidFill>
                  <a:latin typeface="Arial" panose="020B0604020202020204" pitchFamily="34" charset="0"/>
                  <a:cs typeface="Arial" panose="020B0604020202020204" pitchFamily="34" charset="0"/>
                </a:rPr>
                <a:t>attributable cost </a:t>
              </a:r>
              <a:r>
                <a:rPr lang="en-US" sz="1400" spc="30" dirty="0">
                  <a:latin typeface="Arial" panose="020B0604020202020204" pitchFamily="34" charset="0"/>
                  <a:cs typeface="Arial" panose="020B0604020202020204" pitchFamily="34" charset="0"/>
                </a:rPr>
                <a:t>(wages, cost of material and  so on) </a:t>
              </a:r>
              <a:r>
                <a:rPr lang="en-US" sz="1400" b="1" spc="-15" dirty="0">
                  <a:solidFill>
                    <a:srgbClr val="3BB3C2"/>
                  </a:solidFill>
                  <a:latin typeface="Arial" panose="020B0604020202020204" pitchFamily="34" charset="0"/>
                  <a:cs typeface="Arial" panose="020B0604020202020204" pitchFamily="34" charset="0"/>
                </a:rPr>
                <a:t>as well as the 'cost of being out of the  market' representing the additional cost  incurred</a:t>
              </a:r>
              <a:r>
                <a:rPr lang="en-US" sz="1400" spc="30" dirty="0">
                  <a:solidFill>
                    <a:srgbClr val="FF0000"/>
                  </a:solidFill>
                  <a:latin typeface="Arial" panose="020B0604020202020204" pitchFamily="34" charset="0"/>
                  <a:cs typeface="Arial" panose="020B0604020202020204" pitchFamily="34" charset="0"/>
                </a:rPr>
                <a:t> </a:t>
              </a:r>
              <a:r>
                <a:rPr lang="en-US" sz="1400" spc="30" dirty="0">
                  <a:latin typeface="Arial" panose="020B0604020202020204" pitchFamily="34" charset="0"/>
                  <a:cs typeface="Arial" panose="020B0604020202020204" pitchFamily="34" charset="0"/>
                </a:rPr>
                <a:t>or income lost during the time until  the asset under review is ready for its  intended use.</a:t>
              </a:r>
            </a:p>
          </p:txBody>
        </p:sp>
        <p:sp>
          <p:nvSpPr>
            <p:cNvPr id="12" name="Rectangle 11">
              <a:extLst>
                <a:ext uri="{FF2B5EF4-FFF2-40B4-BE49-F238E27FC236}">
                  <a16:creationId xmlns:a16="http://schemas.microsoft.com/office/drawing/2014/main" id="{4CE93491-B1FE-59FE-5ED4-AFEC3AB8F88E}"/>
                </a:ext>
              </a:extLst>
            </p:cNvPr>
            <p:cNvSpPr/>
            <p:nvPr/>
          </p:nvSpPr>
          <p:spPr>
            <a:xfrm>
              <a:off x="4685959" y="1652321"/>
              <a:ext cx="4307032" cy="3336811"/>
            </a:xfrm>
            <a:prstGeom prst="rect">
              <a:avLst/>
            </a:prstGeom>
          </p:spPr>
          <p:txBody>
            <a:bodyPr>
              <a:spAutoFit/>
            </a:bodyPr>
            <a:lstStyle/>
            <a:p>
              <a:pPr marL="238125" marR="229870" indent="-225425" algn="just">
                <a:lnSpc>
                  <a:spcPct val="100000"/>
                </a:lnSpc>
                <a:spcBef>
                  <a:spcPts val="95"/>
                </a:spcBef>
                <a:buChar char="•"/>
                <a:tabLst>
                  <a:tab pos="238125" algn="l"/>
                  <a:tab pos="238760" algn="l"/>
                </a:tabLst>
              </a:pPr>
              <a:r>
                <a:rPr lang="en-US" sz="1400" spc="45" dirty="0">
                  <a:latin typeface="Arial" panose="020B0604020202020204" pitchFamily="34" charset="0"/>
                  <a:cs typeface="Arial" panose="020B0604020202020204" pitchFamily="34" charset="0"/>
                </a:rPr>
                <a:t>Represents </a:t>
              </a:r>
              <a:r>
                <a:rPr lang="en-US" sz="1400" spc="60" dirty="0">
                  <a:latin typeface="Arial" panose="020B0604020202020204" pitchFamily="34" charset="0"/>
                  <a:cs typeface="Arial" panose="020B0604020202020204" pitchFamily="34" charset="0"/>
                </a:rPr>
                <a:t>what </a:t>
              </a:r>
              <a:r>
                <a:rPr lang="en-US" sz="1400" spc="55" dirty="0">
                  <a:latin typeface="Arial" panose="020B0604020202020204" pitchFamily="34" charset="0"/>
                  <a:cs typeface="Arial" panose="020B0604020202020204" pitchFamily="34" charset="0"/>
                </a:rPr>
                <a:t>it </a:t>
              </a:r>
              <a:r>
                <a:rPr lang="en-US" sz="1400" spc="30" dirty="0">
                  <a:latin typeface="Arial" panose="020B0604020202020204" pitchFamily="34" charset="0"/>
                  <a:cs typeface="Arial" panose="020B0604020202020204" pitchFamily="34" charset="0"/>
                </a:rPr>
                <a:t>would </a:t>
              </a:r>
              <a:r>
                <a:rPr lang="en-US" sz="1400" b="1" spc="-15" dirty="0">
                  <a:solidFill>
                    <a:srgbClr val="3BB3C2"/>
                  </a:solidFill>
                  <a:latin typeface="Arial" panose="020B0604020202020204" pitchFamily="34" charset="0"/>
                  <a:cs typeface="Arial" panose="020B0604020202020204" pitchFamily="34" charset="0"/>
                </a:rPr>
                <a:t>cost today to  acquire a substitute asset</a:t>
              </a:r>
              <a:r>
                <a:rPr lang="en-US" sz="1400" spc="65" dirty="0">
                  <a:latin typeface="Arial" panose="020B0604020202020204" pitchFamily="34" charset="0"/>
                  <a:cs typeface="Arial" panose="020B0604020202020204" pitchFamily="34" charset="0"/>
                </a:rPr>
                <a:t> </a:t>
              </a:r>
              <a:r>
                <a:rPr lang="en-US" sz="1400" spc="30" dirty="0">
                  <a:latin typeface="Arial" panose="020B0604020202020204" pitchFamily="34" charset="0"/>
                  <a:cs typeface="Arial" panose="020B0604020202020204" pitchFamily="34" charset="0"/>
                </a:rPr>
                <a:t>of </a:t>
              </a:r>
              <a:r>
                <a:rPr lang="en-US" sz="1400" spc="55" dirty="0">
                  <a:latin typeface="Arial" panose="020B0604020202020204" pitchFamily="34" charset="0"/>
                  <a:cs typeface="Arial" panose="020B0604020202020204" pitchFamily="34" charset="0"/>
                </a:rPr>
                <a:t>comparable  </a:t>
              </a:r>
              <a:r>
                <a:rPr lang="en-US" sz="1400" spc="50" dirty="0">
                  <a:latin typeface="Arial" panose="020B0604020202020204" pitchFamily="34" charset="0"/>
                  <a:cs typeface="Arial" panose="020B0604020202020204" pitchFamily="34" charset="0"/>
                </a:rPr>
                <a:t>utility.</a:t>
              </a:r>
            </a:p>
            <a:p>
              <a:pPr marL="299085" indent="-286385" algn="just">
                <a:lnSpc>
                  <a:spcPct val="100000"/>
                </a:lnSpc>
                <a:spcBef>
                  <a:spcPts val="105"/>
                </a:spcBef>
                <a:buFont typeface="Arial"/>
                <a:buChar char="•"/>
                <a:tabLst>
                  <a:tab pos="299085" algn="l"/>
                  <a:tab pos="299720" algn="l"/>
                </a:tabLst>
              </a:pPr>
              <a:r>
                <a:rPr lang="en-US" sz="1400" spc="-10" dirty="0">
                  <a:latin typeface="Arial" panose="020B0604020202020204" pitchFamily="34" charset="0"/>
                  <a:cs typeface="Arial" panose="020B0604020202020204" pitchFamily="34" charset="0"/>
                </a:rPr>
                <a:t>Estimate cost to </a:t>
              </a:r>
              <a:r>
                <a:rPr lang="en-US" sz="1400" spc="-5" dirty="0">
                  <a:latin typeface="Arial" panose="020B0604020202020204" pitchFamily="34" charset="0"/>
                  <a:cs typeface="Arial" panose="020B0604020202020204" pitchFamily="34" charset="0"/>
                </a:rPr>
                <a:t>construct, </a:t>
              </a:r>
              <a:r>
                <a:rPr lang="en-US" sz="1400" spc="-10" dirty="0">
                  <a:latin typeface="Arial" panose="020B0604020202020204" pitchFamily="34" charset="0"/>
                  <a:cs typeface="Arial" panose="020B0604020202020204" pitchFamily="34" charset="0"/>
                </a:rPr>
                <a:t>at </a:t>
              </a:r>
              <a:r>
                <a:rPr lang="en-US" sz="1400" spc="-15" dirty="0">
                  <a:latin typeface="Arial" panose="020B0604020202020204" pitchFamily="34" charset="0"/>
                  <a:cs typeface="Arial" panose="020B0604020202020204" pitchFamily="34" charset="0"/>
                </a:rPr>
                <a:t>current</a:t>
              </a:r>
              <a:r>
                <a:rPr lang="en-US" sz="1400" spc="-50" dirty="0">
                  <a:latin typeface="Arial" panose="020B0604020202020204" pitchFamily="34" charset="0"/>
                  <a:cs typeface="Arial" panose="020B0604020202020204" pitchFamily="34" charset="0"/>
                </a:rPr>
                <a:t> </a:t>
              </a:r>
              <a:r>
                <a:rPr lang="en-US" sz="1400" spc="-10" dirty="0">
                  <a:latin typeface="Arial" panose="020B0604020202020204" pitchFamily="34" charset="0"/>
                  <a:cs typeface="Arial" panose="020B0604020202020204" pitchFamily="34" charset="0"/>
                </a:rPr>
                <a:t>prices</a:t>
              </a:r>
              <a:endParaRPr lang="en-US" sz="1400" dirty="0">
                <a:latin typeface="Arial" panose="020B0604020202020204" pitchFamily="34" charset="0"/>
                <a:cs typeface="Arial" panose="020B0604020202020204" pitchFamily="34" charset="0"/>
              </a:endParaRPr>
            </a:p>
            <a:p>
              <a:pPr marL="299085" marR="464184" indent="-286385" algn="just">
                <a:lnSpc>
                  <a:spcPct val="100000"/>
                </a:lnSpc>
                <a:buFont typeface="Arial"/>
                <a:buChar char="•"/>
                <a:tabLst>
                  <a:tab pos="299085" algn="l"/>
                  <a:tab pos="299720" algn="l"/>
                </a:tabLst>
              </a:pPr>
              <a:r>
                <a:rPr lang="en-US" sz="1400" b="1" spc="-15" dirty="0">
                  <a:solidFill>
                    <a:srgbClr val="3BB3C2"/>
                  </a:solidFill>
                  <a:latin typeface="Arial" panose="020B0604020202020204" pitchFamily="34" charset="0"/>
                  <a:cs typeface="Arial" panose="020B0604020202020204" pitchFamily="34" charset="0"/>
                </a:rPr>
                <a:t>Asset with equivalent utility </a:t>
              </a:r>
              <a:r>
                <a:rPr lang="en-US" sz="1400" spc="-10" dirty="0">
                  <a:latin typeface="Arial" panose="020B0604020202020204" pitchFamily="34" charset="0"/>
                  <a:cs typeface="Arial" panose="020B0604020202020204" pitchFamily="34" charset="0"/>
                </a:rPr>
                <a:t>to </a:t>
              </a:r>
              <a:r>
                <a:rPr lang="en-US" sz="1400" spc="-5" dirty="0">
                  <a:latin typeface="Arial" panose="020B0604020202020204" pitchFamily="34" charset="0"/>
                  <a:cs typeface="Arial" panose="020B0604020202020204" pitchFamily="34" charset="0"/>
                </a:rPr>
                <a:t>the</a:t>
              </a:r>
              <a:r>
                <a:rPr lang="en-US" sz="1400" spc="-155"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subject  </a:t>
              </a:r>
              <a:r>
                <a:rPr lang="en-US" sz="1400" spc="-5" dirty="0">
                  <a:latin typeface="Arial" panose="020B0604020202020204" pitchFamily="34" charset="0"/>
                  <a:cs typeface="Arial" panose="020B0604020202020204" pitchFamily="34" charset="0"/>
                </a:rPr>
                <a:t>intangible</a:t>
              </a:r>
              <a:r>
                <a:rPr lang="en-US" sz="1400" spc="-20" dirty="0">
                  <a:latin typeface="Arial" panose="020B0604020202020204" pitchFamily="34" charset="0"/>
                  <a:cs typeface="Arial" panose="020B0604020202020204" pitchFamily="34" charset="0"/>
                </a:rPr>
                <a:t> </a:t>
              </a:r>
              <a:r>
                <a:rPr lang="en-US" sz="1400" spc="-5" dirty="0">
                  <a:latin typeface="Arial" panose="020B0604020202020204" pitchFamily="34" charset="0"/>
                  <a:cs typeface="Arial" panose="020B0604020202020204" pitchFamily="34" charset="0"/>
                </a:rPr>
                <a:t>asset</a:t>
              </a:r>
              <a:endParaRPr lang="en-US" sz="1400" dirty="0">
                <a:latin typeface="Arial" panose="020B0604020202020204" pitchFamily="34" charset="0"/>
                <a:cs typeface="Arial" panose="020B0604020202020204" pitchFamily="34" charset="0"/>
              </a:endParaRPr>
            </a:p>
            <a:p>
              <a:pPr marL="299085" marR="5080" indent="-286385" algn="just">
                <a:lnSpc>
                  <a:spcPct val="100000"/>
                </a:lnSpc>
                <a:buFont typeface="Arial"/>
                <a:buChar char="•"/>
                <a:tabLst>
                  <a:tab pos="299085" algn="l"/>
                  <a:tab pos="299720" algn="l"/>
                </a:tabLst>
              </a:pPr>
              <a:r>
                <a:rPr lang="en-US" sz="1400" spc="-15" dirty="0">
                  <a:latin typeface="Arial" panose="020B0604020202020204" pitchFamily="34" charset="0"/>
                  <a:cs typeface="Arial" panose="020B0604020202020204" pitchFamily="34" charset="0"/>
                </a:rPr>
                <a:t>Modern </a:t>
              </a:r>
              <a:r>
                <a:rPr lang="en-US" sz="1400" spc="-5" dirty="0">
                  <a:latin typeface="Arial" panose="020B0604020202020204" pitchFamily="34" charset="0"/>
                  <a:cs typeface="Arial" panose="020B0604020202020204" pitchFamily="34" charset="0"/>
                </a:rPr>
                <a:t>materials, production </a:t>
              </a:r>
              <a:r>
                <a:rPr lang="en-US" sz="1400" spc="-10" dirty="0">
                  <a:latin typeface="Arial" panose="020B0604020202020204" pitchFamily="34" charset="0"/>
                  <a:cs typeface="Arial" panose="020B0604020202020204" pitchFamily="34" charset="0"/>
                </a:rPr>
                <a:t>standards, </a:t>
              </a:r>
              <a:r>
                <a:rPr lang="en-US" sz="1400" dirty="0">
                  <a:latin typeface="Arial" panose="020B0604020202020204" pitchFamily="34" charset="0"/>
                  <a:cs typeface="Arial" panose="020B0604020202020204" pitchFamily="34" charset="0"/>
                </a:rPr>
                <a:t>design  and</a:t>
              </a:r>
              <a:r>
                <a:rPr lang="en-US" sz="1400" spc="-20" dirty="0">
                  <a:latin typeface="Arial" panose="020B0604020202020204" pitchFamily="34" charset="0"/>
                  <a:cs typeface="Arial" panose="020B0604020202020204" pitchFamily="34" charset="0"/>
                </a:rPr>
                <a:t> </a:t>
              </a:r>
              <a:r>
                <a:rPr lang="en-US" sz="1400" spc="-10" dirty="0">
                  <a:latin typeface="Arial" panose="020B0604020202020204" pitchFamily="34" charset="0"/>
                  <a:cs typeface="Arial" panose="020B0604020202020204" pitchFamily="34" charset="0"/>
                </a:rPr>
                <a:t>layout</a:t>
              </a:r>
              <a:endParaRPr lang="en-US" sz="1400" dirty="0">
                <a:latin typeface="Arial" panose="020B0604020202020204" pitchFamily="34" charset="0"/>
                <a:cs typeface="Arial" panose="020B0604020202020204" pitchFamily="34" charset="0"/>
              </a:endParaRPr>
            </a:p>
            <a:p>
              <a:pPr marL="238125" marR="5080" indent="-225425" algn="just">
                <a:lnSpc>
                  <a:spcPct val="100000"/>
                </a:lnSpc>
                <a:buChar char="•"/>
                <a:tabLst>
                  <a:tab pos="238125" algn="l"/>
                  <a:tab pos="238760" algn="l"/>
                </a:tabLst>
              </a:pPr>
              <a:r>
                <a:rPr lang="en-US" sz="1400" spc="5" dirty="0">
                  <a:latin typeface="Arial" panose="020B0604020202020204" pitchFamily="34" charset="0"/>
                  <a:cs typeface="Arial" panose="020B0604020202020204" pitchFamily="34" charset="0"/>
                </a:rPr>
                <a:t>This </a:t>
              </a:r>
              <a:r>
                <a:rPr lang="en-US" sz="1400" spc="65" dirty="0">
                  <a:latin typeface="Arial" panose="020B0604020202020204" pitchFamily="34" charset="0"/>
                  <a:cs typeface="Arial" panose="020B0604020202020204" pitchFamily="34" charset="0"/>
                </a:rPr>
                <a:t>method </a:t>
              </a:r>
              <a:r>
                <a:rPr lang="en-US" sz="1400" spc="5" dirty="0">
                  <a:latin typeface="Arial" panose="020B0604020202020204" pitchFamily="34" charset="0"/>
                  <a:cs typeface="Arial" panose="020B0604020202020204" pitchFamily="34" charset="0"/>
                </a:rPr>
                <a:t>is </a:t>
              </a:r>
              <a:r>
                <a:rPr lang="en-US" sz="1400" spc="40" dirty="0">
                  <a:latin typeface="Arial" panose="020B0604020202020204" pitchFamily="34" charset="0"/>
                  <a:cs typeface="Arial" panose="020B0604020202020204" pitchFamily="34" charset="0"/>
                </a:rPr>
                <a:t>especially </a:t>
              </a:r>
              <a:r>
                <a:rPr lang="en-US" sz="1400" b="1" spc="-15" dirty="0">
                  <a:solidFill>
                    <a:srgbClr val="3BB3C2"/>
                  </a:solidFill>
                  <a:latin typeface="Arial" panose="020B0604020202020204" pitchFamily="34" charset="0"/>
                  <a:cs typeface="Arial" panose="020B0604020202020204" pitchFamily="34" charset="0"/>
                </a:rPr>
                <a:t>useful for  purchased intangibles </a:t>
              </a:r>
              <a:r>
                <a:rPr lang="en-US" sz="1400" spc="35" dirty="0">
                  <a:latin typeface="Arial" panose="020B0604020202020204" pitchFamily="34" charset="0"/>
                  <a:cs typeface="Arial" panose="020B0604020202020204" pitchFamily="34" charset="0"/>
                </a:rPr>
                <a:t>such </a:t>
              </a:r>
              <a:r>
                <a:rPr lang="en-US" sz="1400" spc="45" dirty="0">
                  <a:latin typeface="Arial" panose="020B0604020202020204" pitchFamily="34" charset="0"/>
                  <a:cs typeface="Arial" panose="020B0604020202020204" pitchFamily="34" charset="0"/>
                </a:rPr>
                <a:t>as </a:t>
              </a:r>
              <a:r>
                <a:rPr lang="en-US" sz="1400" spc="35" dirty="0">
                  <a:latin typeface="Arial" panose="020B0604020202020204" pitchFamily="34" charset="0"/>
                  <a:cs typeface="Arial" panose="020B0604020202020204" pitchFamily="34" charset="0"/>
                </a:rPr>
                <a:t>off </a:t>
              </a:r>
              <a:r>
                <a:rPr lang="en-US" sz="1400" spc="50" dirty="0">
                  <a:latin typeface="Arial" panose="020B0604020202020204" pitchFamily="34" charset="0"/>
                  <a:cs typeface="Arial" panose="020B0604020202020204" pitchFamily="34" charset="0"/>
                </a:rPr>
                <a:t>the-shelf  </a:t>
              </a:r>
              <a:r>
                <a:rPr lang="en-US" sz="1400" spc="55" dirty="0">
                  <a:latin typeface="Arial" panose="020B0604020202020204" pitchFamily="34" charset="0"/>
                  <a:cs typeface="Arial" panose="020B0604020202020204" pitchFamily="34" charset="0"/>
                </a:rPr>
                <a:t>software and </a:t>
              </a:r>
              <a:r>
                <a:rPr lang="en-US" sz="1400" spc="30" dirty="0">
                  <a:latin typeface="Arial" panose="020B0604020202020204" pitchFamily="34" charset="0"/>
                  <a:cs typeface="Arial" panose="020B0604020202020204" pitchFamily="34" charset="0"/>
                </a:rPr>
                <a:t>similar </a:t>
              </a:r>
              <a:r>
                <a:rPr lang="en-US" sz="1400" spc="45" dirty="0">
                  <a:latin typeface="Arial" panose="020B0604020202020204" pitchFamily="34" charset="0"/>
                  <a:cs typeface="Arial" panose="020B0604020202020204" pitchFamily="34" charset="0"/>
                </a:rPr>
                <a:t>licenses. </a:t>
              </a:r>
              <a:r>
                <a:rPr lang="en-US" sz="1400" spc="-10" dirty="0">
                  <a:latin typeface="Arial" panose="020B0604020202020204" pitchFamily="34" charset="0"/>
                  <a:cs typeface="Arial" panose="020B0604020202020204" pitchFamily="34" charset="0"/>
                </a:rPr>
                <a:t>In </a:t>
              </a:r>
              <a:r>
                <a:rPr lang="en-US" sz="1400" spc="35" dirty="0">
                  <a:latin typeface="Arial" panose="020B0604020202020204" pitchFamily="34" charset="0"/>
                  <a:cs typeface="Arial" panose="020B0604020202020204" pitchFamily="34" charset="0"/>
                </a:rPr>
                <a:t>such </a:t>
              </a:r>
              <a:r>
                <a:rPr lang="en-US" sz="1400" spc="60" dirty="0">
                  <a:latin typeface="Arial" panose="020B0604020202020204" pitchFamily="34" charset="0"/>
                  <a:cs typeface="Arial" panose="020B0604020202020204" pitchFamily="34" charset="0"/>
                </a:rPr>
                <a:t>cases,  an </a:t>
              </a:r>
              <a:r>
                <a:rPr lang="en-US" sz="1400" spc="45" dirty="0">
                  <a:latin typeface="Arial" panose="020B0604020202020204" pitchFamily="34" charset="0"/>
                  <a:cs typeface="Arial" panose="020B0604020202020204" pitchFamily="34" charset="0"/>
                </a:rPr>
                <a:t>observable </a:t>
              </a:r>
              <a:r>
                <a:rPr lang="en-US" sz="1400" spc="65" dirty="0">
                  <a:latin typeface="Arial" panose="020B0604020202020204" pitchFamily="34" charset="0"/>
                  <a:cs typeface="Arial" panose="020B0604020202020204" pitchFamily="34" charset="0"/>
                </a:rPr>
                <a:t>market </a:t>
              </a:r>
              <a:r>
                <a:rPr lang="en-US" sz="1400" spc="50" dirty="0">
                  <a:latin typeface="Arial" panose="020B0604020202020204" pitchFamily="34" charset="0"/>
                  <a:cs typeface="Arial" panose="020B0604020202020204" pitchFamily="34" charset="0"/>
                </a:rPr>
                <a:t>price </a:t>
              </a:r>
              <a:r>
                <a:rPr lang="en-US" sz="1400" spc="10" dirty="0">
                  <a:latin typeface="Arial" panose="020B0604020202020204" pitchFamily="34" charset="0"/>
                  <a:cs typeface="Arial" panose="020B0604020202020204" pitchFamily="34" charset="0"/>
                </a:rPr>
                <a:t>is </a:t>
              </a:r>
              <a:r>
                <a:rPr lang="en-US" sz="1400" spc="45" dirty="0">
                  <a:latin typeface="Arial" panose="020B0604020202020204" pitchFamily="34" charset="0"/>
                  <a:cs typeface="Arial" panose="020B0604020202020204" pitchFamily="34" charset="0"/>
                </a:rPr>
                <a:t>available </a:t>
              </a:r>
              <a:r>
                <a:rPr lang="en-US" sz="1400" spc="40" dirty="0">
                  <a:latin typeface="Arial" panose="020B0604020202020204" pitchFamily="34" charset="0"/>
                  <a:cs typeface="Arial" panose="020B0604020202020204" pitchFamily="34" charset="0"/>
                </a:rPr>
                <a:t>for </a:t>
              </a:r>
              <a:r>
                <a:rPr lang="en-US" sz="1400" spc="75" dirty="0">
                  <a:latin typeface="Arial" panose="020B0604020202020204" pitchFamily="34" charset="0"/>
                  <a:cs typeface="Arial" panose="020B0604020202020204" pitchFamily="34" charset="0"/>
                </a:rPr>
                <a:t>a  </a:t>
              </a:r>
              <a:r>
                <a:rPr lang="en-US" sz="1400" spc="60" dirty="0">
                  <a:latin typeface="Arial" panose="020B0604020202020204" pitchFamily="34" charset="0"/>
                  <a:cs typeface="Arial" panose="020B0604020202020204" pitchFamily="34" charset="0"/>
                </a:rPr>
                <a:t>substitute </a:t>
              </a:r>
              <a:r>
                <a:rPr lang="en-US" sz="1400" spc="65" dirty="0">
                  <a:latin typeface="Arial" panose="020B0604020202020204" pitchFamily="34" charset="0"/>
                  <a:cs typeface="Arial" panose="020B0604020202020204" pitchFamily="34" charset="0"/>
                </a:rPr>
                <a:t>asset </a:t>
              </a:r>
              <a:r>
                <a:rPr lang="en-US" sz="1400" spc="55" dirty="0">
                  <a:latin typeface="Arial" panose="020B0604020202020204" pitchFamily="34" charset="0"/>
                  <a:cs typeface="Arial" panose="020B0604020202020204" pitchFamily="34" charset="0"/>
                </a:rPr>
                <a:t>even </a:t>
              </a:r>
              <a:r>
                <a:rPr lang="en-US" sz="1400" spc="15" dirty="0">
                  <a:latin typeface="Arial" panose="020B0604020202020204" pitchFamily="34" charset="0"/>
                  <a:cs typeface="Arial" panose="020B0604020202020204" pitchFamily="34" charset="0"/>
                </a:rPr>
                <a:t>if </a:t>
              </a:r>
              <a:r>
                <a:rPr lang="en-US" sz="1400" spc="85" dirty="0">
                  <a:latin typeface="Arial" panose="020B0604020202020204" pitchFamily="34" charset="0"/>
                  <a:cs typeface="Arial" panose="020B0604020202020204" pitchFamily="34" charset="0"/>
                </a:rPr>
                <a:t>that </a:t>
              </a:r>
              <a:r>
                <a:rPr lang="en-US" sz="1400" spc="50" dirty="0">
                  <a:latin typeface="Arial" panose="020B0604020202020204" pitchFamily="34" charset="0"/>
                  <a:cs typeface="Arial" panose="020B0604020202020204" pitchFamily="34" charset="0"/>
                </a:rPr>
                <a:t>price </a:t>
              </a:r>
              <a:r>
                <a:rPr lang="en-US" sz="1400" spc="45" dirty="0">
                  <a:latin typeface="Arial" panose="020B0604020202020204" pitchFamily="34" charset="0"/>
                  <a:cs typeface="Arial" panose="020B0604020202020204" pitchFamily="34" charset="0"/>
                </a:rPr>
                <a:t>does </a:t>
              </a:r>
              <a:r>
                <a:rPr lang="en-US" sz="1400" spc="60" dirty="0">
                  <a:latin typeface="Arial" panose="020B0604020202020204" pitchFamily="34" charset="0"/>
                  <a:cs typeface="Arial" panose="020B0604020202020204" pitchFamily="34" charset="0"/>
                </a:rPr>
                <a:t>not  </a:t>
              </a:r>
              <a:r>
                <a:rPr lang="en-US" sz="1400" spc="90" dirty="0">
                  <a:latin typeface="Arial" panose="020B0604020202020204" pitchFamily="34" charset="0"/>
                  <a:cs typeface="Arial" panose="020B0604020202020204" pitchFamily="34" charset="0"/>
                </a:rPr>
                <a:t>meet </a:t>
              </a:r>
              <a:r>
                <a:rPr lang="en-US" sz="1400" spc="80" dirty="0">
                  <a:latin typeface="Arial" panose="020B0604020202020204" pitchFamily="34" charset="0"/>
                  <a:cs typeface="Arial" panose="020B0604020202020204" pitchFamily="34" charset="0"/>
                </a:rPr>
                <a:t>the </a:t>
              </a:r>
              <a:r>
                <a:rPr lang="en-US" sz="1400" spc="35" dirty="0">
                  <a:latin typeface="Arial" panose="020B0604020202020204" pitchFamily="34" charset="0"/>
                  <a:cs typeface="Arial" panose="020B0604020202020204" pitchFamily="34" charset="0"/>
                </a:rPr>
                <a:t>conditions </a:t>
              </a:r>
              <a:r>
                <a:rPr lang="en-US" sz="1400" spc="75" dirty="0">
                  <a:latin typeface="Arial" panose="020B0604020202020204" pitchFamily="34" charset="0"/>
                  <a:cs typeface="Arial" panose="020B0604020202020204" pitchFamily="34" charset="0"/>
                </a:rPr>
                <a:t>to be </a:t>
              </a:r>
              <a:r>
                <a:rPr lang="en-US" sz="1400" spc="45" dirty="0">
                  <a:latin typeface="Arial" panose="020B0604020202020204" pitchFamily="34" charset="0"/>
                  <a:cs typeface="Arial" panose="020B0604020202020204" pitchFamily="34" charset="0"/>
                </a:rPr>
                <a:t>considered </a:t>
              </a:r>
              <a:r>
                <a:rPr lang="en-US" sz="1400" spc="75" dirty="0">
                  <a:latin typeface="Arial" panose="020B0604020202020204" pitchFamily="34" charset="0"/>
                  <a:cs typeface="Arial" panose="020B0604020202020204" pitchFamily="34" charset="0"/>
                </a:rPr>
                <a:t>a  </a:t>
              </a:r>
              <a:r>
                <a:rPr lang="en-US" sz="1400" spc="60" dirty="0">
                  <a:latin typeface="Arial" panose="020B0604020202020204" pitchFamily="34" charset="0"/>
                  <a:cs typeface="Arial" panose="020B0604020202020204" pitchFamily="34" charset="0"/>
                </a:rPr>
                <a:t>quoted </a:t>
              </a:r>
              <a:r>
                <a:rPr lang="en-US" sz="1400" spc="50" dirty="0">
                  <a:latin typeface="Arial" panose="020B0604020202020204" pitchFamily="34" charset="0"/>
                  <a:cs typeface="Arial" panose="020B0604020202020204" pitchFamily="34" charset="0"/>
                </a:rPr>
                <a:t>price </a:t>
              </a:r>
              <a:r>
                <a:rPr lang="en-US" sz="1400" spc="25" dirty="0">
                  <a:latin typeface="Arial" panose="020B0604020202020204" pitchFamily="34" charset="0"/>
                  <a:cs typeface="Arial" panose="020B0604020202020204" pitchFamily="34" charset="0"/>
                </a:rPr>
                <a:t>in </a:t>
              </a:r>
              <a:r>
                <a:rPr lang="en-US" sz="1400" spc="60" dirty="0">
                  <a:latin typeface="Arial" panose="020B0604020202020204" pitchFamily="34" charset="0"/>
                  <a:cs typeface="Arial" panose="020B0604020202020204" pitchFamily="34" charset="0"/>
                </a:rPr>
                <a:t>an </a:t>
              </a:r>
              <a:r>
                <a:rPr lang="en-US" sz="1400" spc="55" dirty="0">
                  <a:latin typeface="Arial" panose="020B0604020202020204" pitchFamily="34" charset="0"/>
                  <a:cs typeface="Arial" panose="020B0604020202020204" pitchFamily="34" charset="0"/>
                </a:rPr>
                <a:t>active</a:t>
              </a:r>
              <a:r>
                <a:rPr lang="en-US" sz="1400" spc="114" dirty="0">
                  <a:latin typeface="Arial" panose="020B0604020202020204" pitchFamily="34" charset="0"/>
                  <a:cs typeface="Arial" panose="020B0604020202020204" pitchFamily="34" charset="0"/>
                </a:rPr>
                <a:t> </a:t>
              </a:r>
              <a:r>
                <a:rPr lang="en-US" sz="1400" spc="70" dirty="0">
                  <a:latin typeface="Arial" panose="020B0604020202020204" pitchFamily="34" charset="0"/>
                  <a:cs typeface="Arial" panose="020B0604020202020204" pitchFamily="34" charset="0"/>
                </a:rPr>
                <a:t>market.</a:t>
              </a:r>
              <a:endParaRPr lang="en-US" sz="1100" dirty="0">
                <a:latin typeface="Arial" panose="020B0604020202020204" pitchFamily="34" charset="0"/>
                <a:cs typeface="Arial" panose="020B0604020202020204" pitchFamily="34" charset="0"/>
              </a:endParaRPr>
            </a:p>
          </p:txBody>
        </p:sp>
      </p:grpSp>
      <p:sp>
        <p:nvSpPr>
          <p:cNvPr id="20" name="Title 5">
            <a:extLst>
              <a:ext uri="{FF2B5EF4-FFF2-40B4-BE49-F238E27FC236}">
                <a16:creationId xmlns:a16="http://schemas.microsoft.com/office/drawing/2014/main" id="{E46B7B03-43E0-10C0-55DA-5FADA2AED64D}"/>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Cost Approach</a:t>
            </a:r>
          </a:p>
        </p:txBody>
      </p:sp>
    </p:spTree>
    <p:extLst>
      <p:ext uri="{BB962C8B-B14F-4D97-AF65-F5344CB8AC3E}">
        <p14:creationId xmlns:p14="http://schemas.microsoft.com/office/powerpoint/2010/main" val="2648270857"/>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C4E5-E6C2-596F-40F3-CCF0AA53530A}"/>
            </a:ext>
          </a:extLst>
        </p:cNvPr>
        <p:cNvGrpSpPr/>
        <p:nvPr/>
      </p:nvGrpSpPr>
      <p:grpSpPr>
        <a:xfrm>
          <a:off x="0" y="0"/>
          <a:ext cx="0" cy="0"/>
          <a:chOff x="0" y="0"/>
          <a:chExt cx="0" cy="0"/>
        </a:xfrm>
      </p:grpSpPr>
      <p:sp>
        <p:nvSpPr>
          <p:cNvPr id="7" name="Footer Placeholder 3">
            <a:extLst>
              <a:ext uri="{FF2B5EF4-FFF2-40B4-BE49-F238E27FC236}">
                <a16:creationId xmlns:a16="http://schemas.microsoft.com/office/drawing/2014/main" id="{E0EE2E32-3768-7A50-7572-9D867F3EE7C2}"/>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7B9E6462-D4EA-D14B-8985-344F0E0AE8D8}"/>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24</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21A8B695-D748-B3BA-5F46-C1B0E260BDEF}"/>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1" name="TextBox 10">
            <a:extLst>
              <a:ext uri="{FF2B5EF4-FFF2-40B4-BE49-F238E27FC236}">
                <a16:creationId xmlns:a16="http://schemas.microsoft.com/office/drawing/2014/main" id="{91FBACD3-F079-F919-7A6F-EA2C0764EC58}"/>
              </a:ext>
            </a:extLst>
          </p:cNvPr>
          <p:cNvSpPr txBox="1"/>
          <p:nvPr/>
        </p:nvSpPr>
        <p:spPr>
          <a:xfrm>
            <a:off x="261151" y="5360562"/>
            <a:ext cx="8644814" cy="1182375"/>
          </a:xfrm>
          <a:prstGeom prst="rect">
            <a:avLst/>
          </a:prstGeom>
          <a:noFill/>
          <a:ln>
            <a:solidFill>
              <a:schemeClr val="tx1"/>
            </a:solidFill>
            <a:prstDash val="sysDash"/>
          </a:ln>
        </p:spPr>
        <p:txBody>
          <a:bodyPr wrap="square" rtlCol="0">
            <a:spAutoFit/>
          </a:bodyPr>
          <a:lstStyle/>
          <a:p>
            <a:pPr marL="238125" marR="99695" indent="-225425" algn="just">
              <a:lnSpc>
                <a:spcPct val="100000"/>
              </a:lnSpc>
              <a:spcBef>
                <a:spcPts val="100"/>
              </a:spcBef>
              <a:buChar char="•"/>
              <a:tabLst>
                <a:tab pos="238125" algn="l"/>
                <a:tab pos="238760" algn="l"/>
              </a:tabLst>
            </a:pPr>
            <a:r>
              <a:rPr lang="en-US" sz="1400" i="1" spc="-55" dirty="0">
                <a:latin typeface="Arial" panose="020B0604020202020204" pitchFamily="34" charset="0"/>
                <a:cs typeface="Arial" panose="020B0604020202020204" pitchFamily="34" charset="0"/>
              </a:rPr>
              <a:t>As discussed, this method  </a:t>
            </a:r>
            <a:r>
              <a:rPr lang="en-US" sz="1400" b="1" i="1" spc="-15" dirty="0">
                <a:solidFill>
                  <a:srgbClr val="3BB3C2"/>
                </a:solidFill>
                <a:latin typeface="Arial" panose="020B0604020202020204" pitchFamily="34" charset="0"/>
                <a:cs typeface="Arial" panose="020B0604020202020204" pitchFamily="34" charset="0"/>
              </a:rPr>
              <a:t>has limited application in  estimating the fair values  </a:t>
            </a:r>
            <a:r>
              <a:rPr lang="en-US" sz="1400" i="1" spc="-55" dirty="0">
                <a:latin typeface="Arial" panose="020B0604020202020204" pitchFamily="34" charset="0"/>
                <a:cs typeface="Arial" panose="020B0604020202020204" pitchFamily="34" charset="0"/>
              </a:rPr>
              <a:t>of the intangible assets  mainly because Intangible  assets tend </a:t>
            </a:r>
            <a:r>
              <a:rPr lang="en-US" sz="1400" b="1" i="1" spc="-15" dirty="0">
                <a:solidFill>
                  <a:srgbClr val="3BB3C2"/>
                </a:solidFill>
                <a:latin typeface="Arial" panose="020B0604020202020204" pitchFamily="34" charset="0"/>
                <a:cs typeface="Arial" panose="020B0604020202020204" pitchFamily="34" charset="0"/>
              </a:rPr>
              <a:t>not to be  homogeneous and are  traded rarely on active  markets.</a:t>
            </a:r>
          </a:p>
          <a:p>
            <a:pPr marL="238125" marR="99695" indent="-225425" algn="just">
              <a:lnSpc>
                <a:spcPct val="100000"/>
              </a:lnSpc>
              <a:spcBef>
                <a:spcPts val="100"/>
              </a:spcBef>
              <a:buChar char="•"/>
              <a:tabLst>
                <a:tab pos="238125" algn="l"/>
                <a:tab pos="238760" algn="l"/>
              </a:tabLst>
            </a:pPr>
            <a:r>
              <a:rPr lang="en-US" sz="1400" i="1" spc="-55" dirty="0">
                <a:latin typeface="Arial" panose="020B0604020202020204" pitchFamily="34" charset="0"/>
                <a:cs typeface="Arial" panose="020B0604020202020204" pitchFamily="34" charset="0"/>
              </a:rPr>
              <a:t>Quoted market prices and  observed transaction prices  of intangibles in the market  vary significantly as  compared to the subject  intangible and thus a  meaningful comparison  cannot be made.</a:t>
            </a:r>
          </a:p>
        </p:txBody>
      </p:sp>
      <p:grpSp>
        <p:nvGrpSpPr>
          <p:cNvPr id="13" name="Group 12">
            <a:extLst>
              <a:ext uri="{FF2B5EF4-FFF2-40B4-BE49-F238E27FC236}">
                <a16:creationId xmlns:a16="http://schemas.microsoft.com/office/drawing/2014/main" id="{DB5B7058-5F2B-5383-375A-01A135166936}"/>
              </a:ext>
            </a:extLst>
          </p:cNvPr>
          <p:cNvGrpSpPr/>
          <p:nvPr/>
        </p:nvGrpSpPr>
        <p:grpSpPr>
          <a:xfrm>
            <a:off x="221395" y="1302082"/>
            <a:ext cx="8741779" cy="3704279"/>
            <a:chOff x="251212" y="1182812"/>
            <a:chExt cx="8741779" cy="3704279"/>
          </a:xfrm>
        </p:grpSpPr>
        <p:cxnSp>
          <p:nvCxnSpPr>
            <p:cNvPr id="5" name="Straight Connector 4">
              <a:extLst>
                <a:ext uri="{FF2B5EF4-FFF2-40B4-BE49-F238E27FC236}">
                  <a16:creationId xmlns:a16="http://schemas.microsoft.com/office/drawing/2014/main" id="{62239889-FE67-D046-D089-16DA6715524E}"/>
                </a:ext>
              </a:extLst>
            </p:cNvPr>
            <p:cNvCxnSpPr>
              <a:cxnSpLocks/>
            </p:cNvCxnSpPr>
            <p:nvPr/>
          </p:nvCxnSpPr>
          <p:spPr>
            <a:xfrm>
              <a:off x="4572000" y="1195872"/>
              <a:ext cx="0" cy="3691219"/>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6842EF32-4181-6F7D-F63C-7EF57591BE17}"/>
                </a:ext>
              </a:extLst>
            </p:cNvPr>
            <p:cNvSpPr/>
            <p:nvPr/>
          </p:nvSpPr>
          <p:spPr>
            <a:xfrm>
              <a:off x="911415" y="1213385"/>
              <a:ext cx="2963696" cy="369332"/>
            </a:xfrm>
            <a:prstGeom prst="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wrap="none">
              <a:spAutoFit/>
            </a:bodyPr>
            <a:lstStyle/>
            <a:p>
              <a:r>
                <a:rPr lang="en-IN" b="1" spc="-5" dirty="0">
                  <a:solidFill>
                    <a:schemeClr val="bg1"/>
                  </a:solidFill>
                  <a:latin typeface="Arial" panose="020B0604020202020204" pitchFamily="34" charset="0"/>
                  <a:cs typeface="Arial" panose="020B0604020202020204" pitchFamily="34" charset="0"/>
                </a:rPr>
                <a:t>Price/ Valuation multiples</a:t>
              </a:r>
            </a:p>
          </p:txBody>
        </p:sp>
        <p:sp>
          <p:nvSpPr>
            <p:cNvPr id="9" name="Rectangle 8">
              <a:extLst>
                <a:ext uri="{FF2B5EF4-FFF2-40B4-BE49-F238E27FC236}">
                  <a16:creationId xmlns:a16="http://schemas.microsoft.com/office/drawing/2014/main" id="{637E282A-F659-F752-50B0-5E7287ED64BD}"/>
                </a:ext>
              </a:extLst>
            </p:cNvPr>
            <p:cNvSpPr/>
            <p:nvPr/>
          </p:nvSpPr>
          <p:spPr>
            <a:xfrm>
              <a:off x="5454421" y="1182812"/>
              <a:ext cx="2952090" cy="369332"/>
            </a:xfrm>
            <a:prstGeom prst="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wrap="none">
              <a:spAutoFit/>
            </a:bodyPr>
            <a:lstStyle/>
            <a:p>
              <a:r>
                <a:rPr lang="en-IN" b="1" spc="-5" dirty="0">
                  <a:solidFill>
                    <a:schemeClr val="bg1"/>
                  </a:solidFill>
                  <a:latin typeface="Arial" panose="020B0604020202020204" pitchFamily="34" charset="0"/>
                  <a:cs typeface="Arial" panose="020B0604020202020204" pitchFamily="34" charset="0"/>
                </a:rPr>
                <a:t>Guideline pricing method</a:t>
              </a:r>
            </a:p>
          </p:txBody>
        </p:sp>
        <p:sp>
          <p:nvSpPr>
            <p:cNvPr id="10" name="Rectangle 9">
              <a:extLst>
                <a:ext uri="{FF2B5EF4-FFF2-40B4-BE49-F238E27FC236}">
                  <a16:creationId xmlns:a16="http://schemas.microsoft.com/office/drawing/2014/main" id="{1A79E3ED-E6D8-42BC-8639-02D570D5AE8E}"/>
                </a:ext>
              </a:extLst>
            </p:cNvPr>
            <p:cNvSpPr/>
            <p:nvPr/>
          </p:nvSpPr>
          <p:spPr>
            <a:xfrm>
              <a:off x="251212" y="1675956"/>
              <a:ext cx="4072062" cy="3211135"/>
            </a:xfrm>
            <a:prstGeom prst="rect">
              <a:avLst/>
            </a:prstGeom>
          </p:spPr>
          <p:txBody>
            <a:bodyPr wrap="square">
              <a:spAutoFit/>
            </a:bodyPr>
            <a:lstStyle/>
            <a:p>
              <a:pPr marL="298450" marR="5080" indent="-285750" algn="just">
                <a:lnSpc>
                  <a:spcPct val="100000"/>
                </a:lnSpc>
                <a:spcBef>
                  <a:spcPts val="720"/>
                </a:spcBef>
                <a:buFont typeface="Wingdings" panose="05000000000000000000" pitchFamily="2" charset="2"/>
                <a:buChar char="§"/>
                <a:tabLst>
                  <a:tab pos="238125" algn="l"/>
                  <a:tab pos="238760" algn="l"/>
                </a:tabLst>
              </a:pPr>
              <a:r>
                <a:rPr lang="en-US" sz="1400" spc="30" dirty="0">
                  <a:latin typeface="Arial" panose="020B0604020202020204" pitchFamily="34" charset="0"/>
                  <a:cs typeface="Arial" panose="020B0604020202020204" pitchFamily="34" charset="0"/>
                </a:rPr>
                <a:t>The </a:t>
              </a:r>
              <a:r>
                <a:rPr lang="en-US" sz="1400" spc="45" dirty="0">
                  <a:latin typeface="Arial" panose="020B0604020202020204" pitchFamily="34" charset="0"/>
                  <a:cs typeface="Arial" panose="020B0604020202020204" pitchFamily="34" charset="0"/>
                </a:rPr>
                <a:t>fair </a:t>
              </a:r>
              <a:r>
                <a:rPr lang="en-US" sz="1400" spc="40" dirty="0">
                  <a:latin typeface="Arial" panose="020B0604020202020204" pitchFamily="34" charset="0"/>
                  <a:cs typeface="Arial" panose="020B0604020202020204" pitchFamily="34" charset="0"/>
                </a:rPr>
                <a:t>value </a:t>
              </a:r>
              <a:r>
                <a:rPr lang="en-US" sz="1400" spc="30" dirty="0">
                  <a:latin typeface="Arial" panose="020B0604020202020204" pitchFamily="34" charset="0"/>
                  <a:cs typeface="Arial" panose="020B0604020202020204" pitchFamily="34" charset="0"/>
                </a:rPr>
                <a:t>of </a:t>
              </a:r>
              <a:r>
                <a:rPr lang="en-US" sz="1400" spc="80" dirty="0">
                  <a:latin typeface="Arial" panose="020B0604020202020204" pitchFamily="34" charset="0"/>
                  <a:cs typeface="Arial" panose="020B0604020202020204" pitchFamily="34" charset="0"/>
                </a:rPr>
                <a:t>the </a:t>
              </a:r>
              <a:r>
                <a:rPr lang="en-US" sz="1400" spc="65" dirty="0">
                  <a:latin typeface="Arial" panose="020B0604020202020204" pitchFamily="34" charset="0"/>
                  <a:cs typeface="Arial" panose="020B0604020202020204" pitchFamily="34" charset="0"/>
                </a:rPr>
                <a:t>asset </a:t>
              </a:r>
              <a:r>
                <a:rPr lang="en-US" sz="1400" spc="25" dirty="0">
                  <a:latin typeface="Arial" panose="020B0604020202020204" pitchFamily="34" charset="0"/>
                  <a:cs typeface="Arial" panose="020B0604020202020204" pitchFamily="34" charset="0"/>
                </a:rPr>
                <a:t>in </a:t>
              </a:r>
              <a:r>
                <a:rPr lang="en-US" sz="1400" spc="45" dirty="0">
                  <a:latin typeface="Arial" panose="020B0604020202020204" pitchFamily="34" charset="0"/>
                  <a:cs typeface="Arial" panose="020B0604020202020204" pitchFamily="34" charset="0"/>
                </a:rPr>
                <a:t>question </a:t>
              </a:r>
              <a:r>
                <a:rPr lang="en-US" sz="1400" spc="10" dirty="0">
                  <a:latin typeface="Arial" panose="020B0604020202020204" pitchFamily="34" charset="0"/>
                  <a:cs typeface="Arial" panose="020B0604020202020204" pitchFamily="34" charset="0"/>
                </a:rPr>
                <a:t>is  </a:t>
              </a:r>
              <a:r>
                <a:rPr lang="en-US" sz="1400" spc="50" dirty="0">
                  <a:latin typeface="Arial" panose="020B0604020202020204" pitchFamily="34" charset="0"/>
                  <a:cs typeface="Arial" panose="020B0604020202020204" pitchFamily="34" charset="0"/>
                </a:rPr>
                <a:t>assessed </a:t>
              </a:r>
              <a:r>
                <a:rPr lang="en-US" sz="1400" spc="25" dirty="0">
                  <a:latin typeface="Arial" panose="020B0604020202020204" pitchFamily="34" charset="0"/>
                  <a:cs typeface="Arial" panose="020B0604020202020204" pitchFamily="34" charset="0"/>
                </a:rPr>
                <a:t>in </a:t>
              </a:r>
              <a:r>
                <a:rPr lang="en-US" sz="1400" spc="75" dirty="0">
                  <a:latin typeface="Arial" panose="020B0604020202020204" pitchFamily="34" charset="0"/>
                  <a:cs typeface="Arial" panose="020B0604020202020204" pitchFamily="34" charset="0"/>
                </a:rPr>
                <a:t>a </a:t>
              </a:r>
              <a:r>
                <a:rPr lang="en-US" sz="1400" b="1" spc="-15" dirty="0">
                  <a:solidFill>
                    <a:srgbClr val="3BB3C2"/>
                  </a:solidFill>
                  <a:latin typeface="Arial" panose="020B0604020202020204" pitchFamily="34" charset="0"/>
                  <a:cs typeface="Arial" panose="020B0604020202020204" pitchFamily="34" charset="0"/>
                </a:rPr>
                <a:t>benchmarking-type exercise </a:t>
              </a:r>
              <a:r>
                <a:rPr lang="en-US" sz="1400" spc="15" dirty="0">
                  <a:latin typeface="Arial" panose="020B0604020202020204" pitchFamily="34" charset="0"/>
                  <a:cs typeface="Arial" panose="020B0604020202020204" pitchFamily="34" charset="0"/>
                </a:rPr>
                <a:t>by  </a:t>
              </a:r>
              <a:r>
                <a:rPr lang="en-US" sz="1400" spc="50" dirty="0">
                  <a:latin typeface="Arial" panose="020B0604020202020204" pitchFamily="34" charset="0"/>
                  <a:cs typeface="Arial" panose="020B0604020202020204" pitchFamily="34" charset="0"/>
                </a:rPr>
                <a:t>estimating </a:t>
              </a:r>
              <a:r>
                <a:rPr lang="en-US" sz="1400" spc="40" dirty="0">
                  <a:latin typeface="Arial" panose="020B0604020202020204" pitchFamily="34" charset="0"/>
                  <a:cs typeface="Arial" panose="020B0604020202020204" pitchFamily="34" charset="0"/>
                </a:rPr>
                <a:t>its </a:t>
              </a:r>
              <a:r>
                <a:rPr lang="en-US" sz="1400" spc="45" dirty="0">
                  <a:latin typeface="Arial" panose="020B0604020202020204" pitchFamily="34" charset="0"/>
                  <a:cs typeface="Arial" panose="020B0604020202020204" pitchFamily="34" charset="0"/>
                </a:rPr>
                <a:t>fair </a:t>
              </a:r>
              <a:r>
                <a:rPr lang="en-US" sz="1400" spc="40" dirty="0">
                  <a:latin typeface="Arial" panose="020B0604020202020204" pitchFamily="34" charset="0"/>
                  <a:cs typeface="Arial" panose="020B0604020202020204" pitchFamily="34" charset="0"/>
                </a:rPr>
                <a:t>value </a:t>
              </a:r>
              <a:r>
                <a:rPr lang="en-US" sz="1400" spc="55" dirty="0">
                  <a:latin typeface="Arial" panose="020B0604020202020204" pitchFamily="34" charset="0"/>
                  <a:cs typeface="Arial" panose="020B0604020202020204" pitchFamily="34" charset="0"/>
                </a:rPr>
                <a:t>relative </a:t>
              </a:r>
              <a:r>
                <a:rPr lang="en-US" sz="1400" spc="75" dirty="0">
                  <a:latin typeface="Arial" panose="020B0604020202020204" pitchFamily="34" charset="0"/>
                  <a:cs typeface="Arial" panose="020B0604020202020204" pitchFamily="34" charset="0"/>
                </a:rPr>
                <a:t>to </a:t>
              </a:r>
              <a:r>
                <a:rPr lang="en-US" sz="1400" spc="45" dirty="0">
                  <a:latin typeface="Arial" panose="020B0604020202020204" pitchFamily="34" charset="0"/>
                  <a:cs typeface="Arial" panose="020B0604020202020204" pitchFamily="34" charset="0"/>
                </a:rPr>
                <a:t>observed  </a:t>
              </a:r>
              <a:r>
                <a:rPr lang="en-US" sz="1400" spc="55" dirty="0">
                  <a:latin typeface="Arial" panose="020B0604020202020204" pitchFamily="34" charset="0"/>
                  <a:cs typeface="Arial" panose="020B0604020202020204" pitchFamily="34" charset="0"/>
                </a:rPr>
                <a:t>transaction </a:t>
              </a:r>
              <a:r>
                <a:rPr lang="en-US" sz="1400" spc="40" dirty="0">
                  <a:latin typeface="Arial" panose="020B0604020202020204" pitchFamily="34" charset="0"/>
                  <a:cs typeface="Arial" panose="020B0604020202020204" pitchFamily="34" charset="0"/>
                </a:rPr>
                <a:t>prices </a:t>
              </a:r>
              <a:r>
                <a:rPr lang="en-US" sz="1400" spc="30" dirty="0">
                  <a:latin typeface="Arial" panose="020B0604020202020204" pitchFamily="34" charset="0"/>
                  <a:cs typeface="Arial" panose="020B0604020202020204" pitchFamily="34" charset="0"/>
                </a:rPr>
                <a:t>of similar </a:t>
              </a:r>
              <a:r>
                <a:rPr lang="en-US" sz="1400" spc="40" dirty="0">
                  <a:latin typeface="Arial" panose="020B0604020202020204" pitchFamily="34" charset="0"/>
                  <a:cs typeface="Arial" panose="020B0604020202020204" pitchFamily="34" charset="0"/>
                </a:rPr>
                <a:t>intangible</a:t>
              </a:r>
              <a:r>
                <a:rPr lang="en-US" sz="1400" spc="225" dirty="0">
                  <a:latin typeface="Arial" panose="020B0604020202020204" pitchFamily="34" charset="0"/>
                  <a:cs typeface="Arial" panose="020B0604020202020204" pitchFamily="34" charset="0"/>
                </a:rPr>
                <a:t> </a:t>
              </a:r>
              <a:r>
                <a:rPr lang="en-US" sz="1400" spc="65" dirty="0">
                  <a:latin typeface="Arial" panose="020B0604020202020204" pitchFamily="34" charset="0"/>
                  <a:cs typeface="Arial" panose="020B0604020202020204" pitchFamily="34" charset="0"/>
                </a:rPr>
                <a:t>assets.</a:t>
              </a:r>
              <a:endParaRPr lang="en-US" sz="1400" spc="30" dirty="0">
                <a:latin typeface="Arial" panose="020B0604020202020204" pitchFamily="34" charset="0"/>
                <a:cs typeface="Arial" panose="020B0604020202020204" pitchFamily="34" charset="0"/>
              </a:endParaRPr>
            </a:p>
            <a:p>
              <a:pPr marL="298450" indent="-285750" algn="just">
                <a:lnSpc>
                  <a:spcPct val="100000"/>
                </a:lnSpc>
                <a:spcBef>
                  <a:spcPts val="105"/>
                </a:spcBef>
                <a:buFont typeface="Wingdings" panose="05000000000000000000" pitchFamily="2" charset="2"/>
                <a:buChar char="§"/>
                <a:tabLst>
                  <a:tab pos="189865" algn="l"/>
                </a:tabLst>
              </a:pPr>
              <a:r>
                <a:rPr lang="en-US" sz="1400" spc="-10" dirty="0">
                  <a:latin typeface="Arial" panose="020B0604020202020204" pitchFamily="34" charset="0"/>
                  <a:cs typeface="Arial" panose="020B0604020202020204" pitchFamily="34" charset="0"/>
                </a:rPr>
                <a:t>Differences between the asset under review  and assets for which transaction price data is  available need to be quantified and  incorporated into the fair value estimate.</a:t>
              </a:r>
            </a:p>
            <a:p>
              <a:pPr marL="298450" marR="5080" indent="-285750" algn="just">
                <a:lnSpc>
                  <a:spcPct val="100000"/>
                </a:lnSpc>
                <a:spcBef>
                  <a:spcPts val="720"/>
                </a:spcBef>
                <a:buFont typeface="Wingdings" panose="05000000000000000000" pitchFamily="2" charset="2"/>
                <a:buChar char="§"/>
                <a:tabLst>
                  <a:tab pos="238125" algn="l"/>
                  <a:tab pos="238760" algn="l"/>
                </a:tabLst>
              </a:pPr>
              <a:r>
                <a:rPr lang="en-US" sz="1400" spc="30" dirty="0">
                  <a:latin typeface="Arial" panose="020B0604020202020204" pitchFamily="34" charset="0"/>
                  <a:cs typeface="Arial" panose="020B0604020202020204" pitchFamily="34" charset="0"/>
                </a:rPr>
                <a:t>Adjustments for </a:t>
              </a:r>
              <a:r>
                <a:rPr lang="en-US" sz="1400" b="1" spc="-15" dirty="0">
                  <a:solidFill>
                    <a:srgbClr val="3BB3C2"/>
                  </a:solidFill>
                  <a:latin typeface="Arial" panose="020B0604020202020204" pitchFamily="34" charset="0"/>
                  <a:cs typeface="Arial" panose="020B0604020202020204" pitchFamily="34" charset="0"/>
                </a:rPr>
                <a:t>income taxes are usually</a:t>
              </a:r>
              <a:r>
                <a:rPr lang="en-US" sz="1400" spc="30" dirty="0">
                  <a:latin typeface="Arial" panose="020B0604020202020204" pitchFamily="34" charset="0"/>
                  <a:cs typeface="Arial" panose="020B0604020202020204" pitchFamily="34" charset="0"/>
                </a:rPr>
                <a:t> </a:t>
              </a:r>
              <a:r>
                <a:rPr lang="en-US" sz="1400" b="1" spc="-15" dirty="0">
                  <a:solidFill>
                    <a:srgbClr val="3BB3C2"/>
                  </a:solidFill>
                  <a:latin typeface="Arial" panose="020B0604020202020204" pitchFamily="34" charset="0"/>
                  <a:cs typeface="Arial" panose="020B0604020202020204" pitchFamily="34" charset="0"/>
                </a:rPr>
                <a:t>not  necessary </a:t>
              </a:r>
              <a:r>
                <a:rPr lang="en-US" sz="1400" spc="30" dirty="0">
                  <a:latin typeface="Arial" panose="020B0604020202020204" pitchFamily="34" charset="0"/>
                  <a:cs typeface="Arial" panose="020B0604020202020204" pitchFamily="34" charset="0"/>
                </a:rPr>
                <a:t>as the transaction prices should  reflect all the factors taken into account by  market participants in setting those prices</a:t>
              </a:r>
            </a:p>
          </p:txBody>
        </p:sp>
        <p:sp>
          <p:nvSpPr>
            <p:cNvPr id="12" name="Rectangle 11">
              <a:extLst>
                <a:ext uri="{FF2B5EF4-FFF2-40B4-BE49-F238E27FC236}">
                  <a16:creationId xmlns:a16="http://schemas.microsoft.com/office/drawing/2014/main" id="{EA473424-901F-18AA-3001-25AD3A07E3FF}"/>
                </a:ext>
              </a:extLst>
            </p:cNvPr>
            <p:cNvSpPr/>
            <p:nvPr/>
          </p:nvSpPr>
          <p:spPr>
            <a:xfrm>
              <a:off x="4685959" y="1652321"/>
              <a:ext cx="4307032" cy="2690480"/>
            </a:xfrm>
            <a:prstGeom prst="rect">
              <a:avLst/>
            </a:prstGeom>
          </p:spPr>
          <p:txBody>
            <a:bodyPr>
              <a:spAutoFit/>
            </a:bodyPr>
            <a:lstStyle/>
            <a:p>
              <a:pPr marL="238125" marR="229870" indent="-225425" algn="just">
                <a:lnSpc>
                  <a:spcPct val="100000"/>
                </a:lnSpc>
                <a:spcBef>
                  <a:spcPts val="95"/>
                </a:spcBef>
                <a:buChar char="•"/>
                <a:tabLst>
                  <a:tab pos="238125" algn="l"/>
                  <a:tab pos="238760" algn="l"/>
                </a:tabLst>
              </a:pPr>
              <a:r>
                <a:rPr lang="en-US" sz="1400" spc="45" dirty="0">
                  <a:latin typeface="Arial" panose="020B0604020202020204" pitchFamily="34" charset="0"/>
                  <a:cs typeface="Arial" panose="020B0604020202020204" pitchFamily="34" charset="0"/>
                </a:rPr>
                <a:t>This method is used where </a:t>
              </a:r>
              <a:r>
                <a:rPr lang="en-US" sz="1400" b="1" spc="-15" dirty="0">
                  <a:solidFill>
                    <a:srgbClr val="3BB3C2"/>
                  </a:solidFill>
                  <a:latin typeface="Arial" panose="020B0604020202020204" pitchFamily="34" charset="0"/>
                  <a:cs typeface="Arial" panose="020B0604020202020204" pitchFamily="34" charset="0"/>
                </a:rPr>
                <a:t>market prices are  available to correlate closely </a:t>
              </a:r>
              <a:r>
                <a:rPr lang="en-US" sz="1400" spc="45" dirty="0">
                  <a:latin typeface="Arial" panose="020B0604020202020204" pitchFamily="34" charset="0"/>
                  <a:cs typeface="Arial" panose="020B0604020202020204" pitchFamily="34" charset="0"/>
                </a:rPr>
                <a:t>to financial  metrics relating to the intangible asset.  Common market multiples are:</a:t>
              </a:r>
            </a:p>
            <a:p>
              <a:pPr marL="756285" marR="464184" lvl="1" indent="-286385" algn="just">
                <a:buFont typeface="Arial"/>
                <a:buChar char="•"/>
                <a:tabLst>
                  <a:tab pos="299085" algn="l"/>
                  <a:tab pos="299720" algn="l"/>
                </a:tabLst>
              </a:pPr>
              <a:r>
                <a:rPr lang="en-US" sz="1400" spc="-15" dirty="0">
                  <a:latin typeface="Arial" panose="020B0604020202020204" pitchFamily="34" charset="0"/>
                  <a:cs typeface="Arial" panose="020B0604020202020204" pitchFamily="34" charset="0"/>
                </a:rPr>
                <a:t>Price to cash flow</a:t>
              </a:r>
            </a:p>
            <a:p>
              <a:pPr marL="756285" marR="464184" lvl="1" indent="-286385" algn="just">
                <a:buFont typeface="Arial"/>
                <a:buChar char="•"/>
                <a:tabLst>
                  <a:tab pos="299085" algn="l"/>
                  <a:tab pos="299720" algn="l"/>
                </a:tabLst>
              </a:pPr>
              <a:r>
                <a:rPr lang="en-US" sz="1400" spc="-15" dirty="0">
                  <a:latin typeface="Arial" panose="020B0604020202020204" pitchFamily="34" charset="0"/>
                  <a:cs typeface="Arial" panose="020B0604020202020204" pitchFamily="34" charset="0"/>
                </a:rPr>
                <a:t>Price to earnings</a:t>
              </a:r>
            </a:p>
            <a:p>
              <a:pPr marL="756285" marR="464184" lvl="1" indent="-286385" algn="just">
                <a:buFont typeface="Arial"/>
                <a:buChar char="•"/>
                <a:tabLst>
                  <a:tab pos="299085" algn="l"/>
                  <a:tab pos="299720" algn="l"/>
                </a:tabLst>
              </a:pPr>
              <a:r>
                <a:rPr lang="en-US" sz="1400" spc="-15" dirty="0">
                  <a:latin typeface="Arial" panose="020B0604020202020204" pitchFamily="34" charset="0"/>
                  <a:cs typeface="Arial" panose="020B0604020202020204" pitchFamily="34" charset="0"/>
                </a:rPr>
                <a:t>Price to revenue</a:t>
              </a:r>
            </a:p>
            <a:p>
              <a:pPr marL="238125" marR="5080" indent="-225425" algn="just">
                <a:lnSpc>
                  <a:spcPct val="100000"/>
                </a:lnSpc>
                <a:spcBef>
                  <a:spcPts val="95"/>
                </a:spcBef>
                <a:buChar char="•"/>
                <a:tabLst>
                  <a:tab pos="238125" algn="l"/>
                  <a:tab pos="238760" algn="l"/>
                </a:tabLst>
              </a:pPr>
              <a:r>
                <a:rPr lang="en-US" sz="1400" spc="-10" dirty="0">
                  <a:latin typeface="Arial" panose="020B0604020202020204" pitchFamily="34" charset="0"/>
                  <a:cs typeface="Arial" panose="020B0604020202020204" pitchFamily="34" charset="0"/>
                </a:rPr>
                <a:t>In </a:t>
              </a:r>
              <a:r>
                <a:rPr lang="en-US" sz="1400" spc="50" dirty="0">
                  <a:latin typeface="Arial" panose="020B0604020202020204" pitchFamily="34" charset="0"/>
                  <a:cs typeface="Arial" panose="020B0604020202020204" pitchFamily="34" charset="0"/>
                </a:rPr>
                <a:t>some cases, </a:t>
              </a:r>
              <a:r>
                <a:rPr lang="en-US" sz="1400" spc="65" dirty="0">
                  <a:latin typeface="Arial" panose="020B0604020202020204" pitchFamily="34" charset="0"/>
                  <a:cs typeface="Arial" panose="020B0604020202020204" pitchFamily="34" charset="0"/>
                </a:rPr>
                <a:t>market </a:t>
              </a:r>
              <a:r>
                <a:rPr lang="en-US" sz="1400" spc="45" dirty="0">
                  <a:latin typeface="Arial" panose="020B0604020202020204" pitchFamily="34" charset="0"/>
                  <a:cs typeface="Arial" panose="020B0604020202020204" pitchFamily="34" charset="0"/>
                </a:rPr>
                <a:t>prices </a:t>
              </a:r>
              <a:r>
                <a:rPr lang="en-US" sz="1400" spc="40" dirty="0">
                  <a:latin typeface="Arial" panose="020B0604020202020204" pitchFamily="34" charset="0"/>
                  <a:cs typeface="Arial" panose="020B0604020202020204" pitchFamily="34" charset="0"/>
                </a:rPr>
                <a:t>might </a:t>
              </a:r>
              <a:r>
                <a:rPr lang="en-US" sz="1400" b="1" spc="-15" dirty="0">
                  <a:solidFill>
                    <a:srgbClr val="3BB3C2"/>
                  </a:solidFill>
                  <a:latin typeface="Arial" panose="020B0604020202020204" pitchFamily="34" charset="0"/>
                  <a:cs typeface="Arial" panose="020B0604020202020204" pitchFamily="34" charset="0"/>
                </a:rPr>
                <a:t>correlate  with non-financial metrics as well or instead.  </a:t>
              </a:r>
              <a:r>
                <a:rPr lang="en-US" sz="1400" spc="-140" dirty="0">
                  <a:latin typeface="Arial" panose="020B0604020202020204" pitchFamily="34" charset="0"/>
                  <a:cs typeface="Arial" panose="020B0604020202020204" pitchFamily="34" charset="0"/>
                </a:rPr>
                <a:t>A </a:t>
              </a:r>
              <a:r>
                <a:rPr lang="en-US" sz="1400" spc="35" dirty="0">
                  <a:latin typeface="Arial" panose="020B0604020202020204" pitchFamily="34" charset="0"/>
                  <a:cs typeface="Arial" panose="020B0604020202020204" pitchFamily="34" charset="0"/>
                </a:rPr>
                <a:t>non-financial </a:t>
              </a:r>
              <a:r>
                <a:rPr lang="en-US" sz="1400" spc="60" dirty="0">
                  <a:latin typeface="Arial" panose="020B0604020202020204" pitchFamily="34" charset="0"/>
                  <a:cs typeface="Arial" panose="020B0604020202020204" pitchFamily="34" charset="0"/>
                </a:rPr>
                <a:t>metric </a:t>
              </a:r>
              <a:r>
                <a:rPr lang="en-US" sz="1400" spc="10" dirty="0">
                  <a:latin typeface="Arial" panose="020B0604020202020204" pitchFamily="34" charset="0"/>
                  <a:cs typeface="Arial" panose="020B0604020202020204" pitchFamily="34" charset="0"/>
                </a:rPr>
                <a:t>is </a:t>
              </a:r>
              <a:r>
                <a:rPr lang="en-US" sz="1400" spc="65" dirty="0">
                  <a:latin typeface="Arial" panose="020B0604020202020204" pitchFamily="34" charset="0"/>
                  <a:cs typeface="Arial" panose="020B0604020202020204" pitchFamily="34" charset="0"/>
                </a:rPr>
                <a:t>often </a:t>
              </a:r>
              <a:r>
                <a:rPr lang="en-US" sz="1400" spc="35" dirty="0">
                  <a:latin typeface="Arial" panose="020B0604020202020204" pitchFamily="34" charset="0"/>
                  <a:cs typeface="Arial" panose="020B0604020202020204" pitchFamily="34" charset="0"/>
                </a:rPr>
                <a:t>industry-  specific </a:t>
              </a:r>
              <a:r>
                <a:rPr lang="en-US" sz="1400" spc="60" dirty="0">
                  <a:latin typeface="Arial" panose="020B0604020202020204" pitchFamily="34" charset="0"/>
                  <a:cs typeface="Arial" panose="020B0604020202020204" pitchFamily="34" charset="0"/>
                </a:rPr>
                <a:t>and </a:t>
              </a:r>
              <a:r>
                <a:rPr lang="en-US" sz="1400" spc="30" dirty="0">
                  <a:latin typeface="Arial" panose="020B0604020202020204" pitchFamily="34" charset="0"/>
                  <a:cs typeface="Arial" panose="020B0604020202020204" pitchFamily="34" charset="0"/>
                </a:rPr>
                <a:t>should normally </a:t>
              </a:r>
              <a:r>
                <a:rPr lang="en-US" sz="1400" spc="70" dirty="0">
                  <a:latin typeface="Arial" panose="020B0604020202020204" pitchFamily="34" charset="0"/>
                  <a:cs typeface="Arial" panose="020B0604020202020204" pitchFamily="34" charset="0"/>
                </a:rPr>
                <a:t>be </a:t>
              </a:r>
              <a:r>
                <a:rPr lang="en-US" sz="1400" spc="50" dirty="0">
                  <a:latin typeface="Arial" panose="020B0604020202020204" pitchFamily="34" charset="0"/>
                  <a:cs typeface="Arial" panose="020B0604020202020204" pitchFamily="34" charset="0"/>
                </a:rPr>
                <a:t>used </a:t>
              </a:r>
              <a:r>
                <a:rPr lang="en-US" sz="1400" spc="15" dirty="0">
                  <a:latin typeface="Arial" panose="020B0604020202020204" pitchFamily="34" charset="0"/>
                  <a:cs typeface="Arial" panose="020B0604020202020204" pitchFamily="34" charset="0"/>
                </a:rPr>
                <a:t>only </a:t>
              </a:r>
              <a:r>
                <a:rPr lang="en-US" sz="1400" spc="20" dirty="0">
                  <a:latin typeface="Arial" panose="020B0604020202020204" pitchFamily="34" charset="0"/>
                  <a:cs typeface="Arial" panose="020B0604020202020204" pitchFamily="34" charset="0"/>
                </a:rPr>
                <a:t>if  </a:t>
              </a:r>
              <a:r>
                <a:rPr lang="en-US" sz="1400" spc="25" dirty="0">
                  <a:latin typeface="Arial" panose="020B0604020202020204" pitchFamily="34" charset="0"/>
                  <a:cs typeface="Arial" panose="020B0604020202020204" pitchFamily="34" charset="0"/>
                </a:rPr>
                <a:t>widely </a:t>
              </a:r>
              <a:r>
                <a:rPr lang="en-US" sz="1400" spc="50" dirty="0">
                  <a:latin typeface="Arial" panose="020B0604020202020204" pitchFamily="34" charset="0"/>
                  <a:cs typeface="Arial" panose="020B0604020202020204" pitchFamily="34" charset="0"/>
                </a:rPr>
                <a:t>applied </a:t>
              </a:r>
              <a:r>
                <a:rPr lang="en-US" sz="1400" spc="25" dirty="0">
                  <a:latin typeface="Arial" panose="020B0604020202020204" pitchFamily="34" charset="0"/>
                  <a:cs typeface="Arial" panose="020B0604020202020204" pitchFamily="34" charset="0"/>
                </a:rPr>
                <a:t>in pricing </a:t>
              </a:r>
              <a:r>
                <a:rPr lang="en-US" sz="1400" spc="55" dirty="0">
                  <a:latin typeface="Arial" panose="020B0604020202020204" pitchFamily="34" charset="0"/>
                  <a:cs typeface="Arial" panose="020B0604020202020204" pitchFamily="34" charset="0"/>
                </a:rPr>
                <a:t>assets </a:t>
              </a:r>
              <a:r>
                <a:rPr lang="en-US" sz="1400" spc="25" dirty="0">
                  <a:latin typeface="Arial" panose="020B0604020202020204" pitchFamily="34" charset="0"/>
                  <a:cs typeface="Arial" panose="020B0604020202020204" pitchFamily="34" charset="0"/>
                </a:rPr>
                <a:t>in </a:t>
              </a:r>
              <a:r>
                <a:rPr lang="en-US" sz="1400" spc="85" dirty="0">
                  <a:latin typeface="Arial" panose="020B0604020202020204" pitchFamily="34" charset="0"/>
                  <a:cs typeface="Arial" panose="020B0604020202020204" pitchFamily="34" charset="0"/>
                </a:rPr>
                <a:t>that  </a:t>
              </a:r>
              <a:r>
                <a:rPr lang="en-US" sz="1400" spc="45" dirty="0">
                  <a:latin typeface="Arial" panose="020B0604020202020204" pitchFamily="34" charset="0"/>
                  <a:cs typeface="Arial" panose="020B0604020202020204" pitchFamily="34" charset="0"/>
                </a:rPr>
                <a:t>industry.</a:t>
              </a:r>
              <a:endParaRPr lang="en-US" sz="1200" dirty="0">
                <a:latin typeface="Arial" panose="020B0604020202020204" pitchFamily="34" charset="0"/>
                <a:cs typeface="Arial" panose="020B0604020202020204" pitchFamily="34" charset="0"/>
              </a:endParaRPr>
            </a:p>
          </p:txBody>
        </p:sp>
      </p:grpSp>
      <p:sp>
        <p:nvSpPr>
          <p:cNvPr id="17" name="Title 5">
            <a:extLst>
              <a:ext uri="{FF2B5EF4-FFF2-40B4-BE49-F238E27FC236}">
                <a16:creationId xmlns:a16="http://schemas.microsoft.com/office/drawing/2014/main" id="{1416F519-875C-63F4-CA7C-DC8FD5410EA9}"/>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Market Approach</a:t>
            </a:r>
          </a:p>
        </p:txBody>
      </p:sp>
    </p:spTree>
    <p:extLst>
      <p:ext uri="{BB962C8B-B14F-4D97-AF65-F5344CB8AC3E}">
        <p14:creationId xmlns:p14="http://schemas.microsoft.com/office/powerpoint/2010/main" val="1362942919"/>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3134E86D-F060-4C11-829B-6C2710C49EEA}"/>
              </a:ext>
            </a:extLst>
          </p:cNvPr>
          <p:cNvSpPr/>
          <p:nvPr/>
        </p:nvSpPr>
        <p:spPr>
          <a:xfrm>
            <a:off x="353727" y="1667828"/>
            <a:ext cx="8438515" cy="991162"/>
          </a:xfrm>
          <a:custGeom>
            <a:avLst/>
            <a:gdLst/>
            <a:ahLst/>
            <a:cxnLst/>
            <a:rect l="l" t="t" r="r" b="b"/>
            <a:pathLst>
              <a:path w="8438515" h="713739">
                <a:moveTo>
                  <a:pt x="0" y="118872"/>
                </a:moveTo>
                <a:lnTo>
                  <a:pt x="9342" y="72598"/>
                </a:lnTo>
                <a:lnTo>
                  <a:pt x="34818" y="34813"/>
                </a:lnTo>
                <a:lnTo>
                  <a:pt x="72603" y="9340"/>
                </a:lnTo>
                <a:lnTo>
                  <a:pt x="118872" y="0"/>
                </a:lnTo>
                <a:lnTo>
                  <a:pt x="8319516" y="0"/>
                </a:lnTo>
                <a:lnTo>
                  <a:pt x="8365789" y="9340"/>
                </a:lnTo>
                <a:lnTo>
                  <a:pt x="8403574" y="34813"/>
                </a:lnTo>
                <a:lnTo>
                  <a:pt x="8429047" y="72598"/>
                </a:lnTo>
                <a:lnTo>
                  <a:pt x="8438388" y="118872"/>
                </a:lnTo>
                <a:lnTo>
                  <a:pt x="8438388" y="594360"/>
                </a:lnTo>
                <a:lnTo>
                  <a:pt x="8429047" y="640633"/>
                </a:lnTo>
                <a:lnTo>
                  <a:pt x="8403574" y="678418"/>
                </a:lnTo>
                <a:lnTo>
                  <a:pt x="8365789" y="703891"/>
                </a:lnTo>
                <a:lnTo>
                  <a:pt x="8319516" y="713232"/>
                </a:lnTo>
                <a:lnTo>
                  <a:pt x="118872" y="713232"/>
                </a:lnTo>
                <a:lnTo>
                  <a:pt x="72603" y="703891"/>
                </a:lnTo>
                <a:lnTo>
                  <a:pt x="34818" y="678418"/>
                </a:lnTo>
                <a:lnTo>
                  <a:pt x="9342" y="640633"/>
                </a:lnTo>
                <a:lnTo>
                  <a:pt x="0" y="594360"/>
                </a:lnTo>
                <a:lnTo>
                  <a:pt x="0" y="118872"/>
                </a:lnTo>
                <a:close/>
              </a:path>
            </a:pathLst>
          </a:custGeom>
          <a:ln w="12192">
            <a:solidFill>
              <a:srgbClr val="6C0020"/>
            </a:solidFill>
          </a:ln>
        </p:spPr>
        <p:txBody>
          <a:bodyPr wrap="square" lIns="0" tIns="0" rIns="0" bIns="0" rtlCol="0"/>
          <a:lstStyle/>
          <a:p>
            <a:endParaRPr sz="1300" dirty="0">
              <a:latin typeface="Arial" panose="020B0604020202020204" pitchFamily="34" charset="0"/>
              <a:cs typeface="Arial" panose="020B0604020202020204" pitchFamily="34" charset="0"/>
            </a:endParaRPr>
          </a:p>
        </p:txBody>
      </p:sp>
      <p:sp>
        <p:nvSpPr>
          <p:cNvPr id="13" name="object 5">
            <a:extLst>
              <a:ext uri="{FF2B5EF4-FFF2-40B4-BE49-F238E27FC236}">
                <a16:creationId xmlns:a16="http://schemas.microsoft.com/office/drawing/2014/main" id="{84B2F5AB-AEF0-4BB6-BC16-ADFD1C857750}"/>
              </a:ext>
            </a:extLst>
          </p:cNvPr>
          <p:cNvSpPr/>
          <p:nvPr/>
        </p:nvSpPr>
        <p:spPr>
          <a:xfrm>
            <a:off x="317248" y="1667828"/>
            <a:ext cx="1888489" cy="991162"/>
          </a:xfrm>
          <a:custGeom>
            <a:avLst/>
            <a:gdLst/>
            <a:ahLst/>
            <a:cxnLst/>
            <a:rect l="l" t="t" r="r" b="b"/>
            <a:pathLst>
              <a:path w="1888489" h="713739">
                <a:moveTo>
                  <a:pt x="1888236" y="0"/>
                </a:moveTo>
                <a:lnTo>
                  <a:pt x="129920" y="0"/>
                </a:lnTo>
                <a:lnTo>
                  <a:pt x="79349" y="10209"/>
                </a:lnTo>
                <a:lnTo>
                  <a:pt x="38052" y="38052"/>
                </a:lnTo>
                <a:lnTo>
                  <a:pt x="10209" y="79349"/>
                </a:lnTo>
                <a:lnTo>
                  <a:pt x="0" y="129921"/>
                </a:lnTo>
                <a:lnTo>
                  <a:pt x="0" y="583311"/>
                </a:lnTo>
                <a:lnTo>
                  <a:pt x="10209" y="633882"/>
                </a:lnTo>
                <a:lnTo>
                  <a:pt x="38052" y="675179"/>
                </a:lnTo>
                <a:lnTo>
                  <a:pt x="79349" y="703022"/>
                </a:lnTo>
                <a:lnTo>
                  <a:pt x="129920" y="713232"/>
                </a:lnTo>
                <a:lnTo>
                  <a:pt x="1888236" y="713232"/>
                </a:lnTo>
                <a:lnTo>
                  <a:pt x="1888236" y="0"/>
                </a:lnTo>
                <a:close/>
              </a:path>
            </a:pathLst>
          </a:custGeom>
          <a:solidFill>
            <a:srgbClr val="3BB3C2"/>
          </a:solidFill>
          <a:ln w="19050"/>
        </p:spPr>
        <p:style>
          <a:lnRef idx="3">
            <a:schemeClr val="lt1"/>
          </a:lnRef>
          <a:fillRef idx="1">
            <a:schemeClr val="accent5"/>
          </a:fillRef>
          <a:effectRef idx="1">
            <a:schemeClr val="accent5"/>
          </a:effectRef>
          <a:fontRef idx="minor">
            <a:schemeClr val="lt1"/>
          </a:fontRef>
        </p:style>
        <p:txBody>
          <a:bodyPr wrap="square" lIns="0" tIns="0" rIns="0" bIns="0" rtlCol="0"/>
          <a:lstStyle/>
          <a:p>
            <a:pPr marL="1122045">
              <a:lnSpc>
                <a:spcPct val="100000"/>
              </a:lnSpc>
              <a:spcBef>
                <a:spcPts val="105"/>
              </a:spcBef>
            </a:pPr>
            <a:endParaRPr lang="en-IN" sz="1300" dirty="0">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724D3D1-405F-4110-A7F9-2740DBDC58E3}"/>
              </a:ext>
            </a:extLst>
          </p:cNvPr>
          <p:cNvSpPr txBox="1"/>
          <p:nvPr/>
        </p:nvSpPr>
        <p:spPr>
          <a:xfrm>
            <a:off x="508959" y="1984695"/>
            <a:ext cx="1888489" cy="338554"/>
          </a:xfrm>
          <a:prstGeom prst="rect">
            <a:avLst/>
          </a:prstGeom>
          <a:noFill/>
        </p:spPr>
        <p:txBody>
          <a:bodyPr wrap="square" rtlCol="0">
            <a:spAutoFit/>
          </a:bodyPr>
          <a:lstStyle/>
          <a:p>
            <a:pPr marL="12700">
              <a:lnSpc>
                <a:spcPct val="100000"/>
              </a:lnSpc>
              <a:spcBef>
                <a:spcPts val="95"/>
              </a:spcBef>
            </a:pPr>
            <a:r>
              <a:rPr lang="en-IN" sz="1600" b="1" spc="-15" dirty="0">
                <a:solidFill>
                  <a:srgbClr val="FFFFFF"/>
                </a:solidFill>
                <a:latin typeface="Arial" panose="020B0604020202020204" pitchFamily="34" charset="0"/>
                <a:cs typeface="Arial" panose="020B0604020202020204" pitchFamily="34" charset="0"/>
              </a:rPr>
              <a:t>Introduction</a:t>
            </a:r>
            <a:endParaRPr lang="en-IN" sz="1600" b="1" dirty="0">
              <a:latin typeface="Arial" panose="020B0604020202020204" pitchFamily="34" charset="0"/>
              <a:cs typeface="Arial" panose="020B0604020202020204" pitchFamily="34" charset="0"/>
            </a:endParaRPr>
          </a:p>
        </p:txBody>
      </p:sp>
      <p:sp>
        <p:nvSpPr>
          <p:cNvPr id="15" name="object 14">
            <a:extLst>
              <a:ext uri="{FF2B5EF4-FFF2-40B4-BE49-F238E27FC236}">
                <a16:creationId xmlns:a16="http://schemas.microsoft.com/office/drawing/2014/main" id="{F6235BD9-F30B-4C82-A29F-3623F2E5818E}"/>
              </a:ext>
            </a:extLst>
          </p:cNvPr>
          <p:cNvSpPr txBox="1"/>
          <p:nvPr/>
        </p:nvSpPr>
        <p:spPr>
          <a:xfrm>
            <a:off x="2415688" y="1762466"/>
            <a:ext cx="6271556" cy="685444"/>
          </a:xfrm>
          <a:prstGeom prst="rect">
            <a:avLst/>
          </a:prstGeom>
        </p:spPr>
        <p:txBody>
          <a:bodyPr vert="horz" wrap="square" lIns="0" tIns="13335" rIns="0" bIns="0" rtlCol="0">
            <a:spAutoFit/>
          </a:bodyPr>
          <a:lstStyle/>
          <a:p>
            <a:pPr marL="298450" indent="-285750" algn="just">
              <a:lnSpc>
                <a:spcPct val="100000"/>
              </a:lnSpc>
              <a:spcBef>
                <a:spcPts val="105"/>
              </a:spcBef>
              <a:buFont typeface="Wingdings" panose="05000000000000000000" pitchFamily="2" charset="2"/>
              <a:buChar char="§"/>
            </a:pPr>
            <a:r>
              <a:rPr lang="en-US" sz="1400" spc="-5" dirty="0">
                <a:latin typeface="Arial" panose="020B0604020202020204" pitchFamily="34" charset="0"/>
                <a:cs typeface="Arial" panose="020B0604020202020204" pitchFamily="34" charset="0"/>
              </a:rPr>
              <a:t>The fair value of the intangible asset is measured as the present value of hypothetical royalty  payments that the entity is relieved from paying by not having to license the use of the intangible  asset from a third party.</a:t>
            </a:r>
          </a:p>
        </p:txBody>
      </p:sp>
      <p:sp>
        <p:nvSpPr>
          <p:cNvPr id="17" name="object 6">
            <a:extLst>
              <a:ext uri="{FF2B5EF4-FFF2-40B4-BE49-F238E27FC236}">
                <a16:creationId xmlns:a16="http://schemas.microsoft.com/office/drawing/2014/main" id="{35D705D0-2CB4-443A-BF8B-E88C8C44F430}"/>
              </a:ext>
            </a:extLst>
          </p:cNvPr>
          <p:cNvSpPr/>
          <p:nvPr/>
        </p:nvSpPr>
        <p:spPr>
          <a:xfrm>
            <a:off x="435722" y="2911949"/>
            <a:ext cx="2790363" cy="273050"/>
          </a:xfrm>
          <a:custGeom>
            <a:avLst/>
            <a:gdLst/>
            <a:ahLst/>
            <a:cxnLst/>
            <a:rect l="l" t="t" r="r" b="b"/>
            <a:pathLst>
              <a:path w="2654935" h="273050">
                <a:moveTo>
                  <a:pt x="0" y="272796"/>
                </a:moveTo>
                <a:lnTo>
                  <a:pt x="2654808" y="272796"/>
                </a:lnTo>
                <a:lnTo>
                  <a:pt x="2654808" y="0"/>
                </a:lnTo>
                <a:lnTo>
                  <a:pt x="0" y="0"/>
                </a:lnTo>
                <a:lnTo>
                  <a:pt x="0" y="272796"/>
                </a:lnTo>
                <a:close/>
              </a:path>
            </a:pathLst>
          </a:custGeom>
          <a:solidFill>
            <a:srgbClr val="FFFFFF"/>
          </a:solidFill>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18" name="object 7">
            <a:extLst>
              <a:ext uri="{FF2B5EF4-FFF2-40B4-BE49-F238E27FC236}">
                <a16:creationId xmlns:a16="http://schemas.microsoft.com/office/drawing/2014/main" id="{E36BE93B-C092-4775-92C1-BED1C5D13B9A}"/>
              </a:ext>
            </a:extLst>
          </p:cNvPr>
          <p:cNvSpPr txBox="1"/>
          <p:nvPr/>
        </p:nvSpPr>
        <p:spPr>
          <a:xfrm>
            <a:off x="327235" y="2911949"/>
            <a:ext cx="2790363" cy="254557"/>
          </a:xfrm>
          <a:prstGeom prst="rect">
            <a:avLst/>
          </a:prstGeom>
          <a:ln w="9144">
            <a:solidFill>
              <a:srgbClr val="3BB3C3"/>
            </a:solidFill>
          </a:ln>
        </p:spPr>
        <p:txBody>
          <a:bodyPr vert="horz" wrap="square" lIns="0" tIns="38735" rIns="0" bIns="0" rtlCol="0">
            <a:spAutoFit/>
          </a:bodyPr>
          <a:lstStyle/>
          <a:p>
            <a:pPr marL="508634">
              <a:lnSpc>
                <a:spcPct val="100000"/>
              </a:lnSpc>
              <a:spcBef>
                <a:spcPts val="305"/>
              </a:spcBef>
            </a:pPr>
            <a:r>
              <a:rPr sz="1400" b="0" spc="-5" dirty="0">
                <a:latin typeface="Arial" panose="020B0604020202020204" pitchFamily="34" charset="0"/>
                <a:cs typeface="Arial" panose="020B0604020202020204" pitchFamily="34" charset="0"/>
              </a:rPr>
              <a:t>Ownership of the</a:t>
            </a:r>
            <a:r>
              <a:rPr sz="1400" b="0" spc="-85"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asset</a:t>
            </a:r>
            <a:endParaRPr sz="1400" dirty="0">
              <a:latin typeface="Arial" panose="020B0604020202020204" pitchFamily="34" charset="0"/>
              <a:cs typeface="Arial" panose="020B0604020202020204" pitchFamily="34" charset="0"/>
            </a:endParaRPr>
          </a:p>
        </p:txBody>
      </p:sp>
      <p:sp>
        <p:nvSpPr>
          <p:cNvPr id="19" name="object 8">
            <a:extLst>
              <a:ext uri="{FF2B5EF4-FFF2-40B4-BE49-F238E27FC236}">
                <a16:creationId xmlns:a16="http://schemas.microsoft.com/office/drawing/2014/main" id="{3DE85B5A-93C7-4121-87F0-05683AD33DC5}"/>
              </a:ext>
            </a:extLst>
          </p:cNvPr>
          <p:cNvSpPr/>
          <p:nvPr/>
        </p:nvSpPr>
        <p:spPr>
          <a:xfrm>
            <a:off x="3467902" y="2794601"/>
            <a:ext cx="2311844" cy="489584"/>
          </a:xfrm>
          <a:custGeom>
            <a:avLst/>
            <a:gdLst/>
            <a:ahLst/>
            <a:cxnLst/>
            <a:rect l="l" t="t" r="r" b="b"/>
            <a:pathLst>
              <a:path w="2199640" h="489585">
                <a:moveTo>
                  <a:pt x="1954529" y="0"/>
                </a:moveTo>
                <a:lnTo>
                  <a:pt x="1954529" y="122300"/>
                </a:lnTo>
                <a:lnTo>
                  <a:pt x="0" y="122300"/>
                </a:lnTo>
                <a:lnTo>
                  <a:pt x="0" y="366902"/>
                </a:lnTo>
                <a:lnTo>
                  <a:pt x="1954529" y="366902"/>
                </a:lnTo>
                <a:lnTo>
                  <a:pt x="1954529" y="489203"/>
                </a:lnTo>
                <a:lnTo>
                  <a:pt x="2199131" y="244601"/>
                </a:lnTo>
                <a:lnTo>
                  <a:pt x="1954529" y="0"/>
                </a:lnTo>
                <a:close/>
              </a:path>
            </a:pathLst>
          </a:custGeom>
          <a:ln w="12700">
            <a:solidFill>
              <a:schemeClr val="bg1"/>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20" name="object 9">
            <a:extLst>
              <a:ext uri="{FF2B5EF4-FFF2-40B4-BE49-F238E27FC236}">
                <a16:creationId xmlns:a16="http://schemas.microsoft.com/office/drawing/2014/main" id="{494E5F79-AB12-41F2-BFA5-37DE616F5C41}"/>
              </a:ext>
            </a:extLst>
          </p:cNvPr>
          <p:cNvSpPr/>
          <p:nvPr/>
        </p:nvSpPr>
        <p:spPr>
          <a:xfrm>
            <a:off x="3467902" y="2794601"/>
            <a:ext cx="2311844" cy="489584"/>
          </a:xfrm>
          <a:custGeom>
            <a:avLst/>
            <a:gdLst/>
            <a:ahLst/>
            <a:cxnLst/>
            <a:rect l="l" t="t" r="r" b="b"/>
            <a:pathLst>
              <a:path w="2199640" h="489585">
                <a:moveTo>
                  <a:pt x="0" y="122300"/>
                </a:moveTo>
                <a:lnTo>
                  <a:pt x="1954529" y="122300"/>
                </a:lnTo>
                <a:lnTo>
                  <a:pt x="1954529" y="0"/>
                </a:lnTo>
                <a:lnTo>
                  <a:pt x="2199131" y="244601"/>
                </a:lnTo>
                <a:lnTo>
                  <a:pt x="1954529" y="489203"/>
                </a:lnTo>
                <a:lnTo>
                  <a:pt x="1954529" y="366902"/>
                </a:lnTo>
                <a:lnTo>
                  <a:pt x="0" y="366902"/>
                </a:lnTo>
                <a:lnTo>
                  <a:pt x="0" y="122300"/>
                </a:lnTo>
                <a:close/>
              </a:path>
            </a:pathLst>
          </a:custGeom>
          <a:solidFill>
            <a:srgbClr val="3BB3C2"/>
          </a:solidFill>
          <a:ln w="12192">
            <a:solidFill>
              <a:srgbClr val="3BB3C3"/>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21" name="object 10">
            <a:extLst>
              <a:ext uri="{FF2B5EF4-FFF2-40B4-BE49-F238E27FC236}">
                <a16:creationId xmlns:a16="http://schemas.microsoft.com/office/drawing/2014/main" id="{1D70BF1E-FFD0-47FA-BA1F-AA85A3504D4B}"/>
              </a:ext>
            </a:extLst>
          </p:cNvPr>
          <p:cNvSpPr txBox="1"/>
          <p:nvPr/>
        </p:nvSpPr>
        <p:spPr>
          <a:xfrm>
            <a:off x="3835331" y="2909918"/>
            <a:ext cx="1572682" cy="228909"/>
          </a:xfrm>
          <a:prstGeom prst="rect">
            <a:avLst/>
          </a:prstGeom>
        </p:spPr>
        <p:txBody>
          <a:bodyPr vert="horz" wrap="square" lIns="0" tIns="13335" rIns="0" bIns="0" rtlCol="0">
            <a:spAutoFit/>
          </a:bodyPr>
          <a:lstStyle/>
          <a:p>
            <a:pPr marL="12700">
              <a:lnSpc>
                <a:spcPct val="100000"/>
              </a:lnSpc>
              <a:spcBef>
                <a:spcPts val="105"/>
              </a:spcBef>
            </a:pPr>
            <a:r>
              <a:rPr sz="1400" b="0" spc="-10" dirty="0">
                <a:solidFill>
                  <a:schemeClr val="bg1"/>
                </a:solidFill>
                <a:latin typeface="Arial" panose="020B0604020202020204" pitchFamily="34" charset="0"/>
                <a:cs typeface="Arial" panose="020B0604020202020204" pitchFamily="34" charset="0"/>
              </a:rPr>
              <a:t>Relieves</a:t>
            </a:r>
            <a:r>
              <a:rPr sz="1400" b="0" spc="-85" dirty="0">
                <a:solidFill>
                  <a:schemeClr val="bg1"/>
                </a:solidFill>
                <a:latin typeface="Arial" panose="020B0604020202020204" pitchFamily="34" charset="0"/>
                <a:cs typeface="Arial" panose="020B0604020202020204" pitchFamily="34" charset="0"/>
              </a:rPr>
              <a:t> </a:t>
            </a:r>
            <a:r>
              <a:rPr sz="1400" b="0" spc="-5" dirty="0">
                <a:solidFill>
                  <a:schemeClr val="bg1"/>
                </a:solidFill>
                <a:latin typeface="Arial" panose="020B0604020202020204" pitchFamily="34" charset="0"/>
                <a:cs typeface="Arial" panose="020B0604020202020204" pitchFamily="34" charset="0"/>
              </a:rPr>
              <a:t>owner</a:t>
            </a:r>
            <a:endParaRPr sz="1400" dirty="0">
              <a:solidFill>
                <a:schemeClr val="bg1"/>
              </a:solidFill>
              <a:latin typeface="Arial" panose="020B0604020202020204" pitchFamily="34" charset="0"/>
              <a:cs typeface="Arial" panose="020B0604020202020204" pitchFamily="34" charset="0"/>
            </a:endParaRPr>
          </a:p>
        </p:txBody>
      </p:sp>
      <p:sp>
        <p:nvSpPr>
          <p:cNvPr id="22" name="object 11">
            <a:extLst>
              <a:ext uri="{FF2B5EF4-FFF2-40B4-BE49-F238E27FC236}">
                <a16:creationId xmlns:a16="http://schemas.microsoft.com/office/drawing/2014/main" id="{AF7E186B-B717-4734-836C-A34B1DA2D6EE}"/>
              </a:ext>
            </a:extLst>
          </p:cNvPr>
          <p:cNvSpPr txBox="1"/>
          <p:nvPr/>
        </p:nvSpPr>
        <p:spPr>
          <a:xfrm>
            <a:off x="6009225" y="2911949"/>
            <a:ext cx="2792364" cy="254557"/>
          </a:xfrm>
          <a:prstGeom prst="rect">
            <a:avLst/>
          </a:prstGeom>
          <a:ln w="9144">
            <a:solidFill>
              <a:srgbClr val="3BB3C3"/>
            </a:solidFill>
          </a:ln>
        </p:spPr>
        <p:txBody>
          <a:bodyPr vert="horz" wrap="square" lIns="0" tIns="38735" rIns="0" bIns="0" rtlCol="0">
            <a:spAutoFit/>
          </a:bodyPr>
          <a:lstStyle/>
          <a:p>
            <a:pPr marL="463550">
              <a:lnSpc>
                <a:spcPct val="100000"/>
              </a:lnSpc>
              <a:spcBef>
                <a:spcPts val="305"/>
              </a:spcBef>
            </a:pPr>
            <a:r>
              <a:rPr sz="1400" b="0" spc="-10" dirty="0">
                <a:latin typeface="Arial" panose="020B0604020202020204" pitchFamily="34" charset="0"/>
                <a:cs typeface="Arial" panose="020B0604020202020204" pitchFamily="34" charset="0"/>
              </a:rPr>
              <a:t>From </a:t>
            </a:r>
            <a:r>
              <a:rPr sz="1400" b="0" spc="-5" dirty="0">
                <a:latin typeface="Arial" panose="020B0604020202020204" pitchFamily="34" charset="0"/>
                <a:cs typeface="Arial" panose="020B0604020202020204" pitchFamily="34" charset="0"/>
              </a:rPr>
              <a:t>paying </a:t>
            </a:r>
            <a:r>
              <a:rPr sz="1400" b="0" spc="-10" dirty="0">
                <a:latin typeface="Arial" panose="020B0604020202020204" pitchFamily="34" charset="0"/>
                <a:cs typeface="Arial" panose="020B0604020202020204" pitchFamily="34" charset="0"/>
              </a:rPr>
              <a:t>royalty</a:t>
            </a:r>
            <a:r>
              <a:rPr sz="1400" b="0" spc="-45" dirty="0">
                <a:latin typeface="Arial" panose="020B0604020202020204" pitchFamily="34" charset="0"/>
                <a:cs typeface="Arial" panose="020B0604020202020204" pitchFamily="34" charset="0"/>
              </a:rPr>
              <a:t> </a:t>
            </a:r>
            <a:r>
              <a:rPr sz="1400" b="0" spc="-15" dirty="0">
                <a:latin typeface="Arial" panose="020B0604020202020204" pitchFamily="34" charset="0"/>
                <a:cs typeface="Arial" panose="020B0604020202020204" pitchFamily="34" charset="0"/>
              </a:rPr>
              <a:t>rate</a:t>
            </a:r>
            <a:endParaRPr sz="1400" dirty="0">
              <a:latin typeface="Arial" panose="020B0604020202020204" pitchFamily="34" charset="0"/>
              <a:cs typeface="Arial" panose="020B0604020202020204" pitchFamily="34" charset="0"/>
            </a:endParaRPr>
          </a:p>
        </p:txBody>
      </p:sp>
      <p:sp>
        <p:nvSpPr>
          <p:cNvPr id="23" name="object 12">
            <a:extLst>
              <a:ext uri="{FF2B5EF4-FFF2-40B4-BE49-F238E27FC236}">
                <a16:creationId xmlns:a16="http://schemas.microsoft.com/office/drawing/2014/main" id="{E30D9BD0-E5F8-48D9-9C38-D71E3E79EE86}"/>
              </a:ext>
            </a:extLst>
          </p:cNvPr>
          <p:cNvSpPr txBox="1"/>
          <p:nvPr/>
        </p:nvSpPr>
        <p:spPr>
          <a:xfrm>
            <a:off x="308792" y="3381342"/>
            <a:ext cx="8523255" cy="255839"/>
          </a:xfrm>
          <a:prstGeom prst="rect">
            <a:avLst/>
          </a:prstGeom>
          <a:ln w="6096">
            <a:solidFill>
              <a:srgbClr val="3BB3C3"/>
            </a:solidFill>
          </a:ln>
        </p:spPr>
        <p:txBody>
          <a:bodyPr vert="horz" wrap="square" lIns="0" tIns="40005" rIns="0" bIns="0" rtlCol="0">
            <a:spAutoFit/>
          </a:bodyPr>
          <a:lstStyle/>
          <a:p>
            <a:pPr marL="1230630">
              <a:lnSpc>
                <a:spcPct val="100000"/>
              </a:lnSpc>
              <a:spcBef>
                <a:spcPts val="315"/>
              </a:spcBef>
            </a:pPr>
            <a:r>
              <a:rPr sz="1400" b="0" dirty="0">
                <a:latin typeface="Arial" panose="020B0604020202020204" pitchFamily="34" charset="0"/>
                <a:cs typeface="Arial" panose="020B0604020202020204" pitchFamily="34" charset="0"/>
              </a:rPr>
              <a:t>The </a:t>
            </a:r>
            <a:r>
              <a:rPr sz="1400" b="0" spc="-10" dirty="0">
                <a:latin typeface="Arial" panose="020B0604020202020204" pitchFamily="34" charset="0"/>
                <a:cs typeface="Arial" panose="020B0604020202020204" pitchFamily="34" charset="0"/>
              </a:rPr>
              <a:t>royalty </a:t>
            </a:r>
            <a:r>
              <a:rPr sz="1400" b="0" spc="-5" dirty="0">
                <a:latin typeface="Arial" panose="020B0604020202020204" pitchFamily="34" charset="0"/>
                <a:cs typeface="Arial" panose="020B0604020202020204" pitchFamily="34" charset="0"/>
              </a:rPr>
              <a:t>savings </a:t>
            </a:r>
            <a:r>
              <a:rPr sz="1400" b="0" spc="-10" dirty="0">
                <a:latin typeface="Arial" panose="020B0604020202020204" pitchFamily="34" charset="0"/>
                <a:cs typeface="Arial" panose="020B0604020202020204" pitchFamily="34" charset="0"/>
              </a:rPr>
              <a:t>are </a:t>
            </a:r>
            <a:r>
              <a:rPr sz="1400" b="0" spc="-5" dirty="0">
                <a:latin typeface="Arial" panose="020B0604020202020204" pitchFamily="34" charset="0"/>
                <a:cs typeface="Arial" panose="020B0604020202020204" pitchFamily="34" charset="0"/>
              </a:rPr>
              <a:t>the </a:t>
            </a:r>
            <a:r>
              <a:rPr sz="1400" b="0" spc="-10" dirty="0">
                <a:latin typeface="Arial" panose="020B0604020202020204" pitchFamily="34" charset="0"/>
                <a:cs typeface="Arial" panose="020B0604020202020204" pitchFamily="34" charset="0"/>
              </a:rPr>
              <a:t>expected </a:t>
            </a:r>
            <a:r>
              <a:rPr sz="1400" b="0" spc="-5" dirty="0">
                <a:latin typeface="Arial" panose="020B0604020202020204" pitchFamily="34" charset="0"/>
                <a:cs typeface="Arial" panose="020B0604020202020204" pitchFamily="34" charset="0"/>
              </a:rPr>
              <a:t>cash flows </a:t>
            </a:r>
            <a:r>
              <a:rPr sz="1400" b="0" spc="-15" dirty="0">
                <a:latin typeface="Arial" panose="020B0604020202020204" pitchFamily="34" charset="0"/>
                <a:cs typeface="Arial" panose="020B0604020202020204" pitchFamily="34" charset="0"/>
              </a:rPr>
              <a:t>for </a:t>
            </a:r>
            <a:r>
              <a:rPr sz="1400" b="0" spc="-5" dirty="0">
                <a:latin typeface="Arial" panose="020B0604020202020204" pitchFamily="34" charset="0"/>
                <a:cs typeface="Arial" panose="020B0604020202020204" pitchFamily="34" charset="0"/>
              </a:rPr>
              <a:t>the </a:t>
            </a:r>
            <a:r>
              <a:rPr sz="1400" b="0" dirty="0">
                <a:latin typeface="Arial" panose="020B0604020202020204" pitchFamily="34" charset="0"/>
                <a:cs typeface="Arial" panose="020B0604020202020204" pitchFamily="34" charset="0"/>
              </a:rPr>
              <a:t>subject </a:t>
            </a:r>
            <a:r>
              <a:rPr sz="1400" b="0" spc="-5" dirty="0">
                <a:latin typeface="Arial" panose="020B0604020202020204" pitchFamily="34" charset="0"/>
                <a:cs typeface="Arial" panose="020B0604020202020204" pitchFamily="34" charset="0"/>
              </a:rPr>
              <a:t>intangible</a:t>
            </a:r>
            <a:r>
              <a:rPr sz="1400" b="0" spc="-130"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assets</a:t>
            </a:r>
            <a:endParaRPr sz="1400" dirty="0">
              <a:latin typeface="Arial" panose="020B0604020202020204" pitchFamily="34" charset="0"/>
              <a:cs typeface="Arial" panose="020B0604020202020204" pitchFamily="34" charset="0"/>
            </a:endParaRPr>
          </a:p>
        </p:txBody>
      </p:sp>
      <p:sp>
        <p:nvSpPr>
          <p:cNvPr id="24" name="object 13">
            <a:extLst>
              <a:ext uri="{FF2B5EF4-FFF2-40B4-BE49-F238E27FC236}">
                <a16:creationId xmlns:a16="http://schemas.microsoft.com/office/drawing/2014/main" id="{D5BA91C2-7FED-4BE7-B420-75906596AE7D}"/>
              </a:ext>
            </a:extLst>
          </p:cNvPr>
          <p:cNvSpPr txBox="1"/>
          <p:nvPr/>
        </p:nvSpPr>
        <p:spPr>
          <a:xfrm>
            <a:off x="316543" y="3925375"/>
            <a:ext cx="8494667" cy="525785"/>
          </a:xfrm>
          <a:prstGeom prst="rect">
            <a:avLst/>
          </a:prstGeom>
          <a:ln w="19811">
            <a:solidFill>
              <a:srgbClr val="3BB3C3"/>
            </a:solidFill>
          </a:ln>
        </p:spPr>
        <p:txBody>
          <a:bodyPr vert="horz" wrap="square" lIns="0" tIns="33020" rIns="0" bIns="0" rtlCol="0">
            <a:spAutoFit/>
          </a:bodyPr>
          <a:lstStyle/>
          <a:p>
            <a:pPr marL="90170" algn="just">
              <a:lnSpc>
                <a:spcPct val="100000"/>
              </a:lnSpc>
              <a:spcBef>
                <a:spcPts val="260"/>
              </a:spcBef>
            </a:pPr>
            <a:r>
              <a:rPr sz="1600" b="0" i="1" spc="-10" dirty="0">
                <a:latin typeface="Arial" panose="020B0604020202020204" pitchFamily="34" charset="0"/>
                <a:cs typeface="Arial" panose="020B0604020202020204" pitchFamily="34" charset="0"/>
              </a:rPr>
              <a:t>One </a:t>
            </a:r>
            <a:r>
              <a:rPr sz="1600" b="0" i="1" spc="-5" dirty="0">
                <a:latin typeface="Arial" panose="020B0604020202020204" pitchFamily="34" charset="0"/>
                <a:cs typeface="Arial" panose="020B0604020202020204" pitchFamily="34" charset="0"/>
              </a:rPr>
              <a:t>of </a:t>
            </a:r>
            <a:r>
              <a:rPr sz="1600" b="0" i="1" spc="-10" dirty="0">
                <a:latin typeface="Arial" panose="020B0604020202020204" pitchFamily="34" charset="0"/>
                <a:cs typeface="Arial" panose="020B0604020202020204" pitchFamily="34" charset="0"/>
              </a:rPr>
              <a:t>the </a:t>
            </a:r>
            <a:r>
              <a:rPr sz="1600" b="0" i="1" spc="-15" dirty="0">
                <a:latin typeface="Arial" panose="020B0604020202020204" pitchFamily="34" charset="0"/>
                <a:cs typeface="Arial" panose="020B0604020202020204" pitchFamily="34" charset="0"/>
              </a:rPr>
              <a:t>most </a:t>
            </a:r>
            <a:r>
              <a:rPr sz="1600" b="0" i="1" spc="-10" dirty="0">
                <a:latin typeface="Arial" panose="020B0604020202020204" pitchFamily="34" charset="0"/>
                <a:cs typeface="Arial" panose="020B0604020202020204" pitchFamily="34" charset="0"/>
              </a:rPr>
              <a:t>prevalent methodologies for valuing </a:t>
            </a:r>
            <a:r>
              <a:rPr lang="en-US" sz="1600" b="0" i="1" spc="-10" dirty="0">
                <a:latin typeface="Arial" panose="020B0604020202020204" pitchFamily="34" charset="0"/>
                <a:cs typeface="Arial" panose="020B0604020202020204" pitchFamily="34" charset="0"/>
              </a:rPr>
              <a:t>brands</a:t>
            </a:r>
            <a:r>
              <a:rPr sz="1600" b="0" i="1" spc="-10" dirty="0">
                <a:latin typeface="Arial" panose="020B0604020202020204" pitchFamily="34" charset="0"/>
                <a:cs typeface="Arial" panose="020B0604020202020204" pitchFamily="34" charset="0"/>
              </a:rPr>
              <a:t> is the </a:t>
            </a:r>
            <a:r>
              <a:rPr sz="1600" b="0" i="1" spc="-5" dirty="0">
                <a:latin typeface="Arial" panose="020B0604020202020204" pitchFamily="34" charset="0"/>
                <a:cs typeface="Arial" panose="020B0604020202020204" pitchFamily="34" charset="0"/>
              </a:rPr>
              <a:t>relief from </a:t>
            </a:r>
            <a:r>
              <a:rPr sz="1600" b="0" i="1" spc="-10" dirty="0">
                <a:latin typeface="Arial" panose="020B0604020202020204" pitchFamily="34" charset="0"/>
                <a:cs typeface="Arial" panose="020B0604020202020204" pitchFamily="34" charset="0"/>
              </a:rPr>
              <a:t>royalty</a:t>
            </a:r>
            <a:r>
              <a:rPr sz="1600" b="0" i="1" spc="285" dirty="0">
                <a:latin typeface="Arial" panose="020B0604020202020204" pitchFamily="34" charset="0"/>
                <a:cs typeface="Arial" panose="020B0604020202020204" pitchFamily="34" charset="0"/>
              </a:rPr>
              <a:t> </a:t>
            </a:r>
            <a:r>
              <a:rPr sz="1600" b="0" i="1" spc="-15" dirty="0">
                <a:latin typeface="Arial" panose="020B0604020202020204" pitchFamily="34" charset="0"/>
                <a:cs typeface="Arial" panose="020B0604020202020204" pitchFamily="34" charset="0"/>
              </a:rPr>
              <a:t>method</a:t>
            </a:r>
            <a:r>
              <a:rPr sz="1600" b="0" i="1" dirty="0">
                <a:latin typeface="Arial" panose="020B0604020202020204" pitchFamily="34" charset="0"/>
                <a:cs typeface="Arial" panose="020B0604020202020204" pitchFamily="34" charset="0"/>
              </a:rPr>
              <a:t> </a:t>
            </a:r>
            <a:endParaRPr sz="1600" dirty="0">
              <a:latin typeface="Arial" panose="020B0604020202020204" pitchFamily="34" charset="0"/>
              <a:cs typeface="Arial" panose="020B0604020202020204" pitchFamily="34" charset="0"/>
            </a:endParaRPr>
          </a:p>
          <a:p>
            <a:pPr marL="90170">
              <a:lnSpc>
                <a:spcPct val="100000"/>
              </a:lnSpc>
            </a:pPr>
            <a:r>
              <a:rPr sz="1600" b="0" i="1" spc="-10" dirty="0">
                <a:latin typeface="Arial" panose="020B0604020202020204" pitchFamily="34" charset="0"/>
                <a:cs typeface="Arial" panose="020B0604020202020204" pitchFamily="34" charset="0"/>
              </a:rPr>
              <a:t>(“RFR”), </a:t>
            </a:r>
            <a:r>
              <a:rPr sz="1600" b="0" i="1" spc="-5" dirty="0">
                <a:latin typeface="Arial" panose="020B0604020202020204" pitchFamily="34" charset="0"/>
                <a:cs typeface="Arial" panose="020B0604020202020204" pitchFamily="34" charset="0"/>
              </a:rPr>
              <a:t>which </a:t>
            </a:r>
            <a:r>
              <a:rPr sz="1600" b="0" i="1" spc="-10" dirty="0">
                <a:latin typeface="Arial" panose="020B0604020202020204" pitchFamily="34" charset="0"/>
                <a:cs typeface="Arial" panose="020B0604020202020204" pitchFamily="34" charset="0"/>
              </a:rPr>
              <a:t>is a variant </a:t>
            </a:r>
            <a:r>
              <a:rPr sz="1600" b="0" i="1" spc="-5" dirty="0">
                <a:latin typeface="Arial" panose="020B0604020202020204" pitchFamily="34" charset="0"/>
                <a:cs typeface="Arial" panose="020B0604020202020204" pitchFamily="34" charset="0"/>
              </a:rPr>
              <a:t>of </a:t>
            </a:r>
            <a:r>
              <a:rPr sz="1600" b="0" i="1" spc="-10" dirty="0">
                <a:latin typeface="Arial" panose="020B0604020202020204" pitchFamily="34" charset="0"/>
                <a:cs typeface="Arial" panose="020B0604020202020204" pitchFamily="34" charset="0"/>
              </a:rPr>
              <a:t>income</a:t>
            </a:r>
            <a:r>
              <a:rPr sz="1600" b="0" i="1" spc="-90" dirty="0">
                <a:latin typeface="Arial" panose="020B0604020202020204" pitchFamily="34" charset="0"/>
                <a:cs typeface="Arial" panose="020B0604020202020204" pitchFamily="34" charset="0"/>
              </a:rPr>
              <a:t> </a:t>
            </a:r>
            <a:r>
              <a:rPr sz="1600" b="0" i="1" spc="-10" dirty="0">
                <a:latin typeface="Arial" panose="020B0604020202020204" pitchFamily="34" charset="0"/>
                <a:cs typeface="Arial" panose="020B0604020202020204" pitchFamily="34" charset="0"/>
              </a:rPr>
              <a:t>approach. </a:t>
            </a:r>
            <a:endParaRPr sz="1600" dirty="0">
              <a:latin typeface="Arial" panose="020B0604020202020204" pitchFamily="34" charset="0"/>
              <a:cs typeface="Arial" panose="020B0604020202020204" pitchFamily="34" charset="0"/>
            </a:endParaRPr>
          </a:p>
        </p:txBody>
      </p:sp>
      <p:sp>
        <p:nvSpPr>
          <p:cNvPr id="25" name="object 14">
            <a:extLst>
              <a:ext uri="{FF2B5EF4-FFF2-40B4-BE49-F238E27FC236}">
                <a16:creationId xmlns:a16="http://schemas.microsoft.com/office/drawing/2014/main" id="{69A8BF2E-A679-4B32-83C3-5DD9D1DB5AAD}"/>
              </a:ext>
            </a:extLst>
          </p:cNvPr>
          <p:cNvSpPr/>
          <p:nvPr/>
        </p:nvSpPr>
        <p:spPr>
          <a:xfrm>
            <a:off x="381000" y="4643957"/>
            <a:ext cx="2286000" cy="1673860"/>
          </a:xfrm>
          <a:custGeom>
            <a:avLst/>
            <a:gdLst/>
            <a:ahLst/>
            <a:cxnLst/>
            <a:rect l="l" t="t" r="r" b="b"/>
            <a:pathLst>
              <a:path w="2286000" h="1673860">
                <a:moveTo>
                  <a:pt x="0" y="167386"/>
                </a:moveTo>
                <a:lnTo>
                  <a:pt x="0" y="1506016"/>
                </a:lnTo>
                <a:lnTo>
                  <a:pt x="4451" y="1526997"/>
                </a:lnTo>
                <a:lnTo>
                  <a:pt x="38460" y="1566476"/>
                </a:lnTo>
                <a:lnTo>
                  <a:pt x="102375" y="1601597"/>
                </a:lnTo>
                <a:lnTo>
                  <a:pt x="144210" y="1617130"/>
                </a:lnTo>
                <a:lnTo>
                  <a:pt x="191917" y="1631103"/>
                </a:lnTo>
                <a:lnTo>
                  <a:pt x="244960" y="1643357"/>
                </a:lnTo>
                <a:lnTo>
                  <a:pt x="302805" y="1653736"/>
                </a:lnTo>
                <a:lnTo>
                  <a:pt x="364917" y="1662082"/>
                </a:lnTo>
                <a:lnTo>
                  <a:pt x="430760" y="1668238"/>
                </a:lnTo>
                <a:lnTo>
                  <a:pt x="499799" y="1672047"/>
                </a:lnTo>
                <a:lnTo>
                  <a:pt x="571500" y="1673352"/>
                </a:lnTo>
                <a:lnTo>
                  <a:pt x="643200" y="1672047"/>
                </a:lnTo>
                <a:lnTo>
                  <a:pt x="712239" y="1668238"/>
                </a:lnTo>
                <a:lnTo>
                  <a:pt x="778082" y="1662082"/>
                </a:lnTo>
                <a:lnTo>
                  <a:pt x="840194" y="1653736"/>
                </a:lnTo>
                <a:lnTo>
                  <a:pt x="898039" y="1643357"/>
                </a:lnTo>
                <a:lnTo>
                  <a:pt x="951082" y="1631103"/>
                </a:lnTo>
                <a:lnTo>
                  <a:pt x="998789" y="1617130"/>
                </a:lnTo>
                <a:lnTo>
                  <a:pt x="1040624" y="1601597"/>
                </a:lnTo>
                <a:lnTo>
                  <a:pt x="1076052" y="1584659"/>
                </a:lnTo>
                <a:lnTo>
                  <a:pt x="1125549" y="1547202"/>
                </a:lnTo>
                <a:lnTo>
                  <a:pt x="1147451" y="1485036"/>
                </a:lnTo>
                <a:lnTo>
                  <a:pt x="1160448" y="1464830"/>
                </a:lnTo>
                <a:lnTo>
                  <a:pt x="1209942" y="1427373"/>
                </a:lnTo>
                <a:lnTo>
                  <a:pt x="1245368" y="1410436"/>
                </a:lnTo>
                <a:lnTo>
                  <a:pt x="1287202" y="1394902"/>
                </a:lnTo>
                <a:lnTo>
                  <a:pt x="1334907" y="1380930"/>
                </a:lnTo>
                <a:lnTo>
                  <a:pt x="1387949" y="1368676"/>
                </a:lnTo>
                <a:lnTo>
                  <a:pt x="1445794" y="1358297"/>
                </a:lnTo>
                <a:lnTo>
                  <a:pt x="1507906" y="1349951"/>
                </a:lnTo>
                <a:lnTo>
                  <a:pt x="1573751" y="1343795"/>
                </a:lnTo>
                <a:lnTo>
                  <a:pt x="1642794" y="1339986"/>
                </a:lnTo>
                <a:lnTo>
                  <a:pt x="1714500" y="1338681"/>
                </a:lnTo>
                <a:lnTo>
                  <a:pt x="2286000" y="1338681"/>
                </a:lnTo>
                <a:lnTo>
                  <a:pt x="2286000" y="334645"/>
                </a:lnTo>
                <a:lnTo>
                  <a:pt x="571500" y="334645"/>
                </a:lnTo>
                <a:lnTo>
                  <a:pt x="499799" y="333341"/>
                </a:lnTo>
                <a:lnTo>
                  <a:pt x="430760" y="329534"/>
                </a:lnTo>
                <a:lnTo>
                  <a:pt x="364917" y="323380"/>
                </a:lnTo>
                <a:lnTo>
                  <a:pt x="302805" y="315039"/>
                </a:lnTo>
                <a:lnTo>
                  <a:pt x="244960" y="304665"/>
                </a:lnTo>
                <a:lnTo>
                  <a:pt x="191917" y="292416"/>
                </a:lnTo>
                <a:lnTo>
                  <a:pt x="144210" y="278451"/>
                </a:lnTo>
                <a:lnTo>
                  <a:pt x="102375" y="262924"/>
                </a:lnTo>
                <a:lnTo>
                  <a:pt x="66947" y="245995"/>
                </a:lnTo>
                <a:lnTo>
                  <a:pt x="17450" y="208554"/>
                </a:lnTo>
                <a:lnTo>
                  <a:pt x="4451" y="188357"/>
                </a:lnTo>
                <a:lnTo>
                  <a:pt x="0" y="167386"/>
                </a:lnTo>
                <a:close/>
              </a:path>
              <a:path w="2286000" h="1673860">
                <a:moveTo>
                  <a:pt x="2286000" y="1338681"/>
                </a:moveTo>
                <a:lnTo>
                  <a:pt x="1714500" y="1338681"/>
                </a:lnTo>
                <a:lnTo>
                  <a:pt x="1786205" y="1339986"/>
                </a:lnTo>
                <a:lnTo>
                  <a:pt x="1855248" y="1343795"/>
                </a:lnTo>
                <a:lnTo>
                  <a:pt x="1921093" y="1349951"/>
                </a:lnTo>
                <a:lnTo>
                  <a:pt x="1983205" y="1358297"/>
                </a:lnTo>
                <a:lnTo>
                  <a:pt x="2041050" y="1368676"/>
                </a:lnTo>
                <a:lnTo>
                  <a:pt x="2094092" y="1380930"/>
                </a:lnTo>
                <a:lnTo>
                  <a:pt x="2141797" y="1394902"/>
                </a:lnTo>
                <a:lnTo>
                  <a:pt x="2183631" y="1410436"/>
                </a:lnTo>
                <a:lnTo>
                  <a:pt x="2219057" y="1427373"/>
                </a:lnTo>
                <a:lnTo>
                  <a:pt x="2268551" y="1464830"/>
                </a:lnTo>
                <a:lnTo>
                  <a:pt x="2286000" y="1506016"/>
                </a:lnTo>
                <a:lnTo>
                  <a:pt x="2286000" y="1338681"/>
                </a:lnTo>
                <a:close/>
              </a:path>
              <a:path w="2286000" h="1673860">
                <a:moveTo>
                  <a:pt x="1714500" y="0"/>
                </a:moveTo>
                <a:lnTo>
                  <a:pt x="1642794" y="1303"/>
                </a:lnTo>
                <a:lnTo>
                  <a:pt x="1573751" y="5111"/>
                </a:lnTo>
                <a:lnTo>
                  <a:pt x="1507906" y="11265"/>
                </a:lnTo>
                <a:lnTo>
                  <a:pt x="1445794" y="19609"/>
                </a:lnTo>
                <a:lnTo>
                  <a:pt x="1387949" y="29986"/>
                </a:lnTo>
                <a:lnTo>
                  <a:pt x="1334907" y="42240"/>
                </a:lnTo>
                <a:lnTo>
                  <a:pt x="1287202" y="56213"/>
                </a:lnTo>
                <a:lnTo>
                  <a:pt x="1245368" y="71749"/>
                </a:lnTo>
                <a:lnTo>
                  <a:pt x="1209942" y="88692"/>
                </a:lnTo>
                <a:lnTo>
                  <a:pt x="1160448" y="126167"/>
                </a:lnTo>
                <a:lnTo>
                  <a:pt x="1138548" y="188357"/>
                </a:lnTo>
                <a:lnTo>
                  <a:pt x="1125549" y="208554"/>
                </a:lnTo>
                <a:lnTo>
                  <a:pt x="1076052" y="245995"/>
                </a:lnTo>
                <a:lnTo>
                  <a:pt x="1040624" y="262924"/>
                </a:lnTo>
                <a:lnTo>
                  <a:pt x="998789" y="278451"/>
                </a:lnTo>
                <a:lnTo>
                  <a:pt x="951082" y="292416"/>
                </a:lnTo>
                <a:lnTo>
                  <a:pt x="898039" y="304665"/>
                </a:lnTo>
                <a:lnTo>
                  <a:pt x="840194" y="315039"/>
                </a:lnTo>
                <a:lnTo>
                  <a:pt x="778082" y="323380"/>
                </a:lnTo>
                <a:lnTo>
                  <a:pt x="712239" y="329534"/>
                </a:lnTo>
                <a:lnTo>
                  <a:pt x="643200" y="333341"/>
                </a:lnTo>
                <a:lnTo>
                  <a:pt x="571500" y="334645"/>
                </a:lnTo>
                <a:lnTo>
                  <a:pt x="2286000" y="334645"/>
                </a:lnTo>
                <a:lnTo>
                  <a:pt x="2286000" y="167386"/>
                </a:lnTo>
                <a:lnTo>
                  <a:pt x="2281548" y="146387"/>
                </a:lnTo>
                <a:lnTo>
                  <a:pt x="2247542" y="106883"/>
                </a:lnTo>
                <a:lnTo>
                  <a:pt x="2183631" y="71749"/>
                </a:lnTo>
                <a:lnTo>
                  <a:pt x="2141797" y="56213"/>
                </a:lnTo>
                <a:lnTo>
                  <a:pt x="2094092" y="42240"/>
                </a:lnTo>
                <a:lnTo>
                  <a:pt x="2041050" y="29986"/>
                </a:lnTo>
                <a:lnTo>
                  <a:pt x="1983205" y="19609"/>
                </a:lnTo>
                <a:lnTo>
                  <a:pt x="1921093" y="11265"/>
                </a:lnTo>
                <a:lnTo>
                  <a:pt x="1855248" y="5111"/>
                </a:lnTo>
                <a:lnTo>
                  <a:pt x="1786205" y="1303"/>
                </a:lnTo>
                <a:lnTo>
                  <a:pt x="1714500" y="0"/>
                </a:lnTo>
                <a:close/>
              </a:path>
            </a:pathLst>
          </a:custGeom>
          <a:solidFill>
            <a:srgbClr val="3BB3C2"/>
          </a:solidFill>
        </p:spPr>
        <p:style>
          <a:lnRef idx="1">
            <a:schemeClr val="accent5"/>
          </a:lnRef>
          <a:fillRef idx="3">
            <a:schemeClr val="accent5"/>
          </a:fillRef>
          <a:effectRef idx="2">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26" name="object 15">
            <a:extLst>
              <a:ext uri="{FF2B5EF4-FFF2-40B4-BE49-F238E27FC236}">
                <a16:creationId xmlns:a16="http://schemas.microsoft.com/office/drawing/2014/main" id="{CA613232-3A35-43F7-8D39-5F3D6656F249}"/>
              </a:ext>
            </a:extLst>
          </p:cNvPr>
          <p:cNvSpPr txBox="1"/>
          <p:nvPr/>
        </p:nvSpPr>
        <p:spPr>
          <a:xfrm>
            <a:off x="564630" y="5194291"/>
            <a:ext cx="1902460" cy="693780"/>
          </a:xfrm>
          <a:prstGeom prst="rect">
            <a:avLst/>
          </a:prstGeom>
        </p:spPr>
        <p:txBody>
          <a:bodyPr vert="horz" wrap="square" lIns="0" tIns="39370" rIns="0" bIns="0" rtlCol="0">
            <a:spAutoFit/>
          </a:bodyPr>
          <a:lstStyle/>
          <a:p>
            <a:pPr marL="105410" marR="5080" indent="-93345">
              <a:lnSpc>
                <a:spcPts val="1730"/>
              </a:lnSpc>
              <a:spcBef>
                <a:spcPts val="310"/>
              </a:spcBef>
            </a:pPr>
            <a:r>
              <a:rPr sz="1600" b="0" spc="-20" dirty="0">
                <a:solidFill>
                  <a:schemeClr val="bg1"/>
                </a:solidFill>
                <a:latin typeface="Arial" panose="020B0604020202020204" pitchFamily="34" charset="0"/>
                <a:cs typeface="Arial" panose="020B0604020202020204" pitchFamily="34" charset="0"/>
              </a:rPr>
              <a:t>Key </a:t>
            </a:r>
            <a:r>
              <a:rPr sz="1600" b="0" spc="-5" dirty="0">
                <a:solidFill>
                  <a:schemeClr val="bg1"/>
                </a:solidFill>
                <a:latin typeface="Arial" panose="020B0604020202020204" pitchFamily="34" charset="0"/>
                <a:cs typeface="Arial" panose="020B0604020202020204" pitchFamily="34" charset="0"/>
              </a:rPr>
              <a:t>assumptions in the  </a:t>
            </a:r>
            <a:r>
              <a:rPr sz="1600" b="0" spc="-10" dirty="0">
                <a:solidFill>
                  <a:schemeClr val="bg1"/>
                </a:solidFill>
                <a:latin typeface="Arial" panose="020B0604020202020204" pitchFamily="34" charset="0"/>
                <a:cs typeface="Arial" panose="020B0604020202020204" pitchFamily="34" charset="0"/>
              </a:rPr>
              <a:t>RFR </a:t>
            </a:r>
            <a:r>
              <a:rPr sz="1600" b="0" spc="-5" dirty="0">
                <a:solidFill>
                  <a:schemeClr val="bg1"/>
                </a:solidFill>
                <a:latin typeface="Arial" panose="020B0604020202020204" pitchFamily="34" charset="0"/>
                <a:cs typeface="Arial" panose="020B0604020202020204" pitchFamily="34" charset="0"/>
              </a:rPr>
              <a:t>method include:</a:t>
            </a:r>
            <a:endParaRPr sz="1600" dirty="0">
              <a:solidFill>
                <a:schemeClr val="bg1"/>
              </a:solidFill>
              <a:latin typeface="Arial" panose="020B0604020202020204" pitchFamily="34" charset="0"/>
              <a:cs typeface="Arial" panose="020B0604020202020204" pitchFamily="34" charset="0"/>
            </a:endParaRPr>
          </a:p>
        </p:txBody>
      </p:sp>
      <p:sp>
        <p:nvSpPr>
          <p:cNvPr id="27" name="object 16">
            <a:extLst>
              <a:ext uri="{FF2B5EF4-FFF2-40B4-BE49-F238E27FC236}">
                <a16:creationId xmlns:a16="http://schemas.microsoft.com/office/drawing/2014/main" id="{31763B13-3CE2-4D94-BBBE-B1781021A5F0}"/>
              </a:ext>
            </a:extLst>
          </p:cNvPr>
          <p:cNvSpPr/>
          <p:nvPr/>
        </p:nvSpPr>
        <p:spPr>
          <a:xfrm>
            <a:off x="4440173" y="4797846"/>
            <a:ext cx="1369060" cy="1624965"/>
          </a:xfrm>
          <a:custGeom>
            <a:avLst/>
            <a:gdLst/>
            <a:ahLst/>
            <a:cxnLst/>
            <a:rect l="l" t="t" r="r" b="b"/>
            <a:pathLst>
              <a:path w="1369060" h="1624964">
                <a:moveTo>
                  <a:pt x="0" y="130937"/>
                </a:moveTo>
                <a:lnTo>
                  <a:pt x="6971" y="89570"/>
                </a:lnTo>
                <a:lnTo>
                  <a:pt x="26391" y="53629"/>
                </a:lnTo>
                <a:lnTo>
                  <a:pt x="56016" y="25278"/>
                </a:lnTo>
                <a:lnTo>
                  <a:pt x="93602" y="6680"/>
                </a:lnTo>
                <a:lnTo>
                  <a:pt x="136905" y="0"/>
                </a:lnTo>
                <a:lnTo>
                  <a:pt x="1231646" y="0"/>
                </a:lnTo>
                <a:lnTo>
                  <a:pt x="1274949" y="6680"/>
                </a:lnTo>
                <a:lnTo>
                  <a:pt x="1312535" y="25278"/>
                </a:lnTo>
                <a:lnTo>
                  <a:pt x="1342160" y="53629"/>
                </a:lnTo>
                <a:lnTo>
                  <a:pt x="1361580" y="89570"/>
                </a:lnTo>
                <a:lnTo>
                  <a:pt x="1368552" y="130937"/>
                </a:lnTo>
                <a:lnTo>
                  <a:pt x="1368552" y="1493596"/>
                </a:lnTo>
                <a:lnTo>
                  <a:pt x="1361580" y="1534997"/>
                </a:lnTo>
                <a:lnTo>
                  <a:pt x="1342160" y="1570954"/>
                </a:lnTo>
                <a:lnTo>
                  <a:pt x="1312535" y="1599309"/>
                </a:lnTo>
                <a:lnTo>
                  <a:pt x="1274949" y="1617905"/>
                </a:lnTo>
                <a:lnTo>
                  <a:pt x="1231646" y="1624584"/>
                </a:lnTo>
                <a:lnTo>
                  <a:pt x="136905" y="1624584"/>
                </a:lnTo>
                <a:lnTo>
                  <a:pt x="93602" y="1617905"/>
                </a:lnTo>
                <a:lnTo>
                  <a:pt x="56016" y="1599309"/>
                </a:lnTo>
                <a:lnTo>
                  <a:pt x="26391" y="1570954"/>
                </a:lnTo>
                <a:lnTo>
                  <a:pt x="6971" y="1534997"/>
                </a:lnTo>
                <a:lnTo>
                  <a:pt x="0" y="1493596"/>
                </a:lnTo>
                <a:lnTo>
                  <a:pt x="0" y="130937"/>
                </a:lnTo>
                <a:close/>
              </a:path>
            </a:pathLst>
          </a:custGeom>
          <a:ln w="19812">
            <a:solidFill>
              <a:srgbClr val="3BB3C3"/>
            </a:solidFill>
            <a:prstDash val="sysDash"/>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28" name="object 17">
            <a:extLst>
              <a:ext uri="{FF2B5EF4-FFF2-40B4-BE49-F238E27FC236}">
                <a16:creationId xmlns:a16="http://schemas.microsoft.com/office/drawing/2014/main" id="{B084C659-7D03-4DF5-AE23-1B60273BDAFD}"/>
              </a:ext>
            </a:extLst>
          </p:cNvPr>
          <p:cNvSpPr txBox="1"/>
          <p:nvPr/>
        </p:nvSpPr>
        <p:spPr>
          <a:xfrm>
            <a:off x="4581589" y="5341255"/>
            <a:ext cx="1085469" cy="258404"/>
          </a:xfrm>
          <a:prstGeom prst="rect">
            <a:avLst/>
          </a:prstGeom>
        </p:spPr>
        <p:txBody>
          <a:bodyPr vert="horz" wrap="square" lIns="0" tIns="12065" rIns="0" bIns="0" rtlCol="0">
            <a:spAutoFit/>
          </a:bodyPr>
          <a:lstStyle/>
          <a:p>
            <a:pPr marL="12700">
              <a:lnSpc>
                <a:spcPct val="100000"/>
              </a:lnSpc>
              <a:spcBef>
                <a:spcPts val="95"/>
              </a:spcBef>
            </a:pPr>
            <a:r>
              <a:rPr sz="1600" b="0" spc="-15" dirty="0">
                <a:latin typeface="Arial" panose="020B0604020202020204" pitchFamily="34" charset="0"/>
                <a:cs typeface="Arial" panose="020B0604020202020204" pitchFamily="34" charset="0"/>
              </a:rPr>
              <a:t>Royalty</a:t>
            </a:r>
            <a:r>
              <a:rPr sz="1600" b="0" spc="-60" dirty="0">
                <a:latin typeface="Arial" panose="020B0604020202020204" pitchFamily="34" charset="0"/>
                <a:cs typeface="Arial" panose="020B0604020202020204" pitchFamily="34" charset="0"/>
              </a:rPr>
              <a:t> </a:t>
            </a:r>
            <a:r>
              <a:rPr lang="en-IN" sz="1600" b="0" spc="-20" dirty="0">
                <a:latin typeface="Arial" panose="020B0604020202020204" pitchFamily="34" charset="0"/>
                <a:cs typeface="Arial" panose="020B0604020202020204" pitchFamily="34" charset="0"/>
              </a:rPr>
              <a:t>r</a:t>
            </a:r>
            <a:r>
              <a:rPr sz="1600" b="0" spc="-20" dirty="0">
                <a:latin typeface="Arial" panose="020B0604020202020204" pitchFamily="34" charset="0"/>
                <a:cs typeface="Arial" panose="020B0604020202020204" pitchFamily="34" charset="0"/>
              </a:rPr>
              <a:t>ate</a:t>
            </a:r>
            <a:endParaRPr sz="1600" dirty="0">
              <a:latin typeface="Arial" panose="020B0604020202020204" pitchFamily="34" charset="0"/>
              <a:cs typeface="Arial" panose="020B0604020202020204" pitchFamily="34" charset="0"/>
            </a:endParaRPr>
          </a:p>
        </p:txBody>
      </p:sp>
      <p:sp>
        <p:nvSpPr>
          <p:cNvPr id="29" name="object 18">
            <a:extLst>
              <a:ext uri="{FF2B5EF4-FFF2-40B4-BE49-F238E27FC236}">
                <a16:creationId xmlns:a16="http://schemas.microsoft.com/office/drawing/2014/main" id="{B99EBE0E-58BB-420A-9EAA-4E03EF603876}"/>
              </a:ext>
            </a:extLst>
          </p:cNvPr>
          <p:cNvSpPr/>
          <p:nvPr/>
        </p:nvSpPr>
        <p:spPr>
          <a:xfrm>
            <a:off x="5915405" y="4787177"/>
            <a:ext cx="1369060" cy="1624965"/>
          </a:xfrm>
          <a:custGeom>
            <a:avLst/>
            <a:gdLst/>
            <a:ahLst/>
            <a:cxnLst/>
            <a:rect l="l" t="t" r="r" b="b"/>
            <a:pathLst>
              <a:path w="1369059" h="1624964">
                <a:moveTo>
                  <a:pt x="0" y="130936"/>
                </a:moveTo>
                <a:lnTo>
                  <a:pt x="6971" y="89570"/>
                </a:lnTo>
                <a:lnTo>
                  <a:pt x="26391" y="53629"/>
                </a:lnTo>
                <a:lnTo>
                  <a:pt x="56016" y="25278"/>
                </a:lnTo>
                <a:lnTo>
                  <a:pt x="93602" y="6680"/>
                </a:lnTo>
                <a:lnTo>
                  <a:pt x="136906" y="0"/>
                </a:lnTo>
                <a:lnTo>
                  <a:pt x="1231646" y="0"/>
                </a:lnTo>
                <a:lnTo>
                  <a:pt x="1274949" y="6680"/>
                </a:lnTo>
                <a:lnTo>
                  <a:pt x="1312535" y="25278"/>
                </a:lnTo>
                <a:lnTo>
                  <a:pt x="1342160" y="53629"/>
                </a:lnTo>
                <a:lnTo>
                  <a:pt x="1361580" y="89570"/>
                </a:lnTo>
                <a:lnTo>
                  <a:pt x="1368552" y="130936"/>
                </a:lnTo>
                <a:lnTo>
                  <a:pt x="1368552" y="1493596"/>
                </a:lnTo>
                <a:lnTo>
                  <a:pt x="1361580" y="1534997"/>
                </a:lnTo>
                <a:lnTo>
                  <a:pt x="1342160" y="1570954"/>
                </a:lnTo>
                <a:lnTo>
                  <a:pt x="1312535" y="1599309"/>
                </a:lnTo>
                <a:lnTo>
                  <a:pt x="1274949" y="1617905"/>
                </a:lnTo>
                <a:lnTo>
                  <a:pt x="1231646" y="1624583"/>
                </a:lnTo>
                <a:lnTo>
                  <a:pt x="136906" y="1624583"/>
                </a:lnTo>
                <a:lnTo>
                  <a:pt x="93602" y="1617905"/>
                </a:lnTo>
                <a:lnTo>
                  <a:pt x="56016" y="1599309"/>
                </a:lnTo>
                <a:lnTo>
                  <a:pt x="26391" y="1570954"/>
                </a:lnTo>
                <a:lnTo>
                  <a:pt x="6971" y="1534997"/>
                </a:lnTo>
                <a:lnTo>
                  <a:pt x="0" y="1493596"/>
                </a:lnTo>
                <a:lnTo>
                  <a:pt x="0" y="130936"/>
                </a:lnTo>
                <a:close/>
              </a:path>
            </a:pathLst>
          </a:custGeom>
          <a:ln w="19812">
            <a:solidFill>
              <a:srgbClr val="3BB3C3"/>
            </a:solidFill>
            <a:prstDash val="sysDash"/>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30" name="object 19">
            <a:extLst>
              <a:ext uri="{FF2B5EF4-FFF2-40B4-BE49-F238E27FC236}">
                <a16:creationId xmlns:a16="http://schemas.microsoft.com/office/drawing/2014/main" id="{12508EA2-EBEE-4539-B3B0-D24C2B976F54}"/>
              </a:ext>
            </a:extLst>
          </p:cNvPr>
          <p:cNvSpPr txBox="1"/>
          <p:nvPr/>
        </p:nvSpPr>
        <p:spPr>
          <a:xfrm>
            <a:off x="6204245" y="5352018"/>
            <a:ext cx="1031972" cy="473848"/>
          </a:xfrm>
          <a:prstGeom prst="rect">
            <a:avLst/>
          </a:prstGeom>
        </p:spPr>
        <p:txBody>
          <a:bodyPr vert="horz" wrap="square" lIns="0" tIns="12065" rIns="0" bIns="0" rtlCol="0">
            <a:spAutoFit/>
          </a:bodyPr>
          <a:lstStyle/>
          <a:p>
            <a:pPr marL="60960">
              <a:lnSpc>
                <a:spcPts val="1825"/>
              </a:lnSpc>
              <a:spcBef>
                <a:spcPts val="95"/>
              </a:spcBef>
            </a:pPr>
            <a:r>
              <a:rPr sz="1600" b="0" spc="-15" dirty="0">
                <a:latin typeface="Arial" panose="020B0604020202020204" pitchFamily="34" charset="0"/>
                <a:cs typeface="Arial" panose="020B0604020202020204" pitchFamily="34" charset="0"/>
              </a:rPr>
              <a:t>Possible</a:t>
            </a:r>
            <a:endParaRPr sz="1600" dirty="0">
              <a:latin typeface="Arial" panose="020B0604020202020204" pitchFamily="34" charset="0"/>
              <a:cs typeface="Arial" panose="020B0604020202020204" pitchFamily="34" charset="0"/>
            </a:endParaRPr>
          </a:p>
          <a:p>
            <a:pPr marL="12700">
              <a:lnSpc>
                <a:spcPts val="1825"/>
              </a:lnSpc>
            </a:pPr>
            <a:r>
              <a:rPr sz="1600" b="0" spc="-30" dirty="0">
                <a:latin typeface="Arial" panose="020B0604020202020204" pitchFamily="34" charset="0"/>
                <a:cs typeface="Arial" panose="020B0604020202020204" pitchFamily="34" charset="0"/>
              </a:rPr>
              <a:t>e</a:t>
            </a:r>
            <a:r>
              <a:rPr sz="1600" b="0" spc="-10" dirty="0">
                <a:latin typeface="Arial" panose="020B0604020202020204" pitchFamily="34" charset="0"/>
                <a:cs typeface="Arial" panose="020B0604020202020204" pitchFamily="34" charset="0"/>
              </a:rPr>
              <a:t>xpen</a:t>
            </a:r>
            <a:r>
              <a:rPr sz="1600" b="0" spc="-15" dirty="0">
                <a:latin typeface="Arial" panose="020B0604020202020204" pitchFamily="34" charset="0"/>
                <a:cs typeface="Arial" panose="020B0604020202020204" pitchFamily="34" charset="0"/>
              </a:rPr>
              <a:t>s</a:t>
            </a:r>
            <a:r>
              <a:rPr sz="1600" b="0" spc="-10" dirty="0">
                <a:latin typeface="Arial" panose="020B0604020202020204" pitchFamily="34" charset="0"/>
                <a:cs typeface="Arial" panose="020B0604020202020204" pitchFamily="34" charset="0"/>
              </a:rPr>
              <a:t>es</a:t>
            </a:r>
            <a:endParaRPr sz="1600" dirty="0">
              <a:latin typeface="Arial" panose="020B0604020202020204" pitchFamily="34" charset="0"/>
              <a:cs typeface="Arial" panose="020B0604020202020204" pitchFamily="34" charset="0"/>
            </a:endParaRPr>
          </a:p>
        </p:txBody>
      </p:sp>
      <p:sp>
        <p:nvSpPr>
          <p:cNvPr id="31" name="object 20">
            <a:extLst>
              <a:ext uri="{FF2B5EF4-FFF2-40B4-BE49-F238E27FC236}">
                <a16:creationId xmlns:a16="http://schemas.microsoft.com/office/drawing/2014/main" id="{F060E392-4DC6-40FA-8636-C3948532C5D0}"/>
              </a:ext>
            </a:extLst>
          </p:cNvPr>
          <p:cNvSpPr/>
          <p:nvPr/>
        </p:nvSpPr>
        <p:spPr>
          <a:xfrm>
            <a:off x="7390638" y="4787177"/>
            <a:ext cx="1370330" cy="1624965"/>
          </a:xfrm>
          <a:custGeom>
            <a:avLst/>
            <a:gdLst/>
            <a:ahLst/>
            <a:cxnLst/>
            <a:rect l="l" t="t" r="r" b="b"/>
            <a:pathLst>
              <a:path w="1370329" h="1624964">
                <a:moveTo>
                  <a:pt x="0" y="130936"/>
                </a:moveTo>
                <a:lnTo>
                  <a:pt x="6984" y="89570"/>
                </a:lnTo>
                <a:lnTo>
                  <a:pt x="26436" y="53629"/>
                </a:lnTo>
                <a:lnTo>
                  <a:pt x="56098" y="25278"/>
                </a:lnTo>
                <a:lnTo>
                  <a:pt x="93715" y="6680"/>
                </a:lnTo>
                <a:lnTo>
                  <a:pt x="137032" y="0"/>
                </a:lnTo>
                <a:lnTo>
                  <a:pt x="1233042" y="0"/>
                </a:lnTo>
                <a:lnTo>
                  <a:pt x="1276360" y="6680"/>
                </a:lnTo>
                <a:lnTo>
                  <a:pt x="1313977" y="25278"/>
                </a:lnTo>
                <a:lnTo>
                  <a:pt x="1343639" y="53629"/>
                </a:lnTo>
                <a:lnTo>
                  <a:pt x="1363090" y="89570"/>
                </a:lnTo>
                <a:lnTo>
                  <a:pt x="1370076" y="130936"/>
                </a:lnTo>
                <a:lnTo>
                  <a:pt x="1370076" y="1493596"/>
                </a:lnTo>
                <a:lnTo>
                  <a:pt x="1363091" y="1534997"/>
                </a:lnTo>
                <a:lnTo>
                  <a:pt x="1343639" y="1570954"/>
                </a:lnTo>
                <a:lnTo>
                  <a:pt x="1313977" y="1599309"/>
                </a:lnTo>
                <a:lnTo>
                  <a:pt x="1276360" y="1617905"/>
                </a:lnTo>
                <a:lnTo>
                  <a:pt x="1233042" y="1624583"/>
                </a:lnTo>
                <a:lnTo>
                  <a:pt x="137032" y="1624583"/>
                </a:lnTo>
                <a:lnTo>
                  <a:pt x="93715" y="1617905"/>
                </a:lnTo>
                <a:lnTo>
                  <a:pt x="56098" y="1599309"/>
                </a:lnTo>
                <a:lnTo>
                  <a:pt x="26436" y="1570954"/>
                </a:lnTo>
                <a:lnTo>
                  <a:pt x="6984" y="1534997"/>
                </a:lnTo>
                <a:lnTo>
                  <a:pt x="0" y="1493596"/>
                </a:lnTo>
                <a:lnTo>
                  <a:pt x="0" y="130936"/>
                </a:lnTo>
                <a:close/>
              </a:path>
            </a:pathLst>
          </a:custGeom>
          <a:ln w="19812">
            <a:solidFill>
              <a:srgbClr val="3BB3C3"/>
            </a:solidFill>
            <a:prstDash val="sysDash"/>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32" name="object 21">
            <a:extLst>
              <a:ext uri="{FF2B5EF4-FFF2-40B4-BE49-F238E27FC236}">
                <a16:creationId xmlns:a16="http://schemas.microsoft.com/office/drawing/2014/main" id="{B44E272F-FD6E-4B5A-9377-3BD95B12E220}"/>
              </a:ext>
            </a:extLst>
          </p:cNvPr>
          <p:cNvSpPr txBox="1"/>
          <p:nvPr/>
        </p:nvSpPr>
        <p:spPr>
          <a:xfrm>
            <a:off x="7464869" y="5351685"/>
            <a:ext cx="1222375" cy="258404"/>
          </a:xfrm>
          <a:prstGeom prst="rect">
            <a:avLst/>
          </a:prstGeom>
        </p:spPr>
        <p:txBody>
          <a:bodyPr vert="horz" wrap="square" lIns="0" tIns="12065" rIns="0" bIns="0" rtlCol="0">
            <a:spAutoFit/>
          </a:bodyPr>
          <a:lstStyle/>
          <a:p>
            <a:pPr marL="12700">
              <a:lnSpc>
                <a:spcPct val="100000"/>
              </a:lnSpc>
              <a:spcBef>
                <a:spcPts val="95"/>
              </a:spcBef>
            </a:pPr>
            <a:r>
              <a:rPr sz="1600" b="0" spc="-10" dirty="0">
                <a:latin typeface="Arial" panose="020B0604020202020204" pitchFamily="34" charset="0"/>
                <a:cs typeface="Arial" panose="020B0604020202020204" pitchFamily="34" charset="0"/>
              </a:rPr>
              <a:t>Discount</a:t>
            </a:r>
            <a:r>
              <a:rPr sz="1600" b="0" spc="-30" dirty="0">
                <a:latin typeface="Arial" panose="020B0604020202020204" pitchFamily="34" charset="0"/>
                <a:cs typeface="Arial" panose="020B0604020202020204" pitchFamily="34" charset="0"/>
              </a:rPr>
              <a:t> </a:t>
            </a:r>
            <a:r>
              <a:rPr sz="1600" b="0" spc="-20" dirty="0">
                <a:latin typeface="Arial" panose="020B0604020202020204" pitchFamily="34" charset="0"/>
                <a:cs typeface="Arial" panose="020B0604020202020204" pitchFamily="34" charset="0"/>
              </a:rPr>
              <a:t>rate</a:t>
            </a:r>
            <a:endParaRPr sz="1600" dirty="0">
              <a:latin typeface="Arial" panose="020B0604020202020204" pitchFamily="34" charset="0"/>
              <a:cs typeface="Arial" panose="020B0604020202020204" pitchFamily="34" charset="0"/>
            </a:endParaRPr>
          </a:p>
        </p:txBody>
      </p:sp>
      <p:sp>
        <p:nvSpPr>
          <p:cNvPr id="33" name="object 22">
            <a:extLst>
              <a:ext uri="{FF2B5EF4-FFF2-40B4-BE49-F238E27FC236}">
                <a16:creationId xmlns:a16="http://schemas.microsoft.com/office/drawing/2014/main" id="{67C8A41E-D79A-4BB2-923E-5BC8AD255713}"/>
              </a:ext>
            </a:extLst>
          </p:cNvPr>
          <p:cNvSpPr/>
          <p:nvPr/>
        </p:nvSpPr>
        <p:spPr>
          <a:xfrm>
            <a:off x="2925317" y="4793273"/>
            <a:ext cx="1419225" cy="1624965"/>
          </a:xfrm>
          <a:custGeom>
            <a:avLst/>
            <a:gdLst/>
            <a:ahLst/>
            <a:cxnLst/>
            <a:rect l="l" t="t" r="r" b="b"/>
            <a:pathLst>
              <a:path w="1419225" h="1624964">
                <a:moveTo>
                  <a:pt x="0" y="130937"/>
                </a:moveTo>
                <a:lnTo>
                  <a:pt x="7230" y="89570"/>
                </a:lnTo>
                <a:lnTo>
                  <a:pt x="27366" y="53629"/>
                </a:lnTo>
                <a:lnTo>
                  <a:pt x="58073" y="25278"/>
                </a:lnTo>
                <a:lnTo>
                  <a:pt x="97015" y="6680"/>
                </a:lnTo>
                <a:lnTo>
                  <a:pt x="141858" y="0"/>
                </a:lnTo>
                <a:lnTo>
                  <a:pt x="1276984" y="0"/>
                </a:lnTo>
                <a:lnTo>
                  <a:pt x="1321828" y="6680"/>
                </a:lnTo>
                <a:lnTo>
                  <a:pt x="1360770" y="25278"/>
                </a:lnTo>
                <a:lnTo>
                  <a:pt x="1391477" y="53629"/>
                </a:lnTo>
                <a:lnTo>
                  <a:pt x="1411613" y="89570"/>
                </a:lnTo>
                <a:lnTo>
                  <a:pt x="1418844" y="130937"/>
                </a:lnTo>
                <a:lnTo>
                  <a:pt x="1418844" y="1493596"/>
                </a:lnTo>
                <a:lnTo>
                  <a:pt x="1411613" y="1534997"/>
                </a:lnTo>
                <a:lnTo>
                  <a:pt x="1391477" y="1570954"/>
                </a:lnTo>
                <a:lnTo>
                  <a:pt x="1360770" y="1599309"/>
                </a:lnTo>
                <a:lnTo>
                  <a:pt x="1321828" y="1617905"/>
                </a:lnTo>
                <a:lnTo>
                  <a:pt x="1276984" y="1624583"/>
                </a:lnTo>
                <a:lnTo>
                  <a:pt x="141858" y="1624583"/>
                </a:lnTo>
                <a:lnTo>
                  <a:pt x="97015" y="1617905"/>
                </a:lnTo>
                <a:lnTo>
                  <a:pt x="58073" y="1599309"/>
                </a:lnTo>
                <a:lnTo>
                  <a:pt x="27366" y="1570954"/>
                </a:lnTo>
                <a:lnTo>
                  <a:pt x="7230" y="1534997"/>
                </a:lnTo>
                <a:lnTo>
                  <a:pt x="0" y="1493596"/>
                </a:lnTo>
                <a:lnTo>
                  <a:pt x="0" y="130937"/>
                </a:lnTo>
                <a:close/>
              </a:path>
            </a:pathLst>
          </a:custGeom>
          <a:ln w="19812">
            <a:solidFill>
              <a:srgbClr val="3BB3C3"/>
            </a:solidFill>
            <a:prstDash val="sysDash"/>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34" name="object 23">
            <a:extLst>
              <a:ext uri="{FF2B5EF4-FFF2-40B4-BE49-F238E27FC236}">
                <a16:creationId xmlns:a16="http://schemas.microsoft.com/office/drawing/2014/main" id="{9E7DC7C4-C41A-426A-BF40-D1E7850483B6}"/>
              </a:ext>
            </a:extLst>
          </p:cNvPr>
          <p:cNvSpPr txBox="1"/>
          <p:nvPr/>
        </p:nvSpPr>
        <p:spPr>
          <a:xfrm>
            <a:off x="3226085" y="5352018"/>
            <a:ext cx="1407297" cy="475771"/>
          </a:xfrm>
          <a:prstGeom prst="rect">
            <a:avLst/>
          </a:prstGeom>
        </p:spPr>
        <p:txBody>
          <a:bodyPr vert="horz" wrap="square" lIns="0" tIns="39370" rIns="0" bIns="0" rtlCol="0">
            <a:spAutoFit/>
          </a:bodyPr>
          <a:lstStyle/>
          <a:p>
            <a:pPr marL="12700" marR="5080" indent="63500">
              <a:lnSpc>
                <a:spcPts val="1730"/>
              </a:lnSpc>
              <a:spcBef>
                <a:spcPts val="310"/>
              </a:spcBef>
            </a:pPr>
            <a:r>
              <a:rPr sz="1600" b="0" spc="-10" dirty="0">
                <a:latin typeface="Arial" panose="020B0604020202020204" pitchFamily="34" charset="0"/>
                <a:cs typeface="Arial" panose="020B0604020202020204" pitchFamily="34" charset="0"/>
              </a:rPr>
              <a:t>Future  </a:t>
            </a:r>
            <a:r>
              <a:rPr lang="en-IN" sz="1600" b="0" spc="-30" dirty="0">
                <a:latin typeface="Arial" panose="020B0604020202020204" pitchFamily="34" charset="0"/>
                <a:cs typeface="Arial" panose="020B0604020202020204" pitchFamily="34" charset="0"/>
              </a:rPr>
              <a:t>r</a:t>
            </a:r>
            <a:r>
              <a:rPr sz="1600" b="0" spc="-15" dirty="0" err="1">
                <a:latin typeface="Arial" panose="020B0604020202020204" pitchFamily="34" charset="0"/>
                <a:cs typeface="Arial" panose="020B0604020202020204" pitchFamily="34" charset="0"/>
              </a:rPr>
              <a:t>ev</a:t>
            </a:r>
            <a:r>
              <a:rPr sz="1600" b="0" spc="-10" dirty="0" err="1">
                <a:latin typeface="Arial" panose="020B0604020202020204" pitchFamily="34" charset="0"/>
                <a:cs typeface="Arial" panose="020B0604020202020204" pitchFamily="34" charset="0"/>
              </a:rPr>
              <a:t>enue</a:t>
            </a:r>
            <a:endParaRPr sz="1600" dirty="0">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356D980-5946-4965-B1D2-DDF7070E0CD6}"/>
              </a:ext>
            </a:extLst>
          </p:cNvPr>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Privileged &amp; Confidential</a:t>
            </a:r>
          </a:p>
        </p:txBody>
      </p:sp>
      <p:sp>
        <p:nvSpPr>
          <p:cNvPr id="38" name="Footer Placeholder 3">
            <a:extLst>
              <a:ext uri="{FF2B5EF4-FFF2-40B4-BE49-F238E27FC236}">
                <a16:creationId xmlns:a16="http://schemas.microsoft.com/office/drawing/2014/main" id="{857C8328-907A-40F2-A223-9D3501BAC4BC}"/>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39" name="Slide Number Placeholder 4">
            <a:extLst>
              <a:ext uri="{FF2B5EF4-FFF2-40B4-BE49-F238E27FC236}">
                <a16:creationId xmlns:a16="http://schemas.microsoft.com/office/drawing/2014/main" id="{8F42B57D-73D5-4C5C-8B72-EF0E552FF300}"/>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25</a:t>
            </a:fld>
            <a:endParaRPr lang="en-US" sz="1000" dirty="0">
              <a:solidFill>
                <a:schemeClr val="tx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BA82E68D-9235-23BD-A8C7-EA8B0843E819}"/>
              </a:ext>
            </a:extLst>
          </p:cNvPr>
          <p:cNvPicPr>
            <a:picLocks noChangeAspect="1"/>
          </p:cNvPicPr>
          <p:nvPr/>
        </p:nvPicPr>
        <p:blipFill>
          <a:blip r:embed="rId2"/>
          <a:stretch>
            <a:fillRect/>
          </a:stretch>
        </p:blipFill>
        <p:spPr>
          <a:xfrm>
            <a:off x="7375435" y="118511"/>
            <a:ext cx="1617555" cy="675993"/>
          </a:xfrm>
          <a:prstGeom prst="rect">
            <a:avLst/>
          </a:prstGeom>
        </p:spPr>
      </p:pic>
      <p:sp>
        <p:nvSpPr>
          <p:cNvPr id="4" name="Title 5">
            <a:extLst>
              <a:ext uri="{FF2B5EF4-FFF2-40B4-BE49-F238E27FC236}">
                <a16:creationId xmlns:a16="http://schemas.microsoft.com/office/drawing/2014/main" id="{FDFFA43A-799A-B5BD-6979-6D4D68B8E72F}"/>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a:t>
            </a:r>
          </a:p>
        </p:txBody>
      </p:sp>
      <p:sp>
        <p:nvSpPr>
          <p:cNvPr id="6" name="TextBox 5">
            <a:extLst>
              <a:ext uri="{FF2B5EF4-FFF2-40B4-BE49-F238E27FC236}">
                <a16:creationId xmlns:a16="http://schemas.microsoft.com/office/drawing/2014/main" id="{A99DA898-4500-7C12-BFB7-31887B0ABC47}"/>
              </a:ext>
            </a:extLst>
          </p:cNvPr>
          <p:cNvSpPr txBox="1"/>
          <p:nvPr/>
        </p:nvSpPr>
        <p:spPr>
          <a:xfrm>
            <a:off x="0" y="1104099"/>
            <a:ext cx="5559765" cy="381771"/>
          </a:xfrm>
          <a:prstGeom prst="rect">
            <a:avLst/>
          </a:prstGeom>
          <a:noFill/>
        </p:spPr>
        <p:txBody>
          <a:bodyPr wrap="square">
            <a:spAutoFit/>
          </a:bodyPr>
          <a:lstStyle/>
          <a:p>
            <a:pPr marL="285750" indent="-285750" algn="just">
              <a:lnSpc>
                <a:spcPct val="114000"/>
              </a:lnSpc>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Method - 1 Relief from Royalty (“RFR”)</a:t>
            </a:r>
          </a:p>
        </p:txBody>
      </p:sp>
    </p:spTree>
    <p:extLst>
      <p:ext uri="{BB962C8B-B14F-4D97-AF65-F5344CB8AC3E}">
        <p14:creationId xmlns:p14="http://schemas.microsoft.com/office/powerpoint/2010/main" val="1223042923"/>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39400F6F-5A6B-453E-8CAC-F30129DFEADB}"/>
              </a:ext>
            </a:extLst>
          </p:cNvPr>
          <p:cNvSpPr txBox="1"/>
          <p:nvPr/>
        </p:nvSpPr>
        <p:spPr>
          <a:xfrm>
            <a:off x="0" y="1132877"/>
            <a:ext cx="6250120" cy="301621"/>
          </a:xfrm>
          <a:prstGeom prst="rect">
            <a:avLst/>
          </a:prstGeom>
        </p:spPr>
        <p:txBody>
          <a:bodyPr vert="horz" wrap="square" lIns="0" tIns="12065" rIns="0" bIns="0" rtlCol="0">
            <a:spAutoFit/>
          </a:bodyPr>
          <a:lstStyle/>
          <a:p>
            <a:pPr marL="285750" indent="-285750" algn="just">
              <a:lnSpc>
                <a:spcPct val="114000"/>
              </a:lnSpc>
              <a:spcBef>
                <a:spcPts val="95"/>
              </a:spcBef>
              <a:spcAft>
                <a:spcPts val="600"/>
              </a:spcAft>
              <a:buBlip>
                <a:blip r:embed="rId2">
                  <a:extLst>
                    <a:ext uri="{96DAC541-7B7A-43D3-8B79-37D633B846F1}">
                      <asvg:svgBlip xmlns:asvg="http://schemas.microsoft.com/office/drawing/2016/SVG/main" r:embed="rId3"/>
                    </a:ext>
                  </a:extLst>
                </a:blip>
              </a:buBlip>
            </a:pPr>
            <a:r>
              <a:rPr b="1" dirty="0">
                <a:solidFill>
                  <a:schemeClr val="tx2"/>
                </a:solidFill>
                <a:latin typeface="Arial" panose="020B0604020202020204" pitchFamily="34" charset="0"/>
                <a:cs typeface="Arial" panose="020B0604020202020204" pitchFamily="34" charset="0"/>
              </a:rPr>
              <a:t>Relief from </a:t>
            </a:r>
            <a:r>
              <a:rPr lang="en-US" b="1" dirty="0">
                <a:solidFill>
                  <a:schemeClr val="tx2"/>
                </a:solidFill>
                <a:latin typeface="Arial" panose="020B0604020202020204" pitchFamily="34" charset="0"/>
                <a:cs typeface="Arial" panose="020B0604020202020204" pitchFamily="34" charset="0"/>
              </a:rPr>
              <a:t>R</a:t>
            </a:r>
            <a:r>
              <a:rPr b="1" dirty="0">
                <a:solidFill>
                  <a:schemeClr val="tx2"/>
                </a:solidFill>
                <a:latin typeface="Arial" panose="020B0604020202020204" pitchFamily="34" charset="0"/>
                <a:cs typeface="Arial" panose="020B0604020202020204" pitchFamily="34" charset="0"/>
              </a:rPr>
              <a:t>oyalty (RFR) – Primary steps</a:t>
            </a:r>
          </a:p>
        </p:txBody>
      </p:sp>
      <p:sp>
        <p:nvSpPr>
          <p:cNvPr id="5" name="object 5">
            <a:extLst>
              <a:ext uri="{FF2B5EF4-FFF2-40B4-BE49-F238E27FC236}">
                <a16:creationId xmlns:a16="http://schemas.microsoft.com/office/drawing/2014/main" id="{9420B47C-CF5A-460B-A07A-4BCA822812B6}"/>
              </a:ext>
            </a:extLst>
          </p:cNvPr>
          <p:cNvSpPr txBox="1"/>
          <p:nvPr/>
        </p:nvSpPr>
        <p:spPr>
          <a:xfrm>
            <a:off x="133411" y="4561681"/>
            <a:ext cx="8673468" cy="411480"/>
          </a:xfrm>
          <a:prstGeom prst="rect">
            <a:avLst/>
          </a:prstGeom>
          <a:solidFill>
            <a:srgbClr val="3BB3C2"/>
          </a:solidFill>
          <a:ln w="12192">
            <a:solidFill>
              <a:srgbClr val="000000"/>
            </a:solidFill>
          </a:ln>
        </p:spPr>
        <p:txBody>
          <a:bodyPr vert="horz" wrap="square" lIns="0" tIns="98425" rIns="0" bIns="0" rtlCol="0">
            <a:spAutoFit/>
          </a:bodyPr>
          <a:lstStyle/>
          <a:p>
            <a:pPr marL="99060" algn="ctr">
              <a:lnSpc>
                <a:spcPct val="100000"/>
              </a:lnSpc>
              <a:spcBef>
                <a:spcPts val="775"/>
              </a:spcBef>
            </a:pPr>
            <a:r>
              <a:rPr sz="1600" b="0" spc="-5" dirty="0">
                <a:solidFill>
                  <a:srgbClr val="FFFFFF"/>
                </a:solidFill>
                <a:latin typeface="Arial" panose="020B0604020202020204" pitchFamily="34" charset="0"/>
                <a:cs typeface="Arial" panose="020B0604020202020204" pitchFamily="34" charset="0"/>
              </a:rPr>
              <a:t>Discount* the cash flows derived </a:t>
            </a:r>
            <a:r>
              <a:rPr sz="1600" b="0" dirty="0">
                <a:solidFill>
                  <a:srgbClr val="FFFFFF"/>
                </a:solidFill>
                <a:latin typeface="Arial" panose="020B0604020202020204" pitchFamily="34" charset="0"/>
                <a:cs typeface="Arial" panose="020B0604020202020204" pitchFamily="34" charset="0"/>
              </a:rPr>
              <a:t>using </a:t>
            </a:r>
            <a:r>
              <a:rPr sz="1600" b="0" spc="-5" dirty="0">
                <a:solidFill>
                  <a:srgbClr val="FFFFFF"/>
                </a:solidFill>
                <a:latin typeface="Arial" panose="020B0604020202020204" pitchFamily="34" charset="0"/>
                <a:cs typeface="Arial" panose="020B0604020202020204" pitchFamily="34" charset="0"/>
              </a:rPr>
              <a:t>the above </a:t>
            </a:r>
            <a:r>
              <a:rPr sz="1600" b="0" spc="-10" dirty="0">
                <a:solidFill>
                  <a:srgbClr val="FFFFFF"/>
                </a:solidFill>
                <a:latin typeface="Arial" panose="020B0604020202020204" pitchFamily="34" charset="0"/>
                <a:cs typeface="Arial" panose="020B0604020202020204" pitchFamily="34" charset="0"/>
              </a:rPr>
              <a:t>steps </a:t>
            </a:r>
            <a:r>
              <a:rPr sz="1600" b="0" dirty="0">
                <a:solidFill>
                  <a:srgbClr val="FFFFFF"/>
                </a:solidFill>
                <a:latin typeface="Arial" panose="020B0604020202020204" pitchFamily="34" charset="0"/>
                <a:cs typeface="Arial" panose="020B0604020202020204" pitchFamily="34" charset="0"/>
              </a:rPr>
              <a:t>using </a:t>
            </a:r>
            <a:r>
              <a:rPr sz="1600" b="0" spc="-5" dirty="0">
                <a:solidFill>
                  <a:srgbClr val="FFFFFF"/>
                </a:solidFill>
                <a:latin typeface="Arial" panose="020B0604020202020204" pitchFamily="34" charset="0"/>
                <a:cs typeface="Arial" panose="020B0604020202020204" pitchFamily="34" charset="0"/>
              </a:rPr>
              <a:t>an </a:t>
            </a:r>
            <a:r>
              <a:rPr sz="1600" b="0" spc="-10" dirty="0">
                <a:solidFill>
                  <a:srgbClr val="FFFFFF"/>
                </a:solidFill>
                <a:latin typeface="Arial" panose="020B0604020202020204" pitchFamily="34" charset="0"/>
                <a:cs typeface="Arial" panose="020B0604020202020204" pitchFamily="34" charset="0"/>
              </a:rPr>
              <a:t>appropriate </a:t>
            </a:r>
            <a:r>
              <a:rPr sz="1600" b="0" spc="-5" dirty="0">
                <a:solidFill>
                  <a:srgbClr val="FFFFFF"/>
                </a:solidFill>
                <a:latin typeface="Arial" panose="020B0604020202020204" pitchFamily="34" charset="0"/>
                <a:cs typeface="Arial" panose="020B0604020202020204" pitchFamily="34" charset="0"/>
              </a:rPr>
              <a:t>discount</a:t>
            </a:r>
            <a:r>
              <a:rPr sz="1600" b="0" spc="-70" dirty="0">
                <a:solidFill>
                  <a:srgbClr val="FFFFFF"/>
                </a:solidFill>
                <a:latin typeface="Arial" panose="020B0604020202020204" pitchFamily="34" charset="0"/>
                <a:cs typeface="Arial" panose="020B0604020202020204" pitchFamily="34" charset="0"/>
              </a:rPr>
              <a:t> </a:t>
            </a:r>
            <a:r>
              <a:rPr sz="1600" b="0" spc="-15" dirty="0">
                <a:solidFill>
                  <a:srgbClr val="FFFFFF"/>
                </a:solidFill>
                <a:latin typeface="Arial" panose="020B0604020202020204" pitchFamily="34" charset="0"/>
                <a:cs typeface="Arial" panose="020B0604020202020204" pitchFamily="34" charset="0"/>
              </a:rPr>
              <a:t>rate.</a:t>
            </a:r>
            <a:endParaRPr sz="1600" dirty="0">
              <a:latin typeface="Arial" panose="020B0604020202020204" pitchFamily="34" charset="0"/>
              <a:cs typeface="Arial" panose="020B0604020202020204" pitchFamily="34" charset="0"/>
            </a:endParaRPr>
          </a:p>
        </p:txBody>
      </p:sp>
      <p:sp>
        <p:nvSpPr>
          <p:cNvPr id="6" name="object 6">
            <a:extLst>
              <a:ext uri="{FF2B5EF4-FFF2-40B4-BE49-F238E27FC236}">
                <a16:creationId xmlns:a16="http://schemas.microsoft.com/office/drawing/2014/main" id="{35142F2E-0098-4841-AA71-2A4357A92434}"/>
              </a:ext>
            </a:extLst>
          </p:cNvPr>
          <p:cNvSpPr/>
          <p:nvPr/>
        </p:nvSpPr>
        <p:spPr>
          <a:xfrm>
            <a:off x="133411" y="3872833"/>
            <a:ext cx="8673468" cy="693420"/>
          </a:xfrm>
          <a:custGeom>
            <a:avLst/>
            <a:gdLst/>
            <a:ahLst/>
            <a:cxnLst/>
            <a:rect l="l" t="t" r="r" b="b"/>
            <a:pathLst>
              <a:path w="8089900" h="693420">
                <a:moveTo>
                  <a:pt x="8089392" y="450596"/>
                </a:moveTo>
                <a:lnTo>
                  <a:pt x="4131437" y="450596"/>
                </a:lnTo>
                <a:lnTo>
                  <a:pt x="4131437" y="520065"/>
                </a:lnTo>
                <a:lnTo>
                  <a:pt x="4218051" y="520065"/>
                </a:lnTo>
                <a:lnTo>
                  <a:pt x="4044695" y="693420"/>
                </a:lnTo>
                <a:lnTo>
                  <a:pt x="3871341" y="520065"/>
                </a:lnTo>
                <a:lnTo>
                  <a:pt x="3957954" y="520065"/>
                </a:lnTo>
                <a:lnTo>
                  <a:pt x="3957954" y="450596"/>
                </a:lnTo>
                <a:lnTo>
                  <a:pt x="0" y="450596"/>
                </a:lnTo>
                <a:lnTo>
                  <a:pt x="0" y="0"/>
                </a:lnTo>
                <a:lnTo>
                  <a:pt x="8089392" y="0"/>
                </a:lnTo>
                <a:lnTo>
                  <a:pt x="8089392" y="450596"/>
                </a:lnTo>
                <a:close/>
              </a:path>
            </a:pathLst>
          </a:custGeom>
          <a:ln w="12192">
            <a:solidFill>
              <a:srgbClr val="3BB3C3"/>
            </a:solidFill>
          </a:ln>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7" name="object 7">
            <a:extLst>
              <a:ext uri="{FF2B5EF4-FFF2-40B4-BE49-F238E27FC236}">
                <a16:creationId xmlns:a16="http://schemas.microsoft.com/office/drawing/2014/main" id="{033748EC-A72C-46D8-8211-EEFAB19888BE}"/>
              </a:ext>
            </a:extLst>
          </p:cNvPr>
          <p:cNvSpPr txBox="1"/>
          <p:nvPr/>
        </p:nvSpPr>
        <p:spPr>
          <a:xfrm>
            <a:off x="193168" y="3958305"/>
            <a:ext cx="8613711" cy="259686"/>
          </a:xfrm>
          <a:prstGeom prst="rect">
            <a:avLst/>
          </a:prstGeom>
        </p:spPr>
        <p:txBody>
          <a:bodyPr vert="horz" wrap="square" lIns="0" tIns="12700" rIns="0" bIns="0" rtlCol="0">
            <a:spAutoFit/>
          </a:bodyPr>
          <a:lstStyle/>
          <a:p>
            <a:pPr marL="12700" algn="ctr">
              <a:lnSpc>
                <a:spcPct val="100000"/>
              </a:lnSpc>
              <a:spcBef>
                <a:spcPts val="100"/>
              </a:spcBef>
            </a:pPr>
            <a:r>
              <a:rPr sz="1600" b="0" dirty="0">
                <a:latin typeface="Arial" panose="020B0604020202020204" pitchFamily="34" charset="0"/>
                <a:cs typeface="Arial" panose="020B0604020202020204" pitchFamily="34" charset="0"/>
              </a:rPr>
              <a:t>Deduct </a:t>
            </a:r>
            <a:r>
              <a:rPr sz="1600" b="0" spc="-15" dirty="0">
                <a:latin typeface="Arial" panose="020B0604020202020204" pitchFamily="34" charset="0"/>
                <a:cs typeface="Arial" panose="020B0604020202020204" pitchFamily="34" charset="0"/>
              </a:rPr>
              <a:t>taxes. </a:t>
            </a:r>
            <a:r>
              <a:rPr sz="1600" b="0" i="1" spc="-5" dirty="0">
                <a:latin typeface="Arial" panose="020B0604020202020204" pitchFamily="34" charset="0"/>
                <a:cs typeface="Arial" panose="020B0604020202020204" pitchFamily="34" charset="0"/>
              </a:rPr>
              <a:t>(Note: </a:t>
            </a:r>
            <a:r>
              <a:rPr sz="1600" b="0" i="1" dirty="0">
                <a:latin typeface="Arial" panose="020B0604020202020204" pitchFamily="34" charset="0"/>
                <a:cs typeface="Arial" panose="020B0604020202020204" pitchFamily="34" charset="0"/>
              </a:rPr>
              <a:t>The </a:t>
            </a:r>
            <a:r>
              <a:rPr sz="1600" b="0" i="1" spc="-5" dirty="0">
                <a:latin typeface="Arial" panose="020B0604020202020204" pitchFamily="34" charset="0"/>
                <a:cs typeface="Arial" panose="020B0604020202020204" pitchFamily="34" charset="0"/>
              </a:rPr>
              <a:t>licence fees </a:t>
            </a:r>
            <a:r>
              <a:rPr sz="1600" b="0" i="1" dirty="0">
                <a:latin typeface="Arial" panose="020B0604020202020204" pitchFamily="34" charset="0"/>
                <a:cs typeface="Arial" panose="020B0604020202020204" pitchFamily="34" charset="0"/>
              </a:rPr>
              <a:t>are eligible </a:t>
            </a:r>
            <a:r>
              <a:rPr sz="1600" b="0" i="1" spc="-10" dirty="0">
                <a:latin typeface="Arial" panose="020B0604020202020204" pitchFamily="34" charset="0"/>
                <a:cs typeface="Arial" panose="020B0604020202020204" pitchFamily="34" charset="0"/>
              </a:rPr>
              <a:t>for tax</a:t>
            </a:r>
            <a:r>
              <a:rPr sz="1600" b="0" i="1" spc="-20" dirty="0">
                <a:latin typeface="Arial" panose="020B0604020202020204" pitchFamily="34" charset="0"/>
                <a:cs typeface="Arial" panose="020B0604020202020204" pitchFamily="34" charset="0"/>
              </a:rPr>
              <a:t> </a:t>
            </a:r>
            <a:r>
              <a:rPr sz="1600" b="0" i="1" spc="-5" dirty="0">
                <a:latin typeface="Arial" panose="020B0604020202020204" pitchFamily="34" charset="0"/>
                <a:cs typeface="Arial" panose="020B0604020202020204" pitchFamily="34" charset="0"/>
              </a:rPr>
              <a:t>deduction)</a:t>
            </a:r>
            <a:r>
              <a:rPr sz="1600" b="0" spc="-5" dirty="0">
                <a:latin typeface="Arial" panose="020B0604020202020204" pitchFamily="34" charset="0"/>
                <a:cs typeface="Arial" panose="020B0604020202020204" pitchFamily="34" charset="0"/>
              </a:rPr>
              <a:t>.</a:t>
            </a:r>
            <a:endParaRPr sz="1600" dirty="0">
              <a:latin typeface="Arial" panose="020B0604020202020204" pitchFamily="34" charset="0"/>
              <a:cs typeface="Arial" panose="020B0604020202020204" pitchFamily="34" charset="0"/>
            </a:endParaRPr>
          </a:p>
        </p:txBody>
      </p:sp>
      <p:sp>
        <p:nvSpPr>
          <p:cNvPr id="8" name="object 8">
            <a:extLst>
              <a:ext uri="{FF2B5EF4-FFF2-40B4-BE49-F238E27FC236}">
                <a16:creationId xmlns:a16="http://schemas.microsoft.com/office/drawing/2014/main" id="{49376124-A6E7-4C89-88D4-31EEE32CDC25}"/>
              </a:ext>
            </a:extLst>
          </p:cNvPr>
          <p:cNvSpPr/>
          <p:nvPr/>
        </p:nvSpPr>
        <p:spPr>
          <a:xfrm>
            <a:off x="133411" y="3187034"/>
            <a:ext cx="8673468" cy="693420"/>
          </a:xfrm>
          <a:custGeom>
            <a:avLst/>
            <a:gdLst/>
            <a:ahLst/>
            <a:cxnLst/>
            <a:rect l="l" t="t" r="r" b="b"/>
            <a:pathLst>
              <a:path w="8089900" h="693420">
                <a:moveTo>
                  <a:pt x="4218051" y="520065"/>
                </a:moveTo>
                <a:lnTo>
                  <a:pt x="3871341" y="520065"/>
                </a:lnTo>
                <a:lnTo>
                  <a:pt x="4044695" y="693420"/>
                </a:lnTo>
                <a:lnTo>
                  <a:pt x="4218051" y="520065"/>
                </a:lnTo>
                <a:close/>
              </a:path>
              <a:path w="8089900" h="693420">
                <a:moveTo>
                  <a:pt x="4131437" y="450596"/>
                </a:moveTo>
                <a:lnTo>
                  <a:pt x="3957954" y="450596"/>
                </a:lnTo>
                <a:lnTo>
                  <a:pt x="3957954" y="520065"/>
                </a:lnTo>
                <a:lnTo>
                  <a:pt x="4131437" y="520065"/>
                </a:lnTo>
                <a:lnTo>
                  <a:pt x="4131437" y="450596"/>
                </a:lnTo>
                <a:close/>
              </a:path>
              <a:path w="8089900" h="693420">
                <a:moveTo>
                  <a:pt x="8089392" y="0"/>
                </a:moveTo>
                <a:lnTo>
                  <a:pt x="0" y="0"/>
                </a:lnTo>
                <a:lnTo>
                  <a:pt x="0" y="450596"/>
                </a:lnTo>
                <a:lnTo>
                  <a:pt x="8089392" y="450596"/>
                </a:lnTo>
                <a:lnTo>
                  <a:pt x="8089392" y="0"/>
                </a:lnTo>
                <a:close/>
              </a:path>
            </a:pathLst>
          </a:custGeom>
          <a:solidFill>
            <a:srgbClr val="3BB3C2"/>
          </a:solidFill>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9" name="object 9">
            <a:extLst>
              <a:ext uri="{FF2B5EF4-FFF2-40B4-BE49-F238E27FC236}">
                <a16:creationId xmlns:a16="http://schemas.microsoft.com/office/drawing/2014/main" id="{0A0803F8-46B1-41C3-A210-D383518E86F3}"/>
              </a:ext>
            </a:extLst>
          </p:cNvPr>
          <p:cNvSpPr/>
          <p:nvPr/>
        </p:nvSpPr>
        <p:spPr>
          <a:xfrm>
            <a:off x="133411" y="3187034"/>
            <a:ext cx="8673468" cy="693420"/>
          </a:xfrm>
          <a:custGeom>
            <a:avLst/>
            <a:gdLst/>
            <a:ahLst/>
            <a:cxnLst/>
            <a:rect l="l" t="t" r="r" b="b"/>
            <a:pathLst>
              <a:path w="8089900" h="693420">
                <a:moveTo>
                  <a:pt x="8089392" y="450596"/>
                </a:moveTo>
                <a:lnTo>
                  <a:pt x="4131437" y="450596"/>
                </a:lnTo>
                <a:lnTo>
                  <a:pt x="4131437" y="520065"/>
                </a:lnTo>
                <a:lnTo>
                  <a:pt x="4218051" y="520065"/>
                </a:lnTo>
                <a:lnTo>
                  <a:pt x="4044695" y="693420"/>
                </a:lnTo>
                <a:lnTo>
                  <a:pt x="3871341" y="520065"/>
                </a:lnTo>
                <a:lnTo>
                  <a:pt x="3957954" y="520065"/>
                </a:lnTo>
                <a:lnTo>
                  <a:pt x="3957954" y="450596"/>
                </a:lnTo>
                <a:lnTo>
                  <a:pt x="0" y="450596"/>
                </a:lnTo>
                <a:lnTo>
                  <a:pt x="0" y="0"/>
                </a:lnTo>
                <a:lnTo>
                  <a:pt x="8089392" y="0"/>
                </a:lnTo>
                <a:lnTo>
                  <a:pt x="8089392" y="450596"/>
                </a:lnTo>
                <a:close/>
              </a:path>
            </a:pathLst>
          </a:custGeom>
          <a:ln w="12192">
            <a:solidFill>
              <a:srgbClr val="000000"/>
            </a:solidFill>
          </a:ln>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11" name="object 10">
            <a:extLst>
              <a:ext uri="{FF2B5EF4-FFF2-40B4-BE49-F238E27FC236}">
                <a16:creationId xmlns:a16="http://schemas.microsoft.com/office/drawing/2014/main" id="{B56099FA-7030-4693-8FC3-0FBD8B9E9E60}"/>
              </a:ext>
            </a:extLst>
          </p:cNvPr>
          <p:cNvSpPr txBox="1"/>
          <p:nvPr/>
        </p:nvSpPr>
        <p:spPr>
          <a:xfrm>
            <a:off x="190703" y="3271616"/>
            <a:ext cx="8616175" cy="259686"/>
          </a:xfrm>
          <a:prstGeom prst="rect">
            <a:avLst/>
          </a:prstGeom>
          <a:solidFill>
            <a:srgbClr val="3BB3C2"/>
          </a:solidFill>
        </p:spPr>
        <p:txBody>
          <a:bodyPr vert="horz" wrap="square" lIns="0" tIns="13335" rIns="0" bIns="0" rtlCol="0">
            <a:spAutoFit/>
          </a:bodyPr>
          <a:lstStyle/>
          <a:p>
            <a:pPr marL="12700" algn="ctr">
              <a:lnSpc>
                <a:spcPct val="100000"/>
              </a:lnSpc>
              <a:spcBef>
                <a:spcPts val="105"/>
              </a:spcBef>
            </a:pPr>
            <a:r>
              <a:rPr sz="1600" b="0" spc="-5" dirty="0">
                <a:solidFill>
                  <a:srgbClr val="FFFFFF"/>
                </a:solidFill>
                <a:latin typeface="Arial" panose="020B0604020202020204" pitchFamily="34" charset="0"/>
                <a:cs typeface="Arial" panose="020B0604020202020204" pitchFamily="34" charset="0"/>
              </a:rPr>
              <a:t>Calculate the </a:t>
            </a:r>
            <a:r>
              <a:rPr sz="1600" b="0" spc="-10" dirty="0">
                <a:solidFill>
                  <a:srgbClr val="FFFFFF"/>
                </a:solidFill>
                <a:latin typeface="Arial" panose="020B0604020202020204" pitchFamily="34" charset="0"/>
                <a:cs typeface="Arial" panose="020B0604020202020204" pitchFamily="34" charset="0"/>
              </a:rPr>
              <a:t>expected </a:t>
            </a:r>
            <a:r>
              <a:rPr sz="1600" b="0" dirty="0">
                <a:solidFill>
                  <a:srgbClr val="FFFFFF"/>
                </a:solidFill>
                <a:latin typeface="Arial" panose="020B0604020202020204" pitchFamily="34" charset="0"/>
                <a:cs typeface="Arial" panose="020B0604020202020204" pitchFamily="34" charset="0"/>
              </a:rPr>
              <a:t>annual </a:t>
            </a:r>
            <a:r>
              <a:rPr sz="1600" b="0" spc="-10" dirty="0">
                <a:solidFill>
                  <a:srgbClr val="FFFFFF"/>
                </a:solidFill>
                <a:latin typeface="Arial" panose="020B0604020202020204" pitchFamily="34" charset="0"/>
                <a:cs typeface="Arial" panose="020B0604020202020204" pitchFamily="34" charset="0"/>
              </a:rPr>
              <a:t>royalty </a:t>
            </a:r>
            <a:r>
              <a:rPr sz="1600" b="0" spc="-5" dirty="0">
                <a:solidFill>
                  <a:srgbClr val="FFFFFF"/>
                </a:solidFill>
                <a:latin typeface="Arial" panose="020B0604020202020204" pitchFamily="34" charset="0"/>
                <a:cs typeface="Arial" panose="020B0604020202020204" pitchFamily="34" charset="0"/>
              </a:rPr>
              <a:t>savings with the </a:t>
            </a:r>
            <a:r>
              <a:rPr sz="1600" b="0" spc="-10" dirty="0">
                <a:solidFill>
                  <a:srgbClr val="FFFFFF"/>
                </a:solidFill>
                <a:latin typeface="Arial" panose="020B0604020202020204" pitchFamily="34" charset="0"/>
                <a:cs typeface="Arial" panose="020B0604020202020204" pitchFamily="34" charset="0"/>
              </a:rPr>
              <a:t>estimated </a:t>
            </a:r>
            <a:r>
              <a:rPr sz="1600" b="0" dirty="0">
                <a:solidFill>
                  <a:srgbClr val="FFFFFF"/>
                </a:solidFill>
                <a:latin typeface="Arial" panose="020B0604020202020204" pitchFamily="34" charset="0"/>
                <a:cs typeface="Arial" panose="020B0604020202020204" pitchFamily="34" charset="0"/>
              </a:rPr>
              <a:t>licence </a:t>
            </a:r>
            <a:r>
              <a:rPr sz="1600" b="0" spc="-10" dirty="0">
                <a:solidFill>
                  <a:srgbClr val="FFFFFF"/>
                </a:solidFill>
                <a:latin typeface="Arial" panose="020B0604020202020204" pitchFamily="34" charset="0"/>
                <a:cs typeface="Arial" panose="020B0604020202020204" pitchFamily="34" charset="0"/>
              </a:rPr>
              <a:t>fee/royalty</a:t>
            </a:r>
            <a:r>
              <a:rPr sz="1600" b="0" spc="-15" dirty="0">
                <a:solidFill>
                  <a:srgbClr val="FFFFFF"/>
                </a:solidFill>
                <a:latin typeface="Arial" panose="020B0604020202020204" pitchFamily="34" charset="0"/>
                <a:cs typeface="Arial" panose="020B0604020202020204" pitchFamily="34" charset="0"/>
              </a:rPr>
              <a:t> </a:t>
            </a:r>
            <a:r>
              <a:rPr sz="1600" b="0" spc="-5" dirty="0">
                <a:solidFill>
                  <a:srgbClr val="FFFFFF"/>
                </a:solidFill>
                <a:latin typeface="Arial" panose="020B0604020202020204" pitchFamily="34" charset="0"/>
                <a:cs typeface="Arial" panose="020B0604020202020204" pitchFamily="34" charset="0"/>
              </a:rPr>
              <a:t>percent.</a:t>
            </a:r>
            <a:endParaRPr sz="1600" dirty="0">
              <a:latin typeface="Arial" panose="020B0604020202020204" pitchFamily="34" charset="0"/>
              <a:cs typeface="Arial" panose="020B0604020202020204" pitchFamily="34" charset="0"/>
            </a:endParaRPr>
          </a:p>
        </p:txBody>
      </p:sp>
      <p:sp>
        <p:nvSpPr>
          <p:cNvPr id="13" name="object 12">
            <a:extLst>
              <a:ext uri="{FF2B5EF4-FFF2-40B4-BE49-F238E27FC236}">
                <a16:creationId xmlns:a16="http://schemas.microsoft.com/office/drawing/2014/main" id="{7762783B-CCA1-460E-A21E-327A162790FF}"/>
              </a:ext>
            </a:extLst>
          </p:cNvPr>
          <p:cNvSpPr/>
          <p:nvPr/>
        </p:nvSpPr>
        <p:spPr>
          <a:xfrm>
            <a:off x="133411" y="2499709"/>
            <a:ext cx="8673468" cy="731520"/>
          </a:xfrm>
          <a:custGeom>
            <a:avLst/>
            <a:gdLst/>
            <a:ahLst/>
            <a:cxnLst/>
            <a:rect l="l" t="t" r="r" b="b"/>
            <a:pathLst>
              <a:path w="8089900" h="693419">
                <a:moveTo>
                  <a:pt x="8089392" y="450596"/>
                </a:moveTo>
                <a:lnTo>
                  <a:pt x="4131437" y="450596"/>
                </a:lnTo>
                <a:lnTo>
                  <a:pt x="4131437" y="520065"/>
                </a:lnTo>
                <a:lnTo>
                  <a:pt x="4218051" y="520065"/>
                </a:lnTo>
                <a:lnTo>
                  <a:pt x="4044695" y="693420"/>
                </a:lnTo>
                <a:lnTo>
                  <a:pt x="3871341" y="520065"/>
                </a:lnTo>
                <a:lnTo>
                  <a:pt x="3957954" y="520065"/>
                </a:lnTo>
                <a:lnTo>
                  <a:pt x="3957954" y="450596"/>
                </a:lnTo>
                <a:lnTo>
                  <a:pt x="0" y="450596"/>
                </a:lnTo>
                <a:lnTo>
                  <a:pt x="0" y="0"/>
                </a:lnTo>
                <a:lnTo>
                  <a:pt x="8089392" y="0"/>
                </a:lnTo>
                <a:lnTo>
                  <a:pt x="8089392" y="450596"/>
                </a:lnTo>
                <a:close/>
              </a:path>
            </a:pathLst>
          </a:custGeom>
          <a:ln w="12192">
            <a:solidFill>
              <a:srgbClr val="3BB3C3"/>
            </a:solidFill>
          </a:ln>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14" name="object 13">
            <a:extLst>
              <a:ext uri="{FF2B5EF4-FFF2-40B4-BE49-F238E27FC236}">
                <a16:creationId xmlns:a16="http://schemas.microsoft.com/office/drawing/2014/main" id="{0A24A8A8-889F-47EA-A9D4-861ED54CE174}"/>
              </a:ext>
            </a:extLst>
          </p:cNvPr>
          <p:cNvSpPr txBox="1"/>
          <p:nvPr/>
        </p:nvSpPr>
        <p:spPr>
          <a:xfrm>
            <a:off x="133410" y="2541574"/>
            <a:ext cx="8673468" cy="419346"/>
          </a:xfrm>
          <a:prstGeom prst="rect">
            <a:avLst/>
          </a:prstGeom>
        </p:spPr>
        <p:txBody>
          <a:bodyPr vert="horz" wrap="square" lIns="0" tIns="34290" rIns="0" bIns="0" rtlCol="0">
            <a:spAutoFit/>
          </a:bodyPr>
          <a:lstStyle/>
          <a:p>
            <a:pPr marL="12700" marR="5080" algn="ctr">
              <a:lnSpc>
                <a:spcPts val="1540"/>
              </a:lnSpc>
              <a:spcBef>
                <a:spcPts val="270"/>
              </a:spcBef>
            </a:pPr>
            <a:r>
              <a:rPr sz="1600" b="0" spc="-10" dirty="0">
                <a:latin typeface="Arial" panose="020B0604020202020204" pitchFamily="34" charset="0"/>
                <a:cs typeface="Arial" panose="020B0604020202020204" pitchFamily="34" charset="0"/>
              </a:rPr>
              <a:t>Estimate </a:t>
            </a:r>
            <a:r>
              <a:rPr sz="1600" b="0" spc="-5" dirty="0">
                <a:latin typeface="Arial" panose="020B0604020202020204" pitchFamily="34" charset="0"/>
                <a:cs typeface="Arial" panose="020B0604020202020204" pitchFamily="34" charset="0"/>
              </a:rPr>
              <a:t>an </a:t>
            </a:r>
            <a:r>
              <a:rPr sz="1600" b="0" spc="-10" dirty="0">
                <a:latin typeface="Arial" panose="020B0604020202020204" pitchFamily="34" charset="0"/>
                <a:cs typeface="Arial" panose="020B0604020202020204" pitchFamily="34" charset="0"/>
              </a:rPr>
              <a:t>appropriate </a:t>
            </a:r>
            <a:r>
              <a:rPr sz="1600" b="0" spc="-5" dirty="0">
                <a:latin typeface="Arial" panose="020B0604020202020204" pitchFamily="34" charset="0"/>
                <a:cs typeface="Arial" panose="020B0604020202020204" pitchFamily="34" charset="0"/>
              </a:rPr>
              <a:t>licence </a:t>
            </a:r>
            <a:r>
              <a:rPr sz="1600" b="0" spc="-15" dirty="0">
                <a:latin typeface="Arial" panose="020B0604020202020204" pitchFamily="34" charset="0"/>
                <a:cs typeface="Arial" panose="020B0604020202020204" pitchFamily="34" charset="0"/>
              </a:rPr>
              <a:t>fee/royalty </a:t>
            </a:r>
            <a:r>
              <a:rPr sz="1600" b="0" spc="-10" dirty="0">
                <a:latin typeface="Arial" panose="020B0604020202020204" pitchFamily="34" charset="0"/>
                <a:cs typeface="Arial" panose="020B0604020202020204" pitchFamily="34" charset="0"/>
              </a:rPr>
              <a:t>percentage </a:t>
            </a:r>
            <a:r>
              <a:rPr sz="1600" b="0" spc="-5" dirty="0">
                <a:latin typeface="Arial" panose="020B0604020202020204" pitchFamily="34" charset="0"/>
                <a:cs typeface="Arial" panose="020B0604020202020204" pitchFamily="34" charset="0"/>
              </a:rPr>
              <a:t>based on experience </a:t>
            </a:r>
            <a:r>
              <a:rPr sz="1600" b="0" spc="-10" dirty="0">
                <a:latin typeface="Arial" panose="020B0604020202020204" pitchFamily="34" charset="0"/>
                <a:cs typeface="Arial" panose="020B0604020202020204" pitchFamily="34" charset="0"/>
              </a:rPr>
              <a:t>from </a:t>
            </a:r>
            <a:r>
              <a:rPr sz="1600" b="0" spc="-5" dirty="0">
                <a:latin typeface="Arial" panose="020B0604020202020204" pitchFamily="34" charset="0"/>
                <a:cs typeface="Arial" panose="020B0604020202020204" pitchFamily="34" charset="0"/>
              </a:rPr>
              <a:t>previous transactions or </a:t>
            </a:r>
            <a:r>
              <a:rPr sz="1600" b="0" dirty="0">
                <a:latin typeface="Arial" panose="020B0604020202020204" pitchFamily="34" charset="0"/>
                <a:cs typeface="Arial" panose="020B0604020202020204" pitchFamily="34" charset="0"/>
              </a:rPr>
              <a:t>rule  </a:t>
            </a:r>
            <a:r>
              <a:rPr sz="1600" b="0" spc="-5" dirty="0">
                <a:latin typeface="Arial" panose="020B0604020202020204" pitchFamily="34" charset="0"/>
                <a:cs typeface="Arial" panose="020B0604020202020204" pitchFamily="34" charset="0"/>
              </a:rPr>
              <a:t>of </a:t>
            </a:r>
            <a:r>
              <a:rPr sz="1600" b="0" dirty="0">
                <a:latin typeface="Arial" panose="020B0604020202020204" pitchFamily="34" charset="0"/>
                <a:cs typeface="Arial" panose="020B0604020202020204" pitchFamily="34" charset="0"/>
              </a:rPr>
              <a:t>thumb </a:t>
            </a:r>
            <a:r>
              <a:rPr sz="1600" b="0" spc="-10" dirty="0">
                <a:latin typeface="Arial" panose="020B0604020202020204" pitchFamily="34" charset="0"/>
                <a:cs typeface="Arial" panose="020B0604020202020204" pitchFamily="34" charset="0"/>
              </a:rPr>
              <a:t>from </a:t>
            </a:r>
            <a:r>
              <a:rPr sz="1600" b="0" spc="-5" dirty="0">
                <a:latin typeface="Arial" panose="020B0604020202020204" pitchFamily="34" charset="0"/>
                <a:cs typeface="Arial" panose="020B0604020202020204" pitchFamily="34" charset="0"/>
              </a:rPr>
              <a:t>the </a:t>
            </a:r>
            <a:r>
              <a:rPr sz="1600" b="0" dirty="0">
                <a:latin typeface="Arial" panose="020B0604020202020204" pitchFamily="34" charset="0"/>
                <a:cs typeface="Arial" panose="020B0604020202020204" pitchFamily="34" charset="0"/>
              </a:rPr>
              <a:t>individual</a:t>
            </a:r>
            <a:r>
              <a:rPr sz="1600" b="0" spc="-45" dirty="0">
                <a:latin typeface="Arial" panose="020B0604020202020204" pitchFamily="34" charset="0"/>
                <a:cs typeface="Arial" panose="020B0604020202020204" pitchFamily="34" charset="0"/>
              </a:rPr>
              <a:t> </a:t>
            </a:r>
            <a:r>
              <a:rPr sz="1600" b="0" spc="-15" dirty="0">
                <a:latin typeface="Arial" panose="020B0604020202020204" pitchFamily="34" charset="0"/>
                <a:cs typeface="Arial" panose="020B0604020202020204" pitchFamily="34" charset="0"/>
              </a:rPr>
              <a:t>industry.</a:t>
            </a:r>
            <a:endParaRPr sz="1600" dirty="0">
              <a:latin typeface="Arial" panose="020B0604020202020204" pitchFamily="34" charset="0"/>
              <a:cs typeface="Arial" panose="020B0604020202020204" pitchFamily="34" charset="0"/>
            </a:endParaRPr>
          </a:p>
        </p:txBody>
      </p:sp>
      <p:sp>
        <p:nvSpPr>
          <p:cNvPr id="15" name="object 14">
            <a:extLst>
              <a:ext uri="{FF2B5EF4-FFF2-40B4-BE49-F238E27FC236}">
                <a16:creationId xmlns:a16="http://schemas.microsoft.com/office/drawing/2014/main" id="{E82CB509-0502-40F3-86D2-687776A190A2}"/>
              </a:ext>
            </a:extLst>
          </p:cNvPr>
          <p:cNvSpPr/>
          <p:nvPr/>
        </p:nvSpPr>
        <p:spPr>
          <a:xfrm>
            <a:off x="133411" y="1813910"/>
            <a:ext cx="8673468" cy="692150"/>
          </a:xfrm>
          <a:custGeom>
            <a:avLst/>
            <a:gdLst/>
            <a:ahLst/>
            <a:cxnLst/>
            <a:rect l="l" t="t" r="r" b="b"/>
            <a:pathLst>
              <a:path w="8089900" h="692150">
                <a:moveTo>
                  <a:pt x="4217670" y="518922"/>
                </a:moveTo>
                <a:lnTo>
                  <a:pt x="3871721" y="518922"/>
                </a:lnTo>
                <a:lnTo>
                  <a:pt x="4044695" y="691896"/>
                </a:lnTo>
                <a:lnTo>
                  <a:pt x="4217670" y="518922"/>
                </a:lnTo>
                <a:close/>
              </a:path>
              <a:path w="8089900" h="692150">
                <a:moveTo>
                  <a:pt x="4131182" y="449580"/>
                </a:moveTo>
                <a:lnTo>
                  <a:pt x="3958208" y="449580"/>
                </a:lnTo>
                <a:lnTo>
                  <a:pt x="3958208" y="518922"/>
                </a:lnTo>
                <a:lnTo>
                  <a:pt x="4131182" y="518922"/>
                </a:lnTo>
                <a:lnTo>
                  <a:pt x="4131182" y="449580"/>
                </a:lnTo>
                <a:close/>
              </a:path>
              <a:path w="8089900" h="692150">
                <a:moveTo>
                  <a:pt x="8089392" y="0"/>
                </a:moveTo>
                <a:lnTo>
                  <a:pt x="0" y="0"/>
                </a:lnTo>
                <a:lnTo>
                  <a:pt x="0" y="449580"/>
                </a:lnTo>
                <a:lnTo>
                  <a:pt x="8089392" y="449580"/>
                </a:lnTo>
                <a:lnTo>
                  <a:pt x="8089392" y="0"/>
                </a:lnTo>
                <a:close/>
              </a:path>
            </a:pathLst>
          </a:custGeom>
          <a:solidFill>
            <a:srgbClr val="00335A"/>
          </a:solidFill>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16" name="object 15">
            <a:extLst>
              <a:ext uri="{FF2B5EF4-FFF2-40B4-BE49-F238E27FC236}">
                <a16:creationId xmlns:a16="http://schemas.microsoft.com/office/drawing/2014/main" id="{D9F4BB5E-2A88-4ED3-B630-9B92098257A8}"/>
              </a:ext>
            </a:extLst>
          </p:cNvPr>
          <p:cNvSpPr/>
          <p:nvPr/>
        </p:nvSpPr>
        <p:spPr>
          <a:xfrm>
            <a:off x="133411" y="1813910"/>
            <a:ext cx="8673468" cy="692150"/>
          </a:xfrm>
          <a:custGeom>
            <a:avLst/>
            <a:gdLst/>
            <a:ahLst/>
            <a:cxnLst/>
            <a:rect l="l" t="t" r="r" b="b"/>
            <a:pathLst>
              <a:path w="8089900" h="692150">
                <a:moveTo>
                  <a:pt x="8089392" y="449580"/>
                </a:moveTo>
                <a:lnTo>
                  <a:pt x="4131182" y="449580"/>
                </a:lnTo>
                <a:lnTo>
                  <a:pt x="4131182" y="518922"/>
                </a:lnTo>
                <a:lnTo>
                  <a:pt x="4217670" y="518922"/>
                </a:lnTo>
                <a:lnTo>
                  <a:pt x="4044695" y="691896"/>
                </a:lnTo>
                <a:lnTo>
                  <a:pt x="3871721" y="518922"/>
                </a:lnTo>
                <a:lnTo>
                  <a:pt x="3958208" y="518922"/>
                </a:lnTo>
                <a:lnTo>
                  <a:pt x="3958208" y="449580"/>
                </a:lnTo>
                <a:lnTo>
                  <a:pt x="0" y="449580"/>
                </a:lnTo>
                <a:lnTo>
                  <a:pt x="0" y="0"/>
                </a:lnTo>
                <a:lnTo>
                  <a:pt x="8089392" y="0"/>
                </a:lnTo>
                <a:lnTo>
                  <a:pt x="8089392" y="449580"/>
                </a:lnTo>
                <a:close/>
              </a:path>
            </a:pathLst>
          </a:custGeom>
          <a:solidFill>
            <a:srgbClr val="3BB3C2"/>
          </a:solidFill>
          <a:ln w="12191">
            <a:solidFill>
              <a:srgbClr val="000000"/>
            </a:solidFill>
          </a:ln>
        </p:spPr>
        <p:txBody>
          <a:bodyPr wrap="square" lIns="0" tIns="0" rIns="0" bIns="0" rtlCol="0"/>
          <a:lstStyle/>
          <a:p>
            <a:endParaRPr sz="1600" dirty="0">
              <a:latin typeface="Arial" panose="020B0604020202020204" pitchFamily="34" charset="0"/>
              <a:cs typeface="Arial" panose="020B0604020202020204" pitchFamily="34" charset="0"/>
            </a:endParaRPr>
          </a:p>
        </p:txBody>
      </p:sp>
      <p:sp>
        <p:nvSpPr>
          <p:cNvPr id="17" name="object 16">
            <a:extLst>
              <a:ext uri="{FF2B5EF4-FFF2-40B4-BE49-F238E27FC236}">
                <a16:creationId xmlns:a16="http://schemas.microsoft.com/office/drawing/2014/main" id="{F659FBC7-8EEB-44FA-BEEF-025E9E31BB54}"/>
              </a:ext>
            </a:extLst>
          </p:cNvPr>
          <p:cNvSpPr txBox="1"/>
          <p:nvPr/>
        </p:nvSpPr>
        <p:spPr>
          <a:xfrm>
            <a:off x="242079" y="1898111"/>
            <a:ext cx="8564799" cy="259686"/>
          </a:xfrm>
          <a:prstGeom prst="rect">
            <a:avLst/>
          </a:prstGeom>
        </p:spPr>
        <p:txBody>
          <a:bodyPr vert="horz" wrap="square" lIns="0" tIns="13335" rIns="0" bIns="0" rtlCol="0">
            <a:spAutoFit/>
          </a:bodyPr>
          <a:lstStyle/>
          <a:p>
            <a:pPr marL="12700" algn="ctr">
              <a:lnSpc>
                <a:spcPct val="100000"/>
              </a:lnSpc>
              <a:spcBef>
                <a:spcPts val="105"/>
              </a:spcBef>
            </a:pPr>
            <a:r>
              <a:rPr sz="1600" b="0" spc="-5" dirty="0">
                <a:solidFill>
                  <a:srgbClr val="FFFFFF"/>
                </a:solidFill>
                <a:latin typeface="Arial" panose="020B0604020202020204" pitchFamily="34" charset="0"/>
                <a:cs typeface="Arial" panose="020B0604020202020204" pitchFamily="34" charset="0"/>
              </a:rPr>
              <a:t>Calculate the </a:t>
            </a:r>
            <a:r>
              <a:rPr sz="1600" b="0" spc="-10" dirty="0">
                <a:solidFill>
                  <a:srgbClr val="FFFFFF"/>
                </a:solidFill>
                <a:latin typeface="Arial" panose="020B0604020202020204" pitchFamily="34" charset="0"/>
                <a:cs typeface="Arial" panose="020B0604020202020204" pitchFamily="34" charset="0"/>
              </a:rPr>
              <a:t>expected </a:t>
            </a:r>
            <a:r>
              <a:rPr sz="1600" b="0" spc="-5" dirty="0">
                <a:solidFill>
                  <a:srgbClr val="FFFFFF"/>
                </a:solidFill>
                <a:latin typeface="Arial" panose="020B0604020202020204" pitchFamily="34" charset="0"/>
                <a:cs typeface="Arial" panose="020B0604020202020204" pitchFamily="34" charset="0"/>
              </a:rPr>
              <a:t>earnings </a:t>
            </a:r>
            <a:r>
              <a:rPr sz="1600" b="0" spc="-15" dirty="0">
                <a:solidFill>
                  <a:srgbClr val="FFFFFF"/>
                </a:solidFill>
                <a:latin typeface="Arial" panose="020B0604020202020204" pitchFamily="34" charset="0"/>
                <a:cs typeface="Arial" panose="020B0604020202020204" pitchFamily="34" charset="0"/>
              </a:rPr>
              <a:t>for </a:t>
            </a:r>
            <a:r>
              <a:rPr sz="1600" b="0" spc="-5" dirty="0">
                <a:solidFill>
                  <a:srgbClr val="FFFFFF"/>
                </a:solidFill>
                <a:latin typeface="Arial" panose="020B0604020202020204" pitchFamily="34" charset="0"/>
                <a:cs typeface="Arial" panose="020B0604020202020204" pitchFamily="34" charset="0"/>
              </a:rPr>
              <a:t>the tradename </a:t>
            </a:r>
            <a:r>
              <a:rPr sz="1600" b="0" spc="-15" dirty="0">
                <a:solidFill>
                  <a:srgbClr val="FFFFFF"/>
                </a:solidFill>
                <a:latin typeface="Arial" panose="020B0604020202020204" pitchFamily="34" charset="0"/>
                <a:cs typeface="Arial" panose="020B0604020202020204" pitchFamily="34" charset="0"/>
              </a:rPr>
              <a:t>for </a:t>
            </a:r>
            <a:r>
              <a:rPr sz="1600" b="0" spc="-5" dirty="0">
                <a:solidFill>
                  <a:srgbClr val="FFFFFF"/>
                </a:solidFill>
                <a:latin typeface="Arial" panose="020B0604020202020204" pitchFamily="34" charset="0"/>
                <a:cs typeface="Arial" panose="020B0604020202020204" pitchFamily="34" charset="0"/>
              </a:rPr>
              <a:t>each year of </a:t>
            </a:r>
            <a:r>
              <a:rPr sz="1600" b="0" dirty="0">
                <a:solidFill>
                  <a:srgbClr val="FFFFFF"/>
                </a:solidFill>
                <a:latin typeface="Arial" panose="020B0604020202020204" pitchFamily="34" charset="0"/>
                <a:cs typeface="Arial" panose="020B0604020202020204" pitchFamily="34" charset="0"/>
              </a:rPr>
              <a:t>its </a:t>
            </a:r>
            <a:r>
              <a:rPr sz="1600" b="0" spc="-10" dirty="0">
                <a:solidFill>
                  <a:srgbClr val="FFFFFF"/>
                </a:solidFill>
                <a:latin typeface="Arial" panose="020B0604020202020204" pitchFamily="34" charset="0"/>
                <a:cs typeface="Arial" panose="020B0604020202020204" pitchFamily="34" charset="0"/>
              </a:rPr>
              <a:t>expected</a:t>
            </a:r>
            <a:r>
              <a:rPr sz="1600" b="0" spc="60" dirty="0">
                <a:solidFill>
                  <a:srgbClr val="FFFFFF"/>
                </a:solidFill>
                <a:latin typeface="Arial" panose="020B0604020202020204" pitchFamily="34" charset="0"/>
                <a:cs typeface="Arial" panose="020B0604020202020204" pitchFamily="34" charset="0"/>
              </a:rPr>
              <a:t> </a:t>
            </a:r>
            <a:r>
              <a:rPr sz="1600" b="0" spc="-10" dirty="0">
                <a:solidFill>
                  <a:srgbClr val="FFFFFF"/>
                </a:solidFill>
                <a:latin typeface="Arial" panose="020B0604020202020204" pitchFamily="34" charset="0"/>
                <a:cs typeface="Arial" panose="020B0604020202020204" pitchFamily="34" charset="0"/>
              </a:rPr>
              <a:t>life.</a:t>
            </a:r>
            <a:endParaRPr sz="1600" dirty="0">
              <a:latin typeface="Arial" panose="020B0604020202020204" pitchFamily="34" charset="0"/>
              <a:cs typeface="Arial" panose="020B0604020202020204" pitchFamily="34" charset="0"/>
            </a:endParaRPr>
          </a:p>
        </p:txBody>
      </p:sp>
      <p:sp>
        <p:nvSpPr>
          <p:cNvPr id="2" name="Rectangle 1"/>
          <p:cNvSpPr/>
          <p:nvPr/>
        </p:nvSpPr>
        <p:spPr>
          <a:xfrm>
            <a:off x="242080" y="5594553"/>
            <a:ext cx="4572000" cy="830997"/>
          </a:xfrm>
          <a:prstGeom prst="rect">
            <a:avLst/>
          </a:prstGeom>
        </p:spPr>
        <p:txBody>
          <a:bodyPr>
            <a:spAutoFit/>
          </a:bodyPr>
          <a:lstStyle/>
          <a:p>
            <a:r>
              <a:rPr lang="en-US" sz="1200" b="1" dirty="0">
                <a:latin typeface="Arial" panose="020B0604020202020204" pitchFamily="34" charset="0"/>
                <a:cs typeface="Arial" panose="020B0604020202020204" pitchFamily="34" charset="0"/>
              </a:rPr>
              <a:t>Source for Royalty Rates: </a:t>
            </a:r>
          </a:p>
          <a:p>
            <a:r>
              <a:rPr lang="en-US" sz="1200" dirty="0">
                <a:latin typeface="Arial" panose="020B0604020202020204" pitchFamily="34" charset="0"/>
                <a:cs typeface="Arial" panose="020B0604020202020204" pitchFamily="34" charset="0"/>
              </a:rPr>
              <a:t>www.royaltysource.com www.royaltyrange.com http://pages.stern.nyu.edu/~adamodar/ aswathdamodaran.blogspot.com </a:t>
            </a:r>
            <a:endParaRPr lang="en-US" sz="1200" dirty="0">
              <a:effectLst/>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F4FB2904-E1E7-4FD2-8C54-FC01016BD49C}"/>
              </a:ext>
            </a:extLst>
          </p:cNvPr>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Privileged &amp; Confidential</a:t>
            </a:r>
          </a:p>
        </p:txBody>
      </p:sp>
      <p:sp>
        <p:nvSpPr>
          <p:cNvPr id="22" name="Footer Placeholder 3">
            <a:extLst>
              <a:ext uri="{FF2B5EF4-FFF2-40B4-BE49-F238E27FC236}">
                <a16:creationId xmlns:a16="http://schemas.microsoft.com/office/drawing/2014/main" id="{ABAD796F-0825-4C08-84B8-E1B520901198}"/>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23" name="Slide Number Placeholder 4">
            <a:extLst>
              <a:ext uri="{FF2B5EF4-FFF2-40B4-BE49-F238E27FC236}">
                <a16:creationId xmlns:a16="http://schemas.microsoft.com/office/drawing/2014/main" id="{810F3C09-ADD9-4942-8204-A36CF8FE798B}"/>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26</a:t>
            </a:fld>
            <a:endParaRPr lang="en-US" sz="1000" dirty="0">
              <a:solidFill>
                <a:schemeClr val="tx1"/>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20BBBB0D-DA08-9607-97E1-861F0855681F}"/>
              </a:ext>
            </a:extLst>
          </p:cNvPr>
          <p:cNvPicPr>
            <a:picLocks noChangeAspect="1"/>
          </p:cNvPicPr>
          <p:nvPr/>
        </p:nvPicPr>
        <p:blipFill>
          <a:blip r:embed="rId4"/>
          <a:stretch>
            <a:fillRect/>
          </a:stretch>
        </p:blipFill>
        <p:spPr>
          <a:xfrm>
            <a:off x="7375435" y="118511"/>
            <a:ext cx="1617555" cy="675993"/>
          </a:xfrm>
          <a:prstGeom prst="rect">
            <a:avLst/>
          </a:prstGeom>
        </p:spPr>
      </p:pic>
      <p:sp>
        <p:nvSpPr>
          <p:cNvPr id="18" name="Title 5">
            <a:extLst>
              <a:ext uri="{FF2B5EF4-FFF2-40B4-BE49-F238E27FC236}">
                <a16:creationId xmlns:a16="http://schemas.microsoft.com/office/drawing/2014/main" id="{40CC4509-433E-CFE5-6C2D-A7F50A065348}"/>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a:t>
            </a:r>
          </a:p>
        </p:txBody>
      </p:sp>
    </p:spTree>
    <p:extLst>
      <p:ext uri="{BB962C8B-B14F-4D97-AF65-F5344CB8AC3E}">
        <p14:creationId xmlns:p14="http://schemas.microsoft.com/office/powerpoint/2010/main" val="616454601"/>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CB1B2CB-2162-40C0-90F1-8C1A887E44EE}"/>
              </a:ext>
            </a:extLst>
          </p:cNvPr>
          <p:cNvSpPr>
            <a:spLocks noGrp="1"/>
          </p:cNvSpPr>
          <p:nvPr>
            <p:ph type="ftr" sz="quarter" idx="11"/>
          </p:nvPr>
        </p:nvSpPr>
        <p:spPr/>
        <p:txBody>
          <a:bodyPr/>
          <a:lstStyle/>
          <a:p>
            <a:r>
              <a:rPr lang="en-US" dirty="0"/>
              <a:t>Privileged &amp; Confidential</a:t>
            </a:r>
          </a:p>
        </p:txBody>
      </p:sp>
      <p:sp>
        <p:nvSpPr>
          <p:cNvPr id="11" name="Footer Placeholder 3">
            <a:extLst>
              <a:ext uri="{FF2B5EF4-FFF2-40B4-BE49-F238E27FC236}">
                <a16:creationId xmlns:a16="http://schemas.microsoft.com/office/drawing/2014/main" id="{99A4039E-F9F4-4C9C-BB1B-1B7D617885FD}"/>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12" name="Slide Number Placeholder 4">
            <a:extLst>
              <a:ext uri="{FF2B5EF4-FFF2-40B4-BE49-F238E27FC236}">
                <a16:creationId xmlns:a16="http://schemas.microsoft.com/office/drawing/2014/main" id="{742BBE26-DB8A-4356-8649-264631C2B26D}"/>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27</a:t>
            </a:fld>
            <a:endParaRPr lang="en-US" sz="1000" dirty="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6E53AAE-90D5-85D5-8A60-B4B1888348BA}"/>
              </a:ext>
            </a:extLst>
          </p:cNvPr>
          <p:cNvPicPr>
            <a:picLocks noChangeAspect="1"/>
          </p:cNvPicPr>
          <p:nvPr/>
        </p:nvPicPr>
        <p:blipFill>
          <a:blip r:embed="rId2"/>
          <a:stretch>
            <a:fillRect/>
          </a:stretch>
        </p:blipFill>
        <p:spPr>
          <a:xfrm>
            <a:off x="7375435" y="118511"/>
            <a:ext cx="1617555" cy="675993"/>
          </a:xfrm>
          <a:prstGeom prst="rect">
            <a:avLst/>
          </a:prstGeom>
        </p:spPr>
      </p:pic>
      <p:pic>
        <p:nvPicPr>
          <p:cNvPr id="3" name="Picture 2">
            <a:extLst>
              <a:ext uri="{FF2B5EF4-FFF2-40B4-BE49-F238E27FC236}">
                <a16:creationId xmlns:a16="http://schemas.microsoft.com/office/drawing/2014/main" id="{CB135584-CF91-4307-A662-C398B03923FD}"/>
              </a:ext>
            </a:extLst>
          </p:cNvPr>
          <p:cNvPicPr>
            <a:picLocks noChangeAspect="1"/>
          </p:cNvPicPr>
          <p:nvPr/>
        </p:nvPicPr>
        <p:blipFill>
          <a:blip r:embed="rId3"/>
          <a:stretch>
            <a:fillRect/>
          </a:stretch>
        </p:blipFill>
        <p:spPr>
          <a:xfrm>
            <a:off x="-11418" y="1670392"/>
            <a:ext cx="9121782" cy="4329160"/>
          </a:xfrm>
          <a:prstGeom prst="rect">
            <a:avLst/>
          </a:prstGeom>
        </p:spPr>
      </p:pic>
      <p:sp>
        <p:nvSpPr>
          <p:cNvPr id="6" name="Title 5">
            <a:extLst>
              <a:ext uri="{FF2B5EF4-FFF2-40B4-BE49-F238E27FC236}">
                <a16:creationId xmlns:a16="http://schemas.microsoft.com/office/drawing/2014/main" id="{2E5FA445-A60D-67F2-62F5-B92696B5BE98}"/>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a:t>
            </a:r>
          </a:p>
        </p:txBody>
      </p:sp>
      <p:sp>
        <p:nvSpPr>
          <p:cNvPr id="7" name="object 3">
            <a:extLst>
              <a:ext uri="{FF2B5EF4-FFF2-40B4-BE49-F238E27FC236}">
                <a16:creationId xmlns:a16="http://schemas.microsoft.com/office/drawing/2014/main" id="{CBEF4A9A-935E-EEB1-B152-4E39A859F7E1}"/>
              </a:ext>
            </a:extLst>
          </p:cNvPr>
          <p:cNvSpPr txBox="1"/>
          <p:nvPr/>
        </p:nvSpPr>
        <p:spPr>
          <a:xfrm>
            <a:off x="0" y="1132877"/>
            <a:ext cx="9144000" cy="301621"/>
          </a:xfrm>
          <a:prstGeom prst="rect">
            <a:avLst/>
          </a:prstGeom>
        </p:spPr>
        <p:txBody>
          <a:bodyPr vert="horz" wrap="square" lIns="0" tIns="12065" rIns="0" bIns="0" rtlCol="0">
            <a:spAutoFit/>
          </a:bodyPr>
          <a:lstStyle/>
          <a:p>
            <a:pPr marL="285750" indent="-285750" algn="just">
              <a:lnSpc>
                <a:spcPct val="114000"/>
              </a:lnSpc>
              <a:spcBef>
                <a:spcPts val="95"/>
              </a:spcBef>
              <a:spcAft>
                <a:spcPts val="600"/>
              </a:spcAft>
              <a:buBlip>
                <a:blip r:embed="rId4">
                  <a:extLst>
                    <a:ext uri="{96DAC541-7B7A-43D3-8B79-37D633B846F1}">
                      <asvg:svgBlip xmlns:asvg="http://schemas.microsoft.com/office/drawing/2016/SVG/main" r:embed="rId5"/>
                    </a:ext>
                  </a:extLst>
                </a:blip>
              </a:buBlip>
            </a:pPr>
            <a:r>
              <a:rPr lang="en-US" b="1" dirty="0">
                <a:solidFill>
                  <a:schemeClr val="tx2"/>
                </a:solidFill>
                <a:latin typeface="Arial" panose="020B0604020202020204" pitchFamily="34" charset="0"/>
                <a:cs typeface="Arial" panose="020B0604020202020204" pitchFamily="34" charset="0"/>
              </a:rPr>
              <a:t>Valuation of Brand using </a:t>
            </a:r>
            <a:r>
              <a:rPr b="1" dirty="0">
                <a:solidFill>
                  <a:schemeClr val="tx2"/>
                </a:solidFill>
                <a:latin typeface="Arial" panose="020B0604020202020204" pitchFamily="34" charset="0"/>
                <a:cs typeface="Arial" panose="020B0604020202020204" pitchFamily="34" charset="0"/>
              </a:rPr>
              <a:t>Relief from </a:t>
            </a:r>
            <a:r>
              <a:rPr lang="en-US" b="1" dirty="0">
                <a:solidFill>
                  <a:schemeClr val="tx2"/>
                </a:solidFill>
                <a:latin typeface="Arial" panose="020B0604020202020204" pitchFamily="34" charset="0"/>
                <a:cs typeface="Arial" panose="020B0604020202020204" pitchFamily="34" charset="0"/>
              </a:rPr>
              <a:t>R</a:t>
            </a:r>
            <a:r>
              <a:rPr b="1" dirty="0">
                <a:solidFill>
                  <a:schemeClr val="tx2"/>
                </a:solidFill>
                <a:latin typeface="Arial" panose="020B0604020202020204" pitchFamily="34" charset="0"/>
                <a:cs typeface="Arial" panose="020B0604020202020204" pitchFamily="34" charset="0"/>
              </a:rPr>
              <a:t>oyalty</a:t>
            </a:r>
            <a:r>
              <a:rPr lang="en-US" b="1" dirty="0">
                <a:solidFill>
                  <a:schemeClr val="tx2"/>
                </a:solidFill>
                <a:latin typeface="Arial" panose="020B0604020202020204" pitchFamily="34" charset="0"/>
                <a:cs typeface="Arial" panose="020B0604020202020204" pitchFamily="34" charset="0"/>
              </a:rPr>
              <a:t> Method</a:t>
            </a:r>
            <a:endParaRPr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4511699"/>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7CB998-4405-4048-8403-B61800869573}"/>
              </a:ext>
            </a:extLst>
          </p:cNvPr>
          <p:cNvSpPr/>
          <p:nvPr/>
        </p:nvSpPr>
        <p:spPr>
          <a:xfrm>
            <a:off x="4968" y="1755678"/>
            <a:ext cx="8830716" cy="2016449"/>
          </a:xfrm>
          <a:prstGeom prst="rect">
            <a:avLst/>
          </a:prstGeom>
        </p:spPr>
        <p:txBody>
          <a:bodyPr>
            <a:spAutoFit/>
          </a:bodyPr>
          <a:lstStyle/>
          <a:p>
            <a:pPr marL="299085" indent="-286385">
              <a:lnSpc>
                <a:spcPct val="100000"/>
              </a:lnSpc>
              <a:buFont typeface="Arial"/>
              <a:buChar char="•"/>
              <a:tabLst>
                <a:tab pos="299085" algn="l"/>
                <a:tab pos="299720" algn="l"/>
              </a:tabLst>
            </a:pPr>
            <a:r>
              <a:rPr lang="en-US" sz="1600" spc="-5" dirty="0">
                <a:solidFill>
                  <a:schemeClr val="tx1">
                    <a:lumMod val="65000"/>
                    <a:lumOff val="35000"/>
                  </a:schemeClr>
                </a:solidFill>
                <a:latin typeface="Arial" panose="020B0604020202020204" pitchFamily="34" charset="0"/>
                <a:cs typeface="Arial" panose="020B0604020202020204" pitchFamily="34" charset="0"/>
              </a:rPr>
              <a:t>The</a:t>
            </a:r>
            <a:r>
              <a:rPr lang="en-US" sz="1600" spc="225"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method</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computes</a:t>
            </a:r>
            <a:r>
              <a:rPr lang="en-US" sz="1600" spc="210" dirty="0">
                <a:solidFill>
                  <a:schemeClr val="tx1">
                    <a:lumMod val="65000"/>
                    <a:lumOff val="35000"/>
                  </a:schemeClr>
                </a:solidFill>
                <a:latin typeface="Arial" panose="020B0604020202020204" pitchFamily="34" charset="0"/>
                <a:cs typeface="Arial" panose="020B0604020202020204" pitchFamily="34" charset="0"/>
              </a:rPr>
              <a:t> </a:t>
            </a:r>
            <a:r>
              <a:rPr lang="en-US" sz="1600" dirty="0">
                <a:solidFill>
                  <a:schemeClr val="tx1">
                    <a:lumMod val="65000"/>
                    <a:lumOff val="35000"/>
                  </a:schemeClr>
                </a:solidFill>
                <a:latin typeface="Arial" panose="020B0604020202020204" pitchFamily="34" charset="0"/>
                <a:cs typeface="Arial" panose="020B0604020202020204" pitchFamily="34" charset="0"/>
              </a:rPr>
              <a:t>the</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value</a:t>
            </a:r>
            <a:r>
              <a:rPr lang="en-US" sz="1600" spc="220"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of</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income</a:t>
            </a:r>
            <a:r>
              <a:rPr lang="en-US" sz="1600" spc="229"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differential</a:t>
            </a:r>
            <a:r>
              <a:rPr lang="en-US" sz="1600" spc="195"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an</a:t>
            </a:r>
            <a:r>
              <a:rPr lang="en-US" sz="1600" spc="210"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asset</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will</a:t>
            </a:r>
            <a:r>
              <a:rPr lang="en-US" sz="1600" spc="22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generate</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relative</a:t>
            </a:r>
            <a:r>
              <a:rPr lang="en-US" sz="1600" spc="21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to</a:t>
            </a:r>
            <a:r>
              <a:rPr lang="en-US" sz="1600" spc="204" dirty="0">
                <a:solidFill>
                  <a:schemeClr val="tx1">
                    <a:lumMod val="65000"/>
                    <a:lumOff val="35000"/>
                  </a:schemeClr>
                </a:solidFill>
                <a:latin typeface="Arial" panose="020B0604020202020204" pitchFamily="34" charset="0"/>
                <a:cs typeface="Arial" panose="020B0604020202020204" pitchFamily="34" charset="0"/>
              </a:rPr>
              <a:t> </a:t>
            </a:r>
            <a:r>
              <a:rPr lang="en-US" sz="1600" dirty="0">
                <a:solidFill>
                  <a:schemeClr val="tx1">
                    <a:lumMod val="65000"/>
                    <a:lumOff val="35000"/>
                  </a:schemeClr>
                </a:solidFill>
                <a:latin typeface="Arial" panose="020B0604020202020204" pitchFamily="34" charset="0"/>
                <a:cs typeface="Arial" panose="020B0604020202020204" pitchFamily="34" charset="0"/>
              </a:rPr>
              <a:t>its</a:t>
            </a:r>
          </a:p>
          <a:p>
            <a:pPr marL="299085">
              <a:lnSpc>
                <a:spcPct val="100000"/>
              </a:lnSpc>
              <a:spcBef>
                <a:spcPts val="5"/>
              </a:spcBef>
            </a:pPr>
            <a:r>
              <a:rPr lang="en-US" sz="1600" spc="-10" dirty="0">
                <a:solidFill>
                  <a:schemeClr val="tx1">
                    <a:lumMod val="65000"/>
                    <a:lumOff val="35000"/>
                  </a:schemeClr>
                </a:solidFill>
                <a:latin typeface="Arial" panose="020B0604020202020204" pitchFamily="34" charset="0"/>
                <a:cs typeface="Arial" panose="020B0604020202020204" pitchFamily="34" charset="0"/>
              </a:rPr>
              <a:t>absence</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299085" indent="-286385">
              <a:lnSpc>
                <a:spcPct val="150000"/>
              </a:lnSpc>
              <a:buFont typeface="Arial"/>
              <a:buChar char="•"/>
              <a:tabLst>
                <a:tab pos="299085" algn="l"/>
                <a:tab pos="299720" algn="l"/>
              </a:tabLst>
            </a:pPr>
            <a:r>
              <a:rPr lang="en-US" sz="1600" spc="-5" dirty="0">
                <a:solidFill>
                  <a:schemeClr val="tx1">
                    <a:lumMod val="65000"/>
                    <a:lumOff val="35000"/>
                  </a:schemeClr>
                </a:solidFill>
                <a:latin typeface="Arial" panose="020B0604020202020204" pitchFamily="34" charset="0"/>
                <a:cs typeface="Arial" panose="020B0604020202020204" pitchFamily="34" charset="0"/>
              </a:rPr>
              <a:t>An </a:t>
            </a:r>
            <a:r>
              <a:rPr lang="en-US" sz="1600" spc="-10" dirty="0">
                <a:solidFill>
                  <a:schemeClr val="tx1">
                    <a:lumMod val="65000"/>
                    <a:lumOff val="35000"/>
                  </a:schemeClr>
                </a:solidFill>
                <a:latin typeface="Arial" panose="020B0604020202020204" pitchFamily="34" charset="0"/>
                <a:cs typeface="Arial" panose="020B0604020202020204" pitchFamily="34" charset="0"/>
              </a:rPr>
              <a:t>appraiser can </a:t>
            </a:r>
            <a:r>
              <a:rPr lang="en-US" sz="1600" spc="-15" dirty="0">
                <a:solidFill>
                  <a:schemeClr val="tx1">
                    <a:lumMod val="65000"/>
                    <a:lumOff val="35000"/>
                  </a:schemeClr>
                </a:solidFill>
                <a:latin typeface="Arial" panose="020B0604020202020204" pitchFamily="34" charset="0"/>
                <a:cs typeface="Arial" panose="020B0604020202020204" pitchFamily="34" charset="0"/>
              </a:rPr>
              <a:t>follow </a:t>
            </a:r>
            <a:r>
              <a:rPr lang="en-US" sz="1600" spc="-10" dirty="0">
                <a:solidFill>
                  <a:schemeClr val="tx1">
                    <a:lumMod val="65000"/>
                    <a:lumOff val="35000"/>
                  </a:schemeClr>
                </a:solidFill>
                <a:latin typeface="Arial" panose="020B0604020202020204" pitchFamily="34" charset="0"/>
                <a:cs typeface="Arial" panose="020B0604020202020204" pitchFamily="34" charset="0"/>
              </a:rPr>
              <a:t>two approaches </a:t>
            </a:r>
            <a:r>
              <a:rPr lang="en-US" sz="1600" spc="-5" dirty="0">
                <a:solidFill>
                  <a:schemeClr val="tx1">
                    <a:lumMod val="65000"/>
                    <a:lumOff val="35000"/>
                  </a:schemeClr>
                </a:solidFill>
                <a:latin typeface="Arial" panose="020B0604020202020204" pitchFamily="34" charset="0"/>
                <a:cs typeface="Arial" panose="020B0604020202020204" pitchFamily="34" charset="0"/>
              </a:rPr>
              <a:t>under this</a:t>
            </a:r>
            <a:r>
              <a:rPr lang="en-US" sz="1600" spc="160"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method</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299085" lvl="1" indent="170815">
              <a:lnSpc>
                <a:spcPct val="150000"/>
              </a:lnSpc>
              <a:buFont typeface="Arial"/>
              <a:buChar char="•"/>
              <a:tabLst>
                <a:tab pos="756285" algn="l"/>
                <a:tab pos="756920" algn="l"/>
              </a:tabLst>
            </a:pPr>
            <a:r>
              <a:rPr lang="en-US" sz="1600" spc="-25" dirty="0">
                <a:solidFill>
                  <a:schemeClr val="tx1">
                    <a:lumMod val="65000"/>
                    <a:lumOff val="35000"/>
                  </a:schemeClr>
                </a:solidFill>
                <a:latin typeface="Arial" panose="020B0604020202020204" pitchFamily="34" charset="0"/>
                <a:cs typeface="Arial" panose="020B0604020202020204" pitchFamily="34" charset="0"/>
              </a:rPr>
              <a:t>Difference</a:t>
            </a:r>
            <a:r>
              <a:rPr lang="en-US" sz="1600" spc="125" dirty="0">
                <a:solidFill>
                  <a:schemeClr val="tx1">
                    <a:lumMod val="65000"/>
                    <a:lumOff val="35000"/>
                  </a:schemeClr>
                </a:solidFill>
                <a:latin typeface="Arial" panose="020B0604020202020204" pitchFamily="34" charset="0"/>
                <a:cs typeface="Arial" panose="020B0604020202020204" pitchFamily="34" charset="0"/>
              </a:rPr>
              <a:t> </a:t>
            </a:r>
            <a:r>
              <a:rPr lang="en-US" sz="1600" spc="-25" dirty="0">
                <a:solidFill>
                  <a:schemeClr val="tx1">
                    <a:lumMod val="65000"/>
                    <a:lumOff val="35000"/>
                  </a:schemeClr>
                </a:solidFill>
                <a:latin typeface="Arial" panose="020B0604020202020204" pitchFamily="34" charset="0"/>
                <a:cs typeface="Arial" panose="020B0604020202020204" pitchFamily="34" charset="0"/>
              </a:rPr>
              <a:t>between</a:t>
            </a:r>
            <a:r>
              <a:rPr lang="en-US" sz="1600" spc="14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business</a:t>
            </a:r>
            <a:r>
              <a:rPr lang="en-US" sz="1600" spc="130" dirty="0">
                <a:solidFill>
                  <a:schemeClr val="tx1">
                    <a:lumMod val="65000"/>
                    <a:lumOff val="35000"/>
                  </a:schemeClr>
                </a:solidFill>
                <a:latin typeface="Arial" panose="020B0604020202020204" pitchFamily="34" charset="0"/>
                <a:cs typeface="Arial" panose="020B0604020202020204" pitchFamily="34" charset="0"/>
              </a:rPr>
              <a:t> </a:t>
            </a:r>
            <a:r>
              <a:rPr lang="en-US" sz="1600" spc="-20" dirty="0">
                <a:solidFill>
                  <a:schemeClr val="tx1">
                    <a:lumMod val="65000"/>
                    <a:lumOff val="35000"/>
                  </a:schemeClr>
                </a:solidFill>
                <a:latin typeface="Arial" panose="020B0604020202020204" pitchFamily="34" charset="0"/>
                <a:cs typeface="Arial" panose="020B0604020202020204" pitchFamily="34" charset="0"/>
              </a:rPr>
              <a:t>values</a:t>
            </a:r>
            <a:r>
              <a:rPr lang="en-US" sz="1600" spc="120" dirty="0">
                <a:solidFill>
                  <a:schemeClr val="tx1">
                    <a:lumMod val="65000"/>
                    <a:lumOff val="35000"/>
                  </a:schemeClr>
                </a:solidFill>
                <a:latin typeface="Arial" panose="020B0604020202020204" pitchFamily="34" charset="0"/>
                <a:cs typeface="Arial" panose="020B0604020202020204" pitchFamily="34" charset="0"/>
              </a:rPr>
              <a:t> </a:t>
            </a:r>
            <a:r>
              <a:rPr lang="en-US" sz="1600" spc="-20" dirty="0">
                <a:solidFill>
                  <a:schemeClr val="tx1">
                    <a:lumMod val="65000"/>
                    <a:lumOff val="35000"/>
                  </a:schemeClr>
                </a:solidFill>
                <a:latin typeface="Arial" panose="020B0604020202020204" pitchFamily="34" charset="0"/>
                <a:cs typeface="Arial" panose="020B0604020202020204" pitchFamily="34" charset="0"/>
              </a:rPr>
              <a:t>obtained</a:t>
            </a:r>
            <a:r>
              <a:rPr lang="en-US" sz="1600" spc="125"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under</a:t>
            </a:r>
            <a:r>
              <a:rPr lang="en-US" sz="1600" spc="130" dirty="0">
                <a:solidFill>
                  <a:schemeClr val="tx1">
                    <a:lumMod val="65000"/>
                    <a:lumOff val="35000"/>
                  </a:schemeClr>
                </a:solidFill>
                <a:latin typeface="Arial" panose="020B0604020202020204" pitchFamily="34" charset="0"/>
                <a:cs typeface="Arial" panose="020B0604020202020204" pitchFamily="34" charset="0"/>
              </a:rPr>
              <a:t> </a:t>
            </a:r>
            <a:r>
              <a:rPr lang="en-US" sz="1600" spc="-20" dirty="0">
                <a:solidFill>
                  <a:schemeClr val="tx1">
                    <a:lumMod val="65000"/>
                    <a:lumOff val="35000"/>
                  </a:schemeClr>
                </a:solidFill>
                <a:latin typeface="Arial" panose="020B0604020202020204" pitchFamily="34" charset="0"/>
                <a:cs typeface="Arial" panose="020B0604020202020204" pitchFamily="34" charset="0"/>
              </a:rPr>
              <a:t>each</a:t>
            </a:r>
            <a:r>
              <a:rPr lang="en-US" sz="1600" spc="12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scenario</a:t>
            </a:r>
            <a:r>
              <a:rPr lang="en-US" sz="1600" spc="130"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(with</a:t>
            </a:r>
            <a:r>
              <a:rPr lang="en-US" sz="1600" spc="12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and</a:t>
            </a:r>
            <a:r>
              <a:rPr lang="en-US" sz="1600" spc="125"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without</a:t>
            </a:r>
            <a:r>
              <a:rPr lang="en-US" sz="1600" spc="125"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the</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509588">
              <a:lnSpc>
                <a:spcPct val="150000"/>
              </a:lnSpc>
            </a:pPr>
            <a:r>
              <a:rPr lang="en-US" sz="1600" spc="-10" dirty="0">
                <a:solidFill>
                  <a:schemeClr val="tx1">
                    <a:lumMod val="65000"/>
                    <a:lumOff val="35000"/>
                  </a:schemeClr>
                </a:solidFill>
                <a:latin typeface="Arial" panose="020B0604020202020204" pitchFamily="34" charset="0"/>
                <a:cs typeface="Arial" panose="020B0604020202020204" pitchFamily="34" charset="0"/>
              </a:rPr>
              <a:t>subject</a:t>
            </a:r>
            <a:r>
              <a:rPr lang="en-US" sz="1600" spc="-6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asset)</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299085" marR="1525270" lvl="1" indent="170815">
              <a:lnSpc>
                <a:spcPct val="150000"/>
              </a:lnSpc>
              <a:spcBef>
                <a:spcPts val="5"/>
              </a:spcBef>
              <a:buFont typeface="Arial"/>
              <a:buChar char="•"/>
              <a:tabLst>
                <a:tab pos="756285" algn="l"/>
                <a:tab pos="756920" algn="l"/>
              </a:tabLst>
            </a:pPr>
            <a:r>
              <a:rPr lang="en-US" sz="1600" spc="-20" dirty="0">
                <a:solidFill>
                  <a:schemeClr val="tx1">
                    <a:lumMod val="65000"/>
                    <a:lumOff val="35000"/>
                  </a:schemeClr>
                </a:solidFill>
                <a:latin typeface="Arial" panose="020B0604020202020204" pitchFamily="34" charset="0"/>
                <a:cs typeface="Arial" panose="020B0604020202020204" pitchFamily="34" charset="0"/>
              </a:rPr>
              <a:t>Present</a:t>
            </a:r>
            <a:r>
              <a:rPr lang="en-US" sz="1600" spc="-6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value</a:t>
            </a:r>
            <a:r>
              <a:rPr lang="en-US" sz="1600" spc="-55"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of</a:t>
            </a:r>
            <a:r>
              <a:rPr lang="en-US" sz="1600" spc="-10" dirty="0">
                <a:solidFill>
                  <a:schemeClr val="tx1">
                    <a:lumMod val="65000"/>
                    <a:lumOff val="35000"/>
                  </a:schemeClr>
                </a:solidFill>
                <a:latin typeface="Arial" panose="020B0604020202020204" pitchFamily="34" charset="0"/>
                <a:cs typeface="Arial" panose="020B0604020202020204" pitchFamily="34" charset="0"/>
              </a:rPr>
              <a:t> </a:t>
            </a:r>
            <a:r>
              <a:rPr lang="en-US" sz="1600" spc="-20" dirty="0">
                <a:solidFill>
                  <a:schemeClr val="tx1">
                    <a:lumMod val="65000"/>
                    <a:lumOff val="35000"/>
                  </a:schemeClr>
                </a:solidFill>
                <a:latin typeface="Arial" panose="020B0604020202020204" pitchFamily="34" charset="0"/>
                <a:cs typeface="Arial" panose="020B0604020202020204" pitchFamily="34" charset="0"/>
              </a:rPr>
              <a:t>difference</a:t>
            </a:r>
            <a:r>
              <a:rPr lang="en-US" sz="1600" spc="-65"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between</a:t>
            </a:r>
            <a:r>
              <a:rPr lang="en-US" sz="1600" spc="-60"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the</a:t>
            </a:r>
            <a:r>
              <a:rPr lang="en-US" sz="1600" spc="-55"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cash</a:t>
            </a:r>
            <a:r>
              <a:rPr lang="en-US" sz="1600" spc="-6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flows</a:t>
            </a:r>
            <a:r>
              <a:rPr lang="en-US" sz="1600" spc="-50"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of</a:t>
            </a:r>
            <a:r>
              <a:rPr lang="en-US" sz="1600" spc="-10" dirty="0">
                <a:solidFill>
                  <a:schemeClr val="tx1">
                    <a:lumMod val="65000"/>
                    <a:lumOff val="35000"/>
                  </a:schemeClr>
                </a:solidFill>
                <a:latin typeface="Arial" panose="020B0604020202020204" pitchFamily="34" charset="0"/>
                <a:cs typeface="Arial" panose="020B0604020202020204" pitchFamily="34" charset="0"/>
              </a:rPr>
              <a:t> </a:t>
            </a:r>
            <a:r>
              <a:rPr lang="en-US" sz="1600" spc="-5" dirty="0">
                <a:solidFill>
                  <a:schemeClr val="tx1">
                    <a:lumMod val="65000"/>
                    <a:lumOff val="35000"/>
                  </a:schemeClr>
                </a:solidFill>
                <a:latin typeface="Arial" panose="020B0604020202020204" pitchFamily="34" charset="0"/>
                <a:cs typeface="Arial" panose="020B0604020202020204" pitchFamily="34" charset="0"/>
              </a:rPr>
              <a:t>the</a:t>
            </a:r>
            <a:r>
              <a:rPr lang="en-US" sz="1600" spc="-55" dirty="0">
                <a:solidFill>
                  <a:schemeClr val="tx1">
                    <a:lumMod val="65000"/>
                    <a:lumOff val="35000"/>
                  </a:schemeClr>
                </a:solidFill>
                <a:latin typeface="Arial" panose="020B0604020202020204" pitchFamily="34" charset="0"/>
                <a:cs typeface="Arial" panose="020B0604020202020204" pitchFamily="34" charset="0"/>
              </a:rPr>
              <a:t> </a:t>
            </a:r>
            <a:r>
              <a:rPr lang="en-US" sz="1600" spc="-10" dirty="0">
                <a:solidFill>
                  <a:schemeClr val="tx1">
                    <a:lumMod val="65000"/>
                    <a:lumOff val="35000"/>
                  </a:schemeClr>
                </a:solidFill>
                <a:latin typeface="Arial" panose="020B0604020202020204" pitchFamily="34" charset="0"/>
                <a:cs typeface="Arial" panose="020B0604020202020204" pitchFamily="34" charset="0"/>
              </a:rPr>
              <a:t>two</a:t>
            </a:r>
            <a:r>
              <a:rPr lang="en-US" sz="1600" spc="-50" dirty="0">
                <a:solidFill>
                  <a:schemeClr val="tx1">
                    <a:lumMod val="65000"/>
                    <a:lumOff val="35000"/>
                  </a:schemeClr>
                </a:solidFill>
                <a:latin typeface="Arial" panose="020B0604020202020204" pitchFamily="34" charset="0"/>
                <a:cs typeface="Arial" panose="020B0604020202020204" pitchFamily="34" charset="0"/>
              </a:rPr>
              <a:t> </a:t>
            </a:r>
            <a:r>
              <a:rPr lang="en-US" sz="1600" spc="-15" dirty="0">
                <a:solidFill>
                  <a:schemeClr val="tx1">
                    <a:lumMod val="65000"/>
                    <a:lumOff val="35000"/>
                  </a:schemeClr>
                </a:solidFill>
                <a:latin typeface="Arial" panose="020B0604020202020204" pitchFamily="34" charset="0"/>
                <a:cs typeface="Arial" panose="020B0604020202020204" pitchFamily="34" charset="0"/>
              </a:rPr>
              <a:t>scenarios  </a:t>
            </a:r>
          </a:p>
        </p:txBody>
      </p:sp>
      <p:sp>
        <p:nvSpPr>
          <p:cNvPr id="4" name="Footer Placeholder 3">
            <a:extLst>
              <a:ext uri="{FF2B5EF4-FFF2-40B4-BE49-F238E27FC236}">
                <a16:creationId xmlns:a16="http://schemas.microsoft.com/office/drawing/2014/main" id="{BA542F52-12DC-4990-A775-22C2A6BFEFCC}"/>
              </a:ext>
            </a:extLst>
          </p:cNvPr>
          <p:cNvSpPr>
            <a:spLocks noGrp="1"/>
          </p:cNvSpPr>
          <p:nvPr>
            <p:ph type="ftr" sz="quarter" idx="11"/>
          </p:nvPr>
        </p:nvSpPr>
        <p:spPr/>
        <p:txBody>
          <a:bodyPr/>
          <a:lstStyle/>
          <a:p>
            <a:r>
              <a:rPr lang="en-US" dirty="0"/>
              <a:t>Privileged &amp; Confidential</a:t>
            </a:r>
          </a:p>
        </p:txBody>
      </p:sp>
      <p:sp>
        <p:nvSpPr>
          <p:cNvPr id="13" name="Footer Placeholder 3">
            <a:extLst>
              <a:ext uri="{FF2B5EF4-FFF2-40B4-BE49-F238E27FC236}">
                <a16:creationId xmlns:a16="http://schemas.microsoft.com/office/drawing/2014/main" id="{9F40F9B5-D1CE-466E-8BEE-92C2DA0EB8C8}"/>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14" name="Slide Number Placeholder 4">
            <a:extLst>
              <a:ext uri="{FF2B5EF4-FFF2-40B4-BE49-F238E27FC236}">
                <a16:creationId xmlns:a16="http://schemas.microsoft.com/office/drawing/2014/main" id="{5C99F286-4831-470C-871B-67AEF7AAD347}"/>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28</a:t>
            </a:fld>
            <a:endParaRPr lang="en-US" sz="1000" dirty="0">
              <a:solidFill>
                <a:schemeClr val="tx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D69411E-0238-2269-CD0A-1C47E521DA0A}"/>
              </a:ext>
            </a:extLst>
          </p:cNvPr>
          <p:cNvPicPr>
            <a:picLocks noChangeAspect="1"/>
          </p:cNvPicPr>
          <p:nvPr/>
        </p:nvPicPr>
        <p:blipFill>
          <a:blip r:embed="rId2"/>
          <a:stretch>
            <a:fillRect/>
          </a:stretch>
        </p:blipFill>
        <p:spPr>
          <a:xfrm>
            <a:off x="7375435" y="118511"/>
            <a:ext cx="1617555" cy="675993"/>
          </a:xfrm>
          <a:prstGeom prst="rect">
            <a:avLst/>
          </a:prstGeom>
        </p:spPr>
      </p:pic>
      <p:sp>
        <p:nvSpPr>
          <p:cNvPr id="8" name="Title 5">
            <a:extLst>
              <a:ext uri="{FF2B5EF4-FFF2-40B4-BE49-F238E27FC236}">
                <a16:creationId xmlns:a16="http://schemas.microsoft.com/office/drawing/2014/main" id="{C25AB398-96F0-E5A1-4EA1-CCA2A92AC12B}"/>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a:t>
            </a:r>
          </a:p>
        </p:txBody>
      </p:sp>
      <p:sp>
        <p:nvSpPr>
          <p:cNvPr id="9" name="object 3">
            <a:extLst>
              <a:ext uri="{FF2B5EF4-FFF2-40B4-BE49-F238E27FC236}">
                <a16:creationId xmlns:a16="http://schemas.microsoft.com/office/drawing/2014/main" id="{C5507DA8-9CEE-13D5-4524-8B28C011C662}"/>
              </a:ext>
            </a:extLst>
          </p:cNvPr>
          <p:cNvSpPr txBox="1"/>
          <p:nvPr/>
        </p:nvSpPr>
        <p:spPr>
          <a:xfrm>
            <a:off x="15903" y="1189110"/>
            <a:ext cx="9144000" cy="301621"/>
          </a:xfrm>
          <a:prstGeom prst="rect">
            <a:avLst/>
          </a:prstGeom>
        </p:spPr>
        <p:txBody>
          <a:bodyPr vert="horz" wrap="square" lIns="0" tIns="12065" rIns="0" bIns="0" rtlCol="0">
            <a:spAutoFit/>
          </a:bodyPr>
          <a:lstStyle/>
          <a:p>
            <a:pPr marL="285750" indent="-285750" algn="just">
              <a:lnSpc>
                <a:spcPct val="114000"/>
              </a:lnSpc>
              <a:spcBef>
                <a:spcPts val="95"/>
              </a:spcBef>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Comparative Income Differential Method (CIDM)</a:t>
            </a:r>
          </a:p>
        </p:txBody>
      </p:sp>
      <p:sp>
        <p:nvSpPr>
          <p:cNvPr id="15" name="TextBox 14">
            <a:extLst>
              <a:ext uri="{FF2B5EF4-FFF2-40B4-BE49-F238E27FC236}">
                <a16:creationId xmlns:a16="http://schemas.microsoft.com/office/drawing/2014/main" id="{DCF8048A-CF1C-DE98-A9D6-295BC83C81CA}"/>
              </a:ext>
            </a:extLst>
          </p:cNvPr>
          <p:cNvSpPr txBox="1"/>
          <p:nvPr/>
        </p:nvSpPr>
        <p:spPr>
          <a:xfrm>
            <a:off x="144116" y="3981180"/>
            <a:ext cx="9983857" cy="381771"/>
          </a:xfrm>
          <a:prstGeom prst="rect">
            <a:avLst/>
          </a:prstGeom>
          <a:noFill/>
        </p:spPr>
        <p:txBody>
          <a:bodyPr wrap="square">
            <a:spAutoFit/>
          </a:bodyPr>
          <a:lstStyle/>
          <a:p>
            <a:pPr marL="0" marR="1525270" lvl="1" algn="ctr">
              <a:lnSpc>
                <a:spcPct val="114000"/>
              </a:lnSpc>
              <a:spcBef>
                <a:spcPts val="95"/>
              </a:spcBef>
              <a:spcAft>
                <a:spcPts val="600"/>
              </a:spcAft>
              <a:tabLst>
                <a:tab pos="756285" algn="l"/>
                <a:tab pos="756920" algn="l"/>
              </a:tabLst>
            </a:pPr>
            <a:r>
              <a:rPr lang="en-US" b="1" i="1" dirty="0">
                <a:solidFill>
                  <a:schemeClr val="tx1">
                    <a:lumMod val="65000"/>
                    <a:lumOff val="35000"/>
                  </a:schemeClr>
                </a:solidFill>
                <a:latin typeface="Arial" panose="020B0604020202020204" pitchFamily="34" charset="0"/>
                <a:cs typeface="Arial" panose="020B0604020202020204" pitchFamily="34" charset="0"/>
              </a:rPr>
              <a:t>Both these approaches is correctly applied, should yield the same values</a:t>
            </a:r>
          </a:p>
        </p:txBody>
      </p:sp>
      <p:sp>
        <p:nvSpPr>
          <p:cNvPr id="16" name="Rectangle: Rounded Corners 15">
            <a:extLst>
              <a:ext uri="{FF2B5EF4-FFF2-40B4-BE49-F238E27FC236}">
                <a16:creationId xmlns:a16="http://schemas.microsoft.com/office/drawing/2014/main" id="{1DBA9ADC-5C10-DE5A-7897-98DD0A0A03A6}"/>
              </a:ext>
            </a:extLst>
          </p:cNvPr>
          <p:cNvSpPr/>
          <p:nvPr/>
        </p:nvSpPr>
        <p:spPr>
          <a:xfrm>
            <a:off x="491241" y="4686215"/>
            <a:ext cx="3268746" cy="528346"/>
          </a:xfrm>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spcFirstLastPara="0" vert="horz" wrap="square" lIns="304681"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With</a:t>
            </a:r>
            <a:endParaRPr lang="en-IN" sz="1600" b="1" kern="1200" dirty="0">
              <a:latin typeface="Arial" panose="020B0604020202020204" pitchFamily="34" charset="0"/>
              <a:cs typeface="Arial" panose="020B0604020202020204" pitchFamily="34" charset="0"/>
            </a:endParaRPr>
          </a:p>
        </p:txBody>
      </p:sp>
      <p:sp>
        <p:nvSpPr>
          <p:cNvPr id="17" name="Freeform: Shape 16">
            <a:extLst>
              <a:ext uri="{FF2B5EF4-FFF2-40B4-BE49-F238E27FC236}">
                <a16:creationId xmlns:a16="http://schemas.microsoft.com/office/drawing/2014/main" id="{C5ADE79F-36D8-1D91-0E1B-8ABF745D6364}"/>
              </a:ext>
            </a:extLst>
          </p:cNvPr>
          <p:cNvSpPr/>
          <p:nvPr/>
        </p:nvSpPr>
        <p:spPr>
          <a:xfrm>
            <a:off x="491240" y="5281440"/>
            <a:ext cx="3583802" cy="731730"/>
          </a:xfrm>
          <a:custGeom>
            <a:avLst/>
            <a:gdLst>
              <a:gd name="connsiteX0" fmla="*/ 0 w 1904255"/>
              <a:gd name="connsiteY0" fmla="*/ 0 h 1270138"/>
              <a:gd name="connsiteX1" fmla="*/ 1904255 w 1904255"/>
              <a:gd name="connsiteY1" fmla="*/ 0 h 1270138"/>
              <a:gd name="connsiteX2" fmla="*/ 1904255 w 1904255"/>
              <a:gd name="connsiteY2" fmla="*/ 1270138 h 1270138"/>
              <a:gd name="connsiteX3" fmla="*/ 0 w 1904255"/>
              <a:gd name="connsiteY3" fmla="*/ 1270138 h 1270138"/>
              <a:gd name="connsiteX4" fmla="*/ 0 w 1904255"/>
              <a:gd name="connsiteY4" fmla="*/ 0 h 127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255" h="1270138">
                <a:moveTo>
                  <a:pt x="0" y="0"/>
                </a:moveTo>
                <a:lnTo>
                  <a:pt x="1904255" y="0"/>
                </a:lnTo>
                <a:lnTo>
                  <a:pt x="1904255" y="1270138"/>
                </a:lnTo>
                <a:lnTo>
                  <a:pt x="0" y="1270138"/>
                </a:lnTo>
                <a:lnTo>
                  <a:pt x="0" y="0"/>
                </a:lnTo>
                <a:close/>
              </a:path>
            </a:pathLst>
          </a:custGeom>
          <a:gradFill flip="none" rotWithShape="1">
            <a:gsLst>
              <a:gs pos="2000">
                <a:schemeClr val="bg1">
                  <a:alpha val="20000"/>
                </a:schemeClr>
              </a:gs>
              <a:gs pos="100000">
                <a:schemeClr val="bg1">
                  <a:lumMod val="85000"/>
                </a:schemeClr>
              </a:gs>
            </a:gsLst>
            <a:lin ang="16200000" scaled="1"/>
            <a:tileRect/>
          </a:gra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1440" tIns="35560" rIns="91440" bIns="35560" numCol="1" spcCol="1270" anchor="t" anchorCtr="0">
            <a:noAutofit/>
          </a:bodyPr>
          <a:lstStyle/>
          <a:p>
            <a:pPr marL="0" lvl="0" indent="0" algn="just" defTabSz="222250">
              <a:lnSpc>
                <a:spcPct val="114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Considers  economic benefits  of the subject  intangible assets</a:t>
            </a:r>
          </a:p>
        </p:txBody>
      </p:sp>
      <p:sp>
        <p:nvSpPr>
          <p:cNvPr id="18" name="Rectangle: Rounded Corners 17">
            <a:extLst>
              <a:ext uri="{FF2B5EF4-FFF2-40B4-BE49-F238E27FC236}">
                <a16:creationId xmlns:a16="http://schemas.microsoft.com/office/drawing/2014/main" id="{CA8417DD-1CB3-D017-722B-0A1ECFAC0712}"/>
              </a:ext>
            </a:extLst>
          </p:cNvPr>
          <p:cNvSpPr/>
          <p:nvPr/>
        </p:nvSpPr>
        <p:spPr>
          <a:xfrm>
            <a:off x="4576439" y="4701037"/>
            <a:ext cx="3268747" cy="528346"/>
          </a:xfrm>
          <a:prstGeom prst="roundRect">
            <a:avLst/>
          </a:prstGeom>
          <a:solidFill>
            <a:schemeClr val="tx1">
              <a:lumMod val="50000"/>
              <a:lumOff val="50000"/>
            </a:schemeClr>
          </a:solidFill>
        </p:spPr>
        <p:style>
          <a:lnRef idx="3">
            <a:schemeClr val="lt1"/>
          </a:lnRef>
          <a:fillRef idx="1">
            <a:schemeClr val="accent1"/>
          </a:fillRef>
          <a:effectRef idx="1">
            <a:schemeClr val="accent1"/>
          </a:effectRef>
          <a:fontRef idx="minor">
            <a:schemeClr val="lt1"/>
          </a:fontRef>
        </p:style>
        <p:txBody>
          <a:bodyPr spcFirstLastPara="0" vert="horz" wrap="square" lIns="304681"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Without</a:t>
            </a:r>
            <a:endParaRPr lang="en-IN" sz="1600" b="1" kern="1200" dirty="0">
              <a:latin typeface="Arial" panose="020B0604020202020204" pitchFamily="34" charset="0"/>
              <a:cs typeface="Arial" panose="020B0604020202020204" pitchFamily="34" charset="0"/>
            </a:endParaRPr>
          </a:p>
        </p:txBody>
      </p:sp>
      <p:sp>
        <p:nvSpPr>
          <p:cNvPr id="19" name="Freeform: Shape 18">
            <a:extLst>
              <a:ext uri="{FF2B5EF4-FFF2-40B4-BE49-F238E27FC236}">
                <a16:creationId xmlns:a16="http://schemas.microsoft.com/office/drawing/2014/main" id="{9672A02B-FB1A-A9F1-1B05-0CD2C6DD1725}"/>
              </a:ext>
            </a:extLst>
          </p:cNvPr>
          <p:cNvSpPr/>
          <p:nvPr/>
        </p:nvSpPr>
        <p:spPr>
          <a:xfrm>
            <a:off x="4576441" y="5296261"/>
            <a:ext cx="3583802" cy="731730"/>
          </a:xfrm>
          <a:custGeom>
            <a:avLst/>
            <a:gdLst>
              <a:gd name="connsiteX0" fmla="*/ 0 w 1904255"/>
              <a:gd name="connsiteY0" fmla="*/ 0 h 1270138"/>
              <a:gd name="connsiteX1" fmla="*/ 1904255 w 1904255"/>
              <a:gd name="connsiteY1" fmla="*/ 0 h 1270138"/>
              <a:gd name="connsiteX2" fmla="*/ 1904255 w 1904255"/>
              <a:gd name="connsiteY2" fmla="*/ 1270138 h 1270138"/>
              <a:gd name="connsiteX3" fmla="*/ 0 w 1904255"/>
              <a:gd name="connsiteY3" fmla="*/ 1270138 h 1270138"/>
              <a:gd name="connsiteX4" fmla="*/ 0 w 1904255"/>
              <a:gd name="connsiteY4" fmla="*/ 0 h 127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4255" h="1270138">
                <a:moveTo>
                  <a:pt x="0" y="0"/>
                </a:moveTo>
                <a:lnTo>
                  <a:pt x="1904255" y="0"/>
                </a:lnTo>
                <a:lnTo>
                  <a:pt x="1904255" y="1270138"/>
                </a:lnTo>
                <a:lnTo>
                  <a:pt x="0" y="1270138"/>
                </a:lnTo>
                <a:lnTo>
                  <a:pt x="0" y="0"/>
                </a:lnTo>
                <a:close/>
              </a:path>
            </a:pathLst>
          </a:custGeom>
          <a:gradFill>
            <a:gsLst>
              <a:gs pos="2000">
                <a:schemeClr val="bg1"/>
              </a:gs>
              <a:gs pos="100000">
                <a:schemeClr val="bg1">
                  <a:lumMod val="85000"/>
                  <a:alpha val="20000"/>
                </a:schemeClr>
              </a:gs>
            </a:gsLst>
            <a:lin ang="16200000" scaled="1"/>
          </a:gra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1440" tIns="35560" rIns="91440" bIns="35560" numCol="1" spcCol="1270" anchor="t" anchorCtr="0">
            <a:noAutofit/>
          </a:bodyPr>
          <a:lstStyle/>
          <a:p>
            <a:pPr marL="0" lvl="0" indent="0" algn="just" defTabSz="222250">
              <a:lnSpc>
                <a:spcPct val="114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Does not consider  economic benefits  of the subject  intangible assets</a:t>
            </a:r>
          </a:p>
        </p:txBody>
      </p:sp>
    </p:spTree>
    <p:extLst>
      <p:ext uri="{BB962C8B-B14F-4D97-AF65-F5344CB8AC3E}">
        <p14:creationId xmlns:p14="http://schemas.microsoft.com/office/powerpoint/2010/main" val="1085080364"/>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63" y="1203874"/>
            <a:ext cx="8865220" cy="307777"/>
          </a:xfrm>
          <a:prstGeom prst="rect">
            <a:avLst/>
          </a:prstGeom>
        </p:spPr>
        <p:txBody>
          <a:bodyPr wrap="square">
            <a:spAutoFit/>
          </a:bodyPr>
          <a:lstStyle/>
          <a:p>
            <a:pPr algn="just"/>
            <a:r>
              <a:rPr lang="en-US" sz="1400" dirty="0">
                <a:latin typeface="Arial" charset="0"/>
                <a:ea typeface="Arial" charset="0"/>
                <a:cs typeface="Arial" charset="0"/>
              </a:rPr>
              <a:t>The CIDM is chosen as the appropriate method to measure the </a:t>
            </a:r>
            <a:r>
              <a:rPr lang="en-US" sz="1400" b="1" dirty="0">
                <a:latin typeface="Arial" charset="0"/>
                <a:ea typeface="Arial" charset="0"/>
                <a:cs typeface="Arial" charset="0"/>
              </a:rPr>
              <a:t>fair value of the non-compete agreement</a:t>
            </a:r>
            <a:r>
              <a:rPr lang="en-US" sz="1400" dirty="0">
                <a:latin typeface="Arial" charset="0"/>
                <a:ea typeface="Arial" charset="0"/>
                <a:cs typeface="Arial" charset="0"/>
              </a:rPr>
              <a:t>. </a:t>
            </a:r>
          </a:p>
        </p:txBody>
      </p:sp>
      <p:sp>
        <p:nvSpPr>
          <p:cNvPr id="2" name="Footer Placeholder 1">
            <a:extLst>
              <a:ext uri="{FF2B5EF4-FFF2-40B4-BE49-F238E27FC236}">
                <a16:creationId xmlns:a16="http://schemas.microsoft.com/office/drawing/2014/main" id="{08EAAE66-9950-482B-8566-CBF73C2D8B36}"/>
              </a:ext>
            </a:extLst>
          </p:cNvPr>
          <p:cNvSpPr>
            <a:spLocks noGrp="1"/>
          </p:cNvSpPr>
          <p:nvPr>
            <p:ph type="ftr" sz="quarter" idx="11"/>
          </p:nvPr>
        </p:nvSpPr>
        <p:spPr/>
        <p:txBody>
          <a:bodyPr/>
          <a:lstStyle/>
          <a:p>
            <a:r>
              <a:rPr lang="en-US" dirty="0"/>
              <a:t>Privileged &amp; Confidential</a:t>
            </a:r>
          </a:p>
        </p:txBody>
      </p:sp>
      <p:sp>
        <p:nvSpPr>
          <p:cNvPr id="9" name="Footer Placeholder 3">
            <a:extLst>
              <a:ext uri="{FF2B5EF4-FFF2-40B4-BE49-F238E27FC236}">
                <a16:creationId xmlns:a16="http://schemas.microsoft.com/office/drawing/2014/main" id="{AD5BF376-BB08-416D-9244-1DC36F7EAA2B}"/>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10" name="Slide Number Placeholder 4">
            <a:extLst>
              <a:ext uri="{FF2B5EF4-FFF2-40B4-BE49-F238E27FC236}">
                <a16:creationId xmlns:a16="http://schemas.microsoft.com/office/drawing/2014/main" id="{A78C35A5-6D9A-4BCD-9A2C-226FB3AA18D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29</a:t>
            </a:fld>
            <a:endParaRPr lang="en-US" sz="1000" dirty="0">
              <a:solidFill>
                <a:schemeClr val="tx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5FEC03D-FA12-8995-14D5-A1ADCACAFAD7}"/>
              </a:ext>
            </a:extLst>
          </p:cNvPr>
          <p:cNvPicPr>
            <a:picLocks noChangeAspect="1"/>
          </p:cNvPicPr>
          <p:nvPr/>
        </p:nvPicPr>
        <p:blipFill>
          <a:blip r:embed="rId2"/>
          <a:stretch>
            <a:fillRect/>
          </a:stretch>
        </p:blipFill>
        <p:spPr>
          <a:xfrm>
            <a:off x="7375435" y="118511"/>
            <a:ext cx="1617555" cy="675993"/>
          </a:xfrm>
          <a:prstGeom prst="rect">
            <a:avLst/>
          </a:prstGeom>
        </p:spPr>
      </p:pic>
      <p:pic>
        <p:nvPicPr>
          <p:cNvPr id="7" name="Picture 6">
            <a:extLst>
              <a:ext uri="{FF2B5EF4-FFF2-40B4-BE49-F238E27FC236}">
                <a16:creationId xmlns:a16="http://schemas.microsoft.com/office/drawing/2014/main" id="{61069AC3-2984-4B13-9095-CCC0E1D413CC}"/>
              </a:ext>
            </a:extLst>
          </p:cNvPr>
          <p:cNvPicPr>
            <a:picLocks noChangeAspect="1"/>
          </p:cNvPicPr>
          <p:nvPr/>
        </p:nvPicPr>
        <p:blipFill>
          <a:blip r:embed="rId3"/>
          <a:stretch>
            <a:fillRect/>
          </a:stretch>
        </p:blipFill>
        <p:spPr>
          <a:xfrm>
            <a:off x="77779" y="1602678"/>
            <a:ext cx="8972903" cy="4950908"/>
          </a:xfrm>
          <a:prstGeom prst="rect">
            <a:avLst/>
          </a:prstGeom>
        </p:spPr>
      </p:pic>
      <p:sp>
        <p:nvSpPr>
          <p:cNvPr id="4" name="Title 5">
            <a:extLst>
              <a:ext uri="{FF2B5EF4-FFF2-40B4-BE49-F238E27FC236}">
                <a16:creationId xmlns:a16="http://schemas.microsoft.com/office/drawing/2014/main" id="{6F4475DE-72C7-17A0-9F08-ACF31744CC87}"/>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Tree>
    <p:extLst>
      <p:ext uri="{BB962C8B-B14F-4D97-AF65-F5344CB8AC3E}">
        <p14:creationId xmlns:p14="http://schemas.microsoft.com/office/powerpoint/2010/main" val="232404136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95505" y="6356351"/>
            <a:ext cx="2489454" cy="365125"/>
          </a:xfrm>
        </p:spPr>
        <p:txBody>
          <a:bodyPr/>
          <a:lstStyle/>
          <a:p>
            <a:pPr defTabSz="695772"/>
            <a:r>
              <a:rPr lang="en-US" dirty="0">
                <a:solidFill>
                  <a:prstClr val="black">
                    <a:tint val="75000"/>
                  </a:prstClr>
                </a:solidFill>
                <a:latin typeface="Arial"/>
              </a:rPr>
              <a:t>Internal Audit Report FY 2017-18</a:t>
            </a:r>
          </a:p>
        </p:txBody>
      </p:sp>
      <p:sp>
        <p:nvSpPr>
          <p:cNvPr id="5" name="Footer Placeholder 4"/>
          <p:cNvSpPr>
            <a:spLocks noGrp="1"/>
          </p:cNvSpPr>
          <p:nvPr>
            <p:ph type="ftr" sz="quarter" idx="11"/>
          </p:nvPr>
        </p:nvSpPr>
        <p:spPr>
          <a:xfrm>
            <a:off x="3605725" y="6370419"/>
            <a:ext cx="3086100" cy="365125"/>
          </a:xfrm>
        </p:spPr>
        <p:txBody>
          <a:bodyPr/>
          <a:lstStyle/>
          <a:p>
            <a:pPr defTabSz="695772"/>
            <a:r>
              <a:rPr lang="en-US" dirty="0">
                <a:solidFill>
                  <a:prstClr val="black">
                    <a:tint val="75000"/>
                  </a:prstClr>
                </a:solidFill>
                <a:latin typeface="Arial"/>
              </a:rPr>
              <a:t>Privileged &amp; Confidential</a:t>
            </a:r>
          </a:p>
        </p:txBody>
      </p:sp>
      <p:sp>
        <p:nvSpPr>
          <p:cNvPr id="6" name="Slide Number Placeholder 5"/>
          <p:cNvSpPr>
            <a:spLocks noGrp="1"/>
          </p:cNvSpPr>
          <p:nvPr>
            <p:ph type="sldNum" sz="quarter" idx="12"/>
          </p:nvPr>
        </p:nvSpPr>
        <p:spPr/>
        <p:txBody>
          <a:bodyPr/>
          <a:lstStyle/>
          <a:p>
            <a:pPr defTabSz="695772"/>
            <a:fld id="{5C0AFB50-F9CA-4CFF-BDC8-0A4C4B0B2379}" type="slidenum">
              <a:rPr lang="en-US">
                <a:solidFill>
                  <a:prstClr val="black">
                    <a:tint val="75000"/>
                  </a:prstClr>
                </a:solidFill>
                <a:latin typeface="Arial"/>
              </a:rPr>
              <a:pPr defTabSz="695772"/>
              <a:t>3</a:t>
            </a:fld>
            <a:endParaRPr lang="en-US" dirty="0">
              <a:solidFill>
                <a:prstClr val="black">
                  <a:tint val="75000"/>
                </a:prstClr>
              </a:solidFill>
              <a:latin typeface="Arial"/>
            </a:endParaRPr>
          </a:p>
        </p:txBody>
      </p:sp>
      <p:sp>
        <p:nvSpPr>
          <p:cNvPr id="2" name="Rectangle 1">
            <a:extLst>
              <a:ext uri="{FF2B5EF4-FFF2-40B4-BE49-F238E27FC236}">
                <a16:creationId xmlns:a16="http://schemas.microsoft.com/office/drawing/2014/main" id="{F2811B3D-3F66-4F51-BC39-BED1FB50FA29}"/>
              </a:ext>
            </a:extLst>
          </p:cNvPr>
          <p:cNvSpPr/>
          <p:nvPr/>
        </p:nvSpPr>
        <p:spPr>
          <a:xfrm>
            <a:off x="-45720" y="-34290"/>
            <a:ext cx="9235440" cy="6926580"/>
          </a:xfrm>
          <a:prstGeom prst="rect">
            <a:avLst/>
          </a:pr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2" name="Group 11">
            <a:extLst>
              <a:ext uri="{FF2B5EF4-FFF2-40B4-BE49-F238E27FC236}">
                <a16:creationId xmlns:a16="http://schemas.microsoft.com/office/drawing/2014/main" id="{DE66BFE8-7B62-4ADA-85AD-0A50F845F232}"/>
              </a:ext>
            </a:extLst>
          </p:cNvPr>
          <p:cNvGrpSpPr/>
          <p:nvPr/>
        </p:nvGrpSpPr>
        <p:grpSpPr>
          <a:xfrm>
            <a:off x="-18555" y="545514"/>
            <a:ext cx="4183289" cy="5766971"/>
            <a:chOff x="42352" y="2114820"/>
            <a:chExt cx="2873567" cy="3540149"/>
          </a:xfrm>
        </p:grpSpPr>
        <p:grpSp>
          <p:nvGrpSpPr>
            <p:cNvPr id="13" name="Group 12">
              <a:extLst>
                <a:ext uri="{FF2B5EF4-FFF2-40B4-BE49-F238E27FC236}">
                  <a16:creationId xmlns:a16="http://schemas.microsoft.com/office/drawing/2014/main" id="{88219334-34D2-4569-94B6-4A88B3AB11DC}"/>
                </a:ext>
              </a:extLst>
            </p:cNvPr>
            <p:cNvGrpSpPr/>
            <p:nvPr/>
          </p:nvGrpSpPr>
          <p:grpSpPr>
            <a:xfrm>
              <a:off x="546480" y="2114820"/>
              <a:ext cx="2369439" cy="3540149"/>
              <a:chOff x="546480" y="2114820"/>
              <a:chExt cx="2369439" cy="3540149"/>
            </a:xfrm>
          </p:grpSpPr>
          <p:sp>
            <p:nvSpPr>
              <p:cNvPr id="16" name="Abgerundetes Rechteck 45">
                <a:extLst>
                  <a:ext uri="{FF2B5EF4-FFF2-40B4-BE49-F238E27FC236}">
                    <a16:creationId xmlns:a16="http://schemas.microsoft.com/office/drawing/2014/main" id="{02AEC1D3-A5E6-4CB6-BAD9-352D69444E72}"/>
                  </a:ext>
                </a:extLst>
              </p:cNvPr>
              <p:cNvSpPr/>
              <p:nvPr/>
            </p:nvSpPr>
            <p:spPr bwMode="gray">
              <a:xfrm rot="19800000">
                <a:off x="546480" y="2548458"/>
                <a:ext cx="2369439" cy="2369439"/>
              </a:xfrm>
              <a:custGeom>
                <a:avLst/>
                <a:gdLst>
                  <a:gd name="connsiteX0" fmla="*/ 0 w 2369439"/>
                  <a:gd name="connsiteY0" fmla="*/ 0 h 2369439"/>
                  <a:gd name="connsiteX1" fmla="*/ 2369439 w 2369439"/>
                  <a:gd name="connsiteY1" fmla="*/ 0 h 2369439"/>
                  <a:gd name="connsiteX2" fmla="*/ 2369439 w 2369439"/>
                  <a:gd name="connsiteY2" fmla="*/ 2369439 h 2369439"/>
                  <a:gd name="connsiteX3" fmla="*/ 0 w 2369439"/>
                  <a:gd name="connsiteY3" fmla="*/ 2369439 h 2369439"/>
                  <a:gd name="connsiteX4" fmla="*/ 0 w 2369439"/>
                  <a:gd name="connsiteY4" fmla="*/ 0 h 2369439"/>
                  <a:gd name="connsiteX0" fmla="*/ 206345 w 2369439"/>
                  <a:gd name="connsiteY0" fmla="*/ 210156 h 2369439"/>
                  <a:gd name="connsiteX1" fmla="*/ 2369439 w 2369439"/>
                  <a:gd name="connsiteY1" fmla="*/ 0 h 2369439"/>
                  <a:gd name="connsiteX2" fmla="*/ 2369439 w 2369439"/>
                  <a:gd name="connsiteY2" fmla="*/ 2369439 h 2369439"/>
                  <a:gd name="connsiteX3" fmla="*/ 0 w 2369439"/>
                  <a:gd name="connsiteY3" fmla="*/ 2369439 h 2369439"/>
                  <a:gd name="connsiteX4" fmla="*/ 206345 w 2369439"/>
                  <a:gd name="connsiteY4" fmla="*/ 210156 h 2369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439" h="2369439">
                    <a:moveTo>
                      <a:pt x="206345" y="210156"/>
                    </a:moveTo>
                    <a:lnTo>
                      <a:pt x="2369439" y="0"/>
                    </a:lnTo>
                    <a:lnTo>
                      <a:pt x="2369439" y="2369439"/>
                    </a:lnTo>
                    <a:lnTo>
                      <a:pt x="0" y="2369439"/>
                    </a:lnTo>
                    <a:lnTo>
                      <a:pt x="206345" y="210156"/>
                    </a:lnTo>
                    <a:close/>
                  </a:path>
                </a:pathLst>
              </a:custGeom>
              <a:solidFill>
                <a:schemeClr val="bg1"/>
              </a:solidFill>
              <a:ln>
                <a:noFill/>
                <a:headEnd/>
                <a:tailEnd/>
              </a:ln>
            </p:spPr>
            <p:style>
              <a:lnRef idx="2">
                <a:schemeClr val="accent1"/>
              </a:lnRef>
              <a:fillRef idx="1">
                <a:schemeClr val="lt1"/>
              </a:fillRef>
              <a:effectRef idx="0">
                <a:schemeClr val="accent1"/>
              </a:effectRef>
              <a:fontRef idx="minor">
                <a:schemeClr val="dk1"/>
              </a:fontRef>
            </p:style>
            <p:txBody>
              <a:bodyPr wrap="none" lIns="0" tIns="0" rIns="0" bIns="72000" rtlCol="0" anchor="ctr"/>
              <a:lstStyle/>
              <a:p>
                <a:pPr algn="ctr"/>
                <a:r>
                  <a:rPr lang="en-US" sz="15000" b="1" dirty="0">
                    <a:ln>
                      <a:solidFill>
                        <a:srgbClr val="FFFFFF"/>
                      </a:solidFill>
                    </a:ln>
                    <a:solidFill>
                      <a:srgbClr val="2AA4B3"/>
                    </a:solidFill>
                    <a:latin typeface="Arial" panose="020B0604020202020204" pitchFamily="34" charset="0"/>
                    <a:cs typeface="Arial" panose="020B0604020202020204" pitchFamily="34" charset="0"/>
                  </a:rPr>
                  <a:t>01</a:t>
                </a:r>
              </a:p>
            </p:txBody>
          </p:sp>
          <p:cxnSp>
            <p:nvCxnSpPr>
              <p:cNvPr id="17" name="Straight Connector 16">
                <a:extLst>
                  <a:ext uri="{FF2B5EF4-FFF2-40B4-BE49-F238E27FC236}">
                    <a16:creationId xmlns:a16="http://schemas.microsoft.com/office/drawing/2014/main" id="{C58AEA8A-B32B-49BB-B505-42A49B4814AF}"/>
                  </a:ext>
                </a:extLst>
              </p:cNvPr>
              <p:cNvCxnSpPr/>
              <p:nvPr/>
            </p:nvCxnSpPr>
            <p:spPr>
              <a:xfrm>
                <a:off x="1172473" y="2114820"/>
                <a:ext cx="0" cy="3540149"/>
              </a:xfrm>
              <a:prstGeom prst="line">
                <a:avLst/>
              </a:prstGeom>
              <a:ln w="9525">
                <a:solidFill>
                  <a:schemeClr val="bg1"/>
                </a:solidFill>
                <a:tailEnd type="none"/>
              </a:ln>
            </p:spPr>
            <p:style>
              <a:lnRef idx="1">
                <a:schemeClr val="accent1"/>
              </a:lnRef>
              <a:fillRef idx="0">
                <a:schemeClr val="accent1"/>
              </a:fillRef>
              <a:effectRef idx="0">
                <a:schemeClr val="accent1"/>
              </a:effectRef>
              <a:fontRef idx="minor">
                <a:schemeClr val="tx1"/>
              </a:fontRef>
            </p:style>
          </p:cxnSp>
        </p:grpSp>
        <p:sp>
          <p:nvSpPr>
            <p:cNvPr id="14" name="Rechteck 46">
              <a:extLst>
                <a:ext uri="{FF2B5EF4-FFF2-40B4-BE49-F238E27FC236}">
                  <a16:creationId xmlns:a16="http://schemas.microsoft.com/office/drawing/2014/main" id="{8652DCFA-2B5D-4723-AB58-70039357F400}"/>
                </a:ext>
              </a:extLst>
            </p:cNvPr>
            <p:cNvSpPr/>
            <p:nvPr/>
          </p:nvSpPr>
          <p:spPr bwMode="gray">
            <a:xfrm rot="5400000">
              <a:off x="-847646" y="3168116"/>
              <a:ext cx="2910118" cy="1130121"/>
            </a:xfrm>
            <a:prstGeom prst="rect">
              <a:avLst/>
            </a:prstGeom>
            <a:solidFill>
              <a:srgbClr val="2AA4B3"/>
            </a:solidFill>
            <a:ln w="12700">
              <a:noFill/>
              <a:round/>
              <a:headEnd/>
              <a:tailEnd/>
            </a:ln>
            <a:effectLst/>
          </p:spPr>
          <p:txBody>
            <a:bodyPr rtlCol="0" anchor="ctr"/>
            <a:lstStyle/>
            <a:p>
              <a:pPr algn="ctr"/>
              <a:endParaRPr lang="en-US" dirty="0">
                <a:solidFill>
                  <a:srgbClr val="000000"/>
                </a:solidFill>
              </a:endParaRPr>
            </a:p>
          </p:txBody>
        </p:sp>
        <p:sp>
          <p:nvSpPr>
            <p:cNvPr id="15" name="Textfeld 47">
              <a:extLst>
                <a:ext uri="{FF2B5EF4-FFF2-40B4-BE49-F238E27FC236}">
                  <a16:creationId xmlns:a16="http://schemas.microsoft.com/office/drawing/2014/main" id="{E4D23F21-AC0D-410C-A709-51C51862DEFF}"/>
                </a:ext>
              </a:extLst>
            </p:cNvPr>
            <p:cNvSpPr txBox="1"/>
            <p:nvPr/>
          </p:nvSpPr>
          <p:spPr bwMode="gray">
            <a:xfrm rot="16200000">
              <a:off x="-600204" y="3645033"/>
              <a:ext cx="2898778" cy="380550"/>
            </a:xfrm>
            <a:prstGeom prst="rect">
              <a:avLst/>
            </a:prstGeom>
            <a:noFill/>
            <a:ln>
              <a:noFill/>
            </a:ln>
          </p:spPr>
          <p:txBody>
            <a:bodyPr wrap="square" rtlCol="0">
              <a:spAutoFit/>
            </a:bodyPr>
            <a:lstStyle/>
            <a:p>
              <a:pPr algn="ctr"/>
              <a:r>
                <a:rPr lang="en-US" sz="3000" b="1" dirty="0">
                  <a:solidFill>
                    <a:schemeClr val="bg1"/>
                  </a:solidFill>
                  <a:latin typeface="Arial" panose="020B0604020202020204" pitchFamily="34" charset="0"/>
                  <a:cs typeface="Arial" panose="020B0604020202020204" pitchFamily="34" charset="0"/>
                </a:rPr>
                <a:t>Introduction</a:t>
              </a:r>
            </a:p>
          </p:txBody>
        </p:sp>
      </p:grpSp>
    </p:spTree>
    <p:extLst>
      <p:ext uri="{BB962C8B-B14F-4D97-AF65-F5344CB8AC3E}">
        <p14:creationId xmlns:p14="http://schemas.microsoft.com/office/powerpoint/2010/main" val="1020173765"/>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1891D1-9494-4B6C-899A-6A5BFA1824AF}"/>
              </a:ext>
            </a:extLst>
          </p:cNvPr>
          <p:cNvSpPr/>
          <p:nvPr/>
        </p:nvSpPr>
        <p:spPr>
          <a:xfrm>
            <a:off x="119458" y="1670166"/>
            <a:ext cx="4080882" cy="4560351"/>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The MPEEM measures economic benefits by </a:t>
            </a:r>
            <a:r>
              <a:rPr kumimoji="0" lang="en-US" sz="16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calculating the cash flow attributable to a single subject intangible asset</a:t>
            </a:r>
            <a:r>
              <a:rPr kumimoji="0" lang="en-US" sz="1600" b="0"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 </a:t>
            </a:r>
            <a:r>
              <a:rPr kumimoji="0" lang="en-US" sz="16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after deducting appropriate returns for contributory assets </a:t>
            </a: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used by the business in generating the revenue and earnings (commonly referred to as </a:t>
            </a:r>
            <a:r>
              <a:rPr kumimoji="0" lang="en-US" sz="16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“Contributory Asset Charges”</a:t>
            </a:r>
            <a:r>
              <a:rPr kumimoji="0" lang="en-US" sz="1600" b="1" i="0" u="none" strike="noStrike" kern="0" cap="none" spc="0" normalizeH="0" baseline="0" noProof="0" dirty="0">
                <a:ln>
                  <a:noFill/>
                </a:ln>
                <a:solidFill>
                  <a:srgbClr val="00929B"/>
                </a:solidFill>
                <a:effectLst/>
                <a:uLnTx/>
                <a:uFillTx/>
                <a:latin typeface="Arial" panose="020B0604020202020204" pitchFamily="34" charset="0"/>
                <a:cs typeface="Arial" panose="020B0604020202020204" pitchFamily="34" charset="0"/>
                <a:sym typeface="Arial"/>
              </a:rPr>
              <a:t> </a:t>
            </a: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or CACs). </a:t>
            </a:r>
          </a:p>
          <a:p>
            <a:pPr marL="0" marR="0" lvl="0" indent="0" algn="just" defTabSz="914400" rtl="0" eaLnBrk="1" fontAlgn="auto" latinLnBrk="0" hangingPunct="1">
              <a:lnSpc>
                <a:spcPct val="114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endParaRPr>
          </a:p>
          <a:p>
            <a:pPr marL="0" marR="0" lvl="0" indent="0" algn="just" defTabSz="914400" rtl="0" eaLnBrk="1" fontAlgn="auto" latinLnBrk="0" hangingPunct="1">
              <a:lnSpc>
                <a:spcPct val="114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MEEM is generally used for valuing intangible asset that is leading or the </a:t>
            </a:r>
            <a:r>
              <a:rPr kumimoji="0" lang="en-US" sz="16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most significant intangible asset out of group of intangible assets </a:t>
            </a: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being valued.</a:t>
            </a:r>
          </a:p>
          <a:p>
            <a:pPr marL="0" marR="0" lvl="0" indent="0" algn="just" defTabSz="914400" rtl="0" eaLnBrk="1" fontAlgn="auto" latinLnBrk="0" hangingPunct="1">
              <a:lnSpc>
                <a:spcPct val="114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endParaRPr>
          </a:p>
          <a:p>
            <a:pPr marL="0" marR="0" lvl="0" indent="0" algn="just" defTabSz="914400" rtl="0" eaLnBrk="1" fontAlgn="auto" latinLnBrk="0" hangingPunct="1">
              <a:lnSpc>
                <a:spcPct val="114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It takes a </a:t>
            </a:r>
            <a:r>
              <a:rPr kumimoji="0" lang="en-US" sz="16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rPr>
              <a:t>residual approach</a:t>
            </a:r>
            <a:r>
              <a:rPr kumimoji="0" lang="en-US" sz="1600" b="1"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 </a:t>
            </a:r>
            <a:r>
              <a:rPr kumimoji="0" lang="en-US" sz="1600" b="0" i="0" u="none" strike="noStrike" kern="0" cap="none" spc="0" normalizeH="0" baseline="0" noProof="0" dirty="0">
                <a:ln>
                  <a:noFill/>
                </a:ln>
                <a:solidFill>
                  <a:srgbClr val="323366"/>
                </a:solidFill>
                <a:effectLst/>
                <a:uLnTx/>
                <a:uFillTx/>
                <a:latin typeface="Arial" panose="020B0604020202020204" pitchFamily="34" charset="0"/>
                <a:cs typeface="Arial" panose="020B0604020202020204" pitchFamily="34" charset="0"/>
                <a:sym typeface="Arial"/>
              </a:rPr>
              <a:t>the income that an intangible is expected to generate. </a:t>
            </a:r>
          </a:p>
        </p:txBody>
      </p:sp>
      <p:sp>
        <p:nvSpPr>
          <p:cNvPr id="3" name="Footer Placeholder 2">
            <a:extLst>
              <a:ext uri="{FF2B5EF4-FFF2-40B4-BE49-F238E27FC236}">
                <a16:creationId xmlns:a16="http://schemas.microsoft.com/office/drawing/2014/main" id="{2BE57240-54C5-4093-B2E0-135AD7DF5F33}"/>
              </a:ext>
            </a:extLst>
          </p:cNvPr>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Privileged &amp; Confidential</a:t>
            </a:r>
          </a:p>
        </p:txBody>
      </p:sp>
      <p:sp>
        <p:nvSpPr>
          <p:cNvPr id="8" name="Footer Placeholder 3">
            <a:extLst>
              <a:ext uri="{FF2B5EF4-FFF2-40B4-BE49-F238E27FC236}">
                <a16:creationId xmlns:a16="http://schemas.microsoft.com/office/drawing/2014/main" id="{2A74FAFB-7534-488E-99DD-A3DB6245DFB5}"/>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9" name="Slide Number Placeholder 4">
            <a:extLst>
              <a:ext uri="{FF2B5EF4-FFF2-40B4-BE49-F238E27FC236}">
                <a16:creationId xmlns:a16="http://schemas.microsoft.com/office/drawing/2014/main" id="{827E01BF-E251-4AC3-BAF6-CDEF84CFCEEB}"/>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30</a:t>
            </a:fld>
            <a:endParaRPr lang="en-US" sz="1000" dirty="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EFA73E3-AA03-AA20-6F29-B5AB080C1CEC}"/>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0" name="Title 5">
            <a:extLst>
              <a:ext uri="{FF2B5EF4-FFF2-40B4-BE49-F238E27FC236}">
                <a16:creationId xmlns:a16="http://schemas.microsoft.com/office/drawing/2014/main" id="{C92655EF-BE6B-404D-F175-FB525835BC1B}"/>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
        <p:nvSpPr>
          <p:cNvPr id="11" name="object 3">
            <a:extLst>
              <a:ext uri="{FF2B5EF4-FFF2-40B4-BE49-F238E27FC236}">
                <a16:creationId xmlns:a16="http://schemas.microsoft.com/office/drawing/2014/main" id="{9D82C35F-8BD0-D5BA-2F28-348E173BE67D}"/>
              </a:ext>
            </a:extLst>
          </p:cNvPr>
          <p:cNvSpPr txBox="1"/>
          <p:nvPr/>
        </p:nvSpPr>
        <p:spPr>
          <a:xfrm>
            <a:off x="45720" y="1127743"/>
            <a:ext cx="9144000" cy="301621"/>
          </a:xfrm>
          <a:prstGeom prst="rect">
            <a:avLst/>
          </a:prstGeom>
        </p:spPr>
        <p:txBody>
          <a:bodyPr vert="horz" wrap="square" lIns="0" tIns="12065" rIns="0" bIns="0" rtlCol="0">
            <a:spAutoFit/>
          </a:bodyPr>
          <a:lstStyle/>
          <a:p>
            <a:pPr marL="285750" indent="-285750" algn="just">
              <a:lnSpc>
                <a:spcPct val="114000"/>
              </a:lnSpc>
              <a:spcBef>
                <a:spcPts val="95"/>
              </a:spcBef>
              <a:spcAft>
                <a:spcPts val="600"/>
              </a:spcAft>
              <a:buBlip>
                <a:blip r:embed="rId3">
                  <a:extLst>
                    <a:ext uri="{96DAC541-7B7A-43D3-8B79-37D633B846F1}">
                      <asvg:svgBlip xmlns:asvg="http://schemas.microsoft.com/office/drawing/2016/SVG/main" r:embed="rId4"/>
                    </a:ext>
                  </a:extLst>
                </a:blip>
              </a:buBlip>
            </a:pPr>
            <a:r>
              <a:rPr lang="en-US" b="1" dirty="0">
                <a:solidFill>
                  <a:schemeClr val="tx2"/>
                </a:solidFill>
                <a:latin typeface="Arial" panose="020B0604020202020204" pitchFamily="34" charset="0"/>
                <a:cs typeface="Arial" panose="020B0604020202020204" pitchFamily="34" charset="0"/>
              </a:rPr>
              <a:t>Multi-period Excess Earnings Method (MEEM)</a:t>
            </a:r>
          </a:p>
        </p:txBody>
      </p:sp>
      <p:sp>
        <p:nvSpPr>
          <p:cNvPr id="13" name="Rectangle 12">
            <a:extLst>
              <a:ext uri="{FF2B5EF4-FFF2-40B4-BE49-F238E27FC236}">
                <a16:creationId xmlns:a16="http://schemas.microsoft.com/office/drawing/2014/main" id="{A1E58829-EACD-0DAD-743C-F446C66B96B3}"/>
              </a:ext>
            </a:extLst>
          </p:cNvPr>
          <p:cNvSpPr/>
          <p:nvPr/>
        </p:nvSpPr>
        <p:spPr>
          <a:xfrm>
            <a:off x="4302500" y="1719956"/>
            <a:ext cx="1253600" cy="4318070"/>
          </a:xfrm>
          <a:prstGeom prst="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vert="vert270" tIns="274320" bIns="27432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800" b="1"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endParaRPr>
          </a:p>
        </p:txBody>
      </p:sp>
      <p:sp>
        <p:nvSpPr>
          <p:cNvPr id="14" name="Rectangle 13">
            <a:extLst>
              <a:ext uri="{FF2B5EF4-FFF2-40B4-BE49-F238E27FC236}">
                <a16:creationId xmlns:a16="http://schemas.microsoft.com/office/drawing/2014/main" id="{0D1F51BB-8984-3209-7A78-64BBA7902E4F}"/>
              </a:ext>
            </a:extLst>
          </p:cNvPr>
          <p:cNvSpPr/>
          <p:nvPr/>
        </p:nvSpPr>
        <p:spPr>
          <a:xfrm>
            <a:off x="4302500" y="1719957"/>
            <a:ext cx="1253600" cy="1263566"/>
          </a:xfrm>
          <a:prstGeom prst="rect">
            <a:avLst/>
          </a:prstGeom>
          <a:solidFill>
            <a:srgbClr val="3BB3C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tIns="274320" bIns="27432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800" b="0"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endParaRPr>
          </a:p>
        </p:txBody>
      </p:sp>
      <p:sp>
        <p:nvSpPr>
          <p:cNvPr id="15" name="Rectangle 14">
            <a:extLst>
              <a:ext uri="{FF2B5EF4-FFF2-40B4-BE49-F238E27FC236}">
                <a16:creationId xmlns:a16="http://schemas.microsoft.com/office/drawing/2014/main" id="{D481B2E0-0DDF-09DB-6442-1C407F4D2BE6}"/>
              </a:ext>
            </a:extLst>
          </p:cNvPr>
          <p:cNvSpPr/>
          <p:nvPr/>
        </p:nvSpPr>
        <p:spPr>
          <a:xfrm>
            <a:off x="4302500" y="2986613"/>
            <a:ext cx="1253600" cy="922354"/>
          </a:xfrm>
          <a:prstGeom prst="rect">
            <a:avLst/>
          </a:prstGeom>
          <a:solidFill>
            <a:schemeClr val="accent3">
              <a:lumMod val="20000"/>
              <a:lumOff val="80000"/>
              <a:alpha val="4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tIns="274320" bIns="27432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800" b="0" i="0" u="none" strike="noStrike" kern="0" cap="none" spc="0" normalizeH="0" baseline="0" noProof="0">
              <a:ln>
                <a:noFill/>
              </a:ln>
              <a:solidFill>
                <a:srgbClr val="3BB3C2"/>
              </a:solidFill>
              <a:effectLst/>
              <a:uLnTx/>
              <a:uFillTx/>
              <a:latin typeface="Arial" panose="020B0604020202020204" pitchFamily="34" charset="0"/>
              <a:cs typeface="Arial" panose="020B0604020202020204" pitchFamily="34" charset="0"/>
              <a:sym typeface="Arial"/>
            </a:endParaRPr>
          </a:p>
        </p:txBody>
      </p:sp>
      <p:sp>
        <p:nvSpPr>
          <p:cNvPr id="16" name="Rectangle 15">
            <a:extLst>
              <a:ext uri="{FF2B5EF4-FFF2-40B4-BE49-F238E27FC236}">
                <a16:creationId xmlns:a16="http://schemas.microsoft.com/office/drawing/2014/main" id="{A51E5797-3D34-3EA2-9452-30588BDEC85B}"/>
              </a:ext>
            </a:extLst>
          </p:cNvPr>
          <p:cNvSpPr/>
          <p:nvPr/>
        </p:nvSpPr>
        <p:spPr>
          <a:xfrm>
            <a:off x="4302500" y="3908965"/>
            <a:ext cx="1253600" cy="910709"/>
          </a:xfrm>
          <a:prstGeom prst="rect">
            <a:avLst/>
          </a:prstGeom>
          <a:solidFill>
            <a:schemeClr val="accent6">
              <a:alpha val="4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tIns="274320" bIns="27432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800" b="0" i="0" u="none" strike="noStrike" kern="0" cap="none" spc="0" normalizeH="0" baseline="0" noProof="0" dirty="0">
              <a:ln>
                <a:noFill/>
              </a:ln>
              <a:solidFill>
                <a:srgbClr val="3BB3C2"/>
              </a:solidFill>
              <a:effectLst/>
              <a:uLnTx/>
              <a:uFillTx/>
              <a:latin typeface="Arial" panose="020B0604020202020204" pitchFamily="34" charset="0"/>
              <a:cs typeface="Arial" panose="020B0604020202020204" pitchFamily="34" charset="0"/>
              <a:sym typeface="Arial"/>
            </a:endParaRPr>
          </a:p>
        </p:txBody>
      </p:sp>
      <p:grpSp>
        <p:nvGrpSpPr>
          <p:cNvPr id="17" name="Group 16">
            <a:extLst>
              <a:ext uri="{FF2B5EF4-FFF2-40B4-BE49-F238E27FC236}">
                <a16:creationId xmlns:a16="http://schemas.microsoft.com/office/drawing/2014/main" id="{0654DFF0-EC74-169C-FD09-78DC258AFDC1}"/>
              </a:ext>
            </a:extLst>
          </p:cNvPr>
          <p:cNvGrpSpPr/>
          <p:nvPr/>
        </p:nvGrpSpPr>
        <p:grpSpPr>
          <a:xfrm>
            <a:off x="5689924" y="1831678"/>
            <a:ext cx="2103868" cy="1051945"/>
            <a:chOff x="5364791" y="1092133"/>
            <a:chExt cx="2103868" cy="1051945"/>
          </a:xfrm>
        </p:grpSpPr>
        <p:sp>
          <p:nvSpPr>
            <p:cNvPr id="18" name="TextBox 17">
              <a:extLst>
                <a:ext uri="{FF2B5EF4-FFF2-40B4-BE49-F238E27FC236}">
                  <a16:creationId xmlns:a16="http://schemas.microsoft.com/office/drawing/2014/main" id="{4D96F941-0625-C40C-A193-B3C166FC06F0}"/>
                </a:ext>
              </a:extLst>
            </p:cNvPr>
            <p:cNvSpPr txBox="1"/>
            <p:nvPr/>
          </p:nvSpPr>
          <p:spPr>
            <a:xfrm>
              <a:off x="5924193" y="1419429"/>
              <a:ext cx="154446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rPr>
                <a:t>Contribution of Fixed Assets</a:t>
              </a:r>
              <a:endParaRPr kumimoji="0" lang="en-IN"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endParaRPr>
            </a:p>
          </p:txBody>
        </p:sp>
        <p:sp>
          <p:nvSpPr>
            <p:cNvPr id="19" name="Right Brace 7">
              <a:extLst>
                <a:ext uri="{FF2B5EF4-FFF2-40B4-BE49-F238E27FC236}">
                  <a16:creationId xmlns:a16="http://schemas.microsoft.com/office/drawing/2014/main" id="{E7527733-6F00-FAB9-7E65-C6D509E4D108}"/>
                </a:ext>
              </a:extLst>
            </p:cNvPr>
            <p:cNvSpPr/>
            <p:nvPr/>
          </p:nvSpPr>
          <p:spPr>
            <a:xfrm>
              <a:off x="5364791" y="1092133"/>
              <a:ext cx="198892" cy="1051945"/>
            </a:xfrm>
            <a:custGeom>
              <a:avLst/>
              <a:gdLst>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7" fmla="*/ 0 w 194347"/>
                <a:gd name="connsiteY7" fmla="*/ 0 h 1199526"/>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7174 w 194355"/>
                <a:gd name="connsiteY4" fmla="*/ 615958 h 1199526"/>
                <a:gd name="connsiteX5" fmla="*/ 97174 w 194355"/>
                <a:gd name="connsiteY5" fmla="*/ 1183331 h 1199526"/>
                <a:gd name="connsiteX6" fmla="*/ 0 w 194355"/>
                <a:gd name="connsiteY6" fmla="*/ 1199526 h 1199526"/>
                <a:gd name="connsiteX7" fmla="*/ 0 w 194355"/>
                <a:gd name="connsiteY7" fmla="*/ 0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1237 w 194355"/>
                <a:gd name="connsiteY4" fmla="*/ 675335 h 1199526"/>
                <a:gd name="connsiteX5" fmla="*/ 97174 w 194355"/>
                <a:gd name="connsiteY5" fmla="*/ 1183331 h 1199526"/>
                <a:gd name="connsiteX6" fmla="*/ 0 w 194355"/>
                <a:gd name="connsiteY6" fmla="*/ 1199526 h 1199526"/>
                <a:gd name="connsiteX0" fmla="*/ 0 w 194365"/>
                <a:gd name="connsiteY0" fmla="*/ 0 h 1199526"/>
                <a:gd name="connsiteX1" fmla="*/ 97174 w 194365"/>
                <a:gd name="connsiteY1" fmla="*/ 16195 h 1199526"/>
                <a:gd name="connsiteX2" fmla="*/ 97174 w 194365"/>
                <a:gd name="connsiteY2" fmla="*/ 583568 h 1199526"/>
                <a:gd name="connsiteX3" fmla="*/ 194348 w 194365"/>
                <a:gd name="connsiteY3" fmla="*/ 599763 h 1199526"/>
                <a:gd name="connsiteX4" fmla="*/ 97174 w 194365"/>
                <a:gd name="connsiteY4" fmla="*/ 615958 h 1199526"/>
                <a:gd name="connsiteX5" fmla="*/ 97174 w 194365"/>
                <a:gd name="connsiteY5" fmla="*/ 1183331 h 1199526"/>
                <a:gd name="connsiteX6" fmla="*/ 0 w 194365"/>
                <a:gd name="connsiteY6" fmla="*/ 1199526 h 1199526"/>
                <a:gd name="connsiteX7" fmla="*/ 0 w 194365"/>
                <a:gd name="connsiteY7" fmla="*/ 0 h 1199526"/>
                <a:gd name="connsiteX0" fmla="*/ 0 w 194365"/>
                <a:gd name="connsiteY0" fmla="*/ 0 h 1199526"/>
                <a:gd name="connsiteX1" fmla="*/ 97174 w 194365"/>
                <a:gd name="connsiteY1" fmla="*/ 16195 h 1199526"/>
                <a:gd name="connsiteX2" fmla="*/ 100143 w 194365"/>
                <a:gd name="connsiteY2" fmla="*/ 506379 h 1199526"/>
                <a:gd name="connsiteX3" fmla="*/ 194348 w 194365"/>
                <a:gd name="connsiteY3" fmla="*/ 599763 h 1199526"/>
                <a:gd name="connsiteX4" fmla="*/ 91237 w 194365"/>
                <a:gd name="connsiteY4" fmla="*/ 675335 h 1199526"/>
                <a:gd name="connsiteX5" fmla="*/ 97174 w 194365"/>
                <a:gd name="connsiteY5" fmla="*/ 1183331 h 1199526"/>
                <a:gd name="connsiteX6" fmla="*/ 0 w 194365"/>
                <a:gd name="connsiteY6" fmla="*/ 1199526 h 119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365" h="1199526" stroke="0" extrusionOk="0">
                  <a:moveTo>
                    <a:pt x="0" y="0"/>
                  </a:moveTo>
                  <a:cubicBezTo>
                    <a:pt x="53668" y="0"/>
                    <a:pt x="97174" y="7251"/>
                    <a:pt x="97174" y="16195"/>
                  </a:cubicBezTo>
                  <a:lnTo>
                    <a:pt x="97174" y="583568"/>
                  </a:lnTo>
                  <a:cubicBezTo>
                    <a:pt x="97174" y="592512"/>
                    <a:pt x="140680" y="599763"/>
                    <a:pt x="194348" y="599763"/>
                  </a:cubicBezTo>
                  <a:cubicBezTo>
                    <a:pt x="140680" y="599763"/>
                    <a:pt x="97174" y="607014"/>
                    <a:pt x="97174" y="615958"/>
                  </a:cubicBezTo>
                  <a:lnTo>
                    <a:pt x="97174" y="1183331"/>
                  </a:lnTo>
                  <a:cubicBezTo>
                    <a:pt x="97174" y="1192275"/>
                    <a:pt x="53668" y="1199526"/>
                    <a:pt x="0" y="1199526"/>
                  </a:cubicBezTo>
                  <a:lnTo>
                    <a:pt x="0" y="0"/>
                  </a:lnTo>
                  <a:close/>
                </a:path>
                <a:path w="194365" h="1199526" fill="none">
                  <a:moveTo>
                    <a:pt x="0" y="0"/>
                  </a:moveTo>
                  <a:cubicBezTo>
                    <a:pt x="53668" y="0"/>
                    <a:pt x="97174" y="7251"/>
                    <a:pt x="97174" y="16195"/>
                  </a:cubicBezTo>
                  <a:cubicBezTo>
                    <a:pt x="98164" y="179590"/>
                    <a:pt x="99153" y="342984"/>
                    <a:pt x="100143" y="506379"/>
                  </a:cubicBezTo>
                  <a:cubicBezTo>
                    <a:pt x="100143" y="515323"/>
                    <a:pt x="195832" y="571604"/>
                    <a:pt x="194348" y="599763"/>
                  </a:cubicBezTo>
                  <a:cubicBezTo>
                    <a:pt x="192864" y="627922"/>
                    <a:pt x="91237" y="666391"/>
                    <a:pt x="91237" y="675335"/>
                  </a:cubicBezTo>
                  <a:cubicBezTo>
                    <a:pt x="91237" y="864459"/>
                    <a:pt x="97174" y="994207"/>
                    <a:pt x="97174" y="1183331"/>
                  </a:cubicBezTo>
                  <a:cubicBezTo>
                    <a:pt x="97174" y="1192275"/>
                    <a:pt x="53668" y="1199526"/>
                    <a:pt x="0" y="1199526"/>
                  </a:cubicBezTo>
                </a:path>
              </a:pathLst>
            </a:custGeom>
            <a:ln w="28575">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grpSp>
      <p:sp>
        <p:nvSpPr>
          <p:cNvPr id="20" name="TextBox 19">
            <a:extLst>
              <a:ext uri="{FF2B5EF4-FFF2-40B4-BE49-F238E27FC236}">
                <a16:creationId xmlns:a16="http://schemas.microsoft.com/office/drawing/2014/main" id="{02748560-7A2B-878C-8F10-B97203EEFB69}"/>
              </a:ext>
            </a:extLst>
          </p:cNvPr>
          <p:cNvSpPr txBox="1"/>
          <p:nvPr/>
        </p:nvSpPr>
        <p:spPr>
          <a:xfrm>
            <a:off x="4529190" y="2158974"/>
            <a:ext cx="800219" cy="3392014"/>
          </a:xfrm>
          <a:prstGeom prst="rect">
            <a:avLst/>
          </a:prstGeom>
          <a:noFill/>
        </p:spPr>
        <p:txBody>
          <a:bodyPr vert="vert270"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Total Earnings attributable to Primary Asset</a:t>
            </a:r>
            <a:endParaRPr kumimoji="0" lang="en-IN" sz="20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grpSp>
        <p:nvGrpSpPr>
          <p:cNvPr id="21" name="Group 20">
            <a:extLst>
              <a:ext uri="{FF2B5EF4-FFF2-40B4-BE49-F238E27FC236}">
                <a16:creationId xmlns:a16="http://schemas.microsoft.com/office/drawing/2014/main" id="{1BBE136B-9190-EAAE-7718-5528F4D3CCE4}"/>
              </a:ext>
            </a:extLst>
          </p:cNvPr>
          <p:cNvGrpSpPr/>
          <p:nvPr/>
        </p:nvGrpSpPr>
        <p:grpSpPr>
          <a:xfrm>
            <a:off x="5689924" y="3076857"/>
            <a:ext cx="2588709" cy="710865"/>
            <a:chOff x="5364791" y="1092133"/>
            <a:chExt cx="2588709" cy="1051945"/>
          </a:xfrm>
        </p:grpSpPr>
        <p:sp>
          <p:nvSpPr>
            <p:cNvPr id="22" name="TextBox 21">
              <a:extLst>
                <a:ext uri="{FF2B5EF4-FFF2-40B4-BE49-F238E27FC236}">
                  <a16:creationId xmlns:a16="http://schemas.microsoft.com/office/drawing/2014/main" id="{4906AFAC-8DC4-0187-91D5-914B84AC335B}"/>
                </a:ext>
              </a:extLst>
            </p:cNvPr>
            <p:cNvSpPr txBox="1"/>
            <p:nvPr/>
          </p:nvSpPr>
          <p:spPr>
            <a:xfrm>
              <a:off x="5972300" y="1316225"/>
              <a:ext cx="1981200" cy="7742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rPr>
                <a:t>Contribution of Working Capital</a:t>
              </a:r>
              <a:endParaRPr kumimoji="0" lang="en-IN"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endParaRPr>
            </a:p>
          </p:txBody>
        </p:sp>
        <p:sp>
          <p:nvSpPr>
            <p:cNvPr id="23" name="Right Brace 7">
              <a:extLst>
                <a:ext uri="{FF2B5EF4-FFF2-40B4-BE49-F238E27FC236}">
                  <a16:creationId xmlns:a16="http://schemas.microsoft.com/office/drawing/2014/main" id="{5861041D-5603-748E-32EE-A9C67CF01241}"/>
                </a:ext>
              </a:extLst>
            </p:cNvPr>
            <p:cNvSpPr/>
            <p:nvPr/>
          </p:nvSpPr>
          <p:spPr>
            <a:xfrm>
              <a:off x="5364791" y="1092133"/>
              <a:ext cx="198892" cy="1051945"/>
            </a:xfrm>
            <a:custGeom>
              <a:avLst/>
              <a:gdLst>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7" fmla="*/ 0 w 194347"/>
                <a:gd name="connsiteY7" fmla="*/ 0 h 1199526"/>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7174 w 194355"/>
                <a:gd name="connsiteY4" fmla="*/ 615958 h 1199526"/>
                <a:gd name="connsiteX5" fmla="*/ 97174 w 194355"/>
                <a:gd name="connsiteY5" fmla="*/ 1183331 h 1199526"/>
                <a:gd name="connsiteX6" fmla="*/ 0 w 194355"/>
                <a:gd name="connsiteY6" fmla="*/ 1199526 h 1199526"/>
                <a:gd name="connsiteX7" fmla="*/ 0 w 194355"/>
                <a:gd name="connsiteY7" fmla="*/ 0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1237 w 194355"/>
                <a:gd name="connsiteY4" fmla="*/ 675335 h 1199526"/>
                <a:gd name="connsiteX5" fmla="*/ 97174 w 194355"/>
                <a:gd name="connsiteY5" fmla="*/ 1183331 h 1199526"/>
                <a:gd name="connsiteX6" fmla="*/ 0 w 194355"/>
                <a:gd name="connsiteY6" fmla="*/ 1199526 h 1199526"/>
                <a:gd name="connsiteX0" fmla="*/ 0 w 194365"/>
                <a:gd name="connsiteY0" fmla="*/ 0 h 1199526"/>
                <a:gd name="connsiteX1" fmla="*/ 97174 w 194365"/>
                <a:gd name="connsiteY1" fmla="*/ 16195 h 1199526"/>
                <a:gd name="connsiteX2" fmla="*/ 97174 w 194365"/>
                <a:gd name="connsiteY2" fmla="*/ 583568 h 1199526"/>
                <a:gd name="connsiteX3" fmla="*/ 194348 w 194365"/>
                <a:gd name="connsiteY3" fmla="*/ 599763 h 1199526"/>
                <a:gd name="connsiteX4" fmla="*/ 97174 w 194365"/>
                <a:gd name="connsiteY4" fmla="*/ 615958 h 1199526"/>
                <a:gd name="connsiteX5" fmla="*/ 97174 w 194365"/>
                <a:gd name="connsiteY5" fmla="*/ 1183331 h 1199526"/>
                <a:gd name="connsiteX6" fmla="*/ 0 w 194365"/>
                <a:gd name="connsiteY6" fmla="*/ 1199526 h 1199526"/>
                <a:gd name="connsiteX7" fmla="*/ 0 w 194365"/>
                <a:gd name="connsiteY7" fmla="*/ 0 h 1199526"/>
                <a:gd name="connsiteX0" fmla="*/ 0 w 194365"/>
                <a:gd name="connsiteY0" fmla="*/ 0 h 1199526"/>
                <a:gd name="connsiteX1" fmla="*/ 97174 w 194365"/>
                <a:gd name="connsiteY1" fmla="*/ 16195 h 1199526"/>
                <a:gd name="connsiteX2" fmla="*/ 100143 w 194365"/>
                <a:gd name="connsiteY2" fmla="*/ 506379 h 1199526"/>
                <a:gd name="connsiteX3" fmla="*/ 194348 w 194365"/>
                <a:gd name="connsiteY3" fmla="*/ 599763 h 1199526"/>
                <a:gd name="connsiteX4" fmla="*/ 91237 w 194365"/>
                <a:gd name="connsiteY4" fmla="*/ 675335 h 1199526"/>
                <a:gd name="connsiteX5" fmla="*/ 97174 w 194365"/>
                <a:gd name="connsiteY5" fmla="*/ 1183331 h 1199526"/>
                <a:gd name="connsiteX6" fmla="*/ 0 w 194365"/>
                <a:gd name="connsiteY6" fmla="*/ 1199526 h 119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365" h="1199526" stroke="0" extrusionOk="0">
                  <a:moveTo>
                    <a:pt x="0" y="0"/>
                  </a:moveTo>
                  <a:cubicBezTo>
                    <a:pt x="53668" y="0"/>
                    <a:pt x="97174" y="7251"/>
                    <a:pt x="97174" y="16195"/>
                  </a:cubicBezTo>
                  <a:lnTo>
                    <a:pt x="97174" y="583568"/>
                  </a:lnTo>
                  <a:cubicBezTo>
                    <a:pt x="97174" y="592512"/>
                    <a:pt x="140680" y="599763"/>
                    <a:pt x="194348" y="599763"/>
                  </a:cubicBezTo>
                  <a:cubicBezTo>
                    <a:pt x="140680" y="599763"/>
                    <a:pt x="97174" y="607014"/>
                    <a:pt x="97174" y="615958"/>
                  </a:cubicBezTo>
                  <a:lnTo>
                    <a:pt x="97174" y="1183331"/>
                  </a:lnTo>
                  <a:cubicBezTo>
                    <a:pt x="97174" y="1192275"/>
                    <a:pt x="53668" y="1199526"/>
                    <a:pt x="0" y="1199526"/>
                  </a:cubicBezTo>
                  <a:lnTo>
                    <a:pt x="0" y="0"/>
                  </a:lnTo>
                  <a:close/>
                </a:path>
                <a:path w="194365" h="1199526" fill="none">
                  <a:moveTo>
                    <a:pt x="0" y="0"/>
                  </a:moveTo>
                  <a:cubicBezTo>
                    <a:pt x="53668" y="0"/>
                    <a:pt x="97174" y="7251"/>
                    <a:pt x="97174" y="16195"/>
                  </a:cubicBezTo>
                  <a:cubicBezTo>
                    <a:pt x="98164" y="179590"/>
                    <a:pt x="99153" y="342984"/>
                    <a:pt x="100143" y="506379"/>
                  </a:cubicBezTo>
                  <a:cubicBezTo>
                    <a:pt x="100143" y="515323"/>
                    <a:pt x="195832" y="571604"/>
                    <a:pt x="194348" y="599763"/>
                  </a:cubicBezTo>
                  <a:cubicBezTo>
                    <a:pt x="192864" y="627922"/>
                    <a:pt x="91237" y="666391"/>
                    <a:pt x="91237" y="675335"/>
                  </a:cubicBezTo>
                  <a:cubicBezTo>
                    <a:pt x="91237" y="864459"/>
                    <a:pt x="97174" y="994207"/>
                    <a:pt x="97174" y="1183331"/>
                  </a:cubicBezTo>
                  <a:cubicBezTo>
                    <a:pt x="97174" y="1192275"/>
                    <a:pt x="53668" y="1199526"/>
                    <a:pt x="0" y="1199526"/>
                  </a:cubicBezTo>
                </a:path>
              </a:pathLst>
            </a:custGeom>
            <a:ln w="28575">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grpSp>
      <p:grpSp>
        <p:nvGrpSpPr>
          <p:cNvPr id="24" name="Group 23">
            <a:extLst>
              <a:ext uri="{FF2B5EF4-FFF2-40B4-BE49-F238E27FC236}">
                <a16:creationId xmlns:a16="http://schemas.microsoft.com/office/drawing/2014/main" id="{FAECA83F-237D-39EC-12C3-FAFDB634A1CB}"/>
              </a:ext>
            </a:extLst>
          </p:cNvPr>
          <p:cNvGrpSpPr/>
          <p:nvPr/>
        </p:nvGrpSpPr>
        <p:grpSpPr>
          <a:xfrm>
            <a:off x="5689924" y="3947112"/>
            <a:ext cx="2593591" cy="743299"/>
            <a:chOff x="5364791" y="1044136"/>
            <a:chExt cx="2593591" cy="1099942"/>
          </a:xfrm>
        </p:grpSpPr>
        <p:sp>
          <p:nvSpPr>
            <p:cNvPr id="25" name="TextBox 24">
              <a:extLst>
                <a:ext uri="{FF2B5EF4-FFF2-40B4-BE49-F238E27FC236}">
                  <a16:creationId xmlns:a16="http://schemas.microsoft.com/office/drawing/2014/main" id="{7EDDFF77-52B9-1F44-C521-AECF88D81D4D}"/>
                </a:ext>
              </a:extLst>
            </p:cNvPr>
            <p:cNvSpPr txBox="1"/>
            <p:nvPr/>
          </p:nvSpPr>
          <p:spPr>
            <a:xfrm>
              <a:off x="5685586" y="1044136"/>
              <a:ext cx="2272796" cy="10930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rPr>
                <a:t>Contribution from any other identified contributory asset</a:t>
              </a:r>
              <a:endParaRPr kumimoji="0" lang="en-IN" sz="1400" b="1" i="0" u="none" strike="noStrike" kern="0" cap="none" spc="0" normalizeH="0" baseline="0" noProof="0" dirty="0">
                <a:ln>
                  <a:noFill/>
                </a:ln>
                <a:solidFill>
                  <a:srgbClr val="004F83"/>
                </a:solidFill>
                <a:effectLst/>
                <a:uLnTx/>
                <a:uFillTx/>
                <a:latin typeface="Arial" panose="020B0604020202020204" pitchFamily="34" charset="0"/>
                <a:cs typeface="Arial" panose="020B0604020202020204" pitchFamily="34" charset="0"/>
                <a:sym typeface="Arial"/>
              </a:endParaRPr>
            </a:p>
          </p:txBody>
        </p:sp>
        <p:sp>
          <p:nvSpPr>
            <p:cNvPr id="26" name="Right Brace 7">
              <a:extLst>
                <a:ext uri="{FF2B5EF4-FFF2-40B4-BE49-F238E27FC236}">
                  <a16:creationId xmlns:a16="http://schemas.microsoft.com/office/drawing/2014/main" id="{A0BF7E3C-53B2-ADF2-921A-ADEC0C77870F}"/>
                </a:ext>
              </a:extLst>
            </p:cNvPr>
            <p:cNvSpPr/>
            <p:nvPr/>
          </p:nvSpPr>
          <p:spPr>
            <a:xfrm>
              <a:off x="5364791" y="1092133"/>
              <a:ext cx="198892" cy="1051945"/>
            </a:xfrm>
            <a:custGeom>
              <a:avLst/>
              <a:gdLst>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7" fmla="*/ 0 w 194347"/>
                <a:gd name="connsiteY7" fmla="*/ 0 h 1199526"/>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7174 w 194355"/>
                <a:gd name="connsiteY4" fmla="*/ 615958 h 1199526"/>
                <a:gd name="connsiteX5" fmla="*/ 97174 w 194355"/>
                <a:gd name="connsiteY5" fmla="*/ 1183331 h 1199526"/>
                <a:gd name="connsiteX6" fmla="*/ 0 w 194355"/>
                <a:gd name="connsiteY6" fmla="*/ 1199526 h 1199526"/>
                <a:gd name="connsiteX7" fmla="*/ 0 w 194355"/>
                <a:gd name="connsiteY7" fmla="*/ 0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1237 w 194355"/>
                <a:gd name="connsiteY4" fmla="*/ 675335 h 1199526"/>
                <a:gd name="connsiteX5" fmla="*/ 97174 w 194355"/>
                <a:gd name="connsiteY5" fmla="*/ 1183331 h 1199526"/>
                <a:gd name="connsiteX6" fmla="*/ 0 w 194355"/>
                <a:gd name="connsiteY6" fmla="*/ 1199526 h 1199526"/>
                <a:gd name="connsiteX0" fmla="*/ 0 w 194365"/>
                <a:gd name="connsiteY0" fmla="*/ 0 h 1199526"/>
                <a:gd name="connsiteX1" fmla="*/ 97174 w 194365"/>
                <a:gd name="connsiteY1" fmla="*/ 16195 h 1199526"/>
                <a:gd name="connsiteX2" fmla="*/ 97174 w 194365"/>
                <a:gd name="connsiteY2" fmla="*/ 583568 h 1199526"/>
                <a:gd name="connsiteX3" fmla="*/ 194348 w 194365"/>
                <a:gd name="connsiteY3" fmla="*/ 599763 h 1199526"/>
                <a:gd name="connsiteX4" fmla="*/ 97174 w 194365"/>
                <a:gd name="connsiteY4" fmla="*/ 615958 h 1199526"/>
                <a:gd name="connsiteX5" fmla="*/ 97174 w 194365"/>
                <a:gd name="connsiteY5" fmla="*/ 1183331 h 1199526"/>
                <a:gd name="connsiteX6" fmla="*/ 0 w 194365"/>
                <a:gd name="connsiteY6" fmla="*/ 1199526 h 1199526"/>
                <a:gd name="connsiteX7" fmla="*/ 0 w 194365"/>
                <a:gd name="connsiteY7" fmla="*/ 0 h 1199526"/>
                <a:gd name="connsiteX0" fmla="*/ 0 w 194365"/>
                <a:gd name="connsiteY0" fmla="*/ 0 h 1199526"/>
                <a:gd name="connsiteX1" fmla="*/ 97174 w 194365"/>
                <a:gd name="connsiteY1" fmla="*/ 16195 h 1199526"/>
                <a:gd name="connsiteX2" fmla="*/ 100143 w 194365"/>
                <a:gd name="connsiteY2" fmla="*/ 506379 h 1199526"/>
                <a:gd name="connsiteX3" fmla="*/ 194348 w 194365"/>
                <a:gd name="connsiteY3" fmla="*/ 599763 h 1199526"/>
                <a:gd name="connsiteX4" fmla="*/ 91237 w 194365"/>
                <a:gd name="connsiteY4" fmla="*/ 675335 h 1199526"/>
                <a:gd name="connsiteX5" fmla="*/ 97174 w 194365"/>
                <a:gd name="connsiteY5" fmla="*/ 1183331 h 1199526"/>
                <a:gd name="connsiteX6" fmla="*/ 0 w 194365"/>
                <a:gd name="connsiteY6" fmla="*/ 1199526 h 119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365" h="1199526" stroke="0" extrusionOk="0">
                  <a:moveTo>
                    <a:pt x="0" y="0"/>
                  </a:moveTo>
                  <a:cubicBezTo>
                    <a:pt x="53668" y="0"/>
                    <a:pt x="97174" y="7251"/>
                    <a:pt x="97174" y="16195"/>
                  </a:cubicBezTo>
                  <a:lnTo>
                    <a:pt x="97174" y="583568"/>
                  </a:lnTo>
                  <a:cubicBezTo>
                    <a:pt x="97174" y="592512"/>
                    <a:pt x="140680" y="599763"/>
                    <a:pt x="194348" y="599763"/>
                  </a:cubicBezTo>
                  <a:cubicBezTo>
                    <a:pt x="140680" y="599763"/>
                    <a:pt x="97174" y="607014"/>
                    <a:pt x="97174" y="615958"/>
                  </a:cubicBezTo>
                  <a:lnTo>
                    <a:pt x="97174" y="1183331"/>
                  </a:lnTo>
                  <a:cubicBezTo>
                    <a:pt x="97174" y="1192275"/>
                    <a:pt x="53668" y="1199526"/>
                    <a:pt x="0" y="1199526"/>
                  </a:cubicBezTo>
                  <a:lnTo>
                    <a:pt x="0" y="0"/>
                  </a:lnTo>
                  <a:close/>
                </a:path>
                <a:path w="194365" h="1199526" fill="none">
                  <a:moveTo>
                    <a:pt x="0" y="0"/>
                  </a:moveTo>
                  <a:cubicBezTo>
                    <a:pt x="53668" y="0"/>
                    <a:pt x="97174" y="7251"/>
                    <a:pt x="97174" y="16195"/>
                  </a:cubicBezTo>
                  <a:cubicBezTo>
                    <a:pt x="98164" y="179590"/>
                    <a:pt x="99153" y="342984"/>
                    <a:pt x="100143" y="506379"/>
                  </a:cubicBezTo>
                  <a:cubicBezTo>
                    <a:pt x="100143" y="515323"/>
                    <a:pt x="195832" y="571604"/>
                    <a:pt x="194348" y="599763"/>
                  </a:cubicBezTo>
                  <a:cubicBezTo>
                    <a:pt x="192864" y="627922"/>
                    <a:pt x="91237" y="666391"/>
                    <a:pt x="91237" y="675335"/>
                  </a:cubicBezTo>
                  <a:cubicBezTo>
                    <a:pt x="91237" y="864459"/>
                    <a:pt x="97174" y="994207"/>
                    <a:pt x="97174" y="1183331"/>
                  </a:cubicBezTo>
                  <a:cubicBezTo>
                    <a:pt x="97174" y="1192275"/>
                    <a:pt x="53668" y="1199526"/>
                    <a:pt x="0" y="1199526"/>
                  </a:cubicBezTo>
                </a:path>
              </a:pathLst>
            </a:custGeom>
            <a:ln w="28575">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grpSp>
      <p:sp>
        <p:nvSpPr>
          <p:cNvPr id="27" name="Right Brace 7">
            <a:extLst>
              <a:ext uri="{FF2B5EF4-FFF2-40B4-BE49-F238E27FC236}">
                <a16:creationId xmlns:a16="http://schemas.microsoft.com/office/drawing/2014/main" id="{1973DA1C-E8D3-FD08-8653-835C3507431A}"/>
              </a:ext>
            </a:extLst>
          </p:cNvPr>
          <p:cNvSpPr/>
          <p:nvPr/>
        </p:nvSpPr>
        <p:spPr>
          <a:xfrm>
            <a:off x="5689924" y="4957189"/>
            <a:ext cx="198892" cy="923981"/>
          </a:xfrm>
          <a:custGeom>
            <a:avLst/>
            <a:gdLst>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7" fmla="*/ 0 w 194347"/>
              <a:gd name="connsiteY7" fmla="*/ 0 h 1199526"/>
              <a:gd name="connsiteX0" fmla="*/ 0 w 194347"/>
              <a:gd name="connsiteY0" fmla="*/ 0 h 1199526"/>
              <a:gd name="connsiteX1" fmla="*/ 97174 w 194347"/>
              <a:gd name="connsiteY1" fmla="*/ 16195 h 1199526"/>
              <a:gd name="connsiteX2" fmla="*/ 97174 w 194347"/>
              <a:gd name="connsiteY2" fmla="*/ 583568 h 1199526"/>
              <a:gd name="connsiteX3" fmla="*/ 194348 w 194347"/>
              <a:gd name="connsiteY3" fmla="*/ 599763 h 1199526"/>
              <a:gd name="connsiteX4" fmla="*/ 97174 w 194347"/>
              <a:gd name="connsiteY4" fmla="*/ 615958 h 1199526"/>
              <a:gd name="connsiteX5" fmla="*/ 97174 w 194347"/>
              <a:gd name="connsiteY5" fmla="*/ 1183331 h 1199526"/>
              <a:gd name="connsiteX6" fmla="*/ 0 w 194347"/>
              <a:gd name="connsiteY6" fmla="*/ 1199526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7174 w 194355"/>
              <a:gd name="connsiteY4" fmla="*/ 615958 h 1199526"/>
              <a:gd name="connsiteX5" fmla="*/ 97174 w 194355"/>
              <a:gd name="connsiteY5" fmla="*/ 1183331 h 1199526"/>
              <a:gd name="connsiteX6" fmla="*/ 0 w 194355"/>
              <a:gd name="connsiteY6" fmla="*/ 1199526 h 1199526"/>
              <a:gd name="connsiteX7" fmla="*/ 0 w 194355"/>
              <a:gd name="connsiteY7" fmla="*/ 0 h 1199526"/>
              <a:gd name="connsiteX0" fmla="*/ 0 w 194355"/>
              <a:gd name="connsiteY0" fmla="*/ 0 h 1199526"/>
              <a:gd name="connsiteX1" fmla="*/ 97174 w 194355"/>
              <a:gd name="connsiteY1" fmla="*/ 16195 h 1199526"/>
              <a:gd name="connsiteX2" fmla="*/ 97174 w 194355"/>
              <a:gd name="connsiteY2" fmla="*/ 583568 h 1199526"/>
              <a:gd name="connsiteX3" fmla="*/ 194348 w 194355"/>
              <a:gd name="connsiteY3" fmla="*/ 599763 h 1199526"/>
              <a:gd name="connsiteX4" fmla="*/ 91237 w 194355"/>
              <a:gd name="connsiteY4" fmla="*/ 675335 h 1199526"/>
              <a:gd name="connsiteX5" fmla="*/ 97174 w 194355"/>
              <a:gd name="connsiteY5" fmla="*/ 1183331 h 1199526"/>
              <a:gd name="connsiteX6" fmla="*/ 0 w 194355"/>
              <a:gd name="connsiteY6" fmla="*/ 1199526 h 1199526"/>
              <a:gd name="connsiteX0" fmla="*/ 0 w 194365"/>
              <a:gd name="connsiteY0" fmla="*/ 0 h 1199526"/>
              <a:gd name="connsiteX1" fmla="*/ 97174 w 194365"/>
              <a:gd name="connsiteY1" fmla="*/ 16195 h 1199526"/>
              <a:gd name="connsiteX2" fmla="*/ 97174 w 194365"/>
              <a:gd name="connsiteY2" fmla="*/ 583568 h 1199526"/>
              <a:gd name="connsiteX3" fmla="*/ 194348 w 194365"/>
              <a:gd name="connsiteY3" fmla="*/ 599763 h 1199526"/>
              <a:gd name="connsiteX4" fmla="*/ 97174 w 194365"/>
              <a:gd name="connsiteY4" fmla="*/ 615958 h 1199526"/>
              <a:gd name="connsiteX5" fmla="*/ 97174 w 194365"/>
              <a:gd name="connsiteY5" fmla="*/ 1183331 h 1199526"/>
              <a:gd name="connsiteX6" fmla="*/ 0 w 194365"/>
              <a:gd name="connsiteY6" fmla="*/ 1199526 h 1199526"/>
              <a:gd name="connsiteX7" fmla="*/ 0 w 194365"/>
              <a:gd name="connsiteY7" fmla="*/ 0 h 1199526"/>
              <a:gd name="connsiteX0" fmla="*/ 0 w 194365"/>
              <a:gd name="connsiteY0" fmla="*/ 0 h 1199526"/>
              <a:gd name="connsiteX1" fmla="*/ 97174 w 194365"/>
              <a:gd name="connsiteY1" fmla="*/ 16195 h 1199526"/>
              <a:gd name="connsiteX2" fmla="*/ 100143 w 194365"/>
              <a:gd name="connsiteY2" fmla="*/ 506379 h 1199526"/>
              <a:gd name="connsiteX3" fmla="*/ 194348 w 194365"/>
              <a:gd name="connsiteY3" fmla="*/ 599763 h 1199526"/>
              <a:gd name="connsiteX4" fmla="*/ 91237 w 194365"/>
              <a:gd name="connsiteY4" fmla="*/ 675335 h 1199526"/>
              <a:gd name="connsiteX5" fmla="*/ 97174 w 194365"/>
              <a:gd name="connsiteY5" fmla="*/ 1183331 h 1199526"/>
              <a:gd name="connsiteX6" fmla="*/ 0 w 194365"/>
              <a:gd name="connsiteY6" fmla="*/ 1199526 h 119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365" h="1199526" stroke="0" extrusionOk="0">
                <a:moveTo>
                  <a:pt x="0" y="0"/>
                </a:moveTo>
                <a:cubicBezTo>
                  <a:pt x="53668" y="0"/>
                  <a:pt x="97174" y="7251"/>
                  <a:pt x="97174" y="16195"/>
                </a:cubicBezTo>
                <a:lnTo>
                  <a:pt x="97174" y="583568"/>
                </a:lnTo>
                <a:cubicBezTo>
                  <a:pt x="97174" y="592512"/>
                  <a:pt x="140680" y="599763"/>
                  <a:pt x="194348" y="599763"/>
                </a:cubicBezTo>
                <a:cubicBezTo>
                  <a:pt x="140680" y="599763"/>
                  <a:pt x="97174" y="607014"/>
                  <a:pt x="97174" y="615958"/>
                </a:cubicBezTo>
                <a:lnTo>
                  <a:pt x="97174" y="1183331"/>
                </a:lnTo>
                <a:cubicBezTo>
                  <a:pt x="97174" y="1192275"/>
                  <a:pt x="53668" y="1199526"/>
                  <a:pt x="0" y="1199526"/>
                </a:cubicBezTo>
                <a:lnTo>
                  <a:pt x="0" y="0"/>
                </a:lnTo>
                <a:close/>
              </a:path>
              <a:path w="194365" h="1199526" fill="none">
                <a:moveTo>
                  <a:pt x="0" y="0"/>
                </a:moveTo>
                <a:cubicBezTo>
                  <a:pt x="53668" y="0"/>
                  <a:pt x="97174" y="7251"/>
                  <a:pt x="97174" y="16195"/>
                </a:cubicBezTo>
                <a:cubicBezTo>
                  <a:pt x="98164" y="179590"/>
                  <a:pt x="99153" y="342984"/>
                  <a:pt x="100143" y="506379"/>
                </a:cubicBezTo>
                <a:cubicBezTo>
                  <a:pt x="100143" y="515323"/>
                  <a:pt x="195832" y="571604"/>
                  <a:pt x="194348" y="599763"/>
                </a:cubicBezTo>
                <a:cubicBezTo>
                  <a:pt x="192864" y="627922"/>
                  <a:pt x="91237" y="666391"/>
                  <a:pt x="91237" y="675335"/>
                </a:cubicBezTo>
                <a:cubicBezTo>
                  <a:pt x="91237" y="864459"/>
                  <a:pt x="97174" y="994207"/>
                  <a:pt x="97174" y="1183331"/>
                </a:cubicBezTo>
                <a:cubicBezTo>
                  <a:pt x="97174" y="1192275"/>
                  <a:pt x="53668" y="1199526"/>
                  <a:pt x="0" y="1199526"/>
                </a:cubicBezTo>
              </a:path>
            </a:pathLst>
          </a:custGeom>
          <a:ln w="28575">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IN"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sp>
        <p:nvSpPr>
          <p:cNvPr id="28" name="Rectangle: Rounded Corners 27">
            <a:extLst>
              <a:ext uri="{FF2B5EF4-FFF2-40B4-BE49-F238E27FC236}">
                <a16:creationId xmlns:a16="http://schemas.microsoft.com/office/drawing/2014/main" id="{2E507D46-82B8-8002-F595-492712F4C80B}"/>
              </a:ext>
            </a:extLst>
          </p:cNvPr>
          <p:cNvSpPr/>
          <p:nvPr/>
        </p:nvSpPr>
        <p:spPr>
          <a:xfrm>
            <a:off x="6135790" y="4957189"/>
            <a:ext cx="2909761" cy="923980"/>
          </a:xfrm>
          <a:prstGeom prst="round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Excess Earnings for Subject Intangible Asset</a:t>
            </a:r>
            <a:endParaRPr kumimoji="0" lang="en-IN" sz="14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1149325341"/>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FB11E7A-D5DC-463D-9719-5561DEFAC3FF}"/>
              </a:ext>
            </a:extLst>
          </p:cNvPr>
          <p:cNvSpPr/>
          <p:nvPr/>
        </p:nvSpPr>
        <p:spPr>
          <a:xfrm>
            <a:off x="-35137" y="1101507"/>
            <a:ext cx="4260525" cy="381771"/>
          </a:xfrm>
          <a:prstGeom prst="rect">
            <a:avLst/>
          </a:prstGeom>
        </p:spPr>
        <p:txBody>
          <a:bodyPr wrap="none">
            <a:spAutoFit/>
          </a:bodyPr>
          <a:lstStyle/>
          <a:p>
            <a:pPr marL="285750" indent="-285750" algn="just">
              <a:lnSpc>
                <a:spcPct val="114000"/>
              </a:lnSpc>
              <a:spcBef>
                <a:spcPts val="95"/>
              </a:spcBef>
              <a:spcAft>
                <a:spcPts val="600"/>
              </a:spcAft>
              <a:buBlip>
                <a:blip r:embed="rId2">
                  <a:extLst>
                    <a:ext uri="{96DAC541-7B7A-43D3-8B79-37D633B846F1}">
                      <asvg:svgBlip xmlns:asvg="http://schemas.microsoft.com/office/drawing/2016/SVG/main" r:embed="rId3"/>
                    </a:ext>
                  </a:extLst>
                </a:blip>
              </a:buBlip>
            </a:pPr>
            <a:r>
              <a:rPr lang="en-IN" b="1" dirty="0">
                <a:solidFill>
                  <a:schemeClr val="tx2"/>
                </a:solidFill>
                <a:latin typeface="Arial" panose="020B0604020202020204" pitchFamily="34" charset="0"/>
                <a:cs typeface="Arial" panose="020B0604020202020204" pitchFamily="34" charset="0"/>
              </a:rPr>
              <a:t>Contributory Asset Charges (CAC)</a:t>
            </a:r>
          </a:p>
        </p:txBody>
      </p:sp>
      <p:sp>
        <p:nvSpPr>
          <p:cNvPr id="6" name="object 10">
            <a:extLst>
              <a:ext uri="{FF2B5EF4-FFF2-40B4-BE49-F238E27FC236}">
                <a16:creationId xmlns:a16="http://schemas.microsoft.com/office/drawing/2014/main" id="{3D556FD7-6851-4D18-B045-8E72852FF70D}"/>
              </a:ext>
            </a:extLst>
          </p:cNvPr>
          <p:cNvSpPr txBox="1"/>
          <p:nvPr/>
        </p:nvSpPr>
        <p:spPr>
          <a:xfrm>
            <a:off x="158277" y="1630753"/>
            <a:ext cx="5139280" cy="4906471"/>
          </a:xfrm>
          <a:prstGeom prst="rect">
            <a:avLst/>
          </a:prstGeom>
        </p:spPr>
        <p:txBody>
          <a:bodyPr vert="horz" wrap="square" lIns="0" tIns="12700" rIns="0" bIns="0" rtlCol="0">
            <a:spAutoFit/>
          </a:bodyPr>
          <a:lstStyle/>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The generation of revenues and net income requires the contribution of a number of different  types of business assets.</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There is generally a primary income generating asset (to be valued using MEEM as best method)  amongst the group of related business assets.</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Contributory assets are less directly tied to revenue generation.</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Contributory asset charges are generally calculated as a percentage of revenues. This eases allocation of the charge among various assets being valued.</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Returns should be charged over the period that the subject asset benefits from each of the  contributory assets.</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Working capital, fixed assets and many intangibles would be charged over the life of the forecasts.</a:t>
            </a:r>
          </a:p>
          <a:p>
            <a:pPr marL="238125" marR="206375" indent="-225425" algn="just">
              <a:lnSpc>
                <a:spcPct val="100000"/>
              </a:lnSpc>
              <a:spcBef>
                <a:spcPts val="300"/>
              </a:spcBef>
              <a:spcAft>
                <a:spcPts val="300"/>
              </a:spcAft>
              <a:buChar char="•"/>
              <a:tabLst>
                <a:tab pos="238125" algn="l"/>
                <a:tab pos="238760" algn="l"/>
              </a:tabLst>
            </a:pPr>
            <a:r>
              <a:rPr lang="en-US" sz="1600" spc="-75" dirty="0">
                <a:solidFill>
                  <a:schemeClr val="tx1">
                    <a:lumMod val="65000"/>
                    <a:lumOff val="35000"/>
                  </a:schemeClr>
                </a:solidFill>
                <a:latin typeface="Arial" panose="020B0604020202020204" pitchFamily="34" charset="0"/>
                <a:cs typeface="Arial" panose="020B0604020202020204" pitchFamily="34" charset="0"/>
              </a:rPr>
              <a:t>A two-year non-compete agreement might be expected to be a contributory asset only over  its two-year life.</a:t>
            </a:r>
          </a:p>
        </p:txBody>
      </p:sp>
      <p:sp>
        <p:nvSpPr>
          <p:cNvPr id="2" name="Footer Placeholder 1">
            <a:extLst>
              <a:ext uri="{FF2B5EF4-FFF2-40B4-BE49-F238E27FC236}">
                <a16:creationId xmlns:a16="http://schemas.microsoft.com/office/drawing/2014/main" id="{BCA84AD0-8CC2-4A61-95DF-60F029750250}"/>
              </a:ext>
            </a:extLst>
          </p:cNvPr>
          <p:cNvSpPr>
            <a:spLocks noGrp="1"/>
          </p:cNvSpPr>
          <p:nvPr>
            <p:ph type="ftr" sz="quarter" idx="11"/>
          </p:nvPr>
        </p:nvSpPr>
        <p:spPr/>
        <p:txBody>
          <a:bodyPr/>
          <a:lstStyle/>
          <a:p>
            <a:r>
              <a:rPr lang="en-US" dirty="0"/>
              <a:t>Privileged &amp; Confidential</a:t>
            </a:r>
          </a:p>
        </p:txBody>
      </p:sp>
      <p:sp>
        <p:nvSpPr>
          <p:cNvPr id="9" name="Footer Placeholder 3">
            <a:extLst>
              <a:ext uri="{FF2B5EF4-FFF2-40B4-BE49-F238E27FC236}">
                <a16:creationId xmlns:a16="http://schemas.microsoft.com/office/drawing/2014/main" id="{83421E51-6668-47E8-9B1D-BCC977E0A14B}"/>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10" name="Slide Number Placeholder 4">
            <a:extLst>
              <a:ext uri="{FF2B5EF4-FFF2-40B4-BE49-F238E27FC236}">
                <a16:creationId xmlns:a16="http://schemas.microsoft.com/office/drawing/2014/main" id="{107D4A47-EE59-446A-95EC-BE2006A35DDF}"/>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31</a:t>
            </a:fld>
            <a:endParaRPr lang="en-US" sz="1000" dirty="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CB8F8CEF-DC7B-90BC-74F4-29F7BD50275A}"/>
              </a:ext>
            </a:extLst>
          </p:cNvPr>
          <p:cNvPicPr>
            <a:picLocks noChangeAspect="1"/>
          </p:cNvPicPr>
          <p:nvPr/>
        </p:nvPicPr>
        <p:blipFill>
          <a:blip r:embed="rId4"/>
          <a:stretch>
            <a:fillRect/>
          </a:stretch>
        </p:blipFill>
        <p:spPr>
          <a:xfrm>
            <a:off x="7375435" y="118511"/>
            <a:ext cx="1617555" cy="675993"/>
          </a:xfrm>
          <a:prstGeom prst="rect">
            <a:avLst/>
          </a:prstGeom>
        </p:spPr>
      </p:pic>
      <p:sp>
        <p:nvSpPr>
          <p:cNvPr id="5" name="Title 5">
            <a:extLst>
              <a:ext uri="{FF2B5EF4-FFF2-40B4-BE49-F238E27FC236}">
                <a16:creationId xmlns:a16="http://schemas.microsoft.com/office/drawing/2014/main" id="{B5839F1B-2970-7E69-A4B1-38A300492E0A}"/>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
        <p:nvSpPr>
          <p:cNvPr id="7" name="object 5">
            <a:extLst>
              <a:ext uri="{FF2B5EF4-FFF2-40B4-BE49-F238E27FC236}">
                <a16:creationId xmlns:a16="http://schemas.microsoft.com/office/drawing/2014/main" id="{E928159A-79E7-3599-2892-5ECEDE65F37F}"/>
              </a:ext>
            </a:extLst>
          </p:cNvPr>
          <p:cNvSpPr txBox="1"/>
          <p:nvPr/>
        </p:nvSpPr>
        <p:spPr>
          <a:xfrm>
            <a:off x="5561692" y="1925328"/>
            <a:ext cx="3345815" cy="997068"/>
          </a:xfrm>
          <a:prstGeom prst="rect">
            <a:avLst/>
          </a:prstGeom>
        </p:spPr>
        <p:txBody>
          <a:bodyPr vert="horz" wrap="square" lIns="0" tIns="12065" rIns="0" bIns="0" rtlCol="0">
            <a:spAutoFit/>
          </a:bodyPr>
          <a:lstStyle/>
          <a:p>
            <a:pPr marL="299085" indent="-286385">
              <a:lnSpc>
                <a:spcPct val="100000"/>
              </a:lnSpc>
              <a:spcBef>
                <a:spcPts val="95"/>
              </a:spcBef>
              <a:buFont typeface="Arial"/>
              <a:buChar char="•"/>
              <a:tabLst>
                <a:tab pos="299085" algn="l"/>
                <a:tab pos="299720" algn="l"/>
              </a:tabLst>
            </a:pPr>
            <a:r>
              <a:rPr sz="1600" b="0" spc="-20" dirty="0">
                <a:latin typeface="Arial" panose="020B0604020202020204" pitchFamily="34" charset="0"/>
                <a:cs typeface="Arial" panose="020B0604020202020204" pitchFamily="34" charset="0"/>
              </a:rPr>
              <a:t>Working</a:t>
            </a:r>
            <a:r>
              <a:rPr sz="1600" b="0" spc="5" dirty="0">
                <a:latin typeface="Arial" panose="020B0604020202020204" pitchFamily="34" charset="0"/>
                <a:cs typeface="Arial" panose="020B0604020202020204" pitchFamily="34" charset="0"/>
              </a:rPr>
              <a:t> </a:t>
            </a:r>
            <a:r>
              <a:rPr sz="1600" b="0" spc="-10" dirty="0">
                <a:latin typeface="Arial" panose="020B0604020202020204" pitchFamily="34" charset="0"/>
                <a:cs typeface="Arial" panose="020B0604020202020204" pitchFamily="34" charset="0"/>
              </a:rPr>
              <a:t>capital</a:t>
            </a:r>
            <a:endParaRPr sz="16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600" b="0" spc="-15" dirty="0">
                <a:latin typeface="Arial" panose="020B0604020202020204" pitchFamily="34" charset="0"/>
                <a:cs typeface="Arial" panose="020B0604020202020204" pitchFamily="34" charset="0"/>
              </a:rPr>
              <a:t>Fixed </a:t>
            </a:r>
            <a:r>
              <a:rPr sz="1600" b="0" spc="-5" dirty="0">
                <a:latin typeface="Arial" panose="020B0604020202020204" pitchFamily="34" charset="0"/>
                <a:cs typeface="Arial" panose="020B0604020202020204" pitchFamily="34" charset="0"/>
              </a:rPr>
              <a:t>assets </a:t>
            </a:r>
            <a:r>
              <a:rPr sz="1600" b="0" spc="-15" dirty="0">
                <a:latin typeface="Arial" panose="020B0604020202020204" pitchFamily="34" charset="0"/>
                <a:cs typeface="Arial" panose="020B0604020202020204" pitchFamily="34" charset="0"/>
              </a:rPr>
              <a:t>(Return </a:t>
            </a:r>
            <a:r>
              <a:rPr sz="1600" b="0" spc="-5" dirty="0">
                <a:latin typeface="Arial" panose="020B0604020202020204" pitchFamily="34" charset="0"/>
                <a:cs typeface="Arial" panose="020B0604020202020204" pitchFamily="34" charset="0"/>
              </a:rPr>
              <a:t>on and </a:t>
            </a:r>
            <a:r>
              <a:rPr sz="1600" b="0" spc="-15" dirty="0">
                <a:latin typeface="Arial" panose="020B0604020202020204" pitchFamily="34" charset="0"/>
                <a:cs typeface="Arial" panose="020B0604020202020204" pitchFamily="34" charset="0"/>
              </a:rPr>
              <a:t>return</a:t>
            </a:r>
            <a:r>
              <a:rPr sz="1600" b="0" spc="-195" dirty="0">
                <a:latin typeface="Arial" panose="020B0604020202020204" pitchFamily="34" charset="0"/>
                <a:cs typeface="Arial" panose="020B0604020202020204" pitchFamily="34" charset="0"/>
              </a:rPr>
              <a:t> </a:t>
            </a:r>
            <a:r>
              <a:rPr sz="1600" b="0" dirty="0">
                <a:latin typeface="Arial" panose="020B0604020202020204" pitchFamily="34" charset="0"/>
                <a:cs typeface="Arial" panose="020B0604020202020204" pitchFamily="34" charset="0"/>
              </a:rPr>
              <a:t>of)</a:t>
            </a:r>
            <a:endParaRPr sz="16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600" b="0" spc="-10" dirty="0">
                <a:latin typeface="Arial" panose="020B0604020202020204" pitchFamily="34" charset="0"/>
                <a:cs typeface="Arial" panose="020B0604020202020204" pitchFamily="34" charset="0"/>
              </a:rPr>
              <a:t>Intangible </a:t>
            </a:r>
            <a:r>
              <a:rPr sz="1600" b="0" spc="-5" dirty="0">
                <a:latin typeface="Arial" panose="020B0604020202020204" pitchFamily="34" charset="0"/>
                <a:cs typeface="Arial" panose="020B0604020202020204" pitchFamily="34" charset="0"/>
              </a:rPr>
              <a:t>assets</a:t>
            </a:r>
            <a:r>
              <a:rPr sz="1600" b="0" spc="55" dirty="0">
                <a:latin typeface="Arial" panose="020B0604020202020204" pitchFamily="34" charset="0"/>
                <a:cs typeface="Arial" panose="020B0604020202020204" pitchFamily="34" charset="0"/>
              </a:rPr>
              <a:t> </a:t>
            </a:r>
            <a:r>
              <a:rPr sz="1600" b="0" spc="-10" dirty="0">
                <a:latin typeface="Arial" panose="020B0604020202020204" pitchFamily="34" charset="0"/>
                <a:cs typeface="Arial" panose="020B0604020202020204" pitchFamily="34" charset="0"/>
              </a:rPr>
              <a:t>including:</a:t>
            </a:r>
            <a:endParaRPr sz="1600" dirty="0">
              <a:latin typeface="Arial" panose="020B0604020202020204" pitchFamily="34" charset="0"/>
              <a:cs typeface="Arial" panose="020B0604020202020204" pitchFamily="34" charset="0"/>
            </a:endParaRPr>
          </a:p>
        </p:txBody>
      </p:sp>
      <p:sp>
        <p:nvSpPr>
          <p:cNvPr id="11" name="object 6">
            <a:extLst>
              <a:ext uri="{FF2B5EF4-FFF2-40B4-BE49-F238E27FC236}">
                <a16:creationId xmlns:a16="http://schemas.microsoft.com/office/drawing/2014/main" id="{7AAE549A-0355-3E3A-412C-69F96260F1F3}"/>
              </a:ext>
            </a:extLst>
          </p:cNvPr>
          <p:cNvSpPr txBox="1"/>
          <p:nvPr/>
        </p:nvSpPr>
        <p:spPr>
          <a:xfrm>
            <a:off x="5838884" y="2970270"/>
            <a:ext cx="2967368" cy="1089401"/>
          </a:xfrm>
          <a:prstGeom prst="rect">
            <a:avLst/>
          </a:prstGeom>
        </p:spPr>
        <p:txBody>
          <a:bodyPr vert="horz" wrap="square" lIns="0" tIns="12065" rIns="0" bIns="0" rtlCol="0">
            <a:spAutoFit/>
          </a:bodyPr>
          <a:lstStyle/>
          <a:p>
            <a:pPr marL="299085" indent="-286385">
              <a:lnSpc>
                <a:spcPct val="100000"/>
              </a:lnSpc>
              <a:spcBef>
                <a:spcPts val="95"/>
              </a:spcBef>
              <a:buFont typeface="Arial"/>
              <a:buChar char="•"/>
              <a:tabLst>
                <a:tab pos="299085" algn="l"/>
                <a:tab pos="299720" algn="l"/>
              </a:tabLst>
            </a:pPr>
            <a:r>
              <a:rPr sz="1400" b="0" spc="-20" dirty="0">
                <a:latin typeface="Arial" panose="020B0604020202020204" pitchFamily="34" charset="0"/>
                <a:cs typeface="Arial" panose="020B0604020202020204" pitchFamily="34" charset="0"/>
              </a:rPr>
              <a:t>Technology</a:t>
            </a:r>
            <a:endParaRPr sz="14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400" b="0" spc="-10" dirty="0">
                <a:latin typeface="Arial" panose="020B0604020202020204" pitchFamily="34" charset="0"/>
                <a:cs typeface="Arial" panose="020B0604020202020204" pitchFamily="34" charset="0"/>
              </a:rPr>
              <a:t>Franchise/license</a:t>
            </a:r>
            <a:endParaRPr sz="14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400" b="0" spc="-35" dirty="0">
                <a:latin typeface="Arial" panose="020B0604020202020204" pitchFamily="34" charset="0"/>
                <a:cs typeface="Arial" panose="020B0604020202020204" pitchFamily="34" charset="0"/>
              </a:rPr>
              <a:t>Trade</a:t>
            </a:r>
            <a:r>
              <a:rPr sz="1400" b="0" spc="5" dirty="0">
                <a:latin typeface="Arial" panose="020B0604020202020204" pitchFamily="34" charset="0"/>
                <a:cs typeface="Arial" panose="020B0604020202020204" pitchFamily="34" charset="0"/>
              </a:rPr>
              <a:t> </a:t>
            </a:r>
            <a:r>
              <a:rPr sz="1400" b="0" spc="-5" dirty="0">
                <a:latin typeface="Arial" panose="020B0604020202020204" pitchFamily="34" charset="0"/>
                <a:cs typeface="Arial" panose="020B0604020202020204" pitchFamily="34" charset="0"/>
              </a:rPr>
              <a:t>name</a:t>
            </a:r>
            <a:endParaRPr sz="14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400" b="0" spc="-10" dirty="0">
                <a:latin typeface="Arial" panose="020B0604020202020204" pitchFamily="34" charset="0"/>
                <a:cs typeface="Arial" panose="020B0604020202020204" pitchFamily="34" charset="0"/>
              </a:rPr>
              <a:t>Non-compete agreements</a:t>
            </a:r>
            <a:endParaRPr sz="1400" dirty="0">
              <a:latin typeface="Arial" panose="020B0604020202020204" pitchFamily="34" charset="0"/>
              <a:cs typeface="Arial" panose="020B0604020202020204" pitchFamily="34" charset="0"/>
            </a:endParaRPr>
          </a:p>
          <a:p>
            <a:pPr marL="299085" indent="-286385">
              <a:lnSpc>
                <a:spcPct val="100000"/>
              </a:lnSpc>
              <a:buFont typeface="Arial"/>
              <a:buChar char="•"/>
              <a:tabLst>
                <a:tab pos="299085" algn="l"/>
                <a:tab pos="299720" algn="l"/>
              </a:tabLst>
            </a:pPr>
            <a:r>
              <a:rPr sz="1400" b="0" spc="-10" dirty="0">
                <a:latin typeface="Arial" panose="020B0604020202020204" pitchFamily="34" charset="0"/>
                <a:cs typeface="Arial" panose="020B0604020202020204" pitchFamily="34" charset="0"/>
              </a:rPr>
              <a:t>Assembled</a:t>
            </a:r>
            <a:r>
              <a:rPr sz="1400" b="0" spc="30" dirty="0">
                <a:latin typeface="Arial" panose="020B0604020202020204" pitchFamily="34" charset="0"/>
                <a:cs typeface="Arial" panose="020B0604020202020204" pitchFamily="34" charset="0"/>
              </a:rPr>
              <a:t> </a:t>
            </a:r>
            <a:r>
              <a:rPr sz="1400" b="0" spc="-15" dirty="0">
                <a:latin typeface="Arial" panose="020B0604020202020204" pitchFamily="34" charset="0"/>
                <a:cs typeface="Arial" panose="020B0604020202020204" pitchFamily="34" charset="0"/>
              </a:rPr>
              <a:t>workforce</a:t>
            </a:r>
            <a:endParaRPr sz="1400" dirty="0">
              <a:latin typeface="Arial" panose="020B0604020202020204" pitchFamily="34" charset="0"/>
              <a:cs typeface="Arial" panose="020B0604020202020204" pitchFamily="34" charset="0"/>
            </a:endParaRPr>
          </a:p>
        </p:txBody>
      </p:sp>
      <p:sp>
        <p:nvSpPr>
          <p:cNvPr id="12" name="object 8">
            <a:extLst>
              <a:ext uri="{FF2B5EF4-FFF2-40B4-BE49-F238E27FC236}">
                <a16:creationId xmlns:a16="http://schemas.microsoft.com/office/drawing/2014/main" id="{B611CB30-C9F8-4B21-EC63-B718A673BC08}"/>
              </a:ext>
            </a:extLst>
          </p:cNvPr>
          <p:cNvSpPr txBox="1"/>
          <p:nvPr/>
        </p:nvSpPr>
        <p:spPr>
          <a:xfrm>
            <a:off x="5414054" y="4358125"/>
            <a:ext cx="3641090" cy="2062480"/>
          </a:xfrm>
          <a:prstGeom prst="rect">
            <a:avLst/>
          </a:prstGeom>
          <a:ln w="9144">
            <a:solidFill>
              <a:srgbClr val="3BB3C3"/>
            </a:solidFill>
          </a:ln>
        </p:spPr>
        <p:txBody>
          <a:bodyPr vert="horz" wrap="square" lIns="0" tIns="33655" rIns="0" bIns="0" rtlCol="0">
            <a:spAutoFit/>
          </a:bodyPr>
          <a:lstStyle/>
          <a:p>
            <a:pPr marL="91440">
              <a:lnSpc>
                <a:spcPct val="100000"/>
              </a:lnSpc>
              <a:spcBef>
                <a:spcPts val="265"/>
              </a:spcBef>
            </a:pPr>
            <a:r>
              <a:rPr sz="1600" b="1" spc="-10" dirty="0">
                <a:latin typeface="Arial" panose="020B0604020202020204" pitchFamily="34" charset="0"/>
                <a:cs typeface="Arial" panose="020B0604020202020204" pitchFamily="34" charset="0"/>
              </a:rPr>
              <a:t>CAC </a:t>
            </a:r>
            <a:r>
              <a:rPr sz="1600" b="1" spc="-5" dirty="0">
                <a:latin typeface="Arial" panose="020B0604020202020204" pitchFamily="34" charset="0"/>
                <a:cs typeface="Arial" panose="020B0604020202020204" pitchFamily="34" charset="0"/>
              </a:rPr>
              <a:t>on </a:t>
            </a:r>
            <a:r>
              <a:rPr sz="1600" b="1" spc="-15" dirty="0">
                <a:latin typeface="Arial" panose="020B0604020202020204" pitchFamily="34" charset="0"/>
                <a:cs typeface="Arial" panose="020B0604020202020204" pitchFamily="34" charset="0"/>
              </a:rPr>
              <a:t>fixed</a:t>
            </a:r>
            <a:r>
              <a:rPr sz="1600" b="1" spc="-135" dirty="0">
                <a:latin typeface="Arial" panose="020B0604020202020204" pitchFamily="34" charset="0"/>
                <a:cs typeface="Arial" panose="020B0604020202020204" pitchFamily="34" charset="0"/>
              </a:rPr>
              <a:t> </a:t>
            </a:r>
            <a:r>
              <a:rPr sz="1600" b="1" spc="-5" dirty="0">
                <a:latin typeface="Arial" panose="020B0604020202020204" pitchFamily="34" charset="0"/>
                <a:cs typeface="Arial" panose="020B0604020202020204" pitchFamily="34" charset="0"/>
              </a:rPr>
              <a:t>assets</a:t>
            </a:r>
            <a:endParaRPr sz="1600" b="1" dirty="0">
              <a:latin typeface="Arial" panose="020B0604020202020204" pitchFamily="34" charset="0"/>
              <a:cs typeface="Arial" panose="020B0604020202020204" pitchFamily="34" charset="0"/>
            </a:endParaRPr>
          </a:p>
          <a:p>
            <a:pPr>
              <a:lnSpc>
                <a:spcPct val="100000"/>
              </a:lnSpc>
              <a:spcBef>
                <a:spcPts val="20"/>
              </a:spcBef>
            </a:pPr>
            <a:endParaRPr sz="1650" dirty="0">
              <a:latin typeface="Arial" panose="020B0604020202020204" pitchFamily="34" charset="0"/>
              <a:cs typeface="Arial" panose="020B0604020202020204" pitchFamily="34" charset="0"/>
            </a:endParaRPr>
          </a:p>
          <a:p>
            <a:pPr marL="91440">
              <a:lnSpc>
                <a:spcPct val="100000"/>
              </a:lnSpc>
              <a:spcBef>
                <a:spcPts val="5"/>
              </a:spcBef>
              <a:tabLst>
                <a:tab pos="859790" algn="l"/>
                <a:tab pos="1294130" algn="l"/>
                <a:tab pos="1618615" algn="l"/>
                <a:tab pos="2594610" algn="l"/>
                <a:tab pos="3335020" algn="l"/>
              </a:tabLst>
            </a:pPr>
            <a:r>
              <a:rPr sz="1600" b="0" spc="-25" dirty="0">
                <a:latin typeface="Arial" panose="020B0604020202020204" pitchFamily="34" charset="0"/>
                <a:cs typeface="Arial" panose="020B0604020202020204" pitchFamily="34" charset="0"/>
              </a:rPr>
              <a:t>Return	</a:t>
            </a:r>
            <a:r>
              <a:rPr sz="1600" b="0" spc="-15" dirty="0">
                <a:latin typeface="Arial" panose="020B0604020202020204" pitchFamily="34" charset="0"/>
                <a:cs typeface="Arial" panose="020B0604020202020204" pitchFamily="34" charset="0"/>
              </a:rPr>
              <a:t>on	</a:t>
            </a:r>
            <a:r>
              <a:rPr sz="1600" b="0" spc="-5" dirty="0">
                <a:latin typeface="Arial" panose="020B0604020202020204" pitchFamily="34" charset="0"/>
                <a:cs typeface="Arial" panose="020B0604020202020204" pitchFamily="34" charset="0"/>
              </a:rPr>
              <a:t>=	Expected	</a:t>
            </a:r>
            <a:r>
              <a:rPr sz="1600" b="0" spc="-10" dirty="0">
                <a:latin typeface="Arial" panose="020B0604020202020204" pitchFamily="34" charset="0"/>
                <a:cs typeface="Arial" panose="020B0604020202020204" pitchFamily="34" charset="0"/>
              </a:rPr>
              <a:t>return	</a:t>
            </a:r>
            <a:r>
              <a:rPr sz="1600" b="0" spc="10" dirty="0">
                <a:latin typeface="Arial" panose="020B0604020202020204" pitchFamily="34" charset="0"/>
                <a:cs typeface="Arial" panose="020B0604020202020204" pitchFamily="34" charset="0"/>
              </a:rPr>
              <a:t>on</a:t>
            </a:r>
            <a:endParaRPr sz="1600" dirty="0">
              <a:latin typeface="Arial" panose="020B0604020202020204" pitchFamily="34" charset="0"/>
              <a:cs typeface="Arial" panose="020B0604020202020204" pitchFamily="34" charset="0"/>
            </a:endParaRPr>
          </a:p>
          <a:p>
            <a:pPr marL="91440">
              <a:lnSpc>
                <a:spcPct val="100000"/>
              </a:lnSpc>
            </a:pPr>
            <a:r>
              <a:rPr sz="1600" b="0" spc="-15" dirty="0">
                <a:latin typeface="Arial" panose="020B0604020202020204" pitchFamily="34" charset="0"/>
                <a:cs typeface="Arial" panose="020B0604020202020204" pitchFamily="34" charset="0"/>
              </a:rPr>
              <a:t>investment </a:t>
            </a:r>
            <a:r>
              <a:rPr sz="1600" b="0" spc="-10" dirty="0">
                <a:latin typeface="Arial" panose="020B0604020202020204" pitchFamily="34" charset="0"/>
                <a:cs typeface="Arial" panose="020B0604020202020204" pitchFamily="34" charset="0"/>
              </a:rPr>
              <a:t>or </a:t>
            </a:r>
            <a:r>
              <a:rPr sz="1600" b="0" spc="-5" dirty="0">
                <a:latin typeface="Arial" panose="020B0604020202020204" pitchFamily="34" charset="0"/>
                <a:cs typeface="Arial" panose="020B0604020202020204" pitchFamily="34" charset="0"/>
              </a:rPr>
              <a:t>an </a:t>
            </a:r>
            <a:r>
              <a:rPr sz="1600" b="0" spc="-15" dirty="0">
                <a:latin typeface="Arial" panose="020B0604020202020204" pitchFamily="34" charset="0"/>
                <a:cs typeface="Arial" panose="020B0604020202020204" pitchFamily="34" charset="0"/>
              </a:rPr>
              <a:t>opportunity</a:t>
            </a:r>
            <a:r>
              <a:rPr sz="1600" b="0" spc="-20" dirty="0">
                <a:latin typeface="Arial" panose="020B0604020202020204" pitchFamily="34" charset="0"/>
                <a:cs typeface="Arial" panose="020B0604020202020204" pitchFamily="34" charset="0"/>
              </a:rPr>
              <a:t> </a:t>
            </a:r>
            <a:r>
              <a:rPr sz="1600" b="0" spc="-15" dirty="0">
                <a:latin typeface="Arial" panose="020B0604020202020204" pitchFamily="34" charset="0"/>
                <a:cs typeface="Arial" panose="020B0604020202020204" pitchFamily="34" charset="0"/>
              </a:rPr>
              <a:t>cost</a:t>
            </a:r>
            <a:endParaRPr sz="1600" dirty="0">
              <a:latin typeface="Arial" panose="020B0604020202020204" pitchFamily="34" charset="0"/>
              <a:cs typeface="Arial" panose="020B0604020202020204" pitchFamily="34" charset="0"/>
            </a:endParaRPr>
          </a:p>
          <a:p>
            <a:pPr>
              <a:lnSpc>
                <a:spcPct val="100000"/>
              </a:lnSpc>
              <a:spcBef>
                <a:spcPts val="25"/>
              </a:spcBef>
            </a:pPr>
            <a:endParaRPr sz="1650" dirty="0">
              <a:latin typeface="Arial" panose="020B0604020202020204" pitchFamily="34" charset="0"/>
              <a:cs typeface="Arial" panose="020B0604020202020204" pitchFamily="34" charset="0"/>
            </a:endParaRPr>
          </a:p>
          <a:p>
            <a:pPr marL="91440" marR="79375" algn="just">
              <a:lnSpc>
                <a:spcPct val="100000"/>
              </a:lnSpc>
            </a:pPr>
            <a:r>
              <a:rPr sz="1600" b="0" spc="-25" dirty="0">
                <a:latin typeface="Arial" panose="020B0604020202020204" pitchFamily="34" charset="0"/>
                <a:cs typeface="Arial" panose="020B0604020202020204" pitchFamily="34" charset="0"/>
              </a:rPr>
              <a:t>Return </a:t>
            </a:r>
            <a:r>
              <a:rPr sz="1600" b="0" spc="-15" dirty="0">
                <a:latin typeface="Arial" panose="020B0604020202020204" pitchFamily="34" charset="0"/>
                <a:cs typeface="Arial" panose="020B0604020202020204" pitchFamily="34" charset="0"/>
              </a:rPr>
              <a:t>of </a:t>
            </a:r>
            <a:r>
              <a:rPr sz="1600" b="0" spc="-5" dirty="0">
                <a:latin typeface="Arial" panose="020B0604020202020204" pitchFamily="34" charset="0"/>
                <a:cs typeface="Arial" panose="020B0604020202020204" pitchFamily="34" charset="0"/>
              </a:rPr>
              <a:t>= </a:t>
            </a:r>
            <a:r>
              <a:rPr sz="1600" b="0" spc="-10" dirty="0">
                <a:latin typeface="Arial" panose="020B0604020202020204" pitchFamily="34" charset="0"/>
                <a:cs typeface="Arial" panose="020B0604020202020204" pitchFamily="34" charset="0"/>
              </a:rPr>
              <a:t>Depreciation, to compensate  </a:t>
            </a:r>
            <a:r>
              <a:rPr sz="1600" b="0" spc="-15" dirty="0">
                <a:latin typeface="Arial" panose="020B0604020202020204" pitchFamily="34" charset="0"/>
                <a:cs typeface="Arial" panose="020B0604020202020204" pitchFamily="34" charset="0"/>
              </a:rPr>
              <a:t>for </a:t>
            </a:r>
            <a:r>
              <a:rPr sz="1600" b="0" spc="-10" dirty="0">
                <a:latin typeface="Arial" panose="020B0604020202020204" pitchFamily="34" charset="0"/>
                <a:cs typeface="Arial" panose="020B0604020202020204" pitchFamily="34" charset="0"/>
              </a:rPr>
              <a:t>wear </a:t>
            </a:r>
            <a:r>
              <a:rPr sz="1600" b="0" spc="-5" dirty="0">
                <a:latin typeface="Arial" panose="020B0604020202020204" pitchFamily="34" charset="0"/>
                <a:cs typeface="Arial" panose="020B0604020202020204" pitchFamily="34" charset="0"/>
              </a:rPr>
              <a:t>and tear of asset </a:t>
            </a:r>
            <a:r>
              <a:rPr sz="1600" b="0" spc="-10" dirty="0">
                <a:latin typeface="Arial" panose="020B0604020202020204" pitchFamily="34" charset="0"/>
                <a:cs typeface="Arial" panose="020B0604020202020204" pitchFamily="34" charset="0"/>
              </a:rPr>
              <a:t>(Unique </a:t>
            </a:r>
            <a:r>
              <a:rPr sz="1600" b="0" spc="-15" dirty="0">
                <a:latin typeface="Arial" panose="020B0604020202020204" pitchFamily="34" charset="0"/>
                <a:cs typeface="Arial" panose="020B0604020202020204" pitchFamily="34" charset="0"/>
              </a:rPr>
              <a:t>to </a:t>
            </a:r>
            <a:r>
              <a:rPr sz="1600" b="0" spc="-20" dirty="0">
                <a:latin typeface="Arial" panose="020B0604020202020204" pitchFamily="34" charset="0"/>
                <a:cs typeface="Arial" panose="020B0604020202020204" pitchFamily="34" charset="0"/>
              </a:rPr>
              <a:t>fixed  </a:t>
            </a:r>
            <a:r>
              <a:rPr sz="1600" b="0" spc="-10" dirty="0">
                <a:latin typeface="Arial" panose="020B0604020202020204" pitchFamily="34" charset="0"/>
                <a:cs typeface="Arial" panose="020B0604020202020204" pitchFamily="34" charset="0"/>
              </a:rPr>
              <a:t>assets)</a:t>
            </a:r>
            <a:endParaRPr sz="16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2FEA06D5-300E-7C48-14D2-5D8E11C36E3F}"/>
              </a:ext>
            </a:extLst>
          </p:cNvPr>
          <p:cNvSpPr txBox="1"/>
          <p:nvPr/>
        </p:nvSpPr>
        <p:spPr>
          <a:xfrm>
            <a:off x="5359037" y="1599877"/>
            <a:ext cx="3927061" cy="338554"/>
          </a:xfrm>
          <a:prstGeom prst="rect">
            <a:avLst/>
          </a:prstGeom>
          <a:noFill/>
        </p:spPr>
        <p:txBody>
          <a:bodyPr wrap="square">
            <a:spAutoFit/>
          </a:bodyPr>
          <a:lstStyle/>
          <a:p>
            <a:pPr marL="12700">
              <a:lnSpc>
                <a:spcPct val="100000"/>
              </a:lnSpc>
            </a:pPr>
            <a:r>
              <a:rPr lang="en-IN" sz="1600" b="1" spc="-10" dirty="0">
                <a:latin typeface="Arial" panose="020B0604020202020204" pitchFamily="34" charset="0"/>
                <a:cs typeface="Arial" panose="020B0604020202020204" pitchFamily="34" charset="0"/>
              </a:rPr>
              <a:t>Common contributory </a:t>
            </a:r>
            <a:r>
              <a:rPr lang="en-IN" sz="1600" b="1" spc="-5" dirty="0">
                <a:latin typeface="Arial" panose="020B0604020202020204" pitchFamily="34" charset="0"/>
                <a:cs typeface="Arial" panose="020B0604020202020204" pitchFamily="34" charset="0"/>
              </a:rPr>
              <a:t>assets</a:t>
            </a:r>
            <a:r>
              <a:rPr lang="en-IN" sz="1600" b="1" spc="75" dirty="0">
                <a:latin typeface="Arial" panose="020B0604020202020204" pitchFamily="34" charset="0"/>
                <a:cs typeface="Arial" panose="020B0604020202020204" pitchFamily="34" charset="0"/>
              </a:rPr>
              <a:t> </a:t>
            </a:r>
            <a:r>
              <a:rPr lang="en-IN" sz="1600" b="1" spc="-5" dirty="0">
                <a:latin typeface="Arial" panose="020B0604020202020204" pitchFamily="34" charset="0"/>
                <a:cs typeface="Arial" panose="020B0604020202020204" pitchFamily="34" charset="0"/>
              </a:rPr>
              <a:t>include:</a:t>
            </a:r>
            <a:endParaRPr lang="en-IN" sz="1600" b="1" dirty="0">
              <a:latin typeface="Arial" panose="020B0604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B9A92B48-1C82-11FD-41BA-C749D8F83DE6}"/>
              </a:ext>
            </a:extLst>
          </p:cNvPr>
          <p:cNvCxnSpPr>
            <a:cxnSpLocks/>
          </p:cNvCxnSpPr>
          <p:nvPr/>
        </p:nvCxnSpPr>
        <p:spPr>
          <a:xfrm>
            <a:off x="5277679" y="1305494"/>
            <a:ext cx="0" cy="516464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7810842"/>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F59D9-8DED-5ED2-682B-AE2854045B8B}"/>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FD0B3554-7061-CDAD-51A1-0B42A80E081D}"/>
              </a:ext>
            </a:extLst>
          </p:cNvPr>
          <p:cNvSpPr/>
          <p:nvPr/>
        </p:nvSpPr>
        <p:spPr>
          <a:xfrm>
            <a:off x="-69573" y="1023145"/>
            <a:ext cx="3841564" cy="381771"/>
          </a:xfrm>
          <a:prstGeom prst="rect">
            <a:avLst/>
          </a:prstGeom>
        </p:spPr>
        <p:txBody>
          <a:bodyPr wrap="none">
            <a:spAutoFit/>
          </a:bodyPr>
          <a:lstStyle/>
          <a:p>
            <a:pPr marL="285750" indent="-285750" algn="just">
              <a:lnSpc>
                <a:spcPct val="114000"/>
              </a:lnSpc>
              <a:spcBef>
                <a:spcPts val="95"/>
              </a:spcBef>
              <a:spcAft>
                <a:spcPts val="600"/>
              </a:spcAft>
              <a:buBlip>
                <a:blip r:embed="rId2">
                  <a:extLst>
                    <a:ext uri="{96DAC541-7B7A-43D3-8B79-37D633B846F1}">
                      <asvg:svgBlip xmlns:asvg="http://schemas.microsoft.com/office/drawing/2016/SVG/main" r:embed="rId3"/>
                    </a:ext>
                  </a:extLst>
                </a:blip>
              </a:buBlip>
            </a:pPr>
            <a:r>
              <a:rPr lang="en-IN" b="1" dirty="0">
                <a:solidFill>
                  <a:schemeClr val="tx2"/>
                </a:solidFill>
                <a:latin typeface="Arial" panose="020B0604020202020204" pitchFamily="34" charset="0"/>
                <a:cs typeface="Arial" panose="020B0604020202020204" pitchFamily="34" charset="0"/>
              </a:rPr>
              <a:t>Tax Amortization Benefit (TAB)</a:t>
            </a:r>
          </a:p>
        </p:txBody>
      </p:sp>
      <p:pic>
        <p:nvPicPr>
          <p:cNvPr id="6" name="Picture 5">
            <a:extLst>
              <a:ext uri="{FF2B5EF4-FFF2-40B4-BE49-F238E27FC236}">
                <a16:creationId xmlns:a16="http://schemas.microsoft.com/office/drawing/2014/main" id="{456FDC72-2492-14F8-E5F7-A43E2747924B}"/>
              </a:ext>
            </a:extLst>
          </p:cNvPr>
          <p:cNvPicPr>
            <a:picLocks noChangeAspect="1"/>
          </p:cNvPicPr>
          <p:nvPr/>
        </p:nvPicPr>
        <p:blipFill>
          <a:blip r:embed="rId4"/>
          <a:stretch>
            <a:fillRect/>
          </a:stretch>
        </p:blipFill>
        <p:spPr>
          <a:xfrm>
            <a:off x="7375435" y="118511"/>
            <a:ext cx="1617555" cy="675993"/>
          </a:xfrm>
          <a:prstGeom prst="rect">
            <a:avLst/>
          </a:prstGeom>
        </p:spPr>
      </p:pic>
      <p:sp>
        <p:nvSpPr>
          <p:cNvPr id="7" name="object 10">
            <a:extLst>
              <a:ext uri="{FF2B5EF4-FFF2-40B4-BE49-F238E27FC236}">
                <a16:creationId xmlns:a16="http://schemas.microsoft.com/office/drawing/2014/main" id="{60C13CA0-D13C-1EFA-1301-09737A59FF08}"/>
              </a:ext>
            </a:extLst>
          </p:cNvPr>
          <p:cNvSpPr txBox="1"/>
          <p:nvPr/>
        </p:nvSpPr>
        <p:spPr>
          <a:xfrm>
            <a:off x="325464" y="1531116"/>
            <a:ext cx="8524068" cy="2382704"/>
          </a:xfrm>
          <a:prstGeom prst="rect">
            <a:avLst/>
          </a:prstGeom>
        </p:spPr>
        <p:txBody>
          <a:bodyPr vert="horz" wrap="square" lIns="0" tIns="12700" rIns="0" bIns="0" rtlCol="0">
            <a:spAutoFit/>
          </a:bodyPr>
          <a:lstStyle/>
          <a:p>
            <a:pPr marL="238125" marR="206375" indent="-225425" algn="just">
              <a:spcBef>
                <a:spcPts val="300"/>
              </a:spcBef>
              <a:spcAft>
                <a:spcPts val="300"/>
              </a:spcAft>
              <a:buFontTx/>
              <a:buChar char="•"/>
              <a:tabLst>
                <a:tab pos="238125" algn="l"/>
                <a:tab pos="238760" algn="l"/>
              </a:tabLst>
            </a:pPr>
            <a:r>
              <a:rPr lang="en-US" sz="1600" dirty="0">
                <a:solidFill>
                  <a:schemeClr val="tx1">
                    <a:lumMod val="65000"/>
                    <a:lumOff val="35000"/>
                  </a:schemeClr>
                </a:solidFill>
                <a:effectLst/>
                <a:latin typeface="Arial" panose="020B0604020202020204" pitchFamily="34" charset="0"/>
                <a:ea typeface="Calibri" panose="020F0502020204030204" pitchFamily="34" charset="0"/>
              </a:rPr>
              <a:t>The tax amortization benefit reflects the additional value accruing to the asset brought about by the ability to deduct the amortization of the asset over its tax life.</a:t>
            </a:r>
            <a:endParaRPr lang="en-US" sz="16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endParaRPr>
          </a:p>
          <a:p>
            <a:pPr marL="238125" marR="206375" indent="-225425" algn="just">
              <a:spcBef>
                <a:spcPts val="300"/>
              </a:spcBef>
              <a:spcAft>
                <a:spcPts val="300"/>
              </a:spcAft>
              <a:buFontTx/>
              <a:buChar char="•"/>
              <a:tabLst>
                <a:tab pos="238125" algn="l"/>
                <a:tab pos="238760" algn="l"/>
              </a:tabLst>
            </a:pPr>
            <a:r>
              <a:rPr lang="en-US" sz="1600" dirty="0">
                <a:solidFill>
                  <a:schemeClr val="tx1">
                    <a:lumMod val="65000"/>
                    <a:lumOff val="35000"/>
                  </a:schemeClr>
                </a:solidFill>
                <a:effectLst/>
                <a:latin typeface="Arial" panose="020B0604020202020204" pitchFamily="34" charset="0"/>
                <a:ea typeface="Calibri" panose="020F0502020204030204" pitchFamily="34" charset="0"/>
                <a:cs typeface="Arial" panose="020B0604020202020204" pitchFamily="34" charset="0"/>
              </a:rPr>
              <a:t>The future amortization of an individual intangible asset must be considered as a component of the aggregate value of the subject intangible asset. In the context of valuing intangible assets, the tax amortization benefit is an uplift to reflect the value of the tax-shield afforded by the amortization of capitalized intangible assets.</a:t>
            </a:r>
            <a:endParaRPr lang="en-IN" sz="1600" dirty="0">
              <a:solidFill>
                <a:schemeClr val="tx1">
                  <a:lumMod val="65000"/>
                  <a:lumOff val="35000"/>
                </a:schemeClr>
              </a:solidFill>
              <a:latin typeface="Arial" panose="020B0604020202020204" pitchFamily="34" charset="0"/>
              <a:cs typeface="Arial" panose="020B0604020202020204" pitchFamily="34" charset="0"/>
            </a:endParaRPr>
          </a:p>
          <a:p>
            <a:pPr marL="238125" marR="206375" indent="-225425" algn="just">
              <a:spcBef>
                <a:spcPts val="300"/>
              </a:spcBef>
              <a:spcAft>
                <a:spcPts val="300"/>
              </a:spcAft>
              <a:buFontTx/>
              <a:buChar char="•"/>
              <a:tabLst>
                <a:tab pos="238125" algn="l"/>
                <a:tab pos="238760" algn="l"/>
              </a:tabLst>
            </a:pPr>
            <a:r>
              <a:rPr lang="en-IN" sz="1600" dirty="0">
                <a:solidFill>
                  <a:schemeClr val="tx1">
                    <a:lumMod val="65000"/>
                    <a:lumOff val="35000"/>
                  </a:schemeClr>
                </a:solidFill>
                <a:latin typeface="Arial" panose="020B0604020202020204" pitchFamily="34" charset="0"/>
                <a:cs typeface="Arial" panose="020B0604020202020204" pitchFamily="34" charset="0"/>
              </a:rPr>
              <a:t>Tax amortization benefit is applied when using the income approach and not applied when using the market approach.  Market-based data used in the market approach is assumed to include the potential tax benefits resulting from obtaining a new tax basis.</a:t>
            </a:r>
          </a:p>
        </p:txBody>
      </p:sp>
      <p:pic>
        <p:nvPicPr>
          <p:cNvPr id="9" name="Picture 8">
            <a:extLst>
              <a:ext uri="{FF2B5EF4-FFF2-40B4-BE49-F238E27FC236}">
                <a16:creationId xmlns:a16="http://schemas.microsoft.com/office/drawing/2014/main" id="{FD22C42C-A09B-952D-5D55-3912D0640868}"/>
              </a:ext>
            </a:extLst>
          </p:cNvPr>
          <p:cNvPicPr>
            <a:picLocks noChangeAspect="1"/>
          </p:cNvPicPr>
          <p:nvPr/>
        </p:nvPicPr>
        <p:blipFill>
          <a:blip r:embed="rId5"/>
          <a:stretch>
            <a:fillRect/>
          </a:stretch>
        </p:blipFill>
        <p:spPr>
          <a:xfrm>
            <a:off x="2548651" y="4136537"/>
            <a:ext cx="4046697" cy="2133914"/>
          </a:xfrm>
          <a:prstGeom prst="rect">
            <a:avLst/>
          </a:prstGeom>
        </p:spPr>
      </p:pic>
      <p:sp>
        <p:nvSpPr>
          <p:cNvPr id="18" name="Slide Number Placeholder 4">
            <a:extLst>
              <a:ext uri="{FF2B5EF4-FFF2-40B4-BE49-F238E27FC236}">
                <a16:creationId xmlns:a16="http://schemas.microsoft.com/office/drawing/2014/main" id="{BFD45AA4-90D5-0AF2-CC50-E216A3F8E667}"/>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32</a:t>
            </a:fld>
            <a:endParaRPr lang="en-US" sz="1000" dirty="0">
              <a:solidFill>
                <a:schemeClr val="tx1"/>
              </a:solidFill>
              <a:latin typeface="Arial" panose="020B0604020202020204" pitchFamily="34" charset="0"/>
              <a:cs typeface="Arial" panose="020B0604020202020204" pitchFamily="34" charset="0"/>
            </a:endParaRPr>
          </a:p>
        </p:txBody>
      </p:sp>
      <p:sp>
        <p:nvSpPr>
          <p:cNvPr id="2" name="Title 5">
            <a:extLst>
              <a:ext uri="{FF2B5EF4-FFF2-40B4-BE49-F238E27FC236}">
                <a16:creationId xmlns:a16="http://schemas.microsoft.com/office/drawing/2014/main" id="{CFA9BE59-249C-42DC-F78D-7F8F4F9EB390}"/>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Tree>
    <p:extLst>
      <p:ext uri="{BB962C8B-B14F-4D97-AF65-F5344CB8AC3E}">
        <p14:creationId xmlns:p14="http://schemas.microsoft.com/office/powerpoint/2010/main" val="981849353"/>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B16AABCA-188F-4C44-AC5F-1FA1BA0468F1}"/>
              </a:ext>
            </a:extLst>
          </p:cNvPr>
          <p:cNvPicPr>
            <a:picLocks noChangeAspect="1"/>
          </p:cNvPicPr>
          <p:nvPr/>
        </p:nvPicPr>
        <p:blipFill>
          <a:blip r:embed="rId3"/>
          <a:stretch>
            <a:fillRect/>
          </a:stretch>
        </p:blipFill>
        <p:spPr>
          <a:xfrm>
            <a:off x="6828568" y="83217"/>
            <a:ext cx="2120131" cy="802210"/>
          </a:xfrm>
          <a:prstGeom prst="rect">
            <a:avLst/>
          </a:prstGeom>
        </p:spPr>
      </p:pic>
      <p:sp>
        <p:nvSpPr>
          <p:cNvPr id="14" name="object 4">
            <a:extLst>
              <a:ext uri="{FF2B5EF4-FFF2-40B4-BE49-F238E27FC236}">
                <a16:creationId xmlns:a16="http://schemas.microsoft.com/office/drawing/2014/main" id="{6654897D-E61D-41AE-9386-A25AA307FBD1}"/>
              </a:ext>
            </a:extLst>
          </p:cNvPr>
          <p:cNvSpPr/>
          <p:nvPr/>
        </p:nvSpPr>
        <p:spPr>
          <a:xfrm>
            <a:off x="4018997" y="3089688"/>
            <a:ext cx="76200" cy="345440"/>
          </a:xfrm>
          <a:custGeom>
            <a:avLst/>
            <a:gdLst/>
            <a:ahLst/>
            <a:cxnLst/>
            <a:rect l="l" t="t" r="r" b="b"/>
            <a:pathLst>
              <a:path w="76200" h="345439">
                <a:moveTo>
                  <a:pt x="31750" y="268986"/>
                </a:moveTo>
                <a:lnTo>
                  <a:pt x="0" y="268986"/>
                </a:lnTo>
                <a:lnTo>
                  <a:pt x="38100" y="345186"/>
                </a:lnTo>
                <a:lnTo>
                  <a:pt x="69850" y="281686"/>
                </a:lnTo>
                <a:lnTo>
                  <a:pt x="31750" y="281686"/>
                </a:lnTo>
                <a:lnTo>
                  <a:pt x="31750" y="268986"/>
                </a:lnTo>
                <a:close/>
              </a:path>
              <a:path w="76200" h="345439">
                <a:moveTo>
                  <a:pt x="44450" y="0"/>
                </a:moveTo>
                <a:lnTo>
                  <a:pt x="31750" y="0"/>
                </a:lnTo>
                <a:lnTo>
                  <a:pt x="31750" y="281686"/>
                </a:lnTo>
                <a:lnTo>
                  <a:pt x="44450" y="281686"/>
                </a:lnTo>
                <a:lnTo>
                  <a:pt x="44450" y="0"/>
                </a:lnTo>
                <a:close/>
              </a:path>
              <a:path w="76200" h="345439">
                <a:moveTo>
                  <a:pt x="76200" y="268986"/>
                </a:moveTo>
                <a:lnTo>
                  <a:pt x="44450" y="268986"/>
                </a:lnTo>
                <a:lnTo>
                  <a:pt x="44450" y="281686"/>
                </a:lnTo>
                <a:lnTo>
                  <a:pt x="69850" y="281686"/>
                </a:lnTo>
                <a:lnTo>
                  <a:pt x="76200" y="268986"/>
                </a:lnTo>
                <a:close/>
              </a:path>
            </a:pathLst>
          </a:custGeom>
          <a:solidFill>
            <a:srgbClr val="670020"/>
          </a:solidFill>
          <a:ln w="3175">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15" name="object 5">
            <a:extLst>
              <a:ext uri="{FF2B5EF4-FFF2-40B4-BE49-F238E27FC236}">
                <a16:creationId xmlns:a16="http://schemas.microsoft.com/office/drawing/2014/main" id="{D33AFA44-B2C7-48D1-BA85-05A8509C4567}"/>
              </a:ext>
            </a:extLst>
          </p:cNvPr>
          <p:cNvSpPr/>
          <p:nvPr/>
        </p:nvSpPr>
        <p:spPr>
          <a:xfrm>
            <a:off x="4018997" y="4196112"/>
            <a:ext cx="76200" cy="345440"/>
          </a:xfrm>
          <a:custGeom>
            <a:avLst/>
            <a:gdLst/>
            <a:ahLst/>
            <a:cxnLst/>
            <a:rect l="l" t="t" r="r" b="b"/>
            <a:pathLst>
              <a:path w="76200" h="345439">
                <a:moveTo>
                  <a:pt x="31750" y="268986"/>
                </a:moveTo>
                <a:lnTo>
                  <a:pt x="0" y="268986"/>
                </a:lnTo>
                <a:lnTo>
                  <a:pt x="38100" y="345186"/>
                </a:lnTo>
                <a:lnTo>
                  <a:pt x="69850" y="281686"/>
                </a:lnTo>
                <a:lnTo>
                  <a:pt x="31750" y="281686"/>
                </a:lnTo>
                <a:lnTo>
                  <a:pt x="31750" y="268986"/>
                </a:lnTo>
                <a:close/>
              </a:path>
              <a:path w="76200" h="345439">
                <a:moveTo>
                  <a:pt x="44450" y="0"/>
                </a:moveTo>
                <a:lnTo>
                  <a:pt x="31750" y="0"/>
                </a:lnTo>
                <a:lnTo>
                  <a:pt x="31750" y="281686"/>
                </a:lnTo>
                <a:lnTo>
                  <a:pt x="44450" y="281686"/>
                </a:lnTo>
                <a:lnTo>
                  <a:pt x="44450" y="0"/>
                </a:lnTo>
                <a:close/>
              </a:path>
              <a:path w="76200" h="345439">
                <a:moveTo>
                  <a:pt x="76200" y="268986"/>
                </a:moveTo>
                <a:lnTo>
                  <a:pt x="44450" y="268986"/>
                </a:lnTo>
                <a:lnTo>
                  <a:pt x="44450" y="281686"/>
                </a:lnTo>
                <a:lnTo>
                  <a:pt x="69850" y="281686"/>
                </a:lnTo>
                <a:lnTo>
                  <a:pt x="76200" y="268986"/>
                </a:lnTo>
                <a:close/>
              </a:path>
            </a:pathLst>
          </a:custGeom>
          <a:solidFill>
            <a:srgbClr val="670020"/>
          </a:solidFill>
          <a:ln w="3175">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16" name="object 6">
            <a:extLst>
              <a:ext uri="{FF2B5EF4-FFF2-40B4-BE49-F238E27FC236}">
                <a16:creationId xmlns:a16="http://schemas.microsoft.com/office/drawing/2014/main" id="{BA2E17E6-6051-4D85-B80D-D8C58FFA63C6}"/>
              </a:ext>
            </a:extLst>
          </p:cNvPr>
          <p:cNvSpPr/>
          <p:nvPr/>
        </p:nvSpPr>
        <p:spPr>
          <a:xfrm>
            <a:off x="4018997" y="5317775"/>
            <a:ext cx="76200" cy="345440"/>
          </a:xfrm>
          <a:custGeom>
            <a:avLst/>
            <a:gdLst/>
            <a:ahLst/>
            <a:cxnLst/>
            <a:rect l="l" t="t" r="r" b="b"/>
            <a:pathLst>
              <a:path w="76200" h="345439">
                <a:moveTo>
                  <a:pt x="31750" y="268985"/>
                </a:moveTo>
                <a:lnTo>
                  <a:pt x="0" y="268985"/>
                </a:lnTo>
                <a:lnTo>
                  <a:pt x="38100" y="345185"/>
                </a:lnTo>
                <a:lnTo>
                  <a:pt x="69850" y="281685"/>
                </a:lnTo>
                <a:lnTo>
                  <a:pt x="31750" y="281685"/>
                </a:lnTo>
                <a:lnTo>
                  <a:pt x="31750" y="268985"/>
                </a:lnTo>
                <a:close/>
              </a:path>
              <a:path w="76200" h="345439">
                <a:moveTo>
                  <a:pt x="44450" y="0"/>
                </a:moveTo>
                <a:lnTo>
                  <a:pt x="31750" y="0"/>
                </a:lnTo>
                <a:lnTo>
                  <a:pt x="31750" y="281685"/>
                </a:lnTo>
                <a:lnTo>
                  <a:pt x="44450" y="281685"/>
                </a:lnTo>
                <a:lnTo>
                  <a:pt x="44450" y="0"/>
                </a:lnTo>
                <a:close/>
              </a:path>
              <a:path w="76200" h="345439">
                <a:moveTo>
                  <a:pt x="76200" y="268985"/>
                </a:moveTo>
                <a:lnTo>
                  <a:pt x="44450" y="268985"/>
                </a:lnTo>
                <a:lnTo>
                  <a:pt x="44450" y="281685"/>
                </a:lnTo>
                <a:lnTo>
                  <a:pt x="69850" y="281685"/>
                </a:lnTo>
                <a:lnTo>
                  <a:pt x="76200" y="268985"/>
                </a:lnTo>
                <a:close/>
              </a:path>
            </a:pathLst>
          </a:custGeom>
          <a:solidFill>
            <a:srgbClr val="670020"/>
          </a:solidFill>
          <a:ln w="3175">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17" name="object 7">
            <a:extLst>
              <a:ext uri="{FF2B5EF4-FFF2-40B4-BE49-F238E27FC236}">
                <a16:creationId xmlns:a16="http://schemas.microsoft.com/office/drawing/2014/main" id="{2FACC9FD-971E-47EB-BCC3-DEA292D60D45}"/>
              </a:ext>
            </a:extLst>
          </p:cNvPr>
          <p:cNvSpPr txBox="1"/>
          <p:nvPr/>
        </p:nvSpPr>
        <p:spPr>
          <a:xfrm>
            <a:off x="4711274" y="4202588"/>
            <a:ext cx="291465" cy="566822"/>
          </a:xfrm>
          <a:prstGeom prst="rect">
            <a:avLst/>
          </a:prstGeom>
        </p:spPr>
        <p:txBody>
          <a:bodyPr vert="horz" wrap="square" lIns="0" tIns="12700" rIns="0" bIns="0" rtlCol="0">
            <a:spAutoFit/>
          </a:bodyPr>
          <a:lstStyle/>
          <a:p>
            <a:pPr marL="12700">
              <a:lnSpc>
                <a:spcPct val="100000"/>
              </a:lnSpc>
              <a:spcBef>
                <a:spcPts val="100"/>
              </a:spcBef>
            </a:pPr>
            <a:r>
              <a:rPr sz="1800" b="0" dirty="0">
                <a:latin typeface="Arial" panose="020B0604020202020204" pitchFamily="34" charset="0"/>
                <a:cs typeface="Arial" panose="020B0604020202020204" pitchFamily="34" charset="0"/>
              </a:rPr>
              <a:t>No</a:t>
            </a:r>
            <a:endParaRPr sz="1800" dirty="0">
              <a:latin typeface="Arial" panose="020B0604020202020204" pitchFamily="34" charset="0"/>
              <a:cs typeface="Arial" panose="020B0604020202020204" pitchFamily="34" charset="0"/>
            </a:endParaRPr>
          </a:p>
        </p:txBody>
      </p:sp>
      <p:sp>
        <p:nvSpPr>
          <p:cNvPr id="18" name="object 8">
            <a:extLst>
              <a:ext uri="{FF2B5EF4-FFF2-40B4-BE49-F238E27FC236}">
                <a16:creationId xmlns:a16="http://schemas.microsoft.com/office/drawing/2014/main" id="{1D42F8F2-B5DD-4510-970B-DF9B4F5B2A9A}"/>
              </a:ext>
            </a:extLst>
          </p:cNvPr>
          <p:cNvSpPr txBox="1"/>
          <p:nvPr/>
        </p:nvSpPr>
        <p:spPr>
          <a:xfrm>
            <a:off x="4711274" y="5281326"/>
            <a:ext cx="291465" cy="566822"/>
          </a:xfrm>
          <a:prstGeom prst="rect">
            <a:avLst/>
          </a:prstGeom>
        </p:spPr>
        <p:txBody>
          <a:bodyPr vert="horz" wrap="square" lIns="0" tIns="12700" rIns="0" bIns="0" rtlCol="0">
            <a:spAutoFit/>
          </a:bodyPr>
          <a:lstStyle/>
          <a:p>
            <a:pPr marL="12700">
              <a:lnSpc>
                <a:spcPct val="100000"/>
              </a:lnSpc>
              <a:spcBef>
                <a:spcPts val="100"/>
              </a:spcBef>
            </a:pPr>
            <a:r>
              <a:rPr sz="1800" b="0" dirty="0">
                <a:latin typeface="Arial" panose="020B0604020202020204" pitchFamily="34" charset="0"/>
                <a:cs typeface="Arial" panose="020B0604020202020204" pitchFamily="34" charset="0"/>
              </a:rPr>
              <a:t>No</a:t>
            </a:r>
            <a:endParaRPr sz="1800" dirty="0">
              <a:latin typeface="Arial" panose="020B0604020202020204" pitchFamily="34" charset="0"/>
              <a:cs typeface="Arial" panose="020B0604020202020204" pitchFamily="34" charset="0"/>
            </a:endParaRPr>
          </a:p>
        </p:txBody>
      </p:sp>
      <p:sp>
        <p:nvSpPr>
          <p:cNvPr id="21" name="object 9">
            <a:extLst>
              <a:ext uri="{FF2B5EF4-FFF2-40B4-BE49-F238E27FC236}">
                <a16:creationId xmlns:a16="http://schemas.microsoft.com/office/drawing/2014/main" id="{F8BB0637-7391-44FF-822C-94EEA5DDD75E}"/>
              </a:ext>
            </a:extLst>
          </p:cNvPr>
          <p:cNvSpPr/>
          <p:nvPr/>
        </p:nvSpPr>
        <p:spPr>
          <a:xfrm>
            <a:off x="2801321" y="2327688"/>
            <a:ext cx="2501265" cy="762000"/>
          </a:xfrm>
          <a:custGeom>
            <a:avLst/>
            <a:gdLst/>
            <a:ahLst/>
            <a:cxnLst/>
            <a:rect l="l" t="t" r="r" b="b"/>
            <a:pathLst>
              <a:path w="2501265" h="762000">
                <a:moveTo>
                  <a:pt x="0" y="127000"/>
                </a:moveTo>
                <a:lnTo>
                  <a:pt x="9985" y="77581"/>
                </a:lnTo>
                <a:lnTo>
                  <a:pt x="37211" y="37211"/>
                </a:lnTo>
                <a:lnTo>
                  <a:pt x="77581" y="9985"/>
                </a:lnTo>
                <a:lnTo>
                  <a:pt x="127000" y="0"/>
                </a:lnTo>
                <a:lnTo>
                  <a:pt x="2373884" y="0"/>
                </a:lnTo>
                <a:lnTo>
                  <a:pt x="2423302" y="9985"/>
                </a:lnTo>
                <a:lnTo>
                  <a:pt x="2463673" y="37211"/>
                </a:lnTo>
                <a:lnTo>
                  <a:pt x="2490898" y="77581"/>
                </a:lnTo>
                <a:lnTo>
                  <a:pt x="2500884" y="127000"/>
                </a:lnTo>
                <a:lnTo>
                  <a:pt x="2500884" y="635000"/>
                </a:lnTo>
                <a:lnTo>
                  <a:pt x="2490898" y="684418"/>
                </a:lnTo>
                <a:lnTo>
                  <a:pt x="2463673" y="724788"/>
                </a:lnTo>
                <a:lnTo>
                  <a:pt x="2423302" y="752014"/>
                </a:lnTo>
                <a:lnTo>
                  <a:pt x="2373884" y="762000"/>
                </a:lnTo>
                <a:lnTo>
                  <a:pt x="127000" y="762000"/>
                </a:lnTo>
                <a:lnTo>
                  <a:pt x="77581" y="752014"/>
                </a:lnTo>
                <a:lnTo>
                  <a:pt x="37210" y="724788"/>
                </a:lnTo>
                <a:lnTo>
                  <a:pt x="9985" y="684418"/>
                </a:lnTo>
                <a:lnTo>
                  <a:pt x="0" y="635000"/>
                </a:lnTo>
                <a:lnTo>
                  <a:pt x="0" y="127000"/>
                </a:lnTo>
                <a:close/>
              </a:path>
            </a:pathLst>
          </a:cu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22" name="object 10">
            <a:extLst>
              <a:ext uri="{FF2B5EF4-FFF2-40B4-BE49-F238E27FC236}">
                <a16:creationId xmlns:a16="http://schemas.microsoft.com/office/drawing/2014/main" id="{5A24360B-2615-412B-B4C9-259D180ED1AA}"/>
              </a:ext>
            </a:extLst>
          </p:cNvPr>
          <p:cNvSpPr txBox="1"/>
          <p:nvPr/>
        </p:nvSpPr>
        <p:spPr>
          <a:xfrm>
            <a:off x="194526" y="1470400"/>
            <a:ext cx="8806462" cy="825226"/>
          </a:xfrm>
          <a:prstGeom prst="rect">
            <a:avLst/>
          </a:prstGeom>
        </p:spPr>
        <p:txBody>
          <a:bodyPr vert="horz" wrap="square" lIns="0" tIns="12065" rIns="0" bIns="0" rtlCol="0">
            <a:spAutoFit/>
          </a:bodyPr>
          <a:lstStyle/>
          <a:p>
            <a:pPr marL="12700" marR="5080" algn="just"/>
            <a:r>
              <a:rPr sz="1400" b="0" spc="-5" dirty="0">
                <a:solidFill>
                  <a:schemeClr val="tx1">
                    <a:lumMod val="65000"/>
                    <a:lumOff val="35000"/>
                  </a:schemeClr>
                </a:solidFill>
                <a:latin typeface="Arial" panose="020B0604020202020204" pitchFamily="34" charset="0"/>
                <a:cs typeface="Arial" panose="020B0604020202020204" pitchFamily="34" charset="0"/>
              </a:rPr>
              <a:t>An </a:t>
            </a:r>
            <a:r>
              <a:rPr sz="1400" b="0" dirty="0">
                <a:solidFill>
                  <a:schemeClr val="tx1">
                    <a:lumMod val="65000"/>
                    <a:lumOff val="35000"/>
                  </a:schemeClr>
                </a:solidFill>
                <a:latin typeface="Arial" panose="020B0604020202020204" pitchFamily="34" charset="0"/>
                <a:cs typeface="Arial" panose="020B0604020202020204" pitchFamily="34" charset="0"/>
              </a:rPr>
              <a:t>assembled </a:t>
            </a:r>
            <a:r>
              <a:rPr sz="1400" b="0" spc="-10" dirty="0">
                <a:solidFill>
                  <a:schemeClr val="tx1">
                    <a:lumMod val="65000"/>
                    <a:lumOff val="35000"/>
                  </a:schemeClr>
                </a:solidFill>
                <a:latin typeface="Arial" panose="020B0604020202020204" pitchFamily="34" charset="0"/>
                <a:cs typeface="Arial" panose="020B0604020202020204" pitchFamily="34" charset="0"/>
              </a:rPr>
              <a:t>workforce </a:t>
            </a:r>
            <a:r>
              <a:rPr sz="1400" b="0" dirty="0">
                <a:solidFill>
                  <a:schemeClr val="tx1">
                    <a:lumMod val="65000"/>
                    <a:lumOff val="35000"/>
                  </a:schemeClr>
                </a:solidFill>
                <a:latin typeface="Arial" panose="020B0604020202020204" pitchFamily="34" charset="0"/>
                <a:cs typeface="Arial" panose="020B0604020202020204" pitchFamily="34" charset="0"/>
              </a:rPr>
              <a:t>is defined as an </a:t>
            </a:r>
            <a:r>
              <a:rPr sz="1400" b="0" spc="-10" dirty="0">
                <a:solidFill>
                  <a:schemeClr val="tx1">
                    <a:lumMod val="65000"/>
                    <a:lumOff val="35000"/>
                  </a:schemeClr>
                </a:solidFill>
                <a:latin typeface="Arial" panose="020B0604020202020204" pitchFamily="34" charset="0"/>
                <a:cs typeface="Arial" panose="020B0604020202020204" pitchFamily="34" charset="0"/>
              </a:rPr>
              <a:t>existing </a:t>
            </a:r>
            <a:r>
              <a:rPr sz="1400" b="0" spc="-5" dirty="0">
                <a:solidFill>
                  <a:schemeClr val="tx1">
                    <a:lumMod val="65000"/>
                    <a:lumOff val="35000"/>
                  </a:schemeClr>
                </a:solidFill>
                <a:latin typeface="Arial" panose="020B0604020202020204" pitchFamily="34" charset="0"/>
                <a:cs typeface="Arial" panose="020B0604020202020204" pitchFamily="34" charset="0"/>
              </a:rPr>
              <a:t>collection of employees that </a:t>
            </a:r>
            <a:r>
              <a:rPr sz="1400" b="0" dirty="0">
                <a:solidFill>
                  <a:schemeClr val="tx1">
                    <a:lumMod val="65000"/>
                    <a:lumOff val="35000"/>
                  </a:schemeClr>
                </a:solidFill>
                <a:latin typeface="Arial" panose="020B0604020202020204" pitchFamily="34" charset="0"/>
                <a:cs typeface="Arial" panose="020B0604020202020204" pitchFamily="34" charset="0"/>
              </a:rPr>
              <a:t>permits an </a:t>
            </a:r>
            <a:r>
              <a:rPr sz="1400" b="0" spc="-5" dirty="0">
                <a:solidFill>
                  <a:schemeClr val="tx1">
                    <a:lumMod val="65000"/>
                    <a:lumOff val="35000"/>
                  </a:schemeClr>
                </a:solidFill>
                <a:latin typeface="Arial" panose="020B0604020202020204" pitchFamily="34" charset="0"/>
                <a:cs typeface="Arial" panose="020B0604020202020204" pitchFamily="34" charset="0"/>
              </a:rPr>
              <a:t>acquirer </a:t>
            </a:r>
            <a:r>
              <a:rPr sz="1400" b="0" spc="-10" dirty="0">
                <a:solidFill>
                  <a:schemeClr val="tx1">
                    <a:lumMod val="65000"/>
                    <a:lumOff val="35000"/>
                  </a:schemeClr>
                </a:solidFill>
                <a:latin typeface="Arial" panose="020B0604020202020204" pitchFamily="34" charset="0"/>
                <a:cs typeface="Arial" panose="020B0604020202020204" pitchFamily="34" charset="0"/>
              </a:rPr>
              <a:t>to </a:t>
            </a:r>
            <a:r>
              <a:rPr sz="1400" b="0" spc="-5" dirty="0">
                <a:solidFill>
                  <a:schemeClr val="tx1">
                    <a:lumMod val="65000"/>
                    <a:lumOff val="35000"/>
                  </a:schemeClr>
                </a:solidFill>
                <a:latin typeface="Arial" panose="020B0604020202020204" pitchFamily="34" charset="0"/>
                <a:cs typeface="Arial" panose="020B0604020202020204" pitchFamily="34" charset="0"/>
              </a:rPr>
              <a:t>continue </a:t>
            </a:r>
            <a:r>
              <a:rPr sz="1400" b="0" spc="-10" dirty="0">
                <a:solidFill>
                  <a:schemeClr val="tx1">
                    <a:lumMod val="65000"/>
                    <a:lumOff val="35000"/>
                  </a:schemeClr>
                </a:solidFill>
                <a:latin typeface="Arial" panose="020B0604020202020204" pitchFamily="34" charset="0"/>
                <a:cs typeface="Arial" panose="020B0604020202020204" pitchFamily="34" charset="0"/>
              </a:rPr>
              <a:t>to  operate from </a:t>
            </a:r>
            <a:r>
              <a:rPr sz="1400" b="0" spc="-5" dirty="0">
                <a:solidFill>
                  <a:schemeClr val="tx1">
                    <a:lumMod val="65000"/>
                    <a:lumOff val="35000"/>
                  </a:schemeClr>
                </a:solidFill>
                <a:latin typeface="Arial" panose="020B0604020202020204" pitchFamily="34" charset="0"/>
                <a:cs typeface="Arial" panose="020B0604020202020204" pitchFamily="34" charset="0"/>
              </a:rPr>
              <a:t>the </a:t>
            </a:r>
            <a:r>
              <a:rPr sz="1400" b="0" spc="-10" dirty="0">
                <a:solidFill>
                  <a:schemeClr val="tx1">
                    <a:lumMod val="65000"/>
                    <a:lumOff val="35000"/>
                  </a:schemeClr>
                </a:solidFill>
                <a:latin typeface="Arial" panose="020B0604020202020204" pitchFamily="34" charset="0"/>
                <a:cs typeface="Arial" panose="020B0604020202020204" pitchFamily="34" charset="0"/>
              </a:rPr>
              <a:t>date </a:t>
            </a:r>
            <a:r>
              <a:rPr sz="1400" b="0" spc="-5" dirty="0">
                <a:solidFill>
                  <a:schemeClr val="tx1">
                    <a:lumMod val="65000"/>
                    <a:lumOff val="35000"/>
                  </a:schemeClr>
                </a:solidFill>
                <a:latin typeface="Arial" panose="020B0604020202020204" pitchFamily="34" charset="0"/>
                <a:cs typeface="Arial" panose="020B0604020202020204" pitchFamily="34" charset="0"/>
              </a:rPr>
              <a:t>of the</a:t>
            </a:r>
            <a:r>
              <a:rPr sz="1400" b="0" spc="-65" dirty="0">
                <a:solidFill>
                  <a:schemeClr val="tx1">
                    <a:lumMod val="65000"/>
                    <a:lumOff val="35000"/>
                  </a:schemeClr>
                </a:solidFill>
                <a:latin typeface="Arial" panose="020B0604020202020204" pitchFamily="34" charset="0"/>
                <a:cs typeface="Arial" panose="020B0604020202020204" pitchFamily="34" charset="0"/>
              </a:rPr>
              <a:t> </a:t>
            </a:r>
            <a:r>
              <a:rPr sz="1400" b="0" dirty="0">
                <a:solidFill>
                  <a:schemeClr val="tx1">
                    <a:lumMod val="65000"/>
                    <a:lumOff val="35000"/>
                  </a:schemeClr>
                </a:solidFill>
                <a:latin typeface="Arial" panose="020B0604020202020204" pitchFamily="34" charset="0"/>
                <a:cs typeface="Arial" panose="020B0604020202020204" pitchFamily="34" charset="0"/>
              </a:rPr>
              <a:t>acquisition.</a:t>
            </a:r>
            <a:r>
              <a:rPr lang="en-US" sz="1400" b="0" dirty="0">
                <a:solidFill>
                  <a:schemeClr val="tx1">
                    <a:lumMod val="65000"/>
                    <a:lumOff val="35000"/>
                  </a:schemeClr>
                </a:solidFill>
                <a:latin typeface="Arial" panose="020B0604020202020204" pitchFamily="34" charset="0"/>
                <a:cs typeface="Arial" panose="020B0604020202020204" pitchFamily="34" charset="0"/>
              </a:rPr>
              <a:t> It is the only element of goodwill that is considered as a contributory asset.</a:t>
            </a:r>
            <a:endParaRPr sz="1400" dirty="0">
              <a:solidFill>
                <a:schemeClr val="tx1">
                  <a:lumMod val="65000"/>
                  <a:lumOff val="35000"/>
                </a:schemeClr>
              </a:solidFill>
              <a:latin typeface="Arial" panose="020B0604020202020204" pitchFamily="34" charset="0"/>
              <a:cs typeface="Arial" panose="020B0604020202020204" pitchFamily="34" charset="0"/>
            </a:endParaRPr>
          </a:p>
          <a:p>
            <a:pPr>
              <a:lnSpc>
                <a:spcPct val="100000"/>
              </a:lnSpc>
              <a:spcBef>
                <a:spcPts val="50"/>
              </a:spcBef>
            </a:pPr>
            <a:endParaRPr sz="1000" dirty="0">
              <a:latin typeface="Arial" panose="020B0604020202020204" pitchFamily="34" charset="0"/>
              <a:cs typeface="Arial" panose="020B0604020202020204" pitchFamily="34" charset="0"/>
            </a:endParaRPr>
          </a:p>
        </p:txBody>
      </p:sp>
      <p:sp>
        <p:nvSpPr>
          <p:cNvPr id="23" name="object 11">
            <a:extLst>
              <a:ext uri="{FF2B5EF4-FFF2-40B4-BE49-F238E27FC236}">
                <a16:creationId xmlns:a16="http://schemas.microsoft.com/office/drawing/2014/main" id="{76387364-8D6E-45A3-B064-F999A766E0CC}"/>
              </a:ext>
            </a:extLst>
          </p:cNvPr>
          <p:cNvSpPr/>
          <p:nvPr/>
        </p:nvSpPr>
        <p:spPr>
          <a:xfrm>
            <a:off x="2801321" y="3434112"/>
            <a:ext cx="2501265" cy="762000"/>
          </a:xfrm>
          <a:custGeom>
            <a:avLst/>
            <a:gdLst/>
            <a:ahLst/>
            <a:cxnLst/>
            <a:rect l="l" t="t" r="r" b="b"/>
            <a:pathLst>
              <a:path w="2501265" h="762000">
                <a:moveTo>
                  <a:pt x="2373884" y="0"/>
                </a:moveTo>
                <a:lnTo>
                  <a:pt x="127000" y="0"/>
                </a:lnTo>
                <a:lnTo>
                  <a:pt x="77581" y="9985"/>
                </a:lnTo>
                <a:lnTo>
                  <a:pt x="37211" y="37211"/>
                </a:lnTo>
                <a:lnTo>
                  <a:pt x="9985" y="77581"/>
                </a:lnTo>
                <a:lnTo>
                  <a:pt x="0" y="127000"/>
                </a:lnTo>
                <a:lnTo>
                  <a:pt x="0" y="635000"/>
                </a:lnTo>
                <a:lnTo>
                  <a:pt x="9985" y="684418"/>
                </a:lnTo>
                <a:lnTo>
                  <a:pt x="37211" y="724789"/>
                </a:lnTo>
                <a:lnTo>
                  <a:pt x="77581" y="752014"/>
                </a:lnTo>
                <a:lnTo>
                  <a:pt x="127000" y="762000"/>
                </a:lnTo>
                <a:lnTo>
                  <a:pt x="2373884" y="762000"/>
                </a:lnTo>
                <a:lnTo>
                  <a:pt x="2423302" y="752014"/>
                </a:lnTo>
                <a:lnTo>
                  <a:pt x="2463673" y="724789"/>
                </a:lnTo>
                <a:lnTo>
                  <a:pt x="2490898" y="684418"/>
                </a:lnTo>
                <a:lnTo>
                  <a:pt x="2500884" y="635000"/>
                </a:lnTo>
                <a:lnTo>
                  <a:pt x="2500884" y="127000"/>
                </a:lnTo>
                <a:lnTo>
                  <a:pt x="2490898" y="77581"/>
                </a:lnTo>
                <a:lnTo>
                  <a:pt x="2463673" y="37211"/>
                </a:lnTo>
                <a:lnTo>
                  <a:pt x="2423302" y="9985"/>
                </a:lnTo>
                <a:lnTo>
                  <a:pt x="2373884" y="0"/>
                </a:lnTo>
                <a:close/>
              </a:path>
            </a:pathLst>
          </a:cu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24" name="object 12">
            <a:extLst>
              <a:ext uri="{FF2B5EF4-FFF2-40B4-BE49-F238E27FC236}">
                <a16:creationId xmlns:a16="http://schemas.microsoft.com/office/drawing/2014/main" id="{1CFD21D9-4FBB-4F70-9981-60BD89EFC823}"/>
              </a:ext>
            </a:extLst>
          </p:cNvPr>
          <p:cNvSpPr/>
          <p:nvPr/>
        </p:nvSpPr>
        <p:spPr>
          <a:xfrm>
            <a:off x="2801321" y="3434112"/>
            <a:ext cx="2501265" cy="762000"/>
          </a:xfrm>
          <a:custGeom>
            <a:avLst/>
            <a:gdLst/>
            <a:ahLst/>
            <a:cxnLst/>
            <a:rect l="l" t="t" r="r" b="b"/>
            <a:pathLst>
              <a:path w="2501265" h="762000">
                <a:moveTo>
                  <a:pt x="0" y="127000"/>
                </a:moveTo>
                <a:lnTo>
                  <a:pt x="9985" y="77581"/>
                </a:lnTo>
                <a:lnTo>
                  <a:pt x="37211" y="37211"/>
                </a:lnTo>
                <a:lnTo>
                  <a:pt x="77581" y="9985"/>
                </a:lnTo>
                <a:lnTo>
                  <a:pt x="127000" y="0"/>
                </a:lnTo>
                <a:lnTo>
                  <a:pt x="2373884" y="0"/>
                </a:lnTo>
                <a:lnTo>
                  <a:pt x="2423302" y="9985"/>
                </a:lnTo>
                <a:lnTo>
                  <a:pt x="2463673" y="37211"/>
                </a:lnTo>
                <a:lnTo>
                  <a:pt x="2490898" y="77581"/>
                </a:lnTo>
                <a:lnTo>
                  <a:pt x="2500884" y="127000"/>
                </a:lnTo>
                <a:lnTo>
                  <a:pt x="2500884" y="635000"/>
                </a:lnTo>
                <a:lnTo>
                  <a:pt x="2490898" y="684418"/>
                </a:lnTo>
                <a:lnTo>
                  <a:pt x="2463673" y="724789"/>
                </a:lnTo>
                <a:lnTo>
                  <a:pt x="2423302" y="752014"/>
                </a:lnTo>
                <a:lnTo>
                  <a:pt x="2373884" y="762000"/>
                </a:lnTo>
                <a:lnTo>
                  <a:pt x="127000" y="762000"/>
                </a:lnTo>
                <a:lnTo>
                  <a:pt x="77581" y="752014"/>
                </a:lnTo>
                <a:lnTo>
                  <a:pt x="37210" y="724788"/>
                </a:lnTo>
                <a:lnTo>
                  <a:pt x="9985" y="684418"/>
                </a:lnTo>
                <a:lnTo>
                  <a:pt x="0" y="635000"/>
                </a:lnTo>
                <a:lnTo>
                  <a:pt x="0" y="127000"/>
                </a:lnTo>
                <a:close/>
              </a:path>
            </a:pathLst>
          </a:custGeom>
          <a:ln w="12192">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25" name="object 13">
            <a:extLst>
              <a:ext uri="{FF2B5EF4-FFF2-40B4-BE49-F238E27FC236}">
                <a16:creationId xmlns:a16="http://schemas.microsoft.com/office/drawing/2014/main" id="{36C90910-6EFF-4815-8EA5-A1E226F1FBD0}"/>
              </a:ext>
            </a:extLst>
          </p:cNvPr>
          <p:cNvSpPr txBox="1"/>
          <p:nvPr/>
        </p:nvSpPr>
        <p:spPr>
          <a:xfrm>
            <a:off x="2899236" y="3520185"/>
            <a:ext cx="2308867" cy="659155"/>
          </a:xfrm>
          <a:prstGeom prst="rect">
            <a:avLst/>
          </a:prstGeom>
        </p:spPr>
        <p:txBody>
          <a:bodyPr vert="horz" wrap="square" lIns="0" tIns="12700" rIns="0" bIns="0" rtlCol="0">
            <a:spAutoFit/>
          </a:bodyPr>
          <a:lstStyle/>
          <a:p>
            <a:pPr marL="12065" marR="5080" algn="ctr">
              <a:lnSpc>
                <a:spcPct val="100000"/>
              </a:lnSpc>
              <a:spcBef>
                <a:spcPts val="100"/>
              </a:spcBef>
            </a:pPr>
            <a:r>
              <a:rPr sz="1400" b="0" spc="-5" dirty="0">
                <a:solidFill>
                  <a:schemeClr val="bg1"/>
                </a:solidFill>
                <a:latin typeface="Arial" panose="020B0604020202020204" pitchFamily="34" charset="0"/>
                <a:cs typeface="Arial" panose="020B0604020202020204" pitchFamily="34" charset="0"/>
              </a:rPr>
              <a:t>Does </a:t>
            </a:r>
            <a:r>
              <a:rPr sz="1400" b="0" dirty="0">
                <a:solidFill>
                  <a:schemeClr val="bg1"/>
                </a:solidFill>
                <a:latin typeface="Arial" panose="020B0604020202020204" pitchFamily="34" charset="0"/>
                <a:cs typeface="Arial" panose="020B0604020202020204" pitchFamily="34" charset="0"/>
              </a:rPr>
              <a:t>the</a:t>
            </a:r>
            <a:r>
              <a:rPr sz="1400" b="0" spc="-75" dirty="0">
                <a:solidFill>
                  <a:schemeClr val="bg1"/>
                </a:solidFill>
                <a:latin typeface="Arial" panose="020B0604020202020204" pitchFamily="34" charset="0"/>
                <a:cs typeface="Arial" panose="020B0604020202020204" pitchFamily="34" charset="0"/>
              </a:rPr>
              <a:t> </a:t>
            </a:r>
            <a:r>
              <a:rPr sz="1400" b="0" spc="-5" dirty="0">
                <a:solidFill>
                  <a:schemeClr val="bg1"/>
                </a:solidFill>
                <a:latin typeface="Arial" panose="020B0604020202020204" pitchFamily="34" charset="0"/>
                <a:cs typeface="Arial" panose="020B0604020202020204" pitchFamily="34" charset="0"/>
              </a:rPr>
              <a:t>intangible  </a:t>
            </a:r>
            <a:r>
              <a:rPr sz="1400" b="0" dirty="0">
                <a:solidFill>
                  <a:schemeClr val="bg1"/>
                </a:solidFill>
                <a:latin typeface="Arial" panose="020B0604020202020204" pitchFamily="34" charset="0"/>
                <a:cs typeface="Arial" panose="020B0604020202020204" pitchFamily="34" charset="0"/>
              </a:rPr>
              <a:t>asset </a:t>
            </a:r>
            <a:r>
              <a:rPr sz="1400" b="0" spc="-5" dirty="0">
                <a:solidFill>
                  <a:schemeClr val="bg1"/>
                </a:solidFill>
                <a:latin typeface="Arial" panose="020B0604020202020204" pitchFamily="34" charset="0"/>
                <a:cs typeface="Arial" panose="020B0604020202020204" pitchFamily="34" charset="0"/>
              </a:rPr>
              <a:t>meet </a:t>
            </a:r>
            <a:r>
              <a:rPr sz="1400" b="0" dirty="0">
                <a:solidFill>
                  <a:schemeClr val="bg1"/>
                </a:solidFill>
                <a:latin typeface="Arial" panose="020B0604020202020204" pitchFamily="34" charset="0"/>
                <a:cs typeface="Arial" panose="020B0604020202020204" pitchFamily="34" charset="0"/>
              </a:rPr>
              <a:t>the  </a:t>
            </a:r>
            <a:r>
              <a:rPr sz="1400" b="0" spc="-10" dirty="0">
                <a:solidFill>
                  <a:schemeClr val="bg1"/>
                </a:solidFill>
                <a:latin typeface="Arial" panose="020B0604020202020204" pitchFamily="34" charset="0"/>
                <a:cs typeface="Arial" panose="020B0604020202020204" pitchFamily="34" charset="0"/>
              </a:rPr>
              <a:t>contractual-legal  </a:t>
            </a:r>
            <a:r>
              <a:rPr sz="1400" b="0" spc="-5" dirty="0">
                <a:solidFill>
                  <a:schemeClr val="bg1"/>
                </a:solidFill>
                <a:latin typeface="Arial" panose="020B0604020202020204" pitchFamily="34" charset="0"/>
                <a:cs typeface="Arial" panose="020B0604020202020204" pitchFamily="34" charset="0"/>
              </a:rPr>
              <a:t>criterion?</a:t>
            </a:r>
            <a:endParaRPr sz="1400" dirty="0">
              <a:solidFill>
                <a:schemeClr val="bg1"/>
              </a:solidFill>
              <a:latin typeface="Arial" panose="020B0604020202020204" pitchFamily="34" charset="0"/>
              <a:cs typeface="Arial" panose="020B0604020202020204" pitchFamily="34" charset="0"/>
            </a:endParaRPr>
          </a:p>
        </p:txBody>
      </p:sp>
      <p:sp>
        <p:nvSpPr>
          <p:cNvPr id="26" name="object 14">
            <a:extLst>
              <a:ext uri="{FF2B5EF4-FFF2-40B4-BE49-F238E27FC236}">
                <a16:creationId xmlns:a16="http://schemas.microsoft.com/office/drawing/2014/main" id="{95ADB140-0E71-43A4-B163-6E0CD674E871}"/>
              </a:ext>
            </a:extLst>
          </p:cNvPr>
          <p:cNvSpPr/>
          <p:nvPr/>
        </p:nvSpPr>
        <p:spPr>
          <a:xfrm>
            <a:off x="2801321" y="4542060"/>
            <a:ext cx="2501265" cy="762000"/>
          </a:xfrm>
          <a:custGeom>
            <a:avLst/>
            <a:gdLst/>
            <a:ahLst/>
            <a:cxnLst/>
            <a:rect l="l" t="t" r="r" b="b"/>
            <a:pathLst>
              <a:path w="2501265" h="762000">
                <a:moveTo>
                  <a:pt x="2373884" y="0"/>
                </a:moveTo>
                <a:lnTo>
                  <a:pt x="127000" y="0"/>
                </a:lnTo>
                <a:lnTo>
                  <a:pt x="77581" y="9985"/>
                </a:lnTo>
                <a:lnTo>
                  <a:pt x="37211" y="37211"/>
                </a:lnTo>
                <a:lnTo>
                  <a:pt x="9985" y="77581"/>
                </a:lnTo>
                <a:lnTo>
                  <a:pt x="0" y="127000"/>
                </a:lnTo>
                <a:lnTo>
                  <a:pt x="0" y="635000"/>
                </a:lnTo>
                <a:lnTo>
                  <a:pt x="9985" y="684418"/>
                </a:lnTo>
                <a:lnTo>
                  <a:pt x="37211" y="724789"/>
                </a:lnTo>
                <a:lnTo>
                  <a:pt x="77581" y="752014"/>
                </a:lnTo>
                <a:lnTo>
                  <a:pt x="127000" y="762000"/>
                </a:lnTo>
                <a:lnTo>
                  <a:pt x="2373884" y="762000"/>
                </a:lnTo>
                <a:lnTo>
                  <a:pt x="2423302" y="752014"/>
                </a:lnTo>
                <a:lnTo>
                  <a:pt x="2463673" y="724789"/>
                </a:lnTo>
                <a:lnTo>
                  <a:pt x="2490898" y="684418"/>
                </a:lnTo>
                <a:lnTo>
                  <a:pt x="2500884" y="635000"/>
                </a:lnTo>
                <a:lnTo>
                  <a:pt x="2500884" y="127000"/>
                </a:lnTo>
                <a:lnTo>
                  <a:pt x="2490898" y="77581"/>
                </a:lnTo>
                <a:lnTo>
                  <a:pt x="2463673" y="37211"/>
                </a:lnTo>
                <a:lnTo>
                  <a:pt x="2423302" y="9985"/>
                </a:lnTo>
                <a:lnTo>
                  <a:pt x="2373884" y="0"/>
                </a:lnTo>
                <a:close/>
              </a:path>
            </a:pathLst>
          </a:cu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27" name="object 15">
            <a:extLst>
              <a:ext uri="{FF2B5EF4-FFF2-40B4-BE49-F238E27FC236}">
                <a16:creationId xmlns:a16="http://schemas.microsoft.com/office/drawing/2014/main" id="{E71C757C-281A-476E-A18E-AE58B14B3373}"/>
              </a:ext>
            </a:extLst>
          </p:cNvPr>
          <p:cNvSpPr/>
          <p:nvPr/>
        </p:nvSpPr>
        <p:spPr>
          <a:xfrm>
            <a:off x="2801321" y="4542060"/>
            <a:ext cx="2501265" cy="762000"/>
          </a:xfrm>
          <a:custGeom>
            <a:avLst/>
            <a:gdLst/>
            <a:ahLst/>
            <a:cxnLst/>
            <a:rect l="l" t="t" r="r" b="b"/>
            <a:pathLst>
              <a:path w="2501265" h="762000">
                <a:moveTo>
                  <a:pt x="0" y="127000"/>
                </a:moveTo>
                <a:lnTo>
                  <a:pt x="9985" y="77581"/>
                </a:lnTo>
                <a:lnTo>
                  <a:pt x="37211" y="37211"/>
                </a:lnTo>
                <a:lnTo>
                  <a:pt x="77581" y="9985"/>
                </a:lnTo>
                <a:lnTo>
                  <a:pt x="127000" y="0"/>
                </a:lnTo>
                <a:lnTo>
                  <a:pt x="2373884" y="0"/>
                </a:lnTo>
                <a:lnTo>
                  <a:pt x="2423302" y="9985"/>
                </a:lnTo>
                <a:lnTo>
                  <a:pt x="2463673" y="37211"/>
                </a:lnTo>
                <a:lnTo>
                  <a:pt x="2490898" y="77581"/>
                </a:lnTo>
                <a:lnTo>
                  <a:pt x="2500884" y="127000"/>
                </a:lnTo>
                <a:lnTo>
                  <a:pt x="2500884" y="635000"/>
                </a:lnTo>
                <a:lnTo>
                  <a:pt x="2490898" y="684418"/>
                </a:lnTo>
                <a:lnTo>
                  <a:pt x="2463673" y="724789"/>
                </a:lnTo>
                <a:lnTo>
                  <a:pt x="2423302" y="752014"/>
                </a:lnTo>
                <a:lnTo>
                  <a:pt x="2373884" y="762000"/>
                </a:lnTo>
                <a:lnTo>
                  <a:pt x="127000" y="762000"/>
                </a:lnTo>
                <a:lnTo>
                  <a:pt x="77581" y="752014"/>
                </a:lnTo>
                <a:lnTo>
                  <a:pt x="37210" y="724788"/>
                </a:lnTo>
                <a:lnTo>
                  <a:pt x="9985" y="684418"/>
                </a:lnTo>
                <a:lnTo>
                  <a:pt x="0" y="635000"/>
                </a:lnTo>
                <a:lnTo>
                  <a:pt x="0" y="127000"/>
                </a:lnTo>
                <a:close/>
              </a:path>
            </a:pathLst>
          </a:custGeom>
          <a:ln w="12192">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28" name="object 16">
            <a:extLst>
              <a:ext uri="{FF2B5EF4-FFF2-40B4-BE49-F238E27FC236}">
                <a16:creationId xmlns:a16="http://schemas.microsoft.com/office/drawing/2014/main" id="{05383166-5A31-44D3-BB36-07B2DEB99540}"/>
              </a:ext>
            </a:extLst>
          </p:cNvPr>
          <p:cNvSpPr txBox="1"/>
          <p:nvPr/>
        </p:nvSpPr>
        <p:spPr>
          <a:xfrm>
            <a:off x="2899236" y="4629299"/>
            <a:ext cx="2308867" cy="659155"/>
          </a:xfrm>
          <a:prstGeom prst="rect">
            <a:avLst/>
          </a:prstGeom>
        </p:spPr>
        <p:txBody>
          <a:bodyPr vert="horz" wrap="square" lIns="0" tIns="12700" rIns="0" bIns="0" rtlCol="0">
            <a:spAutoFit/>
          </a:bodyPr>
          <a:lstStyle/>
          <a:p>
            <a:pPr marL="12065" marR="5080" algn="ctr">
              <a:lnSpc>
                <a:spcPct val="100000"/>
              </a:lnSpc>
              <a:spcBef>
                <a:spcPts val="100"/>
              </a:spcBef>
            </a:pPr>
            <a:r>
              <a:rPr sz="1400" b="0" spc="-5" dirty="0">
                <a:solidFill>
                  <a:schemeClr val="bg1"/>
                </a:solidFill>
                <a:latin typeface="Arial" panose="020B0604020202020204" pitchFamily="34" charset="0"/>
                <a:cs typeface="Arial" panose="020B0604020202020204" pitchFamily="34" charset="0"/>
              </a:rPr>
              <a:t>Does </a:t>
            </a:r>
            <a:r>
              <a:rPr sz="1400" b="0" dirty="0">
                <a:solidFill>
                  <a:schemeClr val="bg1"/>
                </a:solidFill>
                <a:latin typeface="Arial" panose="020B0604020202020204" pitchFamily="34" charset="0"/>
                <a:cs typeface="Arial" panose="020B0604020202020204" pitchFamily="34" charset="0"/>
              </a:rPr>
              <a:t>the</a:t>
            </a:r>
            <a:r>
              <a:rPr sz="1400" b="0" spc="-75" dirty="0">
                <a:solidFill>
                  <a:schemeClr val="bg1"/>
                </a:solidFill>
                <a:latin typeface="Arial" panose="020B0604020202020204" pitchFamily="34" charset="0"/>
                <a:cs typeface="Arial" panose="020B0604020202020204" pitchFamily="34" charset="0"/>
              </a:rPr>
              <a:t> </a:t>
            </a:r>
            <a:r>
              <a:rPr sz="1400" b="0" spc="-5" dirty="0">
                <a:solidFill>
                  <a:schemeClr val="bg1"/>
                </a:solidFill>
                <a:latin typeface="Arial" panose="020B0604020202020204" pitchFamily="34" charset="0"/>
                <a:cs typeface="Arial" panose="020B0604020202020204" pitchFamily="34" charset="0"/>
              </a:rPr>
              <a:t>intangible  </a:t>
            </a:r>
            <a:r>
              <a:rPr sz="1400" b="0" dirty="0">
                <a:solidFill>
                  <a:schemeClr val="bg1"/>
                </a:solidFill>
                <a:latin typeface="Arial" panose="020B0604020202020204" pitchFamily="34" charset="0"/>
                <a:cs typeface="Arial" panose="020B0604020202020204" pitchFamily="34" charset="0"/>
              </a:rPr>
              <a:t>asset </a:t>
            </a:r>
            <a:r>
              <a:rPr sz="1400" b="0" spc="-5" dirty="0">
                <a:solidFill>
                  <a:schemeClr val="bg1"/>
                </a:solidFill>
                <a:latin typeface="Arial" panose="020B0604020202020204" pitchFamily="34" charset="0"/>
                <a:cs typeface="Arial" panose="020B0604020202020204" pitchFamily="34" charset="0"/>
              </a:rPr>
              <a:t>meet </a:t>
            </a:r>
            <a:r>
              <a:rPr sz="1400" b="0" dirty="0">
                <a:solidFill>
                  <a:schemeClr val="bg1"/>
                </a:solidFill>
                <a:latin typeface="Arial" panose="020B0604020202020204" pitchFamily="34" charset="0"/>
                <a:cs typeface="Arial" panose="020B0604020202020204" pitchFamily="34" charset="0"/>
              </a:rPr>
              <a:t>the  </a:t>
            </a:r>
            <a:r>
              <a:rPr sz="1400" b="0" spc="-5" dirty="0">
                <a:solidFill>
                  <a:schemeClr val="bg1"/>
                </a:solidFill>
                <a:latin typeface="Arial" panose="020B0604020202020204" pitchFamily="34" charset="0"/>
                <a:cs typeface="Arial" panose="020B0604020202020204" pitchFamily="34" charset="0"/>
              </a:rPr>
              <a:t>separability  criterion?</a:t>
            </a:r>
            <a:endParaRPr sz="1400" dirty="0">
              <a:solidFill>
                <a:schemeClr val="bg1"/>
              </a:solidFill>
              <a:latin typeface="Arial" panose="020B0604020202020204" pitchFamily="34" charset="0"/>
              <a:cs typeface="Arial" panose="020B0604020202020204" pitchFamily="34" charset="0"/>
            </a:endParaRPr>
          </a:p>
        </p:txBody>
      </p:sp>
      <p:sp>
        <p:nvSpPr>
          <p:cNvPr id="29" name="object 17">
            <a:extLst>
              <a:ext uri="{FF2B5EF4-FFF2-40B4-BE49-F238E27FC236}">
                <a16:creationId xmlns:a16="http://schemas.microsoft.com/office/drawing/2014/main" id="{E12FEF77-2B39-4BB3-8158-76CF455FE4D0}"/>
              </a:ext>
            </a:extLst>
          </p:cNvPr>
          <p:cNvSpPr/>
          <p:nvPr/>
        </p:nvSpPr>
        <p:spPr>
          <a:xfrm>
            <a:off x="2801321" y="5663724"/>
            <a:ext cx="2501265" cy="762000"/>
          </a:xfrm>
          <a:custGeom>
            <a:avLst/>
            <a:gdLst/>
            <a:ahLst/>
            <a:cxnLst/>
            <a:rect l="l" t="t" r="r" b="b"/>
            <a:pathLst>
              <a:path w="2501265" h="762000">
                <a:moveTo>
                  <a:pt x="0" y="127000"/>
                </a:moveTo>
                <a:lnTo>
                  <a:pt x="9985" y="77565"/>
                </a:lnTo>
                <a:lnTo>
                  <a:pt x="37211" y="37196"/>
                </a:lnTo>
                <a:lnTo>
                  <a:pt x="77581" y="9980"/>
                </a:lnTo>
                <a:lnTo>
                  <a:pt x="127000" y="0"/>
                </a:lnTo>
                <a:lnTo>
                  <a:pt x="2373884" y="0"/>
                </a:lnTo>
                <a:lnTo>
                  <a:pt x="2423302" y="9980"/>
                </a:lnTo>
                <a:lnTo>
                  <a:pt x="2463673" y="37196"/>
                </a:lnTo>
                <a:lnTo>
                  <a:pt x="2490898" y="77565"/>
                </a:lnTo>
                <a:lnTo>
                  <a:pt x="2500884" y="127000"/>
                </a:lnTo>
                <a:lnTo>
                  <a:pt x="2500884" y="635000"/>
                </a:lnTo>
                <a:lnTo>
                  <a:pt x="2490898" y="684434"/>
                </a:lnTo>
                <a:lnTo>
                  <a:pt x="2463673" y="724803"/>
                </a:lnTo>
                <a:lnTo>
                  <a:pt x="2423302" y="752019"/>
                </a:lnTo>
                <a:lnTo>
                  <a:pt x="2373884" y="762000"/>
                </a:lnTo>
                <a:lnTo>
                  <a:pt x="127000" y="762000"/>
                </a:lnTo>
                <a:lnTo>
                  <a:pt x="77581" y="752019"/>
                </a:lnTo>
                <a:lnTo>
                  <a:pt x="37210" y="724803"/>
                </a:lnTo>
                <a:lnTo>
                  <a:pt x="9985" y="684434"/>
                </a:lnTo>
                <a:lnTo>
                  <a:pt x="0" y="635000"/>
                </a:lnTo>
                <a:lnTo>
                  <a:pt x="0" y="127000"/>
                </a:lnTo>
                <a:close/>
              </a:path>
            </a:pathLst>
          </a:cu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solidFill>
                <a:schemeClr val="bg1"/>
              </a:solidFill>
              <a:latin typeface="Arial" panose="020B0604020202020204" pitchFamily="34" charset="0"/>
              <a:cs typeface="Arial" panose="020B0604020202020204" pitchFamily="34" charset="0"/>
            </a:endParaRPr>
          </a:p>
        </p:txBody>
      </p:sp>
      <p:sp>
        <p:nvSpPr>
          <p:cNvPr id="32" name="object 18">
            <a:extLst>
              <a:ext uri="{FF2B5EF4-FFF2-40B4-BE49-F238E27FC236}">
                <a16:creationId xmlns:a16="http://schemas.microsoft.com/office/drawing/2014/main" id="{A7A08DA3-49EA-44C8-8D32-2FF01967264A}"/>
              </a:ext>
            </a:extLst>
          </p:cNvPr>
          <p:cNvSpPr txBox="1"/>
          <p:nvPr/>
        </p:nvSpPr>
        <p:spPr>
          <a:xfrm>
            <a:off x="3036607" y="5778986"/>
            <a:ext cx="2032385" cy="443711"/>
          </a:xfrm>
          <a:prstGeom prst="rect">
            <a:avLst/>
          </a:prstGeom>
        </p:spPr>
        <p:txBody>
          <a:bodyPr vert="horz" wrap="square" lIns="0" tIns="12700" rIns="0" bIns="0" rtlCol="0">
            <a:spAutoFit/>
          </a:bodyPr>
          <a:lstStyle/>
          <a:p>
            <a:pPr marL="12700" marR="5080" algn="ctr">
              <a:lnSpc>
                <a:spcPct val="100000"/>
              </a:lnSpc>
              <a:spcBef>
                <a:spcPts val="100"/>
              </a:spcBef>
            </a:pPr>
            <a:r>
              <a:rPr sz="1400" b="0" dirty="0">
                <a:solidFill>
                  <a:schemeClr val="bg1"/>
                </a:solidFill>
                <a:latin typeface="Arial" panose="020B0604020202020204" pitchFamily="34" charset="0"/>
                <a:cs typeface="Arial" panose="020B0604020202020204" pitchFamily="34" charset="0"/>
              </a:rPr>
              <a:t>Do </a:t>
            </a:r>
            <a:r>
              <a:rPr sz="1400" b="0" spc="-5" dirty="0">
                <a:solidFill>
                  <a:schemeClr val="bg1"/>
                </a:solidFill>
                <a:latin typeface="Arial" panose="020B0604020202020204" pitchFamily="34" charset="0"/>
                <a:cs typeface="Arial" panose="020B0604020202020204" pitchFamily="34" charset="0"/>
              </a:rPr>
              <a:t>not</a:t>
            </a:r>
            <a:r>
              <a:rPr sz="1400" b="0" spc="-35" dirty="0">
                <a:solidFill>
                  <a:schemeClr val="bg1"/>
                </a:solidFill>
                <a:latin typeface="Arial" panose="020B0604020202020204" pitchFamily="34" charset="0"/>
                <a:cs typeface="Arial" panose="020B0604020202020204" pitchFamily="34" charset="0"/>
              </a:rPr>
              <a:t> </a:t>
            </a:r>
            <a:r>
              <a:rPr sz="1400" b="0" spc="-10" dirty="0">
                <a:solidFill>
                  <a:schemeClr val="bg1"/>
                </a:solidFill>
                <a:latin typeface="Arial" panose="020B0604020202020204" pitchFamily="34" charset="0"/>
                <a:cs typeface="Arial" panose="020B0604020202020204" pitchFamily="34" charset="0"/>
              </a:rPr>
              <a:t>recognise  </a:t>
            </a:r>
            <a:r>
              <a:rPr sz="1400" b="0" dirty="0">
                <a:solidFill>
                  <a:schemeClr val="bg1"/>
                </a:solidFill>
                <a:latin typeface="Arial" panose="020B0604020202020204" pitchFamily="34" charset="0"/>
                <a:cs typeface="Arial" panose="020B0604020202020204" pitchFamily="34" charset="0"/>
              </a:rPr>
              <a:t>a </a:t>
            </a:r>
            <a:r>
              <a:rPr sz="1400" b="0" spc="-10" dirty="0">
                <a:solidFill>
                  <a:schemeClr val="bg1"/>
                </a:solidFill>
                <a:latin typeface="Arial" panose="020B0604020202020204" pitchFamily="34" charset="0"/>
                <a:cs typeface="Arial" panose="020B0604020202020204" pitchFamily="34" charset="0"/>
              </a:rPr>
              <a:t>separate  </a:t>
            </a:r>
            <a:r>
              <a:rPr sz="1400" b="0" spc="-5" dirty="0">
                <a:solidFill>
                  <a:schemeClr val="bg1"/>
                </a:solidFill>
                <a:latin typeface="Arial" panose="020B0604020202020204" pitchFamily="34" charset="0"/>
                <a:cs typeface="Arial" panose="020B0604020202020204" pitchFamily="34" charset="0"/>
              </a:rPr>
              <a:t>intangible</a:t>
            </a:r>
            <a:r>
              <a:rPr sz="1400" b="0" spc="-50" dirty="0">
                <a:solidFill>
                  <a:schemeClr val="bg1"/>
                </a:solidFill>
                <a:latin typeface="Arial" panose="020B0604020202020204" pitchFamily="34" charset="0"/>
                <a:cs typeface="Arial" panose="020B0604020202020204" pitchFamily="34" charset="0"/>
              </a:rPr>
              <a:t> </a:t>
            </a:r>
            <a:r>
              <a:rPr sz="1400" b="0" dirty="0">
                <a:solidFill>
                  <a:schemeClr val="bg1"/>
                </a:solidFill>
                <a:latin typeface="Arial" panose="020B0604020202020204" pitchFamily="34" charset="0"/>
                <a:cs typeface="Arial" panose="020B0604020202020204" pitchFamily="34" charset="0"/>
              </a:rPr>
              <a:t>asset</a:t>
            </a:r>
            <a:endParaRPr sz="1400" dirty="0">
              <a:solidFill>
                <a:schemeClr val="bg1"/>
              </a:solidFill>
              <a:latin typeface="Arial" panose="020B0604020202020204" pitchFamily="34" charset="0"/>
              <a:cs typeface="Arial" panose="020B0604020202020204" pitchFamily="34" charset="0"/>
            </a:endParaRPr>
          </a:p>
        </p:txBody>
      </p:sp>
      <p:sp>
        <p:nvSpPr>
          <p:cNvPr id="33" name="object 19">
            <a:extLst>
              <a:ext uri="{FF2B5EF4-FFF2-40B4-BE49-F238E27FC236}">
                <a16:creationId xmlns:a16="http://schemas.microsoft.com/office/drawing/2014/main" id="{2FD4B0F5-2965-4596-91D0-60CA6BB80485}"/>
              </a:ext>
            </a:extLst>
          </p:cNvPr>
          <p:cNvSpPr/>
          <p:nvPr/>
        </p:nvSpPr>
        <p:spPr>
          <a:xfrm>
            <a:off x="5116276" y="5407692"/>
            <a:ext cx="715010" cy="76200"/>
          </a:xfrm>
          <a:custGeom>
            <a:avLst/>
            <a:gdLst/>
            <a:ahLst/>
            <a:cxnLst/>
            <a:rect l="l" t="t" r="r" b="b"/>
            <a:pathLst>
              <a:path w="715010" h="76200">
                <a:moveTo>
                  <a:pt x="638302" y="0"/>
                </a:moveTo>
                <a:lnTo>
                  <a:pt x="638302" y="76199"/>
                </a:lnTo>
                <a:lnTo>
                  <a:pt x="701802" y="44449"/>
                </a:lnTo>
                <a:lnTo>
                  <a:pt x="651002" y="44449"/>
                </a:lnTo>
                <a:lnTo>
                  <a:pt x="651002" y="31749"/>
                </a:lnTo>
                <a:lnTo>
                  <a:pt x="701802" y="31749"/>
                </a:lnTo>
                <a:lnTo>
                  <a:pt x="638302" y="0"/>
                </a:lnTo>
                <a:close/>
              </a:path>
              <a:path w="715010" h="76200">
                <a:moveTo>
                  <a:pt x="638302" y="31749"/>
                </a:moveTo>
                <a:lnTo>
                  <a:pt x="0" y="31749"/>
                </a:lnTo>
                <a:lnTo>
                  <a:pt x="0" y="44449"/>
                </a:lnTo>
                <a:lnTo>
                  <a:pt x="638302" y="44449"/>
                </a:lnTo>
                <a:lnTo>
                  <a:pt x="638302" y="31749"/>
                </a:lnTo>
                <a:close/>
              </a:path>
              <a:path w="715010" h="76200">
                <a:moveTo>
                  <a:pt x="701802" y="31749"/>
                </a:moveTo>
                <a:lnTo>
                  <a:pt x="651002" y="31749"/>
                </a:lnTo>
                <a:lnTo>
                  <a:pt x="651002" y="44449"/>
                </a:lnTo>
                <a:lnTo>
                  <a:pt x="701802" y="44449"/>
                </a:lnTo>
                <a:lnTo>
                  <a:pt x="714502" y="38099"/>
                </a:lnTo>
                <a:lnTo>
                  <a:pt x="701802" y="31749"/>
                </a:lnTo>
                <a:close/>
              </a:path>
            </a:pathLst>
          </a:custGeom>
          <a:solidFill>
            <a:srgbClr val="670020"/>
          </a:solidFill>
          <a:ln w="3175">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49" name="object 34">
            <a:extLst>
              <a:ext uri="{FF2B5EF4-FFF2-40B4-BE49-F238E27FC236}">
                <a16:creationId xmlns:a16="http://schemas.microsoft.com/office/drawing/2014/main" id="{5E64A3C8-959B-47FC-BC7F-9B88E1C8FD6E}"/>
              </a:ext>
            </a:extLst>
          </p:cNvPr>
          <p:cNvSpPr/>
          <p:nvPr/>
        </p:nvSpPr>
        <p:spPr>
          <a:xfrm>
            <a:off x="5105609" y="4337843"/>
            <a:ext cx="715010" cy="76200"/>
          </a:xfrm>
          <a:custGeom>
            <a:avLst/>
            <a:gdLst/>
            <a:ahLst/>
            <a:cxnLst/>
            <a:rect l="l" t="t" r="r" b="b"/>
            <a:pathLst>
              <a:path w="715010" h="76200">
                <a:moveTo>
                  <a:pt x="638301" y="0"/>
                </a:moveTo>
                <a:lnTo>
                  <a:pt x="638301" y="76200"/>
                </a:lnTo>
                <a:lnTo>
                  <a:pt x="701801" y="44450"/>
                </a:lnTo>
                <a:lnTo>
                  <a:pt x="651001" y="44450"/>
                </a:lnTo>
                <a:lnTo>
                  <a:pt x="651001" y="31750"/>
                </a:lnTo>
                <a:lnTo>
                  <a:pt x="701801" y="31750"/>
                </a:lnTo>
                <a:lnTo>
                  <a:pt x="638301" y="0"/>
                </a:lnTo>
                <a:close/>
              </a:path>
              <a:path w="715010" h="76200">
                <a:moveTo>
                  <a:pt x="638301" y="31750"/>
                </a:moveTo>
                <a:lnTo>
                  <a:pt x="0" y="31750"/>
                </a:lnTo>
                <a:lnTo>
                  <a:pt x="0" y="44450"/>
                </a:lnTo>
                <a:lnTo>
                  <a:pt x="638301" y="44450"/>
                </a:lnTo>
                <a:lnTo>
                  <a:pt x="638301" y="31750"/>
                </a:lnTo>
                <a:close/>
              </a:path>
              <a:path w="715010" h="76200">
                <a:moveTo>
                  <a:pt x="701801" y="31750"/>
                </a:moveTo>
                <a:lnTo>
                  <a:pt x="651001" y="31750"/>
                </a:lnTo>
                <a:lnTo>
                  <a:pt x="651001" y="44450"/>
                </a:lnTo>
                <a:lnTo>
                  <a:pt x="701801" y="44450"/>
                </a:lnTo>
                <a:lnTo>
                  <a:pt x="714501" y="38100"/>
                </a:lnTo>
                <a:lnTo>
                  <a:pt x="701801" y="31750"/>
                </a:lnTo>
                <a:close/>
              </a:path>
            </a:pathLst>
          </a:custGeom>
          <a:solidFill>
            <a:srgbClr val="670020"/>
          </a:solidFill>
          <a:ln w="3175">
            <a:solidFill>
              <a:schemeClr val="accent5">
                <a:lumMod val="50000"/>
              </a:schemeClr>
            </a:solidFill>
          </a:ln>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56" name="object 41">
            <a:extLst>
              <a:ext uri="{FF2B5EF4-FFF2-40B4-BE49-F238E27FC236}">
                <a16:creationId xmlns:a16="http://schemas.microsoft.com/office/drawing/2014/main" id="{EF19D352-9DE9-43CC-A9E2-247CE10DFB2E}"/>
              </a:ext>
            </a:extLst>
          </p:cNvPr>
          <p:cNvSpPr/>
          <p:nvPr/>
        </p:nvSpPr>
        <p:spPr>
          <a:xfrm>
            <a:off x="116032" y="4542060"/>
            <a:ext cx="2167128" cy="1676400"/>
          </a:xfrm>
          <a:prstGeom prst="rect">
            <a:avLst/>
          </a:prstGeom>
          <a:blipFill>
            <a:blip r:embed="rId4" cstate="print"/>
            <a:stretch>
              <a:fillRect/>
            </a:stretch>
          </a:blipFill>
        </p:spPr>
        <p:txBody>
          <a:bodyPr wrap="square" lIns="0" tIns="0" rIns="0" bIns="0" rtlCol="0"/>
          <a:lstStyle/>
          <a:p>
            <a:endParaRPr dirty="0">
              <a:latin typeface="Arial" panose="020B0604020202020204" pitchFamily="34" charset="0"/>
              <a:cs typeface="Arial" panose="020B0604020202020204" pitchFamily="34" charset="0"/>
            </a:endParaRPr>
          </a:p>
        </p:txBody>
      </p:sp>
      <p:sp>
        <p:nvSpPr>
          <p:cNvPr id="59" name="object 21">
            <a:extLst>
              <a:ext uri="{FF2B5EF4-FFF2-40B4-BE49-F238E27FC236}">
                <a16:creationId xmlns:a16="http://schemas.microsoft.com/office/drawing/2014/main" id="{9996BE71-94ED-41E5-A43E-3864DE9EE87B}"/>
              </a:ext>
            </a:extLst>
          </p:cNvPr>
          <p:cNvSpPr txBox="1"/>
          <p:nvPr/>
        </p:nvSpPr>
        <p:spPr>
          <a:xfrm>
            <a:off x="458911" y="2758107"/>
            <a:ext cx="1673225" cy="1257395"/>
          </a:xfrm>
          <a:prstGeom prst="rect">
            <a:avLst/>
          </a:prstGeom>
        </p:spPr>
        <p:txBody>
          <a:bodyPr vert="horz" wrap="square" lIns="0" tIns="13335" rIns="0" bIns="0" rtlCol="0">
            <a:spAutoFit/>
          </a:bodyPr>
          <a:lstStyle/>
          <a:p>
            <a:pPr marL="12700">
              <a:lnSpc>
                <a:spcPct val="100000"/>
              </a:lnSpc>
              <a:spcBef>
                <a:spcPts val="105"/>
              </a:spcBef>
              <a:tabLst>
                <a:tab pos="888365" algn="l"/>
              </a:tabLst>
            </a:pPr>
            <a:r>
              <a:rPr lang="en-US" sz="1600" i="1" dirty="0">
                <a:latin typeface="Arial" panose="020B0604020202020204" pitchFamily="34" charset="0"/>
                <a:cs typeface="Arial" panose="020B0604020202020204" pitchFamily="34" charset="0"/>
              </a:rPr>
              <a:t>Q. Does AWF</a:t>
            </a:r>
          </a:p>
          <a:p>
            <a:pPr marL="12700">
              <a:lnSpc>
                <a:spcPct val="100000"/>
              </a:lnSpc>
              <a:spcBef>
                <a:spcPts val="105"/>
              </a:spcBef>
              <a:tabLst>
                <a:tab pos="888365" algn="l"/>
              </a:tabLst>
            </a:pPr>
            <a:r>
              <a:rPr lang="en-US" sz="1600" i="1" dirty="0">
                <a:latin typeface="Arial" panose="020B0604020202020204" pitchFamily="34" charset="0"/>
                <a:cs typeface="Arial" panose="020B0604020202020204" pitchFamily="34" charset="0"/>
              </a:rPr>
              <a:t>Fulfil the identifiability criteria of intangibles?</a:t>
            </a:r>
            <a:endParaRPr sz="1600" i="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0867926-7A5F-4BE0-9056-86204B6405D8}"/>
              </a:ext>
            </a:extLst>
          </p:cNvPr>
          <p:cNvSpPr txBox="1"/>
          <p:nvPr/>
        </p:nvSpPr>
        <p:spPr>
          <a:xfrm>
            <a:off x="5831286" y="3891778"/>
            <a:ext cx="2656421" cy="1169551"/>
          </a:xfrm>
          <a:prstGeom prst="rect">
            <a:avLst/>
          </a:prstGeom>
          <a:noFill/>
        </p:spPr>
        <p:txBody>
          <a:bodyPr wrap="square" rtlCol="0">
            <a:spAutoFit/>
          </a:bodyPr>
          <a:lstStyle/>
          <a:p>
            <a:pPr algn="just"/>
            <a:r>
              <a:rPr lang="en-US" sz="1400" dirty="0">
                <a:solidFill>
                  <a:schemeClr val="tx1">
                    <a:lumMod val="65000"/>
                    <a:lumOff val="35000"/>
                  </a:schemeClr>
                </a:solidFill>
                <a:latin typeface="Arial" panose="020B0604020202020204" pitchFamily="34" charset="0"/>
                <a:cs typeface="Arial" panose="020B0604020202020204" pitchFamily="34" charset="0"/>
              </a:rPr>
              <a:t>Individual employees may have employment agreements with the acquiree, the entire assembled work force does not have such a contract </a:t>
            </a:r>
          </a:p>
        </p:txBody>
      </p:sp>
      <p:sp>
        <p:nvSpPr>
          <p:cNvPr id="60" name="TextBox 59">
            <a:extLst>
              <a:ext uri="{FF2B5EF4-FFF2-40B4-BE49-F238E27FC236}">
                <a16:creationId xmlns:a16="http://schemas.microsoft.com/office/drawing/2014/main" id="{F576C0A0-A153-450E-BA44-79FCE1698F44}"/>
              </a:ext>
            </a:extLst>
          </p:cNvPr>
          <p:cNvSpPr txBox="1"/>
          <p:nvPr/>
        </p:nvSpPr>
        <p:spPr>
          <a:xfrm>
            <a:off x="5859700" y="5315041"/>
            <a:ext cx="2656421" cy="1169551"/>
          </a:xfrm>
          <a:prstGeom prst="rect">
            <a:avLst/>
          </a:prstGeom>
          <a:noFill/>
        </p:spPr>
        <p:txBody>
          <a:bodyPr wrap="square" rtlCol="0">
            <a:spAutoFit/>
          </a:bodyPr>
          <a:lstStyle/>
          <a:p>
            <a:pPr algn="just"/>
            <a:r>
              <a:rPr lang="en-US" sz="1400" dirty="0">
                <a:solidFill>
                  <a:schemeClr val="tx1">
                    <a:lumMod val="65000"/>
                    <a:lumOff val="35000"/>
                  </a:schemeClr>
                </a:solidFill>
                <a:latin typeface="Arial" panose="020B0604020202020204" pitchFamily="34" charset="0"/>
                <a:cs typeface="Arial" panose="020B0604020202020204" pitchFamily="34" charset="0"/>
              </a:rPr>
              <a:t>An assembled workforce is not considered separable, because it cannot be sold or transferred without causing disruption to the acquiree’s business.</a:t>
            </a:r>
          </a:p>
        </p:txBody>
      </p:sp>
      <p:sp>
        <p:nvSpPr>
          <p:cNvPr id="71" name="object 13">
            <a:extLst>
              <a:ext uri="{FF2B5EF4-FFF2-40B4-BE49-F238E27FC236}">
                <a16:creationId xmlns:a16="http://schemas.microsoft.com/office/drawing/2014/main" id="{49EB9901-C3AE-4F35-89B9-15D33E55A317}"/>
              </a:ext>
            </a:extLst>
          </p:cNvPr>
          <p:cNvSpPr txBox="1"/>
          <p:nvPr/>
        </p:nvSpPr>
        <p:spPr>
          <a:xfrm>
            <a:off x="2899236" y="2401212"/>
            <a:ext cx="2308867" cy="659155"/>
          </a:xfrm>
          <a:prstGeom prst="rect">
            <a:avLst/>
          </a:prstGeom>
        </p:spPr>
        <p:txBody>
          <a:bodyPr vert="horz" wrap="square" lIns="0" tIns="12700" rIns="0" bIns="0" rtlCol="0">
            <a:spAutoFit/>
          </a:bodyPr>
          <a:lstStyle/>
          <a:p>
            <a:pPr marL="12065" marR="5080" algn="ctr">
              <a:lnSpc>
                <a:spcPct val="100000"/>
              </a:lnSpc>
              <a:spcBef>
                <a:spcPts val="100"/>
              </a:spcBef>
            </a:pPr>
            <a:r>
              <a:rPr lang="en-US" sz="1400" spc="-5" dirty="0">
                <a:solidFill>
                  <a:schemeClr val="bg1"/>
                </a:solidFill>
                <a:latin typeface="Arial" panose="020B0604020202020204" pitchFamily="34" charset="0"/>
                <a:cs typeface="Arial" panose="020B0604020202020204" pitchFamily="34" charset="0"/>
              </a:rPr>
              <a:t>Identify intangible  assets that may  qualify for separate  recognition</a:t>
            </a:r>
          </a:p>
        </p:txBody>
      </p:sp>
      <p:sp>
        <p:nvSpPr>
          <p:cNvPr id="6" name="TextBox 5">
            <a:extLst>
              <a:ext uri="{FF2B5EF4-FFF2-40B4-BE49-F238E27FC236}">
                <a16:creationId xmlns:a16="http://schemas.microsoft.com/office/drawing/2014/main" id="{CE519625-3D32-467A-AA0C-F07C0943EFBD}"/>
              </a:ext>
            </a:extLst>
          </p:cNvPr>
          <p:cNvSpPr txBox="1"/>
          <p:nvPr/>
        </p:nvSpPr>
        <p:spPr>
          <a:xfrm>
            <a:off x="-79512" y="1023591"/>
            <a:ext cx="7375435" cy="381771"/>
          </a:xfrm>
          <a:prstGeom prst="rect">
            <a:avLst/>
          </a:prstGeom>
        </p:spPr>
        <p:txBody>
          <a:bodyPr wrap="square">
            <a:spAutoFit/>
          </a:bodyPr>
          <a:lstStyle>
            <a:defPPr>
              <a:defRPr lang="en-US"/>
            </a:defPPr>
            <a:lvl1pPr marL="285750" indent="-285750" algn="just">
              <a:lnSpc>
                <a:spcPct val="114000"/>
              </a:lnSpc>
              <a:spcBef>
                <a:spcPts val="95"/>
              </a:spcBef>
              <a:spcAft>
                <a:spcPts val="600"/>
              </a:spcAft>
              <a:buBlip>
                <a:blip r:embed="rId5">
                  <a:extLst>
                    <a:ext uri="{96DAC541-7B7A-43D3-8B79-37D633B846F1}">
                      <asvg:svgBlip xmlns:asvg="http://schemas.microsoft.com/office/drawing/2016/SVG/main" r:embed="rId6"/>
                    </a:ext>
                  </a:extLst>
                </a:blip>
              </a:buBlip>
              <a:defRPr b="1">
                <a:solidFill>
                  <a:schemeClr val="tx2"/>
                </a:solidFill>
                <a:latin typeface="Arial" panose="020B0604020202020204" pitchFamily="34" charset="0"/>
                <a:cs typeface="Arial" panose="020B0604020202020204" pitchFamily="34" charset="0"/>
              </a:defRPr>
            </a:lvl1pPr>
          </a:lstStyle>
          <a:p>
            <a:r>
              <a:rPr lang="en-US" dirty="0"/>
              <a:t>Valuation of Assembled Workforce (AWF)</a:t>
            </a:r>
          </a:p>
        </p:txBody>
      </p:sp>
      <p:sp>
        <p:nvSpPr>
          <p:cNvPr id="2" name="Footer Placeholder 1">
            <a:extLst>
              <a:ext uri="{FF2B5EF4-FFF2-40B4-BE49-F238E27FC236}">
                <a16:creationId xmlns:a16="http://schemas.microsoft.com/office/drawing/2014/main" id="{9EACA3E6-E652-49BB-8FEA-A1FC7161C6A4}"/>
              </a:ext>
            </a:extLst>
          </p:cNvPr>
          <p:cNvSpPr>
            <a:spLocks noGrp="1"/>
          </p:cNvSpPr>
          <p:nvPr>
            <p:ph type="ftr" sz="quarter" idx="11"/>
          </p:nvPr>
        </p:nvSpPr>
        <p:spPr/>
        <p:txBody>
          <a:bodyPr/>
          <a:lstStyle/>
          <a:p>
            <a:r>
              <a:rPr lang="en-US" dirty="0"/>
              <a:t>Privileged &amp; Confidential</a:t>
            </a:r>
          </a:p>
        </p:txBody>
      </p:sp>
      <p:sp>
        <p:nvSpPr>
          <p:cNvPr id="36" name="Footer Placeholder 3">
            <a:extLst>
              <a:ext uri="{FF2B5EF4-FFF2-40B4-BE49-F238E27FC236}">
                <a16:creationId xmlns:a16="http://schemas.microsoft.com/office/drawing/2014/main" id="{5F8766AC-D93D-4066-BEAD-198550061C9A}"/>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37" name="Slide Number Placeholder 4">
            <a:extLst>
              <a:ext uri="{FF2B5EF4-FFF2-40B4-BE49-F238E27FC236}">
                <a16:creationId xmlns:a16="http://schemas.microsoft.com/office/drawing/2014/main" id="{3FC3A84F-36A9-487D-A779-9E6B5AB9CD26}"/>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33</a:t>
            </a:fld>
            <a:endParaRPr lang="en-US" sz="1000" dirty="0">
              <a:solidFill>
                <a:schemeClr val="tx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8B256CD9-7C68-9657-2895-A90DAABFD579}"/>
              </a:ext>
            </a:extLst>
          </p:cNvPr>
          <p:cNvPicPr>
            <a:picLocks noChangeAspect="1"/>
          </p:cNvPicPr>
          <p:nvPr/>
        </p:nvPicPr>
        <p:blipFill>
          <a:blip r:embed="rId7"/>
          <a:stretch>
            <a:fillRect/>
          </a:stretch>
        </p:blipFill>
        <p:spPr>
          <a:xfrm>
            <a:off x="7375435" y="118511"/>
            <a:ext cx="1617555" cy="675993"/>
          </a:xfrm>
          <a:prstGeom prst="rect">
            <a:avLst/>
          </a:prstGeom>
        </p:spPr>
      </p:pic>
      <p:sp>
        <p:nvSpPr>
          <p:cNvPr id="4" name="Title 5">
            <a:extLst>
              <a:ext uri="{FF2B5EF4-FFF2-40B4-BE49-F238E27FC236}">
                <a16:creationId xmlns:a16="http://schemas.microsoft.com/office/drawing/2014/main" id="{416FAB4C-51CB-BEB0-D5F7-7F8AE5F70938}"/>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Tree>
    <p:extLst>
      <p:ext uri="{BB962C8B-B14F-4D97-AF65-F5344CB8AC3E}">
        <p14:creationId xmlns:p14="http://schemas.microsoft.com/office/powerpoint/2010/main" val="2100763619"/>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BE57240-54C5-4093-B2E0-135AD7DF5F33}"/>
              </a:ext>
            </a:extLst>
          </p:cNvPr>
          <p:cNvSpPr>
            <a:spLocks noGrp="1"/>
          </p:cNvSpPr>
          <p:nvPr>
            <p:ph type="ftr" sz="quarter" idx="11"/>
          </p:nvPr>
        </p:nvSpPr>
        <p:spPr/>
        <p:txBody>
          <a:bodyPr/>
          <a:lstStyle/>
          <a:p>
            <a:r>
              <a:rPr lang="en-US" dirty="0"/>
              <a:t>Privileged &amp; Confidential</a:t>
            </a:r>
          </a:p>
        </p:txBody>
      </p:sp>
      <p:sp>
        <p:nvSpPr>
          <p:cNvPr id="8" name="Footer Placeholder 3">
            <a:extLst>
              <a:ext uri="{FF2B5EF4-FFF2-40B4-BE49-F238E27FC236}">
                <a16:creationId xmlns:a16="http://schemas.microsoft.com/office/drawing/2014/main" id="{2A74FAFB-7534-488E-99DD-A3DB6245DFB5}"/>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9" name="Slide Number Placeholder 4">
            <a:extLst>
              <a:ext uri="{FF2B5EF4-FFF2-40B4-BE49-F238E27FC236}">
                <a16:creationId xmlns:a16="http://schemas.microsoft.com/office/drawing/2014/main" id="{827E01BF-E251-4AC3-BAF6-CDEF84CFCEEB}"/>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34</a:t>
            </a:fld>
            <a:endParaRPr lang="en-US" sz="1000" dirty="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EFA73E3-AA03-AA20-6F29-B5AB080C1CEC}"/>
              </a:ext>
            </a:extLst>
          </p:cNvPr>
          <p:cNvPicPr>
            <a:picLocks noChangeAspect="1"/>
          </p:cNvPicPr>
          <p:nvPr/>
        </p:nvPicPr>
        <p:blipFill>
          <a:blip r:embed="rId2"/>
          <a:stretch>
            <a:fillRect/>
          </a:stretch>
        </p:blipFill>
        <p:spPr>
          <a:xfrm>
            <a:off x="7375435" y="118511"/>
            <a:ext cx="1617555" cy="675993"/>
          </a:xfrm>
          <a:prstGeom prst="rect">
            <a:avLst/>
          </a:prstGeom>
        </p:spPr>
      </p:pic>
      <p:pic>
        <p:nvPicPr>
          <p:cNvPr id="10" name="Picture 9">
            <a:extLst>
              <a:ext uri="{FF2B5EF4-FFF2-40B4-BE49-F238E27FC236}">
                <a16:creationId xmlns:a16="http://schemas.microsoft.com/office/drawing/2014/main" id="{2EF5CC43-F6A7-408B-8C98-89FF21970D42}"/>
              </a:ext>
            </a:extLst>
          </p:cNvPr>
          <p:cNvPicPr>
            <a:picLocks noChangeAspect="1"/>
          </p:cNvPicPr>
          <p:nvPr/>
        </p:nvPicPr>
        <p:blipFill>
          <a:blip r:embed="rId3"/>
          <a:stretch>
            <a:fillRect/>
          </a:stretch>
        </p:blipFill>
        <p:spPr>
          <a:xfrm>
            <a:off x="71114" y="1114198"/>
            <a:ext cx="8996922" cy="5419952"/>
          </a:xfrm>
          <a:prstGeom prst="rect">
            <a:avLst/>
          </a:prstGeom>
        </p:spPr>
      </p:pic>
      <p:sp>
        <p:nvSpPr>
          <p:cNvPr id="5" name="Title 5">
            <a:extLst>
              <a:ext uri="{FF2B5EF4-FFF2-40B4-BE49-F238E27FC236}">
                <a16:creationId xmlns:a16="http://schemas.microsoft.com/office/drawing/2014/main" id="{3834226B-BAA2-884F-68D8-820145EBD083}"/>
              </a:ext>
            </a:extLst>
          </p:cNvPr>
          <p:cNvSpPr txBox="1">
            <a:spLocks/>
          </p:cNvSpPr>
          <p:nvPr/>
        </p:nvSpPr>
        <p:spPr>
          <a:xfrm>
            <a:off x="0" y="33453"/>
            <a:ext cx="8992991"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Valuation of Intangible Assets</a:t>
            </a:r>
          </a:p>
          <a:p>
            <a:pPr algn="l"/>
            <a:r>
              <a:rPr lang="en-US" sz="2200" dirty="0">
                <a:solidFill>
                  <a:srgbClr val="00335A"/>
                </a:solidFill>
                <a:latin typeface="Arial" panose="020B0604020202020204" pitchFamily="34" charset="0"/>
                <a:cs typeface="Arial" panose="020B0604020202020204" pitchFamily="34" charset="0"/>
              </a:rPr>
              <a:t>Income Approach </a:t>
            </a:r>
          </a:p>
        </p:txBody>
      </p:sp>
    </p:spTree>
    <p:extLst>
      <p:ext uri="{BB962C8B-B14F-4D97-AF65-F5344CB8AC3E}">
        <p14:creationId xmlns:p14="http://schemas.microsoft.com/office/powerpoint/2010/main" val="3586924110"/>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95505" y="6356351"/>
            <a:ext cx="2489454" cy="365125"/>
          </a:xfrm>
        </p:spPr>
        <p:txBody>
          <a:bodyPr/>
          <a:lstStyle/>
          <a:p>
            <a:pPr defTabSz="695772"/>
            <a:r>
              <a:rPr lang="en-US" dirty="0">
                <a:solidFill>
                  <a:prstClr val="black">
                    <a:tint val="75000"/>
                  </a:prstClr>
                </a:solidFill>
                <a:latin typeface="Arial"/>
              </a:rPr>
              <a:t>Internal Audit Report FY 2017-18</a:t>
            </a:r>
          </a:p>
        </p:txBody>
      </p:sp>
      <p:sp>
        <p:nvSpPr>
          <p:cNvPr id="5" name="Footer Placeholder 4"/>
          <p:cNvSpPr>
            <a:spLocks noGrp="1"/>
          </p:cNvSpPr>
          <p:nvPr>
            <p:ph type="ftr" sz="quarter" idx="11"/>
          </p:nvPr>
        </p:nvSpPr>
        <p:spPr>
          <a:xfrm>
            <a:off x="3605725" y="6370419"/>
            <a:ext cx="3086100" cy="365125"/>
          </a:xfrm>
        </p:spPr>
        <p:txBody>
          <a:bodyPr/>
          <a:lstStyle/>
          <a:p>
            <a:pPr defTabSz="695772"/>
            <a:r>
              <a:rPr lang="en-US" dirty="0">
                <a:solidFill>
                  <a:prstClr val="black">
                    <a:tint val="75000"/>
                  </a:prstClr>
                </a:solidFill>
                <a:latin typeface="Arial"/>
              </a:rPr>
              <a:t>Privileged &amp; Confidential</a:t>
            </a:r>
          </a:p>
        </p:txBody>
      </p:sp>
      <p:sp>
        <p:nvSpPr>
          <p:cNvPr id="6" name="Slide Number Placeholder 5"/>
          <p:cNvSpPr>
            <a:spLocks noGrp="1"/>
          </p:cNvSpPr>
          <p:nvPr>
            <p:ph type="sldNum" sz="quarter" idx="12"/>
          </p:nvPr>
        </p:nvSpPr>
        <p:spPr/>
        <p:txBody>
          <a:bodyPr/>
          <a:lstStyle/>
          <a:p>
            <a:pPr defTabSz="695772"/>
            <a:fld id="{5C0AFB50-F9CA-4CFF-BDC8-0A4C4B0B2379}" type="slidenum">
              <a:rPr lang="en-US">
                <a:solidFill>
                  <a:prstClr val="black">
                    <a:tint val="75000"/>
                  </a:prstClr>
                </a:solidFill>
                <a:latin typeface="Arial"/>
              </a:rPr>
              <a:pPr defTabSz="695772"/>
              <a:t>35</a:t>
            </a:fld>
            <a:endParaRPr lang="en-US" dirty="0">
              <a:solidFill>
                <a:prstClr val="black">
                  <a:tint val="75000"/>
                </a:prstClr>
              </a:solidFill>
              <a:latin typeface="Arial"/>
            </a:endParaRPr>
          </a:p>
        </p:txBody>
      </p:sp>
      <p:sp>
        <p:nvSpPr>
          <p:cNvPr id="2" name="Rectangle 1">
            <a:extLst>
              <a:ext uri="{FF2B5EF4-FFF2-40B4-BE49-F238E27FC236}">
                <a16:creationId xmlns:a16="http://schemas.microsoft.com/office/drawing/2014/main" id="{F2811B3D-3F66-4F51-BC39-BED1FB50FA29}"/>
              </a:ext>
            </a:extLst>
          </p:cNvPr>
          <p:cNvSpPr/>
          <p:nvPr/>
        </p:nvSpPr>
        <p:spPr>
          <a:xfrm>
            <a:off x="-45720" y="-34290"/>
            <a:ext cx="9235440" cy="6926580"/>
          </a:xfrm>
          <a:prstGeom prst="rect">
            <a:avLst/>
          </a:pr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2" name="Group 11">
            <a:extLst>
              <a:ext uri="{FF2B5EF4-FFF2-40B4-BE49-F238E27FC236}">
                <a16:creationId xmlns:a16="http://schemas.microsoft.com/office/drawing/2014/main" id="{DE66BFE8-7B62-4ADA-85AD-0A50F845F232}"/>
              </a:ext>
            </a:extLst>
          </p:cNvPr>
          <p:cNvGrpSpPr/>
          <p:nvPr/>
        </p:nvGrpSpPr>
        <p:grpSpPr>
          <a:xfrm>
            <a:off x="-18555" y="545514"/>
            <a:ext cx="4183289" cy="5766971"/>
            <a:chOff x="42352" y="2114820"/>
            <a:chExt cx="2873567" cy="3540149"/>
          </a:xfrm>
        </p:grpSpPr>
        <p:grpSp>
          <p:nvGrpSpPr>
            <p:cNvPr id="13" name="Group 12">
              <a:extLst>
                <a:ext uri="{FF2B5EF4-FFF2-40B4-BE49-F238E27FC236}">
                  <a16:creationId xmlns:a16="http://schemas.microsoft.com/office/drawing/2014/main" id="{88219334-34D2-4569-94B6-4A88B3AB11DC}"/>
                </a:ext>
              </a:extLst>
            </p:cNvPr>
            <p:cNvGrpSpPr/>
            <p:nvPr/>
          </p:nvGrpSpPr>
          <p:grpSpPr>
            <a:xfrm>
              <a:off x="546480" y="2114820"/>
              <a:ext cx="2369439" cy="3540149"/>
              <a:chOff x="546480" y="2114820"/>
              <a:chExt cx="2369439" cy="3540149"/>
            </a:xfrm>
          </p:grpSpPr>
          <p:sp>
            <p:nvSpPr>
              <p:cNvPr id="16" name="Abgerundetes Rechteck 45">
                <a:extLst>
                  <a:ext uri="{FF2B5EF4-FFF2-40B4-BE49-F238E27FC236}">
                    <a16:creationId xmlns:a16="http://schemas.microsoft.com/office/drawing/2014/main" id="{02AEC1D3-A5E6-4CB6-BAD9-352D69444E72}"/>
                  </a:ext>
                </a:extLst>
              </p:cNvPr>
              <p:cNvSpPr/>
              <p:nvPr/>
            </p:nvSpPr>
            <p:spPr bwMode="gray">
              <a:xfrm rot="19800000">
                <a:off x="546480" y="2548458"/>
                <a:ext cx="2369439" cy="2369439"/>
              </a:xfrm>
              <a:custGeom>
                <a:avLst/>
                <a:gdLst>
                  <a:gd name="connsiteX0" fmla="*/ 0 w 2369439"/>
                  <a:gd name="connsiteY0" fmla="*/ 0 h 2369439"/>
                  <a:gd name="connsiteX1" fmla="*/ 2369439 w 2369439"/>
                  <a:gd name="connsiteY1" fmla="*/ 0 h 2369439"/>
                  <a:gd name="connsiteX2" fmla="*/ 2369439 w 2369439"/>
                  <a:gd name="connsiteY2" fmla="*/ 2369439 h 2369439"/>
                  <a:gd name="connsiteX3" fmla="*/ 0 w 2369439"/>
                  <a:gd name="connsiteY3" fmla="*/ 2369439 h 2369439"/>
                  <a:gd name="connsiteX4" fmla="*/ 0 w 2369439"/>
                  <a:gd name="connsiteY4" fmla="*/ 0 h 2369439"/>
                  <a:gd name="connsiteX0" fmla="*/ 206345 w 2369439"/>
                  <a:gd name="connsiteY0" fmla="*/ 210156 h 2369439"/>
                  <a:gd name="connsiteX1" fmla="*/ 2369439 w 2369439"/>
                  <a:gd name="connsiteY1" fmla="*/ 0 h 2369439"/>
                  <a:gd name="connsiteX2" fmla="*/ 2369439 w 2369439"/>
                  <a:gd name="connsiteY2" fmla="*/ 2369439 h 2369439"/>
                  <a:gd name="connsiteX3" fmla="*/ 0 w 2369439"/>
                  <a:gd name="connsiteY3" fmla="*/ 2369439 h 2369439"/>
                  <a:gd name="connsiteX4" fmla="*/ 206345 w 2369439"/>
                  <a:gd name="connsiteY4" fmla="*/ 210156 h 2369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439" h="2369439">
                    <a:moveTo>
                      <a:pt x="206345" y="210156"/>
                    </a:moveTo>
                    <a:lnTo>
                      <a:pt x="2369439" y="0"/>
                    </a:lnTo>
                    <a:lnTo>
                      <a:pt x="2369439" y="2369439"/>
                    </a:lnTo>
                    <a:lnTo>
                      <a:pt x="0" y="2369439"/>
                    </a:lnTo>
                    <a:lnTo>
                      <a:pt x="206345" y="210156"/>
                    </a:lnTo>
                    <a:close/>
                  </a:path>
                </a:pathLst>
              </a:custGeom>
              <a:solidFill>
                <a:schemeClr val="bg1"/>
              </a:solidFill>
              <a:ln>
                <a:noFill/>
                <a:headEnd/>
                <a:tailEnd/>
              </a:ln>
            </p:spPr>
            <p:style>
              <a:lnRef idx="2">
                <a:schemeClr val="accent1"/>
              </a:lnRef>
              <a:fillRef idx="1">
                <a:schemeClr val="lt1"/>
              </a:fillRef>
              <a:effectRef idx="0">
                <a:schemeClr val="accent1"/>
              </a:effectRef>
              <a:fontRef idx="minor">
                <a:schemeClr val="dk1"/>
              </a:fontRef>
            </p:style>
            <p:txBody>
              <a:bodyPr wrap="none" lIns="0" tIns="0" rIns="0" bIns="72000" rtlCol="0" anchor="ctr"/>
              <a:lstStyle/>
              <a:p>
                <a:pPr algn="ctr"/>
                <a:r>
                  <a:rPr lang="en-US" sz="15000" b="1" dirty="0">
                    <a:ln>
                      <a:solidFill>
                        <a:srgbClr val="FFFFFF"/>
                      </a:solidFill>
                    </a:ln>
                    <a:solidFill>
                      <a:srgbClr val="2AA4B3"/>
                    </a:solidFill>
                    <a:latin typeface="Arial" panose="020B0604020202020204" pitchFamily="34" charset="0"/>
                    <a:cs typeface="Arial" panose="020B0604020202020204" pitchFamily="34" charset="0"/>
                  </a:rPr>
                  <a:t>04</a:t>
                </a:r>
              </a:p>
            </p:txBody>
          </p:sp>
          <p:cxnSp>
            <p:nvCxnSpPr>
              <p:cNvPr id="17" name="Straight Connector 16">
                <a:extLst>
                  <a:ext uri="{FF2B5EF4-FFF2-40B4-BE49-F238E27FC236}">
                    <a16:creationId xmlns:a16="http://schemas.microsoft.com/office/drawing/2014/main" id="{C58AEA8A-B32B-49BB-B505-42A49B4814AF}"/>
                  </a:ext>
                </a:extLst>
              </p:cNvPr>
              <p:cNvCxnSpPr/>
              <p:nvPr/>
            </p:nvCxnSpPr>
            <p:spPr>
              <a:xfrm>
                <a:off x="1172473" y="2114820"/>
                <a:ext cx="0" cy="3540149"/>
              </a:xfrm>
              <a:prstGeom prst="line">
                <a:avLst/>
              </a:prstGeom>
              <a:ln w="9525">
                <a:solidFill>
                  <a:schemeClr val="bg1"/>
                </a:solidFill>
                <a:tailEnd type="none"/>
              </a:ln>
            </p:spPr>
            <p:style>
              <a:lnRef idx="1">
                <a:schemeClr val="accent1"/>
              </a:lnRef>
              <a:fillRef idx="0">
                <a:schemeClr val="accent1"/>
              </a:fillRef>
              <a:effectRef idx="0">
                <a:schemeClr val="accent1"/>
              </a:effectRef>
              <a:fontRef idx="minor">
                <a:schemeClr val="tx1"/>
              </a:fontRef>
            </p:style>
          </p:cxnSp>
        </p:grpSp>
        <p:sp>
          <p:nvSpPr>
            <p:cNvPr id="14" name="Rechteck 46">
              <a:extLst>
                <a:ext uri="{FF2B5EF4-FFF2-40B4-BE49-F238E27FC236}">
                  <a16:creationId xmlns:a16="http://schemas.microsoft.com/office/drawing/2014/main" id="{8652DCFA-2B5D-4723-AB58-70039357F400}"/>
                </a:ext>
              </a:extLst>
            </p:cNvPr>
            <p:cNvSpPr/>
            <p:nvPr/>
          </p:nvSpPr>
          <p:spPr bwMode="gray">
            <a:xfrm rot="5400000">
              <a:off x="-847646" y="3168116"/>
              <a:ext cx="2910118" cy="1130121"/>
            </a:xfrm>
            <a:prstGeom prst="rect">
              <a:avLst/>
            </a:prstGeom>
            <a:solidFill>
              <a:srgbClr val="2AA4B3"/>
            </a:solidFill>
            <a:ln w="12700">
              <a:noFill/>
              <a:round/>
              <a:headEnd/>
              <a:tailEnd/>
            </a:ln>
            <a:effectLst/>
          </p:spPr>
          <p:txBody>
            <a:bodyPr rtlCol="0" anchor="ctr"/>
            <a:lstStyle/>
            <a:p>
              <a:pPr algn="ctr"/>
              <a:endParaRPr lang="en-US" dirty="0">
                <a:solidFill>
                  <a:srgbClr val="000000"/>
                </a:solidFill>
              </a:endParaRPr>
            </a:p>
          </p:txBody>
        </p:sp>
        <p:sp>
          <p:nvSpPr>
            <p:cNvPr id="15" name="Textfeld 47">
              <a:extLst>
                <a:ext uri="{FF2B5EF4-FFF2-40B4-BE49-F238E27FC236}">
                  <a16:creationId xmlns:a16="http://schemas.microsoft.com/office/drawing/2014/main" id="{E4D23F21-AC0D-410C-A709-51C51862DEFF}"/>
                </a:ext>
              </a:extLst>
            </p:cNvPr>
            <p:cNvSpPr txBox="1"/>
            <p:nvPr/>
          </p:nvSpPr>
          <p:spPr bwMode="gray">
            <a:xfrm rot="16200000">
              <a:off x="-600204" y="3645033"/>
              <a:ext cx="2898778" cy="380550"/>
            </a:xfrm>
            <a:prstGeom prst="rect">
              <a:avLst/>
            </a:prstGeom>
            <a:noFill/>
            <a:ln>
              <a:noFill/>
            </a:ln>
          </p:spPr>
          <p:txBody>
            <a:bodyPr wrap="square" rtlCol="0">
              <a:spAutoFit/>
            </a:bodyPr>
            <a:lstStyle/>
            <a:p>
              <a:pPr algn="ctr"/>
              <a:r>
                <a:rPr lang="en-US" sz="3000" b="1" dirty="0">
                  <a:solidFill>
                    <a:schemeClr val="bg1"/>
                  </a:solidFill>
                  <a:latin typeface="Arial" panose="020B0604020202020204" pitchFamily="34" charset="0"/>
                  <a:cs typeface="Arial" panose="020B0604020202020204" pitchFamily="34" charset="0"/>
                </a:rPr>
                <a:t>WACC, WARA and IRR</a:t>
              </a:r>
            </a:p>
          </p:txBody>
        </p:sp>
      </p:grpSp>
    </p:spTree>
    <p:extLst>
      <p:ext uri="{BB962C8B-B14F-4D97-AF65-F5344CB8AC3E}">
        <p14:creationId xmlns:p14="http://schemas.microsoft.com/office/powerpoint/2010/main" val="2347164515"/>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36</a:t>
            </a:fld>
            <a:endParaRPr lang="en-US" sz="1000" dirty="0">
              <a:solidFill>
                <a:schemeClr val="tx1"/>
              </a:solidFill>
              <a:latin typeface="Arial" panose="020B0604020202020204" pitchFamily="34" charset="0"/>
              <a:cs typeface="Arial" panose="020B0604020202020204" pitchFamily="34" charset="0"/>
            </a:endParaRPr>
          </a:p>
        </p:txBody>
      </p:sp>
      <p:sp>
        <p:nvSpPr>
          <p:cNvPr id="35" name="Title 5">
            <a:extLst>
              <a:ext uri="{FF2B5EF4-FFF2-40B4-BE49-F238E27FC236}">
                <a16:creationId xmlns:a16="http://schemas.microsoft.com/office/drawing/2014/main" id="{D2FD0333-67CB-4C4C-B714-7DF7B31627D4}"/>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Weighted Average Cost of Capital (WACC)</a:t>
            </a:r>
          </a:p>
        </p:txBody>
      </p:sp>
      <p:pic>
        <p:nvPicPr>
          <p:cNvPr id="2" name="Picture 1">
            <a:extLst>
              <a:ext uri="{FF2B5EF4-FFF2-40B4-BE49-F238E27FC236}">
                <a16:creationId xmlns:a16="http://schemas.microsoft.com/office/drawing/2014/main" id="{19120EB3-8B34-181D-965B-4715B8EFE359}"/>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0" name="Subtitle 2">
            <a:extLst>
              <a:ext uri="{FF2B5EF4-FFF2-40B4-BE49-F238E27FC236}">
                <a16:creationId xmlns:a16="http://schemas.microsoft.com/office/drawing/2014/main" id="{C25D7387-5D09-44A3-BF94-7C0296A16375}"/>
              </a:ext>
            </a:extLst>
          </p:cNvPr>
          <p:cNvSpPr txBox="1">
            <a:spLocks/>
          </p:cNvSpPr>
          <p:nvPr/>
        </p:nvSpPr>
        <p:spPr>
          <a:xfrm>
            <a:off x="206146" y="1244227"/>
            <a:ext cx="8466666" cy="3721577"/>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spcBef>
                <a:spcPts val="600"/>
              </a:spcBef>
              <a:spcAft>
                <a:spcPts val="600"/>
              </a:spcAft>
              <a:buFont typeface="Arial" panose="020B0604020202020204" pitchFamily="34" charset="0"/>
              <a:buChar char="•"/>
            </a:pPr>
            <a:r>
              <a:rPr lang="en-US" sz="1600" dirty="0">
                <a:solidFill>
                  <a:schemeClr val="tx1">
                    <a:lumMod val="65000"/>
                    <a:lumOff val="35000"/>
                  </a:schemeClr>
                </a:solidFill>
                <a:latin typeface="Arial" panose="020B0604020202020204" pitchFamily="34" charset="0"/>
                <a:cs typeface="Arial" panose="020B0604020202020204" pitchFamily="34" charset="0"/>
              </a:rPr>
              <a:t>Represents the rate of return required by the debt and equity stakeholders. WACC relates to the liability or financing side of the business. It is estimated using a required rate of return on equity capital (based on </a:t>
            </a:r>
            <a:r>
              <a:rPr lang="en-US" sz="1600" u="sng" dirty="0">
                <a:solidFill>
                  <a:schemeClr val="tx1">
                    <a:lumMod val="65000"/>
                    <a:lumOff val="35000"/>
                  </a:schemeClr>
                </a:solidFill>
                <a:latin typeface="Arial" panose="020B0604020202020204" pitchFamily="34" charset="0"/>
                <a:cs typeface="Arial" panose="020B0604020202020204" pitchFamily="34" charset="0"/>
              </a:rPr>
              <a:t>capital asset pricing model (CAPM)</a:t>
            </a:r>
            <a:r>
              <a:rPr lang="en-US" sz="1600" dirty="0">
                <a:solidFill>
                  <a:schemeClr val="tx1">
                    <a:lumMod val="65000"/>
                    <a:lumOff val="35000"/>
                  </a:schemeClr>
                </a:solidFill>
                <a:latin typeface="Arial" panose="020B0604020202020204" pitchFamily="34" charset="0"/>
                <a:cs typeface="Arial" panose="020B0604020202020204" pitchFamily="34" charset="0"/>
              </a:rPr>
              <a:t> or build-up approach), an estimated </a:t>
            </a:r>
            <a:r>
              <a:rPr lang="en-US" sz="1600" u="sng" dirty="0">
                <a:solidFill>
                  <a:schemeClr val="tx1">
                    <a:lumMod val="65000"/>
                    <a:lumOff val="35000"/>
                  </a:schemeClr>
                </a:solidFill>
                <a:latin typeface="Arial" panose="020B0604020202020204" pitchFamily="34" charset="0"/>
                <a:cs typeface="Arial" panose="020B0604020202020204" pitchFamily="34" charset="0"/>
              </a:rPr>
              <a:t>after-tax cost of debt</a:t>
            </a:r>
            <a:r>
              <a:rPr lang="en-US" sz="1600" dirty="0">
                <a:solidFill>
                  <a:schemeClr val="tx1">
                    <a:lumMod val="65000"/>
                    <a:lumOff val="35000"/>
                  </a:schemeClr>
                </a:solidFill>
                <a:latin typeface="Arial" panose="020B0604020202020204" pitchFamily="34" charset="0"/>
                <a:cs typeface="Arial" panose="020B0604020202020204" pitchFamily="34" charset="0"/>
              </a:rPr>
              <a:t>, and a market participant </a:t>
            </a:r>
            <a:r>
              <a:rPr lang="en-US" sz="1600" u="sng" dirty="0">
                <a:solidFill>
                  <a:schemeClr val="tx1">
                    <a:lumMod val="65000"/>
                    <a:lumOff val="35000"/>
                  </a:schemeClr>
                </a:solidFill>
                <a:latin typeface="Arial" panose="020B0604020202020204" pitchFamily="34" charset="0"/>
                <a:cs typeface="Arial" panose="020B0604020202020204" pitchFamily="34" charset="0"/>
              </a:rPr>
              <a:t>long-term target capital structure</a:t>
            </a:r>
            <a:r>
              <a:rPr lang="en-US" sz="1600" dirty="0">
                <a:solidFill>
                  <a:schemeClr val="tx1">
                    <a:lumMod val="65000"/>
                    <a:lumOff val="35000"/>
                  </a:schemeClr>
                </a:solidFill>
                <a:latin typeface="Arial" panose="020B0604020202020204" pitchFamily="34" charset="0"/>
                <a:cs typeface="Arial" panose="020B0604020202020204" pitchFamily="34" charset="0"/>
              </a:rPr>
              <a:t>.</a:t>
            </a:r>
          </a:p>
          <a:p>
            <a:pPr algn="just">
              <a:spcBef>
                <a:spcPts val="600"/>
              </a:spcBef>
              <a:spcAft>
                <a:spcPts val="600"/>
              </a:spcAft>
              <a:buFont typeface="Arial" panose="020B0604020202020204" pitchFamily="34" charset="0"/>
              <a:buChar char="•"/>
            </a:pPr>
            <a:r>
              <a:rPr lang="en-US" sz="1600" dirty="0">
                <a:solidFill>
                  <a:schemeClr val="tx1">
                    <a:lumMod val="65000"/>
                    <a:lumOff val="35000"/>
                  </a:schemeClr>
                </a:solidFill>
                <a:latin typeface="Arial" panose="020B0604020202020204" pitchFamily="34" charset="0"/>
                <a:cs typeface="Arial" panose="020B0604020202020204" pitchFamily="34" charset="0"/>
              </a:rPr>
              <a:t>Although it is common that the risk and return associated with the intangible assets of an entity tend to reflect risk and return levels of the overall entity, valuation specialists should be cautioned that “generic” </a:t>
            </a:r>
            <a:r>
              <a:rPr lang="en-US" sz="1600" u="sng" dirty="0">
                <a:solidFill>
                  <a:schemeClr val="tx1">
                    <a:lumMod val="65000"/>
                    <a:lumOff val="35000"/>
                  </a:schemeClr>
                </a:solidFill>
                <a:latin typeface="Arial" panose="020B0604020202020204" pitchFamily="34" charset="0"/>
                <a:cs typeface="Arial" panose="020B0604020202020204" pitchFamily="34" charset="0"/>
              </a:rPr>
              <a:t>contributory assets may exhibit costs of debt and equity</a:t>
            </a:r>
            <a:r>
              <a:rPr lang="en-US" sz="1600" dirty="0">
                <a:solidFill>
                  <a:schemeClr val="tx1">
                    <a:lumMod val="65000"/>
                    <a:lumOff val="35000"/>
                  </a:schemeClr>
                </a:solidFill>
                <a:latin typeface="Arial" panose="020B0604020202020204" pitchFamily="34" charset="0"/>
                <a:cs typeface="Arial" panose="020B0604020202020204" pitchFamily="34" charset="0"/>
              </a:rPr>
              <a:t> that are </a:t>
            </a:r>
            <a:r>
              <a:rPr lang="en-US" sz="1600" u="sng" dirty="0">
                <a:solidFill>
                  <a:schemeClr val="tx1">
                    <a:lumMod val="65000"/>
                    <a:lumOff val="35000"/>
                  </a:schemeClr>
                </a:solidFill>
                <a:latin typeface="Arial" panose="020B0604020202020204" pitchFamily="34" charset="0"/>
                <a:cs typeface="Arial" panose="020B0604020202020204" pitchFamily="34" charset="0"/>
              </a:rPr>
              <a:t>independent</a:t>
            </a:r>
            <a:r>
              <a:rPr lang="en-US" sz="1600" dirty="0">
                <a:solidFill>
                  <a:schemeClr val="tx1">
                    <a:lumMod val="65000"/>
                    <a:lumOff val="35000"/>
                  </a:schemeClr>
                </a:solidFill>
                <a:latin typeface="Arial" panose="020B0604020202020204" pitchFamily="34" charset="0"/>
                <a:cs typeface="Arial" panose="020B0604020202020204" pitchFamily="34" charset="0"/>
              </a:rPr>
              <a:t> of the entities that own them and would be more specific to the assets themselves.</a:t>
            </a:r>
            <a:endParaRPr lang="en-US" sz="1600" dirty="0">
              <a:solidFill>
                <a:schemeClr val="accent6"/>
              </a:solidFill>
              <a:latin typeface="Arial" panose="020B0604020202020204" pitchFamily="34" charset="0"/>
              <a:cs typeface="Arial" panose="020B0604020202020204" pitchFamily="34" charset="0"/>
            </a:endParaRPr>
          </a:p>
          <a:p>
            <a:pPr algn="just">
              <a:spcBef>
                <a:spcPts val="600"/>
              </a:spcBef>
              <a:spcAft>
                <a:spcPts val="600"/>
              </a:spcAft>
              <a:buFont typeface="Arial" panose="020B0604020202020204" pitchFamily="34" charset="0"/>
              <a:buChar char="•"/>
            </a:pPr>
            <a:r>
              <a:rPr lang="en-US" sz="1600" dirty="0">
                <a:solidFill>
                  <a:srgbClr val="3BB3C2"/>
                </a:solidFill>
                <a:latin typeface="Arial" panose="020B0604020202020204" pitchFamily="34" charset="0"/>
                <a:cs typeface="Arial" panose="020B0604020202020204" pitchFamily="34" charset="0"/>
              </a:rPr>
              <a:t>To compute required return for each separately identified asset, the WACC that is initially derived from reference to guideline companies might need to be adjusted by adding </a:t>
            </a:r>
            <a:r>
              <a:rPr lang="en-US" sz="1600" u="sng" dirty="0">
                <a:solidFill>
                  <a:srgbClr val="3BB3C2"/>
                </a:solidFill>
                <a:latin typeface="Arial" panose="020B0604020202020204" pitchFamily="34" charset="0"/>
                <a:cs typeface="Arial" panose="020B0604020202020204" pitchFamily="34" charset="0"/>
              </a:rPr>
              <a:t>asset-specific risk</a:t>
            </a:r>
            <a:r>
              <a:rPr lang="en-US" sz="1600" dirty="0">
                <a:solidFill>
                  <a:srgbClr val="3BB3C2"/>
                </a:solidFill>
                <a:latin typeface="Arial" panose="020B0604020202020204" pitchFamily="34" charset="0"/>
                <a:cs typeface="Arial" panose="020B0604020202020204" pitchFamily="34" charset="0"/>
              </a:rPr>
              <a:t> in the CAPM model.</a:t>
            </a:r>
          </a:p>
          <a:p>
            <a:pPr algn="just">
              <a:spcBef>
                <a:spcPts val="600"/>
              </a:spcBef>
              <a:spcAft>
                <a:spcPts val="600"/>
              </a:spcAft>
              <a:buFont typeface="Arial" panose="020B0604020202020204" pitchFamily="34" charset="0"/>
              <a:buChar char="•"/>
            </a:pPr>
            <a:r>
              <a:rPr lang="en-US" sz="1600" dirty="0">
                <a:solidFill>
                  <a:srgbClr val="3BB3C2"/>
                </a:solidFill>
                <a:latin typeface="Arial" panose="020B0604020202020204" pitchFamily="34" charset="0"/>
                <a:cs typeface="Arial" panose="020B0604020202020204" pitchFamily="34" charset="0"/>
              </a:rPr>
              <a:t>Similarly, each intangible may have their own requirements of debt and equity separate from the overall entity. The valuation specialists should compute the </a:t>
            </a:r>
            <a:r>
              <a:rPr lang="en-US" sz="1600" u="sng" dirty="0">
                <a:solidFill>
                  <a:srgbClr val="3BB3C2"/>
                </a:solidFill>
                <a:latin typeface="Arial" panose="020B0604020202020204" pitchFamily="34" charset="0"/>
                <a:cs typeface="Arial" panose="020B0604020202020204" pitchFamily="34" charset="0"/>
              </a:rPr>
              <a:t>debt-equity structure uniquely</a:t>
            </a:r>
            <a:r>
              <a:rPr lang="en-US" sz="1600" dirty="0">
                <a:solidFill>
                  <a:srgbClr val="3BB3C2"/>
                </a:solidFill>
                <a:latin typeface="Arial" panose="020B0604020202020204" pitchFamily="34" charset="0"/>
                <a:cs typeface="Arial" panose="020B0604020202020204" pitchFamily="34" charset="0"/>
              </a:rPr>
              <a:t> for each asset. </a:t>
            </a:r>
          </a:p>
          <a:p>
            <a:pPr marL="0" indent="0" algn="just">
              <a:buNone/>
            </a:pPr>
            <a:endParaRPr lang="en-IN"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8494479"/>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37</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19120EB3-8B34-181D-965B-4715B8EFE359}"/>
              </a:ext>
            </a:extLst>
          </p:cNvPr>
          <p:cNvPicPr>
            <a:picLocks noChangeAspect="1"/>
          </p:cNvPicPr>
          <p:nvPr/>
        </p:nvPicPr>
        <p:blipFill>
          <a:blip r:embed="rId2"/>
          <a:stretch>
            <a:fillRect/>
          </a:stretch>
        </p:blipFill>
        <p:spPr>
          <a:xfrm>
            <a:off x="7375435" y="118511"/>
            <a:ext cx="1617555" cy="675993"/>
          </a:xfrm>
          <a:prstGeom prst="rect">
            <a:avLst/>
          </a:prstGeom>
        </p:spPr>
      </p:pic>
      <p:pic>
        <p:nvPicPr>
          <p:cNvPr id="15" name="Picture 14">
            <a:extLst>
              <a:ext uri="{FF2B5EF4-FFF2-40B4-BE49-F238E27FC236}">
                <a16:creationId xmlns:a16="http://schemas.microsoft.com/office/drawing/2014/main" id="{B119CBDF-BF54-B132-A7A3-C3D98CED4104}"/>
              </a:ext>
            </a:extLst>
          </p:cNvPr>
          <p:cNvPicPr>
            <a:picLocks noChangeAspect="1"/>
          </p:cNvPicPr>
          <p:nvPr/>
        </p:nvPicPr>
        <p:blipFill>
          <a:blip r:embed="rId3"/>
          <a:stretch>
            <a:fillRect/>
          </a:stretch>
        </p:blipFill>
        <p:spPr>
          <a:xfrm>
            <a:off x="-4487" y="1355546"/>
            <a:ext cx="9185570" cy="2321927"/>
          </a:xfrm>
          <a:prstGeom prst="rect">
            <a:avLst/>
          </a:prstGeom>
        </p:spPr>
      </p:pic>
      <p:sp>
        <p:nvSpPr>
          <p:cNvPr id="16" name="TextBox 15">
            <a:extLst>
              <a:ext uri="{FF2B5EF4-FFF2-40B4-BE49-F238E27FC236}">
                <a16:creationId xmlns:a16="http://schemas.microsoft.com/office/drawing/2014/main" id="{1037EAC2-535D-2820-3CCE-3B60B0A7E6DD}"/>
              </a:ext>
            </a:extLst>
          </p:cNvPr>
          <p:cNvSpPr txBox="1"/>
          <p:nvPr/>
        </p:nvSpPr>
        <p:spPr>
          <a:xfrm>
            <a:off x="0" y="4176678"/>
            <a:ext cx="7375435" cy="381771"/>
          </a:xfrm>
          <a:prstGeom prst="rect">
            <a:avLst/>
          </a:prstGeom>
        </p:spPr>
        <p:txBody>
          <a:bodyPr wrap="square">
            <a:spAutoFit/>
          </a:bodyPr>
          <a:lstStyle>
            <a:defPPr>
              <a:defRPr lang="en-US"/>
            </a:defPPr>
            <a:lvl1pPr marL="285750" indent="-285750" algn="just">
              <a:lnSpc>
                <a:spcPct val="114000"/>
              </a:lnSpc>
              <a:spcBef>
                <a:spcPts val="95"/>
              </a:spcBef>
              <a:spcAft>
                <a:spcPts val="600"/>
              </a:spcAft>
              <a:buBlip>
                <a:blip r:embed="rId4">
                  <a:extLst>
                    <a:ext uri="{96DAC541-7B7A-43D3-8B79-37D633B846F1}">
                      <asvg:svgBlip xmlns:asvg="http://schemas.microsoft.com/office/drawing/2016/SVG/main" r:embed="rId5"/>
                    </a:ext>
                  </a:extLst>
                </a:blip>
              </a:buBlip>
              <a:defRPr b="1">
                <a:solidFill>
                  <a:schemeClr val="tx2"/>
                </a:solidFill>
                <a:latin typeface="Arial" panose="020B0604020202020204" pitchFamily="34" charset="0"/>
                <a:cs typeface="Arial" panose="020B0604020202020204" pitchFamily="34" charset="0"/>
              </a:defRPr>
            </a:lvl1pPr>
          </a:lstStyle>
          <a:p>
            <a:r>
              <a:rPr lang="en-US" dirty="0"/>
              <a:t>Use of WACC</a:t>
            </a:r>
          </a:p>
        </p:txBody>
      </p:sp>
      <p:sp>
        <p:nvSpPr>
          <p:cNvPr id="18" name="TextBox 17">
            <a:extLst>
              <a:ext uri="{FF2B5EF4-FFF2-40B4-BE49-F238E27FC236}">
                <a16:creationId xmlns:a16="http://schemas.microsoft.com/office/drawing/2014/main" id="{50B10859-B1F0-D417-2CF0-CBABB8B4EE90}"/>
              </a:ext>
            </a:extLst>
          </p:cNvPr>
          <p:cNvSpPr txBox="1"/>
          <p:nvPr/>
        </p:nvSpPr>
        <p:spPr>
          <a:xfrm>
            <a:off x="133428" y="4628025"/>
            <a:ext cx="9010571" cy="1064907"/>
          </a:xfrm>
          <a:prstGeom prst="rect">
            <a:avLst/>
          </a:prstGeom>
          <a:noFill/>
        </p:spPr>
        <p:txBody>
          <a:bodyPr wrap="square">
            <a:spAutoFit/>
          </a:bodyPr>
          <a:lstStyle/>
          <a:p>
            <a:pPr marL="285750" indent="-285750" algn="just">
              <a:lnSpc>
                <a:spcPct val="114000"/>
              </a:lnSpc>
              <a:spcAft>
                <a:spcPts val="600"/>
              </a:spcAft>
              <a:buFont typeface="Arial" panose="020B0604020202020204" pitchFamily="34" charset="0"/>
              <a:buChar char="•"/>
            </a:pPr>
            <a:r>
              <a:rPr lang="en-US" sz="1600" dirty="0">
                <a:latin typeface="Arial" panose="020B0604020202020204" pitchFamily="34" charset="0"/>
                <a:cs typeface="Arial" panose="020B0604020202020204" pitchFamily="34" charset="0"/>
              </a:rPr>
              <a:t>In calculation of Contributory Asset Charges from identified assets.</a:t>
            </a:r>
          </a:p>
          <a:p>
            <a:pPr marL="285750" indent="-285750" algn="just">
              <a:lnSpc>
                <a:spcPct val="114000"/>
              </a:lnSpc>
              <a:spcAft>
                <a:spcPts val="600"/>
              </a:spcAft>
              <a:buFont typeface="Arial" panose="020B0604020202020204" pitchFamily="34" charset="0"/>
              <a:buChar char="•"/>
            </a:pPr>
            <a:r>
              <a:rPr lang="en-IN" sz="1600" dirty="0">
                <a:latin typeface="Arial" panose="020B0604020202020204" pitchFamily="34" charset="0"/>
                <a:cs typeface="Arial" panose="020B0604020202020204" pitchFamily="34" charset="0"/>
              </a:rPr>
              <a:t>Used for return on assets for calculation of WARA.</a:t>
            </a:r>
          </a:p>
          <a:p>
            <a:pPr marL="285750" indent="-285750" algn="just">
              <a:lnSpc>
                <a:spcPct val="114000"/>
              </a:lnSpc>
              <a:spcAft>
                <a:spcPts val="600"/>
              </a:spcAft>
              <a:buFont typeface="Arial" panose="020B0604020202020204" pitchFamily="34" charset="0"/>
              <a:buChar char="•"/>
            </a:pPr>
            <a:r>
              <a:rPr lang="en-IN" sz="1600" dirty="0">
                <a:latin typeface="Arial" panose="020B0604020202020204" pitchFamily="34" charset="0"/>
                <a:cs typeface="Arial" panose="020B0604020202020204" pitchFamily="34" charset="0"/>
              </a:rPr>
              <a:t>Discount rate for discounting cash flows attributable to subject intangible assets.</a:t>
            </a:r>
          </a:p>
        </p:txBody>
      </p:sp>
      <p:sp>
        <p:nvSpPr>
          <p:cNvPr id="27" name="Title 5">
            <a:extLst>
              <a:ext uri="{FF2B5EF4-FFF2-40B4-BE49-F238E27FC236}">
                <a16:creationId xmlns:a16="http://schemas.microsoft.com/office/drawing/2014/main" id="{800AD518-3CC9-6029-C73C-D59DB87A211E}"/>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Weighted Average Cost of Capital (WACC)</a:t>
            </a:r>
          </a:p>
        </p:txBody>
      </p:sp>
    </p:spTree>
    <p:extLst>
      <p:ext uri="{BB962C8B-B14F-4D97-AF65-F5344CB8AC3E}">
        <p14:creationId xmlns:p14="http://schemas.microsoft.com/office/powerpoint/2010/main" val="1014187789"/>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38</a:t>
            </a:fld>
            <a:endParaRPr lang="en-US" sz="1000" dirty="0">
              <a:solidFill>
                <a:schemeClr val="tx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D5BBA3D-3015-7C07-F773-04AA2094190C}"/>
              </a:ext>
            </a:extLst>
          </p:cNvPr>
          <p:cNvPicPr>
            <a:picLocks noChangeAspect="1"/>
          </p:cNvPicPr>
          <p:nvPr/>
        </p:nvPicPr>
        <p:blipFill>
          <a:blip r:embed="rId2"/>
          <a:stretch>
            <a:fillRect/>
          </a:stretch>
        </p:blipFill>
        <p:spPr>
          <a:xfrm>
            <a:off x="7375435" y="118511"/>
            <a:ext cx="1617555" cy="675993"/>
          </a:xfrm>
          <a:prstGeom prst="rect">
            <a:avLst/>
          </a:prstGeom>
        </p:spPr>
      </p:pic>
      <p:sp>
        <p:nvSpPr>
          <p:cNvPr id="30" name="Subtitle 2">
            <a:extLst>
              <a:ext uri="{FF2B5EF4-FFF2-40B4-BE49-F238E27FC236}">
                <a16:creationId xmlns:a16="http://schemas.microsoft.com/office/drawing/2014/main" id="{02D49708-802B-4FCB-A738-9314416F4E4E}"/>
              </a:ext>
            </a:extLst>
          </p:cNvPr>
          <p:cNvSpPr txBox="1">
            <a:spLocks/>
          </p:cNvSpPr>
          <p:nvPr/>
        </p:nvSpPr>
        <p:spPr>
          <a:xfrm>
            <a:off x="91022" y="1350590"/>
            <a:ext cx="3357635" cy="4940880"/>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4000"/>
              </a:lnSpc>
              <a:spcAft>
                <a:spcPts val="600"/>
              </a:spcAft>
            </a:pPr>
            <a:r>
              <a:rPr lang="en-US" sz="1600" dirty="0">
                <a:solidFill>
                  <a:schemeClr val="tx1">
                    <a:lumMod val="65000"/>
                    <a:lumOff val="35000"/>
                  </a:schemeClr>
                </a:solidFill>
                <a:latin typeface="Arial" panose="020B0604020202020204" pitchFamily="34" charset="0"/>
                <a:cs typeface="Arial" panose="020B0604020202020204" pitchFamily="34" charset="0"/>
              </a:rPr>
              <a:t>The purpose of the WARA analysis is to determine the reasonableness of the returns of the tangible and intangible assets and the implied return on goodwill. </a:t>
            </a:r>
          </a:p>
          <a:p>
            <a:pPr algn="just">
              <a:lnSpc>
                <a:spcPct val="114000"/>
              </a:lnSpc>
              <a:spcAft>
                <a:spcPts val="600"/>
              </a:spcAft>
            </a:pPr>
            <a:r>
              <a:rPr lang="en-US" sz="1600" dirty="0">
                <a:solidFill>
                  <a:schemeClr val="tx1">
                    <a:lumMod val="65000"/>
                    <a:lumOff val="35000"/>
                  </a:schemeClr>
                </a:solidFill>
                <a:latin typeface="Arial" panose="020B0604020202020204" pitchFamily="34" charset="0"/>
                <a:cs typeface="Arial" panose="020B0604020202020204" pitchFamily="34" charset="0"/>
              </a:rPr>
              <a:t>In essence, the comparison of the WACC to the WARA is a diagnostic that assists the valuation specialist in reconciling the rates of return required by providers of capital (the WACC) with rates of return earned by various classes of assets (the WARA).</a:t>
            </a:r>
          </a:p>
        </p:txBody>
      </p:sp>
      <p:sp>
        <p:nvSpPr>
          <p:cNvPr id="33" name="Rectangle 32">
            <a:extLst>
              <a:ext uri="{FF2B5EF4-FFF2-40B4-BE49-F238E27FC236}">
                <a16:creationId xmlns:a16="http://schemas.microsoft.com/office/drawing/2014/main" id="{F6870123-8EB7-4A67-8AF8-5162FFAEA9B9}"/>
              </a:ext>
            </a:extLst>
          </p:cNvPr>
          <p:cNvSpPr/>
          <p:nvPr/>
        </p:nvSpPr>
        <p:spPr>
          <a:xfrm>
            <a:off x="4565937" y="2380920"/>
            <a:ext cx="2583893" cy="508032"/>
          </a:xfrm>
          <a:prstGeom prst="rect">
            <a:avLst/>
          </a:pr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n-IN" sz="1600" b="1" dirty="0">
                <a:latin typeface="Arial" panose="020B0604020202020204" pitchFamily="34" charset="0"/>
                <a:cs typeface="Arial" panose="020B0604020202020204" pitchFamily="34" charset="0"/>
              </a:rPr>
              <a:t>Net Working Capital</a:t>
            </a:r>
          </a:p>
        </p:txBody>
      </p:sp>
      <p:sp>
        <p:nvSpPr>
          <p:cNvPr id="34" name="Rectangle 33">
            <a:extLst>
              <a:ext uri="{FF2B5EF4-FFF2-40B4-BE49-F238E27FC236}">
                <a16:creationId xmlns:a16="http://schemas.microsoft.com/office/drawing/2014/main" id="{60F70DCB-388B-422D-9B10-1CD2C7C08EE7}"/>
              </a:ext>
            </a:extLst>
          </p:cNvPr>
          <p:cNvSpPr/>
          <p:nvPr/>
        </p:nvSpPr>
        <p:spPr>
          <a:xfrm>
            <a:off x="4555657" y="2980142"/>
            <a:ext cx="2583893" cy="508032"/>
          </a:xfrm>
          <a:prstGeom prst="rect">
            <a:avLst/>
          </a:pr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n-IN" sz="1600" b="1" dirty="0">
                <a:latin typeface="Arial" panose="020B0604020202020204" pitchFamily="34" charset="0"/>
                <a:cs typeface="Arial" panose="020B0604020202020204" pitchFamily="34" charset="0"/>
              </a:rPr>
              <a:t>Tangible Assets</a:t>
            </a:r>
          </a:p>
        </p:txBody>
      </p:sp>
      <p:sp>
        <p:nvSpPr>
          <p:cNvPr id="35" name="Rectangle 34">
            <a:extLst>
              <a:ext uri="{FF2B5EF4-FFF2-40B4-BE49-F238E27FC236}">
                <a16:creationId xmlns:a16="http://schemas.microsoft.com/office/drawing/2014/main" id="{C2FB1B89-CEC7-406F-A338-F6708AE8F391}"/>
              </a:ext>
            </a:extLst>
          </p:cNvPr>
          <p:cNvSpPr/>
          <p:nvPr/>
        </p:nvSpPr>
        <p:spPr>
          <a:xfrm>
            <a:off x="4568511" y="3571337"/>
            <a:ext cx="2583893" cy="508032"/>
          </a:xfrm>
          <a:prstGeom prst="rect">
            <a:avLst/>
          </a:pr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n-IN" sz="1600" b="1" dirty="0">
                <a:latin typeface="Arial" panose="020B0604020202020204" pitchFamily="34" charset="0"/>
                <a:cs typeface="Arial" panose="020B0604020202020204" pitchFamily="34" charset="0"/>
              </a:rPr>
              <a:t>Identifiable Intangible Assets</a:t>
            </a:r>
          </a:p>
        </p:txBody>
      </p:sp>
      <p:sp>
        <p:nvSpPr>
          <p:cNvPr id="36" name="Rectangle 35">
            <a:extLst>
              <a:ext uri="{FF2B5EF4-FFF2-40B4-BE49-F238E27FC236}">
                <a16:creationId xmlns:a16="http://schemas.microsoft.com/office/drawing/2014/main" id="{FD522465-096C-4EB3-A7F0-A724788B8C19}"/>
              </a:ext>
            </a:extLst>
          </p:cNvPr>
          <p:cNvSpPr/>
          <p:nvPr/>
        </p:nvSpPr>
        <p:spPr>
          <a:xfrm>
            <a:off x="4558225" y="4162534"/>
            <a:ext cx="2583893" cy="899055"/>
          </a:xfrm>
          <a:prstGeom prst="rect">
            <a:avLst/>
          </a:prstGeom>
          <a:solidFill>
            <a:srgbClr val="3BB3C2"/>
          </a:solidFill>
          <a:ln w="19050">
            <a:solidFill>
              <a:schemeClr val="bg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n-IN" sz="1600" b="1" dirty="0">
                <a:latin typeface="Arial" panose="020B0604020202020204" pitchFamily="34" charset="0"/>
                <a:cs typeface="Arial" panose="020B0604020202020204" pitchFamily="34" charset="0"/>
              </a:rPr>
              <a:t>Unidentifiable Intangible Assets (including Goodwill)</a:t>
            </a:r>
          </a:p>
        </p:txBody>
      </p:sp>
      <p:sp>
        <p:nvSpPr>
          <p:cNvPr id="37" name="TextBox 36">
            <a:extLst>
              <a:ext uri="{FF2B5EF4-FFF2-40B4-BE49-F238E27FC236}">
                <a16:creationId xmlns:a16="http://schemas.microsoft.com/office/drawing/2014/main" id="{00EB64EA-6473-4BF0-8E5F-C2281996767E}"/>
              </a:ext>
            </a:extLst>
          </p:cNvPr>
          <p:cNvSpPr txBox="1"/>
          <p:nvPr/>
        </p:nvSpPr>
        <p:spPr>
          <a:xfrm>
            <a:off x="4619929" y="1997764"/>
            <a:ext cx="2437344" cy="376195"/>
          </a:xfrm>
          <a:prstGeom prst="rect">
            <a:avLst/>
          </a:prstGeom>
          <a:noFill/>
        </p:spPr>
        <p:txBody>
          <a:bodyPr wrap="square" rtlCol="0">
            <a:spAutoFit/>
          </a:bodyPr>
          <a:lstStyle/>
          <a:p>
            <a:pPr algn="ctr"/>
            <a:r>
              <a:rPr lang="en-IN" sz="1600" b="1" dirty="0">
                <a:latin typeface="Arial" panose="020B0604020202020204" pitchFamily="34" charset="0"/>
                <a:cs typeface="Arial" panose="020B0604020202020204" pitchFamily="34" charset="0"/>
              </a:rPr>
              <a:t>Net Assets</a:t>
            </a:r>
          </a:p>
        </p:txBody>
      </p:sp>
      <p:cxnSp>
        <p:nvCxnSpPr>
          <p:cNvPr id="38" name="Straight Arrow Connector 37">
            <a:extLst>
              <a:ext uri="{FF2B5EF4-FFF2-40B4-BE49-F238E27FC236}">
                <a16:creationId xmlns:a16="http://schemas.microsoft.com/office/drawing/2014/main" id="{4424CB12-0858-47D4-80C9-7756C62F318D}"/>
              </a:ext>
            </a:extLst>
          </p:cNvPr>
          <p:cNvCxnSpPr>
            <a:cxnSpLocks/>
            <a:stCxn id="39" idx="2"/>
            <a:endCxn id="40" idx="0"/>
          </p:cNvCxnSpPr>
          <p:nvPr/>
        </p:nvCxnSpPr>
        <p:spPr>
          <a:xfrm flipH="1">
            <a:off x="4399343" y="2314925"/>
            <a:ext cx="9654" cy="29987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2954BC6-F9E8-443D-BD6C-2D9E7F95B84E}"/>
              </a:ext>
            </a:extLst>
          </p:cNvPr>
          <p:cNvSpPr txBox="1"/>
          <p:nvPr/>
        </p:nvSpPr>
        <p:spPr>
          <a:xfrm>
            <a:off x="4159769" y="1976371"/>
            <a:ext cx="498456" cy="338554"/>
          </a:xfrm>
          <a:prstGeom prst="rect">
            <a:avLst/>
          </a:prstGeom>
          <a:noFill/>
        </p:spPr>
        <p:txBody>
          <a:bodyPr wrap="square" rtlCol="0">
            <a:spAutoFit/>
          </a:bodyPr>
          <a:lstStyle/>
          <a:p>
            <a:pPr algn="ctr"/>
            <a:r>
              <a:rPr lang="en-IN" sz="1600" b="1" dirty="0">
                <a:latin typeface="Arial" panose="020B0604020202020204" pitchFamily="34" charset="0"/>
                <a:cs typeface="Arial" panose="020B0604020202020204" pitchFamily="34" charset="0"/>
              </a:rPr>
              <a:t>0%</a:t>
            </a:r>
          </a:p>
        </p:txBody>
      </p:sp>
      <p:sp>
        <p:nvSpPr>
          <p:cNvPr id="40" name="TextBox 39">
            <a:extLst>
              <a:ext uri="{FF2B5EF4-FFF2-40B4-BE49-F238E27FC236}">
                <a16:creationId xmlns:a16="http://schemas.microsoft.com/office/drawing/2014/main" id="{B5F7EAE0-78B2-4130-A3D8-4F6C5300200E}"/>
              </a:ext>
            </a:extLst>
          </p:cNvPr>
          <p:cNvSpPr txBox="1"/>
          <p:nvPr/>
        </p:nvSpPr>
        <p:spPr>
          <a:xfrm>
            <a:off x="4090766" y="5313686"/>
            <a:ext cx="617154" cy="338554"/>
          </a:xfrm>
          <a:prstGeom prst="rect">
            <a:avLst/>
          </a:prstGeom>
          <a:noFill/>
        </p:spPr>
        <p:txBody>
          <a:bodyPr wrap="square" rtlCol="0">
            <a:spAutoFit/>
          </a:bodyPr>
          <a:lstStyle/>
          <a:p>
            <a:pPr algn="ctr"/>
            <a:r>
              <a:rPr lang="en-IN" sz="1600" b="1" dirty="0">
                <a:latin typeface="Arial" panose="020B0604020202020204" pitchFamily="34" charset="0"/>
                <a:cs typeface="Arial" panose="020B0604020202020204" pitchFamily="34" charset="0"/>
              </a:rPr>
              <a:t>25%</a:t>
            </a:r>
          </a:p>
        </p:txBody>
      </p:sp>
      <p:sp>
        <p:nvSpPr>
          <p:cNvPr id="41" name="TextBox 40">
            <a:extLst>
              <a:ext uri="{FF2B5EF4-FFF2-40B4-BE49-F238E27FC236}">
                <a16:creationId xmlns:a16="http://schemas.microsoft.com/office/drawing/2014/main" id="{9E6529F9-AD4D-4500-B4AB-2886E0B39912}"/>
              </a:ext>
            </a:extLst>
          </p:cNvPr>
          <p:cNvSpPr txBox="1"/>
          <p:nvPr/>
        </p:nvSpPr>
        <p:spPr>
          <a:xfrm rot="16200000">
            <a:off x="3155602" y="3145058"/>
            <a:ext cx="1978950" cy="617154"/>
          </a:xfrm>
          <a:prstGeom prst="rect">
            <a:avLst/>
          </a:prstGeom>
          <a:noFill/>
        </p:spPr>
        <p:txBody>
          <a:bodyPr wrap="square" rtlCol="0">
            <a:spAutoFit/>
          </a:bodyPr>
          <a:lstStyle/>
          <a:p>
            <a:pPr algn="ctr"/>
            <a:r>
              <a:rPr lang="en-IN" sz="1600" dirty="0">
                <a:latin typeface="Arial" panose="020B0604020202020204" pitchFamily="34" charset="0"/>
                <a:cs typeface="Arial" panose="020B0604020202020204" pitchFamily="34" charset="0"/>
              </a:rPr>
              <a:t>Asset Required Return</a:t>
            </a:r>
          </a:p>
        </p:txBody>
      </p:sp>
      <p:sp>
        <p:nvSpPr>
          <p:cNvPr id="42" name="Rectangle 41">
            <a:extLst>
              <a:ext uri="{FF2B5EF4-FFF2-40B4-BE49-F238E27FC236}">
                <a16:creationId xmlns:a16="http://schemas.microsoft.com/office/drawing/2014/main" id="{D6334759-B415-4578-85F5-B3AEA4C5365A}"/>
              </a:ext>
            </a:extLst>
          </p:cNvPr>
          <p:cNvSpPr/>
          <p:nvPr/>
        </p:nvSpPr>
        <p:spPr>
          <a:xfrm>
            <a:off x="7456358" y="2378246"/>
            <a:ext cx="1531489" cy="829281"/>
          </a:xfrm>
          <a:prstGeom prst="rect">
            <a:avLst/>
          </a:prstGeom>
          <a:solidFill>
            <a:schemeClr val="tx1">
              <a:lumMod val="50000"/>
              <a:lumOff val="50000"/>
            </a:schemeClr>
          </a:solidFill>
          <a:ln w="12700">
            <a:solidFill>
              <a:schemeClr val="bg1"/>
            </a:solidFill>
          </a:ln>
        </p:spPr>
        <p:style>
          <a:lnRef idx="3">
            <a:schemeClr val="lt1"/>
          </a:lnRef>
          <a:fillRef idx="1">
            <a:schemeClr val="dk1"/>
          </a:fillRef>
          <a:effectRef idx="1">
            <a:schemeClr val="dk1"/>
          </a:effectRef>
          <a:fontRef idx="minor">
            <a:schemeClr val="lt1"/>
          </a:fontRef>
        </p:style>
        <p:txBody>
          <a:bodyPr rtlCol="0" anchor="ctr"/>
          <a:lstStyle/>
          <a:p>
            <a:pPr algn="ctr"/>
            <a:r>
              <a:rPr lang="en-IN" sz="2000" b="1" dirty="0">
                <a:latin typeface="Arial" panose="020B0604020202020204" pitchFamily="34" charset="0"/>
                <a:cs typeface="Arial" panose="020B0604020202020204" pitchFamily="34" charset="0"/>
              </a:rPr>
              <a:t>Debt</a:t>
            </a:r>
          </a:p>
        </p:txBody>
      </p:sp>
      <p:sp>
        <p:nvSpPr>
          <p:cNvPr id="43" name="Rectangle 42">
            <a:extLst>
              <a:ext uri="{FF2B5EF4-FFF2-40B4-BE49-F238E27FC236}">
                <a16:creationId xmlns:a16="http://schemas.microsoft.com/office/drawing/2014/main" id="{C6D17834-0140-471E-8BFD-2220DCCA6AFC}"/>
              </a:ext>
            </a:extLst>
          </p:cNvPr>
          <p:cNvSpPr/>
          <p:nvPr/>
        </p:nvSpPr>
        <p:spPr>
          <a:xfrm>
            <a:off x="7461500" y="3314527"/>
            <a:ext cx="1531489" cy="1372948"/>
          </a:xfrm>
          <a:prstGeom prst="rect">
            <a:avLst/>
          </a:prstGeom>
          <a:solidFill>
            <a:schemeClr val="tx1">
              <a:lumMod val="50000"/>
              <a:lumOff val="50000"/>
            </a:schemeClr>
          </a:solidFill>
          <a:ln w="12700">
            <a:solidFill>
              <a:schemeClr val="bg1"/>
            </a:solidFill>
          </a:ln>
        </p:spPr>
        <p:style>
          <a:lnRef idx="3">
            <a:schemeClr val="lt1"/>
          </a:lnRef>
          <a:fillRef idx="1">
            <a:schemeClr val="dk1"/>
          </a:fillRef>
          <a:effectRef idx="1">
            <a:schemeClr val="dk1"/>
          </a:effectRef>
          <a:fontRef idx="minor">
            <a:schemeClr val="lt1"/>
          </a:fontRef>
        </p:style>
        <p:txBody>
          <a:bodyPr rtlCol="0" anchor="ctr"/>
          <a:lstStyle/>
          <a:p>
            <a:pPr algn="ctr"/>
            <a:r>
              <a:rPr lang="en-IN" sz="2000" b="1" dirty="0">
                <a:latin typeface="Arial" panose="020B0604020202020204" pitchFamily="34" charset="0"/>
                <a:cs typeface="Arial" panose="020B0604020202020204" pitchFamily="34" charset="0"/>
              </a:rPr>
              <a:t>Equity</a:t>
            </a:r>
          </a:p>
        </p:txBody>
      </p:sp>
      <p:sp>
        <p:nvSpPr>
          <p:cNvPr id="2" name="Title 5">
            <a:extLst>
              <a:ext uri="{FF2B5EF4-FFF2-40B4-BE49-F238E27FC236}">
                <a16:creationId xmlns:a16="http://schemas.microsoft.com/office/drawing/2014/main" id="{989CDF08-C7DC-D8BD-549B-B9CE9DA4CECB}"/>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Weighted Average Return on Assets (WARA)</a:t>
            </a:r>
          </a:p>
        </p:txBody>
      </p:sp>
    </p:spTree>
    <p:extLst>
      <p:ext uri="{BB962C8B-B14F-4D97-AF65-F5344CB8AC3E}">
        <p14:creationId xmlns:p14="http://schemas.microsoft.com/office/powerpoint/2010/main" val="2497469890"/>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39</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19120EB3-8B34-181D-965B-4715B8EFE359}"/>
              </a:ext>
            </a:extLst>
          </p:cNvPr>
          <p:cNvPicPr>
            <a:picLocks noChangeAspect="1"/>
          </p:cNvPicPr>
          <p:nvPr/>
        </p:nvPicPr>
        <p:blipFill>
          <a:blip r:embed="rId2"/>
          <a:stretch>
            <a:fillRect/>
          </a:stretch>
        </p:blipFill>
        <p:spPr>
          <a:xfrm>
            <a:off x="7375435" y="118511"/>
            <a:ext cx="1617555" cy="675993"/>
          </a:xfrm>
          <a:prstGeom prst="rect">
            <a:avLst/>
          </a:prstGeom>
        </p:spPr>
      </p:pic>
      <p:sp>
        <p:nvSpPr>
          <p:cNvPr id="9" name="TextBox 8">
            <a:extLst>
              <a:ext uri="{FF2B5EF4-FFF2-40B4-BE49-F238E27FC236}">
                <a16:creationId xmlns:a16="http://schemas.microsoft.com/office/drawing/2014/main" id="{C9E20B85-0363-48EB-8B7F-DD859D06FD65}"/>
              </a:ext>
            </a:extLst>
          </p:cNvPr>
          <p:cNvSpPr txBox="1"/>
          <p:nvPr/>
        </p:nvSpPr>
        <p:spPr>
          <a:xfrm>
            <a:off x="97206" y="1302473"/>
            <a:ext cx="8772054" cy="2826158"/>
          </a:xfrm>
          <a:prstGeom prst="rect">
            <a:avLst/>
          </a:prstGeom>
          <a:noFill/>
        </p:spPr>
        <p:txBody>
          <a:bodyPr wrap="square">
            <a:spAutoFit/>
          </a:bodyPr>
          <a:lstStyle/>
          <a:p>
            <a:pPr marL="285750" indent="-285750" algn="just">
              <a:lnSpc>
                <a:spcPct val="114000"/>
              </a:lnSpc>
              <a:spcAft>
                <a:spcPts val="600"/>
              </a:spcAft>
              <a:buFont typeface="Arial" panose="020B0604020202020204" pitchFamily="34" charset="0"/>
              <a:buChar char="•"/>
            </a:pPr>
            <a:r>
              <a:rPr lang="en-IN" sz="1600" dirty="0">
                <a:solidFill>
                  <a:schemeClr val="tx1">
                    <a:lumMod val="65000"/>
                    <a:lumOff val="35000"/>
                  </a:schemeClr>
                </a:solidFill>
                <a:latin typeface="Arial" panose="020B0604020202020204" pitchFamily="34" charset="0"/>
                <a:cs typeface="Arial" panose="020B0604020202020204" pitchFamily="34" charset="0"/>
              </a:rPr>
              <a:t>An implied </a:t>
            </a:r>
            <a:r>
              <a:rPr lang="en-IN" sz="1600" b="1" dirty="0">
                <a:solidFill>
                  <a:schemeClr val="tx1">
                    <a:lumMod val="65000"/>
                    <a:lumOff val="35000"/>
                  </a:schemeClr>
                </a:solidFill>
                <a:latin typeface="Arial" panose="020B0604020202020204" pitchFamily="34" charset="0"/>
                <a:cs typeface="Arial" panose="020B0604020202020204" pitchFamily="34" charset="0"/>
              </a:rPr>
              <a:t>internal rate of return</a:t>
            </a:r>
            <a:r>
              <a:rPr lang="en-IN" sz="1600" dirty="0">
                <a:solidFill>
                  <a:schemeClr val="tx1">
                    <a:lumMod val="65000"/>
                    <a:lumOff val="35000"/>
                  </a:schemeClr>
                </a:solidFill>
                <a:latin typeface="Arial" panose="020B0604020202020204" pitchFamily="34" charset="0"/>
                <a:cs typeface="Arial" panose="020B0604020202020204" pitchFamily="34" charset="0"/>
              </a:rPr>
              <a:t>, simply stated, is the compounded rate of return indicated to be earned on an investment. </a:t>
            </a:r>
          </a:p>
          <a:p>
            <a:pPr marL="285750" indent="-285750" algn="just">
              <a:lnSpc>
                <a:spcPct val="114000"/>
              </a:lnSpc>
              <a:spcAft>
                <a:spcPts val="600"/>
              </a:spcAft>
              <a:buFont typeface="Arial" panose="020B0604020202020204" pitchFamily="34" charset="0"/>
              <a:buChar char="•"/>
            </a:pPr>
            <a:r>
              <a:rPr lang="en-IN" sz="1600" dirty="0">
                <a:solidFill>
                  <a:schemeClr val="tx1">
                    <a:lumMod val="65000"/>
                    <a:lumOff val="35000"/>
                  </a:schemeClr>
                </a:solidFill>
                <a:latin typeface="Arial" panose="020B0604020202020204" pitchFamily="34" charset="0"/>
                <a:cs typeface="Arial" panose="020B0604020202020204" pitchFamily="34" charset="0"/>
              </a:rPr>
              <a:t>It is the rate that equates the amount or value of an investment and the present value of the cash flows assumed to be earned on that investment. </a:t>
            </a:r>
          </a:p>
          <a:p>
            <a:pPr marL="285750" indent="-285750" algn="just">
              <a:lnSpc>
                <a:spcPct val="114000"/>
              </a:lnSpc>
              <a:spcAft>
                <a:spcPts val="600"/>
              </a:spcAft>
              <a:buFont typeface="Arial" panose="020B0604020202020204" pitchFamily="34" charset="0"/>
              <a:buChar char="•"/>
            </a:pPr>
            <a:r>
              <a:rPr lang="en-IN" sz="1600" dirty="0">
                <a:solidFill>
                  <a:schemeClr val="tx1">
                    <a:lumMod val="65000"/>
                    <a:lumOff val="35000"/>
                  </a:schemeClr>
                </a:solidFill>
                <a:latin typeface="Arial" panose="020B0604020202020204" pitchFamily="34" charset="0"/>
                <a:cs typeface="Arial" panose="020B0604020202020204" pitchFamily="34" charset="0"/>
              </a:rPr>
              <a:t>The IRR in a transaction is the discount rate at which the present value of the PFI of the acquired entity (adjusted if necessary for market participant assumptions) is equal to the purchase price. </a:t>
            </a:r>
          </a:p>
          <a:p>
            <a:pPr marL="285750" indent="-285750" algn="just">
              <a:lnSpc>
                <a:spcPct val="114000"/>
              </a:lnSpc>
              <a:spcAft>
                <a:spcPts val="600"/>
              </a:spcAft>
              <a:buFont typeface="Arial" panose="020B0604020202020204" pitchFamily="34" charset="0"/>
              <a:buChar char="•"/>
            </a:pPr>
            <a:r>
              <a:rPr lang="en-IN" sz="1600" dirty="0">
                <a:solidFill>
                  <a:schemeClr val="tx1">
                    <a:lumMod val="65000"/>
                    <a:lumOff val="35000"/>
                  </a:schemeClr>
                </a:solidFill>
                <a:latin typeface="Arial" panose="020B0604020202020204" pitchFamily="34" charset="0"/>
                <a:cs typeface="Arial" panose="020B0604020202020204" pitchFamily="34" charset="0"/>
              </a:rPr>
              <a:t>Because of potential adjustments to the purchase price and to the PFI, the valuation specialist’s IRR may not be consistent with management’s internal assumptions.</a:t>
            </a:r>
          </a:p>
        </p:txBody>
      </p:sp>
      <p:sp>
        <p:nvSpPr>
          <p:cNvPr id="5" name="Title 5">
            <a:extLst>
              <a:ext uri="{FF2B5EF4-FFF2-40B4-BE49-F238E27FC236}">
                <a16:creationId xmlns:a16="http://schemas.microsoft.com/office/drawing/2014/main" id="{E0AE74BA-5F4B-B984-8E58-73319FD1A670}"/>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Internal Rate of Return (IRR)</a:t>
            </a:r>
          </a:p>
        </p:txBody>
      </p:sp>
    </p:spTree>
    <p:extLst>
      <p:ext uri="{BB962C8B-B14F-4D97-AF65-F5344CB8AC3E}">
        <p14:creationId xmlns:p14="http://schemas.microsoft.com/office/powerpoint/2010/main" val="367673542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B165D63-8FBC-4D81-8BBC-D48FE3BD9A76}"/>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Introduction</a:t>
            </a:r>
          </a:p>
          <a:p>
            <a:pPr algn="l"/>
            <a:r>
              <a:rPr lang="en-IN" sz="2200" dirty="0">
                <a:solidFill>
                  <a:srgbClr val="00335A"/>
                </a:solidFill>
                <a:latin typeface="Arial" panose="020B0604020202020204" pitchFamily="34" charset="0"/>
                <a:cs typeface="Arial" panose="020B0604020202020204" pitchFamily="34" charset="0"/>
              </a:rPr>
              <a:t>Concept Purchase Price Allocation</a:t>
            </a:r>
          </a:p>
        </p:txBody>
      </p:sp>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4</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9" name="Content Placeholder 8">
            <a:extLst>
              <a:ext uri="{FF2B5EF4-FFF2-40B4-BE49-F238E27FC236}">
                <a16:creationId xmlns:a16="http://schemas.microsoft.com/office/drawing/2014/main" id="{9FCED9FD-9DC4-42F7-AD83-1FC5F524922D}"/>
              </a:ext>
            </a:extLst>
          </p:cNvPr>
          <p:cNvSpPr>
            <a:spLocks noGrp="1"/>
          </p:cNvSpPr>
          <p:nvPr>
            <p:ph idx="1"/>
          </p:nvPr>
        </p:nvSpPr>
        <p:spPr>
          <a:xfrm>
            <a:off x="245166" y="1202638"/>
            <a:ext cx="8535790" cy="1421706"/>
          </a:xfrm>
        </p:spPr>
        <p:txBody>
          <a:bodyPr>
            <a:normAutofit/>
          </a:bodyPr>
          <a:lstStyle/>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Purchase price allocation is the process of </a:t>
            </a:r>
            <a:r>
              <a:rPr lang="en-US" sz="1600" b="1" dirty="0">
                <a:solidFill>
                  <a:schemeClr val="tx1">
                    <a:lumMod val="65000"/>
                    <a:lumOff val="35000"/>
                  </a:schemeClr>
                </a:solidFill>
                <a:latin typeface="Arial" panose="020B0604020202020204" pitchFamily="34" charset="0"/>
                <a:cs typeface="Arial" panose="020B0604020202020204" pitchFamily="34" charset="0"/>
              </a:rPr>
              <a:t>assigning fair values to all major assets and liabilities</a:t>
            </a:r>
            <a:r>
              <a:rPr lang="en-US" sz="1600" dirty="0">
                <a:solidFill>
                  <a:schemeClr val="tx1">
                    <a:lumMod val="65000"/>
                    <a:lumOff val="35000"/>
                  </a:schemeClr>
                </a:solidFill>
                <a:latin typeface="Arial" panose="020B0604020202020204" pitchFamily="34" charset="0"/>
                <a:cs typeface="Arial" panose="020B0604020202020204" pitchFamily="34" charset="0"/>
              </a:rPr>
              <a:t> of an acquired enterprise. </a:t>
            </a:r>
          </a:p>
          <a:p>
            <a:pPr algn="just"/>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Purchase price allocation is an important step in </a:t>
            </a:r>
            <a:r>
              <a:rPr lang="en-US" sz="1600" b="1" dirty="0">
                <a:solidFill>
                  <a:schemeClr val="tx1">
                    <a:lumMod val="65000"/>
                    <a:lumOff val="35000"/>
                  </a:schemeClr>
                </a:solidFill>
                <a:latin typeface="Arial" panose="020B0604020202020204" pitchFamily="34" charset="0"/>
                <a:cs typeface="Arial" panose="020B0604020202020204" pitchFamily="34" charset="0"/>
              </a:rPr>
              <a:t>financial reporting</a:t>
            </a:r>
            <a:r>
              <a:rPr lang="en-US" sz="1600" dirty="0">
                <a:solidFill>
                  <a:schemeClr val="tx1">
                    <a:lumMod val="65000"/>
                    <a:lumOff val="35000"/>
                  </a:schemeClr>
                </a:solidFill>
                <a:latin typeface="Arial" panose="020B0604020202020204" pitchFamily="34" charset="0"/>
                <a:cs typeface="Arial" panose="020B0604020202020204" pitchFamily="34" charset="0"/>
              </a:rPr>
              <a:t> after the completion of an </a:t>
            </a:r>
            <a:r>
              <a:rPr lang="en-US" sz="1600" b="1" dirty="0">
                <a:solidFill>
                  <a:schemeClr val="tx1">
                    <a:lumMod val="65000"/>
                    <a:lumOff val="35000"/>
                  </a:schemeClr>
                </a:solidFill>
                <a:latin typeface="Arial" panose="020B0604020202020204" pitchFamily="34" charset="0"/>
                <a:cs typeface="Arial" panose="020B0604020202020204" pitchFamily="34" charset="0"/>
              </a:rPr>
              <a:t>acquisition</a:t>
            </a:r>
            <a:r>
              <a:rPr lang="en-US" sz="1600" dirty="0">
                <a:solidFill>
                  <a:schemeClr val="tx1">
                    <a:lumMod val="65000"/>
                    <a:lumOff val="35000"/>
                  </a:schemeClr>
                </a:solidFill>
                <a:latin typeface="Arial" panose="020B0604020202020204" pitchFamily="34" charset="0"/>
                <a:cs typeface="Arial" panose="020B0604020202020204" pitchFamily="34" charset="0"/>
              </a:rPr>
              <a:t>.</a:t>
            </a:r>
          </a:p>
        </p:txBody>
      </p:sp>
      <p:sp>
        <p:nvSpPr>
          <p:cNvPr id="4" name="TextBox 3">
            <a:extLst>
              <a:ext uri="{FF2B5EF4-FFF2-40B4-BE49-F238E27FC236}">
                <a16:creationId xmlns:a16="http://schemas.microsoft.com/office/drawing/2014/main" id="{05E09853-0CBC-9631-C2E2-63DD2CC6DA3A}"/>
              </a:ext>
            </a:extLst>
          </p:cNvPr>
          <p:cNvSpPr txBox="1"/>
          <p:nvPr/>
        </p:nvSpPr>
        <p:spPr>
          <a:xfrm>
            <a:off x="470793" y="6315489"/>
            <a:ext cx="8400971" cy="338554"/>
          </a:xfrm>
          <a:prstGeom prst="rect">
            <a:avLst/>
          </a:prstGeom>
          <a:noFill/>
        </p:spPr>
        <p:txBody>
          <a:bodyPr wrap="square">
            <a:spAutoFit/>
          </a:bodyPr>
          <a:lstStyle/>
          <a:p>
            <a:pPr algn="ctr"/>
            <a:r>
              <a:rPr lang="en-US" sz="1600" i="1" dirty="0">
                <a:solidFill>
                  <a:schemeClr val="tx1">
                    <a:lumMod val="65000"/>
                    <a:lumOff val="35000"/>
                  </a:schemeClr>
                </a:solidFill>
                <a:latin typeface="Arial" panose="020B0604020202020204" pitchFamily="34" charset="0"/>
                <a:cs typeface="Arial" panose="020B0604020202020204" pitchFamily="34" charset="0"/>
              </a:rPr>
              <a:t>Purpose: To reflect the fair value of assets, liabilities and goodwill on the balance sheet</a:t>
            </a:r>
            <a:r>
              <a:rPr lang="en-US" sz="1600" i="1" dirty="0">
                <a:solidFill>
                  <a:srgbClr val="002060"/>
                </a:solidFill>
                <a:latin typeface="Arial" panose="020B0604020202020204" pitchFamily="34" charset="0"/>
                <a:cs typeface="Arial" panose="020B0604020202020204" pitchFamily="34" charset="0"/>
              </a:rPr>
              <a:t>.</a:t>
            </a:r>
          </a:p>
        </p:txBody>
      </p:sp>
      <p:grpSp>
        <p:nvGrpSpPr>
          <p:cNvPr id="36" name="Group 35">
            <a:extLst>
              <a:ext uri="{FF2B5EF4-FFF2-40B4-BE49-F238E27FC236}">
                <a16:creationId xmlns:a16="http://schemas.microsoft.com/office/drawing/2014/main" id="{38F1F038-FD54-1D17-679E-BBAAD624D6A5}"/>
              </a:ext>
            </a:extLst>
          </p:cNvPr>
          <p:cNvGrpSpPr/>
          <p:nvPr/>
        </p:nvGrpSpPr>
        <p:grpSpPr>
          <a:xfrm>
            <a:off x="133429" y="2889222"/>
            <a:ext cx="8684627" cy="2871713"/>
            <a:chOff x="308363" y="3380280"/>
            <a:chExt cx="8684627" cy="2871713"/>
          </a:xfrm>
        </p:grpSpPr>
        <p:grpSp>
          <p:nvGrpSpPr>
            <p:cNvPr id="18" name="Group 17">
              <a:extLst>
                <a:ext uri="{FF2B5EF4-FFF2-40B4-BE49-F238E27FC236}">
                  <a16:creationId xmlns:a16="http://schemas.microsoft.com/office/drawing/2014/main" id="{008BD4BE-5E71-4C41-8FFF-B70A502481C4}"/>
                </a:ext>
              </a:extLst>
            </p:cNvPr>
            <p:cNvGrpSpPr/>
            <p:nvPr/>
          </p:nvGrpSpPr>
          <p:grpSpPr>
            <a:xfrm>
              <a:off x="4923941" y="3380280"/>
              <a:ext cx="2286000" cy="457200"/>
              <a:chOff x="3324820" y="419521"/>
              <a:chExt cx="2768203" cy="844301"/>
            </a:xfrm>
            <a:solidFill>
              <a:schemeClr val="tx2">
                <a:lumMod val="40000"/>
                <a:lumOff val="60000"/>
              </a:schemeClr>
            </a:solidFill>
          </p:grpSpPr>
          <p:sp>
            <p:nvSpPr>
              <p:cNvPr id="29" name="Rectangle 28">
                <a:extLst>
                  <a:ext uri="{FF2B5EF4-FFF2-40B4-BE49-F238E27FC236}">
                    <a16:creationId xmlns:a16="http://schemas.microsoft.com/office/drawing/2014/main" id="{518540FD-A379-489F-BEDD-DCFA4344CC97}"/>
                  </a:ext>
                </a:extLst>
              </p:cNvPr>
              <p:cNvSpPr/>
              <p:nvPr/>
            </p:nvSpPr>
            <p:spPr>
              <a:xfrm>
                <a:off x="3324820" y="419521"/>
                <a:ext cx="2768203" cy="844301"/>
              </a:xfrm>
              <a:prstGeom prst="rect">
                <a:avLst/>
              </a:prstGeom>
              <a:grpFill/>
            </p:spPr>
            <p:style>
              <a:lnRef idx="3">
                <a:schemeClr val="lt1"/>
              </a:lnRef>
              <a:fillRef idx="1">
                <a:schemeClr val="accent1"/>
              </a:fillRef>
              <a:effectRef idx="1">
                <a:schemeClr val="accent1"/>
              </a:effectRef>
              <a:fontRef idx="minor">
                <a:schemeClr val="lt1"/>
              </a:fontRef>
            </p:style>
          </p:sp>
          <p:sp>
            <p:nvSpPr>
              <p:cNvPr id="30" name="TextBox 29">
                <a:extLst>
                  <a:ext uri="{FF2B5EF4-FFF2-40B4-BE49-F238E27FC236}">
                    <a16:creationId xmlns:a16="http://schemas.microsoft.com/office/drawing/2014/main" id="{266575E0-8D8F-4935-B129-F6C89833926C}"/>
                  </a:ext>
                </a:extLst>
              </p:cNvPr>
              <p:cNvSpPr txBox="1"/>
              <p:nvPr/>
            </p:nvSpPr>
            <p:spPr>
              <a:xfrm>
                <a:off x="3324820" y="419521"/>
                <a:ext cx="2768203" cy="844301"/>
              </a:xfrm>
              <a:prstGeom prst="rect">
                <a:avLst/>
              </a:prstGeom>
              <a:solidFill>
                <a:srgbClr val="3BB3C2"/>
              </a:solidFill>
              <a:ln w="19050"/>
            </p:spPr>
            <p:style>
              <a:lnRef idx="3">
                <a:schemeClr val="lt1"/>
              </a:lnRef>
              <a:fillRef idx="1">
                <a:schemeClr val="accent1"/>
              </a:fillRef>
              <a:effectRef idx="1">
                <a:schemeClr val="accent1"/>
              </a:effectRef>
              <a:fontRef idx="minor">
                <a:schemeClr val="lt1"/>
              </a:fontRef>
            </p:style>
            <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kern="1200" dirty="0">
                    <a:solidFill>
                      <a:schemeClr val="bg1"/>
                    </a:solidFill>
                    <a:latin typeface="Arial" panose="020B0604020202020204" pitchFamily="34" charset="0"/>
                    <a:cs typeface="Arial" panose="020B0604020202020204" pitchFamily="34" charset="0"/>
                  </a:rPr>
                  <a:t>Tangible Asset</a:t>
                </a:r>
              </a:p>
            </p:txBody>
          </p:sp>
        </p:grpSp>
        <p:grpSp>
          <p:nvGrpSpPr>
            <p:cNvPr id="19" name="Group 18">
              <a:extLst>
                <a:ext uri="{FF2B5EF4-FFF2-40B4-BE49-F238E27FC236}">
                  <a16:creationId xmlns:a16="http://schemas.microsoft.com/office/drawing/2014/main" id="{52870A2F-502D-41D2-9344-5DA81F24D368}"/>
                </a:ext>
              </a:extLst>
            </p:cNvPr>
            <p:cNvGrpSpPr/>
            <p:nvPr/>
          </p:nvGrpSpPr>
          <p:grpSpPr>
            <a:xfrm>
              <a:off x="4923941" y="4564202"/>
              <a:ext cx="2291846" cy="463606"/>
              <a:chOff x="3324820" y="1598019"/>
              <a:chExt cx="2775282" cy="856131"/>
            </a:xfrm>
            <a:solidFill>
              <a:schemeClr val="tx2">
                <a:lumMod val="40000"/>
                <a:lumOff val="60000"/>
              </a:schemeClr>
            </a:solidFill>
          </p:grpSpPr>
          <p:sp>
            <p:nvSpPr>
              <p:cNvPr id="27" name="Rectangle 26">
                <a:extLst>
                  <a:ext uri="{FF2B5EF4-FFF2-40B4-BE49-F238E27FC236}">
                    <a16:creationId xmlns:a16="http://schemas.microsoft.com/office/drawing/2014/main" id="{D553B496-60E0-4426-91BD-24F6AF7EE6E7}"/>
                  </a:ext>
                </a:extLst>
              </p:cNvPr>
              <p:cNvSpPr/>
              <p:nvPr/>
            </p:nvSpPr>
            <p:spPr>
              <a:xfrm>
                <a:off x="3324820" y="1609849"/>
                <a:ext cx="2768203" cy="844301"/>
              </a:xfrm>
              <a:prstGeom prst="rect">
                <a:avLst/>
              </a:prstGeom>
              <a:grpFill/>
            </p:spPr>
            <p:style>
              <a:lnRef idx="3">
                <a:schemeClr val="lt1"/>
              </a:lnRef>
              <a:fillRef idx="1">
                <a:schemeClr val="accent1"/>
              </a:fillRef>
              <a:effectRef idx="1">
                <a:schemeClr val="accent1"/>
              </a:effectRef>
              <a:fontRef idx="minor">
                <a:schemeClr val="lt1"/>
              </a:fontRef>
            </p:style>
          </p:sp>
          <p:sp>
            <p:nvSpPr>
              <p:cNvPr id="28" name="TextBox 27">
                <a:extLst>
                  <a:ext uri="{FF2B5EF4-FFF2-40B4-BE49-F238E27FC236}">
                    <a16:creationId xmlns:a16="http://schemas.microsoft.com/office/drawing/2014/main" id="{B2E90810-1CD0-4540-944A-161F3784FE45}"/>
                  </a:ext>
                </a:extLst>
              </p:cNvPr>
              <p:cNvSpPr txBox="1"/>
              <p:nvPr/>
            </p:nvSpPr>
            <p:spPr>
              <a:xfrm>
                <a:off x="3331899" y="1598019"/>
                <a:ext cx="2768203" cy="844301"/>
              </a:xfrm>
              <a:prstGeom prst="rect">
                <a:avLst/>
              </a:prstGeom>
              <a:solidFill>
                <a:srgbClr val="3BB3C2"/>
              </a:solidFill>
              <a:ln w="19050"/>
            </p:spPr>
            <p:style>
              <a:lnRef idx="3">
                <a:schemeClr val="lt1"/>
              </a:lnRef>
              <a:fillRef idx="1">
                <a:schemeClr val="accent1"/>
              </a:fillRef>
              <a:effectRef idx="1">
                <a:schemeClr val="accent1"/>
              </a:effectRef>
              <a:fontRef idx="minor">
                <a:schemeClr val="lt1"/>
              </a:fontRef>
            </p:style>
            <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kern="1200" dirty="0">
                    <a:solidFill>
                      <a:schemeClr val="bg1"/>
                    </a:solidFill>
                    <a:latin typeface="Arial" panose="020B0604020202020204" pitchFamily="34" charset="0"/>
                    <a:cs typeface="Arial" panose="020B0604020202020204" pitchFamily="34" charset="0"/>
                  </a:rPr>
                  <a:t>Intangible Asset</a:t>
                </a:r>
              </a:p>
            </p:txBody>
          </p:sp>
        </p:grpSp>
        <p:grpSp>
          <p:nvGrpSpPr>
            <p:cNvPr id="23" name="Group 22">
              <a:extLst>
                <a:ext uri="{FF2B5EF4-FFF2-40B4-BE49-F238E27FC236}">
                  <a16:creationId xmlns:a16="http://schemas.microsoft.com/office/drawing/2014/main" id="{4A167FA3-8411-44ED-96E5-C029350607C8}"/>
                </a:ext>
              </a:extLst>
            </p:cNvPr>
            <p:cNvGrpSpPr/>
            <p:nvPr/>
          </p:nvGrpSpPr>
          <p:grpSpPr>
            <a:xfrm>
              <a:off x="4923941" y="5760935"/>
              <a:ext cx="2286000" cy="457200"/>
              <a:chOff x="3324820" y="2800176"/>
              <a:chExt cx="2768203" cy="844301"/>
            </a:xfrm>
            <a:solidFill>
              <a:schemeClr val="tx2">
                <a:lumMod val="40000"/>
                <a:lumOff val="60000"/>
              </a:schemeClr>
            </a:solidFill>
          </p:grpSpPr>
          <p:sp>
            <p:nvSpPr>
              <p:cNvPr id="25" name="Rectangle 24">
                <a:extLst>
                  <a:ext uri="{FF2B5EF4-FFF2-40B4-BE49-F238E27FC236}">
                    <a16:creationId xmlns:a16="http://schemas.microsoft.com/office/drawing/2014/main" id="{1D950718-7074-49E2-A715-C4CCF7A52B2C}"/>
                  </a:ext>
                </a:extLst>
              </p:cNvPr>
              <p:cNvSpPr/>
              <p:nvPr/>
            </p:nvSpPr>
            <p:spPr>
              <a:xfrm>
                <a:off x="3324820" y="2800176"/>
                <a:ext cx="2768203" cy="844301"/>
              </a:xfrm>
              <a:prstGeom prst="rect">
                <a:avLst/>
              </a:prstGeom>
              <a:grpFill/>
            </p:spPr>
            <p:style>
              <a:lnRef idx="3">
                <a:schemeClr val="lt1"/>
              </a:lnRef>
              <a:fillRef idx="1">
                <a:schemeClr val="accent1"/>
              </a:fillRef>
              <a:effectRef idx="1">
                <a:schemeClr val="accent1"/>
              </a:effectRef>
              <a:fontRef idx="minor">
                <a:schemeClr val="lt1"/>
              </a:fontRef>
            </p:style>
          </p:sp>
          <p:sp>
            <p:nvSpPr>
              <p:cNvPr id="26" name="TextBox 25">
                <a:extLst>
                  <a:ext uri="{FF2B5EF4-FFF2-40B4-BE49-F238E27FC236}">
                    <a16:creationId xmlns:a16="http://schemas.microsoft.com/office/drawing/2014/main" id="{4EED4C26-D9CC-4ECB-BD07-2A22308B80DB}"/>
                  </a:ext>
                </a:extLst>
              </p:cNvPr>
              <p:cNvSpPr txBox="1"/>
              <p:nvPr/>
            </p:nvSpPr>
            <p:spPr>
              <a:xfrm>
                <a:off x="3324820" y="2800176"/>
                <a:ext cx="2768203" cy="844301"/>
              </a:xfrm>
              <a:prstGeom prst="rect">
                <a:avLst/>
              </a:prstGeom>
              <a:solidFill>
                <a:srgbClr val="3BB3C2"/>
              </a:solidFill>
              <a:ln w="19050"/>
            </p:spPr>
            <p:style>
              <a:lnRef idx="3">
                <a:schemeClr val="lt1"/>
              </a:lnRef>
              <a:fillRef idx="1">
                <a:schemeClr val="accent1"/>
              </a:fillRef>
              <a:effectRef idx="1">
                <a:schemeClr val="accent1"/>
              </a:effectRef>
              <a:fontRef idx="minor">
                <a:schemeClr val="lt1"/>
              </a:fontRef>
            </p:style>
            <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kern="1200" dirty="0">
                    <a:solidFill>
                      <a:schemeClr val="bg1"/>
                    </a:solidFill>
                    <a:latin typeface="Arial" panose="020B0604020202020204" pitchFamily="34" charset="0"/>
                    <a:cs typeface="Arial" panose="020B0604020202020204" pitchFamily="34" charset="0"/>
                  </a:rPr>
                  <a:t>Goodwill</a:t>
                </a:r>
              </a:p>
            </p:txBody>
          </p:sp>
        </p:grpSp>
        <p:sp>
          <p:nvSpPr>
            <p:cNvPr id="13" name="Rectangle: Rounded Corners 12">
              <a:extLst>
                <a:ext uri="{FF2B5EF4-FFF2-40B4-BE49-F238E27FC236}">
                  <a16:creationId xmlns:a16="http://schemas.microsoft.com/office/drawing/2014/main" id="{7C906CD4-6E4A-44D9-A098-074DF694807B}"/>
                </a:ext>
              </a:extLst>
            </p:cNvPr>
            <p:cNvSpPr/>
            <p:nvPr/>
          </p:nvSpPr>
          <p:spPr>
            <a:xfrm>
              <a:off x="2391260" y="4342008"/>
              <a:ext cx="1828800" cy="914400"/>
            </a:xfrm>
            <a:prstGeom prst="roundRect">
              <a:avLst/>
            </a:prstGeom>
            <a:solidFill>
              <a:schemeClr val="tx1">
                <a:lumMod val="50000"/>
                <a:lumOff val="5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a:solidFill>
                    <a:schemeClr val="bg1"/>
                  </a:solidFill>
                  <a:latin typeface="Arial" panose="020B0604020202020204" pitchFamily="34" charset="0"/>
                  <a:cs typeface="Arial" panose="020B0604020202020204" pitchFamily="34" charset="0"/>
                </a:rPr>
                <a:t>Allocation to</a:t>
              </a:r>
            </a:p>
          </p:txBody>
        </p:sp>
        <p:sp>
          <p:nvSpPr>
            <p:cNvPr id="14" name="Flowchart: Punched Tape 13">
              <a:extLst>
                <a:ext uri="{FF2B5EF4-FFF2-40B4-BE49-F238E27FC236}">
                  <a16:creationId xmlns:a16="http://schemas.microsoft.com/office/drawing/2014/main" id="{47B26A41-0CE1-4C6A-80F9-5033DC6C7EE3}"/>
                </a:ext>
              </a:extLst>
            </p:cNvPr>
            <p:cNvSpPr/>
            <p:nvPr/>
          </p:nvSpPr>
          <p:spPr>
            <a:xfrm>
              <a:off x="7326147" y="3491175"/>
              <a:ext cx="1666843" cy="914400"/>
            </a:xfrm>
            <a:prstGeom prst="flowChartPunchedTape">
              <a:avLst/>
            </a:prstGeom>
            <a:solidFill>
              <a:schemeClr val="bg1">
                <a:lumMod val="8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At Fair Value</a:t>
              </a:r>
            </a:p>
          </p:txBody>
        </p:sp>
        <p:sp>
          <p:nvSpPr>
            <p:cNvPr id="31" name="Flowchart: Punched Tape 30">
              <a:extLst>
                <a:ext uri="{FF2B5EF4-FFF2-40B4-BE49-F238E27FC236}">
                  <a16:creationId xmlns:a16="http://schemas.microsoft.com/office/drawing/2014/main" id="{434BAE2C-601C-4876-9C6C-ACBB2E29AD9B}"/>
                </a:ext>
              </a:extLst>
            </p:cNvPr>
            <p:cNvSpPr/>
            <p:nvPr/>
          </p:nvSpPr>
          <p:spPr>
            <a:xfrm>
              <a:off x="7496660" y="5337593"/>
              <a:ext cx="1375104" cy="914400"/>
            </a:xfrm>
            <a:prstGeom prst="flowChartPunchedTape">
              <a:avLst/>
            </a:prstGeom>
            <a:solidFill>
              <a:schemeClr val="bg1">
                <a:lumMod val="8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Balancing Figure</a:t>
              </a:r>
            </a:p>
          </p:txBody>
        </p:sp>
        <p:cxnSp>
          <p:nvCxnSpPr>
            <p:cNvPr id="21" name="Connector: Elbow 20">
              <a:extLst>
                <a:ext uri="{FF2B5EF4-FFF2-40B4-BE49-F238E27FC236}">
                  <a16:creationId xmlns:a16="http://schemas.microsoft.com/office/drawing/2014/main" id="{D53FD359-0DF9-BC38-8742-25D064BD82A9}"/>
                </a:ext>
              </a:extLst>
            </p:cNvPr>
            <p:cNvCxnSpPr>
              <a:stCxn id="13" idx="3"/>
              <a:endCxn id="30" idx="1"/>
            </p:cNvCxnSpPr>
            <p:nvPr/>
          </p:nvCxnSpPr>
          <p:spPr>
            <a:xfrm flipV="1">
              <a:off x="4220060" y="3608880"/>
              <a:ext cx="703881" cy="1190328"/>
            </a:xfrm>
            <a:prstGeom prst="bentConnector3">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Connector: Elbow 21">
              <a:extLst>
                <a:ext uri="{FF2B5EF4-FFF2-40B4-BE49-F238E27FC236}">
                  <a16:creationId xmlns:a16="http://schemas.microsoft.com/office/drawing/2014/main" id="{054A4286-4FC3-A4D8-EB04-FC60806D2793}"/>
                </a:ext>
              </a:extLst>
            </p:cNvPr>
            <p:cNvCxnSpPr>
              <a:cxnSpLocks/>
              <a:stCxn id="13" idx="3"/>
              <a:endCxn id="28" idx="1"/>
            </p:cNvCxnSpPr>
            <p:nvPr/>
          </p:nvCxnSpPr>
          <p:spPr>
            <a:xfrm flipV="1">
              <a:off x="4220060" y="4792802"/>
              <a:ext cx="709727" cy="6406"/>
            </a:xfrm>
            <a:prstGeom prst="bentConnector3">
              <a:avLst>
                <a:gd name="adj1" fmla="val 50000"/>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3" name="Connector: Elbow 32">
              <a:extLst>
                <a:ext uri="{FF2B5EF4-FFF2-40B4-BE49-F238E27FC236}">
                  <a16:creationId xmlns:a16="http://schemas.microsoft.com/office/drawing/2014/main" id="{B6893766-5259-96C2-8B7A-E7ECF5D1D56E}"/>
                </a:ext>
              </a:extLst>
            </p:cNvPr>
            <p:cNvCxnSpPr>
              <a:cxnSpLocks/>
              <a:stCxn id="13" idx="3"/>
              <a:endCxn id="26" idx="1"/>
            </p:cNvCxnSpPr>
            <p:nvPr/>
          </p:nvCxnSpPr>
          <p:spPr>
            <a:xfrm>
              <a:off x="4220060" y="4799208"/>
              <a:ext cx="703881" cy="1190327"/>
            </a:xfrm>
            <a:prstGeom prst="bentConnector3">
              <a:avLst>
                <a:gd name="adj1" fmla="val 50000"/>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026" name="Picture 2" descr="Money PNGs for Free Download">
              <a:extLst>
                <a:ext uri="{FF2B5EF4-FFF2-40B4-BE49-F238E27FC236}">
                  <a16:creationId xmlns:a16="http://schemas.microsoft.com/office/drawing/2014/main" id="{FA34D192-6575-0445-D67F-1310CD0376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363" y="3930242"/>
              <a:ext cx="1807063" cy="172512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43417748"/>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A9EDE5A7-1D20-41FB-B2E8-EA631AB8FEB4}"/>
              </a:ext>
            </a:extLst>
          </p:cNvPr>
          <p:cNvPicPr>
            <a:picLocks noChangeAspect="1"/>
          </p:cNvPicPr>
          <p:nvPr/>
        </p:nvPicPr>
        <p:blipFill>
          <a:blip r:embed="rId2"/>
          <a:stretch>
            <a:fillRect/>
          </a:stretch>
        </p:blipFill>
        <p:spPr>
          <a:xfrm>
            <a:off x="6828568" y="72066"/>
            <a:ext cx="2120131" cy="802210"/>
          </a:xfrm>
          <a:prstGeom prst="rect">
            <a:avLst/>
          </a:prstGeom>
        </p:spPr>
      </p:pic>
      <p:sp>
        <p:nvSpPr>
          <p:cNvPr id="43" name="Subtitle 2">
            <a:extLst>
              <a:ext uri="{FF2B5EF4-FFF2-40B4-BE49-F238E27FC236}">
                <a16:creationId xmlns:a16="http://schemas.microsoft.com/office/drawing/2014/main" id="{3CA4EE74-3122-4DFE-B078-CFA0852C3C0D}"/>
              </a:ext>
            </a:extLst>
          </p:cNvPr>
          <p:cNvSpPr txBox="1">
            <a:spLocks/>
          </p:cNvSpPr>
          <p:nvPr/>
        </p:nvSpPr>
        <p:spPr>
          <a:xfrm>
            <a:off x="107922" y="1456439"/>
            <a:ext cx="8663114" cy="2529152"/>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spcBef>
                <a:spcPts val="600"/>
              </a:spcBef>
              <a:spcAft>
                <a:spcPts val="600"/>
              </a:spcAft>
              <a:buNone/>
            </a:pPr>
            <a:r>
              <a:rPr lang="en-US" sz="1400" dirty="0">
                <a:solidFill>
                  <a:schemeClr val="tx1">
                    <a:lumMod val="65000"/>
                    <a:lumOff val="35000"/>
                  </a:schemeClr>
                </a:solidFill>
                <a:latin typeface="Arial" panose="020B0604020202020204" pitchFamily="34" charset="0"/>
                <a:cs typeface="Arial" panose="020B0604020202020204" pitchFamily="34" charset="0"/>
              </a:rPr>
              <a:t>Conceptually, the IRR should be near to the WACC. If the implied IRR and WACC differ, it may indicate that the Projected Financial Information (PFI) includes buyer-specific synergies and are not consistent with the market participant expectations. Below is a summary of the relationship between WACC and IRR:</a:t>
            </a:r>
            <a:endParaRPr lang="en-US" sz="1400" u="sng" dirty="0">
              <a:solidFill>
                <a:schemeClr val="tx1">
                  <a:lumMod val="65000"/>
                  <a:lumOff val="35000"/>
                </a:schemeClr>
              </a:solidFill>
              <a:latin typeface="Arial" panose="020B0604020202020204" pitchFamily="34" charset="0"/>
              <a:cs typeface="Arial" panose="020B0604020202020204" pitchFamily="34" charset="0"/>
            </a:endParaRPr>
          </a:p>
          <a:p>
            <a:pPr algn="just">
              <a:spcBef>
                <a:spcPts val="600"/>
              </a:spcBef>
              <a:spcAft>
                <a:spcPts val="600"/>
              </a:spcAft>
              <a:buFont typeface="Arial" panose="020B0604020202020204" pitchFamily="34" charset="0"/>
              <a:buChar char="•"/>
            </a:pPr>
            <a:r>
              <a:rPr lang="en-US" sz="1400" b="1" u="sng" dirty="0">
                <a:solidFill>
                  <a:schemeClr val="accent5"/>
                </a:solidFill>
                <a:latin typeface="Arial" panose="020B0604020202020204" pitchFamily="34" charset="0"/>
                <a:cs typeface="Arial" panose="020B0604020202020204" pitchFamily="34" charset="0"/>
              </a:rPr>
              <a:t>IRR = WACC</a:t>
            </a:r>
            <a:r>
              <a:rPr lang="en-US" sz="1400" b="1" dirty="0">
                <a:solidFill>
                  <a:schemeClr val="accent5"/>
                </a:solidFill>
                <a:latin typeface="Arial" panose="020B0604020202020204" pitchFamily="34" charset="0"/>
                <a:cs typeface="Arial" panose="020B0604020202020204" pitchFamily="34" charset="0"/>
              </a:rPr>
              <a:t>:</a:t>
            </a:r>
            <a:r>
              <a:rPr lang="en-US" sz="1400" b="1" dirty="0">
                <a:solidFill>
                  <a:schemeClr val="tx1">
                    <a:lumMod val="65000"/>
                    <a:lumOff val="35000"/>
                  </a:schemeClr>
                </a:solidFill>
                <a:latin typeface="Arial" panose="020B0604020202020204" pitchFamily="34" charset="0"/>
                <a:cs typeface="Arial" panose="020B0604020202020204" pitchFamily="34" charset="0"/>
              </a:rPr>
              <a:t> </a:t>
            </a:r>
            <a:r>
              <a:rPr lang="en-US" sz="1400" dirty="0">
                <a:solidFill>
                  <a:schemeClr val="tx1">
                    <a:lumMod val="65000"/>
                    <a:lumOff val="35000"/>
                  </a:schemeClr>
                </a:solidFill>
                <a:latin typeface="Arial" panose="020B0604020202020204" pitchFamily="34" charset="0"/>
                <a:cs typeface="Arial" panose="020B0604020202020204" pitchFamily="34" charset="0"/>
              </a:rPr>
              <a:t>Indicates that PFI reflects market participant assumptions and purchase price is likely representative of the fair value of the acquired business.</a:t>
            </a:r>
            <a:endParaRPr lang="en-US" sz="1400" u="sng" dirty="0">
              <a:solidFill>
                <a:schemeClr val="tx1">
                  <a:lumMod val="65000"/>
                  <a:lumOff val="35000"/>
                </a:schemeClr>
              </a:solidFill>
              <a:latin typeface="Arial" panose="020B0604020202020204" pitchFamily="34" charset="0"/>
              <a:cs typeface="Arial" panose="020B0604020202020204" pitchFamily="34" charset="0"/>
            </a:endParaRPr>
          </a:p>
          <a:p>
            <a:pPr algn="just">
              <a:spcBef>
                <a:spcPts val="600"/>
              </a:spcBef>
              <a:spcAft>
                <a:spcPts val="600"/>
              </a:spcAft>
              <a:buFont typeface="Arial" panose="020B0604020202020204" pitchFamily="34" charset="0"/>
              <a:buChar char="•"/>
            </a:pPr>
            <a:r>
              <a:rPr lang="en-US" sz="1400" b="1" u="sng" dirty="0">
                <a:solidFill>
                  <a:srgbClr val="3BB3C2"/>
                </a:solidFill>
                <a:latin typeface="Arial" panose="020B0604020202020204" pitchFamily="34" charset="0"/>
                <a:cs typeface="Arial" panose="020B0604020202020204" pitchFamily="34" charset="0"/>
              </a:rPr>
              <a:t>IRR &gt; WACC</a:t>
            </a:r>
            <a:r>
              <a:rPr lang="en-US" sz="1400" b="1" dirty="0">
                <a:solidFill>
                  <a:srgbClr val="3BB3C2"/>
                </a:solidFill>
                <a:latin typeface="Arial" panose="020B0604020202020204" pitchFamily="34" charset="0"/>
                <a:cs typeface="Arial" panose="020B0604020202020204" pitchFamily="34" charset="0"/>
              </a:rPr>
              <a:t>:</a:t>
            </a:r>
            <a:r>
              <a:rPr lang="en-US" sz="1400" b="1" dirty="0">
                <a:solidFill>
                  <a:schemeClr val="tx1">
                    <a:lumMod val="65000"/>
                    <a:lumOff val="35000"/>
                  </a:schemeClr>
                </a:solidFill>
                <a:latin typeface="Arial" panose="020B0604020202020204" pitchFamily="34" charset="0"/>
                <a:cs typeface="Arial" panose="020B0604020202020204" pitchFamily="34" charset="0"/>
              </a:rPr>
              <a:t> </a:t>
            </a:r>
            <a:r>
              <a:rPr lang="en-US" sz="1400" dirty="0">
                <a:solidFill>
                  <a:schemeClr val="tx1">
                    <a:lumMod val="65000"/>
                    <a:lumOff val="35000"/>
                  </a:schemeClr>
                </a:solidFill>
                <a:latin typeface="Arial" panose="020B0604020202020204" pitchFamily="34" charset="0"/>
                <a:cs typeface="Arial" panose="020B0604020202020204" pitchFamily="34" charset="0"/>
              </a:rPr>
              <a:t>Indicates that the PFI may include some or all of buyer-specific synergies, or that the PFI may be too optimistic, or that the purchase was made at a bargain price.</a:t>
            </a:r>
            <a:endParaRPr lang="en-US" sz="1400" u="sng" dirty="0">
              <a:solidFill>
                <a:schemeClr val="tx1">
                  <a:lumMod val="65000"/>
                  <a:lumOff val="35000"/>
                </a:schemeClr>
              </a:solidFill>
              <a:latin typeface="Arial" panose="020B0604020202020204" pitchFamily="34" charset="0"/>
              <a:cs typeface="Arial" panose="020B0604020202020204" pitchFamily="34" charset="0"/>
            </a:endParaRPr>
          </a:p>
          <a:p>
            <a:pPr algn="just">
              <a:spcBef>
                <a:spcPts val="600"/>
              </a:spcBef>
              <a:spcAft>
                <a:spcPts val="600"/>
              </a:spcAft>
              <a:buFont typeface="Arial" panose="020B0604020202020204" pitchFamily="34" charset="0"/>
              <a:buChar char="•"/>
            </a:pPr>
            <a:r>
              <a:rPr lang="en-US" sz="1400" b="1" u="sng" dirty="0">
                <a:solidFill>
                  <a:srgbClr val="3BB3C2"/>
                </a:solidFill>
                <a:latin typeface="Arial" panose="020B0604020202020204" pitchFamily="34" charset="0"/>
                <a:cs typeface="Arial" panose="020B0604020202020204" pitchFamily="34" charset="0"/>
              </a:rPr>
              <a:t>IRR &lt; WACC</a:t>
            </a:r>
            <a:r>
              <a:rPr lang="en-US" sz="1400" b="1" dirty="0">
                <a:solidFill>
                  <a:srgbClr val="3BB3C2"/>
                </a:solidFill>
                <a:latin typeface="Arial" panose="020B0604020202020204" pitchFamily="34" charset="0"/>
                <a:cs typeface="Arial" panose="020B0604020202020204" pitchFamily="34" charset="0"/>
              </a:rPr>
              <a:t>:</a:t>
            </a:r>
            <a:r>
              <a:rPr lang="en-US" sz="1400" b="1" dirty="0">
                <a:solidFill>
                  <a:schemeClr val="tx1">
                    <a:lumMod val="65000"/>
                    <a:lumOff val="35000"/>
                  </a:schemeClr>
                </a:solidFill>
                <a:latin typeface="Arial" panose="020B0604020202020204" pitchFamily="34" charset="0"/>
                <a:cs typeface="Arial" panose="020B0604020202020204" pitchFamily="34" charset="0"/>
              </a:rPr>
              <a:t> </a:t>
            </a:r>
            <a:r>
              <a:rPr lang="en-US" sz="1400" dirty="0">
                <a:solidFill>
                  <a:schemeClr val="tx1">
                    <a:lumMod val="65000"/>
                    <a:lumOff val="35000"/>
                  </a:schemeClr>
                </a:solidFill>
                <a:latin typeface="Arial" panose="020B0604020202020204" pitchFamily="34" charset="0"/>
                <a:cs typeface="Arial" panose="020B0604020202020204" pitchFamily="34" charset="0"/>
              </a:rPr>
              <a:t>Indicates that PFI may exclude some or all of market participant's synergies, or the PFI may be too conservative, or that the buyer overpaid for the target.</a:t>
            </a:r>
          </a:p>
        </p:txBody>
      </p:sp>
      <p:sp>
        <p:nvSpPr>
          <p:cNvPr id="2" name="Title 5">
            <a:extLst>
              <a:ext uri="{FF2B5EF4-FFF2-40B4-BE49-F238E27FC236}">
                <a16:creationId xmlns:a16="http://schemas.microsoft.com/office/drawing/2014/main" id="{84F39248-97C5-2FA0-DCB2-94C7ADF38A5B}"/>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Reconciliation of WACC, WARA, IRR</a:t>
            </a:r>
          </a:p>
        </p:txBody>
      </p:sp>
      <p:pic>
        <p:nvPicPr>
          <p:cNvPr id="3" name="Picture 2">
            <a:extLst>
              <a:ext uri="{FF2B5EF4-FFF2-40B4-BE49-F238E27FC236}">
                <a16:creationId xmlns:a16="http://schemas.microsoft.com/office/drawing/2014/main" id="{66FD9C00-B405-284C-2AC8-51380544BF7E}"/>
              </a:ext>
            </a:extLst>
          </p:cNvPr>
          <p:cNvPicPr>
            <a:picLocks noChangeAspect="1"/>
          </p:cNvPicPr>
          <p:nvPr/>
        </p:nvPicPr>
        <p:blipFill>
          <a:blip r:embed="rId3"/>
          <a:stretch>
            <a:fillRect/>
          </a:stretch>
        </p:blipFill>
        <p:spPr>
          <a:xfrm>
            <a:off x="7375435" y="118511"/>
            <a:ext cx="1617555" cy="675993"/>
          </a:xfrm>
          <a:prstGeom prst="rect">
            <a:avLst/>
          </a:prstGeom>
        </p:spPr>
      </p:pic>
      <p:sp>
        <p:nvSpPr>
          <p:cNvPr id="5" name="TextBox 4">
            <a:extLst>
              <a:ext uri="{FF2B5EF4-FFF2-40B4-BE49-F238E27FC236}">
                <a16:creationId xmlns:a16="http://schemas.microsoft.com/office/drawing/2014/main" id="{380B7A09-84B9-5AF5-C465-CB88AB7E57BB}"/>
              </a:ext>
            </a:extLst>
          </p:cNvPr>
          <p:cNvSpPr txBox="1"/>
          <p:nvPr/>
        </p:nvSpPr>
        <p:spPr>
          <a:xfrm>
            <a:off x="-69573" y="1023591"/>
            <a:ext cx="7375435" cy="381771"/>
          </a:xfrm>
          <a:prstGeom prst="rect">
            <a:avLst/>
          </a:prstGeom>
        </p:spPr>
        <p:txBody>
          <a:bodyPr wrap="square">
            <a:spAutoFit/>
          </a:bodyPr>
          <a:lstStyle>
            <a:defPPr>
              <a:defRPr lang="en-US"/>
            </a:defPPr>
            <a:lvl1pPr marL="285750" indent="-285750" algn="just">
              <a:lnSpc>
                <a:spcPct val="114000"/>
              </a:lnSpc>
              <a:spcBef>
                <a:spcPts val="95"/>
              </a:spcBef>
              <a:spcAft>
                <a:spcPts val="600"/>
              </a:spcAft>
              <a:buBlip>
                <a:blip r:embed="rId4">
                  <a:extLst>
                    <a:ext uri="{96DAC541-7B7A-43D3-8B79-37D633B846F1}">
                      <asvg:svgBlip xmlns:asvg="http://schemas.microsoft.com/office/drawing/2016/SVG/main" r:embed="rId5"/>
                    </a:ext>
                  </a:extLst>
                </a:blip>
              </a:buBlip>
              <a:defRPr b="1">
                <a:solidFill>
                  <a:schemeClr val="tx2"/>
                </a:solidFill>
                <a:latin typeface="Arial" panose="020B0604020202020204" pitchFamily="34" charset="0"/>
                <a:cs typeface="Arial" panose="020B0604020202020204" pitchFamily="34" charset="0"/>
              </a:defRPr>
            </a:lvl1pPr>
          </a:lstStyle>
          <a:p>
            <a:r>
              <a:rPr lang="en-US" dirty="0"/>
              <a:t>Analysis of IRR and WACC</a:t>
            </a:r>
          </a:p>
        </p:txBody>
      </p:sp>
      <p:sp>
        <p:nvSpPr>
          <p:cNvPr id="6" name="TextBox 5">
            <a:extLst>
              <a:ext uri="{FF2B5EF4-FFF2-40B4-BE49-F238E27FC236}">
                <a16:creationId xmlns:a16="http://schemas.microsoft.com/office/drawing/2014/main" id="{35A9FF57-C34F-5745-A6D3-0E2A1C1EEE33}"/>
              </a:ext>
            </a:extLst>
          </p:cNvPr>
          <p:cNvSpPr txBox="1"/>
          <p:nvPr/>
        </p:nvSpPr>
        <p:spPr>
          <a:xfrm>
            <a:off x="-69574" y="4053865"/>
            <a:ext cx="7375435" cy="381771"/>
          </a:xfrm>
          <a:prstGeom prst="rect">
            <a:avLst/>
          </a:prstGeom>
        </p:spPr>
        <p:txBody>
          <a:bodyPr wrap="square">
            <a:spAutoFit/>
          </a:bodyPr>
          <a:lstStyle>
            <a:defPPr>
              <a:defRPr lang="en-US"/>
            </a:defPPr>
            <a:lvl1pPr marL="285750" indent="-285750" algn="just">
              <a:lnSpc>
                <a:spcPct val="114000"/>
              </a:lnSpc>
              <a:spcBef>
                <a:spcPts val="95"/>
              </a:spcBef>
              <a:spcAft>
                <a:spcPts val="600"/>
              </a:spcAft>
              <a:buBlip>
                <a:blip r:embed="rId4">
                  <a:extLst>
                    <a:ext uri="{96DAC541-7B7A-43D3-8B79-37D633B846F1}">
                      <asvg:svgBlip xmlns:asvg="http://schemas.microsoft.com/office/drawing/2016/SVG/main" r:embed="rId5"/>
                    </a:ext>
                  </a:extLst>
                </a:blip>
              </a:buBlip>
              <a:defRPr b="1">
                <a:solidFill>
                  <a:schemeClr val="tx2"/>
                </a:solidFill>
                <a:latin typeface="Arial" panose="020B0604020202020204" pitchFamily="34" charset="0"/>
                <a:cs typeface="Arial" panose="020B0604020202020204" pitchFamily="34" charset="0"/>
              </a:defRPr>
            </a:lvl1pPr>
          </a:lstStyle>
          <a:p>
            <a:r>
              <a:rPr lang="en-US" dirty="0"/>
              <a:t>Analysis of WACC and WARA</a:t>
            </a:r>
          </a:p>
        </p:txBody>
      </p:sp>
      <p:sp>
        <p:nvSpPr>
          <p:cNvPr id="8" name="TextBox 7">
            <a:extLst>
              <a:ext uri="{FF2B5EF4-FFF2-40B4-BE49-F238E27FC236}">
                <a16:creationId xmlns:a16="http://schemas.microsoft.com/office/drawing/2014/main" id="{9BF3E034-2750-1348-1D06-CCD5CD63C014}"/>
              </a:ext>
            </a:extLst>
          </p:cNvPr>
          <p:cNvSpPr txBox="1"/>
          <p:nvPr/>
        </p:nvSpPr>
        <p:spPr>
          <a:xfrm>
            <a:off x="211206" y="4502687"/>
            <a:ext cx="8781784" cy="738664"/>
          </a:xfrm>
          <a:prstGeom prst="rect">
            <a:avLst/>
          </a:prstGeom>
          <a:noFill/>
        </p:spPr>
        <p:txBody>
          <a:bodyPr wrap="square">
            <a:spAutoFit/>
          </a:bodyPr>
          <a:lstStyle/>
          <a:p>
            <a:pPr algn="just"/>
            <a:r>
              <a:rPr lang="en-US" sz="1400" dirty="0">
                <a:solidFill>
                  <a:schemeClr val="tx1">
                    <a:lumMod val="65000"/>
                    <a:lumOff val="35000"/>
                  </a:schemeClr>
                </a:solidFill>
                <a:latin typeface="Arial" panose="020B0604020202020204" pitchFamily="34" charset="0"/>
                <a:cs typeface="Arial" panose="020B0604020202020204" pitchFamily="34" charset="0"/>
              </a:rPr>
              <a:t>A business enterprise can be considered as a portfolio of assets. Hence, the weighted average return of the portfolio of assets (tangible and intangible) should conceptually approximate the weighted cost of all forms of capital employed (debt and equity), i.e., the WACC.</a:t>
            </a:r>
          </a:p>
        </p:txBody>
      </p:sp>
      <p:sp>
        <p:nvSpPr>
          <p:cNvPr id="9" name="Rectangle: Rounded Corners 8">
            <a:extLst>
              <a:ext uri="{FF2B5EF4-FFF2-40B4-BE49-F238E27FC236}">
                <a16:creationId xmlns:a16="http://schemas.microsoft.com/office/drawing/2014/main" id="{C5B2BA80-409A-32DD-DB4F-C1BE25A8DD25}"/>
              </a:ext>
            </a:extLst>
          </p:cNvPr>
          <p:cNvSpPr/>
          <p:nvPr/>
        </p:nvSpPr>
        <p:spPr>
          <a:xfrm>
            <a:off x="2012587" y="5399878"/>
            <a:ext cx="4961845" cy="794214"/>
          </a:xfrm>
          <a:prstGeom prst="roundRect">
            <a:avLst/>
          </a:prstGeom>
          <a:ln w="38100">
            <a:solidFill>
              <a:schemeClr val="tx1">
                <a:lumMod val="50000"/>
                <a:lumOff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10" name="TextBox 9">
            <a:extLst>
              <a:ext uri="{FF2B5EF4-FFF2-40B4-BE49-F238E27FC236}">
                <a16:creationId xmlns:a16="http://schemas.microsoft.com/office/drawing/2014/main" id="{D0CCE933-A687-5463-811D-6DEA12BBA9A7}"/>
              </a:ext>
            </a:extLst>
          </p:cNvPr>
          <p:cNvSpPr txBox="1"/>
          <p:nvPr/>
        </p:nvSpPr>
        <p:spPr>
          <a:xfrm>
            <a:off x="2192201" y="5506015"/>
            <a:ext cx="4584246" cy="584775"/>
          </a:xfrm>
          <a:prstGeom prst="rect">
            <a:avLst/>
          </a:prstGeom>
          <a:noFill/>
        </p:spPr>
        <p:txBody>
          <a:bodyPr wrap="square">
            <a:spAutoFit/>
          </a:bodyPr>
          <a:lstStyle/>
          <a:p>
            <a:pPr marL="0" indent="0" algn="ctr"/>
            <a:r>
              <a:rPr lang="en-US" sz="3200" b="1" dirty="0">
                <a:solidFill>
                  <a:srgbClr val="3BB3C2"/>
                </a:solidFill>
                <a:latin typeface="Arial" panose="020B0604020202020204" pitchFamily="34" charset="0"/>
                <a:cs typeface="Arial" panose="020B0604020202020204" pitchFamily="34" charset="0"/>
              </a:rPr>
              <a:t>WACC ~ WARA ~ IRR</a:t>
            </a:r>
          </a:p>
        </p:txBody>
      </p:sp>
      <p:sp>
        <p:nvSpPr>
          <p:cNvPr id="12" name="TextBox 11">
            <a:extLst>
              <a:ext uri="{FF2B5EF4-FFF2-40B4-BE49-F238E27FC236}">
                <a16:creationId xmlns:a16="http://schemas.microsoft.com/office/drawing/2014/main" id="{2D6D07FE-FB4A-D490-5BBB-90619A659717}"/>
              </a:ext>
            </a:extLst>
          </p:cNvPr>
          <p:cNvSpPr txBox="1"/>
          <p:nvPr/>
        </p:nvSpPr>
        <p:spPr>
          <a:xfrm>
            <a:off x="9698" y="6364489"/>
            <a:ext cx="8652576" cy="338554"/>
          </a:xfrm>
          <a:prstGeom prst="rect">
            <a:avLst/>
          </a:prstGeom>
          <a:noFill/>
        </p:spPr>
        <p:txBody>
          <a:bodyPr wrap="square">
            <a:spAutoFit/>
          </a:bodyPr>
          <a:lstStyle/>
          <a:p>
            <a:pPr algn="ctr"/>
            <a:r>
              <a:rPr lang="en-US" sz="1600" i="1" dirty="0">
                <a:solidFill>
                  <a:schemeClr val="tx2"/>
                </a:solidFill>
                <a:latin typeface="Arial" panose="020B0604020202020204" pitchFamily="34" charset="0"/>
                <a:cs typeface="Arial" panose="020B0604020202020204" pitchFamily="34" charset="0"/>
              </a:rPr>
              <a:t>To conclude, WACC, WARA and IRR should be ideally in the same range.</a:t>
            </a:r>
            <a:r>
              <a:rPr lang="en-US" sz="1600" dirty="0">
                <a:latin typeface="Arial" panose="020B0604020202020204" pitchFamily="34" charset="0"/>
                <a:cs typeface="Arial" panose="020B0604020202020204" pitchFamily="34" charset="0"/>
              </a:rPr>
              <a:t> </a:t>
            </a:r>
          </a:p>
        </p:txBody>
      </p:sp>
      <p:sp>
        <p:nvSpPr>
          <p:cNvPr id="13" name="Footer Placeholder 3">
            <a:extLst>
              <a:ext uri="{FF2B5EF4-FFF2-40B4-BE49-F238E27FC236}">
                <a16:creationId xmlns:a16="http://schemas.microsoft.com/office/drawing/2014/main" id="{B44205C5-875D-A552-D10D-F312D03AF5FA}"/>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14" name="Slide Number Placeholder 4">
            <a:extLst>
              <a:ext uri="{FF2B5EF4-FFF2-40B4-BE49-F238E27FC236}">
                <a16:creationId xmlns:a16="http://schemas.microsoft.com/office/drawing/2014/main" id="{2698F3D9-C5BE-0738-9810-EF0B0F102CF9}"/>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40</a:t>
            </a:fld>
            <a:endParaRPr lang="en-US" sz="1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643963"/>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41</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19120EB3-8B34-181D-965B-4715B8EFE359}"/>
              </a:ext>
            </a:extLst>
          </p:cNvPr>
          <p:cNvPicPr>
            <a:picLocks noChangeAspect="1"/>
          </p:cNvPicPr>
          <p:nvPr/>
        </p:nvPicPr>
        <p:blipFill>
          <a:blip r:embed="rId2"/>
          <a:stretch>
            <a:fillRect/>
          </a:stretch>
        </p:blipFill>
        <p:spPr>
          <a:xfrm>
            <a:off x="7375435" y="118511"/>
            <a:ext cx="1617555" cy="675993"/>
          </a:xfrm>
          <a:prstGeom prst="rect">
            <a:avLst/>
          </a:prstGeom>
        </p:spPr>
      </p:pic>
      <p:pic>
        <p:nvPicPr>
          <p:cNvPr id="4" name="Picture 3">
            <a:extLst>
              <a:ext uri="{FF2B5EF4-FFF2-40B4-BE49-F238E27FC236}">
                <a16:creationId xmlns:a16="http://schemas.microsoft.com/office/drawing/2014/main" id="{65FCF9B7-6A0C-9625-4682-DA6EDB233750}"/>
              </a:ext>
            </a:extLst>
          </p:cNvPr>
          <p:cNvPicPr>
            <a:picLocks noChangeAspect="1"/>
          </p:cNvPicPr>
          <p:nvPr/>
        </p:nvPicPr>
        <p:blipFill>
          <a:blip r:embed="rId3"/>
          <a:stretch>
            <a:fillRect/>
          </a:stretch>
        </p:blipFill>
        <p:spPr>
          <a:xfrm>
            <a:off x="43978" y="1317623"/>
            <a:ext cx="9100022" cy="4502480"/>
          </a:xfrm>
          <a:prstGeom prst="rect">
            <a:avLst/>
          </a:prstGeom>
        </p:spPr>
      </p:pic>
      <p:sp>
        <p:nvSpPr>
          <p:cNvPr id="5" name="Title 5">
            <a:extLst>
              <a:ext uri="{FF2B5EF4-FFF2-40B4-BE49-F238E27FC236}">
                <a16:creationId xmlns:a16="http://schemas.microsoft.com/office/drawing/2014/main" id="{11B75BF6-5E3D-3BA1-AE87-361B56A4D534}"/>
              </a:ext>
            </a:extLst>
          </p:cNvPr>
          <p:cNvSpPr txBox="1">
            <a:spLocks/>
          </p:cNvSpPr>
          <p:nvPr/>
        </p:nvSpPr>
        <p:spPr>
          <a:xfrm>
            <a:off x="9698" y="15320"/>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WACC, WARA, IRR</a:t>
            </a:r>
          </a:p>
          <a:p>
            <a:pPr algn="l"/>
            <a:r>
              <a:rPr lang="en-US" sz="2200" dirty="0">
                <a:solidFill>
                  <a:srgbClr val="00335A"/>
                </a:solidFill>
                <a:latin typeface="Arial" panose="020B0604020202020204" pitchFamily="34" charset="0"/>
                <a:cs typeface="Arial" panose="020B0604020202020204" pitchFamily="34" charset="0"/>
              </a:rPr>
              <a:t>Reconciliation of WACC, WARA, IRR</a:t>
            </a:r>
          </a:p>
        </p:txBody>
      </p:sp>
    </p:spTree>
    <p:extLst>
      <p:ext uri="{BB962C8B-B14F-4D97-AF65-F5344CB8AC3E}">
        <p14:creationId xmlns:p14="http://schemas.microsoft.com/office/powerpoint/2010/main" val="652414026"/>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587" y="1000373"/>
            <a:ext cx="7917267"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6600" b="1" i="0" u="none" strike="noStrike" kern="1200" cap="none" spc="0" normalizeH="0" baseline="0" noProof="0" dirty="0">
                <a:ln>
                  <a:noFill/>
                </a:ln>
                <a:solidFill>
                  <a:srgbClr val="3BB3C2"/>
                </a:solidFill>
                <a:effectLst/>
                <a:uLnTx/>
                <a:uFillTx/>
                <a:latin typeface="Arial" panose="020B0604020202020204" pitchFamily="34" charset="0"/>
                <a:ea typeface="+mn-ea"/>
                <a:cs typeface="Arial" pitchFamily="34" charset="0"/>
              </a:rPr>
              <a:t>Thank You</a:t>
            </a:r>
            <a:endParaRPr kumimoji="0" lang="en-IN" sz="4000" b="1" i="0" u="none" strike="noStrike" kern="1200" cap="none" spc="0" normalizeH="0" baseline="0" noProof="0" dirty="0">
              <a:ln>
                <a:noFill/>
              </a:ln>
              <a:solidFill>
                <a:srgbClr val="3BB3C2"/>
              </a:solidFill>
              <a:effectLst/>
              <a:uLnTx/>
              <a:uFillTx/>
              <a:latin typeface="Arial" panose="020B0604020202020204" pitchFamily="34" charset="0"/>
              <a:ea typeface="+mn-ea"/>
              <a:cs typeface="Arial" pitchFamily="34" charset="0"/>
            </a:endParaRPr>
          </a:p>
        </p:txBody>
      </p:sp>
      <p:sp>
        <p:nvSpPr>
          <p:cNvPr id="6" name="object 5">
            <a:extLst>
              <a:ext uri="{FF2B5EF4-FFF2-40B4-BE49-F238E27FC236}">
                <a16:creationId xmlns:a16="http://schemas.microsoft.com/office/drawing/2014/main" id="{CF4F9F99-971A-4A83-9534-9532A9C550F2}"/>
              </a:ext>
            </a:extLst>
          </p:cNvPr>
          <p:cNvSpPr txBox="1"/>
          <p:nvPr/>
        </p:nvSpPr>
        <p:spPr>
          <a:xfrm>
            <a:off x="4574036" y="6129980"/>
            <a:ext cx="4367530" cy="320601"/>
          </a:xfrm>
          <a:prstGeom prst="rect">
            <a:avLst/>
          </a:prstGeom>
        </p:spPr>
        <p:txBody>
          <a:bodyPr vert="horz" wrap="square" lIns="0" tIns="12700" rIns="0" bIns="0" rtlCol="0">
            <a:spAutoFit/>
          </a:bodyPr>
          <a:lstStyle/>
          <a:p>
            <a:pPr marL="12700" marR="0" lvl="0" indent="0" algn="l" defTabSz="457200" rtl="0" eaLnBrk="1" fontAlgn="auto" latinLnBrk="0" hangingPunct="1">
              <a:lnSpc>
                <a:spcPct val="100000"/>
              </a:lnSpc>
              <a:spcBef>
                <a:spcPts val="100"/>
              </a:spcBef>
              <a:spcAft>
                <a:spcPts val="0"/>
              </a:spcAft>
              <a:buClrTx/>
              <a:buSzTx/>
              <a:buFontTx/>
              <a:buNone/>
              <a:tabLst/>
              <a:defRPr/>
            </a:pPr>
            <a:r>
              <a:rPr lang="en-US" sz="2000" b="0" i="0" dirty="0">
                <a:solidFill>
                  <a:schemeClr val="bg1"/>
                </a:solidFill>
                <a:effectLst/>
                <a:latin typeface="Arial" panose="020B0604020202020204" pitchFamily="34" charset="0"/>
                <a:cs typeface="Arial" panose="020B0604020202020204" pitchFamily="34" charset="0"/>
              </a:rPr>
              <a:t>Gurugram Branch of NIRC of ICAI</a:t>
            </a:r>
            <a:endParaRPr kumimoji="0" sz="20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4765EAA-BE72-45BE-922B-05D06FF00DC0}"/>
              </a:ext>
            </a:extLst>
          </p:cNvPr>
          <p:cNvSpPr txBox="1"/>
          <p:nvPr/>
        </p:nvSpPr>
        <p:spPr>
          <a:xfrm>
            <a:off x="635431" y="3429000"/>
            <a:ext cx="3595606"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Arial" charset="0"/>
                <a:ea typeface="Arial" charset="0"/>
                <a:cs typeface="Arial" charset="0"/>
              </a:rPr>
              <a:t>CA Gandharv Jain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Arial" charset="0"/>
                <a:ea typeface="Arial" charset="0"/>
                <a:cs typeface="Arial" charset="0"/>
              </a:rPr>
              <a:t>M: +91 9899931962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Arial" charset="0"/>
                <a:ea typeface="Arial" charset="0"/>
                <a:cs typeface="Arial" charset="0"/>
              </a:rPr>
              <a:t>E:  gjain@finvoxanalytics.com</a:t>
            </a:r>
          </a:p>
        </p:txBody>
      </p:sp>
    </p:spTree>
    <p:extLst>
      <p:ext uri="{BB962C8B-B14F-4D97-AF65-F5344CB8AC3E}">
        <p14:creationId xmlns:p14="http://schemas.microsoft.com/office/powerpoint/2010/main" val="335620009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3E2BA56-0F6A-54E4-7251-6C9D64E54A42}"/>
              </a:ext>
            </a:extLst>
          </p:cNvPr>
          <p:cNvGrpSpPr/>
          <p:nvPr/>
        </p:nvGrpSpPr>
        <p:grpSpPr>
          <a:xfrm>
            <a:off x="86280" y="1519836"/>
            <a:ext cx="8847689" cy="4350318"/>
            <a:chOff x="236776" y="1244413"/>
            <a:chExt cx="8847689" cy="4350318"/>
          </a:xfrm>
        </p:grpSpPr>
        <p:sp>
          <p:nvSpPr>
            <p:cNvPr id="10" name="object 3">
              <a:extLst>
                <a:ext uri="{FF2B5EF4-FFF2-40B4-BE49-F238E27FC236}">
                  <a16:creationId xmlns:a16="http://schemas.microsoft.com/office/drawing/2014/main" id="{440D020F-D0C0-4873-A6D3-3BC1F8284DCE}"/>
                </a:ext>
              </a:extLst>
            </p:cNvPr>
            <p:cNvSpPr/>
            <p:nvPr/>
          </p:nvSpPr>
          <p:spPr>
            <a:xfrm>
              <a:off x="416051" y="1254252"/>
              <a:ext cx="8668414" cy="713740"/>
            </a:xfrm>
            <a:custGeom>
              <a:avLst/>
              <a:gdLst/>
              <a:ahLst/>
              <a:cxnLst/>
              <a:rect l="l" t="t" r="r" b="b"/>
              <a:pathLst>
                <a:path w="8438515" h="713739">
                  <a:moveTo>
                    <a:pt x="0" y="118872"/>
                  </a:moveTo>
                  <a:lnTo>
                    <a:pt x="9342" y="72598"/>
                  </a:lnTo>
                  <a:lnTo>
                    <a:pt x="34818" y="34813"/>
                  </a:lnTo>
                  <a:lnTo>
                    <a:pt x="72603" y="9340"/>
                  </a:lnTo>
                  <a:lnTo>
                    <a:pt x="118872" y="0"/>
                  </a:lnTo>
                  <a:lnTo>
                    <a:pt x="8319516" y="0"/>
                  </a:lnTo>
                  <a:lnTo>
                    <a:pt x="8365789" y="9340"/>
                  </a:lnTo>
                  <a:lnTo>
                    <a:pt x="8403574" y="34813"/>
                  </a:lnTo>
                  <a:lnTo>
                    <a:pt x="8429047" y="72598"/>
                  </a:lnTo>
                  <a:lnTo>
                    <a:pt x="8438388" y="118872"/>
                  </a:lnTo>
                  <a:lnTo>
                    <a:pt x="8438388" y="594360"/>
                  </a:lnTo>
                  <a:lnTo>
                    <a:pt x="8429047" y="640633"/>
                  </a:lnTo>
                  <a:lnTo>
                    <a:pt x="8403574" y="678418"/>
                  </a:lnTo>
                  <a:lnTo>
                    <a:pt x="8365789" y="703891"/>
                  </a:lnTo>
                  <a:lnTo>
                    <a:pt x="8319516" y="713232"/>
                  </a:lnTo>
                  <a:lnTo>
                    <a:pt x="118872" y="713232"/>
                  </a:lnTo>
                  <a:lnTo>
                    <a:pt x="72603" y="703891"/>
                  </a:lnTo>
                  <a:lnTo>
                    <a:pt x="34818" y="678418"/>
                  </a:lnTo>
                  <a:lnTo>
                    <a:pt x="9342" y="640633"/>
                  </a:lnTo>
                  <a:lnTo>
                    <a:pt x="0" y="594360"/>
                  </a:lnTo>
                  <a:lnTo>
                    <a:pt x="0" y="118872"/>
                  </a:lnTo>
                  <a:close/>
                </a:path>
              </a:pathLst>
            </a:custGeom>
            <a:ln w="12192">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11" name="object 4">
              <a:extLst>
                <a:ext uri="{FF2B5EF4-FFF2-40B4-BE49-F238E27FC236}">
                  <a16:creationId xmlns:a16="http://schemas.microsoft.com/office/drawing/2014/main" id="{CEE35ED0-F453-4491-8C4D-F2BF14B2876F}"/>
                </a:ext>
              </a:extLst>
            </p:cNvPr>
            <p:cNvSpPr txBox="1"/>
            <p:nvPr/>
          </p:nvSpPr>
          <p:spPr>
            <a:xfrm>
              <a:off x="2235049" y="1307471"/>
              <a:ext cx="6793939" cy="613630"/>
            </a:xfrm>
            <a:prstGeom prst="rect">
              <a:avLst/>
            </a:prstGeom>
          </p:spPr>
          <p:txBody>
            <a:bodyPr vert="horz" wrap="square" lIns="0" tIns="13335" rIns="0" bIns="0" rtlCol="0">
              <a:spAutoFit/>
            </a:bodyPr>
            <a:lstStyle/>
            <a:p>
              <a:pPr marL="111125" indent="-111125">
                <a:buFont typeface="Arial" panose="020B0604020202020204" pitchFamily="34" charset="0"/>
                <a:buChar char="•"/>
              </a:pPr>
              <a:r>
                <a:rPr lang="en-US" sz="1300" dirty="0">
                  <a:solidFill>
                    <a:schemeClr val="tx1">
                      <a:lumMod val="65000"/>
                      <a:lumOff val="35000"/>
                    </a:schemeClr>
                  </a:solidFill>
                  <a:latin typeface="Arial" panose="020B0604020202020204" pitchFamily="34" charset="0"/>
                  <a:cs typeface="Arial" panose="020B0604020202020204" pitchFamily="34" charset="0"/>
                </a:rPr>
                <a:t>Required under </a:t>
              </a:r>
              <a:r>
                <a:rPr lang="en-US" sz="1300" b="1" dirty="0">
                  <a:solidFill>
                    <a:schemeClr val="tx1">
                      <a:lumMod val="65000"/>
                      <a:lumOff val="35000"/>
                    </a:schemeClr>
                  </a:solidFill>
                  <a:latin typeface="Arial" panose="020B0604020202020204" pitchFamily="34" charset="0"/>
                  <a:cs typeface="Arial" panose="020B0604020202020204" pitchFamily="34" charset="0"/>
                </a:rPr>
                <a:t>IFRS 3 (Business Combinations), Ind AS 103, ASC 805 </a:t>
              </a:r>
              <a:r>
                <a:rPr lang="en-US" sz="1300" dirty="0">
                  <a:solidFill>
                    <a:schemeClr val="tx1">
                      <a:lumMod val="65000"/>
                      <a:lumOff val="35000"/>
                    </a:schemeClr>
                  </a:solidFill>
                  <a:latin typeface="Arial" panose="020B0604020202020204" pitchFamily="34" charset="0"/>
                  <a:cs typeface="Arial" panose="020B0604020202020204" pitchFamily="34" charset="0"/>
                </a:rPr>
                <a:t>(US GAAP).</a:t>
              </a:r>
            </a:p>
            <a:p>
              <a:pPr marL="111125" indent="-111125">
                <a:buFont typeface="Arial" panose="020B0604020202020204" pitchFamily="34" charset="0"/>
                <a:buChar char="•"/>
              </a:pPr>
              <a:r>
                <a:rPr lang="en-US" sz="1300" dirty="0">
                  <a:solidFill>
                    <a:schemeClr val="tx1">
                      <a:lumMod val="65000"/>
                      <a:lumOff val="35000"/>
                    </a:schemeClr>
                  </a:solidFill>
                  <a:latin typeface="Arial" panose="020B0604020202020204" pitchFamily="34" charset="0"/>
                  <a:cs typeface="Arial" panose="020B0604020202020204" pitchFamily="34" charset="0"/>
                </a:rPr>
                <a:t>Ensures proper recognition and measurement of acquired assets and liabilities at </a:t>
              </a:r>
              <a:r>
                <a:rPr lang="en-US" sz="1300" b="1" dirty="0">
                  <a:solidFill>
                    <a:schemeClr val="tx1">
                      <a:lumMod val="65000"/>
                      <a:lumOff val="35000"/>
                    </a:schemeClr>
                  </a:solidFill>
                  <a:latin typeface="Arial" panose="020B0604020202020204" pitchFamily="34" charset="0"/>
                  <a:cs typeface="Arial" panose="020B0604020202020204" pitchFamily="34" charset="0"/>
                </a:rPr>
                <a:t>fair value</a:t>
              </a:r>
              <a:r>
                <a:rPr lang="en-US" sz="1300" dirty="0">
                  <a:solidFill>
                    <a:schemeClr val="tx1">
                      <a:lumMod val="65000"/>
                      <a:lumOff val="35000"/>
                    </a:schemeClr>
                  </a:solidFill>
                  <a:latin typeface="Arial" panose="020B0604020202020204" pitchFamily="34" charset="0"/>
                  <a:cs typeface="Arial" panose="020B0604020202020204" pitchFamily="34" charset="0"/>
                </a:rPr>
                <a:t>.</a:t>
              </a:r>
            </a:p>
          </p:txBody>
        </p:sp>
        <p:sp>
          <p:nvSpPr>
            <p:cNvPr id="12" name="object 5">
              <a:extLst>
                <a:ext uri="{FF2B5EF4-FFF2-40B4-BE49-F238E27FC236}">
                  <a16:creationId xmlns:a16="http://schemas.microsoft.com/office/drawing/2014/main" id="{90E7E5E1-142A-4C6B-BCED-2668960F0DA2}"/>
                </a:ext>
              </a:extLst>
            </p:cNvPr>
            <p:cNvSpPr/>
            <p:nvPr/>
          </p:nvSpPr>
          <p:spPr>
            <a:xfrm>
              <a:off x="291084" y="1254252"/>
              <a:ext cx="1888489" cy="713740"/>
            </a:xfrm>
            <a:custGeom>
              <a:avLst/>
              <a:gdLst/>
              <a:ahLst/>
              <a:cxnLst/>
              <a:rect l="l" t="t" r="r" b="b"/>
              <a:pathLst>
                <a:path w="1888489" h="713739">
                  <a:moveTo>
                    <a:pt x="1888236" y="0"/>
                  </a:moveTo>
                  <a:lnTo>
                    <a:pt x="129920" y="0"/>
                  </a:lnTo>
                  <a:lnTo>
                    <a:pt x="79349" y="10209"/>
                  </a:lnTo>
                  <a:lnTo>
                    <a:pt x="38052" y="38052"/>
                  </a:lnTo>
                  <a:lnTo>
                    <a:pt x="10209" y="79349"/>
                  </a:lnTo>
                  <a:lnTo>
                    <a:pt x="0" y="129921"/>
                  </a:lnTo>
                  <a:lnTo>
                    <a:pt x="0" y="583311"/>
                  </a:lnTo>
                  <a:lnTo>
                    <a:pt x="10209" y="633882"/>
                  </a:lnTo>
                  <a:lnTo>
                    <a:pt x="38052" y="675179"/>
                  </a:lnTo>
                  <a:lnTo>
                    <a:pt x="79349" y="703022"/>
                  </a:lnTo>
                  <a:lnTo>
                    <a:pt x="129920" y="713232"/>
                  </a:lnTo>
                  <a:lnTo>
                    <a:pt x="1888236" y="713232"/>
                  </a:lnTo>
                  <a:lnTo>
                    <a:pt x="1888236" y="0"/>
                  </a:lnTo>
                  <a:close/>
                </a:path>
              </a:pathLst>
            </a:custGeom>
            <a:solidFill>
              <a:srgbClr val="3BB3C2"/>
            </a:solidFill>
          </p:spPr>
          <p:txBody>
            <a:bodyPr wrap="square" lIns="0" tIns="0" rIns="0" bIns="0" rtlCol="0"/>
            <a:lstStyle/>
            <a:p>
              <a:endParaRPr sz="1600">
                <a:solidFill>
                  <a:schemeClr val="bg1"/>
                </a:solidFill>
                <a:latin typeface="Arial" panose="020B0604020202020204" pitchFamily="34" charset="0"/>
                <a:cs typeface="Arial" panose="020B0604020202020204" pitchFamily="34" charset="0"/>
              </a:endParaRPr>
            </a:p>
          </p:txBody>
        </p:sp>
        <p:sp>
          <p:nvSpPr>
            <p:cNvPr id="13" name="object 6">
              <a:extLst>
                <a:ext uri="{FF2B5EF4-FFF2-40B4-BE49-F238E27FC236}">
                  <a16:creationId xmlns:a16="http://schemas.microsoft.com/office/drawing/2014/main" id="{F47136D6-1826-41DE-96D0-6BC412B0FD74}"/>
                </a:ext>
              </a:extLst>
            </p:cNvPr>
            <p:cNvSpPr/>
            <p:nvPr/>
          </p:nvSpPr>
          <p:spPr>
            <a:xfrm>
              <a:off x="291084" y="1254252"/>
              <a:ext cx="1888489" cy="713740"/>
            </a:xfrm>
            <a:custGeom>
              <a:avLst/>
              <a:gdLst/>
              <a:ahLst/>
              <a:cxnLst/>
              <a:rect l="l" t="t" r="r" b="b"/>
              <a:pathLst>
                <a:path w="1888489" h="713739">
                  <a:moveTo>
                    <a:pt x="0" y="583311"/>
                  </a:moveTo>
                  <a:lnTo>
                    <a:pt x="0" y="129921"/>
                  </a:lnTo>
                  <a:lnTo>
                    <a:pt x="10209" y="79349"/>
                  </a:lnTo>
                  <a:lnTo>
                    <a:pt x="38052" y="38052"/>
                  </a:lnTo>
                  <a:lnTo>
                    <a:pt x="79349" y="10209"/>
                  </a:lnTo>
                  <a:lnTo>
                    <a:pt x="129920" y="0"/>
                  </a:lnTo>
                  <a:lnTo>
                    <a:pt x="1888236" y="0"/>
                  </a:lnTo>
                  <a:lnTo>
                    <a:pt x="1888236" y="713232"/>
                  </a:lnTo>
                  <a:lnTo>
                    <a:pt x="129920" y="713232"/>
                  </a:lnTo>
                  <a:lnTo>
                    <a:pt x="79349" y="703022"/>
                  </a:lnTo>
                  <a:lnTo>
                    <a:pt x="38052" y="675179"/>
                  </a:lnTo>
                  <a:lnTo>
                    <a:pt x="10209" y="633882"/>
                  </a:lnTo>
                  <a:lnTo>
                    <a:pt x="0" y="583311"/>
                  </a:lnTo>
                  <a:close/>
                </a:path>
              </a:pathLst>
            </a:custGeom>
            <a:ln w="9144">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14" name="object 7">
              <a:extLst>
                <a:ext uri="{FF2B5EF4-FFF2-40B4-BE49-F238E27FC236}">
                  <a16:creationId xmlns:a16="http://schemas.microsoft.com/office/drawing/2014/main" id="{1FDC061B-5450-4994-8EE6-DB7DDA72789E}"/>
                </a:ext>
              </a:extLst>
            </p:cNvPr>
            <p:cNvSpPr txBox="1"/>
            <p:nvPr/>
          </p:nvSpPr>
          <p:spPr>
            <a:xfrm>
              <a:off x="269034" y="1244413"/>
              <a:ext cx="1873490" cy="704680"/>
            </a:xfrm>
            <a:prstGeom prst="rect">
              <a:avLst/>
            </a:prstGeom>
          </p:spPr>
          <p:txBody>
            <a:bodyPr vert="horz" wrap="square" lIns="0" tIns="12065" rIns="0" bIns="0" rtlCol="0">
              <a:spAutoFit/>
            </a:bodyPr>
            <a:lstStyle/>
            <a:p>
              <a:pPr marL="12700" marR="5080" indent="22860" algn="ctr">
                <a:lnSpc>
                  <a:spcPct val="100000"/>
                </a:lnSpc>
                <a:spcBef>
                  <a:spcPts val="95"/>
                </a:spcBef>
              </a:pPr>
              <a:r>
                <a:rPr lang="en-US" sz="1500" dirty="0">
                  <a:solidFill>
                    <a:schemeClr val="bg1"/>
                  </a:solidFill>
                  <a:latin typeface="Arial" panose="020B0604020202020204" pitchFamily="34" charset="0"/>
                  <a:cs typeface="Arial" panose="020B0604020202020204" pitchFamily="34" charset="0"/>
                </a:rPr>
                <a:t>Compliance with Accounting Standards</a:t>
              </a:r>
            </a:p>
          </p:txBody>
        </p:sp>
        <p:sp>
          <p:nvSpPr>
            <p:cNvPr id="15" name="object 8">
              <a:extLst>
                <a:ext uri="{FF2B5EF4-FFF2-40B4-BE49-F238E27FC236}">
                  <a16:creationId xmlns:a16="http://schemas.microsoft.com/office/drawing/2014/main" id="{22B4C156-F3C8-41B8-955A-419013369A2C}"/>
                </a:ext>
              </a:extLst>
            </p:cNvPr>
            <p:cNvSpPr/>
            <p:nvPr/>
          </p:nvSpPr>
          <p:spPr>
            <a:xfrm>
              <a:off x="416051" y="2161032"/>
              <a:ext cx="8668414" cy="713740"/>
            </a:xfrm>
            <a:custGeom>
              <a:avLst/>
              <a:gdLst/>
              <a:ahLst/>
              <a:cxnLst/>
              <a:rect l="l" t="t" r="r" b="b"/>
              <a:pathLst>
                <a:path w="8438515" h="713739">
                  <a:moveTo>
                    <a:pt x="0" y="118871"/>
                  </a:moveTo>
                  <a:lnTo>
                    <a:pt x="9342" y="72598"/>
                  </a:lnTo>
                  <a:lnTo>
                    <a:pt x="34818" y="34813"/>
                  </a:lnTo>
                  <a:lnTo>
                    <a:pt x="72603" y="9340"/>
                  </a:lnTo>
                  <a:lnTo>
                    <a:pt x="118872" y="0"/>
                  </a:lnTo>
                  <a:lnTo>
                    <a:pt x="8319516" y="0"/>
                  </a:lnTo>
                  <a:lnTo>
                    <a:pt x="8365789" y="9340"/>
                  </a:lnTo>
                  <a:lnTo>
                    <a:pt x="8403574" y="34813"/>
                  </a:lnTo>
                  <a:lnTo>
                    <a:pt x="8429047" y="72598"/>
                  </a:lnTo>
                  <a:lnTo>
                    <a:pt x="8438388" y="118871"/>
                  </a:lnTo>
                  <a:lnTo>
                    <a:pt x="8438388" y="594359"/>
                  </a:lnTo>
                  <a:lnTo>
                    <a:pt x="8429047" y="640633"/>
                  </a:lnTo>
                  <a:lnTo>
                    <a:pt x="8403574" y="678418"/>
                  </a:lnTo>
                  <a:lnTo>
                    <a:pt x="8365789" y="703891"/>
                  </a:lnTo>
                  <a:lnTo>
                    <a:pt x="8319516" y="713231"/>
                  </a:lnTo>
                  <a:lnTo>
                    <a:pt x="118872" y="713231"/>
                  </a:lnTo>
                  <a:lnTo>
                    <a:pt x="72603" y="703891"/>
                  </a:lnTo>
                  <a:lnTo>
                    <a:pt x="34818" y="678418"/>
                  </a:lnTo>
                  <a:lnTo>
                    <a:pt x="9342" y="640633"/>
                  </a:lnTo>
                  <a:lnTo>
                    <a:pt x="0" y="594359"/>
                  </a:lnTo>
                  <a:lnTo>
                    <a:pt x="0" y="118871"/>
                  </a:lnTo>
                  <a:close/>
                </a:path>
              </a:pathLst>
            </a:custGeom>
            <a:ln w="12192">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23" name="object 9">
              <a:extLst>
                <a:ext uri="{FF2B5EF4-FFF2-40B4-BE49-F238E27FC236}">
                  <a16:creationId xmlns:a16="http://schemas.microsoft.com/office/drawing/2014/main" id="{16E5B64B-D0F8-4ED8-9621-197D69BA60D9}"/>
                </a:ext>
              </a:extLst>
            </p:cNvPr>
            <p:cNvSpPr txBox="1"/>
            <p:nvPr/>
          </p:nvSpPr>
          <p:spPr>
            <a:xfrm>
              <a:off x="2227565" y="2280285"/>
              <a:ext cx="6856900" cy="426399"/>
            </a:xfrm>
            <a:prstGeom prst="rect">
              <a:avLst/>
            </a:prstGeom>
          </p:spPr>
          <p:txBody>
            <a:bodyPr vert="horz" wrap="square" lIns="0" tIns="13335" rIns="0" bIns="0" rtlCol="0">
              <a:spAutoFit/>
            </a:bodyPr>
            <a:lstStyle/>
            <a:p>
              <a:pPr marL="111125" indent="-111125" algn="just">
                <a:lnSpc>
                  <a:spcPct val="100000"/>
                </a:lnSpc>
                <a:spcBef>
                  <a:spcPts val="105"/>
                </a:spcBef>
                <a:buFont typeface="Arial" panose="020B0604020202020204" pitchFamily="34" charset="0"/>
                <a:buChar char="•"/>
              </a:pPr>
              <a:r>
                <a:rPr lang="en-US" sz="1300" dirty="0">
                  <a:solidFill>
                    <a:schemeClr val="tx1">
                      <a:lumMod val="65000"/>
                      <a:lumOff val="35000"/>
                    </a:schemeClr>
                  </a:solidFill>
                  <a:latin typeface="Arial" panose="020B0604020202020204" pitchFamily="34" charset="0"/>
                  <a:cs typeface="Arial" panose="020B0604020202020204" pitchFamily="34" charset="0"/>
                </a:rPr>
                <a:t>Reflects the </a:t>
              </a:r>
              <a:r>
                <a:rPr lang="en-US" sz="1300" b="1" dirty="0">
                  <a:solidFill>
                    <a:schemeClr val="tx1">
                      <a:lumMod val="65000"/>
                      <a:lumOff val="35000"/>
                    </a:schemeClr>
                  </a:solidFill>
                  <a:latin typeface="Arial" panose="020B0604020202020204" pitchFamily="34" charset="0"/>
                  <a:cs typeface="Arial" panose="020B0604020202020204" pitchFamily="34" charset="0"/>
                </a:rPr>
                <a:t>true value of assets, liabilities, and goodwill </a:t>
              </a:r>
              <a:r>
                <a:rPr lang="en-US" sz="1300" dirty="0">
                  <a:solidFill>
                    <a:schemeClr val="tx1">
                      <a:lumMod val="65000"/>
                      <a:lumOff val="35000"/>
                    </a:schemeClr>
                  </a:solidFill>
                  <a:latin typeface="Arial" panose="020B0604020202020204" pitchFamily="34" charset="0"/>
                  <a:cs typeface="Arial" panose="020B0604020202020204" pitchFamily="34" charset="0"/>
                </a:rPr>
                <a:t>post-acquisition.</a:t>
              </a:r>
            </a:p>
            <a:p>
              <a:pPr marL="111125" indent="-111125">
                <a:lnSpc>
                  <a:spcPct val="100000"/>
                </a:lnSpc>
                <a:spcBef>
                  <a:spcPts val="105"/>
                </a:spcBef>
                <a:buFont typeface="Arial" panose="020B0604020202020204" pitchFamily="34" charset="0"/>
                <a:buChar char="•"/>
              </a:pPr>
              <a:r>
                <a:rPr lang="en-US" sz="1300" dirty="0">
                  <a:solidFill>
                    <a:schemeClr val="tx1">
                      <a:lumMod val="65000"/>
                      <a:lumOff val="35000"/>
                    </a:schemeClr>
                  </a:solidFill>
                  <a:latin typeface="Arial" panose="020B0604020202020204" pitchFamily="34" charset="0"/>
                  <a:cs typeface="Arial" panose="020B0604020202020204" pitchFamily="34" charset="0"/>
                </a:rPr>
                <a:t>Avoids </a:t>
              </a:r>
              <a:r>
                <a:rPr lang="en-US" sz="1300" b="1" dirty="0">
                  <a:solidFill>
                    <a:schemeClr val="tx1">
                      <a:lumMod val="65000"/>
                      <a:lumOff val="35000"/>
                    </a:schemeClr>
                  </a:solidFill>
                  <a:latin typeface="Arial" panose="020B0604020202020204" pitchFamily="34" charset="0"/>
                  <a:cs typeface="Arial" panose="020B0604020202020204" pitchFamily="34" charset="0"/>
                </a:rPr>
                <a:t>misrepresentation</a:t>
              </a:r>
              <a:r>
                <a:rPr lang="en-US" sz="1300" dirty="0">
                  <a:solidFill>
                    <a:schemeClr val="tx1">
                      <a:lumMod val="65000"/>
                      <a:lumOff val="35000"/>
                    </a:schemeClr>
                  </a:solidFill>
                  <a:latin typeface="Arial" panose="020B0604020202020204" pitchFamily="34" charset="0"/>
                  <a:cs typeface="Arial" panose="020B0604020202020204" pitchFamily="34" charset="0"/>
                </a:rPr>
                <a:t> of financials, preventing misleading earnings reports.</a:t>
              </a:r>
            </a:p>
          </p:txBody>
        </p:sp>
        <p:sp>
          <p:nvSpPr>
            <p:cNvPr id="24" name="object 10">
              <a:extLst>
                <a:ext uri="{FF2B5EF4-FFF2-40B4-BE49-F238E27FC236}">
                  <a16:creationId xmlns:a16="http://schemas.microsoft.com/office/drawing/2014/main" id="{5CFC4A6D-8DED-4CC4-B920-383E2E367A42}"/>
                </a:ext>
              </a:extLst>
            </p:cNvPr>
            <p:cNvSpPr/>
            <p:nvPr/>
          </p:nvSpPr>
          <p:spPr>
            <a:xfrm>
              <a:off x="289559" y="2161032"/>
              <a:ext cx="1889760" cy="713740"/>
            </a:xfrm>
            <a:custGeom>
              <a:avLst/>
              <a:gdLst/>
              <a:ahLst/>
              <a:cxnLst/>
              <a:rect l="l" t="t" r="r" b="b"/>
              <a:pathLst>
                <a:path w="1889760" h="713739">
                  <a:moveTo>
                    <a:pt x="1889759" y="0"/>
                  </a:moveTo>
                  <a:lnTo>
                    <a:pt x="129921" y="0"/>
                  </a:lnTo>
                  <a:lnTo>
                    <a:pt x="79349" y="10209"/>
                  </a:lnTo>
                  <a:lnTo>
                    <a:pt x="38052" y="38052"/>
                  </a:lnTo>
                  <a:lnTo>
                    <a:pt x="10209" y="79349"/>
                  </a:lnTo>
                  <a:lnTo>
                    <a:pt x="0" y="129920"/>
                  </a:lnTo>
                  <a:lnTo>
                    <a:pt x="0" y="583310"/>
                  </a:lnTo>
                  <a:lnTo>
                    <a:pt x="10209" y="633882"/>
                  </a:lnTo>
                  <a:lnTo>
                    <a:pt x="38052" y="675179"/>
                  </a:lnTo>
                  <a:lnTo>
                    <a:pt x="79349" y="703022"/>
                  </a:lnTo>
                  <a:lnTo>
                    <a:pt x="129921" y="713231"/>
                  </a:lnTo>
                  <a:lnTo>
                    <a:pt x="1889759" y="713231"/>
                  </a:lnTo>
                  <a:lnTo>
                    <a:pt x="1889759" y="0"/>
                  </a:lnTo>
                  <a:close/>
                </a:path>
              </a:pathLst>
            </a:custGeom>
            <a:solidFill>
              <a:schemeClr val="accent5">
                <a:lumMod val="60000"/>
                <a:lumOff val="40000"/>
              </a:schemeClr>
            </a:solidFill>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25" name="object 11">
              <a:extLst>
                <a:ext uri="{FF2B5EF4-FFF2-40B4-BE49-F238E27FC236}">
                  <a16:creationId xmlns:a16="http://schemas.microsoft.com/office/drawing/2014/main" id="{97535C33-9B41-450D-921D-D3686B739EF7}"/>
                </a:ext>
              </a:extLst>
            </p:cNvPr>
            <p:cNvSpPr/>
            <p:nvPr/>
          </p:nvSpPr>
          <p:spPr>
            <a:xfrm>
              <a:off x="289559" y="2161032"/>
              <a:ext cx="1889760" cy="713740"/>
            </a:xfrm>
            <a:custGeom>
              <a:avLst/>
              <a:gdLst/>
              <a:ahLst/>
              <a:cxnLst/>
              <a:rect l="l" t="t" r="r" b="b"/>
              <a:pathLst>
                <a:path w="1889760" h="713739">
                  <a:moveTo>
                    <a:pt x="0" y="583310"/>
                  </a:moveTo>
                  <a:lnTo>
                    <a:pt x="0" y="129920"/>
                  </a:lnTo>
                  <a:lnTo>
                    <a:pt x="10209" y="79349"/>
                  </a:lnTo>
                  <a:lnTo>
                    <a:pt x="38052" y="38052"/>
                  </a:lnTo>
                  <a:lnTo>
                    <a:pt x="79349" y="10209"/>
                  </a:lnTo>
                  <a:lnTo>
                    <a:pt x="129921" y="0"/>
                  </a:lnTo>
                  <a:lnTo>
                    <a:pt x="1889759" y="0"/>
                  </a:lnTo>
                  <a:lnTo>
                    <a:pt x="1889759" y="713231"/>
                  </a:lnTo>
                  <a:lnTo>
                    <a:pt x="129921" y="713231"/>
                  </a:lnTo>
                  <a:lnTo>
                    <a:pt x="79349" y="703022"/>
                  </a:lnTo>
                  <a:lnTo>
                    <a:pt x="38052" y="675179"/>
                  </a:lnTo>
                  <a:lnTo>
                    <a:pt x="10209" y="633882"/>
                  </a:lnTo>
                  <a:lnTo>
                    <a:pt x="0" y="583310"/>
                  </a:lnTo>
                  <a:close/>
                </a:path>
              </a:pathLst>
            </a:custGeom>
            <a:solidFill>
              <a:srgbClr val="3BB3C2"/>
            </a:solidFill>
            <a:ln w="9144">
              <a:solidFill>
                <a:srgbClr val="6C0020"/>
              </a:solidFill>
            </a:ln>
          </p:spPr>
          <p:txBody>
            <a:bodyPr wrap="square" lIns="0" tIns="0" rIns="0" bIns="0" rtlCol="0"/>
            <a:lstStyle/>
            <a:p>
              <a:endParaRPr sz="1600">
                <a:solidFill>
                  <a:schemeClr val="bg1"/>
                </a:solidFill>
                <a:latin typeface="Arial" panose="020B0604020202020204" pitchFamily="34" charset="0"/>
                <a:cs typeface="Arial" panose="020B0604020202020204" pitchFamily="34" charset="0"/>
              </a:endParaRPr>
            </a:p>
          </p:txBody>
        </p:sp>
        <p:sp>
          <p:nvSpPr>
            <p:cNvPr id="26" name="object 12">
              <a:extLst>
                <a:ext uri="{FF2B5EF4-FFF2-40B4-BE49-F238E27FC236}">
                  <a16:creationId xmlns:a16="http://schemas.microsoft.com/office/drawing/2014/main" id="{DFF548F8-61E3-4096-A3FF-9104AE856F7F}"/>
                </a:ext>
              </a:extLst>
            </p:cNvPr>
            <p:cNvSpPr txBox="1"/>
            <p:nvPr/>
          </p:nvSpPr>
          <p:spPr>
            <a:xfrm>
              <a:off x="314953" y="2250148"/>
              <a:ext cx="1888489" cy="473848"/>
            </a:xfrm>
            <a:prstGeom prst="rect">
              <a:avLst/>
            </a:prstGeom>
          </p:spPr>
          <p:txBody>
            <a:bodyPr vert="horz" wrap="square" lIns="0" tIns="12065" rIns="0" bIns="0" rtlCol="0">
              <a:spAutoFit/>
            </a:bodyPr>
            <a:lstStyle/>
            <a:p>
              <a:pPr marL="30480" marR="5080" indent="-18415" algn="ctr">
                <a:lnSpc>
                  <a:spcPct val="100000"/>
                </a:lnSpc>
                <a:spcBef>
                  <a:spcPts val="95"/>
                </a:spcBef>
              </a:pPr>
              <a:r>
                <a:rPr lang="en-US" sz="1500" dirty="0">
                  <a:solidFill>
                    <a:schemeClr val="bg1"/>
                  </a:solidFill>
                  <a:latin typeface="Arial" panose="020B0604020202020204" pitchFamily="34" charset="0"/>
                  <a:cs typeface="Arial" panose="020B0604020202020204" pitchFamily="34" charset="0"/>
                </a:rPr>
                <a:t>Accurate Financial Representation</a:t>
              </a:r>
              <a:endParaRPr sz="1500" dirty="0">
                <a:solidFill>
                  <a:schemeClr val="bg1"/>
                </a:solidFill>
                <a:latin typeface="Arial" panose="020B0604020202020204" pitchFamily="34" charset="0"/>
                <a:cs typeface="Arial" panose="020B0604020202020204" pitchFamily="34" charset="0"/>
              </a:endParaRPr>
            </a:p>
          </p:txBody>
        </p:sp>
        <p:sp>
          <p:nvSpPr>
            <p:cNvPr id="27" name="object 13">
              <a:extLst>
                <a:ext uri="{FF2B5EF4-FFF2-40B4-BE49-F238E27FC236}">
                  <a16:creationId xmlns:a16="http://schemas.microsoft.com/office/drawing/2014/main" id="{F4A5B365-2901-4C10-AAA6-A546D82B216B}"/>
                </a:ext>
              </a:extLst>
            </p:cNvPr>
            <p:cNvSpPr/>
            <p:nvPr/>
          </p:nvSpPr>
          <p:spPr>
            <a:xfrm>
              <a:off x="416051" y="3069335"/>
              <a:ext cx="8668414" cy="711835"/>
            </a:xfrm>
            <a:custGeom>
              <a:avLst/>
              <a:gdLst/>
              <a:ahLst/>
              <a:cxnLst/>
              <a:rect l="l" t="t" r="r" b="b"/>
              <a:pathLst>
                <a:path w="8437245" h="711835">
                  <a:moveTo>
                    <a:pt x="0" y="118617"/>
                  </a:moveTo>
                  <a:lnTo>
                    <a:pt x="9322" y="72437"/>
                  </a:lnTo>
                  <a:lnTo>
                    <a:pt x="34744" y="34734"/>
                  </a:lnTo>
                  <a:lnTo>
                    <a:pt x="72448" y="9318"/>
                  </a:lnTo>
                  <a:lnTo>
                    <a:pt x="118618" y="0"/>
                  </a:lnTo>
                  <a:lnTo>
                    <a:pt x="8318246" y="0"/>
                  </a:lnTo>
                  <a:lnTo>
                    <a:pt x="8364426" y="9318"/>
                  </a:lnTo>
                  <a:lnTo>
                    <a:pt x="8402129" y="34734"/>
                  </a:lnTo>
                  <a:lnTo>
                    <a:pt x="8427545" y="72437"/>
                  </a:lnTo>
                  <a:lnTo>
                    <a:pt x="8436864" y="118617"/>
                  </a:lnTo>
                  <a:lnTo>
                    <a:pt x="8436864" y="593089"/>
                  </a:lnTo>
                  <a:lnTo>
                    <a:pt x="8427545" y="639270"/>
                  </a:lnTo>
                  <a:lnTo>
                    <a:pt x="8402129" y="676973"/>
                  </a:lnTo>
                  <a:lnTo>
                    <a:pt x="8364426" y="702389"/>
                  </a:lnTo>
                  <a:lnTo>
                    <a:pt x="8318246"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28" name="object 14">
              <a:extLst>
                <a:ext uri="{FF2B5EF4-FFF2-40B4-BE49-F238E27FC236}">
                  <a16:creationId xmlns:a16="http://schemas.microsoft.com/office/drawing/2014/main" id="{02794ABD-3343-4B50-BCFD-259E14403967}"/>
                </a:ext>
              </a:extLst>
            </p:cNvPr>
            <p:cNvSpPr txBox="1"/>
            <p:nvPr/>
          </p:nvSpPr>
          <p:spPr>
            <a:xfrm>
              <a:off x="2213526" y="3187699"/>
              <a:ext cx="6616909" cy="426399"/>
            </a:xfrm>
            <a:prstGeom prst="rect">
              <a:avLst/>
            </a:prstGeom>
          </p:spPr>
          <p:txBody>
            <a:bodyPr vert="horz" wrap="square" lIns="0" tIns="13335" rIns="0" bIns="0" rtlCol="0">
              <a:spAutoFit/>
            </a:bodyPr>
            <a:lstStyle/>
            <a:p>
              <a:pPr marL="111125" indent="-98425">
                <a:spcBef>
                  <a:spcPts val="105"/>
                </a:spcBef>
                <a:buFont typeface="Arial" panose="020B0604020202020204" pitchFamily="34" charset="0"/>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Helps investors understand the </a:t>
              </a:r>
              <a:r>
                <a:rPr lang="en-US" sz="1300" b="1" dirty="0">
                  <a:solidFill>
                    <a:schemeClr val="tx1">
                      <a:lumMod val="65000"/>
                      <a:lumOff val="35000"/>
                    </a:schemeClr>
                  </a:solidFill>
                  <a:latin typeface="Arial" panose="020B0604020202020204" pitchFamily="34" charset="0"/>
                  <a:cs typeface="Arial" panose="020B0604020202020204" pitchFamily="34" charset="0"/>
                </a:rPr>
                <a:t>financial impact of acquisitions</a:t>
              </a:r>
              <a:r>
                <a:rPr lang="en-US" sz="1300" dirty="0">
                  <a:solidFill>
                    <a:schemeClr val="tx1">
                      <a:lumMod val="65000"/>
                      <a:lumOff val="35000"/>
                    </a:schemeClr>
                  </a:solidFill>
                  <a:latin typeface="Arial" panose="020B0604020202020204" pitchFamily="34" charset="0"/>
                  <a:cs typeface="Arial" panose="020B0604020202020204" pitchFamily="34" charset="0"/>
                </a:rPr>
                <a:t>.</a:t>
              </a:r>
            </a:p>
            <a:p>
              <a:pPr marL="111125" indent="-98425" algn="just">
                <a:spcBef>
                  <a:spcPts val="105"/>
                </a:spcBef>
                <a:buFont typeface="Arial" panose="020B0604020202020204" pitchFamily="34" charset="0"/>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Ensures </a:t>
              </a:r>
              <a:r>
                <a:rPr lang="en-US" sz="1300" b="1" dirty="0">
                  <a:solidFill>
                    <a:schemeClr val="tx1">
                      <a:lumMod val="65000"/>
                      <a:lumOff val="35000"/>
                    </a:schemeClr>
                  </a:solidFill>
                  <a:latin typeface="Arial" panose="020B0604020202020204" pitchFamily="34" charset="0"/>
                  <a:cs typeface="Arial" panose="020B0604020202020204" pitchFamily="34" charset="0"/>
                </a:rPr>
                <a:t>clear distinction</a:t>
              </a:r>
              <a:r>
                <a:rPr lang="en-US" sz="1300" dirty="0">
                  <a:solidFill>
                    <a:schemeClr val="tx1">
                      <a:lumMod val="65000"/>
                      <a:lumOff val="35000"/>
                    </a:schemeClr>
                  </a:solidFill>
                  <a:latin typeface="Arial" panose="020B0604020202020204" pitchFamily="34" charset="0"/>
                  <a:cs typeface="Arial" panose="020B0604020202020204" pitchFamily="34" charset="0"/>
                </a:rPr>
                <a:t> between goodwill and identifiable intangible assets.</a:t>
              </a:r>
            </a:p>
          </p:txBody>
        </p:sp>
        <p:sp>
          <p:nvSpPr>
            <p:cNvPr id="29" name="object 15">
              <a:extLst>
                <a:ext uri="{FF2B5EF4-FFF2-40B4-BE49-F238E27FC236}">
                  <a16:creationId xmlns:a16="http://schemas.microsoft.com/office/drawing/2014/main" id="{78D7534A-B65B-4392-9A83-DD9C64A8E5D3}"/>
                </a:ext>
              </a:extLst>
            </p:cNvPr>
            <p:cNvSpPr/>
            <p:nvPr/>
          </p:nvSpPr>
          <p:spPr>
            <a:xfrm>
              <a:off x="289559" y="3069335"/>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3BB3C2"/>
            </a:solidFill>
          </p:spPr>
          <p:txBody>
            <a:bodyPr wrap="square" lIns="0" tIns="0" rIns="0" bIns="0" rtlCol="0"/>
            <a:lstStyle/>
            <a:p>
              <a:endParaRPr sz="1600">
                <a:solidFill>
                  <a:schemeClr val="bg1"/>
                </a:solidFill>
                <a:latin typeface="Arial" panose="020B0604020202020204" pitchFamily="34" charset="0"/>
                <a:cs typeface="Arial" panose="020B0604020202020204" pitchFamily="34" charset="0"/>
              </a:endParaRPr>
            </a:p>
          </p:txBody>
        </p:sp>
        <p:sp>
          <p:nvSpPr>
            <p:cNvPr id="30" name="object 16">
              <a:extLst>
                <a:ext uri="{FF2B5EF4-FFF2-40B4-BE49-F238E27FC236}">
                  <a16:creationId xmlns:a16="http://schemas.microsoft.com/office/drawing/2014/main" id="{229C58D1-CB30-439F-B2CB-99AF9A5C559C}"/>
                </a:ext>
              </a:extLst>
            </p:cNvPr>
            <p:cNvSpPr/>
            <p:nvPr/>
          </p:nvSpPr>
          <p:spPr>
            <a:xfrm>
              <a:off x="289559" y="3069335"/>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path>
              </a:pathLst>
            </a:custGeom>
            <a:ln w="9144">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31" name="object 17">
              <a:extLst>
                <a:ext uri="{FF2B5EF4-FFF2-40B4-BE49-F238E27FC236}">
                  <a16:creationId xmlns:a16="http://schemas.microsoft.com/office/drawing/2014/main" id="{477B6287-BAF8-469E-ABAE-2C66CBF6403B}"/>
                </a:ext>
              </a:extLst>
            </p:cNvPr>
            <p:cNvSpPr txBox="1"/>
            <p:nvPr/>
          </p:nvSpPr>
          <p:spPr>
            <a:xfrm>
              <a:off x="337619" y="3146141"/>
              <a:ext cx="1736321" cy="473848"/>
            </a:xfrm>
            <a:prstGeom prst="rect">
              <a:avLst/>
            </a:prstGeom>
          </p:spPr>
          <p:txBody>
            <a:bodyPr vert="horz" wrap="square" lIns="0" tIns="12065" rIns="0" bIns="0" rtlCol="0">
              <a:spAutoFit/>
            </a:bodyPr>
            <a:lstStyle/>
            <a:p>
              <a:pPr marL="81280" marR="5080" indent="-68580" algn="ctr">
                <a:lnSpc>
                  <a:spcPct val="100000"/>
                </a:lnSpc>
                <a:spcBef>
                  <a:spcPts val="95"/>
                </a:spcBef>
              </a:pPr>
              <a:r>
                <a:rPr lang="en-US" sz="1500" dirty="0">
                  <a:solidFill>
                    <a:schemeClr val="bg1"/>
                  </a:solidFill>
                  <a:latin typeface="Arial" panose="020B0604020202020204" pitchFamily="34" charset="0"/>
                  <a:cs typeface="Arial" panose="020B0604020202020204" pitchFamily="34" charset="0"/>
                </a:rPr>
                <a:t>Investor Transparency</a:t>
              </a:r>
              <a:endParaRPr sz="1500" dirty="0">
                <a:solidFill>
                  <a:schemeClr val="bg1"/>
                </a:solidFill>
                <a:latin typeface="Arial" panose="020B0604020202020204" pitchFamily="34" charset="0"/>
                <a:cs typeface="Arial" panose="020B0604020202020204" pitchFamily="34" charset="0"/>
              </a:endParaRPr>
            </a:p>
          </p:txBody>
        </p:sp>
        <p:sp>
          <p:nvSpPr>
            <p:cNvPr id="32" name="object 18">
              <a:extLst>
                <a:ext uri="{FF2B5EF4-FFF2-40B4-BE49-F238E27FC236}">
                  <a16:creationId xmlns:a16="http://schemas.microsoft.com/office/drawing/2014/main" id="{92D14883-4E32-41A3-ABCD-3BB87D03A5C4}"/>
                </a:ext>
              </a:extLst>
            </p:cNvPr>
            <p:cNvSpPr/>
            <p:nvPr/>
          </p:nvSpPr>
          <p:spPr>
            <a:xfrm>
              <a:off x="416051" y="3976115"/>
              <a:ext cx="8668414" cy="711835"/>
            </a:xfrm>
            <a:custGeom>
              <a:avLst/>
              <a:gdLst/>
              <a:ahLst/>
              <a:cxnLst/>
              <a:rect l="l" t="t" r="r" b="b"/>
              <a:pathLst>
                <a:path w="8438515" h="711835">
                  <a:moveTo>
                    <a:pt x="0" y="118617"/>
                  </a:moveTo>
                  <a:lnTo>
                    <a:pt x="9322" y="72437"/>
                  </a:lnTo>
                  <a:lnTo>
                    <a:pt x="34744" y="34734"/>
                  </a:lnTo>
                  <a:lnTo>
                    <a:pt x="72448" y="9318"/>
                  </a:lnTo>
                  <a:lnTo>
                    <a:pt x="118618" y="0"/>
                  </a:lnTo>
                  <a:lnTo>
                    <a:pt x="8319770" y="0"/>
                  </a:lnTo>
                  <a:lnTo>
                    <a:pt x="8365950" y="9318"/>
                  </a:lnTo>
                  <a:lnTo>
                    <a:pt x="8403653" y="34734"/>
                  </a:lnTo>
                  <a:lnTo>
                    <a:pt x="8429069" y="72437"/>
                  </a:lnTo>
                  <a:lnTo>
                    <a:pt x="8438388" y="118617"/>
                  </a:lnTo>
                  <a:lnTo>
                    <a:pt x="8438388" y="593089"/>
                  </a:lnTo>
                  <a:lnTo>
                    <a:pt x="8429069" y="639270"/>
                  </a:lnTo>
                  <a:lnTo>
                    <a:pt x="8403653" y="676973"/>
                  </a:lnTo>
                  <a:lnTo>
                    <a:pt x="8365950" y="702389"/>
                  </a:lnTo>
                  <a:lnTo>
                    <a:pt x="8319770"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33" name="object 19">
              <a:extLst>
                <a:ext uri="{FF2B5EF4-FFF2-40B4-BE49-F238E27FC236}">
                  <a16:creationId xmlns:a16="http://schemas.microsoft.com/office/drawing/2014/main" id="{1E1AA86E-F296-4057-835B-313371DF61CC}"/>
                </a:ext>
              </a:extLst>
            </p:cNvPr>
            <p:cNvSpPr txBox="1"/>
            <p:nvPr/>
          </p:nvSpPr>
          <p:spPr>
            <a:xfrm>
              <a:off x="2227565" y="4025428"/>
              <a:ext cx="6825834" cy="625812"/>
            </a:xfrm>
            <a:prstGeom prst="rect">
              <a:avLst/>
            </a:prstGeom>
          </p:spPr>
          <p:txBody>
            <a:bodyPr vert="horz" wrap="square" lIns="0" tIns="12700" rIns="0" bIns="0" rtlCol="0">
              <a:spAutoFit/>
            </a:bodyPr>
            <a:lstStyle/>
            <a:p>
              <a:pPr marL="111125" indent="-98425" algn="just">
                <a:lnSpc>
                  <a:spcPct val="100000"/>
                </a:lnSpc>
                <a:spcBef>
                  <a:spcPts val="100"/>
                </a:spcBef>
                <a:buFont typeface="Arial"/>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Some intangible assets (e.g., patents, trademarks) may be </a:t>
              </a:r>
              <a:r>
                <a:rPr lang="en-US" sz="1300" b="1" dirty="0">
                  <a:solidFill>
                    <a:schemeClr val="tx1">
                      <a:lumMod val="65000"/>
                      <a:lumOff val="35000"/>
                    </a:schemeClr>
                  </a:solidFill>
                  <a:latin typeface="Arial" panose="020B0604020202020204" pitchFamily="34" charset="0"/>
                  <a:cs typeface="Arial" panose="020B0604020202020204" pitchFamily="34" charset="0"/>
                </a:rPr>
                <a:t>amortizable for tax purposes</a:t>
              </a:r>
              <a:r>
                <a:rPr lang="en-US" sz="1300" dirty="0">
                  <a:solidFill>
                    <a:schemeClr val="tx1">
                      <a:lumMod val="65000"/>
                      <a:lumOff val="35000"/>
                    </a:schemeClr>
                  </a:solidFill>
                  <a:latin typeface="Arial" panose="020B0604020202020204" pitchFamily="34" charset="0"/>
                  <a:cs typeface="Arial" panose="020B0604020202020204" pitchFamily="34" charset="0"/>
                </a:rPr>
                <a:t>, reducing tax liabilities.</a:t>
              </a:r>
            </a:p>
            <a:p>
              <a:pPr marL="111125" indent="-98425">
                <a:lnSpc>
                  <a:spcPct val="100000"/>
                </a:lnSpc>
                <a:spcBef>
                  <a:spcPts val="100"/>
                </a:spcBef>
                <a:buFont typeface="Arial"/>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Impacts </a:t>
              </a:r>
              <a:r>
                <a:rPr lang="en-US" sz="1300" b="1" dirty="0">
                  <a:solidFill>
                    <a:schemeClr val="tx1">
                      <a:lumMod val="65000"/>
                      <a:lumOff val="35000"/>
                    </a:schemeClr>
                  </a:solidFill>
                  <a:latin typeface="Arial" panose="020B0604020202020204" pitchFamily="34" charset="0"/>
                  <a:cs typeface="Arial" panose="020B0604020202020204" pitchFamily="34" charset="0"/>
                </a:rPr>
                <a:t>deferred tax calculations</a:t>
              </a:r>
              <a:r>
                <a:rPr lang="en-US" sz="1300" dirty="0">
                  <a:solidFill>
                    <a:schemeClr val="tx1">
                      <a:lumMod val="65000"/>
                      <a:lumOff val="35000"/>
                    </a:schemeClr>
                  </a:solidFill>
                  <a:latin typeface="Arial" panose="020B0604020202020204" pitchFamily="34" charset="0"/>
                  <a:cs typeface="Arial" panose="020B0604020202020204" pitchFamily="34" charset="0"/>
                </a:rPr>
                <a:t> based on fair value adjustments.</a:t>
              </a:r>
              <a:endParaRPr sz="13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4" name="object 20">
              <a:extLst>
                <a:ext uri="{FF2B5EF4-FFF2-40B4-BE49-F238E27FC236}">
                  <a16:creationId xmlns:a16="http://schemas.microsoft.com/office/drawing/2014/main" id="{03DBE1BE-9988-47DE-9962-21C84D91F44E}"/>
                </a:ext>
              </a:extLst>
            </p:cNvPr>
            <p:cNvSpPr/>
            <p:nvPr/>
          </p:nvSpPr>
          <p:spPr>
            <a:xfrm>
              <a:off x="289559" y="3976115"/>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3BB3C2"/>
            </a:solidFill>
          </p:spPr>
          <p:txBody>
            <a:bodyPr wrap="square" lIns="0" tIns="0" rIns="0" bIns="0" rtlCol="0"/>
            <a:lstStyle/>
            <a:p>
              <a:endParaRPr sz="1600">
                <a:solidFill>
                  <a:schemeClr val="bg1"/>
                </a:solidFill>
                <a:latin typeface="Arial" panose="020B0604020202020204" pitchFamily="34" charset="0"/>
                <a:cs typeface="Arial" panose="020B0604020202020204" pitchFamily="34" charset="0"/>
              </a:endParaRPr>
            </a:p>
          </p:txBody>
        </p:sp>
        <p:sp>
          <p:nvSpPr>
            <p:cNvPr id="35" name="object 21">
              <a:extLst>
                <a:ext uri="{FF2B5EF4-FFF2-40B4-BE49-F238E27FC236}">
                  <a16:creationId xmlns:a16="http://schemas.microsoft.com/office/drawing/2014/main" id="{52EE7C20-DB04-42C6-854A-66F42E3A87E7}"/>
                </a:ext>
              </a:extLst>
            </p:cNvPr>
            <p:cNvSpPr/>
            <p:nvPr/>
          </p:nvSpPr>
          <p:spPr>
            <a:xfrm>
              <a:off x="289559" y="3976115"/>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close/>
                </a:path>
              </a:pathLst>
            </a:custGeom>
            <a:ln w="9144">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36" name="object 22">
              <a:extLst>
                <a:ext uri="{FF2B5EF4-FFF2-40B4-BE49-F238E27FC236}">
                  <a16:creationId xmlns:a16="http://schemas.microsoft.com/office/drawing/2014/main" id="{048834B9-F222-4B28-B0D7-59ACD77390CB}"/>
                </a:ext>
              </a:extLst>
            </p:cNvPr>
            <p:cNvSpPr txBox="1"/>
            <p:nvPr/>
          </p:nvSpPr>
          <p:spPr>
            <a:xfrm>
              <a:off x="482719" y="4213080"/>
              <a:ext cx="1561286" cy="243015"/>
            </a:xfrm>
            <a:prstGeom prst="rect">
              <a:avLst/>
            </a:prstGeom>
          </p:spPr>
          <p:txBody>
            <a:bodyPr vert="horz" wrap="square" lIns="0" tIns="12065" rIns="0" bIns="0" rtlCol="0">
              <a:spAutoFit/>
            </a:bodyPr>
            <a:lstStyle/>
            <a:p>
              <a:pPr marL="81280" marR="5080" indent="-68580" algn="ctr">
                <a:spcBef>
                  <a:spcPts val="95"/>
                </a:spcBef>
              </a:pPr>
              <a:r>
                <a:rPr lang="en-IN" sz="1500" dirty="0">
                  <a:solidFill>
                    <a:schemeClr val="bg1"/>
                  </a:solidFill>
                  <a:latin typeface="Arial" panose="020B0604020202020204" pitchFamily="34" charset="0"/>
                  <a:cs typeface="Arial" panose="020B0604020202020204" pitchFamily="34" charset="0"/>
                </a:rPr>
                <a:t>Tax Implication</a:t>
              </a:r>
            </a:p>
          </p:txBody>
        </p:sp>
        <p:sp>
          <p:nvSpPr>
            <p:cNvPr id="37" name="object 23">
              <a:extLst>
                <a:ext uri="{FF2B5EF4-FFF2-40B4-BE49-F238E27FC236}">
                  <a16:creationId xmlns:a16="http://schemas.microsoft.com/office/drawing/2014/main" id="{873282A5-685C-4D38-9615-FE88C16C154D}"/>
                </a:ext>
              </a:extLst>
            </p:cNvPr>
            <p:cNvSpPr/>
            <p:nvPr/>
          </p:nvSpPr>
          <p:spPr>
            <a:xfrm>
              <a:off x="416051" y="4882896"/>
              <a:ext cx="8668414" cy="711835"/>
            </a:xfrm>
            <a:custGeom>
              <a:avLst/>
              <a:gdLst/>
              <a:ahLst/>
              <a:cxnLst/>
              <a:rect l="l" t="t" r="r" b="b"/>
              <a:pathLst>
                <a:path w="8437245" h="711835">
                  <a:moveTo>
                    <a:pt x="0" y="118617"/>
                  </a:moveTo>
                  <a:lnTo>
                    <a:pt x="9322" y="72437"/>
                  </a:lnTo>
                  <a:lnTo>
                    <a:pt x="34744" y="34734"/>
                  </a:lnTo>
                  <a:lnTo>
                    <a:pt x="72448" y="9318"/>
                  </a:lnTo>
                  <a:lnTo>
                    <a:pt x="118618" y="0"/>
                  </a:lnTo>
                  <a:lnTo>
                    <a:pt x="8318246" y="0"/>
                  </a:lnTo>
                  <a:lnTo>
                    <a:pt x="8364426" y="9318"/>
                  </a:lnTo>
                  <a:lnTo>
                    <a:pt x="8402129" y="34734"/>
                  </a:lnTo>
                  <a:lnTo>
                    <a:pt x="8427545" y="72437"/>
                  </a:lnTo>
                  <a:lnTo>
                    <a:pt x="8436864" y="118617"/>
                  </a:lnTo>
                  <a:lnTo>
                    <a:pt x="8436864" y="593089"/>
                  </a:lnTo>
                  <a:lnTo>
                    <a:pt x="8427545" y="639270"/>
                  </a:lnTo>
                  <a:lnTo>
                    <a:pt x="8402129" y="676973"/>
                  </a:lnTo>
                  <a:lnTo>
                    <a:pt x="8364426" y="702389"/>
                  </a:lnTo>
                  <a:lnTo>
                    <a:pt x="8318246" y="711707"/>
                  </a:lnTo>
                  <a:lnTo>
                    <a:pt x="118618" y="711707"/>
                  </a:lnTo>
                  <a:lnTo>
                    <a:pt x="72448" y="702389"/>
                  </a:lnTo>
                  <a:lnTo>
                    <a:pt x="34744" y="676973"/>
                  </a:lnTo>
                  <a:lnTo>
                    <a:pt x="9322" y="639270"/>
                  </a:lnTo>
                  <a:lnTo>
                    <a:pt x="0" y="593089"/>
                  </a:lnTo>
                  <a:lnTo>
                    <a:pt x="0" y="118617"/>
                  </a:lnTo>
                  <a:close/>
                </a:path>
              </a:pathLst>
            </a:custGeom>
            <a:ln w="12192">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38" name="object 24">
              <a:extLst>
                <a:ext uri="{FF2B5EF4-FFF2-40B4-BE49-F238E27FC236}">
                  <a16:creationId xmlns:a16="http://schemas.microsoft.com/office/drawing/2014/main" id="{04FC8069-4FA9-4F0F-B4B2-E0EBB689ED0F}"/>
                </a:ext>
              </a:extLst>
            </p:cNvPr>
            <p:cNvSpPr txBox="1"/>
            <p:nvPr/>
          </p:nvSpPr>
          <p:spPr>
            <a:xfrm>
              <a:off x="2211218" y="4934590"/>
              <a:ext cx="6842181" cy="625812"/>
            </a:xfrm>
            <a:prstGeom prst="rect">
              <a:avLst/>
            </a:prstGeom>
          </p:spPr>
          <p:txBody>
            <a:bodyPr vert="horz" wrap="square" lIns="0" tIns="12700" rIns="0" bIns="0" rtlCol="0">
              <a:spAutoFit/>
            </a:bodyPr>
            <a:lstStyle/>
            <a:p>
              <a:pPr marL="111125" indent="-111125" algn="just">
                <a:lnSpc>
                  <a:spcPct val="100000"/>
                </a:lnSpc>
                <a:spcBef>
                  <a:spcPts val="100"/>
                </a:spcBef>
                <a:buFont typeface="Arial"/>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Helps management and investors analyze whether an acquisition </a:t>
              </a:r>
              <a:r>
                <a:rPr lang="en-US" sz="1300" b="1" dirty="0">
                  <a:solidFill>
                    <a:schemeClr val="tx1">
                      <a:lumMod val="65000"/>
                      <a:lumOff val="35000"/>
                    </a:schemeClr>
                  </a:solidFill>
                  <a:latin typeface="Arial" panose="020B0604020202020204" pitchFamily="34" charset="0"/>
                  <a:cs typeface="Arial" panose="020B0604020202020204" pitchFamily="34" charset="0"/>
                </a:rPr>
                <a:t>creates value or overpays</a:t>
              </a:r>
            </a:p>
            <a:p>
              <a:pPr marL="111125" indent="-111125" algn="just">
                <a:lnSpc>
                  <a:spcPct val="100000"/>
                </a:lnSpc>
                <a:spcBef>
                  <a:spcPts val="100"/>
                </a:spcBef>
                <a:buFont typeface="Arial"/>
                <a:buChar char="•"/>
                <a:tabLst>
                  <a:tab pos="180340" algn="l"/>
                </a:tabLst>
              </a:pPr>
              <a:r>
                <a:rPr lang="en-US" sz="1300" dirty="0">
                  <a:solidFill>
                    <a:schemeClr val="tx1">
                      <a:lumMod val="65000"/>
                      <a:lumOff val="35000"/>
                    </a:schemeClr>
                  </a:solidFill>
                  <a:latin typeface="Arial" panose="020B0604020202020204" pitchFamily="34" charset="0"/>
                  <a:cs typeface="Arial" panose="020B0604020202020204" pitchFamily="34" charset="0"/>
                </a:rPr>
                <a:t>Essential for post-merger integration and strategic decision-making.</a:t>
              </a:r>
            </a:p>
          </p:txBody>
        </p:sp>
        <p:sp>
          <p:nvSpPr>
            <p:cNvPr id="39" name="object 25">
              <a:extLst>
                <a:ext uri="{FF2B5EF4-FFF2-40B4-BE49-F238E27FC236}">
                  <a16:creationId xmlns:a16="http://schemas.microsoft.com/office/drawing/2014/main" id="{3F34291C-6F19-4450-984D-36966F271ECD}"/>
                </a:ext>
              </a:extLst>
            </p:cNvPr>
            <p:cNvSpPr/>
            <p:nvPr/>
          </p:nvSpPr>
          <p:spPr>
            <a:xfrm>
              <a:off x="289559" y="4882896"/>
              <a:ext cx="1889760" cy="711835"/>
            </a:xfrm>
            <a:custGeom>
              <a:avLst/>
              <a:gdLst/>
              <a:ahLst/>
              <a:cxnLst/>
              <a:rect l="l" t="t" r="r" b="b"/>
              <a:pathLst>
                <a:path w="1889760" h="711835">
                  <a:moveTo>
                    <a:pt x="1889759" y="0"/>
                  </a:moveTo>
                  <a:lnTo>
                    <a:pt x="129641" y="0"/>
                  </a:lnTo>
                  <a:lnTo>
                    <a:pt x="79177" y="10187"/>
                  </a:lnTo>
                  <a:lnTo>
                    <a:pt x="37969" y="37972"/>
                  </a:lnTo>
                  <a:lnTo>
                    <a:pt x="10187" y="79188"/>
                  </a:lnTo>
                  <a:lnTo>
                    <a:pt x="0" y="129666"/>
                  </a:lnTo>
                  <a:lnTo>
                    <a:pt x="0" y="582040"/>
                  </a:lnTo>
                  <a:lnTo>
                    <a:pt x="10187" y="632519"/>
                  </a:lnTo>
                  <a:lnTo>
                    <a:pt x="37969" y="673734"/>
                  </a:lnTo>
                  <a:lnTo>
                    <a:pt x="79177" y="701520"/>
                  </a:lnTo>
                  <a:lnTo>
                    <a:pt x="129641" y="711707"/>
                  </a:lnTo>
                  <a:lnTo>
                    <a:pt x="1889759" y="711707"/>
                  </a:lnTo>
                  <a:lnTo>
                    <a:pt x="1889759" y="0"/>
                  </a:lnTo>
                  <a:close/>
                </a:path>
              </a:pathLst>
            </a:custGeom>
            <a:solidFill>
              <a:srgbClr val="3BB3C2"/>
            </a:solidFill>
          </p:spPr>
          <p:txBody>
            <a:bodyPr wrap="square" lIns="0" tIns="0" rIns="0" bIns="0" rtlCol="0"/>
            <a:lstStyle/>
            <a:p>
              <a:endParaRPr sz="1600">
                <a:solidFill>
                  <a:schemeClr val="bg1"/>
                </a:solidFill>
                <a:latin typeface="Arial" panose="020B0604020202020204" pitchFamily="34" charset="0"/>
                <a:cs typeface="Arial" panose="020B0604020202020204" pitchFamily="34" charset="0"/>
              </a:endParaRPr>
            </a:p>
          </p:txBody>
        </p:sp>
        <p:sp>
          <p:nvSpPr>
            <p:cNvPr id="40" name="object 26">
              <a:extLst>
                <a:ext uri="{FF2B5EF4-FFF2-40B4-BE49-F238E27FC236}">
                  <a16:creationId xmlns:a16="http://schemas.microsoft.com/office/drawing/2014/main" id="{200A43C7-5742-47AB-B9CA-2E00AF2A70E1}"/>
                </a:ext>
              </a:extLst>
            </p:cNvPr>
            <p:cNvSpPr/>
            <p:nvPr/>
          </p:nvSpPr>
          <p:spPr>
            <a:xfrm>
              <a:off x="289559" y="4882896"/>
              <a:ext cx="1889760" cy="711835"/>
            </a:xfrm>
            <a:custGeom>
              <a:avLst/>
              <a:gdLst/>
              <a:ahLst/>
              <a:cxnLst/>
              <a:rect l="l" t="t" r="r" b="b"/>
              <a:pathLst>
                <a:path w="1889760" h="711835">
                  <a:moveTo>
                    <a:pt x="0" y="582040"/>
                  </a:moveTo>
                  <a:lnTo>
                    <a:pt x="0" y="129666"/>
                  </a:lnTo>
                  <a:lnTo>
                    <a:pt x="10187" y="79188"/>
                  </a:lnTo>
                  <a:lnTo>
                    <a:pt x="37969" y="37972"/>
                  </a:lnTo>
                  <a:lnTo>
                    <a:pt x="79177" y="10187"/>
                  </a:lnTo>
                  <a:lnTo>
                    <a:pt x="129641" y="0"/>
                  </a:lnTo>
                  <a:lnTo>
                    <a:pt x="1889759" y="0"/>
                  </a:lnTo>
                  <a:lnTo>
                    <a:pt x="1889759" y="711707"/>
                  </a:lnTo>
                  <a:lnTo>
                    <a:pt x="129641" y="711707"/>
                  </a:lnTo>
                  <a:lnTo>
                    <a:pt x="79177" y="701520"/>
                  </a:lnTo>
                  <a:lnTo>
                    <a:pt x="37969" y="673734"/>
                  </a:lnTo>
                  <a:lnTo>
                    <a:pt x="10187" y="632519"/>
                  </a:lnTo>
                  <a:lnTo>
                    <a:pt x="0" y="582040"/>
                  </a:lnTo>
                  <a:close/>
                </a:path>
              </a:pathLst>
            </a:custGeom>
            <a:ln w="9144">
              <a:solidFill>
                <a:srgbClr val="6C0020"/>
              </a:solidFill>
            </a:ln>
          </p:spPr>
          <p:txBody>
            <a:bodyPr wrap="square" lIns="0" tIns="0" rIns="0" bIns="0" rtlCol="0"/>
            <a:lstStyle/>
            <a:p>
              <a:endParaRPr sz="1600">
                <a:latin typeface="Arial" panose="020B0604020202020204" pitchFamily="34" charset="0"/>
                <a:cs typeface="Arial" panose="020B0604020202020204" pitchFamily="34" charset="0"/>
              </a:endParaRPr>
            </a:p>
          </p:txBody>
        </p:sp>
        <p:sp>
          <p:nvSpPr>
            <p:cNvPr id="41" name="object 27">
              <a:extLst>
                <a:ext uri="{FF2B5EF4-FFF2-40B4-BE49-F238E27FC236}">
                  <a16:creationId xmlns:a16="http://schemas.microsoft.com/office/drawing/2014/main" id="{93DF9909-33EB-44B6-9909-D24E8F696640}"/>
                </a:ext>
              </a:extLst>
            </p:cNvPr>
            <p:cNvSpPr txBox="1"/>
            <p:nvPr/>
          </p:nvSpPr>
          <p:spPr>
            <a:xfrm>
              <a:off x="236776" y="5001889"/>
              <a:ext cx="1938006" cy="473848"/>
            </a:xfrm>
            <a:prstGeom prst="rect">
              <a:avLst/>
            </a:prstGeom>
          </p:spPr>
          <p:txBody>
            <a:bodyPr vert="horz" wrap="square" lIns="0" tIns="12065" rIns="0" bIns="0" rtlCol="0">
              <a:spAutoFit/>
            </a:bodyPr>
            <a:lstStyle/>
            <a:p>
              <a:pPr marL="81280" marR="5080" indent="-68580" algn="ctr">
                <a:lnSpc>
                  <a:spcPct val="100000"/>
                </a:lnSpc>
                <a:spcBef>
                  <a:spcPts val="95"/>
                </a:spcBef>
              </a:pPr>
              <a:r>
                <a:rPr lang="en-US" sz="1500" dirty="0">
                  <a:solidFill>
                    <a:schemeClr val="bg1"/>
                  </a:solidFill>
                  <a:latin typeface="Arial" panose="020B0604020202020204" pitchFamily="34" charset="0"/>
                  <a:cs typeface="Arial" panose="020B0604020202020204" pitchFamily="34" charset="0"/>
                </a:rPr>
                <a:t>M&amp;A Performance Assessment</a:t>
              </a:r>
            </a:p>
          </p:txBody>
        </p:sp>
      </p:grpSp>
      <p:pic>
        <p:nvPicPr>
          <p:cNvPr id="42" name="Picture 41">
            <a:extLst>
              <a:ext uri="{FF2B5EF4-FFF2-40B4-BE49-F238E27FC236}">
                <a16:creationId xmlns:a16="http://schemas.microsoft.com/office/drawing/2014/main" id="{A9EDE5A7-1D20-41FB-B2E8-EA631AB8FEB4}"/>
              </a:ext>
            </a:extLst>
          </p:cNvPr>
          <p:cNvPicPr>
            <a:picLocks noChangeAspect="1"/>
          </p:cNvPicPr>
          <p:nvPr/>
        </p:nvPicPr>
        <p:blipFill>
          <a:blip r:embed="rId2"/>
          <a:stretch>
            <a:fillRect/>
          </a:stretch>
        </p:blipFill>
        <p:spPr>
          <a:xfrm>
            <a:off x="6828568" y="72066"/>
            <a:ext cx="2120131" cy="802210"/>
          </a:xfrm>
          <a:prstGeom prst="rect">
            <a:avLst/>
          </a:prstGeom>
        </p:spPr>
      </p:pic>
      <p:sp>
        <p:nvSpPr>
          <p:cNvPr id="4" name="Title 5">
            <a:extLst>
              <a:ext uri="{FF2B5EF4-FFF2-40B4-BE49-F238E27FC236}">
                <a16:creationId xmlns:a16="http://schemas.microsoft.com/office/drawing/2014/main" id="{7D96E1EE-65BD-4CE9-0E51-88B645246847}"/>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Introduction</a:t>
            </a:r>
          </a:p>
          <a:p>
            <a:pPr algn="l"/>
            <a:r>
              <a:rPr lang="en-US" sz="2200" dirty="0">
                <a:solidFill>
                  <a:srgbClr val="00335A"/>
                </a:solidFill>
                <a:latin typeface="Arial" panose="020B0604020202020204" pitchFamily="34" charset="0"/>
                <a:cs typeface="Arial" panose="020B0604020202020204" pitchFamily="34" charset="0"/>
              </a:rPr>
              <a:t>Importance of PPA</a:t>
            </a:r>
            <a:endParaRPr lang="en-US" sz="1600" dirty="0">
              <a:solidFill>
                <a:srgbClr val="00335A"/>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73F9449-AA0E-8BE3-A1D8-F790BB1E7B42}"/>
              </a:ext>
            </a:extLst>
          </p:cNvPr>
          <p:cNvPicPr>
            <a:picLocks noChangeAspect="1"/>
          </p:cNvPicPr>
          <p:nvPr/>
        </p:nvPicPr>
        <p:blipFill>
          <a:blip r:embed="rId3"/>
          <a:stretch>
            <a:fillRect/>
          </a:stretch>
        </p:blipFill>
        <p:spPr>
          <a:xfrm>
            <a:off x="7375435" y="118511"/>
            <a:ext cx="1617555" cy="675993"/>
          </a:xfrm>
          <a:prstGeom prst="rect">
            <a:avLst/>
          </a:prstGeom>
        </p:spPr>
      </p:pic>
      <p:sp>
        <p:nvSpPr>
          <p:cNvPr id="5" name="Footer Placeholder 3">
            <a:extLst>
              <a:ext uri="{FF2B5EF4-FFF2-40B4-BE49-F238E27FC236}">
                <a16:creationId xmlns:a16="http://schemas.microsoft.com/office/drawing/2014/main" id="{B489BCCB-4BAB-FAAB-E52E-D719714D295A}"/>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6" name="Slide Number Placeholder 4">
            <a:extLst>
              <a:ext uri="{FF2B5EF4-FFF2-40B4-BE49-F238E27FC236}">
                <a16:creationId xmlns:a16="http://schemas.microsoft.com/office/drawing/2014/main" id="{37708750-028B-2AD5-CDD9-1396FCF23CFD}"/>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5</a:t>
            </a:fld>
            <a:endParaRPr lang="en-US" sz="1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738745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B165D63-8FBC-4D81-8BBC-D48FE3BD9A76}"/>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Introduction</a:t>
            </a:r>
          </a:p>
          <a:p>
            <a:pPr algn="l"/>
            <a:r>
              <a:rPr lang="en-IN" sz="2200" dirty="0">
                <a:solidFill>
                  <a:srgbClr val="00335A"/>
                </a:solidFill>
                <a:latin typeface="Arial" panose="020B0604020202020204" pitchFamily="34" charset="0"/>
                <a:cs typeface="Arial" panose="020B0604020202020204" pitchFamily="34" charset="0"/>
              </a:rPr>
              <a:t>Understanding Business Combinations &amp; Ind AS 103 </a:t>
            </a:r>
          </a:p>
        </p:txBody>
      </p:sp>
      <p:sp>
        <p:nvSpPr>
          <p:cNvPr id="7" name="Footer Placeholder 3">
            <a:extLst>
              <a:ext uri="{FF2B5EF4-FFF2-40B4-BE49-F238E27FC236}">
                <a16:creationId xmlns:a16="http://schemas.microsoft.com/office/drawing/2014/main" id="{7C93D0E2-B6C5-4196-81E5-8D34FBEC1064}"/>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8C31FD42-64E9-4FEC-A494-8084C818B34A}"/>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6</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774655D-6737-B9D5-7AF9-460D245378B0}"/>
              </a:ext>
            </a:extLst>
          </p:cNvPr>
          <p:cNvPicPr>
            <a:picLocks noChangeAspect="1"/>
          </p:cNvPicPr>
          <p:nvPr/>
        </p:nvPicPr>
        <p:blipFill>
          <a:blip r:embed="rId2"/>
          <a:stretch>
            <a:fillRect/>
          </a:stretch>
        </p:blipFill>
        <p:spPr>
          <a:xfrm>
            <a:off x="7375435" y="118511"/>
            <a:ext cx="1617555" cy="675993"/>
          </a:xfrm>
          <a:prstGeom prst="rect">
            <a:avLst/>
          </a:prstGeom>
        </p:spPr>
      </p:pic>
      <p:sp>
        <p:nvSpPr>
          <p:cNvPr id="13" name="Subtitle 578">
            <a:extLst>
              <a:ext uri="{FF2B5EF4-FFF2-40B4-BE49-F238E27FC236}">
                <a16:creationId xmlns:a16="http://schemas.microsoft.com/office/drawing/2014/main" id="{3FE60628-A204-4142-B0AB-D5AA99125A72}"/>
              </a:ext>
            </a:extLst>
          </p:cNvPr>
          <p:cNvSpPr txBox="1">
            <a:spLocks/>
          </p:cNvSpPr>
          <p:nvPr/>
        </p:nvSpPr>
        <p:spPr>
          <a:xfrm>
            <a:off x="271512" y="3786476"/>
            <a:ext cx="8600975" cy="2435143"/>
          </a:xfrm>
          <a:prstGeom prst="rect">
            <a:avLst/>
          </a:prstGeom>
        </p:spPr>
        <p:txBody>
          <a:bodyPr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14000"/>
              </a:lnSpc>
              <a:spcAft>
                <a:spcPts val="600"/>
              </a:spcAft>
            </a:pPr>
            <a:r>
              <a:rPr lang="en-US" sz="1600" b="1" i="1" dirty="0">
                <a:solidFill>
                  <a:schemeClr val="tx2"/>
                </a:solidFill>
                <a:latin typeface="Arial" panose="020B0604020202020204" pitchFamily="34" charset="0"/>
                <a:cs typeface="Arial" panose="020B0604020202020204" pitchFamily="34" charset="0"/>
              </a:rPr>
              <a:t>Meaning of Control</a:t>
            </a:r>
          </a:p>
          <a:p>
            <a:pPr algn="just">
              <a:lnSpc>
                <a:spcPct val="114000"/>
              </a:lnSpc>
              <a:spcAft>
                <a:spcPts val="600"/>
              </a:spcAft>
            </a:pPr>
            <a:r>
              <a:rPr lang="en-US" sz="1600" i="1" dirty="0">
                <a:solidFill>
                  <a:schemeClr val="tx1">
                    <a:lumMod val="65000"/>
                    <a:lumOff val="35000"/>
                  </a:schemeClr>
                </a:solidFill>
                <a:latin typeface="Arial" panose="020B0604020202020204" pitchFamily="34" charset="0"/>
                <a:cs typeface="Arial" panose="020B0604020202020204" pitchFamily="34" charset="0"/>
              </a:rPr>
              <a:t>Ind AS 110 states the definition of Control as, “Thus, an investor controls an investee if and only if the investor has all the following</a:t>
            </a:r>
            <a:r>
              <a:rPr lang="en-US" sz="1600" dirty="0">
                <a:solidFill>
                  <a:schemeClr val="tx1">
                    <a:lumMod val="65000"/>
                    <a:lumOff val="35000"/>
                  </a:schemeClr>
                </a:solidFill>
                <a:latin typeface="Arial" panose="020B0604020202020204" pitchFamily="34" charset="0"/>
                <a:cs typeface="Arial" panose="020B0604020202020204" pitchFamily="34" charset="0"/>
              </a:rPr>
              <a:t>:</a:t>
            </a:r>
          </a:p>
          <a:p>
            <a:pPr marL="342900" indent="-342900" algn="just">
              <a:lnSpc>
                <a:spcPct val="114000"/>
              </a:lnSpc>
              <a:spcAft>
                <a:spcPts val="600"/>
              </a:spcAft>
              <a:buFont typeface="+mj-lt"/>
              <a:buAutoNum type="alphaLcParenR"/>
            </a:pPr>
            <a:r>
              <a:rPr lang="en-US" sz="1600" i="1" u="sng" dirty="0">
                <a:solidFill>
                  <a:schemeClr val="tx1">
                    <a:lumMod val="65000"/>
                    <a:lumOff val="35000"/>
                  </a:schemeClr>
                </a:solidFill>
                <a:latin typeface="Arial" panose="020B0604020202020204" pitchFamily="34" charset="0"/>
                <a:cs typeface="Arial" panose="020B0604020202020204" pitchFamily="34" charset="0"/>
              </a:rPr>
              <a:t>Power</a:t>
            </a:r>
            <a:r>
              <a:rPr lang="en-US" sz="1600" i="1" dirty="0">
                <a:solidFill>
                  <a:schemeClr val="tx1">
                    <a:lumMod val="65000"/>
                    <a:lumOff val="35000"/>
                  </a:schemeClr>
                </a:solidFill>
                <a:latin typeface="Arial" panose="020B0604020202020204" pitchFamily="34" charset="0"/>
                <a:cs typeface="Arial" panose="020B0604020202020204" pitchFamily="34" charset="0"/>
              </a:rPr>
              <a:t> over the investee;</a:t>
            </a:r>
          </a:p>
          <a:p>
            <a:pPr marL="342900" indent="-342900" algn="just">
              <a:lnSpc>
                <a:spcPct val="114000"/>
              </a:lnSpc>
              <a:spcAft>
                <a:spcPts val="600"/>
              </a:spcAft>
              <a:buFont typeface="+mj-lt"/>
              <a:buAutoNum type="alphaLcParenR"/>
            </a:pPr>
            <a:r>
              <a:rPr lang="en-US" sz="1600" i="1" dirty="0">
                <a:solidFill>
                  <a:schemeClr val="tx1">
                    <a:lumMod val="65000"/>
                    <a:lumOff val="35000"/>
                  </a:schemeClr>
                </a:solidFill>
                <a:latin typeface="Arial" panose="020B0604020202020204" pitchFamily="34" charset="0"/>
                <a:cs typeface="Arial" panose="020B0604020202020204" pitchFamily="34" charset="0"/>
              </a:rPr>
              <a:t>Exposure, or </a:t>
            </a:r>
            <a:r>
              <a:rPr lang="en-US" sz="1600" i="1" u="sng" dirty="0">
                <a:solidFill>
                  <a:schemeClr val="tx1">
                    <a:lumMod val="65000"/>
                    <a:lumOff val="35000"/>
                  </a:schemeClr>
                </a:solidFill>
                <a:latin typeface="Arial" panose="020B0604020202020204" pitchFamily="34" charset="0"/>
                <a:cs typeface="Arial" panose="020B0604020202020204" pitchFamily="34" charset="0"/>
              </a:rPr>
              <a:t>rights, to variable returns</a:t>
            </a:r>
            <a:r>
              <a:rPr lang="en-US" sz="1600" i="1" dirty="0">
                <a:solidFill>
                  <a:schemeClr val="tx1">
                    <a:lumMod val="65000"/>
                    <a:lumOff val="35000"/>
                  </a:schemeClr>
                </a:solidFill>
                <a:latin typeface="Arial" panose="020B0604020202020204" pitchFamily="34" charset="0"/>
                <a:cs typeface="Arial" panose="020B0604020202020204" pitchFamily="34" charset="0"/>
              </a:rPr>
              <a:t> from its involvement with the investee; and</a:t>
            </a:r>
          </a:p>
          <a:p>
            <a:pPr marL="342900" indent="-342900" algn="just">
              <a:lnSpc>
                <a:spcPct val="114000"/>
              </a:lnSpc>
              <a:spcAft>
                <a:spcPts val="600"/>
              </a:spcAft>
              <a:buFont typeface="+mj-lt"/>
              <a:buAutoNum type="alphaLcParenR"/>
            </a:pPr>
            <a:r>
              <a:rPr lang="en-US" sz="1600" i="1" dirty="0">
                <a:solidFill>
                  <a:schemeClr val="tx1">
                    <a:lumMod val="65000"/>
                    <a:lumOff val="35000"/>
                  </a:schemeClr>
                </a:solidFill>
                <a:latin typeface="Arial" panose="020B0604020202020204" pitchFamily="34" charset="0"/>
                <a:cs typeface="Arial" panose="020B0604020202020204" pitchFamily="34" charset="0"/>
              </a:rPr>
              <a:t>The </a:t>
            </a:r>
            <a:r>
              <a:rPr lang="en-US" sz="1600" i="1" u="sng" dirty="0">
                <a:solidFill>
                  <a:schemeClr val="tx1">
                    <a:lumMod val="65000"/>
                    <a:lumOff val="35000"/>
                  </a:schemeClr>
                </a:solidFill>
                <a:latin typeface="Arial" panose="020B0604020202020204" pitchFamily="34" charset="0"/>
                <a:cs typeface="Arial" panose="020B0604020202020204" pitchFamily="34" charset="0"/>
              </a:rPr>
              <a:t>ability to use its power</a:t>
            </a:r>
            <a:r>
              <a:rPr lang="en-US" sz="1600" i="1" dirty="0">
                <a:solidFill>
                  <a:schemeClr val="tx1">
                    <a:lumMod val="65000"/>
                    <a:lumOff val="35000"/>
                  </a:schemeClr>
                </a:solidFill>
                <a:latin typeface="Arial" panose="020B0604020202020204" pitchFamily="34" charset="0"/>
                <a:cs typeface="Arial" panose="020B0604020202020204" pitchFamily="34" charset="0"/>
              </a:rPr>
              <a:t> over the investee </a:t>
            </a:r>
            <a:r>
              <a:rPr lang="en-US" sz="1600" i="1" u="sng" dirty="0">
                <a:solidFill>
                  <a:schemeClr val="tx1">
                    <a:lumMod val="65000"/>
                    <a:lumOff val="35000"/>
                  </a:schemeClr>
                </a:solidFill>
                <a:latin typeface="Arial" panose="020B0604020202020204" pitchFamily="34" charset="0"/>
                <a:cs typeface="Arial" panose="020B0604020202020204" pitchFamily="34" charset="0"/>
              </a:rPr>
              <a:t>to affect the amount of the investor’s returns</a:t>
            </a:r>
            <a:r>
              <a:rPr lang="en-US" sz="1600" i="1" dirty="0">
                <a:solidFill>
                  <a:schemeClr val="tx1">
                    <a:lumMod val="65000"/>
                    <a:lumOff val="35000"/>
                  </a:schemeClr>
                </a:solidFill>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FB4928A3-51F8-D95C-4954-E990E56D9EA6}"/>
              </a:ext>
            </a:extLst>
          </p:cNvPr>
          <p:cNvSpPr txBox="1"/>
          <p:nvPr/>
        </p:nvSpPr>
        <p:spPr>
          <a:xfrm>
            <a:off x="271512" y="1563214"/>
            <a:ext cx="2960676" cy="320040"/>
          </a:xfrm>
          <a:prstGeom prst="rect">
            <a:avLst/>
          </a:prstGeom>
          <a:solidFill>
            <a:schemeClr val="accent3">
              <a:lumMod val="20000"/>
              <a:lumOff val="80000"/>
            </a:schemeClr>
          </a:solidFill>
          <a:ln w="28575">
            <a:solidFill>
              <a:schemeClr val="accent3">
                <a:lumMod val="40000"/>
                <a:lumOff val="60000"/>
              </a:schemeClr>
            </a:solidFill>
          </a:ln>
        </p:spPr>
        <p:txBody>
          <a:bodyPr wrap="square" rtlCol="0">
            <a:spAutoFit/>
          </a:bodyPr>
          <a:lstStyle/>
          <a:p>
            <a:pPr algn="ctr"/>
            <a:r>
              <a:rPr lang="en-US" b="1" dirty="0">
                <a:solidFill>
                  <a:schemeClr val="accent3"/>
                </a:solidFill>
                <a:latin typeface="Arial" panose="020B0604020202020204" pitchFamily="34" charset="0"/>
                <a:cs typeface="Arial" panose="020B0604020202020204" pitchFamily="34" charset="0"/>
              </a:rPr>
              <a:t>Business Combinations</a:t>
            </a:r>
            <a:endParaRPr lang="en-IN" b="1" dirty="0">
              <a:solidFill>
                <a:schemeClr val="accent3"/>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99C3C0E-9298-284A-F09F-E6CC3717E418}"/>
              </a:ext>
            </a:extLst>
          </p:cNvPr>
          <p:cNvSpPr txBox="1"/>
          <p:nvPr/>
        </p:nvSpPr>
        <p:spPr>
          <a:xfrm>
            <a:off x="3701245" y="1563214"/>
            <a:ext cx="2355999" cy="320040"/>
          </a:xfrm>
          <a:prstGeom prst="rect">
            <a:avLst/>
          </a:prstGeom>
          <a:solidFill>
            <a:schemeClr val="accent4">
              <a:lumMod val="20000"/>
              <a:lumOff val="80000"/>
            </a:schemeClr>
          </a:solidFill>
          <a:ln w="28575">
            <a:solidFill>
              <a:schemeClr val="accent4">
                <a:lumMod val="40000"/>
                <a:lumOff val="60000"/>
              </a:schemeClr>
            </a:solidFill>
          </a:ln>
        </p:spPr>
        <p:txBody>
          <a:bodyPr wrap="square" rtlCol="0">
            <a:spAutoFit/>
          </a:bodyPr>
          <a:lstStyle/>
          <a:p>
            <a:pPr algn="ctr"/>
            <a:r>
              <a:rPr lang="en-US" b="1" dirty="0">
                <a:solidFill>
                  <a:schemeClr val="accent4"/>
                </a:solidFill>
                <a:latin typeface="Arial" panose="020B0604020202020204" pitchFamily="34" charset="0"/>
                <a:cs typeface="Arial" panose="020B0604020202020204" pitchFamily="34" charset="0"/>
              </a:rPr>
              <a:t>Ind AS 103</a:t>
            </a:r>
            <a:endParaRPr lang="en-IN" b="1" dirty="0">
              <a:solidFill>
                <a:schemeClr val="accent4"/>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07F7417-F320-0785-B75D-B82D19F7A945}"/>
              </a:ext>
            </a:extLst>
          </p:cNvPr>
          <p:cNvSpPr txBox="1"/>
          <p:nvPr/>
        </p:nvSpPr>
        <p:spPr>
          <a:xfrm>
            <a:off x="6526304" y="1563214"/>
            <a:ext cx="2158161" cy="320040"/>
          </a:xfrm>
          <a:prstGeom prst="rect">
            <a:avLst/>
          </a:prstGeom>
          <a:solidFill>
            <a:schemeClr val="accent5">
              <a:lumMod val="20000"/>
              <a:lumOff val="80000"/>
            </a:schemeClr>
          </a:solidFill>
          <a:ln w="19050">
            <a:solidFill>
              <a:schemeClr val="accent5">
                <a:lumMod val="60000"/>
                <a:lumOff val="40000"/>
              </a:schemeClr>
            </a:solidFill>
          </a:ln>
        </p:spPr>
        <p:txBody>
          <a:bodyPr wrap="square" rtlCol="0">
            <a:spAutoFit/>
          </a:bodyPr>
          <a:lstStyle/>
          <a:p>
            <a:pPr algn="ctr"/>
            <a:r>
              <a:rPr lang="en-US" b="1" dirty="0">
                <a:solidFill>
                  <a:schemeClr val="accent5"/>
                </a:solidFill>
                <a:latin typeface="Arial" panose="020B0604020202020204" pitchFamily="34" charset="0"/>
                <a:cs typeface="Arial" panose="020B0604020202020204" pitchFamily="34" charset="0"/>
              </a:rPr>
              <a:t>Objective</a:t>
            </a:r>
            <a:endParaRPr lang="en-IN" b="1" dirty="0">
              <a:solidFill>
                <a:schemeClr val="accent5"/>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A57FFCC-20D7-9A3E-4C75-78C826248748}"/>
              </a:ext>
            </a:extLst>
          </p:cNvPr>
          <p:cNvSpPr txBox="1"/>
          <p:nvPr/>
        </p:nvSpPr>
        <p:spPr>
          <a:xfrm>
            <a:off x="271512" y="2168282"/>
            <a:ext cx="3005087" cy="1323439"/>
          </a:xfrm>
          <a:prstGeom prst="rect">
            <a:avLst/>
          </a:prstGeom>
          <a:noFill/>
          <a:ln w="28575">
            <a:solidFill>
              <a:schemeClr val="accent3">
                <a:lumMod val="60000"/>
                <a:lumOff val="40000"/>
              </a:schemeClr>
            </a:solidFill>
          </a:ln>
        </p:spPr>
        <p:txBody>
          <a:bodyPr wrap="square">
            <a:spAutoFit/>
          </a:bodyPr>
          <a:lstStyle/>
          <a:p>
            <a:pPr algn="just"/>
            <a:r>
              <a:rPr lang="en-US" sz="1600" i="1" dirty="0">
                <a:solidFill>
                  <a:schemeClr val="tx1">
                    <a:lumMod val="65000"/>
                    <a:lumOff val="35000"/>
                  </a:schemeClr>
                </a:solidFill>
                <a:latin typeface="Arial" panose="020B0604020202020204" pitchFamily="34" charset="0"/>
                <a:cs typeface="Arial" panose="020B0604020202020204" pitchFamily="34" charset="0"/>
              </a:rPr>
              <a:t>Business Combination is a transaction or other event in which an acquirer obtains </a:t>
            </a:r>
            <a:r>
              <a:rPr lang="en-US" sz="1600" b="1" i="1" dirty="0">
                <a:solidFill>
                  <a:schemeClr val="tx1">
                    <a:lumMod val="65000"/>
                    <a:lumOff val="35000"/>
                  </a:schemeClr>
                </a:solidFill>
                <a:latin typeface="Arial" panose="020B0604020202020204" pitchFamily="34" charset="0"/>
                <a:cs typeface="Arial" panose="020B0604020202020204" pitchFamily="34" charset="0"/>
              </a:rPr>
              <a:t>CONTROL</a:t>
            </a:r>
            <a:r>
              <a:rPr lang="en-US" sz="1600" i="1" dirty="0">
                <a:solidFill>
                  <a:schemeClr val="tx1">
                    <a:lumMod val="65000"/>
                    <a:lumOff val="35000"/>
                  </a:schemeClr>
                </a:solidFill>
                <a:latin typeface="Arial" panose="020B0604020202020204" pitchFamily="34" charset="0"/>
                <a:cs typeface="Arial" panose="020B0604020202020204" pitchFamily="34" charset="0"/>
              </a:rPr>
              <a:t> of one or more businesses.</a:t>
            </a:r>
            <a:endParaRPr lang="en-IN" sz="1600"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3DB0D6D-8882-4A4B-3338-45721ACD06A2}"/>
              </a:ext>
            </a:extLst>
          </p:cNvPr>
          <p:cNvSpPr txBox="1"/>
          <p:nvPr/>
        </p:nvSpPr>
        <p:spPr>
          <a:xfrm>
            <a:off x="3701246" y="2169997"/>
            <a:ext cx="2355999" cy="1077218"/>
          </a:xfrm>
          <a:prstGeom prst="rect">
            <a:avLst/>
          </a:prstGeom>
          <a:noFill/>
          <a:ln w="28575">
            <a:solidFill>
              <a:schemeClr val="accent4">
                <a:lumMod val="60000"/>
                <a:lumOff val="40000"/>
              </a:schemeClr>
            </a:solidFill>
          </a:ln>
        </p:spPr>
        <p:txBody>
          <a:bodyPr wrap="square">
            <a:spAutoFit/>
          </a:bodyPr>
          <a:lstStyle/>
          <a:p>
            <a:pPr algn="just"/>
            <a:r>
              <a:rPr lang="en-US" sz="1600" i="1" dirty="0">
                <a:solidFill>
                  <a:schemeClr val="tx1">
                    <a:lumMod val="65000"/>
                    <a:lumOff val="35000"/>
                  </a:schemeClr>
                </a:solidFill>
                <a:latin typeface="Arial" panose="020B0604020202020204" pitchFamily="34" charset="0"/>
                <a:cs typeface="Arial" panose="020B0604020202020204" pitchFamily="34" charset="0"/>
              </a:rPr>
              <a:t>Standard that outlines accounting for business combinations, including PPA.</a:t>
            </a:r>
            <a:endParaRPr lang="en-IN"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A96EF5ED-56B1-D4D2-66FD-EF0DAD50FF7C}"/>
              </a:ext>
            </a:extLst>
          </p:cNvPr>
          <p:cNvSpPr txBox="1"/>
          <p:nvPr/>
        </p:nvSpPr>
        <p:spPr>
          <a:xfrm>
            <a:off x="6526304" y="2148113"/>
            <a:ext cx="2158162" cy="1077218"/>
          </a:xfrm>
          <a:prstGeom prst="rect">
            <a:avLst/>
          </a:prstGeom>
          <a:noFill/>
          <a:ln w="28575">
            <a:solidFill>
              <a:schemeClr val="accent5">
                <a:lumMod val="60000"/>
                <a:lumOff val="40000"/>
              </a:schemeClr>
            </a:solidFill>
          </a:ln>
        </p:spPr>
        <p:txBody>
          <a:bodyPr wrap="square">
            <a:spAutoFit/>
          </a:bodyPr>
          <a:lstStyle/>
          <a:p>
            <a:pPr algn="just"/>
            <a:r>
              <a:rPr lang="en-US" sz="1600" i="1" dirty="0">
                <a:solidFill>
                  <a:schemeClr val="tx1">
                    <a:lumMod val="65000"/>
                    <a:lumOff val="35000"/>
                  </a:schemeClr>
                </a:solidFill>
                <a:latin typeface="Arial" panose="020B0604020202020204" pitchFamily="34" charset="0"/>
                <a:cs typeface="Arial" panose="020B0604020202020204" pitchFamily="34" charset="0"/>
              </a:rPr>
              <a:t>To enhance the relevance, reliability and comparability of information.</a:t>
            </a:r>
            <a:endParaRPr lang="en-IN" sz="1600" i="1"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640722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D3F543-F6E3-2F97-02F0-DED7B96EBE20}"/>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endParaRPr lang="en-US" dirty="0">
              <a:latin typeface="Arial" panose="020B0604020202020204" pitchFamily="34" charset="0"/>
              <a:cs typeface="Arial" panose="020B0604020202020204" pitchFamily="34" charset="0"/>
            </a:endParaRPr>
          </a:p>
        </p:txBody>
      </p:sp>
      <p:sp>
        <p:nvSpPr>
          <p:cNvPr id="5" name="Title 5">
            <a:extLst>
              <a:ext uri="{FF2B5EF4-FFF2-40B4-BE49-F238E27FC236}">
                <a16:creationId xmlns:a16="http://schemas.microsoft.com/office/drawing/2014/main" id="{C0C40EC9-ABD1-4D3B-9396-BDF9955BE0D8}"/>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Introduction</a:t>
            </a:r>
          </a:p>
          <a:p>
            <a:pPr algn="l"/>
            <a:r>
              <a:rPr lang="en-IN" sz="2200" dirty="0">
                <a:solidFill>
                  <a:srgbClr val="00335A"/>
                </a:solidFill>
                <a:latin typeface="Arial" panose="020B0604020202020204" pitchFamily="34" charset="0"/>
                <a:cs typeface="Arial" panose="020B0604020202020204" pitchFamily="34" charset="0"/>
              </a:rPr>
              <a:t>Understanding Business Combinations &amp; Ind AS 103 </a:t>
            </a:r>
          </a:p>
        </p:txBody>
      </p:sp>
      <p:pic>
        <p:nvPicPr>
          <p:cNvPr id="6" name="Picture 5">
            <a:extLst>
              <a:ext uri="{FF2B5EF4-FFF2-40B4-BE49-F238E27FC236}">
                <a16:creationId xmlns:a16="http://schemas.microsoft.com/office/drawing/2014/main" id="{85A4920D-2ED9-3E8F-14C2-ACBA71A9E5C6}"/>
              </a:ext>
            </a:extLst>
          </p:cNvPr>
          <p:cNvPicPr>
            <a:picLocks noChangeAspect="1"/>
          </p:cNvPicPr>
          <p:nvPr/>
        </p:nvPicPr>
        <p:blipFill>
          <a:blip r:embed="rId2"/>
          <a:stretch>
            <a:fillRect/>
          </a:stretch>
        </p:blipFill>
        <p:spPr>
          <a:xfrm>
            <a:off x="7375435" y="118511"/>
            <a:ext cx="1617555" cy="675993"/>
          </a:xfrm>
          <a:prstGeom prst="rect">
            <a:avLst/>
          </a:prstGeom>
        </p:spPr>
      </p:pic>
      <p:cxnSp>
        <p:nvCxnSpPr>
          <p:cNvPr id="9" name="Straight Connector 8">
            <a:extLst>
              <a:ext uri="{FF2B5EF4-FFF2-40B4-BE49-F238E27FC236}">
                <a16:creationId xmlns:a16="http://schemas.microsoft.com/office/drawing/2014/main" id="{2675C3E5-D282-659C-5D01-356D323EDD52}"/>
              </a:ext>
            </a:extLst>
          </p:cNvPr>
          <p:cNvCxnSpPr>
            <a:cxnSpLocks/>
          </p:cNvCxnSpPr>
          <p:nvPr/>
        </p:nvCxnSpPr>
        <p:spPr>
          <a:xfrm flipH="1">
            <a:off x="4573772" y="1291472"/>
            <a:ext cx="0" cy="5018568"/>
          </a:xfrm>
          <a:prstGeom prst="line">
            <a:avLst/>
          </a:prstGeom>
          <a:ln w="28575">
            <a:solidFill>
              <a:schemeClr val="accent5">
                <a:lumMod val="75000"/>
              </a:schemeClr>
            </a:solidFill>
          </a:ln>
        </p:spPr>
        <p:style>
          <a:lnRef idx="2">
            <a:schemeClr val="dk1"/>
          </a:lnRef>
          <a:fillRef idx="0">
            <a:schemeClr val="dk1"/>
          </a:fillRef>
          <a:effectRef idx="1">
            <a:schemeClr val="dk1"/>
          </a:effectRef>
          <a:fontRef idx="minor">
            <a:schemeClr val="tx1"/>
          </a:fontRef>
        </p:style>
      </p:cxnSp>
      <p:sp>
        <p:nvSpPr>
          <p:cNvPr id="10" name="Arrow: Pentagon 9">
            <a:extLst>
              <a:ext uri="{FF2B5EF4-FFF2-40B4-BE49-F238E27FC236}">
                <a16:creationId xmlns:a16="http://schemas.microsoft.com/office/drawing/2014/main" id="{AA68312D-3CBB-2281-E762-2EB6242D5D8A}"/>
              </a:ext>
            </a:extLst>
          </p:cNvPr>
          <p:cNvSpPr/>
          <p:nvPr/>
        </p:nvSpPr>
        <p:spPr>
          <a:xfrm>
            <a:off x="4582563" y="1705653"/>
            <a:ext cx="606053" cy="414669"/>
          </a:xfrm>
          <a:prstGeom prst="homePlate">
            <a:avLst/>
          </a:prstGeom>
          <a:solidFill>
            <a:srgbClr val="86D0DA"/>
          </a:solidFill>
          <a:ln w="28575">
            <a:solidFill>
              <a:schemeClr val="accent5">
                <a:lumMod val="7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11" name="Arrow: Pentagon 10">
            <a:extLst>
              <a:ext uri="{FF2B5EF4-FFF2-40B4-BE49-F238E27FC236}">
                <a16:creationId xmlns:a16="http://schemas.microsoft.com/office/drawing/2014/main" id="{BBF42039-A080-985B-58E6-4F473B5C9287}"/>
              </a:ext>
            </a:extLst>
          </p:cNvPr>
          <p:cNvSpPr/>
          <p:nvPr/>
        </p:nvSpPr>
        <p:spPr>
          <a:xfrm>
            <a:off x="4570229" y="4277092"/>
            <a:ext cx="606053" cy="414669"/>
          </a:xfrm>
          <a:prstGeom prst="homePlate">
            <a:avLst/>
          </a:prstGeom>
          <a:solidFill>
            <a:srgbClr val="86D0DA"/>
          </a:solidFill>
          <a:ln w="28575">
            <a:solidFill>
              <a:schemeClr val="accent5">
                <a:lumMod val="7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12" name="Arrow: Pentagon 11">
            <a:extLst>
              <a:ext uri="{FF2B5EF4-FFF2-40B4-BE49-F238E27FC236}">
                <a16:creationId xmlns:a16="http://schemas.microsoft.com/office/drawing/2014/main" id="{BBCEE20E-AA5D-E8C6-C709-8331FB00192B}"/>
              </a:ext>
            </a:extLst>
          </p:cNvPr>
          <p:cNvSpPr/>
          <p:nvPr/>
        </p:nvSpPr>
        <p:spPr>
          <a:xfrm rot="10800000">
            <a:off x="3957157" y="3043715"/>
            <a:ext cx="606053" cy="414669"/>
          </a:xfrm>
          <a:prstGeom prst="homePlate">
            <a:avLst/>
          </a:prstGeom>
          <a:solidFill>
            <a:srgbClr val="86D0DA"/>
          </a:solidFill>
          <a:ln w="28575">
            <a:solidFill>
              <a:schemeClr val="accent5">
                <a:lumMod val="7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13" name="Arrow: Pentagon 12">
            <a:extLst>
              <a:ext uri="{FF2B5EF4-FFF2-40B4-BE49-F238E27FC236}">
                <a16:creationId xmlns:a16="http://schemas.microsoft.com/office/drawing/2014/main" id="{50E7523A-E19D-2FE3-530B-3BA9D8D0B6EA}"/>
              </a:ext>
            </a:extLst>
          </p:cNvPr>
          <p:cNvSpPr/>
          <p:nvPr/>
        </p:nvSpPr>
        <p:spPr>
          <a:xfrm rot="10800000">
            <a:off x="3957157" y="5464601"/>
            <a:ext cx="606053" cy="414669"/>
          </a:xfrm>
          <a:prstGeom prst="homePlate">
            <a:avLst/>
          </a:prstGeom>
          <a:solidFill>
            <a:srgbClr val="86D0DA"/>
          </a:solidFill>
          <a:ln w="28575">
            <a:solidFill>
              <a:schemeClr val="accent5">
                <a:lumMod val="7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0C52FEDB-544F-8E61-30FD-D7273B902E14}"/>
              </a:ext>
            </a:extLst>
          </p:cNvPr>
          <p:cNvSpPr txBox="1"/>
          <p:nvPr/>
        </p:nvSpPr>
        <p:spPr>
          <a:xfrm>
            <a:off x="5234337" y="1196108"/>
            <a:ext cx="3127814" cy="1277273"/>
          </a:xfrm>
          <a:prstGeom prst="rect">
            <a:avLst/>
          </a:prstGeom>
          <a:noFill/>
        </p:spPr>
        <p:txBody>
          <a:bodyPr wrap="square" rtlCol="0">
            <a:spAutoFit/>
          </a:bodyPr>
          <a:lstStyle/>
          <a:p>
            <a:r>
              <a:rPr lang="en-US" b="1" dirty="0">
                <a:solidFill>
                  <a:schemeClr val="accent5">
                    <a:lumMod val="75000"/>
                  </a:schemeClr>
                </a:solidFill>
                <a:latin typeface="Arial" panose="020B0604020202020204" pitchFamily="34" charset="0"/>
                <a:cs typeface="Arial" panose="020B0604020202020204" pitchFamily="34" charset="0"/>
              </a:rPr>
              <a:t>Acquisition Date</a:t>
            </a:r>
          </a:p>
          <a:p>
            <a:endParaRPr lang="en-US" sz="500" dirty="0">
              <a:latin typeface="Arial" panose="020B0604020202020204" pitchFamily="34" charset="0"/>
              <a:cs typeface="Arial" panose="020B0604020202020204" pitchFamily="34" charset="0"/>
            </a:endParaRPr>
          </a:p>
          <a:p>
            <a:r>
              <a:rPr lang="en-US" i="1" dirty="0">
                <a:solidFill>
                  <a:schemeClr val="tx1">
                    <a:lumMod val="65000"/>
                    <a:lumOff val="35000"/>
                  </a:schemeClr>
                </a:solidFill>
                <a:latin typeface="Arial" panose="020B0604020202020204" pitchFamily="34" charset="0"/>
                <a:cs typeface="Arial" panose="020B0604020202020204" pitchFamily="34" charset="0"/>
              </a:rPr>
              <a:t>The date when the acquirer gains control and fair values are assessed</a:t>
            </a:r>
            <a:endParaRPr lang="en-IN"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9D9CF6E1-4BAE-A59F-6EB8-F5120B40EBF4}"/>
              </a:ext>
            </a:extLst>
          </p:cNvPr>
          <p:cNvSpPr txBox="1"/>
          <p:nvPr/>
        </p:nvSpPr>
        <p:spPr>
          <a:xfrm>
            <a:off x="818781" y="2612413"/>
            <a:ext cx="3127814" cy="1277273"/>
          </a:xfrm>
          <a:prstGeom prst="rect">
            <a:avLst/>
          </a:prstGeom>
          <a:noFill/>
        </p:spPr>
        <p:txBody>
          <a:bodyPr wrap="square" rtlCol="0">
            <a:spAutoFit/>
          </a:bodyPr>
          <a:lstStyle/>
          <a:p>
            <a:pPr algn="r"/>
            <a:r>
              <a:rPr lang="en-US" b="1" dirty="0">
                <a:solidFill>
                  <a:schemeClr val="accent5">
                    <a:lumMod val="75000"/>
                  </a:schemeClr>
                </a:solidFill>
                <a:latin typeface="Arial" panose="020B0604020202020204" pitchFamily="34" charset="0"/>
                <a:cs typeface="Arial" panose="020B0604020202020204" pitchFamily="34" charset="0"/>
              </a:rPr>
              <a:t>Acquirer Identification</a:t>
            </a:r>
          </a:p>
          <a:p>
            <a:pPr algn="r"/>
            <a:endParaRPr lang="en-US" sz="500" dirty="0">
              <a:latin typeface="Arial" panose="020B0604020202020204" pitchFamily="34" charset="0"/>
              <a:cs typeface="Arial" panose="020B0604020202020204" pitchFamily="34" charset="0"/>
            </a:endParaRPr>
          </a:p>
          <a:p>
            <a:pPr algn="r"/>
            <a:r>
              <a:rPr lang="en-US" i="1" dirty="0">
                <a:solidFill>
                  <a:schemeClr val="tx1">
                    <a:lumMod val="65000"/>
                    <a:lumOff val="35000"/>
                  </a:schemeClr>
                </a:solidFill>
                <a:latin typeface="Arial" panose="020B0604020202020204" pitchFamily="34" charset="0"/>
                <a:cs typeface="Arial" panose="020B0604020202020204" pitchFamily="34" charset="0"/>
              </a:rPr>
              <a:t>Pinpointing the entity that gains control, based on voting rights.</a:t>
            </a:r>
            <a:endParaRPr lang="en-IN"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D0A7F100-3082-5F98-B3E6-108A76375CC9}"/>
              </a:ext>
            </a:extLst>
          </p:cNvPr>
          <p:cNvSpPr txBox="1"/>
          <p:nvPr/>
        </p:nvSpPr>
        <p:spPr>
          <a:xfrm>
            <a:off x="5234337" y="3499956"/>
            <a:ext cx="3127814" cy="1554272"/>
          </a:xfrm>
          <a:prstGeom prst="rect">
            <a:avLst/>
          </a:prstGeom>
          <a:noFill/>
        </p:spPr>
        <p:txBody>
          <a:bodyPr wrap="square" rtlCol="0">
            <a:spAutoFit/>
          </a:bodyPr>
          <a:lstStyle/>
          <a:p>
            <a:r>
              <a:rPr lang="en-US" b="1" dirty="0">
                <a:solidFill>
                  <a:schemeClr val="accent5">
                    <a:lumMod val="75000"/>
                  </a:schemeClr>
                </a:solidFill>
                <a:latin typeface="Arial" panose="020B0604020202020204" pitchFamily="34" charset="0"/>
                <a:cs typeface="Arial" panose="020B0604020202020204" pitchFamily="34" charset="0"/>
              </a:rPr>
              <a:t>Control</a:t>
            </a:r>
          </a:p>
          <a:p>
            <a:pPr algn="just"/>
            <a:endParaRPr lang="en-US" sz="500" dirty="0">
              <a:latin typeface="Arial" panose="020B0604020202020204" pitchFamily="34" charset="0"/>
              <a:cs typeface="Arial" panose="020B0604020202020204" pitchFamily="34" charset="0"/>
            </a:endParaRPr>
          </a:p>
          <a:p>
            <a:r>
              <a:rPr lang="en-US" i="1" dirty="0">
                <a:solidFill>
                  <a:schemeClr val="tx1">
                    <a:lumMod val="65000"/>
                    <a:lumOff val="35000"/>
                  </a:schemeClr>
                </a:solidFill>
                <a:latin typeface="Arial" panose="020B0604020202020204" pitchFamily="34" charset="0"/>
                <a:cs typeface="Arial" panose="020B0604020202020204" pitchFamily="34" charset="0"/>
              </a:rPr>
              <a:t>The Power to govern financial and operational policies and influence returns.</a:t>
            </a:r>
            <a:endParaRPr lang="en-IN"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D306CC4B-7ADE-AEC7-2A85-559CC7C00D0F}"/>
              </a:ext>
            </a:extLst>
          </p:cNvPr>
          <p:cNvSpPr txBox="1"/>
          <p:nvPr/>
        </p:nvSpPr>
        <p:spPr>
          <a:xfrm>
            <a:off x="818781" y="5000266"/>
            <a:ext cx="3127814" cy="1277273"/>
          </a:xfrm>
          <a:prstGeom prst="rect">
            <a:avLst/>
          </a:prstGeom>
          <a:noFill/>
        </p:spPr>
        <p:txBody>
          <a:bodyPr wrap="square" rtlCol="0">
            <a:spAutoFit/>
          </a:bodyPr>
          <a:lstStyle/>
          <a:p>
            <a:pPr algn="r"/>
            <a:r>
              <a:rPr lang="en-US" b="1" dirty="0">
                <a:solidFill>
                  <a:schemeClr val="accent5">
                    <a:lumMod val="75000"/>
                  </a:schemeClr>
                </a:solidFill>
                <a:latin typeface="Arial" panose="020B0604020202020204" pitchFamily="34" charset="0"/>
                <a:cs typeface="Arial" panose="020B0604020202020204" pitchFamily="34" charset="0"/>
              </a:rPr>
              <a:t>Initial Measurement Period</a:t>
            </a:r>
          </a:p>
          <a:p>
            <a:pPr algn="r"/>
            <a:endParaRPr lang="en-US" sz="500" b="1" dirty="0">
              <a:latin typeface="Arial" panose="020B0604020202020204" pitchFamily="34" charset="0"/>
              <a:cs typeface="Arial" panose="020B0604020202020204" pitchFamily="34" charset="0"/>
            </a:endParaRPr>
          </a:p>
          <a:p>
            <a:pPr algn="r"/>
            <a:r>
              <a:rPr lang="en-US" i="1" dirty="0">
                <a:solidFill>
                  <a:schemeClr val="tx1">
                    <a:lumMod val="65000"/>
                    <a:lumOff val="35000"/>
                  </a:schemeClr>
                </a:solidFill>
                <a:latin typeface="Arial" panose="020B0604020202020204" pitchFamily="34" charset="0"/>
                <a:cs typeface="Arial" panose="020B0604020202020204" pitchFamily="34" charset="0"/>
              </a:rPr>
              <a:t>A time frame up to one year to measure acquiree’s assets and liabilities.</a:t>
            </a:r>
            <a:endParaRPr lang="en-IN"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Footer Placeholder 3">
            <a:extLst>
              <a:ext uri="{FF2B5EF4-FFF2-40B4-BE49-F238E27FC236}">
                <a16:creationId xmlns:a16="http://schemas.microsoft.com/office/drawing/2014/main" id="{3280C1B7-C9D5-4C0B-6BF9-AD82D0149C1E}"/>
              </a:ext>
            </a:extLst>
          </p:cNvPr>
          <p:cNvSpPr txBox="1">
            <a:spLocks/>
          </p:cNvSpPr>
          <p:nvPr/>
        </p:nvSpPr>
        <p:spPr>
          <a:xfrm>
            <a:off x="3124200" y="65341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i="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a:solidFill>
                  <a:schemeClr val="tx1"/>
                </a:solidFill>
                <a:latin typeface="Arial" panose="020B0604020202020204" pitchFamily="34" charset="0"/>
                <a:cs typeface="Arial" panose="020B0604020202020204" pitchFamily="34" charset="0"/>
              </a:rPr>
              <a:t>Privileged &amp; Confidential</a:t>
            </a:r>
            <a:endParaRPr lang="en-US" sz="1000" dirty="0">
              <a:solidFill>
                <a:schemeClr val="tx1"/>
              </a:solidFill>
              <a:latin typeface="Arial" panose="020B0604020202020204" pitchFamily="34" charset="0"/>
              <a:cs typeface="Arial" panose="020B0604020202020204" pitchFamily="34" charset="0"/>
            </a:endParaRPr>
          </a:p>
        </p:txBody>
      </p:sp>
      <p:sp>
        <p:nvSpPr>
          <p:cNvPr id="3" name="Slide Number Placeholder 4">
            <a:extLst>
              <a:ext uri="{FF2B5EF4-FFF2-40B4-BE49-F238E27FC236}">
                <a16:creationId xmlns:a16="http://schemas.microsoft.com/office/drawing/2014/main" id="{49D89DBA-E2CA-80AD-BB38-0E6EE5EAE22B}"/>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7</a:t>
            </a:fld>
            <a:endParaRPr lang="en-US" sz="1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235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95505" y="6356351"/>
            <a:ext cx="2489454" cy="365125"/>
          </a:xfrm>
        </p:spPr>
        <p:txBody>
          <a:bodyPr/>
          <a:lstStyle/>
          <a:p>
            <a:pPr defTabSz="695772"/>
            <a:r>
              <a:rPr lang="en-US" dirty="0">
                <a:solidFill>
                  <a:prstClr val="black">
                    <a:tint val="75000"/>
                  </a:prstClr>
                </a:solidFill>
                <a:latin typeface="Arial"/>
              </a:rPr>
              <a:t>Internal Audit Report FY 2017-18</a:t>
            </a:r>
          </a:p>
        </p:txBody>
      </p:sp>
      <p:sp>
        <p:nvSpPr>
          <p:cNvPr id="5" name="Footer Placeholder 4"/>
          <p:cNvSpPr>
            <a:spLocks noGrp="1"/>
          </p:cNvSpPr>
          <p:nvPr>
            <p:ph type="ftr" sz="quarter" idx="11"/>
          </p:nvPr>
        </p:nvSpPr>
        <p:spPr>
          <a:xfrm>
            <a:off x="3605725" y="6370419"/>
            <a:ext cx="3086100" cy="365125"/>
          </a:xfrm>
        </p:spPr>
        <p:txBody>
          <a:bodyPr/>
          <a:lstStyle/>
          <a:p>
            <a:pPr defTabSz="695772"/>
            <a:r>
              <a:rPr lang="en-US" dirty="0">
                <a:solidFill>
                  <a:prstClr val="black">
                    <a:tint val="75000"/>
                  </a:prstClr>
                </a:solidFill>
                <a:latin typeface="Arial"/>
              </a:rPr>
              <a:t>Privileged &amp; Confidential</a:t>
            </a:r>
          </a:p>
        </p:txBody>
      </p:sp>
      <p:sp>
        <p:nvSpPr>
          <p:cNvPr id="6" name="Slide Number Placeholder 5"/>
          <p:cNvSpPr>
            <a:spLocks noGrp="1"/>
          </p:cNvSpPr>
          <p:nvPr>
            <p:ph type="sldNum" sz="quarter" idx="12"/>
          </p:nvPr>
        </p:nvSpPr>
        <p:spPr/>
        <p:txBody>
          <a:bodyPr/>
          <a:lstStyle/>
          <a:p>
            <a:pPr defTabSz="695772"/>
            <a:fld id="{5C0AFB50-F9CA-4CFF-BDC8-0A4C4B0B2379}" type="slidenum">
              <a:rPr lang="en-US">
                <a:solidFill>
                  <a:prstClr val="black">
                    <a:tint val="75000"/>
                  </a:prstClr>
                </a:solidFill>
                <a:latin typeface="Arial"/>
              </a:rPr>
              <a:pPr defTabSz="695772"/>
              <a:t>8</a:t>
            </a:fld>
            <a:endParaRPr lang="en-US" dirty="0">
              <a:solidFill>
                <a:prstClr val="black">
                  <a:tint val="75000"/>
                </a:prstClr>
              </a:solidFill>
              <a:latin typeface="Arial"/>
            </a:endParaRPr>
          </a:p>
        </p:txBody>
      </p:sp>
      <p:sp>
        <p:nvSpPr>
          <p:cNvPr id="2" name="Rectangle 1">
            <a:extLst>
              <a:ext uri="{FF2B5EF4-FFF2-40B4-BE49-F238E27FC236}">
                <a16:creationId xmlns:a16="http://schemas.microsoft.com/office/drawing/2014/main" id="{F2811B3D-3F66-4F51-BC39-BED1FB50FA29}"/>
              </a:ext>
            </a:extLst>
          </p:cNvPr>
          <p:cNvSpPr/>
          <p:nvPr/>
        </p:nvSpPr>
        <p:spPr>
          <a:xfrm>
            <a:off x="-45720" y="-34290"/>
            <a:ext cx="9235440" cy="6926580"/>
          </a:xfrm>
          <a:prstGeom prst="rect">
            <a:avLst/>
          </a:pr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2" name="Group 11">
            <a:extLst>
              <a:ext uri="{FF2B5EF4-FFF2-40B4-BE49-F238E27FC236}">
                <a16:creationId xmlns:a16="http://schemas.microsoft.com/office/drawing/2014/main" id="{DE66BFE8-7B62-4ADA-85AD-0A50F845F232}"/>
              </a:ext>
            </a:extLst>
          </p:cNvPr>
          <p:cNvGrpSpPr/>
          <p:nvPr/>
        </p:nvGrpSpPr>
        <p:grpSpPr>
          <a:xfrm>
            <a:off x="-18555" y="545514"/>
            <a:ext cx="4183289" cy="5766971"/>
            <a:chOff x="42352" y="2114820"/>
            <a:chExt cx="2873567" cy="3540149"/>
          </a:xfrm>
        </p:grpSpPr>
        <p:grpSp>
          <p:nvGrpSpPr>
            <p:cNvPr id="13" name="Group 12">
              <a:extLst>
                <a:ext uri="{FF2B5EF4-FFF2-40B4-BE49-F238E27FC236}">
                  <a16:creationId xmlns:a16="http://schemas.microsoft.com/office/drawing/2014/main" id="{88219334-34D2-4569-94B6-4A88B3AB11DC}"/>
                </a:ext>
              </a:extLst>
            </p:cNvPr>
            <p:cNvGrpSpPr/>
            <p:nvPr/>
          </p:nvGrpSpPr>
          <p:grpSpPr>
            <a:xfrm>
              <a:off x="546480" y="2114820"/>
              <a:ext cx="2369439" cy="3540149"/>
              <a:chOff x="546480" y="2114820"/>
              <a:chExt cx="2369439" cy="3540149"/>
            </a:xfrm>
          </p:grpSpPr>
          <p:sp>
            <p:nvSpPr>
              <p:cNvPr id="16" name="Abgerundetes Rechteck 45">
                <a:extLst>
                  <a:ext uri="{FF2B5EF4-FFF2-40B4-BE49-F238E27FC236}">
                    <a16:creationId xmlns:a16="http://schemas.microsoft.com/office/drawing/2014/main" id="{02AEC1D3-A5E6-4CB6-BAD9-352D69444E72}"/>
                  </a:ext>
                </a:extLst>
              </p:cNvPr>
              <p:cNvSpPr/>
              <p:nvPr/>
            </p:nvSpPr>
            <p:spPr bwMode="gray">
              <a:xfrm rot="19800000">
                <a:off x="546480" y="2548458"/>
                <a:ext cx="2369439" cy="2369439"/>
              </a:xfrm>
              <a:custGeom>
                <a:avLst/>
                <a:gdLst>
                  <a:gd name="connsiteX0" fmla="*/ 0 w 2369439"/>
                  <a:gd name="connsiteY0" fmla="*/ 0 h 2369439"/>
                  <a:gd name="connsiteX1" fmla="*/ 2369439 w 2369439"/>
                  <a:gd name="connsiteY1" fmla="*/ 0 h 2369439"/>
                  <a:gd name="connsiteX2" fmla="*/ 2369439 w 2369439"/>
                  <a:gd name="connsiteY2" fmla="*/ 2369439 h 2369439"/>
                  <a:gd name="connsiteX3" fmla="*/ 0 w 2369439"/>
                  <a:gd name="connsiteY3" fmla="*/ 2369439 h 2369439"/>
                  <a:gd name="connsiteX4" fmla="*/ 0 w 2369439"/>
                  <a:gd name="connsiteY4" fmla="*/ 0 h 2369439"/>
                  <a:gd name="connsiteX0" fmla="*/ 206345 w 2369439"/>
                  <a:gd name="connsiteY0" fmla="*/ 210156 h 2369439"/>
                  <a:gd name="connsiteX1" fmla="*/ 2369439 w 2369439"/>
                  <a:gd name="connsiteY1" fmla="*/ 0 h 2369439"/>
                  <a:gd name="connsiteX2" fmla="*/ 2369439 w 2369439"/>
                  <a:gd name="connsiteY2" fmla="*/ 2369439 h 2369439"/>
                  <a:gd name="connsiteX3" fmla="*/ 0 w 2369439"/>
                  <a:gd name="connsiteY3" fmla="*/ 2369439 h 2369439"/>
                  <a:gd name="connsiteX4" fmla="*/ 206345 w 2369439"/>
                  <a:gd name="connsiteY4" fmla="*/ 210156 h 2369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439" h="2369439">
                    <a:moveTo>
                      <a:pt x="206345" y="210156"/>
                    </a:moveTo>
                    <a:lnTo>
                      <a:pt x="2369439" y="0"/>
                    </a:lnTo>
                    <a:lnTo>
                      <a:pt x="2369439" y="2369439"/>
                    </a:lnTo>
                    <a:lnTo>
                      <a:pt x="0" y="2369439"/>
                    </a:lnTo>
                    <a:lnTo>
                      <a:pt x="206345" y="210156"/>
                    </a:lnTo>
                    <a:close/>
                  </a:path>
                </a:pathLst>
              </a:custGeom>
              <a:solidFill>
                <a:schemeClr val="bg1"/>
              </a:solidFill>
              <a:ln>
                <a:noFill/>
                <a:headEnd/>
                <a:tailEnd/>
              </a:ln>
            </p:spPr>
            <p:style>
              <a:lnRef idx="2">
                <a:schemeClr val="accent1"/>
              </a:lnRef>
              <a:fillRef idx="1">
                <a:schemeClr val="lt1"/>
              </a:fillRef>
              <a:effectRef idx="0">
                <a:schemeClr val="accent1"/>
              </a:effectRef>
              <a:fontRef idx="minor">
                <a:schemeClr val="dk1"/>
              </a:fontRef>
            </p:style>
            <p:txBody>
              <a:bodyPr wrap="none" lIns="0" tIns="0" rIns="0" bIns="72000" rtlCol="0" anchor="ctr"/>
              <a:lstStyle/>
              <a:p>
                <a:pPr algn="ctr"/>
                <a:r>
                  <a:rPr lang="en-US" sz="15000" b="1" dirty="0">
                    <a:ln>
                      <a:solidFill>
                        <a:srgbClr val="FFFFFF"/>
                      </a:solidFill>
                    </a:ln>
                    <a:solidFill>
                      <a:srgbClr val="2AA4B3"/>
                    </a:solidFill>
                    <a:latin typeface="Arial" panose="020B0604020202020204" pitchFamily="34" charset="0"/>
                    <a:cs typeface="Arial" panose="020B0604020202020204" pitchFamily="34" charset="0"/>
                  </a:rPr>
                  <a:t>02</a:t>
                </a:r>
              </a:p>
            </p:txBody>
          </p:sp>
          <p:cxnSp>
            <p:nvCxnSpPr>
              <p:cNvPr id="17" name="Straight Connector 16">
                <a:extLst>
                  <a:ext uri="{FF2B5EF4-FFF2-40B4-BE49-F238E27FC236}">
                    <a16:creationId xmlns:a16="http://schemas.microsoft.com/office/drawing/2014/main" id="{C58AEA8A-B32B-49BB-B505-42A49B4814AF}"/>
                  </a:ext>
                </a:extLst>
              </p:cNvPr>
              <p:cNvCxnSpPr/>
              <p:nvPr/>
            </p:nvCxnSpPr>
            <p:spPr>
              <a:xfrm>
                <a:off x="1172473" y="2114820"/>
                <a:ext cx="0" cy="3540149"/>
              </a:xfrm>
              <a:prstGeom prst="line">
                <a:avLst/>
              </a:prstGeom>
              <a:ln w="9525">
                <a:solidFill>
                  <a:schemeClr val="bg1"/>
                </a:solidFill>
                <a:tailEnd type="none"/>
              </a:ln>
            </p:spPr>
            <p:style>
              <a:lnRef idx="1">
                <a:schemeClr val="accent1"/>
              </a:lnRef>
              <a:fillRef idx="0">
                <a:schemeClr val="accent1"/>
              </a:fillRef>
              <a:effectRef idx="0">
                <a:schemeClr val="accent1"/>
              </a:effectRef>
              <a:fontRef idx="minor">
                <a:schemeClr val="tx1"/>
              </a:fontRef>
            </p:style>
          </p:cxnSp>
        </p:grpSp>
        <p:sp>
          <p:nvSpPr>
            <p:cNvPr id="14" name="Rechteck 46">
              <a:extLst>
                <a:ext uri="{FF2B5EF4-FFF2-40B4-BE49-F238E27FC236}">
                  <a16:creationId xmlns:a16="http://schemas.microsoft.com/office/drawing/2014/main" id="{8652DCFA-2B5D-4723-AB58-70039357F400}"/>
                </a:ext>
              </a:extLst>
            </p:cNvPr>
            <p:cNvSpPr/>
            <p:nvPr/>
          </p:nvSpPr>
          <p:spPr bwMode="gray">
            <a:xfrm rot="5400000">
              <a:off x="-847646" y="3168116"/>
              <a:ext cx="2910118" cy="1130121"/>
            </a:xfrm>
            <a:prstGeom prst="rect">
              <a:avLst/>
            </a:prstGeom>
            <a:solidFill>
              <a:srgbClr val="2AA4B3"/>
            </a:solidFill>
            <a:ln w="12700">
              <a:noFill/>
              <a:round/>
              <a:headEnd/>
              <a:tailEnd/>
            </a:ln>
            <a:effectLst/>
          </p:spPr>
          <p:txBody>
            <a:bodyPr rtlCol="0" anchor="ctr"/>
            <a:lstStyle/>
            <a:p>
              <a:pPr algn="ctr"/>
              <a:endParaRPr lang="en-US" dirty="0">
                <a:solidFill>
                  <a:srgbClr val="000000"/>
                </a:solidFill>
              </a:endParaRPr>
            </a:p>
          </p:txBody>
        </p:sp>
        <p:sp>
          <p:nvSpPr>
            <p:cNvPr id="15" name="Textfeld 47">
              <a:extLst>
                <a:ext uri="{FF2B5EF4-FFF2-40B4-BE49-F238E27FC236}">
                  <a16:creationId xmlns:a16="http://schemas.microsoft.com/office/drawing/2014/main" id="{E4D23F21-AC0D-410C-A709-51C51862DEFF}"/>
                </a:ext>
              </a:extLst>
            </p:cNvPr>
            <p:cNvSpPr txBox="1"/>
            <p:nvPr/>
          </p:nvSpPr>
          <p:spPr bwMode="gray">
            <a:xfrm rot="16200000">
              <a:off x="-600204" y="3486471"/>
              <a:ext cx="2898778" cy="697675"/>
            </a:xfrm>
            <a:prstGeom prst="rect">
              <a:avLst/>
            </a:prstGeom>
            <a:noFill/>
            <a:ln>
              <a:noFill/>
            </a:ln>
          </p:spPr>
          <p:txBody>
            <a:bodyPr wrap="square" rtlCol="0">
              <a:spAutoFit/>
            </a:bodyPr>
            <a:lstStyle/>
            <a:p>
              <a:pPr algn="ctr"/>
              <a:r>
                <a:rPr lang="en-US" sz="3000" b="1" dirty="0">
                  <a:solidFill>
                    <a:schemeClr val="bg1"/>
                  </a:solidFill>
                  <a:latin typeface="Arial" panose="020B0604020202020204" pitchFamily="34" charset="0"/>
                  <a:cs typeface="Arial" panose="020B0604020202020204" pitchFamily="34" charset="0"/>
                </a:rPr>
                <a:t>Key Steps in Purchase Price Allocation</a:t>
              </a:r>
            </a:p>
          </p:txBody>
        </p:sp>
      </p:grpSp>
    </p:spTree>
    <p:extLst>
      <p:ext uri="{BB962C8B-B14F-4D97-AF65-F5344CB8AC3E}">
        <p14:creationId xmlns:p14="http://schemas.microsoft.com/office/powerpoint/2010/main" val="326238632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2C508-3D95-12C3-E1C7-D9236E5126D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BF9BE8A-3357-6A81-A100-53E3A7C5145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srgbClr val="00335A"/>
                </a:solidFill>
                <a:latin typeface="Arial" panose="020B0604020202020204" pitchFamily="34" charset="0"/>
                <a:cs typeface="Arial" panose="020B0604020202020204" pitchFamily="34" charset="0"/>
              </a:rPr>
              <a:t>Key Steps in Purchase Price Allocation</a:t>
            </a:r>
          </a:p>
        </p:txBody>
      </p:sp>
      <p:sp>
        <p:nvSpPr>
          <p:cNvPr id="7" name="Footer Placeholder 3">
            <a:extLst>
              <a:ext uri="{FF2B5EF4-FFF2-40B4-BE49-F238E27FC236}">
                <a16:creationId xmlns:a16="http://schemas.microsoft.com/office/drawing/2014/main" id="{CA541BEE-F919-763C-9D26-6DB66BF34C99}"/>
              </a:ext>
            </a:extLst>
          </p:cNvPr>
          <p:cNvSpPr>
            <a:spLocks noGrp="1"/>
          </p:cNvSpPr>
          <p:nvPr>
            <p:ph type="ftr" sz="quarter" idx="11"/>
          </p:nvPr>
        </p:nvSpPr>
        <p:spPr>
          <a:xfrm>
            <a:off x="3124200" y="6534150"/>
            <a:ext cx="2895600" cy="365125"/>
          </a:xfrm>
        </p:spPr>
        <p:txBody>
          <a:bodyPr/>
          <a:lstStyle/>
          <a:p>
            <a:r>
              <a:rPr lang="en-US" sz="1000" dirty="0">
                <a:solidFill>
                  <a:schemeClr val="tx1"/>
                </a:solidFill>
                <a:latin typeface="Arial" panose="020B0604020202020204" pitchFamily="34" charset="0"/>
                <a:cs typeface="Arial" panose="020B0604020202020204" pitchFamily="34" charset="0"/>
              </a:rPr>
              <a:t>Privileged &amp; Confidential</a:t>
            </a:r>
          </a:p>
        </p:txBody>
      </p:sp>
      <p:sp>
        <p:nvSpPr>
          <p:cNvPr id="8" name="Slide Number Placeholder 4">
            <a:extLst>
              <a:ext uri="{FF2B5EF4-FFF2-40B4-BE49-F238E27FC236}">
                <a16:creationId xmlns:a16="http://schemas.microsoft.com/office/drawing/2014/main" id="{7E5BFFCA-347C-0FBF-B6E8-C7F1A1B836C5}"/>
              </a:ext>
            </a:extLst>
          </p:cNvPr>
          <p:cNvSpPr>
            <a:spLocks noGrp="1"/>
          </p:cNvSpPr>
          <p:nvPr>
            <p:ph type="sldNum" sz="quarter" idx="12"/>
          </p:nvPr>
        </p:nvSpPr>
        <p:spPr>
          <a:xfrm>
            <a:off x="6946900" y="6534150"/>
            <a:ext cx="2133600" cy="365125"/>
          </a:xfrm>
        </p:spPr>
        <p:txBody>
          <a:bodyPr/>
          <a:lstStyle/>
          <a:p>
            <a:fld id="{BC6C6F90-24A2-5E47-B903-ED66EE245175}" type="slidenum">
              <a:rPr lang="en-US" sz="1000" smtClean="0">
                <a:solidFill>
                  <a:schemeClr val="tx1"/>
                </a:solidFill>
                <a:latin typeface="Arial" panose="020B0604020202020204" pitchFamily="34" charset="0"/>
                <a:cs typeface="Arial" panose="020B0604020202020204" pitchFamily="34" charset="0"/>
              </a:rPr>
              <a:pPr/>
              <a:t>9</a:t>
            </a:fld>
            <a:endParaRPr lang="en-US" sz="1000" dirty="0">
              <a:solidFill>
                <a:schemeClr val="tx1"/>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0C076136-F393-84BA-CF6E-036AEDCCF104}"/>
              </a:ext>
            </a:extLst>
          </p:cNvPr>
          <p:cNvPicPr>
            <a:picLocks noChangeAspect="1"/>
          </p:cNvPicPr>
          <p:nvPr/>
        </p:nvPicPr>
        <p:blipFill>
          <a:blip r:embed="rId2"/>
          <a:stretch>
            <a:fillRect/>
          </a:stretch>
        </p:blipFill>
        <p:spPr>
          <a:xfrm>
            <a:off x="7375435" y="118511"/>
            <a:ext cx="1617555" cy="675993"/>
          </a:xfrm>
          <a:prstGeom prst="rect">
            <a:avLst/>
          </a:prstGeom>
        </p:spPr>
      </p:pic>
      <p:grpSp>
        <p:nvGrpSpPr>
          <p:cNvPr id="31" name="Group 30">
            <a:extLst>
              <a:ext uri="{FF2B5EF4-FFF2-40B4-BE49-F238E27FC236}">
                <a16:creationId xmlns:a16="http://schemas.microsoft.com/office/drawing/2014/main" id="{8CB05875-2AEB-32F3-7DF3-947B99EA9338}"/>
              </a:ext>
            </a:extLst>
          </p:cNvPr>
          <p:cNvGrpSpPr/>
          <p:nvPr/>
        </p:nvGrpSpPr>
        <p:grpSpPr>
          <a:xfrm>
            <a:off x="347867" y="1278368"/>
            <a:ext cx="2643811" cy="4883578"/>
            <a:chOff x="2599433" y="1360902"/>
            <a:chExt cx="3502485" cy="3693693"/>
          </a:xfrm>
        </p:grpSpPr>
        <p:sp>
          <p:nvSpPr>
            <p:cNvPr id="16" name="Rectangle: Rounded Corners 15">
              <a:extLst>
                <a:ext uri="{FF2B5EF4-FFF2-40B4-BE49-F238E27FC236}">
                  <a16:creationId xmlns:a16="http://schemas.microsoft.com/office/drawing/2014/main" id="{06AE0066-D400-7034-22C9-8F5615283BEA}"/>
                </a:ext>
              </a:extLst>
            </p:cNvPr>
            <p:cNvSpPr/>
            <p:nvPr/>
          </p:nvSpPr>
          <p:spPr>
            <a:xfrm>
              <a:off x="2599440" y="1360902"/>
              <a:ext cx="3502478" cy="685800"/>
            </a:xfrm>
            <a:prstGeom prst="round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Determination of Purchase Consideration</a:t>
              </a:r>
              <a:endParaRPr lang="en-IN" sz="1600" b="1" dirty="0">
                <a:solidFill>
                  <a:schemeClr val="bg1"/>
                </a:solidFill>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DD463E99-6A62-2E20-59EA-9825DE0FC87B}"/>
                </a:ext>
              </a:extLst>
            </p:cNvPr>
            <p:cNvSpPr/>
            <p:nvPr/>
          </p:nvSpPr>
          <p:spPr>
            <a:xfrm>
              <a:off x="2599433" y="2956743"/>
              <a:ext cx="3502478" cy="685800"/>
            </a:xfrm>
            <a:prstGeom prst="round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Allocation of Purchase Consideration</a:t>
              </a:r>
            </a:p>
          </p:txBody>
        </p:sp>
        <p:cxnSp>
          <p:nvCxnSpPr>
            <p:cNvPr id="21" name="Straight Arrow Connector 20">
              <a:extLst>
                <a:ext uri="{FF2B5EF4-FFF2-40B4-BE49-F238E27FC236}">
                  <a16:creationId xmlns:a16="http://schemas.microsoft.com/office/drawing/2014/main" id="{42AF7312-7536-E403-E914-26E72B9ACBC8}"/>
                </a:ext>
              </a:extLst>
            </p:cNvPr>
            <p:cNvCxnSpPr>
              <a:cxnSpLocks/>
              <a:stCxn id="16" idx="2"/>
              <a:endCxn id="18" idx="0"/>
            </p:cNvCxnSpPr>
            <p:nvPr/>
          </p:nvCxnSpPr>
          <p:spPr>
            <a:xfrm flipH="1">
              <a:off x="4350672" y="2046702"/>
              <a:ext cx="7" cy="910042"/>
            </a:xfrm>
            <a:prstGeom prst="straightConnector1">
              <a:avLst/>
            </a:prstGeom>
            <a:ln>
              <a:solidFill>
                <a:srgbClr val="3BB3C2"/>
              </a:solidFill>
              <a:tailEnd type="triangle"/>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E1D00C19-A087-D8F0-1037-B6478BEAE9DD}"/>
                </a:ext>
              </a:extLst>
            </p:cNvPr>
            <p:cNvCxnSpPr>
              <a:cxnSpLocks/>
              <a:stCxn id="18" idx="2"/>
              <a:endCxn id="25" idx="0"/>
            </p:cNvCxnSpPr>
            <p:nvPr/>
          </p:nvCxnSpPr>
          <p:spPr>
            <a:xfrm>
              <a:off x="4350672" y="3642543"/>
              <a:ext cx="7" cy="726252"/>
            </a:xfrm>
            <a:prstGeom prst="straightConnector1">
              <a:avLst/>
            </a:prstGeom>
            <a:ln>
              <a:solidFill>
                <a:srgbClr val="3BB3C2"/>
              </a:solidFill>
              <a:tailEnd type="triangle"/>
            </a:ln>
          </p:spPr>
          <p:style>
            <a:lnRef idx="2">
              <a:schemeClr val="accent5"/>
            </a:lnRef>
            <a:fillRef idx="0">
              <a:schemeClr val="accent5"/>
            </a:fillRef>
            <a:effectRef idx="1">
              <a:schemeClr val="accent5"/>
            </a:effectRef>
            <a:fontRef idx="minor">
              <a:schemeClr val="tx1"/>
            </a:fontRef>
          </p:style>
        </p:cxnSp>
        <p:sp>
          <p:nvSpPr>
            <p:cNvPr id="25" name="Rectangle: Rounded Corners 24">
              <a:extLst>
                <a:ext uri="{FF2B5EF4-FFF2-40B4-BE49-F238E27FC236}">
                  <a16:creationId xmlns:a16="http://schemas.microsoft.com/office/drawing/2014/main" id="{C1BB257C-6968-0FA0-41BC-000EE2BF6F64}"/>
                </a:ext>
              </a:extLst>
            </p:cNvPr>
            <p:cNvSpPr/>
            <p:nvPr/>
          </p:nvSpPr>
          <p:spPr>
            <a:xfrm>
              <a:off x="2599440" y="4368795"/>
              <a:ext cx="3502478" cy="685800"/>
            </a:xfrm>
            <a:prstGeom prst="roundRect">
              <a:avLst/>
            </a:prstGeom>
            <a:solidFill>
              <a:srgbClr val="3BB3C2"/>
            </a:solidFill>
            <a:ln w="19050"/>
          </p:spPr>
          <p:style>
            <a:lnRef idx="3">
              <a:schemeClr val="lt1"/>
            </a:lnRef>
            <a:fillRef idx="1">
              <a:schemeClr val="accent5"/>
            </a:fillRef>
            <a:effectRef idx="1">
              <a:schemeClr val="accent5"/>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Determination of Goodwill or Capital Reserve</a:t>
              </a:r>
            </a:p>
          </p:txBody>
        </p:sp>
      </p:grpSp>
      <p:sp>
        <p:nvSpPr>
          <p:cNvPr id="11" name="TextBox 10">
            <a:extLst>
              <a:ext uri="{FF2B5EF4-FFF2-40B4-BE49-F238E27FC236}">
                <a16:creationId xmlns:a16="http://schemas.microsoft.com/office/drawing/2014/main" id="{6E1DE73B-4CE6-FEB8-3535-1A05188C4A37}"/>
              </a:ext>
            </a:extLst>
          </p:cNvPr>
          <p:cNvSpPr txBox="1"/>
          <p:nvPr/>
        </p:nvSpPr>
        <p:spPr>
          <a:xfrm>
            <a:off x="3124200" y="1188816"/>
            <a:ext cx="5868791" cy="1077218"/>
          </a:xfrm>
          <a:prstGeom prst="rect">
            <a:avLst/>
          </a:prstGeom>
          <a:noFill/>
        </p:spPr>
        <p:txBody>
          <a:bodyPr wrap="square">
            <a:spAutoFit/>
          </a:bodyPr>
          <a:lstStyle/>
          <a:p>
            <a:pPr algn="just"/>
            <a:r>
              <a:rPr lang="en-US" sz="1600" b="1" dirty="0">
                <a:solidFill>
                  <a:schemeClr val="tx1">
                    <a:lumMod val="65000"/>
                    <a:lumOff val="35000"/>
                  </a:schemeClr>
                </a:solidFill>
                <a:latin typeface="Arial" panose="020B0604020202020204" pitchFamily="34" charset="0"/>
                <a:cs typeface="Arial" panose="020B0604020202020204" pitchFamily="34" charset="0"/>
              </a:rPr>
              <a:t>Purchase Consideration</a:t>
            </a:r>
            <a:r>
              <a:rPr lang="en-US" sz="1600" dirty="0">
                <a:solidFill>
                  <a:schemeClr val="tx1">
                    <a:lumMod val="65000"/>
                    <a:lumOff val="35000"/>
                  </a:schemeClr>
                </a:solidFill>
                <a:latin typeface="Arial" panose="020B0604020202020204" pitchFamily="34" charset="0"/>
                <a:cs typeface="Arial" panose="020B0604020202020204" pitchFamily="34" charset="0"/>
              </a:rPr>
              <a:t> refers to the </a:t>
            </a:r>
            <a:r>
              <a:rPr lang="en-US" sz="1600" b="1" dirty="0">
                <a:solidFill>
                  <a:schemeClr val="tx1">
                    <a:lumMod val="65000"/>
                    <a:lumOff val="35000"/>
                  </a:schemeClr>
                </a:solidFill>
                <a:latin typeface="Arial" panose="020B0604020202020204" pitchFamily="34" charset="0"/>
                <a:cs typeface="Arial" panose="020B0604020202020204" pitchFamily="34" charset="0"/>
              </a:rPr>
              <a:t>total amount paid by the acquirer</a:t>
            </a:r>
            <a:r>
              <a:rPr lang="en-US" sz="1600" dirty="0">
                <a:solidFill>
                  <a:schemeClr val="tx1">
                    <a:lumMod val="65000"/>
                    <a:lumOff val="35000"/>
                  </a:schemeClr>
                </a:solidFill>
                <a:latin typeface="Arial" panose="020B0604020202020204" pitchFamily="34" charset="0"/>
                <a:cs typeface="Arial" panose="020B0604020202020204" pitchFamily="34" charset="0"/>
              </a:rPr>
              <a:t> to gain control over the target company in a business combination. It includes various forms of payments made to the seller.</a:t>
            </a:r>
            <a:endParaRPr lang="en-IN"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2BF9997-9044-CB0E-CF16-8178CEF392C3}"/>
              </a:ext>
            </a:extLst>
          </p:cNvPr>
          <p:cNvSpPr txBox="1"/>
          <p:nvPr/>
        </p:nvSpPr>
        <p:spPr>
          <a:xfrm>
            <a:off x="3124199" y="3434202"/>
            <a:ext cx="5868779" cy="830997"/>
          </a:xfrm>
          <a:prstGeom prst="rect">
            <a:avLst/>
          </a:prstGeom>
          <a:noFill/>
        </p:spPr>
        <p:txBody>
          <a:bodyPr wrap="square">
            <a:spAutoFit/>
          </a:bodyPr>
          <a:lstStyle/>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Once the total </a:t>
            </a:r>
            <a:r>
              <a:rPr lang="en-US" sz="1600" b="1" dirty="0">
                <a:solidFill>
                  <a:schemeClr val="tx1">
                    <a:lumMod val="65000"/>
                    <a:lumOff val="35000"/>
                  </a:schemeClr>
                </a:solidFill>
                <a:latin typeface="Arial" panose="020B0604020202020204" pitchFamily="34" charset="0"/>
                <a:cs typeface="Arial" panose="020B0604020202020204" pitchFamily="34" charset="0"/>
              </a:rPr>
              <a:t>Purchase Consideration</a:t>
            </a:r>
            <a:r>
              <a:rPr lang="en-US" sz="1600" dirty="0">
                <a:solidFill>
                  <a:schemeClr val="tx1">
                    <a:lumMod val="65000"/>
                    <a:lumOff val="35000"/>
                  </a:schemeClr>
                </a:solidFill>
                <a:latin typeface="Arial" panose="020B0604020202020204" pitchFamily="34" charset="0"/>
                <a:cs typeface="Arial" panose="020B0604020202020204" pitchFamily="34" charset="0"/>
              </a:rPr>
              <a:t> is determined, it must be </a:t>
            </a:r>
            <a:r>
              <a:rPr lang="en-US" sz="1600" b="1" dirty="0">
                <a:solidFill>
                  <a:schemeClr val="tx1">
                    <a:lumMod val="65000"/>
                    <a:lumOff val="35000"/>
                  </a:schemeClr>
                </a:solidFill>
                <a:latin typeface="Arial" panose="020B0604020202020204" pitchFamily="34" charset="0"/>
                <a:cs typeface="Arial" panose="020B0604020202020204" pitchFamily="34" charset="0"/>
              </a:rPr>
              <a:t>allocated</a:t>
            </a:r>
            <a:r>
              <a:rPr lang="en-US" sz="1600" dirty="0">
                <a:solidFill>
                  <a:schemeClr val="tx1">
                    <a:lumMod val="65000"/>
                    <a:lumOff val="35000"/>
                  </a:schemeClr>
                </a:solidFill>
                <a:latin typeface="Arial" panose="020B0604020202020204" pitchFamily="34" charset="0"/>
                <a:cs typeface="Arial" panose="020B0604020202020204" pitchFamily="34" charset="0"/>
              </a:rPr>
              <a:t> to the identifiable assets acquired and liabilities assumed, based on their </a:t>
            </a:r>
            <a:r>
              <a:rPr lang="en-US" sz="1600" b="1" dirty="0">
                <a:solidFill>
                  <a:schemeClr val="tx1">
                    <a:lumMod val="65000"/>
                    <a:lumOff val="35000"/>
                  </a:schemeClr>
                </a:solidFill>
                <a:latin typeface="Arial" panose="020B0604020202020204" pitchFamily="34" charset="0"/>
                <a:cs typeface="Arial" panose="020B0604020202020204" pitchFamily="34" charset="0"/>
              </a:rPr>
              <a:t>fair values</a:t>
            </a:r>
            <a:r>
              <a:rPr lang="en-US" sz="1600" dirty="0">
                <a:solidFill>
                  <a:schemeClr val="tx1">
                    <a:lumMod val="65000"/>
                    <a:lumOff val="35000"/>
                  </a:schemeClr>
                </a:solidFill>
                <a:latin typeface="Arial" panose="020B0604020202020204" pitchFamily="34" charset="0"/>
                <a:cs typeface="Arial" panose="020B0604020202020204" pitchFamily="34" charset="0"/>
              </a:rPr>
              <a:t> at the acquisition date.</a:t>
            </a:r>
            <a:endParaRPr lang="en-IN"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2EBDB083-352E-0142-EC13-7650ED8440C3}"/>
              </a:ext>
            </a:extLst>
          </p:cNvPr>
          <p:cNvSpPr txBox="1"/>
          <p:nvPr/>
        </p:nvSpPr>
        <p:spPr>
          <a:xfrm>
            <a:off x="3124186" y="5169975"/>
            <a:ext cx="5868792" cy="1077218"/>
          </a:xfrm>
          <a:prstGeom prst="rect">
            <a:avLst/>
          </a:prstGeom>
          <a:noFill/>
        </p:spPr>
        <p:txBody>
          <a:bodyPr wrap="square">
            <a:spAutoFit/>
          </a:bodyPr>
          <a:lstStyle/>
          <a:p>
            <a:pPr algn="just"/>
            <a:r>
              <a:rPr lang="en-US" sz="1600" dirty="0">
                <a:solidFill>
                  <a:schemeClr val="tx1">
                    <a:lumMod val="65000"/>
                    <a:lumOff val="35000"/>
                  </a:schemeClr>
                </a:solidFill>
                <a:latin typeface="Arial" panose="020B0604020202020204" pitchFamily="34" charset="0"/>
                <a:cs typeface="Arial" panose="020B0604020202020204" pitchFamily="34" charset="0"/>
              </a:rPr>
              <a:t>When a company acquires another business, the difference between the </a:t>
            </a:r>
            <a:r>
              <a:rPr lang="en-US" sz="1600" b="1" dirty="0">
                <a:solidFill>
                  <a:schemeClr val="tx1">
                    <a:lumMod val="65000"/>
                    <a:lumOff val="35000"/>
                  </a:schemeClr>
                </a:solidFill>
                <a:latin typeface="Arial" panose="020B0604020202020204" pitchFamily="34" charset="0"/>
                <a:cs typeface="Arial" panose="020B0604020202020204" pitchFamily="34" charset="0"/>
              </a:rPr>
              <a:t>Purchase Consideration</a:t>
            </a:r>
            <a:r>
              <a:rPr lang="en-US" sz="1600" dirty="0">
                <a:solidFill>
                  <a:schemeClr val="tx1">
                    <a:lumMod val="65000"/>
                    <a:lumOff val="35000"/>
                  </a:schemeClr>
                </a:solidFill>
                <a:latin typeface="Arial" panose="020B0604020202020204" pitchFamily="34" charset="0"/>
                <a:cs typeface="Arial" panose="020B0604020202020204" pitchFamily="34" charset="0"/>
              </a:rPr>
              <a:t> and the </a:t>
            </a:r>
            <a:r>
              <a:rPr lang="en-US" sz="1600" b="1" dirty="0">
                <a:solidFill>
                  <a:schemeClr val="tx1">
                    <a:lumMod val="65000"/>
                    <a:lumOff val="35000"/>
                  </a:schemeClr>
                </a:solidFill>
                <a:latin typeface="Arial" panose="020B0604020202020204" pitchFamily="34" charset="0"/>
                <a:cs typeface="Arial" panose="020B0604020202020204" pitchFamily="34" charset="0"/>
              </a:rPr>
              <a:t>Fair Value of Net Assets Acquired</a:t>
            </a:r>
            <a:r>
              <a:rPr lang="en-US" sz="1600" dirty="0">
                <a:solidFill>
                  <a:schemeClr val="tx1">
                    <a:lumMod val="65000"/>
                    <a:lumOff val="35000"/>
                  </a:schemeClr>
                </a:solidFill>
                <a:latin typeface="Arial" panose="020B0604020202020204" pitchFamily="34" charset="0"/>
                <a:cs typeface="Arial" panose="020B0604020202020204" pitchFamily="34" charset="0"/>
              </a:rPr>
              <a:t> is either </a:t>
            </a:r>
            <a:r>
              <a:rPr lang="en-US" sz="1600" b="1" dirty="0">
                <a:solidFill>
                  <a:schemeClr val="tx1">
                    <a:lumMod val="65000"/>
                    <a:lumOff val="35000"/>
                  </a:schemeClr>
                </a:solidFill>
                <a:latin typeface="Arial" panose="020B0604020202020204" pitchFamily="34" charset="0"/>
                <a:cs typeface="Arial" panose="020B0604020202020204" pitchFamily="34" charset="0"/>
              </a:rPr>
              <a:t>Goodwill</a:t>
            </a:r>
            <a:r>
              <a:rPr lang="en-US" sz="1600" dirty="0">
                <a:solidFill>
                  <a:schemeClr val="tx1">
                    <a:lumMod val="65000"/>
                    <a:lumOff val="35000"/>
                  </a:schemeClr>
                </a:solidFill>
                <a:latin typeface="Arial" panose="020B0604020202020204" pitchFamily="34" charset="0"/>
                <a:cs typeface="Arial" panose="020B0604020202020204" pitchFamily="34" charset="0"/>
              </a:rPr>
              <a:t> or </a:t>
            </a:r>
            <a:r>
              <a:rPr lang="en-US" sz="1600" b="1" dirty="0">
                <a:solidFill>
                  <a:schemeClr val="tx1">
                    <a:lumMod val="65000"/>
                    <a:lumOff val="35000"/>
                  </a:schemeClr>
                </a:solidFill>
                <a:latin typeface="Arial" panose="020B0604020202020204" pitchFamily="34" charset="0"/>
                <a:cs typeface="Arial" panose="020B0604020202020204" pitchFamily="34" charset="0"/>
              </a:rPr>
              <a:t>Capital Reserve (Bargain Purchase Gain)</a:t>
            </a:r>
            <a:r>
              <a:rPr lang="en-US" sz="1600" dirty="0">
                <a:solidFill>
                  <a:schemeClr val="tx1">
                    <a:lumMod val="65000"/>
                    <a:lumOff val="35000"/>
                  </a:schemeClr>
                </a:solidFill>
                <a:latin typeface="Arial" panose="020B0604020202020204" pitchFamily="34" charset="0"/>
                <a:cs typeface="Arial" panose="020B0604020202020204" pitchFamily="34" charset="0"/>
              </a:rPr>
              <a:t>.</a:t>
            </a:r>
            <a:endParaRPr lang="en-IN" sz="1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0624157"/>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POWER_USER_TAGS_ICONS" val="building_POWER_USER_SEPARATOR_ICONS_architecture_POWER_USER_SEPARATOR_ICONS_city_POWER_USER_SEPARATOR_ICONS_humanitarian_POWER_USER_SEPARATOR_ICONS_infrastructur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70759</TotalTime>
  <Words>4517</Words>
  <Application>Microsoft Macintosh PowerPoint</Application>
  <PresentationFormat>On-screen Show (4:3)</PresentationFormat>
  <Paragraphs>537</Paragraphs>
  <Slides>42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42</vt:i4>
      </vt:variant>
    </vt:vector>
  </HeadingPairs>
  <TitlesOfParts>
    <vt:vector size="48" baseType="lpstr">
      <vt:lpstr>Arial</vt:lpstr>
      <vt:lpstr>Calibri</vt:lpstr>
      <vt:lpstr>Montserrat ExtraBold</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Honey Gupta</dc:creator>
  <cp:lastModifiedBy>Gandharv Jain</cp:lastModifiedBy>
  <cp:revision>2774</cp:revision>
  <cp:lastPrinted>2020-02-14T13:42:54Z</cp:lastPrinted>
  <dcterms:created xsi:type="dcterms:W3CDTF">2015-09-25T10:15:41Z</dcterms:created>
  <dcterms:modified xsi:type="dcterms:W3CDTF">2025-02-18T18:44:20Z</dcterms:modified>
</cp:coreProperties>
</file>