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85" r:id="rId2"/>
    <p:sldId id="299" r:id="rId3"/>
    <p:sldId id="300" r:id="rId4"/>
    <p:sldId id="259" r:id="rId5"/>
    <p:sldId id="257" r:id="rId6"/>
    <p:sldId id="272" r:id="rId7"/>
    <p:sldId id="287" r:id="rId8"/>
    <p:sldId id="291" r:id="rId9"/>
    <p:sldId id="274" r:id="rId10"/>
    <p:sldId id="262" r:id="rId11"/>
    <p:sldId id="277" r:id="rId12"/>
    <p:sldId id="289" r:id="rId13"/>
    <p:sldId id="278" r:id="rId14"/>
    <p:sldId id="290" r:id="rId15"/>
    <p:sldId id="292" r:id="rId16"/>
    <p:sldId id="293" r:id="rId17"/>
    <p:sldId id="295" r:id="rId18"/>
    <p:sldId id="304" r:id="rId19"/>
    <p:sldId id="281" r:id="rId20"/>
    <p:sldId id="296" r:id="rId21"/>
    <p:sldId id="297" r:id="rId22"/>
    <p:sldId id="261" r:id="rId23"/>
    <p:sldId id="282" r:id="rId24"/>
    <p:sldId id="264" r:id="rId25"/>
    <p:sldId id="298" r:id="rId26"/>
    <p:sldId id="302" r:id="rId27"/>
    <p:sldId id="260" r:id="rId28"/>
    <p:sldId id="301" r:id="rId29"/>
    <p:sldId id="303" r:id="rId30"/>
    <p:sldId id="258" r:id="rId31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1AE"/>
    <a:srgbClr val="06A19D"/>
    <a:srgbClr val="F2BBB0"/>
    <a:srgbClr val="FF9900"/>
    <a:srgbClr val="F5F6FA"/>
    <a:srgbClr val="0303BD"/>
    <a:srgbClr val="9900CC"/>
    <a:srgbClr val="1B3160"/>
    <a:srgbClr val="F93C29"/>
    <a:srgbClr val="A349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840" y="44"/>
      </p:cViewPr>
      <p:guideLst>
        <p:guide orient="horz" pos="2115"/>
        <p:guide pos="37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1AE3A2-369B-4157-A052-716AE973A241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IN"/>
        </a:p>
      </dgm:t>
    </dgm:pt>
    <dgm:pt modelId="{60ADDFC2-C70A-45E2-AEC6-690E7AC44454}">
      <dgm:prSet/>
      <dgm:spPr/>
      <dgm:t>
        <a:bodyPr/>
        <a:lstStyle/>
        <a:p>
          <a:r>
            <a:rPr lang="en-IN" dirty="0">
              <a:latin typeface="Trebuchet MS" panose="020B0603020202020204" pitchFamily="34" charset="0"/>
            </a:rPr>
            <a:t>Currency of Borrowing</a:t>
          </a:r>
        </a:p>
      </dgm:t>
    </dgm:pt>
    <dgm:pt modelId="{39DB61FD-A372-4E1F-995D-4217B85C3CC3}" type="parTrans" cxnId="{EB5DEA63-8013-405D-A299-11F382AD545E}">
      <dgm:prSet/>
      <dgm:spPr/>
      <dgm:t>
        <a:bodyPr/>
        <a:lstStyle/>
        <a:p>
          <a:endParaRPr lang="en-IN"/>
        </a:p>
      </dgm:t>
    </dgm:pt>
    <dgm:pt modelId="{D3FA6DED-A5C4-4974-A42E-985B7AB0F96D}" type="sibTrans" cxnId="{EB5DEA63-8013-405D-A299-11F382AD545E}">
      <dgm:prSet/>
      <dgm:spPr/>
      <dgm:t>
        <a:bodyPr/>
        <a:lstStyle/>
        <a:p>
          <a:endParaRPr lang="en-IN"/>
        </a:p>
      </dgm:t>
    </dgm:pt>
    <dgm:pt modelId="{44F38F0C-E2B3-480C-B552-D49C2165E9EC}">
      <dgm:prSet/>
      <dgm:spPr/>
      <dgm:t>
        <a:bodyPr/>
        <a:lstStyle/>
        <a:p>
          <a:r>
            <a:rPr lang="en-IN" b="0" i="0" dirty="0">
              <a:latin typeface="Trebuchet MS" panose="020B0603020202020204" pitchFamily="34" charset="0"/>
            </a:rPr>
            <a:t>Forms of ECB</a:t>
          </a:r>
          <a:endParaRPr lang="en-IN" dirty="0">
            <a:latin typeface="Trebuchet MS" panose="020B0603020202020204" pitchFamily="34" charset="0"/>
          </a:endParaRPr>
        </a:p>
      </dgm:t>
    </dgm:pt>
    <dgm:pt modelId="{7193896A-6A56-4132-A609-1DB484E69812}" type="parTrans" cxnId="{58C29FFB-B945-4085-80A7-86C4678274F7}">
      <dgm:prSet/>
      <dgm:spPr/>
      <dgm:t>
        <a:bodyPr/>
        <a:lstStyle/>
        <a:p>
          <a:endParaRPr lang="en-IN"/>
        </a:p>
      </dgm:t>
    </dgm:pt>
    <dgm:pt modelId="{721B9BA1-37F0-4AA5-A5C6-2961227A39AA}" type="sibTrans" cxnId="{58C29FFB-B945-4085-80A7-86C4678274F7}">
      <dgm:prSet/>
      <dgm:spPr/>
      <dgm:t>
        <a:bodyPr/>
        <a:lstStyle/>
        <a:p>
          <a:endParaRPr lang="en-IN"/>
        </a:p>
      </dgm:t>
    </dgm:pt>
    <dgm:pt modelId="{BF0A543B-FED9-412E-B4E5-9652AE2A34BA}">
      <dgm:prSet/>
      <dgm:spPr/>
      <dgm:t>
        <a:bodyPr/>
        <a:lstStyle/>
        <a:p>
          <a:r>
            <a:rPr lang="en-IN" b="0" i="0" dirty="0">
              <a:latin typeface="Trebuchet MS" panose="020B0603020202020204" pitchFamily="34" charset="0"/>
            </a:rPr>
            <a:t>Eligible Borrowers</a:t>
          </a:r>
          <a:endParaRPr lang="en-IN" dirty="0">
            <a:latin typeface="Trebuchet MS" panose="020B0603020202020204" pitchFamily="34" charset="0"/>
          </a:endParaRPr>
        </a:p>
      </dgm:t>
    </dgm:pt>
    <dgm:pt modelId="{D05914EC-8D84-4DC6-A189-6994BC01E1EE}" type="parTrans" cxnId="{89C18782-091C-45C3-8440-B15F12D3403D}">
      <dgm:prSet/>
      <dgm:spPr/>
      <dgm:t>
        <a:bodyPr/>
        <a:lstStyle/>
        <a:p>
          <a:endParaRPr lang="en-IN"/>
        </a:p>
      </dgm:t>
    </dgm:pt>
    <dgm:pt modelId="{14507C20-97BE-4B88-BC9B-623BB2C3BAA9}" type="sibTrans" cxnId="{89C18782-091C-45C3-8440-B15F12D3403D}">
      <dgm:prSet/>
      <dgm:spPr/>
      <dgm:t>
        <a:bodyPr/>
        <a:lstStyle/>
        <a:p>
          <a:endParaRPr lang="en-IN"/>
        </a:p>
      </dgm:t>
    </dgm:pt>
    <dgm:pt modelId="{570EAF89-367E-4BC9-86EF-FDF1A32404C5}">
      <dgm:prSet/>
      <dgm:spPr/>
      <dgm:t>
        <a:bodyPr/>
        <a:lstStyle/>
        <a:p>
          <a:r>
            <a:rPr lang="en-IN" b="0" i="0" dirty="0">
              <a:latin typeface="Trebuchet MS" panose="020B0603020202020204" pitchFamily="34" charset="0"/>
            </a:rPr>
            <a:t>Recognised Lenders</a:t>
          </a:r>
          <a:endParaRPr lang="en-IN" dirty="0">
            <a:latin typeface="Trebuchet MS" panose="020B0603020202020204" pitchFamily="34" charset="0"/>
          </a:endParaRPr>
        </a:p>
      </dgm:t>
    </dgm:pt>
    <dgm:pt modelId="{DEE74F6E-3226-491E-9406-13EB021B47E4}" type="parTrans" cxnId="{C23D156D-7092-492C-BDEC-FD8E4D3B76A1}">
      <dgm:prSet/>
      <dgm:spPr/>
      <dgm:t>
        <a:bodyPr/>
        <a:lstStyle/>
        <a:p>
          <a:endParaRPr lang="en-IN"/>
        </a:p>
      </dgm:t>
    </dgm:pt>
    <dgm:pt modelId="{E3EEE61C-2D70-4C0B-A75B-F24188A68AAA}" type="sibTrans" cxnId="{C23D156D-7092-492C-BDEC-FD8E4D3B76A1}">
      <dgm:prSet/>
      <dgm:spPr/>
      <dgm:t>
        <a:bodyPr/>
        <a:lstStyle/>
        <a:p>
          <a:endParaRPr lang="en-IN"/>
        </a:p>
      </dgm:t>
    </dgm:pt>
    <dgm:pt modelId="{CAFD74CD-F85F-451F-B1E4-9B0BD50D5D59}">
      <dgm:prSet/>
      <dgm:spPr/>
      <dgm:t>
        <a:bodyPr/>
        <a:lstStyle/>
        <a:p>
          <a:r>
            <a:rPr lang="en-US" b="0" i="0">
              <a:latin typeface="Trebuchet MS" panose="020B0603020202020204" pitchFamily="34" charset="0"/>
            </a:rPr>
            <a:t>Minimum Average Maturity Period (MAMP)</a:t>
          </a:r>
          <a:endParaRPr lang="en-IN">
            <a:latin typeface="Trebuchet MS" panose="020B0603020202020204" pitchFamily="34" charset="0"/>
          </a:endParaRPr>
        </a:p>
      </dgm:t>
    </dgm:pt>
    <dgm:pt modelId="{BF84A007-4957-4CB8-9137-B1BA906F9AAE}" type="parTrans" cxnId="{A89C1624-31CC-489B-AEC3-6C756AF2193D}">
      <dgm:prSet/>
      <dgm:spPr/>
      <dgm:t>
        <a:bodyPr/>
        <a:lstStyle/>
        <a:p>
          <a:endParaRPr lang="en-IN"/>
        </a:p>
      </dgm:t>
    </dgm:pt>
    <dgm:pt modelId="{99D0206E-3272-4E2A-9804-E4E47F5400DF}" type="sibTrans" cxnId="{A89C1624-31CC-489B-AEC3-6C756AF2193D}">
      <dgm:prSet/>
      <dgm:spPr/>
      <dgm:t>
        <a:bodyPr/>
        <a:lstStyle/>
        <a:p>
          <a:endParaRPr lang="en-IN"/>
        </a:p>
      </dgm:t>
    </dgm:pt>
    <dgm:pt modelId="{3C6C4B96-07EE-4D10-9A36-2C0F573EA859}">
      <dgm:prSet/>
      <dgm:spPr/>
      <dgm:t>
        <a:bodyPr/>
        <a:lstStyle/>
        <a:p>
          <a:r>
            <a:rPr lang="en-IN" b="0" i="0" dirty="0">
              <a:latin typeface="Trebuchet MS" panose="020B0603020202020204" pitchFamily="34" charset="0"/>
            </a:rPr>
            <a:t>All-in-cost ceiling per annum</a:t>
          </a:r>
          <a:endParaRPr lang="en-IN" dirty="0">
            <a:latin typeface="Trebuchet MS" panose="020B0603020202020204" pitchFamily="34" charset="0"/>
          </a:endParaRPr>
        </a:p>
      </dgm:t>
    </dgm:pt>
    <dgm:pt modelId="{BB8EF114-F030-4D23-A5D2-5783666CB2E5}" type="parTrans" cxnId="{E8222965-F0A6-4671-A06D-C9FC06F4D6E4}">
      <dgm:prSet/>
      <dgm:spPr/>
      <dgm:t>
        <a:bodyPr/>
        <a:lstStyle/>
        <a:p>
          <a:endParaRPr lang="en-IN"/>
        </a:p>
      </dgm:t>
    </dgm:pt>
    <dgm:pt modelId="{AF10D8C1-E33C-4390-ABF4-87A7DF870CCC}" type="sibTrans" cxnId="{E8222965-F0A6-4671-A06D-C9FC06F4D6E4}">
      <dgm:prSet/>
      <dgm:spPr/>
      <dgm:t>
        <a:bodyPr/>
        <a:lstStyle/>
        <a:p>
          <a:endParaRPr lang="en-IN"/>
        </a:p>
      </dgm:t>
    </dgm:pt>
    <dgm:pt modelId="{0FB1C5C7-E937-40E9-A060-C7FDBA583AF1}">
      <dgm:prSet/>
      <dgm:spPr/>
      <dgm:t>
        <a:bodyPr/>
        <a:lstStyle/>
        <a:p>
          <a:r>
            <a:rPr lang="en-IN" b="0" i="0" dirty="0">
              <a:latin typeface="Trebuchet MS" panose="020B0603020202020204" pitchFamily="34" charset="0"/>
            </a:rPr>
            <a:t>Other Costs</a:t>
          </a:r>
          <a:endParaRPr lang="en-IN" dirty="0">
            <a:latin typeface="Trebuchet MS" panose="020B0603020202020204" pitchFamily="34" charset="0"/>
          </a:endParaRPr>
        </a:p>
      </dgm:t>
    </dgm:pt>
    <dgm:pt modelId="{101FE13E-A384-4CE4-97D3-41086734021B}" type="parTrans" cxnId="{3F9C7505-1F91-4564-BE4B-B709C4400192}">
      <dgm:prSet/>
      <dgm:spPr/>
      <dgm:t>
        <a:bodyPr/>
        <a:lstStyle/>
        <a:p>
          <a:endParaRPr lang="en-IN"/>
        </a:p>
      </dgm:t>
    </dgm:pt>
    <dgm:pt modelId="{F8CB630C-5CC6-44F2-A18C-550035A46403}" type="sibTrans" cxnId="{3F9C7505-1F91-4564-BE4B-B709C4400192}">
      <dgm:prSet/>
      <dgm:spPr/>
      <dgm:t>
        <a:bodyPr/>
        <a:lstStyle/>
        <a:p>
          <a:endParaRPr lang="en-IN"/>
        </a:p>
      </dgm:t>
    </dgm:pt>
    <dgm:pt modelId="{086B77AD-05EE-4435-ABF2-EC874B20220A}">
      <dgm:prSet/>
      <dgm:spPr/>
      <dgm:t>
        <a:bodyPr/>
        <a:lstStyle/>
        <a:p>
          <a:r>
            <a:rPr lang="en-IN" b="0" i="0">
              <a:latin typeface="Trebuchet MS" panose="020B0603020202020204" pitchFamily="34" charset="0"/>
            </a:rPr>
            <a:t>End-uses (Negative list)</a:t>
          </a:r>
          <a:endParaRPr lang="en-IN">
            <a:latin typeface="Trebuchet MS" panose="020B0603020202020204" pitchFamily="34" charset="0"/>
          </a:endParaRPr>
        </a:p>
      </dgm:t>
    </dgm:pt>
    <dgm:pt modelId="{6815A818-D0D1-40FF-A07D-E0A9FC92ABEB}" type="parTrans" cxnId="{EFEDAD67-DD9E-405A-8F53-2CE2C22C1890}">
      <dgm:prSet/>
      <dgm:spPr/>
      <dgm:t>
        <a:bodyPr/>
        <a:lstStyle/>
        <a:p>
          <a:endParaRPr lang="en-IN"/>
        </a:p>
      </dgm:t>
    </dgm:pt>
    <dgm:pt modelId="{23DCA822-2032-4036-98BE-AAB73E37EA12}" type="sibTrans" cxnId="{EFEDAD67-DD9E-405A-8F53-2CE2C22C1890}">
      <dgm:prSet/>
      <dgm:spPr/>
      <dgm:t>
        <a:bodyPr/>
        <a:lstStyle/>
        <a:p>
          <a:endParaRPr lang="en-IN"/>
        </a:p>
      </dgm:t>
    </dgm:pt>
    <dgm:pt modelId="{9300A356-8500-4975-813A-FA73D3A04A51}">
      <dgm:prSet/>
      <dgm:spPr/>
      <dgm:t>
        <a:bodyPr/>
        <a:lstStyle/>
        <a:p>
          <a:r>
            <a:rPr lang="en-IN" b="0" i="0" dirty="0">
              <a:latin typeface="Trebuchet MS" panose="020B0603020202020204" pitchFamily="34" charset="0"/>
            </a:rPr>
            <a:t>Exchange rate</a:t>
          </a:r>
          <a:endParaRPr lang="en-IN" dirty="0">
            <a:latin typeface="Trebuchet MS" panose="020B0603020202020204" pitchFamily="34" charset="0"/>
          </a:endParaRPr>
        </a:p>
      </dgm:t>
    </dgm:pt>
    <dgm:pt modelId="{2CD0E6DF-EEF0-4351-BE6A-2BFA7FBA5AD1}" type="parTrans" cxnId="{85CDB069-B119-4226-93BF-B0DC0633AB93}">
      <dgm:prSet/>
      <dgm:spPr/>
      <dgm:t>
        <a:bodyPr/>
        <a:lstStyle/>
        <a:p>
          <a:endParaRPr lang="en-IN"/>
        </a:p>
      </dgm:t>
    </dgm:pt>
    <dgm:pt modelId="{AFCE03C2-AFAC-4659-AE27-B52CDD717DE9}" type="sibTrans" cxnId="{85CDB069-B119-4226-93BF-B0DC0633AB93}">
      <dgm:prSet/>
      <dgm:spPr/>
      <dgm:t>
        <a:bodyPr/>
        <a:lstStyle/>
        <a:p>
          <a:endParaRPr lang="en-IN"/>
        </a:p>
      </dgm:t>
    </dgm:pt>
    <dgm:pt modelId="{F9984C32-3E1D-433D-AB1A-86622CCD29F1}">
      <dgm:prSet/>
      <dgm:spPr/>
      <dgm:t>
        <a:bodyPr/>
        <a:lstStyle/>
        <a:p>
          <a:r>
            <a:rPr lang="en-IN" b="0" i="0">
              <a:latin typeface="Trebuchet MS" panose="020B0603020202020204" pitchFamily="34" charset="0"/>
            </a:rPr>
            <a:t>Hedging provision</a:t>
          </a:r>
          <a:endParaRPr lang="en-IN">
            <a:latin typeface="Trebuchet MS" panose="020B0603020202020204" pitchFamily="34" charset="0"/>
          </a:endParaRPr>
        </a:p>
      </dgm:t>
    </dgm:pt>
    <dgm:pt modelId="{DBCDEC4D-9882-48A7-878D-BF9893DB33FC}" type="parTrans" cxnId="{A4CF0288-7BC7-4542-9794-B579E4965BFD}">
      <dgm:prSet/>
      <dgm:spPr/>
      <dgm:t>
        <a:bodyPr/>
        <a:lstStyle/>
        <a:p>
          <a:endParaRPr lang="en-IN"/>
        </a:p>
      </dgm:t>
    </dgm:pt>
    <dgm:pt modelId="{357D179E-40E8-4665-BEAC-D4854913AA9C}" type="sibTrans" cxnId="{A4CF0288-7BC7-4542-9794-B579E4965BFD}">
      <dgm:prSet/>
      <dgm:spPr/>
      <dgm:t>
        <a:bodyPr/>
        <a:lstStyle/>
        <a:p>
          <a:endParaRPr lang="en-IN"/>
        </a:p>
      </dgm:t>
    </dgm:pt>
    <dgm:pt modelId="{CEC301A6-0E47-4664-81C4-9F176C15DC91}">
      <dgm:prSet/>
      <dgm:spPr/>
      <dgm:t>
        <a:bodyPr/>
        <a:lstStyle/>
        <a:p>
          <a:r>
            <a:rPr lang="en-US" b="0" i="0" dirty="0">
              <a:latin typeface="Trebuchet MS" panose="020B0603020202020204" pitchFamily="34" charset="0"/>
            </a:rPr>
            <a:t>Change of currency of borrowing</a:t>
          </a:r>
          <a:endParaRPr lang="en-IN" dirty="0">
            <a:latin typeface="Trebuchet MS" panose="020B0603020202020204" pitchFamily="34" charset="0"/>
          </a:endParaRPr>
        </a:p>
      </dgm:t>
    </dgm:pt>
    <dgm:pt modelId="{3BEF04E6-6053-48DF-B9BB-9D4FBE3E9FDA}" type="parTrans" cxnId="{C0E51746-E43D-4667-870B-7402E56E2498}">
      <dgm:prSet/>
      <dgm:spPr/>
      <dgm:t>
        <a:bodyPr/>
        <a:lstStyle/>
        <a:p>
          <a:endParaRPr lang="en-IN"/>
        </a:p>
      </dgm:t>
    </dgm:pt>
    <dgm:pt modelId="{EF44E26D-6C24-4883-96DB-50BA2479D88B}" type="sibTrans" cxnId="{C0E51746-E43D-4667-870B-7402E56E2498}">
      <dgm:prSet/>
      <dgm:spPr/>
      <dgm:t>
        <a:bodyPr/>
        <a:lstStyle/>
        <a:p>
          <a:endParaRPr lang="en-IN"/>
        </a:p>
      </dgm:t>
    </dgm:pt>
    <dgm:pt modelId="{F107009B-D0BF-44DB-B2FC-2DA122AAC9BC}" type="pres">
      <dgm:prSet presAssocID="{621AE3A2-369B-4157-A052-716AE973A241}" presName="diagram" presStyleCnt="0">
        <dgm:presLayoutVars>
          <dgm:dir/>
          <dgm:resizeHandles val="exact"/>
        </dgm:presLayoutVars>
      </dgm:prSet>
      <dgm:spPr/>
    </dgm:pt>
    <dgm:pt modelId="{6930A385-93FE-49F7-B6DF-5093A920A4ED}" type="pres">
      <dgm:prSet presAssocID="{60ADDFC2-C70A-45E2-AEC6-690E7AC44454}" presName="node" presStyleLbl="node1" presStyleIdx="0" presStyleCnt="11">
        <dgm:presLayoutVars>
          <dgm:bulletEnabled val="1"/>
        </dgm:presLayoutVars>
      </dgm:prSet>
      <dgm:spPr/>
    </dgm:pt>
    <dgm:pt modelId="{12B50C47-FDFB-4FF6-9282-236FE3DA8543}" type="pres">
      <dgm:prSet presAssocID="{D3FA6DED-A5C4-4974-A42E-985B7AB0F96D}" presName="sibTrans" presStyleCnt="0"/>
      <dgm:spPr/>
    </dgm:pt>
    <dgm:pt modelId="{3719EB4A-4243-4BB9-B255-0FD1AE02E143}" type="pres">
      <dgm:prSet presAssocID="{44F38F0C-E2B3-480C-B552-D49C2165E9EC}" presName="node" presStyleLbl="node1" presStyleIdx="1" presStyleCnt="11">
        <dgm:presLayoutVars>
          <dgm:bulletEnabled val="1"/>
        </dgm:presLayoutVars>
      </dgm:prSet>
      <dgm:spPr/>
    </dgm:pt>
    <dgm:pt modelId="{953E1111-4A6F-4B6E-A088-D8FF3D8C090E}" type="pres">
      <dgm:prSet presAssocID="{721B9BA1-37F0-4AA5-A5C6-2961227A39AA}" presName="sibTrans" presStyleCnt="0"/>
      <dgm:spPr/>
    </dgm:pt>
    <dgm:pt modelId="{4123F45C-83E5-495F-AA2F-E0DF9A41E550}" type="pres">
      <dgm:prSet presAssocID="{BF0A543B-FED9-412E-B4E5-9652AE2A34BA}" presName="node" presStyleLbl="node1" presStyleIdx="2" presStyleCnt="11">
        <dgm:presLayoutVars>
          <dgm:bulletEnabled val="1"/>
        </dgm:presLayoutVars>
      </dgm:prSet>
      <dgm:spPr/>
    </dgm:pt>
    <dgm:pt modelId="{3FCCD601-A0A3-4FD5-8FC1-A88275A6942C}" type="pres">
      <dgm:prSet presAssocID="{14507C20-97BE-4B88-BC9B-623BB2C3BAA9}" presName="sibTrans" presStyleCnt="0"/>
      <dgm:spPr/>
    </dgm:pt>
    <dgm:pt modelId="{CC9C0BFC-01DD-48A6-B68C-C21E6902E22D}" type="pres">
      <dgm:prSet presAssocID="{570EAF89-367E-4BC9-86EF-FDF1A32404C5}" presName="node" presStyleLbl="node1" presStyleIdx="3" presStyleCnt="11">
        <dgm:presLayoutVars>
          <dgm:bulletEnabled val="1"/>
        </dgm:presLayoutVars>
      </dgm:prSet>
      <dgm:spPr/>
    </dgm:pt>
    <dgm:pt modelId="{E24AA6E1-465B-43CF-B121-556A5AF40890}" type="pres">
      <dgm:prSet presAssocID="{E3EEE61C-2D70-4C0B-A75B-F24188A68AAA}" presName="sibTrans" presStyleCnt="0"/>
      <dgm:spPr/>
    </dgm:pt>
    <dgm:pt modelId="{95CD82EA-49BF-45D0-8043-5D36750EA7D2}" type="pres">
      <dgm:prSet presAssocID="{CAFD74CD-F85F-451F-B1E4-9B0BD50D5D59}" presName="node" presStyleLbl="node1" presStyleIdx="4" presStyleCnt="11">
        <dgm:presLayoutVars>
          <dgm:bulletEnabled val="1"/>
        </dgm:presLayoutVars>
      </dgm:prSet>
      <dgm:spPr/>
    </dgm:pt>
    <dgm:pt modelId="{455C7AAF-1F98-428D-B7D5-02A85DC91E78}" type="pres">
      <dgm:prSet presAssocID="{99D0206E-3272-4E2A-9804-E4E47F5400DF}" presName="sibTrans" presStyleCnt="0"/>
      <dgm:spPr/>
    </dgm:pt>
    <dgm:pt modelId="{A2FFD92A-ED60-4570-B1E2-53F520A3AE45}" type="pres">
      <dgm:prSet presAssocID="{3C6C4B96-07EE-4D10-9A36-2C0F573EA859}" presName="node" presStyleLbl="node1" presStyleIdx="5" presStyleCnt="11">
        <dgm:presLayoutVars>
          <dgm:bulletEnabled val="1"/>
        </dgm:presLayoutVars>
      </dgm:prSet>
      <dgm:spPr/>
    </dgm:pt>
    <dgm:pt modelId="{EBC5ED93-56FE-461A-8F3A-164DC1940CB5}" type="pres">
      <dgm:prSet presAssocID="{AF10D8C1-E33C-4390-ABF4-87A7DF870CCC}" presName="sibTrans" presStyleCnt="0"/>
      <dgm:spPr/>
    </dgm:pt>
    <dgm:pt modelId="{2AA1C8A3-F410-42F9-B287-AC3AF6C26868}" type="pres">
      <dgm:prSet presAssocID="{0FB1C5C7-E937-40E9-A060-C7FDBA583AF1}" presName="node" presStyleLbl="node1" presStyleIdx="6" presStyleCnt="11">
        <dgm:presLayoutVars>
          <dgm:bulletEnabled val="1"/>
        </dgm:presLayoutVars>
      </dgm:prSet>
      <dgm:spPr/>
    </dgm:pt>
    <dgm:pt modelId="{97A9FE0A-BF19-4B63-AB50-363EC6BE2343}" type="pres">
      <dgm:prSet presAssocID="{F8CB630C-5CC6-44F2-A18C-550035A46403}" presName="sibTrans" presStyleCnt="0"/>
      <dgm:spPr/>
    </dgm:pt>
    <dgm:pt modelId="{B953B8A0-F34B-4DB4-8310-9258CC2AC870}" type="pres">
      <dgm:prSet presAssocID="{086B77AD-05EE-4435-ABF2-EC874B20220A}" presName="node" presStyleLbl="node1" presStyleIdx="7" presStyleCnt="11">
        <dgm:presLayoutVars>
          <dgm:bulletEnabled val="1"/>
        </dgm:presLayoutVars>
      </dgm:prSet>
      <dgm:spPr/>
    </dgm:pt>
    <dgm:pt modelId="{F64AB973-6787-46B7-B651-680D409EB019}" type="pres">
      <dgm:prSet presAssocID="{23DCA822-2032-4036-98BE-AAB73E37EA12}" presName="sibTrans" presStyleCnt="0"/>
      <dgm:spPr/>
    </dgm:pt>
    <dgm:pt modelId="{09CED363-C415-4182-B318-B93DE1028501}" type="pres">
      <dgm:prSet presAssocID="{9300A356-8500-4975-813A-FA73D3A04A51}" presName="node" presStyleLbl="node1" presStyleIdx="8" presStyleCnt="11">
        <dgm:presLayoutVars>
          <dgm:bulletEnabled val="1"/>
        </dgm:presLayoutVars>
      </dgm:prSet>
      <dgm:spPr/>
    </dgm:pt>
    <dgm:pt modelId="{FA2ADB5D-1DF0-4620-8C3B-4EC44C2E81C8}" type="pres">
      <dgm:prSet presAssocID="{AFCE03C2-AFAC-4659-AE27-B52CDD717DE9}" presName="sibTrans" presStyleCnt="0"/>
      <dgm:spPr/>
    </dgm:pt>
    <dgm:pt modelId="{E29AC2B8-F3ED-4B8D-85F5-ABBE9721556C}" type="pres">
      <dgm:prSet presAssocID="{F9984C32-3E1D-433D-AB1A-86622CCD29F1}" presName="node" presStyleLbl="node1" presStyleIdx="9" presStyleCnt="11">
        <dgm:presLayoutVars>
          <dgm:bulletEnabled val="1"/>
        </dgm:presLayoutVars>
      </dgm:prSet>
      <dgm:spPr/>
    </dgm:pt>
    <dgm:pt modelId="{91E16FB3-C218-4051-803D-CB3F3477143C}" type="pres">
      <dgm:prSet presAssocID="{357D179E-40E8-4665-BEAC-D4854913AA9C}" presName="sibTrans" presStyleCnt="0"/>
      <dgm:spPr/>
    </dgm:pt>
    <dgm:pt modelId="{63624CE5-A19C-4DA5-8FA2-8A7278EB28DE}" type="pres">
      <dgm:prSet presAssocID="{CEC301A6-0E47-4664-81C4-9F176C15DC91}" presName="node" presStyleLbl="node1" presStyleIdx="10" presStyleCnt="11">
        <dgm:presLayoutVars>
          <dgm:bulletEnabled val="1"/>
        </dgm:presLayoutVars>
      </dgm:prSet>
      <dgm:spPr/>
    </dgm:pt>
  </dgm:ptLst>
  <dgm:cxnLst>
    <dgm:cxn modelId="{3F9C7505-1F91-4564-BE4B-B709C4400192}" srcId="{621AE3A2-369B-4157-A052-716AE973A241}" destId="{0FB1C5C7-E937-40E9-A060-C7FDBA583AF1}" srcOrd="6" destOrd="0" parTransId="{101FE13E-A384-4CE4-97D3-41086734021B}" sibTransId="{F8CB630C-5CC6-44F2-A18C-550035A46403}"/>
    <dgm:cxn modelId="{7AEE7615-9B9E-4762-9D79-0ED4F1088A59}" type="presOf" srcId="{570EAF89-367E-4BC9-86EF-FDF1A32404C5}" destId="{CC9C0BFC-01DD-48A6-B68C-C21E6902E22D}" srcOrd="0" destOrd="0" presId="urn:microsoft.com/office/officeart/2005/8/layout/default"/>
    <dgm:cxn modelId="{1DD98A1B-C3AB-43C6-8778-4E0ABE6652D8}" type="presOf" srcId="{0FB1C5C7-E937-40E9-A060-C7FDBA583AF1}" destId="{2AA1C8A3-F410-42F9-B287-AC3AF6C26868}" srcOrd="0" destOrd="0" presId="urn:microsoft.com/office/officeart/2005/8/layout/default"/>
    <dgm:cxn modelId="{12D20F1C-4685-443E-923A-4899F6805EDB}" type="presOf" srcId="{CAFD74CD-F85F-451F-B1E4-9B0BD50D5D59}" destId="{95CD82EA-49BF-45D0-8043-5D36750EA7D2}" srcOrd="0" destOrd="0" presId="urn:microsoft.com/office/officeart/2005/8/layout/default"/>
    <dgm:cxn modelId="{7F8F271E-0AB0-413E-8360-344238AC71E5}" type="presOf" srcId="{BF0A543B-FED9-412E-B4E5-9652AE2A34BA}" destId="{4123F45C-83E5-495F-AA2F-E0DF9A41E550}" srcOrd="0" destOrd="0" presId="urn:microsoft.com/office/officeart/2005/8/layout/default"/>
    <dgm:cxn modelId="{A89C1624-31CC-489B-AEC3-6C756AF2193D}" srcId="{621AE3A2-369B-4157-A052-716AE973A241}" destId="{CAFD74CD-F85F-451F-B1E4-9B0BD50D5D59}" srcOrd="4" destOrd="0" parTransId="{BF84A007-4957-4CB8-9137-B1BA906F9AAE}" sibTransId="{99D0206E-3272-4E2A-9804-E4E47F5400DF}"/>
    <dgm:cxn modelId="{D2962B26-371C-4002-AAEC-97726952EC1F}" type="presOf" srcId="{621AE3A2-369B-4157-A052-716AE973A241}" destId="{F107009B-D0BF-44DB-B2FC-2DA122AAC9BC}" srcOrd="0" destOrd="0" presId="urn:microsoft.com/office/officeart/2005/8/layout/default"/>
    <dgm:cxn modelId="{8E118B2C-F1BD-4D03-B56D-5A2C152029DC}" type="presOf" srcId="{F9984C32-3E1D-433D-AB1A-86622CCD29F1}" destId="{E29AC2B8-F3ED-4B8D-85F5-ABBE9721556C}" srcOrd="0" destOrd="0" presId="urn:microsoft.com/office/officeart/2005/8/layout/default"/>
    <dgm:cxn modelId="{A4EDDA5E-61F3-42C4-AAA7-1F8085EEF253}" type="presOf" srcId="{44F38F0C-E2B3-480C-B552-D49C2165E9EC}" destId="{3719EB4A-4243-4BB9-B255-0FD1AE02E143}" srcOrd="0" destOrd="0" presId="urn:microsoft.com/office/officeart/2005/8/layout/default"/>
    <dgm:cxn modelId="{EB5DEA63-8013-405D-A299-11F382AD545E}" srcId="{621AE3A2-369B-4157-A052-716AE973A241}" destId="{60ADDFC2-C70A-45E2-AEC6-690E7AC44454}" srcOrd="0" destOrd="0" parTransId="{39DB61FD-A372-4E1F-995D-4217B85C3CC3}" sibTransId="{D3FA6DED-A5C4-4974-A42E-985B7AB0F96D}"/>
    <dgm:cxn modelId="{E8222965-F0A6-4671-A06D-C9FC06F4D6E4}" srcId="{621AE3A2-369B-4157-A052-716AE973A241}" destId="{3C6C4B96-07EE-4D10-9A36-2C0F573EA859}" srcOrd="5" destOrd="0" parTransId="{BB8EF114-F030-4D23-A5D2-5783666CB2E5}" sibTransId="{AF10D8C1-E33C-4390-ABF4-87A7DF870CCC}"/>
    <dgm:cxn modelId="{02AC0F46-EFED-440E-BC28-A67DF13F54C3}" type="presOf" srcId="{3C6C4B96-07EE-4D10-9A36-2C0F573EA859}" destId="{A2FFD92A-ED60-4570-B1E2-53F520A3AE45}" srcOrd="0" destOrd="0" presId="urn:microsoft.com/office/officeart/2005/8/layout/default"/>
    <dgm:cxn modelId="{C0E51746-E43D-4667-870B-7402E56E2498}" srcId="{621AE3A2-369B-4157-A052-716AE973A241}" destId="{CEC301A6-0E47-4664-81C4-9F176C15DC91}" srcOrd="10" destOrd="0" parTransId="{3BEF04E6-6053-48DF-B9BB-9D4FBE3E9FDA}" sibTransId="{EF44E26D-6C24-4883-96DB-50BA2479D88B}"/>
    <dgm:cxn modelId="{EFEDAD67-DD9E-405A-8F53-2CE2C22C1890}" srcId="{621AE3A2-369B-4157-A052-716AE973A241}" destId="{086B77AD-05EE-4435-ABF2-EC874B20220A}" srcOrd="7" destOrd="0" parTransId="{6815A818-D0D1-40FF-A07D-E0A9FC92ABEB}" sibTransId="{23DCA822-2032-4036-98BE-AAB73E37EA12}"/>
    <dgm:cxn modelId="{85CDB069-B119-4226-93BF-B0DC0633AB93}" srcId="{621AE3A2-369B-4157-A052-716AE973A241}" destId="{9300A356-8500-4975-813A-FA73D3A04A51}" srcOrd="8" destOrd="0" parTransId="{2CD0E6DF-EEF0-4351-BE6A-2BFA7FBA5AD1}" sibTransId="{AFCE03C2-AFAC-4659-AE27-B52CDD717DE9}"/>
    <dgm:cxn modelId="{C23D156D-7092-492C-BDEC-FD8E4D3B76A1}" srcId="{621AE3A2-369B-4157-A052-716AE973A241}" destId="{570EAF89-367E-4BC9-86EF-FDF1A32404C5}" srcOrd="3" destOrd="0" parTransId="{DEE74F6E-3226-491E-9406-13EB021B47E4}" sibTransId="{E3EEE61C-2D70-4C0B-A75B-F24188A68AAA}"/>
    <dgm:cxn modelId="{F7E78079-E468-44F0-B482-1CEB925974DE}" type="presOf" srcId="{60ADDFC2-C70A-45E2-AEC6-690E7AC44454}" destId="{6930A385-93FE-49F7-B6DF-5093A920A4ED}" srcOrd="0" destOrd="0" presId="urn:microsoft.com/office/officeart/2005/8/layout/default"/>
    <dgm:cxn modelId="{A249657A-8CED-444A-BCBB-2B4C691A599D}" type="presOf" srcId="{086B77AD-05EE-4435-ABF2-EC874B20220A}" destId="{B953B8A0-F34B-4DB4-8310-9258CC2AC870}" srcOrd="0" destOrd="0" presId="urn:microsoft.com/office/officeart/2005/8/layout/default"/>
    <dgm:cxn modelId="{89C18782-091C-45C3-8440-B15F12D3403D}" srcId="{621AE3A2-369B-4157-A052-716AE973A241}" destId="{BF0A543B-FED9-412E-B4E5-9652AE2A34BA}" srcOrd="2" destOrd="0" parTransId="{D05914EC-8D84-4DC6-A189-6994BC01E1EE}" sibTransId="{14507C20-97BE-4B88-BC9B-623BB2C3BAA9}"/>
    <dgm:cxn modelId="{A4CF0288-7BC7-4542-9794-B579E4965BFD}" srcId="{621AE3A2-369B-4157-A052-716AE973A241}" destId="{F9984C32-3E1D-433D-AB1A-86622CCD29F1}" srcOrd="9" destOrd="0" parTransId="{DBCDEC4D-9882-48A7-878D-BF9893DB33FC}" sibTransId="{357D179E-40E8-4665-BEAC-D4854913AA9C}"/>
    <dgm:cxn modelId="{46A376AD-3592-4C80-85AC-708EA2E9B45E}" type="presOf" srcId="{CEC301A6-0E47-4664-81C4-9F176C15DC91}" destId="{63624CE5-A19C-4DA5-8FA2-8A7278EB28DE}" srcOrd="0" destOrd="0" presId="urn:microsoft.com/office/officeart/2005/8/layout/default"/>
    <dgm:cxn modelId="{7947D1EF-A41D-457A-9075-E5EE28B2EE5D}" type="presOf" srcId="{9300A356-8500-4975-813A-FA73D3A04A51}" destId="{09CED363-C415-4182-B318-B93DE1028501}" srcOrd="0" destOrd="0" presId="urn:microsoft.com/office/officeart/2005/8/layout/default"/>
    <dgm:cxn modelId="{58C29FFB-B945-4085-80A7-86C4678274F7}" srcId="{621AE3A2-369B-4157-A052-716AE973A241}" destId="{44F38F0C-E2B3-480C-B552-D49C2165E9EC}" srcOrd="1" destOrd="0" parTransId="{7193896A-6A56-4132-A609-1DB484E69812}" sibTransId="{721B9BA1-37F0-4AA5-A5C6-2961227A39AA}"/>
    <dgm:cxn modelId="{2B87711A-EAF4-4658-9A22-F8C67C36BB2A}" type="presParOf" srcId="{F107009B-D0BF-44DB-B2FC-2DA122AAC9BC}" destId="{6930A385-93FE-49F7-B6DF-5093A920A4ED}" srcOrd="0" destOrd="0" presId="urn:microsoft.com/office/officeart/2005/8/layout/default"/>
    <dgm:cxn modelId="{E26B63DA-A778-445F-A165-DA0575E25252}" type="presParOf" srcId="{F107009B-D0BF-44DB-B2FC-2DA122AAC9BC}" destId="{12B50C47-FDFB-4FF6-9282-236FE3DA8543}" srcOrd="1" destOrd="0" presId="urn:microsoft.com/office/officeart/2005/8/layout/default"/>
    <dgm:cxn modelId="{CC9E8136-4043-41D8-B338-9CCB454AEB02}" type="presParOf" srcId="{F107009B-D0BF-44DB-B2FC-2DA122AAC9BC}" destId="{3719EB4A-4243-4BB9-B255-0FD1AE02E143}" srcOrd="2" destOrd="0" presId="urn:microsoft.com/office/officeart/2005/8/layout/default"/>
    <dgm:cxn modelId="{C3C694C2-70B8-4C22-8CF1-8D0E78278262}" type="presParOf" srcId="{F107009B-D0BF-44DB-B2FC-2DA122AAC9BC}" destId="{953E1111-4A6F-4B6E-A088-D8FF3D8C090E}" srcOrd="3" destOrd="0" presId="urn:microsoft.com/office/officeart/2005/8/layout/default"/>
    <dgm:cxn modelId="{E5CECEA5-7AFF-4767-8D4B-48986D1AE493}" type="presParOf" srcId="{F107009B-D0BF-44DB-B2FC-2DA122AAC9BC}" destId="{4123F45C-83E5-495F-AA2F-E0DF9A41E550}" srcOrd="4" destOrd="0" presId="urn:microsoft.com/office/officeart/2005/8/layout/default"/>
    <dgm:cxn modelId="{9B321211-DB94-49A8-A7FC-B1E410C18966}" type="presParOf" srcId="{F107009B-D0BF-44DB-B2FC-2DA122AAC9BC}" destId="{3FCCD601-A0A3-4FD5-8FC1-A88275A6942C}" srcOrd="5" destOrd="0" presId="urn:microsoft.com/office/officeart/2005/8/layout/default"/>
    <dgm:cxn modelId="{21C91D89-BABB-42CD-BF86-8D09485DBA0F}" type="presParOf" srcId="{F107009B-D0BF-44DB-B2FC-2DA122AAC9BC}" destId="{CC9C0BFC-01DD-48A6-B68C-C21E6902E22D}" srcOrd="6" destOrd="0" presId="urn:microsoft.com/office/officeart/2005/8/layout/default"/>
    <dgm:cxn modelId="{F1C0D850-D58E-4E04-8BE0-AD0872231A2B}" type="presParOf" srcId="{F107009B-D0BF-44DB-B2FC-2DA122AAC9BC}" destId="{E24AA6E1-465B-43CF-B121-556A5AF40890}" srcOrd="7" destOrd="0" presId="urn:microsoft.com/office/officeart/2005/8/layout/default"/>
    <dgm:cxn modelId="{71C203DE-6CCF-4140-AB6A-F7415B3B16B9}" type="presParOf" srcId="{F107009B-D0BF-44DB-B2FC-2DA122AAC9BC}" destId="{95CD82EA-49BF-45D0-8043-5D36750EA7D2}" srcOrd="8" destOrd="0" presId="urn:microsoft.com/office/officeart/2005/8/layout/default"/>
    <dgm:cxn modelId="{618BB95F-9DF9-4414-93ED-E6200DC44042}" type="presParOf" srcId="{F107009B-D0BF-44DB-B2FC-2DA122AAC9BC}" destId="{455C7AAF-1F98-428D-B7D5-02A85DC91E78}" srcOrd="9" destOrd="0" presId="urn:microsoft.com/office/officeart/2005/8/layout/default"/>
    <dgm:cxn modelId="{5DE364AD-93CE-41D1-AF1F-A0C12C992D9F}" type="presParOf" srcId="{F107009B-D0BF-44DB-B2FC-2DA122AAC9BC}" destId="{A2FFD92A-ED60-4570-B1E2-53F520A3AE45}" srcOrd="10" destOrd="0" presId="urn:microsoft.com/office/officeart/2005/8/layout/default"/>
    <dgm:cxn modelId="{EBBA54D2-6C0A-4E32-82C2-4A9733E1C9B9}" type="presParOf" srcId="{F107009B-D0BF-44DB-B2FC-2DA122AAC9BC}" destId="{EBC5ED93-56FE-461A-8F3A-164DC1940CB5}" srcOrd="11" destOrd="0" presId="urn:microsoft.com/office/officeart/2005/8/layout/default"/>
    <dgm:cxn modelId="{6E6F716D-748B-4A25-9F50-2D16563518C0}" type="presParOf" srcId="{F107009B-D0BF-44DB-B2FC-2DA122AAC9BC}" destId="{2AA1C8A3-F410-42F9-B287-AC3AF6C26868}" srcOrd="12" destOrd="0" presId="urn:microsoft.com/office/officeart/2005/8/layout/default"/>
    <dgm:cxn modelId="{FBA957DC-1A7F-4F6A-BBE4-02B61027323B}" type="presParOf" srcId="{F107009B-D0BF-44DB-B2FC-2DA122AAC9BC}" destId="{97A9FE0A-BF19-4B63-AB50-363EC6BE2343}" srcOrd="13" destOrd="0" presId="urn:microsoft.com/office/officeart/2005/8/layout/default"/>
    <dgm:cxn modelId="{D121CC7E-CD17-45AE-AF9A-76FB20D25331}" type="presParOf" srcId="{F107009B-D0BF-44DB-B2FC-2DA122AAC9BC}" destId="{B953B8A0-F34B-4DB4-8310-9258CC2AC870}" srcOrd="14" destOrd="0" presId="urn:microsoft.com/office/officeart/2005/8/layout/default"/>
    <dgm:cxn modelId="{1B96333F-63F6-458C-A19F-8D2DF94A700E}" type="presParOf" srcId="{F107009B-D0BF-44DB-B2FC-2DA122AAC9BC}" destId="{F64AB973-6787-46B7-B651-680D409EB019}" srcOrd="15" destOrd="0" presId="urn:microsoft.com/office/officeart/2005/8/layout/default"/>
    <dgm:cxn modelId="{A43AA506-5B7C-4720-98D0-DD9951009017}" type="presParOf" srcId="{F107009B-D0BF-44DB-B2FC-2DA122AAC9BC}" destId="{09CED363-C415-4182-B318-B93DE1028501}" srcOrd="16" destOrd="0" presId="urn:microsoft.com/office/officeart/2005/8/layout/default"/>
    <dgm:cxn modelId="{78911B99-DA6F-4378-9CD5-336C821453A4}" type="presParOf" srcId="{F107009B-D0BF-44DB-B2FC-2DA122AAC9BC}" destId="{FA2ADB5D-1DF0-4620-8C3B-4EC44C2E81C8}" srcOrd="17" destOrd="0" presId="urn:microsoft.com/office/officeart/2005/8/layout/default"/>
    <dgm:cxn modelId="{4EAE01F6-2F27-4484-B458-DE16730D128D}" type="presParOf" srcId="{F107009B-D0BF-44DB-B2FC-2DA122AAC9BC}" destId="{E29AC2B8-F3ED-4B8D-85F5-ABBE9721556C}" srcOrd="18" destOrd="0" presId="urn:microsoft.com/office/officeart/2005/8/layout/default"/>
    <dgm:cxn modelId="{83CD21AA-E5E5-4949-81D7-BC968084C9BF}" type="presParOf" srcId="{F107009B-D0BF-44DB-B2FC-2DA122AAC9BC}" destId="{91E16FB3-C218-4051-803D-CB3F3477143C}" srcOrd="19" destOrd="0" presId="urn:microsoft.com/office/officeart/2005/8/layout/default"/>
    <dgm:cxn modelId="{6112EAF4-6115-4BF1-ACBA-1DFE66D7CB42}" type="presParOf" srcId="{F107009B-D0BF-44DB-B2FC-2DA122AAC9BC}" destId="{63624CE5-A19C-4DA5-8FA2-8A7278EB28DE}" srcOrd="2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FAD803-CFE1-4F5F-AAA4-36B6DE7DABD7}" type="doc">
      <dgm:prSet loTypeId="urn:diagrams.loki3.com/BracketLis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IN"/>
        </a:p>
      </dgm:t>
    </dgm:pt>
    <dgm:pt modelId="{08EF0DC6-CE87-4C5F-9155-8237E92581EF}">
      <dgm:prSet/>
      <dgm:spPr/>
      <dgm:t>
        <a:bodyPr/>
        <a:lstStyle/>
        <a:p>
          <a:r>
            <a:rPr lang="en-US" b="0" i="0" dirty="0">
              <a:latin typeface="Trebuchet MS" panose="020B0603020202020204" pitchFamily="34" charset="0"/>
            </a:rPr>
            <a:t>Real estate activities</a:t>
          </a:r>
          <a:endParaRPr lang="en-IN" dirty="0">
            <a:latin typeface="Trebuchet MS" panose="020B0603020202020204" pitchFamily="34" charset="0"/>
          </a:endParaRPr>
        </a:p>
      </dgm:t>
    </dgm:pt>
    <dgm:pt modelId="{19268629-7638-487A-B6B4-44B236AFE190}" type="parTrans" cxnId="{3171BB2C-963D-4274-876B-93E46CED7461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02220275-C575-47F0-AF59-35A7D84A1791}" type="sibTrans" cxnId="{3171BB2C-963D-4274-876B-93E46CED7461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EB6041A1-0C64-4F9F-AFA8-3A382CEB591B}">
      <dgm:prSet/>
      <dgm:spPr/>
      <dgm:t>
        <a:bodyPr/>
        <a:lstStyle/>
        <a:p>
          <a:r>
            <a:rPr lang="en-US" b="0" i="0" dirty="0">
              <a:latin typeface="Trebuchet MS" panose="020B0603020202020204" pitchFamily="34" charset="0"/>
            </a:rPr>
            <a:t>Investment in capital market</a:t>
          </a:r>
          <a:endParaRPr lang="en-IN" dirty="0">
            <a:latin typeface="Trebuchet MS" panose="020B0603020202020204" pitchFamily="34" charset="0"/>
          </a:endParaRPr>
        </a:p>
      </dgm:t>
    </dgm:pt>
    <dgm:pt modelId="{6E47037D-F4C5-49C5-94F0-A45FC504ED1B}" type="parTrans" cxnId="{3B6E1F98-9F3E-476A-93BB-7234EA10118F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8C0E8001-9184-4B28-BDCD-BD8C579AEBE2}" type="sibTrans" cxnId="{3B6E1F98-9F3E-476A-93BB-7234EA10118F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F3AC427A-DA40-4427-88E3-51509A385970}">
      <dgm:prSet/>
      <dgm:spPr/>
      <dgm:t>
        <a:bodyPr/>
        <a:lstStyle/>
        <a:p>
          <a:r>
            <a:rPr lang="en-US" b="0" i="0" dirty="0">
              <a:latin typeface="Trebuchet MS" panose="020B0603020202020204" pitchFamily="34" charset="0"/>
            </a:rPr>
            <a:t>Equity investment</a:t>
          </a:r>
          <a:endParaRPr lang="en-IN" dirty="0">
            <a:latin typeface="Trebuchet MS" panose="020B0603020202020204" pitchFamily="34" charset="0"/>
          </a:endParaRPr>
        </a:p>
      </dgm:t>
    </dgm:pt>
    <dgm:pt modelId="{4B2DB0BF-69CD-4433-87F8-FB27F03C309F}" type="parTrans" cxnId="{CF104CAB-7189-42CA-8F47-66E2CA71C9FA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BDD5C3E6-81ED-444E-B1ED-925E12A40D2D}" type="sibTrans" cxnId="{CF104CAB-7189-42CA-8F47-66E2CA71C9FA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BA94E6E9-53C9-4FFB-AD0D-6316485F77EB}">
      <dgm:prSet/>
      <dgm:spPr/>
      <dgm:t>
        <a:bodyPr/>
        <a:lstStyle/>
        <a:p>
          <a:r>
            <a:rPr lang="en-US" b="0" i="0" dirty="0">
              <a:latin typeface="Trebuchet MS" panose="020B0603020202020204" pitchFamily="34" charset="0"/>
            </a:rPr>
            <a:t>Working capital purposes, except in certain cases mentioned in MAMP slide</a:t>
          </a:r>
          <a:endParaRPr lang="en-IN" dirty="0">
            <a:latin typeface="Trebuchet MS" panose="020B0603020202020204" pitchFamily="34" charset="0"/>
          </a:endParaRPr>
        </a:p>
      </dgm:t>
    </dgm:pt>
    <dgm:pt modelId="{A9BA1C6A-CAF8-4C3F-873C-133268D202C2}" type="parTrans" cxnId="{7BBC959C-0B1E-4F3B-846C-B66814558B3C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92F14B1F-32D0-403E-BE83-6728C6D133AE}" type="sibTrans" cxnId="{7BBC959C-0B1E-4F3B-846C-B66814558B3C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41B35EDC-8084-4596-ADE6-6341D69213E7}">
      <dgm:prSet/>
      <dgm:spPr/>
      <dgm:t>
        <a:bodyPr/>
        <a:lstStyle/>
        <a:p>
          <a:r>
            <a:rPr lang="en-US" b="0" i="0" dirty="0">
              <a:latin typeface="Trebuchet MS" panose="020B0603020202020204" pitchFamily="34" charset="0"/>
            </a:rPr>
            <a:t>General corporate purposes, except in certain cases mentioned in MAMP slide</a:t>
          </a:r>
          <a:endParaRPr lang="en-IN" dirty="0">
            <a:latin typeface="Trebuchet MS" panose="020B0603020202020204" pitchFamily="34" charset="0"/>
          </a:endParaRPr>
        </a:p>
      </dgm:t>
    </dgm:pt>
    <dgm:pt modelId="{1A75FF7E-7D95-435D-9D54-E9F9895C4B95}" type="parTrans" cxnId="{11EC2102-74AF-4AB7-943B-F21B7FD25FF6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142E1CD7-E4EA-4021-9DD0-EE04FF8F1E9F}" type="sibTrans" cxnId="{11EC2102-74AF-4AB7-943B-F21B7FD25FF6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8D116BD3-F393-4C8F-9761-BFCE8B10B3F2}">
      <dgm:prSet/>
      <dgm:spPr/>
      <dgm:t>
        <a:bodyPr/>
        <a:lstStyle/>
        <a:p>
          <a:r>
            <a:rPr lang="en-US" b="0" i="0" dirty="0">
              <a:latin typeface="Trebuchet MS" panose="020B0603020202020204" pitchFamily="34" charset="0"/>
            </a:rPr>
            <a:t>Repayment of Rupee loans, except in certain cases mentioned in MAMP slide</a:t>
          </a:r>
          <a:endParaRPr lang="en-IN" dirty="0">
            <a:latin typeface="Trebuchet MS" panose="020B0603020202020204" pitchFamily="34" charset="0"/>
          </a:endParaRPr>
        </a:p>
      </dgm:t>
    </dgm:pt>
    <dgm:pt modelId="{5CA8DFC9-7A85-4A4E-BDC8-7EB6DE5DB260}" type="parTrans" cxnId="{EAEDBBFB-C193-4A5D-94F9-EA3C286963EC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E6ED5DE2-25C1-4AD5-8C38-A1408CD15D40}" type="sibTrans" cxnId="{EAEDBBFB-C193-4A5D-94F9-EA3C286963EC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6D7F0325-9246-46A7-83DE-45071C16B314}">
      <dgm:prSet/>
      <dgm:spPr/>
      <dgm:t>
        <a:bodyPr/>
        <a:lstStyle/>
        <a:p>
          <a:r>
            <a:rPr lang="en-US" b="0" i="0" dirty="0">
              <a:latin typeface="Trebuchet MS" panose="020B0603020202020204" pitchFamily="34" charset="0"/>
            </a:rPr>
            <a:t>On-lending to entities for the above activities, except in case of ECB raised by NBFCs as given in MAMP slide</a:t>
          </a:r>
          <a:endParaRPr lang="en-IN" dirty="0">
            <a:latin typeface="Trebuchet MS" panose="020B0603020202020204" pitchFamily="34" charset="0"/>
          </a:endParaRPr>
        </a:p>
      </dgm:t>
    </dgm:pt>
    <dgm:pt modelId="{75FB523E-1B3C-4BE4-9E3F-AE321F01690D}" type="parTrans" cxnId="{A99DACFC-7F3D-45A2-985F-5F60AEDE4C6E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F0497502-005B-4D81-9CD5-1AD19D9A319D}" type="sibTrans" cxnId="{A99DACFC-7F3D-45A2-985F-5F60AEDE4C6E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BB626D48-FE21-4A56-B728-792A638AA3FB}">
      <dgm:prSet/>
      <dgm:spPr/>
      <dgm:t>
        <a:bodyPr/>
        <a:lstStyle/>
        <a:p>
          <a:endParaRPr lang="en-IN" dirty="0">
            <a:latin typeface="Trebuchet MS" panose="020B0603020202020204" pitchFamily="34" charset="0"/>
          </a:endParaRPr>
        </a:p>
      </dgm:t>
    </dgm:pt>
    <dgm:pt modelId="{C1091CCE-2F24-4FD7-B6E7-12AE03CA0E21}" type="parTrans" cxnId="{6663603D-D755-467F-9C83-090B06E55CE0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4908C2E3-6D6A-4722-A50C-22677BDD582D}" type="sibTrans" cxnId="{6663603D-D755-467F-9C83-090B06E55CE0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CFC18516-ED3E-416D-8935-DAC00E5A1BFE}">
      <dgm:prSet/>
      <dgm:spPr/>
      <dgm:t>
        <a:bodyPr/>
        <a:lstStyle/>
        <a:p>
          <a:endParaRPr lang="en-IN" dirty="0">
            <a:latin typeface="Trebuchet MS" panose="020B0603020202020204" pitchFamily="34" charset="0"/>
          </a:endParaRPr>
        </a:p>
      </dgm:t>
    </dgm:pt>
    <dgm:pt modelId="{C814CA25-0BCA-44B4-BA8B-F9979B886CF5}" type="parTrans" cxnId="{99C6F27D-42DE-4F52-8F14-96D031295B11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9EDF1CB7-FAEF-4D69-AEEE-F24E90BC4A26}" type="sibTrans" cxnId="{99C6F27D-42DE-4F52-8F14-96D031295B11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002F38DF-AB1F-426E-862D-EAB8F3FAE79B}">
      <dgm:prSet/>
      <dgm:spPr/>
      <dgm:t>
        <a:bodyPr/>
        <a:lstStyle/>
        <a:p>
          <a:endParaRPr lang="en-IN" dirty="0">
            <a:latin typeface="Trebuchet MS" panose="020B0603020202020204" pitchFamily="34" charset="0"/>
          </a:endParaRPr>
        </a:p>
      </dgm:t>
    </dgm:pt>
    <dgm:pt modelId="{93FB30D3-3511-4B08-9E99-214FB48FC27B}" type="parTrans" cxnId="{9935B560-E77C-4107-AFBE-C9684DA06FB7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E1207B7A-4788-4F2E-BF3D-7C90F54D0B4D}" type="sibTrans" cxnId="{9935B560-E77C-4107-AFBE-C9684DA06FB7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9D33286C-91E5-4FEC-9A0A-F8984BDFA414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04EE7F5E-3DBA-449D-A54F-DFDFE9301062}" type="parTrans" cxnId="{A08151C2-3DD0-4C51-BDA1-CB46BBFBB14A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3039EF24-5933-4920-A4B4-48871D88A728}" type="sibTrans" cxnId="{A08151C2-3DD0-4C51-BDA1-CB46BBFBB14A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240C41A8-A06B-472A-95E8-32EA0BCF52DD}">
      <dgm:prSet/>
      <dgm:spPr/>
      <dgm:t>
        <a:bodyPr/>
        <a:lstStyle/>
        <a:p>
          <a:endParaRPr lang="en-IN" dirty="0">
            <a:latin typeface="Trebuchet MS" panose="020B0603020202020204" pitchFamily="34" charset="0"/>
          </a:endParaRPr>
        </a:p>
      </dgm:t>
    </dgm:pt>
    <dgm:pt modelId="{0F0BE35A-C12E-4DEE-B691-DB63B4EEDD4F}" type="parTrans" cxnId="{60674827-618D-4480-B531-CDD5F311B6C4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BD718F05-AD82-49B2-B33E-C0D28D3B3A7B}" type="sibTrans" cxnId="{60674827-618D-4480-B531-CDD5F311B6C4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41BC42BE-0D79-4908-9A8B-848E9772C124}">
      <dgm:prSet/>
      <dgm:spPr/>
      <dgm:t>
        <a:bodyPr/>
        <a:lstStyle/>
        <a:p>
          <a:endParaRPr lang="en-IN" dirty="0">
            <a:latin typeface="Trebuchet MS" panose="020B0603020202020204" pitchFamily="34" charset="0"/>
          </a:endParaRPr>
        </a:p>
      </dgm:t>
    </dgm:pt>
    <dgm:pt modelId="{2B27E858-7F35-4EF5-9E05-F11185DC5E62}" type="parTrans" cxnId="{E7E0D5D8-B8B4-4A84-8057-DCB1507606DD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AF644952-FE1D-42EC-AB20-B1E27E9B27F6}" type="sibTrans" cxnId="{E7E0D5D8-B8B4-4A84-8057-DCB1507606DD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EB406BB6-1562-4B9C-BD9D-3B59C992198E}">
      <dgm:prSet/>
      <dgm:spPr/>
      <dgm:t>
        <a:bodyPr/>
        <a:lstStyle/>
        <a:p>
          <a:endParaRPr lang="en-IN" dirty="0">
            <a:latin typeface="Trebuchet MS" panose="020B0603020202020204" pitchFamily="34" charset="0"/>
          </a:endParaRPr>
        </a:p>
      </dgm:t>
    </dgm:pt>
    <dgm:pt modelId="{6E63BD45-D1E1-44DE-B8D7-410FA16AD620}" type="parTrans" cxnId="{7A672C31-ED1B-4239-9E9D-4335744E8F1B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04A718C3-B06F-4C12-A986-F28C1B6400D9}" type="sibTrans" cxnId="{7A672C31-ED1B-4239-9E9D-4335744E8F1B}">
      <dgm:prSet/>
      <dgm:spPr/>
      <dgm:t>
        <a:bodyPr/>
        <a:lstStyle/>
        <a:p>
          <a:endParaRPr lang="en-IN">
            <a:latin typeface="Trebuchet MS" panose="020B0603020202020204" pitchFamily="34" charset="0"/>
          </a:endParaRPr>
        </a:p>
      </dgm:t>
    </dgm:pt>
    <dgm:pt modelId="{55B6232D-FEF2-4FDE-ACE4-66B1E050D214}" type="pres">
      <dgm:prSet presAssocID="{59FAD803-CFE1-4F5F-AAA4-36B6DE7DABD7}" presName="Name0" presStyleCnt="0">
        <dgm:presLayoutVars>
          <dgm:dir/>
          <dgm:animLvl val="lvl"/>
          <dgm:resizeHandles val="exact"/>
        </dgm:presLayoutVars>
      </dgm:prSet>
      <dgm:spPr/>
    </dgm:pt>
    <dgm:pt modelId="{6FC4E46D-408A-4000-80F5-984AA6321DAA}" type="pres">
      <dgm:prSet presAssocID="{BB626D48-FE21-4A56-B728-792A638AA3FB}" presName="linNode" presStyleCnt="0"/>
      <dgm:spPr/>
    </dgm:pt>
    <dgm:pt modelId="{C419FF29-964F-4C91-B7BB-80D8FF68B955}" type="pres">
      <dgm:prSet presAssocID="{BB626D48-FE21-4A56-B728-792A638AA3FB}" presName="parTx" presStyleLbl="revTx" presStyleIdx="0" presStyleCnt="7">
        <dgm:presLayoutVars>
          <dgm:chMax val="1"/>
          <dgm:bulletEnabled val="1"/>
        </dgm:presLayoutVars>
      </dgm:prSet>
      <dgm:spPr/>
    </dgm:pt>
    <dgm:pt modelId="{AD5725A0-E3E9-4366-9F1E-52505B156C3B}" type="pres">
      <dgm:prSet presAssocID="{BB626D48-FE21-4A56-B728-792A638AA3FB}" presName="bracket" presStyleLbl="parChTrans1D1" presStyleIdx="0" presStyleCnt="7"/>
      <dgm:spPr/>
    </dgm:pt>
    <dgm:pt modelId="{F7A8D21A-AA5E-478D-8584-C7D3794D9CF5}" type="pres">
      <dgm:prSet presAssocID="{BB626D48-FE21-4A56-B728-792A638AA3FB}" presName="spH" presStyleCnt="0"/>
      <dgm:spPr/>
    </dgm:pt>
    <dgm:pt modelId="{BEB5B422-58C2-468B-949A-10CCB8357737}" type="pres">
      <dgm:prSet presAssocID="{BB626D48-FE21-4A56-B728-792A638AA3FB}" presName="desTx" presStyleLbl="node1" presStyleIdx="0" presStyleCnt="7">
        <dgm:presLayoutVars>
          <dgm:bulletEnabled val="1"/>
        </dgm:presLayoutVars>
      </dgm:prSet>
      <dgm:spPr/>
    </dgm:pt>
    <dgm:pt modelId="{11CBAD74-9FDF-4B13-B22E-404770E71AD2}" type="pres">
      <dgm:prSet presAssocID="{4908C2E3-6D6A-4722-A50C-22677BDD582D}" presName="spV" presStyleCnt="0"/>
      <dgm:spPr/>
    </dgm:pt>
    <dgm:pt modelId="{AAD7E98C-6703-4D94-BC73-FA43FF019076}" type="pres">
      <dgm:prSet presAssocID="{CFC18516-ED3E-416D-8935-DAC00E5A1BFE}" presName="linNode" presStyleCnt="0"/>
      <dgm:spPr/>
    </dgm:pt>
    <dgm:pt modelId="{10AA401C-42E1-4F5C-91B5-7D8A7640926F}" type="pres">
      <dgm:prSet presAssocID="{CFC18516-ED3E-416D-8935-DAC00E5A1BFE}" presName="parTx" presStyleLbl="revTx" presStyleIdx="1" presStyleCnt="7">
        <dgm:presLayoutVars>
          <dgm:chMax val="1"/>
          <dgm:bulletEnabled val="1"/>
        </dgm:presLayoutVars>
      </dgm:prSet>
      <dgm:spPr/>
    </dgm:pt>
    <dgm:pt modelId="{93C6A39B-CB03-4FFB-ABB1-EDD88B1415B5}" type="pres">
      <dgm:prSet presAssocID="{CFC18516-ED3E-416D-8935-DAC00E5A1BFE}" presName="bracket" presStyleLbl="parChTrans1D1" presStyleIdx="1" presStyleCnt="7"/>
      <dgm:spPr/>
    </dgm:pt>
    <dgm:pt modelId="{D52444AD-5A39-4DDB-81B1-EC0F578075E5}" type="pres">
      <dgm:prSet presAssocID="{CFC18516-ED3E-416D-8935-DAC00E5A1BFE}" presName="spH" presStyleCnt="0"/>
      <dgm:spPr/>
    </dgm:pt>
    <dgm:pt modelId="{73E0F22B-530B-4072-82B6-61FA4328322A}" type="pres">
      <dgm:prSet presAssocID="{CFC18516-ED3E-416D-8935-DAC00E5A1BFE}" presName="desTx" presStyleLbl="node1" presStyleIdx="1" presStyleCnt="7">
        <dgm:presLayoutVars>
          <dgm:bulletEnabled val="1"/>
        </dgm:presLayoutVars>
      </dgm:prSet>
      <dgm:spPr/>
    </dgm:pt>
    <dgm:pt modelId="{9E59DEC4-BB89-4924-B87B-B4A57E6846F2}" type="pres">
      <dgm:prSet presAssocID="{9EDF1CB7-FAEF-4D69-AEEE-F24E90BC4A26}" presName="spV" presStyleCnt="0"/>
      <dgm:spPr/>
    </dgm:pt>
    <dgm:pt modelId="{0F9E837D-F312-497B-97A9-34B8A5F9228B}" type="pres">
      <dgm:prSet presAssocID="{002F38DF-AB1F-426E-862D-EAB8F3FAE79B}" presName="linNode" presStyleCnt="0"/>
      <dgm:spPr/>
    </dgm:pt>
    <dgm:pt modelId="{EED5B987-CCC2-4C95-AB63-3B73B10A0355}" type="pres">
      <dgm:prSet presAssocID="{002F38DF-AB1F-426E-862D-EAB8F3FAE79B}" presName="parTx" presStyleLbl="revTx" presStyleIdx="2" presStyleCnt="7">
        <dgm:presLayoutVars>
          <dgm:chMax val="1"/>
          <dgm:bulletEnabled val="1"/>
        </dgm:presLayoutVars>
      </dgm:prSet>
      <dgm:spPr/>
    </dgm:pt>
    <dgm:pt modelId="{79EFAED1-35B8-4771-8ACE-4F5E17742EAD}" type="pres">
      <dgm:prSet presAssocID="{002F38DF-AB1F-426E-862D-EAB8F3FAE79B}" presName="bracket" presStyleLbl="parChTrans1D1" presStyleIdx="2" presStyleCnt="7"/>
      <dgm:spPr/>
    </dgm:pt>
    <dgm:pt modelId="{FCB2645B-0D85-439B-95E3-281FEE1C5E14}" type="pres">
      <dgm:prSet presAssocID="{002F38DF-AB1F-426E-862D-EAB8F3FAE79B}" presName="spH" presStyleCnt="0"/>
      <dgm:spPr/>
    </dgm:pt>
    <dgm:pt modelId="{5243A224-A05D-4974-8926-56C793AFB201}" type="pres">
      <dgm:prSet presAssocID="{002F38DF-AB1F-426E-862D-EAB8F3FAE79B}" presName="desTx" presStyleLbl="node1" presStyleIdx="2" presStyleCnt="7">
        <dgm:presLayoutVars>
          <dgm:bulletEnabled val="1"/>
        </dgm:presLayoutVars>
      </dgm:prSet>
      <dgm:spPr/>
    </dgm:pt>
    <dgm:pt modelId="{0CAB83A9-3AF4-408E-A143-93067EFCA705}" type="pres">
      <dgm:prSet presAssocID="{E1207B7A-4788-4F2E-BF3D-7C90F54D0B4D}" presName="spV" presStyleCnt="0"/>
      <dgm:spPr/>
    </dgm:pt>
    <dgm:pt modelId="{3EDC68F1-8AFB-441B-BD00-3E395F0BFD1F}" type="pres">
      <dgm:prSet presAssocID="{9D33286C-91E5-4FEC-9A0A-F8984BDFA414}" presName="linNode" presStyleCnt="0"/>
      <dgm:spPr/>
    </dgm:pt>
    <dgm:pt modelId="{B635C1FE-7776-4463-BF44-6CAD2D361AA4}" type="pres">
      <dgm:prSet presAssocID="{9D33286C-91E5-4FEC-9A0A-F8984BDFA414}" presName="parTx" presStyleLbl="revTx" presStyleIdx="3" presStyleCnt="7">
        <dgm:presLayoutVars>
          <dgm:chMax val="1"/>
          <dgm:bulletEnabled val="1"/>
        </dgm:presLayoutVars>
      </dgm:prSet>
      <dgm:spPr/>
    </dgm:pt>
    <dgm:pt modelId="{3F516286-EB7F-4F17-BE0E-8040EA9292F7}" type="pres">
      <dgm:prSet presAssocID="{9D33286C-91E5-4FEC-9A0A-F8984BDFA414}" presName="bracket" presStyleLbl="parChTrans1D1" presStyleIdx="3" presStyleCnt="7"/>
      <dgm:spPr/>
    </dgm:pt>
    <dgm:pt modelId="{833642A0-2D57-42D4-8263-7E6B930C48C8}" type="pres">
      <dgm:prSet presAssocID="{9D33286C-91E5-4FEC-9A0A-F8984BDFA414}" presName="spH" presStyleCnt="0"/>
      <dgm:spPr/>
    </dgm:pt>
    <dgm:pt modelId="{C0D62D35-EB4B-40B2-972D-F05DA238EBBC}" type="pres">
      <dgm:prSet presAssocID="{9D33286C-91E5-4FEC-9A0A-F8984BDFA414}" presName="desTx" presStyleLbl="node1" presStyleIdx="3" presStyleCnt="7">
        <dgm:presLayoutVars>
          <dgm:bulletEnabled val="1"/>
        </dgm:presLayoutVars>
      </dgm:prSet>
      <dgm:spPr/>
    </dgm:pt>
    <dgm:pt modelId="{2D9222F4-7894-489A-B6BD-9158218B13B1}" type="pres">
      <dgm:prSet presAssocID="{3039EF24-5933-4920-A4B4-48871D88A728}" presName="spV" presStyleCnt="0"/>
      <dgm:spPr/>
    </dgm:pt>
    <dgm:pt modelId="{8711CEA1-B98B-467E-9DCD-6DDBF71E54CA}" type="pres">
      <dgm:prSet presAssocID="{240C41A8-A06B-472A-95E8-32EA0BCF52DD}" presName="linNode" presStyleCnt="0"/>
      <dgm:spPr/>
    </dgm:pt>
    <dgm:pt modelId="{0E9C7842-AC60-4671-A300-6E0F820A41CC}" type="pres">
      <dgm:prSet presAssocID="{240C41A8-A06B-472A-95E8-32EA0BCF52DD}" presName="parTx" presStyleLbl="revTx" presStyleIdx="4" presStyleCnt="7">
        <dgm:presLayoutVars>
          <dgm:chMax val="1"/>
          <dgm:bulletEnabled val="1"/>
        </dgm:presLayoutVars>
      </dgm:prSet>
      <dgm:spPr/>
    </dgm:pt>
    <dgm:pt modelId="{E45D434B-D34A-4C1A-B44B-3FDB98CD84AB}" type="pres">
      <dgm:prSet presAssocID="{240C41A8-A06B-472A-95E8-32EA0BCF52DD}" presName="bracket" presStyleLbl="parChTrans1D1" presStyleIdx="4" presStyleCnt="7"/>
      <dgm:spPr/>
    </dgm:pt>
    <dgm:pt modelId="{326F5B6D-5A98-4637-B9B7-E8EEB40A4FE1}" type="pres">
      <dgm:prSet presAssocID="{240C41A8-A06B-472A-95E8-32EA0BCF52DD}" presName="spH" presStyleCnt="0"/>
      <dgm:spPr/>
    </dgm:pt>
    <dgm:pt modelId="{6177E054-0581-453C-8299-0F0E3D814D97}" type="pres">
      <dgm:prSet presAssocID="{240C41A8-A06B-472A-95E8-32EA0BCF52DD}" presName="desTx" presStyleLbl="node1" presStyleIdx="4" presStyleCnt="7">
        <dgm:presLayoutVars>
          <dgm:bulletEnabled val="1"/>
        </dgm:presLayoutVars>
      </dgm:prSet>
      <dgm:spPr/>
    </dgm:pt>
    <dgm:pt modelId="{B76A2E9D-732C-4045-B643-2971B335D8F8}" type="pres">
      <dgm:prSet presAssocID="{BD718F05-AD82-49B2-B33E-C0D28D3B3A7B}" presName="spV" presStyleCnt="0"/>
      <dgm:spPr/>
    </dgm:pt>
    <dgm:pt modelId="{4A41FB21-CCFA-4B86-832C-BAE098E5186B}" type="pres">
      <dgm:prSet presAssocID="{41BC42BE-0D79-4908-9A8B-848E9772C124}" presName="linNode" presStyleCnt="0"/>
      <dgm:spPr/>
    </dgm:pt>
    <dgm:pt modelId="{3E44153D-F423-4226-A038-7C7005E6B3FC}" type="pres">
      <dgm:prSet presAssocID="{41BC42BE-0D79-4908-9A8B-848E9772C124}" presName="parTx" presStyleLbl="revTx" presStyleIdx="5" presStyleCnt="7">
        <dgm:presLayoutVars>
          <dgm:chMax val="1"/>
          <dgm:bulletEnabled val="1"/>
        </dgm:presLayoutVars>
      </dgm:prSet>
      <dgm:spPr/>
    </dgm:pt>
    <dgm:pt modelId="{419A29E1-8D31-4EF3-ACC8-6695C809C894}" type="pres">
      <dgm:prSet presAssocID="{41BC42BE-0D79-4908-9A8B-848E9772C124}" presName="bracket" presStyleLbl="parChTrans1D1" presStyleIdx="5" presStyleCnt="7"/>
      <dgm:spPr/>
    </dgm:pt>
    <dgm:pt modelId="{A057803E-C74D-4AB4-A251-C44D7BE3CBD5}" type="pres">
      <dgm:prSet presAssocID="{41BC42BE-0D79-4908-9A8B-848E9772C124}" presName="spH" presStyleCnt="0"/>
      <dgm:spPr/>
    </dgm:pt>
    <dgm:pt modelId="{5F0922AD-54FB-42AD-B1C4-DB01E567A2C6}" type="pres">
      <dgm:prSet presAssocID="{41BC42BE-0D79-4908-9A8B-848E9772C124}" presName="desTx" presStyleLbl="node1" presStyleIdx="5" presStyleCnt="7">
        <dgm:presLayoutVars>
          <dgm:bulletEnabled val="1"/>
        </dgm:presLayoutVars>
      </dgm:prSet>
      <dgm:spPr/>
    </dgm:pt>
    <dgm:pt modelId="{07607D95-BE83-467E-B0B7-A2B58242CC01}" type="pres">
      <dgm:prSet presAssocID="{AF644952-FE1D-42EC-AB20-B1E27E9B27F6}" presName="spV" presStyleCnt="0"/>
      <dgm:spPr/>
    </dgm:pt>
    <dgm:pt modelId="{2A0FF1FF-CC8A-42E8-A53D-2BE1A266664C}" type="pres">
      <dgm:prSet presAssocID="{EB406BB6-1562-4B9C-BD9D-3B59C992198E}" presName="linNode" presStyleCnt="0"/>
      <dgm:spPr/>
    </dgm:pt>
    <dgm:pt modelId="{E251573F-5FC6-4507-9E7C-105BA27EAAB1}" type="pres">
      <dgm:prSet presAssocID="{EB406BB6-1562-4B9C-BD9D-3B59C992198E}" presName="parTx" presStyleLbl="revTx" presStyleIdx="6" presStyleCnt="7">
        <dgm:presLayoutVars>
          <dgm:chMax val="1"/>
          <dgm:bulletEnabled val="1"/>
        </dgm:presLayoutVars>
      </dgm:prSet>
      <dgm:spPr/>
    </dgm:pt>
    <dgm:pt modelId="{0F96CA85-4254-4406-852D-3D698EFF1D98}" type="pres">
      <dgm:prSet presAssocID="{EB406BB6-1562-4B9C-BD9D-3B59C992198E}" presName="bracket" presStyleLbl="parChTrans1D1" presStyleIdx="6" presStyleCnt="7"/>
      <dgm:spPr/>
    </dgm:pt>
    <dgm:pt modelId="{DE3465DC-D894-4E1E-837F-C1BA656BD3FE}" type="pres">
      <dgm:prSet presAssocID="{EB406BB6-1562-4B9C-BD9D-3B59C992198E}" presName="spH" presStyleCnt="0"/>
      <dgm:spPr/>
    </dgm:pt>
    <dgm:pt modelId="{99CEE1C8-6421-4D80-A6A9-3EA40CDCF13E}" type="pres">
      <dgm:prSet presAssocID="{EB406BB6-1562-4B9C-BD9D-3B59C992198E}" presName="desTx" presStyleLbl="node1" presStyleIdx="6" presStyleCnt="7">
        <dgm:presLayoutVars>
          <dgm:bulletEnabled val="1"/>
        </dgm:presLayoutVars>
      </dgm:prSet>
      <dgm:spPr/>
    </dgm:pt>
  </dgm:ptLst>
  <dgm:cxnLst>
    <dgm:cxn modelId="{11EC2102-74AF-4AB7-943B-F21B7FD25FF6}" srcId="{240C41A8-A06B-472A-95E8-32EA0BCF52DD}" destId="{41B35EDC-8084-4596-ADE6-6341D69213E7}" srcOrd="0" destOrd="0" parTransId="{1A75FF7E-7D95-435D-9D54-E9F9895C4B95}" sibTransId="{142E1CD7-E4EA-4021-9DD0-EE04FF8F1E9F}"/>
    <dgm:cxn modelId="{B24E6F12-EBCF-4105-8397-ADFB6F3B10C4}" type="presOf" srcId="{8D116BD3-F393-4C8F-9761-BFCE8B10B3F2}" destId="{5F0922AD-54FB-42AD-B1C4-DB01E567A2C6}" srcOrd="0" destOrd="0" presId="urn:diagrams.loki3.com/BracketList"/>
    <dgm:cxn modelId="{6B89AF21-6140-4F8B-918A-1B63F50D14C9}" type="presOf" srcId="{002F38DF-AB1F-426E-862D-EAB8F3FAE79B}" destId="{EED5B987-CCC2-4C95-AB63-3B73B10A0355}" srcOrd="0" destOrd="0" presId="urn:diagrams.loki3.com/BracketList"/>
    <dgm:cxn modelId="{60674827-618D-4480-B531-CDD5F311B6C4}" srcId="{59FAD803-CFE1-4F5F-AAA4-36B6DE7DABD7}" destId="{240C41A8-A06B-472A-95E8-32EA0BCF52DD}" srcOrd="4" destOrd="0" parTransId="{0F0BE35A-C12E-4DEE-B691-DB63B4EEDD4F}" sibTransId="{BD718F05-AD82-49B2-B33E-C0D28D3B3A7B}"/>
    <dgm:cxn modelId="{3171BB2C-963D-4274-876B-93E46CED7461}" srcId="{BB626D48-FE21-4A56-B728-792A638AA3FB}" destId="{08EF0DC6-CE87-4C5F-9155-8237E92581EF}" srcOrd="0" destOrd="0" parTransId="{19268629-7638-487A-B6B4-44B236AFE190}" sibTransId="{02220275-C575-47F0-AF59-35A7D84A1791}"/>
    <dgm:cxn modelId="{7A672C31-ED1B-4239-9E9D-4335744E8F1B}" srcId="{59FAD803-CFE1-4F5F-AAA4-36B6DE7DABD7}" destId="{EB406BB6-1562-4B9C-BD9D-3B59C992198E}" srcOrd="6" destOrd="0" parTransId="{6E63BD45-D1E1-44DE-B8D7-410FA16AD620}" sibTransId="{04A718C3-B06F-4C12-A986-F28C1B6400D9}"/>
    <dgm:cxn modelId="{6D13C53A-A395-4894-80C4-E081041A96F7}" type="presOf" srcId="{08EF0DC6-CE87-4C5F-9155-8237E92581EF}" destId="{BEB5B422-58C2-468B-949A-10CCB8357737}" srcOrd="0" destOrd="0" presId="urn:diagrams.loki3.com/BracketList"/>
    <dgm:cxn modelId="{6663603D-D755-467F-9C83-090B06E55CE0}" srcId="{59FAD803-CFE1-4F5F-AAA4-36B6DE7DABD7}" destId="{BB626D48-FE21-4A56-B728-792A638AA3FB}" srcOrd="0" destOrd="0" parTransId="{C1091CCE-2F24-4FD7-B6E7-12AE03CA0E21}" sibTransId="{4908C2E3-6D6A-4722-A50C-22677BDD582D}"/>
    <dgm:cxn modelId="{9935B560-E77C-4107-AFBE-C9684DA06FB7}" srcId="{59FAD803-CFE1-4F5F-AAA4-36B6DE7DABD7}" destId="{002F38DF-AB1F-426E-862D-EAB8F3FAE79B}" srcOrd="2" destOrd="0" parTransId="{93FB30D3-3511-4B08-9E99-214FB48FC27B}" sibTransId="{E1207B7A-4788-4F2E-BF3D-7C90F54D0B4D}"/>
    <dgm:cxn modelId="{BFBF5C47-10AB-4942-B58A-CD8B7C071348}" type="presOf" srcId="{41B35EDC-8084-4596-ADE6-6341D69213E7}" destId="{6177E054-0581-453C-8299-0F0E3D814D97}" srcOrd="0" destOrd="0" presId="urn:diagrams.loki3.com/BracketList"/>
    <dgm:cxn modelId="{9ECE7E4F-56FB-492A-BC15-BFF088848BCF}" type="presOf" srcId="{6D7F0325-9246-46A7-83DE-45071C16B314}" destId="{99CEE1C8-6421-4D80-A6A9-3EA40CDCF13E}" srcOrd="0" destOrd="0" presId="urn:diagrams.loki3.com/BracketList"/>
    <dgm:cxn modelId="{59183E74-85AA-4D84-89C0-CFCD4B8C9F4D}" type="presOf" srcId="{EB406BB6-1562-4B9C-BD9D-3B59C992198E}" destId="{E251573F-5FC6-4507-9E7C-105BA27EAAB1}" srcOrd="0" destOrd="0" presId="urn:diagrams.loki3.com/BracketList"/>
    <dgm:cxn modelId="{99C6F27D-42DE-4F52-8F14-96D031295B11}" srcId="{59FAD803-CFE1-4F5F-AAA4-36B6DE7DABD7}" destId="{CFC18516-ED3E-416D-8935-DAC00E5A1BFE}" srcOrd="1" destOrd="0" parTransId="{C814CA25-0BCA-44B4-BA8B-F9979B886CF5}" sibTransId="{9EDF1CB7-FAEF-4D69-AEEE-F24E90BC4A26}"/>
    <dgm:cxn modelId="{99837182-9974-46B6-82F4-309463C9C578}" type="presOf" srcId="{F3AC427A-DA40-4427-88E3-51509A385970}" destId="{5243A224-A05D-4974-8926-56C793AFB201}" srcOrd="0" destOrd="0" presId="urn:diagrams.loki3.com/BracketList"/>
    <dgm:cxn modelId="{6559098D-5BEE-4649-9FCC-429832E29473}" type="presOf" srcId="{59FAD803-CFE1-4F5F-AAA4-36B6DE7DABD7}" destId="{55B6232D-FEF2-4FDE-ACE4-66B1E050D214}" srcOrd="0" destOrd="0" presId="urn:diagrams.loki3.com/BracketList"/>
    <dgm:cxn modelId="{3B6E1F98-9F3E-476A-93BB-7234EA10118F}" srcId="{CFC18516-ED3E-416D-8935-DAC00E5A1BFE}" destId="{EB6041A1-0C64-4F9F-AFA8-3A382CEB591B}" srcOrd="0" destOrd="0" parTransId="{6E47037D-F4C5-49C5-94F0-A45FC504ED1B}" sibTransId="{8C0E8001-9184-4B28-BDCD-BD8C579AEBE2}"/>
    <dgm:cxn modelId="{7BBC959C-0B1E-4F3B-846C-B66814558B3C}" srcId="{9D33286C-91E5-4FEC-9A0A-F8984BDFA414}" destId="{BA94E6E9-53C9-4FFB-AD0D-6316485F77EB}" srcOrd="0" destOrd="0" parTransId="{A9BA1C6A-CAF8-4C3F-873C-133268D202C2}" sibTransId="{92F14B1F-32D0-403E-BE83-6728C6D133AE}"/>
    <dgm:cxn modelId="{DB610FA7-6891-4C92-8EB2-C85EA6BA3233}" type="presOf" srcId="{9D33286C-91E5-4FEC-9A0A-F8984BDFA414}" destId="{B635C1FE-7776-4463-BF44-6CAD2D361AA4}" srcOrd="0" destOrd="0" presId="urn:diagrams.loki3.com/BracketList"/>
    <dgm:cxn modelId="{10302DA9-581A-4EF8-9223-28B583C97F40}" type="presOf" srcId="{BB626D48-FE21-4A56-B728-792A638AA3FB}" destId="{C419FF29-964F-4C91-B7BB-80D8FF68B955}" srcOrd="0" destOrd="0" presId="urn:diagrams.loki3.com/BracketList"/>
    <dgm:cxn modelId="{CF104CAB-7189-42CA-8F47-66E2CA71C9FA}" srcId="{002F38DF-AB1F-426E-862D-EAB8F3FAE79B}" destId="{F3AC427A-DA40-4427-88E3-51509A385970}" srcOrd="0" destOrd="0" parTransId="{4B2DB0BF-69CD-4433-87F8-FB27F03C309F}" sibTransId="{BDD5C3E6-81ED-444E-B1ED-925E12A40D2D}"/>
    <dgm:cxn modelId="{923A07BA-A399-4EFA-99BC-14611296E456}" type="presOf" srcId="{240C41A8-A06B-472A-95E8-32EA0BCF52DD}" destId="{0E9C7842-AC60-4671-A300-6E0F820A41CC}" srcOrd="0" destOrd="0" presId="urn:diagrams.loki3.com/BracketList"/>
    <dgm:cxn modelId="{A08151C2-3DD0-4C51-BDA1-CB46BBFBB14A}" srcId="{59FAD803-CFE1-4F5F-AAA4-36B6DE7DABD7}" destId="{9D33286C-91E5-4FEC-9A0A-F8984BDFA414}" srcOrd="3" destOrd="0" parTransId="{04EE7F5E-3DBA-449D-A54F-DFDFE9301062}" sibTransId="{3039EF24-5933-4920-A4B4-48871D88A728}"/>
    <dgm:cxn modelId="{E7E0D5D8-B8B4-4A84-8057-DCB1507606DD}" srcId="{59FAD803-CFE1-4F5F-AAA4-36B6DE7DABD7}" destId="{41BC42BE-0D79-4908-9A8B-848E9772C124}" srcOrd="5" destOrd="0" parTransId="{2B27E858-7F35-4EF5-9E05-F11185DC5E62}" sibTransId="{AF644952-FE1D-42EC-AB20-B1E27E9B27F6}"/>
    <dgm:cxn modelId="{D7FBFCE9-2614-49EE-9788-3F8D9CD47BC7}" type="presOf" srcId="{41BC42BE-0D79-4908-9A8B-848E9772C124}" destId="{3E44153D-F423-4226-A038-7C7005E6B3FC}" srcOrd="0" destOrd="0" presId="urn:diagrams.loki3.com/BracketList"/>
    <dgm:cxn modelId="{DEE54EEF-EA3D-48B4-A32B-427F74D4A8A1}" type="presOf" srcId="{EB6041A1-0C64-4F9F-AFA8-3A382CEB591B}" destId="{73E0F22B-530B-4072-82B6-61FA4328322A}" srcOrd="0" destOrd="0" presId="urn:diagrams.loki3.com/BracketList"/>
    <dgm:cxn modelId="{61A496F3-196A-4E44-9671-691FB88688BF}" type="presOf" srcId="{CFC18516-ED3E-416D-8935-DAC00E5A1BFE}" destId="{10AA401C-42E1-4F5C-91B5-7D8A7640926F}" srcOrd="0" destOrd="0" presId="urn:diagrams.loki3.com/BracketList"/>
    <dgm:cxn modelId="{F1CAE7F6-D854-45E6-9270-97B056DD80FF}" type="presOf" srcId="{BA94E6E9-53C9-4FFB-AD0D-6316485F77EB}" destId="{C0D62D35-EB4B-40B2-972D-F05DA238EBBC}" srcOrd="0" destOrd="0" presId="urn:diagrams.loki3.com/BracketList"/>
    <dgm:cxn modelId="{EAEDBBFB-C193-4A5D-94F9-EA3C286963EC}" srcId="{41BC42BE-0D79-4908-9A8B-848E9772C124}" destId="{8D116BD3-F393-4C8F-9761-BFCE8B10B3F2}" srcOrd="0" destOrd="0" parTransId="{5CA8DFC9-7A85-4A4E-BDC8-7EB6DE5DB260}" sibTransId="{E6ED5DE2-25C1-4AD5-8C38-A1408CD15D40}"/>
    <dgm:cxn modelId="{A99DACFC-7F3D-45A2-985F-5F60AEDE4C6E}" srcId="{EB406BB6-1562-4B9C-BD9D-3B59C992198E}" destId="{6D7F0325-9246-46A7-83DE-45071C16B314}" srcOrd="0" destOrd="0" parTransId="{75FB523E-1B3C-4BE4-9E3F-AE321F01690D}" sibTransId="{F0497502-005B-4D81-9CD5-1AD19D9A319D}"/>
    <dgm:cxn modelId="{347486CB-E524-418C-ABD4-1D5263CCB1BE}" type="presParOf" srcId="{55B6232D-FEF2-4FDE-ACE4-66B1E050D214}" destId="{6FC4E46D-408A-4000-80F5-984AA6321DAA}" srcOrd="0" destOrd="0" presId="urn:diagrams.loki3.com/BracketList"/>
    <dgm:cxn modelId="{00816299-F095-4E69-A999-6E9EE1C38C14}" type="presParOf" srcId="{6FC4E46D-408A-4000-80F5-984AA6321DAA}" destId="{C419FF29-964F-4C91-B7BB-80D8FF68B955}" srcOrd="0" destOrd="0" presId="urn:diagrams.loki3.com/BracketList"/>
    <dgm:cxn modelId="{913DD4AB-F03B-44DE-BAB9-FB7A00796B9E}" type="presParOf" srcId="{6FC4E46D-408A-4000-80F5-984AA6321DAA}" destId="{AD5725A0-E3E9-4366-9F1E-52505B156C3B}" srcOrd="1" destOrd="0" presId="urn:diagrams.loki3.com/BracketList"/>
    <dgm:cxn modelId="{C8874E62-5E17-4139-B4FC-256CC009018E}" type="presParOf" srcId="{6FC4E46D-408A-4000-80F5-984AA6321DAA}" destId="{F7A8D21A-AA5E-478D-8584-C7D3794D9CF5}" srcOrd="2" destOrd="0" presId="urn:diagrams.loki3.com/BracketList"/>
    <dgm:cxn modelId="{CE395523-423E-465E-A308-FD0927668D7C}" type="presParOf" srcId="{6FC4E46D-408A-4000-80F5-984AA6321DAA}" destId="{BEB5B422-58C2-468B-949A-10CCB8357737}" srcOrd="3" destOrd="0" presId="urn:diagrams.loki3.com/BracketList"/>
    <dgm:cxn modelId="{C1D3239A-79A4-47D4-A1D6-5944C1955FD7}" type="presParOf" srcId="{55B6232D-FEF2-4FDE-ACE4-66B1E050D214}" destId="{11CBAD74-9FDF-4B13-B22E-404770E71AD2}" srcOrd="1" destOrd="0" presId="urn:diagrams.loki3.com/BracketList"/>
    <dgm:cxn modelId="{25C7FA0E-2C38-4AA6-94B8-175368B1BC2B}" type="presParOf" srcId="{55B6232D-FEF2-4FDE-ACE4-66B1E050D214}" destId="{AAD7E98C-6703-4D94-BC73-FA43FF019076}" srcOrd="2" destOrd="0" presId="urn:diagrams.loki3.com/BracketList"/>
    <dgm:cxn modelId="{03E361EA-F347-4AB1-BC04-CA3BE55D1969}" type="presParOf" srcId="{AAD7E98C-6703-4D94-BC73-FA43FF019076}" destId="{10AA401C-42E1-4F5C-91B5-7D8A7640926F}" srcOrd="0" destOrd="0" presId="urn:diagrams.loki3.com/BracketList"/>
    <dgm:cxn modelId="{6088D4C2-6BC5-4670-B429-E6CD7A81DF55}" type="presParOf" srcId="{AAD7E98C-6703-4D94-BC73-FA43FF019076}" destId="{93C6A39B-CB03-4FFB-ABB1-EDD88B1415B5}" srcOrd="1" destOrd="0" presId="urn:diagrams.loki3.com/BracketList"/>
    <dgm:cxn modelId="{9F38E225-C549-4D7D-AE9B-6E0DB43A0D7C}" type="presParOf" srcId="{AAD7E98C-6703-4D94-BC73-FA43FF019076}" destId="{D52444AD-5A39-4DDB-81B1-EC0F578075E5}" srcOrd="2" destOrd="0" presId="urn:diagrams.loki3.com/BracketList"/>
    <dgm:cxn modelId="{30034634-AED8-4419-848B-F929138ECD97}" type="presParOf" srcId="{AAD7E98C-6703-4D94-BC73-FA43FF019076}" destId="{73E0F22B-530B-4072-82B6-61FA4328322A}" srcOrd="3" destOrd="0" presId="urn:diagrams.loki3.com/BracketList"/>
    <dgm:cxn modelId="{05AF3AF4-9AB9-43A3-ADA7-6CEA29F857F4}" type="presParOf" srcId="{55B6232D-FEF2-4FDE-ACE4-66B1E050D214}" destId="{9E59DEC4-BB89-4924-B87B-B4A57E6846F2}" srcOrd="3" destOrd="0" presId="urn:diagrams.loki3.com/BracketList"/>
    <dgm:cxn modelId="{9E6D5EE7-3BB2-456C-9E83-E3C94FAAB9D1}" type="presParOf" srcId="{55B6232D-FEF2-4FDE-ACE4-66B1E050D214}" destId="{0F9E837D-F312-497B-97A9-34B8A5F9228B}" srcOrd="4" destOrd="0" presId="urn:diagrams.loki3.com/BracketList"/>
    <dgm:cxn modelId="{F9ED25F4-944A-4FED-9FA7-27D39DA26876}" type="presParOf" srcId="{0F9E837D-F312-497B-97A9-34B8A5F9228B}" destId="{EED5B987-CCC2-4C95-AB63-3B73B10A0355}" srcOrd="0" destOrd="0" presId="urn:diagrams.loki3.com/BracketList"/>
    <dgm:cxn modelId="{EBE86505-8F20-4164-9113-7A221DEAC74F}" type="presParOf" srcId="{0F9E837D-F312-497B-97A9-34B8A5F9228B}" destId="{79EFAED1-35B8-4771-8ACE-4F5E17742EAD}" srcOrd="1" destOrd="0" presId="urn:diagrams.loki3.com/BracketList"/>
    <dgm:cxn modelId="{F5F4BD6D-3977-42F0-864B-68E2C280446C}" type="presParOf" srcId="{0F9E837D-F312-497B-97A9-34B8A5F9228B}" destId="{FCB2645B-0D85-439B-95E3-281FEE1C5E14}" srcOrd="2" destOrd="0" presId="urn:diagrams.loki3.com/BracketList"/>
    <dgm:cxn modelId="{86D22A3E-D341-40A0-B3C7-FA294FAD123B}" type="presParOf" srcId="{0F9E837D-F312-497B-97A9-34B8A5F9228B}" destId="{5243A224-A05D-4974-8926-56C793AFB201}" srcOrd="3" destOrd="0" presId="urn:diagrams.loki3.com/BracketList"/>
    <dgm:cxn modelId="{66345455-05E2-490B-A565-22D648596B6E}" type="presParOf" srcId="{55B6232D-FEF2-4FDE-ACE4-66B1E050D214}" destId="{0CAB83A9-3AF4-408E-A143-93067EFCA705}" srcOrd="5" destOrd="0" presId="urn:diagrams.loki3.com/BracketList"/>
    <dgm:cxn modelId="{E1A04A80-A953-4E13-AFCE-03C139D48F09}" type="presParOf" srcId="{55B6232D-FEF2-4FDE-ACE4-66B1E050D214}" destId="{3EDC68F1-8AFB-441B-BD00-3E395F0BFD1F}" srcOrd="6" destOrd="0" presId="urn:diagrams.loki3.com/BracketList"/>
    <dgm:cxn modelId="{67B8FB7C-6ACE-4A6C-8A3B-09F894990BB8}" type="presParOf" srcId="{3EDC68F1-8AFB-441B-BD00-3E395F0BFD1F}" destId="{B635C1FE-7776-4463-BF44-6CAD2D361AA4}" srcOrd="0" destOrd="0" presId="urn:diagrams.loki3.com/BracketList"/>
    <dgm:cxn modelId="{D358506A-93D4-477F-A045-41DEAD74356A}" type="presParOf" srcId="{3EDC68F1-8AFB-441B-BD00-3E395F0BFD1F}" destId="{3F516286-EB7F-4F17-BE0E-8040EA9292F7}" srcOrd="1" destOrd="0" presId="urn:diagrams.loki3.com/BracketList"/>
    <dgm:cxn modelId="{56A3F26A-FB28-4DAC-ADF5-0E59A2C2EDF0}" type="presParOf" srcId="{3EDC68F1-8AFB-441B-BD00-3E395F0BFD1F}" destId="{833642A0-2D57-42D4-8263-7E6B930C48C8}" srcOrd="2" destOrd="0" presId="urn:diagrams.loki3.com/BracketList"/>
    <dgm:cxn modelId="{6D6D46A8-F0A3-4A5C-A593-B954C1289A1B}" type="presParOf" srcId="{3EDC68F1-8AFB-441B-BD00-3E395F0BFD1F}" destId="{C0D62D35-EB4B-40B2-972D-F05DA238EBBC}" srcOrd="3" destOrd="0" presId="urn:diagrams.loki3.com/BracketList"/>
    <dgm:cxn modelId="{BBBB3D8E-1E15-4C1E-821E-7B5BE9D09104}" type="presParOf" srcId="{55B6232D-FEF2-4FDE-ACE4-66B1E050D214}" destId="{2D9222F4-7894-489A-B6BD-9158218B13B1}" srcOrd="7" destOrd="0" presId="urn:diagrams.loki3.com/BracketList"/>
    <dgm:cxn modelId="{76AA9A71-83A0-49E1-9621-477C88D67E9A}" type="presParOf" srcId="{55B6232D-FEF2-4FDE-ACE4-66B1E050D214}" destId="{8711CEA1-B98B-467E-9DCD-6DDBF71E54CA}" srcOrd="8" destOrd="0" presId="urn:diagrams.loki3.com/BracketList"/>
    <dgm:cxn modelId="{EFC151DA-720A-4B5F-96BA-FC2F55D9C381}" type="presParOf" srcId="{8711CEA1-B98B-467E-9DCD-6DDBF71E54CA}" destId="{0E9C7842-AC60-4671-A300-6E0F820A41CC}" srcOrd="0" destOrd="0" presId="urn:diagrams.loki3.com/BracketList"/>
    <dgm:cxn modelId="{D71DEBBB-E774-447A-8A47-8D37650533BD}" type="presParOf" srcId="{8711CEA1-B98B-467E-9DCD-6DDBF71E54CA}" destId="{E45D434B-D34A-4C1A-B44B-3FDB98CD84AB}" srcOrd="1" destOrd="0" presId="urn:diagrams.loki3.com/BracketList"/>
    <dgm:cxn modelId="{61048AAF-FDFF-474A-8D3C-9285FFF712C2}" type="presParOf" srcId="{8711CEA1-B98B-467E-9DCD-6DDBF71E54CA}" destId="{326F5B6D-5A98-4637-B9B7-E8EEB40A4FE1}" srcOrd="2" destOrd="0" presId="urn:diagrams.loki3.com/BracketList"/>
    <dgm:cxn modelId="{7B802BC9-DD18-4078-815D-A1746A8040D6}" type="presParOf" srcId="{8711CEA1-B98B-467E-9DCD-6DDBF71E54CA}" destId="{6177E054-0581-453C-8299-0F0E3D814D97}" srcOrd="3" destOrd="0" presId="urn:diagrams.loki3.com/BracketList"/>
    <dgm:cxn modelId="{6A3BB643-6714-4E22-BF5A-253D6858BE5D}" type="presParOf" srcId="{55B6232D-FEF2-4FDE-ACE4-66B1E050D214}" destId="{B76A2E9D-732C-4045-B643-2971B335D8F8}" srcOrd="9" destOrd="0" presId="urn:diagrams.loki3.com/BracketList"/>
    <dgm:cxn modelId="{654D1F6F-0C02-4C17-9867-CE8541E5D144}" type="presParOf" srcId="{55B6232D-FEF2-4FDE-ACE4-66B1E050D214}" destId="{4A41FB21-CCFA-4B86-832C-BAE098E5186B}" srcOrd="10" destOrd="0" presId="urn:diagrams.loki3.com/BracketList"/>
    <dgm:cxn modelId="{0BA3BDBD-4FEC-44B8-AD5B-B5E44B59E6CD}" type="presParOf" srcId="{4A41FB21-CCFA-4B86-832C-BAE098E5186B}" destId="{3E44153D-F423-4226-A038-7C7005E6B3FC}" srcOrd="0" destOrd="0" presId="urn:diagrams.loki3.com/BracketList"/>
    <dgm:cxn modelId="{DC496D2E-2950-47C9-ADD9-A259F80EC6F3}" type="presParOf" srcId="{4A41FB21-CCFA-4B86-832C-BAE098E5186B}" destId="{419A29E1-8D31-4EF3-ACC8-6695C809C894}" srcOrd="1" destOrd="0" presId="urn:diagrams.loki3.com/BracketList"/>
    <dgm:cxn modelId="{BB840BFF-8E2E-4CF4-88DC-23EB2E7EE6E1}" type="presParOf" srcId="{4A41FB21-CCFA-4B86-832C-BAE098E5186B}" destId="{A057803E-C74D-4AB4-A251-C44D7BE3CBD5}" srcOrd="2" destOrd="0" presId="urn:diagrams.loki3.com/BracketList"/>
    <dgm:cxn modelId="{6AD9B36E-A140-4C67-85C1-DB47BD78D84D}" type="presParOf" srcId="{4A41FB21-CCFA-4B86-832C-BAE098E5186B}" destId="{5F0922AD-54FB-42AD-B1C4-DB01E567A2C6}" srcOrd="3" destOrd="0" presId="urn:diagrams.loki3.com/BracketList"/>
    <dgm:cxn modelId="{623F982D-A186-434B-BF92-C91314BC0D1F}" type="presParOf" srcId="{55B6232D-FEF2-4FDE-ACE4-66B1E050D214}" destId="{07607D95-BE83-467E-B0B7-A2B58242CC01}" srcOrd="11" destOrd="0" presId="urn:diagrams.loki3.com/BracketList"/>
    <dgm:cxn modelId="{B248D6C5-3493-4C7D-B563-2C362851A321}" type="presParOf" srcId="{55B6232D-FEF2-4FDE-ACE4-66B1E050D214}" destId="{2A0FF1FF-CC8A-42E8-A53D-2BE1A266664C}" srcOrd="12" destOrd="0" presId="urn:diagrams.loki3.com/BracketList"/>
    <dgm:cxn modelId="{B0D7154C-48CA-4E15-AB72-91A3942FA6B7}" type="presParOf" srcId="{2A0FF1FF-CC8A-42E8-A53D-2BE1A266664C}" destId="{E251573F-5FC6-4507-9E7C-105BA27EAAB1}" srcOrd="0" destOrd="0" presId="urn:diagrams.loki3.com/BracketList"/>
    <dgm:cxn modelId="{FE67B0B8-13E8-4426-B5AB-EEF22C19B01F}" type="presParOf" srcId="{2A0FF1FF-CC8A-42E8-A53D-2BE1A266664C}" destId="{0F96CA85-4254-4406-852D-3D698EFF1D98}" srcOrd="1" destOrd="0" presId="urn:diagrams.loki3.com/BracketList"/>
    <dgm:cxn modelId="{7C685A40-6DCA-485B-BF3D-FB87FA3E4CB3}" type="presParOf" srcId="{2A0FF1FF-CC8A-42E8-A53D-2BE1A266664C}" destId="{DE3465DC-D894-4E1E-837F-C1BA656BD3FE}" srcOrd="2" destOrd="0" presId="urn:diagrams.loki3.com/BracketList"/>
    <dgm:cxn modelId="{875F644F-7551-409B-A519-36AAACC953E9}" type="presParOf" srcId="{2A0FF1FF-CC8A-42E8-A53D-2BE1A266664C}" destId="{99CEE1C8-6421-4D80-A6A9-3EA40CDCF13E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30A385-93FE-49F7-B6DF-5093A920A4ED}">
      <dsp:nvSpPr>
        <dsp:cNvPr id="0" name=""/>
        <dsp:cNvSpPr/>
      </dsp:nvSpPr>
      <dsp:spPr>
        <a:xfrm>
          <a:off x="329979" y="1078"/>
          <a:ext cx="2386520" cy="143191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300" kern="1200" dirty="0">
              <a:latin typeface="Trebuchet MS" panose="020B0603020202020204" pitchFamily="34" charset="0"/>
            </a:rPr>
            <a:t>Currency of Borrowing</a:t>
          </a:r>
        </a:p>
      </dsp:txBody>
      <dsp:txXfrm>
        <a:off x="329979" y="1078"/>
        <a:ext cx="2386520" cy="1431912"/>
      </dsp:txXfrm>
    </dsp:sp>
    <dsp:sp modelId="{3719EB4A-4243-4BB9-B255-0FD1AE02E143}">
      <dsp:nvSpPr>
        <dsp:cNvPr id="0" name=""/>
        <dsp:cNvSpPr/>
      </dsp:nvSpPr>
      <dsp:spPr>
        <a:xfrm>
          <a:off x="2955152" y="1078"/>
          <a:ext cx="2386520" cy="1431912"/>
        </a:xfrm>
        <a:prstGeom prst="rect">
          <a:avLst/>
        </a:prstGeom>
        <a:solidFill>
          <a:schemeClr val="accent5">
            <a:hueOff val="-675854"/>
            <a:satOff val="-1742"/>
            <a:lumOff val="-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300" b="0" i="0" kern="1200" dirty="0">
              <a:latin typeface="Trebuchet MS" panose="020B0603020202020204" pitchFamily="34" charset="0"/>
            </a:rPr>
            <a:t>Forms of ECB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2955152" y="1078"/>
        <a:ext cx="2386520" cy="1431912"/>
      </dsp:txXfrm>
    </dsp:sp>
    <dsp:sp modelId="{4123F45C-83E5-495F-AA2F-E0DF9A41E550}">
      <dsp:nvSpPr>
        <dsp:cNvPr id="0" name=""/>
        <dsp:cNvSpPr/>
      </dsp:nvSpPr>
      <dsp:spPr>
        <a:xfrm>
          <a:off x="5580326" y="1078"/>
          <a:ext cx="2386520" cy="1431912"/>
        </a:xfrm>
        <a:prstGeom prst="rect">
          <a:avLst/>
        </a:prstGeom>
        <a:solidFill>
          <a:schemeClr val="accent5">
            <a:hueOff val="-1351709"/>
            <a:satOff val="-3484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300" b="0" i="0" kern="1200" dirty="0">
              <a:latin typeface="Trebuchet MS" panose="020B0603020202020204" pitchFamily="34" charset="0"/>
            </a:rPr>
            <a:t>Eligible Borrowers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5580326" y="1078"/>
        <a:ext cx="2386520" cy="1431912"/>
      </dsp:txXfrm>
    </dsp:sp>
    <dsp:sp modelId="{CC9C0BFC-01DD-48A6-B68C-C21E6902E22D}">
      <dsp:nvSpPr>
        <dsp:cNvPr id="0" name=""/>
        <dsp:cNvSpPr/>
      </dsp:nvSpPr>
      <dsp:spPr>
        <a:xfrm>
          <a:off x="8205499" y="1078"/>
          <a:ext cx="2386520" cy="1431912"/>
        </a:xfrm>
        <a:prstGeom prst="rect">
          <a:avLst/>
        </a:prstGeom>
        <a:solidFill>
          <a:schemeClr val="accent5">
            <a:hueOff val="-2027563"/>
            <a:satOff val="-5226"/>
            <a:lumOff val="-353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300" b="0" i="0" kern="1200" dirty="0">
              <a:latin typeface="Trebuchet MS" panose="020B0603020202020204" pitchFamily="34" charset="0"/>
            </a:rPr>
            <a:t>Recognised Lenders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8205499" y="1078"/>
        <a:ext cx="2386520" cy="1431912"/>
      </dsp:txXfrm>
    </dsp:sp>
    <dsp:sp modelId="{95CD82EA-49BF-45D0-8043-5D36750EA7D2}">
      <dsp:nvSpPr>
        <dsp:cNvPr id="0" name=""/>
        <dsp:cNvSpPr/>
      </dsp:nvSpPr>
      <dsp:spPr>
        <a:xfrm>
          <a:off x="329979" y="1671643"/>
          <a:ext cx="2386520" cy="1431912"/>
        </a:xfrm>
        <a:prstGeom prst="rect">
          <a:avLst/>
        </a:prstGeom>
        <a:solidFill>
          <a:schemeClr val="accent5">
            <a:hueOff val="-2703417"/>
            <a:satOff val="-6968"/>
            <a:lumOff val="-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0" i="0" kern="1200">
              <a:latin typeface="Trebuchet MS" panose="020B0603020202020204" pitchFamily="34" charset="0"/>
            </a:rPr>
            <a:t>Minimum Average Maturity Period (MAMP)</a:t>
          </a:r>
          <a:endParaRPr lang="en-IN" sz="2300" kern="1200">
            <a:latin typeface="Trebuchet MS" panose="020B0603020202020204" pitchFamily="34" charset="0"/>
          </a:endParaRPr>
        </a:p>
      </dsp:txBody>
      <dsp:txXfrm>
        <a:off x="329979" y="1671643"/>
        <a:ext cx="2386520" cy="1431912"/>
      </dsp:txXfrm>
    </dsp:sp>
    <dsp:sp modelId="{A2FFD92A-ED60-4570-B1E2-53F520A3AE45}">
      <dsp:nvSpPr>
        <dsp:cNvPr id="0" name=""/>
        <dsp:cNvSpPr/>
      </dsp:nvSpPr>
      <dsp:spPr>
        <a:xfrm>
          <a:off x="2955152" y="1671643"/>
          <a:ext cx="2386520" cy="1431912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300" b="0" i="0" kern="1200" dirty="0">
              <a:latin typeface="Trebuchet MS" panose="020B0603020202020204" pitchFamily="34" charset="0"/>
            </a:rPr>
            <a:t>All-in-cost ceiling per annum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2955152" y="1671643"/>
        <a:ext cx="2386520" cy="1431912"/>
      </dsp:txXfrm>
    </dsp:sp>
    <dsp:sp modelId="{2AA1C8A3-F410-42F9-B287-AC3AF6C26868}">
      <dsp:nvSpPr>
        <dsp:cNvPr id="0" name=""/>
        <dsp:cNvSpPr/>
      </dsp:nvSpPr>
      <dsp:spPr>
        <a:xfrm>
          <a:off x="5580326" y="1671643"/>
          <a:ext cx="2386520" cy="1431912"/>
        </a:xfrm>
        <a:prstGeom prst="rect">
          <a:avLst/>
        </a:prstGeom>
        <a:solidFill>
          <a:schemeClr val="accent5">
            <a:hueOff val="-4055126"/>
            <a:satOff val="-10451"/>
            <a:lumOff val="-7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300" b="0" i="0" kern="1200" dirty="0">
              <a:latin typeface="Trebuchet MS" panose="020B0603020202020204" pitchFamily="34" charset="0"/>
            </a:rPr>
            <a:t>Other Costs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5580326" y="1671643"/>
        <a:ext cx="2386520" cy="1431912"/>
      </dsp:txXfrm>
    </dsp:sp>
    <dsp:sp modelId="{B953B8A0-F34B-4DB4-8310-9258CC2AC870}">
      <dsp:nvSpPr>
        <dsp:cNvPr id="0" name=""/>
        <dsp:cNvSpPr/>
      </dsp:nvSpPr>
      <dsp:spPr>
        <a:xfrm>
          <a:off x="8205499" y="1671643"/>
          <a:ext cx="2386520" cy="1431912"/>
        </a:xfrm>
        <a:prstGeom prst="rect">
          <a:avLst/>
        </a:prstGeom>
        <a:solidFill>
          <a:schemeClr val="accent5">
            <a:hueOff val="-4730980"/>
            <a:satOff val="-12193"/>
            <a:lumOff val="-823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300" b="0" i="0" kern="1200">
              <a:latin typeface="Trebuchet MS" panose="020B0603020202020204" pitchFamily="34" charset="0"/>
            </a:rPr>
            <a:t>End-uses (Negative list)</a:t>
          </a:r>
          <a:endParaRPr lang="en-IN" sz="2300" kern="1200">
            <a:latin typeface="Trebuchet MS" panose="020B0603020202020204" pitchFamily="34" charset="0"/>
          </a:endParaRPr>
        </a:p>
      </dsp:txBody>
      <dsp:txXfrm>
        <a:off x="8205499" y="1671643"/>
        <a:ext cx="2386520" cy="1431912"/>
      </dsp:txXfrm>
    </dsp:sp>
    <dsp:sp modelId="{09CED363-C415-4182-B318-B93DE1028501}">
      <dsp:nvSpPr>
        <dsp:cNvPr id="0" name=""/>
        <dsp:cNvSpPr/>
      </dsp:nvSpPr>
      <dsp:spPr>
        <a:xfrm>
          <a:off x="1642566" y="3342207"/>
          <a:ext cx="2386520" cy="1431912"/>
        </a:xfrm>
        <a:prstGeom prst="rect">
          <a:avLst/>
        </a:prstGeom>
        <a:solidFill>
          <a:schemeClr val="accent5">
            <a:hueOff val="-5406834"/>
            <a:satOff val="-13935"/>
            <a:lumOff val="-941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300" b="0" i="0" kern="1200" dirty="0">
              <a:latin typeface="Trebuchet MS" panose="020B0603020202020204" pitchFamily="34" charset="0"/>
            </a:rPr>
            <a:t>Exchange rate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1642566" y="3342207"/>
        <a:ext cx="2386520" cy="1431912"/>
      </dsp:txXfrm>
    </dsp:sp>
    <dsp:sp modelId="{E29AC2B8-F3ED-4B8D-85F5-ABBE9721556C}">
      <dsp:nvSpPr>
        <dsp:cNvPr id="0" name=""/>
        <dsp:cNvSpPr/>
      </dsp:nvSpPr>
      <dsp:spPr>
        <a:xfrm>
          <a:off x="4267739" y="3342207"/>
          <a:ext cx="2386520" cy="1431912"/>
        </a:xfrm>
        <a:prstGeom prst="rect">
          <a:avLst/>
        </a:prstGeom>
        <a:solidFill>
          <a:schemeClr val="accent5">
            <a:hueOff val="-6082688"/>
            <a:satOff val="-15677"/>
            <a:lumOff val="-10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2300" b="0" i="0" kern="1200">
              <a:latin typeface="Trebuchet MS" panose="020B0603020202020204" pitchFamily="34" charset="0"/>
            </a:rPr>
            <a:t>Hedging provision</a:t>
          </a:r>
          <a:endParaRPr lang="en-IN" sz="2300" kern="1200">
            <a:latin typeface="Trebuchet MS" panose="020B0603020202020204" pitchFamily="34" charset="0"/>
          </a:endParaRPr>
        </a:p>
      </dsp:txBody>
      <dsp:txXfrm>
        <a:off x="4267739" y="3342207"/>
        <a:ext cx="2386520" cy="1431912"/>
      </dsp:txXfrm>
    </dsp:sp>
    <dsp:sp modelId="{63624CE5-A19C-4DA5-8FA2-8A7278EB28DE}">
      <dsp:nvSpPr>
        <dsp:cNvPr id="0" name=""/>
        <dsp:cNvSpPr/>
      </dsp:nvSpPr>
      <dsp:spPr>
        <a:xfrm>
          <a:off x="6892912" y="3342207"/>
          <a:ext cx="2386520" cy="1431912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0" i="0" kern="1200" dirty="0">
              <a:latin typeface="Trebuchet MS" panose="020B0603020202020204" pitchFamily="34" charset="0"/>
            </a:rPr>
            <a:t>Change of currency of borrowing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6892912" y="3342207"/>
        <a:ext cx="2386520" cy="14319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9FF29-964F-4C91-B7BB-80D8FF68B955}">
      <dsp:nvSpPr>
        <dsp:cNvPr id="0" name=""/>
        <dsp:cNvSpPr/>
      </dsp:nvSpPr>
      <dsp:spPr>
        <a:xfrm>
          <a:off x="0" y="229210"/>
          <a:ext cx="2853706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58420" rIns="163576" bIns="58420" numCol="1" spcCol="1270" anchor="ctr" anchorCtr="0">
          <a:noAutofit/>
        </a:bodyPr>
        <a:lstStyle/>
        <a:p>
          <a:pPr marL="0" lvl="0" indent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300" kern="1200" dirty="0">
            <a:latin typeface="Trebuchet MS" panose="020B0603020202020204" pitchFamily="34" charset="0"/>
          </a:endParaRPr>
        </a:p>
      </dsp:txBody>
      <dsp:txXfrm>
        <a:off x="0" y="229210"/>
        <a:ext cx="2853706" cy="455400"/>
      </dsp:txXfrm>
    </dsp:sp>
    <dsp:sp modelId="{AD5725A0-E3E9-4366-9F1E-52505B156C3B}">
      <dsp:nvSpPr>
        <dsp:cNvPr id="0" name=""/>
        <dsp:cNvSpPr/>
      </dsp:nvSpPr>
      <dsp:spPr>
        <a:xfrm>
          <a:off x="2853705" y="214979"/>
          <a:ext cx="570741" cy="483862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B5B422-58C2-468B-949A-10CCB8357737}">
      <dsp:nvSpPr>
        <dsp:cNvPr id="0" name=""/>
        <dsp:cNvSpPr/>
      </dsp:nvSpPr>
      <dsp:spPr>
        <a:xfrm>
          <a:off x="3652743" y="214979"/>
          <a:ext cx="7762080" cy="4838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b="0" i="0" kern="1200" dirty="0">
              <a:latin typeface="Trebuchet MS" panose="020B0603020202020204" pitchFamily="34" charset="0"/>
            </a:rPr>
            <a:t>Real estate activities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3652743" y="214979"/>
        <a:ext cx="7762080" cy="483862"/>
      </dsp:txXfrm>
    </dsp:sp>
    <dsp:sp modelId="{10AA401C-42E1-4F5C-91B5-7D8A7640926F}">
      <dsp:nvSpPr>
        <dsp:cNvPr id="0" name=""/>
        <dsp:cNvSpPr/>
      </dsp:nvSpPr>
      <dsp:spPr>
        <a:xfrm>
          <a:off x="0" y="795872"/>
          <a:ext cx="2853706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58420" rIns="163576" bIns="58420" numCol="1" spcCol="1270" anchor="ctr" anchorCtr="0">
          <a:noAutofit/>
        </a:bodyPr>
        <a:lstStyle/>
        <a:p>
          <a:pPr marL="0" lvl="0" indent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300" kern="1200" dirty="0">
            <a:latin typeface="Trebuchet MS" panose="020B0603020202020204" pitchFamily="34" charset="0"/>
          </a:endParaRPr>
        </a:p>
      </dsp:txBody>
      <dsp:txXfrm>
        <a:off x="0" y="795872"/>
        <a:ext cx="2853706" cy="455400"/>
      </dsp:txXfrm>
    </dsp:sp>
    <dsp:sp modelId="{93C6A39B-CB03-4FFB-ABB1-EDD88B1415B5}">
      <dsp:nvSpPr>
        <dsp:cNvPr id="0" name=""/>
        <dsp:cNvSpPr/>
      </dsp:nvSpPr>
      <dsp:spPr>
        <a:xfrm>
          <a:off x="2853705" y="781641"/>
          <a:ext cx="570741" cy="483862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E0F22B-530B-4072-82B6-61FA4328322A}">
      <dsp:nvSpPr>
        <dsp:cNvPr id="0" name=""/>
        <dsp:cNvSpPr/>
      </dsp:nvSpPr>
      <dsp:spPr>
        <a:xfrm>
          <a:off x="3652743" y="781641"/>
          <a:ext cx="7762080" cy="4838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b="0" i="0" kern="1200" dirty="0">
              <a:latin typeface="Trebuchet MS" panose="020B0603020202020204" pitchFamily="34" charset="0"/>
            </a:rPr>
            <a:t>Investment in capital market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3652743" y="781641"/>
        <a:ext cx="7762080" cy="483862"/>
      </dsp:txXfrm>
    </dsp:sp>
    <dsp:sp modelId="{EED5B987-CCC2-4C95-AB63-3B73B10A0355}">
      <dsp:nvSpPr>
        <dsp:cNvPr id="0" name=""/>
        <dsp:cNvSpPr/>
      </dsp:nvSpPr>
      <dsp:spPr>
        <a:xfrm>
          <a:off x="0" y="1362535"/>
          <a:ext cx="2853706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58420" rIns="163576" bIns="58420" numCol="1" spcCol="1270" anchor="ctr" anchorCtr="0">
          <a:noAutofit/>
        </a:bodyPr>
        <a:lstStyle/>
        <a:p>
          <a:pPr marL="0" lvl="0" indent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300" kern="1200" dirty="0">
            <a:latin typeface="Trebuchet MS" panose="020B0603020202020204" pitchFamily="34" charset="0"/>
          </a:endParaRPr>
        </a:p>
      </dsp:txBody>
      <dsp:txXfrm>
        <a:off x="0" y="1362535"/>
        <a:ext cx="2853706" cy="455400"/>
      </dsp:txXfrm>
    </dsp:sp>
    <dsp:sp modelId="{79EFAED1-35B8-4771-8ACE-4F5E17742EAD}">
      <dsp:nvSpPr>
        <dsp:cNvPr id="0" name=""/>
        <dsp:cNvSpPr/>
      </dsp:nvSpPr>
      <dsp:spPr>
        <a:xfrm>
          <a:off x="2853705" y="1348304"/>
          <a:ext cx="570741" cy="483862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43A224-A05D-4974-8926-56C793AFB201}">
      <dsp:nvSpPr>
        <dsp:cNvPr id="0" name=""/>
        <dsp:cNvSpPr/>
      </dsp:nvSpPr>
      <dsp:spPr>
        <a:xfrm>
          <a:off x="3652743" y="1348304"/>
          <a:ext cx="7762080" cy="4838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b="0" i="0" kern="1200" dirty="0">
              <a:latin typeface="Trebuchet MS" panose="020B0603020202020204" pitchFamily="34" charset="0"/>
            </a:rPr>
            <a:t>Equity investment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3652743" y="1348304"/>
        <a:ext cx="7762080" cy="483862"/>
      </dsp:txXfrm>
    </dsp:sp>
    <dsp:sp modelId="{B635C1FE-7776-4463-BF44-6CAD2D361AA4}">
      <dsp:nvSpPr>
        <dsp:cNvPr id="0" name=""/>
        <dsp:cNvSpPr/>
      </dsp:nvSpPr>
      <dsp:spPr>
        <a:xfrm>
          <a:off x="0" y="2085741"/>
          <a:ext cx="2853706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58420" rIns="163576" bIns="58420" numCol="1" spcCol="1270" anchor="ctr" anchorCtr="0">
          <a:noAutofit/>
        </a:bodyPr>
        <a:lstStyle/>
        <a:p>
          <a:pPr marL="0" lvl="0" indent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300" kern="1200">
            <a:latin typeface="Trebuchet MS" panose="020B0603020202020204" pitchFamily="34" charset="0"/>
          </a:endParaRPr>
        </a:p>
      </dsp:txBody>
      <dsp:txXfrm>
        <a:off x="0" y="2085741"/>
        <a:ext cx="2853706" cy="455400"/>
      </dsp:txXfrm>
    </dsp:sp>
    <dsp:sp modelId="{3F516286-EB7F-4F17-BE0E-8040EA9292F7}">
      <dsp:nvSpPr>
        <dsp:cNvPr id="0" name=""/>
        <dsp:cNvSpPr/>
      </dsp:nvSpPr>
      <dsp:spPr>
        <a:xfrm>
          <a:off x="2853705" y="1914966"/>
          <a:ext cx="570741" cy="796950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D62D35-EB4B-40B2-972D-F05DA238EBBC}">
      <dsp:nvSpPr>
        <dsp:cNvPr id="0" name=""/>
        <dsp:cNvSpPr/>
      </dsp:nvSpPr>
      <dsp:spPr>
        <a:xfrm>
          <a:off x="3652743" y="1914966"/>
          <a:ext cx="7762080" cy="7969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b="0" i="0" kern="1200" dirty="0">
              <a:latin typeface="Trebuchet MS" panose="020B0603020202020204" pitchFamily="34" charset="0"/>
            </a:rPr>
            <a:t>Working capital purposes, except in certain cases mentioned in MAMP slide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3652743" y="1914966"/>
        <a:ext cx="7762080" cy="796950"/>
      </dsp:txXfrm>
    </dsp:sp>
    <dsp:sp modelId="{0E9C7842-AC60-4671-A300-6E0F820A41CC}">
      <dsp:nvSpPr>
        <dsp:cNvPr id="0" name=""/>
        <dsp:cNvSpPr/>
      </dsp:nvSpPr>
      <dsp:spPr>
        <a:xfrm>
          <a:off x="0" y="2965491"/>
          <a:ext cx="2853706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58420" rIns="163576" bIns="58420" numCol="1" spcCol="1270" anchor="ctr" anchorCtr="0">
          <a:noAutofit/>
        </a:bodyPr>
        <a:lstStyle/>
        <a:p>
          <a:pPr marL="0" lvl="0" indent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300" kern="1200" dirty="0">
            <a:latin typeface="Trebuchet MS" panose="020B0603020202020204" pitchFamily="34" charset="0"/>
          </a:endParaRPr>
        </a:p>
      </dsp:txBody>
      <dsp:txXfrm>
        <a:off x="0" y="2965491"/>
        <a:ext cx="2853706" cy="455400"/>
      </dsp:txXfrm>
    </dsp:sp>
    <dsp:sp modelId="{E45D434B-D34A-4C1A-B44B-3FDB98CD84AB}">
      <dsp:nvSpPr>
        <dsp:cNvPr id="0" name=""/>
        <dsp:cNvSpPr/>
      </dsp:nvSpPr>
      <dsp:spPr>
        <a:xfrm>
          <a:off x="2853705" y="2794716"/>
          <a:ext cx="570741" cy="796950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77E054-0581-453C-8299-0F0E3D814D97}">
      <dsp:nvSpPr>
        <dsp:cNvPr id="0" name=""/>
        <dsp:cNvSpPr/>
      </dsp:nvSpPr>
      <dsp:spPr>
        <a:xfrm>
          <a:off x="3652743" y="2794716"/>
          <a:ext cx="7762080" cy="7969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b="0" i="0" kern="1200" dirty="0">
              <a:latin typeface="Trebuchet MS" panose="020B0603020202020204" pitchFamily="34" charset="0"/>
            </a:rPr>
            <a:t>General corporate purposes, except in certain cases mentioned in MAMP slide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3652743" y="2794716"/>
        <a:ext cx="7762080" cy="796950"/>
      </dsp:txXfrm>
    </dsp:sp>
    <dsp:sp modelId="{3E44153D-F423-4226-A038-7C7005E6B3FC}">
      <dsp:nvSpPr>
        <dsp:cNvPr id="0" name=""/>
        <dsp:cNvSpPr/>
      </dsp:nvSpPr>
      <dsp:spPr>
        <a:xfrm>
          <a:off x="0" y="3845241"/>
          <a:ext cx="2853706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58420" rIns="163576" bIns="58420" numCol="1" spcCol="1270" anchor="ctr" anchorCtr="0">
          <a:noAutofit/>
        </a:bodyPr>
        <a:lstStyle/>
        <a:p>
          <a:pPr marL="0" lvl="0" indent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300" kern="1200" dirty="0">
            <a:latin typeface="Trebuchet MS" panose="020B0603020202020204" pitchFamily="34" charset="0"/>
          </a:endParaRPr>
        </a:p>
      </dsp:txBody>
      <dsp:txXfrm>
        <a:off x="0" y="3845241"/>
        <a:ext cx="2853706" cy="455400"/>
      </dsp:txXfrm>
    </dsp:sp>
    <dsp:sp modelId="{419A29E1-8D31-4EF3-ACC8-6695C809C894}">
      <dsp:nvSpPr>
        <dsp:cNvPr id="0" name=""/>
        <dsp:cNvSpPr/>
      </dsp:nvSpPr>
      <dsp:spPr>
        <a:xfrm>
          <a:off x="2853705" y="3674466"/>
          <a:ext cx="570741" cy="796950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0922AD-54FB-42AD-B1C4-DB01E567A2C6}">
      <dsp:nvSpPr>
        <dsp:cNvPr id="0" name=""/>
        <dsp:cNvSpPr/>
      </dsp:nvSpPr>
      <dsp:spPr>
        <a:xfrm>
          <a:off x="3652743" y="3674466"/>
          <a:ext cx="7762080" cy="7969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b="0" i="0" kern="1200" dirty="0">
              <a:latin typeface="Trebuchet MS" panose="020B0603020202020204" pitchFamily="34" charset="0"/>
            </a:rPr>
            <a:t>Repayment of Rupee loans, except in certain cases mentioned in MAMP slide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3652743" y="3674466"/>
        <a:ext cx="7762080" cy="796950"/>
      </dsp:txXfrm>
    </dsp:sp>
    <dsp:sp modelId="{E251573F-5FC6-4507-9E7C-105BA27EAAB1}">
      <dsp:nvSpPr>
        <dsp:cNvPr id="0" name=""/>
        <dsp:cNvSpPr/>
      </dsp:nvSpPr>
      <dsp:spPr>
        <a:xfrm>
          <a:off x="0" y="4724991"/>
          <a:ext cx="2850919" cy="455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58420" rIns="163576" bIns="58420" numCol="1" spcCol="1270" anchor="ctr" anchorCtr="0">
          <a:noAutofit/>
        </a:bodyPr>
        <a:lstStyle/>
        <a:p>
          <a:pPr marL="0" lvl="0" indent="0" algn="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N" sz="2300" kern="1200" dirty="0">
            <a:latin typeface="Trebuchet MS" panose="020B0603020202020204" pitchFamily="34" charset="0"/>
          </a:endParaRPr>
        </a:p>
      </dsp:txBody>
      <dsp:txXfrm>
        <a:off x="0" y="4724991"/>
        <a:ext cx="2850919" cy="455400"/>
      </dsp:txXfrm>
    </dsp:sp>
    <dsp:sp modelId="{0F96CA85-4254-4406-852D-3D698EFF1D98}">
      <dsp:nvSpPr>
        <dsp:cNvPr id="0" name=""/>
        <dsp:cNvSpPr/>
      </dsp:nvSpPr>
      <dsp:spPr>
        <a:xfrm>
          <a:off x="2850919" y="4554216"/>
          <a:ext cx="570183" cy="796950"/>
        </a:xfrm>
        <a:prstGeom prst="leftBrace">
          <a:avLst>
            <a:gd name="adj1" fmla="val 35000"/>
            <a:gd name="adj2" fmla="val 5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CEE1C8-6421-4D80-A6A9-3EA40CDCF13E}">
      <dsp:nvSpPr>
        <dsp:cNvPr id="0" name=""/>
        <dsp:cNvSpPr/>
      </dsp:nvSpPr>
      <dsp:spPr>
        <a:xfrm>
          <a:off x="3649176" y="4554216"/>
          <a:ext cx="7754500" cy="79695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300" b="0" i="0" kern="1200" dirty="0">
              <a:latin typeface="Trebuchet MS" panose="020B0603020202020204" pitchFamily="34" charset="0"/>
            </a:rPr>
            <a:t>On-lending to entities for the above activities, except in case of ECB raised by NBFCs as given in MAMP slide</a:t>
          </a:r>
          <a:endParaRPr lang="en-IN" sz="2300" kern="1200" dirty="0">
            <a:latin typeface="Trebuchet MS" panose="020B0603020202020204" pitchFamily="34" charset="0"/>
          </a:endParaRPr>
        </a:p>
      </dsp:txBody>
      <dsp:txXfrm>
        <a:off x="3649176" y="4554216"/>
        <a:ext cx="7754500" cy="796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30724B-F0AC-4DB1-A923-894524028323}" type="datetimeFigureOut">
              <a:rPr lang="en-IN" smtClean="0"/>
              <a:t>22-06-2024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EF91B2-A210-4E47-B06A-B64F4A1CE9A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484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51986-C1F1-B761-9A4A-30F9D0C58F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F28815-F6B7-243E-FCF4-8D623573EC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FCA17-0E70-7F24-FA8F-148F11C88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053F0-6052-4674-9947-2B8E12452FF1}" type="datetimeFigureOut">
              <a:rPr lang="en-IN" smtClean="0"/>
              <a:t>22-06-2024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3DD4BF-5F6F-11FD-902A-4AD68521E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B4D13-399F-342F-4C5F-D11F74245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A7C85-5A50-4E8F-810B-DBDC3A09C9C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4569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A3C56-71E0-1496-6AEA-7B7D1EC48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976DF-0FF3-AB20-DCDB-591CFA84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03A576-D5AC-1D3E-FD0C-637A58F4F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E5D0E-673C-4B4B-828D-AE681858A38E}" type="datetimeFigureOut">
              <a:rPr lang="en-US" smtClean="0"/>
              <a:pPr/>
              <a:t>6/22/2024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422A3C-0C46-029F-1FF1-1694947E5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DEFE8-2D75-8ECB-E87C-105C19A3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126A-3EA4-4D7F-AD64-A0729BEFBB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667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EB7217-D51C-778D-1CB2-FAEA317BC2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A4126D-5224-0BD2-F037-A63AD7F0A1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1F3A3-AF39-65CC-4283-3E57FE4A1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E5D0E-673C-4B4B-828D-AE681858A38E}" type="datetimeFigureOut">
              <a:rPr lang="en-US" smtClean="0"/>
              <a:pPr/>
              <a:t>6/22/2024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DBF04-6CC6-E893-67C5-9ED114E07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620D-73FF-EE7B-6995-784DBD282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126A-3EA4-4D7F-AD64-A0729BEFBB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000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2F186-F47E-48F0-A455-11E1046A3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7F2E19-7A6B-F15C-E3B1-40DBAC9EC5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31E072-5954-D1DA-1236-1FD281EE7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E5D0E-673C-4B4B-828D-AE681858A38E}" type="datetimeFigureOut">
              <a:rPr lang="en-US" smtClean="0"/>
              <a:pPr/>
              <a:t>6/22/2024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7DE794-5422-D248-922F-857381CBF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CEC7C-2576-B56F-87F0-40B0DB058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126A-3EA4-4D7F-AD64-A0729BEFBB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05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4C23A-AC1A-65E8-EF5B-5D06A623C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C3CB8A-F5FB-A8E3-59F8-D74ABA08D6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DA9A8-BE1A-58DC-B193-DEC8D9CA2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E5D0E-673C-4B4B-828D-AE681858A38E}" type="datetimeFigureOut">
              <a:rPr lang="en-US" smtClean="0"/>
              <a:pPr/>
              <a:t>6/22/2024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FFD8D-F1FA-2E9D-985C-97274360A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DE788F-07E9-35D5-0B74-5CC9C8E2E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126A-3EA4-4D7F-AD64-A0729BEFBB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594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6F073-7F90-0BDB-F4F2-E59BB4096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14FB95-5E8B-B5F5-0FC5-D10FA57B6F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F5502A-6F74-4258-7A23-4452AE8106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38CBDF-7803-9316-DF71-B011BB49C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E5D0E-673C-4B4B-828D-AE681858A38E}" type="datetimeFigureOut">
              <a:rPr lang="en-US" smtClean="0"/>
              <a:pPr/>
              <a:t>6/22/2024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19E792-9E1D-6193-01D0-1191E9DFA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F2F50A-0D22-8D75-4C9B-2AF92C720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126A-3EA4-4D7F-AD64-A0729BEFBB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8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6E7F-BBDB-FA24-5FCA-F296AA8A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816C96-E554-F611-BAB4-F1E47460E1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F27D3F-6ABA-D05D-600A-39A9E26C16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9379F8-90F3-F0D0-E253-18EFE00F1A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EB659C-5709-2C26-DA30-C9CF35A270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38F3DE-2114-35E6-23C4-1DB1380F8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E5D0E-673C-4B4B-828D-AE681858A38E}" type="datetimeFigureOut">
              <a:rPr lang="en-US" smtClean="0"/>
              <a:pPr/>
              <a:t>6/22/2024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EEC32A-A3B8-F04F-4969-B2C06F0A1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8E4F97-D067-C24E-2A81-A0CA5CF77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126A-3EA4-4D7F-AD64-A0729BEFBB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741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3FE75-50DE-2ACB-96DD-5632D1ACE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913720-EECB-9FCA-9DA1-55B06FC0D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E5D0E-673C-4B4B-828D-AE681858A38E}" type="datetimeFigureOut">
              <a:rPr lang="en-US" smtClean="0"/>
              <a:pPr/>
              <a:t>6/22/2024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675986-468F-348C-7AF3-3F47E7985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C1BF67-6062-6972-44EE-56E19FB3C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126A-3EA4-4D7F-AD64-A0729BEFBB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73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7E02B6-77F0-A381-9A40-F3CCA6F45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E5D0E-673C-4B4B-828D-AE681858A38E}" type="datetimeFigureOut">
              <a:rPr lang="en-US" smtClean="0"/>
              <a:pPr/>
              <a:t>6/22/2024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0738A8-8AD9-9595-A0D0-C4CD6D03B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3BD1DA-FDF1-2EF7-45E6-BB1A124CB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126A-3EA4-4D7F-AD64-A0729BEFBB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89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08892-777D-44B4-D332-D226D853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7B80AD-635D-8EE9-2F43-087A96EA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61A43A-6F23-5A4D-B9CB-F88E502B6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42B9E6-F70F-884E-556D-E477523A8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E5D0E-673C-4B4B-828D-AE681858A38E}" type="datetimeFigureOut">
              <a:rPr lang="en-US" smtClean="0"/>
              <a:pPr/>
              <a:t>6/22/2024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65CCD7-D247-6826-5B91-4B3E14462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994BDE-5AC6-9F9D-1DE5-3E5A30B01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126A-3EA4-4D7F-AD64-A0729BEFBB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093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CEB1C-EBF8-BA87-03A7-11BEB5A63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009CA8-59B5-5559-330F-8C344B4770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90A322-695C-6E43-867B-1CE5E63C9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2D8AED-9D6E-3F0A-7FFF-B7599420F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E5D0E-673C-4B4B-828D-AE681858A38E}" type="datetimeFigureOut">
              <a:rPr lang="en-US" smtClean="0"/>
              <a:pPr/>
              <a:t>6/22/2024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284C49-F6CD-0E1C-5C98-3DE834963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8D8094-305E-F2A4-DAF8-0D1B219E0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0126A-3EA4-4D7F-AD64-A0729BEFBB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309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7A0BCD-2E02-02C4-F448-CD4D65EE1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54B20-EF34-16DB-93E4-15E00DF6CF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8A2047-AC32-D5DE-524F-3D35024AA5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E5D0E-673C-4B4B-828D-AE681858A38E}" type="datetimeFigureOut">
              <a:rPr lang="en-US" smtClean="0"/>
              <a:pPr/>
              <a:t>6/22/2024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9C7193-3261-9453-FB15-7EB077831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9EEFD-6429-BABD-5572-D8C1A7DAAC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0126A-3EA4-4D7F-AD64-A0729BEFBB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467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7.svg"/><Relationship Id="rId7" Type="http://schemas.openxmlformats.org/officeDocument/2006/relationships/image" Target="../media/image3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32.sv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svg"/><Relationship Id="rId7" Type="http://schemas.openxmlformats.org/officeDocument/2006/relationships/image" Target="../media/image44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svg"/><Relationship Id="rId5" Type="http://schemas.openxmlformats.org/officeDocument/2006/relationships/image" Target="../media/image42.sv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sv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61B4604-897B-A2CF-85BC-64EC23AAEC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9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C41C43-47B3-7575-3BC4-96E50CD6A617}"/>
              </a:ext>
            </a:extLst>
          </p:cNvPr>
          <p:cNvSpPr txBox="1"/>
          <p:nvPr/>
        </p:nvSpPr>
        <p:spPr>
          <a:xfrm>
            <a:off x="8256822" y="4325922"/>
            <a:ext cx="3435342" cy="1266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kumimoji="0" lang="en-US" sz="24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By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kumimoji="0" lang="en-US" sz="24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Gaurang Aggarwal</a:t>
            </a: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2404CD9F-3D7E-1F48-8A01-1F44F490012B}"/>
              </a:ext>
            </a:extLst>
          </p:cNvPr>
          <p:cNvSpPr/>
          <p:nvPr/>
        </p:nvSpPr>
        <p:spPr>
          <a:xfrm>
            <a:off x="8598316" y="898706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Foreign Debt Funding</a:t>
            </a:r>
            <a:endParaRPr lang="en-US" sz="4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84472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21521" y="955679"/>
            <a:ext cx="5086755" cy="2098963"/>
            <a:chOff x="0" y="0"/>
            <a:chExt cx="2581057" cy="106502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581057" cy="1065029"/>
            </a:xfrm>
            <a:custGeom>
              <a:avLst/>
              <a:gdLst/>
              <a:ahLst/>
              <a:cxnLst/>
              <a:rect l="l" t="t" r="r" b="b"/>
              <a:pathLst>
                <a:path w="2581057" h="1065029">
                  <a:moveTo>
                    <a:pt x="0" y="0"/>
                  </a:moveTo>
                  <a:lnTo>
                    <a:pt x="2581057" y="0"/>
                  </a:lnTo>
                  <a:lnTo>
                    <a:pt x="2581057" y="1065029"/>
                  </a:lnTo>
                  <a:lnTo>
                    <a:pt x="0" y="1065029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6269050" y="3947306"/>
            <a:ext cx="5086755" cy="2098963"/>
            <a:chOff x="0" y="0"/>
            <a:chExt cx="2581057" cy="10650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81057" cy="1065029"/>
            </a:xfrm>
            <a:custGeom>
              <a:avLst/>
              <a:gdLst/>
              <a:ahLst/>
              <a:cxnLst/>
              <a:rect l="l" t="t" r="r" b="b"/>
              <a:pathLst>
                <a:path w="2581057" h="1065029">
                  <a:moveTo>
                    <a:pt x="0" y="0"/>
                  </a:moveTo>
                  <a:lnTo>
                    <a:pt x="2581057" y="0"/>
                  </a:lnTo>
                  <a:lnTo>
                    <a:pt x="2581057" y="1065029"/>
                  </a:lnTo>
                  <a:lnTo>
                    <a:pt x="0" y="1065029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325807" y="1924174"/>
            <a:ext cx="3715469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147"/>
              </a:lnSpc>
            </a:pPr>
            <a:r>
              <a:rPr lang="en-US" sz="2133" dirty="0">
                <a:solidFill>
                  <a:schemeClr val="bg1"/>
                </a:solidFill>
                <a:latin typeface="Trebuchet MS" panose="020B0603020202020204" pitchFamily="34" charset="0"/>
              </a:rPr>
              <a:t>Any freely convertible Foreign Currency</a:t>
            </a:r>
            <a:endParaRPr lang="en-US" sz="1867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223481" y="4996787"/>
            <a:ext cx="3460519" cy="2693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147"/>
              </a:lnSpc>
            </a:pPr>
            <a:r>
              <a:rPr lang="en-US" sz="2133" dirty="0">
                <a:solidFill>
                  <a:schemeClr val="bg1"/>
                </a:solidFill>
                <a:latin typeface="Trebuchet MS" panose="020B0603020202020204" pitchFamily="34" charset="0"/>
              </a:rPr>
              <a:t>Loans in Indian Rupees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25807" y="1271330"/>
            <a:ext cx="3297881" cy="3513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133" b="1" dirty="0">
                <a:solidFill>
                  <a:srgbClr val="FFFFFF"/>
                </a:solidFill>
                <a:latin typeface="Trebuchet MS" panose="020B0603020202020204" pitchFamily="34" charset="0"/>
              </a:rPr>
              <a:t>FCY Denominated ECB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627424" y="4282572"/>
            <a:ext cx="3297881" cy="3513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87"/>
              </a:lnSpc>
              <a:spcBef>
                <a:spcPct val="0"/>
              </a:spcBef>
            </a:pPr>
            <a:r>
              <a:rPr lang="en-US" sz="2133" b="1" dirty="0">
                <a:solidFill>
                  <a:srgbClr val="FFFFFF"/>
                </a:solidFill>
                <a:latin typeface="Trebuchet MS" panose="020B0603020202020204" pitchFamily="34" charset="0"/>
              </a:rPr>
              <a:t>INR Denominated ECB</a:t>
            </a:r>
          </a:p>
        </p:txBody>
      </p:sp>
      <p:pic>
        <p:nvPicPr>
          <p:cNvPr id="3076" name="Picture 4" descr="Floating Exchange Rate: What It Is, How It Works, History">
            <a:extLst>
              <a:ext uri="{FF2B5EF4-FFF2-40B4-BE49-F238E27FC236}">
                <a16:creationId xmlns:a16="http://schemas.microsoft.com/office/drawing/2014/main" id="{8ADFB806-B2C0-0096-402E-151675706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576" y="2355582"/>
            <a:ext cx="3905513" cy="232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9"/>
          <p:cNvSpPr txBox="1"/>
          <p:nvPr/>
        </p:nvSpPr>
        <p:spPr>
          <a:xfrm>
            <a:off x="7627423" y="1103906"/>
            <a:ext cx="3743055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147"/>
              </a:lnSpc>
            </a:pPr>
            <a:r>
              <a:rPr lang="en-US" sz="1867" dirty="0">
                <a:solidFill>
                  <a:srgbClr val="000000"/>
                </a:solidFill>
                <a:latin typeface="Trebuchet MS" panose="020B0603020202020204" pitchFamily="34" charset="0"/>
              </a:rPr>
              <a:t>ECB can be raised in Any Freely Convertible FCY or in INR</a:t>
            </a:r>
          </a:p>
        </p:txBody>
      </p:sp>
      <p:sp>
        <p:nvSpPr>
          <p:cNvPr id="19" name="TextBox 13"/>
          <p:cNvSpPr txBox="1"/>
          <p:nvPr/>
        </p:nvSpPr>
        <p:spPr>
          <a:xfrm>
            <a:off x="7627424" y="584062"/>
            <a:ext cx="3297881" cy="359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000000"/>
                </a:solidFill>
                <a:latin typeface="Trebuchet MS" panose="020B0603020202020204" pitchFamily="34" charset="0"/>
              </a:rPr>
              <a:t>Currency?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 rot="-2700000">
            <a:off x="-1282618" y="-1956937"/>
            <a:ext cx="2565235" cy="2561130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3" name="Group 13"/>
          <p:cNvGrpSpPr/>
          <p:nvPr/>
        </p:nvGrpSpPr>
        <p:grpSpPr>
          <a:xfrm rot="-2700000">
            <a:off x="254850" y="-1116842"/>
            <a:ext cx="1362908" cy="1360727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895A3905-38B7-66E9-D113-3D79507F92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405304"/>
              </p:ext>
            </p:extLst>
          </p:nvPr>
        </p:nvGraphicFramePr>
        <p:xfrm>
          <a:off x="848300" y="926155"/>
          <a:ext cx="4616068" cy="5198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6068">
                  <a:extLst>
                    <a:ext uri="{9D8B030D-6E8A-4147-A177-3AD203B41FA5}">
                      <a16:colId xmlns:a16="http://schemas.microsoft.com/office/drawing/2014/main" val="4010009570"/>
                    </a:ext>
                  </a:extLst>
                </a:gridCol>
              </a:tblGrid>
              <a:tr h="717634"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latin typeface="Trebuchet MS" panose="020B0603020202020204" pitchFamily="34" charset="0"/>
                        </a:rPr>
                        <a:t>FCY Denominated ECB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7492896"/>
                  </a:ext>
                </a:extLst>
              </a:tr>
              <a:tr h="4427482">
                <a:tc>
                  <a:txBody>
                    <a:bodyPr/>
                    <a:lstStyle/>
                    <a:p>
                      <a:pPr algn="just"/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Loans including Bank Loans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Floating/ fixed rate bonds/ debentures (other than fully and compulsorily convertible instruments)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Trade credits beyond 3 years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Foreign Currency Convertible Bonds (FCCBs)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Foreign Currency Exchangeable Bonds (FCEBs) 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Financial Lease</a:t>
                      </a:r>
                      <a:endParaRPr lang="en-IN" dirty="0">
                        <a:latin typeface="Trebuchet MS" panose="020B0603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635937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2417F37E-9CFD-42B8-0A64-46BF003C1A0C}"/>
              </a:ext>
            </a:extLst>
          </p:cNvPr>
          <p:cNvGrpSpPr/>
          <p:nvPr/>
        </p:nvGrpSpPr>
        <p:grpSpPr>
          <a:xfrm>
            <a:off x="9770134" y="6464298"/>
            <a:ext cx="2888943" cy="3038551"/>
            <a:chOff x="9770134" y="6464298"/>
            <a:chExt cx="2888943" cy="3038551"/>
          </a:xfrm>
        </p:grpSpPr>
        <p:grpSp>
          <p:nvGrpSpPr>
            <p:cNvPr id="7" name="Group 13">
              <a:extLst>
                <a:ext uri="{FF2B5EF4-FFF2-40B4-BE49-F238E27FC236}">
                  <a16:creationId xmlns:a16="http://schemas.microsoft.com/office/drawing/2014/main" id="{A5DD325F-1F12-7AB2-0C90-5A6B9DC97582}"/>
                </a:ext>
              </a:extLst>
            </p:cNvPr>
            <p:cNvGrpSpPr/>
            <p:nvPr/>
          </p:nvGrpSpPr>
          <p:grpSpPr>
            <a:xfrm rot="2700000" flipV="1">
              <a:off x="11139533" y="6307661"/>
              <a:ext cx="1362908" cy="1676181"/>
              <a:chOff x="0" y="0"/>
              <a:chExt cx="6350000" cy="6339840"/>
            </a:xfrm>
          </p:grpSpPr>
          <p:sp>
            <p:nvSpPr>
              <p:cNvPr id="8" name="Freeform 14">
                <a:extLst>
                  <a:ext uri="{FF2B5EF4-FFF2-40B4-BE49-F238E27FC236}">
                    <a16:creationId xmlns:a16="http://schemas.microsoft.com/office/drawing/2014/main" id="{50352A2F-8560-331B-E374-D741FC2D04EF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9" name="Group 11">
              <a:extLst>
                <a:ext uri="{FF2B5EF4-FFF2-40B4-BE49-F238E27FC236}">
                  <a16:creationId xmlns:a16="http://schemas.microsoft.com/office/drawing/2014/main" id="{2B11F16F-6D62-79FB-48FF-7DEBD7110DCA}"/>
                </a:ext>
              </a:extLst>
            </p:cNvPr>
            <p:cNvGrpSpPr/>
            <p:nvPr/>
          </p:nvGrpSpPr>
          <p:grpSpPr>
            <a:xfrm rot="2700000" flipV="1">
              <a:off x="9768081" y="6939667"/>
              <a:ext cx="2565235" cy="2561130"/>
              <a:chOff x="0" y="0"/>
              <a:chExt cx="6350000" cy="6339840"/>
            </a:xfrm>
          </p:grpSpPr>
          <p:sp>
            <p:nvSpPr>
              <p:cNvPr id="10" name="Freeform 12">
                <a:extLst>
                  <a:ext uri="{FF2B5EF4-FFF2-40B4-BE49-F238E27FC236}">
                    <a16:creationId xmlns:a16="http://schemas.microsoft.com/office/drawing/2014/main" id="{B222BDF8-07FB-32DF-4047-FC2DF9B576AB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  <p:sp>
        <p:nvSpPr>
          <p:cNvPr id="4" name="TextBox 13">
            <a:extLst>
              <a:ext uri="{FF2B5EF4-FFF2-40B4-BE49-F238E27FC236}">
                <a16:creationId xmlns:a16="http://schemas.microsoft.com/office/drawing/2014/main" id="{26677979-FFBB-2DBF-5CB6-C9478D018F97}"/>
              </a:ext>
            </a:extLst>
          </p:cNvPr>
          <p:cNvSpPr txBox="1"/>
          <p:nvPr/>
        </p:nvSpPr>
        <p:spPr>
          <a:xfrm>
            <a:off x="4447059" y="167271"/>
            <a:ext cx="3297881" cy="359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000000"/>
                </a:solidFill>
                <a:latin typeface="Trebuchet MS" panose="020B0603020202020204" pitchFamily="34" charset="0"/>
              </a:rPr>
              <a:t>Types of ECB?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3BC696-FC2B-F8D6-B91F-75BEED14C3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168880"/>
              </p:ext>
            </p:extLst>
          </p:nvPr>
        </p:nvGraphicFramePr>
        <p:xfrm>
          <a:off x="6384999" y="926156"/>
          <a:ext cx="4871167" cy="519819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871167">
                  <a:extLst>
                    <a:ext uri="{9D8B030D-6E8A-4147-A177-3AD203B41FA5}">
                      <a16:colId xmlns:a16="http://schemas.microsoft.com/office/drawing/2014/main" val="3528750457"/>
                    </a:ext>
                  </a:extLst>
                </a:gridCol>
              </a:tblGrid>
              <a:tr h="725037"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INR Denominated ECB</a:t>
                      </a:r>
                      <a:endParaRPr lang="en-IN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667300"/>
                  </a:ext>
                </a:extLst>
              </a:tr>
              <a:tr h="4473157">
                <a:tc>
                  <a:txBody>
                    <a:bodyPr/>
                    <a:lstStyle/>
                    <a:p>
                      <a:pPr algn="just"/>
                      <a:endParaRPr lang="en-US" sz="1800" b="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</a:rPr>
                        <a:t>Loans including bank loans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</a:rPr>
                        <a:t>floating/ fixed rate notes/bonds/ debentures/ preference shares (other than fully and compulsorily convertible instruments)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</a:rPr>
                        <a:t>Trade credits beyond 3 years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</a:rPr>
                        <a:t>Financial Lease. 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</a:rPr>
                        <a:t>Plain vanilla Rupee denominated bonds</a:t>
                      </a:r>
                      <a:endParaRPr lang="en-IN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4280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548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 rot="-2700000">
            <a:off x="-1282618" y="-1956937"/>
            <a:ext cx="2565235" cy="2561130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3" name="Group 13"/>
          <p:cNvGrpSpPr/>
          <p:nvPr/>
        </p:nvGrpSpPr>
        <p:grpSpPr>
          <a:xfrm rot="-2700000">
            <a:off x="254850" y="-1116842"/>
            <a:ext cx="1362908" cy="1360727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895A3905-38B7-66E9-D113-3D79507F92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608478"/>
              </p:ext>
            </p:extLst>
          </p:nvPr>
        </p:nvGraphicFramePr>
        <p:xfrm>
          <a:off x="848300" y="926155"/>
          <a:ext cx="4616068" cy="39212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6068">
                  <a:extLst>
                    <a:ext uri="{9D8B030D-6E8A-4147-A177-3AD203B41FA5}">
                      <a16:colId xmlns:a16="http://schemas.microsoft.com/office/drawing/2014/main" val="4010009570"/>
                    </a:ext>
                  </a:extLst>
                </a:gridCol>
              </a:tblGrid>
              <a:tr h="546934"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latin typeface="Trebuchet MS" panose="020B0603020202020204" pitchFamily="34" charset="0"/>
                        </a:rPr>
                        <a:t>FCY Denominated ECB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7492896"/>
                  </a:ext>
                </a:extLst>
              </a:tr>
              <a:tr h="3374333">
                <a:tc>
                  <a:txBody>
                    <a:bodyPr/>
                    <a:lstStyle/>
                    <a:p>
                      <a:pPr algn="just"/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All entities eligible to receive FDI. </a:t>
                      </a:r>
                    </a:p>
                    <a:p>
                      <a:pPr algn="l"/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Additionally:</a:t>
                      </a:r>
                    </a:p>
                    <a:p>
                      <a:pPr algn="l"/>
                      <a:br>
                        <a:rPr lang="en-US" sz="1800" dirty="0">
                          <a:latin typeface="Trebuchet MS" panose="020B0603020202020204" pitchFamily="34" charset="0"/>
                        </a:rPr>
                      </a:br>
                      <a:r>
                        <a:rPr lang="en-US" sz="1800" b="0" i="0" kern="1200" dirty="0" err="1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.    Port Trusts</a:t>
                      </a:r>
                      <a:br>
                        <a:rPr lang="en-US" sz="1800" dirty="0">
                          <a:latin typeface="Trebuchet MS" panose="020B0603020202020204" pitchFamily="34" charset="0"/>
                        </a:rPr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ii.   Units in SEZ</a:t>
                      </a:r>
                      <a:br>
                        <a:rPr lang="en-US" sz="1800" dirty="0">
                          <a:latin typeface="Trebuchet MS" panose="020B0603020202020204" pitchFamily="34" charset="0"/>
                        </a:rPr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iii.  SIDBI</a:t>
                      </a:r>
                      <a:br>
                        <a:rPr lang="en-US" sz="1800" dirty="0">
                          <a:latin typeface="Trebuchet MS" panose="020B0603020202020204" pitchFamily="34" charset="0"/>
                        </a:rPr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iv.   EXIM Bank of India.</a:t>
                      </a:r>
                      <a:endParaRPr lang="en-IN" sz="1800" dirty="0">
                        <a:latin typeface="Trebuchet MS" panose="020B0603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635937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2417F37E-9CFD-42B8-0A64-46BF003C1A0C}"/>
              </a:ext>
            </a:extLst>
          </p:cNvPr>
          <p:cNvGrpSpPr/>
          <p:nvPr/>
        </p:nvGrpSpPr>
        <p:grpSpPr>
          <a:xfrm>
            <a:off x="9770134" y="6464298"/>
            <a:ext cx="2888943" cy="3038551"/>
            <a:chOff x="9770134" y="6464298"/>
            <a:chExt cx="2888943" cy="3038551"/>
          </a:xfrm>
        </p:grpSpPr>
        <p:grpSp>
          <p:nvGrpSpPr>
            <p:cNvPr id="7" name="Group 13">
              <a:extLst>
                <a:ext uri="{FF2B5EF4-FFF2-40B4-BE49-F238E27FC236}">
                  <a16:creationId xmlns:a16="http://schemas.microsoft.com/office/drawing/2014/main" id="{A5DD325F-1F12-7AB2-0C90-5A6B9DC97582}"/>
                </a:ext>
              </a:extLst>
            </p:cNvPr>
            <p:cNvGrpSpPr/>
            <p:nvPr/>
          </p:nvGrpSpPr>
          <p:grpSpPr>
            <a:xfrm rot="2700000" flipV="1">
              <a:off x="11139533" y="6307661"/>
              <a:ext cx="1362908" cy="1676181"/>
              <a:chOff x="0" y="0"/>
              <a:chExt cx="6350000" cy="6339840"/>
            </a:xfrm>
          </p:grpSpPr>
          <p:sp>
            <p:nvSpPr>
              <p:cNvPr id="8" name="Freeform 14">
                <a:extLst>
                  <a:ext uri="{FF2B5EF4-FFF2-40B4-BE49-F238E27FC236}">
                    <a16:creationId xmlns:a16="http://schemas.microsoft.com/office/drawing/2014/main" id="{50352A2F-8560-331B-E374-D741FC2D04EF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9" name="Group 11">
              <a:extLst>
                <a:ext uri="{FF2B5EF4-FFF2-40B4-BE49-F238E27FC236}">
                  <a16:creationId xmlns:a16="http://schemas.microsoft.com/office/drawing/2014/main" id="{2B11F16F-6D62-79FB-48FF-7DEBD7110DCA}"/>
                </a:ext>
              </a:extLst>
            </p:cNvPr>
            <p:cNvGrpSpPr/>
            <p:nvPr/>
          </p:nvGrpSpPr>
          <p:grpSpPr>
            <a:xfrm rot="2700000" flipV="1">
              <a:off x="9768081" y="6939667"/>
              <a:ext cx="2565235" cy="2561130"/>
              <a:chOff x="0" y="0"/>
              <a:chExt cx="6350000" cy="6339840"/>
            </a:xfrm>
          </p:grpSpPr>
          <p:sp>
            <p:nvSpPr>
              <p:cNvPr id="10" name="Freeform 12">
                <a:extLst>
                  <a:ext uri="{FF2B5EF4-FFF2-40B4-BE49-F238E27FC236}">
                    <a16:creationId xmlns:a16="http://schemas.microsoft.com/office/drawing/2014/main" id="{B222BDF8-07FB-32DF-4047-FC2DF9B576AB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  <p:sp>
        <p:nvSpPr>
          <p:cNvPr id="4" name="TextBox 13">
            <a:extLst>
              <a:ext uri="{FF2B5EF4-FFF2-40B4-BE49-F238E27FC236}">
                <a16:creationId xmlns:a16="http://schemas.microsoft.com/office/drawing/2014/main" id="{26677979-FFBB-2DBF-5CB6-C9478D018F97}"/>
              </a:ext>
            </a:extLst>
          </p:cNvPr>
          <p:cNvSpPr txBox="1"/>
          <p:nvPr/>
        </p:nvSpPr>
        <p:spPr>
          <a:xfrm>
            <a:off x="4255371" y="283846"/>
            <a:ext cx="3297881" cy="359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000000"/>
                </a:solidFill>
                <a:latin typeface="Trebuchet MS" panose="020B0603020202020204" pitchFamily="34" charset="0"/>
              </a:rPr>
              <a:t>Who Can Raise?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3BC696-FC2B-F8D6-B91F-75BEED14C3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711550"/>
              </p:ext>
            </p:extLst>
          </p:nvPr>
        </p:nvGraphicFramePr>
        <p:xfrm>
          <a:off x="6384999" y="926157"/>
          <a:ext cx="4871167" cy="39212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871167">
                  <a:extLst>
                    <a:ext uri="{9D8B030D-6E8A-4147-A177-3AD203B41FA5}">
                      <a16:colId xmlns:a16="http://schemas.microsoft.com/office/drawing/2014/main" val="3528750457"/>
                    </a:ext>
                  </a:extLst>
                </a:gridCol>
              </a:tblGrid>
              <a:tr h="546933"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INR Denominated ECB</a:t>
                      </a:r>
                      <a:endParaRPr lang="en-IN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667300"/>
                  </a:ext>
                </a:extLst>
              </a:tr>
              <a:tr h="3374333">
                <a:tc>
                  <a:txBody>
                    <a:bodyPr/>
                    <a:lstStyle/>
                    <a:p>
                      <a:pPr algn="just"/>
                      <a:endParaRPr lang="en-US" sz="1800" b="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400050" indent="-400050" algn="l">
                        <a:buFont typeface="+mj-lt"/>
                        <a:buAutoNum type="romanLcPeriod"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All entities eligible to raise FCY ECB; 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                      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                               and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marL="400050" indent="-400050" algn="l">
                        <a:buFont typeface="+mj-lt"/>
                        <a:buAutoNum type="romanLcPeriod"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Registered entities engaged in micro-finance activities, viz., 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      registered Not for Profit companies,           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      registered societies/trusts/ cooperatives 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      and NGOs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42809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B3C980B-DE3E-FE01-BB2C-147B8AE7F954}"/>
              </a:ext>
            </a:extLst>
          </p:cNvPr>
          <p:cNvSpPr txBox="1"/>
          <p:nvPr/>
        </p:nvSpPr>
        <p:spPr>
          <a:xfrm>
            <a:off x="2143805" y="5575748"/>
            <a:ext cx="7233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Note: LLPs are not eligible to raise ECB in any form</a:t>
            </a:r>
          </a:p>
        </p:txBody>
      </p:sp>
    </p:spTree>
    <p:extLst>
      <p:ext uri="{BB962C8B-B14F-4D97-AF65-F5344CB8AC3E}">
        <p14:creationId xmlns:p14="http://schemas.microsoft.com/office/powerpoint/2010/main" val="2258809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 rot="-2700000">
            <a:off x="-1282618" y="-1998502"/>
            <a:ext cx="2565235" cy="2561130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3" name="Group 13"/>
          <p:cNvGrpSpPr/>
          <p:nvPr/>
        </p:nvGrpSpPr>
        <p:grpSpPr>
          <a:xfrm rot="-2700000">
            <a:off x="168041" y="-1051940"/>
            <a:ext cx="1362908" cy="1360727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CDE64C2-D1AA-A389-FF79-AB643F7D1A15}"/>
              </a:ext>
            </a:extLst>
          </p:cNvPr>
          <p:cNvGrpSpPr/>
          <p:nvPr/>
        </p:nvGrpSpPr>
        <p:grpSpPr>
          <a:xfrm>
            <a:off x="10110876" y="6404310"/>
            <a:ext cx="2731234" cy="3061866"/>
            <a:chOff x="9567044" y="6363883"/>
            <a:chExt cx="2731234" cy="3061866"/>
          </a:xfrm>
        </p:grpSpPr>
        <p:grpSp>
          <p:nvGrpSpPr>
            <p:cNvPr id="16" name="Group 13">
              <a:extLst>
                <a:ext uri="{FF2B5EF4-FFF2-40B4-BE49-F238E27FC236}">
                  <a16:creationId xmlns:a16="http://schemas.microsoft.com/office/drawing/2014/main" id="{FE943D51-5C29-B1DD-3A95-055D6693BA15}"/>
                </a:ext>
              </a:extLst>
            </p:cNvPr>
            <p:cNvGrpSpPr/>
            <p:nvPr/>
          </p:nvGrpSpPr>
          <p:grpSpPr>
            <a:xfrm rot="2700000" flipV="1">
              <a:off x="10813406" y="6491781"/>
              <a:ext cx="1612769" cy="1356974"/>
              <a:chOff x="-1164147" y="2"/>
              <a:chExt cx="7514141" cy="5132499"/>
            </a:xfrm>
          </p:grpSpPr>
          <p:sp>
            <p:nvSpPr>
              <p:cNvPr id="19" name="Freeform 14">
                <a:extLst>
                  <a:ext uri="{FF2B5EF4-FFF2-40B4-BE49-F238E27FC236}">
                    <a16:creationId xmlns:a16="http://schemas.microsoft.com/office/drawing/2014/main" id="{47A3CA77-8EA5-5BB8-489E-7757B2F8045F}"/>
                  </a:ext>
                </a:extLst>
              </p:cNvPr>
              <p:cNvSpPr/>
              <p:nvPr/>
            </p:nvSpPr>
            <p:spPr>
              <a:xfrm>
                <a:off x="-1164147" y="2"/>
                <a:ext cx="7514141" cy="5132499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17" name="Group 11">
              <a:extLst>
                <a:ext uri="{FF2B5EF4-FFF2-40B4-BE49-F238E27FC236}">
                  <a16:creationId xmlns:a16="http://schemas.microsoft.com/office/drawing/2014/main" id="{199B38AC-BB4B-C1D3-800D-44E112947A16}"/>
                </a:ext>
              </a:extLst>
            </p:cNvPr>
            <p:cNvGrpSpPr/>
            <p:nvPr/>
          </p:nvGrpSpPr>
          <p:grpSpPr>
            <a:xfrm rot="2700000" flipV="1">
              <a:off x="9564991" y="6862567"/>
              <a:ext cx="2565235" cy="2561130"/>
              <a:chOff x="-490438" y="-220530"/>
              <a:chExt cx="6350000" cy="6339840"/>
            </a:xfrm>
          </p:grpSpPr>
          <p:sp>
            <p:nvSpPr>
              <p:cNvPr id="18" name="Freeform 12">
                <a:extLst>
                  <a:ext uri="{FF2B5EF4-FFF2-40B4-BE49-F238E27FC236}">
                    <a16:creationId xmlns:a16="http://schemas.microsoft.com/office/drawing/2014/main" id="{3A7B889A-9886-096E-34F7-5D9B67A8DA14}"/>
                  </a:ext>
                </a:extLst>
              </p:cNvPr>
              <p:cNvSpPr/>
              <p:nvPr/>
            </p:nvSpPr>
            <p:spPr>
              <a:xfrm>
                <a:off x="-490438" y="-22053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  <p:sp>
        <p:nvSpPr>
          <p:cNvPr id="2" name="TextBox 13">
            <a:extLst>
              <a:ext uri="{FF2B5EF4-FFF2-40B4-BE49-F238E27FC236}">
                <a16:creationId xmlns:a16="http://schemas.microsoft.com/office/drawing/2014/main" id="{6F9D24AF-CC96-40A6-B540-7A48B21EADA3}"/>
              </a:ext>
            </a:extLst>
          </p:cNvPr>
          <p:cNvSpPr txBox="1"/>
          <p:nvPr/>
        </p:nvSpPr>
        <p:spPr>
          <a:xfrm>
            <a:off x="4255371" y="283846"/>
            <a:ext cx="3297881" cy="359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000000"/>
                </a:solidFill>
                <a:latin typeface="Trebuchet MS" panose="020B0603020202020204" pitchFamily="34" charset="0"/>
              </a:rPr>
              <a:t>Who Can Lend?</a:t>
            </a:r>
          </a:p>
        </p:txBody>
      </p:sp>
      <p:pic>
        <p:nvPicPr>
          <p:cNvPr id="6" name="Picture 5" descr="A yellow check mark on a black background&#10;&#10;Description automatically generated">
            <a:extLst>
              <a:ext uri="{FF2B5EF4-FFF2-40B4-BE49-F238E27FC236}">
                <a16:creationId xmlns:a16="http://schemas.microsoft.com/office/drawing/2014/main" id="{51F1D54F-E6F0-2510-BABA-A4BB8886B1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460" y="1232508"/>
            <a:ext cx="618688" cy="77881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3D147A5-B3F1-CC13-E4E7-F47214338ACD}"/>
              </a:ext>
            </a:extLst>
          </p:cNvPr>
          <p:cNvSpPr txBox="1"/>
          <p:nvPr/>
        </p:nvSpPr>
        <p:spPr>
          <a:xfrm>
            <a:off x="2429388" y="1444791"/>
            <a:ext cx="77338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b="0" i="0" kern="1200" dirty="0">
                <a:solidFill>
                  <a:schemeClr val="dk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Resident of FATF or IOSCO compliant country</a:t>
            </a:r>
            <a:endParaRPr lang="en-US" sz="1800" dirty="0">
              <a:latin typeface="Trebuchet MS" panose="020B0603020202020204" pitchFamily="34" charset="0"/>
            </a:endParaRPr>
          </a:p>
        </p:txBody>
      </p:sp>
      <p:pic>
        <p:nvPicPr>
          <p:cNvPr id="25" name="Picture 24" descr="A yellow check mark on a black background&#10;&#10;Description automatically generated">
            <a:extLst>
              <a:ext uri="{FF2B5EF4-FFF2-40B4-BE49-F238E27FC236}">
                <a16:creationId xmlns:a16="http://schemas.microsoft.com/office/drawing/2014/main" id="{35C16694-6215-F2AE-5DE2-3F8B8BFB88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75" y="2264231"/>
            <a:ext cx="618688" cy="778818"/>
          </a:xfrm>
          <a:prstGeom prst="rect">
            <a:avLst/>
          </a:prstGeom>
        </p:spPr>
      </p:pic>
      <p:pic>
        <p:nvPicPr>
          <p:cNvPr id="26" name="Picture 25" descr="A yellow check mark on a black background&#10;&#10;Description automatically generated">
            <a:extLst>
              <a:ext uri="{FF2B5EF4-FFF2-40B4-BE49-F238E27FC236}">
                <a16:creationId xmlns:a16="http://schemas.microsoft.com/office/drawing/2014/main" id="{8A9BF986-FFEC-ACBA-4FCF-24005FE0E4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817" y="4477778"/>
            <a:ext cx="618688" cy="778818"/>
          </a:xfrm>
          <a:prstGeom prst="rect">
            <a:avLst/>
          </a:prstGeom>
        </p:spPr>
      </p:pic>
      <p:pic>
        <p:nvPicPr>
          <p:cNvPr id="27" name="Picture 26" descr="A yellow check mark on a black background&#10;&#10;Description automatically generated">
            <a:extLst>
              <a:ext uri="{FF2B5EF4-FFF2-40B4-BE49-F238E27FC236}">
                <a16:creationId xmlns:a16="http://schemas.microsoft.com/office/drawing/2014/main" id="{1D8F9F76-F06D-A843-BED5-C692300F56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817" y="3540974"/>
            <a:ext cx="618688" cy="778818"/>
          </a:xfrm>
          <a:prstGeom prst="rect">
            <a:avLst/>
          </a:prstGeom>
        </p:spPr>
      </p:pic>
      <p:pic>
        <p:nvPicPr>
          <p:cNvPr id="28" name="Picture 27" descr="A yellow check mark on a black background&#10;&#10;Description automatically generated">
            <a:extLst>
              <a:ext uri="{FF2B5EF4-FFF2-40B4-BE49-F238E27FC236}">
                <a16:creationId xmlns:a16="http://schemas.microsoft.com/office/drawing/2014/main" id="{43401B9E-E1C9-555B-DCB0-D30B23D02C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817" y="5625492"/>
            <a:ext cx="618688" cy="77881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025C7812-DCA9-2EDC-EB5E-F556A6D4F39F}"/>
              </a:ext>
            </a:extLst>
          </p:cNvPr>
          <p:cNvSpPr txBox="1"/>
          <p:nvPr/>
        </p:nvSpPr>
        <p:spPr>
          <a:xfrm>
            <a:off x="2429387" y="2339266"/>
            <a:ext cx="89620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b="0" i="0" kern="1200" dirty="0">
                <a:solidFill>
                  <a:schemeClr val="dk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Multilateral and Regional Financial Institutions where India is a member country like World Bank, ADB, IMF </a:t>
            </a:r>
            <a:r>
              <a:rPr lang="en-US" sz="1800" b="0" i="0" kern="1200" dirty="0" err="1">
                <a:solidFill>
                  <a:schemeClr val="dk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etc</a:t>
            </a:r>
            <a:endParaRPr lang="en-US" sz="1800" b="0" i="0" kern="1200" dirty="0">
              <a:solidFill>
                <a:schemeClr val="dk1"/>
              </a:solidFill>
              <a:effectLst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34970A5-E77B-0D71-952B-93CD7DCA5309}"/>
              </a:ext>
            </a:extLst>
          </p:cNvPr>
          <p:cNvSpPr txBox="1"/>
          <p:nvPr/>
        </p:nvSpPr>
        <p:spPr>
          <a:xfrm>
            <a:off x="2429388" y="4493321"/>
            <a:ext cx="90612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b="0" i="0" kern="1200" dirty="0">
                <a:solidFill>
                  <a:schemeClr val="dk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Foreign branches / subsidiaries of Indian banks </a:t>
            </a:r>
            <a:r>
              <a:rPr lang="en-US" sz="1800" b="1" i="0" kern="1200" dirty="0">
                <a:solidFill>
                  <a:srgbClr val="FF0000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only for FCY ECB </a:t>
            </a:r>
            <a:r>
              <a:rPr lang="en-US" sz="1800" b="0" i="0" kern="1200" dirty="0">
                <a:solidFill>
                  <a:schemeClr val="dk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except FCCB &amp; FCEB.</a:t>
            </a:r>
            <a:endParaRPr lang="en-IN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662F127-CEB0-92BB-5A14-194A08F462BF}"/>
              </a:ext>
            </a:extLst>
          </p:cNvPr>
          <p:cNvSpPr txBox="1"/>
          <p:nvPr/>
        </p:nvSpPr>
        <p:spPr>
          <a:xfrm>
            <a:off x="2429388" y="3469008"/>
            <a:ext cx="90612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b="0" i="0" kern="1200" dirty="0">
                <a:solidFill>
                  <a:schemeClr val="dk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Individuals only if they are foreign equity holders or for subscription to bonds/ debentures listed abroad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B4DEADA-365F-4805-63D3-F4CA0769215C}"/>
              </a:ext>
            </a:extLst>
          </p:cNvPr>
          <p:cNvSpPr txBox="1"/>
          <p:nvPr/>
        </p:nvSpPr>
        <p:spPr>
          <a:xfrm>
            <a:off x="2429388" y="5491834"/>
            <a:ext cx="90612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dirty="0">
                <a:solidFill>
                  <a:schemeClr val="dk1"/>
                </a:solidFill>
                <a:latin typeface="Trebuchet MS" panose="020B0603020202020204" pitchFamily="34" charset="0"/>
              </a:rPr>
              <a:t>Ca</a:t>
            </a:r>
            <a:r>
              <a:rPr lang="en-US" sz="1800" b="0" i="0" kern="1200" dirty="0">
                <a:solidFill>
                  <a:schemeClr val="dk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n participate as arrangers/underwriters/market-makers/traders for Rupee denominated Bonds issued overseas, </a:t>
            </a:r>
            <a:r>
              <a:rPr lang="en-US" sz="1800" b="1" i="0" kern="1200" dirty="0">
                <a:solidFill>
                  <a:srgbClr val="FF0000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but not by Indian Banks.</a:t>
            </a:r>
            <a:endParaRPr lang="en-IN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4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1" grpId="0"/>
      <p:bldP spid="33" grpId="0"/>
      <p:bldP spid="35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 rot="-2700000">
            <a:off x="-1282618" y="-1998502"/>
            <a:ext cx="2565235" cy="2561130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3" name="Group 13"/>
          <p:cNvGrpSpPr/>
          <p:nvPr/>
        </p:nvGrpSpPr>
        <p:grpSpPr>
          <a:xfrm rot="-2700000">
            <a:off x="168041" y="-1051940"/>
            <a:ext cx="1362908" cy="1360727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CDE64C2-D1AA-A389-FF79-AB643F7D1A15}"/>
              </a:ext>
            </a:extLst>
          </p:cNvPr>
          <p:cNvGrpSpPr/>
          <p:nvPr/>
        </p:nvGrpSpPr>
        <p:grpSpPr>
          <a:xfrm>
            <a:off x="10007851" y="6208510"/>
            <a:ext cx="2721532" cy="2851483"/>
            <a:chOff x="9576746" y="6363883"/>
            <a:chExt cx="2721532" cy="2851483"/>
          </a:xfrm>
        </p:grpSpPr>
        <p:grpSp>
          <p:nvGrpSpPr>
            <p:cNvPr id="16" name="Group 13">
              <a:extLst>
                <a:ext uri="{FF2B5EF4-FFF2-40B4-BE49-F238E27FC236}">
                  <a16:creationId xmlns:a16="http://schemas.microsoft.com/office/drawing/2014/main" id="{FE943D51-5C29-B1DD-3A95-055D6693BA15}"/>
                </a:ext>
              </a:extLst>
            </p:cNvPr>
            <p:cNvGrpSpPr/>
            <p:nvPr/>
          </p:nvGrpSpPr>
          <p:grpSpPr>
            <a:xfrm rot="2700000" flipV="1">
              <a:off x="10813406" y="6491781"/>
              <a:ext cx="1612769" cy="1356974"/>
              <a:chOff x="-1164147" y="2"/>
              <a:chExt cx="7514141" cy="5132499"/>
            </a:xfrm>
          </p:grpSpPr>
          <p:sp>
            <p:nvSpPr>
              <p:cNvPr id="19" name="Freeform 14">
                <a:extLst>
                  <a:ext uri="{FF2B5EF4-FFF2-40B4-BE49-F238E27FC236}">
                    <a16:creationId xmlns:a16="http://schemas.microsoft.com/office/drawing/2014/main" id="{47A3CA77-8EA5-5BB8-489E-7757B2F8045F}"/>
                  </a:ext>
                </a:extLst>
              </p:cNvPr>
              <p:cNvSpPr/>
              <p:nvPr/>
            </p:nvSpPr>
            <p:spPr>
              <a:xfrm>
                <a:off x="-1164147" y="2"/>
                <a:ext cx="7514141" cy="5132499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17" name="Group 11">
              <a:extLst>
                <a:ext uri="{FF2B5EF4-FFF2-40B4-BE49-F238E27FC236}">
                  <a16:creationId xmlns:a16="http://schemas.microsoft.com/office/drawing/2014/main" id="{199B38AC-BB4B-C1D3-800D-44E112947A16}"/>
                </a:ext>
              </a:extLst>
            </p:cNvPr>
            <p:cNvGrpSpPr/>
            <p:nvPr/>
          </p:nvGrpSpPr>
          <p:grpSpPr>
            <a:xfrm rot="2700000" flipV="1">
              <a:off x="9574693" y="6652184"/>
              <a:ext cx="2565235" cy="2561130"/>
              <a:chOff x="-841706" y="164702"/>
              <a:chExt cx="6350000" cy="6339840"/>
            </a:xfrm>
          </p:grpSpPr>
          <p:sp>
            <p:nvSpPr>
              <p:cNvPr id="18" name="Freeform 12">
                <a:extLst>
                  <a:ext uri="{FF2B5EF4-FFF2-40B4-BE49-F238E27FC236}">
                    <a16:creationId xmlns:a16="http://schemas.microsoft.com/office/drawing/2014/main" id="{3A7B889A-9886-096E-34F7-5D9B67A8DA14}"/>
                  </a:ext>
                </a:extLst>
              </p:cNvPr>
              <p:cNvSpPr/>
              <p:nvPr/>
            </p:nvSpPr>
            <p:spPr>
              <a:xfrm>
                <a:off x="-841706" y="164702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  <p:sp>
        <p:nvSpPr>
          <p:cNvPr id="2" name="TextBox 13">
            <a:extLst>
              <a:ext uri="{FF2B5EF4-FFF2-40B4-BE49-F238E27FC236}">
                <a16:creationId xmlns:a16="http://schemas.microsoft.com/office/drawing/2014/main" id="{6F9D24AF-CC96-40A6-B540-7A48B21EADA3}"/>
              </a:ext>
            </a:extLst>
          </p:cNvPr>
          <p:cNvSpPr txBox="1"/>
          <p:nvPr/>
        </p:nvSpPr>
        <p:spPr>
          <a:xfrm>
            <a:off x="4255371" y="283846"/>
            <a:ext cx="3297881" cy="359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000000"/>
                </a:solidFill>
                <a:latin typeface="Trebuchet MS" panose="020B0603020202020204" pitchFamily="34" charset="0"/>
              </a:rPr>
              <a:t>Limit &amp; Leverage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621E40F-32C8-7624-ECDD-85BE3308A8F0}"/>
              </a:ext>
            </a:extLst>
          </p:cNvPr>
          <p:cNvGrpSpPr/>
          <p:nvPr/>
        </p:nvGrpSpPr>
        <p:grpSpPr>
          <a:xfrm>
            <a:off x="227049" y="2466049"/>
            <a:ext cx="4620374" cy="1925901"/>
            <a:chOff x="0" y="0"/>
            <a:chExt cx="2581057" cy="1065029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BC4BD988-7823-8BE1-26BB-0C1D406DDD93}"/>
                </a:ext>
              </a:extLst>
            </p:cNvPr>
            <p:cNvSpPr/>
            <p:nvPr/>
          </p:nvSpPr>
          <p:spPr>
            <a:xfrm>
              <a:off x="0" y="0"/>
              <a:ext cx="2581057" cy="1065029"/>
            </a:xfrm>
            <a:custGeom>
              <a:avLst/>
              <a:gdLst/>
              <a:ahLst/>
              <a:cxnLst/>
              <a:rect l="l" t="t" r="r" b="b"/>
              <a:pathLst>
                <a:path w="2581057" h="1065029">
                  <a:moveTo>
                    <a:pt x="0" y="0"/>
                  </a:moveTo>
                  <a:lnTo>
                    <a:pt x="2581057" y="0"/>
                  </a:lnTo>
                  <a:lnTo>
                    <a:pt x="2581057" y="1065029"/>
                  </a:lnTo>
                  <a:lnTo>
                    <a:pt x="0" y="1065029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8" name="TextBox 12">
            <a:extLst>
              <a:ext uri="{FF2B5EF4-FFF2-40B4-BE49-F238E27FC236}">
                <a16:creationId xmlns:a16="http://schemas.microsoft.com/office/drawing/2014/main" id="{76B96976-28D4-ECE7-AF82-4E8E8E2AEDF6}"/>
              </a:ext>
            </a:extLst>
          </p:cNvPr>
          <p:cNvSpPr txBox="1"/>
          <p:nvPr/>
        </p:nvSpPr>
        <p:spPr>
          <a:xfrm>
            <a:off x="335754" y="2969182"/>
            <a:ext cx="4402964" cy="7360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2133" b="1" dirty="0">
                <a:solidFill>
                  <a:srgbClr val="FFFFFF"/>
                </a:solidFill>
                <a:latin typeface="Trebuchet MS" panose="020B0603020202020204" pitchFamily="34" charset="0"/>
              </a:rPr>
              <a:t>USD 750 Mn or equivalent per FY</a:t>
            </a:r>
          </a:p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2133" b="1" dirty="0">
                <a:solidFill>
                  <a:srgbClr val="FFFFFF"/>
                </a:solidFill>
                <a:latin typeface="Trebuchet MS" panose="020B0603020202020204" pitchFamily="34" charset="0"/>
              </a:rPr>
              <a:t>Under Automatic Route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0051D0-03D6-2E9D-A5F7-30E3E374D288}"/>
              </a:ext>
            </a:extLst>
          </p:cNvPr>
          <p:cNvSpPr txBox="1"/>
          <p:nvPr/>
        </p:nvSpPr>
        <p:spPr>
          <a:xfrm>
            <a:off x="5932528" y="1270998"/>
            <a:ext cx="5894024" cy="163121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b="0" i="0" u="none" strike="noStrike" baseline="0" dirty="0">
                <a:latin typeface="Trebuchet MS" panose="020B0603020202020204" pitchFamily="34" charset="0"/>
              </a:rPr>
              <a:t>In case of FCY ECB </a:t>
            </a:r>
          </a:p>
          <a:p>
            <a:pPr algn="ctr"/>
            <a:r>
              <a:rPr lang="en-US" sz="2000" b="0" i="0" u="none" strike="noStrike" baseline="0" dirty="0">
                <a:latin typeface="Trebuchet MS" panose="020B0603020202020204" pitchFamily="34" charset="0"/>
              </a:rPr>
              <a:t>raised from direct foreign equity holder, </a:t>
            </a:r>
          </a:p>
          <a:p>
            <a:pPr algn="ctr"/>
            <a:endParaRPr lang="en-US" sz="2000" dirty="0">
              <a:latin typeface="Trebuchet MS" panose="020B0603020202020204" pitchFamily="34" charset="0"/>
            </a:endParaRPr>
          </a:p>
          <a:p>
            <a:pPr algn="ctr"/>
            <a:r>
              <a:rPr lang="en-US" sz="2000" b="1" i="0" u="none" strike="noStrike" baseline="0" dirty="0">
                <a:solidFill>
                  <a:srgbClr val="FF0000"/>
                </a:solidFill>
                <a:latin typeface="Trebuchet MS" panose="020B0603020202020204" pitchFamily="34" charset="0"/>
              </a:rPr>
              <a:t>ECB liability equity ratio not to exceed 7:1 </a:t>
            </a:r>
          </a:p>
          <a:p>
            <a:pPr algn="ctr"/>
            <a:r>
              <a:rPr lang="en-US" sz="2000" b="0" i="0" u="none" strike="noStrike" baseline="0" dirty="0">
                <a:latin typeface="Trebuchet MS" panose="020B0603020202020204" pitchFamily="34" charset="0"/>
              </a:rPr>
              <a:t>(Not applicable if o/s amount </a:t>
            </a:r>
            <a:r>
              <a:rPr lang="en-US" sz="2000" b="0" i="0" u="none" strike="noStrike" baseline="0" dirty="0" err="1">
                <a:latin typeface="Trebuchet MS" panose="020B0603020202020204" pitchFamily="34" charset="0"/>
              </a:rPr>
              <a:t>upto</a:t>
            </a:r>
            <a:r>
              <a:rPr lang="en-US" sz="2000" b="0" i="0" u="none" strike="noStrike" baseline="0" dirty="0">
                <a:latin typeface="Trebuchet MS" panose="020B0603020202020204" pitchFamily="34" charset="0"/>
              </a:rPr>
              <a:t> 5 Million)</a:t>
            </a:r>
            <a:endParaRPr lang="en-IN" sz="2000" dirty="0">
              <a:latin typeface="Trebuchet MS" panose="020B0603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AF27072-CF4A-B6D9-B12D-A0B5B70EEC9D}"/>
              </a:ext>
            </a:extLst>
          </p:cNvPr>
          <p:cNvSpPr txBox="1"/>
          <p:nvPr/>
        </p:nvSpPr>
        <p:spPr>
          <a:xfrm>
            <a:off x="5204892" y="4386674"/>
            <a:ext cx="3028950" cy="1015663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rebuchet MS" panose="020B0603020202020204" pitchFamily="34" charset="0"/>
              </a:rPr>
              <a:t>Proposed borrowing </a:t>
            </a:r>
          </a:p>
          <a:p>
            <a:pPr algn="ctr"/>
            <a:endParaRPr lang="en-US" sz="2000" dirty="0">
              <a:latin typeface="Trebuchet MS" panose="020B0603020202020204" pitchFamily="34" charset="0"/>
            </a:endParaRPr>
          </a:p>
          <a:p>
            <a:pPr algn="ctr"/>
            <a:r>
              <a:rPr lang="en-US" sz="2000" dirty="0">
                <a:latin typeface="Trebuchet MS" panose="020B0603020202020204" pitchFamily="34" charset="0"/>
              </a:rPr>
              <a:t>outstanding borrowing </a:t>
            </a:r>
            <a:endParaRPr lang="en-IN" sz="2000" dirty="0"/>
          </a:p>
        </p:txBody>
      </p:sp>
      <p:sp>
        <p:nvSpPr>
          <p:cNvPr id="39" name="Plus Sign 38">
            <a:extLst>
              <a:ext uri="{FF2B5EF4-FFF2-40B4-BE49-F238E27FC236}">
                <a16:creationId xmlns:a16="http://schemas.microsoft.com/office/drawing/2014/main" id="{3FDA737A-9FA7-2D5E-0938-9CB17694BF61}"/>
              </a:ext>
            </a:extLst>
          </p:cNvPr>
          <p:cNvSpPr/>
          <p:nvPr/>
        </p:nvSpPr>
        <p:spPr>
          <a:xfrm>
            <a:off x="6489569" y="4674770"/>
            <a:ext cx="371475" cy="386923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521C78E-DAC8-0C52-0E47-C68C91D0877B}"/>
              </a:ext>
            </a:extLst>
          </p:cNvPr>
          <p:cNvSpPr txBox="1"/>
          <p:nvPr/>
        </p:nvSpPr>
        <p:spPr>
          <a:xfrm>
            <a:off x="5572189" y="3724926"/>
            <a:ext cx="22062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2000" b="1" dirty="0">
                <a:latin typeface="Trebuchet MS" panose="020B0603020202020204" pitchFamily="34" charset="0"/>
              </a:rPr>
              <a:t>ECB liability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61207A-6D17-D36A-2667-9AB4D32534FA}"/>
              </a:ext>
            </a:extLst>
          </p:cNvPr>
          <p:cNvSpPr txBox="1"/>
          <p:nvPr/>
        </p:nvSpPr>
        <p:spPr>
          <a:xfrm>
            <a:off x="8797602" y="4349364"/>
            <a:ext cx="3028950" cy="1015663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rebuchet MS" panose="020B0603020202020204" pitchFamily="34" charset="0"/>
              </a:rPr>
              <a:t>Paid up Capital</a:t>
            </a:r>
          </a:p>
          <a:p>
            <a:pPr algn="ctr"/>
            <a:endParaRPr lang="en-US" sz="2000" dirty="0">
              <a:latin typeface="Trebuchet MS" panose="020B0603020202020204" pitchFamily="34" charset="0"/>
            </a:endParaRPr>
          </a:p>
          <a:p>
            <a:pPr algn="ctr"/>
            <a:r>
              <a:rPr lang="en-US" sz="2000" dirty="0">
                <a:latin typeface="Trebuchet MS" panose="020B0603020202020204" pitchFamily="34" charset="0"/>
              </a:rPr>
              <a:t>Free Reserve</a:t>
            </a:r>
            <a:endParaRPr lang="en-IN" sz="2000" dirty="0"/>
          </a:p>
        </p:txBody>
      </p:sp>
      <p:sp>
        <p:nvSpPr>
          <p:cNvPr id="43" name="Plus Sign 42">
            <a:extLst>
              <a:ext uri="{FF2B5EF4-FFF2-40B4-BE49-F238E27FC236}">
                <a16:creationId xmlns:a16="http://schemas.microsoft.com/office/drawing/2014/main" id="{8FB2337B-4617-EBA5-BE0D-9677D0E3D294}"/>
              </a:ext>
            </a:extLst>
          </p:cNvPr>
          <p:cNvSpPr/>
          <p:nvPr/>
        </p:nvSpPr>
        <p:spPr>
          <a:xfrm>
            <a:off x="10126339" y="4663733"/>
            <a:ext cx="371475" cy="386923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064B065-BB6D-FD31-8D2B-AA799E5BA482}"/>
              </a:ext>
            </a:extLst>
          </p:cNvPr>
          <p:cNvSpPr txBox="1"/>
          <p:nvPr/>
        </p:nvSpPr>
        <p:spPr>
          <a:xfrm>
            <a:off x="9208959" y="3722663"/>
            <a:ext cx="22062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2000" b="1" dirty="0">
                <a:latin typeface="Trebuchet MS" panose="020B0603020202020204" pitchFamily="34" charset="0"/>
              </a:rPr>
              <a:t>Equity</a:t>
            </a:r>
          </a:p>
        </p:txBody>
      </p:sp>
    </p:spTree>
    <p:extLst>
      <p:ext uri="{BB962C8B-B14F-4D97-AF65-F5344CB8AC3E}">
        <p14:creationId xmlns:p14="http://schemas.microsoft.com/office/powerpoint/2010/main" val="11164519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 rot="-2700000">
            <a:off x="-1282618" y="-1998502"/>
            <a:ext cx="2565235" cy="2561130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3" name="Group 13"/>
          <p:cNvGrpSpPr/>
          <p:nvPr/>
        </p:nvGrpSpPr>
        <p:grpSpPr>
          <a:xfrm rot="-2700000">
            <a:off x="168041" y="-1051940"/>
            <a:ext cx="1362908" cy="1360727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CDE64C2-D1AA-A389-FF79-AB643F7D1A15}"/>
              </a:ext>
            </a:extLst>
          </p:cNvPr>
          <p:cNvGrpSpPr/>
          <p:nvPr/>
        </p:nvGrpSpPr>
        <p:grpSpPr>
          <a:xfrm>
            <a:off x="10007851" y="6208510"/>
            <a:ext cx="2721532" cy="2851483"/>
            <a:chOff x="9576746" y="6363883"/>
            <a:chExt cx="2721532" cy="2851483"/>
          </a:xfrm>
        </p:grpSpPr>
        <p:grpSp>
          <p:nvGrpSpPr>
            <p:cNvPr id="16" name="Group 13">
              <a:extLst>
                <a:ext uri="{FF2B5EF4-FFF2-40B4-BE49-F238E27FC236}">
                  <a16:creationId xmlns:a16="http://schemas.microsoft.com/office/drawing/2014/main" id="{FE943D51-5C29-B1DD-3A95-055D6693BA15}"/>
                </a:ext>
              </a:extLst>
            </p:cNvPr>
            <p:cNvGrpSpPr/>
            <p:nvPr/>
          </p:nvGrpSpPr>
          <p:grpSpPr>
            <a:xfrm rot="2700000" flipV="1">
              <a:off x="10813406" y="6491781"/>
              <a:ext cx="1612769" cy="1356974"/>
              <a:chOff x="-1164147" y="2"/>
              <a:chExt cx="7514141" cy="5132499"/>
            </a:xfrm>
          </p:grpSpPr>
          <p:sp>
            <p:nvSpPr>
              <p:cNvPr id="19" name="Freeform 14">
                <a:extLst>
                  <a:ext uri="{FF2B5EF4-FFF2-40B4-BE49-F238E27FC236}">
                    <a16:creationId xmlns:a16="http://schemas.microsoft.com/office/drawing/2014/main" id="{47A3CA77-8EA5-5BB8-489E-7757B2F8045F}"/>
                  </a:ext>
                </a:extLst>
              </p:cNvPr>
              <p:cNvSpPr/>
              <p:nvPr/>
            </p:nvSpPr>
            <p:spPr>
              <a:xfrm>
                <a:off x="-1164147" y="2"/>
                <a:ext cx="7514141" cy="5132499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17" name="Group 11">
              <a:extLst>
                <a:ext uri="{FF2B5EF4-FFF2-40B4-BE49-F238E27FC236}">
                  <a16:creationId xmlns:a16="http://schemas.microsoft.com/office/drawing/2014/main" id="{199B38AC-BB4B-C1D3-800D-44E112947A16}"/>
                </a:ext>
              </a:extLst>
            </p:cNvPr>
            <p:cNvGrpSpPr/>
            <p:nvPr/>
          </p:nvGrpSpPr>
          <p:grpSpPr>
            <a:xfrm rot="2700000" flipV="1">
              <a:off x="9574693" y="6652184"/>
              <a:ext cx="2565235" cy="2561130"/>
              <a:chOff x="-841706" y="164702"/>
              <a:chExt cx="6350000" cy="6339840"/>
            </a:xfrm>
          </p:grpSpPr>
          <p:sp>
            <p:nvSpPr>
              <p:cNvPr id="18" name="Freeform 12">
                <a:extLst>
                  <a:ext uri="{FF2B5EF4-FFF2-40B4-BE49-F238E27FC236}">
                    <a16:creationId xmlns:a16="http://schemas.microsoft.com/office/drawing/2014/main" id="{3A7B889A-9886-096E-34F7-5D9B67A8DA14}"/>
                  </a:ext>
                </a:extLst>
              </p:cNvPr>
              <p:cNvSpPr/>
              <p:nvPr/>
            </p:nvSpPr>
            <p:spPr>
              <a:xfrm>
                <a:off x="-841706" y="164702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  <p:sp>
        <p:nvSpPr>
          <p:cNvPr id="2" name="TextBox 13">
            <a:extLst>
              <a:ext uri="{FF2B5EF4-FFF2-40B4-BE49-F238E27FC236}">
                <a16:creationId xmlns:a16="http://schemas.microsoft.com/office/drawing/2014/main" id="{6F9D24AF-CC96-40A6-B540-7A48B21EADA3}"/>
              </a:ext>
            </a:extLst>
          </p:cNvPr>
          <p:cNvSpPr txBox="1"/>
          <p:nvPr/>
        </p:nvSpPr>
        <p:spPr>
          <a:xfrm>
            <a:off x="4255371" y="283846"/>
            <a:ext cx="4620374" cy="359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000000"/>
                </a:solidFill>
                <a:latin typeface="Trebuchet MS" panose="020B0603020202020204" pitchFamily="34" charset="0"/>
              </a:rPr>
              <a:t>All in Cost Ceiling Per Annum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AF27072-CF4A-B6D9-B12D-A0B5B70EEC9D}"/>
              </a:ext>
            </a:extLst>
          </p:cNvPr>
          <p:cNvSpPr txBox="1"/>
          <p:nvPr/>
        </p:nvSpPr>
        <p:spPr>
          <a:xfrm>
            <a:off x="704184" y="1164445"/>
            <a:ext cx="11205049" cy="400110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rebuchet MS" panose="020B0603020202020204" pitchFamily="34" charset="0"/>
              </a:rPr>
              <a:t>Rate of interest           Expenses &amp; charges           Guarantee fee          Export Credit Agency fee </a:t>
            </a:r>
            <a:endParaRPr lang="en-IN" sz="2000" dirty="0"/>
          </a:p>
        </p:txBody>
      </p:sp>
      <p:sp>
        <p:nvSpPr>
          <p:cNvPr id="39" name="Plus Sign 38">
            <a:extLst>
              <a:ext uri="{FF2B5EF4-FFF2-40B4-BE49-F238E27FC236}">
                <a16:creationId xmlns:a16="http://schemas.microsoft.com/office/drawing/2014/main" id="{3FDA737A-9FA7-2D5E-0938-9CB17694BF61}"/>
              </a:ext>
            </a:extLst>
          </p:cNvPr>
          <p:cNvSpPr/>
          <p:nvPr/>
        </p:nvSpPr>
        <p:spPr>
          <a:xfrm>
            <a:off x="2826928" y="1164445"/>
            <a:ext cx="371475" cy="386923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6" name="Picture 5" descr="A computer screen with a graph and money bag and coins&#10;&#10;Description automatically generated">
            <a:extLst>
              <a:ext uri="{FF2B5EF4-FFF2-40B4-BE49-F238E27FC236}">
                <a16:creationId xmlns:a16="http://schemas.microsoft.com/office/drawing/2014/main" id="{FCAD45D0-25C7-7595-578A-2CA96E2B85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8" t="17395" r="29228" b="8191"/>
          <a:stretch/>
        </p:blipFill>
        <p:spPr>
          <a:xfrm>
            <a:off x="5010105" y="3047533"/>
            <a:ext cx="2171785" cy="2197684"/>
          </a:xfrm>
          <a:prstGeom prst="rect">
            <a:avLst/>
          </a:prstGeom>
        </p:spPr>
      </p:pic>
      <p:sp>
        <p:nvSpPr>
          <p:cNvPr id="7" name="Plus Sign 6">
            <a:extLst>
              <a:ext uri="{FF2B5EF4-FFF2-40B4-BE49-F238E27FC236}">
                <a16:creationId xmlns:a16="http://schemas.microsoft.com/office/drawing/2014/main" id="{51D23934-A96E-D8EF-52FE-A8C30A19A7C1}"/>
              </a:ext>
            </a:extLst>
          </p:cNvPr>
          <p:cNvSpPr/>
          <p:nvPr/>
        </p:nvSpPr>
        <p:spPr>
          <a:xfrm>
            <a:off x="5910261" y="1164444"/>
            <a:ext cx="371475" cy="386923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60FBC2EC-2641-FCC6-7591-42B486DF529E}"/>
              </a:ext>
            </a:extLst>
          </p:cNvPr>
          <p:cNvSpPr/>
          <p:nvPr/>
        </p:nvSpPr>
        <p:spPr>
          <a:xfrm>
            <a:off x="8378528" y="1164444"/>
            <a:ext cx="371475" cy="386923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BFBC53-DA17-624C-33AA-0FF5FC147AD9}"/>
              </a:ext>
            </a:extLst>
          </p:cNvPr>
          <p:cNvSpPr txBox="1"/>
          <p:nvPr/>
        </p:nvSpPr>
        <p:spPr>
          <a:xfrm>
            <a:off x="2225407" y="1839817"/>
            <a:ext cx="8119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IN" sz="1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Commitment Fee, Withholding Tax or penalty not included</a:t>
            </a:r>
          </a:p>
        </p:txBody>
      </p:sp>
      <p:graphicFrame>
        <p:nvGraphicFramePr>
          <p:cNvPr id="22" name="Table 3">
            <a:extLst>
              <a:ext uri="{FF2B5EF4-FFF2-40B4-BE49-F238E27FC236}">
                <a16:creationId xmlns:a16="http://schemas.microsoft.com/office/drawing/2014/main" id="{A660D7C9-69C6-FC03-1136-BB3AF95D6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076602"/>
              </p:ext>
            </p:extLst>
          </p:nvPr>
        </p:nvGraphicFramePr>
        <p:xfrm>
          <a:off x="518894" y="2484411"/>
          <a:ext cx="3893086" cy="36248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3086">
                  <a:extLst>
                    <a:ext uri="{9D8B030D-6E8A-4147-A177-3AD203B41FA5}">
                      <a16:colId xmlns:a16="http://schemas.microsoft.com/office/drawing/2014/main" val="4010009570"/>
                    </a:ext>
                  </a:extLst>
                </a:gridCol>
              </a:tblGrid>
              <a:tr h="505596"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latin typeface="Trebuchet MS" panose="020B0603020202020204" pitchFamily="34" charset="0"/>
                        </a:rPr>
                        <a:t>FCY Denominated ECB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7492896"/>
                  </a:ext>
                </a:extLst>
              </a:tr>
              <a:tr h="3119293">
                <a:tc>
                  <a:txBody>
                    <a:bodyPr/>
                    <a:lstStyle/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Existing ECB: </a:t>
                      </a:r>
                    </a:p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Benchmark Rate + 550 BPS</a:t>
                      </a:r>
                    </a:p>
                    <a:p>
                      <a:pPr algn="l"/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New ECB:</a:t>
                      </a:r>
                    </a:p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Benchmark Rate + 500 BPS</a:t>
                      </a:r>
                    </a:p>
                    <a:p>
                      <a:pPr algn="l"/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Benchmark Rate is 6 month ARR like</a:t>
                      </a:r>
                    </a:p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GBP SONIA</a:t>
                      </a:r>
                    </a:p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USD SOFR</a:t>
                      </a:r>
                    </a:p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JPY TONA</a:t>
                      </a:r>
                    </a:p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EUR ESTR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635937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6873E61A-DE50-2894-C04D-06546A23AA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202069"/>
              </p:ext>
            </p:extLst>
          </p:nvPr>
        </p:nvGraphicFramePr>
        <p:xfrm>
          <a:off x="7529428" y="2415904"/>
          <a:ext cx="3893086" cy="369339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893086">
                  <a:extLst>
                    <a:ext uri="{9D8B030D-6E8A-4147-A177-3AD203B41FA5}">
                      <a16:colId xmlns:a16="http://schemas.microsoft.com/office/drawing/2014/main" val="3528750457"/>
                    </a:ext>
                  </a:extLst>
                </a:gridCol>
              </a:tblGrid>
              <a:tr h="515150"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INR Denominated ECB</a:t>
                      </a:r>
                      <a:endParaRPr lang="en-IN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667300"/>
                  </a:ext>
                </a:extLst>
              </a:tr>
              <a:tr h="3178246">
                <a:tc>
                  <a:txBody>
                    <a:bodyPr/>
                    <a:lstStyle/>
                    <a:p>
                      <a:pPr algn="l"/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Benchmark Rate + 450 BPS</a:t>
                      </a:r>
                    </a:p>
                    <a:p>
                      <a:pPr algn="l"/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Benchmark rate is prevailing yield on GOI bonds of corresponding maturity</a:t>
                      </a:r>
                    </a:p>
                    <a:p>
                      <a:pPr algn="l"/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marL="400050" indent="-400050" algn="l">
                        <a:buFont typeface="+mj-lt"/>
                        <a:buAutoNum type="romanLcPeriod"/>
                      </a:pPr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4280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03909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 rot="-2700000">
            <a:off x="-1282618" y="-1998502"/>
            <a:ext cx="2565235" cy="2561130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3" name="Group 13"/>
          <p:cNvGrpSpPr/>
          <p:nvPr/>
        </p:nvGrpSpPr>
        <p:grpSpPr>
          <a:xfrm rot="-2700000">
            <a:off x="168041" y="-1051940"/>
            <a:ext cx="1362908" cy="1360727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CDE64C2-D1AA-A389-FF79-AB643F7D1A15}"/>
              </a:ext>
            </a:extLst>
          </p:cNvPr>
          <p:cNvGrpSpPr/>
          <p:nvPr/>
        </p:nvGrpSpPr>
        <p:grpSpPr>
          <a:xfrm>
            <a:off x="10007851" y="6208510"/>
            <a:ext cx="2721532" cy="2851483"/>
            <a:chOff x="9576746" y="6363883"/>
            <a:chExt cx="2721532" cy="2851483"/>
          </a:xfrm>
        </p:grpSpPr>
        <p:grpSp>
          <p:nvGrpSpPr>
            <p:cNvPr id="16" name="Group 13">
              <a:extLst>
                <a:ext uri="{FF2B5EF4-FFF2-40B4-BE49-F238E27FC236}">
                  <a16:creationId xmlns:a16="http://schemas.microsoft.com/office/drawing/2014/main" id="{FE943D51-5C29-B1DD-3A95-055D6693BA15}"/>
                </a:ext>
              </a:extLst>
            </p:cNvPr>
            <p:cNvGrpSpPr/>
            <p:nvPr/>
          </p:nvGrpSpPr>
          <p:grpSpPr>
            <a:xfrm rot="2700000" flipV="1">
              <a:off x="10813406" y="6491781"/>
              <a:ext cx="1612769" cy="1356974"/>
              <a:chOff x="-1164147" y="2"/>
              <a:chExt cx="7514141" cy="5132499"/>
            </a:xfrm>
          </p:grpSpPr>
          <p:sp>
            <p:nvSpPr>
              <p:cNvPr id="19" name="Freeform 14">
                <a:extLst>
                  <a:ext uri="{FF2B5EF4-FFF2-40B4-BE49-F238E27FC236}">
                    <a16:creationId xmlns:a16="http://schemas.microsoft.com/office/drawing/2014/main" id="{47A3CA77-8EA5-5BB8-489E-7757B2F8045F}"/>
                  </a:ext>
                </a:extLst>
              </p:cNvPr>
              <p:cNvSpPr/>
              <p:nvPr/>
            </p:nvSpPr>
            <p:spPr>
              <a:xfrm>
                <a:off x="-1164147" y="2"/>
                <a:ext cx="7514141" cy="5132499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17" name="Group 11">
              <a:extLst>
                <a:ext uri="{FF2B5EF4-FFF2-40B4-BE49-F238E27FC236}">
                  <a16:creationId xmlns:a16="http://schemas.microsoft.com/office/drawing/2014/main" id="{199B38AC-BB4B-C1D3-800D-44E112947A16}"/>
                </a:ext>
              </a:extLst>
            </p:cNvPr>
            <p:cNvGrpSpPr/>
            <p:nvPr/>
          </p:nvGrpSpPr>
          <p:grpSpPr>
            <a:xfrm rot="2700000" flipV="1">
              <a:off x="9574693" y="6652184"/>
              <a:ext cx="2565235" cy="2561130"/>
              <a:chOff x="-841706" y="164702"/>
              <a:chExt cx="6350000" cy="6339840"/>
            </a:xfrm>
          </p:grpSpPr>
          <p:sp>
            <p:nvSpPr>
              <p:cNvPr id="18" name="Freeform 12">
                <a:extLst>
                  <a:ext uri="{FF2B5EF4-FFF2-40B4-BE49-F238E27FC236}">
                    <a16:creationId xmlns:a16="http://schemas.microsoft.com/office/drawing/2014/main" id="{3A7B889A-9886-096E-34F7-5D9B67A8DA14}"/>
                  </a:ext>
                </a:extLst>
              </p:cNvPr>
              <p:cNvSpPr/>
              <p:nvPr/>
            </p:nvSpPr>
            <p:spPr>
              <a:xfrm>
                <a:off x="-841706" y="164702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  <p:sp>
        <p:nvSpPr>
          <p:cNvPr id="2" name="TextBox 13">
            <a:extLst>
              <a:ext uri="{FF2B5EF4-FFF2-40B4-BE49-F238E27FC236}">
                <a16:creationId xmlns:a16="http://schemas.microsoft.com/office/drawing/2014/main" id="{6F9D24AF-CC96-40A6-B540-7A48B21EADA3}"/>
              </a:ext>
            </a:extLst>
          </p:cNvPr>
          <p:cNvSpPr txBox="1"/>
          <p:nvPr/>
        </p:nvSpPr>
        <p:spPr>
          <a:xfrm>
            <a:off x="4134185" y="735306"/>
            <a:ext cx="4620374" cy="359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000000"/>
                </a:solidFill>
                <a:latin typeface="Trebuchet MS" panose="020B0603020202020204" pitchFamily="34" charset="0"/>
              </a:rPr>
              <a:t>All in Cost Ceiling Per Annum</a:t>
            </a:r>
          </a:p>
        </p:txBody>
      </p:sp>
      <p:pic>
        <p:nvPicPr>
          <p:cNvPr id="6" name="Picture 5" descr="A computer screen with a graph and money bag and coins&#10;&#10;Description automatically generated">
            <a:extLst>
              <a:ext uri="{FF2B5EF4-FFF2-40B4-BE49-F238E27FC236}">
                <a16:creationId xmlns:a16="http://schemas.microsoft.com/office/drawing/2014/main" id="{FCAD45D0-25C7-7595-578A-2CA96E2B85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8" t="17395" r="29228" b="8191"/>
          <a:stretch/>
        </p:blipFill>
        <p:spPr>
          <a:xfrm>
            <a:off x="8225519" y="4635754"/>
            <a:ext cx="2171785" cy="21976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685F8A9-8335-FD1A-D67D-D49B097BF2F6}"/>
              </a:ext>
            </a:extLst>
          </p:cNvPr>
          <p:cNvSpPr txBox="1"/>
          <p:nvPr/>
        </p:nvSpPr>
        <p:spPr>
          <a:xfrm>
            <a:off x="2147156" y="1862568"/>
            <a:ext cx="93360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000" dirty="0">
                <a:latin typeface="Trebuchet MS" panose="020B0603020202020204" pitchFamily="34" charset="0"/>
              </a:rPr>
              <a:t>I</a:t>
            </a:r>
            <a:r>
              <a:rPr lang="en-US" sz="2000" b="0" i="0" u="none" strike="noStrike" baseline="0" dirty="0">
                <a:latin typeface="Trebuchet MS" panose="020B0603020202020204" pitchFamily="34" charset="0"/>
              </a:rPr>
              <a:t>n the case of fixed rate loans, the swap cost plus spread should be equivalent of the floating rate plus the applicable spread.</a:t>
            </a:r>
            <a:endParaRPr lang="en-IN" sz="2000" dirty="0">
              <a:latin typeface="Trebuchet MS" panose="020B0603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1FF9BD-4C2A-3D39-387F-081C7CC3C65E}"/>
              </a:ext>
            </a:extLst>
          </p:cNvPr>
          <p:cNvSpPr txBox="1"/>
          <p:nvPr/>
        </p:nvSpPr>
        <p:spPr>
          <a:xfrm>
            <a:off x="2150016" y="2883969"/>
            <a:ext cx="933318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000" b="0" i="0" u="none" strike="noStrike" baseline="0" dirty="0">
                <a:latin typeface="Trebuchet MS" panose="020B0603020202020204" pitchFamily="34" charset="0"/>
              </a:rPr>
              <a:t>Prepayment charge/ Penal interest, if any, for default or breach of covenants, should not be more than 2% over and above the contracted rate of interest on the outstanding </a:t>
            </a:r>
            <a:r>
              <a:rPr lang="en-IN" sz="2000" b="0" i="0" u="none" strike="noStrike" baseline="0" dirty="0">
                <a:latin typeface="Trebuchet MS" panose="020B0603020202020204" pitchFamily="34" charset="0"/>
              </a:rPr>
              <a:t>principal amount</a:t>
            </a:r>
            <a:endParaRPr lang="en-IN" sz="2000" dirty="0">
              <a:latin typeface="Trebuchet MS" panose="020B0603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74D2A75-C544-E44C-9ECA-5F8676E944DB}"/>
              </a:ext>
            </a:extLst>
          </p:cNvPr>
          <p:cNvCxnSpPr>
            <a:cxnSpLocks/>
          </p:cNvCxnSpPr>
          <p:nvPr/>
        </p:nvCxnSpPr>
        <p:spPr>
          <a:xfrm>
            <a:off x="1346980" y="1760982"/>
            <a:ext cx="18414" cy="3251693"/>
          </a:xfrm>
          <a:prstGeom prst="line">
            <a:avLst/>
          </a:prstGeom>
          <a:ln w="19050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A170E34-BA5E-CF5B-C07C-4459C4A43B24}"/>
              </a:ext>
            </a:extLst>
          </p:cNvPr>
          <p:cNvGrpSpPr>
            <a:grpSpLocks noChangeAspect="1"/>
          </p:cNvGrpSpPr>
          <p:nvPr/>
        </p:nvGrpSpPr>
        <p:grpSpPr>
          <a:xfrm>
            <a:off x="1162834" y="1922069"/>
            <a:ext cx="368292" cy="368292"/>
            <a:chOff x="982662" y="1847850"/>
            <a:chExt cx="269875" cy="269875"/>
          </a:xfrm>
        </p:grpSpPr>
        <p:sp>
          <p:nvSpPr>
            <p:cNvPr id="23" name="Oval 50">
              <a:extLst>
                <a:ext uri="{FF2B5EF4-FFF2-40B4-BE49-F238E27FC236}">
                  <a16:creationId xmlns:a16="http://schemas.microsoft.com/office/drawing/2014/main" id="{68A69B18-51DB-A4FA-D0CC-63442F824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662" y="1847850"/>
              <a:ext cx="269875" cy="269875"/>
            </a:xfrm>
            <a:prstGeom prst="ellipse">
              <a:avLst/>
            </a:prstGeom>
            <a:solidFill>
              <a:srgbClr val="DD1F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  <p:sp>
          <p:nvSpPr>
            <p:cNvPr id="24" name="Freeform 51">
              <a:extLst>
                <a:ext uri="{FF2B5EF4-FFF2-40B4-BE49-F238E27FC236}">
                  <a16:creationId xmlns:a16="http://schemas.microsoft.com/office/drawing/2014/main" id="{A8BA62B0-7E96-4FE3-66E3-F3D2EE14A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75" y="1895475"/>
              <a:ext cx="96837" cy="174625"/>
            </a:xfrm>
            <a:custGeom>
              <a:avLst/>
              <a:gdLst>
                <a:gd name="T0" fmla="*/ 6 w 61"/>
                <a:gd name="T1" fmla="*/ 0 h 110"/>
                <a:gd name="T2" fmla="*/ 0 w 61"/>
                <a:gd name="T3" fmla="*/ 7 h 110"/>
                <a:gd name="T4" fmla="*/ 48 w 61"/>
                <a:gd name="T5" fmla="*/ 55 h 110"/>
                <a:gd name="T6" fmla="*/ 0 w 61"/>
                <a:gd name="T7" fmla="*/ 104 h 110"/>
                <a:gd name="T8" fmla="*/ 6 w 61"/>
                <a:gd name="T9" fmla="*/ 110 h 110"/>
                <a:gd name="T10" fmla="*/ 54 w 61"/>
                <a:gd name="T11" fmla="*/ 62 h 110"/>
                <a:gd name="T12" fmla="*/ 61 w 61"/>
                <a:gd name="T13" fmla="*/ 55 h 110"/>
                <a:gd name="T14" fmla="*/ 54 w 61"/>
                <a:gd name="T15" fmla="*/ 49 h 110"/>
                <a:gd name="T16" fmla="*/ 6 w 61"/>
                <a:gd name="T1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10">
                  <a:moveTo>
                    <a:pt x="6" y="0"/>
                  </a:moveTo>
                  <a:lnTo>
                    <a:pt x="0" y="7"/>
                  </a:lnTo>
                  <a:lnTo>
                    <a:pt x="48" y="55"/>
                  </a:lnTo>
                  <a:lnTo>
                    <a:pt x="0" y="104"/>
                  </a:lnTo>
                  <a:lnTo>
                    <a:pt x="6" y="110"/>
                  </a:lnTo>
                  <a:lnTo>
                    <a:pt x="54" y="62"/>
                  </a:lnTo>
                  <a:lnTo>
                    <a:pt x="61" y="55"/>
                  </a:lnTo>
                  <a:lnTo>
                    <a:pt x="54" y="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ACB70B9-83B0-FDC1-FAFD-7E4DC00D4F1F}"/>
              </a:ext>
            </a:extLst>
          </p:cNvPr>
          <p:cNvGrpSpPr>
            <a:grpSpLocks noChangeAspect="1"/>
          </p:cNvGrpSpPr>
          <p:nvPr/>
        </p:nvGrpSpPr>
        <p:grpSpPr>
          <a:xfrm>
            <a:off x="1171120" y="2883969"/>
            <a:ext cx="368292" cy="368292"/>
            <a:chOff x="982662" y="1847850"/>
            <a:chExt cx="269875" cy="269875"/>
          </a:xfrm>
        </p:grpSpPr>
        <p:sp>
          <p:nvSpPr>
            <p:cNvPr id="27" name="Oval 50">
              <a:extLst>
                <a:ext uri="{FF2B5EF4-FFF2-40B4-BE49-F238E27FC236}">
                  <a16:creationId xmlns:a16="http://schemas.microsoft.com/office/drawing/2014/main" id="{26DFBF25-53FF-2DC4-BB21-EB250C134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662" y="1847850"/>
              <a:ext cx="269875" cy="269875"/>
            </a:xfrm>
            <a:prstGeom prst="ellipse">
              <a:avLst/>
            </a:prstGeom>
            <a:solidFill>
              <a:srgbClr val="DD1F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  <p:sp>
          <p:nvSpPr>
            <p:cNvPr id="28" name="Freeform 51">
              <a:extLst>
                <a:ext uri="{FF2B5EF4-FFF2-40B4-BE49-F238E27FC236}">
                  <a16:creationId xmlns:a16="http://schemas.microsoft.com/office/drawing/2014/main" id="{05066AB1-12DF-3B4F-1846-DA80B207A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75" y="1895475"/>
              <a:ext cx="96837" cy="174625"/>
            </a:xfrm>
            <a:custGeom>
              <a:avLst/>
              <a:gdLst>
                <a:gd name="T0" fmla="*/ 6 w 61"/>
                <a:gd name="T1" fmla="*/ 0 h 110"/>
                <a:gd name="T2" fmla="*/ 0 w 61"/>
                <a:gd name="T3" fmla="*/ 7 h 110"/>
                <a:gd name="T4" fmla="*/ 48 w 61"/>
                <a:gd name="T5" fmla="*/ 55 h 110"/>
                <a:gd name="T6" fmla="*/ 0 w 61"/>
                <a:gd name="T7" fmla="*/ 104 h 110"/>
                <a:gd name="T8" fmla="*/ 6 w 61"/>
                <a:gd name="T9" fmla="*/ 110 h 110"/>
                <a:gd name="T10" fmla="*/ 54 w 61"/>
                <a:gd name="T11" fmla="*/ 62 h 110"/>
                <a:gd name="T12" fmla="*/ 61 w 61"/>
                <a:gd name="T13" fmla="*/ 55 h 110"/>
                <a:gd name="T14" fmla="*/ 54 w 61"/>
                <a:gd name="T15" fmla="*/ 49 h 110"/>
                <a:gd name="T16" fmla="*/ 6 w 61"/>
                <a:gd name="T1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10">
                  <a:moveTo>
                    <a:pt x="6" y="0"/>
                  </a:moveTo>
                  <a:lnTo>
                    <a:pt x="0" y="7"/>
                  </a:lnTo>
                  <a:lnTo>
                    <a:pt x="48" y="55"/>
                  </a:lnTo>
                  <a:lnTo>
                    <a:pt x="0" y="104"/>
                  </a:lnTo>
                  <a:lnTo>
                    <a:pt x="6" y="110"/>
                  </a:lnTo>
                  <a:lnTo>
                    <a:pt x="54" y="62"/>
                  </a:lnTo>
                  <a:lnTo>
                    <a:pt x="61" y="55"/>
                  </a:lnTo>
                  <a:lnTo>
                    <a:pt x="54" y="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6FD5497-2E7F-CBD0-AB8D-431A93988FFA}"/>
              </a:ext>
            </a:extLst>
          </p:cNvPr>
          <p:cNvGrpSpPr>
            <a:grpSpLocks noChangeAspect="1"/>
          </p:cNvGrpSpPr>
          <p:nvPr/>
        </p:nvGrpSpPr>
        <p:grpSpPr>
          <a:xfrm>
            <a:off x="1162834" y="4337904"/>
            <a:ext cx="368292" cy="368292"/>
            <a:chOff x="982662" y="1847850"/>
            <a:chExt cx="269875" cy="269875"/>
          </a:xfrm>
        </p:grpSpPr>
        <p:sp>
          <p:nvSpPr>
            <p:cNvPr id="33" name="Oval 50">
              <a:extLst>
                <a:ext uri="{FF2B5EF4-FFF2-40B4-BE49-F238E27FC236}">
                  <a16:creationId xmlns:a16="http://schemas.microsoft.com/office/drawing/2014/main" id="{26F57D24-69F2-A1C9-5EB5-9404F49B05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662" y="1847850"/>
              <a:ext cx="269875" cy="269875"/>
            </a:xfrm>
            <a:prstGeom prst="ellipse">
              <a:avLst/>
            </a:prstGeom>
            <a:solidFill>
              <a:srgbClr val="DD1F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  <p:sp>
          <p:nvSpPr>
            <p:cNvPr id="34" name="Freeform 51">
              <a:extLst>
                <a:ext uri="{FF2B5EF4-FFF2-40B4-BE49-F238E27FC236}">
                  <a16:creationId xmlns:a16="http://schemas.microsoft.com/office/drawing/2014/main" id="{5B56E55A-EDBE-C81A-3050-5DEF8FEB3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75" y="1895475"/>
              <a:ext cx="96837" cy="174625"/>
            </a:xfrm>
            <a:custGeom>
              <a:avLst/>
              <a:gdLst>
                <a:gd name="T0" fmla="*/ 6 w 61"/>
                <a:gd name="T1" fmla="*/ 0 h 110"/>
                <a:gd name="T2" fmla="*/ 0 w 61"/>
                <a:gd name="T3" fmla="*/ 7 h 110"/>
                <a:gd name="T4" fmla="*/ 48 w 61"/>
                <a:gd name="T5" fmla="*/ 55 h 110"/>
                <a:gd name="T6" fmla="*/ 0 w 61"/>
                <a:gd name="T7" fmla="*/ 104 h 110"/>
                <a:gd name="T8" fmla="*/ 6 w 61"/>
                <a:gd name="T9" fmla="*/ 110 h 110"/>
                <a:gd name="T10" fmla="*/ 54 w 61"/>
                <a:gd name="T11" fmla="*/ 62 h 110"/>
                <a:gd name="T12" fmla="*/ 61 w 61"/>
                <a:gd name="T13" fmla="*/ 55 h 110"/>
                <a:gd name="T14" fmla="*/ 54 w 61"/>
                <a:gd name="T15" fmla="*/ 49 h 110"/>
                <a:gd name="T16" fmla="*/ 6 w 61"/>
                <a:gd name="T1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10">
                  <a:moveTo>
                    <a:pt x="6" y="0"/>
                  </a:moveTo>
                  <a:lnTo>
                    <a:pt x="0" y="7"/>
                  </a:lnTo>
                  <a:lnTo>
                    <a:pt x="48" y="55"/>
                  </a:lnTo>
                  <a:lnTo>
                    <a:pt x="0" y="104"/>
                  </a:lnTo>
                  <a:lnTo>
                    <a:pt x="6" y="110"/>
                  </a:lnTo>
                  <a:lnTo>
                    <a:pt x="54" y="62"/>
                  </a:lnTo>
                  <a:lnTo>
                    <a:pt x="61" y="55"/>
                  </a:lnTo>
                  <a:lnTo>
                    <a:pt x="54" y="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00A9E0F6-706B-173E-ADBD-05B0CC75F73A}"/>
              </a:ext>
            </a:extLst>
          </p:cNvPr>
          <p:cNvSpPr txBox="1"/>
          <p:nvPr/>
        </p:nvSpPr>
        <p:spPr>
          <a:xfrm>
            <a:off x="2150016" y="4332117"/>
            <a:ext cx="93331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2000" b="0" i="0" u="none" strike="noStrike" baseline="0" dirty="0">
                <a:latin typeface="Trebuchet MS" panose="020B0603020202020204" pitchFamily="34" charset="0"/>
              </a:rPr>
              <a:t>ECB &amp; Trade Credit proceeds cannot be used for payment of interest</a:t>
            </a:r>
            <a:endParaRPr lang="en-IN" sz="20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7467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963707B1-E147-3A85-453E-ADABD65165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694431"/>
              </p:ext>
            </p:extLst>
          </p:nvPr>
        </p:nvGraphicFramePr>
        <p:xfrm>
          <a:off x="552893" y="295687"/>
          <a:ext cx="10876451" cy="6266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6451">
                  <a:extLst>
                    <a:ext uri="{9D8B030D-6E8A-4147-A177-3AD203B41FA5}">
                      <a16:colId xmlns:a16="http://schemas.microsoft.com/office/drawing/2014/main" val="4010009570"/>
                    </a:ext>
                  </a:extLst>
                </a:gridCol>
              </a:tblGrid>
              <a:tr h="5530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rPr>
                        <a:t>Minimum Average Maturity Period: Generally, 3 years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7492896"/>
                  </a:ext>
                </a:extLst>
              </a:tr>
              <a:tr h="5713540">
                <a:tc>
                  <a:txBody>
                    <a:bodyPr/>
                    <a:lstStyle/>
                    <a:p>
                      <a:pPr marL="0" indent="0" algn="just">
                        <a:buFont typeface="Wingdings" panose="05000000000000000000" pitchFamily="2" charset="2"/>
                        <a:buNone/>
                      </a:pPr>
                      <a:endParaRPr lang="en-IN" sz="1600" dirty="0">
                        <a:latin typeface="Trebuchet MS" panose="020B0603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490086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2B4A421-7C78-CF17-0E32-D742C06F03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710916"/>
              </p:ext>
            </p:extLst>
          </p:nvPr>
        </p:nvGraphicFramePr>
        <p:xfrm>
          <a:off x="552893" y="1020726"/>
          <a:ext cx="10890959" cy="554158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788441">
                  <a:extLst>
                    <a:ext uri="{9D8B030D-6E8A-4147-A177-3AD203B41FA5}">
                      <a16:colId xmlns:a16="http://schemas.microsoft.com/office/drawing/2014/main" val="2022107644"/>
                    </a:ext>
                  </a:extLst>
                </a:gridCol>
                <a:gridCol w="8656472">
                  <a:extLst>
                    <a:ext uri="{9D8B030D-6E8A-4147-A177-3AD203B41FA5}">
                      <a16:colId xmlns:a16="http://schemas.microsoft.com/office/drawing/2014/main" val="2069156521"/>
                    </a:ext>
                  </a:extLst>
                </a:gridCol>
                <a:gridCol w="1446046">
                  <a:extLst>
                    <a:ext uri="{9D8B030D-6E8A-4147-A177-3AD203B41FA5}">
                      <a16:colId xmlns:a16="http://schemas.microsoft.com/office/drawing/2014/main" val="556260022"/>
                    </a:ext>
                  </a:extLst>
                </a:gridCol>
              </a:tblGrid>
              <a:tr h="526078">
                <a:tc>
                  <a:txBody>
                    <a:bodyPr/>
                    <a:lstStyle/>
                    <a:p>
                      <a:pPr algn="l"/>
                      <a:r>
                        <a:rPr lang="en-IN" sz="1600" dirty="0" err="1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Sr.No</a:t>
                      </a:r>
                      <a:r>
                        <a:rPr lang="en-IN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.</a:t>
                      </a:r>
                    </a:p>
                  </a:txBody>
                  <a:tcPr marL="28575" marR="285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Category</a:t>
                      </a: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MAMP</a:t>
                      </a: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940000"/>
                  </a:ext>
                </a:extLst>
              </a:tr>
              <a:tr h="701677">
                <a:tc>
                  <a:txBody>
                    <a:bodyPr/>
                    <a:lstStyle/>
                    <a:p>
                      <a:pPr algn="l"/>
                      <a:r>
                        <a:rPr lang="en-IN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(a)</a:t>
                      </a:r>
                    </a:p>
                  </a:txBody>
                  <a:tcPr marL="28575" marR="285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Manufacturing companies up to USD 50 million or its equivalent per financial year.</a:t>
                      </a: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 year</a:t>
                      </a: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882815"/>
                  </a:ext>
                </a:extLst>
              </a:tr>
              <a:tr h="862766">
                <a:tc>
                  <a:txBody>
                    <a:bodyPr/>
                    <a:lstStyle/>
                    <a:p>
                      <a:pPr algn="l"/>
                      <a:r>
                        <a:rPr lang="en-IN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(b)</a:t>
                      </a:r>
                    </a:p>
                  </a:txBody>
                  <a:tcPr marL="28575" marR="285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ECB raised 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</a:rPr>
                        <a:t>from foreign equity holder </a:t>
                      </a:r>
                    </a:p>
                    <a:p>
                      <a:pPr algn="l"/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  <a:p>
                      <a:pPr algn="l"/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for working capital purposes, general corporate purposes or for repayment of Rupee loans</a:t>
                      </a: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5 years</a:t>
                      </a: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618298"/>
                  </a:ext>
                </a:extLst>
              </a:tr>
              <a:tr h="1150355">
                <a:tc>
                  <a:txBody>
                    <a:bodyPr/>
                    <a:lstStyle/>
                    <a:p>
                      <a:pPr algn="l"/>
                      <a:r>
                        <a:rPr lang="en-IN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(c)</a:t>
                      </a:r>
                    </a:p>
                  </a:txBody>
                  <a:tcPr marL="28575" marR="285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ECB raised for</a:t>
                      </a:r>
                      <a:b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(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) working capital purposes or general corporate purposes</a:t>
                      </a:r>
                      <a:b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(ii) on-lending by NBFCs for working capital purposes or general corporate purposes</a:t>
                      </a: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10 years</a:t>
                      </a: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549594"/>
                  </a:ext>
                </a:extLst>
              </a:tr>
              <a:tr h="1150355">
                <a:tc>
                  <a:txBody>
                    <a:bodyPr/>
                    <a:lstStyle/>
                    <a:p>
                      <a:pPr algn="l"/>
                      <a:r>
                        <a:rPr lang="en-IN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(d)</a:t>
                      </a:r>
                    </a:p>
                  </a:txBody>
                  <a:tcPr marL="28575" marR="285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ECB raised for</a:t>
                      </a:r>
                      <a:b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(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) Repayment of Domestic Rupee Capex Loan</a:t>
                      </a:r>
                      <a:b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(ii) on-lending by NBFCs for the same purpose</a:t>
                      </a: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7 years</a:t>
                      </a: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389238"/>
                  </a:ext>
                </a:extLst>
              </a:tr>
              <a:tr h="1150355">
                <a:tc>
                  <a:txBody>
                    <a:bodyPr/>
                    <a:lstStyle/>
                    <a:p>
                      <a:pPr algn="l"/>
                      <a:r>
                        <a:rPr lang="en-IN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(e)</a:t>
                      </a:r>
                    </a:p>
                  </a:txBody>
                  <a:tcPr marL="28575" marR="2857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ECB raised for</a:t>
                      </a:r>
                      <a:b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(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i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) repayment of Domestic Rupee other than Capex Loan</a:t>
                      </a:r>
                      <a:b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</a:b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(ii) on-lending by NBFCs for the same purpose</a:t>
                      </a: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IN" sz="16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10 years</a:t>
                      </a:r>
                    </a:p>
                  </a:txBody>
                  <a:tcPr marL="28575" marR="285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4621244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7346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graph&#10;&#10;Description automatically generated">
            <a:extLst>
              <a:ext uri="{FF2B5EF4-FFF2-40B4-BE49-F238E27FC236}">
                <a16:creationId xmlns:a16="http://schemas.microsoft.com/office/drawing/2014/main" id="{723F261F-063E-5048-495F-BC848040B1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8" t="21860" r="5814" b="9458"/>
          <a:stretch/>
        </p:blipFill>
        <p:spPr>
          <a:xfrm>
            <a:off x="630865" y="1389009"/>
            <a:ext cx="10930270" cy="50755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BFFAA5-FEE9-8296-4D27-EDA022DE32E0}"/>
              </a:ext>
            </a:extLst>
          </p:cNvPr>
          <p:cNvSpPr txBox="1"/>
          <p:nvPr/>
        </p:nvSpPr>
        <p:spPr>
          <a:xfrm>
            <a:off x="3317358" y="478465"/>
            <a:ext cx="53481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I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     ECB outstanding  x  No. of days</a:t>
            </a:r>
          </a:p>
          <a:p>
            <a:pPr algn="ctr"/>
            <a:r>
              <a:rPr lang="en-IN" b="1" dirty="0"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ECB Loan Amount  x   360</a:t>
            </a:r>
            <a:endParaRPr kumimoji="0" lang="en-IN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1D0D014-CF9A-249C-4E01-43DF96D47063}"/>
              </a:ext>
            </a:extLst>
          </p:cNvPr>
          <p:cNvCxnSpPr>
            <a:cxnSpLocks/>
          </p:cNvCxnSpPr>
          <p:nvPr/>
        </p:nvCxnSpPr>
        <p:spPr>
          <a:xfrm>
            <a:off x="4348715" y="808074"/>
            <a:ext cx="371075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quals 9">
            <a:extLst>
              <a:ext uri="{FF2B5EF4-FFF2-40B4-BE49-F238E27FC236}">
                <a16:creationId xmlns:a16="http://schemas.microsoft.com/office/drawing/2014/main" id="{44DE8095-E989-78BE-3C1D-F7E857758D67}"/>
              </a:ext>
            </a:extLst>
          </p:cNvPr>
          <p:cNvSpPr/>
          <p:nvPr/>
        </p:nvSpPr>
        <p:spPr>
          <a:xfrm>
            <a:off x="3657600" y="659219"/>
            <a:ext cx="478465" cy="329600"/>
          </a:xfrm>
          <a:prstGeom prst="mathEqual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1693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 rot="-2700000">
            <a:off x="-1282618" y="-1998502"/>
            <a:ext cx="2565235" cy="2561130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3" name="Group 13"/>
          <p:cNvGrpSpPr/>
          <p:nvPr/>
        </p:nvGrpSpPr>
        <p:grpSpPr>
          <a:xfrm rot="-2700000">
            <a:off x="168041" y="-1051940"/>
            <a:ext cx="1362908" cy="1360727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895A3905-38B7-66E9-D113-3D79507F92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389164"/>
              </p:ext>
            </p:extLst>
          </p:nvPr>
        </p:nvGraphicFramePr>
        <p:xfrm>
          <a:off x="1136071" y="295687"/>
          <a:ext cx="10307781" cy="6266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2547">
                  <a:extLst>
                    <a:ext uri="{9D8B030D-6E8A-4147-A177-3AD203B41FA5}">
                      <a16:colId xmlns:a16="http://schemas.microsoft.com/office/drawing/2014/main" val="2407308657"/>
                    </a:ext>
                  </a:extLst>
                </a:gridCol>
                <a:gridCol w="4322618">
                  <a:extLst>
                    <a:ext uri="{9D8B030D-6E8A-4147-A177-3AD203B41FA5}">
                      <a16:colId xmlns:a16="http://schemas.microsoft.com/office/drawing/2014/main" val="4010009570"/>
                    </a:ext>
                  </a:extLst>
                </a:gridCol>
                <a:gridCol w="4322616">
                  <a:extLst>
                    <a:ext uri="{9D8B030D-6E8A-4147-A177-3AD203B41FA5}">
                      <a16:colId xmlns:a16="http://schemas.microsoft.com/office/drawing/2014/main" val="1681455920"/>
                    </a:ext>
                  </a:extLst>
                </a:gridCol>
              </a:tblGrid>
              <a:tr h="553085"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latin typeface="Trebuchet MS" panose="020B0603020202020204" pitchFamily="34" charset="0"/>
                        </a:rPr>
                        <a:t>Parameters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latin typeface="Trebuchet MS" panose="020B0603020202020204" pitchFamily="34" charset="0"/>
                        </a:rPr>
                        <a:t>FCY Denominated ECB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>
                          <a:latin typeface="Trebuchet MS" panose="020B0603020202020204" pitchFamily="34" charset="0"/>
                        </a:rPr>
                        <a:t>INR Denominated ECB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7492896"/>
                  </a:ext>
                </a:extLst>
              </a:tr>
              <a:tr h="57135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IN" sz="1800" b="1" kern="1200" dirty="0">
                          <a:solidFill>
                            <a:srgbClr val="000000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End-uses (Negative list)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en-US" sz="18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br>
                        <a:rPr lang="en-US" sz="1600" dirty="0">
                          <a:latin typeface="Trebuchet MS" panose="020B0603020202020204" pitchFamily="34" charset="0"/>
                        </a:rPr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IN" sz="1600" dirty="0">
                        <a:latin typeface="Trebuchet MS" panose="020B0603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400050" indent="-400050" algn="l">
                        <a:buFont typeface="+mj-lt"/>
                        <a:buAutoNum type="romanLcPeriod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All entities eligible to raise FCY ECB; and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endParaRPr lang="en-US" sz="1600" b="0" i="0" kern="1200" dirty="0">
                        <a:solidFill>
                          <a:schemeClr val="dk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  <a:p>
                      <a:pPr marL="400050" indent="-400050" algn="l">
                        <a:buFont typeface="+mj-lt"/>
                        <a:buAutoNum type="romanLcPeriod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Trebuchet MS" panose="020B0603020202020204" pitchFamily="34" charset="0"/>
                          <a:ea typeface="+mn-ea"/>
                          <a:cs typeface="+mn-cs"/>
                        </a:rPr>
                        <a:t> Registered entities engaged in micro-finance activities, viz., registered Not for Profit companies, registered societies/trusts/ cooperatives and NGOs</a:t>
                      </a:r>
                    </a:p>
                    <a:p>
                      <a:pPr marL="342900" indent="-342900" algn="l">
                        <a:buAutoNum type="romanLcPeriod"/>
                      </a:pPr>
                      <a:endParaRPr lang="en-IN" sz="1600" dirty="0">
                        <a:latin typeface="Trebuchet MS" panose="020B0603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4900865"/>
                  </a:ext>
                </a:extLst>
              </a:tr>
            </a:tbl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370FA07-DE10-90B8-6CE0-570934E973B4}"/>
              </a:ext>
            </a:extLst>
          </p:cNvPr>
          <p:cNvGrpSpPr/>
          <p:nvPr/>
        </p:nvGrpSpPr>
        <p:grpSpPr>
          <a:xfrm>
            <a:off x="10545988" y="6461898"/>
            <a:ext cx="2561130" cy="3195477"/>
            <a:chOff x="9880970" y="6363883"/>
            <a:chExt cx="2561130" cy="3195477"/>
          </a:xfrm>
        </p:grpSpPr>
        <p:grpSp>
          <p:nvGrpSpPr>
            <p:cNvPr id="9" name="Group 13">
              <a:extLst>
                <a:ext uri="{FF2B5EF4-FFF2-40B4-BE49-F238E27FC236}">
                  <a16:creationId xmlns:a16="http://schemas.microsoft.com/office/drawing/2014/main" id="{2BD6817A-6B47-3238-8002-9135AD602E32}"/>
                </a:ext>
              </a:extLst>
            </p:cNvPr>
            <p:cNvGrpSpPr/>
            <p:nvPr/>
          </p:nvGrpSpPr>
          <p:grpSpPr>
            <a:xfrm rot="2700000" flipV="1">
              <a:off x="10813406" y="6491781"/>
              <a:ext cx="1612769" cy="1356974"/>
              <a:chOff x="-1164147" y="2"/>
              <a:chExt cx="7514141" cy="5132499"/>
            </a:xfrm>
          </p:grpSpPr>
          <p:sp>
            <p:nvSpPr>
              <p:cNvPr id="16" name="Freeform 14">
                <a:extLst>
                  <a:ext uri="{FF2B5EF4-FFF2-40B4-BE49-F238E27FC236}">
                    <a16:creationId xmlns:a16="http://schemas.microsoft.com/office/drawing/2014/main" id="{E4C8D8DD-6884-B3D5-7A8E-63DA3282054F}"/>
                  </a:ext>
                </a:extLst>
              </p:cNvPr>
              <p:cNvSpPr/>
              <p:nvPr/>
            </p:nvSpPr>
            <p:spPr>
              <a:xfrm>
                <a:off x="-1164147" y="2"/>
                <a:ext cx="7514141" cy="5132499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10" name="Group 11">
              <a:extLst>
                <a:ext uri="{FF2B5EF4-FFF2-40B4-BE49-F238E27FC236}">
                  <a16:creationId xmlns:a16="http://schemas.microsoft.com/office/drawing/2014/main" id="{BAFD9BC3-280A-A6F7-63EC-A8AF1B31B1BA}"/>
                </a:ext>
              </a:extLst>
            </p:cNvPr>
            <p:cNvGrpSpPr/>
            <p:nvPr/>
          </p:nvGrpSpPr>
          <p:grpSpPr>
            <a:xfrm rot="2700000" flipV="1">
              <a:off x="9878917" y="6996178"/>
              <a:ext cx="2565235" cy="2561130"/>
              <a:chOff x="292920" y="95089"/>
              <a:chExt cx="6350000" cy="6339840"/>
            </a:xfrm>
          </p:grpSpPr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F05FD758-819E-0FB3-A1DB-A2B7C0071253}"/>
                  </a:ext>
                </a:extLst>
              </p:cNvPr>
              <p:cNvSpPr/>
              <p:nvPr/>
            </p:nvSpPr>
            <p:spPr>
              <a:xfrm>
                <a:off x="292920" y="95089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A6852E30-5178-018D-2E55-E4ED2D2E90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9515280"/>
              </p:ext>
            </p:extLst>
          </p:nvPr>
        </p:nvGraphicFramePr>
        <p:xfrm>
          <a:off x="-1" y="866416"/>
          <a:ext cx="11414824" cy="5566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950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D5725A0-E3E9-4366-9F1E-52505B156C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graphicEl>
                                              <a:dgm id="{AD5725A0-E3E9-4366-9F1E-52505B156C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419FF29-964F-4C91-B7BB-80D8FF68B9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>
                                            <p:graphicEl>
                                              <a:dgm id="{C419FF29-964F-4C91-B7BB-80D8FF68B9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BEB5B422-58C2-468B-949A-10CCB83577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>
                                            <p:graphicEl>
                                              <a:dgm id="{BEB5B422-58C2-468B-949A-10CCB83577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93C6A39B-CB03-4FFB-ABB1-EDD88B1415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>
                                            <p:graphicEl>
                                              <a:dgm id="{93C6A39B-CB03-4FFB-ABB1-EDD88B1415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10AA401C-42E1-4F5C-91B5-7D8A76409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>
                                            <p:graphicEl>
                                              <a:dgm id="{10AA401C-42E1-4F5C-91B5-7D8A764092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73E0F22B-530B-4072-82B6-61FA432832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>
                                            <p:graphicEl>
                                              <a:dgm id="{73E0F22B-530B-4072-82B6-61FA432832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79EFAED1-35B8-4771-8ACE-4F5E17742E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>
                                            <p:graphicEl>
                                              <a:dgm id="{79EFAED1-35B8-4771-8ACE-4F5E17742E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ED5B987-CCC2-4C95-AB63-3B73B10A03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>
                                            <p:graphicEl>
                                              <a:dgm id="{EED5B987-CCC2-4C95-AB63-3B73B10A03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5243A224-A05D-4974-8926-56C793AFB2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>
                                            <p:graphicEl>
                                              <a:dgm id="{5243A224-A05D-4974-8926-56C793AFB2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3F516286-EB7F-4F17-BE0E-8040EA9292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graphicEl>
                                              <a:dgm id="{3F516286-EB7F-4F17-BE0E-8040EA9292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B635C1FE-7776-4463-BF44-6CAD2D361A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>
                                            <p:graphicEl>
                                              <a:dgm id="{B635C1FE-7776-4463-BF44-6CAD2D361A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0D62D35-EB4B-40B2-972D-F05DA238E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>
                                            <p:graphicEl>
                                              <a:dgm id="{C0D62D35-EB4B-40B2-972D-F05DA238EB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45D434B-D34A-4C1A-B44B-3FDB98CD84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>
                                            <p:graphicEl>
                                              <a:dgm id="{E45D434B-D34A-4C1A-B44B-3FDB98CD84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0E9C7842-AC60-4671-A300-6E0F820A41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>
                                            <p:graphicEl>
                                              <a:dgm id="{0E9C7842-AC60-4671-A300-6E0F820A41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6177E054-0581-453C-8299-0F0E3D814D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>
                                            <p:graphicEl>
                                              <a:dgm id="{6177E054-0581-453C-8299-0F0E3D814D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419A29E1-8D31-4EF3-ACC8-6695C809C8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>
                                            <p:graphicEl>
                                              <a:dgm id="{419A29E1-8D31-4EF3-ACC8-6695C809C8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3E44153D-F423-4226-A038-7C7005E6B3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>
                                            <p:graphicEl>
                                              <a:dgm id="{3E44153D-F423-4226-A038-7C7005E6B3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5F0922AD-54FB-42AD-B1C4-DB01E567A2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>
                                            <p:graphicEl>
                                              <a:dgm id="{5F0922AD-54FB-42AD-B1C4-DB01E567A2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0F96CA85-4254-4406-852D-3D698EFF1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">
                                            <p:graphicEl>
                                              <a:dgm id="{0F96CA85-4254-4406-852D-3D698EFF1D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E251573F-5FC6-4507-9E7C-105BA27EAA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>
                                            <p:graphicEl>
                                              <a:dgm id="{E251573F-5FC6-4507-9E7C-105BA27EAA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99CEE1C8-6421-4D80-A6A9-3EA40CDCF1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7">
                                            <p:graphicEl>
                                              <a:dgm id="{99CEE1C8-6421-4D80-A6A9-3EA40CDCF1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4C21BAE-6866-4C7A-A7EC-C1B2E572D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32F982-B2ED-A9DC-5FDC-268ECD3B45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1" y="1"/>
            <a:ext cx="12192000" cy="6857999"/>
          </a:xfrm>
          <a:prstGeom prst="rect">
            <a:avLst/>
          </a:prstGeom>
        </p:spPr>
      </p:pic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7E7D0C94-08B4-48AE-8813-CC4D60294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4259" y="609600"/>
            <a:ext cx="5372101" cy="5513767"/>
          </a:xfrm>
          <a:custGeom>
            <a:avLst/>
            <a:gdLst>
              <a:gd name="connsiteX0" fmla="*/ 0 w 5372101"/>
              <a:gd name="connsiteY0" fmla="*/ 0 h 5513767"/>
              <a:gd name="connsiteX1" fmla="*/ 5372101 w 5372101"/>
              <a:gd name="connsiteY1" fmla="*/ 0 h 5513767"/>
              <a:gd name="connsiteX2" fmla="*/ 5372101 w 5372101"/>
              <a:gd name="connsiteY2" fmla="*/ 5513767 h 5513767"/>
              <a:gd name="connsiteX3" fmla="*/ 5363126 w 5372101"/>
              <a:gd name="connsiteY3" fmla="*/ 5512835 h 5513767"/>
              <a:gd name="connsiteX4" fmla="*/ 5316714 w 5372101"/>
              <a:gd name="connsiteY4" fmla="*/ 5491247 h 5513767"/>
              <a:gd name="connsiteX5" fmla="*/ 5198331 w 5372101"/>
              <a:gd name="connsiteY5" fmla="*/ 5470092 h 5513767"/>
              <a:gd name="connsiteX6" fmla="*/ 5150428 w 5372101"/>
              <a:gd name="connsiteY6" fmla="*/ 5472506 h 5513767"/>
              <a:gd name="connsiteX7" fmla="*/ 5085506 w 5372101"/>
              <a:gd name="connsiteY7" fmla="*/ 5468851 h 5513767"/>
              <a:gd name="connsiteX8" fmla="*/ 4968663 w 5372101"/>
              <a:gd name="connsiteY8" fmla="*/ 5470487 h 5513767"/>
              <a:gd name="connsiteX9" fmla="*/ 4815623 w 5372101"/>
              <a:gd name="connsiteY9" fmla="*/ 5458622 h 5513767"/>
              <a:gd name="connsiteX10" fmla="*/ 4716679 w 5372101"/>
              <a:gd name="connsiteY10" fmla="*/ 5405365 h 5513767"/>
              <a:gd name="connsiteX11" fmla="*/ 4704891 w 5372101"/>
              <a:gd name="connsiteY11" fmla="*/ 5411529 h 5513767"/>
              <a:gd name="connsiteX12" fmla="*/ 4630496 w 5372101"/>
              <a:gd name="connsiteY12" fmla="*/ 5396532 h 5513767"/>
              <a:gd name="connsiteX13" fmla="*/ 4506964 w 5372101"/>
              <a:gd name="connsiteY13" fmla="*/ 5396685 h 5513767"/>
              <a:gd name="connsiteX14" fmla="*/ 4427135 w 5372101"/>
              <a:gd name="connsiteY14" fmla="*/ 5358585 h 5513767"/>
              <a:gd name="connsiteX15" fmla="*/ 4028338 w 5372101"/>
              <a:gd name="connsiteY15" fmla="*/ 5313494 h 5513767"/>
              <a:gd name="connsiteX16" fmla="*/ 4015367 w 5372101"/>
              <a:gd name="connsiteY16" fmla="*/ 5320766 h 5513767"/>
              <a:gd name="connsiteX17" fmla="*/ 4002837 w 5372101"/>
              <a:gd name="connsiteY17" fmla="*/ 5322294 h 5513767"/>
              <a:gd name="connsiteX18" fmla="*/ 3997650 w 5372101"/>
              <a:gd name="connsiteY18" fmla="*/ 5329513 h 5513767"/>
              <a:gd name="connsiteX19" fmla="*/ 3991991 w 5372101"/>
              <a:gd name="connsiteY19" fmla="*/ 5331908 h 5513767"/>
              <a:gd name="connsiteX20" fmla="*/ 3925210 w 5372101"/>
              <a:gd name="connsiteY20" fmla="*/ 5319395 h 5513767"/>
              <a:gd name="connsiteX21" fmla="*/ 3837014 w 5372101"/>
              <a:gd name="connsiteY21" fmla="*/ 5289023 h 5513767"/>
              <a:gd name="connsiteX22" fmla="*/ 3798765 w 5372101"/>
              <a:gd name="connsiteY22" fmla="*/ 5299431 h 5513767"/>
              <a:gd name="connsiteX23" fmla="*/ 3792144 w 5372101"/>
              <a:gd name="connsiteY23" fmla="*/ 5301616 h 5513767"/>
              <a:gd name="connsiteX24" fmla="*/ 3766249 w 5372101"/>
              <a:gd name="connsiteY24" fmla="*/ 5301869 h 5513767"/>
              <a:gd name="connsiteX25" fmla="*/ 3718651 w 5372101"/>
              <a:gd name="connsiteY25" fmla="*/ 5320541 h 5513767"/>
              <a:gd name="connsiteX26" fmla="*/ 3671207 w 5372101"/>
              <a:gd name="connsiteY26" fmla="*/ 5318046 h 5513767"/>
              <a:gd name="connsiteX27" fmla="*/ 3446863 w 5372101"/>
              <a:gd name="connsiteY27" fmla="*/ 5294348 h 5513767"/>
              <a:gd name="connsiteX28" fmla="*/ 3312000 w 5372101"/>
              <a:gd name="connsiteY28" fmla="*/ 5286923 h 5513767"/>
              <a:gd name="connsiteX29" fmla="*/ 3259756 w 5372101"/>
              <a:gd name="connsiteY29" fmla="*/ 5294712 h 5513767"/>
              <a:gd name="connsiteX30" fmla="*/ 3187481 w 5372101"/>
              <a:gd name="connsiteY30" fmla="*/ 5298457 h 5513767"/>
              <a:gd name="connsiteX31" fmla="*/ 3124115 w 5372101"/>
              <a:gd name="connsiteY31" fmla="*/ 5294626 h 5513767"/>
              <a:gd name="connsiteX32" fmla="*/ 3099907 w 5372101"/>
              <a:gd name="connsiteY32" fmla="*/ 5302443 h 5513767"/>
              <a:gd name="connsiteX33" fmla="*/ 3017494 w 5372101"/>
              <a:gd name="connsiteY33" fmla="*/ 5301439 h 5513767"/>
              <a:gd name="connsiteX34" fmla="*/ 3010848 w 5372101"/>
              <a:gd name="connsiteY34" fmla="*/ 5307225 h 5513767"/>
              <a:gd name="connsiteX35" fmla="*/ 2994286 w 5372101"/>
              <a:gd name="connsiteY35" fmla="*/ 5309060 h 5513767"/>
              <a:gd name="connsiteX36" fmla="*/ 2988160 w 5372101"/>
              <a:gd name="connsiteY36" fmla="*/ 5310041 h 5513767"/>
              <a:gd name="connsiteX37" fmla="*/ 2984260 w 5372101"/>
              <a:gd name="connsiteY37" fmla="*/ 5307528 h 5513767"/>
              <a:gd name="connsiteX38" fmla="*/ 2979127 w 5372101"/>
              <a:gd name="connsiteY38" fmla="*/ 5308389 h 5513767"/>
              <a:gd name="connsiteX39" fmla="*/ 2978660 w 5372101"/>
              <a:gd name="connsiteY39" fmla="*/ 5311563 h 5513767"/>
              <a:gd name="connsiteX40" fmla="*/ 2946326 w 5372101"/>
              <a:gd name="connsiteY40" fmla="*/ 5316745 h 5513767"/>
              <a:gd name="connsiteX41" fmla="*/ 2713134 w 5372101"/>
              <a:gd name="connsiteY41" fmla="*/ 5331381 h 5513767"/>
              <a:gd name="connsiteX42" fmla="*/ 2352072 w 5372101"/>
              <a:gd name="connsiteY42" fmla="*/ 5342761 h 5513767"/>
              <a:gd name="connsiteX43" fmla="*/ 2260922 w 5372101"/>
              <a:gd name="connsiteY43" fmla="*/ 5328122 h 5513767"/>
              <a:gd name="connsiteX44" fmla="*/ 2178497 w 5372101"/>
              <a:gd name="connsiteY44" fmla="*/ 5351065 h 5513767"/>
              <a:gd name="connsiteX45" fmla="*/ 2034408 w 5372101"/>
              <a:gd name="connsiteY45" fmla="*/ 5307958 h 5513767"/>
              <a:gd name="connsiteX46" fmla="*/ 1831505 w 5372101"/>
              <a:gd name="connsiteY46" fmla="*/ 5312691 h 5513767"/>
              <a:gd name="connsiteX47" fmla="*/ 1710387 w 5372101"/>
              <a:gd name="connsiteY47" fmla="*/ 5308705 h 5513767"/>
              <a:gd name="connsiteX48" fmla="*/ 1664816 w 5372101"/>
              <a:gd name="connsiteY48" fmla="*/ 5296479 h 5513767"/>
              <a:gd name="connsiteX49" fmla="*/ 1600883 w 5372101"/>
              <a:gd name="connsiteY49" fmla="*/ 5286607 h 5513767"/>
              <a:gd name="connsiteX50" fmla="*/ 1488397 w 5372101"/>
              <a:gd name="connsiteY50" fmla="*/ 5260898 h 5513767"/>
              <a:gd name="connsiteX51" fmla="*/ 1336670 w 5372101"/>
              <a:gd name="connsiteY51" fmla="*/ 5240770 h 5513767"/>
              <a:gd name="connsiteX52" fmla="*/ 1224297 w 5372101"/>
              <a:gd name="connsiteY52" fmla="*/ 5271845 h 5513767"/>
              <a:gd name="connsiteX53" fmla="*/ 1214830 w 5372101"/>
              <a:gd name="connsiteY53" fmla="*/ 5263450 h 5513767"/>
              <a:gd name="connsiteX54" fmla="*/ 1138181 w 5372101"/>
              <a:gd name="connsiteY54" fmla="*/ 5262590 h 5513767"/>
              <a:gd name="connsiteX55" fmla="*/ 943575 w 5372101"/>
              <a:gd name="connsiteY55" fmla="*/ 5290808 h 5513767"/>
              <a:gd name="connsiteX56" fmla="*/ 529813 w 5372101"/>
              <a:gd name="connsiteY56" fmla="*/ 5218555 h 5513767"/>
              <a:gd name="connsiteX57" fmla="*/ 519546 w 5372101"/>
              <a:gd name="connsiteY57" fmla="*/ 5208845 h 5513767"/>
              <a:gd name="connsiteX58" fmla="*/ 507906 w 5372101"/>
              <a:gd name="connsiteY58" fmla="*/ 5204779 h 5513767"/>
              <a:gd name="connsiteX59" fmla="*/ 505153 w 5372101"/>
              <a:gd name="connsiteY59" fmla="*/ 5196726 h 5513767"/>
              <a:gd name="connsiteX60" fmla="*/ 500429 w 5372101"/>
              <a:gd name="connsiteY60" fmla="*/ 5193241 h 5513767"/>
              <a:gd name="connsiteX61" fmla="*/ 431923 w 5372101"/>
              <a:gd name="connsiteY61" fmla="*/ 5191553 h 5513767"/>
              <a:gd name="connsiteX62" fmla="*/ 337115 w 5372101"/>
              <a:gd name="connsiteY62" fmla="*/ 5202714 h 5513767"/>
              <a:gd name="connsiteX63" fmla="*/ 303383 w 5372101"/>
              <a:gd name="connsiteY63" fmla="*/ 5184750 h 5513767"/>
              <a:gd name="connsiteX64" fmla="*/ 297664 w 5372101"/>
              <a:gd name="connsiteY64" fmla="*/ 5181269 h 5513767"/>
              <a:gd name="connsiteX65" fmla="*/ 272701 w 5372101"/>
              <a:gd name="connsiteY65" fmla="*/ 5175678 h 5513767"/>
              <a:gd name="connsiteX66" fmla="*/ 268242 w 5372101"/>
              <a:gd name="connsiteY66" fmla="*/ 5163678 h 5513767"/>
              <a:gd name="connsiteX67" fmla="*/ 232517 w 5372101"/>
              <a:gd name="connsiteY67" fmla="*/ 5147792 h 5513767"/>
              <a:gd name="connsiteX68" fmla="*/ 185851 w 5372101"/>
              <a:gd name="connsiteY68" fmla="*/ 5140408 h 5513767"/>
              <a:gd name="connsiteX69" fmla="*/ 20337 w 5372101"/>
              <a:gd name="connsiteY69" fmla="*/ 5113040 h 5513767"/>
              <a:gd name="connsiteX70" fmla="*/ 0 w 5372101"/>
              <a:gd name="connsiteY70" fmla="*/ 5112243 h 551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72101" h="5513767">
                <a:moveTo>
                  <a:pt x="0" y="0"/>
                </a:moveTo>
                <a:lnTo>
                  <a:pt x="5372101" y="0"/>
                </a:lnTo>
                <a:lnTo>
                  <a:pt x="5372101" y="5513767"/>
                </a:lnTo>
                <a:lnTo>
                  <a:pt x="5363126" y="5512835"/>
                </a:lnTo>
                <a:cubicBezTo>
                  <a:pt x="5345779" y="5509071"/>
                  <a:pt x="5329767" y="5502649"/>
                  <a:pt x="5316714" y="5491247"/>
                </a:cubicBezTo>
                <a:cubicBezTo>
                  <a:pt x="5295689" y="5478131"/>
                  <a:pt x="5219502" y="5459909"/>
                  <a:pt x="5198331" y="5470092"/>
                </a:cubicBezTo>
                <a:cubicBezTo>
                  <a:pt x="5181052" y="5469102"/>
                  <a:pt x="5165047" y="5459569"/>
                  <a:pt x="5150428" y="5472506"/>
                </a:cubicBezTo>
                <a:cubicBezTo>
                  <a:pt x="5129562" y="5487248"/>
                  <a:pt x="5088050" y="5445894"/>
                  <a:pt x="5085506" y="5468851"/>
                </a:cubicBezTo>
                <a:cubicBezTo>
                  <a:pt x="5055692" y="5440170"/>
                  <a:pt x="5006122" y="5469577"/>
                  <a:pt x="4968663" y="5470487"/>
                </a:cubicBezTo>
                <a:cubicBezTo>
                  <a:pt x="4947085" y="5444049"/>
                  <a:pt x="4889767" y="5472037"/>
                  <a:pt x="4815623" y="5458622"/>
                </a:cubicBezTo>
                <a:cubicBezTo>
                  <a:pt x="4792418" y="5428488"/>
                  <a:pt x="4765548" y="5449887"/>
                  <a:pt x="4716679" y="5405365"/>
                </a:cubicBezTo>
                <a:cubicBezTo>
                  <a:pt x="4713235" y="5407807"/>
                  <a:pt x="4709266" y="5409883"/>
                  <a:pt x="4704891" y="5411529"/>
                </a:cubicBezTo>
                <a:cubicBezTo>
                  <a:pt x="4679473" y="5421092"/>
                  <a:pt x="4646164" y="5414379"/>
                  <a:pt x="4630496" y="5396532"/>
                </a:cubicBezTo>
                <a:cubicBezTo>
                  <a:pt x="4590205" y="5365061"/>
                  <a:pt x="4548419" y="5412094"/>
                  <a:pt x="4506964" y="5396685"/>
                </a:cubicBezTo>
                <a:lnTo>
                  <a:pt x="4427135" y="5358585"/>
                </a:lnTo>
                <a:cubicBezTo>
                  <a:pt x="4319267" y="5308575"/>
                  <a:pt x="4152341" y="5340956"/>
                  <a:pt x="4028338" y="5313494"/>
                </a:cubicBezTo>
                <a:lnTo>
                  <a:pt x="4015367" y="5320766"/>
                </a:lnTo>
                <a:lnTo>
                  <a:pt x="4002837" y="5322294"/>
                </a:lnTo>
                <a:lnTo>
                  <a:pt x="3997650" y="5329513"/>
                </a:lnTo>
                <a:lnTo>
                  <a:pt x="3991991" y="5331908"/>
                </a:lnTo>
                <a:cubicBezTo>
                  <a:pt x="3969659" y="5338581"/>
                  <a:pt x="3978880" y="5316131"/>
                  <a:pt x="3925210" y="5319395"/>
                </a:cubicBezTo>
                <a:cubicBezTo>
                  <a:pt x="3947765" y="5277139"/>
                  <a:pt x="3837331" y="5338342"/>
                  <a:pt x="3837014" y="5289023"/>
                </a:cubicBezTo>
                <a:cubicBezTo>
                  <a:pt x="3824001" y="5291376"/>
                  <a:pt x="3811407" y="5295212"/>
                  <a:pt x="3798765" y="5299431"/>
                </a:cubicBezTo>
                <a:lnTo>
                  <a:pt x="3792144" y="5301616"/>
                </a:lnTo>
                <a:lnTo>
                  <a:pt x="3766249" y="5301869"/>
                </a:lnTo>
                <a:lnTo>
                  <a:pt x="3718651" y="5320541"/>
                </a:lnTo>
                <a:cubicBezTo>
                  <a:pt x="3703968" y="5321892"/>
                  <a:pt x="3688308" y="5321427"/>
                  <a:pt x="3671207" y="5318046"/>
                </a:cubicBezTo>
                <a:cubicBezTo>
                  <a:pt x="3616458" y="5288532"/>
                  <a:pt x="3514048" y="5333307"/>
                  <a:pt x="3446863" y="5294348"/>
                </a:cubicBezTo>
                <a:cubicBezTo>
                  <a:pt x="3420930" y="5283822"/>
                  <a:pt x="3333157" y="5274511"/>
                  <a:pt x="3312000" y="5286923"/>
                </a:cubicBezTo>
                <a:cubicBezTo>
                  <a:pt x="3292759" y="5287903"/>
                  <a:pt x="3273112" y="5280334"/>
                  <a:pt x="3259756" y="5294712"/>
                </a:cubicBezTo>
                <a:cubicBezTo>
                  <a:pt x="3239905" y="5311572"/>
                  <a:pt x="3185410" y="5275588"/>
                  <a:pt x="3187481" y="5298457"/>
                </a:cubicBezTo>
                <a:cubicBezTo>
                  <a:pt x="3168018" y="5286036"/>
                  <a:pt x="3146200" y="5288458"/>
                  <a:pt x="3124115" y="5294626"/>
                </a:cubicBezTo>
                <a:lnTo>
                  <a:pt x="3099907" y="5302443"/>
                </a:lnTo>
                <a:lnTo>
                  <a:pt x="3017494" y="5301439"/>
                </a:lnTo>
                <a:lnTo>
                  <a:pt x="3010848" y="5307225"/>
                </a:lnTo>
                <a:lnTo>
                  <a:pt x="2994286" y="5309060"/>
                </a:lnTo>
                <a:lnTo>
                  <a:pt x="2988160" y="5310041"/>
                </a:lnTo>
                <a:lnTo>
                  <a:pt x="2984260" y="5307528"/>
                </a:lnTo>
                <a:cubicBezTo>
                  <a:pt x="2981957" y="5306419"/>
                  <a:pt x="2980273" y="5306402"/>
                  <a:pt x="2979127" y="5308389"/>
                </a:cubicBezTo>
                <a:cubicBezTo>
                  <a:pt x="2978971" y="5309447"/>
                  <a:pt x="2978816" y="5310505"/>
                  <a:pt x="2978660" y="5311563"/>
                </a:cubicBezTo>
                <a:lnTo>
                  <a:pt x="2946326" y="5316745"/>
                </a:lnTo>
                <a:lnTo>
                  <a:pt x="2713134" y="5331381"/>
                </a:lnTo>
                <a:cubicBezTo>
                  <a:pt x="2610698" y="5372328"/>
                  <a:pt x="2466037" y="5325762"/>
                  <a:pt x="2352072" y="5342761"/>
                </a:cubicBezTo>
                <a:cubicBezTo>
                  <a:pt x="2293501" y="5293708"/>
                  <a:pt x="2324138" y="5338538"/>
                  <a:pt x="2260922" y="5328122"/>
                </a:cubicBezTo>
                <a:cubicBezTo>
                  <a:pt x="2275681" y="5372347"/>
                  <a:pt x="2185007" y="5301703"/>
                  <a:pt x="2178497" y="5351065"/>
                </a:cubicBezTo>
                <a:cubicBezTo>
                  <a:pt x="2133294" y="5337229"/>
                  <a:pt x="2097074" y="5300208"/>
                  <a:pt x="2034408" y="5307958"/>
                </a:cubicBezTo>
                <a:cubicBezTo>
                  <a:pt x="1981894" y="5332879"/>
                  <a:pt x="1896288" y="5279365"/>
                  <a:pt x="1831505" y="5312691"/>
                </a:cubicBezTo>
                <a:cubicBezTo>
                  <a:pt x="1807063" y="5321035"/>
                  <a:pt x="1727674" y="5322925"/>
                  <a:pt x="1710387" y="5308705"/>
                </a:cubicBezTo>
                <a:cubicBezTo>
                  <a:pt x="1693367" y="5306094"/>
                  <a:pt x="1674901" y="5312009"/>
                  <a:pt x="1664816" y="5296479"/>
                </a:cubicBezTo>
                <a:cubicBezTo>
                  <a:pt x="1649255" y="5277912"/>
                  <a:pt x="1596152" y="5309335"/>
                  <a:pt x="1600883" y="5286607"/>
                </a:cubicBezTo>
                <a:cubicBezTo>
                  <a:pt x="1563066" y="5308189"/>
                  <a:pt x="1524339" y="5269513"/>
                  <a:pt x="1488397" y="5260898"/>
                </a:cubicBezTo>
                <a:cubicBezTo>
                  <a:pt x="1459246" y="5282011"/>
                  <a:pt x="1412580" y="5243108"/>
                  <a:pt x="1336670" y="5240770"/>
                </a:cubicBezTo>
                <a:cubicBezTo>
                  <a:pt x="1304792" y="5265122"/>
                  <a:pt x="1285508" y="5238878"/>
                  <a:pt x="1224297" y="5271845"/>
                </a:cubicBezTo>
                <a:cubicBezTo>
                  <a:pt x="1221731" y="5268771"/>
                  <a:pt x="1218543" y="5265944"/>
                  <a:pt x="1214830" y="5263450"/>
                </a:cubicBezTo>
                <a:cubicBezTo>
                  <a:pt x="1193241" y="5248952"/>
                  <a:pt x="1158925" y="5248567"/>
                  <a:pt x="1138181" y="5262590"/>
                </a:cubicBezTo>
                <a:lnTo>
                  <a:pt x="943575" y="5290808"/>
                </a:lnTo>
                <a:cubicBezTo>
                  <a:pt x="823587" y="5316899"/>
                  <a:pt x="658340" y="5217603"/>
                  <a:pt x="529813" y="5218555"/>
                </a:cubicBezTo>
                <a:lnTo>
                  <a:pt x="519546" y="5208845"/>
                </a:lnTo>
                <a:lnTo>
                  <a:pt x="507906" y="5204779"/>
                </a:lnTo>
                <a:lnTo>
                  <a:pt x="505153" y="5196726"/>
                </a:lnTo>
                <a:lnTo>
                  <a:pt x="500429" y="5193241"/>
                </a:lnTo>
                <a:cubicBezTo>
                  <a:pt x="480923" y="5182176"/>
                  <a:pt x="482807" y="5205793"/>
                  <a:pt x="431923" y="5191553"/>
                </a:cubicBezTo>
                <a:cubicBezTo>
                  <a:pt x="440499" y="5237077"/>
                  <a:pt x="352872" y="5155083"/>
                  <a:pt x="337115" y="5202714"/>
                </a:cubicBezTo>
                <a:cubicBezTo>
                  <a:pt x="325265" y="5197752"/>
                  <a:pt x="314288" y="5191441"/>
                  <a:pt x="303383" y="5184750"/>
                </a:cubicBezTo>
                <a:lnTo>
                  <a:pt x="297664" y="5181269"/>
                </a:lnTo>
                <a:lnTo>
                  <a:pt x="272701" y="5175678"/>
                </a:lnTo>
                <a:lnTo>
                  <a:pt x="268242" y="5163678"/>
                </a:lnTo>
                <a:lnTo>
                  <a:pt x="232517" y="5147792"/>
                </a:lnTo>
                <a:cubicBezTo>
                  <a:pt x="218741" y="5143453"/>
                  <a:pt x="203450" y="5140668"/>
                  <a:pt x="185851" y="5140408"/>
                </a:cubicBezTo>
                <a:cubicBezTo>
                  <a:pt x="139207" y="5153337"/>
                  <a:pt x="79723" y="5120316"/>
                  <a:pt x="20337" y="5113040"/>
                </a:cubicBezTo>
                <a:lnTo>
                  <a:pt x="0" y="5112243"/>
                </a:lnTo>
                <a:close/>
              </a:path>
            </a:pathLst>
          </a:custGeom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26B4DC-8A71-05DD-4B8C-31FFF4855075}"/>
              </a:ext>
            </a:extLst>
          </p:cNvPr>
          <p:cNvSpPr txBox="1"/>
          <p:nvPr/>
        </p:nvSpPr>
        <p:spPr>
          <a:xfrm>
            <a:off x="6651086" y="1620574"/>
            <a:ext cx="4693854" cy="31326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Foreign debt for a company refers to the money borrowed by the company from lenders outside of its own country.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This can include loans from foreign banks, bonds issued in international markets, or other forms of financial obligations to overseas creditors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D0D366F-455D-4298-97E9-89785ADAE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4259" y="609600"/>
            <a:ext cx="5372101" cy="5513767"/>
          </a:xfrm>
          <a:custGeom>
            <a:avLst/>
            <a:gdLst>
              <a:gd name="connsiteX0" fmla="*/ 0 w 5372101"/>
              <a:gd name="connsiteY0" fmla="*/ 0 h 5513767"/>
              <a:gd name="connsiteX1" fmla="*/ 5372101 w 5372101"/>
              <a:gd name="connsiteY1" fmla="*/ 0 h 5513767"/>
              <a:gd name="connsiteX2" fmla="*/ 5372101 w 5372101"/>
              <a:gd name="connsiteY2" fmla="*/ 5513767 h 5513767"/>
              <a:gd name="connsiteX3" fmla="*/ 5363126 w 5372101"/>
              <a:gd name="connsiteY3" fmla="*/ 5512835 h 5513767"/>
              <a:gd name="connsiteX4" fmla="*/ 5316714 w 5372101"/>
              <a:gd name="connsiteY4" fmla="*/ 5491247 h 5513767"/>
              <a:gd name="connsiteX5" fmla="*/ 5198331 w 5372101"/>
              <a:gd name="connsiteY5" fmla="*/ 5470092 h 5513767"/>
              <a:gd name="connsiteX6" fmla="*/ 5150428 w 5372101"/>
              <a:gd name="connsiteY6" fmla="*/ 5472506 h 5513767"/>
              <a:gd name="connsiteX7" fmla="*/ 5085506 w 5372101"/>
              <a:gd name="connsiteY7" fmla="*/ 5468851 h 5513767"/>
              <a:gd name="connsiteX8" fmla="*/ 4968663 w 5372101"/>
              <a:gd name="connsiteY8" fmla="*/ 5470487 h 5513767"/>
              <a:gd name="connsiteX9" fmla="*/ 4815623 w 5372101"/>
              <a:gd name="connsiteY9" fmla="*/ 5458622 h 5513767"/>
              <a:gd name="connsiteX10" fmla="*/ 4716679 w 5372101"/>
              <a:gd name="connsiteY10" fmla="*/ 5405365 h 5513767"/>
              <a:gd name="connsiteX11" fmla="*/ 4704891 w 5372101"/>
              <a:gd name="connsiteY11" fmla="*/ 5411529 h 5513767"/>
              <a:gd name="connsiteX12" fmla="*/ 4630496 w 5372101"/>
              <a:gd name="connsiteY12" fmla="*/ 5396532 h 5513767"/>
              <a:gd name="connsiteX13" fmla="*/ 4506964 w 5372101"/>
              <a:gd name="connsiteY13" fmla="*/ 5396685 h 5513767"/>
              <a:gd name="connsiteX14" fmla="*/ 4427135 w 5372101"/>
              <a:gd name="connsiteY14" fmla="*/ 5358585 h 5513767"/>
              <a:gd name="connsiteX15" fmla="*/ 4028338 w 5372101"/>
              <a:gd name="connsiteY15" fmla="*/ 5313494 h 5513767"/>
              <a:gd name="connsiteX16" fmla="*/ 4015367 w 5372101"/>
              <a:gd name="connsiteY16" fmla="*/ 5320766 h 5513767"/>
              <a:gd name="connsiteX17" fmla="*/ 4002837 w 5372101"/>
              <a:gd name="connsiteY17" fmla="*/ 5322294 h 5513767"/>
              <a:gd name="connsiteX18" fmla="*/ 3997650 w 5372101"/>
              <a:gd name="connsiteY18" fmla="*/ 5329513 h 5513767"/>
              <a:gd name="connsiteX19" fmla="*/ 3991991 w 5372101"/>
              <a:gd name="connsiteY19" fmla="*/ 5331908 h 5513767"/>
              <a:gd name="connsiteX20" fmla="*/ 3925210 w 5372101"/>
              <a:gd name="connsiteY20" fmla="*/ 5319395 h 5513767"/>
              <a:gd name="connsiteX21" fmla="*/ 3837014 w 5372101"/>
              <a:gd name="connsiteY21" fmla="*/ 5289023 h 5513767"/>
              <a:gd name="connsiteX22" fmla="*/ 3798765 w 5372101"/>
              <a:gd name="connsiteY22" fmla="*/ 5299431 h 5513767"/>
              <a:gd name="connsiteX23" fmla="*/ 3792144 w 5372101"/>
              <a:gd name="connsiteY23" fmla="*/ 5301616 h 5513767"/>
              <a:gd name="connsiteX24" fmla="*/ 3766249 w 5372101"/>
              <a:gd name="connsiteY24" fmla="*/ 5301869 h 5513767"/>
              <a:gd name="connsiteX25" fmla="*/ 3718651 w 5372101"/>
              <a:gd name="connsiteY25" fmla="*/ 5320541 h 5513767"/>
              <a:gd name="connsiteX26" fmla="*/ 3671207 w 5372101"/>
              <a:gd name="connsiteY26" fmla="*/ 5318046 h 5513767"/>
              <a:gd name="connsiteX27" fmla="*/ 3446863 w 5372101"/>
              <a:gd name="connsiteY27" fmla="*/ 5294348 h 5513767"/>
              <a:gd name="connsiteX28" fmla="*/ 3312000 w 5372101"/>
              <a:gd name="connsiteY28" fmla="*/ 5286923 h 5513767"/>
              <a:gd name="connsiteX29" fmla="*/ 3259756 w 5372101"/>
              <a:gd name="connsiteY29" fmla="*/ 5294712 h 5513767"/>
              <a:gd name="connsiteX30" fmla="*/ 3187481 w 5372101"/>
              <a:gd name="connsiteY30" fmla="*/ 5298457 h 5513767"/>
              <a:gd name="connsiteX31" fmla="*/ 3124115 w 5372101"/>
              <a:gd name="connsiteY31" fmla="*/ 5294626 h 5513767"/>
              <a:gd name="connsiteX32" fmla="*/ 3099907 w 5372101"/>
              <a:gd name="connsiteY32" fmla="*/ 5302443 h 5513767"/>
              <a:gd name="connsiteX33" fmla="*/ 3017494 w 5372101"/>
              <a:gd name="connsiteY33" fmla="*/ 5301439 h 5513767"/>
              <a:gd name="connsiteX34" fmla="*/ 3010848 w 5372101"/>
              <a:gd name="connsiteY34" fmla="*/ 5307225 h 5513767"/>
              <a:gd name="connsiteX35" fmla="*/ 2994286 w 5372101"/>
              <a:gd name="connsiteY35" fmla="*/ 5309060 h 5513767"/>
              <a:gd name="connsiteX36" fmla="*/ 2988160 w 5372101"/>
              <a:gd name="connsiteY36" fmla="*/ 5310041 h 5513767"/>
              <a:gd name="connsiteX37" fmla="*/ 2984260 w 5372101"/>
              <a:gd name="connsiteY37" fmla="*/ 5307528 h 5513767"/>
              <a:gd name="connsiteX38" fmla="*/ 2979127 w 5372101"/>
              <a:gd name="connsiteY38" fmla="*/ 5308389 h 5513767"/>
              <a:gd name="connsiteX39" fmla="*/ 2978660 w 5372101"/>
              <a:gd name="connsiteY39" fmla="*/ 5311563 h 5513767"/>
              <a:gd name="connsiteX40" fmla="*/ 2946326 w 5372101"/>
              <a:gd name="connsiteY40" fmla="*/ 5316745 h 5513767"/>
              <a:gd name="connsiteX41" fmla="*/ 2713134 w 5372101"/>
              <a:gd name="connsiteY41" fmla="*/ 5331381 h 5513767"/>
              <a:gd name="connsiteX42" fmla="*/ 2352072 w 5372101"/>
              <a:gd name="connsiteY42" fmla="*/ 5342761 h 5513767"/>
              <a:gd name="connsiteX43" fmla="*/ 2260922 w 5372101"/>
              <a:gd name="connsiteY43" fmla="*/ 5328122 h 5513767"/>
              <a:gd name="connsiteX44" fmla="*/ 2178497 w 5372101"/>
              <a:gd name="connsiteY44" fmla="*/ 5351065 h 5513767"/>
              <a:gd name="connsiteX45" fmla="*/ 2034408 w 5372101"/>
              <a:gd name="connsiteY45" fmla="*/ 5307958 h 5513767"/>
              <a:gd name="connsiteX46" fmla="*/ 1831505 w 5372101"/>
              <a:gd name="connsiteY46" fmla="*/ 5312691 h 5513767"/>
              <a:gd name="connsiteX47" fmla="*/ 1710387 w 5372101"/>
              <a:gd name="connsiteY47" fmla="*/ 5308705 h 5513767"/>
              <a:gd name="connsiteX48" fmla="*/ 1664816 w 5372101"/>
              <a:gd name="connsiteY48" fmla="*/ 5296479 h 5513767"/>
              <a:gd name="connsiteX49" fmla="*/ 1600883 w 5372101"/>
              <a:gd name="connsiteY49" fmla="*/ 5286607 h 5513767"/>
              <a:gd name="connsiteX50" fmla="*/ 1488397 w 5372101"/>
              <a:gd name="connsiteY50" fmla="*/ 5260898 h 5513767"/>
              <a:gd name="connsiteX51" fmla="*/ 1336670 w 5372101"/>
              <a:gd name="connsiteY51" fmla="*/ 5240770 h 5513767"/>
              <a:gd name="connsiteX52" fmla="*/ 1224297 w 5372101"/>
              <a:gd name="connsiteY52" fmla="*/ 5271845 h 5513767"/>
              <a:gd name="connsiteX53" fmla="*/ 1214830 w 5372101"/>
              <a:gd name="connsiteY53" fmla="*/ 5263450 h 5513767"/>
              <a:gd name="connsiteX54" fmla="*/ 1138181 w 5372101"/>
              <a:gd name="connsiteY54" fmla="*/ 5262590 h 5513767"/>
              <a:gd name="connsiteX55" fmla="*/ 943575 w 5372101"/>
              <a:gd name="connsiteY55" fmla="*/ 5290808 h 5513767"/>
              <a:gd name="connsiteX56" fmla="*/ 529813 w 5372101"/>
              <a:gd name="connsiteY56" fmla="*/ 5218555 h 5513767"/>
              <a:gd name="connsiteX57" fmla="*/ 519546 w 5372101"/>
              <a:gd name="connsiteY57" fmla="*/ 5208845 h 5513767"/>
              <a:gd name="connsiteX58" fmla="*/ 507906 w 5372101"/>
              <a:gd name="connsiteY58" fmla="*/ 5204779 h 5513767"/>
              <a:gd name="connsiteX59" fmla="*/ 505153 w 5372101"/>
              <a:gd name="connsiteY59" fmla="*/ 5196726 h 5513767"/>
              <a:gd name="connsiteX60" fmla="*/ 500429 w 5372101"/>
              <a:gd name="connsiteY60" fmla="*/ 5193241 h 5513767"/>
              <a:gd name="connsiteX61" fmla="*/ 431923 w 5372101"/>
              <a:gd name="connsiteY61" fmla="*/ 5191553 h 5513767"/>
              <a:gd name="connsiteX62" fmla="*/ 337115 w 5372101"/>
              <a:gd name="connsiteY62" fmla="*/ 5202714 h 5513767"/>
              <a:gd name="connsiteX63" fmla="*/ 303383 w 5372101"/>
              <a:gd name="connsiteY63" fmla="*/ 5184750 h 5513767"/>
              <a:gd name="connsiteX64" fmla="*/ 297664 w 5372101"/>
              <a:gd name="connsiteY64" fmla="*/ 5181269 h 5513767"/>
              <a:gd name="connsiteX65" fmla="*/ 272701 w 5372101"/>
              <a:gd name="connsiteY65" fmla="*/ 5175678 h 5513767"/>
              <a:gd name="connsiteX66" fmla="*/ 268242 w 5372101"/>
              <a:gd name="connsiteY66" fmla="*/ 5163678 h 5513767"/>
              <a:gd name="connsiteX67" fmla="*/ 232517 w 5372101"/>
              <a:gd name="connsiteY67" fmla="*/ 5147792 h 5513767"/>
              <a:gd name="connsiteX68" fmla="*/ 185851 w 5372101"/>
              <a:gd name="connsiteY68" fmla="*/ 5140408 h 5513767"/>
              <a:gd name="connsiteX69" fmla="*/ 20337 w 5372101"/>
              <a:gd name="connsiteY69" fmla="*/ 5113040 h 5513767"/>
              <a:gd name="connsiteX70" fmla="*/ 0 w 5372101"/>
              <a:gd name="connsiteY70" fmla="*/ 5112243 h 551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72101" h="5513767">
                <a:moveTo>
                  <a:pt x="0" y="0"/>
                </a:moveTo>
                <a:lnTo>
                  <a:pt x="5372101" y="0"/>
                </a:lnTo>
                <a:lnTo>
                  <a:pt x="5372101" y="5513767"/>
                </a:lnTo>
                <a:lnTo>
                  <a:pt x="5363126" y="5512835"/>
                </a:lnTo>
                <a:cubicBezTo>
                  <a:pt x="5345779" y="5509071"/>
                  <a:pt x="5329767" y="5502649"/>
                  <a:pt x="5316714" y="5491247"/>
                </a:cubicBezTo>
                <a:cubicBezTo>
                  <a:pt x="5295689" y="5478131"/>
                  <a:pt x="5219502" y="5459909"/>
                  <a:pt x="5198331" y="5470092"/>
                </a:cubicBezTo>
                <a:cubicBezTo>
                  <a:pt x="5181052" y="5469102"/>
                  <a:pt x="5165047" y="5459569"/>
                  <a:pt x="5150428" y="5472506"/>
                </a:cubicBezTo>
                <a:cubicBezTo>
                  <a:pt x="5129562" y="5487248"/>
                  <a:pt x="5088050" y="5445894"/>
                  <a:pt x="5085506" y="5468851"/>
                </a:cubicBezTo>
                <a:cubicBezTo>
                  <a:pt x="5055692" y="5440170"/>
                  <a:pt x="5006122" y="5469577"/>
                  <a:pt x="4968663" y="5470487"/>
                </a:cubicBezTo>
                <a:cubicBezTo>
                  <a:pt x="4947085" y="5444049"/>
                  <a:pt x="4889767" y="5472037"/>
                  <a:pt x="4815623" y="5458622"/>
                </a:cubicBezTo>
                <a:cubicBezTo>
                  <a:pt x="4792418" y="5428488"/>
                  <a:pt x="4765548" y="5449887"/>
                  <a:pt x="4716679" y="5405365"/>
                </a:cubicBezTo>
                <a:cubicBezTo>
                  <a:pt x="4713235" y="5407807"/>
                  <a:pt x="4709266" y="5409883"/>
                  <a:pt x="4704891" y="5411529"/>
                </a:cubicBezTo>
                <a:cubicBezTo>
                  <a:pt x="4679473" y="5421092"/>
                  <a:pt x="4646164" y="5414379"/>
                  <a:pt x="4630496" y="5396532"/>
                </a:cubicBezTo>
                <a:cubicBezTo>
                  <a:pt x="4590205" y="5365061"/>
                  <a:pt x="4548419" y="5412094"/>
                  <a:pt x="4506964" y="5396685"/>
                </a:cubicBezTo>
                <a:lnTo>
                  <a:pt x="4427135" y="5358585"/>
                </a:lnTo>
                <a:cubicBezTo>
                  <a:pt x="4319267" y="5308575"/>
                  <a:pt x="4152341" y="5340956"/>
                  <a:pt x="4028338" y="5313494"/>
                </a:cubicBezTo>
                <a:lnTo>
                  <a:pt x="4015367" y="5320766"/>
                </a:lnTo>
                <a:lnTo>
                  <a:pt x="4002837" y="5322294"/>
                </a:lnTo>
                <a:lnTo>
                  <a:pt x="3997650" y="5329513"/>
                </a:lnTo>
                <a:lnTo>
                  <a:pt x="3991991" y="5331908"/>
                </a:lnTo>
                <a:cubicBezTo>
                  <a:pt x="3969659" y="5338581"/>
                  <a:pt x="3978880" y="5316131"/>
                  <a:pt x="3925210" y="5319395"/>
                </a:cubicBezTo>
                <a:cubicBezTo>
                  <a:pt x="3947765" y="5277139"/>
                  <a:pt x="3837331" y="5338342"/>
                  <a:pt x="3837014" y="5289023"/>
                </a:cubicBezTo>
                <a:cubicBezTo>
                  <a:pt x="3824001" y="5291376"/>
                  <a:pt x="3811407" y="5295212"/>
                  <a:pt x="3798765" y="5299431"/>
                </a:cubicBezTo>
                <a:lnTo>
                  <a:pt x="3792144" y="5301616"/>
                </a:lnTo>
                <a:lnTo>
                  <a:pt x="3766249" y="5301869"/>
                </a:lnTo>
                <a:lnTo>
                  <a:pt x="3718651" y="5320541"/>
                </a:lnTo>
                <a:cubicBezTo>
                  <a:pt x="3703968" y="5321892"/>
                  <a:pt x="3688308" y="5321427"/>
                  <a:pt x="3671207" y="5318046"/>
                </a:cubicBezTo>
                <a:cubicBezTo>
                  <a:pt x="3616458" y="5288532"/>
                  <a:pt x="3514048" y="5333307"/>
                  <a:pt x="3446863" y="5294348"/>
                </a:cubicBezTo>
                <a:cubicBezTo>
                  <a:pt x="3420930" y="5283822"/>
                  <a:pt x="3333157" y="5274511"/>
                  <a:pt x="3312000" y="5286923"/>
                </a:cubicBezTo>
                <a:cubicBezTo>
                  <a:pt x="3292759" y="5287903"/>
                  <a:pt x="3273112" y="5280334"/>
                  <a:pt x="3259756" y="5294712"/>
                </a:cubicBezTo>
                <a:cubicBezTo>
                  <a:pt x="3239905" y="5311572"/>
                  <a:pt x="3185410" y="5275588"/>
                  <a:pt x="3187481" y="5298457"/>
                </a:cubicBezTo>
                <a:cubicBezTo>
                  <a:pt x="3168018" y="5286036"/>
                  <a:pt x="3146200" y="5288458"/>
                  <a:pt x="3124115" y="5294626"/>
                </a:cubicBezTo>
                <a:lnTo>
                  <a:pt x="3099907" y="5302443"/>
                </a:lnTo>
                <a:lnTo>
                  <a:pt x="3017494" y="5301439"/>
                </a:lnTo>
                <a:lnTo>
                  <a:pt x="3010848" y="5307225"/>
                </a:lnTo>
                <a:lnTo>
                  <a:pt x="2994286" y="5309060"/>
                </a:lnTo>
                <a:lnTo>
                  <a:pt x="2988160" y="5310041"/>
                </a:lnTo>
                <a:lnTo>
                  <a:pt x="2984260" y="5307528"/>
                </a:lnTo>
                <a:cubicBezTo>
                  <a:pt x="2981957" y="5306419"/>
                  <a:pt x="2980273" y="5306402"/>
                  <a:pt x="2979127" y="5308389"/>
                </a:cubicBezTo>
                <a:cubicBezTo>
                  <a:pt x="2978971" y="5309447"/>
                  <a:pt x="2978816" y="5310505"/>
                  <a:pt x="2978660" y="5311563"/>
                </a:cubicBezTo>
                <a:lnTo>
                  <a:pt x="2946326" y="5316745"/>
                </a:lnTo>
                <a:lnTo>
                  <a:pt x="2713134" y="5331381"/>
                </a:lnTo>
                <a:cubicBezTo>
                  <a:pt x="2610698" y="5372328"/>
                  <a:pt x="2466037" y="5325762"/>
                  <a:pt x="2352072" y="5342761"/>
                </a:cubicBezTo>
                <a:cubicBezTo>
                  <a:pt x="2293501" y="5293708"/>
                  <a:pt x="2324138" y="5338538"/>
                  <a:pt x="2260922" y="5328122"/>
                </a:cubicBezTo>
                <a:cubicBezTo>
                  <a:pt x="2275681" y="5372347"/>
                  <a:pt x="2185007" y="5301703"/>
                  <a:pt x="2178497" y="5351065"/>
                </a:cubicBezTo>
                <a:cubicBezTo>
                  <a:pt x="2133294" y="5337229"/>
                  <a:pt x="2097074" y="5300208"/>
                  <a:pt x="2034408" y="5307958"/>
                </a:cubicBezTo>
                <a:cubicBezTo>
                  <a:pt x="1981894" y="5332879"/>
                  <a:pt x="1896288" y="5279365"/>
                  <a:pt x="1831505" y="5312691"/>
                </a:cubicBezTo>
                <a:cubicBezTo>
                  <a:pt x="1807063" y="5321035"/>
                  <a:pt x="1727674" y="5322925"/>
                  <a:pt x="1710387" y="5308705"/>
                </a:cubicBezTo>
                <a:cubicBezTo>
                  <a:pt x="1693367" y="5306094"/>
                  <a:pt x="1674901" y="5312009"/>
                  <a:pt x="1664816" y="5296479"/>
                </a:cubicBezTo>
                <a:cubicBezTo>
                  <a:pt x="1649255" y="5277912"/>
                  <a:pt x="1596152" y="5309335"/>
                  <a:pt x="1600883" y="5286607"/>
                </a:cubicBezTo>
                <a:cubicBezTo>
                  <a:pt x="1563066" y="5308189"/>
                  <a:pt x="1524339" y="5269513"/>
                  <a:pt x="1488397" y="5260898"/>
                </a:cubicBezTo>
                <a:cubicBezTo>
                  <a:pt x="1459246" y="5282011"/>
                  <a:pt x="1412580" y="5243108"/>
                  <a:pt x="1336670" y="5240770"/>
                </a:cubicBezTo>
                <a:cubicBezTo>
                  <a:pt x="1304792" y="5265122"/>
                  <a:pt x="1285508" y="5238878"/>
                  <a:pt x="1224297" y="5271845"/>
                </a:cubicBezTo>
                <a:cubicBezTo>
                  <a:pt x="1221731" y="5268771"/>
                  <a:pt x="1218543" y="5265944"/>
                  <a:pt x="1214830" y="5263450"/>
                </a:cubicBezTo>
                <a:cubicBezTo>
                  <a:pt x="1193241" y="5248952"/>
                  <a:pt x="1158925" y="5248567"/>
                  <a:pt x="1138181" y="5262590"/>
                </a:cubicBezTo>
                <a:lnTo>
                  <a:pt x="943575" y="5290808"/>
                </a:lnTo>
                <a:cubicBezTo>
                  <a:pt x="823587" y="5316899"/>
                  <a:pt x="658340" y="5217603"/>
                  <a:pt x="529813" y="5218555"/>
                </a:cubicBezTo>
                <a:lnTo>
                  <a:pt x="519546" y="5208845"/>
                </a:lnTo>
                <a:lnTo>
                  <a:pt x="507906" y="5204779"/>
                </a:lnTo>
                <a:lnTo>
                  <a:pt x="505153" y="5196726"/>
                </a:lnTo>
                <a:lnTo>
                  <a:pt x="500429" y="5193241"/>
                </a:lnTo>
                <a:cubicBezTo>
                  <a:pt x="480923" y="5182176"/>
                  <a:pt x="482807" y="5205793"/>
                  <a:pt x="431923" y="5191553"/>
                </a:cubicBezTo>
                <a:cubicBezTo>
                  <a:pt x="440499" y="5237077"/>
                  <a:pt x="352872" y="5155083"/>
                  <a:pt x="337115" y="5202714"/>
                </a:cubicBezTo>
                <a:cubicBezTo>
                  <a:pt x="325265" y="5197752"/>
                  <a:pt x="314288" y="5191441"/>
                  <a:pt x="303383" y="5184750"/>
                </a:cubicBezTo>
                <a:lnTo>
                  <a:pt x="297664" y="5181269"/>
                </a:lnTo>
                <a:lnTo>
                  <a:pt x="272701" y="5175678"/>
                </a:lnTo>
                <a:lnTo>
                  <a:pt x="268242" y="5163678"/>
                </a:lnTo>
                <a:lnTo>
                  <a:pt x="232517" y="5147792"/>
                </a:lnTo>
                <a:cubicBezTo>
                  <a:pt x="218741" y="5143453"/>
                  <a:pt x="203450" y="5140668"/>
                  <a:pt x="185851" y="5140408"/>
                </a:cubicBezTo>
                <a:cubicBezTo>
                  <a:pt x="139207" y="5153337"/>
                  <a:pt x="79723" y="5120316"/>
                  <a:pt x="20337" y="5113040"/>
                </a:cubicBezTo>
                <a:lnTo>
                  <a:pt x="0" y="5112243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F0C518C2-0AA4-470C-87B9-9CBF428FB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26434" y="399531"/>
            <a:ext cx="1707751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2078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 rot="-2700000">
            <a:off x="-1282618" y="-1998502"/>
            <a:ext cx="2565235" cy="2561130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3" name="Group 13"/>
          <p:cNvGrpSpPr/>
          <p:nvPr/>
        </p:nvGrpSpPr>
        <p:grpSpPr>
          <a:xfrm rot="-2700000">
            <a:off x="168041" y="-1051940"/>
            <a:ext cx="1362908" cy="1360727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CDE64C2-D1AA-A389-FF79-AB643F7D1A15}"/>
              </a:ext>
            </a:extLst>
          </p:cNvPr>
          <p:cNvGrpSpPr/>
          <p:nvPr/>
        </p:nvGrpSpPr>
        <p:grpSpPr>
          <a:xfrm>
            <a:off x="10007851" y="6208510"/>
            <a:ext cx="2721532" cy="2851483"/>
            <a:chOff x="9576746" y="6363883"/>
            <a:chExt cx="2721532" cy="2851483"/>
          </a:xfrm>
        </p:grpSpPr>
        <p:grpSp>
          <p:nvGrpSpPr>
            <p:cNvPr id="16" name="Group 13">
              <a:extLst>
                <a:ext uri="{FF2B5EF4-FFF2-40B4-BE49-F238E27FC236}">
                  <a16:creationId xmlns:a16="http://schemas.microsoft.com/office/drawing/2014/main" id="{FE943D51-5C29-B1DD-3A95-055D6693BA15}"/>
                </a:ext>
              </a:extLst>
            </p:cNvPr>
            <p:cNvGrpSpPr/>
            <p:nvPr/>
          </p:nvGrpSpPr>
          <p:grpSpPr>
            <a:xfrm rot="2700000" flipV="1">
              <a:off x="10813406" y="6491781"/>
              <a:ext cx="1612769" cy="1356974"/>
              <a:chOff x="-1164147" y="2"/>
              <a:chExt cx="7514141" cy="5132499"/>
            </a:xfrm>
          </p:grpSpPr>
          <p:sp>
            <p:nvSpPr>
              <p:cNvPr id="19" name="Freeform 14">
                <a:extLst>
                  <a:ext uri="{FF2B5EF4-FFF2-40B4-BE49-F238E27FC236}">
                    <a16:creationId xmlns:a16="http://schemas.microsoft.com/office/drawing/2014/main" id="{47A3CA77-8EA5-5BB8-489E-7757B2F8045F}"/>
                  </a:ext>
                </a:extLst>
              </p:cNvPr>
              <p:cNvSpPr/>
              <p:nvPr/>
            </p:nvSpPr>
            <p:spPr>
              <a:xfrm>
                <a:off x="-1164147" y="2"/>
                <a:ext cx="7514141" cy="5132499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17" name="Group 11">
              <a:extLst>
                <a:ext uri="{FF2B5EF4-FFF2-40B4-BE49-F238E27FC236}">
                  <a16:creationId xmlns:a16="http://schemas.microsoft.com/office/drawing/2014/main" id="{199B38AC-BB4B-C1D3-800D-44E112947A16}"/>
                </a:ext>
              </a:extLst>
            </p:cNvPr>
            <p:cNvGrpSpPr/>
            <p:nvPr/>
          </p:nvGrpSpPr>
          <p:grpSpPr>
            <a:xfrm rot="2700000" flipV="1">
              <a:off x="9574693" y="6652184"/>
              <a:ext cx="2565235" cy="2561130"/>
              <a:chOff x="-841706" y="164702"/>
              <a:chExt cx="6350000" cy="6339840"/>
            </a:xfrm>
          </p:grpSpPr>
          <p:sp>
            <p:nvSpPr>
              <p:cNvPr id="18" name="Freeform 12">
                <a:extLst>
                  <a:ext uri="{FF2B5EF4-FFF2-40B4-BE49-F238E27FC236}">
                    <a16:creationId xmlns:a16="http://schemas.microsoft.com/office/drawing/2014/main" id="{3A7B889A-9886-096E-34F7-5D9B67A8DA14}"/>
                  </a:ext>
                </a:extLst>
              </p:cNvPr>
              <p:cNvSpPr/>
              <p:nvPr/>
            </p:nvSpPr>
            <p:spPr>
              <a:xfrm>
                <a:off x="-841706" y="164702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  <p:sp>
        <p:nvSpPr>
          <p:cNvPr id="2" name="TextBox 13">
            <a:extLst>
              <a:ext uri="{FF2B5EF4-FFF2-40B4-BE49-F238E27FC236}">
                <a16:creationId xmlns:a16="http://schemas.microsoft.com/office/drawing/2014/main" id="{6F9D24AF-CC96-40A6-B540-7A48B21EADA3}"/>
              </a:ext>
            </a:extLst>
          </p:cNvPr>
          <p:cNvSpPr txBox="1"/>
          <p:nvPr/>
        </p:nvSpPr>
        <p:spPr>
          <a:xfrm>
            <a:off x="3605145" y="450262"/>
            <a:ext cx="4620374" cy="359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000000"/>
                </a:solidFill>
                <a:latin typeface="Trebuchet MS" panose="020B0603020202020204" pitchFamily="34" charset="0"/>
              </a:rPr>
              <a:t>Hedging of Exposure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85F8A9-8335-FD1A-D67D-D49B097BF2F6}"/>
              </a:ext>
            </a:extLst>
          </p:cNvPr>
          <p:cNvSpPr txBox="1"/>
          <p:nvPr/>
        </p:nvSpPr>
        <p:spPr>
          <a:xfrm>
            <a:off x="2133519" y="3289088"/>
            <a:ext cx="93360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chemeClr val="dk1"/>
                </a:solidFill>
                <a:latin typeface="Trebuchet MS" panose="020B0603020202020204" pitchFamily="34" charset="0"/>
              </a:rPr>
              <a:t>C</a:t>
            </a:r>
            <a:r>
              <a:rPr lang="en-US" sz="2000" b="0" i="0" kern="1200" dirty="0">
                <a:solidFill>
                  <a:schemeClr val="dk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oncerned sectoral or prudential regulator guidelines in respect of foreign currency exposure are to be adhered.</a:t>
            </a:r>
            <a:endParaRPr lang="en-IN" sz="2000" dirty="0">
              <a:latin typeface="Trebuchet MS" panose="020B0603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74D2A75-C544-E44C-9ECA-5F8676E944DB}"/>
              </a:ext>
            </a:extLst>
          </p:cNvPr>
          <p:cNvCxnSpPr>
            <a:cxnSpLocks/>
          </p:cNvCxnSpPr>
          <p:nvPr/>
        </p:nvCxnSpPr>
        <p:spPr>
          <a:xfrm>
            <a:off x="1359848" y="1259128"/>
            <a:ext cx="43510" cy="4537023"/>
          </a:xfrm>
          <a:prstGeom prst="line">
            <a:avLst/>
          </a:prstGeom>
          <a:ln w="19050" cap="rnd">
            <a:solidFill>
              <a:schemeClr val="tx1">
                <a:lumMod val="60000"/>
                <a:lumOff val="4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A170E34-BA5E-CF5B-C07C-4459C4A43B24}"/>
              </a:ext>
            </a:extLst>
          </p:cNvPr>
          <p:cNvGrpSpPr>
            <a:grpSpLocks noChangeAspect="1"/>
          </p:cNvGrpSpPr>
          <p:nvPr/>
        </p:nvGrpSpPr>
        <p:grpSpPr>
          <a:xfrm>
            <a:off x="1162834" y="1529106"/>
            <a:ext cx="368292" cy="368292"/>
            <a:chOff x="982662" y="1847850"/>
            <a:chExt cx="269875" cy="269875"/>
          </a:xfrm>
        </p:grpSpPr>
        <p:sp>
          <p:nvSpPr>
            <p:cNvPr id="23" name="Oval 50">
              <a:extLst>
                <a:ext uri="{FF2B5EF4-FFF2-40B4-BE49-F238E27FC236}">
                  <a16:creationId xmlns:a16="http://schemas.microsoft.com/office/drawing/2014/main" id="{68A69B18-51DB-A4FA-D0CC-63442F824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662" y="1847850"/>
              <a:ext cx="269875" cy="269875"/>
            </a:xfrm>
            <a:prstGeom prst="ellipse">
              <a:avLst/>
            </a:prstGeom>
            <a:solidFill>
              <a:srgbClr val="DD1F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  <p:sp>
          <p:nvSpPr>
            <p:cNvPr id="24" name="Freeform 51">
              <a:extLst>
                <a:ext uri="{FF2B5EF4-FFF2-40B4-BE49-F238E27FC236}">
                  <a16:creationId xmlns:a16="http://schemas.microsoft.com/office/drawing/2014/main" id="{A8BA62B0-7E96-4FE3-66E3-F3D2EE14A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75" y="1895475"/>
              <a:ext cx="96837" cy="174625"/>
            </a:xfrm>
            <a:custGeom>
              <a:avLst/>
              <a:gdLst>
                <a:gd name="T0" fmla="*/ 6 w 61"/>
                <a:gd name="T1" fmla="*/ 0 h 110"/>
                <a:gd name="T2" fmla="*/ 0 w 61"/>
                <a:gd name="T3" fmla="*/ 7 h 110"/>
                <a:gd name="T4" fmla="*/ 48 w 61"/>
                <a:gd name="T5" fmla="*/ 55 h 110"/>
                <a:gd name="T6" fmla="*/ 0 w 61"/>
                <a:gd name="T7" fmla="*/ 104 h 110"/>
                <a:gd name="T8" fmla="*/ 6 w 61"/>
                <a:gd name="T9" fmla="*/ 110 h 110"/>
                <a:gd name="T10" fmla="*/ 54 w 61"/>
                <a:gd name="T11" fmla="*/ 62 h 110"/>
                <a:gd name="T12" fmla="*/ 61 w 61"/>
                <a:gd name="T13" fmla="*/ 55 h 110"/>
                <a:gd name="T14" fmla="*/ 54 w 61"/>
                <a:gd name="T15" fmla="*/ 49 h 110"/>
                <a:gd name="T16" fmla="*/ 6 w 61"/>
                <a:gd name="T1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10">
                  <a:moveTo>
                    <a:pt x="6" y="0"/>
                  </a:moveTo>
                  <a:lnTo>
                    <a:pt x="0" y="7"/>
                  </a:lnTo>
                  <a:lnTo>
                    <a:pt x="48" y="55"/>
                  </a:lnTo>
                  <a:lnTo>
                    <a:pt x="0" y="104"/>
                  </a:lnTo>
                  <a:lnTo>
                    <a:pt x="6" y="110"/>
                  </a:lnTo>
                  <a:lnTo>
                    <a:pt x="54" y="62"/>
                  </a:lnTo>
                  <a:lnTo>
                    <a:pt x="61" y="55"/>
                  </a:lnTo>
                  <a:lnTo>
                    <a:pt x="54" y="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ACB70B9-83B0-FDC1-FAFD-7E4DC00D4F1F}"/>
              </a:ext>
            </a:extLst>
          </p:cNvPr>
          <p:cNvGrpSpPr>
            <a:grpSpLocks noChangeAspect="1"/>
          </p:cNvGrpSpPr>
          <p:nvPr/>
        </p:nvGrpSpPr>
        <p:grpSpPr>
          <a:xfrm>
            <a:off x="1162834" y="2315179"/>
            <a:ext cx="368292" cy="368292"/>
            <a:chOff x="982662" y="1847850"/>
            <a:chExt cx="269875" cy="269875"/>
          </a:xfrm>
        </p:grpSpPr>
        <p:sp>
          <p:nvSpPr>
            <p:cNvPr id="27" name="Oval 50">
              <a:extLst>
                <a:ext uri="{FF2B5EF4-FFF2-40B4-BE49-F238E27FC236}">
                  <a16:creationId xmlns:a16="http://schemas.microsoft.com/office/drawing/2014/main" id="{26DFBF25-53FF-2DC4-BB21-EB250C134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662" y="1847850"/>
              <a:ext cx="269875" cy="269875"/>
            </a:xfrm>
            <a:prstGeom prst="ellipse">
              <a:avLst/>
            </a:prstGeom>
            <a:solidFill>
              <a:srgbClr val="DD1F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  <p:sp>
          <p:nvSpPr>
            <p:cNvPr id="28" name="Freeform 51">
              <a:extLst>
                <a:ext uri="{FF2B5EF4-FFF2-40B4-BE49-F238E27FC236}">
                  <a16:creationId xmlns:a16="http://schemas.microsoft.com/office/drawing/2014/main" id="{05066AB1-12DF-3B4F-1846-DA80B207A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75" y="1895475"/>
              <a:ext cx="96837" cy="174625"/>
            </a:xfrm>
            <a:custGeom>
              <a:avLst/>
              <a:gdLst>
                <a:gd name="T0" fmla="*/ 6 w 61"/>
                <a:gd name="T1" fmla="*/ 0 h 110"/>
                <a:gd name="T2" fmla="*/ 0 w 61"/>
                <a:gd name="T3" fmla="*/ 7 h 110"/>
                <a:gd name="T4" fmla="*/ 48 w 61"/>
                <a:gd name="T5" fmla="*/ 55 h 110"/>
                <a:gd name="T6" fmla="*/ 0 w 61"/>
                <a:gd name="T7" fmla="*/ 104 h 110"/>
                <a:gd name="T8" fmla="*/ 6 w 61"/>
                <a:gd name="T9" fmla="*/ 110 h 110"/>
                <a:gd name="T10" fmla="*/ 54 w 61"/>
                <a:gd name="T11" fmla="*/ 62 h 110"/>
                <a:gd name="T12" fmla="*/ 61 w 61"/>
                <a:gd name="T13" fmla="*/ 55 h 110"/>
                <a:gd name="T14" fmla="*/ 54 w 61"/>
                <a:gd name="T15" fmla="*/ 49 h 110"/>
                <a:gd name="T16" fmla="*/ 6 w 61"/>
                <a:gd name="T1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10">
                  <a:moveTo>
                    <a:pt x="6" y="0"/>
                  </a:moveTo>
                  <a:lnTo>
                    <a:pt x="0" y="7"/>
                  </a:lnTo>
                  <a:lnTo>
                    <a:pt x="48" y="55"/>
                  </a:lnTo>
                  <a:lnTo>
                    <a:pt x="0" y="104"/>
                  </a:lnTo>
                  <a:lnTo>
                    <a:pt x="6" y="110"/>
                  </a:lnTo>
                  <a:lnTo>
                    <a:pt x="54" y="62"/>
                  </a:lnTo>
                  <a:lnTo>
                    <a:pt x="61" y="55"/>
                  </a:lnTo>
                  <a:lnTo>
                    <a:pt x="54" y="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6FD5497-2E7F-CBD0-AB8D-431A93988FFA}"/>
              </a:ext>
            </a:extLst>
          </p:cNvPr>
          <p:cNvGrpSpPr>
            <a:grpSpLocks noChangeAspect="1"/>
          </p:cNvGrpSpPr>
          <p:nvPr/>
        </p:nvGrpSpPr>
        <p:grpSpPr>
          <a:xfrm rot="21378232">
            <a:off x="1194435" y="3347156"/>
            <a:ext cx="368292" cy="368292"/>
            <a:chOff x="982662" y="1847850"/>
            <a:chExt cx="269875" cy="269875"/>
          </a:xfrm>
        </p:grpSpPr>
        <p:sp>
          <p:nvSpPr>
            <p:cNvPr id="33" name="Oval 50">
              <a:extLst>
                <a:ext uri="{FF2B5EF4-FFF2-40B4-BE49-F238E27FC236}">
                  <a16:creationId xmlns:a16="http://schemas.microsoft.com/office/drawing/2014/main" id="{26F57D24-69F2-A1C9-5EB5-9404F49B05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662" y="1847850"/>
              <a:ext cx="269875" cy="269875"/>
            </a:xfrm>
            <a:prstGeom prst="ellipse">
              <a:avLst/>
            </a:prstGeom>
            <a:solidFill>
              <a:srgbClr val="DD1F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  <p:sp>
          <p:nvSpPr>
            <p:cNvPr id="34" name="Freeform 51">
              <a:extLst>
                <a:ext uri="{FF2B5EF4-FFF2-40B4-BE49-F238E27FC236}">
                  <a16:creationId xmlns:a16="http://schemas.microsoft.com/office/drawing/2014/main" id="{5B56E55A-EDBE-C81A-3050-5DEF8FEB3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75" y="1895475"/>
              <a:ext cx="96837" cy="174625"/>
            </a:xfrm>
            <a:custGeom>
              <a:avLst/>
              <a:gdLst>
                <a:gd name="T0" fmla="*/ 6 w 61"/>
                <a:gd name="T1" fmla="*/ 0 h 110"/>
                <a:gd name="T2" fmla="*/ 0 w 61"/>
                <a:gd name="T3" fmla="*/ 7 h 110"/>
                <a:gd name="T4" fmla="*/ 48 w 61"/>
                <a:gd name="T5" fmla="*/ 55 h 110"/>
                <a:gd name="T6" fmla="*/ 0 w 61"/>
                <a:gd name="T7" fmla="*/ 104 h 110"/>
                <a:gd name="T8" fmla="*/ 6 w 61"/>
                <a:gd name="T9" fmla="*/ 110 h 110"/>
                <a:gd name="T10" fmla="*/ 54 w 61"/>
                <a:gd name="T11" fmla="*/ 62 h 110"/>
                <a:gd name="T12" fmla="*/ 61 w 61"/>
                <a:gd name="T13" fmla="*/ 55 h 110"/>
                <a:gd name="T14" fmla="*/ 54 w 61"/>
                <a:gd name="T15" fmla="*/ 49 h 110"/>
                <a:gd name="T16" fmla="*/ 6 w 61"/>
                <a:gd name="T1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10">
                  <a:moveTo>
                    <a:pt x="6" y="0"/>
                  </a:moveTo>
                  <a:lnTo>
                    <a:pt x="0" y="7"/>
                  </a:lnTo>
                  <a:lnTo>
                    <a:pt x="48" y="55"/>
                  </a:lnTo>
                  <a:lnTo>
                    <a:pt x="0" y="104"/>
                  </a:lnTo>
                  <a:lnTo>
                    <a:pt x="6" y="110"/>
                  </a:lnTo>
                  <a:lnTo>
                    <a:pt x="54" y="62"/>
                  </a:lnTo>
                  <a:lnTo>
                    <a:pt x="61" y="55"/>
                  </a:lnTo>
                  <a:lnTo>
                    <a:pt x="54" y="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00A9E0F6-706B-173E-ADBD-05B0CC75F73A}"/>
              </a:ext>
            </a:extLst>
          </p:cNvPr>
          <p:cNvSpPr txBox="1"/>
          <p:nvPr/>
        </p:nvSpPr>
        <p:spPr>
          <a:xfrm>
            <a:off x="2150016" y="2270018"/>
            <a:ext cx="93331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b="0" i="0" kern="1200" dirty="0">
                <a:solidFill>
                  <a:schemeClr val="dk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A minimum tenor of one year for the financial hedge would be required with periodic rollover</a:t>
            </a:r>
            <a:endParaRPr lang="en-IN" sz="2000" dirty="0">
              <a:latin typeface="Trebuchet MS" panose="020B0603020202020204" pitchFamily="34" charset="0"/>
            </a:endParaRPr>
          </a:p>
        </p:txBody>
      </p:sp>
      <p:pic>
        <p:nvPicPr>
          <p:cNvPr id="22" name="Picture 21" descr="A person in a suit and tie holding a rope&#10;&#10;Description automatically generated">
            <a:extLst>
              <a:ext uri="{FF2B5EF4-FFF2-40B4-BE49-F238E27FC236}">
                <a16:creationId xmlns:a16="http://schemas.microsoft.com/office/drawing/2014/main" id="{51EB404B-052D-8FE1-C0FB-5E6F01C8D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376" y="-140621"/>
            <a:ext cx="4519690" cy="253102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A491FFA-A4EA-0232-F72C-19E2C2EA5F5B}"/>
              </a:ext>
            </a:extLst>
          </p:cNvPr>
          <p:cNvSpPr txBox="1"/>
          <p:nvPr/>
        </p:nvSpPr>
        <p:spPr>
          <a:xfrm>
            <a:off x="2150016" y="1559373"/>
            <a:ext cx="87992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dk1"/>
                </a:solidFill>
                <a:latin typeface="Trebuchet MS" panose="020B0603020202020204" pitchFamily="34" charset="0"/>
              </a:rPr>
              <a:t>Financial hedge to cover Principal as well as coupon</a:t>
            </a:r>
            <a:endParaRPr lang="en-IN" sz="2000" dirty="0">
              <a:solidFill>
                <a:schemeClr val="dk1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417389C-385C-D6A0-A4A7-331BDB966357}"/>
              </a:ext>
            </a:extLst>
          </p:cNvPr>
          <p:cNvGrpSpPr>
            <a:grpSpLocks noChangeAspect="1"/>
          </p:cNvGrpSpPr>
          <p:nvPr/>
        </p:nvGrpSpPr>
        <p:grpSpPr>
          <a:xfrm>
            <a:off x="1212849" y="4293623"/>
            <a:ext cx="368292" cy="368292"/>
            <a:chOff x="982662" y="1847850"/>
            <a:chExt cx="269875" cy="269875"/>
          </a:xfrm>
        </p:grpSpPr>
        <p:sp>
          <p:nvSpPr>
            <p:cNvPr id="35" name="Oval 50">
              <a:extLst>
                <a:ext uri="{FF2B5EF4-FFF2-40B4-BE49-F238E27FC236}">
                  <a16:creationId xmlns:a16="http://schemas.microsoft.com/office/drawing/2014/main" id="{985FD8B5-3062-FD56-23F1-85CEED2C97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662" y="1847850"/>
              <a:ext cx="269875" cy="269875"/>
            </a:xfrm>
            <a:prstGeom prst="ellipse">
              <a:avLst/>
            </a:prstGeom>
            <a:solidFill>
              <a:srgbClr val="DD1F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  <p:sp>
          <p:nvSpPr>
            <p:cNvPr id="36" name="Freeform 51">
              <a:extLst>
                <a:ext uri="{FF2B5EF4-FFF2-40B4-BE49-F238E27FC236}">
                  <a16:creationId xmlns:a16="http://schemas.microsoft.com/office/drawing/2014/main" id="{98837428-75C0-AAC6-79FB-6F2C45A5E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75" y="1895475"/>
              <a:ext cx="96837" cy="174625"/>
            </a:xfrm>
            <a:custGeom>
              <a:avLst/>
              <a:gdLst>
                <a:gd name="T0" fmla="*/ 6 w 61"/>
                <a:gd name="T1" fmla="*/ 0 h 110"/>
                <a:gd name="T2" fmla="*/ 0 w 61"/>
                <a:gd name="T3" fmla="*/ 7 h 110"/>
                <a:gd name="T4" fmla="*/ 48 w 61"/>
                <a:gd name="T5" fmla="*/ 55 h 110"/>
                <a:gd name="T6" fmla="*/ 0 w 61"/>
                <a:gd name="T7" fmla="*/ 104 h 110"/>
                <a:gd name="T8" fmla="*/ 6 w 61"/>
                <a:gd name="T9" fmla="*/ 110 h 110"/>
                <a:gd name="T10" fmla="*/ 54 w 61"/>
                <a:gd name="T11" fmla="*/ 62 h 110"/>
                <a:gd name="T12" fmla="*/ 61 w 61"/>
                <a:gd name="T13" fmla="*/ 55 h 110"/>
                <a:gd name="T14" fmla="*/ 54 w 61"/>
                <a:gd name="T15" fmla="*/ 49 h 110"/>
                <a:gd name="T16" fmla="*/ 6 w 61"/>
                <a:gd name="T1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10">
                  <a:moveTo>
                    <a:pt x="6" y="0"/>
                  </a:moveTo>
                  <a:lnTo>
                    <a:pt x="0" y="7"/>
                  </a:lnTo>
                  <a:lnTo>
                    <a:pt x="48" y="55"/>
                  </a:lnTo>
                  <a:lnTo>
                    <a:pt x="0" y="104"/>
                  </a:lnTo>
                  <a:lnTo>
                    <a:pt x="6" y="110"/>
                  </a:lnTo>
                  <a:lnTo>
                    <a:pt x="54" y="62"/>
                  </a:lnTo>
                  <a:lnTo>
                    <a:pt x="61" y="55"/>
                  </a:lnTo>
                  <a:lnTo>
                    <a:pt x="54" y="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946679AF-9976-4D67-EAD4-02282F5DAAB2}"/>
              </a:ext>
            </a:extLst>
          </p:cNvPr>
          <p:cNvSpPr txBox="1"/>
          <p:nvPr/>
        </p:nvSpPr>
        <p:spPr>
          <a:xfrm>
            <a:off x="2133518" y="4273757"/>
            <a:ext cx="93496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chemeClr val="dk1"/>
                </a:solidFill>
                <a:latin typeface="Trebuchet MS" panose="020B0603020202020204" pitchFamily="34" charset="0"/>
              </a:rPr>
              <a:t>Natural hedge, to be considered in matching currency, net of projected outflows</a:t>
            </a:r>
            <a:endParaRPr lang="en-IN" sz="2000" dirty="0">
              <a:solidFill>
                <a:schemeClr val="dk1"/>
              </a:solidFill>
              <a:latin typeface="Trebuchet MS" panose="020B0603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01FF9BD-4C2A-3D39-387F-081C7CC3C65E}"/>
              </a:ext>
            </a:extLst>
          </p:cNvPr>
          <p:cNvSpPr txBox="1"/>
          <p:nvPr/>
        </p:nvSpPr>
        <p:spPr>
          <a:xfrm>
            <a:off x="2178585" y="5214398"/>
            <a:ext cx="93331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N" sz="2000" dirty="0">
                <a:solidFill>
                  <a:schemeClr val="dk1"/>
                </a:solidFill>
                <a:latin typeface="Trebuchet MS" panose="020B0603020202020204" pitchFamily="34" charset="0"/>
              </a:rPr>
              <a:t>Infrastructure companies to mandatorily </a:t>
            </a:r>
            <a:r>
              <a:rPr lang="en-US" sz="2000" dirty="0">
                <a:solidFill>
                  <a:schemeClr val="dk1"/>
                </a:solidFill>
                <a:latin typeface="Trebuchet MS" panose="020B0603020202020204" pitchFamily="34" charset="0"/>
              </a:rPr>
              <a:t>hedge 70% of their ECB exposure in case the average maturity is less than </a:t>
            </a:r>
            <a:r>
              <a:rPr lang="en-IN" sz="2000" dirty="0">
                <a:solidFill>
                  <a:schemeClr val="dk1"/>
                </a:solidFill>
                <a:latin typeface="Trebuchet MS" panose="020B0603020202020204" pitchFamily="34" charset="0"/>
              </a:rPr>
              <a:t>5 years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0EBABED-1CD0-6BAD-31F3-59428A86ED32}"/>
              </a:ext>
            </a:extLst>
          </p:cNvPr>
          <p:cNvGrpSpPr>
            <a:grpSpLocks noChangeAspect="1"/>
          </p:cNvGrpSpPr>
          <p:nvPr/>
        </p:nvGrpSpPr>
        <p:grpSpPr>
          <a:xfrm>
            <a:off x="1222028" y="5261271"/>
            <a:ext cx="368292" cy="368292"/>
            <a:chOff x="982662" y="1847850"/>
            <a:chExt cx="269875" cy="269875"/>
          </a:xfrm>
        </p:grpSpPr>
        <p:sp>
          <p:nvSpPr>
            <p:cNvPr id="42" name="Oval 50">
              <a:extLst>
                <a:ext uri="{FF2B5EF4-FFF2-40B4-BE49-F238E27FC236}">
                  <a16:creationId xmlns:a16="http://schemas.microsoft.com/office/drawing/2014/main" id="{4E5CB1CC-4E4F-3E9C-68FF-4AF4F579D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2662" y="1847850"/>
              <a:ext cx="269875" cy="269875"/>
            </a:xfrm>
            <a:prstGeom prst="ellipse">
              <a:avLst/>
            </a:prstGeom>
            <a:solidFill>
              <a:srgbClr val="DD1F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  <p:sp>
          <p:nvSpPr>
            <p:cNvPr id="43" name="Freeform 51">
              <a:extLst>
                <a:ext uri="{FF2B5EF4-FFF2-40B4-BE49-F238E27FC236}">
                  <a16:creationId xmlns:a16="http://schemas.microsoft.com/office/drawing/2014/main" id="{1D26C7D7-C87E-BFF3-4D20-666ED79D9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75" y="1895475"/>
              <a:ext cx="96837" cy="174625"/>
            </a:xfrm>
            <a:custGeom>
              <a:avLst/>
              <a:gdLst>
                <a:gd name="T0" fmla="*/ 6 w 61"/>
                <a:gd name="T1" fmla="*/ 0 h 110"/>
                <a:gd name="T2" fmla="*/ 0 w 61"/>
                <a:gd name="T3" fmla="*/ 7 h 110"/>
                <a:gd name="T4" fmla="*/ 48 w 61"/>
                <a:gd name="T5" fmla="*/ 55 h 110"/>
                <a:gd name="T6" fmla="*/ 0 w 61"/>
                <a:gd name="T7" fmla="*/ 104 h 110"/>
                <a:gd name="T8" fmla="*/ 6 w 61"/>
                <a:gd name="T9" fmla="*/ 110 h 110"/>
                <a:gd name="T10" fmla="*/ 54 w 61"/>
                <a:gd name="T11" fmla="*/ 62 h 110"/>
                <a:gd name="T12" fmla="*/ 61 w 61"/>
                <a:gd name="T13" fmla="*/ 55 h 110"/>
                <a:gd name="T14" fmla="*/ 54 w 61"/>
                <a:gd name="T15" fmla="*/ 49 h 110"/>
                <a:gd name="T16" fmla="*/ 6 w 61"/>
                <a:gd name="T1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10">
                  <a:moveTo>
                    <a:pt x="6" y="0"/>
                  </a:moveTo>
                  <a:lnTo>
                    <a:pt x="0" y="7"/>
                  </a:lnTo>
                  <a:lnTo>
                    <a:pt x="48" y="55"/>
                  </a:lnTo>
                  <a:lnTo>
                    <a:pt x="0" y="104"/>
                  </a:lnTo>
                  <a:lnTo>
                    <a:pt x="6" y="110"/>
                  </a:lnTo>
                  <a:lnTo>
                    <a:pt x="54" y="62"/>
                  </a:lnTo>
                  <a:lnTo>
                    <a:pt x="61" y="55"/>
                  </a:lnTo>
                  <a:lnTo>
                    <a:pt x="54" y="4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08427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 rot="-2700000">
            <a:off x="-1282618" y="-1998502"/>
            <a:ext cx="2565235" cy="2561130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3" name="Group 13"/>
          <p:cNvGrpSpPr/>
          <p:nvPr/>
        </p:nvGrpSpPr>
        <p:grpSpPr>
          <a:xfrm rot="-2700000">
            <a:off x="168041" y="-1051940"/>
            <a:ext cx="1362908" cy="1360727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CDE64C2-D1AA-A389-FF79-AB643F7D1A15}"/>
              </a:ext>
            </a:extLst>
          </p:cNvPr>
          <p:cNvGrpSpPr/>
          <p:nvPr/>
        </p:nvGrpSpPr>
        <p:grpSpPr>
          <a:xfrm>
            <a:off x="10007851" y="6208510"/>
            <a:ext cx="2721532" cy="2851483"/>
            <a:chOff x="9576746" y="6363883"/>
            <a:chExt cx="2721532" cy="2851483"/>
          </a:xfrm>
        </p:grpSpPr>
        <p:grpSp>
          <p:nvGrpSpPr>
            <p:cNvPr id="16" name="Group 13">
              <a:extLst>
                <a:ext uri="{FF2B5EF4-FFF2-40B4-BE49-F238E27FC236}">
                  <a16:creationId xmlns:a16="http://schemas.microsoft.com/office/drawing/2014/main" id="{FE943D51-5C29-B1DD-3A95-055D6693BA15}"/>
                </a:ext>
              </a:extLst>
            </p:cNvPr>
            <p:cNvGrpSpPr/>
            <p:nvPr/>
          </p:nvGrpSpPr>
          <p:grpSpPr>
            <a:xfrm rot="2700000" flipV="1">
              <a:off x="10813406" y="6491781"/>
              <a:ext cx="1612769" cy="1356974"/>
              <a:chOff x="-1164147" y="2"/>
              <a:chExt cx="7514141" cy="5132499"/>
            </a:xfrm>
          </p:grpSpPr>
          <p:sp>
            <p:nvSpPr>
              <p:cNvPr id="19" name="Freeform 14">
                <a:extLst>
                  <a:ext uri="{FF2B5EF4-FFF2-40B4-BE49-F238E27FC236}">
                    <a16:creationId xmlns:a16="http://schemas.microsoft.com/office/drawing/2014/main" id="{47A3CA77-8EA5-5BB8-489E-7757B2F8045F}"/>
                  </a:ext>
                </a:extLst>
              </p:cNvPr>
              <p:cNvSpPr/>
              <p:nvPr/>
            </p:nvSpPr>
            <p:spPr>
              <a:xfrm>
                <a:off x="-1164147" y="2"/>
                <a:ext cx="7514141" cy="5132499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17" name="Group 11">
              <a:extLst>
                <a:ext uri="{FF2B5EF4-FFF2-40B4-BE49-F238E27FC236}">
                  <a16:creationId xmlns:a16="http://schemas.microsoft.com/office/drawing/2014/main" id="{199B38AC-BB4B-C1D3-800D-44E112947A16}"/>
                </a:ext>
              </a:extLst>
            </p:cNvPr>
            <p:cNvGrpSpPr/>
            <p:nvPr/>
          </p:nvGrpSpPr>
          <p:grpSpPr>
            <a:xfrm rot="2700000" flipV="1">
              <a:off x="9574693" y="6652184"/>
              <a:ext cx="2565235" cy="2561130"/>
              <a:chOff x="-841706" y="164702"/>
              <a:chExt cx="6350000" cy="6339840"/>
            </a:xfrm>
          </p:grpSpPr>
          <p:sp>
            <p:nvSpPr>
              <p:cNvPr id="18" name="Freeform 12">
                <a:extLst>
                  <a:ext uri="{FF2B5EF4-FFF2-40B4-BE49-F238E27FC236}">
                    <a16:creationId xmlns:a16="http://schemas.microsoft.com/office/drawing/2014/main" id="{3A7B889A-9886-096E-34F7-5D9B67A8DA14}"/>
                  </a:ext>
                </a:extLst>
              </p:cNvPr>
              <p:cNvSpPr/>
              <p:nvPr/>
            </p:nvSpPr>
            <p:spPr>
              <a:xfrm>
                <a:off x="-841706" y="164702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  <p:sp>
        <p:nvSpPr>
          <p:cNvPr id="2" name="TextBox 13">
            <a:extLst>
              <a:ext uri="{FF2B5EF4-FFF2-40B4-BE49-F238E27FC236}">
                <a16:creationId xmlns:a16="http://schemas.microsoft.com/office/drawing/2014/main" id="{6F9D24AF-CC96-40A6-B540-7A48B21EADA3}"/>
              </a:ext>
            </a:extLst>
          </p:cNvPr>
          <p:cNvSpPr txBox="1"/>
          <p:nvPr/>
        </p:nvSpPr>
        <p:spPr>
          <a:xfrm>
            <a:off x="3605145" y="450262"/>
            <a:ext cx="4620374" cy="359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2400" b="1" dirty="0">
                <a:solidFill>
                  <a:srgbClr val="000000"/>
                </a:solidFill>
                <a:latin typeface="Trebuchet MS" panose="020B0603020202020204" pitchFamily="34" charset="0"/>
              </a:rPr>
              <a:t>Security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0A54C5-6DB2-06D6-7F95-D2797A6215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45"/>
          <a:stretch/>
        </p:blipFill>
        <p:spPr>
          <a:xfrm>
            <a:off x="948426" y="1256159"/>
            <a:ext cx="10852769" cy="41090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1C1D25D-0920-CB15-F238-19541607EECE}"/>
              </a:ext>
            </a:extLst>
          </p:cNvPr>
          <p:cNvSpPr txBox="1"/>
          <p:nvPr/>
        </p:nvSpPr>
        <p:spPr>
          <a:xfrm>
            <a:off x="977288" y="5641766"/>
            <a:ext cx="102374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FF0000"/>
                </a:solidFill>
                <a:latin typeface="Trebuchet MS" panose="020B0603020202020204" pitchFamily="34" charset="0"/>
              </a:rPr>
              <a:t>Issuance of any type of guarantee by Indian banks, All India Financial Institutions and NBFCs relating to ECB is not permitted</a:t>
            </a:r>
          </a:p>
        </p:txBody>
      </p:sp>
    </p:spTree>
    <p:extLst>
      <p:ext uri="{BB962C8B-B14F-4D97-AF65-F5344CB8AC3E}">
        <p14:creationId xmlns:p14="http://schemas.microsoft.com/office/powerpoint/2010/main" val="30240068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72755" y="5152179"/>
            <a:ext cx="4054011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Borrowings under ECB Framework are subject to following reporting requirements apart from any other specific reporting required under the framework:</a:t>
            </a:r>
            <a:endParaRPr lang="en-US" dirty="0">
              <a:solidFill>
                <a:srgbClr val="000000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008A40D-AD58-367F-2305-BF27697009B5}"/>
              </a:ext>
            </a:extLst>
          </p:cNvPr>
          <p:cNvGrpSpPr/>
          <p:nvPr/>
        </p:nvGrpSpPr>
        <p:grpSpPr>
          <a:xfrm>
            <a:off x="5412798" y="492657"/>
            <a:ext cx="6413704" cy="970372"/>
            <a:chOff x="5412798" y="492657"/>
            <a:chExt cx="6413704" cy="970372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8D6E5E86-72A3-C428-56C5-29F811E044A4}"/>
                </a:ext>
              </a:extLst>
            </p:cNvPr>
            <p:cNvGrpSpPr/>
            <p:nvPr/>
          </p:nvGrpSpPr>
          <p:grpSpPr>
            <a:xfrm>
              <a:off x="5412798" y="492657"/>
              <a:ext cx="672419" cy="777601"/>
              <a:chOff x="7260646" y="1435294"/>
              <a:chExt cx="672419" cy="777601"/>
            </a:xfrm>
          </p:grpSpPr>
          <p:grpSp>
            <p:nvGrpSpPr>
              <p:cNvPr id="7" name="Group 7"/>
              <p:cNvGrpSpPr/>
              <p:nvPr/>
            </p:nvGrpSpPr>
            <p:grpSpPr>
              <a:xfrm>
                <a:off x="7260646" y="1435294"/>
                <a:ext cx="672419" cy="777601"/>
                <a:chOff x="0" y="0"/>
                <a:chExt cx="1265408" cy="1463347"/>
              </a:xfrm>
            </p:grpSpPr>
            <p:sp>
              <p:nvSpPr>
                <p:cNvPr id="8" name="Freeform 8"/>
                <p:cNvSpPr/>
                <p:nvPr/>
              </p:nvSpPr>
              <p:spPr>
                <a:xfrm>
                  <a:off x="6350" y="6350"/>
                  <a:ext cx="1252709" cy="14506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2709" h="1450647">
                      <a:moveTo>
                        <a:pt x="1252709" y="271780"/>
                      </a:moveTo>
                      <a:lnTo>
                        <a:pt x="1252709" y="1450647"/>
                      </a:lnTo>
                      <a:lnTo>
                        <a:pt x="0" y="1450647"/>
                      </a:lnTo>
                      <a:lnTo>
                        <a:pt x="0" y="0"/>
                      </a:lnTo>
                      <a:lnTo>
                        <a:pt x="980928" y="0"/>
                      </a:lnTo>
                      <a:close/>
                    </a:path>
                  </a:pathLst>
                </a:custGeom>
                <a:solidFill>
                  <a:srgbClr val="06327D"/>
                </a:solidFill>
              </p:spPr>
              <p:txBody>
                <a:bodyPr/>
                <a:lstStyle/>
                <a:p>
                  <a:endParaRPr lang="en-IN"/>
                </a:p>
              </p:txBody>
            </p:sp>
            <p:sp>
              <p:nvSpPr>
                <p:cNvPr id="9" name="Freeform 9"/>
                <p:cNvSpPr/>
                <p:nvPr/>
              </p:nvSpPr>
              <p:spPr>
                <a:xfrm>
                  <a:off x="0" y="0"/>
                  <a:ext cx="1265409" cy="14633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5409" h="1463347">
                      <a:moveTo>
                        <a:pt x="1265409" y="1463347"/>
                      </a:moveTo>
                      <a:lnTo>
                        <a:pt x="0" y="1463347"/>
                      </a:lnTo>
                      <a:lnTo>
                        <a:pt x="0" y="0"/>
                      </a:lnTo>
                      <a:lnTo>
                        <a:pt x="989819" y="0"/>
                      </a:lnTo>
                      <a:lnTo>
                        <a:pt x="1265409" y="275590"/>
                      </a:lnTo>
                      <a:cubicBezTo>
                        <a:pt x="1265409" y="275590"/>
                        <a:pt x="1265409" y="1463347"/>
                        <a:pt x="1265409" y="1463347"/>
                      </a:cubicBezTo>
                      <a:close/>
                      <a:moveTo>
                        <a:pt x="12700" y="1450647"/>
                      </a:moveTo>
                      <a:lnTo>
                        <a:pt x="1252709" y="1450647"/>
                      </a:lnTo>
                      <a:lnTo>
                        <a:pt x="1252709" y="280670"/>
                      </a:lnTo>
                      <a:lnTo>
                        <a:pt x="984739" y="12700"/>
                      </a:lnTo>
                      <a:lnTo>
                        <a:pt x="12700" y="12700"/>
                      </a:lnTo>
                      <a:lnTo>
                        <a:pt x="12700" y="1450647"/>
                      </a:lnTo>
                      <a:close/>
                    </a:path>
                  </a:pathLst>
                </a:custGeom>
                <a:solidFill>
                  <a:srgbClr val="06327D"/>
                </a:solidFill>
              </p:spPr>
              <p:txBody>
                <a:bodyPr/>
                <a:lstStyle/>
                <a:p>
                  <a:endParaRPr lang="en-IN"/>
                </a:p>
              </p:txBody>
            </p:sp>
          </p:grpSp>
          <p:sp>
            <p:nvSpPr>
              <p:cNvPr id="19" name="Freeform 19"/>
              <p:cNvSpPr/>
              <p:nvPr/>
            </p:nvSpPr>
            <p:spPr>
              <a:xfrm>
                <a:off x="7412022" y="1606269"/>
                <a:ext cx="369666" cy="435651"/>
              </a:xfrm>
              <a:custGeom>
                <a:avLst/>
                <a:gdLst/>
                <a:ahLst/>
                <a:cxnLst/>
                <a:rect l="l" t="t" r="r" b="b"/>
                <a:pathLst>
                  <a:path w="554499" h="653476">
                    <a:moveTo>
                      <a:pt x="0" y="0"/>
                    </a:moveTo>
                    <a:lnTo>
                      <a:pt x="554499" y="0"/>
                    </a:lnTo>
                    <a:lnTo>
                      <a:pt x="554499" y="653476"/>
                    </a:lnTo>
                    <a:lnTo>
                      <a:pt x="0" y="653476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en-IN"/>
              </a:p>
            </p:txBody>
          </p:sp>
        </p:grpSp>
        <p:sp>
          <p:nvSpPr>
            <p:cNvPr id="23" name="TextBox 23"/>
            <p:cNvSpPr txBox="1"/>
            <p:nvPr/>
          </p:nvSpPr>
          <p:spPr>
            <a:xfrm>
              <a:off x="6298539" y="560410"/>
              <a:ext cx="5527963" cy="90261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1773"/>
                </a:lnSpc>
              </a:pPr>
              <a:r>
                <a:rPr lang="en-IN" b="1" i="0" dirty="0"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Loan Registration Number (LRN</a:t>
              </a:r>
              <a:r>
                <a:rPr lang="en-IN" sz="1600" b="1" i="0" dirty="0"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)</a:t>
              </a:r>
            </a:p>
            <a:p>
              <a:pPr algn="just">
                <a:lnSpc>
                  <a:spcPts val="1773"/>
                </a:lnSpc>
              </a:pPr>
              <a:r>
                <a:rPr lang="en-US" sz="1600" b="0" i="0" dirty="0"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Any draw-down in respect of an ECB should happen only after obtaining the LRN from the Reserve Bank</a:t>
              </a:r>
              <a:endParaRPr lang="en-IN" sz="1600" b="1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endParaRPr>
            </a:p>
            <a:p>
              <a:pPr algn="just">
                <a:lnSpc>
                  <a:spcPts val="1773"/>
                </a:lnSpc>
              </a:pPr>
              <a:endParaRPr lang="en-US" sz="1400" dirty="0">
                <a:solidFill>
                  <a:srgbClr val="000000"/>
                </a:solidFill>
                <a:latin typeface="Trebuchet MS" panose="020B0603020202020204" pitchFamily="34" charset="0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37C28C29-6514-0C04-CED7-A131D21E8E99}"/>
              </a:ext>
            </a:extLst>
          </p:cNvPr>
          <p:cNvGrpSpPr/>
          <p:nvPr/>
        </p:nvGrpSpPr>
        <p:grpSpPr>
          <a:xfrm>
            <a:off x="5423581" y="1546296"/>
            <a:ext cx="6402921" cy="923330"/>
            <a:chOff x="5423581" y="1546296"/>
            <a:chExt cx="6402921" cy="923330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0322D44C-AF6F-C26C-6D5C-C811D631CD1A}"/>
                </a:ext>
              </a:extLst>
            </p:cNvPr>
            <p:cNvGrpSpPr/>
            <p:nvPr/>
          </p:nvGrpSpPr>
          <p:grpSpPr>
            <a:xfrm>
              <a:off x="5423581" y="1597713"/>
              <a:ext cx="672419" cy="777601"/>
              <a:chOff x="7260646" y="2615919"/>
              <a:chExt cx="672419" cy="777601"/>
            </a:xfrm>
          </p:grpSpPr>
          <p:grpSp>
            <p:nvGrpSpPr>
              <p:cNvPr id="10" name="Group 10"/>
              <p:cNvGrpSpPr/>
              <p:nvPr/>
            </p:nvGrpSpPr>
            <p:grpSpPr>
              <a:xfrm>
                <a:off x="7260646" y="2615919"/>
                <a:ext cx="672419" cy="777601"/>
                <a:chOff x="0" y="0"/>
                <a:chExt cx="1265408" cy="1463347"/>
              </a:xfrm>
            </p:grpSpPr>
            <p:sp>
              <p:nvSpPr>
                <p:cNvPr id="11" name="Freeform 11"/>
                <p:cNvSpPr/>
                <p:nvPr/>
              </p:nvSpPr>
              <p:spPr>
                <a:xfrm>
                  <a:off x="6350" y="6350"/>
                  <a:ext cx="1252709" cy="14506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2709" h="1450647">
                      <a:moveTo>
                        <a:pt x="1252709" y="271780"/>
                      </a:moveTo>
                      <a:lnTo>
                        <a:pt x="1252709" y="1450647"/>
                      </a:lnTo>
                      <a:lnTo>
                        <a:pt x="0" y="1450647"/>
                      </a:lnTo>
                      <a:lnTo>
                        <a:pt x="0" y="0"/>
                      </a:lnTo>
                      <a:lnTo>
                        <a:pt x="980928" y="0"/>
                      </a:lnTo>
                      <a:close/>
                    </a:path>
                  </a:pathLst>
                </a:custGeom>
                <a:solidFill>
                  <a:srgbClr val="2B70E4"/>
                </a:solidFill>
              </p:spPr>
              <p:txBody>
                <a:bodyPr/>
                <a:lstStyle/>
                <a:p>
                  <a:endParaRPr lang="en-IN"/>
                </a:p>
              </p:txBody>
            </p:sp>
            <p:sp>
              <p:nvSpPr>
                <p:cNvPr id="12" name="Freeform 12"/>
                <p:cNvSpPr/>
                <p:nvPr/>
              </p:nvSpPr>
              <p:spPr>
                <a:xfrm>
                  <a:off x="0" y="0"/>
                  <a:ext cx="1265409" cy="14633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5409" h="1463347">
                      <a:moveTo>
                        <a:pt x="1265409" y="1463347"/>
                      </a:moveTo>
                      <a:lnTo>
                        <a:pt x="0" y="1463347"/>
                      </a:lnTo>
                      <a:lnTo>
                        <a:pt x="0" y="0"/>
                      </a:lnTo>
                      <a:lnTo>
                        <a:pt x="989819" y="0"/>
                      </a:lnTo>
                      <a:lnTo>
                        <a:pt x="1265409" y="275590"/>
                      </a:lnTo>
                      <a:cubicBezTo>
                        <a:pt x="1265409" y="275590"/>
                        <a:pt x="1265409" y="1463347"/>
                        <a:pt x="1265409" y="1463347"/>
                      </a:cubicBezTo>
                      <a:close/>
                      <a:moveTo>
                        <a:pt x="12700" y="1450647"/>
                      </a:moveTo>
                      <a:lnTo>
                        <a:pt x="1252709" y="1450647"/>
                      </a:lnTo>
                      <a:lnTo>
                        <a:pt x="1252709" y="280670"/>
                      </a:lnTo>
                      <a:lnTo>
                        <a:pt x="984739" y="12700"/>
                      </a:lnTo>
                      <a:lnTo>
                        <a:pt x="12700" y="12700"/>
                      </a:lnTo>
                      <a:lnTo>
                        <a:pt x="12700" y="1450647"/>
                      </a:lnTo>
                      <a:close/>
                    </a:path>
                  </a:pathLst>
                </a:custGeom>
                <a:solidFill>
                  <a:srgbClr val="2B70E4"/>
                </a:solidFill>
              </p:spPr>
              <p:txBody>
                <a:bodyPr/>
                <a:lstStyle/>
                <a:p>
                  <a:endParaRPr lang="en-IN"/>
                </a:p>
              </p:txBody>
            </p:sp>
          </p:grpSp>
          <p:sp>
            <p:nvSpPr>
              <p:cNvPr id="20" name="Freeform 20"/>
              <p:cNvSpPr/>
              <p:nvPr/>
            </p:nvSpPr>
            <p:spPr>
              <a:xfrm>
                <a:off x="7388558" y="2797984"/>
                <a:ext cx="426982" cy="421548"/>
              </a:xfrm>
              <a:custGeom>
                <a:avLst/>
                <a:gdLst/>
                <a:ahLst/>
                <a:cxnLst/>
                <a:rect l="l" t="t" r="r" b="b"/>
                <a:pathLst>
                  <a:path w="640473" h="632322">
                    <a:moveTo>
                      <a:pt x="0" y="0"/>
                    </a:moveTo>
                    <a:lnTo>
                      <a:pt x="640473" y="0"/>
                    </a:lnTo>
                    <a:lnTo>
                      <a:pt x="640473" y="632322"/>
                    </a:lnTo>
                    <a:lnTo>
                      <a:pt x="0" y="63232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en-IN"/>
              </a:p>
            </p:txBody>
          </p:sp>
        </p:grpSp>
        <p:sp>
          <p:nvSpPr>
            <p:cNvPr id="24" name="TextBox 24"/>
            <p:cNvSpPr txBox="1"/>
            <p:nvPr/>
          </p:nvSpPr>
          <p:spPr>
            <a:xfrm>
              <a:off x="6298539" y="1546296"/>
              <a:ext cx="5527963" cy="9233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1773"/>
                </a:lnSpc>
              </a:pPr>
              <a:r>
                <a:rPr lang="en-US" b="1" i="0" dirty="0"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Changes in terms and conditions of ECB</a:t>
              </a:r>
            </a:p>
            <a:p>
              <a:pPr algn="just">
                <a:lnSpc>
                  <a:spcPts val="1773"/>
                </a:lnSpc>
              </a:pPr>
              <a:r>
                <a:rPr lang="en-US" sz="1600" b="0" i="0" dirty="0"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Changes in ECB parameters to be reported to the DSIM through revised Form ECB  within 7 days from the changes effected</a:t>
              </a:r>
              <a:endParaRPr lang="en-US" sz="1400" dirty="0">
                <a:solidFill>
                  <a:srgbClr val="000000"/>
                </a:solidFill>
                <a:latin typeface="Trebuchet MS" panose="020B0603020202020204" pitchFamily="34" charset="0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ACA19C7-320A-15B7-F080-4A36FB5CF44D}"/>
              </a:ext>
            </a:extLst>
          </p:cNvPr>
          <p:cNvGrpSpPr/>
          <p:nvPr/>
        </p:nvGrpSpPr>
        <p:grpSpPr>
          <a:xfrm>
            <a:off x="5441137" y="2780158"/>
            <a:ext cx="6385365" cy="923330"/>
            <a:chOff x="5441137" y="2780158"/>
            <a:chExt cx="6385365" cy="923330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ECFD1C0B-C59F-DC91-5ABD-063A6CE44C62}"/>
                </a:ext>
              </a:extLst>
            </p:cNvPr>
            <p:cNvGrpSpPr/>
            <p:nvPr/>
          </p:nvGrpSpPr>
          <p:grpSpPr>
            <a:xfrm>
              <a:off x="5441137" y="2780158"/>
              <a:ext cx="672419" cy="777601"/>
              <a:chOff x="7260646" y="3796544"/>
              <a:chExt cx="672419" cy="777601"/>
            </a:xfrm>
          </p:grpSpPr>
          <p:grpSp>
            <p:nvGrpSpPr>
              <p:cNvPr id="13" name="Group 13"/>
              <p:cNvGrpSpPr/>
              <p:nvPr/>
            </p:nvGrpSpPr>
            <p:grpSpPr>
              <a:xfrm>
                <a:off x="7260646" y="3796544"/>
                <a:ext cx="672419" cy="777601"/>
                <a:chOff x="0" y="0"/>
                <a:chExt cx="1265408" cy="1463347"/>
              </a:xfrm>
            </p:grpSpPr>
            <p:sp>
              <p:nvSpPr>
                <p:cNvPr id="14" name="Freeform 14"/>
                <p:cNvSpPr/>
                <p:nvPr/>
              </p:nvSpPr>
              <p:spPr>
                <a:xfrm>
                  <a:off x="6350" y="6350"/>
                  <a:ext cx="1252709" cy="14506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2709" h="1450647">
                      <a:moveTo>
                        <a:pt x="1252709" y="271780"/>
                      </a:moveTo>
                      <a:lnTo>
                        <a:pt x="1252709" y="1450647"/>
                      </a:lnTo>
                      <a:lnTo>
                        <a:pt x="0" y="1450647"/>
                      </a:lnTo>
                      <a:lnTo>
                        <a:pt x="0" y="0"/>
                      </a:lnTo>
                      <a:lnTo>
                        <a:pt x="980928" y="0"/>
                      </a:lnTo>
                      <a:close/>
                    </a:path>
                  </a:pathLst>
                </a:custGeom>
                <a:solidFill>
                  <a:srgbClr val="44B875"/>
                </a:solidFill>
              </p:spPr>
              <p:txBody>
                <a:bodyPr/>
                <a:lstStyle/>
                <a:p>
                  <a:endParaRPr lang="en-IN"/>
                </a:p>
              </p:txBody>
            </p:sp>
            <p:sp>
              <p:nvSpPr>
                <p:cNvPr id="15" name="Freeform 15"/>
                <p:cNvSpPr/>
                <p:nvPr/>
              </p:nvSpPr>
              <p:spPr>
                <a:xfrm>
                  <a:off x="0" y="0"/>
                  <a:ext cx="1265409" cy="14633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5409" h="1463347">
                      <a:moveTo>
                        <a:pt x="1265409" y="1463347"/>
                      </a:moveTo>
                      <a:lnTo>
                        <a:pt x="0" y="1463347"/>
                      </a:lnTo>
                      <a:lnTo>
                        <a:pt x="0" y="0"/>
                      </a:lnTo>
                      <a:lnTo>
                        <a:pt x="989819" y="0"/>
                      </a:lnTo>
                      <a:lnTo>
                        <a:pt x="1265409" y="275590"/>
                      </a:lnTo>
                      <a:cubicBezTo>
                        <a:pt x="1265409" y="275590"/>
                        <a:pt x="1265409" y="1463347"/>
                        <a:pt x="1265409" y="1463347"/>
                      </a:cubicBezTo>
                      <a:close/>
                      <a:moveTo>
                        <a:pt x="12700" y="1450647"/>
                      </a:moveTo>
                      <a:lnTo>
                        <a:pt x="1252709" y="1450647"/>
                      </a:lnTo>
                      <a:lnTo>
                        <a:pt x="1252709" y="280670"/>
                      </a:lnTo>
                      <a:lnTo>
                        <a:pt x="984739" y="12700"/>
                      </a:lnTo>
                      <a:lnTo>
                        <a:pt x="12700" y="12700"/>
                      </a:lnTo>
                      <a:lnTo>
                        <a:pt x="12700" y="1450647"/>
                      </a:lnTo>
                      <a:close/>
                    </a:path>
                  </a:pathLst>
                </a:custGeom>
                <a:solidFill>
                  <a:srgbClr val="44B875"/>
                </a:solidFill>
              </p:spPr>
              <p:txBody>
                <a:bodyPr/>
                <a:lstStyle/>
                <a:p>
                  <a:endParaRPr lang="en-IN"/>
                </a:p>
              </p:txBody>
            </p:sp>
          </p:grpSp>
          <p:sp>
            <p:nvSpPr>
              <p:cNvPr id="21" name="Freeform 21"/>
              <p:cNvSpPr/>
              <p:nvPr/>
            </p:nvSpPr>
            <p:spPr>
              <a:xfrm>
                <a:off x="7388558" y="3963643"/>
                <a:ext cx="414381" cy="443403"/>
              </a:xfrm>
              <a:custGeom>
                <a:avLst/>
                <a:gdLst/>
                <a:ahLst/>
                <a:cxnLst/>
                <a:rect l="l" t="t" r="r" b="b"/>
                <a:pathLst>
                  <a:path w="621571" h="665105">
                    <a:moveTo>
                      <a:pt x="0" y="0"/>
                    </a:moveTo>
                    <a:lnTo>
                      <a:pt x="621571" y="0"/>
                    </a:lnTo>
                    <a:lnTo>
                      <a:pt x="621571" y="665105"/>
                    </a:lnTo>
                    <a:lnTo>
                      <a:pt x="0" y="665105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en-IN"/>
              </a:p>
            </p:txBody>
          </p:sp>
        </p:grpSp>
        <p:sp>
          <p:nvSpPr>
            <p:cNvPr id="25" name="TextBox 25"/>
            <p:cNvSpPr txBox="1"/>
            <p:nvPr/>
          </p:nvSpPr>
          <p:spPr>
            <a:xfrm>
              <a:off x="6298539" y="2780158"/>
              <a:ext cx="5527963" cy="9233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1773"/>
                </a:lnSpc>
              </a:pPr>
              <a:r>
                <a:rPr lang="en-US" b="1" i="0" dirty="0"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Monthly Reporting of actual transactions</a:t>
              </a:r>
            </a:p>
            <a:p>
              <a:pPr algn="just">
                <a:lnSpc>
                  <a:spcPts val="1773"/>
                </a:lnSpc>
              </a:pPr>
              <a:r>
                <a:rPr lang="en-US" sz="1600" b="0" i="0" dirty="0"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ECB transactions to be reported in </a:t>
              </a:r>
              <a:r>
                <a:rPr lang="en-US" sz="1600" b="0" i="0" u="none" strike="noStrike" dirty="0">
                  <a:effectLst/>
                  <a:latin typeface="Trebuchet MS" panose="020B0603020202020204" pitchFamily="34" charset="0"/>
                </a:rPr>
                <a:t>Form ECB 2</a:t>
              </a:r>
              <a:r>
                <a:rPr lang="en-US" sz="1600" b="0" i="0" dirty="0"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 Return through the AD Category I bank on monthly basis within 7 days</a:t>
              </a:r>
              <a:endParaRPr lang="en-US" sz="1400" dirty="0">
                <a:solidFill>
                  <a:srgbClr val="000000"/>
                </a:solidFill>
                <a:latin typeface="Trebuchet MS" panose="020B0603020202020204" pitchFamily="34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B251920-B8D0-74DD-2AA3-9D0112DA41F8}"/>
              </a:ext>
            </a:extLst>
          </p:cNvPr>
          <p:cNvGrpSpPr/>
          <p:nvPr/>
        </p:nvGrpSpPr>
        <p:grpSpPr>
          <a:xfrm>
            <a:off x="5435127" y="3955403"/>
            <a:ext cx="6391375" cy="1364604"/>
            <a:chOff x="5435127" y="4061733"/>
            <a:chExt cx="6391375" cy="1364604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39B528B9-5761-658A-61EB-618C35837E69}"/>
                </a:ext>
              </a:extLst>
            </p:cNvPr>
            <p:cNvGrpSpPr/>
            <p:nvPr/>
          </p:nvGrpSpPr>
          <p:grpSpPr>
            <a:xfrm>
              <a:off x="5435127" y="4119093"/>
              <a:ext cx="672419" cy="777601"/>
              <a:chOff x="7260646" y="4977169"/>
              <a:chExt cx="672419" cy="777601"/>
            </a:xfrm>
          </p:grpSpPr>
          <p:grpSp>
            <p:nvGrpSpPr>
              <p:cNvPr id="16" name="Group 16"/>
              <p:cNvGrpSpPr/>
              <p:nvPr/>
            </p:nvGrpSpPr>
            <p:grpSpPr>
              <a:xfrm>
                <a:off x="7260646" y="4977169"/>
                <a:ext cx="672419" cy="777601"/>
                <a:chOff x="0" y="0"/>
                <a:chExt cx="1265408" cy="1463347"/>
              </a:xfrm>
            </p:grpSpPr>
            <p:sp>
              <p:nvSpPr>
                <p:cNvPr id="17" name="Freeform 17"/>
                <p:cNvSpPr/>
                <p:nvPr/>
              </p:nvSpPr>
              <p:spPr>
                <a:xfrm>
                  <a:off x="6350" y="6350"/>
                  <a:ext cx="1252709" cy="14506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2709" h="1450647">
                      <a:moveTo>
                        <a:pt x="1252709" y="271780"/>
                      </a:moveTo>
                      <a:lnTo>
                        <a:pt x="1252709" y="1450647"/>
                      </a:lnTo>
                      <a:lnTo>
                        <a:pt x="0" y="1450647"/>
                      </a:lnTo>
                      <a:lnTo>
                        <a:pt x="0" y="0"/>
                      </a:lnTo>
                      <a:lnTo>
                        <a:pt x="980928" y="0"/>
                      </a:lnTo>
                      <a:close/>
                    </a:path>
                  </a:pathLst>
                </a:custGeom>
                <a:solidFill>
                  <a:srgbClr val="FFD034"/>
                </a:solidFill>
              </p:spPr>
              <p:txBody>
                <a:bodyPr/>
                <a:lstStyle/>
                <a:p>
                  <a:endParaRPr lang="en-IN"/>
                </a:p>
              </p:txBody>
            </p:sp>
            <p:sp>
              <p:nvSpPr>
                <p:cNvPr id="18" name="Freeform 18"/>
                <p:cNvSpPr/>
                <p:nvPr/>
              </p:nvSpPr>
              <p:spPr>
                <a:xfrm>
                  <a:off x="0" y="0"/>
                  <a:ext cx="1265409" cy="14633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5409" h="1463347">
                      <a:moveTo>
                        <a:pt x="1265409" y="1463347"/>
                      </a:moveTo>
                      <a:lnTo>
                        <a:pt x="0" y="1463347"/>
                      </a:lnTo>
                      <a:lnTo>
                        <a:pt x="0" y="0"/>
                      </a:lnTo>
                      <a:lnTo>
                        <a:pt x="989819" y="0"/>
                      </a:lnTo>
                      <a:lnTo>
                        <a:pt x="1265409" y="275590"/>
                      </a:lnTo>
                      <a:cubicBezTo>
                        <a:pt x="1265409" y="275590"/>
                        <a:pt x="1265409" y="1463347"/>
                        <a:pt x="1265409" y="1463347"/>
                      </a:cubicBezTo>
                      <a:close/>
                      <a:moveTo>
                        <a:pt x="12700" y="1450647"/>
                      </a:moveTo>
                      <a:lnTo>
                        <a:pt x="1252709" y="1450647"/>
                      </a:lnTo>
                      <a:lnTo>
                        <a:pt x="1252709" y="280670"/>
                      </a:lnTo>
                      <a:lnTo>
                        <a:pt x="984739" y="12700"/>
                      </a:lnTo>
                      <a:lnTo>
                        <a:pt x="12700" y="12700"/>
                      </a:lnTo>
                      <a:lnTo>
                        <a:pt x="12700" y="1450647"/>
                      </a:lnTo>
                      <a:close/>
                    </a:path>
                  </a:pathLst>
                </a:custGeom>
                <a:solidFill>
                  <a:srgbClr val="FFD034"/>
                </a:solidFill>
              </p:spPr>
              <p:txBody>
                <a:bodyPr/>
                <a:lstStyle/>
                <a:p>
                  <a:endParaRPr lang="en-IN"/>
                </a:p>
              </p:txBody>
            </p:sp>
          </p:grpSp>
          <p:sp>
            <p:nvSpPr>
              <p:cNvPr id="22" name="Freeform 22"/>
              <p:cNvSpPr/>
              <p:nvPr/>
            </p:nvSpPr>
            <p:spPr>
              <a:xfrm flipH="1">
                <a:off x="7368031" y="5136859"/>
                <a:ext cx="442833" cy="442833"/>
              </a:xfrm>
              <a:custGeom>
                <a:avLst/>
                <a:gdLst/>
                <a:ahLst/>
                <a:cxnLst/>
                <a:rect l="l" t="t" r="r" b="b"/>
                <a:pathLst>
                  <a:path w="664250" h="664250">
                    <a:moveTo>
                      <a:pt x="664250" y="0"/>
                    </a:moveTo>
                    <a:lnTo>
                      <a:pt x="0" y="0"/>
                    </a:lnTo>
                    <a:lnTo>
                      <a:pt x="0" y="664250"/>
                    </a:lnTo>
                    <a:lnTo>
                      <a:pt x="664250" y="664250"/>
                    </a:lnTo>
                    <a:lnTo>
                      <a:pt x="664250" y="0"/>
                    </a:lnTo>
                    <a:close/>
                  </a:path>
                </a:pathLst>
              </a:custGeom>
              <a:blipFill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en-IN"/>
              </a:p>
            </p:txBody>
          </p:sp>
        </p:grpSp>
        <p:sp>
          <p:nvSpPr>
            <p:cNvPr id="26" name="TextBox 26"/>
            <p:cNvSpPr txBox="1"/>
            <p:nvPr/>
          </p:nvSpPr>
          <p:spPr>
            <a:xfrm>
              <a:off x="6298539" y="4061733"/>
              <a:ext cx="5527963" cy="136460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1773"/>
                </a:lnSpc>
              </a:pPr>
              <a:r>
                <a:rPr lang="en-US" b="1" i="0" dirty="0"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Late Submission Fee (LSF) for delay in reporting</a:t>
              </a:r>
            </a:p>
            <a:p>
              <a:pPr algn="just">
                <a:lnSpc>
                  <a:spcPts val="1773"/>
                </a:lnSpc>
              </a:pPr>
              <a:r>
                <a:rPr lang="en-IN" sz="1600" dirty="0">
                  <a:solidFill>
                    <a:schemeClr val="dk1"/>
                  </a:solidFill>
                  <a:latin typeface="Trebuchet MS" panose="020B0603020202020204" pitchFamily="34" charset="0"/>
                </a:rPr>
                <a:t>[Rs.</a:t>
              </a:r>
              <a:r>
                <a:rPr lang="en-IN" sz="1600" b="0" i="0" kern="1200" dirty="0">
                  <a:solidFill>
                    <a:schemeClr val="dk1"/>
                  </a:solidFill>
                  <a:effectLst/>
                  <a:latin typeface="Trebuchet MS" panose="020B0603020202020204" pitchFamily="34" charset="0"/>
                </a:rPr>
                <a:t>7500.00 + (0.025% × A × n)]</a:t>
              </a:r>
            </a:p>
            <a:p>
              <a:pPr algn="just">
                <a:lnSpc>
                  <a:spcPts val="1773"/>
                </a:lnSpc>
              </a:pPr>
              <a:r>
                <a:rPr lang="en-IN" sz="1600" dirty="0">
                  <a:solidFill>
                    <a:schemeClr val="dk1"/>
                  </a:solidFill>
                  <a:latin typeface="Trebuchet MS" panose="020B0603020202020204" pitchFamily="34" charset="0"/>
                </a:rPr>
                <a:t>A=Amount involved in delayed reporting</a:t>
              </a:r>
            </a:p>
            <a:p>
              <a:pPr algn="just">
                <a:lnSpc>
                  <a:spcPts val="1773"/>
                </a:lnSpc>
              </a:pPr>
              <a:r>
                <a:rPr lang="en-IN" sz="1600" dirty="0">
                  <a:solidFill>
                    <a:schemeClr val="dk1"/>
                  </a:solidFill>
                  <a:latin typeface="Trebuchet MS" panose="020B0603020202020204" pitchFamily="34" charset="0"/>
                </a:rPr>
                <a:t>n=number of years of delay rounded upwards to the nearest month</a:t>
              </a:r>
              <a:endParaRPr lang="en-IN" sz="1600" dirty="0">
                <a:latin typeface="Trebuchet MS" panose="020B0603020202020204" pitchFamily="34" charset="0"/>
              </a:endParaRPr>
            </a:p>
            <a:p>
              <a:pPr algn="just">
                <a:lnSpc>
                  <a:spcPts val="1773"/>
                </a:lnSpc>
              </a:pPr>
              <a:endParaRPr lang="en-US" sz="1400" dirty="0">
                <a:solidFill>
                  <a:srgbClr val="000000"/>
                </a:solidFill>
                <a:latin typeface="Trebuchet MS" panose="020B0603020202020204" pitchFamily="34" charset="0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 rot="-2700000">
            <a:off x="8651018" y="-1338628"/>
            <a:ext cx="2285198" cy="2281541"/>
            <a:chOff x="0" y="0"/>
            <a:chExt cx="6350000" cy="633984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>
                <a:alpha val="9804"/>
              </a:srgbClr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29" name="Group 29"/>
          <p:cNvGrpSpPr/>
          <p:nvPr/>
        </p:nvGrpSpPr>
        <p:grpSpPr>
          <a:xfrm rot="-2700000">
            <a:off x="11047078" y="-803948"/>
            <a:ext cx="1214125" cy="1212182"/>
            <a:chOff x="0" y="0"/>
            <a:chExt cx="6350000" cy="633984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>
                <a:alpha val="9804"/>
              </a:srgbClr>
            </a:solidFill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6ACEF0C9-4EFC-E06C-66FE-8742FDBF225F}"/>
              </a:ext>
            </a:extLst>
          </p:cNvPr>
          <p:cNvSpPr txBox="1"/>
          <p:nvPr/>
        </p:nvSpPr>
        <p:spPr>
          <a:xfrm>
            <a:off x="557044" y="488499"/>
            <a:ext cx="44374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800" b="1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Reporting Requirements</a:t>
            </a:r>
            <a:endParaRPr lang="en-IN" sz="2800" dirty="0">
              <a:latin typeface="Trebuchet MS" panose="020B0603020202020204" pitchFamily="34" charset="0"/>
            </a:endParaRPr>
          </a:p>
        </p:txBody>
      </p:sp>
      <p:pic>
        <p:nvPicPr>
          <p:cNvPr id="42" name="Picture 41" descr="A logo with a tiger and palm tree&#10;&#10;Description automatically generated">
            <a:extLst>
              <a:ext uri="{FF2B5EF4-FFF2-40B4-BE49-F238E27FC236}">
                <a16:creationId xmlns:a16="http://schemas.microsoft.com/office/drawing/2014/main" id="{83A96829-4876-CC1C-21BC-8495D8655DC6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85" y="1145076"/>
            <a:ext cx="4047763" cy="4047763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8F6DCB6C-2781-4183-4850-C43D2B499C15}"/>
              </a:ext>
            </a:extLst>
          </p:cNvPr>
          <p:cNvGrpSpPr/>
          <p:nvPr/>
        </p:nvGrpSpPr>
        <p:grpSpPr>
          <a:xfrm>
            <a:off x="5412798" y="5339397"/>
            <a:ext cx="6413704" cy="1368516"/>
            <a:chOff x="5412798" y="5339397"/>
            <a:chExt cx="6413704" cy="1368516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520C1273-7BCE-82A4-3723-2DB62A004DC5}"/>
                </a:ext>
              </a:extLst>
            </p:cNvPr>
            <p:cNvGrpSpPr/>
            <p:nvPr/>
          </p:nvGrpSpPr>
          <p:grpSpPr>
            <a:xfrm>
              <a:off x="5412798" y="5395124"/>
              <a:ext cx="665671" cy="770852"/>
              <a:chOff x="6930182" y="2657066"/>
              <a:chExt cx="665671" cy="770852"/>
            </a:xfrm>
          </p:grpSpPr>
          <p:sp>
            <p:nvSpPr>
              <p:cNvPr id="48" name="Freeform 11">
                <a:extLst>
                  <a:ext uri="{FF2B5EF4-FFF2-40B4-BE49-F238E27FC236}">
                    <a16:creationId xmlns:a16="http://schemas.microsoft.com/office/drawing/2014/main" id="{774E2536-B563-0C64-F922-7BD5FB414BAC}"/>
                  </a:ext>
                </a:extLst>
              </p:cNvPr>
              <p:cNvSpPr/>
              <p:nvPr/>
            </p:nvSpPr>
            <p:spPr>
              <a:xfrm>
                <a:off x="6930182" y="2657066"/>
                <a:ext cx="665671" cy="770852"/>
              </a:xfrm>
              <a:custGeom>
                <a:avLst/>
                <a:gdLst/>
                <a:ahLst/>
                <a:cxnLst/>
                <a:rect l="l" t="t" r="r" b="b"/>
                <a:pathLst>
                  <a:path w="1252709" h="1450647">
                    <a:moveTo>
                      <a:pt x="1252709" y="271780"/>
                    </a:moveTo>
                    <a:lnTo>
                      <a:pt x="1252709" y="1450647"/>
                    </a:lnTo>
                    <a:lnTo>
                      <a:pt x="0" y="1450647"/>
                    </a:lnTo>
                    <a:lnTo>
                      <a:pt x="0" y="0"/>
                    </a:lnTo>
                    <a:lnTo>
                      <a:pt x="9809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endParaRPr lang="en-IN" dirty="0"/>
              </a:p>
            </p:txBody>
          </p:sp>
          <p:sp>
            <p:nvSpPr>
              <p:cNvPr id="47" name="Freeform 20">
                <a:extLst>
                  <a:ext uri="{FF2B5EF4-FFF2-40B4-BE49-F238E27FC236}">
                    <a16:creationId xmlns:a16="http://schemas.microsoft.com/office/drawing/2014/main" id="{2C08CF6F-8077-9DDC-FB08-2156C4E3B77A}"/>
                  </a:ext>
                </a:extLst>
              </p:cNvPr>
              <p:cNvSpPr/>
              <p:nvPr/>
            </p:nvSpPr>
            <p:spPr>
              <a:xfrm>
                <a:off x="7043039" y="2831718"/>
                <a:ext cx="426982" cy="421548"/>
              </a:xfrm>
              <a:custGeom>
                <a:avLst/>
                <a:gdLst/>
                <a:ahLst/>
                <a:cxnLst/>
                <a:rect l="l" t="t" r="r" b="b"/>
                <a:pathLst>
                  <a:path w="640473" h="632322">
                    <a:moveTo>
                      <a:pt x="0" y="0"/>
                    </a:moveTo>
                    <a:lnTo>
                      <a:pt x="640473" y="0"/>
                    </a:lnTo>
                    <a:lnTo>
                      <a:pt x="640473" y="632322"/>
                    </a:lnTo>
                    <a:lnTo>
                      <a:pt x="0" y="63232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4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endParaRPr lang="en-IN"/>
              </a:p>
            </p:txBody>
          </p:sp>
        </p:grpSp>
        <p:sp>
          <p:nvSpPr>
            <p:cNvPr id="50" name="TextBox 24">
              <a:extLst>
                <a:ext uri="{FF2B5EF4-FFF2-40B4-BE49-F238E27FC236}">
                  <a16:creationId xmlns:a16="http://schemas.microsoft.com/office/drawing/2014/main" id="{85B60A14-1835-41B0-973C-B8EADA307051}"/>
                </a:ext>
              </a:extLst>
            </p:cNvPr>
            <p:cNvSpPr txBox="1"/>
            <p:nvPr/>
          </p:nvSpPr>
          <p:spPr>
            <a:xfrm>
              <a:off x="6298539" y="5339397"/>
              <a:ext cx="5527963" cy="136851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1773"/>
                </a:lnSpc>
              </a:pPr>
              <a:r>
                <a:rPr lang="en-US" b="1" i="0" dirty="0"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Untraceable Entities</a:t>
              </a:r>
            </a:p>
            <a:p>
              <a:pPr algn="just">
                <a:lnSpc>
                  <a:spcPts val="1773"/>
                </a:lnSpc>
              </a:pPr>
              <a:r>
                <a:rPr lang="en-US" sz="1600" b="0" i="0" dirty="0"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Entity not found operative at registered address &amp; Stat Auditor certificate not submitted in two years.</a:t>
              </a:r>
            </a:p>
            <a:p>
              <a:pPr algn="just">
                <a:lnSpc>
                  <a:spcPts val="1773"/>
                </a:lnSpc>
              </a:pPr>
              <a:r>
                <a:rPr lang="en-US" sz="1600" dirty="0">
                  <a:solidFill>
                    <a:srgbClr val="000000"/>
                  </a:solidFill>
                  <a:latin typeface="Trebuchet MS" panose="020B0603020202020204" pitchFamily="34" charset="0"/>
                </a:rPr>
                <a:t>Not reachable/responsive/reply in negative – 2 </a:t>
              </a:r>
              <a:r>
                <a:rPr lang="en-US" sz="1600" dirty="0" err="1">
                  <a:solidFill>
                    <a:srgbClr val="000000"/>
                  </a:solidFill>
                  <a:latin typeface="Trebuchet MS" panose="020B0603020202020204" pitchFamily="34" charset="0"/>
                </a:rPr>
                <a:t>qtr</a:t>
              </a:r>
              <a:r>
                <a:rPr lang="en-US" sz="1600" dirty="0">
                  <a:solidFill>
                    <a:srgbClr val="000000"/>
                  </a:solidFill>
                  <a:latin typeface="Trebuchet MS" panose="020B0603020202020204" pitchFamily="34" charset="0"/>
                </a:rPr>
                <a:t> 6 communication</a:t>
              </a:r>
              <a:endParaRPr lang="en-US" sz="1600" b="0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endParaRPr>
            </a:p>
            <a:p>
              <a:pPr algn="just">
                <a:lnSpc>
                  <a:spcPts val="1773"/>
                </a:lnSpc>
              </a:pPr>
              <a:endParaRPr lang="en-US" sz="1400" dirty="0">
                <a:solidFill>
                  <a:srgbClr val="000000"/>
                </a:solidFill>
                <a:latin typeface="Trebuchet MS" panose="020B0603020202020204" pitchFamily="34" charset="0"/>
              </a:endParaRPr>
            </a:p>
          </p:txBody>
        </p:sp>
      </p:grp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A3AEE13-E506-8ED4-C157-1DF2C2C2BC08}"/>
              </a:ext>
            </a:extLst>
          </p:cNvPr>
          <p:cNvCxnSpPr/>
          <p:nvPr/>
        </p:nvCxnSpPr>
        <p:spPr>
          <a:xfrm>
            <a:off x="5435127" y="1416729"/>
            <a:ext cx="6391375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2FB519C-DAE1-0435-198F-D262E89FEEF4}"/>
              </a:ext>
            </a:extLst>
          </p:cNvPr>
          <p:cNvCxnSpPr/>
          <p:nvPr/>
        </p:nvCxnSpPr>
        <p:spPr>
          <a:xfrm>
            <a:off x="5412798" y="2635929"/>
            <a:ext cx="6391375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BBFCA3F-8B87-77C7-DC1A-B0A1F9C28A38}"/>
              </a:ext>
            </a:extLst>
          </p:cNvPr>
          <p:cNvCxnSpPr/>
          <p:nvPr/>
        </p:nvCxnSpPr>
        <p:spPr>
          <a:xfrm>
            <a:off x="5412797" y="3848631"/>
            <a:ext cx="6391375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03D9C82-2FB3-8E16-1B9C-209FAD5DE43C}"/>
              </a:ext>
            </a:extLst>
          </p:cNvPr>
          <p:cNvCxnSpPr/>
          <p:nvPr/>
        </p:nvCxnSpPr>
        <p:spPr>
          <a:xfrm>
            <a:off x="5444511" y="5226729"/>
            <a:ext cx="6391375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8F409C7D-4F69-B3BE-87BE-234D3C3E4010}"/>
              </a:ext>
            </a:extLst>
          </p:cNvPr>
          <p:cNvCxnSpPr/>
          <p:nvPr/>
        </p:nvCxnSpPr>
        <p:spPr>
          <a:xfrm>
            <a:off x="5444511" y="6575306"/>
            <a:ext cx="6391375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 rot="-2700000">
            <a:off x="-1282618" y="-1956937"/>
            <a:ext cx="2565235" cy="2561130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3" name="Group 13"/>
          <p:cNvGrpSpPr/>
          <p:nvPr/>
        </p:nvGrpSpPr>
        <p:grpSpPr>
          <a:xfrm rot="-2700000">
            <a:off x="254850" y="-1116842"/>
            <a:ext cx="1362908" cy="1360727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417F37E-9CFD-42B8-0A64-46BF003C1A0C}"/>
              </a:ext>
            </a:extLst>
          </p:cNvPr>
          <p:cNvGrpSpPr/>
          <p:nvPr/>
        </p:nvGrpSpPr>
        <p:grpSpPr>
          <a:xfrm>
            <a:off x="9770134" y="6464298"/>
            <a:ext cx="2888943" cy="3038551"/>
            <a:chOff x="9770134" y="6464298"/>
            <a:chExt cx="2888943" cy="3038551"/>
          </a:xfrm>
        </p:grpSpPr>
        <p:grpSp>
          <p:nvGrpSpPr>
            <p:cNvPr id="7" name="Group 13">
              <a:extLst>
                <a:ext uri="{FF2B5EF4-FFF2-40B4-BE49-F238E27FC236}">
                  <a16:creationId xmlns:a16="http://schemas.microsoft.com/office/drawing/2014/main" id="{A5DD325F-1F12-7AB2-0C90-5A6B9DC97582}"/>
                </a:ext>
              </a:extLst>
            </p:cNvPr>
            <p:cNvGrpSpPr/>
            <p:nvPr/>
          </p:nvGrpSpPr>
          <p:grpSpPr>
            <a:xfrm rot="2700000" flipV="1">
              <a:off x="11139533" y="6307661"/>
              <a:ext cx="1362908" cy="1676181"/>
              <a:chOff x="0" y="0"/>
              <a:chExt cx="6350000" cy="6339840"/>
            </a:xfrm>
          </p:grpSpPr>
          <p:sp>
            <p:nvSpPr>
              <p:cNvPr id="8" name="Freeform 14">
                <a:extLst>
                  <a:ext uri="{FF2B5EF4-FFF2-40B4-BE49-F238E27FC236}">
                    <a16:creationId xmlns:a16="http://schemas.microsoft.com/office/drawing/2014/main" id="{50352A2F-8560-331B-E374-D741FC2D04EF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9" name="Group 11">
              <a:extLst>
                <a:ext uri="{FF2B5EF4-FFF2-40B4-BE49-F238E27FC236}">
                  <a16:creationId xmlns:a16="http://schemas.microsoft.com/office/drawing/2014/main" id="{2B11F16F-6D62-79FB-48FF-7DEBD7110DCA}"/>
                </a:ext>
              </a:extLst>
            </p:cNvPr>
            <p:cNvGrpSpPr/>
            <p:nvPr/>
          </p:nvGrpSpPr>
          <p:grpSpPr>
            <a:xfrm rot="2700000" flipV="1">
              <a:off x="9768081" y="6939667"/>
              <a:ext cx="2565235" cy="2561130"/>
              <a:chOff x="0" y="0"/>
              <a:chExt cx="6350000" cy="6339840"/>
            </a:xfrm>
          </p:grpSpPr>
          <p:sp>
            <p:nvSpPr>
              <p:cNvPr id="10" name="Freeform 12">
                <a:extLst>
                  <a:ext uri="{FF2B5EF4-FFF2-40B4-BE49-F238E27FC236}">
                    <a16:creationId xmlns:a16="http://schemas.microsoft.com/office/drawing/2014/main" id="{B222BDF8-07FB-32DF-4047-FC2DF9B576AB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818BAFE-E613-FC52-096A-E8C13E49691A}"/>
              </a:ext>
            </a:extLst>
          </p:cNvPr>
          <p:cNvSpPr txBox="1"/>
          <p:nvPr/>
        </p:nvSpPr>
        <p:spPr>
          <a:xfrm>
            <a:off x="3400646" y="351184"/>
            <a:ext cx="5390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I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OTHER POINTS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4F8BA78-55C0-AC00-7025-6830E97A1527}"/>
              </a:ext>
            </a:extLst>
          </p:cNvPr>
          <p:cNvSpPr/>
          <p:nvPr/>
        </p:nvSpPr>
        <p:spPr>
          <a:xfrm>
            <a:off x="157163" y="1001085"/>
            <a:ext cx="731520" cy="4616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02FFDD-DB4C-608B-3EE2-59711D76AF6C}"/>
              </a:ext>
            </a:extLst>
          </p:cNvPr>
          <p:cNvSpPr txBox="1"/>
          <p:nvPr/>
        </p:nvSpPr>
        <p:spPr>
          <a:xfrm>
            <a:off x="1265274" y="1030086"/>
            <a:ext cx="10325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b="0" i="0" kern="1200" dirty="0">
                <a:solidFill>
                  <a:schemeClr val="dk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Change of currency of ECB from one freely convertible foreign currency to another/INR is permitted. </a:t>
            </a:r>
            <a:r>
              <a:rPr lang="en-US" sz="1800" b="0" i="0" kern="1200" dirty="0">
                <a:solidFill>
                  <a:srgbClr val="FF0000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Change from INR to Foreign Currency Not allowed.</a:t>
            </a:r>
            <a:endParaRPr lang="en-IN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5BD43E87-7CA8-280B-1C81-FD1703E42D1E}"/>
              </a:ext>
            </a:extLst>
          </p:cNvPr>
          <p:cNvSpPr/>
          <p:nvPr/>
        </p:nvSpPr>
        <p:spPr>
          <a:xfrm>
            <a:off x="168382" y="1973360"/>
            <a:ext cx="731520" cy="4616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B7F2CA-901C-61DF-8775-10CDDBCA6452}"/>
              </a:ext>
            </a:extLst>
          </p:cNvPr>
          <p:cNvSpPr txBox="1"/>
          <p:nvPr/>
        </p:nvSpPr>
        <p:spPr>
          <a:xfrm>
            <a:off x="1232895" y="2012934"/>
            <a:ext cx="103251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b="0" i="0" kern="1200" dirty="0">
                <a:solidFill>
                  <a:schemeClr val="dk1"/>
                </a:solidFill>
                <a:effectLst/>
                <a:latin typeface="Trebuchet MS" panose="020B0603020202020204" pitchFamily="34" charset="0"/>
                <a:ea typeface="+mn-ea"/>
                <a:cs typeface="+mn-cs"/>
              </a:rPr>
              <a:t>Reimbursement of expenditure incurred not permissible in ECB.</a:t>
            </a:r>
            <a:endParaRPr lang="en-IN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5ACAEF-D1D4-ED9B-3757-72870C35938A}"/>
              </a:ext>
            </a:extLst>
          </p:cNvPr>
          <p:cNvSpPr txBox="1"/>
          <p:nvPr/>
        </p:nvSpPr>
        <p:spPr>
          <a:xfrm>
            <a:off x="1254642" y="2892904"/>
            <a:ext cx="1046339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b="1" dirty="0">
                <a:solidFill>
                  <a:schemeClr val="dk1"/>
                </a:solidFill>
                <a:latin typeface="Trebuchet MS" panose="020B0603020202020204" pitchFamily="34" charset="0"/>
              </a:rPr>
              <a:t>Entity under restructuring scheme/ CIRP</a:t>
            </a:r>
            <a:r>
              <a:rPr lang="en-US" dirty="0">
                <a:solidFill>
                  <a:schemeClr val="dk1"/>
                </a:solidFill>
                <a:latin typeface="Trebuchet MS" panose="020B0603020202020204" pitchFamily="34" charset="0"/>
              </a:rPr>
              <a:t>‐ it can raise ECB only if permitted under resolution plan. </a:t>
            </a:r>
          </a:p>
          <a:p>
            <a:pPr algn="just"/>
            <a:r>
              <a:rPr lang="en-US" b="1" dirty="0">
                <a:solidFill>
                  <a:schemeClr val="dk1"/>
                </a:solidFill>
                <a:latin typeface="Trebuchet MS" panose="020B0603020202020204" pitchFamily="34" charset="0"/>
              </a:rPr>
              <a:t>Domestic NPA or SMA 2 Capex loan for manufacturing/infrastructure sector </a:t>
            </a:r>
            <a:r>
              <a:rPr lang="en-US" dirty="0">
                <a:solidFill>
                  <a:schemeClr val="dk1"/>
                </a:solidFill>
                <a:latin typeface="Trebuchet MS" panose="020B0603020202020204" pitchFamily="34" charset="0"/>
              </a:rPr>
              <a:t>- ECB can be taken for repayment under OTS with </a:t>
            </a:r>
            <a:r>
              <a:rPr lang="en-IN" dirty="0">
                <a:solidFill>
                  <a:schemeClr val="dk1"/>
                </a:solidFill>
                <a:latin typeface="Trebuchet MS" panose="020B0603020202020204" pitchFamily="34" charset="0"/>
              </a:rPr>
              <a:t>lenders.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9697A6BB-7053-A5CB-A928-17A1DBD626A9}"/>
              </a:ext>
            </a:extLst>
          </p:cNvPr>
          <p:cNvSpPr/>
          <p:nvPr/>
        </p:nvSpPr>
        <p:spPr>
          <a:xfrm>
            <a:off x="204784" y="2914170"/>
            <a:ext cx="731520" cy="4616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6AF734F3-5F27-50C1-F82E-A6614315A1AB}"/>
              </a:ext>
            </a:extLst>
          </p:cNvPr>
          <p:cNvSpPr/>
          <p:nvPr/>
        </p:nvSpPr>
        <p:spPr>
          <a:xfrm>
            <a:off x="218955" y="4055401"/>
            <a:ext cx="731520" cy="4616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26AFFE5-7572-5239-A26B-D29D10E97E17}"/>
              </a:ext>
            </a:extLst>
          </p:cNvPr>
          <p:cNvSpPr txBox="1"/>
          <p:nvPr/>
        </p:nvSpPr>
        <p:spPr>
          <a:xfrm>
            <a:off x="1311347" y="4066043"/>
            <a:ext cx="1046339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N" b="1" dirty="0">
                <a:solidFill>
                  <a:schemeClr val="dk1"/>
                </a:solidFill>
                <a:latin typeface="Trebuchet MS" panose="020B0603020202020204" pitchFamily="34" charset="0"/>
              </a:rPr>
              <a:t>Parking of ECB: </a:t>
            </a:r>
            <a:r>
              <a:rPr lang="en-IN" dirty="0">
                <a:solidFill>
                  <a:schemeClr val="dk1"/>
                </a:solidFill>
                <a:latin typeface="Trebuchet MS" panose="020B0603020202020204" pitchFamily="34" charset="0"/>
              </a:rPr>
              <a:t>ECB-FCY if unutilised can be parked outside India in AA rated unencumbered liquid securities/bonds/FDs with one year maturity.</a:t>
            </a:r>
          </a:p>
          <a:p>
            <a:pPr algn="just"/>
            <a:r>
              <a:rPr lang="en-IN" dirty="0">
                <a:solidFill>
                  <a:schemeClr val="dk1"/>
                </a:solidFill>
                <a:latin typeface="Trebuchet MS" panose="020B0603020202020204" pitchFamily="34" charset="0"/>
              </a:rPr>
              <a:t>ECB INR to be deposited with AD CAT 1 as unencumbered FDs </a:t>
            </a:r>
            <a:r>
              <a:rPr lang="en-US" dirty="0">
                <a:solidFill>
                  <a:srgbClr val="000000"/>
                </a:solidFill>
                <a:latin typeface="Trebuchet MS" panose="020B0603020202020204" pitchFamily="34" charset="0"/>
              </a:rPr>
              <a:t>for a maximum period of 12 months.</a:t>
            </a:r>
            <a:endParaRPr lang="en-IN" dirty="0">
              <a:solidFill>
                <a:schemeClr val="dk1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AE0C1AC-2E43-3628-A2F1-C582AEEE1E21}"/>
              </a:ext>
            </a:extLst>
          </p:cNvPr>
          <p:cNvSpPr/>
          <p:nvPr/>
        </p:nvSpPr>
        <p:spPr>
          <a:xfrm>
            <a:off x="222495" y="5302959"/>
            <a:ext cx="731520" cy="46166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1C3436-A1E8-84CB-CFD9-989D53D184F9}"/>
              </a:ext>
            </a:extLst>
          </p:cNvPr>
          <p:cNvSpPr txBox="1"/>
          <p:nvPr/>
        </p:nvSpPr>
        <p:spPr>
          <a:xfrm>
            <a:off x="1265274" y="5325890"/>
            <a:ext cx="104633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IN" dirty="0">
                <a:solidFill>
                  <a:schemeClr val="dk1"/>
                </a:solidFill>
                <a:latin typeface="Trebuchet MS" panose="020B0603020202020204" pitchFamily="34" charset="0"/>
              </a:rPr>
              <a:t>Attracts withholding tax @20 % </a:t>
            </a:r>
            <a:r>
              <a:rPr lang="en-IN" dirty="0" err="1">
                <a:solidFill>
                  <a:schemeClr val="dk1"/>
                </a:solidFill>
                <a:latin typeface="Trebuchet MS" panose="020B0603020202020204" pitchFamily="34" charset="0"/>
              </a:rPr>
              <a:t>wef</a:t>
            </a:r>
            <a:r>
              <a:rPr lang="en-IN" dirty="0">
                <a:solidFill>
                  <a:schemeClr val="dk1"/>
                </a:solidFill>
                <a:latin typeface="Trebuchet MS" panose="020B0603020202020204" pitchFamily="34" charset="0"/>
              </a:rPr>
              <a:t> July 1</a:t>
            </a:r>
            <a:r>
              <a:rPr lang="en-IN" baseline="30000" dirty="0">
                <a:solidFill>
                  <a:schemeClr val="dk1"/>
                </a:solidFill>
                <a:latin typeface="Trebuchet MS" panose="020B0603020202020204" pitchFamily="34" charset="0"/>
              </a:rPr>
              <a:t>st</a:t>
            </a:r>
            <a:r>
              <a:rPr lang="en-IN" dirty="0">
                <a:solidFill>
                  <a:schemeClr val="dk1"/>
                </a:solidFill>
                <a:latin typeface="Trebuchet MS" panose="020B0603020202020204" pitchFamily="34" charset="0"/>
              </a:rPr>
              <a:t> 2023. </a:t>
            </a:r>
          </a:p>
        </p:txBody>
      </p:sp>
    </p:spTree>
    <p:extLst>
      <p:ext uri="{BB962C8B-B14F-4D97-AF65-F5344CB8AC3E}">
        <p14:creationId xmlns:p14="http://schemas.microsoft.com/office/powerpoint/2010/main" val="220165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  <p:bldP spid="16" grpId="0" animBg="1"/>
      <p:bldP spid="17" grpId="0"/>
      <p:bldP spid="19" grpId="0"/>
      <p:bldP spid="20" grpId="0" animBg="1"/>
      <p:bldP spid="21" grpId="0" animBg="1"/>
      <p:bldP spid="22" grpId="0"/>
      <p:bldP spid="23" grpId="0" animBg="1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>
            <a:extLst>
              <a:ext uri="{FF2B5EF4-FFF2-40B4-BE49-F238E27FC236}">
                <a16:creationId xmlns:a16="http://schemas.microsoft.com/office/drawing/2014/main" id="{35049FC4-49EF-4D04-503D-EF8AA89CF1F4}"/>
              </a:ext>
            </a:extLst>
          </p:cNvPr>
          <p:cNvGrpSpPr/>
          <p:nvPr/>
        </p:nvGrpSpPr>
        <p:grpSpPr>
          <a:xfrm>
            <a:off x="0" y="2024624"/>
            <a:ext cx="12192001" cy="0"/>
            <a:chOff x="0" y="2024624"/>
            <a:chExt cx="12192001" cy="0"/>
          </a:xfrm>
        </p:grpSpPr>
        <p:sp>
          <p:nvSpPr>
            <p:cNvPr id="2" name="AutoShape 2"/>
            <p:cNvSpPr/>
            <p:nvPr/>
          </p:nvSpPr>
          <p:spPr>
            <a:xfrm>
              <a:off x="0" y="2024624"/>
              <a:ext cx="3400337" cy="0"/>
            </a:xfrm>
            <a:prstGeom prst="line">
              <a:avLst/>
            </a:prstGeom>
            <a:ln w="95250" cap="rnd">
              <a:solidFill>
                <a:srgbClr val="06327D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3" name="AutoShape 3"/>
            <p:cNvSpPr/>
            <p:nvPr/>
          </p:nvSpPr>
          <p:spPr>
            <a:xfrm>
              <a:off x="6115050" y="2024624"/>
              <a:ext cx="2714537" cy="0"/>
            </a:xfrm>
            <a:prstGeom prst="line">
              <a:avLst/>
            </a:prstGeom>
            <a:ln w="95250" cap="rnd">
              <a:solidFill>
                <a:srgbClr val="06327D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4" name="AutoShape 4"/>
            <p:cNvSpPr/>
            <p:nvPr/>
          </p:nvSpPr>
          <p:spPr>
            <a:xfrm>
              <a:off x="3400338" y="2024624"/>
              <a:ext cx="2732414" cy="0"/>
            </a:xfrm>
            <a:prstGeom prst="line">
              <a:avLst/>
            </a:prstGeom>
            <a:ln w="9525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5" name="AutoShape 5"/>
            <p:cNvSpPr/>
            <p:nvPr/>
          </p:nvSpPr>
          <p:spPr>
            <a:xfrm>
              <a:off x="8829588" y="2024624"/>
              <a:ext cx="3362413" cy="0"/>
            </a:xfrm>
            <a:prstGeom prst="line">
              <a:avLst/>
            </a:prstGeom>
            <a:ln w="95250" cap="rnd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D3E793A-3DC4-183B-7854-A23F31036BA1}"/>
              </a:ext>
            </a:extLst>
          </p:cNvPr>
          <p:cNvGrpSpPr/>
          <p:nvPr/>
        </p:nvGrpSpPr>
        <p:grpSpPr>
          <a:xfrm>
            <a:off x="180766" y="2229244"/>
            <a:ext cx="1980000" cy="2826303"/>
            <a:chOff x="312111" y="2339030"/>
            <a:chExt cx="2042715" cy="2826303"/>
          </a:xfrm>
        </p:grpSpPr>
        <p:sp>
          <p:nvSpPr>
            <p:cNvPr id="14" name="TextBox 14"/>
            <p:cNvSpPr txBox="1"/>
            <p:nvPr/>
          </p:nvSpPr>
          <p:spPr>
            <a:xfrm>
              <a:off x="341277" y="3035326"/>
              <a:ext cx="2013549" cy="213000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2419"/>
                </a:lnSpc>
              </a:pPr>
              <a:r>
                <a:rPr lang="en-US" sz="1600" b="0" i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AD Category I bank can be changed subject to obtaining no objection certificate from the existing AD Category I bank</a:t>
              </a:r>
              <a:endParaRPr lang="en-US" sz="1727" dirty="0">
                <a:solidFill>
                  <a:srgbClr val="000000"/>
                </a:solidFill>
                <a:latin typeface="Inter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312111" y="2339030"/>
              <a:ext cx="2013549" cy="5911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2382"/>
                </a:lnSpc>
                <a:spcBef>
                  <a:spcPct val="0"/>
                </a:spcBef>
              </a:pPr>
              <a:r>
                <a:rPr lang="en-US" sz="1600" b="1" i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Change of the AD Category I bank</a:t>
              </a:r>
              <a:endParaRPr lang="en-US" sz="1701" dirty="0">
                <a:solidFill>
                  <a:srgbClr val="000000"/>
                </a:solidFill>
                <a:latin typeface="Poppins Semi-Bold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CCA4ACA-9B9F-B41B-4F50-D269B0C32726}"/>
              </a:ext>
            </a:extLst>
          </p:cNvPr>
          <p:cNvGrpSpPr/>
          <p:nvPr/>
        </p:nvGrpSpPr>
        <p:grpSpPr>
          <a:xfrm>
            <a:off x="4989922" y="2253214"/>
            <a:ext cx="2160000" cy="3187044"/>
            <a:chOff x="5247421" y="2293439"/>
            <a:chExt cx="2429896" cy="3187044"/>
          </a:xfrm>
        </p:grpSpPr>
        <p:sp>
          <p:nvSpPr>
            <p:cNvPr id="15" name="TextBox 15"/>
            <p:cNvSpPr txBox="1"/>
            <p:nvPr/>
          </p:nvSpPr>
          <p:spPr>
            <a:xfrm>
              <a:off x="5247421" y="3042700"/>
              <a:ext cx="2429896" cy="24377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2419"/>
                </a:lnSpc>
              </a:pPr>
              <a:r>
                <a:rPr lang="en-US" sz="1600" b="0" i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Refinancing of existing ECB by fresh ECB provided the outstanding maturity of the original borrowing is not reduced and all-in-cost of fresh ECB is lower than the all-in-cost of existing ECB</a:t>
              </a:r>
              <a:endParaRPr lang="en-US" sz="1727" dirty="0">
                <a:solidFill>
                  <a:srgbClr val="000000"/>
                </a:solidFill>
                <a:latin typeface="Inter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5247421" y="2293439"/>
              <a:ext cx="2013549" cy="5911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2382"/>
                </a:lnSpc>
                <a:spcBef>
                  <a:spcPct val="0"/>
                </a:spcBef>
              </a:pPr>
              <a:r>
                <a:rPr lang="en-IN" sz="1600" b="1" i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Refinancing of existing ECB</a:t>
              </a:r>
              <a:endParaRPr lang="en-US" sz="1701" dirty="0">
                <a:solidFill>
                  <a:srgbClr val="000000"/>
                </a:solidFill>
                <a:latin typeface="Poppins Semi-Bold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34D9DEF-599F-094D-51E5-99FDD1809581}"/>
              </a:ext>
            </a:extLst>
          </p:cNvPr>
          <p:cNvGrpSpPr/>
          <p:nvPr/>
        </p:nvGrpSpPr>
        <p:grpSpPr>
          <a:xfrm>
            <a:off x="2449663" y="2229244"/>
            <a:ext cx="2340000" cy="4356337"/>
            <a:chOff x="2577374" y="2347878"/>
            <a:chExt cx="2429896" cy="4356337"/>
          </a:xfrm>
        </p:grpSpPr>
        <p:sp>
          <p:nvSpPr>
            <p:cNvPr id="16" name="TextBox 16"/>
            <p:cNvSpPr txBox="1"/>
            <p:nvPr/>
          </p:nvSpPr>
          <p:spPr>
            <a:xfrm>
              <a:off x="2577374" y="3035326"/>
              <a:ext cx="2429896" cy="366888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2419"/>
                </a:lnSpc>
              </a:pPr>
              <a:r>
                <a:rPr lang="en-US" sz="1600" b="0" i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The designated AD Category I banks may directly approach DSIM for cancellation of LRN for ECB contracted, subject to ensuring that no draw down against the said LRN has taken place and the monthly ECB-2 returns till date in respect of the allotted LRN have been submitted to DSIM</a:t>
              </a:r>
              <a:endParaRPr lang="en-US" sz="1727" dirty="0">
                <a:solidFill>
                  <a:srgbClr val="000000"/>
                </a:solidFill>
                <a:latin typeface="Inter"/>
              </a:endParaRP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2577374" y="2347878"/>
              <a:ext cx="2013549" cy="2833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2382"/>
                </a:lnSpc>
                <a:spcBef>
                  <a:spcPct val="0"/>
                </a:spcBef>
              </a:pPr>
              <a:r>
                <a:rPr lang="en-IN" sz="1600" b="1" i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Cancellation of LRN</a:t>
              </a:r>
              <a:endParaRPr lang="en-US" sz="1701" dirty="0">
                <a:solidFill>
                  <a:srgbClr val="000000"/>
                </a:solidFill>
                <a:latin typeface="Poppins Semi-Bold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5FF1C52-E901-21A6-C97C-E8E6FA030F23}"/>
              </a:ext>
            </a:extLst>
          </p:cNvPr>
          <p:cNvGrpSpPr/>
          <p:nvPr/>
        </p:nvGrpSpPr>
        <p:grpSpPr>
          <a:xfrm>
            <a:off x="7400187" y="2231437"/>
            <a:ext cx="1980000" cy="2561034"/>
            <a:chOff x="7698936" y="2296522"/>
            <a:chExt cx="2269617" cy="2561034"/>
          </a:xfrm>
        </p:grpSpPr>
        <p:sp>
          <p:nvSpPr>
            <p:cNvPr id="17" name="TextBox 17"/>
            <p:cNvSpPr txBox="1"/>
            <p:nvPr/>
          </p:nvSpPr>
          <p:spPr>
            <a:xfrm>
              <a:off x="7719996" y="3035326"/>
              <a:ext cx="2248557" cy="18222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2419"/>
                </a:lnSpc>
              </a:pPr>
              <a:r>
                <a:rPr lang="en-US" sz="1600" b="0" i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Conversion of ECB, including those which are matured but unpaid, into equity is permitted subject to the conditions</a:t>
              </a:r>
              <a:endParaRPr lang="en-US" sz="1727" dirty="0">
                <a:solidFill>
                  <a:srgbClr val="000000"/>
                </a:solidFill>
                <a:latin typeface="Inter"/>
              </a:endParaRP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7698936" y="2296522"/>
              <a:ext cx="2013549" cy="5911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2382"/>
                </a:lnSpc>
                <a:spcBef>
                  <a:spcPct val="0"/>
                </a:spcBef>
              </a:pPr>
              <a:r>
                <a:rPr lang="en-US" sz="1600" b="1" i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Conversion of ECB into equity</a:t>
              </a:r>
              <a:endParaRPr lang="en-US" sz="1701" dirty="0">
                <a:solidFill>
                  <a:srgbClr val="000000"/>
                </a:solidFill>
                <a:latin typeface="Poppins Semi-Bold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C76C974F-7C7C-9E6F-E212-957ECD9076F0}"/>
              </a:ext>
            </a:extLst>
          </p:cNvPr>
          <p:cNvSpPr txBox="1"/>
          <p:nvPr/>
        </p:nvSpPr>
        <p:spPr>
          <a:xfrm>
            <a:off x="526473" y="360218"/>
            <a:ext cx="89309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0" dirty="0">
                <a:solidFill>
                  <a:srgbClr val="000000"/>
                </a:solidFill>
                <a:effectLst/>
                <a:latin typeface="Trebuchet MS" panose="020B0603020202020204" pitchFamily="34" charset="0"/>
              </a:rPr>
              <a:t>Powers delegated to AD Category I banks</a:t>
            </a:r>
            <a:endParaRPr lang="en-IN" sz="3600" dirty="0">
              <a:latin typeface="Trebuchet MS" panose="020B0603020202020204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AA8128D-CF17-CEDA-7FB9-EE817A2DCA4E}"/>
              </a:ext>
            </a:extLst>
          </p:cNvPr>
          <p:cNvGrpSpPr/>
          <p:nvPr/>
        </p:nvGrpSpPr>
        <p:grpSpPr>
          <a:xfrm>
            <a:off x="9671234" y="2219861"/>
            <a:ext cx="2340000" cy="4611476"/>
            <a:chOff x="10011233" y="2234413"/>
            <a:chExt cx="2248557" cy="4611476"/>
          </a:xfrm>
        </p:grpSpPr>
        <p:sp>
          <p:nvSpPr>
            <p:cNvPr id="35" name="TextBox 27">
              <a:extLst>
                <a:ext uri="{FF2B5EF4-FFF2-40B4-BE49-F238E27FC236}">
                  <a16:creationId xmlns:a16="http://schemas.microsoft.com/office/drawing/2014/main" id="{EE09631F-3495-3412-9004-67BC22368365}"/>
                </a:ext>
              </a:extLst>
            </p:cNvPr>
            <p:cNvSpPr txBox="1"/>
            <p:nvPr/>
          </p:nvSpPr>
          <p:spPr>
            <a:xfrm>
              <a:off x="10011233" y="2234413"/>
              <a:ext cx="2180767" cy="59112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2382"/>
                </a:lnSpc>
                <a:spcBef>
                  <a:spcPct val="0"/>
                </a:spcBef>
              </a:pPr>
              <a:r>
                <a:rPr lang="en-IN" sz="1600" b="1" i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Security for raising ECB</a:t>
              </a:r>
              <a:endParaRPr lang="en-US" sz="1701" dirty="0">
                <a:solidFill>
                  <a:srgbClr val="000000"/>
                </a:solidFill>
                <a:latin typeface="Poppins Semi-Bold"/>
              </a:endParaRPr>
            </a:p>
          </p:txBody>
        </p:sp>
        <p:sp>
          <p:nvSpPr>
            <p:cNvPr id="36" name="TextBox 17">
              <a:extLst>
                <a:ext uri="{FF2B5EF4-FFF2-40B4-BE49-F238E27FC236}">
                  <a16:creationId xmlns:a16="http://schemas.microsoft.com/office/drawing/2014/main" id="{77FA6F98-F982-ADB2-2BA5-330690F5EB34}"/>
                </a:ext>
              </a:extLst>
            </p:cNvPr>
            <p:cNvSpPr txBox="1"/>
            <p:nvPr/>
          </p:nvSpPr>
          <p:spPr>
            <a:xfrm>
              <a:off x="10011233" y="2869223"/>
              <a:ext cx="2248557" cy="397666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2419"/>
                </a:lnSpc>
              </a:pPr>
              <a:r>
                <a:rPr lang="en-US" sz="1600" b="0" i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AD Category I banks are permitted to allow creation/cancellation of charge on immovable assets, movable assets, financial securities and issue of corporate and/or personal guarantees in </a:t>
              </a:r>
              <a:r>
                <a:rPr lang="en-US" sz="1600" b="0" i="0" dirty="0" err="1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favour</a:t>
              </a:r>
              <a:r>
                <a:rPr lang="en-US" sz="1600" b="0" i="0" dirty="0"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of overseas lender / security trustee, to secure ECB, subject to their satisfaction</a:t>
              </a:r>
              <a:endParaRPr lang="en-US" sz="1727" dirty="0">
                <a:solidFill>
                  <a:srgbClr val="000000"/>
                </a:solidFill>
                <a:latin typeface="Inter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FE73CA1-4FB8-F2B4-B3B8-290099ECA75E}"/>
              </a:ext>
            </a:extLst>
          </p:cNvPr>
          <p:cNvGrpSpPr/>
          <p:nvPr/>
        </p:nvGrpSpPr>
        <p:grpSpPr>
          <a:xfrm>
            <a:off x="5379550" y="1125938"/>
            <a:ext cx="790184" cy="745628"/>
            <a:chOff x="5379550" y="1125938"/>
            <a:chExt cx="790184" cy="745628"/>
          </a:xfrm>
        </p:grpSpPr>
        <p:sp>
          <p:nvSpPr>
            <p:cNvPr id="48" name="Flowchart: Connector 47">
              <a:extLst>
                <a:ext uri="{FF2B5EF4-FFF2-40B4-BE49-F238E27FC236}">
                  <a16:creationId xmlns:a16="http://schemas.microsoft.com/office/drawing/2014/main" id="{D0B8DDFE-40B4-E7B4-0386-4F9B114E544F}"/>
                </a:ext>
              </a:extLst>
            </p:cNvPr>
            <p:cNvSpPr/>
            <p:nvPr/>
          </p:nvSpPr>
          <p:spPr>
            <a:xfrm>
              <a:off x="5379550" y="1125938"/>
              <a:ext cx="790184" cy="745628"/>
            </a:xfrm>
            <a:prstGeom prst="flowChartConnector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3" name="Freeform 13"/>
            <p:cNvSpPr/>
            <p:nvPr/>
          </p:nvSpPr>
          <p:spPr>
            <a:xfrm flipH="1">
              <a:off x="5469679" y="1220328"/>
              <a:ext cx="561768" cy="535850"/>
            </a:xfrm>
            <a:custGeom>
              <a:avLst/>
              <a:gdLst/>
              <a:ahLst/>
              <a:cxnLst/>
              <a:rect l="l" t="t" r="r" b="b"/>
              <a:pathLst>
                <a:path w="664250" h="664250">
                  <a:moveTo>
                    <a:pt x="664250" y="0"/>
                  </a:moveTo>
                  <a:lnTo>
                    <a:pt x="0" y="0"/>
                  </a:lnTo>
                  <a:lnTo>
                    <a:pt x="0" y="664250"/>
                  </a:lnTo>
                  <a:lnTo>
                    <a:pt x="664250" y="664250"/>
                  </a:lnTo>
                  <a:lnTo>
                    <a:pt x="66425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D978061-333E-4728-2D73-91B015417057}"/>
              </a:ext>
            </a:extLst>
          </p:cNvPr>
          <p:cNvGrpSpPr/>
          <p:nvPr/>
        </p:nvGrpSpPr>
        <p:grpSpPr>
          <a:xfrm>
            <a:off x="581795" y="1094490"/>
            <a:ext cx="790184" cy="745628"/>
            <a:chOff x="581795" y="1094490"/>
            <a:chExt cx="790184" cy="745628"/>
          </a:xfrm>
        </p:grpSpPr>
        <p:sp>
          <p:nvSpPr>
            <p:cNvPr id="44" name="Flowchart: Connector 43">
              <a:extLst>
                <a:ext uri="{FF2B5EF4-FFF2-40B4-BE49-F238E27FC236}">
                  <a16:creationId xmlns:a16="http://schemas.microsoft.com/office/drawing/2014/main" id="{1C63212F-C4C3-7AD7-FD74-C20D221BD12C}"/>
                </a:ext>
              </a:extLst>
            </p:cNvPr>
            <p:cNvSpPr/>
            <p:nvPr/>
          </p:nvSpPr>
          <p:spPr>
            <a:xfrm>
              <a:off x="581795" y="1094490"/>
              <a:ext cx="790184" cy="745628"/>
            </a:xfrm>
            <a:prstGeom prst="flowChartConnector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54" name="Graphic 53" descr="Internet Banking with solid fill">
              <a:extLst>
                <a:ext uri="{FF2B5EF4-FFF2-40B4-BE49-F238E27FC236}">
                  <a16:creationId xmlns:a16="http://schemas.microsoft.com/office/drawing/2014/main" id="{29EC41B4-AD3E-D548-E3F7-71334CCD3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1561" y="1254490"/>
              <a:ext cx="588881" cy="467524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3B662D9-44C4-70DF-1D9F-CC3F5B97819E}"/>
              </a:ext>
            </a:extLst>
          </p:cNvPr>
          <p:cNvGrpSpPr/>
          <p:nvPr/>
        </p:nvGrpSpPr>
        <p:grpSpPr>
          <a:xfrm>
            <a:off x="2865185" y="1094490"/>
            <a:ext cx="790184" cy="745628"/>
            <a:chOff x="2865185" y="1094490"/>
            <a:chExt cx="790184" cy="745628"/>
          </a:xfrm>
        </p:grpSpPr>
        <p:sp>
          <p:nvSpPr>
            <p:cNvPr id="45" name="Flowchart: Connector 44">
              <a:extLst>
                <a:ext uri="{FF2B5EF4-FFF2-40B4-BE49-F238E27FC236}">
                  <a16:creationId xmlns:a16="http://schemas.microsoft.com/office/drawing/2014/main" id="{EC7EECC8-540A-C674-B26C-333152D85E6C}"/>
                </a:ext>
              </a:extLst>
            </p:cNvPr>
            <p:cNvSpPr/>
            <p:nvPr/>
          </p:nvSpPr>
          <p:spPr>
            <a:xfrm>
              <a:off x="2865185" y="1094490"/>
              <a:ext cx="790184" cy="745628"/>
            </a:xfrm>
            <a:prstGeom prst="flowChartConnector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56" name="Graphic 55" descr="Shield Cross with solid fill">
              <a:extLst>
                <a:ext uri="{FF2B5EF4-FFF2-40B4-BE49-F238E27FC236}">
                  <a16:creationId xmlns:a16="http://schemas.microsoft.com/office/drawing/2014/main" id="{F90350A9-DB6C-ABE6-93A0-A54A403B3D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941155" y="1176383"/>
              <a:ext cx="649063" cy="649063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6D0017A-9C13-36F2-65F7-0FA1C247D4D6}"/>
              </a:ext>
            </a:extLst>
          </p:cNvPr>
          <p:cNvGrpSpPr/>
          <p:nvPr/>
        </p:nvGrpSpPr>
        <p:grpSpPr>
          <a:xfrm>
            <a:off x="7893915" y="1100373"/>
            <a:ext cx="790184" cy="751208"/>
            <a:chOff x="7893915" y="1100373"/>
            <a:chExt cx="790184" cy="751208"/>
          </a:xfrm>
        </p:grpSpPr>
        <p:sp>
          <p:nvSpPr>
            <p:cNvPr id="50" name="Flowchart: Connector 49">
              <a:extLst>
                <a:ext uri="{FF2B5EF4-FFF2-40B4-BE49-F238E27FC236}">
                  <a16:creationId xmlns:a16="http://schemas.microsoft.com/office/drawing/2014/main" id="{EE8684C6-9DD7-5E84-72E1-7E07484F6340}"/>
                </a:ext>
              </a:extLst>
            </p:cNvPr>
            <p:cNvSpPr/>
            <p:nvPr/>
          </p:nvSpPr>
          <p:spPr>
            <a:xfrm>
              <a:off x="7893915" y="1100373"/>
              <a:ext cx="790184" cy="745628"/>
            </a:xfrm>
            <a:prstGeom prst="flowChartConnector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58" name="Graphic 57" descr="Continuous Improvement with solid fill">
              <a:extLst>
                <a:ext uri="{FF2B5EF4-FFF2-40B4-BE49-F238E27FC236}">
                  <a16:creationId xmlns:a16="http://schemas.microsoft.com/office/drawing/2014/main" id="{E8856045-EA2C-FA90-6DFF-9CAC93DEDB4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925678" y="1124924"/>
              <a:ext cx="726657" cy="726657"/>
            </a:xfrm>
            <a:prstGeom prst="rect">
              <a:avLst/>
            </a:prstGeom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D7C5DEE-3E08-A6A0-22F7-F7489503E418}"/>
              </a:ext>
            </a:extLst>
          </p:cNvPr>
          <p:cNvGrpSpPr/>
          <p:nvPr/>
        </p:nvGrpSpPr>
        <p:grpSpPr>
          <a:xfrm>
            <a:off x="10269993" y="1094490"/>
            <a:ext cx="790184" cy="745628"/>
            <a:chOff x="10269993" y="1094490"/>
            <a:chExt cx="790184" cy="745628"/>
          </a:xfrm>
        </p:grpSpPr>
        <p:sp>
          <p:nvSpPr>
            <p:cNvPr id="49" name="Flowchart: Connector 48">
              <a:extLst>
                <a:ext uri="{FF2B5EF4-FFF2-40B4-BE49-F238E27FC236}">
                  <a16:creationId xmlns:a16="http://schemas.microsoft.com/office/drawing/2014/main" id="{62ADE99B-5F4C-5760-45D8-DD49B50F449A}"/>
                </a:ext>
              </a:extLst>
            </p:cNvPr>
            <p:cNvSpPr/>
            <p:nvPr/>
          </p:nvSpPr>
          <p:spPr>
            <a:xfrm>
              <a:off x="10269993" y="1094490"/>
              <a:ext cx="790184" cy="745628"/>
            </a:xfrm>
            <a:prstGeom prst="flowChartConnector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64" name="Graphic 63" descr="Badge Tick with solid fill">
              <a:extLst>
                <a:ext uri="{FF2B5EF4-FFF2-40B4-BE49-F238E27FC236}">
                  <a16:creationId xmlns:a16="http://schemas.microsoft.com/office/drawing/2014/main" id="{E2176D11-E3F5-3334-06E3-C1BB028B2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330301" y="1132520"/>
              <a:ext cx="669567" cy="66956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417F37E-9CFD-42B8-0A64-46BF003C1A0C}"/>
              </a:ext>
            </a:extLst>
          </p:cNvPr>
          <p:cNvGrpSpPr/>
          <p:nvPr/>
        </p:nvGrpSpPr>
        <p:grpSpPr>
          <a:xfrm>
            <a:off x="9770134" y="6464298"/>
            <a:ext cx="2888943" cy="3038551"/>
            <a:chOff x="9770134" y="6464298"/>
            <a:chExt cx="2888943" cy="3038551"/>
          </a:xfrm>
        </p:grpSpPr>
        <p:grpSp>
          <p:nvGrpSpPr>
            <p:cNvPr id="7" name="Group 13">
              <a:extLst>
                <a:ext uri="{FF2B5EF4-FFF2-40B4-BE49-F238E27FC236}">
                  <a16:creationId xmlns:a16="http://schemas.microsoft.com/office/drawing/2014/main" id="{A5DD325F-1F12-7AB2-0C90-5A6B9DC97582}"/>
                </a:ext>
              </a:extLst>
            </p:cNvPr>
            <p:cNvGrpSpPr/>
            <p:nvPr/>
          </p:nvGrpSpPr>
          <p:grpSpPr>
            <a:xfrm rot="2700000" flipV="1">
              <a:off x="11139533" y="6307661"/>
              <a:ext cx="1362908" cy="1676181"/>
              <a:chOff x="0" y="0"/>
              <a:chExt cx="6350000" cy="6339840"/>
            </a:xfrm>
          </p:grpSpPr>
          <p:sp>
            <p:nvSpPr>
              <p:cNvPr id="8" name="Freeform 14">
                <a:extLst>
                  <a:ext uri="{FF2B5EF4-FFF2-40B4-BE49-F238E27FC236}">
                    <a16:creationId xmlns:a16="http://schemas.microsoft.com/office/drawing/2014/main" id="{50352A2F-8560-331B-E374-D741FC2D04EF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9" name="Group 11">
              <a:extLst>
                <a:ext uri="{FF2B5EF4-FFF2-40B4-BE49-F238E27FC236}">
                  <a16:creationId xmlns:a16="http://schemas.microsoft.com/office/drawing/2014/main" id="{2B11F16F-6D62-79FB-48FF-7DEBD7110DCA}"/>
                </a:ext>
              </a:extLst>
            </p:cNvPr>
            <p:cNvGrpSpPr/>
            <p:nvPr/>
          </p:nvGrpSpPr>
          <p:grpSpPr>
            <a:xfrm rot="2700000" flipV="1">
              <a:off x="9768081" y="6939667"/>
              <a:ext cx="2565235" cy="2561130"/>
              <a:chOff x="0" y="0"/>
              <a:chExt cx="6350000" cy="6339840"/>
            </a:xfrm>
          </p:grpSpPr>
          <p:sp>
            <p:nvSpPr>
              <p:cNvPr id="10" name="Freeform 12">
                <a:extLst>
                  <a:ext uri="{FF2B5EF4-FFF2-40B4-BE49-F238E27FC236}">
                    <a16:creationId xmlns:a16="http://schemas.microsoft.com/office/drawing/2014/main" id="{B222BDF8-07FB-32DF-4047-FC2DF9B576AB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  <p:pic>
        <p:nvPicPr>
          <p:cNvPr id="12290" name="Picture 2" descr="Start-ups Need to Focus on Their Business, Not the Back Office – Pacific  Crest Group">
            <a:extLst>
              <a:ext uri="{FF2B5EF4-FFF2-40B4-BE49-F238E27FC236}">
                <a16:creationId xmlns:a16="http://schemas.microsoft.com/office/drawing/2014/main" id="{452B5916-8928-BC82-CA28-0DCE3F31F6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87" r="21395"/>
          <a:stretch/>
        </p:blipFill>
        <p:spPr bwMode="auto">
          <a:xfrm>
            <a:off x="12824" y="-3697"/>
            <a:ext cx="4020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346694-60A7-4FDD-BF40-28D222BCA975}"/>
              </a:ext>
            </a:extLst>
          </p:cNvPr>
          <p:cNvSpPr txBox="1"/>
          <p:nvPr/>
        </p:nvSpPr>
        <p:spPr>
          <a:xfrm>
            <a:off x="4984877" y="1527484"/>
            <a:ext cx="61580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b="1" dirty="0">
                <a:solidFill>
                  <a:srgbClr val="FF0000"/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Who:</a:t>
            </a:r>
            <a:r>
              <a:rPr lang="en-IN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 Entity recognised as Start Up by GOI</a:t>
            </a:r>
          </a:p>
          <a:p>
            <a:pPr algn="just"/>
            <a:endParaRPr kumimoji="0" lang="en-IN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  <a:p>
            <a:pPr algn="just"/>
            <a:r>
              <a:rPr lang="en-IN" b="1" dirty="0">
                <a:solidFill>
                  <a:srgbClr val="FF0000"/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Minimum Average Maturity Period:</a:t>
            </a:r>
            <a:r>
              <a:rPr lang="en-IN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 3 years</a:t>
            </a:r>
          </a:p>
          <a:p>
            <a:pPr algn="just"/>
            <a:endParaRPr kumimoji="0" lang="en-IN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  <a:p>
            <a:pPr algn="just"/>
            <a:r>
              <a:rPr lang="en-IN" b="1" dirty="0">
                <a:solidFill>
                  <a:srgbClr val="FF0000"/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Form:</a:t>
            </a:r>
            <a:r>
              <a:rPr lang="en-IN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 Loans, Non-Convertible, Optionally Convertible, Partially Convertible Preference Shares.</a:t>
            </a:r>
          </a:p>
          <a:p>
            <a:pPr algn="just"/>
            <a:endParaRPr lang="en-IN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  <a:p>
            <a:pPr algn="just"/>
            <a:r>
              <a:rPr lang="en-IN" b="1" dirty="0">
                <a:solidFill>
                  <a:srgbClr val="FF0000"/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Amount: </a:t>
            </a:r>
            <a:r>
              <a:rPr lang="en-IN" b="1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Upto</a:t>
            </a:r>
            <a:r>
              <a:rPr lang="en-IN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 USD 3 MIO per FY</a:t>
            </a:r>
          </a:p>
          <a:p>
            <a:pPr algn="just"/>
            <a:endParaRPr lang="en-IN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  <a:p>
            <a:pPr algn="just"/>
            <a:r>
              <a:rPr lang="en-IN" b="1" dirty="0">
                <a:solidFill>
                  <a:srgbClr val="FF0000"/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All in Cost: </a:t>
            </a:r>
            <a:r>
              <a:rPr lang="en-IN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As agreed between borrower &amp; lender</a:t>
            </a:r>
          </a:p>
          <a:p>
            <a:pPr algn="just"/>
            <a:endParaRPr lang="en-IN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  <a:p>
            <a:pPr algn="just"/>
            <a:r>
              <a:rPr lang="en-IN" b="1" dirty="0">
                <a:solidFill>
                  <a:srgbClr val="FF0000"/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End Use: </a:t>
            </a:r>
            <a:r>
              <a:rPr lang="en-IN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Ant business purpose</a:t>
            </a:r>
          </a:p>
          <a:p>
            <a:pPr algn="just"/>
            <a:endParaRPr lang="en-IN" b="1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  <a:p>
            <a:pPr algn="just"/>
            <a:r>
              <a:rPr lang="en-IN" b="1" dirty="0">
                <a:solidFill>
                  <a:srgbClr val="FF0000"/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ECB Liability:</a:t>
            </a:r>
            <a:r>
              <a:rPr lang="en-IN" b="1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 Equity Ratio not applicable.</a:t>
            </a:r>
          </a:p>
          <a:p>
            <a:pPr algn="just"/>
            <a:endParaRPr kumimoji="0" lang="en-IN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  <a:p>
            <a:pPr algn="just"/>
            <a:endParaRPr kumimoji="0" lang="en-IN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0041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 rot="-2700000">
            <a:off x="-1282618" y="-1956937"/>
            <a:ext cx="2565235" cy="2561130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3" name="Group 13"/>
          <p:cNvGrpSpPr/>
          <p:nvPr/>
        </p:nvGrpSpPr>
        <p:grpSpPr>
          <a:xfrm rot="-2700000">
            <a:off x="254850" y="-1116842"/>
            <a:ext cx="1362908" cy="1360727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417F37E-9CFD-42B8-0A64-46BF003C1A0C}"/>
              </a:ext>
            </a:extLst>
          </p:cNvPr>
          <p:cNvGrpSpPr/>
          <p:nvPr/>
        </p:nvGrpSpPr>
        <p:grpSpPr>
          <a:xfrm>
            <a:off x="9770134" y="6464298"/>
            <a:ext cx="2888943" cy="3038551"/>
            <a:chOff x="9770134" y="6464298"/>
            <a:chExt cx="2888943" cy="3038551"/>
          </a:xfrm>
        </p:grpSpPr>
        <p:grpSp>
          <p:nvGrpSpPr>
            <p:cNvPr id="7" name="Group 13">
              <a:extLst>
                <a:ext uri="{FF2B5EF4-FFF2-40B4-BE49-F238E27FC236}">
                  <a16:creationId xmlns:a16="http://schemas.microsoft.com/office/drawing/2014/main" id="{A5DD325F-1F12-7AB2-0C90-5A6B9DC97582}"/>
                </a:ext>
              </a:extLst>
            </p:cNvPr>
            <p:cNvGrpSpPr/>
            <p:nvPr/>
          </p:nvGrpSpPr>
          <p:grpSpPr>
            <a:xfrm rot="2700000" flipV="1">
              <a:off x="11139533" y="6307661"/>
              <a:ext cx="1362908" cy="1676181"/>
              <a:chOff x="0" y="0"/>
              <a:chExt cx="6350000" cy="6339840"/>
            </a:xfrm>
          </p:grpSpPr>
          <p:sp>
            <p:nvSpPr>
              <p:cNvPr id="8" name="Freeform 14">
                <a:extLst>
                  <a:ext uri="{FF2B5EF4-FFF2-40B4-BE49-F238E27FC236}">
                    <a16:creationId xmlns:a16="http://schemas.microsoft.com/office/drawing/2014/main" id="{50352A2F-8560-331B-E374-D741FC2D04EF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9" name="Group 11">
              <a:extLst>
                <a:ext uri="{FF2B5EF4-FFF2-40B4-BE49-F238E27FC236}">
                  <a16:creationId xmlns:a16="http://schemas.microsoft.com/office/drawing/2014/main" id="{2B11F16F-6D62-79FB-48FF-7DEBD7110DCA}"/>
                </a:ext>
              </a:extLst>
            </p:cNvPr>
            <p:cNvGrpSpPr/>
            <p:nvPr/>
          </p:nvGrpSpPr>
          <p:grpSpPr>
            <a:xfrm rot="2700000" flipV="1">
              <a:off x="9768081" y="6939667"/>
              <a:ext cx="2565235" cy="2561130"/>
              <a:chOff x="0" y="0"/>
              <a:chExt cx="6350000" cy="6339840"/>
            </a:xfrm>
          </p:grpSpPr>
          <p:sp>
            <p:nvSpPr>
              <p:cNvPr id="10" name="Freeform 12">
                <a:extLst>
                  <a:ext uri="{FF2B5EF4-FFF2-40B4-BE49-F238E27FC236}">
                    <a16:creationId xmlns:a16="http://schemas.microsoft.com/office/drawing/2014/main" id="{B222BDF8-07FB-32DF-4047-FC2DF9B576AB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818BAFE-E613-FC52-096A-E8C13E49691A}"/>
              </a:ext>
            </a:extLst>
          </p:cNvPr>
          <p:cNvSpPr txBox="1"/>
          <p:nvPr/>
        </p:nvSpPr>
        <p:spPr>
          <a:xfrm>
            <a:off x="3400646" y="351184"/>
            <a:ext cx="5390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kumimoji="0" lang="en-IN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</p:txBody>
      </p:sp>
      <p:pic>
        <p:nvPicPr>
          <p:cNvPr id="19458" name="Picture 2" descr="GHI alt">
            <a:extLst>
              <a:ext uri="{FF2B5EF4-FFF2-40B4-BE49-F238E27FC236}">
                <a16:creationId xmlns:a16="http://schemas.microsoft.com/office/drawing/2014/main" id="{23E64ED6-16F1-50C9-4D54-D12DC82AD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264" y="1335038"/>
            <a:ext cx="4130306" cy="4130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93D75C4-19A4-E0AC-4032-5D92DEBEBD17}"/>
              </a:ext>
            </a:extLst>
          </p:cNvPr>
          <p:cNvSpPr txBox="1"/>
          <p:nvPr/>
        </p:nvSpPr>
        <p:spPr>
          <a:xfrm>
            <a:off x="2127665" y="535850"/>
            <a:ext cx="73592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I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Trade Credit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9FDDD61-06F5-048F-1138-2CDD718340D6}"/>
              </a:ext>
            </a:extLst>
          </p:cNvPr>
          <p:cNvSpPr txBox="1"/>
          <p:nvPr/>
        </p:nvSpPr>
        <p:spPr>
          <a:xfrm>
            <a:off x="2651051" y="2386711"/>
            <a:ext cx="49441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sz="2400" b="1" dirty="0"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Buyers Credit</a:t>
            </a:r>
          </a:p>
          <a:p>
            <a:pPr algn="just"/>
            <a:endParaRPr kumimoji="0" lang="en-I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  <a:p>
            <a:pPr algn="just"/>
            <a:endParaRPr lang="en-IN" sz="2400" b="1" dirty="0"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  <a:p>
            <a:pPr algn="just"/>
            <a:endParaRPr kumimoji="0" lang="en-I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  <a:p>
            <a:pPr algn="just"/>
            <a:r>
              <a:rPr kumimoji="0" lang="en-I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Suppliers Credit</a:t>
            </a:r>
          </a:p>
        </p:txBody>
      </p:sp>
    </p:spTree>
    <p:extLst>
      <p:ext uri="{BB962C8B-B14F-4D97-AF65-F5344CB8AC3E}">
        <p14:creationId xmlns:p14="http://schemas.microsoft.com/office/powerpoint/2010/main" val="26811806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>
            <a:extLst>
              <a:ext uri="{FF2B5EF4-FFF2-40B4-BE49-F238E27FC236}">
                <a16:creationId xmlns:a16="http://schemas.microsoft.com/office/drawing/2014/main" id="{205FC42C-6DEC-B7AD-2215-779C681F0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57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2257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2048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489" name="Freeform: Shape 2048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491" name="Rectangle 2049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3" name="Rectangle 2049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5" name="Freeform: Shape 2049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497" name="Isosceles Triangle 2049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482" name="Picture 2" descr="Sight, Usance &amp; UPAS L/C">
            <a:extLst>
              <a:ext uri="{FF2B5EF4-FFF2-40B4-BE49-F238E27FC236}">
                <a16:creationId xmlns:a16="http://schemas.microsoft.com/office/drawing/2014/main" id="{98996A72-1B9B-CDD8-F420-9BB3350CB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3614" y="643467"/>
            <a:ext cx="10364772" cy="5571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9" name="Isosceles Triangle 2049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1477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168319B-79B2-6EF3-4716-6CA1D56112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987186"/>
              </p:ext>
            </p:extLst>
          </p:nvPr>
        </p:nvGraphicFramePr>
        <p:xfrm>
          <a:off x="1520687" y="1242751"/>
          <a:ext cx="9146674" cy="5207600"/>
        </p:xfrm>
        <a:graphic>
          <a:graphicData uri="http://schemas.openxmlformats.org/drawingml/2006/table">
            <a:tbl>
              <a:tblPr firstRow="1" firstCol="1" bandRow="1"/>
              <a:tblGrid>
                <a:gridCol w="3236895">
                  <a:extLst>
                    <a:ext uri="{9D8B030D-6E8A-4147-A177-3AD203B41FA5}">
                      <a16:colId xmlns:a16="http://schemas.microsoft.com/office/drawing/2014/main" val="1832142609"/>
                    </a:ext>
                  </a:extLst>
                </a:gridCol>
                <a:gridCol w="5909779">
                  <a:extLst>
                    <a:ext uri="{9D8B030D-6E8A-4147-A177-3AD203B41FA5}">
                      <a16:colId xmlns:a16="http://schemas.microsoft.com/office/drawing/2014/main" val="1413516457"/>
                    </a:ext>
                  </a:extLst>
                </a:gridCol>
              </a:tblGrid>
              <a:tr h="8769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b="1" dirty="0"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Eligible Borrower</a:t>
                      </a:r>
                      <a:endParaRPr lang="en-IN" sz="18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83" marR="64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IN" sz="1800" kern="1200" dirty="0">
                          <a:solidFill>
                            <a:srgbClr val="0070C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Person resident in India acting as Importer</a:t>
                      </a:r>
                    </a:p>
                  </a:txBody>
                  <a:tcPr marL="64583" marR="6458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4806448"/>
                  </a:ext>
                </a:extLst>
              </a:tr>
              <a:tr h="98946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b="1" dirty="0"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Amount under Automatic Route</a:t>
                      </a:r>
                      <a:endParaRPr lang="en-IN" sz="18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83" marR="64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 err="1">
                          <a:solidFill>
                            <a:srgbClr val="0070C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Upto</a:t>
                      </a:r>
                      <a:r>
                        <a:rPr lang="en-IN" sz="1800" dirty="0">
                          <a:solidFill>
                            <a:srgbClr val="0070C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USD 50 Mio per import transaction.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1800" dirty="0">
                        <a:solidFill>
                          <a:srgbClr val="0070C0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solidFill>
                            <a:srgbClr val="0070C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Oil &amp; Gas, Airline and Shipping Co: USD 150 Mio</a:t>
                      </a:r>
                      <a:endParaRPr lang="en-IN" sz="18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83" marR="6458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7644487"/>
                  </a:ext>
                </a:extLst>
              </a:tr>
              <a:tr h="122887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b="1" dirty="0"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Recognised Lender</a:t>
                      </a:r>
                      <a:endParaRPr lang="en-IN" sz="18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83" marR="64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solidFill>
                            <a:srgbClr val="0070C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Suppliers Credit:  Overseas Supplier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1800" dirty="0">
                        <a:solidFill>
                          <a:srgbClr val="0070C0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solidFill>
                            <a:srgbClr val="0070C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Buyers Credit: Banks, FI, Equity investor outside India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1800" dirty="0">
                        <a:solidFill>
                          <a:srgbClr val="0070C0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583" marR="6458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293832"/>
                  </a:ext>
                </a:extLst>
              </a:tr>
              <a:tr h="959107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b="1" kern="1200" dirty="0"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Tenor</a:t>
                      </a:r>
                    </a:p>
                  </a:txBody>
                  <a:tcPr marL="64583" marR="64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solidFill>
                            <a:srgbClr val="0070C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Capital Goods: up to 3 years from Shipment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solidFill>
                            <a:srgbClr val="0070C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 Capital Goods: up to 1 year from shipment</a:t>
                      </a:r>
                    </a:p>
                  </a:txBody>
                  <a:tcPr marL="64583" marR="6458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176432"/>
                  </a:ext>
                </a:extLst>
              </a:tr>
              <a:tr h="959107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b="1" kern="1200" dirty="0">
                          <a:solidFill>
                            <a:srgbClr val="FF000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Pricing</a:t>
                      </a:r>
                    </a:p>
                  </a:txBody>
                  <a:tcPr marL="64583" marR="64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solidFill>
                            <a:srgbClr val="0070C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FCY TC: Benchmark rate + 350 BPS (LIBOR to ARR)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solidFill>
                            <a:srgbClr val="0070C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Benchmark rate + 300 BPS (New)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IN" sz="1800" dirty="0">
                        <a:solidFill>
                          <a:srgbClr val="0070C0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solidFill>
                            <a:srgbClr val="0070C0"/>
                          </a:solidFill>
                          <a:effectLst/>
                          <a:latin typeface="Trebuchet MS" panose="020B0603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INR TC: Benchmark Rate + 250 BPS</a:t>
                      </a:r>
                    </a:p>
                  </a:txBody>
                  <a:tcPr marL="64583" marR="64583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461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173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Line 5">
            <a:extLst>
              <a:ext uri="{FF2B5EF4-FFF2-40B4-BE49-F238E27FC236}">
                <a16:creationId xmlns:a16="http://schemas.microsoft.com/office/drawing/2014/main" id="{90D8BDB8-A45B-3A9B-6F67-11FEB42B98FC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960" y="431739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5" name="Line 6">
            <a:extLst>
              <a:ext uri="{FF2B5EF4-FFF2-40B4-BE49-F238E27FC236}">
                <a16:creationId xmlns:a16="http://schemas.microsoft.com/office/drawing/2014/main" id="{9DCE7DC0-B2ED-CB48-50EF-CF17582D543F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960" y="431739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6" name="Freeform 7">
            <a:extLst>
              <a:ext uri="{FF2B5EF4-FFF2-40B4-BE49-F238E27FC236}">
                <a16:creationId xmlns:a16="http://schemas.microsoft.com/office/drawing/2014/main" id="{53518F08-7ADD-5E0E-7A8B-D1B47923C0F4}"/>
              </a:ext>
            </a:extLst>
          </p:cNvPr>
          <p:cNvSpPr>
            <a:spLocks/>
          </p:cNvSpPr>
          <p:nvPr/>
        </p:nvSpPr>
        <p:spPr bwMode="auto">
          <a:xfrm>
            <a:off x="1854787" y="2763383"/>
            <a:ext cx="2645789" cy="1126381"/>
          </a:xfrm>
          <a:custGeom>
            <a:avLst/>
            <a:gdLst>
              <a:gd name="T0" fmla="*/ 2386 w 2722"/>
              <a:gd name="T1" fmla="*/ 0 h 1161"/>
              <a:gd name="T2" fmla="*/ 25 w 2722"/>
              <a:gd name="T3" fmla="*/ 971 h 1161"/>
              <a:gd name="T4" fmla="*/ 0 w 2722"/>
              <a:gd name="T5" fmla="*/ 1066 h 1161"/>
              <a:gd name="T6" fmla="*/ 2722 w 2722"/>
              <a:gd name="T7" fmla="*/ 639 h 1161"/>
              <a:gd name="T8" fmla="*/ 2386 w 2722"/>
              <a:gd name="T9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2" h="1161">
                <a:moveTo>
                  <a:pt x="2386" y="0"/>
                </a:moveTo>
                <a:cubicBezTo>
                  <a:pt x="2386" y="0"/>
                  <a:pt x="1116" y="1031"/>
                  <a:pt x="25" y="971"/>
                </a:cubicBezTo>
                <a:cubicBezTo>
                  <a:pt x="0" y="1066"/>
                  <a:pt x="0" y="1066"/>
                  <a:pt x="0" y="1066"/>
                </a:cubicBezTo>
                <a:cubicBezTo>
                  <a:pt x="0" y="1066"/>
                  <a:pt x="756" y="1161"/>
                  <a:pt x="2722" y="639"/>
                </a:cubicBezTo>
                <a:lnTo>
                  <a:pt x="2386" y="0"/>
                </a:lnTo>
                <a:close/>
              </a:path>
            </a:pathLst>
          </a:custGeom>
          <a:solidFill>
            <a:srgbClr val="ECB44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7" name="Freeform 8">
            <a:extLst>
              <a:ext uri="{FF2B5EF4-FFF2-40B4-BE49-F238E27FC236}">
                <a16:creationId xmlns:a16="http://schemas.microsoft.com/office/drawing/2014/main" id="{F7FB1644-C230-EA68-8159-C0BAB7297322}"/>
              </a:ext>
            </a:extLst>
          </p:cNvPr>
          <p:cNvSpPr>
            <a:spLocks/>
          </p:cNvSpPr>
          <p:nvPr/>
        </p:nvSpPr>
        <p:spPr bwMode="auto">
          <a:xfrm>
            <a:off x="1667763" y="3928542"/>
            <a:ext cx="2954659" cy="1257875"/>
          </a:xfrm>
          <a:custGeom>
            <a:avLst/>
            <a:gdLst>
              <a:gd name="T0" fmla="*/ 2386 w 2722"/>
              <a:gd name="T1" fmla="*/ 1161 h 1161"/>
              <a:gd name="T2" fmla="*/ 25 w 2722"/>
              <a:gd name="T3" fmla="*/ 191 h 1161"/>
              <a:gd name="T4" fmla="*/ 0 w 2722"/>
              <a:gd name="T5" fmla="*/ 95 h 1161"/>
              <a:gd name="T6" fmla="*/ 2722 w 2722"/>
              <a:gd name="T7" fmla="*/ 523 h 1161"/>
              <a:gd name="T8" fmla="*/ 2386 w 2722"/>
              <a:gd name="T9" fmla="*/ 1161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2" h="1161">
                <a:moveTo>
                  <a:pt x="2386" y="1161"/>
                </a:moveTo>
                <a:cubicBezTo>
                  <a:pt x="2386" y="1161"/>
                  <a:pt x="1116" y="131"/>
                  <a:pt x="25" y="191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756" y="0"/>
                  <a:pt x="2722" y="523"/>
                </a:cubicBezTo>
                <a:lnTo>
                  <a:pt x="2386" y="1161"/>
                </a:lnTo>
                <a:close/>
              </a:path>
            </a:pathLst>
          </a:custGeom>
          <a:solidFill>
            <a:srgbClr val="5FB7A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8" name="Freeform 9">
            <a:extLst>
              <a:ext uri="{FF2B5EF4-FFF2-40B4-BE49-F238E27FC236}">
                <a16:creationId xmlns:a16="http://schemas.microsoft.com/office/drawing/2014/main" id="{39422086-BFB4-12E0-ACFF-9690DB9AE3B7}"/>
              </a:ext>
            </a:extLst>
          </p:cNvPr>
          <p:cNvSpPr>
            <a:spLocks/>
          </p:cNvSpPr>
          <p:nvPr/>
        </p:nvSpPr>
        <p:spPr bwMode="auto">
          <a:xfrm>
            <a:off x="1992944" y="3509276"/>
            <a:ext cx="3068779" cy="838803"/>
          </a:xfrm>
          <a:custGeom>
            <a:avLst/>
            <a:gdLst>
              <a:gd name="T0" fmla="*/ 3293 w 3293"/>
              <a:gd name="T1" fmla="*/ 0 h 769"/>
              <a:gd name="T2" fmla="*/ 0 w 3293"/>
              <a:gd name="T3" fmla="*/ 339 h 769"/>
              <a:gd name="T4" fmla="*/ 0 w 3293"/>
              <a:gd name="T5" fmla="*/ 424 h 769"/>
              <a:gd name="T6" fmla="*/ 3293 w 3293"/>
              <a:gd name="T7" fmla="*/ 769 h 769"/>
              <a:gd name="T8" fmla="*/ 3293 w 3293"/>
              <a:gd name="T9" fmla="*/ 0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3" h="769">
                <a:moveTo>
                  <a:pt x="3293" y="0"/>
                </a:moveTo>
                <a:cubicBezTo>
                  <a:pt x="3293" y="0"/>
                  <a:pt x="1091" y="438"/>
                  <a:pt x="0" y="339"/>
                </a:cubicBezTo>
                <a:cubicBezTo>
                  <a:pt x="0" y="424"/>
                  <a:pt x="0" y="424"/>
                  <a:pt x="0" y="424"/>
                </a:cubicBezTo>
                <a:cubicBezTo>
                  <a:pt x="0" y="424"/>
                  <a:pt x="1384" y="477"/>
                  <a:pt x="3293" y="769"/>
                </a:cubicBezTo>
                <a:lnTo>
                  <a:pt x="3293" y="0"/>
                </a:lnTo>
                <a:close/>
              </a:path>
            </a:pathLst>
          </a:custGeom>
          <a:solidFill>
            <a:srgbClr val="8BB74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9" name="Freeform 10">
            <a:extLst>
              <a:ext uri="{FF2B5EF4-FFF2-40B4-BE49-F238E27FC236}">
                <a16:creationId xmlns:a16="http://schemas.microsoft.com/office/drawing/2014/main" id="{CD105DDC-A629-4CD4-E1FB-0E12F3573A34}"/>
              </a:ext>
            </a:extLst>
          </p:cNvPr>
          <p:cNvSpPr>
            <a:spLocks/>
          </p:cNvSpPr>
          <p:nvPr/>
        </p:nvSpPr>
        <p:spPr bwMode="auto">
          <a:xfrm>
            <a:off x="1881925" y="2233932"/>
            <a:ext cx="1756655" cy="1463402"/>
          </a:xfrm>
          <a:custGeom>
            <a:avLst/>
            <a:gdLst>
              <a:gd name="T0" fmla="*/ 1281 w 2033"/>
              <a:gd name="T1" fmla="*/ 0 h 1719"/>
              <a:gd name="T2" fmla="*/ 0 w 2033"/>
              <a:gd name="T3" fmla="*/ 1528 h 1719"/>
              <a:gd name="T4" fmla="*/ 0 w 2033"/>
              <a:gd name="T5" fmla="*/ 1641 h 1719"/>
              <a:gd name="T6" fmla="*/ 2033 w 2033"/>
              <a:gd name="T7" fmla="*/ 310 h 1719"/>
              <a:gd name="T8" fmla="*/ 1281 w 2033"/>
              <a:gd name="T9" fmla="*/ 0 h 1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3" h="1719">
                <a:moveTo>
                  <a:pt x="1281" y="0"/>
                </a:moveTo>
                <a:cubicBezTo>
                  <a:pt x="1281" y="0"/>
                  <a:pt x="822" y="1383"/>
                  <a:pt x="0" y="1528"/>
                </a:cubicBezTo>
                <a:cubicBezTo>
                  <a:pt x="0" y="1641"/>
                  <a:pt x="0" y="1641"/>
                  <a:pt x="0" y="1641"/>
                </a:cubicBezTo>
                <a:cubicBezTo>
                  <a:pt x="0" y="1641"/>
                  <a:pt x="1182" y="1719"/>
                  <a:pt x="2033" y="310"/>
                </a:cubicBezTo>
                <a:lnTo>
                  <a:pt x="1281" y="0"/>
                </a:lnTo>
                <a:close/>
              </a:path>
            </a:pathLst>
          </a:custGeom>
          <a:solidFill>
            <a:srgbClr val="E35A3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0" name="Freeform 11">
            <a:extLst>
              <a:ext uri="{FF2B5EF4-FFF2-40B4-BE49-F238E27FC236}">
                <a16:creationId xmlns:a16="http://schemas.microsoft.com/office/drawing/2014/main" id="{FD8ACD3D-BAD6-BF2D-341C-22D478528C31}"/>
              </a:ext>
            </a:extLst>
          </p:cNvPr>
          <p:cNvSpPr>
            <a:spLocks/>
          </p:cNvSpPr>
          <p:nvPr/>
        </p:nvSpPr>
        <p:spPr bwMode="auto">
          <a:xfrm>
            <a:off x="1881925" y="4121669"/>
            <a:ext cx="1756655" cy="1480470"/>
          </a:xfrm>
          <a:custGeom>
            <a:avLst/>
            <a:gdLst>
              <a:gd name="T0" fmla="*/ 1281 w 2033"/>
              <a:gd name="T1" fmla="*/ 1718 h 1718"/>
              <a:gd name="T2" fmla="*/ 0 w 2033"/>
              <a:gd name="T3" fmla="*/ 190 h 1718"/>
              <a:gd name="T4" fmla="*/ 0 w 2033"/>
              <a:gd name="T5" fmla="*/ 77 h 1718"/>
              <a:gd name="T6" fmla="*/ 2033 w 2033"/>
              <a:gd name="T7" fmla="*/ 1408 h 1718"/>
              <a:gd name="T8" fmla="*/ 1281 w 2033"/>
              <a:gd name="T9" fmla="*/ 1718 h 1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3" h="1718">
                <a:moveTo>
                  <a:pt x="1281" y="1718"/>
                </a:moveTo>
                <a:cubicBezTo>
                  <a:pt x="1281" y="1718"/>
                  <a:pt x="822" y="335"/>
                  <a:pt x="0" y="190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1182" y="0"/>
                  <a:pt x="2033" y="1408"/>
                </a:cubicBezTo>
                <a:lnTo>
                  <a:pt x="1281" y="1718"/>
                </a:lnTo>
                <a:close/>
              </a:path>
            </a:pathLst>
          </a:custGeom>
          <a:solidFill>
            <a:srgbClr val="3081A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7C4D1D79-B131-96E1-0134-95D592F2DCC9}"/>
              </a:ext>
            </a:extLst>
          </p:cNvPr>
          <p:cNvSpPr/>
          <p:nvPr/>
        </p:nvSpPr>
        <p:spPr>
          <a:xfrm>
            <a:off x="2945920" y="1543192"/>
            <a:ext cx="1005560" cy="1005560"/>
          </a:xfrm>
          <a:prstGeom prst="ellipse">
            <a:avLst/>
          </a:prstGeom>
          <a:solidFill>
            <a:srgbClr val="E35A35">
              <a:lumMod val="60000"/>
              <a:lumOff val="40000"/>
            </a:srgbClr>
          </a:solidFill>
          <a:ln w="57150" cap="flat" cmpd="sng" algn="ctr">
            <a:solidFill>
              <a:sysClr val="window" lastClr="FFFFFF"/>
            </a:solidFill>
            <a:prstDash val="solid"/>
          </a:ln>
          <a:effectLst>
            <a:outerShdw blurRad="279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40F71A67-3EA5-0CC6-C8A9-82A8D349E1EC}"/>
              </a:ext>
            </a:extLst>
          </p:cNvPr>
          <p:cNvGrpSpPr/>
          <p:nvPr/>
        </p:nvGrpSpPr>
        <p:grpSpPr>
          <a:xfrm>
            <a:off x="927609" y="3194827"/>
            <a:ext cx="1301836" cy="1301837"/>
            <a:chOff x="1280940" y="3114397"/>
            <a:chExt cx="1467700" cy="1467701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CF0CB192-D624-D428-8E57-B9B5CFB1C9FF}"/>
                </a:ext>
              </a:extLst>
            </p:cNvPr>
            <p:cNvSpPr/>
            <p:nvPr/>
          </p:nvSpPr>
          <p:spPr>
            <a:xfrm>
              <a:off x="1280940" y="3114397"/>
              <a:ext cx="1467700" cy="1467701"/>
            </a:xfrm>
            <a:prstGeom prst="ellipse">
              <a:avLst/>
            </a:prstGeom>
            <a:solidFill>
              <a:srgbClr val="3081AC">
                <a:lumMod val="75000"/>
              </a:srgbClr>
            </a:solidFill>
            <a:ln w="57150" cap="flat" cmpd="sng" algn="ctr">
              <a:solidFill>
                <a:sysClr val="window" lastClr="FFFFFF"/>
              </a:solidFill>
              <a:prstDash val="solid"/>
            </a:ln>
            <a:effectLst>
              <a:outerShdw blurRad="279400" dir="5400000" algn="t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5A019C06-CB4A-C919-6CF4-5DC264F8B785}"/>
                </a:ext>
              </a:extLst>
            </p:cNvPr>
            <p:cNvSpPr/>
            <p:nvPr/>
          </p:nvSpPr>
          <p:spPr>
            <a:xfrm>
              <a:off x="1608006" y="3209904"/>
              <a:ext cx="789775" cy="64112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40000"/>
                  </a:sysClr>
                </a:gs>
                <a:gs pos="90000">
                  <a:sysClr val="window" lastClr="FFFFFF">
                    <a:lumMod val="85000"/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5" name="Oval 74">
            <a:extLst>
              <a:ext uri="{FF2B5EF4-FFF2-40B4-BE49-F238E27FC236}">
                <a16:creationId xmlns:a16="http://schemas.microsoft.com/office/drawing/2014/main" id="{DB7AE376-37B7-E83B-3DA1-DA6A4E415706}"/>
              </a:ext>
            </a:extLst>
          </p:cNvPr>
          <p:cNvSpPr/>
          <p:nvPr/>
        </p:nvSpPr>
        <p:spPr>
          <a:xfrm>
            <a:off x="3381118" y="1510117"/>
            <a:ext cx="608558" cy="494014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alpha val="40000"/>
                </a:sysClr>
              </a:gs>
              <a:gs pos="90000">
                <a:sysClr val="window" lastClr="FFFFFF">
                  <a:lumMod val="85000"/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911A54D9-4275-BE68-DFDD-036DA1EA80F7}"/>
              </a:ext>
            </a:extLst>
          </p:cNvPr>
          <p:cNvGrpSpPr/>
          <p:nvPr/>
        </p:nvGrpSpPr>
        <p:grpSpPr>
          <a:xfrm>
            <a:off x="4089618" y="2391550"/>
            <a:ext cx="1005560" cy="1005560"/>
            <a:chOff x="4619789" y="2281866"/>
            <a:chExt cx="1005560" cy="1005560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4B923E26-43DD-BE6F-A17F-6BEDD35226FB}"/>
                </a:ext>
              </a:extLst>
            </p:cNvPr>
            <p:cNvSpPr/>
            <p:nvPr/>
          </p:nvSpPr>
          <p:spPr>
            <a:xfrm>
              <a:off x="4619789" y="2281866"/>
              <a:ext cx="1005560" cy="1005560"/>
            </a:xfrm>
            <a:prstGeom prst="ellipse">
              <a:avLst/>
            </a:prstGeom>
            <a:solidFill>
              <a:srgbClr val="ECB448">
                <a:lumMod val="60000"/>
                <a:lumOff val="40000"/>
              </a:srgbClr>
            </a:solidFill>
            <a:ln w="57150" cap="flat" cmpd="sng" algn="ctr">
              <a:solidFill>
                <a:sysClr val="window" lastClr="FFFFFF"/>
              </a:solidFill>
              <a:prstDash val="solid"/>
            </a:ln>
            <a:effectLst>
              <a:outerShdw blurRad="279400" dir="5400000" algn="t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2E04117A-DF85-B339-69D5-9D6260CB2A09}"/>
                </a:ext>
              </a:extLst>
            </p:cNvPr>
            <p:cNvSpPr/>
            <p:nvPr/>
          </p:nvSpPr>
          <p:spPr>
            <a:xfrm>
              <a:off x="4821378" y="2378594"/>
              <a:ext cx="608558" cy="49401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40000"/>
                  </a:sysClr>
                </a:gs>
                <a:gs pos="90000">
                  <a:sysClr val="window" lastClr="FFFFFF">
                    <a:lumMod val="85000"/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54DD91E3-A6D8-B82A-63D2-5266CEAC3D47}"/>
              </a:ext>
            </a:extLst>
          </p:cNvPr>
          <p:cNvGrpSpPr/>
          <p:nvPr/>
        </p:nvGrpSpPr>
        <p:grpSpPr>
          <a:xfrm>
            <a:off x="4844938" y="3424453"/>
            <a:ext cx="1005560" cy="1005560"/>
            <a:chOff x="5635335" y="3345468"/>
            <a:chExt cx="1005560" cy="1005560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3030992-F0DC-78A8-9E51-39A92CAAAC99}"/>
                </a:ext>
              </a:extLst>
            </p:cNvPr>
            <p:cNvSpPr/>
            <p:nvPr/>
          </p:nvSpPr>
          <p:spPr>
            <a:xfrm>
              <a:off x="5635335" y="3345468"/>
              <a:ext cx="1005560" cy="1005560"/>
            </a:xfrm>
            <a:prstGeom prst="ellipse">
              <a:avLst/>
            </a:prstGeom>
            <a:solidFill>
              <a:srgbClr val="8BB74C">
                <a:lumMod val="60000"/>
                <a:lumOff val="40000"/>
              </a:srgbClr>
            </a:solidFill>
            <a:ln w="57150" cap="flat" cmpd="sng" algn="ctr">
              <a:solidFill>
                <a:sysClr val="window" lastClr="FFFFFF"/>
              </a:solidFill>
              <a:prstDash val="solid"/>
            </a:ln>
            <a:effectLst>
              <a:outerShdw blurRad="279400" dir="5400000" algn="t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54E610F-3F4A-74B0-859E-57432F187F04}"/>
                </a:ext>
              </a:extLst>
            </p:cNvPr>
            <p:cNvSpPr/>
            <p:nvPr/>
          </p:nvSpPr>
          <p:spPr>
            <a:xfrm>
              <a:off x="5822042" y="3439643"/>
              <a:ext cx="608558" cy="49401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40000"/>
                  </a:sysClr>
                </a:gs>
                <a:gs pos="90000">
                  <a:sysClr val="window" lastClr="FFFFFF">
                    <a:lumMod val="85000"/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7408774A-1C66-342C-ED69-C030210652DF}"/>
              </a:ext>
            </a:extLst>
          </p:cNvPr>
          <p:cNvGrpSpPr/>
          <p:nvPr/>
        </p:nvGrpSpPr>
        <p:grpSpPr>
          <a:xfrm>
            <a:off x="4104251" y="4464653"/>
            <a:ext cx="1005560" cy="1005560"/>
            <a:chOff x="4619789" y="4383602"/>
            <a:chExt cx="1005560" cy="1005560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D948E295-4744-6601-4242-A43795713176}"/>
                </a:ext>
              </a:extLst>
            </p:cNvPr>
            <p:cNvSpPr/>
            <p:nvPr/>
          </p:nvSpPr>
          <p:spPr>
            <a:xfrm>
              <a:off x="4619789" y="4383602"/>
              <a:ext cx="1005560" cy="1005560"/>
            </a:xfrm>
            <a:prstGeom prst="ellipse">
              <a:avLst/>
            </a:prstGeom>
            <a:solidFill>
              <a:srgbClr val="5FB7A2">
                <a:lumMod val="60000"/>
                <a:lumOff val="40000"/>
              </a:srgbClr>
            </a:solidFill>
            <a:ln w="57150" cap="flat" cmpd="sng" algn="ctr">
              <a:solidFill>
                <a:sysClr val="window" lastClr="FFFFFF"/>
              </a:solidFill>
              <a:prstDash val="solid"/>
            </a:ln>
            <a:effectLst>
              <a:outerShdw blurRad="279400" dir="5400000" algn="t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F47F68C2-1ACE-5F3A-62D9-79A9256A7AA4}"/>
                </a:ext>
              </a:extLst>
            </p:cNvPr>
            <p:cNvSpPr/>
            <p:nvPr/>
          </p:nvSpPr>
          <p:spPr>
            <a:xfrm>
              <a:off x="4821378" y="4483439"/>
              <a:ext cx="608558" cy="49401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40000"/>
                  </a:sysClr>
                </a:gs>
                <a:gs pos="90000">
                  <a:sysClr val="window" lastClr="FFFFFF">
                    <a:lumMod val="85000"/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CEE70C1-87D3-8334-2C5F-B04B1222C4C6}"/>
              </a:ext>
            </a:extLst>
          </p:cNvPr>
          <p:cNvGrpSpPr/>
          <p:nvPr/>
        </p:nvGrpSpPr>
        <p:grpSpPr>
          <a:xfrm>
            <a:off x="2935226" y="5178727"/>
            <a:ext cx="1005560" cy="1005560"/>
            <a:chOff x="3542428" y="5231361"/>
            <a:chExt cx="1005560" cy="1005560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D28A4970-E727-916F-2CDA-E7E7886B55BE}"/>
                </a:ext>
              </a:extLst>
            </p:cNvPr>
            <p:cNvSpPr/>
            <p:nvPr/>
          </p:nvSpPr>
          <p:spPr>
            <a:xfrm>
              <a:off x="3542428" y="5231361"/>
              <a:ext cx="1005560" cy="1005560"/>
            </a:xfrm>
            <a:prstGeom prst="ellipse">
              <a:avLst/>
            </a:prstGeom>
            <a:solidFill>
              <a:srgbClr val="3081AC">
                <a:lumMod val="60000"/>
                <a:lumOff val="40000"/>
              </a:srgbClr>
            </a:solidFill>
            <a:ln w="57150" cap="flat" cmpd="sng" algn="ctr">
              <a:solidFill>
                <a:sysClr val="window" lastClr="FFFFFF"/>
              </a:solidFill>
              <a:prstDash val="solid"/>
            </a:ln>
            <a:effectLst>
              <a:outerShdw blurRad="279400" dir="5400000" algn="t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A72CD78F-58C2-DC3B-A869-028C76D9C199}"/>
                </a:ext>
              </a:extLst>
            </p:cNvPr>
            <p:cNvSpPr/>
            <p:nvPr/>
          </p:nvSpPr>
          <p:spPr>
            <a:xfrm>
              <a:off x="3751702" y="5320201"/>
              <a:ext cx="608558" cy="49401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40000"/>
                  </a:sysClr>
                </a:gs>
                <a:gs pos="90000">
                  <a:sysClr val="window" lastClr="FFFFFF">
                    <a:lumMod val="85000"/>
                    <a:alpha val="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715BC5E5-7CD3-46DD-84D4-84C58351B0E8}"/>
              </a:ext>
            </a:extLst>
          </p:cNvPr>
          <p:cNvSpPr txBox="1"/>
          <p:nvPr/>
        </p:nvSpPr>
        <p:spPr>
          <a:xfrm>
            <a:off x="3204734" y="1751213"/>
            <a:ext cx="537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87"/>
            <a:r>
              <a:rPr lang="en-IN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DF2D415E-2D2F-A5D2-2C94-0BA9A54F3E44}"/>
              </a:ext>
            </a:extLst>
          </p:cNvPr>
          <p:cNvSpPr txBox="1"/>
          <p:nvPr/>
        </p:nvSpPr>
        <p:spPr>
          <a:xfrm>
            <a:off x="3200169" y="5476968"/>
            <a:ext cx="537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87"/>
            <a:r>
              <a:rPr lang="en-IN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2FFA7E09-62A6-2FD2-BE73-2CF1A8A1A0F4}"/>
              </a:ext>
            </a:extLst>
          </p:cNvPr>
          <p:cNvSpPr txBox="1"/>
          <p:nvPr/>
        </p:nvSpPr>
        <p:spPr>
          <a:xfrm>
            <a:off x="4326822" y="4713413"/>
            <a:ext cx="537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87"/>
            <a:r>
              <a:rPr lang="en-IN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13DA998-633A-1E69-72B1-7981CB5A21F7}"/>
              </a:ext>
            </a:extLst>
          </p:cNvPr>
          <p:cNvSpPr txBox="1"/>
          <p:nvPr/>
        </p:nvSpPr>
        <p:spPr>
          <a:xfrm>
            <a:off x="5077954" y="3713052"/>
            <a:ext cx="539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87"/>
            <a:r>
              <a:rPr lang="en-IN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A978DAD-0E15-EF60-1346-E67012C0000A}"/>
              </a:ext>
            </a:extLst>
          </p:cNvPr>
          <p:cNvSpPr txBox="1"/>
          <p:nvPr/>
        </p:nvSpPr>
        <p:spPr>
          <a:xfrm>
            <a:off x="4320008" y="2636620"/>
            <a:ext cx="537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87"/>
            <a:r>
              <a:rPr lang="en-IN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pic>
        <p:nvPicPr>
          <p:cNvPr id="95" name="Picture 94" descr="A yellow hand with a thumb up&#10;&#10;Description automatically generated">
            <a:extLst>
              <a:ext uri="{FF2B5EF4-FFF2-40B4-BE49-F238E27FC236}">
                <a16:creationId xmlns:a16="http://schemas.microsoft.com/office/drawing/2014/main" id="{67CE75A1-E87D-8E67-571C-09CA06FB74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6" r="29931"/>
          <a:stretch/>
        </p:blipFill>
        <p:spPr>
          <a:xfrm>
            <a:off x="1240549" y="3475965"/>
            <a:ext cx="744279" cy="816769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id="{D2C8F94F-9D0B-1131-0A1B-90981CE192A7}"/>
              </a:ext>
            </a:extLst>
          </p:cNvPr>
          <p:cNvSpPr txBox="1"/>
          <p:nvPr/>
        </p:nvSpPr>
        <p:spPr>
          <a:xfrm>
            <a:off x="5061723" y="1158949"/>
            <a:ext cx="4475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0" lang="en-I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Lower Interest Cost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89081A4-5B37-8280-02DF-991401E78E62}"/>
              </a:ext>
            </a:extLst>
          </p:cNvPr>
          <p:cNvSpPr txBox="1"/>
          <p:nvPr/>
        </p:nvSpPr>
        <p:spPr>
          <a:xfrm>
            <a:off x="5512312" y="2325255"/>
            <a:ext cx="6097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Opportunity to borrow a large volume of funds</a:t>
            </a:r>
            <a:endParaRPr lang="en-IN" b="1" dirty="0"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0CE0F5E-E459-E647-D409-4029FA9F5EA5}"/>
              </a:ext>
            </a:extLst>
          </p:cNvPr>
          <p:cNvSpPr txBox="1"/>
          <p:nvPr/>
        </p:nvSpPr>
        <p:spPr>
          <a:xfrm>
            <a:off x="6341504" y="3575872"/>
            <a:ext cx="4475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0" lang="en-I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Liquidity Management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D03BC40-B467-1CEB-4985-54BC05158777}"/>
              </a:ext>
            </a:extLst>
          </p:cNvPr>
          <p:cNvSpPr txBox="1"/>
          <p:nvPr/>
        </p:nvSpPr>
        <p:spPr>
          <a:xfrm>
            <a:off x="5735117" y="4790547"/>
            <a:ext cx="4475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0" lang="en-I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Easy Process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2E8E941-D974-22EE-301D-7799CB74D20E}"/>
              </a:ext>
            </a:extLst>
          </p:cNvPr>
          <p:cNvSpPr txBox="1"/>
          <p:nvPr/>
        </p:nvSpPr>
        <p:spPr>
          <a:xfrm>
            <a:off x="4607031" y="5856498"/>
            <a:ext cx="4475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0" lang="en-I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Inflow of Forex</a:t>
            </a:r>
          </a:p>
        </p:txBody>
      </p:sp>
    </p:spTree>
    <p:extLst>
      <p:ext uri="{BB962C8B-B14F-4D97-AF65-F5344CB8AC3E}">
        <p14:creationId xmlns:p14="http://schemas.microsoft.com/office/powerpoint/2010/main" val="6215311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63A8A01-9339-444C-9070-E46387E2C5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026" name="Picture 2" descr="Thank You Images – Browse 261,936 Stock Photos, Vectors, and Video | Adobe  Stock">
            <a:extLst>
              <a:ext uri="{FF2B5EF4-FFF2-40B4-BE49-F238E27FC236}">
                <a16:creationId xmlns:a16="http://schemas.microsoft.com/office/drawing/2014/main" id="{F954C27A-AAF0-4E3A-A53C-2E41639EB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13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/>
          <p:nvPr/>
        </p:nvSpPr>
        <p:spPr>
          <a:xfrm>
            <a:off x="1776819" y="2862573"/>
            <a:ext cx="7131959" cy="3417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4815" indent="-304815" algn="ctr">
              <a:lnSpc>
                <a:spcPts val="2922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sz="2133" dirty="0">
                <a:solidFill>
                  <a:srgbClr val="000000"/>
                </a:solidFill>
                <a:latin typeface="Trebuchet MS" panose="020B0603020202020204" pitchFamily="34" charset="0"/>
              </a:rPr>
              <a:t>Overview of External Commercial Borrowing (ECB)</a:t>
            </a:r>
          </a:p>
        </p:txBody>
      </p:sp>
      <p:grpSp>
        <p:nvGrpSpPr>
          <p:cNvPr id="9" name="Group 9"/>
          <p:cNvGrpSpPr/>
          <p:nvPr/>
        </p:nvGrpSpPr>
        <p:grpSpPr>
          <a:xfrm rot="-10800000">
            <a:off x="9620481" y="0"/>
            <a:ext cx="2565235" cy="2561130"/>
            <a:chOff x="0" y="0"/>
            <a:chExt cx="6350000" cy="63398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1" name="Group 11"/>
          <p:cNvGrpSpPr/>
          <p:nvPr/>
        </p:nvGrpSpPr>
        <p:grpSpPr>
          <a:xfrm rot="-10800000">
            <a:off x="8251693" y="1"/>
            <a:ext cx="1362908" cy="1360727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3" name="Group 13"/>
          <p:cNvGrpSpPr/>
          <p:nvPr/>
        </p:nvGrpSpPr>
        <p:grpSpPr>
          <a:xfrm rot="-10800000">
            <a:off x="6726877" y="-36870"/>
            <a:ext cx="5458839" cy="5450105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chemeClr val="accent5">
                <a:lumMod val="75000"/>
                <a:alpha val="15686"/>
              </a:schemeClr>
            </a:solidFill>
          </p:spPr>
          <p:txBody>
            <a:bodyPr/>
            <a:lstStyle/>
            <a:p>
              <a:endParaRPr lang="en-IN" dirty="0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0" y="4296870"/>
            <a:ext cx="2565235" cy="2561130"/>
            <a:chOff x="0" y="0"/>
            <a:chExt cx="6350000" cy="63398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2571114" y="5497273"/>
            <a:ext cx="1362908" cy="1360727"/>
            <a:chOff x="0" y="0"/>
            <a:chExt cx="6350000" cy="63398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0" y="1407896"/>
            <a:ext cx="5458839" cy="5450105"/>
            <a:chOff x="0" y="0"/>
            <a:chExt cx="6350000" cy="63398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chemeClr val="accent5">
                <a:lumMod val="75000"/>
                <a:alpha val="15686"/>
              </a:schemeClr>
            </a:solidFill>
          </p:spPr>
          <p:txBody>
            <a:bodyPr/>
            <a:lstStyle/>
            <a:p>
              <a:endParaRPr lang="en-IN" dirty="0"/>
            </a:p>
          </p:txBody>
        </p:sp>
      </p:grpSp>
      <p:sp>
        <p:nvSpPr>
          <p:cNvPr id="21" name="TextBox 8">
            <a:extLst>
              <a:ext uri="{FF2B5EF4-FFF2-40B4-BE49-F238E27FC236}">
                <a16:creationId xmlns:a16="http://schemas.microsoft.com/office/drawing/2014/main" id="{E08A6837-4305-EFD5-5A58-ACD9DF43EEA9}"/>
              </a:ext>
            </a:extLst>
          </p:cNvPr>
          <p:cNvSpPr txBox="1"/>
          <p:nvPr/>
        </p:nvSpPr>
        <p:spPr>
          <a:xfrm>
            <a:off x="2691219" y="3610278"/>
            <a:ext cx="7131959" cy="3417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4815" indent="-304815" algn="ctr">
              <a:lnSpc>
                <a:spcPts val="2922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sz="2133" dirty="0">
                <a:solidFill>
                  <a:srgbClr val="000000"/>
                </a:solidFill>
                <a:latin typeface="Trebuchet MS" panose="020B0603020202020204" pitchFamily="34" charset="0"/>
              </a:rPr>
              <a:t>Forms of ECB, Eligible Borrowers, Recognized Lenders</a:t>
            </a:r>
          </a:p>
        </p:txBody>
      </p:sp>
      <p:sp>
        <p:nvSpPr>
          <p:cNvPr id="22" name="TextBox 8">
            <a:extLst>
              <a:ext uri="{FF2B5EF4-FFF2-40B4-BE49-F238E27FC236}">
                <a16:creationId xmlns:a16="http://schemas.microsoft.com/office/drawing/2014/main" id="{09C87E4A-503B-FC62-4978-B01C0479066F}"/>
              </a:ext>
            </a:extLst>
          </p:cNvPr>
          <p:cNvSpPr txBox="1"/>
          <p:nvPr/>
        </p:nvSpPr>
        <p:spPr>
          <a:xfrm>
            <a:off x="2310054" y="4358500"/>
            <a:ext cx="7131959" cy="3417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4815" indent="-304815" algn="ctr">
              <a:lnSpc>
                <a:spcPts val="2922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sz="2133" dirty="0">
                <a:solidFill>
                  <a:srgbClr val="000000"/>
                </a:solidFill>
                <a:latin typeface="Trebuchet MS" panose="020B0603020202020204" pitchFamily="34" charset="0"/>
              </a:rPr>
              <a:t>Minimum Average Maturity Period</a:t>
            </a:r>
          </a:p>
        </p:txBody>
      </p:sp>
      <p:sp>
        <p:nvSpPr>
          <p:cNvPr id="23" name="TextBox 8">
            <a:extLst>
              <a:ext uri="{FF2B5EF4-FFF2-40B4-BE49-F238E27FC236}">
                <a16:creationId xmlns:a16="http://schemas.microsoft.com/office/drawing/2014/main" id="{356044E9-08F9-3FDB-C1B0-EBD99D45E87F}"/>
              </a:ext>
            </a:extLst>
          </p:cNvPr>
          <p:cNvSpPr txBox="1"/>
          <p:nvPr/>
        </p:nvSpPr>
        <p:spPr>
          <a:xfrm>
            <a:off x="4341376" y="5149292"/>
            <a:ext cx="7595443" cy="3417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4815" indent="-304815" algn="ctr">
              <a:lnSpc>
                <a:spcPts val="2922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sz="2133" dirty="0">
                <a:solidFill>
                  <a:srgbClr val="000000"/>
                </a:solidFill>
                <a:latin typeface="Trebuchet MS" panose="020B0603020202020204" pitchFamily="34" charset="0"/>
              </a:rPr>
              <a:t>Negative List, Hedging Provisions, Reporting Requirements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D80C63D-469F-EEC4-1278-44AF86F6F502}"/>
              </a:ext>
            </a:extLst>
          </p:cNvPr>
          <p:cNvGrpSpPr/>
          <p:nvPr/>
        </p:nvGrpSpPr>
        <p:grpSpPr>
          <a:xfrm>
            <a:off x="1012960" y="712689"/>
            <a:ext cx="7160719" cy="2000473"/>
            <a:chOff x="1082960" y="982387"/>
            <a:chExt cx="10741079" cy="3000709"/>
          </a:xfrm>
        </p:grpSpPr>
        <p:sp>
          <p:nvSpPr>
            <p:cNvPr id="2" name="TextBox 2"/>
            <p:cNvSpPr txBox="1"/>
            <p:nvPr/>
          </p:nvSpPr>
          <p:spPr>
            <a:xfrm>
              <a:off x="3866098" y="1028729"/>
              <a:ext cx="7957941" cy="168026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0333"/>
                </a:lnSpc>
              </a:pPr>
              <a:r>
                <a:rPr lang="en-US" sz="4400" b="1" dirty="0">
                  <a:solidFill>
                    <a:srgbClr val="000000"/>
                  </a:solidFill>
                  <a:latin typeface="Trebuchet MS" panose="020B0603020202020204" pitchFamily="34" charset="0"/>
                </a:rPr>
                <a:t>Session Objectives</a:t>
              </a:r>
            </a:p>
          </p:txBody>
        </p:sp>
        <p:pic>
          <p:nvPicPr>
            <p:cNvPr id="27" name="Picture 26" descr="A dart in the center of a target&#10;&#10;Description automatically generated">
              <a:extLst>
                <a:ext uri="{FF2B5EF4-FFF2-40B4-BE49-F238E27FC236}">
                  <a16:creationId xmlns:a16="http://schemas.microsoft.com/office/drawing/2014/main" id="{BE542143-E36F-13B7-4763-7DF37F20B0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2960" y="982387"/>
              <a:ext cx="3048340" cy="3000709"/>
            </a:xfrm>
            <a:prstGeom prst="rect">
              <a:avLst/>
            </a:prstGeom>
          </p:spPr>
        </p:pic>
      </p:grpSp>
      <p:sp>
        <p:nvSpPr>
          <p:cNvPr id="3" name="TextBox 8">
            <a:extLst>
              <a:ext uri="{FF2B5EF4-FFF2-40B4-BE49-F238E27FC236}">
                <a16:creationId xmlns:a16="http://schemas.microsoft.com/office/drawing/2014/main" id="{62FE7C5E-99F8-6A99-A82D-439EDB46D26B}"/>
              </a:ext>
            </a:extLst>
          </p:cNvPr>
          <p:cNvSpPr txBox="1"/>
          <p:nvPr/>
        </p:nvSpPr>
        <p:spPr>
          <a:xfrm>
            <a:off x="5261630" y="5913754"/>
            <a:ext cx="5860029" cy="3417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4815" indent="-304815">
              <a:lnSpc>
                <a:spcPts val="2922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sz="2133" dirty="0">
                <a:solidFill>
                  <a:srgbClr val="000000"/>
                </a:solidFill>
                <a:latin typeface="Trebuchet MS" panose="020B0603020202020204" pitchFamily="34" charset="0"/>
              </a:rPr>
              <a:t>Trade Credits i.e., Supplier’s/Buyer’s Credit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096000" y="0"/>
            <a:ext cx="6096000" cy="6858000"/>
            <a:chOff x="0" y="0"/>
            <a:chExt cx="12192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20370" r="20370"/>
            <a:stretch>
              <a:fillRect/>
            </a:stretch>
          </p:blipFill>
          <p:spPr>
            <a:xfrm>
              <a:off x="0" y="0"/>
              <a:ext cx="12192000" cy="13716000"/>
            </a:xfrm>
            <a:prstGeom prst="rect">
              <a:avLst/>
            </a:prstGeom>
          </p:spPr>
        </p:pic>
      </p:grpSp>
      <p:sp>
        <p:nvSpPr>
          <p:cNvPr id="4" name="TextBox 4"/>
          <p:cNvSpPr txBox="1"/>
          <p:nvPr/>
        </p:nvSpPr>
        <p:spPr>
          <a:xfrm>
            <a:off x="611375" y="271230"/>
            <a:ext cx="5507975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15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000000"/>
                </a:solidFill>
                <a:latin typeface="Trebuchet MS" panose="020B0603020202020204" pitchFamily="34" charset="0"/>
              </a:rPr>
              <a:t>External Commercial Borrowings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098459F-1345-B29D-1EC6-F8DB6DEA41B0}"/>
              </a:ext>
            </a:extLst>
          </p:cNvPr>
          <p:cNvGrpSpPr/>
          <p:nvPr/>
        </p:nvGrpSpPr>
        <p:grpSpPr>
          <a:xfrm>
            <a:off x="685800" y="2565400"/>
            <a:ext cx="7086600" cy="3733109"/>
            <a:chOff x="1028700" y="4420636"/>
            <a:chExt cx="10629900" cy="5599664"/>
          </a:xfrm>
        </p:grpSpPr>
        <p:grpSp>
          <p:nvGrpSpPr>
            <p:cNvPr id="6" name="Group 6"/>
            <p:cNvGrpSpPr/>
            <p:nvPr/>
          </p:nvGrpSpPr>
          <p:grpSpPr>
            <a:xfrm>
              <a:off x="1028700" y="4893781"/>
              <a:ext cx="10629900" cy="5126519"/>
              <a:chOff x="0" y="0"/>
              <a:chExt cx="3531653" cy="1309726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3531653" cy="1309726"/>
              </a:xfrm>
              <a:custGeom>
                <a:avLst/>
                <a:gdLst/>
                <a:ahLst/>
                <a:cxnLst/>
                <a:rect l="l" t="t" r="r" b="b"/>
                <a:pathLst>
                  <a:path w="3531653" h="1309726">
                    <a:moveTo>
                      <a:pt x="0" y="0"/>
                    </a:moveTo>
                    <a:lnTo>
                      <a:pt x="3531653" y="0"/>
                    </a:lnTo>
                    <a:lnTo>
                      <a:pt x="3531653" y="1309726"/>
                    </a:lnTo>
                    <a:lnTo>
                      <a:pt x="0" y="1309726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EF8C506-D7D7-2E51-CE73-4F3045670EC7}"/>
                </a:ext>
              </a:extLst>
            </p:cNvPr>
            <p:cNvGrpSpPr/>
            <p:nvPr/>
          </p:nvGrpSpPr>
          <p:grpSpPr>
            <a:xfrm>
              <a:off x="1792114" y="4420636"/>
              <a:ext cx="1444971" cy="1445728"/>
              <a:chOff x="1811978" y="4893781"/>
              <a:chExt cx="1444971" cy="1445728"/>
            </a:xfrm>
          </p:grpSpPr>
          <p:grpSp>
            <p:nvGrpSpPr>
              <p:cNvPr id="8" name="Group 8"/>
              <p:cNvGrpSpPr/>
              <p:nvPr/>
            </p:nvGrpSpPr>
            <p:grpSpPr>
              <a:xfrm>
                <a:off x="1811978" y="4893781"/>
                <a:ext cx="1444971" cy="1445728"/>
                <a:chOff x="0" y="0"/>
                <a:chExt cx="3093156" cy="3094777"/>
              </a:xfrm>
            </p:grpSpPr>
            <p:sp>
              <p:nvSpPr>
                <p:cNvPr id="9" name="Freeform 9"/>
                <p:cNvSpPr/>
                <p:nvPr/>
              </p:nvSpPr>
              <p:spPr>
                <a:xfrm>
                  <a:off x="0" y="0"/>
                  <a:ext cx="3093156" cy="309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3156" h="3094777">
                      <a:moveTo>
                        <a:pt x="0" y="0"/>
                      </a:moveTo>
                      <a:lnTo>
                        <a:pt x="3093156" y="0"/>
                      </a:lnTo>
                      <a:lnTo>
                        <a:pt x="3093156" y="3094777"/>
                      </a:lnTo>
                      <a:lnTo>
                        <a:pt x="0" y="3094777"/>
                      </a:lnTo>
                      <a:close/>
                    </a:path>
                  </a:pathLst>
                </a:custGeom>
                <a:solidFill>
                  <a:srgbClr val="44B875"/>
                </a:solidFill>
              </p:spPr>
              <p:txBody>
                <a:bodyPr/>
                <a:lstStyle/>
                <a:p>
                  <a:endParaRPr lang="en-IN"/>
                </a:p>
              </p:txBody>
            </p:sp>
          </p:grpSp>
          <p:sp>
            <p:nvSpPr>
              <p:cNvPr id="10" name="Freeform 10"/>
              <p:cNvSpPr/>
              <p:nvPr/>
            </p:nvSpPr>
            <p:spPr>
              <a:xfrm>
                <a:off x="2165492" y="5181813"/>
                <a:ext cx="737944" cy="869666"/>
              </a:xfrm>
              <a:custGeom>
                <a:avLst/>
                <a:gdLst/>
                <a:ahLst/>
                <a:cxnLst/>
                <a:rect l="l" t="t" r="r" b="b"/>
                <a:pathLst>
                  <a:path w="737944" h="869666">
                    <a:moveTo>
                      <a:pt x="0" y="0"/>
                    </a:moveTo>
                    <a:lnTo>
                      <a:pt x="737944" y="0"/>
                    </a:lnTo>
                    <a:lnTo>
                      <a:pt x="737944" y="869666"/>
                    </a:lnTo>
                    <a:lnTo>
                      <a:pt x="0" y="869666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endParaRPr lang="en-IN"/>
              </a:p>
            </p:txBody>
          </p:sp>
        </p:grpSp>
        <p:sp>
          <p:nvSpPr>
            <p:cNvPr id="12" name="TextBox 12"/>
            <p:cNvSpPr txBox="1"/>
            <p:nvPr/>
          </p:nvSpPr>
          <p:spPr>
            <a:xfrm>
              <a:off x="1504950" y="6147969"/>
              <a:ext cx="9677400" cy="309700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2300"/>
                </a:lnSpc>
              </a:pPr>
              <a:r>
                <a:rPr lang="en-US" sz="2133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ECBs are commercial loans raised by eligible resident entities from recognized non-resident entities </a:t>
              </a:r>
            </a:p>
            <a:p>
              <a:pPr algn="just">
                <a:lnSpc>
                  <a:spcPts val="2300"/>
                </a:lnSpc>
              </a:pPr>
              <a:endParaRPr lang="en-US" sz="2133" dirty="0">
                <a:solidFill>
                  <a:schemeClr val="bg1"/>
                </a:solidFill>
                <a:latin typeface="Trebuchet MS" panose="020B0603020202020204" pitchFamily="34" charset="0"/>
              </a:endParaRPr>
            </a:p>
            <a:p>
              <a:pPr algn="just">
                <a:lnSpc>
                  <a:spcPts val="2300"/>
                </a:lnSpc>
              </a:pPr>
              <a:r>
                <a:rPr lang="en-US" sz="2133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Widely used in India to facilitate access to foreign money by Indian corporations and Public Sector Undertakings (PSUs).</a:t>
              </a:r>
              <a:endParaRPr lang="en-US" sz="1867" dirty="0">
                <a:solidFill>
                  <a:schemeClr val="bg1"/>
                </a:solidFill>
                <a:latin typeface="Trebuchet MS" panose="020B0603020202020204" pitchFamily="34" charset="0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6C9C8863-AB5F-7D41-F44D-9F2313BDD18C}"/>
              </a:ext>
            </a:extLst>
          </p:cNvPr>
          <p:cNvSpPr txBox="1"/>
          <p:nvPr/>
        </p:nvSpPr>
        <p:spPr>
          <a:xfrm>
            <a:off x="547576" y="1553632"/>
            <a:ext cx="55079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sz="1500" dirty="0"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RBI/FED/2018-19/67</a:t>
            </a:r>
          </a:p>
          <a:p>
            <a:pPr algn="just"/>
            <a:r>
              <a:rPr lang="en-IN" sz="1500" dirty="0"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FED Master Direction No. 5/2018-19</a:t>
            </a:r>
            <a:endParaRPr kumimoji="0" lang="en-IN" sz="15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rebuchet MS" panose="020B0603020202020204" pitchFamily="34" charset="0"/>
              <a:ea typeface="Cambria" panose="02040503050406030204" pitchFamily="18" charset="0"/>
              <a:cs typeface="Lato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680804" y="74565"/>
            <a:ext cx="6269692" cy="641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15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000000"/>
                </a:solidFill>
                <a:latin typeface="Trebuchet MS" panose="020B0603020202020204" pitchFamily="34" charset="0"/>
              </a:rPr>
              <a:t>ECB Transaction Flow</a:t>
            </a:r>
            <a:endParaRPr lang="en-US" sz="4800" b="1" dirty="0">
              <a:solidFill>
                <a:srgbClr val="000000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EF8C506-D7D7-2E51-CE73-4F3045670EC7}"/>
              </a:ext>
            </a:extLst>
          </p:cNvPr>
          <p:cNvGrpSpPr/>
          <p:nvPr/>
        </p:nvGrpSpPr>
        <p:grpSpPr>
          <a:xfrm>
            <a:off x="2272998" y="5484689"/>
            <a:ext cx="963314" cy="963819"/>
            <a:chOff x="1811978" y="4893781"/>
            <a:chExt cx="1444971" cy="1445728"/>
          </a:xfrm>
        </p:grpSpPr>
        <p:sp>
          <p:nvSpPr>
            <p:cNvPr id="9" name="Freeform 9"/>
            <p:cNvSpPr/>
            <p:nvPr/>
          </p:nvSpPr>
          <p:spPr>
            <a:xfrm>
              <a:off x="1811978" y="4893781"/>
              <a:ext cx="1444971" cy="1445728"/>
            </a:xfrm>
            <a:custGeom>
              <a:avLst/>
              <a:gdLst/>
              <a:ahLst/>
              <a:cxnLst/>
              <a:rect l="l" t="t" r="r" b="b"/>
              <a:pathLst>
                <a:path w="3093156" h="3094777">
                  <a:moveTo>
                    <a:pt x="0" y="0"/>
                  </a:moveTo>
                  <a:lnTo>
                    <a:pt x="3093156" y="0"/>
                  </a:lnTo>
                  <a:lnTo>
                    <a:pt x="3093156" y="3094777"/>
                  </a:lnTo>
                  <a:lnTo>
                    <a:pt x="0" y="3094777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2165492" y="5181813"/>
              <a:ext cx="737944" cy="869666"/>
            </a:xfrm>
            <a:custGeom>
              <a:avLst/>
              <a:gdLst/>
              <a:ahLst/>
              <a:cxnLst/>
              <a:rect l="l" t="t" r="r" b="b"/>
              <a:pathLst>
                <a:path w="737944" h="869666">
                  <a:moveTo>
                    <a:pt x="0" y="0"/>
                  </a:moveTo>
                  <a:lnTo>
                    <a:pt x="737944" y="0"/>
                  </a:lnTo>
                  <a:lnTo>
                    <a:pt x="737944" y="869666"/>
                  </a:lnTo>
                  <a:lnTo>
                    <a:pt x="0" y="8696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IN" dirty="0"/>
            </a:p>
          </p:txBody>
        </p:sp>
      </p:grpSp>
      <p:pic>
        <p:nvPicPr>
          <p:cNvPr id="3" name="Picture 2" descr="A grey map of india&#10;&#10;Description automatically generated">
            <a:extLst>
              <a:ext uri="{FF2B5EF4-FFF2-40B4-BE49-F238E27FC236}">
                <a16:creationId xmlns:a16="http://schemas.microsoft.com/office/drawing/2014/main" id="{CDF4D7C0-7F52-CDCD-3BBA-FBDF1DAB9134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090" y="630423"/>
            <a:ext cx="6285867" cy="5078021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8FA1FD2-277F-D847-E9AB-833CFD7E8B80}"/>
              </a:ext>
            </a:extLst>
          </p:cNvPr>
          <p:cNvSpPr/>
          <p:nvPr/>
        </p:nvSpPr>
        <p:spPr>
          <a:xfrm>
            <a:off x="8047657" y="2606092"/>
            <a:ext cx="1944043" cy="963819"/>
          </a:xfrm>
          <a:prstGeom prst="roundRect">
            <a:avLst/>
          </a:prstGeom>
          <a:solidFill>
            <a:srgbClr val="2AAC49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867" dirty="0">
                <a:latin typeface="Trebuchet MS" panose="020B0603020202020204" pitchFamily="34" charset="0"/>
              </a:rPr>
              <a:t>Recognized Resident Borrower</a:t>
            </a:r>
          </a:p>
        </p:txBody>
      </p:sp>
      <p:sp>
        <p:nvSpPr>
          <p:cNvPr id="29" name="Freeform 4">
            <a:extLst>
              <a:ext uri="{FF2B5EF4-FFF2-40B4-BE49-F238E27FC236}">
                <a16:creationId xmlns:a16="http://schemas.microsoft.com/office/drawing/2014/main" id="{15C78E23-1D3A-AE25-06B3-88C349939225}"/>
              </a:ext>
            </a:extLst>
          </p:cNvPr>
          <p:cNvSpPr/>
          <p:nvPr/>
        </p:nvSpPr>
        <p:spPr>
          <a:xfrm>
            <a:off x="-56727" y="907787"/>
            <a:ext cx="5130800" cy="4714041"/>
          </a:xfrm>
          <a:custGeom>
            <a:avLst/>
            <a:gdLst/>
            <a:ahLst/>
            <a:cxnLst/>
            <a:rect l="l" t="t" r="r" b="b"/>
            <a:pathLst>
              <a:path w="16167757" h="8685028">
                <a:moveTo>
                  <a:pt x="0" y="0"/>
                </a:moveTo>
                <a:lnTo>
                  <a:pt x="16167757" y="0"/>
                </a:lnTo>
                <a:lnTo>
                  <a:pt x="16167757" y="8685028"/>
                </a:lnTo>
                <a:lnTo>
                  <a:pt x="0" y="868502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56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1" r="-64090"/>
            </a:stretch>
          </a:blipFill>
        </p:spPr>
        <p:txBody>
          <a:bodyPr/>
          <a:lstStyle/>
          <a:p>
            <a:endParaRPr lang="en-IN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E505B5A-FB2F-D140-B1F4-3D3A44F98857}"/>
              </a:ext>
            </a:extLst>
          </p:cNvPr>
          <p:cNvSpPr/>
          <p:nvPr/>
        </p:nvSpPr>
        <p:spPr>
          <a:xfrm>
            <a:off x="2173065" y="2614145"/>
            <a:ext cx="1944043" cy="963819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867" dirty="0">
                <a:latin typeface="Trebuchet MS" panose="020B0603020202020204" pitchFamily="34" charset="0"/>
              </a:rPr>
              <a:t>Recognized Non-Resident Lender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A99B4D1-8D9F-B320-3AFF-051A604E87CD}"/>
              </a:ext>
            </a:extLst>
          </p:cNvPr>
          <p:cNvGrpSpPr/>
          <p:nvPr/>
        </p:nvGrpSpPr>
        <p:grpSpPr>
          <a:xfrm>
            <a:off x="4117108" y="2625252"/>
            <a:ext cx="3930549" cy="1606067"/>
            <a:chOff x="6175661" y="3937877"/>
            <a:chExt cx="5895824" cy="2409101"/>
          </a:xfrm>
        </p:grpSpPr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78B4B490-C5B0-971E-8811-16C5400B91FD}"/>
                </a:ext>
              </a:extLst>
            </p:cNvPr>
            <p:cNvCxnSpPr>
              <a:cxnSpLocks/>
            </p:cNvCxnSpPr>
            <p:nvPr/>
          </p:nvCxnSpPr>
          <p:spPr>
            <a:xfrm>
              <a:off x="9544614" y="4639327"/>
              <a:ext cx="2526871" cy="4754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56CEFD6-8B9F-663D-25FE-4542F6170249}"/>
                </a:ext>
              </a:extLst>
            </p:cNvPr>
            <p:cNvSpPr txBox="1"/>
            <p:nvPr/>
          </p:nvSpPr>
          <p:spPr>
            <a:xfrm>
              <a:off x="7898875" y="5223785"/>
              <a:ext cx="2526870" cy="112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133" dirty="0">
                  <a:latin typeface="Trebuchet MS" panose="020B0603020202020204" pitchFamily="34" charset="0"/>
                </a:rPr>
                <a:t>Commercial Loan</a:t>
              </a:r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499B328A-B570-07E5-0516-DCC9A8DA906E}"/>
                </a:ext>
              </a:extLst>
            </p:cNvPr>
            <p:cNvSpPr/>
            <p:nvPr/>
          </p:nvSpPr>
          <p:spPr>
            <a:xfrm>
              <a:off x="8525140" y="3937877"/>
              <a:ext cx="950258" cy="1119879"/>
            </a:xfrm>
            <a:custGeom>
              <a:avLst/>
              <a:gdLst/>
              <a:ahLst/>
              <a:cxnLst/>
              <a:rect l="l" t="t" r="r" b="b"/>
              <a:pathLst>
                <a:path w="950258" h="1119879">
                  <a:moveTo>
                    <a:pt x="0" y="0"/>
                  </a:moveTo>
                  <a:lnTo>
                    <a:pt x="950259" y="0"/>
                  </a:lnTo>
                  <a:lnTo>
                    <a:pt x="950259" y="1119879"/>
                  </a:lnTo>
                  <a:lnTo>
                    <a:pt x="0" y="11198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IN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465424F-85A9-4AD3-ABB2-32CFAFA7D30F}"/>
                </a:ext>
              </a:extLst>
            </p:cNvPr>
            <p:cNvCxnSpPr>
              <a:cxnSpLocks/>
            </p:cNvCxnSpPr>
            <p:nvPr/>
          </p:nvCxnSpPr>
          <p:spPr>
            <a:xfrm>
              <a:off x="6175661" y="4639327"/>
              <a:ext cx="2280264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C7DC0C2-9015-4B0F-BC40-5C30CB9C9DAA}"/>
              </a:ext>
            </a:extLst>
          </p:cNvPr>
          <p:cNvSpPr txBox="1"/>
          <p:nvPr/>
        </p:nvSpPr>
        <p:spPr>
          <a:xfrm>
            <a:off x="3529015" y="5231325"/>
            <a:ext cx="6337004" cy="366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2300"/>
              </a:lnSpc>
            </a:pPr>
            <a:r>
              <a:rPr lang="en-US" sz="1800" b="1" dirty="0">
                <a:latin typeface="Trebuchet MS" panose="020B0603020202020204" pitchFamily="34" charset="0"/>
              </a:rPr>
              <a:t>Loan should conform to parameters such as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89B774-03CE-2A44-5798-DD40D7CCAB10}"/>
              </a:ext>
            </a:extLst>
          </p:cNvPr>
          <p:cNvSpPr txBox="1"/>
          <p:nvPr/>
        </p:nvSpPr>
        <p:spPr>
          <a:xfrm>
            <a:off x="3542173" y="5512879"/>
            <a:ext cx="6337004" cy="1251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rebuchet MS" panose="020B0603020202020204" pitchFamily="34" charset="0"/>
              </a:rPr>
              <a:t>M</a:t>
            </a:r>
            <a:r>
              <a:rPr lang="en-US" sz="1800" dirty="0">
                <a:latin typeface="Trebuchet MS" panose="020B0603020202020204" pitchFamily="34" charset="0"/>
              </a:rPr>
              <a:t>inimum </a:t>
            </a:r>
            <a:r>
              <a:rPr lang="en-US" dirty="0">
                <a:latin typeface="Trebuchet MS" panose="020B0603020202020204" pitchFamily="34" charset="0"/>
              </a:rPr>
              <a:t>M</a:t>
            </a:r>
            <a:r>
              <a:rPr lang="en-US" sz="1800" dirty="0">
                <a:latin typeface="Trebuchet MS" panose="020B0603020202020204" pitchFamily="34" charset="0"/>
              </a:rPr>
              <a:t>aturity</a:t>
            </a:r>
          </a:p>
          <a:p>
            <a:pPr marL="285750" indent="-285750" algn="just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rebuchet MS" panose="020B0603020202020204" pitchFamily="34" charset="0"/>
              </a:rPr>
              <a:t>P</a:t>
            </a:r>
            <a:r>
              <a:rPr lang="en-US" sz="1800" dirty="0">
                <a:latin typeface="Trebuchet MS" panose="020B0603020202020204" pitchFamily="34" charset="0"/>
              </a:rPr>
              <a:t>ermitted and non-permitted end-uses, </a:t>
            </a:r>
          </a:p>
          <a:p>
            <a:pPr marL="285750" indent="-285750" algn="just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rebuchet MS" panose="020B0603020202020204" pitchFamily="34" charset="0"/>
              </a:rPr>
              <a:t>M</a:t>
            </a:r>
            <a:r>
              <a:rPr lang="en-US" sz="1800" dirty="0">
                <a:latin typeface="Trebuchet MS" panose="020B0603020202020204" pitchFamily="34" charset="0"/>
              </a:rPr>
              <a:t>aximum All-in-Cost ceiling </a:t>
            </a:r>
          </a:p>
          <a:p>
            <a:pPr marL="285750" indent="-285750" algn="just">
              <a:lnSpc>
                <a:spcPts val="23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Trebuchet MS" panose="020B0603020202020204" pitchFamily="34" charset="0"/>
              </a:rPr>
              <a:t>O</a:t>
            </a:r>
            <a:r>
              <a:rPr lang="en-US" sz="1800" dirty="0">
                <a:latin typeface="Trebuchet MS" panose="020B0603020202020204" pitchFamily="34" charset="0"/>
              </a:rPr>
              <a:t>ther Govt. Guidelines</a:t>
            </a:r>
            <a:endParaRPr lang="en-US" sz="1600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07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38" name="Slide Background">
            <a:extLst>
              <a:ext uri="{FF2B5EF4-FFF2-40B4-BE49-F238E27FC236}">
                <a16:creationId xmlns:a16="http://schemas.microsoft.com/office/drawing/2014/main" id="{B210AC1D-4063-4C6E-9528-FA9C4C0C18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139" name="Rectangle 4138">
            <a:extLst>
              <a:ext uri="{FF2B5EF4-FFF2-40B4-BE49-F238E27FC236}">
                <a16:creationId xmlns:a16="http://schemas.microsoft.com/office/drawing/2014/main" id="{02F8C595-E68C-4306-AED8-DC7826A0A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889000" dist="406400" dir="21540000" sx="90000" sy="90000" algn="t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 descr="Dollar">
            <a:extLst>
              <a:ext uri="{FF2B5EF4-FFF2-40B4-BE49-F238E27FC236}">
                <a16:creationId xmlns:a16="http://schemas.microsoft.com/office/drawing/2014/main" id="{A0F473F2-3DBB-8464-EFEC-FDAFBB149F32}"/>
              </a:ext>
            </a:extLst>
          </p:cNvPr>
          <p:cNvSpPr/>
          <p:nvPr/>
        </p:nvSpPr>
        <p:spPr>
          <a:xfrm>
            <a:off x="3971478" y="982891"/>
            <a:ext cx="810000" cy="81000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15" name="Rectangle 14" descr="Upward trend">
            <a:extLst>
              <a:ext uri="{FF2B5EF4-FFF2-40B4-BE49-F238E27FC236}">
                <a16:creationId xmlns:a16="http://schemas.microsoft.com/office/drawing/2014/main" id="{0407ED38-8D0D-970E-3252-E28B3FF126F6}"/>
              </a:ext>
            </a:extLst>
          </p:cNvPr>
          <p:cNvSpPr/>
          <p:nvPr/>
        </p:nvSpPr>
        <p:spPr>
          <a:xfrm>
            <a:off x="3865099" y="2811375"/>
            <a:ext cx="993498" cy="993498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1B19262-9E3D-5CD3-1FAE-9A74E091C909}"/>
              </a:ext>
            </a:extLst>
          </p:cNvPr>
          <p:cNvSpPr/>
          <p:nvPr/>
        </p:nvSpPr>
        <p:spPr>
          <a:xfrm>
            <a:off x="7818454" y="3097088"/>
            <a:ext cx="2745000" cy="85500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IN"/>
          </a:p>
        </p:txBody>
      </p:sp>
      <p:sp>
        <p:nvSpPr>
          <p:cNvPr id="19" name="Rectangle 18" descr="Money">
            <a:extLst>
              <a:ext uri="{FF2B5EF4-FFF2-40B4-BE49-F238E27FC236}">
                <a16:creationId xmlns:a16="http://schemas.microsoft.com/office/drawing/2014/main" id="{EF71728C-D2CC-2FE3-0296-B71955A6BD58}"/>
              </a:ext>
            </a:extLst>
          </p:cNvPr>
          <p:cNvSpPr/>
          <p:nvPr/>
        </p:nvSpPr>
        <p:spPr>
          <a:xfrm>
            <a:off x="4008321" y="5036114"/>
            <a:ext cx="993498" cy="993498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N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4752418-8302-AAA6-7042-56E41A5CD40A}"/>
              </a:ext>
            </a:extLst>
          </p:cNvPr>
          <p:cNvSpPr txBox="1"/>
          <p:nvPr/>
        </p:nvSpPr>
        <p:spPr>
          <a:xfrm>
            <a:off x="5382238" y="845588"/>
            <a:ext cx="554229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just" defTabSz="4889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b="1" kern="1200" dirty="0"/>
              <a:t>Registrations by Indian companies for external commercial borrowings (ECBs) almost doubled to $49.2 billion in the FY24 from $26.6 billion in FY23</a:t>
            </a:r>
            <a:endParaRPr lang="en-US" sz="1800" kern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AE6FD0-C98C-F7C6-0DDE-EFE8883ADA1E}"/>
              </a:ext>
            </a:extLst>
          </p:cNvPr>
          <p:cNvSpPr txBox="1"/>
          <p:nvPr/>
        </p:nvSpPr>
        <p:spPr>
          <a:xfrm>
            <a:off x="5440492" y="2924423"/>
            <a:ext cx="55422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just" defTabSz="4889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b="1" kern="1200" dirty="0"/>
              <a:t>Net inflow improved to $9.5 billion FY 24 despite increase in cost due to due to elevated global benchmark interest rates. Net ECBs to India recorded inflows of less than a $1 billion in FY23.</a:t>
            </a:r>
            <a:endParaRPr lang="en-US" sz="1800" kern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8D5BA20-CEFE-1FE4-F3F4-F578B6FC0808}"/>
              </a:ext>
            </a:extLst>
          </p:cNvPr>
          <p:cNvSpPr txBox="1"/>
          <p:nvPr/>
        </p:nvSpPr>
        <p:spPr>
          <a:xfrm>
            <a:off x="5496729" y="5156758"/>
            <a:ext cx="5454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just" defTabSz="8445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b="1" kern="1200" dirty="0"/>
              <a:t>ECBs disbursements were at $38.4 billion in FY24 compared to $ 23.8 billion in FY23</a:t>
            </a:r>
            <a:endParaRPr lang="en-US" sz="1800" kern="1200" dirty="0"/>
          </a:p>
        </p:txBody>
      </p:sp>
      <p:pic>
        <p:nvPicPr>
          <p:cNvPr id="4106" name="Picture 10" descr="Sniffers – Foreign currency exchange">
            <a:extLst>
              <a:ext uri="{FF2B5EF4-FFF2-40B4-BE49-F238E27FC236}">
                <a16:creationId xmlns:a16="http://schemas.microsoft.com/office/drawing/2014/main" id="{2024A131-301E-7990-CB4E-32E97437D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32" y="1792891"/>
            <a:ext cx="3660361" cy="316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EF8D7525-1729-087F-85F4-8C263131051E}"/>
              </a:ext>
            </a:extLst>
          </p:cNvPr>
          <p:cNvSpPr txBox="1"/>
          <p:nvPr/>
        </p:nvSpPr>
        <p:spPr>
          <a:xfrm rot="20095228">
            <a:off x="628704" y="822997"/>
            <a:ext cx="27140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sz="4000" b="1" dirty="0">
                <a:solidFill>
                  <a:srgbClr val="FF0000"/>
                </a:solidFill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ECB</a:t>
            </a:r>
            <a:r>
              <a:rPr kumimoji="0" lang="en-I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Cambria" panose="02040503050406030204" pitchFamily="18" charset="0"/>
                <a:cs typeface="Lato" charset="0"/>
              </a:rPr>
              <a:t> Flow</a:t>
            </a:r>
          </a:p>
        </p:txBody>
      </p:sp>
      <p:grpSp>
        <p:nvGrpSpPr>
          <p:cNvPr id="30" name="Group 11">
            <a:extLst>
              <a:ext uri="{FF2B5EF4-FFF2-40B4-BE49-F238E27FC236}">
                <a16:creationId xmlns:a16="http://schemas.microsoft.com/office/drawing/2014/main" id="{DAF662CE-03ED-B986-52E9-E2135451BF88}"/>
              </a:ext>
            </a:extLst>
          </p:cNvPr>
          <p:cNvGrpSpPr/>
          <p:nvPr/>
        </p:nvGrpSpPr>
        <p:grpSpPr>
          <a:xfrm rot="-2700000">
            <a:off x="-1282618" y="-1998502"/>
            <a:ext cx="2565235" cy="2561130"/>
            <a:chOff x="0" y="0"/>
            <a:chExt cx="6350000" cy="6339840"/>
          </a:xfrm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C40253A1-5DCF-C451-31CD-39F544A6FF26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32" name="Group 13">
            <a:extLst>
              <a:ext uri="{FF2B5EF4-FFF2-40B4-BE49-F238E27FC236}">
                <a16:creationId xmlns:a16="http://schemas.microsoft.com/office/drawing/2014/main" id="{3792573C-0CBB-2136-EE19-F894559CF252}"/>
              </a:ext>
            </a:extLst>
          </p:cNvPr>
          <p:cNvGrpSpPr/>
          <p:nvPr/>
        </p:nvGrpSpPr>
        <p:grpSpPr>
          <a:xfrm rot="-2700000">
            <a:off x="168041" y="-1051940"/>
            <a:ext cx="1362908" cy="1360727"/>
            <a:chOff x="0" y="0"/>
            <a:chExt cx="6350000" cy="6339840"/>
          </a:xfrm>
        </p:grpSpPr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6B191C09-253C-03B3-E126-1A4A4380DF77}"/>
                </a:ext>
              </a:extLst>
            </p:cNvPr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436F4D1-8E06-DD73-5037-77D64974522C}"/>
              </a:ext>
            </a:extLst>
          </p:cNvPr>
          <p:cNvGrpSpPr/>
          <p:nvPr/>
        </p:nvGrpSpPr>
        <p:grpSpPr>
          <a:xfrm>
            <a:off x="10545988" y="6461898"/>
            <a:ext cx="2561130" cy="3195477"/>
            <a:chOff x="9880970" y="6363883"/>
            <a:chExt cx="2561130" cy="3195477"/>
          </a:xfrm>
        </p:grpSpPr>
        <p:grpSp>
          <p:nvGrpSpPr>
            <p:cNvPr id="35" name="Group 13">
              <a:extLst>
                <a:ext uri="{FF2B5EF4-FFF2-40B4-BE49-F238E27FC236}">
                  <a16:creationId xmlns:a16="http://schemas.microsoft.com/office/drawing/2014/main" id="{06509CF4-D0DC-55E2-03AB-022C89E927C8}"/>
                </a:ext>
              </a:extLst>
            </p:cNvPr>
            <p:cNvGrpSpPr/>
            <p:nvPr/>
          </p:nvGrpSpPr>
          <p:grpSpPr>
            <a:xfrm rot="2700000" flipV="1">
              <a:off x="10813406" y="6491781"/>
              <a:ext cx="1612769" cy="1356974"/>
              <a:chOff x="-1164147" y="2"/>
              <a:chExt cx="7514141" cy="5132499"/>
            </a:xfrm>
          </p:grpSpPr>
          <p:sp>
            <p:nvSpPr>
              <p:cNvPr id="38" name="Freeform 14">
                <a:extLst>
                  <a:ext uri="{FF2B5EF4-FFF2-40B4-BE49-F238E27FC236}">
                    <a16:creationId xmlns:a16="http://schemas.microsoft.com/office/drawing/2014/main" id="{5410259E-998E-4DE7-8196-BE4FCBF7DD8D}"/>
                  </a:ext>
                </a:extLst>
              </p:cNvPr>
              <p:cNvSpPr/>
              <p:nvPr/>
            </p:nvSpPr>
            <p:spPr>
              <a:xfrm>
                <a:off x="-1164147" y="2"/>
                <a:ext cx="7514141" cy="5132499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36" name="Group 11">
              <a:extLst>
                <a:ext uri="{FF2B5EF4-FFF2-40B4-BE49-F238E27FC236}">
                  <a16:creationId xmlns:a16="http://schemas.microsoft.com/office/drawing/2014/main" id="{5061F073-10E8-6482-693E-3E60D40C5FE9}"/>
                </a:ext>
              </a:extLst>
            </p:cNvPr>
            <p:cNvGrpSpPr/>
            <p:nvPr/>
          </p:nvGrpSpPr>
          <p:grpSpPr>
            <a:xfrm rot="2700000" flipV="1">
              <a:off x="9878917" y="6996178"/>
              <a:ext cx="2565235" cy="2561130"/>
              <a:chOff x="292920" y="95089"/>
              <a:chExt cx="6350000" cy="6339840"/>
            </a:xfrm>
          </p:grpSpPr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id="{491209C6-CACD-7FF7-3C81-8A19019C40E5}"/>
                  </a:ext>
                </a:extLst>
              </p:cNvPr>
              <p:cNvSpPr/>
              <p:nvPr/>
            </p:nvSpPr>
            <p:spPr>
              <a:xfrm>
                <a:off x="292920" y="95089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966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9" grpId="0" animBg="1"/>
      <p:bldP spid="24" grpId="0"/>
      <p:bldP spid="26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 rot="-2700000">
            <a:off x="-1282618" y="-1998502"/>
            <a:ext cx="2565235" cy="2561130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/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13" name="Group 13"/>
          <p:cNvGrpSpPr/>
          <p:nvPr/>
        </p:nvGrpSpPr>
        <p:grpSpPr>
          <a:xfrm rot="-2700000">
            <a:off x="168041" y="-1051940"/>
            <a:ext cx="1362908" cy="1360727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/>
            </a:solidFill>
          </p:spPr>
          <p:txBody>
            <a:bodyPr/>
            <a:lstStyle/>
            <a:p>
              <a:endParaRPr lang="en-IN"/>
            </a:p>
          </p:txBody>
        </p:sp>
      </p:grpSp>
      <p:sp>
        <p:nvSpPr>
          <p:cNvPr id="2" name="TextBox 13">
            <a:extLst>
              <a:ext uri="{FF2B5EF4-FFF2-40B4-BE49-F238E27FC236}">
                <a16:creationId xmlns:a16="http://schemas.microsoft.com/office/drawing/2014/main" id="{6F9D24AF-CC96-40A6-B540-7A48B21EADA3}"/>
              </a:ext>
            </a:extLst>
          </p:cNvPr>
          <p:cNvSpPr txBox="1"/>
          <p:nvPr/>
        </p:nvSpPr>
        <p:spPr>
          <a:xfrm>
            <a:off x="4255371" y="283846"/>
            <a:ext cx="4029313" cy="3592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IN" sz="2400" b="1" dirty="0">
                <a:solidFill>
                  <a:srgbClr val="000000"/>
                </a:solidFill>
                <a:latin typeface="Trebuchet MS" panose="020B0603020202020204" pitchFamily="34" charset="0"/>
              </a:rPr>
              <a:t>Procedure of Raising ECB</a:t>
            </a:r>
            <a:endParaRPr lang="en-US" sz="2400" b="1" dirty="0">
              <a:solidFill>
                <a:srgbClr val="000000"/>
              </a:solidFill>
              <a:latin typeface="Trebuchet MS" panose="020B0603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FA0A87F-7A7A-A041-88D0-11E3D827BAC6}"/>
              </a:ext>
            </a:extLst>
          </p:cNvPr>
          <p:cNvCxnSpPr/>
          <p:nvPr/>
        </p:nvCxnSpPr>
        <p:spPr>
          <a:xfrm>
            <a:off x="6129337" y="845187"/>
            <a:ext cx="1" cy="35394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5E6D23-1130-A350-E1DC-27A9807E0481}"/>
              </a:ext>
            </a:extLst>
          </p:cNvPr>
          <p:cNvCxnSpPr/>
          <p:nvPr/>
        </p:nvCxnSpPr>
        <p:spPr>
          <a:xfrm>
            <a:off x="2933700" y="1199130"/>
            <a:ext cx="63246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A010373-A13C-02B0-6D00-786CF7638758}"/>
              </a:ext>
            </a:extLst>
          </p:cNvPr>
          <p:cNvCxnSpPr/>
          <p:nvPr/>
        </p:nvCxnSpPr>
        <p:spPr>
          <a:xfrm>
            <a:off x="2933700" y="1199130"/>
            <a:ext cx="0" cy="5231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F93FEC6-D7E0-BA3E-4586-7212EE9FADC9}"/>
              </a:ext>
            </a:extLst>
          </p:cNvPr>
          <p:cNvCxnSpPr/>
          <p:nvPr/>
        </p:nvCxnSpPr>
        <p:spPr>
          <a:xfrm>
            <a:off x="9258299" y="1199130"/>
            <a:ext cx="0" cy="5231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8B853DD-FE41-57C9-0C10-EE1AE173383C}"/>
              </a:ext>
            </a:extLst>
          </p:cNvPr>
          <p:cNvSpPr txBox="1"/>
          <p:nvPr/>
        </p:nvSpPr>
        <p:spPr>
          <a:xfrm>
            <a:off x="1841249" y="1755214"/>
            <a:ext cx="26977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IN" sz="2800" b="0" i="0" u="none" strike="noStrike" baseline="0" dirty="0">
                <a:latin typeface="Calibri" panose="020F0502020204030204" pitchFamily="34" charset="0"/>
              </a:rPr>
              <a:t>Automatic Route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C55408-9547-719C-8F28-8C7D6528550B}"/>
              </a:ext>
            </a:extLst>
          </p:cNvPr>
          <p:cNvSpPr txBox="1"/>
          <p:nvPr/>
        </p:nvSpPr>
        <p:spPr>
          <a:xfrm>
            <a:off x="7921533" y="1804631"/>
            <a:ext cx="2429218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IN" sz="2800" dirty="0">
                <a:latin typeface="Calibri" panose="020F0502020204030204" pitchFamily="34" charset="0"/>
              </a:rPr>
              <a:t>Approval Route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732C51A-3B05-4C20-652E-12003B5618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95" y="4048885"/>
            <a:ext cx="1199588" cy="119958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67F4FBA-392E-7F7D-0F7A-97C0C9DB3C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614" y="4220588"/>
            <a:ext cx="888791" cy="73177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C728C4E-0326-5B3C-C0C9-CBA725FEBD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8" t="28472" r="26919" b="779"/>
          <a:stretch/>
        </p:blipFill>
        <p:spPr>
          <a:xfrm>
            <a:off x="4758729" y="3991953"/>
            <a:ext cx="1338219" cy="1041189"/>
          </a:xfrm>
          <a:prstGeom prst="rect">
            <a:avLst/>
          </a:prstGeom>
        </p:spPr>
      </p:pic>
      <p:pic>
        <p:nvPicPr>
          <p:cNvPr id="38" name="Picture 37" descr="A group of people in a black background&#10;&#10;Description automatically generated">
            <a:extLst>
              <a:ext uri="{FF2B5EF4-FFF2-40B4-BE49-F238E27FC236}">
                <a16:creationId xmlns:a16="http://schemas.microsoft.com/office/drawing/2014/main" id="{AF92E906-225F-3F3F-D817-9E40419E39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539" y="4200751"/>
            <a:ext cx="1490859" cy="806573"/>
          </a:xfrm>
          <a:prstGeom prst="rect">
            <a:avLst/>
          </a:prstGeom>
        </p:spPr>
      </p:pic>
      <p:pic>
        <p:nvPicPr>
          <p:cNvPr id="39" name="Picture 38" descr="A logo with a tiger and palm tree&#10;&#10;Description automatically generated">
            <a:extLst>
              <a:ext uri="{FF2B5EF4-FFF2-40B4-BE49-F238E27FC236}">
                <a16:creationId xmlns:a16="http://schemas.microsoft.com/office/drawing/2014/main" id="{39F362E8-E08A-FB7E-3D78-E89E2307CB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583" y="3851956"/>
            <a:ext cx="1649607" cy="1649607"/>
          </a:xfrm>
          <a:prstGeom prst="rect">
            <a:avLst/>
          </a:prstGeom>
        </p:spPr>
      </p:pic>
      <p:sp>
        <p:nvSpPr>
          <p:cNvPr id="40" name="Arrow: Up 39">
            <a:extLst>
              <a:ext uri="{FF2B5EF4-FFF2-40B4-BE49-F238E27FC236}">
                <a16:creationId xmlns:a16="http://schemas.microsoft.com/office/drawing/2014/main" id="{DC28A16C-8087-D221-759E-97353A4E1A64}"/>
              </a:ext>
            </a:extLst>
          </p:cNvPr>
          <p:cNvSpPr/>
          <p:nvPr/>
        </p:nvSpPr>
        <p:spPr>
          <a:xfrm rot="5400000">
            <a:off x="1941918" y="4215250"/>
            <a:ext cx="272261" cy="678195"/>
          </a:xfrm>
          <a:prstGeom prst="up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3B59E71-F8FD-F738-A796-6D5DA5878699}"/>
              </a:ext>
            </a:extLst>
          </p:cNvPr>
          <p:cNvSpPr txBox="1"/>
          <p:nvPr/>
        </p:nvSpPr>
        <p:spPr>
          <a:xfrm>
            <a:off x="435992" y="5355102"/>
            <a:ext cx="1302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Proposed Borrower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B203700-E074-59D5-F598-DEB5B698966D}"/>
              </a:ext>
            </a:extLst>
          </p:cNvPr>
          <p:cNvSpPr txBox="1"/>
          <p:nvPr/>
        </p:nvSpPr>
        <p:spPr>
          <a:xfrm>
            <a:off x="2430216" y="4985770"/>
            <a:ext cx="1302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ECB Form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CA387B2-D21B-3A05-FAB5-C288640E0CAC}"/>
              </a:ext>
            </a:extLst>
          </p:cNvPr>
          <p:cNvSpPr txBox="1"/>
          <p:nvPr/>
        </p:nvSpPr>
        <p:spPr>
          <a:xfrm>
            <a:off x="4716154" y="5242861"/>
            <a:ext cx="1536541" cy="381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AD Category I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70352A9-3B24-BAFB-ABE7-5261F1ECA505}"/>
              </a:ext>
            </a:extLst>
          </p:cNvPr>
          <p:cNvSpPr txBox="1"/>
          <p:nvPr/>
        </p:nvSpPr>
        <p:spPr>
          <a:xfrm>
            <a:off x="7209880" y="5207703"/>
            <a:ext cx="1924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dirty="0"/>
              <a:t>RBI Empowered </a:t>
            </a:r>
          </a:p>
          <a:p>
            <a:pPr algn="ctr"/>
            <a:r>
              <a:rPr lang="en-IN" dirty="0"/>
              <a:t>Committee</a:t>
            </a:r>
          </a:p>
        </p:txBody>
      </p:sp>
      <p:sp>
        <p:nvSpPr>
          <p:cNvPr id="46" name="Arrow: Up 45">
            <a:extLst>
              <a:ext uri="{FF2B5EF4-FFF2-40B4-BE49-F238E27FC236}">
                <a16:creationId xmlns:a16="http://schemas.microsoft.com/office/drawing/2014/main" id="{668B7A80-B2DF-E654-A16E-8EF9922573FA}"/>
              </a:ext>
            </a:extLst>
          </p:cNvPr>
          <p:cNvSpPr/>
          <p:nvPr/>
        </p:nvSpPr>
        <p:spPr>
          <a:xfrm rot="5400000">
            <a:off x="3974718" y="4173451"/>
            <a:ext cx="272261" cy="678195"/>
          </a:xfrm>
          <a:prstGeom prst="up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Arrow: Up 46">
            <a:extLst>
              <a:ext uri="{FF2B5EF4-FFF2-40B4-BE49-F238E27FC236}">
                <a16:creationId xmlns:a16="http://schemas.microsoft.com/office/drawing/2014/main" id="{FF93873A-C3AA-AC73-5F65-2202B01278A7}"/>
              </a:ext>
            </a:extLst>
          </p:cNvPr>
          <p:cNvSpPr/>
          <p:nvPr/>
        </p:nvSpPr>
        <p:spPr>
          <a:xfrm rot="5400000">
            <a:off x="6582113" y="4201532"/>
            <a:ext cx="272261" cy="678195"/>
          </a:xfrm>
          <a:prstGeom prst="up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Arrow: Up 47">
            <a:extLst>
              <a:ext uri="{FF2B5EF4-FFF2-40B4-BE49-F238E27FC236}">
                <a16:creationId xmlns:a16="http://schemas.microsoft.com/office/drawing/2014/main" id="{5741F77E-21E1-AD2A-FEEC-0986A718303F}"/>
              </a:ext>
            </a:extLst>
          </p:cNvPr>
          <p:cNvSpPr/>
          <p:nvPr/>
        </p:nvSpPr>
        <p:spPr>
          <a:xfrm rot="5400000">
            <a:off x="9315563" y="4247375"/>
            <a:ext cx="272261" cy="678195"/>
          </a:xfrm>
          <a:prstGeom prst="up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DA6F917-67DD-5D0F-E40A-6C7D25082781}"/>
              </a:ext>
            </a:extLst>
          </p:cNvPr>
          <p:cNvSpPr txBox="1"/>
          <p:nvPr/>
        </p:nvSpPr>
        <p:spPr>
          <a:xfrm>
            <a:off x="10251327" y="5367023"/>
            <a:ext cx="13029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Approval</a:t>
            </a:r>
          </a:p>
        </p:txBody>
      </p:sp>
      <p:sp>
        <p:nvSpPr>
          <p:cNvPr id="50" name="Freeform 14">
            <a:extLst>
              <a:ext uri="{FF2B5EF4-FFF2-40B4-BE49-F238E27FC236}">
                <a16:creationId xmlns:a16="http://schemas.microsoft.com/office/drawing/2014/main" id="{F2B6934D-DE0F-BB1D-5632-ED53C347A174}"/>
              </a:ext>
            </a:extLst>
          </p:cNvPr>
          <p:cNvSpPr/>
          <p:nvPr/>
        </p:nvSpPr>
        <p:spPr>
          <a:xfrm rot="2700000" flipV="1">
            <a:off x="11139533" y="6307661"/>
            <a:ext cx="1362908" cy="1676181"/>
          </a:xfrm>
          <a:custGeom>
            <a:avLst/>
            <a:gdLst/>
            <a:ahLst/>
            <a:cxnLst/>
            <a:rect l="l" t="t" r="r" b="b"/>
            <a:pathLst>
              <a:path w="6350000" h="6339840">
                <a:moveTo>
                  <a:pt x="6350000" y="6339840"/>
                </a:moveTo>
                <a:lnTo>
                  <a:pt x="0" y="6339840"/>
                </a:lnTo>
                <a:lnTo>
                  <a:pt x="0" y="0"/>
                </a:lnTo>
                <a:lnTo>
                  <a:pt x="6350000" y="6339840"/>
                </a:lnTo>
                <a:close/>
              </a:path>
            </a:pathLst>
          </a:custGeom>
          <a:solidFill>
            <a:srgbClr val="44B875"/>
          </a:solidFill>
        </p:spPr>
        <p:txBody>
          <a:bodyPr/>
          <a:lstStyle/>
          <a:p>
            <a:endParaRPr lang="en-IN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95E8BA1-9A4F-932B-E860-F04B9A2DA196}"/>
              </a:ext>
            </a:extLst>
          </p:cNvPr>
          <p:cNvGrpSpPr/>
          <p:nvPr/>
        </p:nvGrpSpPr>
        <p:grpSpPr>
          <a:xfrm>
            <a:off x="9770134" y="6464298"/>
            <a:ext cx="2888943" cy="3038551"/>
            <a:chOff x="9770134" y="6464298"/>
            <a:chExt cx="2888943" cy="3038551"/>
          </a:xfrm>
        </p:grpSpPr>
        <p:grpSp>
          <p:nvGrpSpPr>
            <p:cNvPr id="52" name="Group 13">
              <a:extLst>
                <a:ext uri="{FF2B5EF4-FFF2-40B4-BE49-F238E27FC236}">
                  <a16:creationId xmlns:a16="http://schemas.microsoft.com/office/drawing/2014/main" id="{B91DFB4D-3CCB-EF4C-AF1D-60A322E227CF}"/>
                </a:ext>
              </a:extLst>
            </p:cNvPr>
            <p:cNvGrpSpPr/>
            <p:nvPr/>
          </p:nvGrpSpPr>
          <p:grpSpPr>
            <a:xfrm rot="2700000" flipV="1">
              <a:off x="11139533" y="6307661"/>
              <a:ext cx="1362908" cy="1676181"/>
              <a:chOff x="0" y="0"/>
              <a:chExt cx="6350000" cy="6339840"/>
            </a:xfrm>
          </p:grpSpPr>
          <p:sp>
            <p:nvSpPr>
              <p:cNvPr id="55" name="Freeform 14">
                <a:extLst>
                  <a:ext uri="{FF2B5EF4-FFF2-40B4-BE49-F238E27FC236}">
                    <a16:creationId xmlns:a16="http://schemas.microsoft.com/office/drawing/2014/main" id="{16F4BEC7-F887-9B09-C448-9BEBE1A29C29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44B875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  <p:grpSp>
          <p:nvGrpSpPr>
            <p:cNvPr id="53" name="Group 11">
              <a:extLst>
                <a:ext uri="{FF2B5EF4-FFF2-40B4-BE49-F238E27FC236}">
                  <a16:creationId xmlns:a16="http://schemas.microsoft.com/office/drawing/2014/main" id="{7C28FCFD-4987-1F12-23B1-E9626BDF8A12}"/>
                </a:ext>
              </a:extLst>
            </p:cNvPr>
            <p:cNvGrpSpPr/>
            <p:nvPr/>
          </p:nvGrpSpPr>
          <p:grpSpPr>
            <a:xfrm rot="2700000" flipV="1">
              <a:off x="9768081" y="6939667"/>
              <a:ext cx="2565235" cy="2561130"/>
              <a:chOff x="0" y="0"/>
              <a:chExt cx="6350000" cy="6339840"/>
            </a:xfrm>
          </p:grpSpPr>
          <p:sp>
            <p:nvSpPr>
              <p:cNvPr id="54" name="Freeform 12">
                <a:extLst>
                  <a:ext uri="{FF2B5EF4-FFF2-40B4-BE49-F238E27FC236}">
                    <a16:creationId xmlns:a16="http://schemas.microsoft.com/office/drawing/2014/main" id="{694F444A-EF52-E94D-915E-E9701EAE7CA7}"/>
                  </a:ext>
                </a:extLst>
              </p:cNvPr>
              <p:cNvSpPr/>
              <p:nvPr/>
            </p:nvSpPr>
            <p:spPr>
              <a:xfrm>
                <a:off x="0" y="0"/>
                <a:ext cx="6350000" cy="6339840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39840">
                    <a:moveTo>
                      <a:pt x="6350000" y="6339840"/>
                    </a:moveTo>
                    <a:lnTo>
                      <a:pt x="0" y="6339840"/>
                    </a:lnTo>
                    <a:lnTo>
                      <a:pt x="0" y="0"/>
                    </a:lnTo>
                    <a:lnTo>
                      <a:pt x="6350000" y="6339840"/>
                    </a:lnTo>
                    <a:close/>
                  </a:path>
                </a:pathLst>
              </a:custGeom>
              <a:solidFill>
                <a:srgbClr val="06327D"/>
              </a:solidFill>
            </p:spPr>
            <p:txBody>
              <a:bodyPr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2222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4"/>
          <p:cNvSpPr txBox="1"/>
          <p:nvPr/>
        </p:nvSpPr>
        <p:spPr>
          <a:xfrm>
            <a:off x="919056" y="581104"/>
            <a:ext cx="6322397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15"/>
              </a:lnSpc>
              <a:spcBef>
                <a:spcPct val="0"/>
              </a:spcBef>
            </a:pPr>
            <a:r>
              <a:rPr lang="en-US" sz="4400" b="1" dirty="0">
                <a:solidFill>
                  <a:srgbClr val="000000"/>
                </a:solidFill>
                <a:latin typeface="Trebuchet MS" panose="020B0603020202020204" pitchFamily="34" charset="0"/>
              </a:rPr>
              <a:t>ECB Framework</a:t>
            </a:r>
          </a:p>
        </p:txBody>
      </p:sp>
      <p:grpSp>
        <p:nvGrpSpPr>
          <p:cNvPr id="24" name="Group 24"/>
          <p:cNvGrpSpPr/>
          <p:nvPr/>
        </p:nvGrpSpPr>
        <p:grpSpPr>
          <a:xfrm rot="-2700000">
            <a:off x="8177883" y="-1280565"/>
            <a:ext cx="2565235" cy="2561130"/>
            <a:chOff x="0" y="0"/>
            <a:chExt cx="6350000" cy="633984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06327D">
                <a:alpha val="9804"/>
              </a:srgbClr>
            </a:solidFill>
          </p:spPr>
          <p:txBody>
            <a:bodyPr/>
            <a:lstStyle/>
            <a:p>
              <a:endParaRPr lang="en-IN"/>
            </a:p>
          </p:txBody>
        </p:sp>
      </p:grpSp>
      <p:grpSp>
        <p:nvGrpSpPr>
          <p:cNvPr id="26" name="Group 26"/>
          <p:cNvGrpSpPr/>
          <p:nvPr/>
        </p:nvGrpSpPr>
        <p:grpSpPr>
          <a:xfrm rot="-2700000">
            <a:off x="10867565" y="-680364"/>
            <a:ext cx="1362908" cy="1360727"/>
            <a:chOff x="0" y="0"/>
            <a:chExt cx="6350000" cy="633984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lnTo>
                    <a:pt x="6350000" y="6339840"/>
                  </a:lnTo>
                  <a:close/>
                </a:path>
              </a:pathLst>
            </a:custGeom>
            <a:solidFill>
              <a:srgbClr val="44B875">
                <a:alpha val="9804"/>
              </a:srgbClr>
            </a:solidFill>
          </p:spPr>
          <p:txBody>
            <a:bodyPr/>
            <a:lstStyle/>
            <a:p>
              <a:endParaRPr lang="en-IN"/>
            </a:p>
          </p:txBody>
        </p:sp>
      </p:grpSp>
      <p:graphicFrame>
        <p:nvGraphicFramePr>
          <p:cNvPr id="32" name="Diagram 31">
            <a:extLst>
              <a:ext uri="{FF2B5EF4-FFF2-40B4-BE49-F238E27FC236}">
                <a16:creationId xmlns:a16="http://schemas.microsoft.com/office/drawing/2014/main" id="{196CF6B1-6A8C-F86A-3E0A-8F92FD7A2F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3090995"/>
              </p:ext>
            </p:extLst>
          </p:nvPr>
        </p:nvGraphicFramePr>
        <p:xfrm>
          <a:off x="508000" y="1498601"/>
          <a:ext cx="10922000" cy="4775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741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6930A385-93FE-49F7-B6DF-5093A920A4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>
                                            <p:graphicEl>
                                              <a:dgm id="{6930A385-93FE-49F7-B6DF-5093A920A4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3719EB4A-4243-4BB9-B255-0FD1AE02E1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>
                                            <p:graphicEl>
                                              <a:dgm id="{3719EB4A-4243-4BB9-B255-0FD1AE02E1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4123F45C-83E5-495F-AA2F-E0DF9A41E5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>
                                            <p:graphicEl>
                                              <a:dgm id="{4123F45C-83E5-495F-AA2F-E0DF9A41E5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CC9C0BFC-01DD-48A6-B68C-C21E6902E2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>
                                            <p:graphicEl>
                                              <a:dgm id="{CC9C0BFC-01DD-48A6-B68C-C21E6902E2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95CD82EA-49BF-45D0-8043-5D36750EA7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>
                                            <p:graphicEl>
                                              <a:dgm id="{95CD82EA-49BF-45D0-8043-5D36750EA7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A2FFD92A-ED60-4570-B1E2-53F520A3AE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>
                                            <p:graphicEl>
                                              <a:dgm id="{A2FFD92A-ED60-4570-B1E2-53F520A3AE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2AA1C8A3-F410-42F9-B287-AC3AF6C268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>
                                            <p:graphicEl>
                                              <a:dgm id="{2AA1C8A3-F410-42F9-B287-AC3AF6C268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B953B8A0-F34B-4DB4-8310-9258CC2AC8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>
                                            <p:graphicEl>
                                              <a:dgm id="{B953B8A0-F34B-4DB4-8310-9258CC2AC8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09CED363-C415-4182-B318-B93DE10285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>
                                            <p:graphicEl>
                                              <a:dgm id="{09CED363-C415-4182-B318-B93DE10285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E29AC2B8-F3ED-4B8D-85F5-ABBE97215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>
                                            <p:graphicEl>
                                              <a:dgm id="{E29AC2B8-F3ED-4B8D-85F5-ABBE97215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63624CE5-A19C-4DA5-8FA2-8A7278EB2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>
                                            <p:graphicEl>
                                              <a:dgm id="{63624CE5-A19C-4DA5-8FA2-8A7278EB28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2" grpId="0">
        <p:bldSub>
          <a:bldDgm bld="one"/>
        </p:bldSub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>
          <a:defRPr kumimoji="0" sz="1800" b="1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Trebuchet MS" panose="020B0603020202020204" pitchFamily="34" charset="0"/>
            <a:ea typeface="Cambria" panose="02040503050406030204" pitchFamily="18" charset="0"/>
            <a:cs typeface="Lato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54841</TotalTime>
  <Words>1879</Words>
  <Application>Microsoft Office PowerPoint</Application>
  <PresentationFormat>Widescreen</PresentationFormat>
  <Paragraphs>274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Calibri</vt:lpstr>
      <vt:lpstr>Calibri Light</vt:lpstr>
      <vt:lpstr>Inter</vt:lpstr>
      <vt:lpstr>Open Sans</vt:lpstr>
      <vt:lpstr>Poppins Semi-Bold</vt:lpstr>
      <vt:lpstr>Trebuchet MS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EESHA VASHISHTHA</dc:creator>
  <cp:lastModifiedBy>Aggarwal, Gaurang</cp:lastModifiedBy>
  <cp:revision>293</cp:revision>
  <dcterms:created xsi:type="dcterms:W3CDTF">2019-10-18T09:16:40Z</dcterms:created>
  <dcterms:modified xsi:type="dcterms:W3CDTF">2024-06-22T03:28:11Z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CAB88B6A-197C-49C2-8774-87E59DB07AF5</vt:lpwstr>
  </property>
  <property fmtid="{D5CDD505-2E9C-101B-9397-08002B2CF9AE}" pid="3" name="ArticulatePath">
    <vt:lpwstr>Updated E-Learning Slides Templates</vt:lpwstr>
  </property>
</Properties>
</file>