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49"/>
  </p:notesMasterIdLst>
  <p:handoutMasterIdLst>
    <p:handoutMasterId r:id="rId50"/>
  </p:handoutMasterIdLst>
  <p:sldIdLst>
    <p:sldId id="256" r:id="rId2"/>
    <p:sldId id="531" r:id="rId3"/>
    <p:sldId id="532" r:id="rId4"/>
    <p:sldId id="533" r:id="rId5"/>
    <p:sldId id="530" r:id="rId6"/>
    <p:sldId id="516" r:id="rId7"/>
    <p:sldId id="519" r:id="rId8"/>
    <p:sldId id="529" r:id="rId9"/>
    <p:sldId id="515" r:id="rId10"/>
    <p:sldId id="521" r:id="rId11"/>
    <p:sldId id="520" r:id="rId12"/>
    <p:sldId id="500" r:id="rId13"/>
    <p:sldId id="522" r:id="rId14"/>
    <p:sldId id="524" r:id="rId15"/>
    <p:sldId id="527" r:id="rId16"/>
    <p:sldId id="487" r:id="rId17"/>
    <p:sldId id="490" r:id="rId18"/>
    <p:sldId id="491" r:id="rId19"/>
    <p:sldId id="523" r:id="rId20"/>
    <p:sldId id="517" r:id="rId21"/>
    <p:sldId id="441" r:id="rId22"/>
    <p:sldId id="501" r:id="rId23"/>
    <p:sldId id="481" r:id="rId24"/>
    <p:sldId id="488" r:id="rId25"/>
    <p:sldId id="476" r:id="rId26"/>
    <p:sldId id="423" r:id="rId27"/>
    <p:sldId id="427" r:id="rId28"/>
    <p:sldId id="428" r:id="rId29"/>
    <p:sldId id="429" r:id="rId30"/>
    <p:sldId id="430" r:id="rId31"/>
    <p:sldId id="431" r:id="rId32"/>
    <p:sldId id="489" r:id="rId33"/>
    <p:sldId id="494" r:id="rId34"/>
    <p:sldId id="495" r:id="rId35"/>
    <p:sldId id="498" r:id="rId36"/>
    <p:sldId id="504" r:id="rId37"/>
    <p:sldId id="528" r:id="rId38"/>
    <p:sldId id="525" r:id="rId39"/>
    <p:sldId id="526" r:id="rId40"/>
    <p:sldId id="499" r:id="rId41"/>
    <p:sldId id="505" r:id="rId42"/>
    <p:sldId id="482" r:id="rId43"/>
    <p:sldId id="480" r:id="rId44"/>
    <p:sldId id="483" r:id="rId45"/>
    <p:sldId id="502" r:id="rId46"/>
    <p:sldId id="492" r:id="rId47"/>
    <p:sldId id="338" r:id="rId4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9"/>
  </p:normalViewPr>
  <p:slideViewPr>
    <p:cSldViewPr snapToGrid="0">
      <p:cViewPr varScale="1">
        <p:scale>
          <a:sx n="78" d="100"/>
          <a:sy n="78" d="100"/>
        </p:scale>
        <p:origin x="850" y="62"/>
      </p:cViewPr>
      <p:guideLst/>
    </p:cSldViewPr>
  </p:slideViewPr>
  <p:notesTextViewPr>
    <p:cViewPr>
      <p:scale>
        <a:sx n="1" d="1"/>
        <a:sy n="1" d="1"/>
      </p:scale>
      <p:origin x="0" y="0"/>
    </p:cViewPr>
  </p:notesTextViewPr>
  <p:notesViewPr>
    <p:cSldViewPr snapToGrid="0">
      <p:cViewPr varScale="1">
        <p:scale>
          <a:sx n="80" d="100"/>
          <a:sy n="80" d="100"/>
        </p:scale>
        <p:origin x="3804"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80903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BF9A1FD7-4072-4D99-A0CE-DD027BADB2BA}" type="datetimeFigureOut">
              <a:rPr lang="en-US" smtClean="0"/>
              <a:t>6/8/2024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A54B1148-5A7B-455F-94B2-A6DC054F1239}" type="slidenum">
              <a:rPr lang="en-US" smtClean="0"/>
              <a:t>‹#›</a:t>
            </a:fld>
            <a:endParaRPr lang="en-US"/>
          </a:p>
        </p:txBody>
      </p:sp>
    </p:spTree>
    <p:extLst>
      <p:ext uri="{BB962C8B-B14F-4D97-AF65-F5344CB8AC3E}">
        <p14:creationId xmlns:p14="http://schemas.microsoft.com/office/powerpoint/2010/main" val="360817810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C24E531C-823E-4DB4-A7DB-67C72C52210C}" type="datetime1">
              <a:rPr lang="en-IN" smtClean="0"/>
              <a:t>08-06-2024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2639038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7C95F8B-807F-4B1B-A8EE-39035B2EA725}" type="datetime1">
              <a:rPr lang="en-IN" smtClean="0"/>
              <a:t>08-06-2024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2683888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6E68CC2-459C-49C3-AFC5-5BE33A1A5D9E}" type="datetime1">
              <a:rPr lang="en-IN" smtClean="0"/>
              <a:t>08-06-2024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3688834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normAutofit/>
          </a:bodyPr>
          <a:lstStyle>
            <a:lvl1pPr algn="just">
              <a:defRPr sz="1800">
                <a:solidFill>
                  <a:schemeClr val="tx1"/>
                </a:solidFill>
              </a:defRPr>
            </a:lvl1pPr>
            <a:lvl2pPr algn="just">
              <a:defRPr sz="1800">
                <a:solidFill>
                  <a:schemeClr val="tx1"/>
                </a:solidFill>
              </a:defRPr>
            </a:lvl2pPr>
            <a:lvl3pPr algn="just">
              <a:defRPr sz="1800">
                <a:solidFill>
                  <a:schemeClr val="tx1"/>
                </a:solidFill>
              </a:defRPr>
            </a:lvl3pPr>
            <a:lvl4pPr algn="just">
              <a:defRPr sz="1800">
                <a:solidFill>
                  <a:schemeClr val="tx1"/>
                </a:solidFill>
              </a:defRPr>
            </a:lvl4pPr>
            <a:lvl5pPr algn="just">
              <a:defRPr sz="18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10"/>
          </p:nvPr>
        </p:nvSpPr>
        <p:spPr/>
        <p:txBody>
          <a:bodyPr/>
          <a:lstStyle/>
          <a:p>
            <a:fld id="{D6FE519B-3F5E-4A27-9FF1-EE77DBEBF223}" type="datetime1">
              <a:rPr lang="en-IN" smtClean="0"/>
              <a:t>08-06-2024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1723046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D86B46-351D-4865-AA03-00FAC0DFCB03}" type="datetime1">
              <a:rPr lang="en-IN" smtClean="0"/>
              <a:t>08-06-2024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1904261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447B6CAC-51E0-458F-9326-8B4FD374A598}" type="datetime1">
              <a:rPr lang="en-IN" smtClean="0"/>
              <a:t>08-06-2024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2978483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74854A41-07BF-4B5D-98DE-62974A0F3F08}" type="datetime1">
              <a:rPr lang="en-IN" smtClean="0"/>
              <a:t>08-06-2024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3959394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F19BE126-40A8-45B6-8E6D-6AFF83A81638}" type="datetime1">
              <a:rPr lang="en-IN" smtClean="0"/>
              <a:t>08-06-2024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341666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4A8083-361A-4810-90FD-542E8ADA5980}" type="datetime1">
              <a:rPr lang="en-IN" smtClean="0"/>
              <a:t>08-06-2024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4207213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D1B5FD-5DBE-4778-A415-108DDC500522}" type="datetime1">
              <a:rPr lang="en-IN" smtClean="0"/>
              <a:t>08-06-2024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1936630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C22B635-EEAD-4FCE-897F-313338B9895A}" type="datetime1">
              <a:rPr lang="en-IN" smtClean="0"/>
              <a:t>08-06-2024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6B8559-3C89-4AC9-9EED-4013D12A57AB}" type="slidenum">
              <a:rPr lang="en-IN" smtClean="0"/>
              <a:t>‹#›</a:t>
            </a:fld>
            <a:endParaRPr lang="en-IN"/>
          </a:p>
        </p:txBody>
      </p:sp>
    </p:spTree>
    <p:extLst>
      <p:ext uri="{BB962C8B-B14F-4D97-AF65-F5344CB8AC3E}">
        <p14:creationId xmlns:p14="http://schemas.microsoft.com/office/powerpoint/2010/main" val="802423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5AB837-B4E1-43DF-A690-BDFB26EE82EF}" type="datetime1">
              <a:rPr lang="en-IN" smtClean="0"/>
              <a:t>08-06-2024</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B8559-3C89-4AC9-9EED-4013D12A57AB}" type="slidenum">
              <a:rPr lang="en-IN" smtClean="0"/>
              <a:t>‹#›</a:t>
            </a:fld>
            <a:endParaRPr lang="en-IN"/>
          </a:p>
        </p:txBody>
      </p:sp>
      <p:pic>
        <p:nvPicPr>
          <p:cNvPr id="8" name="Picture 7">
            <a:extLst>
              <a:ext uri="{FF2B5EF4-FFF2-40B4-BE49-F238E27FC236}">
                <a16:creationId xmlns:a16="http://schemas.microsoft.com/office/drawing/2014/main" id="{210074B2-B6A6-33D0-1554-8302AAB67164}"/>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200596" y="70269"/>
            <a:ext cx="2991404" cy="671603"/>
          </a:xfrm>
          <a:prstGeom prst="rect">
            <a:avLst/>
          </a:prstGeom>
        </p:spPr>
      </p:pic>
    </p:spTree>
    <p:extLst>
      <p:ext uri="{BB962C8B-B14F-4D97-AF65-F5344CB8AC3E}">
        <p14:creationId xmlns:p14="http://schemas.microsoft.com/office/powerpoint/2010/main" val="252078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just"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mailto:Abhay.desai@desailegal.co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5097" y="1669388"/>
            <a:ext cx="11181806" cy="1759612"/>
          </a:xfrm>
        </p:spPr>
        <p:txBody>
          <a:bodyPr>
            <a:noAutofit/>
          </a:bodyPr>
          <a:lstStyle/>
          <a:p>
            <a:r>
              <a:rPr lang="en-IN" sz="4800" dirty="0">
                <a:latin typeface="Arial Black" panose="020B0A04020102020204" pitchFamily="34" charset="0"/>
              </a:rPr>
              <a:t>RECENT DEVELOPMENTS UNDER GST</a:t>
            </a:r>
          </a:p>
        </p:txBody>
      </p:sp>
      <p:sp>
        <p:nvSpPr>
          <p:cNvPr id="3" name="Subtitle 2"/>
          <p:cNvSpPr>
            <a:spLocks noGrp="1"/>
          </p:cNvSpPr>
          <p:nvPr>
            <p:ph type="subTitle" idx="1"/>
          </p:nvPr>
        </p:nvSpPr>
        <p:spPr>
          <a:xfrm>
            <a:off x="1524000" y="3935726"/>
            <a:ext cx="9144000" cy="1352903"/>
          </a:xfrm>
        </p:spPr>
        <p:txBody>
          <a:bodyPr>
            <a:noAutofit/>
          </a:bodyPr>
          <a:lstStyle/>
          <a:p>
            <a:r>
              <a:rPr lang="en-IN" sz="3200" b="1" dirty="0">
                <a:latin typeface="Arial Black" panose="020B0A04020102020204" pitchFamily="34" charset="0"/>
              </a:rPr>
              <a:t>Adv. (CA) Abhay Desai</a:t>
            </a:r>
          </a:p>
        </p:txBody>
      </p:sp>
    </p:spTree>
    <p:extLst>
      <p:ext uri="{BB962C8B-B14F-4D97-AF65-F5344CB8AC3E}">
        <p14:creationId xmlns:p14="http://schemas.microsoft.com/office/powerpoint/2010/main" val="3750016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49EA5-7349-4A61-A980-22DFC68FEADA}"/>
              </a:ext>
            </a:extLst>
          </p:cNvPr>
          <p:cNvSpPr>
            <a:spLocks noGrp="1"/>
          </p:cNvSpPr>
          <p:nvPr>
            <p:ph type="title"/>
          </p:nvPr>
        </p:nvSpPr>
        <p:spPr/>
        <p:txBody>
          <a:bodyPr/>
          <a:lstStyle/>
          <a:p>
            <a:r>
              <a:rPr lang="en-US" dirty="0"/>
              <a:t>Local authority and Governmental authority</a:t>
            </a:r>
          </a:p>
        </p:txBody>
      </p:sp>
      <p:sp>
        <p:nvSpPr>
          <p:cNvPr id="3" name="Content Placeholder 2">
            <a:extLst>
              <a:ext uri="{FF2B5EF4-FFF2-40B4-BE49-F238E27FC236}">
                <a16:creationId xmlns:a16="http://schemas.microsoft.com/office/drawing/2014/main" id="{EF33CCBA-CC7A-4234-D4AD-BB9370D9293B}"/>
              </a:ext>
            </a:extLst>
          </p:cNvPr>
          <p:cNvSpPr>
            <a:spLocks noGrp="1"/>
          </p:cNvSpPr>
          <p:nvPr>
            <p:ph idx="1"/>
          </p:nvPr>
        </p:nvSpPr>
        <p:spPr>
          <a:xfrm>
            <a:off x="838200" y="1825625"/>
            <a:ext cx="10515600" cy="4907684"/>
          </a:xfrm>
        </p:spPr>
        <p:txBody>
          <a:bodyPr>
            <a:normAutofit/>
          </a:bodyPr>
          <a:lstStyle/>
          <a:p>
            <a:r>
              <a:rPr lang="fr-FR" dirty="0"/>
              <a:t>Notification No. 12/2017 – CT (Rate) </a:t>
            </a:r>
            <a:r>
              <a:rPr lang="fr-FR" dirty="0" err="1"/>
              <a:t>dt</a:t>
            </a:r>
            <a:r>
              <a:rPr lang="fr-FR" dirty="0"/>
              <a:t>. 28/06/2017 – Sr. No. 3 as applicable till 31.12.2021</a:t>
            </a: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pPr marL="0" indent="0">
              <a:buNone/>
            </a:pPr>
            <a:endParaRPr lang="fr-FR" dirty="0"/>
          </a:p>
          <a:p>
            <a:r>
              <a:rPr lang="fr-FR" dirty="0" err="1"/>
              <a:t>Nepra</a:t>
            </a:r>
            <a:r>
              <a:rPr lang="fr-FR" dirty="0"/>
              <a:t> </a:t>
            </a:r>
            <a:r>
              <a:rPr lang="fr-FR" dirty="0" err="1"/>
              <a:t>Resources</a:t>
            </a:r>
            <a:r>
              <a:rPr lang="fr-FR" dirty="0"/>
              <a:t> Management </a:t>
            </a:r>
            <a:r>
              <a:rPr lang="fr-FR" dirty="0" err="1"/>
              <a:t>Pvt</a:t>
            </a:r>
            <a:r>
              <a:rPr lang="fr-FR" dirty="0"/>
              <a:t> Ltd v. </a:t>
            </a:r>
            <a:r>
              <a:rPr lang="en-US" dirty="0"/>
              <a:t>State of Gujarat 2024-VIL-418-GUJ </a:t>
            </a:r>
          </a:p>
        </p:txBody>
      </p:sp>
      <p:graphicFrame>
        <p:nvGraphicFramePr>
          <p:cNvPr id="4" name="Table 3">
            <a:extLst>
              <a:ext uri="{FF2B5EF4-FFF2-40B4-BE49-F238E27FC236}">
                <a16:creationId xmlns:a16="http://schemas.microsoft.com/office/drawing/2014/main" id="{16D0FC1F-B95C-6585-A40B-6528A5CBE6B2}"/>
              </a:ext>
            </a:extLst>
          </p:cNvPr>
          <p:cNvGraphicFramePr>
            <a:graphicFrameLocks noGrp="1"/>
          </p:cNvGraphicFramePr>
          <p:nvPr>
            <p:extLst>
              <p:ext uri="{D42A27DB-BD31-4B8C-83A1-F6EECF244321}">
                <p14:modId xmlns:p14="http://schemas.microsoft.com/office/powerpoint/2010/main" val="1100975818"/>
              </p:ext>
            </p:extLst>
          </p:nvPr>
        </p:nvGraphicFramePr>
        <p:xfrm>
          <a:off x="838200" y="2287702"/>
          <a:ext cx="10014527" cy="3108960"/>
        </p:xfrm>
        <a:graphic>
          <a:graphicData uri="http://schemas.openxmlformats.org/drawingml/2006/table">
            <a:tbl>
              <a:tblPr firstRow="1" bandRow="1">
                <a:tableStyleId>{5C22544A-7EE6-4342-B048-85BDC9FD1C3A}</a:tableStyleId>
              </a:tblPr>
              <a:tblGrid>
                <a:gridCol w="728330">
                  <a:extLst>
                    <a:ext uri="{9D8B030D-6E8A-4147-A177-3AD203B41FA5}">
                      <a16:colId xmlns:a16="http://schemas.microsoft.com/office/drawing/2014/main" val="3760864692"/>
                    </a:ext>
                  </a:extLst>
                </a:gridCol>
                <a:gridCol w="1991526">
                  <a:extLst>
                    <a:ext uri="{9D8B030D-6E8A-4147-A177-3AD203B41FA5}">
                      <a16:colId xmlns:a16="http://schemas.microsoft.com/office/drawing/2014/main" val="1560489697"/>
                    </a:ext>
                  </a:extLst>
                </a:gridCol>
                <a:gridCol w="4608958">
                  <a:extLst>
                    <a:ext uri="{9D8B030D-6E8A-4147-A177-3AD203B41FA5}">
                      <a16:colId xmlns:a16="http://schemas.microsoft.com/office/drawing/2014/main" val="2677521972"/>
                    </a:ext>
                  </a:extLst>
                </a:gridCol>
                <a:gridCol w="1206295">
                  <a:extLst>
                    <a:ext uri="{9D8B030D-6E8A-4147-A177-3AD203B41FA5}">
                      <a16:colId xmlns:a16="http://schemas.microsoft.com/office/drawing/2014/main" val="2886151131"/>
                    </a:ext>
                  </a:extLst>
                </a:gridCol>
                <a:gridCol w="1479418">
                  <a:extLst>
                    <a:ext uri="{9D8B030D-6E8A-4147-A177-3AD203B41FA5}">
                      <a16:colId xmlns:a16="http://schemas.microsoft.com/office/drawing/2014/main" val="3917239323"/>
                    </a:ext>
                  </a:extLst>
                </a:gridCol>
              </a:tblGrid>
              <a:tr h="370840">
                <a:tc>
                  <a:txBody>
                    <a:bodyPr/>
                    <a:lstStyle/>
                    <a:p>
                      <a:r>
                        <a:rPr lang="en-US" sz="1600" dirty="0"/>
                        <a:t>Sl. No. </a:t>
                      </a:r>
                    </a:p>
                  </a:txBody>
                  <a:tcPr/>
                </a:tc>
                <a:tc>
                  <a:txBody>
                    <a:bodyPr/>
                    <a:lstStyle/>
                    <a:p>
                      <a:r>
                        <a:rPr lang="en-US" sz="1600" dirty="0"/>
                        <a:t>Chapter, Section, Heading, Group or Service Code (Tariff) </a:t>
                      </a:r>
                    </a:p>
                  </a:txBody>
                  <a:tcPr/>
                </a:tc>
                <a:tc>
                  <a:txBody>
                    <a:bodyPr/>
                    <a:lstStyle/>
                    <a:p>
                      <a:r>
                        <a:rPr lang="en-US" sz="1600" dirty="0"/>
                        <a:t>Description of Services</a:t>
                      </a:r>
                    </a:p>
                  </a:txBody>
                  <a:tcPr/>
                </a:tc>
                <a:tc>
                  <a:txBody>
                    <a:bodyPr/>
                    <a:lstStyle/>
                    <a:p>
                      <a:r>
                        <a:rPr lang="en-US" sz="1600" dirty="0"/>
                        <a:t>Rate (per cent) </a:t>
                      </a:r>
                    </a:p>
                  </a:txBody>
                  <a:tcPr/>
                </a:tc>
                <a:tc>
                  <a:txBody>
                    <a:bodyPr/>
                    <a:lstStyle/>
                    <a:p>
                      <a:r>
                        <a:rPr lang="en-US" sz="1600" dirty="0"/>
                        <a:t>Condition</a:t>
                      </a:r>
                    </a:p>
                  </a:txBody>
                  <a:tcPr/>
                </a:tc>
                <a:extLst>
                  <a:ext uri="{0D108BD9-81ED-4DB2-BD59-A6C34878D82A}">
                    <a16:rowId xmlns:a16="http://schemas.microsoft.com/office/drawing/2014/main" val="3765085871"/>
                  </a:ext>
                </a:extLst>
              </a:tr>
              <a:tr h="370840">
                <a:tc>
                  <a:txBody>
                    <a:bodyPr/>
                    <a:lstStyle/>
                    <a:p>
                      <a:r>
                        <a:rPr lang="en-US" sz="1600" dirty="0"/>
                        <a:t>3</a:t>
                      </a:r>
                    </a:p>
                  </a:txBody>
                  <a:tcPr/>
                </a:tc>
                <a:tc>
                  <a:txBody>
                    <a:bodyPr/>
                    <a:lstStyle/>
                    <a:p>
                      <a:r>
                        <a:rPr lang="en-US" sz="1600" dirty="0"/>
                        <a:t>Chapter 99 </a:t>
                      </a:r>
                    </a:p>
                  </a:txBody>
                  <a:tcPr/>
                </a:tc>
                <a:tc>
                  <a:txBody>
                    <a:bodyPr/>
                    <a:lstStyle/>
                    <a:p>
                      <a:r>
                        <a:rPr lang="en-US" sz="1600" dirty="0"/>
                        <a:t>Pure services (excluding works contract service or other composite supplies involving supply of any goods) provided to the /Central Government, State Government or Union Territory or local authority or a Governmental authority by way of any activity in relation to any function entrusted to a Panchayat under Article 243G of the Constitution or in relation to any function entrusted to a Municipality under Article 243W of the Constitution. </a:t>
                      </a:r>
                    </a:p>
                  </a:txBody>
                  <a:tcPr/>
                </a:tc>
                <a:tc>
                  <a:txBody>
                    <a:bodyPr/>
                    <a:lstStyle/>
                    <a:p>
                      <a:r>
                        <a:rPr lang="en-US" sz="1600" dirty="0"/>
                        <a:t>Nil</a:t>
                      </a:r>
                    </a:p>
                  </a:txBody>
                  <a:tcPr/>
                </a:tc>
                <a:tc>
                  <a:txBody>
                    <a:bodyPr/>
                    <a:lstStyle/>
                    <a:p>
                      <a:r>
                        <a:rPr lang="en-US" sz="1600" dirty="0"/>
                        <a:t>Nil</a:t>
                      </a:r>
                    </a:p>
                  </a:txBody>
                  <a:tcPr/>
                </a:tc>
                <a:extLst>
                  <a:ext uri="{0D108BD9-81ED-4DB2-BD59-A6C34878D82A}">
                    <a16:rowId xmlns:a16="http://schemas.microsoft.com/office/drawing/2014/main" val="747869408"/>
                  </a:ext>
                </a:extLst>
              </a:tr>
            </a:tbl>
          </a:graphicData>
        </a:graphic>
      </p:graphicFrame>
    </p:spTree>
    <p:extLst>
      <p:ext uri="{BB962C8B-B14F-4D97-AF65-F5344CB8AC3E}">
        <p14:creationId xmlns:p14="http://schemas.microsoft.com/office/powerpoint/2010/main" val="725729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32521-E6CE-12F5-7119-115161B14B1A}"/>
              </a:ext>
            </a:extLst>
          </p:cNvPr>
          <p:cNvSpPr>
            <a:spLocks noGrp="1"/>
          </p:cNvSpPr>
          <p:nvPr>
            <p:ph type="title"/>
          </p:nvPr>
        </p:nvSpPr>
        <p:spPr/>
        <p:txBody>
          <a:bodyPr/>
          <a:lstStyle/>
          <a:p>
            <a:r>
              <a:rPr lang="en-US" dirty="0"/>
              <a:t>Late fee</a:t>
            </a:r>
          </a:p>
        </p:txBody>
      </p:sp>
      <p:sp>
        <p:nvSpPr>
          <p:cNvPr id="3" name="Content Placeholder 2">
            <a:extLst>
              <a:ext uri="{FF2B5EF4-FFF2-40B4-BE49-F238E27FC236}">
                <a16:creationId xmlns:a16="http://schemas.microsoft.com/office/drawing/2014/main" id="{030620EA-EFB7-7023-00E3-A1B4D64DDD8F}"/>
              </a:ext>
            </a:extLst>
          </p:cNvPr>
          <p:cNvSpPr>
            <a:spLocks noGrp="1"/>
          </p:cNvSpPr>
          <p:nvPr>
            <p:ph idx="1"/>
          </p:nvPr>
        </p:nvSpPr>
        <p:spPr/>
        <p:txBody>
          <a:bodyPr/>
          <a:lstStyle/>
          <a:p>
            <a:r>
              <a:rPr lang="en-US" dirty="0"/>
              <a:t>Sec. 47</a:t>
            </a:r>
            <a:r>
              <a:rPr lang="en-US" b="0" i="0" dirty="0">
                <a:effectLst/>
                <a:highlight>
                  <a:srgbClr val="FFFFFF"/>
                </a:highlight>
              </a:rPr>
              <a:t>(2) Any registered person who fails to furnish the return required under section 44 by the due date shall be liable to pay a late fee of one hundred rupees for every day during which such failure continues subject to a maximum of an amount calculated at a quarter per cent of his turnover in the State or Union territory.</a:t>
            </a:r>
          </a:p>
          <a:p>
            <a:r>
              <a:rPr lang="en-US" dirty="0" err="1"/>
              <a:t>Anishia</a:t>
            </a:r>
            <a:r>
              <a:rPr lang="en-US" dirty="0"/>
              <a:t> </a:t>
            </a:r>
            <a:r>
              <a:rPr lang="en-US" dirty="0" err="1"/>
              <a:t>Chandrakanth</a:t>
            </a:r>
            <a:r>
              <a:rPr lang="en-US" dirty="0">
                <a:highlight>
                  <a:srgbClr val="FFFFFF"/>
                </a:highlight>
              </a:rPr>
              <a:t> vs. </a:t>
            </a:r>
            <a:r>
              <a:rPr lang="en-US" dirty="0"/>
              <a:t>The Superintendent</a:t>
            </a:r>
            <a:r>
              <a:rPr lang="en-US" dirty="0">
                <a:highlight>
                  <a:srgbClr val="FFFFFF"/>
                </a:highlight>
              </a:rPr>
              <a:t> </a:t>
            </a:r>
            <a:r>
              <a:rPr lang="en-US" dirty="0"/>
              <a:t>2024/KER/27619</a:t>
            </a:r>
          </a:p>
        </p:txBody>
      </p:sp>
    </p:spTree>
    <p:extLst>
      <p:ext uri="{BB962C8B-B14F-4D97-AF65-F5344CB8AC3E}">
        <p14:creationId xmlns:p14="http://schemas.microsoft.com/office/powerpoint/2010/main" val="327284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C3D4F-DA0C-B348-0F28-B170263046D5}"/>
              </a:ext>
            </a:extLst>
          </p:cNvPr>
          <p:cNvSpPr>
            <a:spLocks noGrp="1"/>
          </p:cNvSpPr>
          <p:nvPr>
            <p:ph type="title"/>
          </p:nvPr>
        </p:nvSpPr>
        <p:spPr/>
        <p:txBody>
          <a:bodyPr/>
          <a:lstStyle/>
          <a:p>
            <a:r>
              <a:rPr lang="en-US" dirty="0"/>
              <a:t>E-way bill</a:t>
            </a:r>
          </a:p>
        </p:txBody>
      </p:sp>
      <p:sp>
        <p:nvSpPr>
          <p:cNvPr id="3" name="Content Placeholder 2">
            <a:extLst>
              <a:ext uri="{FF2B5EF4-FFF2-40B4-BE49-F238E27FC236}">
                <a16:creationId xmlns:a16="http://schemas.microsoft.com/office/drawing/2014/main" id="{ACE2EB66-2317-BC48-6068-B0E130E96A3C}"/>
              </a:ext>
            </a:extLst>
          </p:cNvPr>
          <p:cNvSpPr>
            <a:spLocks noGrp="1"/>
          </p:cNvSpPr>
          <p:nvPr>
            <p:ph idx="1"/>
          </p:nvPr>
        </p:nvSpPr>
        <p:spPr>
          <a:xfrm>
            <a:off x="838200" y="1825624"/>
            <a:ext cx="10515600" cy="4849495"/>
          </a:xfrm>
        </p:spPr>
        <p:txBody>
          <a:bodyPr>
            <a:normAutofit fontScale="92500" lnSpcReduction="20000"/>
          </a:bodyPr>
          <a:lstStyle/>
          <a:p>
            <a:r>
              <a:rPr lang="en-IN" sz="1800" dirty="0">
                <a:effectLst/>
              </a:rPr>
              <a:t>Sec. 129(1) Notwithstanding anything contained in this Act, where any person transports any goods or stores any goods while they are in transit in contravention of the provisions of this Act or the rules made thereunder, all such goods and conveyance used as a means of transport for carrying the said goods and documents relating to such goods and conveyance shall be liable to detention or seizure and after detention or seizure, shall be released,- </a:t>
            </a:r>
          </a:p>
          <a:p>
            <a:r>
              <a:rPr lang="en-IN" sz="1800" dirty="0">
                <a:effectLst/>
              </a:rPr>
              <a:t>(a) on payment of penalty equal to two hundred per cent. of the tax payable on such goods and, in case of exempted goods, on payment of an amount equal to two per cent. of the value of goods or twenty-five thousand rupees, whichever is less, where the owner of the goods comes forward for payment of such penalty; </a:t>
            </a:r>
          </a:p>
          <a:p>
            <a:r>
              <a:rPr lang="en-IN" sz="1800" dirty="0">
                <a:effectLst/>
              </a:rPr>
              <a:t>(b)  on payment of penalty equal to fifty per cent. of the value of the goods or two hundred per cent. of the tax payable on such goods, whichever is higher, and in case of exempted goods, on payment of an amount equal to five per cent. of the value of goods or twenty-five thousand rupees, whichever is less, where the owner of the goods does not come forward for payment of such penalty;] </a:t>
            </a:r>
          </a:p>
          <a:p>
            <a:r>
              <a:rPr lang="en-IN" sz="1800" dirty="0">
                <a:effectLst/>
              </a:rPr>
              <a:t>(c)  upon furnishing a security equivalent to the amount payable under clause (a) or clause (b) in such form and manner as may be prescribed: </a:t>
            </a:r>
            <a:endParaRPr lang="en-IN" dirty="0">
              <a:effectLst/>
            </a:endParaRPr>
          </a:p>
          <a:p>
            <a:r>
              <a:rPr lang="en-IN" sz="1800" dirty="0">
                <a:effectLst/>
              </a:rPr>
              <a:t>Provided that no such goods or conveyance shall be detained or seized without serving an order of detention or seizure on the person transporting the goods. </a:t>
            </a:r>
            <a:endParaRPr lang="en-IN" dirty="0"/>
          </a:p>
          <a:p>
            <a:r>
              <a:rPr lang="en-US" sz="1800" dirty="0">
                <a:solidFill>
                  <a:srgbClr val="000000"/>
                </a:solidFill>
                <a:effectLst/>
                <a:ea typeface="Calibri" panose="020F0502020204030204" pitchFamily="34" charset="0"/>
                <a:cs typeface="Times New Roman" panose="02020603050405020304" pitchFamily="18" charset="0"/>
              </a:rPr>
              <a:t>Satyam </a:t>
            </a:r>
            <a:r>
              <a:rPr lang="en-US" sz="1800" dirty="0" err="1">
                <a:solidFill>
                  <a:srgbClr val="000000"/>
                </a:solidFill>
                <a:effectLst/>
                <a:ea typeface="Calibri" panose="020F0502020204030204" pitchFamily="34" charset="0"/>
                <a:cs typeface="Times New Roman" panose="02020603050405020304" pitchFamily="18" charset="0"/>
              </a:rPr>
              <a:t>Shivam</a:t>
            </a:r>
            <a:r>
              <a:rPr lang="en-US" sz="1800" dirty="0">
                <a:solidFill>
                  <a:srgbClr val="000000"/>
                </a:solidFill>
                <a:effectLst/>
                <a:ea typeface="Calibri" panose="020F0502020204030204" pitchFamily="34" charset="0"/>
                <a:cs typeface="Times New Roman" panose="02020603050405020304" pitchFamily="18" charset="0"/>
              </a:rPr>
              <a:t> Papers (P.) Ltd. 2022 (57) G.S.T.L. 97 (S.C.) </a:t>
            </a:r>
          </a:p>
          <a:p>
            <a:r>
              <a:rPr lang="en-IN" sz="1800" dirty="0">
                <a:effectLst/>
              </a:rPr>
              <a:t>Falguni Steels vs. State of U.P. (2024) 15 </a:t>
            </a:r>
            <a:r>
              <a:rPr lang="en-IN" sz="1800" dirty="0" err="1">
                <a:effectLst/>
              </a:rPr>
              <a:t>Centax</a:t>
            </a:r>
            <a:r>
              <a:rPr lang="en-IN" sz="1800" dirty="0">
                <a:effectLst/>
              </a:rPr>
              <a:t> 67 (All.)</a:t>
            </a:r>
          </a:p>
          <a:p>
            <a:r>
              <a:rPr lang="en-US" dirty="0"/>
              <a:t>Ashish Kumar Sharma v. The Deputy Commissioner 2024-VIL-413-CAL</a:t>
            </a:r>
          </a:p>
          <a:p>
            <a:r>
              <a:rPr lang="en-US" dirty="0"/>
              <a:t>Faruk Rathore  v. Dy. Commissioner 2024-VIL-420-RAJ</a:t>
            </a:r>
          </a:p>
          <a:p>
            <a:endParaRPr lang="en-IN" dirty="0"/>
          </a:p>
          <a:p>
            <a:endParaRPr lang="en-US" dirty="0"/>
          </a:p>
        </p:txBody>
      </p:sp>
    </p:spTree>
    <p:extLst>
      <p:ext uri="{BB962C8B-B14F-4D97-AF65-F5344CB8AC3E}">
        <p14:creationId xmlns:p14="http://schemas.microsoft.com/office/powerpoint/2010/main" val="4196272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05D64-0503-C462-C1A0-08FFB1A25247}"/>
              </a:ext>
            </a:extLst>
          </p:cNvPr>
          <p:cNvSpPr>
            <a:spLocks noGrp="1"/>
          </p:cNvSpPr>
          <p:nvPr>
            <p:ph type="title"/>
          </p:nvPr>
        </p:nvSpPr>
        <p:spPr/>
        <p:txBody>
          <a:bodyPr/>
          <a:lstStyle/>
          <a:p>
            <a:r>
              <a:rPr lang="en-US" dirty="0"/>
              <a:t>Educational Services</a:t>
            </a:r>
          </a:p>
        </p:txBody>
      </p:sp>
      <p:graphicFrame>
        <p:nvGraphicFramePr>
          <p:cNvPr id="5" name="Table 4">
            <a:extLst>
              <a:ext uri="{FF2B5EF4-FFF2-40B4-BE49-F238E27FC236}">
                <a16:creationId xmlns:a16="http://schemas.microsoft.com/office/drawing/2014/main" id="{89F8634D-FF66-6989-41BB-7BFC734D1A24}"/>
              </a:ext>
            </a:extLst>
          </p:cNvPr>
          <p:cNvGraphicFramePr>
            <a:graphicFrameLocks noGrp="1"/>
          </p:cNvGraphicFramePr>
          <p:nvPr>
            <p:extLst>
              <p:ext uri="{D42A27DB-BD31-4B8C-83A1-F6EECF244321}">
                <p14:modId xmlns:p14="http://schemas.microsoft.com/office/powerpoint/2010/main" val="1748420777"/>
              </p:ext>
            </p:extLst>
          </p:nvPr>
        </p:nvGraphicFramePr>
        <p:xfrm>
          <a:off x="838200" y="1690687"/>
          <a:ext cx="10744202" cy="4802187"/>
        </p:xfrm>
        <a:graphic>
          <a:graphicData uri="http://schemas.openxmlformats.org/drawingml/2006/table">
            <a:tbl>
              <a:tblPr firstRow="1" firstCol="1" bandRow="1">
                <a:tableStyleId>{5C22544A-7EE6-4342-B048-85BDC9FD1C3A}</a:tableStyleId>
              </a:tblPr>
              <a:tblGrid>
                <a:gridCol w="521404">
                  <a:extLst>
                    <a:ext uri="{9D8B030D-6E8A-4147-A177-3AD203B41FA5}">
                      <a16:colId xmlns:a16="http://schemas.microsoft.com/office/drawing/2014/main" val="759674112"/>
                    </a:ext>
                  </a:extLst>
                </a:gridCol>
                <a:gridCol w="1596032">
                  <a:extLst>
                    <a:ext uri="{9D8B030D-6E8A-4147-A177-3AD203B41FA5}">
                      <a16:colId xmlns:a16="http://schemas.microsoft.com/office/drawing/2014/main" val="2006546659"/>
                    </a:ext>
                  </a:extLst>
                </a:gridCol>
                <a:gridCol w="6733309">
                  <a:extLst>
                    <a:ext uri="{9D8B030D-6E8A-4147-A177-3AD203B41FA5}">
                      <a16:colId xmlns:a16="http://schemas.microsoft.com/office/drawing/2014/main" val="2918343078"/>
                    </a:ext>
                  </a:extLst>
                </a:gridCol>
                <a:gridCol w="895928">
                  <a:extLst>
                    <a:ext uri="{9D8B030D-6E8A-4147-A177-3AD203B41FA5}">
                      <a16:colId xmlns:a16="http://schemas.microsoft.com/office/drawing/2014/main" val="3959193126"/>
                    </a:ext>
                  </a:extLst>
                </a:gridCol>
                <a:gridCol w="997529">
                  <a:extLst>
                    <a:ext uri="{9D8B030D-6E8A-4147-A177-3AD203B41FA5}">
                      <a16:colId xmlns:a16="http://schemas.microsoft.com/office/drawing/2014/main" val="2262323563"/>
                    </a:ext>
                  </a:extLst>
                </a:gridCol>
              </a:tblGrid>
              <a:tr h="740550">
                <a:tc>
                  <a:txBody>
                    <a:bodyPr/>
                    <a:lstStyle/>
                    <a:p>
                      <a:pPr marL="228600" marR="0" algn="l">
                        <a:lnSpc>
                          <a:spcPct val="107000"/>
                        </a:lnSpc>
                        <a:spcBef>
                          <a:spcPts val="0"/>
                        </a:spcBef>
                        <a:spcAft>
                          <a:spcPts val="0"/>
                        </a:spcAft>
                      </a:pPr>
                      <a:r>
                        <a:rPr lang="en-US" sz="1050" kern="100">
                          <a:effectLst/>
                        </a:rPr>
                        <a:t>Sl.</a:t>
                      </a:r>
                      <a:br>
                        <a:rPr lang="en-US" sz="1050" kern="100">
                          <a:effectLst/>
                        </a:rPr>
                      </a:br>
                      <a:r>
                        <a:rPr lang="en-US" sz="1050" kern="100">
                          <a:effectLst/>
                        </a:rPr>
                        <a:t>No.</a:t>
                      </a:r>
                      <a:endParaRPr lang="en-US"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228600" marR="0" algn="l">
                        <a:lnSpc>
                          <a:spcPct val="107000"/>
                        </a:lnSpc>
                        <a:spcBef>
                          <a:spcPts val="0"/>
                        </a:spcBef>
                        <a:spcAft>
                          <a:spcPts val="0"/>
                        </a:spcAft>
                      </a:pPr>
                      <a:r>
                        <a:rPr lang="en-US" sz="1050" kern="100">
                          <a:effectLst/>
                        </a:rPr>
                        <a:t>Chapter, Section,</a:t>
                      </a:r>
                      <a:br>
                        <a:rPr lang="en-US" sz="1050" kern="100">
                          <a:effectLst/>
                        </a:rPr>
                      </a:br>
                      <a:r>
                        <a:rPr lang="en-US" sz="1050" kern="100">
                          <a:effectLst/>
                        </a:rPr>
                        <a:t>Heading, Group or Service Code</a:t>
                      </a:r>
                      <a:br>
                        <a:rPr lang="en-US" sz="1050" kern="100">
                          <a:effectLst/>
                        </a:rPr>
                      </a:br>
                      <a:r>
                        <a:rPr lang="en-US" sz="1050" kern="100">
                          <a:effectLst/>
                        </a:rPr>
                        <a:t>(Tariff)</a:t>
                      </a:r>
                      <a:endParaRPr lang="en-US"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228600" marR="0" algn="l">
                        <a:lnSpc>
                          <a:spcPct val="107000"/>
                        </a:lnSpc>
                        <a:spcBef>
                          <a:spcPts val="0"/>
                        </a:spcBef>
                        <a:spcAft>
                          <a:spcPts val="0"/>
                        </a:spcAft>
                      </a:pPr>
                      <a:r>
                        <a:rPr lang="en-US" sz="1050" kern="100" dirty="0">
                          <a:effectLst/>
                        </a:rPr>
                        <a:t>Description of Services</a:t>
                      </a:r>
                      <a:endParaRPr lang="en-US"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228600" marR="0" algn="l">
                        <a:spcBef>
                          <a:spcPts val="0"/>
                        </a:spcBef>
                        <a:spcAft>
                          <a:spcPts val="0"/>
                        </a:spcAft>
                      </a:pPr>
                      <a:r>
                        <a:rPr lang="en-US" sz="1050" kern="100" dirty="0">
                          <a:effectLst/>
                        </a:rPr>
                        <a:t>Rate</a:t>
                      </a:r>
                    </a:p>
                    <a:p>
                      <a:pPr marL="228600" marR="0" algn="l">
                        <a:spcBef>
                          <a:spcPts val="0"/>
                        </a:spcBef>
                        <a:spcAft>
                          <a:spcPts val="0"/>
                        </a:spcAft>
                      </a:pPr>
                      <a:r>
                        <a:rPr lang="en-US" sz="1050" kern="100" dirty="0">
                          <a:effectLst/>
                        </a:rPr>
                        <a:t>(per cent.)</a:t>
                      </a:r>
                    </a:p>
                    <a:p>
                      <a:pPr marL="0" marR="0" algn="l">
                        <a:lnSpc>
                          <a:spcPct val="107000"/>
                        </a:lnSpc>
                        <a:spcBef>
                          <a:spcPts val="0"/>
                        </a:spcBef>
                        <a:spcAft>
                          <a:spcPts val="0"/>
                        </a:spcAft>
                      </a:pPr>
                      <a:r>
                        <a:rPr lang="en-US" sz="1050" kern="100" dirty="0">
                          <a:effectLst/>
                        </a:rPr>
                        <a:t> </a:t>
                      </a:r>
                      <a:endParaRPr lang="en-US"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0" marR="0" indent="228600" algn="l">
                        <a:lnSpc>
                          <a:spcPct val="107000"/>
                        </a:lnSpc>
                        <a:spcBef>
                          <a:spcPts val="0"/>
                        </a:spcBef>
                        <a:spcAft>
                          <a:spcPts val="0"/>
                        </a:spcAft>
                      </a:pPr>
                      <a:r>
                        <a:rPr lang="en-US" sz="1050" kern="100" dirty="0">
                          <a:effectLst/>
                        </a:rPr>
                        <a:t>Condition</a:t>
                      </a:r>
                      <a:endParaRPr lang="en-US"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extLst>
                  <a:ext uri="{0D108BD9-81ED-4DB2-BD59-A6C34878D82A}">
                    <a16:rowId xmlns:a16="http://schemas.microsoft.com/office/drawing/2014/main" val="2204109097"/>
                  </a:ext>
                </a:extLst>
              </a:tr>
              <a:tr h="4061637">
                <a:tc>
                  <a:txBody>
                    <a:bodyPr/>
                    <a:lstStyle/>
                    <a:p>
                      <a:pPr marL="228600" marR="0" algn="l">
                        <a:lnSpc>
                          <a:spcPct val="107000"/>
                        </a:lnSpc>
                        <a:spcBef>
                          <a:spcPts val="0"/>
                        </a:spcBef>
                        <a:spcAft>
                          <a:spcPts val="0"/>
                        </a:spcAft>
                      </a:pPr>
                      <a:r>
                        <a:rPr lang="en-US" sz="1050" kern="100">
                          <a:effectLst/>
                        </a:rPr>
                        <a:t>66</a:t>
                      </a:r>
                      <a:endParaRPr lang="en-US"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228600" marR="0" algn="l">
                        <a:lnSpc>
                          <a:spcPct val="107000"/>
                        </a:lnSpc>
                        <a:spcBef>
                          <a:spcPts val="0"/>
                        </a:spcBef>
                        <a:spcAft>
                          <a:spcPts val="0"/>
                        </a:spcAft>
                      </a:pPr>
                      <a:r>
                        <a:rPr lang="en-US" sz="1050" kern="100">
                          <a:effectLst/>
                        </a:rPr>
                        <a:t>Heading 9992 or Heading 9963</a:t>
                      </a:r>
                      <a:endParaRPr lang="en-US"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0" marR="93980" algn="l">
                        <a:lnSpc>
                          <a:spcPct val="107000"/>
                        </a:lnSpc>
                        <a:spcBef>
                          <a:spcPts val="0"/>
                        </a:spcBef>
                        <a:spcAft>
                          <a:spcPts val="0"/>
                        </a:spcAft>
                      </a:pPr>
                      <a:r>
                        <a:rPr lang="en-US" sz="1050" kern="0" dirty="0">
                          <a:effectLst/>
                        </a:rPr>
                        <a:t>Services provided -</a:t>
                      </a:r>
                      <a:endParaRPr lang="en-US" sz="1050" kern="100" dirty="0">
                        <a:effectLst/>
                      </a:endParaRPr>
                    </a:p>
                    <a:p>
                      <a:pPr marL="0" marR="93980" algn="l">
                        <a:lnSpc>
                          <a:spcPct val="107000"/>
                        </a:lnSpc>
                        <a:spcBef>
                          <a:spcPts val="0"/>
                        </a:spcBef>
                        <a:spcAft>
                          <a:spcPts val="0"/>
                        </a:spcAft>
                      </a:pPr>
                      <a:r>
                        <a:rPr lang="en-US" sz="1050" kern="0" dirty="0">
                          <a:effectLst/>
                        </a:rPr>
                        <a:t> </a:t>
                      </a:r>
                      <a:endParaRPr lang="en-US" sz="1050" kern="100" dirty="0">
                        <a:effectLst/>
                      </a:endParaRPr>
                    </a:p>
                    <a:p>
                      <a:pPr marL="0" marR="93980" algn="l">
                        <a:lnSpc>
                          <a:spcPct val="107000"/>
                        </a:lnSpc>
                        <a:spcBef>
                          <a:spcPts val="0"/>
                        </a:spcBef>
                        <a:spcAft>
                          <a:spcPts val="0"/>
                        </a:spcAft>
                      </a:pPr>
                      <a:r>
                        <a:rPr lang="en-US" sz="1050" kern="0" dirty="0">
                          <a:effectLst/>
                        </a:rPr>
                        <a:t>(a) by an educational institution to its students, faculty and staff;</a:t>
                      </a:r>
                      <a:endParaRPr lang="en-US" sz="1050" kern="100" dirty="0">
                        <a:effectLst/>
                      </a:endParaRPr>
                    </a:p>
                    <a:p>
                      <a:pPr marL="0" marR="93980" algn="l">
                        <a:lnSpc>
                          <a:spcPct val="107000"/>
                        </a:lnSpc>
                        <a:spcBef>
                          <a:spcPts val="0"/>
                        </a:spcBef>
                        <a:spcAft>
                          <a:spcPts val="0"/>
                        </a:spcAft>
                      </a:pPr>
                      <a:r>
                        <a:rPr lang="en-US" sz="1050" kern="0" dirty="0">
                          <a:effectLst/>
                        </a:rPr>
                        <a:t>(aa) by an educational institution by way of conduct of entrance examination against consideration in the form of entrance fee;</a:t>
                      </a:r>
                      <a:endParaRPr lang="en-US" sz="1050" kern="100" dirty="0">
                        <a:effectLst/>
                      </a:endParaRPr>
                    </a:p>
                    <a:p>
                      <a:pPr marL="0" marR="93980" algn="l">
                        <a:lnSpc>
                          <a:spcPct val="107000"/>
                        </a:lnSpc>
                        <a:spcBef>
                          <a:spcPts val="0"/>
                        </a:spcBef>
                        <a:spcAft>
                          <a:spcPts val="0"/>
                        </a:spcAft>
                      </a:pPr>
                      <a:r>
                        <a:rPr lang="en-US" sz="1050" kern="0" dirty="0">
                          <a:effectLst/>
                        </a:rPr>
                        <a:t>(b) to an educational institution, by way of,-</a:t>
                      </a:r>
                      <a:endParaRPr lang="en-US" sz="1050" kern="100" dirty="0">
                        <a:effectLst/>
                      </a:endParaRPr>
                    </a:p>
                    <a:p>
                      <a:pPr marL="0" marR="93980" algn="l">
                        <a:lnSpc>
                          <a:spcPct val="107000"/>
                        </a:lnSpc>
                        <a:spcBef>
                          <a:spcPts val="0"/>
                        </a:spcBef>
                        <a:spcAft>
                          <a:spcPts val="0"/>
                        </a:spcAft>
                      </a:pPr>
                      <a:r>
                        <a:rPr lang="en-US" sz="1050" kern="0" dirty="0">
                          <a:effectLst/>
                        </a:rPr>
                        <a:t>(</a:t>
                      </a:r>
                      <a:r>
                        <a:rPr lang="en-US" sz="1050" kern="0" dirty="0" err="1">
                          <a:effectLst/>
                        </a:rPr>
                        <a:t>i</a:t>
                      </a:r>
                      <a:r>
                        <a:rPr lang="en-US" sz="1050" kern="0" dirty="0">
                          <a:effectLst/>
                        </a:rPr>
                        <a:t>) transportation of students, faculty and staff;</a:t>
                      </a:r>
                      <a:endParaRPr lang="en-US" sz="1050" kern="100" dirty="0">
                        <a:effectLst/>
                      </a:endParaRPr>
                    </a:p>
                    <a:p>
                      <a:pPr marL="0" marR="93980" algn="l">
                        <a:lnSpc>
                          <a:spcPct val="107000"/>
                        </a:lnSpc>
                        <a:spcBef>
                          <a:spcPts val="0"/>
                        </a:spcBef>
                        <a:spcAft>
                          <a:spcPts val="0"/>
                        </a:spcAft>
                      </a:pPr>
                      <a:r>
                        <a:rPr lang="en-US" sz="1050" kern="0" dirty="0">
                          <a:effectLst/>
                        </a:rPr>
                        <a:t>(ii) catering, including any mid-day meals scheme sponsored by the Central Government, State Government or Union territory;</a:t>
                      </a:r>
                      <a:endParaRPr lang="en-US" sz="1050" kern="100" dirty="0">
                        <a:effectLst/>
                      </a:endParaRPr>
                    </a:p>
                    <a:p>
                      <a:pPr marL="0" marR="93980" algn="l">
                        <a:lnSpc>
                          <a:spcPct val="107000"/>
                        </a:lnSpc>
                        <a:spcBef>
                          <a:spcPts val="0"/>
                        </a:spcBef>
                        <a:spcAft>
                          <a:spcPts val="0"/>
                        </a:spcAft>
                      </a:pPr>
                      <a:r>
                        <a:rPr lang="en-US" sz="1050" kern="0" dirty="0">
                          <a:effectLst/>
                        </a:rPr>
                        <a:t>(iii) security or cleaning or housekeeping services performed in such educational institution;</a:t>
                      </a:r>
                      <a:endParaRPr lang="en-US" sz="1050" kern="100" dirty="0">
                        <a:effectLst/>
                      </a:endParaRPr>
                    </a:p>
                    <a:p>
                      <a:pPr marL="0" marR="93980" algn="l">
                        <a:lnSpc>
                          <a:spcPct val="107000"/>
                        </a:lnSpc>
                        <a:spcBef>
                          <a:spcPts val="0"/>
                        </a:spcBef>
                        <a:spcAft>
                          <a:spcPts val="0"/>
                        </a:spcAft>
                      </a:pPr>
                      <a:r>
                        <a:rPr lang="en-US" sz="1050" kern="0" dirty="0">
                          <a:effectLst/>
                        </a:rPr>
                        <a:t>(iv) services relating to admission to, or conduct of examination by, such institution;</a:t>
                      </a:r>
                      <a:endParaRPr lang="en-US" sz="1050" kern="100" dirty="0">
                        <a:effectLst/>
                      </a:endParaRPr>
                    </a:p>
                    <a:p>
                      <a:pPr marL="0" marR="93980" algn="l">
                        <a:lnSpc>
                          <a:spcPct val="107000"/>
                        </a:lnSpc>
                        <a:spcBef>
                          <a:spcPts val="0"/>
                        </a:spcBef>
                        <a:spcAft>
                          <a:spcPts val="0"/>
                        </a:spcAft>
                      </a:pPr>
                      <a:r>
                        <a:rPr lang="en-US" sz="1050" kern="0" dirty="0">
                          <a:effectLst/>
                        </a:rPr>
                        <a:t>(v) supply of online educational journals or periodicals:</a:t>
                      </a:r>
                    </a:p>
                    <a:p>
                      <a:pPr marL="0" marR="93980" algn="l">
                        <a:lnSpc>
                          <a:spcPct val="107000"/>
                        </a:lnSpc>
                        <a:spcBef>
                          <a:spcPts val="0"/>
                        </a:spcBef>
                        <a:spcAft>
                          <a:spcPts val="0"/>
                        </a:spcAft>
                      </a:pPr>
                      <a:endParaRPr lang="en-US" sz="1050" kern="0" dirty="0">
                        <a:effectLst/>
                      </a:endParaRPr>
                    </a:p>
                    <a:p>
                      <a:pPr marL="0" marR="93980" algn="l">
                        <a:lnSpc>
                          <a:spcPct val="107000"/>
                        </a:lnSpc>
                        <a:spcBef>
                          <a:spcPts val="0"/>
                        </a:spcBef>
                        <a:spcAft>
                          <a:spcPts val="0"/>
                        </a:spcAft>
                      </a:pPr>
                      <a:r>
                        <a:rPr lang="en-US" sz="1050" b="0" i="0" kern="1200" dirty="0">
                          <a:solidFill>
                            <a:schemeClr val="dk1"/>
                          </a:solidFill>
                          <a:effectLst/>
                          <a:latin typeface="+mn-lt"/>
                          <a:ea typeface="+mn-ea"/>
                          <a:cs typeface="+mn-cs"/>
                        </a:rPr>
                        <a:t>Provided that nothing contained in </a:t>
                      </a:r>
                      <a:r>
                        <a:rPr lang="en-US" sz="1050" b="1" i="0" kern="1200" dirty="0">
                          <a:solidFill>
                            <a:schemeClr val="dk1"/>
                          </a:solidFill>
                          <a:effectLst/>
                          <a:latin typeface="+mn-lt"/>
                          <a:ea typeface="+mn-ea"/>
                          <a:cs typeface="+mn-cs"/>
                        </a:rPr>
                        <a:t>[</a:t>
                      </a:r>
                      <a:r>
                        <a:rPr lang="en-US" sz="1050" b="0" i="0" kern="1200" dirty="0">
                          <a:solidFill>
                            <a:schemeClr val="dk1"/>
                          </a:solidFill>
                          <a:effectLst/>
                          <a:latin typeface="+mn-lt"/>
                          <a:ea typeface="+mn-ea"/>
                          <a:cs typeface="+mn-cs"/>
                        </a:rPr>
                        <a:t>sub-items (</a:t>
                      </a:r>
                      <a:r>
                        <a:rPr lang="en-US" sz="1050" b="0" i="0" kern="1200" dirty="0" err="1">
                          <a:solidFill>
                            <a:schemeClr val="dk1"/>
                          </a:solidFill>
                          <a:effectLst/>
                          <a:latin typeface="+mn-lt"/>
                          <a:ea typeface="+mn-ea"/>
                          <a:cs typeface="+mn-cs"/>
                        </a:rPr>
                        <a:t>i</a:t>
                      </a:r>
                      <a:r>
                        <a:rPr lang="en-US" sz="1050" b="0" i="0" kern="1200" dirty="0">
                          <a:solidFill>
                            <a:schemeClr val="dk1"/>
                          </a:solidFill>
                          <a:effectLst/>
                          <a:latin typeface="+mn-lt"/>
                          <a:ea typeface="+mn-ea"/>
                          <a:cs typeface="+mn-cs"/>
                        </a:rPr>
                        <a:t>), (ii) and (iii) of item (b)</a:t>
                      </a:r>
                      <a:r>
                        <a:rPr lang="en-US" sz="1050" b="1" i="0" kern="1200" dirty="0">
                          <a:solidFill>
                            <a:schemeClr val="dk1"/>
                          </a:solidFill>
                          <a:effectLst/>
                          <a:latin typeface="+mn-lt"/>
                          <a:ea typeface="+mn-ea"/>
                          <a:cs typeface="+mn-cs"/>
                        </a:rPr>
                        <a:t>]</a:t>
                      </a:r>
                      <a:r>
                        <a:rPr lang="en-US" sz="1050" b="0" i="0" kern="1200" dirty="0">
                          <a:solidFill>
                            <a:schemeClr val="dk1"/>
                          </a:solidFill>
                          <a:effectLst/>
                          <a:latin typeface="+mn-lt"/>
                          <a:ea typeface="+mn-ea"/>
                          <a:cs typeface="+mn-cs"/>
                        </a:rPr>
                        <a:t> shall apply to an educational institution other than an institution providing services by way of pre-school education and education up to higher secondary school or equivalent.</a:t>
                      </a:r>
                    </a:p>
                    <a:p>
                      <a:pPr marL="0" marR="93980" algn="l">
                        <a:lnSpc>
                          <a:spcPct val="107000"/>
                        </a:lnSpc>
                        <a:spcBef>
                          <a:spcPts val="0"/>
                        </a:spcBef>
                        <a:spcAft>
                          <a:spcPts val="0"/>
                        </a:spcAft>
                      </a:pPr>
                      <a:endParaRPr lang="en-US" sz="1050" b="0" i="0" kern="1200" dirty="0">
                        <a:solidFill>
                          <a:schemeClr val="dk1"/>
                        </a:solidFill>
                        <a:effectLst/>
                        <a:latin typeface="+mn-lt"/>
                        <a:ea typeface="+mn-ea"/>
                        <a:cs typeface="+mn-cs"/>
                      </a:endParaRPr>
                    </a:p>
                    <a:p>
                      <a:r>
                        <a:rPr lang="en-US" sz="1050" b="0" i="0" kern="1200" dirty="0">
                          <a:solidFill>
                            <a:schemeClr val="dk1"/>
                          </a:solidFill>
                          <a:effectLst/>
                          <a:latin typeface="+mn-lt"/>
                          <a:ea typeface="+mn-ea"/>
                          <a:cs typeface="+mn-cs"/>
                        </a:rPr>
                        <a:t>Provided further that nothing contained in sub-item (v) of item (b) shall apply to an institution providing services by way of,-</a:t>
                      </a:r>
                    </a:p>
                    <a:p>
                      <a:r>
                        <a:rPr lang="en-US" sz="1050" b="0" i="0" kern="1200" dirty="0">
                          <a:solidFill>
                            <a:schemeClr val="dk1"/>
                          </a:solidFill>
                          <a:effectLst/>
                          <a:latin typeface="+mn-lt"/>
                          <a:ea typeface="+mn-ea"/>
                          <a:cs typeface="+mn-cs"/>
                        </a:rPr>
                        <a:t>(</a:t>
                      </a:r>
                      <a:r>
                        <a:rPr lang="en-US" sz="1050" b="0" i="0" kern="1200" dirty="0" err="1">
                          <a:solidFill>
                            <a:schemeClr val="dk1"/>
                          </a:solidFill>
                          <a:effectLst/>
                          <a:latin typeface="+mn-lt"/>
                          <a:ea typeface="+mn-ea"/>
                          <a:cs typeface="+mn-cs"/>
                        </a:rPr>
                        <a:t>i</a:t>
                      </a:r>
                      <a:r>
                        <a:rPr lang="en-US" sz="1050" b="0" i="0" kern="1200" dirty="0">
                          <a:solidFill>
                            <a:schemeClr val="dk1"/>
                          </a:solidFill>
                          <a:effectLst/>
                          <a:latin typeface="+mn-lt"/>
                          <a:ea typeface="+mn-ea"/>
                          <a:cs typeface="+mn-cs"/>
                        </a:rPr>
                        <a:t>) pre-school education and education up to higher secondary school or equivalent; or</a:t>
                      </a:r>
                    </a:p>
                    <a:p>
                      <a:r>
                        <a:rPr lang="en-US" sz="1050" b="0" i="0" kern="1200" dirty="0">
                          <a:solidFill>
                            <a:schemeClr val="dk1"/>
                          </a:solidFill>
                          <a:effectLst/>
                          <a:latin typeface="+mn-lt"/>
                          <a:ea typeface="+mn-ea"/>
                          <a:cs typeface="+mn-cs"/>
                        </a:rPr>
                        <a:t>(ii) education as a part of an approved vocational education course.</a:t>
                      </a:r>
                    </a:p>
                  </a:txBody>
                  <a:tcPr marL="19855" marR="19855" marT="0" marB="0"/>
                </a:tc>
                <a:tc>
                  <a:txBody>
                    <a:bodyPr/>
                    <a:lstStyle/>
                    <a:p>
                      <a:pPr marL="228600" marR="389255" algn="l">
                        <a:lnSpc>
                          <a:spcPct val="107000"/>
                        </a:lnSpc>
                        <a:spcBef>
                          <a:spcPts val="0"/>
                        </a:spcBef>
                        <a:spcAft>
                          <a:spcPts val="0"/>
                        </a:spcAft>
                      </a:pPr>
                      <a:r>
                        <a:rPr lang="en-US" sz="1050" kern="100">
                          <a:effectLst/>
                        </a:rPr>
                        <a:t>Nil</a:t>
                      </a:r>
                      <a:endParaRPr lang="en-US" sz="1050" kern="10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tc>
                  <a:txBody>
                    <a:bodyPr/>
                    <a:lstStyle/>
                    <a:p>
                      <a:pPr marL="228600" marR="0" algn="l">
                        <a:lnSpc>
                          <a:spcPct val="107000"/>
                        </a:lnSpc>
                        <a:spcBef>
                          <a:spcPts val="0"/>
                        </a:spcBef>
                        <a:spcAft>
                          <a:spcPts val="0"/>
                        </a:spcAft>
                      </a:pPr>
                      <a:r>
                        <a:rPr lang="en-US" sz="1050" kern="100" dirty="0">
                          <a:effectLst/>
                        </a:rPr>
                        <a:t>Nil</a:t>
                      </a:r>
                      <a:endParaRPr lang="en-US" sz="105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19855" marR="19855" marT="0" marB="0"/>
                </a:tc>
                <a:extLst>
                  <a:ext uri="{0D108BD9-81ED-4DB2-BD59-A6C34878D82A}">
                    <a16:rowId xmlns:a16="http://schemas.microsoft.com/office/drawing/2014/main" val="2147894391"/>
                  </a:ext>
                </a:extLst>
              </a:tr>
            </a:tbl>
          </a:graphicData>
        </a:graphic>
      </p:graphicFrame>
    </p:spTree>
    <p:extLst>
      <p:ext uri="{BB962C8B-B14F-4D97-AF65-F5344CB8AC3E}">
        <p14:creationId xmlns:p14="http://schemas.microsoft.com/office/powerpoint/2010/main" val="58099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05D64-0503-C462-C1A0-08FFB1A25247}"/>
              </a:ext>
            </a:extLst>
          </p:cNvPr>
          <p:cNvSpPr>
            <a:spLocks noGrp="1"/>
          </p:cNvSpPr>
          <p:nvPr>
            <p:ph type="title"/>
          </p:nvPr>
        </p:nvSpPr>
        <p:spPr/>
        <p:txBody>
          <a:bodyPr/>
          <a:lstStyle/>
          <a:p>
            <a:r>
              <a:rPr lang="en-US" dirty="0"/>
              <a:t>Educational Services</a:t>
            </a:r>
          </a:p>
        </p:txBody>
      </p:sp>
      <p:sp>
        <p:nvSpPr>
          <p:cNvPr id="3" name="Content Placeholder 2">
            <a:extLst>
              <a:ext uri="{FF2B5EF4-FFF2-40B4-BE49-F238E27FC236}">
                <a16:creationId xmlns:a16="http://schemas.microsoft.com/office/drawing/2014/main" id="{20DDD866-EDF0-93B5-06C2-99C6EEB0F27D}"/>
              </a:ext>
            </a:extLst>
          </p:cNvPr>
          <p:cNvSpPr>
            <a:spLocks noGrp="1"/>
          </p:cNvSpPr>
          <p:nvPr>
            <p:ph idx="1"/>
          </p:nvPr>
        </p:nvSpPr>
        <p:spPr>
          <a:xfrm>
            <a:off x="838200" y="1871807"/>
            <a:ext cx="10515600" cy="4351338"/>
          </a:xfrm>
        </p:spPr>
        <p:txBody>
          <a:bodyPr>
            <a:normAutofit/>
          </a:bodyPr>
          <a:lstStyle/>
          <a:p>
            <a:r>
              <a:rPr lang="en-US" dirty="0"/>
              <a:t>National Board of Examination in Medical Sciences v. Union of India 2024:DHC:2995-DB</a:t>
            </a:r>
          </a:p>
          <a:p>
            <a:r>
              <a:rPr lang="en-US" i="0" dirty="0">
                <a:effectLst/>
                <a:highlight>
                  <a:srgbClr val="FFFFFF"/>
                </a:highlight>
              </a:rPr>
              <a:t>Care College of Nursing v. </a:t>
            </a:r>
            <a:r>
              <a:rPr lang="en-US" i="0" dirty="0" err="1">
                <a:effectLst/>
                <a:highlight>
                  <a:srgbClr val="FFFFFF"/>
                </a:highlight>
              </a:rPr>
              <a:t>Kaloji</a:t>
            </a:r>
            <a:r>
              <a:rPr lang="en-US" i="0" dirty="0">
                <a:effectLst/>
                <a:highlight>
                  <a:srgbClr val="FFFFFF"/>
                </a:highlight>
              </a:rPr>
              <a:t> Narayana Rao University of Health Sciences [2023] 156 taxmann.com 450 (TELANGANA)</a:t>
            </a:r>
          </a:p>
          <a:p>
            <a:r>
              <a:rPr lang="en-US" i="0" dirty="0">
                <a:effectLst/>
                <a:highlight>
                  <a:srgbClr val="FFFFFF"/>
                </a:highlight>
              </a:rPr>
              <a:t>Sree </a:t>
            </a:r>
            <a:r>
              <a:rPr lang="en-US" i="0" dirty="0" err="1">
                <a:effectLst/>
                <a:highlight>
                  <a:srgbClr val="FFFFFF"/>
                </a:highlight>
              </a:rPr>
              <a:t>Ramu</a:t>
            </a:r>
            <a:r>
              <a:rPr lang="en-US" i="0" dirty="0">
                <a:effectLst/>
                <a:highlight>
                  <a:srgbClr val="FFFFFF"/>
                </a:highlight>
              </a:rPr>
              <a:t> College of Arts and Science vs. Authority for Clarification and Advance Ruling (2024) 14 </a:t>
            </a:r>
            <a:r>
              <a:rPr lang="en-US" i="0" dirty="0" err="1">
                <a:effectLst/>
                <a:highlight>
                  <a:srgbClr val="FFFFFF"/>
                </a:highlight>
              </a:rPr>
              <a:t>Centax</a:t>
            </a:r>
            <a:r>
              <a:rPr lang="en-US" i="0" dirty="0">
                <a:effectLst/>
                <a:highlight>
                  <a:srgbClr val="FFFFFF"/>
                </a:highlight>
              </a:rPr>
              <a:t> 218 (Mad.)</a:t>
            </a:r>
            <a:endParaRPr lang="en-US" dirty="0">
              <a:highlight>
                <a:srgbClr val="FFFFFF"/>
              </a:highlight>
            </a:endParaRPr>
          </a:p>
          <a:p>
            <a:r>
              <a:rPr lang="en-US" i="0" dirty="0">
                <a:effectLst/>
                <a:highlight>
                  <a:srgbClr val="FFFFFF"/>
                </a:highlight>
              </a:rPr>
              <a:t>Madurai Kamaraj University v. Jt. Commissioner </a:t>
            </a:r>
            <a:r>
              <a:rPr lang="da-DK" i="0" dirty="0">
                <a:effectLst/>
                <a:highlight>
                  <a:srgbClr val="FFFFFF"/>
                </a:highlight>
              </a:rPr>
              <a:t>2021 (54) G.S.T.L. 385 (Mad.)</a:t>
            </a:r>
          </a:p>
          <a:p>
            <a:r>
              <a:rPr lang="en-US" dirty="0">
                <a:effectLst/>
                <a:highlight>
                  <a:srgbClr val="FFFFFF"/>
                </a:highlight>
                <a:ea typeface="Calibri" panose="020F0502020204030204" pitchFamily="34" charset="0"/>
                <a:cs typeface="Times New Roman" panose="02020603050405020304" pitchFamily="18" charset="0"/>
              </a:rPr>
              <a:t>Sahitya </a:t>
            </a:r>
            <a:r>
              <a:rPr lang="en-US" dirty="0" err="1">
                <a:effectLst/>
                <a:highlight>
                  <a:srgbClr val="FFFFFF"/>
                </a:highlight>
                <a:ea typeface="Calibri" panose="020F0502020204030204" pitchFamily="34" charset="0"/>
                <a:cs typeface="Times New Roman" panose="02020603050405020304" pitchFamily="18" charset="0"/>
              </a:rPr>
              <a:t>Mudranalaya</a:t>
            </a:r>
            <a:r>
              <a:rPr lang="en-US" dirty="0">
                <a:effectLst/>
                <a:highlight>
                  <a:srgbClr val="FFFFFF"/>
                </a:highlight>
                <a:ea typeface="Calibri" panose="020F0502020204030204" pitchFamily="34" charset="0"/>
                <a:cs typeface="Times New Roman" panose="02020603050405020304" pitchFamily="18" charset="0"/>
              </a:rPr>
              <a:t> Pvt. Ltd. vs. Additional Director General 2021 (46) G.S.T.L. 245 (Guj.) (affirmed by the Hon’ble Supreme Court reported at 2021 (48) G.S.T.L. J62 (S.C.) </a:t>
            </a:r>
            <a:endParaRPr lang="en-US" dirty="0"/>
          </a:p>
        </p:txBody>
      </p:sp>
    </p:spTree>
    <p:extLst>
      <p:ext uri="{BB962C8B-B14F-4D97-AF65-F5344CB8AC3E}">
        <p14:creationId xmlns:p14="http://schemas.microsoft.com/office/powerpoint/2010/main" val="400210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D0BBB-43AB-BF99-37A6-A81E83F45F8B}"/>
              </a:ext>
            </a:extLst>
          </p:cNvPr>
          <p:cNvSpPr>
            <a:spLocks noGrp="1"/>
          </p:cNvSpPr>
          <p:nvPr>
            <p:ph type="title"/>
          </p:nvPr>
        </p:nvSpPr>
        <p:spPr/>
        <p:txBody>
          <a:bodyPr/>
          <a:lstStyle/>
          <a:p>
            <a:r>
              <a:rPr lang="en-US" dirty="0"/>
              <a:t>Hostel Accommodation</a:t>
            </a:r>
          </a:p>
        </p:txBody>
      </p:sp>
      <p:sp>
        <p:nvSpPr>
          <p:cNvPr id="3" name="Content Placeholder 2">
            <a:extLst>
              <a:ext uri="{FF2B5EF4-FFF2-40B4-BE49-F238E27FC236}">
                <a16:creationId xmlns:a16="http://schemas.microsoft.com/office/drawing/2014/main" id="{A60A929B-2888-7A78-A239-9E53A831A3FB}"/>
              </a:ext>
            </a:extLst>
          </p:cNvPr>
          <p:cNvSpPr>
            <a:spLocks noGrp="1"/>
          </p:cNvSpPr>
          <p:nvPr>
            <p:ph idx="1"/>
          </p:nvPr>
        </p:nvSpPr>
        <p:spPr>
          <a:xfrm>
            <a:off x="838200" y="1825625"/>
            <a:ext cx="10515600" cy="4667250"/>
          </a:xfrm>
        </p:spPr>
        <p:txBody>
          <a:bodyPr>
            <a:normAutofit/>
          </a:bodyPr>
          <a:lstStyle/>
          <a:p>
            <a:r>
              <a:rPr lang="en-US" b="0" i="0" dirty="0">
                <a:effectLst/>
                <a:highlight>
                  <a:srgbClr val="FFFFFF"/>
                </a:highlight>
              </a:rPr>
              <a:t>Entry No.12 of the Exemption Notification No.12/2017-Central Tax (Rate) dated 28.06.2017</a:t>
            </a:r>
          </a:p>
          <a:p>
            <a:endParaRPr lang="en-US" dirty="0">
              <a:highlight>
                <a:srgbClr val="FFFFFF"/>
              </a:highlight>
            </a:endParaRPr>
          </a:p>
          <a:p>
            <a:endParaRPr lang="en-US" b="0" i="0" dirty="0">
              <a:effectLst/>
              <a:highlight>
                <a:srgbClr val="FFFFFF"/>
              </a:highlight>
            </a:endParaRPr>
          </a:p>
          <a:p>
            <a:endParaRPr lang="en-US" dirty="0">
              <a:highlight>
                <a:srgbClr val="FFFFFF"/>
              </a:highlight>
            </a:endParaRPr>
          </a:p>
          <a:p>
            <a:endParaRPr lang="en-US" b="0" i="0" dirty="0">
              <a:effectLst/>
              <a:highlight>
                <a:srgbClr val="FFFFFF"/>
              </a:highlight>
            </a:endParaRPr>
          </a:p>
          <a:p>
            <a:endParaRPr lang="en-US" dirty="0">
              <a:highlight>
                <a:srgbClr val="FFFFFF"/>
              </a:highlight>
            </a:endParaRPr>
          </a:p>
          <a:p>
            <a:endParaRPr lang="en-US" b="0" i="0" dirty="0">
              <a:effectLst/>
              <a:highlight>
                <a:srgbClr val="FFFFFF"/>
              </a:highlight>
            </a:endParaRPr>
          </a:p>
          <a:p>
            <a:endParaRPr lang="en-US" dirty="0">
              <a:highlight>
                <a:srgbClr val="FFFFFF"/>
              </a:highlight>
            </a:endParaRPr>
          </a:p>
          <a:p>
            <a:endParaRPr lang="en-US" b="0" i="0" dirty="0">
              <a:effectLst/>
              <a:highlight>
                <a:srgbClr val="FFFFFF"/>
              </a:highlight>
            </a:endParaRPr>
          </a:p>
          <a:p>
            <a:endParaRPr lang="en-US" dirty="0">
              <a:highlight>
                <a:srgbClr val="FFFFFF"/>
              </a:highlight>
            </a:endParaRPr>
          </a:p>
          <a:p>
            <a:r>
              <a:rPr lang="en-US" dirty="0"/>
              <a:t>Thai </a:t>
            </a:r>
            <a:r>
              <a:rPr lang="en-US" dirty="0" err="1"/>
              <a:t>Mookambikaa</a:t>
            </a:r>
            <a:r>
              <a:rPr lang="en-US" dirty="0"/>
              <a:t> Ladies Hostel v. </a:t>
            </a:r>
            <a:r>
              <a:rPr lang="en-US" i="0" dirty="0">
                <a:effectLst/>
                <a:highlight>
                  <a:srgbClr val="FFFFFF"/>
                </a:highlight>
              </a:rPr>
              <a:t>Union of India </a:t>
            </a:r>
            <a:r>
              <a:rPr lang="da-DK" i="0" dirty="0">
                <a:effectLst/>
                <a:highlight>
                  <a:srgbClr val="FFFFFF"/>
                </a:highlight>
              </a:rPr>
              <a:t>(2024) 17 Centax 88 (Mad.)</a:t>
            </a:r>
          </a:p>
          <a:p>
            <a:r>
              <a:rPr lang="en-US" i="0" dirty="0" err="1">
                <a:effectLst/>
                <a:highlight>
                  <a:srgbClr val="FFFFFF"/>
                </a:highlight>
              </a:rPr>
              <a:t>Taghar</a:t>
            </a:r>
            <a:r>
              <a:rPr lang="en-US" i="0" dirty="0">
                <a:effectLst/>
                <a:highlight>
                  <a:srgbClr val="FFFFFF"/>
                </a:highlight>
              </a:rPr>
              <a:t> Vasudeva </a:t>
            </a:r>
            <a:r>
              <a:rPr lang="en-US" i="0" dirty="0" err="1">
                <a:effectLst/>
                <a:highlight>
                  <a:srgbClr val="FFFFFF"/>
                </a:highlight>
              </a:rPr>
              <a:t>Ambrish</a:t>
            </a:r>
            <a:r>
              <a:rPr lang="en-US" i="0" dirty="0">
                <a:effectLst/>
                <a:highlight>
                  <a:srgbClr val="FFFFFF"/>
                </a:highlight>
              </a:rPr>
              <a:t> v. Appellate Authority for Advance Ruling — [2022] 135 taxmann.com 287</a:t>
            </a:r>
            <a:r>
              <a:rPr lang="da-DK" dirty="0">
                <a:highlight>
                  <a:srgbClr val="FFFFFF"/>
                </a:highlight>
              </a:rPr>
              <a:t> (Kar.)</a:t>
            </a:r>
          </a:p>
        </p:txBody>
      </p:sp>
      <p:graphicFrame>
        <p:nvGraphicFramePr>
          <p:cNvPr id="4" name="Table 3">
            <a:extLst>
              <a:ext uri="{FF2B5EF4-FFF2-40B4-BE49-F238E27FC236}">
                <a16:creationId xmlns:a16="http://schemas.microsoft.com/office/drawing/2014/main" id="{B6CC3DA6-7E5D-9B9A-E111-E7BEBE1CCDAC}"/>
              </a:ext>
            </a:extLst>
          </p:cNvPr>
          <p:cNvGraphicFramePr>
            <a:graphicFrameLocks noGrp="1"/>
          </p:cNvGraphicFramePr>
          <p:nvPr>
            <p:extLst>
              <p:ext uri="{D42A27DB-BD31-4B8C-83A1-F6EECF244321}">
                <p14:modId xmlns:p14="http://schemas.microsoft.com/office/powerpoint/2010/main" val="496694850"/>
              </p:ext>
            </p:extLst>
          </p:nvPr>
        </p:nvGraphicFramePr>
        <p:xfrm>
          <a:off x="838200" y="2274093"/>
          <a:ext cx="10707255" cy="3108960"/>
        </p:xfrm>
        <a:graphic>
          <a:graphicData uri="http://schemas.openxmlformats.org/drawingml/2006/table">
            <a:tbl>
              <a:tblPr firstRow="1" bandRow="1">
                <a:tableStyleId>{5C22544A-7EE6-4342-B048-85BDC9FD1C3A}</a:tableStyleId>
              </a:tblPr>
              <a:tblGrid>
                <a:gridCol w="1134604">
                  <a:extLst>
                    <a:ext uri="{9D8B030D-6E8A-4147-A177-3AD203B41FA5}">
                      <a16:colId xmlns:a16="http://schemas.microsoft.com/office/drawing/2014/main" val="635682963"/>
                    </a:ext>
                  </a:extLst>
                </a:gridCol>
                <a:gridCol w="2177953">
                  <a:extLst>
                    <a:ext uri="{9D8B030D-6E8A-4147-A177-3AD203B41FA5}">
                      <a16:colId xmlns:a16="http://schemas.microsoft.com/office/drawing/2014/main" val="1326420974"/>
                    </a:ext>
                  </a:extLst>
                </a:gridCol>
                <a:gridCol w="5499635">
                  <a:extLst>
                    <a:ext uri="{9D8B030D-6E8A-4147-A177-3AD203B41FA5}">
                      <a16:colId xmlns:a16="http://schemas.microsoft.com/office/drawing/2014/main" val="641341332"/>
                    </a:ext>
                  </a:extLst>
                </a:gridCol>
                <a:gridCol w="897535">
                  <a:extLst>
                    <a:ext uri="{9D8B030D-6E8A-4147-A177-3AD203B41FA5}">
                      <a16:colId xmlns:a16="http://schemas.microsoft.com/office/drawing/2014/main" val="2945050985"/>
                    </a:ext>
                  </a:extLst>
                </a:gridCol>
                <a:gridCol w="997528">
                  <a:extLst>
                    <a:ext uri="{9D8B030D-6E8A-4147-A177-3AD203B41FA5}">
                      <a16:colId xmlns:a16="http://schemas.microsoft.com/office/drawing/2014/main" val="1530139025"/>
                    </a:ext>
                  </a:extLst>
                </a:gridCol>
              </a:tblGrid>
              <a:tr h="370840">
                <a:tc>
                  <a:txBody>
                    <a:bodyPr/>
                    <a:lstStyle/>
                    <a:p>
                      <a:r>
                        <a:rPr lang="en-US" sz="1600" b="0" i="1" kern="1200" dirty="0">
                          <a:solidFill>
                            <a:schemeClr val="lt1"/>
                          </a:solidFill>
                          <a:effectLst/>
                          <a:latin typeface="Calibri (Body)"/>
                          <a:ea typeface="+mn-ea"/>
                          <a:cs typeface="+mn-cs"/>
                        </a:rPr>
                        <a:t>S.N o.</a:t>
                      </a:r>
                      <a:endParaRPr lang="en-US" sz="1600" dirty="0">
                        <a:latin typeface="Calibri (Body)"/>
                      </a:endParaRPr>
                    </a:p>
                  </a:txBody>
                  <a:tcPr/>
                </a:tc>
                <a:tc>
                  <a:txBody>
                    <a:bodyPr/>
                    <a:lstStyle/>
                    <a:p>
                      <a:r>
                        <a:rPr lang="en-US" sz="1600" b="0" i="1" kern="1200" dirty="0">
                          <a:solidFill>
                            <a:schemeClr val="lt1"/>
                          </a:solidFill>
                          <a:effectLst/>
                          <a:latin typeface="Calibri (Body)"/>
                          <a:ea typeface="+mn-ea"/>
                          <a:cs typeface="+mn-cs"/>
                        </a:rPr>
                        <a:t>Chapter/Section/Heading/ Group/Service Code (Tariff)</a:t>
                      </a:r>
                      <a:endParaRPr lang="en-US" sz="1600" dirty="0">
                        <a:latin typeface="Calibri (Body)"/>
                      </a:endParaRPr>
                    </a:p>
                  </a:txBody>
                  <a:tcPr/>
                </a:tc>
                <a:tc>
                  <a:txBody>
                    <a:bodyPr/>
                    <a:lstStyle/>
                    <a:p>
                      <a:r>
                        <a:rPr lang="en-US" sz="1600" b="0" i="1" kern="1200" dirty="0">
                          <a:solidFill>
                            <a:schemeClr val="lt1"/>
                          </a:solidFill>
                          <a:effectLst/>
                          <a:latin typeface="Calibri (Body)"/>
                          <a:ea typeface="+mn-ea"/>
                          <a:cs typeface="+mn-cs"/>
                        </a:rPr>
                        <a:t>Description of Service</a:t>
                      </a:r>
                      <a:endParaRPr lang="en-US" sz="1600" dirty="0">
                        <a:latin typeface="Calibri (Body)"/>
                      </a:endParaRPr>
                    </a:p>
                  </a:txBody>
                  <a:tcPr/>
                </a:tc>
                <a:tc>
                  <a:txBody>
                    <a:bodyPr/>
                    <a:lstStyle/>
                    <a:p>
                      <a:r>
                        <a:rPr lang="en-US" sz="1600" b="0" i="1" kern="1200" dirty="0">
                          <a:solidFill>
                            <a:schemeClr val="lt1"/>
                          </a:solidFill>
                          <a:effectLst/>
                          <a:latin typeface="Calibri (Body)"/>
                          <a:ea typeface="+mn-ea"/>
                          <a:cs typeface="+mn-cs"/>
                        </a:rPr>
                        <a:t>Rate (%)</a:t>
                      </a:r>
                      <a:endParaRPr lang="en-US" sz="1600" dirty="0">
                        <a:latin typeface="Calibri (Body)"/>
                      </a:endParaRPr>
                    </a:p>
                  </a:txBody>
                  <a:tcPr/>
                </a:tc>
                <a:tc>
                  <a:txBody>
                    <a:bodyPr/>
                    <a:lstStyle/>
                    <a:p>
                      <a:r>
                        <a:rPr lang="en-US" sz="1600" b="0" i="1" kern="1200" dirty="0">
                          <a:solidFill>
                            <a:schemeClr val="lt1"/>
                          </a:solidFill>
                          <a:effectLst/>
                          <a:latin typeface="Calibri (Body)"/>
                          <a:ea typeface="+mn-ea"/>
                          <a:cs typeface="+mn-cs"/>
                        </a:rPr>
                        <a:t>Condition</a:t>
                      </a:r>
                      <a:endParaRPr lang="en-US" sz="1600" dirty="0">
                        <a:latin typeface="Calibri (Body)"/>
                      </a:endParaRPr>
                    </a:p>
                  </a:txBody>
                  <a:tcPr/>
                </a:tc>
                <a:extLst>
                  <a:ext uri="{0D108BD9-81ED-4DB2-BD59-A6C34878D82A}">
                    <a16:rowId xmlns:a16="http://schemas.microsoft.com/office/drawing/2014/main" val="2407980021"/>
                  </a:ext>
                </a:extLst>
              </a:tr>
              <a:tr h="370840">
                <a:tc>
                  <a:txBody>
                    <a:bodyPr/>
                    <a:lstStyle/>
                    <a:p>
                      <a:r>
                        <a:rPr lang="en-US" sz="1600" dirty="0">
                          <a:latin typeface="Calibri (Body)"/>
                        </a:rPr>
                        <a:t>12</a:t>
                      </a:r>
                    </a:p>
                  </a:txBody>
                  <a:tcPr/>
                </a:tc>
                <a:tc>
                  <a:txBody>
                    <a:bodyPr/>
                    <a:lstStyle/>
                    <a:p>
                      <a:r>
                        <a:rPr lang="en-US" sz="1600" b="0" i="0" kern="1200" dirty="0">
                          <a:solidFill>
                            <a:schemeClr val="dk1"/>
                          </a:solidFill>
                          <a:effectLst/>
                          <a:latin typeface="Calibri (Body)"/>
                          <a:ea typeface="+mn-ea"/>
                          <a:cs typeface="+mn-cs"/>
                        </a:rPr>
                        <a:t>HEADING: 9963 OR HEADING 9972</a:t>
                      </a:r>
                      <a:endParaRPr lang="en-US" sz="1600" dirty="0">
                        <a:latin typeface="Calibri (Body)"/>
                      </a:endParaRPr>
                    </a:p>
                  </a:txBody>
                  <a:tcPr/>
                </a:tc>
                <a:tc>
                  <a:txBody>
                    <a:bodyPr/>
                    <a:lstStyle/>
                    <a:p>
                      <a:r>
                        <a:rPr lang="en-US" sz="1600" b="0" i="0" kern="1200" dirty="0">
                          <a:solidFill>
                            <a:schemeClr val="dk1"/>
                          </a:solidFill>
                          <a:effectLst/>
                          <a:latin typeface="Calibri (Body)"/>
                          <a:ea typeface="+mn-ea"/>
                          <a:cs typeface="+mn-cs"/>
                        </a:rPr>
                        <a:t>Services by way of renting of residential dwelling for use as residence. </a:t>
                      </a:r>
                    </a:p>
                    <a:p>
                      <a:r>
                        <a:rPr lang="en-US" sz="1600" b="0" i="0" kern="1200" dirty="0">
                          <a:solidFill>
                            <a:schemeClr val="dk1"/>
                          </a:solidFill>
                          <a:effectLst/>
                          <a:latin typeface="Calibri (Body)"/>
                          <a:ea typeface="+mn-ea"/>
                          <a:cs typeface="+mn-cs"/>
                        </a:rPr>
                        <a:t>Explanation- For the purpose of exemption under this entry shall cover services by way of renting of residential dwelling to a registered person where the registration person is Proprietor of a Proprietorship concern and rents the residential dwelling in his personal capacity for use as his own residence and to such renting is on his own account and not that of the proprietorship concern".</a:t>
                      </a:r>
                      <a:endParaRPr lang="en-US" sz="1600" dirty="0">
                        <a:latin typeface="Calibri (Body)"/>
                      </a:endParaRPr>
                    </a:p>
                  </a:txBody>
                  <a:tcPr/>
                </a:tc>
                <a:tc>
                  <a:txBody>
                    <a:bodyPr/>
                    <a:lstStyle/>
                    <a:p>
                      <a:r>
                        <a:rPr lang="en-US" sz="1600" b="0" i="0" kern="1200" dirty="0">
                          <a:solidFill>
                            <a:schemeClr val="dk1"/>
                          </a:solidFill>
                          <a:effectLst/>
                          <a:latin typeface="Calibri (Body)"/>
                          <a:ea typeface="+mn-ea"/>
                          <a:cs typeface="+mn-cs"/>
                        </a:rPr>
                        <a:t>NIL</a:t>
                      </a:r>
                      <a:endParaRPr lang="en-US" sz="1600" dirty="0">
                        <a:latin typeface="Calibri (Body)"/>
                      </a:endParaRPr>
                    </a:p>
                  </a:txBody>
                  <a:tcPr/>
                </a:tc>
                <a:tc>
                  <a:txBody>
                    <a:bodyPr/>
                    <a:lstStyle/>
                    <a:p>
                      <a:r>
                        <a:rPr lang="en-US" sz="1600" b="0" i="0" kern="1200" dirty="0">
                          <a:solidFill>
                            <a:schemeClr val="dk1"/>
                          </a:solidFill>
                          <a:effectLst/>
                          <a:latin typeface="Calibri (Body)"/>
                          <a:ea typeface="+mn-ea"/>
                          <a:cs typeface="+mn-cs"/>
                        </a:rPr>
                        <a:t>NIL</a:t>
                      </a:r>
                      <a:endParaRPr lang="en-US" sz="1600" dirty="0">
                        <a:latin typeface="Calibri (Body)"/>
                      </a:endParaRPr>
                    </a:p>
                  </a:txBody>
                  <a:tcPr/>
                </a:tc>
                <a:extLst>
                  <a:ext uri="{0D108BD9-81ED-4DB2-BD59-A6C34878D82A}">
                    <a16:rowId xmlns:a16="http://schemas.microsoft.com/office/drawing/2014/main" val="467641194"/>
                  </a:ext>
                </a:extLst>
              </a:tr>
            </a:tbl>
          </a:graphicData>
        </a:graphic>
      </p:graphicFrame>
    </p:spTree>
    <p:extLst>
      <p:ext uri="{BB962C8B-B14F-4D97-AF65-F5344CB8AC3E}">
        <p14:creationId xmlns:p14="http://schemas.microsoft.com/office/powerpoint/2010/main" val="672839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6FDB5-804B-6714-8013-2A9E71C8D514}"/>
              </a:ext>
            </a:extLst>
          </p:cNvPr>
          <p:cNvSpPr>
            <a:spLocks noGrp="1"/>
          </p:cNvSpPr>
          <p:nvPr>
            <p:ph type="title"/>
          </p:nvPr>
        </p:nvSpPr>
        <p:spPr/>
        <p:txBody>
          <a:bodyPr/>
          <a:lstStyle/>
          <a:p>
            <a:r>
              <a:rPr lang="en-US" dirty="0"/>
              <a:t>Interest</a:t>
            </a:r>
          </a:p>
        </p:txBody>
      </p:sp>
      <p:sp>
        <p:nvSpPr>
          <p:cNvPr id="3" name="Content Placeholder 2">
            <a:extLst>
              <a:ext uri="{FF2B5EF4-FFF2-40B4-BE49-F238E27FC236}">
                <a16:creationId xmlns:a16="http://schemas.microsoft.com/office/drawing/2014/main" id="{ACA09F9C-2DDC-945C-5703-6C34C60BC5DA}"/>
              </a:ext>
            </a:extLst>
          </p:cNvPr>
          <p:cNvSpPr>
            <a:spLocks noGrp="1"/>
          </p:cNvSpPr>
          <p:nvPr>
            <p:ph idx="1"/>
          </p:nvPr>
        </p:nvSpPr>
        <p:spPr/>
        <p:txBody>
          <a:bodyPr>
            <a:normAutofit lnSpcReduction="10000"/>
          </a:bodyPr>
          <a:lstStyle/>
          <a:p>
            <a:r>
              <a:rPr lang="en-US" dirty="0"/>
              <a:t>Sec. 50(</a:t>
            </a:r>
            <a:r>
              <a:rPr lang="en-IN" sz="1800" dirty="0">
                <a:effectLst/>
              </a:rPr>
              <a:t>1) Every person who is liable to pay tax in accordance with the provisions of this Act or the rules made thereunder, but fails to pay the tax or any part thereof to the Government within the period prescribed, shall for the period for which the tax or any part thereof remains unpaid, pay, on his own, interest at such rate, not exceeding eighteen per cent., as may be notified by the Government on the recommendations of the Council: </a:t>
            </a:r>
            <a:endParaRPr lang="en-IN" dirty="0"/>
          </a:p>
          <a:p>
            <a:r>
              <a:rPr lang="en-IN" sz="1800" dirty="0">
                <a:effectLst/>
              </a:rPr>
              <a:t>[Provided that the interest on tax payable in respect of supplies made during a tax period and declared in the return for the said period furnished after the due date in accordance with the provisions of section 39, except where such return is furnished after commencement of any proceedings under section 73 or section 74 in respect of the said period, shall be levied on that portion of the tax that is paid by debiting the electronic cash ledger.]</a:t>
            </a:r>
          </a:p>
          <a:p>
            <a:r>
              <a:rPr lang="en-IN" dirty="0"/>
              <a:t>Sec. 49</a:t>
            </a:r>
            <a:r>
              <a:rPr lang="en-IN" sz="1800" dirty="0">
                <a:effectLst/>
              </a:rPr>
              <a:t>(3) The amount available in the electronic cash ledger may be used for making any payment towards tax, interest, penalty, fees or any other amount payable under the provisions of this Act or the rules made thereunder in such manner and subject to such conditions and within such time as may be prescribed. </a:t>
            </a:r>
            <a:endParaRPr lang="en-IN" dirty="0">
              <a:effectLst/>
            </a:endParaRPr>
          </a:p>
          <a:p>
            <a:r>
              <a:rPr lang="en-IN" sz="1800" dirty="0">
                <a:effectLst/>
              </a:rPr>
              <a:t>(4) The amount available in the electronic credit ledger may be used for making any payment towards output tax under this Act or under the Integrated Goods and Services Tax Act in such manner and subject to such conditions 3[and restrictions] and within such time as may be prescribed. </a:t>
            </a:r>
            <a:endParaRPr lang="en-IN" dirty="0">
              <a:effectLst/>
            </a:endParaRPr>
          </a:p>
          <a:p>
            <a:endParaRPr lang="en-IN" dirty="0"/>
          </a:p>
          <a:p>
            <a:endParaRPr lang="en-US" dirty="0"/>
          </a:p>
        </p:txBody>
      </p:sp>
    </p:spTree>
    <p:extLst>
      <p:ext uri="{BB962C8B-B14F-4D97-AF65-F5344CB8AC3E}">
        <p14:creationId xmlns:p14="http://schemas.microsoft.com/office/powerpoint/2010/main" val="3219743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63B73-C8A7-78A5-41F9-49F3DF047BC1}"/>
              </a:ext>
            </a:extLst>
          </p:cNvPr>
          <p:cNvSpPr>
            <a:spLocks noGrp="1"/>
          </p:cNvSpPr>
          <p:nvPr>
            <p:ph type="title"/>
          </p:nvPr>
        </p:nvSpPr>
        <p:spPr/>
        <p:txBody>
          <a:bodyPr/>
          <a:lstStyle/>
          <a:p>
            <a:r>
              <a:rPr lang="en-US" dirty="0"/>
              <a:t>Interest</a:t>
            </a:r>
          </a:p>
        </p:txBody>
      </p:sp>
      <p:sp>
        <p:nvSpPr>
          <p:cNvPr id="3" name="Content Placeholder 2">
            <a:extLst>
              <a:ext uri="{FF2B5EF4-FFF2-40B4-BE49-F238E27FC236}">
                <a16:creationId xmlns:a16="http://schemas.microsoft.com/office/drawing/2014/main" id="{0D166B43-5FB9-68CF-3BCE-1F4728F54D8E}"/>
              </a:ext>
            </a:extLst>
          </p:cNvPr>
          <p:cNvSpPr>
            <a:spLocks noGrp="1"/>
          </p:cNvSpPr>
          <p:nvPr>
            <p:ph idx="1"/>
          </p:nvPr>
        </p:nvSpPr>
        <p:spPr/>
        <p:txBody>
          <a:bodyPr>
            <a:normAutofit lnSpcReduction="10000"/>
          </a:bodyPr>
          <a:lstStyle/>
          <a:p>
            <a:r>
              <a:rPr lang="en-IN" sz="1800" dirty="0">
                <a:effectLst/>
              </a:rPr>
              <a:t>Sec. 39. Furnishing of returns.- (1) Every registered person, other than an Input Service Distributor or a non-resident taxable person or a person paying tax under the provisions of section 10 or section 51 or section 52 shall, for every calendar month or part thereof, furnish, in such form and manner as may be prescribed, a return, electronically, of inward and outward supplies of goods or services or both, input tax credit availed, tax payable, tax paid and such other particulars, in such form and manner, and within such time, as may be prescribed, on or before the twentieth day of the month succeeding such calendar month or part thereof." </a:t>
            </a:r>
            <a:endParaRPr lang="en-IN" dirty="0"/>
          </a:p>
          <a:p>
            <a:r>
              <a:rPr lang="en-IN" sz="1800" dirty="0">
                <a:effectLst/>
              </a:rPr>
              <a:t>Sec. 39. (7) Every registered person, who is required to furnish a return under sub-section (1) or sub-section (2) or sub-section (3) or sub-section (5), shall pay to the Government the tax due as per such return not later than the last date on which he is required to furnish such return </a:t>
            </a:r>
            <a:endParaRPr lang="en-IN" dirty="0"/>
          </a:p>
          <a:p>
            <a:r>
              <a:rPr lang="en-IN" sz="1800" dirty="0">
                <a:effectLst/>
              </a:rPr>
              <a:t>Sec. 49. Payment of tax, interest, penalty and other amounts.- (11) Where any amount has been transferred to the electronic cash ledger under this Act, the same shall be deemed to be deposited in the said ledger as provided in sub-section (1). </a:t>
            </a:r>
            <a:endParaRPr lang="en-IN" dirty="0"/>
          </a:p>
          <a:p>
            <a:r>
              <a:rPr lang="en-IN" sz="1800" dirty="0">
                <a:effectLst/>
              </a:rPr>
              <a:t>Explanation: For the purpose of this Section, -(a) the date of credit to the account of the Government in the authorised bank shall be deemed to be the date of deposit in the electronic cash ledger;</a:t>
            </a:r>
          </a:p>
          <a:p>
            <a:pPr marL="0" indent="0">
              <a:buNone/>
            </a:pPr>
            <a:br>
              <a:rPr lang="en-IN" sz="1800" dirty="0">
                <a:effectLst/>
              </a:rPr>
            </a:br>
            <a:endParaRPr lang="en-IN" dirty="0"/>
          </a:p>
          <a:p>
            <a:endParaRPr lang="en-US" dirty="0"/>
          </a:p>
        </p:txBody>
      </p:sp>
    </p:spTree>
    <p:extLst>
      <p:ext uri="{BB962C8B-B14F-4D97-AF65-F5344CB8AC3E}">
        <p14:creationId xmlns:p14="http://schemas.microsoft.com/office/powerpoint/2010/main" val="3977375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F4AD7-A8EB-9E0B-7C5C-74584B4E5657}"/>
              </a:ext>
            </a:extLst>
          </p:cNvPr>
          <p:cNvSpPr>
            <a:spLocks noGrp="1"/>
          </p:cNvSpPr>
          <p:nvPr>
            <p:ph type="title"/>
          </p:nvPr>
        </p:nvSpPr>
        <p:spPr/>
        <p:txBody>
          <a:bodyPr/>
          <a:lstStyle/>
          <a:p>
            <a:r>
              <a:rPr lang="en-US" dirty="0"/>
              <a:t>Interest</a:t>
            </a:r>
          </a:p>
        </p:txBody>
      </p:sp>
      <p:sp>
        <p:nvSpPr>
          <p:cNvPr id="3" name="Content Placeholder 2">
            <a:extLst>
              <a:ext uri="{FF2B5EF4-FFF2-40B4-BE49-F238E27FC236}">
                <a16:creationId xmlns:a16="http://schemas.microsoft.com/office/drawing/2014/main" id="{1676AB6E-4585-5EDC-89BE-3E5B8EF98EC5}"/>
              </a:ext>
            </a:extLst>
          </p:cNvPr>
          <p:cNvSpPr>
            <a:spLocks noGrp="1"/>
          </p:cNvSpPr>
          <p:nvPr>
            <p:ph idx="1"/>
          </p:nvPr>
        </p:nvSpPr>
        <p:spPr/>
        <p:txBody>
          <a:bodyPr>
            <a:normAutofit/>
          </a:bodyPr>
          <a:lstStyle/>
          <a:p>
            <a:r>
              <a:rPr lang="en-IN" sz="2000" dirty="0">
                <a:effectLst/>
              </a:rPr>
              <a:t>RSB Transmission (India) Ltd. vs. Union of India MANU/JH/1260 </a:t>
            </a:r>
            <a:endParaRPr lang="en-IN" sz="2000" dirty="0"/>
          </a:p>
          <a:p>
            <a:r>
              <a:rPr lang="en-IN" sz="2000" dirty="0">
                <a:effectLst/>
              </a:rPr>
              <a:t>Eicher Motors Limited v. The Superintendent 2024-VIL-72-MAD</a:t>
            </a:r>
          </a:p>
          <a:p>
            <a:r>
              <a:rPr lang="en-US" sz="2000" dirty="0" err="1"/>
              <a:t>Sincon</a:t>
            </a:r>
            <a:r>
              <a:rPr lang="en-US" sz="2000" dirty="0"/>
              <a:t> Infrastructure Pvt Ltd</a:t>
            </a:r>
            <a:r>
              <a:rPr lang="en-IN" sz="2000" dirty="0"/>
              <a:t> v. </a:t>
            </a:r>
            <a:r>
              <a:rPr lang="en-US" sz="2000" dirty="0"/>
              <a:t>Union of India</a:t>
            </a:r>
            <a:r>
              <a:rPr lang="en-IN" sz="2000" dirty="0"/>
              <a:t> </a:t>
            </a:r>
            <a:r>
              <a:rPr lang="en-US" sz="2000" dirty="0"/>
              <a:t>2024-VIL-366-PAT</a:t>
            </a:r>
            <a:r>
              <a:rPr lang="en-IN" sz="2000" dirty="0">
                <a:effectLst/>
              </a:rPr>
              <a:t> </a:t>
            </a:r>
          </a:p>
          <a:p>
            <a:r>
              <a:rPr lang="en-US" sz="2000" dirty="0"/>
              <a:t>East India Udyog Ltd</a:t>
            </a:r>
            <a:r>
              <a:rPr lang="en-IN" sz="2000" dirty="0"/>
              <a:t> vs. </a:t>
            </a:r>
            <a:r>
              <a:rPr lang="en-US" sz="2000" dirty="0"/>
              <a:t>The State of Jharkhand</a:t>
            </a:r>
            <a:r>
              <a:rPr lang="en-IN" sz="2000" dirty="0"/>
              <a:t> </a:t>
            </a:r>
            <a:r>
              <a:rPr lang="en-US" sz="2000" dirty="0"/>
              <a:t>2024-VIL-327-JHR</a:t>
            </a:r>
            <a:endParaRPr lang="en-IN" sz="2000" dirty="0"/>
          </a:p>
          <a:p>
            <a:endParaRPr lang="en-IN" sz="2000" dirty="0"/>
          </a:p>
        </p:txBody>
      </p:sp>
    </p:spTree>
    <p:extLst>
      <p:ext uri="{BB962C8B-B14F-4D97-AF65-F5344CB8AC3E}">
        <p14:creationId xmlns:p14="http://schemas.microsoft.com/office/powerpoint/2010/main" val="2505074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427AC-6E03-2D92-29C6-89AFEC2A91AF}"/>
              </a:ext>
            </a:extLst>
          </p:cNvPr>
          <p:cNvSpPr>
            <a:spLocks noGrp="1"/>
          </p:cNvSpPr>
          <p:nvPr>
            <p:ph type="title"/>
          </p:nvPr>
        </p:nvSpPr>
        <p:spPr/>
        <p:txBody>
          <a:bodyPr/>
          <a:lstStyle/>
          <a:p>
            <a:r>
              <a:rPr lang="en-US" dirty="0"/>
              <a:t>Interest – Transitional credits</a:t>
            </a:r>
          </a:p>
        </p:txBody>
      </p:sp>
      <p:sp>
        <p:nvSpPr>
          <p:cNvPr id="3" name="Content Placeholder 2">
            <a:extLst>
              <a:ext uri="{FF2B5EF4-FFF2-40B4-BE49-F238E27FC236}">
                <a16:creationId xmlns:a16="http://schemas.microsoft.com/office/drawing/2014/main" id="{C5308913-B738-EDC0-7130-1D06EBED23A0}"/>
              </a:ext>
            </a:extLst>
          </p:cNvPr>
          <p:cNvSpPr>
            <a:spLocks noGrp="1"/>
          </p:cNvSpPr>
          <p:nvPr>
            <p:ph idx="1"/>
          </p:nvPr>
        </p:nvSpPr>
        <p:spPr/>
        <p:txBody>
          <a:bodyPr/>
          <a:lstStyle/>
          <a:p>
            <a:r>
              <a:rPr lang="en-US" dirty="0"/>
              <a:t>Razack Trading Company v. The Assistant Commissioner 2024-VIL-429-MAD </a:t>
            </a:r>
          </a:p>
        </p:txBody>
      </p:sp>
    </p:spTree>
    <p:extLst>
      <p:ext uri="{BB962C8B-B14F-4D97-AF65-F5344CB8AC3E}">
        <p14:creationId xmlns:p14="http://schemas.microsoft.com/office/powerpoint/2010/main" val="998824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07F73-8753-02CB-2EF8-B2BA5D4926E4}"/>
              </a:ext>
            </a:extLst>
          </p:cNvPr>
          <p:cNvSpPr>
            <a:spLocks noGrp="1"/>
          </p:cNvSpPr>
          <p:nvPr>
            <p:ph type="title"/>
          </p:nvPr>
        </p:nvSpPr>
        <p:spPr/>
        <p:txBody>
          <a:bodyPr/>
          <a:lstStyle/>
          <a:p>
            <a:r>
              <a:rPr lang="en-IN" dirty="0"/>
              <a:t>Invocation of Sec. 74</a:t>
            </a:r>
            <a:endParaRPr lang="en-US" dirty="0"/>
          </a:p>
        </p:txBody>
      </p:sp>
      <p:sp>
        <p:nvSpPr>
          <p:cNvPr id="3" name="Content Placeholder 2">
            <a:extLst>
              <a:ext uri="{FF2B5EF4-FFF2-40B4-BE49-F238E27FC236}">
                <a16:creationId xmlns:a16="http://schemas.microsoft.com/office/drawing/2014/main" id="{36D8A974-C9CD-C464-AA5F-FAE99F8367F6}"/>
              </a:ext>
            </a:extLst>
          </p:cNvPr>
          <p:cNvSpPr>
            <a:spLocks noGrp="1"/>
          </p:cNvSpPr>
          <p:nvPr>
            <p:ph idx="1"/>
          </p:nvPr>
        </p:nvSpPr>
        <p:spPr/>
        <p:txBody>
          <a:bodyPr/>
          <a:lstStyle/>
          <a:p>
            <a:r>
              <a:rPr lang="en-IN" dirty="0"/>
              <a:t>Payment of wrongly availed ITC based on departmental audit findings before the issuance of the SCN</a:t>
            </a:r>
          </a:p>
          <a:p>
            <a:r>
              <a:rPr lang="en-US" dirty="0"/>
              <a:t>M/s RAYS POWER INFRA PRIVATE LIMITED</a:t>
            </a:r>
            <a:r>
              <a:rPr lang="en-IN" dirty="0"/>
              <a:t> v SUPERINTENDENT OF CENTRAL TAX 2024-VIL-202-TEL</a:t>
            </a:r>
            <a:endParaRPr lang="en-US" dirty="0"/>
          </a:p>
        </p:txBody>
      </p:sp>
    </p:spTree>
    <p:extLst>
      <p:ext uri="{BB962C8B-B14F-4D97-AF65-F5344CB8AC3E}">
        <p14:creationId xmlns:p14="http://schemas.microsoft.com/office/powerpoint/2010/main" val="140333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3C86D-A5CA-253C-49D7-CD480D3420EB}"/>
              </a:ext>
            </a:extLst>
          </p:cNvPr>
          <p:cNvSpPr>
            <a:spLocks noGrp="1"/>
          </p:cNvSpPr>
          <p:nvPr>
            <p:ph type="title"/>
          </p:nvPr>
        </p:nvSpPr>
        <p:spPr/>
        <p:txBody>
          <a:bodyPr/>
          <a:lstStyle/>
          <a:p>
            <a:r>
              <a:rPr lang="en-US" dirty="0"/>
              <a:t>Interest on refund</a:t>
            </a:r>
          </a:p>
        </p:txBody>
      </p:sp>
      <p:sp>
        <p:nvSpPr>
          <p:cNvPr id="3" name="Content Placeholder 2">
            <a:extLst>
              <a:ext uri="{FF2B5EF4-FFF2-40B4-BE49-F238E27FC236}">
                <a16:creationId xmlns:a16="http://schemas.microsoft.com/office/drawing/2014/main" id="{4646AD5D-A9D2-85A8-A8A5-F8BD1A059682}"/>
              </a:ext>
            </a:extLst>
          </p:cNvPr>
          <p:cNvSpPr>
            <a:spLocks noGrp="1"/>
          </p:cNvSpPr>
          <p:nvPr>
            <p:ph idx="1"/>
          </p:nvPr>
        </p:nvSpPr>
        <p:spPr/>
        <p:txBody>
          <a:bodyPr/>
          <a:lstStyle/>
          <a:p>
            <a:r>
              <a:rPr lang="en-US" dirty="0"/>
              <a:t>Sec. 56. Interest on delayed refunds If any tax ordered to be refunded under sub-section (5) of section 54 to any application is not refunded within sixty days from the date of receipt of application under sub-section (1) of that section, interest at such rate not exceeding six per cent. as may be specified in the notification issued by the Government of the recommendations of the Council shall be payable in respect of such refund [for the period of delay beyond sixty days from the date of receipt of such application till the date of refund of such tax, to be computed in such manner and subject to such conditions and restrictions as may be prescribed</a:t>
            </a:r>
          </a:p>
          <a:p>
            <a:r>
              <a:rPr lang="en-US" dirty="0"/>
              <a:t>Explanation : For the purposes of this section, where any order of refund is made by an Appellate Authority, Appellate Tribunal or any court against an order of the proper officer under sub-section (5) of section 54, the order passed by the Appellate Authority, Appellate Tribunal or by the court shall be deemed to be an order passed under the said sub-section (5).</a:t>
            </a:r>
          </a:p>
          <a:p>
            <a:r>
              <a:rPr lang="en-US" dirty="0" err="1"/>
              <a:t>Qualcom</a:t>
            </a:r>
            <a:r>
              <a:rPr lang="en-US" dirty="0"/>
              <a:t> India Private Limited vs. Deputy Commissioner 2024-VIL-312-TEL</a:t>
            </a:r>
          </a:p>
        </p:txBody>
      </p:sp>
    </p:spTree>
    <p:extLst>
      <p:ext uri="{BB962C8B-B14F-4D97-AF65-F5344CB8AC3E}">
        <p14:creationId xmlns:p14="http://schemas.microsoft.com/office/powerpoint/2010/main" val="1714265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F009E-E9BF-7712-C5BA-9CB6BFEC36E9}"/>
              </a:ext>
            </a:extLst>
          </p:cNvPr>
          <p:cNvSpPr>
            <a:spLocks noGrp="1"/>
          </p:cNvSpPr>
          <p:nvPr>
            <p:ph type="title"/>
          </p:nvPr>
        </p:nvSpPr>
        <p:spPr/>
        <p:txBody>
          <a:bodyPr/>
          <a:lstStyle/>
          <a:p>
            <a:r>
              <a:rPr lang="en-US" dirty="0"/>
              <a:t>ITC – Limitation</a:t>
            </a:r>
          </a:p>
        </p:txBody>
      </p:sp>
      <p:sp>
        <p:nvSpPr>
          <p:cNvPr id="3" name="Content Placeholder 2">
            <a:extLst>
              <a:ext uri="{FF2B5EF4-FFF2-40B4-BE49-F238E27FC236}">
                <a16:creationId xmlns:a16="http://schemas.microsoft.com/office/drawing/2014/main" id="{3696E1EB-0079-D0D9-BDD5-4B03CC0792E5}"/>
              </a:ext>
            </a:extLst>
          </p:cNvPr>
          <p:cNvSpPr>
            <a:spLocks noGrp="1"/>
          </p:cNvSpPr>
          <p:nvPr>
            <p:ph idx="1"/>
          </p:nvPr>
        </p:nvSpPr>
        <p:spPr>
          <a:xfrm>
            <a:off x="838200" y="1825624"/>
            <a:ext cx="10515600" cy="4784181"/>
          </a:xfrm>
        </p:spPr>
        <p:txBody>
          <a:bodyPr>
            <a:normAutofit/>
          </a:bodyPr>
          <a:lstStyle/>
          <a:p>
            <a:r>
              <a:rPr lang="en-US" dirty="0"/>
              <a:t>Sec. 16(4)</a:t>
            </a:r>
            <a:r>
              <a:rPr lang="en-IN" sz="1800" dirty="0">
                <a:effectLst/>
              </a:rPr>
              <a:t> A registered person shall not be entitled to take input tax credit in respect of any invoice or debit note for supply of goods or services or both after the [thirtieth day of November] following the end of financial year to which such invoice or debit note pertains or furnishing of the relevant annual return, whichever is earlier.</a:t>
            </a:r>
          </a:p>
          <a:p>
            <a:r>
              <a:rPr lang="en-IN" dirty="0"/>
              <a:t>Sec. 16</a:t>
            </a:r>
            <a:r>
              <a:rPr lang="en-IN" sz="1800" dirty="0">
                <a:effectLst/>
              </a:rPr>
              <a:t>(1) Every registered person shall, subject to such conditions and restrictions as may be prescribed and in the manner specified in section 49, be entitled to take credit of input tax charged on any supply of goods or services or both to him which are used or intended to be used in the course or furtherance of his business and the said amount shall be credited to the electronic credit ledger of such person. </a:t>
            </a:r>
            <a:endParaRPr lang="en-IN" dirty="0"/>
          </a:p>
          <a:p>
            <a:r>
              <a:rPr lang="en-IN" dirty="0">
                <a:effectLst/>
              </a:rPr>
              <a:t>Sec. 16</a:t>
            </a:r>
            <a:r>
              <a:rPr lang="en-IN" sz="1800" dirty="0">
                <a:effectLst/>
              </a:rPr>
              <a:t>(2) Notwithstanding anything contained in this section, no registered person shall be entitled to the credit of any input tax in respect of any supply of goods or services or both to him unless,- </a:t>
            </a:r>
            <a:endParaRPr lang="en-IN" dirty="0"/>
          </a:p>
        </p:txBody>
      </p:sp>
    </p:spTree>
    <p:extLst>
      <p:ext uri="{BB962C8B-B14F-4D97-AF65-F5344CB8AC3E}">
        <p14:creationId xmlns:p14="http://schemas.microsoft.com/office/powerpoint/2010/main" val="33463574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F009E-E9BF-7712-C5BA-9CB6BFEC36E9}"/>
              </a:ext>
            </a:extLst>
          </p:cNvPr>
          <p:cNvSpPr>
            <a:spLocks noGrp="1"/>
          </p:cNvSpPr>
          <p:nvPr>
            <p:ph type="title"/>
          </p:nvPr>
        </p:nvSpPr>
        <p:spPr/>
        <p:txBody>
          <a:bodyPr/>
          <a:lstStyle/>
          <a:p>
            <a:r>
              <a:rPr lang="en-US" dirty="0"/>
              <a:t>ITC – Limitation</a:t>
            </a:r>
          </a:p>
        </p:txBody>
      </p:sp>
      <p:sp>
        <p:nvSpPr>
          <p:cNvPr id="3" name="Content Placeholder 2">
            <a:extLst>
              <a:ext uri="{FF2B5EF4-FFF2-40B4-BE49-F238E27FC236}">
                <a16:creationId xmlns:a16="http://schemas.microsoft.com/office/drawing/2014/main" id="{3696E1EB-0079-D0D9-BDD5-4B03CC0792E5}"/>
              </a:ext>
            </a:extLst>
          </p:cNvPr>
          <p:cNvSpPr>
            <a:spLocks noGrp="1"/>
          </p:cNvSpPr>
          <p:nvPr>
            <p:ph idx="1"/>
          </p:nvPr>
        </p:nvSpPr>
        <p:spPr>
          <a:xfrm>
            <a:off x="838200" y="1825624"/>
            <a:ext cx="10515600" cy="4784181"/>
          </a:xfrm>
        </p:spPr>
        <p:txBody>
          <a:bodyPr>
            <a:normAutofit fontScale="92500" lnSpcReduction="10000"/>
          </a:bodyPr>
          <a:lstStyle/>
          <a:p>
            <a:r>
              <a:rPr lang="en-IN" dirty="0">
                <a:effectLst/>
              </a:rPr>
              <a:t>Sec. 38 (prior to 01/10/2022)</a:t>
            </a:r>
          </a:p>
          <a:p>
            <a:pPr lvl="1"/>
            <a:r>
              <a:rPr lang="en-US" b="0" i="0" dirty="0">
                <a:solidFill>
                  <a:srgbClr val="222222"/>
                </a:solidFill>
                <a:effectLst/>
                <a:highlight>
                  <a:srgbClr val="FFFFFF"/>
                </a:highlight>
              </a:rPr>
              <a:t>(1) Every registered person, other than an Input Service Distributor or a non-resident taxable person or a person paying tax under the provisions of section 10, section 51 or section 52, shall verify, validate, modify or delete, if required, the details relating to outward supplies and credit or debit notes communicated under sub-section (1) of section 37 to prepare the details of his inward supplies and credit or debit notes and may include therein, the details of inward supplies and credit or debit notes received by him in respect of such supplies that have not been declared by the supplier under sub-section (1) of section 37.</a:t>
            </a:r>
            <a:endParaRPr lang="en-IN" dirty="0">
              <a:effectLst/>
            </a:endParaRPr>
          </a:p>
          <a:p>
            <a:r>
              <a:rPr lang="en-IN" dirty="0">
                <a:effectLst/>
              </a:rPr>
              <a:t>Sec. 35</a:t>
            </a:r>
            <a:r>
              <a:rPr lang="en-IN" sz="1800" dirty="0">
                <a:effectLst/>
              </a:rPr>
              <a:t>(1) Every registered person shall keep and maintain, at his principal place of business, as mentioned in the certificate of registration, a true and correct account of- </a:t>
            </a:r>
          </a:p>
          <a:p>
            <a:r>
              <a:rPr lang="en-IN" sz="1800" dirty="0">
                <a:effectLst/>
              </a:rPr>
              <a:t>(d)  input tax credit availed; </a:t>
            </a:r>
            <a:endParaRPr lang="en-IN" dirty="0">
              <a:effectLst/>
            </a:endParaRPr>
          </a:p>
          <a:p>
            <a:r>
              <a:rPr lang="en-IN" dirty="0">
                <a:effectLst/>
              </a:rPr>
              <a:t>Sec. 39</a:t>
            </a:r>
            <a:r>
              <a:rPr lang="en-IN" sz="1800" dirty="0">
                <a:effectLst/>
              </a:rPr>
              <a:t>(1) Every registered person, other than an Input Service Distributor or a non-resident taxable person or a person paying tax under the provisions of section 10 or section 51 or section 52 shall, for every calendar month or part thereof, furnish, a return, electronically, of inward and outward supplies of goods or services or both, input tax credit availed, tax payable, tax paid and such other particulars, in such form and manner, and within such time, as may be prescribed: </a:t>
            </a:r>
            <a:endParaRPr lang="en-IN" dirty="0">
              <a:effectLst/>
            </a:endParaRPr>
          </a:p>
          <a:p>
            <a:r>
              <a:rPr lang="en-IN" dirty="0">
                <a:effectLst/>
              </a:rPr>
              <a:t>Sec. 41(</a:t>
            </a:r>
            <a:r>
              <a:rPr lang="en-IN" sz="1800" dirty="0">
                <a:effectLst/>
              </a:rPr>
              <a:t>1) Every registered person shall, subject to such conditions and restrictions as may be prescribed, be entitled to avail the credit of eligible input tax, as self-assessed, in his return and such amount shall be credited to his electronic credit ledger.</a:t>
            </a:r>
          </a:p>
        </p:txBody>
      </p:sp>
    </p:spTree>
    <p:extLst>
      <p:ext uri="{BB962C8B-B14F-4D97-AF65-F5344CB8AC3E}">
        <p14:creationId xmlns:p14="http://schemas.microsoft.com/office/powerpoint/2010/main" val="1323646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F009E-E9BF-7712-C5BA-9CB6BFEC36E9}"/>
              </a:ext>
            </a:extLst>
          </p:cNvPr>
          <p:cNvSpPr>
            <a:spLocks noGrp="1"/>
          </p:cNvSpPr>
          <p:nvPr>
            <p:ph type="title"/>
          </p:nvPr>
        </p:nvSpPr>
        <p:spPr/>
        <p:txBody>
          <a:bodyPr/>
          <a:lstStyle/>
          <a:p>
            <a:r>
              <a:rPr lang="en-US" dirty="0"/>
              <a:t>ITC – Limitation</a:t>
            </a:r>
          </a:p>
        </p:txBody>
      </p:sp>
      <p:sp>
        <p:nvSpPr>
          <p:cNvPr id="3" name="Content Placeholder 2">
            <a:extLst>
              <a:ext uri="{FF2B5EF4-FFF2-40B4-BE49-F238E27FC236}">
                <a16:creationId xmlns:a16="http://schemas.microsoft.com/office/drawing/2014/main" id="{3696E1EB-0079-D0D9-BDD5-4B03CC0792E5}"/>
              </a:ext>
            </a:extLst>
          </p:cNvPr>
          <p:cNvSpPr>
            <a:spLocks noGrp="1"/>
          </p:cNvSpPr>
          <p:nvPr>
            <p:ph idx="1"/>
          </p:nvPr>
        </p:nvSpPr>
        <p:spPr/>
        <p:txBody>
          <a:bodyPr>
            <a:normAutofit/>
          </a:bodyPr>
          <a:lstStyle/>
          <a:p>
            <a:r>
              <a:rPr lang="en-US" dirty="0"/>
              <a:t>Validity of Sec. 16(4)</a:t>
            </a:r>
          </a:p>
          <a:p>
            <a:pPr lvl="1"/>
            <a:r>
              <a:rPr lang="en-US" i="0" dirty="0" err="1">
                <a:effectLst/>
              </a:rPr>
              <a:t>Gobinda</a:t>
            </a:r>
            <a:r>
              <a:rPr lang="en-US" i="0" dirty="0">
                <a:effectLst/>
              </a:rPr>
              <a:t> Construction &amp; </a:t>
            </a:r>
            <a:r>
              <a:rPr lang="en-US" i="0" dirty="0" err="1">
                <a:effectLst/>
              </a:rPr>
              <a:t>Ors</a:t>
            </a:r>
            <a:r>
              <a:rPr lang="en-US" i="0" cap="all" dirty="0">
                <a:effectLst/>
              </a:rPr>
              <a:t>. </a:t>
            </a:r>
            <a:r>
              <a:rPr lang="en-US" i="0" dirty="0">
                <a:effectLst/>
              </a:rPr>
              <a:t>vs</a:t>
            </a:r>
            <a:r>
              <a:rPr lang="en-US" i="0" cap="all" dirty="0">
                <a:effectLst/>
              </a:rPr>
              <a:t> UOI 2023-VIL-623-PAT</a:t>
            </a:r>
          </a:p>
          <a:p>
            <a:pPr lvl="1"/>
            <a:r>
              <a:rPr lang="en-US" i="0" dirty="0" err="1">
                <a:effectLst/>
              </a:rPr>
              <a:t>Thirumalakonda</a:t>
            </a:r>
            <a:r>
              <a:rPr lang="en-US" i="0" dirty="0">
                <a:effectLst/>
              </a:rPr>
              <a:t> </a:t>
            </a:r>
            <a:r>
              <a:rPr lang="en-US" i="0" dirty="0" err="1">
                <a:effectLst/>
              </a:rPr>
              <a:t>Plywoods</a:t>
            </a:r>
            <a:r>
              <a:rPr lang="en-US" i="0" dirty="0">
                <a:effectLst/>
              </a:rPr>
              <a:t> vs The Assistant Commissioner 2023-VIL-472-AP</a:t>
            </a:r>
          </a:p>
          <a:p>
            <a:pPr lvl="1"/>
            <a:r>
              <a:rPr lang="en-IN" sz="1800" dirty="0">
                <a:effectLst/>
              </a:rPr>
              <a:t>Jain Brothers vs. UOI 2023-VIL-901-CHG </a:t>
            </a:r>
            <a:endParaRPr lang="en-US" i="0" dirty="0">
              <a:effectLst/>
            </a:endParaRPr>
          </a:p>
          <a:p>
            <a:r>
              <a:rPr lang="en-US" i="0" dirty="0">
                <a:effectLst/>
              </a:rPr>
              <a:t>Manual return w/o payment of tax + GSTR 2 not operational</a:t>
            </a:r>
          </a:p>
          <a:p>
            <a:pPr lvl="1"/>
            <a:r>
              <a:rPr lang="en-US" i="0" dirty="0" err="1">
                <a:effectLst/>
              </a:rPr>
              <a:t>Tvl</a:t>
            </a:r>
            <a:r>
              <a:rPr lang="en-US" i="0" dirty="0">
                <a:effectLst/>
              </a:rPr>
              <a:t>. </a:t>
            </a:r>
            <a:r>
              <a:rPr lang="en-US" i="0" dirty="0" err="1">
                <a:effectLst/>
              </a:rPr>
              <a:t>Kavin</a:t>
            </a:r>
            <a:r>
              <a:rPr lang="en-US" i="0" dirty="0">
                <a:effectLst/>
              </a:rPr>
              <a:t> HP Gas </a:t>
            </a:r>
            <a:r>
              <a:rPr lang="en-US" i="0" dirty="0" err="1">
                <a:effectLst/>
              </a:rPr>
              <a:t>Gramin</a:t>
            </a:r>
            <a:r>
              <a:rPr lang="en-US" i="0" dirty="0">
                <a:effectLst/>
              </a:rPr>
              <a:t> </a:t>
            </a:r>
            <a:r>
              <a:rPr lang="en-US" i="0" dirty="0" err="1">
                <a:effectLst/>
              </a:rPr>
              <a:t>Vitrak</a:t>
            </a:r>
            <a:r>
              <a:rPr lang="en-US" i="0" dirty="0">
                <a:effectLst/>
              </a:rPr>
              <a:t> vs Commissioner of Commercial Taxes </a:t>
            </a:r>
            <a:r>
              <a:rPr lang="en-IN" dirty="0">
                <a:effectLst/>
              </a:rPr>
              <a:t>2023-VIL-896-MAD </a:t>
            </a:r>
            <a:r>
              <a:rPr lang="en-US" i="0" dirty="0">
                <a:effectLst/>
              </a:rPr>
              <a:t>(Madras High Court)</a:t>
            </a:r>
            <a:endParaRPr lang="en-US" i="0" cap="all" dirty="0">
              <a:effectLst/>
            </a:endParaRPr>
          </a:p>
          <a:p>
            <a:r>
              <a:rPr lang="en-US" dirty="0"/>
              <a:t>Taking ITC in records</a:t>
            </a:r>
          </a:p>
          <a:p>
            <a:pPr lvl="1"/>
            <a:r>
              <a:rPr lang="en-US" dirty="0"/>
              <a:t>Antares Services Pvt Ltd v. CCE 2024-VIL-89-CESTAT-CHD-ST</a:t>
            </a:r>
          </a:p>
          <a:p>
            <a:pPr lvl="1"/>
            <a:r>
              <a:rPr lang="en-US" dirty="0"/>
              <a:t>Broadcom India Research Pvt. Ltd. v. Comm of ST 2016 (42) S.T.R. 79 (Tri. - Bang.)</a:t>
            </a:r>
          </a:p>
        </p:txBody>
      </p:sp>
    </p:spTree>
    <p:extLst>
      <p:ext uri="{BB962C8B-B14F-4D97-AF65-F5344CB8AC3E}">
        <p14:creationId xmlns:p14="http://schemas.microsoft.com/office/powerpoint/2010/main" val="29544443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DF122-699E-E80C-75EA-16BB412FC5DD}"/>
              </a:ext>
            </a:extLst>
          </p:cNvPr>
          <p:cNvSpPr>
            <a:spLocks noGrp="1"/>
          </p:cNvSpPr>
          <p:nvPr>
            <p:ph type="title"/>
          </p:nvPr>
        </p:nvSpPr>
        <p:spPr/>
        <p:txBody>
          <a:bodyPr/>
          <a:lstStyle/>
          <a:p>
            <a:r>
              <a:rPr lang="en-US" dirty="0"/>
              <a:t>Errors in GSTR 1/3B</a:t>
            </a:r>
          </a:p>
        </p:txBody>
      </p:sp>
      <p:sp>
        <p:nvSpPr>
          <p:cNvPr id="3" name="Content Placeholder 2">
            <a:extLst>
              <a:ext uri="{FF2B5EF4-FFF2-40B4-BE49-F238E27FC236}">
                <a16:creationId xmlns:a16="http://schemas.microsoft.com/office/drawing/2014/main" id="{91EA34DD-28F9-2AB4-B3B3-1EB105F2A4D9}"/>
              </a:ext>
            </a:extLst>
          </p:cNvPr>
          <p:cNvSpPr>
            <a:spLocks noGrp="1"/>
          </p:cNvSpPr>
          <p:nvPr>
            <p:ph idx="1"/>
          </p:nvPr>
        </p:nvSpPr>
        <p:spPr/>
        <p:txBody>
          <a:bodyPr/>
          <a:lstStyle/>
          <a:p>
            <a:r>
              <a:rPr lang="en-US" dirty="0"/>
              <a:t>Inadvertent or clerical errors in </a:t>
            </a:r>
            <a:r>
              <a:rPr lang="en-IN" dirty="0"/>
              <a:t>statement/returns</a:t>
            </a:r>
            <a:endParaRPr lang="en-US" dirty="0"/>
          </a:p>
          <a:p>
            <a:pPr lvl="1"/>
            <a:r>
              <a:rPr lang="pt-BR" dirty="0"/>
              <a:t>Circular No.26/26/2017-GST dt. 29.12.2017</a:t>
            </a:r>
          </a:p>
          <a:p>
            <a:pPr lvl="1"/>
            <a:r>
              <a:rPr lang="en-US" dirty="0" err="1"/>
              <a:t>Saiyad</a:t>
            </a:r>
            <a:r>
              <a:rPr lang="en-US" dirty="0"/>
              <a:t> Mohammad Bakar El-</a:t>
            </a:r>
            <a:r>
              <a:rPr lang="en-US" dirty="0" err="1"/>
              <a:t>Edroos</a:t>
            </a:r>
            <a:r>
              <a:rPr lang="en-US" dirty="0"/>
              <a:t> (Dead) By </a:t>
            </a:r>
            <a:r>
              <a:rPr lang="en-US" dirty="0" err="1"/>
              <a:t>Lrs</a:t>
            </a:r>
            <a:r>
              <a:rPr lang="en-US" dirty="0"/>
              <a:t>. v. </a:t>
            </a:r>
            <a:r>
              <a:rPr lang="en-US" dirty="0" err="1"/>
              <a:t>Abdulhabib</a:t>
            </a:r>
            <a:r>
              <a:rPr lang="en-US" dirty="0"/>
              <a:t> Hasan Arab &amp; Ors. (1998) 4 SCC 343</a:t>
            </a:r>
          </a:p>
          <a:p>
            <a:pPr lvl="1"/>
            <a:r>
              <a:rPr lang="en-US" dirty="0"/>
              <a:t>Solanki </a:t>
            </a:r>
            <a:r>
              <a:rPr lang="en-US" dirty="0" err="1"/>
              <a:t>Parvatikumari</a:t>
            </a:r>
            <a:r>
              <a:rPr lang="en-US" dirty="0"/>
              <a:t> </a:t>
            </a:r>
            <a:r>
              <a:rPr lang="en-US" dirty="0" err="1"/>
              <a:t>Rameshbhai</a:t>
            </a:r>
            <a:r>
              <a:rPr lang="en-US" dirty="0"/>
              <a:t> v. State of Gujarat (Special Civil Application No. 22981 of 2017)</a:t>
            </a:r>
          </a:p>
          <a:p>
            <a:pPr lvl="2"/>
            <a:r>
              <a:rPr lang="en-US" dirty="0"/>
              <a:t>illegality vs. irregularity</a:t>
            </a:r>
          </a:p>
          <a:p>
            <a:pPr lvl="1"/>
            <a:r>
              <a:rPr lang="en-US" dirty="0" err="1"/>
              <a:t>Instakart</a:t>
            </a:r>
            <a:r>
              <a:rPr lang="en-US" dirty="0"/>
              <a:t> Services Pvt. Ltd. vs Sales Tax Officer (2023) 7 </a:t>
            </a:r>
            <a:r>
              <a:rPr lang="en-US" dirty="0" err="1"/>
              <a:t>Centax</a:t>
            </a:r>
            <a:r>
              <a:rPr lang="en-US" dirty="0"/>
              <a:t> 100 (Del.)</a:t>
            </a:r>
          </a:p>
          <a:p>
            <a:pPr lvl="1"/>
            <a:r>
              <a:rPr lang="en-US" dirty="0"/>
              <a:t>Orient Traders vs Deputy Commissioner of Commercial Taxes </a:t>
            </a:r>
            <a:r>
              <a:rPr lang="sv-SE" dirty="0"/>
              <a:t>(2023) 3 Centax 63 (Kar.)</a:t>
            </a:r>
          </a:p>
          <a:p>
            <a:pPr lvl="1"/>
            <a:r>
              <a:rPr lang="en-IN" sz="1800" dirty="0">
                <a:effectLst/>
              </a:rPr>
              <a:t>M/s. Star Engineers (I) </a:t>
            </a:r>
            <a:r>
              <a:rPr lang="en-IN" sz="1800" dirty="0" err="1">
                <a:effectLst/>
              </a:rPr>
              <a:t>Pvt.</a:t>
            </a:r>
            <a:r>
              <a:rPr lang="en-IN" sz="1800" dirty="0">
                <a:effectLst/>
              </a:rPr>
              <a:t> Ltd. vs. Union of India &amp; </a:t>
            </a:r>
            <a:r>
              <a:rPr lang="en-IN" sz="1800" dirty="0" err="1">
                <a:effectLst/>
              </a:rPr>
              <a:t>Ors</a:t>
            </a:r>
            <a:r>
              <a:rPr lang="en-IN" sz="1800" dirty="0">
                <a:effectLst/>
              </a:rPr>
              <a:t>. - 2023-VIL-874-BOM</a:t>
            </a:r>
            <a:endParaRPr lang="sv-SE" dirty="0"/>
          </a:p>
          <a:p>
            <a:pPr lvl="1"/>
            <a:endParaRPr lang="en-US" dirty="0"/>
          </a:p>
          <a:p>
            <a:endParaRPr lang="en-US" dirty="0"/>
          </a:p>
        </p:txBody>
      </p:sp>
    </p:spTree>
    <p:extLst>
      <p:ext uri="{BB962C8B-B14F-4D97-AF65-F5344CB8AC3E}">
        <p14:creationId xmlns:p14="http://schemas.microsoft.com/office/powerpoint/2010/main" val="2481483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23B2B-4FA2-1F28-1531-DCBF1642DB93}"/>
              </a:ext>
            </a:extLst>
          </p:cNvPr>
          <p:cNvSpPr>
            <a:spLocks noGrp="1"/>
          </p:cNvSpPr>
          <p:nvPr>
            <p:ph type="title"/>
          </p:nvPr>
        </p:nvSpPr>
        <p:spPr/>
        <p:txBody>
          <a:bodyPr/>
          <a:lstStyle/>
          <a:p>
            <a:r>
              <a:rPr lang="en-US" dirty="0"/>
              <a:t>ITC – 2A mismatch</a:t>
            </a:r>
          </a:p>
        </p:txBody>
      </p:sp>
      <p:sp>
        <p:nvSpPr>
          <p:cNvPr id="3" name="Content Placeholder 2">
            <a:extLst>
              <a:ext uri="{FF2B5EF4-FFF2-40B4-BE49-F238E27FC236}">
                <a16:creationId xmlns:a16="http://schemas.microsoft.com/office/drawing/2014/main" id="{C8DA27DD-E96D-FD48-9C35-2C27E61579A8}"/>
              </a:ext>
            </a:extLst>
          </p:cNvPr>
          <p:cNvSpPr>
            <a:spLocks noGrp="1"/>
          </p:cNvSpPr>
          <p:nvPr>
            <p:ph idx="1"/>
          </p:nvPr>
        </p:nvSpPr>
        <p:spPr/>
        <p:txBody>
          <a:bodyPr>
            <a:normAutofit/>
          </a:bodyPr>
          <a:lstStyle/>
          <a:p>
            <a:r>
              <a:rPr lang="en-US" sz="1800" i="0" dirty="0">
                <a:effectLst/>
              </a:rPr>
              <a:t>Circular No. 183/15/2022-GST dt. 27.12.2022</a:t>
            </a:r>
          </a:p>
          <a:p>
            <a:pPr lvl="1"/>
            <a:r>
              <a:rPr lang="en-US" i="0" dirty="0">
                <a:effectLst/>
              </a:rPr>
              <a:t>Seeks to permit the claim of the ITC not appearing in GSTR 2A subject to the recipient furnishing of the certificate issued by the supplier/CA indicating payment of the tax</a:t>
            </a:r>
          </a:p>
          <a:p>
            <a:r>
              <a:rPr lang="en-US" sz="1800" i="0" dirty="0">
                <a:effectLst/>
              </a:rPr>
              <a:t>Whether ITC can be denied merely based on GSTR 2A</a:t>
            </a:r>
          </a:p>
          <a:p>
            <a:pPr lvl="1"/>
            <a:r>
              <a:rPr lang="en-US" i="0" dirty="0">
                <a:effectLst/>
              </a:rPr>
              <a:t>UOI v. Bharti Airtel Ltd. and </a:t>
            </a:r>
            <a:r>
              <a:rPr lang="en-US" i="0" dirty="0" err="1">
                <a:effectLst/>
              </a:rPr>
              <a:t>Ors</a:t>
            </a:r>
            <a:r>
              <a:rPr lang="en-US" i="0" dirty="0">
                <a:effectLst/>
              </a:rPr>
              <a:t>. [(2022) 4 SCC 328]</a:t>
            </a:r>
          </a:p>
          <a:p>
            <a:pPr lvl="1"/>
            <a:r>
              <a:rPr lang="en-US" i="0" dirty="0">
                <a:effectLst/>
              </a:rPr>
              <a:t>Diya Agencies vs. UOI 2023-VIL-629-KER</a:t>
            </a:r>
          </a:p>
          <a:p>
            <a:pPr lvl="2"/>
            <a:r>
              <a:rPr lang="en-US" i="0" dirty="0">
                <a:effectLst/>
              </a:rPr>
              <a:t>If on examination of the evidence submitted by the petitioner, the assessing officer is satisfied that the claim is </a:t>
            </a:r>
            <a:r>
              <a:rPr lang="en-US" i="0" dirty="0" err="1">
                <a:effectLst/>
              </a:rPr>
              <a:t>bonafide</a:t>
            </a:r>
            <a:r>
              <a:rPr lang="en-US" i="0" dirty="0">
                <a:effectLst/>
              </a:rPr>
              <a:t> and genuine, the petitioner should be given input tax credit. Merely on the ground that in Form GSTR-2A the said tax is not reflected should not be a sufficient ground to deny the </a:t>
            </a:r>
            <a:r>
              <a:rPr lang="en-US" i="0" dirty="0" err="1">
                <a:effectLst/>
              </a:rPr>
              <a:t>assessee</a:t>
            </a:r>
            <a:r>
              <a:rPr lang="en-US" i="0" dirty="0">
                <a:effectLst/>
              </a:rPr>
              <a:t> the claim of the input tax credit. The assessing authority is therefore, directed to give an opportunity to the petitioner to give evidence in respect of his claim for input tax credit.</a:t>
            </a:r>
          </a:p>
          <a:p>
            <a:pPr lvl="1"/>
            <a:r>
              <a:rPr lang="en-US" i="0" dirty="0" err="1">
                <a:effectLst/>
              </a:rPr>
              <a:t>Suncraft</a:t>
            </a:r>
            <a:r>
              <a:rPr lang="en-US" i="0" dirty="0">
                <a:effectLst/>
              </a:rPr>
              <a:t> Energy (P.) Ltd. v. Assistant Commissioner, State Tax [2023] 153 taxmann.com 81 (Calcutta) (SLP dismissed by SC on monetary grounds)</a:t>
            </a:r>
            <a:endParaRPr lang="en-US" dirty="0"/>
          </a:p>
        </p:txBody>
      </p:sp>
    </p:spTree>
    <p:extLst>
      <p:ext uri="{BB962C8B-B14F-4D97-AF65-F5344CB8AC3E}">
        <p14:creationId xmlns:p14="http://schemas.microsoft.com/office/powerpoint/2010/main" val="3076823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84C0-E3D2-D31C-A08C-83E190BD54C7}"/>
              </a:ext>
            </a:extLst>
          </p:cNvPr>
          <p:cNvSpPr>
            <a:spLocks noGrp="1"/>
          </p:cNvSpPr>
          <p:nvPr>
            <p:ph type="title"/>
          </p:nvPr>
        </p:nvSpPr>
        <p:spPr/>
        <p:txBody>
          <a:bodyPr/>
          <a:lstStyle/>
          <a:p>
            <a:r>
              <a:rPr lang="en-US" dirty="0"/>
              <a:t>Cancelled dealers, return defaulters &amp; tax non payers</a:t>
            </a:r>
          </a:p>
        </p:txBody>
      </p:sp>
      <p:sp>
        <p:nvSpPr>
          <p:cNvPr id="3" name="Content Placeholder 2">
            <a:extLst>
              <a:ext uri="{FF2B5EF4-FFF2-40B4-BE49-F238E27FC236}">
                <a16:creationId xmlns:a16="http://schemas.microsoft.com/office/drawing/2014/main" id="{E8396E5C-207E-7B42-E39A-0F7B661B9FA0}"/>
              </a:ext>
            </a:extLst>
          </p:cNvPr>
          <p:cNvSpPr>
            <a:spLocks noGrp="1"/>
          </p:cNvSpPr>
          <p:nvPr>
            <p:ph idx="1"/>
          </p:nvPr>
        </p:nvSpPr>
        <p:spPr/>
        <p:txBody>
          <a:bodyPr>
            <a:normAutofit/>
          </a:bodyPr>
          <a:lstStyle/>
          <a:p>
            <a:r>
              <a:rPr lang="en-US" dirty="0"/>
              <a:t>Sec. 16(2) of the CGST Act, 2017</a:t>
            </a:r>
          </a:p>
          <a:p>
            <a:pPr lvl="1"/>
            <a:r>
              <a:rPr lang="en-US" dirty="0">
                <a:effectLst/>
              </a:rPr>
              <a:t>(c) </a:t>
            </a:r>
            <a:r>
              <a:rPr lang="en-US" u="none" strike="noStrike" kern="1200" dirty="0">
                <a:effectLst/>
              </a:rPr>
              <a:t>subject to the provisions of section 41, the tax charged in respect of such supply has been actually paid to the Government, either in cash or through </a:t>
            </a:r>
            <a:r>
              <a:rPr lang="en-US" u="none" strike="noStrike" kern="1200" dirty="0" err="1">
                <a:effectLst/>
              </a:rPr>
              <a:t>utilisation</a:t>
            </a:r>
            <a:r>
              <a:rPr lang="en-US" u="none" strike="noStrike" kern="1200" dirty="0">
                <a:effectLst/>
              </a:rPr>
              <a:t> of input tax credit admissible in respect of the said supply; and</a:t>
            </a:r>
          </a:p>
          <a:p>
            <a:endParaRPr lang="en-US" dirty="0"/>
          </a:p>
        </p:txBody>
      </p:sp>
    </p:spTree>
    <p:extLst>
      <p:ext uri="{BB962C8B-B14F-4D97-AF65-F5344CB8AC3E}">
        <p14:creationId xmlns:p14="http://schemas.microsoft.com/office/powerpoint/2010/main" val="1775150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2DC19-91CA-E321-D23E-3CC9CB9F3722}"/>
              </a:ext>
            </a:extLst>
          </p:cNvPr>
          <p:cNvSpPr>
            <a:spLocks noGrp="1"/>
          </p:cNvSpPr>
          <p:nvPr>
            <p:ph type="title"/>
          </p:nvPr>
        </p:nvSpPr>
        <p:spPr/>
        <p:txBody>
          <a:bodyPr/>
          <a:lstStyle/>
          <a:p>
            <a:r>
              <a:rPr lang="en-US" dirty="0"/>
              <a:t>Cancelled dealers, return defaulters &amp; tax non payers</a:t>
            </a:r>
          </a:p>
        </p:txBody>
      </p:sp>
      <p:sp>
        <p:nvSpPr>
          <p:cNvPr id="3" name="Content Placeholder 2">
            <a:extLst>
              <a:ext uri="{FF2B5EF4-FFF2-40B4-BE49-F238E27FC236}">
                <a16:creationId xmlns:a16="http://schemas.microsoft.com/office/drawing/2014/main" id="{BC2C812B-6AFA-1FF4-41B7-47F0350C430D}"/>
              </a:ext>
            </a:extLst>
          </p:cNvPr>
          <p:cNvSpPr>
            <a:spLocks noGrp="1"/>
          </p:cNvSpPr>
          <p:nvPr>
            <p:ph idx="1"/>
          </p:nvPr>
        </p:nvSpPr>
        <p:spPr/>
        <p:txBody>
          <a:bodyPr>
            <a:normAutofit/>
          </a:bodyPr>
          <a:lstStyle/>
          <a:p>
            <a:r>
              <a:rPr lang="en-US" sz="1800" b="1" u="sng" dirty="0"/>
              <a:t>Validity of the provision</a:t>
            </a:r>
          </a:p>
          <a:p>
            <a:pPr lvl="1"/>
            <a:r>
              <a:rPr lang="en-US" sz="1800" dirty="0">
                <a:effectLst/>
              </a:rPr>
              <a:t>Arise India Limited and </a:t>
            </a:r>
            <a:r>
              <a:rPr lang="en-US" sz="1800" dirty="0" err="1">
                <a:effectLst/>
              </a:rPr>
              <a:t>Ors</a:t>
            </a:r>
            <a:r>
              <a:rPr lang="en-US" sz="1800" dirty="0">
                <a:effectLst/>
              </a:rPr>
              <a:t>. v. Commissioner of Trade and Taxes, Delhi and </a:t>
            </a:r>
            <a:r>
              <a:rPr lang="en-US" sz="1800" dirty="0" err="1">
                <a:effectLst/>
              </a:rPr>
              <a:t>Ors</a:t>
            </a:r>
            <a:r>
              <a:rPr lang="en-US" sz="1800" dirty="0">
                <a:effectLst/>
              </a:rPr>
              <a:t>. 2017-VIL-544-DEL (SLP dismissed by Apex Court reported at 2018-VIL-01-SC)</a:t>
            </a:r>
          </a:p>
          <a:p>
            <a:pPr lvl="1"/>
            <a:r>
              <a:rPr lang="en-GB" sz="1800" dirty="0">
                <a:effectLst/>
              </a:rPr>
              <a:t>R.S. Infra-transmission Ltd v. State of Rajasthan</a:t>
            </a:r>
            <a:r>
              <a:rPr lang="en-US" sz="1800" dirty="0">
                <a:effectLst/>
              </a:rPr>
              <a:t> 2018-VIL-644-RAJ</a:t>
            </a:r>
          </a:p>
          <a:p>
            <a:pPr lvl="1"/>
            <a:r>
              <a:rPr lang="en-US" sz="1800" dirty="0">
                <a:effectLst/>
              </a:rPr>
              <a:t>Aastha Enterprises</a:t>
            </a:r>
            <a:r>
              <a:rPr lang="en-US" sz="1800" dirty="0"/>
              <a:t> v. </a:t>
            </a:r>
            <a:r>
              <a:rPr lang="en-US" sz="1800" dirty="0">
                <a:effectLst/>
              </a:rPr>
              <a:t>State of Bihar</a:t>
            </a:r>
            <a:r>
              <a:rPr lang="en-US" sz="1800" dirty="0"/>
              <a:t> </a:t>
            </a:r>
            <a:r>
              <a:rPr lang="en-US" sz="1800" dirty="0">
                <a:effectLst/>
              </a:rPr>
              <a:t>[2023] 153 taxmann.com 491 (Patna)</a:t>
            </a:r>
            <a:endParaRPr lang="en-US" sz="1800" dirty="0"/>
          </a:p>
          <a:p>
            <a:r>
              <a:rPr lang="en-US" sz="1800" b="1" u="sng" kern="0" dirty="0">
                <a:cs typeface="Calibri" panose="020F0502020204030204" pitchFamily="34" charset="0"/>
              </a:rPr>
              <a:t>Burden of proof</a:t>
            </a:r>
          </a:p>
          <a:p>
            <a:pPr lvl="1"/>
            <a:r>
              <a:rPr lang="en-US" sz="1800" dirty="0">
                <a:effectLst/>
                <a:ea typeface="Calibri" panose="020F0502020204030204" pitchFamily="34" charset="0"/>
                <a:cs typeface="Times New Roman" panose="02020603050405020304" pitchFamily="18" charset="0"/>
              </a:rPr>
              <a:t>The State of Karnataka vs. ECOM Gill Coffee Trading Private Limited 2023-VIL-20-SC</a:t>
            </a:r>
          </a:p>
          <a:p>
            <a:pPr lvl="1"/>
            <a:r>
              <a:rPr lang="en-US" sz="1800" kern="100" dirty="0">
                <a:effectLst/>
                <a:ea typeface="Calibri" panose="020F0502020204030204" pitchFamily="34" charset="0"/>
                <a:cs typeface="Times New Roman" panose="02020603050405020304" pitchFamily="18" charset="0"/>
              </a:rPr>
              <a:t>Balaji Exim vs. Commissioner, CGST and ORS. 2023-VIL-181-DEL</a:t>
            </a:r>
          </a:p>
          <a:p>
            <a:pPr lvl="1"/>
            <a:r>
              <a:rPr lang="en-US" sz="1800" kern="100" dirty="0" err="1">
                <a:effectLst/>
                <a:ea typeface="Calibri" panose="020F0502020204030204" pitchFamily="34" charset="0"/>
                <a:cs typeface="Times New Roman" panose="02020603050405020304" pitchFamily="18" charset="0"/>
              </a:rPr>
              <a:t>Gargo</a:t>
            </a:r>
            <a:r>
              <a:rPr lang="en-US" sz="1800" kern="100" dirty="0">
                <a:effectLst/>
                <a:ea typeface="Calibri" panose="020F0502020204030204" pitchFamily="34" charset="0"/>
                <a:cs typeface="Times New Roman" panose="02020603050405020304" pitchFamily="18" charset="0"/>
              </a:rPr>
              <a:t> Traders vs. The Joint Commissioner, Commercial Taxes (State Tax) &amp; ORS. 2023-VIL-360-CAL</a:t>
            </a:r>
          </a:p>
          <a:p>
            <a:pPr lvl="1"/>
            <a:r>
              <a:rPr lang="en-US" sz="1800" kern="100" dirty="0">
                <a:effectLst/>
                <a:ea typeface="Calibri" panose="020F0502020204030204" pitchFamily="34" charset="0"/>
                <a:cs typeface="Times New Roman" panose="02020603050405020304" pitchFamily="18" charset="0"/>
              </a:rPr>
              <a:t>LGW Industries Limited &amp; </a:t>
            </a:r>
            <a:r>
              <a:rPr lang="en-US" sz="1800" kern="100" dirty="0" err="1">
                <a:effectLst/>
                <a:ea typeface="Calibri" panose="020F0502020204030204" pitchFamily="34" charset="0"/>
                <a:cs typeface="Times New Roman" panose="02020603050405020304" pitchFamily="18" charset="0"/>
              </a:rPr>
              <a:t>Ors</a:t>
            </a:r>
            <a:r>
              <a:rPr lang="en-US" sz="1800" kern="100" dirty="0">
                <a:effectLst/>
                <a:ea typeface="Calibri" panose="020F0502020204030204" pitchFamily="34" charset="0"/>
                <a:cs typeface="Times New Roman" panose="02020603050405020304" pitchFamily="18" charset="0"/>
              </a:rPr>
              <a:t>. Vs. Union of India &amp; </a:t>
            </a:r>
            <a:r>
              <a:rPr lang="en-US" sz="1800" kern="100" dirty="0" err="1">
                <a:effectLst/>
                <a:ea typeface="Calibri" panose="020F0502020204030204" pitchFamily="34" charset="0"/>
                <a:cs typeface="Times New Roman" panose="02020603050405020304" pitchFamily="18" charset="0"/>
              </a:rPr>
              <a:t>Ors</a:t>
            </a:r>
            <a:r>
              <a:rPr lang="en-US" sz="1800" kern="100" dirty="0">
                <a:effectLst/>
                <a:ea typeface="Calibri" panose="020F0502020204030204" pitchFamily="34" charset="0"/>
                <a:cs typeface="Times New Roman" panose="02020603050405020304" pitchFamily="18" charset="0"/>
              </a:rPr>
              <a:t>. </a:t>
            </a:r>
            <a:r>
              <a:rPr lang="en-GB" sz="1800" kern="100" dirty="0">
                <a:effectLst/>
                <a:ea typeface="Calibri" panose="020F0502020204030204" pitchFamily="34" charset="0"/>
                <a:cs typeface="Times New Roman" panose="02020603050405020304" pitchFamily="18" charset="0"/>
              </a:rPr>
              <a:t>2021-VIL-868-CAL</a:t>
            </a:r>
          </a:p>
          <a:p>
            <a:pPr lvl="1"/>
            <a:r>
              <a:rPr lang="en-IN" sz="1800" dirty="0"/>
              <a:t>Ranjeev Alloys Limited 2009 (236) E.L.T. 124 (Tri. - Del.) [Maintained in 2009 (247) ELT 27 (P&amp;H HC)]</a:t>
            </a:r>
            <a:endParaRPr lang="en-US" sz="1800" dirty="0"/>
          </a:p>
          <a:p>
            <a:pPr lvl="1"/>
            <a:r>
              <a:rPr lang="en-IN" sz="1800" dirty="0"/>
              <a:t>Kanungo &amp; Co. 1983 (13) E.L.T. 1486 (S.C.)</a:t>
            </a:r>
            <a:endParaRPr lang="en-US" sz="1800" dirty="0"/>
          </a:p>
          <a:p>
            <a:pPr lvl="1"/>
            <a:r>
              <a:rPr lang="en-IN" sz="1800" dirty="0" err="1"/>
              <a:t>Sooraj</a:t>
            </a:r>
            <a:r>
              <a:rPr lang="en-IN" sz="1800" dirty="0"/>
              <a:t> Mull Baijnath </a:t>
            </a:r>
            <a:r>
              <a:rPr lang="en-IN" sz="1800" dirty="0" err="1"/>
              <a:t>Inds</a:t>
            </a:r>
            <a:r>
              <a:rPr lang="en-IN" sz="1800" dirty="0"/>
              <a:t>. </a:t>
            </a:r>
            <a:r>
              <a:rPr lang="en-IN" sz="1800" dirty="0" err="1"/>
              <a:t>Pvt.</a:t>
            </a:r>
            <a:r>
              <a:rPr lang="en-IN" sz="1800" dirty="0"/>
              <a:t> Ltd. 2014 (309) E.L.T. 577 (Tri. - Del.)</a:t>
            </a:r>
            <a:endParaRPr lang="en-US" sz="1800" dirty="0"/>
          </a:p>
          <a:p>
            <a:endParaRPr lang="en-US" dirty="0"/>
          </a:p>
        </p:txBody>
      </p:sp>
    </p:spTree>
    <p:extLst>
      <p:ext uri="{BB962C8B-B14F-4D97-AF65-F5344CB8AC3E}">
        <p14:creationId xmlns:p14="http://schemas.microsoft.com/office/powerpoint/2010/main" val="25823882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D761F-CA3B-2A33-7F52-DF55FC52E2DB}"/>
              </a:ext>
            </a:extLst>
          </p:cNvPr>
          <p:cNvSpPr>
            <a:spLocks noGrp="1"/>
          </p:cNvSpPr>
          <p:nvPr>
            <p:ph type="title"/>
          </p:nvPr>
        </p:nvSpPr>
        <p:spPr/>
        <p:txBody>
          <a:bodyPr/>
          <a:lstStyle/>
          <a:p>
            <a:r>
              <a:rPr lang="en-US" dirty="0"/>
              <a:t>Cancelled dealers, return defaulters &amp; tax non payers</a:t>
            </a:r>
          </a:p>
        </p:txBody>
      </p:sp>
      <p:sp>
        <p:nvSpPr>
          <p:cNvPr id="3" name="Content Placeholder 2">
            <a:extLst>
              <a:ext uri="{FF2B5EF4-FFF2-40B4-BE49-F238E27FC236}">
                <a16:creationId xmlns:a16="http://schemas.microsoft.com/office/drawing/2014/main" id="{D441FC3F-F8EE-EAA2-8C8C-D185356DFC7E}"/>
              </a:ext>
            </a:extLst>
          </p:cNvPr>
          <p:cNvSpPr>
            <a:spLocks noGrp="1"/>
          </p:cNvSpPr>
          <p:nvPr>
            <p:ph idx="1"/>
          </p:nvPr>
        </p:nvSpPr>
        <p:spPr/>
        <p:txBody>
          <a:bodyPr>
            <a:normAutofit lnSpcReduction="10000"/>
          </a:bodyPr>
          <a:lstStyle/>
          <a:p>
            <a:r>
              <a:rPr lang="en-GB" sz="1800" b="1" u="sng" kern="100" dirty="0">
                <a:effectLst/>
                <a:ea typeface="Calibri" panose="020F0502020204030204" pitchFamily="34" charset="0"/>
                <a:cs typeface="Times New Roman" panose="02020603050405020304" pitchFamily="18" charset="0"/>
              </a:rPr>
              <a:t>Veracity of the evidence</a:t>
            </a:r>
          </a:p>
          <a:p>
            <a:pPr lvl="1"/>
            <a:r>
              <a:rPr lang="en-US" sz="1800" dirty="0"/>
              <a:t>Commissioner of Central Excise vs. Garima Enterprises 2009 (239) E.L.T. 254 (P&amp;H.)</a:t>
            </a:r>
          </a:p>
          <a:p>
            <a:pPr lvl="1"/>
            <a:r>
              <a:rPr lang="en-IN" sz="1800" dirty="0" err="1"/>
              <a:t>Sundesh</a:t>
            </a:r>
            <a:r>
              <a:rPr lang="en-IN" sz="1800" dirty="0"/>
              <a:t> Springs </a:t>
            </a:r>
            <a:r>
              <a:rPr lang="en-IN" sz="1800" dirty="0" err="1"/>
              <a:t>Pvt.</a:t>
            </a:r>
            <a:r>
              <a:rPr lang="en-IN" sz="1800" dirty="0"/>
              <a:t> Ltd. 2009 (238) E.L.T. 329 (Tri. - Del.)</a:t>
            </a:r>
          </a:p>
          <a:p>
            <a:pPr lvl="1"/>
            <a:r>
              <a:rPr lang="en-IN" sz="1800" dirty="0" err="1"/>
              <a:t>Motabhai</a:t>
            </a:r>
            <a:r>
              <a:rPr lang="en-IN" sz="1800" dirty="0"/>
              <a:t> Iron &amp; Steel Industries 2014 (302) E.L.T. 69 (Tri. - </a:t>
            </a:r>
            <a:r>
              <a:rPr lang="en-IN" sz="1800" dirty="0" err="1"/>
              <a:t>Ahmd</a:t>
            </a:r>
            <a:r>
              <a:rPr lang="en-IN" sz="1800" dirty="0"/>
              <a:t>.) [Affirmed in 2015 (316) ELT 374 (Gujarat High Court)]</a:t>
            </a:r>
          </a:p>
          <a:p>
            <a:r>
              <a:rPr lang="en-IN" sz="1800" b="1" u="sng" dirty="0"/>
              <a:t>Retrospective cancellation of registration</a:t>
            </a:r>
          </a:p>
          <a:p>
            <a:pPr lvl="1"/>
            <a:r>
              <a:rPr lang="en-US" b="0" i="0" dirty="0">
                <a:effectLst/>
                <a:highlight>
                  <a:srgbClr val="FFFFFF"/>
                </a:highlight>
              </a:rPr>
              <a:t>Shraddha Overseas Private Limited Vs Assistant Commissioner (MAT 1860 of 2022) (Cal.)</a:t>
            </a:r>
          </a:p>
          <a:p>
            <a:r>
              <a:rPr lang="en-IN" b="1" u="sng" dirty="0"/>
              <a:t>Supplier allegedly commits fraud</a:t>
            </a:r>
          </a:p>
          <a:p>
            <a:pPr lvl="1"/>
            <a:r>
              <a:rPr lang="en-US" sz="1800" dirty="0"/>
              <a:t>Commissioner of C. Ex., Delhi-II vs. R.S. Industries 2008 (228) E.L.T. 347 (Del.)</a:t>
            </a:r>
          </a:p>
          <a:p>
            <a:pPr lvl="1"/>
            <a:r>
              <a:rPr kumimoji="0" lang="en-US" altLang="en-US" sz="1800" b="0" i="0" u="none" strike="noStrike" cap="none" normalizeH="0" baseline="0" dirty="0">
                <a:ln>
                  <a:noFill/>
                </a:ln>
                <a:solidFill>
                  <a:schemeClr val="tx1"/>
                </a:solidFill>
                <a:effectLst/>
              </a:rPr>
              <a:t>Commissioner of C. Ex., Pondicherry vs. Spic Pharmaceuticals Division 2006 (199) E.L.T. 686 (Tri.-Mad) </a:t>
            </a:r>
          </a:p>
          <a:p>
            <a:pPr lvl="1"/>
            <a:r>
              <a:rPr kumimoji="0" lang="en-US" altLang="en-US" sz="1800" b="0" i="0" u="none" strike="noStrike" cap="none" normalizeH="0" baseline="0" dirty="0" err="1">
                <a:ln>
                  <a:noFill/>
                </a:ln>
                <a:solidFill>
                  <a:schemeClr val="tx1"/>
                </a:solidFill>
                <a:effectLst/>
              </a:rPr>
              <a:t>Centricast</a:t>
            </a:r>
            <a:r>
              <a:rPr kumimoji="0" lang="en-US" altLang="en-US" sz="1800" b="0" i="0" u="none" strike="noStrike" cap="none" normalizeH="0" baseline="0" dirty="0">
                <a:ln>
                  <a:noFill/>
                </a:ln>
                <a:solidFill>
                  <a:schemeClr val="tx1"/>
                </a:solidFill>
                <a:effectLst/>
              </a:rPr>
              <a:t> Enterprises vs. Commissioner of C. Ex., Ahmedabad 2007 (219) E.L.T. 680 (Tri.-</a:t>
            </a:r>
            <a:r>
              <a:rPr kumimoji="0" lang="en-US" altLang="en-US" sz="1800" b="0" i="0" u="none" strike="noStrike" cap="none" normalizeH="0" baseline="0" dirty="0" err="1">
                <a:ln>
                  <a:noFill/>
                </a:ln>
                <a:solidFill>
                  <a:schemeClr val="tx1"/>
                </a:solidFill>
                <a:effectLst/>
              </a:rPr>
              <a:t>Ahmd</a:t>
            </a:r>
            <a:r>
              <a:rPr kumimoji="0" lang="en-US" altLang="en-US" sz="1800" b="0" i="0" u="none" strike="noStrike" cap="none" normalizeH="0" baseline="0" dirty="0">
                <a:ln>
                  <a:noFill/>
                </a:ln>
                <a:solidFill>
                  <a:schemeClr val="tx1"/>
                </a:solidFill>
                <a:effectLst/>
              </a:rPr>
              <a:t>) </a:t>
            </a:r>
          </a:p>
          <a:p>
            <a:pPr lvl="1"/>
            <a:r>
              <a:rPr kumimoji="0" lang="en-US" altLang="en-US" sz="1800" b="0" i="0" u="none" strike="noStrike" cap="none" normalizeH="0" baseline="0" dirty="0">
                <a:ln>
                  <a:noFill/>
                </a:ln>
                <a:solidFill>
                  <a:schemeClr val="tx1"/>
                </a:solidFill>
                <a:effectLst/>
              </a:rPr>
              <a:t>Uni </a:t>
            </a:r>
            <a:r>
              <a:rPr kumimoji="0" lang="en-US" altLang="en-US" sz="1800" b="0" i="0" u="none" strike="noStrike" cap="none" normalizeH="0" baseline="0" dirty="0" err="1">
                <a:ln>
                  <a:noFill/>
                </a:ln>
                <a:solidFill>
                  <a:schemeClr val="tx1"/>
                </a:solidFill>
                <a:effectLst/>
              </a:rPr>
              <a:t>Deritend</a:t>
            </a:r>
            <a:r>
              <a:rPr kumimoji="0" lang="en-US" altLang="en-US" sz="1800" b="0" i="0" u="none" strike="noStrike" cap="none" normalizeH="0" baseline="0" dirty="0">
                <a:ln>
                  <a:noFill/>
                </a:ln>
                <a:solidFill>
                  <a:schemeClr val="tx1"/>
                </a:solidFill>
                <a:effectLst/>
              </a:rPr>
              <a:t> Ltd. vs. Commissioner of C. Ex., Mumbai-III 2011 (272) E.L.T. 312 (Tri.-Bom) </a:t>
            </a:r>
          </a:p>
          <a:p>
            <a:pPr lvl="1"/>
            <a:r>
              <a:rPr kumimoji="0" lang="en-US" altLang="en-US" sz="1800" b="0" i="0" u="none" strike="noStrike" cap="none" normalizeH="0" baseline="0" dirty="0">
                <a:ln>
                  <a:noFill/>
                </a:ln>
                <a:solidFill>
                  <a:schemeClr val="tx1"/>
                </a:solidFill>
                <a:effectLst/>
              </a:rPr>
              <a:t>Vikram International vs. 2012 (277) E.L.T. 425 (G.O.I.) </a:t>
            </a:r>
          </a:p>
          <a:p>
            <a:pPr lvl="1"/>
            <a:r>
              <a:rPr lang="en-US" sz="1800" dirty="0"/>
              <a:t>Uni </a:t>
            </a:r>
            <a:r>
              <a:rPr lang="en-US" sz="1800" dirty="0" err="1"/>
              <a:t>Deritend</a:t>
            </a:r>
            <a:r>
              <a:rPr lang="en-US" sz="1800" dirty="0"/>
              <a:t> Ltd. vs. Commissioner of C. Ex., Mumbai-III 2011 (272) E.L.T. 312 (Tri.-Bom)</a:t>
            </a:r>
            <a:endParaRPr lang="en-IN" sz="1800" dirty="0"/>
          </a:p>
        </p:txBody>
      </p:sp>
    </p:spTree>
    <p:extLst>
      <p:ext uri="{BB962C8B-B14F-4D97-AF65-F5344CB8AC3E}">
        <p14:creationId xmlns:p14="http://schemas.microsoft.com/office/powerpoint/2010/main" val="2660083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7BDBB-7474-C03B-E373-D25DDB4EDCBF}"/>
              </a:ext>
            </a:extLst>
          </p:cNvPr>
          <p:cNvSpPr>
            <a:spLocks noGrp="1"/>
          </p:cNvSpPr>
          <p:nvPr>
            <p:ph type="title"/>
          </p:nvPr>
        </p:nvSpPr>
        <p:spPr/>
        <p:txBody>
          <a:bodyPr/>
          <a:lstStyle/>
          <a:p>
            <a:r>
              <a:rPr lang="en-US" dirty="0"/>
              <a:t>Cancelled dealers, return defaulters &amp; tax non payers</a:t>
            </a:r>
          </a:p>
        </p:txBody>
      </p:sp>
      <p:sp>
        <p:nvSpPr>
          <p:cNvPr id="3" name="Content Placeholder 2">
            <a:extLst>
              <a:ext uri="{FF2B5EF4-FFF2-40B4-BE49-F238E27FC236}">
                <a16:creationId xmlns:a16="http://schemas.microsoft.com/office/drawing/2014/main" id="{B57BCC18-6222-6807-CDAF-7975C109D51D}"/>
              </a:ext>
            </a:extLst>
          </p:cNvPr>
          <p:cNvSpPr>
            <a:spLocks noGrp="1"/>
          </p:cNvSpPr>
          <p:nvPr>
            <p:ph idx="1"/>
          </p:nvPr>
        </p:nvSpPr>
        <p:spPr/>
        <p:txBody>
          <a:bodyPr/>
          <a:lstStyle/>
          <a:p>
            <a:r>
              <a:rPr lang="en-US" sz="1800" b="1" u="sng" dirty="0"/>
              <a:t>Right of cross-examination</a:t>
            </a:r>
          </a:p>
          <a:p>
            <a:pPr lvl="1"/>
            <a:r>
              <a:rPr lang="en-US" sz="1800" kern="0" dirty="0">
                <a:effectLst/>
                <a:ea typeface="Times New Roman" panose="02020603050405020304" pitchFamily="18" charset="0"/>
                <a:cs typeface="Calibri" panose="020F0502020204030204" pitchFamily="34" charset="0"/>
              </a:rPr>
              <a:t>Andaman Timber Industries v. Commissioner of C. Ex., Kolkata-II 2015 (324) E.L.T. 641 (S.C.)</a:t>
            </a:r>
          </a:p>
          <a:p>
            <a:pPr lvl="1"/>
            <a:r>
              <a:rPr lang="en-US" sz="1800" kern="0" dirty="0">
                <a:effectLst/>
                <a:ea typeface="Times New Roman" panose="02020603050405020304" pitchFamily="18" charset="0"/>
                <a:cs typeface="Calibri" panose="020F0502020204030204" pitchFamily="34" charset="0"/>
              </a:rPr>
              <a:t>Shree Parvathi Metals Vs. Union of India (2018) 11 GSTL 137 (Raj.)</a:t>
            </a:r>
          </a:p>
          <a:p>
            <a:pPr lvl="1"/>
            <a:r>
              <a:rPr lang="en-US" sz="1800" kern="0" dirty="0">
                <a:effectLst/>
                <a:ea typeface="Times New Roman" panose="02020603050405020304" pitchFamily="18" charset="0"/>
                <a:cs typeface="Times New Roman" panose="02020603050405020304" pitchFamily="18" charset="0"/>
              </a:rPr>
              <a:t>D.Y. </a:t>
            </a:r>
            <a:r>
              <a:rPr lang="en-US" sz="1800" kern="0" dirty="0" err="1">
                <a:effectLst/>
                <a:ea typeface="Times New Roman" panose="02020603050405020304" pitchFamily="18" charset="0"/>
                <a:cs typeface="Times New Roman" panose="02020603050405020304" pitchFamily="18" charset="0"/>
              </a:rPr>
              <a:t>Beathel</a:t>
            </a:r>
            <a:r>
              <a:rPr lang="en-US" sz="1800" kern="0" dirty="0">
                <a:effectLst/>
                <a:ea typeface="Times New Roman" panose="02020603050405020304" pitchFamily="18" charset="0"/>
                <a:cs typeface="Times New Roman" panose="02020603050405020304" pitchFamily="18" charset="0"/>
              </a:rPr>
              <a:t> Enterprises v. State Tax Officer (2021) 127 Taxman. Com 80 (Madras)</a:t>
            </a:r>
          </a:p>
          <a:p>
            <a:pPr lvl="1"/>
            <a:r>
              <a:rPr lang="en-US" dirty="0" err="1"/>
              <a:t>Akshit</a:t>
            </a:r>
            <a:r>
              <a:rPr lang="en-US" dirty="0"/>
              <a:t> Petrochem Pvt Ltd</a:t>
            </a:r>
            <a:r>
              <a:rPr lang="en-US" kern="0" dirty="0">
                <a:cs typeface="Times New Roman" panose="02020603050405020304" pitchFamily="18" charset="0"/>
              </a:rPr>
              <a:t> v. </a:t>
            </a:r>
            <a:r>
              <a:rPr lang="en-US" dirty="0"/>
              <a:t>Govt. of NCT of Delhi</a:t>
            </a:r>
            <a:r>
              <a:rPr lang="en-US" kern="0" dirty="0">
                <a:cs typeface="Times New Roman" panose="02020603050405020304" pitchFamily="18" charset="0"/>
              </a:rPr>
              <a:t> </a:t>
            </a:r>
            <a:r>
              <a:rPr lang="en-US" dirty="0"/>
              <a:t>2024:DHC:3175-DB</a:t>
            </a:r>
            <a:endParaRPr lang="en-US" sz="1800" dirty="0"/>
          </a:p>
          <a:p>
            <a:r>
              <a:rPr lang="en-US" sz="1800" b="1" u="sng" kern="0" dirty="0">
                <a:cs typeface="Calibri" panose="020F0502020204030204" pitchFamily="34" charset="0"/>
              </a:rPr>
              <a:t>Retraction</a:t>
            </a:r>
          </a:p>
          <a:p>
            <a:pPr lvl="1"/>
            <a:r>
              <a:rPr lang="en-US" sz="1800" kern="0" dirty="0">
                <a:cs typeface="Calibri" panose="020F0502020204030204" pitchFamily="34" charset="0"/>
              </a:rPr>
              <a:t>Vinod Solanki vs Union of India (Civil Appeal No. 7407 of 2008) (SC)</a:t>
            </a:r>
          </a:p>
          <a:p>
            <a:r>
              <a:rPr lang="en-GB" sz="1800" b="1" u="sng" kern="100" dirty="0">
                <a:ea typeface="Calibri" panose="020F0502020204030204" pitchFamily="34" charset="0"/>
                <a:cs typeface="Times New Roman" panose="02020603050405020304" pitchFamily="18" charset="0"/>
              </a:rPr>
              <a:t>Non-supply of relied upon documents</a:t>
            </a:r>
          </a:p>
          <a:p>
            <a:pPr lvl="1"/>
            <a:r>
              <a:rPr lang="en-US" sz="1800" kern="0" dirty="0" err="1">
                <a:effectLst/>
                <a:ea typeface="Times New Roman" panose="02020603050405020304" pitchFamily="18" charset="0"/>
                <a:cs typeface="Calibri" panose="020F0502020204030204" pitchFamily="34" charset="0"/>
              </a:rPr>
              <a:t>Sanghi</a:t>
            </a:r>
            <a:r>
              <a:rPr lang="en-US" sz="1800" kern="0" dirty="0">
                <a:effectLst/>
                <a:ea typeface="Times New Roman" panose="02020603050405020304" pitchFamily="18" charset="0"/>
                <a:cs typeface="Calibri" panose="020F0502020204030204" pitchFamily="34" charset="0"/>
              </a:rPr>
              <a:t> Textiles Processors v. UOI 1993 (65) ELT 357 (SC); </a:t>
            </a:r>
            <a:endParaRPr lang="en-US" sz="1800" kern="100" dirty="0">
              <a:ea typeface="Calibri" panose="020F0502020204030204" pitchFamily="34" charset="0"/>
              <a:cs typeface="Times New Roman" panose="02020603050405020304" pitchFamily="18" charset="0"/>
            </a:endParaRPr>
          </a:p>
          <a:p>
            <a:pPr lvl="1"/>
            <a:r>
              <a:rPr lang="en-US" sz="1800" kern="0" dirty="0" err="1">
                <a:effectLst/>
                <a:ea typeface="Times New Roman" panose="02020603050405020304" pitchFamily="18" charset="0"/>
                <a:cs typeface="Calibri" panose="020F0502020204030204" pitchFamily="34" charset="0"/>
              </a:rPr>
              <a:t>Methodex</a:t>
            </a:r>
            <a:r>
              <a:rPr lang="en-US" sz="1800" kern="0" dirty="0">
                <a:effectLst/>
                <a:ea typeface="Times New Roman" panose="02020603050405020304" pitchFamily="18" charset="0"/>
                <a:cs typeface="Calibri" panose="020F0502020204030204" pitchFamily="34" charset="0"/>
              </a:rPr>
              <a:t> Systems v. UOI MANU/MP/0486/2000 (MP); </a:t>
            </a:r>
            <a:endParaRPr lang="en-US" sz="1800" kern="100" dirty="0">
              <a:ea typeface="Calibri" panose="020F0502020204030204" pitchFamily="34" charset="0"/>
              <a:cs typeface="Times New Roman" panose="02020603050405020304" pitchFamily="18" charset="0"/>
            </a:endParaRPr>
          </a:p>
          <a:p>
            <a:pPr lvl="1"/>
            <a:r>
              <a:rPr lang="en-US" sz="1800" kern="0" dirty="0">
                <a:effectLst/>
                <a:ea typeface="Times New Roman" panose="02020603050405020304" pitchFamily="18" charset="0"/>
                <a:cs typeface="Calibri" panose="020F0502020204030204" pitchFamily="34" charset="0"/>
              </a:rPr>
              <a:t>Balakrishna Dass and Sons v. CC, New Delhi MANU/CE/4102/2001; </a:t>
            </a:r>
            <a:endParaRPr lang="en-US" sz="1800" kern="100" dirty="0">
              <a:ea typeface="Calibri" panose="020F0502020204030204" pitchFamily="34" charset="0"/>
              <a:cs typeface="Times New Roman" panose="02020603050405020304" pitchFamily="18" charset="0"/>
            </a:endParaRPr>
          </a:p>
          <a:p>
            <a:pPr lvl="1"/>
            <a:r>
              <a:rPr lang="en-US" sz="1800" kern="0" dirty="0">
                <a:effectLst/>
                <a:ea typeface="Times New Roman" panose="02020603050405020304" pitchFamily="18" charset="0"/>
                <a:cs typeface="Calibri" panose="020F0502020204030204" pitchFamily="34" charset="0"/>
              </a:rPr>
              <a:t>PGO Processors Pvt. Ltd. v. CCE 2000 (122) ELT 26 (Raj.);</a:t>
            </a:r>
            <a:endParaRPr lang="en-US" sz="1800" kern="100" dirty="0">
              <a:ea typeface="Calibri" panose="020F0502020204030204" pitchFamily="34" charset="0"/>
              <a:cs typeface="Times New Roman" panose="02020603050405020304" pitchFamily="18" charset="0"/>
            </a:endParaRPr>
          </a:p>
          <a:p>
            <a:pPr lvl="1"/>
            <a:r>
              <a:rPr lang="en-US" sz="1800" kern="0" dirty="0" err="1">
                <a:effectLst/>
                <a:ea typeface="Times New Roman" panose="02020603050405020304" pitchFamily="18" charset="0"/>
                <a:cs typeface="Calibri" panose="020F0502020204030204" pitchFamily="34" charset="0"/>
              </a:rPr>
              <a:t>Anagha</a:t>
            </a:r>
            <a:r>
              <a:rPr lang="en-US" sz="1800" kern="0" dirty="0">
                <a:effectLst/>
                <a:ea typeface="Times New Roman" panose="02020603050405020304" pitchFamily="18" charset="0"/>
                <a:cs typeface="Calibri" panose="020F0502020204030204" pitchFamily="34" charset="0"/>
              </a:rPr>
              <a:t> Surface Transport P. Ltd. Vs </a:t>
            </a:r>
            <a:r>
              <a:rPr lang="en-US" sz="1800" kern="0" dirty="0" err="1">
                <a:effectLst/>
                <a:ea typeface="Times New Roman" panose="02020603050405020304" pitchFamily="18" charset="0"/>
                <a:cs typeface="Calibri" panose="020F0502020204030204" pitchFamily="34" charset="0"/>
              </a:rPr>
              <a:t>Commr</a:t>
            </a:r>
            <a:r>
              <a:rPr lang="en-US" sz="1800" kern="0" dirty="0">
                <a:effectLst/>
                <a:ea typeface="Times New Roman" panose="02020603050405020304" pitchFamily="18" charset="0"/>
                <a:cs typeface="Calibri" panose="020F0502020204030204" pitchFamily="34" charset="0"/>
              </a:rPr>
              <a:t>. Of </a:t>
            </a:r>
            <a:r>
              <a:rPr lang="en-US" sz="1800" kern="0" dirty="0" err="1">
                <a:effectLst/>
                <a:ea typeface="Times New Roman" panose="02020603050405020304" pitchFamily="18" charset="0"/>
                <a:cs typeface="Calibri" panose="020F0502020204030204" pitchFamily="34" charset="0"/>
              </a:rPr>
              <a:t>Cus</a:t>
            </a:r>
            <a:r>
              <a:rPr lang="en-US" sz="1800" kern="0" dirty="0">
                <a:effectLst/>
                <a:ea typeface="Times New Roman" panose="02020603050405020304" pitchFamily="18" charset="0"/>
                <a:cs typeface="Calibri" panose="020F0502020204030204" pitchFamily="34" charset="0"/>
              </a:rPr>
              <a:t>. &amp;amp; C. Ex. 2008 (12) STR 180 (Tri. - Bang.)</a:t>
            </a:r>
            <a:endParaRPr lang="en-US" sz="1800" dirty="0"/>
          </a:p>
          <a:p>
            <a:endParaRPr lang="en-US" dirty="0"/>
          </a:p>
        </p:txBody>
      </p:sp>
    </p:spTree>
    <p:extLst>
      <p:ext uri="{BB962C8B-B14F-4D97-AF65-F5344CB8AC3E}">
        <p14:creationId xmlns:p14="http://schemas.microsoft.com/office/powerpoint/2010/main" val="3328473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86B91-DA87-D9E6-7921-214AE4E3702D}"/>
              </a:ext>
            </a:extLst>
          </p:cNvPr>
          <p:cNvSpPr>
            <a:spLocks noGrp="1"/>
          </p:cNvSpPr>
          <p:nvPr>
            <p:ph type="title"/>
          </p:nvPr>
        </p:nvSpPr>
        <p:spPr/>
        <p:txBody>
          <a:bodyPr/>
          <a:lstStyle/>
          <a:p>
            <a:r>
              <a:rPr lang="en-IN" dirty="0"/>
              <a:t>Extension of limitation</a:t>
            </a:r>
            <a:endParaRPr lang="en-US" dirty="0"/>
          </a:p>
        </p:txBody>
      </p:sp>
      <p:sp>
        <p:nvSpPr>
          <p:cNvPr id="3" name="Content Placeholder 2">
            <a:extLst>
              <a:ext uri="{FF2B5EF4-FFF2-40B4-BE49-F238E27FC236}">
                <a16:creationId xmlns:a16="http://schemas.microsoft.com/office/drawing/2014/main" id="{2E2DB4E0-0D76-2665-5DAC-35C2E8FEBE26}"/>
              </a:ext>
            </a:extLst>
          </p:cNvPr>
          <p:cNvSpPr>
            <a:spLocks noGrp="1"/>
          </p:cNvSpPr>
          <p:nvPr>
            <p:ph idx="1"/>
          </p:nvPr>
        </p:nvSpPr>
        <p:spPr/>
        <p:txBody>
          <a:bodyPr/>
          <a:lstStyle/>
          <a:p>
            <a:r>
              <a:rPr lang="en-IN" dirty="0"/>
              <a:t>Sec 168A of the CGST Act, 2017</a:t>
            </a:r>
          </a:p>
          <a:p>
            <a:r>
              <a:rPr lang="en-IN" dirty="0"/>
              <a:t>Notification 13/2022-CT </a:t>
            </a:r>
            <a:r>
              <a:rPr lang="en-IN" dirty="0" err="1"/>
              <a:t>dt</a:t>
            </a:r>
            <a:r>
              <a:rPr lang="en-IN" dirty="0"/>
              <a:t> 05/07/2022 &amp; 9/2023 </a:t>
            </a:r>
            <a:r>
              <a:rPr lang="en-IN" dirty="0" err="1"/>
              <a:t>dt</a:t>
            </a:r>
            <a:r>
              <a:rPr lang="en-IN" dirty="0"/>
              <a:t> 31/03/2023</a:t>
            </a:r>
          </a:p>
          <a:p>
            <a:r>
              <a:rPr lang="en-US" dirty="0"/>
              <a:t>FAIZAL TRADERS PVT LTD</a:t>
            </a:r>
            <a:r>
              <a:rPr lang="en-IN" dirty="0"/>
              <a:t> v DEPUTY COMMISSIONER 2024-VIL-527-KER</a:t>
            </a:r>
          </a:p>
          <a:p>
            <a:r>
              <a:rPr lang="en-US" dirty="0"/>
              <a:t>M/s </a:t>
            </a:r>
            <a:r>
              <a:rPr lang="en-US" dirty="0" err="1"/>
              <a:t>GRAZIANO</a:t>
            </a:r>
            <a:r>
              <a:rPr lang="en-US" dirty="0"/>
              <a:t> </a:t>
            </a:r>
            <a:r>
              <a:rPr lang="en-US" dirty="0" err="1"/>
              <a:t>TRASMISSIONI</a:t>
            </a:r>
            <a:r>
              <a:rPr lang="en-IN" dirty="0"/>
              <a:t> v GOODS AND SERVICE TAX COUNCIL 2024-VIL-551-ALH</a:t>
            </a:r>
            <a:endParaRPr lang="en-US" dirty="0"/>
          </a:p>
        </p:txBody>
      </p:sp>
    </p:spTree>
    <p:extLst>
      <p:ext uri="{BB962C8B-B14F-4D97-AF65-F5344CB8AC3E}">
        <p14:creationId xmlns:p14="http://schemas.microsoft.com/office/powerpoint/2010/main" val="28958195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34587-25D7-83CD-4FB8-40245756A5BB}"/>
              </a:ext>
            </a:extLst>
          </p:cNvPr>
          <p:cNvSpPr>
            <a:spLocks noGrp="1"/>
          </p:cNvSpPr>
          <p:nvPr>
            <p:ph type="title"/>
          </p:nvPr>
        </p:nvSpPr>
        <p:spPr/>
        <p:txBody>
          <a:bodyPr/>
          <a:lstStyle/>
          <a:p>
            <a:r>
              <a:rPr lang="en-US" dirty="0"/>
              <a:t>Cancelled dealers, return defaulters &amp; tax non payers</a:t>
            </a:r>
          </a:p>
        </p:txBody>
      </p:sp>
      <p:sp>
        <p:nvSpPr>
          <p:cNvPr id="3" name="Content Placeholder 2">
            <a:extLst>
              <a:ext uri="{FF2B5EF4-FFF2-40B4-BE49-F238E27FC236}">
                <a16:creationId xmlns:a16="http://schemas.microsoft.com/office/drawing/2014/main" id="{3BB424AE-8A07-538A-B961-F4665448F6E2}"/>
              </a:ext>
            </a:extLst>
          </p:cNvPr>
          <p:cNvSpPr>
            <a:spLocks noGrp="1"/>
          </p:cNvSpPr>
          <p:nvPr>
            <p:ph idx="1"/>
          </p:nvPr>
        </p:nvSpPr>
        <p:spPr/>
        <p:txBody>
          <a:bodyPr>
            <a:normAutofit fontScale="92500" lnSpcReduction="20000"/>
          </a:bodyPr>
          <a:lstStyle/>
          <a:p>
            <a:r>
              <a:rPr lang="en-US" sz="1800" b="1" u="sng" dirty="0"/>
              <a:t>SCN vague and based on assumptions and presumptions</a:t>
            </a:r>
          </a:p>
          <a:p>
            <a:pPr lvl="1"/>
            <a:r>
              <a:rPr lang="en-US" sz="1800" dirty="0"/>
              <a:t>Commissioner of C. Ex., Bangalore vs. Brindavan Beverages (P) Ltd. 2007 (213) ELT 487 (S.C.)</a:t>
            </a:r>
          </a:p>
          <a:p>
            <a:pPr lvl="1"/>
            <a:r>
              <a:rPr lang="en-US" sz="1800" dirty="0"/>
              <a:t>Oudh Sugar Mills Ltd. vs. Union of India 1978 (2) ELT 172 (S.C.)</a:t>
            </a:r>
          </a:p>
          <a:p>
            <a:pPr lvl="1"/>
            <a:r>
              <a:rPr lang="en-US" sz="1800" dirty="0"/>
              <a:t>Collector of Central Excise vs. H.M.M. Ltd. 1995 (76) ELT 497 (S.C.)</a:t>
            </a:r>
          </a:p>
          <a:p>
            <a:pPr lvl="1"/>
            <a:r>
              <a:rPr lang="en-US" sz="1800" dirty="0"/>
              <a:t>Kaur &amp; Singh vs. Collector Of Central Excise, New Delhi 1997 (94) ELT 289 (S.C.)</a:t>
            </a:r>
          </a:p>
          <a:p>
            <a:pPr lvl="1"/>
            <a:r>
              <a:rPr lang="en-US" sz="1800" dirty="0"/>
              <a:t>Hindustan Poles Corporation vs. Commissioner of C. Ex., Calcutta 2006 (196) ELT 400 (S.C.)</a:t>
            </a:r>
          </a:p>
          <a:p>
            <a:r>
              <a:rPr lang="en-US" sz="1800" b="1" u="sng" dirty="0">
                <a:ea typeface="Calibri" panose="020F0502020204030204" pitchFamily="34" charset="0"/>
                <a:cs typeface="Times New Roman" panose="02020603050405020304" pitchFamily="18" charset="0"/>
              </a:rPr>
              <a:t>Recovery from the supplier first</a:t>
            </a:r>
          </a:p>
          <a:p>
            <a:pPr lvl="1"/>
            <a:r>
              <a:rPr lang="en-US" sz="1800" kern="0" dirty="0">
                <a:effectLst/>
                <a:ea typeface="Times New Roman" panose="02020603050405020304" pitchFamily="18" charset="0"/>
                <a:cs typeface="Times New Roman" panose="02020603050405020304" pitchFamily="18" charset="0"/>
              </a:rPr>
              <a:t>D.Y. </a:t>
            </a:r>
            <a:r>
              <a:rPr lang="en-US" sz="1800" kern="0" dirty="0" err="1">
                <a:effectLst/>
                <a:ea typeface="Times New Roman" panose="02020603050405020304" pitchFamily="18" charset="0"/>
                <a:cs typeface="Times New Roman" panose="02020603050405020304" pitchFamily="18" charset="0"/>
              </a:rPr>
              <a:t>Beathel</a:t>
            </a:r>
            <a:r>
              <a:rPr lang="en-US" sz="1800" kern="0" dirty="0">
                <a:effectLst/>
                <a:ea typeface="Times New Roman" panose="02020603050405020304" pitchFamily="18" charset="0"/>
                <a:cs typeface="Times New Roman" panose="02020603050405020304" pitchFamily="18" charset="0"/>
              </a:rPr>
              <a:t> Enterprises v. State Tax Officer (2021) 127 Taxman. Com 80 (Madras)</a:t>
            </a:r>
          </a:p>
          <a:p>
            <a:pPr lvl="1"/>
            <a:r>
              <a:rPr lang="en-US" sz="1800" dirty="0" err="1"/>
              <a:t>Suncraft</a:t>
            </a:r>
            <a:r>
              <a:rPr lang="en-US" sz="1800" dirty="0"/>
              <a:t> Energy Private Limited </a:t>
            </a:r>
            <a:r>
              <a:rPr lang="en-US" sz="1800" cap="all" dirty="0"/>
              <a:t>v. </a:t>
            </a:r>
            <a:r>
              <a:rPr lang="en-US" sz="1800" dirty="0"/>
              <a:t>The Assistant Commissioner </a:t>
            </a:r>
            <a:r>
              <a:rPr lang="en-US" sz="1800" cap="all" dirty="0"/>
              <a:t>2023-VIL-487-CAL</a:t>
            </a:r>
          </a:p>
          <a:p>
            <a:r>
              <a:rPr lang="en-US" sz="1800" b="1" u="sng" dirty="0"/>
              <a:t>Order cannot travel beyond SCN</a:t>
            </a:r>
          </a:p>
          <a:p>
            <a:pPr lvl="1"/>
            <a:r>
              <a:rPr lang="en-US" sz="1800" dirty="0"/>
              <a:t>Commissioner of C. Ex., Nagpur vs. Ballarpur Industries Ltd. 2007 (215) ELT 489 (S.C.)</a:t>
            </a:r>
          </a:p>
          <a:p>
            <a:pPr lvl="1"/>
            <a:r>
              <a:rPr lang="en-US" sz="1800" dirty="0"/>
              <a:t>Commissioner of Customs, Mumbai vs. Toyo Engineering India Limited 2006 (201) ELT 513 (S.C.)</a:t>
            </a:r>
          </a:p>
          <a:p>
            <a:pPr lvl="1"/>
            <a:r>
              <a:rPr lang="en-US" sz="1800" dirty="0" err="1"/>
              <a:t>Saci</a:t>
            </a:r>
            <a:r>
              <a:rPr lang="en-US" sz="1800" dirty="0"/>
              <a:t> Allied Products Ltd. vs. Commissioner of C. Ex., Meerut 2005 (183) ELT 225 (S.C.)</a:t>
            </a:r>
          </a:p>
          <a:p>
            <a:pPr lvl="1"/>
            <a:r>
              <a:rPr lang="en-US" sz="1800" dirty="0"/>
              <a:t>Commissioner of Central Excise vs. Gas Authority of India Ltd. 2008 (232) ELT 7 (S.C.)</a:t>
            </a:r>
          </a:p>
          <a:p>
            <a:pPr lvl="1"/>
            <a:r>
              <a:rPr lang="en-US" sz="1800" dirty="0"/>
              <a:t>Fortis Hospital Ltd. vs. Commissioner of Customs, Import 2015 (318) ELT 551 (S.C.)</a:t>
            </a:r>
          </a:p>
          <a:p>
            <a:pPr lvl="1"/>
            <a:r>
              <a:rPr lang="en-US" sz="1800" dirty="0" err="1"/>
              <a:t>Bhor</a:t>
            </a:r>
            <a:r>
              <a:rPr lang="en-US" sz="1800" dirty="0"/>
              <a:t> Industries Ltd. vs. Union of India 2011 (266) ELT 444 (Bom.) (Maintained by SC)</a:t>
            </a:r>
          </a:p>
        </p:txBody>
      </p:sp>
    </p:spTree>
    <p:extLst>
      <p:ext uri="{BB962C8B-B14F-4D97-AF65-F5344CB8AC3E}">
        <p14:creationId xmlns:p14="http://schemas.microsoft.com/office/powerpoint/2010/main" val="11884414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B2DC7-23D2-D7DD-403C-DB99548C66E6}"/>
              </a:ext>
            </a:extLst>
          </p:cNvPr>
          <p:cNvSpPr>
            <a:spLocks noGrp="1"/>
          </p:cNvSpPr>
          <p:nvPr>
            <p:ph type="title"/>
          </p:nvPr>
        </p:nvSpPr>
        <p:spPr/>
        <p:txBody>
          <a:bodyPr/>
          <a:lstStyle/>
          <a:p>
            <a:r>
              <a:rPr lang="en-US" dirty="0"/>
              <a:t>Cancelled dealers, return defaulters &amp; tax non payers</a:t>
            </a:r>
          </a:p>
        </p:txBody>
      </p:sp>
      <p:sp>
        <p:nvSpPr>
          <p:cNvPr id="3" name="Content Placeholder 2">
            <a:extLst>
              <a:ext uri="{FF2B5EF4-FFF2-40B4-BE49-F238E27FC236}">
                <a16:creationId xmlns:a16="http://schemas.microsoft.com/office/drawing/2014/main" id="{1E45EB63-921E-58EA-E923-BD8F5A790A84}"/>
              </a:ext>
            </a:extLst>
          </p:cNvPr>
          <p:cNvSpPr>
            <a:spLocks noGrp="1"/>
          </p:cNvSpPr>
          <p:nvPr>
            <p:ph idx="1"/>
          </p:nvPr>
        </p:nvSpPr>
        <p:spPr/>
        <p:txBody>
          <a:bodyPr>
            <a:normAutofit/>
          </a:bodyPr>
          <a:lstStyle/>
          <a:p>
            <a:r>
              <a:rPr lang="en-US" sz="1800" b="1" u="sng" dirty="0"/>
              <a:t>Speaking order</a:t>
            </a:r>
          </a:p>
          <a:p>
            <a:pPr lvl="1"/>
            <a:r>
              <a:rPr lang="en-US" sz="1800" dirty="0"/>
              <a:t>State of Punjab vs. Bhag Singh 2004 (164) ELT 137 (S.C.)</a:t>
            </a:r>
          </a:p>
          <a:p>
            <a:pPr lvl="1"/>
            <a:r>
              <a:rPr lang="en-US" sz="1800" dirty="0" err="1"/>
              <a:t>Asstt</a:t>
            </a:r>
            <a:r>
              <a:rPr lang="en-US" sz="1800" dirty="0"/>
              <a:t>. </a:t>
            </a:r>
            <a:r>
              <a:rPr lang="en-US" sz="1800" dirty="0" err="1"/>
              <a:t>Commr</a:t>
            </a:r>
            <a:r>
              <a:rPr lang="en-US" sz="1800" dirty="0"/>
              <a:t>., Commercial Tax Department vs. Shukla &amp; Brothers 2010 (254) ELT 6 (S.C.)</a:t>
            </a:r>
          </a:p>
          <a:p>
            <a:pPr lvl="1"/>
            <a:r>
              <a:rPr lang="en-US" sz="1800" dirty="0"/>
              <a:t>Travancore Rayons Ltd. vs. Union of India 1978 (2) ELT 378 (S.C.)</a:t>
            </a:r>
          </a:p>
          <a:p>
            <a:r>
              <a:rPr lang="en-US" sz="1800" b="1" u="sng" dirty="0"/>
              <a:t>Jurisdiction</a:t>
            </a:r>
          </a:p>
          <a:p>
            <a:pPr lvl="1"/>
            <a:r>
              <a:rPr lang="en-US" sz="1800" dirty="0"/>
              <a:t>Commissioner of Customs v. Sayed Ali 2011 (265) E.L.T. 17 (S.C.)</a:t>
            </a:r>
          </a:p>
          <a:p>
            <a:r>
              <a:rPr lang="en-US" sz="1800" b="1" u="sng" kern="0" dirty="0">
                <a:ea typeface="Calibri" panose="020F0502020204030204" pitchFamily="34" charset="0"/>
                <a:cs typeface="Calibri" panose="020F0502020204030204" pitchFamily="34" charset="0"/>
              </a:rPr>
              <a:t>Penalty</a:t>
            </a:r>
          </a:p>
          <a:p>
            <a:pPr lvl="1"/>
            <a:r>
              <a:rPr lang="en-US" sz="1800" kern="100" dirty="0">
                <a:effectLst/>
                <a:ea typeface="Calibri" panose="020F0502020204030204" pitchFamily="34" charset="0"/>
                <a:cs typeface="Times New Roman" panose="02020603050405020304" pitchFamily="18" charset="0"/>
              </a:rPr>
              <a:t>Collector of Central Excise, Hyderabad v. </a:t>
            </a:r>
            <a:r>
              <a:rPr lang="en-US" sz="1800" kern="100" dirty="0" err="1">
                <a:effectLst/>
                <a:ea typeface="Calibri" panose="020F0502020204030204" pitchFamily="34" charset="0"/>
                <a:cs typeface="Times New Roman" panose="02020603050405020304" pitchFamily="18" charset="0"/>
              </a:rPr>
              <a:t>Chemphar</a:t>
            </a:r>
            <a:r>
              <a:rPr lang="en-US" sz="1800" kern="100" dirty="0">
                <a:effectLst/>
                <a:ea typeface="Calibri" panose="020F0502020204030204" pitchFamily="34" charset="0"/>
                <a:cs typeface="Times New Roman" panose="02020603050405020304" pitchFamily="18" charset="0"/>
              </a:rPr>
              <a:t> Drugs and Liniments, Hyderabad, (1989) 2 SCC 127 </a:t>
            </a:r>
          </a:p>
          <a:p>
            <a:pPr lvl="1"/>
            <a:r>
              <a:rPr lang="en-US" sz="1800" kern="100" dirty="0">
                <a:effectLst/>
                <a:ea typeface="Calibri" panose="020F0502020204030204" pitchFamily="34" charset="0"/>
                <a:cs typeface="Times New Roman" panose="02020603050405020304" pitchFamily="18" charset="0"/>
              </a:rPr>
              <a:t>Padmini Products Vs. CCE 1989(43) ELT 195(SC) </a:t>
            </a:r>
          </a:p>
          <a:p>
            <a:pPr lvl="1"/>
            <a:r>
              <a:rPr lang="en-US" sz="1800" kern="100" dirty="0">
                <a:effectLst/>
                <a:ea typeface="Calibri" panose="020F0502020204030204" pitchFamily="34" charset="0"/>
                <a:cs typeface="Times New Roman" panose="02020603050405020304" pitchFamily="18" charset="0"/>
              </a:rPr>
              <a:t>Cosmic Dye Chemical v. Collector of Central Excise, Bombay, (1995) 6 SCC 117 </a:t>
            </a:r>
          </a:p>
          <a:p>
            <a:pPr lvl="1"/>
            <a:r>
              <a:rPr lang="en-US" sz="1800" kern="100" dirty="0">
                <a:effectLst/>
                <a:ea typeface="Calibri" panose="020F0502020204030204" pitchFamily="34" charset="0"/>
                <a:cs typeface="Times New Roman" panose="02020603050405020304" pitchFamily="18" charset="0"/>
              </a:rPr>
              <a:t>Anand Nishikawa Co. Ltd. v. Commissioner of Central Excise, Meerut, (2005) 7 SCC 749 </a:t>
            </a:r>
          </a:p>
          <a:p>
            <a:pPr lvl="1"/>
            <a:r>
              <a:rPr lang="en-US" sz="1800" kern="100" dirty="0">
                <a:effectLst/>
                <a:ea typeface="Calibri" panose="020F0502020204030204" pitchFamily="34" charset="0"/>
                <a:cs typeface="Times New Roman" panose="02020603050405020304" pitchFamily="18" charset="0"/>
              </a:rPr>
              <a:t>Gopal </a:t>
            </a:r>
            <a:r>
              <a:rPr lang="en-US" sz="1800" kern="100" dirty="0" err="1">
                <a:effectLst/>
                <a:ea typeface="Calibri" panose="020F0502020204030204" pitchFamily="34" charset="0"/>
                <a:cs typeface="Times New Roman" panose="02020603050405020304" pitchFamily="18" charset="0"/>
              </a:rPr>
              <a:t>Zarda</a:t>
            </a:r>
            <a:r>
              <a:rPr lang="en-US" sz="1800" kern="100" dirty="0">
                <a:effectLst/>
                <a:ea typeface="Calibri" panose="020F0502020204030204" pitchFamily="34" charset="0"/>
                <a:cs typeface="Times New Roman" panose="02020603050405020304" pitchFamily="18" charset="0"/>
              </a:rPr>
              <a:t> Udyog Vs. CCE 2005 (188) ELT 251 (SC) </a:t>
            </a:r>
          </a:p>
          <a:p>
            <a:pPr lvl="1"/>
            <a:r>
              <a:rPr lang="en-US" sz="1800" kern="100" dirty="0" err="1">
                <a:effectLst/>
                <a:ea typeface="Calibri" panose="020F0502020204030204" pitchFamily="34" charset="0"/>
                <a:cs typeface="Times New Roman" panose="02020603050405020304" pitchFamily="18" charset="0"/>
              </a:rPr>
              <a:t>Lubri</a:t>
            </a:r>
            <a:r>
              <a:rPr lang="en-US" sz="1800" kern="100" dirty="0">
                <a:effectLst/>
                <a:ea typeface="Calibri" panose="020F0502020204030204" pitchFamily="34" charset="0"/>
                <a:cs typeface="Times New Roman" panose="02020603050405020304" pitchFamily="18" charset="0"/>
              </a:rPr>
              <a:t> -Chem Industries Ltd. Vs. CCE 1994 (73) ELT 257 (SC)</a:t>
            </a:r>
            <a:endParaRPr lang="en-US" sz="1800" dirty="0"/>
          </a:p>
        </p:txBody>
      </p:sp>
    </p:spTree>
    <p:extLst>
      <p:ext uri="{BB962C8B-B14F-4D97-AF65-F5344CB8AC3E}">
        <p14:creationId xmlns:p14="http://schemas.microsoft.com/office/powerpoint/2010/main" val="38551564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8DA35-3045-119C-914C-3C9D1B2D1B7B}"/>
              </a:ext>
            </a:extLst>
          </p:cNvPr>
          <p:cNvSpPr>
            <a:spLocks noGrp="1"/>
          </p:cNvSpPr>
          <p:nvPr>
            <p:ph type="title"/>
          </p:nvPr>
        </p:nvSpPr>
        <p:spPr/>
        <p:txBody>
          <a:bodyPr/>
          <a:lstStyle/>
          <a:p>
            <a:r>
              <a:rPr lang="en-US" dirty="0"/>
              <a:t>Construction of an immovable property</a:t>
            </a:r>
          </a:p>
        </p:txBody>
      </p:sp>
      <p:sp>
        <p:nvSpPr>
          <p:cNvPr id="3" name="Content Placeholder 2">
            <a:extLst>
              <a:ext uri="{FF2B5EF4-FFF2-40B4-BE49-F238E27FC236}">
                <a16:creationId xmlns:a16="http://schemas.microsoft.com/office/drawing/2014/main" id="{194249F1-5BE6-FB95-D167-F7D78C5911EF}"/>
              </a:ext>
            </a:extLst>
          </p:cNvPr>
          <p:cNvSpPr>
            <a:spLocks noGrp="1"/>
          </p:cNvSpPr>
          <p:nvPr>
            <p:ph idx="1"/>
          </p:nvPr>
        </p:nvSpPr>
        <p:spPr/>
        <p:txBody>
          <a:bodyPr/>
          <a:lstStyle/>
          <a:p>
            <a:r>
              <a:rPr lang="en-US" dirty="0">
                <a:solidFill>
                  <a:srgbClr val="000000"/>
                </a:solidFill>
                <a:effectLst/>
                <a:ea typeface="Calibri" panose="020F0502020204030204" pitchFamily="34" charset="0"/>
                <a:cs typeface="Times New Roman" panose="02020603050405020304" pitchFamily="18" charset="0"/>
              </a:rPr>
              <a:t>Industrial plots on long ter</a:t>
            </a:r>
            <a:r>
              <a:rPr lang="en-US" dirty="0">
                <a:solidFill>
                  <a:srgbClr val="000000"/>
                </a:solidFill>
                <a:ea typeface="Calibri" panose="020F0502020204030204" pitchFamily="34" charset="0"/>
                <a:cs typeface="Times New Roman" panose="02020603050405020304" pitchFamily="18" charset="0"/>
              </a:rPr>
              <a:t>m lease</a:t>
            </a:r>
            <a:endParaRPr lang="en-US" dirty="0">
              <a:solidFill>
                <a:srgbClr val="000000"/>
              </a:solidFill>
              <a:effectLst/>
              <a:ea typeface="Calibri" panose="020F0502020204030204" pitchFamily="34" charset="0"/>
              <a:cs typeface="Times New Roman" panose="02020603050405020304" pitchFamily="18" charset="0"/>
            </a:endParaRPr>
          </a:p>
          <a:p>
            <a:pPr lvl="1"/>
            <a:r>
              <a:rPr lang="en-US" dirty="0">
                <a:solidFill>
                  <a:srgbClr val="000000"/>
                </a:solidFill>
                <a:effectLst/>
                <a:ea typeface="Calibri" panose="020F0502020204030204" pitchFamily="34" charset="0"/>
                <a:cs typeface="Times New Roman" panose="02020603050405020304" pitchFamily="18" charset="0"/>
              </a:rPr>
              <a:t>CCE vs. Tata Engineering &amp; Locomotives Ltd. (2003) 158 ELT 130 (SC) </a:t>
            </a:r>
          </a:p>
          <a:p>
            <a:pPr lvl="1"/>
            <a:r>
              <a:rPr lang="en-US" dirty="0">
                <a:solidFill>
                  <a:srgbClr val="000000"/>
                </a:solidFill>
                <a:effectLst/>
                <a:ea typeface="Calibri" panose="020F0502020204030204" pitchFamily="34" charset="0"/>
                <a:cs typeface="Times New Roman" panose="02020603050405020304" pitchFamily="18" charset="0"/>
              </a:rPr>
              <a:t>SAIL vs CCE (2022) 9 TMI 740 (SC)</a:t>
            </a:r>
          </a:p>
          <a:p>
            <a:pPr lvl="1"/>
            <a:r>
              <a:rPr lang="en-US" kern="0" dirty="0">
                <a:solidFill>
                  <a:srgbClr val="000000"/>
                </a:solidFill>
                <a:effectLst/>
                <a:ea typeface="Times New Roman" panose="02020603050405020304" pitchFamily="18" charset="0"/>
                <a:cs typeface="Times New Roman" panose="02020603050405020304" pitchFamily="18" charset="0"/>
              </a:rPr>
              <a:t>DCIT vs. </a:t>
            </a:r>
            <a:r>
              <a:rPr lang="en-US" dirty="0">
                <a:solidFill>
                  <a:srgbClr val="000000"/>
                </a:solidFill>
                <a:effectLst/>
                <a:ea typeface="Calibri" panose="020F0502020204030204" pitchFamily="34" charset="0"/>
                <a:cs typeface="Arial" panose="020B0604020202020204" pitchFamily="34" charset="0"/>
              </a:rPr>
              <a:t>Sun Pharmaceutical Ind. Ltd. [2010] 329 ITR 479 (Gujarat)</a:t>
            </a:r>
            <a:endParaRPr lang="en-US" dirty="0"/>
          </a:p>
          <a:p>
            <a:endParaRPr lang="en-US" dirty="0"/>
          </a:p>
        </p:txBody>
      </p:sp>
    </p:spTree>
    <p:extLst>
      <p:ext uri="{BB962C8B-B14F-4D97-AF65-F5344CB8AC3E}">
        <p14:creationId xmlns:p14="http://schemas.microsoft.com/office/powerpoint/2010/main" val="8717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9B1BE-EB3A-BBA3-C2A9-B067B99FE15F}"/>
              </a:ext>
            </a:extLst>
          </p:cNvPr>
          <p:cNvSpPr>
            <a:spLocks noGrp="1"/>
          </p:cNvSpPr>
          <p:nvPr>
            <p:ph type="title"/>
          </p:nvPr>
        </p:nvSpPr>
        <p:spPr/>
        <p:txBody>
          <a:bodyPr/>
          <a:lstStyle/>
          <a:p>
            <a:r>
              <a:rPr lang="en-US" dirty="0"/>
              <a:t>Discounts</a:t>
            </a:r>
          </a:p>
        </p:txBody>
      </p:sp>
      <p:sp>
        <p:nvSpPr>
          <p:cNvPr id="3" name="Content Placeholder 2">
            <a:extLst>
              <a:ext uri="{FF2B5EF4-FFF2-40B4-BE49-F238E27FC236}">
                <a16:creationId xmlns:a16="http://schemas.microsoft.com/office/drawing/2014/main" id="{9E162DA9-A573-E0CF-B105-ED450965B1BE}"/>
              </a:ext>
            </a:extLst>
          </p:cNvPr>
          <p:cNvSpPr>
            <a:spLocks noGrp="1"/>
          </p:cNvSpPr>
          <p:nvPr>
            <p:ph idx="1"/>
          </p:nvPr>
        </p:nvSpPr>
        <p:spPr/>
        <p:txBody>
          <a:bodyPr>
            <a:normAutofit lnSpcReduction="10000"/>
          </a:bodyPr>
          <a:lstStyle/>
          <a:p>
            <a:r>
              <a:rPr lang="en-US" dirty="0"/>
              <a:t>Sec. 15</a:t>
            </a:r>
            <a:r>
              <a:rPr lang="en-IN" sz="1800" dirty="0">
                <a:effectLst/>
              </a:rPr>
              <a:t>(1) The value of a supply of goods or services or both shall be the transaction value, which is the price actually paid or payable for the said supply of goods or services or both where the supplier and the recipient of the supply are not related and the price is the sole consideration for the supply. </a:t>
            </a:r>
            <a:endParaRPr lang="en-IN" dirty="0"/>
          </a:p>
          <a:p>
            <a:r>
              <a:rPr lang="en-IN" sz="1800" dirty="0">
                <a:effectLst/>
              </a:rPr>
              <a:t>Sec.(2) The value of supply shall include- </a:t>
            </a:r>
            <a:endParaRPr lang="en-IN" dirty="0"/>
          </a:p>
          <a:p>
            <a:r>
              <a:rPr lang="en-IN" sz="1800" dirty="0">
                <a:effectLst/>
              </a:rPr>
              <a:t>(e)  subsidies directly linked to the price excluding subsidies provided by the Central </a:t>
            </a:r>
            <a:r>
              <a:rPr lang="en-IN" dirty="0"/>
              <a:t> </a:t>
            </a:r>
            <a:r>
              <a:rPr lang="en-IN" sz="1800" dirty="0">
                <a:effectLst/>
              </a:rPr>
              <a:t>Government and State Governments. </a:t>
            </a:r>
            <a:endParaRPr lang="en-IN" dirty="0"/>
          </a:p>
          <a:p>
            <a:r>
              <a:rPr lang="en-IN" sz="1800" dirty="0">
                <a:effectLst/>
              </a:rPr>
              <a:t>Sec.(3) The value of the supply shall not include any discount which is given- </a:t>
            </a:r>
          </a:p>
          <a:p>
            <a:r>
              <a:rPr lang="en-IN" sz="1800" dirty="0">
                <a:effectLst/>
              </a:rPr>
              <a:t>(a)  before or at the time of the supply if such discount has been duly recorded in the invoice issued in respect of such supply; and </a:t>
            </a:r>
          </a:p>
          <a:p>
            <a:r>
              <a:rPr lang="en-IN" sz="1800" dirty="0">
                <a:effectLst/>
              </a:rPr>
              <a:t>(b)  after the supply has been effected, if- </a:t>
            </a:r>
          </a:p>
          <a:p>
            <a:r>
              <a:rPr lang="en-IN" sz="1800" dirty="0">
                <a:effectLst/>
              </a:rPr>
              <a:t>(</a:t>
            </a:r>
            <a:r>
              <a:rPr lang="en-IN" sz="1800" dirty="0" err="1">
                <a:effectLst/>
              </a:rPr>
              <a:t>i</a:t>
            </a:r>
            <a:r>
              <a:rPr lang="en-IN" sz="1800" dirty="0">
                <a:effectLst/>
              </a:rPr>
              <a:t>)  such discount is established in terms of an agreement entered into at or before the time of such supply and specifically linked to relevant invoices; and </a:t>
            </a:r>
          </a:p>
          <a:p>
            <a:r>
              <a:rPr lang="en-IN" sz="1800" dirty="0">
                <a:effectLst/>
              </a:rPr>
              <a:t>(ii)  input tax credit as is attributable to the discount on the basis of document issued by the supplier has been reversed by the recipient of the supply. </a:t>
            </a:r>
            <a:endParaRPr lang="en-IN" dirty="0">
              <a:effectLst/>
            </a:endParaRPr>
          </a:p>
          <a:p>
            <a:endParaRPr lang="en-US" dirty="0"/>
          </a:p>
        </p:txBody>
      </p:sp>
    </p:spTree>
    <p:extLst>
      <p:ext uri="{BB962C8B-B14F-4D97-AF65-F5344CB8AC3E}">
        <p14:creationId xmlns:p14="http://schemas.microsoft.com/office/powerpoint/2010/main" val="32128729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2C139-4D2A-6FFE-CD5F-994A3C68EE0E}"/>
              </a:ext>
            </a:extLst>
          </p:cNvPr>
          <p:cNvSpPr>
            <a:spLocks noGrp="1"/>
          </p:cNvSpPr>
          <p:nvPr>
            <p:ph type="title"/>
          </p:nvPr>
        </p:nvSpPr>
        <p:spPr/>
        <p:txBody>
          <a:bodyPr/>
          <a:lstStyle/>
          <a:p>
            <a:r>
              <a:rPr lang="en-US" dirty="0"/>
              <a:t>Discounts</a:t>
            </a:r>
          </a:p>
        </p:txBody>
      </p:sp>
      <p:sp>
        <p:nvSpPr>
          <p:cNvPr id="3" name="Content Placeholder 2">
            <a:extLst>
              <a:ext uri="{FF2B5EF4-FFF2-40B4-BE49-F238E27FC236}">
                <a16:creationId xmlns:a16="http://schemas.microsoft.com/office/drawing/2014/main" id="{B102FA36-BF3A-B0A9-C391-45D174754328}"/>
              </a:ext>
            </a:extLst>
          </p:cNvPr>
          <p:cNvSpPr>
            <a:spLocks noGrp="1"/>
          </p:cNvSpPr>
          <p:nvPr>
            <p:ph idx="1"/>
          </p:nvPr>
        </p:nvSpPr>
        <p:spPr/>
        <p:txBody>
          <a:bodyPr/>
          <a:lstStyle/>
          <a:p>
            <a:r>
              <a:rPr lang="en-IN" sz="1800" dirty="0">
                <a:effectLst/>
              </a:rPr>
              <a:t>Eicher Tractor vs CC (2000) 122 ELT 321 </a:t>
            </a:r>
            <a:endParaRPr lang="en-IN" dirty="0"/>
          </a:p>
          <a:p>
            <a:r>
              <a:rPr lang="en-IN" sz="1800" dirty="0">
                <a:effectLst/>
              </a:rPr>
              <a:t>Southern Motors vs. State of Karnataka (2017) 98 VST 207 </a:t>
            </a:r>
          </a:p>
          <a:p>
            <a:r>
              <a:rPr lang="en-IN" sz="1800" dirty="0">
                <a:effectLst/>
              </a:rPr>
              <a:t>Maya Appliances (P). Ltd. vs Additional Commissioner of CT (2018) 53 GSTR 49 </a:t>
            </a:r>
            <a:endParaRPr lang="en-IN" dirty="0"/>
          </a:p>
          <a:p>
            <a:r>
              <a:rPr lang="en-IN" sz="1800" dirty="0" err="1">
                <a:effectLst/>
              </a:rPr>
              <a:t>Kun</a:t>
            </a:r>
            <a:r>
              <a:rPr lang="en-IN" sz="1800" dirty="0">
                <a:effectLst/>
              </a:rPr>
              <a:t> Motor Company </a:t>
            </a:r>
            <a:r>
              <a:rPr lang="en-IN" sz="1800" dirty="0" err="1">
                <a:effectLst/>
              </a:rPr>
              <a:t>Pvt.</a:t>
            </a:r>
            <a:r>
              <a:rPr lang="en-IN" sz="1800" dirty="0">
                <a:effectLst/>
              </a:rPr>
              <a:t> Ltd. vs Assistant Commissioner (CT) 2020 SCC </a:t>
            </a:r>
            <a:r>
              <a:rPr lang="en-IN" sz="1800" dirty="0" err="1">
                <a:effectLst/>
              </a:rPr>
              <a:t>OnLine</a:t>
            </a:r>
            <a:r>
              <a:rPr lang="en-IN" sz="1800" dirty="0">
                <a:effectLst/>
              </a:rPr>
              <a:t> Mad 28128 </a:t>
            </a:r>
            <a:endParaRPr lang="en-IN" dirty="0"/>
          </a:p>
          <a:p>
            <a:r>
              <a:rPr lang="en-IN" sz="1800" dirty="0">
                <a:effectLst/>
              </a:rPr>
              <a:t>Supreme Paradise </a:t>
            </a:r>
            <a:r>
              <a:rPr lang="en-US" dirty="0"/>
              <a:t>v. </a:t>
            </a:r>
            <a:r>
              <a:rPr lang="en-IN" sz="1800" dirty="0">
                <a:effectLst/>
              </a:rPr>
              <a:t>Assistant Commissioner 2024-VIL-111-MAD </a:t>
            </a:r>
            <a:endParaRPr lang="en-IN" dirty="0"/>
          </a:p>
          <a:p>
            <a:endParaRPr lang="en-IN" dirty="0"/>
          </a:p>
        </p:txBody>
      </p:sp>
    </p:spTree>
    <p:extLst>
      <p:ext uri="{BB962C8B-B14F-4D97-AF65-F5344CB8AC3E}">
        <p14:creationId xmlns:p14="http://schemas.microsoft.com/office/powerpoint/2010/main" val="3720709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F808D-04E6-52DA-531D-1F3EF68A3523}"/>
              </a:ext>
            </a:extLst>
          </p:cNvPr>
          <p:cNvSpPr>
            <a:spLocks noGrp="1"/>
          </p:cNvSpPr>
          <p:nvPr>
            <p:ph type="title"/>
          </p:nvPr>
        </p:nvSpPr>
        <p:spPr/>
        <p:txBody>
          <a:bodyPr/>
          <a:lstStyle/>
          <a:p>
            <a:r>
              <a:rPr lang="en-US" dirty="0"/>
              <a:t>JDA</a:t>
            </a:r>
          </a:p>
        </p:txBody>
      </p:sp>
      <p:sp>
        <p:nvSpPr>
          <p:cNvPr id="3" name="Content Placeholder 2">
            <a:extLst>
              <a:ext uri="{FF2B5EF4-FFF2-40B4-BE49-F238E27FC236}">
                <a16:creationId xmlns:a16="http://schemas.microsoft.com/office/drawing/2014/main" id="{641F01CE-098A-611D-E142-140908C09D68}"/>
              </a:ext>
            </a:extLst>
          </p:cNvPr>
          <p:cNvSpPr>
            <a:spLocks noGrp="1"/>
          </p:cNvSpPr>
          <p:nvPr>
            <p:ph idx="1"/>
          </p:nvPr>
        </p:nvSpPr>
        <p:spPr/>
        <p:txBody>
          <a:bodyPr>
            <a:noAutofit/>
          </a:bodyPr>
          <a:lstStyle/>
          <a:p>
            <a:r>
              <a:rPr lang="en-IN" dirty="0">
                <a:effectLst/>
              </a:rPr>
              <a:t>Sec. 7(1) For the purposes of this Act, the expression - "supply" includes- </a:t>
            </a:r>
            <a:endParaRPr lang="en-IN" dirty="0"/>
          </a:p>
          <a:p>
            <a:r>
              <a:rPr lang="en-IN" dirty="0">
                <a:effectLst/>
              </a:rPr>
              <a:t>(a) all forms of supply of goods or services or both such as sale, transfer, barter, exchange, licence, rental, lease or disposal made or agreed to be made for a consideration by a person in the course or furtherance of business; </a:t>
            </a:r>
            <a:endParaRPr lang="en-IN" dirty="0"/>
          </a:p>
          <a:p>
            <a:r>
              <a:rPr lang="en-IN" sz="1800" dirty="0">
                <a:effectLst/>
              </a:rPr>
              <a:t>Sec. </a:t>
            </a:r>
            <a:r>
              <a:rPr lang="en-IN" dirty="0">
                <a:effectLst/>
              </a:rPr>
              <a:t>(1A) where certain activities or transactions constitute a supply in accordance with the provisions of sub-section (1), they shall be treated either as supply of goods or supply of services as referred to in Schedule II. </a:t>
            </a:r>
            <a:endParaRPr lang="en-IN" dirty="0"/>
          </a:p>
          <a:p>
            <a:r>
              <a:rPr lang="en-IN" sz="1800" dirty="0">
                <a:effectLst/>
              </a:rPr>
              <a:t>Sec. </a:t>
            </a:r>
            <a:r>
              <a:rPr lang="en-IN" dirty="0">
                <a:effectLst/>
              </a:rPr>
              <a:t>(2) Notwithstanding anything contained in sub-section (1),- </a:t>
            </a:r>
            <a:endParaRPr lang="en-IN" dirty="0"/>
          </a:p>
          <a:p>
            <a:r>
              <a:rPr lang="en-IN" dirty="0">
                <a:effectLst/>
              </a:rPr>
              <a:t>(a)  activities or transactions specified in Schedule III; or </a:t>
            </a:r>
          </a:p>
          <a:p>
            <a:r>
              <a:rPr lang="en-IN" dirty="0">
                <a:effectLst/>
              </a:rPr>
              <a:t>shall be treated neither as a supply of goods nor a supply of services. </a:t>
            </a:r>
            <a:endParaRPr lang="en-IN" dirty="0"/>
          </a:p>
        </p:txBody>
      </p:sp>
    </p:spTree>
    <p:extLst>
      <p:ext uri="{BB962C8B-B14F-4D97-AF65-F5344CB8AC3E}">
        <p14:creationId xmlns:p14="http://schemas.microsoft.com/office/powerpoint/2010/main" val="310729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F808D-04E6-52DA-531D-1F3EF68A3523}"/>
              </a:ext>
            </a:extLst>
          </p:cNvPr>
          <p:cNvSpPr>
            <a:spLocks noGrp="1"/>
          </p:cNvSpPr>
          <p:nvPr>
            <p:ph type="title"/>
          </p:nvPr>
        </p:nvSpPr>
        <p:spPr/>
        <p:txBody>
          <a:bodyPr/>
          <a:lstStyle/>
          <a:p>
            <a:r>
              <a:rPr lang="en-US" dirty="0"/>
              <a:t>JDA</a:t>
            </a:r>
          </a:p>
        </p:txBody>
      </p:sp>
      <p:sp>
        <p:nvSpPr>
          <p:cNvPr id="3" name="Content Placeholder 2">
            <a:extLst>
              <a:ext uri="{FF2B5EF4-FFF2-40B4-BE49-F238E27FC236}">
                <a16:creationId xmlns:a16="http://schemas.microsoft.com/office/drawing/2014/main" id="{641F01CE-098A-611D-E142-140908C09D68}"/>
              </a:ext>
            </a:extLst>
          </p:cNvPr>
          <p:cNvSpPr>
            <a:spLocks noGrp="1"/>
          </p:cNvSpPr>
          <p:nvPr>
            <p:ph idx="1"/>
          </p:nvPr>
        </p:nvSpPr>
        <p:spPr/>
        <p:txBody>
          <a:bodyPr>
            <a:noAutofit/>
          </a:bodyPr>
          <a:lstStyle/>
          <a:p>
            <a:r>
              <a:rPr lang="en-IN" dirty="0">
                <a:effectLst/>
              </a:rPr>
              <a:t>Schedule II </a:t>
            </a:r>
          </a:p>
          <a:p>
            <a:pPr lvl="1"/>
            <a:r>
              <a:rPr lang="en-IN" dirty="0">
                <a:effectLst/>
              </a:rPr>
              <a:t>2. Land and Building </a:t>
            </a:r>
            <a:endParaRPr lang="en-IN" dirty="0"/>
          </a:p>
          <a:p>
            <a:pPr lvl="1"/>
            <a:r>
              <a:rPr lang="en-IN" dirty="0">
                <a:effectLst/>
              </a:rPr>
              <a:t>(a) any lease, tenancy, easement, licence to occupy land is a supply of services; </a:t>
            </a:r>
          </a:p>
          <a:p>
            <a:pPr lvl="1"/>
            <a:r>
              <a:rPr lang="en-IN" dirty="0">
                <a:effectLst/>
              </a:rPr>
              <a:t>5. Supply of services</a:t>
            </a:r>
            <a:endParaRPr lang="en-IN" dirty="0"/>
          </a:p>
          <a:p>
            <a:pPr lvl="1"/>
            <a:r>
              <a:rPr lang="en-IN" dirty="0">
                <a:effectLst/>
              </a:rPr>
              <a:t>(b)  construction of a complex, building, civil structure or a part thereof, including a complex or building intended for sale to a buyer, wholly or partly, except where the entire consideration has been received after issuance of completion certificate, where required, by the competent authority or after its first occupation, whichever is earlier. </a:t>
            </a:r>
            <a:endParaRPr lang="en-IN" dirty="0"/>
          </a:p>
          <a:p>
            <a:r>
              <a:rPr lang="en-IN" dirty="0">
                <a:effectLst/>
              </a:rPr>
              <a:t>Schedule III </a:t>
            </a:r>
          </a:p>
          <a:p>
            <a:pPr lvl="1"/>
            <a:r>
              <a:rPr lang="en-IN" dirty="0">
                <a:effectLst/>
              </a:rPr>
              <a:t>5. Sale of land and, subject to clause (b) of paragraph 5 of Schedule II, sale of building </a:t>
            </a:r>
          </a:p>
          <a:p>
            <a:r>
              <a:rPr lang="en-IN" dirty="0">
                <a:effectLst/>
              </a:rPr>
              <a:t>Sec. 15(1) The value of a supply of goods or services or both shall be the transaction value, which is the price actually paid or payable for the said supply of goods or services or both where the supplier and the recipient of the supply are not related and the price is the sole consideration for the supply. </a:t>
            </a:r>
            <a:endParaRPr lang="en-IN" dirty="0"/>
          </a:p>
          <a:p>
            <a:r>
              <a:rPr lang="en-IN" dirty="0" err="1">
                <a:effectLst/>
              </a:rPr>
              <a:t>Prahitha</a:t>
            </a:r>
            <a:r>
              <a:rPr lang="en-IN" dirty="0">
                <a:effectLst/>
              </a:rPr>
              <a:t> Construction Private Limited </a:t>
            </a:r>
            <a:r>
              <a:rPr lang="en-US" dirty="0">
                <a:effectLst/>
              </a:rPr>
              <a:t>v. UOI </a:t>
            </a:r>
            <a:r>
              <a:rPr lang="en-IN" dirty="0">
                <a:effectLst/>
              </a:rPr>
              <a:t>2024-VIL-152-TEL </a:t>
            </a:r>
            <a:endParaRPr lang="en-IN" dirty="0"/>
          </a:p>
          <a:p>
            <a:endParaRPr lang="en-IN" dirty="0"/>
          </a:p>
        </p:txBody>
      </p:sp>
    </p:spTree>
    <p:extLst>
      <p:ext uri="{BB962C8B-B14F-4D97-AF65-F5344CB8AC3E}">
        <p14:creationId xmlns:p14="http://schemas.microsoft.com/office/powerpoint/2010/main" val="35865043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B0325-46E3-D145-B414-D932DB5800DA}"/>
              </a:ext>
            </a:extLst>
          </p:cNvPr>
          <p:cNvSpPr>
            <a:spLocks noGrp="1"/>
          </p:cNvSpPr>
          <p:nvPr>
            <p:ph type="title"/>
          </p:nvPr>
        </p:nvSpPr>
        <p:spPr/>
        <p:txBody>
          <a:bodyPr/>
          <a:lstStyle/>
          <a:p>
            <a:r>
              <a:rPr lang="en-US" dirty="0"/>
              <a:t>DRC 01A</a:t>
            </a:r>
          </a:p>
        </p:txBody>
      </p:sp>
      <p:sp>
        <p:nvSpPr>
          <p:cNvPr id="3" name="Content Placeholder 2">
            <a:extLst>
              <a:ext uri="{FF2B5EF4-FFF2-40B4-BE49-F238E27FC236}">
                <a16:creationId xmlns:a16="http://schemas.microsoft.com/office/drawing/2014/main" id="{03590588-FC8B-B90A-6B19-931B7CB69465}"/>
              </a:ext>
            </a:extLst>
          </p:cNvPr>
          <p:cNvSpPr>
            <a:spLocks noGrp="1"/>
          </p:cNvSpPr>
          <p:nvPr>
            <p:ph idx="1"/>
          </p:nvPr>
        </p:nvSpPr>
        <p:spPr/>
        <p:txBody>
          <a:bodyPr>
            <a:normAutofit/>
          </a:bodyPr>
          <a:lstStyle/>
          <a:p>
            <a:r>
              <a:rPr lang="en-US" i="0" dirty="0">
                <a:solidFill>
                  <a:srgbClr val="212529"/>
                </a:solidFill>
                <a:effectLst/>
                <a:highlight>
                  <a:srgbClr val="FFFFFF"/>
                </a:highlight>
              </a:rPr>
              <a:t>Rule 142 (1A) The proper officer may, before service of notice to the person chargeable with tax, interest and penalty, under sub-section (1) of Section 73 or sub-section (1) of Section 74, as the case may be, shall communicate the details of any tax, interest and penalty as ascertained by the said officer, in Part A of FORM GST DRC - 01A </a:t>
            </a:r>
          </a:p>
          <a:p>
            <a:r>
              <a:rPr lang="en-US" i="0" dirty="0" err="1">
                <a:solidFill>
                  <a:srgbClr val="212529"/>
                </a:solidFill>
                <a:effectLst/>
                <a:highlight>
                  <a:srgbClr val="FFFFFF"/>
                </a:highlight>
              </a:rPr>
              <a:t>Agrometal</a:t>
            </a:r>
            <a:r>
              <a:rPr lang="en-US" i="0" dirty="0">
                <a:solidFill>
                  <a:srgbClr val="212529"/>
                </a:solidFill>
                <a:effectLst/>
                <a:highlight>
                  <a:srgbClr val="FFFFFF"/>
                </a:highlight>
              </a:rPr>
              <a:t> </a:t>
            </a:r>
            <a:r>
              <a:rPr lang="en-US" i="0" dirty="0" err="1">
                <a:solidFill>
                  <a:srgbClr val="212529"/>
                </a:solidFill>
                <a:effectLst/>
                <a:highlight>
                  <a:srgbClr val="FFFFFF"/>
                </a:highlight>
              </a:rPr>
              <a:t>Vendibles</a:t>
            </a:r>
            <a:r>
              <a:rPr lang="en-US" i="0" dirty="0">
                <a:solidFill>
                  <a:srgbClr val="212529"/>
                </a:solidFill>
                <a:effectLst/>
                <a:highlight>
                  <a:srgbClr val="FFFFFF"/>
                </a:highlight>
              </a:rPr>
              <a:t> (P.) Ltd. v. State of Gujarat [2022] 137 taxmann.com 362 (Gujarat)</a:t>
            </a:r>
          </a:p>
          <a:p>
            <a:r>
              <a:rPr lang="en-US" i="0" dirty="0" err="1">
                <a:solidFill>
                  <a:srgbClr val="222222"/>
                </a:solidFill>
                <a:effectLst/>
                <a:highlight>
                  <a:srgbClr val="FFFFFF"/>
                </a:highlight>
              </a:rPr>
              <a:t>Nanhey</a:t>
            </a:r>
            <a:r>
              <a:rPr lang="en-US" i="0" dirty="0">
                <a:solidFill>
                  <a:srgbClr val="222222"/>
                </a:solidFill>
                <a:effectLst/>
                <a:highlight>
                  <a:srgbClr val="FFFFFF"/>
                </a:highlight>
              </a:rPr>
              <a:t> Mal Munna Lal vs. State of U.P. (2023) 5 </a:t>
            </a:r>
            <a:r>
              <a:rPr lang="en-US" i="0" dirty="0" err="1">
                <a:solidFill>
                  <a:srgbClr val="222222"/>
                </a:solidFill>
                <a:effectLst/>
                <a:highlight>
                  <a:srgbClr val="FFFFFF"/>
                </a:highlight>
              </a:rPr>
              <a:t>Centax</a:t>
            </a:r>
            <a:r>
              <a:rPr lang="en-US" i="0" dirty="0">
                <a:solidFill>
                  <a:srgbClr val="222222"/>
                </a:solidFill>
                <a:effectLst/>
                <a:highlight>
                  <a:srgbClr val="FFFFFF"/>
                </a:highlight>
              </a:rPr>
              <a:t> 232 (All.) </a:t>
            </a:r>
          </a:p>
          <a:p>
            <a:r>
              <a:rPr lang="en-US" dirty="0"/>
              <a:t>New Morning Star Travels</a:t>
            </a:r>
            <a:r>
              <a:rPr lang="en-US" dirty="0">
                <a:solidFill>
                  <a:srgbClr val="212529"/>
                </a:solidFill>
                <a:highlight>
                  <a:srgbClr val="FFFFFF"/>
                </a:highlight>
              </a:rPr>
              <a:t> v. </a:t>
            </a:r>
            <a:r>
              <a:rPr lang="en-US" i="0" dirty="0">
                <a:solidFill>
                  <a:srgbClr val="000000"/>
                </a:solidFill>
                <a:effectLst/>
                <a:highlight>
                  <a:srgbClr val="FFFFFF"/>
                </a:highlight>
              </a:rPr>
              <a:t>Deputy Commissioner</a:t>
            </a:r>
            <a:r>
              <a:rPr lang="en-US" dirty="0">
                <a:solidFill>
                  <a:srgbClr val="212529"/>
                </a:solidFill>
                <a:highlight>
                  <a:srgbClr val="FFFFFF"/>
                </a:highlight>
              </a:rPr>
              <a:t> </a:t>
            </a:r>
            <a:r>
              <a:rPr lang="en-US" i="0" dirty="0">
                <a:solidFill>
                  <a:srgbClr val="000000"/>
                </a:solidFill>
                <a:effectLst/>
                <a:highlight>
                  <a:srgbClr val="FFFFFF"/>
                </a:highlight>
              </a:rPr>
              <a:t>(2023) 12 </a:t>
            </a:r>
            <a:r>
              <a:rPr lang="en-US" i="0" dirty="0" err="1">
                <a:solidFill>
                  <a:srgbClr val="000000"/>
                </a:solidFill>
                <a:effectLst/>
                <a:highlight>
                  <a:srgbClr val="FFFFFF"/>
                </a:highlight>
              </a:rPr>
              <a:t>Centax</a:t>
            </a:r>
            <a:r>
              <a:rPr lang="en-US" i="0" dirty="0">
                <a:solidFill>
                  <a:srgbClr val="000000"/>
                </a:solidFill>
                <a:effectLst/>
                <a:highlight>
                  <a:srgbClr val="FFFFFF"/>
                </a:highlight>
              </a:rPr>
              <a:t> 198 (A.P.)</a:t>
            </a:r>
            <a:endParaRPr lang="en-US" dirty="0"/>
          </a:p>
        </p:txBody>
      </p:sp>
    </p:spTree>
    <p:extLst>
      <p:ext uri="{BB962C8B-B14F-4D97-AF65-F5344CB8AC3E}">
        <p14:creationId xmlns:p14="http://schemas.microsoft.com/office/powerpoint/2010/main" val="2465134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3063F-DE9D-D8A2-7500-E0299C8E6FED}"/>
              </a:ext>
            </a:extLst>
          </p:cNvPr>
          <p:cNvSpPr>
            <a:spLocks noGrp="1"/>
          </p:cNvSpPr>
          <p:nvPr>
            <p:ph type="title"/>
          </p:nvPr>
        </p:nvSpPr>
        <p:spPr/>
        <p:txBody>
          <a:bodyPr/>
          <a:lstStyle/>
          <a:p>
            <a:r>
              <a:rPr lang="en-US" dirty="0"/>
              <a:t>Secondment of employees</a:t>
            </a:r>
          </a:p>
        </p:txBody>
      </p:sp>
      <p:sp>
        <p:nvSpPr>
          <p:cNvPr id="3" name="Content Placeholder 2">
            <a:extLst>
              <a:ext uri="{FF2B5EF4-FFF2-40B4-BE49-F238E27FC236}">
                <a16:creationId xmlns:a16="http://schemas.microsoft.com/office/drawing/2014/main" id="{D6CF83BC-76E0-7DA5-1E7E-AEE93AA12104}"/>
              </a:ext>
            </a:extLst>
          </p:cNvPr>
          <p:cNvSpPr>
            <a:spLocks noGrp="1"/>
          </p:cNvSpPr>
          <p:nvPr>
            <p:ph idx="1"/>
          </p:nvPr>
        </p:nvSpPr>
        <p:spPr/>
        <p:txBody>
          <a:bodyPr>
            <a:normAutofit/>
          </a:bodyPr>
          <a:lstStyle/>
          <a:p>
            <a:r>
              <a:rPr lang="en-US" b="0" i="0" dirty="0">
                <a:solidFill>
                  <a:srgbClr val="222222"/>
                </a:solidFill>
                <a:effectLst/>
                <a:highlight>
                  <a:srgbClr val="FFFFFF"/>
                </a:highlight>
                <a:latin typeface="roboto-pt"/>
              </a:rPr>
              <a:t>C.C., C.E. &amp; S.T., Bangalore (Adjudication) vs. Northern Operating Systems Pvt. Ltd. 2022 (61) G.S.T.L. 129 (S.C.) </a:t>
            </a:r>
          </a:p>
          <a:p>
            <a:r>
              <a:rPr lang="en-US" b="0" i="0" dirty="0">
                <a:solidFill>
                  <a:srgbClr val="333333"/>
                </a:solidFill>
                <a:effectLst/>
                <a:highlight>
                  <a:srgbClr val="FFFFFF"/>
                </a:highlight>
                <a:latin typeface="Poppins" panose="00000500000000000000" pitchFamily="2" charset="0"/>
              </a:rPr>
              <a:t>Mitsubishi Electric India Pvt. Ltd. Vs. Union of India &amp; others CWP-25351-2023 (Punjab and Haryana High Court) </a:t>
            </a:r>
          </a:p>
          <a:p>
            <a:r>
              <a:rPr lang="en-US" b="0" i="0" dirty="0">
                <a:solidFill>
                  <a:srgbClr val="333333"/>
                </a:solidFill>
                <a:effectLst/>
                <a:highlight>
                  <a:srgbClr val="FFFFFF"/>
                </a:highlight>
                <a:latin typeface="Poppins" panose="00000500000000000000" pitchFamily="2" charset="0"/>
              </a:rPr>
              <a:t>Alstom Transport India Ltd. WP-23915-2023 (Kar.</a:t>
            </a:r>
            <a:r>
              <a:rPr lang="en-US" dirty="0">
                <a:solidFill>
                  <a:srgbClr val="333333"/>
                </a:solidFill>
                <a:highlight>
                  <a:srgbClr val="FFFFFF"/>
                </a:highlight>
                <a:latin typeface="Poppins" panose="00000500000000000000" pitchFamily="2" charset="0"/>
              </a:rPr>
              <a:t>)</a:t>
            </a:r>
            <a:endParaRPr lang="en-US" dirty="0"/>
          </a:p>
        </p:txBody>
      </p:sp>
    </p:spTree>
    <p:extLst>
      <p:ext uri="{BB962C8B-B14F-4D97-AF65-F5344CB8AC3E}">
        <p14:creationId xmlns:p14="http://schemas.microsoft.com/office/powerpoint/2010/main" val="27736380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089E7-03E6-0557-B860-B076A58A6F91}"/>
              </a:ext>
            </a:extLst>
          </p:cNvPr>
          <p:cNvSpPr>
            <a:spLocks noGrp="1"/>
          </p:cNvSpPr>
          <p:nvPr>
            <p:ph type="title"/>
          </p:nvPr>
        </p:nvSpPr>
        <p:spPr/>
        <p:txBody>
          <a:bodyPr/>
          <a:lstStyle/>
          <a:p>
            <a:r>
              <a:rPr lang="en-US" dirty="0"/>
              <a:t>Corporate guarantee</a:t>
            </a:r>
          </a:p>
        </p:txBody>
      </p:sp>
      <p:sp>
        <p:nvSpPr>
          <p:cNvPr id="3" name="Content Placeholder 2">
            <a:extLst>
              <a:ext uri="{FF2B5EF4-FFF2-40B4-BE49-F238E27FC236}">
                <a16:creationId xmlns:a16="http://schemas.microsoft.com/office/drawing/2014/main" id="{293B7C52-9754-4F7B-8FB4-9EC0230711F0}"/>
              </a:ext>
            </a:extLst>
          </p:cNvPr>
          <p:cNvSpPr>
            <a:spLocks noGrp="1"/>
          </p:cNvSpPr>
          <p:nvPr>
            <p:ph idx="1"/>
          </p:nvPr>
        </p:nvSpPr>
        <p:spPr/>
        <p:txBody>
          <a:bodyPr/>
          <a:lstStyle/>
          <a:p>
            <a:r>
              <a:rPr lang="en-US" b="1" u="sng" dirty="0"/>
              <a:t>On and after 26/10/2023 – Shift in the scheme of valuation</a:t>
            </a:r>
          </a:p>
          <a:p>
            <a:r>
              <a:rPr lang="en-US" i="0" dirty="0">
                <a:effectLst/>
                <a:latin typeface="+mn-lt"/>
              </a:rPr>
              <a:t>Notification No. 52/2023 –Central Tax dt. 26/10/2023</a:t>
            </a:r>
          </a:p>
          <a:p>
            <a:pPr lvl="1"/>
            <a:r>
              <a:rPr lang="en-US" dirty="0">
                <a:latin typeface="+mn-lt"/>
              </a:rPr>
              <a:t>Following sub-rule inserted into Rule 28</a:t>
            </a:r>
          </a:p>
          <a:p>
            <a:pPr lvl="2"/>
            <a:r>
              <a:rPr lang="en-US" i="1" dirty="0">
                <a:effectLst/>
                <a:latin typeface="+mn-lt"/>
              </a:rPr>
              <a:t>(2) Notwithstanding anything contained in sub-rule (1), the value of supply of services by a supplier to a recipient who is a related person, by way of providing corporate guarantee to any banking company or financial institution on behalf of the said recipient, shall be deemed to be one per cent of the amount of such guarantee offered, or the actual consideration, whichever is higher.</a:t>
            </a:r>
          </a:p>
          <a:p>
            <a:r>
              <a:rPr lang="en-US" b="1" i="0" u="sng" dirty="0">
                <a:effectLst/>
              </a:rPr>
              <a:t>Circular No. 204/16/2023-GST dt. 27/10/2023</a:t>
            </a:r>
            <a:endParaRPr lang="en-US" b="1" u="sng" dirty="0"/>
          </a:p>
          <a:p>
            <a:r>
              <a:rPr lang="en-US" dirty="0"/>
              <a:t>Sterlite Power Transmission Limited W.P.(C) 2966/2024 (Del.)</a:t>
            </a:r>
          </a:p>
        </p:txBody>
      </p:sp>
    </p:spTree>
    <p:extLst>
      <p:ext uri="{BB962C8B-B14F-4D97-AF65-F5344CB8AC3E}">
        <p14:creationId xmlns:p14="http://schemas.microsoft.com/office/powerpoint/2010/main" val="3784426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D06FB-B7DE-457E-3E8D-C81AE98F9C48}"/>
              </a:ext>
            </a:extLst>
          </p:cNvPr>
          <p:cNvSpPr>
            <a:spLocks noGrp="1"/>
          </p:cNvSpPr>
          <p:nvPr>
            <p:ph type="title"/>
          </p:nvPr>
        </p:nvSpPr>
        <p:spPr/>
        <p:txBody>
          <a:bodyPr/>
          <a:lstStyle/>
          <a:p>
            <a:r>
              <a:rPr lang="en-IN" dirty="0"/>
              <a:t>Sec 16(2)(c) &amp; 16(4)</a:t>
            </a:r>
            <a:endParaRPr lang="en-US" dirty="0"/>
          </a:p>
        </p:txBody>
      </p:sp>
      <p:sp>
        <p:nvSpPr>
          <p:cNvPr id="3" name="Content Placeholder 2">
            <a:extLst>
              <a:ext uri="{FF2B5EF4-FFF2-40B4-BE49-F238E27FC236}">
                <a16:creationId xmlns:a16="http://schemas.microsoft.com/office/drawing/2014/main" id="{3CB94DAC-61E6-0C16-808D-508DD5C28061}"/>
              </a:ext>
            </a:extLst>
          </p:cNvPr>
          <p:cNvSpPr>
            <a:spLocks noGrp="1"/>
          </p:cNvSpPr>
          <p:nvPr>
            <p:ph idx="1"/>
          </p:nvPr>
        </p:nvSpPr>
        <p:spPr/>
        <p:txBody>
          <a:bodyPr/>
          <a:lstStyle/>
          <a:p>
            <a:r>
              <a:rPr lang="en-US" dirty="0"/>
              <a:t>M/s M. TRADE LINKS</a:t>
            </a:r>
            <a:r>
              <a:rPr lang="en-IN"/>
              <a:t> v UNION OF INDIA 2024-VIL-559-KER</a:t>
            </a:r>
            <a:endParaRPr lang="en-US"/>
          </a:p>
        </p:txBody>
      </p:sp>
    </p:spTree>
    <p:extLst>
      <p:ext uri="{BB962C8B-B14F-4D97-AF65-F5344CB8AC3E}">
        <p14:creationId xmlns:p14="http://schemas.microsoft.com/office/powerpoint/2010/main" val="24075169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57003-A410-7DE4-0413-EC88E32D5578}"/>
              </a:ext>
            </a:extLst>
          </p:cNvPr>
          <p:cNvSpPr>
            <a:spLocks noGrp="1"/>
          </p:cNvSpPr>
          <p:nvPr>
            <p:ph type="title"/>
          </p:nvPr>
        </p:nvSpPr>
        <p:spPr/>
        <p:txBody>
          <a:bodyPr/>
          <a:lstStyle/>
          <a:p>
            <a:r>
              <a:rPr lang="en-US" dirty="0"/>
              <a:t>Limitation for filing the appeal</a:t>
            </a:r>
          </a:p>
        </p:txBody>
      </p:sp>
      <p:sp>
        <p:nvSpPr>
          <p:cNvPr id="3" name="Content Placeholder 2">
            <a:extLst>
              <a:ext uri="{FF2B5EF4-FFF2-40B4-BE49-F238E27FC236}">
                <a16:creationId xmlns:a16="http://schemas.microsoft.com/office/drawing/2014/main" id="{8EF08416-2904-BC08-D788-DCD0E053AFAE}"/>
              </a:ext>
            </a:extLst>
          </p:cNvPr>
          <p:cNvSpPr>
            <a:spLocks noGrp="1"/>
          </p:cNvSpPr>
          <p:nvPr>
            <p:ph idx="1"/>
          </p:nvPr>
        </p:nvSpPr>
        <p:spPr/>
        <p:txBody>
          <a:bodyPr>
            <a:normAutofit/>
          </a:bodyPr>
          <a:lstStyle/>
          <a:p>
            <a:r>
              <a:rPr lang="en-US" dirty="0"/>
              <a:t>Sec. 107</a:t>
            </a:r>
            <a:r>
              <a:rPr lang="en-IN" sz="1800" dirty="0">
                <a:effectLst/>
              </a:rPr>
              <a:t>(1) Any person aggrieved by any decision or order passed under this Act or the State Goods and Services Tax Act or the Union Territory Goods and Services Tax Act by an adjudicating authority may appeal to such Appellate Authority as may be prescribed within three months from the date on which the said decision or order is communicated to such person. </a:t>
            </a:r>
            <a:endParaRPr lang="en-IN" dirty="0">
              <a:effectLst/>
            </a:endParaRPr>
          </a:p>
          <a:p>
            <a:r>
              <a:rPr lang="en-IN" sz="1800" dirty="0">
                <a:solidFill>
                  <a:srgbClr val="2D2D2D"/>
                </a:solidFill>
                <a:effectLst/>
              </a:rPr>
              <a:t>Sec. 5. </a:t>
            </a:r>
            <a:r>
              <a:rPr lang="en-US" dirty="0"/>
              <a:t>of the Limitation Act, 1963 </a:t>
            </a:r>
            <a:r>
              <a:rPr lang="en-IN" sz="1800" dirty="0">
                <a:solidFill>
                  <a:srgbClr val="2D2D2D"/>
                </a:solidFill>
                <a:effectLst/>
              </a:rPr>
              <a:t>Any appeal or any application, other than an application under any of the provisions of Order XXI of the Code of Civil Procedure, 1908 (5 of 1908), may be admitted after the prescribed period if the appellant or the applicant satisfies the court that he had sufficient cause for not preferring the appeal or making the application within such period. </a:t>
            </a:r>
            <a:endParaRPr lang="en-IN" dirty="0"/>
          </a:p>
          <a:p>
            <a:r>
              <a:rPr lang="en-US" dirty="0"/>
              <a:t>Sec. 29(2) of the Limitation Act, 1963</a:t>
            </a:r>
          </a:p>
          <a:p>
            <a:pPr lvl="1"/>
            <a:r>
              <a:rPr lang="en-US" dirty="0"/>
              <a:t>Where any special or local law prescribes for any suit, appeal or application a period of limitation different from the period prescribed by the Schedule, the provisions of section 3 shall apply as if such period were the period prescribed by the Schedule and for the purpose of determining any period of limitation prescribed for any suit, appeal or application by any special or local law, the provisions contained in sections 4 to 24 (inclusive) shall apply only in so far as, and to the extent to which, they are not expressly excluded by such special or local law.</a:t>
            </a:r>
          </a:p>
        </p:txBody>
      </p:sp>
    </p:spTree>
    <p:extLst>
      <p:ext uri="{BB962C8B-B14F-4D97-AF65-F5344CB8AC3E}">
        <p14:creationId xmlns:p14="http://schemas.microsoft.com/office/powerpoint/2010/main" val="21639931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57003-A410-7DE4-0413-EC88E32D5578}"/>
              </a:ext>
            </a:extLst>
          </p:cNvPr>
          <p:cNvSpPr>
            <a:spLocks noGrp="1"/>
          </p:cNvSpPr>
          <p:nvPr>
            <p:ph type="title"/>
          </p:nvPr>
        </p:nvSpPr>
        <p:spPr/>
        <p:txBody>
          <a:bodyPr/>
          <a:lstStyle/>
          <a:p>
            <a:r>
              <a:rPr lang="en-US" dirty="0"/>
              <a:t>Limitation for filing the appeal</a:t>
            </a:r>
          </a:p>
        </p:txBody>
      </p:sp>
      <p:sp>
        <p:nvSpPr>
          <p:cNvPr id="3" name="Content Placeholder 2">
            <a:extLst>
              <a:ext uri="{FF2B5EF4-FFF2-40B4-BE49-F238E27FC236}">
                <a16:creationId xmlns:a16="http://schemas.microsoft.com/office/drawing/2014/main" id="{8EF08416-2904-BC08-D788-DCD0E053AFAE}"/>
              </a:ext>
            </a:extLst>
          </p:cNvPr>
          <p:cNvSpPr>
            <a:spLocks noGrp="1"/>
          </p:cNvSpPr>
          <p:nvPr>
            <p:ph idx="1"/>
          </p:nvPr>
        </p:nvSpPr>
        <p:spPr/>
        <p:txBody>
          <a:bodyPr>
            <a:normAutofit/>
          </a:bodyPr>
          <a:lstStyle/>
          <a:p>
            <a:r>
              <a:rPr lang="en-IN" sz="1800" dirty="0">
                <a:effectLst/>
              </a:rPr>
              <a:t>Singh Enterprises v. Commissioner of Central Excise, Jamshedpur and Others (2008) 3 SCC 70 </a:t>
            </a:r>
            <a:endParaRPr lang="en-IN" dirty="0"/>
          </a:p>
          <a:p>
            <a:r>
              <a:rPr lang="en-IN" sz="1800" dirty="0">
                <a:effectLst/>
              </a:rPr>
              <a:t>S.K. Chakraborty &amp; sons vs. Union of India and others 2023-VIL-855-CAL </a:t>
            </a:r>
            <a:endParaRPr lang="en-IN" dirty="0"/>
          </a:p>
          <a:p>
            <a:r>
              <a:rPr lang="en-IN" sz="1800" dirty="0">
                <a:effectLst/>
              </a:rPr>
              <a:t>Penuel Nexus </a:t>
            </a:r>
            <a:r>
              <a:rPr lang="en-IN" sz="1800" dirty="0" err="1">
                <a:effectLst/>
              </a:rPr>
              <a:t>Pvt.</a:t>
            </a:r>
            <a:r>
              <a:rPr lang="en-IN" sz="1800" dirty="0">
                <a:effectLst/>
              </a:rPr>
              <a:t> Ltd. v.</a:t>
            </a:r>
            <a:r>
              <a:rPr lang="en-IN" dirty="0"/>
              <a:t> </a:t>
            </a:r>
            <a:r>
              <a:rPr lang="en-IN" sz="1800" dirty="0">
                <a:effectLst/>
              </a:rPr>
              <a:t>Additional Commissioner Headquarters (Appeals) and </a:t>
            </a:r>
            <a:r>
              <a:rPr lang="en-IN" sz="1800" dirty="0" err="1">
                <a:effectLst/>
              </a:rPr>
              <a:t>Ors</a:t>
            </a:r>
            <a:r>
              <a:rPr lang="en-IN" sz="1800" dirty="0">
                <a:effectLst/>
              </a:rPr>
              <a:t>. MANU/KE/3276/2023 </a:t>
            </a:r>
            <a:endParaRPr lang="en-IN" dirty="0"/>
          </a:p>
          <a:p>
            <a:r>
              <a:rPr lang="en-IN" sz="1800" dirty="0">
                <a:effectLst/>
              </a:rPr>
              <a:t>Yadav Steels v. Additional Commissioner 2024-VIL-173-ALH </a:t>
            </a:r>
            <a:endParaRPr lang="en-IN" dirty="0"/>
          </a:p>
          <a:p>
            <a:r>
              <a:rPr lang="en-IN" sz="1800" dirty="0">
                <a:effectLst/>
              </a:rPr>
              <a:t>Abhishek Trading Corporation </a:t>
            </a:r>
            <a:r>
              <a:rPr lang="en-US" dirty="0"/>
              <a:t>v. </a:t>
            </a:r>
            <a:r>
              <a:rPr lang="en-IN" sz="1800" dirty="0">
                <a:effectLst/>
              </a:rPr>
              <a:t>Commissioner (Appeals) 2024-VIL-168-ALH</a:t>
            </a:r>
          </a:p>
          <a:p>
            <a:r>
              <a:rPr lang="en-US" i="0" dirty="0">
                <a:effectLst/>
              </a:rPr>
              <a:t>Sanyukta Bhattacharjee</a:t>
            </a:r>
            <a:r>
              <a:rPr lang="en-IN" i="0" dirty="0"/>
              <a:t> v. </a:t>
            </a:r>
            <a:r>
              <a:rPr lang="en-IN" sz="1800" dirty="0">
                <a:effectLst/>
              </a:rPr>
              <a:t>Union of India </a:t>
            </a:r>
            <a:r>
              <a:rPr lang="en-GB" i="0" dirty="0">
                <a:effectLst/>
              </a:rPr>
              <a:t>2024-VIL-440-CAL</a:t>
            </a:r>
            <a:endParaRPr lang="en-IN" dirty="0"/>
          </a:p>
        </p:txBody>
      </p:sp>
    </p:spTree>
    <p:extLst>
      <p:ext uri="{BB962C8B-B14F-4D97-AF65-F5344CB8AC3E}">
        <p14:creationId xmlns:p14="http://schemas.microsoft.com/office/powerpoint/2010/main" val="37055540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7D86D-3CA8-CC50-6EAE-A630FAF99791}"/>
              </a:ext>
            </a:extLst>
          </p:cNvPr>
          <p:cNvSpPr>
            <a:spLocks noGrp="1"/>
          </p:cNvSpPr>
          <p:nvPr>
            <p:ph type="title"/>
          </p:nvPr>
        </p:nvSpPr>
        <p:spPr/>
        <p:txBody>
          <a:bodyPr/>
          <a:lstStyle/>
          <a:p>
            <a:r>
              <a:rPr lang="en-US" dirty="0"/>
              <a:t>Statutory pre-deposit</a:t>
            </a:r>
          </a:p>
        </p:txBody>
      </p:sp>
      <p:sp>
        <p:nvSpPr>
          <p:cNvPr id="3" name="Content Placeholder 2">
            <a:extLst>
              <a:ext uri="{FF2B5EF4-FFF2-40B4-BE49-F238E27FC236}">
                <a16:creationId xmlns:a16="http://schemas.microsoft.com/office/drawing/2014/main" id="{25361FE4-6ECF-5C04-7473-A3FBBE42374C}"/>
              </a:ext>
            </a:extLst>
          </p:cNvPr>
          <p:cNvSpPr>
            <a:spLocks noGrp="1"/>
          </p:cNvSpPr>
          <p:nvPr>
            <p:ph idx="1"/>
          </p:nvPr>
        </p:nvSpPr>
        <p:spPr/>
        <p:txBody>
          <a:bodyPr/>
          <a:lstStyle/>
          <a:p>
            <a:r>
              <a:rPr lang="en-US" dirty="0"/>
              <a:t>Sec. 107</a:t>
            </a:r>
            <a:r>
              <a:rPr lang="en-IN" sz="1800" dirty="0">
                <a:effectLst/>
              </a:rPr>
              <a:t>(6) No appeal shall be filed under sub-section (1), unless the appellant has paid- </a:t>
            </a:r>
            <a:endParaRPr lang="en-IN" dirty="0"/>
          </a:p>
          <a:p>
            <a:r>
              <a:rPr lang="en-IN" sz="1800" dirty="0">
                <a:effectLst/>
              </a:rPr>
              <a:t>(a)  in full, such part of the amount of tax, interest, fine, fee and penalty arising from the impugned order, as is admitted by him; and </a:t>
            </a:r>
            <a:endParaRPr lang="en-IN" dirty="0"/>
          </a:p>
          <a:p>
            <a:r>
              <a:rPr lang="en-IN" sz="1800" dirty="0">
                <a:effectLst/>
              </a:rPr>
              <a:t>(b)  a sum equal to ten per cent. of the remaining amount of tax in dispute arising from the said order, [subject to a maximum of twenty-five crore rupees], in relation to which the appeal has been filed. </a:t>
            </a:r>
            <a:endParaRPr lang="en-IN" dirty="0"/>
          </a:p>
          <a:p>
            <a:r>
              <a:rPr lang="en-IN" sz="1800" dirty="0">
                <a:effectLst/>
              </a:rPr>
              <a:t>[Provided that no appeal shall be filed against an order under sub-section (3) of section 129, unless a sum equal to twenty-five per cent. of the penalty has been paid by the appellant.]</a:t>
            </a:r>
          </a:p>
          <a:p>
            <a:r>
              <a:rPr lang="en-IN" dirty="0"/>
              <a:t>Sec. 49</a:t>
            </a:r>
            <a:r>
              <a:rPr lang="en-IN" sz="1800" dirty="0">
                <a:effectLst/>
              </a:rPr>
              <a:t>(3) The amount available in the electronic cash ledger may be used for making any payment towards tax, interest, penalty, fees or any other amount payable under the provisions of this Act or the rules made thereunder in such manner and subject to such conditions and within such time as may be prescribed. </a:t>
            </a:r>
            <a:endParaRPr lang="en-IN" dirty="0">
              <a:effectLst/>
            </a:endParaRPr>
          </a:p>
          <a:p>
            <a:r>
              <a:rPr lang="en-IN" sz="1800" dirty="0">
                <a:effectLst/>
              </a:rPr>
              <a:t>(4) The amount available in the electronic credit ledger may be used for making any payment towards output tax under this Act or under the Integrated Goods and Services Tax Act in such manner and subject to such conditions 3[and restrictions] and within such time as may be prescribed. </a:t>
            </a:r>
            <a:endParaRPr lang="en-IN" dirty="0">
              <a:effectLst/>
            </a:endParaRPr>
          </a:p>
          <a:p>
            <a:endParaRPr lang="en-US" dirty="0"/>
          </a:p>
        </p:txBody>
      </p:sp>
    </p:spTree>
    <p:extLst>
      <p:ext uri="{BB962C8B-B14F-4D97-AF65-F5344CB8AC3E}">
        <p14:creationId xmlns:p14="http://schemas.microsoft.com/office/powerpoint/2010/main" val="24729960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78CAA-F427-1D48-F847-73E4FF150959}"/>
              </a:ext>
            </a:extLst>
          </p:cNvPr>
          <p:cNvSpPr>
            <a:spLocks noGrp="1"/>
          </p:cNvSpPr>
          <p:nvPr>
            <p:ph type="title"/>
          </p:nvPr>
        </p:nvSpPr>
        <p:spPr/>
        <p:txBody>
          <a:bodyPr/>
          <a:lstStyle/>
          <a:p>
            <a:r>
              <a:rPr lang="en-US" dirty="0"/>
              <a:t>Statutory pre-deposit</a:t>
            </a:r>
          </a:p>
        </p:txBody>
      </p:sp>
      <p:sp>
        <p:nvSpPr>
          <p:cNvPr id="3" name="Content Placeholder 2">
            <a:extLst>
              <a:ext uri="{FF2B5EF4-FFF2-40B4-BE49-F238E27FC236}">
                <a16:creationId xmlns:a16="http://schemas.microsoft.com/office/drawing/2014/main" id="{9A02E70E-57CD-9EEF-3991-F78ADFFE2139}"/>
              </a:ext>
            </a:extLst>
          </p:cNvPr>
          <p:cNvSpPr>
            <a:spLocks noGrp="1"/>
          </p:cNvSpPr>
          <p:nvPr>
            <p:ph idx="1"/>
          </p:nvPr>
        </p:nvSpPr>
        <p:spPr/>
        <p:txBody>
          <a:bodyPr/>
          <a:lstStyle/>
          <a:p>
            <a:r>
              <a:rPr lang="en-US" sz="1800" dirty="0"/>
              <a:t>Validity</a:t>
            </a:r>
          </a:p>
          <a:p>
            <a:pPr lvl="1"/>
            <a:r>
              <a:rPr lang="en-US" dirty="0"/>
              <a:t>Satya Nand Jha Vs UOI [2017 (349) E.L.T. A155 (S.C.)]</a:t>
            </a:r>
          </a:p>
          <a:p>
            <a:r>
              <a:rPr lang="en-US" dirty="0"/>
              <a:t>Payment from credit ledger</a:t>
            </a:r>
          </a:p>
          <a:p>
            <a:pPr lvl="1"/>
            <a:r>
              <a:rPr lang="en-US" dirty="0"/>
              <a:t>Oasis Realty vs. Union of India </a:t>
            </a:r>
            <a:r>
              <a:rPr lang="pt-BR" dirty="0"/>
              <a:t>(2023) 3 </a:t>
            </a:r>
            <a:r>
              <a:rPr lang="pt-BR" dirty="0" err="1"/>
              <a:t>Centax</a:t>
            </a:r>
            <a:r>
              <a:rPr lang="pt-BR" dirty="0"/>
              <a:t> 86 (Bom.)</a:t>
            </a:r>
            <a:endParaRPr lang="en-US" dirty="0"/>
          </a:p>
          <a:p>
            <a:pPr lvl="1"/>
            <a:r>
              <a:rPr lang="en-US" dirty="0">
                <a:solidFill>
                  <a:srgbClr val="000000"/>
                </a:solidFill>
                <a:effectLst/>
              </a:rPr>
              <a:t>M/s. Flipkart Internet Pvt. Ltd. v. The State of Bihar &amp; </a:t>
            </a:r>
            <a:r>
              <a:rPr lang="en-US" dirty="0" err="1">
                <a:solidFill>
                  <a:srgbClr val="000000"/>
                </a:solidFill>
                <a:effectLst/>
              </a:rPr>
              <a:t>Ors</a:t>
            </a:r>
            <a:r>
              <a:rPr lang="en-US" dirty="0">
                <a:solidFill>
                  <a:srgbClr val="000000"/>
                </a:solidFill>
                <a:effectLst/>
              </a:rPr>
              <a:t> [CWJC No. 1848 of 2023 dated September 19, 2023] [Patna HC]</a:t>
            </a:r>
          </a:p>
          <a:p>
            <a:pPr lvl="1"/>
            <a:r>
              <a:rPr lang="en-US" dirty="0">
                <a:solidFill>
                  <a:srgbClr val="000000"/>
                </a:solidFill>
                <a:effectLst/>
              </a:rPr>
              <a:t>M/s. Flipkart Internet Pvt. Ltd. v. The State of Bihar &amp; </a:t>
            </a:r>
            <a:r>
              <a:rPr lang="en-US" dirty="0" err="1">
                <a:solidFill>
                  <a:srgbClr val="000000"/>
                </a:solidFill>
                <a:effectLst/>
              </a:rPr>
              <a:t>Ors</a:t>
            </a:r>
            <a:r>
              <a:rPr lang="en-US" dirty="0">
                <a:solidFill>
                  <a:srgbClr val="000000"/>
                </a:solidFill>
                <a:effectLst/>
              </a:rPr>
              <a:t>. [Special Leave Petition No. 25437/2023 dated December 4, 2023] [SC]</a:t>
            </a:r>
            <a:endParaRPr lang="en-US" dirty="0">
              <a:solidFill>
                <a:srgbClr val="000000"/>
              </a:solidFill>
            </a:endParaRPr>
          </a:p>
          <a:p>
            <a:pPr lvl="1"/>
            <a:r>
              <a:rPr lang="en-US" dirty="0">
                <a:solidFill>
                  <a:srgbClr val="000000"/>
                </a:solidFill>
                <a:effectLst/>
              </a:rPr>
              <a:t>M/s. Friends Mobile v. State of Bihar and Others [CWJC No. 6457 of 2023 dated December 6, 2023] [Patna HC]</a:t>
            </a:r>
          </a:p>
          <a:p>
            <a:r>
              <a:rPr lang="en-US" dirty="0">
                <a:solidFill>
                  <a:srgbClr val="000000"/>
                </a:solidFill>
              </a:rPr>
              <a:t>Demands for interest – pre-deposit not required</a:t>
            </a:r>
          </a:p>
          <a:p>
            <a:pPr lvl="1"/>
            <a:r>
              <a:rPr lang="en-US" dirty="0"/>
              <a:t>Evergreen Construction</a:t>
            </a:r>
            <a:r>
              <a:rPr lang="en-US" dirty="0">
                <a:solidFill>
                  <a:srgbClr val="000000"/>
                </a:solidFill>
              </a:rPr>
              <a:t> vs. </a:t>
            </a:r>
            <a:r>
              <a:rPr lang="en-US" dirty="0"/>
              <a:t>The Commissioner of Commercial Taxes</a:t>
            </a:r>
            <a:r>
              <a:rPr lang="en-US" dirty="0">
                <a:solidFill>
                  <a:srgbClr val="000000"/>
                </a:solidFill>
              </a:rPr>
              <a:t> </a:t>
            </a:r>
            <a:r>
              <a:rPr lang="en-US" dirty="0"/>
              <a:t>2024-VIL-336-CAL</a:t>
            </a:r>
          </a:p>
          <a:p>
            <a:endParaRPr lang="en-US" dirty="0"/>
          </a:p>
        </p:txBody>
      </p:sp>
    </p:spTree>
    <p:extLst>
      <p:ext uri="{BB962C8B-B14F-4D97-AF65-F5344CB8AC3E}">
        <p14:creationId xmlns:p14="http://schemas.microsoft.com/office/powerpoint/2010/main" val="34693525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D71D2-DE26-A227-F5C9-CAB8F308774B}"/>
              </a:ext>
            </a:extLst>
          </p:cNvPr>
          <p:cNvSpPr>
            <a:spLocks noGrp="1"/>
          </p:cNvSpPr>
          <p:nvPr>
            <p:ph type="title"/>
          </p:nvPr>
        </p:nvSpPr>
        <p:spPr/>
        <p:txBody>
          <a:bodyPr/>
          <a:lstStyle/>
          <a:p>
            <a:r>
              <a:rPr lang="en-US" dirty="0"/>
              <a:t>Statutory pre-deposit</a:t>
            </a:r>
          </a:p>
        </p:txBody>
      </p:sp>
      <p:sp>
        <p:nvSpPr>
          <p:cNvPr id="3" name="Content Placeholder 2">
            <a:extLst>
              <a:ext uri="{FF2B5EF4-FFF2-40B4-BE49-F238E27FC236}">
                <a16:creationId xmlns:a16="http://schemas.microsoft.com/office/drawing/2014/main" id="{7780611F-4E28-CC83-5E70-4BFC8FAD1AAA}"/>
              </a:ext>
            </a:extLst>
          </p:cNvPr>
          <p:cNvSpPr>
            <a:spLocks noGrp="1"/>
          </p:cNvSpPr>
          <p:nvPr>
            <p:ph idx="1"/>
          </p:nvPr>
        </p:nvSpPr>
        <p:spPr/>
        <p:txBody>
          <a:bodyPr>
            <a:normAutofit/>
          </a:bodyPr>
          <a:lstStyle/>
          <a:p>
            <a:r>
              <a:rPr lang="en-US" dirty="0"/>
              <a:t>Cases where the Court has exercised the discretion available under the writ jurisdiction (Article 226/32)</a:t>
            </a:r>
          </a:p>
          <a:p>
            <a:pPr lvl="1"/>
            <a:r>
              <a:rPr lang="en-US" dirty="0"/>
              <a:t>G.D. </a:t>
            </a:r>
            <a:r>
              <a:rPr lang="en-US" dirty="0" err="1"/>
              <a:t>Goenka</a:t>
            </a:r>
            <a:r>
              <a:rPr lang="en-US" dirty="0"/>
              <a:t> World Institute Vs UOI [2021 (52) G.S.T.L. 3 (S.C.)</a:t>
            </a:r>
          </a:p>
          <a:p>
            <a:pPr lvl="1"/>
            <a:r>
              <a:rPr lang="en-US" dirty="0"/>
              <a:t>Mohammed </a:t>
            </a:r>
            <a:r>
              <a:rPr lang="en-US" dirty="0" err="1"/>
              <a:t>Akmam</a:t>
            </a:r>
            <a:r>
              <a:rPr lang="en-US" dirty="0"/>
              <a:t> Uddin Ahmed &amp; </a:t>
            </a:r>
            <a:r>
              <a:rPr lang="en-US" dirty="0" err="1"/>
              <a:t>Ors</a:t>
            </a:r>
            <a:r>
              <a:rPr lang="en-US" dirty="0"/>
              <a:t>. Vs. Commissioner Appeals Customs And Central Excise &amp; </a:t>
            </a:r>
            <a:r>
              <a:rPr lang="en-US" dirty="0" err="1"/>
              <a:t>Ors</a:t>
            </a:r>
            <a:r>
              <a:rPr lang="en-US" dirty="0"/>
              <a:t> 2023 (5) TMI 23 (Del.)</a:t>
            </a:r>
          </a:p>
          <a:p>
            <a:pPr lvl="1"/>
            <a:r>
              <a:rPr lang="en-US" dirty="0"/>
              <a:t>Vijay Chauhan Vs Commissioner of Customs (Export) [2019 (365) E.L.T. 864 (Del.)]</a:t>
            </a:r>
          </a:p>
          <a:p>
            <a:pPr lvl="1"/>
            <a:r>
              <a:rPr lang="en-US" dirty="0" err="1"/>
              <a:t>Shubh</a:t>
            </a:r>
            <a:r>
              <a:rPr lang="en-US" dirty="0"/>
              <a:t> Impex Vs UOI [2018 (14) G.S.T.L. 4 (Del.)</a:t>
            </a:r>
          </a:p>
          <a:p>
            <a:pPr lvl="1"/>
            <a:r>
              <a:rPr lang="en-US" dirty="0"/>
              <a:t>Hindustan Petroleum </a:t>
            </a:r>
            <a:r>
              <a:rPr lang="en-US" dirty="0" err="1"/>
              <a:t>Corpn</a:t>
            </a:r>
            <a:r>
              <a:rPr lang="en-US" dirty="0"/>
              <a:t> Ltd Vs Commissioner of Central Excise [2015 (322) E.L.T. 262] (Kar.)</a:t>
            </a:r>
          </a:p>
          <a:p>
            <a:pPr lvl="1"/>
            <a:r>
              <a:rPr lang="en-US" dirty="0"/>
              <a:t>BMM </a:t>
            </a:r>
            <a:r>
              <a:rPr lang="en-US" dirty="0" err="1"/>
              <a:t>Ispat</a:t>
            </a:r>
            <a:r>
              <a:rPr lang="en-US" dirty="0"/>
              <a:t> Ltd Vs C.C., C. Ex. &amp; Service Tax [2016 (331) E.L.T. 363] (Bom.)</a:t>
            </a:r>
          </a:p>
          <a:p>
            <a:pPr lvl="1"/>
            <a:r>
              <a:rPr lang="en-US" dirty="0" err="1"/>
              <a:t>Tarini</a:t>
            </a:r>
            <a:r>
              <a:rPr lang="en-US" dirty="0"/>
              <a:t> Minerals (P) Ltd Vs UOI [2021 (50) G.S.T.L. 494 (Ori.)</a:t>
            </a:r>
          </a:p>
          <a:p>
            <a:endParaRPr lang="en-US" dirty="0"/>
          </a:p>
        </p:txBody>
      </p:sp>
    </p:spTree>
    <p:extLst>
      <p:ext uri="{BB962C8B-B14F-4D97-AF65-F5344CB8AC3E}">
        <p14:creationId xmlns:p14="http://schemas.microsoft.com/office/powerpoint/2010/main" val="1393332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D71D2-DE26-A227-F5C9-CAB8F308774B}"/>
              </a:ext>
            </a:extLst>
          </p:cNvPr>
          <p:cNvSpPr>
            <a:spLocks noGrp="1"/>
          </p:cNvSpPr>
          <p:nvPr>
            <p:ph type="title"/>
          </p:nvPr>
        </p:nvSpPr>
        <p:spPr/>
        <p:txBody>
          <a:bodyPr/>
          <a:lstStyle/>
          <a:p>
            <a:r>
              <a:rPr lang="en-US" dirty="0"/>
              <a:t>Statutory pre-deposit</a:t>
            </a:r>
          </a:p>
        </p:txBody>
      </p:sp>
      <p:sp>
        <p:nvSpPr>
          <p:cNvPr id="3" name="Content Placeholder 2">
            <a:extLst>
              <a:ext uri="{FF2B5EF4-FFF2-40B4-BE49-F238E27FC236}">
                <a16:creationId xmlns:a16="http://schemas.microsoft.com/office/drawing/2014/main" id="{7780611F-4E28-CC83-5E70-4BFC8FAD1AAA}"/>
              </a:ext>
            </a:extLst>
          </p:cNvPr>
          <p:cNvSpPr>
            <a:spLocks noGrp="1"/>
          </p:cNvSpPr>
          <p:nvPr>
            <p:ph idx="1"/>
          </p:nvPr>
        </p:nvSpPr>
        <p:spPr/>
        <p:txBody>
          <a:bodyPr>
            <a:normAutofit/>
          </a:bodyPr>
          <a:lstStyle/>
          <a:p>
            <a:r>
              <a:rPr lang="en-US" dirty="0"/>
              <a:t>Cases where the Court has refused to exercise the discretion</a:t>
            </a:r>
          </a:p>
          <a:p>
            <a:pPr lvl="1"/>
            <a:r>
              <a:rPr lang="en-US" dirty="0"/>
              <a:t>ITC Ltd Vs CESTAT, Chennai [2021 (377) E.L.T. 549 (Mad.)</a:t>
            </a:r>
          </a:p>
          <a:p>
            <a:pPr lvl="1"/>
            <a:r>
              <a:rPr lang="en-US" dirty="0"/>
              <a:t>M/s Pioneer Corporation Versus UOI [2016 (6) TMI 437] (Del.)</a:t>
            </a:r>
          </a:p>
          <a:p>
            <a:pPr lvl="1"/>
            <a:r>
              <a:rPr lang="en-US" dirty="0"/>
              <a:t>Nava Raipur Atal </a:t>
            </a:r>
            <a:r>
              <a:rPr lang="en-US" dirty="0" err="1"/>
              <a:t>Nangar</a:t>
            </a:r>
            <a:r>
              <a:rPr lang="en-US" dirty="0"/>
              <a:t> Vikas </a:t>
            </a:r>
            <a:r>
              <a:rPr lang="en-US" dirty="0" err="1"/>
              <a:t>Pradhikaran</a:t>
            </a:r>
            <a:r>
              <a:rPr lang="en-US" dirty="0"/>
              <a:t> Vs UOI [2023 (5) TMI 862] (Chhattisgarh)</a:t>
            </a:r>
          </a:p>
          <a:p>
            <a:pPr lvl="1"/>
            <a:r>
              <a:rPr lang="en-US" dirty="0" err="1"/>
              <a:t>Vish</a:t>
            </a:r>
            <a:r>
              <a:rPr lang="en-US" dirty="0"/>
              <a:t> Wind Infrastructure LLP Vs Additional Director General (Adjudication) [2019 (8) TMI 1809] (Delhi)</a:t>
            </a:r>
          </a:p>
          <a:p>
            <a:pPr lvl="1"/>
            <a:r>
              <a:rPr lang="en-US" dirty="0"/>
              <a:t>Ankit Mehta Vs Commissioner, CGST Indore [2019 (3) TMI 1342] (MP)</a:t>
            </a:r>
          </a:p>
          <a:p>
            <a:r>
              <a:rPr lang="en-US" dirty="0"/>
              <a:t>Since the discretion is entirely with the Court, a straight jacket rule cannot be devised. However, in cases where the records clearly speak of gross injustice or irreparable harm or unwarranted litigation, one can consider invoking the discretionary jurisdiction.</a:t>
            </a:r>
          </a:p>
          <a:p>
            <a:endParaRPr lang="en-US" dirty="0"/>
          </a:p>
        </p:txBody>
      </p:sp>
    </p:spTree>
    <p:extLst>
      <p:ext uri="{BB962C8B-B14F-4D97-AF65-F5344CB8AC3E}">
        <p14:creationId xmlns:p14="http://schemas.microsoft.com/office/powerpoint/2010/main" val="16366332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9BAB9-F60D-CAD0-5492-F455481E63AF}"/>
              </a:ext>
            </a:extLst>
          </p:cNvPr>
          <p:cNvSpPr>
            <a:spLocks noGrp="1"/>
          </p:cNvSpPr>
          <p:nvPr>
            <p:ph type="title"/>
          </p:nvPr>
        </p:nvSpPr>
        <p:spPr/>
        <p:txBody>
          <a:bodyPr/>
          <a:lstStyle/>
          <a:p>
            <a:r>
              <a:rPr lang="en-US" dirty="0"/>
              <a:t>Remand by appellate authority</a:t>
            </a:r>
          </a:p>
        </p:txBody>
      </p:sp>
      <p:sp>
        <p:nvSpPr>
          <p:cNvPr id="3" name="Content Placeholder 2">
            <a:extLst>
              <a:ext uri="{FF2B5EF4-FFF2-40B4-BE49-F238E27FC236}">
                <a16:creationId xmlns:a16="http://schemas.microsoft.com/office/drawing/2014/main" id="{35D698DE-2157-8057-FC6E-AF5C7C012C3B}"/>
              </a:ext>
            </a:extLst>
          </p:cNvPr>
          <p:cNvSpPr>
            <a:spLocks noGrp="1"/>
          </p:cNvSpPr>
          <p:nvPr>
            <p:ph idx="1"/>
          </p:nvPr>
        </p:nvSpPr>
        <p:spPr/>
        <p:txBody>
          <a:bodyPr/>
          <a:lstStyle/>
          <a:p>
            <a:r>
              <a:rPr lang="en-IN" sz="1800" dirty="0">
                <a:effectLst/>
              </a:rPr>
              <a:t>Sec. 107(11</a:t>
            </a:r>
            <a:r>
              <a:rPr lang="en-IN" dirty="0"/>
              <a:t>)</a:t>
            </a:r>
            <a:r>
              <a:rPr lang="en-IN" sz="1800" dirty="0">
                <a:effectLst/>
              </a:rPr>
              <a:t> The Appellate Authority shall, after making such further inquiry as may be necessary, pass such order, as it thinks just and proper, confirming, modifying or annulling the decision or order appealed against but shall not refer the case back to the adjudicating authority that passed the said decision or order: </a:t>
            </a:r>
            <a:endParaRPr lang="en-IN" dirty="0"/>
          </a:p>
          <a:p>
            <a:r>
              <a:rPr lang="en-IN" sz="1800" dirty="0">
                <a:effectLst/>
              </a:rPr>
              <a:t>Provided that an order enhancing any fee or penalty or fine in lieu of confiscation or confiscating goods of greater value or reducing the amount of refund or input tax credit shall not be passed unless the appellant has been given a reasonable opportunity of showing cause against the proposed order: </a:t>
            </a:r>
            <a:endParaRPr lang="en-IN" dirty="0"/>
          </a:p>
          <a:p>
            <a:r>
              <a:rPr lang="en-IN" sz="1800" dirty="0">
                <a:effectLst/>
              </a:rPr>
              <a:t>Provided further that where the Appellate Authority is of the opinion that any tax has not been paid or short-paid or erroneously refunded, or where input tax credit has been wrongly availed or utilised, no order requiring the appellant to pay such tax or input tax credit shall be passed unless the appellant is given notice to show cause against the proposed order and the order is passed within the time limit specified under section 73 or section 74. </a:t>
            </a:r>
            <a:endParaRPr lang="en-IN" dirty="0"/>
          </a:p>
          <a:p>
            <a:r>
              <a:rPr lang="en-IN" sz="1800" dirty="0">
                <a:effectLst/>
              </a:rPr>
              <a:t>Kronos Solutions India Private Limited v. UOI 2024-VIL-106-ALH</a:t>
            </a:r>
            <a:endParaRPr lang="en-IN" dirty="0"/>
          </a:p>
          <a:p>
            <a:endParaRPr lang="en-US" dirty="0"/>
          </a:p>
        </p:txBody>
      </p:sp>
    </p:spTree>
    <p:extLst>
      <p:ext uri="{BB962C8B-B14F-4D97-AF65-F5344CB8AC3E}">
        <p14:creationId xmlns:p14="http://schemas.microsoft.com/office/powerpoint/2010/main" val="505717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67715-804A-A342-81A3-F3FF506A861A}"/>
              </a:ext>
            </a:extLst>
          </p:cNvPr>
          <p:cNvSpPr>
            <a:spLocks noGrp="1"/>
          </p:cNvSpPr>
          <p:nvPr>
            <p:ph type="ctrTitle"/>
          </p:nvPr>
        </p:nvSpPr>
        <p:spPr>
          <a:xfrm>
            <a:off x="1524000" y="655637"/>
            <a:ext cx="9144000" cy="2387600"/>
          </a:xfrm>
        </p:spPr>
        <p:txBody>
          <a:bodyPr/>
          <a:lstStyle/>
          <a:p>
            <a:r>
              <a:rPr lang="en-US" dirty="0">
                <a:latin typeface="Arial Black" panose="020B0A04020102020204" pitchFamily="34" charset="0"/>
              </a:rPr>
              <a:t>THANKS !!</a:t>
            </a:r>
          </a:p>
        </p:txBody>
      </p:sp>
      <p:sp>
        <p:nvSpPr>
          <p:cNvPr id="3" name="Subtitle 2">
            <a:extLst>
              <a:ext uri="{FF2B5EF4-FFF2-40B4-BE49-F238E27FC236}">
                <a16:creationId xmlns:a16="http://schemas.microsoft.com/office/drawing/2014/main" id="{663BA4C0-2316-7B47-BA8C-3D46556DA6A0}"/>
              </a:ext>
            </a:extLst>
          </p:cNvPr>
          <p:cNvSpPr>
            <a:spLocks noGrp="1"/>
          </p:cNvSpPr>
          <p:nvPr>
            <p:ph type="subTitle" idx="1"/>
          </p:nvPr>
        </p:nvSpPr>
        <p:spPr>
          <a:xfrm>
            <a:off x="1524000" y="3429410"/>
            <a:ext cx="9144000" cy="1655762"/>
          </a:xfrm>
        </p:spPr>
        <p:txBody>
          <a:bodyPr/>
          <a:lstStyle/>
          <a:p>
            <a:pPr>
              <a:lnSpc>
                <a:spcPct val="100000"/>
              </a:lnSpc>
              <a:spcBef>
                <a:spcPts val="0"/>
              </a:spcBef>
            </a:pPr>
            <a:r>
              <a:rPr lang="en-US" dirty="0">
                <a:latin typeface="Arial Black" panose="020B0A04020102020204" pitchFamily="34" charset="0"/>
                <a:hlinkClick r:id="rId2">
                  <a:extLst>
                    <a:ext uri="{A12FA001-AC4F-418D-AE19-62706E023703}">
                      <ahyp:hlinkClr xmlns:ahyp="http://schemas.microsoft.com/office/drawing/2018/hyperlinkcolor" val="tx"/>
                    </a:ext>
                  </a:extLst>
                </a:hlinkClick>
              </a:rPr>
              <a:t>Abhay.desai@desailegal.com</a:t>
            </a:r>
            <a:endParaRPr lang="en-US" dirty="0">
              <a:latin typeface="Arial Black" panose="020B0A04020102020204" pitchFamily="34" charset="0"/>
            </a:endParaRPr>
          </a:p>
          <a:p>
            <a:pPr>
              <a:lnSpc>
                <a:spcPct val="100000"/>
              </a:lnSpc>
              <a:spcBef>
                <a:spcPts val="0"/>
              </a:spcBef>
            </a:pPr>
            <a:r>
              <a:rPr lang="en-US" dirty="0">
                <a:latin typeface="Arial Black" panose="020B0A04020102020204" pitchFamily="34" charset="0"/>
              </a:rPr>
              <a:t>7874668953</a:t>
            </a:r>
          </a:p>
        </p:txBody>
      </p:sp>
    </p:spTree>
    <p:extLst>
      <p:ext uri="{BB962C8B-B14F-4D97-AF65-F5344CB8AC3E}">
        <p14:creationId xmlns:p14="http://schemas.microsoft.com/office/powerpoint/2010/main" val="1466844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1C6E2-AA92-E28C-7037-1C92518CC94E}"/>
              </a:ext>
            </a:extLst>
          </p:cNvPr>
          <p:cNvSpPr>
            <a:spLocks noGrp="1"/>
          </p:cNvSpPr>
          <p:nvPr>
            <p:ph type="title"/>
          </p:nvPr>
        </p:nvSpPr>
        <p:spPr/>
        <p:txBody>
          <a:bodyPr/>
          <a:lstStyle/>
          <a:p>
            <a:r>
              <a:rPr lang="en-US" dirty="0"/>
              <a:t>Proper officer</a:t>
            </a:r>
          </a:p>
        </p:txBody>
      </p:sp>
      <p:sp>
        <p:nvSpPr>
          <p:cNvPr id="3" name="Content Placeholder 2">
            <a:extLst>
              <a:ext uri="{FF2B5EF4-FFF2-40B4-BE49-F238E27FC236}">
                <a16:creationId xmlns:a16="http://schemas.microsoft.com/office/drawing/2014/main" id="{AF38BC0C-A289-3944-FDB6-5E9D5568B334}"/>
              </a:ext>
            </a:extLst>
          </p:cNvPr>
          <p:cNvSpPr>
            <a:spLocks noGrp="1"/>
          </p:cNvSpPr>
          <p:nvPr>
            <p:ph idx="1"/>
          </p:nvPr>
        </p:nvSpPr>
        <p:spPr/>
        <p:txBody>
          <a:bodyPr>
            <a:normAutofit/>
          </a:bodyPr>
          <a:lstStyle/>
          <a:p>
            <a:r>
              <a:rPr lang="en-US" i="0" dirty="0">
                <a:effectLst/>
              </a:rPr>
              <a:t>Sec. </a:t>
            </a:r>
            <a:r>
              <a:rPr lang="en-US" i="0" dirty="0">
                <a:effectLst/>
                <a:highlight>
                  <a:srgbClr val="FFFFFF"/>
                </a:highlight>
              </a:rPr>
              <a:t>6. (1) Without prejudice to the provisions of this Act, the officers appointed under the State Goods and Services Tax Act or the Union Territory Goods and Services Tax Act are </a:t>
            </a:r>
            <a:r>
              <a:rPr lang="en-US" i="0" dirty="0" err="1">
                <a:effectLst/>
                <a:highlight>
                  <a:srgbClr val="FFFFFF"/>
                </a:highlight>
              </a:rPr>
              <a:t>authorised</a:t>
            </a:r>
            <a:r>
              <a:rPr lang="en-US" i="0" dirty="0">
                <a:effectLst/>
                <a:highlight>
                  <a:srgbClr val="FFFFFF"/>
                </a:highlight>
              </a:rPr>
              <a:t> to be the proper officers for the purposes of this Act, subject to such conditions as the Government shall, on the recommendations of the Council, by notification, specify.</a:t>
            </a:r>
          </a:p>
          <a:p>
            <a:r>
              <a:rPr lang="en-US" i="0" dirty="0">
                <a:effectLst/>
                <a:highlight>
                  <a:srgbClr val="FFFFFF"/>
                </a:highlight>
              </a:rPr>
              <a:t>Circular No.1/2017-GST (Council) dated 20.09.2017</a:t>
            </a:r>
            <a:endParaRPr lang="en-US" dirty="0">
              <a:highlight>
                <a:srgbClr val="FFFFFF"/>
              </a:highlight>
            </a:endParaRPr>
          </a:p>
          <a:p>
            <a:r>
              <a:rPr lang="en-US" i="0" dirty="0">
                <a:effectLst/>
                <a:highlight>
                  <a:srgbClr val="FFFFFF"/>
                </a:highlight>
              </a:rPr>
              <a:t>Notification No.39/2017-Central Tax on 13.10.2017 further amended by Notification No.10/2018-CT dated 23.01.2018</a:t>
            </a:r>
          </a:p>
          <a:p>
            <a:r>
              <a:rPr lang="en-US" i="0" dirty="0" err="1">
                <a:effectLst/>
              </a:rPr>
              <a:t>Tvl</a:t>
            </a:r>
            <a:r>
              <a:rPr lang="en-US" i="0" dirty="0">
                <a:effectLst/>
              </a:rPr>
              <a:t>. Vardhan </a:t>
            </a:r>
            <a:r>
              <a:rPr lang="en-US" i="0" dirty="0" err="1">
                <a:effectLst/>
              </a:rPr>
              <a:t>Infraastructre</a:t>
            </a:r>
            <a:r>
              <a:rPr lang="en-US" i="0" dirty="0">
                <a:effectLst/>
              </a:rPr>
              <a:t> v. The Special Secretary 2024-VIL-272-MAD</a:t>
            </a:r>
          </a:p>
        </p:txBody>
      </p:sp>
    </p:spTree>
    <p:extLst>
      <p:ext uri="{BB962C8B-B14F-4D97-AF65-F5344CB8AC3E}">
        <p14:creationId xmlns:p14="http://schemas.microsoft.com/office/powerpoint/2010/main" val="3864712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52534-1A3F-2199-4B3C-7C97143729CD}"/>
              </a:ext>
            </a:extLst>
          </p:cNvPr>
          <p:cNvSpPr>
            <a:spLocks noGrp="1"/>
          </p:cNvSpPr>
          <p:nvPr>
            <p:ph type="title"/>
          </p:nvPr>
        </p:nvSpPr>
        <p:spPr/>
        <p:txBody>
          <a:bodyPr/>
          <a:lstStyle/>
          <a:p>
            <a:r>
              <a:rPr lang="en-US" dirty="0"/>
              <a:t>Penalty on the employee</a:t>
            </a:r>
          </a:p>
        </p:txBody>
      </p:sp>
      <p:sp>
        <p:nvSpPr>
          <p:cNvPr id="3" name="Content Placeholder 2">
            <a:extLst>
              <a:ext uri="{FF2B5EF4-FFF2-40B4-BE49-F238E27FC236}">
                <a16:creationId xmlns:a16="http://schemas.microsoft.com/office/drawing/2014/main" id="{D07BDCDD-32A8-B490-A3A9-5B689E5F826C}"/>
              </a:ext>
            </a:extLst>
          </p:cNvPr>
          <p:cNvSpPr>
            <a:spLocks noGrp="1"/>
          </p:cNvSpPr>
          <p:nvPr>
            <p:ph idx="1"/>
          </p:nvPr>
        </p:nvSpPr>
        <p:spPr/>
        <p:txBody>
          <a:bodyPr/>
          <a:lstStyle/>
          <a:p>
            <a:r>
              <a:rPr lang="en-US" dirty="0"/>
              <a:t>Section 122. Penalty for certain offences - (1) Where a taxable person who—</a:t>
            </a:r>
          </a:p>
          <a:p>
            <a:r>
              <a:rPr lang="en-US" dirty="0"/>
              <a:t>(1-A) Any person who retains the benefit of a transaction covered under clauses (</a:t>
            </a:r>
            <a:r>
              <a:rPr lang="en-US" dirty="0" err="1"/>
              <a:t>i</a:t>
            </a:r>
            <a:r>
              <a:rPr lang="en-US" dirty="0"/>
              <a:t>), (ii), (vii) or clause (ix) of sub-section (1) and at whose instance such transaction is conducted, shall be liable to a penalty of an amount equivalent to the tax evaded or input tax credit availed of or passed on</a:t>
            </a:r>
          </a:p>
          <a:p>
            <a:r>
              <a:rPr lang="en-US" dirty="0"/>
              <a:t>Section 137. Offences by companies - (1) Where an offence committed by a person under this Act is a company, every person who, at the time the offence was committed was in charge of, and was responsible to, the company for the conduct of business of the company, as well as the company, shall be deemed to be guilty of the offence and shall be liable to be proceeded against and punished accordingly</a:t>
            </a:r>
          </a:p>
          <a:p>
            <a:r>
              <a:rPr lang="en-US" dirty="0"/>
              <a:t>(2) Notwithstanding anything contained in sub-section (1), where an offence under this Act has been committed by a company and it is proved that the offence has been committed with the consent or connivance of, or is attributable to any negligence on the part of, any director, manager, secretary or other officer of the company, such director, manager, secretary or other officer shall also be deemed to be guilty of that offence and shall be liable to be proceeded against and punished accordingly. </a:t>
            </a:r>
          </a:p>
          <a:p>
            <a:r>
              <a:rPr lang="en-US" dirty="0"/>
              <a:t>Shantanu Sanjay </a:t>
            </a:r>
            <a:r>
              <a:rPr lang="en-US" dirty="0" err="1"/>
              <a:t>Hundekari</a:t>
            </a:r>
            <a:r>
              <a:rPr lang="en-US" dirty="0"/>
              <a:t> vs. Union of India 2024:BHC-OS:5302</a:t>
            </a:r>
          </a:p>
          <a:p>
            <a:endParaRPr lang="en-US" dirty="0"/>
          </a:p>
        </p:txBody>
      </p:sp>
    </p:spTree>
    <p:extLst>
      <p:ext uri="{BB962C8B-B14F-4D97-AF65-F5344CB8AC3E}">
        <p14:creationId xmlns:p14="http://schemas.microsoft.com/office/powerpoint/2010/main" val="1727200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A5713-5AB9-06D7-719F-78F810A58B37}"/>
              </a:ext>
            </a:extLst>
          </p:cNvPr>
          <p:cNvSpPr>
            <a:spLocks noGrp="1"/>
          </p:cNvSpPr>
          <p:nvPr>
            <p:ph type="title"/>
          </p:nvPr>
        </p:nvSpPr>
        <p:spPr/>
        <p:txBody>
          <a:bodyPr/>
          <a:lstStyle/>
          <a:p>
            <a:r>
              <a:rPr lang="en-US" dirty="0"/>
              <a:t>Import ocean freight – FOB contracts</a:t>
            </a:r>
          </a:p>
        </p:txBody>
      </p:sp>
      <p:sp>
        <p:nvSpPr>
          <p:cNvPr id="3" name="Content Placeholder 2">
            <a:extLst>
              <a:ext uri="{FF2B5EF4-FFF2-40B4-BE49-F238E27FC236}">
                <a16:creationId xmlns:a16="http://schemas.microsoft.com/office/drawing/2014/main" id="{A543B485-94E4-D660-E904-934839C1749B}"/>
              </a:ext>
            </a:extLst>
          </p:cNvPr>
          <p:cNvSpPr>
            <a:spLocks noGrp="1"/>
          </p:cNvSpPr>
          <p:nvPr>
            <p:ph idx="1"/>
          </p:nvPr>
        </p:nvSpPr>
        <p:spPr/>
        <p:txBody>
          <a:bodyPr>
            <a:normAutofit lnSpcReduction="10000"/>
          </a:bodyPr>
          <a:lstStyle/>
          <a:p>
            <a:r>
              <a:rPr lang="en-US" dirty="0">
                <a:effectLst/>
                <a:highlight>
                  <a:srgbClr val="FFFFFF"/>
                </a:highlight>
              </a:rPr>
              <a:t>Sr. No. 1 of Notification No. 10/2017 - IT (Rate) dt. 28/06/2017 provides that the tax on the service supplied by any person who is located in non-taxable territory to any person located in the taxable territory shall be payable by the person located in the taxable territory.</a:t>
            </a:r>
          </a:p>
          <a:p>
            <a:r>
              <a:rPr lang="en-US" dirty="0">
                <a:effectLst/>
                <a:highlight>
                  <a:srgbClr val="FFFFFF"/>
                </a:highlight>
              </a:rPr>
              <a:t>Decision of the Hon'ble Supreme Court in the case of  Union of India v. Mohit Minerals (P.) Ltd. dealt with a situation of CIF imports and held that levy imposed under Sr. No. 10 of Notification No. 10/2017-IT (Rate) on the 'service' aspect of the transaction is in violation of the principle of 'composite supply' enshrined under Section 2(30) read with Section 8 of the CGST Act. Since the Indian importer is liable to pay IGST on the 'composite supply', comprising of supply of goods and supply of services of transportation, insurance, etc. in a CIF contract, a separate levy on the Indian importer for the 'supply of services' by the shipping line would be in violation of Section 8 of the CGST Act.</a:t>
            </a:r>
          </a:p>
          <a:p>
            <a:pPr algn="l">
              <a:buFont typeface="Arial" panose="020B0604020202020204" pitchFamily="34" charset="0"/>
              <a:buChar char="•"/>
            </a:pPr>
            <a:r>
              <a:rPr lang="en-US" dirty="0">
                <a:effectLst/>
                <a:highlight>
                  <a:srgbClr val="FFFFFF"/>
                </a:highlight>
              </a:rPr>
              <a:t>Notification No.11/2023 IT (Rate) dt. 26/09/2023  has omitted the following services from the scope of Sr. No. 9(ii) of Notification No. 8/2017 - IT (Rate) dt. 28/06/2017:</a:t>
            </a:r>
          </a:p>
          <a:p>
            <a:pPr lvl="1" algn="l"/>
            <a:r>
              <a:rPr lang="en-US" dirty="0">
                <a:effectLst/>
                <a:highlight>
                  <a:srgbClr val="FFFFFF"/>
                </a:highlight>
              </a:rPr>
              <a:t>“including services provided or agreed to be provided by a person located in non-taxable territory to a person located in non-taxable territory by way of transportation of goods by a vessel from a place outside India up to the customs station of clearance in India"</a:t>
            </a:r>
          </a:p>
          <a:p>
            <a:r>
              <a:rPr lang="en-US" dirty="0">
                <a:effectLst/>
                <a:highlight>
                  <a:srgbClr val="FFFFFF"/>
                </a:highlight>
              </a:rPr>
              <a:t>Agarwal Coal Corporation (P.) Ltd. vs. Assistant Commissioner of State Tax (2024) 17 </a:t>
            </a:r>
            <a:r>
              <a:rPr lang="en-US" dirty="0" err="1">
                <a:effectLst/>
                <a:highlight>
                  <a:srgbClr val="FFFFFF"/>
                </a:highlight>
              </a:rPr>
              <a:t>Centax</a:t>
            </a:r>
            <a:r>
              <a:rPr lang="en-US" dirty="0">
                <a:effectLst/>
                <a:highlight>
                  <a:srgbClr val="FFFFFF"/>
                </a:highlight>
              </a:rPr>
              <a:t> 343 (Bom.)</a:t>
            </a:r>
          </a:p>
        </p:txBody>
      </p:sp>
    </p:spTree>
    <p:extLst>
      <p:ext uri="{BB962C8B-B14F-4D97-AF65-F5344CB8AC3E}">
        <p14:creationId xmlns:p14="http://schemas.microsoft.com/office/powerpoint/2010/main" val="2117073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C8209-17BC-A6FA-7230-B488976A47BE}"/>
              </a:ext>
            </a:extLst>
          </p:cNvPr>
          <p:cNvSpPr>
            <a:spLocks noGrp="1"/>
          </p:cNvSpPr>
          <p:nvPr>
            <p:ph type="title"/>
          </p:nvPr>
        </p:nvSpPr>
        <p:spPr/>
        <p:txBody>
          <a:bodyPr/>
          <a:lstStyle/>
          <a:p>
            <a:r>
              <a:rPr lang="en-US" dirty="0"/>
              <a:t>RCM – Import of services</a:t>
            </a:r>
          </a:p>
        </p:txBody>
      </p:sp>
      <p:sp>
        <p:nvSpPr>
          <p:cNvPr id="3" name="Content Placeholder 2">
            <a:extLst>
              <a:ext uri="{FF2B5EF4-FFF2-40B4-BE49-F238E27FC236}">
                <a16:creationId xmlns:a16="http://schemas.microsoft.com/office/drawing/2014/main" id="{90C2AA70-8C33-42D8-A303-D922829DC0BF}"/>
              </a:ext>
            </a:extLst>
          </p:cNvPr>
          <p:cNvSpPr>
            <a:spLocks noGrp="1"/>
          </p:cNvSpPr>
          <p:nvPr>
            <p:ph idx="1"/>
          </p:nvPr>
        </p:nvSpPr>
        <p:spPr/>
        <p:txBody>
          <a:bodyPr/>
          <a:lstStyle/>
          <a:p>
            <a:r>
              <a:rPr lang="en-US" dirty="0"/>
              <a:t>Sr. No. 1 of </a:t>
            </a:r>
            <a:r>
              <a:rPr lang="en-US" dirty="0">
                <a:effectLst/>
                <a:highlight>
                  <a:srgbClr val="FFFFFF"/>
                </a:highlight>
              </a:rPr>
              <a:t>Notification No. 10/2017-IT (Rate) </a:t>
            </a:r>
          </a:p>
          <a:p>
            <a:endParaRPr lang="en-US" dirty="0">
              <a:highlight>
                <a:srgbClr val="FFFFFF"/>
              </a:highlight>
            </a:endParaRPr>
          </a:p>
          <a:p>
            <a:endParaRPr lang="en-US" dirty="0">
              <a:highlight>
                <a:srgbClr val="FFFFFF"/>
              </a:highlight>
            </a:endParaRPr>
          </a:p>
          <a:p>
            <a:endParaRPr lang="en-US" dirty="0">
              <a:highlight>
                <a:srgbClr val="FFFFFF"/>
              </a:highlight>
            </a:endParaRPr>
          </a:p>
          <a:p>
            <a:endParaRPr lang="en-US" dirty="0">
              <a:highlight>
                <a:srgbClr val="FFFFFF"/>
              </a:highlight>
            </a:endParaRPr>
          </a:p>
          <a:p>
            <a:endParaRPr lang="en-US" dirty="0">
              <a:highlight>
                <a:srgbClr val="FFFFFF"/>
              </a:highlight>
            </a:endParaRPr>
          </a:p>
          <a:p>
            <a:pPr marL="0" indent="0">
              <a:buNone/>
            </a:pPr>
            <a:endParaRPr lang="en-US" dirty="0">
              <a:highlight>
                <a:srgbClr val="FFFFFF"/>
              </a:highlight>
            </a:endParaRPr>
          </a:p>
          <a:p>
            <a:r>
              <a:rPr lang="en-US" dirty="0"/>
              <a:t>Savio </a:t>
            </a:r>
            <a:r>
              <a:rPr lang="en-US" dirty="0" err="1"/>
              <a:t>Jewellery</a:t>
            </a:r>
            <a:r>
              <a:rPr lang="en-US" dirty="0"/>
              <a:t> v. Commissioner 2024-VIL-469-RAJ</a:t>
            </a:r>
          </a:p>
          <a:p>
            <a:endParaRPr lang="en-US" dirty="0"/>
          </a:p>
        </p:txBody>
      </p:sp>
      <p:graphicFrame>
        <p:nvGraphicFramePr>
          <p:cNvPr id="4" name="Table 3">
            <a:extLst>
              <a:ext uri="{FF2B5EF4-FFF2-40B4-BE49-F238E27FC236}">
                <a16:creationId xmlns:a16="http://schemas.microsoft.com/office/drawing/2014/main" id="{13DF0D22-57AF-DC3B-BB35-706B53321783}"/>
              </a:ext>
            </a:extLst>
          </p:cNvPr>
          <p:cNvGraphicFramePr>
            <a:graphicFrameLocks noGrp="1"/>
          </p:cNvGraphicFramePr>
          <p:nvPr/>
        </p:nvGraphicFramePr>
        <p:xfrm>
          <a:off x="838200" y="2234430"/>
          <a:ext cx="8128000" cy="2103120"/>
        </p:xfrm>
        <a:graphic>
          <a:graphicData uri="http://schemas.openxmlformats.org/drawingml/2006/table">
            <a:tbl>
              <a:tblPr firstRow="1" bandRow="1">
                <a:tableStyleId>{5C22544A-7EE6-4342-B048-85BDC9FD1C3A}</a:tableStyleId>
              </a:tblPr>
              <a:tblGrid>
                <a:gridCol w="972127">
                  <a:extLst>
                    <a:ext uri="{9D8B030D-6E8A-4147-A177-3AD203B41FA5}">
                      <a16:colId xmlns:a16="http://schemas.microsoft.com/office/drawing/2014/main" val="2891964981"/>
                    </a:ext>
                  </a:extLst>
                </a:gridCol>
                <a:gridCol w="3091873">
                  <a:extLst>
                    <a:ext uri="{9D8B030D-6E8A-4147-A177-3AD203B41FA5}">
                      <a16:colId xmlns:a16="http://schemas.microsoft.com/office/drawing/2014/main" val="1410653323"/>
                    </a:ext>
                  </a:extLst>
                </a:gridCol>
                <a:gridCol w="2032000">
                  <a:extLst>
                    <a:ext uri="{9D8B030D-6E8A-4147-A177-3AD203B41FA5}">
                      <a16:colId xmlns:a16="http://schemas.microsoft.com/office/drawing/2014/main" val="3735916571"/>
                    </a:ext>
                  </a:extLst>
                </a:gridCol>
                <a:gridCol w="2032000">
                  <a:extLst>
                    <a:ext uri="{9D8B030D-6E8A-4147-A177-3AD203B41FA5}">
                      <a16:colId xmlns:a16="http://schemas.microsoft.com/office/drawing/2014/main" val="1551960228"/>
                    </a:ext>
                  </a:extLst>
                </a:gridCol>
              </a:tblGrid>
              <a:tr h="370840">
                <a:tc>
                  <a:txBody>
                    <a:bodyPr/>
                    <a:lstStyle/>
                    <a:p>
                      <a:r>
                        <a:rPr lang="en-US" sz="1800" dirty="0">
                          <a:latin typeface="Calibri (Body)"/>
                        </a:rPr>
                        <a:t>Sl. No. </a:t>
                      </a:r>
                    </a:p>
                  </a:txBody>
                  <a:tcPr/>
                </a:tc>
                <a:tc>
                  <a:txBody>
                    <a:bodyPr/>
                    <a:lstStyle/>
                    <a:p>
                      <a:r>
                        <a:rPr lang="en-US" sz="1800" dirty="0">
                          <a:latin typeface="Calibri (Body)"/>
                        </a:rPr>
                        <a:t>Category of Supply of Services</a:t>
                      </a:r>
                    </a:p>
                  </a:txBody>
                  <a:tcPr/>
                </a:tc>
                <a:tc>
                  <a:txBody>
                    <a:bodyPr/>
                    <a:lstStyle/>
                    <a:p>
                      <a:r>
                        <a:rPr lang="en-US" sz="1800" dirty="0">
                          <a:latin typeface="Calibri (Body)"/>
                        </a:rPr>
                        <a:t>Supplier of Service</a:t>
                      </a:r>
                    </a:p>
                  </a:txBody>
                  <a:tcPr/>
                </a:tc>
                <a:tc>
                  <a:txBody>
                    <a:bodyPr/>
                    <a:lstStyle/>
                    <a:p>
                      <a:r>
                        <a:rPr lang="en-US" sz="1800" dirty="0">
                          <a:latin typeface="Calibri (Body)"/>
                        </a:rPr>
                        <a:t>Recipient of Service</a:t>
                      </a:r>
                    </a:p>
                  </a:txBody>
                  <a:tcPr/>
                </a:tc>
                <a:extLst>
                  <a:ext uri="{0D108BD9-81ED-4DB2-BD59-A6C34878D82A}">
                    <a16:rowId xmlns:a16="http://schemas.microsoft.com/office/drawing/2014/main" val="2187298159"/>
                  </a:ext>
                </a:extLst>
              </a:tr>
              <a:tr h="370840">
                <a:tc>
                  <a:txBody>
                    <a:bodyPr/>
                    <a:lstStyle/>
                    <a:p>
                      <a:r>
                        <a:rPr lang="en-US" sz="1800" dirty="0">
                          <a:latin typeface="Calibri (Body)"/>
                        </a:rPr>
                        <a:t>1. </a:t>
                      </a:r>
                    </a:p>
                  </a:txBody>
                  <a:tcPr/>
                </a:tc>
                <a:tc>
                  <a:txBody>
                    <a:bodyPr/>
                    <a:lstStyle/>
                    <a:p>
                      <a:r>
                        <a:rPr lang="en-US" sz="1800" dirty="0">
                          <a:latin typeface="Calibri (Body)"/>
                        </a:rPr>
                        <a:t>Any service supplied by any person who is located in a non-taxable territory to any person other than non-taxable online recipient. </a:t>
                      </a:r>
                    </a:p>
                  </a:txBody>
                  <a:tcPr/>
                </a:tc>
                <a:tc>
                  <a:txBody>
                    <a:bodyPr/>
                    <a:lstStyle/>
                    <a:p>
                      <a:r>
                        <a:rPr lang="en-US" sz="1800" dirty="0">
                          <a:latin typeface="Calibri (Body)"/>
                        </a:rPr>
                        <a:t>Any person located in a non-taxable territory</a:t>
                      </a:r>
                    </a:p>
                  </a:txBody>
                  <a:tcPr/>
                </a:tc>
                <a:tc>
                  <a:txBody>
                    <a:bodyPr/>
                    <a:lstStyle/>
                    <a:p>
                      <a:r>
                        <a:rPr lang="en-US" sz="1800" dirty="0">
                          <a:latin typeface="Calibri (Body)"/>
                        </a:rPr>
                        <a:t>Any person located in the taxable territory other than non-taxable online recipient</a:t>
                      </a:r>
                    </a:p>
                  </a:txBody>
                  <a:tcPr/>
                </a:tc>
                <a:extLst>
                  <a:ext uri="{0D108BD9-81ED-4DB2-BD59-A6C34878D82A}">
                    <a16:rowId xmlns:a16="http://schemas.microsoft.com/office/drawing/2014/main" val="3435587400"/>
                  </a:ext>
                </a:extLst>
              </a:tr>
            </a:tbl>
          </a:graphicData>
        </a:graphic>
      </p:graphicFrame>
    </p:spTree>
    <p:extLst>
      <p:ext uri="{BB962C8B-B14F-4D97-AF65-F5344CB8AC3E}">
        <p14:creationId xmlns:p14="http://schemas.microsoft.com/office/powerpoint/2010/main" val="1474133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B137C-3004-1F1F-47BF-2D79400358C3}"/>
              </a:ext>
            </a:extLst>
          </p:cNvPr>
          <p:cNvSpPr>
            <a:spLocks noGrp="1"/>
          </p:cNvSpPr>
          <p:nvPr>
            <p:ph type="title"/>
          </p:nvPr>
        </p:nvSpPr>
        <p:spPr/>
        <p:txBody>
          <a:bodyPr/>
          <a:lstStyle/>
          <a:p>
            <a:r>
              <a:rPr lang="en-US" dirty="0"/>
              <a:t>IBC</a:t>
            </a:r>
          </a:p>
        </p:txBody>
      </p:sp>
      <p:sp>
        <p:nvSpPr>
          <p:cNvPr id="3" name="Content Placeholder 2">
            <a:extLst>
              <a:ext uri="{FF2B5EF4-FFF2-40B4-BE49-F238E27FC236}">
                <a16:creationId xmlns:a16="http://schemas.microsoft.com/office/drawing/2014/main" id="{B3B174D9-B94B-4DBE-44B7-6FF2FF37E500}"/>
              </a:ext>
            </a:extLst>
          </p:cNvPr>
          <p:cNvSpPr>
            <a:spLocks noGrp="1"/>
          </p:cNvSpPr>
          <p:nvPr>
            <p:ph idx="1"/>
          </p:nvPr>
        </p:nvSpPr>
        <p:spPr/>
        <p:txBody>
          <a:bodyPr/>
          <a:lstStyle/>
          <a:p>
            <a:r>
              <a:rPr lang="en-US" dirty="0"/>
              <a:t>Sec. </a:t>
            </a:r>
            <a:r>
              <a:rPr lang="en-US" i="0" dirty="0">
                <a:effectLst/>
                <a:highlight>
                  <a:srgbClr val="FFFFFF"/>
                </a:highlight>
              </a:rPr>
              <a:t>31.</a:t>
            </a:r>
            <a:r>
              <a:rPr lang="en-US" b="1" i="0" dirty="0">
                <a:effectLst/>
                <a:highlight>
                  <a:srgbClr val="FFFFFF"/>
                </a:highlight>
              </a:rPr>
              <a:t> </a:t>
            </a:r>
            <a:r>
              <a:rPr lang="en-US" b="0" i="0" dirty="0">
                <a:effectLst/>
                <a:highlight>
                  <a:srgbClr val="FFFFFF"/>
                </a:highlight>
              </a:rPr>
              <a:t>(1) If the Adjudicating Authority is satisfied that the resolution plan as approved by the committee of creditors under sub-section (4) of section 30 meets the requirements as referred to in sub-section (2) of section 30, it shall by order approve the resolution plan which shall be binding on the corporate debtor and its employees, members, creditors, [including the Central Government, any State Government or any local authority to whom a debt in respect of the payment of dues arising under any law for the time being in force, such as authorities to whom statutory dues are owed,] guarantors and other stakeholders involved in the resolution plan:</a:t>
            </a:r>
          </a:p>
          <a:p>
            <a:r>
              <a:rPr lang="en-US" dirty="0" err="1"/>
              <a:t>Ghanshayam</a:t>
            </a:r>
            <a:r>
              <a:rPr lang="en-US" dirty="0"/>
              <a:t> Mishra and Sons Private Limited v. Edelweiss Asset Reconstruction Company Limited (2021) 9 SCC 657 (SC)</a:t>
            </a:r>
          </a:p>
          <a:p>
            <a:r>
              <a:rPr lang="en-US" dirty="0" err="1"/>
              <a:t>Paschimanchal</a:t>
            </a:r>
            <a:r>
              <a:rPr lang="en-US" dirty="0"/>
              <a:t> </a:t>
            </a:r>
            <a:r>
              <a:rPr lang="en-US" dirty="0" err="1"/>
              <a:t>Vidhyut</a:t>
            </a:r>
            <a:r>
              <a:rPr lang="en-US" dirty="0"/>
              <a:t> </a:t>
            </a:r>
            <a:r>
              <a:rPr lang="en-US" dirty="0" err="1"/>
              <a:t>Vitran</a:t>
            </a:r>
            <a:r>
              <a:rPr lang="en-US" dirty="0"/>
              <a:t> Nigam Limited v. Raman </a:t>
            </a:r>
            <a:r>
              <a:rPr lang="en-US" dirty="0" err="1"/>
              <a:t>Ispat</a:t>
            </a:r>
            <a:r>
              <a:rPr lang="en-US" dirty="0"/>
              <a:t> Private Limited and others (Civil Appeal No. 7976 of 2012) (SC)</a:t>
            </a:r>
          </a:p>
          <a:p>
            <a:r>
              <a:rPr lang="en-US" dirty="0"/>
              <a:t>State Tax Officer Vs. Rainbow Papers Ltd. (2023) 9 SCC 545</a:t>
            </a:r>
          </a:p>
          <a:p>
            <a:r>
              <a:rPr lang="en-US" dirty="0"/>
              <a:t>Patna Highway Projects Ltd v. The State of Bihar 2024-VIL-414-PAT</a:t>
            </a:r>
          </a:p>
          <a:p>
            <a:r>
              <a:rPr lang="en-US" dirty="0"/>
              <a:t>KRBL Limited</a:t>
            </a:r>
            <a:r>
              <a:rPr lang="en-US" dirty="0">
                <a:highlight>
                  <a:srgbClr val="FFFFFF"/>
                </a:highlight>
              </a:rPr>
              <a:t> v. </a:t>
            </a:r>
            <a:r>
              <a:rPr lang="en-US" dirty="0"/>
              <a:t>State of Gujarat</a:t>
            </a:r>
            <a:r>
              <a:rPr lang="en-US" dirty="0">
                <a:highlight>
                  <a:srgbClr val="FFFFFF"/>
                </a:highlight>
              </a:rPr>
              <a:t> (</a:t>
            </a:r>
            <a:r>
              <a:rPr lang="en-US" dirty="0"/>
              <a:t>R/Special Civil Application No. 19804 of 2022) (Guj.)</a:t>
            </a:r>
          </a:p>
        </p:txBody>
      </p:sp>
    </p:spTree>
    <p:extLst>
      <p:ext uri="{BB962C8B-B14F-4D97-AF65-F5344CB8AC3E}">
        <p14:creationId xmlns:p14="http://schemas.microsoft.com/office/powerpoint/2010/main" val="4089881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2793</TotalTime>
  <Words>7717</Words>
  <Application>Microsoft Office PowerPoint</Application>
  <PresentationFormat>Widescreen</PresentationFormat>
  <Paragraphs>388</Paragraphs>
  <Slides>47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Arial</vt:lpstr>
      <vt:lpstr>Arial Black</vt:lpstr>
      <vt:lpstr>Calibri</vt:lpstr>
      <vt:lpstr>Calibri (Body)</vt:lpstr>
      <vt:lpstr>Calibri Light</vt:lpstr>
      <vt:lpstr>Poppins</vt:lpstr>
      <vt:lpstr>roboto-pt</vt:lpstr>
      <vt:lpstr>Times New Roman</vt:lpstr>
      <vt:lpstr>Office Theme</vt:lpstr>
      <vt:lpstr>RECENT DEVELOPMENTS UNDER GST</vt:lpstr>
      <vt:lpstr>Invocation of Sec. 74</vt:lpstr>
      <vt:lpstr>Extension of limitation</vt:lpstr>
      <vt:lpstr>Sec 16(2)(c) &amp; 16(4)</vt:lpstr>
      <vt:lpstr>Proper officer</vt:lpstr>
      <vt:lpstr>Penalty on the employee</vt:lpstr>
      <vt:lpstr>Import ocean freight – FOB contracts</vt:lpstr>
      <vt:lpstr>RCM – Import of services</vt:lpstr>
      <vt:lpstr>IBC</vt:lpstr>
      <vt:lpstr>Local authority and Governmental authority</vt:lpstr>
      <vt:lpstr>Late fee</vt:lpstr>
      <vt:lpstr>E-way bill</vt:lpstr>
      <vt:lpstr>Educational Services</vt:lpstr>
      <vt:lpstr>Educational Services</vt:lpstr>
      <vt:lpstr>Hostel Accommodation</vt:lpstr>
      <vt:lpstr>Interest</vt:lpstr>
      <vt:lpstr>Interest</vt:lpstr>
      <vt:lpstr>Interest</vt:lpstr>
      <vt:lpstr>Interest – Transitional credits</vt:lpstr>
      <vt:lpstr>Interest on refund</vt:lpstr>
      <vt:lpstr>ITC – Limitation</vt:lpstr>
      <vt:lpstr>ITC – Limitation</vt:lpstr>
      <vt:lpstr>ITC – Limitation</vt:lpstr>
      <vt:lpstr>Errors in GSTR 1/3B</vt:lpstr>
      <vt:lpstr>ITC – 2A mismatch</vt:lpstr>
      <vt:lpstr>Cancelled dealers, return defaulters &amp; tax non payers</vt:lpstr>
      <vt:lpstr>Cancelled dealers, return defaulters &amp; tax non payers</vt:lpstr>
      <vt:lpstr>Cancelled dealers, return defaulters &amp; tax non payers</vt:lpstr>
      <vt:lpstr>Cancelled dealers, return defaulters &amp; tax non payers</vt:lpstr>
      <vt:lpstr>Cancelled dealers, return defaulters &amp; tax non payers</vt:lpstr>
      <vt:lpstr>Cancelled dealers, return defaulters &amp; tax non payers</vt:lpstr>
      <vt:lpstr>Construction of an immovable property</vt:lpstr>
      <vt:lpstr>Discounts</vt:lpstr>
      <vt:lpstr>Discounts</vt:lpstr>
      <vt:lpstr>JDA</vt:lpstr>
      <vt:lpstr>JDA</vt:lpstr>
      <vt:lpstr>DRC 01A</vt:lpstr>
      <vt:lpstr>Secondment of employees</vt:lpstr>
      <vt:lpstr>Corporate guarantee</vt:lpstr>
      <vt:lpstr>Limitation for filing the appeal</vt:lpstr>
      <vt:lpstr>Limitation for filing the appeal</vt:lpstr>
      <vt:lpstr>Statutory pre-deposit</vt:lpstr>
      <vt:lpstr>Statutory pre-deposit</vt:lpstr>
      <vt:lpstr>Statutory pre-deposit</vt:lpstr>
      <vt:lpstr>Statutory pre-deposit</vt:lpstr>
      <vt:lpstr>Remand by appellate authority</vt:lpstr>
      <vt:lpstr>THANKS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Inspection, search &amp; seizure under GST</dc:title>
  <dc:creator>Abhay Desai</dc:creator>
  <cp:lastModifiedBy>ICAI Gurugram Branch</cp:lastModifiedBy>
  <cp:revision>335</cp:revision>
  <cp:lastPrinted>2023-12-07T07:13:02Z</cp:lastPrinted>
  <dcterms:created xsi:type="dcterms:W3CDTF">2021-06-26T13:01:22Z</dcterms:created>
  <dcterms:modified xsi:type="dcterms:W3CDTF">2024-06-08T04:13:12Z</dcterms:modified>
</cp:coreProperties>
</file>