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2" r:id="rId2"/>
  </p:sldMasterIdLst>
  <p:notesMasterIdLst>
    <p:notesMasterId r:id="rId41"/>
  </p:notesMasterIdLst>
  <p:sldIdLst>
    <p:sldId id="345" r:id="rId3"/>
    <p:sldId id="332" r:id="rId4"/>
    <p:sldId id="346" r:id="rId5"/>
    <p:sldId id="298" r:id="rId6"/>
    <p:sldId id="347" r:id="rId7"/>
    <p:sldId id="313" r:id="rId8"/>
    <p:sldId id="344" r:id="rId9"/>
    <p:sldId id="333" r:id="rId10"/>
    <p:sldId id="348" r:id="rId11"/>
    <p:sldId id="294" r:id="rId12"/>
    <p:sldId id="295" r:id="rId13"/>
    <p:sldId id="274" r:id="rId14"/>
    <p:sldId id="296" r:id="rId15"/>
    <p:sldId id="278" r:id="rId16"/>
    <p:sldId id="325" r:id="rId17"/>
    <p:sldId id="343" r:id="rId18"/>
    <p:sldId id="310" r:id="rId19"/>
    <p:sldId id="311" r:id="rId20"/>
    <p:sldId id="316" r:id="rId21"/>
    <p:sldId id="314" r:id="rId22"/>
    <p:sldId id="317" r:id="rId23"/>
    <p:sldId id="318" r:id="rId24"/>
    <p:sldId id="319" r:id="rId25"/>
    <p:sldId id="321" r:id="rId26"/>
    <p:sldId id="315" r:id="rId27"/>
    <p:sldId id="322" r:id="rId28"/>
    <p:sldId id="323" r:id="rId29"/>
    <p:sldId id="330" r:id="rId30"/>
    <p:sldId id="331" r:id="rId31"/>
    <p:sldId id="306" r:id="rId32"/>
    <p:sldId id="334" r:id="rId33"/>
    <p:sldId id="336" r:id="rId34"/>
    <p:sldId id="338" r:id="rId35"/>
    <p:sldId id="339" r:id="rId36"/>
    <p:sldId id="329" r:id="rId37"/>
    <p:sldId id="341" r:id="rId38"/>
    <p:sldId id="342" r:id="rId39"/>
    <p:sldId id="307" r:id="rId40"/>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B04F67D-C6C5-4D1B-9F06-84E6736D7C77}">
          <p14:sldIdLst>
            <p14:sldId id="345"/>
            <p14:sldId id="332"/>
            <p14:sldId id="346"/>
            <p14:sldId id="298"/>
            <p14:sldId id="347"/>
            <p14:sldId id="313"/>
            <p14:sldId id="344"/>
            <p14:sldId id="333"/>
            <p14:sldId id="348"/>
            <p14:sldId id="294"/>
            <p14:sldId id="295"/>
            <p14:sldId id="274"/>
            <p14:sldId id="296"/>
            <p14:sldId id="278"/>
            <p14:sldId id="325"/>
            <p14:sldId id="343"/>
            <p14:sldId id="310"/>
            <p14:sldId id="311"/>
            <p14:sldId id="316"/>
            <p14:sldId id="314"/>
            <p14:sldId id="317"/>
            <p14:sldId id="318"/>
            <p14:sldId id="319"/>
            <p14:sldId id="321"/>
            <p14:sldId id="315"/>
            <p14:sldId id="322"/>
            <p14:sldId id="323"/>
            <p14:sldId id="330"/>
            <p14:sldId id="331"/>
            <p14:sldId id="306"/>
            <p14:sldId id="334"/>
            <p14:sldId id="336"/>
            <p14:sldId id="338"/>
            <p14:sldId id="339"/>
            <p14:sldId id="329"/>
            <p14:sldId id="341"/>
            <p14:sldId id="342"/>
            <p14:sldId id="30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35" autoAdjust="0"/>
    <p:restoredTop sz="94660"/>
  </p:normalViewPr>
  <p:slideViewPr>
    <p:cSldViewPr snapToGrid="0">
      <p:cViewPr varScale="1">
        <p:scale>
          <a:sx n="81" d="100"/>
          <a:sy n="81" d="100"/>
        </p:scale>
        <p:origin x="82"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0:05.397"/>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0 0,'39'3,"0"0,74 19,-74-13,1-2,64 4,-57-10,85 13,-98-10,45 1,-47-4,58 9,-54-4,66 2,-32-5,2 9,-52-7,0-2,26 2,-33-5,44 2,80 11,-62-4,1-4,111-6,-61-2,408 4,-512-3,0 0,0-1,0-2,37-11,7-2,-45 13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7:46.01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0 102,'84'1,"-8"1,126-15,-70 1,225 7,-192 7,2383-2,-2515-2,1-1,-1-2,38-11,-34 8,-1 1,55-3,117 7,108-4,174-9,-463 16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7:53.33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2,'3'0,"34"-1,0 1,0 2,-1 2,66 15,-69-10,0-2,1-1,48 1,105-6,-106-2,885 0,-731-13,-10 0,12 16,160-4,-238-10,61-1,-188 13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8:15.51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51,'929'-42,"-785"33,205 13,141 41,26 1,-158-26,676 20,-535-1,-49 0,298-39,-342-2,-182 15,-34-1,83-10,161 7,437 6,-845-16,49-10,5 0,223-18,-148 9,-124 17</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8:21.2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1,'1823'0,"-1800"0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8:37.274"/>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0 80,'1'-1,"-1"0,0 0,1 0,-1 0,1 0,-1 0,1 0,0 1,-1-1,1 0,0 0,-1 0,1 1,0-1,0 0,0 1,0-1,0 1,0-1,0 1,0-1,0 1,0 0,0 0,0-1,0 1,0 0,1 0,39-4,-33 3,449-4,-247 8,-40-1,180-5,-240-9,29-1,244 12,-178 2,-59-13,-27 0,546 7,-365 8,-196-5,119 4,-120 11,-65-7,43 2,46 5,13 0,156-14,-274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2:27.764"/>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25,'7'0,"0"-1,-1 0,1-1,12-3,19-5,56 5,99 6,-71 1,813-2,-710 11,-12 0,166 14,-290-17,491 4,-350-15,-94 6,193 27,-242-21,168-7,-128-4,685 2,-794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2:35.580"/>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66,'953'0,"-780"-11,9-1,-157 13,375 12,136-2,-336-13,2168 2,-2292-3,83-15,39-3,60 3,89 12,-201 8,435-2,-560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2:39.417"/>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0,'41'0,"1393"21,-1273-14,474 36,-501-31,262-10,-249-13,67-1,1094 13,-1291 0,0 1,29 6,19 3,-47-10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26:22.793"/>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1 26,'2085'0,"-1788"-13,-26 0,202 14,-450 0,0 2,0 0,0 2,26 8,-21-5,54 8,-55-14</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0:51:37.445"/>
    </inkml:context>
    <inkml:brush xml:id="br0">
      <inkml:brushProperty name="width" value="0.2" units="cm"/>
      <inkml:brushProperty name="height" value="0.4" units="cm"/>
      <inkml:brushProperty name="color" value="#FFACD5"/>
      <inkml:brushProperty name="tip" value="rectangle"/>
      <inkml:brushProperty name="rasterOp" value="maskPen"/>
      <inkml:brushProperty name="ignorePressure" value="1"/>
    </inkml:brush>
  </inkml:definitions>
  <inkml:trace contextRef="#ctx0" brushRef="#br0">1 129,'1416'0,"-1097"25,-57-1,395-20,-351-6,509 2,-552-18,-189 10,19-3,87-4,8 0,-94 5,372-16,-142 0,-14-1,-24 28,284-10,151-7,-570 16,-115 3,-1 1,1 1,40 12,-14-3,-35-9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0:38.853"/>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54,'219'-13,"5"-1,1719 15,-1776-14,-2-1,1667 14,-840 1,-964-1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0:59.23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1,'283'15,"-122"-4,-96-9,116 20,164 27,17-43,-210-8,-116 2,763 24,-215 5,5-29,-246-2,1475 2,-1609-16,-99 5,-10 0,72-3,338 15,-483-1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1:03.92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55,'7'-4,"0"0,0 0,0 0,1 1,-1 0,1 1,0 0,0 0,11-1,-1-1,40-5,1 2,0 3,98 6,-63 0,70-3,142 3,-167 10,49 2,567-15,-734 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1:06.04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79,'30'-13,"1"0,1 2,0 2,0 1,1 1,44-3,203 3,-199 7,682 2,-734-1,54 11,-53-7,44 3,11-8,-61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1:53.02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0,'349'13,"-321"-11,496 17,-468-16,70 11,-72-6,79 1,31 0,-12 0,246 3,-283-3,127 3,-135-4,-13 0,842-6,-474-4,-343 4,134-4,-195-8,-43 7</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1:54.78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0,'3387'0,"-3355"0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1:57.658"/>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2,'177'-1,"190"3,-215 5,126 2,-144 0,-11-1,610-7,-352-2,-259 10,-2 0,1446-10,-1322 10,-36-1,531-8,-713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7:02:02.83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0 128,'1932'0,"-1832"-3,149-25,-67 11,-75 9,1310-63,-1016 88,19-11,-244-8,4 2,-160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07:51.725"/>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0 156,'233'-10,"69"4,-169 8,2675-2,-2339 15,-41-1,-304-14,268-9,51 1,-33 2,-83-12,-24 17,-7 0,-1-26,96-3,439 24,-165-1,158-4,-429-4,222-2,-344 8,-189 5,222 2,-170 3,-125 0,0-1,0 2,0-1,0 2,-1-1,13 6,-9-3</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26:04.705"/>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84,'65'0,"125"-16,-132 6,-7 0,0 2,64-1,-39 11,-36 0,0-2,0-2,54-9,-23 1,1 3,-1 3,95 7,-35-1,994-2,-1103 1,0 1,34 8,7 1,-41-9</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8:42:18.17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1,'1748'0,"-1603"12,-29-1,726 66,-745-65,241 19,47 5,266 17,-606-52,1 2,68 15,86 30,-188-44,65 13,0-3,86 5,233-14,-221-7,-1 3,189-3,-329-2,1-1,-1-2,0-2,37-14,15-4,-43 18,0 2,80-4,-91 9,-1-2,1-1,-1-2,40-13,-38 9,1 2,44-6,-46 11,-1-3,1 0,56-23,-44 17,1 2,86-10,-94 16,96-3,-95 8,0-2,38-7,-49 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0:41.394"/>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0 0,'5'0,"5"0,6 0,4 0,9 0,2 0,2 5,8 1,1-1,7 0,0-2,1-1,0-1,-4 0,-5-1,-5-1,-9 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7:00:03.031"/>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1,'21'0,"18"-1,-1 2,1 1,-1 2,63 15,21 6,-12-2,5 1,146 11,-151-22,25-3,180-8,-135-5,1601 3,-1742-2,57-9,-55 4,42 0,411 6,-235 3,-237-2</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7:00:05.15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1,'19'1,"-1"1,1 1,-1 0,29 10,-24-6,2-1,27 4,256 4,-151-11,583 28,58-20,-525-12,-164-4,174-31,-120 11,-20 14,200 8,-165 5,-34-2,-116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29:50.619"/>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29,'1'-2,"-1"1,1 0,-1 0,1 0,-1 0,1 0,0 0,0 0,-1 0,1 0,0 0,0 0,0 1,0-1,0 0,0 1,0-1,0 0,0 1,0-1,0 1,1 0,-1-1,0 1,0 0,0 0,2 0,39-5,-37 5,355-3,-187 5,-168-2,31-1,1 2,-1 2,51 9,-42-5,0-2,0-2,86-5,-39 0,1499 2,-1561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13.002"/>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54,'1'1,"-1"0,1 0,-1 0,1 0,-1 0,1 0,0 0,-1 0,1 0,0 0,0 0,0 0,0-1,0 1,0 0,0 0,0-1,0 1,0-1,0 1,0-1,0 0,1 1,-1-1,0 0,0 0,2 1,40 3,-39-3,358 1,-188-4,1090 2,-1223-2,53-9,35-2,122 1,-73 2,-71 7,140-13,-153 7,185 6,-138 6,131-3,-242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15.507"/>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1,'365'26,"-11"0,469-27,-801 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20.285"/>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0 156,'130'2,"142"-4,-219-4,56-13,-61 9,85-6,-55 15,-30 1,0-2,63-10,29-5,-52 8,108-5,-26 3,15 3,-46 5,-45-10,-60 7,46-1,658 5,-357 4,1320-2,-1679 2,0 0,34 8,27 2,20 2,-26-3,-7-1,-2 3,69 22,-105-28,1-1,-1-1,1-2,59-2,-64-2</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24.633"/>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0,'1519'0,"-1498"0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37.365"/>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0,'9'1,"-1"0,0 0,1 1,14 5,23 4,113 12,85 6,453-25,-370-7,-277 3,0-2,67-11,-56 5,79-1,-49 5,622-11,-541 15,-141 2,58 10,-3 0,71 13,-102-15,100 8,121 7,36 2,-254-23,-37 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30:39.306"/>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1,'911'0,"-881"1,56 11,-53-6,38 1,-49-7</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8:42:41.209"/>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1,'512'0,"-462"2,-1 2,91 19,-40-3,162 9,-156-17,49 2,1689-13,-850-3,-972 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0:44.630"/>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0 84,'176'2,"192"-5,-231-9,56-2,117-2,-217 6,46-7,-70 9,1 3,112 6,-61 2,970-3,-1065 0,37 5,-55-4,0 1,0 0,0 0,0 0,0 1,0 0,-1 0,11 8,-9-3</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12:20.94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1 107,'6'-1,"0"0,0-1,1 0,-1 0,0 0,0 0,-1-1,7-4,29-11,-6 11,1 2,-1 1,47 1,19-2,373-7,-143 9,-171-10,52-2,649 16,-814 2,-1 1,70 17,-65-11,80 6,14-3,35 1,-108-15,-11 0,1 3,84 12,-82-6,0-3,117-5,-71-2,-88 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12:24.01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0 134,'21'0,"40"1,-1-3,0-2,102-20,-110 15,0 1,1 3,-1 3,58 3,52-2,-118-4,-1-2,75-21,-78 17,1 1,0 3,51-4,391 9,-231 4,494 32,-546-18,227-12,-231-6,919 2,-1076 2,75 13,-85-10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7:31:19.198"/>
    </inkml:context>
    <inkml:brush xml:id="br0">
      <inkml:brushProperty name="width" value="0.2" units="cm"/>
      <inkml:brushProperty name="height" value="0.4" units="cm"/>
      <inkml:brushProperty name="color" value="#FF40FF"/>
      <inkml:brushProperty name="tip" value="rectangle"/>
      <inkml:brushProperty name="rasterOp" value="maskPen"/>
      <inkml:brushProperty name="ignorePressure" value="1"/>
    </inkml:brush>
  </inkml:definitions>
  <inkml:trace contextRef="#ctx0" brushRef="#br0">0 27,'879'0,"-728"-13,-11 0,180 13,-298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10:36:25.865"/>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0 289,'9'0,"0"-2,-1 1,1-1,-1 0,10-5,12-2,106-20,167-14,-273 40,952-62,11 58,-636 8,-306 1,-2 3,59 13,-52-7,67 3,315 2,-32-14,319 11,888 9,-1104-24,-441 2,992-13,-209 7,-485 9,-168-2,230-3,-206-14,25-1,653 14,-466 5,302-2,-687-2,61-11,-19 1,778-29,-816 40,262-28,-87-1,-86 10,0 6,227 6,-311 14,0 2,106 28,27 5,71-7,152 24,-200-26,1-9,244-5,1967-19,-1967 27,6 1,-90-38,-5-35,-166 11,141-32,-338 66,21-7,1 1,-1 1,51-2,-59 7,0-1,19-5,-23 4</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10:36:27.412"/>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2,'503'-2,"541"4,-359 15,-652-14,35 7,-56-8</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10:36:31.456"/>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1 120,'0'-1,"1"1,-1-1,1 0,-1 0,1 1,0-1,-1 0,1 1,0-1,-1 0,1 1,0 0,0-1,0 1,0-1,0 1,-1 0,1-1,0 1,0 0,2 0,28-6,-25 5,392-32,-291 28,432-35,-513 38,172-15,8 13,-129 5,-69-1,-1 0,0 1,0 0,12 3,-8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1:42.407"/>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0 83,'0'-2,"1"1,-1-1,0 0,1 1,-1-1,1 0,0 1,-1-1,1 1,0-1,0 1,0-1,0 1,0 0,0-1,1 1,-1 0,0 0,1 0,-1 0,1 0,-1 0,1 0,1 0,46-16,-27 11,-2 0,1 0,0 2,0 0,35-1,88 5,-70 2,26-1,296 15,-274-6,171-7,-150-5,831 2,-769 13,-21 1,-25-2,-7 1,91 0,80 1,383-15,-683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2:30.767"/>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0 1,'30'0,"119"-1,208 27,315 51,-438-66,335 25,-374-9,-89-11,118 3,152-18,426 22,-323 4,610-27,-1056-2,0-1,33-7,2-1,4 0,-28 4,59-3,-86 10,-6 0,1 0,-1 0,0-1,1 0,-1-1,0-1,0 0,19-7,-14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2:38.950"/>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28,'0'0,"0"-1,1 0,-1 0,0 0,0 1,1-1,-1 0,1 0,-1 1,1-1,-1 0,1 1,-1-1,1 1,0-1,-1 1,1-1,0 1,-1-1,1 1,0 0,-1-1,1 1,0 0,0-1,0 1,-1 0,2 0,27-4,-23 3,309-6,-216 8,171 12,16 1,764-15,-1025 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3:35.819"/>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30,'32'-7,"-6"-1,65-1,-1 3,96 8,-63 0,1236-2,-1325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3:39.69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28,'0'-1,"0"0,1 0,-1 0,1 0,-1-1,1 1,0 0,0 0,-1 1,1-1,0 0,0 0,0 0,0 0,0 1,0-1,0 1,0-1,0 0,0 1,0 0,1-1,-1 1,0 0,0-1,0 1,3 0,38-5,-37 5,361-3,-187 6,75-3,-232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12:33:43.363"/>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1 106,'58'-3,"106"-19,-52 5,357-21,-263 25,22 0,2515 14,-2720-1</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12:22:47.756"/>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29,'7'-1,"1"0,-1 0,0-1,13-3,21-5,73 2,134 8,-97 2,166-2,-285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12:22:53.729"/>
    </inkml:context>
    <inkml:brush xml:id="br0">
      <inkml:brushProperty name="width" value="0.2" units="cm"/>
      <inkml:brushProperty name="height" value="0.4" units="cm"/>
      <inkml:brushProperty name="color" value="#00F900"/>
      <inkml:brushProperty name="tip" value="rectangle"/>
      <inkml:brushProperty name="rasterOp" value="maskPen"/>
      <inkml:brushProperty name="ignorePressure" value="1"/>
    </inkml:brush>
  </inkml:definitions>
  <inkml:trace contextRef="#ctx0" brushRef="#br0">1 1,'1'0,"649"4,-6 25,-66-11,-339-19,419 3,-344 10,65 2,672-14,-843 12,-28 1,672-11,-430-4,-259-11,-9 0,902 11,-511 5,-70-3,-450 1,0 1,28 7,15 2,-42-9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3:42.63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83,'1'-3,"-1"1,1-1,-1 1,1 0,0-1,0 1,0 0,0-1,0 1,1 0,-1 0,0 0,1 0,0 0,-1 1,1-1,0 0,0 1,0-1,0 1,0 0,1 0,-1 0,0 0,5-2,7-1,0-1,0 2,16-3,-29 6,81-9,-1 4,110 6,-77 1,1654 0,-1039-3,-707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06:40.227"/>
    </inkml:context>
    <inkml:brush xml:id="br0">
      <inkml:brushProperty name="width" value="0.2" units="cm"/>
      <inkml:brushProperty name="height" value="0.4" units="cm"/>
      <inkml:brushProperty name="color" value="#FFFC00"/>
      <inkml:brushProperty name="tip" value="rectangle"/>
      <inkml:brushProperty name="rasterOp" value="maskPen"/>
      <inkml:brushProperty name="ignorePressure" value="1"/>
    </inkml:brush>
  </inkml:definitions>
  <inkml:trace contextRef="#ctx0" brushRef="#br0">0 156,'160'-1,"179"3,-176 10,78 1,1682-15,-999 4,-708-16,5 1,-27 1,-14-1,-155 13,395-15,306 3,-461 14,-104 0,173-5,-138-22,-136 14,111-5,591 17,-732-2,49-10,5 0,336 7,-233 6,466-2,-497-13,-9 0,636 12,-379 2,-377-1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7T08:23:57.269"/>
    </inkml:context>
    <inkml:brush xml:id="br0">
      <inkml:brushProperty name="width" value="0.2" units="cm"/>
      <inkml:brushProperty name="height" value="0.4" units="cm"/>
      <inkml:brushProperty name="color" value="#00FDFF"/>
      <inkml:brushProperty name="tip" value="rectangle"/>
      <inkml:brushProperty name="rasterOp" value="maskPen"/>
      <inkml:brushProperty name="ignorePressure" value="1"/>
    </inkml:brush>
  </inkml:definitions>
  <inkml:trace contextRef="#ctx0" brushRef="#br0">0 3,'215'-2,"235"4,-263 15,-109-9,12 4,56 3,258-14,-200-2,-164 3,0 2,61 14,32 4,306-15,-255-9,-85 2,-71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6T06:57:22.68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38C7944F-476F-44B2-837D-891D429D7032}" type="datetimeFigureOut">
              <a:rPr lang="en-US" smtClean="0"/>
              <a:t>6/7/2024</a:t>
            </a:fld>
            <a:endParaRPr lang="en-US" dirty="0"/>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FC98394E-4F41-42C4-B2E7-97C1DD9CC1FA}" type="slidenum">
              <a:rPr lang="en-US" smtClean="0"/>
              <a:t>‹#›</a:t>
            </a:fld>
            <a:endParaRPr lang="en-US" dirty="0"/>
          </a:p>
        </p:txBody>
      </p:sp>
    </p:spTree>
    <p:extLst>
      <p:ext uri="{BB962C8B-B14F-4D97-AF65-F5344CB8AC3E}">
        <p14:creationId xmlns:p14="http://schemas.microsoft.com/office/powerpoint/2010/main" val="3959803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A3A7-5896-4CC2-A538-E3B959EBCF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8989EA1D-E2DE-4433-83AB-37465FD1D3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DA71224-A553-43C5-A5F8-5EE5B4059C0B}"/>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9EE4298B-563B-47E4-A519-1E7CAB3FC5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NCR   -   Chennai   -   Kolkata</a:t>
            </a:r>
          </a:p>
          <a:p>
            <a:endParaRPr lang="en-IN" dirty="0"/>
          </a:p>
        </p:txBody>
      </p:sp>
      <p:sp>
        <p:nvSpPr>
          <p:cNvPr id="6" name="Slide Number Placeholder 5">
            <a:extLst>
              <a:ext uri="{FF2B5EF4-FFF2-40B4-BE49-F238E27FC236}">
                <a16:creationId xmlns:a16="http://schemas.microsoft.com/office/drawing/2014/main" id="{36D85EEF-F4D4-43B4-9FDE-596D34084FDB}"/>
              </a:ext>
            </a:extLst>
          </p:cNvPr>
          <p:cNvSpPr>
            <a:spLocks noGrp="1"/>
          </p:cNvSpPr>
          <p:nvPr>
            <p:ph type="sldNum" sz="quarter" idx="12"/>
          </p:nvPr>
        </p:nvSpPr>
        <p:spPr/>
        <p:txBody>
          <a:bodyPr/>
          <a:lstStyle/>
          <a:p>
            <a:fld id="{ED0FDC7E-F86D-44AD-89BF-60094ADD80BA}" type="slidenum">
              <a:rPr lang="en-IN" smtClean="0"/>
              <a:t>‹#›</a:t>
            </a:fld>
            <a:endParaRPr lang="en-IN" dirty="0"/>
          </a:p>
        </p:txBody>
      </p:sp>
      <p:sp>
        <p:nvSpPr>
          <p:cNvPr id="7" name="TextBox 6">
            <a:extLst>
              <a:ext uri="{FF2B5EF4-FFF2-40B4-BE49-F238E27FC236}">
                <a16:creationId xmlns:a16="http://schemas.microsoft.com/office/drawing/2014/main" id="{5B81A7E4-0D36-409A-80CC-E1E70C6CE4C8}"/>
              </a:ext>
            </a:extLst>
          </p:cNvPr>
          <p:cNvSpPr txBox="1"/>
          <p:nvPr userDrawn="1"/>
        </p:nvSpPr>
        <p:spPr>
          <a:xfrm>
            <a:off x="9630116" y="6346108"/>
            <a:ext cx="1662546" cy="377599"/>
          </a:xfrm>
          <a:prstGeom prst="rect">
            <a:avLst/>
          </a:prstGeom>
          <a:noFill/>
        </p:spPr>
        <p:txBody>
          <a:bodyPr wrap="square" lIns="0" tIns="36000" rIns="0" bIns="0" rtlCol="0">
            <a:spAutoFit/>
          </a:bodyPr>
          <a:lstStyle/>
          <a:p>
            <a:pPr algn="r">
              <a:lnSpc>
                <a:spcPts val="1400"/>
              </a:lnSpc>
            </a:pPr>
            <a:r>
              <a:rPr lang="en-US" sz="1600" b="1" spc="-100" baseline="0" noProof="0" dirty="0">
                <a:solidFill>
                  <a:schemeClr val="tx1">
                    <a:lumMod val="50000"/>
                    <a:lumOff val="50000"/>
                  </a:schemeClr>
                </a:solidFill>
                <a:latin typeface="+mn-lt"/>
              </a:rPr>
              <a:t>ADINA LEGAL</a:t>
            </a:r>
          </a:p>
          <a:p>
            <a:pPr algn="r">
              <a:lnSpc>
                <a:spcPts val="1400"/>
              </a:lnSpc>
            </a:pPr>
            <a:r>
              <a:rPr lang="en-US" sz="800" b="1" spc="-100" baseline="0" noProof="0" dirty="0">
                <a:solidFill>
                  <a:schemeClr val="tx1"/>
                </a:solidFill>
                <a:latin typeface="+mn-lt"/>
              </a:rPr>
              <a:t>Tax &amp; Corporate Law Practice</a:t>
            </a:r>
          </a:p>
        </p:txBody>
      </p:sp>
    </p:spTree>
    <p:extLst>
      <p:ext uri="{BB962C8B-B14F-4D97-AF65-F5344CB8AC3E}">
        <p14:creationId xmlns:p14="http://schemas.microsoft.com/office/powerpoint/2010/main" val="4164535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B267-3EC3-42F9-ACE6-C3436CE40DF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43BCFC3-D8E2-4D55-8048-7B28FBBAB9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93AFF19-478C-4B96-86C9-47888D53CE59}"/>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5FBAB465-870A-4D74-85EE-6B826AE0A705}"/>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58BC347E-82BB-4159-AA58-CB9A9C94E99C}"/>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450974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D252E0-F28B-4E3F-B59F-3DAE8625641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09EAFB1-9240-430D-947A-28B832393B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A4E80BB-9ED6-4E1D-B619-36B840675E99}"/>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DE67088E-1ED4-4ECE-A641-69DFB2EFEE0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42D7A4AC-9254-497E-9BD1-EE8F964D72D1}"/>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1397283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3A53EF8-F1F1-426B-B0A9-FD4AEE8EDDC7}" type="datetime1">
              <a:rPr lang="en-US" smtClean="0"/>
              <a:t>6/7/2024</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549609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E7C161-5F1A-4F87-A250-8C55998B83EC}" type="datetime1">
              <a:rPr lang="en-US" smtClean="0"/>
              <a:t>6/7/2024</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02982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4DB066-BA4C-4ACB-B5EF-D11313F7B512}" type="datetime1">
              <a:rPr lang="en-US" smtClean="0"/>
              <a:t>6/7/2024</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32553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3D13D9-FA56-4191-B3D1-0F0946347F7F}" type="datetime1">
              <a:rPr lang="en-US" smtClean="0"/>
              <a:t>6/7/2024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80905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8E99F0-C981-43CA-8461-68A368C933F2}" type="datetime1">
              <a:rPr lang="en-US" smtClean="0"/>
              <a:t>6/7/2024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27744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97E3CD-9FEF-4266-9447-6E0BADDDB821}" type="datetime1">
              <a:rPr lang="en-US" smtClean="0"/>
              <a:t>6/7/2024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80675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7ED101-F83B-4D7E-9E34-DC0B18767A58}" type="datetime1">
              <a:rPr lang="en-US" smtClean="0"/>
              <a:t>6/7/2024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33031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47F4BB-6FA0-4C2D-AD18-4EF7D955C743}" type="datetime1">
              <a:rPr lang="en-US" smtClean="0"/>
              <a:t>6/7/2024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49577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AD2A1-E04D-408F-AD52-E89547736AA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5BBB06B-5923-4443-BE2D-693BA68710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4C710EA-DCA7-4E4D-BCCE-2D559BAF927B}"/>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20875ED5-5639-4B41-981A-7CD7C58ED2F3}"/>
              </a:ext>
            </a:extLst>
          </p:cNvPr>
          <p:cNvSpPr>
            <a:spLocks noGrp="1"/>
          </p:cNvSpPr>
          <p:nvPr>
            <p:ph type="ftr" sz="quarter" idx="11"/>
          </p:nvPr>
        </p:nvSpPr>
        <p:spPr/>
        <p:txBody>
          <a:bodyPr/>
          <a:lstStyle>
            <a:lvl1pPr>
              <a:defRPr sz="1400" b="1">
                <a:latin typeface="Times New Roman" panose="02020603050405020304" pitchFamily="18" charset="0"/>
                <a:cs typeface="Times New Roman" panose="02020603050405020304" pitchFamily="18" charset="0"/>
              </a:defRPr>
            </a:lvl1pPr>
          </a:lstStyle>
          <a:p>
            <a:r>
              <a:rPr lang="en-IN" dirty="0"/>
              <a:t>NCR   -   Chennai   -   Kolkata</a:t>
            </a:r>
          </a:p>
        </p:txBody>
      </p:sp>
      <p:sp>
        <p:nvSpPr>
          <p:cNvPr id="6" name="Slide Number Placeholder 5">
            <a:extLst>
              <a:ext uri="{FF2B5EF4-FFF2-40B4-BE49-F238E27FC236}">
                <a16:creationId xmlns:a16="http://schemas.microsoft.com/office/drawing/2014/main" id="{DCD5F3DC-2C7F-4501-8207-AA347FFB8DE3}"/>
              </a:ext>
            </a:extLst>
          </p:cNvPr>
          <p:cNvSpPr>
            <a:spLocks noGrp="1"/>
          </p:cNvSpPr>
          <p:nvPr>
            <p:ph type="sldNum" sz="quarter" idx="12"/>
          </p:nvPr>
        </p:nvSpPr>
        <p:spPr/>
        <p:txBody>
          <a:bodyPr/>
          <a:lstStyle/>
          <a:p>
            <a:fld id="{ED0FDC7E-F86D-44AD-89BF-60094ADD80BA}" type="slidenum">
              <a:rPr lang="en-IN" smtClean="0"/>
              <a:t>‹#›</a:t>
            </a:fld>
            <a:endParaRPr lang="en-IN" dirty="0"/>
          </a:p>
        </p:txBody>
      </p:sp>
      <p:sp>
        <p:nvSpPr>
          <p:cNvPr id="7" name="TextBox 6">
            <a:extLst>
              <a:ext uri="{FF2B5EF4-FFF2-40B4-BE49-F238E27FC236}">
                <a16:creationId xmlns:a16="http://schemas.microsoft.com/office/drawing/2014/main" id="{823CA1BC-997C-4DED-A282-D6EC5C21AFD8}"/>
              </a:ext>
            </a:extLst>
          </p:cNvPr>
          <p:cNvSpPr txBox="1"/>
          <p:nvPr userDrawn="1"/>
        </p:nvSpPr>
        <p:spPr>
          <a:xfrm>
            <a:off x="10148454" y="6356350"/>
            <a:ext cx="1662546" cy="377599"/>
          </a:xfrm>
          <a:prstGeom prst="rect">
            <a:avLst/>
          </a:prstGeom>
          <a:noFill/>
        </p:spPr>
        <p:txBody>
          <a:bodyPr wrap="square" lIns="0" tIns="36000" rIns="0" bIns="0" rtlCol="0">
            <a:spAutoFit/>
          </a:bodyPr>
          <a:lstStyle/>
          <a:p>
            <a:pPr algn="r">
              <a:lnSpc>
                <a:spcPts val="1400"/>
              </a:lnSpc>
            </a:pPr>
            <a:r>
              <a:rPr lang="en-US" sz="1600" b="1" spc="-100" baseline="0" noProof="0" dirty="0">
                <a:solidFill>
                  <a:schemeClr val="tx1">
                    <a:lumMod val="50000"/>
                    <a:lumOff val="50000"/>
                  </a:schemeClr>
                </a:solidFill>
                <a:latin typeface="Times New Roman" panose="02020603050405020304" pitchFamily="18" charset="0"/>
                <a:cs typeface="Times New Roman" panose="02020603050405020304" pitchFamily="18" charset="0"/>
              </a:rPr>
              <a:t>ADINA LEGAL</a:t>
            </a:r>
          </a:p>
          <a:p>
            <a:pPr algn="r">
              <a:lnSpc>
                <a:spcPts val="1400"/>
              </a:lnSpc>
            </a:pPr>
            <a:r>
              <a:rPr lang="en-US" sz="800" b="1" spc="-100" baseline="0" noProof="0" dirty="0">
                <a:solidFill>
                  <a:schemeClr val="tx1"/>
                </a:solidFill>
                <a:latin typeface="Times New Roman" panose="02020603050405020304" pitchFamily="18" charset="0"/>
                <a:cs typeface="Times New Roman" panose="02020603050405020304" pitchFamily="18" charset="0"/>
              </a:rPr>
              <a:t>Tax &amp; Corporate Law Practice</a:t>
            </a:r>
          </a:p>
        </p:txBody>
      </p:sp>
    </p:spTree>
    <p:extLst>
      <p:ext uri="{BB962C8B-B14F-4D97-AF65-F5344CB8AC3E}">
        <p14:creationId xmlns:p14="http://schemas.microsoft.com/office/powerpoint/2010/main" val="331158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D3067F-260F-43C4-A09C-6B48384CFE2B}" type="datetime1">
              <a:rPr lang="en-US" smtClean="0"/>
              <a:t>6/7/2024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32493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6" name="Footer Placeholder 5"/>
          <p:cNvSpPr>
            <a:spLocks noGrp="1"/>
          </p:cNvSpPr>
          <p:nvPr>
            <p:ph type="ftr" sz="quarter" idx="11"/>
          </p:nvPr>
        </p:nvSpPr>
        <p:spPr/>
        <p:txBody>
          <a:bodyPr/>
          <a:lstStyle/>
          <a:p>
            <a:r>
              <a:rPr lang="en-IN"/>
              <a:t>NCR   -   Chennai   -   Kolkata</a:t>
            </a:r>
          </a:p>
          <a:p>
            <a:endParaRPr lang="en-IN"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29578612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p:cNvSpPr>
            <a:spLocks noGrp="1"/>
          </p:cNvSpPr>
          <p:nvPr>
            <p:ph type="ftr" sz="quarter" idx="11"/>
          </p:nvPr>
        </p:nvSpPr>
        <p:spPr/>
        <p:txBody>
          <a:bodyPr/>
          <a:lstStyle/>
          <a:p>
            <a:r>
              <a:rPr lang="en-IN"/>
              <a:t>NCR   -   Chennai   -   Kolkata</a:t>
            </a:r>
          </a:p>
          <a:p>
            <a:endParaRPr lang="en-IN"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41180237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p:cNvSpPr>
            <a:spLocks noGrp="1"/>
          </p:cNvSpPr>
          <p:nvPr>
            <p:ph type="ftr" sz="quarter" idx="11"/>
          </p:nvPr>
        </p:nvSpPr>
        <p:spPr/>
        <p:txBody>
          <a:bodyPr/>
          <a:lstStyle/>
          <a:p>
            <a:r>
              <a:rPr lang="en-IN"/>
              <a:t>NCR   -   Chennai   -   Kolkata</a:t>
            </a:r>
          </a:p>
          <a:p>
            <a:endParaRPr lang="en-IN"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3295084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p:cNvSpPr>
            <a:spLocks noGrp="1"/>
          </p:cNvSpPr>
          <p:nvPr>
            <p:ph type="ftr" sz="quarter" idx="11"/>
          </p:nvPr>
        </p:nvSpPr>
        <p:spPr/>
        <p:txBody>
          <a:bodyPr/>
          <a:lstStyle/>
          <a:p>
            <a:r>
              <a:rPr lang="en-IN"/>
              <a:t>NCR   -   Chennai   -   Kolkata</a:t>
            </a:r>
          </a:p>
          <a:p>
            <a:endParaRPr lang="en-IN"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22396761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8" name="Footer Placeholder 7"/>
          <p:cNvSpPr>
            <a:spLocks noGrp="1"/>
          </p:cNvSpPr>
          <p:nvPr>
            <p:ph type="ftr" sz="quarter" idx="11"/>
          </p:nvPr>
        </p:nvSpPr>
        <p:spPr/>
        <p:txBody>
          <a:bodyPr/>
          <a:lstStyle/>
          <a:p>
            <a:r>
              <a:rPr lang="en-IN"/>
              <a:t>NCR   -   Chennai   -   Kolkata</a:t>
            </a:r>
          </a:p>
          <a:p>
            <a:endParaRPr lang="en-IN" dirty="0"/>
          </a:p>
        </p:txBody>
      </p:sp>
      <p:sp>
        <p:nvSpPr>
          <p:cNvPr id="9" name="Slide Number Placeholder 8"/>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922169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8" name="Footer Placeholder 7"/>
          <p:cNvSpPr>
            <a:spLocks noGrp="1"/>
          </p:cNvSpPr>
          <p:nvPr>
            <p:ph type="ftr" sz="quarter" idx="11"/>
          </p:nvPr>
        </p:nvSpPr>
        <p:spPr/>
        <p:txBody>
          <a:bodyPr/>
          <a:lstStyle/>
          <a:p>
            <a:r>
              <a:rPr lang="en-IN"/>
              <a:t>NCR   -   Chennai   -   Kolkata</a:t>
            </a:r>
          </a:p>
          <a:p>
            <a:endParaRPr lang="en-IN" dirty="0"/>
          </a:p>
        </p:txBody>
      </p:sp>
      <p:sp>
        <p:nvSpPr>
          <p:cNvPr id="9" name="Slide Number Placeholder 8"/>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39807130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AAADA-552C-4634-A9B8-C1EEDF253588}" type="datetime1">
              <a:rPr lang="en-US" smtClean="0"/>
              <a:t>6/7/2024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0377200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594C05-AA5C-4F09-A6B7-D3A3193AA5D7}" type="datetime1">
              <a:rPr lang="en-US" smtClean="0"/>
              <a:t>6/7/2024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14577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18F7D-39FF-4134-870E-6A1F692921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A8B1E61-892F-4387-8918-3EE36003B7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8A682A-22DC-4452-BB41-1039EB81D685}"/>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2A60F84B-B7B7-4878-A329-5481146BADE9}"/>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1CA3D81A-C283-42C3-805E-C5C054D15BDE}"/>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348370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D8AC4-47B7-4925-8178-EFCA0F96B80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96A144-E667-4423-91E7-063E29E558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58B343D-205F-4925-9243-31521C2763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8AEDB41-EA38-4247-B1E5-F0B8E3ABA4F1}"/>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6" name="Footer Placeholder 5">
            <a:extLst>
              <a:ext uri="{FF2B5EF4-FFF2-40B4-BE49-F238E27FC236}">
                <a16:creationId xmlns:a16="http://schemas.microsoft.com/office/drawing/2014/main" id="{25D21299-FB58-4EAE-ADC8-15275AD58710}"/>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F795C8B3-79F6-4D0C-81FC-B428D348F03D}"/>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59841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BAAB8-E43A-4961-8A39-81C9580CCEE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BCDA06F-E619-426F-99B8-3BCFE8C86C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64ABC3-CDFF-4523-817E-95F4D43B1E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952F6533-E1B6-4AA3-91F3-3E18F4F627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BEC740-B319-42FC-B948-9C1E84E91E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540A4B9-4B37-49E2-A05F-A786140BC9DB}"/>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8" name="Footer Placeholder 7">
            <a:extLst>
              <a:ext uri="{FF2B5EF4-FFF2-40B4-BE49-F238E27FC236}">
                <a16:creationId xmlns:a16="http://schemas.microsoft.com/office/drawing/2014/main" id="{37A14150-D1C4-4F1B-837A-421D8C793CCE}"/>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FA30DDC8-E92C-484A-9595-D8BF4184A1CF}"/>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2701265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F0B9D-48CB-4D92-9826-2B5EC18A8BEF}"/>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7D052EA-A321-49F8-820B-6FBCE5A9589A}"/>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4" name="Footer Placeholder 3">
            <a:extLst>
              <a:ext uri="{FF2B5EF4-FFF2-40B4-BE49-F238E27FC236}">
                <a16:creationId xmlns:a16="http://schemas.microsoft.com/office/drawing/2014/main" id="{04E97BCD-0F06-4C13-AD23-364D94D953B2}"/>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940E4981-FE03-4E8C-B233-6BFB2DD4AC29}"/>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2802725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097F3C-1320-477E-9711-DA3BB75287A9}"/>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3" name="Footer Placeholder 2">
            <a:extLst>
              <a:ext uri="{FF2B5EF4-FFF2-40B4-BE49-F238E27FC236}">
                <a16:creationId xmlns:a16="http://schemas.microsoft.com/office/drawing/2014/main" id="{C8143C15-AA7D-4EC2-A1A3-849E9F96E96E}"/>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1CA5F369-2CCB-40A1-9B5A-6CCEE796937A}"/>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3602300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EA5B5-01BF-4C31-97B7-116ABAF705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3A15188-91EB-451F-9CD4-3A5C91A9A8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F03C66C-DADA-42D3-A160-5694B33CDA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5F8790-6107-4FDB-AB18-E96F6698DB96}"/>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6" name="Footer Placeholder 5">
            <a:extLst>
              <a:ext uri="{FF2B5EF4-FFF2-40B4-BE49-F238E27FC236}">
                <a16:creationId xmlns:a16="http://schemas.microsoft.com/office/drawing/2014/main" id="{B1842651-26AD-48D2-8497-F1A6FADF1E44}"/>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CC3A0982-ADFF-4677-85EF-06364A5C183F}"/>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3387375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C3799-57AE-4A8A-A495-637BADDFA4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BCFFECA-6958-4455-A432-AC0F7273AA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2C378B34-9E36-464B-9B0E-E642E50912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20F78B-7530-49AE-A542-1195FCC82DBA}"/>
              </a:ext>
            </a:extLst>
          </p:cNvPr>
          <p:cNvSpPr>
            <a:spLocks noGrp="1"/>
          </p:cNvSpPr>
          <p:nvPr>
            <p:ph type="dt" sz="half" idx="10"/>
          </p:nvPr>
        </p:nvSpPr>
        <p:spPr/>
        <p:txBody>
          <a:bodyPr/>
          <a:lstStyle/>
          <a:p>
            <a:fld id="{9C7DAB38-0D6A-4918-9BBD-BDD320BD844E}" type="datetimeFigureOut">
              <a:rPr lang="en-IN" smtClean="0"/>
              <a:t>07-06-2024</a:t>
            </a:fld>
            <a:endParaRPr lang="en-IN" dirty="0"/>
          </a:p>
        </p:txBody>
      </p:sp>
      <p:sp>
        <p:nvSpPr>
          <p:cNvPr id="6" name="Footer Placeholder 5">
            <a:extLst>
              <a:ext uri="{FF2B5EF4-FFF2-40B4-BE49-F238E27FC236}">
                <a16:creationId xmlns:a16="http://schemas.microsoft.com/office/drawing/2014/main" id="{04D7C482-4C83-467E-89AD-A77D95D4CAF6}"/>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96A8DCEE-40BB-46B6-BF23-E61C387BA439}"/>
              </a:ext>
            </a:extLst>
          </p:cNvPr>
          <p:cNvSpPr>
            <a:spLocks noGrp="1"/>
          </p:cNvSpPr>
          <p:nvPr>
            <p:ph type="sldNum" sz="quarter" idx="12"/>
          </p:nvPr>
        </p:nvSpPr>
        <p:spPr/>
        <p:txBody>
          <a:bodyPr/>
          <a:lstStyle/>
          <a:p>
            <a:fld id="{ED0FDC7E-F86D-44AD-89BF-60094ADD80BA}" type="slidenum">
              <a:rPr lang="en-IN" smtClean="0"/>
              <a:t>‹#›</a:t>
            </a:fld>
            <a:endParaRPr lang="en-IN" dirty="0"/>
          </a:p>
        </p:txBody>
      </p:sp>
    </p:spTree>
    <p:extLst>
      <p:ext uri="{BB962C8B-B14F-4D97-AF65-F5344CB8AC3E}">
        <p14:creationId xmlns:p14="http://schemas.microsoft.com/office/powerpoint/2010/main" val="2206227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B2869D-F0A9-4F2E-8E27-20FC502A74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D0A037-6930-4660-B145-15740358DC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FF2B203-DCCC-443D-9A2E-30474CEE3D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7DAB38-0D6A-4918-9BBD-BDD320BD844E}" type="datetimeFigureOut">
              <a:rPr lang="en-IN" smtClean="0"/>
              <a:t>07-06-2024</a:t>
            </a:fld>
            <a:endParaRPr lang="en-IN" dirty="0"/>
          </a:p>
        </p:txBody>
      </p:sp>
      <p:sp>
        <p:nvSpPr>
          <p:cNvPr id="5" name="Footer Placeholder 4">
            <a:extLst>
              <a:ext uri="{FF2B5EF4-FFF2-40B4-BE49-F238E27FC236}">
                <a16:creationId xmlns:a16="http://schemas.microsoft.com/office/drawing/2014/main" id="{C01326AC-C67A-4D52-915D-3A3E48DC9C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b="1">
                <a:solidFill>
                  <a:schemeClr val="tx1">
                    <a:tint val="75000"/>
                  </a:schemeClr>
                </a:solidFill>
                <a:latin typeface="Times New Roman" panose="02020603050405020304" pitchFamily="18" charset="0"/>
                <a:cs typeface="Times New Roman" panose="02020603050405020304" pitchFamily="18" charset="0"/>
              </a:defRPr>
            </a:lvl1pPr>
          </a:lstStyle>
          <a:p>
            <a:r>
              <a:rPr lang="en-IN" dirty="0"/>
              <a:t>NCR   -   Chennai   -   Kolkata</a:t>
            </a:r>
          </a:p>
          <a:p>
            <a:endParaRPr lang="en-IN" dirty="0"/>
          </a:p>
        </p:txBody>
      </p:sp>
      <p:sp>
        <p:nvSpPr>
          <p:cNvPr id="6" name="Slide Number Placeholder 5">
            <a:extLst>
              <a:ext uri="{FF2B5EF4-FFF2-40B4-BE49-F238E27FC236}">
                <a16:creationId xmlns:a16="http://schemas.microsoft.com/office/drawing/2014/main" id="{DB4B3A0E-9852-49BD-B5A0-7B9E3F8540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FDC7E-F86D-44AD-89BF-60094ADD80BA}" type="slidenum">
              <a:rPr lang="en-IN" smtClean="0"/>
              <a:t>‹#›</a:t>
            </a:fld>
            <a:endParaRPr lang="en-IN" dirty="0"/>
          </a:p>
        </p:txBody>
      </p:sp>
    </p:spTree>
    <p:extLst>
      <p:ext uri="{BB962C8B-B14F-4D97-AF65-F5344CB8AC3E}">
        <p14:creationId xmlns:p14="http://schemas.microsoft.com/office/powerpoint/2010/main" val="3260521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C7DAB38-0D6A-4918-9BBD-BDD320BD844E}" type="datetimeFigureOut">
              <a:rPr lang="en-IN" smtClean="0"/>
              <a:t>07-06-2024</a:t>
            </a:fld>
            <a:endParaRPr lang="en-IN"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IN"/>
              <a:t>NCR   -   Chennai   -   Kolkata</a:t>
            </a:r>
          </a:p>
          <a:p>
            <a:endParaRPr lang="en-IN"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ED0FDC7E-F86D-44AD-89BF-60094ADD80BA}" type="slidenum">
              <a:rPr lang="en-IN" smtClean="0"/>
              <a:t>‹#›</a:t>
            </a:fld>
            <a:endParaRPr lang="en-IN" dirty="0"/>
          </a:p>
        </p:txBody>
      </p:sp>
    </p:spTree>
    <p:extLst>
      <p:ext uri="{BB962C8B-B14F-4D97-AF65-F5344CB8AC3E}">
        <p14:creationId xmlns:p14="http://schemas.microsoft.com/office/powerpoint/2010/main" val="2040216353"/>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vipin.upadhyay@adinalegal.com" TargetMode="External"/><Relationship Id="rId2" Type="http://schemas.openxmlformats.org/officeDocument/2006/relationships/hyperlink" Target="mailto:nikhil.gupta@adinalegal.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3.xml"/><Relationship Id="rId3" Type="http://schemas.openxmlformats.org/officeDocument/2006/relationships/customXml" Target="../ink/ink5.xml"/><Relationship Id="rId7" Type="http://schemas.openxmlformats.org/officeDocument/2006/relationships/slide" Target="slide20.xml"/><Relationship Id="rId12" Type="http://schemas.openxmlformats.org/officeDocument/2006/relationships/image" Target="../media/image8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10.png"/><Relationship Id="rId11" Type="http://schemas.openxmlformats.org/officeDocument/2006/relationships/customXml" Target="../ink/ink8.xml"/><Relationship Id="rId5" Type="http://schemas.openxmlformats.org/officeDocument/2006/relationships/customXml" Target="../ink/ink6.xml"/><Relationship Id="rId10" Type="http://schemas.openxmlformats.org/officeDocument/2006/relationships/image" Target="../media/image71.png"/><Relationship Id="rId4" Type="http://schemas.openxmlformats.org/officeDocument/2006/relationships/image" Target="../media/image210.png"/><Relationship Id="rId9" Type="http://schemas.openxmlformats.org/officeDocument/2006/relationships/customXml" Target="../ink/ink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customXml" Target="../ink/ink14.xml"/><Relationship Id="rId18" Type="http://schemas.openxmlformats.org/officeDocument/2006/relationships/image" Target="../media/image12.png"/><Relationship Id="rId3" Type="http://schemas.openxmlformats.org/officeDocument/2006/relationships/customXml" Target="../ink/ink9.xml"/><Relationship Id="rId21" Type="http://schemas.openxmlformats.org/officeDocument/2006/relationships/slide" Target="slide19.xml"/><Relationship Id="rId7" Type="http://schemas.openxmlformats.org/officeDocument/2006/relationships/customXml" Target="../ink/ink11.xml"/><Relationship Id="rId12" Type="http://schemas.openxmlformats.org/officeDocument/2006/relationships/image" Target="../media/image90.png"/><Relationship Id="rId17" Type="http://schemas.openxmlformats.org/officeDocument/2006/relationships/customXml" Target="../ink/ink16.xml"/><Relationship Id="rId25" Type="http://schemas.openxmlformats.org/officeDocument/2006/relationships/image" Target="../media/image15.png"/><Relationship Id="rId2" Type="http://schemas.openxmlformats.org/officeDocument/2006/relationships/image" Target="../media/image11.png"/><Relationship Id="rId16" Type="http://schemas.openxmlformats.org/officeDocument/2006/relationships/image" Target="../media/image110.png"/><Relationship Id="rId20"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customXml" Target="../ink/ink13.xml"/><Relationship Id="rId24" Type="http://schemas.openxmlformats.org/officeDocument/2006/relationships/customXml" Target="../ink/ink19.xml"/><Relationship Id="rId5" Type="http://schemas.openxmlformats.org/officeDocument/2006/relationships/customXml" Target="../ink/ink10.xml"/><Relationship Id="rId15" Type="http://schemas.openxmlformats.org/officeDocument/2006/relationships/customXml" Target="../ink/ink15.xml"/><Relationship Id="rId23" Type="http://schemas.openxmlformats.org/officeDocument/2006/relationships/image" Target="../media/image14.png"/><Relationship Id="rId10" Type="http://schemas.openxmlformats.org/officeDocument/2006/relationships/image" Target="../media/image80.png"/><Relationship Id="rId19" Type="http://schemas.openxmlformats.org/officeDocument/2006/relationships/customXml" Target="../ink/ink17.xml"/><Relationship Id="rId4" Type="http://schemas.openxmlformats.org/officeDocument/2006/relationships/image" Target="../media/image53.png"/><Relationship Id="rId9" Type="http://schemas.openxmlformats.org/officeDocument/2006/relationships/customXml" Target="../ink/ink12.xml"/><Relationship Id="rId14" Type="http://schemas.openxmlformats.org/officeDocument/2006/relationships/image" Target="../media/image100.png"/><Relationship Id="rId22" Type="http://schemas.openxmlformats.org/officeDocument/2006/relationships/customXml" Target="../ink/ink18.xml"/></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customXml" Target="../ink/ink25.xml"/><Relationship Id="rId18" Type="http://schemas.openxmlformats.org/officeDocument/2006/relationships/customXml" Target="../ink/ink27.xml"/><Relationship Id="rId3" Type="http://schemas.openxmlformats.org/officeDocument/2006/relationships/customXml" Target="../ink/ink20.xml"/><Relationship Id="rId21" Type="http://schemas.openxmlformats.org/officeDocument/2006/relationships/image" Target="../media/image23.png"/><Relationship Id="rId7" Type="http://schemas.openxmlformats.org/officeDocument/2006/relationships/customXml" Target="../ink/ink22.xml"/><Relationship Id="rId12" Type="http://schemas.openxmlformats.org/officeDocument/2006/relationships/image" Target="../media/image19.png"/><Relationship Id="rId17" Type="http://schemas.openxmlformats.org/officeDocument/2006/relationships/slide" Target="slide19.xml"/><Relationship Id="rId2" Type="http://schemas.openxmlformats.org/officeDocument/2006/relationships/image" Target="../media/image16.png"/><Relationship Id="rId16" Type="http://schemas.openxmlformats.org/officeDocument/2006/relationships/image" Target="../media/image21.png"/><Relationship Id="rId20" Type="http://schemas.openxmlformats.org/officeDocument/2006/relationships/customXml" Target="../ink/ink28.xml"/><Relationship Id="rId1" Type="http://schemas.openxmlformats.org/officeDocument/2006/relationships/slideLayout" Target="../slideLayouts/slideLayout2.xml"/><Relationship Id="rId6" Type="http://schemas.openxmlformats.org/officeDocument/2006/relationships/image" Target="../media/image160.png"/><Relationship Id="rId11" Type="http://schemas.openxmlformats.org/officeDocument/2006/relationships/customXml" Target="../ink/ink24.xml"/><Relationship Id="rId5" Type="http://schemas.openxmlformats.org/officeDocument/2006/relationships/customXml" Target="../ink/ink21.xml"/><Relationship Id="rId15" Type="http://schemas.openxmlformats.org/officeDocument/2006/relationships/customXml" Target="../ink/ink26.xml"/><Relationship Id="rId10" Type="http://schemas.openxmlformats.org/officeDocument/2006/relationships/image" Target="../media/image18.png"/><Relationship Id="rId19" Type="http://schemas.openxmlformats.org/officeDocument/2006/relationships/image" Target="../media/image22.png"/><Relationship Id="rId4" Type="http://schemas.openxmlformats.org/officeDocument/2006/relationships/image" Target="../media/image150.png"/><Relationship Id="rId9" Type="http://schemas.openxmlformats.org/officeDocument/2006/relationships/customXml" Target="../ink/ink23.xml"/><Relationship Id="rId1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customXml" Target="../ink/ink31.xml"/><Relationship Id="rId13" Type="http://schemas.openxmlformats.org/officeDocument/2006/relationships/image" Target="../media/image28.png"/><Relationship Id="rId18" Type="http://schemas.openxmlformats.org/officeDocument/2006/relationships/customXml" Target="../ink/ink36.xml"/><Relationship Id="rId3" Type="http://schemas.openxmlformats.org/officeDocument/2006/relationships/customXml" Target="../ink/ink29.xml"/><Relationship Id="rId21" Type="http://schemas.openxmlformats.org/officeDocument/2006/relationships/image" Target="../media/image32.png"/><Relationship Id="rId7" Type="http://schemas.openxmlformats.org/officeDocument/2006/relationships/image" Target="../media/image25.png"/><Relationship Id="rId12" Type="http://schemas.openxmlformats.org/officeDocument/2006/relationships/customXml" Target="../ink/ink33.xml"/><Relationship Id="rId17" Type="http://schemas.openxmlformats.org/officeDocument/2006/relationships/image" Target="../media/image30.png"/><Relationship Id="rId2" Type="http://schemas.openxmlformats.org/officeDocument/2006/relationships/image" Target="../media/image24.png"/><Relationship Id="rId16" Type="http://schemas.openxmlformats.org/officeDocument/2006/relationships/customXml" Target="../ink/ink35.xml"/><Relationship Id="rId20" Type="http://schemas.openxmlformats.org/officeDocument/2006/relationships/customXml" Target="../ink/ink37.xml"/><Relationship Id="rId1" Type="http://schemas.openxmlformats.org/officeDocument/2006/relationships/slideLayout" Target="../slideLayouts/slideLayout2.xml"/><Relationship Id="rId6" Type="http://schemas.openxmlformats.org/officeDocument/2006/relationships/customXml" Target="../ink/ink30.xml"/><Relationship Id="rId11" Type="http://schemas.openxmlformats.org/officeDocument/2006/relationships/image" Target="../media/image27.png"/><Relationship Id="rId24" Type="http://schemas.openxmlformats.org/officeDocument/2006/relationships/slide" Target="slide4.xml"/><Relationship Id="rId5" Type="http://schemas.openxmlformats.org/officeDocument/2006/relationships/slide" Target="slide24.xml"/><Relationship Id="rId15" Type="http://schemas.openxmlformats.org/officeDocument/2006/relationships/image" Target="../media/image29.png"/><Relationship Id="rId23" Type="http://schemas.openxmlformats.org/officeDocument/2006/relationships/image" Target="../media/image33.png"/><Relationship Id="rId10" Type="http://schemas.openxmlformats.org/officeDocument/2006/relationships/customXml" Target="../ink/ink32.xml"/><Relationship Id="rId19" Type="http://schemas.openxmlformats.org/officeDocument/2006/relationships/image" Target="../media/image31.png"/><Relationship Id="rId4" Type="http://schemas.openxmlformats.org/officeDocument/2006/relationships/image" Target="../media/image230.png"/><Relationship Id="rId9" Type="http://schemas.openxmlformats.org/officeDocument/2006/relationships/image" Target="../media/image26.png"/><Relationship Id="rId14" Type="http://schemas.openxmlformats.org/officeDocument/2006/relationships/customXml" Target="../ink/ink34.xml"/><Relationship Id="rId22" Type="http://schemas.openxmlformats.org/officeDocument/2006/relationships/customXml" Target="../ink/ink38.xml"/></Relationships>
</file>

<file path=ppt/slides/_rels/slide26.xml.rels><?xml version="1.0" encoding="UTF-8" standalone="yes"?>
<Relationships xmlns="http://schemas.openxmlformats.org/package/2006/relationships"><Relationship Id="rId3" Type="http://schemas.openxmlformats.org/officeDocument/2006/relationships/customXml" Target="../ink/ink39.xml"/><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24.xml"/><Relationship Id="rId4" Type="http://schemas.openxmlformats.org/officeDocument/2006/relationships/image" Target="../media/image250.png"/></Relationships>
</file>

<file path=ppt/slides/_rels/slide27.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24.xml"/><Relationship Id="rId7"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customXml" Target="../ink/ink41.xml"/><Relationship Id="rId5" Type="http://schemas.openxmlformats.org/officeDocument/2006/relationships/image" Target="../media/image36.png"/><Relationship Id="rId4" Type="http://schemas.openxmlformats.org/officeDocument/2006/relationships/customXml" Target="../ink/ink40.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ustomXml" Target="../ink/ink42.xml"/><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slide" Target="slide28.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15.xml"/><Relationship Id="rId1" Type="http://schemas.openxmlformats.org/officeDocument/2006/relationships/slideLayout" Target="../slideLayouts/slideLayout2.xml"/><Relationship Id="rId6" Type="http://schemas.openxmlformats.org/officeDocument/2006/relationships/slide" Target="slide28.xml"/><Relationship Id="rId5" Type="http://schemas.openxmlformats.org/officeDocument/2006/relationships/slide" Target="slide23.xml"/><Relationship Id="rId4" Type="http://schemas.openxmlformats.org/officeDocument/2006/relationships/slide" Target="slide22.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slide" Target="slide6.xml"/><Relationship Id="rId3" Type="http://schemas.openxmlformats.org/officeDocument/2006/relationships/customXml" Target="../ink/ink43.xml"/><Relationship Id="rId12" Type="http://schemas.openxmlformats.org/officeDocument/2006/relationships/image" Target="../media/image46.png"/><Relationship Id="rId2" Type="http://schemas.openxmlformats.org/officeDocument/2006/relationships/image" Target="../media/image40.png"/><Relationship Id="rId1" Type="http://schemas.openxmlformats.org/officeDocument/2006/relationships/slideLayout" Target="../slideLayouts/slideLayout2.xml"/><Relationship Id="rId11" Type="http://schemas.openxmlformats.org/officeDocument/2006/relationships/customXml" Target="../ink/ink45.xml"/><Relationship Id="rId15" Type="http://schemas.openxmlformats.org/officeDocument/2006/relationships/image" Target="../media/image42.png"/><Relationship Id="rId10" Type="http://schemas.openxmlformats.org/officeDocument/2006/relationships/image" Target="../media/image45.png"/><Relationship Id="rId9" Type="http://schemas.openxmlformats.org/officeDocument/2006/relationships/customXml" Target="../ink/ink44.xml"/><Relationship Id="rId14" Type="http://schemas.openxmlformats.org/officeDocument/2006/relationships/customXml" Target="../ink/ink46.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customXml" Target="../ink/ink48.xml"/><Relationship Id="rId5" Type="http://schemas.openxmlformats.org/officeDocument/2006/relationships/image" Target="../media/image47.png"/><Relationship Id="rId4" Type="http://schemas.openxmlformats.org/officeDocument/2006/relationships/customXml" Target="../ink/ink47.xml"/></Relationships>
</file>

<file path=ppt/slides/_rels/slide3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52.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customXml" Target="../ink/ink50.xml"/><Relationship Id="rId5" Type="http://schemas.openxmlformats.org/officeDocument/2006/relationships/image" Target="../media/image51.png"/><Relationship Id="rId4" Type="http://schemas.openxmlformats.org/officeDocument/2006/relationships/customXml" Target="../ink/ink49.xml"/></Relationships>
</file>

<file path=ppt/slides/_rels/slide35.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ustomXml" Target="../ink/ink51.xml"/><Relationship Id="rId7" Type="http://schemas.openxmlformats.org/officeDocument/2006/relationships/slide" Target="slide7.xml"/><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20.png"/><Relationship Id="rId5" Type="http://schemas.openxmlformats.org/officeDocument/2006/relationships/customXml" Target="../ink/ink52.xml"/><Relationship Id="rId4" Type="http://schemas.openxmlformats.org/officeDocument/2006/relationships/image" Target="../media/image510.png"/></Relationships>
</file>

<file path=ppt/slides/_rels/slide37.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0.xml"/><Relationship Id="rId1" Type="http://schemas.openxmlformats.org/officeDocument/2006/relationships/slideLayout" Target="../slideLayouts/slideLayout2.xml"/><Relationship Id="rId4" Type="http://schemas.openxmlformats.org/officeDocument/2006/relationships/slide" Target="slide33.xml"/></Relationships>
</file>

<file path=ppt/slides/_rels/slide7.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2022F-1436-49C5-9347-FDDDF4EE8915}"/>
              </a:ext>
            </a:extLst>
          </p:cNvPr>
          <p:cNvSpPr>
            <a:spLocks noGrp="1"/>
          </p:cNvSpPr>
          <p:nvPr>
            <p:ph type="ctrTitle"/>
          </p:nvPr>
        </p:nvSpPr>
        <p:spPr/>
        <p:txBody>
          <a:bodyPr>
            <a:normAutofit/>
          </a:bodyPr>
          <a:lstStyle/>
          <a:p>
            <a:r>
              <a:rPr lang="en-US" dirty="0">
                <a:solidFill>
                  <a:schemeClr val="bg1"/>
                </a:solidFill>
                <a:latin typeface="Times New Roman" panose="02020603050405020304" pitchFamily="18" charset="0"/>
                <a:cs typeface="Times New Roman" panose="02020603050405020304" pitchFamily="18" charset="0"/>
              </a:rPr>
              <a:t>Cross Empowerment of State GST Officers</a:t>
            </a:r>
            <a:br>
              <a:rPr lang="en-US" dirty="0">
                <a:solidFill>
                  <a:schemeClr val="bg1"/>
                </a:solidFill>
                <a:latin typeface="Times New Roman" panose="02020603050405020304" pitchFamily="18" charset="0"/>
                <a:cs typeface="Times New Roman" panose="02020603050405020304" pitchFamily="18" charset="0"/>
              </a:rPr>
            </a:br>
            <a:endParaRPr lang="en-US" dirty="0">
              <a:solidFill>
                <a:schemeClr val="bg1"/>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4F56C232-3134-4C4E-8119-3B970E1C3887}"/>
              </a:ext>
            </a:extLst>
          </p:cNvPr>
          <p:cNvSpPr>
            <a:spLocks noGrp="1"/>
          </p:cNvSpPr>
          <p:nvPr>
            <p:ph type="subTitle" idx="1"/>
          </p:nvPr>
        </p:nvSpPr>
        <p:spPr>
          <a:xfrm>
            <a:off x="77585" y="4777381"/>
            <a:ext cx="11634124" cy="894931"/>
          </a:xfrm>
        </p:spPr>
        <p:txBody>
          <a:bodyPr>
            <a:normAutofit fontScale="85000" lnSpcReduction="20000"/>
          </a:bodyPr>
          <a:lstStyle/>
          <a:p>
            <a:pPr algn="r"/>
            <a:r>
              <a:rPr lang="en-US" sz="3200" dirty="0">
                <a:latin typeface="Times New Roman" panose="02020603050405020304" pitchFamily="18" charset="0"/>
                <a:cs typeface="Times New Roman" panose="02020603050405020304" pitchFamily="18" charset="0"/>
              </a:rPr>
              <a:t>Adv. (CA) Nikhil Gupta </a:t>
            </a:r>
          </a:p>
          <a:p>
            <a:pPr algn="r"/>
            <a:r>
              <a:rPr lang="en-US" sz="3200" dirty="0">
                <a:latin typeface="Times New Roman" panose="02020603050405020304" pitchFamily="18" charset="0"/>
                <a:cs typeface="Times New Roman" panose="02020603050405020304" pitchFamily="18" charset="0"/>
              </a:rPr>
              <a:t>(9891950868)</a:t>
            </a:r>
          </a:p>
        </p:txBody>
      </p:sp>
    </p:spTree>
    <p:extLst>
      <p:ext uri="{BB962C8B-B14F-4D97-AF65-F5344CB8AC3E}">
        <p14:creationId xmlns:p14="http://schemas.microsoft.com/office/powerpoint/2010/main" val="4172292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Ante-Dated Orders</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Autofit/>
          </a:bodyPr>
          <a:lstStyle/>
          <a:p>
            <a:pPr marL="0" indent="0" algn="just">
              <a:lnSpc>
                <a:spcPct val="107000"/>
              </a:lnSpc>
              <a:spcAft>
                <a:spcPts val="800"/>
              </a:spcAft>
              <a:buNone/>
              <a:tabLst>
                <a:tab pos="228600" algn="l"/>
              </a:tabLst>
            </a:pPr>
            <a:r>
              <a:rPr lang="en-IN" sz="1800" b="1" dirty="0">
                <a:latin typeface="Times New Roman" panose="02020603050405020304" pitchFamily="18" charset="0"/>
                <a:ea typeface="Calibri" panose="020F0502020204030204" pitchFamily="34" charset="0"/>
                <a:cs typeface="Times New Roman" panose="02020603050405020304" pitchFamily="18" charset="0"/>
              </a:rPr>
              <a:t>Facts</a:t>
            </a:r>
          </a:p>
          <a:p>
            <a:pPr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PH fixed in a HVAT matter for </a:t>
            </a:r>
            <a:r>
              <a:rPr lang="en-IN" sz="1800" b="1" dirty="0">
                <a:latin typeface="Times New Roman" panose="02020603050405020304" pitchFamily="18" charset="0"/>
                <a:ea typeface="Calibri" panose="020F0502020204030204" pitchFamily="34" charset="0"/>
                <a:cs typeface="Times New Roman" panose="02020603050405020304" pitchFamily="18" charset="0"/>
              </a:rPr>
              <a:t>19.11.2019 </a:t>
            </a:r>
          </a:p>
          <a:p>
            <a:pPr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Assessee/Consultant appeared on </a:t>
            </a:r>
            <a:r>
              <a:rPr lang="en-IN" sz="1800" b="1" dirty="0">
                <a:latin typeface="Times New Roman" panose="02020603050405020304" pitchFamily="18" charset="0"/>
                <a:ea typeface="Calibri" panose="020F0502020204030204" pitchFamily="34" charset="0"/>
                <a:cs typeface="Times New Roman" panose="02020603050405020304" pitchFamily="18" charset="0"/>
              </a:rPr>
              <a:t>19.11.2019</a:t>
            </a:r>
          </a:p>
          <a:p>
            <a:pPr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Limitation for assessment is expiring on </a:t>
            </a:r>
            <a:r>
              <a:rPr lang="en-IN" sz="1800" b="1" dirty="0">
                <a:latin typeface="Times New Roman" panose="02020603050405020304" pitchFamily="18" charset="0"/>
                <a:ea typeface="Calibri" panose="020F0502020204030204" pitchFamily="34" charset="0"/>
                <a:cs typeface="Times New Roman" panose="02020603050405020304" pitchFamily="18" charset="0"/>
              </a:rPr>
              <a:t>20.11.2019</a:t>
            </a:r>
          </a:p>
          <a:p>
            <a:pPr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Assessment Order dated </a:t>
            </a:r>
            <a:r>
              <a:rPr lang="en-IN" sz="1800" b="1" dirty="0">
                <a:latin typeface="Times New Roman" panose="02020603050405020304" pitchFamily="18" charset="0"/>
                <a:ea typeface="Calibri" panose="020F0502020204030204" pitchFamily="34" charset="0"/>
                <a:cs typeface="Times New Roman" panose="02020603050405020304" pitchFamily="18" charset="0"/>
              </a:rPr>
              <a:t>20.11.2019 </a:t>
            </a:r>
          </a:p>
          <a:p>
            <a:pPr lvl="1"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Served on Tax Payer/Consultant by the AO on </a:t>
            </a:r>
            <a:r>
              <a:rPr lang="en-IN" sz="1800" b="1" dirty="0">
                <a:latin typeface="Times New Roman" panose="02020603050405020304" pitchFamily="18" charset="0"/>
                <a:ea typeface="Calibri" panose="020F0502020204030204" pitchFamily="34" charset="0"/>
                <a:cs typeface="Times New Roman" panose="02020603050405020304" pitchFamily="18" charset="0"/>
              </a:rPr>
              <a:t>20.05.2020</a:t>
            </a:r>
            <a:r>
              <a:rPr lang="en-IN" sz="1800" dirty="0">
                <a:latin typeface="Times New Roman" panose="02020603050405020304" pitchFamily="18" charset="0"/>
                <a:ea typeface="Calibri" panose="020F0502020204030204" pitchFamily="34" charset="0"/>
                <a:cs typeface="Times New Roman" panose="02020603050405020304" pitchFamily="18" charset="0"/>
              </a:rPr>
              <a:t> at his/her office</a:t>
            </a:r>
          </a:p>
          <a:p>
            <a:pPr lvl="1"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Received by courier/post after 2-3 months</a:t>
            </a:r>
          </a:p>
          <a:p>
            <a:pPr lvl="1" algn="just">
              <a:lnSpc>
                <a:spcPct val="150000"/>
              </a:lnSpc>
              <a:spcAft>
                <a:spcPts val="800"/>
              </a:spcAft>
              <a:tabLst>
                <a:tab pos="228600" algn="l"/>
              </a:tabLst>
            </a:pPr>
            <a:r>
              <a:rPr lang="en-IN" sz="1800" dirty="0">
                <a:latin typeface="Times New Roman" panose="02020603050405020304" pitchFamily="18" charset="0"/>
                <a:ea typeface="Calibri" panose="020F0502020204030204" pitchFamily="34" charset="0"/>
                <a:cs typeface="Times New Roman" panose="02020603050405020304" pitchFamily="18" charset="0"/>
              </a:rPr>
              <a:t>Never Served on Tax Payer/Consultant </a:t>
            </a:r>
          </a:p>
          <a:p>
            <a:pPr marL="0" indent="0" algn="just">
              <a:lnSpc>
                <a:spcPct val="100000"/>
              </a:lnSpc>
              <a:spcAft>
                <a:spcPts val="800"/>
              </a:spcAft>
              <a:buNone/>
              <a:tabLst>
                <a:tab pos="228600" algn="l"/>
              </a:tabLst>
            </a:pPr>
            <a:endParaRPr lang="en-IN" sz="18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228600" algn="l"/>
              </a:tabLst>
            </a:pP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1800" dirty="0">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1498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Ante-Dated Orders</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p:txBody>
          <a:bodyPr>
            <a:noAutofit/>
          </a:bodyPr>
          <a:lstStyle/>
          <a:p>
            <a:pPr algn="just">
              <a:lnSpc>
                <a:spcPct val="107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Assessment Order dated 20.11.2014 is </a:t>
            </a:r>
            <a:r>
              <a:rPr lang="en-IN" sz="2000" b="1" dirty="0">
                <a:latin typeface="Times New Roman" panose="02020603050405020304" pitchFamily="18" charset="0"/>
                <a:ea typeface="Calibri" panose="020F0502020204030204" pitchFamily="34" charset="0"/>
                <a:cs typeface="Times New Roman" panose="02020603050405020304" pitchFamily="18" charset="0"/>
              </a:rPr>
              <a:t>BARRED BY LIMITATION</a:t>
            </a:r>
          </a:p>
          <a:p>
            <a:pPr algn="just">
              <a:lnSpc>
                <a:spcPct val="107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Law requires either </a:t>
            </a:r>
            <a:r>
              <a:rPr lang="en-IN" sz="2000" b="1" dirty="0">
                <a:latin typeface="Times New Roman" panose="02020603050405020304" pitchFamily="18" charset="0"/>
                <a:ea typeface="Calibri" panose="020F0502020204030204" pitchFamily="34" charset="0"/>
                <a:cs typeface="Times New Roman" panose="02020603050405020304" pitchFamily="18" charset="0"/>
              </a:rPr>
              <a:t>ISSUANCE</a:t>
            </a:r>
            <a:r>
              <a:rPr lang="en-IN" sz="2000" dirty="0">
                <a:latin typeface="Times New Roman" panose="02020603050405020304" pitchFamily="18" charset="0"/>
                <a:ea typeface="Calibri" panose="020F0502020204030204" pitchFamily="34" charset="0"/>
                <a:cs typeface="Times New Roman" panose="02020603050405020304" pitchFamily="18" charset="0"/>
              </a:rPr>
              <a:t> or </a:t>
            </a:r>
            <a:r>
              <a:rPr lang="en-IN" sz="2000" b="1" dirty="0">
                <a:latin typeface="Times New Roman" panose="02020603050405020304" pitchFamily="18" charset="0"/>
                <a:ea typeface="Calibri" panose="020F0502020204030204" pitchFamily="34" charset="0"/>
                <a:cs typeface="Times New Roman" panose="02020603050405020304" pitchFamily="18" charset="0"/>
              </a:rPr>
              <a:t>SERVICE</a:t>
            </a:r>
            <a:r>
              <a:rPr lang="en-IN" sz="2000" dirty="0">
                <a:latin typeface="Times New Roman" panose="02020603050405020304" pitchFamily="18" charset="0"/>
                <a:ea typeface="Calibri" panose="020F0502020204030204" pitchFamily="34" charset="0"/>
                <a:cs typeface="Times New Roman" panose="02020603050405020304" pitchFamily="18" charset="0"/>
              </a:rPr>
              <a:t> of order within the limitation period - </a:t>
            </a:r>
            <a:r>
              <a:rPr lang="en-US" sz="2000" dirty="0">
                <a:latin typeface="Times New Roman" panose="02020603050405020304" pitchFamily="18" charset="0"/>
                <a:ea typeface="Calibri" panose="020F0502020204030204" pitchFamily="34" charset="0"/>
                <a:cs typeface="Times New Roman" panose="02020603050405020304" pitchFamily="18" charset="0"/>
              </a:rPr>
              <a:t>that is to say when he ceases to have any authority to tear it off and draft a different order </a:t>
            </a:r>
            <a:r>
              <a:rPr lang="en-US" sz="2000" b="1"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rPr>
              <a:t>Normally that happens when the order or decision is </a:t>
            </a:r>
            <a:r>
              <a:rPr lang="en-US" sz="2000" b="1" dirty="0">
                <a:latin typeface="Times New Roman" panose="02020603050405020304" pitchFamily="18" charset="0"/>
                <a:ea typeface="Calibri" panose="020F0502020204030204" pitchFamily="34" charset="0"/>
                <a:cs typeface="Times New Roman" panose="02020603050405020304" pitchFamily="18" charset="0"/>
              </a:rPr>
              <a:t>Made Public </a:t>
            </a:r>
            <a:r>
              <a:rPr lang="en-US" sz="2000" dirty="0">
                <a:latin typeface="Times New Roman" panose="02020603050405020304" pitchFamily="18" charset="0"/>
                <a:ea typeface="Calibri" panose="020F0502020204030204" pitchFamily="34" charset="0"/>
                <a:cs typeface="Times New Roman" panose="02020603050405020304" pitchFamily="18" charset="0"/>
              </a:rPr>
              <a:t>or </a:t>
            </a:r>
            <a:r>
              <a:rPr lang="en-US" sz="2000" b="1" dirty="0">
                <a:latin typeface="Times New Roman" panose="02020603050405020304" pitchFamily="18" charset="0"/>
                <a:ea typeface="Calibri" panose="020F0502020204030204" pitchFamily="34" charset="0"/>
                <a:cs typeface="Times New Roman" panose="02020603050405020304" pitchFamily="18" charset="0"/>
              </a:rPr>
              <a:t>NOTIFIED IN SOME FORM </a:t>
            </a:r>
            <a:r>
              <a:rPr lang="en-US" sz="2000" dirty="0">
                <a:latin typeface="Times New Roman" panose="02020603050405020304" pitchFamily="18" charset="0"/>
                <a:ea typeface="Calibri" panose="020F0502020204030204" pitchFamily="34" charset="0"/>
                <a:cs typeface="Times New Roman" panose="02020603050405020304" pitchFamily="18" charset="0"/>
              </a:rPr>
              <a:t>or </a:t>
            </a:r>
            <a:r>
              <a:rPr lang="en-US" sz="2000" b="1" dirty="0">
                <a:latin typeface="Times New Roman" panose="02020603050405020304" pitchFamily="18" charset="0"/>
                <a:ea typeface="Calibri" panose="020F0502020204030204" pitchFamily="34" charset="0"/>
                <a:cs typeface="Times New Roman" panose="02020603050405020304" pitchFamily="18" charset="0"/>
              </a:rPr>
              <a:t>WHEN IT CAN BE SAID TO HAVE LEFT HIS HAND</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r>
              <a:rPr lang="en-IN" sz="2000" b="1" dirty="0">
                <a:latin typeface="Times New Roman" panose="02020603050405020304" pitchFamily="18" charset="0"/>
                <a:cs typeface="Times New Roman" panose="02020603050405020304" pitchFamily="18" charset="0"/>
              </a:rPr>
              <a:t>CCE v. MM Rubber Co., </a:t>
            </a:r>
            <a:r>
              <a:rPr lang="en-US" sz="2000" b="1" dirty="0">
                <a:latin typeface="Times New Roman" panose="02020603050405020304" pitchFamily="18" charset="0"/>
                <a:cs typeface="Times New Roman" panose="02020603050405020304" pitchFamily="18" charset="0"/>
              </a:rPr>
              <a:t>1991 (55) E.L.T. 289 (S.C.)</a:t>
            </a:r>
          </a:p>
          <a:p>
            <a:pPr algn="just">
              <a:lnSpc>
                <a:spcPct val="107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In the absence of any proof or explanation for delay in service – Judicial View is against the Department</a:t>
            </a:r>
          </a:p>
          <a:p>
            <a:pPr lvl="1" algn="just">
              <a:lnSpc>
                <a:spcPct val="107000"/>
              </a:lnSpc>
              <a:spcAft>
                <a:spcPts val="800"/>
              </a:spcAft>
              <a:tabLst>
                <a:tab pos="228600" algn="l"/>
              </a:tabLst>
            </a:pPr>
            <a:r>
              <a:rPr lang="en-US" sz="2000" b="1" dirty="0">
                <a:effectLst/>
                <a:latin typeface="Times New Roman" panose="02020603050405020304" pitchFamily="18" charset="0"/>
                <a:ea typeface="Times New Roman" panose="02020603050405020304" pitchFamily="18" charset="0"/>
              </a:rPr>
              <a:t>State of Andhra Pradesh v. M.  </a:t>
            </a:r>
            <a:r>
              <a:rPr lang="en-US" sz="2000" b="1" dirty="0" err="1">
                <a:effectLst/>
                <a:latin typeface="Times New Roman" panose="02020603050405020304" pitchFamily="18" charset="0"/>
                <a:ea typeface="Times New Roman" panose="02020603050405020304" pitchFamily="18" charset="0"/>
              </a:rPr>
              <a:t>Ramakishtaiah</a:t>
            </a:r>
            <a:r>
              <a:rPr lang="en-US" sz="2000" b="1" dirty="0">
                <a:effectLst/>
                <a:latin typeface="Times New Roman" panose="02020603050405020304" pitchFamily="18" charset="0"/>
                <a:ea typeface="Times New Roman" panose="02020603050405020304" pitchFamily="18" charset="0"/>
              </a:rPr>
              <a:t> &amp; Co., [1994] 93 STC 406</a:t>
            </a:r>
          </a:p>
          <a:p>
            <a:pPr lvl="1" algn="just">
              <a:lnSpc>
                <a:spcPct val="107000"/>
              </a:lnSpc>
              <a:spcAft>
                <a:spcPts val="800"/>
              </a:spcAft>
              <a:tabLst>
                <a:tab pos="228600" algn="l"/>
              </a:tabLst>
            </a:pPr>
            <a:r>
              <a:rPr lang="en-US" sz="2000" b="1" dirty="0">
                <a:effectLst/>
                <a:latin typeface="Times New Roman" panose="02020603050405020304" pitchFamily="18" charset="0"/>
                <a:ea typeface="Times New Roman" panose="02020603050405020304" pitchFamily="18" charset="0"/>
              </a:rPr>
              <a:t>Sanka Agencies v. CCT, [2005] 142 STC 496 AP</a:t>
            </a:r>
            <a:endParaRPr lang="en-IN" sz="2000" b="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228600" algn="l"/>
              </a:tabLst>
            </a:pPr>
            <a:endParaRPr lang="en-IN" sz="2000" b="1"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Forward or Next 3">
            <a:hlinkClick r:id="rId2" action="ppaction://hlinksldjump" highlightClick="1"/>
            <a:extLst>
              <a:ext uri="{FF2B5EF4-FFF2-40B4-BE49-F238E27FC236}">
                <a16:creationId xmlns:a16="http://schemas.microsoft.com/office/drawing/2014/main" id="{DE0FACB8-C97A-D86E-DD4C-4352525AAB8D}"/>
              </a:ext>
            </a:extLst>
          </p:cNvPr>
          <p:cNvSpPr/>
          <p:nvPr/>
        </p:nvSpPr>
        <p:spPr>
          <a:xfrm>
            <a:off x="8721434" y="4001294"/>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5" name="Action Button: Go Forward or Next 4">
            <a:hlinkClick r:id="rId3" action="ppaction://hlinksldjump" highlightClick="1"/>
            <a:extLst>
              <a:ext uri="{FF2B5EF4-FFF2-40B4-BE49-F238E27FC236}">
                <a16:creationId xmlns:a16="http://schemas.microsoft.com/office/drawing/2014/main" id="{F8F7C62D-3B5A-2199-5F1E-B2FBF1799A90}"/>
              </a:ext>
            </a:extLst>
          </p:cNvPr>
          <p:cNvSpPr/>
          <p:nvPr/>
        </p:nvSpPr>
        <p:spPr>
          <a:xfrm>
            <a:off x="8721434" y="5788530"/>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14065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Autofit/>
          </a:bodyPr>
          <a:lstStyle/>
          <a:p>
            <a:pPr lvl="1" algn="just">
              <a:lnSpc>
                <a:spcPct val="107000"/>
              </a:lnSpc>
              <a:spcAft>
                <a:spcPts val="800"/>
              </a:spcAft>
              <a:tabLst>
                <a:tab pos="228600" algn="l"/>
              </a:tabLst>
            </a:pPr>
            <a:r>
              <a:rPr lang="en-IN" sz="3600" b="1" dirty="0">
                <a:solidFill>
                  <a:schemeClr val="tx1"/>
                </a:solidFill>
                <a:latin typeface="Times New Roman" panose="02020603050405020304" pitchFamily="18" charset="0"/>
                <a:cs typeface="Times New Roman" panose="02020603050405020304" pitchFamily="18" charset="0"/>
              </a:rPr>
              <a:t>CCE v. MM Rubber Co., </a:t>
            </a:r>
            <a:r>
              <a:rPr lang="en-US" sz="3600" b="1" dirty="0">
                <a:solidFill>
                  <a:schemeClr val="tx1"/>
                </a:solidFill>
                <a:latin typeface="Times New Roman" panose="02020603050405020304" pitchFamily="18" charset="0"/>
                <a:cs typeface="Times New Roman" panose="02020603050405020304" pitchFamily="18" charset="0"/>
              </a:rPr>
              <a:t>1991 (55) E.L.T. 289 (S.C.)</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p:txBody>
          <a:bodyPr>
            <a:normAutofit fontScale="92500" lnSpcReduction="10000"/>
          </a:bodyPr>
          <a:lstStyle/>
          <a:p>
            <a:pPr marL="0" indent="0" algn="just">
              <a:lnSpc>
                <a:spcPct val="107000"/>
              </a:lnSpc>
              <a:spcAft>
                <a:spcPts val="800"/>
              </a:spcAft>
              <a:buNone/>
              <a:tabLst>
                <a:tab pos="228600" algn="l"/>
              </a:tabLst>
            </a:pPr>
            <a:r>
              <a:rPr lang="en-US" sz="2400" dirty="0">
                <a:latin typeface="Times New Roman" panose="02020603050405020304" pitchFamily="18" charset="0"/>
                <a:ea typeface="Calibri" panose="020F0502020204030204" pitchFamily="34" charset="0"/>
                <a:cs typeface="Times New Roman" panose="02020603050405020304" pitchFamily="18" charset="0"/>
              </a:rPr>
              <a:t>12. It may be seen therefore, that, if an authority is </a:t>
            </a:r>
            <a:r>
              <a:rPr lang="en-US" sz="2400" dirty="0" err="1">
                <a:latin typeface="Times New Roman" panose="02020603050405020304" pitchFamily="18" charset="0"/>
                <a:ea typeface="Calibri" panose="020F0502020204030204" pitchFamily="34" charset="0"/>
                <a:cs typeface="Times New Roman" panose="02020603050405020304" pitchFamily="18" charset="0"/>
              </a:rPr>
              <a:t>authorised</a:t>
            </a:r>
            <a:r>
              <a:rPr lang="en-US" sz="2400" dirty="0">
                <a:latin typeface="Times New Roman" panose="02020603050405020304" pitchFamily="18" charset="0"/>
                <a:ea typeface="Calibri" panose="020F0502020204030204" pitchFamily="34" charset="0"/>
                <a:cs typeface="Times New Roman" panose="02020603050405020304" pitchFamily="18" charset="0"/>
              </a:rPr>
              <a:t> to exercise a power or do an act affecting the rights of parties, he shall exercise that power within the period of limitation prescribed therefor. The order or decision of such authority comes into force or becomes operative or becomes an effective order or decision on and from the date when it is signed by him. </a:t>
            </a:r>
            <a:r>
              <a:rPr lang="en-US" sz="2400" b="1" dirty="0">
                <a:latin typeface="Times New Roman" panose="02020603050405020304" pitchFamily="18" charset="0"/>
                <a:ea typeface="Calibri" panose="020F0502020204030204" pitchFamily="34" charset="0"/>
                <a:cs typeface="Times New Roman" panose="02020603050405020304" pitchFamily="18" charset="0"/>
              </a:rPr>
              <a:t>The date of such order or decision is the date on which the order or decision was passed or made: that is to say </a:t>
            </a:r>
            <a:r>
              <a:rPr lang="en-US" sz="24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when he ceases to have any authority to tear it off and draft a different order </a:t>
            </a:r>
            <a:r>
              <a:rPr lang="en-US" sz="2400" b="1" dirty="0">
                <a:latin typeface="Times New Roman" panose="02020603050405020304" pitchFamily="18" charset="0"/>
                <a:ea typeface="Calibri" panose="020F0502020204030204" pitchFamily="34" charset="0"/>
                <a:cs typeface="Times New Roman" panose="02020603050405020304" pitchFamily="18" charset="0"/>
              </a:rPr>
              <a:t>and when he ceases to have any </a:t>
            </a:r>
            <a:r>
              <a:rPr lang="en-US" sz="2400" b="1" i="1" dirty="0">
                <a:latin typeface="Times New Roman" panose="02020603050405020304" pitchFamily="18" charset="0"/>
                <a:ea typeface="Calibri" panose="020F0502020204030204" pitchFamily="34" charset="0"/>
                <a:cs typeface="Times New Roman" panose="02020603050405020304" pitchFamily="18" charset="0"/>
              </a:rPr>
              <a:t>locus </a:t>
            </a:r>
            <a:r>
              <a:rPr lang="en-US" sz="2400" b="1" i="1" dirty="0" err="1">
                <a:latin typeface="Times New Roman" panose="02020603050405020304" pitchFamily="18" charset="0"/>
                <a:ea typeface="Calibri" panose="020F0502020204030204" pitchFamily="34" charset="0"/>
                <a:cs typeface="Times New Roman" panose="02020603050405020304" pitchFamily="18" charset="0"/>
              </a:rPr>
              <a:t>paetentiae</a:t>
            </a: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b="1" dirty="0">
                <a:latin typeface="Times New Roman" panose="02020603050405020304" pitchFamily="18" charset="0"/>
                <a:ea typeface="Calibri" panose="020F0502020204030204" pitchFamily="34" charset="0"/>
                <a:cs typeface="Times New Roman" panose="02020603050405020304" pitchFamily="18" charset="0"/>
              </a:rPr>
              <a:t>Normally that happens when the order or decision is made public or notified in some form or when it can be said to have left his hand</a:t>
            </a:r>
            <a:r>
              <a:rPr lang="en-US" sz="2400" dirty="0">
                <a:latin typeface="Times New Roman" panose="02020603050405020304" pitchFamily="18" charset="0"/>
                <a:ea typeface="Calibri" panose="020F0502020204030204" pitchFamily="34" charset="0"/>
                <a:cs typeface="Times New Roman" panose="02020603050405020304" pitchFamily="18" charset="0"/>
              </a:rPr>
              <a:t>. The date of communication of the order to the party whose rights are affected is not the relevant date for purposes of determining whether the power has been exercised within the prescribed time.</a:t>
            </a:r>
            <a:endParaRPr lang="en-IN" sz="24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r>
              <a:rPr lang="en-IN" sz="2000" b="1" dirty="0">
                <a:latin typeface="Times New Roman" panose="02020603050405020304" pitchFamily="18" charset="0"/>
                <a:ea typeface="Calibri" panose="020F0502020204030204" pitchFamily="34" charset="0"/>
                <a:cs typeface="Times New Roman" panose="02020603050405020304" pitchFamily="18" charset="0"/>
              </a:rPr>
              <a:t>* </a:t>
            </a:r>
            <a:r>
              <a:rPr lang="en-US" sz="2000" b="1" dirty="0">
                <a:latin typeface="Times New Roman" panose="02020603050405020304" pitchFamily="18" charset="0"/>
                <a:ea typeface="Calibri" panose="020F0502020204030204" pitchFamily="34" charset="0"/>
                <a:cs typeface="Times New Roman" panose="02020603050405020304" pitchFamily="18" charset="0"/>
              </a:rPr>
              <a:t>locus </a:t>
            </a:r>
            <a:r>
              <a:rPr lang="en-US" sz="2000" b="1" dirty="0" err="1">
                <a:latin typeface="Times New Roman" panose="02020603050405020304" pitchFamily="18" charset="0"/>
                <a:ea typeface="Calibri" panose="020F0502020204030204" pitchFamily="34" charset="0"/>
                <a:cs typeface="Times New Roman" panose="02020603050405020304" pitchFamily="18" charset="0"/>
              </a:rPr>
              <a:t>paetentiae</a:t>
            </a:r>
            <a:r>
              <a:rPr lang="en-US" sz="2000" b="1" dirty="0">
                <a:latin typeface="Times New Roman" panose="02020603050405020304" pitchFamily="18" charset="0"/>
                <a:ea typeface="Calibri" panose="020F0502020204030204" pitchFamily="34" charset="0"/>
                <a:cs typeface="Times New Roman" panose="02020603050405020304" pitchFamily="18" charset="0"/>
              </a:rPr>
              <a:t>: </a:t>
            </a:r>
            <a:r>
              <a:rPr lang="en-US" sz="2000" i="1" dirty="0">
                <a:latin typeface="Times New Roman" panose="02020603050405020304" pitchFamily="18" charset="0"/>
                <a:ea typeface="Calibri" panose="020F0502020204030204" pitchFamily="34" charset="0"/>
                <a:cs typeface="Times New Roman" panose="02020603050405020304" pitchFamily="18" charset="0"/>
              </a:rPr>
              <a:t>an opportunity to withdraw from a contract or obligation before it is completed </a:t>
            </a:r>
            <a:endParaRPr lang="en-IN" sz="2000" i="1"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endParaRPr lang="en-IN" sz="1800"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
        <p:nvSpPr>
          <p:cNvPr id="4" name="Action Button: Go Back or Previous 3">
            <a:hlinkClick r:id="rId2" action="ppaction://hlinksldjump" highlightClick="1"/>
            <a:extLst>
              <a:ext uri="{FF2B5EF4-FFF2-40B4-BE49-F238E27FC236}">
                <a16:creationId xmlns:a16="http://schemas.microsoft.com/office/drawing/2014/main" id="{607AD442-AB22-9A9C-2D93-48E1CC859B20}"/>
              </a:ext>
            </a:extLst>
          </p:cNvPr>
          <p:cNvSpPr/>
          <p:nvPr/>
        </p:nvSpPr>
        <p:spPr>
          <a:xfrm>
            <a:off x="11425381" y="31403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58861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Autofit/>
          </a:bodyPr>
          <a:lstStyle/>
          <a:p>
            <a:pPr lvl="1" algn="just">
              <a:lnSpc>
                <a:spcPct val="107000"/>
              </a:lnSpc>
              <a:spcAft>
                <a:spcPts val="800"/>
              </a:spcAft>
              <a:tabLst>
                <a:tab pos="228600" algn="l"/>
              </a:tabLst>
            </a:pPr>
            <a:r>
              <a:rPr lang="en-US" sz="3600" b="1" dirty="0">
                <a:effectLst/>
                <a:latin typeface="Times New Roman" panose="02020603050405020304" pitchFamily="18" charset="0"/>
                <a:ea typeface="Times New Roman" panose="02020603050405020304" pitchFamily="18" charset="0"/>
              </a:rPr>
              <a:t>Sanka Agencies v. CCT, [2005] 142 STC 496 AP</a:t>
            </a:r>
            <a:endParaRPr lang="en-IN" sz="4000" b="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p:txBody>
          <a:bodyPr>
            <a:normAutofit fontScale="92500" lnSpcReduction="10000"/>
          </a:bodyPr>
          <a:lstStyle/>
          <a:p>
            <a:pPr marL="0" indent="0" algn="just">
              <a:lnSpc>
                <a:spcPct val="107000"/>
              </a:lnSpc>
              <a:spcAft>
                <a:spcPts val="800"/>
              </a:spcAft>
              <a:buNone/>
              <a:tabLst>
                <a:tab pos="228600" algn="l"/>
              </a:tabLst>
            </a:pPr>
            <a:r>
              <a:rPr lang="en-US" sz="2400" dirty="0">
                <a:latin typeface="Times New Roman" panose="02020603050405020304" pitchFamily="18" charset="0"/>
                <a:ea typeface="Calibri" panose="020F0502020204030204" pitchFamily="34" charset="0"/>
                <a:cs typeface="Times New Roman" panose="02020603050405020304" pitchFamily="18" charset="0"/>
              </a:rPr>
              <a:t>3. We have seen the record. Record also shows that while the impugned order bears the date </a:t>
            </a:r>
            <a:r>
              <a:rPr lang="en-US" sz="2400" b="1" dirty="0">
                <a:latin typeface="Times New Roman" panose="02020603050405020304" pitchFamily="18" charset="0"/>
                <a:ea typeface="Calibri" panose="020F0502020204030204" pitchFamily="34" charset="0"/>
                <a:cs typeface="Times New Roman" panose="02020603050405020304" pitchFamily="18" charset="0"/>
              </a:rPr>
              <a:t>May 17, 1996</a:t>
            </a:r>
            <a:r>
              <a:rPr lang="en-US" sz="2400" dirty="0">
                <a:latin typeface="Times New Roman" panose="02020603050405020304" pitchFamily="18" charset="0"/>
                <a:ea typeface="Calibri" panose="020F0502020204030204" pitchFamily="34" charset="0"/>
                <a:cs typeface="Times New Roman" panose="02020603050405020304" pitchFamily="18" charset="0"/>
              </a:rPr>
              <a:t>, the order was sent to the appellants by </a:t>
            </a:r>
            <a:r>
              <a:rPr lang="en-US" sz="2400" dirty="0" err="1">
                <a:latin typeface="Times New Roman" panose="02020603050405020304" pitchFamily="18" charset="0"/>
                <a:ea typeface="Calibri" panose="020F0502020204030204" pitchFamily="34" charset="0"/>
                <a:cs typeface="Times New Roman" panose="02020603050405020304" pitchFamily="18" charset="0"/>
              </a:rPr>
              <a:t>despatching</a:t>
            </a:r>
            <a:r>
              <a:rPr lang="en-US" sz="2400" dirty="0">
                <a:latin typeface="Times New Roman" panose="02020603050405020304" pitchFamily="18" charset="0"/>
                <a:ea typeface="Calibri" panose="020F0502020204030204" pitchFamily="34" charset="0"/>
                <a:cs typeface="Times New Roman" panose="02020603050405020304" pitchFamily="18" charset="0"/>
              </a:rPr>
              <a:t> it only on </a:t>
            </a:r>
            <a:r>
              <a:rPr lang="en-US" sz="2400" b="1" dirty="0">
                <a:latin typeface="Times New Roman" panose="02020603050405020304" pitchFamily="18" charset="0"/>
                <a:ea typeface="Calibri" panose="020F0502020204030204" pitchFamily="34" charset="0"/>
                <a:cs typeface="Times New Roman" panose="02020603050405020304" pitchFamily="18" charset="0"/>
              </a:rPr>
              <a:t>November 1, 1996</a:t>
            </a:r>
            <a:r>
              <a:rPr lang="en-US" sz="2400" dirty="0">
                <a:latin typeface="Times New Roman" panose="02020603050405020304" pitchFamily="18" charset="0"/>
                <a:ea typeface="Calibri" panose="020F0502020204030204" pitchFamily="34" charset="0"/>
                <a:cs typeface="Times New Roman" panose="02020603050405020304" pitchFamily="18" charset="0"/>
              </a:rPr>
              <a:t>. There is no explanation in the record nor any explanation has been given by the respondent, as no counter is filed. </a:t>
            </a:r>
            <a:r>
              <a:rPr lang="en-US" sz="24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Therefore, there is strong apprehension that in order to give an impression that the impugned order was passed within the period of limitation, the order bears the dated May 17, 1996, whereas it has been passed much after that</a:t>
            </a:r>
            <a:r>
              <a:rPr lang="en-US" sz="2400" dirty="0">
                <a:latin typeface="Times New Roman" panose="02020603050405020304" pitchFamily="18" charset="0"/>
                <a:ea typeface="Calibri" panose="020F0502020204030204" pitchFamily="34" charset="0"/>
                <a:cs typeface="Times New Roman" panose="02020603050405020304" pitchFamily="18" charset="0"/>
              </a:rPr>
              <a:t>. In this connection, the learned counsel for the appellants has placed reliance on a judgment of the </a:t>
            </a:r>
            <a:r>
              <a:rPr lang="en-US" sz="2400" dirty="0" err="1">
                <a:latin typeface="Times New Roman" panose="02020603050405020304" pitchFamily="18" charset="0"/>
                <a:ea typeface="Calibri" panose="020F0502020204030204" pitchFamily="34" charset="0"/>
                <a:cs typeface="Times New Roman" panose="02020603050405020304" pitchFamily="18" charset="0"/>
              </a:rPr>
              <a:t>honourable</a:t>
            </a:r>
            <a:r>
              <a:rPr lang="en-US" sz="2400" dirty="0">
                <a:latin typeface="Times New Roman" panose="02020603050405020304" pitchFamily="18" charset="0"/>
                <a:ea typeface="Calibri" panose="020F0502020204030204" pitchFamily="34" charset="0"/>
                <a:cs typeface="Times New Roman" panose="02020603050405020304" pitchFamily="18" charset="0"/>
              </a:rPr>
              <a:t> Supreme Court in </a:t>
            </a:r>
            <a:r>
              <a:rPr lang="en-US" sz="2400" b="1" dirty="0">
                <a:latin typeface="Times New Roman" panose="02020603050405020304" pitchFamily="18" charset="0"/>
                <a:ea typeface="Calibri" panose="020F0502020204030204" pitchFamily="34" charset="0"/>
                <a:cs typeface="Times New Roman" panose="02020603050405020304" pitchFamily="18" charset="0"/>
              </a:rPr>
              <a:t>State of Andhra Pradesh v. M.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Ramakishtaiah</a:t>
            </a:r>
            <a:r>
              <a:rPr lang="en-US" sz="2400" b="1" dirty="0">
                <a:latin typeface="Times New Roman" panose="02020603050405020304" pitchFamily="18" charset="0"/>
                <a:ea typeface="Calibri" panose="020F0502020204030204" pitchFamily="34" charset="0"/>
                <a:cs typeface="Times New Roman" panose="02020603050405020304" pitchFamily="18" charset="0"/>
              </a:rPr>
              <a:t> &amp; Co., [1994] 93 STC 406</a:t>
            </a:r>
            <a:r>
              <a:rPr lang="en-US" sz="2400" dirty="0">
                <a:latin typeface="Times New Roman" panose="02020603050405020304" pitchFamily="18" charset="0"/>
                <a:ea typeface="Calibri" panose="020F0502020204030204" pitchFamily="34" charset="0"/>
                <a:cs typeface="Times New Roman" panose="02020603050405020304" pitchFamily="18" charset="0"/>
              </a:rPr>
              <a:t>, wherein under similar circumstances, the Supreme Court held that in the absence of any explanation, whatsoever, for the delayed service on the petitioner, of the order, the court should presume that the order was not made on the date it was purported to have been made. </a:t>
            </a:r>
            <a:endParaRPr lang="en-IN" sz="1800"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
        <p:nvSpPr>
          <p:cNvPr id="4" name="Action Button: Go Back or Previous 3">
            <a:hlinkClick r:id="rId2" action="ppaction://hlinksldjump" highlightClick="1"/>
            <a:extLst>
              <a:ext uri="{FF2B5EF4-FFF2-40B4-BE49-F238E27FC236}">
                <a16:creationId xmlns:a16="http://schemas.microsoft.com/office/drawing/2014/main" id="{A48F6A47-0B55-1538-15F3-3DD821F0AB98}"/>
              </a:ext>
            </a:extLst>
          </p:cNvPr>
          <p:cNvSpPr/>
          <p:nvPr/>
        </p:nvSpPr>
        <p:spPr>
          <a:xfrm>
            <a:off x="11425381" y="31403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10748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lstStyle/>
          <a:p>
            <a:r>
              <a:rPr lang="en-IN" dirty="0">
                <a:latin typeface="Times New Roman" panose="02020603050405020304" pitchFamily="18" charset="0"/>
                <a:cs typeface="Times New Roman" panose="02020603050405020304" pitchFamily="18" charset="0"/>
              </a:rPr>
              <a:t>Contact</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4195439" cy="4351338"/>
          </a:xfrm>
        </p:spPr>
        <p:txBody>
          <a:bodyPr>
            <a:normAutofit/>
          </a:bodyPr>
          <a:lstStyle/>
          <a:p>
            <a:pPr marL="0" indent="0" algn="just">
              <a:lnSpc>
                <a:spcPct val="107000"/>
              </a:lnSpc>
              <a:spcAft>
                <a:spcPts val="800"/>
              </a:spcAft>
              <a:buNone/>
              <a:tabLst>
                <a:tab pos="228600" algn="l"/>
              </a:tabLst>
            </a:pPr>
            <a:r>
              <a:rPr lang="en-IN" sz="1800" b="1" dirty="0">
                <a:latin typeface="Times New Roman" panose="02020603050405020304" pitchFamily="18" charset="0"/>
                <a:cs typeface="Times New Roman" panose="02020603050405020304" pitchFamily="18" charset="0"/>
              </a:rPr>
              <a:t>Mr. Nikhil Gupta</a:t>
            </a:r>
            <a:endParaRPr lang="en-IN" sz="1800" dirty="0">
              <a:latin typeface="Times New Roman" panose="02020603050405020304" pitchFamily="18" charset="0"/>
              <a:cs typeface="Times New Roman" panose="02020603050405020304" pitchFamily="18" charset="0"/>
            </a:endParaRPr>
          </a:p>
          <a:p>
            <a:pPr marL="0" indent="0" algn="just">
              <a:lnSpc>
                <a:spcPct val="100000"/>
              </a:lnSpc>
              <a:spcAft>
                <a:spcPts val="800"/>
              </a:spcAft>
              <a:buNone/>
              <a:tabLst>
                <a:tab pos="228600" algn="l"/>
              </a:tabLst>
            </a:pPr>
            <a:r>
              <a:rPr lang="en-IN" sz="1800" dirty="0">
                <a:latin typeface="Times New Roman" panose="02020603050405020304" pitchFamily="18" charset="0"/>
                <a:cs typeface="Times New Roman" panose="02020603050405020304" pitchFamily="18" charset="0"/>
              </a:rPr>
              <a:t>Ph: 98919 50868 </a:t>
            </a:r>
          </a:p>
          <a:p>
            <a:pPr marL="0" indent="0" algn="just">
              <a:lnSpc>
                <a:spcPct val="100000"/>
              </a:lnSpc>
              <a:spcAft>
                <a:spcPts val="800"/>
              </a:spcAft>
              <a:buNone/>
              <a:tabLst>
                <a:tab pos="228600" algn="l"/>
              </a:tabLst>
            </a:pPr>
            <a:r>
              <a:rPr lang="en-IN" sz="1800" dirty="0">
                <a:latin typeface="Times New Roman" panose="02020603050405020304" pitchFamily="18" charset="0"/>
                <a:cs typeface="Times New Roman" panose="02020603050405020304" pitchFamily="18" charset="0"/>
              </a:rPr>
              <a:t>Email: </a:t>
            </a:r>
            <a:r>
              <a:rPr lang="en-US" sz="1800" dirty="0">
                <a:latin typeface="Times New Roman" panose="02020603050405020304" pitchFamily="18" charset="0"/>
                <a:cs typeface="Times New Roman" panose="02020603050405020304" pitchFamily="18" charset="0"/>
                <a:hlinkClick r:id="rId2"/>
              </a:rPr>
              <a:t>nikhil.gupta@adinalegal.com</a:t>
            </a:r>
            <a:endParaRPr lang="en-US" sz="1800" dirty="0">
              <a:latin typeface="Times New Roman" panose="02020603050405020304" pitchFamily="18" charset="0"/>
              <a:cs typeface="Times New Roman" panose="02020603050405020304" pitchFamily="18" charset="0"/>
            </a:endParaRPr>
          </a:p>
          <a:p>
            <a:pPr marL="0" indent="0" algn="just">
              <a:lnSpc>
                <a:spcPct val="107000"/>
              </a:lnSpc>
              <a:spcAft>
                <a:spcPts val="800"/>
              </a:spcAft>
              <a:buNone/>
              <a:tabLst>
                <a:tab pos="228600" algn="l"/>
              </a:tabLst>
            </a:pPr>
            <a:endParaRPr lang="en-US" sz="1800" dirty="0">
              <a:latin typeface="Times New Roman" panose="02020603050405020304" pitchFamily="18" charset="0"/>
              <a:cs typeface="Times New Roman" panose="02020603050405020304" pitchFamily="18" charset="0"/>
              <a:hlinkClick r:id="rId3"/>
            </a:endParaRPr>
          </a:p>
          <a:p>
            <a:pPr algn="just">
              <a:lnSpc>
                <a:spcPct val="107000"/>
              </a:lnSpc>
              <a:spcAft>
                <a:spcPts val="800"/>
              </a:spcAft>
              <a:tabLst>
                <a:tab pos="228600" algn="l"/>
              </a:tabLst>
            </a:pPr>
            <a:endParaRPr lang="en-US" sz="1800" dirty="0">
              <a:latin typeface="Times New Roman" panose="02020603050405020304" pitchFamily="18" charset="0"/>
              <a:cs typeface="Times New Roman" panose="02020603050405020304" pitchFamily="18" charset="0"/>
            </a:endParaRPr>
          </a:p>
          <a:p>
            <a:pPr algn="just">
              <a:lnSpc>
                <a:spcPct val="107000"/>
              </a:lnSpc>
              <a:spcAft>
                <a:spcPts val="800"/>
              </a:spcAft>
              <a:tabLst>
                <a:tab pos="228600" algn="l"/>
              </a:tabLst>
            </a:pPr>
            <a:endParaRPr lang="en-US" sz="1800" dirty="0">
              <a:latin typeface="Times New Roman" panose="02020603050405020304" pitchFamily="18" charset="0"/>
              <a:cs typeface="Times New Roman" panose="02020603050405020304" pitchFamily="18" charset="0"/>
            </a:endParaRPr>
          </a:p>
          <a:p>
            <a:pPr marL="0" indent="0" algn="just">
              <a:lnSpc>
                <a:spcPct val="107000"/>
              </a:lnSpc>
              <a:spcAft>
                <a:spcPts val="800"/>
              </a:spcAft>
              <a:buNone/>
              <a:tabLst>
                <a:tab pos="228600" algn="l"/>
              </a:tabLst>
            </a:pPr>
            <a:endParaRPr lang="en-IN" sz="1800" dirty="0">
              <a:latin typeface="Times New Roman" panose="02020603050405020304" pitchFamily="18" charset="0"/>
              <a:cs typeface="Times New Roman" panose="02020603050405020304" pitchFamily="18" charset="0"/>
            </a:endParaRPr>
          </a:p>
          <a:p>
            <a:endParaRPr lang="en-IN" sz="1800" dirty="0">
              <a:latin typeface="Times New Roman" panose="02020603050405020304" pitchFamily="18"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8068AC1F-74D6-42ED-A081-3BBF7E87E348}"/>
              </a:ext>
            </a:extLst>
          </p:cNvPr>
          <p:cNvSpPr txBox="1">
            <a:spLocks/>
          </p:cNvSpPr>
          <p:nvPr/>
        </p:nvSpPr>
        <p:spPr>
          <a:xfrm>
            <a:off x="7817544" y="1827103"/>
            <a:ext cx="364502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7000"/>
              </a:lnSpc>
              <a:spcAft>
                <a:spcPts val="800"/>
              </a:spcAft>
              <a:buFont typeface="Arial" panose="020B0604020202020204" pitchFamily="34" charset="0"/>
              <a:buNone/>
              <a:tabLst>
                <a:tab pos="228600" algn="l"/>
              </a:tabLst>
            </a:pPr>
            <a:r>
              <a:rPr lang="en-IN" sz="1800" b="1" dirty="0">
                <a:latin typeface="Times New Roman" panose="02020603050405020304" pitchFamily="18" charset="0"/>
                <a:cs typeface="Times New Roman" panose="02020603050405020304" pitchFamily="18" charset="0"/>
              </a:rPr>
              <a:t>Address:</a:t>
            </a:r>
          </a:p>
          <a:p>
            <a:pPr marL="0" indent="0" algn="just">
              <a:lnSpc>
                <a:spcPct val="107000"/>
              </a:lnSpc>
              <a:spcAft>
                <a:spcPts val="800"/>
              </a:spcAft>
              <a:buNone/>
              <a:tabLst>
                <a:tab pos="228600" algn="l"/>
              </a:tabLst>
            </a:pPr>
            <a:r>
              <a:rPr lang="en-IN" sz="1600" b="1" dirty="0">
                <a:latin typeface="Times New Roman" panose="02020603050405020304" pitchFamily="18" charset="0"/>
                <a:cs typeface="Times New Roman" panose="02020603050405020304" pitchFamily="18" charset="0"/>
              </a:rPr>
              <a:t>Gurugram - NCR</a:t>
            </a:r>
          </a:p>
          <a:p>
            <a:pPr marL="0" indent="0" algn="just">
              <a:lnSpc>
                <a:spcPct val="107000"/>
              </a:lnSpc>
              <a:spcAft>
                <a:spcPts val="800"/>
              </a:spcAft>
              <a:buNone/>
              <a:tabLst>
                <a:tab pos="228600" algn="l"/>
              </a:tabLst>
            </a:pPr>
            <a:r>
              <a:rPr lang="en-IN" sz="1600" dirty="0">
                <a:latin typeface="Times New Roman" panose="02020603050405020304" pitchFamily="18" charset="0"/>
                <a:cs typeface="Times New Roman" panose="02020603050405020304" pitchFamily="18" charset="0"/>
              </a:rPr>
              <a:t>505B, Spaze Platinum Tower, Sohna Road, Sector 47, Gurugram-122001</a:t>
            </a:r>
          </a:p>
          <a:p>
            <a:pPr marL="0" indent="0" algn="just">
              <a:lnSpc>
                <a:spcPct val="107000"/>
              </a:lnSpc>
              <a:spcAft>
                <a:spcPts val="800"/>
              </a:spcAft>
              <a:buNone/>
              <a:tabLst>
                <a:tab pos="228600" algn="l"/>
              </a:tabLst>
            </a:pPr>
            <a:r>
              <a:rPr lang="en-IN" sz="1600" b="1" dirty="0">
                <a:latin typeface="Times New Roman" panose="02020603050405020304" pitchFamily="18" charset="0"/>
                <a:cs typeface="Times New Roman" panose="02020603050405020304" pitchFamily="18" charset="0"/>
              </a:rPr>
              <a:t>Bengaluru</a:t>
            </a:r>
          </a:p>
          <a:p>
            <a:pPr marL="0" indent="0" algn="just">
              <a:lnSpc>
                <a:spcPct val="107000"/>
              </a:lnSpc>
              <a:spcAft>
                <a:spcPts val="800"/>
              </a:spcAft>
              <a:buNone/>
              <a:tabLst>
                <a:tab pos="228600" algn="l"/>
              </a:tabLst>
            </a:pPr>
            <a:r>
              <a:rPr lang="en-US" sz="1600" dirty="0">
                <a:latin typeface="Times New Roman" panose="02020603050405020304" pitchFamily="18" charset="0"/>
                <a:cs typeface="Times New Roman" panose="02020603050405020304" pitchFamily="18" charset="0"/>
              </a:rPr>
              <a:t>4</a:t>
            </a:r>
            <a:r>
              <a:rPr lang="en-US" sz="1600" baseline="30000" dirty="0">
                <a:latin typeface="Times New Roman" panose="02020603050405020304" pitchFamily="18" charset="0"/>
                <a:cs typeface="Times New Roman" panose="02020603050405020304" pitchFamily="18" charset="0"/>
              </a:rPr>
              <a:t>th</a:t>
            </a:r>
            <a:r>
              <a:rPr lang="en-US" sz="1600" dirty="0">
                <a:latin typeface="Times New Roman" panose="02020603050405020304" pitchFamily="18" charset="0"/>
                <a:cs typeface="Times New Roman" panose="02020603050405020304" pitchFamily="18" charset="0"/>
              </a:rPr>
              <a:t> Floor, KP Heights, 327-328, 80 Feet Rd, HAL, 2</a:t>
            </a:r>
            <a:r>
              <a:rPr lang="en-US" sz="1600" baseline="30000" dirty="0">
                <a:latin typeface="Times New Roman" panose="02020603050405020304" pitchFamily="18" charset="0"/>
                <a:cs typeface="Times New Roman" panose="02020603050405020304" pitchFamily="18" charset="0"/>
              </a:rPr>
              <a:t>nd</a:t>
            </a:r>
            <a:r>
              <a:rPr lang="en-US" sz="1600" dirty="0">
                <a:latin typeface="Times New Roman" panose="02020603050405020304" pitchFamily="18" charset="0"/>
                <a:cs typeface="Times New Roman" panose="02020603050405020304" pitchFamily="18" charset="0"/>
              </a:rPr>
              <a:t> Stage, Indiranagar, Bengaluru-560038</a:t>
            </a:r>
          </a:p>
        </p:txBody>
      </p:sp>
    </p:spTree>
    <p:extLst>
      <p:ext uri="{BB962C8B-B14F-4D97-AF65-F5344CB8AC3E}">
        <p14:creationId xmlns:p14="http://schemas.microsoft.com/office/powerpoint/2010/main" val="603153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E3C71C4-DBB1-B2C8-58C1-388A9C5F8B29}"/>
              </a:ext>
            </a:extLst>
          </p:cNvPr>
          <p:cNvPicPr>
            <a:picLocks noChangeAspect="1"/>
          </p:cNvPicPr>
          <p:nvPr/>
        </p:nvPicPr>
        <p:blipFill>
          <a:blip r:embed="rId2"/>
          <a:stretch>
            <a:fillRect/>
          </a:stretch>
        </p:blipFill>
        <p:spPr>
          <a:xfrm>
            <a:off x="657225" y="655783"/>
            <a:ext cx="10877550" cy="4424218"/>
          </a:xfrm>
          <a:prstGeom prst="rect">
            <a:avLst/>
          </a:prstGeom>
        </p:spPr>
      </p:pic>
      <p:sp>
        <p:nvSpPr>
          <p:cNvPr id="10" name="Action Button: Go Back or Previous 9">
            <a:hlinkClick r:id="rId3" action="ppaction://hlinksldjump" highlightClick="1"/>
            <a:extLst>
              <a:ext uri="{FF2B5EF4-FFF2-40B4-BE49-F238E27FC236}">
                <a16:creationId xmlns:a16="http://schemas.microsoft.com/office/drawing/2014/main" id="{7DF637C0-ED43-CAA7-9770-C3CB8C85F39F}"/>
              </a:ext>
            </a:extLst>
          </p:cNvPr>
          <p:cNvSpPr/>
          <p:nvPr/>
        </p:nvSpPr>
        <p:spPr>
          <a:xfrm>
            <a:off x="11425381" y="31403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2" name="Arrow: Down 11">
            <a:extLst>
              <a:ext uri="{FF2B5EF4-FFF2-40B4-BE49-F238E27FC236}">
                <a16:creationId xmlns:a16="http://schemas.microsoft.com/office/drawing/2014/main" id="{7D5A90CB-76F1-2B16-3212-18AFB1CC9691}"/>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4513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E50AA5-0721-119B-BF27-77282868074B}"/>
              </a:ext>
            </a:extLst>
          </p:cNvPr>
          <p:cNvPicPr>
            <a:picLocks noChangeAspect="1"/>
          </p:cNvPicPr>
          <p:nvPr/>
        </p:nvPicPr>
        <p:blipFill>
          <a:blip r:embed="rId2"/>
          <a:stretch>
            <a:fillRect/>
          </a:stretch>
        </p:blipFill>
        <p:spPr>
          <a:xfrm>
            <a:off x="286327" y="572655"/>
            <a:ext cx="11499273" cy="5451907"/>
          </a:xfrm>
          <a:prstGeom prst="rect">
            <a:avLst/>
          </a:prstGeom>
        </p:spPr>
      </p:pic>
      <p:sp>
        <p:nvSpPr>
          <p:cNvPr id="4" name="Action Button: Go Back or Previous 3">
            <a:hlinkClick r:id="rId3" action="ppaction://hlinksldjump" highlightClick="1"/>
            <a:extLst>
              <a:ext uri="{FF2B5EF4-FFF2-40B4-BE49-F238E27FC236}">
                <a16:creationId xmlns:a16="http://schemas.microsoft.com/office/drawing/2014/main" id="{D7F27E8E-CF68-A6DD-AD12-64964BFF666E}"/>
              </a:ext>
            </a:extLst>
          </p:cNvPr>
          <p:cNvSpPr/>
          <p:nvPr/>
        </p:nvSpPr>
        <p:spPr>
          <a:xfrm>
            <a:off x="11360727" y="295564"/>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42845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Sayed Ali - </a:t>
            </a:r>
            <a:r>
              <a:rPr lang="en-US" dirty="0">
                <a:latin typeface="Times New Roman" panose="02020603050405020304" pitchFamily="18" charset="0"/>
                <a:cs typeface="Times New Roman" panose="02020603050405020304" pitchFamily="18" charset="0"/>
              </a:rPr>
              <a:t>2011 (265) E.L.T. 17 (S.C.)</a:t>
            </a:r>
            <a:endParaRPr lang="en-IN" dirty="0">
              <a:latin typeface="Times New Roman" panose="02020603050405020304" pitchFamily="18" charset="0"/>
              <a:cs typeface="Times New Roman" panose="02020603050405020304" pitchFamily="18" charset="0"/>
            </a:endParaRPr>
          </a:p>
        </p:txBody>
      </p:sp>
      <p:sp>
        <p:nvSpPr>
          <p:cNvPr id="16" name="Action Button: Go Back or Previous 15">
            <a:hlinkClick r:id="rId2" action="ppaction://hlinksldjump" highlightClick="1"/>
            <a:extLst>
              <a:ext uri="{FF2B5EF4-FFF2-40B4-BE49-F238E27FC236}">
                <a16:creationId xmlns:a16="http://schemas.microsoft.com/office/drawing/2014/main" id="{310FCB7E-6BEB-820E-52F8-745055337517}"/>
              </a:ext>
            </a:extLst>
          </p:cNvPr>
          <p:cNvSpPr/>
          <p:nvPr/>
        </p:nvSpPr>
        <p:spPr>
          <a:xfrm>
            <a:off x="11443855" y="226579"/>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27" name="Content Placeholder 2">
            <a:extLst>
              <a:ext uri="{FF2B5EF4-FFF2-40B4-BE49-F238E27FC236}">
                <a16:creationId xmlns:a16="http://schemas.microsoft.com/office/drawing/2014/main" id="{648C6A95-4177-9CDE-33F3-B94F655AF94A}"/>
              </a:ext>
            </a:extLst>
          </p:cNvPr>
          <p:cNvSpPr txBox="1">
            <a:spLocks/>
          </p:cNvSpPr>
          <p:nvPr/>
        </p:nvSpPr>
        <p:spPr>
          <a:xfrm>
            <a:off x="746991" y="1830242"/>
            <a:ext cx="10845800" cy="42657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7000"/>
              </a:lnSpc>
              <a:spcAft>
                <a:spcPts val="800"/>
              </a:spcAft>
              <a:buFont typeface="Arial" panose="020B0604020202020204" pitchFamily="34" charset="0"/>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32" name="Picture 31">
            <a:extLst>
              <a:ext uri="{FF2B5EF4-FFF2-40B4-BE49-F238E27FC236}">
                <a16:creationId xmlns:a16="http://schemas.microsoft.com/office/drawing/2014/main" id="{5F581C73-1A33-17A5-B763-3DE80B500656}"/>
              </a:ext>
            </a:extLst>
          </p:cNvPr>
          <p:cNvPicPr>
            <a:picLocks noChangeAspect="1"/>
          </p:cNvPicPr>
          <p:nvPr/>
        </p:nvPicPr>
        <p:blipFill>
          <a:blip r:embed="rId3"/>
          <a:stretch>
            <a:fillRect/>
          </a:stretch>
        </p:blipFill>
        <p:spPr>
          <a:xfrm>
            <a:off x="1073467" y="1507808"/>
            <a:ext cx="8609013" cy="5350192"/>
          </a:xfrm>
          <a:prstGeom prst="rect">
            <a:avLst/>
          </a:prstGeom>
        </p:spPr>
      </p:pic>
    </p:spTree>
    <p:extLst>
      <p:ext uri="{BB962C8B-B14F-4D97-AF65-F5344CB8AC3E}">
        <p14:creationId xmlns:p14="http://schemas.microsoft.com/office/powerpoint/2010/main" val="4021815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Cannon India - 2021 (376) E.L.T. 3 (S.C.)</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Action Button: Go Back or Previous 8">
            <a:hlinkClick r:id="rId2" action="ppaction://hlinksldjump" highlightClick="1"/>
            <a:extLst>
              <a:ext uri="{FF2B5EF4-FFF2-40B4-BE49-F238E27FC236}">
                <a16:creationId xmlns:a16="http://schemas.microsoft.com/office/drawing/2014/main" id="{B6F837B8-DCA2-BDBB-AC34-64E38A3782D0}"/>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23" name="Picture 22">
            <a:extLst>
              <a:ext uri="{FF2B5EF4-FFF2-40B4-BE49-F238E27FC236}">
                <a16:creationId xmlns:a16="http://schemas.microsoft.com/office/drawing/2014/main" id="{EAF53E01-717B-7A1F-C97B-D48BA18829C8}"/>
              </a:ext>
            </a:extLst>
          </p:cNvPr>
          <p:cNvPicPr>
            <a:picLocks noChangeAspect="1"/>
          </p:cNvPicPr>
          <p:nvPr/>
        </p:nvPicPr>
        <p:blipFill>
          <a:blip r:embed="rId3"/>
          <a:stretch>
            <a:fillRect/>
          </a:stretch>
        </p:blipFill>
        <p:spPr>
          <a:xfrm>
            <a:off x="938212" y="1527142"/>
            <a:ext cx="8893945" cy="5002245"/>
          </a:xfrm>
          <a:prstGeom prst="rect">
            <a:avLst/>
          </a:prstGeom>
        </p:spPr>
      </p:pic>
      <mc:AlternateContent xmlns:mc="http://schemas.openxmlformats.org/markup-compatibility/2006">
        <mc:Choice xmlns:p14="http://schemas.microsoft.com/office/powerpoint/2010/main" Requires="p14">
          <p:contentPart p14:bwMode="auto" r:id="rId4">
            <p14:nvContentPartPr>
              <p14:cNvPr id="3" name="Ink 2">
                <a:extLst>
                  <a:ext uri="{FF2B5EF4-FFF2-40B4-BE49-F238E27FC236}">
                    <a16:creationId xmlns:a16="http://schemas.microsoft.com/office/drawing/2014/main" id="{0A335C3E-573C-C0D8-7AAB-12032583C0B9}"/>
                  </a:ext>
                </a:extLst>
              </p14:cNvPr>
              <p14:cNvContentPartPr/>
              <p14:nvPr/>
            </p14:nvContentPartPr>
            <p14:xfrm>
              <a:off x="4920424" y="2007397"/>
              <a:ext cx="933840" cy="58320"/>
            </p14:xfrm>
          </p:contentPart>
        </mc:Choice>
        <mc:Fallback>
          <p:pic>
            <p:nvPicPr>
              <p:cNvPr id="3" name="Ink 2">
                <a:extLst>
                  <a:ext uri="{FF2B5EF4-FFF2-40B4-BE49-F238E27FC236}">
                    <a16:creationId xmlns:a16="http://schemas.microsoft.com/office/drawing/2014/main" id="{0A335C3E-573C-C0D8-7AAB-12032583C0B9}"/>
                  </a:ext>
                </a:extLst>
              </p:cNvPr>
              <p:cNvPicPr/>
              <p:nvPr/>
            </p:nvPicPr>
            <p:blipFill>
              <a:blip r:embed="rId5"/>
              <a:stretch>
                <a:fillRect/>
              </a:stretch>
            </p:blipFill>
            <p:spPr>
              <a:xfrm>
                <a:off x="4884424" y="1935397"/>
                <a:ext cx="1005480" cy="2019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4" name="Ink 3">
                <a:extLst>
                  <a:ext uri="{FF2B5EF4-FFF2-40B4-BE49-F238E27FC236}">
                    <a16:creationId xmlns:a16="http://schemas.microsoft.com/office/drawing/2014/main" id="{05E69C82-6884-D4BE-8020-83D4707BE534}"/>
                  </a:ext>
                </a:extLst>
              </p14:cNvPr>
              <p14:cNvContentPartPr/>
              <p14:nvPr/>
            </p14:nvContentPartPr>
            <p14:xfrm>
              <a:off x="6994384" y="5410117"/>
              <a:ext cx="2005920" cy="19800"/>
            </p14:xfrm>
          </p:contentPart>
        </mc:Choice>
        <mc:Fallback>
          <p:pic>
            <p:nvPicPr>
              <p:cNvPr id="4" name="Ink 3">
                <a:extLst>
                  <a:ext uri="{FF2B5EF4-FFF2-40B4-BE49-F238E27FC236}">
                    <a16:creationId xmlns:a16="http://schemas.microsoft.com/office/drawing/2014/main" id="{05E69C82-6884-D4BE-8020-83D4707BE534}"/>
                  </a:ext>
                </a:extLst>
              </p:cNvPr>
              <p:cNvPicPr/>
              <p:nvPr/>
            </p:nvPicPr>
            <p:blipFill>
              <a:blip r:embed="rId7"/>
              <a:stretch>
                <a:fillRect/>
              </a:stretch>
            </p:blipFill>
            <p:spPr>
              <a:xfrm>
                <a:off x="6958744" y="5338477"/>
                <a:ext cx="2077560" cy="16344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5" name="Ink 4">
                <a:extLst>
                  <a:ext uri="{FF2B5EF4-FFF2-40B4-BE49-F238E27FC236}">
                    <a16:creationId xmlns:a16="http://schemas.microsoft.com/office/drawing/2014/main" id="{1A3C5DD5-AD56-96FD-D494-1118D63CA9BF}"/>
                  </a:ext>
                </a:extLst>
              </p14:cNvPr>
              <p14:cNvContentPartPr/>
              <p14:nvPr/>
            </p14:nvContentPartPr>
            <p14:xfrm>
              <a:off x="9360664" y="5410837"/>
              <a:ext cx="207000" cy="10080"/>
            </p14:xfrm>
          </p:contentPart>
        </mc:Choice>
        <mc:Fallback>
          <p:pic>
            <p:nvPicPr>
              <p:cNvPr id="5" name="Ink 4">
                <a:extLst>
                  <a:ext uri="{FF2B5EF4-FFF2-40B4-BE49-F238E27FC236}">
                    <a16:creationId xmlns:a16="http://schemas.microsoft.com/office/drawing/2014/main" id="{1A3C5DD5-AD56-96FD-D494-1118D63CA9BF}"/>
                  </a:ext>
                </a:extLst>
              </p:cNvPr>
              <p:cNvPicPr/>
              <p:nvPr/>
            </p:nvPicPr>
            <p:blipFill>
              <a:blip r:embed="rId9"/>
              <a:stretch>
                <a:fillRect/>
              </a:stretch>
            </p:blipFill>
            <p:spPr>
              <a:xfrm>
                <a:off x="9324664" y="5338837"/>
                <a:ext cx="278640" cy="15372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6" name="Ink 5">
                <a:extLst>
                  <a:ext uri="{FF2B5EF4-FFF2-40B4-BE49-F238E27FC236}">
                    <a16:creationId xmlns:a16="http://schemas.microsoft.com/office/drawing/2014/main" id="{F528B075-8E22-7873-4F13-F27317FCCD64}"/>
                  </a:ext>
                </a:extLst>
              </p14:cNvPr>
              <p14:cNvContentPartPr/>
              <p14:nvPr/>
            </p14:nvContentPartPr>
            <p14:xfrm>
              <a:off x="1470184" y="5559877"/>
              <a:ext cx="1126440" cy="30960"/>
            </p14:xfrm>
          </p:contentPart>
        </mc:Choice>
        <mc:Fallback>
          <p:pic>
            <p:nvPicPr>
              <p:cNvPr id="6" name="Ink 5">
                <a:extLst>
                  <a:ext uri="{FF2B5EF4-FFF2-40B4-BE49-F238E27FC236}">
                    <a16:creationId xmlns:a16="http://schemas.microsoft.com/office/drawing/2014/main" id="{F528B075-8E22-7873-4F13-F27317FCCD64}"/>
                  </a:ext>
                </a:extLst>
              </p:cNvPr>
              <p:cNvPicPr/>
              <p:nvPr/>
            </p:nvPicPr>
            <p:blipFill>
              <a:blip r:embed="rId11"/>
              <a:stretch>
                <a:fillRect/>
              </a:stretch>
            </p:blipFill>
            <p:spPr>
              <a:xfrm>
                <a:off x="1434184" y="5488237"/>
                <a:ext cx="1198080" cy="174600"/>
              </a:xfrm>
              <a:prstGeom prst="rect">
                <a:avLst/>
              </a:prstGeom>
            </p:spPr>
          </p:pic>
        </mc:Fallback>
      </mc:AlternateContent>
    </p:spTree>
    <p:extLst>
      <p:ext uri="{BB962C8B-B14F-4D97-AF65-F5344CB8AC3E}">
        <p14:creationId xmlns:p14="http://schemas.microsoft.com/office/powerpoint/2010/main" val="2211842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Section 3 – CGST Act</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50000"/>
              </a:lnSpc>
              <a:spcAft>
                <a:spcPts val="800"/>
              </a:spcAft>
              <a:buNone/>
              <a:tabLst>
                <a:tab pos="228600" algn="l"/>
              </a:tabLst>
            </a:pPr>
            <a:r>
              <a:rPr lang="en-IN" sz="2400" b="1" dirty="0">
                <a:latin typeface="Times New Roman" panose="02020603050405020304" pitchFamily="18" charset="0"/>
                <a:ea typeface="Calibri" panose="020F0502020204030204" pitchFamily="34" charset="0"/>
                <a:cs typeface="Times New Roman" panose="02020603050405020304" pitchFamily="18" charset="0"/>
              </a:rPr>
              <a:t>Section 3: Officers under this Act – CGST Act</a:t>
            </a:r>
            <a:endParaRPr lang="en-IN" sz="24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8E7D8CD2-CA59-780F-7B4E-9BC283F0F731}"/>
              </a:ext>
            </a:extLst>
          </p:cNvPr>
          <p:cNvPicPr>
            <a:picLocks noChangeAspect="1"/>
          </p:cNvPicPr>
          <p:nvPr/>
        </p:nvPicPr>
        <p:blipFill>
          <a:blip r:embed="rId2"/>
          <a:stretch>
            <a:fillRect/>
          </a:stretch>
        </p:blipFill>
        <p:spPr>
          <a:xfrm>
            <a:off x="801254" y="2419928"/>
            <a:ext cx="10589491" cy="3657600"/>
          </a:xfrm>
          <a:prstGeom prst="rect">
            <a:avLst/>
          </a:prstGeom>
        </p:spPr>
      </p:pic>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E60A54B9-5A94-F91C-FB9B-7DECF5D9BCB9}"/>
                  </a:ext>
                </a:extLst>
              </p14:cNvPr>
              <p14:cNvContentPartPr/>
              <p14:nvPr/>
            </p14:nvContentPartPr>
            <p14:xfrm>
              <a:off x="3278505" y="2557371"/>
              <a:ext cx="322560" cy="10440"/>
            </p14:xfrm>
          </p:contentPart>
        </mc:Choice>
        <mc:Fallback xmlns="">
          <p:pic>
            <p:nvPicPr>
              <p:cNvPr id="15" name="Ink 14">
                <a:extLst>
                  <a:ext uri="{FF2B5EF4-FFF2-40B4-BE49-F238E27FC236}">
                    <a16:creationId xmlns:a16="http://schemas.microsoft.com/office/drawing/2014/main" id="{E60A54B9-5A94-F91C-FB9B-7DECF5D9BCB9}"/>
                  </a:ext>
                </a:extLst>
              </p:cNvPr>
              <p:cNvPicPr/>
              <p:nvPr/>
            </p:nvPicPr>
            <p:blipFill>
              <a:blip r:embed="rId4"/>
              <a:stretch>
                <a:fillRect/>
              </a:stretch>
            </p:blipFill>
            <p:spPr>
              <a:xfrm>
                <a:off x="3224865" y="2449371"/>
                <a:ext cx="4302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91080C81-E71C-FEDC-D7FB-5FF255255C8A}"/>
                  </a:ext>
                </a:extLst>
              </p14:cNvPr>
              <p14:cNvContentPartPr/>
              <p14:nvPr/>
            </p14:nvContentPartPr>
            <p14:xfrm>
              <a:off x="3841905" y="2565651"/>
              <a:ext cx="1117080" cy="29880"/>
            </p14:xfrm>
          </p:contentPart>
        </mc:Choice>
        <mc:Fallback xmlns="">
          <p:pic>
            <p:nvPicPr>
              <p:cNvPr id="16" name="Ink 15">
                <a:extLst>
                  <a:ext uri="{FF2B5EF4-FFF2-40B4-BE49-F238E27FC236}">
                    <a16:creationId xmlns:a16="http://schemas.microsoft.com/office/drawing/2014/main" id="{91080C81-E71C-FEDC-D7FB-5FF255255C8A}"/>
                  </a:ext>
                </a:extLst>
              </p:cNvPr>
              <p:cNvPicPr/>
              <p:nvPr/>
            </p:nvPicPr>
            <p:blipFill>
              <a:blip r:embed="rId6"/>
              <a:stretch>
                <a:fillRect/>
              </a:stretch>
            </p:blipFill>
            <p:spPr>
              <a:xfrm>
                <a:off x="3787905" y="2458011"/>
                <a:ext cx="1224720" cy="245520"/>
              </a:xfrm>
              <a:prstGeom prst="rect">
                <a:avLst/>
              </a:prstGeom>
            </p:spPr>
          </p:pic>
        </mc:Fallback>
      </mc:AlternateContent>
      <p:sp>
        <p:nvSpPr>
          <p:cNvPr id="17" name="Action Button: Go Forward or Next 16">
            <a:hlinkClick r:id="rId7" action="ppaction://hlinksldjump" highlightClick="1"/>
            <a:extLst>
              <a:ext uri="{FF2B5EF4-FFF2-40B4-BE49-F238E27FC236}">
                <a16:creationId xmlns:a16="http://schemas.microsoft.com/office/drawing/2014/main" id="{00CDFA0A-F8B3-C1F3-C886-BDD9B0F1EB88}"/>
              </a:ext>
            </a:extLst>
          </p:cNvPr>
          <p:cNvSpPr/>
          <p:nvPr/>
        </p:nvSpPr>
        <p:spPr>
          <a:xfrm>
            <a:off x="10897755" y="2900219"/>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Action Button: Go Forward or Next 18">
            <a:hlinkClick r:id="rId8" action="ppaction://hlinksldjump" highlightClick="1"/>
            <a:extLst>
              <a:ext uri="{FF2B5EF4-FFF2-40B4-BE49-F238E27FC236}">
                <a16:creationId xmlns:a16="http://schemas.microsoft.com/office/drawing/2014/main" id="{BEE767E5-9C7F-9E34-F6A0-A78313F31F03}"/>
              </a:ext>
            </a:extLst>
          </p:cNvPr>
          <p:cNvSpPr/>
          <p:nvPr/>
        </p:nvSpPr>
        <p:spPr>
          <a:xfrm>
            <a:off x="10897755" y="3641005"/>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25BA53B-0977-3A7E-B84A-CFB114C7828A}"/>
              </a:ext>
            </a:extLst>
          </p:cNvPr>
          <p:cNvSpPr txBox="1"/>
          <p:nvPr/>
        </p:nvSpPr>
        <p:spPr>
          <a:xfrm>
            <a:off x="801253" y="6176963"/>
            <a:ext cx="10439401" cy="461665"/>
          </a:xfrm>
          <a:prstGeom prst="rect">
            <a:avLst/>
          </a:prstGeom>
          <a:noFill/>
        </p:spPr>
        <p:txBody>
          <a:bodyPr wrap="square" rtlCol="0">
            <a:spAutoFit/>
          </a:bodyPr>
          <a:lstStyle/>
          <a:p>
            <a:pPr algn="ctr"/>
            <a:r>
              <a:rPr lang="en-US" sz="2400" b="1" dirty="0">
                <a:solidFill>
                  <a:srgbClr val="FF0000"/>
                </a:solidFill>
                <a:latin typeface="Times New Roman" panose="02020603050405020304" pitchFamily="18" charset="0"/>
                <a:cs typeface="Times New Roman" panose="02020603050405020304" pitchFamily="18" charset="0"/>
              </a:rPr>
              <a:t>Appointment of Central Tax Officers</a:t>
            </a:r>
          </a:p>
        </p:txBody>
      </p:sp>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8ECA5770-2CF9-C7E7-C4B8-76590F386AA1}"/>
                  </a:ext>
                </a:extLst>
              </p14:cNvPr>
              <p14:cNvContentPartPr/>
              <p14:nvPr/>
            </p14:nvContentPartPr>
            <p14:xfrm>
              <a:off x="1551400" y="5282211"/>
              <a:ext cx="3834360" cy="65880"/>
            </p14:xfrm>
          </p:contentPart>
        </mc:Choice>
        <mc:Fallback xmlns="">
          <p:pic>
            <p:nvPicPr>
              <p:cNvPr id="5" name="Ink 4">
                <a:extLst>
                  <a:ext uri="{FF2B5EF4-FFF2-40B4-BE49-F238E27FC236}">
                    <a16:creationId xmlns:a16="http://schemas.microsoft.com/office/drawing/2014/main" id="{8ECA5770-2CF9-C7E7-C4B8-76590F386AA1}"/>
                  </a:ext>
                </a:extLst>
              </p:cNvPr>
              <p:cNvPicPr/>
              <p:nvPr/>
            </p:nvPicPr>
            <p:blipFill>
              <a:blip r:embed="rId10"/>
              <a:stretch>
                <a:fillRect/>
              </a:stretch>
            </p:blipFill>
            <p:spPr>
              <a:xfrm>
                <a:off x="1515400" y="5210571"/>
                <a:ext cx="390600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5429E8CA-ED48-02EA-6C41-348ECDCFFD2F}"/>
                  </a:ext>
                </a:extLst>
              </p14:cNvPr>
              <p14:cNvContentPartPr/>
              <p14:nvPr/>
            </p14:nvContentPartPr>
            <p14:xfrm>
              <a:off x="2059265" y="2575731"/>
              <a:ext cx="1022040" cy="38880"/>
            </p14:xfrm>
          </p:contentPart>
        </mc:Choice>
        <mc:Fallback xmlns="">
          <p:pic>
            <p:nvPicPr>
              <p:cNvPr id="6" name="Ink 5">
                <a:extLst>
                  <a:ext uri="{FF2B5EF4-FFF2-40B4-BE49-F238E27FC236}">
                    <a16:creationId xmlns:a16="http://schemas.microsoft.com/office/drawing/2014/main" id="{5429E8CA-ED48-02EA-6C41-348ECDCFFD2F}"/>
                  </a:ext>
                </a:extLst>
              </p:cNvPr>
              <p:cNvPicPr/>
              <p:nvPr/>
            </p:nvPicPr>
            <p:blipFill>
              <a:blip r:embed="rId12"/>
              <a:stretch>
                <a:fillRect/>
              </a:stretch>
            </p:blipFill>
            <p:spPr>
              <a:xfrm>
                <a:off x="2023265" y="2504091"/>
                <a:ext cx="1093680" cy="182520"/>
              </a:xfrm>
              <a:prstGeom prst="rect">
                <a:avLst/>
              </a:prstGeom>
            </p:spPr>
          </p:pic>
        </mc:Fallback>
      </mc:AlternateContent>
      <p:sp>
        <p:nvSpPr>
          <p:cNvPr id="7" name="Action Button: Go Back or Previous 6">
            <a:hlinkClick r:id="rId13" action="ppaction://hlinksldjump" highlightClick="1"/>
            <a:extLst>
              <a:ext uri="{FF2B5EF4-FFF2-40B4-BE49-F238E27FC236}">
                <a16:creationId xmlns:a16="http://schemas.microsoft.com/office/drawing/2014/main" id="{4DDEEF8F-ABF5-721F-D746-A46C76E07888}"/>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32211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Introduction</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Autofit/>
          </a:bodyPr>
          <a:lstStyle/>
          <a:p>
            <a:pPr marL="0" indent="0" algn="just">
              <a:lnSpc>
                <a:spcPct val="107000"/>
              </a:lnSpc>
              <a:spcAft>
                <a:spcPts val="800"/>
              </a:spcAft>
              <a:buNone/>
              <a:tabLst>
                <a:tab pos="228600" algn="l"/>
              </a:tabLst>
            </a:pPr>
            <a:r>
              <a:rPr lang="en-US" sz="2000" b="1" dirty="0">
                <a:latin typeface="Times New Roman" panose="02020603050405020304" pitchFamily="18" charset="0"/>
                <a:ea typeface="Calibri" panose="020F0502020204030204" pitchFamily="34" charset="0"/>
                <a:cs typeface="Times New Roman" panose="02020603050405020304" pitchFamily="18" charset="0"/>
              </a:rPr>
              <a:t>Issue:</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Power of State/UT GST officers to question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inter-State movements</a:t>
            </a:r>
            <a:r>
              <a:rPr lang="en-US" sz="2000" dirty="0">
                <a:latin typeface="Times New Roman" panose="02020603050405020304" pitchFamily="18" charset="0"/>
                <a:ea typeface="Calibri" panose="020F0502020204030204" pitchFamily="34" charset="0"/>
                <a:cs typeface="Times New Roman" panose="02020603050405020304" pitchFamily="18" charset="0"/>
              </a:rPr>
              <a:t> u/s 68 and 129 of CGST Act r/w IGST Act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Illustration:</a:t>
            </a:r>
          </a:p>
          <a:p>
            <a:pPr algn="just">
              <a:lnSpc>
                <a:spcPct val="107000"/>
              </a:lnSpc>
              <a:spcAft>
                <a:spcPts val="800"/>
              </a:spcAft>
              <a:tabLst>
                <a:tab pos="228600" algn="l"/>
              </a:tabLs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Transaction Type–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Supply</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or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Otherwise</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–Intercepted by the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UP GST officers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 Kanpur</a:t>
            </a:r>
          </a:p>
          <a:p>
            <a:pPr lvl="1" algn="just">
              <a:lnSpc>
                <a:spcPct val="107000"/>
              </a:lnSpc>
              <a:spcAft>
                <a:spcPts val="800"/>
              </a:spcAft>
              <a:tabLst>
                <a:tab pos="228600" algn="l"/>
              </a:tabLst>
            </a:pPr>
            <a:r>
              <a:rPr lang="en-US" sz="2000" b="1" dirty="0">
                <a:latin typeface="Times New Roman" panose="02020603050405020304" pitchFamily="18" charset="0"/>
                <a:ea typeface="Calibri" panose="020F0502020204030204" pitchFamily="34" charset="0"/>
                <a:cs typeface="Times New Roman" panose="02020603050405020304" pitchFamily="18" charset="0"/>
              </a:rPr>
              <a:t>Case 1</a:t>
            </a:r>
            <a:r>
              <a:rPr lang="en-US" sz="2000" dirty="0">
                <a:latin typeface="Times New Roman" panose="02020603050405020304" pitchFamily="18" charset="0"/>
                <a:ea typeface="Calibri" panose="020F0502020204030204" pitchFamily="34" charset="0"/>
                <a:cs typeface="Times New Roman" panose="02020603050405020304" pitchFamily="18" charset="0"/>
              </a:rPr>
              <a:t> –Uttar Pradesh to Haryana</a:t>
            </a:r>
          </a:p>
          <a:p>
            <a:pPr lvl="1" algn="just">
              <a:lnSpc>
                <a:spcPct val="107000"/>
              </a:lnSpc>
              <a:spcAft>
                <a:spcPts val="800"/>
              </a:spcAft>
              <a:tabLst>
                <a:tab pos="228600" algn="l"/>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Case 2</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–West Bengal to Haryana (via UP)</a:t>
            </a:r>
          </a:p>
          <a:p>
            <a:pPr algn="just">
              <a:lnSpc>
                <a:spcPct val="107000"/>
              </a:lnSpc>
              <a:spcAft>
                <a:spcPts val="800"/>
              </a:spcAft>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Reason: </a:t>
            </a:r>
            <a:r>
              <a:rPr lang="en-US" sz="2000" b="1" dirty="0">
                <a:latin typeface="Times New Roman" panose="02020603050405020304" pitchFamily="18" charset="0"/>
                <a:ea typeface="Calibri" panose="020F0502020204030204" pitchFamily="34" charset="0"/>
                <a:cs typeface="Times New Roman" panose="02020603050405020304" pitchFamily="18" charset="0"/>
              </a:rPr>
              <a:t>Mis-match</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lgn="just">
              <a:lnSpc>
                <a:spcPct val="107000"/>
              </a:lnSpc>
              <a:spcAft>
                <a:spcPts val="800"/>
              </a:spcAft>
              <a:buNone/>
              <a:tabLst>
                <a:tab pos="228600" algn="l"/>
              </a:tabLst>
            </a:pP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228600"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4891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1B9F3E78-BA2D-0947-971B-755BD8A37CCD}"/>
              </a:ext>
            </a:extLst>
          </p:cNvPr>
          <p:cNvPicPr>
            <a:picLocks noChangeAspect="1"/>
          </p:cNvPicPr>
          <p:nvPr/>
        </p:nvPicPr>
        <p:blipFill>
          <a:blip r:embed="rId2"/>
          <a:stretch>
            <a:fillRect/>
          </a:stretch>
        </p:blipFill>
        <p:spPr>
          <a:xfrm>
            <a:off x="0" y="101600"/>
            <a:ext cx="12192000" cy="6368519"/>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2210CEDB-6F1E-87A8-D196-A34841B1CE20}"/>
                  </a:ext>
                </a:extLst>
              </p14:cNvPr>
              <p14:cNvContentPartPr/>
              <p14:nvPr/>
            </p14:nvContentPartPr>
            <p14:xfrm>
              <a:off x="-757815" y="-101949"/>
              <a:ext cx="360" cy="360"/>
            </p14:xfrm>
          </p:contentPart>
        </mc:Choice>
        <mc:Fallback xmlns="">
          <p:pic>
            <p:nvPicPr>
              <p:cNvPr id="11" name="Ink 10">
                <a:extLst>
                  <a:ext uri="{FF2B5EF4-FFF2-40B4-BE49-F238E27FC236}">
                    <a16:creationId xmlns:a16="http://schemas.microsoft.com/office/drawing/2014/main" id="{2210CEDB-6F1E-87A8-D196-A34841B1CE20}"/>
                  </a:ext>
                </a:extLst>
              </p:cNvPr>
              <p:cNvPicPr/>
              <p:nvPr/>
            </p:nvPicPr>
            <p:blipFill>
              <a:blip r:embed="rId4"/>
              <a:stretch>
                <a:fillRect/>
              </a:stretch>
            </p:blipFill>
            <p:spPr>
              <a:xfrm>
                <a:off x="-811815" y="-209589"/>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65BD3CD7-BEB5-2EB9-1B1D-F89D26250F41}"/>
                  </a:ext>
                </a:extLst>
              </p14:cNvPr>
              <p14:cNvContentPartPr/>
              <p14:nvPr/>
            </p14:nvContentPartPr>
            <p14:xfrm>
              <a:off x="1505145" y="2244182"/>
              <a:ext cx="1778400" cy="37800"/>
            </p14:xfrm>
          </p:contentPart>
        </mc:Choice>
        <mc:Fallback xmlns="">
          <p:pic>
            <p:nvPicPr>
              <p:cNvPr id="13" name="Ink 12">
                <a:extLst>
                  <a:ext uri="{FF2B5EF4-FFF2-40B4-BE49-F238E27FC236}">
                    <a16:creationId xmlns:a16="http://schemas.microsoft.com/office/drawing/2014/main" id="{65BD3CD7-BEB5-2EB9-1B1D-F89D26250F41}"/>
                  </a:ext>
                </a:extLst>
              </p:cNvPr>
              <p:cNvPicPr/>
              <p:nvPr/>
            </p:nvPicPr>
            <p:blipFill>
              <a:blip r:embed="rId6"/>
              <a:stretch>
                <a:fillRect/>
              </a:stretch>
            </p:blipFill>
            <p:spPr>
              <a:xfrm>
                <a:off x="1451145" y="2136182"/>
                <a:ext cx="188604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3E9C57F9-AF20-E0DD-69B0-92E4C417083A}"/>
                  </a:ext>
                </a:extLst>
              </p14:cNvPr>
              <p14:cNvContentPartPr/>
              <p14:nvPr/>
            </p14:nvContentPartPr>
            <p14:xfrm>
              <a:off x="5366145" y="2492942"/>
              <a:ext cx="1142640" cy="20520"/>
            </p14:xfrm>
          </p:contentPart>
        </mc:Choice>
        <mc:Fallback xmlns="">
          <p:pic>
            <p:nvPicPr>
              <p:cNvPr id="14" name="Ink 13">
                <a:extLst>
                  <a:ext uri="{FF2B5EF4-FFF2-40B4-BE49-F238E27FC236}">
                    <a16:creationId xmlns:a16="http://schemas.microsoft.com/office/drawing/2014/main" id="{3E9C57F9-AF20-E0DD-69B0-92E4C417083A}"/>
                  </a:ext>
                </a:extLst>
              </p:cNvPr>
              <p:cNvPicPr/>
              <p:nvPr/>
            </p:nvPicPr>
            <p:blipFill>
              <a:blip r:embed="rId8"/>
              <a:stretch>
                <a:fillRect/>
              </a:stretch>
            </p:blipFill>
            <p:spPr>
              <a:xfrm>
                <a:off x="5312145" y="2385302"/>
                <a:ext cx="1250280" cy="236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9DA81180-8C86-E4B8-DFE8-A3E391ED218B}"/>
                  </a:ext>
                </a:extLst>
              </p14:cNvPr>
              <p14:cNvContentPartPr/>
              <p14:nvPr/>
            </p14:nvContentPartPr>
            <p14:xfrm>
              <a:off x="4590345" y="212342"/>
              <a:ext cx="3090960" cy="101880"/>
            </p14:xfrm>
          </p:contentPart>
        </mc:Choice>
        <mc:Fallback xmlns="">
          <p:pic>
            <p:nvPicPr>
              <p:cNvPr id="17" name="Ink 16">
                <a:extLst>
                  <a:ext uri="{FF2B5EF4-FFF2-40B4-BE49-F238E27FC236}">
                    <a16:creationId xmlns:a16="http://schemas.microsoft.com/office/drawing/2014/main" id="{9DA81180-8C86-E4B8-DFE8-A3E391ED218B}"/>
                  </a:ext>
                </a:extLst>
              </p:cNvPr>
              <p:cNvPicPr/>
              <p:nvPr/>
            </p:nvPicPr>
            <p:blipFill>
              <a:blip r:embed="rId10"/>
              <a:stretch>
                <a:fillRect/>
              </a:stretch>
            </p:blipFill>
            <p:spPr>
              <a:xfrm>
                <a:off x="4536345" y="104342"/>
                <a:ext cx="3198600" cy="317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1520CCE8-164B-E887-7560-FA7287E1C3AB}"/>
                  </a:ext>
                </a:extLst>
              </p14:cNvPr>
              <p14:cNvContentPartPr/>
              <p14:nvPr/>
            </p14:nvContentPartPr>
            <p14:xfrm>
              <a:off x="9984225" y="2326982"/>
              <a:ext cx="664920" cy="360"/>
            </p14:xfrm>
          </p:contentPart>
        </mc:Choice>
        <mc:Fallback xmlns="">
          <p:pic>
            <p:nvPicPr>
              <p:cNvPr id="18" name="Ink 17">
                <a:extLst>
                  <a:ext uri="{FF2B5EF4-FFF2-40B4-BE49-F238E27FC236}">
                    <a16:creationId xmlns:a16="http://schemas.microsoft.com/office/drawing/2014/main" id="{1520CCE8-164B-E887-7560-FA7287E1C3AB}"/>
                  </a:ext>
                </a:extLst>
              </p:cNvPr>
              <p:cNvPicPr/>
              <p:nvPr/>
            </p:nvPicPr>
            <p:blipFill>
              <a:blip r:embed="rId12"/>
              <a:stretch>
                <a:fillRect/>
              </a:stretch>
            </p:blipFill>
            <p:spPr>
              <a:xfrm>
                <a:off x="9930225" y="2219342"/>
                <a:ext cx="7725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9" name="Ink 18">
                <a:extLst>
                  <a:ext uri="{FF2B5EF4-FFF2-40B4-BE49-F238E27FC236}">
                    <a16:creationId xmlns:a16="http://schemas.microsoft.com/office/drawing/2014/main" id="{63CE5524-8C48-4D8A-7A4B-C3FEAA656CE5}"/>
                  </a:ext>
                </a:extLst>
              </p14:cNvPr>
              <p14:cNvContentPartPr/>
              <p14:nvPr/>
            </p14:nvContentPartPr>
            <p14:xfrm>
              <a:off x="3971505" y="5660582"/>
              <a:ext cx="1606320" cy="29160"/>
            </p14:xfrm>
          </p:contentPart>
        </mc:Choice>
        <mc:Fallback xmlns="">
          <p:pic>
            <p:nvPicPr>
              <p:cNvPr id="19" name="Ink 18">
                <a:extLst>
                  <a:ext uri="{FF2B5EF4-FFF2-40B4-BE49-F238E27FC236}">
                    <a16:creationId xmlns:a16="http://schemas.microsoft.com/office/drawing/2014/main" id="{63CE5524-8C48-4D8A-7A4B-C3FEAA656CE5}"/>
                  </a:ext>
                </a:extLst>
              </p:cNvPr>
              <p:cNvPicPr/>
              <p:nvPr/>
            </p:nvPicPr>
            <p:blipFill>
              <a:blip r:embed="rId14"/>
              <a:stretch>
                <a:fillRect/>
              </a:stretch>
            </p:blipFill>
            <p:spPr>
              <a:xfrm>
                <a:off x="3917505" y="5552582"/>
                <a:ext cx="1713960" cy="244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0" name="Ink 19">
                <a:extLst>
                  <a:ext uri="{FF2B5EF4-FFF2-40B4-BE49-F238E27FC236}">
                    <a16:creationId xmlns:a16="http://schemas.microsoft.com/office/drawing/2014/main" id="{FF7ABBBA-329F-8D42-2FB8-1275D7DE027A}"/>
                  </a:ext>
                </a:extLst>
              </p14:cNvPr>
              <p14:cNvContentPartPr/>
              <p14:nvPr/>
            </p14:nvContentPartPr>
            <p14:xfrm>
              <a:off x="2194500" y="5896140"/>
              <a:ext cx="1767240" cy="40680"/>
            </p14:xfrm>
          </p:contentPart>
        </mc:Choice>
        <mc:Fallback xmlns="">
          <p:pic>
            <p:nvPicPr>
              <p:cNvPr id="20" name="Ink 19">
                <a:extLst>
                  <a:ext uri="{FF2B5EF4-FFF2-40B4-BE49-F238E27FC236}">
                    <a16:creationId xmlns:a16="http://schemas.microsoft.com/office/drawing/2014/main" id="{FF7ABBBA-329F-8D42-2FB8-1275D7DE027A}"/>
                  </a:ext>
                </a:extLst>
              </p:cNvPr>
              <p:cNvPicPr/>
              <p:nvPr/>
            </p:nvPicPr>
            <p:blipFill>
              <a:blip r:embed="rId16"/>
              <a:stretch>
                <a:fillRect/>
              </a:stretch>
            </p:blipFill>
            <p:spPr>
              <a:xfrm>
                <a:off x="2158500" y="5824500"/>
                <a:ext cx="1838880" cy="184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1" name="Ink 20">
                <a:extLst>
                  <a:ext uri="{FF2B5EF4-FFF2-40B4-BE49-F238E27FC236}">
                    <a16:creationId xmlns:a16="http://schemas.microsoft.com/office/drawing/2014/main" id="{7CD428DA-02E0-5F56-E99D-9B7F950F6B8B}"/>
                  </a:ext>
                </a:extLst>
              </p14:cNvPr>
              <p14:cNvContentPartPr/>
              <p14:nvPr/>
            </p14:nvContentPartPr>
            <p14:xfrm>
              <a:off x="6042540" y="5660700"/>
              <a:ext cx="2384640" cy="24840"/>
            </p14:xfrm>
          </p:contentPart>
        </mc:Choice>
        <mc:Fallback xmlns="">
          <p:pic>
            <p:nvPicPr>
              <p:cNvPr id="21" name="Ink 20">
                <a:extLst>
                  <a:ext uri="{FF2B5EF4-FFF2-40B4-BE49-F238E27FC236}">
                    <a16:creationId xmlns:a16="http://schemas.microsoft.com/office/drawing/2014/main" id="{7CD428DA-02E0-5F56-E99D-9B7F950F6B8B}"/>
                  </a:ext>
                </a:extLst>
              </p:cNvPr>
              <p:cNvPicPr/>
              <p:nvPr/>
            </p:nvPicPr>
            <p:blipFill>
              <a:blip r:embed="rId18"/>
              <a:stretch>
                <a:fillRect/>
              </a:stretch>
            </p:blipFill>
            <p:spPr>
              <a:xfrm>
                <a:off x="6006540" y="5588700"/>
                <a:ext cx="245628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3B1BA6EA-485A-D423-0889-7D64075A66ED}"/>
                  </a:ext>
                </a:extLst>
              </p14:cNvPr>
              <p14:cNvContentPartPr/>
              <p14:nvPr/>
            </p14:nvContentPartPr>
            <p14:xfrm>
              <a:off x="1066620" y="5928180"/>
              <a:ext cx="1668240" cy="31320"/>
            </p14:xfrm>
          </p:contentPart>
        </mc:Choice>
        <mc:Fallback xmlns="">
          <p:pic>
            <p:nvPicPr>
              <p:cNvPr id="22" name="Ink 21">
                <a:extLst>
                  <a:ext uri="{FF2B5EF4-FFF2-40B4-BE49-F238E27FC236}">
                    <a16:creationId xmlns:a16="http://schemas.microsoft.com/office/drawing/2014/main" id="{3B1BA6EA-485A-D423-0889-7D64075A66ED}"/>
                  </a:ext>
                </a:extLst>
              </p:cNvPr>
              <p:cNvPicPr/>
              <p:nvPr/>
            </p:nvPicPr>
            <p:blipFill>
              <a:blip r:embed="rId20"/>
              <a:stretch>
                <a:fillRect/>
              </a:stretch>
            </p:blipFill>
            <p:spPr>
              <a:xfrm>
                <a:off x="1030620" y="5856180"/>
                <a:ext cx="1739880" cy="174960"/>
              </a:xfrm>
              <a:prstGeom prst="rect">
                <a:avLst/>
              </a:prstGeom>
            </p:spPr>
          </p:pic>
        </mc:Fallback>
      </mc:AlternateContent>
      <p:sp>
        <p:nvSpPr>
          <p:cNvPr id="2" name="Action Button: Go Back or Previous 1">
            <a:hlinkClick r:id="rId21" action="ppaction://hlinksldjump" highlightClick="1"/>
            <a:extLst>
              <a:ext uri="{FF2B5EF4-FFF2-40B4-BE49-F238E27FC236}">
                <a16:creationId xmlns:a16="http://schemas.microsoft.com/office/drawing/2014/main" id="{24E18852-0C1B-C850-0F99-F13D853286AC}"/>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xmlns:p14="http://schemas.microsoft.com/office/powerpoint/2010/main">
        <mc:Choice Requires="p14">
          <p:contentPart p14:bwMode="auto" r:id="rId22">
            <p14:nvContentPartPr>
              <p14:cNvPr id="6" name="Ink 5">
                <a:extLst>
                  <a:ext uri="{FF2B5EF4-FFF2-40B4-BE49-F238E27FC236}">
                    <a16:creationId xmlns:a16="http://schemas.microsoft.com/office/drawing/2014/main" id="{BF3EC1B8-8926-360B-AFFD-80652D6308C7}"/>
                  </a:ext>
                </a:extLst>
              </p14:cNvPr>
              <p14:cNvContentPartPr/>
              <p14:nvPr/>
            </p14:nvContentPartPr>
            <p14:xfrm>
              <a:off x="3971225" y="2567462"/>
              <a:ext cx="1225800" cy="19080"/>
            </p14:xfrm>
          </p:contentPart>
        </mc:Choice>
        <mc:Fallback xmlns="">
          <p:pic>
            <p:nvPicPr>
              <p:cNvPr id="6" name="Ink 5">
                <a:extLst>
                  <a:ext uri="{FF2B5EF4-FFF2-40B4-BE49-F238E27FC236}">
                    <a16:creationId xmlns:a16="http://schemas.microsoft.com/office/drawing/2014/main" id="{BF3EC1B8-8926-360B-AFFD-80652D6308C7}"/>
                  </a:ext>
                </a:extLst>
              </p:cNvPr>
              <p:cNvPicPr/>
              <p:nvPr/>
            </p:nvPicPr>
            <p:blipFill>
              <a:blip r:embed="rId23"/>
              <a:stretch>
                <a:fillRect/>
              </a:stretch>
            </p:blipFill>
            <p:spPr>
              <a:xfrm>
                <a:off x="3935585" y="2495462"/>
                <a:ext cx="1297440" cy="162720"/>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5" name="Ink 4">
                <a:extLst>
                  <a:ext uri="{FF2B5EF4-FFF2-40B4-BE49-F238E27FC236}">
                    <a16:creationId xmlns:a16="http://schemas.microsoft.com/office/drawing/2014/main" id="{3BD0E924-5241-CEAA-AE81-B6FEE84FEEDE}"/>
                  </a:ext>
                </a:extLst>
              </p14:cNvPr>
              <p14:cNvContentPartPr/>
              <p14:nvPr/>
            </p14:nvContentPartPr>
            <p14:xfrm>
              <a:off x="710593" y="6317222"/>
              <a:ext cx="2796480" cy="65880"/>
            </p14:xfrm>
          </p:contentPart>
        </mc:Choice>
        <mc:Fallback>
          <p:pic>
            <p:nvPicPr>
              <p:cNvPr id="5" name="Ink 4">
                <a:extLst>
                  <a:ext uri="{FF2B5EF4-FFF2-40B4-BE49-F238E27FC236}">
                    <a16:creationId xmlns:a16="http://schemas.microsoft.com/office/drawing/2014/main" id="{3BD0E924-5241-CEAA-AE81-B6FEE84FEEDE}"/>
                  </a:ext>
                </a:extLst>
              </p:cNvPr>
              <p:cNvPicPr/>
              <p:nvPr/>
            </p:nvPicPr>
            <p:blipFill>
              <a:blip r:embed="rId25"/>
              <a:stretch>
                <a:fillRect/>
              </a:stretch>
            </p:blipFill>
            <p:spPr>
              <a:xfrm>
                <a:off x="674953" y="6245222"/>
                <a:ext cx="2868120" cy="209520"/>
              </a:xfrm>
              <a:prstGeom prst="rect">
                <a:avLst/>
              </a:prstGeom>
            </p:spPr>
          </p:pic>
        </mc:Fallback>
      </mc:AlternateContent>
    </p:spTree>
    <p:extLst>
      <p:ext uri="{BB962C8B-B14F-4D97-AF65-F5344CB8AC3E}">
        <p14:creationId xmlns:p14="http://schemas.microsoft.com/office/powerpoint/2010/main" val="2406611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C04F2C2-AEB2-E499-79E2-E12E38A6DC89}"/>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EEAFCDB8-1C55-741B-6073-1BA420C0B691}"/>
              </a:ext>
            </a:extLst>
          </p:cNvPr>
          <p:cNvPicPr>
            <a:picLocks noChangeAspect="1"/>
          </p:cNvPicPr>
          <p:nvPr/>
        </p:nvPicPr>
        <p:blipFill>
          <a:blip r:embed="rId2"/>
          <a:stretch>
            <a:fillRect/>
          </a:stretch>
        </p:blipFill>
        <p:spPr>
          <a:xfrm>
            <a:off x="157018" y="129310"/>
            <a:ext cx="11914909" cy="6192202"/>
          </a:xfrm>
          <a:prstGeom prst="rect">
            <a:avLst/>
          </a:prstGeom>
        </p:spPr>
      </p:pic>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C308D4DE-01FC-1124-77C0-1D0B3C562D05}"/>
                  </a:ext>
                </a:extLst>
              </p14:cNvPr>
              <p14:cNvContentPartPr/>
              <p14:nvPr/>
            </p14:nvContentPartPr>
            <p14:xfrm>
              <a:off x="4885545" y="184251"/>
              <a:ext cx="2464920" cy="56520"/>
            </p14:xfrm>
          </p:contentPart>
        </mc:Choice>
        <mc:Fallback xmlns="">
          <p:pic>
            <p:nvPicPr>
              <p:cNvPr id="9" name="Ink 8">
                <a:extLst>
                  <a:ext uri="{FF2B5EF4-FFF2-40B4-BE49-F238E27FC236}">
                    <a16:creationId xmlns:a16="http://schemas.microsoft.com/office/drawing/2014/main" id="{C308D4DE-01FC-1124-77C0-1D0B3C562D05}"/>
                  </a:ext>
                </a:extLst>
              </p:cNvPr>
              <p:cNvPicPr/>
              <p:nvPr/>
            </p:nvPicPr>
            <p:blipFill>
              <a:blip r:embed="rId4"/>
              <a:stretch>
                <a:fillRect/>
              </a:stretch>
            </p:blipFill>
            <p:spPr>
              <a:xfrm>
                <a:off x="4831905" y="76611"/>
                <a:ext cx="2572560" cy="2721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BCD46805-052E-60C7-E779-9BCB1A95DAA1}"/>
                  </a:ext>
                </a:extLst>
              </p14:cNvPr>
              <p14:cNvContentPartPr/>
              <p14:nvPr/>
            </p14:nvContentPartPr>
            <p14:xfrm>
              <a:off x="2400825" y="1383658"/>
              <a:ext cx="757800" cy="20160"/>
            </p14:xfrm>
          </p:contentPart>
        </mc:Choice>
        <mc:Fallback xmlns="">
          <p:pic>
            <p:nvPicPr>
              <p:cNvPr id="10" name="Ink 9">
                <a:extLst>
                  <a:ext uri="{FF2B5EF4-FFF2-40B4-BE49-F238E27FC236}">
                    <a16:creationId xmlns:a16="http://schemas.microsoft.com/office/drawing/2014/main" id="{BCD46805-052E-60C7-E779-9BCB1A95DAA1}"/>
                  </a:ext>
                </a:extLst>
              </p:cNvPr>
              <p:cNvPicPr/>
              <p:nvPr/>
            </p:nvPicPr>
            <p:blipFill>
              <a:blip r:embed="rId6"/>
              <a:stretch>
                <a:fillRect/>
              </a:stretch>
            </p:blipFill>
            <p:spPr>
              <a:xfrm>
                <a:off x="2347185" y="1275658"/>
                <a:ext cx="865440" cy="235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BCCE8679-8CE6-5100-43DB-0C75BAB45673}"/>
                  </a:ext>
                </a:extLst>
              </p14:cNvPr>
              <p14:cNvContentPartPr/>
              <p14:nvPr/>
            </p14:nvContentPartPr>
            <p14:xfrm>
              <a:off x="8349465" y="1412098"/>
              <a:ext cx="618120" cy="28800"/>
            </p14:xfrm>
          </p:contentPart>
        </mc:Choice>
        <mc:Fallback xmlns="">
          <p:pic>
            <p:nvPicPr>
              <p:cNvPr id="12" name="Ink 11">
                <a:extLst>
                  <a:ext uri="{FF2B5EF4-FFF2-40B4-BE49-F238E27FC236}">
                    <a16:creationId xmlns:a16="http://schemas.microsoft.com/office/drawing/2014/main" id="{BCCE8679-8CE6-5100-43DB-0C75BAB45673}"/>
                  </a:ext>
                </a:extLst>
              </p:cNvPr>
              <p:cNvPicPr/>
              <p:nvPr/>
            </p:nvPicPr>
            <p:blipFill>
              <a:blip r:embed="rId8"/>
              <a:stretch>
                <a:fillRect/>
              </a:stretch>
            </p:blipFill>
            <p:spPr>
              <a:xfrm>
                <a:off x="8295825" y="1304458"/>
                <a:ext cx="725760"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7ECA3025-D748-0D0F-74AE-836473EF7D59}"/>
                  </a:ext>
                </a:extLst>
              </p14:cNvPr>
              <p14:cNvContentPartPr/>
              <p14:nvPr/>
            </p14:nvContentPartPr>
            <p14:xfrm>
              <a:off x="2157984" y="1615344"/>
              <a:ext cx="1578960" cy="49680"/>
            </p14:xfrm>
          </p:contentPart>
        </mc:Choice>
        <mc:Fallback xmlns="">
          <p:pic>
            <p:nvPicPr>
              <p:cNvPr id="24" name="Ink 23">
                <a:extLst>
                  <a:ext uri="{FF2B5EF4-FFF2-40B4-BE49-F238E27FC236}">
                    <a16:creationId xmlns:a16="http://schemas.microsoft.com/office/drawing/2014/main" id="{7ECA3025-D748-0D0F-74AE-836473EF7D59}"/>
                  </a:ext>
                </a:extLst>
              </p:cNvPr>
              <p:cNvPicPr/>
              <p:nvPr/>
            </p:nvPicPr>
            <p:blipFill>
              <a:blip r:embed="rId10"/>
              <a:stretch>
                <a:fillRect/>
              </a:stretch>
            </p:blipFill>
            <p:spPr>
              <a:xfrm>
                <a:off x="2121984" y="1543344"/>
                <a:ext cx="1650600" cy="1933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5" name="Ink 24">
                <a:extLst>
                  <a:ext uri="{FF2B5EF4-FFF2-40B4-BE49-F238E27FC236}">
                    <a16:creationId xmlns:a16="http://schemas.microsoft.com/office/drawing/2014/main" id="{4F64ADF3-2F75-B72A-781A-F15BF7CC9F6F}"/>
                  </a:ext>
                </a:extLst>
              </p14:cNvPr>
              <p14:cNvContentPartPr/>
              <p14:nvPr/>
            </p14:nvContentPartPr>
            <p14:xfrm>
              <a:off x="3389184" y="1822344"/>
              <a:ext cx="1231200" cy="360"/>
            </p14:xfrm>
          </p:contentPart>
        </mc:Choice>
        <mc:Fallback xmlns="">
          <p:pic>
            <p:nvPicPr>
              <p:cNvPr id="25" name="Ink 24">
                <a:extLst>
                  <a:ext uri="{FF2B5EF4-FFF2-40B4-BE49-F238E27FC236}">
                    <a16:creationId xmlns:a16="http://schemas.microsoft.com/office/drawing/2014/main" id="{4F64ADF3-2F75-B72A-781A-F15BF7CC9F6F}"/>
                  </a:ext>
                </a:extLst>
              </p:cNvPr>
              <p:cNvPicPr/>
              <p:nvPr/>
            </p:nvPicPr>
            <p:blipFill>
              <a:blip r:embed="rId12"/>
              <a:stretch>
                <a:fillRect/>
              </a:stretch>
            </p:blipFill>
            <p:spPr>
              <a:xfrm>
                <a:off x="3353184" y="1750344"/>
                <a:ext cx="130284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8DAF1685-2E95-BA15-402B-AFA0083F9C0B}"/>
                  </a:ext>
                </a:extLst>
              </p14:cNvPr>
              <p14:cNvContentPartPr/>
              <p14:nvPr/>
            </p14:nvContentPartPr>
            <p14:xfrm>
              <a:off x="4955904" y="1773024"/>
              <a:ext cx="1933560" cy="25200"/>
            </p14:xfrm>
          </p:contentPart>
        </mc:Choice>
        <mc:Fallback xmlns="">
          <p:pic>
            <p:nvPicPr>
              <p:cNvPr id="26" name="Ink 25">
                <a:extLst>
                  <a:ext uri="{FF2B5EF4-FFF2-40B4-BE49-F238E27FC236}">
                    <a16:creationId xmlns:a16="http://schemas.microsoft.com/office/drawing/2014/main" id="{8DAF1685-2E95-BA15-402B-AFA0083F9C0B}"/>
                  </a:ext>
                </a:extLst>
              </p:cNvPr>
              <p:cNvPicPr/>
              <p:nvPr/>
            </p:nvPicPr>
            <p:blipFill>
              <a:blip r:embed="rId14"/>
              <a:stretch>
                <a:fillRect/>
              </a:stretch>
            </p:blipFill>
            <p:spPr>
              <a:xfrm>
                <a:off x="4919904" y="1701384"/>
                <a:ext cx="2005200" cy="1688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7" name="Ink 26">
                <a:extLst>
                  <a:ext uri="{FF2B5EF4-FFF2-40B4-BE49-F238E27FC236}">
                    <a16:creationId xmlns:a16="http://schemas.microsoft.com/office/drawing/2014/main" id="{94BE19D5-B96D-A9F2-EF68-5EDA0AC49012}"/>
                  </a:ext>
                </a:extLst>
              </p14:cNvPr>
              <p14:cNvContentPartPr/>
              <p14:nvPr/>
            </p14:nvContentPartPr>
            <p14:xfrm>
              <a:off x="3535500" y="1912020"/>
              <a:ext cx="1866600" cy="46440"/>
            </p14:xfrm>
          </p:contentPart>
        </mc:Choice>
        <mc:Fallback xmlns="">
          <p:pic>
            <p:nvPicPr>
              <p:cNvPr id="27" name="Ink 26">
                <a:extLst>
                  <a:ext uri="{FF2B5EF4-FFF2-40B4-BE49-F238E27FC236}">
                    <a16:creationId xmlns:a16="http://schemas.microsoft.com/office/drawing/2014/main" id="{94BE19D5-B96D-A9F2-EF68-5EDA0AC49012}"/>
                  </a:ext>
                </a:extLst>
              </p:cNvPr>
              <p:cNvPicPr/>
              <p:nvPr/>
            </p:nvPicPr>
            <p:blipFill>
              <a:blip r:embed="rId16"/>
              <a:stretch>
                <a:fillRect/>
              </a:stretch>
            </p:blipFill>
            <p:spPr>
              <a:xfrm>
                <a:off x="3499500" y="1840380"/>
                <a:ext cx="1938240" cy="190080"/>
              </a:xfrm>
              <a:prstGeom prst="rect">
                <a:avLst/>
              </a:prstGeom>
            </p:spPr>
          </p:pic>
        </mc:Fallback>
      </mc:AlternateContent>
      <p:sp>
        <p:nvSpPr>
          <p:cNvPr id="2" name="Action Button: Go Back or Previous 1">
            <a:hlinkClick r:id="rId17" action="ppaction://hlinksldjump" highlightClick="1"/>
            <a:extLst>
              <a:ext uri="{FF2B5EF4-FFF2-40B4-BE49-F238E27FC236}">
                <a16:creationId xmlns:a16="http://schemas.microsoft.com/office/drawing/2014/main" id="{DCB8CB13-53E6-0968-BB11-67D58608E3E7}"/>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xmlns:p14="http://schemas.microsoft.com/office/powerpoint/2010/main">
        <mc:Choice Requires="p14">
          <p:contentPart p14:bwMode="auto" r:id="rId18">
            <p14:nvContentPartPr>
              <p14:cNvPr id="6" name="Ink 5">
                <a:extLst>
                  <a:ext uri="{FF2B5EF4-FFF2-40B4-BE49-F238E27FC236}">
                    <a16:creationId xmlns:a16="http://schemas.microsoft.com/office/drawing/2014/main" id="{14092B63-A25E-E48C-DACA-2E7C2918D152}"/>
                  </a:ext>
                </a:extLst>
              </p14:cNvPr>
              <p14:cNvContentPartPr/>
              <p14:nvPr/>
            </p14:nvContentPartPr>
            <p14:xfrm>
              <a:off x="5542000" y="1894280"/>
              <a:ext cx="4165920" cy="61920"/>
            </p14:xfrm>
          </p:contentPart>
        </mc:Choice>
        <mc:Fallback xmlns="">
          <p:pic>
            <p:nvPicPr>
              <p:cNvPr id="6" name="Ink 5">
                <a:extLst>
                  <a:ext uri="{FF2B5EF4-FFF2-40B4-BE49-F238E27FC236}">
                    <a16:creationId xmlns:a16="http://schemas.microsoft.com/office/drawing/2014/main" id="{14092B63-A25E-E48C-DACA-2E7C2918D152}"/>
                  </a:ext>
                </a:extLst>
              </p:cNvPr>
              <p:cNvPicPr/>
              <p:nvPr/>
            </p:nvPicPr>
            <p:blipFill>
              <a:blip r:embed="rId19"/>
              <a:stretch>
                <a:fillRect/>
              </a:stretch>
            </p:blipFill>
            <p:spPr>
              <a:xfrm>
                <a:off x="5506000" y="1822280"/>
                <a:ext cx="4237560" cy="2055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1" name="Ink 10">
                <a:extLst>
                  <a:ext uri="{FF2B5EF4-FFF2-40B4-BE49-F238E27FC236}">
                    <a16:creationId xmlns:a16="http://schemas.microsoft.com/office/drawing/2014/main" id="{6CE7826C-D350-34DF-D0AC-AF1E43CCDE73}"/>
                  </a:ext>
                </a:extLst>
              </p14:cNvPr>
              <p14:cNvContentPartPr/>
              <p14:nvPr/>
            </p14:nvContentPartPr>
            <p14:xfrm>
              <a:off x="1080425" y="1623058"/>
              <a:ext cx="950760" cy="30240"/>
            </p14:xfrm>
          </p:contentPart>
        </mc:Choice>
        <mc:Fallback xmlns="">
          <p:pic>
            <p:nvPicPr>
              <p:cNvPr id="11" name="Ink 10">
                <a:extLst>
                  <a:ext uri="{FF2B5EF4-FFF2-40B4-BE49-F238E27FC236}">
                    <a16:creationId xmlns:a16="http://schemas.microsoft.com/office/drawing/2014/main" id="{6CE7826C-D350-34DF-D0AC-AF1E43CCDE73}"/>
                  </a:ext>
                </a:extLst>
              </p:cNvPr>
              <p:cNvPicPr/>
              <p:nvPr/>
            </p:nvPicPr>
            <p:blipFill>
              <a:blip r:embed="rId21"/>
              <a:stretch>
                <a:fillRect/>
              </a:stretch>
            </p:blipFill>
            <p:spPr>
              <a:xfrm>
                <a:off x="1044425" y="1551418"/>
                <a:ext cx="1022400" cy="173880"/>
              </a:xfrm>
              <a:prstGeom prst="rect">
                <a:avLst/>
              </a:prstGeom>
            </p:spPr>
          </p:pic>
        </mc:Fallback>
      </mc:AlternateContent>
    </p:spTree>
    <p:extLst>
      <p:ext uri="{BB962C8B-B14F-4D97-AF65-F5344CB8AC3E}">
        <p14:creationId xmlns:p14="http://schemas.microsoft.com/office/powerpoint/2010/main" val="9858032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Section 4 – CGST Act</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FFC18FDB-B5FF-0C7F-5884-B4166C364FAB}"/>
              </a:ext>
            </a:extLst>
          </p:cNvPr>
          <p:cNvSpPr txBox="1">
            <a:spLocks/>
          </p:cNvSpPr>
          <p:nvPr/>
        </p:nvSpPr>
        <p:spPr>
          <a:xfrm>
            <a:off x="746991" y="1830242"/>
            <a:ext cx="10845800" cy="42657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Aft>
                <a:spcPts val="800"/>
              </a:spcAft>
              <a:buFont typeface="Arial" panose="020B0604020202020204" pitchFamily="34" charset="0"/>
              <a:buNone/>
              <a:tabLst>
                <a:tab pos="228600" algn="l"/>
              </a:tabLst>
            </a:pPr>
            <a:r>
              <a:rPr lang="en-IN" sz="2400" b="1" dirty="0">
                <a:latin typeface="Times New Roman" panose="02020603050405020304" pitchFamily="18" charset="0"/>
                <a:ea typeface="Calibri" panose="020F0502020204030204" pitchFamily="34" charset="0"/>
                <a:cs typeface="Times New Roman" panose="02020603050405020304" pitchFamily="18" charset="0"/>
              </a:rPr>
              <a:t>Appointment of Officers</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(1) The </a:t>
            </a:r>
            <a:r>
              <a:rPr lang="en-US" sz="2000" b="1" dirty="0">
                <a:latin typeface="Times New Roman" panose="02020603050405020304" pitchFamily="18" charset="0"/>
                <a:ea typeface="Calibri" panose="020F0502020204030204" pitchFamily="34" charset="0"/>
                <a:cs typeface="Times New Roman" panose="02020603050405020304" pitchFamily="18" charset="0"/>
              </a:rPr>
              <a:t>Board</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highlight>
                  <a:srgbClr val="FFFF00"/>
                </a:highlight>
                <a:latin typeface="Times New Roman" panose="02020603050405020304" pitchFamily="18" charset="0"/>
                <a:ea typeface="Calibri" panose="020F0502020204030204" pitchFamily="34" charset="0"/>
                <a:cs typeface="Times New Roman" panose="02020603050405020304" pitchFamily="18" charset="0"/>
              </a:rPr>
              <a:t>may</a:t>
            </a:r>
            <a:r>
              <a:rPr lang="en-US" sz="2000" dirty="0">
                <a:latin typeface="Times New Roman" panose="02020603050405020304" pitchFamily="18" charset="0"/>
                <a:ea typeface="Calibri" panose="020F0502020204030204" pitchFamily="34" charset="0"/>
                <a:cs typeface="Times New Roman" panose="02020603050405020304" pitchFamily="18" charset="0"/>
              </a:rPr>
              <a:t>, in addition to the officers as may be notified by the Government under section 3, </a:t>
            </a:r>
            <a:r>
              <a:rPr lang="en-US" sz="2000" b="1" dirty="0">
                <a:latin typeface="Times New Roman" panose="02020603050405020304" pitchFamily="18" charset="0"/>
                <a:ea typeface="Calibri" panose="020F0502020204030204" pitchFamily="34" charset="0"/>
                <a:cs typeface="Times New Roman" panose="02020603050405020304" pitchFamily="18" charset="0"/>
              </a:rPr>
              <a:t>appoint such persons </a:t>
            </a:r>
            <a:r>
              <a:rPr lang="en-US" sz="2000" dirty="0">
                <a:latin typeface="Times New Roman" panose="02020603050405020304" pitchFamily="18" charset="0"/>
                <a:ea typeface="Calibri" panose="020F0502020204030204" pitchFamily="34" charset="0"/>
                <a:cs typeface="Times New Roman" panose="02020603050405020304" pitchFamily="18" charset="0"/>
              </a:rPr>
              <a:t>as it may think fit to be</a:t>
            </a:r>
            <a:r>
              <a:rPr lang="en-US" sz="2000" b="1" dirty="0">
                <a:latin typeface="Times New Roman" panose="02020603050405020304" pitchFamily="18" charset="0"/>
                <a:ea typeface="Calibri" panose="020F0502020204030204" pitchFamily="34" charset="0"/>
                <a:cs typeface="Times New Roman" panose="02020603050405020304" pitchFamily="18" charset="0"/>
              </a:rPr>
              <a:t> the officers under this Act</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(2) Without prejudice to the provisions of sub-section (1), the Board may, by order, </a:t>
            </a:r>
            <a:r>
              <a:rPr lang="en-US" sz="2000" dirty="0" err="1">
                <a:latin typeface="Times New Roman" panose="02020603050405020304" pitchFamily="18" charset="0"/>
                <a:ea typeface="Calibri" panose="020F0502020204030204" pitchFamily="34" charset="0"/>
                <a:cs typeface="Times New Roman" panose="02020603050405020304" pitchFamily="18" charset="0"/>
              </a:rPr>
              <a:t>authorise</a:t>
            </a:r>
            <a:r>
              <a:rPr lang="en-US" sz="2000" dirty="0">
                <a:latin typeface="Times New Roman" panose="02020603050405020304" pitchFamily="18" charset="0"/>
                <a:ea typeface="Calibri" panose="020F0502020204030204" pitchFamily="34" charset="0"/>
                <a:cs typeface="Times New Roman" panose="02020603050405020304" pitchFamily="18" charset="0"/>
              </a:rPr>
              <a:t> any officer referred to in clauses (a) to (h) of section 3 to appoint officers of central tax below the rank of Assistant Commissioner of central tax for the administration of this Act.</a:t>
            </a:r>
          </a:p>
          <a:p>
            <a:pPr algn="just">
              <a:lnSpc>
                <a:spcPct val="107000"/>
              </a:lnSpc>
              <a:spcAft>
                <a:spcPts val="800"/>
              </a:spcAft>
              <a:tabLst>
                <a:tab pos="228600" algn="l"/>
              </a:tabLst>
            </a:pP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Font typeface="Arial" panose="020B0604020202020204" pitchFamily="34" charset="0"/>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E45B370-E286-E7E9-E441-58F25AB9E0BF}"/>
              </a:ext>
            </a:extLst>
          </p:cNvPr>
          <p:cNvSpPr txBox="1"/>
          <p:nvPr/>
        </p:nvSpPr>
        <p:spPr>
          <a:xfrm>
            <a:off x="912091" y="5551962"/>
            <a:ext cx="10607463" cy="399405"/>
          </a:xfrm>
          <a:prstGeom prst="rect">
            <a:avLst/>
          </a:prstGeom>
          <a:noFill/>
        </p:spPr>
        <p:txBody>
          <a:bodyPr wrap="square">
            <a:spAutoFit/>
          </a:bodyPr>
          <a:lstStyle/>
          <a:p>
            <a:pPr marL="457200" lvl="1" indent="0" algn="ctr">
              <a:lnSpc>
                <a:spcPct val="107000"/>
              </a:lnSpc>
              <a:spcAft>
                <a:spcPts val="800"/>
              </a:spcAft>
              <a:buNone/>
              <a:tabLst>
                <a:tab pos="228600" algn="l"/>
              </a:tabLst>
            </a:pPr>
            <a:r>
              <a:rPr lang="en-IN" sz="20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CBEC cannot appoint SGST/UTGST officers under this provision</a:t>
            </a:r>
          </a:p>
        </p:txBody>
      </p:sp>
      <p:sp>
        <p:nvSpPr>
          <p:cNvPr id="3" name="Action Button: Go Back or Previous 2">
            <a:hlinkClick r:id="rId2" action="ppaction://hlinksldjump" highlightClick="1"/>
            <a:extLst>
              <a:ext uri="{FF2B5EF4-FFF2-40B4-BE49-F238E27FC236}">
                <a16:creationId xmlns:a16="http://schemas.microsoft.com/office/drawing/2014/main" id="{A051407F-C3D7-B58C-C108-EB786A25CC18}"/>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56580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Section 5 – CGST Act</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FFC18FDB-B5FF-0C7F-5884-B4166C364FAB}"/>
              </a:ext>
            </a:extLst>
          </p:cNvPr>
          <p:cNvSpPr txBox="1">
            <a:spLocks/>
          </p:cNvSpPr>
          <p:nvPr/>
        </p:nvSpPr>
        <p:spPr>
          <a:xfrm>
            <a:off x="746991" y="1830243"/>
            <a:ext cx="10845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Aft>
                <a:spcPts val="800"/>
              </a:spcAft>
              <a:buFont typeface="Arial" panose="020B0604020202020204" pitchFamily="34" charset="0"/>
              <a:buNone/>
              <a:tabLst>
                <a:tab pos="228600" algn="l"/>
              </a:tabLst>
            </a:pPr>
            <a:r>
              <a:rPr lang="en-IN" sz="2400" b="1" dirty="0">
                <a:latin typeface="Times New Roman" panose="02020603050405020304" pitchFamily="18" charset="0"/>
                <a:ea typeface="Calibri" panose="020F0502020204030204" pitchFamily="34" charset="0"/>
                <a:cs typeface="Times New Roman" panose="02020603050405020304" pitchFamily="18" charset="0"/>
              </a:rPr>
              <a:t>Power of Officers</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(1) </a:t>
            </a:r>
            <a:r>
              <a:rPr lang="en-US" sz="2000" b="1" dirty="0">
                <a:latin typeface="Times New Roman" panose="02020603050405020304" pitchFamily="18" charset="0"/>
                <a:ea typeface="Calibri" panose="020F0502020204030204" pitchFamily="34" charset="0"/>
                <a:cs typeface="Times New Roman" panose="02020603050405020304" pitchFamily="18" charset="0"/>
              </a:rPr>
              <a:t>Subject to such conditions and limitations as the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Board</a:t>
            </a:r>
            <a:r>
              <a:rPr lang="en-US" sz="2000" b="1" dirty="0">
                <a:latin typeface="Times New Roman" panose="02020603050405020304" pitchFamily="18" charset="0"/>
                <a:ea typeface="Calibri" panose="020F0502020204030204" pitchFamily="34" charset="0"/>
                <a:cs typeface="Times New Roman" panose="02020603050405020304" pitchFamily="18" charset="0"/>
              </a:rPr>
              <a:t> may impose, an officer of central tax may exercise the powers and discharge the duties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conferred or imposed </a:t>
            </a:r>
            <a:r>
              <a:rPr lang="en-US" sz="2000" b="1" dirty="0">
                <a:latin typeface="Times New Roman" panose="02020603050405020304" pitchFamily="18" charset="0"/>
                <a:ea typeface="Calibri" panose="020F0502020204030204" pitchFamily="34" charset="0"/>
                <a:cs typeface="Times New Roman" panose="02020603050405020304" pitchFamily="18" charset="0"/>
              </a:rPr>
              <a:t>on him under this Act</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(2) An officer of central tax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may exercise the powers and discharge the duties </a:t>
            </a:r>
            <a:r>
              <a:rPr lang="en-US" sz="2000" dirty="0">
                <a:latin typeface="Times New Roman" panose="02020603050405020304" pitchFamily="18" charset="0"/>
                <a:ea typeface="Calibri" panose="020F0502020204030204" pitchFamily="34" charset="0"/>
                <a:cs typeface="Times New Roman" panose="02020603050405020304" pitchFamily="18" charset="0"/>
              </a:rPr>
              <a:t>conferred or imposed under this Act on any other officer of central tax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who is subordinate to him</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(3) The Commissioner may, subject to such conditions and limitations as may be specified in this behalf by him, delegate his powers to any other officer who is subordinate to him.</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(4) Notwithstanding anything contained in this section, an Appellate Authority shall not exercise the powers and discharge the duties conferred or imposed on any other officer of central tax.</a:t>
            </a: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Font typeface="Arial" panose="020B0604020202020204" pitchFamily="34" charset="0"/>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8AFF5F50-5149-726D-8ED7-A28609ED588F}"/>
              </a:ext>
            </a:extLst>
          </p:cNvPr>
          <p:cNvSpPr txBox="1"/>
          <p:nvPr/>
        </p:nvSpPr>
        <p:spPr>
          <a:xfrm>
            <a:off x="801253" y="6176963"/>
            <a:ext cx="10439401" cy="461665"/>
          </a:xfrm>
          <a:prstGeom prst="rect">
            <a:avLst/>
          </a:prstGeom>
          <a:noFill/>
        </p:spPr>
        <p:txBody>
          <a:bodyPr wrap="square" rtlCol="0">
            <a:spAutoFit/>
          </a:bodyPr>
          <a:lstStyle/>
          <a:p>
            <a:pPr algn="ctr"/>
            <a:r>
              <a:rPr lang="en-US" sz="2400" b="1" dirty="0">
                <a:solidFill>
                  <a:srgbClr val="FF0000"/>
                </a:solidFill>
                <a:latin typeface="Times New Roman" panose="02020603050405020304" pitchFamily="18" charset="0"/>
                <a:cs typeface="Times New Roman" panose="02020603050405020304" pitchFamily="18" charset="0"/>
              </a:rPr>
              <a:t>Appointment of the Proper Officers</a:t>
            </a:r>
          </a:p>
        </p:txBody>
      </p:sp>
      <p:sp>
        <p:nvSpPr>
          <p:cNvPr id="5" name="Action Button: Go Back or Previous 4">
            <a:hlinkClick r:id="rId2" action="ppaction://hlinksldjump" highlightClick="1"/>
            <a:extLst>
              <a:ext uri="{FF2B5EF4-FFF2-40B4-BE49-F238E27FC236}">
                <a16:creationId xmlns:a16="http://schemas.microsoft.com/office/drawing/2014/main" id="{964431A8-B504-1817-5EDB-C8C20C0F34A6}"/>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360999F9-A93B-F819-E175-A40385C4FA68}"/>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4426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Circulars issued u/s 5 of the CGST Act</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FFC18FDB-B5FF-0C7F-5884-B4166C364FAB}"/>
              </a:ext>
            </a:extLst>
          </p:cNvPr>
          <p:cNvSpPr txBox="1">
            <a:spLocks/>
          </p:cNvSpPr>
          <p:nvPr/>
        </p:nvSpPr>
        <p:spPr>
          <a:xfrm>
            <a:off x="746991" y="1830243"/>
            <a:ext cx="10845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For </a:t>
            </a: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Proper officer </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relating to provisions </a:t>
            </a:r>
            <a:r>
              <a:rPr lang="en-US" sz="2000" b="1" kern="100" dirty="0">
                <a:effectLst/>
                <a:latin typeface="Times New Roman" panose="02020603050405020304" pitchFamily="18" charset="0"/>
                <a:ea typeface="Calibri" panose="020F0502020204030204" pitchFamily="34" charset="0"/>
                <a:cs typeface="Times New Roman" panose="02020603050405020304" pitchFamily="18" charset="0"/>
              </a:rPr>
              <a:t>other than Registration and Composition</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under the Central Goods and Services Tax Act, 2017, see </a:t>
            </a:r>
            <a:r>
              <a:rPr lang="en-US" sz="20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Circular No. 3/3/2017-GST, dated 5-7-2017</a:t>
            </a:r>
            <a:r>
              <a:rPr lang="en-US" sz="2000" kern="100" dirty="0">
                <a:effectLst/>
                <a:latin typeface="Times New Roman" panose="02020603050405020304" pitchFamily="18" charset="0"/>
                <a:ea typeface="Calibri" panose="020F0502020204030204" pitchFamily="34" charset="0"/>
                <a:cs typeface="Times New Roman" panose="02020603050405020304" pitchFamily="18" charset="0"/>
              </a:rPr>
              <a:t>. </a:t>
            </a:r>
          </a:p>
          <a:p>
            <a:pPr>
              <a:lnSpc>
                <a:spcPct val="107000"/>
              </a:lnSpc>
              <a:spcAft>
                <a:spcPts val="800"/>
              </a:spcAft>
            </a:pPr>
            <a:r>
              <a:rPr lang="en-US" sz="2000" kern="100" dirty="0">
                <a:latin typeface="Times New Roman" panose="02020603050405020304" pitchFamily="18" charset="0"/>
                <a:ea typeface="Calibri" panose="020F0502020204030204" pitchFamily="34" charset="0"/>
                <a:cs typeface="Times New Roman" panose="02020603050405020304" pitchFamily="18" charset="0"/>
              </a:rPr>
              <a:t>Others</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lgn="just">
              <a:lnSpc>
                <a:spcPct val="107000"/>
              </a:lnSpc>
              <a:spcAft>
                <a:spcPts val="800"/>
              </a:spcAft>
              <a:buNone/>
              <a:tabLst>
                <a:tab pos="228600" algn="l"/>
              </a:tabLst>
            </a:pP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7000"/>
              </a:lnSpc>
              <a:spcAft>
                <a:spcPts val="800"/>
              </a:spcAft>
              <a:buFont typeface="Arial" panose="020B0604020202020204" pitchFamily="34" charset="0"/>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3" name="Action Button: Go Forward or Next 2">
            <a:hlinkClick r:id="rId2" action="ppaction://hlinksldjump" highlightClick="1"/>
            <a:extLst>
              <a:ext uri="{FF2B5EF4-FFF2-40B4-BE49-F238E27FC236}">
                <a16:creationId xmlns:a16="http://schemas.microsoft.com/office/drawing/2014/main" id="{10860622-A17D-BC65-DC84-8459C9EF1102}"/>
              </a:ext>
            </a:extLst>
          </p:cNvPr>
          <p:cNvSpPr/>
          <p:nvPr/>
        </p:nvSpPr>
        <p:spPr>
          <a:xfrm>
            <a:off x="10629899" y="2190566"/>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Action Button: Go Back or Previous 4">
            <a:hlinkClick r:id="rId3" action="ppaction://hlinksldjump" highlightClick="1"/>
            <a:extLst>
              <a:ext uri="{FF2B5EF4-FFF2-40B4-BE49-F238E27FC236}">
                <a16:creationId xmlns:a16="http://schemas.microsoft.com/office/drawing/2014/main" id="{0D551014-65D1-9DA7-A989-2A91E25397B6}"/>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0341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1F6EEBD1-1EF8-32E2-B231-4BCB375FABFE}"/>
              </a:ext>
            </a:extLst>
          </p:cNvPr>
          <p:cNvPicPr>
            <a:picLocks noChangeAspect="1"/>
          </p:cNvPicPr>
          <p:nvPr/>
        </p:nvPicPr>
        <p:blipFill>
          <a:blip r:embed="rId2"/>
          <a:stretch>
            <a:fillRect/>
          </a:stretch>
        </p:blipFill>
        <p:spPr>
          <a:xfrm>
            <a:off x="0" y="83128"/>
            <a:ext cx="12192000" cy="6178460"/>
          </a:xfrm>
          <a:prstGeom prst="rect">
            <a:avLst/>
          </a:prstGeom>
        </p:spPr>
      </p:pic>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DD03D766-9CEF-D8EE-D50B-10A0D013B354}"/>
                  </a:ext>
                </a:extLst>
              </p14:cNvPr>
              <p14:cNvContentPartPr/>
              <p14:nvPr/>
            </p14:nvContentPartPr>
            <p14:xfrm>
              <a:off x="1043625" y="4165131"/>
              <a:ext cx="2794320" cy="130320"/>
            </p14:xfrm>
          </p:contentPart>
        </mc:Choice>
        <mc:Fallback xmlns="">
          <p:pic>
            <p:nvPicPr>
              <p:cNvPr id="8" name="Ink 7">
                <a:extLst>
                  <a:ext uri="{FF2B5EF4-FFF2-40B4-BE49-F238E27FC236}">
                    <a16:creationId xmlns:a16="http://schemas.microsoft.com/office/drawing/2014/main" id="{DD03D766-9CEF-D8EE-D50B-10A0D013B354}"/>
                  </a:ext>
                </a:extLst>
              </p:cNvPr>
              <p:cNvPicPr/>
              <p:nvPr/>
            </p:nvPicPr>
            <p:blipFill>
              <a:blip r:embed="rId4"/>
              <a:stretch>
                <a:fillRect/>
              </a:stretch>
            </p:blipFill>
            <p:spPr>
              <a:xfrm>
                <a:off x="1007625" y="4093491"/>
                <a:ext cx="2865960" cy="273960"/>
              </a:xfrm>
              <a:prstGeom prst="rect">
                <a:avLst/>
              </a:prstGeom>
            </p:spPr>
          </p:pic>
        </mc:Fallback>
      </mc:AlternateContent>
      <p:sp>
        <p:nvSpPr>
          <p:cNvPr id="2" name="Action Button: Go Back or Previous 1">
            <a:hlinkClick r:id="rId5" action="ppaction://hlinksldjump" highlightClick="1"/>
            <a:extLst>
              <a:ext uri="{FF2B5EF4-FFF2-40B4-BE49-F238E27FC236}">
                <a16:creationId xmlns:a16="http://schemas.microsoft.com/office/drawing/2014/main" id="{E99C9E86-A10B-F9CE-08AE-8CB6C8340D0D}"/>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69DC4AA0-F01D-89A5-3E76-D62D4C658C4B}"/>
                  </a:ext>
                </a:extLst>
              </p14:cNvPr>
              <p14:cNvContentPartPr/>
              <p14:nvPr/>
            </p14:nvContentPartPr>
            <p14:xfrm>
              <a:off x="5356960" y="156531"/>
              <a:ext cx="1598400" cy="57240"/>
            </p14:xfrm>
          </p:contentPart>
        </mc:Choice>
        <mc:Fallback xmlns="">
          <p:pic>
            <p:nvPicPr>
              <p:cNvPr id="6" name="Ink 5">
                <a:extLst>
                  <a:ext uri="{FF2B5EF4-FFF2-40B4-BE49-F238E27FC236}">
                    <a16:creationId xmlns:a16="http://schemas.microsoft.com/office/drawing/2014/main" id="{69DC4AA0-F01D-89A5-3E76-D62D4C658C4B}"/>
                  </a:ext>
                </a:extLst>
              </p:cNvPr>
              <p:cNvPicPr/>
              <p:nvPr/>
            </p:nvPicPr>
            <p:blipFill>
              <a:blip r:embed="rId7"/>
              <a:stretch>
                <a:fillRect/>
              </a:stretch>
            </p:blipFill>
            <p:spPr>
              <a:xfrm>
                <a:off x="5320960" y="84531"/>
                <a:ext cx="167004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6A28776F-44CE-E888-10AE-9576438DF578}"/>
                  </a:ext>
                </a:extLst>
              </p14:cNvPr>
              <p14:cNvContentPartPr/>
              <p14:nvPr/>
            </p14:nvContentPartPr>
            <p14:xfrm>
              <a:off x="1052800" y="618411"/>
              <a:ext cx="1400040" cy="37800"/>
            </p14:xfrm>
          </p:contentPart>
        </mc:Choice>
        <mc:Fallback xmlns="">
          <p:pic>
            <p:nvPicPr>
              <p:cNvPr id="9" name="Ink 8">
                <a:extLst>
                  <a:ext uri="{FF2B5EF4-FFF2-40B4-BE49-F238E27FC236}">
                    <a16:creationId xmlns:a16="http://schemas.microsoft.com/office/drawing/2014/main" id="{6A28776F-44CE-E888-10AE-9576438DF578}"/>
                  </a:ext>
                </a:extLst>
              </p:cNvPr>
              <p:cNvPicPr/>
              <p:nvPr/>
            </p:nvPicPr>
            <p:blipFill>
              <a:blip r:embed="rId9"/>
              <a:stretch>
                <a:fillRect/>
              </a:stretch>
            </p:blipFill>
            <p:spPr>
              <a:xfrm>
                <a:off x="1016800" y="546771"/>
                <a:ext cx="1471680" cy="181440"/>
              </a:xfrm>
              <a:prstGeom prst="rect">
                <a:avLst/>
              </a:prstGeom>
            </p:spPr>
          </p:pic>
        </mc:Fallback>
      </mc:AlternateContent>
      <p:sp>
        <p:nvSpPr>
          <p:cNvPr id="10" name="Arrow: Down 9">
            <a:extLst>
              <a:ext uri="{FF2B5EF4-FFF2-40B4-BE49-F238E27FC236}">
                <a16:creationId xmlns:a16="http://schemas.microsoft.com/office/drawing/2014/main" id="{DCDEF796-A4DC-7B4A-3692-5B780CDB7C35}"/>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3775466E-0F9C-7CAF-6536-75A2C62EA173}"/>
                  </a:ext>
                </a:extLst>
              </p14:cNvPr>
              <p14:cNvContentPartPr/>
              <p14:nvPr/>
            </p14:nvContentPartPr>
            <p14:xfrm>
              <a:off x="6511385" y="830091"/>
              <a:ext cx="1003320" cy="12240"/>
            </p14:xfrm>
          </p:contentPart>
        </mc:Choice>
        <mc:Fallback xmlns="">
          <p:pic>
            <p:nvPicPr>
              <p:cNvPr id="11" name="Ink 10">
                <a:extLst>
                  <a:ext uri="{FF2B5EF4-FFF2-40B4-BE49-F238E27FC236}">
                    <a16:creationId xmlns:a16="http://schemas.microsoft.com/office/drawing/2014/main" id="{3775466E-0F9C-7CAF-6536-75A2C62EA173}"/>
                  </a:ext>
                </a:extLst>
              </p:cNvPr>
              <p:cNvPicPr/>
              <p:nvPr/>
            </p:nvPicPr>
            <p:blipFill>
              <a:blip r:embed="rId11"/>
              <a:stretch>
                <a:fillRect/>
              </a:stretch>
            </p:blipFill>
            <p:spPr>
              <a:xfrm>
                <a:off x="6475385" y="758451"/>
                <a:ext cx="107496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 name="Ink 11">
                <a:extLst>
                  <a:ext uri="{FF2B5EF4-FFF2-40B4-BE49-F238E27FC236}">
                    <a16:creationId xmlns:a16="http://schemas.microsoft.com/office/drawing/2014/main" id="{D2F2985A-1944-B784-2EB7-23AFAC4F528F}"/>
                  </a:ext>
                </a:extLst>
              </p14:cNvPr>
              <p14:cNvContentPartPr/>
              <p14:nvPr/>
            </p14:nvContentPartPr>
            <p14:xfrm>
              <a:off x="2475065" y="1218171"/>
              <a:ext cx="1345320" cy="29520"/>
            </p14:xfrm>
          </p:contentPart>
        </mc:Choice>
        <mc:Fallback xmlns="">
          <p:pic>
            <p:nvPicPr>
              <p:cNvPr id="12" name="Ink 11">
                <a:extLst>
                  <a:ext uri="{FF2B5EF4-FFF2-40B4-BE49-F238E27FC236}">
                    <a16:creationId xmlns:a16="http://schemas.microsoft.com/office/drawing/2014/main" id="{D2F2985A-1944-B784-2EB7-23AFAC4F528F}"/>
                  </a:ext>
                </a:extLst>
              </p:cNvPr>
              <p:cNvPicPr/>
              <p:nvPr/>
            </p:nvPicPr>
            <p:blipFill>
              <a:blip r:embed="rId13"/>
              <a:stretch>
                <a:fillRect/>
              </a:stretch>
            </p:blipFill>
            <p:spPr>
              <a:xfrm>
                <a:off x="2439065" y="1146171"/>
                <a:ext cx="1416960" cy="1731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3" name="Ink 12">
                <a:extLst>
                  <a:ext uri="{FF2B5EF4-FFF2-40B4-BE49-F238E27FC236}">
                    <a16:creationId xmlns:a16="http://schemas.microsoft.com/office/drawing/2014/main" id="{0404BD86-9AD5-1B6D-A8AF-3CD0E033D177}"/>
                  </a:ext>
                </a:extLst>
              </p14:cNvPr>
              <p14:cNvContentPartPr/>
              <p14:nvPr/>
            </p14:nvContentPartPr>
            <p14:xfrm>
              <a:off x="8072345" y="1218891"/>
              <a:ext cx="563040" cy="19080"/>
            </p14:xfrm>
          </p:contentPart>
        </mc:Choice>
        <mc:Fallback xmlns="">
          <p:pic>
            <p:nvPicPr>
              <p:cNvPr id="13" name="Ink 12">
                <a:extLst>
                  <a:ext uri="{FF2B5EF4-FFF2-40B4-BE49-F238E27FC236}">
                    <a16:creationId xmlns:a16="http://schemas.microsoft.com/office/drawing/2014/main" id="{0404BD86-9AD5-1B6D-A8AF-3CD0E033D177}"/>
                  </a:ext>
                </a:extLst>
              </p:cNvPr>
              <p:cNvPicPr/>
              <p:nvPr/>
            </p:nvPicPr>
            <p:blipFill>
              <a:blip r:embed="rId15"/>
              <a:stretch>
                <a:fillRect/>
              </a:stretch>
            </p:blipFill>
            <p:spPr>
              <a:xfrm>
                <a:off x="8036345" y="1147251"/>
                <a:ext cx="63468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4" name="Ink 13">
                <a:extLst>
                  <a:ext uri="{FF2B5EF4-FFF2-40B4-BE49-F238E27FC236}">
                    <a16:creationId xmlns:a16="http://schemas.microsoft.com/office/drawing/2014/main" id="{04958124-447F-8C46-2416-AD76954B8E2E}"/>
                  </a:ext>
                </a:extLst>
              </p14:cNvPr>
              <p14:cNvContentPartPr/>
              <p14:nvPr/>
            </p14:nvContentPartPr>
            <p14:xfrm>
              <a:off x="526385" y="1365771"/>
              <a:ext cx="2111400" cy="57240"/>
            </p14:xfrm>
          </p:contentPart>
        </mc:Choice>
        <mc:Fallback xmlns="">
          <p:pic>
            <p:nvPicPr>
              <p:cNvPr id="14" name="Ink 13">
                <a:extLst>
                  <a:ext uri="{FF2B5EF4-FFF2-40B4-BE49-F238E27FC236}">
                    <a16:creationId xmlns:a16="http://schemas.microsoft.com/office/drawing/2014/main" id="{04958124-447F-8C46-2416-AD76954B8E2E}"/>
                  </a:ext>
                </a:extLst>
              </p:cNvPr>
              <p:cNvPicPr/>
              <p:nvPr/>
            </p:nvPicPr>
            <p:blipFill>
              <a:blip r:embed="rId17"/>
              <a:stretch>
                <a:fillRect/>
              </a:stretch>
            </p:blipFill>
            <p:spPr>
              <a:xfrm>
                <a:off x="490385" y="1293771"/>
                <a:ext cx="2183040" cy="200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5" name="Ink 14">
                <a:extLst>
                  <a:ext uri="{FF2B5EF4-FFF2-40B4-BE49-F238E27FC236}">
                    <a16:creationId xmlns:a16="http://schemas.microsoft.com/office/drawing/2014/main" id="{8D2E1499-73CC-91BB-1A9F-8D005AEC07F6}"/>
                  </a:ext>
                </a:extLst>
              </p14:cNvPr>
              <p14:cNvContentPartPr/>
              <p14:nvPr/>
            </p14:nvContentPartPr>
            <p14:xfrm>
              <a:off x="5615705" y="1403571"/>
              <a:ext cx="554760" cy="360"/>
            </p14:xfrm>
          </p:contentPart>
        </mc:Choice>
        <mc:Fallback xmlns="">
          <p:pic>
            <p:nvPicPr>
              <p:cNvPr id="15" name="Ink 14">
                <a:extLst>
                  <a:ext uri="{FF2B5EF4-FFF2-40B4-BE49-F238E27FC236}">
                    <a16:creationId xmlns:a16="http://schemas.microsoft.com/office/drawing/2014/main" id="{8D2E1499-73CC-91BB-1A9F-8D005AEC07F6}"/>
                  </a:ext>
                </a:extLst>
              </p:cNvPr>
              <p:cNvPicPr/>
              <p:nvPr/>
            </p:nvPicPr>
            <p:blipFill>
              <a:blip r:embed="rId19"/>
              <a:stretch>
                <a:fillRect/>
              </a:stretch>
            </p:blipFill>
            <p:spPr>
              <a:xfrm>
                <a:off x="5579705" y="1331571"/>
                <a:ext cx="6264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6" name="Ink 15">
                <a:extLst>
                  <a:ext uri="{FF2B5EF4-FFF2-40B4-BE49-F238E27FC236}">
                    <a16:creationId xmlns:a16="http://schemas.microsoft.com/office/drawing/2014/main" id="{306481F5-31B1-DDCA-2D23-B37D2404EC26}"/>
                  </a:ext>
                </a:extLst>
              </p14:cNvPr>
              <p14:cNvContentPartPr/>
              <p14:nvPr/>
            </p14:nvContentPartPr>
            <p14:xfrm>
              <a:off x="10528985" y="1376211"/>
              <a:ext cx="1499040" cy="59760"/>
            </p14:xfrm>
          </p:contentPart>
        </mc:Choice>
        <mc:Fallback xmlns="">
          <p:pic>
            <p:nvPicPr>
              <p:cNvPr id="16" name="Ink 15">
                <a:extLst>
                  <a:ext uri="{FF2B5EF4-FFF2-40B4-BE49-F238E27FC236}">
                    <a16:creationId xmlns:a16="http://schemas.microsoft.com/office/drawing/2014/main" id="{306481F5-31B1-DDCA-2D23-B37D2404EC26}"/>
                  </a:ext>
                </a:extLst>
              </p:cNvPr>
              <p:cNvPicPr/>
              <p:nvPr/>
            </p:nvPicPr>
            <p:blipFill>
              <a:blip r:embed="rId21"/>
              <a:stretch>
                <a:fillRect/>
              </a:stretch>
            </p:blipFill>
            <p:spPr>
              <a:xfrm>
                <a:off x="10492985" y="1304211"/>
                <a:ext cx="1570680" cy="2034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7" name="Ink 16">
                <a:extLst>
                  <a:ext uri="{FF2B5EF4-FFF2-40B4-BE49-F238E27FC236}">
                    <a16:creationId xmlns:a16="http://schemas.microsoft.com/office/drawing/2014/main" id="{61088F84-6067-6B92-D6AB-DCB2C9FC1292}"/>
                  </a:ext>
                </a:extLst>
              </p14:cNvPr>
              <p14:cNvContentPartPr/>
              <p14:nvPr/>
            </p14:nvContentPartPr>
            <p14:xfrm>
              <a:off x="230465" y="1560531"/>
              <a:ext cx="415440" cy="10080"/>
            </p14:xfrm>
          </p:contentPart>
        </mc:Choice>
        <mc:Fallback xmlns="">
          <p:pic>
            <p:nvPicPr>
              <p:cNvPr id="17" name="Ink 16">
                <a:extLst>
                  <a:ext uri="{FF2B5EF4-FFF2-40B4-BE49-F238E27FC236}">
                    <a16:creationId xmlns:a16="http://schemas.microsoft.com/office/drawing/2014/main" id="{61088F84-6067-6B92-D6AB-DCB2C9FC1292}"/>
                  </a:ext>
                </a:extLst>
              </p:cNvPr>
              <p:cNvPicPr/>
              <p:nvPr/>
            </p:nvPicPr>
            <p:blipFill>
              <a:blip r:embed="rId23"/>
              <a:stretch>
                <a:fillRect/>
              </a:stretch>
            </p:blipFill>
            <p:spPr>
              <a:xfrm>
                <a:off x="194465" y="1488891"/>
                <a:ext cx="487080" cy="153720"/>
              </a:xfrm>
              <a:prstGeom prst="rect">
                <a:avLst/>
              </a:prstGeom>
            </p:spPr>
          </p:pic>
        </mc:Fallback>
      </mc:AlternateContent>
      <p:sp>
        <p:nvSpPr>
          <p:cNvPr id="4" name="Action Button: Go Back or Previous 3">
            <a:hlinkClick r:id="rId24" action="ppaction://hlinksldjump" highlightClick="1"/>
            <a:extLst>
              <a:ext uri="{FF2B5EF4-FFF2-40B4-BE49-F238E27FC236}">
                <a16:creationId xmlns:a16="http://schemas.microsoft.com/office/drawing/2014/main" id="{1F220935-D0E3-D9A2-0CBA-CFE53B0C9454}"/>
              </a:ext>
            </a:extLst>
          </p:cNvPr>
          <p:cNvSpPr/>
          <p:nvPr/>
        </p:nvSpPr>
        <p:spPr>
          <a:xfrm>
            <a:off x="238449" y="6427082"/>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75271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6DF53BCB-BC1A-626B-648C-55A7EE771804}"/>
              </a:ext>
            </a:extLst>
          </p:cNvPr>
          <p:cNvPicPr>
            <a:picLocks noChangeAspect="1"/>
          </p:cNvPicPr>
          <p:nvPr/>
        </p:nvPicPr>
        <p:blipFill>
          <a:blip r:embed="rId2"/>
          <a:stretch>
            <a:fillRect/>
          </a:stretch>
        </p:blipFill>
        <p:spPr>
          <a:xfrm>
            <a:off x="0" y="138545"/>
            <a:ext cx="11988800" cy="6038418"/>
          </a:xfrm>
          <a:prstGeom prst="rect">
            <a:avLst/>
          </a:prstGeom>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C090C0A-1C6E-F019-326F-9EBDB83808A9}"/>
                  </a:ext>
                </a:extLst>
              </p14:cNvPr>
              <p14:cNvContentPartPr/>
              <p14:nvPr/>
            </p14:nvContentPartPr>
            <p14:xfrm>
              <a:off x="5291985" y="452091"/>
              <a:ext cx="1524600" cy="38160"/>
            </p14:xfrm>
          </p:contentPart>
        </mc:Choice>
        <mc:Fallback xmlns="">
          <p:pic>
            <p:nvPicPr>
              <p:cNvPr id="5" name="Ink 4">
                <a:extLst>
                  <a:ext uri="{FF2B5EF4-FFF2-40B4-BE49-F238E27FC236}">
                    <a16:creationId xmlns:a16="http://schemas.microsoft.com/office/drawing/2014/main" id="{0C090C0A-1C6E-F019-326F-9EBDB83808A9}"/>
                  </a:ext>
                </a:extLst>
              </p:cNvPr>
              <p:cNvPicPr/>
              <p:nvPr/>
            </p:nvPicPr>
            <p:blipFill>
              <a:blip r:embed="rId4"/>
              <a:stretch>
                <a:fillRect/>
              </a:stretch>
            </p:blipFill>
            <p:spPr>
              <a:xfrm>
                <a:off x="5255985" y="380451"/>
                <a:ext cx="1596240" cy="181800"/>
              </a:xfrm>
              <a:prstGeom prst="rect">
                <a:avLst/>
              </a:prstGeom>
            </p:spPr>
          </p:pic>
        </mc:Fallback>
      </mc:AlternateContent>
      <p:sp>
        <p:nvSpPr>
          <p:cNvPr id="2" name="Action Button: Go Back or Previous 1">
            <a:hlinkClick r:id="rId5" action="ppaction://hlinksldjump" highlightClick="1"/>
            <a:extLst>
              <a:ext uri="{FF2B5EF4-FFF2-40B4-BE49-F238E27FC236}">
                <a16:creationId xmlns:a16="http://schemas.microsoft.com/office/drawing/2014/main" id="{F0F1F9D4-669D-3E90-C27D-6227630A72DA}"/>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F1AF31BA-D9E4-3B14-8141-85F4A9CDA397}"/>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Action Button: Go Back or Previous 6">
            <a:hlinkClick r:id="rId6" action="ppaction://hlinksldjump" highlightClick="1"/>
            <a:extLst>
              <a:ext uri="{FF2B5EF4-FFF2-40B4-BE49-F238E27FC236}">
                <a16:creationId xmlns:a16="http://schemas.microsoft.com/office/drawing/2014/main" id="{1EAEEB08-1E2F-2E12-92C2-1EC5DC3A988B}"/>
              </a:ext>
            </a:extLst>
          </p:cNvPr>
          <p:cNvSpPr/>
          <p:nvPr/>
        </p:nvSpPr>
        <p:spPr>
          <a:xfrm>
            <a:off x="238449" y="6427082"/>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19840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BBDD91DF-7C10-1866-7B62-75C515781C8F}"/>
              </a:ext>
            </a:extLst>
          </p:cNvPr>
          <p:cNvPicPr>
            <a:picLocks noChangeAspect="1"/>
          </p:cNvPicPr>
          <p:nvPr/>
        </p:nvPicPr>
        <p:blipFill>
          <a:blip r:embed="rId2"/>
          <a:stretch>
            <a:fillRect/>
          </a:stretch>
        </p:blipFill>
        <p:spPr>
          <a:xfrm>
            <a:off x="0" y="1377092"/>
            <a:ext cx="12192000" cy="4103815"/>
          </a:xfrm>
          <a:prstGeom prst="rect">
            <a:avLst/>
          </a:prstGeom>
        </p:spPr>
      </p:pic>
      <p:sp>
        <p:nvSpPr>
          <p:cNvPr id="2" name="Action Button: Go Back or Previous 1">
            <a:hlinkClick r:id="rId3" action="ppaction://hlinksldjump" highlightClick="1"/>
            <a:extLst>
              <a:ext uri="{FF2B5EF4-FFF2-40B4-BE49-F238E27FC236}">
                <a16:creationId xmlns:a16="http://schemas.microsoft.com/office/drawing/2014/main" id="{0C595D76-0BA2-61F0-A1E1-04EA9E0511D5}"/>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mc:Choice xmlns:p14="http://schemas.microsoft.com/office/powerpoint/2010/main" Requires="p14">
          <p:contentPart p14:bwMode="auto" r:id="rId4">
            <p14:nvContentPartPr>
              <p14:cNvPr id="4" name="Ink 3">
                <a:extLst>
                  <a:ext uri="{FF2B5EF4-FFF2-40B4-BE49-F238E27FC236}">
                    <a16:creationId xmlns:a16="http://schemas.microsoft.com/office/drawing/2014/main" id="{11DF5811-2C00-59EE-6F86-7E18B42FD721}"/>
                  </a:ext>
                </a:extLst>
              </p14:cNvPr>
              <p14:cNvContentPartPr/>
              <p14:nvPr/>
            </p14:nvContentPartPr>
            <p14:xfrm>
              <a:off x="998944" y="4495717"/>
              <a:ext cx="1413720" cy="39600"/>
            </p14:xfrm>
          </p:contentPart>
        </mc:Choice>
        <mc:Fallback>
          <p:pic>
            <p:nvPicPr>
              <p:cNvPr id="4" name="Ink 3">
                <a:extLst>
                  <a:ext uri="{FF2B5EF4-FFF2-40B4-BE49-F238E27FC236}">
                    <a16:creationId xmlns:a16="http://schemas.microsoft.com/office/drawing/2014/main" id="{11DF5811-2C00-59EE-6F86-7E18B42FD721}"/>
                  </a:ext>
                </a:extLst>
              </p:cNvPr>
              <p:cNvPicPr/>
              <p:nvPr/>
            </p:nvPicPr>
            <p:blipFill>
              <a:blip r:embed="rId5"/>
              <a:stretch>
                <a:fillRect/>
              </a:stretch>
            </p:blipFill>
            <p:spPr>
              <a:xfrm>
                <a:off x="945304" y="4387717"/>
                <a:ext cx="1521360" cy="25524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5" name="Ink 4">
                <a:extLst>
                  <a:ext uri="{FF2B5EF4-FFF2-40B4-BE49-F238E27FC236}">
                    <a16:creationId xmlns:a16="http://schemas.microsoft.com/office/drawing/2014/main" id="{0939AB52-A81B-2E21-DB2A-790F4F5B3EAE}"/>
                  </a:ext>
                </a:extLst>
              </p14:cNvPr>
              <p14:cNvContentPartPr/>
              <p14:nvPr/>
            </p14:nvContentPartPr>
            <p14:xfrm>
              <a:off x="5420104" y="4476637"/>
              <a:ext cx="1751400" cy="48960"/>
            </p14:xfrm>
          </p:contentPart>
        </mc:Choice>
        <mc:Fallback>
          <p:pic>
            <p:nvPicPr>
              <p:cNvPr id="5" name="Ink 4">
                <a:extLst>
                  <a:ext uri="{FF2B5EF4-FFF2-40B4-BE49-F238E27FC236}">
                    <a16:creationId xmlns:a16="http://schemas.microsoft.com/office/drawing/2014/main" id="{0939AB52-A81B-2E21-DB2A-790F4F5B3EAE}"/>
                  </a:ext>
                </a:extLst>
              </p:cNvPr>
              <p:cNvPicPr/>
              <p:nvPr/>
            </p:nvPicPr>
            <p:blipFill>
              <a:blip r:embed="rId7"/>
              <a:stretch>
                <a:fillRect/>
              </a:stretch>
            </p:blipFill>
            <p:spPr>
              <a:xfrm>
                <a:off x="5366104" y="4368637"/>
                <a:ext cx="1859040" cy="264600"/>
              </a:xfrm>
              <a:prstGeom prst="rect">
                <a:avLst/>
              </a:prstGeom>
            </p:spPr>
          </p:pic>
        </mc:Fallback>
      </mc:AlternateContent>
      <p:sp>
        <p:nvSpPr>
          <p:cNvPr id="6" name="Action Button: Go Back or Previous 5">
            <a:hlinkClick r:id="rId8" action="ppaction://hlinksldjump" highlightClick="1"/>
            <a:extLst>
              <a:ext uri="{FF2B5EF4-FFF2-40B4-BE49-F238E27FC236}">
                <a16:creationId xmlns:a16="http://schemas.microsoft.com/office/drawing/2014/main" id="{52B04745-3BA7-BBDD-4BF5-57F8F4909D72}"/>
              </a:ext>
            </a:extLst>
          </p:cNvPr>
          <p:cNvSpPr/>
          <p:nvPr/>
        </p:nvSpPr>
        <p:spPr>
          <a:xfrm>
            <a:off x="238449" y="6427082"/>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24350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Section 4 – IGST Act</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Autofit/>
          </a:bodyPr>
          <a:lstStyle/>
          <a:p>
            <a:pPr marL="0" indent="0" algn="just">
              <a:lnSpc>
                <a:spcPct val="107000"/>
              </a:lnSpc>
              <a:spcAft>
                <a:spcPts val="800"/>
              </a:spcAft>
              <a:buNone/>
              <a:tabLst>
                <a:tab pos="228600" algn="l"/>
              </a:tabLst>
            </a:pPr>
            <a:r>
              <a:rPr lang="en-IN" sz="2000" b="1" dirty="0">
                <a:effectLst/>
                <a:latin typeface="Times New Roman" panose="02020603050405020304" pitchFamily="18" charset="0"/>
                <a:ea typeface="Calibri" panose="020F0502020204030204" pitchFamily="34" charset="0"/>
                <a:cs typeface="Times New Roman" panose="02020603050405020304" pitchFamily="18" charset="0"/>
              </a:rPr>
              <a:t>Section 4  of the IGST Act: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Authorisation of officers of State tax or Union territory tax as proper officer in certain circumstances.</a:t>
            </a:r>
          </a:p>
          <a:p>
            <a:pPr marL="0" indent="0" algn="just">
              <a:lnSpc>
                <a:spcPct val="107000"/>
              </a:lnSpc>
              <a:spcAft>
                <a:spcPts val="800"/>
              </a:spcAft>
              <a:buNone/>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(1) Without prejudice to the provisions of this Act, </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the officers appointed under the State Goods and Services Tax Act </a:t>
            </a:r>
            <a:r>
              <a:rPr lang="en-US" sz="2000" dirty="0">
                <a:latin typeface="Times New Roman" panose="02020603050405020304" pitchFamily="18" charset="0"/>
                <a:ea typeface="Calibri" panose="020F0502020204030204" pitchFamily="34" charset="0"/>
                <a:cs typeface="Times New Roman" panose="02020603050405020304" pitchFamily="18" charset="0"/>
              </a:rPr>
              <a:t>or the Union Territory Goods and Services Tax Act are </a:t>
            </a:r>
            <a:r>
              <a:rPr lang="en-US" sz="2000" b="1" u="sng" dirty="0" err="1">
                <a:latin typeface="Times New Roman" panose="02020603050405020304" pitchFamily="18" charset="0"/>
                <a:ea typeface="Calibri" panose="020F0502020204030204" pitchFamily="34" charset="0"/>
                <a:cs typeface="Times New Roman" panose="02020603050405020304" pitchFamily="18" charset="0"/>
              </a:rPr>
              <a:t>authorised</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 to be </a:t>
            </a:r>
            <a:r>
              <a:rPr lang="en-US" sz="2000"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the proper officers</a:t>
            </a:r>
            <a:r>
              <a:rPr lang="en-US" sz="2000" b="1" u="sng" dirty="0">
                <a:latin typeface="Times New Roman" panose="02020603050405020304" pitchFamily="18" charset="0"/>
                <a:ea typeface="Calibri" panose="020F0502020204030204" pitchFamily="34" charset="0"/>
                <a:cs typeface="Times New Roman" panose="02020603050405020304" pitchFamily="18" charset="0"/>
              </a:rPr>
              <a:t> for the purposes of this Act</a:t>
            </a:r>
            <a:r>
              <a:rPr lang="en-US" sz="2000" dirty="0">
                <a:latin typeface="Times New Roman" panose="02020603050405020304" pitchFamily="18" charset="0"/>
                <a:ea typeface="Calibri" panose="020F0502020204030204" pitchFamily="34" charset="0"/>
                <a:cs typeface="Times New Roman" panose="02020603050405020304" pitchFamily="18" charset="0"/>
              </a:rPr>
              <a:t>, subject to such exceptions and conditions as the Government </a:t>
            </a:r>
            <a:r>
              <a:rPr lang="en-US" sz="2000"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shall</a:t>
            </a:r>
            <a:r>
              <a:rPr lang="en-US" sz="2000" dirty="0">
                <a:latin typeface="Times New Roman" panose="02020603050405020304" pitchFamily="18" charset="0"/>
                <a:ea typeface="Calibri" panose="020F0502020204030204" pitchFamily="34" charset="0"/>
                <a:cs typeface="Times New Roman" panose="02020603050405020304" pitchFamily="18" charset="0"/>
              </a:rPr>
              <a:t>, on the recommendations of the Council, </a:t>
            </a:r>
            <a:r>
              <a:rPr lang="en-US" sz="20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by notification</a:t>
            </a:r>
            <a:r>
              <a:rPr lang="en-US" sz="2000" dirty="0">
                <a:latin typeface="Times New Roman" panose="02020603050405020304" pitchFamily="18" charset="0"/>
                <a:ea typeface="Calibri" panose="020F0502020204030204" pitchFamily="34" charset="0"/>
                <a:cs typeface="Times New Roman" panose="02020603050405020304" pitchFamily="18" charset="0"/>
              </a:rPr>
              <a:t>, specify.</a:t>
            </a:r>
            <a:endParaRPr lang="en-IN"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Forward or Next 3">
            <a:hlinkClick r:id="rId2" action="ppaction://hlinksldjump" highlightClick="1"/>
            <a:extLst>
              <a:ext uri="{FF2B5EF4-FFF2-40B4-BE49-F238E27FC236}">
                <a16:creationId xmlns:a16="http://schemas.microsoft.com/office/drawing/2014/main" id="{4B41FA50-3A4E-C0ED-2BF3-C1BA171E59D4}"/>
              </a:ext>
            </a:extLst>
          </p:cNvPr>
          <p:cNvSpPr/>
          <p:nvPr/>
        </p:nvSpPr>
        <p:spPr>
          <a:xfrm>
            <a:off x="8764155" y="3751913"/>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Action Button: Go Back or Previous 4">
            <a:hlinkClick r:id="rId3" action="ppaction://hlinksldjump" highlightClick="1"/>
            <a:extLst>
              <a:ext uri="{FF2B5EF4-FFF2-40B4-BE49-F238E27FC236}">
                <a16:creationId xmlns:a16="http://schemas.microsoft.com/office/drawing/2014/main" id="{D75C6412-35F8-7D3B-AC77-DE4A7D34AF86}"/>
              </a:ext>
            </a:extLst>
          </p:cNvPr>
          <p:cNvSpPr/>
          <p:nvPr/>
        </p:nvSpPr>
        <p:spPr>
          <a:xfrm>
            <a:off x="11500427" y="124691"/>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9371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DEF860-1045-FA55-446B-3A0EAAE6AB0D}"/>
              </a:ext>
            </a:extLst>
          </p:cNvPr>
          <p:cNvPicPr>
            <a:picLocks noChangeAspect="1"/>
          </p:cNvPicPr>
          <p:nvPr/>
        </p:nvPicPr>
        <p:blipFill>
          <a:blip r:embed="rId2"/>
          <a:stretch>
            <a:fillRect/>
          </a:stretch>
        </p:blipFill>
        <p:spPr>
          <a:xfrm>
            <a:off x="1432560" y="670560"/>
            <a:ext cx="8544560" cy="5222240"/>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53B6D4E-BD64-7AF9-695D-4BD0278E6853}"/>
                  </a:ext>
                </a:extLst>
              </p14:cNvPr>
              <p14:cNvContentPartPr/>
              <p14:nvPr/>
            </p14:nvContentPartPr>
            <p14:xfrm>
              <a:off x="1680640" y="4626651"/>
              <a:ext cx="544680" cy="9720"/>
            </p14:xfrm>
          </p:contentPart>
        </mc:Choice>
        <mc:Fallback xmlns="">
          <p:pic>
            <p:nvPicPr>
              <p:cNvPr id="2" name="Ink 1">
                <a:extLst>
                  <a:ext uri="{FF2B5EF4-FFF2-40B4-BE49-F238E27FC236}">
                    <a16:creationId xmlns:a16="http://schemas.microsoft.com/office/drawing/2014/main" id="{653B6D4E-BD64-7AF9-695D-4BD0278E6853}"/>
                  </a:ext>
                </a:extLst>
              </p:cNvPr>
              <p:cNvPicPr/>
              <p:nvPr/>
            </p:nvPicPr>
            <p:blipFill>
              <a:blip r:embed="rId4"/>
              <a:stretch>
                <a:fillRect/>
              </a:stretch>
            </p:blipFill>
            <p:spPr>
              <a:xfrm>
                <a:off x="1644640" y="4555011"/>
                <a:ext cx="616320" cy="153360"/>
              </a:xfrm>
              <a:prstGeom prst="rect">
                <a:avLst/>
              </a:prstGeom>
            </p:spPr>
          </p:pic>
        </mc:Fallback>
      </mc:AlternateContent>
      <p:sp>
        <p:nvSpPr>
          <p:cNvPr id="3" name="Action Button: Go Back or Previous 2">
            <a:hlinkClick r:id="rId5" action="ppaction://hlinksldjump" highlightClick="1"/>
            <a:extLst>
              <a:ext uri="{FF2B5EF4-FFF2-40B4-BE49-F238E27FC236}">
                <a16:creationId xmlns:a16="http://schemas.microsoft.com/office/drawing/2014/main" id="{40931940-66A3-DF65-92B6-1A9C1CEAC5CF}"/>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239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latin typeface="Times New Roman" panose="02020603050405020304" pitchFamily="18" charset="0"/>
                <a:ea typeface="Calibri" panose="020F0502020204030204" pitchFamily="34" charset="0"/>
                <a:cs typeface="Times New Roman" panose="02020603050405020304" pitchFamily="18" charset="0"/>
              </a:rPr>
              <a:t>Important Provisions</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764309" y="1615937"/>
            <a:ext cx="10845800" cy="4351338"/>
          </a:xfrm>
        </p:spPr>
        <p:txBody>
          <a:bodyPr>
            <a:noAutofit/>
          </a:bodyPr>
          <a:lstStyle/>
          <a:p>
            <a:pPr algn="just">
              <a:lnSpc>
                <a:spcPct val="150000"/>
              </a:lnSpc>
              <a:spcAft>
                <a:spcPts val="800"/>
              </a:spcAft>
              <a:tabLst>
                <a:tab pos="228600" algn="l"/>
              </a:tabLst>
            </a:pPr>
            <a:r>
              <a:rPr lang="en-US" sz="2000" b="1" dirty="0">
                <a:latin typeface="Times New Roman" panose="02020603050405020304" pitchFamily="18" charset="0"/>
                <a:ea typeface="Calibri" panose="020F0502020204030204" pitchFamily="34" charset="0"/>
                <a:cs typeface="Times New Roman" panose="02020603050405020304" pitchFamily="18" charset="0"/>
              </a:rPr>
              <a:t>Section 68 &amp; 129 </a:t>
            </a:r>
            <a:r>
              <a:rPr lang="en-US" sz="2000" dirty="0">
                <a:latin typeface="Times New Roman" panose="02020603050405020304" pitchFamily="18" charset="0"/>
                <a:ea typeface="Calibri" panose="020F0502020204030204" pitchFamily="34" charset="0"/>
                <a:cs typeface="Times New Roman" panose="02020603050405020304" pitchFamily="18" charset="0"/>
              </a:rPr>
              <a:t>– Only “</a:t>
            </a:r>
            <a:r>
              <a:rPr lang="en-US" sz="2000" b="1" dirty="0">
                <a:latin typeface="Times New Roman" panose="02020603050405020304" pitchFamily="18" charset="0"/>
                <a:ea typeface="Calibri" panose="020F0502020204030204" pitchFamily="34" charset="0"/>
                <a:cs typeface="Times New Roman" panose="02020603050405020304" pitchFamily="18" charset="0"/>
              </a:rPr>
              <a:t>the Proper Officer</a:t>
            </a:r>
            <a:r>
              <a:rPr lang="en-US" sz="2000" dirty="0">
                <a:latin typeface="Times New Roman" panose="02020603050405020304" pitchFamily="18" charset="0"/>
                <a:ea typeface="Calibri" panose="020F0502020204030204" pitchFamily="34" charset="0"/>
                <a:cs typeface="Times New Roman" panose="02020603050405020304" pitchFamily="18" charset="0"/>
              </a:rPr>
              <a:t>” can exercise jurisdiction</a:t>
            </a:r>
          </a:p>
          <a:p>
            <a:pPr algn="just">
              <a:lnSpc>
                <a:spcPct val="150000"/>
              </a:lnSpc>
              <a:spcAft>
                <a:spcPts val="800"/>
              </a:spcAft>
              <a:tabLst>
                <a:tab pos="228600" algn="l"/>
              </a:tabLst>
            </a:pPr>
            <a:r>
              <a:rPr lang="en-IN" sz="2000" b="1" dirty="0">
                <a:latin typeface="Times New Roman" panose="02020603050405020304" pitchFamily="18" charset="0"/>
                <a:ea typeface="Calibri" panose="020F0502020204030204" pitchFamily="34" charset="0"/>
                <a:cs typeface="Times New Roman" panose="02020603050405020304" pitchFamily="18" charset="0"/>
              </a:rPr>
              <a:t>Section 2(91) </a:t>
            </a:r>
            <a:r>
              <a:rPr lang="en-IN" sz="2000" dirty="0">
                <a:latin typeface="Times New Roman" panose="02020603050405020304" pitchFamily="18" charset="0"/>
                <a:ea typeface="Calibri" panose="020F0502020204030204" pitchFamily="34" charset="0"/>
                <a:cs typeface="Times New Roman" panose="02020603050405020304" pitchFamily="18" charset="0"/>
              </a:rPr>
              <a:t>defines the term </a:t>
            </a:r>
            <a:r>
              <a:rPr lang="en-IN" sz="2000" b="1" dirty="0">
                <a:latin typeface="Times New Roman" panose="02020603050405020304" pitchFamily="18" charset="0"/>
                <a:ea typeface="Calibri" panose="020F0502020204030204" pitchFamily="34" charset="0"/>
                <a:cs typeface="Times New Roman" panose="02020603050405020304" pitchFamily="18" charset="0"/>
              </a:rPr>
              <a:t>Proper Officer </a:t>
            </a:r>
            <a:r>
              <a:rPr lang="en-IN" sz="2000" dirty="0">
                <a:latin typeface="Times New Roman" panose="02020603050405020304" pitchFamily="18" charset="0"/>
                <a:ea typeface="Calibri" panose="020F0502020204030204" pitchFamily="34" charset="0"/>
                <a:cs typeface="Times New Roman" panose="02020603050405020304" pitchFamily="18" charset="0"/>
              </a:rPr>
              <a:t>as follows:</a:t>
            </a:r>
          </a:p>
          <a:p>
            <a:pPr marL="914400" lvl="2" indent="0" algn="just">
              <a:lnSpc>
                <a:spcPct val="107000"/>
              </a:lnSpc>
              <a:spcAft>
                <a:spcPts val="800"/>
              </a:spcAft>
              <a:buNone/>
              <a:tabLst>
                <a:tab pos="228600" algn="l"/>
              </a:tabLst>
            </a:pPr>
            <a:r>
              <a:rPr lang="en-US" dirty="0">
                <a:latin typeface="Times New Roman" panose="02020603050405020304" pitchFamily="18" charset="0"/>
                <a:cs typeface="Times New Roman" panose="02020603050405020304" pitchFamily="18" charset="0"/>
              </a:rPr>
              <a:t>"proper officer" in relation to any function to be performed under this Act, means the </a:t>
            </a:r>
            <a:r>
              <a:rPr lang="en-US" u="sng" dirty="0">
                <a:latin typeface="Times New Roman" panose="02020603050405020304" pitchFamily="18" charset="0"/>
                <a:cs typeface="Times New Roman" panose="02020603050405020304" pitchFamily="18" charset="0"/>
              </a:rPr>
              <a:t>Commissioner</a:t>
            </a:r>
            <a:r>
              <a:rPr lang="en-US" dirty="0">
                <a:latin typeface="Times New Roman" panose="02020603050405020304" pitchFamily="18" charset="0"/>
                <a:cs typeface="Times New Roman" panose="02020603050405020304" pitchFamily="18" charset="0"/>
              </a:rPr>
              <a:t> or </a:t>
            </a:r>
            <a:r>
              <a:rPr lang="en-US" u="sng" dirty="0">
                <a:latin typeface="Times New Roman" panose="02020603050405020304" pitchFamily="18" charset="0"/>
                <a:cs typeface="Times New Roman" panose="02020603050405020304" pitchFamily="18" charset="0"/>
              </a:rPr>
              <a:t>the officer of the central tax</a:t>
            </a:r>
            <a:r>
              <a:rPr lang="en-US" b="1" dirty="0">
                <a:latin typeface="Times New Roman" panose="02020603050405020304" pitchFamily="18" charset="0"/>
                <a:cs typeface="Times New Roman" panose="02020603050405020304" pitchFamily="18" charset="0"/>
              </a:rPr>
              <a:t> who is assigned that function by the Commissioner in the Board</a:t>
            </a:r>
            <a:r>
              <a:rPr lang="en-US" dirty="0">
                <a:latin typeface="Times New Roman" panose="02020603050405020304" pitchFamily="18" charset="0"/>
                <a:cs typeface="Times New Roman" panose="02020603050405020304" pitchFamily="18" charset="0"/>
              </a:rPr>
              <a:t>;</a:t>
            </a:r>
          </a:p>
          <a:p>
            <a:pPr algn="just">
              <a:lnSpc>
                <a:spcPct val="107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Section 3 – </a:t>
            </a:r>
            <a:r>
              <a:rPr lang="en-US" sz="2000" dirty="0">
                <a:latin typeface="Times New Roman" panose="02020603050405020304" pitchFamily="18" charset="0"/>
                <a:cs typeface="Times New Roman" panose="02020603050405020304" pitchFamily="18" charset="0"/>
              </a:rPr>
              <a:t>Power of </a:t>
            </a:r>
            <a:r>
              <a:rPr lang="en-US" sz="2000" b="1" dirty="0">
                <a:latin typeface="Times New Roman" panose="02020603050405020304" pitchFamily="18" charset="0"/>
                <a:cs typeface="Times New Roman" panose="02020603050405020304" pitchFamily="18" charset="0"/>
              </a:rPr>
              <a:t>CG</a:t>
            </a:r>
            <a:r>
              <a:rPr lang="en-US" sz="2000" dirty="0">
                <a:latin typeface="Times New Roman" panose="02020603050405020304" pitchFamily="18" charset="0"/>
                <a:cs typeface="Times New Roman" panose="02020603050405020304" pitchFamily="18" charset="0"/>
              </a:rPr>
              <a:t> to appoint </a:t>
            </a:r>
            <a:r>
              <a:rPr lang="en-US" sz="2000" b="1" dirty="0">
                <a:latin typeface="Times New Roman" panose="02020603050405020304" pitchFamily="18" charset="0"/>
                <a:cs typeface="Times New Roman" panose="02020603050405020304" pitchFamily="18" charset="0"/>
              </a:rPr>
              <a:t>Central Tax officers</a:t>
            </a:r>
          </a:p>
          <a:p>
            <a:pPr algn="just">
              <a:lnSpc>
                <a:spcPct val="107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Section 4 – </a:t>
            </a:r>
            <a:r>
              <a:rPr lang="en-US" sz="2000" dirty="0">
                <a:latin typeface="Times New Roman" panose="02020603050405020304" pitchFamily="18" charset="0"/>
                <a:cs typeface="Times New Roman" panose="02020603050405020304" pitchFamily="18" charset="0"/>
              </a:rPr>
              <a:t>The</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Board can appoint </a:t>
            </a:r>
            <a:r>
              <a:rPr lang="en-US" sz="2000" b="1" dirty="0">
                <a:latin typeface="Times New Roman" panose="02020603050405020304" pitchFamily="18" charset="0"/>
                <a:cs typeface="Times New Roman" panose="02020603050405020304" pitchFamily="18" charset="0"/>
              </a:rPr>
              <a:t>Any Person </a:t>
            </a:r>
            <a:r>
              <a:rPr lang="en-US" sz="2000" dirty="0">
                <a:latin typeface="Times New Roman" panose="02020603050405020304" pitchFamily="18" charset="0"/>
                <a:cs typeface="Times New Roman" panose="02020603050405020304" pitchFamily="18" charset="0"/>
              </a:rPr>
              <a:t>as a Central Tax officer</a:t>
            </a:r>
          </a:p>
          <a:p>
            <a:pPr algn="just">
              <a:lnSpc>
                <a:spcPct val="107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Section 5</a:t>
            </a:r>
            <a:r>
              <a:rPr lang="en-US" sz="2000" dirty="0">
                <a:latin typeface="Times New Roman" panose="02020603050405020304" pitchFamily="18" charset="0"/>
                <a:cs typeface="Times New Roman" panose="02020603050405020304" pitchFamily="18" charset="0"/>
              </a:rPr>
              <a:t> – Power of Board to appoint </a:t>
            </a:r>
            <a:r>
              <a:rPr lang="en-US" sz="2000" b="1" dirty="0">
                <a:latin typeface="Times New Roman" panose="02020603050405020304" pitchFamily="18" charset="0"/>
                <a:cs typeface="Times New Roman" panose="02020603050405020304" pitchFamily="18" charset="0"/>
              </a:rPr>
              <a:t>Proper Officers</a:t>
            </a:r>
          </a:p>
          <a:p>
            <a:pPr algn="just">
              <a:lnSpc>
                <a:spcPct val="107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Section 4 of IGST Act – </a:t>
            </a:r>
            <a:r>
              <a:rPr lang="en-US" sz="2000" dirty="0">
                <a:latin typeface="Times New Roman" panose="02020603050405020304" pitchFamily="18" charset="0"/>
                <a:cs typeface="Times New Roman" panose="02020603050405020304" pitchFamily="18" charset="0"/>
              </a:rPr>
              <a:t>Power of CG to </a:t>
            </a:r>
            <a:r>
              <a:rPr lang="en-US" sz="2000" b="1" dirty="0">
                <a:latin typeface="Times New Roman" panose="02020603050405020304" pitchFamily="18" charset="0"/>
                <a:cs typeface="Times New Roman" panose="02020603050405020304" pitchFamily="18" charset="0"/>
              </a:rPr>
              <a:t>Cross Empower</a:t>
            </a:r>
            <a:r>
              <a:rPr lang="en-US" sz="2000" dirty="0">
                <a:latin typeface="Times New Roman" panose="02020603050405020304" pitchFamily="18" charset="0"/>
                <a:cs typeface="Times New Roman" panose="02020603050405020304" pitchFamily="18" charset="0"/>
              </a:rPr>
              <a:t> State/UT GST officers as the Proper Officers under the IGST Act </a:t>
            </a:r>
            <a:r>
              <a:rPr lang="en-US" sz="2000" b="1" dirty="0">
                <a:latin typeface="Times New Roman" panose="02020603050405020304" pitchFamily="18" charset="0"/>
                <a:cs typeface="Times New Roman" panose="02020603050405020304" pitchFamily="18" charset="0"/>
              </a:rPr>
              <a:t>(Section 6 of the CGST Act)</a:t>
            </a:r>
          </a:p>
        </p:txBody>
      </p:sp>
      <p:sp>
        <p:nvSpPr>
          <p:cNvPr id="6" name="Action Button: Go Forward or Next 5">
            <a:hlinkClick r:id="rId2" action="ppaction://hlinksldjump" highlightClick="1"/>
            <a:extLst>
              <a:ext uri="{FF2B5EF4-FFF2-40B4-BE49-F238E27FC236}">
                <a16:creationId xmlns:a16="http://schemas.microsoft.com/office/drawing/2014/main" id="{AF0650F9-E4E3-E31E-4D45-73328C2251FC}"/>
              </a:ext>
            </a:extLst>
          </p:cNvPr>
          <p:cNvSpPr/>
          <p:nvPr/>
        </p:nvSpPr>
        <p:spPr>
          <a:xfrm>
            <a:off x="10171562" y="1772098"/>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5" name="Action Button: Go Forward or Next 4">
            <a:hlinkClick r:id="rId3" action="ppaction://hlinksldjump" highlightClick="1"/>
            <a:extLst>
              <a:ext uri="{FF2B5EF4-FFF2-40B4-BE49-F238E27FC236}">
                <a16:creationId xmlns:a16="http://schemas.microsoft.com/office/drawing/2014/main" id="{9DC67FC9-3EEA-7902-0BB0-7AAA8C41D1B6}"/>
              </a:ext>
            </a:extLst>
          </p:cNvPr>
          <p:cNvSpPr/>
          <p:nvPr/>
        </p:nvSpPr>
        <p:spPr>
          <a:xfrm>
            <a:off x="10171562" y="4235661"/>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8" name="Action Button: Go Forward or Next 7">
            <a:hlinkClick r:id="rId4" action="ppaction://hlinksldjump" highlightClick="1"/>
            <a:extLst>
              <a:ext uri="{FF2B5EF4-FFF2-40B4-BE49-F238E27FC236}">
                <a16:creationId xmlns:a16="http://schemas.microsoft.com/office/drawing/2014/main" id="{1DDAA0D5-B659-8714-064F-52E4253BF7BB}"/>
              </a:ext>
            </a:extLst>
          </p:cNvPr>
          <p:cNvSpPr/>
          <p:nvPr/>
        </p:nvSpPr>
        <p:spPr>
          <a:xfrm>
            <a:off x="10171562" y="4799576"/>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9" name="Action Button: Go Forward or Next 8">
            <a:hlinkClick r:id="rId5" action="ppaction://hlinksldjump" highlightClick="1"/>
            <a:extLst>
              <a:ext uri="{FF2B5EF4-FFF2-40B4-BE49-F238E27FC236}">
                <a16:creationId xmlns:a16="http://schemas.microsoft.com/office/drawing/2014/main" id="{974AB52B-FCDC-7F2F-F3D8-C5D1CD7430DF}"/>
              </a:ext>
            </a:extLst>
          </p:cNvPr>
          <p:cNvSpPr/>
          <p:nvPr/>
        </p:nvSpPr>
        <p:spPr>
          <a:xfrm>
            <a:off x="10171562" y="5363491"/>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0" name="Action Button: Go Forward or Next 9">
            <a:hlinkClick r:id="rId6" action="ppaction://hlinksldjump" highlightClick="1"/>
            <a:extLst>
              <a:ext uri="{FF2B5EF4-FFF2-40B4-BE49-F238E27FC236}">
                <a16:creationId xmlns:a16="http://schemas.microsoft.com/office/drawing/2014/main" id="{22C21CCA-0A63-43F5-E86F-18BD9C60BAC5}"/>
              </a:ext>
            </a:extLst>
          </p:cNvPr>
          <p:cNvSpPr/>
          <p:nvPr/>
        </p:nvSpPr>
        <p:spPr>
          <a:xfrm>
            <a:off x="10171561" y="6184825"/>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0049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additive="base">
                                        <p:cTn id="5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rmAutofit fontScale="90000"/>
          </a:bodyPr>
          <a:lstStyle/>
          <a:p>
            <a:pPr algn="just">
              <a:lnSpc>
                <a:spcPct val="150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GST Council Meeting – 9</a:t>
            </a:r>
            <a:r>
              <a:rPr lang="en-IN" sz="44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4400" dirty="0">
                <a:latin typeface="Times New Roman" panose="02020603050405020304" pitchFamily="18" charset="0"/>
                <a:ea typeface="Calibri" panose="020F0502020204030204" pitchFamily="34" charset="0"/>
                <a:cs typeface="Times New Roman" panose="02020603050405020304" pitchFamily="18" charset="0"/>
              </a:rPr>
              <a:t> Meeting – 16/01/2017</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8702FA2-CA96-7B76-597D-11443C56DA7A}"/>
              </a:ext>
            </a:extLst>
          </p:cNvPr>
          <p:cNvPicPr>
            <a:picLocks noChangeAspect="1"/>
          </p:cNvPicPr>
          <p:nvPr/>
        </p:nvPicPr>
        <p:blipFill>
          <a:blip r:embed="rId2"/>
          <a:stretch>
            <a:fillRect/>
          </a:stretch>
        </p:blipFill>
        <p:spPr>
          <a:xfrm>
            <a:off x="1209563" y="1825625"/>
            <a:ext cx="8574517" cy="4778376"/>
          </a:xfrm>
          <a:prstGeom prst="rect">
            <a:avLst/>
          </a:prstGeom>
        </p:spPr>
      </p:pic>
      <p:sp>
        <p:nvSpPr>
          <p:cNvPr id="4" name="Action Button: Go Back or Previous 3">
            <a:hlinkClick r:id="rId3" action="ppaction://hlinksldjump" highlightClick="1"/>
            <a:extLst>
              <a:ext uri="{FF2B5EF4-FFF2-40B4-BE49-F238E27FC236}">
                <a16:creationId xmlns:a16="http://schemas.microsoft.com/office/drawing/2014/main" id="{B5BAE87A-74EA-6B6F-FF05-74A7D5B4F456}"/>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17F6B49E-5F94-D1EE-867C-401D5491C55D}"/>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3202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rmAutofit fontScale="90000"/>
          </a:bodyPr>
          <a:lstStyle/>
          <a:p>
            <a:pPr algn="just">
              <a:lnSpc>
                <a:spcPct val="150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GST Council Meeting – 9</a:t>
            </a:r>
            <a:r>
              <a:rPr lang="en-IN" sz="44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4400" dirty="0">
                <a:latin typeface="Times New Roman" panose="02020603050405020304" pitchFamily="18" charset="0"/>
                <a:ea typeface="Calibri" panose="020F0502020204030204" pitchFamily="34" charset="0"/>
                <a:cs typeface="Times New Roman" panose="02020603050405020304" pitchFamily="18" charset="0"/>
              </a:rPr>
              <a:t> Meeting – 16/01/2017</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634EAF61-354A-5B99-D0DA-29ACF2038AC6}"/>
              </a:ext>
            </a:extLst>
          </p:cNvPr>
          <p:cNvPicPr>
            <a:picLocks noChangeAspect="1"/>
          </p:cNvPicPr>
          <p:nvPr/>
        </p:nvPicPr>
        <p:blipFill>
          <a:blip r:embed="rId2"/>
          <a:stretch>
            <a:fillRect/>
          </a:stretch>
        </p:blipFill>
        <p:spPr>
          <a:xfrm>
            <a:off x="909637" y="1463040"/>
            <a:ext cx="9372283" cy="4990147"/>
          </a:xfrm>
          <a:prstGeom prst="rect">
            <a:avLst/>
          </a:prstGeom>
        </p:spPr>
      </p:pic>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30AF68A6-2299-0593-B204-A1788F64C2FF}"/>
                  </a:ext>
                </a:extLst>
              </p14:cNvPr>
              <p14:cNvContentPartPr/>
              <p14:nvPr/>
            </p14:nvContentPartPr>
            <p14:xfrm>
              <a:off x="2005248" y="4784832"/>
              <a:ext cx="7845480" cy="110880"/>
            </p14:xfrm>
          </p:contentPart>
        </mc:Choice>
        <mc:Fallback xmlns="">
          <p:pic>
            <p:nvPicPr>
              <p:cNvPr id="12" name="Ink 11">
                <a:extLst>
                  <a:ext uri="{FF2B5EF4-FFF2-40B4-BE49-F238E27FC236}">
                    <a16:creationId xmlns:a16="http://schemas.microsoft.com/office/drawing/2014/main" id="{30AF68A6-2299-0593-B204-A1788F64C2FF}"/>
                  </a:ext>
                </a:extLst>
              </p:cNvPr>
              <p:cNvPicPr/>
              <p:nvPr/>
            </p:nvPicPr>
            <p:blipFill>
              <a:blip r:embed="rId8"/>
              <a:stretch>
                <a:fillRect/>
              </a:stretch>
            </p:blipFill>
            <p:spPr>
              <a:xfrm>
                <a:off x="1969248" y="4712832"/>
                <a:ext cx="7917120" cy="2545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6B0437A6-6C1B-D489-FB5B-22AE9133A3EF}"/>
                  </a:ext>
                </a:extLst>
              </p14:cNvPr>
              <p14:cNvContentPartPr/>
              <p14:nvPr/>
            </p14:nvContentPartPr>
            <p14:xfrm>
              <a:off x="1950528" y="5144472"/>
              <a:ext cx="844560" cy="12240"/>
            </p14:xfrm>
          </p:contentPart>
        </mc:Choice>
        <mc:Fallback xmlns="">
          <p:pic>
            <p:nvPicPr>
              <p:cNvPr id="13" name="Ink 12">
                <a:extLst>
                  <a:ext uri="{FF2B5EF4-FFF2-40B4-BE49-F238E27FC236}">
                    <a16:creationId xmlns:a16="http://schemas.microsoft.com/office/drawing/2014/main" id="{6B0437A6-6C1B-D489-FB5B-22AE9133A3EF}"/>
                  </a:ext>
                </a:extLst>
              </p:cNvPr>
              <p:cNvPicPr/>
              <p:nvPr/>
            </p:nvPicPr>
            <p:blipFill>
              <a:blip r:embed="rId10"/>
              <a:stretch>
                <a:fillRect/>
              </a:stretch>
            </p:blipFill>
            <p:spPr>
              <a:xfrm>
                <a:off x="1914528" y="5072472"/>
                <a:ext cx="91620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8B4BEA5E-1E80-FEE9-9CA5-A4414F928888}"/>
                  </a:ext>
                </a:extLst>
              </p14:cNvPr>
              <p14:cNvContentPartPr/>
              <p14:nvPr/>
            </p14:nvContentPartPr>
            <p14:xfrm>
              <a:off x="9289848" y="4540752"/>
              <a:ext cx="600120" cy="43200"/>
            </p14:xfrm>
          </p:contentPart>
        </mc:Choice>
        <mc:Fallback xmlns="">
          <p:pic>
            <p:nvPicPr>
              <p:cNvPr id="14" name="Ink 13">
                <a:extLst>
                  <a:ext uri="{FF2B5EF4-FFF2-40B4-BE49-F238E27FC236}">
                    <a16:creationId xmlns:a16="http://schemas.microsoft.com/office/drawing/2014/main" id="{8B4BEA5E-1E80-FEE9-9CA5-A4414F928888}"/>
                  </a:ext>
                </a:extLst>
              </p:cNvPr>
              <p:cNvPicPr/>
              <p:nvPr/>
            </p:nvPicPr>
            <p:blipFill>
              <a:blip r:embed="rId12"/>
              <a:stretch>
                <a:fillRect/>
              </a:stretch>
            </p:blipFill>
            <p:spPr>
              <a:xfrm>
                <a:off x="9254208" y="4469112"/>
                <a:ext cx="671760" cy="186840"/>
              </a:xfrm>
              <a:prstGeom prst="rect">
                <a:avLst/>
              </a:prstGeom>
            </p:spPr>
          </p:pic>
        </mc:Fallback>
      </mc:AlternateContent>
      <p:sp>
        <p:nvSpPr>
          <p:cNvPr id="5" name="Action Button: Go Back or Previous 4">
            <a:hlinkClick r:id="rId13" action="ppaction://hlinksldjump" highlightClick="1"/>
            <a:extLst>
              <a:ext uri="{FF2B5EF4-FFF2-40B4-BE49-F238E27FC236}">
                <a16:creationId xmlns:a16="http://schemas.microsoft.com/office/drawing/2014/main" id="{8C85445F-31D6-67E6-764A-EF72ED884DB9}"/>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mc:Choice xmlns:p14="http://schemas.microsoft.com/office/powerpoint/2010/main" Requires="p14">
          <p:contentPart p14:bwMode="auto" r:id="rId14">
            <p14:nvContentPartPr>
              <p14:cNvPr id="8" name="Ink 7">
                <a:extLst>
                  <a:ext uri="{FF2B5EF4-FFF2-40B4-BE49-F238E27FC236}">
                    <a16:creationId xmlns:a16="http://schemas.microsoft.com/office/drawing/2014/main" id="{2F15EAEA-63B7-FC12-1377-1E759A32C7EC}"/>
                  </a:ext>
                </a:extLst>
              </p14:cNvPr>
              <p14:cNvContentPartPr/>
              <p14:nvPr/>
            </p14:nvContentPartPr>
            <p14:xfrm>
              <a:off x="3270904" y="4268557"/>
              <a:ext cx="1612080" cy="39600"/>
            </p14:xfrm>
          </p:contentPart>
        </mc:Choice>
        <mc:Fallback>
          <p:pic>
            <p:nvPicPr>
              <p:cNvPr id="8" name="Ink 7">
                <a:extLst>
                  <a:ext uri="{FF2B5EF4-FFF2-40B4-BE49-F238E27FC236}">
                    <a16:creationId xmlns:a16="http://schemas.microsoft.com/office/drawing/2014/main" id="{2F15EAEA-63B7-FC12-1377-1E759A32C7EC}"/>
                  </a:ext>
                </a:extLst>
              </p:cNvPr>
              <p:cNvPicPr/>
              <p:nvPr/>
            </p:nvPicPr>
            <p:blipFill>
              <a:blip r:embed="rId15"/>
              <a:stretch>
                <a:fillRect/>
              </a:stretch>
            </p:blipFill>
            <p:spPr>
              <a:xfrm>
                <a:off x="3234904" y="4196917"/>
                <a:ext cx="1683720" cy="183240"/>
              </a:xfrm>
              <a:prstGeom prst="rect">
                <a:avLst/>
              </a:prstGeom>
            </p:spPr>
          </p:pic>
        </mc:Fallback>
      </mc:AlternateContent>
    </p:spTree>
    <p:extLst>
      <p:ext uri="{BB962C8B-B14F-4D97-AF65-F5344CB8AC3E}">
        <p14:creationId xmlns:p14="http://schemas.microsoft.com/office/powerpoint/2010/main" val="2847913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Autofit/>
          </a:bodyPr>
          <a:lstStyle/>
          <a:p>
            <a:pPr algn="just">
              <a:lnSpc>
                <a:spcPct val="150000"/>
              </a:lnSpc>
              <a:spcAft>
                <a:spcPts val="800"/>
              </a:spcAft>
              <a:tabLst>
                <a:tab pos="228600" algn="l"/>
              </a:tabLst>
            </a:pPr>
            <a:r>
              <a:rPr lang="en-IN" sz="3200" dirty="0">
                <a:latin typeface="Times New Roman" panose="02020603050405020304" pitchFamily="18" charset="0"/>
                <a:ea typeface="Calibri" panose="020F0502020204030204" pitchFamily="34" charset="0"/>
                <a:cs typeface="Times New Roman" panose="02020603050405020304" pitchFamily="18" charset="0"/>
              </a:rPr>
              <a:t>GST Council Meeting – 22</a:t>
            </a:r>
            <a:r>
              <a:rPr lang="en-IN" sz="3200" baseline="30000" dirty="0">
                <a:latin typeface="Times New Roman" panose="02020603050405020304" pitchFamily="18" charset="0"/>
                <a:ea typeface="Calibri" panose="020F0502020204030204" pitchFamily="34" charset="0"/>
                <a:cs typeface="Times New Roman" panose="02020603050405020304" pitchFamily="18" charset="0"/>
              </a:rPr>
              <a:t>nd</a:t>
            </a:r>
            <a:r>
              <a:rPr lang="en-IN" sz="32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3200" b="1" dirty="0">
                <a:latin typeface="Times New Roman" panose="02020603050405020304" pitchFamily="18" charset="0"/>
                <a:ea typeface="Calibri" panose="020F0502020204030204" pitchFamily="34" charset="0"/>
                <a:cs typeface="Times New Roman" panose="02020603050405020304" pitchFamily="18" charset="0"/>
              </a:rPr>
              <a:t>Agenda</a:t>
            </a:r>
            <a:r>
              <a:rPr lang="en-IN" sz="3200" dirty="0">
                <a:latin typeface="Times New Roman" panose="02020603050405020304" pitchFamily="18" charset="0"/>
                <a:ea typeface="Calibri" panose="020F0502020204030204" pitchFamily="34" charset="0"/>
                <a:cs typeface="Times New Roman" panose="02020603050405020304" pitchFamily="18" charset="0"/>
              </a:rPr>
              <a:t> – 06/10/2017</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C2F682C7-8180-8D30-507A-B9A12630B62C}"/>
              </a:ext>
            </a:extLst>
          </p:cNvPr>
          <p:cNvPicPr>
            <a:picLocks noChangeAspect="1"/>
          </p:cNvPicPr>
          <p:nvPr/>
        </p:nvPicPr>
        <p:blipFill>
          <a:blip r:embed="rId2"/>
          <a:stretch>
            <a:fillRect/>
          </a:stretch>
        </p:blipFill>
        <p:spPr>
          <a:xfrm>
            <a:off x="842963" y="1348509"/>
            <a:ext cx="9631073" cy="5419003"/>
          </a:xfrm>
          <a:prstGeom prst="rect">
            <a:avLst/>
          </a:prstGeom>
        </p:spPr>
      </p:pic>
      <p:sp>
        <p:nvSpPr>
          <p:cNvPr id="6" name="Action Button: Go Back or Previous 5">
            <a:hlinkClick r:id="rId3" action="ppaction://hlinksldjump" highlightClick="1"/>
            <a:extLst>
              <a:ext uri="{FF2B5EF4-FFF2-40B4-BE49-F238E27FC236}">
                <a16:creationId xmlns:a16="http://schemas.microsoft.com/office/drawing/2014/main" id="{C38B11DD-C082-D929-A259-9BFCD2E2B2C6}"/>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mc:Choice xmlns:p14="http://schemas.microsoft.com/office/powerpoint/2010/main" Requires="p14">
          <p:contentPart p14:bwMode="auto" r:id="rId4">
            <p14:nvContentPartPr>
              <p14:cNvPr id="4" name="Ink 3">
                <a:extLst>
                  <a:ext uri="{FF2B5EF4-FFF2-40B4-BE49-F238E27FC236}">
                    <a16:creationId xmlns:a16="http://schemas.microsoft.com/office/drawing/2014/main" id="{8953F94C-E60B-C01C-3AAF-8307C656BD5C}"/>
                  </a:ext>
                </a:extLst>
              </p14:cNvPr>
              <p14:cNvContentPartPr/>
              <p14:nvPr/>
            </p14:nvContentPartPr>
            <p14:xfrm>
              <a:off x="3355504" y="4646917"/>
              <a:ext cx="2107800" cy="95040"/>
            </p14:xfrm>
          </p:contentPart>
        </mc:Choice>
        <mc:Fallback>
          <p:pic>
            <p:nvPicPr>
              <p:cNvPr id="4" name="Ink 3">
                <a:extLst>
                  <a:ext uri="{FF2B5EF4-FFF2-40B4-BE49-F238E27FC236}">
                    <a16:creationId xmlns:a16="http://schemas.microsoft.com/office/drawing/2014/main" id="{8953F94C-E60B-C01C-3AAF-8307C656BD5C}"/>
                  </a:ext>
                </a:extLst>
              </p:cNvPr>
              <p:cNvPicPr/>
              <p:nvPr/>
            </p:nvPicPr>
            <p:blipFill>
              <a:blip r:embed="rId5"/>
              <a:stretch>
                <a:fillRect/>
              </a:stretch>
            </p:blipFill>
            <p:spPr>
              <a:xfrm>
                <a:off x="3319504" y="4574917"/>
                <a:ext cx="2179440" cy="23868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 name="Ink 6">
                <a:extLst>
                  <a:ext uri="{FF2B5EF4-FFF2-40B4-BE49-F238E27FC236}">
                    <a16:creationId xmlns:a16="http://schemas.microsoft.com/office/drawing/2014/main" id="{3C5DBEF8-DB99-E9C2-371D-718B206657DE}"/>
                  </a:ext>
                </a:extLst>
              </p14:cNvPr>
              <p14:cNvContentPartPr/>
              <p14:nvPr/>
            </p14:nvContentPartPr>
            <p14:xfrm>
              <a:off x="6682984" y="4919797"/>
              <a:ext cx="755280" cy="10800"/>
            </p14:xfrm>
          </p:contentPart>
        </mc:Choice>
        <mc:Fallback>
          <p:pic>
            <p:nvPicPr>
              <p:cNvPr id="7" name="Ink 6">
                <a:extLst>
                  <a:ext uri="{FF2B5EF4-FFF2-40B4-BE49-F238E27FC236}">
                    <a16:creationId xmlns:a16="http://schemas.microsoft.com/office/drawing/2014/main" id="{3C5DBEF8-DB99-E9C2-371D-718B206657DE}"/>
                  </a:ext>
                </a:extLst>
              </p:cNvPr>
              <p:cNvPicPr/>
              <p:nvPr/>
            </p:nvPicPr>
            <p:blipFill>
              <a:blip r:embed="rId7"/>
              <a:stretch>
                <a:fillRect/>
              </a:stretch>
            </p:blipFill>
            <p:spPr>
              <a:xfrm>
                <a:off x="6647344" y="4848157"/>
                <a:ext cx="826920" cy="154440"/>
              </a:xfrm>
              <a:prstGeom prst="rect">
                <a:avLst/>
              </a:prstGeom>
            </p:spPr>
          </p:pic>
        </mc:Fallback>
      </mc:AlternateContent>
    </p:spTree>
    <p:extLst>
      <p:ext uri="{BB962C8B-B14F-4D97-AF65-F5344CB8AC3E}">
        <p14:creationId xmlns:p14="http://schemas.microsoft.com/office/powerpoint/2010/main" val="757830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Autofit/>
          </a:bodyPr>
          <a:lstStyle/>
          <a:p>
            <a:pPr algn="just">
              <a:lnSpc>
                <a:spcPct val="150000"/>
              </a:lnSpc>
              <a:spcAft>
                <a:spcPts val="800"/>
              </a:spcAft>
              <a:tabLst>
                <a:tab pos="228600" algn="l"/>
              </a:tabLst>
            </a:pPr>
            <a:r>
              <a:rPr lang="en-IN" sz="3200" dirty="0">
                <a:latin typeface="Times New Roman" panose="02020603050405020304" pitchFamily="18" charset="0"/>
                <a:ea typeface="Calibri" panose="020F0502020204030204" pitchFamily="34" charset="0"/>
                <a:cs typeface="Times New Roman" panose="02020603050405020304" pitchFamily="18" charset="0"/>
              </a:rPr>
              <a:t>GST Council Meeting – 30</a:t>
            </a:r>
            <a:r>
              <a:rPr lang="en-IN" sz="32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32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3200" b="1" dirty="0">
                <a:latin typeface="Times New Roman" panose="02020603050405020304" pitchFamily="18" charset="0"/>
                <a:ea typeface="Calibri" panose="020F0502020204030204" pitchFamily="34" charset="0"/>
                <a:cs typeface="Times New Roman" panose="02020603050405020304" pitchFamily="18" charset="0"/>
              </a:rPr>
              <a:t>Agenda</a:t>
            </a:r>
            <a:r>
              <a:rPr lang="en-IN" sz="3200" dirty="0">
                <a:latin typeface="Times New Roman" panose="02020603050405020304" pitchFamily="18" charset="0"/>
                <a:ea typeface="Calibri" panose="020F0502020204030204" pitchFamily="34" charset="0"/>
                <a:cs typeface="Times New Roman" panose="02020603050405020304" pitchFamily="18" charset="0"/>
              </a:rPr>
              <a:t> - 28/09/2018</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92F49326-508B-C212-D6E7-87358C9D65D6}"/>
              </a:ext>
            </a:extLst>
          </p:cNvPr>
          <p:cNvPicPr>
            <a:picLocks noChangeAspect="1"/>
          </p:cNvPicPr>
          <p:nvPr/>
        </p:nvPicPr>
        <p:blipFill>
          <a:blip r:embed="rId2"/>
          <a:stretch>
            <a:fillRect/>
          </a:stretch>
        </p:blipFill>
        <p:spPr>
          <a:xfrm>
            <a:off x="673100" y="1690688"/>
            <a:ext cx="10845800" cy="4108277"/>
          </a:xfrm>
          <a:prstGeom prst="rect">
            <a:avLst/>
          </a:prstGeom>
        </p:spPr>
      </p:pic>
      <p:sp>
        <p:nvSpPr>
          <p:cNvPr id="5" name="Action Button: Go Back or Previous 4">
            <a:hlinkClick r:id="rId3" action="ppaction://hlinksldjump" highlightClick="1"/>
            <a:extLst>
              <a:ext uri="{FF2B5EF4-FFF2-40B4-BE49-F238E27FC236}">
                <a16:creationId xmlns:a16="http://schemas.microsoft.com/office/drawing/2014/main" id="{03963394-FBDD-3324-E7D0-9397CFDDF502}"/>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A243A8D6-F75A-6B94-84C3-D613FCBBAC8C}"/>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35893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Autofit/>
          </a:bodyPr>
          <a:lstStyle/>
          <a:p>
            <a:pPr algn="just">
              <a:lnSpc>
                <a:spcPct val="150000"/>
              </a:lnSpc>
              <a:spcAft>
                <a:spcPts val="800"/>
              </a:spcAft>
              <a:tabLst>
                <a:tab pos="228600" algn="l"/>
              </a:tabLst>
            </a:pPr>
            <a:r>
              <a:rPr lang="en-IN" sz="3200" dirty="0">
                <a:latin typeface="Times New Roman" panose="02020603050405020304" pitchFamily="18" charset="0"/>
                <a:ea typeface="Calibri" panose="020F0502020204030204" pitchFamily="34" charset="0"/>
                <a:cs typeface="Times New Roman" panose="02020603050405020304" pitchFamily="18" charset="0"/>
              </a:rPr>
              <a:t>GST Council Meeting – 30</a:t>
            </a:r>
            <a:r>
              <a:rPr lang="en-IN" sz="32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32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3200" b="1" dirty="0">
                <a:latin typeface="Times New Roman" panose="02020603050405020304" pitchFamily="18" charset="0"/>
                <a:ea typeface="Calibri" panose="020F0502020204030204" pitchFamily="34" charset="0"/>
                <a:cs typeface="Times New Roman" panose="02020603050405020304" pitchFamily="18" charset="0"/>
              </a:rPr>
              <a:t>Agenda</a:t>
            </a:r>
            <a:r>
              <a:rPr lang="en-IN" sz="3200" dirty="0">
                <a:latin typeface="Times New Roman" panose="02020603050405020304" pitchFamily="18" charset="0"/>
                <a:ea typeface="Calibri" panose="020F0502020204030204" pitchFamily="34" charset="0"/>
                <a:cs typeface="Times New Roman" panose="02020603050405020304" pitchFamily="18" charset="0"/>
              </a:rPr>
              <a:t> - 28/09/2018</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07000"/>
              </a:lnSpc>
              <a:spcAft>
                <a:spcPts val="800"/>
              </a:spcAft>
              <a:buNone/>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A5EC3A30-021A-DA9F-C7C1-3300EAC254A1}"/>
              </a:ext>
            </a:extLst>
          </p:cNvPr>
          <p:cNvPicPr>
            <a:picLocks noChangeAspect="1"/>
          </p:cNvPicPr>
          <p:nvPr/>
        </p:nvPicPr>
        <p:blipFill>
          <a:blip r:embed="rId2"/>
          <a:stretch>
            <a:fillRect/>
          </a:stretch>
        </p:blipFill>
        <p:spPr>
          <a:xfrm>
            <a:off x="819150" y="1413164"/>
            <a:ext cx="9285432" cy="5421023"/>
          </a:xfrm>
          <a:prstGeom prst="rect">
            <a:avLst/>
          </a:prstGeom>
        </p:spPr>
      </p:pic>
      <p:sp>
        <p:nvSpPr>
          <p:cNvPr id="5" name="Action Button: Go Back or Previous 4">
            <a:hlinkClick r:id="rId3" action="ppaction://hlinksldjump" highlightClick="1"/>
            <a:extLst>
              <a:ext uri="{FF2B5EF4-FFF2-40B4-BE49-F238E27FC236}">
                <a16:creationId xmlns:a16="http://schemas.microsoft.com/office/drawing/2014/main" id="{59685C91-2D36-A679-29AB-E810097D08CC}"/>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mc:AlternateContent xmlns:mc="http://schemas.openxmlformats.org/markup-compatibility/2006">
        <mc:Choice xmlns:p14="http://schemas.microsoft.com/office/powerpoint/2010/main" Requires="p14">
          <p:contentPart p14:bwMode="auto" r:id="rId4">
            <p14:nvContentPartPr>
              <p14:cNvPr id="4" name="Ink 3">
                <a:extLst>
                  <a:ext uri="{FF2B5EF4-FFF2-40B4-BE49-F238E27FC236}">
                    <a16:creationId xmlns:a16="http://schemas.microsoft.com/office/drawing/2014/main" id="{B6581074-BE50-FD6A-9B33-CC60AC948716}"/>
                  </a:ext>
                </a:extLst>
              </p14:cNvPr>
              <p14:cNvContentPartPr/>
              <p14:nvPr/>
            </p14:nvContentPartPr>
            <p14:xfrm>
              <a:off x="9124504" y="6012397"/>
              <a:ext cx="699120" cy="11160"/>
            </p14:xfrm>
          </p:contentPart>
        </mc:Choice>
        <mc:Fallback>
          <p:pic>
            <p:nvPicPr>
              <p:cNvPr id="4" name="Ink 3">
                <a:extLst>
                  <a:ext uri="{FF2B5EF4-FFF2-40B4-BE49-F238E27FC236}">
                    <a16:creationId xmlns:a16="http://schemas.microsoft.com/office/drawing/2014/main" id="{B6581074-BE50-FD6A-9B33-CC60AC948716}"/>
                  </a:ext>
                </a:extLst>
              </p:cNvPr>
              <p:cNvPicPr/>
              <p:nvPr/>
            </p:nvPicPr>
            <p:blipFill>
              <a:blip r:embed="rId5"/>
              <a:stretch>
                <a:fillRect/>
              </a:stretch>
            </p:blipFill>
            <p:spPr>
              <a:xfrm>
                <a:off x="9088864" y="5940397"/>
                <a:ext cx="770760" cy="15480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6" name="Ink 5">
                <a:extLst>
                  <a:ext uri="{FF2B5EF4-FFF2-40B4-BE49-F238E27FC236}">
                    <a16:creationId xmlns:a16="http://schemas.microsoft.com/office/drawing/2014/main" id="{FEB869B8-554A-9E99-B51F-A4D083B72970}"/>
                  </a:ext>
                </a:extLst>
              </p14:cNvPr>
              <p14:cNvContentPartPr/>
              <p14:nvPr/>
            </p14:nvContentPartPr>
            <p14:xfrm>
              <a:off x="3082264" y="3289357"/>
              <a:ext cx="1441440" cy="38520"/>
            </p14:xfrm>
          </p:contentPart>
        </mc:Choice>
        <mc:Fallback>
          <p:pic>
            <p:nvPicPr>
              <p:cNvPr id="6" name="Ink 5">
                <a:extLst>
                  <a:ext uri="{FF2B5EF4-FFF2-40B4-BE49-F238E27FC236}">
                    <a16:creationId xmlns:a16="http://schemas.microsoft.com/office/drawing/2014/main" id="{FEB869B8-554A-9E99-B51F-A4D083B72970}"/>
                  </a:ext>
                </a:extLst>
              </p:cNvPr>
              <p:cNvPicPr/>
              <p:nvPr/>
            </p:nvPicPr>
            <p:blipFill>
              <a:blip r:embed="rId7"/>
              <a:stretch>
                <a:fillRect/>
              </a:stretch>
            </p:blipFill>
            <p:spPr>
              <a:xfrm>
                <a:off x="3046624" y="3217357"/>
                <a:ext cx="1513080" cy="182160"/>
              </a:xfrm>
              <a:prstGeom prst="rect">
                <a:avLst/>
              </a:prstGeom>
            </p:spPr>
          </p:pic>
        </mc:Fallback>
      </mc:AlternateContent>
    </p:spTree>
    <p:extLst>
      <p:ext uri="{BB962C8B-B14F-4D97-AF65-F5344CB8AC3E}">
        <p14:creationId xmlns:p14="http://schemas.microsoft.com/office/powerpoint/2010/main" val="3958654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Mad. HC - </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Vardhan </a:t>
            </a:r>
            <a:r>
              <a:rPr lang="en-IN" sz="4400" dirty="0" err="1">
                <a:effectLst/>
                <a:latin typeface="Times New Roman" panose="02020603050405020304" pitchFamily="18" charset="0"/>
                <a:ea typeface="Calibri" panose="020F0502020204030204" pitchFamily="34" charset="0"/>
                <a:cs typeface="Times New Roman" panose="02020603050405020304" pitchFamily="18" charset="0"/>
              </a:rPr>
              <a:t>Infraastructre</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fontScale="77500" lnSpcReduction="20000"/>
          </a:bodyPr>
          <a:lstStyle/>
          <a:p>
            <a:pPr marL="0" indent="0" algn="just">
              <a:lnSpc>
                <a:spcPct val="120000"/>
              </a:lnSpc>
              <a:spcAft>
                <a:spcPts val="800"/>
              </a:spcAft>
              <a:buNone/>
              <a:tabLst>
                <a:tab pos="228600" algn="l"/>
              </a:tabLst>
            </a:pPr>
            <a:r>
              <a:rPr lang="en-IN" sz="2400" b="1" dirty="0">
                <a:effectLst/>
                <a:latin typeface="Times New Roman" panose="02020603050405020304" pitchFamily="18" charset="0"/>
                <a:ea typeface="Calibri" panose="020F0502020204030204" pitchFamily="34" charset="0"/>
                <a:cs typeface="Times New Roman" panose="02020603050405020304" pitchFamily="18" charset="0"/>
              </a:rPr>
              <a:t>Question Before the Court:</a:t>
            </a:r>
          </a:p>
          <a:p>
            <a:pPr marL="0" indent="0" algn="just">
              <a:lnSpc>
                <a:spcPct val="120000"/>
              </a:lnSpc>
              <a:buNone/>
            </a:pPr>
            <a:r>
              <a:rPr lang="en-US" sz="2400" b="1" i="0" u="none" strike="noStrike" baseline="0" dirty="0">
                <a:solidFill>
                  <a:srgbClr val="000000"/>
                </a:solidFill>
                <a:latin typeface="Times New Roman" panose="02020603050405020304" pitchFamily="18" charset="0"/>
                <a:cs typeface="Times New Roman" panose="02020603050405020304" pitchFamily="18" charset="0"/>
              </a:rPr>
              <a:t>7. </a:t>
            </a:r>
            <a:r>
              <a:rPr lang="en-US" sz="2400" b="0" i="0" u="none" strike="noStrike" baseline="0" dirty="0">
                <a:solidFill>
                  <a:srgbClr val="000000"/>
                </a:solidFill>
                <a:latin typeface="Times New Roman" panose="02020603050405020304" pitchFamily="18" charset="0"/>
                <a:cs typeface="Times New Roman" panose="02020603050405020304" pitchFamily="18" charset="0"/>
              </a:rPr>
              <a:t>The dispute in these Writ Petitions have arisen on account of the fact that </a:t>
            </a:r>
            <a:r>
              <a:rPr lang="en-US" sz="2400" b="1" i="0" u="none" strike="noStrike" baseline="0" dirty="0">
                <a:solidFill>
                  <a:srgbClr val="000000"/>
                </a:solidFill>
                <a:latin typeface="Times New Roman" panose="02020603050405020304" pitchFamily="18" charset="0"/>
                <a:cs typeface="Times New Roman" panose="02020603050405020304" pitchFamily="18" charset="0"/>
              </a:rPr>
              <a:t>the respective petitioners who have been assigned either to the State Authorities or to the Central Authorities for administrative purposes</a:t>
            </a:r>
            <a:r>
              <a:rPr lang="en-US" sz="2400" b="0" i="0" u="none" strike="noStrike" baseline="0" dirty="0">
                <a:solidFill>
                  <a:srgbClr val="000000"/>
                </a:solidFill>
                <a:latin typeface="Times New Roman" panose="02020603050405020304" pitchFamily="18" charset="0"/>
                <a:cs typeface="Times New Roman" panose="02020603050405020304" pitchFamily="18" charset="0"/>
              </a:rPr>
              <a:t> under the provisions of the respective GST Enactments namely, the CGST Act, 2017, TNGST Act, 2017 and IGST Act, 2017 </a:t>
            </a:r>
            <a:r>
              <a:rPr lang="en-US" sz="2400" b="1" i="0" u="none" strike="noStrike" baseline="0" dirty="0">
                <a:solidFill>
                  <a:srgbClr val="000000"/>
                </a:solidFill>
                <a:latin typeface="Times New Roman" panose="02020603050405020304" pitchFamily="18" charset="0"/>
                <a:cs typeface="Times New Roman" panose="02020603050405020304" pitchFamily="18" charset="0"/>
              </a:rPr>
              <a:t>are/were being subjected to proceedings by their counterpart</a:t>
            </a:r>
            <a:r>
              <a:rPr lang="en-US" sz="2400" b="0" i="0" u="none" strike="noStrike" baseline="0" dirty="0">
                <a:solidFill>
                  <a:srgbClr val="000000"/>
                </a:solidFill>
                <a:latin typeface="Times New Roman" panose="02020603050405020304" pitchFamily="18" charset="0"/>
                <a:cs typeface="Times New Roman" panose="02020603050405020304" pitchFamily="18" charset="0"/>
              </a:rPr>
              <a:t>.</a:t>
            </a:r>
          </a:p>
          <a:p>
            <a:pPr marL="0" indent="0" algn="just">
              <a:lnSpc>
                <a:spcPct val="120000"/>
              </a:lnSpc>
              <a:spcAft>
                <a:spcPts val="800"/>
              </a:spcAft>
              <a:buNone/>
              <a:tabLst>
                <a:tab pos="228600" algn="l"/>
              </a:tabLst>
            </a:pPr>
            <a:endParaRPr lang="en-IN"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20000"/>
              </a:lnSpc>
              <a:spcAft>
                <a:spcPts val="800"/>
              </a:spcAft>
              <a:buNone/>
              <a:tabLst>
                <a:tab pos="228600" algn="l"/>
              </a:tabLst>
            </a:pPr>
            <a:r>
              <a:rPr lang="en-IN" sz="2400" b="1" dirty="0">
                <a:effectLst/>
                <a:latin typeface="Times New Roman" panose="02020603050405020304" pitchFamily="18" charset="0"/>
                <a:ea typeface="Calibri" panose="020F0502020204030204" pitchFamily="34" charset="0"/>
                <a:cs typeface="Times New Roman" panose="02020603050405020304" pitchFamily="18" charset="0"/>
              </a:rPr>
              <a:t>Conclusion:</a:t>
            </a:r>
          </a:p>
          <a:p>
            <a:pPr marL="0" indent="0" algn="just">
              <a:lnSpc>
                <a:spcPct val="120000"/>
              </a:lnSpc>
              <a:buNone/>
            </a:pPr>
            <a:r>
              <a:rPr lang="en-US" sz="2400" b="1" i="0" u="none" strike="noStrike" baseline="0" dirty="0">
                <a:solidFill>
                  <a:srgbClr val="000000"/>
                </a:solidFill>
                <a:latin typeface="Times New Roman" panose="02020603050405020304" pitchFamily="18" charset="0"/>
                <a:cs typeface="Times New Roman" panose="02020603050405020304" pitchFamily="18" charset="0"/>
              </a:rPr>
              <a:t>60</a:t>
            </a:r>
            <a:r>
              <a:rPr lang="en-US" sz="2400" i="0" u="none" strike="noStrike" baseline="0" dirty="0">
                <a:solidFill>
                  <a:srgbClr val="000000"/>
                </a:solidFill>
                <a:latin typeface="Times New Roman" panose="02020603050405020304" pitchFamily="18" charset="0"/>
                <a:cs typeface="Times New Roman" panose="02020603050405020304" pitchFamily="18" charset="0"/>
              </a:rPr>
              <a:t>. Section 6 of the respective Central GST Act, 2017 and TNGST Act, 2017 are relevant for cross–empowerment. </a:t>
            </a:r>
            <a:r>
              <a:rPr lang="en-US" sz="2400" b="1" i="0" u="none" strike="noStrike" baseline="0" dirty="0">
                <a:solidFill>
                  <a:srgbClr val="000000"/>
                </a:solidFill>
                <a:latin typeface="Times New Roman" panose="02020603050405020304" pitchFamily="18" charset="0"/>
                <a:cs typeface="Times New Roman" panose="02020603050405020304" pitchFamily="18" charset="0"/>
              </a:rPr>
              <a:t>It read slightly differently from Section 7 of the respective Model Central and State GST laws which were in circulation in February 2016</a:t>
            </a:r>
            <a:r>
              <a:rPr lang="en-US" sz="2400" i="0" u="none" strike="noStrike" baseline="0" dirty="0">
                <a:solidFill>
                  <a:srgbClr val="000000"/>
                </a:solidFill>
                <a:latin typeface="Times New Roman" panose="02020603050405020304" pitchFamily="18" charset="0"/>
                <a:cs typeface="Times New Roman" panose="02020603050405020304" pitchFamily="18" charset="0"/>
              </a:rPr>
              <a:t>. Section 6 of the respective GST Enactments and the corresponding provisions from the Model GST Law are reproduced below:-</a:t>
            </a:r>
            <a:endParaRPr lang="en-IN"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buNone/>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Back or Previous 3">
            <a:hlinkClick r:id="rId2" action="ppaction://hlinksldjump" highlightClick="1"/>
            <a:extLst>
              <a:ext uri="{FF2B5EF4-FFF2-40B4-BE49-F238E27FC236}">
                <a16:creationId xmlns:a16="http://schemas.microsoft.com/office/drawing/2014/main" id="{1B89E20F-88D6-E6A9-0582-DEFFF8A8A642}"/>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5" name="Arrow: Down 4">
            <a:extLst>
              <a:ext uri="{FF2B5EF4-FFF2-40B4-BE49-F238E27FC236}">
                <a16:creationId xmlns:a16="http://schemas.microsoft.com/office/drawing/2014/main" id="{E3A5DD44-D1FC-F143-A37A-6C47C6AD79AC}"/>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053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Mad. HC - </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Vardhan </a:t>
            </a:r>
            <a:r>
              <a:rPr lang="en-IN" sz="4400" dirty="0" err="1">
                <a:effectLst/>
                <a:latin typeface="Times New Roman" panose="02020603050405020304" pitchFamily="18" charset="0"/>
                <a:ea typeface="Calibri" panose="020F0502020204030204" pitchFamily="34" charset="0"/>
                <a:cs typeface="Times New Roman" panose="02020603050405020304" pitchFamily="18" charset="0"/>
              </a:rPr>
              <a:t>Infraastructre</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10" name="Picture 9">
            <a:extLst>
              <a:ext uri="{FF2B5EF4-FFF2-40B4-BE49-F238E27FC236}">
                <a16:creationId xmlns:a16="http://schemas.microsoft.com/office/drawing/2014/main" id="{6DF852B5-ABD6-D3EB-5134-39431F3533ED}"/>
              </a:ext>
            </a:extLst>
          </p:cNvPr>
          <p:cNvPicPr>
            <a:picLocks noChangeAspect="1"/>
          </p:cNvPicPr>
          <p:nvPr/>
        </p:nvPicPr>
        <p:blipFill>
          <a:blip r:embed="rId2"/>
          <a:stretch>
            <a:fillRect/>
          </a:stretch>
        </p:blipFill>
        <p:spPr>
          <a:xfrm>
            <a:off x="545956" y="1431636"/>
            <a:ext cx="10038918" cy="5314228"/>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DE3C4817-E406-BED8-13E9-6BA4B379CC01}"/>
                  </a:ext>
                </a:extLst>
              </p14:cNvPr>
              <p14:cNvContentPartPr/>
              <p14:nvPr/>
            </p14:nvContentPartPr>
            <p14:xfrm>
              <a:off x="5744680" y="3148491"/>
              <a:ext cx="343080" cy="10440"/>
            </p14:xfrm>
          </p:contentPart>
        </mc:Choice>
        <mc:Fallback xmlns="">
          <p:pic>
            <p:nvPicPr>
              <p:cNvPr id="11" name="Ink 10">
                <a:extLst>
                  <a:ext uri="{FF2B5EF4-FFF2-40B4-BE49-F238E27FC236}">
                    <a16:creationId xmlns:a16="http://schemas.microsoft.com/office/drawing/2014/main" id="{DE3C4817-E406-BED8-13E9-6BA4B379CC01}"/>
                  </a:ext>
                </a:extLst>
              </p:cNvPr>
              <p:cNvPicPr/>
              <p:nvPr/>
            </p:nvPicPr>
            <p:blipFill>
              <a:blip r:embed="rId4"/>
              <a:stretch>
                <a:fillRect/>
              </a:stretch>
            </p:blipFill>
            <p:spPr>
              <a:xfrm>
                <a:off x="5709040" y="3076851"/>
                <a:ext cx="41472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E6416628-24F6-D6F7-5F60-18579A830BD9}"/>
                  </a:ext>
                </a:extLst>
              </p14:cNvPr>
              <p14:cNvContentPartPr/>
              <p14:nvPr/>
            </p14:nvContentPartPr>
            <p14:xfrm>
              <a:off x="2327200" y="2677971"/>
              <a:ext cx="3156480" cy="38160"/>
            </p14:xfrm>
          </p:contentPart>
        </mc:Choice>
        <mc:Fallback xmlns="">
          <p:pic>
            <p:nvPicPr>
              <p:cNvPr id="12" name="Ink 11">
                <a:extLst>
                  <a:ext uri="{FF2B5EF4-FFF2-40B4-BE49-F238E27FC236}">
                    <a16:creationId xmlns:a16="http://schemas.microsoft.com/office/drawing/2014/main" id="{E6416628-24F6-D6F7-5F60-18579A830BD9}"/>
                  </a:ext>
                </a:extLst>
              </p:cNvPr>
              <p:cNvPicPr/>
              <p:nvPr/>
            </p:nvPicPr>
            <p:blipFill>
              <a:blip r:embed="rId6"/>
              <a:stretch>
                <a:fillRect/>
              </a:stretch>
            </p:blipFill>
            <p:spPr>
              <a:xfrm>
                <a:off x="2291560" y="2606331"/>
                <a:ext cx="3228120" cy="181800"/>
              </a:xfrm>
              <a:prstGeom prst="rect">
                <a:avLst/>
              </a:prstGeom>
            </p:spPr>
          </p:pic>
        </mc:Fallback>
      </mc:AlternateContent>
      <p:sp>
        <p:nvSpPr>
          <p:cNvPr id="3" name="Action Button: Go Back or Previous 2">
            <a:hlinkClick r:id="rId7" action="ppaction://hlinksldjump" highlightClick="1"/>
            <a:extLst>
              <a:ext uri="{FF2B5EF4-FFF2-40B4-BE49-F238E27FC236}">
                <a16:creationId xmlns:a16="http://schemas.microsoft.com/office/drawing/2014/main" id="{7B0188BF-DFDA-0A3E-FFA1-67AD351B2EC4}"/>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4" name="Arrow: Down 3">
            <a:extLst>
              <a:ext uri="{FF2B5EF4-FFF2-40B4-BE49-F238E27FC236}">
                <a16:creationId xmlns:a16="http://schemas.microsoft.com/office/drawing/2014/main" id="{9BE5F21F-6D9E-F396-EA5D-40B45A544790}"/>
              </a:ext>
            </a:extLst>
          </p:cNvPr>
          <p:cNvSpPr/>
          <p:nvPr/>
        </p:nvSpPr>
        <p:spPr>
          <a:xfrm>
            <a:off x="11885757" y="5874327"/>
            <a:ext cx="306243" cy="406400"/>
          </a:xfrm>
          <a:prstGeom prst="down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21960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Mad. HC - </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Vardhan </a:t>
            </a:r>
            <a:r>
              <a:rPr lang="en-IN" sz="4400" dirty="0" err="1">
                <a:effectLst/>
                <a:latin typeface="Times New Roman" panose="02020603050405020304" pitchFamily="18" charset="0"/>
                <a:ea typeface="Calibri" panose="020F0502020204030204" pitchFamily="34" charset="0"/>
                <a:cs typeface="Times New Roman" panose="02020603050405020304" pitchFamily="18" charset="0"/>
              </a:rPr>
              <a:t>Infraastructre</a:t>
            </a:r>
            <a:r>
              <a:rPr lang="en-IN" sz="44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505527"/>
            <a:ext cx="10845800" cy="4671436"/>
          </a:xfrm>
        </p:spPr>
        <p:txBody>
          <a:bodyPr>
            <a:noAutofit/>
          </a:bodyPr>
          <a:lstStyle/>
          <a:p>
            <a:endParaRPr lang="en-US" sz="2000" b="0" i="0" u="none" strike="noStrike" baseline="0" dirty="0">
              <a:solidFill>
                <a:srgbClr val="000000"/>
              </a:solidFill>
              <a:latin typeface="Times New Roman" panose="02020603050405020304" pitchFamily="18" charset="0"/>
              <a:cs typeface="Times New Roman" panose="02020603050405020304" pitchFamily="18" charset="0"/>
            </a:endParaRPr>
          </a:p>
          <a:p>
            <a:pPr marL="0" indent="0" algn="just">
              <a:lnSpc>
                <a:spcPct val="100000"/>
              </a:lnSpc>
              <a:buNone/>
            </a:pPr>
            <a:r>
              <a:rPr lang="en-US" sz="2000" b="1" i="0" u="none" strike="noStrike" baseline="0" dirty="0">
                <a:solidFill>
                  <a:srgbClr val="000000"/>
                </a:solidFill>
                <a:latin typeface="Times New Roman" panose="02020603050405020304" pitchFamily="18" charset="0"/>
                <a:cs typeface="Times New Roman" panose="02020603050405020304" pitchFamily="18" charset="0"/>
              </a:rPr>
              <a:t>61.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Thus,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Section 6(1) of the respective GST Enactments empowers Government to issue notification on the recommendation of GST Council for cross-empowerment</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 However,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no notification has been issued except under Section 6(1)of the respective GST Enactments for </a:t>
            </a:r>
            <a:r>
              <a:rPr lang="en-US" sz="2000" b="1" i="0" u="none" strike="noStrike" baseline="0" dirty="0">
                <a:solidFill>
                  <a:srgbClr val="FF0000"/>
                </a:solidFill>
                <a:latin typeface="Times New Roman" panose="02020603050405020304" pitchFamily="18" charset="0"/>
                <a:cs typeface="Times New Roman" panose="02020603050405020304" pitchFamily="18" charset="0"/>
              </a:rPr>
              <a:t>the purpose of refund</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 although officers from the Central GST and State GST are proper officers under the respective GST Enactments.</a:t>
            </a:r>
          </a:p>
          <a:p>
            <a:pPr marL="0" indent="0" algn="just">
              <a:lnSpc>
                <a:spcPct val="100000"/>
              </a:lnSpc>
              <a:buNone/>
            </a:pPr>
            <a:endParaRPr lang="en-US" sz="2000" b="0" i="0" u="none" strike="noStrike" baseline="0" dirty="0">
              <a:solidFill>
                <a:srgbClr val="000000"/>
              </a:solidFill>
              <a:latin typeface="Times New Roman" panose="02020603050405020304" pitchFamily="18" charset="0"/>
              <a:cs typeface="Times New Roman" panose="02020603050405020304" pitchFamily="18" charset="0"/>
            </a:endParaRPr>
          </a:p>
          <a:p>
            <a:pPr marL="0" indent="0" algn="just">
              <a:lnSpc>
                <a:spcPct val="100000"/>
              </a:lnSpc>
              <a:buNone/>
            </a:pPr>
            <a:r>
              <a:rPr lang="en-US" sz="2000" b="1" i="0" u="none" strike="noStrike" baseline="0" dirty="0">
                <a:solidFill>
                  <a:srgbClr val="000000"/>
                </a:solidFill>
                <a:latin typeface="Times New Roman" panose="02020603050405020304" pitchFamily="18" charset="0"/>
                <a:cs typeface="Times New Roman" panose="02020603050405020304" pitchFamily="18" charset="0"/>
              </a:rPr>
              <a:t>62.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Since,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no notifications have been issued for cross-empowerment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with advise of GST Council,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except for the purpose of refund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of tax under Chapter-XI of the respective GST Enactments r/w Chapter X of the respective GST Rules,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impugned proceedings are to be held without jurisdiction</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 Consequently, the impugned proceedings are liable to be interfered in these writ petitions.</a:t>
            </a:r>
          </a:p>
          <a:p>
            <a:pPr marL="0" indent="0" algn="just">
              <a:lnSpc>
                <a:spcPct val="100000"/>
              </a:lnSpc>
              <a:buNone/>
            </a:pPr>
            <a:endParaRPr lang="en-IN" sz="2000" dirty="0">
              <a:latin typeface="Times New Roman" panose="02020603050405020304" pitchFamily="18" charset="0"/>
              <a:cs typeface="Times New Roman" panose="02020603050405020304" pitchFamily="18" charset="0"/>
            </a:endParaRPr>
          </a:p>
        </p:txBody>
      </p:sp>
      <p:sp>
        <p:nvSpPr>
          <p:cNvPr id="4" name="Action Button: Go Back or Previous 3">
            <a:hlinkClick r:id="rId2" action="ppaction://hlinksldjump" highlightClick="1"/>
            <a:extLst>
              <a:ext uri="{FF2B5EF4-FFF2-40B4-BE49-F238E27FC236}">
                <a16:creationId xmlns:a16="http://schemas.microsoft.com/office/drawing/2014/main" id="{BB878A1E-FE98-E440-5DE9-8803C058C20D}"/>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13925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MP HC - </a:t>
            </a:r>
            <a:r>
              <a:rPr lang="da-DK" sz="4400" dirty="0">
                <a:effectLst/>
                <a:latin typeface="Times New Roman" panose="02020603050405020304" pitchFamily="18" charset="0"/>
                <a:ea typeface="Calibri" panose="020F0502020204030204" pitchFamily="34" charset="0"/>
                <a:cs typeface="Times New Roman" panose="02020603050405020304" pitchFamily="18" charset="0"/>
              </a:rPr>
              <a:t>Advantage India</a:t>
            </a:r>
            <a:r>
              <a:rPr lang="en-IN"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501284"/>
          </a:xfrm>
        </p:spPr>
        <p:txBody>
          <a:bodyPr>
            <a:normAutofit fontScale="92500" lnSpcReduction="10000"/>
          </a:bodyPr>
          <a:lstStyle/>
          <a:p>
            <a:endParaRPr lang="en-US" sz="1800" b="0" i="0" u="none" strike="noStrike" baseline="0" dirty="0">
              <a:solidFill>
                <a:srgbClr val="000000"/>
              </a:solidFill>
              <a:latin typeface="Liberation Serif"/>
            </a:endParaRPr>
          </a:p>
          <a:p>
            <a:pPr marL="0" indent="0" algn="just">
              <a:lnSpc>
                <a:spcPct val="100000"/>
              </a:lnSpc>
              <a:buNone/>
            </a:pPr>
            <a:r>
              <a:rPr lang="en-US" sz="2000" b="1" i="0" u="none" strike="noStrike" baseline="0" dirty="0">
                <a:solidFill>
                  <a:srgbClr val="000000"/>
                </a:solidFill>
                <a:latin typeface="Times New Roman" panose="02020603050405020304" pitchFamily="18" charset="0"/>
                <a:cs typeface="Times New Roman" panose="02020603050405020304" pitchFamily="18" charset="0"/>
              </a:rPr>
              <a:t>12. </a:t>
            </a:r>
            <a:r>
              <a:rPr lang="en-US" sz="2000" b="0" i="0" u="sng" strike="noStrike" baseline="0" dirty="0">
                <a:solidFill>
                  <a:srgbClr val="000000"/>
                </a:solidFill>
                <a:latin typeface="Times New Roman" panose="02020603050405020304" pitchFamily="18" charset="0"/>
                <a:cs typeface="Times New Roman" panose="02020603050405020304" pitchFamily="18" charset="0"/>
              </a:rPr>
              <a:t>Learned Counsel for the petitioner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has drawn our attention to Articles 246A and 269A of the Constitution which was brought by one hundred and first (101) amendment on 8-9-2016 and </a:t>
            </a:r>
            <a:r>
              <a:rPr lang="en-US" sz="2000" i="0" u="sng" strike="noStrike" baseline="0" dirty="0">
                <a:solidFill>
                  <a:srgbClr val="000000"/>
                </a:solidFill>
                <a:latin typeface="Times New Roman" panose="02020603050405020304" pitchFamily="18" charset="0"/>
                <a:cs typeface="Times New Roman" panose="02020603050405020304" pitchFamily="18" charset="0"/>
              </a:rPr>
              <a:t>submitted that Parliament has exclusive power to make laws with respect to Goods and Services Tax where the supply of goods, or of services, or both takes place in the course of inter-State trade or commerce</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 </a:t>
            </a:r>
            <a:r>
              <a:rPr lang="en-US" sz="2000" b="1" i="0" u="none" strike="noStrike" baseline="0" dirty="0">
                <a:solidFill>
                  <a:srgbClr val="000000"/>
                </a:solidFill>
                <a:latin typeface="Times New Roman" panose="02020603050405020304" pitchFamily="18" charset="0"/>
                <a:cs typeface="Times New Roman" panose="02020603050405020304" pitchFamily="18" charset="0"/>
              </a:rPr>
              <a:t>As no notification has been issued under Section 4 of the IGST Act and, therefore, the respondent No. 4 was not competent to pass any order and, therefore, the petitioner without availing the statutory remedy has filed this writ petition. </a:t>
            </a:r>
            <a:r>
              <a:rPr lang="en-US" sz="2000" b="0" i="0" strike="noStrike" baseline="0" dirty="0">
                <a:solidFill>
                  <a:srgbClr val="000000"/>
                </a:solidFill>
                <a:latin typeface="Times New Roman" panose="02020603050405020304" pitchFamily="18" charset="0"/>
                <a:cs typeface="Times New Roman" panose="02020603050405020304" pitchFamily="18" charset="0"/>
              </a:rPr>
              <a:t>He has also drawn our attention to the notification dated 13-10-2017 issued by the Government of India, Ministry of Finance in respect of </a:t>
            </a:r>
            <a:r>
              <a:rPr lang="en-US" sz="2000" b="1" i="0" strike="noStrike" baseline="0" dirty="0">
                <a:latin typeface="Times New Roman" panose="02020603050405020304" pitchFamily="18" charset="0"/>
                <a:cs typeface="Times New Roman" panose="02020603050405020304" pitchFamily="18" charset="0"/>
              </a:rPr>
              <a:t>refund</a:t>
            </a:r>
            <a:r>
              <a:rPr lang="en-US" sz="2000" b="0" i="0" strike="noStrike" baseline="0" dirty="0">
                <a:solidFill>
                  <a:srgbClr val="000000"/>
                </a:solidFill>
                <a:latin typeface="Times New Roman" panose="02020603050405020304" pitchFamily="18" charset="0"/>
                <a:cs typeface="Times New Roman" panose="02020603050405020304" pitchFamily="18" charset="0"/>
              </a:rPr>
              <a:t> under Section 20 of the IGST Act and submitted that similar type of notification is required and prayed for its </a:t>
            </a:r>
            <a:r>
              <a:rPr lang="en-US" sz="2000" b="0" i="0" strike="noStrike" baseline="0" dirty="0" err="1">
                <a:solidFill>
                  <a:srgbClr val="000000"/>
                </a:solidFill>
                <a:latin typeface="Times New Roman" panose="02020603050405020304" pitchFamily="18" charset="0"/>
                <a:cs typeface="Times New Roman" panose="02020603050405020304" pitchFamily="18" charset="0"/>
              </a:rPr>
              <a:t>quashment</a:t>
            </a:r>
            <a:r>
              <a:rPr lang="en-US" sz="2000" b="0" i="0" strike="noStrike" baseline="0" dirty="0">
                <a:solidFill>
                  <a:srgbClr val="000000"/>
                </a:solidFill>
                <a:latin typeface="Times New Roman" panose="02020603050405020304" pitchFamily="18" charset="0"/>
                <a:cs typeface="Times New Roman" panose="02020603050405020304" pitchFamily="18" charset="0"/>
              </a:rPr>
              <a:t>. </a:t>
            </a:r>
          </a:p>
          <a:p>
            <a:pPr marL="0" indent="0" algn="just">
              <a:lnSpc>
                <a:spcPct val="100000"/>
              </a:lnSpc>
              <a:buNone/>
            </a:pPr>
            <a:r>
              <a:rPr lang="en-US" sz="2000" b="1" i="0" u="none" strike="noStrike" baseline="0" dirty="0">
                <a:solidFill>
                  <a:srgbClr val="000000"/>
                </a:solidFill>
                <a:latin typeface="Times New Roman" panose="02020603050405020304" pitchFamily="18" charset="0"/>
                <a:cs typeface="Times New Roman" panose="02020603050405020304" pitchFamily="18" charset="0"/>
              </a:rPr>
              <a:t>13.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On due consideration of the arguments of the Learned Counsel for the parties so also the provisions of Section 4 of the IGST Act, </a:t>
            </a:r>
            <a:r>
              <a:rPr lang="en-US" sz="2000" b="1" i="0" u="none" strike="noStrike" baseline="0" dirty="0">
                <a:solidFill>
                  <a:srgbClr val="FF0000"/>
                </a:solidFill>
                <a:latin typeface="Times New Roman" panose="02020603050405020304" pitchFamily="18" charset="0"/>
                <a:cs typeface="Times New Roman" panose="02020603050405020304" pitchFamily="18" charset="0"/>
              </a:rPr>
              <a:t>we are of the view that officers appointed under the MPGST Act are authorized to be proper officers for the purpose of IGST</a:t>
            </a:r>
            <a:r>
              <a:rPr lang="en-US" sz="2000" b="0" i="0" u="none" strike="noStrike" baseline="0" dirty="0">
                <a:solidFill>
                  <a:srgbClr val="FF0000"/>
                </a:solidFill>
                <a:latin typeface="Times New Roman" panose="02020603050405020304" pitchFamily="18" charset="0"/>
                <a:cs typeface="Times New Roman" panose="02020603050405020304" pitchFamily="18" charset="0"/>
              </a:rPr>
              <a:t>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and, therefore, the contention of the petitioner that no notification was issued and in absence of any notification under Section 4 of the IGST Act has no force, we cannot accept the contention of the petitioner that the action of the respondent No. 4 is wholly without jurisdiction.</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Back or Previous 3">
            <a:hlinkClick r:id="rId2" action="ppaction://hlinksldjump" highlightClick="1"/>
            <a:extLst>
              <a:ext uri="{FF2B5EF4-FFF2-40B4-BE49-F238E27FC236}">
                <a16:creationId xmlns:a16="http://schemas.microsoft.com/office/drawing/2014/main" id="{ADFC6A92-EC9B-49F3-17E3-DE5B474DDC84}"/>
              </a:ext>
            </a:extLst>
          </p:cNvPr>
          <p:cNvSpPr/>
          <p:nvPr/>
        </p:nvSpPr>
        <p:spPr>
          <a:xfrm>
            <a:off x="11480799" y="175676"/>
            <a:ext cx="544946" cy="277091"/>
          </a:xfrm>
          <a:prstGeom prst="actionButtonBackPrevious">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3846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23826" y="383598"/>
            <a:ext cx="10515600" cy="1325563"/>
          </a:xfrm>
        </p:spPr>
        <p:txBody>
          <a:bodyPr>
            <a:normAutofit/>
          </a:bodyPr>
          <a:lstStyle/>
          <a:p>
            <a:pPr algn="just">
              <a:lnSpc>
                <a:spcPct val="107000"/>
              </a:lnSpc>
              <a:spcAft>
                <a:spcPts val="800"/>
              </a:spcAft>
              <a:tabLst>
                <a:tab pos="228600" algn="l"/>
              </a:tabLst>
            </a:pPr>
            <a:r>
              <a:rPr lang="en-IN" sz="3600" dirty="0">
                <a:latin typeface="Times New Roman" panose="02020603050405020304" pitchFamily="18" charset="0"/>
                <a:ea typeface="Calibri" panose="020F0502020204030204" pitchFamily="34" charset="0"/>
                <a:cs typeface="Times New Roman" panose="02020603050405020304" pitchFamily="18" charset="0"/>
              </a:rPr>
              <a:t>Proper Officer u/s 68 or 129 for IGST Transactions</a:t>
            </a:r>
            <a:endParaRPr lang="en-IN" sz="3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Autofit/>
          </a:bodyPr>
          <a:lstStyle/>
          <a:p>
            <a:pPr algn="just">
              <a:lnSpc>
                <a:spcPct val="150000"/>
              </a:lnSpc>
              <a:spcAft>
                <a:spcPts val="800"/>
              </a:spcAft>
              <a:tabLst>
                <a:tab pos="228600" algn="l"/>
              </a:tabLst>
            </a:pPr>
            <a:r>
              <a:rPr lang="en-US" sz="2000" dirty="0">
                <a:latin typeface="Times New Roman" panose="02020603050405020304" pitchFamily="18" charset="0"/>
                <a:ea typeface="Calibri" panose="020F0502020204030204" pitchFamily="34" charset="0"/>
                <a:cs typeface="Times New Roman" panose="02020603050405020304" pitchFamily="18" charset="0"/>
              </a:rPr>
              <a:t>As per </a:t>
            </a:r>
            <a:r>
              <a:rPr lang="en-US" sz="2000" b="1" dirty="0">
                <a:latin typeface="Times New Roman" panose="02020603050405020304" pitchFamily="18" charset="0"/>
                <a:ea typeface="Calibri" panose="020F0502020204030204" pitchFamily="34" charset="0"/>
                <a:cs typeface="Times New Roman" panose="02020603050405020304" pitchFamily="18" charset="0"/>
              </a:rPr>
              <a:t>Board Circular 3/3/2017-GST </a:t>
            </a:r>
            <a:r>
              <a:rPr lang="en-US" sz="2000" dirty="0">
                <a:latin typeface="Times New Roman" panose="02020603050405020304" pitchFamily="18" charset="0"/>
                <a:ea typeface="Calibri" panose="020F0502020204030204" pitchFamily="34" charset="0"/>
                <a:cs typeface="Times New Roman" panose="02020603050405020304" pitchFamily="18" charset="0"/>
              </a:rPr>
              <a:t>r/w Section 5(2) of CGST Act– Below </a:t>
            </a:r>
            <a:r>
              <a:rPr lang="en-US" sz="2000" b="1" dirty="0">
                <a:latin typeface="Times New Roman" panose="02020603050405020304" pitchFamily="18" charset="0"/>
                <a:ea typeface="Calibri" panose="020F0502020204030204" pitchFamily="34" charset="0"/>
                <a:cs typeface="Times New Roman" panose="02020603050405020304" pitchFamily="18" charset="0"/>
              </a:rPr>
              <a:t>Central Tax officers, </a:t>
            </a:r>
            <a:r>
              <a:rPr lang="en-US" sz="2000" dirty="0">
                <a:latin typeface="Times New Roman" panose="02020603050405020304" pitchFamily="18" charset="0"/>
                <a:ea typeface="Calibri" panose="020F0502020204030204" pitchFamily="34" charset="0"/>
                <a:cs typeface="Times New Roman" panose="02020603050405020304" pitchFamily="18" charset="0"/>
              </a:rPr>
              <a:t>having territorial jurisdiction, alone are the Proper Officers under the IGST Act</a:t>
            </a:r>
          </a:p>
          <a:p>
            <a:pPr lvl="1" algn="just">
              <a:lnSpc>
                <a:spcPct val="150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Assistant Commissioner </a:t>
            </a:r>
            <a:r>
              <a:rPr lang="en-US" sz="2000" dirty="0">
                <a:latin typeface="Times New Roman" panose="02020603050405020304" pitchFamily="18" charset="0"/>
                <a:cs typeface="Times New Roman" panose="02020603050405020304" pitchFamily="18" charset="0"/>
              </a:rPr>
              <a:t>of Central Tax and </a:t>
            </a:r>
            <a:r>
              <a:rPr lang="en-US" sz="2000" b="1" dirty="0">
                <a:latin typeface="Times New Roman" panose="02020603050405020304" pitchFamily="18" charset="0"/>
                <a:cs typeface="Times New Roman" panose="02020603050405020304" pitchFamily="18" charset="0"/>
              </a:rPr>
              <a:t>Above</a:t>
            </a:r>
            <a:r>
              <a:rPr lang="en-US" sz="2000" dirty="0">
                <a:latin typeface="Times New Roman" panose="02020603050405020304" pitchFamily="18" charset="0"/>
                <a:cs typeface="Times New Roman" panose="02020603050405020304" pitchFamily="18" charset="0"/>
              </a:rPr>
              <a:t> - u/s 68(3) and 129(3)</a:t>
            </a:r>
          </a:p>
          <a:p>
            <a:pPr lvl="1" algn="just">
              <a:lnSpc>
                <a:spcPct val="150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Inspector</a:t>
            </a:r>
            <a:r>
              <a:rPr lang="en-US" sz="2000" dirty="0">
                <a:latin typeface="Times New Roman" panose="02020603050405020304" pitchFamily="18" charset="0"/>
                <a:cs typeface="Times New Roman" panose="02020603050405020304" pitchFamily="18" charset="0"/>
              </a:rPr>
              <a:t> of Central Tax – u/s 68(3) </a:t>
            </a:r>
          </a:p>
          <a:p>
            <a:pPr algn="just">
              <a:lnSpc>
                <a:spcPct val="150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IGST transactions </a:t>
            </a:r>
            <a:r>
              <a:rPr lang="en-US" sz="2000" dirty="0">
                <a:latin typeface="Times New Roman" panose="02020603050405020304" pitchFamily="18" charset="0"/>
                <a:cs typeface="Times New Roman" panose="02020603050405020304" pitchFamily="18" charset="0"/>
              </a:rPr>
              <a:t>are under the exclusive domain of the Central Government </a:t>
            </a:r>
          </a:p>
          <a:p>
            <a:pPr algn="just">
              <a:lnSpc>
                <a:spcPct val="150000"/>
              </a:lnSpc>
              <a:spcAft>
                <a:spcPts val="800"/>
              </a:spcAft>
              <a:tabLst>
                <a:tab pos="228600" algn="l"/>
              </a:tabLst>
            </a:pPr>
            <a:r>
              <a:rPr lang="en-US" sz="2000" b="1" dirty="0">
                <a:latin typeface="Times New Roman" panose="02020603050405020304" pitchFamily="18" charset="0"/>
                <a:cs typeface="Times New Roman" panose="02020603050405020304" pitchFamily="18" charset="0"/>
              </a:rPr>
              <a:t>No enabling Notification</a:t>
            </a:r>
            <a:r>
              <a:rPr lang="en-US" sz="2000" dirty="0">
                <a:latin typeface="Times New Roman" panose="02020603050405020304" pitchFamily="18" charset="0"/>
                <a:cs typeface="Times New Roman" panose="02020603050405020304" pitchFamily="18" charset="0"/>
              </a:rPr>
              <a:t> u/s 4 of the IGST Act has been issued till date to empower State GST officers – Except for Refunds</a:t>
            </a:r>
            <a:endParaRPr lang="en-IN" sz="2000" dirty="0">
              <a:latin typeface="Times New Roman" panose="02020603050405020304" pitchFamily="18"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347087A-B499-7112-B7AC-E78DA8E64A0F}"/>
              </a:ext>
            </a:extLst>
          </p:cNvPr>
          <p:cNvSpPr txBox="1"/>
          <p:nvPr/>
        </p:nvSpPr>
        <p:spPr>
          <a:xfrm>
            <a:off x="3047215" y="3423849"/>
            <a:ext cx="6094428" cy="458074"/>
          </a:xfrm>
          <a:prstGeom prst="rect">
            <a:avLst/>
          </a:prstGeom>
          <a:noFill/>
        </p:spPr>
        <p:txBody>
          <a:bodyPr wrap="square">
            <a:spAutoFit/>
          </a:bodyPr>
          <a:lstStyle/>
          <a:p>
            <a:pPr lvl="1" algn="just">
              <a:lnSpc>
                <a:spcPct val="150000"/>
              </a:lnSpc>
              <a:spcAft>
                <a:spcPts val="800"/>
              </a:spcAft>
              <a:tabLst>
                <a:tab pos="228600" algn="l"/>
              </a:tabLst>
            </a:pPr>
            <a:endParaRPr lang="en-IN" sz="1800" dirty="0">
              <a:latin typeface="Times New Roman" panose="02020603050405020304" pitchFamily="18" charset="0"/>
              <a:cs typeface="Times New Roman" panose="02020603050405020304" pitchFamily="18" charset="0"/>
            </a:endParaRPr>
          </a:p>
        </p:txBody>
      </p:sp>
      <p:sp>
        <p:nvSpPr>
          <p:cNvPr id="9" name="Action Button: Go Forward or Next 8">
            <a:hlinkClick r:id="rId2" action="ppaction://hlinksldjump" highlightClick="1"/>
            <a:extLst>
              <a:ext uri="{FF2B5EF4-FFF2-40B4-BE49-F238E27FC236}">
                <a16:creationId xmlns:a16="http://schemas.microsoft.com/office/drawing/2014/main" id="{9AA51B62-C1F1-F7C7-674B-D720FCDF3977}"/>
              </a:ext>
            </a:extLst>
          </p:cNvPr>
          <p:cNvSpPr/>
          <p:nvPr/>
        </p:nvSpPr>
        <p:spPr>
          <a:xfrm>
            <a:off x="10163439" y="3119911"/>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7965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latin typeface="Times New Roman" panose="02020603050405020304" pitchFamily="18" charset="0"/>
                <a:ea typeface="Calibri" panose="020F0502020204030204" pitchFamily="34" charset="0"/>
                <a:cs typeface="Times New Roman" panose="02020603050405020304" pitchFamily="18" charset="0"/>
              </a:rPr>
              <a:t>Judicial View – the Proper Officer</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Autofit/>
          </a:bodyPr>
          <a:lstStyle/>
          <a:p>
            <a:pPr algn="just">
              <a:lnSpc>
                <a:spcPct val="150000"/>
              </a:lnSpc>
              <a:spcAft>
                <a:spcPts val="800"/>
              </a:spcAft>
              <a:tabLst>
                <a:tab pos="228600" algn="l"/>
              </a:tabLst>
            </a:pPr>
            <a:r>
              <a:rPr lang="en-US" sz="2400" b="1" dirty="0">
                <a:latin typeface="Times New Roman" panose="02020603050405020304" pitchFamily="18" charset="0"/>
                <a:cs typeface="Times New Roman" panose="02020603050405020304" pitchFamily="18" charset="0"/>
              </a:rPr>
              <a:t>Sayed Ali - SC </a:t>
            </a:r>
            <a:r>
              <a:rPr lang="en-US" sz="2400" dirty="0">
                <a:latin typeface="Times New Roman" panose="02020603050405020304" pitchFamily="18" charset="0"/>
                <a:cs typeface="Times New Roman" panose="02020603050405020304" pitchFamily="18" charset="0"/>
              </a:rPr>
              <a:t>- Specific entrustment of function by the appropriate authority is a governing test</a:t>
            </a:r>
          </a:p>
          <a:p>
            <a:pPr algn="just">
              <a:lnSpc>
                <a:spcPct val="150000"/>
              </a:lnSpc>
              <a:spcAft>
                <a:spcPts val="800"/>
              </a:spcAft>
              <a:tabLst>
                <a:tab pos="228600" algn="l"/>
              </a:tabLst>
            </a:pPr>
            <a:endParaRPr lang="en-US" sz="2400" b="1" dirty="0">
              <a:latin typeface="Times New Roman" panose="02020603050405020304" pitchFamily="18" charset="0"/>
              <a:cs typeface="Times New Roman" panose="02020603050405020304" pitchFamily="18" charset="0"/>
            </a:endParaRPr>
          </a:p>
          <a:p>
            <a:pPr algn="just">
              <a:lnSpc>
                <a:spcPct val="150000"/>
              </a:lnSpc>
              <a:spcAft>
                <a:spcPts val="800"/>
              </a:spcAft>
              <a:tabLst>
                <a:tab pos="228600" algn="l"/>
              </a:tabLst>
            </a:pPr>
            <a:r>
              <a:rPr lang="en-US" sz="2400" b="1" dirty="0">
                <a:latin typeface="Times New Roman" panose="02020603050405020304" pitchFamily="18" charset="0"/>
                <a:cs typeface="Times New Roman" panose="02020603050405020304" pitchFamily="18" charset="0"/>
              </a:rPr>
              <a:t>Canon India </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SC – </a:t>
            </a:r>
            <a:r>
              <a:rPr lang="en-US" sz="2400" dirty="0">
                <a:latin typeface="Times New Roman" panose="02020603050405020304" pitchFamily="18" charset="0"/>
                <a:cs typeface="Times New Roman" panose="02020603050405020304" pitchFamily="18" charset="0"/>
              </a:rPr>
              <a:t>Usage of the word “</a:t>
            </a:r>
            <a:r>
              <a:rPr lang="en-US" sz="2400" b="1" dirty="0">
                <a:solidFill>
                  <a:srgbClr val="FF0000"/>
                </a:solidFill>
                <a:latin typeface="Times New Roman" panose="02020603050405020304" pitchFamily="18" charset="0"/>
                <a:cs typeface="Times New Roman" panose="02020603050405020304" pitchFamily="18" charset="0"/>
              </a:rPr>
              <a:t>the</a:t>
            </a:r>
            <a:r>
              <a:rPr lang="en-US" sz="2400" dirty="0">
                <a:latin typeface="Times New Roman" panose="02020603050405020304" pitchFamily="18" charset="0"/>
                <a:cs typeface="Times New Roman" panose="02020603050405020304" pitchFamily="18" charset="0"/>
              </a:rPr>
              <a:t>” before </a:t>
            </a:r>
            <a:r>
              <a:rPr lang="en-US" sz="2400" b="1" dirty="0">
                <a:latin typeface="Times New Roman" panose="02020603050405020304" pitchFamily="18" charset="0"/>
                <a:cs typeface="Times New Roman" panose="02020603050405020304" pitchFamily="18" charset="0"/>
              </a:rPr>
              <a:t>proper officer </a:t>
            </a:r>
            <a:r>
              <a:rPr lang="en-US" sz="2400" dirty="0">
                <a:latin typeface="Times New Roman" panose="02020603050405020304" pitchFamily="18" charset="0"/>
                <a:cs typeface="Times New Roman" panose="02020603050405020304" pitchFamily="18" charset="0"/>
              </a:rPr>
              <a:t>suggests that jurisdiction can be exercised by only that officer who has been specifically entrusted with the power</a:t>
            </a:r>
            <a:endParaRPr lang="en-IN" sz="2400" dirty="0">
              <a:latin typeface="Times New Roman" panose="02020603050405020304" pitchFamily="18"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Forward or Next 3">
            <a:hlinkClick r:id="rId2" action="ppaction://hlinksldjump" highlightClick="1"/>
            <a:extLst>
              <a:ext uri="{FF2B5EF4-FFF2-40B4-BE49-F238E27FC236}">
                <a16:creationId xmlns:a16="http://schemas.microsoft.com/office/drawing/2014/main" id="{AC4B0F32-BA11-44CE-5975-90D3B78112B2}"/>
              </a:ext>
            </a:extLst>
          </p:cNvPr>
          <p:cNvSpPr/>
          <p:nvPr/>
        </p:nvSpPr>
        <p:spPr>
          <a:xfrm>
            <a:off x="10928926" y="2630540"/>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7" name="Action Button: Go Forward or Next 6">
            <a:hlinkClick r:id="rId3" action="ppaction://hlinksldjump" highlightClick="1"/>
            <a:extLst>
              <a:ext uri="{FF2B5EF4-FFF2-40B4-BE49-F238E27FC236}">
                <a16:creationId xmlns:a16="http://schemas.microsoft.com/office/drawing/2014/main" id="{D76CD805-93F3-5B0C-950E-ED3DF58DFDCF}"/>
              </a:ext>
            </a:extLst>
          </p:cNvPr>
          <p:cNvSpPr/>
          <p:nvPr/>
        </p:nvSpPr>
        <p:spPr>
          <a:xfrm>
            <a:off x="10950088" y="5416586"/>
            <a:ext cx="498765" cy="230910"/>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9699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latin typeface="Times New Roman" panose="02020603050405020304" pitchFamily="18" charset="0"/>
                <a:ea typeface="Calibri" panose="020F0502020204030204" pitchFamily="34" charset="0"/>
                <a:cs typeface="Times New Roman" panose="02020603050405020304" pitchFamily="18" charset="0"/>
              </a:rPr>
              <a:t>Key GST Council Minutes/Agendas</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algn="just">
              <a:lnSpc>
                <a:spcPct val="150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GST Council Meeting – 9</a:t>
            </a:r>
            <a:r>
              <a:rPr lang="en-IN" sz="20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20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2000" b="1" dirty="0">
                <a:latin typeface="Times New Roman" panose="02020603050405020304" pitchFamily="18" charset="0"/>
                <a:ea typeface="Calibri" panose="020F0502020204030204" pitchFamily="34" charset="0"/>
                <a:cs typeface="Times New Roman" panose="02020603050405020304" pitchFamily="18" charset="0"/>
              </a:rPr>
              <a:t>Minutes</a:t>
            </a:r>
            <a:r>
              <a:rPr lang="en-IN" sz="2000" dirty="0">
                <a:latin typeface="Times New Roman" panose="02020603050405020304" pitchFamily="18" charset="0"/>
                <a:ea typeface="Calibri" panose="020F0502020204030204" pitchFamily="34" charset="0"/>
                <a:cs typeface="Times New Roman" panose="02020603050405020304" pitchFamily="18" charset="0"/>
              </a:rPr>
              <a:t> - 16/01/2017</a:t>
            </a:r>
          </a:p>
          <a:p>
            <a:pPr algn="just">
              <a:lnSpc>
                <a:spcPct val="150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GST Council Meeting – 22</a:t>
            </a:r>
            <a:r>
              <a:rPr lang="en-IN" sz="2000" baseline="30000" dirty="0">
                <a:latin typeface="Times New Roman" panose="02020603050405020304" pitchFamily="18" charset="0"/>
                <a:ea typeface="Calibri" panose="020F0502020204030204" pitchFamily="34" charset="0"/>
                <a:cs typeface="Times New Roman" panose="02020603050405020304" pitchFamily="18" charset="0"/>
              </a:rPr>
              <a:t>nd</a:t>
            </a:r>
            <a:r>
              <a:rPr lang="en-IN" sz="20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2000" b="1" dirty="0">
                <a:latin typeface="Times New Roman" panose="02020603050405020304" pitchFamily="18" charset="0"/>
                <a:ea typeface="Calibri" panose="020F0502020204030204" pitchFamily="34" charset="0"/>
                <a:cs typeface="Times New Roman" panose="02020603050405020304" pitchFamily="18" charset="0"/>
              </a:rPr>
              <a:t>Minutes</a:t>
            </a:r>
            <a:r>
              <a:rPr lang="en-IN" sz="2000" dirty="0">
                <a:latin typeface="Times New Roman" panose="02020603050405020304" pitchFamily="18" charset="0"/>
                <a:ea typeface="Calibri" panose="020F0502020204030204" pitchFamily="34" charset="0"/>
                <a:cs typeface="Times New Roman" panose="02020603050405020304" pitchFamily="18" charset="0"/>
              </a:rPr>
              <a:t> – 06/10/2017 </a:t>
            </a:r>
          </a:p>
          <a:p>
            <a:pPr algn="just">
              <a:lnSpc>
                <a:spcPct val="150000"/>
              </a:lnSpc>
              <a:spcAft>
                <a:spcPts val="800"/>
              </a:spcAft>
              <a:tabLst>
                <a:tab pos="228600" algn="l"/>
              </a:tabLst>
            </a:pPr>
            <a:r>
              <a:rPr lang="en-IN" sz="2000" dirty="0">
                <a:latin typeface="Times New Roman" panose="02020603050405020304" pitchFamily="18" charset="0"/>
                <a:ea typeface="Calibri" panose="020F0502020204030204" pitchFamily="34" charset="0"/>
                <a:cs typeface="Times New Roman" panose="02020603050405020304" pitchFamily="18" charset="0"/>
              </a:rPr>
              <a:t>GST Council Meeting – 30</a:t>
            </a:r>
            <a:r>
              <a:rPr lang="en-IN" sz="20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2000" dirty="0">
                <a:latin typeface="Times New Roman" panose="02020603050405020304" pitchFamily="18" charset="0"/>
                <a:ea typeface="Calibri" panose="020F0502020204030204" pitchFamily="34" charset="0"/>
                <a:cs typeface="Times New Roman" panose="02020603050405020304" pitchFamily="18" charset="0"/>
              </a:rPr>
              <a:t> Meeting – </a:t>
            </a:r>
            <a:r>
              <a:rPr lang="en-IN" sz="2000" b="1" dirty="0">
                <a:latin typeface="Times New Roman" panose="02020603050405020304" pitchFamily="18" charset="0"/>
                <a:ea typeface="Calibri" panose="020F0502020204030204" pitchFamily="34" charset="0"/>
                <a:cs typeface="Times New Roman" panose="02020603050405020304" pitchFamily="18" charset="0"/>
              </a:rPr>
              <a:t>Agenda</a:t>
            </a:r>
            <a:r>
              <a:rPr lang="en-IN" sz="2000" dirty="0">
                <a:latin typeface="Times New Roman" panose="02020603050405020304" pitchFamily="18" charset="0"/>
                <a:ea typeface="Calibri" panose="020F0502020204030204" pitchFamily="34" charset="0"/>
                <a:cs typeface="Times New Roman" panose="02020603050405020304" pitchFamily="18" charset="0"/>
              </a:rPr>
              <a:t> - 28/09/2018</a:t>
            </a:r>
          </a:p>
          <a:p>
            <a:pPr algn="just">
              <a:lnSpc>
                <a:spcPct val="150000"/>
              </a:lnSpc>
              <a:spcAft>
                <a:spcPts val="800"/>
              </a:spcAft>
              <a:tabLst>
                <a:tab pos="228600" algn="l"/>
              </a:tabLst>
            </a:pP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0000"/>
              </a:lnSpc>
              <a:spcAft>
                <a:spcPts val="800"/>
              </a:spcAft>
              <a:tabLst>
                <a:tab pos="228600" algn="l"/>
              </a:tabLst>
            </a:pPr>
            <a:endParaRPr lang="en-IN" sz="20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lvl="1" algn="just">
              <a:lnSpc>
                <a:spcPct val="107000"/>
              </a:lnSpc>
              <a:spcAft>
                <a:spcPts val="800"/>
              </a:spcAft>
              <a:tabLst>
                <a:tab pos="228600" algn="l"/>
              </a:tabLst>
            </a:pP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4" name="Action Button: Go Forward or Next 3">
            <a:hlinkClick r:id="rId2" action="ppaction://hlinksldjump" highlightClick="1"/>
            <a:extLst>
              <a:ext uri="{FF2B5EF4-FFF2-40B4-BE49-F238E27FC236}">
                <a16:creationId xmlns:a16="http://schemas.microsoft.com/office/drawing/2014/main" id="{25D8CE90-5BBA-4DF0-26C7-5730031D37FF}"/>
              </a:ext>
            </a:extLst>
          </p:cNvPr>
          <p:cNvSpPr/>
          <p:nvPr/>
        </p:nvSpPr>
        <p:spPr>
          <a:xfrm>
            <a:off x="8824190" y="2003570"/>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Action Button: Go Forward or Next 4">
            <a:hlinkClick r:id="rId3" action="ppaction://hlinksldjump" highlightClick="1"/>
            <a:extLst>
              <a:ext uri="{FF2B5EF4-FFF2-40B4-BE49-F238E27FC236}">
                <a16:creationId xmlns:a16="http://schemas.microsoft.com/office/drawing/2014/main" id="{42ED59AE-C532-367C-1B91-94718FD54397}"/>
              </a:ext>
            </a:extLst>
          </p:cNvPr>
          <p:cNvSpPr/>
          <p:nvPr/>
        </p:nvSpPr>
        <p:spPr>
          <a:xfrm>
            <a:off x="8824190" y="2733243"/>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Action Button: Go Forward or Next 5">
            <a:hlinkClick r:id="rId4" action="ppaction://hlinksldjump" highlightClick="1"/>
            <a:extLst>
              <a:ext uri="{FF2B5EF4-FFF2-40B4-BE49-F238E27FC236}">
                <a16:creationId xmlns:a16="http://schemas.microsoft.com/office/drawing/2014/main" id="{CBFA49C5-3B74-F37A-40CE-F75CACF01CBA}"/>
              </a:ext>
            </a:extLst>
          </p:cNvPr>
          <p:cNvSpPr/>
          <p:nvPr/>
        </p:nvSpPr>
        <p:spPr>
          <a:xfrm>
            <a:off x="8824190" y="3429000"/>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989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sz="4400" dirty="0">
                <a:latin typeface="Times New Roman" panose="02020603050405020304" pitchFamily="18" charset="0"/>
                <a:ea typeface="Calibri" panose="020F0502020204030204" pitchFamily="34" charset="0"/>
                <a:cs typeface="Times New Roman" panose="02020603050405020304" pitchFamily="18" charset="0"/>
              </a:rPr>
              <a:t>Important Judgements</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5"/>
            <a:ext cx="10845800" cy="4351338"/>
          </a:xfrm>
        </p:spPr>
        <p:txBody>
          <a:bodyPr>
            <a:normAutofit/>
          </a:bodyPr>
          <a:lstStyle/>
          <a:p>
            <a:pPr marL="0" indent="0" algn="just">
              <a:lnSpc>
                <a:spcPct val="150000"/>
              </a:lnSpc>
              <a:spcAft>
                <a:spcPts val="800"/>
              </a:spcAft>
              <a:buNone/>
              <a:tabLst>
                <a:tab pos="228600" algn="l"/>
              </a:tabLst>
            </a:pPr>
            <a:r>
              <a:rPr lang="en-IN" sz="2000" b="1"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Positive</a:t>
            </a:r>
            <a:r>
              <a:rPr lang="en-IN" sz="2000" b="1"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800"/>
              </a:spcAft>
              <a:tabLst>
                <a:tab pos="228600" algn="l"/>
              </a:tabLst>
            </a:pPr>
            <a:r>
              <a:rPr lang="en-IN" sz="2000" b="1" dirty="0">
                <a:effectLst/>
                <a:latin typeface="Times New Roman" panose="02020603050405020304" pitchFamily="18" charset="0"/>
                <a:ea typeface="Calibri" panose="020F0502020204030204" pitchFamily="34" charset="0"/>
                <a:cs typeface="Times New Roman" panose="02020603050405020304" pitchFamily="18" charset="0"/>
              </a:rPr>
              <a:t>Madras HC </a:t>
            </a:r>
            <a:r>
              <a:rPr lang="en-IN" sz="2000" dirty="0">
                <a:effectLst/>
                <a:latin typeface="Times New Roman" panose="02020603050405020304" pitchFamily="18" charset="0"/>
                <a:ea typeface="Calibri" panose="020F0502020204030204" pitchFamily="34" charset="0"/>
                <a:cs typeface="Times New Roman" panose="02020603050405020304" pitchFamily="18" charset="0"/>
              </a:rPr>
              <a:t>– TVL Vardhan </a:t>
            </a:r>
            <a:r>
              <a:rPr lang="en-IN" sz="2000" dirty="0" err="1">
                <a:effectLst/>
                <a:latin typeface="Times New Roman" panose="02020603050405020304" pitchFamily="18" charset="0"/>
                <a:ea typeface="Calibri" panose="020F0502020204030204" pitchFamily="34" charset="0"/>
                <a:cs typeface="Times New Roman" panose="02020603050405020304" pitchFamily="18" charset="0"/>
              </a:rPr>
              <a:t>Infraastructre</a:t>
            </a:r>
            <a:r>
              <a:rPr lang="en-IN" sz="2000" dirty="0">
                <a:effectLst/>
                <a:latin typeface="Times New Roman" panose="02020603050405020304" pitchFamily="18" charset="0"/>
                <a:ea typeface="Calibri" panose="020F0502020204030204" pitchFamily="34" charset="0"/>
                <a:cs typeface="Times New Roman" panose="02020603050405020304" pitchFamily="18" charset="0"/>
              </a:rPr>
              <a:t> v. Special Secretary, </a:t>
            </a:r>
            <a:r>
              <a:rPr lang="da-DK" sz="2000" dirty="0">
                <a:effectLst/>
                <a:latin typeface="Times New Roman" panose="02020603050405020304" pitchFamily="18" charset="0"/>
                <a:ea typeface="Calibri" panose="020F0502020204030204" pitchFamily="34" charset="0"/>
                <a:cs typeface="Times New Roman" panose="02020603050405020304" pitchFamily="18" charset="0"/>
              </a:rPr>
              <a:t>(2024) 16 Centax 509 (Mad.)</a:t>
            </a:r>
          </a:p>
          <a:p>
            <a:pPr marL="0" indent="0" algn="just">
              <a:lnSpc>
                <a:spcPct val="150000"/>
              </a:lnSpc>
              <a:spcAft>
                <a:spcPts val="800"/>
              </a:spcAft>
              <a:buNone/>
              <a:tabLst>
                <a:tab pos="228600" algn="l"/>
              </a:tabLst>
            </a:pPr>
            <a:r>
              <a:rPr lang="da-DK"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Negative</a:t>
            </a:r>
            <a:r>
              <a:rPr lang="da-DK" sz="2000" b="1"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800"/>
              </a:spcAft>
              <a:tabLst>
                <a:tab pos="228600" algn="l"/>
              </a:tabLst>
            </a:pPr>
            <a:r>
              <a:rPr lang="da-DK" sz="2000" b="1" dirty="0">
                <a:effectLst/>
                <a:latin typeface="Times New Roman" panose="02020603050405020304" pitchFamily="18" charset="0"/>
                <a:ea typeface="Calibri" panose="020F0502020204030204" pitchFamily="34" charset="0"/>
                <a:cs typeface="Times New Roman" panose="02020603050405020304" pitchFamily="18" charset="0"/>
              </a:rPr>
              <a:t>Madhya Pradesh HC </a:t>
            </a:r>
            <a:r>
              <a:rPr lang="da-DK" sz="2000" dirty="0">
                <a:effectLst/>
                <a:latin typeface="Times New Roman" panose="02020603050405020304" pitchFamily="18" charset="0"/>
                <a:ea typeface="Calibri" panose="020F0502020204030204" pitchFamily="34" charset="0"/>
                <a:cs typeface="Times New Roman" panose="02020603050405020304" pitchFamily="18" charset="0"/>
              </a:rPr>
              <a:t>- Advantage India Logistics Private Limited, 2018 (19) G.S.T.L. 46 (M.P.)</a:t>
            </a:r>
          </a:p>
          <a:p>
            <a:pPr algn="just">
              <a:lnSpc>
                <a:spcPct val="150000"/>
              </a:lnSpc>
              <a:spcAft>
                <a:spcPts val="800"/>
              </a:spcAft>
              <a:tabLst>
                <a:tab pos="228600" algn="l"/>
              </a:tabLst>
            </a:pPr>
            <a:r>
              <a:rPr lang="da-DK" sz="2000" b="1" dirty="0">
                <a:latin typeface="Times New Roman" panose="02020603050405020304" pitchFamily="18" charset="0"/>
                <a:ea typeface="Calibri" panose="020F0502020204030204" pitchFamily="34" charset="0"/>
                <a:cs typeface="Times New Roman" panose="02020603050405020304" pitchFamily="18" charset="0"/>
              </a:rPr>
              <a:t>Punjab &amp; Haryana HC – </a:t>
            </a:r>
            <a:r>
              <a:rPr lang="da-DK" sz="2000" dirty="0">
                <a:latin typeface="Times New Roman" panose="02020603050405020304" pitchFamily="18" charset="0"/>
                <a:ea typeface="Calibri" panose="020F0502020204030204" pitchFamily="34" charset="0"/>
                <a:cs typeface="Times New Roman" panose="02020603050405020304" pitchFamily="18" charset="0"/>
              </a:rPr>
              <a:t>Bright Road Logistics, (2023) 9 Centax 194 (P&amp;H)</a:t>
            </a:r>
          </a:p>
          <a:p>
            <a:pPr lvl="2" algn="just">
              <a:lnSpc>
                <a:spcPct val="150000"/>
              </a:lnSpc>
              <a:spcAft>
                <a:spcPts val="800"/>
              </a:spcAft>
              <a:tabLst>
                <a:tab pos="228600" algn="l"/>
              </a:tabLst>
            </a:pPr>
            <a:r>
              <a:rPr lang="da-DK" sz="1800" dirty="0">
                <a:latin typeface="Times New Roman" panose="02020603050405020304" pitchFamily="18" charset="0"/>
                <a:ea typeface="Calibri" panose="020F0502020204030204" pitchFamily="34" charset="0"/>
                <a:cs typeface="Times New Roman" panose="02020603050405020304" pitchFamily="18" charset="0"/>
              </a:rPr>
              <a:t>Relied on MP HC (Advantage India’s) Judgement</a:t>
            </a:r>
          </a:p>
          <a:p>
            <a:pPr marL="0" indent="0" algn="just">
              <a:lnSpc>
                <a:spcPct val="150000"/>
              </a:lnSpc>
              <a:spcAft>
                <a:spcPts val="800"/>
              </a:spcAft>
              <a:buNone/>
              <a:tabLst>
                <a:tab pos="228600" algn="l"/>
              </a:tabLst>
            </a:pPr>
            <a:endParaRPr lang="da-DK" sz="2000" dirty="0">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tabLst>
                <a:tab pos="228600" algn="l"/>
              </a:tabLst>
            </a:pP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5" name="Action Button: Go Forward or Next 4">
            <a:hlinkClick r:id="rId2" action="ppaction://hlinksldjump" highlightClick="1"/>
            <a:extLst>
              <a:ext uri="{FF2B5EF4-FFF2-40B4-BE49-F238E27FC236}">
                <a16:creationId xmlns:a16="http://schemas.microsoft.com/office/drawing/2014/main" id="{D82612CE-08FE-5B8D-924B-167EACAA742A}"/>
              </a:ext>
            </a:extLst>
          </p:cNvPr>
          <p:cNvSpPr/>
          <p:nvPr/>
        </p:nvSpPr>
        <p:spPr>
          <a:xfrm>
            <a:off x="11098646" y="2701709"/>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Action Button: Go Forward or Next 5">
            <a:hlinkClick r:id="rId3" action="ppaction://hlinksldjump" highlightClick="1"/>
            <a:extLst>
              <a:ext uri="{FF2B5EF4-FFF2-40B4-BE49-F238E27FC236}">
                <a16:creationId xmlns:a16="http://schemas.microsoft.com/office/drawing/2014/main" id="{1D035463-5C6E-F483-7B56-B326A399CB55}"/>
              </a:ext>
            </a:extLst>
          </p:cNvPr>
          <p:cNvSpPr/>
          <p:nvPr/>
        </p:nvSpPr>
        <p:spPr>
          <a:xfrm>
            <a:off x="11122891" y="4086171"/>
            <a:ext cx="609600" cy="249381"/>
          </a:xfrm>
          <a:prstGeom prst="actionButtonForwardNex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216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1064-EA07-4447-8422-3DBA7A9F5597}"/>
              </a:ext>
            </a:extLst>
          </p:cNvPr>
          <p:cNvSpPr>
            <a:spLocks noGrp="1"/>
          </p:cNvSpPr>
          <p:nvPr>
            <p:ph type="title"/>
          </p:nvPr>
        </p:nvSpPr>
        <p:spPr>
          <a:xfrm>
            <a:off x="912091" y="383598"/>
            <a:ext cx="10515600" cy="1325563"/>
          </a:xfrm>
        </p:spPr>
        <p:txBody>
          <a:bodyPr>
            <a:normAutofit/>
          </a:bodyPr>
          <a:lstStyle/>
          <a:p>
            <a:pPr algn="just">
              <a:lnSpc>
                <a:spcPct val="107000"/>
              </a:lnSpc>
              <a:spcAft>
                <a:spcPts val="800"/>
              </a:spcAft>
              <a:tabLst>
                <a:tab pos="228600" algn="l"/>
              </a:tabLst>
            </a:pPr>
            <a:r>
              <a:rPr lang="en-IN" dirty="0">
                <a:effectLst/>
                <a:latin typeface="Times New Roman" panose="02020603050405020304" pitchFamily="18" charset="0"/>
                <a:ea typeface="Calibri" panose="020F0502020204030204" pitchFamily="34" charset="0"/>
                <a:cs typeface="Times New Roman" panose="02020603050405020304" pitchFamily="18" charset="0"/>
              </a:rPr>
              <a:t>Conclusion</a:t>
            </a:r>
            <a:endParaRPr lang="en-IN" sz="4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E2D7AEC-8A3E-4545-8BD8-16F6BE3149B3}"/>
              </a:ext>
            </a:extLst>
          </p:cNvPr>
          <p:cNvSpPr>
            <a:spLocks noGrp="1"/>
          </p:cNvSpPr>
          <p:nvPr>
            <p:ph idx="1"/>
          </p:nvPr>
        </p:nvSpPr>
        <p:spPr>
          <a:xfrm>
            <a:off x="838200" y="1825624"/>
            <a:ext cx="10845800" cy="4648777"/>
          </a:xfrm>
        </p:spPr>
        <p:txBody>
          <a:bodyPr>
            <a:normAutofit fontScale="77500" lnSpcReduction="20000"/>
          </a:bodyPr>
          <a:lstStyle/>
          <a:p>
            <a:pPr algn="just">
              <a:lnSpc>
                <a:spcPct val="150000"/>
              </a:lnSpc>
              <a:spcAft>
                <a:spcPts val="800"/>
              </a:spcAft>
              <a:tabLst>
                <a:tab pos="228600" algn="l"/>
              </a:tabLst>
            </a:pPr>
            <a:r>
              <a:rPr lang="en-IN" sz="2300" dirty="0">
                <a:latin typeface="Times New Roman" panose="02020603050405020304" pitchFamily="18" charset="0"/>
                <a:ea typeface="Calibri" panose="020F0502020204030204" pitchFamily="34" charset="0"/>
                <a:cs typeface="Times New Roman" panose="02020603050405020304" pitchFamily="18" charset="0"/>
              </a:rPr>
              <a:t>State GST officer - </a:t>
            </a:r>
            <a:r>
              <a:rPr lang="en-IN" sz="2300" b="1" dirty="0">
                <a:latin typeface="Times New Roman" panose="02020603050405020304" pitchFamily="18" charset="0"/>
                <a:ea typeface="Calibri" panose="020F0502020204030204" pitchFamily="34" charset="0"/>
                <a:cs typeface="Times New Roman" panose="02020603050405020304" pitchFamily="18" charset="0"/>
              </a:rPr>
              <a:t>Not “the Proper Officer” </a:t>
            </a:r>
            <a:r>
              <a:rPr lang="en-IN" sz="2300" dirty="0">
                <a:latin typeface="Times New Roman" panose="02020603050405020304" pitchFamily="18" charset="0"/>
                <a:ea typeface="Calibri" panose="020F0502020204030204" pitchFamily="34" charset="0"/>
                <a:cs typeface="Times New Roman" panose="02020603050405020304" pitchFamily="18" charset="0"/>
              </a:rPr>
              <a:t>for</a:t>
            </a:r>
            <a:r>
              <a:rPr lang="en-IN" sz="2300" b="1" dirty="0">
                <a:latin typeface="Times New Roman" panose="02020603050405020304" pitchFamily="18" charset="0"/>
                <a:ea typeface="Calibri" panose="020F0502020204030204" pitchFamily="34" charset="0"/>
                <a:cs typeface="Times New Roman" panose="02020603050405020304" pitchFamily="18" charset="0"/>
              </a:rPr>
              <a:t> </a:t>
            </a:r>
            <a:r>
              <a:rPr lang="en-IN" sz="2300" dirty="0">
                <a:latin typeface="Times New Roman" panose="02020603050405020304" pitchFamily="18" charset="0"/>
                <a:ea typeface="Calibri" panose="020F0502020204030204" pitchFamily="34" charset="0"/>
                <a:cs typeface="Times New Roman" panose="02020603050405020304" pitchFamily="18" charset="0"/>
              </a:rPr>
              <a:t>IGST transactions</a:t>
            </a:r>
          </a:p>
          <a:p>
            <a:pPr algn="just">
              <a:lnSpc>
                <a:spcPct val="100000"/>
              </a:lnSpc>
              <a:spcAft>
                <a:spcPts val="800"/>
              </a:spcAft>
              <a:tabLst>
                <a:tab pos="228600" algn="l"/>
              </a:tabLst>
            </a:pPr>
            <a:r>
              <a:rPr lang="en-IN" sz="2300" dirty="0">
                <a:latin typeface="Times New Roman" panose="02020603050405020304" pitchFamily="18" charset="0"/>
                <a:ea typeface="Calibri" panose="020F0502020204030204" pitchFamily="34" charset="0"/>
                <a:cs typeface="Times New Roman" panose="02020603050405020304" pitchFamily="18" charset="0"/>
              </a:rPr>
              <a:t>Section 4 of IGST Act  – </a:t>
            </a:r>
            <a:r>
              <a:rPr lang="en-IN" sz="2300" b="1" dirty="0">
                <a:latin typeface="Times New Roman" panose="02020603050405020304" pitchFamily="18" charset="0"/>
                <a:ea typeface="Calibri" panose="020F0502020204030204" pitchFamily="34" charset="0"/>
                <a:cs typeface="Times New Roman" panose="02020603050405020304" pitchFamily="18" charset="0"/>
              </a:rPr>
              <a:t>Merely an Enabling Provision</a:t>
            </a:r>
          </a:p>
          <a:p>
            <a:pPr algn="just">
              <a:lnSpc>
                <a:spcPct val="100000"/>
              </a:lnSpc>
              <a:spcAft>
                <a:spcPts val="800"/>
              </a:spcAft>
              <a:tabLst>
                <a:tab pos="228600" algn="l"/>
              </a:tabLst>
            </a:pPr>
            <a:r>
              <a:rPr lang="en-IN" sz="2300" b="1" dirty="0">
                <a:latin typeface="Times New Roman" panose="02020603050405020304" pitchFamily="18" charset="0"/>
                <a:ea typeface="Calibri" panose="020F0502020204030204" pitchFamily="34" charset="0"/>
                <a:cs typeface="Times New Roman" panose="02020603050405020304" pitchFamily="18" charset="0"/>
              </a:rPr>
              <a:t>No automatic Cross Empowerment </a:t>
            </a:r>
            <a:r>
              <a:rPr lang="en-IN" sz="2300" dirty="0">
                <a:latin typeface="Times New Roman" panose="02020603050405020304" pitchFamily="18" charset="0"/>
                <a:ea typeface="Calibri" panose="020F0502020204030204" pitchFamily="34" charset="0"/>
                <a:cs typeface="Times New Roman" panose="02020603050405020304" pitchFamily="18" charset="0"/>
              </a:rPr>
              <a:t>of State GST officers for CGST or IGST Act </a:t>
            </a:r>
            <a:r>
              <a:rPr lang="en-IN" sz="2300" b="1" dirty="0">
                <a:latin typeface="Times New Roman" panose="02020603050405020304" pitchFamily="18" charset="0"/>
                <a:ea typeface="Calibri" panose="020F0502020204030204" pitchFamily="34" charset="0"/>
                <a:cs typeface="Times New Roman" panose="02020603050405020304" pitchFamily="18" charset="0"/>
              </a:rPr>
              <a:t>without proper Notification</a:t>
            </a:r>
          </a:p>
          <a:p>
            <a:pPr lvl="1" algn="just">
              <a:lnSpc>
                <a:spcPct val="100000"/>
              </a:lnSpc>
              <a:spcAft>
                <a:spcPts val="800"/>
              </a:spcAft>
              <a:tabLst>
                <a:tab pos="228600" algn="l"/>
              </a:tabLst>
            </a:pPr>
            <a:r>
              <a:rPr lang="en-IN" sz="2300" dirty="0">
                <a:latin typeface="Times New Roman" panose="02020603050405020304" pitchFamily="18" charset="0"/>
                <a:ea typeface="Calibri" panose="020F0502020204030204" pitchFamily="34" charset="0"/>
                <a:cs typeface="Times New Roman" panose="02020603050405020304" pitchFamily="18" charset="0"/>
              </a:rPr>
              <a:t>Why are refund cross-empowerment Notifications required? </a:t>
            </a:r>
          </a:p>
          <a:p>
            <a:pPr algn="just">
              <a:lnSpc>
                <a:spcPct val="100000"/>
              </a:lnSpc>
              <a:spcAft>
                <a:spcPts val="800"/>
              </a:spcAft>
              <a:tabLst>
                <a:tab pos="228600" algn="l"/>
              </a:tabLst>
            </a:pPr>
            <a:r>
              <a:rPr lang="en-IN" sz="2300" dirty="0">
                <a:latin typeface="Times New Roman" panose="02020603050405020304" pitchFamily="18" charset="0"/>
                <a:ea typeface="Calibri" panose="020F0502020204030204" pitchFamily="34" charset="0"/>
                <a:cs typeface="Times New Roman" panose="02020603050405020304" pitchFamily="18" charset="0"/>
              </a:rPr>
              <a:t>If Section 4 of the IGST Act is read as an empowerment provision in itself then all State Tax officers are the Proper Officers for all CGST functions</a:t>
            </a:r>
          </a:p>
          <a:p>
            <a:pPr lvl="1" algn="just">
              <a:lnSpc>
                <a:spcPct val="100000"/>
              </a:lnSpc>
              <a:spcAft>
                <a:spcPts val="800"/>
              </a:spcAft>
              <a:tabLst>
                <a:tab pos="228600" algn="l"/>
              </a:tabLst>
            </a:pPr>
            <a:r>
              <a:rPr lang="en-IN" sz="2300" b="1" dirty="0">
                <a:latin typeface="Times New Roman" panose="02020603050405020304" pitchFamily="18" charset="0"/>
                <a:ea typeface="Calibri" panose="020F0502020204030204" pitchFamily="34" charset="0"/>
                <a:cs typeface="Times New Roman" panose="02020603050405020304" pitchFamily="18" charset="0"/>
              </a:rPr>
              <a:t>Inspector of State Tax </a:t>
            </a:r>
            <a:r>
              <a:rPr lang="en-IN" sz="2300" dirty="0">
                <a:latin typeface="Times New Roman" panose="02020603050405020304" pitchFamily="18" charset="0"/>
                <a:ea typeface="Calibri" panose="020F0502020204030204" pitchFamily="34" charset="0"/>
                <a:cs typeface="Times New Roman" panose="02020603050405020304" pitchFamily="18" charset="0"/>
              </a:rPr>
              <a:t>= </a:t>
            </a:r>
            <a:r>
              <a:rPr lang="en-IN" sz="2300" b="1" dirty="0">
                <a:latin typeface="Times New Roman" panose="02020603050405020304" pitchFamily="18" charset="0"/>
                <a:ea typeface="Calibri" panose="020F0502020204030204" pitchFamily="34" charset="0"/>
                <a:cs typeface="Times New Roman" panose="02020603050405020304" pitchFamily="18" charset="0"/>
              </a:rPr>
              <a:t>Commissioner of Central Tax/Senior Officers </a:t>
            </a:r>
          </a:p>
          <a:p>
            <a:pPr algn="just">
              <a:lnSpc>
                <a:spcPct val="107000"/>
              </a:lnSpc>
              <a:spcAft>
                <a:spcPts val="800"/>
              </a:spcAft>
              <a:tabLst>
                <a:tab pos="228600" algn="l"/>
              </a:tabLst>
            </a:pPr>
            <a:r>
              <a:rPr lang="en-IN" sz="2300" b="1" dirty="0">
                <a:latin typeface="Times New Roman" panose="02020603050405020304" pitchFamily="18" charset="0"/>
                <a:cs typeface="Times New Roman" panose="02020603050405020304" pitchFamily="18" charset="0"/>
              </a:rPr>
              <a:t>Madras HC </a:t>
            </a:r>
            <a:r>
              <a:rPr lang="en-IN" sz="2300" dirty="0">
                <a:latin typeface="Times New Roman" panose="02020603050405020304" pitchFamily="18" charset="0"/>
                <a:cs typeface="Times New Roman" panose="02020603050405020304" pitchFamily="18" charset="0"/>
              </a:rPr>
              <a:t>appears to be a correct view – MP HC and P&amp;H HC have not examined this issue in light of GST Council Minutes/Agendas etc.</a:t>
            </a:r>
          </a:p>
          <a:p>
            <a:pPr algn="just">
              <a:lnSpc>
                <a:spcPct val="107000"/>
              </a:lnSpc>
              <a:spcAft>
                <a:spcPts val="800"/>
              </a:spcAft>
              <a:tabLst>
                <a:tab pos="228600" algn="l"/>
              </a:tabLst>
            </a:pPr>
            <a:r>
              <a:rPr lang="en-IN" sz="2300" b="1" dirty="0">
                <a:latin typeface="Times New Roman" panose="02020603050405020304" pitchFamily="18" charset="0"/>
                <a:cs typeface="Times New Roman" panose="02020603050405020304" pitchFamily="18" charset="0"/>
              </a:rPr>
              <a:t>An identical issue </a:t>
            </a:r>
            <a:r>
              <a:rPr lang="en-IN" sz="2300" dirty="0">
                <a:latin typeface="Times New Roman" panose="02020603050405020304" pitchFamily="18" charset="0"/>
                <a:cs typeface="Times New Roman" panose="02020603050405020304" pitchFamily="18" charset="0"/>
              </a:rPr>
              <a:t>is pending before the Hon’ble </a:t>
            </a:r>
            <a:r>
              <a:rPr lang="en-IN" sz="2300" b="1" dirty="0">
                <a:latin typeface="Times New Roman" panose="02020603050405020304" pitchFamily="18" charset="0"/>
                <a:cs typeface="Times New Roman" panose="02020603050405020304" pitchFamily="18" charset="0"/>
              </a:rPr>
              <a:t>Allahabad HC </a:t>
            </a:r>
            <a:r>
              <a:rPr lang="en-IN" sz="2300" dirty="0">
                <a:latin typeface="Times New Roman" panose="02020603050405020304" pitchFamily="18" charset="0"/>
                <a:cs typeface="Times New Roman" panose="02020603050405020304" pitchFamily="18" charset="0"/>
              </a:rPr>
              <a:t>– </a:t>
            </a:r>
            <a:r>
              <a:rPr lang="en-IN" sz="2300" b="1" dirty="0">
                <a:latin typeface="Times New Roman" panose="02020603050405020304" pitchFamily="18" charset="0"/>
                <a:cs typeface="Times New Roman" panose="02020603050405020304" pitchFamily="18" charset="0"/>
              </a:rPr>
              <a:t>LG Industries India </a:t>
            </a:r>
            <a:r>
              <a:rPr lang="en-IN" sz="2300" b="1" dirty="0" err="1">
                <a:latin typeface="Times New Roman" panose="02020603050405020304" pitchFamily="18" charset="0"/>
                <a:cs typeface="Times New Roman" panose="02020603050405020304" pitchFamily="18" charset="0"/>
              </a:rPr>
              <a:t>Pvt.</a:t>
            </a:r>
            <a:r>
              <a:rPr lang="en-IN" sz="2300" b="1" dirty="0">
                <a:latin typeface="Times New Roman" panose="02020603050405020304" pitchFamily="18" charset="0"/>
                <a:cs typeface="Times New Roman" panose="02020603050405020304" pitchFamily="18" charset="0"/>
              </a:rPr>
              <a:t> Ltd. v. State of UP, Writ Tax No. 695 of 2024 </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451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1C392-82B0-40A9-9E07-3387585D677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Limitation – Ante Dated Orders</a:t>
            </a:r>
          </a:p>
        </p:txBody>
      </p:sp>
    </p:spTree>
    <p:extLst>
      <p:ext uri="{BB962C8B-B14F-4D97-AF65-F5344CB8AC3E}">
        <p14:creationId xmlns:p14="http://schemas.microsoft.com/office/powerpoint/2010/main" val="364143699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1946</TotalTime>
  <Words>2439</Words>
  <Application>Microsoft Office PowerPoint</Application>
  <PresentationFormat>Widescreen</PresentationFormat>
  <Paragraphs>167</Paragraphs>
  <Slides>38</Slides>
  <Notes>0</Notes>
  <HiddenSlides>26</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Arial</vt:lpstr>
      <vt:lpstr>Calibri</vt:lpstr>
      <vt:lpstr>Calibri Light</vt:lpstr>
      <vt:lpstr>Century Gothic</vt:lpstr>
      <vt:lpstr>Liberation Serif</vt:lpstr>
      <vt:lpstr>Times New Roman</vt:lpstr>
      <vt:lpstr>Wingdings 3</vt:lpstr>
      <vt:lpstr>Office Theme</vt:lpstr>
      <vt:lpstr>Ion Boardroom</vt:lpstr>
      <vt:lpstr>Cross Empowerment of State GST Officers </vt:lpstr>
      <vt:lpstr>Introduction</vt:lpstr>
      <vt:lpstr>Important Provisions</vt:lpstr>
      <vt:lpstr>Proper Officer u/s 68 or 129 for IGST Transactions</vt:lpstr>
      <vt:lpstr>Judicial View – the Proper Officer</vt:lpstr>
      <vt:lpstr>Key GST Council Minutes/Agendas</vt:lpstr>
      <vt:lpstr>Important Judgements</vt:lpstr>
      <vt:lpstr>Conclusion</vt:lpstr>
      <vt:lpstr>Limitation – Ante Dated Orders</vt:lpstr>
      <vt:lpstr>Ante-Dated Orders</vt:lpstr>
      <vt:lpstr>Ante-Dated Orders</vt:lpstr>
      <vt:lpstr>CCE v. MM Rubber Co., 1991 (55) E.L.T. 289 (S.C.)</vt:lpstr>
      <vt:lpstr>Sanka Agencies v. CCT, [2005] 142 STC 496 AP</vt:lpstr>
      <vt:lpstr>Contact</vt:lpstr>
      <vt:lpstr>PowerPoint Presentation</vt:lpstr>
      <vt:lpstr>PowerPoint Presentation</vt:lpstr>
      <vt:lpstr>Sayed Ali - 2011 (265) E.L.T. 17 (S.C.)</vt:lpstr>
      <vt:lpstr>Cannon India - 2021 (376) E.L.T. 3 (S.C.)</vt:lpstr>
      <vt:lpstr>Section 3 – CGST Act</vt:lpstr>
      <vt:lpstr>PowerPoint Presentation</vt:lpstr>
      <vt:lpstr>PowerPoint Presentation</vt:lpstr>
      <vt:lpstr>Section 4 – CGST Act</vt:lpstr>
      <vt:lpstr>Section 5 – CGST Act</vt:lpstr>
      <vt:lpstr>Circulars issued u/s 5 of the CGST Act</vt:lpstr>
      <vt:lpstr>PowerPoint Presentation</vt:lpstr>
      <vt:lpstr>PowerPoint Presentation</vt:lpstr>
      <vt:lpstr>PowerPoint Presentation</vt:lpstr>
      <vt:lpstr>Section 4 – IGST Act</vt:lpstr>
      <vt:lpstr>PowerPoint Presentation</vt:lpstr>
      <vt:lpstr>GST Council Meeting – 9th Meeting – 16/01/2017</vt:lpstr>
      <vt:lpstr>GST Council Meeting – 9th Meeting – 16/01/2017</vt:lpstr>
      <vt:lpstr>GST Council Meeting – 22nd Meeting – Agenda – 06/10/2017</vt:lpstr>
      <vt:lpstr>GST Council Meeting – 30th Meeting – Agenda - 28/09/2018</vt:lpstr>
      <vt:lpstr>GST Council Meeting – 30th Meeting – Agenda - 28/09/2018</vt:lpstr>
      <vt:lpstr>Mad. HC - Vardhan Infraastructre </vt:lpstr>
      <vt:lpstr>Mad. HC - Vardhan Infraastructre </vt:lpstr>
      <vt:lpstr>Mad. HC - Vardhan Infraastructre </vt:lpstr>
      <vt:lpstr>MP HC - Advantage India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Adv. Nikhil Gupta</dc:creator>
  <cp:lastModifiedBy>Nikhil Gupta</cp:lastModifiedBy>
  <cp:revision>381</cp:revision>
  <cp:lastPrinted>2021-08-05T08:41:07Z</cp:lastPrinted>
  <dcterms:created xsi:type="dcterms:W3CDTF">2021-04-06T05:56:07Z</dcterms:created>
  <dcterms:modified xsi:type="dcterms:W3CDTF">2024-06-07T12:52:57Z</dcterms:modified>
</cp:coreProperties>
</file>