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32"/>
  </p:notesMasterIdLst>
  <p:sldIdLst>
    <p:sldId id="256" r:id="rId2"/>
    <p:sldId id="262" r:id="rId3"/>
    <p:sldId id="257" r:id="rId4"/>
    <p:sldId id="260" r:id="rId5"/>
    <p:sldId id="258" r:id="rId6"/>
    <p:sldId id="259" r:id="rId7"/>
    <p:sldId id="290" r:id="rId8"/>
    <p:sldId id="291" r:id="rId9"/>
    <p:sldId id="264" r:id="rId10"/>
    <p:sldId id="263" r:id="rId11"/>
    <p:sldId id="265" r:id="rId12"/>
    <p:sldId id="266" r:id="rId13"/>
    <p:sldId id="268" r:id="rId14"/>
    <p:sldId id="288" r:id="rId15"/>
    <p:sldId id="270" r:id="rId16"/>
    <p:sldId id="289" r:id="rId17"/>
    <p:sldId id="272" r:id="rId18"/>
    <p:sldId id="274" r:id="rId19"/>
    <p:sldId id="283" r:id="rId20"/>
    <p:sldId id="282" r:id="rId21"/>
    <p:sldId id="286" r:id="rId22"/>
    <p:sldId id="276" r:id="rId23"/>
    <p:sldId id="284" r:id="rId24"/>
    <p:sldId id="285" r:id="rId25"/>
    <p:sldId id="267" r:id="rId26"/>
    <p:sldId id="273" r:id="rId27"/>
    <p:sldId id="287" r:id="rId28"/>
    <p:sldId id="279" r:id="rId29"/>
    <p:sldId id="280" r:id="rId30"/>
    <p:sldId id="281" r:id="rId3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31"/>
    <p:restoredTop sz="94659"/>
  </p:normalViewPr>
  <p:slideViewPr>
    <p:cSldViewPr snapToGrid="0">
      <p:cViewPr varScale="1">
        <p:scale>
          <a:sx n="110" d="100"/>
          <a:sy n="110" d="100"/>
        </p:scale>
        <p:origin x="736" y="184"/>
      </p:cViewPr>
      <p:guideLst/>
    </p:cSldViewPr>
  </p:slideViewPr>
  <p:notesTextViewPr>
    <p:cViewPr>
      <p:scale>
        <a:sx n="1" d="1"/>
        <a:sy n="1" d="1"/>
      </p:scale>
      <p:origin x="0" y="0"/>
    </p:cViewPr>
  </p:notesTextViewPr>
  <p:sorterViewPr>
    <p:cViewPr>
      <p:scale>
        <a:sx n="159" d="100"/>
        <a:sy n="159" d="100"/>
      </p:scale>
      <p:origin x="0" y="0"/>
    </p:cViewPr>
  </p:sorter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heme" Target="theme/theme1.xml"/><Relationship Id="rId8" Type="http://schemas.openxmlformats.org/officeDocument/2006/relationships/slide" Target="slides/slide7.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279CA705-49DF-0E4B-A51F-E19957923EBE}" type="datetimeFigureOut">
              <a:rPr lang="en-US" smtClean="0"/>
              <a:t>5/18/24</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35D77A4-E983-0C42-AB59-CCBCCF0DCA90}" type="slidenum">
              <a:rPr lang="en-US" smtClean="0"/>
              <a:t>‹#›</a:t>
            </a:fld>
            <a:endParaRPr lang="en-US"/>
          </a:p>
        </p:txBody>
      </p:sp>
    </p:spTree>
    <p:extLst>
      <p:ext uri="{BB962C8B-B14F-4D97-AF65-F5344CB8AC3E}">
        <p14:creationId xmlns:p14="http://schemas.microsoft.com/office/powerpoint/2010/main" val="389415414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C56D73EC-F9B3-7846-BCF4-999E57A66EE2}" type="slidenum">
              <a:rPr lang="en-US" smtClean="0"/>
              <a:t>30</a:t>
            </a:fld>
            <a:endParaRPr lang="en-US"/>
          </a:p>
        </p:txBody>
      </p:sp>
    </p:spTree>
    <p:extLst>
      <p:ext uri="{BB962C8B-B14F-4D97-AF65-F5344CB8AC3E}">
        <p14:creationId xmlns:p14="http://schemas.microsoft.com/office/powerpoint/2010/main" val="148692643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61BA040-F2E1-4218-4BA1-0D4EB1010E62}"/>
              </a:ext>
            </a:extLst>
          </p:cNvPr>
          <p:cNvSpPr>
            <a:spLocks noGrp="1"/>
          </p:cNvSpPr>
          <p:nvPr>
            <p:ph type="ctrTitle"/>
          </p:nvPr>
        </p:nvSpPr>
        <p:spPr>
          <a:xfrm>
            <a:off x="1524000" y="1122363"/>
            <a:ext cx="9144000" cy="2387600"/>
          </a:xfrm>
        </p:spPr>
        <p:txBody>
          <a:bodyPr anchor="b"/>
          <a:lstStyle>
            <a:lvl1pPr algn="ctr">
              <a:defRPr sz="6000"/>
            </a:lvl1pPr>
          </a:lstStyle>
          <a:p>
            <a:r>
              <a:rPr lang="en-GB"/>
              <a:t>Click to edit Master title style</a:t>
            </a:r>
            <a:endParaRPr lang="en-US"/>
          </a:p>
        </p:txBody>
      </p:sp>
      <p:sp>
        <p:nvSpPr>
          <p:cNvPr id="3" name="Subtitle 2">
            <a:extLst>
              <a:ext uri="{FF2B5EF4-FFF2-40B4-BE49-F238E27FC236}">
                <a16:creationId xmlns:a16="http://schemas.microsoft.com/office/drawing/2014/main" id="{8E773113-6264-5843-E236-A43ABE6CEF44}"/>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GB"/>
              <a:t>Click to edit Master subtitle style</a:t>
            </a:r>
            <a:endParaRPr lang="en-US"/>
          </a:p>
        </p:txBody>
      </p:sp>
      <p:sp>
        <p:nvSpPr>
          <p:cNvPr id="4" name="Date Placeholder 3">
            <a:extLst>
              <a:ext uri="{FF2B5EF4-FFF2-40B4-BE49-F238E27FC236}">
                <a16:creationId xmlns:a16="http://schemas.microsoft.com/office/drawing/2014/main" id="{AB8F031C-6966-89F9-43DB-25DC6D7FED95}"/>
              </a:ext>
            </a:extLst>
          </p:cNvPr>
          <p:cNvSpPr>
            <a:spLocks noGrp="1"/>
          </p:cNvSpPr>
          <p:nvPr>
            <p:ph type="dt" sz="half" idx="10"/>
          </p:nvPr>
        </p:nvSpPr>
        <p:spPr/>
        <p:txBody>
          <a:bodyPr/>
          <a:lstStyle/>
          <a:p>
            <a:fld id="{0DE830BC-7958-F045-9F8C-AC3C07777311}" type="datetimeFigureOut">
              <a:rPr lang="en-US" smtClean="0"/>
              <a:t>5/18/24</a:t>
            </a:fld>
            <a:endParaRPr lang="en-US"/>
          </a:p>
        </p:txBody>
      </p:sp>
      <p:sp>
        <p:nvSpPr>
          <p:cNvPr id="5" name="Footer Placeholder 4">
            <a:extLst>
              <a:ext uri="{FF2B5EF4-FFF2-40B4-BE49-F238E27FC236}">
                <a16:creationId xmlns:a16="http://schemas.microsoft.com/office/drawing/2014/main" id="{FF7D7CC9-08BD-00F4-1E24-91D8D3E7E5B0}"/>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B45B5577-E4ED-B814-8001-ACF06668FB76}"/>
              </a:ext>
            </a:extLst>
          </p:cNvPr>
          <p:cNvSpPr>
            <a:spLocks noGrp="1"/>
          </p:cNvSpPr>
          <p:nvPr>
            <p:ph type="sldNum" sz="quarter" idx="12"/>
          </p:nvPr>
        </p:nvSpPr>
        <p:spPr/>
        <p:txBody>
          <a:bodyPr/>
          <a:lstStyle/>
          <a:p>
            <a:fld id="{D9B7ABC2-9A30-FD49-9EAC-1C868262FCD8}" type="slidenum">
              <a:rPr lang="en-US" smtClean="0"/>
              <a:t>‹#›</a:t>
            </a:fld>
            <a:endParaRPr lang="en-US"/>
          </a:p>
        </p:txBody>
      </p:sp>
    </p:spTree>
    <p:extLst>
      <p:ext uri="{BB962C8B-B14F-4D97-AF65-F5344CB8AC3E}">
        <p14:creationId xmlns:p14="http://schemas.microsoft.com/office/powerpoint/2010/main" val="213863042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EBAB94A-64C9-3957-CD2B-3F9E7FE677C8}"/>
              </a:ext>
            </a:extLst>
          </p:cNvPr>
          <p:cNvSpPr>
            <a:spLocks noGrp="1"/>
          </p:cNvSpPr>
          <p:nvPr>
            <p:ph type="title"/>
          </p:nvPr>
        </p:nvSpPr>
        <p:spPr/>
        <p:txBody>
          <a:bodyPr/>
          <a:lstStyle/>
          <a:p>
            <a:r>
              <a:rPr lang="en-GB"/>
              <a:t>Click to edit Master title style</a:t>
            </a:r>
            <a:endParaRPr lang="en-US"/>
          </a:p>
        </p:txBody>
      </p:sp>
      <p:sp>
        <p:nvSpPr>
          <p:cNvPr id="3" name="Vertical Text Placeholder 2">
            <a:extLst>
              <a:ext uri="{FF2B5EF4-FFF2-40B4-BE49-F238E27FC236}">
                <a16:creationId xmlns:a16="http://schemas.microsoft.com/office/drawing/2014/main" id="{2AB845DF-E808-DE5C-F554-F7D43124250D}"/>
              </a:ext>
            </a:extLst>
          </p:cNvPr>
          <p:cNvSpPr>
            <a:spLocks noGrp="1"/>
          </p:cNvSpPr>
          <p:nvPr>
            <p:ph type="body" orient="vert" idx="1"/>
          </p:nvPr>
        </p:nvSpPr>
        <p:spPr/>
        <p:txBody>
          <a:bodyPr vert="eaVert"/>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Date Placeholder 3">
            <a:extLst>
              <a:ext uri="{FF2B5EF4-FFF2-40B4-BE49-F238E27FC236}">
                <a16:creationId xmlns:a16="http://schemas.microsoft.com/office/drawing/2014/main" id="{22DBB2CE-F497-7624-AEEF-334D8E5F6B7C}"/>
              </a:ext>
            </a:extLst>
          </p:cNvPr>
          <p:cNvSpPr>
            <a:spLocks noGrp="1"/>
          </p:cNvSpPr>
          <p:nvPr>
            <p:ph type="dt" sz="half" idx="10"/>
          </p:nvPr>
        </p:nvSpPr>
        <p:spPr/>
        <p:txBody>
          <a:bodyPr/>
          <a:lstStyle/>
          <a:p>
            <a:fld id="{0DE830BC-7958-F045-9F8C-AC3C07777311}" type="datetimeFigureOut">
              <a:rPr lang="en-US" smtClean="0"/>
              <a:t>5/18/24</a:t>
            </a:fld>
            <a:endParaRPr lang="en-US"/>
          </a:p>
        </p:txBody>
      </p:sp>
      <p:sp>
        <p:nvSpPr>
          <p:cNvPr id="5" name="Footer Placeholder 4">
            <a:extLst>
              <a:ext uri="{FF2B5EF4-FFF2-40B4-BE49-F238E27FC236}">
                <a16:creationId xmlns:a16="http://schemas.microsoft.com/office/drawing/2014/main" id="{22A17564-CA61-E968-1E01-90BB43092E61}"/>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E87417C5-DA56-6580-AA17-9740E20E7C64}"/>
              </a:ext>
            </a:extLst>
          </p:cNvPr>
          <p:cNvSpPr>
            <a:spLocks noGrp="1"/>
          </p:cNvSpPr>
          <p:nvPr>
            <p:ph type="sldNum" sz="quarter" idx="12"/>
          </p:nvPr>
        </p:nvSpPr>
        <p:spPr/>
        <p:txBody>
          <a:bodyPr/>
          <a:lstStyle/>
          <a:p>
            <a:fld id="{D9B7ABC2-9A30-FD49-9EAC-1C868262FCD8}" type="slidenum">
              <a:rPr lang="en-US" smtClean="0"/>
              <a:t>‹#›</a:t>
            </a:fld>
            <a:endParaRPr lang="en-US"/>
          </a:p>
        </p:txBody>
      </p:sp>
    </p:spTree>
    <p:extLst>
      <p:ext uri="{BB962C8B-B14F-4D97-AF65-F5344CB8AC3E}">
        <p14:creationId xmlns:p14="http://schemas.microsoft.com/office/powerpoint/2010/main" val="35583518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A35AE470-4E1C-CC95-69FF-7B444B04C6F4}"/>
              </a:ext>
            </a:extLst>
          </p:cNvPr>
          <p:cNvSpPr>
            <a:spLocks noGrp="1"/>
          </p:cNvSpPr>
          <p:nvPr>
            <p:ph type="title" orient="vert"/>
          </p:nvPr>
        </p:nvSpPr>
        <p:spPr>
          <a:xfrm>
            <a:off x="8724900" y="365125"/>
            <a:ext cx="2628900" cy="5811838"/>
          </a:xfrm>
        </p:spPr>
        <p:txBody>
          <a:bodyPr vert="eaVert"/>
          <a:lstStyle/>
          <a:p>
            <a:r>
              <a:rPr lang="en-GB"/>
              <a:t>Click to edit Master title style</a:t>
            </a:r>
            <a:endParaRPr lang="en-US"/>
          </a:p>
        </p:txBody>
      </p:sp>
      <p:sp>
        <p:nvSpPr>
          <p:cNvPr id="3" name="Vertical Text Placeholder 2">
            <a:extLst>
              <a:ext uri="{FF2B5EF4-FFF2-40B4-BE49-F238E27FC236}">
                <a16:creationId xmlns:a16="http://schemas.microsoft.com/office/drawing/2014/main" id="{C1906A77-1EB9-FBA1-16A4-FA2BBFED7B23}"/>
              </a:ext>
            </a:extLst>
          </p:cNvPr>
          <p:cNvSpPr>
            <a:spLocks noGrp="1"/>
          </p:cNvSpPr>
          <p:nvPr>
            <p:ph type="body" orient="vert" idx="1"/>
          </p:nvPr>
        </p:nvSpPr>
        <p:spPr>
          <a:xfrm>
            <a:off x="838200" y="365125"/>
            <a:ext cx="7734300" cy="5811838"/>
          </a:xfrm>
        </p:spPr>
        <p:txBody>
          <a:bodyPr vert="eaVert"/>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Date Placeholder 3">
            <a:extLst>
              <a:ext uri="{FF2B5EF4-FFF2-40B4-BE49-F238E27FC236}">
                <a16:creationId xmlns:a16="http://schemas.microsoft.com/office/drawing/2014/main" id="{183E3390-1209-72F5-18A3-8C7502D396E1}"/>
              </a:ext>
            </a:extLst>
          </p:cNvPr>
          <p:cNvSpPr>
            <a:spLocks noGrp="1"/>
          </p:cNvSpPr>
          <p:nvPr>
            <p:ph type="dt" sz="half" idx="10"/>
          </p:nvPr>
        </p:nvSpPr>
        <p:spPr/>
        <p:txBody>
          <a:bodyPr/>
          <a:lstStyle/>
          <a:p>
            <a:fld id="{0DE830BC-7958-F045-9F8C-AC3C07777311}" type="datetimeFigureOut">
              <a:rPr lang="en-US" smtClean="0"/>
              <a:t>5/18/24</a:t>
            </a:fld>
            <a:endParaRPr lang="en-US"/>
          </a:p>
        </p:txBody>
      </p:sp>
      <p:sp>
        <p:nvSpPr>
          <p:cNvPr id="5" name="Footer Placeholder 4">
            <a:extLst>
              <a:ext uri="{FF2B5EF4-FFF2-40B4-BE49-F238E27FC236}">
                <a16:creationId xmlns:a16="http://schemas.microsoft.com/office/drawing/2014/main" id="{DBD11AB6-8FC8-84AB-5AE5-DA812A82EF3D}"/>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5619DAA7-BE44-50A3-895F-D489DF008B05}"/>
              </a:ext>
            </a:extLst>
          </p:cNvPr>
          <p:cNvSpPr>
            <a:spLocks noGrp="1"/>
          </p:cNvSpPr>
          <p:nvPr>
            <p:ph type="sldNum" sz="quarter" idx="12"/>
          </p:nvPr>
        </p:nvSpPr>
        <p:spPr/>
        <p:txBody>
          <a:bodyPr/>
          <a:lstStyle/>
          <a:p>
            <a:fld id="{D9B7ABC2-9A30-FD49-9EAC-1C868262FCD8}" type="slidenum">
              <a:rPr lang="en-US" smtClean="0"/>
              <a:t>‹#›</a:t>
            </a:fld>
            <a:endParaRPr lang="en-US"/>
          </a:p>
        </p:txBody>
      </p:sp>
    </p:spTree>
    <p:extLst>
      <p:ext uri="{BB962C8B-B14F-4D97-AF65-F5344CB8AC3E}">
        <p14:creationId xmlns:p14="http://schemas.microsoft.com/office/powerpoint/2010/main" val="110356435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4C4A676-C01E-FA79-4FB9-302D4BD9D01E}"/>
              </a:ext>
            </a:extLst>
          </p:cNvPr>
          <p:cNvSpPr>
            <a:spLocks noGrp="1"/>
          </p:cNvSpPr>
          <p:nvPr>
            <p:ph type="title"/>
          </p:nvPr>
        </p:nvSpPr>
        <p:spPr/>
        <p:txBody>
          <a:bodyPr/>
          <a:lstStyle/>
          <a:p>
            <a:r>
              <a:rPr lang="en-GB"/>
              <a:t>Click to edit Master title style</a:t>
            </a:r>
            <a:endParaRPr lang="en-US"/>
          </a:p>
        </p:txBody>
      </p:sp>
      <p:sp>
        <p:nvSpPr>
          <p:cNvPr id="3" name="Content Placeholder 2">
            <a:extLst>
              <a:ext uri="{FF2B5EF4-FFF2-40B4-BE49-F238E27FC236}">
                <a16:creationId xmlns:a16="http://schemas.microsoft.com/office/drawing/2014/main" id="{169A01C1-1990-14F4-2912-8C22C0426ECF}"/>
              </a:ext>
            </a:extLst>
          </p:cNvPr>
          <p:cNvSpPr>
            <a:spLocks noGrp="1"/>
          </p:cNvSpPr>
          <p:nvPr>
            <p:ph idx="1"/>
          </p:nvPr>
        </p:nvSpPr>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Date Placeholder 3">
            <a:extLst>
              <a:ext uri="{FF2B5EF4-FFF2-40B4-BE49-F238E27FC236}">
                <a16:creationId xmlns:a16="http://schemas.microsoft.com/office/drawing/2014/main" id="{F5CD84F7-AF0B-6A2F-5866-B900E437E2BB}"/>
              </a:ext>
            </a:extLst>
          </p:cNvPr>
          <p:cNvSpPr>
            <a:spLocks noGrp="1"/>
          </p:cNvSpPr>
          <p:nvPr>
            <p:ph type="dt" sz="half" idx="10"/>
          </p:nvPr>
        </p:nvSpPr>
        <p:spPr/>
        <p:txBody>
          <a:bodyPr/>
          <a:lstStyle/>
          <a:p>
            <a:fld id="{0DE830BC-7958-F045-9F8C-AC3C07777311}" type="datetimeFigureOut">
              <a:rPr lang="en-US" smtClean="0"/>
              <a:t>5/18/24</a:t>
            </a:fld>
            <a:endParaRPr lang="en-US"/>
          </a:p>
        </p:txBody>
      </p:sp>
      <p:sp>
        <p:nvSpPr>
          <p:cNvPr id="5" name="Footer Placeholder 4">
            <a:extLst>
              <a:ext uri="{FF2B5EF4-FFF2-40B4-BE49-F238E27FC236}">
                <a16:creationId xmlns:a16="http://schemas.microsoft.com/office/drawing/2014/main" id="{0D8EB072-057C-A6CB-4374-80438EA44FA9}"/>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02F7AF2D-28C5-13FA-09FC-643E9EDEA2F7}"/>
              </a:ext>
            </a:extLst>
          </p:cNvPr>
          <p:cNvSpPr>
            <a:spLocks noGrp="1"/>
          </p:cNvSpPr>
          <p:nvPr>
            <p:ph type="sldNum" sz="quarter" idx="12"/>
          </p:nvPr>
        </p:nvSpPr>
        <p:spPr/>
        <p:txBody>
          <a:bodyPr/>
          <a:lstStyle/>
          <a:p>
            <a:fld id="{D9B7ABC2-9A30-FD49-9EAC-1C868262FCD8}" type="slidenum">
              <a:rPr lang="en-US" smtClean="0"/>
              <a:t>‹#›</a:t>
            </a:fld>
            <a:endParaRPr lang="en-US"/>
          </a:p>
        </p:txBody>
      </p:sp>
    </p:spTree>
    <p:extLst>
      <p:ext uri="{BB962C8B-B14F-4D97-AF65-F5344CB8AC3E}">
        <p14:creationId xmlns:p14="http://schemas.microsoft.com/office/powerpoint/2010/main" val="231514072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F98BBB2-9EFA-7DE4-338B-4BD9838FA6FC}"/>
              </a:ext>
            </a:extLst>
          </p:cNvPr>
          <p:cNvSpPr>
            <a:spLocks noGrp="1"/>
          </p:cNvSpPr>
          <p:nvPr>
            <p:ph type="title"/>
          </p:nvPr>
        </p:nvSpPr>
        <p:spPr>
          <a:xfrm>
            <a:off x="831850" y="1709738"/>
            <a:ext cx="10515600" cy="2852737"/>
          </a:xfrm>
        </p:spPr>
        <p:txBody>
          <a:bodyPr anchor="b"/>
          <a:lstStyle>
            <a:lvl1pPr>
              <a:defRPr sz="6000"/>
            </a:lvl1pPr>
          </a:lstStyle>
          <a:p>
            <a:r>
              <a:rPr lang="en-GB"/>
              <a:t>Click to edit Master title style</a:t>
            </a:r>
            <a:endParaRPr lang="en-US"/>
          </a:p>
        </p:txBody>
      </p:sp>
      <p:sp>
        <p:nvSpPr>
          <p:cNvPr id="3" name="Text Placeholder 2">
            <a:extLst>
              <a:ext uri="{FF2B5EF4-FFF2-40B4-BE49-F238E27FC236}">
                <a16:creationId xmlns:a16="http://schemas.microsoft.com/office/drawing/2014/main" id="{00B771CA-895A-B244-4A72-C5C9E6F4291F}"/>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GB"/>
              <a:t>Click to edit Master text styles</a:t>
            </a:r>
          </a:p>
        </p:txBody>
      </p:sp>
      <p:sp>
        <p:nvSpPr>
          <p:cNvPr id="4" name="Date Placeholder 3">
            <a:extLst>
              <a:ext uri="{FF2B5EF4-FFF2-40B4-BE49-F238E27FC236}">
                <a16:creationId xmlns:a16="http://schemas.microsoft.com/office/drawing/2014/main" id="{B60A2128-FC5A-977F-630D-11E115C645FB}"/>
              </a:ext>
            </a:extLst>
          </p:cNvPr>
          <p:cNvSpPr>
            <a:spLocks noGrp="1"/>
          </p:cNvSpPr>
          <p:nvPr>
            <p:ph type="dt" sz="half" idx="10"/>
          </p:nvPr>
        </p:nvSpPr>
        <p:spPr/>
        <p:txBody>
          <a:bodyPr/>
          <a:lstStyle/>
          <a:p>
            <a:fld id="{0DE830BC-7958-F045-9F8C-AC3C07777311}" type="datetimeFigureOut">
              <a:rPr lang="en-US" smtClean="0"/>
              <a:t>5/18/24</a:t>
            </a:fld>
            <a:endParaRPr lang="en-US"/>
          </a:p>
        </p:txBody>
      </p:sp>
      <p:sp>
        <p:nvSpPr>
          <p:cNvPr id="5" name="Footer Placeholder 4">
            <a:extLst>
              <a:ext uri="{FF2B5EF4-FFF2-40B4-BE49-F238E27FC236}">
                <a16:creationId xmlns:a16="http://schemas.microsoft.com/office/drawing/2014/main" id="{7304AC5C-E963-26D4-FE54-FE4C17A20246}"/>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1E84548B-9B86-D53C-F496-F9207DB9FB93}"/>
              </a:ext>
            </a:extLst>
          </p:cNvPr>
          <p:cNvSpPr>
            <a:spLocks noGrp="1"/>
          </p:cNvSpPr>
          <p:nvPr>
            <p:ph type="sldNum" sz="quarter" idx="12"/>
          </p:nvPr>
        </p:nvSpPr>
        <p:spPr/>
        <p:txBody>
          <a:bodyPr/>
          <a:lstStyle/>
          <a:p>
            <a:fld id="{D9B7ABC2-9A30-FD49-9EAC-1C868262FCD8}" type="slidenum">
              <a:rPr lang="en-US" smtClean="0"/>
              <a:t>‹#›</a:t>
            </a:fld>
            <a:endParaRPr lang="en-US"/>
          </a:p>
        </p:txBody>
      </p:sp>
    </p:spTree>
    <p:extLst>
      <p:ext uri="{BB962C8B-B14F-4D97-AF65-F5344CB8AC3E}">
        <p14:creationId xmlns:p14="http://schemas.microsoft.com/office/powerpoint/2010/main" val="277135703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CE0D182-4B8C-EE93-7E9B-4A6F5A0ABAA2}"/>
              </a:ext>
            </a:extLst>
          </p:cNvPr>
          <p:cNvSpPr>
            <a:spLocks noGrp="1"/>
          </p:cNvSpPr>
          <p:nvPr>
            <p:ph type="title"/>
          </p:nvPr>
        </p:nvSpPr>
        <p:spPr/>
        <p:txBody>
          <a:bodyPr/>
          <a:lstStyle/>
          <a:p>
            <a:r>
              <a:rPr lang="en-GB"/>
              <a:t>Click to edit Master title style</a:t>
            </a:r>
            <a:endParaRPr lang="en-US"/>
          </a:p>
        </p:txBody>
      </p:sp>
      <p:sp>
        <p:nvSpPr>
          <p:cNvPr id="3" name="Content Placeholder 2">
            <a:extLst>
              <a:ext uri="{FF2B5EF4-FFF2-40B4-BE49-F238E27FC236}">
                <a16:creationId xmlns:a16="http://schemas.microsoft.com/office/drawing/2014/main" id="{FD6FDC04-746F-BF52-36B0-F74396184D82}"/>
              </a:ext>
            </a:extLst>
          </p:cNvPr>
          <p:cNvSpPr>
            <a:spLocks noGrp="1"/>
          </p:cNvSpPr>
          <p:nvPr>
            <p:ph sz="half" idx="1"/>
          </p:nvPr>
        </p:nvSpPr>
        <p:spPr>
          <a:xfrm>
            <a:off x="838200" y="1825625"/>
            <a:ext cx="5181600" cy="4351338"/>
          </a:xfrm>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Content Placeholder 3">
            <a:extLst>
              <a:ext uri="{FF2B5EF4-FFF2-40B4-BE49-F238E27FC236}">
                <a16:creationId xmlns:a16="http://schemas.microsoft.com/office/drawing/2014/main" id="{4B4FE493-DFC0-307A-8400-0693FD016741}"/>
              </a:ext>
            </a:extLst>
          </p:cNvPr>
          <p:cNvSpPr>
            <a:spLocks noGrp="1"/>
          </p:cNvSpPr>
          <p:nvPr>
            <p:ph sz="half" idx="2"/>
          </p:nvPr>
        </p:nvSpPr>
        <p:spPr>
          <a:xfrm>
            <a:off x="6172200" y="1825625"/>
            <a:ext cx="5181600" cy="4351338"/>
          </a:xfrm>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5" name="Date Placeholder 4">
            <a:extLst>
              <a:ext uri="{FF2B5EF4-FFF2-40B4-BE49-F238E27FC236}">
                <a16:creationId xmlns:a16="http://schemas.microsoft.com/office/drawing/2014/main" id="{FA021ECF-8633-D683-489B-A97AC55557D9}"/>
              </a:ext>
            </a:extLst>
          </p:cNvPr>
          <p:cNvSpPr>
            <a:spLocks noGrp="1"/>
          </p:cNvSpPr>
          <p:nvPr>
            <p:ph type="dt" sz="half" idx="10"/>
          </p:nvPr>
        </p:nvSpPr>
        <p:spPr/>
        <p:txBody>
          <a:bodyPr/>
          <a:lstStyle/>
          <a:p>
            <a:fld id="{0DE830BC-7958-F045-9F8C-AC3C07777311}" type="datetimeFigureOut">
              <a:rPr lang="en-US" smtClean="0"/>
              <a:t>5/18/24</a:t>
            </a:fld>
            <a:endParaRPr lang="en-US"/>
          </a:p>
        </p:txBody>
      </p:sp>
      <p:sp>
        <p:nvSpPr>
          <p:cNvPr id="6" name="Footer Placeholder 5">
            <a:extLst>
              <a:ext uri="{FF2B5EF4-FFF2-40B4-BE49-F238E27FC236}">
                <a16:creationId xmlns:a16="http://schemas.microsoft.com/office/drawing/2014/main" id="{111E69DE-22A1-EAF6-96A3-B6AC0F749812}"/>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A76BEC3D-AA6D-9C69-0E75-BEF39C0A0F6F}"/>
              </a:ext>
            </a:extLst>
          </p:cNvPr>
          <p:cNvSpPr>
            <a:spLocks noGrp="1"/>
          </p:cNvSpPr>
          <p:nvPr>
            <p:ph type="sldNum" sz="quarter" idx="12"/>
          </p:nvPr>
        </p:nvSpPr>
        <p:spPr/>
        <p:txBody>
          <a:bodyPr/>
          <a:lstStyle/>
          <a:p>
            <a:fld id="{D9B7ABC2-9A30-FD49-9EAC-1C868262FCD8}" type="slidenum">
              <a:rPr lang="en-US" smtClean="0"/>
              <a:t>‹#›</a:t>
            </a:fld>
            <a:endParaRPr lang="en-US"/>
          </a:p>
        </p:txBody>
      </p:sp>
    </p:spTree>
    <p:extLst>
      <p:ext uri="{BB962C8B-B14F-4D97-AF65-F5344CB8AC3E}">
        <p14:creationId xmlns:p14="http://schemas.microsoft.com/office/powerpoint/2010/main" val="38619982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506CD14-82D9-CECE-12AE-6153594D0079}"/>
              </a:ext>
            </a:extLst>
          </p:cNvPr>
          <p:cNvSpPr>
            <a:spLocks noGrp="1"/>
          </p:cNvSpPr>
          <p:nvPr>
            <p:ph type="title"/>
          </p:nvPr>
        </p:nvSpPr>
        <p:spPr>
          <a:xfrm>
            <a:off x="839788" y="365125"/>
            <a:ext cx="10515600" cy="1325563"/>
          </a:xfrm>
        </p:spPr>
        <p:txBody>
          <a:bodyPr/>
          <a:lstStyle/>
          <a:p>
            <a:r>
              <a:rPr lang="en-GB"/>
              <a:t>Click to edit Master title style</a:t>
            </a:r>
            <a:endParaRPr lang="en-US"/>
          </a:p>
        </p:txBody>
      </p:sp>
      <p:sp>
        <p:nvSpPr>
          <p:cNvPr id="3" name="Text Placeholder 2">
            <a:extLst>
              <a:ext uri="{FF2B5EF4-FFF2-40B4-BE49-F238E27FC236}">
                <a16:creationId xmlns:a16="http://schemas.microsoft.com/office/drawing/2014/main" id="{E11F78FE-CD05-BBE8-4CA2-6FBB15747D51}"/>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a:t>Click to edit Master text styles</a:t>
            </a:r>
          </a:p>
        </p:txBody>
      </p:sp>
      <p:sp>
        <p:nvSpPr>
          <p:cNvPr id="4" name="Content Placeholder 3">
            <a:extLst>
              <a:ext uri="{FF2B5EF4-FFF2-40B4-BE49-F238E27FC236}">
                <a16:creationId xmlns:a16="http://schemas.microsoft.com/office/drawing/2014/main" id="{27CEC843-9BEC-3DAC-07E0-EEA6F79F4ED8}"/>
              </a:ext>
            </a:extLst>
          </p:cNvPr>
          <p:cNvSpPr>
            <a:spLocks noGrp="1"/>
          </p:cNvSpPr>
          <p:nvPr>
            <p:ph sz="half" idx="2"/>
          </p:nvPr>
        </p:nvSpPr>
        <p:spPr>
          <a:xfrm>
            <a:off x="839788" y="2505075"/>
            <a:ext cx="5157787" cy="3684588"/>
          </a:xfrm>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5" name="Text Placeholder 4">
            <a:extLst>
              <a:ext uri="{FF2B5EF4-FFF2-40B4-BE49-F238E27FC236}">
                <a16:creationId xmlns:a16="http://schemas.microsoft.com/office/drawing/2014/main" id="{EDCB8E69-87A2-A2B6-E48B-C65ABB7F1361}"/>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a:t>Click to edit Master text styles</a:t>
            </a:r>
          </a:p>
        </p:txBody>
      </p:sp>
      <p:sp>
        <p:nvSpPr>
          <p:cNvPr id="6" name="Content Placeholder 5">
            <a:extLst>
              <a:ext uri="{FF2B5EF4-FFF2-40B4-BE49-F238E27FC236}">
                <a16:creationId xmlns:a16="http://schemas.microsoft.com/office/drawing/2014/main" id="{D531068A-92E2-096B-2338-EC305DF955E1}"/>
              </a:ext>
            </a:extLst>
          </p:cNvPr>
          <p:cNvSpPr>
            <a:spLocks noGrp="1"/>
          </p:cNvSpPr>
          <p:nvPr>
            <p:ph sz="quarter" idx="4"/>
          </p:nvPr>
        </p:nvSpPr>
        <p:spPr>
          <a:xfrm>
            <a:off x="6172200" y="2505075"/>
            <a:ext cx="5183188" cy="3684588"/>
          </a:xfrm>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7" name="Date Placeholder 6">
            <a:extLst>
              <a:ext uri="{FF2B5EF4-FFF2-40B4-BE49-F238E27FC236}">
                <a16:creationId xmlns:a16="http://schemas.microsoft.com/office/drawing/2014/main" id="{615D03DF-5716-DB21-C200-59D635BF02C4}"/>
              </a:ext>
            </a:extLst>
          </p:cNvPr>
          <p:cNvSpPr>
            <a:spLocks noGrp="1"/>
          </p:cNvSpPr>
          <p:nvPr>
            <p:ph type="dt" sz="half" idx="10"/>
          </p:nvPr>
        </p:nvSpPr>
        <p:spPr/>
        <p:txBody>
          <a:bodyPr/>
          <a:lstStyle/>
          <a:p>
            <a:fld id="{0DE830BC-7958-F045-9F8C-AC3C07777311}" type="datetimeFigureOut">
              <a:rPr lang="en-US" smtClean="0"/>
              <a:t>5/18/24</a:t>
            </a:fld>
            <a:endParaRPr lang="en-US"/>
          </a:p>
        </p:txBody>
      </p:sp>
      <p:sp>
        <p:nvSpPr>
          <p:cNvPr id="8" name="Footer Placeholder 7">
            <a:extLst>
              <a:ext uri="{FF2B5EF4-FFF2-40B4-BE49-F238E27FC236}">
                <a16:creationId xmlns:a16="http://schemas.microsoft.com/office/drawing/2014/main" id="{3C3F1A3F-3182-2209-A699-DCF04913D115}"/>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210BD74B-65B3-BAED-AD82-135CA8C2460A}"/>
              </a:ext>
            </a:extLst>
          </p:cNvPr>
          <p:cNvSpPr>
            <a:spLocks noGrp="1"/>
          </p:cNvSpPr>
          <p:nvPr>
            <p:ph type="sldNum" sz="quarter" idx="12"/>
          </p:nvPr>
        </p:nvSpPr>
        <p:spPr/>
        <p:txBody>
          <a:bodyPr/>
          <a:lstStyle/>
          <a:p>
            <a:fld id="{D9B7ABC2-9A30-FD49-9EAC-1C868262FCD8}" type="slidenum">
              <a:rPr lang="en-US" smtClean="0"/>
              <a:t>‹#›</a:t>
            </a:fld>
            <a:endParaRPr lang="en-US"/>
          </a:p>
        </p:txBody>
      </p:sp>
    </p:spTree>
    <p:extLst>
      <p:ext uri="{BB962C8B-B14F-4D97-AF65-F5344CB8AC3E}">
        <p14:creationId xmlns:p14="http://schemas.microsoft.com/office/powerpoint/2010/main" val="126878057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C80477F-3DE1-6311-2316-1F7B02DAC814}"/>
              </a:ext>
            </a:extLst>
          </p:cNvPr>
          <p:cNvSpPr>
            <a:spLocks noGrp="1"/>
          </p:cNvSpPr>
          <p:nvPr>
            <p:ph type="title"/>
          </p:nvPr>
        </p:nvSpPr>
        <p:spPr/>
        <p:txBody>
          <a:bodyPr/>
          <a:lstStyle/>
          <a:p>
            <a:r>
              <a:rPr lang="en-GB"/>
              <a:t>Click to edit Master title style</a:t>
            </a:r>
            <a:endParaRPr lang="en-US"/>
          </a:p>
        </p:txBody>
      </p:sp>
      <p:sp>
        <p:nvSpPr>
          <p:cNvPr id="3" name="Date Placeholder 2">
            <a:extLst>
              <a:ext uri="{FF2B5EF4-FFF2-40B4-BE49-F238E27FC236}">
                <a16:creationId xmlns:a16="http://schemas.microsoft.com/office/drawing/2014/main" id="{DBCB4E31-B37F-E2BE-70E7-43A8ABEF14E8}"/>
              </a:ext>
            </a:extLst>
          </p:cNvPr>
          <p:cNvSpPr>
            <a:spLocks noGrp="1"/>
          </p:cNvSpPr>
          <p:nvPr>
            <p:ph type="dt" sz="half" idx="10"/>
          </p:nvPr>
        </p:nvSpPr>
        <p:spPr/>
        <p:txBody>
          <a:bodyPr/>
          <a:lstStyle/>
          <a:p>
            <a:fld id="{0DE830BC-7958-F045-9F8C-AC3C07777311}" type="datetimeFigureOut">
              <a:rPr lang="en-US" smtClean="0"/>
              <a:t>5/18/24</a:t>
            </a:fld>
            <a:endParaRPr lang="en-US"/>
          </a:p>
        </p:txBody>
      </p:sp>
      <p:sp>
        <p:nvSpPr>
          <p:cNvPr id="4" name="Footer Placeholder 3">
            <a:extLst>
              <a:ext uri="{FF2B5EF4-FFF2-40B4-BE49-F238E27FC236}">
                <a16:creationId xmlns:a16="http://schemas.microsoft.com/office/drawing/2014/main" id="{2C64AE19-B901-7639-516C-122A97EAA571}"/>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9AD7CA4B-F113-3885-3324-AFAD0BA751C9}"/>
              </a:ext>
            </a:extLst>
          </p:cNvPr>
          <p:cNvSpPr>
            <a:spLocks noGrp="1"/>
          </p:cNvSpPr>
          <p:nvPr>
            <p:ph type="sldNum" sz="quarter" idx="12"/>
          </p:nvPr>
        </p:nvSpPr>
        <p:spPr/>
        <p:txBody>
          <a:bodyPr/>
          <a:lstStyle/>
          <a:p>
            <a:fld id="{D9B7ABC2-9A30-FD49-9EAC-1C868262FCD8}" type="slidenum">
              <a:rPr lang="en-US" smtClean="0"/>
              <a:t>‹#›</a:t>
            </a:fld>
            <a:endParaRPr lang="en-US"/>
          </a:p>
        </p:txBody>
      </p:sp>
    </p:spTree>
    <p:extLst>
      <p:ext uri="{BB962C8B-B14F-4D97-AF65-F5344CB8AC3E}">
        <p14:creationId xmlns:p14="http://schemas.microsoft.com/office/powerpoint/2010/main" val="250181851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AF899FF2-3B1C-D380-2C97-2CBF69AD339C}"/>
              </a:ext>
            </a:extLst>
          </p:cNvPr>
          <p:cNvSpPr>
            <a:spLocks noGrp="1"/>
          </p:cNvSpPr>
          <p:nvPr>
            <p:ph type="dt" sz="half" idx="10"/>
          </p:nvPr>
        </p:nvSpPr>
        <p:spPr/>
        <p:txBody>
          <a:bodyPr/>
          <a:lstStyle/>
          <a:p>
            <a:fld id="{0DE830BC-7958-F045-9F8C-AC3C07777311}" type="datetimeFigureOut">
              <a:rPr lang="en-US" smtClean="0"/>
              <a:t>5/18/24</a:t>
            </a:fld>
            <a:endParaRPr lang="en-US"/>
          </a:p>
        </p:txBody>
      </p:sp>
      <p:sp>
        <p:nvSpPr>
          <p:cNvPr id="3" name="Footer Placeholder 2">
            <a:extLst>
              <a:ext uri="{FF2B5EF4-FFF2-40B4-BE49-F238E27FC236}">
                <a16:creationId xmlns:a16="http://schemas.microsoft.com/office/drawing/2014/main" id="{51B73607-4358-B88C-A038-E6F6DC598301}"/>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CA73CB93-5A92-97A0-5CBB-69680ED7FE44}"/>
              </a:ext>
            </a:extLst>
          </p:cNvPr>
          <p:cNvSpPr>
            <a:spLocks noGrp="1"/>
          </p:cNvSpPr>
          <p:nvPr>
            <p:ph type="sldNum" sz="quarter" idx="12"/>
          </p:nvPr>
        </p:nvSpPr>
        <p:spPr/>
        <p:txBody>
          <a:bodyPr/>
          <a:lstStyle/>
          <a:p>
            <a:fld id="{D9B7ABC2-9A30-FD49-9EAC-1C868262FCD8}" type="slidenum">
              <a:rPr lang="en-US" smtClean="0"/>
              <a:t>‹#›</a:t>
            </a:fld>
            <a:endParaRPr lang="en-US"/>
          </a:p>
        </p:txBody>
      </p:sp>
    </p:spTree>
    <p:extLst>
      <p:ext uri="{BB962C8B-B14F-4D97-AF65-F5344CB8AC3E}">
        <p14:creationId xmlns:p14="http://schemas.microsoft.com/office/powerpoint/2010/main" val="6575044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ED209A6-0ACA-D6B6-5FE3-99FFC09B3791}"/>
              </a:ext>
            </a:extLst>
          </p:cNvPr>
          <p:cNvSpPr>
            <a:spLocks noGrp="1"/>
          </p:cNvSpPr>
          <p:nvPr>
            <p:ph type="title"/>
          </p:nvPr>
        </p:nvSpPr>
        <p:spPr>
          <a:xfrm>
            <a:off x="839788" y="457200"/>
            <a:ext cx="3932237" cy="1600200"/>
          </a:xfrm>
        </p:spPr>
        <p:txBody>
          <a:bodyPr anchor="b"/>
          <a:lstStyle>
            <a:lvl1pPr>
              <a:defRPr sz="3200"/>
            </a:lvl1pPr>
          </a:lstStyle>
          <a:p>
            <a:r>
              <a:rPr lang="en-GB"/>
              <a:t>Click to edit Master title style</a:t>
            </a:r>
            <a:endParaRPr lang="en-US"/>
          </a:p>
        </p:txBody>
      </p:sp>
      <p:sp>
        <p:nvSpPr>
          <p:cNvPr id="3" name="Content Placeholder 2">
            <a:extLst>
              <a:ext uri="{FF2B5EF4-FFF2-40B4-BE49-F238E27FC236}">
                <a16:creationId xmlns:a16="http://schemas.microsoft.com/office/drawing/2014/main" id="{557B710E-7FF9-FFD9-8664-525BF92B0EE3}"/>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Text Placeholder 3">
            <a:extLst>
              <a:ext uri="{FF2B5EF4-FFF2-40B4-BE49-F238E27FC236}">
                <a16:creationId xmlns:a16="http://schemas.microsoft.com/office/drawing/2014/main" id="{A2FB17A8-5345-96BD-FE29-9AEA73720B4A}"/>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GB"/>
              <a:t>Click to edit Master text styles</a:t>
            </a:r>
          </a:p>
        </p:txBody>
      </p:sp>
      <p:sp>
        <p:nvSpPr>
          <p:cNvPr id="5" name="Date Placeholder 4">
            <a:extLst>
              <a:ext uri="{FF2B5EF4-FFF2-40B4-BE49-F238E27FC236}">
                <a16:creationId xmlns:a16="http://schemas.microsoft.com/office/drawing/2014/main" id="{A62ACA99-3A67-6D94-3643-5AA0C2B1BCC4}"/>
              </a:ext>
            </a:extLst>
          </p:cNvPr>
          <p:cNvSpPr>
            <a:spLocks noGrp="1"/>
          </p:cNvSpPr>
          <p:nvPr>
            <p:ph type="dt" sz="half" idx="10"/>
          </p:nvPr>
        </p:nvSpPr>
        <p:spPr/>
        <p:txBody>
          <a:bodyPr/>
          <a:lstStyle/>
          <a:p>
            <a:fld id="{0DE830BC-7958-F045-9F8C-AC3C07777311}" type="datetimeFigureOut">
              <a:rPr lang="en-US" smtClean="0"/>
              <a:t>5/18/24</a:t>
            </a:fld>
            <a:endParaRPr lang="en-US"/>
          </a:p>
        </p:txBody>
      </p:sp>
      <p:sp>
        <p:nvSpPr>
          <p:cNvPr id="6" name="Footer Placeholder 5">
            <a:extLst>
              <a:ext uri="{FF2B5EF4-FFF2-40B4-BE49-F238E27FC236}">
                <a16:creationId xmlns:a16="http://schemas.microsoft.com/office/drawing/2014/main" id="{E7068D1D-FF39-45FB-6995-F2DB714C3CA7}"/>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FBCCF16E-4ACA-52C7-3130-8A9C6BFFCA4A}"/>
              </a:ext>
            </a:extLst>
          </p:cNvPr>
          <p:cNvSpPr>
            <a:spLocks noGrp="1"/>
          </p:cNvSpPr>
          <p:nvPr>
            <p:ph type="sldNum" sz="quarter" idx="12"/>
          </p:nvPr>
        </p:nvSpPr>
        <p:spPr/>
        <p:txBody>
          <a:bodyPr/>
          <a:lstStyle/>
          <a:p>
            <a:fld id="{D9B7ABC2-9A30-FD49-9EAC-1C868262FCD8}" type="slidenum">
              <a:rPr lang="en-US" smtClean="0"/>
              <a:t>‹#›</a:t>
            </a:fld>
            <a:endParaRPr lang="en-US"/>
          </a:p>
        </p:txBody>
      </p:sp>
    </p:spTree>
    <p:extLst>
      <p:ext uri="{BB962C8B-B14F-4D97-AF65-F5344CB8AC3E}">
        <p14:creationId xmlns:p14="http://schemas.microsoft.com/office/powerpoint/2010/main" val="139461917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C1C8B40-C4BC-933B-CE32-EA2F51B6EAB2}"/>
              </a:ext>
            </a:extLst>
          </p:cNvPr>
          <p:cNvSpPr>
            <a:spLocks noGrp="1"/>
          </p:cNvSpPr>
          <p:nvPr>
            <p:ph type="title"/>
          </p:nvPr>
        </p:nvSpPr>
        <p:spPr>
          <a:xfrm>
            <a:off x="839788" y="457200"/>
            <a:ext cx="3932237" cy="1600200"/>
          </a:xfrm>
        </p:spPr>
        <p:txBody>
          <a:bodyPr anchor="b"/>
          <a:lstStyle>
            <a:lvl1pPr>
              <a:defRPr sz="3200"/>
            </a:lvl1pPr>
          </a:lstStyle>
          <a:p>
            <a:r>
              <a:rPr lang="en-GB"/>
              <a:t>Click to edit Master title style</a:t>
            </a:r>
            <a:endParaRPr lang="en-US"/>
          </a:p>
        </p:txBody>
      </p:sp>
      <p:sp>
        <p:nvSpPr>
          <p:cNvPr id="3" name="Picture Placeholder 2">
            <a:extLst>
              <a:ext uri="{FF2B5EF4-FFF2-40B4-BE49-F238E27FC236}">
                <a16:creationId xmlns:a16="http://schemas.microsoft.com/office/drawing/2014/main" id="{CE54A645-08DB-D2D4-1D47-12C31AFBF9E1}"/>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6B2DDBAB-752C-BC69-51F3-241854D89E9C}"/>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GB"/>
              <a:t>Click to edit Master text styles</a:t>
            </a:r>
          </a:p>
        </p:txBody>
      </p:sp>
      <p:sp>
        <p:nvSpPr>
          <p:cNvPr id="5" name="Date Placeholder 4">
            <a:extLst>
              <a:ext uri="{FF2B5EF4-FFF2-40B4-BE49-F238E27FC236}">
                <a16:creationId xmlns:a16="http://schemas.microsoft.com/office/drawing/2014/main" id="{2A73EA0F-396E-D5D3-538D-FFD8901EEFEF}"/>
              </a:ext>
            </a:extLst>
          </p:cNvPr>
          <p:cNvSpPr>
            <a:spLocks noGrp="1"/>
          </p:cNvSpPr>
          <p:nvPr>
            <p:ph type="dt" sz="half" idx="10"/>
          </p:nvPr>
        </p:nvSpPr>
        <p:spPr/>
        <p:txBody>
          <a:bodyPr/>
          <a:lstStyle/>
          <a:p>
            <a:fld id="{0DE830BC-7958-F045-9F8C-AC3C07777311}" type="datetimeFigureOut">
              <a:rPr lang="en-US" smtClean="0"/>
              <a:t>5/18/24</a:t>
            </a:fld>
            <a:endParaRPr lang="en-US"/>
          </a:p>
        </p:txBody>
      </p:sp>
      <p:sp>
        <p:nvSpPr>
          <p:cNvPr id="6" name="Footer Placeholder 5">
            <a:extLst>
              <a:ext uri="{FF2B5EF4-FFF2-40B4-BE49-F238E27FC236}">
                <a16:creationId xmlns:a16="http://schemas.microsoft.com/office/drawing/2014/main" id="{04032E8A-5CF2-E74C-2A65-2BF603CF441A}"/>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52E6FB69-9451-C752-95CB-4D7F15636E1F}"/>
              </a:ext>
            </a:extLst>
          </p:cNvPr>
          <p:cNvSpPr>
            <a:spLocks noGrp="1"/>
          </p:cNvSpPr>
          <p:nvPr>
            <p:ph type="sldNum" sz="quarter" idx="12"/>
          </p:nvPr>
        </p:nvSpPr>
        <p:spPr/>
        <p:txBody>
          <a:bodyPr/>
          <a:lstStyle/>
          <a:p>
            <a:fld id="{D9B7ABC2-9A30-FD49-9EAC-1C868262FCD8}" type="slidenum">
              <a:rPr lang="en-US" smtClean="0"/>
              <a:t>‹#›</a:t>
            </a:fld>
            <a:endParaRPr lang="en-US"/>
          </a:p>
        </p:txBody>
      </p:sp>
    </p:spTree>
    <p:extLst>
      <p:ext uri="{BB962C8B-B14F-4D97-AF65-F5344CB8AC3E}">
        <p14:creationId xmlns:p14="http://schemas.microsoft.com/office/powerpoint/2010/main" val="312611463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5677DC31-6E60-0FA6-339E-4B82C780E555}"/>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GB"/>
              <a:t>Click to edit Master title style</a:t>
            </a:r>
            <a:endParaRPr lang="en-US"/>
          </a:p>
        </p:txBody>
      </p:sp>
      <p:sp>
        <p:nvSpPr>
          <p:cNvPr id="3" name="Text Placeholder 2">
            <a:extLst>
              <a:ext uri="{FF2B5EF4-FFF2-40B4-BE49-F238E27FC236}">
                <a16:creationId xmlns:a16="http://schemas.microsoft.com/office/drawing/2014/main" id="{B6AA665C-635D-6A8A-1A34-16E6306807B2}"/>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Date Placeholder 3">
            <a:extLst>
              <a:ext uri="{FF2B5EF4-FFF2-40B4-BE49-F238E27FC236}">
                <a16:creationId xmlns:a16="http://schemas.microsoft.com/office/drawing/2014/main" id="{8EF89CAE-3784-B2ED-DBB1-07A2E9D9574F}"/>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DE830BC-7958-F045-9F8C-AC3C07777311}" type="datetimeFigureOut">
              <a:rPr lang="en-US" smtClean="0"/>
              <a:t>5/18/24</a:t>
            </a:fld>
            <a:endParaRPr lang="en-US"/>
          </a:p>
        </p:txBody>
      </p:sp>
      <p:sp>
        <p:nvSpPr>
          <p:cNvPr id="5" name="Footer Placeholder 4">
            <a:extLst>
              <a:ext uri="{FF2B5EF4-FFF2-40B4-BE49-F238E27FC236}">
                <a16:creationId xmlns:a16="http://schemas.microsoft.com/office/drawing/2014/main" id="{8F75CFF3-BAB1-8675-C902-92502D837176}"/>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3F23C0FF-2D1F-494E-1F3B-81427B4265A2}"/>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9B7ABC2-9A30-FD49-9EAC-1C868262FCD8}" type="slidenum">
              <a:rPr lang="en-US" smtClean="0"/>
              <a:t>‹#›</a:t>
            </a:fld>
            <a:endParaRPr lang="en-US"/>
          </a:p>
        </p:txBody>
      </p:sp>
    </p:spTree>
    <p:extLst>
      <p:ext uri="{BB962C8B-B14F-4D97-AF65-F5344CB8AC3E}">
        <p14:creationId xmlns:p14="http://schemas.microsoft.com/office/powerpoint/2010/main" val="426255354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52E9D7D-836D-8D53-C931-1D1695F6D9E2}"/>
              </a:ext>
            </a:extLst>
          </p:cNvPr>
          <p:cNvSpPr>
            <a:spLocks noGrp="1"/>
          </p:cNvSpPr>
          <p:nvPr>
            <p:ph type="ctrTitle"/>
          </p:nvPr>
        </p:nvSpPr>
        <p:spPr/>
        <p:txBody>
          <a:bodyPr/>
          <a:lstStyle/>
          <a:p>
            <a:r>
              <a:rPr lang="en-US" dirty="0">
                <a:solidFill>
                  <a:srgbClr val="FF0000"/>
                </a:solidFill>
              </a:rPr>
              <a:t>REPORTING ON INTERNAL FINANCIAL CONTROLS</a:t>
            </a:r>
          </a:p>
        </p:txBody>
      </p:sp>
      <p:sp>
        <p:nvSpPr>
          <p:cNvPr id="3" name="Subtitle 2">
            <a:extLst>
              <a:ext uri="{FF2B5EF4-FFF2-40B4-BE49-F238E27FC236}">
                <a16:creationId xmlns:a16="http://schemas.microsoft.com/office/drawing/2014/main" id="{325C3D25-B08C-F393-3843-F772BCFB3165}"/>
              </a:ext>
            </a:extLst>
          </p:cNvPr>
          <p:cNvSpPr>
            <a:spLocks noGrp="1"/>
          </p:cNvSpPr>
          <p:nvPr>
            <p:ph type="subTitle" idx="1"/>
          </p:nvPr>
        </p:nvSpPr>
        <p:spPr>
          <a:xfrm>
            <a:off x="1524000" y="3854370"/>
            <a:ext cx="9144000" cy="1770926"/>
          </a:xfrm>
        </p:spPr>
        <p:txBody>
          <a:bodyPr>
            <a:noAutofit/>
          </a:bodyPr>
          <a:lstStyle/>
          <a:p>
            <a:r>
              <a:rPr lang="en-US" sz="3200" dirty="0"/>
              <a:t>Presentation</a:t>
            </a:r>
          </a:p>
          <a:p>
            <a:r>
              <a:rPr lang="en-US" sz="3200" dirty="0"/>
              <a:t>By</a:t>
            </a:r>
          </a:p>
          <a:p>
            <a:r>
              <a:rPr lang="en-US" sz="3200" dirty="0"/>
              <a:t>CA Anil Sharma</a:t>
            </a:r>
          </a:p>
        </p:txBody>
      </p:sp>
    </p:spTree>
    <p:extLst>
      <p:ext uri="{BB962C8B-B14F-4D97-AF65-F5344CB8AC3E}">
        <p14:creationId xmlns:p14="http://schemas.microsoft.com/office/powerpoint/2010/main" val="295797031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92C1E6D-8F3A-E9B8-952A-0B09BEED16C3}"/>
              </a:ext>
            </a:extLst>
          </p:cNvPr>
          <p:cNvSpPr>
            <a:spLocks noGrp="1"/>
          </p:cNvSpPr>
          <p:nvPr>
            <p:ph type="title"/>
          </p:nvPr>
        </p:nvSpPr>
        <p:spPr/>
        <p:txBody>
          <a:bodyPr>
            <a:normAutofit/>
          </a:bodyPr>
          <a:lstStyle/>
          <a:p>
            <a:pPr algn="ctr"/>
            <a:r>
              <a:rPr lang="en-US" sz="3600" dirty="0">
                <a:solidFill>
                  <a:srgbClr val="FF0000"/>
                </a:solidFill>
              </a:rPr>
              <a:t>Process prior to reporting on ICFR</a:t>
            </a:r>
          </a:p>
        </p:txBody>
      </p:sp>
      <p:sp>
        <p:nvSpPr>
          <p:cNvPr id="3" name="Content Placeholder 2">
            <a:extLst>
              <a:ext uri="{FF2B5EF4-FFF2-40B4-BE49-F238E27FC236}">
                <a16:creationId xmlns:a16="http://schemas.microsoft.com/office/drawing/2014/main" id="{6B8DEC6F-62A0-AA3E-9A54-02D987D6FB65}"/>
              </a:ext>
            </a:extLst>
          </p:cNvPr>
          <p:cNvSpPr>
            <a:spLocks noGrp="1"/>
          </p:cNvSpPr>
          <p:nvPr>
            <p:ph idx="1"/>
          </p:nvPr>
        </p:nvSpPr>
        <p:spPr>
          <a:xfrm>
            <a:off x="838200" y="1608881"/>
            <a:ext cx="10515600" cy="4568082"/>
          </a:xfrm>
        </p:spPr>
        <p:txBody>
          <a:bodyPr/>
          <a:lstStyle/>
          <a:p>
            <a:pPr marL="0" indent="0">
              <a:buNone/>
            </a:pPr>
            <a:r>
              <a:rPr lang="en-US" dirty="0"/>
              <a:t>1. Identification of significant accounts and processes.</a:t>
            </a:r>
          </a:p>
          <a:p>
            <a:pPr marL="0" indent="0">
              <a:buNone/>
            </a:pPr>
            <a:r>
              <a:rPr lang="en-US" dirty="0"/>
              <a:t>2. Identification of key controls.</a:t>
            </a:r>
          </a:p>
          <a:p>
            <a:pPr marL="0" indent="0">
              <a:buNone/>
            </a:pPr>
            <a:r>
              <a:rPr lang="en-US" dirty="0"/>
              <a:t>3. Testing of design effectiveness of controls.</a:t>
            </a:r>
          </a:p>
          <a:p>
            <a:pPr marL="0" indent="0">
              <a:buNone/>
            </a:pPr>
            <a:r>
              <a:rPr lang="en-US" dirty="0"/>
              <a:t>4. Testing of operating effectiveness of controls.</a:t>
            </a:r>
          </a:p>
          <a:p>
            <a:pPr marL="0" indent="0">
              <a:buNone/>
            </a:pPr>
            <a:r>
              <a:rPr lang="en-US" dirty="0"/>
              <a:t>5. Conclusion on effectiveness of controls.</a:t>
            </a:r>
          </a:p>
          <a:p>
            <a:endParaRPr lang="en-US" dirty="0"/>
          </a:p>
        </p:txBody>
      </p:sp>
    </p:spTree>
    <p:extLst>
      <p:ext uri="{BB962C8B-B14F-4D97-AF65-F5344CB8AC3E}">
        <p14:creationId xmlns:p14="http://schemas.microsoft.com/office/powerpoint/2010/main" val="5261066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DE905EB-4824-65F4-0E85-64D06B78EA83}"/>
              </a:ext>
            </a:extLst>
          </p:cNvPr>
          <p:cNvSpPr>
            <a:spLocks noGrp="1"/>
          </p:cNvSpPr>
          <p:nvPr>
            <p:ph type="title"/>
          </p:nvPr>
        </p:nvSpPr>
        <p:spPr>
          <a:xfrm>
            <a:off x="838200" y="365126"/>
            <a:ext cx="10515600" cy="1070136"/>
          </a:xfrm>
        </p:spPr>
        <p:txBody>
          <a:bodyPr>
            <a:normAutofit/>
          </a:bodyPr>
          <a:lstStyle/>
          <a:p>
            <a:pPr algn="ctr"/>
            <a:r>
              <a:rPr lang="en-US" sz="3600" dirty="0">
                <a:solidFill>
                  <a:srgbClr val="FF0000"/>
                </a:solidFill>
              </a:rPr>
              <a:t>Separate Report on ICFR</a:t>
            </a:r>
          </a:p>
        </p:txBody>
      </p:sp>
      <p:sp>
        <p:nvSpPr>
          <p:cNvPr id="3" name="Content Placeholder 2">
            <a:extLst>
              <a:ext uri="{FF2B5EF4-FFF2-40B4-BE49-F238E27FC236}">
                <a16:creationId xmlns:a16="http://schemas.microsoft.com/office/drawing/2014/main" id="{D050395C-49B0-0658-8BDF-06A651FDF57D}"/>
              </a:ext>
            </a:extLst>
          </p:cNvPr>
          <p:cNvSpPr>
            <a:spLocks noGrp="1"/>
          </p:cNvSpPr>
          <p:nvPr>
            <p:ph idx="1"/>
          </p:nvPr>
        </p:nvSpPr>
        <p:spPr>
          <a:xfrm>
            <a:off x="838200" y="1574157"/>
            <a:ext cx="10515600" cy="4602806"/>
          </a:xfrm>
        </p:spPr>
        <p:txBody>
          <a:bodyPr>
            <a:normAutofit lnSpcReduction="10000"/>
          </a:bodyPr>
          <a:lstStyle/>
          <a:p>
            <a:r>
              <a:rPr lang="en-US" dirty="0">
                <a:latin typeface="+mj-lt"/>
              </a:rPr>
              <a:t>The auditors may issue separate reports on the company’s financial statements and </a:t>
            </a:r>
            <a:r>
              <a:rPr lang="en-US">
                <a:latin typeface="+mj-lt"/>
              </a:rPr>
              <a:t>on ICFR</a:t>
            </a:r>
            <a:r>
              <a:rPr lang="en-US" dirty="0">
                <a:latin typeface="+mj-lt"/>
              </a:rPr>
              <a:t>.</a:t>
            </a:r>
          </a:p>
          <a:p>
            <a:r>
              <a:rPr lang="en-US" dirty="0">
                <a:latin typeface="+mj-lt"/>
              </a:rPr>
              <a:t>If issuing separate report, the main report shall include the following para under the head “</a:t>
            </a:r>
            <a:r>
              <a:rPr lang="en-CA" b="1" dirty="0">
                <a:latin typeface="+mj-lt"/>
              </a:rPr>
              <a:t>Report on Other Legal and Regulatory Requirements</a:t>
            </a:r>
            <a:r>
              <a:rPr lang="en-CA" dirty="0">
                <a:latin typeface="+mj-lt"/>
              </a:rPr>
              <a:t>”:</a:t>
            </a:r>
            <a:endParaRPr lang="en-IN" dirty="0">
              <a:latin typeface="+mj-lt"/>
            </a:endParaRPr>
          </a:p>
          <a:p>
            <a:pPr marL="0" indent="0">
              <a:buNone/>
            </a:pPr>
            <a:endParaRPr lang="en-US" dirty="0">
              <a:latin typeface="+mj-lt"/>
            </a:endParaRPr>
          </a:p>
          <a:p>
            <a:pPr lvl="1">
              <a:spcAft>
                <a:spcPts val="1000"/>
              </a:spcAft>
              <a:tabLst>
                <a:tab pos="1334770" algn="l"/>
              </a:tabLst>
            </a:pPr>
            <a:r>
              <a:rPr lang="en-US" dirty="0">
                <a:latin typeface="+mj-lt"/>
              </a:rPr>
              <a:t>“</a:t>
            </a:r>
            <a:r>
              <a:rPr lang="en-CA" dirty="0">
                <a:latin typeface="+mj-lt"/>
              </a:rPr>
              <a:t>With respect to the adequacy of the internal financial controls with reference to Standalone Financial Statements of the Company and the operating effectiveness of such controls, refer to our separate Report in "Annexure A". </a:t>
            </a:r>
            <a:r>
              <a:rPr lang="en-CA" u="sng" dirty="0">
                <a:latin typeface="+mj-lt"/>
              </a:rPr>
              <a:t>Our report expresses an unmodified opinion on the adequacy and operating effectiveness of the Company's internal financial controls with reference to Standalone Financial Statements.”</a:t>
            </a:r>
            <a:endParaRPr lang="en-IN" u="sng" dirty="0">
              <a:latin typeface="+mj-lt"/>
            </a:endParaRPr>
          </a:p>
          <a:p>
            <a:pPr marL="457200" lvl="1" indent="0">
              <a:buNone/>
            </a:pPr>
            <a:endParaRPr lang="en-US" dirty="0"/>
          </a:p>
        </p:txBody>
      </p:sp>
    </p:spTree>
    <p:extLst>
      <p:ext uri="{BB962C8B-B14F-4D97-AF65-F5344CB8AC3E}">
        <p14:creationId xmlns:p14="http://schemas.microsoft.com/office/powerpoint/2010/main" val="337206154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1919EDD-EB66-6B93-DDED-23574F425641}"/>
              </a:ext>
            </a:extLst>
          </p:cNvPr>
          <p:cNvSpPr>
            <a:spLocks noGrp="1"/>
          </p:cNvSpPr>
          <p:nvPr>
            <p:ph type="title"/>
          </p:nvPr>
        </p:nvSpPr>
        <p:spPr/>
        <p:txBody>
          <a:bodyPr>
            <a:normAutofit/>
          </a:bodyPr>
          <a:lstStyle/>
          <a:p>
            <a:pPr algn="ctr"/>
            <a:r>
              <a:rPr lang="en-US" sz="3600" dirty="0">
                <a:solidFill>
                  <a:srgbClr val="FF0000"/>
                </a:solidFill>
              </a:rPr>
              <a:t>Format for reporting on ICFR- Separate Report</a:t>
            </a:r>
          </a:p>
        </p:txBody>
      </p:sp>
      <p:sp>
        <p:nvSpPr>
          <p:cNvPr id="3" name="Content Placeholder 2">
            <a:extLst>
              <a:ext uri="{FF2B5EF4-FFF2-40B4-BE49-F238E27FC236}">
                <a16:creationId xmlns:a16="http://schemas.microsoft.com/office/drawing/2014/main" id="{EF62EC1F-9AE2-8EE2-778E-6FBF3B9CF34D}"/>
              </a:ext>
            </a:extLst>
          </p:cNvPr>
          <p:cNvSpPr>
            <a:spLocks noGrp="1"/>
          </p:cNvSpPr>
          <p:nvPr>
            <p:ph idx="1"/>
          </p:nvPr>
        </p:nvSpPr>
        <p:spPr>
          <a:xfrm>
            <a:off x="838200" y="1585732"/>
            <a:ext cx="10515600" cy="4591231"/>
          </a:xfrm>
        </p:spPr>
        <p:txBody>
          <a:bodyPr/>
          <a:lstStyle/>
          <a:p>
            <a:r>
              <a:rPr lang="en-US" dirty="0"/>
              <a:t>Identification para</a:t>
            </a:r>
          </a:p>
          <a:p>
            <a:r>
              <a:rPr lang="en-US" dirty="0"/>
              <a:t>Management’s Responsibility for internal financial controls </a:t>
            </a:r>
          </a:p>
          <a:p>
            <a:r>
              <a:rPr lang="en-US" dirty="0"/>
              <a:t>Auditors’ Responsibility </a:t>
            </a:r>
          </a:p>
          <a:p>
            <a:r>
              <a:rPr lang="en-US" dirty="0"/>
              <a:t>Meaning of Internal financial control over financial reporting </a:t>
            </a:r>
          </a:p>
          <a:p>
            <a:r>
              <a:rPr lang="en-US" dirty="0"/>
              <a:t>Inherent limitations of Internal financial controls over financial reporting</a:t>
            </a:r>
          </a:p>
          <a:p>
            <a:r>
              <a:rPr lang="en-US" b="1" dirty="0"/>
              <a:t>Opinion para</a:t>
            </a:r>
          </a:p>
          <a:p>
            <a:endParaRPr lang="en-US" dirty="0"/>
          </a:p>
        </p:txBody>
      </p:sp>
    </p:spTree>
    <p:extLst>
      <p:ext uri="{BB962C8B-B14F-4D97-AF65-F5344CB8AC3E}">
        <p14:creationId xmlns:p14="http://schemas.microsoft.com/office/powerpoint/2010/main" val="11882679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ED3F75E-77A1-F2CC-6543-DC96A59707ED}"/>
              </a:ext>
            </a:extLst>
          </p:cNvPr>
          <p:cNvSpPr>
            <a:spLocks noGrp="1"/>
          </p:cNvSpPr>
          <p:nvPr>
            <p:ph type="title"/>
          </p:nvPr>
        </p:nvSpPr>
        <p:spPr>
          <a:xfrm>
            <a:off x="838200" y="365126"/>
            <a:ext cx="10515600" cy="769194"/>
          </a:xfrm>
        </p:spPr>
        <p:txBody>
          <a:bodyPr>
            <a:normAutofit/>
          </a:bodyPr>
          <a:lstStyle/>
          <a:p>
            <a:pPr algn="ctr"/>
            <a:r>
              <a:rPr lang="en-US" sz="3600" dirty="0">
                <a:solidFill>
                  <a:srgbClr val="FF0000"/>
                </a:solidFill>
              </a:rPr>
              <a:t>Unmodified or modified opinion</a:t>
            </a:r>
          </a:p>
        </p:txBody>
      </p:sp>
      <p:sp>
        <p:nvSpPr>
          <p:cNvPr id="3" name="Content Placeholder 2">
            <a:extLst>
              <a:ext uri="{FF2B5EF4-FFF2-40B4-BE49-F238E27FC236}">
                <a16:creationId xmlns:a16="http://schemas.microsoft.com/office/drawing/2014/main" id="{2EE67C62-4719-EBD4-DCD4-6A9CE5995EC0}"/>
              </a:ext>
            </a:extLst>
          </p:cNvPr>
          <p:cNvSpPr>
            <a:spLocks noGrp="1"/>
          </p:cNvSpPr>
          <p:nvPr>
            <p:ph idx="1"/>
          </p:nvPr>
        </p:nvSpPr>
        <p:spPr>
          <a:xfrm>
            <a:off x="838200" y="1296365"/>
            <a:ext cx="10515600" cy="4880598"/>
          </a:xfrm>
        </p:spPr>
        <p:txBody>
          <a:bodyPr>
            <a:normAutofit fontScale="85000" lnSpcReduction="10000"/>
          </a:bodyPr>
          <a:lstStyle/>
          <a:p>
            <a:r>
              <a:rPr lang="en-US" i="1" spc="0" dirty="0">
                <a:effectLst/>
                <a:latin typeface="+mj-lt"/>
                <a:ea typeface="Arial MT"/>
                <a:cs typeface="Arial MT"/>
              </a:rPr>
              <a:t>The auditor should form an opinion on the </a:t>
            </a:r>
            <a:r>
              <a:rPr lang="en-US" spc="0" dirty="0">
                <a:effectLst/>
                <a:latin typeface="+mj-lt"/>
                <a:ea typeface="Arial MT"/>
                <a:cs typeface="Arial MT"/>
              </a:rPr>
              <a:t>adequacy and operating </a:t>
            </a:r>
            <a:r>
              <a:rPr lang="en-US" i="1" spc="0" dirty="0">
                <a:effectLst/>
                <a:latin typeface="+mj-lt"/>
                <a:ea typeface="Arial MT"/>
                <a:cs typeface="Arial MT"/>
              </a:rPr>
              <a:t>effectiveness of IFCFR by evaluating evidence obtained from all sources, including</a:t>
            </a:r>
            <a:r>
              <a:rPr lang="en-US" i="1" spc="45" dirty="0">
                <a:effectLst/>
                <a:latin typeface="+mj-lt"/>
                <a:ea typeface="Arial MT"/>
                <a:cs typeface="Arial MT"/>
              </a:rPr>
              <a:t> </a:t>
            </a:r>
            <a:r>
              <a:rPr lang="en-US" i="1" spc="0" dirty="0">
                <a:effectLst/>
                <a:latin typeface="+mj-lt"/>
                <a:ea typeface="Arial MT"/>
                <a:cs typeface="Arial MT"/>
              </a:rPr>
              <a:t>the</a:t>
            </a:r>
            <a:r>
              <a:rPr lang="en-US" i="1" spc="50" dirty="0">
                <a:effectLst/>
                <a:latin typeface="+mj-lt"/>
                <a:ea typeface="Arial MT"/>
                <a:cs typeface="Arial MT"/>
              </a:rPr>
              <a:t> </a:t>
            </a:r>
            <a:r>
              <a:rPr lang="en-US" i="1" spc="0" dirty="0">
                <a:effectLst/>
                <a:latin typeface="+mj-lt"/>
                <a:ea typeface="Arial MT"/>
                <a:cs typeface="Arial MT"/>
              </a:rPr>
              <a:t>auditor's</a:t>
            </a:r>
            <a:r>
              <a:rPr lang="en-US" i="1" spc="50" dirty="0">
                <a:effectLst/>
                <a:latin typeface="+mj-lt"/>
                <a:ea typeface="Arial MT"/>
                <a:cs typeface="Arial MT"/>
              </a:rPr>
              <a:t> </a:t>
            </a:r>
            <a:r>
              <a:rPr lang="en-US" i="1" spc="0" dirty="0">
                <a:effectLst/>
                <a:latin typeface="+mj-lt"/>
                <a:ea typeface="Arial MT"/>
                <a:cs typeface="Arial MT"/>
              </a:rPr>
              <a:t>testing</a:t>
            </a:r>
            <a:r>
              <a:rPr lang="en-US" i="1" spc="50" dirty="0">
                <a:effectLst/>
                <a:latin typeface="+mj-lt"/>
                <a:ea typeface="Arial MT"/>
                <a:cs typeface="Arial MT"/>
              </a:rPr>
              <a:t> </a:t>
            </a:r>
            <a:r>
              <a:rPr lang="en-US" i="1" spc="0" dirty="0">
                <a:effectLst/>
                <a:latin typeface="+mj-lt"/>
                <a:ea typeface="Arial MT"/>
                <a:cs typeface="Arial MT"/>
              </a:rPr>
              <a:t>of</a:t>
            </a:r>
            <a:r>
              <a:rPr lang="en-US" i="1" spc="50" dirty="0">
                <a:effectLst/>
                <a:latin typeface="+mj-lt"/>
                <a:ea typeface="Arial MT"/>
                <a:cs typeface="Arial MT"/>
              </a:rPr>
              <a:t> </a:t>
            </a:r>
            <a:r>
              <a:rPr lang="en-US" i="1" spc="0" dirty="0">
                <a:effectLst/>
                <a:latin typeface="+mj-lt"/>
                <a:ea typeface="Arial MT"/>
                <a:cs typeface="Arial MT"/>
              </a:rPr>
              <a:t>controls,</a:t>
            </a:r>
            <a:r>
              <a:rPr lang="en-US" i="1" spc="50" dirty="0">
                <a:effectLst/>
                <a:latin typeface="+mj-lt"/>
                <a:ea typeface="Arial MT"/>
                <a:cs typeface="Arial MT"/>
              </a:rPr>
              <a:t> </a:t>
            </a:r>
            <a:r>
              <a:rPr lang="en-US" i="1" spc="0" dirty="0">
                <a:effectLst/>
                <a:latin typeface="+mj-lt"/>
                <a:ea typeface="Arial MT"/>
                <a:cs typeface="Arial MT"/>
              </a:rPr>
              <a:t>misstatements</a:t>
            </a:r>
            <a:r>
              <a:rPr lang="en-US" i="1" spc="50" dirty="0">
                <a:effectLst/>
                <a:latin typeface="+mj-lt"/>
                <a:ea typeface="Arial MT"/>
                <a:cs typeface="Arial MT"/>
              </a:rPr>
              <a:t> </a:t>
            </a:r>
            <a:r>
              <a:rPr lang="en-US" i="1" spc="-10" dirty="0">
                <a:effectLst/>
                <a:latin typeface="+mj-lt"/>
                <a:ea typeface="Arial MT"/>
                <a:cs typeface="Arial MT"/>
              </a:rPr>
              <a:t>detected </a:t>
            </a:r>
            <a:r>
              <a:rPr lang="en-US" i="1" dirty="0">
                <a:effectLst/>
                <a:latin typeface="+mj-lt"/>
                <a:ea typeface="Arial MT"/>
                <a:cs typeface="Arial MT"/>
              </a:rPr>
              <a:t>during the financial statement audit, and any identified control </a:t>
            </a:r>
            <a:r>
              <a:rPr lang="en-US" i="1" spc="-10" dirty="0">
                <a:effectLst/>
                <a:latin typeface="+mj-lt"/>
                <a:ea typeface="Arial MT"/>
                <a:cs typeface="Arial MT"/>
              </a:rPr>
              <a:t>deficiencies.</a:t>
            </a:r>
          </a:p>
          <a:p>
            <a:r>
              <a:rPr lang="en-US" i="1" dirty="0">
                <a:effectLst/>
                <a:latin typeface="+mj-lt"/>
                <a:ea typeface="Arial MT"/>
                <a:cs typeface="Arial MT"/>
              </a:rPr>
              <a:t>As part of this evaluation, the auditor should also</a:t>
            </a:r>
          </a:p>
          <a:p>
            <a:endParaRPr lang="en-US" i="1" dirty="0">
              <a:effectLst/>
              <a:latin typeface="+mj-lt"/>
              <a:ea typeface="Arial MT"/>
              <a:cs typeface="Arial MT"/>
            </a:endParaRPr>
          </a:p>
          <a:p>
            <a:pPr lvl="1"/>
            <a:r>
              <a:rPr lang="en-US" sz="2800" i="1" dirty="0">
                <a:effectLst/>
                <a:latin typeface="+mj-lt"/>
                <a:ea typeface="Arial MT"/>
                <a:cs typeface="Arial MT"/>
              </a:rPr>
              <a:t>review reports issued during the year by internal audit (or similar functions) that address controls related to internal </a:t>
            </a:r>
            <a:r>
              <a:rPr lang="en-US" sz="2800" dirty="0">
                <a:effectLst/>
                <a:latin typeface="+mj-lt"/>
                <a:ea typeface="Arial MT"/>
                <a:cs typeface="Arial MT"/>
              </a:rPr>
              <a:t>financial </a:t>
            </a:r>
            <a:r>
              <a:rPr lang="en-US" sz="2800" i="1" dirty="0">
                <a:effectLst/>
                <a:latin typeface="+mj-lt"/>
                <a:ea typeface="Arial MT"/>
                <a:cs typeface="Arial MT"/>
              </a:rPr>
              <a:t>controls over financial reporting and evaluate control deficiencies identified in those </a:t>
            </a:r>
            <a:r>
              <a:rPr lang="en-US" sz="2800" i="1" spc="-10" dirty="0">
                <a:effectLst/>
                <a:latin typeface="+mj-lt"/>
                <a:ea typeface="Arial MT"/>
                <a:cs typeface="Arial MT"/>
              </a:rPr>
              <a:t>reports.</a:t>
            </a:r>
            <a:r>
              <a:rPr lang="en-IN" sz="2800" dirty="0">
                <a:effectLst/>
                <a:latin typeface="+mj-lt"/>
              </a:rPr>
              <a:t> </a:t>
            </a:r>
            <a:endParaRPr lang="en-US" sz="2800" i="1" spc="-10" dirty="0">
              <a:latin typeface="+mj-lt"/>
            </a:endParaRPr>
          </a:p>
          <a:p>
            <a:pPr lvl="1"/>
            <a:endParaRPr lang="en-US" sz="2800" i="1" spc="-10" dirty="0">
              <a:effectLst/>
              <a:latin typeface="+mj-lt"/>
              <a:ea typeface="Arial MT"/>
              <a:cs typeface="Arial MT"/>
            </a:endParaRPr>
          </a:p>
          <a:p>
            <a:pPr lvl="1"/>
            <a:r>
              <a:rPr lang="en-US" sz="2800" i="1" dirty="0">
                <a:effectLst/>
                <a:latin typeface="+mj-lt"/>
                <a:ea typeface="Arial MT"/>
                <a:cs typeface="Arial MT"/>
              </a:rPr>
              <a:t>should</a:t>
            </a:r>
            <a:r>
              <a:rPr lang="en-US" sz="2800" i="1" spc="-10" dirty="0">
                <a:effectLst/>
                <a:latin typeface="+mj-lt"/>
                <a:ea typeface="Arial MT"/>
                <a:cs typeface="Arial MT"/>
              </a:rPr>
              <a:t> </a:t>
            </a:r>
            <a:r>
              <a:rPr lang="en-US" sz="2800" i="1" spc="-10" dirty="0">
                <a:latin typeface="+mj-lt"/>
                <a:ea typeface="Arial MT"/>
                <a:cs typeface="Arial MT"/>
              </a:rPr>
              <a:t>review</a:t>
            </a:r>
            <a:r>
              <a:rPr lang="en-US" sz="2800" i="1" spc="-10" dirty="0">
                <a:effectLst/>
                <a:latin typeface="+mj-lt"/>
                <a:ea typeface="Arial MT"/>
                <a:cs typeface="Arial MT"/>
              </a:rPr>
              <a:t> </a:t>
            </a:r>
            <a:r>
              <a:rPr lang="en-US" sz="2800" i="1" dirty="0">
                <a:effectLst/>
                <a:latin typeface="+mj-lt"/>
                <a:ea typeface="Arial MT"/>
                <a:cs typeface="Arial MT"/>
              </a:rPr>
              <a:t>the</a:t>
            </a:r>
            <a:r>
              <a:rPr lang="en-US" sz="2800" i="1" spc="-10" dirty="0">
                <a:effectLst/>
                <a:latin typeface="+mj-lt"/>
                <a:ea typeface="Arial MT"/>
                <a:cs typeface="Arial MT"/>
              </a:rPr>
              <a:t> </a:t>
            </a:r>
            <a:r>
              <a:rPr lang="en-US" sz="2800" i="1" dirty="0">
                <a:effectLst/>
                <a:latin typeface="+mj-lt"/>
                <a:ea typeface="Arial MT"/>
                <a:cs typeface="Arial MT"/>
              </a:rPr>
              <a:t>disclosures</a:t>
            </a:r>
            <a:r>
              <a:rPr lang="en-US" sz="2800" i="1" spc="-10" dirty="0">
                <a:effectLst/>
                <a:latin typeface="+mj-lt"/>
                <a:ea typeface="Arial MT"/>
                <a:cs typeface="Arial MT"/>
              </a:rPr>
              <a:t> </a:t>
            </a:r>
            <a:r>
              <a:rPr lang="en-US" sz="2800" i="1" dirty="0">
                <a:effectLst/>
                <a:latin typeface="+mj-lt"/>
                <a:ea typeface="Arial MT"/>
                <a:cs typeface="Arial MT"/>
              </a:rPr>
              <a:t>that the</a:t>
            </a:r>
            <a:r>
              <a:rPr lang="en-US" sz="2800" i="1" spc="-15" dirty="0">
                <a:effectLst/>
                <a:latin typeface="+mj-lt"/>
                <a:ea typeface="Arial MT"/>
                <a:cs typeface="Arial MT"/>
              </a:rPr>
              <a:t> </a:t>
            </a:r>
            <a:r>
              <a:rPr lang="en-US" sz="2800" i="1" dirty="0">
                <a:effectLst/>
                <a:latin typeface="+mj-lt"/>
                <a:ea typeface="Arial MT"/>
                <a:cs typeface="Arial MT"/>
              </a:rPr>
              <a:t>management</a:t>
            </a:r>
            <a:r>
              <a:rPr lang="en-US" sz="2800" i="1" spc="-15" dirty="0">
                <a:effectLst/>
                <a:latin typeface="+mj-lt"/>
                <a:ea typeface="Arial MT"/>
                <a:cs typeface="Arial MT"/>
              </a:rPr>
              <a:t> </a:t>
            </a:r>
            <a:r>
              <a:rPr lang="en-US" sz="2800" i="1" dirty="0">
                <a:effectLst/>
                <a:latin typeface="+mj-lt"/>
                <a:ea typeface="Arial MT"/>
                <a:cs typeface="Arial MT"/>
              </a:rPr>
              <a:t>and</a:t>
            </a:r>
            <a:r>
              <a:rPr lang="en-US" sz="2800" i="1" spc="-15" dirty="0">
                <a:effectLst/>
                <a:latin typeface="+mj-lt"/>
                <a:ea typeface="Arial MT"/>
                <a:cs typeface="Arial MT"/>
              </a:rPr>
              <a:t> </a:t>
            </a:r>
            <a:r>
              <a:rPr lang="en-US" sz="2800" i="1" dirty="0">
                <a:effectLst/>
                <a:latin typeface="+mj-lt"/>
                <a:ea typeface="Arial MT"/>
                <a:cs typeface="Arial MT"/>
              </a:rPr>
              <a:t>board</a:t>
            </a:r>
            <a:r>
              <a:rPr lang="en-US" sz="2800" i="1" spc="-15" dirty="0">
                <a:effectLst/>
                <a:latin typeface="+mj-lt"/>
                <a:ea typeface="Arial MT"/>
                <a:cs typeface="Arial MT"/>
              </a:rPr>
              <a:t> </a:t>
            </a:r>
            <a:r>
              <a:rPr lang="en-US" sz="2800" i="1" dirty="0">
                <a:effectLst/>
                <a:latin typeface="+mj-lt"/>
                <a:ea typeface="Arial MT"/>
                <a:cs typeface="Arial MT"/>
              </a:rPr>
              <a:t>of</a:t>
            </a:r>
            <a:r>
              <a:rPr lang="en-US" sz="2800" i="1" spc="-15" dirty="0">
                <a:effectLst/>
                <a:latin typeface="+mj-lt"/>
                <a:ea typeface="Arial MT"/>
                <a:cs typeface="Arial MT"/>
              </a:rPr>
              <a:t> </a:t>
            </a:r>
            <a:r>
              <a:rPr lang="en-US" sz="2800" i="1" dirty="0">
                <a:effectLst/>
                <a:latin typeface="+mj-lt"/>
                <a:ea typeface="Arial MT"/>
                <a:cs typeface="Arial MT"/>
              </a:rPr>
              <a:t>directors</a:t>
            </a:r>
            <a:r>
              <a:rPr lang="en-US" sz="2800" i="1" spc="-15" dirty="0">
                <a:effectLst/>
                <a:latin typeface="+mj-lt"/>
                <a:ea typeface="Arial MT"/>
                <a:cs typeface="Arial MT"/>
              </a:rPr>
              <a:t> </a:t>
            </a:r>
            <a:r>
              <a:rPr lang="en-US" sz="2800" i="1" dirty="0">
                <a:effectLst/>
                <a:latin typeface="+mj-lt"/>
                <a:ea typeface="Arial MT"/>
                <a:cs typeface="Arial MT"/>
              </a:rPr>
              <a:t>is</a:t>
            </a:r>
            <a:r>
              <a:rPr lang="en-US" sz="2800" i="1" spc="-15" dirty="0">
                <a:effectLst/>
                <a:latin typeface="+mj-lt"/>
                <a:ea typeface="Arial MT"/>
                <a:cs typeface="Arial MT"/>
              </a:rPr>
              <a:t> </a:t>
            </a:r>
            <a:r>
              <a:rPr lang="en-US" sz="2800" i="1" dirty="0">
                <a:effectLst/>
                <a:latin typeface="+mj-lt"/>
                <a:ea typeface="Arial MT"/>
                <a:cs typeface="Arial MT"/>
              </a:rPr>
              <a:t>required</a:t>
            </a:r>
            <a:r>
              <a:rPr lang="en-US" sz="2800" i="1" spc="-15" dirty="0">
                <a:effectLst/>
                <a:latin typeface="+mj-lt"/>
                <a:ea typeface="Arial MT"/>
                <a:cs typeface="Arial MT"/>
              </a:rPr>
              <a:t> </a:t>
            </a:r>
            <a:r>
              <a:rPr lang="en-US" sz="2800" i="1" dirty="0">
                <a:effectLst/>
                <a:latin typeface="+mj-lt"/>
                <a:ea typeface="Arial MT"/>
                <a:cs typeface="Arial MT"/>
              </a:rPr>
              <a:t>to</a:t>
            </a:r>
            <a:r>
              <a:rPr lang="en-US" sz="2800" i="1" spc="-15" dirty="0">
                <a:effectLst/>
                <a:latin typeface="+mj-lt"/>
                <a:ea typeface="Arial MT"/>
                <a:cs typeface="Arial MT"/>
              </a:rPr>
              <a:t> </a:t>
            </a:r>
            <a:r>
              <a:rPr lang="en-US" sz="2800" i="1" dirty="0">
                <a:effectLst/>
                <a:latin typeface="+mj-lt"/>
                <a:ea typeface="Arial MT"/>
                <a:cs typeface="Arial MT"/>
              </a:rPr>
              <a:t>make,</a:t>
            </a:r>
            <a:r>
              <a:rPr lang="en-US" sz="2800" i="1" spc="-10" dirty="0">
                <a:effectLst/>
                <a:latin typeface="+mj-lt"/>
                <a:ea typeface="Arial MT"/>
                <a:cs typeface="Arial MT"/>
              </a:rPr>
              <a:t> </a:t>
            </a:r>
            <a:r>
              <a:rPr lang="en-US" sz="2800" i="1" dirty="0">
                <a:effectLst/>
                <a:latin typeface="+mj-lt"/>
                <a:ea typeface="Arial MT"/>
                <a:cs typeface="Arial MT"/>
              </a:rPr>
              <a:t>under the</a:t>
            </a:r>
            <a:r>
              <a:rPr lang="en-US" sz="2800" i="1" spc="-15" dirty="0">
                <a:effectLst/>
                <a:latin typeface="+mj-lt"/>
                <a:ea typeface="Arial MT"/>
                <a:cs typeface="Arial MT"/>
              </a:rPr>
              <a:t> </a:t>
            </a:r>
            <a:r>
              <a:rPr lang="en-US" sz="2800" i="1" dirty="0">
                <a:effectLst/>
                <a:latin typeface="+mj-lt"/>
                <a:ea typeface="Arial MT"/>
                <a:cs typeface="Arial MT"/>
              </a:rPr>
              <a:t>Act</a:t>
            </a:r>
            <a:r>
              <a:rPr lang="en-US" sz="2800" i="1" spc="-15" dirty="0">
                <a:effectLst/>
                <a:latin typeface="+mj-lt"/>
                <a:ea typeface="Arial MT"/>
                <a:cs typeface="Arial MT"/>
              </a:rPr>
              <a:t> </a:t>
            </a:r>
            <a:r>
              <a:rPr lang="en-US" sz="2800" i="1" dirty="0">
                <a:effectLst/>
                <a:latin typeface="+mj-lt"/>
                <a:ea typeface="Arial MT"/>
                <a:cs typeface="Arial MT"/>
              </a:rPr>
              <a:t>on</a:t>
            </a:r>
            <a:r>
              <a:rPr lang="en-US" sz="2800" i="1" spc="-15" dirty="0">
                <a:effectLst/>
                <a:latin typeface="+mj-lt"/>
                <a:ea typeface="Arial MT"/>
                <a:cs typeface="Arial MT"/>
              </a:rPr>
              <a:t> </a:t>
            </a:r>
            <a:r>
              <a:rPr lang="en-US" sz="2800" i="1" dirty="0">
                <a:effectLst/>
                <a:latin typeface="+mj-lt"/>
                <a:ea typeface="Arial MT"/>
                <a:cs typeface="Arial MT"/>
              </a:rPr>
              <a:t>internal</a:t>
            </a:r>
            <a:r>
              <a:rPr lang="en-US" sz="2800" i="1" spc="-15" dirty="0">
                <a:effectLst/>
                <a:latin typeface="+mj-lt"/>
                <a:ea typeface="Arial MT"/>
                <a:cs typeface="Arial MT"/>
              </a:rPr>
              <a:t> </a:t>
            </a:r>
            <a:r>
              <a:rPr lang="en-US" sz="2800" dirty="0">
                <a:effectLst/>
                <a:latin typeface="+mj-lt"/>
                <a:ea typeface="Arial MT"/>
                <a:cs typeface="Arial MT"/>
              </a:rPr>
              <a:t>financial</a:t>
            </a:r>
            <a:r>
              <a:rPr lang="en-US" sz="2800" spc="-15" dirty="0">
                <a:effectLst/>
                <a:latin typeface="+mj-lt"/>
                <a:ea typeface="Arial MT"/>
                <a:cs typeface="Arial MT"/>
              </a:rPr>
              <a:t> </a:t>
            </a:r>
            <a:r>
              <a:rPr lang="en-US" sz="2800" i="1" dirty="0">
                <a:effectLst/>
                <a:latin typeface="+mj-lt"/>
                <a:ea typeface="Arial MT"/>
                <a:cs typeface="Arial MT"/>
              </a:rPr>
              <a:t>controls.</a:t>
            </a:r>
          </a:p>
          <a:p>
            <a:pPr lvl="1"/>
            <a:endParaRPr lang="en-US" sz="2800" i="1" dirty="0">
              <a:latin typeface="+mj-lt"/>
            </a:endParaRPr>
          </a:p>
          <a:p>
            <a:r>
              <a:rPr lang="en-US" i="1" dirty="0">
                <a:effectLst/>
                <a:latin typeface="+mj-lt"/>
              </a:rPr>
              <a:t>Accordingly, the auditor may issue an unmodified or modified opinion.</a:t>
            </a:r>
            <a:r>
              <a:rPr lang="en-IN" dirty="0">
                <a:effectLst/>
                <a:latin typeface="+mj-lt"/>
              </a:rPr>
              <a:t> </a:t>
            </a:r>
            <a:endParaRPr lang="en-IN" dirty="0">
              <a:effectLst/>
              <a:latin typeface="+mj-lt"/>
              <a:ea typeface="Arial MT"/>
              <a:cs typeface="Arial MT"/>
            </a:endParaRPr>
          </a:p>
          <a:p>
            <a:endParaRPr lang="en-IN" sz="1800" spc="0" dirty="0">
              <a:effectLst/>
              <a:latin typeface="Arial MT"/>
              <a:ea typeface="Arial MT"/>
              <a:cs typeface="Arial MT"/>
            </a:endParaRPr>
          </a:p>
          <a:p>
            <a:endParaRPr lang="en-US" dirty="0"/>
          </a:p>
        </p:txBody>
      </p:sp>
    </p:spTree>
    <p:extLst>
      <p:ext uri="{BB962C8B-B14F-4D97-AF65-F5344CB8AC3E}">
        <p14:creationId xmlns:p14="http://schemas.microsoft.com/office/powerpoint/2010/main" val="284580243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AE732F8-95A4-C86F-71FA-56BED84AD78C}"/>
              </a:ext>
            </a:extLst>
          </p:cNvPr>
          <p:cNvSpPr>
            <a:spLocks noGrp="1"/>
          </p:cNvSpPr>
          <p:nvPr>
            <p:ph type="title"/>
          </p:nvPr>
        </p:nvSpPr>
        <p:spPr>
          <a:xfrm>
            <a:off x="838200" y="365126"/>
            <a:ext cx="10515600" cy="734470"/>
          </a:xfrm>
        </p:spPr>
        <p:txBody>
          <a:bodyPr>
            <a:normAutofit/>
          </a:bodyPr>
          <a:lstStyle/>
          <a:p>
            <a:pPr algn="ctr"/>
            <a:r>
              <a:rPr lang="en-US" sz="3600" dirty="0">
                <a:solidFill>
                  <a:srgbClr val="FF0000"/>
                </a:solidFill>
              </a:rPr>
              <a:t>Reporting considerations</a:t>
            </a:r>
          </a:p>
        </p:txBody>
      </p:sp>
      <p:sp>
        <p:nvSpPr>
          <p:cNvPr id="3" name="Content Placeholder 2">
            <a:extLst>
              <a:ext uri="{FF2B5EF4-FFF2-40B4-BE49-F238E27FC236}">
                <a16:creationId xmlns:a16="http://schemas.microsoft.com/office/drawing/2014/main" id="{D6EE7F77-4963-D79E-A4D2-F46599432214}"/>
              </a:ext>
            </a:extLst>
          </p:cNvPr>
          <p:cNvSpPr>
            <a:spLocks noGrp="1"/>
          </p:cNvSpPr>
          <p:nvPr>
            <p:ph idx="1"/>
          </p:nvPr>
        </p:nvSpPr>
        <p:spPr>
          <a:xfrm>
            <a:off x="838200" y="1284790"/>
            <a:ext cx="10515600" cy="4892173"/>
          </a:xfrm>
        </p:spPr>
        <p:txBody>
          <a:bodyPr/>
          <a:lstStyle/>
          <a:p>
            <a:r>
              <a:rPr lang="en-US" sz="1800" dirty="0">
                <a:effectLst/>
                <a:latin typeface="Arial MT"/>
                <a:ea typeface="Arial MT"/>
                <a:cs typeface="Arial MT"/>
              </a:rPr>
              <a:t>The auditor should modify the audit report on internal financial controls if any of the following conditions exist:</a:t>
            </a:r>
            <a:endParaRPr lang="en-IN" sz="1800" dirty="0">
              <a:effectLst/>
              <a:latin typeface="Arial MT"/>
              <a:ea typeface="Arial MT"/>
              <a:cs typeface="Arial MT"/>
            </a:endParaRPr>
          </a:p>
          <a:p>
            <a:r>
              <a:rPr lang="en-US" sz="1800" spc="0" dirty="0">
                <a:effectLst/>
                <a:latin typeface="Arial MT"/>
                <a:ea typeface="Arial MT"/>
                <a:cs typeface="Arial MT"/>
              </a:rPr>
              <a:t>The auditor has identified deficiencies in the design or operation of internal controls, which individually or in combination has been assessed as material weakness.</a:t>
            </a:r>
            <a:endParaRPr lang="en-IN" sz="1800" spc="0" dirty="0">
              <a:effectLst/>
              <a:latin typeface="Arial MT"/>
              <a:ea typeface="Arial MT"/>
              <a:cs typeface="Arial MT"/>
            </a:endParaRPr>
          </a:p>
          <a:p>
            <a:r>
              <a:rPr lang="en-US" sz="1800" spc="0" dirty="0">
                <a:effectLst/>
                <a:latin typeface="Arial MT"/>
                <a:ea typeface="Arial MT"/>
                <a:cs typeface="Arial MT"/>
              </a:rPr>
              <a:t>There</a:t>
            </a:r>
            <a:r>
              <a:rPr lang="en-US" sz="1800" spc="-25" dirty="0">
                <a:effectLst/>
                <a:latin typeface="Arial MT"/>
                <a:ea typeface="Arial MT"/>
                <a:cs typeface="Arial MT"/>
              </a:rPr>
              <a:t> </a:t>
            </a:r>
            <a:r>
              <a:rPr lang="en-US" sz="1800" spc="0" dirty="0">
                <a:effectLst/>
                <a:latin typeface="Arial MT"/>
                <a:ea typeface="Arial MT"/>
                <a:cs typeface="Arial MT"/>
              </a:rPr>
              <a:t>is</a:t>
            </a:r>
            <a:r>
              <a:rPr lang="en-US" sz="1800" spc="-20" dirty="0">
                <a:effectLst/>
                <a:latin typeface="Arial MT"/>
                <a:ea typeface="Arial MT"/>
                <a:cs typeface="Arial MT"/>
              </a:rPr>
              <a:t> </a:t>
            </a:r>
            <a:r>
              <a:rPr lang="en-US" sz="1800" spc="0" dirty="0">
                <a:effectLst/>
                <a:latin typeface="Arial MT"/>
                <a:ea typeface="Arial MT"/>
                <a:cs typeface="Arial MT"/>
              </a:rPr>
              <a:t>a</a:t>
            </a:r>
            <a:r>
              <a:rPr lang="en-US" sz="1800" spc="-20" dirty="0">
                <a:effectLst/>
                <a:latin typeface="Arial MT"/>
                <a:ea typeface="Arial MT"/>
                <a:cs typeface="Arial MT"/>
              </a:rPr>
              <a:t> </a:t>
            </a:r>
            <a:r>
              <a:rPr lang="en-US" sz="1800" spc="0" dirty="0">
                <a:effectLst/>
                <a:latin typeface="Arial MT"/>
                <a:ea typeface="Arial MT"/>
                <a:cs typeface="Arial MT"/>
              </a:rPr>
              <a:t>restriction</a:t>
            </a:r>
            <a:r>
              <a:rPr lang="en-US" sz="1800" spc="-25" dirty="0">
                <a:effectLst/>
                <a:latin typeface="Arial MT"/>
                <a:ea typeface="Arial MT"/>
                <a:cs typeface="Arial MT"/>
              </a:rPr>
              <a:t> </a:t>
            </a:r>
            <a:r>
              <a:rPr lang="en-US" sz="1800" spc="0" dirty="0">
                <a:effectLst/>
                <a:latin typeface="Arial MT"/>
                <a:ea typeface="Arial MT"/>
                <a:cs typeface="Arial MT"/>
              </a:rPr>
              <a:t>on</a:t>
            </a:r>
            <a:r>
              <a:rPr lang="en-US" sz="1800" spc="-25" dirty="0">
                <a:effectLst/>
                <a:latin typeface="Arial MT"/>
                <a:ea typeface="Arial MT"/>
                <a:cs typeface="Arial MT"/>
              </a:rPr>
              <a:t> </a:t>
            </a:r>
            <a:r>
              <a:rPr lang="en-US" sz="1800" spc="0" dirty="0">
                <a:effectLst/>
                <a:latin typeface="Arial MT"/>
                <a:ea typeface="Arial MT"/>
                <a:cs typeface="Arial MT"/>
              </a:rPr>
              <a:t>the</a:t>
            </a:r>
            <a:r>
              <a:rPr lang="en-US" sz="1800" spc="-20" dirty="0">
                <a:effectLst/>
                <a:latin typeface="Arial MT"/>
                <a:ea typeface="Arial MT"/>
                <a:cs typeface="Arial MT"/>
              </a:rPr>
              <a:t> </a:t>
            </a:r>
            <a:r>
              <a:rPr lang="en-US" sz="1800" spc="0" dirty="0">
                <a:effectLst/>
                <a:latin typeface="Arial MT"/>
                <a:ea typeface="Arial MT"/>
                <a:cs typeface="Arial MT"/>
              </a:rPr>
              <a:t>scope</a:t>
            </a:r>
            <a:r>
              <a:rPr lang="en-US" sz="1800" spc="-25" dirty="0">
                <a:effectLst/>
                <a:latin typeface="Arial MT"/>
                <a:ea typeface="Arial MT"/>
                <a:cs typeface="Arial MT"/>
              </a:rPr>
              <a:t> </a:t>
            </a:r>
            <a:r>
              <a:rPr lang="en-US" sz="1800" spc="0" dirty="0">
                <a:effectLst/>
                <a:latin typeface="Arial MT"/>
                <a:ea typeface="Arial MT"/>
                <a:cs typeface="Arial MT"/>
              </a:rPr>
              <a:t>of</a:t>
            </a:r>
            <a:r>
              <a:rPr lang="en-US" sz="1800" spc="-20" dirty="0">
                <a:effectLst/>
                <a:latin typeface="Arial MT"/>
                <a:ea typeface="Arial MT"/>
                <a:cs typeface="Arial MT"/>
              </a:rPr>
              <a:t> </a:t>
            </a:r>
            <a:r>
              <a:rPr lang="en-US" sz="1800" spc="0" dirty="0">
                <a:effectLst/>
                <a:latin typeface="Arial MT"/>
                <a:ea typeface="Arial MT"/>
                <a:cs typeface="Arial MT"/>
              </a:rPr>
              <a:t>the</a:t>
            </a:r>
            <a:r>
              <a:rPr lang="en-US" sz="1800" spc="-20" dirty="0">
                <a:effectLst/>
                <a:latin typeface="Arial MT"/>
                <a:ea typeface="Arial MT"/>
                <a:cs typeface="Arial MT"/>
              </a:rPr>
              <a:t> </a:t>
            </a:r>
            <a:r>
              <a:rPr lang="en-US" sz="1800" spc="-10" dirty="0">
                <a:effectLst/>
                <a:latin typeface="Arial MT"/>
                <a:ea typeface="Arial MT"/>
                <a:cs typeface="Arial MT"/>
              </a:rPr>
              <a:t>engagement.</a:t>
            </a:r>
            <a:endParaRPr lang="en-IN" sz="1800" spc="0" dirty="0">
              <a:effectLst/>
              <a:latin typeface="Arial MT"/>
              <a:ea typeface="Arial MT"/>
              <a:cs typeface="Arial MT"/>
            </a:endParaRPr>
          </a:p>
          <a:p>
            <a:endParaRPr lang="en-US" dirty="0"/>
          </a:p>
        </p:txBody>
      </p:sp>
    </p:spTree>
    <p:extLst>
      <p:ext uri="{BB962C8B-B14F-4D97-AF65-F5344CB8AC3E}">
        <p14:creationId xmlns:p14="http://schemas.microsoft.com/office/powerpoint/2010/main" val="110914666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0A5F8A-6C3A-3F47-E43F-D830CBB555A8}"/>
              </a:ext>
            </a:extLst>
          </p:cNvPr>
          <p:cNvSpPr>
            <a:spLocks noGrp="1"/>
          </p:cNvSpPr>
          <p:nvPr>
            <p:ph type="title"/>
          </p:nvPr>
        </p:nvSpPr>
        <p:spPr>
          <a:xfrm>
            <a:off x="838200" y="365126"/>
            <a:ext cx="10515600" cy="502976"/>
          </a:xfrm>
        </p:spPr>
        <p:txBody>
          <a:bodyPr>
            <a:normAutofit fontScale="90000"/>
          </a:bodyPr>
          <a:lstStyle/>
          <a:p>
            <a:pPr algn="ctr"/>
            <a:r>
              <a:rPr lang="en-US" sz="3600" dirty="0">
                <a:solidFill>
                  <a:srgbClr val="FF0000"/>
                </a:solidFill>
              </a:rPr>
              <a:t>Examples of control deficiencies</a:t>
            </a:r>
          </a:p>
        </p:txBody>
      </p:sp>
      <p:sp>
        <p:nvSpPr>
          <p:cNvPr id="3" name="Content Placeholder 2">
            <a:extLst>
              <a:ext uri="{FF2B5EF4-FFF2-40B4-BE49-F238E27FC236}">
                <a16:creationId xmlns:a16="http://schemas.microsoft.com/office/drawing/2014/main" id="{40713282-3C64-71AA-379A-86D3B3FFA1B1}"/>
              </a:ext>
            </a:extLst>
          </p:cNvPr>
          <p:cNvSpPr>
            <a:spLocks noGrp="1"/>
          </p:cNvSpPr>
          <p:nvPr>
            <p:ph idx="1"/>
          </p:nvPr>
        </p:nvSpPr>
        <p:spPr>
          <a:xfrm>
            <a:off x="838200" y="1331089"/>
            <a:ext cx="10515600" cy="4845874"/>
          </a:xfrm>
        </p:spPr>
        <p:txBody>
          <a:bodyPr>
            <a:normAutofit/>
          </a:bodyPr>
          <a:lstStyle/>
          <a:p>
            <a:r>
              <a:rPr lang="en-US" b="1" dirty="0">
                <a:effectLst/>
                <a:latin typeface="+mj-lt"/>
                <a:ea typeface="Arial" panose="020B0604020202020204" pitchFamily="34" charset="0"/>
              </a:rPr>
              <a:t>Deficiencies</a:t>
            </a:r>
            <a:r>
              <a:rPr lang="en-US" b="1" spc="-15" dirty="0">
                <a:effectLst/>
                <a:latin typeface="+mj-lt"/>
                <a:ea typeface="Arial" panose="020B0604020202020204" pitchFamily="34" charset="0"/>
              </a:rPr>
              <a:t> </a:t>
            </a:r>
            <a:r>
              <a:rPr lang="en-US" b="1" dirty="0">
                <a:effectLst/>
                <a:latin typeface="+mj-lt"/>
                <a:ea typeface="Arial" panose="020B0604020202020204" pitchFamily="34" charset="0"/>
              </a:rPr>
              <a:t>in</a:t>
            </a:r>
            <a:r>
              <a:rPr lang="en-US" b="1" spc="-20" dirty="0">
                <a:effectLst/>
                <a:latin typeface="+mj-lt"/>
                <a:ea typeface="Arial" panose="020B0604020202020204" pitchFamily="34" charset="0"/>
              </a:rPr>
              <a:t> </a:t>
            </a:r>
            <a:r>
              <a:rPr lang="en-US" b="1" dirty="0">
                <a:effectLst/>
                <a:latin typeface="+mj-lt"/>
                <a:ea typeface="Arial" panose="020B0604020202020204" pitchFamily="34" charset="0"/>
              </a:rPr>
              <a:t>the</a:t>
            </a:r>
            <a:r>
              <a:rPr lang="en-US" b="1" spc="-25" dirty="0">
                <a:effectLst/>
                <a:latin typeface="+mj-lt"/>
                <a:ea typeface="Arial" panose="020B0604020202020204" pitchFamily="34" charset="0"/>
              </a:rPr>
              <a:t> </a:t>
            </a:r>
            <a:r>
              <a:rPr lang="en-US" b="1" dirty="0">
                <a:effectLst/>
                <a:latin typeface="+mj-lt"/>
                <a:ea typeface="Arial" panose="020B0604020202020204" pitchFamily="34" charset="0"/>
              </a:rPr>
              <a:t>Design</a:t>
            </a:r>
            <a:r>
              <a:rPr lang="en-US" b="1" spc="-15" dirty="0">
                <a:effectLst/>
                <a:latin typeface="+mj-lt"/>
                <a:ea typeface="Arial" panose="020B0604020202020204" pitchFamily="34" charset="0"/>
              </a:rPr>
              <a:t> </a:t>
            </a:r>
            <a:r>
              <a:rPr lang="en-US" b="1" dirty="0">
                <a:effectLst/>
                <a:latin typeface="+mj-lt"/>
                <a:ea typeface="Arial" panose="020B0604020202020204" pitchFamily="34" charset="0"/>
              </a:rPr>
              <a:t>of</a:t>
            </a:r>
            <a:r>
              <a:rPr lang="en-US" b="1" spc="-15" dirty="0">
                <a:effectLst/>
                <a:latin typeface="+mj-lt"/>
                <a:ea typeface="Arial" panose="020B0604020202020204" pitchFamily="34" charset="0"/>
              </a:rPr>
              <a:t> </a:t>
            </a:r>
            <a:r>
              <a:rPr lang="en-US" b="1" spc="-10" dirty="0">
                <a:effectLst/>
                <a:latin typeface="+mj-lt"/>
                <a:ea typeface="Arial" panose="020B0604020202020204" pitchFamily="34" charset="0"/>
              </a:rPr>
              <a:t>Controls</a:t>
            </a:r>
            <a:endParaRPr lang="en-IN" b="1" dirty="0">
              <a:effectLst/>
              <a:latin typeface="+mj-lt"/>
              <a:ea typeface="Arial" panose="020B0604020202020204" pitchFamily="34" charset="0"/>
            </a:endParaRPr>
          </a:p>
          <a:p>
            <a:pPr lvl="1"/>
            <a:r>
              <a:rPr lang="en-US" sz="2800" spc="0" dirty="0">
                <a:effectLst/>
                <a:latin typeface="+mj-lt"/>
                <a:ea typeface="Symbol" pitchFamily="2" charset="2"/>
                <a:cs typeface="Symbol" pitchFamily="2" charset="2"/>
              </a:rPr>
              <a:t>Absent or inadequate segregation of duties within a significant account or process.</a:t>
            </a:r>
          </a:p>
          <a:p>
            <a:pPr lvl="1"/>
            <a:r>
              <a:rPr lang="en-US" sz="2800" spc="0" dirty="0">
                <a:effectLst/>
                <a:latin typeface="+mj-lt"/>
                <a:ea typeface="Symbol" pitchFamily="2" charset="2"/>
                <a:cs typeface="Symbol" pitchFamily="2" charset="2"/>
              </a:rPr>
              <a:t>The absence of an internal process to report deficiencies</a:t>
            </a:r>
            <a:r>
              <a:rPr lang="en-US" sz="2800" spc="400" dirty="0">
                <a:effectLst/>
                <a:latin typeface="+mj-lt"/>
                <a:ea typeface="Symbol" pitchFamily="2" charset="2"/>
                <a:cs typeface="Symbol" pitchFamily="2" charset="2"/>
              </a:rPr>
              <a:t> </a:t>
            </a:r>
            <a:r>
              <a:rPr lang="en-US" sz="2800" spc="0" dirty="0">
                <a:effectLst/>
                <a:latin typeface="+mj-lt"/>
                <a:ea typeface="Symbol" pitchFamily="2" charset="2"/>
                <a:cs typeface="Symbol" pitchFamily="2" charset="2"/>
              </a:rPr>
              <a:t>in internal control to management on a timely basis.</a:t>
            </a:r>
            <a:endParaRPr lang="en-IN" sz="2800" spc="0" dirty="0">
              <a:effectLst/>
              <a:latin typeface="+mj-lt"/>
              <a:ea typeface="Symbol" pitchFamily="2" charset="2"/>
              <a:cs typeface="Symbol" pitchFamily="2" charset="2"/>
            </a:endParaRPr>
          </a:p>
          <a:p>
            <a:pPr lvl="1"/>
            <a:endParaRPr lang="en-IN" sz="2800" spc="0" dirty="0">
              <a:effectLst/>
              <a:latin typeface="+mj-lt"/>
              <a:ea typeface="Symbol" pitchFamily="2" charset="2"/>
              <a:cs typeface="Symbol" pitchFamily="2" charset="2"/>
            </a:endParaRPr>
          </a:p>
          <a:p>
            <a:r>
              <a:rPr lang="en-US" b="1" dirty="0">
                <a:effectLst/>
                <a:latin typeface="+mj-lt"/>
                <a:ea typeface="Arial" panose="020B0604020202020204" pitchFamily="34" charset="0"/>
              </a:rPr>
              <a:t>Failures</a:t>
            </a:r>
            <a:r>
              <a:rPr lang="en-US" b="1" spc="-20" dirty="0">
                <a:effectLst/>
                <a:latin typeface="+mj-lt"/>
                <a:ea typeface="Arial" panose="020B0604020202020204" pitchFamily="34" charset="0"/>
              </a:rPr>
              <a:t> </a:t>
            </a:r>
            <a:r>
              <a:rPr lang="en-US" b="1" dirty="0">
                <a:effectLst/>
                <a:latin typeface="+mj-lt"/>
                <a:ea typeface="Arial" panose="020B0604020202020204" pitchFamily="34" charset="0"/>
              </a:rPr>
              <a:t>in</a:t>
            </a:r>
            <a:r>
              <a:rPr lang="en-US" b="1" spc="-20" dirty="0">
                <a:effectLst/>
                <a:latin typeface="+mj-lt"/>
                <a:ea typeface="Arial" panose="020B0604020202020204" pitchFamily="34" charset="0"/>
              </a:rPr>
              <a:t> </a:t>
            </a:r>
            <a:r>
              <a:rPr lang="en-US" b="1" dirty="0">
                <a:effectLst/>
                <a:latin typeface="+mj-lt"/>
                <a:ea typeface="Arial" panose="020B0604020202020204" pitchFamily="34" charset="0"/>
              </a:rPr>
              <a:t>the</a:t>
            </a:r>
            <a:r>
              <a:rPr lang="en-US" b="1" spc="-20" dirty="0">
                <a:effectLst/>
                <a:latin typeface="+mj-lt"/>
                <a:ea typeface="Arial" panose="020B0604020202020204" pitchFamily="34" charset="0"/>
              </a:rPr>
              <a:t> </a:t>
            </a:r>
            <a:r>
              <a:rPr lang="en-US" b="1" dirty="0">
                <a:effectLst/>
                <a:latin typeface="+mj-lt"/>
                <a:ea typeface="Arial" panose="020B0604020202020204" pitchFamily="34" charset="0"/>
              </a:rPr>
              <a:t>Operation</a:t>
            </a:r>
            <a:r>
              <a:rPr lang="en-US" b="1" spc="-20" dirty="0">
                <a:effectLst/>
                <a:latin typeface="+mj-lt"/>
                <a:ea typeface="Arial" panose="020B0604020202020204" pitchFamily="34" charset="0"/>
              </a:rPr>
              <a:t> </a:t>
            </a:r>
            <a:r>
              <a:rPr lang="en-US" b="1" dirty="0">
                <a:effectLst/>
                <a:latin typeface="+mj-lt"/>
                <a:ea typeface="Arial" panose="020B0604020202020204" pitchFamily="34" charset="0"/>
              </a:rPr>
              <a:t>of</a:t>
            </a:r>
            <a:r>
              <a:rPr lang="en-US" b="1" spc="-20" dirty="0">
                <a:effectLst/>
                <a:latin typeface="+mj-lt"/>
                <a:ea typeface="Arial" panose="020B0604020202020204" pitchFamily="34" charset="0"/>
              </a:rPr>
              <a:t> </a:t>
            </a:r>
            <a:r>
              <a:rPr lang="en-US" b="1" dirty="0">
                <a:effectLst/>
                <a:latin typeface="+mj-lt"/>
                <a:ea typeface="Arial" panose="020B0604020202020204" pitchFamily="34" charset="0"/>
              </a:rPr>
              <a:t>Internal</a:t>
            </a:r>
            <a:r>
              <a:rPr lang="en-US" b="1" spc="-20" dirty="0">
                <a:effectLst/>
                <a:latin typeface="+mj-lt"/>
                <a:ea typeface="Arial" panose="020B0604020202020204" pitchFamily="34" charset="0"/>
              </a:rPr>
              <a:t> </a:t>
            </a:r>
            <a:r>
              <a:rPr lang="en-US" b="1" spc="-10" dirty="0">
                <a:effectLst/>
                <a:latin typeface="+mj-lt"/>
                <a:ea typeface="Arial" panose="020B0604020202020204" pitchFamily="34" charset="0"/>
              </a:rPr>
              <a:t>Control</a:t>
            </a:r>
          </a:p>
          <a:p>
            <a:pPr lvl="1"/>
            <a:r>
              <a:rPr lang="en-US" sz="2800" spc="0" dirty="0">
                <a:effectLst/>
                <a:latin typeface="+mj-lt"/>
                <a:ea typeface="Symbol" pitchFamily="2" charset="2"/>
                <a:cs typeface="Symbol" pitchFamily="2" charset="2"/>
              </a:rPr>
              <a:t>Management</a:t>
            </a:r>
            <a:r>
              <a:rPr lang="en-US" sz="2800" spc="65" dirty="0">
                <a:effectLst/>
                <a:latin typeface="+mj-lt"/>
                <a:ea typeface="Symbol" pitchFamily="2" charset="2"/>
                <a:cs typeface="Symbol" pitchFamily="2" charset="2"/>
              </a:rPr>
              <a:t> </a:t>
            </a:r>
            <a:r>
              <a:rPr lang="en-US" sz="2800" spc="0" dirty="0">
                <a:effectLst/>
                <a:latin typeface="+mj-lt"/>
                <a:ea typeface="Symbol" pitchFamily="2" charset="2"/>
                <a:cs typeface="Symbol" pitchFamily="2" charset="2"/>
              </a:rPr>
              <a:t>override</a:t>
            </a:r>
            <a:r>
              <a:rPr lang="en-US" sz="2800" spc="60" dirty="0">
                <a:effectLst/>
                <a:latin typeface="+mj-lt"/>
                <a:ea typeface="Symbol" pitchFamily="2" charset="2"/>
                <a:cs typeface="Symbol" pitchFamily="2" charset="2"/>
              </a:rPr>
              <a:t> </a:t>
            </a:r>
            <a:r>
              <a:rPr lang="en-US" sz="2800" spc="0" dirty="0">
                <a:effectLst/>
                <a:latin typeface="+mj-lt"/>
                <a:ea typeface="Symbol" pitchFamily="2" charset="2"/>
                <a:cs typeface="Symbol" pitchFamily="2" charset="2"/>
              </a:rPr>
              <a:t>of</a:t>
            </a:r>
            <a:r>
              <a:rPr lang="en-US" sz="2800" spc="65" dirty="0">
                <a:effectLst/>
                <a:latin typeface="+mj-lt"/>
                <a:ea typeface="Symbol" pitchFamily="2" charset="2"/>
                <a:cs typeface="Symbol" pitchFamily="2" charset="2"/>
              </a:rPr>
              <a:t> </a:t>
            </a:r>
            <a:r>
              <a:rPr lang="en-US" sz="2800" spc="-10" dirty="0">
                <a:effectLst/>
                <a:latin typeface="+mj-lt"/>
                <a:ea typeface="Symbol" pitchFamily="2" charset="2"/>
                <a:cs typeface="Symbol" pitchFamily="2" charset="2"/>
              </a:rPr>
              <a:t>controls.</a:t>
            </a:r>
          </a:p>
          <a:p>
            <a:pPr lvl="1"/>
            <a:r>
              <a:rPr lang="en-US" sz="2800" dirty="0">
                <a:effectLst/>
                <a:latin typeface="+mj-lt"/>
                <a:ea typeface="Arial MT"/>
                <a:cs typeface="Arial MT"/>
              </a:rPr>
              <a:t>Failure to perform reconciliations of significant accounts. </a:t>
            </a:r>
            <a:endParaRPr lang="en-US" sz="2800" spc="-10" dirty="0">
              <a:effectLst/>
              <a:latin typeface="+mj-lt"/>
              <a:ea typeface="Symbol" pitchFamily="2" charset="2"/>
              <a:cs typeface="Symbol" pitchFamily="2" charset="2"/>
            </a:endParaRPr>
          </a:p>
          <a:p>
            <a:endParaRPr lang="en-US" dirty="0"/>
          </a:p>
        </p:txBody>
      </p:sp>
    </p:spTree>
    <p:extLst>
      <p:ext uri="{BB962C8B-B14F-4D97-AF65-F5344CB8AC3E}">
        <p14:creationId xmlns:p14="http://schemas.microsoft.com/office/powerpoint/2010/main" val="80821351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0A5F8A-6C3A-3F47-E43F-D830CBB555A8}"/>
              </a:ext>
            </a:extLst>
          </p:cNvPr>
          <p:cNvSpPr>
            <a:spLocks noGrp="1"/>
          </p:cNvSpPr>
          <p:nvPr>
            <p:ph type="title"/>
          </p:nvPr>
        </p:nvSpPr>
        <p:spPr>
          <a:xfrm>
            <a:off x="838200" y="365126"/>
            <a:ext cx="10515600" cy="502976"/>
          </a:xfrm>
        </p:spPr>
        <p:txBody>
          <a:bodyPr>
            <a:normAutofit fontScale="90000"/>
          </a:bodyPr>
          <a:lstStyle/>
          <a:p>
            <a:pPr algn="ctr"/>
            <a:r>
              <a:rPr lang="en-US" sz="3600" dirty="0">
                <a:solidFill>
                  <a:srgbClr val="FF0000"/>
                </a:solidFill>
              </a:rPr>
              <a:t>Examples of control deficiencies</a:t>
            </a:r>
          </a:p>
        </p:txBody>
      </p:sp>
      <p:sp>
        <p:nvSpPr>
          <p:cNvPr id="3" name="Content Placeholder 2">
            <a:extLst>
              <a:ext uri="{FF2B5EF4-FFF2-40B4-BE49-F238E27FC236}">
                <a16:creationId xmlns:a16="http://schemas.microsoft.com/office/drawing/2014/main" id="{40713282-3C64-71AA-379A-86D3B3FFA1B1}"/>
              </a:ext>
            </a:extLst>
          </p:cNvPr>
          <p:cNvSpPr>
            <a:spLocks noGrp="1"/>
          </p:cNvSpPr>
          <p:nvPr>
            <p:ph idx="1"/>
          </p:nvPr>
        </p:nvSpPr>
        <p:spPr>
          <a:xfrm>
            <a:off x="838200" y="1331089"/>
            <a:ext cx="10515600" cy="4845874"/>
          </a:xfrm>
        </p:spPr>
        <p:txBody>
          <a:bodyPr>
            <a:normAutofit/>
          </a:bodyPr>
          <a:lstStyle/>
          <a:p>
            <a:r>
              <a:rPr lang="en-US" b="1" dirty="0">
                <a:effectLst/>
                <a:latin typeface="+mj-lt"/>
                <a:ea typeface="Arial MT"/>
                <a:cs typeface="Arial MT"/>
              </a:rPr>
              <a:t>Significant</a:t>
            </a:r>
            <a:r>
              <a:rPr lang="en-US" b="1" spc="-25" dirty="0">
                <a:effectLst/>
                <a:latin typeface="+mj-lt"/>
                <a:ea typeface="Arial MT"/>
                <a:cs typeface="Arial MT"/>
              </a:rPr>
              <a:t> </a:t>
            </a:r>
            <a:r>
              <a:rPr lang="en-US" b="1" spc="-10" dirty="0">
                <a:effectLst/>
                <a:latin typeface="+mj-lt"/>
                <a:ea typeface="Arial MT"/>
                <a:cs typeface="Arial MT"/>
              </a:rPr>
              <a:t>Deficiencies</a:t>
            </a:r>
            <a:r>
              <a:rPr lang="en-IN" b="1" dirty="0">
                <a:effectLst/>
                <a:latin typeface="+mj-lt"/>
              </a:rPr>
              <a:t> </a:t>
            </a:r>
            <a:endParaRPr lang="en-IN" b="1" spc="0" dirty="0">
              <a:effectLst/>
              <a:latin typeface="+mj-lt"/>
              <a:ea typeface="Symbol" pitchFamily="2" charset="2"/>
              <a:cs typeface="Symbol" pitchFamily="2" charset="2"/>
            </a:endParaRPr>
          </a:p>
          <a:p>
            <a:pPr lvl="1"/>
            <a:r>
              <a:rPr lang="en-US" dirty="0">
                <a:effectLst/>
                <a:latin typeface="+mj-lt"/>
                <a:ea typeface="Arial MT"/>
                <a:cs typeface="Arial MT"/>
              </a:rPr>
              <a:t>Deficiencies</a:t>
            </a:r>
            <a:r>
              <a:rPr lang="en-US" spc="-10" dirty="0">
                <a:effectLst/>
                <a:latin typeface="+mj-lt"/>
                <a:ea typeface="Arial MT"/>
                <a:cs typeface="Arial MT"/>
              </a:rPr>
              <a:t> </a:t>
            </a:r>
            <a:r>
              <a:rPr lang="en-US" dirty="0">
                <a:effectLst/>
                <a:latin typeface="+mj-lt"/>
                <a:ea typeface="Arial MT"/>
                <a:cs typeface="Arial MT"/>
              </a:rPr>
              <a:t>in</a:t>
            </a:r>
            <a:r>
              <a:rPr lang="en-US" spc="-10" dirty="0">
                <a:effectLst/>
                <a:latin typeface="+mj-lt"/>
                <a:ea typeface="Arial MT"/>
                <a:cs typeface="Arial MT"/>
              </a:rPr>
              <a:t> </a:t>
            </a:r>
            <a:r>
              <a:rPr lang="en-US" spc="-10" dirty="0">
                <a:latin typeface="+mj-lt"/>
                <a:ea typeface="Arial MT"/>
                <a:cs typeface="Arial MT"/>
              </a:rPr>
              <a:t>a</a:t>
            </a:r>
            <a:r>
              <a:rPr lang="en-US" dirty="0">
                <a:effectLst/>
                <a:latin typeface="+mj-lt"/>
                <a:ea typeface="Arial MT"/>
                <a:cs typeface="Arial MT"/>
              </a:rPr>
              <a:t>ntifraud</a:t>
            </a:r>
            <a:r>
              <a:rPr lang="en-US" spc="60" dirty="0">
                <a:effectLst/>
                <a:latin typeface="+mj-lt"/>
                <a:ea typeface="Arial MT"/>
                <a:cs typeface="Arial MT"/>
              </a:rPr>
              <a:t> </a:t>
            </a:r>
            <a:r>
              <a:rPr lang="en-US" dirty="0">
                <a:effectLst/>
                <a:latin typeface="+mj-lt"/>
                <a:ea typeface="Arial MT"/>
                <a:cs typeface="Arial MT"/>
              </a:rPr>
              <a:t>programs</a:t>
            </a:r>
            <a:r>
              <a:rPr lang="en-US" spc="65" dirty="0">
                <a:effectLst/>
                <a:latin typeface="+mj-lt"/>
                <a:ea typeface="Arial MT"/>
                <a:cs typeface="Arial MT"/>
              </a:rPr>
              <a:t> </a:t>
            </a:r>
            <a:r>
              <a:rPr lang="en-US" dirty="0">
                <a:effectLst/>
                <a:latin typeface="+mj-lt"/>
                <a:ea typeface="Arial MT"/>
                <a:cs typeface="Arial MT"/>
              </a:rPr>
              <a:t>and</a:t>
            </a:r>
            <a:r>
              <a:rPr lang="en-US" spc="65" dirty="0">
                <a:effectLst/>
                <a:latin typeface="+mj-lt"/>
                <a:ea typeface="Arial MT"/>
                <a:cs typeface="Arial MT"/>
              </a:rPr>
              <a:t> </a:t>
            </a:r>
            <a:r>
              <a:rPr lang="en-US" spc="-10" dirty="0">
                <a:effectLst/>
                <a:latin typeface="+mj-lt"/>
                <a:ea typeface="Arial MT"/>
                <a:cs typeface="Arial MT"/>
              </a:rPr>
              <a:t>controls</a:t>
            </a:r>
            <a:r>
              <a:rPr lang="en-IN" dirty="0">
                <a:effectLst/>
                <a:latin typeface="+mj-lt"/>
              </a:rPr>
              <a:t> </a:t>
            </a:r>
          </a:p>
          <a:p>
            <a:pPr lvl="1"/>
            <a:r>
              <a:rPr lang="en-US" dirty="0">
                <a:effectLst/>
                <a:latin typeface="+mj-lt"/>
                <a:ea typeface="Arial MT"/>
                <a:cs typeface="Arial MT"/>
              </a:rPr>
              <a:t>Deficiencies in controls over non-routine and non-systematic</a:t>
            </a:r>
            <a:r>
              <a:rPr lang="en-US" spc="400" dirty="0">
                <a:effectLst/>
                <a:latin typeface="+mj-lt"/>
                <a:ea typeface="Arial MT"/>
                <a:cs typeface="Arial MT"/>
              </a:rPr>
              <a:t> </a:t>
            </a:r>
            <a:r>
              <a:rPr lang="en-US" spc="-10" dirty="0">
                <a:effectLst/>
                <a:latin typeface="+mj-lt"/>
                <a:ea typeface="Arial MT"/>
                <a:cs typeface="Arial MT"/>
              </a:rPr>
              <a:t>transactions</a:t>
            </a:r>
            <a:r>
              <a:rPr lang="en-IN" dirty="0">
                <a:effectLst/>
                <a:latin typeface="+mj-lt"/>
              </a:rPr>
              <a:t> </a:t>
            </a:r>
          </a:p>
          <a:p>
            <a:endParaRPr lang="en-US" b="1" dirty="0">
              <a:effectLst/>
              <a:latin typeface="+mj-lt"/>
              <a:ea typeface="Arial MT"/>
              <a:cs typeface="Arial MT"/>
            </a:endParaRPr>
          </a:p>
          <a:p>
            <a:r>
              <a:rPr lang="en-US" b="1" dirty="0">
                <a:effectLst/>
                <a:latin typeface="+mj-lt"/>
                <a:ea typeface="Arial MT"/>
                <a:cs typeface="Arial MT"/>
              </a:rPr>
              <a:t>Material</a:t>
            </a:r>
            <a:r>
              <a:rPr lang="en-US" b="1" spc="-10" dirty="0">
                <a:effectLst/>
                <a:latin typeface="+mj-lt"/>
                <a:ea typeface="Arial MT"/>
                <a:cs typeface="Arial MT"/>
              </a:rPr>
              <a:t> Weaknesses</a:t>
            </a:r>
            <a:r>
              <a:rPr lang="en-IN" b="1" dirty="0">
                <a:effectLst/>
                <a:latin typeface="+mj-lt"/>
              </a:rPr>
              <a:t> </a:t>
            </a:r>
          </a:p>
          <a:p>
            <a:pPr lvl="1"/>
            <a:r>
              <a:rPr lang="en-US" spc="0" dirty="0">
                <a:effectLst/>
                <a:latin typeface="+mj-lt"/>
                <a:ea typeface="Symbol" pitchFamily="2" charset="2"/>
                <a:cs typeface="Symbol" pitchFamily="2" charset="2"/>
              </a:rPr>
              <a:t>Ineffective oversight of the entity’s financial reporting and internal control by those charged with governance.</a:t>
            </a:r>
            <a:endParaRPr lang="en-IN" spc="0" dirty="0">
              <a:effectLst/>
              <a:latin typeface="+mj-lt"/>
              <a:ea typeface="Symbol" pitchFamily="2" charset="2"/>
              <a:cs typeface="Symbol" pitchFamily="2" charset="2"/>
            </a:endParaRPr>
          </a:p>
          <a:p>
            <a:pPr lvl="1"/>
            <a:r>
              <a:rPr lang="en-US" dirty="0">
                <a:effectLst/>
                <a:latin typeface="+mj-lt"/>
                <a:ea typeface="Arial MT"/>
                <a:cs typeface="Arial MT"/>
              </a:rPr>
              <a:t>misstatements involving estimation and judgment for which the auditor identifies likely material adjustments and corrections of the recorded amounts. </a:t>
            </a:r>
            <a:endParaRPr lang="en-IN" b="1" dirty="0">
              <a:effectLst/>
              <a:latin typeface="+mj-lt"/>
              <a:ea typeface="Arial" panose="020B0604020202020204" pitchFamily="34" charset="0"/>
            </a:endParaRPr>
          </a:p>
          <a:p>
            <a:endParaRPr lang="en-US" dirty="0"/>
          </a:p>
        </p:txBody>
      </p:sp>
    </p:spTree>
    <p:extLst>
      <p:ext uri="{BB962C8B-B14F-4D97-AF65-F5344CB8AC3E}">
        <p14:creationId xmlns:p14="http://schemas.microsoft.com/office/powerpoint/2010/main" val="325769709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B2EBCA7-690F-1098-1FE3-AF9C43B1C525}"/>
              </a:ext>
            </a:extLst>
          </p:cNvPr>
          <p:cNvSpPr>
            <a:spLocks noGrp="1"/>
          </p:cNvSpPr>
          <p:nvPr>
            <p:ph type="title"/>
          </p:nvPr>
        </p:nvSpPr>
        <p:spPr/>
        <p:txBody>
          <a:bodyPr>
            <a:normAutofit/>
          </a:bodyPr>
          <a:lstStyle/>
          <a:p>
            <a:pPr algn="ctr"/>
            <a:r>
              <a:rPr lang="en-US" sz="3600" dirty="0">
                <a:solidFill>
                  <a:srgbClr val="FF0000"/>
                </a:solidFill>
              </a:rPr>
              <a:t>Sample of unmodified opinion para in separate report</a:t>
            </a:r>
            <a:br>
              <a:rPr lang="en-US" sz="3600" dirty="0">
                <a:solidFill>
                  <a:srgbClr val="FF0000"/>
                </a:solidFill>
              </a:rPr>
            </a:br>
            <a:r>
              <a:rPr lang="en-US" sz="3600" dirty="0">
                <a:solidFill>
                  <a:srgbClr val="FF0000"/>
                </a:solidFill>
              </a:rPr>
              <a:t>in case of standalone financial statements</a:t>
            </a:r>
          </a:p>
        </p:txBody>
      </p:sp>
      <p:sp>
        <p:nvSpPr>
          <p:cNvPr id="3" name="Content Placeholder 2">
            <a:extLst>
              <a:ext uri="{FF2B5EF4-FFF2-40B4-BE49-F238E27FC236}">
                <a16:creationId xmlns:a16="http://schemas.microsoft.com/office/drawing/2014/main" id="{839273E8-4F67-8771-F717-7A80211491F8}"/>
              </a:ext>
            </a:extLst>
          </p:cNvPr>
          <p:cNvSpPr>
            <a:spLocks noGrp="1"/>
          </p:cNvSpPr>
          <p:nvPr>
            <p:ph idx="1"/>
          </p:nvPr>
        </p:nvSpPr>
        <p:spPr/>
        <p:txBody>
          <a:bodyPr/>
          <a:lstStyle/>
          <a:p>
            <a:r>
              <a:rPr lang="en-CA" dirty="0">
                <a:solidFill>
                  <a:srgbClr val="000000"/>
                </a:solidFill>
                <a:effectLst/>
                <a:latin typeface="+mj-lt"/>
                <a:ea typeface="Times New Roman" panose="02020603050405020304" pitchFamily="18" charset="0"/>
                <a:cs typeface="Mangal" panose="02040503050203030202" pitchFamily="18" charset="0"/>
              </a:rPr>
              <a:t>In our opinion, to the best of our information and according to the explanations given to us, the Company has, in all material respects, an adequate internal financial controls with reference to Standalone Financial Statements and such internal financial controls with reference to Standalone Financial Statements were operating effectively as at March 31, 2024, </a:t>
            </a:r>
            <a:r>
              <a:rPr lang="en-CA" u="sng" dirty="0">
                <a:solidFill>
                  <a:srgbClr val="000000"/>
                </a:solidFill>
                <a:effectLst/>
                <a:latin typeface="+mj-lt"/>
                <a:ea typeface="Times New Roman" panose="02020603050405020304" pitchFamily="18" charset="0"/>
                <a:cs typeface="Mangal" panose="02040503050203030202" pitchFamily="18" charset="0"/>
              </a:rPr>
              <a:t>based on the criteria for internal financial control with reference to Standalone Financial Statements established by the Company considering the essential components of internal control stated in the Guidance Note on Audit of Internal Financial Controls Over Financial Reporting issued by the ICAI.</a:t>
            </a:r>
            <a:endParaRPr lang="en-IN" u="sng" dirty="0">
              <a:effectLst/>
              <a:latin typeface="+mj-lt"/>
              <a:ea typeface="Times New Roman" panose="02020603050405020304" pitchFamily="18" charset="0"/>
              <a:cs typeface="Mangal" panose="02040503050203030202" pitchFamily="18" charset="0"/>
            </a:endParaRPr>
          </a:p>
          <a:p>
            <a:endParaRPr lang="en-US" dirty="0"/>
          </a:p>
        </p:txBody>
      </p:sp>
    </p:spTree>
    <p:extLst>
      <p:ext uri="{BB962C8B-B14F-4D97-AF65-F5344CB8AC3E}">
        <p14:creationId xmlns:p14="http://schemas.microsoft.com/office/powerpoint/2010/main" val="135545630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B2EBCA7-690F-1098-1FE3-AF9C43B1C525}"/>
              </a:ext>
            </a:extLst>
          </p:cNvPr>
          <p:cNvSpPr>
            <a:spLocks noGrp="1"/>
          </p:cNvSpPr>
          <p:nvPr>
            <p:ph type="title"/>
          </p:nvPr>
        </p:nvSpPr>
        <p:spPr>
          <a:xfrm>
            <a:off x="838200" y="365125"/>
            <a:ext cx="10515600" cy="850217"/>
          </a:xfrm>
        </p:spPr>
        <p:txBody>
          <a:bodyPr>
            <a:normAutofit fontScale="90000"/>
          </a:bodyPr>
          <a:lstStyle/>
          <a:p>
            <a:pPr algn="ctr"/>
            <a:r>
              <a:rPr lang="en-US" sz="3600" dirty="0">
                <a:solidFill>
                  <a:srgbClr val="FF0000"/>
                </a:solidFill>
              </a:rPr>
              <a:t>Sample 1 of modified (qualified) opinion para in separate report in case of standalone financial statements</a:t>
            </a:r>
          </a:p>
        </p:txBody>
      </p:sp>
      <p:sp>
        <p:nvSpPr>
          <p:cNvPr id="3" name="Content Placeholder 2">
            <a:extLst>
              <a:ext uri="{FF2B5EF4-FFF2-40B4-BE49-F238E27FC236}">
                <a16:creationId xmlns:a16="http://schemas.microsoft.com/office/drawing/2014/main" id="{839273E8-4F67-8771-F717-7A80211491F8}"/>
              </a:ext>
            </a:extLst>
          </p:cNvPr>
          <p:cNvSpPr>
            <a:spLocks noGrp="1"/>
          </p:cNvSpPr>
          <p:nvPr>
            <p:ph idx="1"/>
          </p:nvPr>
        </p:nvSpPr>
        <p:spPr>
          <a:xfrm>
            <a:off x="838200" y="1388962"/>
            <a:ext cx="10515600" cy="5103913"/>
          </a:xfrm>
        </p:spPr>
        <p:txBody>
          <a:bodyPr>
            <a:normAutofit fontScale="92500" lnSpcReduction="20000"/>
          </a:bodyPr>
          <a:lstStyle/>
          <a:p>
            <a:pPr marL="508000" indent="0" algn="just">
              <a:spcBef>
                <a:spcPts val="645"/>
              </a:spcBef>
              <a:buNone/>
            </a:pPr>
            <a:r>
              <a:rPr lang="en-US" b="1" dirty="0">
                <a:effectLst/>
                <a:latin typeface="+mj-lt"/>
                <a:ea typeface="Arial" panose="020B0604020202020204" pitchFamily="34" charset="0"/>
              </a:rPr>
              <a:t>Qualified</a:t>
            </a:r>
            <a:r>
              <a:rPr lang="en-US" b="1" spc="-50" dirty="0">
                <a:effectLst/>
                <a:latin typeface="+mj-lt"/>
                <a:ea typeface="Arial" panose="020B0604020202020204" pitchFamily="34" charset="0"/>
              </a:rPr>
              <a:t> </a:t>
            </a:r>
            <a:r>
              <a:rPr lang="en-US" b="1" spc="-10" dirty="0">
                <a:effectLst/>
                <a:latin typeface="+mj-lt"/>
                <a:ea typeface="Arial" panose="020B0604020202020204" pitchFamily="34" charset="0"/>
              </a:rPr>
              <a:t>opinion</a:t>
            </a:r>
            <a:endParaRPr lang="en-IN" b="1" dirty="0">
              <a:effectLst/>
              <a:latin typeface="+mj-lt"/>
              <a:ea typeface="Arial" panose="020B0604020202020204" pitchFamily="34" charset="0"/>
            </a:endParaRPr>
          </a:p>
          <a:p>
            <a:pPr marL="736600" marR="735330" algn="just">
              <a:lnSpc>
                <a:spcPct val="102000"/>
              </a:lnSpc>
              <a:spcBef>
                <a:spcPts val="630"/>
              </a:spcBef>
              <a:spcAft>
                <a:spcPts val="0"/>
              </a:spcAft>
            </a:pPr>
            <a:r>
              <a:rPr lang="en-US" dirty="0">
                <a:effectLst/>
                <a:latin typeface="+mj-lt"/>
                <a:ea typeface="Arial MT"/>
                <a:cs typeface="Arial MT"/>
              </a:rPr>
              <a:t>According to the information and explanations given to me / us</a:t>
            </a:r>
            <a:r>
              <a:rPr lang="en-US" spc="200" dirty="0">
                <a:effectLst/>
                <a:latin typeface="+mj-lt"/>
                <a:ea typeface="Arial MT"/>
                <a:cs typeface="Arial MT"/>
              </a:rPr>
              <a:t> </a:t>
            </a:r>
            <a:r>
              <a:rPr lang="en-US" dirty="0">
                <a:effectLst/>
                <a:latin typeface="+mj-lt"/>
                <a:ea typeface="Arial MT"/>
                <a:cs typeface="Arial MT"/>
              </a:rPr>
              <a:t>and based on my / our audit, the following </a:t>
            </a:r>
            <a:r>
              <a:rPr lang="en-US" u="sng" dirty="0">
                <a:effectLst/>
                <a:latin typeface="+mj-lt"/>
                <a:ea typeface="Arial MT"/>
                <a:cs typeface="Arial MT"/>
              </a:rPr>
              <a:t>material weakness/es </a:t>
            </a:r>
            <a:r>
              <a:rPr lang="en-US" dirty="0">
                <a:effectLst/>
                <a:latin typeface="+mj-lt"/>
                <a:ea typeface="Arial MT"/>
                <a:cs typeface="Arial MT"/>
              </a:rPr>
              <a:t>has / have been identified as at March 31, 20X1:</a:t>
            </a:r>
            <a:endParaRPr lang="en-IN" dirty="0">
              <a:effectLst/>
              <a:latin typeface="+mj-lt"/>
              <a:ea typeface="Arial MT"/>
              <a:cs typeface="Arial MT"/>
            </a:endParaRPr>
          </a:p>
          <a:p>
            <a:pPr marL="800100" marR="734695" lvl="1" indent="-342900" algn="just">
              <a:lnSpc>
                <a:spcPct val="102000"/>
              </a:lnSpc>
              <a:spcBef>
                <a:spcPts val="590"/>
              </a:spcBef>
              <a:buSzPts val="1100"/>
              <a:buFont typeface="Arial MT"/>
              <a:buAutoNum type="alphaLcParenR"/>
              <a:tabLst>
                <a:tab pos="964565" algn="l"/>
              </a:tabLst>
            </a:pPr>
            <a:r>
              <a:rPr lang="en-US" spc="0" dirty="0">
                <a:effectLst/>
                <a:latin typeface="+mj-lt"/>
                <a:ea typeface="Arial MT"/>
                <a:cs typeface="Arial MT"/>
              </a:rPr>
              <a:t>The Company </a:t>
            </a:r>
            <a:r>
              <a:rPr lang="en-US" u="sng" spc="0" dirty="0">
                <a:effectLst/>
                <a:latin typeface="+mj-lt"/>
                <a:ea typeface="Arial MT"/>
                <a:cs typeface="Arial MT"/>
              </a:rPr>
              <a:t>did not have an appropriate internal control system </a:t>
            </a:r>
            <a:r>
              <a:rPr lang="en-US" spc="0" dirty="0">
                <a:effectLst/>
                <a:latin typeface="+mj-lt"/>
                <a:ea typeface="Arial MT"/>
                <a:cs typeface="Arial MT"/>
              </a:rPr>
              <a:t>for customer acceptance, credit evaluation and establishing customer credit limits for sales, which could potentially result in the Company recognising revenue without establishing reasonable certainty of ultimate collection:</a:t>
            </a:r>
          </a:p>
          <a:p>
            <a:pPr marL="800100" marR="734695" lvl="1" indent="-342900" algn="just">
              <a:lnSpc>
                <a:spcPct val="102000"/>
              </a:lnSpc>
              <a:spcBef>
                <a:spcPts val="590"/>
              </a:spcBef>
              <a:buSzPts val="1100"/>
              <a:buFont typeface="Arial MT"/>
              <a:buAutoNum type="alphaLcParenR"/>
              <a:tabLst>
                <a:tab pos="964565" algn="l"/>
              </a:tabLst>
            </a:pPr>
            <a:r>
              <a:rPr lang="en-US" dirty="0">
                <a:latin typeface="+mj-lt"/>
              </a:rPr>
              <a:t>[list other deficiencies identified]</a:t>
            </a:r>
          </a:p>
          <a:p>
            <a:pPr marL="800100" marR="734695" lvl="1" indent="-342900" algn="just">
              <a:lnSpc>
                <a:spcPct val="102000"/>
              </a:lnSpc>
              <a:spcBef>
                <a:spcPts val="590"/>
              </a:spcBef>
              <a:buSzPts val="1100"/>
              <a:buFont typeface="Arial MT"/>
              <a:buAutoNum type="alphaLcParenR"/>
              <a:tabLst>
                <a:tab pos="964565" algn="l"/>
              </a:tabLst>
            </a:pPr>
            <a:r>
              <a:rPr lang="en-US" dirty="0">
                <a:latin typeface="+mj-lt"/>
              </a:rPr>
              <a:t>In my / our opinion, except for the effects/possible effects of the material weakness/es described above on the achievement of the objectives of the control criteria, the Company has maintained, in all material respects, adequate internal financial controls over financial reporting and such internal financial controls over financial reporting were operating effectively as of March 31, 20X1,…</a:t>
            </a:r>
            <a:endParaRPr lang="en-IN" dirty="0">
              <a:latin typeface="+mj-lt"/>
            </a:endParaRPr>
          </a:p>
          <a:p>
            <a:pPr marL="800100" marR="734695" lvl="1" indent="-342900" algn="just">
              <a:lnSpc>
                <a:spcPct val="102000"/>
              </a:lnSpc>
              <a:spcBef>
                <a:spcPts val="590"/>
              </a:spcBef>
              <a:buSzPts val="1100"/>
              <a:buFont typeface="Arial MT"/>
              <a:buAutoNum type="alphaLcParenR"/>
              <a:tabLst>
                <a:tab pos="964565" algn="l"/>
              </a:tabLst>
            </a:pPr>
            <a:endParaRPr lang="en-IN" dirty="0">
              <a:latin typeface="+mj-lt"/>
            </a:endParaRPr>
          </a:p>
          <a:p>
            <a:pPr marL="800100" marR="734695" lvl="1" indent="-342900" algn="just">
              <a:lnSpc>
                <a:spcPct val="102000"/>
              </a:lnSpc>
              <a:spcBef>
                <a:spcPts val="590"/>
              </a:spcBef>
              <a:buSzPts val="1100"/>
              <a:buFont typeface="Arial MT"/>
              <a:buAutoNum type="alphaLcParenR"/>
              <a:tabLst>
                <a:tab pos="964565" algn="l"/>
              </a:tabLst>
            </a:pPr>
            <a:endParaRPr lang="en-IN" spc="0" dirty="0">
              <a:effectLst/>
              <a:latin typeface="+mj-lt"/>
              <a:ea typeface="Arial MT"/>
              <a:cs typeface="Arial MT"/>
            </a:endParaRPr>
          </a:p>
          <a:p>
            <a:endParaRPr lang="en-US" dirty="0"/>
          </a:p>
        </p:txBody>
      </p:sp>
    </p:spTree>
    <p:extLst>
      <p:ext uri="{BB962C8B-B14F-4D97-AF65-F5344CB8AC3E}">
        <p14:creationId xmlns:p14="http://schemas.microsoft.com/office/powerpoint/2010/main" val="2298847036"/>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B2EBCA7-690F-1098-1FE3-AF9C43B1C525}"/>
              </a:ext>
            </a:extLst>
          </p:cNvPr>
          <p:cNvSpPr>
            <a:spLocks noGrp="1"/>
          </p:cNvSpPr>
          <p:nvPr>
            <p:ph type="title"/>
          </p:nvPr>
        </p:nvSpPr>
        <p:spPr>
          <a:xfrm>
            <a:off x="838200" y="365125"/>
            <a:ext cx="10515600" cy="850217"/>
          </a:xfrm>
        </p:spPr>
        <p:txBody>
          <a:bodyPr>
            <a:normAutofit fontScale="90000"/>
          </a:bodyPr>
          <a:lstStyle/>
          <a:p>
            <a:pPr algn="ctr"/>
            <a:r>
              <a:rPr lang="en-US" sz="3600" dirty="0">
                <a:solidFill>
                  <a:srgbClr val="FF0000"/>
                </a:solidFill>
              </a:rPr>
              <a:t>Sample 2 of modified (qualified) opinion para in separate report in case of standalone financial statements</a:t>
            </a:r>
          </a:p>
        </p:txBody>
      </p:sp>
      <p:sp>
        <p:nvSpPr>
          <p:cNvPr id="3" name="Content Placeholder 2">
            <a:extLst>
              <a:ext uri="{FF2B5EF4-FFF2-40B4-BE49-F238E27FC236}">
                <a16:creationId xmlns:a16="http://schemas.microsoft.com/office/drawing/2014/main" id="{839273E8-4F67-8771-F717-7A80211491F8}"/>
              </a:ext>
            </a:extLst>
          </p:cNvPr>
          <p:cNvSpPr>
            <a:spLocks noGrp="1"/>
          </p:cNvSpPr>
          <p:nvPr>
            <p:ph idx="1"/>
          </p:nvPr>
        </p:nvSpPr>
        <p:spPr>
          <a:xfrm>
            <a:off x="370389" y="1388962"/>
            <a:ext cx="11366339" cy="5103913"/>
          </a:xfrm>
        </p:spPr>
        <p:txBody>
          <a:bodyPr>
            <a:normAutofit fontScale="85000" lnSpcReduction="20000"/>
          </a:bodyPr>
          <a:lstStyle/>
          <a:p>
            <a:pPr marL="508000" indent="0" algn="just">
              <a:spcBef>
                <a:spcPts val="645"/>
              </a:spcBef>
              <a:buNone/>
            </a:pPr>
            <a:r>
              <a:rPr lang="en-US" b="1" dirty="0">
                <a:effectLst/>
                <a:latin typeface="+mj-lt"/>
                <a:ea typeface="Arial" panose="020B0604020202020204" pitchFamily="34" charset="0"/>
              </a:rPr>
              <a:t>Qualified</a:t>
            </a:r>
            <a:r>
              <a:rPr lang="en-US" b="1" spc="-50" dirty="0">
                <a:effectLst/>
                <a:latin typeface="+mj-lt"/>
                <a:ea typeface="Arial" panose="020B0604020202020204" pitchFamily="34" charset="0"/>
              </a:rPr>
              <a:t> </a:t>
            </a:r>
            <a:r>
              <a:rPr lang="en-US" b="1" spc="-10" dirty="0">
                <a:effectLst/>
                <a:latin typeface="+mj-lt"/>
                <a:ea typeface="Arial" panose="020B0604020202020204" pitchFamily="34" charset="0"/>
              </a:rPr>
              <a:t>opinion</a:t>
            </a:r>
            <a:endParaRPr lang="en-IN" b="1" dirty="0">
              <a:effectLst/>
              <a:latin typeface="+mj-lt"/>
              <a:ea typeface="Arial" panose="020B0604020202020204" pitchFamily="34" charset="0"/>
            </a:endParaRPr>
          </a:p>
          <a:p>
            <a:pPr marL="736600" marR="735330" algn="just">
              <a:lnSpc>
                <a:spcPct val="102000"/>
              </a:lnSpc>
              <a:spcBef>
                <a:spcPts val="630"/>
              </a:spcBef>
              <a:spcAft>
                <a:spcPts val="0"/>
              </a:spcAft>
            </a:pPr>
            <a:r>
              <a:rPr lang="en-US" dirty="0">
                <a:effectLst/>
                <a:latin typeface="+mj-lt"/>
                <a:ea typeface="Arial MT"/>
                <a:cs typeface="Arial MT"/>
              </a:rPr>
              <a:t>According to the information and explanations given to me / us</a:t>
            </a:r>
            <a:r>
              <a:rPr lang="en-US" spc="200" dirty="0">
                <a:effectLst/>
                <a:latin typeface="+mj-lt"/>
                <a:ea typeface="Arial MT"/>
                <a:cs typeface="Arial MT"/>
              </a:rPr>
              <a:t> </a:t>
            </a:r>
            <a:r>
              <a:rPr lang="en-US" dirty="0">
                <a:effectLst/>
                <a:latin typeface="+mj-lt"/>
                <a:ea typeface="Arial MT"/>
                <a:cs typeface="Arial MT"/>
              </a:rPr>
              <a:t>and based on my / our audit, the following </a:t>
            </a:r>
            <a:r>
              <a:rPr lang="en-US" u="sng" dirty="0">
                <a:effectLst/>
                <a:latin typeface="+mj-lt"/>
                <a:ea typeface="Arial MT"/>
                <a:cs typeface="Arial MT"/>
              </a:rPr>
              <a:t>material weakness/es </a:t>
            </a:r>
            <a:r>
              <a:rPr lang="en-US" dirty="0">
                <a:effectLst/>
                <a:latin typeface="+mj-lt"/>
                <a:ea typeface="Arial MT"/>
                <a:cs typeface="Arial MT"/>
              </a:rPr>
              <a:t>has / have been identified as at March 31, 20X1:</a:t>
            </a:r>
            <a:endParaRPr lang="en-IN" dirty="0">
              <a:effectLst/>
              <a:latin typeface="+mj-lt"/>
              <a:ea typeface="Arial MT"/>
              <a:cs typeface="Arial MT"/>
            </a:endParaRPr>
          </a:p>
          <a:p>
            <a:pPr marL="736600" marR="735330" lvl="1" algn="just">
              <a:lnSpc>
                <a:spcPct val="102000"/>
              </a:lnSpc>
              <a:spcBef>
                <a:spcPts val="630"/>
              </a:spcBef>
              <a:buSzPts val="1100"/>
              <a:tabLst>
                <a:tab pos="964565" algn="l"/>
              </a:tabLst>
            </a:pPr>
            <a:r>
              <a:rPr lang="en-US" sz="2800" dirty="0">
                <a:latin typeface="+mj-lt"/>
              </a:rPr>
              <a:t>The Company’s internal financial controls over customer acceptance, credit evaluation and establishing customer credit limits for sales, </a:t>
            </a:r>
            <a:r>
              <a:rPr lang="en-US" sz="2800" u="sng" dirty="0">
                <a:latin typeface="+mj-lt"/>
              </a:rPr>
              <a:t>were not operating effectively </a:t>
            </a:r>
            <a:r>
              <a:rPr lang="en-US" sz="2800" dirty="0">
                <a:latin typeface="+mj-lt"/>
              </a:rPr>
              <a:t>which could potentially result in the Company recognising revenue without establishing reasonable certainty of ultimate collection.</a:t>
            </a:r>
          </a:p>
          <a:p>
            <a:pPr marL="736600" marR="735330" lvl="1" algn="just">
              <a:lnSpc>
                <a:spcPct val="102000"/>
              </a:lnSpc>
              <a:spcBef>
                <a:spcPts val="630"/>
              </a:spcBef>
              <a:buSzPts val="1100"/>
              <a:tabLst>
                <a:tab pos="964565" algn="l"/>
              </a:tabLst>
            </a:pPr>
            <a:r>
              <a:rPr lang="en-US" sz="2800" dirty="0">
                <a:latin typeface="+mj-lt"/>
              </a:rPr>
              <a:t>[list other deficiencies identified]</a:t>
            </a:r>
          </a:p>
          <a:p>
            <a:pPr marL="736600" marR="735330" lvl="1" algn="just">
              <a:lnSpc>
                <a:spcPct val="102000"/>
              </a:lnSpc>
              <a:spcBef>
                <a:spcPts val="630"/>
              </a:spcBef>
              <a:buSzPts val="1100"/>
              <a:buAutoNum type="alphaLcParenR"/>
              <a:tabLst>
                <a:tab pos="964565" algn="l"/>
              </a:tabLst>
            </a:pPr>
            <a:r>
              <a:rPr lang="en-US" sz="2800" dirty="0">
                <a:latin typeface="+mj-lt"/>
              </a:rPr>
              <a:t>In my / our opinion, except for the effects/possible effects of the material weakness/es described above on the achievement of the objectives of the control criteria, the Company has maintained, in all material respects, adequate internal financial controls over financial reporting and such internal financial controls over financial reporting were operating effectively as of March 31, 20X1,…</a:t>
            </a:r>
            <a:endParaRPr lang="en-IN" sz="2800" dirty="0">
              <a:latin typeface="+mj-lt"/>
            </a:endParaRPr>
          </a:p>
          <a:p>
            <a:pPr marL="736600" marR="735330" lvl="1" algn="just">
              <a:lnSpc>
                <a:spcPct val="102000"/>
              </a:lnSpc>
              <a:spcBef>
                <a:spcPts val="630"/>
              </a:spcBef>
              <a:buSzPts val="1100"/>
              <a:buAutoNum type="alphaLcParenR"/>
              <a:tabLst>
                <a:tab pos="964565" algn="l"/>
              </a:tabLst>
            </a:pPr>
            <a:endParaRPr lang="en-IN" sz="2800" dirty="0">
              <a:latin typeface="+mj-lt"/>
            </a:endParaRPr>
          </a:p>
          <a:p>
            <a:pPr marL="800100" marR="734695" lvl="1" indent="-342900" algn="just">
              <a:lnSpc>
                <a:spcPct val="102000"/>
              </a:lnSpc>
              <a:spcBef>
                <a:spcPts val="590"/>
              </a:spcBef>
              <a:buSzPts val="1100"/>
              <a:buFont typeface="Arial MT"/>
              <a:buAutoNum type="alphaLcParenR"/>
              <a:tabLst>
                <a:tab pos="964565" algn="l"/>
              </a:tabLst>
            </a:pPr>
            <a:endParaRPr lang="en-IN" spc="0" dirty="0">
              <a:effectLst/>
              <a:latin typeface="+mj-lt"/>
              <a:ea typeface="Arial MT"/>
              <a:cs typeface="Arial MT"/>
            </a:endParaRPr>
          </a:p>
          <a:p>
            <a:endParaRPr lang="en-US" dirty="0"/>
          </a:p>
        </p:txBody>
      </p:sp>
    </p:spTree>
    <p:extLst>
      <p:ext uri="{BB962C8B-B14F-4D97-AF65-F5344CB8AC3E}">
        <p14:creationId xmlns:p14="http://schemas.microsoft.com/office/powerpoint/2010/main" val="221991604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490CBDD-FC85-F44A-C21A-C1411A8F6D97}"/>
              </a:ext>
            </a:extLst>
          </p:cNvPr>
          <p:cNvSpPr>
            <a:spLocks noGrp="1"/>
          </p:cNvSpPr>
          <p:nvPr>
            <p:ph type="title"/>
          </p:nvPr>
        </p:nvSpPr>
        <p:spPr>
          <a:xfrm>
            <a:off x="838200" y="365125"/>
            <a:ext cx="10515600" cy="827067"/>
          </a:xfrm>
        </p:spPr>
        <p:txBody>
          <a:bodyPr>
            <a:normAutofit/>
          </a:bodyPr>
          <a:lstStyle/>
          <a:p>
            <a:pPr algn="ctr"/>
            <a:r>
              <a:rPr lang="en-US" sz="3200" dirty="0">
                <a:solidFill>
                  <a:srgbClr val="FF0000"/>
                </a:solidFill>
              </a:rPr>
              <a:t>Scope of Internal Financial Controls over Financial Reporting</a:t>
            </a:r>
          </a:p>
        </p:txBody>
      </p:sp>
      <p:sp>
        <p:nvSpPr>
          <p:cNvPr id="3" name="Content Placeholder 2">
            <a:extLst>
              <a:ext uri="{FF2B5EF4-FFF2-40B4-BE49-F238E27FC236}">
                <a16:creationId xmlns:a16="http://schemas.microsoft.com/office/drawing/2014/main" id="{42929F5E-3CDC-1354-5B8B-EAD0858B5F59}"/>
              </a:ext>
            </a:extLst>
          </p:cNvPr>
          <p:cNvSpPr>
            <a:spLocks noGrp="1"/>
          </p:cNvSpPr>
          <p:nvPr>
            <p:ph idx="1"/>
          </p:nvPr>
        </p:nvSpPr>
        <p:spPr/>
        <p:txBody>
          <a:bodyPr/>
          <a:lstStyle/>
          <a:p>
            <a:r>
              <a:rPr lang="en-US" dirty="0"/>
              <a:t>Introduction to internal financial controls.</a:t>
            </a:r>
          </a:p>
          <a:p>
            <a:r>
              <a:rPr lang="en-US" dirty="0"/>
              <a:t>Components of effective internal financial controls.</a:t>
            </a:r>
          </a:p>
          <a:p>
            <a:r>
              <a:rPr lang="en-US" dirty="0"/>
              <a:t>Audit approach for internal financial control.</a:t>
            </a:r>
          </a:p>
          <a:p>
            <a:r>
              <a:rPr lang="en-US" b="1" dirty="0"/>
              <a:t>Reporting on internal financial controls.</a:t>
            </a:r>
          </a:p>
        </p:txBody>
      </p:sp>
    </p:spTree>
    <p:extLst>
      <p:ext uri="{BB962C8B-B14F-4D97-AF65-F5344CB8AC3E}">
        <p14:creationId xmlns:p14="http://schemas.microsoft.com/office/powerpoint/2010/main" val="1021488151"/>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6D2F959-71C3-BE34-F413-1869AC36D441}"/>
              </a:ext>
            </a:extLst>
          </p:cNvPr>
          <p:cNvSpPr>
            <a:spLocks noGrp="1"/>
          </p:cNvSpPr>
          <p:nvPr>
            <p:ph type="title"/>
          </p:nvPr>
        </p:nvSpPr>
        <p:spPr/>
        <p:txBody>
          <a:bodyPr>
            <a:normAutofit fontScale="90000"/>
          </a:bodyPr>
          <a:lstStyle/>
          <a:p>
            <a:pPr algn="ctr"/>
            <a:r>
              <a:rPr lang="en-US" sz="3600" dirty="0">
                <a:solidFill>
                  <a:srgbClr val="FF0000"/>
                </a:solidFill>
              </a:rPr>
              <a:t>Sample of modified (qualified) opinion para in separate report in case of standalone financial statements- </a:t>
            </a:r>
            <a:r>
              <a:rPr lang="en-US" sz="3600" b="1" dirty="0">
                <a:solidFill>
                  <a:srgbClr val="FF0000"/>
                </a:solidFill>
              </a:rPr>
              <a:t>additional paras</a:t>
            </a:r>
            <a:endParaRPr lang="en-US" sz="3600" b="1" dirty="0"/>
          </a:p>
        </p:txBody>
      </p:sp>
      <p:sp>
        <p:nvSpPr>
          <p:cNvPr id="3" name="Content Placeholder 2">
            <a:extLst>
              <a:ext uri="{FF2B5EF4-FFF2-40B4-BE49-F238E27FC236}">
                <a16:creationId xmlns:a16="http://schemas.microsoft.com/office/drawing/2014/main" id="{C51DF014-D879-58AD-2D4D-B602EB82B7F2}"/>
              </a:ext>
            </a:extLst>
          </p:cNvPr>
          <p:cNvSpPr>
            <a:spLocks noGrp="1"/>
          </p:cNvSpPr>
          <p:nvPr>
            <p:ph idx="1"/>
          </p:nvPr>
        </p:nvSpPr>
        <p:spPr/>
        <p:txBody>
          <a:bodyPr>
            <a:normAutofit lnSpcReduction="10000"/>
          </a:bodyPr>
          <a:lstStyle/>
          <a:p>
            <a:r>
              <a:rPr lang="en-US" dirty="0">
                <a:effectLst/>
                <a:latin typeface="+mj-lt"/>
                <a:ea typeface="Arial MT"/>
                <a:cs typeface="Arial MT"/>
              </a:rPr>
              <a:t>A ‘material weakness’ is a deficiency, or a combination of deficiencies, in internal financial control over financial reporting, such that there is a reasonable possibility that a material misstatement of the company's annual or interim financial statements will not be prevented or detected on a timely basis.</a:t>
            </a:r>
            <a:endParaRPr lang="en-IN" dirty="0">
              <a:effectLst/>
              <a:latin typeface="+mj-lt"/>
              <a:ea typeface="Arial MT"/>
              <a:cs typeface="Arial MT"/>
            </a:endParaRPr>
          </a:p>
          <a:p>
            <a:r>
              <a:rPr lang="en-US" dirty="0">
                <a:effectLst/>
                <a:latin typeface="+mj-lt"/>
                <a:ea typeface="Arial MT"/>
                <a:cs typeface="Arial MT"/>
              </a:rPr>
              <a:t>I / We have considered the material weakness/es identified and reported above in determining the nature, timing, and extent of audit tests applied in my / our audit of the March 31, 20X1 standalone financial statements of the Company, and the / these material weakness/es does not / do not affect my / our opinion on the standalone financial statements of the Company.</a:t>
            </a:r>
            <a:endParaRPr lang="en-IN" dirty="0">
              <a:effectLst/>
              <a:latin typeface="+mj-lt"/>
              <a:ea typeface="Arial MT"/>
              <a:cs typeface="Arial MT"/>
            </a:endParaRPr>
          </a:p>
          <a:p>
            <a:endParaRPr lang="en-US" dirty="0">
              <a:latin typeface="+mj-lt"/>
            </a:endParaRPr>
          </a:p>
          <a:p>
            <a:pPr marL="0" indent="0">
              <a:buNone/>
            </a:pPr>
            <a:endParaRPr lang="en-US" dirty="0"/>
          </a:p>
        </p:txBody>
      </p:sp>
    </p:spTree>
    <p:extLst>
      <p:ext uri="{BB962C8B-B14F-4D97-AF65-F5344CB8AC3E}">
        <p14:creationId xmlns:p14="http://schemas.microsoft.com/office/powerpoint/2010/main" val="265175351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8F3B98-4741-F9BF-02F2-A65EEF399427}"/>
              </a:ext>
            </a:extLst>
          </p:cNvPr>
          <p:cNvSpPr>
            <a:spLocks noGrp="1"/>
          </p:cNvSpPr>
          <p:nvPr>
            <p:ph type="title"/>
          </p:nvPr>
        </p:nvSpPr>
        <p:spPr>
          <a:xfrm>
            <a:off x="838200" y="365126"/>
            <a:ext cx="10515600" cy="931240"/>
          </a:xfrm>
        </p:spPr>
        <p:txBody>
          <a:bodyPr>
            <a:noAutofit/>
          </a:bodyPr>
          <a:lstStyle/>
          <a:p>
            <a:pPr algn="ctr"/>
            <a:r>
              <a:rPr lang="en-US" sz="3600" dirty="0">
                <a:solidFill>
                  <a:srgbClr val="FF0000"/>
                </a:solidFill>
              </a:rPr>
              <a:t> Modified opinion on ICFR and its impact on opinion on financial statement</a:t>
            </a:r>
            <a:endParaRPr lang="en-US" sz="3600" dirty="0"/>
          </a:p>
        </p:txBody>
      </p:sp>
      <p:sp>
        <p:nvSpPr>
          <p:cNvPr id="3" name="Content Placeholder 2">
            <a:extLst>
              <a:ext uri="{FF2B5EF4-FFF2-40B4-BE49-F238E27FC236}">
                <a16:creationId xmlns:a16="http://schemas.microsoft.com/office/drawing/2014/main" id="{8AAE2521-25AF-30AC-672B-15D5D61B4DA5}"/>
              </a:ext>
            </a:extLst>
          </p:cNvPr>
          <p:cNvSpPr>
            <a:spLocks noGrp="1"/>
          </p:cNvSpPr>
          <p:nvPr>
            <p:ph idx="1"/>
          </p:nvPr>
        </p:nvSpPr>
        <p:spPr/>
        <p:txBody>
          <a:bodyPr/>
          <a:lstStyle/>
          <a:p>
            <a:r>
              <a:rPr lang="en-US" dirty="0">
                <a:effectLst/>
                <a:latin typeface="+mj-lt"/>
                <a:ea typeface="Arial MT"/>
                <a:cs typeface="Arial MT"/>
              </a:rPr>
              <a:t>I / We have considered the material weakness/es identified and reported above in determining the nature, timing, and extent of audit tests applied in my / our audit of the March 31, 20X1 standalone financial statements of the Company, </a:t>
            </a:r>
            <a:r>
              <a:rPr lang="en-US" u="sng" dirty="0">
                <a:effectLst/>
                <a:latin typeface="+mj-lt"/>
                <a:ea typeface="Arial MT"/>
                <a:cs typeface="Arial MT"/>
              </a:rPr>
              <a:t>and the / these material weakness/es has / have affected my / our opinion on the standalone financial statements of the Company and I / we have issued a qualified (/ adverse / disclaimer of) opinion on the standalone financial statements.</a:t>
            </a:r>
            <a:endParaRPr lang="en-IN" u="sng" dirty="0">
              <a:effectLst/>
              <a:latin typeface="+mj-lt"/>
              <a:ea typeface="Arial MT"/>
              <a:cs typeface="Arial MT"/>
            </a:endParaRPr>
          </a:p>
          <a:p>
            <a:endParaRPr lang="en-US" dirty="0"/>
          </a:p>
        </p:txBody>
      </p:sp>
    </p:spTree>
    <p:extLst>
      <p:ext uri="{BB962C8B-B14F-4D97-AF65-F5344CB8AC3E}">
        <p14:creationId xmlns:p14="http://schemas.microsoft.com/office/powerpoint/2010/main" val="239152927"/>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B2EBCA7-690F-1098-1FE3-AF9C43B1C525}"/>
              </a:ext>
            </a:extLst>
          </p:cNvPr>
          <p:cNvSpPr>
            <a:spLocks noGrp="1"/>
          </p:cNvSpPr>
          <p:nvPr>
            <p:ph type="title"/>
          </p:nvPr>
        </p:nvSpPr>
        <p:spPr>
          <a:xfrm>
            <a:off x="838200" y="365126"/>
            <a:ext cx="10515600" cy="711320"/>
          </a:xfrm>
        </p:spPr>
        <p:txBody>
          <a:bodyPr>
            <a:normAutofit fontScale="90000"/>
          </a:bodyPr>
          <a:lstStyle/>
          <a:p>
            <a:pPr algn="ctr"/>
            <a:r>
              <a:rPr lang="en-US" sz="3600" dirty="0">
                <a:solidFill>
                  <a:srgbClr val="FF0000"/>
                </a:solidFill>
              </a:rPr>
              <a:t>Sample 1 of modified (adverse) opinion para in separate report</a:t>
            </a:r>
            <a:br>
              <a:rPr lang="en-US" sz="3600" dirty="0">
                <a:solidFill>
                  <a:srgbClr val="FF0000"/>
                </a:solidFill>
              </a:rPr>
            </a:br>
            <a:r>
              <a:rPr lang="en-US" sz="3600" dirty="0">
                <a:solidFill>
                  <a:srgbClr val="FF0000"/>
                </a:solidFill>
              </a:rPr>
              <a:t>in case of standalone financial statements</a:t>
            </a:r>
          </a:p>
        </p:txBody>
      </p:sp>
      <p:sp>
        <p:nvSpPr>
          <p:cNvPr id="3" name="Content Placeholder 2">
            <a:extLst>
              <a:ext uri="{FF2B5EF4-FFF2-40B4-BE49-F238E27FC236}">
                <a16:creationId xmlns:a16="http://schemas.microsoft.com/office/drawing/2014/main" id="{839273E8-4F67-8771-F717-7A80211491F8}"/>
              </a:ext>
            </a:extLst>
          </p:cNvPr>
          <p:cNvSpPr>
            <a:spLocks noGrp="1"/>
          </p:cNvSpPr>
          <p:nvPr>
            <p:ph idx="1"/>
          </p:nvPr>
        </p:nvSpPr>
        <p:spPr>
          <a:xfrm>
            <a:off x="838200" y="1284790"/>
            <a:ext cx="10515600" cy="5428526"/>
          </a:xfrm>
        </p:spPr>
        <p:txBody>
          <a:bodyPr>
            <a:normAutofit lnSpcReduction="10000"/>
          </a:bodyPr>
          <a:lstStyle/>
          <a:p>
            <a:pPr marL="508000" indent="0" algn="just">
              <a:spcBef>
                <a:spcPts val="640"/>
              </a:spcBef>
              <a:buNone/>
            </a:pPr>
            <a:r>
              <a:rPr lang="en-US" sz="2200" b="1" dirty="0">
                <a:effectLst/>
                <a:latin typeface="+mj-lt"/>
                <a:ea typeface="Arial" panose="020B0604020202020204" pitchFamily="34" charset="0"/>
              </a:rPr>
              <a:t>Adverse</a:t>
            </a:r>
            <a:r>
              <a:rPr lang="en-US" sz="2200" b="1" spc="-45" dirty="0">
                <a:effectLst/>
                <a:latin typeface="+mj-lt"/>
                <a:ea typeface="Arial" panose="020B0604020202020204" pitchFamily="34" charset="0"/>
              </a:rPr>
              <a:t> </a:t>
            </a:r>
            <a:r>
              <a:rPr lang="en-US" sz="2200" b="1" spc="-10" dirty="0">
                <a:effectLst/>
                <a:latin typeface="+mj-lt"/>
                <a:ea typeface="Arial" panose="020B0604020202020204" pitchFamily="34" charset="0"/>
              </a:rPr>
              <a:t>opinion</a:t>
            </a:r>
            <a:endParaRPr lang="en-IN" sz="2200" b="1" spc="-10" dirty="0">
              <a:latin typeface="+mj-lt"/>
              <a:ea typeface="Arial" panose="020B0604020202020204" pitchFamily="34" charset="0"/>
            </a:endParaRPr>
          </a:p>
          <a:p>
            <a:pPr marL="508000" indent="0" algn="just">
              <a:spcBef>
                <a:spcPts val="640"/>
              </a:spcBef>
              <a:buNone/>
            </a:pPr>
            <a:r>
              <a:rPr lang="en-US" sz="2200" dirty="0">
                <a:effectLst/>
                <a:latin typeface="+mj-lt"/>
                <a:ea typeface="Arial MT"/>
                <a:cs typeface="Arial MT"/>
              </a:rPr>
              <a:t>According to the information and explanations given to me / us</a:t>
            </a:r>
            <a:r>
              <a:rPr lang="en-US" sz="2200" spc="200" dirty="0">
                <a:effectLst/>
                <a:latin typeface="+mj-lt"/>
                <a:ea typeface="Arial MT"/>
                <a:cs typeface="Arial MT"/>
              </a:rPr>
              <a:t> </a:t>
            </a:r>
            <a:r>
              <a:rPr lang="en-US" sz="2200" dirty="0">
                <a:effectLst/>
                <a:latin typeface="+mj-lt"/>
                <a:ea typeface="Arial MT"/>
                <a:cs typeface="Arial MT"/>
              </a:rPr>
              <a:t>and based on my / our audit, the following material weakness/es has / have been identified as at March 31, 20X1:</a:t>
            </a:r>
            <a:endParaRPr lang="en-US" sz="2200" dirty="0">
              <a:latin typeface="+mj-lt"/>
            </a:endParaRPr>
          </a:p>
          <a:p>
            <a:pPr marL="800100" marR="734695" lvl="1" indent="-342900" algn="just">
              <a:lnSpc>
                <a:spcPct val="102000"/>
              </a:lnSpc>
              <a:spcBef>
                <a:spcPts val="595"/>
              </a:spcBef>
              <a:buSzPts val="1100"/>
              <a:buFont typeface="Arial MT"/>
              <a:buAutoNum type="alphaLcParenR"/>
              <a:tabLst>
                <a:tab pos="964565" algn="l"/>
              </a:tabLst>
            </a:pPr>
            <a:r>
              <a:rPr lang="en-US" sz="2200" spc="0" dirty="0">
                <a:effectLst/>
                <a:latin typeface="+mj-lt"/>
                <a:ea typeface="Arial MT"/>
                <a:cs typeface="Arial MT"/>
              </a:rPr>
              <a:t>The Company </a:t>
            </a:r>
            <a:r>
              <a:rPr lang="en-US" sz="2200" u="sng" spc="0" dirty="0">
                <a:effectLst/>
                <a:latin typeface="+mj-lt"/>
                <a:ea typeface="Arial MT"/>
                <a:cs typeface="Arial MT"/>
              </a:rPr>
              <a:t>did not have an appropriate internal control system</a:t>
            </a:r>
            <a:r>
              <a:rPr lang="en-US" sz="2200" u="sng" spc="400" dirty="0">
                <a:effectLst/>
                <a:latin typeface="+mj-lt"/>
                <a:ea typeface="Arial MT"/>
                <a:cs typeface="Arial MT"/>
              </a:rPr>
              <a:t> </a:t>
            </a:r>
            <a:r>
              <a:rPr lang="en-US" sz="2200" spc="0" dirty="0">
                <a:effectLst/>
                <a:latin typeface="+mj-lt"/>
                <a:ea typeface="Arial MT"/>
                <a:cs typeface="Arial MT"/>
              </a:rPr>
              <a:t>for</a:t>
            </a:r>
            <a:r>
              <a:rPr lang="en-US" sz="2200" spc="400" dirty="0">
                <a:effectLst/>
                <a:latin typeface="+mj-lt"/>
                <a:ea typeface="Arial MT"/>
                <a:cs typeface="Arial MT"/>
              </a:rPr>
              <a:t> </a:t>
            </a:r>
            <a:r>
              <a:rPr lang="en-US" sz="2200" spc="0" dirty="0">
                <a:effectLst/>
                <a:latin typeface="+mj-lt"/>
                <a:ea typeface="Arial MT"/>
                <a:cs typeface="Arial MT"/>
              </a:rPr>
              <a:t>inventory</a:t>
            </a:r>
            <a:r>
              <a:rPr lang="en-US" sz="2200" spc="400" dirty="0">
                <a:effectLst/>
                <a:latin typeface="+mj-lt"/>
                <a:ea typeface="Arial MT"/>
                <a:cs typeface="Arial MT"/>
              </a:rPr>
              <a:t> </a:t>
            </a:r>
            <a:r>
              <a:rPr lang="en-US" sz="2200" spc="0" dirty="0">
                <a:effectLst/>
                <a:latin typeface="+mj-lt"/>
                <a:ea typeface="Arial MT"/>
                <a:cs typeface="Arial MT"/>
              </a:rPr>
              <a:t>with</a:t>
            </a:r>
            <a:r>
              <a:rPr lang="en-US" sz="2200" spc="400" dirty="0">
                <a:effectLst/>
                <a:latin typeface="+mj-lt"/>
                <a:ea typeface="Arial MT"/>
                <a:cs typeface="Arial MT"/>
              </a:rPr>
              <a:t> </a:t>
            </a:r>
            <a:r>
              <a:rPr lang="en-US" sz="2200" spc="0" dirty="0">
                <a:effectLst/>
                <a:latin typeface="+mj-lt"/>
                <a:ea typeface="Arial MT"/>
                <a:cs typeface="Arial MT"/>
              </a:rPr>
              <a:t>regard</a:t>
            </a:r>
            <a:r>
              <a:rPr lang="en-US" sz="2200" spc="400" dirty="0">
                <a:effectLst/>
                <a:latin typeface="+mj-lt"/>
                <a:ea typeface="Arial MT"/>
                <a:cs typeface="Arial MT"/>
              </a:rPr>
              <a:t> </a:t>
            </a:r>
            <a:r>
              <a:rPr lang="en-US" sz="2200" spc="0" dirty="0">
                <a:effectLst/>
                <a:latin typeface="+mj-lt"/>
                <a:ea typeface="Arial MT"/>
                <a:cs typeface="Arial MT"/>
              </a:rPr>
              <a:t>to</a:t>
            </a:r>
            <a:r>
              <a:rPr lang="en-US" sz="2200" spc="400" dirty="0">
                <a:effectLst/>
                <a:latin typeface="+mj-lt"/>
                <a:ea typeface="Arial MT"/>
                <a:cs typeface="Arial MT"/>
              </a:rPr>
              <a:t> </a:t>
            </a:r>
            <a:r>
              <a:rPr lang="en-US" sz="2200" spc="0" dirty="0">
                <a:effectLst/>
                <a:latin typeface="+mj-lt"/>
                <a:ea typeface="Arial MT"/>
                <a:cs typeface="Arial MT"/>
              </a:rPr>
              <a:t>receipts,</a:t>
            </a:r>
            <a:r>
              <a:rPr lang="en-US" sz="2200" spc="400" dirty="0">
                <a:effectLst/>
                <a:latin typeface="+mj-lt"/>
                <a:ea typeface="Arial MT"/>
                <a:cs typeface="Arial MT"/>
              </a:rPr>
              <a:t> </a:t>
            </a:r>
            <a:r>
              <a:rPr lang="en-US" sz="2200" spc="0" dirty="0">
                <a:effectLst/>
                <a:latin typeface="+mj-lt"/>
                <a:ea typeface="Arial MT"/>
                <a:cs typeface="Arial MT"/>
              </a:rPr>
              <a:t>issue</a:t>
            </a:r>
            <a:r>
              <a:rPr lang="en-US" sz="2200" spc="400" dirty="0">
                <a:effectLst/>
                <a:latin typeface="+mj-lt"/>
                <a:ea typeface="Arial MT"/>
                <a:cs typeface="Arial MT"/>
              </a:rPr>
              <a:t> </a:t>
            </a:r>
            <a:r>
              <a:rPr lang="en-US" sz="2200" spc="0" dirty="0">
                <a:effectLst/>
                <a:latin typeface="+mj-lt"/>
                <a:ea typeface="Arial MT"/>
                <a:cs typeface="Arial MT"/>
              </a:rPr>
              <a:t>for </a:t>
            </a:r>
            <a:r>
              <a:rPr lang="en-US" sz="2200" dirty="0">
                <a:effectLst/>
                <a:latin typeface="+mj-lt"/>
                <a:ea typeface="Arial MT"/>
                <a:cs typeface="Arial MT"/>
              </a:rPr>
              <a:t>production and physical verification. Further, the internal control system for identification and allocation of overheads to inventory was also not adequate. These could potentially</a:t>
            </a:r>
            <a:r>
              <a:rPr lang="en-US" sz="2200" spc="200" dirty="0">
                <a:effectLst/>
                <a:latin typeface="+mj-lt"/>
                <a:ea typeface="Arial MT"/>
                <a:cs typeface="Arial MT"/>
              </a:rPr>
              <a:t> </a:t>
            </a:r>
            <a:r>
              <a:rPr lang="en-US" sz="2200" dirty="0">
                <a:effectLst/>
                <a:latin typeface="+mj-lt"/>
                <a:ea typeface="Arial MT"/>
                <a:cs typeface="Arial MT"/>
              </a:rPr>
              <a:t>result in material misstatements in the Company’s trade payables, consumption, inventory and expense account </a:t>
            </a:r>
            <a:r>
              <a:rPr lang="en-US" sz="2200" spc="-10" dirty="0">
                <a:effectLst/>
                <a:latin typeface="+mj-lt"/>
                <a:ea typeface="Arial MT"/>
                <a:cs typeface="Arial MT"/>
              </a:rPr>
              <a:t>balances.</a:t>
            </a:r>
            <a:endParaRPr lang="en-US" sz="2200" dirty="0">
              <a:latin typeface="+mj-lt"/>
            </a:endParaRPr>
          </a:p>
          <a:p>
            <a:pPr marL="800100" marR="734695" lvl="1" indent="-342900" algn="just">
              <a:lnSpc>
                <a:spcPct val="102000"/>
              </a:lnSpc>
              <a:spcBef>
                <a:spcPts val="595"/>
              </a:spcBef>
              <a:buSzPts val="1100"/>
              <a:buFont typeface="Arial MT"/>
              <a:buAutoNum type="alphaLcParenR"/>
              <a:tabLst>
                <a:tab pos="964565" algn="l"/>
              </a:tabLst>
            </a:pPr>
            <a:r>
              <a:rPr lang="en-US" sz="2200" dirty="0">
                <a:latin typeface="+mj-lt"/>
              </a:rPr>
              <a:t>[list other deficiencies identified]</a:t>
            </a:r>
          </a:p>
          <a:p>
            <a:pPr marL="457200" marR="734695" lvl="1" indent="0" algn="just">
              <a:lnSpc>
                <a:spcPct val="102000"/>
              </a:lnSpc>
              <a:spcBef>
                <a:spcPts val="595"/>
              </a:spcBef>
              <a:buSzPts val="1100"/>
              <a:buNone/>
              <a:tabLst>
                <a:tab pos="964565" algn="l"/>
              </a:tabLst>
            </a:pPr>
            <a:r>
              <a:rPr lang="en-US" sz="2200" dirty="0">
                <a:effectLst/>
                <a:latin typeface="+mj-lt"/>
                <a:ea typeface="Arial MT"/>
                <a:cs typeface="Arial MT"/>
              </a:rPr>
              <a:t>In my / our opinion, because of the effects/possible effects of the material weakness/es described above on the achievement of the objectives of the control criteria, </a:t>
            </a:r>
            <a:r>
              <a:rPr lang="en-US" sz="2200" u="sng" dirty="0">
                <a:effectLst/>
                <a:latin typeface="+mj-lt"/>
                <a:ea typeface="Arial MT"/>
                <a:cs typeface="Arial MT"/>
              </a:rPr>
              <a:t>the Company has not maintained adequate internal financial controls over financial reporting and such internal financial controls over financial reporting were not operating effectively as of March 31, 20X1</a:t>
            </a:r>
            <a:r>
              <a:rPr lang="en-US" sz="2200" dirty="0">
                <a:latin typeface="+mj-lt"/>
                <a:ea typeface="Arial MT"/>
                <a:cs typeface="Arial MT"/>
              </a:rPr>
              <a:t>,…</a:t>
            </a:r>
            <a:endParaRPr lang="en-US" sz="2200" dirty="0">
              <a:latin typeface="+mj-lt"/>
            </a:endParaRPr>
          </a:p>
          <a:p>
            <a:pPr marL="342900" marR="734695" lvl="0" indent="-342900" algn="just">
              <a:lnSpc>
                <a:spcPct val="102000"/>
              </a:lnSpc>
              <a:spcBef>
                <a:spcPts val="595"/>
              </a:spcBef>
              <a:spcAft>
                <a:spcPts val="0"/>
              </a:spcAft>
              <a:buSzPts val="1100"/>
              <a:buFont typeface="Arial MT"/>
              <a:buAutoNum type="alphaLcParenR"/>
              <a:tabLst>
                <a:tab pos="964565" algn="l"/>
              </a:tabLst>
            </a:pPr>
            <a:endParaRPr lang="en-IN" sz="2200" spc="0" dirty="0">
              <a:effectLst/>
              <a:latin typeface="+mj-lt"/>
              <a:ea typeface="Arial MT"/>
              <a:cs typeface="Arial MT"/>
            </a:endParaRPr>
          </a:p>
          <a:p>
            <a:endParaRPr lang="en-US" dirty="0"/>
          </a:p>
        </p:txBody>
      </p:sp>
    </p:spTree>
    <p:extLst>
      <p:ext uri="{BB962C8B-B14F-4D97-AF65-F5344CB8AC3E}">
        <p14:creationId xmlns:p14="http://schemas.microsoft.com/office/powerpoint/2010/main" val="524423549"/>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8C88C77-3A9C-D3A8-CE35-93FCF3084AF7}"/>
              </a:ext>
            </a:extLst>
          </p:cNvPr>
          <p:cNvSpPr>
            <a:spLocks noGrp="1"/>
          </p:cNvSpPr>
          <p:nvPr>
            <p:ph type="title"/>
          </p:nvPr>
        </p:nvSpPr>
        <p:spPr>
          <a:xfrm>
            <a:off x="838200" y="365126"/>
            <a:ext cx="10515600" cy="1104860"/>
          </a:xfrm>
        </p:spPr>
        <p:txBody>
          <a:bodyPr>
            <a:normAutofit/>
          </a:bodyPr>
          <a:lstStyle/>
          <a:p>
            <a:pPr algn="ctr"/>
            <a:r>
              <a:rPr lang="en-US" sz="3200" dirty="0">
                <a:solidFill>
                  <a:srgbClr val="FF0000"/>
                </a:solidFill>
              </a:rPr>
              <a:t>Sample 1 of modified (adverse) opinion para in separate report</a:t>
            </a:r>
            <a:br>
              <a:rPr lang="en-US" sz="3200" dirty="0">
                <a:solidFill>
                  <a:srgbClr val="FF0000"/>
                </a:solidFill>
              </a:rPr>
            </a:br>
            <a:r>
              <a:rPr lang="en-US" sz="3200" dirty="0">
                <a:solidFill>
                  <a:srgbClr val="FF0000"/>
                </a:solidFill>
              </a:rPr>
              <a:t>in case of standalone financial statements</a:t>
            </a:r>
            <a:endParaRPr lang="en-US" sz="3200" dirty="0"/>
          </a:p>
        </p:txBody>
      </p:sp>
      <p:sp>
        <p:nvSpPr>
          <p:cNvPr id="3" name="Content Placeholder 2">
            <a:extLst>
              <a:ext uri="{FF2B5EF4-FFF2-40B4-BE49-F238E27FC236}">
                <a16:creationId xmlns:a16="http://schemas.microsoft.com/office/drawing/2014/main" id="{13556E36-F08F-0CF6-EBAA-FF549F5CA044}"/>
              </a:ext>
            </a:extLst>
          </p:cNvPr>
          <p:cNvSpPr>
            <a:spLocks noGrp="1"/>
          </p:cNvSpPr>
          <p:nvPr>
            <p:ph idx="1"/>
          </p:nvPr>
        </p:nvSpPr>
        <p:spPr>
          <a:xfrm>
            <a:off x="532435" y="1469986"/>
            <a:ext cx="11146421" cy="5022888"/>
          </a:xfrm>
        </p:spPr>
        <p:txBody>
          <a:bodyPr>
            <a:normAutofit fontScale="92500" lnSpcReduction="20000"/>
          </a:bodyPr>
          <a:lstStyle/>
          <a:p>
            <a:pPr marL="508000" indent="0" algn="just">
              <a:spcBef>
                <a:spcPts val="640"/>
              </a:spcBef>
              <a:buNone/>
            </a:pPr>
            <a:r>
              <a:rPr lang="en-US" sz="2800" b="1" dirty="0">
                <a:effectLst/>
                <a:latin typeface="+mj-lt"/>
                <a:ea typeface="Arial" panose="020B0604020202020204" pitchFamily="34" charset="0"/>
              </a:rPr>
              <a:t>Adverse</a:t>
            </a:r>
            <a:r>
              <a:rPr lang="en-US" sz="2800" b="1" spc="-45" dirty="0">
                <a:effectLst/>
                <a:latin typeface="+mj-lt"/>
                <a:ea typeface="Arial" panose="020B0604020202020204" pitchFamily="34" charset="0"/>
              </a:rPr>
              <a:t> </a:t>
            </a:r>
            <a:r>
              <a:rPr lang="en-US" sz="2800" b="1" spc="-10" dirty="0">
                <a:effectLst/>
                <a:latin typeface="+mj-lt"/>
                <a:ea typeface="Arial" panose="020B0604020202020204" pitchFamily="34" charset="0"/>
              </a:rPr>
              <a:t>opinion</a:t>
            </a:r>
            <a:endParaRPr lang="en-IN" sz="2800" b="1" spc="-10" dirty="0">
              <a:latin typeface="+mj-lt"/>
              <a:ea typeface="Arial" panose="020B0604020202020204" pitchFamily="34" charset="0"/>
            </a:endParaRPr>
          </a:p>
          <a:p>
            <a:pPr marL="508000" indent="0" algn="just">
              <a:spcBef>
                <a:spcPts val="640"/>
              </a:spcBef>
              <a:buNone/>
            </a:pPr>
            <a:r>
              <a:rPr lang="en-US" sz="2800" dirty="0">
                <a:effectLst/>
                <a:latin typeface="+mj-lt"/>
                <a:ea typeface="Arial MT"/>
                <a:cs typeface="Arial MT"/>
              </a:rPr>
              <a:t>According to the information and explanations given to me / us</a:t>
            </a:r>
            <a:r>
              <a:rPr lang="en-US" sz="2800" spc="200" dirty="0">
                <a:effectLst/>
                <a:latin typeface="+mj-lt"/>
                <a:ea typeface="Arial MT"/>
                <a:cs typeface="Arial MT"/>
              </a:rPr>
              <a:t> </a:t>
            </a:r>
            <a:r>
              <a:rPr lang="en-US" sz="2800" dirty="0">
                <a:effectLst/>
                <a:latin typeface="+mj-lt"/>
                <a:ea typeface="Arial MT"/>
                <a:cs typeface="Arial MT"/>
              </a:rPr>
              <a:t>and based on my / our audit, the following material weakness/es has / have been identified as at March 31, 20X1:</a:t>
            </a:r>
            <a:endParaRPr lang="en-US" sz="2800" dirty="0">
              <a:latin typeface="+mj-lt"/>
            </a:endParaRPr>
          </a:p>
          <a:p>
            <a:pPr marL="342900" marR="734060" lvl="0" indent="-342900" algn="just">
              <a:lnSpc>
                <a:spcPct val="102000"/>
              </a:lnSpc>
              <a:spcBef>
                <a:spcPts val="590"/>
              </a:spcBef>
              <a:spcAft>
                <a:spcPts val="0"/>
              </a:spcAft>
              <a:buSzPts val="1100"/>
              <a:buFont typeface="Arial MT"/>
              <a:buAutoNum type="alphaLcParenR"/>
              <a:tabLst>
                <a:tab pos="964565" algn="l"/>
              </a:tabLst>
            </a:pPr>
            <a:endParaRPr lang="en-US" spc="0" dirty="0">
              <a:effectLst/>
              <a:latin typeface="+mj-lt"/>
              <a:ea typeface="Arial MT"/>
              <a:cs typeface="Arial MT"/>
            </a:endParaRPr>
          </a:p>
          <a:p>
            <a:pPr marL="800100" marR="734060" lvl="1" indent="-342900" algn="just">
              <a:lnSpc>
                <a:spcPct val="102000"/>
              </a:lnSpc>
              <a:spcBef>
                <a:spcPts val="590"/>
              </a:spcBef>
              <a:buSzPts val="1100"/>
              <a:buFont typeface="Arial MT"/>
              <a:buAutoNum type="alphaLcParenR"/>
              <a:tabLst>
                <a:tab pos="964565" algn="l"/>
              </a:tabLst>
            </a:pPr>
            <a:r>
              <a:rPr lang="en-US" spc="0" dirty="0">
                <a:effectLst/>
                <a:latin typeface="+mj-lt"/>
                <a:ea typeface="Arial MT"/>
                <a:cs typeface="Arial MT"/>
              </a:rPr>
              <a:t>The Company’s internal control system for customer acceptance, credit evaluation and establishing customer credit limits for sales, </a:t>
            </a:r>
            <a:r>
              <a:rPr lang="en-US" u="sng" spc="0" dirty="0">
                <a:effectLst/>
                <a:latin typeface="+mj-lt"/>
                <a:ea typeface="Arial MT"/>
                <a:cs typeface="Arial MT"/>
              </a:rPr>
              <a:t>were not operating effectively </a:t>
            </a:r>
            <a:r>
              <a:rPr lang="en-US" spc="0" dirty="0">
                <a:effectLst/>
                <a:latin typeface="+mj-lt"/>
                <a:ea typeface="Arial MT"/>
                <a:cs typeface="Arial MT"/>
              </a:rPr>
              <a:t>which could potentially result in the Company recognising revenue without establishing reasonable certainty of ultimate collection.</a:t>
            </a:r>
            <a:endParaRPr lang="en-IN" spc="0" dirty="0">
              <a:effectLst/>
              <a:latin typeface="+mj-lt"/>
              <a:ea typeface="Arial MT"/>
              <a:cs typeface="Arial MT"/>
            </a:endParaRPr>
          </a:p>
          <a:p>
            <a:pPr marL="1193800" lvl="1">
              <a:spcBef>
                <a:spcPts val="20"/>
              </a:spcBef>
            </a:pPr>
            <a:r>
              <a:rPr lang="en-US" dirty="0">
                <a:effectLst/>
                <a:latin typeface="+mj-lt"/>
                <a:ea typeface="Arial MT"/>
                <a:cs typeface="Arial MT"/>
              </a:rPr>
              <a:t> </a:t>
            </a:r>
            <a:endParaRPr lang="en-IN" dirty="0">
              <a:effectLst/>
              <a:latin typeface="+mj-lt"/>
              <a:ea typeface="Arial MT"/>
              <a:cs typeface="Arial MT"/>
            </a:endParaRPr>
          </a:p>
          <a:p>
            <a:pPr marL="800100" marR="734060" lvl="1" indent="-342900" algn="just">
              <a:lnSpc>
                <a:spcPct val="102000"/>
              </a:lnSpc>
              <a:spcBef>
                <a:spcPts val="590"/>
              </a:spcBef>
              <a:buSzPts val="1100"/>
              <a:buFont typeface="Arial MT"/>
              <a:buAutoNum type="alphaLcParenR"/>
              <a:tabLst>
                <a:tab pos="964565" algn="l"/>
              </a:tabLst>
            </a:pPr>
            <a:r>
              <a:rPr lang="en-US" u="sng" spc="0" dirty="0">
                <a:effectLst/>
                <a:latin typeface="+mj-lt"/>
                <a:ea typeface="Arial MT"/>
                <a:cs typeface="Arial MT"/>
              </a:rPr>
              <a:t>The Company’s internal control system for inventory with regard to receipts, issue for production and physical</a:t>
            </a:r>
            <a:r>
              <a:rPr lang="en-US" u="sng" spc="200" dirty="0">
                <a:effectLst/>
                <a:latin typeface="+mj-lt"/>
                <a:ea typeface="Arial MT"/>
                <a:cs typeface="Arial MT"/>
              </a:rPr>
              <a:t> </a:t>
            </a:r>
            <a:r>
              <a:rPr lang="en-US" u="sng" spc="0" dirty="0">
                <a:effectLst/>
                <a:latin typeface="+mj-lt"/>
                <a:ea typeface="Arial MT"/>
                <a:cs typeface="Arial MT"/>
              </a:rPr>
              <a:t>verification were not operating effectively</a:t>
            </a:r>
            <a:r>
              <a:rPr lang="en-US" spc="0" dirty="0">
                <a:effectLst/>
                <a:latin typeface="+mj-lt"/>
                <a:ea typeface="Arial MT"/>
                <a:cs typeface="Arial MT"/>
              </a:rPr>
              <a:t>. Further, the internal control system for identification and allocation of overheads to inventory was also not operating effectively. </a:t>
            </a:r>
            <a:r>
              <a:rPr lang="en-US" u="sng" spc="0" dirty="0">
                <a:effectLst/>
                <a:latin typeface="+mj-lt"/>
                <a:ea typeface="Arial MT"/>
                <a:cs typeface="Arial MT"/>
              </a:rPr>
              <a:t>These could potentially result in material misstatements in the Company’s trade payables, consumption, inventory and expense account </a:t>
            </a:r>
            <a:r>
              <a:rPr lang="en-US" u="sng" spc="-10" dirty="0">
                <a:effectLst/>
                <a:latin typeface="+mj-lt"/>
                <a:ea typeface="Arial MT"/>
                <a:cs typeface="Arial MT"/>
              </a:rPr>
              <a:t>balances.</a:t>
            </a:r>
            <a:endParaRPr lang="en-IN" u="sng" spc="0" dirty="0">
              <a:effectLst/>
              <a:latin typeface="+mj-lt"/>
              <a:ea typeface="Arial MT"/>
              <a:cs typeface="Arial MT"/>
            </a:endParaRPr>
          </a:p>
          <a:p>
            <a:endParaRPr lang="en-US" dirty="0"/>
          </a:p>
        </p:txBody>
      </p:sp>
    </p:spTree>
    <p:extLst>
      <p:ext uri="{BB962C8B-B14F-4D97-AF65-F5344CB8AC3E}">
        <p14:creationId xmlns:p14="http://schemas.microsoft.com/office/powerpoint/2010/main" val="1337189903"/>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FA715B0-2E2F-2142-C906-B1A02AE18365}"/>
              </a:ext>
            </a:extLst>
          </p:cNvPr>
          <p:cNvSpPr>
            <a:spLocks noGrp="1"/>
          </p:cNvSpPr>
          <p:nvPr>
            <p:ph type="title"/>
          </p:nvPr>
        </p:nvSpPr>
        <p:spPr/>
        <p:txBody>
          <a:bodyPr>
            <a:normAutofit/>
          </a:bodyPr>
          <a:lstStyle/>
          <a:p>
            <a:pPr algn="ctr"/>
            <a:r>
              <a:rPr lang="en-US" sz="3600" dirty="0">
                <a:solidFill>
                  <a:srgbClr val="FF0000"/>
                </a:solidFill>
              </a:rPr>
              <a:t>Modified (disclaimer) opinion para in separate report in case of standalone financial statements</a:t>
            </a:r>
            <a:endParaRPr lang="en-US" sz="3600" dirty="0"/>
          </a:p>
        </p:txBody>
      </p:sp>
      <p:sp>
        <p:nvSpPr>
          <p:cNvPr id="3" name="Content Placeholder 2">
            <a:extLst>
              <a:ext uri="{FF2B5EF4-FFF2-40B4-BE49-F238E27FC236}">
                <a16:creationId xmlns:a16="http://schemas.microsoft.com/office/drawing/2014/main" id="{7C2F35B1-7EDB-943E-6473-8B6560A1DD98}"/>
              </a:ext>
            </a:extLst>
          </p:cNvPr>
          <p:cNvSpPr>
            <a:spLocks noGrp="1"/>
          </p:cNvSpPr>
          <p:nvPr>
            <p:ph idx="1"/>
          </p:nvPr>
        </p:nvSpPr>
        <p:spPr/>
        <p:txBody>
          <a:bodyPr>
            <a:normAutofit lnSpcReduction="10000"/>
          </a:bodyPr>
          <a:lstStyle/>
          <a:p>
            <a:r>
              <a:rPr lang="en-US" dirty="0">
                <a:effectLst/>
                <a:latin typeface="+mj-lt"/>
                <a:ea typeface="Arial MT"/>
                <a:cs typeface="Arial MT"/>
              </a:rPr>
              <a:t>According to the information and explanation given to us, </a:t>
            </a:r>
            <a:r>
              <a:rPr lang="en-US" u="sng" dirty="0">
                <a:effectLst/>
                <a:latin typeface="+mj-lt"/>
                <a:ea typeface="Arial MT"/>
                <a:cs typeface="Arial MT"/>
              </a:rPr>
              <a:t>the Company has not established its internal financial control over financial</a:t>
            </a:r>
            <a:r>
              <a:rPr lang="en-US" u="sng" spc="-15" dirty="0">
                <a:effectLst/>
                <a:latin typeface="+mj-lt"/>
                <a:ea typeface="Arial MT"/>
                <a:cs typeface="Arial MT"/>
              </a:rPr>
              <a:t> </a:t>
            </a:r>
            <a:r>
              <a:rPr lang="en-US" u="sng" dirty="0">
                <a:effectLst/>
                <a:latin typeface="+mj-lt"/>
                <a:ea typeface="Arial MT"/>
                <a:cs typeface="Arial MT"/>
              </a:rPr>
              <a:t>reporting</a:t>
            </a:r>
            <a:r>
              <a:rPr lang="en-US" u="sng" spc="-15" dirty="0">
                <a:effectLst/>
                <a:latin typeface="+mj-lt"/>
                <a:ea typeface="Arial MT"/>
                <a:cs typeface="Arial MT"/>
              </a:rPr>
              <a:t> </a:t>
            </a:r>
            <a:r>
              <a:rPr lang="en-US" dirty="0">
                <a:effectLst/>
                <a:latin typeface="+mj-lt"/>
                <a:ea typeface="Arial MT"/>
                <a:cs typeface="Arial MT"/>
              </a:rPr>
              <a:t>on</a:t>
            </a:r>
            <a:r>
              <a:rPr lang="en-US" spc="-15" dirty="0">
                <a:effectLst/>
                <a:latin typeface="+mj-lt"/>
                <a:ea typeface="Arial MT"/>
                <a:cs typeface="Arial MT"/>
              </a:rPr>
              <a:t> </a:t>
            </a:r>
            <a:r>
              <a:rPr lang="en-US" dirty="0">
                <a:effectLst/>
                <a:latin typeface="+mj-lt"/>
                <a:ea typeface="Arial MT"/>
                <a:cs typeface="Arial MT"/>
              </a:rPr>
              <a:t>criteria</a:t>
            </a:r>
            <a:r>
              <a:rPr lang="en-US" spc="-15" dirty="0">
                <a:effectLst/>
                <a:latin typeface="+mj-lt"/>
                <a:ea typeface="Arial MT"/>
                <a:cs typeface="Arial MT"/>
              </a:rPr>
              <a:t> </a:t>
            </a:r>
            <a:r>
              <a:rPr lang="en-US" dirty="0">
                <a:effectLst/>
                <a:latin typeface="+mj-lt"/>
                <a:ea typeface="Arial MT"/>
                <a:cs typeface="Arial MT"/>
              </a:rPr>
              <a:t>based</a:t>
            </a:r>
            <a:r>
              <a:rPr lang="en-US" spc="-15" dirty="0">
                <a:effectLst/>
                <a:latin typeface="+mj-lt"/>
                <a:ea typeface="Arial MT"/>
                <a:cs typeface="Arial MT"/>
              </a:rPr>
              <a:t> </a:t>
            </a:r>
            <a:r>
              <a:rPr lang="en-US" dirty="0">
                <a:effectLst/>
                <a:latin typeface="+mj-lt"/>
                <a:ea typeface="Arial MT"/>
                <a:cs typeface="Arial MT"/>
              </a:rPr>
              <a:t>on</a:t>
            </a:r>
            <a:r>
              <a:rPr lang="en-US" spc="-15" dirty="0">
                <a:effectLst/>
                <a:latin typeface="+mj-lt"/>
                <a:ea typeface="Arial MT"/>
                <a:cs typeface="Arial MT"/>
              </a:rPr>
              <a:t> </a:t>
            </a:r>
            <a:r>
              <a:rPr lang="en-US" dirty="0">
                <a:effectLst/>
                <a:latin typeface="+mj-lt"/>
                <a:ea typeface="Arial MT"/>
                <a:cs typeface="Arial MT"/>
              </a:rPr>
              <a:t>or</a:t>
            </a:r>
            <a:r>
              <a:rPr lang="en-US" spc="-15" dirty="0">
                <a:effectLst/>
                <a:latin typeface="+mj-lt"/>
                <a:ea typeface="Arial MT"/>
                <a:cs typeface="Arial MT"/>
              </a:rPr>
              <a:t> </a:t>
            </a:r>
            <a:r>
              <a:rPr lang="en-US" dirty="0">
                <a:effectLst/>
                <a:latin typeface="+mj-lt"/>
                <a:ea typeface="Arial MT"/>
                <a:cs typeface="Arial MT"/>
              </a:rPr>
              <a:t>considering</a:t>
            </a:r>
            <a:r>
              <a:rPr lang="en-US" spc="-15" dirty="0">
                <a:effectLst/>
                <a:latin typeface="+mj-lt"/>
                <a:ea typeface="Arial MT"/>
                <a:cs typeface="Arial MT"/>
              </a:rPr>
              <a:t> </a:t>
            </a:r>
            <a:r>
              <a:rPr lang="en-US" dirty="0">
                <a:effectLst/>
                <a:latin typeface="+mj-lt"/>
                <a:ea typeface="Arial MT"/>
                <a:cs typeface="Arial MT"/>
              </a:rPr>
              <a:t>the</a:t>
            </a:r>
            <a:r>
              <a:rPr lang="en-US" spc="-15" dirty="0">
                <a:effectLst/>
                <a:latin typeface="+mj-lt"/>
                <a:ea typeface="Arial MT"/>
                <a:cs typeface="Arial MT"/>
              </a:rPr>
              <a:t> </a:t>
            </a:r>
            <a:r>
              <a:rPr lang="en-US" dirty="0">
                <a:effectLst/>
                <a:latin typeface="+mj-lt"/>
                <a:ea typeface="Arial MT"/>
                <a:cs typeface="Arial MT"/>
              </a:rPr>
              <a:t>essential components of internal control stated in the Guidance Note on Audit of Internal Financial Controls Over Financial Reporting issued</a:t>
            </a:r>
            <a:r>
              <a:rPr lang="en-US" spc="-5" dirty="0">
                <a:effectLst/>
                <a:latin typeface="+mj-lt"/>
                <a:ea typeface="Arial MT"/>
                <a:cs typeface="Arial MT"/>
              </a:rPr>
              <a:t> </a:t>
            </a:r>
            <a:r>
              <a:rPr lang="en-US" dirty="0">
                <a:effectLst/>
                <a:latin typeface="+mj-lt"/>
                <a:ea typeface="Arial MT"/>
                <a:cs typeface="Arial MT"/>
              </a:rPr>
              <a:t>by</a:t>
            </a:r>
            <a:r>
              <a:rPr lang="en-US" spc="-5" dirty="0">
                <a:effectLst/>
                <a:latin typeface="+mj-lt"/>
                <a:ea typeface="Arial MT"/>
                <a:cs typeface="Arial MT"/>
              </a:rPr>
              <a:t> </a:t>
            </a:r>
            <a:r>
              <a:rPr lang="en-US" dirty="0">
                <a:effectLst/>
                <a:latin typeface="+mj-lt"/>
                <a:ea typeface="Arial MT"/>
                <a:cs typeface="Arial MT"/>
              </a:rPr>
              <a:t>the</a:t>
            </a:r>
            <a:r>
              <a:rPr lang="en-US" spc="-5" dirty="0">
                <a:effectLst/>
                <a:latin typeface="+mj-lt"/>
                <a:ea typeface="Arial MT"/>
                <a:cs typeface="Arial MT"/>
              </a:rPr>
              <a:t> </a:t>
            </a:r>
            <a:r>
              <a:rPr lang="en-US" dirty="0">
                <a:effectLst/>
                <a:latin typeface="+mj-lt"/>
                <a:ea typeface="Arial MT"/>
                <a:cs typeface="Arial MT"/>
              </a:rPr>
              <a:t>Institute</a:t>
            </a:r>
            <a:r>
              <a:rPr lang="en-US" spc="-5" dirty="0">
                <a:effectLst/>
                <a:latin typeface="+mj-lt"/>
                <a:ea typeface="Arial MT"/>
                <a:cs typeface="Arial MT"/>
              </a:rPr>
              <a:t> </a:t>
            </a:r>
            <a:r>
              <a:rPr lang="en-US" dirty="0">
                <a:effectLst/>
                <a:latin typeface="+mj-lt"/>
                <a:ea typeface="Arial MT"/>
                <a:cs typeface="Arial MT"/>
              </a:rPr>
              <a:t>of</a:t>
            </a:r>
            <a:r>
              <a:rPr lang="en-US" spc="-10" dirty="0">
                <a:effectLst/>
                <a:latin typeface="+mj-lt"/>
                <a:ea typeface="Arial MT"/>
                <a:cs typeface="Arial MT"/>
              </a:rPr>
              <a:t> </a:t>
            </a:r>
            <a:r>
              <a:rPr lang="en-US" dirty="0">
                <a:effectLst/>
                <a:latin typeface="+mj-lt"/>
                <a:ea typeface="Arial MT"/>
                <a:cs typeface="Arial MT"/>
              </a:rPr>
              <a:t>Chartered Accountants</a:t>
            </a:r>
            <a:r>
              <a:rPr lang="en-US" spc="-5" dirty="0">
                <a:effectLst/>
                <a:latin typeface="+mj-lt"/>
                <a:ea typeface="Arial MT"/>
                <a:cs typeface="Arial MT"/>
              </a:rPr>
              <a:t> </a:t>
            </a:r>
            <a:r>
              <a:rPr lang="en-US" dirty="0">
                <a:effectLst/>
                <a:latin typeface="+mj-lt"/>
                <a:ea typeface="Arial MT"/>
                <a:cs typeface="Arial MT"/>
              </a:rPr>
              <a:t>of India. </a:t>
            </a:r>
          </a:p>
          <a:p>
            <a:r>
              <a:rPr lang="en-US" u="sng" dirty="0">
                <a:effectLst/>
                <a:latin typeface="+mj-lt"/>
                <a:ea typeface="Arial MT"/>
                <a:cs typeface="Arial MT"/>
              </a:rPr>
              <a:t>Because of this reason, we are unable to obtain</a:t>
            </a:r>
            <a:r>
              <a:rPr lang="en-US" dirty="0">
                <a:effectLst/>
                <a:latin typeface="+mj-lt"/>
                <a:ea typeface="Arial MT"/>
                <a:cs typeface="Arial MT"/>
              </a:rPr>
              <a:t> sufficient appropriate audit evidence to provide a basis for my / our opinion whether the Company had adequate internal financial controls over financial reporting and whether such internal financial controls were operating effectively as at March 31, 20X1.</a:t>
            </a:r>
            <a:endParaRPr lang="en-IN" dirty="0">
              <a:effectLst/>
              <a:latin typeface="+mj-lt"/>
              <a:ea typeface="Arial MT"/>
              <a:cs typeface="Arial MT"/>
            </a:endParaRPr>
          </a:p>
          <a:p>
            <a:endParaRPr lang="en-US" dirty="0"/>
          </a:p>
        </p:txBody>
      </p:sp>
    </p:spTree>
    <p:extLst>
      <p:ext uri="{BB962C8B-B14F-4D97-AF65-F5344CB8AC3E}">
        <p14:creationId xmlns:p14="http://schemas.microsoft.com/office/powerpoint/2010/main" val="3974055375"/>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0987C11-A67D-1ACC-B257-BC67586A4311}"/>
              </a:ext>
            </a:extLst>
          </p:cNvPr>
          <p:cNvSpPr>
            <a:spLocks noGrp="1"/>
          </p:cNvSpPr>
          <p:nvPr>
            <p:ph type="title"/>
          </p:nvPr>
        </p:nvSpPr>
        <p:spPr/>
        <p:txBody>
          <a:bodyPr>
            <a:normAutofit/>
          </a:bodyPr>
          <a:lstStyle/>
          <a:p>
            <a:pPr algn="ctr"/>
            <a:r>
              <a:rPr lang="en-US" sz="3600" dirty="0">
                <a:solidFill>
                  <a:srgbClr val="FF0000"/>
                </a:solidFill>
              </a:rPr>
              <a:t>Reporting on ICFR in case of consolidated financial statements</a:t>
            </a:r>
          </a:p>
        </p:txBody>
      </p:sp>
      <p:sp>
        <p:nvSpPr>
          <p:cNvPr id="3" name="Content Placeholder 2">
            <a:extLst>
              <a:ext uri="{FF2B5EF4-FFF2-40B4-BE49-F238E27FC236}">
                <a16:creationId xmlns:a16="http://schemas.microsoft.com/office/drawing/2014/main" id="{1C8325BD-FB9A-3A74-0968-B31A8B7AB1DF}"/>
              </a:ext>
            </a:extLst>
          </p:cNvPr>
          <p:cNvSpPr>
            <a:spLocks noGrp="1"/>
          </p:cNvSpPr>
          <p:nvPr>
            <p:ph idx="1"/>
          </p:nvPr>
        </p:nvSpPr>
        <p:spPr/>
        <p:txBody>
          <a:bodyPr>
            <a:normAutofit/>
          </a:bodyPr>
          <a:lstStyle/>
          <a:p>
            <a:r>
              <a:rPr lang="en-US" dirty="0">
                <a:effectLst/>
                <a:latin typeface="+mj-lt"/>
                <a:ea typeface="Arial MT"/>
                <a:cs typeface="Arial MT"/>
              </a:rPr>
              <a:t>Section 129(4) of the 2013 Act states that the provisions of the 2013</a:t>
            </a:r>
            <a:r>
              <a:rPr lang="en-US" spc="85" dirty="0">
                <a:effectLst/>
                <a:latin typeface="+mj-lt"/>
                <a:ea typeface="Arial MT"/>
                <a:cs typeface="Arial MT"/>
              </a:rPr>
              <a:t> </a:t>
            </a:r>
            <a:r>
              <a:rPr lang="en-US" dirty="0">
                <a:effectLst/>
                <a:latin typeface="+mj-lt"/>
                <a:ea typeface="Arial MT"/>
                <a:cs typeface="Arial MT"/>
              </a:rPr>
              <a:t>Act</a:t>
            </a:r>
            <a:r>
              <a:rPr lang="en-US" spc="85" dirty="0">
                <a:effectLst/>
                <a:latin typeface="+mj-lt"/>
                <a:ea typeface="Arial MT"/>
                <a:cs typeface="Arial MT"/>
              </a:rPr>
              <a:t> </a:t>
            </a:r>
            <a:r>
              <a:rPr lang="en-US" dirty="0">
                <a:effectLst/>
                <a:latin typeface="+mj-lt"/>
                <a:ea typeface="Arial MT"/>
                <a:cs typeface="Arial MT"/>
              </a:rPr>
              <a:t>applicable</a:t>
            </a:r>
            <a:r>
              <a:rPr lang="en-US" spc="90" dirty="0">
                <a:effectLst/>
                <a:latin typeface="+mj-lt"/>
                <a:ea typeface="Arial MT"/>
                <a:cs typeface="Arial MT"/>
              </a:rPr>
              <a:t> </a:t>
            </a:r>
            <a:r>
              <a:rPr lang="en-US" dirty="0">
                <a:effectLst/>
                <a:latin typeface="+mj-lt"/>
                <a:ea typeface="Arial MT"/>
                <a:cs typeface="Arial MT"/>
              </a:rPr>
              <a:t>to</a:t>
            </a:r>
            <a:r>
              <a:rPr lang="en-US" spc="85" dirty="0">
                <a:effectLst/>
                <a:latin typeface="+mj-lt"/>
                <a:ea typeface="Arial MT"/>
                <a:cs typeface="Arial MT"/>
              </a:rPr>
              <a:t> </a:t>
            </a:r>
            <a:r>
              <a:rPr lang="en-US" dirty="0">
                <a:effectLst/>
                <a:latin typeface="+mj-lt"/>
                <a:ea typeface="Arial MT"/>
                <a:cs typeface="Arial MT"/>
              </a:rPr>
              <a:t>the</a:t>
            </a:r>
            <a:r>
              <a:rPr lang="en-US" spc="90" dirty="0">
                <a:effectLst/>
                <a:latin typeface="+mj-lt"/>
                <a:ea typeface="Arial MT"/>
                <a:cs typeface="Arial MT"/>
              </a:rPr>
              <a:t> </a:t>
            </a:r>
            <a:r>
              <a:rPr lang="en-US" dirty="0">
                <a:effectLst/>
                <a:latin typeface="+mj-lt"/>
                <a:ea typeface="Arial MT"/>
                <a:cs typeface="Arial MT"/>
              </a:rPr>
              <a:t>preparation,</a:t>
            </a:r>
            <a:r>
              <a:rPr lang="en-US" spc="85" dirty="0">
                <a:effectLst/>
                <a:latin typeface="+mj-lt"/>
                <a:ea typeface="Arial MT"/>
                <a:cs typeface="Arial MT"/>
              </a:rPr>
              <a:t> </a:t>
            </a:r>
            <a:r>
              <a:rPr lang="en-US" dirty="0">
                <a:effectLst/>
                <a:latin typeface="+mj-lt"/>
                <a:ea typeface="Arial MT"/>
                <a:cs typeface="Arial MT"/>
              </a:rPr>
              <a:t>adoption</a:t>
            </a:r>
            <a:r>
              <a:rPr lang="en-US" spc="90" dirty="0">
                <a:effectLst/>
                <a:latin typeface="+mj-lt"/>
                <a:ea typeface="Arial MT"/>
                <a:cs typeface="Arial MT"/>
              </a:rPr>
              <a:t> </a:t>
            </a:r>
            <a:r>
              <a:rPr lang="en-US" dirty="0">
                <a:effectLst/>
                <a:latin typeface="+mj-lt"/>
                <a:ea typeface="Arial MT"/>
                <a:cs typeface="Arial MT"/>
              </a:rPr>
              <a:t>and</a:t>
            </a:r>
            <a:r>
              <a:rPr lang="en-US" spc="85" dirty="0">
                <a:effectLst/>
                <a:latin typeface="+mj-lt"/>
                <a:ea typeface="Arial MT"/>
                <a:cs typeface="Arial MT"/>
              </a:rPr>
              <a:t> </a:t>
            </a:r>
            <a:r>
              <a:rPr lang="en-US" dirty="0">
                <a:effectLst/>
                <a:latin typeface="+mj-lt"/>
                <a:ea typeface="Arial MT"/>
                <a:cs typeface="Arial MT"/>
              </a:rPr>
              <a:t>audit</a:t>
            </a:r>
            <a:r>
              <a:rPr lang="en-US" spc="90" dirty="0">
                <a:effectLst/>
                <a:latin typeface="+mj-lt"/>
                <a:ea typeface="Arial MT"/>
                <a:cs typeface="Arial MT"/>
              </a:rPr>
              <a:t> </a:t>
            </a:r>
            <a:r>
              <a:rPr lang="en-US" dirty="0">
                <a:effectLst/>
                <a:latin typeface="+mj-lt"/>
                <a:ea typeface="Arial MT"/>
                <a:cs typeface="Arial MT"/>
              </a:rPr>
              <a:t>of</a:t>
            </a:r>
            <a:r>
              <a:rPr lang="en-US" spc="85" dirty="0">
                <a:effectLst/>
                <a:latin typeface="+mj-lt"/>
                <a:ea typeface="Arial MT"/>
                <a:cs typeface="Arial MT"/>
              </a:rPr>
              <a:t> </a:t>
            </a:r>
            <a:r>
              <a:rPr lang="en-US" spc="-25" dirty="0">
                <a:effectLst/>
                <a:latin typeface="+mj-lt"/>
                <a:ea typeface="Arial MT"/>
                <a:cs typeface="Arial MT"/>
              </a:rPr>
              <a:t>the</a:t>
            </a:r>
            <a:r>
              <a:rPr lang="en-IN" dirty="0">
                <a:effectLst/>
                <a:latin typeface="+mj-lt"/>
              </a:rPr>
              <a:t> </a:t>
            </a:r>
            <a:r>
              <a:rPr lang="en-US" dirty="0">
                <a:effectLst/>
                <a:latin typeface="+mj-lt"/>
                <a:ea typeface="Arial MT"/>
                <a:cs typeface="Arial MT"/>
              </a:rPr>
              <a:t>financial</a:t>
            </a:r>
            <a:r>
              <a:rPr lang="en-US" spc="-15" dirty="0">
                <a:effectLst/>
                <a:latin typeface="+mj-lt"/>
                <a:ea typeface="Arial MT"/>
                <a:cs typeface="Arial MT"/>
              </a:rPr>
              <a:t> </a:t>
            </a:r>
            <a:r>
              <a:rPr lang="en-US" dirty="0">
                <a:effectLst/>
                <a:latin typeface="+mj-lt"/>
                <a:ea typeface="Arial MT"/>
                <a:cs typeface="Arial MT"/>
              </a:rPr>
              <a:t>statements</a:t>
            </a:r>
            <a:r>
              <a:rPr lang="en-US" spc="-15" dirty="0">
                <a:effectLst/>
                <a:latin typeface="+mj-lt"/>
                <a:ea typeface="Arial MT"/>
                <a:cs typeface="Arial MT"/>
              </a:rPr>
              <a:t> </a:t>
            </a:r>
            <a:r>
              <a:rPr lang="en-US" dirty="0">
                <a:effectLst/>
                <a:latin typeface="+mj-lt"/>
                <a:ea typeface="Arial MT"/>
                <a:cs typeface="Arial MT"/>
              </a:rPr>
              <a:t>of</a:t>
            </a:r>
            <a:r>
              <a:rPr lang="en-US" spc="-15" dirty="0">
                <a:effectLst/>
                <a:latin typeface="+mj-lt"/>
                <a:ea typeface="Arial MT"/>
                <a:cs typeface="Arial MT"/>
              </a:rPr>
              <a:t> </a:t>
            </a:r>
            <a:r>
              <a:rPr lang="en-US" dirty="0">
                <a:effectLst/>
                <a:latin typeface="+mj-lt"/>
                <a:ea typeface="Arial MT"/>
                <a:cs typeface="Arial MT"/>
              </a:rPr>
              <a:t>a</a:t>
            </a:r>
            <a:r>
              <a:rPr lang="en-US" spc="-10" dirty="0">
                <a:effectLst/>
                <a:latin typeface="+mj-lt"/>
                <a:ea typeface="Arial MT"/>
                <a:cs typeface="Arial MT"/>
              </a:rPr>
              <a:t> </a:t>
            </a:r>
            <a:r>
              <a:rPr lang="en-US" dirty="0">
                <a:effectLst/>
                <a:latin typeface="+mj-lt"/>
                <a:ea typeface="Arial MT"/>
                <a:cs typeface="Arial MT"/>
              </a:rPr>
              <a:t>holding</a:t>
            </a:r>
            <a:r>
              <a:rPr lang="en-US" spc="-15" dirty="0">
                <a:effectLst/>
                <a:latin typeface="+mj-lt"/>
                <a:ea typeface="Arial MT"/>
                <a:cs typeface="Arial MT"/>
              </a:rPr>
              <a:t> </a:t>
            </a:r>
            <a:r>
              <a:rPr lang="en-US" dirty="0">
                <a:effectLst/>
                <a:latin typeface="+mj-lt"/>
                <a:ea typeface="Arial MT"/>
                <a:cs typeface="Arial MT"/>
              </a:rPr>
              <a:t>company</a:t>
            </a:r>
            <a:r>
              <a:rPr lang="en-US" spc="-15" dirty="0">
                <a:effectLst/>
                <a:latin typeface="+mj-lt"/>
                <a:ea typeface="Arial MT"/>
                <a:cs typeface="Arial MT"/>
              </a:rPr>
              <a:t> </a:t>
            </a:r>
            <a:r>
              <a:rPr lang="en-US" dirty="0">
                <a:effectLst/>
                <a:latin typeface="+mj-lt"/>
                <a:ea typeface="Arial MT"/>
                <a:cs typeface="Arial MT"/>
              </a:rPr>
              <a:t>shall,</a:t>
            </a:r>
            <a:r>
              <a:rPr lang="en-US" spc="-15" dirty="0">
                <a:effectLst/>
                <a:latin typeface="+mj-lt"/>
                <a:ea typeface="Arial MT"/>
                <a:cs typeface="Arial MT"/>
              </a:rPr>
              <a:t> </a:t>
            </a:r>
            <a:r>
              <a:rPr lang="en-US" i="1" dirty="0">
                <a:effectLst/>
                <a:latin typeface="+mj-lt"/>
                <a:ea typeface="Arial MT"/>
                <a:cs typeface="Arial MT"/>
              </a:rPr>
              <a:t>mutatis</a:t>
            </a:r>
            <a:r>
              <a:rPr lang="en-US" i="1" spc="-10" dirty="0">
                <a:effectLst/>
                <a:latin typeface="+mj-lt"/>
                <a:ea typeface="Arial MT"/>
                <a:cs typeface="Arial MT"/>
              </a:rPr>
              <a:t> </a:t>
            </a:r>
            <a:r>
              <a:rPr lang="en-US" i="1" dirty="0">
                <a:effectLst/>
                <a:latin typeface="+mj-lt"/>
                <a:ea typeface="Arial MT"/>
                <a:cs typeface="Arial MT"/>
              </a:rPr>
              <a:t>mutandis</a:t>
            </a:r>
            <a:r>
              <a:rPr lang="en-US" dirty="0">
                <a:effectLst/>
                <a:latin typeface="+mj-lt"/>
                <a:ea typeface="Arial MT"/>
                <a:cs typeface="Arial MT"/>
              </a:rPr>
              <a:t>, apply to the consolidated financial statements.</a:t>
            </a:r>
            <a:endParaRPr lang="en-IN" dirty="0">
              <a:effectLst/>
              <a:latin typeface="+mj-lt"/>
              <a:ea typeface="Arial MT"/>
              <a:cs typeface="Arial MT"/>
            </a:endParaRPr>
          </a:p>
          <a:p>
            <a:r>
              <a:rPr lang="en-US" dirty="0">
                <a:effectLst/>
                <a:latin typeface="+mj-lt"/>
                <a:ea typeface="Arial MT"/>
                <a:cs typeface="Arial MT"/>
              </a:rPr>
              <a:t>As such, on a strict reading of the aforesaid provision, it appears that the auditor will be required to report under Section 143(3)(</a:t>
            </a:r>
            <a:r>
              <a:rPr lang="en-US" dirty="0" err="1">
                <a:effectLst/>
                <a:latin typeface="+mj-lt"/>
                <a:ea typeface="Arial MT"/>
                <a:cs typeface="Arial MT"/>
              </a:rPr>
              <a:t>i</a:t>
            </a:r>
            <a:r>
              <a:rPr lang="en-US" dirty="0">
                <a:effectLst/>
                <a:latin typeface="+mj-lt"/>
                <a:ea typeface="Arial MT"/>
                <a:cs typeface="Arial MT"/>
              </a:rPr>
              <a:t>) on the adequacy and operating effectiveness of the internal financial controls over financial reporting, even in the case of consolidated financial statements.</a:t>
            </a:r>
            <a:r>
              <a:rPr lang="en-US" spc="400" dirty="0">
                <a:effectLst/>
                <a:latin typeface="+mj-lt"/>
                <a:ea typeface="Arial MT"/>
                <a:cs typeface="Arial MT"/>
              </a:rPr>
              <a:t> </a:t>
            </a:r>
            <a:endParaRPr lang="en-US" dirty="0">
              <a:latin typeface="+mj-lt"/>
            </a:endParaRPr>
          </a:p>
        </p:txBody>
      </p:sp>
    </p:spTree>
    <p:extLst>
      <p:ext uri="{BB962C8B-B14F-4D97-AF65-F5344CB8AC3E}">
        <p14:creationId xmlns:p14="http://schemas.microsoft.com/office/powerpoint/2010/main" val="785556241"/>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B2EBCA7-690F-1098-1FE3-AF9C43B1C525}"/>
              </a:ext>
            </a:extLst>
          </p:cNvPr>
          <p:cNvSpPr>
            <a:spLocks noGrp="1"/>
          </p:cNvSpPr>
          <p:nvPr>
            <p:ph type="title"/>
          </p:nvPr>
        </p:nvSpPr>
        <p:spPr/>
        <p:txBody>
          <a:bodyPr>
            <a:normAutofit/>
          </a:bodyPr>
          <a:lstStyle/>
          <a:p>
            <a:pPr algn="ctr"/>
            <a:r>
              <a:rPr lang="en-US" sz="3600" dirty="0">
                <a:solidFill>
                  <a:srgbClr val="FF0000"/>
                </a:solidFill>
              </a:rPr>
              <a:t>Sample of unmodified opinion para in separate report</a:t>
            </a:r>
            <a:br>
              <a:rPr lang="en-US" sz="3600" dirty="0">
                <a:solidFill>
                  <a:srgbClr val="FF0000"/>
                </a:solidFill>
              </a:rPr>
            </a:br>
            <a:r>
              <a:rPr lang="en-US" sz="3600" dirty="0">
                <a:solidFill>
                  <a:srgbClr val="FF0000"/>
                </a:solidFill>
              </a:rPr>
              <a:t>in case of consolidated financial statements</a:t>
            </a:r>
          </a:p>
        </p:txBody>
      </p:sp>
      <p:sp>
        <p:nvSpPr>
          <p:cNvPr id="3" name="Content Placeholder 2">
            <a:extLst>
              <a:ext uri="{FF2B5EF4-FFF2-40B4-BE49-F238E27FC236}">
                <a16:creationId xmlns:a16="http://schemas.microsoft.com/office/drawing/2014/main" id="{839273E8-4F67-8771-F717-7A80211491F8}"/>
              </a:ext>
            </a:extLst>
          </p:cNvPr>
          <p:cNvSpPr>
            <a:spLocks noGrp="1"/>
          </p:cNvSpPr>
          <p:nvPr>
            <p:ph idx="1"/>
          </p:nvPr>
        </p:nvSpPr>
        <p:spPr/>
        <p:txBody>
          <a:bodyPr>
            <a:normAutofit fontScale="92500" lnSpcReduction="20000"/>
          </a:bodyPr>
          <a:lstStyle/>
          <a:p>
            <a:pPr marL="508000" indent="0" algn="l">
              <a:spcBef>
                <a:spcPts val="575"/>
              </a:spcBef>
              <a:buNone/>
            </a:pPr>
            <a:r>
              <a:rPr lang="en-US" b="1" spc="-10" dirty="0">
                <a:effectLst/>
                <a:latin typeface="+mj-lt"/>
                <a:ea typeface="Arial" panose="020B0604020202020204" pitchFamily="34" charset="0"/>
              </a:rPr>
              <a:t>Opinion</a:t>
            </a:r>
            <a:endParaRPr lang="en-IN" b="1" dirty="0">
              <a:effectLst/>
              <a:latin typeface="+mj-lt"/>
              <a:ea typeface="Arial" panose="020B0604020202020204" pitchFamily="34" charset="0"/>
            </a:endParaRPr>
          </a:p>
          <a:p>
            <a:pPr marL="736600" marR="734695" algn="just">
              <a:lnSpc>
                <a:spcPct val="106000"/>
              </a:lnSpc>
              <a:spcBef>
                <a:spcPts val="675"/>
              </a:spcBef>
              <a:spcAft>
                <a:spcPts val="0"/>
              </a:spcAft>
              <a:tabLst>
                <a:tab pos="2298700" algn="l"/>
              </a:tabLst>
            </a:pPr>
            <a:r>
              <a:rPr lang="en-US" dirty="0">
                <a:effectLst/>
                <a:latin typeface="+mj-lt"/>
                <a:ea typeface="Arial MT"/>
                <a:cs typeface="Arial MT"/>
              </a:rPr>
              <a:t>In my / our opinion, the Holding Company, its subsidiary companies, its associate companies and jointly controlled companies, which are companies incorporated in India, have, in</a:t>
            </a:r>
            <a:r>
              <a:rPr lang="en-US" spc="400" dirty="0">
                <a:effectLst/>
                <a:latin typeface="+mj-lt"/>
                <a:ea typeface="Arial MT"/>
                <a:cs typeface="Arial MT"/>
              </a:rPr>
              <a:t> </a:t>
            </a:r>
            <a:r>
              <a:rPr lang="en-US" dirty="0">
                <a:effectLst/>
                <a:latin typeface="+mj-lt"/>
                <a:ea typeface="Arial MT"/>
                <a:cs typeface="Arial MT"/>
              </a:rPr>
              <a:t>all material respects, an adequate internal financial controls system over financial reporting and such internal financial controls over financial reporting were operating effectively as at March 31, 20X1,</a:t>
            </a:r>
            <a:r>
              <a:rPr lang="en-US" spc="200" dirty="0">
                <a:effectLst/>
                <a:latin typeface="+mj-lt"/>
                <a:ea typeface="Arial MT"/>
                <a:cs typeface="Arial MT"/>
              </a:rPr>
              <a:t> </a:t>
            </a:r>
            <a:r>
              <a:rPr lang="en-US" dirty="0">
                <a:effectLst/>
                <a:latin typeface="+mj-lt"/>
                <a:ea typeface="Arial MT"/>
                <a:cs typeface="Arial MT"/>
              </a:rPr>
              <a:t>based</a:t>
            </a:r>
            <a:r>
              <a:rPr lang="en-US" spc="200" dirty="0">
                <a:effectLst/>
                <a:latin typeface="+mj-lt"/>
                <a:ea typeface="Arial MT"/>
                <a:cs typeface="Arial MT"/>
              </a:rPr>
              <a:t> </a:t>
            </a:r>
            <a:r>
              <a:rPr lang="en-US" dirty="0">
                <a:effectLst/>
                <a:latin typeface="+mj-lt"/>
                <a:ea typeface="Arial MT"/>
                <a:cs typeface="Arial MT"/>
              </a:rPr>
              <a:t>on</a:t>
            </a:r>
            <a:r>
              <a:rPr lang="en-US" spc="210" dirty="0">
                <a:effectLst/>
                <a:latin typeface="+mj-lt"/>
                <a:ea typeface="Arial MT"/>
                <a:cs typeface="Arial MT"/>
              </a:rPr>
              <a:t> </a:t>
            </a:r>
            <a:r>
              <a:rPr lang="en-US" dirty="0">
                <a:effectLst/>
                <a:latin typeface="+mj-lt"/>
                <a:ea typeface="Arial MT"/>
                <a:cs typeface="Arial MT"/>
              </a:rPr>
              <a:t>the internal control over financial reporting criteria established by the Company</a:t>
            </a:r>
            <a:r>
              <a:rPr lang="en-US" spc="400" dirty="0">
                <a:effectLst/>
                <a:latin typeface="+mj-lt"/>
                <a:ea typeface="Arial MT"/>
                <a:cs typeface="Arial MT"/>
              </a:rPr>
              <a:t> </a:t>
            </a:r>
            <a:r>
              <a:rPr lang="en-US" dirty="0">
                <a:effectLst/>
                <a:latin typeface="+mj-lt"/>
                <a:ea typeface="Arial MT"/>
                <a:cs typeface="Arial MT"/>
              </a:rPr>
              <a:t>considering the essential components of internal control stated in the Guidance Note on Audit of Internal Financial Controls Over Financial Reporting issued by the Institute of Chartered Accountants of India.</a:t>
            </a:r>
            <a:endParaRPr lang="en-IN" dirty="0">
              <a:effectLst/>
              <a:latin typeface="+mj-lt"/>
              <a:ea typeface="Arial MT"/>
              <a:cs typeface="Arial MT"/>
            </a:endParaRPr>
          </a:p>
          <a:p>
            <a:endParaRPr lang="en-US" dirty="0"/>
          </a:p>
        </p:txBody>
      </p:sp>
    </p:spTree>
    <p:extLst>
      <p:ext uri="{BB962C8B-B14F-4D97-AF65-F5344CB8AC3E}">
        <p14:creationId xmlns:p14="http://schemas.microsoft.com/office/powerpoint/2010/main" val="2412342959"/>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91FD5A4-196D-E52F-A384-5354915C7A18}"/>
              </a:ext>
            </a:extLst>
          </p:cNvPr>
          <p:cNvSpPr>
            <a:spLocks noGrp="1"/>
          </p:cNvSpPr>
          <p:nvPr>
            <p:ph type="title"/>
          </p:nvPr>
        </p:nvSpPr>
        <p:spPr/>
        <p:txBody>
          <a:bodyPr>
            <a:normAutofit/>
          </a:bodyPr>
          <a:lstStyle/>
          <a:p>
            <a:pPr algn="ctr"/>
            <a:r>
              <a:rPr lang="en-US" sz="3200" dirty="0">
                <a:solidFill>
                  <a:srgbClr val="FF0000"/>
                </a:solidFill>
              </a:rPr>
              <a:t>Sample of unmodified opinion para in separate report in case of consolidated financial statements- Additional Para</a:t>
            </a:r>
            <a:endParaRPr lang="en-US" sz="3200" dirty="0"/>
          </a:p>
        </p:txBody>
      </p:sp>
      <p:sp>
        <p:nvSpPr>
          <p:cNvPr id="3" name="Content Placeholder 2">
            <a:extLst>
              <a:ext uri="{FF2B5EF4-FFF2-40B4-BE49-F238E27FC236}">
                <a16:creationId xmlns:a16="http://schemas.microsoft.com/office/drawing/2014/main" id="{8A5B839F-6365-0260-74AA-3DD1D04672E4}"/>
              </a:ext>
            </a:extLst>
          </p:cNvPr>
          <p:cNvSpPr>
            <a:spLocks noGrp="1"/>
          </p:cNvSpPr>
          <p:nvPr>
            <p:ph idx="1"/>
          </p:nvPr>
        </p:nvSpPr>
        <p:spPr/>
        <p:txBody>
          <a:bodyPr>
            <a:normAutofit/>
          </a:bodyPr>
          <a:lstStyle/>
          <a:p>
            <a:pPr marL="508000" indent="0" algn="just">
              <a:spcBef>
                <a:spcPts val="60"/>
              </a:spcBef>
              <a:buNone/>
            </a:pPr>
            <a:r>
              <a:rPr lang="en-US" b="1" dirty="0">
                <a:effectLst/>
                <a:latin typeface="+mj-lt"/>
                <a:ea typeface="Arial" panose="020B0604020202020204" pitchFamily="34" charset="0"/>
              </a:rPr>
              <a:t>Other</a:t>
            </a:r>
            <a:r>
              <a:rPr lang="en-US" b="1" spc="-45" dirty="0">
                <a:effectLst/>
                <a:latin typeface="+mj-lt"/>
                <a:ea typeface="Arial" panose="020B0604020202020204" pitchFamily="34" charset="0"/>
              </a:rPr>
              <a:t> </a:t>
            </a:r>
            <a:r>
              <a:rPr lang="en-US" b="1" spc="-10" dirty="0">
                <a:effectLst/>
                <a:latin typeface="+mj-lt"/>
                <a:ea typeface="Arial" panose="020B0604020202020204" pitchFamily="34" charset="0"/>
              </a:rPr>
              <a:t>Matters</a:t>
            </a:r>
            <a:endParaRPr lang="en-IN" b="1" dirty="0">
              <a:effectLst/>
              <a:latin typeface="+mj-lt"/>
              <a:ea typeface="Arial" panose="020B0604020202020204" pitchFamily="34" charset="0"/>
            </a:endParaRPr>
          </a:p>
          <a:p>
            <a:pPr marL="736600" marR="734060" algn="just">
              <a:lnSpc>
                <a:spcPct val="102000"/>
              </a:lnSpc>
              <a:spcBef>
                <a:spcPts val="625"/>
              </a:spcBef>
              <a:spcAft>
                <a:spcPts val="0"/>
              </a:spcAft>
            </a:pPr>
            <a:r>
              <a:rPr lang="en-US" dirty="0">
                <a:effectLst/>
                <a:latin typeface="+mj-lt"/>
                <a:ea typeface="Arial MT"/>
                <a:cs typeface="Arial MT"/>
              </a:rPr>
              <a:t>Our aforesaid reports under Section 143(3)(</a:t>
            </a:r>
            <a:r>
              <a:rPr lang="en-US" dirty="0" err="1">
                <a:effectLst/>
                <a:latin typeface="+mj-lt"/>
                <a:ea typeface="Arial MT"/>
                <a:cs typeface="Arial MT"/>
              </a:rPr>
              <a:t>i</a:t>
            </a:r>
            <a:r>
              <a:rPr lang="en-US" dirty="0">
                <a:effectLst/>
                <a:latin typeface="+mj-lt"/>
                <a:ea typeface="Arial MT"/>
                <a:cs typeface="Arial MT"/>
              </a:rPr>
              <a:t>) of the Act on the adequacy and operating effectiveness of the internal financial controls over financial reporting insofar as it relates to </a:t>
            </a:r>
            <a:r>
              <a:rPr lang="en-US" u="sng" spc="400" dirty="0">
                <a:effectLst/>
                <a:latin typeface="+mj-lt"/>
                <a:ea typeface="Arial MT"/>
                <a:cs typeface="Arial MT"/>
              </a:rPr>
              <a:t> </a:t>
            </a:r>
            <a:r>
              <a:rPr lang="en-US" dirty="0">
                <a:effectLst/>
                <a:latin typeface="+mj-lt"/>
                <a:ea typeface="Arial MT"/>
                <a:cs typeface="Arial MT"/>
              </a:rPr>
              <a:t>(number) subsidiary</a:t>
            </a:r>
            <a:r>
              <a:rPr lang="en-US" spc="360" dirty="0">
                <a:effectLst/>
                <a:latin typeface="+mj-lt"/>
                <a:ea typeface="Arial MT"/>
                <a:cs typeface="Arial MT"/>
              </a:rPr>
              <a:t> </a:t>
            </a:r>
            <a:r>
              <a:rPr lang="en-US" dirty="0">
                <a:effectLst/>
                <a:latin typeface="+mj-lt"/>
                <a:ea typeface="Arial MT"/>
                <a:cs typeface="Arial MT"/>
              </a:rPr>
              <a:t>companies,</a:t>
            </a:r>
            <a:r>
              <a:rPr lang="en-US" spc="510" dirty="0">
                <a:effectLst/>
                <a:latin typeface="+mj-lt"/>
                <a:ea typeface="Arial MT"/>
                <a:cs typeface="Arial MT"/>
              </a:rPr>
              <a:t> </a:t>
            </a:r>
            <a:r>
              <a:rPr lang="en-US" u="sng" spc="275" dirty="0">
                <a:effectLst/>
                <a:latin typeface="+mj-lt"/>
                <a:ea typeface="Arial MT"/>
                <a:cs typeface="Arial MT"/>
              </a:rPr>
              <a:t>  </a:t>
            </a:r>
            <a:r>
              <a:rPr lang="en-US" dirty="0">
                <a:effectLst/>
                <a:latin typeface="+mj-lt"/>
                <a:ea typeface="Arial MT"/>
                <a:cs typeface="Arial MT"/>
              </a:rPr>
              <a:t>(number)</a:t>
            </a:r>
            <a:r>
              <a:rPr lang="en-US" spc="365" dirty="0">
                <a:effectLst/>
                <a:latin typeface="+mj-lt"/>
                <a:ea typeface="Arial MT"/>
                <a:cs typeface="Arial MT"/>
              </a:rPr>
              <a:t> </a:t>
            </a:r>
            <a:r>
              <a:rPr lang="en-US" dirty="0">
                <a:effectLst/>
                <a:latin typeface="+mj-lt"/>
                <a:ea typeface="Arial MT"/>
                <a:cs typeface="Arial MT"/>
              </a:rPr>
              <a:t>associate</a:t>
            </a:r>
            <a:r>
              <a:rPr lang="en-US" spc="360" dirty="0">
                <a:effectLst/>
                <a:latin typeface="+mj-lt"/>
                <a:ea typeface="Arial MT"/>
                <a:cs typeface="Arial MT"/>
              </a:rPr>
              <a:t> </a:t>
            </a:r>
            <a:r>
              <a:rPr lang="en-US" dirty="0">
                <a:effectLst/>
                <a:latin typeface="+mj-lt"/>
                <a:ea typeface="Arial MT"/>
                <a:cs typeface="Arial MT"/>
              </a:rPr>
              <a:t>companies</a:t>
            </a:r>
            <a:r>
              <a:rPr lang="en-US" spc="365" dirty="0">
                <a:effectLst/>
                <a:latin typeface="+mj-lt"/>
                <a:ea typeface="Arial MT"/>
                <a:cs typeface="Arial MT"/>
              </a:rPr>
              <a:t> </a:t>
            </a:r>
            <a:r>
              <a:rPr lang="en-US" spc="-25" dirty="0">
                <a:effectLst/>
                <a:latin typeface="+mj-lt"/>
                <a:ea typeface="Arial MT"/>
                <a:cs typeface="Arial MT"/>
              </a:rPr>
              <a:t>and</a:t>
            </a:r>
            <a:r>
              <a:rPr lang="en-US" u="sng" spc="200" dirty="0">
                <a:effectLst/>
                <a:latin typeface="+mj-lt"/>
                <a:ea typeface="Arial MT"/>
                <a:cs typeface="Arial MT"/>
              </a:rPr>
              <a:t> </a:t>
            </a:r>
            <a:r>
              <a:rPr lang="en-US" dirty="0">
                <a:effectLst/>
                <a:latin typeface="+mj-lt"/>
                <a:ea typeface="Arial MT"/>
                <a:cs typeface="Arial MT"/>
              </a:rPr>
              <a:t>(number) jointly controlled companies, which are companies incorporated in India, </a:t>
            </a:r>
            <a:r>
              <a:rPr lang="en-US" u="sng" dirty="0">
                <a:effectLst/>
                <a:latin typeface="+mj-lt"/>
                <a:ea typeface="Arial MT"/>
                <a:cs typeface="Arial MT"/>
              </a:rPr>
              <a:t>is based on the corresponding reports of the auditors of such companies incorporated in India.</a:t>
            </a:r>
            <a:endParaRPr lang="en-IN" u="sng" dirty="0">
              <a:effectLst/>
              <a:latin typeface="+mj-lt"/>
              <a:ea typeface="Arial MT"/>
              <a:cs typeface="Arial MT"/>
            </a:endParaRPr>
          </a:p>
          <a:p>
            <a:endParaRPr lang="en-US" dirty="0"/>
          </a:p>
        </p:txBody>
      </p:sp>
    </p:spTree>
    <p:extLst>
      <p:ext uri="{BB962C8B-B14F-4D97-AF65-F5344CB8AC3E}">
        <p14:creationId xmlns:p14="http://schemas.microsoft.com/office/powerpoint/2010/main" val="232845582"/>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F450812-89DD-EEF2-C2FF-8610AA57AE0E}"/>
              </a:ext>
            </a:extLst>
          </p:cNvPr>
          <p:cNvSpPr>
            <a:spLocks noGrp="1"/>
          </p:cNvSpPr>
          <p:nvPr>
            <p:ph type="title"/>
          </p:nvPr>
        </p:nvSpPr>
        <p:spPr/>
        <p:txBody>
          <a:bodyPr>
            <a:normAutofit/>
          </a:bodyPr>
          <a:lstStyle/>
          <a:p>
            <a:pPr algn="ctr"/>
            <a:r>
              <a:rPr lang="en-US" sz="3600" dirty="0">
                <a:solidFill>
                  <a:srgbClr val="FF0000"/>
                </a:solidFill>
              </a:rPr>
              <a:t>Case Study- Audit Trail deficiency and its impact on opinion on ICFR</a:t>
            </a:r>
          </a:p>
        </p:txBody>
      </p:sp>
      <p:sp>
        <p:nvSpPr>
          <p:cNvPr id="3" name="Content Placeholder 2">
            <a:extLst>
              <a:ext uri="{FF2B5EF4-FFF2-40B4-BE49-F238E27FC236}">
                <a16:creationId xmlns:a16="http://schemas.microsoft.com/office/drawing/2014/main" id="{15B670F8-05C6-4E0C-FE3E-6E4C7D90B6E9}"/>
              </a:ext>
            </a:extLst>
          </p:cNvPr>
          <p:cNvSpPr>
            <a:spLocks noGrp="1"/>
          </p:cNvSpPr>
          <p:nvPr>
            <p:ph idx="1"/>
          </p:nvPr>
        </p:nvSpPr>
        <p:spPr/>
        <p:txBody>
          <a:bodyPr>
            <a:normAutofit fontScale="92500" lnSpcReduction="10000"/>
          </a:bodyPr>
          <a:lstStyle/>
          <a:p>
            <a:r>
              <a:rPr lang="en-US" dirty="0">
                <a:effectLst/>
                <a:latin typeface="+mj-lt"/>
                <a:ea typeface="Times New Roman" panose="02020603050405020304" pitchFamily="18" charset="0"/>
              </a:rPr>
              <a:t>The Company is using an accounting software for maintaining its books of accounts which does not feature of recording audit trail throughout the year which is not only non- compliance of statutory requirement under the Companies Act but also may result in none detection of alteration made.</a:t>
            </a:r>
            <a:endParaRPr lang="en-IN" dirty="0">
              <a:effectLst/>
              <a:latin typeface="+mj-lt"/>
              <a:ea typeface="Times New Roman" panose="02020603050405020304" pitchFamily="18" charset="0"/>
            </a:endParaRPr>
          </a:p>
          <a:p>
            <a:r>
              <a:rPr lang="en-US" dirty="0">
                <a:latin typeface="+mj-lt"/>
              </a:rPr>
              <a:t>.</a:t>
            </a:r>
          </a:p>
          <a:p>
            <a:r>
              <a:rPr lang="en-US" dirty="0">
                <a:latin typeface="+mj-lt"/>
              </a:rPr>
              <a:t>.</a:t>
            </a:r>
          </a:p>
          <a:p>
            <a:r>
              <a:rPr lang="en-US" dirty="0">
                <a:latin typeface="+mj-lt"/>
              </a:rPr>
              <a:t>We have considered the material weaknesses identified and reported above in determining the nature, timing, and extent of audit tests applied in our audit of the March 31, 2024 standalone financial statements of the Company, and these material weaknesses do not affect our opinion on the standalone financial statements of the Company.</a:t>
            </a:r>
            <a:endParaRPr lang="en-IN" dirty="0">
              <a:latin typeface="+mj-lt"/>
            </a:endParaRPr>
          </a:p>
          <a:p>
            <a:pPr marL="0" indent="0">
              <a:buNone/>
            </a:pPr>
            <a:endParaRPr lang="en-IN" dirty="0">
              <a:latin typeface="+mj-lt"/>
            </a:endParaRPr>
          </a:p>
          <a:p>
            <a:endParaRPr lang="en-US" dirty="0"/>
          </a:p>
        </p:txBody>
      </p:sp>
    </p:spTree>
    <p:extLst>
      <p:ext uri="{BB962C8B-B14F-4D97-AF65-F5344CB8AC3E}">
        <p14:creationId xmlns:p14="http://schemas.microsoft.com/office/powerpoint/2010/main" val="2058356517"/>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F450812-89DD-EEF2-C2FF-8610AA57AE0E}"/>
              </a:ext>
            </a:extLst>
          </p:cNvPr>
          <p:cNvSpPr>
            <a:spLocks noGrp="1"/>
          </p:cNvSpPr>
          <p:nvPr>
            <p:ph type="title"/>
          </p:nvPr>
        </p:nvSpPr>
        <p:spPr>
          <a:xfrm>
            <a:off x="838200" y="365125"/>
            <a:ext cx="10515600" cy="827067"/>
          </a:xfrm>
        </p:spPr>
        <p:txBody>
          <a:bodyPr>
            <a:normAutofit fontScale="90000"/>
          </a:bodyPr>
          <a:lstStyle/>
          <a:p>
            <a:pPr algn="ctr"/>
            <a:r>
              <a:rPr lang="en-US" sz="3600" dirty="0">
                <a:solidFill>
                  <a:srgbClr val="FF0000"/>
                </a:solidFill>
              </a:rPr>
              <a:t>Case Study- Audit Trail deficiency and its reporting in main audit report</a:t>
            </a:r>
          </a:p>
        </p:txBody>
      </p:sp>
      <p:sp>
        <p:nvSpPr>
          <p:cNvPr id="3" name="Content Placeholder 2">
            <a:extLst>
              <a:ext uri="{FF2B5EF4-FFF2-40B4-BE49-F238E27FC236}">
                <a16:creationId xmlns:a16="http://schemas.microsoft.com/office/drawing/2014/main" id="{15B670F8-05C6-4E0C-FE3E-6E4C7D90B6E9}"/>
              </a:ext>
            </a:extLst>
          </p:cNvPr>
          <p:cNvSpPr>
            <a:spLocks noGrp="1"/>
          </p:cNvSpPr>
          <p:nvPr>
            <p:ph idx="1"/>
          </p:nvPr>
        </p:nvSpPr>
        <p:spPr>
          <a:xfrm>
            <a:off x="838200" y="1840375"/>
            <a:ext cx="10515600" cy="4336588"/>
          </a:xfrm>
        </p:spPr>
        <p:txBody>
          <a:bodyPr>
            <a:normAutofit lnSpcReduction="10000"/>
          </a:bodyPr>
          <a:lstStyle/>
          <a:p>
            <a:r>
              <a:rPr lang="en-US" b="1" dirty="0">
                <a:solidFill>
                  <a:srgbClr val="000000"/>
                </a:solidFill>
                <a:effectLst/>
                <a:latin typeface="+mj-lt"/>
                <a:ea typeface="Times New Roman" panose="02020603050405020304" pitchFamily="18" charset="0"/>
              </a:rPr>
              <a:t>Report on Other Legal and Regulatory Requirements</a:t>
            </a:r>
          </a:p>
          <a:p>
            <a:pPr marL="914400" indent="-419100" algn="just">
              <a:lnSpc>
                <a:spcPct val="107000"/>
              </a:lnSpc>
              <a:spcAft>
                <a:spcPts val="800"/>
              </a:spcAft>
            </a:pPr>
            <a:r>
              <a:rPr lang="en-US" dirty="0">
                <a:solidFill>
                  <a:srgbClr val="000000"/>
                </a:solidFill>
                <a:effectLst/>
                <a:latin typeface="+mj-lt"/>
                <a:ea typeface="Times New Roman" panose="02020603050405020304" pitchFamily="18" charset="0"/>
              </a:rPr>
              <a:t>Based on our examination which included test checks, the company has used an accounting software for maintaining its books of accounts which does not have a feature of recording audit trail throughout the year for all relevant transactions recorded in the software. Due to this audit trail has not been preserved by the company as per the statutory requirement for record retention.</a:t>
            </a:r>
            <a:endParaRPr lang="en-IN" dirty="0">
              <a:effectLst/>
              <a:latin typeface="+mj-lt"/>
              <a:ea typeface="Calibri" panose="020F0502020204030204" pitchFamily="34" charset="0"/>
            </a:endParaRPr>
          </a:p>
          <a:p>
            <a:pPr marL="495300" indent="0">
              <a:lnSpc>
                <a:spcPct val="107000"/>
              </a:lnSpc>
              <a:spcAft>
                <a:spcPts val="800"/>
              </a:spcAft>
              <a:buNone/>
            </a:pPr>
            <a:r>
              <a:rPr lang="en-US" dirty="0">
                <a:solidFill>
                  <a:srgbClr val="000000"/>
                </a:solidFill>
                <a:effectLst/>
                <a:latin typeface="+mj-lt"/>
                <a:ea typeface="Times New Roman" panose="02020603050405020304" pitchFamily="18" charset="0"/>
              </a:rPr>
              <a:t> </a:t>
            </a:r>
            <a:endParaRPr lang="en-IN" dirty="0">
              <a:effectLst/>
              <a:latin typeface="+mj-lt"/>
              <a:ea typeface="Calibri" panose="020F0502020204030204" pitchFamily="34" charset="0"/>
            </a:endParaRPr>
          </a:p>
          <a:p>
            <a:endParaRPr lang="en-IN" sz="1800" dirty="0">
              <a:effectLst/>
              <a:latin typeface="Calibri" panose="020F0502020204030204" pitchFamily="34" charset="0"/>
              <a:ea typeface="Calibri" panose="020F0502020204030204" pitchFamily="34" charset="0"/>
            </a:endParaRPr>
          </a:p>
          <a:p>
            <a:endParaRPr lang="en-US" dirty="0"/>
          </a:p>
        </p:txBody>
      </p:sp>
    </p:spTree>
    <p:extLst>
      <p:ext uri="{BB962C8B-B14F-4D97-AF65-F5344CB8AC3E}">
        <p14:creationId xmlns:p14="http://schemas.microsoft.com/office/powerpoint/2010/main" val="346617813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E31884F-3F39-ABE7-CB22-7FEFAA2E96A2}"/>
              </a:ext>
            </a:extLst>
          </p:cNvPr>
          <p:cNvSpPr>
            <a:spLocks noGrp="1"/>
          </p:cNvSpPr>
          <p:nvPr>
            <p:ph type="title"/>
          </p:nvPr>
        </p:nvSpPr>
        <p:spPr>
          <a:xfrm>
            <a:off x="838200" y="365126"/>
            <a:ext cx="10515600" cy="965964"/>
          </a:xfrm>
        </p:spPr>
        <p:txBody>
          <a:bodyPr>
            <a:normAutofit/>
          </a:bodyPr>
          <a:lstStyle/>
          <a:p>
            <a:pPr algn="ctr"/>
            <a:r>
              <a:rPr lang="en-US" sz="3200" b="1" dirty="0">
                <a:solidFill>
                  <a:srgbClr val="FF0000"/>
                </a:solidFill>
              </a:rPr>
              <a:t>Reporting on internal financial controls</a:t>
            </a:r>
            <a:endParaRPr lang="en-US" sz="3200" dirty="0">
              <a:solidFill>
                <a:srgbClr val="FF0000"/>
              </a:solidFill>
            </a:endParaRPr>
          </a:p>
        </p:txBody>
      </p:sp>
      <p:sp>
        <p:nvSpPr>
          <p:cNvPr id="3" name="Content Placeholder 2">
            <a:extLst>
              <a:ext uri="{FF2B5EF4-FFF2-40B4-BE49-F238E27FC236}">
                <a16:creationId xmlns:a16="http://schemas.microsoft.com/office/drawing/2014/main" id="{299C1CE2-5CDC-40CB-299D-29E57BAF9F1F}"/>
              </a:ext>
            </a:extLst>
          </p:cNvPr>
          <p:cNvSpPr>
            <a:spLocks noGrp="1"/>
          </p:cNvSpPr>
          <p:nvPr>
            <p:ph idx="1"/>
          </p:nvPr>
        </p:nvSpPr>
        <p:spPr/>
        <p:txBody>
          <a:bodyPr/>
          <a:lstStyle/>
          <a:p>
            <a:r>
              <a:rPr lang="en-US" sz="2800" b="1" dirty="0">
                <a:effectLst/>
                <a:latin typeface="+mj-lt"/>
                <a:ea typeface="Times New Roman" panose="02020603050405020304" pitchFamily="18" charset="0"/>
                <a:cs typeface="Mangal" panose="02040503050203030202" pitchFamily="18" charset="0"/>
              </a:rPr>
              <a:t>Section 143 (3): </a:t>
            </a:r>
            <a:r>
              <a:rPr lang="en-US" sz="2800" b="1" dirty="0">
                <a:latin typeface="+mj-lt"/>
                <a:ea typeface="Times New Roman" panose="02020603050405020304" pitchFamily="18" charset="0"/>
                <a:cs typeface="Mangal" panose="02040503050203030202" pitchFamily="18" charset="0"/>
              </a:rPr>
              <a:t>t</a:t>
            </a:r>
            <a:r>
              <a:rPr lang="en-US" sz="2800" b="1" dirty="0">
                <a:effectLst/>
                <a:latin typeface="+mj-lt"/>
                <a:ea typeface="Times New Roman" panose="02020603050405020304" pitchFamily="18" charset="0"/>
                <a:cs typeface="Mangal" panose="02040503050203030202" pitchFamily="18" charset="0"/>
              </a:rPr>
              <a:t>he auditor’s report shall also state:</a:t>
            </a:r>
            <a:br>
              <a:rPr lang="en-IN" sz="2800" dirty="0">
                <a:solidFill>
                  <a:srgbClr val="FF0000"/>
                </a:solidFill>
                <a:effectLst/>
                <a:ea typeface="Times New Roman" panose="02020603050405020304" pitchFamily="18" charset="0"/>
                <a:cs typeface="Mangal" panose="02040503050203030202" pitchFamily="18" charset="0"/>
              </a:rPr>
            </a:br>
            <a:r>
              <a:rPr lang="en-IN" sz="2800" dirty="0">
                <a:effectLst/>
                <a:ea typeface="Times New Roman" panose="02020603050405020304" pitchFamily="18" charset="0"/>
                <a:cs typeface="Mangal" panose="02040503050203030202" pitchFamily="18" charset="0"/>
              </a:rPr>
              <a:t>.</a:t>
            </a:r>
          </a:p>
          <a:p>
            <a:pPr marL="0" indent="0">
              <a:buNone/>
            </a:pPr>
            <a:r>
              <a:rPr lang="en-IN" dirty="0">
                <a:latin typeface="+mj-lt"/>
                <a:ea typeface="Times New Roman" panose="02020603050405020304" pitchFamily="18" charset="0"/>
                <a:cs typeface="Mangal" panose="02040503050203030202" pitchFamily="18" charset="0"/>
              </a:rPr>
              <a:t>   .</a:t>
            </a:r>
          </a:p>
          <a:p>
            <a:pPr marL="0" indent="0">
              <a:buNone/>
            </a:pPr>
            <a:r>
              <a:rPr lang="en-IN" dirty="0">
                <a:latin typeface="+mj-lt"/>
                <a:ea typeface="Times New Roman" panose="02020603050405020304" pitchFamily="18" charset="0"/>
                <a:cs typeface="Mangal" panose="02040503050203030202" pitchFamily="18" charset="0"/>
              </a:rPr>
              <a:t>   </a:t>
            </a:r>
            <a:r>
              <a:rPr lang="en-IN" dirty="0">
                <a:effectLst/>
                <a:latin typeface="+mj-lt"/>
                <a:ea typeface="Times New Roman" panose="02020603050405020304" pitchFamily="18" charset="0"/>
                <a:cs typeface="Mangal" panose="02040503050203030202" pitchFamily="18" charset="0"/>
              </a:rPr>
              <a:t>.</a:t>
            </a:r>
            <a:endParaRPr lang="en-US" dirty="0">
              <a:effectLst/>
              <a:latin typeface="+mj-lt"/>
              <a:ea typeface="Times New Roman" panose="02020603050405020304" pitchFamily="18" charset="0"/>
              <a:cs typeface="Mangal" panose="02040503050203030202" pitchFamily="18" charset="0"/>
            </a:endParaRPr>
          </a:p>
          <a:p>
            <a:r>
              <a:rPr lang="en-US" dirty="0">
                <a:effectLst/>
                <a:latin typeface="+mj-lt"/>
                <a:ea typeface="Times New Roman" panose="02020603050405020304" pitchFamily="18" charset="0"/>
                <a:cs typeface="Mangal" panose="02040503050203030202" pitchFamily="18" charset="0"/>
              </a:rPr>
              <a:t>(</a:t>
            </a:r>
            <a:r>
              <a:rPr lang="en-US" dirty="0" err="1">
                <a:effectLst/>
                <a:latin typeface="+mj-lt"/>
                <a:ea typeface="Times New Roman" panose="02020603050405020304" pitchFamily="18" charset="0"/>
                <a:cs typeface="Mangal" panose="02040503050203030202" pitchFamily="18" charset="0"/>
              </a:rPr>
              <a:t>i</a:t>
            </a:r>
            <a:r>
              <a:rPr lang="en-US" dirty="0">
                <a:effectLst/>
                <a:latin typeface="+mj-lt"/>
                <a:ea typeface="Times New Roman" panose="02020603050405020304" pitchFamily="18" charset="0"/>
                <a:cs typeface="Mangal" panose="02040503050203030202" pitchFamily="18" charset="0"/>
              </a:rPr>
              <a:t>) Whether the company has adequate internal financial controls with reference to financial statements in place and the operating effectiveness of such controls.</a:t>
            </a:r>
            <a:endParaRPr lang="en-IN" dirty="0">
              <a:effectLst/>
              <a:latin typeface="+mj-lt"/>
              <a:ea typeface="Times New Roman" panose="02020603050405020304" pitchFamily="18" charset="0"/>
              <a:cs typeface="Mangal" panose="02040503050203030202" pitchFamily="18" charset="0"/>
            </a:endParaRPr>
          </a:p>
          <a:p>
            <a:endParaRPr lang="en-US" dirty="0"/>
          </a:p>
        </p:txBody>
      </p:sp>
    </p:spTree>
    <p:extLst>
      <p:ext uri="{BB962C8B-B14F-4D97-AF65-F5344CB8AC3E}">
        <p14:creationId xmlns:p14="http://schemas.microsoft.com/office/powerpoint/2010/main" val="688749547"/>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5785304"/>
          </a:xfrm>
        </p:spPr>
        <p:txBody>
          <a:bodyPr/>
          <a:lstStyle/>
          <a:p>
            <a:pPr algn="ctr"/>
            <a:r>
              <a:rPr lang="en-US" sz="6600" dirty="0">
                <a:solidFill>
                  <a:srgbClr val="FF0000"/>
                </a:solidFill>
              </a:rPr>
              <a:t>THANK YOU.</a:t>
            </a:r>
            <a:br>
              <a:rPr lang="en-US" sz="6600" dirty="0">
                <a:solidFill>
                  <a:srgbClr val="FF0000"/>
                </a:solidFill>
              </a:rPr>
            </a:br>
            <a:br>
              <a:rPr lang="en-US" sz="6600" dirty="0">
                <a:solidFill>
                  <a:srgbClr val="FF0000"/>
                </a:solidFill>
              </a:rPr>
            </a:br>
            <a:r>
              <a:rPr lang="en-US" dirty="0"/>
              <a:t> Contact me at:</a:t>
            </a:r>
            <a:br>
              <a:rPr lang="en-US" dirty="0"/>
            </a:br>
            <a:r>
              <a:rPr lang="en-US" dirty="0"/>
              <a:t>9811320203</a:t>
            </a:r>
            <a:br>
              <a:rPr lang="en-US" dirty="0"/>
            </a:br>
            <a:r>
              <a:rPr lang="en-US" dirty="0"/>
              <a:t>anil54@gmail.com</a:t>
            </a:r>
          </a:p>
        </p:txBody>
      </p:sp>
      <p:sp>
        <p:nvSpPr>
          <p:cNvPr id="4" name="Slide Number Placeholder 3"/>
          <p:cNvSpPr>
            <a:spLocks noGrp="1"/>
          </p:cNvSpPr>
          <p:nvPr>
            <p:ph type="sldNum" sz="quarter" idx="12"/>
          </p:nvPr>
        </p:nvSpPr>
        <p:spPr/>
        <p:txBody>
          <a:bodyPr/>
          <a:lstStyle/>
          <a:p>
            <a:fld id="{0A327158-7708-1C44-8182-D4EA17893BE7}" type="slidenum">
              <a:rPr lang="en-US" smtClean="0"/>
              <a:t>30</a:t>
            </a:fld>
            <a:endParaRPr lang="en-US"/>
          </a:p>
        </p:txBody>
      </p:sp>
    </p:spTree>
    <p:extLst>
      <p:ext uri="{BB962C8B-B14F-4D97-AF65-F5344CB8AC3E}">
        <p14:creationId xmlns:p14="http://schemas.microsoft.com/office/powerpoint/2010/main" val="59627807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CC09A29-47B8-A14E-E812-0AD4B6EFD7F4}"/>
              </a:ext>
            </a:extLst>
          </p:cNvPr>
          <p:cNvSpPr>
            <a:spLocks noGrp="1"/>
          </p:cNvSpPr>
          <p:nvPr>
            <p:ph type="title"/>
          </p:nvPr>
        </p:nvSpPr>
        <p:spPr>
          <a:xfrm>
            <a:off x="838200" y="365126"/>
            <a:ext cx="10515600" cy="792342"/>
          </a:xfrm>
        </p:spPr>
        <p:txBody>
          <a:bodyPr>
            <a:normAutofit fontScale="90000"/>
          </a:bodyPr>
          <a:lstStyle/>
          <a:p>
            <a:pPr algn="ctr"/>
            <a:br>
              <a:rPr lang="en-US" sz="3600" dirty="0">
                <a:solidFill>
                  <a:srgbClr val="FF0000"/>
                </a:solidFill>
                <a:effectLst/>
                <a:ea typeface="Times New Roman" panose="02020603050405020304" pitchFamily="18" charset="0"/>
                <a:cs typeface="Mangal" panose="02040503050203030202" pitchFamily="18" charset="0"/>
              </a:rPr>
            </a:br>
            <a:r>
              <a:rPr lang="en-US" sz="3600" dirty="0">
                <a:solidFill>
                  <a:srgbClr val="FF0000"/>
                </a:solidFill>
                <a:effectLst/>
                <a:ea typeface="Times New Roman" panose="02020603050405020304" pitchFamily="18" charset="0"/>
                <a:cs typeface="Mangal" panose="02040503050203030202" pitchFamily="18" charset="0"/>
              </a:rPr>
              <a:t>Section 143 (4)</a:t>
            </a:r>
            <a:br>
              <a:rPr lang="en-IN" sz="4400" dirty="0">
                <a:solidFill>
                  <a:srgbClr val="FF0000"/>
                </a:solidFill>
                <a:effectLst/>
                <a:latin typeface="Calibri" panose="020F0502020204030204" pitchFamily="34" charset="0"/>
                <a:ea typeface="Times New Roman" panose="02020603050405020304" pitchFamily="18" charset="0"/>
                <a:cs typeface="Mangal" panose="02040503050203030202" pitchFamily="18" charset="0"/>
              </a:rPr>
            </a:br>
            <a:endParaRPr lang="en-US" dirty="0">
              <a:solidFill>
                <a:srgbClr val="FF0000"/>
              </a:solidFill>
            </a:endParaRPr>
          </a:p>
        </p:txBody>
      </p:sp>
      <p:sp>
        <p:nvSpPr>
          <p:cNvPr id="3" name="Content Placeholder 2">
            <a:extLst>
              <a:ext uri="{FF2B5EF4-FFF2-40B4-BE49-F238E27FC236}">
                <a16:creationId xmlns:a16="http://schemas.microsoft.com/office/drawing/2014/main" id="{12C1F5CA-F207-68F1-C505-ACB08D5D5D53}"/>
              </a:ext>
            </a:extLst>
          </p:cNvPr>
          <p:cNvSpPr>
            <a:spLocks noGrp="1"/>
          </p:cNvSpPr>
          <p:nvPr>
            <p:ph idx="1"/>
          </p:nvPr>
        </p:nvSpPr>
        <p:spPr>
          <a:xfrm>
            <a:off x="838200" y="1493134"/>
            <a:ext cx="10515600" cy="4683829"/>
          </a:xfrm>
        </p:spPr>
        <p:txBody>
          <a:bodyPr/>
          <a:lstStyle/>
          <a:p>
            <a:r>
              <a:rPr lang="en-US" dirty="0">
                <a:effectLst/>
                <a:latin typeface="+mj-lt"/>
                <a:ea typeface="Times New Roman" panose="02020603050405020304" pitchFamily="18" charset="0"/>
                <a:cs typeface="Mangal" panose="02040503050203030202" pitchFamily="18" charset="0"/>
              </a:rPr>
              <a:t>Where any of the matters required to be included in the audit report under this section is answered in the negative or with a qualification, the report shall state the reasons therefor.</a:t>
            </a:r>
            <a:endParaRPr lang="en-IN" dirty="0">
              <a:effectLst/>
              <a:latin typeface="+mj-lt"/>
              <a:ea typeface="Times New Roman" panose="02020603050405020304" pitchFamily="18" charset="0"/>
              <a:cs typeface="Mangal" panose="02040503050203030202" pitchFamily="18" charset="0"/>
            </a:endParaRPr>
          </a:p>
          <a:p>
            <a:endParaRPr lang="en-IN" sz="1800" dirty="0">
              <a:effectLst/>
              <a:latin typeface="Calibri" panose="020F0502020204030204" pitchFamily="34" charset="0"/>
              <a:ea typeface="Times New Roman" panose="02020603050405020304" pitchFamily="18" charset="0"/>
              <a:cs typeface="Mangal" panose="02040503050203030202" pitchFamily="18" charset="0"/>
            </a:endParaRPr>
          </a:p>
          <a:p>
            <a:endParaRPr lang="en-IN" sz="1800" dirty="0">
              <a:effectLst/>
              <a:latin typeface="Calibri" panose="020F0502020204030204" pitchFamily="34" charset="0"/>
              <a:ea typeface="Times New Roman" panose="02020603050405020304" pitchFamily="18" charset="0"/>
              <a:cs typeface="Mangal" panose="02040503050203030202" pitchFamily="18" charset="0"/>
            </a:endParaRPr>
          </a:p>
          <a:p>
            <a:endParaRPr lang="en-US" dirty="0"/>
          </a:p>
        </p:txBody>
      </p:sp>
    </p:spTree>
    <p:extLst>
      <p:ext uri="{BB962C8B-B14F-4D97-AF65-F5344CB8AC3E}">
        <p14:creationId xmlns:p14="http://schemas.microsoft.com/office/powerpoint/2010/main" val="136522814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96D4E4B-01F4-6B41-3AD5-F8A50DB0E7A1}"/>
              </a:ext>
            </a:extLst>
          </p:cNvPr>
          <p:cNvSpPr>
            <a:spLocks noGrp="1"/>
          </p:cNvSpPr>
          <p:nvPr>
            <p:ph type="title"/>
          </p:nvPr>
        </p:nvSpPr>
        <p:spPr/>
        <p:txBody>
          <a:bodyPr/>
          <a:lstStyle/>
          <a:p>
            <a:pPr algn="ctr"/>
            <a:r>
              <a:rPr lang="en-US" sz="3200" dirty="0">
                <a:solidFill>
                  <a:srgbClr val="FF0000"/>
                </a:solidFill>
                <a:effectLst/>
                <a:ea typeface="Times New Roman" panose="02020603050405020304" pitchFamily="18" charset="0"/>
                <a:cs typeface="Mangal" panose="02040503050203030202" pitchFamily="18" charset="0"/>
              </a:rPr>
              <a:t>Section 134 (5) – Directors’ Responsibility Statement</a:t>
            </a:r>
            <a:br>
              <a:rPr lang="en-IN" sz="1800" dirty="0">
                <a:effectLst/>
                <a:latin typeface="Calibri" panose="020F0502020204030204" pitchFamily="34" charset="0"/>
                <a:ea typeface="Times New Roman" panose="02020603050405020304" pitchFamily="18" charset="0"/>
                <a:cs typeface="Mangal" panose="02040503050203030202" pitchFamily="18" charset="0"/>
              </a:rPr>
            </a:br>
            <a:endParaRPr lang="en-US" dirty="0"/>
          </a:p>
        </p:txBody>
      </p:sp>
      <p:sp>
        <p:nvSpPr>
          <p:cNvPr id="3" name="Content Placeholder 2">
            <a:extLst>
              <a:ext uri="{FF2B5EF4-FFF2-40B4-BE49-F238E27FC236}">
                <a16:creationId xmlns:a16="http://schemas.microsoft.com/office/drawing/2014/main" id="{1C84C126-740B-73B8-70D5-3B4C82052A5E}"/>
              </a:ext>
            </a:extLst>
          </p:cNvPr>
          <p:cNvSpPr>
            <a:spLocks noGrp="1"/>
          </p:cNvSpPr>
          <p:nvPr>
            <p:ph idx="1"/>
          </p:nvPr>
        </p:nvSpPr>
        <p:spPr/>
        <p:txBody>
          <a:bodyPr>
            <a:normAutofit/>
          </a:bodyPr>
          <a:lstStyle/>
          <a:p>
            <a:r>
              <a:rPr lang="en-US" dirty="0">
                <a:effectLst/>
                <a:latin typeface="+mj-lt"/>
                <a:ea typeface="Times New Roman" panose="02020603050405020304" pitchFamily="18" charset="0"/>
                <a:cs typeface="Mangal" panose="02040503050203030202" pitchFamily="18" charset="0"/>
              </a:rPr>
              <a:t>(e) The directors, in the case of a listed company, had laid down internal financial controls to be followed by the company and that such internal financial controls are adequate and were operating effectively. </a:t>
            </a:r>
            <a:endParaRPr lang="en-IN" dirty="0">
              <a:effectLst/>
              <a:latin typeface="+mj-lt"/>
              <a:ea typeface="Times New Roman" panose="02020603050405020304" pitchFamily="18" charset="0"/>
              <a:cs typeface="Mangal" panose="02040503050203030202" pitchFamily="18" charset="0"/>
            </a:endParaRPr>
          </a:p>
          <a:p>
            <a:pPr marL="0" indent="0">
              <a:buNone/>
            </a:pPr>
            <a:endParaRPr lang="en-IN" dirty="0">
              <a:effectLst/>
              <a:latin typeface="+mj-lt"/>
              <a:ea typeface="Times New Roman" panose="02020603050405020304" pitchFamily="18" charset="0"/>
              <a:cs typeface="Mangal" panose="02040503050203030202" pitchFamily="18" charset="0"/>
            </a:endParaRPr>
          </a:p>
          <a:p>
            <a:pPr marL="0" indent="0">
              <a:buNone/>
            </a:pPr>
            <a:endParaRPr lang="en-US" dirty="0"/>
          </a:p>
        </p:txBody>
      </p:sp>
    </p:spTree>
    <p:extLst>
      <p:ext uri="{BB962C8B-B14F-4D97-AF65-F5344CB8AC3E}">
        <p14:creationId xmlns:p14="http://schemas.microsoft.com/office/powerpoint/2010/main" val="310213351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95FE4DA-A636-1A01-21A6-DD181E6ED498}"/>
              </a:ext>
            </a:extLst>
          </p:cNvPr>
          <p:cNvSpPr>
            <a:spLocks noGrp="1"/>
          </p:cNvSpPr>
          <p:nvPr>
            <p:ph type="title"/>
          </p:nvPr>
        </p:nvSpPr>
        <p:spPr/>
        <p:txBody>
          <a:bodyPr>
            <a:normAutofit/>
          </a:bodyPr>
          <a:lstStyle/>
          <a:p>
            <a:pPr algn="ctr"/>
            <a:r>
              <a:rPr lang="en-US" sz="3200" dirty="0">
                <a:solidFill>
                  <a:srgbClr val="FF0000"/>
                </a:solidFill>
                <a:effectLst/>
                <a:ea typeface="Times New Roman" panose="02020603050405020304" pitchFamily="18" charset="0"/>
              </a:rPr>
              <a:t>Explanation to section 134 (5)(e)—For the purposes of this clause, the term “internal financial controls” means</a:t>
            </a:r>
            <a:endParaRPr lang="en-US" sz="3200" dirty="0">
              <a:solidFill>
                <a:srgbClr val="FF0000"/>
              </a:solidFill>
            </a:endParaRPr>
          </a:p>
        </p:txBody>
      </p:sp>
      <p:sp>
        <p:nvSpPr>
          <p:cNvPr id="3" name="Content Placeholder 2">
            <a:extLst>
              <a:ext uri="{FF2B5EF4-FFF2-40B4-BE49-F238E27FC236}">
                <a16:creationId xmlns:a16="http://schemas.microsoft.com/office/drawing/2014/main" id="{2FE5A1D3-2C94-2239-6592-EF65EB70CB9B}"/>
              </a:ext>
            </a:extLst>
          </p:cNvPr>
          <p:cNvSpPr>
            <a:spLocks noGrp="1"/>
          </p:cNvSpPr>
          <p:nvPr>
            <p:ph idx="1"/>
          </p:nvPr>
        </p:nvSpPr>
        <p:spPr/>
        <p:txBody>
          <a:bodyPr/>
          <a:lstStyle/>
          <a:p>
            <a:r>
              <a:rPr lang="en-US" sz="1800" dirty="0">
                <a:effectLst/>
                <a:latin typeface="Times New Roman" panose="02020603050405020304" pitchFamily="18" charset="0"/>
                <a:ea typeface="Times New Roman" panose="02020603050405020304" pitchFamily="18" charset="0"/>
                <a:cs typeface="Mangal" panose="02040503050203030202" pitchFamily="18" charset="0"/>
              </a:rPr>
              <a:t> </a:t>
            </a:r>
            <a:r>
              <a:rPr lang="en-US" dirty="0">
                <a:effectLst/>
                <a:latin typeface="+mj-lt"/>
                <a:ea typeface="Times New Roman" panose="02020603050405020304" pitchFamily="18" charset="0"/>
                <a:cs typeface="Mangal" panose="02040503050203030202" pitchFamily="18" charset="0"/>
              </a:rPr>
              <a:t>the policies and procedures adopted by the company for </a:t>
            </a:r>
          </a:p>
          <a:p>
            <a:pPr lvl="1"/>
            <a:r>
              <a:rPr lang="en-US" dirty="0">
                <a:effectLst/>
                <a:latin typeface="+mj-lt"/>
                <a:ea typeface="Times New Roman" panose="02020603050405020304" pitchFamily="18" charset="0"/>
                <a:cs typeface="Mangal" panose="02040503050203030202" pitchFamily="18" charset="0"/>
              </a:rPr>
              <a:t>ensuring the orderly and efficient conduct of its business, including adherence to company‘s policies, </a:t>
            </a:r>
          </a:p>
          <a:p>
            <a:pPr lvl="1"/>
            <a:r>
              <a:rPr lang="en-US" dirty="0">
                <a:effectLst/>
                <a:latin typeface="+mj-lt"/>
                <a:ea typeface="Times New Roman" panose="02020603050405020304" pitchFamily="18" charset="0"/>
                <a:cs typeface="Mangal" panose="02040503050203030202" pitchFamily="18" charset="0"/>
              </a:rPr>
              <a:t>the safeguarding of its assets, </a:t>
            </a:r>
          </a:p>
          <a:p>
            <a:pPr lvl="1"/>
            <a:r>
              <a:rPr lang="en-US" dirty="0">
                <a:effectLst/>
                <a:latin typeface="+mj-lt"/>
                <a:ea typeface="Times New Roman" panose="02020603050405020304" pitchFamily="18" charset="0"/>
                <a:cs typeface="Mangal" panose="02040503050203030202" pitchFamily="18" charset="0"/>
              </a:rPr>
              <a:t>the prevention and detection of frauds and errors, </a:t>
            </a:r>
          </a:p>
          <a:p>
            <a:pPr lvl="1"/>
            <a:r>
              <a:rPr lang="en-US" dirty="0">
                <a:effectLst/>
                <a:latin typeface="+mj-lt"/>
                <a:ea typeface="Times New Roman" panose="02020603050405020304" pitchFamily="18" charset="0"/>
                <a:cs typeface="Mangal" panose="02040503050203030202" pitchFamily="18" charset="0"/>
              </a:rPr>
              <a:t>the accuracy and completeness of the accounting records, and </a:t>
            </a:r>
          </a:p>
          <a:p>
            <a:pPr lvl="1"/>
            <a:r>
              <a:rPr lang="en-US" dirty="0">
                <a:effectLst/>
                <a:latin typeface="+mj-lt"/>
                <a:ea typeface="Times New Roman" panose="02020603050405020304" pitchFamily="18" charset="0"/>
                <a:cs typeface="Mangal" panose="02040503050203030202" pitchFamily="18" charset="0"/>
              </a:rPr>
              <a:t>the timely preparation of reliable financial information.</a:t>
            </a:r>
            <a:endParaRPr lang="en-IN" dirty="0">
              <a:effectLst/>
              <a:latin typeface="+mj-lt"/>
              <a:ea typeface="Times New Roman" panose="02020603050405020304" pitchFamily="18" charset="0"/>
              <a:cs typeface="Mangal" panose="02040503050203030202" pitchFamily="18" charset="0"/>
            </a:endParaRPr>
          </a:p>
          <a:p>
            <a:endParaRPr lang="en-IN" sz="1800" dirty="0">
              <a:effectLst/>
              <a:latin typeface="Calibri" panose="020F0502020204030204" pitchFamily="34" charset="0"/>
              <a:ea typeface="Times New Roman" panose="02020603050405020304" pitchFamily="18" charset="0"/>
              <a:cs typeface="Mangal" panose="02040503050203030202" pitchFamily="18" charset="0"/>
            </a:endParaRPr>
          </a:p>
          <a:p>
            <a:endParaRPr lang="en-US" dirty="0"/>
          </a:p>
        </p:txBody>
      </p:sp>
    </p:spTree>
    <p:extLst>
      <p:ext uri="{BB962C8B-B14F-4D97-AF65-F5344CB8AC3E}">
        <p14:creationId xmlns:p14="http://schemas.microsoft.com/office/powerpoint/2010/main" val="184920888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9280EBC-64EB-A0BF-4270-EE95067601DE}"/>
              </a:ext>
            </a:extLst>
          </p:cNvPr>
          <p:cNvSpPr>
            <a:spLocks noGrp="1"/>
          </p:cNvSpPr>
          <p:nvPr>
            <p:ph type="title"/>
          </p:nvPr>
        </p:nvSpPr>
        <p:spPr/>
        <p:txBody>
          <a:bodyPr>
            <a:normAutofit/>
          </a:bodyPr>
          <a:lstStyle/>
          <a:p>
            <a:pPr algn="ctr"/>
            <a:r>
              <a:rPr lang="en-US" sz="3600" dirty="0">
                <a:solidFill>
                  <a:srgbClr val="FF0000"/>
                </a:solidFill>
              </a:rPr>
              <a:t>Rule 8(5)(viii) of the Companies (Accounts) Rules, 2014</a:t>
            </a:r>
          </a:p>
        </p:txBody>
      </p:sp>
      <p:sp>
        <p:nvSpPr>
          <p:cNvPr id="3" name="Content Placeholder 2">
            <a:extLst>
              <a:ext uri="{FF2B5EF4-FFF2-40B4-BE49-F238E27FC236}">
                <a16:creationId xmlns:a16="http://schemas.microsoft.com/office/drawing/2014/main" id="{78044794-D633-31CE-2DB1-FA584B32918D}"/>
              </a:ext>
            </a:extLst>
          </p:cNvPr>
          <p:cNvSpPr>
            <a:spLocks noGrp="1"/>
          </p:cNvSpPr>
          <p:nvPr>
            <p:ph idx="1"/>
          </p:nvPr>
        </p:nvSpPr>
        <p:spPr/>
        <p:txBody>
          <a:bodyPr/>
          <a:lstStyle/>
          <a:p>
            <a:r>
              <a:rPr lang="en-US" dirty="0">
                <a:latin typeface="+mj-lt"/>
              </a:rPr>
              <a:t>The Board of Directors’ Report of all companies to state the details in respect of adequacy of internal financial controls with reference to the financial statements.</a:t>
            </a:r>
          </a:p>
        </p:txBody>
      </p:sp>
    </p:spTree>
    <p:extLst>
      <p:ext uri="{BB962C8B-B14F-4D97-AF65-F5344CB8AC3E}">
        <p14:creationId xmlns:p14="http://schemas.microsoft.com/office/powerpoint/2010/main" val="317123574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F4EBD02-599C-7F65-2665-04AF7320407D}"/>
              </a:ext>
            </a:extLst>
          </p:cNvPr>
          <p:cNvSpPr>
            <a:spLocks noGrp="1"/>
          </p:cNvSpPr>
          <p:nvPr>
            <p:ph type="title"/>
          </p:nvPr>
        </p:nvSpPr>
        <p:spPr>
          <a:xfrm>
            <a:off x="838200" y="365125"/>
            <a:ext cx="10515600" cy="1128009"/>
          </a:xfrm>
        </p:spPr>
        <p:txBody>
          <a:bodyPr>
            <a:normAutofit/>
          </a:bodyPr>
          <a:lstStyle/>
          <a:p>
            <a:pPr algn="ctr"/>
            <a:r>
              <a:rPr lang="en-US" sz="3600" dirty="0">
                <a:solidFill>
                  <a:srgbClr val="FF0000"/>
                </a:solidFill>
              </a:rPr>
              <a:t>Exemption from ICFR applicability</a:t>
            </a:r>
          </a:p>
        </p:txBody>
      </p:sp>
      <p:sp>
        <p:nvSpPr>
          <p:cNvPr id="3" name="Content Placeholder 2">
            <a:extLst>
              <a:ext uri="{FF2B5EF4-FFF2-40B4-BE49-F238E27FC236}">
                <a16:creationId xmlns:a16="http://schemas.microsoft.com/office/drawing/2014/main" id="{4E3C54F0-2949-D50E-8DBB-73469201D436}"/>
              </a:ext>
            </a:extLst>
          </p:cNvPr>
          <p:cNvSpPr>
            <a:spLocks noGrp="1"/>
          </p:cNvSpPr>
          <p:nvPr>
            <p:ph idx="1"/>
          </p:nvPr>
        </p:nvSpPr>
        <p:spPr/>
        <p:txBody>
          <a:bodyPr/>
          <a:lstStyle/>
          <a:p>
            <a:pPr algn="l"/>
            <a:r>
              <a:rPr lang="en-IN" b="0" i="0" u="none" strike="noStrike" dirty="0">
                <a:solidFill>
                  <a:srgbClr val="333333"/>
                </a:solidFill>
                <a:effectLst/>
                <a:latin typeface="Lato" panose="020F0502020204030203" pitchFamily="34" charset="0"/>
              </a:rPr>
              <a:t> </a:t>
            </a:r>
            <a:r>
              <a:rPr lang="en-IN" b="0" i="0" u="none" strike="noStrike" dirty="0">
                <a:solidFill>
                  <a:srgbClr val="333333"/>
                </a:solidFill>
                <a:effectLst/>
                <a:latin typeface="+mj-lt"/>
              </a:rPr>
              <a:t>MCA vide its notification dated 13th June 2017 (G.S.R. 583(E)) provided exemption from ICFR applicability to the following private companies:</a:t>
            </a:r>
          </a:p>
          <a:p>
            <a:pPr lvl="1">
              <a:buFont typeface="+mj-lt"/>
              <a:buAutoNum type="arabicPeriod"/>
            </a:pPr>
            <a:r>
              <a:rPr lang="en-IN" b="0" i="0" u="none" strike="noStrike" dirty="0">
                <a:solidFill>
                  <a:srgbClr val="333333"/>
                </a:solidFill>
                <a:effectLst/>
                <a:latin typeface="+mj-lt"/>
              </a:rPr>
              <a:t>Which is one-person Company (OPC) or a Small Company; or</a:t>
            </a:r>
          </a:p>
          <a:p>
            <a:pPr lvl="1">
              <a:buFont typeface="+mj-lt"/>
              <a:buAutoNum type="arabicPeriod"/>
            </a:pPr>
            <a:endParaRPr lang="en-IN" b="0" i="0" u="none" strike="noStrike" dirty="0">
              <a:solidFill>
                <a:srgbClr val="333333"/>
              </a:solidFill>
              <a:effectLst/>
              <a:latin typeface="+mj-lt"/>
            </a:endParaRPr>
          </a:p>
          <a:p>
            <a:pPr lvl="1">
              <a:buFont typeface="+mj-lt"/>
              <a:buAutoNum type="arabicPeriod"/>
            </a:pPr>
            <a:r>
              <a:rPr lang="en-IN" b="0" i="0" u="none" strike="noStrike" dirty="0">
                <a:solidFill>
                  <a:srgbClr val="333333"/>
                </a:solidFill>
                <a:effectLst/>
                <a:latin typeface="+mj-lt"/>
              </a:rPr>
              <a:t>Which has turnover less than Rs. 50 Crores as per latest audited financial statement or</a:t>
            </a:r>
          </a:p>
          <a:p>
            <a:pPr marL="457200" lvl="1" indent="0">
              <a:buNone/>
            </a:pPr>
            <a:endParaRPr lang="en-IN" b="0" i="0" u="none" strike="noStrike" dirty="0">
              <a:solidFill>
                <a:srgbClr val="333333"/>
              </a:solidFill>
              <a:effectLst/>
              <a:latin typeface="+mj-lt"/>
            </a:endParaRPr>
          </a:p>
          <a:p>
            <a:pPr marL="457200" lvl="1" indent="0">
              <a:buNone/>
            </a:pPr>
            <a:r>
              <a:rPr lang="en-IN" b="0" i="0" u="none" strike="noStrike" dirty="0">
                <a:solidFill>
                  <a:srgbClr val="333333"/>
                </a:solidFill>
                <a:effectLst/>
                <a:latin typeface="+mj-lt"/>
              </a:rPr>
              <a:t>3. which has aggregate borrowings from banks or financial institutions or any  	body corporate at any point of time during the financial year less than Rs. 25 	Crore.</a:t>
            </a:r>
          </a:p>
          <a:p>
            <a:endParaRPr lang="en-US" dirty="0"/>
          </a:p>
        </p:txBody>
      </p:sp>
    </p:spTree>
    <p:extLst>
      <p:ext uri="{BB962C8B-B14F-4D97-AF65-F5344CB8AC3E}">
        <p14:creationId xmlns:p14="http://schemas.microsoft.com/office/powerpoint/2010/main" val="72690743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9F04B0A-3628-F455-715F-F40EB20C0794}"/>
              </a:ext>
            </a:extLst>
          </p:cNvPr>
          <p:cNvSpPr>
            <a:spLocks noGrp="1"/>
          </p:cNvSpPr>
          <p:nvPr>
            <p:ph type="title"/>
          </p:nvPr>
        </p:nvSpPr>
        <p:spPr>
          <a:xfrm>
            <a:off x="838200" y="365125"/>
            <a:ext cx="10515600" cy="1336353"/>
          </a:xfrm>
        </p:spPr>
        <p:txBody>
          <a:bodyPr>
            <a:normAutofit/>
          </a:bodyPr>
          <a:lstStyle/>
          <a:p>
            <a:pPr algn="ctr"/>
            <a:r>
              <a:rPr lang="en-US" sz="2800" dirty="0">
                <a:solidFill>
                  <a:srgbClr val="FF0000"/>
                </a:solidFill>
              </a:rPr>
              <a:t>SA- 315: </a:t>
            </a:r>
            <a:r>
              <a:rPr lang="en-IN" sz="2800" dirty="0">
                <a:solidFill>
                  <a:srgbClr val="FF0000"/>
                </a:solidFill>
              </a:rPr>
              <a:t>Identifying and Assessing the Risk of Material Misstatement through Understanding the Entity and its Environment</a:t>
            </a:r>
            <a:endParaRPr lang="en-US" sz="2800" dirty="0">
              <a:solidFill>
                <a:srgbClr val="FF0000"/>
              </a:solidFill>
            </a:endParaRPr>
          </a:p>
        </p:txBody>
      </p:sp>
      <p:sp>
        <p:nvSpPr>
          <p:cNvPr id="3" name="Content Placeholder 2">
            <a:extLst>
              <a:ext uri="{FF2B5EF4-FFF2-40B4-BE49-F238E27FC236}">
                <a16:creationId xmlns:a16="http://schemas.microsoft.com/office/drawing/2014/main" id="{457E5E5D-7981-B704-4B9C-3F59D1D844D4}"/>
              </a:ext>
            </a:extLst>
          </p:cNvPr>
          <p:cNvSpPr>
            <a:spLocks noGrp="1"/>
          </p:cNvSpPr>
          <p:nvPr>
            <p:ph idx="1"/>
          </p:nvPr>
        </p:nvSpPr>
        <p:spPr>
          <a:xfrm>
            <a:off x="838200" y="1909823"/>
            <a:ext cx="10515600" cy="4267140"/>
          </a:xfrm>
        </p:spPr>
        <p:txBody>
          <a:bodyPr/>
          <a:lstStyle/>
          <a:p>
            <a:pPr marL="0" indent="0" fontAlgn="auto">
              <a:spcBef>
                <a:spcPts val="100"/>
              </a:spcBef>
              <a:spcAft>
                <a:spcPts val="100"/>
              </a:spcAft>
              <a:buClr>
                <a:srgbClr val="FFE600"/>
              </a:buClr>
              <a:buSzPct val="75000"/>
              <a:buNone/>
            </a:pPr>
            <a:r>
              <a:rPr lang="en-US" sz="2800" dirty="0">
                <a:solidFill>
                  <a:srgbClr val="FF0000"/>
                </a:solidFill>
              </a:rPr>
              <a:t>Internal control means</a:t>
            </a:r>
            <a:r>
              <a:rPr lang="en-IN" sz="2800" dirty="0">
                <a:solidFill>
                  <a:srgbClr val="646464"/>
                </a:solidFill>
                <a:latin typeface="+mj-lt"/>
                <a:sym typeface="EYInterstate" pitchFamily="2" charset="0"/>
              </a:rPr>
              <a:t> the process designed, implemented and maintained by those charged with governance, management and other personnel to provide reasonable assurance about the achievement of an entity’s objectives with regard to :</a:t>
            </a:r>
          </a:p>
          <a:p>
            <a:pPr marL="0" indent="0">
              <a:spcBef>
                <a:spcPts val="100"/>
              </a:spcBef>
              <a:spcAft>
                <a:spcPts val="100"/>
              </a:spcAft>
              <a:buClr>
                <a:srgbClr val="FFE600"/>
              </a:buClr>
              <a:buSzPct val="75000"/>
              <a:buNone/>
            </a:pPr>
            <a:r>
              <a:rPr lang="en-IN" sz="2800" dirty="0">
                <a:solidFill>
                  <a:srgbClr val="646464"/>
                </a:solidFill>
                <a:latin typeface="+mj-lt"/>
                <a:sym typeface="EYInterstate" pitchFamily="2" charset="0"/>
              </a:rPr>
              <a:t>	</a:t>
            </a:r>
            <a:r>
              <a:rPr lang="en-IN" dirty="0">
                <a:solidFill>
                  <a:srgbClr val="646464"/>
                </a:solidFill>
                <a:latin typeface="+mj-lt"/>
                <a:sym typeface="EYInterstate" pitchFamily="2" charset="0"/>
              </a:rPr>
              <a:t>(</a:t>
            </a:r>
            <a:r>
              <a:rPr lang="en-IN" dirty="0" err="1">
                <a:solidFill>
                  <a:srgbClr val="646464"/>
                </a:solidFill>
                <a:latin typeface="+mj-lt"/>
                <a:sym typeface="EYInterstate" pitchFamily="2" charset="0"/>
              </a:rPr>
              <a:t>i</a:t>
            </a:r>
            <a:r>
              <a:rPr lang="en-IN" dirty="0">
                <a:solidFill>
                  <a:srgbClr val="646464"/>
                </a:solidFill>
                <a:latin typeface="+mj-lt"/>
                <a:sym typeface="EYInterstate" pitchFamily="2" charset="0"/>
              </a:rPr>
              <a:t>) </a:t>
            </a:r>
            <a:r>
              <a:rPr lang="en-IN" sz="2800" dirty="0">
                <a:solidFill>
                  <a:srgbClr val="646464"/>
                </a:solidFill>
                <a:latin typeface="+mj-lt"/>
                <a:sym typeface="EYInterstate" pitchFamily="2" charset="0"/>
              </a:rPr>
              <a:t>reliability of financial reporting, </a:t>
            </a:r>
          </a:p>
          <a:p>
            <a:pPr marL="0" indent="0">
              <a:spcBef>
                <a:spcPts val="100"/>
              </a:spcBef>
              <a:spcAft>
                <a:spcPts val="100"/>
              </a:spcAft>
              <a:buClr>
                <a:srgbClr val="FFE600"/>
              </a:buClr>
              <a:buSzPct val="75000"/>
              <a:buNone/>
            </a:pPr>
            <a:r>
              <a:rPr lang="en-IN" dirty="0">
                <a:solidFill>
                  <a:srgbClr val="646464"/>
                </a:solidFill>
                <a:latin typeface="+mj-lt"/>
                <a:sym typeface="EYInterstate" pitchFamily="2" charset="0"/>
              </a:rPr>
              <a:t>	(ii) </a:t>
            </a:r>
            <a:r>
              <a:rPr lang="en-IN" sz="2800" dirty="0">
                <a:solidFill>
                  <a:srgbClr val="646464"/>
                </a:solidFill>
                <a:latin typeface="+mj-lt"/>
                <a:sym typeface="EYInterstate" pitchFamily="2" charset="0"/>
              </a:rPr>
              <a:t>effectiveness and efficiency of operations; </a:t>
            </a:r>
          </a:p>
          <a:p>
            <a:pPr marL="0" indent="0">
              <a:spcBef>
                <a:spcPts val="100"/>
              </a:spcBef>
              <a:spcAft>
                <a:spcPts val="100"/>
              </a:spcAft>
              <a:buClr>
                <a:srgbClr val="FFE600"/>
              </a:buClr>
              <a:buSzPct val="75000"/>
              <a:buNone/>
            </a:pPr>
            <a:r>
              <a:rPr lang="en-IN" dirty="0">
                <a:solidFill>
                  <a:srgbClr val="646464"/>
                </a:solidFill>
                <a:latin typeface="+mj-lt"/>
                <a:sym typeface="EYInterstate" pitchFamily="2" charset="0"/>
              </a:rPr>
              <a:t>	(iii) </a:t>
            </a:r>
            <a:r>
              <a:rPr lang="en-IN" sz="2800" dirty="0">
                <a:solidFill>
                  <a:srgbClr val="646464"/>
                </a:solidFill>
                <a:latin typeface="+mj-lt"/>
                <a:sym typeface="EYInterstate" pitchFamily="2" charset="0"/>
              </a:rPr>
              <a:t>safeguarding of assets, and </a:t>
            </a:r>
          </a:p>
          <a:p>
            <a:pPr marL="0" indent="0">
              <a:spcBef>
                <a:spcPts val="100"/>
              </a:spcBef>
              <a:spcAft>
                <a:spcPts val="100"/>
              </a:spcAft>
              <a:buClr>
                <a:srgbClr val="FFE600"/>
              </a:buClr>
              <a:buSzPct val="75000"/>
              <a:buNone/>
            </a:pPr>
            <a:r>
              <a:rPr lang="en-IN" dirty="0">
                <a:solidFill>
                  <a:srgbClr val="646464"/>
                </a:solidFill>
                <a:latin typeface="+mj-lt"/>
                <a:sym typeface="EYInterstate" pitchFamily="2" charset="0"/>
              </a:rPr>
              <a:t>	(iv) </a:t>
            </a:r>
            <a:r>
              <a:rPr lang="en-IN" sz="2800" dirty="0">
                <a:solidFill>
                  <a:srgbClr val="646464"/>
                </a:solidFill>
                <a:latin typeface="+mj-lt"/>
                <a:sym typeface="EYInterstate" pitchFamily="2" charset="0"/>
              </a:rPr>
              <a:t>compliance with applicable laws and regulations.</a:t>
            </a:r>
            <a:endParaRPr lang="en-IN" sz="2800" dirty="0">
              <a:solidFill>
                <a:srgbClr val="646464"/>
              </a:solidFill>
              <a:latin typeface="+mj-lt"/>
            </a:endParaRPr>
          </a:p>
          <a:p>
            <a:endParaRPr lang="en-US" dirty="0"/>
          </a:p>
        </p:txBody>
      </p:sp>
    </p:spTree>
    <p:extLst>
      <p:ext uri="{BB962C8B-B14F-4D97-AF65-F5344CB8AC3E}">
        <p14:creationId xmlns:p14="http://schemas.microsoft.com/office/powerpoint/2010/main" val="3690073254"/>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513</TotalTime>
  <Words>2723</Words>
  <Application>Microsoft Macintosh PowerPoint</Application>
  <PresentationFormat>Widescreen</PresentationFormat>
  <Paragraphs>146</Paragraphs>
  <Slides>30</Slides>
  <Notes>1</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30</vt:i4>
      </vt:variant>
    </vt:vector>
  </HeadingPairs>
  <TitlesOfParts>
    <vt:vector size="37" baseType="lpstr">
      <vt:lpstr>Arial</vt:lpstr>
      <vt:lpstr>Arial MT</vt:lpstr>
      <vt:lpstr>Calibri</vt:lpstr>
      <vt:lpstr>Calibri Light</vt:lpstr>
      <vt:lpstr>Lato</vt:lpstr>
      <vt:lpstr>Times New Roman</vt:lpstr>
      <vt:lpstr>Office Theme</vt:lpstr>
      <vt:lpstr>REPORTING ON INTERNAL FINANCIAL CONTROLS</vt:lpstr>
      <vt:lpstr>Scope of Internal Financial Controls over Financial Reporting</vt:lpstr>
      <vt:lpstr>Reporting on internal financial controls</vt:lpstr>
      <vt:lpstr> Section 143 (4) </vt:lpstr>
      <vt:lpstr>Section 134 (5) – Directors’ Responsibility Statement </vt:lpstr>
      <vt:lpstr>Explanation to section 134 (5)(e)—For the purposes of this clause, the term “internal financial controls” means</vt:lpstr>
      <vt:lpstr>Rule 8(5)(viii) of the Companies (Accounts) Rules, 2014</vt:lpstr>
      <vt:lpstr>Exemption from ICFR applicability</vt:lpstr>
      <vt:lpstr>SA- 315: Identifying and Assessing the Risk of Material Misstatement through Understanding the Entity and its Environment</vt:lpstr>
      <vt:lpstr>Process prior to reporting on ICFR</vt:lpstr>
      <vt:lpstr>Separate Report on ICFR</vt:lpstr>
      <vt:lpstr>Format for reporting on ICFR- Separate Report</vt:lpstr>
      <vt:lpstr>Unmodified or modified opinion</vt:lpstr>
      <vt:lpstr>Reporting considerations</vt:lpstr>
      <vt:lpstr>Examples of control deficiencies</vt:lpstr>
      <vt:lpstr>Examples of control deficiencies</vt:lpstr>
      <vt:lpstr>Sample of unmodified opinion para in separate report in case of standalone financial statements</vt:lpstr>
      <vt:lpstr>Sample 1 of modified (qualified) opinion para in separate report in case of standalone financial statements</vt:lpstr>
      <vt:lpstr>Sample 2 of modified (qualified) opinion para in separate report in case of standalone financial statements</vt:lpstr>
      <vt:lpstr>Sample of modified (qualified) opinion para in separate report in case of standalone financial statements- additional paras</vt:lpstr>
      <vt:lpstr> Modified opinion on ICFR and its impact on opinion on financial statement</vt:lpstr>
      <vt:lpstr>Sample 1 of modified (adverse) opinion para in separate report in case of standalone financial statements</vt:lpstr>
      <vt:lpstr>Sample 1 of modified (adverse) opinion para in separate report in case of standalone financial statements</vt:lpstr>
      <vt:lpstr>Modified (disclaimer) opinion para in separate report in case of standalone financial statements</vt:lpstr>
      <vt:lpstr>Reporting on ICFR in case of consolidated financial statements</vt:lpstr>
      <vt:lpstr>Sample of unmodified opinion para in separate report in case of consolidated financial statements</vt:lpstr>
      <vt:lpstr>Sample of unmodified opinion para in separate report in case of consolidated financial statements- Additional Para</vt:lpstr>
      <vt:lpstr>Case Study- Audit Trail deficiency and its impact on opinion on ICFR</vt:lpstr>
      <vt:lpstr>Case Study- Audit Trail deficiency and its reporting in main audit report</vt:lpstr>
      <vt:lpstr>THANK YOU.   Contact me at: 9811320203 anil54@gmail.com</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REPORTING ON INTERNAL FINANCIAL CONTROLS</dc:title>
  <dc:creator>Anil Sharma</dc:creator>
  <cp:lastModifiedBy>Anil Sharma</cp:lastModifiedBy>
  <cp:revision>24</cp:revision>
  <cp:lastPrinted>2024-05-18T02:01:06Z</cp:lastPrinted>
  <dcterms:created xsi:type="dcterms:W3CDTF">2024-05-15T16:11:48Z</dcterms:created>
  <dcterms:modified xsi:type="dcterms:W3CDTF">2024-05-18T02:11:46Z</dcterms:modified>
</cp:coreProperties>
</file>

<file path=docProps/thumbnail.jpeg>
</file>