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0" r:id="rId1"/>
  </p:sldMasterIdLst>
  <p:notesMasterIdLst>
    <p:notesMasterId r:id="rId23"/>
  </p:notesMasterIdLst>
  <p:sldIdLst>
    <p:sldId id="812" r:id="rId2"/>
    <p:sldId id="257" r:id="rId3"/>
    <p:sldId id="303" r:id="rId4"/>
    <p:sldId id="318" r:id="rId5"/>
    <p:sldId id="321" r:id="rId6"/>
    <p:sldId id="322" r:id="rId7"/>
    <p:sldId id="323" r:id="rId8"/>
    <p:sldId id="324" r:id="rId9"/>
    <p:sldId id="325" r:id="rId10"/>
    <p:sldId id="813" r:id="rId11"/>
    <p:sldId id="814" r:id="rId12"/>
    <p:sldId id="815" r:id="rId13"/>
    <p:sldId id="816" r:id="rId14"/>
    <p:sldId id="817" r:id="rId15"/>
    <p:sldId id="818" r:id="rId16"/>
    <p:sldId id="819" r:id="rId17"/>
    <p:sldId id="822" r:id="rId18"/>
    <p:sldId id="823" r:id="rId19"/>
    <p:sldId id="820" r:id="rId20"/>
    <p:sldId id="824" r:id="rId21"/>
    <p:sldId id="825"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DC4D699-E04B-4CD8-9465-607B73A32BA7}">
          <p14:sldIdLst>
            <p14:sldId id="812"/>
          </p14:sldIdLst>
        </p14:section>
        <p14:section name="Untitled Section" id="{69EE1289-E513-4BF2-B295-27AE9F6D563B}">
          <p14:sldIdLst>
            <p14:sldId id="257"/>
            <p14:sldId id="303"/>
            <p14:sldId id="318"/>
            <p14:sldId id="321"/>
            <p14:sldId id="322"/>
            <p14:sldId id="323"/>
            <p14:sldId id="324"/>
            <p14:sldId id="325"/>
            <p14:sldId id="813"/>
            <p14:sldId id="814"/>
            <p14:sldId id="815"/>
            <p14:sldId id="816"/>
            <p14:sldId id="817"/>
            <p14:sldId id="818"/>
            <p14:sldId id="819"/>
            <p14:sldId id="822"/>
            <p14:sldId id="823"/>
            <p14:sldId id="820"/>
            <p14:sldId id="824"/>
            <p14:sldId id="82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vender Kumar" initials="DK" lastIdx="4" clrIdx="0">
    <p:extLst>
      <p:ext uri="{19B8F6BF-5375-455C-9EA6-DF929625EA0E}">
        <p15:presenceInfo xmlns:p15="http://schemas.microsoft.com/office/powerpoint/2012/main" userId="Devender Kuma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886" autoAdjust="0"/>
  </p:normalViewPr>
  <p:slideViewPr>
    <p:cSldViewPr snapToGrid="0">
      <p:cViewPr varScale="1">
        <p:scale>
          <a:sx n="73" d="100"/>
          <a:sy n="73" d="100"/>
        </p:scale>
        <p:origin x="618" y="5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5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265110-6132-4ED4-B006-8D05A05591AC}" type="doc">
      <dgm:prSet loTypeId="urn:microsoft.com/office/officeart/2005/8/layout/hierarchy6" loCatId="hierarchy" qsTypeId="urn:microsoft.com/office/officeart/2005/8/quickstyle/simple4" qsCatId="simple" csTypeId="urn:microsoft.com/office/officeart/2005/8/colors/colorful3" csCatId="colorful" phldr="1"/>
      <dgm:spPr/>
      <dgm:t>
        <a:bodyPr/>
        <a:lstStyle/>
        <a:p>
          <a:endParaRPr lang="en-IN"/>
        </a:p>
      </dgm:t>
    </dgm:pt>
    <dgm:pt modelId="{B9FEF333-8D53-466A-B945-18C7978D5439}">
      <dgm:prSet phldrT="[Text]"/>
      <dgm:spPr/>
      <dgm:t>
        <a:bodyPr/>
        <a:lstStyle/>
        <a:p>
          <a:r>
            <a:rPr lang="en-IN"/>
            <a:t>Modes </a:t>
          </a:r>
          <a:r>
            <a:rPr lang="en-IN" dirty="0"/>
            <a:t>of Business in India </a:t>
          </a:r>
        </a:p>
      </dgm:t>
    </dgm:pt>
    <dgm:pt modelId="{7D71B077-9030-4CCB-833F-F562AF1DB30E}" type="parTrans" cxnId="{11421D6D-2058-4D76-9303-FE2EB4C9F856}">
      <dgm:prSet/>
      <dgm:spPr/>
      <dgm:t>
        <a:bodyPr/>
        <a:lstStyle/>
        <a:p>
          <a:endParaRPr lang="en-IN"/>
        </a:p>
      </dgm:t>
    </dgm:pt>
    <dgm:pt modelId="{9589A0AF-A670-4916-8ECC-FD7BD215DA8E}" type="sibTrans" cxnId="{11421D6D-2058-4D76-9303-FE2EB4C9F856}">
      <dgm:prSet/>
      <dgm:spPr/>
      <dgm:t>
        <a:bodyPr/>
        <a:lstStyle/>
        <a:p>
          <a:endParaRPr lang="en-IN"/>
        </a:p>
      </dgm:t>
    </dgm:pt>
    <dgm:pt modelId="{88E6CA99-A7F8-4401-B070-50832FB8CA84}">
      <dgm:prSet phldrT="[Text]"/>
      <dgm:spPr/>
      <dgm:t>
        <a:bodyPr/>
        <a:lstStyle/>
        <a:p>
          <a:r>
            <a:rPr lang="en-IN" dirty="0"/>
            <a:t>Indian Company </a:t>
          </a:r>
        </a:p>
      </dgm:t>
    </dgm:pt>
    <dgm:pt modelId="{728F4DCE-FF39-4FA6-A08F-4E7FAEE3BC70}" type="parTrans" cxnId="{8D095323-7E34-41DE-B373-CA70AB0828FE}">
      <dgm:prSet/>
      <dgm:spPr/>
      <dgm:t>
        <a:bodyPr/>
        <a:lstStyle/>
        <a:p>
          <a:endParaRPr lang="en-IN"/>
        </a:p>
      </dgm:t>
    </dgm:pt>
    <dgm:pt modelId="{01035984-33E5-4910-896F-B2EE9776A5D2}" type="sibTrans" cxnId="{8D095323-7E34-41DE-B373-CA70AB0828FE}">
      <dgm:prSet/>
      <dgm:spPr/>
      <dgm:t>
        <a:bodyPr/>
        <a:lstStyle/>
        <a:p>
          <a:endParaRPr lang="en-IN"/>
        </a:p>
      </dgm:t>
    </dgm:pt>
    <dgm:pt modelId="{A965578A-9A43-4EE0-B55D-13A5CA84CABD}">
      <dgm:prSet phldrT="[Text]"/>
      <dgm:spPr/>
      <dgm:t>
        <a:bodyPr/>
        <a:lstStyle/>
        <a:p>
          <a:r>
            <a:rPr lang="en-IN" dirty="0"/>
            <a:t>WOS/ Subsidiary Company</a:t>
          </a:r>
        </a:p>
      </dgm:t>
    </dgm:pt>
    <dgm:pt modelId="{7E109C17-3F0F-4BCC-8EEE-3E515B8745DD}" type="parTrans" cxnId="{40DB3E51-D6A9-4503-B792-B3F3CB314324}">
      <dgm:prSet/>
      <dgm:spPr/>
      <dgm:t>
        <a:bodyPr/>
        <a:lstStyle/>
        <a:p>
          <a:endParaRPr lang="en-IN"/>
        </a:p>
      </dgm:t>
    </dgm:pt>
    <dgm:pt modelId="{FDF891BA-041F-4623-90C6-98489419F333}" type="sibTrans" cxnId="{40DB3E51-D6A9-4503-B792-B3F3CB314324}">
      <dgm:prSet/>
      <dgm:spPr/>
      <dgm:t>
        <a:bodyPr/>
        <a:lstStyle/>
        <a:p>
          <a:endParaRPr lang="en-IN"/>
        </a:p>
      </dgm:t>
    </dgm:pt>
    <dgm:pt modelId="{2B851DA9-2504-4578-B249-B073F2F65685}">
      <dgm:prSet phldrT="[Text]"/>
      <dgm:spPr/>
      <dgm:t>
        <a:bodyPr/>
        <a:lstStyle/>
        <a:p>
          <a:r>
            <a:rPr lang="en-IN" dirty="0"/>
            <a:t>Joint Venture</a:t>
          </a:r>
        </a:p>
      </dgm:t>
    </dgm:pt>
    <dgm:pt modelId="{E86D097B-C202-4213-9DBE-F2384E2B17C9}" type="parTrans" cxnId="{C8DE0585-AE15-4CCB-86D6-FBF21E084531}">
      <dgm:prSet/>
      <dgm:spPr/>
      <dgm:t>
        <a:bodyPr/>
        <a:lstStyle/>
        <a:p>
          <a:endParaRPr lang="en-IN"/>
        </a:p>
      </dgm:t>
    </dgm:pt>
    <dgm:pt modelId="{5A5243E0-F116-4A1C-93EA-0FC9479A2EBD}" type="sibTrans" cxnId="{C8DE0585-AE15-4CCB-86D6-FBF21E084531}">
      <dgm:prSet/>
      <dgm:spPr/>
      <dgm:t>
        <a:bodyPr/>
        <a:lstStyle/>
        <a:p>
          <a:endParaRPr lang="en-IN"/>
        </a:p>
      </dgm:t>
    </dgm:pt>
    <dgm:pt modelId="{19BD66C7-51C0-4FD2-91FF-EAE5D4EC6C62}">
      <dgm:prSet phldrT="[Text]"/>
      <dgm:spPr/>
      <dgm:t>
        <a:bodyPr/>
        <a:lstStyle/>
        <a:p>
          <a:r>
            <a:rPr lang="en-IN" dirty="0"/>
            <a:t>Foreign Company</a:t>
          </a:r>
        </a:p>
      </dgm:t>
    </dgm:pt>
    <dgm:pt modelId="{76E5A025-1652-4504-8BD5-988F8CCCD66A}" type="parTrans" cxnId="{550A77BD-DDB7-4E66-A6DC-04EC6D8306DF}">
      <dgm:prSet/>
      <dgm:spPr/>
      <dgm:t>
        <a:bodyPr/>
        <a:lstStyle/>
        <a:p>
          <a:endParaRPr lang="en-IN"/>
        </a:p>
      </dgm:t>
    </dgm:pt>
    <dgm:pt modelId="{5C7CE039-7F7F-443E-9CEE-8A0045E6D9D4}" type="sibTrans" cxnId="{550A77BD-DDB7-4E66-A6DC-04EC6D8306DF}">
      <dgm:prSet/>
      <dgm:spPr/>
      <dgm:t>
        <a:bodyPr/>
        <a:lstStyle/>
        <a:p>
          <a:endParaRPr lang="en-IN"/>
        </a:p>
      </dgm:t>
    </dgm:pt>
    <dgm:pt modelId="{E85A239E-A775-4C88-B2B3-6AB3344CE0E5}">
      <dgm:prSet phldrT="[Text]"/>
      <dgm:spPr/>
      <dgm:t>
        <a:bodyPr/>
        <a:lstStyle/>
        <a:p>
          <a:r>
            <a:rPr lang="en-IN" dirty="0"/>
            <a:t>Project Office</a:t>
          </a:r>
        </a:p>
      </dgm:t>
    </dgm:pt>
    <dgm:pt modelId="{2ACF0AB4-01EB-4AD4-BBE2-D116816F32EC}" type="parTrans" cxnId="{D31B60B2-32F5-4345-A08A-3E99E46CADDD}">
      <dgm:prSet/>
      <dgm:spPr/>
      <dgm:t>
        <a:bodyPr/>
        <a:lstStyle/>
        <a:p>
          <a:endParaRPr lang="en-IN"/>
        </a:p>
      </dgm:t>
    </dgm:pt>
    <dgm:pt modelId="{23FBE826-7A2A-411B-AD29-324AEC3EEC2A}" type="sibTrans" cxnId="{D31B60B2-32F5-4345-A08A-3E99E46CADDD}">
      <dgm:prSet/>
      <dgm:spPr/>
      <dgm:t>
        <a:bodyPr/>
        <a:lstStyle/>
        <a:p>
          <a:endParaRPr lang="en-IN"/>
        </a:p>
      </dgm:t>
    </dgm:pt>
    <dgm:pt modelId="{2730DFF6-EBFD-4617-BA58-81F5D019E8D3}">
      <dgm:prSet/>
      <dgm:spPr/>
      <dgm:t>
        <a:bodyPr/>
        <a:lstStyle/>
        <a:p>
          <a:r>
            <a:rPr lang="en-IN" dirty="0"/>
            <a:t>Branch Office</a:t>
          </a:r>
        </a:p>
      </dgm:t>
    </dgm:pt>
    <dgm:pt modelId="{B4606CE5-E82D-4382-B82C-59E378FEF0BD}" type="parTrans" cxnId="{50E95ABF-394F-4B4C-A63D-6C71E17FCD82}">
      <dgm:prSet/>
      <dgm:spPr/>
      <dgm:t>
        <a:bodyPr/>
        <a:lstStyle/>
        <a:p>
          <a:endParaRPr lang="en-IN"/>
        </a:p>
      </dgm:t>
    </dgm:pt>
    <dgm:pt modelId="{868834A4-46DB-4CB6-9428-ECA56B26E721}" type="sibTrans" cxnId="{50E95ABF-394F-4B4C-A63D-6C71E17FCD82}">
      <dgm:prSet/>
      <dgm:spPr/>
      <dgm:t>
        <a:bodyPr/>
        <a:lstStyle/>
        <a:p>
          <a:endParaRPr lang="en-IN"/>
        </a:p>
      </dgm:t>
    </dgm:pt>
    <dgm:pt modelId="{C0D2BA1E-BC08-4963-8CAB-D02DBFC72F4F}">
      <dgm:prSet/>
      <dgm:spPr/>
      <dgm:t>
        <a:bodyPr/>
        <a:lstStyle/>
        <a:p>
          <a:r>
            <a:rPr lang="en-IN" dirty="0"/>
            <a:t>Liaison Office </a:t>
          </a:r>
        </a:p>
      </dgm:t>
    </dgm:pt>
    <dgm:pt modelId="{E85D5C11-FC24-414D-AD95-BECB8DE4969A}" type="parTrans" cxnId="{C6D4A0CB-2C48-4E27-BC8A-6EE8B239C80B}">
      <dgm:prSet/>
      <dgm:spPr/>
      <dgm:t>
        <a:bodyPr/>
        <a:lstStyle/>
        <a:p>
          <a:endParaRPr lang="en-IN"/>
        </a:p>
      </dgm:t>
    </dgm:pt>
    <dgm:pt modelId="{03122926-AA78-41F9-8863-48CBA13D8988}" type="sibTrans" cxnId="{C6D4A0CB-2C48-4E27-BC8A-6EE8B239C80B}">
      <dgm:prSet/>
      <dgm:spPr/>
      <dgm:t>
        <a:bodyPr/>
        <a:lstStyle/>
        <a:p>
          <a:endParaRPr lang="en-IN"/>
        </a:p>
      </dgm:t>
    </dgm:pt>
    <dgm:pt modelId="{36353872-1872-4A8F-9D0D-5AF3873DB6C4}" type="pres">
      <dgm:prSet presAssocID="{64265110-6132-4ED4-B006-8D05A05591AC}" presName="mainComposite" presStyleCnt="0">
        <dgm:presLayoutVars>
          <dgm:chPref val="1"/>
          <dgm:dir/>
          <dgm:animOne val="branch"/>
          <dgm:animLvl val="lvl"/>
          <dgm:resizeHandles val="exact"/>
        </dgm:presLayoutVars>
      </dgm:prSet>
      <dgm:spPr/>
      <dgm:t>
        <a:bodyPr/>
        <a:lstStyle/>
        <a:p>
          <a:endParaRPr lang="en-IN"/>
        </a:p>
      </dgm:t>
    </dgm:pt>
    <dgm:pt modelId="{06D03412-8A9F-4160-B9A6-B6BE26895AA6}" type="pres">
      <dgm:prSet presAssocID="{64265110-6132-4ED4-B006-8D05A05591AC}" presName="hierFlow" presStyleCnt="0"/>
      <dgm:spPr/>
    </dgm:pt>
    <dgm:pt modelId="{92EFE703-BFE2-4BE8-8527-D2E69ABA41DE}" type="pres">
      <dgm:prSet presAssocID="{64265110-6132-4ED4-B006-8D05A05591AC}" presName="hierChild1" presStyleCnt="0">
        <dgm:presLayoutVars>
          <dgm:chPref val="1"/>
          <dgm:animOne val="branch"/>
          <dgm:animLvl val="lvl"/>
        </dgm:presLayoutVars>
      </dgm:prSet>
      <dgm:spPr/>
    </dgm:pt>
    <dgm:pt modelId="{8749F9B6-5C63-47AF-9994-C0F5D79C03D2}" type="pres">
      <dgm:prSet presAssocID="{B9FEF333-8D53-466A-B945-18C7978D5439}" presName="Name14" presStyleCnt="0"/>
      <dgm:spPr/>
    </dgm:pt>
    <dgm:pt modelId="{480B158B-3AA2-4852-8A13-719477341CCB}" type="pres">
      <dgm:prSet presAssocID="{B9FEF333-8D53-466A-B945-18C7978D5439}" presName="level1Shape" presStyleLbl="node0" presStyleIdx="0" presStyleCnt="1" custLinFactNeighborX="-1734" custLinFactNeighborY="867">
        <dgm:presLayoutVars>
          <dgm:chPref val="3"/>
        </dgm:presLayoutVars>
      </dgm:prSet>
      <dgm:spPr/>
      <dgm:t>
        <a:bodyPr/>
        <a:lstStyle/>
        <a:p>
          <a:endParaRPr lang="en-IN"/>
        </a:p>
      </dgm:t>
    </dgm:pt>
    <dgm:pt modelId="{3352E5F0-4180-4E60-A415-5BCF491330CD}" type="pres">
      <dgm:prSet presAssocID="{B9FEF333-8D53-466A-B945-18C7978D5439}" presName="hierChild2" presStyleCnt="0"/>
      <dgm:spPr/>
    </dgm:pt>
    <dgm:pt modelId="{26BA0704-E923-4FAB-BA21-DD6DDF7CC85C}" type="pres">
      <dgm:prSet presAssocID="{728F4DCE-FF39-4FA6-A08F-4E7FAEE3BC70}" presName="Name19" presStyleLbl="parChTrans1D2" presStyleIdx="0" presStyleCnt="2"/>
      <dgm:spPr/>
      <dgm:t>
        <a:bodyPr/>
        <a:lstStyle/>
        <a:p>
          <a:endParaRPr lang="en-IN"/>
        </a:p>
      </dgm:t>
    </dgm:pt>
    <dgm:pt modelId="{5DA48A76-BB1A-4141-8643-5DACC4BFF445}" type="pres">
      <dgm:prSet presAssocID="{88E6CA99-A7F8-4401-B070-50832FB8CA84}" presName="Name21" presStyleCnt="0"/>
      <dgm:spPr/>
    </dgm:pt>
    <dgm:pt modelId="{6450E764-4E90-47C2-8CAD-403A7771FBD3}" type="pres">
      <dgm:prSet presAssocID="{88E6CA99-A7F8-4401-B070-50832FB8CA84}" presName="level2Shape" presStyleLbl="node2" presStyleIdx="0" presStyleCnt="2"/>
      <dgm:spPr/>
      <dgm:t>
        <a:bodyPr/>
        <a:lstStyle/>
        <a:p>
          <a:endParaRPr lang="en-IN"/>
        </a:p>
      </dgm:t>
    </dgm:pt>
    <dgm:pt modelId="{8E6D067C-C1B6-4ED4-924B-51E5D25EA92C}" type="pres">
      <dgm:prSet presAssocID="{88E6CA99-A7F8-4401-B070-50832FB8CA84}" presName="hierChild3" presStyleCnt="0"/>
      <dgm:spPr/>
    </dgm:pt>
    <dgm:pt modelId="{FDF0DDA2-5072-4FA5-A020-2DF47D1780A8}" type="pres">
      <dgm:prSet presAssocID="{7E109C17-3F0F-4BCC-8EEE-3E515B8745DD}" presName="Name19" presStyleLbl="parChTrans1D3" presStyleIdx="0" presStyleCnt="5"/>
      <dgm:spPr/>
      <dgm:t>
        <a:bodyPr/>
        <a:lstStyle/>
        <a:p>
          <a:endParaRPr lang="en-IN"/>
        </a:p>
      </dgm:t>
    </dgm:pt>
    <dgm:pt modelId="{63F89340-6590-4BA6-A8B0-E87D4C3895C0}" type="pres">
      <dgm:prSet presAssocID="{A965578A-9A43-4EE0-B55D-13A5CA84CABD}" presName="Name21" presStyleCnt="0"/>
      <dgm:spPr/>
    </dgm:pt>
    <dgm:pt modelId="{BF61C9CA-A878-4E9B-ACC7-A439F816EFD3}" type="pres">
      <dgm:prSet presAssocID="{A965578A-9A43-4EE0-B55D-13A5CA84CABD}" presName="level2Shape" presStyleLbl="node3" presStyleIdx="0" presStyleCnt="5"/>
      <dgm:spPr/>
      <dgm:t>
        <a:bodyPr/>
        <a:lstStyle/>
        <a:p>
          <a:endParaRPr lang="en-IN"/>
        </a:p>
      </dgm:t>
    </dgm:pt>
    <dgm:pt modelId="{98ED0664-CCE6-49D5-A1FF-68C3DF32E759}" type="pres">
      <dgm:prSet presAssocID="{A965578A-9A43-4EE0-B55D-13A5CA84CABD}" presName="hierChild3" presStyleCnt="0"/>
      <dgm:spPr/>
    </dgm:pt>
    <dgm:pt modelId="{BB5B2F99-ADC2-4EAC-8201-A506FA3A514A}" type="pres">
      <dgm:prSet presAssocID="{E86D097B-C202-4213-9DBE-F2384E2B17C9}" presName="Name19" presStyleLbl="parChTrans1D3" presStyleIdx="1" presStyleCnt="5"/>
      <dgm:spPr/>
      <dgm:t>
        <a:bodyPr/>
        <a:lstStyle/>
        <a:p>
          <a:endParaRPr lang="en-IN"/>
        </a:p>
      </dgm:t>
    </dgm:pt>
    <dgm:pt modelId="{D11B8CA1-1F44-4D23-B285-CF30677455D6}" type="pres">
      <dgm:prSet presAssocID="{2B851DA9-2504-4578-B249-B073F2F65685}" presName="Name21" presStyleCnt="0"/>
      <dgm:spPr/>
    </dgm:pt>
    <dgm:pt modelId="{716827EB-F77B-4F61-AA54-71F54F050B07}" type="pres">
      <dgm:prSet presAssocID="{2B851DA9-2504-4578-B249-B073F2F65685}" presName="level2Shape" presStyleLbl="node3" presStyleIdx="1" presStyleCnt="5"/>
      <dgm:spPr/>
      <dgm:t>
        <a:bodyPr/>
        <a:lstStyle/>
        <a:p>
          <a:endParaRPr lang="en-IN"/>
        </a:p>
      </dgm:t>
    </dgm:pt>
    <dgm:pt modelId="{450B8DA4-32D9-4CE9-A7CA-1106F83064A1}" type="pres">
      <dgm:prSet presAssocID="{2B851DA9-2504-4578-B249-B073F2F65685}" presName="hierChild3" presStyleCnt="0"/>
      <dgm:spPr/>
    </dgm:pt>
    <dgm:pt modelId="{B4690A9F-790D-42D6-A035-8AF91DDDCB9E}" type="pres">
      <dgm:prSet presAssocID="{76E5A025-1652-4504-8BD5-988F8CCCD66A}" presName="Name19" presStyleLbl="parChTrans1D2" presStyleIdx="1" presStyleCnt="2"/>
      <dgm:spPr/>
      <dgm:t>
        <a:bodyPr/>
        <a:lstStyle/>
        <a:p>
          <a:endParaRPr lang="en-IN"/>
        </a:p>
      </dgm:t>
    </dgm:pt>
    <dgm:pt modelId="{36E65668-8A29-4612-A58D-29C01B4D41A2}" type="pres">
      <dgm:prSet presAssocID="{19BD66C7-51C0-4FD2-91FF-EAE5D4EC6C62}" presName="Name21" presStyleCnt="0"/>
      <dgm:spPr/>
    </dgm:pt>
    <dgm:pt modelId="{69EEB2F8-C443-4A40-ACBC-307E5EBCA911}" type="pres">
      <dgm:prSet presAssocID="{19BD66C7-51C0-4FD2-91FF-EAE5D4EC6C62}" presName="level2Shape" presStyleLbl="node2" presStyleIdx="1" presStyleCnt="2"/>
      <dgm:spPr/>
      <dgm:t>
        <a:bodyPr/>
        <a:lstStyle/>
        <a:p>
          <a:endParaRPr lang="en-IN"/>
        </a:p>
      </dgm:t>
    </dgm:pt>
    <dgm:pt modelId="{12F0C131-5A6E-44B1-9AD5-6FA35A985B33}" type="pres">
      <dgm:prSet presAssocID="{19BD66C7-51C0-4FD2-91FF-EAE5D4EC6C62}" presName="hierChild3" presStyleCnt="0"/>
      <dgm:spPr/>
    </dgm:pt>
    <dgm:pt modelId="{97FD99B3-907C-43A7-9257-4F4391FC1242}" type="pres">
      <dgm:prSet presAssocID="{2ACF0AB4-01EB-4AD4-BBE2-D116816F32EC}" presName="Name19" presStyleLbl="parChTrans1D3" presStyleIdx="2" presStyleCnt="5"/>
      <dgm:spPr/>
      <dgm:t>
        <a:bodyPr/>
        <a:lstStyle/>
        <a:p>
          <a:endParaRPr lang="en-IN"/>
        </a:p>
      </dgm:t>
    </dgm:pt>
    <dgm:pt modelId="{7BED2F59-D2BC-4847-8853-D81FEB685CEC}" type="pres">
      <dgm:prSet presAssocID="{E85A239E-A775-4C88-B2B3-6AB3344CE0E5}" presName="Name21" presStyleCnt="0"/>
      <dgm:spPr/>
    </dgm:pt>
    <dgm:pt modelId="{9B39BB0C-2796-456F-B10D-F5627D86140C}" type="pres">
      <dgm:prSet presAssocID="{E85A239E-A775-4C88-B2B3-6AB3344CE0E5}" presName="level2Shape" presStyleLbl="node3" presStyleIdx="2" presStyleCnt="5"/>
      <dgm:spPr/>
      <dgm:t>
        <a:bodyPr/>
        <a:lstStyle/>
        <a:p>
          <a:endParaRPr lang="en-IN"/>
        </a:p>
      </dgm:t>
    </dgm:pt>
    <dgm:pt modelId="{DE6F1326-C2CE-49A5-8ED9-50B1B924365D}" type="pres">
      <dgm:prSet presAssocID="{E85A239E-A775-4C88-B2B3-6AB3344CE0E5}" presName="hierChild3" presStyleCnt="0"/>
      <dgm:spPr/>
    </dgm:pt>
    <dgm:pt modelId="{7B6E902D-C827-481E-B46E-C136B42F087C}" type="pres">
      <dgm:prSet presAssocID="{B4606CE5-E82D-4382-B82C-59E378FEF0BD}" presName="Name19" presStyleLbl="parChTrans1D3" presStyleIdx="3" presStyleCnt="5"/>
      <dgm:spPr/>
      <dgm:t>
        <a:bodyPr/>
        <a:lstStyle/>
        <a:p>
          <a:endParaRPr lang="en-IN"/>
        </a:p>
      </dgm:t>
    </dgm:pt>
    <dgm:pt modelId="{A1DC4685-CD72-4F55-B29C-148040E64C89}" type="pres">
      <dgm:prSet presAssocID="{2730DFF6-EBFD-4617-BA58-81F5D019E8D3}" presName="Name21" presStyleCnt="0"/>
      <dgm:spPr/>
    </dgm:pt>
    <dgm:pt modelId="{D5C7C29C-9498-4245-B8E7-45A2EA803953}" type="pres">
      <dgm:prSet presAssocID="{2730DFF6-EBFD-4617-BA58-81F5D019E8D3}" presName="level2Shape" presStyleLbl="node3" presStyleIdx="3" presStyleCnt="5"/>
      <dgm:spPr/>
      <dgm:t>
        <a:bodyPr/>
        <a:lstStyle/>
        <a:p>
          <a:endParaRPr lang="en-IN"/>
        </a:p>
      </dgm:t>
    </dgm:pt>
    <dgm:pt modelId="{00843568-1150-4FD3-9474-C95C084C67CC}" type="pres">
      <dgm:prSet presAssocID="{2730DFF6-EBFD-4617-BA58-81F5D019E8D3}" presName="hierChild3" presStyleCnt="0"/>
      <dgm:spPr/>
    </dgm:pt>
    <dgm:pt modelId="{99E5805A-2F53-4F69-B752-127F2BC96B7C}" type="pres">
      <dgm:prSet presAssocID="{E85D5C11-FC24-414D-AD95-BECB8DE4969A}" presName="Name19" presStyleLbl="parChTrans1D3" presStyleIdx="4" presStyleCnt="5"/>
      <dgm:spPr/>
      <dgm:t>
        <a:bodyPr/>
        <a:lstStyle/>
        <a:p>
          <a:endParaRPr lang="en-IN"/>
        </a:p>
      </dgm:t>
    </dgm:pt>
    <dgm:pt modelId="{03265D39-EB52-4D1E-8075-2B61A1EBFF44}" type="pres">
      <dgm:prSet presAssocID="{C0D2BA1E-BC08-4963-8CAB-D02DBFC72F4F}" presName="Name21" presStyleCnt="0"/>
      <dgm:spPr/>
    </dgm:pt>
    <dgm:pt modelId="{A88F6233-AD20-41C4-BAC9-8025F593BA3C}" type="pres">
      <dgm:prSet presAssocID="{C0D2BA1E-BC08-4963-8CAB-D02DBFC72F4F}" presName="level2Shape" presStyleLbl="node3" presStyleIdx="4" presStyleCnt="5"/>
      <dgm:spPr/>
      <dgm:t>
        <a:bodyPr/>
        <a:lstStyle/>
        <a:p>
          <a:endParaRPr lang="en-IN"/>
        </a:p>
      </dgm:t>
    </dgm:pt>
    <dgm:pt modelId="{38ABC732-D2BE-4988-BF45-27C0F4F690BF}" type="pres">
      <dgm:prSet presAssocID="{C0D2BA1E-BC08-4963-8CAB-D02DBFC72F4F}" presName="hierChild3" presStyleCnt="0"/>
      <dgm:spPr/>
    </dgm:pt>
    <dgm:pt modelId="{69B12596-529E-49D1-ABCB-4E404E6B4567}" type="pres">
      <dgm:prSet presAssocID="{64265110-6132-4ED4-B006-8D05A05591AC}" presName="bgShapesFlow" presStyleCnt="0"/>
      <dgm:spPr/>
    </dgm:pt>
  </dgm:ptLst>
  <dgm:cxnLst>
    <dgm:cxn modelId="{89A59898-D208-4E7E-A90A-50DBC1A74D32}" type="presOf" srcId="{A965578A-9A43-4EE0-B55D-13A5CA84CABD}" destId="{BF61C9CA-A878-4E9B-ACC7-A439F816EFD3}" srcOrd="0" destOrd="0" presId="urn:microsoft.com/office/officeart/2005/8/layout/hierarchy6"/>
    <dgm:cxn modelId="{2458C7F4-2D65-468A-B549-0CE8BFAF95E5}" type="presOf" srcId="{2730DFF6-EBFD-4617-BA58-81F5D019E8D3}" destId="{D5C7C29C-9498-4245-B8E7-45A2EA803953}" srcOrd="0" destOrd="0" presId="urn:microsoft.com/office/officeart/2005/8/layout/hierarchy6"/>
    <dgm:cxn modelId="{D31B60B2-32F5-4345-A08A-3E99E46CADDD}" srcId="{19BD66C7-51C0-4FD2-91FF-EAE5D4EC6C62}" destId="{E85A239E-A775-4C88-B2B3-6AB3344CE0E5}" srcOrd="0" destOrd="0" parTransId="{2ACF0AB4-01EB-4AD4-BBE2-D116816F32EC}" sibTransId="{23FBE826-7A2A-411B-AD29-324AEC3EEC2A}"/>
    <dgm:cxn modelId="{40DB3E51-D6A9-4503-B792-B3F3CB314324}" srcId="{88E6CA99-A7F8-4401-B070-50832FB8CA84}" destId="{A965578A-9A43-4EE0-B55D-13A5CA84CABD}" srcOrd="0" destOrd="0" parTransId="{7E109C17-3F0F-4BCC-8EEE-3E515B8745DD}" sibTransId="{FDF891BA-041F-4623-90C6-98489419F333}"/>
    <dgm:cxn modelId="{2E282077-5F8B-4358-A78C-4354294FEAF5}" type="presOf" srcId="{E85D5C11-FC24-414D-AD95-BECB8DE4969A}" destId="{99E5805A-2F53-4F69-B752-127F2BC96B7C}" srcOrd="0" destOrd="0" presId="urn:microsoft.com/office/officeart/2005/8/layout/hierarchy6"/>
    <dgm:cxn modelId="{8D095323-7E34-41DE-B373-CA70AB0828FE}" srcId="{B9FEF333-8D53-466A-B945-18C7978D5439}" destId="{88E6CA99-A7F8-4401-B070-50832FB8CA84}" srcOrd="0" destOrd="0" parTransId="{728F4DCE-FF39-4FA6-A08F-4E7FAEE3BC70}" sibTransId="{01035984-33E5-4910-896F-B2EE9776A5D2}"/>
    <dgm:cxn modelId="{1E796499-9CCD-448D-B110-68F4B9C84DAF}" type="presOf" srcId="{B9FEF333-8D53-466A-B945-18C7978D5439}" destId="{480B158B-3AA2-4852-8A13-719477341CCB}" srcOrd="0" destOrd="0" presId="urn:microsoft.com/office/officeart/2005/8/layout/hierarchy6"/>
    <dgm:cxn modelId="{19DB236A-5575-4D53-86D4-69000BE50175}" type="presOf" srcId="{2B851DA9-2504-4578-B249-B073F2F65685}" destId="{716827EB-F77B-4F61-AA54-71F54F050B07}" srcOrd="0" destOrd="0" presId="urn:microsoft.com/office/officeart/2005/8/layout/hierarchy6"/>
    <dgm:cxn modelId="{50E95ABF-394F-4B4C-A63D-6C71E17FCD82}" srcId="{19BD66C7-51C0-4FD2-91FF-EAE5D4EC6C62}" destId="{2730DFF6-EBFD-4617-BA58-81F5D019E8D3}" srcOrd="1" destOrd="0" parTransId="{B4606CE5-E82D-4382-B82C-59E378FEF0BD}" sibTransId="{868834A4-46DB-4CB6-9428-ECA56B26E721}"/>
    <dgm:cxn modelId="{C6D4A0CB-2C48-4E27-BC8A-6EE8B239C80B}" srcId="{19BD66C7-51C0-4FD2-91FF-EAE5D4EC6C62}" destId="{C0D2BA1E-BC08-4963-8CAB-D02DBFC72F4F}" srcOrd="2" destOrd="0" parTransId="{E85D5C11-FC24-414D-AD95-BECB8DE4969A}" sibTransId="{03122926-AA78-41F9-8863-48CBA13D8988}"/>
    <dgm:cxn modelId="{C32AA216-8760-4397-9D9C-1281E4C6AD75}" type="presOf" srcId="{7E109C17-3F0F-4BCC-8EEE-3E515B8745DD}" destId="{FDF0DDA2-5072-4FA5-A020-2DF47D1780A8}" srcOrd="0" destOrd="0" presId="urn:microsoft.com/office/officeart/2005/8/layout/hierarchy6"/>
    <dgm:cxn modelId="{5155CDB9-BD5E-4AA3-803F-10CACA833E26}" type="presOf" srcId="{C0D2BA1E-BC08-4963-8CAB-D02DBFC72F4F}" destId="{A88F6233-AD20-41C4-BAC9-8025F593BA3C}" srcOrd="0" destOrd="0" presId="urn:microsoft.com/office/officeart/2005/8/layout/hierarchy6"/>
    <dgm:cxn modelId="{550A77BD-DDB7-4E66-A6DC-04EC6D8306DF}" srcId="{B9FEF333-8D53-466A-B945-18C7978D5439}" destId="{19BD66C7-51C0-4FD2-91FF-EAE5D4EC6C62}" srcOrd="1" destOrd="0" parTransId="{76E5A025-1652-4504-8BD5-988F8CCCD66A}" sibTransId="{5C7CE039-7F7F-443E-9CEE-8A0045E6D9D4}"/>
    <dgm:cxn modelId="{347E52E2-4D13-4541-B71D-FD55F82647DD}" type="presOf" srcId="{19BD66C7-51C0-4FD2-91FF-EAE5D4EC6C62}" destId="{69EEB2F8-C443-4A40-ACBC-307E5EBCA911}" srcOrd="0" destOrd="0" presId="urn:microsoft.com/office/officeart/2005/8/layout/hierarchy6"/>
    <dgm:cxn modelId="{076DB7F9-F768-4B3C-AE7E-01E615093B06}" type="presOf" srcId="{728F4DCE-FF39-4FA6-A08F-4E7FAEE3BC70}" destId="{26BA0704-E923-4FAB-BA21-DD6DDF7CC85C}" srcOrd="0" destOrd="0" presId="urn:microsoft.com/office/officeart/2005/8/layout/hierarchy6"/>
    <dgm:cxn modelId="{C8DE0585-AE15-4CCB-86D6-FBF21E084531}" srcId="{88E6CA99-A7F8-4401-B070-50832FB8CA84}" destId="{2B851DA9-2504-4578-B249-B073F2F65685}" srcOrd="1" destOrd="0" parTransId="{E86D097B-C202-4213-9DBE-F2384E2B17C9}" sibTransId="{5A5243E0-F116-4A1C-93EA-0FC9479A2EBD}"/>
    <dgm:cxn modelId="{11421D6D-2058-4D76-9303-FE2EB4C9F856}" srcId="{64265110-6132-4ED4-B006-8D05A05591AC}" destId="{B9FEF333-8D53-466A-B945-18C7978D5439}" srcOrd="0" destOrd="0" parTransId="{7D71B077-9030-4CCB-833F-F562AF1DB30E}" sibTransId="{9589A0AF-A670-4916-8ECC-FD7BD215DA8E}"/>
    <dgm:cxn modelId="{72A2CE4B-59BA-4942-9B21-CAC43559B037}" type="presOf" srcId="{88E6CA99-A7F8-4401-B070-50832FB8CA84}" destId="{6450E764-4E90-47C2-8CAD-403A7771FBD3}" srcOrd="0" destOrd="0" presId="urn:microsoft.com/office/officeart/2005/8/layout/hierarchy6"/>
    <dgm:cxn modelId="{75972F1B-1D80-4F06-B8F7-91D99C14F563}" type="presOf" srcId="{76E5A025-1652-4504-8BD5-988F8CCCD66A}" destId="{B4690A9F-790D-42D6-A035-8AF91DDDCB9E}" srcOrd="0" destOrd="0" presId="urn:microsoft.com/office/officeart/2005/8/layout/hierarchy6"/>
    <dgm:cxn modelId="{5F152353-59A3-4D21-B66D-A0B9D6E04B45}" type="presOf" srcId="{E85A239E-A775-4C88-B2B3-6AB3344CE0E5}" destId="{9B39BB0C-2796-456F-B10D-F5627D86140C}" srcOrd="0" destOrd="0" presId="urn:microsoft.com/office/officeart/2005/8/layout/hierarchy6"/>
    <dgm:cxn modelId="{10068C36-5635-4522-B1C3-43426D506E82}" type="presOf" srcId="{B4606CE5-E82D-4382-B82C-59E378FEF0BD}" destId="{7B6E902D-C827-481E-B46E-C136B42F087C}" srcOrd="0" destOrd="0" presId="urn:microsoft.com/office/officeart/2005/8/layout/hierarchy6"/>
    <dgm:cxn modelId="{600AF9E5-04C7-4624-9546-ADB719E64EB0}" type="presOf" srcId="{2ACF0AB4-01EB-4AD4-BBE2-D116816F32EC}" destId="{97FD99B3-907C-43A7-9257-4F4391FC1242}" srcOrd="0" destOrd="0" presId="urn:microsoft.com/office/officeart/2005/8/layout/hierarchy6"/>
    <dgm:cxn modelId="{4791B7D2-17D6-4555-8410-39B1E0F0A96E}" type="presOf" srcId="{E86D097B-C202-4213-9DBE-F2384E2B17C9}" destId="{BB5B2F99-ADC2-4EAC-8201-A506FA3A514A}" srcOrd="0" destOrd="0" presId="urn:microsoft.com/office/officeart/2005/8/layout/hierarchy6"/>
    <dgm:cxn modelId="{124514E4-3331-47E1-BA01-F791933A796B}" type="presOf" srcId="{64265110-6132-4ED4-B006-8D05A05591AC}" destId="{36353872-1872-4A8F-9D0D-5AF3873DB6C4}" srcOrd="0" destOrd="0" presId="urn:microsoft.com/office/officeart/2005/8/layout/hierarchy6"/>
    <dgm:cxn modelId="{5C29C3EB-AEF1-4079-9293-9FC00F499058}" type="presParOf" srcId="{36353872-1872-4A8F-9D0D-5AF3873DB6C4}" destId="{06D03412-8A9F-4160-B9A6-B6BE26895AA6}" srcOrd="0" destOrd="0" presId="urn:microsoft.com/office/officeart/2005/8/layout/hierarchy6"/>
    <dgm:cxn modelId="{48F6C162-D6BC-4F54-8E73-672B0FB91A4B}" type="presParOf" srcId="{06D03412-8A9F-4160-B9A6-B6BE26895AA6}" destId="{92EFE703-BFE2-4BE8-8527-D2E69ABA41DE}" srcOrd="0" destOrd="0" presId="urn:microsoft.com/office/officeart/2005/8/layout/hierarchy6"/>
    <dgm:cxn modelId="{D8F06BA4-82A9-4338-870A-BE03EBF6626D}" type="presParOf" srcId="{92EFE703-BFE2-4BE8-8527-D2E69ABA41DE}" destId="{8749F9B6-5C63-47AF-9994-C0F5D79C03D2}" srcOrd="0" destOrd="0" presId="urn:microsoft.com/office/officeart/2005/8/layout/hierarchy6"/>
    <dgm:cxn modelId="{5E47385D-A5A8-4EEB-92EF-A51008CB2D2A}" type="presParOf" srcId="{8749F9B6-5C63-47AF-9994-C0F5D79C03D2}" destId="{480B158B-3AA2-4852-8A13-719477341CCB}" srcOrd="0" destOrd="0" presId="urn:microsoft.com/office/officeart/2005/8/layout/hierarchy6"/>
    <dgm:cxn modelId="{DE75BA5E-60FA-49EB-BC3A-33B389DAC7BF}" type="presParOf" srcId="{8749F9B6-5C63-47AF-9994-C0F5D79C03D2}" destId="{3352E5F0-4180-4E60-A415-5BCF491330CD}" srcOrd="1" destOrd="0" presId="urn:microsoft.com/office/officeart/2005/8/layout/hierarchy6"/>
    <dgm:cxn modelId="{AA0B55AE-E99B-45F9-A453-AF7EB3F261AE}" type="presParOf" srcId="{3352E5F0-4180-4E60-A415-5BCF491330CD}" destId="{26BA0704-E923-4FAB-BA21-DD6DDF7CC85C}" srcOrd="0" destOrd="0" presId="urn:microsoft.com/office/officeart/2005/8/layout/hierarchy6"/>
    <dgm:cxn modelId="{4F368278-AD71-4507-8F21-4B06CEFF9428}" type="presParOf" srcId="{3352E5F0-4180-4E60-A415-5BCF491330CD}" destId="{5DA48A76-BB1A-4141-8643-5DACC4BFF445}" srcOrd="1" destOrd="0" presId="urn:microsoft.com/office/officeart/2005/8/layout/hierarchy6"/>
    <dgm:cxn modelId="{6D13822A-3E80-4CD7-B680-1A3A85E11BD2}" type="presParOf" srcId="{5DA48A76-BB1A-4141-8643-5DACC4BFF445}" destId="{6450E764-4E90-47C2-8CAD-403A7771FBD3}" srcOrd="0" destOrd="0" presId="urn:microsoft.com/office/officeart/2005/8/layout/hierarchy6"/>
    <dgm:cxn modelId="{7C253D8B-6466-446C-821E-3E934D8C20EB}" type="presParOf" srcId="{5DA48A76-BB1A-4141-8643-5DACC4BFF445}" destId="{8E6D067C-C1B6-4ED4-924B-51E5D25EA92C}" srcOrd="1" destOrd="0" presId="urn:microsoft.com/office/officeart/2005/8/layout/hierarchy6"/>
    <dgm:cxn modelId="{C69412AF-E58A-4340-8DA2-EE26D805B9F6}" type="presParOf" srcId="{8E6D067C-C1B6-4ED4-924B-51E5D25EA92C}" destId="{FDF0DDA2-5072-4FA5-A020-2DF47D1780A8}" srcOrd="0" destOrd="0" presId="urn:microsoft.com/office/officeart/2005/8/layout/hierarchy6"/>
    <dgm:cxn modelId="{4097F08B-9D99-40FB-B45A-A2B4407EC49F}" type="presParOf" srcId="{8E6D067C-C1B6-4ED4-924B-51E5D25EA92C}" destId="{63F89340-6590-4BA6-A8B0-E87D4C3895C0}" srcOrd="1" destOrd="0" presId="urn:microsoft.com/office/officeart/2005/8/layout/hierarchy6"/>
    <dgm:cxn modelId="{03194C65-85F5-41D2-8F42-4904F883F838}" type="presParOf" srcId="{63F89340-6590-4BA6-A8B0-E87D4C3895C0}" destId="{BF61C9CA-A878-4E9B-ACC7-A439F816EFD3}" srcOrd="0" destOrd="0" presId="urn:microsoft.com/office/officeart/2005/8/layout/hierarchy6"/>
    <dgm:cxn modelId="{53CD50EC-EAA5-4EEE-A586-98B32ADAD488}" type="presParOf" srcId="{63F89340-6590-4BA6-A8B0-E87D4C3895C0}" destId="{98ED0664-CCE6-49D5-A1FF-68C3DF32E759}" srcOrd="1" destOrd="0" presId="urn:microsoft.com/office/officeart/2005/8/layout/hierarchy6"/>
    <dgm:cxn modelId="{E74E5DB3-CC4C-47BF-B911-04BEBCEF3D3E}" type="presParOf" srcId="{8E6D067C-C1B6-4ED4-924B-51E5D25EA92C}" destId="{BB5B2F99-ADC2-4EAC-8201-A506FA3A514A}" srcOrd="2" destOrd="0" presId="urn:microsoft.com/office/officeart/2005/8/layout/hierarchy6"/>
    <dgm:cxn modelId="{E6926359-F75E-44EB-9DF7-27369EFD7710}" type="presParOf" srcId="{8E6D067C-C1B6-4ED4-924B-51E5D25EA92C}" destId="{D11B8CA1-1F44-4D23-B285-CF30677455D6}" srcOrd="3" destOrd="0" presId="urn:microsoft.com/office/officeart/2005/8/layout/hierarchy6"/>
    <dgm:cxn modelId="{5ABD80C6-EA0A-44D7-831D-7FCD65FC3699}" type="presParOf" srcId="{D11B8CA1-1F44-4D23-B285-CF30677455D6}" destId="{716827EB-F77B-4F61-AA54-71F54F050B07}" srcOrd="0" destOrd="0" presId="urn:microsoft.com/office/officeart/2005/8/layout/hierarchy6"/>
    <dgm:cxn modelId="{30252D11-36EF-4F5E-BB50-13634C39FE59}" type="presParOf" srcId="{D11B8CA1-1F44-4D23-B285-CF30677455D6}" destId="{450B8DA4-32D9-4CE9-A7CA-1106F83064A1}" srcOrd="1" destOrd="0" presId="urn:microsoft.com/office/officeart/2005/8/layout/hierarchy6"/>
    <dgm:cxn modelId="{271A92FF-F579-417E-A287-E64642E6A4EC}" type="presParOf" srcId="{3352E5F0-4180-4E60-A415-5BCF491330CD}" destId="{B4690A9F-790D-42D6-A035-8AF91DDDCB9E}" srcOrd="2" destOrd="0" presId="urn:microsoft.com/office/officeart/2005/8/layout/hierarchy6"/>
    <dgm:cxn modelId="{19983B60-D0D1-42FC-8761-AE46FEDE19C9}" type="presParOf" srcId="{3352E5F0-4180-4E60-A415-5BCF491330CD}" destId="{36E65668-8A29-4612-A58D-29C01B4D41A2}" srcOrd="3" destOrd="0" presId="urn:microsoft.com/office/officeart/2005/8/layout/hierarchy6"/>
    <dgm:cxn modelId="{777BEC3C-62D4-42AB-B331-CBC636FB8A60}" type="presParOf" srcId="{36E65668-8A29-4612-A58D-29C01B4D41A2}" destId="{69EEB2F8-C443-4A40-ACBC-307E5EBCA911}" srcOrd="0" destOrd="0" presId="urn:microsoft.com/office/officeart/2005/8/layout/hierarchy6"/>
    <dgm:cxn modelId="{D551AC00-6342-47FF-A4E9-ED9874CA55D2}" type="presParOf" srcId="{36E65668-8A29-4612-A58D-29C01B4D41A2}" destId="{12F0C131-5A6E-44B1-9AD5-6FA35A985B33}" srcOrd="1" destOrd="0" presId="urn:microsoft.com/office/officeart/2005/8/layout/hierarchy6"/>
    <dgm:cxn modelId="{10086404-B307-4353-8029-9BAD62B0EB2D}" type="presParOf" srcId="{12F0C131-5A6E-44B1-9AD5-6FA35A985B33}" destId="{97FD99B3-907C-43A7-9257-4F4391FC1242}" srcOrd="0" destOrd="0" presId="urn:microsoft.com/office/officeart/2005/8/layout/hierarchy6"/>
    <dgm:cxn modelId="{00E0BC9B-003C-47D2-B94A-9147D22D6488}" type="presParOf" srcId="{12F0C131-5A6E-44B1-9AD5-6FA35A985B33}" destId="{7BED2F59-D2BC-4847-8853-D81FEB685CEC}" srcOrd="1" destOrd="0" presId="urn:microsoft.com/office/officeart/2005/8/layout/hierarchy6"/>
    <dgm:cxn modelId="{EA20674D-86A0-4735-A3EC-2A7FA94102FB}" type="presParOf" srcId="{7BED2F59-D2BC-4847-8853-D81FEB685CEC}" destId="{9B39BB0C-2796-456F-B10D-F5627D86140C}" srcOrd="0" destOrd="0" presId="urn:microsoft.com/office/officeart/2005/8/layout/hierarchy6"/>
    <dgm:cxn modelId="{0C6D4528-1E7A-49C4-88DB-99A2996ADC6C}" type="presParOf" srcId="{7BED2F59-D2BC-4847-8853-D81FEB685CEC}" destId="{DE6F1326-C2CE-49A5-8ED9-50B1B924365D}" srcOrd="1" destOrd="0" presId="urn:microsoft.com/office/officeart/2005/8/layout/hierarchy6"/>
    <dgm:cxn modelId="{6A7FFF39-5FA3-42F0-9A13-6546F1833C8A}" type="presParOf" srcId="{12F0C131-5A6E-44B1-9AD5-6FA35A985B33}" destId="{7B6E902D-C827-481E-B46E-C136B42F087C}" srcOrd="2" destOrd="0" presId="urn:microsoft.com/office/officeart/2005/8/layout/hierarchy6"/>
    <dgm:cxn modelId="{5A362C43-E993-4487-B910-B4A8B474B3DA}" type="presParOf" srcId="{12F0C131-5A6E-44B1-9AD5-6FA35A985B33}" destId="{A1DC4685-CD72-4F55-B29C-148040E64C89}" srcOrd="3" destOrd="0" presId="urn:microsoft.com/office/officeart/2005/8/layout/hierarchy6"/>
    <dgm:cxn modelId="{7D7E4F30-CCB3-4A0F-9987-DA1FC3BCB9F0}" type="presParOf" srcId="{A1DC4685-CD72-4F55-B29C-148040E64C89}" destId="{D5C7C29C-9498-4245-B8E7-45A2EA803953}" srcOrd="0" destOrd="0" presId="urn:microsoft.com/office/officeart/2005/8/layout/hierarchy6"/>
    <dgm:cxn modelId="{2676298E-556E-4911-95F8-12F89F209F02}" type="presParOf" srcId="{A1DC4685-CD72-4F55-B29C-148040E64C89}" destId="{00843568-1150-4FD3-9474-C95C084C67CC}" srcOrd="1" destOrd="0" presId="urn:microsoft.com/office/officeart/2005/8/layout/hierarchy6"/>
    <dgm:cxn modelId="{1A56D8FC-B159-4BAE-93CF-CCBA48067729}" type="presParOf" srcId="{12F0C131-5A6E-44B1-9AD5-6FA35A985B33}" destId="{99E5805A-2F53-4F69-B752-127F2BC96B7C}" srcOrd="4" destOrd="0" presId="urn:microsoft.com/office/officeart/2005/8/layout/hierarchy6"/>
    <dgm:cxn modelId="{072F34E8-F632-4175-9605-4854479D998D}" type="presParOf" srcId="{12F0C131-5A6E-44B1-9AD5-6FA35A985B33}" destId="{03265D39-EB52-4D1E-8075-2B61A1EBFF44}" srcOrd="5" destOrd="0" presId="urn:microsoft.com/office/officeart/2005/8/layout/hierarchy6"/>
    <dgm:cxn modelId="{167B451D-C840-45D6-804C-951C1D821506}" type="presParOf" srcId="{03265D39-EB52-4D1E-8075-2B61A1EBFF44}" destId="{A88F6233-AD20-41C4-BAC9-8025F593BA3C}" srcOrd="0" destOrd="0" presId="urn:microsoft.com/office/officeart/2005/8/layout/hierarchy6"/>
    <dgm:cxn modelId="{625B3A3D-71D1-4CF3-9A8B-DA2B275518A4}" type="presParOf" srcId="{03265D39-EB52-4D1E-8075-2B61A1EBFF44}" destId="{38ABC732-D2BE-4988-BF45-27C0F4F690BF}" srcOrd="1" destOrd="0" presId="urn:microsoft.com/office/officeart/2005/8/layout/hierarchy6"/>
    <dgm:cxn modelId="{0B31DD28-E58C-48C6-891C-748BD1B862E9}" type="presParOf" srcId="{36353872-1872-4A8F-9D0D-5AF3873DB6C4}" destId="{69B12596-529E-49D1-ABCB-4E404E6B4567}"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3389CC-E9C3-474C-847C-D0F2D1077756}"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en-IN"/>
        </a:p>
      </dgm:t>
    </dgm:pt>
    <dgm:pt modelId="{91FCB3F0-8F84-4BC3-B64B-DF4ED4F91FF4}">
      <dgm:prSet phldrT="[Text]" custT="1"/>
      <dgm:spPr>
        <a:solidFill>
          <a:srgbClr val="FFC000"/>
        </a:solidFill>
      </dgm:spPr>
      <dgm:t>
        <a:bodyPr/>
        <a:lstStyle/>
        <a:p>
          <a:r>
            <a:rPr lang="en-IN" sz="3600" dirty="0"/>
            <a:t>Prohibition for BO/LO/ PO</a:t>
          </a:r>
          <a:r>
            <a:rPr lang="en-IN" sz="2000" dirty="0"/>
            <a:t> </a:t>
          </a:r>
        </a:p>
      </dgm:t>
    </dgm:pt>
    <dgm:pt modelId="{D878C190-F314-4FA2-AB7D-03EE07FDB85F}" type="parTrans" cxnId="{C2053A69-DA22-4E94-A08E-1444F6EE838A}">
      <dgm:prSet/>
      <dgm:spPr/>
      <dgm:t>
        <a:bodyPr/>
        <a:lstStyle/>
        <a:p>
          <a:endParaRPr lang="en-IN"/>
        </a:p>
      </dgm:t>
    </dgm:pt>
    <dgm:pt modelId="{216238A7-E5B9-4C4A-9EA0-3B2563EF4711}" type="sibTrans" cxnId="{C2053A69-DA22-4E94-A08E-1444F6EE838A}">
      <dgm:prSet/>
      <dgm:spPr/>
      <dgm:t>
        <a:bodyPr/>
        <a:lstStyle/>
        <a:p>
          <a:endParaRPr lang="en-IN"/>
        </a:p>
      </dgm:t>
    </dgm:pt>
    <dgm:pt modelId="{68472CD7-C22D-4431-A185-30DD23959B5D}">
      <dgm:prSet phldrT="[Text]" custT="1"/>
      <dgm:spPr/>
      <dgm:t>
        <a:bodyPr/>
        <a:lstStyle/>
        <a:p>
          <a:r>
            <a:rPr lang="en-IN" sz="2000" kern="1200" dirty="0">
              <a:solidFill>
                <a:srgbClr val="0070C0"/>
              </a:solidFill>
              <a:latin typeface="Trebuchet MS"/>
              <a:ea typeface="+mn-ea"/>
              <a:cs typeface="+mn-cs"/>
            </a:rPr>
            <a:t>Prior approval BO/LO/PO</a:t>
          </a:r>
        </a:p>
      </dgm:t>
    </dgm:pt>
    <dgm:pt modelId="{3A05AEBE-285F-43BF-BEB9-9833EA58B3C4}" type="parTrans" cxnId="{E5A7BCA6-0214-425D-BB7F-7D26A2AC4132}">
      <dgm:prSet/>
      <dgm:spPr/>
      <dgm:t>
        <a:bodyPr/>
        <a:lstStyle/>
        <a:p>
          <a:endParaRPr lang="en-IN"/>
        </a:p>
      </dgm:t>
    </dgm:pt>
    <dgm:pt modelId="{88C28DAC-FAFC-49E7-B6EB-6C0DA30529FA}" type="sibTrans" cxnId="{E5A7BCA6-0214-425D-BB7F-7D26A2AC4132}">
      <dgm:prSet/>
      <dgm:spPr/>
      <dgm:t>
        <a:bodyPr/>
        <a:lstStyle/>
        <a:p>
          <a:endParaRPr lang="en-IN"/>
        </a:p>
      </dgm:t>
    </dgm:pt>
    <dgm:pt modelId="{5637608B-19FD-4DE7-B1F6-83F9357A93E2}">
      <dgm:prSet phldrT="[Text]" custT="1"/>
      <dgm:spPr/>
      <dgm:t>
        <a:bodyPr/>
        <a:lstStyle/>
        <a:p>
          <a:r>
            <a:rPr lang="en-IN" sz="2000" kern="1200" dirty="0">
              <a:solidFill>
                <a:srgbClr val="FF0000"/>
              </a:solidFill>
            </a:rPr>
            <a:t>Except </a:t>
          </a:r>
        </a:p>
      </dgm:t>
    </dgm:pt>
    <dgm:pt modelId="{E759F17F-A573-4225-8D2F-3D10F5AECD7E}" type="parTrans" cxnId="{39D1E891-BA96-4833-8A4F-2FC7B0A08E2C}">
      <dgm:prSet/>
      <dgm:spPr/>
      <dgm:t>
        <a:bodyPr/>
        <a:lstStyle/>
        <a:p>
          <a:endParaRPr lang="en-IN"/>
        </a:p>
      </dgm:t>
    </dgm:pt>
    <dgm:pt modelId="{3AEBBFD1-7893-4D40-8A68-8A4EA3A1A809}" type="sibTrans" cxnId="{39D1E891-BA96-4833-8A4F-2FC7B0A08E2C}">
      <dgm:prSet/>
      <dgm:spPr/>
      <dgm:t>
        <a:bodyPr/>
        <a:lstStyle/>
        <a:p>
          <a:endParaRPr lang="en-IN"/>
        </a:p>
      </dgm:t>
    </dgm:pt>
    <dgm:pt modelId="{2CA893EB-4221-468B-A4D9-26C157CADCD9}">
      <dgm:prSet phldrT="[Text]" custT="1"/>
      <dgm:spPr>
        <a:solidFill>
          <a:srgbClr val="00B050"/>
        </a:solidFill>
      </dgm:spPr>
      <dgm:t>
        <a:bodyPr/>
        <a:lstStyle/>
        <a:p>
          <a:r>
            <a:rPr lang="en-IN" sz="3600" kern="1200" dirty="0">
              <a:solidFill>
                <a:prstClr val="white"/>
              </a:solidFill>
              <a:latin typeface="Trebuchet MS"/>
              <a:ea typeface="+mn-ea"/>
              <a:cs typeface="+mn-cs"/>
            </a:rPr>
            <a:t>Approval for BO/LO/PO</a:t>
          </a:r>
        </a:p>
      </dgm:t>
    </dgm:pt>
    <dgm:pt modelId="{9EE87E4A-92B4-4236-A7E4-EB47C7504FC9}" type="parTrans" cxnId="{1A2E15ED-B113-42AA-B097-A2BE3D3C67F5}">
      <dgm:prSet/>
      <dgm:spPr/>
      <dgm:t>
        <a:bodyPr/>
        <a:lstStyle/>
        <a:p>
          <a:endParaRPr lang="en-IN"/>
        </a:p>
      </dgm:t>
    </dgm:pt>
    <dgm:pt modelId="{307B2711-30F2-494E-B2BF-8EC301468E8D}" type="sibTrans" cxnId="{1A2E15ED-B113-42AA-B097-A2BE3D3C67F5}">
      <dgm:prSet/>
      <dgm:spPr/>
      <dgm:t>
        <a:bodyPr/>
        <a:lstStyle/>
        <a:p>
          <a:endParaRPr lang="en-IN"/>
        </a:p>
      </dgm:t>
    </dgm:pt>
    <dgm:pt modelId="{6C82B823-1F9D-4F4C-BDB4-F831CBD3EE69}">
      <dgm:prSet phldrT="[Text]" custT="1"/>
      <dgm:spPr/>
      <dgm:t>
        <a:bodyPr/>
        <a:lstStyle/>
        <a:p>
          <a:r>
            <a:rPr lang="en-IN" sz="2000" kern="1200" dirty="0">
              <a:solidFill>
                <a:srgbClr val="0070C0"/>
              </a:solidFill>
              <a:latin typeface="Trebuchet MS"/>
              <a:ea typeface="+mn-ea"/>
              <a:cs typeface="+mn-cs"/>
            </a:rPr>
            <a:t>Eligibility </a:t>
          </a:r>
          <a:endParaRPr lang="en-IN" sz="6500" kern="1200" dirty="0"/>
        </a:p>
      </dgm:t>
    </dgm:pt>
    <dgm:pt modelId="{14974A54-9B60-4C64-A963-AA3EC3F71F92}" type="parTrans" cxnId="{E719D8D2-4C63-466D-8698-8B3C0960E06C}">
      <dgm:prSet/>
      <dgm:spPr/>
      <dgm:t>
        <a:bodyPr/>
        <a:lstStyle/>
        <a:p>
          <a:endParaRPr lang="en-IN"/>
        </a:p>
      </dgm:t>
    </dgm:pt>
    <dgm:pt modelId="{D9C13C37-9DC3-40C4-959F-4F2DEC32516F}" type="sibTrans" cxnId="{E719D8D2-4C63-466D-8698-8B3C0960E06C}">
      <dgm:prSet/>
      <dgm:spPr/>
      <dgm:t>
        <a:bodyPr/>
        <a:lstStyle/>
        <a:p>
          <a:endParaRPr lang="en-IN"/>
        </a:p>
      </dgm:t>
    </dgm:pt>
    <dgm:pt modelId="{1DE0BAE4-23B8-4B22-8C61-8CD68D822511}">
      <dgm:prSet phldrT="[Text]" custT="1"/>
      <dgm:spPr/>
      <dgm:t>
        <a:bodyPr/>
        <a:lstStyle/>
        <a:p>
          <a:r>
            <a:rPr lang="en-IN" sz="2000" kern="1200" dirty="0">
              <a:solidFill>
                <a:srgbClr val="FF0000"/>
              </a:solidFill>
              <a:latin typeface="Trebuchet MS"/>
              <a:ea typeface="+mn-ea"/>
              <a:cs typeface="+mn-cs"/>
            </a:rPr>
            <a:t>Permissible Activities </a:t>
          </a:r>
        </a:p>
      </dgm:t>
    </dgm:pt>
    <dgm:pt modelId="{C28E609B-3B9E-42A3-8579-1875B975A265}" type="parTrans" cxnId="{DA94E3E1-933A-4246-93EE-C0F7056A7934}">
      <dgm:prSet/>
      <dgm:spPr/>
      <dgm:t>
        <a:bodyPr/>
        <a:lstStyle/>
        <a:p>
          <a:endParaRPr lang="en-IN"/>
        </a:p>
      </dgm:t>
    </dgm:pt>
    <dgm:pt modelId="{8F6B964B-95BC-4CBA-938A-534F3E6E031E}" type="sibTrans" cxnId="{DA94E3E1-933A-4246-93EE-C0F7056A7934}">
      <dgm:prSet/>
      <dgm:spPr/>
      <dgm:t>
        <a:bodyPr/>
        <a:lstStyle/>
        <a:p>
          <a:endParaRPr lang="en-IN"/>
        </a:p>
      </dgm:t>
    </dgm:pt>
    <dgm:pt modelId="{4A2C2194-8D03-4210-A628-D56947356914}">
      <dgm:prSet phldrT="[Text]" custT="1"/>
      <dgm:spPr/>
      <dgm:t>
        <a:bodyPr/>
        <a:lstStyle/>
        <a:p>
          <a:r>
            <a:rPr lang="en-IN" sz="2000" kern="1200" dirty="0">
              <a:solidFill>
                <a:srgbClr val="FF0000"/>
              </a:solidFill>
            </a:rPr>
            <a:t>A Banking Company</a:t>
          </a:r>
        </a:p>
      </dgm:t>
    </dgm:pt>
    <dgm:pt modelId="{7E1341FE-062D-4BA7-8E8E-DB0B6B4816F0}" type="parTrans" cxnId="{3270F295-40F7-45FD-99D0-0AF6073B23A1}">
      <dgm:prSet/>
      <dgm:spPr/>
      <dgm:t>
        <a:bodyPr/>
        <a:lstStyle/>
        <a:p>
          <a:endParaRPr lang="en-IN"/>
        </a:p>
      </dgm:t>
    </dgm:pt>
    <dgm:pt modelId="{79B23610-73BB-4E59-867F-F3C92D13DB42}" type="sibTrans" cxnId="{3270F295-40F7-45FD-99D0-0AF6073B23A1}">
      <dgm:prSet/>
      <dgm:spPr/>
      <dgm:t>
        <a:bodyPr/>
        <a:lstStyle/>
        <a:p>
          <a:endParaRPr lang="en-IN"/>
        </a:p>
      </dgm:t>
    </dgm:pt>
    <dgm:pt modelId="{DB70F64C-8C22-4F4A-BF33-CC9964EF3708}">
      <dgm:prSet phldrT="[Text]" custT="1"/>
      <dgm:spPr/>
      <dgm:t>
        <a:bodyPr/>
        <a:lstStyle/>
        <a:p>
          <a:r>
            <a:rPr lang="en-IN" sz="2000" kern="1200" dirty="0">
              <a:solidFill>
                <a:srgbClr val="FF0000"/>
              </a:solidFill>
            </a:rPr>
            <a:t>Insurance Company </a:t>
          </a:r>
        </a:p>
      </dgm:t>
    </dgm:pt>
    <dgm:pt modelId="{E67CE003-5E67-4FCF-A3EE-8DFF9EE36F2E}" type="parTrans" cxnId="{5B20FB32-A5A9-42A0-A3C8-D1365AC51577}">
      <dgm:prSet/>
      <dgm:spPr/>
      <dgm:t>
        <a:bodyPr/>
        <a:lstStyle/>
        <a:p>
          <a:endParaRPr lang="en-IN"/>
        </a:p>
      </dgm:t>
    </dgm:pt>
    <dgm:pt modelId="{59C9FD22-D909-46EE-88E5-0134EA6DA7E5}" type="sibTrans" cxnId="{5B20FB32-A5A9-42A0-A3C8-D1365AC51577}">
      <dgm:prSet/>
      <dgm:spPr/>
      <dgm:t>
        <a:bodyPr/>
        <a:lstStyle/>
        <a:p>
          <a:endParaRPr lang="en-IN"/>
        </a:p>
      </dgm:t>
    </dgm:pt>
    <dgm:pt modelId="{9090B003-9C3A-40BC-B829-CC4B523EA8FF}">
      <dgm:prSet phldrT="[Text]" custT="1"/>
      <dgm:spPr/>
      <dgm:t>
        <a:bodyPr/>
        <a:lstStyle/>
        <a:p>
          <a:r>
            <a:rPr lang="en-IN" sz="2000" kern="1200" dirty="0">
              <a:solidFill>
                <a:srgbClr val="FF0000"/>
              </a:solidFill>
            </a:rPr>
            <a:t>PROI in SEZ</a:t>
          </a:r>
        </a:p>
      </dgm:t>
    </dgm:pt>
    <dgm:pt modelId="{BAB832B1-69C7-42EC-95A3-53D5BCEBC0CC}" type="parTrans" cxnId="{B7E78AC1-47C8-4534-804C-818493E53D5B}">
      <dgm:prSet/>
      <dgm:spPr/>
      <dgm:t>
        <a:bodyPr/>
        <a:lstStyle/>
        <a:p>
          <a:endParaRPr lang="en-IN"/>
        </a:p>
      </dgm:t>
    </dgm:pt>
    <dgm:pt modelId="{E7B09B92-53E6-4183-9305-83E47406BC51}" type="sibTrans" cxnId="{B7E78AC1-47C8-4534-804C-818493E53D5B}">
      <dgm:prSet/>
      <dgm:spPr/>
      <dgm:t>
        <a:bodyPr/>
        <a:lstStyle/>
        <a:p>
          <a:endParaRPr lang="en-IN"/>
        </a:p>
      </dgm:t>
    </dgm:pt>
    <dgm:pt modelId="{05D46B3F-7AA5-46AE-8DEE-77930693DA93}">
      <dgm:prSet phldrT="[Text]" custT="1"/>
      <dgm:spPr/>
      <dgm:t>
        <a:bodyPr/>
        <a:lstStyle/>
        <a:p>
          <a:r>
            <a:rPr lang="en-IN" sz="2000" kern="1200" dirty="0">
              <a:solidFill>
                <a:srgbClr val="FF0000"/>
              </a:solidFill>
              <a:latin typeface="Trebuchet MS"/>
              <a:ea typeface="+mn-ea"/>
              <a:cs typeface="+mn-cs"/>
            </a:rPr>
            <a:t>Profit track record and Net worth</a:t>
          </a:r>
        </a:p>
      </dgm:t>
    </dgm:pt>
    <dgm:pt modelId="{5ED204B8-773F-412B-9E29-2A3FD49EDCF3}" type="parTrans" cxnId="{D48D21BF-07F5-4743-82C5-FA76AEBC4E46}">
      <dgm:prSet/>
      <dgm:spPr/>
      <dgm:t>
        <a:bodyPr/>
        <a:lstStyle/>
        <a:p>
          <a:endParaRPr lang="en-IN"/>
        </a:p>
      </dgm:t>
    </dgm:pt>
    <dgm:pt modelId="{99FFBE94-B4A9-42AF-88AC-B46779B71FE9}" type="sibTrans" cxnId="{D48D21BF-07F5-4743-82C5-FA76AEBC4E46}">
      <dgm:prSet/>
      <dgm:spPr/>
      <dgm:t>
        <a:bodyPr/>
        <a:lstStyle/>
        <a:p>
          <a:endParaRPr lang="en-IN"/>
        </a:p>
      </dgm:t>
    </dgm:pt>
    <dgm:pt modelId="{CF73F878-657F-436B-9C60-4CB4D2BC49C4}">
      <dgm:prSet phldrT="[Text]" custT="1"/>
      <dgm:spPr/>
      <dgm:t>
        <a:bodyPr/>
        <a:lstStyle/>
        <a:p>
          <a:r>
            <a:rPr lang="en-IN" sz="2000" kern="1200" dirty="0">
              <a:solidFill>
                <a:srgbClr val="FF0000"/>
              </a:solidFill>
              <a:latin typeface="Trebuchet MS"/>
              <a:ea typeface="+mn-ea"/>
              <a:cs typeface="+mn-cs"/>
            </a:rPr>
            <a:t>Validity</a:t>
          </a:r>
        </a:p>
      </dgm:t>
    </dgm:pt>
    <dgm:pt modelId="{B9C48B0D-B5C3-4C2A-A4F8-B44D0E2E9C80}" type="parTrans" cxnId="{CA81F166-A69F-4719-9A01-6453A4F048CD}">
      <dgm:prSet/>
      <dgm:spPr/>
      <dgm:t>
        <a:bodyPr/>
        <a:lstStyle/>
        <a:p>
          <a:endParaRPr lang="en-IN"/>
        </a:p>
      </dgm:t>
    </dgm:pt>
    <dgm:pt modelId="{3838DE3B-EE18-42BC-81D3-5F4E46BB8F23}" type="sibTrans" cxnId="{CA81F166-A69F-4719-9A01-6453A4F048CD}">
      <dgm:prSet/>
      <dgm:spPr/>
      <dgm:t>
        <a:bodyPr/>
        <a:lstStyle/>
        <a:p>
          <a:endParaRPr lang="en-IN"/>
        </a:p>
      </dgm:t>
    </dgm:pt>
    <dgm:pt modelId="{E1E66EA0-B201-435B-88E0-A2A842B34586}" type="pres">
      <dgm:prSet presAssocID="{F23389CC-E9C3-474C-847C-D0F2D1077756}" presName="Name0" presStyleCnt="0">
        <dgm:presLayoutVars>
          <dgm:dir/>
          <dgm:animLvl val="lvl"/>
          <dgm:resizeHandles/>
        </dgm:presLayoutVars>
      </dgm:prSet>
      <dgm:spPr/>
      <dgm:t>
        <a:bodyPr/>
        <a:lstStyle/>
        <a:p>
          <a:endParaRPr lang="en-IN"/>
        </a:p>
      </dgm:t>
    </dgm:pt>
    <dgm:pt modelId="{FE34E41D-0955-4C4D-A084-1646C59BDBBB}" type="pres">
      <dgm:prSet presAssocID="{91FCB3F0-8F84-4BC3-B64B-DF4ED4F91FF4}" presName="linNode" presStyleCnt="0"/>
      <dgm:spPr/>
    </dgm:pt>
    <dgm:pt modelId="{191D8C76-9254-4F98-AF76-B189B6D42CC5}" type="pres">
      <dgm:prSet presAssocID="{91FCB3F0-8F84-4BC3-B64B-DF4ED4F91FF4}" presName="parentShp" presStyleLbl="node1" presStyleIdx="0" presStyleCnt="2">
        <dgm:presLayoutVars>
          <dgm:bulletEnabled val="1"/>
        </dgm:presLayoutVars>
      </dgm:prSet>
      <dgm:spPr/>
      <dgm:t>
        <a:bodyPr/>
        <a:lstStyle/>
        <a:p>
          <a:endParaRPr lang="en-IN"/>
        </a:p>
      </dgm:t>
    </dgm:pt>
    <dgm:pt modelId="{E7F163EE-8EF6-4D64-A442-9B868E588077}" type="pres">
      <dgm:prSet presAssocID="{91FCB3F0-8F84-4BC3-B64B-DF4ED4F91FF4}" presName="childShp" presStyleLbl="bgAccFollowNode1" presStyleIdx="0" presStyleCnt="2">
        <dgm:presLayoutVars>
          <dgm:bulletEnabled val="1"/>
        </dgm:presLayoutVars>
      </dgm:prSet>
      <dgm:spPr/>
      <dgm:t>
        <a:bodyPr/>
        <a:lstStyle/>
        <a:p>
          <a:endParaRPr lang="en-IN"/>
        </a:p>
      </dgm:t>
    </dgm:pt>
    <dgm:pt modelId="{E6538483-1A1E-469A-9975-01FB62BC3C9A}" type="pres">
      <dgm:prSet presAssocID="{216238A7-E5B9-4C4A-9EA0-3B2563EF4711}" presName="spacing" presStyleCnt="0"/>
      <dgm:spPr/>
    </dgm:pt>
    <dgm:pt modelId="{14DCB45B-7940-43E0-BCD5-C7498BB0DBE9}" type="pres">
      <dgm:prSet presAssocID="{2CA893EB-4221-468B-A4D9-26C157CADCD9}" presName="linNode" presStyleCnt="0"/>
      <dgm:spPr/>
    </dgm:pt>
    <dgm:pt modelId="{9682E67F-6D53-4847-8789-111DBCAAD23E}" type="pres">
      <dgm:prSet presAssocID="{2CA893EB-4221-468B-A4D9-26C157CADCD9}" presName="parentShp" presStyleLbl="node1" presStyleIdx="1" presStyleCnt="2" custLinFactNeighborX="-145" custLinFactNeighborY="-1792">
        <dgm:presLayoutVars>
          <dgm:bulletEnabled val="1"/>
        </dgm:presLayoutVars>
      </dgm:prSet>
      <dgm:spPr/>
      <dgm:t>
        <a:bodyPr/>
        <a:lstStyle/>
        <a:p>
          <a:endParaRPr lang="en-IN"/>
        </a:p>
      </dgm:t>
    </dgm:pt>
    <dgm:pt modelId="{462ABCF9-169B-40C1-9A08-D7EB05908089}" type="pres">
      <dgm:prSet presAssocID="{2CA893EB-4221-468B-A4D9-26C157CADCD9}" presName="childShp" presStyleLbl="bgAccFollowNode1" presStyleIdx="1" presStyleCnt="2">
        <dgm:presLayoutVars>
          <dgm:bulletEnabled val="1"/>
        </dgm:presLayoutVars>
      </dgm:prSet>
      <dgm:spPr/>
      <dgm:t>
        <a:bodyPr/>
        <a:lstStyle/>
        <a:p>
          <a:endParaRPr lang="en-IN"/>
        </a:p>
      </dgm:t>
    </dgm:pt>
  </dgm:ptLst>
  <dgm:cxnLst>
    <dgm:cxn modelId="{DEBF0D06-95A1-4082-BC56-D8BDFC2451E5}" type="presOf" srcId="{5637608B-19FD-4DE7-B1F6-83F9357A93E2}" destId="{E7F163EE-8EF6-4D64-A442-9B868E588077}" srcOrd="0" destOrd="1" presId="urn:microsoft.com/office/officeart/2005/8/layout/vList6"/>
    <dgm:cxn modelId="{1D12E5E8-FCC7-4146-AF03-9BFAACE3BF85}" type="presOf" srcId="{DB70F64C-8C22-4F4A-BF33-CC9964EF3708}" destId="{E7F163EE-8EF6-4D64-A442-9B868E588077}" srcOrd="0" destOrd="3" presId="urn:microsoft.com/office/officeart/2005/8/layout/vList6"/>
    <dgm:cxn modelId="{B4A57E57-206F-47FD-999A-A0F6EF7F1462}" type="presOf" srcId="{05D46B3F-7AA5-46AE-8DEE-77930693DA93}" destId="{462ABCF9-169B-40C1-9A08-D7EB05908089}" srcOrd="0" destOrd="1" presId="urn:microsoft.com/office/officeart/2005/8/layout/vList6"/>
    <dgm:cxn modelId="{7D14B478-79A7-4B55-AFD4-EA2C63EBC409}" type="presOf" srcId="{CF73F878-657F-436B-9C60-4CB4D2BC49C4}" destId="{462ABCF9-169B-40C1-9A08-D7EB05908089}" srcOrd="0" destOrd="3" presId="urn:microsoft.com/office/officeart/2005/8/layout/vList6"/>
    <dgm:cxn modelId="{E5A7BCA6-0214-425D-BB7F-7D26A2AC4132}" srcId="{91FCB3F0-8F84-4BC3-B64B-DF4ED4F91FF4}" destId="{68472CD7-C22D-4431-A185-30DD23959B5D}" srcOrd="0" destOrd="0" parTransId="{3A05AEBE-285F-43BF-BEB9-9833EA58B3C4}" sibTransId="{88C28DAC-FAFC-49E7-B6EB-6C0DA30529FA}"/>
    <dgm:cxn modelId="{2269EEC9-60FA-4DC5-B4D6-720A2AEB9419}" type="presOf" srcId="{4A2C2194-8D03-4210-A628-D56947356914}" destId="{E7F163EE-8EF6-4D64-A442-9B868E588077}" srcOrd="0" destOrd="2" presId="urn:microsoft.com/office/officeart/2005/8/layout/vList6"/>
    <dgm:cxn modelId="{C2053A69-DA22-4E94-A08E-1444F6EE838A}" srcId="{F23389CC-E9C3-474C-847C-D0F2D1077756}" destId="{91FCB3F0-8F84-4BC3-B64B-DF4ED4F91FF4}" srcOrd="0" destOrd="0" parTransId="{D878C190-F314-4FA2-AB7D-03EE07FDB85F}" sibTransId="{216238A7-E5B9-4C4A-9EA0-3B2563EF4711}"/>
    <dgm:cxn modelId="{E719D8D2-4C63-466D-8698-8B3C0960E06C}" srcId="{2CA893EB-4221-468B-A4D9-26C157CADCD9}" destId="{6C82B823-1F9D-4F4C-BDB4-F831CBD3EE69}" srcOrd="0" destOrd="0" parTransId="{14974A54-9B60-4C64-A963-AA3EC3F71F92}" sibTransId="{D9C13C37-9DC3-40C4-959F-4F2DEC32516F}"/>
    <dgm:cxn modelId="{E2A15C99-4FC4-441C-A94A-F4A00EC7EEDC}" type="presOf" srcId="{1DE0BAE4-23B8-4B22-8C61-8CD68D822511}" destId="{462ABCF9-169B-40C1-9A08-D7EB05908089}" srcOrd="0" destOrd="2" presId="urn:microsoft.com/office/officeart/2005/8/layout/vList6"/>
    <dgm:cxn modelId="{3270F295-40F7-45FD-99D0-0AF6073B23A1}" srcId="{91FCB3F0-8F84-4BC3-B64B-DF4ED4F91FF4}" destId="{4A2C2194-8D03-4210-A628-D56947356914}" srcOrd="2" destOrd="0" parTransId="{7E1341FE-062D-4BA7-8E8E-DB0B6B4816F0}" sibTransId="{79B23610-73BB-4E59-867F-F3C92D13DB42}"/>
    <dgm:cxn modelId="{39D1E891-BA96-4833-8A4F-2FC7B0A08E2C}" srcId="{91FCB3F0-8F84-4BC3-B64B-DF4ED4F91FF4}" destId="{5637608B-19FD-4DE7-B1F6-83F9357A93E2}" srcOrd="1" destOrd="0" parTransId="{E759F17F-A573-4225-8D2F-3D10F5AECD7E}" sibTransId="{3AEBBFD1-7893-4D40-8A68-8A4EA3A1A809}"/>
    <dgm:cxn modelId="{B7E78AC1-47C8-4534-804C-818493E53D5B}" srcId="{91FCB3F0-8F84-4BC3-B64B-DF4ED4F91FF4}" destId="{9090B003-9C3A-40BC-B829-CC4B523EA8FF}" srcOrd="4" destOrd="0" parTransId="{BAB832B1-69C7-42EC-95A3-53D5BCEBC0CC}" sibTransId="{E7B09B92-53E6-4183-9305-83E47406BC51}"/>
    <dgm:cxn modelId="{5B20FB32-A5A9-42A0-A3C8-D1365AC51577}" srcId="{91FCB3F0-8F84-4BC3-B64B-DF4ED4F91FF4}" destId="{DB70F64C-8C22-4F4A-BF33-CC9964EF3708}" srcOrd="3" destOrd="0" parTransId="{E67CE003-5E67-4FCF-A3EE-8DFF9EE36F2E}" sibTransId="{59C9FD22-D909-46EE-88E5-0134EA6DA7E5}"/>
    <dgm:cxn modelId="{CA81F166-A69F-4719-9A01-6453A4F048CD}" srcId="{2CA893EB-4221-468B-A4D9-26C157CADCD9}" destId="{CF73F878-657F-436B-9C60-4CB4D2BC49C4}" srcOrd="3" destOrd="0" parTransId="{B9C48B0D-B5C3-4C2A-A4F8-B44D0E2E9C80}" sibTransId="{3838DE3B-EE18-42BC-81D3-5F4E46BB8F23}"/>
    <dgm:cxn modelId="{D48D21BF-07F5-4743-82C5-FA76AEBC4E46}" srcId="{2CA893EB-4221-468B-A4D9-26C157CADCD9}" destId="{05D46B3F-7AA5-46AE-8DEE-77930693DA93}" srcOrd="1" destOrd="0" parTransId="{5ED204B8-773F-412B-9E29-2A3FD49EDCF3}" sibTransId="{99FFBE94-B4A9-42AF-88AC-B46779B71FE9}"/>
    <dgm:cxn modelId="{842ECF6F-1FFE-4363-90BB-B68E43852746}" type="presOf" srcId="{9090B003-9C3A-40BC-B829-CC4B523EA8FF}" destId="{E7F163EE-8EF6-4D64-A442-9B868E588077}" srcOrd="0" destOrd="4" presId="urn:microsoft.com/office/officeart/2005/8/layout/vList6"/>
    <dgm:cxn modelId="{BE8ADD6C-95CD-4419-9EFB-DA079B305864}" type="presOf" srcId="{2CA893EB-4221-468B-A4D9-26C157CADCD9}" destId="{9682E67F-6D53-4847-8789-111DBCAAD23E}" srcOrd="0" destOrd="0" presId="urn:microsoft.com/office/officeart/2005/8/layout/vList6"/>
    <dgm:cxn modelId="{B69F54CB-3768-4E65-B78A-0771C72A8E94}" type="presOf" srcId="{6C82B823-1F9D-4F4C-BDB4-F831CBD3EE69}" destId="{462ABCF9-169B-40C1-9A08-D7EB05908089}" srcOrd="0" destOrd="0" presId="urn:microsoft.com/office/officeart/2005/8/layout/vList6"/>
    <dgm:cxn modelId="{DF7D8B85-5281-48E5-A19D-5930BEFE0861}" type="presOf" srcId="{91FCB3F0-8F84-4BC3-B64B-DF4ED4F91FF4}" destId="{191D8C76-9254-4F98-AF76-B189B6D42CC5}" srcOrd="0" destOrd="0" presId="urn:microsoft.com/office/officeart/2005/8/layout/vList6"/>
    <dgm:cxn modelId="{DA94E3E1-933A-4246-93EE-C0F7056A7934}" srcId="{2CA893EB-4221-468B-A4D9-26C157CADCD9}" destId="{1DE0BAE4-23B8-4B22-8C61-8CD68D822511}" srcOrd="2" destOrd="0" parTransId="{C28E609B-3B9E-42A3-8579-1875B975A265}" sibTransId="{8F6B964B-95BC-4CBA-938A-534F3E6E031E}"/>
    <dgm:cxn modelId="{BE2F54F9-E988-43F7-9E55-2F41880F2D98}" type="presOf" srcId="{F23389CC-E9C3-474C-847C-D0F2D1077756}" destId="{E1E66EA0-B201-435B-88E0-A2A842B34586}" srcOrd="0" destOrd="0" presId="urn:microsoft.com/office/officeart/2005/8/layout/vList6"/>
    <dgm:cxn modelId="{FEF17182-31A8-4B4D-B7DD-9E6DEDFF0797}" type="presOf" srcId="{68472CD7-C22D-4431-A185-30DD23959B5D}" destId="{E7F163EE-8EF6-4D64-A442-9B868E588077}" srcOrd="0" destOrd="0" presId="urn:microsoft.com/office/officeart/2005/8/layout/vList6"/>
    <dgm:cxn modelId="{1A2E15ED-B113-42AA-B097-A2BE3D3C67F5}" srcId="{F23389CC-E9C3-474C-847C-D0F2D1077756}" destId="{2CA893EB-4221-468B-A4D9-26C157CADCD9}" srcOrd="1" destOrd="0" parTransId="{9EE87E4A-92B4-4236-A7E4-EB47C7504FC9}" sibTransId="{307B2711-30F2-494E-B2BF-8EC301468E8D}"/>
    <dgm:cxn modelId="{86975D45-9985-439B-B544-3F226B0B0E20}" type="presParOf" srcId="{E1E66EA0-B201-435B-88E0-A2A842B34586}" destId="{FE34E41D-0955-4C4D-A084-1646C59BDBBB}" srcOrd="0" destOrd="0" presId="urn:microsoft.com/office/officeart/2005/8/layout/vList6"/>
    <dgm:cxn modelId="{F75ABC00-40A3-4950-99E0-A9FAA201DD9C}" type="presParOf" srcId="{FE34E41D-0955-4C4D-A084-1646C59BDBBB}" destId="{191D8C76-9254-4F98-AF76-B189B6D42CC5}" srcOrd="0" destOrd="0" presId="urn:microsoft.com/office/officeart/2005/8/layout/vList6"/>
    <dgm:cxn modelId="{47636F69-2E68-4266-9D23-95787997E97F}" type="presParOf" srcId="{FE34E41D-0955-4C4D-A084-1646C59BDBBB}" destId="{E7F163EE-8EF6-4D64-A442-9B868E588077}" srcOrd="1" destOrd="0" presId="urn:microsoft.com/office/officeart/2005/8/layout/vList6"/>
    <dgm:cxn modelId="{641D1CBD-F286-4882-9C6D-17B602473B1E}" type="presParOf" srcId="{E1E66EA0-B201-435B-88E0-A2A842B34586}" destId="{E6538483-1A1E-469A-9975-01FB62BC3C9A}" srcOrd="1" destOrd="0" presId="urn:microsoft.com/office/officeart/2005/8/layout/vList6"/>
    <dgm:cxn modelId="{BEAAFF6F-1CD4-492D-BC6E-5003907AC996}" type="presParOf" srcId="{E1E66EA0-B201-435B-88E0-A2A842B34586}" destId="{14DCB45B-7940-43E0-BCD5-C7498BB0DBE9}" srcOrd="2" destOrd="0" presId="urn:microsoft.com/office/officeart/2005/8/layout/vList6"/>
    <dgm:cxn modelId="{677F4C3D-3448-4560-A6D5-07699FF40D83}" type="presParOf" srcId="{14DCB45B-7940-43E0-BCD5-C7498BB0DBE9}" destId="{9682E67F-6D53-4847-8789-111DBCAAD23E}" srcOrd="0" destOrd="0" presId="urn:microsoft.com/office/officeart/2005/8/layout/vList6"/>
    <dgm:cxn modelId="{A5AFFBB1-3ADA-42D4-B9E4-21B616F4CDCB}" type="presParOf" srcId="{14DCB45B-7940-43E0-BCD5-C7498BB0DBE9}" destId="{462ABCF9-169B-40C1-9A08-D7EB05908089}"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87062DB-5D28-49C8-9741-1A260F5514A5}"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en-IN"/>
        </a:p>
      </dgm:t>
    </dgm:pt>
    <dgm:pt modelId="{458B4D8E-0D9A-407D-A408-AC3641FFECDD}">
      <dgm:prSet phldrT="[Text]" custT="1"/>
      <dgm:spPr>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dgm:spPr>
      <dgm:t>
        <a:bodyPr/>
        <a:lstStyle/>
        <a:p>
          <a:r>
            <a:rPr lang="en-IN" sz="1600" b="1" dirty="0">
              <a:solidFill>
                <a:srgbClr val="002060"/>
              </a:solidFill>
            </a:rPr>
            <a:t>APPLICANT AND AUTHORISED REPRESENTATIVE </a:t>
          </a:r>
        </a:p>
      </dgm:t>
    </dgm:pt>
    <dgm:pt modelId="{66AECE52-986B-426F-B3AA-F844BC7B37C9}" type="parTrans" cxnId="{51516144-7B08-42E6-8E05-1900322DB207}">
      <dgm:prSet/>
      <dgm:spPr/>
      <dgm:t>
        <a:bodyPr/>
        <a:lstStyle/>
        <a:p>
          <a:endParaRPr lang="en-IN"/>
        </a:p>
      </dgm:t>
    </dgm:pt>
    <dgm:pt modelId="{DDEC0FD7-C922-4F42-99DF-9D363FC5F600}" type="sibTrans" cxnId="{51516144-7B08-42E6-8E05-1900322DB207}">
      <dgm:prSet/>
      <dgm:spPr/>
      <dgm:t>
        <a:bodyPr/>
        <a:lstStyle/>
        <a:p>
          <a:endParaRPr lang="en-IN"/>
        </a:p>
      </dgm:t>
    </dgm:pt>
    <dgm:pt modelId="{498B75BD-BD43-4B55-BC8E-3BF217FF9AD7}">
      <dgm:prSet phldrT="[Text]" custT="1"/>
      <dgm:spPr>
        <a:solidFill>
          <a:srgbClr val="00B050"/>
        </a:solidFill>
      </dgm:spPr>
      <dgm:t>
        <a:bodyPr/>
        <a:lstStyle/>
        <a:p>
          <a:r>
            <a:rPr lang="en-IN" sz="1600" kern="1200" dirty="0">
              <a:solidFill>
                <a:srgbClr val="C00000"/>
              </a:solidFill>
              <a:latin typeface="Trebuchet MS"/>
              <a:ea typeface="+mn-ea"/>
              <a:cs typeface="+mn-cs"/>
            </a:rPr>
            <a:t>SUBMISSION THE DOCUMENTS WITH AD</a:t>
          </a:r>
        </a:p>
      </dgm:t>
    </dgm:pt>
    <dgm:pt modelId="{77F95DC5-31A4-4185-9A12-2ABB7903F303}" type="parTrans" cxnId="{6A7FF0DC-462A-417A-922B-884EEB126194}">
      <dgm:prSet/>
      <dgm:spPr/>
      <dgm:t>
        <a:bodyPr/>
        <a:lstStyle/>
        <a:p>
          <a:endParaRPr lang="en-IN"/>
        </a:p>
      </dgm:t>
    </dgm:pt>
    <dgm:pt modelId="{E28DFBE1-0409-418A-AD61-FC40BA2FB16A}" type="sibTrans" cxnId="{6A7FF0DC-462A-417A-922B-884EEB126194}">
      <dgm:prSet/>
      <dgm:spPr/>
      <dgm:t>
        <a:bodyPr/>
        <a:lstStyle/>
        <a:p>
          <a:endParaRPr lang="en-IN"/>
        </a:p>
      </dgm:t>
    </dgm:pt>
    <dgm:pt modelId="{7CDA60AB-5BA5-4064-B5DB-584DCA174C09}">
      <dgm:prSet phldrT="[Text]" custT="1"/>
      <dgm:spPr>
        <a:solidFill>
          <a:schemeClr val="accent3"/>
        </a:solidFill>
        <a:effectLst>
          <a:outerShdw blurRad="50800" dist="38100" dir="2700000" algn="tl" rotWithShape="0">
            <a:prstClr val="black">
              <a:alpha val="40000"/>
            </a:prstClr>
          </a:outerShdw>
        </a:effectLst>
      </dgm:spPr>
      <dgm:t>
        <a:bodyPr/>
        <a:lstStyle/>
        <a:p>
          <a:r>
            <a:rPr lang="en-IN" sz="1600" kern="1200" dirty="0">
              <a:solidFill>
                <a:srgbClr val="002060"/>
              </a:solidFill>
              <a:latin typeface="Trebuchet MS"/>
              <a:ea typeface="+mn-ea"/>
              <a:cs typeface="+mn-cs"/>
            </a:rPr>
            <a:t>AFTER RECEVING UIN/INTIMATION FROM AD, REGISTRATION WITH ROC in FC1, POLICE AUTHORITY AND OTHER DEPT.</a:t>
          </a:r>
        </a:p>
      </dgm:t>
    </dgm:pt>
    <dgm:pt modelId="{3FB1DB7F-63A5-4129-A3F7-6C23BEFD70FB}" type="parTrans" cxnId="{4B9240C2-356A-4EA7-A873-C89D8ED120A2}">
      <dgm:prSet/>
      <dgm:spPr/>
      <dgm:t>
        <a:bodyPr/>
        <a:lstStyle/>
        <a:p>
          <a:endParaRPr lang="en-IN"/>
        </a:p>
      </dgm:t>
    </dgm:pt>
    <dgm:pt modelId="{ADB7BA3E-505C-4DE2-A067-3B17FA93B3CD}" type="sibTrans" cxnId="{4B9240C2-356A-4EA7-A873-C89D8ED120A2}">
      <dgm:prSet/>
      <dgm:spPr/>
      <dgm:t>
        <a:bodyPr/>
        <a:lstStyle/>
        <a:p>
          <a:endParaRPr lang="en-IN"/>
        </a:p>
      </dgm:t>
    </dgm:pt>
    <dgm:pt modelId="{F353A34E-EC54-42BD-BC57-A411C62B91D5}" type="pres">
      <dgm:prSet presAssocID="{787062DB-5D28-49C8-9741-1A260F5514A5}" presName="Name0" presStyleCnt="0">
        <dgm:presLayoutVars>
          <dgm:dir/>
          <dgm:animLvl val="lvl"/>
          <dgm:resizeHandles val="exact"/>
        </dgm:presLayoutVars>
      </dgm:prSet>
      <dgm:spPr/>
      <dgm:t>
        <a:bodyPr/>
        <a:lstStyle/>
        <a:p>
          <a:endParaRPr lang="en-IN"/>
        </a:p>
      </dgm:t>
    </dgm:pt>
    <dgm:pt modelId="{B82CA5BD-31E6-428B-B11A-FB4A7E1DB93A}" type="pres">
      <dgm:prSet presAssocID="{458B4D8E-0D9A-407D-A408-AC3641FFECDD}" presName="parTxOnly" presStyleLbl="node1" presStyleIdx="0" presStyleCnt="3" custLinFactNeighborX="-91985" custLinFactNeighborY="0">
        <dgm:presLayoutVars>
          <dgm:chMax val="0"/>
          <dgm:chPref val="0"/>
          <dgm:bulletEnabled val="1"/>
        </dgm:presLayoutVars>
      </dgm:prSet>
      <dgm:spPr/>
      <dgm:t>
        <a:bodyPr/>
        <a:lstStyle/>
        <a:p>
          <a:endParaRPr lang="en-IN"/>
        </a:p>
      </dgm:t>
    </dgm:pt>
    <dgm:pt modelId="{139B3E65-9478-4B46-95CA-4BFB6205C517}" type="pres">
      <dgm:prSet presAssocID="{DDEC0FD7-C922-4F42-99DF-9D363FC5F600}" presName="parTxOnlySpace" presStyleCnt="0"/>
      <dgm:spPr/>
    </dgm:pt>
    <dgm:pt modelId="{E38C0C76-FA49-431E-AD53-CCCEB2A4F912}" type="pres">
      <dgm:prSet presAssocID="{498B75BD-BD43-4B55-BC8E-3BF217FF9AD7}" presName="parTxOnly" presStyleLbl="node1" presStyleIdx="1" presStyleCnt="3" custScaleY="103829" custLinFactX="-2686" custLinFactNeighborX="-100000" custLinFactNeighborY="0">
        <dgm:presLayoutVars>
          <dgm:chMax val="0"/>
          <dgm:chPref val="0"/>
          <dgm:bulletEnabled val="1"/>
        </dgm:presLayoutVars>
      </dgm:prSet>
      <dgm:spPr/>
      <dgm:t>
        <a:bodyPr/>
        <a:lstStyle/>
        <a:p>
          <a:endParaRPr lang="en-IN"/>
        </a:p>
      </dgm:t>
    </dgm:pt>
    <dgm:pt modelId="{904ED577-24F3-43A6-B525-0E05E4FE671F}" type="pres">
      <dgm:prSet presAssocID="{E28DFBE1-0409-418A-AD61-FC40BA2FB16A}" presName="parTxOnlySpace" presStyleCnt="0"/>
      <dgm:spPr/>
    </dgm:pt>
    <dgm:pt modelId="{1B397934-DFF0-4180-96CB-F9739EB9C100}" type="pres">
      <dgm:prSet presAssocID="{7CDA60AB-5BA5-4064-B5DB-584DCA174C09}" presName="parTxOnly" presStyleLbl="node1" presStyleIdx="2" presStyleCnt="3" custScaleX="98040" custScaleY="102302" custLinFactX="-15726" custLinFactNeighborX="-100000">
        <dgm:presLayoutVars>
          <dgm:chMax val="0"/>
          <dgm:chPref val="0"/>
          <dgm:bulletEnabled val="1"/>
        </dgm:presLayoutVars>
      </dgm:prSet>
      <dgm:spPr/>
      <dgm:t>
        <a:bodyPr/>
        <a:lstStyle/>
        <a:p>
          <a:endParaRPr lang="en-IN"/>
        </a:p>
      </dgm:t>
    </dgm:pt>
  </dgm:ptLst>
  <dgm:cxnLst>
    <dgm:cxn modelId="{4B9240C2-356A-4EA7-A873-C89D8ED120A2}" srcId="{787062DB-5D28-49C8-9741-1A260F5514A5}" destId="{7CDA60AB-5BA5-4064-B5DB-584DCA174C09}" srcOrd="2" destOrd="0" parTransId="{3FB1DB7F-63A5-4129-A3F7-6C23BEFD70FB}" sibTransId="{ADB7BA3E-505C-4DE2-A067-3B17FA93B3CD}"/>
    <dgm:cxn modelId="{01053C4C-117C-4811-A9A7-E8791E1CBCE6}" type="presOf" srcId="{7CDA60AB-5BA5-4064-B5DB-584DCA174C09}" destId="{1B397934-DFF0-4180-96CB-F9739EB9C100}" srcOrd="0" destOrd="0" presId="urn:microsoft.com/office/officeart/2005/8/layout/chevron1"/>
    <dgm:cxn modelId="{51516144-7B08-42E6-8E05-1900322DB207}" srcId="{787062DB-5D28-49C8-9741-1A260F5514A5}" destId="{458B4D8E-0D9A-407D-A408-AC3641FFECDD}" srcOrd="0" destOrd="0" parTransId="{66AECE52-986B-426F-B3AA-F844BC7B37C9}" sibTransId="{DDEC0FD7-C922-4F42-99DF-9D363FC5F600}"/>
    <dgm:cxn modelId="{5144882B-2FF9-45A1-ACA5-9887195A3866}" type="presOf" srcId="{498B75BD-BD43-4B55-BC8E-3BF217FF9AD7}" destId="{E38C0C76-FA49-431E-AD53-CCCEB2A4F912}" srcOrd="0" destOrd="0" presId="urn:microsoft.com/office/officeart/2005/8/layout/chevron1"/>
    <dgm:cxn modelId="{3CE02464-847A-4717-9A33-46A7143D4AD9}" type="presOf" srcId="{458B4D8E-0D9A-407D-A408-AC3641FFECDD}" destId="{B82CA5BD-31E6-428B-B11A-FB4A7E1DB93A}" srcOrd="0" destOrd="0" presId="urn:microsoft.com/office/officeart/2005/8/layout/chevron1"/>
    <dgm:cxn modelId="{39D368F5-881A-45E4-A140-1A58CB2683B1}" type="presOf" srcId="{787062DB-5D28-49C8-9741-1A260F5514A5}" destId="{F353A34E-EC54-42BD-BC57-A411C62B91D5}" srcOrd="0" destOrd="0" presId="urn:microsoft.com/office/officeart/2005/8/layout/chevron1"/>
    <dgm:cxn modelId="{6A7FF0DC-462A-417A-922B-884EEB126194}" srcId="{787062DB-5D28-49C8-9741-1A260F5514A5}" destId="{498B75BD-BD43-4B55-BC8E-3BF217FF9AD7}" srcOrd="1" destOrd="0" parTransId="{77F95DC5-31A4-4185-9A12-2ABB7903F303}" sibTransId="{E28DFBE1-0409-418A-AD61-FC40BA2FB16A}"/>
    <dgm:cxn modelId="{6E3D32F5-C6B2-4F93-8AD1-FE8A30106326}" type="presParOf" srcId="{F353A34E-EC54-42BD-BC57-A411C62B91D5}" destId="{B82CA5BD-31E6-428B-B11A-FB4A7E1DB93A}" srcOrd="0" destOrd="0" presId="urn:microsoft.com/office/officeart/2005/8/layout/chevron1"/>
    <dgm:cxn modelId="{25E679F9-9A6F-484E-84B3-66792913AF4F}" type="presParOf" srcId="{F353A34E-EC54-42BD-BC57-A411C62B91D5}" destId="{139B3E65-9478-4B46-95CA-4BFB6205C517}" srcOrd="1" destOrd="0" presId="urn:microsoft.com/office/officeart/2005/8/layout/chevron1"/>
    <dgm:cxn modelId="{5F21B688-BB8D-447D-9882-E5A6CE9E4942}" type="presParOf" srcId="{F353A34E-EC54-42BD-BC57-A411C62B91D5}" destId="{E38C0C76-FA49-431E-AD53-CCCEB2A4F912}" srcOrd="2" destOrd="0" presId="urn:microsoft.com/office/officeart/2005/8/layout/chevron1"/>
    <dgm:cxn modelId="{ED892505-F35F-4E45-AD9C-B902A6BED53D}" type="presParOf" srcId="{F353A34E-EC54-42BD-BC57-A411C62B91D5}" destId="{904ED577-24F3-43A6-B525-0E05E4FE671F}" srcOrd="3" destOrd="0" presId="urn:microsoft.com/office/officeart/2005/8/layout/chevron1"/>
    <dgm:cxn modelId="{CC77EB59-2121-4802-B052-259A9239ADFF}" type="presParOf" srcId="{F353A34E-EC54-42BD-BC57-A411C62B91D5}" destId="{1B397934-DFF0-4180-96CB-F9739EB9C100}"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21B8E5C-3D2C-42A5-961D-9F98D02686EC}"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IN"/>
        </a:p>
      </dgm:t>
    </dgm:pt>
    <dgm:pt modelId="{ED7B4B01-570F-4BC3-881F-169DA94CFAEF}">
      <dgm:prSet phldrT="[Text]"/>
      <dgm:spPr/>
      <dgm:t>
        <a:bodyPr/>
        <a:lstStyle/>
        <a:p>
          <a:r>
            <a:rPr lang="en-IN" dirty="0"/>
            <a:t>Additional offices and activities </a:t>
          </a:r>
        </a:p>
      </dgm:t>
    </dgm:pt>
    <dgm:pt modelId="{4976F22A-0030-44DA-92A8-D8282FE162A1}" type="parTrans" cxnId="{8EA96BA9-C956-443E-B662-B686D612A0F5}">
      <dgm:prSet/>
      <dgm:spPr/>
      <dgm:t>
        <a:bodyPr/>
        <a:lstStyle/>
        <a:p>
          <a:endParaRPr lang="en-IN"/>
        </a:p>
      </dgm:t>
    </dgm:pt>
    <dgm:pt modelId="{2619EFDB-8671-4224-ADA8-1270D0D7DFA9}" type="sibTrans" cxnId="{8EA96BA9-C956-443E-B662-B686D612A0F5}">
      <dgm:prSet/>
      <dgm:spPr/>
      <dgm:t>
        <a:bodyPr/>
        <a:lstStyle/>
        <a:p>
          <a:endParaRPr lang="en-IN"/>
        </a:p>
      </dgm:t>
    </dgm:pt>
    <dgm:pt modelId="{6F80355F-FE42-46D1-A13B-CCA40ACAF260}">
      <dgm:prSet phldrT="[Text]"/>
      <dgm:spPr/>
      <dgm:t>
        <a:bodyPr/>
        <a:lstStyle/>
        <a:p>
          <a:r>
            <a:rPr lang="en-IN" dirty="0"/>
            <a:t>Approach to AD</a:t>
          </a:r>
        </a:p>
      </dgm:t>
    </dgm:pt>
    <dgm:pt modelId="{F777742E-E270-4AE0-A01E-0FCE1DEF0DD4}" type="parTrans" cxnId="{3D9DFC55-16A4-4CB1-A54C-6A1706D00D64}">
      <dgm:prSet/>
      <dgm:spPr/>
      <dgm:t>
        <a:bodyPr/>
        <a:lstStyle/>
        <a:p>
          <a:endParaRPr lang="en-IN"/>
        </a:p>
      </dgm:t>
    </dgm:pt>
    <dgm:pt modelId="{04992162-4E4A-455B-840B-E0EE4054F4F0}" type="sibTrans" cxnId="{3D9DFC55-16A4-4CB1-A54C-6A1706D00D64}">
      <dgm:prSet/>
      <dgm:spPr/>
      <dgm:t>
        <a:bodyPr/>
        <a:lstStyle/>
        <a:p>
          <a:endParaRPr lang="en-IN"/>
        </a:p>
      </dgm:t>
    </dgm:pt>
    <dgm:pt modelId="{D14A150A-FAFE-4F84-938C-D1F04BCB1E3B}">
      <dgm:prSet phldrT="[Text]"/>
      <dgm:spPr/>
      <dgm:t>
        <a:bodyPr/>
        <a:lstStyle/>
        <a:p>
          <a:r>
            <a:rPr lang="en-IN" dirty="0"/>
            <a:t>Maximum limit of offices only after prior approval </a:t>
          </a:r>
        </a:p>
      </dgm:t>
    </dgm:pt>
    <dgm:pt modelId="{511013E6-9F7C-48BF-8470-D633AA627906}" type="parTrans" cxnId="{49324369-3221-42FB-B9FC-4251CC5B4DCF}">
      <dgm:prSet/>
      <dgm:spPr/>
      <dgm:t>
        <a:bodyPr/>
        <a:lstStyle/>
        <a:p>
          <a:endParaRPr lang="en-IN"/>
        </a:p>
      </dgm:t>
    </dgm:pt>
    <dgm:pt modelId="{B1E88035-9E16-41EF-A8A3-F758CA287946}" type="sibTrans" cxnId="{49324369-3221-42FB-B9FC-4251CC5B4DCF}">
      <dgm:prSet/>
      <dgm:spPr/>
      <dgm:t>
        <a:bodyPr/>
        <a:lstStyle/>
        <a:p>
          <a:endParaRPr lang="en-IN"/>
        </a:p>
      </dgm:t>
    </dgm:pt>
    <dgm:pt modelId="{D1406447-7D4C-4810-AA4A-A37368E26591}">
      <dgm:prSet phldrT="[Text]"/>
      <dgm:spPr/>
      <dgm:t>
        <a:bodyPr/>
        <a:lstStyle/>
        <a:p>
          <a:r>
            <a:rPr lang="en-IN" dirty="0"/>
            <a:t>Nodal office will coordinate with other offices </a:t>
          </a:r>
        </a:p>
      </dgm:t>
    </dgm:pt>
    <dgm:pt modelId="{D7A173C9-C375-4484-B898-8369D403E79E}" type="parTrans" cxnId="{F577C961-BE30-4ED8-BC57-AD5E21B06544}">
      <dgm:prSet/>
      <dgm:spPr/>
      <dgm:t>
        <a:bodyPr/>
        <a:lstStyle/>
        <a:p>
          <a:endParaRPr lang="en-IN"/>
        </a:p>
      </dgm:t>
    </dgm:pt>
    <dgm:pt modelId="{B9EEE9D1-EF87-4EF4-9A1E-09E2D947472B}" type="sibTrans" cxnId="{F577C961-BE30-4ED8-BC57-AD5E21B06544}">
      <dgm:prSet/>
      <dgm:spPr/>
      <dgm:t>
        <a:bodyPr/>
        <a:lstStyle/>
        <a:p>
          <a:endParaRPr lang="en-IN"/>
        </a:p>
      </dgm:t>
    </dgm:pt>
    <dgm:pt modelId="{CF2F764E-EBD9-47F9-AF7D-C64F296B4F5E}">
      <dgm:prSet phldrT="[Text]"/>
      <dgm:spPr/>
      <dgm:t>
        <a:bodyPr/>
        <a:lstStyle/>
        <a:p>
          <a:r>
            <a:rPr lang="en-IN" dirty="0"/>
            <a:t>Approval in case shifting of office and additional activities </a:t>
          </a:r>
        </a:p>
      </dgm:t>
    </dgm:pt>
    <dgm:pt modelId="{BEE47692-D5E8-46A6-8866-8D997A3FBA34}" type="parTrans" cxnId="{1D8E5A35-DD61-4399-81FF-73CEB8C09C42}">
      <dgm:prSet/>
      <dgm:spPr/>
      <dgm:t>
        <a:bodyPr/>
        <a:lstStyle/>
        <a:p>
          <a:endParaRPr lang="en-IN"/>
        </a:p>
      </dgm:t>
    </dgm:pt>
    <dgm:pt modelId="{F03CF3FD-57F3-4F37-ABB6-AA281E89DFF1}" type="sibTrans" cxnId="{1D8E5A35-DD61-4399-81FF-73CEB8C09C42}">
      <dgm:prSet/>
      <dgm:spPr/>
      <dgm:t>
        <a:bodyPr/>
        <a:lstStyle/>
        <a:p>
          <a:endParaRPr lang="en-IN"/>
        </a:p>
      </dgm:t>
    </dgm:pt>
    <dgm:pt modelId="{F5D04DB5-1E9E-486D-80DD-B232779DD783}" type="pres">
      <dgm:prSet presAssocID="{421B8E5C-3D2C-42A5-961D-9F98D02686EC}" presName="Name0" presStyleCnt="0">
        <dgm:presLayoutVars>
          <dgm:chMax val="1"/>
          <dgm:dir/>
          <dgm:animLvl val="ctr"/>
          <dgm:resizeHandles val="exact"/>
        </dgm:presLayoutVars>
      </dgm:prSet>
      <dgm:spPr/>
      <dgm:t>
        <a:bodyPr/>
        <a:lstStyle/>
        <a:p>
          <a:endParaRPr lang="en-IN"/>
        </a:p>
      </dgm:t>
    </dgm:pt>
    <dgm:pt modelId="{20F52855-D716-4760-9A25-6D2DB8AAF52D}" type="pres">
      <dgm:prSet presAssocID="{ED7B4B01-570F-4BC3-881F-169DA94CFAEF}" presName="centerShape" presStyleLbl="node0" presStyleIdx="0" presStyleCnt="1"/>
      <dgm:spPr/>
      <dgm:t>
        <a:bodyPr/>
        <a:lstStyle/>
        <a:p>
          <a:endParaRPr lang="en-IN"/>
        </a:p>
      </dgm:t>
    </dgm:pt>
    <dgm:pt modelId="{3065D012-C2BE-405B-8995-EF424A2645D3}" type="pres">
      <dgm:prSet presAssocID="{6F80355F-FE42-46D1-A13B-CCA40ACAF260}" presName="node" presStyleLbl="node1" presStyleIdx="0" presStyleCnt="4">
        <dgm:presLayoutVars>
          <dgm:bulletEnabled val="1"/>
        </dgm:presLayoutVars>
      </dgm:prSet>
      <dgm:spPr/>
      <dgm:t>
        <a:bodyPr/>
        <a:lstStyle/>
        <a:p>
          <a:endParaRPr lang="en-IN"/>
        </a:p>
      </dgm:t>
    </dgm:pt>
    <dgm:pt modelId="{555C41DD-F620-4B7D-A737-64CA02BEC4A9}" type="pres">
      <dgm:prSet presAssocID="{6F80355F-FE42-46D1-A13B-CCA40ACAF260}" presName="dummy" presStyleCnt="0"/>
      <dgm:spPr/>
    </dgm:pt>
    <dgm:pt modelId="{6B9A09A7-7822-465E-8367-D4C7A37351FD}" type="pres">
      <dgm:prSet presAssocID="{04992162-4E4A-455B-840B-E0EE4054F4F0}" presName="sibTrans" presStyleLbl="sibTrans2D1" presStyleIdx="0" presStyleCnt="4"/>
      <dgm:spPr/>
      <dgm:t>
        <a:bodyPr/>
        <a:lstStyle/>
        <a:p>
          <a:endParaRPr lang="en-IN"/>
        </a:p>
      </dgm:t>
    </dgm:pt>
    <dgm:pt modelId="{78767CA6-68AD-4283-B5F3-B07CF7938BBF}" type="pres">
      <dgm:prSet presAssocID="{D14A150A-FAFE-4F84-938C-D1F04BCB1E3B}" presName="node" presStyleLbl="node1" presStyleIdx="1" presStyleCnt="4">
        <dgm:presLayoutVars>
          <dgm:bulletEnabled val="1"/>
        </dgm:presLayoutVars>
      </dgm:prSet>
      <dgm:spPr/>
      <dgm:t>
        <a:bodyPr/>
        <a:lstStyle/>
        <a:p>
          <a:endParaRPr lang="en-IN"/>
        </a:p>
      </dgm:t>
    </dgm:pt>
    <dgm:pt modelId="{B568141E-9ED6-43E1-A2CE-B3055134A469}" type="pres">
      <dgm:prSet presAssocID="{D14A150A-FAFE-4F84-938C-D1F04BCB1E3B}" presName="dummy" presStyleCnt="0"/>
      <dgm:spPr/>
    </dgm:pt>
    <dgm:pt modelId="{F0665259-0342-4BA1-B062-BA1ECCCE96D2}" type="pres">
      <dgm:prSet presAssocID="{B1E88035-9E16-41EF-A8A3-F758CA287946}" presName="sibTrans" presStyleLbl="sibTrans2D1" presStyleIdx="1" presStyleCnt="4"/>
      <dgm:spPr/>
      <dgm:t>
        <a:bodyPr/>
        <a:lstStyle/>
        <a:p>
          <a:endParaRPr lang="en-IN"/>
        </a:p>
      </dgm:t>
    </dgm:pt>
    <dgm:pt modelId="{8811865E-4756-4173-9BC2-C6512AB969C0}" type="pres">
      <dgm:prSet presAssocID="{D1406447-7D4C-4810-AA4A-A37368E26591}" presName="node" presStyleLbl="node1" presStyleIdx="2" presStyleCnt="4">
        <dgm:presLayoutVars>
          <dgm:bulletEnabled val="1"/>
        </dgm:presLayoutVars>
      </dgm:prSet>
      <dgm:spPr/>
      <dgm:t>
        <a:bodyPr/>
        <a:lstStyle/>
        <a:p>
          <a:endParaRPr lang="en-IN"/>
        </a:p>
      </dgm:t>
    </dgm:pt>
    <dgm:pt modelId="{685F2F75-4DD2-4869-BA41-681E4EB73C09}" type="pres">
      <dgm:prSet presAssocID="{D1406447-7D4C-4810-AA4A-A37368E26591}" presName="dummy" presStyleCnt="0"/>
      <dgm:spPr/>
    </dgm:pt>
    <dgm:pt modelId="{F4B73127-14B3-4E26-9A19-3E2771740D9C}" type="pres">
      <dgm:prSet presAssocID="{B9EEE9D1-EF87-4EF4-9A1E-09E2D947472B}" presName="sibTrans" presStyleLbl="sibTrans2D1" presStyleIdx="2" presStyleCnt="4"/>
      <dgm:spPr/>
      <dgm:t>
        <a:bodyPr/>
        <a:lstStyle/>
        <a:p>
          <a:endParaRPr lang="en-IN"/>
        </a:p>
      </dgm:t>
    </dgm:pt>
    <dgm:pt modelId="{D730481B-FF89-4547-A7BF-16815529DD55}" type="pres">
      <dgm:prSet presAssocID="{CF2F764E-EBD9-47F9-AF7D-C64F296B4F5E}" presName="node" presStyleLbl="node1" presStyleIdx="3" presStyleCnt="4">
        <dgm:presLayoutVars>
          <dgm:bulletEnabled val="1"/>
        </dgm:presLayoutVars>
      </dgm:prSet>
      <dgm:spPr/>
      <dgm:t>
        <a:bodyPr/>
        <a:lstStyle/>
        <a:p>
          <a:endParaRPr lang="en-IN"/>
        </a:p>
      </dgm:t>
    </dgm:pt>
    <dgm:pt modelId="{AD29C28B-6A88-4258-8D6B-BFA72ACB714B}" type="pres">
      <dgm:prSet presAssocID="{CF2F764E-EBD9-47F9-AF7D-C64F296B4F5E}" presName="dummy" presStyleCnt="0"/>
      <dgm:spPr/>
    </dgm:pt>
    <dgm:pt modelId="{58A1A426-4A5E-4A24-B764-44FBBD412740}" type="pres">
      <dgm:prSet presAssocID="{F03CF3FD-57F3-4F37-ABB6-AA281E89DFF1}" presName="sibTrans" presStyleLbl="sibTrans2D1" presStyleIdx="3" presStyleCnt="4"/>
      <dgm:spPr/>
      <dgm:t>
        <a:bodyPr/>
        <a:lstStyle/>
        <a:p>
          <a:endParaRPr lang="en-IN"/>
        </a:p>
      </dgm:t>
    </dgm:pt>
  </dgm:ptLst>
  <dgm:cxnLst>
    <dgm:cxn modelId="{9819F86C-E75B-4672-BCE8-779CE5AD00D2}" type="presOf" srcId="{ED7B4B01-570F-4BC3-881F-169DA94CFAEF}" destId="{20F52855-D716-4760-9A25-6D2DB8AAF52D}" srcOrd="0" destOrd="0" presId="urn:microsoft.com/office/officeart/2005/8/layout/radial6"/>
    <dgm:cxn modelId="{8EA96BA9-C956-443E-B662-B686D612A0F5}" srcId="{421B8E5C-3D2C-42A5-961D-9F98D02686EC}" destId="{ED7B4B01-570F-4BC3-881F-169DA94CFAEF}" srcOrd="0" destOrd="0" parTransId="{4976F22A-0030-44DA-92A8-D8282FE162A1}" sibTransId="{2619EFDB-8671-4224-ADA8-1270D0D7DFA9}"/>
    <dgm:cxn modelId="{94587B3D-77CA-4675-879D-9F4D1DFB2EEF}" type="presOf" srcId="{6F80355F-FE42-46D1-A13B-CCA40ACAF260}" destId="{3065D012-C2BE-405B-8995-EF424A2645D3}" srcOrd="0" destOrd="0" presId="urn:microsoft.com/office/officeart/2005/8/layout/radial6"/>
    <dgm:cxn modelId="{F577C961-BE30-4ED8-BC57-AD5E21B06544}" srcId="{ED7B4B01-570F-4BC3-881F-169DA94CFAEF}" destId="{D1406447-7D4C-4810-AA4A-A37368E26591}" srcOrd="2" destOrd="0" parTransId="{D7A173C9-C375-4484-B898-8369D403E79E}" sibTransId="{B9EEE9D1-EF87-4EF4-9A1E-09E2D947472B}"/>
    <dgm:cxn modelId="{49324369-3221-42FB-B9FC-4251CC5B4DCF}" srcId="{ED7B4B01-570F-4BC3-881F-169DA94CFAEF}" destId="{D14A150A-FAFE-4F84-938C-D1F04BCB1E3B}" srcOrd="1" destOrd="0" parTransId="{511013E6-9F7C-48BF-8470-D633AA627906}" sibTransId="{B1E88035-9E16-41EF-A8A3-F758CA287946}"/>
    <dgm:cxn modelId="{3D9DFC55-16A4-4CB1-A54C-6A1706D00D64}" srcId="{ED7B4B01-570F-4BC3-881F-169DA94CFAEF}" destId="{6F80355F-FE42-46D1-A13B-CCA40ACAF260}" srcOrd="0" destOrd="0" parTransId="{F777742E-E270-4AE0-A01E-0FCE1DEF0DD4}" sibTransId="{04992162-4E4A-455B-840B-E0EE4054F4F0}"/>
    <dgm:cxn modelId="{A4018358-0810-4539-B266-7969D5F99D91}" type="presOf" srcId="{F03CF3FD-57F3-4F37-ABB6-AA281E89DFF1}" destId="{58A1A426-4A5E-4A24-B764-44FBBD412740}" srcOrd="0" destOrd="0" presId="urn:microsoft.com/office/officeart/2005/8/layout/radial6"/>
    <dgm:cxn modelId="{5DA2078B-55A2-4982-B0D9-A5D4657038BF}" type="presOf" srcId="{B9EEE9D1-EF87-4EF4-9A1E-09E2D947472B}" destId="{F4B73127-14B3-4E26-9A19-3E2771740D9C}" srcOrd="0" destOrd="0" presId="urn:microsoft.com/office/officeart/2005/8/layout/radial6"/>
    <dgm:cxn modelId="{0F1B67F8-9DCA-409B-8953-D319718FAD44}" type="presOf" srcId="{CF2F764E-EBD9-47F9-AF7D-C64F296B4F5E}" destId="{D730481B-FF89-4547-A7BF-16815529DD55}" srcOrd="0" destOrd="0" presId="urn:microsoft.com/office/officeart/2005/8/layout/radial6"/>
    <dgm:cxn modelId="{6C141EBC-11FF-40E2-B640-7DE15A6A84FC}" type="presOf" srcId="{D14A150A-FAFE-4F84-938C-D1F04BCB1E3B}" destId="{78767CA6-68AD-4283-B5F3-B07CF7938BBF}" srcOrd="0" destOrd="0" presId="urn:microsoft.com/office/officeart/2005/8/layout/radial6"/>
    <dgm:cxn modelId="{DC9CFB7A-36E2-4675-9294-AABA6E588ED7}" type="presOf" srcId="{04992162-4E4A-455B-840B-E0EE4054F4F0}" destId="{6B9A09A7-7822-465E-8367-D4C7A37351FD}" srcOrd="0" destOrd="0" presId="urn:microsoft.com/office/officeart/2005/8/layout/radial6"/>
    <dgm:cxn modelId="{28D32005-8D0C-4259-A166-777C1043AF0B}" type="presOf" srcId="{421B8E5C-3D2C-42A5-961D-9F98D02686EC}" destId="{F5D04DB5-1E9E-486D-80DD-B232779DD783}" srcOrd="0" destOrd="0" presId="urn:microsoft.com/office/officeart/2005/8/layout/radial6"/>
    <dgm:cxn modelId="{9CF67ED0-E083-4B1E-AE56-A41FE08F1224}" type="presOf" srcId="{D1406447-7D4C-4810-AA4A-A37368E26591}" destId="{8811865E-4756-4173-9BC2-C6512AB969C0}" srcOrd="0" destOrd="0" presId="urn:microsoft.com/office/officeart/2005/8/layout/radial6"/>
    <dgm:cxn modelId="{1D8E5A35-DD61-4399-81FF-73CEB8C09C42}" srcId="{ED7B4B01-570F-4BC3-881F-169DA94CFAEF}" destId="{CF2F764E-EBD9-47F9-AF7D-C64F296B4F5E}" srcOrd="3" destOrd="0" parTransId="{BEE47692-D5E8-46A6-8866-8D997A3FBA34}" sibTransId="{F03CF3FD-57F3-4F37-ABB6-AA281E89DFF1}"/>
    <dgm:cxn modelId="{168329CD-0196-4814-A68F-C258C47B301D}" type="presOf" srcId="{B1E88035-9E16-41EF-A8A3-F758CA287946}" destId="{F0665259-0342-4BA1-B062-BA1ECCCE96D2}" srcOrd="0" destOrd="0" presId="urn:microsoft.com/office/officeart/2005/8/layout/radial6"/>
    <dgm:cxn modelId="{C4674DC1-3C0D-4ECC-AC8A-0F595EB48D39}" type="presParOf" srcId="{F5D04DB5-1E9E-486D-80DD-B232779DD783}" destId="{20F52855-D716-4760-9A25-6D2DB8AAF52D}" srcOrd="0" destOrd="0" presId="urn:microsoft.com/office/officeart/2005/8/layout/radial6"/>
    <dgm:cxn modelId="{626F732F-ED5F-4232-8B6D-793975A2B5E9}" type="presParOf" srcId="{F5D04DB5-1E9E-486D-80DD-B232779DD783}" destId="{3065D012-C2BE-405B-8995-EF424A2645D3}" srcOrd="1" destOrd="0" presId="urn:microsoft.com/office/officeart/2005/8/layout/radial6"/>
    <dgm:cxn modelId="{54E20F02-F22C-4603-BE55-1EC183E385AF}" type="presParOf" srcId="{F5D04DB5-1E9E-486D-80DD-B232779DD783}" destId="{555C41DD-F620-4B7D-A737-64CA02BEC4A9}" srcOrd="2" destOrd="0" presId="urn:microsoft.com/office/officeart/2005/8/layout/radial6"/>
    <dgm:cxn modelId="{B98DDECE-1EEE-4A15-8CCE-07656E259F1C}" type="presParOf" srcId="{F5D04DB5-1E9E-486D-80DD-B232779DD783}" destId="{6B9A09A7-7822-465E-8367-D4C7A37351FD}" srcOrd="3" destOrd="0" presId="urn:microsoft.com/office/officeart/2005/8/layout/radial6"/>
    <dgm:cxn modelId="{BC309E1C-FB9D-4621-A005-1087744012FA}" type="presParOf" srcId="{F5D04DB5-1E9E-486D-80DD-B232779DD783}" destId="{78767CA6-68AD-4283-B5F3-B07CF7938BBF}" srcOrd="4" destOrd="0" presId="urn:microsoft.com/office/officeart/2005/8/layout/radial6"/>
    <dgm:cxn modelId="{2CDEB7A8-1EF8-491F-AAD0-77D4FD4D3063}" type="presParOf" srcId="{F5D04DB5-1E9E-486D-80DD-B232779DD783}" destId="{B568141E-9ED6-43E1-A2CE-B3055134A469}" srcOrd="5" destOrd="0" presId="urn:microsoft.com/office/officeart/2005/8/layout/radial6"/>
    <dgm:cxn modelId="{7DF54BEF-7FC5-41C1-991E-5963567CFB96}" type="presParOf" srcId="{F5D04DB5-1E9E-486D-80DD-B232779DD783}" destId="{F0665259-0342-4BA1-B062-BA1ECCCE96D2}" srcOrd="6" destOrd="0" presId="urn:microsoft.com/office/officeart/2005/8/layout/radial6"/>
    <dgm:cxn modelId="{CBEAFE49-97BD-49CB-B612-CB2B60F5DBAB}" type="presParOf" srcId="{F5D04DB5-1E9E-486D-80DD-B232779DD783}" destId="{8811865E-4756-4173-9BC2-C6512AB969C0}" srcOrd="7" destOrd="0" presId="urn:microsoft.com/office/officeart/2005/8/layout/radial6"/>
    <dgm:cxn modelId="{B65155F5-5BD4-4C77-99B4-0E521F6FF999}" type="presParOf" srcId="{F5D04DB5-1E9E-486D-80DD-B232779DD783}" destId="{685F2F75-4DD2-4869-BA41-681E4EB73C09}" srcOrd="8" destOrd="0" presId="urn:microsoft.com/office/officeart/2005/8/layout/radial6"/>
    <dgm:cxn modelId="{169157E9-3683-457B-BD80-FFB52D8BA42C}" type="presParOf" srcId="{F5D04DB5-1E9E-486D-80DD-B232779DD783}" destId="{F4B73127-14B3-4E26-9A19-3E2771740D9C}" srcOrd="9" destOrd="0" presId="urn:microsoft.com/office/officeart/2005/8/layout/radial6"/>
    <dgm:cxn modelId="{60056CF1-3E2D-4645-83F3-BC8065E2C4E7}" type="presParOf" srcId="{F5D04DB5-1E9E-486D-80DD-B232779DD783}" destId="{D730481B-FF89-4547-A7BF-16815529DD55}" srcOrd="10" destOrd="0" presId="urn:microsoft.com/office/officeart/2005/8/layout/radial6"/>
    <dgm:cxn modelId="{4C2882CC-131B-4510-9536-E2C7889C2CD7}" type="presParOf" srcId="{F5D04DB5-1E9E-486D-80DD-B232779DD783}" destId="{AD29C28B-6A88-4258-8D6B-BFA72ACB714B}" srcOrd="11" destOrd="0" presId="urn:microsoft.com/office/officeart/2005/8/layout/radial6"/>
    <dgm:cxn modelId="{CE144DEE-CE8C-4CB4-A4F6-967E4F4511D5}" type="presParOf" srcId="{F5D04DB5-1E9E-486D-80DD-B232779DD783}" destId="{58A1A426-4A5E-4A24-B764-44FBBD412740}"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287F239-47E3-47F9-81F0-BAEE62A2FCA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IN"/>
        </a:p>
      </dgm:t>
    </dgm:pt>
    <dgm:pt modelId="{66187357-E52E-492F-8202-84FB26BCCB74}">
      <dgm:prSet phldrT="[Text]"/>
      <dgm:spPr/>
      <dgm:t>
        <a:bodyPr/>
        <a:lstStyle/>
        <a:p>
          <a:r>
            <a:rPr lang="en-IN" dirty="0"/>
            <a:t>LO</a:t>
          </a:r>
        </a:p>
      </dgm:t>
    </dgm:pt>
    <dgm:pt modelId="{D419C028-55C3-4A04-993E-2F6C46DABA10}" type="parTrans" cxnId="{FE1A6B23-8F64-4FBB-8132-F1CF930400E0}">
      <dgm:prSet/>
      <dgm:spPr/>
      <dgm:t>
        <a:bodyPr/>
        <a:lstStyle/>
        <a:p>
          <a:endParaRPr lang="en-IN"/>
        </a:p>
      </dgm:t>
    </dgm:pt>
    <dgm:pt modelId="{B9A16509-BB17-4272-9387-CC2BD7D94575}" type="sibTrans" cxnId="{FE1A6B23-8F64-4FBB-8132-F1CF930400E0}">
      <dgm:prSet/>
      <dgm:spPr/>
      <dgm:t>
        <a:bodyPr/>
        <a:lstStyle/>
        <a:p>
          <a:endParaRPr lang="en-IN"/>
        </a:p>
      </dgm:t>
    </dgm:pt>
    <dgm:pt modelId="{6CF0CE2E-97FC-44E8-ABF5-213E2EDEF984}">
      <dgm:prSet phldrT="[Text]" custT="1"/>
      <dgm:spPr/>
      <dgm:t>
        <a:bodyPr/>
        <a:lstStyle/>
        <a:p>
          <a:r>
            <a:rPr lang="en-IN" sz="2000" kern="1200" dirty="0">
              <a:solidFill>
                <a:srgbClr val="FF0000"/>
              </a:solidFill>
            </a:rPr>
            <a:t>Credit-</a:t>
          </a:r>
          <a:r>
            <a:rPr lang="en-IN" sz="2000" kern="1200" dirty="0"/>
            <a:t> </a:t>
          </a:r>
          <a:r>
            <a:rPr lang="en-IN" sz="1600" kern="1200" dirty="0">
              <a:solidFill>
                <a:srgbClr val="0070C0"/>
              </a:solidFill>
            </a:rPr>
            <a:t>Fund from parent company/head office and sale proceeds of assets etc. </a:t>
          </a:r>
        </a:p>
      </dgm:t>
    </dgm:pt>
    <dgm:pt modelId="{29FCCA0B-9F3F-4923-B6C4-C3791D5EA16C}" type="parTrans" cxnId="{5FC28964-AC92-4A52-B22B-8089F46924E5}">
      <dgm:prSet/>
      <dgm:spPr/>
      <dgm:t>
        <a:bodyPr/>
        <a:lstStyle/>
        <a:p>
          <a:endParaRPr lang="en-IN"/>
        </a:p>
      </dgm:t>
    </dgm:pt>
    <dgm:pt modelId="{CB50D264-F2CD-49FD-A00B-63CFB88FD927}" type="sibTrans" cxnId="{5FC28964-AC92-4A52-B22B-8089F46924E5}">
      <dgm:prSet/>
      <dgm:spPr/>
      <dgm:t>
        <a:bodyPr/>
        <a:lstStyle/>
        <a:p>
          <a:endParaRPr lang="en-IN"/>
        </a:p>
      </dgm:t>
    </dgm:pt>
    <dgm:pt modelId="{D215C669-75B7-44B7-A96F-90D88768B60C}">
      <dgm:prSet phldrT="[Text]" custT="1"/>
      <dgm:spPr/>
      <dgm:t>
        <a:bodyPr/>
        <a:lstStyle/>
        <a:p>
          <a:r>
            <a:rPr lang="en-IN" sz="2000" kern="1200" dirty="0">
              <a:solidFill>
                <a:srgbClr val="C00000"/>
              </a:solidFill>
            </a:rPr>
            <a:t>Debit- </a:t>
          </a:r>
          <a:r>
            <a:rPr lang="en-IN" sz="2000" kern="1200" dirty="0"/>
            <a:t> </a:t>
          </a:r>
          <a:r>
            <a:rPr lang="en-US" sz="1600" kern="1200" dirty="0">
              <a:solidFill>
                <a:srgbClr val="0070C0"/>
              </a:solidFill>
              <a:latin typeface="Trebuchet MS"/>
              <a:ea typeface="+mn-ea"/>
              <a:cs typeface="+mn-cs"/>
            </a:rPr>
            <a:t>Only for meeting local expenses in order to run the office.</a:t>
          </a:r>
          <a:endParaRPr lang="en-IN" sz="1600" kern="1200" dirty="0">
            <a:solidFill>
              <a:srgbClr val="0070C0"/>
            </a:solidFill>
            <a:latin typeface="Trebuchet MS"/>
            <a:ea typeface="+mn-ea"/>
            <a:cs typeface="+mn-cs"/>
          </a:endParaRPr>
        </a:p>
      </dgm:t>
    </dgm:pt>
    <dgm:pt modelId="{2E6387FD-CE63-4810-880D-573A2F9942B1}" type="parTrans" cxnId="{ED21B913-4FC1-424F-BAA2-ECF5B103E057}">
      <dgm:prSet/>
      <dgm:spPr/>
      <dgm:t>
        <a:bodyPr/>
        <a:lstStyle/>
        <a:p>
          <a:endParaRPr lang="en-IN"/>
        </a:p>
      </dgm:t>
    </dgm:pt>
    <dgm:pt modelId="{6E648B6E-1A36-4F22-88F3-80D59B1DBC03}" type="sibTrans" cxnId="{ED21B913-4FC1-424F-BAA2-ECF5B103E057}">
      <dgm:prSet/>
      <dgm:spPr/>
      <dgm:t>
        <a:bodyPr/>
        <a:lstStyle/>
        <a:p>
          <a:endParaRPr lang="en-IN"/>
        </a:p>
      </dgm:t>
    </dgm:pt>
    <dgm:pt modelId="{38E05B41-36D7-4F8B-8004-ED96017F27E3}">
      <dgm:prSet phldrT="[Text]"/>
      <dgm:spPr/>
      <dgm:t>
        <a:bodyPr/>
        <a:lstStyle/>
        <a:p>
          <a:r>
            <a:rPr lang="en-IN" dirty="0"/>
            <a:t>BO</a:t>
          </a:r>
        </a:p>
      </dgm:t>
    </dgm:pt>
    <dgm:pt modelId="{FBFB1EBB-8161-4ED4-B1C7-62A93B283834}" type="parTrans" cxnId="{9F3D9613-6514-4611-8721-1E8626BA90E0}">
      <dgm:prSet/>
      <dgm:spPr/>
      <dgm:t>
        <a:bodyPr/>
        <a:lstStyle/>
        <a:p>
          <a:endParaRPr lang="en-IN"/>
        </a:p>
      </dgm:t>
    </dgm:pt>
    <dgm:pt modelId="{8E54B215-6159-4F00-8E3C-1C7F7438E0EE}" type="sibTrans" cxnId="{9F3D9613-6514-4611-8721-1E8626BA90E0}">
      <dgm:prSet/>
      <dgm:spPr/>
      <dgm:t>
        <a:bodyPr/>
        <a:lstStyle/>
        <a:p>
          <a:endParaRPr lang="en-IN"/>
        </a:p>
      </dgm:t>
    </dgm:pt>
    <dgm:pt modelId="{EB45212E-64AD-41E7-A909-8F3BFC8CEBED}">
      <dgm:prSet phldrT="[Text]" custT="1"/>
      <dgm:spPr/>
      <dgm:t>
        <a:bodyPr/>
        <a:lstStyle/>
        <a:p>
          <a:r>
            <a:rPr lang="en-IN" sz="2000" kern="1200" dirty="0">
              <a:solidFill>
                <a:srgbClr val="FF0000"/>
              </a:solidFill>
              <a:latin typeface="Trebuchet MS"/>
              <a:ea typeface="+mn-ea"/>
              <a:cs typeface="+mn-cs"/>
            </a:rPr>
            <a:t>Credit- </a:t>
          </a:r>
          <a:r>
            <a:rPr lang="en-IN" sz="1600" kern="1200" dirty="0">
              <a:solidFill>
                <a:srgbClr val="0070C0"/>
              </a:solidFill>
              <a:latin typeface="Trebuchet MS"/>
              <a:ea typeface="+mn-ea"/>
              <a:cs typeface="+mn-cs"/>
            </a:rPr>
            <a:t>Fund received from parent co. and </a:t>
          </a:r>
          <a:r>
            <a:rPr lang="en-US" sz="1600" kern="1200" dirty="0">
              <a:solidFill>
                <a:srgbClr val="0070C0"/>
              </a:solidFill>
              <a:latin typeface="Trebuchet MS"/>
              <a:ea typeface="+mn-ea"/>
              <a:cs typeface="+mn-cs"/>
            </a:rPr>
            <a:t>legitimate receivables process of its business </a:t>
          </a:r>
          <a:r>
            <a:rPr lang="en-IN" sz="1600" kern="1200" dirty="0">
              <a:solidFill>
                <a:srgbClr val="0070C0"/>
              </a:solidFill>
              <a:latin typeface="Trebuchet MS"/>
              <a:ea typeface="+mn-ea"/>
              <a:cs typeface="+mn-cs"/>
            </a:rPr>
            <a:t>operations</a:t>
          </a:r>
        </a:p>
      </dgm:t>
    </dgm:pt>
    <dgm:pt modelId="{A6E50831-0A96-4CAF-A537-45890A8637CA}" type="parTrans" cxnId="{2223AF87-89E2-4E2B-AACF-65FE120E7079}">
      <dgm:prSet/>
      <dgm:spPr/>
      <dgm:t>
        <a:bodyPr/>
        <a:lstStyle/>
        <a:p>
          <a:endParaRPr lang="en-IN"/>
        </a:p>
      </dgm:t>
    </dgm:pt>
    <dgm:pt modelId="{424289B3-F153-4858-90B2-39A698B13CEC}" type="sibTrans" cxnId="{2223AF87-89E2-4E2B-AACF-65FE120E7079}">
      <dgm:prSet/>
      <dgm:spPr/>
      <dgm:t>
        <a:bodyPr/>
        <a:lstStyle/>
        <a:p>
          <a:endParaRPr lang="en-IN"/>
        </a:p>
      </dgm:t>
    </dgm:pt>
    <dgm:pt modelId="{E9CE9A7E-5CD2-4F00-94D2-A04399CBAB1A}">
      <dgm:prSet phldrT="[Text]"/>
      <dgm:spPr/>
      <dgm:t>
        <a:bodyPr/>
        <a:lstStyle/>
        <a:p>
          <a:r>
            <a:rPr lang="en-IN" dirty="0"/>
            <a:t>PO</a:t>
          </a:r>
        </a:p>
      </dgm:t>
    </dgm:pt>
    <dgm:pt modelId="{D395AFA5-9288-4BEE-A87D-D545C1DF1359}" type="parTrans" cxnId="{43C01AEF-9161-478F-8840-3840E7CFA757}">
      <dgm:prSet/>
      <dgm:spPr/>
      <dgm:t>
        <a:bodyPr/>
        <a:lstStyle/>
        <a:p>
          <a:endParaRPr lang="en-IN"/>
        </a:p>
      </dgm:t>
    </dgm:pt>
    <dgm:pt modelId="{1F4B5B10-3D17-4917-B2D7-42AFEAD2827C}" type="sibTrans" cxnId="{43C01AEF-9161-478F-8840-3840E7CFA757}">
      <dgm:prSet/>
      <dgm:spPr/>
      <dgm:t>
        <a:bodyPr/>
        <a:lstStyle/>
        <a:p>
          <a:endParaRPr lang="en-IN"/>
        </a:p>
      </dgm:t>
    </dgm:pt>
    <dgm:pt modelId="{B0928910-A311-4A77-8091-0615155E66E0}">
      <dgm:prSet phldrT="[Text]" custT="1"/>
      <dgm:spPr/>
      <dgm:t>
        <a:bodyPr/>
        <a:lstStyle/>
        <a:p>
          <a:r>
            <a:rPr lang="en-IN" sz="2000" kern="1200" dirty="0">
              <a:solidFill>
                <a:srgbClr val="FF0000"/>
              </a:solidFill>
              <a:latin typeface="Trebuchet MS"/>
              <a:ea typeface="+mn-ea"/>
              <a:cs typeface="+mn-cs"/>
            </a:rPr>
            <a:t>Credit-</a:t>
          </a:r>
          <a:r>
            <a:rPr lang="en-IN" sz="2800" kern="1200" dirty="0">
              <a:solidFill>
                <a:srgbClr val="FF0000"/>
              </a:solidFill>
              <a:latin typeface="Trebuchet MS"/>
              <a:ea typeface="+mn-ea"/>
              <a:cs typeface="+mn-cs"/>
            </a:rPr>
            <a:t> </a:t>
          </a:r>
          <a:r>
            <a:rPr lang="en-IN" sz="1600" kern="1200" dirty="0">
              <a:solidFill>
                <a:srgbClr val="0070C0"/>
              </a:solidFill>
              <a:latin typeface="Trebuchet MS"/>
              <a:ea typeface="+mn-ea"/>
              <a:cs typeface="+mn-cs"/>
            </a:rPr>
            <a:t>Fund received from parent co. and amount received from client for execution of project </a:t>
          </a:r>
        </a:p>
      </dgm:t>
    </dgm:pt>
    <dgm:pt modelId="{044CC8C5-1EF3-4321-9364-DA13EDC156C9}" type="parTrans" cxnId="{1DFB2C43-1779-4E87-BD5C-91726DE8CCF6}">
      <dgm:prSet/>
      <dgm:spPr/>
      <dgm:t>
        <a:bodyPr/>
        <a:lstStyle/>
        <a:p>
          <a:endParaRPr lang="en-IN"/>
        </a:p>
      </dgm:t>
    </dgm:pt>
    <dgm:pt modelId="{464545F4-F520-4A6C-B047-005B387D70AE}" type="sibTrans" cxnId="{1DFB2C43-1779-4E87-BD5C-91726DE8CCF6}">
      <dgm:prSet/>
      <dgm:spPr/>
      <dgm:t>
        <a:bodyPr/>
        <a:lstStyle/>
        <a:p>
          <a:endParaRPr lang="en-IN"/>
        </a:p>
      </dgm:t>
    </dgm:pt>
    <dgm:pt modelId="{5AF7ED4A-D52A-4B2D-9B44-6B30F58B2347}">
      <dgm:prSet phldrT="[Text]" custT="1"/>
      <dgm:spPr/>
      <dgm:t>
        <a:bodyPr/>
        <a:lstStyle/>
        <a:p>
          <a:r>
            <a:rPr lang="en-IN" sz="2000" kern="1200" dirty="0">
              <a:solidFill>
                <a:srgbClr val="C00000"/>
              </a:solidFill>
              <a:latin typeface="Trebuchet MS"/>
              <a:ea typeface="+mn-ea"/>
              <a:cs typeface="+mn-cs"/>
            </a:rPr>
            <a:t>Debit- </a:t>
          </a:r>
          <a:r>
            <a:rPr lang="en-IN" sz="1600" kern="1200" dirty="0">
              <a:solidFill>
                <a:srgbClr val="0070C0"/>
              </a:solidFill>
              <a:latin typeface="Trebuchet MS"/>
              <a:ea typeface="+mn-ea"/>
              <a:cs typeface="+mn-cs"/>
            </a:rPr>
            <a:t>Meeting the local e</a:t>
          </a:r>
          <a:r>
            <a:rPr lang="en-US" sz="1600" kern="1200" dirty="0">
              <a:solidFill>
                <a:srgbClr val="0070C0"/>
              </a:solidFill>
              <a:latin typeface="Trebuchet MS"/>
              <a:ea typeface="+mn-ea"/>
              <a:cs typeface="+mn-cs"/>
            </a:rPr>
            <a:t>expenses </a:t>
          </a:r>
          <a:endParaRPr lang="en-IN" sz="1600" kern="1200" dirty="0">
            <a:solidFill>
              <a:srgbClr val="0070C0"/>
            </a:solidFill>
            <a:latin typeface="Trebuchet MS"/>
            <a:ea typeface="+mn-ea"/>
            <a:cs typeface="+mn-cs"/>
          </a:endParaRPr>
        </a:p>
      </dgm:t>
    </dgm:pt>
    <dgm:pt modelId="{3E823440-CA2E-4CB9-BE68-4F2778D4DB0A}" type="sibTrans" cxnId="{80A64042-EA75-4CCD-A2D5-14CFC2BB787B}">
      <dgm:prSet/>
      <dgm:spPr/>
      <dgm:t>
        <a:bodyPr/>
        <a:lstStyle/>
        <a:p>
          <a:endParaRPr lang="en-IN"/>
        </a:p>
      </dgm:t>
    </dgm:pt>
    <dgm:pt modelId="{693E0482-9172-404D-86C1-0560DB63271F}" type="parTrans" cxnId="{80A64042-EA75-4CCD-A2D5-14CFC2BB787B}">
      <dgm:prSet/>
      <dgm:spPr/>
      <dgm:t>
        <a:bodyPr/>
        <a:lstStyle/>
        <a:p>
          <a:endParaRPr lang="en-IN"/>
        </a:p>
      </dgm:t>
    </dgm:pt>
    <dgm:pt modelId="{F10EED5D-CA1E-4F72-8BFE-57A5C8751CCF}">
      <dgm:prSet custT="1"/>
      <dgm:spPr/>
      <dgm:t>
        <a:bodyPr/>
        <a:lstStyle/>
        <a:p>
          <a:r>
            <a:rPr lang="en-IN" sz="2000" kern="1200" dirty="0">
              <a:solidFill>
                <a:srgbClr val="C00000"/>
              </a:solidFill>
              <a:latin typeface="Trebuchet MS"/>
              <a:ea typeface="+mn-ea"/>
              <a:cs typeface="+mn-cs"/>
            </a:rPr>
            <a:t>Debit-</a:t>
          </a:r>
          <a:r>
            <a:rPr lang="en-IN" sz="2800" kern="1200" dirty="0">
              <a:solidFill>
                <a:srgbClr val="C00000"/>
              </a:solidFill>
              <a:latin typeface="Trebuchet MS"/>
              <a:ea typeface="+mn-ea"/>
              <a:cs typeface="+mn-cs"/>
            </a:rPr>
            <a:t> </a:t>
          </a:r>
          <a:r>
            <a:rPr lang="en-IN" sz="1600" kern="1200" dirty="0">
              <a:solidFill>
                <a:srgbClr val="0070C0"/>
              </a:solidFill>
              <a:latin typeface="Trebuchet MS"/>
              <a:ea typeface="+mn-ea"/>
              <a:cs typeface="+mn-cs"/>
            </a:rPr>
            <a:t>Meeting the local e</a:t>
          </a:r>
          <a:r>
            <a:rPr lang="en-US" sz="1600" kern="1200" dirty="0">
              <a:solidFill>
                <a:srgbClr val="0070C0"/>
              </a:solidFill>
              <a:latin typeface="Trebuchet MS"/>
              <a:ea typeface="+mn-ea"/>
              <a:cs typeface="+mn-cs"/>
            </a:rPr>
            <a:t>expenses </a:t>
          </a:r>
          <a:endParaRPr lang="en-IN" sz="1600" kern="1200" dirty="0">
            <a:solidFill>
              <a:srgbClr val="0070C0"/>
            </a:solidFill>
            <a:latin typeface="Trebuchet MS"/>
            <a:ea typeface="+mn-ea"/>
            <a:cs typeface="+mn-cs"/>
          </a:endParaRPr>
        </a:p>
      </dgm:t>
    </dgm:pt>
    <dgm:pt modelId="{65171BED-C229-470D-8D78-A678AE39ABD4}" type="parTrans" cxnId="{F5B1430F-8B40-4D20-9F17-0F4968B6DD24}">
      <dgm:prSet/>
      <dgm:spPr/>
      <dgm:t>
        <a:bodyPr/>
        <a:lstStyle/>
        <a:p>
          <a:endParaRPr lang="en-IN"/>
        </a:p>
      </dgm:t>
    </dgm:pt>
    <dgm:pt modelId="{39786A66-FEA2-4C1F-AECE-581BDE745446}" type="sibTrans" cxnId="{F5B1430F-8B40-4D20-9F17-0F4968B6DD24}">
      <dgm:prSet/>
      <dgm:spPr/>
      <dgm:t>
        <a:bodyPr/>
        <a:lstStyle/>
        <a:p>
          <a:endParaRPr lang="en-IN"/>
        </a:p>
      </dgm:t>
    </dgm:pt>
    <dgm:pt modelId="{B53DC039-3EA4-473D-90A6-406EBE61CB4D}" type="pres">
      <dgm:prSet presAssocID="{7287F239-47E3-47F9-81F0-BAEE62A2FCA4}" presName="linearFlow" presStyleCnt="0">
        <dgm:presLayoutVars>
          <dgm:dir/>
          <dgm:animLvl val="lvl"/>
          <dgm:resizeHandles val="exact"/>
        </dgm:presLayoutVars>
      </dgm:prSet>
      <dgm:spPr/>
      <dgm:t>
        <a:bodyPr/>
        <a:lstStyle/>
        <a:p>
          <a:endParaRPr lang="en-IN"/>
        </a:p>
      </dgm:t>
    </dgm:pt>
    <dgm:pt modelId="{D4C33C7E-4FD3-48A8-8B03-E6D624563089}" type="pres">
      <dgm:prSet presAssocID="{66187357-E52E-492F-8202-84FB26BCCB74}" presName="composite" presStyleCnt="0"/>
      <dgm:spPr/>
    </dgm:pt>
    <dgm:pt modelId="{FEDA1837-8D51-418C-8DCA-700049DFD118}" type="pres">
      <dgm:prSet presAssocID="{66187357-E52E-492F-8202-84FB26BCCB74}" presName="parentText" presStyleLbl="alignNode1" presStyleIdx="0" presStyleCnt="3">
        <dgm:presLayoutVars>
          <dgm:chMax val="1"/>
          <dgm:bulletEnabled val="1"/>
        </dgm:presLayoutVars>
      </dgm:prSet>
      <dgm:spPr/>
      <dgm:t>
        <a:bodyPr/>
        <a:lstStyle/>
        <a:p>
          <a:endParaRPr lang="en-IN"/>
        </a:p>
      </dgm:t>
    </dgm:pt>
    <dgm:pt modelId="{AE51B0EA-7573-4742-988D-F66AC4DF6CDD}" type="pres">
      <dgm:prSet presAssocID="{66187357-E52E-492F-8202-84FB26BCCB74}" presName="descendantText" presStyleLbl="alignAcc1" presStyleIdx="0" presStyleCnt="3" custLinFactNeighborX="662" custLinFactNeighborY="3153">
        <dgm:presLayoutVars>
          <dgm:bulletEnabled val="1"/>
        </dgm:presLayoutVars>
      </dgm:prSet>
      <dgm:spPr/>
      <dgm:t>
        <a:bodyPr/>
        <a:lstStyle/>
        <a:p>
          <a:endParaRPr lang="en-IN"/>
        </a:p>
      </dgm:t>
    </dgm:pt>
    <dgm:pt modelId="{61E278C0-6E5F-417F-9256-8C2DBE2AA303}" type="pres">
      <dgm:prSet presAssocID="{B9A16509-BB17-4272-9387-CC2BD7D94575}" presName="sp" presStyleCnt="0"/>
      <dgm:spPr/>
    </dgm:pt>
    <dgm:pt modelId="{878B8CC8-6DC0-4CC0-BB99-FC9524DC3885}" type="pres">
      <dgm:prSet presAssocID="{38E05B41-36D7-4F8B-8004-ED96017F27E3}" presName="composite" presStyleCnt="0"/>
      <dgm:spPr/>
    </dgm:pt>
    <dgm:pt modelId="{D97E44CD-ADC8-449C-A594-1A25892E1A01}" type="pres">
      <dgm:prSet presAssocID="{38E05B41-36D7-4F8B-8004-ED96017F27E3}" presName="parentText" presStyleLbl="alignNode1" presStyleIdx="1" presStyleCnt="3">
        <dgm:presLayoutVars>
          <dgm:chMax val="1"/>
          <dgm:bulletEnabled val="1"/>
        </dgm:presLayoutVars>
      </dgm:prSet>
      <dgm:spPr/>
      <dgm:t>
        <a:bodyPr/>
        <a:lstStyle/>
        <a:p>
          <a:endParaRPr lang="en-IN"/>
        </a:p>
      </dgm:t>
    </dgm:pt>
    <dgm:pt modelId="{8E2EA0E0-CEA0-432C-A0E5-EA719C66B9E1}" type="pres">
      <dgm:prSet presAssocID="{38E05B41-36D7-4F8B-8004-ED96017F27E3}" presName="descendantText" presStyleLbl="alignAcc1" presStyleIdx="1" presStyleCnt="3" custScaleY="101662">
        <dgm:presLayoutVars>
          <dgm:bulletEnabled val="1"/>
        </dgm:presLayoutVars>
      </dgm:prSet>
      <dgm:spPr/>
      <dgm:t>
        <a:bodyPr/>
        <a:lstStyle/>
        <a:p>
          <a:endParaRPr lang="en-IN"/>
        </a:p>
      </dgm:t>
    </dgm:pt>
    <dgm:pt modelId="{064380AD-7BA2-44B3-A5CE-F926C974E800}" type="pres">
      <dgm:prSet presAssocID="{8E54B215-6159-4F00-8E3C-1C7F7438E0EE}" presName="sp" presStyleCnt="0"/>
      <dgm:spPr/>
    </dgm:pt>
    <dgm:pt modelId="{CBE438F2-0A00-4350-A0A4-2AD618511E5A}" type="pres">
      <dgm:prSet presAssocID="{E9CE9A7E-5CD2-4F00-94D2-A04399CBAB1A}" presName="composite" presStyleCnt="0"/>
      <dgm:spPr/>
    </dgm:pt>
    <dgm:pt modelId="{CE7707FB-C2DC-44CF-962E-8341ED82EE26}" type="pres">
      <dgm:prSet presAssocID="{E9CE9A7E-5CD2-4F00-94D2-A04399CBAB1A}" presName="parentText" presStyleLbl="alignNode1" presStyleIdx="2" presStyleCnt="3">
        <dgm:presLayoutVars>
          <dgm:chMax val="1"/>
          <dgm:bulletEnabled val="1"/>
        </dgm:presLayoutVars>
      </dgm:prSet>
      <dgm:spPr/>
      <dgm:t>
        <a:bodyPr/>
        <a:lstStyle/>
        <a:p>
          <a:endParaRPr lang="en-IN"/>
        </a:p>
      </dgm:t>
    </dgm:pt>
    <dgm:pt modelId="{A11B5A3C-886A-4766-8CDB-4B32FE223A81}" type="pres">
      <dgm:prSet presAssocID="{E9CE9A7E-5CD2-4F00-94D2-A04399CBAB1A}" presName="descendantText" presStyleLbl="alignAcc1" presStyleIdx="2" presStyleCnt="3">
        <dgm:presLayoutVars>
          <dgm:bulletEnabled val="1"/>
        </dgm:presLayoutVars>
      </dgm:prSet>
      <dgm:spPr/>
      <dgm:t>
        <a:bodyPr/>
        <a:lstStyle/>
        <a:p>
          <a:endParaRPr lang="en-IN"/>
        </a:p>
      </dgm:t>
    </dgm:pt>
  </dgm:ptLst>
  <dgm:cxnLst>
    <dgm:cxn modelId="{FE1A6B23-8F64-4FBB-8132-F1CF930400E0}" srcId="{7287F239-47E3-47F9-81F0-BAEE62A2FCA4}" destId="{66187357-E52E-492F-8202-84FB26BCCB74}" srcOrd="0" destOrd="0" parTransId="{D419C028-55C3-4A04-993E-2F6C46DABA10}" sibTransId="{B9A16509-BB17-4272-9387-CC2BD7D94575}"/>
    <dgm:cxn modelId="{4357E3D5-E205-46B1-8C59-F4082D6C078C}" type="presOf" srcId="{F10EED5D-CA1E-4F72-8BFE-57A5C8751CCF}" destId="{A11B5A3C-886A-4766-8CDB-4B32FE223A81}" srcOrd="0" destOrd="1" presId="urn:microsoft.com/office/officeart/2005/8/layout/chevron2"/>
    <dgm:cxn modelId="{F5B1430F-8B40-4D20-9F17-0F4968B6DD24}" srcId="{E9CE9A7E-5CD2-4F00-94D2-A04399CBAB1A}" destId="{F10EED5D-CA1E-4F72-8BFE-57A5C8751CCF}" srcOrd="1" destOrd="0" parTransId="{65171BED-C229-470D-8D78-A678AE39ABD4}" sibTransId="{39786A66-FEA2-4C1F-AECE-581BDE745446}"/>
    <dgm:cxn modelId="{A8BAE0EC-5E74-4BA6-BAFC-B0451903471D}" type="presOf" srcId="{66187357-E52E-492F-8202-84FB26BCCB74}" destId="{FEDA1837-8D51-418C-8DCA-700049DFD118}" srcOrd="0" destOrd="0" presId="urn:microsoft.com/office/officeart/2005/8/layout/chevron2"/>
    <dgm:cxn modelId="{80A64042-EA75-4CCD-A2D5-14CFC2BB787B}" srcId="{38E05B41-36D7-4F8B-8004-ED96017F27E3}" destId="{5AF7ED4A-D52A-4B2D-9B44-6B30F58B2347}" srcOrd="1" destOrd="0" parTransId="{693E0482-9172-404D-86C1-0560DB63271F}" sibTransId="{3E823440-CA2E-4CB9-BE68-4F2778D4DB0A}"/>
    <dgm:cxn modelId="{E94C1396-3BEE-4AB8-ACB1-A9B0E437B929}" type="presOf" srcId="{6CF0CE2E-97FC-44E8-ABF5-213E2EDEF984}" destId="{AE51B0EA-7573-4742-988D-F66AC4DF6CDD}" srcOrd="0" destOrd="0" presId="urn:microsoft.com/office/officeart/2005/8/layout/chevron2"/>
    <dgm:cxn modelId="{5FC28964-AC92-4A52-B22B-8089F46924E5}" srcId="{66187357-E52E-492F-8202-84FB26BCCB74}" destId="{6CF0CE2E-97FC-44E8-ABF5-213E2EDEF984}" srcOrd="0" destOrd="0" parTransId="{29FCCA0B-9F3F-4923-B6C4-C3791D5EA16C}" sibTransId="{CB50D264-F2CD-49FD-A00B-63CFB88FD927}"/>
    <dgm:cxn modelId="{D96541BC-BA94-4C9C-86E5-848565AEF098}" type="presOf" srcId="{5AF7ED4A-D52A-4B2D-9B44-6B30F58B2347}" destId="{8E2EA0E0-CEA0-432C-A0E5-EA719C66B9E1}" srcOrd="0" destOrd="1" presId="urn:microsoft.com/office/officeart/2005/8/layout/chevron2"/>
    <dgm:cxn modelId="{9483E4BA-0723-4ACB-B58C-0726F8DE7298}" type="presOf" srcId="{EB45212E-64AD-41E7-A909-8F3BFC8CEBED}" destId="{8E2EA0E0-CEA0-432C-A0E5-EA719C66B9E1}" srcOrd="0" destOrd="0" presId="urn:microsoft.com/office/officeart/2005/8/layout/chevron2"/>
    <dgm:cxn modelId="{1DFB2C43-1779-4E87-BD5C-91726DE8CCF6}" srcId="{E9CE9A7E-5CD2-4F00-94D2-A04399CBAB1A}" destId="{B0928910-A311-4A77-8091-0615155E66E0}" srcOrd="0" destOrd="0" parTransId="{044CC8C5-1EF3-4321-9364-DA13EDC156C9}" sibTransId="{464545F4-F520-4A6C-B047-005B387D70AE}"/>
    <dgm:cxn modelId="{9F3D9613-6514-4611-8721-1E8626BA90E0}" srcId="{7287F239-47E3-47F9-81F0-BAEE62A2FCA4}" destId="{38E05B41-36D7-4F8B-8004-ED96017F27E3}" srcOrd="1" destOrd="0" parTransId="{FBFB1EBB-8161-4ED4-B1C7-62A93B283834}" sibTransId="{8E54B215-6159-4F00-8E3C-1C7F7438E0EE}"/>
    <dgm:cxn modelId="{D1222A38-610A-407C-8294-1033A9619277}" type="presOf" srcId="{7287F239-47E3-47F9-81F0-BAEE62A2FCA4}" destId="{B53DC039-3EA4-473D-90A6-406EBE61CB4D}" srcOrd="0" destOrd="0" presId="urn:microsoft.com/office/officeart/2005/8/layout/chevron2"/>
    <dgm:cxn modelId="{323DC7C2-02B2-49F7-BDF2-E2809AC1B69B}" type="presOf" srcId="{D215C669-75B7-44B7-A96F-90D88768B60C}" destId="{AE51B0EA-7573-4742-988D-F66AC4DF6CDD}" srcOrd="0" destOrd="1" presId="urn:microsoft.com/office/officeart/2005/8/layout/chevron2"/>
    <dgm:cxn modelId="{4F3CCC62-791F-4748-81B5-FB9646CBDA9D}" type="presOf" srcId="{E9CE9A7E-5CD2-4F00-94D2-A04399CBAB1A}" destId="{CE7707FB-C2DC-44CF-962E-8341ED82EE26}" srcOrd="0" destOrd="0" presId="urn:microsoft.com/office/officeart/2005/8/layout/chevron2"/>
    <dgm:cxn modelId="{75C84DC1-7298-4862-9C43-28BB12C7B107}" type="presOf" srcId="{B0928910-A311-4A77-8091-0615155E66E0}" destId="{A11B5A3C-886A-4766-8CDB-4B32FE223A81}" srcOrd="0" destOrd="0" presId="urn:microsoft.com/office/officeart/2005/8/layout/chevron2"/>
    <dgm:cxn modelId="{43C01AEF-9161-478F-8840-3840E7CFA757}" srcId="{7287F239-47E3-47F9-81F0-BAEE62A2FCA4}" destId="{E9CE9A7E-5CD2-4F00-94D2-A04399CBAB1A}" srcOrd="2" destOrd="0" parTransId="{D395AFA5-9288-4BEE-A87D-D545C1DF1359}" sibTransId="{1F4B5B10-3D17-4917-B2D7-42AFEAD2827C}"/>
    <dgm:cxn modelId="{ED21B913-4FC1-424F-BAA2-ECF5B103E057}" srcId="{66187357-E52E-492F-8202-84FB26BCCB74}" destId="{D215C669-75B7-44B7-A96F-90D88768B60C}" srcOrd="1" destOrd="0" parTransId="{2E6387FD-CE63-4810-880D-573A2F9942B1}" sibTransId="{6E648B6E-1A36-4F22-88F3-80D59B1DBC03}"/>
    <dgm:cxn modelId="{F48406E1-0B82-4CD5-9D5D-00CD9BD80C27}" type="presOf" srcId="{38E05B41-36D7-4F8B-8004-ED96017F27E3}" destId="{D97E44CD-ADC8-449C-A594-1A25892E1A01}" srcOrd="0" destOrd="0" presId="urn:microsoft.com/office/officeart/2005/8/layout/chevron2"/>
    <dgm:cxn modelId="{2223AF87-89E2-4E2B-AACF-65FE120E7079}" srcId="{38E05B41-36D7-4F8B-8004-ED96017F27E3}" destId="{EB45212E-64AD-41E7-A909-8F3BFC8CEBED}" srcOrd="0" destOrd="0" parTransId="{A6E50831-0A96-4CAF-A537-45890A8637CA}" sibTransId="{424289B3-F153-4858-90B2-39A698B13CEC}"/>
    <dgm:cxn modelId="{75474709-A615-46A2-A752-958871B496D9}" type="presParOf" srcId="{B53DC039-3EA4-473D-90A6-406EBE61CB4D}" destId="{D4C33C7E-4FD3-48A8-8B03-E6D624563089}" srcOrd="0" destOrd="0" presId="urn:microsoft.com/office/officeart/2005/8/layout/chevron2"/>
    <dgm:cxn modelId="{A714BE6E-48DA-4FB6-B523-9CAA1E9E9FD3}" type="presParOf" srcId="{D4C33C7E-4FD3-48A8-8B03-E6D624563089}" destId="{FEDA1837-8D51-418C-8DCA-700049DFD118}" srcOrd="0" destOrd="0" presId="urn:microsoft.com/office/officeart/2005/8/layout/chevron2"/>
    <dgm:cxn modelId="{B3728033-BC43-4DF8-B341-1FB984468AF0}" type="presParOf" srcId="{D4C33C7E-4FD3-48A8-8B03-E6D624563089}" destId="{AE51B0EA-7573-4742-988D-F66AC4DF6CDD}" srcOrd="1" destOrd="0" presId="urn:microsoft.com/office/officeart/2005/8/layout/chevron2"/>
    <dgm:cxn modelId="{CCC5182B-2828-4DA8-A208-7E4C924457BA}" type="presParOf" srcId="{B53DC039-3EA4-473D-90A6-406EBE61CB4D}" destId="{61E278C0-6E5F-417F-9256-8C2DBE2AA303}" srcOrd="1" destOrd="0" presId="urn:microsoft.com/office/officeart/2005/8/layout/chevron2"/>
    <dgm:cxn modelId="{1A2A8551-CBA5-4663-8CF3-2798B4DE18E3}" type="presParOf" srcId="{B53DC039-3EA4-473D-90A6-406EBE61CB4D}" destId="{878B8CC8-6DC0-4CC0-BB99-FC9524DC3885}" srcOrd="2" destOrd="0" presId="urn:microsoft.com/office/officeart/2005/8/layout/chevron2"/>
    <dgm:cxn modelId="{FF4D2900-7173-4297-BE1E-777A3422832E}" type="presParOf" srcId="{878B8CC8-6DC0-4CC0-BB99-FC9524DC3885}" destId="{D97E44CD-ADC8-449C-A594-1A25892E1A01}" srcOrd="0" destOrd="0" presId="urn:microsoft.com/office/officeart/2005/8/layout/chevron2"/>
    <dgm:cxn modelId="{57110C60-C351-4170-B65F-5ADE7F5FD4C9}" type="presParOf" srcId="{878B8CC8-6DC0-4CC0-BB99-FC9524DC3885}" destId="{8E2EA0E0-CEA0-432C-A0E5-EA719C66B9E1}" srcOrd="1" destOrd="0" presId="urn:microsoft.com/office/officeart/2005/8/layout/chevron2"/>
    <dgm:cxn modelId="{EEBDE2B5-0937-4A83-915A-2E1D5B147A12}" type="presParOf" srcId="{B53DC039-3EA4-473D-90A6-406EBE61CB4D}" destId="{064380AD-7BA2-44B3-A5CE-F926C974E800}" srcOrd="3" destOrd="0" presId="urn:microsoft.com/office/officeart/2005/8/layout/chevron2"/>
    <dgm:cxn modelId="{C8B7558C-B6DD-4110-9E61-1B7643B579B0}" type="presParOf" srcId="{B53DC039-3EA4-473D-90A6-406EBE61CB4D}" destId="{CBE438F2-0A00-4350-A0A4-2AD618511E5A}" srcOrd="4" destOrd="0" presId="urn:microsoft.com/office/officeart/2005/8/layout/chevron2"/>
    <dgm:cxn modelId="{8B9698D3-0DE7-4675-892B-92143459FD7F}" type="presParOf" srcId="{CBE438F2-0A00-4350-A0A4-2AD618511E5A}" destId="{CE7707FB-C2DC-44CF-962E-8341ED82EE26}" srcOrd="0" destOrd="0" presId="urn:microsoft.com/office/officeart/2005/8/layout/chevron2"/>
    <dgm:cxn modelId="{6C781F2D-F8C7-4610-BB6F-06270CB0D62F}" type="presParOf" srcId="{CBE438F2-0A00-4350-A0A4-2AD618511E5A}" destId="{A11B5A3C-886A-4766-8CDB-4B32FE223A8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FC33851-5240-4E20-9676-59EC95181007}" type="doc">
      <dgm:prSet loTypeId="urn:microsoft.com/office/officeart/2005/8/layout/cycle6" loCatId="relationship" qsTypeId="urn:microsoft.com/office/officeart/2005/8/quickstyle/simple3" qsCatId="simple" csTypeId="urn:microsoft.com/office/officeart/2005/8/colors/accent1_2" csCatId="accent1" phldr="1"/>
      <dgm:spPr/>
      <dgm:t>
        <a:bodyPr/>
        <a:lstStyle/>
        <a:p>
          <a:endParaRPr lang="en-IN"/>
        </a:p>
      </dgm:t>
    </dgm:pt>
    <dgm:pt modelId="{02A0A74C-2369-412C-9A4D-9EE2014CACC8}">
      <dgm:prSet phldrT="[Text]"/>
      <dgm:spPr/>
      <dgm:t>
        <a:bodyPr/>
        <a:lstStyle/>
        <a:p>
          <a:r>
            <a:rPr lang="en-IN" dirty="0"/>
            <a:t>Appointment of Auditor/ Annual Activity Certificate</a:t>
          </a:r>
        </a:p>
      </dgm:t>
    </dgm:pt>
    <dgm:pt modelId="{C955CE6E-E840-4BF4-A33D-AFA1876C3187}" type="parTrans" cxnId="{35B1CFBD-4FA1-4210-8FAE-6B74B301FA60}">
      <dgm:prSet/>
      <dgm:spPr/>
      <dgm:t>
        <a:bodyPr/>
        <a:lstStyle/>
        <a:p>
          <a:endParaRPr lang="en-IN"/>
        </a:p>
      </dgm:t>
    </dgm:pt>
    <dgm:pt modelId="{09A6DB66-164E-4DFC-B8CC-8148901F957A}" type="sibTrans" cxnId="{35B1CFBD-4FA1-4210-8FAE-6B74B301FA60}">
      <dgm:prSet/>
      <dgm:spPr/>
      <dgm:t>
        <a:bodyPr/>
        <a:lstStyle/>
        <a:p>
          <a:endParaRPr lang="en-IN"/>
        </a:p>
      </dgm:t>
    </dgm:pt>
    <dgm:pt modelId="{3E1FD1BA-611F-4E0E-86AD-E9EA2061D7C1}">
      <dgm:prSet phldrT="[Text]"/>
      <dgm:spPr/>
      <dgm:t>
        <a:bodyPr/>
        <a:lstStyle/>
        <a:p>
          <a:r>
            <a:rPr lang="en-IN" dirty="0"/>
            <a:t>Annual Return in FC 4 within 60 days</a:t>
          </a:r>
        </a:p>
      </dgm:t>
    </dgm:pt>
    <dgm:pt modelId="{811FB3A9-F967-4C51-952F-F81D551DBE35}" type="parTrans" cxnId="{0ECAF33C-89AA-4FEA-9A00-B270942F50FF}">
      <dgm:prSet/>
      <dgm:spPr/>
      <dgm:t>
        <a:bodyPr/>
        <a:lstStyle/>
        <a:p>
          <a:endParaRPr lang="en-IN"/>
        </a:p>
      </dgm:t>
    </dgm:pt>
    <dgm:pt modelId="{E24D4896-2222-444D-A250-F4926B887AEC}" type="sibTrans" cxnId="{0ECAF33C-89AA-4FEA-9A00-B270942F50FF}">
      <dgm:prSet/>
      <dgm:spPr/>
      <dgm:t>
        <a:bodyPr/>
        <a:lstStyle/>
        <a:p>
          <a:endParaRPr lang="en-IN"/>
        </a:p>
      </dgm:t>
    </dgm:pt>
    <dgm:pt modelId="{62DA540C-7759-427C-B786-44BDAC760C1B}">
      <dgm:prSet phldrT="[Text]"/>
      <dgm:spPr/>
      <dgm:t>
        <a:bodyPr/>
        <a:lstStyle/>
        <a:p>
          <a:r>
            <a:rPr lang="en-IN" dirty="0"/>
            <a:t>Annual Accounts in FC 3 within 6 months</a:t>
          </a:r>
        </a:p>
      </dgm:t>
    </dgm:pt>
    <dgm:pt modelId="{24E194B0-45B8-49FF-B50C-D0C163B2136A}" type="parTrans" cxnId="{1FA92059-121F-4216-AECD-1CF74F595625}">
      <dgm:prSet/>
      <dgm:spPr/>
      <dgm:t>
        <a:bodyPr/>
        <a:lstStyle/>
        <a:p>
          <a:endParaRPr lang="en-IN"/>
        </a:p>
      </dgm:t>
    </dgm:pt>
    <dgm:pt modelId="{386D307E-323F-4F91-8DF8-DA3C76478E03}" type="sibTrans" cxnId="{1FA92059-121F-4216-AECD-1CF74F595625}">
      <dgm:prSet/>
      <dgm:spPr/>
      <dgm:t>
        <a:bodyPr/>
        <a:lstStyle/>
        <a:p>
          <a:endParaRPr lang="en-IN"/>
        </a:p>
      </dgm:t>
    </dgm:pt>
    <dgm:pt modelId="{AD16444D-CD1F-441A-926C-70962CEA741A}">
      <dgm:prSet phldrT="[Text]"/>
      <dgm:spPr/>
      <dgm:t>
        <a:bodyPr/>
        <a:lstStyle/>
        <a:p>
          <a:r>
            <a:rPr lang="en-IN" dirty="0"/>
            <a:t>FC 2 for any alteration is occurred within 30 days  </a:t>
          </a:r>
        </a:p>
      </dgm:t>
    </dgm:pt>
    <dgm:pt modelId="{1C9E0DBF-0A1C-44A5-9CC0-EC82DEE61E00}" type="parTrans" cxnId="{8D6D1D56-A1DA-405A-9F37-AFA5E089BCEF}">
      <dgm:prSet/>
      <dgm:spPr/>
      <dgm:t>
        <a:bodyPr/>
        <a:lstStyle/>
        <a:p>
          <a:endParaRPr lang="en-IN"/>
        </a:p>
      </dgm:t>
    </dgm:pt>
    <dgm:pt modelId="{DCA71765-E6D0-4736-B100-C27F56122D40}" type="sibTrans" cxnId="{8D6D1D56-A1DA-405A-9F37-AFA5E089BCEF}">
      <dgm:prSet/>
      <dgm:spPr/>
      <dgm:t>
        <a:bodyPr/>
        <a:lstStyle/>
        <a:p>
          <a:endParaRPr lang="en-IN"/>
        </a:p>
      </dgm:t>
    </dgm:pt>
    <dgm:pt modelId="{12A31171-F2DA-479B-BDEE-B9D6E3A67234}">
      <dgm:prSet phldrT="[Text]"/>
      <dgm:spPr/>
      <dgm:t>
        <a:bodyPr/>
        <a:lstStyle/>
        <a:p>
          <a:r>
            <a:rPr lang="en-IN" dirty="0"/>
            <a:t>Acquisition of Immovable property form IPI to RBI within 90 days </a:t>
          </a:r>
        </a:p>
      </dgm:t>
    </dgm:pt>
    <dgm:pt modelId="{CAD3A7EF-DB82-4EDF-9F09-75A64DC500FD}" type="parTrans" cxnId="{4974F623-52E7-4660-AE81-913732C39990}">
      <dgm:prSet/>
      <dgm:spPr/>
      <dgm:t>
        <a:bodyPr/>
        <a:lstStyle/>
        <a:p>
          <a:endParaRPr lang="en-IN"/>
        </a:p>
      </dgm:t>
    </dgm:pt>
    <dgm:pt modelId="{1F3A4A82-3407-47E6-A454-C17AD1382620}" type="sibTrans" cxnId="{4974F623-52E7-4660-AE81-913732C39990}">
      <dgm:prSet/>
      <dgm:spPr/>
      <dgm:t>
        <a:bodyPr/>
        <a:lstStyle/>
        <a:p>
          <a:endParaRPr lang="en-IN"/>
        </a:p>
      </dgm:t>
    </dgm:pt>
    <dgm:pt modelId="{129F68C0-DBAD-4F42-9D4C-BE0E459BD000}" type="pres">
      <dgm:prSet presAssocID="{2FC33851-5240-4E20-9676-59EC95181007}" presName="cycle" presStyleCnt="0">
        <dgm:presLayoutVars>
          <dgm:dir/>
          <dgm:resizeHandles val="exact"/>
        </dgm:presLayoutVars>
      </dgm:prSet>
      <dgm:spPr/>
      <dgm:t>
        <a:bodyPr/>
        <a:lstStyle/>
        <a:p>
          <a:endParaRPr lang="en-IN"/>
        </a:p>
      </dgm:t>
    </dgm:pt>
    <dgm:pt modelId="{59F13FFA-F80B-418F-8BE7-CC8D22664BA8}" type="pres">
      <dgm:prSet presAssocID="{02A0A74C-2369-412C-9A4D-9EE2014CACC8}" presName="node" presStyleLbl="node1" presStyleIdx="0" presStyleCnt="5">
        <dgm:presLayoutVars>
          <dgm:bulletEnabled val="1"/>
        </dgm:presLayoutVars>
      </dgm:prSet>
      <dgm:spPr/>
      <dgm:t>
        <a:bodyPr/>
        <a:lstStyle/>
        <a:p>
          <a:endParaRPr lang="en-IN"/>
        </a:p>
      </dgm:t>
    </dgm:pt>
    <dgm:pt modelId="{C082E7FA-9FA1-49A0-A664-D73D957A2700}" type="pres">
      <dgm:prSet presAssocID="{02A0A74C-2369-412C-9A4D-9EE2014CACC8}" presName="spNode" presStyleCnt="0"/>
      <dgm:spPr/>
    </dgm:pt>
    <dgm:pt modelId="{D6F5F0A6-B9C4-4918-ADE8-315B1664492F}" type="pres">
      <dgm:prSet presAssocID="{09A6DB66-164E-4DFC-B8CC-8148901F957A}" presName="sibTrans" presStyleLbl="sibTrans1D1" presStyleIdx="0" presStyleCnt="5"/>
      <dgm:spPr/>
      <dgm:t>
        <a:bodyPr/>
        <a:lstStyle/>
        <a:p>
          <a:endParaRPr lang="en-IN"/>
        </a:p>
      </dgm:t>
    </dgm:pt>
    <dgm:pt modelId="{9B17E8E5-F7BD-4ECC-A57F-945E96B15B87}" type="pres">
      <dgm:prSet presAssocID="{3E1FD1BA-611F-4E0E-86AD-E9EA2061D7C1}" presName="node" presStyleLbl="node1" presStyleIdx="1" presStyleCnt="5">
        <dgm:presLayoutVars>
          <dgm:bulletEnabled val="1"/>
        </dgm:presLayoutVars>
      </dgm:prSet>
      <dgm:spPr/>
      <dgm:t>
        <a:bodyPr/>
        <a:lstStyle/>
        <a:p>
          <a:endParaRPr lang="en-IN"/>
        </a:p>
      </dgm:t>
    </dgm:pt>
    <dgm:pt modelId="{DA2332C6-3E6F-41CA-AAE5-F2005D6D2026}" type="pres">
      <dgm:prSet presAssocID="{3E1FD1BA-611F-4E0E-86AD-E9EA2061D7C1}" presName="spNode" presStyleCnt="0"/>
      <dgm:spPr/>
    </dgm:pt>
    <dgm:pt modelId="{43FA6962-2F97-4E17-B8AD-4D5A6B0FCC04}" type="pres">
      <dgm:prSet presAssocID="{E24D4896-2222-444D-A250-F4926B887AEC}" presName="sibTrans" presStyleLbl="sibTrans1D1" presStyleIdx="1" presStyleCnt="5"/>
      <dgm:spPr/>
      <dgm:t>
        <a:bodyPr/>
        <a:lstStyle/>
        <a:p>
          <a:endParaRPr lang="en-IN"/>
        </a:p>
      </dgm:t>
    </dgm:pt>
    <dgm:pt modelId="{20F33DED-537F-4EE5-9861-F779CC9C20D0}" type="pres">
      <dgm:prSet presAssocID="{62DA540C-7759-427C-B786-44BDAC760C1B}" presName="node" presStyleLbl="node1" presStyleIdx="2" presStyleCnt="5">
        <dgm:presLayoutVars>
          <dgm:bulletEnabled val="1"/>
        </dgm:presLayoutVars>
      </dgm:prSet>
      <dgm:spPr/>
      <dgm:t>
        <a:bodyPr/>
        <a:lstStyle/>
        <a:p>
          <a:endParaRPr lang="en-IN"/>
        </a:p>
      </dgm:t>
    </dgm:pt>
    <dgm:pt modelId="{5F66B3B9-5159-494F-AB44-4BCE3FF4AE31}" type="pres">
      <dgm:prSet presAssocID="{62DA540C-7759-427C-B786-44BDAC760C1B}" presName="spNode" presStyleCnt="0"/>
      <dgm:spPr/>
    </dgm:pt>
    <dgm:pt modelId="{8C2AC157-0644-47EC-8F6D-70BC163EE977}" type="pres">
      <dgm:prSet presAssocID="{386D307E-323F-4F91-8DF8-DA3C76478E03}" presName="sibTrans" presStyleLbl="sibTrans1D1" presStyleIdx="2" presStyleCnt="5"/>
      <dgm:spPr/>
      <dgm:t>
        <a:bodyPr/>
        <a:lstStyle/>
        <a:p>
          <a:endParaRPr lang="en-IN"/>
        </a:p>
      </dgm:t>
    </dgm:pt>
    <dgm:pt modelId="{A1EA838B-3382-4106-AFBE-A2F5141CFE27}" type="pres">
      <dgm:prSet presAssocID="{AD16444D-CD1F-441A-926C-70962CEA741A}" presName="node" presStyleLbl="node1" presStyleIdx="3" presStyleCnt="5">
        <dgm:presLayoutVars>
          <dgm:bulletEnabled val="1"/>
        </dgm:presLayoutVars>
      </dgm:prSet>
      <dgm:spPr/>
      <dgm:t>
        <a:bodyPr/>
        <a:lstStyle/>
        <a:p>
          <a:endParaRPr lang="en-IN"/>
        </a:p>
      </dgm:t>
    </dgm:pt>
    <dgm:pt modelId="{630C364D-D686-41EC-936F-8F1A847A4497}" type="pres">
      <dgm:prSet presAssocID="{AD16444D-CD1F-441A-926C-70962CEA741A}" presName="spNode" presStyleCnt="0"/>
      <dgm:spPr/>
    </dgm:pt>
    <dgm:pt modelId="{970DE2C3-FEA0-4BED-A1D3-CC93907DA53C}" type="pres">
      <dgm:prSet presAssocID="{DCA71765-E6D0-4736-B100-C27F56122D40}" presName="sibTrans" presStyleLbl="sibTrans1D1" presStyleIdx="3" presStyleCnt="5"/>
      <dgm:spPr/>
      <dgm:t>
        <a:bodyPr/>
        <a:lstStyle/>
        <a:p>
          <a:endParaRPr lang="en-IN"/>
        </a:p>
      </dgm:t>
    </dgm:pt>
    <dgm:pt modelId="{429DBA1C-E24A-43C0-A9DD-1E999B2AC517}" type="pres">
      <dgm:prSet presAssocID="{12A31171-F2DA-479B-BDEE-B9D6E3A67234}" presName="node" presStyleLbl="node1" presStyleIdx="4" presStyleCnt="5">
        <dgm:presLayoutVars>
          <dgm:bulletEnabled val="1"/>
        </dgm:presLayoutVars>
      </dgm:prSet>
      <dgm:spPr/>
      <dgm:t>
        <a:bodyPr/>
        <a:lstStyle/>
        <a:p>
          <a:endParaRPr lang="en-IN"/>
        </a:p>
      </dgm:t>
    </dgm:pt>
    <dgm:pt modelId="{DA7DEAF5-C128-405C-86B6-552BCFA5A665}" type="pres">
      <dgm:prSet presAssocID="{12A31171-F2DA-479B-BDEE-B9D6E3A67234}" presName="spNode" presStyleCnt="0"/>
      <dgm:spPr/>
    </dgm:pt>
    <dgm:pt modelId="{AE3AE732-9971-415C-A682-7F467248A32B}" type="pres">
      <dgm:prSet presAssocID="{1F3A4A82-3407-47E6-A454-C17AD1382620}" presName="sibTrans" presStyleLbl="sibTrans1D1" presStyleIdx="4" presStyleCnt="5"/>
      <dgm:spPr/>
      <dgm:t>
        <a:bodyPr/>
        <a:lstStyle/>
        <a:p>
          <a:endParaRPr lang="en-IN"/>
        </a:p>
      </dgm:t>
    </dgm:pt>
  </dgm:ptLst>
  <dgm:cxnLst>
    <dgm:cxn modelId="{8BC0BFA8-EBE0-4517-A573-0BFD8E8935CB}" type="presOf" srcId="{1F3A4A82-3407-47E6-A454-C17AD1382620}" destId="{AE3AE732-9971-415C-A682-7F467248A32B}" srcOrd="0" destOrd="0" presId="urn:microsoft.com/office/officeart/2005/8/layout/cycle6"/>
    <dgm:cxn modelId="{67C2CDCE-D68B-4044-80FF-2614901E824F}" type="presOf" srcId="{3E1FD1BA-611F-4E0E-86AD-E9EA2061D7C1}" destId="{9B17E8E5-F7BD-4ECC-A57F-945E96B15B87}" srcOrd="0" destOrd="0" presId="urn:microsoft.com/office/officeart/2005/8/layout/cycle6"/>
    <dgm:cxn modelId="{95CB2FE4-7218-4F1A-A680-A27FB94B69B3}" type="presOf" srcId="{62DA540C-7759-427C-B786-44BDAC760C1B}" destId="{20F33DED-537F-4EE5-9861-F779CC9C20D0}" srcOrd="0" destOrd="0" presId="urn:microsoft.com/office/officeart/2005/8/layout/cycle6"/>
    <dgm:cxn modelId="{0ECAF33C-89AA-4FEA-9A00-B270942F50FF}" srcId="{2FC33851-5240-4E20-9676-59EC95181007}" destId="{3E1FD1BA-611F-4E0E-86AD-E9EA2061D7C1}" srcOrd="1" destOrd="0" parTransId="{811FB3A9-F967-4C51-952F-F81D551DBE35}" sibTransId="{E24D4896-2222-444D-A250-F4926B887AEC}"/>
    <dgm:cxn modelId="{0BBCE393-8598-44D2-ADE0-C4F922AED192}" type="presOf" srcId="{E24D4896-2222-444D-A250-F4926B887AEC}" destId="{43FA6962-2F97-4E17-B8AD-4D5A6B0FCC04}" srcOrd="0" destOrd="0" presId="urn:microsoft.com/office/officeart/2005/8/layout/cycle6"/>
    <dgm:cxn modelId="{57F972C9-7A0C-4BD5-926F-15AB65DAD2BA}" type="presOf" srcId="{AD16444D-CD1F-441A-926C-70962CEA741A}" destId="{A1EA838B-3382-4106-AFBE-A2F5141CFE27}" srcOrd="0" destOrd="0" presId="urn:microsoft.com/office/officeart/2005/8/layout/cycle6"/>
    <dgm:cxn modelId="{35B1CFBD-4FA1-4210-8FAE-6B74B301FA60}" srcId="{2FC33851-5240-4E20-9676-59EC95181007}" destId="{02A0A74C-2369-412C-9A4D-9EE2014CACC8}" srcOrd="0" destOrd="0" parTransId="{C955CE6E-E840-4BF4-A33D-AFA1876C3187}" sibTransId="{09A6DB66-164E-4DFC-B8CC-8148901F957A}"/>
    <dgm:cxn modelId="{3CE8EBAD-B3ED-42FA-A22C-AA2E84514DA4}" type="presOf" srcId="{2FC33851-5240-4E20-9676-59EC95181007}" destId="{129F68C0-DBAD-4F42-9D4C-BE0E459BD000}" srcOrd="0" destOrd="0" presId="urn:microsoft.com/office/officeart/2005/8/layout/cycle6"/>
    <dgm:cxn modelId="{1FA92059-121F-4216-AECD-1CF74F595625}" srcId="{2FC33851-5240-4E20-9676-59EC95181007}" destId="{62DA540C-7759-427C-B786-44BDAC760C1B}" srcOrd="2" destOrd="0" parTransId="{24E194B0-45B8-49FF-B50C-D0C163B2136A}" sibTransId="{386D307E-323F-4F91-8DF8-DA3C76478E03}"/>
    <dgm:cxn modelId="{8D6D1D56-A1DA-405A-9F37-AFA5E089BCEF}" srcId="{2FC33851-5240-4E20-9676-59EC95181007}" destId="{AD16444D-CD1F-441A-926C-70962CEA741A}" srcOrd="3" destOrd="0" parTransId="{1C9E0DBF-0A1C-44A5-9CC0-EC82DEE61E00}" sibTransId="{DCA71765-E6D0-4736-B100-C27F56122D40}"/>
    <dgm:cxn modelId="{4974F623-52E7-4660-AE81-913732C39990}" srcId="{2FC33851-5240-4E20-9676-59EC95181007}" destId="{12A31171-F2DA-479B-BDEE-B9D6E3A67234}" srcOrd="4" destOrd="0" parTransId="{CAD3A7EF-DB82-4EDF-9F09-75A64DC500FD}" sibTransId="{1F3A4A82-3407-47E6-A454-C17AD1382620}"/>
    <dgm:cxn modelId="{646F6A7A-8F34-4F7B-921C-35E418BE2CC2}" type="presOf" srcId="{386D307E-323F-4F91-8DF8-DA3C76478E03}" destId="{8C2AC157-0644-47EC-8F6D-70BC163EE977}" srcOrd="0" destOrd="0" presId="urn:microsoft.com/office/officeart/2005/8/layout/cycle6"/>
    <dgm:cxn modelId="{64C0C244-9960-4F73-B2F4-DE23860D2331}" type="presOf" srcId="{02A0A74C-2369-412C-9A4D-9EE2014CACC8}" destId="{59F13FFA-F80B-418F-8BE7-CC8D22664BA8}" srcOrd="0" destOrd="0" presId="urn:microsoft.com/office/officeart/2005/8/layout/cycle6"/>
    <dgm:cxn modelId="{3B93F496-1530-4AE8-AA6B-8F8379E9CE64}" type="presOf" srcId="{DCA71765-E6D0-4736-B100-C27F56122D40}" destId="{970DE2C3-FEA0-4BED-A1D3-CC93907DA53C}" srcOrd="0" destOrd="0" presId="urn:microsoft.com/office/officeart/2005/8/layout/cycle6"/>
    <dgm:cxn modelId="{FBFCEF8D-B648-4AF0-AB20-ABB702C897B3}" type="presOf" srcId="{09A6DB66-164E-4DFC-B8CC-8148901F957A}" destId="{D6F5F0A6-B9C4-4918-ADE8-315B1664492F}" srcOrd="0" destOrd="0" presId="urn:microsoft.com/office/officeart/2005/8/layout/cycle6"/>
    <dgm:cxn modelId="{6DF8C6BA-F228-4CCC-B175-A6881AAC6FB5}" type="presOf" srcId="{12A31171-F2DA-479B-BDEE-B9D6E3A67234}" destId="{429DBA1C-E24A-43C0-A9DD-1E999B2AC517}" srcOrd="0" destOrd="0" presId="urn:microsoft.com/office/officeart/2005/8/layout/cycle6"/>
    <dgm:cxn modelId="{FB9A7586-61D4-46CA-8E21-12A7B746E4CC}" type="presParOf" srcId="{129F68C0-DBAD-4F42-9D4C-BE0E459BD000}" destId="{59F13FFA-F80B-418F-8BE7-CC8D22664BA8}" srcOrd="0" destOrd="0" presId="urn:microsoft.com/office/officeart/2005/8/layout/cycle6"/>
    <dgm:cxn modelId="{269E46D5-CD30-4283-B512-7DB5B1FA6B7A}" type="presParOf" srcId="{129F68C0-DBAD-4F42-9D4C-BE0E459BD000}" destId="{C082E7FA-9FA1-49A0-A664-D73D957A2700}" srcOrd="1" destOrd="0" presId="urn:microsoft.com/office/officeart/2005/8/layout/cycle6"/>
    <dgm:cxn modelId="{E8D478A1-996A-4EDB-9412-AF5459FBE0C9}" type="presParOf" srcId="{129F68C0-DBAD-4F42-9D4C-BE0E459BD000}" destId="{D6F5F0A6-B9C4-4918-ADE8-315B1664492F}" srcOrd="2" destOrd="0" presId="urn:microsoft.com/office/officeart/2005/8/layout/cycle6"/>
    <dgm:cxn modelId="{6038C138-1068-41D5-B2B8-BC448F0C678F}" type="presParOf" srcId="{129F68C0-DBAD-4F42-9D4C-BE0E459BD000}" destId="{9B17E8E5-F7BD-4ECC-A57F-945E96B15B87}" srcOrd="3" destOrd="0" presId="urn:microsoft.com/office/officeart/2005/8/layout/cycle6"/>
    <dgm:cxn modelId="{84D8F158-457C-4C25-B247-AEAC7BD9437B}" type="presParOf" srcId="{129F68C0-DBAD-4F42-9D4C-BE0E459BD000}" destId="{DA2332C6-3E6F-41CA-AAE5-F2005D6D2026}" srcOrd="4" destOrd="0" presId="urn:microsoft.com/office/officeart/2005/8/layout/cycle6"/>
    <dgm:cxn modelId="{6CF2FBD5-93F1-46DD-A6F0-2CF4D019FDFA}" type="presParOf" srcId="{129F68C0-DBAD-4F42-9D4C-BE0E459BD000}" destId="{43FA6962-2F97-4E17-B8AD-4D5A6B0FCC04}" srcOrd="5" destOrd="0" presId="urn:microsoft.com/office/officeart/2005/8/layout/cycle6"/>
    <dgm:cxn modelId="{41EE9325-4C8D-4CF9-8A19-1936443B0144}" type="presParOf" srcId="{129F68C0-DBAD-4F42-9D4C-BE0E459BD000}" destId="{20F33DED-537F-4EE5-9861-F779CC9C20D0}" srcOrd="6" destOrd="0" presId="urn:microsoft.com/office/officeart/2005/8/layout/cycle6"/>
    <dgm:cxn modelId="{C1DD3633-7418-4641-ACB4-27E0EA876F63}" type="presParOf" srcId="{129F68C0-DBAD-4F42-9D4C-BE0E459BD000}" destId="{5F66B3B9-5159-494F-AB44-4BCE3FF4AE31}" srcOrd="7" destOrd="0" presId="urn:microsoft.com/office/officeart/2005/8/layout/cycle6"/>
    <dgm:cxn modelId="{77338FF5-2A91-4F3B-821D-FFCA180A7A29}" type="presParOf" srcId="{129F68C0-DBAD-4F42-9D4C-BE0E459BD000}" destId="{8C2AC157-0644-47EC-8F6D-70BC163EE977}" srcOrd="8" destOrd="0" presId="urn:microsoft.com/office/officeart/2005/8/layout/cycle6"/>
    <dgm:cxn modelId="{8D692DD9-ABC0-4A1C-A952-FA2ABC895C77}" type="presParOf" srcId="{129F68C0-DBAD-4F42-9D4C-BE0E459BD000}" destId="{A1EA838B-3382-4106-AFBE-A2F5141CFE27}" srcOrd="9" destOrd="0" presId="urn:microsoft.com/office/officeart/2005/8/layout/cycle6"/>
    <dgm:cxn modelId="{2AB1B7DF-B001-4884-935C-1F7B184E475F}" type="presParOf" srcId="{129F68C0-DBAD-4F42-9D4C-BE0E459BD000}" destId="{630C364D-D686-41EC-936F-8F1A847A4497}" srcOrd="10" destOrd="0" presId="urn:microsoft.com/office/officeart/2005/8/layout/cycle6"/>
    <dgm:cxn modelId="{C2A23EFC-C17C-4E1E-A5EE-5F3ABC4561B3}" type="presParOf" srcId="{129F68C0-DBAD-4F42-9D4C-BE0E459BD000}" destId="{970DE2C3-FEA0-4BED-A1D3-CC93907DA53C}" srcOrd="11" destOrd="0" presId="urn:microsoft.com/office/officeart/2005/8/layout/cycle6"/>
    <dgm:cxn modelId="{7C788CEC-BFA1-4E31-A85B-BF61C1D83A45}" type="presParOf" srcId="{129F68C0-DBAD-4F42-9D4C-BE0E459BD000}" destId="{429DBA1C-E24A-43C0-A9DD-1E999B2AC517}" srcOrd="12" destOrd="0" presId="urn:microsoft.com/office/officeart/2005/8/layout/cycle6"/>
    <dgm:cxn modelId="{BBED69D5-07D7-4B9D-847E-9FFADEEC80FC}" type="presParOf" srcId="{129F68C0-DBAD-4F42-9D4C-BE0E459BD000}" destId="{DA7DEAF5-C128-405C-86B6-552BCFA5A665}" srcOrd="13" destOrd="0" presId="urn:microsoft.com/office/officeart/2005/8/layout/cycle6"/>
    <dgm:cxn modelId="{E55FAA7F-9176-4F7D-8FFB-06CC3F84EB11}" type="presParOf" srcId="{129F68C0-DBAD-4F42-9D4C-BE0E459BD000}" destId="{AE3AE732-9971-415C-A682-7F467248A32B}"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FC33851-5240-4E20-9676-59EC95181007}" type="doc">
      <dgm:prSet loTypeId="urn:microsoft.com/office/officeart/2005/8/layout/cycle6" loCatId="relationship" qsTypeId="urn:microsoft.com/office/officeart/2005/8/quickstyle/simple3" qsCatId="simple" csTypeId="urn:microsoft.com/office/officeart/2005/8/colors/accent1_2" csCatId="accent1" phldr="1"/>
      <dgm:spPr/>
      <dgm:t>
        <a:bodyPr/>
        <a:lstStyle/>
        <a:p>
          <a:endParaRPr lang="en-IN"/>
        </a:p>
      </dgm:t>
    </dgm:pt>
    <dgm:pt modelId="{02A0A74C-2369-412C-9A4D-9EE2014CACC8}">
      <dgm:prSet phldrT="[Text]" custT="1"/>
      <dgm:spPr/>
      <dgm:t>
        <a:bodyPr/>
        <a:lstStyle/>
        <a:p>
          <a:r>
            <a:rPr lang="en-IN" sz="1400" dirty="0" smtClean="0"/>
            <a:t>It is voluntary admission on a violation under FEMA</a:t>
          </a:r>
          <a:endParaRPr lang="en-IN" sz="1400" dirty="0"/>
        </a:p>
      </dgm:t>
    </dgm:pt>
    <dgm:pt modelId="{C955CE6E-E840-4BF4-A33D-AFA1876C3187}" type="parTrans" cxnId="{35B1CFBD-4FA1-4210-8FAE-6B74B301FA60}">
      <dgm:prSet/>
      <dgm:spPr/>
      <dgm:t>
        <a:bodyPr/>
        <a:lstStyle/>
        <a:p>
          <a:endParaRPr lang="en-IN"/>
        </a:p>
      </dgm:t>
    </dgm:pt>
    <dgm:pt modelId="{09A6DB66-164E-4DFC-B8CC-8148901F957A}" type="sibTrans" cxnId="{35B1CFBD-4FA1-4210-8FAE-6B74B301FA60}">
      <dgm:prSet/>
      <dgm:spPr/>
      <dgm:t>
        <a:bodyPr/>
        <a:lstStyle/>
        <a:p>
          <a:endParaRPr lang="en-IN"/>
        </a:p>
      </dgm:t>
    </dgm:pt>
    <dgm:pt modelId="{3E1FD1BA-611F-4E0E-86AD-E9EA2061D7C1}">
      <dgm:prSet phldrT="[Text]" custT="1"/>
      <dgm:spPr/>
      <dgm:t>
        <a:bodyPr/>
        <a:lstStyle/>
        <a:p>
          <a:r>
            <a:rPr lang="en-US" sz="1400" dirty="0" smtClean="0"/>
            <a:t>It refers to admitting a Contravention, pleading guilty and seeking remedy</a:t>
          </a:r>
          <a:endParaRPr lang="en-IN" sz="1400" dirty="0"/>
        </a:p>
      </dgm:t>
    </dgm:pt>
    <dgm:pt modelId="{811FB3A9-F967-4C51-952F-F81D551DBE35}" type="parTrans" cxnId="{0ECAF33C-89AA-4FEA-9A00-B270942F50FF}">
      <dgm:prSet/>
      <dgm:spPr/>
      <dgm:t>
        <a:bodyPr/>
        <a:lstStyle/>
        <a:p>
          <a:endParaRPr lang="en-IN"/>
        </a:p>
      </dgm:t>
    </dgm:pt>
    <dgm:pt modelId="{E24D4896-2222-444D-A250-F4926B887AEC}" type="sibTrans" cxnId="{0ECAF33C-89AA-4FEA-9A00-B270942F50FF}">
      <dgm:prSet/>
      <dgm:spPr/>
      <dgm:t>
        <a:bodyPr/>
        <a:lstStyle/>
        <a:p>
          <a:endParaRPr lang="en-IN"/>
        </a:p>
      </dgm:t>
    </dgm:pt>
    <dgm:pt modelId="{62DA540C-7759-427C-B786-44BDAC760C1B}">
      <dgm:prSet phldrT="[Text]" custT="1"/>
      <dgm:spPr/>
      <dgm:t>
        <a:bodyPr/>
        <a:lstStyle/>
        <a:p>
          <a:r>
            <a:rPr lang="en-US" sz="1400" dirty="0" smtClean="0"/>
            <a:t>The provisions of section 15 of FEMA, 1999 permit compounding of contravention</a:t>
          </a:r>
          <a:endParaRPr lang="en-IN" sz="1400" dirty="0"/>
        </a:p>
      </dgm:t>
    </dgm:pt>
    <dgm:pt modelId="{24E194B0-45B8-49FF-B50C-D0C163B2136A}" type="parTrans" cxnId="{1FA92059-121F-4216-AECD-1CF74F595625}">
      <dgm:prSet/>
      <dgm:spPr/>
      <dgm:t>
        <a:bodyPr/>
        <a:lstStyle/>
        <a:p>
          <a:endParaRPr lang="en-IN"/>
        </a:p>
      </dgm:t>
    </dgm:pt>
    <dgm:pt modelId="{386D307E-323F-4F91-8DF8-DA3C76478E03}" type="sibTrans" cxnId="{1FA92059-121F-4216-AECD-1CF74F595625}">
      <dgm:prSet/>
      <dgm:spPr/>
      <dgm:t>
        <a:bodyPr/>
        <a:lstStyle/>
        <a:p>
          <a:endParaRPr lang="en-IN"/>
        </a:p>
      </dgm:t>
    </dgm:pt>
    <dgm:pt modelId="{AD16444D-CD1F-441A-926C-70962CEA741A}">
      <dgm:prSet phldrT="[Text]" custT="1"/>
      <dgm:spPr/>
      <dgm:t>
        <a:bodyPr/>
        <a:lstStyle/>
        <a:p>
          <a:r>
            <a:rPr lang="en-US" sz="1400" dirty="0" smtClean="0"/>
            <a:t>The offence must be compounded within 180 days of the date of receipt of the application</a:t>
          </a:r>
          <a:endParaRPr lang="en-IN" sz="1400" dirty="0"/>
        </a:p>
      </dgm:t>
    </dgm:pt>
    <dgm:pt modelId="{1C9E0DBF-0A1C-44A5-9CC0-EC82DEE61E00}" type="parTrans" cxnId="{8D6D1D56-A1DA-405A-9F37-AFA5E089BCEF}">
      <dgm:prSet/>
      <dgm:spPr/>
      <dgm:t>
        <a:bodyPr/>
        <a:lstStyle/>
        <a:p>
          <a:endParaRPr lang="en-IN"/>
        </a:p>
      </dgm:t>
    </dgm:pt>
    <dgm:pt modelId="{DCA71765-E6D0-4736-B100-C27F56122D40}" type="sibTrans" cxnId="{8D6D1D56-A1DA-405A-9F37-AFA5E089BCEF}">
      <dgm:prSet/>
      <dgm:spPr/>
      <dgm:t>
        <a:bodyPr/>
        <a:lstStyle/>
        <a:p>
          <a:endParaRPr lang="en-IN"/>
        </a:p>
      </dgm:t>
    </dgm:pt>
    <dgm:pt modelId="{12A31171-F2DA-479B-BDEE-B9D6E3A67234}">
      <dgm:prSet phldrT="[Text]" custT="1"/>
      <dgm:spPr/>
      <dgm:t>
        <a:bodyPr/>
        <a:lstStyle/>
        <a:p>
          <a:r>
            <a:rPr lang="en-US" sz="1400" dirty="0" smtClean="0"/>
            <a:t>All </a:t>
          </a:r>
          <a:r>
            <a:rPr lang="en-US" sz="1400" dirty="0" smtClean="0"/>
            <a:t>contraventions of FEMA except clause (a) of section 3 of the Act, dealing essentially with </a:t>
          </a:r>
          <a:r>
            <a:rPr lang="en-US" sz="1400" dirty="0" err="1" smtClean="0"/>
            <a:t>hawala</a:t>
          </a:r>
          <a:r>
            <a:rPr lang="en-US" sz="1400" dirty="0" smtClean="0"/>
            <a:t> transactions</a:t>
          </a:r>
          <a:r>
            <a:rPr lang="en-US" sz="1100" dirty="0" smtClean="0"/>
            <a:t>.</a:t>
          </a:r>
          <a:endParaRPr lang="en-IN" sz="1100" dirty="0"/>
        </a:p>
      </dgm:t>
    </dgm:pt>
    <dgm:pt modelId="{CAD3A7EF-DB82-4EDF-9F09-75A64DC500FD}" type="parTrans" cxnId="{4974F623-52E7-4660-AE81-913732C39990}">
      <dgm:prSet/>
      <dgm:spPr/>
      <dgm:t>
        <a:bodyPr/>
        <a:lstStyle/>
        <a:p>
          <a:endParaRPr lang="en-IN"/>
        </a:p>
      </dgm:t>
    </dgm:pt>
    <dgm:pt modelId="{1F3A4A82-3407-47E6-A454-C17AD1382620}" type="sibTrans" cxnId="{4974F623-52E7-4660-AE81-913732C39990}">
      <dgm:prSet/>
      <dgm:spPr/>
      <dgm:t>
        <a:bodyPr/>
        <a:lstStyle/>
        <a:p>
          <a:endParaRPr lang="en-IN"/>
        </a:p>
      </dgm:t>
    </dgm:pt>
    <dgm:pt modelId="{129F68C0-DBAD-4F42-9D4C-BE0E459BD000}" type="pres">
      <dgm:prSet presAssocID="{2FC33851-5240-4E20-9676-59EC95181007}" presName="cycle" presStyleCnt="0">
        <dgm:presLayoutVars>
          <dgm:dir/>
          <dgm:resizeHandles val="exact"/>
        </dgm:presLayoutVars>
      </dgm:prSet>
      <dgm:spPr/>
      <dgm:t>
        <a:bodyPr/>
        <a:lstStyle/>
        <a:p>
          <a:endParaRPr lang="en-IN"/>
        </a:p>
      </dgm:t>
    </dgm:pt>
    <dgm:pt modelId="{59F13FFA-F80B-418F-8BE7-CC8D22664BA8}" type="pres">
      <dgm:prSet presAssocID="{02A0A74C-2369-412C-9A4D-9EE2014CACC8}" presName="node" presStyleLbl="node1" presStyleIdx="0" presStyleCnt="5">
        <dgm:presLayoutVars>
          <dgm:bulletEnabled val="1"/>
        </dgm:presLayoutVars>
      </dgm:prSet>
      <dgm:spPr/>
      <dgm:t>
        <a:bodyPr/>
        <a:lstStyle/>
        <a:p>
          <a:endParaRPr lang="en-IN"/>
        </a:p>
      </dgm:t>
    </dgm:pt>
    <dgm:pt modelId="{C082E7FA-9FA1-49A0-A664-D73D957A2700}" type="pres">
      <dgm:prSet presAssocID="{02A0A74C-2369-412C-9A4D-9EE2014CACC8}" presName="spNode" presStyleCnt="0"/>
      <dgm:spPr/>
      <dgm:t>
        <a:bodyPr/>
        <a:lstStyle/>
        <a:p>
          <a:endParaRPr lang="en-IN"/>
        </a:p>
      </dgm:t>
    </dgm:pt>
    <dgm:pt modelId="{D6F5F0A6-B9C4-4918-ADE8-315B1664492F}" type="pres">
      <dgm:prSet presAssocID="{09A6DB66-164E-4DFC-B8CC-8148901F957A}" presName="sibTrans" presStyleLbl="sibTrans1D1" presStyleIdx="0" presStyleCnt="5"/>
      <dgm:spPr/>
      <dgm:t>
        <a:bodyPr/>
        <a:lstStyle/>
        <a:p>
          <a:endParaRPr lang="en-IN"/>
        </a:p>
      </dgm:t>
    </dgm:pt>
    <dgm:pt modelId="{9B17E8E5-F7BD-4ECC-A57F-945E96B15B87}" type="pres">
      <dgm:prSet presAssocID="{3E1FD1BA-611F-4E0E-86AD-E9EA2061D7C1}" presName="node" presStyleLbl="node1" presStyleIdx="1" presStyleCnt="5">
        <dgm:presLayoutVars>
          <dgm:bulletEnabled val="1"/>
        </dgm:presLayoutVars>
      </dgm:prSet>
      <dgm:spPr/>
      <dgm:t>
        <a:bodyPr/>
        <a:lstStyle/>
        <a:p>
          <a:endParaRPr lang="en-IN"/>
        </a:p>
      </dgm:t>
    </dgm:pt>
    <dgm:pt modelId="{DA2332C6-3E6F-41CA-AAE5-F2005D6D2026}" type="pres">
      <dgm:prSet presAssocID="{3E1FD1BA-611F-4E0E-86AD-E9EA2061D7C1}" presName="spNode" presStyleCnt="0"/>
      <dgm:spPr/>
      <dgm:t>
        <a:bodyPr/>
        <a:lstStyle/>
        <a:p>
          <a:endParaRPr lang="en-IN"/>
        </a:p>
      </dgm:t>
    </dgm:pt>
    <dgm:pt modelId="{43FA6962-2F97-4E17-B8AD-4D5A6B0FCC04}" type="pres">
      <dgm:prSet presAssocID="{E24D4896-2222-444D-A250-F4926B887AEC}" presName="sibTrans" presStyleLbl="sibTrans1D1" presStyleIdx="1" presStyleCnt="5"/>
      <dgm:spPr/>
      <dgm:t>
        <a:bodyPr/>
        <a:lstStyle/>
        <a:p>
          <a:endParaRPr lang="en-IN"/>
        </a:p>
      </dgm:t>
    </dgm:pt>
    <dgm:pt modelId="{20F33DED-537F-4EE5-9861-F779CC9C20D0}" type="pres">
      <dgm:prSet presAssocID="{62DA540C-7759-427C-B786-44BDAC760C1B}" presName="node" presStyleLbl="node1" presStyleIdx="2" presStyleCnt="5">
        <dgm:presLayoutVars>
          <dgm:bulletEnabled val="1"/>
        </dgm:presLayoutVars>
      </dgm:prSet>
      <dgm:spPr/>
      <dgm:t>
        <a:bodyPr/>
        <a:lstStyle/>
        <a:p>
          <a:endParaRPr lang="en-IN"/>
        </a:p>
      </dgm:t>
    </dgm:pt>
    <dgm:pt modelId="{5F66B3B9-5159-494F-AB44-4BCE3FF4AE31}" type="pres">
      <dgm:prSet presAssocID="{62DA540C-7759-427C-B786-44BDAC760C1B}" presName="spNode" presStyleCnt="0"/>
      <dgm:spPr/>
      <dgm:t>
        <a:bodyPr/>
        <a:lstStyle/>
        <a:p>
          <a:endParaRPr lang="en-IN"/>
        </a:p>
      </dgm:t>
    </dgm:pt>
    <dgm:pt modelId="{8C2AC157-0644-47EC-8F6D-70BC163EE977}" type="pres">
      <dgm:prSet presAssocID="{386D307E-323F-4F91-8DF8-DA3C76478E03}" presName="sibTrans" presStyleLbl="sibTrans1D1" presStyleIdx="2" presStyleCnt="5"/>
      <dgm:spPr/>
      <dgm:t>
        <a:bodyPr/>
        <a:lstStyle/>
        <a:p>
          <a:endParaRPr lang="en-IN"/>
        </a:p>
      </dgm:t>
    </dgm:pt>
    <dgm:pt modelId="{A1EA838B-3382-4106-AFBE-A2F5141CFE27}" type="pres">
      <dgm:prSet presAssocID="{AD16444D-CD1F-441A-926C-70962CEA741A}" presName="node" presStyleLbl="node1" presStyleIdx="3" presStyleCnt="5">
        <dgm:presLayoutVars>
          <dgm:bulletEnabled val="1"/>
        </dgm:presLayoutVars>
      </dgm:prSet>
      <dgm:spPr/>
      <dgm:t>
        <a:bodyPr/>
        <a:lstStyle/>
        <a:p>
          <a:endParaRPr lang="en-IN"/>
        </a:p>
      </dgm:t>
    </dgm:pt>
    <dgm:pt modelId="{630C364D-D686-41EC-936F-8F1A847A4497}" type="pres">
      <dgm:prSet presAssocID="{AD16444D-CD1F-441A-926C-70962CEA741A}" presName="spNode" presStyleCnt="0"/>
      <dgm:spPr/>
      <dgm:t>
        <a:bodyPr/>
        <a:lstStyle/>
        <a:p>
          <a:endParaRPr lang="en-IN"/>
        </a:p>
      </dgm:t>
    </dgm:pt>
    <dgm:pt modelId="{970DE2C3-FEA0-4BED-A1D3-CC93907DA53C}" type="pres">
      <dgm:prSet presAssocID="{DCA71765-E6D0-4736-B100-C27F56122D40}" presName="sibTrans" presStyleLbl="sibTrans1D1" presStyleIdx="3" presStyleCnt="5"/>
      <dgm:spPr/>
      <dgm:t>
        <a:bodyPr/>
        <a:lstStyle/>
        <a:p>
          <a:endParaRPr lang="en-IN"/>
        </a:p>
      </dgm:t>
    </dgm:pt>
    <dgm:pt modelId="{429DBA1C-E24A-43C0-A9DD-1E999B2AC517}" type="pres">
      <dgm:prSet presAssocID="{12A31171-F2DA-479B-BDEE-B9D6E3A67234}" presName="node" presStyleLbl="node1" presStyleIdx="4" presStyleCnt="5">
        <dgm:presLayoutVars>
          <dgm:bulletEnabled val="1"/>
        </dgm:presLayoutVars>
      </dgm:prSet>
      <dgm:spPr/>
      <dgm:t>
        <a:bodyPr/>
        <a:lstStyle/>
        <a:p>
          <a:endParaRPr lang="en-IN"/>
        </a:p>
      </dgm:t>
    </dgm:pt>
    <dgm:pt modelId="{DA7DEAF5-C128-405C-86B6-552BCFA5A665}" type="pres">
      <dgm:prSet presAssocID="{12A31171-F2DA-479B-BDEE-B9D6E3A67234}" presName="spNode" presStyleCnt="0"/>
      <dgm:spPr/>
      <dgm:t>
        <a:bodyPr/>
        <a:lstStyle/>
        <a:p>
          <a:endParaRPr lang="en-IN"/>
        </a:p>
      </dgm:t>
    </dgm:pt>
    <dgm:pt modelId="{AE3AE732-9971-415C-A682-7F467248A32B}" type="pres">
      <dgm:prSet presAssocID="{1F3A4A82-3407-47E6-A454-C17AD1382620}" presName="sibTrans" presStyleLbl="sibTrans1D1" presStyleIdx="4" presStyleCnt="5"/>
      <dgm:spPr/>
      <dgm:t>
        <a:bodyPr/>
        <a:lstStyle/>
        <a:p>
          <a:endParaRPr lang="en-IN"/>
        </a:p>
      </dgm:t>
    </dgm:pt>
  </dgm:ptLst>
  <dgm:cxnLst>
    <dgm:cxn modelId="{6F01CF5F-3F7D-4D08-ACDC-6BDCD78CDDF7}" type="presOf" srcId="{DCA71765-E6D0-4736-B100-C27F56122D40}" destId="{970DE2C3-FEA0-4BED-A1D3-CC93907DA53C}" srcOrd="0" destOrd="0" presId="urn:microsoft.com/office/officeart/2005/8/layout/cycle6"/>
    <dgm:cxn modelId="{15F9BD9A-D989-4F54-B25F-3DCD338F660D}" type="presOf" srcId="{02A0A74C-2369-412C-9A4D-9EE2014CACC8}" destId="{59F13FFA-F80B-418F-8BE7-CC8D22664BA8}" srcOrd="0" destOrd="0" presId="urn:microsoft.com/office/officeart/2005/8/layout/cycle6"/>
    <dgm:cxn modelId="{E2047B9A-B93B-4F44-BE46-84CEBD37E303}" type="presOf" srcId="{62DA540C-7759-427C-B786-44BDAC760C1B}" destId="{20F33DED-537F-4EE5-9861-F779CC9C20D0}" srcOrd="0" destOrd="0" presId="urn:microsoft.com/office/officeart/2005/8/layout/cycle6"/>
    <dgm:cxn modelId="{0ECAF33C-89AA-4FEA-9A00-B270942F50FF}" srcId="{2FC33851-5240-4E20-9676-59EC95181007}" destId="{3E1FD1BA-611F-4E0E-86AD-E9EA2061D7C1}" srcOrd="1" destOrd="0" parTransId="{811FB3A9-F967-4C51-952F-F81D551DBE35}" sibTransId="{E24D4896-2222-444D-A250-F4926B887AEC}"/>
    <dgm:cxn modelId="{35B1CFBD-4FA1-4210-8FAE-6B74B301FA60}" srcId="{2FC33851-5240-4E20-9676-59EC95181007}" destId="{02A0A74C-2369-412C-9A4D-9EE2014CACC8}" srcOrd="0" destOrd="0" parTransId="{C955CE6E-E840-4BF4-A33D-AFA1876C3187}" sibTransId="{09A6DB66-164E-4DFC-B8CC-8148901F957A}"/>
    <dgm:cxn modelId="{1FA92059-121F-4216-AECD-1CF74F595625}" srcId="{2FC33851-5240-4E20-9676-59EC95181007}" destId="{62DA540C-7759-427C-B786-44BDAC760C1B}" srcOrd="2" destOrd="0" parTransId="{24E194B0-45B8-49FF-B50C-D0C163B2136A}" sibTransId="{386D307E-323F-4F91-8DF8-DA3C76478E03}"/>
    <dgm:cxn modelId="{8D6D1D56-A1DA-405A-9F37-AFA5E089BCEF}" srcId="{2FC33851-5240-4E20-9676-59EC95181007}" destId="{AD16444D-CD1F-441A-926C-70962CEA741A}" srcOrd="3" destOrd="0" parTransId="{1C9E0DBF-0A1C-44A5-9CC0-EC82DEE61E00}" sibTransId="{DCA71765-E6D0-4736-B100-C27F56122D40}"/>
    <dgm:cxn modelId="{4974F623-52E7-4660-AE81-913732C39990}" srcId="{2FC33851-5240-4E20-9676-59EC95181007}" destId="{12A31171-F2DA-479B-BDEE-B9D6E3A67234}" srcOrd="4" destOrd="0" parTransId="{CAD3A7EF-DB82-4EDF-9F09-75A64DC500FD}" sibTransId="{1F3A4A82-3407-47E6-A454-C17AD1382620}"/>
    <dgm:cxn modelId="{83D62954-6961-4302-8220-638760BE1F4D}" type="presOf" srcId="{2FC33851-5240-4E20-9676-59EC95181007}" destId="{129F68C0-DBAD-4F42-9D4C-BE0E459BD000}" srcOrd="0" destOrd="0" presId="urn:microsoft.com/office/officeart/2005/8/layout/cycle6"/>
    <dgm:cxn modelId="{1F5F0143-0FE1-4408-8C5A-6AEDCF67E353}" type="presOf" srcId="{09A6DB66-164E-4DFC-B8CC-8148901F957A}" destId="{D6F5F0A6-B9C4-4918-ADE8-315B1664492F}" srcOrd="0" destOrd="0" presId="urn:microsoft.com/office/officeart/2005/8/layout/cycle6"/>
    <dgm:cxn modelId="{B004D2A4-4C12-4B2C-9167-8C20123D3519}" type="presOf" srcId="{1F3A4A82-3407-47E6-A454-C17AD1382620}" destId="{AE3AE732-9971-415C-A682-7F467248A32B}" srcOrd="0" destOrd="0" presId="urn:microsoft.com/office/officeart/2005/8/layout/cycle6"/>
    <dgm:cxn modelId="{4F316C24-5A4A-4E8D-A7F9-BE0751CAF7E4}" type="presOf" srcId="{386D307E-323F-4F91-8DF8-DA3C76478E03}" destId="{8C2AC157-0644-47EC-8F6D-70BC163EE977}" srcOrd="0" destOrd="0" presId="urn:microsoft.com/office/officeart/2005/8/layout/cycle6"/>
    <dgm:cxn modelId="{972E2CEF-C069-4133-B831-AFA4C9EBAAF0}" type="presOf" srcId="{3E1FD1BA-611F-4E0E-86AD-E9EA2061D7C1}" destId="{9B17E8E5-F7BD-4ECC-A57F-945E96B15B87}" srcOrd="0" destOrd="0" presId="urn:microsoft.com/office/officeart/2005/8/layout/cycle6"/>
    <dgm:cxn modelId="{7FAFD7D9-44C4-4318-96A2-6C69164C9EBF}" type="presOf" srcId="{E24D4896-2222-444D-A250-F4926B887AEC}" destId="{43FA6962-2F97-4E17-B8AD-4D5A6B0FCC04}" srcOrd="0" destOrd="0" presId="urn:microsoft.com/office/officeart/2005/8/layout/cycle6"/>
    <dgm:cxn modelId="{A41D96C9-650F-463D-8685-BB1082ED75BE}" type="presOf" srcId="{AD16444D-CD1F-441A-926C-70962CEA741A}" destId="{A1EA838B-3382-4106-AFBE-A2F5141CFE27}" srcOrd="0" destOrd="0" presId="urn:microsoft.com/office/officeart/2005/8/layout/cycle6"/>
    <dgm:cxn modelId="{333DE7C2-8D76-4624-B4B0-9ADD973752D8}" type="presOf" srcId="{12A31171-F2DA-479B-BDEE-B9D6E3A67234}" destId="{429DBA1C-E24A-43C0-A9DD-1E999B2AC517}" srcOrd="0" destOrd="0" presId="urn:microsoft.com/office/officeart/2005/8/layout/cycle6"/>
    <dgm:cxn modelId="{E66863D8-3AD4-4A56-93E9-1FED2B1CC9E2}" type="presParOf" srcId="{129F68C0-DBAD-4F42-9D4C-BE0E459BD000}" destId="{59F13FFA-F80B-418F-8BE7-CC8D22664BA8}" srcOrd="0" destOrd="0" presId="urn:microsoft.com/office/officeart/2005/8/layout/cycle6"/>
    <dgm:cxn modelId="{425C2C97-7F8F-4146-948E-5D5468B7494B}" type="presParOf" srcId="{129F68C0-DBAD-4F42-9D4C-BE0E459BD000}" destId="{C082E7FA-9FA1-49A0-A664-D73D957A2700}" srcOrd="1" destOrd="0" presId="urn:microsoft.com/office/officeart/2005/8/layout/cycle6"/>
    <dgm:cxn modelId="{DF75E213-AC43-4DD7-9F1C-114778D3962E}" type="presParOf" srcId="{129F68C0-DBAD-4F42-9D4C-BE0E459BD000}" destId="{D6F5F0A6-B9C4-4918-ADE8-315B1664492F}" srcOrd="2" destOrd="0" presId="urn:microsoft.com/office/officeart/2005/8/layout/cycle6"/>
    <dgm:cxn modelId="{ED77F982-D57C-4605-A842-124CBADFBE59}" type="presParOf" srcId="{129F68C0-DBAD-4F42-9D4C-BE0E459BD000}" destId="{9B17E8E5-F7BD-4ECC-A57F-945E96B15B87}" srcOrd="3" destOrd="0" presId="urn:microsoft.com/office/officeart/2005/8/layout/cycle6"/>
    <dgm:cxn modelId="{F1FCA55E-44F6-41D1-B2D2-3F22B9EF29B6}" type="presParOf" srcId="{129F68C0-DBAD-4F42-9D4C-BE0E459BD000}" destId="{DA2332C6-3E6F-41CA-AAE5-F2005D6D2026}" srcOrd="4" destOrd="0" presId="urn:microsoft.com/office/officeart/2005/8/layout/cycle6"/>
    <dgm:cxn modelId="{680548F1-D301-46DE-84F0-01A7260D0B9E}" type="presParOf" srcId="{129F68C0-DBAD-4F42-9D4C-BE0E459BD000}" destId="{43FA6962-2F97-4E17-B8AD-4D5A6B0FCC04}" srcOrd="5" destOrd="0" presId="urn:microsoft.com/office/officeart/2005/8/layout/cycle6"/>
    <dgm:cxn modelId="{87AD524A-227B-4518-A01B-901983F05924}" type="presParOf" srcId="{129F68C0-DBAD-4F42-9D4C-BE0E459BD000}" destId="{20F33DED-537F-4EE5-9861-F779CC9C20D0}" srcOrd="6" destOrd="0" presId="urn:microsoft.com/office/officeart/2005/8/layout/cycle6"/>
    <dgm:cxn modelId="{47233633-F4C2-4E09-9C7E-9C5FFB553C61}" type="presParOf" srcId="{129F68C0-DBAD-4F42-9D4C-BE0E459BD000}" destId="{5F66B3B9-5159-494F-AB44-4BCE3FF4AE31}" srcOrd="7" destOrd="0" presId="urn:microsoft.com/office/officeart/2005/8/layout/cycle6"/>
    <dgm:cxn modelId="{F1CD4A53-8E49-416E-A31B-0EBCAC811DCD}" type="presParOf" srcId="{129F68C0-DBAD-4F42-9D4C-BE0E459BD000}" destId="{8C2AC157-0644-47EC-8F6D-70BC163EE977}" srcOrd="8" destOrd="0" presId="urn:microsoft.com/office/officeart/2005/8/layout/cycle6"/>
    <dgm:cxn modelId="{2DB39CD0-534C-4195-A192-B186D46176E9}" type="presParOf" srcId="{129F68C0-DBAD-4F42-9D4C-BE0E459BD000}" destId="{A1EA838B-3382-4106-AFBE-A2F5141CFE27}" srcOrd="9" destOrd="0" presId="urn:microsoft.com/office/officeart/2005/8/layout/cycle6"/>
    <dgm:cxn modelId="{605ABD05-5B49-4E38-A5DD-D850465BF36E}" type="presParOf" srcId="{129F68C0-DBAD-4F42-9D4C-BE0E459BD000}" destId="{630C364D-D686-41EC-936F-8F1A847A4497}" srcOrd="10" destOrd="0" presId="urn:microsoft.com/office/officeart/2005/8/layout/cycle6"/>
    <dgm:cxn modelId="{52FB7E8A-871C-4468-83DF-E3A5B09E05CA}" type="presParOf" srcId="{129F68C0-DBAD-4F42-9D4C-BE0E459BD000}" destId="{970DE2C3-FEA0-4BED-A1D3-CC93907DA53C}" srcOrd="11" destOrd="0" presId="urn:microsoft.com/office/officeart/2005/8/layout/cycle6"/>
    <dgm:cxn modelId="{99A4EDC1-EAEA-4B91-AF03-18ADC3E883FD}" type="presParOf" srcId="{129F68C0-DBAD-4F42-9D4C-BE0E459BD000}" destId="{429DBA1C-E24A-43C0-A9DD-1E999B2AC517}" srcOrd="12" destOrd="0" presId="urn:microsoft.com/office/officeart/2005/8/layout/cycle6"/>
    <dgm:cxn modelId="{D267D5A8-871D-4AED-8B08-F881C33D8A70}" type="presParOf" srcId="{129F68C0-DBAD-4F42-9D4C-BE0E459BD000}" destId="{DA7DEAF5-C128-405C-86B6-552BCFA5A665}" srcOrd="13" destOrd="0" presId="urn:microsoft.com/office/officeart/2005/8/layout/cycle6"/>
    <dgm:cxn modelId="{B15F267A-9B1E-46F5-8720-D0D4BD71D327}" type="presParOf" srcId="{129F68C0-DBAD-4F42-9D4C-BE0E459BD000}" destId="{AE3AE732-9971-415C-A682-7F467248A32B}"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F81764E-30AA-4AA2-BB06-6084CE2E164A}" type="doc">
      <dgm:prSet loTypeId="urn:microsoft.com/office/officeart/2005/8/layout/hierarchy3" loCatId="list" qsTypeId="urn:microsoft.com/office/officeart/2005/8/quickstyle/simple1" qsCatId="simple" csTypeId="urn:microsoft.com/office/officeart/2005/8/colors/colorful1" csCatId="colorful" phldr="1"/>
      <dgm:spPr/>
      <dgm:t>
        <a:bodyPr/>
        <a:lstStyle/>
        <a:p>
          <a:endParaRPr lang="en-US"/>
        </a:p>
      </dgm:t>
    </dgm:pt>
    <dgm:pt modelId="{821861FE-C3E1-4BA5-81F4-817C5803A393}">
      <dgm:prSet phldrT="[Text]" custT="1"/>
      <dgm:spPr/>
      <dgm:t>
        <a:bodyPr/>
        <a:lstStyle/>
        <a:p>
          <a:r>
            <a:rPr lang="en-US" sz="1200" dirty="0">
              <a:latin typeface="Calibri" panose="020F0502020204030204" pitchFamily="34" charset="0"/>
              <a:cs typeface="Calibri" panose="020F0502020204030204" pitchFamily="34" charset="0"/>
            </a:rPr>
            <a:t>Filing of Application</a:t>
          </a:r>
        </a:p>
      </dgm:t>
    </dgm:pt>
    <dgm:pt modelId="{02748F96-616A-4EF9-A488-E66487371FF0}" type="parTrans" cxnId="{84961064-CC4F-4C86-A439-26A183B6D440}">
      <dgm:prSet/>
      <dgm:spPr/>
      <dgm:t>
        <a:bodyPr/>
        <a:lstStyle/>
        <a:p>
          <a:endParaRPr lang="en-US" sz="1400"/>
        </a:p>
      </dgm:t>
    </dgm:pt>
    <dgm:pt modelId="{C4E0642B-F19C-47DE-943D-858EF3811385}" type="sibTrans" cxnId="{84961064-CC4F-4C86-A439-26A183B6D440}">
      <dgm:prSet/>
      <dgm:spPr/>
      <dgm:t>
        <a:bodyPr/>
        <a:lstStyle/>
        <a:p>
          <a:endParaRPr lang="en-US" sz="1400"/>
        </a:p>
      </dgm:t>
    </dgm:pt>
    <dgm:pt modelId="{376FF100-EECA-40C8-BC9A-46D35218FEEF}">
      <dgm:prSet phldrT="[Text]" custT="1"/>
      <dgm:spPr/>
      <dgm:t>
        <a:bodyPr/>
        <a:lstStyle/>
        <a:p>
          <a:r>
            <a:rPr lang="en-US" sz="1200" dirty="0">
              <a:latin typeface="Calibri" panose="020F0502020204030204" pitchFamily="34" charset="0"/>
              <a:cs typeface="Calibri" panose="020F0502020204030204" pitchFamily="34" charset="0"/>
            </a:rPr>
            <a:t>Scrutiny of application by RBI</a:t>
          </a:r>
        </a:p>
      </dgm:t>
    </dgm:pt>
    <dgm:pt modelId="{59414E9D-3B0A-4791-BE4D-401C9AFFD5DE}" type="parTrans" cxnId="{E72D009E-EBB8-4E11-BD36-8EAC2F3E5489}">
      <dgm:prSet/>
      <dgm:spPr/>
      <dgm:t>
        <a:bodyPr/>
        <a:lstStyle/>
        <a:p>
          <a:endParaRPr lang="en-US" sz="1400"/>
        </a:p>
      </dgm:t>
    </dgm:pt>
    <dgm:pt modelId="{E98B1EE8-0ED0-46DE-81DA-CC861A09344C}" type="sibTrans" cxnId="{E72D009E-EBB8-4E11-BD36-8EAC2F3E5489}">
      <dgm:prSet/>
      <dgm:spPr/>
      <dgm:t>
        <a:bodyPr/>
        <a:lstStyle/>
        <a:p>
          <a:endParaRPr lang="en-US" sz="1400"/>
        </a:p>
      </dgm:t>
    </dgm:pt>
    <dgm:pt modelId="{ACCAC208-BC1C-4FA9-A8A1-8684B45AAD7A}">
      <dgm:prSet phldrT="[Text]" custT="1"/>
      <dgm:spPr/>
      <dgm:t>
        <a:bodyPr/>
        <a:lstStyle/>
        <a:p>
          <a:r>
            <a:rPr lang="en-US" sz="1200" dirty="0">
              <a:latin typeface="Calibri" panose="020F0502020204030204" pitchFamily="34" charset="0"/>
              <a:cs typeface="Calibri" panose="020F0502020204030204" pitchFamily="34" charset="0"/>
            </a:rPr>
            <a:t>Replying to the queries</a:t>
          </a:r>
        </a:p>
      </dgm:t>
    </dgm:pt>
    <dgm:pt modelId="{206BB123-4DBB-47F1-B368-294297B69DD3}" type="parTrans" cxnId="{FD32F781-A0D7-4AC1-982F-A62045243623}">
      <dgm:prSet/>
      <dgm:spPr/>
      <dgm:t>
        <a:bodyPr/>
        <a:lstStyle/>
        <a:p>
          <a:endParaRPr lang="en-US" sz="1400"/>
        </a:p>
      </dgm:t>
    </dgm:pt>
    <dgm:pt modelId="{FA27B771-2438-4BDC-931F-AD046C938134}" type="sibTrans" cxnId="{FD32F781-A0D7-4AC1-982F-A62045243623}">
      <dgm:prSet/>
      <dgm:spPr/>
      <dgm:t>
        <a:bodyPr/>
        <a:lstStyle/>
        <a:p>
          <a:endParaRPr lang="en-US" sz="1400"/>
        </a:p>
      </dgm:t>
    </dgm:pt>
    <dgm:pt modelId="{A5A49396-8E71-49D6-B79E-CA81B4110BB3}">
      <dgm:prSet phldrT="[Text]" custT="1"/>
      <dgm:spPr/>
      <dgm:t>
        <a:bodyPr/>
        <a:lstStyle/>
        <a:p>
          <a:r>
            <a:rPr lang="en-US" sz="1200" dirty="0">
              <a:latin typeface="Calibri" panose="020F0502020204030204" pitchFamily="34" charset="0"/>
              <a:cs typeface="Calibri" panose="020F0502020204030204" pitchFamily="34" charset="0"/>
            </a:rPr>
            <a:t>Hearing by RBI</a:t>
          </a:r>
        </a:p>
      </dgm:t>
    </dgm:pt>
    <dgm:pt modelId="{7C06CF08-A2F8-4A7A-889E-2403C84C089F}" type="parTrans" cxnId="{E26E1C9D-76AC-4729-9CA8-F655DEB90B7B}">
      <dgm:prSet/>
      <dgm:spPr/>
      <dgm:t>
        <a:bodyPr/>
        <a:lstStyle/>
        <a:p>
          <a:endParaRPr lang="en-US" sz="1400"/>
        </a:p>
      </dgm:t>
    </dgm:pt>
    <dgm:pt modelId="{CEDF8587-9D10-474D-9CD7-5276DF6FBDAC}" type="sibTrans" cxnId="{E26E1C9D-76AC-4729-9CA8-F655DEB90B7B}">
      <dgm:prSet/>
      <dgm:spPr/>
      <dgm:t>
        <a:bodyPr/>
        <a:lstStyle/>
        <a:p>
          <a:endParaRPr lang="en-US" sz="1400"/>
        </a:p>
      </dgm:t>
    </dgm:pt>
    <dgm:pt modelId="{C6CFE498-41FC-4F2B-9663-4346EB5290C8}">
      <dgm:prSet phldrT="[Text]" custT="1"/>
      <dgm:spPr/>
      <dgm:t>
        <a:bodyPr/>
        <a:lstStyle/>
        <a:p>
          <a:r>
            <a:rPr lang="en-US" sz="1200" dirty="0">
              <a:latin typeface="Calibri" panose="020F0502020204030204" pitchFamily="34" charset="0"/>
              <a:cs typeface="Calibri" panose="020F0502020204030204" pitchFamily="34" charset="0"/>
            </a:rPr>
            <a:t>Compounding order and payment of fee</a:t>
          </a:r>
        </a:p>
      </dgm:t>
    </dgm:pt>
    <dgm:pt modelId="{AF230104-4F70-41C9-B2B1-751E575BD7A6}" type="parTrans" cxnId="{112DFB8D-7F08-4555-BDD7-9FEB1DA2B26C}">
      <dgm:prSet/>
      <dgm:spPr/>
      <dgm:t>
        <a:bodyPr/>
        <a:lstStyle/>
        <a:p>
          <a:endParaRPr lang="en-US" sz="1400"/>
        </a:p>
      </dgm:t>
    </dgm:pt>
    <dgm:pt modelId="{09641BB9-0E63-4186-91BD-21B3B0571364}" type="sibTrans" cxnId="{112DFB8D-7F08-4555-BDD7-9FEB1DA2B26C}">
      <dgm:prSet/>
      <dgm:spPr/>
      <dgm:t>
        <a:bodyPr/>
        <a:lstStyle/>
        <a:p>
          <a:endParaRPr lang="en-US" sz="1400"/>
        </a:p>
      </dgm:t>
    </dgm:pt>
    <dgm:pt modelId="{00586A16-9766-4182-8394-62043A562441}" type="pres">
      <dgm:prSet presAssocID="{4F81764E-30AA-4AA2-BB06-6084CE2E164A}" presName="diagram" presStyleCnt="0">
        <dgm:presLayoutVars>
          <dgm:chPref val="1"/>
          <dgm:dir/>
          <dgm:animOne val="branch"/>
          <dgm:animLvl val="lvl"/>
          <dgm:resizeHandles/>
        </dgm:presLayoutVars>
      </dgm:prSet>
      <dgm:spPr/>
      <dgm:t>
        <a:bodyPr/>
        <a:lstStyle/>
        <a:p>
          <a:endParaRPr lang="en-IN"/>
        </a:p>
      </dgm:t>
    </dgm:pt>
    <dgm:pt modelId="{28A6167C-27F7-4B65-ADBE-55F7A534BD03}" type="pres">
      <dgm:prSet presAssocID="{821861FE-C3E1-4BA5-81F4-817C5803A393}" presName="root" presStyleCnt="0"/>
      <dgm:spPr/>
    </dgm:pt>
    <dgm:pt modelId="{34B4D810-0236-4E63-ABAD-9B9CD16A9783}" type="pres">
      <dgm:prSet presAssocID="{821861FE-C3E1-4BA5-81F4-817C5803A393}" presName="rootComposite" presStyleCnt="0"/>
      <dgm:spPr/>
    </dgm:pt>
    <dgm:pt modelId="{94DD3D0C-27EB-4005-8126-953917149866}" type="pres">
      <dgm:prSet presAssocID="{821861FE-C3E1-4BA5-81F4-817C5803A393}" presName="rootText" presStyleLbl="node1" presStyleIdx="0" presStyleCnt="5"/>
      <dgm:spPr/>
      <dgm:t>
        <a:bodyPr/>
        <a:lstStyle/>
        <a:p>
          <a:endParaRPr lang="en-IN"/>
        </a:p>
      </dgm:t>
    </dgm:pt>
    <dgm:pt modelId="{8FA0E419-3FDB-4890-BBBD-721633786AC0}" type="pres">
      <dgm:prSet presAssocID="{821861FE-C3E1-4BA5-81F4-817C5803A393}" presName="rootConnector" presStyleLbl="node1" presStyleIdx="0" presStyleCnt="5"/>
      <dgm:spPr/>
      <dgm:t>
        <a:bodyPr/>
        <a:lstStyle/>
        <a:p>
          <a:endParaRPr lang="en-IN"/>
        </a:p>
      </dgm:t>
    </dgm:pt>
    <dgm:pt modelId="{96E071F6-9062-445B-A2D2-C2D9E59D6B8C}" type="pres">
      <dgm:prSet presAssocID="{821861FE-C3E1-4BA5-81F4-817C5803A393}" presName="childShape" presStyleCnt="0"/>
      <dgm:spPr/>
    </dgm:pt>
    <dgm:pt modelId="{893D5A89-FD8C-4F33-B773-4E17F35E09CE}" type="pres">
      <dgm:prSet presAssocID="{376FF100-EECA-40C8-BC9A-46D35218FEEF}" presName="root" presStyleCnt="0"/>
      <dgm:spPr/>
    </dgm:pt>
    <dgm:pt modelId="{BBB88B02-01EC-4C1D-96BF-68ABA696E6DF}" type="pres">
      <dgm:prSet presAssocID="{376FF100-EECA-40C8-BC9A-46D35218FEEF}" presName="rootComposite" presStyleCnt="0"/>
      <dgm:spPr/>
    </dgm:pt>
    <dgm:pt modelId="{DD9A2366-133E-4AC4-8296-914CC7CEEBBE}" type="pres">
      <dgm:prSet presAssocID="{376FF100-EECA-40C8-BC9A-46D35218FEEF}" presName="rootText" presStyleLbl="node1" presStyleIdx="1" presStyleCnt="5" custLinFactNeighborX="6060" custLinFactNeighborY="-304"/>
      <dgm:spPr/>
      <dgm:t>
        <a:bodyPr/>
        <a:lstStyle/>
        <a:p>
          <a:endParaRPr lang="en-IN"/>
        </a:p>
      </dgm:t>
    </dgm:pt>
    <dgm:pt modelId="{636BF24F-9E53-4ECC-AB45-07029493841A}" type="pres">
      <dgm:prSet presAssocID="{376FF100-EECA-40C8-BC9A-46D35218FEEF}" presName="rootConnector" presStyleLbl="node1" presStyleIdx="1" presStyleCnt="5"/>
      <dgm:spPr/>
      <dgm:t>
        <a:bodyPr/>
        <a:lstStyle/>
        <a:p>
          <a:endParaRPr lang="en-IN"/>
        </a:p>
      </dgm:t>
    </dgm:pt>
    <dgm:pt modelId="{41516FD4-6865-41F9-A263-EFE938519D8D}" type="pres">
      <dgm:prSet presAssocID="{376FF100-EECA-40C8-BC9A-46D35218FEEF}" presName="childShape" presStyleCnt="0"/>
      <dgm:spPr/>
    </dgm:pt>
    <dgm:pt modelId="{A0B90238-1734-4484-844A-23FC8D75CDD3}" type="pres">
      <dgm:prSet presAssocID="{ACCAC208-BC1C-4FA9-A8A1-8684B45AAD7A}" presName="root" presStyleCnt="0"/>
      <dgm:spPr/>
    </dgm:pt>
    <dgm:pt modelId="{3A7A2669-A0FE-48D6-B861-207C4E0BA02D}" type="pres">
      <dgm:prSet presAssocID="{ACCAC208-BC1C-4FA9-A8A1-8684B45AAD7A}" presName="rootComposite" presStyleCnt="0"/>
      <dgm:spPr/>
    </dgm:pt>
    <dgm:pt modelId="{E0D4DE78-8D7C-4B48-9A25-D5292486A6CD}" type="pres">
      <dgm:prSet presAssocID="{ACCAC208-BC1C-4FA9-A8A1-8684B45AAD7A}" presName="rootText" presStyleLbl="node1" presStyleIdx="2" presStyleCnt="5"/>
      <dgm:spPr/>
      <dgm:t>
        <a:bodyPr/>
        <a:lstStyle/>
        <a:p>
          <a:endParaRPr lang="en-IN"/>
        </a:p>
      </dgm:t>
    </dgm:pt>
    <dgm:pt modelId="{8AD0D5AD-0D28-4280-9BDD-86AC78B57D72}" type="pres">
      <dgm:prSet presAssocID="{ACCAC208-BC1C-4FA9-A8A1-8684B45AAD7A}" presName="rootConnector" presStyleLbl="node1" presStyleIdx="2" presStyleCnt="5"/>
      <dgm:spPr/>
      <dgm:t>
        <a:bodyPr/>
        <a:lstStyle/>
        <a:p>
          <a:endParaRPr lang="en-IN"/>
        </a:p>
      </dgm:t>
    </dgm:pt>
    <dgm:pt modelId="{7301572B-8B0E-4AEB-B926-E05AEAA2D632}" type="pres">
      <dgm:prSet presAssocID="{ACCAC208-BC1C-4FA9-A8A1-8684B45AAD7A}" presName="childShape" presStyleCnt="0"/>
      <dgm:spPr/>
    </dgm:pt>
    <dgm:pt modelId="{DF86F5FF-F20D-4941-88B4-EC30C776B45F}" type="pres">
      <dgm:prSet presAssocID="{A5A49396-8E71-49D6-B79E-CA81B4110BB3}" presName="root" presStyleCnt="0"/>
      <dgm:spPr/>
    </dgm:pt>
    <dgm:pt modelId="{0FBAA7E3-5912-4998-930B-6C8F90812F17}" type="pres">
      <dgm:prSet presAssocID="{A5A49396-8E71-49D6-B79E-CA81B4110BB3}" presName="rootComposite" presStyleCnt="0"/>
      <dgm:spPr/>
    </dgm:pt>
    <dgm:pt modelId="{D353257E-E599-4DE9-AA4F-DA22ED3126B0}" type="pres">
      <dgm:prSet presAssocID="{A5A49396-8E71-49D6-B79E-CA81B4110BB3}" presName="rootText" presStyleLbl="node1" presStyleIdx="3" presStyleCnt="5"/>
      <dgm:spPr/>
      <dgm:t>
        <a:bodyPr/>
        <a:lstStyle/>
        <a:p>
          <a:endParaRPr lang="en-IN"/>
        </a:p>
      </dgm:t>
    </dgm:pt>
    <dgm:pt modelId="{A017FD61-7453-4141-8B43-DEFC1AD7741E}" type="pres">
      <dgm:prSet presAssocID="{A5A49396-8E71-49D6-B79E-CA81B4110BB3}" presName="rootConnector" presStyleLbl="node1" presStyleIdx="3" presStyleCnt="5"/>
      <dgm:spPr/>
      <dgm:t>
        <a:bodyPr/>
        <a:lstStyle/>
        <a:p>
          <a:endParaRPr lang="en-IN"/>
        </a:p>
      </dgm:t>
    </dgm:pt>
    <dgm:pt modelId="{377BEC07-E777-4106-BA41-724C26A27164}" type="pres">
      <dgm:prSet presAssocID="{A5A49396-8E71-49D6-B79E-CA81B4110BB3}" presName="childShape" presStyleCnt="0"/>
      <dgm:spPr/>
    </dgm:pt>
    <dgm:pt modelId="{880EF568-14C1-41F8-B552-AEC77FC0E880}" type="pres">
      <dgm:prSet presAssocID="{C6CFE498-41FC-4F2B-9663-4346EB5290C8}" presName="root" presStyleCnt="0"/>
      <dgm:spPr/>
    </dgm:pt>
    <dgm:pt modelId="{D7173760-6EE9-45AD-A65D-2A2CE8FD985A}" type="pres">
      <dgm:prSet presAssocID="{C6CFE498-41FC-4F2B-9663-4346EB5290C8}" presName="rootComposite" presStyleCnt="0"/>
      <dgm:spPr/>
    </dgm:pt>
    <dgm:pt modelId="{0F9E83DB-0DA8-4388-8849-E6F59F478C86}" type="pres">
      <dgm:prSet presAssocID="{C6CFE498-41FC-4F2B-9663-4346EB5290C8}" presName="rootText" presStyleLbl="node1" presStyleIdx="4" presStyleCnt="5"/>
      <dgm:spPr/>
      <dgm:t>
        <a:bodyPr/>
        <a:lstStyle/>
        <a:p>
          <a:endParaRPr lang="en-IN"/>
        </a:p>
      </dgm:t>
    </dgm:pt>
    <dgm:pt modelId="{668A39F8-6911-4E05-9A30-BCF2A6B2D362}" type="pres">
      <dgm:prSet presAssocID="{C6CFE498-41FC-4F2B-9663-4346EB5290C8}" presName="rootConnector" presStyleLbl="node1" presStyleIdx="4" presStyleCnt="5"/>
      <dgm:spPr/>
      <dgm:t>
        <a:bodyPr/>
        <a:lstStyle/>
        <a:p>
          <a:endParaRPr lang="en-IN"/>
        </a:p>
      </dgm:t>
    </dgm:pt>
    <dgm:pt modelId="{886BD651-7684-4B1E-8CDE-519C97C1537D}" type="pres">
      <dgm:prSet presAssocID="{C6CFE498-41FC-4F2B-9663-4346EB5290C8}" presName="childShape" presStyleCnt="0"/>
      <dgm:spPr/>
    </dgm:pt>
  </dgm:ptLst>
  <dgm:cxnLst>
    <dgm:cxn modelId="{FD32F781-A0D7-4AC1-982F-A62045243623}" srcId="{4F81764E-30AA-4AA2-BB06-6084CE2E164A}" destId="{ACCAC208-BC1C-4FA9-A8A1-8684B45AAD7A}" srcOrd="2" destOrd="0" parTransId="{206BB123-4DBB-47F1-B368-294297B69DD3}" sibTransId="{FA27B771-2438-4BDC-931F-AD046C938134}"/>
    <dgm:cxn modelId="{2339871D-3413-493E-992E-4F9C6D6AEEA7}" type="presOf" srcId="{C6CFE498-41FC-4F2B-9663-4346EB5290C8}" destId="{0F9E83DB-0DA8-4388-8849-E6F59F478C86}" srcOrd="0" destOrd="0" presId="urn:microsoft.com/office/officeart/2005/8/layout/hierarchy3"/>
    <dgm:cxn modelId="{44E9F170-A0DE-4C1E-8F9F-FD4DD87A5154}" type="presOf" srcId="{821861FE-C3E1-4BA5-81F4-817C5803A393}" destId="{94DD3D0C-27EB-4005-8126-953917149866}" srcOrd="0" destOrd="0" presId="urn:microsoft.com/office/officeart/2005/8/layout/hierarchy3"/>
    <dgm:cxn modelId="{4AB72527-3365-45D8-8062-142AFEC091F8}" type="presOf" srcId="{C6CFE498-41FC-4F2B-9663-4346EB5290C8}" destId="{668A39F8-6911-4E05-9A30-BCF2A6B2D362}" srcOrd="1" destOrd="0" presId="urn:microsoft.com/office/officeart/2005/8/layout/hierarchy3"/>
    <dgm:cxn modelId="{E26E1C9D-76AC-4729-9CA8-F655DEB90B7B}" srcId="{4F81764E-30AA-4AA2-BB06-6084CE2E164A}" destId="{A5A49396-8E71-49D6-B79E-CA81B4110BB3}" srcOrd="3" destOrd="0" parTransId="{7C06CF08-A2F8-4A7A-889E-2403C84C089F}" sibTransId="{CEDF8587-9D10-474D-9CD7-5276DF6FBDAC}"/>
    <dgm:cxn modelId="{A24F5E4B-79E7-41EE-A428-C403F3D3F76F}" type="presOf" srcId="{ACCAC208-BC1C-4FA9-A8A1-8684B45AAD7A}" destId="{E0D4DE78-8D7C-4B48-9A25-D5292486A6CD}" srcOrd="0" destOrd="0" presId="urn:microsoft.com/office/officeart/2005/8/layout/hierarchy3"/>
    <dgm:cxn modelId="{C8E15F0C-F884-4436-B816-E73E9EE5C36E}" type="presOf" srcId="{A5A49396-8E71-49D6-B79E-CA81B4110BB3}" destId="{A017FD61-7453-4141-8B43-DEFC1AD7741E}" srcOrd="1" destOrd="0" presId="urn:microsoft.com/office/officeart/2005/8/layout/hierarchy3"/>
    <dgm:cxn modelId="{112DFB8D-7F08-4555-BDD7-9FEB1DA2B26C}" srcId="{4F81764E-30AA-4AA2-BB06-6084CE2E164A}" destId="{C6CFE498-41FC-4F2B-9663-4346EB5290C8}" srcOrd="4" destOrd="0" parTransId="{AF230104-4F70-41C9-B2B1-751E575BD7A6}" sibTransId="{09641BB9-0E63-4186-91BD-21B3B0571364}"/>
    <dgm:cxn modelId="{09CB8F59-54DF-45AC-815F-B12CC809FB1E}" type="presOf" srcId="{A5A49396-8E71-49D6-B79E-CA81B4110BB3}" destId="{D353257E-E599-4DE9-AA4F-DA22ED3126B0}" srcOrd="0" destOrd="0" presId="urn:microsoft.com/office/officeart/2005/8/layout/hierarchy3"/>
    <dgm:cxn modelId="{8D62BC41-5B31-4BBA-8566-3CD88EC18BBB}" type="presOf" srcId="{376FF100-EECA-40C8-BC9A-46D35218FEEF}" destId="{DD9A2366-133E-4AC4-8296-914CC7CEEBBE}" srcOrd="0" destOrd="0" presId="urn:microsoft.com/office/officeart/2005/8/layout/hierarchy3"/>
    <dgm:cxn modelId="{92573C9E-2F96-43D2-91BE-DC28F0BEA5DC}" type="presOf" srcId="{376FF100-EECA-40C8-BC9A-46D35218FEEF}" destId="{636BF24F-9E53-4ECC-AB45-07029493841A}" srcOrd="1" destOrd="0" presId="urn:microsoft.com/office/officeart/2005/8/layout/hierarchy3"/>
    <dgm:cxn modelId="{AF36E2A7-D601-4C2F-85F9-D84F9CD5F498}" type="presOf" srcId="{4F81764E-30AA-4AA2-BB06-6084CE2E164A}" destId="{00586A16-9766-4182-8394-62043A562441}" srcOrd="0" destOrd="0" presId="urn:microsoft.com/office/officeart/2005/8/layout/hierarchy3"/>
    <dgm:cxn modelId="{1DEEFA4B-B31B-482B-A8DC-2AB9423210FB}" type="presOf" srcId="{821861FE-C3E1-4BA5-81F4-817C5803A393}" destId="{8FA0E419-3FDB-4890-BBBD-721633786AC0}" srcOrd="1" destOrd="0" presId="urn:microsoft.com/office/officeart/2005/8/layout/hierarchy3"/>
    <dgm:cxn modelId="{E72D009E-EBB8-4E11-BD36-8EAC2F3E5489}" srcId="{4F81764E-30AA-4AA2-BB06-6084CE2E164A}" destId="{376FF100-EECA-40C8-BC9A-46D35218FEEF}" srcOrd="1" destOrd="0" parTransId="{59414E9D-3B0A-4791-BE4D-401C9AFFD5DE}" sibTransId="{E98B1EE8-0ED0-46DE-81DA-CC861A09344C}"/>
    <dgm:cxn modelId="{C834148B-0E2A-4C8A-9BEC-E4DACA21F067}" type="presOf" srcId="{ACCAC208-BC1C-4FA9-A8A1-8684B45AAD7A}" destId="{8AD0D5AD-0D28-4280-9BDD-86AC78B57D72}" srcOrd="1" destOrd="0" presId="urn:microsoft.com/office/officeart/2005/8/layout/hierarchy3"/>
    <dgm:cxn modelId="{84961064-CC4F-4C86-A439-26A183B6D440}" srcId="{4F81764E-30AA-4AA2-BB06-6084CE2E164A}" destId="{821861FE-C3E1-4BA5-81F4-817C5803A393}" srcOrd="0" destOrd="0" parTransId="{02748F96-616A-4EF9-A488-E66487371FF0}" sibTransId="{C4E0642B-F19C-47DE-943D-858EF3811385}"/>
    <dgm:cxn modelId="{E5BF87F7-F8CA-4E78-861F-5CF48945BA63}" type="presParOf" srcId="{00586A16-9766-4182-8394-62043A562441}" destId="{28A6167C-27F7-4B65-ADBE-55F7A534BD03}" srcOrd="0" destOrd="0" presId="urn:microsoft.com/office/officeart/2005/8/layout/hierarchy3"/>
    <dgm:cxn modelId="{12681F46-07E8-4EC0-B6EC-00F13C6CF029}" type="presParOf" srcId="{28A6167C-27F7-4B65-ADBE-55F7A534BD03}" destId="{34B4D810-0236-4E63-ABAD-9B9CD16A9783}" srcOrd="0" destOrd="0" presId="urn:microsoft.com/office/officeart/2005/8/layout/hierarchy3"/>
    <dgm:cxn modelId="{85BDD640-911B-46F2-8810-74BB848F7E67}" type="presParOf" srcId="{34B4D810-0236-4E63-ABAD-9B9CD16A9783}" destId="{94DD3D0C-27EB-4005-8126-953917149866}" srcOrd="0" destOrd="0" presId="urn:microsoft.com/office/officeart/2005/8/layout/hierarchy3"/>
    <dgm:cxn modelId="{49AF5125-0218-44BA-85BD-81BDBE5AA6DE}" type="presParOf" srcId="{34B4D810-0236-4E63-ABAD-9B9CD16A9783}" destId="{8FA0E419-3FDB-4890-BBBD-721633786AC0}" srcOrd="1" destOrd="0" presId="urn:microsoft.com/office/officeart/2005/8/layout/hierarchy3"/>
    <dgm:cxn modelId="{F8B5D42F-D16E-4710-B2D9-E39012084170}" type="presParOf" srcId="{28A6167C-27F7-4B65-ADBE-55F7A534BD03}" destId="{96E071F6-9062-445B-A2D2-C2D9E59D6B8C}" srcOrd="1" destOrd="0" presId="urn:microsoft.com/office/officeart/2005/8/layout/hierarchy3"/>
    <dgm:cxn modelId="{6B54B8F2-0819-4BB0-BD7C-99BD42B0DDE9}" type="presParOf" srcId="{00586A16-9766-4182-8394-62043A562441}" destId="{893D5A89-FD8C-4F33-B773-4E17F35E09CE}" srcOrd="1" destOrd="0" presId="urn:microsoft.com/office/officeart/2005/8/layout/hierarchy3"/>
    <dgm:cxn modelId="{F8EE5C1A-E483-424F-8D58-54DEF7EA27DA}" type="presParOf" srcId="{893D5A89-FD8C-4F33-B773-4E17F35E09CE}" destId="{BBB88B02-01EC-4C1D-96BF-68ABA696E6DF}" srcOrd="0" destOrd="0" presId="urn:microsoft.com/office/officeart/2005/8/layout/hierarchy3"/>
    <dgm:cxn modelId="{A14AF6CC-0EC7-46FE-B18D-C3CFC60B38E9}" type="presParOf" srcId="{BBB88B02-01EC-4C1D-96BF-68ABA696E6DF}" destId="{DD9A2366-133E-4AC4-8296-914CC7CEEBBE}" srcOrd="0" destOrd="0" presId="urn:microsoft.com/office/officeart/2005/8/layout/hierarchy3"/>
    <dgm:cxn modelId="{56A8079D-0355-4662-9AA5-04EA3D87E586}" type="presParOf" srcId="{BBB88B02-01EC-4C1D-96BF-68ABA696E6DF}" destId="{636BF24F-9E53-4ECC-AB45-07029493841A}" srcOrd="1" destOrd="0" presId="urn:microsoft.com/office/officeart/2005/8/layout/hierarchy3"/>
    <dgm:cxn modelId="{B461A730-E863-4C2B-B85D-89BD03D5DB9D}" type="presParOf" srcId="{893D5A89-FD8C-4F33-B773-4E17F35E09CE}" destId="{41516FD4-6865-41F9-A263-EFE938519D8D}" srcOrd="1" destOrd="0" presId="urn:microsoft.com/office/officeart/2005/8/layout/hierarchy3"/>
    <dgm:cxn modelId="{0CE12F58-06E6-43BF-82C5-0C24B51C1412}" type="presParOf" srcId="{00586A16-9766-4182-8394-62043A562441}" destId="{A0B90238-1734-4484-844A-23FC8D75CDD3}" srcOrd="2" destOrd="0" presId="urn:microsoft.com/office/officeart/2005/8/layout/hierarchy3"/>
    <dgm:cxn modelId="{47675C00-D5E0-44A9-9998-E17D10E84686}" type="presParOf" srcId="{A0B90238-1734-4484-844A-23FC8D75CDD3}" destId="{3A7A2669-A0FE-48D6-B861-207C4E0BA02D}" srcOrd="0" destOrd="0" presId="urn:microsoft.com/office/officeart/2005/8/layout/hierarchy3"/>
    <dgm:cxn modelId="{40517BB0-350F-4D7F-882A-621C30010A44}" type="presParOf" srcId="{3A7A2669-A0FE-48D6-B861-207C4E0BA02D}" destId="{E0D4DE78-8D7C-4B48-9A25-D5292486A6CD}" srcOrd="0" destOrd="0" presId="urn:microsoft.com/office/officeart/2005/8/layout/hierarchy3"/>
    <dgm:cxn modelId="{4A77F366-C851-47F7-8D5A-D1D517A6224D}" type="presParOf" srcId="{3A7A2669-A0FE-48D6-B861-207C4E0BA02D}" destId="{8AD0D5AD-0D28-4280-9BDD-86AC78B57D72}" srcOrd="1" destOrd="0" presId="urn:microsoft.com/office/officeart/2005/8/layout/hierarchy3"/>
    <dgm:cxn modelId="{466F88D5-34D8-4CD4-A67F-A8108B4B981C}" type="presParOf" srcId="{A0B90238-1734-4484-844A-23FC8D75CDD3}" destId="{7301572B-8B0E-4AEB-B926-E05AEAA2D632}" srcOrd="1" destOrd="0" presId="urn:microsoft.com/office/officeart/2005/8/layout/hierarchy3"/>
    <dgm:cxn modelId="{75A52ACC-32A8-47E2-8A34-26D785F229B7}" type="presParOf" srcId="{00586A16-9766-4182-8394-62043A562441}" destId="{DF86F5FF-F20D-4941-88B4-EC30C776B45F}" srcOrd="3" destOrd="0" presId="urn:microsoft.com/office/officeart/2005/8/layout/hierarchy3"/>
    <dgm:cxn modelId="{C5E5B0A5-04A9-4EA2-950C-A287A33210A0}" type="presParOf" srcId="{DF86F5FF-F20D-4941-88B4-EC30C776B45F}" destId="{0FBAA7E3-5912-4998-930B-6C8F90812F17}" srcOrd="0" destOrd="0" presId="urn:microsoft.com/office/officeart/2005/8/layout/hierarchy3"/>
    <dgm:cxn modelId="{0E9A74CC-FAE7-421C-8C57-EC21C12C7CB5}" type="presParOf" srcId="{0FBAA7E3-5912-4998-930B-6C8F90812F17}" destId="{D353257E-E599-4DE9-AA4F-DA22ED3126B0}" srcOrd="0" destOrd="0" presId="urn:microsoft.com/office/officeart/2005/8/layout/hierarchy3"/>
    <dgm:cxn modelId="{7A444336-D3BF-4A5F-A12B-284B8E88FADE}" type="presParOf" srcId="{0FBAA7E3-5912-4998-930B-6C8F90812F17}" destId="{A017FD61-7453-4141-8B43-DEFC1AD7741E}" srcOrd="1" destOrd="0" presId="urn:microsoft.com/office/officeart/2005/8/layout/hierarchy3"/>
    <dgm:cxn modelId="{50795F3A-DABF-4B1D-8928-4987167570D4}" type="presParOf" srcId="{DF86F5FF-F20D-4941-88B4-EC30C776B45F}" destId="{377BEC07-E777-4106-BA41-724C26A27164}" srcOrd="1" destOrd="0" presId="urn:microsoft.com/office/officeart/2005/8/layout/hierarchy3"/>
    <dgm:cxn modelId="{88A9FDC0-8E9E-4960-8328-1D2B98FCC62B}" type="presParOf" srcId="{00586A16-9766-4182-8394-62043A562441}" destId="{880EF568-14C1-41F8-B552-AEC77FC0E880}" srcOrd="4" destOrd="0" presId="urn:microsoft.com/office/officeart/2005/8/layout/hierarchy3"/>
    <dgm:cxn modelId="{24F72FF6-3F3F-4F38-86AF-1D272444B195}" type="presParOf" srcId="{880EF568-14C1-41F8-B552-AEC77FC0E880}" destId="{D7173760-6EE9-45AD-A65D-2A2CE8FD985A}" srcOrd="0" destOrd="0" presId="urn:microsoft.com/office/officeart/2005/8/layout/hierarchy3"/>
    <dgm:cxn modelId="{80387FCE-C0DF-455F-B257-EDD5C4C43338}" type="presParOf" srcId="{D7173760-6EE9-45AD-A65D-2A2CE8FD985A}" destId="{0F9E83DB-0DA8-4388-8849-E6F59F478C86}" srcOrd="0" destOrd="0" presId="urn:microsoft.com/office/officeart/2005/8/layout/hierarchy3"/>
    <dgm:cxn modelId="{06355DAE-EE0A-4476-B550-6942987F7FE6}" type="presParOf" srcId="{D7173760-6EE9-45AD-A65D-2A2CE8FD985A}" destId="{668A39F8-6911-4E05-9A30-BCF2A6B2D362}" srcOrd="1" destOrd="0" presId="urn:microsoft.com/office/officeart/2005/8/layout/hierarchy3"/>
    <dgm:cxn modelId="{2F5E4F7E-F14A-4A2C-8621-C0BE21C99240}" type="presParOf" srcId="{880EF568-14C1-41F8-B552-AEC77FC0E880}" destId="{886BD651-7684-4B1E-8CDE-519C97C1537D}"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0B158B-3AA2-4852-8A13-719477341CCB}">
      <dsp:nvSpPr>
        <dsp:cNvPr id="0" name=""/>
        <dsp:cNvSpPr/>
      </dsp:nvSpPr>
      <dsp:spPr>
        <a:xfrm>
          <a:off x="3805333" y="597340"/>
          <a:ext cx="1683261" cy="1122174"/>
        </a:xfrm>
        <a:prstGeom prst="roundRect">
          <a:avLst>
            <a:gd name="adj" fmla="val 10000"/>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a:t>Modes </a:t>
          </a:r>
          <a:r>
            <a:rPr lang="en-IN" sz="2200" kern="1200" dirty="0"/>
            <a:t>of Business in India </a:t>
          </a:r>
        </a:p>
      </dsp:txBody>
      <dsp:txXfrm>
        <a:off x="3838200" y="630207"/>
        <a:ext cx="1617527" cy="1056440"/>
      </dsp:txXfrm>
    </dsp:sp>
    <dsp:sp modelId="{26BA0704-E923-4FAB-BA21-DD6DDF7CC85C}">
      <dsp:nvSpPr>
        <dsp:cNvPr id="0" name=""/>
        <dsp:cNvSpPr/>
      </dsp:nvSpPr>
      <dsp:spPr>
        <a:xfrm>
          <a:off x="1940851" y="1719514"/>
          <a:ext cx="2706112" cy="439140"/>
        </a:xfrm>
        <a:custGeom>
          <a:avLst/>
          <a:gdLst/>
          <a:ahLst/>
          <a:cxnLst/>
          <a:rect l="0" t="0" r="0" b="0"/>
          <a:pathLst>
            <a:path>
              <a:moveTo>
                <a:pt x="2706112" y="0"/>
              </a:moveTo>
              <a:lnTo>
                <a:pt x="2706112" y="219570"/>
              </a:lnTo>
              <a:lnTo>
                <a:pt x="0" y="219570"/>
              </a:lnTo>
              <a:lnTo>
                <a:pt x="0" y="439140"/>
              </a:lnTo>
            </a:path>
          </a:pathLst>
        </a:custGeom>
        <a:noFill/>
        <a:ln w="12700" cap="rnd"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450E764-4E90-47C2-8CAD-403A7771FBD3}">
      <dsp:nvSpPr>
        <dsp:cNvPr id="0" name=""/>
        <dsp:cNvSpPr/>
      </dsp:nvSpPr>
      <dsp:spPr>
        <a:xfrm>
          <a:off x="1099220" y="2158655"/>
          <a:ext cx="1683261" cy="1122174"/>
        </a:xfrm>
        <a:prstGeom prst="roundRect">
          <a:avLst>
            <a:gd name="adj" fmla="val 10000"/>
          </a:avLst>
        </a:prstGeom>
        <a:gradFill rotWithShape="0">
          <a:gsLst>
            <a:gs pos="0">
              <a:schemeClr val="accent4">
                <a:hueOff val="0"/>
                <a:satOff val="0"/>
                <a:lumOff val="0"/>
                <a:alphaOff val="0"/>
                <a:tint val="96000"/>
                <a:lumMod val="100000"/>
              </a:schemeClr>
            </a:gs>
            <a:gs pos="78000">
              <a:schemeClr val="accent4">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dirty="0"/>
            <a:t>Indian Company </a:t>
          </a:r>
        </a:p>
      </dsp:txBody>
      <dsp:txXfrm>
        <a:off x="1132087" y="2191522"/>
        <a:ext cx="1617527" cy="1056440"/>
      </dsp:txXfrm>
    </dsp:sp>
    <dsp:sp modelId="{FDF0DDA2-5072-4FA5-A020-2DF47D1780A8}">
      <dsp:nvSpPr>
        <dsp:cNvPr id="0" name=""/>
        <dsp:cNvSpPr/>
      </dsp:nvSpPr>
      <dsp:spPr>
        <a:xfrm>
          <a:off x="846731" y="3280829"/>
          <a:ext cx="1094120" cy="448869"/>
        </a:xfrm>
        <a:custGeom>
          <a:avLst/>
          <a:gdLst/>
          <a:ahLst/>
          <a:cxnLst/>
          <a:rect l="0" t="0" r="0" b="0"/>
          <a:pathLst>
            <a:path>
              <a:moveTo>
                <a:pt x="1094120" y="0"/>
              </a:moveTo>
              <a:lnTo>
                <a:pt x="1094120" y="224434"/>
              </a:lnTo>
              <a:lnTo>
                <a:pt x="0" y="224434"/>
              </a:lnTo>
              <a:lnTo>
                <a:pt x="0" y="448869"/>
              </a:lnTo>
            </a:path>
          </a:pathLst>
        </a:custGeom>
        <a:noFill/>
        <a:ln w="12700" cap="rnd"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F61C9CA-A878-4E9B-ACC7-A439F816EFD3}">
      <dsp:nvSpPr>
        <dsp:cNvPr id="0" name=""/>
        <dsp:cNvSpPr/>
      </dsp:nvSpPr>
      <dsp:spPr>
        <a:xfrm>
          <a:off x="5100" y="3729699"/>
          <a:ext cx="1683261" cy="1122174"/>
        </a:xfrm>
        <a:prstGeom prst="roundRect">
          <a:avLst>
            <a:gd name="adj" fmla="val 10000"/>
          </a:avLst>
        </a:prstGeom>
        <a:gradFill rotWithShape="0">
          <a:gsLst>
            <a:gs pos="0">
              <a:schemeClr val="accent5">
                <a:hueOff val="0"/>
                <a:satOff val="0"/>
                <a:lumOff val="0"/>
                <a:alphaOff val="0"/>
                <a:tint val="96000"/>
                <a:lumMod val="100000"/>
              </a:schemeClr>
            </a:gs>
            <a:gs pos="78000">
              <a:schemeClr val="accent5">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dirty="0"/>
            <a:t>WOS/ Subsidiary Company</a:t>
          </a:r>
        </a:p>
      </dsp:txBody>
      <dsp:txXfrm>
        <a:off x="37967" y="3762566"/>
        <a:ext cx="1617527" cy="1056440"/>
      </dsp:txXfrm>
    </dsp:sp>
    <dsp:sp modelId="{BB5B2F99-ADC2-4EAC-8201-A506FA3A514A}">
      <dsp:nvSpPr>
        <dsp:cNvPr id="0" name=""/>
        <dsp:cNvSpPr/>
      </dsp:nvSpPr>
      <dsp:spPr>
        <a:xfrm>
          <a:off x="1940851" y="3280829"/>
          <a:ext cx="1094120" cy="448869"/>
        </a:xfrm>
        <a:custGeom>
          <a:avLst/>
          <a:gdLst/>
          <a:ahLst/>
          <a:cxnLst/>
          <a:rect l="0" t="0" r="0" b="0"/>
          <a:pathLst>
            <a:path>
              <a:moveTo>
                <a:pt x="0" y="0"/>
              </a:moveTo>
              <a:lnTo>
                <a:pt x="0" y="224434"/>
              </a:lnTo>
              <a:lnTo>
                <a:pt x="1094120" y="224434"/>
              </a:lnTo>
              <a:lnTo>
                <a:pt x="1094120" y="448869"/>
              </a:lnTo>
            </a:path>
          </a:pathLst>
        </a:custGeom>
        <a:noFill/>
        <a:ln w="12700" cap="rnd"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16827EB-F77B-4F61-AA54-71F54F050B07}">
      <dsp:nvSpPr>
        <dsp:cNvPr id="0" name=""/>
        <dsp:cNvSpPr/>
      </dsp:nvSpPr>
      <dsp:spPr>
        <a:xfrm>
          <a:off x="2193341" y="3729699"/>
          <a:ext cx="1683261" cy="1122174"/>
        </a:xfrm>
        <a:prstGeom prst="roundRect">
          <a:avLst>
            <a:gd name="adj" fmla="val 10000"/>
          </a:avLst>
        </a:prstGeom>
        <a:gradFill rotWithShape="0">
          <a:gsLst>
            <a:gs pos="0">
              <a:schemeClr val="accent5">
                <a:hueOff val="0"/>
                <a:satOff val="0"/>
                <a:lumOff val="0"/>
                <a:alphaOff val="0"/>
                <a:tint val="96000"/>
                <a:lumMod val="100000"/>
              </a:schemeClr>
            </a:gs>
            <a:gs pos="78000">
              <a:schemeClr val="accent5">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dirty="0"/>
            <a:t>Joint Venture</a:t>
          </a:r>
        </a:p>
      </dsp:txBody>
      <dsp:txXfrm>
        <a:off x="2226208" y="3762566"/>
        <a:ext cx="1617527" cy="1056440"/>
      </dsp:txXfrm>
    </dsp:sp>
    <dsp:sp modelId="{B4690A9F-790D-42D6-A035-8AF91DDDCB9E}">
      <dsp:nvSpPr>
        <dsp:cNvPr id="0" name=""/>
        <dsp:cNvSpPr/>
      </dsp:nvSpPr>
      <dsp:spPr>
        <a:xfrm>
          <a:off x="4646964" y="1719514"/>
          <a:ext cx="2764488" cy="439140"/>
        </a:xfrm>
        <a:custGeom>
          <a:avLst/>
          <a:gdLst/>
          <a:ahLst/>
          <a:cxnLst/>
          <a:rect l="0" t="0" r="0" b="0"/>
          <a:pathLst>
            <a:path>
              <a:moveTo>
                <a:pt x="0" y="0"/>
              </a:moveTo>
              <a:lnTo>
                <a:pt x="0" y="219570"/>
              </a:lnTo>
              <a:lnTo>
                <a:pt x="2764488" y="219570"/>
              </a:lnTo>
              <a:lnTo>
                <a:pt x="2764488" y="439140"/>
              </a:lnTo>
            </a:path>
          </a:pathLst>
        </a:custGeom>
        <a:noFill/>
        <a:ln w="12700" cap="rnd"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9EEB2F8-C443-4A40-ACBC-307E5EBCA911}">
      <dsp:nvSpPr>
        <dsp:cNvPr id="0" name=""/>
        <dsp:cNvSpPr/>
      </dsp:nvSpPr>
      <dsp:spPr>
        <a:xfrm>
          <a:off x="6569821" y="2158655"/>
          <a:ext cx="1683261" cy="1122174"/>
        </a:xfrm>
        <a:prstGeom prst="roundRect">
          <a:avLst>
            <a:gd name="adj" fmla="val 10000"/>
          </a:avLst>
        </a:prstGeom>
        <a:gradFill rotWithShape="0">
          <a:gsLst>
            <a:gs pos="0">
              <a:schemeClr val="accent4">
                <a:hueOff val="0"/>
                <a:satOff val="0"/>
                <a:lumOff val="0"/>
                <a:alphaOff val="0"/>
                <a:tint val="96000"/>
                <a:lumMod val="100000"/>
              </a:schemeClr>
            </a:gs>
            <a:gs pos="78000">
              <a:schemeClr val="accent4">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dirty="0"/>
            <a:t>Foreign Company</a:t>
          </a:r>
        </a:p>
      </dsp:txBody>
      <dsp:txXfrm>
        <a:off x="6602688" y="2191522"/>
        <a:ext cx="1617527" cy="1056440"/>
      </dsp:txXfrm>
    </dsp:sp>
    <dsp:sp modelId="{97FD99B3-907C-43A7-9257-4F4391FC1242}">
      <dsp:nvSpPr>
        <dsp:cNvPr id="0" name=""/>
        <dsp:cNvSpPr/>
      </dsp:nvSpPr>
      <dsp:spPr>
        <a:xfrm>
          <a:off x="5223212" y="3280829"/>
          <a:ext cx="2188240" cy="448869"/>
        </a:xfrm>
        <a:custGeom>
          <a:avLst/>
          <a:gdLst/>
          <a:ahLst/>
          <a:cxnLst/>
          <a:rect l="0" t="0" r="0" b="0"/>
          <a:pathLst>
            <a:path>
              <a:moveTo>
                <a:pt x="2188240" y="0"/>
              </a:moveTo>
              <a:lnTo>
                <a:pt x="2188240" y="224434"/>
              </a:lnTo>
              <a:lnTo>
                <a:pt x="0" y="224434"/>
              </a:lnTo>
              <a:lnTo>
                <a:pt x="0" y="448869"/>
              </a:lnTo>
            </a:path>
          </a:pathLst>
        </a:custGeom>
        <a:noFill/>
        <a:ln w="12700" cap="rnd"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B39BB0C-2796-456F-B10D-F5627D86140C}">
      <dsp:nvSpPr>
        <dsp:cNvPr id="0" name=""/>
        <dsp:cNvSpPr/>
      </dsp:nvSpPr>
      <dsp:spPr>
        <a:xfrm>
          <a:off x="4381581" y="3729699"/>
          <a:ext cx="1683261" cy="1122174"/>
        </a:xfrm>
        <a:prstGeom prst="roundRect">
          <a:avLst>
            <a:gd name="adj" fmla="val 10000"/>
          </a:avLst>
        </a:prstGeom>
        <a:gradFill rotWithShape="0">
          <a:gsLst>
            <a:gs pos="0">
              <a:schemeClr val="accent5">
                <a:hueOff val="0"/>
                <a:satOff val="0"/>
                <a:lumOff val="0"/>
                <a:alphaOff val="0"/>
                <a:tint val="96000"/>
                <a:lumMod val="100000"/>
              </a:schemeClr>
            </a:gs>
            <a:gs pos="78000">
              <a:schemeClr val="accent5">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dirty="0"/>
            <a:t>Project Office</a:t>
          </a:r>
        </a:p>
      </dsp:txBody>
      <dsp:txXfrm>
        <a:off x="4414448" y="3762566"/>
        <a:ext cx="1617527" cy="1056440"/>
      </dsp:txXfrm>
    </dsp:sp>
    <dsp:sp modelId="{7B6E902D-C827-481E-B46E-C136B42F087C}">
      <dsp:nvSpPr>
        <dsp:cNvPr id="0" name=""/>
        <dsp:cNvSpPr/>
      </dsp:nvSpPr>
      <dsp:spPr>
        <a:xfrm>
          <a:off x="7365732" y="3280829"/>
          <a:ext cx="91440" cy="448869"/>
        </a:xfrm>
        <a:custGeom>
          <a:avLst/>
          <a:gdLst/>
          <a:ahLst/>
          <a:cxnLst/>
          <a:rect l="0" t="0" r="0" b="0"/>
          <a:pathLst>
            <a:path>
              <a:moveTo>
                <a:pt x="45720" y="0"/>
              </a:moveTo>
              <a:lnTo>
                <a:pt x="45720" y="448869"/>
              </a:lnTo>
            </a:path>
          </a:pathLst>
        </a:custGeom>
        <a:noFill/>
        <a:ln w="12700" cap="rnd"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5C7C29C-9498-4245-B8E7-45A2EA803953}">
      <dsp:nvSpPr>
        <dsp:cNvPr id="0" name=""/>
        <dsp:cNvSpPr/>
      </dsp:nvSpPr>
      <dsp:spPr>
        <a:xfrm>
          <a:off x="6569821" y="3729699"/>
          <a:ext cx="1683261" cy="1122174"/>
        </a:xfrm>
        <a:prstGeom prst="roundRect">
          <a:avLst>
            <a:gd name="adj" fmla="val 10000"/>
          </a:avLst>
        </a:prstGeom>
        <a:gradFill rotWithShape="0">
          <a:gsLst>
            <a:gs pos="0">
              <a:schemeClr val="accent5">
                <a:hueOff val="0"/>
                <a:satOff val="0"/>
                <a:lumOff val="0"/>
                <a:alphaOff val="0"/>
                <a:tint val="96000"/>
                <a:lumMod val="100000"/>
              </a:schemeClr>
            </a:gs>
            <a:gs pos="78000">
              <a:schemeClr val="accent5">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dirty="0"/>
            <a:t>Branch Office</a:t>
          </a:r>
        </a:p>
      </dsp:txBody>
      <dsp:txXfrm>
        <a:off x="6602688" y="3762566"/>
        <a:ext cx="1617527" cy="1056440"/>
      </dsp:txXfrm>
    </dsp:sp>
    <dsp:sp modelId="{99E5805A-2F53-4F69-B752-127F2BC96B7C}">
      <dsp:nvSpPr>
        <dsp:cNvPr id="0" name=""/>
        <dsp:cNvSpPr/>
      </dsp:nvSpPr>
      <dsp:spPr>
        <a:xfrm>
          <a:off x="7411452" y="3280829"/>
          <a:ext cx="2188240" cy="448869"/>
        </a:xfrm>
        <a:custGeom>
          <a:avLst/>
          <a:gdLst/>
          <a:ahLst/>
          <a:cxnLst/>
          <a:rect l="0" t="0" r="0" b="0"/>
          <a:pathLst>
            <a:path>
              <a:moveTo>
                <a:pt x="0" y="0"/>
              </a:moveTo>
              <a:lnTo>
                <a:pt x="0" y="224434"/>
              </a:lnTo>
              <a:lnTo>
                <a:pt x="2188240" y="224434"/>
              </a:lnTo>
              <a:lnTo>
                <a:pt x="2188240" y="448869"/>
              </a:lnTo>
            </a:path>
          </a:pathLst>
        </a:custGeom>
        <a:noFill/>
        <a:ln w="12700" cap="rnd"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88F6233-AD20-41C4-BAC9-8025F593BA3C}">
      <dsp:nvSpPr>
        <dsp:cNvPr id="0" name=""/>
        <dsp:cNvSpPr/>
      </dsp:nvSpPr>
      <dsp:spPr>
        <a:xfrm>
          <a:off x="8758062" y="3729699"/>
          <a:ext cx="1683261" cy="1122174"/>
        </a:xfrm>
        <a:prstGeom prst="roundRect">
          <a:avLst>
            <a:gd name="adj" fmla="val 10000"/>
          </a:avLst>
        </a:prstGeom>
        <a:gradFill rotWithShape="0">
          <a:gsLst>
            <a:gs pos="0">
              <a:schemeClr val="accent5">
                <a:hueOff val="0"/>
                <a:satOff val="0"/>
                <a:lumOff val="0"/>
                <a:alphaOff val="0"/>
                <a:tint val="96000"/>
                <a:lumMod val="100000"/>
              </a:schemeClr>
            </a:gs>
            <a:gs pos="78000">
              <a:schemeClr val="accent5">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IN" sz="2200" kern="1200" dirty="0"/>
            <a:t>Liaison Office </a:t>
          </a:r>
        </a:p>
      </dsp:txBody>
      <dsp:txXfrm>
        <a:off x="8790929" y="3762566"/>
        <a:ext cx="1617527" cy="10564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F163EE-8EF6-4D64-A442-9B868E588077}">
      <dsp:nvSpPr>
        <dsp:cNvPr id="0" name=""/>
        <dsp:cNvSpPr/>
      </dsp:nvSpPr>
      <dsp:spPr>
        <a:xfrm>
          <a:off x="4474464" y="695"/>
          <a:ext cx="6711696" cy="2714314"/>
        </a:xfrm>
        <a:prstGeom prst="rightArrow">
          <a:avLst>
            <a:gd name="adj1" fmla="val 75000"/>
            <a:gd name="adj2" fmla="val 50000"/>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IN" sz="2000" kern="1200" dirty="0">
              <a:solidFill>
                <a:srgbClr val="0070C0"/>
              </a:solidFill>
              <a:latin typeface="Trebuchet MS"/>
              <a:ea typeface="+mn-ea"/>
              <a:cs typeface="+mn-cs"/>
            </a:rPr>
            <a:t>Prior approval BO/LO/PO</a:t>
          </a:r>
        </a:p>
        <a:p>
          <a:pPr marL="228600" lvl="1" indent="-228600" algn="l" defTabSz="889000">
            <a:lnSpc>
              <a:spcPct val="90000"/>
            </a:lnSpc>
            <a:spcBef>
              <a:spcPct val="0"/>
            </a:spcBef>
            <a:spcAft>
              <a:spcPct val="15000"/>
            </a:spcAft>
            <a:buChar char="••"/>
          </a:pPr>
          <a:r>
            <a:rPr lang="en-IN" sz="2000" kern="1200" dirty="0">
              <a:solidFill>
                <a:srgbClr val="FF0000"/>
              </a:solidFill>
            </a:rPr>
            <a:t>Except </a:t>
          </a:r>
        </a:p>
        <a:p>
          <a:pPr marL="228600" lvl="1" indent="-228600" algn="l" defTabSz="889000">
            <a:lnSpc>
              <a:spcPct val="90000"/>
            </a:lnSpc>
            <a:spcBef>
              <a:spcPct val="0"/>
            </a:spcBef>
            <a:spcAft>
              <a:spcPct val="15000"/>
            </a:spcAft>
            <a:buChar char="••"/>
          </a:pPr>
          <a:r>
            <a:rPr lang="en-IN" sz="2000" kern="1200" dirty="0">
              <a:solidFill>
                <a:srgbClr val="FF0000"/>
              </a:solidFill>
            </a:rPr>
            <a:t>A Banking Company</a:t>
          </a:r>
        </a:p>
        <a:p>
          <a:pPr marL="228600" lvl="1" indent="-228600" algn="l" defTabSz="889000">
            <a:lnSpc>
              <a:spcPct val="90000"/>
            </a:lnSpc>
            <a:spcBef>
              <a:spcPct val="0"/>
            </a:spcBef>
            <a:spcAft>
              <a:spcPct val="15000"/>
            </a:spcAft>
            <a:buChar char="••"/>
          </a:pPr>
          <a:r>
            <a:rPr lang="en-IN" sz="2000" kern="1200" dirty="0">
              <a:solidFill>
                <a:srgbClr val="FF0000"/>
              </a:solidFill>
            </a:rPr>
            <a:t>Insurance Company </a:t>
          </a:r>
        </a:p>
        <a:p>
          <a:pPr marL="228600" lvl="1" indent="-228600" algn="l" defTabSz="889000">
            <a:lnSpc>
              <a:spcPct val="90000"/>
            </a:lnSpc>
            <a:spcBef>
              <a:spcPct val="0"/>
            </a:spcBef>
            <a:spcAft>
              <a:spcPct val="15000"/>
            </a:spcAft>
            <a:buChar char="••"/>
          </a:pPr>
          <a:r>
            <a:rPr lang="en-IN" sz="2000" kern="1200" dirty="0">
              <a:solidFill>
                <a:srgbClr val="FF0000"/>
              </a:solidFill>
            </a:rPr>
            <a:t>PROI in SEZ</a:t>
          </a:r>
        </a:p>
      </dsp:txBody>
      <dsp:txXfrm>
        <a:off x="4474464" y="339984"/>
        <a:ext cx="5693828" cy="2035736"/>
      </dsp:txXfrm>
    </dsp:sp>
    <dsp:sp modelId="{191D8C76-9254-4F98-AF76-B189B6D42CC5}">
      <dsp:nvSpPr>
        <dsp:cNvPr id="0" name=""/>
        <dsp:cNvSpPr/>
      </dsp:nvSpPr>
      <dsp:spPr>
        <a:xfrm>
          <a:off x="0" y="695"/>
          <a:ext cx="4474464" cy="2714314"/>
        </a:xfrm>
        <a:prstGeom prst="roundRect">
          <a:avLst/>
        </a:prstGeom>
        <a:solidFill>
          <a:srgbClr val="FFC0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IN" sz="3600" kern="1200" dirty="0"/>
            <a:t>Prohibition for BO/LO/ PO</a:t>
          </a:r>
          <a:r>
            <a:rPr lang="en-IN" sz="2000" kern="1200" dirty="0"/>
            <a:t> </a:t>
          </a:r>
        </a:p>
      </dsp:txBody>
      <dsp:txXfrm>
        <a:off x="132502" y="133197"/>
        <a:ext cx="4209460" cy="2449310"/>
      </dsp:txXfrm>
    </dsp:sp>
    <dsp:sp modelId="{462ABCF9-169B-40C1-9A08-D7EB05908089}">
      <dsp:nvSpPr>
        <dsp:cNvPr id="0" name=""/>
        <dsp:cNvSpPr/>
      </dsp:nvSpPr>
      <dsp:spPr>
        <a:xfrm>
          <a:off x="4474464" y="2986442"/>
          <a:ext cx="6711696" cy="2714314"/>
        </a:xfrm>
        <a:prstGeom prst="rightArrow">
          <a:avLst>
            <a:gd name="adj1" fmla="val 75000"/>
            <a:gd name="adj2" fmla="val 50000"/>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IN" sz="2000" kern="1200" dirty="0">
              <a:solidFill>
                <a:srgbClr val="0070C0"/>
              </a:solidFill>
              <a:latin typeface="Trebuchet MS"/>
              <a:ea typeface="+mn-ea"/>
              <a:cs typeface="+mn-cs"/>
            </a:rPr>
            <a:t>Eligibility </a:t>
          </a:r>
          <a:endParaRPr lang="en-IN" sz="6500" kern="1200" dirty="0"/>
        </a:p>
        <a:p>
          <a:pPr marL="228600" lvl="1" indent="-228600" algn="l" defTabSz="889000">
            <a:lnSpc>
              <a:spcPct val="90000"/>
            </a:lnSpc>
            <a:spcBef>
              <a:spcPct val="0"/>
            </a:spcBef>
            <a:spcAft>
              <a:spcPct val="15000"/>
            </a:spcAft>
            <a:buChar char="••"/>
          </a:pPr>
          <a:r>
            <a:rPr lang="en-IN" sz="2000" kern="1200" dirty="0">
              <a:solidFill>
                <a:srgbClr val="FF0000"/>
              </a:solidFill>
              <a:latin typeface="Trebuchet MS"/>
              <a:ea typeface="+mn-ea"/>
              <a:cs typeface="+mn-cs"/>
            </a:rPr>
            <a:t>Profit track record and Net worth</a:t>
          </a:r>
        </a:p>
        <a:p>
          <a:pPr marL="228600" lvl="1" indent="-228600" algn="l" defTabSz="889000">
            <a:lnSpc>
              <a:spcPct val="90000"/>
            </a:lnSpc>
            <a:spcBef>
              <a:spcPct val="0"/>
            </a:spcBef>
            <a:spcAft>
              <a:spcPct val="15000"/>
            </a:spcAft>
            <a:buChar char="••"/>
          </a:pPr>
          <a:r>
            <a:rPr lang="en-IN" sz="2000" kern="1200" dirty="0">
              <a:solidFill>
                <a:srgbClr val="FF0000"/>
              </a:solidFill>
              <a:latin typeface="Trebuchet MS"/>
              <a:ea typeface="+mn-ea"/>
              <a:cs typeface="+mn-cs"/>
            </a:rPr>
            <a:t>Permissible Activities </a:t>
          </a:r>
        </a:p>
        <a:p>
          <a:pPr marL="228600" lvl="1" indent="-228600" algn="l" defTabSz="889000">
            <a:lnSpc>
              <a:spcPct val="90000"/>
            </a:lnSpc>
            <a:spcBef>
              <a:spcPct val="0"/>
            </a:spcBef>
            <a:spcAft>
              <a:spcPct val="15000"/>
            </a:spcAft>
            <a:buChar char="••"/>
          </a:pPr>
          <a:r>
            <a:rPr lang="en-IN" sz="2000" kern="1200" dirty="0">
              <a:solidFill>
                <a:srgbClr val="FF0000"/>
              </a:solidFill>
              <a:latin typeface="Trebuchet MS"/>
              <a:ea typeface="+mn-ea"/>
              <a:cs typeface="+mn-cs"/>
            </a:rPr>
            <a:t>Validity</a:t>
          </a:r>
        </a:p>
      </dsp:txBody>
      <dsp:txXfrm>
        <a:off x="4474464" y="3325731"/>
        <a:ext cx="5693828" cy="2035736"/>
      </dsp:txXfrm>
    </dsp:sp>
    <dsp:sp modelId="{9682E67F-6D53-4847-8789-111DBCAAD23E}">
      <dsp:nvSpPr>
        <dsp:cNvPr id="0" name=""/>
        <dsp:cNvSpPr/>
      </dsp:nvSpPr>
      <dsp:spPr>
        <a:xfrm>
          <a:off x="0" y="2937801"/>
          <a:ext cx="4474464" cy="2714314"/>
        </a:xfrm>
        <a:prstGeom prst="roundRect">
          <a:avLst/>
        </a:prstGeom>
        <a:solidFill>
          <a:srgbClr val="00B05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IN" sz="3600" kern="1200" dirty="0">
              <a:solidFill>
                <a:prstClr val="white"/>
              </a:solidFill>
              <a:latin typeface="Trebuchet MS"/>
              <a:ea typeface="+mn-ea"/>
              <a:cs typeface="+mn-cs"/>
            </a:rPr>
            <a:t>Approval for BO/LO/PO</a:t>
          </a:r>
        </a:p>
      </dsp:txBody>
      <dsp:txXfrm>
        <a:off x="132502" y="3070303"/>
        <a:ext cx="4209460" cy="24493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2CA5BD-31E6-428B-B11A-FB4A7E1DB93A}">
      <dsp:nvSpPr>
        <dsp:cNvPr id="0" name=""/>
        <dsp:cNvSpPr/>
      </dsp:nvSpPr>
      <dsp:spPr>
        <a:xfrm>
          <a:off x="0" y="2537431"/>
          <a:ext cx="4457844" cy="1783137"/>
        </a:xfrm>
        <a:prstGeom prst="chevron">
          <a:avLst/>
        </a:prstGeom>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IN" sz="1600" b="1" kern="1200" dirty="0">
              <a:solidFill>
                <a:srgbClr val="002060"/>
              </a:solidFill>
            </a:rPr>
            <a:t>APPLICANT AND AUTHORISED REPRESENTATIVE </a:t>
          </a:r>
        </a:p>
      </dsp:txBody>
      <dsp:txXfrm>
        <a:off x="891569" y="2537431"/>
        <a:ext cx="2674707" cy="1783137"/>
      </dsp:txXfrm>
    </dsp:sp>
    <dsp:sp modelId="{E38C0C76-FA49-431E-AD53-CCCEB2A4F912}">
      <dsp:nvSpPr>
        <dsp:cNvPr id="0" name=""/>
        <dsp:cNvSpPr/>
      </dsp:nvSpPr>
      <dsp:spPr>
        <a:xfrm>
          <a:off x="3451460" y="2503292"/>
          <a:ext cx="4457844" cy="1851414"/>
        </a:xfrm>
        <a:prstGeom prst="chevron">
          <a:avLst/>
        </a:prstGeom>
        <a:solidFill>
          <a:srgbClr val="00B05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IN" sz="1600" kern="1200" dirty="0">
              <a:solidFill>
                <a:srgbClr val="C00000"/>
              </a:solidFill>
              <a:latin typeface="Trebuchet MS"/>
              <a:ea typeface="+mn-ea"/>
              <a:cs typeface="+mn-cs"/>
            </a:rPr>
            <a:t>SUBMISSION THE DOCUMENTS WITH AD</a:t>
          </a:r>
        </a:p>
      </dsp:txBody>
      <dsp:txXfrm>
        <a:off x="4377167" y="2503292"/>
        <a:ext cx="2606430" cy="1851414"/>
      </dsp:txXfrm>
    </dsp:sp>
    <dsp:sp modelId="{1B397934-DFF0-4180-96CB-F9739EB9C100}">
      <dsp:nvSpPr>
        <dsp:cNvPr id="0" name=""/>
        <dsp:cNvSpPr/>
      </dsp:nvSpPr>
      <dsp:spPr>
        <a:xfrm>
          <a:off x="6882217" y="2516907"/>
          <a:ext cx="4370470" cy="1824185"/>
        </a:xfrm>
        <a:prstGeom prst="chevron">
          <a:avLst/>
        </a:prstGeom>
        <a:solidFill>
          <a:schemeClr val="accent3"/>
        </a:solidFill>
        <a:ln w="19050" cap="rnd"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IN" sz="1600" kern="1200" dirty="0">
              <a:solidFill>
                <a:srgbClr val="002060"/>
              </a:solidFill>
              <a:latin typeface="Trebuchet MS"/>
              <a:ea typeface="+mn-ea"/>
              <a:cs typeface="+mn-cs"/>
            </a:rPr>
            <a:t>AFTER RECEVING UIN/INTIMATION FROM AD, REGISTRATION WITH ROC in FC1, POLICE AUTHORITY AND OTHER DEPT.</a:t>
          </a:r>
        </a:p>
      </dsp:txBody>
      <dsp:txXfrm>
        <a:off x="7794310" y="2516907"/>
        <a:ext cx="2546285" cy="18241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A1A426-4A5E-4A24-B764-44FBBD412740}">
      <dsp:nvSpPr>
        <dsp:cNvPr id="0" name=""/>
        <dsp:cNvSpPr/>
      </dsp:nvSpPr>
      <dsp:spPr>
        <a:xfrm>
          <a:off x="3041108" y="801290"/>
          <a:ext cx="5333928" cy="5333928"/>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4B73127-14B3-4E26-9A19-3E2771740D9C}">
      <dsp:nvSpPr>
        <dsp:cNvPr id="0" name=""/>
        <dsp:cNvSpPr/>
      </dsp:nvSpPr>
      <dsp:spPr>
        <a:xfrm>
          <a:off x="3041108" y="801290"/>
          <a:ext cx="5333928" cy="5333928"/>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0665259-0342-4BA1-B062-BA1ECCCE96D2}">
      <dsp:nvSpPr>
        <dsp:cNvPr id="0" name=""/>
        <dsp:cNvSpPr/>
      </dsp:nvSpPr>
      <dsp:spPr>
        <a:xfrm>
          <a:off x="3041108" y="801290"/>
          <a:ext cx="5333928" cy="5333928"/>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B9A09A7-7822-465E-8367-D4C7A37351FD}">
      <dsp:nvSpPr>
        <dsp:cNvPr id="0" name=""/>
        <dsp:cNvSpPr/>
      </dsp:nvSpPr>
      <dsp:spPr>
        <a:xfrm>
          <a:off x="3041108" y="801290"/>
          <a:ext cx="5333928" cy="5333928"/>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0F52855-D716-4760-9A25-6D2DB8AAF52D}">
      <dsp:nvSpPr>
        <dsp:cNvPr id="0" name=""/>
        <dsp:cNvSpPr/>
      </dsp:nvSpPr>
      <dsp:spPr>
        <a:xfrm>
          <a:off x="4480335" y="2240517"/>
          <a:ext cx="2455474" cy="2455474"/>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IN" sz="2800" kern="1200" dirty="0"/>
            <a:t>Additional offices and activities </a:t>
          </a:r>
        </a:p>
      </dsp:txBody>
      <dsp:txXfrm>
        <a:off x="4839931" y="2600113"/>
        <a:ext cx="1736282" cy="1736282"/>
      </dsp:txXfrm>
    </dsp:sp>
    <dsp:sp modelId="{3065D012-C2BE-405B-8995-EF424A2645D3}">
      <dsp:nvSpPr>
        <dsp:cNvPr id="0" name=""/>
        <dsp:cNvSpPr/>
      </dsp:nvSpPr>
      <dsp:spPr>
        <a:xfrm>
          <a:off x="4848656" y="3752"/>
          <a:ext cx="1718832" cy="1718832"/>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IN" sz="1600" kern="1200" dirty="0"/>
            <a:t>Approach to AD</a:t>
          </a:r>
        </a:p>
      </dsp:txBody>
      <dsp:txXfrm>
        <a:off x="5100373" y="255469"/>
        <a:ext cx="1215398" cy="1215398"/>
      </dsp:txXfrm>
    </dsp:sp>
    <dsp:sp modelId="{78767CA6-68AD-4283-B5F3-B07CF7938BBF}">
      <dsp:nvSpPr>
        <dsp:cNvPr id="0" name=""/>
        <dsp:cNvSpPr/>
      </dsp:nvSpPr>
      <dsp:spPr>
        <a:xfrm>
          <a:off x="7453742" y="2608838"/>
          <a:ext cx="1718832" cy="1718832"/>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IN" sz="1600" kern="1200" dirty="0"/>
            <a:t>Maximum limit of offices only after prior approval </a:t>
          </a:r>
        </a:p>
      </dsp:txBody>
      <dsp:txXfrm>
        <a:off x="7705459" y="2860555"/>
        <a:ext cx="1215398" cy="1215398"/>
      </dsp:txXfrm>
    </dsp:sp>
    <dsp:sp modelId="{8811865E-4756-4173-9BC2-C6512AB969C0}">
      <dsp:nvSpPr>
        <dsp:cNvPr id="0" name=""/>
        <dsp:cNvSpPr/>
      </dsp:nvSpPr>
      <dsp:spPr>
        <a:xfrm>
          <a:off x="4848656" y="5213924"/>
          <a:ext cx="1718832" cy="1718832"/>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IN" sz="1600" kern="1200" dirty="0"/>
            <a:t>Nodal office will coordinate with other offices </a:t>
          </a:r>
        </a:p>
      </dsp:txBody>
      <dsp:txXfrm>
        <a:off x="5100373" y="5465641"/>
        <a:ext cx="1215398" cy="1215398"/>
      </dsp:txXfrm>
    </dsp:sp>
    <dsp:sp modelId="{D730481B-FF89-4547-A7BF-16815529DD55}">
      <dsp:nvSpPr>
        <dsp:cNvPr id="0" name=""/>
        <dsp:cNvSpPr/>
      </dsp:nvSpPr>
      <dsp:spPr>
        <a:xfrm>
          <a:off x="2243570" y="2608838"/>
          <a:ext cx="1718832" cy="1718832"/>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IN" sz="1600" kern="1200" dirty="0"/>
            <a:t>Approval in case shifting of office and additional activities </a:t>
          </a:r>
        </a:p>
      </dsp:txBody>
      <dsp:txXfrm>
        <a:off x="2495287" y="2860555"/>
        <a:ext cx="1215398" cy="12153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DA1837-8D51-418C-8DCA-700049DFD118}">
      <dsp:nvSpPr>
        <dsp:cNvPr id="0" name=""/>
        <dsp:cNvSpPr/>
      </dsp:nvSpPr>
      <dsp:spPr>
        <a:xfrm rot="5400000">
          <a:off x="-297544" y="300896"/>
          <a:ext cx="1983630" cy="1388541"/>
        </a:xfrm>
        <a:prstGeom prst="chevron">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en-IN" sz="4000" kern="1200" dirty="0"/>
            <a:t>LO</a:t>
          </a:r>
        </a:p>
      </dsp:txBody>
      <dsp:txXfrm rot="-5400000">
        <a:off x="1" y="697623"/>
        <a:ext cx="1388541" cy="595089"/>
      </dsp:txXfrm>
    </dsp:sp>
    <dsp:sp modelId="{AE51B0EA-7573-4742-988D-F66AC4DF6CDD}">
      <dsp:nvSpPr>
        <dsp:cNvPr id="0" name=""/>
        <dsp:cNvSpPr/>
      </dsp:nvSpPr>
      <dsp:spPr>
        <a:xfrm rot="5400000">
          <a:off x="4764754" y="-3332206"/>
          <a:ext cx="1289360" cy="8041785"/>
        </a:xfrm>
        <a:prstGeom prst="round2Same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IN" sz="2000" kern="1200" dirty="0">
              <a:solidFill>
                <a:srgbClr val="FF0000"/>
              </a:solidFill>
            </a:rPr>
            <a:t>Credit-</a:t>
          </a:r>
          <a:r>
            <a:rPr lang="en-IN" sz="2000" kern="1200" dirty="0"/>
            <a:t> </a:t>
          </a:r>
          <a:r>
            <a:rPr lang="en-IN" sz="1600" kern="1200" dirty="0">
              <a:solidFill>
                <a:srgbClr val="0070C0"/>
              </a:solidFill>
            </a:rPr>
            <a:t>Fund from parent company/head office and sale proceeds of assets etc. </a:t>
          </a:r>
        </a:p>
        <a:p>
          <a:pPr marL="228600" lvl="1" indent="-228600" algn="l" defTabSz="889000">
            <a:lnSpc>
              <a:spcPct val="90000"/>
            </a:lnSpc>
            <a:spcBef>
              <a:spcPct val="0"/>
            </a:spcBef>
            <a:spcAft>
              <a:spcPct val="15000"/>
            </a:spcAft>
            <a:buChar char="••"/>
          </a:pPr>
          <a:r>
            <a:rPr lang="en-IN" sz="2000" kern="1200" dirty="0">
              <a:solidFill>
                <a:srgbClr val="C00000"/>
              </a:solidFill>
            </a:rPr>
            <a:t>Debit- </a:t>
          </a:r>
          <a:r>
            <a:rPr lang="en-IN" sz="2000" kern="1200" dirty="0"/>
            <a:t> </a:t>
          </a:r>
          <a:r>
            <a:rPr lang="en-US" sz="1600" kern="1200" dirty="0">
              <a:solidFill>
                <a:srgbClr val="0070C0"/>
              </a:solidFill>
              <a:latin typeface="Trebuchet MS"/>
              <a:ea typeface="+mn-ea"/>
              <a:cs typeface="+mn-cs"/>
            </a:rPr>
            <a:t>Only for meeting local expenses in order to run the office.</a:t>
          </a:r>
          <a:endParaRPr lang="en-IN" sz="1600" kern="1200" dirty="0">
            <a:solidFill>
              <a:srgbClr val="0070C0"/>
            </a:solidFill>
            <a:latin typeface="Trebuchet MS"/>
            <a:ea typeface="+mn-ea"/>
            <a:cs typeface="+mn-cs"/>
          </a:endParaRPr>
        </a:p>
      </dsp:txBody>
      <dsp:txXfrm rot="-5400000">
        <a:off x="1388542" y="106947"/>
        <a:ext cx="7978844" cy="1163478"/>
      </dsp:txXfrm>
    </dsp:sp>
    <dsp:sp modelId="{D97E44CD-ADC8-449C-A594-1A25892E1A01}">
      <dsp:nvSpPr>
        <dsp:cNvPr id="0" name=""/>
        <dsp:cNvSpPr/>
      </dsp:nvSpPr>
      <dsp:spPr>
        <a:xfrm rot="5400000">
          <a:off x="-297544" y="2105086"/>
          <a:ext cx="1983630" cy="1388541"/>
        </a:xfrm>
        <a:prstGeom prst="chevron">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en-IN" sz="4000" kern="1200" dirty="0"/>
            <a:t>BO</a:t>
          </a:r>
        </a:p>
      </dsp:txBody>
      <dsp:txXfrm rot="-5400000">
        <a:off x="1" y="2501813"/>
        <a:ext cx="1388541" cy="595089"/>
      </dsp:txXfrm>
    </dsp:sp>
    <dsp:sp modelId="{8E2EA0E0-CEA0-432C-A0E5-EA719C66B9E1}">
      <dsp:nvSpPr>
        <dsp:cNvPr id="0" name=""/>
        <dsp:cNvSpPr/>
      </dsp:nvSpPr>
      <dsp:spPr>
        <a:xfrm rot="5400000">
          <a:off x="4754039" y="-1568670"/>
          <a:ext cx="1310789" cy="8041785"/>
        </a:xfrm>
        <a:prstGeom prst="round2Same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IN" sz="2000" kern="1200" dirty="0">
              <a:solidFill>
                <a:srgbClr val="FF0000"/>
              </a:solidFill>
              <a:latin typeface="Trebuchet MS"/>
              <a:ea typeface="+mn-ea"/>
              <a:cs typeface="+mn-cs"/>
            </a:rPr>
            <a:t>Credit- </a:t>
          </a:r>
          <a:r>
            <a:rPr lang="en-IN" sz="1600" kern="1200" dirty="0">
              <a:solidFill>
                <a:srgbClr val="0070C0"/>
              </a:solidFill>
              <a:latin typeface="Trebuchet MS"/>
              <a:ea typeface="+mn-ea"/>
              <a:cs typeface="+mn-cs"/>
            </a:rPr>
            <a:t>Fund received from parent co. and </a:t>
          </a:r>
          <a:r>
            <a:rPr lang="en-US" sz="1600" kern="1200" dirty="0">
              <a:solidFill>
                <a:srgbClr val="0070C0"/>
              </a:solidFill>
              <a:latin typeface="Trebuchet MS"/>
              <a:ea typeface="+mn-ea"/>
              <a:cs typeface="+mn-cs"/>
            </a:rPr>
            <a:t>legitimate receivables process of its business </a:t>
          </a:r>
          <a:r>
            <a:rPr lang="en-IN" sz="1600" kern="1200" dirty="0">
              <a:solidFill>
                <a:srgbClr val="0070C0"/>
              </a:solidFill>
              <a:latin typeface="Trebuchet MS"/>
              <a:ea typeface="+mn-ea"/>
              <a:cs typeface="+mn-cs"/>
            </a:rPr>
            <a:t>operations</a:t>
          </a:r>
        </a:p>
        <a:p>
          <a:pPr marL="228600" lvl="1" indent="-228600" algn="l" defTabSz="889000">
            <a:lnSpc>
              <a:spcPct val="90000"/>
            </a:lnSpc>
            <a:spcBef>
              <a:spcPct val="0"/>
            </a:spcBef>
            <a:spcAft>
              <a:spcPct val="15000"/>
            </a:spcAft>
            <a:buChar char="••"/>
          </a:pPr>
          <a:r>
            <a:rPr lang="en-IN" sz="2000" kern="1200" dirty="0">
              <a:solidFill>
                <a:srgbClr val="C00000"/>
              </a:solidFill>
              <a:latin typeface="Trebuchet MS"/>
              <a:ea typeface="+mn-ea"/>
              <a:cs typeface="+mn-cs"/>
            </a:rPr>
            <a:t>Debit- </a:t>
          </a:r>
          <a:r>
            <a:rPr lang="en-IN" sz="1600" kern="1200" dirty="0">
              <a:solidFill>
                <a:srgbClr val="0070C0"/>
              </a:solidFill>
              <a:latin typeface="Trebuchet MS"/>
              <a:ea typeface="+mn-ea"/>
              <a:cs typeface="+mn-cs"/>
            </a:rPr>
            <a:t>Meeting the local e</a:t>
          </a:r>
          <a:r>
            <a:rPr lang="en-US" sz="1600" kern="1200" dirty="0">
              <a:solidFill>
                <a:srgbClr val="0070C0"/>
              </a:solidFill>
              <a:latin typeface="Trebuchet MS"/>
              <a:ea typeface="+mn-ea"/>
              <a:cs typeface="+mn-cs"/>
            </a:rPr>
            <a:t>expenses </a:t>
          </a:r>
          <a:endParaRPr lang="en-IN" sz="1600" kern="1200" dirty="0">
            <a:solidFill>
              <a:srgbClr val="0070C0"/>
            </a:solidFill>
            <a:latin typeface="Trebuchet MS"/>
            <a:ea typeface="+mn-ea"/>
            <a:cs typeface="+mn-cs"/>
          </a:endParaRPr>
        </a:p>
      </dsp:txBody>
      <dsp:txXfrm rot="-5400000">
        <a:off x="1388542" y="1860814"/>
        <a:ext cx="7977798" cy="1182815"/>
      </dsp:txXfrm>
    </dsp:sp>
    <dsp:sp modelId="{CE7707FB-C2DC-44CF-962E-8341ED82EE26}">
      <dsp:nvSpPr>
        <dsp:cNvPr id="0" name=""/>
        <dsp:cNvSpPr/>
      </dsp:nvSpPr>
      <dsp:spPr>
        <a:xfrm rot="5400000">
          <a:off x="-297544" y="3898561"/>
          <a:ext cx="1983630" cy="1388541"/>
        </a:xfrm>
        <a:prstGeom prst="chevron">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en-IN" sz="4000" kern="1200" dirty="0"/>
            <a:t>PO</a:t>
          </a:r>
        </a:p>
      </dsp:txBody>
      <dsp:txXfrm rot="-5400000">
        <a:off x="1" y="4295288"/>
        <a:ext cx="1388541" cy="595089"/>
      </dsp:txXfrm>
    </dsp:sp>
    <dsp:sp modelId="{A11B5A3C-886A-4766-8CDB-4B32FE223A81}">
      <dsp:nvSpPr>
        <dsp:cNvPr id="0" name=""/>
        <dsp:cNvSpPr/>
      </dsp:nvSpPr>
      <dsp:spPr>
        <a:xfrm rot="5400000">
          <a:off x="4764754" y="224804"/>
          <a:ext cx="1289360" cy="8041785"/>
        </a:xfrm>
        <a:prstGeom prst="round2Same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IN" sz="2000" kern="1200" dirty="0">
              <a:solidFill>
                <a:srgbClr val="FF0000"/>
              </a:solidFill>
              <a:latin typeface="Trebuchet MS"/>
              <a:ea typeface="+mn-ea"/>
              <a:cs typeface="+mn-cs"/>
            </a:rPr>
            <a:t>Credit-</a:t>
          </a:r>
          <a:r>
            <a:rPr lang="en-IN" sz="2800" kern="1200" dirty="0">
              <a:solidFill>
                <a:srgbClr val="FF0000"/>
              </a:solidFill>
              <a:latin typeface="Trebuchet MS"/>
              <a:ea typeface="+mn-ea"/>
              <a:cs typeface="+mn-cs"/>
            </a:rPr>
            <a:t> </a:t>
          </a:r>
          <a:r>
            <a:rPr lang="en-IN" sz="1600" kern="1200" dirty="0">
              <a:solidFill>
                <a:srgbClr val="0070C0"/>
              </a:solidFill>
              <a:latin typeface="Trebuchet MS"/>
              <a:ea typeface="+mn-ea"/>
              <a:cs typeface="+mn-cs"/>
            </a:rPr>
            <a:t>Fund received from parent co. and amount received from client for execution of project </a:t>
          </a:r>
        </a:p>
        <a:p>
          <a:pPr marL="228600" lvl="1" indent="-228600" algn="l" defTabSz="889000">
            <a:lnSpc>
              <a:spcPct val="90000"/>
            </a:lnSpc>
            <a:spcBef>
              <a:spcPct val="0"/>
            </a:spcBef>
            <a:spcAft>
              <a:spcPct val="15000"/>
            </a:spcAft>
            <a:buChar char="••"/>
          </a:pPr>
          <a:r>
            <a:rPr lang="en-IN" sz="2000" kern="1200" dirty="0">
              <a:solidFill>
                <a:srgbClr val="C00000"/>
              </a:solidFill>
              <a:latin typeface="Trebuchet MS"/>
              <a:ea typeface="+mn-ea"/>
              <a:cs typeface="+mn-cs"/>
            </a:rPr>
            <a:t>Debit-</a:t>
          </a:r>
          <a:r>
            <a:rPr lang="en-IN" sz="2800" kern="1200" dirty="0">
              <a:solidFill>
                <a:srgbClr val="C00000"/>
              </a:solidFill>
              <a:latin typeface="Trebuchet MS"/>
              <a:ea typeface="+mn-ea"/>
              <a:cs typeface="+mn-cs"/>
            </a:rPr>
            <a:t> </a:t>
          </a:r>
          <a:r>
            <a:rPr lang="en-IN" sz="1600" kern="1200" dirty="0">
              <a:solidFill>
                <a:srgbClr val="0070C0"/>
              </a:solidFill>
              <a:latin typeface="Trebuchet MS"/>
              <a:ea typeface="+mn-ea"/>
              <a:cs typeface="+mn-cs"/>
            </a:rPr>
            <a:t>Meeting the local e</a:t>
          </a:r>
          <a:r>
            <a:rPr lang="en-US" sz="1600" kern="1200" dirty="0">
              <a:solidFill>
                <a:srgbClr val="0070C0"/>
              </a:solidFill>
              <a:latin typeface="Trebuchet MS"/>
              <a:ea typeface="+mn-ea"/>
              <a:cs typeface="+mn-cs"/>
            </a:rPr>
            <a:t>expenses </a:t>
          </a:r>
          <a:endParaRPr lang="en-IN" sz="1600" kern="1200" dirty="0">
            <a:solidFill>
              <a:srgbClr val="0070C0"/>
            </a:solidFill>
            <a:latin typeface="Trebuchet MS"/>
            <a:ea typeface="+mn-ea"/>
            <a:cs typeface="+mn-cs"/>
          </a:endParaRPr>
        </a:p>
      </dsp:txBody>
      <dsp:txXfrm rot="-5400000">
        <a:off x="1388542" y="3663958"/>
        <a:ext cx="7978844" cy="11634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F13FFA-F80B-418F-8BE7-CC8D22664BA8}">
      <dsp:nvSpPr>
        <dsp:cNvPr id="0" name=""/>
        <dsp:cNvSpPr/>
      </dsp:nvSpPr>
      <dsp:spPr>
        <a:xfrm>
          <a:off x="4677588" y="2481"/>
          <a:ext cx="1931658" cy="1255577"/>
        </a:xfrm>
        <a:prstGeom prst="roundRect">
          <a:avLst/>
        </a:prstGeom>
        <a:gradFill rotWithShape="0">
          <a:gsLst>
            <a:gs pos="0">
              <a:schemeClr val="accent1">
                <a:hueOff val="0"/>
                <a:satOff val="0"/>
                <a:lumOff val="0"/>
                <a:alphaOff val="0"/>
                <a:tint val="65000"/>
                <a:lumMod val="110000"/>
              </a:schemeClr>
            </a:gs>
            <a:gs pos="88000">
              <a:schemeClr val="accent1">
                <a:hueOff val="0"/>
                <a:satOff val="0"/>
                <a:lumOff val="0"/>
                <a:alphaOff val="0"/>
                <a:tint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IN" sz="1500" kern="1200" dirty="0"/>
            <a:t>Appointment of Auditor/ Annual Activity Certificate</a:t>
          </a:r>
        </a:p>
      </dsp:txBody>
      <dsp:txXfrm>
        <a:off x="4738880" y="63773"/>
        <a:ext cx="1809074" cy="1132993"/>
      </dsp:txXfrm>
    </dsp:sp>
    <dsp:sp modelId="{D6F5F0A6-B9C4-4918-ADE8-315B1664492F}">
      <dsp:nvSpPr>
        <dsp:cNvPr id="0" name=""/>
        <dsp:cNvSpPr/>
      </dsp:nvSpPr>
      <dsp:spPr>
        <a:xfrm>
          <a:off x="3135835" y="630270"/>
          <a:ext cx="5015164" cy="5015164"/>
        </a:xfrm>
        <a:custGeom>
          <a:avLst/>
          <a:gdLst/>
          <a:ahLst/>
          <a:cxnLst/>
          <a:rect l="0" t="0" r="0" b="0"/>
          <a:pathLst>
            <a:path>
              <a:moveTo>
                <a:pt x="3486669" y="199042"/>
              </a:moveTo>
              <a:arcTo wR="2507582" hR="2507582" stAng="17578953" swAng="1960580"/>
            </a:path>
          </a:pathLst>
        </a:custGeom>
        <a:noFill/>
        <a:ln w="12700"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B17E8E5-F7BD-4ECC-A57F-945E96B15B87}">
      <dsp:nvSpPr>
        <dsp:cNvPr id="0" name=""/>
        <dsp:cNvSpPr/>
      </dsp:nvSpPr>
      <dsp:spPr>
        <a:xfrm>
          <a:off x="7062441" y="1735177"/>
          <a:ext cx="1931658" cy="1255577"/>
        </a:xfrm>
        <a:prstGeom prst="roundRect">
          <a:avLst/>
        </a:prstGeom>
        <a:gradFill rotWithShape="0">
          <a:gsLst>
            <a:gs pos="0">
              <a:schemeClr val="accent1">
                <a:hueOff val="0"/>
                <a:satOff val="0"/>
                <a:lumOff val="0"/>
                <a:alphaOff val="0"/>
                <a:tint val="65000"/>
                <a:lumMod val="110000"/>
              </a:schemeClr>
            </a:gs>
            <a:gs pos="88000">
              <a:schemeClr val="accent1">
                <a:hueOff val="0"/>
                <a:satOff val="0"/>
                <a:lumOff val="0"/>
                <a:alphaOff val="0"/>
                <a:tint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IN" sz="1500" kern="1200" dirty="0"/>
            <a:t>Annual Return in FC 4 within 60 days</a:t>
          </a:r>
        </a:p>
      </dsp:txBody>
      <dsp:txXfrm>
        <a:off x="7123733" y="1796469"/>
        <a:ext cx="1809074" cy="1132993"/>
      </dsp:txXfrm>
    </dsp:sp>
    <dsp:sp modelId="{43FA6962-2F97-4E17-B8AD-4D5A6B0FCC04}">
      <dsp:nvSpPr>
        <dsp:cNvPr id="0" name=""/>
        <dsp:cNvSpPr/>
      </dsp:nvSpPr>
      <dsp:spPr>
        <a:xfrm>
          <a:off x="3135835" y="630270"/>
          <a:ext cx="5015164" cy="5015164"/>
        </a:xfrm>
        <a:custGeom>
          <a:avLst/>
          <a:gdLst/>
          <a:ahLst/>
          <a:cxnLst/>
          <a:rect l="0" t="0" r="0" b="0"/>
          <a:pathLst>
            <a:path>
              <a:moveTo>
                <a:pt x="5011736" y="2376509"/>
              </a:moveTo>
              <a:arcTo wR="2507582" hR="2507582" stAng="21420225" swAng="2195567"/>
            </a:path>
          </a:pathLst>
        </a:custGeom>
        <a:noFill/>
        <a:ln w="12700"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0F33DED-537F-4EE5-9861-F779CC9C20D0}">
      <dsp:nvSpPr>
        <dsp:cNvPr id="0" name=""/>
        <dsp:cNvSpPr/>
      </dsp:nvSpPr>
      <dsp:spPr>
        <a:xfrm>
          <a:off x="6151508" y="4538740"/>
          <a:ext cx="1931658" cy="1255577"/>
        </a:xfrm>
        <a:prstGeom prst="roundRect">
          <a:avLst/>
        </a:prstGeom>
        <a:gradFill rotWithShape="0">
          <a:gsLst>
            <a:gs pos="0">
              <a:schemeClr val="accent1">
                <a:hueOff val="0"/>
                <a:satOff val="0"/>
                <a:lumOff val="0"/>
                <a:alphaOff val="0"/>
                <a:tint val="65000"/>
                <a:lumMod val="110000"/>
              </a:schemeClr>
            </a:gs>
            <a:gs pos="88000">
              <a:schemeClr val="accent1">
                <a:hueOff val="0"/>
                <a:satOff val="0"/>
                <a:lumOff val="0"/>
                <a:alphaOff val="0"/>
                <a:tint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IN" sz="1500" kern="1200" dirty="0"/>
            <a:t>Annual Accounts in FC 3 within 6 months</a:t>
          </a:r>
        </a:p>
      </dsp:txBody>
      <dsp:txXfrm>
        <a:off x="6212800" y="4600032"/>
        <a:ext cx="1809074" cy="1132993"/>
      </dsp:txXfrm>
    </dsp:sp>
    <dsp:sp modelId="{8C2AC157-0644-47EC-8F6D-70BC163EE977}">
      <dsp:nvSpPr>
        <dsp:cNvPr id="0" name=""/>
        <dsp:cNvSpPr/>
      </dsp:nvSpPr>
      <dsp:spPr>
        <a:xfrm>
          <a:off x="3135835" y="630270"/>
          <a:ext cx="5015164" cy="5015164"/>
        </a:xfrm>
        <a:custGeom>
          <a:avLst/>
          <a:gdLst/>
          <a:ahLst/>
          <a:cxnLst/>
          <a:rect l="0" t="0" r="0" b="0"/>
          <a:pathLst>
            <a:path>
              <a:moveTo>
                <a:pt x="3005718" y="4965188"/>
              </a:moveTo>
              <a:arcTo wR="2507582" hR="2507582" stAng="4712512" swAng="1374975"/>
            </a:path>
          </a:pathLst>
        </a:custGeom>
        <a:noFill/>
        <a:ln w="12700"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1EA838B-3382-4106-AFBE-A2F5141CFE27}">
      <dsp:nvSpPr>
        <dsp:cNvPr id="0" name=""/>
        <dsp:cNvSpPr/>
      </dsp:nvSpPr>
      <dsp:spPr>
        <a:xfrm>
          <a:off x="3203668" y="4538740"/>
          <a:ext cx="1931658" cy="1255577"/>
        </a:xfrm>
        <a:prstGeom prst="roundRect">
          <a:avLst/>
        </a:prstGeom>
        <a:gradFill rotWithShape="0">
          <a:gsLst>
            <a:gs pos="0">
              <a:schemeClr val="accent1">
                <a:hueOff val="0"/>
                <a:satOff val="0"/>
                <a:lumOff val="0"/>
                <a:alphaOff val="0"/>
                <a:tint val="65000"/>
                <a:lumMod val="110000"/>
              </a:schemeClr>
            </a:gs>
            <a:gs pos="88000">
              <a:schemeClr val="accent1">
                <a:hueOff val="0"/>
                <a:satOff val="0"/>
                <a:lumOff val="0"/>
                <a:alphaOff val="0"/>
                <a:tint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IN" sz="1500" kern="1200" dirty="0"/>
            <a:t>FC 2 for any alteration is occurred within 30 days  </a:t>
          </a:r>
        </a:p>
      </dsp:txBody>
      <dsp:txXfrm>
        <a:off x="3264960" y="4600032"/>
        <a:ext cx="1809074" cy="1132993"/>
      </dsp:txXfrm>
    </dsp:sp>
    <dsp:sp modelId="{970DE2C3-FEA0-4BED-A1D3-CC93907DA53C}">
      <dsp:nvSpPr>
        <dsp:cNvPr id="0" name=""/>
        <dsp:cNvSpPr/>
      </dsp:nvSpPr>
      <dsp:spPr>
        <a:xfrm>
          <a:off x="3135835" y="630270"/>
          <a:ext cx="5015164" cy="5015164"/>
        </a:xfrm>
        <a:custGeom>
          <a:avLst/>
          <a:gdLst/>
          <a:ahLst/>
          <a:cxnLst/>
          <a:rect l="0" t="0" r="0" b="0"/>
          <a:pathLst>
            <a:path>
              <a:moveTo>
                <a:pt x="418879" y="3895130"/>
              </a:moveTo>
              <a:arcTo wR="2507582" hR="2507582" stAng="8784208" swAng="2195567"/>
            </a:path>
          </a:pathLst>
        </a:custGeom>
        <a:noFill/>
        <a:ln w="12700"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29DBA1C-E24A-43C0-A9DD-1E999B2AC517}">
      <dsp:nvSpPr>
        <dsp:cNvPr id="0" name=""/>
        <dsp:cNvSpPr/>
      </dsp:nvSpPr>
      <dsp:spPr>
        <a:xfrm>
          <a:off x="2292736" y="1735177"/>
          <a:ext cx="1931658" cy="1255577"/>
        </a:xfrm>
        <a:prstGeom prst="roundRect">
          <a:avLst/>
        </a:prstGeom>
        <a:gradFill rotWithShape="0">
          <a:gsLst>
            <a:gs pos="0">
              <a:schemeClr val="accent1">
                <a:hueOff val="0"/>
                <a:satOff val="0"/>
                <a:lumOff val="0"/>
                <a:alphaOff val="0"/>
                <a:tint val="65000"/>
                <a:lumMod val="110000"/>
              </a:schemeClr>
            </a:gs>
            <a:gs pos="88000">
              <a:schemeClr val="accent1">
                <a:hueOff val="0"/>
                <a:satOff val="0"/>
                <a:lumOff val="0"/>
                <a:alphaOff val="0"/>
                <a:tint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IN" sz="1500" kern="1200" dirty="0"/>
            <a:t>Acquisition of Immovable property form IPI to RBI within 90 days </a:t>
          </a:r>
        </a:p>
      </dsp:txBody>
      <dsp:txXfrm>
        <a:off x="2354028" y="1796469"/>
        <a:ext cx="1809074" cy="1132993"/>
      </dsp:txXfrm>
    </dsp:sp>
    <dsp:sp modelId="{AE3AE732-9971-415C-A682-7F467248A32B}">
      <dsp:nvSpPr>
        <dsp:cNvPr id="0" name=""/>
        <dsp:cNvSpPr/>
      </dsp:nvSpPr>
      <dsp:spPr>
        <a:xfrm>
          <a:off x="3135835" y="630270"/>
          <a:ext cx="5015164" cy="5015164"/>
        </a:xfrm>
        <a:custGeom>
          <a:avLst/>
          <a:gdLst/>
          <a:ahLst/>
          <a:cxnLst/>
          <a:rect l="0" t="0" r="0" b="0"/>
          <a:pathLst>
            <a:path>
              <a:moveTo>
                <a:pt x="437087" y="1093008"/>
              </a:moveTo>
              <a:arcTo wR="2507582" hR="2507582" stAng="12860467" swAng="1960580"/>
            </a:path>
          </a:pathLst>
        </a:custGeom>
        <a:noFill/>
        <a:ln w="12700"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F13FFA-F80B-418F-8BE7-CC8D22664BA8}">
      <dsp:nvSpPr>
        <dsp:cNvPr id="0" name=""/>
        <dsp:cNvSpPr/>
      </dsp:nvSpPr>
      <dsp:spPr>
        <a:xfrm>
          <a:off x="4677588" y="2481"/>
          <a:ext cx="1931658" cy="1255577"/>
        </a:xfrm>
        <a:prstGeom prst="roundRect">
          <a:avLst/>
        </a:prstGeom>
        <a:gradFill rotWithShape="0">
          <a:gsLst>
            <a:gs pos="0">
              <a:schemeClr val="accent1">
                <a:hueOff val="0"/>
                <a:satOff val="0"/>
                <a:lumOff val="0"/>
                <a:alphaOff val="0"/>
                <a:tint val="65000"/>
                <a:lumMod val="110000"/>
              </a:schemeClr>
            </a:gs>
            <a:gs pos="88000">
              <a:schemeClr val="accent1">
                <a:hueOff val="0"/>
                <a:satOff val="0"/>
                <a:lumOff val="0"/>
                <a:alphaOff val="0"/>
                <a:tint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IN" sz="1400" kern="1200" dirty="0" smtClean="0"/>
            <a:t>It is voluntary admission on a violation under FEMA</a:t>
          </a:r>
          <a:endParaRPr lang="en-IN" sz="1400" kern="1200" dirty="0"/>
        </a:p>
      </dsp:txBody>
      <dsp:txXfrm>
        <a:off x="4738880" y="63773"/>
        <a:ext cx="1809074" cy="1132993"/>
      </dsp:txXfrm>
    </dsp:sp>
    <dsp:sp modelId="{D6F5F0A6-B9C4-4918-ADE8-315B1664492F}">
      <dsp:nvSpPr>
        <dsp:cNvPr id="0" name=""/>
        <dsp:cNvSpPr/>
      </dsp:nvSpPr>
      <dsp:spPr>
        <a:xfrm>
          <a:off x="3135835" y="630270"/>
          <a:ext cx="5015164" cy="5015164"/>
        </a:xfrm>
        <a:custGeom>
          <a:avLst/>
          <a:gdLst/>
          <a:ahLst/>
          <a:cxnLst/>
          <a:rect l="0" t="0" r="0" b="0"/>
          <a:pathLst>
            <a:path>
              <a:moveTo>
                <a:pt x="3486669" y="199042"/>
              </a:moveTo>
              <a:arcTo wR="2507582" hR="2507582" stAng="17578953" swAng="1960580"/>
            </a:path>
          </a:pathLst>
        </a:custGeom>
        <a:noFill/>
        <a:ln w="12700"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B17E8E5-F7BD-4ECC-A57F-945E96B15B87}">
      <dsp:nvSpPr>
        <dsp:cNvPr id="0" name=""/>
        <dsp:cNvSpPr/>
      </dsp:nvSpPr>
      <dsp:spPr>
        <a:xfrm>
          <a:off x="7062441" y="1735177"/>
          <a:ext cx="1931658" cy="1255577"/>
        </a:xfrm>
        <a:prstGeom prst="roundRect">
          <a:avLst/>
        </a:prstGeom>
        <a:gradFill rotWithShape="0">
          <a:gsLst>
            <a:gs pos="0">
              <a:schemeClr val="accent1">
                <a:hueOff val="0"/>
                <a:satOff val="0"/>
                <a:lumOff val="0"/>
                <a:alphaOff val="0"/>
                <a:tint val="65000"/>
                <a:lumMod val="110000"/>
              </a:schemeClr>
            </a:gs>
            <a:gs pos="88000">
              <a:schemeClr val="accent1">
                <a:hueOff val="0"/>
                <a:satOff val="0"/>
                <a:lumOff val="0"/>
                <a:alphaOff val="0"/>
                <a:tint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It refers to admitting a Contravention, pleading guilty and seeking remedy</a:t>
          </a:r>
          <a:endParaRPr lang="en-IN" sz="1400" kern="1200" dirty="0"/>
        </a:p>
      </dsp:txBody>
      <dsp:txXfrm>
        <a:off x="7123733" y="1796469"/>
        <a:ext cx="1809074" cy="1132993"/>
      </dsp:txXfrm>
    </dsp:sp>
    <dsp:sp modelId="{43FA6962-2F97-4E17-B8AD-4D5A6B0FCC04}">
      <dsp:nvSpPr>
        <dsp:cNvPr id="0" name=""/>
        <dsp:cNvSpPr/>
      </dsp:nvSpPr>
      <dsp:spPr>
        <a:xfrm>
          <a:off x="3135835" y="630270"/>
          <a:ext cx="5015164" cy="5015164"/>
        </a:xfrm>
        <a:custGeom>
          <a:avLst/>
          <a:gdLst/>
          <a:ahLst/>
          <a:cxnLst/>
          <a:rect l="0" t="0" r="0" b="0"/>
          <a:pathLst>
            <a:path>
              <a:moveTo>
                <a:pt x="5011736" y="2376509"/>
              </a:moveTo>
              <a:arcTo wR="2507582" hR="2507582" stAng="21420225" swAng="2195567"/>
            </a:path>
          </a:pathLst>
        </a:custGeom>
        <a:noFill/>
        <a:ln w="12700"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0F33DED-537F-4EE5-9861-F779CC9C20D0}">
      <dsp:nvSpPr>
        <dsp:cNvPr id="0" name=""/>
        <dsp:cNvSpPr/>
      </dsp:nvSpPr>
      <dsp:spPr>
        <a:xfrm>
          <a:off x="6151508" y="4538740"/>
          <a:ext cx="1931658" cy="1255577"/>
        </a:xfrm>
        <a:prstGeom prst="roundRect">
          <a:avLst/>
        </a:prstGeom>
        <a:gradFill rotWithShape="0">
          <a:gsLst>
            <a:gs pos="0">
              <a:schemeClr val="accent1">
                <a:hueOff val="0"/>
                <a:satOff val="0"/>
                <a:lumOff val="0"/>
                <a:alphaOff val="0"/>
                <a:tint val="65000"/>
                <a:lumMod val="110000"/>
              </a:schemeClr>
            </a:gs>
            <a:gs pos="88000">
              <a:schemeClr val="accent1">
                <a:hueOff val="0"/>
                <a:satOff val="0"/>
                <a:lumOff val="0"/>
                <a:alphaOff val="0"/>
                <a:tint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The provisions of section 15 of FEMA, 1999 permit compounding of contravention</a:t>
          </a:r>
          <a:endParaRPr lang="en-IN" sz="1400" kern="1200" dirty="0"/>
        </a:p>
      </dsp:txBody>
      <dsp:txXfrm>
        <a:off x="6212800" y="4600032"/>
        <a:ext cx="1809074" cy="1132993"/>
      </dsp:txXfrm>
    </dsp:sp>
    <dsp:sp modelId="{8C2AC157-0644-47EC-8F6D-70BC163EE977}">
      <dsp:nvSpPr>
        <dsp:cNvPr id="0" name=""/>
        <dsp:cNvSpPr/>
      </dsp:nvSpPr>
      <dsp:spPr>
        <a:xfrm>
          <a:off x="3135835" y="630270"/>
          <a:ext cx="5015164" cy="5015164"/>
        </a:xfrm>
        <a:custGeom>
          <a:avLst/>
          <a:gdLst/>
          <a:ahLst/>
          <a:cxnLst/>
          <a:rect l="0" t="0" r="0" b="0"/>
          <a:pathLst>
            <a:path>
              <a:moveTo>
                <a:pt x="3005718" y="4965188"/>
              </a:moveTo>
              <a:arcTo wR="2507582" hR="2507582" stAng="4712512" swAng="1374975"/>
            </a:path>
          </a:pathLst>
        </a:custGeom>
        <a:noFill/>
        <a:ln w="12700"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1EA838B-3382-4106-AFBE-A2F5141CFE27}">
      <dsp:nvSpPr>
        <dsp:cNvPr id="0" name=""/>
        <dsp:cNvSpPr/>
      </dsp:nvSpPr>
      <dsp:spPr>
        <a:xfrm>
          <a:off x="3203668" y="4538740"/>
          <a:ext cx="1931658" cy="1255577"/>
        </a:xfrm>
        <a:prstGeom prst="roundRect">
          <a:avLst/>
        </a:prstGeom>
        <a:gradFill rotWithShape="0">
          <a:gsLst>
            <a:gs pos="0">
              <a:schemeClr val="accent1">
                <a:hueOff val="0"/>
                <a:satOff val="0"/>
                <a:lumOff val="0"/>
                <a:alphaOff val="0"/>
                <a:tint val="65000"/>
                <a:lumMod val="110000"/>
              </a:schemeClr>
            </a:gs>
            <a:gs pos="88000">
              <a:schemeClr val="accent1">
                <a:hueOff val="0"/>
                <a:satOff val="0"/>
                <a:lumOff val="0"/>
                <a:alphaOff val="0"/>
                <a:tint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The offence must be compounded within 180 days of the date of receipt of the application</a:t>
          </a:r>
          <a:endParaRPr lang="en-IN" sz="1400" kern="1200" dirty="0"/>
        </a:p>
      </dsp:txBody>
      <dsp:txXfrm>
        <a:off x="3264960" y="4600032"/>
        <a:ext cx="1809074" cy="1132993"/>
      </dsp:txXfrm>
    </dsp:sp>
    <dsp:sp modelId="{970DE2C3-FEA0-4BED-A1D3-CC93907DA53C}">
      <dsp:nvSpPr>
        <dsp:cNvPr id="0" name=""/>
        <dsp:cNvSpPr/>
      </dsp:nvSpPr>
      <dsp:spPr>
        <a:xfrm>
          <a:off x="3135835" y="630270"/>
          <a:ext cx="5015164" cy="5015164"/>
        </a:xfrm>
        <a:custGeom>
          <a:avLst/>
          <a:gdLst/>
          <a:ahLst/>
          <a:cxnLst/>
          <a:rect l="0" t="0" r="0" b="0"/>
          <a:pathLst>
            <a:path>
              <a:moveTo>
                <a:pt x="418879" y="3895130"/>
              </a:moveTo>
              <a:arcTo wR="2507582" hR="2507582" stAng="8784208" swAng="2195567"/>
            </a:path>
          </a:pathLst>
        </a:custGeom>
        <a:noFill/>
        <a:ln w="12700"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29DBA1C-E24A-43C0-A9DD-1E999B2AC517}">
      <dsp:nvSpPr>
        <dsp:cNvPr id="0" name=""/>
        <dsp:cNvSpPr/>
      </dsp:nvSpPr>
      <dsp:spPr>
        <a:xfrm>
          <a:off x="2292736" y="1735177"/>
          <a:ext cx="1931658" cy="1255577"/>
        </a:xfrm>
        <a:prstGeom prst="roundRect">
          <a:avLst/>
        </a:prstGeom>
        <a:gradFill rotWithShape="0">
          <a:gsLst>
            <a:gs pos="0">
              <a:schemeClr val="accent1">
                <a:hueOff val="0"/>
                <a:satOff val="0"/>
                <a:lumOff val="0"/>
                <a:alphaOff val="0"/>
                <a:tint val="65000"/>
                <a:lumMod val="110000"/>
              </a:schemeClr>
            </a:gs>
            <a:gs pos="88000">
              <a:schemeClr val="accent1">
                <a:hueOff val="0"/>
                <a:satOff val="0"/>
                <a:lumOff val="0"/>
                <a:alphaOff val="0"/>
                <a:tint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All </a:t>
          </a:r>
          <a:r>
            <a:rPr lang="en-US" sz="1400" kern="1200" dirty="0" smtClean="0"/>
            <a:t>contraventions of FEMA except clause (a) of section 3 of the Act, dealing essentially with </a:t>
          </a:r>
          <a:r>
            <a:rPr lang="en-US" sz="1400" kern="1200" dirty="0" err="1" smtClean="0"/>
            <a:t>hawala</a:t>
          </a:r>
          <a:r>
            <a:rPr lang="en-US" sz="1400" kern="1200" dirty="0" smtClean="0"/>
            <a:t> transactions</a:t>
          </a:r>
          <a:r>
            <a:rPr lang="en-US" sz="1100" kern="1200" dirty="0" smtClean="0"/>
            <a:t>.</a:t>
          </a:r>
          <a:endParaRPr lang="en-IN" sz="1100" kern="1200" dirty="0"/>
        </a:p>
      </dsp:txBody>
      <dsp:txXfrm>
        <a:off x="2354028" y="1796469"/>
        <a:ext cx="1809074" cy="1132993"/>
      </dsp:txXfrm>
    </dsp:sp>
    <dsp:sp modelId="{AE3AE732-9971-415C-A682-7F467248A32B}">
      <dsp:nvSpPr>
        <dsp:cNvPr id="0" name=""/>
        <dsp:cNvSpPr/>
      </dsp:nvSpPr>
      <dsp:spPr>
        <a:xfrm>
          <a:off x="3135835" y="630270"/>
          <a:ext cx="5015164" cy="5015164"/>
        </a:xfrm>
        <a:custGeom>
          <a:avLst/>
          <a:gdLst/>
          <a:ahLst/>
          <a:cxnLst/>
          <a:rect l="0" t="0" r="0" b="0"/>
          <a:pathLst>
            <a:path>
              <a:moveTo>
                <a:pt x="437087" y="1093008"/>
              </a:moveTo>
              <a:arcTo wR="2507582" hR="2507582" stAng="12860467" swAng="1960580"/>
            </a:path>
          </a:pathLst>
        </a:custGeom>
        <a:noFill/>
        <a:ln w="12700"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DD3D0C-27EB-4005-8126-953917149866}">
      <dsp:nvSpPr>
        <dsp:cNvPr id="0" name=""/>
        <dsp:cNvSpPr/>
      </dsp:nvSpPr>
      <dsp:spPr>
        <a:xfrm>
          <a:off x="5264" y="325279"/>
          <a:ext cx="1795294" cy="897647"/>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kern="1200" dirty="0">
              <a:latin typeface="Calibri" panose="020F0502020204030204" pitchFamily="34" charset="0"/>
              <a:cs typeface="Calibri" panose="020F0502020204030204" pitchFamily="34" charset="0"/>
            </a:rPr>
            <a:t>Filing of Application</a:t>
          </a:r>
        </a:p>
      </dsp:txBody>
      <dsp:txXfrm>
        <a:off x="31555" y="351570"/>
        <a:ext cx="1742712" cy="845065"/>
      </dsp:txXfrm>
    </dsp:sp>
    <dsp:sp modelId="{DD9A2366-133E-4AC4-8296-914CC7CEEBBE}">
      <dsp:nvSpPr>
        <dsp:cNvPr id="0" name=""/>
        <dsp:cNvSpPr/>
      </dsp:nvSpPr>
      <dsp:spPr>
        <a:xfrm>
          <a:off x="2358177" y="322551"/>
          <a:ext cx="1795294" cy="897647"/>
        </a:xfrm>
        <a:prstGeom prst="roundRect">
          <a:avLst>
            <a:gd name="adj" fmla="val 10000"/>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kern="1200" dirty="0">
              <a:latin typeface="Calibri" panose="020F0502020204030204" pitchFamily="34" charset="0"/>
              <a:cs typeface="Calibri" panose="020F0502020204030204" pitchFamily="34" charset="0"/>
            </a:rPr>
            <a:t>Scrutiny of application by RBI</a:t>
          </a:r>
        </a:p>
      </dsp:txBody>
      <dsp:txXfrm>
        <a:off x="2384468" y="348842"/>
        <a:ext cx="1742712" cy="845065"/>
      </dsp:txXfrm>
    </dsp:sp>
    <dsp:sp modelId="{E0D4DE78-8D7C-4B48-9A25-D5292486A6CD}">
      <dsp:nvSpPr>
        <dsp:cNvPr id="0" name=""/>
        <dsp:cNvSpPr/>
      </dsp:nvSpPr>
      <dsp:spPr>
        <a:xfrm>
          <a:off x="4493501" y="325279"/>
          <a:ext cx="1795294" cy="897647"/>
        </a:xfrm>
        <a:prstGeom prst="roundRect">
          <a:avLst>
            <a:gd name="adj" fmla="val 10000"/>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kern="1200" dirty="0">
              <a:latin typeface="Calibri" panose="020F0502020204030204" pitchFamily="34" charset="0"/>
              <a:cs typeface="Calibri" panose="020F0502020204030204" pitchFamily="34" charset="0"/>
            </a:rPr>
            <a:t>Replying to the queries</a:t>
          </a:r>
        </a:p>
      </dsp:txBody>
      <dsp:txXfrm>
        <a:off x="4519792" y="351570"/>
        <a:ext cx="1742712" cy="845065"/>
      </dsp:txXfrm>
    </dsp:sp>
    <dsp:sp modelId="{D353257E-E599-4DE9-AA4F-DA22ED3126B0}">
      <dsp:nvSpPr>
        <dsp:cNvPr id="0" name=""/>
        <dsp:cNvSpPr/>
      </dsp:nvSpPr>
      <dsp:spPr>
        <a:xfrm>
          <a:off x="6737619" y="325279"/>
          <a:ext cx="1795294" cy="897647"/>
        </a:xfrm>
        <a:prstGeom prst="roundRect">
          <a:avLst>
            <a:gd name="adj" fmla="val 10000"/>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kern="1200" dirty="0">
              <a:latin typeface="Calibri" panose="020F0502020204030204" pitchFamily="34" charset="0"/>
              <a:cs typeface="Calibri" panose="020F0502020204030204" pitchFamily="34" charset="0"/>
            </a:rPr>
            <a:t>Hearing by RBI</a:t>
          </a:r>
        </a:p>
      </dsp:txBody>
      <dsp:txXfrm>
        <a:off x="6763910" y="351570"/>
        <a:ext cx="1742712" cy="845065"/>
      </dsp:txXfrm>
    </dsp:sp>
    <dsp:sp modelId="{0F9E83DB-0DA8-4388-8849-E6F59F478C86}">
      <dsp:nvSpPr>
        <dsp:cNvPr id="0" name=""/>
        <dsp:cNvSpPr/>
      </dsp:nvSpPr>
      <dsp:spPr>
        <a:xfrm>
          <a:off x="8981737" y="325279"/>
          <a:ext cx="1795294" cy="897647"/>
        </a:xfrm>
        <a:prstGeom prst="roundRect">
          <a:avLst>
            <a:gd name="adj" fmla="val 10000"/>
          </a:avLst>
        </a:prstGeom>
        <a:solidFill>
          <a:schemeClr val="accent6">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kern="1200" dirty="0">
              <a:latin typeface="Calibri" panose="020F0502020204030204" pitchFamily="34" charset="0"/>
              <a:cs typeface="Calibri" panose="020F0502020204030204" pitchFamily="34" charset="0"/>
            </a:rPr>
            <a:t>Compounding order and payment of fee</a:t>
          </a:r>
        </a:p>
      </dsp:txBody>
      <dsp:txXfrm>
        <a:off x="9008028" y="351570"/>
        <a:ext cx="1742712" cy="84506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3AEBC9-40BE-4E03-9CA7-AA4E81A0F76C}" type="datetimeFigureOut">
              <a:rPr lang="en-IN" smtClean="0"/>
              <a:pPr/>
              <a:t>12-04-2024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3CF755-8ED6-4B99-A69F-41D4BD48D53F}" type="slidenum">
              <a:rPr lang="en-IN" smtClean="0"/>
              <a:pPr/>
              <a:t>‹#›</a:t>
            </a:fld>
            <a:endParaRPr lang="en-IN"/>
          </a:p>
        </p:txBody>
      </p:sp>
    </p:spTree>
    <p:extLst>
      <p:ext uri="{BB962C8B-B14F-4D97-AF65-F5344CB8AC3E}">
        <p14:creationId xmlns:p14="http://schemas.microsoft.com/office/powerpoint/2010/main" val="39642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2150"/>
            <a:ext cx="6153150" cy="34623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330943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D3CF755-8ED6-4B99-A69F-41D4BD48D53F}" type="slidenum">
              <a:rPr lang="en-IN" smtClean="0"/>
              <a:pPr/>
              <a:t>4</a:t>
            </a:fld>
            <a:endParaRPr lang="en-IN"/>
          </a:p>
        </p:txBody>
      </p:sp>
    </p:spTree>
    <p:extLst>
      <p:ext uri="{BB962C8B-B14F-4D97-AF65-F5344CB8AC3E}">
        <p14:creationId xmlns:p14="http://schemas.microsoft.com/office/powerpoint/2010/main" val="3741048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B19E439-0A36-4389-B1D4-036D35E9F4EA}" type="slidenum">
              <a:rPr lang="en-US" smtClean="0"/>
              <a:pPr>
                <a:defRPr/>
              </a:pPr>
              <a:t>12</a:t>
            </a:fld>
            <a:endParaRPr lang="en-US" dirty="0"/>
          </a:p>
        </p:txBody>
      </p:sp>
    </p:spTree>
    <p:extLst>
      <p:ext uri="{BB962C8B-B14F-4D97-AF65-F5344CB8AC3E}">
        <p14:creationId xmlns:p14="http://schemas.microsoft.com/office/powerpoint/2010/main" val="1791671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FB3BC0C-A08C-411C-ADEE-6CA1F575E484}" type="slidenum">
              <a:rPr lang="en-IN" smtClean="0"/>
              <a:t>13</a:t>
            </a:fld>
            <a:endParaRPr lang="en-IN"/>
          </a:p>
        </p:txBody>
      </p:sp>
    </p:spTree>
    <p:extLst>
      <p:ext uri="{BB962C8B-B14F-4D97-AF65-F5344CB8AC3E}">
        <p14:creationId xmlns:p14="http://schemas.microsoft.com/office/powerpoint/2010/main" val="3500627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endParaRPr lang="en-US" dirty="0"/>
          </a:p>
        </p:txBody>
      </p:sp>
      <p:sp>
        <p:nvSpPr>
          <p:cNvPr id="5" name="Slide Number Placeholder 4"/>
          <p:cNvSpPr>
            <a:spLocks noGrp="1"/>
          </p:cNvSpPr>
          <p:nvPr>
            <p:ph type="sldNum" sz="quarter" idx="10"/>
          </p:nvPr>
        </p:nvSpPr>
        <p:spPr/>
        <p:txBody>
          <a:bodyPr/>
          <a:lstStyle/>
          <a:p>
            <a:fld id="{C0F4A2C8-6C88-4E71-83EE-698B9D4FE22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775848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3466815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1034196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B50CB-133F-4DF6-9118-9918C7551C40}" type="slidenum">
              <a:rPr lang="en-IN" smtClean="0"/>
              <a:pPr/>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6881685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37025206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B50CB-133F-4DF6-9118-9918C7551C40}" type="slidenum">
              <a:rPr lang="en-IN" smtClean="0"/>
              <a:pPr/>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020419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16090611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2224114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17576102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Divider - Deloitte black">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359335576"/>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Title Slide - Circle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079463" cy="4038101"/>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Subtitle 2"/>
          <p:cNvSpPr>
            <a:spLocks noGrp="1"/>
          </p:cNvSpPr>
          <p:nvPr>
            <p:ph type="subTitle" idx="1"/>
          </p:nvPr>
        </p:nvSpPr>
        <p:spPr bwMode="gray">
          <a:xfrm>
            <a:off x="503990" y="5864229"/>
            <a:ext cx="5592010"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bg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GB"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a:t>Click to edit Master text styles</a:t>
            </a:r>
          </a:p>
        </p:txBody>
      </p:sp>
      <p:grpSp>
        <p:nvGrpSpPr>
          <p:cNvPr id="16" name="Group 15"/>
          <p:cNvGrpSpPr>
            <a:grpSpLocks noChangeAspect="1"/>
          </p:cNvGrpSpPr>
          <p:nvPr userDrawn="1"/>
        </p:nvGrpSpPr>
        <p:grpSpPr>
          <a:xfrm>
            <a:off x="501588" y="384728"/>
            <a:ext cx="3650538" cy="572001"/>
            <a:chOff x="719138" y="-4006851"/>
            <a:chExt cx="6234113" cy="1228726"/>
          </a:xfrm>
          <a:solidFill>
            <a:schemeClr val="bg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258962654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50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Content 1">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93484" y="765176"/>
            <a:ext cx="11184000" cy="969282"/>
          </a:xfrm>
        </p:spPr>
        <p:txBody>
          <a:bodyPr>
            <a:normAutofit/>
          </a:bodyPr>
          <a:lstStyle>
            <a:lvl1pPr marL="0" indent="0">
              <a:buNone/>
              <a:defRPr sz="3000" b="0">
                <a:solidFill>
                  <a:srgbClr val="575757"/>
                </a:solidFill>
              </a:defRPr>
            </a:lvl1pPr>
          </a:lstStyle>
          <a:p>
            <a:pPr lvl="0"/>
            <a:r>
              <a:rPr lang="en-US"/>
              <a:t>Click to edit Master text styles</a:t>
            </a:r>
          </a:p>
        </p:txBody>
      </p:sp>
      <p:sp>
        <p:nvSpPr>
          <p:cNvPr id="14" name="Title Placeholder 1"/>
          <p:cNvSpPr>
            <a:spLocks noGrp="1"/>
          </p:cNvSpPr>
          <p:nvPr>
            <p:ph type="title"/>
          </p:nvPr>
        </p:nvSpPr>
        <p:spPr>
          <a:xfrm>
            <a:off x="493484" y="295684"/>
            <a:ext cx="11184000" cy="469492"/>
          </a:xfrm>
          <a:prstGeom prst="rect">
            <a:avLst/>
          </a:prstGeom>
        </p:spPr>
        <p:txBody>
          <a:bodyPr vert="horz" lIns="0" tIns="0" rIns="0" bIns="0" rtlCol="0" anchor="t" anchorCtr="0">
            <a:noAutofit/>
          </a:bodyPr>
          <a:lstStyle/>
          <a:p>
            <a:r>
              <a:rPr lang="en-US"/>
              <a:t>Click to edit Master title style</a:t>
            </a:r>
            <a:endParaRPr lang="en-GB" dirty="0"/>
          </a:p>
        </p:txBody>
      </p:sp>
      <p:sp>
        <p:nvSpPr>
          <p:cNvPr id="20" name="Text Placeholder 19"/>
          <p:cNvSpPr>
            <a:spLocks noGrp="1"/>
          </p:cNvSpPr>
          <p:nvPr>
            <p:ph type="body" sz="quarter" idx="14"/>
          </p:nvPr>
        </p:nvSpPr>
        <p:spPr>
          <a:xfrm>
            <a:off x="494400" y="1810800"/>
            <a:ext cx="11184000" cy="453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493485" y="6407835"/>
            <a:ext cx="10079297" cy="252000"/>
          </a:xfrm>
          <a:prstGeom prst="rect">
            <a:avLst/>
          </a:prstGeom>
        </p:spPr>
        <p:txBody>
          <a:bodyPr vert="horz" lIns="0" tIns="0" rIns="0" bIns="0" rtlCol="0" anchor="ctr" anchorCtr="0"/>
          <a:lstStyle>
            <a:lvl1pPr algn="l">
              <a:defRPr sz="800" b="0">
                <a:solidFill>
                  <a:srgbClr val="8C8C8C"/>
                </a:solidFill>
              </a:defRPr>
            </a:lvl1pPr>
          </a:lstStyle>
          <a:p>
            <a:endParaRPr lang="en-US" dirty="0"/>
          </a:p>
        </p:txBody>
      </p:sp>
      <p:sp>
        <p:nvSpPr>
          <p:cNvPr id="6" name="Slide Number Placeholder 7"/>
          <p:cNvSpPr>
            <a:spLocks noGrp="1"/>
          </p:cNvSpPr>
          <p:nvPr>
            <p:ph type="sldNum" sz="quarter" idx="4"/>
          </p:nvPr>
        </p:nvSpPr>
        <p:spPr>
          <a:xfrm>
            <a:off x="10629328" y="6407835"/>
            <a:ext cx="1056117" cy="252000"/>
          </a:xfrm>
          <a:prstGeom prst="rect">
            <a:avLst/>
          </a:prstGeom>
        </p:spPr>
        <p:txBody>
          <a:bodyPr vert="horz" lIns="0" tIns="0" rIns="0" bIns="0" rtlCol="0" anchor="ctr" anchorCtr="0"/>
          <a:lstStyle>
            <a:lvl1pPr algn="r">
              <a:defRPr sz="800" b="0">
                <a:solidFill>
                  <a:srgbClr val="8C8C8C"/>
                </a:solidFill>
              </a:defRPr>
            </a:lvl1pPr>
          </a:lstStyle>
          <a:p>
            <a:fld id="{95CC1D26-A9BD-4BDE-BDD9-08EDBAE96860}" type="slidenum">
              <a:rPr lang="en-GB" smtClean="0"/>
              <a:pPr/>
              <a:t>‹#›</a:t>
            </a:fld>
            <a:endParaRPr lang="en-GB" dirty="0"/>
          </a:p>
        </p:txBody>
      </p:sp>
    </p:spTree>
    <p:extLst>
      <p:ext uri="{BB962C8B-B14F-4D97-AF65-F5344CB8AC3E}">
        <p14:creationId xmlns:p14="http://schemas.microsoft.com/office/powerpoint/2010/main" val="52453746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7164931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subtitle &amp; 1 column - larg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4" name="Title Placeholder 1"/>
          <p:cNvSpPr>
            <a:spLocks noGrp="1"/>
          </p:cNvSpPr>
          <p:nvPr>
            <p:ph type="title"/>
          </p:nvPr>
        </p:nvSpPr>
        <p:spPr>
          <a:xfrm>
            <a:off x="501650" y="317500"/>
            <a:ext cx="11162350" cy="334101"/>
          </a:xfrm>
          <a:prstGeom prst="rect">
            <a:avLst/>
          </a:prstGeom>
        </p:spPr>
        <p:txBody>
          <a:bodyPr vert="horz" lIns="0" tIns="0" rIns="0" bIns="0" rtlCol="0" anchor="t" anchorCtr="0">
            <a:noAutofit/>
          </a:bodyPr>
          <a:lstStyle>
            <a:lvl1pPr>
              <a:defRPr/>
            </a:lvl1pPr>
          </a:lstStyle>
          <a:p>
            <a:r>
              <a:rPr lang="en-GB" noProof="0" dirty="0"/>
              <a:t>Click to edit Master title style</a:t>
            </a:r>
          </a:p>
        </p:txBody>
      </p:sp>
      <p:sp>
        <p:nvSpPr>
          <p:cNvPr id="8" name="Text Placeholder 18"/>
          <p:cNvSpPr>
            <a:spLocks noGrp="1"/>
          </p:cNvSpPr>
          <p:nvPr>
            <p:ph idx="1"/>
          </p:nvPr>
        </p:nvSpPr>
        <p:spPr>
          <a:xfrm>
            <a:off x="501652" y="1700213"/>
            <a:ext cx="11165416" cy="4678986"/>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38890466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1652" y="1665289"/>
            <a:ext cx="5355166" cy="4455725"/>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Chart Placeholder 2"/>
          <p:cNvSpPr>
            <a:spLocks noGrp="1"/>
          </p:cNvSpPr>
          <p:nvPr>
            <p:ph type="chart" sz="quarter" idx="21"/>
          </p:nvPr>
        </p:nvSpPr>
        <p:spPr>
          <a:xfrm>
            <a:off x="6341223" y="2125013"/>
            <a:ext cx="5349128" cy="3996000"/>
          </a:xfrm>
        </p:spPr>
        <p:txBody>
          <a:bodyPr/>
          <a:lstStyle/>
          <a:p>
            <a:r>
              <a:rPr lang="en-GB" noProof="0" dirty="0"/>
              <a:t>Click icon to add chart</a:t>
            </a:r>
          </a:p>
        </p:txBody>
      </p:sp>
      <p:sp>
        <p:nvSpPr>
          <p:cNvPr id="6" name="Text Placeholder 5"/>
          <p:cNvSpPr>
            <a:spLocks noGrp="1"/>
          </p:cNvSpPr>
          <p:nvPr>
            <p:ph type="body" sz="quarter" idx="22"/>
          </p:nvPr>
        </p:nvSpPr>
        <p:spPr>
          <a:xfrm>
            <a:off x="6341223" y="1665288"/>
            <a:ext cx="5349128" cy="420687"/>
          </a:xfrm>
        </p:spPr>
        <p:txBody>
          <a:bodyPr/>
          <a:lstStyle/>
          <a:p>
            <a:pPr lvl="0"/>
            <a:r>
              <a:rPr lang="en-GB" noProof="0" dirty="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5" name="Text Placeholder 7"/>
          <p:cNvSpPr>
            <a:spLocks noGrp="1"/>
          </p:cNvSpPr>
          <p:nvPr>
            <p:ph type="body" sz="quarter" idx="23"/>
          </p:nvPr>
        </p:nvSpPr>
        <p:spPr>
          <a:xfrm>
            <a:off x="501650" y="6121014"/>
            <a:ext cx="11188700" cy="260737"/>
          </a:xfrm>
        </p:spPr>
        <p:txBody>
          <a:bodyPr>
            <a:normAutofit/>
          </a:bodyPr>
          <a:lstStyle>
            <a:lvl1pPr>
              <a:spcAft>
                <a:spcPts val="0"/>
              </a:spcAft>
              <a:defRPr sz="907"/>
            </a:lvl1pPr>
          </a:lstStyle>
          <a:p>
            <a:pPr lvl="0"/>
            <a:r>
              <a:rPr lang="en-GB" noProof="0" dirty="0"/>
              <a:t>Click to edit Master text styles</a:t>
            </a:r>
          </a:p>
        </p:txBody>
      </p:sp>
    </p:spTree>
    <p:extLst>
      <p:ext uri="{BB962C8B-B14F-4D97-AF65-F5344CB8AC3E}">
        <p14:creationId xmlns:p14="http://schemas.microsoft.com/office/powerpoint/2010/main" val="26966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GB" noProof="0" dirty="0"/>
              <a:t>Click to edit Master title style</a:t>
            </a:r>
          </a:p>
        </p:txBody>
      </p:sp>
      <p:sp>
        <p:nvSpPr>
          <p:cNvPr id="14" name="Text Placeholder 18"/>
          <p:cNvSpPr>
            <a:spLocks noGrp="1"/>
          </p:cNvSpPr>
          <p:nvPr>
            <p:ph idx="1"/>
          </p:nvPr>
        </p:nvSpPr>
        <p:spPr>
          <a:xfrm>
            <a:off x="501652" y="1665289"/>
            <a:ext cx="11165416" cy="4716463"/>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3366489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1613571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1137126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1356217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2304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981728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3686045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B6F7620-B5EE-4412-A243-30BCBF14AAF3}" type="datetimeFigureOut">
              <a:rPr lang="en-IN" smtClean="0"/>
              <a:pPr/>
              <a:t>12-04-2024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05B50CB-133F-4DF6-9118-9918C7551C40}" type="slidenum">
              <a:rPr lang="en-IN" smtClean="0"/>
              <a:pPr/>
              <a:t>‹#›</a:t>
            </a:fld>
            <a:endParaRPr lang="en-IN"/>
          </a:p>
        </p:txBody>
      </p:sp>
    </p:spTree>
    <p:extLst>
      <p:ext uri="{BB962C8B-B14F-4D97-AF65-F5344CB8AC3E}">
        <p14:creationId xmlns:p14="http://schemas.microsoft.com/office/powerpoint/2010/main" val="2177185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B6F7620-B5EE-4412-A243-30BCBF14AAF3}" type="datetimeFigureOut">
              <a:rPr lang="en-IN" smtClean="0"/>
              <a:pPr/>
              <a:t>12-04-2024</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05B50CB-133F-4DF6-9118-9918C7551C40}" type="slidenum">
              <a:rPr lang="en-IN" smtClean="0"/>
              <a:pPr/>
              <a:t>‹#›</a:t>
            </a:fld>
            <a:endParaRPr lang="en-IN"/>
          </a:p>
        </p:txBody>
      </p:sp>
    </p:spTree>
    <p:extLst>
      <p:ext uri="{BB962C8B-B14F-4D97-AF65-F5344CB8AC3E}">
        <p14:creationId xmlns:p14="http://schemas.microsoft.com/office/powerpoint/2010/main" val="1106895458"/>
      </p:ext>
    </p:extLst>
  </p:cSld>
  <p:clrMap bg1="lt1" tx1="dk1" bg2="lt2" tx2="dk2" accent1="accent1" accent2="accent2" accent3="accent3" accent4="accent4" accent5="accent5" accent6="accent6" hlink="hlink" folHlink="folHlink"/>
  <p:sldLayoutIdLst>
    <p:sldLayoutId id="2147484101" r:id="rId1"/>
    <p:sldLayoutId id="2147484102" r:id="rId2"/>
    <p:sldLayoutId id="2147484103" r:id="rId3"/>
    <p:sldLayoutId id="2147484104" r:id="rId4"/>
    <p:sldLayoutId id="2147484105" r:id="rId5"/>
    <p:sldLayoutId id="2147484106" r:id="rId6"/>
    <p:sldLayoutId id="2147484107" r:id="rId7"/>
    <p:sldLayoutId id="2147484108" r:id="rId8"/>
    <p:sldLayoutId id="2147484109" r:id="rId9"/>
    <p:sldLayoutId id="2147484110" r:id="rId10"/>
    <p:sldLayoutId id="2147484111" r:id="rId11"/>
    <p:sldLayoutId id="2147484112" r:id="rId12"/>
    <p:sldLayoutId id="2147484113" r:id="rId13"/>
    <p:sldLayoutId id="2147484114" r:id="rId14"/>
    <p:sldLayoutId id="2147484115" r:id="rId15"/>
    <p:sldLayoutId id="2147484116" r:id="rId16"/>
    <p:sldLayoutId id="2147484117" r:id="rId17"/>
    <p:sldLayoutId id="2147484118" r:id="rId18"/>
    <p:sldLayoutId id="2147484119" r:id="rId19"/>
    <p:sldLayoutId id="2147484120" r:id="rId20"/>
    <p:sldLayoutId id="2147484121" r:id="rId21"/>
    <p:sldLayoutId id="2147484122" r:id="rId22"/>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5.xml"/><Relationship Id="rId1" Type="http://schemas.openxmlformats.org/officeDocument/2006/relationships/slideLayout" Target="../slideLayouts/slideLayout2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mailto:dsuhag@smdandco.in"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mpty desk and whiteboard">
            <a:extLst>
              <a:ext uri="{FF2B5EF4-FFF2-40B4-BE49-F238E27FC236}">
                <a16:creationId xmlns:a16="http://schemas.microsoft.com/office/drawing/2014/main" xmlns="" id="{14AF6A03-ECDE-48D9-BE41-ED705DF03323}"/>
              </a:ext>
            </a:extLst>
          </p:cNvPr>
          <p:cNvPicPr>
            <a:picLocks noChangeAspect="1"/>
          </p:cNvPicPr>
          <p:nvPr/>
        </p:nvPicPr>
        <p:blipFill>
          <a:blip r:embed="rId3"/>
          <a:stretch>
            <a:fillRect/>
          </a:stretch>
        </p:blipFill>
        <p:spPr>
          <a:xfrm>
            <a:off x="0" y="71854"/>
            <a:ext cx="12192000" cy="6858000"/>
          </a:xfrm>
          <a:prstGeom prst="rect">
            <a:avLst/>
          </a:prstGeom>
        </p:spPr>
      </p:pic>
      <p:sp>
        <p:nvSpPr>
          <p:cNvPr id="4" name="Text Placeholder 1"/>
          <p:cNvSpPr>
            <a:spLocks noGrp="1"/>
          </p:cNvSpPr>
          <p:nvPr>
            <p:ph type="body" sz="quarter" idx="4294967295"/>
          </p:nvPr>
        </p:nvSpPr>
        <p:spPr>
          <a:xfrm>
            <a:off x="2834640" y="1666846"/>
            <a:ext cx="6301409" cy="1834008"/>
          </a:xfrm>
          <a:prstGeom prst="rect">
            <a:avLst/>
          </a:prstGeom>
          <a:solidFill>
            <a:srgbClr val="00B050"/>
          </a:solidFill>
        </p:spPr>
        <p:txBody>
          <a:bodyPr>
            <a:normAutofit fontScale="77500" lnSpcReduction="20000"/>
          </a:bodyPr>
          <a:lstStyle/>
          <a:p>
            <a:pPr algn="ctr"/>
            <a:r>
              <a:rPr lang="en-US" sz="4000" b="1" dirty="0" smtClean="0">
                <a:latin typeface="Calibri" panose="020F0502020204030204" pitchFamily="34" charset="0"/>
                <a:cs typeface="Calibri" panose="020F0502020204030204" pitchFamily="34" charset="0"/>
              </a:rPr>
              <a:t>Establishment of Project/Branch and Liaison Office</a:t>
            </a:r>
          </a:p>
          <a:p>
            <a:pPr algn="ctr"/>
            <a:r>
              <a:rPr lang="en-US" sz="4000" b="1" dirty="0" smtClean="0">
                <a:latin typeface="Calibri" panose="020F0502020204030204" pitchFamily="34" charset="0"/>
                <a:cs typeface="Calibri" panose="020F0502020204030204" pitchFamily="34" charset="0"/>
              </a:rPr>
              <a:t>Compounding of Contravention under FEMA </a:t>
            </a:r>
            <a:endParaRPr lang="en-US" sz="4000" b="1" dirty="0">
              <a:latin typeface="Calibri" panose="020F0502020204030204" pitchFamily="34" charset="0"/>
              <a:cs typeface="Calibri" panose="020F0502020204030204" pitchFamily="34" charset="0"/>
            </a:endParaRPr>
          </a:p>
          <a:p>
            <a:pPr algn="ctr"/>
            <a:endParaRPr lang="en-US" sz="4000" b="1" dirty="0">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xmlns="" id="{C047CE64-FE5F-5844-5E3C-333AB27E43AB}"/>
              </a:ext>
            </a:extLst>
          </p:cNvPr>
          <p:cNvSpPr/>
          <p:nvPr/>
        </p:nvSpPr>
        <p:spPr>
          <a:xfrm>
            <a:off x="9136049" y="4858603"/>
            <a:ext cx="2246184" cy="154219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t>CS Devender Suhag </a:t>
            </a:r>
          </a:p>
        </p:txBody>
      </p:sp>
    </p:spTree>
    <p:extLst>
      <p:ext uri="{BB962C8B-B14F-4D97-AF65-F5344CB8AC3E}">
        <p14:creationId xmlns:p14="http://schemas.microsoft.com/office/powerpoint/2010/main" val="386200462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ourglass">
            <a:extLst>
              <a:ext uri="{FF2B5EF4-FFF2-40B4-BE49-F238E27FC236}">
                <a16:creationId xmlns:a16="http://schemas.microsoft.com/office/drawing/2014/main" xmlns="" id="{461FC264-6C28-40E2-A350-F3C504509C11}"/>
              </a:ext>
            </a:extLst>
          </p:cNvPr>
          <p:cNvPicPr>
            <a:picLocks noChangeAspect="1"/>
          </p:cNvPicPr>
          <p:nvPr/>
        </p:nvPicPr>
        <p:blipFill>
          <a:blip r:embed="rId2"/>
          <a:stretch>
            <a:fillRect/>
          </a:stretch>
        </p:blipFill>
        <p:spPr>
          <a:xfrm>
            <a:off x="0" y="0"/>
            <a:ext cx="12192000" cy="6858000"/>
          </a:xfrm>
          <a:prstGeom prst="rect">
            <a:avLst/>
          </a:prstGeom>
          <a:solidFill>
            <a:srgbClr val="00B050"/>
          </a:solidFill>
        </p:spPr>
      </p:pic>
      <p:sp>
        <p:nvSpPr>
          <p:cNvPr id="7" name="Subtitle 4"/>
          <p:cNvSpPr txBox="1">
            <a:spLocks/>
          </p:cNvSpPr>
          <p:nvPr/>
        </p:nvSpPr>
        <p:spPr bwMode="gray">
          <a:xfrm>
            <a:off x="85483" y="3065128"/>
            <a:ext cx="6205147" cy="2380272"/>
          </a:xfrm>
          <a:prstGeom prst="rect">
            <a:avLst/>
          </a:prstGeom>
        </p:spPr>
        <p:txBody>
          <a:bodyPr vert="horz" lIns="0" tIns="0" rIns="0" bIns="0" rtlCol="0" anchor="b" anchorCtr="0">
            <a:noAutofit/>
          </a:bodyPr>
          <a:lstStyle>
            <a:lvl1pPr marL="0" indent="0" algn="l" defTabSz="1008400" rtl="0" eaLnBrk="1" latinLnBrk="0" hangingPunct="1">
              <a:lnSpc>
                <a:spcPct val="100000"/>
              </a:lnSpc>
              <a:spcBef>
                <a:spcPts val="0"/>
              </a:spcBef>
              <a:spcAft>
                <a:spcPts val="0"/>
              </a:spcAft>
              <a:buSzPct val="100000"/>
              <a:buFont typeface="Arial" panose="020B0604020202020204" pitchFamily="34" charset="0"/>
              <a:buNone/>
              <a:defRPr sz="1764" b="0" kern="1200">
                <a:solidFill>
                  <a:schemeClr val="bg1"/>
                </a:solidFill>
                <a:latin typeface="+mn-lt"/>
                <a:ea typeface="+mn-ea"/>
                <a:cs typeface="+mn-cs"/>
              </a:defRPr>
            </a:lvl1pPr>
            <a:lvl2pPr marL="504200" indent="0" algn="ctr" defTabSz="1008400" rtl="0" eaLnBrk="1" latinLnBrk="0" hangingPunct="1">
              <a:spcBef>
                <a:spcPts val="0"/>
              </a:spcBef>
              <a:spcAft>
                <a:spcPts val="1103"/>
              </a:spcAft>
              <a:buClrTx/>
              <a:buSzPct val="100000"/>
              <a:buFont typeface="Arial"/>
              <a:buNone/>
              <a:defRPr lang="en-US" sz="2206" b="1" kern="1200">
                <a:solidFill>
                  <a:schemeClr val="tx1"/>
                </a:solidFill>
                <a:latin typeface="+mn-lt"/>
                <a:ea typeface="+mn-ea"/>
                <a:cs typeface="+mn-cs"/>
              </a:defRPr>
            </a:lvl2pPr>
            <a:lvl3pPr marL="1008400" indent="0" algn="ctr" defTabSz="1008400" rtl="0" eaLnBrk="1" latinLnBrk="0" hangingPunct="1">
              <a:spcBef>
                <a:spcPts val="0"/>
              </a:spcBef>
              <a:spcAft>
                <a:spcPts val="1103"/>
              </a:spcAft>
              <a:buClrTx/>
              <a:buSzPct val="100000"/>
              <a:buFont typeface="Arial" panose="020B0604020202020204" pitchFamily="34" charset="0"/>
              <a:buNone/>
              <a:defRPr lang="en-US" sz="1985" kern="1200">
                <a:solidFill>
                  <a:schemeClr val="tx1"/>
                </a:solidFill>
                <a:latin typeface="+mn-lt"/>
                <a:ea typeface="+mn-ea"/>
                <a:cs typeface="+mn-cs"/>
              </a:defRPr>
            </a:lvl3pPr>
            <a:lvl4pPr marL="1512600" indent="0" algn="ctr" defTabSz="1008400" rtl="0" eaLnBrk="1" latinLnBrk="0" hangingPunct="1">
              <a:spcBef>
                <a:spcPts val="0"/>
              </a:spcBef>
              <a:spcAft>
                <a:spcPts val="1103"/>
              </a:spcAft>
              <a:buClrTx/>
              <a:buSzPct val="100000"/>
              <a:buFont typeface="Verdana" panose="020B0604030504040204" pitchFamily="34" charset="0"/>
              <a:buNone/>
              <a:defRPr lang="en-US" sz="1764" kern="1200" baseline="0">
                <a:solidFill>
                  <a:schemeClr val="tx1"/>
                </a:solidFill>
                <a:latin typeface="+mn-lt"/>
                <a:ea typeface="+mn-ea"/>
                <a:cs typeface="+mn-cs"/>
              </a:defRPr>
            </a:lvl4pPr>
            <a:lvl5pPr marL="2016801" indent="0" algn="ctr" defTabSz="880600" rtl="0" eaLnBrk="1" latinLnBrk="0" hangingPunct="1">
              <a:spcBef>
                <a:spcPts val="0"/>
              </a:spcBef>
              <a:spcAft>
                <a:spcPts val="1103"/>
              </a:spcAft>
              <a:buClrTx/>
              <a:buSzPct val="100000"/>
              <a:buFont typeface="Verdana" panose="020B0604030504040204" pitchFamily="34" charset="0"/>
              <a:buNone/>
              <a:tabLst/>
              <a:defRPr lang="en-US" sz="1764" kern="1200" baseline="0">
                <a:solidFill>
                  <a:schemeClr val="tx1"/>
                </a:solidFill>
                <a:latin typeface="+mn-lt"/>
                <a:ea typeface="+mn-ea"/>
                <a:cs typeface="+mn-cs"/>
              </a:defRPr>
            </a:lvl5pPr>
            <a:lvl6pPr marL="2521001" indent="0" algn="ctr" defTabSz="1008400" rtl="0" eaLnBrk="1" latinLnBrk="0" hangingPunct="1">
              <a:spcBef>
                <a:spcPts val="0"/>
              </a:spcBef>
              <a:spcAft>
                <a:spcPts val="1103"/>
              </a:spcAft>
              <a:buFont typeface="Verdana" panose="020B0604030504040204" pitchFamily="34" charset="0"/>
              <a:buNone/>
              <a:defRPr sz="1764" kern="1200" baseline="0">
                <a:solidFill>
                  <a:schemeClr val="tx1"/>
                </a:solidFill>
                <a:latin typeface="+mn-lt"/>
                <a:ea typeface="+mn-ea"/>
                <a:cs typeface="+mn-cs"/>
              </a:defRPr>
            </a:lvl6pPr>
            <a:lvl7pPr marL="3025201" indent="0" algn="ctr" defTabSz="1008400" rtl="0" eaLnBrk="1" latinLnBrk="0" hangingPunct="1">
              <a:spcBef>
                <a:spcPts val="0"/>
              </a:spcBef>
              <a:spcAft>
                <a:spcPts val="1103"/>
              </a:spcAft>
              <a:buFont typeface="Verdana" panose="020B0604030504040204" pitchFamily="34" charset="0"/>
              <a:buNone/>
              <a:defRPr sz="1764" kern="1200">
                <a:solidFill>
                  <a:schemeClr val="tx1"/>
                </a:solidFill>
                <a:latin typeface="+mn-lt"/>
                <a:ea typeface="+mn-ea"/>
                <a:cs typeface="+mn-cs"/>
              </a:defRPr>
            </a:lvl7pPr>
            <a:lvl8pPr marL="3529401" indent="0" algn="ctr" defTabSz="1008400" rtl="0" eaLnBrk="1" latinLnBrk="0" hangingPunct="1">
              <a:spcBef>
                <a:spcPts val="0"/>
              </a:spcBef>
              <a:spcAft>
                <a:spcPts val="1103"/>
              </a:spcAft>
              <a:buFont typeface="Verdana" panose="020B0604030504040204" pitchFamily="34" charset="0"/>
              <a:buNone/>
              <a:defRPr sz="1764" kern="1200" baseline="0">
                <a:solidFill>
                  <a:schemeClr val="tx1"/>
                </a:solidFill>
                <a:latin typeface="+mn-lt"/>
                <a:ea typeface="+mn-ea"/>
                <a:cs typeface="+mn-cs"/>
              </a:defRPr>
            </a:lvl8pPr>
            <a:lvl9pPr marL="4033601" indent="0" algn="ctr" defTabSz="1008400" rtl="0" eaLnBrk="1" latinLnBrk="0" hangingPunct="1">
              <a:spcBef>
                <a:spcPts val="0"/>
              </a:spcBef>
              <a:spcAft>
                <a:spcPts val="1103"/>
              </a:spcAft>
              <a:buFont typeface="Verdana" panose="020B0604030504040204" pitchFamily="34" charset="0"/>
              <a:buNone/>
              <a:defRPr sz="1764" kern="1200" baseline="0">
                <a:solidFill>
                  <a:schemeClr val="tx1"/>
                </a:solidFill>
                <a:latin typeface="+mn-lt"/>
                <a:ea typeface="+mn-ea"/>
                <a:cs typeface="+mn-cs"/>
              </a:defRPr>
            </a:lvl9pPr>
          </a:lstStyle>
          <a:p>
            <a:pPr algn="ctr"/>
            <a:r>
              <a:rPr lang="en-US" sz="4000" b="1" dirty="0">
                <a:solidFill>
                  <a:srgbClr val="00B0F0"/>
                </a:solidFill>
                <a:latin typeface="Calibri" panose="020F0502020204030204" pitchFamily="34" charset="0"/>
                <a:cs typeface="Calibri" panose="020F0502020204030204" pitchFamily="34" charset="0"/>
              </a:rPr>
              <a:t>Contravention under FEMA, 1999</a:t>
            </a:r>
          </a:p>
          <a:p>
            <a:pPr algn="ctr"/>
            <a:endParaRPr lang="en-US" sz="1400" b="1" dirty="0">
              <a:solidFill>
                <a:schemeClr val="tx1"/>
              </a:solidFill>
              <a:latin typeface="Calibri" panose="020F0502020204030204" pitchFamily="34" charset="0"/>
              <a:cs typeface="Calibri" panose="020F0502020204030204" pitchFamily="34" charset="0"/>
            </a:endParaRPr>
          </a:p>
          <a:p>
            <a:pPr algn="ctr"/>
            <a:r>
              <a:rPr lang="en-US" sz="4000" b="1" dirty="0">
                <a:solidFill>
                  <a:srgbClr val="00B0F0"/>
                </a:solidFill>
                <a:latin typeface="Calibri" panose="020F0502020204030204" pitchFamily="34" charset="0"/>
                <a:cs typeface="Calibri" panose="020F0502020204030204" pitchFamily="34" charset="0"/>
              </a:rPr>
              <a:t>Late Submission Fees (‘</a:t>
            </a:r>
            <a:r>
              <a:rPr lang="en-US" sz="4000" b="1" dirty="0" smtClean="0">
                <a:solidFill>
                  <a:srgbClr val="00B0F0"/>
                </a:solidFill>
                <a:latin typeface="Calibri" panose="020F0502020204030204" pitchFamily="34" charset="0"/>
                <a:cs typeface="Calibri" panose="020F0502020204030204" pitchFamily="34" charset="0"/>
              </a:rPr>
              <a:t>LSF’) </a:t>
            </a:r>
            <a:r>
              <a:rPr lang="en-US" sz="4000" b="1" dirty="0">
                <a:solidFill>
                  <a:srgbClr val="00B0F0"/>
                </a:solidFill>
                <a:latin typeface="Calibri" panose="020F0502020204030204" pitchFamily="34" charset="0"/>
                <a:cs typeface="Calibri" panose="020F0502020204030204" pitchFamily="34" charset="0"/>
              </a:rPr>
              <a:t>&amp;</a:t>
            </a:r>
          </a:p>
          <a:p>
            <a:pPr algn="ctr"/>
            <a:r>
              <a:rPr lang="en-US" sz="4000" b="1" dirty="0">
                <a:solidFill>
                  <a:srgbClr val="00B0F0"/>
                </a:solidFill>
                <a:latin typeface="Calibri" panose="020F0502020204030204" pitchFamily="34" charset="0"/>
                <a:cs typeface="Calibri" panose="020F0502020204030204" pitchFamily="34" charset="0"/>
              </a:rPr>
              <a:t>Compounding</a:t>
            </a:r>
            <a:r>
              <a:rPr lang="en-US" sz="4000" b="1" dirty="0">
                <a:solidFill>
                  <a:schemeClr val="tx1"/>
                </a:solidFill>
                <a:latin typeface="Calibri" panose="020F0502020204030204" pitchFamily="34" charset="0"/>
                <a:cs typeface="Calibri" panose="020F0502020204030204" pitchFamily="34" charset="0"/>
              </a:rPr>
              <a:t> </a:t>
            </a:r>
            <a:endParaRPr lang="en-IN" sz="4000" b="1"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901463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xmlns="" id="{F8BC4C8C-B4BB-48A9-B55D-6F63E4218C95}"/>
              </a:ext>
            </a:extLst>
          </p:cNvPr>
          <p:cNvGraphicFramePr/>
          <p:nvPr>
            <p:extLst>
              <p:ext uri="{D42A27DB-BD31-4B8C-83A1-F6EECF244321}">
                <p14:modId xmlns:p14="http://schemas.microsoft.com/office/powerpoint/2010/main" val="707230366"/>
              </p:ext>
            </p:extLst>
          </p:nvPr>
        </p:nvGraphicFramePr>
        <p:xfrm>
          <a:off x="295564" y="284744"/>
          <a:ext cx="11286836" cy="58797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xmlns="" id="{A0E4EAB0-C6AE-454A-8CAF-0066012B2B5E}"/>
              </a:ext>
            </a:extLst>
          </p:cNvPr>
          <p:cNvSpPr txBox="1"/>
          <p:nvPr/>
        </p:nvSpPr>
        <p:spPr>
          <a:xfrm>
            <a:off x="4618182" y="2637642"/>
            <a:ext cx="2641600" cy="954107"/>
          </a:xfrm>
          <a:prstGeom prst="rect">
            <a:avLst/>
          </a:prstGeom>
          <a:noFill/>
        </p:spPr>
        <p:txBody>
          <a:bodyPr wrap="square" rtlCol="0">
            <a:spAutoFit/>
          </a:bodyPr>
          <a:lstStyle/>
          <a:p>
            <a:r>
              <a:rPr lang="en-IN" sz="2800" b="1" dirty="0" smtClean="0"/>
              <a:t>     What </a:t>
            </a:r>
            <a:r>
              <a:rPr lang="en-IN" sz="2800" b="1" dirty="0"/>
              <a:t>is Compounding</a:t>
            </a:r>
            <a:r>
              <a:rPr lang="en-IN" sz="2800" b="1" dirty="0" smtClean="0"/>
              <a:t>?</a:t>
            </a:r>
            <a:endParaRPr lang="en-IN" sz="2800" b="1" dirty="0"/>
          </a:p>
        </p:txBody>
      </p:sp>
    </p:spTree>
    <p:extLst>
      <p:ext uri="{BB962C8B-B14F-4D97-AF65-F5344CB8AC3E}">
        <p14:creationId xmlns:p14="http://schemas.microsoft.com/office/powerpoint/2010/main" val="40259915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Placeholder 5"/>
          <p:cNvSpPr txBox="1">
            <a:spLocks/>
          </p:cNvSpPr>
          <p:nvPr>
            <p:custDataLst>
              <p:tags r:id="rId1"/>
            </p:custDataLst>
          </p:nvPr>
        </p:nvSpPr>
        <p:spPr>
          <a:xfrm>
            <a:off x="1190625" y="1118768"/>
            <a:ext cx="4861089" cy="4475912"/>
          </a:xfrm>
          <a:prstGeom prst="homePlate">
            <a:avLst>
              <a:gd name="adj" fmla="val 5644"/>
            </a:avLst>
          </a:prstGeom>
          <a:solidFill>
            <a:schemeClr val="bg1"/>
          </a:solidFill>
          <a:ln w="12700">
            <a:solidFill>
              <a:srgbClr val="B4B4B4"/>
            </a:solidFill>
          </a:ln>
        </p:spPr>
        <p:txBody>
          <a:bodyPr wrap="square" lIns="182880" tIns="137160" rIns="274320" bIns="36000"/>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a:spcBef>
                <a:spcPts val="600"/>
              </a:spcBef>
            </a:pPr>
            <a:r>
              <a:rPr lang="en-US" sz="1100" b="1" u="sng" dirty="0">
                <a:solidFill>
                  <a:schemeClr val="tx1"/>
                </a:solidFill>
                <a:latin typeface="Calibri" panose="020F0502020204030204" pitchFamily="34" charset="0"/>
                <a:cs typeface="Calibri" panose="020F0502020204030204" pitchFamily="34" charset="0"/>
              </a:rPr>
              <a:t>Regional Office of RBI</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reporting inward remittance received for issue of shares.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filing form FC(GPR) after issue of shares.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filing the Annual Return on Foreign Liabilities and Assets (FLA).</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issue of shares/refund of share application money beyond 60/180 days, mode of receipt of funds, etc.</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Violation of pricing guidelines for issue/transfer of shares.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Issue of ineligible instruments.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Issue of shares without approval of RBI/FIPB or Government, wherever required.</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submission of form FC-TRS </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Taking on record transfer of shares by investee company.</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reporting the downstream investment to Secretariat for Industrial Assistance, DPIIT.</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reporting receipt of amount of consideration for capital contribution and acquisition of profit shares by Limited Liability Partnerships (LLPs)/ delay in reporting disinvestment/transfer of capital contribution or profit share between a resident and a non-resident (or vice-versa) in case of LLPs.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Gift of capital instruments by a person resident in India to a person resident outside India without seeking prior approval of the Reserve Bank of India.</a:t>
            </a:r>
          </a:p>
          <a:p>
            <a:pPr>
              <a:spcBef>
                <a:spcPts val="600"/>
              </a:spcBef>
            </a:pPr>
            <a:endParaRPr lang="en-US" sz="1100" b="1" u="sng" dirty="0">
              <a:solidFill>
                <a:schemeClr val="tx1"/>
              </a:solidFill>
              <a:latin typeface="Calibri" panose="020F0502020204030204" pitchFamily="34" charset="0"/>
              <a:cs typeface="Calibri" panose="020F0502020204030204" pitchFamily="34" charset="0"/>
            </a:endParaRPr>
          </a:p>
          <a:p>
            <a:pPr>
              <a:spcBef>
                <a:spcPts val="600"/>
              </a:spcBef>
            </a:pPr>
            <a:endParaRPr lang="en-US" sz="1100" b="1" u="sng" dirty="0">
              <a:solidFill>
                <a:schemeClr val="tx1"/>
              </a:solidFill>
              <a:latin typeface="Calibri" panose="020F0502020204030204" pitchFamily="34" charset="0"/>
              <a:cs typeface="Calibri" panose="020F0502020204030204" pitchFamily="34" charset="0"/>
            </a:endParaRPr>
          </a:p>
        </p:txBody>
      </p:sp>
      <p:sp>
        <p:nvSpPr>
          <p:cNvPr id="40" name="Text Placeholder 5"/>
          <p:cNvSpPr txBox="1">
            <a:spLocks/>
          </p:cNvSpPr>
          <p:nvPr/>
        </p:nvSpPr>
        <p:spPr>
          <a:xfrm flipH="1">
            <a:off x="6936183" y="1118768"/>
            <a:ext cx="4065191" cy="4475913"/>
          </a:xfrm>
          <a:prstGeom prst="homePlate">
            <a:avLst>
              <a:gd name="adj" fmla="val 8173"/>
            </a:avLst>
          </a:prstGeom>
          <a:solidFill>
            <a:schemeClr val="bg1"/>
          </a:solidFill>
          <a:ln w="12700">
            <a:solidFill>
              <a:srgbClr val="B4B4B4"/>
            </a:solidFill>
          </a:ln>
        </p:spPr>
        <p:txBody>
          <a:bodyPr wrap="square" lIns="274320" tIns="137160" rIns="274320" bIns="36000"/>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a:spcBef>
                <a:spcPts val="600"/>
              </a:spcBef>
            </a:pPr>
            <a:r>
              <a:rPr lang="en-US" sz="1150" b="1" u="sng" dirty="0">
                <a:solidFill>
                  <a:schemeClr val="tx1"/>
                </a:solidFill>
                <a:latin typeface="Calibri" panose="020F0502020204030204" pitchFamily="34" charset="0"/>
                <a:cs typeface="Calibri" panose="020F0502020204030204" pitchFamily="34" charset="0"/>
              </a:rPr>
              <a:t>FED CO Cell, New Delhi</a:t>
            </a: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relating to acquisition and transfer of immovable property outside India;</a:t>
            </a:r>
          </a:p>
          <a:p>
            <a:endParaRPr lang="en-US" sz="1150" dirty="0">
              <a:solidFill>
                <a:schemeClr val="tx1"/>
              </a:solidFill>
              <a:latin typeface="Calibri" panose="020F0502020204030204" pitchFamily="34" charset="0"/>
              <a:cs typeface="Calibri" panose="020F0502020204030204" pitchFamily="34" charset="0"/>
            </a:endParaRP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relating to acquisition and transfer of immovable property in India;</a:t>
            </a:r>
          </a:p>
          <a:p>
            <a:endParaRPr lang="en-US" sz="1150" dirty="0">
              <a:solidFill>
                <a:schemeClr val="tx1"/>
              </a:solidFill>
              <a:latin typeface="Calibri" panose="020F0502020204030204" pitchFamily="34" charset="0"/>
              <a:cs typeface="Calibri" panose="020F0502020204030204" pitchFamily="34" charset="0"/>
            </a:endParaRP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relating to establishment in India of Branch office, Liaison Office or project office;</a:t>
            </a:r>
          </a:p>
          <a:p>
            <a:endParaRPr lang="en-US" sz="1150" dirty="0">
              <a:solidFill>
                <a:schemeClr val="tx1"/>
              </a:solidFill>
              <a:latin typeface="Calibri" panose="020F0502020204030204" pitchFamily="34" charset="0"/>
              <a:cs typeface="Calibri" panose="020F0502020204030204" pitchFamily="34" charset="0"/>
            </a:endParaRP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falling under Foreign Exchange Management (Deposit) Regulations , 2000</a:t>
            </a:r>
          </a:p>
          <a:p>
            <a:pPr>
              <a:spcBef>
                <a:spcPts val="600"/>
              </a:spcBef>
            </a:pPr>
            <a:endParaRPr lang="en-US" sz="1150" b="1" u="sng" dirty="0">
              <a:solidFill>
                <a:schemeClr val="tx1"/>
              </a:solidFill>
              <a:latin typeface="Calibri" panose="020F0502020204030204" pitchFamily="34" charset="0"/>
              <a:cs typeface="Calibri" panose="020F0502020204030204" pitchFamily="34" charset="0"/>
            </a:endParaRPr>
          </a:p>
          <a:p>
            <a:pPr>
              <a:spcBef>
                <a:spcPts val="600"/>
              </a:spcBef>
            </a:pPr>
            <a:endParaRPr lang="en-US" sz="1150" b="1" u="sng" dirty="0">
              <a:solidFill>
                <a:schemeClr val="tx1"/>
              </a:solidFill>
              <a:latin typeface="Calibri" panose="020F0502020204030204" pitchFamily="34" charset="0"/>
              <a:cs typeface="Calibri" panose="020F0502020204030204" pitchFamily="34" charset="0"/>
            </a:endParaRPr>
          </a:p>
        </p:txBody>
      </p:sp>
      <p:sp>
        <p:nvSpPr>
          <p:cNvPr id="41" name="Oval 40"/>
          <p:cNvSpPr>
            <a:spLocks noChangeArrowheads="1"/>
          </p:cNvSpPr>
          <p:nvPr>
            <p:custDataLst>
              <p:tags r:id="rId2"/>
            </p:custDataLst>
          </p:nvPr>
        </p:nvSpPr>
        <p:spPr bwMode="auto">
          <a:xfrm>
            <a:off x="5811445" y="2926397"/>
            <a:ext cx="1608767" cy="1548000"/>
          </a:xfrm>
          <a:prstGeom prst="ellipse">
            <a:avLst/>
          </a:prstGeom>
          <a:solidFill>
            <a:schemeClr val="accent1"/>
          </a:solidFill>
          <a:ln w="6350" algn="ctr">
            <a:solidFill>
              <a:schemeClr val="bg1"/>
            </a:solidFill>
            <a:round/>
            <a:headEnd/>
            <a:tailEnd/>
          </a:ln>
        </p:spPr>
        <p:txBody>
          <a:bodyPr lIns="36000" tIns="36000" rIns="36000" bIns="36000" anchor="ctr"/>
          <a:lstStyle/>
          <a:p>
            <a:pPr algn="ctr">
              <a:defRPr/>
            </a:pPr>
            <a:r>
              <a:rPr lang="en-US" sz="1200" b="1" dirty="0">
                <a:solidFill>
                  <a:schemeClr val="bg1"/>
                </a:solidFill>
                <a:latin typeface="Calibri" panose="020F0502020204030204" pitchFamily="34" charset="0"/>
                <a:ea typeface="ＭＳ Ｐゴシック" pitchFamily="50" charset="-128"/>
                <a:cs typeface="Calibri" panose="020F0502020204030204" pitchFamily="34" charset="0"/>
              </a:rPr>
              <a:t>Compounding of Contraventions</a:t>
            </a:r>
          </a:p>
        </p:txBody>
      </p:sp>
      <p:sp>
        <p:nvSpPr>
          <p:cNvPr id="4" name="Rectangle 3"/>
          <p:cNvSpPr/>
          <p:nvPr/>
        </p:nvSpPr>
        <p:spPr>
          <a:xfrm>
            <a:off x="1912148" y="691707"/>
            <a:ext cx="8464352" cy="321105"/>
          </a:xfrm>
          <a:prstGeom prst="rect">
            <a:avLst/>
          </a:prstGeom>
          <a:solidFill>
            <a:srgbClr val="00AB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 </a:t>
            </a:r>
            <a:r>
              <a:rPr lang="en-US" sz="1600" b="1" dirty="0">
                <a:solidFill>
                  <a:schemeClr val="bg1"/>
                </a:solidFill>
                <a:latin typeface="Calibri" panose="020F0502020204030204" pitchFamily="34" charset="0"/>
                <a:cs typeface="Calibri" panose="020F0502020204030204" pitchFamily="34" charset="0"/>
              </a:rPr>
              <a:t>Power of the Reserve Bank of India to compound contravention under FEMA</a:t>
            </a:r>
            <a:endParaRPr lang="en-US" sz="1600" b="1" i="1" dirty="0">
              <a:solidFill>
                <a:schemeClr val="bg1"/>
              </a:solidFill>
              <a:latin typeface="Calibri" panose="020F0502020204030204" pitchFamily="34" charset="0"/>
              <a:cs typeface="Calibri" panose="020F0502020204030204" pitchFamily="34" charset="0"/>
            </a:endParaRPr>
          </a:p>
        </p:txBody>
      </p:sp>
      <p:sp>
        <p:nvSpPr>
          <p:cNvPr id="5" name="Down Arrow 4"/>
          <p:cNvSpPr/>
          <p:nvPr/>
        </p:nvSpPr>
        <p:spPr>
          <a:xfrm>
            <a:off x="6401935" y="1243526"/>
            <a:ext cx="228600" cy="152400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53" dirty="0"/>
          </a:p>
        </p:txBody>
      </p:sp>
      <p:sp>
        <p:nvSpPr>
          <p:cNvPr id="9" name="Title 2"/>
          <p:cNvSpPr txBox="1">
            <a:spLocks/>
          </p:cNvSpPr>
          <p:nvPr/>
        </p:nvSpPr>
        <p:spPr bwMode="gray">
          <a:xfrm>
            <a:off x="450801" y="165053"/>
            <a:ext cx="10912524" cy="526654"/>
          </a:xfrm>
          <a:prstGeom prst="rect">
            <a:avLst/>
          </a:prstGeom>
          <a:solidFill>
            <a:schemeClr val="bg1"/>
          </a:solidFill>
          <a:ln>
            <a:solidFill>
              <a:schemeClr val="accent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smtClean="0">
                <a:solidFill>
                  <a:srgbClr val="00B0F0"/>
                </a:solidFill>
                <a:latin typeface="Calibri" panose="020F0502020204030204" pitchFamily="34" charset="0"/>
                <a:cs typeface="Calibri" panose="020F0502020204030204" pitchFamily="34" charset="0"/>
              </a:rPr>
              <a:t>                                                                        Compounding</a:t>
            </a:r>
            <a:endParaRPr lang="en-US" sz="2100" dirty="0">
              <a:solidFill>
                <a:srgbClr val="00B0F0"/>
              </a:solidFill>
              <a:latin typeface="Calibri" panose="020F0502020204030204" pitchFamily="34" charset="0"/>
              <a:cs typeface="Calibri" panose="020F0502020204030204" pitchFamily="34" charset="0"/>
            </a:endParaRPr>
          </a:p>
        </p:txBody>
      </p:sp>
      <p:sp>
        <p:nvSpPr>
          <p:cNvPr id="3" name="TextBox 2"/>
          <p:cNvSpPr txBox="1"/>
          <p:nvPr/>
        </p:nvSpPr>
        <p:spPr>
          <a:xfrm>
            <a:off x="450801" y="5877822"/>
            <a:ext cx="10912523" cy="553998"/>
          </a:xfrm>
          <a:prstGeom prst="rect">
            <a:avLst/>
          </a:prstGeom>
          <a:noFill/>
        </p:spPr>
        <p:txBody>
          <a:bodyPr wrap="square" lIns="0" tIns="0" rIns="0" bIns="0" rtlCol="0">
            <a:spAutoFit/>
          </a:bodyPr>
          <a:lstStyle/>
          <a:p>
            <a:pPr lvl="0" algn="just"/>
            <a:r>
              <a:rPr lang="en-US" sz="1200" b="1" i="1" dirty="0">
                <a:solidFill>
                  <a:srgbClr val="313131"/>
                </a:solidFill>
                <a:latin typeface="Calibri" panose="020F0502020204030204" pitchFamily="34" charset="0"/>
                <a:cs typeface="Calibri" panose="020F0502020204030204" pitchFamily="34" charset="0"/>
              </a:rPr>
              <a:t>Note: </a:t>
            </a:r>
          </a:p>
          <a:p>
            <a:pPr lvl="0" algn="just"/>
            <a:r>
              <a:rPr lang="en-US" sz="1200" i="1" dirty="0">
                <a:latin typeface="Calibri" panose="020F0502020204030204" pitchFamily="34" charset="0"/>
                <a:cs typeface="Calibri" panose="020F0502020204030204" pitchFamily="34" charset="0"/>
              </a:rPr>
              <a:t>Kochi and Panaji Regional offices can compound the contraventions for an amount of below INR 1,00,00,000/-. The contraventions for amounts of INR 1,00,00,000/- or more under the jurisdiction of Panaji and Kochi Regional Offices shall be compounded at Mumbai RO and Thiruvananthapuram RO respectively.</a:t>
            </a:r>
            <a:endParaRPr lang="en-IN" sz="1200" i="1" dirty="0">
              <a:solidFill>
                <a:srgbClr val="31313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754665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3"/>
          <p:cNvSpPr>
            <a:spLocks noGrp="1"/>
          </p:cNvSpPr>
          <p:nvPr>
            <p:ph type="title"/>
          </p:nvPr>
        </p:nvSpPr>
        <p:spPr/>
        <p:txBody>
          <a:bodyPr/>
          <a:lstStyle/>
          <a:p>
            <a:r>
              <a:rPr lang="en-US" sz="2100" dirty="0">
                <a:latin typeface="Calibri" panose="020F0502020204030204" pitchFamily="34" charset="0"/>
                <a:cs typeface="Calibri" panose="020F0502020204030204" pitchFamily="34" charset="0"/>
              </a:rPr>
              <a:t>Pre-requisite for Compounding Process and Indicative Factors for CA</a:t>
            </a:r>
            <a:endParaRPr lang="en-IN" sz="2100" dirty="0">
              <a:latin typeface="Calibri" panose="020F0502020204030204" pitchFamily="34" charset="0"/>
              <a:cs typeface="Calibri" panose="020F0502020204030204" pitchFamily="34" charset="0"/>
            </a:endParaRPr>
          </a:p>
        </p:txBody>
      </p:sp>
      <p:sp>
        <p:nvSpPr>
          <p:cNvPr id="23" name="Rounded Rectangle 22"/>
          <p:cNvSpPr/>
          <p:nvPr/>
        </p:nvSpPr>
        <p:spPr bwMode="gray">
          <a:xfrm>
            <a:off x="2156496" y="1516730"/>
            <a:ext cx="3423656" cy="4813622"/>
          </a:xfrm>
          <a:prstGeom prst="roundRect">
            <a:avLst>
              <a:gd name="adj" fmla="val 0"/>
            </a:avLst>
          </a:prstGeom>
          <a:solidFill>
            <a:srgbClr val="F0F0F0"/>
          </a:solidFill>
          <a:ln w="19050" algn="ctr">
            <a:noFill/>
            <a:miter lim="800000"/>
            <a:headEnd/>
            <a:tailEnd/>
          </a:ln>
        </p:spPr>
        <p:txBody>
          <a:bodyPr wrap="square" lIns="171717" tIns="400673" rIns="85859" bIns="70674" rtlCol="0" anchor="t"/>
          <a:lstStyle/>
          <a:p>
            <a:pPr marL="155471" indent="-155471" algn="just">
              <a:spcBef>
                <a:spcPts val="150"/>
              </a:spcBef>
              <a:buFont typeface="Arial" panose="020B0604020202020204" pitchFamily="34" charset="0"/>
              <a:buChar char="•"/>
            </a:pPr>
            <a:r>
              <a:rPr lang="en-GB" altLang="ja-JP" sz="1200" dirty="0">
                <a:latin typeface="Calibri" panose="020F0502020204030204" pitchFamily="34" charset="0"/>
                <a:ea typeface="Verdana" panose="020B0604030504040204" pitchFamily="34" charset="0"/>
                <a:cs typeface="Calibri" panose="020F0502020204030204" pitchFamily="34" charset="0"/>
              </a:rPr>
              <a:t>No compounding for similar contravention before expiry of 3 years;</a:t>
            </a:r>
          </a:p>
          <a:p>
            <a:pPr marL="155471" indent="-155471" algn="just">
              <a:spcBef>
                <a:spcPts val="150"/>
              </a:spcBef>
              <a:buFont typeface="Arial" panose="020B0604020202020204" pitchFamily="34" charset="0"/>
              <a:buChar char="•"/>
            </a:pPr>
            <a:endParaRPr lang="en-GB" altLang="ja-JP" sz="1200" dirty="0">
              <a:latin typeface="Calibri" panose="020F0502020204030204" pitchFamily="34" charset="0"/>
              <a:ea typeface="Verdana" panose="020B0604030504040204" pitchFamily="34" charset="0"/>
              <a:cs typeface="Calibri" panose="020F0502020204030204" pitchFamily="34" charset="0"/>
            </a:endParaRPr>
          </a:p>
          <a:p>
            <a:pPr marL="155471" indent="-155471" algn="just">
              <a:spcBef>
                <a:spcPts val="150"/>
              </a:spcBef>
              <a:buFont typeface="Arial" panose="020B0604020202020204" pitchFamily="34" charset="0"/>
              <a:buChar char="•"/>
            </a:pPr>
            <a:r>
              <a:rPr lang="en-GB" altLang="ja-JP" sz="1200" dirty="0">
                <a:latin typeface="Calibri" panose="020F0502020204030204" pitchFamily="34" charset="0"/>
                <a:ea typeface="Verdana" panose="020B0604030504040204" pitchFamily="34" charset="0"/>
                <a:cs typeface="Calibri" panose="020F0502020204030204" pitchFamily="34" charset="0"/>
              </a:rPr>
              <a:t>Post facto approval from RBI/GOI/Concerned authority or unwinding of transaction is must before considering compounding;</a:t>
            </a:r>
          </a:p>
          <a:p>
            <a:pPr marL="155471" indent="-155471" algn="just">
              <a:spcBef>
                <a:spcPts val="150"/>
              </a:spcBef>
              <a:buFont typeface="Arial" panose="020B0604020202020204" pitchFamily="34" charset="0"/>
              <a:buChar char="•"/>
            </a:pPr>
            <a:endParaRPr lang="en-GB" altLang="ja-JP" sz="1200" dirty="0">
              <a:latin typeface="Calibri" panose="020F0502020204030204" pitchFamily="34" charset="0"/>
              <a:ea typeface="Verdana" panose="020B0604030504040204" pitchFamily="34" charset="0"/>
              <a:cs typeface="Calibri" panose="020F0502020204030204" pitchFamily="34" charset="0"/>
            </a:endParaRPr>
          </a:p>
          <a:p>
            <a:pPr marL="155471" indent="-155471" algn="just">
              <a:spcBef>
                <a:spcPts val="150"/>
              </a:spcBef>
              <a:buFont typeface="Arial" panose="020B0604020202020204" pitchFamily="34" charset="0"/>
              <a:buChar char="•"/>
            </a:pPr>
            <a:r>
              <a:rPr lang="en-GB" altLang="ja-JP" sz="1200" dirty="0">
                <a:latin typeface="Calibri" panose="020F0502020204030204" pitchFamily="34" charset="0"/>
                <a:ea typeface="Verdana" panose="020B0604030504040204" pitchFamily="34" charset="0"/>
                <a:cs typeface="Calibri" panose="020F0502020204030204" pitchFamily="34" charset="0"/>
              </a:rPr>
              <a:t>DOE to compounding relating to: a. Suspected Money Laundering, b. Terror financing, </a:t>
            </a:r>
            <a:r>
              <a:rPr lang="en-US" altLang="ja-JP" sz="1200" dirty="0">
                <a:latin typeface="Calibri" panose="020F0502020204030204" pitchFamily="34" charset="0"/>
                <a:ea typeface="Verdana" panose="020B0604030504040204" pitchFamily="34" charset="0"/>
                <a:cs typeface="Calibri" panose="020F0502020204030204" pitchFamily="34" charset="0"/>
              </a:rPr>
              <a:t>affecting </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sovereignty and integrity of the </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nation; and</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c. non-payment of compounding </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sum within time limit</a:t>
            </a:r>
            <a:r>
              <a:rPr lang="en-GB" altLang="ja-JP" sz="1200" dirty="0">
                <a:latin typeface="Calibri" panose="020F0502020204030204" pitchFamily="34" charset="0"/>
                <a:ea typeface="Verdana" panose="020B0604030504040204" pitchFamily="34" charset="0"/>
                <a:cs typeface="Calibri" panose="020F0502020204030204" pitchFamily="34" charset="0"/>
              </a:rPr>
              <a:t>, </a:t>
            </a:r>
          </a:p>
          <a:p>
            <a:pPr marL="155471" indent="-155471" algn="just">
              <a:spcBef>
                <a:spcPts val="150"/>
              </a:spcBef>
              <a:buFont typeface="Arial" panose="020B0604020202020204" pitchFamily="34" charset="0"/>
              <a:buChar char="•"/>
            </a:pPr>
            <a:endParaRPr lang="en-GB" altLang="ja-JP" sz="1200" dirty="0">
              <a:latin typeface="Calibri" panose="020F0502020204030204" pitchFamily="34" charset="0"/>
              <a:ea typeface="Verdana" panose="020B0604030504040204" pitchFamily="34" charset="0"/>
              <a:cs typeface="Calibri" panose="020F0502020204030204" pitchFamily="34" charset="0"/>
            </a:endParaRPr>
          </a:p>
          <a:p>
            <a:pPr>
              <a:spcAft>
                <a:spcPts val="954"/>
              </a:spcAft>
            </a:pP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
        <p:nvSpPr>
          <p:cNvPr id="24" name="Oval 23"/>
          <p:cNvSpPr/>
          <p:nvPr/>
        </p:nvSpPr>
        <p:spPr bwMode="gray">
          <a:xfrm>
            <a:off x="1766665" y="968131"/>
            <a:ext cx="652192" cy="652192"/>
          </a:xfrm>
          <a:prstGeom prst="ellipse">
            <a:avLst/>
          </a:prstGeom>
          <a:solidFill>
            <a:schemeClr val="accent5"/>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25" name="Round Same Side Corner Rectangle 24"/>
          <p:cNvSpPr/>
          <p:nvPr/>
        </p:nvSpPr>
        <p:spPr bwMode="gray">
          <a:xfrm>
            <a:off x="2113698" y="1071725"/>
            <a:ext cx="2940967" cy="445005"/>
          </a:xfrm>
          <a:prstGeom prst="round2SameRect">
            <a:avLst>
              <a:gd name="adj1" fmla="val 50000"/>
              <a:gd name="adj2" fmla="val 50000"/>
            </a:avLst>
          </a:prstGeom>
          <a:solidFill>
            <a:schemeClr val="bg1"/>
          </a:solidFill>
          <a:ln w="19050" algn="ctr">
            <a:solidFill>
              <a:schemeClr val="accent5"/>
            </a:solidFill>
            <a:miter lim="800000"/>
            <a:headEnd/>
            <a:tailEnd/>
          </a:ln>
        </p:spPr>
        <p:txBody>
          <a:bodyPr wrap="square" lIns="515151" tIns="70674" rIns="70674" bIns="70674" rtlCol="0" anchor="ctr"/>
          <a:lstStyle/>
          <a:p>
            <a:pPr>
              <a:spcBef>
                <a:spcPts val="477"/>
              </a:spcBef>
              <a:buSzPct val="100000"/>
            </a:pPr>
            <a:r>
              <a:rPr lang="en-GB" sz="1400" b="1" dirty="0">
                <a:solidFill>
                  <a:srgbClr val="00B0F0"/>
                </a:solidFill>
                <a:latin typeface="Calibri" panose="020F0502020204030204" pitchFamily="34" charset="0"/>
                <a:ea typeface="Verdana" panose="020B0604030504040204" pitchFamily="34" charset="0"/>
                <a:cs typeface="Calibri" panose="020F0502020204030204" pitchFamily="34" charset="0"/>
              </a:rPr>
              <a:t>Pre-Requisite</a:t>
            </a:r>
            <a:endParaRPr lang="en-US" sz="1400" b="1" dirty="0">
              <a:solidFill>
                <a:srgbClr val="00B0F0"/>
              </a:solidFill>
              <a:latin typeface="Calibri" panose="020F0502020204030204" pitchFamily="34" charset="0"/>
              <a:cs typeface="Calibri" panose="020F0502020204030204" pitchFamily="34" charset="0"/>
            </a:endParaRPr>
          </a:p>
        </p:txBody>
      </p:sp>
      <p:sp>
        <p:nvSpPr>
          <p:cNvPr id="26" name="Oval 25"/>
          <p:cNvSpPr/>
          <p:nvPr/>
        </p:nvSpPr>
        <p:spPr bwMode="gray">
          <a:xfrm>
            <a:off x="1842061" y="1038945"/>
            <a:ext cx="494285" cy="494285"/>
          </a:xfrm>
          <a:prstGeom prst="ellipse">
            <a:avLst/>
          </a:prstGeom>
          <a:solidFill>
            <a:schemeClr val="bg1"/>
          </a:solidFill>
          <a:ln w="19050" algn="ctr">
            <a:solidFill>
              <a:schemeClr val="accent5"/>
            </a:solid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27" name="Round Same Side Corner Rectangle 26"/>
          <p:cNvSpPr/>
          <p:nvPr/>
        </p:nvSpPr>
        <p:spPr bwMode="gray">
          <a:xfrm>
            <a:off x="2134650" y="6301345"/>
            <a:ext cx="2862868" cy="44633"/>
          </a:xfrm>
          <a:prstGeom prst="round2SameRect">
            <a:avLst>
              <a:gd name="adj1" fmla="val 50000"/>
              <a:gd name="adj2" fmla="val 50000"/>
            </a:avLst>
          </a:prstGeom>
          <a:solidFill>
            <a:schemeClr val="accent5"/>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28" name="Rounded Rectangle 27"/>
          <p:cNvSpPr/>
          <p:nvPr/>
        </p:nvSpPr>
        <p:spPr bwMode="gray">
          <a:xfrm>
            <a:off x="6029217" y="1528062"/>
            <a:ext cx="3415962" cy="4802290"/>
          </a:xfrm>
          <a:prstGeom prst="roundRect">
            <a:avLst>
              <a:gd name="adj" fmla="val 0"/>
            </a:avLst>
          </a:prstGeom>
          <a:solidFill>
            <a:srgbClr val="F0F0F0"/>
          </a:solidFill>
          <a:ln w="19050" algn="ctr">
            <a:noFill/>
            <a:miter lim="800000"/>
            <a:headEnd/>
            <a:tailEnd/>
          </a:ln>
        </p:spPr>
        <p:txBody>
          <a:bodyPr wrap="square" lIns="171717" tIns="400673" rIns="85859" bIns="70674" rtlCol="0" anchor="t"/>
          <a:lstStyle/>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Gain/ unfair advantage, wherever quantifiable, made as a result of the contravention; </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Loss caused to any authority/ agency/ exchequer as a result of the contravention;</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Economic benefits accruing to the contravener from delayed compliance or compliance  avoided; </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the repetitive nature of the contravention, the track record and/or history of non-compliance of the contravener;</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Contravener’s conduct in undertaking the transaction and  in disclosure of full facts in the application and submissions made during the personal hearing; and</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 any other factor as considered relevant and appropriate</a:t>
            </a: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
        <p:nvSpPr>
          <p:cNvPr id="29" name="Oval 28"/>
          <p:cNvSpPr/>
          <p:nvPr/>
        </p:nvSpPr>
        <p:spPr bwMode="gray">
          <a:xfrm>
            <a:off x="6397453" y="985284"/>
            <a:ext cx="652192" cy="652192"/>
          </a:xfrm>
          <a:prstGeom prst="ellipse">
            <a:avLst/>
          </a:prstGeom>
          <a:solidFill>
            <a:srgbClr val="4CB87C"/>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30" name="Round Same Side Corner Rectangle 29"/>
          <p:cNvSpPr/>
          <p:nvPr/>
        </p:nvSpPr>
        <p:spPr bwMode="gray">
          <a:xfrm>
            <a:off x="6552730" y="1088879"/>
            <a:ext cx="2947808" cy="445005"/>
          </a:xfrm>
          <a:prstGeom prst="round2SameRect">
            <a:avLst>
              <a:gd name="adj1" fmla="val 50000"/>
              <a:gd name="adj2" fmla="val 50000"/>
            </a:avLst>
          </a:prstGeom>
          <a:solidFill>
            <a:schemeClr val="bg1"/>
          </a:solidFill>
          <a:ln w="19050" algn="ctr">
            <a:solidFill>
              <a:srgbClr val="4CB87C"/>
            </a:solidFill>
            <a:miter lim="800000"/>
            <a:headEnd/>
            <a:tailEnd/>
          </a:ln>
        </p:spPr>
        <p:txBody>
          <a:bodyPr wrap="square" lIns="515151" tIns="70674" rIns="70674" bIns="70674" rtlCol="0" anchor="ctr"/>
          <a:lstStyle/>
          <a:p>
            <a:pPr>
              <a:spcBef>
                <a:spcPts val="477"/>
              </a:spcBef>
              <a:buSzPct val="100000"/>
            </a:pPr>
            <a:r>
              <a:rPr lang="en-GB" altLang="ja-JP" sz="1400" b="1" dirty="0">
                <a:solidFill>
                  <a:srgbClr val="00B0F0"/>
                </a:solidFill>
                <a:latin typeface="Calibri" panose="020F0502020204030204" pitchFamily="34" charset="0"/>
                <a:ea typeface="Verdana" panose="020B0604030504040204" pitchFamily="34" charset="0"/>
                <a:cs typeface="Calibri" panose="020F0502020204030204" pitchFamily="34" charset="0"/>
              </a:rPr>
              <a:t>Indicative </a:t>
            </a:r>
            <a:r>
              <a:rPr lang="en-GB" altLang="ja-JP" sz="1400" b="1" dirty="0" smtClean="0">
                <a:solidFill>
                  <a:srgbClr val="00B0F0"/>
                </a:solidFill>
                <a:latin typeface="Calibri" panose="020F0502020204030204" pitchFamily="34" charset="0"/>
                <a:ea typeface="Verdana" panose="020B0604030504040204" pitchFamily="34" charset="0"/>
                <a:cs typeface="Calibri" panose="020F0502020204030204" pitchFamily="34" charset="0"/>
              </a:rPr>
              <a:t>Factors for consideration</a:t>
            </a:r>
            <a:endParaRPr lang="en-US" sz="1400" b="1" dirty="0">
              <a:solidFill>
                <a:srgbClr val="00B0F0"/>
              </a:solidFill>
              <a:latin typeface="Calibri" panose="020F0502020204030204" pitchFamily="34" charset="0"/>
              <a:cs typeface="Calibri" panose="020F0502020204030204" pitchFamily="34" charset="0"/>
            </a:endParaRPr>
          </a:p>
        </p:txBody>
      </p:sp>
      <p:sp>
        <p:nvSpPr>
          <p:cNvPr id="31" name="Oval 30"/>
          <p:cNvSpPr/>
          <p:nvPr/>
        </p:nvSpPr>
        <p:spPr bwMode="gray">
          <a:xfrm>
            <a:off x="6476405" y="1061694"/>
            <a:ext cx="494285" cy="494285"/>
          </a:xfrm>
          <a:prstGeom prst="ellipse">
            <a:avLst/>
          </a:prstGeom>
          <a:solidFill>
            <a:schemeClr val="bg1"/>
          </a:solidFill>
          <a:ln w="19050" algn="ctr">
            <a:solidFill>
              <a:srgbClr val="4CB87C"/>
            </a:solid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32" name="Round Same Side Corner Rectangle 31"/>
          <p:cNvSpPr/>
          <p:nvPr/>
        </p:nvSpPr>
        <p:spPr bwMode="gray">
          <a:xfrm>
            <a:off x="6611850" y="6332430"/>
            <a:ext cx="2890569" cy="44633"/>
          </a:xfrm>
          <a:prstGeom prst="round2SameRect">
            <a:avLst>
              <a:gd name="adj1" fmla="val 50000"/>
              <a:gd name="adj2" fmla="val 50000"/>
            </a:avLst>
          </a:prstGeom>
          <a:solidFill>
            <a:srgbClr val="4CB87C"/>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grpSp>
        <p:nvGrpSpPr>
          <p:cNvPr id="33" name="Group 432"/>
          <p:cNvGrpSpPr>
            <a:grpSpLocks noChangeAspect="1"/>
          </p:cNvGrpSpPr>
          <p:nvPr/>
        </p:nvGrpSpPr>
        <p:grpSpPr bwMode="auto">
          <a:xfrm>
            <a:off x="1902827" y="1095015"/>
            <a:ext cx="389250" cy="390393"/>
            <a:chOff x="3505" y="1546"/>
            <a:chExt cx="340" cy="341"/>
          </a:xfrm>
          <a:solidFill>
            <a:schemeClr val="accent5"/>
          </a:solidFill>
        </p:grpSpPr>
        <p:sp>
          <p:nvSpPr>
            <p:cNvPr id="34" name="Freeform 433"/>
            <p:cNvSpPr>
              <a:spLocks noEditPoints="1"/>
            </p:cNvSpPr>
            <p:nvPr/>
          </p:nvSpPr>
          <p:spPr bwMode="auto">
            <a:xfrm>
              <a:off x="3569" y="1610"/>
              <a:ext cx="212" cy="213"/>
            </a:xfrm>
            <a:custGeom>
              <a:avLst/>
              <a:gdLst>
                <a:gd name="T0" fmla="*/ 309 w 320"/>
                <a:gd name="T1" fmla="*/ 149 h 320"/>
                <a:gd name="T2" fmla="*/ 287 w 320"/>
                <a:gd name="T3" fmla="*/ 149 h 320"/>
                <a:gd name="T4" fmla="*/ 170 w 320"/>
                <a:gd name="T5" fmla="*/ 32 h 320"/>
                <a:gd name="T6" fmla="*/ 170 w 320"/>
                <a:gd name="T7" fmla="*/ 10 h 320"/>
                <a:gd name="T8" fmla="*/ 160 w 320"/>
                <a:gd name="T9" fmla="*/ 0 h 320"/>
                <a:gd name="T10" fmla="*/ 149 w 320"/>
                <a:gd name="T11" fmla="*/ 10 h 320"/>
                <a:gd name="T12" fmla="*/ 149 w 320"/>
                <a:gd name="T13" fmla="*/ 32 h 320"/>
                <a:gd name="T14" fmla="*/ 32 w 320"/>
                <a:gd name="T15" fmla="*/ 149 h 320"/>
                <a:gd name="T16" fmla="*/ 10 w 320"/>
                <a:gd name="T17" fmla="*/ 149 h 320"/>
                <a:gd name="T18" fmla="*/ 0 w 320"/>
                <a:gd name="T19" fmla="*/ 160 h 320"/>
                <a:gd name="T20" fmla="*/ 10 w 320"/>
                <a:gd name="T21" fmla="*/ 170 h 320"/>
                <a:gd name="T22" fmla="*/ 32 w 320"/>
                <a:gd name="T23" fmla="*/ 170 h 320"/>
                <a:gd name="T24" fmla="*/ 149 w 320"/>
                <a:gd name="T25" fmla="*/ 287 h 320"/>
                <a:gd name="T26" fmla="*/ 149 w 320"/>
                <a:gd name="T27" fmla="*/ 309 h 320"/>
                <a:gd name="T28" fmla="*/ 160 w 320"/>
                <a:gd name="T29" fmla="*/ 320 h 320"/>
                <a:gd name="T30" fmla="*/ 170 w 320"/>
                <a:gd name="T31" fmla="*/ 309 h 320"/>
                <a:gd name="T32" fmla="*/ 170 w 320"/>
                <a:gd name="T33" fmla="*/ 287 h 320"/>
                <a:gd name="T34" fmla="*/ 287 w 320"/>
                <a:gd name="T35" fmla="*/ 170 h 320"/>
                <a:gd name="T36" fmla="*/ 309 w 320"/>
                <a:gd name="T37" fmla="*/ 170 h 320"/>
                <a:gd name="T38" fmla="*/ 320 w 320"/>
                <a:gd name="T39" fmla="*/ 160 h 320"/>
                <a:gd name="T40" fmla="*/ 309 w 320"/>
                <a:gd name="T41" fmla="*/ 149 h 320"/>
                <a:gd name="T42" fmla="*/ 266 w 320"/>
                <a:gd name="T43" fmla="*/ 149 h 320"/>
                <a:gd name="T44" fmla="*/ 233 w 320"/>
                <a:gd name="T45" fmla="*/ 149 h 320"/>
                <a:gd name="T46" fmla="*/ 170 w 320"/>
                <a:gd name="T47" fmla="*/ 86 h 320"/>
                <a:gd name="T48" fmla="*/ 170 w 320"/>
                <a:gd name="T49" fmla="*/ 54 h 320"/>
                <a:gd name="T50" fmla="*/ 266 w 320"/>
                <a:gd name="T51" fmla="*/ 149 h 320"/>
                <a:gd name="T52" fmla="*/ 149 w 320"/>
                <a:gd name="T53" fmla="*/ 149 h 320"/>
                <a:gd name="T54" fmla="*/ 107 w 320"/>
                <a:gd name="T55" fmla="*/ 149 h 320"/>
                <a:gd name="T56" fmla="*/ 149 w 320"/>
                <a:gd name="T57" fmla="*/ 107 h 320"/>
                <a:gd name="T58" fmla="*/ 149 w 320"/>
                <a:gd name="T59" fmla="*/ 149 h 320"/>
                <a:gd name="T60" fmla="*/ 149 w 320"/>
                <a:gd name="T61" fmla="*/ 170 h 320"/>
                <a:gd name="T62" fmla="*/ 149 w 320"/>
                <a:gd name="T63" fmla="*/ 212 h 320"/>
                <a:gd name="T64" fmla="*/ 107 w 320"/>
                <a:gd name="T65" fmla="*/ 170 h 320"/>
                <a:gd name="T66" fmla="*/ 149 w 320"/>
                <a:gd name="T67" fmla="*/ 170 h 320"/>
                <a:gd name="T68" fmla="*/ 170 w 320"/>
                <a:gd name="T69" fmla="*/ 170 h 320"/>
                <a:gd name="T70" fmla="*/ 212 w 320"/>
                <a:gd name="T71" fmla="*/ 170 h 320"/>
                <a:gd name="T72" fmla="*/ 170 w 320"/>
                <a:gd name="T73" fmla="*/ 212 h 320"/>
                <a:gd name="T74" fmla="*/ 170 w 320"/>
                <a:gd name="T75" fmla="*/ 170 h 320"/>
                <a:gd name="T76" fmla="*/ 170 w 320"/>
                <a:gd name="T77" fmla="*/ 149 h 320"/>
                <a:gd name="T78" fmla="*/ 170 w 320"/>
                <a:gd name="T79" fmla="*/ 107 h 320"/>
                <a:gd name="T80" fmla="*/ 212 w 320"/>
                <a:gd name="T81" fmla="*/ 149 h 320"/>
                <a:gd name="T82" fmla="*/ 170 w 320"/>
                <a:gd name="T83" fmla="*/ 149 h 320"/>
                <a:gd name="T84" fmla="*/ 149 w 320"/>
                <a:gd name="T85" fmla="*/ 54 h 320"/>
                <a:gd name="T86" fmla="*/ 149 w 320"/>
                <a:gd name="T87" fmla="*/ 86 h 320"/>
                <a:gd name="T88" fmla="*/ 86 w 320"/>
                <a:gd name="T89" fmla="*/ 149 h 320"/>
                <a:gd name="T90" fmla="*/ 54 w 320"/>
                <a:gd name="T91" fmla="*/ 149 h 320"/>
                <a:gd name="T92" fmla="*/ 149 w 320"/>
                <a:gd name="T93" fmla="*/ 54 h 320"/>
                <a:gd name="T94" fmla="*/ 54 w 320"/>
                <a:gd name="T95" fmla="*/ 170 h 320"/>
                <a:gd name="T96" fmla="*/ 86 w 320"/>
                <a:gd name="T97" fmla="*/ 170 h 320"/>
                <a:gd name="T98" fmla="*/ 149 w 320"/>
                <a:gd name="T99" fmla="*/ 233 h 320"/>
                <a:gd name="T100" fmla="*/ 149 w 320"/>
                <a:gd name="T101" fmla="*/ 266 h 320"/>
                <a:gd name="T102" fmla="*/ 54 w 320"/>
                <a:gd name="T103" fmla="*/ 170 h 320"/>
                <a:gd name="T104" fmla="*/ 170 w 320"/>
                <a:gd name="T105" fmla="*/ 266 h 320"/>
                <a:gd name="T106" fmla="*/ 170 w 320"/>
                <a:gd name="T107" fmla="*/ 233 h 320"/>
                <a:gd name="T108" fmla="*/ 233 w 320"/>
                <a:gd name="T109" fmla="*/ 170 h 320"/>
                <a:gd name="T110" fmla="*/ 266 w 320"/>
                <a:gd name="T111" fmla="*/ 170 h 320"/>
                <a:gd name="T112" fmla="*/ 170 w 320"/>
                <a:gd name="T113" fmla="*/ 26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 h="320">
                  <a:moveTo>
                    <a:pt x="309" y="149"/>
                  </a:moveTo>
                  <a:cubicBezTo>
                    <a:pt x="287" y="149"/>
                    <a:pt x="287" y="149"/>
                    <a:pt x="287" y="149"/>
                  </a:cubicBezTo>
                  <a:cubicBezTo>
                    <a:pt x="282" y="87"/>
                    <a:pt x="232" y="37"/>
                    <a:pt x="170" y="32"/>
                  </a:cubicBezTo>
                  <a:cubicBezTo>
                    <a:pt x="170" y="10"/>
                    <a:pt x="170" y="10"/>
                    <a:pt x="170" y="10"/>
                  </a:cubicBezTo>
                  <a:cubicBezTo>
                    <a:pt x="170" y="4"/>
                    <a:pt x="166" y="0"/>
                    <a:pt x="160" y="0"/>
                  </a:cubicBezTo>
                  <a:cubicBezTo>
                    <a:pt x="154" y="0"/>
                    <a:pt x="149" y="4"/>
                    <a:pt x="149" y="10"/>
                  </a:cubicBezTo>
                  <a:cubicBezTo>
                    <a:pt x="149" y="32"/>
                    <a:pt x="149" y="32"/>
                    <a:pt x="149" y="32"/>
                  </a:cubicBezTo>
                  <a:cubicBezTo>
                    <a:pt x="87" y="37"/>
                    <a:pt x="37" y="87"/>
                    <a:pt x="32" y="149"/>
                  </a:cubicBezTo>
                  <a:cubicBezTo>
                    <a:pt x="10" y="149"/>
                    <a:pt x="10" y="149"/>
                    <a:pt x="10" y="149"/>
                  </a:cubicBezTo>
                  <a:cubicBezTo>
                    <a:pt x="4" y="149"/>
                    <a:pt x="0" y="154"/>
                    <a:pt x="0" y="160"/>
                  </a:cubicBezTo>
                  <a:cubicBezTo>
                    <a:pt x="0" y="166"/>
                    <a:pt x="4" y="170"/>
                    <a:pt x="10" y="170"/>
                  </a:cubicBezTo>
                  <a:cubicBezTo>
                    <a:pt x="32" y="170"/>
                    <a:pt x="32" y="170"/>
                    <a:pt x="32" y="170"/>
                  </a:cubicBezTo>
                  <a:cubicBezTo>
                    <a:pt x="37" y="232"/>
                    <a:pt x="87" y="282"/>
                    <a:pt x="149" y="287"/>
                  </a:cubicBezTo>
                  <a:cubicBezTo>
                    <a:pt x="149" y="309"/>
                    <a:pt x="149" y="309"/>
                    <a:pt x="149" y="309"/>
                  </a:cubicBezTo>
                  <a:cubicBezTo>
                    <a:pt x="149" y="315"/>
                    <a:pt x="154" y="320"/>
                    <a:pt x="160" y="320"/>
                  </a:cubicBezTo>
                  <a:cubicBezTo>
                    <a:pt x="166" y="320"/>
                    <a:pt x="170" y="315"/>
                    <a:pt x="170" y="309"/>
                  </a:cubicBezTo>
                  <a:cubicBezTo>
                    <a:pt x="170" y="287"/>
                    <a:pt x="170" y="287"/>
                    <a:pt x="170" y="287"/>
                  </a:cubicBezTo>
                  <a:cubicBezTo>
                    <a:pt x="232" y="282"/>
                    <a:pt x="282" y="232"/>
                    <a:pt x="287" y="170"/>
                  </a:cubicBezTo>
                  <a:cubicBezTo>
                    <a:pt x="309" y="170"/>
                    <a:pt x="309" y="170"/>
                    <a:pt x="309" y="170"/>
                  </a:cubicBezTo>
                  <a:cubicBezTo>
                    <a:pt x="315" y="170"/>
                    <a:pt x="320" y="166"/>
                    <a:pt x="320" y="160"/>
                  </a:cubicBezTo>
                  <a:cubicBezTo>
                    <a:pt x="320" y="154"/>
                    <a:pt x="315" y="149"/>
                    <a:pt x="309" y="149"/>
                  </a:cubicBezTo>
                  <a:close/>
                  <a:moveTo>
                    <a:pt x="266" y="149"/>
                  </a:moveTo>
                  <a:cubicBezTo>
                    <a:pt x="233" y="149"/>
                    <a:pt x="233" y="149"/>
                    <a:pt x="233" y="149"/>
                  </a:cubicBezTo>
                  <a:cubicBezTo>
                    <a:pt x="229" y="116"/>
                    <a:pt x="203" y="91"/>
                    <a:pt x="170" y="86"/>
                  </a:cubicBezTo>
                  <a:cubicBezTo>
                    <a:pt x="170" y="54"/>
                    <a:pt x="170" y="54"/>
                    <a:pt x="170" y="54"/>
                  </a:cubicBezTo>
                  <a:cubicBezTo>
                    <a:pt x="221" y="59"/>
                    <a:pt x="261" y="99"/>
                    <a:pt x="266" y="149"/>
                  </a:cubicBezTo>
                  <a:close/>
                  <a:moveTo>
                    <a:pt x="149" y="149"/>
                  </a:moveTo>
                  <a:cubicBezTo>
                    <a:pt x="107" y="149"/>
                    <a:pt x="107" y="149"/>
                    <a:pt x="107" y="149"/>
                  </a:cubicBezTo>
                  <a:cubicBezTo>
                    <a:pt x="112" y="128"/>
                    <a:pt x="128" y="112"/>
                    <a:pt x="149" y="107"/>
                  </a:cubicBezTo>
                  <a:lnTo>
                    <a:pt x="149" y="149"/>
                  </a:lnTo>
                  <a:close/>
                  <a:moveTo>
                    <a:pt x="149" y="170"/>
                  </a:moveTo>
                  <a:cubicBezTo>
                    <a:pt x="149" y="212"/>
                    <a:pt x="149" y="212"/>
                    <a:pt x="149" y="212"/>
                  </a:cubicBezTo>
                  <a:cubicBezTo>
                    <a:pt x="128" y="208"/>
                    <a:pt x="112" y="191"/>
                    <a:pt x="107" y="170"/>
                  </a:cubicBezTo>
                  <a:lnTo>
                    <a:pt x="149" y="170"/>
                  </a:lnTo>
                  <a:close/>
                  <a:moveTo>
                    <a:pt x="170" y="170"/>
                  </a:moveTo>
                  <a:cubicBezTo>
                    <a:pt x="212" y="170"/>
                    <a:pt x="212" y="170"/>
                    <a:pt x="212" y="170"/>
                  </a:cubicBezTo>
                  <a:cubicBezTo>
                    <a:pt x="208" y="191"/>
                    <a:pt x="191" y="208"/>
                    <a:pt x="170" y="212"/>
                  </a:cubicBezTo>
                  <a:lnTo>
                    <a:pt x="170" y="170"/>
                  </a:lnTo>
                  <a:close/>
                  <a:moveTo>
                    <a:pt x="170" y="149"/>
                  </a:moveTo>
                  <a:cubicBezTo>
                    <a:pt x="170" y="107"/>
                    <a:pt x="170" y="107"/>
                    <a:pt x="170" y="107"/>
                  </a:cubicBezTo>
                  <a:cubicBezTo>
                    <a:pt x="191" y="112"/>
                    <a:pt x="208" y="128"/>
                    <a:pt x="212" y="149"/>
                  </a:cubicBezTo>
                  <a:lnTo>
                    <a:pt x="170" y="149"/>
                  </a:lnTo>
                  <a:close/>
                  <a:moveTo>
                    <a:pt x="149" y="54"/>
                  </a:moveTo>
                  <a:cubicBezTo>
                    <a:pt x="149" y="86"/>
                    <a:pt x="149" y="86"/>
                    <a:pt x="149" y="86"/>
                  </a:cubicBezTo>
                  <a:cubicBezTo>
                    <a:pt x="116" y="91"/>
                    <a:pt x="91" y="116"/>
                    <a:pt x="86" y="149"/>
                  </a:cubicBezTo>
                  <a:cubicBezTo>
                    <a:pt x="54" y="149"/>
                    <a:pt x="54" y="149"/>
                    <a:pt x="54" y="149"/>
                  </a:cubicBezTo>
                  <a:cubicBezTo>
                    <a:pt x="59" y="99"/>
                    <a:pt x="99" y="59"/>
                    <a:pt x="149" y="54"/>
                  </a:cubicBezTo>
                  <a:close/>
                  <a:moveTo>
                    <a:pt x="54" y="170"/>
                  </a:moveTo>
                  <a:cubicBezTo>
                    <a:pt x="86" y="170"/>
                    <a:pt x="86" y="170"/>
                    <a:pt x="86" y="170"/>
                  </a:cubicBezTo>
                  <a:cubicBezTo>
                    <a:pt x="91" y="203"/>
                    <a:pt x="116" y="229"/>
                    <a:pt x="149" y="233"/>
                  </a:cubicBezTo>
                  <a:cubicBezTo>
                    <a:pt x="149" y="266"/>
                    <a:pt x="149" y="266"/>
                    <a:pt x="149" y="266"/>
                  </a:cubicBezTo>
                  <a:cubicBezTo>
                    <a:pt x="99" y="261"/>
                    <a:pt x="59" y="221"/>
                    <a:pt x="54" y="170"/>
                  </a:cubicBezTo>
                  <a:close/>
                  <a:moveTo>
                    <a:pt x="170" y="266"/>
                  </a:moveTo>
                  <a:cubicBezTo>
                    <a:pt x="170" y="233"/>
                    <a:pt x="170" y="233"/>
                    <a:pt x="170" y="233"/>
                  </a:cubicBezTo>
                  <a:cubicBezTo>
                    <a:pt x="203" y="229"/>
                    <a:pt x="229" y="203"/>
                    <a:pt x="233" y="170"/>
                  </a:cubicBezTo>
                  <a:cubicBezTo>
                    <a:pt x="266" y="170"/>
                    <a:pt x="266" y="170"/>
                    <a:pt x="266" y="170"/>
                  </a:cubicBezTo>
                  <a:cubicBezTo>
                    <a:pt x="261" y="221"/>
                    <a:pt x="221" y="261"/>
                    <a:pt x="170" y="26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endParaRPr lang="en-GB" sz="1200">
                <a:latin typeface="Calibri" panose="020F0502020204030204" pitchFamily="34" charset="0"/>
                <a:cs typeface="Calibri" panose="020F0502020204030204" pitchFamily="34" charset="0"/>
              </a:endParaRPr>
            </a:p>
          </p:txBody>
        </p:sp>
        <p:sp>
          <p:nvSpPr>
            <p:cNvPr id="35" name="Freeform 434"/>
            <p:cNvSpPr>
              <a:spLocks noEditPoints="1"/>
            </p:cNvSpPr>
            <p:nvPr/>
          </p:nvSpPr>
          <p:spPr bwMode="auto">
            <a:xfrm>
              <a:off x="3505" y="1546"/>
              <a:ext cx="340"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endParaRPr lang="en-GB" sz="1200">
                <a:latin typeface="Calibri" panose="020F0502020204030204" pitchFamily="34" charset="0"/>
                <a:cs typeface="Calibri" panose="020F0502020204030204" pitchFamily="34" charset="0"/>
              </a:endParaRPr>
            </a:p>
          </p:txBody>
        </p:sp>
      </p:grpSp>
      <p:sp>
        <p:nvSpPr>
          <p:cNvPr id="36" name="Freeform 963"/>
          <p:cNvSpPr>
            <a:spLocks noChangeAspect="1" noEditPoints="1"/>
          </p:cNvSpPr>
          <p:nvPr/>
        </p:nvSpPr>
        <p:spPr bwMode="auto">
          <a:xfrm>
            <a:off x="6528351" y="1113274"/>
            <a:ext cx="390393" cy="390393"/>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 name="T20" fmla="*/ 202 w 512"/>
              <a:gd name="T21" fmla="*/ 117 h 512"/>
              <a:gd name="T22" fmla="*/ 128 w 512"/>
              <a:gd name="T23" fmla="*/ 117 h 512"/>
              <a:gd name="T24" fmla="*/ 117 w 512"/>
              <a:gd name="T25" fmla="*/ 128 h 512"/>
              <a:gd name="T26" fmla="*/ 117 w 512"/>
              <a:gd name="T27" fmla="*/ 202 h 512"/>
              <a:gd name="T28" fmla="*/ 128 w 512"/>
              <a:gd name="T29" fmla="*/ 213 h 512"/>
              <a:gd name="T30" fmla="*/ 138 w 512"/>
              <a:gd name="T31" fmla="*/ 202 h 512"/>
              <a:gd name="T32" fmla="*/ 138 w 512"/>
              <a:gd name="T33" fmla="*/ 138 h 512"/>
              <a:gd name="T34" fmla="*/ 202 w 512"/>
              <a:gd name="T35" fmla="*/ 138 h 512"/>
              <a:gd name="T36" fmla="*/ 213 w 512"/>
              <a:gd name="T37" fmla="*/ 128 h 512"/>
              <a:gd name="T38" fmla="*/ 202 w 512"/>
              <a:gd name="T39" fmla="*/ 117 h 512"/>
              <a:gd name="T40" fmla="*/ 202 w 512"/>
              <a:gd name="T41" fmla="*/ 373 h 512"/>
              <a:gd name="T42" fmla="*/ 138 w 512"/>
              <a:gd name="T43" fmla="*/ 373 h 512"/>
              <a:gd name="T44" fmla="*/ 138 w 512"/>
              <a:gd name="T45" fmla="*/ 309 h 512"/>
              <a:gd name="T46" fmla="*/ 128 w 512"/>
              <a:gd name="T47" fmla="*/ 298 h 512"/>
              <a:gd name="T48" fmla="*/ 117 w 512"/>
              <a:gd name="T49" fmla="*/ 309 h 512"/>
              <a:gd name="T50" fmla="*/ 117 w 512"/>
              <a:gd name="T51" fmla="*/ 384 h 512"/>
              <a:gd name="T52" fmla="*/ 128 w 512"/>
              <a:gd name="T53" fmla="*/ 394 h 512"/>
              <a:gd name="T54" fmla="*/ 202 w 512"/>
              <a:gd name="T55" fmla="*/ 394 h 512"/>
              <a:gd name="T56" fmla="*/ 213 w 512"/>
              <a:gd name="T57" fmla="*/ 384 h 512"/>
              <a:gd name="T58" fmla="*/ 202 w 512"/>
              <a:gd name="T59" fmla="*/ 373 h 512"/>
              <a:gd name="T60" fmla="*/ 384 w 512"/>
              <a:gd name="T61" fmla="*/ 298 h 512"/>
              <a:gd name="T62" fmla="*/ 373 w 512"/>
              <a:gd name="T63" fmla="*/ 309 h 512"/>
              <a:gd name="T64" fmla="*/ 373 w 512"/>
              <a:gd name="T65" fmla="*/ 373 h 512"/>
              <a:gd name="T66" fmla="*/ 309 w 512"/>
              <a:gd name="T67" fmla="*/ 373 h 512"/>
              <a:gd name="T68" fmla="*/ 298 w 512"/>
              <a:gd name="T69" fmla="*/ 384 h 512"/>
              <a:gd name="T70" fmla="*/ 309 w 512"/>
              <a:gd name="T71" fmla="*/ 394 h 512"/>
              <a:gd name="T72" fmla="*/ 384 w 512"/>
              <a:gd name="T73" fmla="*/ 394 h 512"/>
              <a:gd name="T74" fmla="*/ 394 w 512"/>
              <a:gd name="T75" fmla="*/ 384 h 512"/>
              <a:gd name="T76" fmla="*/ 394 w 512"/>
              <a:gd name="T77" fmla="*/ 309 h 512"/>
              <a:gd name="T78" fmla="*/ 384 w 512"/>
              <a:gd name="T79" fmla="*/ 298 h 512"/>
              <a:gd name="T80" fmla="*/ 384 w 512"/>
              <a:gd name="T81" fmla="*/ 117 h 512"/>
              <a:gd name="T82" fmla="*/ 309 w 512"/>
              <a:gd name="T83" fmla="*/ 117 h 512"/>
              <a:gd name="T84" fmla="*/ 298 w 512"/>
              <a:gd name="T85" fmla="*/ 128 h 512"/>
              <a:gd name="T86" fmla="*/ 309 w 512"/>
              <a:gd name="T87" fmla="*/ 138 h 512"/>
              <a:gd name="T88" fmla="*/ 373 w 512"/>
              <a:gd name="T89" fmla="*/ 138 h 512"/>
              <a:gd name="T90" fmla="*/ 373 w 512"/>
              <a:gd name="T91" fmla="*/ 202 h 512"/>
              <a:gd name="T92" fmla="*/ 384 w 512"/>
              <a:gd name="T93" fmla="*/ 213 h 512"/>
              <a:gd name="T94" fmla="*/ 394 w 512"/>
              <a:gd name="T95" fmla="*/ 202 h 512"/>
              <a:gd name="T96" fmla="*/ 394 w 512"/>
              <a:gd name="T97" fmla="*/ 128 h 512"/>
              <a:gd name="T98" fmla="*/ 384 w 512"/>
              <a:gd name="T99" fmla="*/ 11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02" y="117"/>
                </a:moveTo>
                <a:cubicBezTo>
                  <a:pt x="128" y="117"/>
                  <a:pt x="128" y="117"/>
                  <a:pt x="128" y="117"/>
                </a:cubicBezTo>
                <a:cubicBezTo>
                  <a:pt x="122" y="117"/>
                  <a:pt x="117" y="122"/>
                  <a:pt x="117" y="128"/>
                </a:cubicBezTo>
                <a:cubicBezTo>
                  <a:pt x="117" y="202"/>
                  <a:pt x="117" y="202"/>
                  <a:pt x="117" y="202"/>
                </a:cubicBezTo>
                <a:cubicBezTo>
                  <a:pt x="117" y="208"/>
                  <a:pt x="122" y="213"/>
                  <a:pt x="128" y="213"/>
                </a:cubicBezTo>
                <a:cubicBezTo>
                  <a:pt x="134" y="213"/>
                  <a:pt x="138" y="208"/>
                  <a:pt x="138" y="202"/>
                </a:cubicBezTo>
                <a:cubicBezTo>
                  <a:pt x="138" y="138"/>
                  <a:pt x="138" y="138"/>
                  <a:pt x="138" y="138"/>
                </a:cubicBezTo>
                <a:cubicBezTo>
                  <a:pt x="202" y="138"/>
                  <a:pt x="202" y="138"/>
                  <a:pt x="202" y="138"/>
                </a:cubicBezTo>
                <a:cubicBezTo>
                  <a:pt x="208" y="138"/>
                  <a:pt x="213" y="134"/>
                  <a:pt x="213" y="128"/>
                </a:cubicBezTo>
                <a:cubicBezTo>
                  <a:pt x="213" y="122"/>
                  <a:pt x="208" y="117"/>
                  <a:pt x="202" y="117"/>
                </a:cubicBezTo>
                <a:close/>
                <a:moveTo>
                  <a:pt x="202" y="373"/>
                </a:moveTo>
                <a:cubicBezTo>
                  <a:pt x="138" y="373"/>
                  <a:pt x="138" y="373"/>
                  <a:pt x="138" y="373"/>
                </a:cubicBezTo>
                <a:cubicBezTo>
                  <a:pt x="138" y="309"/>
                  <a:pt x="138" y="309"/>
                  <a:pt x="138" y="309"/>
                </a:cubicBezTo>
                <a:cubicBezTo>
                  <a:pt x="138" y="303"/>
                  <a:pt x="134" y="298"/>
                  <a:pt x="128" y="298"/>
                </a:cubicBezTo>
                <a:cubicBezTo>
                  <a:pt x="122" y="298"/>
                  <a:pt x="117" y="303"/>
                  <a:pt x="117" y="309"/>
                </a:cubicBezTo>
                <a:cubicBezTo>
                  <a:pt x="117" y="384"/>
                  <a:pt x="117" y="384"/>
                  <a:pt x="117" y="384"/>
                </a:cubicBezTo>
                <a:cubicBezTo>
                  <a:pt x="117" y="390"/>
                  <a:pt x="122" y="394"/>
                  <a:pt x="128" y="394"/>
                </a:cubicBezTo>
                <a:cubicBezTo>
                  <a:pt x="202" y="394"/>
                  <a:pt x="202" y="394"/>
                  <a:pt x="202" y="394"/>
                </a:cubicBezTo>
                <a:cubicBezTo>
                  <a:pt x="208" y="394"/>
                  <a:pt x="213" y="390"/>
                  <a:pt x="213" y="384"/>
                </a:cubicBezTo>
                <a:cubicBezTo>
                  <a:pt x="213" y="378"/>
                  <a:pt x="208" y="373"/>
                  <a:pt x="202" y="373"/>
                </a:cubicBezTo>
                <a:close/>
                <a:moveTo>
                  <a:pt x="384" y="298"/>
                </a:moveTo>
                <a:cubicBezTo>
                  <a:pt x="378" y="298"/>
                  <a:pt x="373" y="303"/>
                  <a:pt x="373" y="309"/>
                </a:cubicBezTo>
                <a:cubicBezTo>
                  <a:pt x="373" y="373"/>
                  <a:pt x="373" y="373"/>
                  <a:pt x="373" y="373"/>
                </a:cubicBezTo>
                <a:cubicBezTo>
                  <a:pt x="309" y="373"/>
                  <a:pt x="309" y="373"/>
                  <a:pt x="309" y="373"/>
                </a:cubicBezTo>
                <a:cubicBezTo>
                  <a:pt x="303" y="373"/>
                  <a:pt x="298" y="378"/>
                  <a:pt x="298" y="384"/>
                </a:cubicBezTo>
                <a:cubicBezTo>
                  <a:pt x="298" y="390"/>
                  <a:pt x="303" y="394"/>
                  <a:pt x="309" y="394"/>
                </a:cubicBezTo>
                <a:cubicBezTo>
                  <a:pt x="384" y="394"/>
                  <a:pt x="384" y="394"/>
                  <a:pt x="384" y="394"/>
                </a:cubicBezTo>
                <a:cubicBezTo>
                  <a:pt x="390" y="394"/>
                  <a:pt x="394" y="390"/>
                  <a:pt x="394" y="384"/>
                </a:cubicBezTo>
                <a:cubicBezTo>
                  <a:pt x="394" y="309"/>
                  <a:pt x="394" y="309"/>
                  <a:pt x="394" y="309"/>
                </a:cubicBezTo>
                <a:cubicBezTo>
                  <a:pt x="394" y="303"/>
                  <a:pt x="390" y="298"/>
                  <a:pt x="384" y="298"/>
                </a:cubicBezTo>
                <a:close/>
                <a:moveTo>
                  <a:pt x="384" y="117"/>
                </a:moveTo>
                <a:cubicBezTo>
                  <a:pt x="309" y="117"/>
                  <a:pt x="309" y="117"/>
                  <a:pt x="309" y="117"/>
                </a:cubicBezTo>
                <a:cubicBezTo>
                  <a:pt x="303" y="117"/>
                  <a:pt x="298" y="122"/>
                  <a:pt x="298" y="128"/>
                </a:cubicBezTo>
                <a:cubicBezTo>
                  <a:pt x="298" y="134"/>
                  <a:pt x="303" y="138"/>
                  <a:pt x="309" y="138"/>
                </a:cubicBezTo>
                <a:cubicBezTo>
                  <a:pt x="373" y="138"/>
                  <a:pt x="373" y="138"/>
                  <a:pt x="373" y="138"/>
                </a:cubicBezTo>
                <a:cubicBezTo>
                  <a:pt x="373" y="202"/>
                  <a:pt x="373" y="202"/>
                  <a:pt x="373" y="202"/>
                </a:cubicBezTo>
                <a:cubicBezTo>
                  <a:pt x="373" y="208"/>
                  <a:pt x="378" y="213"/>
                  <a:pt x="384" y="213"/>
                </a:cubicBezTo>
                <a:cubicBezTo>
                  <a:pt x="390" y="213"/>
                  <a:pt x="394" y="208"/>
                  <a:pt x="394" y="202"/>
                </a:cubicBezTo>
                <a:cubicBezTo>
                  <a:pt x="394" y="128"/>
                  <a:pt x="394" y="128"/>
                  <a:pt x="394" y="128"/>
                </a:cubicBezTo>
                <a:cubicBezTo>
                  <a:pt x="394" y="122"/>
                  <a:pt x="390" y="117"/>
                  <a:pt x="384" y="117"/>
                </a:cubicBezTo>
                <a:close/>
              </a:path>
            </a:pathLst>
          </a:custGeom>
          <a:solidFill>
            <a:srgbClr val="4CB87C"/>
          </a:solidFill>
          <a:ln>
            <a:noFill/>
          </a:ln>
        </p:spPr>
        <p:txBody>
          <a:bodyPr vert="horz" wrap="square" lIns="72694" tIns="36346" rIns="72694" bIns="36346" numCol="1" anchor="t" anchorCtr="0" compatLnSpc="1">
            <a:prstTxWarp prst="textNoShape">
              <a:avLst/>
            </a:prstTxWarp>
          </a:bodyPr>
          <a:lstStyle/>
          <a:p>
            <a:endParaRPr lang="en-GB" sz="1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634822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704851" y="813993"/>
          <a:ext cx="10782297" cy="15482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289124813"/>
              </p:ext>
            </p:extLst>
          </p:nvPr>
        </p:nvGraphicFramePr>
        <p:xfrm>
          <a:off x="638174" y="2254155"/>
          <a:ext cx="10848975" cy="4507714"/>
        </p:xfrm>
        <a:graphic>
          <a:graphicData uri="http://schemas.openxmlformats.org/drawingml/2006/table">
            <a:tbl>
              <a:tblPr bandRow="1">
                <a:tableStyleId>{69012ECD-51FC-41F1-AA8D-1B2483CD663E}</a:tableStyleId>
              </a:tblPr>
              <a:tblGrid>
                <a:gridCol w="2161821">
                  <a:extLst>
                    <a:ext uri="{9D8B030D-6E8A-4147-A177-3AD203B41FA5}">
                      <a16:colId xmlns:a16="http://schemas.microsoft.com/office/drawing/2014/main" xmlns="" val="3261644211"/>
                    </a:ext>
                  </a:extLst>
                </a:gridCol>
                <a:gridCol w="2158289">
                  <a:extLst>
                    <a:ext uri="{9D8B030D-6E8A-4147-A177-3AD203B41FA5}">
                      <a16:colId xmlns:a16="http://schemas.microsoft.com/office/drawing/2014/main" xmlns="" val="1540339058"/>
                    </a:ext>
                  </a:extLst>
                </a:gridCol>
                <a:gridCol w="2189275">
                  <a:extLst>
                    <a:ext uri="{9D8B030D-6E8A-4147-A177-3AD203B41FA5}">
                      <a16:colId xmlns:a16="http://schemas.microsoft.com/office/drawing/2014/main" xmlns="" val="1842786683"/>
                    </a:ext>
                  </a:extLst>
                </a:gridCol>
                <a:gridCol w="2293411">
                  <a:extLst>
                    <a:ext uri="{9D8B030D-6E8A-4147-A177-3AD203B41FA5}">
                      <a16:colId xmlns:a16="http://schemas.microsoft.com/office/drawing/2014/main" xmlns="" val="586433888"/>
                    </a:ext>
                  </a:extLst>
                </a:gridCol>
                <a:gridCol w="2046179">
                  <a:extLst>
                    <a:ext uri="{9D8B030D-6E8A-4147-A177-3AD203B41FA5}">
                      <a16:colId xmlns:a16="http://schemas.microsoft.com/office/drawing/2014/main" xmlns="" val="2299580079"/>
                    </a:ext>
                  </a:extLst>
                </a:gridCol>
              </a:tblGrid>
              <a:tr h="3874697">
                <a:tc>
                  <a:txBody>
                    <a:bodyPr/>
                    <a:lstStyle/>
                    <a:p>
                      <a:pPr marL="171450" lvl="0" indent="-171450" algn="just">
                        <a:buFont typeface="Arial" panose="020B0604020202020204" pitchFamily="34" charset="0"/>
                        <a:buChar char="•"/>
                      </a:pPr>
                      <a:r>
                        <a:rPr lang="en-US" sz="1200" dirty="0">
                          <a:solidFill>
                            <a:srgbClr val="0070C0"/>
                          </a:solidFill>
                          <a:latin typeface="Calibri" panose="020F0502020204030204" pitchFamily="34" charset="0"/>
                          <a:cs typeface="Calibri" panose="020F0502020204030204" pitchFamily="34" charset="0"/>
                        </a:rPr>
                        <a:t>Identification of contravention suo-moto by the defaulter or by AD Bank/RBI.</a:t>
                      </a:r>
                    </a:p>
                    <a:p>
                      <a:pPr marL="171450" lvl="0" indent="-171450" algn="just">
                        <a:buFont typeface="Arial" panose="020B0604020202020204" pitchFamily="34" charset="0"/>
                        <a:buChar char="•"/>
                      </a:pPr>
                      <a:endParaRPr lang="en-US" sz="1200" baseline="0" dirty="0">
                        <a:solidFill>
                          <a:srgbClr val="0070C0"/>
                        </a:solidFill>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baseline="0" dirty="0">
                          <a:solidFill>
                            <a:srgbClr val="0070C0"/>
                          </a:solidFill>
                          <a:latin typeface="Calibri" panose="020F0502020204030204" pitchFamily="34" charset="0"/>
                          <a:cs typeface="Calibri" panose="020F0502020204030204" pitchFamily="34" charset="0"/>
                        </a:rPr>
                        <a:t>Fee of INR </a:t>
                      </a:r>
                      <a:r>
                        <a:rPr lang="en-US" sz="1200" dirty="0">
                          <a:solidFill>
                            <a:srgbClr val="0070C0"/>
                          </a:solidFill>
                          <a:latin typeface="Calibri" panose="020F0502020204030204" pitchFamily="34" charset="0"/>
                          <a:cs typeface="Calibri" panose="020F0502020204030204" pitchFamily="34" charset="0"/>
                        </a:rPr>
                        <a:t>5000;</a:t>
                      </a:r>
                      <a:r>
                        <a:rPr lang="en-US" sz="1200" baseline="0" dirty="0">
                          <a:solidFill>
                            <a:srgbClr val="0070C0"/>
                          </a:solidFill>
                          <a:latin typeface="Calibri" panose="020F0502020204030204" pitchFamily="34" charset="0"/>
                          <a:cs typeface="Calibri" panose="020F0502020204030204" pitchFamily="34" charset="0"/>
                        </a:rPr>
                        <a:t> </a:t>
                      </a:r>
                      <a:endParaRPr lang="en-US" sz="1200" baseline="0" dirty="0" smtClean="0">
                        <a:solidFill>
                          <a:srgbClr val="0070C0"/>
                        </a:solidFill>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endParaRPr lang="en-US" sz="1200" baseline="0" dirty="0">
                        <a:solidFill>
                          <a:srgbClr val="0070C0"/>
                        </a:solidFill>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baseline="0" dirty="0">
                          <a:solidFill>
                            <a:srgbClr val="0070C0"/>
                          </a:solidFill>
                          <a:latin typeface="Calibri" panose="020F0502020204030204" pitchFamily="34" charset="0"/>
                          <a:cs typeface="Calibri" panose="020F0502020204030204" pitchFamily="34" charset="0"/>
                        </a:rPr>
                        <a:t>Application as per the format prescribed by RBI</a:t>
                      </a:r>
                      <a:r>
                        <a:rPr lang="en-US" sz="1200" baseline="0" dirty="0" smtClean="0">
                          <a:solidFill>
                            <a:srgbClr val="0070C0"/>
                          </a:solidFill>
                          <a:latin typeface="Calibri" panose="020F0502020204030204" pitchFamily="34" charset="0"/>
                          <a:cs typeface="Calibri" panose="020F0502020204030204" pitchFamily="34" charset="0"/>
                        </a:rPr>
                        <a:t>;</a:t>
                      </a:r>
                    </a:p>
                    <a:p>
                      <a:pPr marL="171450" lvl="0" indent="-171450" algn="just">
                        <a:buFont typeface="Arial" panose="020B0604020202020204" pitchFamily="34" charset="0"/>
                        <a:buChar char="•"/>
                      </a:pPr>
                      <a:endParaRPr lang="en-US" sz="1200" b="1" baseline="0" dirty="0">
                        <a:solidFill>
                          <a:srgbClr val="0070C0"/>
                        </a:solidFill>
                        <a:latin typeface="Calibri" panose="020F0502020204030204" pitchFamily="34" charset="0"/>
                        <a:cs typeface="Calibri" panose="020F0502020204030204" pitchFamily="34" charset="0"/>
                      </a:endParaRPr>
                    </a:p>
                    <a:p>
                      <a:pPr marL="0" lvl="0" indent="0" algn="just">
                        <a:buFont typeface="Arial" panose="020B0604020202020204" pitchFamily="34" charset="0"/>
                        <a:buNone/>
                      </a:pPr>
                      <a:r>
                        <a:rPr lang="en-US" sz="1200" b="1" baseline="0" dirty="0">
                          <a:solidFill>
                            <a:srgbClr val="0070C0"/>
                          </a:solidFill>
                          <a:latin typeface="Calibri" panose="020F0502020204030204" pitchFamily="34" charset="0"/>
                          <a:cs typeface="Calibri" panose="020F0502020204030204" pitchFamily="34" charset="0"/>
                        </a:rPr>
                        <a:t>Mandatory enclosures: </a:t>
                      </a:r>
                    </a:p>
                    <a:p>
                      <a:pPr marL="171450" lvl="0" indent="-171450" algn="just">
                        <a:buFont typeface="Arial" panose="020B0604020202020204" pitchFamily="34" charset="0"/>
                        <a:buChar char="•"/>
                      </a:pPr>
                      <a:endParaRPr lang="en-US" sz="200" b="1" baseline="0" dirty="0">
                        <a:solidFill>
                          <a:srgbClr val="0070C0"/>
                        </a:solidFill>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baseline="0" dirty="0">
                          <a:solidFill>
                            <a:srgbClr val="0070C0"/>
                          </a:solidFill>
                          <a:latin typeface="Calibri" panose="020F0502020204030204" pitchFamily="34" charset="0"/>
                          <a:cs typeface="Calibri" panose="020F0502020204030204" pitchFamily="34" charset="0"/>
                        </a:rPr>
                        <a:t>MOA;</a:t>
                      </a:r>
                    </a:p>
                    <a:p>
                      <a:pPr marL="171450" lvl="0" indent="-171450" algn="just">
                        <a:buFont typeface="Arial" panose="020B0604020202020204" pitchFamily="34" charset="0"/>
                        <a:buChar char="•"/>
                      </a:pPr>
                      <a:r>
                        <a:rPr lang="en-US" sz="1200" baseline="0" dirty="0">
                          <a:solidFill>
                            <a:srgbClr val="0070C0"/>
                          </a:solidFill>
                          <a:latin typeface="Calibri" panose="020F0502020204030204" pitchFamily="34" charset="0"/>
                          <a:cs typeface="Calibri" panose="020F0502020204030204" pitchFamily="34" charset="0"/>
                        </a:rPr>
                        <a:t>Latest audited </a:t>
                      </a:r>
                      <a:r>
                        <a:rPr lang="en-US" sz="1200" baseline="0" dirty="0" smtClean="0">
                          <a:solidFill>
                            <a:srgbClr val="0070C0"/>
                          </a:solidFill>
                          <a:latin typeface="Calibri" panose="020F0502020204030204" pitchFamily="34" charset="0"/>
                          <a:cs typeface="Calibri" panose="020F0502020204030204" pitchFamily="34" charset="0"/>
                        </a:rPr>
                        <a:t>B/S and the B/S of the year in which </a:t>
                      </a:r>
                      <a:r>
                        <a:rPr lang="en-US" sz="1200" kern="1200" baseline="0" dirty="0" smtClean="0">
                          <a:solidFill>
                            <a:srgbClr val="0070C0"/>
                          </a:solidFill>
                          <a:latin typeface="Calibri" panose="020F0502020204030204" pitchFamily="34" charset="0"/>
                          <a:ea typeface="+mn-ea"/>
                          <a:cs typeface="Calibri" panose="020F0502020204030204" pitchFamily="34" charset="0"/>
                        </a:rPr>
                        <a:t>contravention took place</a:t>
                      </a:r>
                      <a:r>
                        <a:rPr lang="en-US" sz="1200" kern="1200" baseline="0" dirty="0" smtClean="0">
                          <a:solidFill>
                            <a:srgbClr val="0070C0"/>
                          </a:solidFill>
                          <a:latin typeface="Calibri" panose="020F0502020204030204" pitchFamily="34" charset="0"/>
                          <a:ea typeface="+mn-ea"/>
                          <a:cs typeface="Calibri" panose="020F0502020204030204" pitchFamily="34" charset="0"/>
                        </a:rPr>
                        <a:t>;</a:t>
                      </a:r>
                    </a:p>
                    <a:p>
                      <a:pPr marL="171450" lvl="0" indent="-171450" algn="just">
                        <a:buFont typeface="Arial" panose="020B0604020202020204" pitchFamily="34" charset="0"/>
                        <a:buChar char="•"/>
                      </a:pPr>
                      <a:r>
                        <a:rPr lang="en-US" sz="1200" kern="1200" baseline="0" dirty="0" smtClean="0">
                          <a:solidFill>
                            <a:srgbClr val="0070C0"/>
                          </a:solidFill>
                          <a:latin typeface="Calibri" panose="020F0502020204030204" pitchFamily="34" charset="0"/>
                          <a:ea typeface="+mn-ea"/>
                          <a:cs typeface="Calibri" panose="020F0502020204030204" pitchFamily="34" charset="0"/>
                        </a:rPr>
                        <a:t>Undertaking </a:t>
                      </a:r>
                      <a:r>
                        <a:rPr lang="en-US" sz="1200" kern="1200" baseline="0" dirty="0">
                          <a:solidFill>
                            <a:srgbClr val="0070C0"/>
                          </a:solidFill>
                          <a:latin typeface="Calibri" panose="020F0502020204030204" pitchFamily="34" charset="0"/>
                          <a:ea typeface="+mn-ea"/>
                          <a:cs typeface="Calibri" panose="020F0502020204030204" pitchFamily="34" charset="0"/>
                        </a:rPr>
                        <a:t>as per prescribed format confirming no pending enquiry/ </a:t>
                      </a:r>
                      <a:r>
                        <a:rPr lang="en-US" sz="1200" baseline="0" dirty="0">
                          <a:solidFill>
                            <a:srgbClr val="0070C0"/>
                          </a:solidFill>
                          <a:latin typeface="Calibri" panose="020F0502020204030204" pitchFamily="34" charset="0"/>
                          <a:cs typeface="Calibri" panose="020F0502020204030204" pitchFamily="34" charset="0"/>
                        </a:rPr>
                        <a:t>investigation/ adjudication before DOE/CBI etc.; </a:t>
                      </a:r>
                    </a:p>
                    <a:p>
                      <a:pPr marL="171450" lvl="0" indent="-171450" algn="just">
                        <a:buFont typeface="Arial" panose="020B0604020202020204" pitchFamily="34" charset="0"/>
                        <a:buChar char="•"/>
                      </a:pPr>
                      <a:r>
                        <a:rPr lang="en-US" sz="1200" baseline="0" dirty="0">
                          <a:solidFill>
                            <a:srgbClr val="0070C0"/>
                          </a:solidFill>
                          <a:latin typeface="Calibri" panose="020F0502020204030204" pitchFamily="34" charset="0"/>
                          <a:cs typeface="Calibri" panose="020F0502020204030204" pitchFamily="34" charset="0"/>
                        </a:rPr>
                        <a:t>ECS mandate; </a:t>
                      </a:r>
                    </a:p>
                    <a:p>
                      <a:pPr marL="171450" lvl="0" indent="-171450" algn="just">
                        <a:buFont typeface="Arial" panose="020B0604020202020204" pitchFamily="34" charset="0"/>
                        <a:buChar char="•"/>
                      </a:pPr>
                      <a:r>
                        <a:rPr lang="en-US" sz="1200" baseline="0" dirty="0">
                          <a:solidFill>
                            <a:srgbClr val="0070C0"/>
                          </a:solidFill>
                          <a:latin typeface="Calibri" panose="020F0502020204030204" pitchFamily="34" charset="0"/>
                          <a:cs typeface="Calibri" panose="020F0502020204030204" pitchFamily="34" charset="0"/>
                        </a:rPr>
                        <a:t>Other details as per Annex II of Master </a:t>
                      </a:r>
                      <a:r>
                        <a:rPr lang="en-US" sz="1200" baseline="0" dirty="0" smtClean="0">
                          <a:solidFill>
                            <a:srgbClr val="0070C0"/>
                          </a:solidFill>
                          <a:latin typeface="Calibri" panose="020F0502020204030204" pitchFamily="34" charset="0"/>
                          <a:cs typeface="Calibri" panose="020F0502020204030204" pitchFamily="34" charset="0"/>
                        </a:rPr>
                        <a:t>Directions;</a:t>
                      </a:r>
                    </a:p>
                    <a:p>
                      <a:pPr marL="0" lvl="0" indent="0" algn="just">
                        <a:buFont typeface="Arial" panose="020B0604020202020204" pitchFamily="34" charset="0"/>
                        <a:buNone/>
                      </a:pPr>
                      <a:endParaRPr lang="en-US" sz="1200" dirty="0">
                        <a:latin typeface="Calibri" panose="020F0502020204030204" pitchFamily="34" charset="0"/>
                        <a:cs typeface="Calibri" panose="020F0502020204030204" pitchFamily="34" charset="0"/>
                      </a:endParaRP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just">
                        <a:buFont typeface="Arial" panose="020B0604020202020204" pitchFamily="34" charset="0"/>
                        <a:buChar char="•"/>
                      </a:pPr>
                      <a:r>
                        <a:rPr lang="en-US" sz="1200" dirty="0">
                          <a:solidFill>
                            <a:srgbClr val="0070C0"/>
                          </a:solidFill>
                          <a:latin typeface="Calibri" panose="020F0502020204030204" pitchFamily="34" charset="0"/>
                          <a:cs typeface="Calibri" panose="020F0502020204030204" pitchFamily="34" charset="0"/>
                        </a:rPr>
                        <a:t>RBI shall examine the application and assess whether contravention is quantifiable and, if so, the amount of contravention.</a:t>
                      </a:r>
                    </a:p>
                    <a:p>
                      <a:pPr marL="171450" lvl="0" indent="-171450" algn="just">
                        <a:buFont typeface="Arial" panose="020B0604020202020204" pitchFamily="34" charset="0"/>
                        <a:buChar char="•"/>
                      </a:pPr>
                      <a:endParaRPr lang="en-US" sz="1200" dirty="0">
                        <a:solidFill>
                          <a:srgbClr val="0070C0"/>
                        </a:solidFill>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dirty="0">
                          <a:solidFill>
                            <a:srgbClr val="0070C0"/>
                          </a:solidFill>
                          <a:latin typeface="Calibri" panose="020F0502020204030204" pitchFamily="34" charset="0"/>
                          <a:cs typeface="Calibri" panose="020F0502020204030204" pitchFamily="34" charset="0"/>
                        </a:rPr>
                        <a:t>RBI</a:t>
                      </a:r>
                      <a:r>
                        <a:rPr lang="en-US" sz="1200" baseline="0" dirty="0">
                          <a:solidFill>
                            <a:srgbClr val="0070C0"/>
                          </a:solidFill>
                          <a:latin typeface="Calibri" panose="020F0502020204030204" pitchFamily="34" charset="0"/>
                          <a:cs typeface="Calibri" panose="020F0502020204030204" pitchFamily="34" charset="0"/>
                        </a:rPr>
                        <a:t> may call for additional </a:t>
                      </a:r>
                      <a:r>
                        <a:rPr lang="en-US" sz="1200" dirty="0">
                          <a:solidFill>
                            <a:srgbClr val="0070C0"/>
                          </a:solidFill>
                          <a:latin typeface="Calibri" panose="020F0502020204030204" pitchFamily="34" charset="0"/>
                          <a:cs typeface="Calibri" panose="020F0502020204030204" pitchFamily="34" charset="0"/>
                        </a:rPr>
                        <a:t>information, record or any other documents. </a:t>
                      </a:r>
                      <a:endParaRPr lang="en-US" sz="1200" dirty="0" smtClean="0">
                        <a:solidFill>
                          <a:srgbClr val="0070C0"/>
                        </a:solidFill>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endParaRPr lang="en-US" sz="1200" dirty="0" smtClean="0">
                        <a:solidFill>
                          <a:srgbClr val="0070C0"/>
                        </a:solidFill>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dirty="0" smtClean="0">
                          <a:solidFill>
                            <a:srgbClr val="0070C0"/>
                          </a:solidFill>
                          <a:latin typeface="Calibri" panose="020F0502020204030204" pitchFamily="34" charset="0"/>
                          <a:cs typeface="Calibri" panose="020F0502020204030204" pitchFamily="34" charset="0"/>
                        </a:rPr>
                        <a:t>Final submission of the application</a:t>
                      </a:r>
                      <a:r>
                        <a:rPr lang="en-US" sz="1200" baseline="0" dirty="0" smtClean="0">
                          <a:solidFill>
                            <a:srgbClr val="0070C0"/>
                          </a:solidFill>
                          <a:latin typeface="Calibri" panose="020F0502020204030204" pitchFamily="34" charset="0"/>
                          <a:cs typeface="Calibri" panose="020F0502020204030204" pitchFamily="34" charset="0"/>
                        </a:rPr>
                        <a:t> will be considered after all the information/documents submission. </a:t>
                      </a:r>
                      <a:endParaRPr lang="en-US" sz="1200" dirty="0" smtClean="0">
                        <a:solidFill>
                          <a:srgbClr val="0070C0"/>
                        </a:solidFill>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endParaRPr lang="en-US" sz="1200" dirty="0" smtClean="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endParaRPr lang="en-US" sz="1200" dirty="0">
                        <a:latin typeface="Calibri" panose="020F0502020204030204" pitchFamily="34" charset="0"/>
                        <a:cs typeface="Calibri" panose="020F0502020204030204" pitchFamily="34" charset="0"/>
                      </a:endParaRP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just">
                        <a:buFont typeface="Arial" panose="020B0604020202020204" pitchFamily="34" charset="0"/>
                        <a:buChar char="•"/>
                      </a:pPr>
                      <a:r>
                        <a:rPr lang="en-US" sz="1200" dirty="0">
                          <a:solidFill>
                            <a:srgbClr val="0070C0"/>
                          </a:solidFill>
                          <a:latin typeface="Calibri" panose="020F0502020204030204" pitchFamily="34" charset="0"/>
                          <a:cs typeface="Calibri" panose="020F0502020204030204" pitchFamily="34" charset="0"/>
                        </a:rPr>
                        <a:t>Replying to the queries as received from RBI. </a:t>
                      </a:r>
                    </a:p>
                    <a:p>
                      <a:pPr marL="171450" lvl="0" indent="-171450" algn="just">
                        <a:buFont typeface="Arial" panose="020B0604020202020204" pitchFamily="34" charset="0"/>
                        <a:buChar char="•"/>
                      </a:pPr>
                      <a:endParaRPr lang="en-US" sz="1200" dirty="0">
                        <a:solidFill>
                          <a:srgbClr val="0070C0"/>
                        </a:solidFill>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dirty="0">
                          <a:solidFill>
                            <a:srgbClr val="0070C0"/>
                          </a:solidFill>
                          <a:latin typeface="Calibri" panose="020F0502020204030204" pitchFamily="34" charset="0"/>
                          <a:cs typeface="Calibri" panose="020F0502020204030204" pitchFamily="34" charset="0"/>
                        </a:rPr>
                        <a:t>In case of failure to submit  the additional information/documents called for within the specified period, the application for compounding will be liable for rejection</a:t>
                      </a:r>
                      <a:r>
                        <a:rPr lang="en-US" sz="1200" dirty="0">
                          <a:latin typeface="Calibri" panose="020F0502020204030204" pitchFamily="34" charset="0"/>
                          <a:cs typeface="Calibri" panose="020F0502020204030204" pitchFamily="34" charset="0"/>
                        </a:rPr>
                        <a:t>.</a:t>
                      </a: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90488" indent="-90488"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Optional;</a:t>
                      </a:r>
                    </a:p>
                    <a:p>
                      <a:pPr marL="285750" indent="-285750" algn="just">
                        <a:buFont typeface="Arial" panose="020B0604020202020204" pitchFamily="34" charset="0"/>
                        <a:buChar char="•"/>
                      </a:pPr>
                      <a:endParaRPr lang="en-US" sz="1200" dirty="0">
                        <a:latin typeface="Calibri" panose="020F0502020204030204" pitchFamily="34" charset="0"/>
                        <a:cs typeface="Calibri" panose="020F0502020204030204" pitchFamily="34" charset="0"/>
                      </a:endParaRPr>
                    </a:p>
                    <a:p>
                      <a:pPr marL="90488" indent="-90488"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Based on the examination of the application along with the relevant documents and the replies submitted,</a:t>
                      </a:r>
                      <a:r>
                        <a:rPr lang="en-US" sz="1200" baseline="0" dirty="0">
                          <a:latin typeface="Calibri" panose="020F0502020204030204" pitchFamily="34" charset="0"/>
                          <a:cs typeface="Calibri" panose="020F0502020204030204" pitchFamily="34" charset="0"/>
                        </a:rPr>
                        <a:t> RBI may fix a date of hearing in order hear the party and accordingly assess the compounding fee;</a:t>
                      </a:r>
                    </a:p>
                    <a:p>
                      <a:pPr marL="285750" indent="-285750" algn="just">
                        <a:buFont typeface="Arial" panose="020B0604020202020204" pitchFamily="34" charset="0"/>
                        <a:buChar char="•"/>
                      </a:pPr>
                      <a:endParaRPr lang="en-US" sz="1200" baseline="0" dirty="0">
                        <a:latin typeface="Calibri" panose="020F0502020204030204" pitchFamily="34" charset="0"/>
                        <a:cs typeface="Calibri" panose="020F0502020204030204" pitchFamily="34" charset="0"/>
                      </a:endParaRPr>
                    </a:p>
                    <a:p>
                      <a:pPr marL="90488" indent="-90488"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Compounding fee shall be calculated in accordance with the matrix as provided by RBI, which is only an indicative method</a:t>
                      </a:r>
                    </a:p>
                    <a:p>
                      <a:pPr marL="285750" indent="-285750" algn="just">
                        <a:buFont typeface="Arial" panose="020B0604020202020204" pitchFamily="34" charset="0"/>
                        <a:buChar char="•"/>
                      </a:pPr>
                      <a:endParaRPr lang="en-IN" sz="1200" dirty="0">
                        <a:latin typeface="Calibri" panose="020F0502020204030204" pitchFamily="34" charset="0"/>
                        <a:cs typeface="Calibri" panose="020F0502020204030204" pitchFamily="34" charset="0"/>
                      </a:endParaRP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just">
                        <a:buFont typeface="Arial" panose="020B0604020202020204" pitchFamily="34" charset="0"/>
                        <a:buChar char="•"/>
                      </a:pPr>
                      <a:r>
                        <a:rPr lang="en-US" sz="1200" kern="1200" baseline="0" dirty="0">
                          <a:solidFill>
                            <a:schemeClr val="tx1"/>
                          </a:solidFill>
                          <a:latin typeface="Calibri" panose="020F0502020204030204" pitchFamily="34" charset="0"/>
                          <a:ea typeface="+mn-ea"/>
                          <a:cs typeface="Calibri" panose="020F0502020204030204" pitchFamily="34" charset="0"/>
                        </a:rPr>
                        <a:t>Compounding order shall be passed within a period of 180 days from the date of application;</a:t>
                      </a:r>
                    </a:p>
                    <a:p>
                      <a:pPr marL="171450" lvl="0" indent="-171450" algn="just">
                        <a:buFont typeface="Arial" panose="020B0604020202020204" pitchFamily="34" charset="0"/>
                        <a:buChar char="•"/>
                      </a:pPr>
                      <a:r>
                        <a:rPr lang="en-US" sz="1200" kern="1200" baseline="0" dirty="0">
                          <a:solidFill>
                            <a:schemeClr val="tx1"/>
                          </a:solidFill>
                          <a:latin typeface="Calibri" panose="020F0502020204030204" pitchFamily="34" charset="0"/>
                          <a:ea typeface="+mn-ea"/>
                          <a:cs typeface="Calibri" panose="020F0502020204030204" pitchFamily="34" charset="0"/>
                        </a:rPr>
                        <a:t>Amount imposed can be up to 3 times of the amount involved in the contravention;</a:t>
                      </a:r>
                    </a:p>
                    <a:p>
                      <a:pPr marL="171450" lvl="0" indent="-171450" algn="just">
                        <a:buFont typeface="Arial" panose="020B0604020202020204" pitchFamily="34" charset="0"/>
                        <a:buChar char="•"/>
                      </a:pPr>
                      <a:r>
                        <a:rPr lang="en-US" sz="1200" kern="1200" baseline="0" dirty="0">
                          <a:solidFill>
                            <a:schemeClr val="tx1"/>
                          </a:solidFill>
                          <a:latin typeface="Calibri" panose="020F0502020204030204" pitchFamily="34" charset="0"/>
                          <a:ea typeface="+mn-ea"/>
                          <a:cs typeface="Calibri" panose="020F0502020204030204" pitchFamily="34" charset="0"/>
                        </a:rPr>
                        <a:t>Compounding fee to be paid by way of DD in favour of the “Reserve Bank of India” within 15 days of compounding order.</a:t>
                      </a:r>
                    </a:p>
                    <a:p>
                      <a:pPr marL="171450" lvl="0" indent="-171450" algn="just">
                        <a:buFont typeface="Arial" panose="020B0604020202020204" pitchFamily="34" charset="0"/>
                        <a:buChar char="•"/>
                      </a:pPr>
                      <a:r>
                        <a:rPr lang="en-US" sz="1200" kern="1200" baseline="0" dirty="0">
                          <a:solidFill>
                            <a:schemeClr val="tx1"/>
                          </a:solidFill>
                          <a:latin typeface="Calibri" panose="020F0502020204030204" pitchFamily="34" charset="0"/>
                          <a:ea typeface="+mn-ea"/>
                          <a:cs typeface="Calibri" panose="020F0502020204030204" pitchFamily="34" charset="0"/>
                        </a:rPr>
                        <a:t>In case of failure to pay compounding fee within the time specified, it shall be deemed that the contravener had never made an application for compounding of any contravention.</a:t>
                      </a:r>
                    </a:p>
                    <a:p>
                      <a:pPr lvl="0" algn="just"/>
                      <a:endParaRPr lang="en-US" sz="1200" dirty="0">
                        <a:latin typeface="Calibri" panose="020F0502020204030204" pitchFamily="34" charset="0"/>
                        <a:cs typeface="Calibri" panose="020F0502020204030204" pitchFamily="34" charset="0"/>
                      </a:endParaRP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722450188"/>
                  </a:ext>
                </a:extLst>
              </a:tr>
            </a:tbl>
          </a:graphicData>
        </a:graphic>
      </p:graphicFrame>
      <p:sp>
        <p:nvSpPr>
          <p:cNvPr id="5" name="Down Arrow 4"/>
          <p:cNvSpPr/>
          <p:nvPr/>
        </p:nvSpPr>
        <p:spPr bwMode="gray">
          <a:xfrm>
            <a:off x="1444799" y="2036817"/>
            <a:ext cx="293711" cy="182097"/>
          </a:xfrm>
          <a:prstGeom prst="downArrow">
            <a:avLst/>
          </a:prstGeom>
          <a:solidFill>
            <a:schemeClr val="accent2"/>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8" name="Down Arrow 7"/>
          <p:cNvSpPr/>
          <p:nvPr/>
        </p:nvSpPr>
        <p:spPr bwMode="gray">
          <a:xfrm>
            <a:off x="3813893" y="2036817"/>
            <a:ext cx="293711" cy="182097"/>
          </a:xfrm>
          <a:prstGeom prst="downArrow">
            <a:avLst/>
          </a:prstGeom>
          <a:solidFill>
            <a:schemeClr val="accent3"/>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9" name="Down Arrow 8"/>
          <p:cNvSpPr/>
          <p:nvPr/>
        </p:nvSpPr>
        <p:spPr bwMode="gray">
          <a:xfrm>
            <a:off x="8165201" y="2033869"/>
            <a:ext cx="293711" cy="182097"/>
          </a:xfrm>
          <a:prstGeom prst="downArrow">
            <a:avLst/>
          </a:prstGeom>
          <a:solidFill>
            <a:schemeClr val="accent5"/>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10" name="Down Arrow 9"/>
          <p:cNvSpPr/>
          <p:nvPr/>
        </p:nvSpPr>
        <p:spPr bwMode="gray">
          <a:xfrm>
            <a:off x="10447143" y="2039739"/>
            <a:ext cx="234968" cy="158604"/>
          </a:xfrm>
          <a:prstGeom prst="downArrow">
            <a:avLst/>
          </a:prstGeom>
          <a:solidFill>
            <a:schemeClr val="accent6"/>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11" name="Down Arrow 10"/>
          <p:cNvSpPr/>
          <p:nvPr/>
        </p:nvSpPr>
        <p:spPr bwMode="gray">
          <a:xfrm>
            <a:off x="5895367" y="2036810"/>
            <a:ext cx="293711" cy="182097"/>
          </a:xfrm>
          <a:prstGeom prst="downArrow">
            <a:avLst/>
          </a:prstGeom>
          <a:solidFill>
            <a:schemeClr val="accent4"/>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14" name="Title 2"/>
          <p:cNvSpPr txBox="1">
            <a:spLocks/>
          </p:cNvSpPr>
          <p:nvPr/>
        </p:nvSpPr>
        <p:spPr bwMode="gray">
          <a:xfrm>
            <a:off x="638174" y="332659"/>
            <a:ext cx="10304060" cy="481334"/>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spc="-5" dirty="0">
                <a:latin typeface="Calibri" panose="020F0502020204030204" pitchFamily="34" charset="0"/>
                <a:cs typeface="Calibri" panose="020F0502020204030204" pitchFamily="34" charset="0"/>
              </a:rPr>
              <a:t>Compounding Process</a:t>
            </a:r>
            <a:endParaRPr lang="en-US" sz="2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1058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362610528"/>
              </p:ext>
            </p:extLst>
          </p:nvPr>
        </p:nvGraphicFramePr>
        <p:xfrm>
          <a:off x="0" y="444138"/>
          <a:ext cx="10776858" cy="6651492"/>
        </p:xfrm>
        <a:graphic>
          <a:graphicData uri="http://schemas.openxmlformats.org/drawingml/2006/table">
            <a:tbl>
              <a:tblPr firstRow="1" bandRow="1">
                <a:tableStyleId>{5C22544A-7EE6-4342-B048-85BDC9FD1C3A}</a:tableStyleId>
              </a:tblPr>
              <a:tblGrid>
                <a:gridCol w="6223701"/>
                <a:gridCol w="4553157"/>
              </a:tblGrid>
              <a:tr h="764576">
                <a:tc>
                  <a:txBody>
                    <a:bodyPr/>
                    <a:lstStyle/>
                    <a:p>
                      <a:r>
                        <a:rPr lang="en-IN" sz="1800" b="1" i="0" u="none" strike="noStrike" kern="1200" baseline="0" dirty="0" smtClean="0">
                          <a:solidFill>
                            <a:srgbClr val="0070C0"/>
                          </a:solidFill>
                          <a:latin typeface="+mn-lt"/>
                          <a:ea typeface="+mn-ea"/>
                          <a:cs typeface="+mn-cs"/>
                        </a:rPr>
                        <a:t>Type of contravention</a:t>
                      </a:r>
                      <a:endParaRPr lang="en-IN" dirty="0">
                        <a:solidFill>
                          <a:srgbClr val="0070C0"/>
                        </a:solidFill>
                      </a:endParaRPr>
                    </a:p>
                  </a:txBody>
                  <a:tcPr/>
                </a:tc>
                <a:tc>
                  <a:txBody>
                    <a:bodyPr/>
                    <a:lstStyle/>
                    <a:p>
                      <a:r>
                        <a:rPr lang="en-IN" sz="1800" b="1" i="0" u="none" strike="noStrike" kern="1200" baseline="0" dirty="0" smtClean="0">
                          <a:solidFill>
                            <a:srgbClr val="0070C0"/>
                          </a:solidFill>
                          <a:latin typeface="+mn-lt"/>
                          <a:ea typeface="+mn-ea"/>
                          <a:cs typeface="+mn-cs"/>
                        </a:rPr>
                        <a:t>Existing Formula</a:t>
                      </a:r>
                      <a:endParaRPr lang="en-IN" dirty="0">
                        <a:solidFill>
                          <a:srgbClr val="0070C0"/>
                        </a:solidFill>
                      </a:endParaRPr>
                    </a:p>
                  </a:txBody>
                  <a:tcPr/>
                </a:tc>
              </a:tr>
              <a:tr h="3265636">
                <a:tc>
                  <a:txBody>
                    <a:bodyPr/>
                    <a:lstStyle/>
                    <a:p>
                      <a:r>
                        <a:rPr lang="en-IN" sz="1600" b="1" i="0" u="none" strike="noStrike" kern="1200" baseline="0" dirty="0" smtClean="0">
                          <a:solidFill>
                            <a:schemeClr val="dk1"/>
                          </a:solidFill>
                          <a:latin typeface="+mn-lt"/>
                          <a:ea typeface="+mn-ea"/>
                          <a:cs typeface="+mn-cs"/>
                        </a:rPr>
                        <a:t>1] Reporting Contraventions</a:t>
                      </a:r>
                    </a:p>
                    <a:p>
                      <a:pPr marL="342900" indent="-342900">
                        <a:buAutoNum type="alphaUcParenR"/>
                      </a:pPr>
                      <a:r>
                        <a:rPr lang="en-IN" sz="1600" b="0" i="0" u="none" strike="noStrike" kern="1200" baseline="0" dirty="0" smtClean="0">
                          <a:solidFill>
                            <a:schemeClr val="dk1"/>
                          </a:solidFill>
                          <a:latin typeface="+mn-lt"/>
                          <a:ea typeface="+mn-ea"/>
                          <a:cs typeface="+mn-cs"/>
                        </a:rPr>
                        <a:t>FEMA 20</a:t>
                      </a:r>
                    </a:p>
                    <a:p>
                      <a:r>
                        <a:rPr lang="en-US" sz="1600" b="0" i="0" u="none" strike="noStrike" kern="1200" baseline="0" dirty="0" smtClean="0">
                          <a:solidFill>
                            <a:schemeClr val="dk1"/>
                          </a:solidFill>
                          <a:latin typeface="+mn-lt"/>
                          <a:ea typeface="+mn-ea"/>
                          <a:cs typeface="+mn-cs"/>
                        </a:rPr>
                        <a:t>Para 9(1)(A), 9(1)(B), part B of FC(GPR), FCTRS</a:t>
                      </a:r>
                    </a:p>
                    <a:p>
                      <a:r>
                        <a:rPr lang="en-US" sz="1600" b="0" i="0" u="none" strike="noStrike" kern="1200" baseline="0" dirty="0" smtClean="0">
                          <a:solidFill>
                            <a:schemeClr val="dk1"/>
                          </a:solidFill>
                          <a:latin typeface="+mn-lt"/>
                          <a:ea typeface="+mn-ea"/>
                          <a:cs typeface="+mn-cs"/>
                        </a:rPr>
                        <a:t>(Reg. 10) and taking on record FCTRS (Reg. 4)</a:t>
                      </a:r>
                    </a:p>
                    <a:p>
                      <a:r>
                        <a:rPr lang="en-IN" sz="1600" b="0" i="0" u="none" strike="noStrike" kern="1200" baseline="0" dirty="0" smtClean="0">
                          <a:solidFill>
                            <a:schemeClr val="dk1"/>
                          </a:solidFill>
                          <a:latin typeface="+mn-lt"/>
                          <a:ea typeface="+mn-ea"/>
                          <a:cs typeface="+mn-cs"/>
                        </a:rPr>
                        <a:t>B) FEMA 3</a:t>
                      </a:r>
                    </a:p>
                    <a:p>
                      <a:r>
                        <a:rPr lang="en-US" sz="1600" b="0" i="0" u="none" strike="noStrike" kern="1200" baseline="0" dirty="0" smtClean="0">
                          <a:solidFill>
                            <a:schemeClr val="dk1"/>
                          </a:solidFill>
                          <a:latin typeface="+mn-lt"/>
                          <a:ea typeface="+mn-ea"/>
                          <a:cs typeface="+mn-cs"/>
                        </a:rPr>
                        <a:t>Non submission of ECB statements</a:t>
                      </a:r>
                    </a:p>
                    <a:p>
                      <a:r>
                        <a:rPr lang="en-IN" sz="1600" b="0" i="0" u="none" strike="noStrike" kern="1200" baseline="0" dirty="0" smtClean="0">
                          <a:solidFill>
                            <a:schemeClr val="dk1"/>
                          </a:solidFill>
                          <a:latin typeface="+mn-lt"/>
                          <a:ea typeface="+mn-ea"/>
                          <a:cs typeface="+mn-cs"/>
                        </a:rPr>
                        <a:t>C) FEMA 120</a:t>
                      </a:r>
                    </a:p>
                    <a:p>
                      <a:pPr algn="just"/>
                      <a:r>
                        <a:rPr lang="en-US" sz="1600" b="0" i="0" u="none" strike="noStrike" kern="1200" baseline="0" dirty="0" smtClean="0">
                          <a:solidFill>
                            <a:schemeClr val="dk1"/>
                          </a:solidFill>
                          <a:latin typeface="+mn-lt"/>
                          <a:ea typeface="+mn-ea"/>
                          <a:cs typeface="+mn-cs"/>
                        </a:rPr>
                        <a:t>Non reporting/delay in reporting of </a:t>
                      </a:r>
                      <a:r>
                        <a:rPr lang="en-IN" sz="1600" b="0" i="0" u="none" strike="noStrike" kern="1200" baseline="0" dirty="0" smtClean="0">
                          <a:solidFill>
                            <a:schemeClr val="dk1"/>
                          </a:solidFill>
                          <a:latin typeface="+mn-lt"/>
                          <a:ea typeface="+mn-ea"/>
                          <a:cs typeface="+mn-cs"/>
                        </a:rPr>
                        <a:t>acquisition/setup of subsidiaries/step down</a:t>
                      </a:r>
                    </a:p>
                    <a:p>
                      <a:pPr algn="just"/>
                      <a:r>
                        <a:rPr lang="en-US" sz="1600" b="0" i="0" u="none" strike="noStrike" kern="1200" baseline="0" dirty="0" smtClean="0">
                          <a:solidFill>
                            <a:schemeClr val="dk1"/>
                          </a:solidFill>
                          <a:latin typeface="+mn-lt"/>
                          <a:ea typeface="+mn-ea"/>
                          <a:cs typeface="+mn-cs"/>
                        </a:rPr>
                        <a:t>subsidiaries /changes in the shareholding pattern</a:t>
                      </a:r>
                    </a:p>
                    <a:p>
                      <a:pPr algn="just"/>
                      <a:r>
                        <a:rPr lang="en-US" sz="1600" b="0" i="0" u="none" strike="noStrike" kern="1200" baseline="0" dirty="0" smtClean="0">
                          <a:solidFill>
                            <a:schemeClr val="dk1"/>
                          </a:solidFill>
                          <a:latin typeface="+mn-lt"/>
                          <a:ea typeface="+mn-ea"/>
                          <a:cs typeface="+mn-cs"/>
                        </a:rPr>
                        <a:t>D) Any other reporting contraventions (except</a:t>
                      </a:r>
                    </a:p>
                    <a:p>
                      <a:pPr algn="just"/>
                      <a:r>
                        <a:rPr lang="en-US" sz="1600" b="0" i="0" u="none" strike="noStrike" kern="1200" baseline="0" dirty="0" smtClean="0">
                          <a:solidFill>
                            <a:schemeClr val="dk1"/>
                          </a:solidFill>
                          <a:latin typeface="+mn-lt"/>
                          <a:ea typeface="+mn-ea"/>
                          <a:cs typeface="+mn-cs"/>
                        </a:rPr>
                        <a:t>those in Row 2 below)</a:t>
                      </a:r>
                      <a:endParaRPr lang="en-IN"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smtClean="0">
                          <a:solidFill>
                            <a:schemeClr val="dk1"/>
                          </a:solidFill>
                          <a:latin typeface="+mn-lt"/>
                          <a:ea typeface="+mn-ea"/>
                          <a:cs typeface="+mn-cs"/>
                        </a:rPr>
                        <a:t>Fixed amount : Rs10000/- (applied once</a:t>
                      </a:r>
                    </a:p>
                    <a:p>
                      <a:r>
                        <a:rPr lang="en-US" sz="1600" b="0" i="0" u="none" strike="noStrike" kern="1200" baseline="0" dirty="0" smtClean="0">
                          <a:solidFill>
                            <a:schemeClr val="dk1"/>
                          </a:solidFill>
                          <a:latin typeface="+mn-lt"/>
                          <a:ea typeface="+mn-ea"/>
                          <a:cs typeface="+mn-cs"/>
                        </a:rPr>
                        <a:t>for each contravention in a compounding</a:t>
                      </a:r>
                    </a:p>
                    <a:p>
                      <a:r>
                        <a:rPr lang="en-IN" sz="1600" b="0" i="0" u="none" strike="noStrike" kern="1200" baseline="0" dirty="0" smtClean="0">
                          <a:solidFill>
                            <a:schemeClr val="dk1"/>
                          </a:solidFill>
                          <a:latin typeface="+mn-lt"/>
                          <a:ea typeface="+mn-ea"/>
                          <a:cs typeface="+mn-cs"/>
                        </a:rPr>
                        <a:t>application) +</a:t>
                      </a:r>
                    </a:p>
                    <a:p>
                      <a:r>
                        <a:rPr lang="en-IN" sz="1600" b="0" i="0" u="none" strike="noStrike" kern="1200" baseline="0" dirty="0" smtClean="0">
                          <a:solidFill>
                            <a:schemeClr val="dk1"/>
                          </a:solidFill>
                          <a:latin typeface="+mn-lt"/>
                          <a:ea typeface="+mn-ea"/>
                          <a:cs typeface="+mn-cs"/>
                        </a:rPr>
                        <a:t>Variable amount as under:</a:t>
                      </a:r>
                    </a:p>
                    <a:p>
                      <a:r>
                        <a:rPr lang="en-US" sz="1600" b="0" i="0" u="none" strike="noStrike" kern="1200" baseline="0" dirty="0" smtClean="0">
                          <a:solidFill>
                            <a:schemeClr val="dk1"/>
                          </a:solidFill>
                          <a:latin typeface="+mn-lt"/>
                          <a:ea typeface="+mn-ea"/>
                          <a:cs typeface="+mn-cs"/>
                        </a:rPr>
                        <a:t>Up to 10 lakhs:                 1000 per year</a:t>
                      </a:r>
                    </a:p>
                    <a:p>
                      <a:r>
                        <a:rPr lang="en-US" sz="1600" b="0" i="0" u="none" strike="noStrike" kern="1200" baseline="0" dirty="0" smtClean="0">
                          <a:solidFill>
                            <a:schemeClr val="dk1"/>
                          </a:solidFill>
                          <a:latin typeface="+mn-lt"/>
                          <a:ea typeface="+mn-ea"/>
                          <a:cs typeface="+mn-cs"/>
                        </a:rPr>
                        <a:t>Above Rs.10 lakhs &amp; below </a:t>
                      </a:r>
                      <a:r>
                        <a:rPr lang="en-US" sz="1600" b="0" i="0" u="none" strike="noStrike" kern="1200" baseline="0" dirty="0" err="1" smtClean="0">
                          <a:solidFill>
                            <a:schemeClr val="dk1"/>
                          </a:solidFill>
                          <a:latin typeface="+mn-lt"/>
                          <a:ea typeface="+mn-ea"/>
                          <a:cs typeface="+mn-cs"/>
                        </a:rPr>
                        <a:t>Rs</a:t>
                      </a:r>
                      <a:r>
                        <a:rPr lang="en-US" sz="1600" b="0" i="0" u="none" strike="noStrike" kern="1200" baseline="0" dirty="0" smtClean="0">
                          <a:solidFill>
                            <a:schemeClr val="dk1"/>
                          </a:solidFill>
                          <a:latin typeface="+mn-lt"/>
                          <a:ea typeface="+mn-ea"/>
                          <a:cs typeface="+mn-cs"/>
                        </a:rPr>
                        <a:t>. 40</a:t>
                      </a:r>
                    </a:p>
                    <a:p>
                      <a:r>
                        <a:rPr lang="en-IN" sz="1600" b="0" i="0" u="none" strike="noStrike" kern="1200" baseline="0" dirty="0" smtClean="0">
                          <a:solidFill>
                            <a:schemeClr val="dk1"/>
                          </a:solidFill>
                          <a:latin typeface="+mn-lt"/>
                          <a:ea typeface="+mn-ea"/>
                          <a:cs typeface="+mn-cs"/>
                        </a:rPr>
                        <a:t>lakhs:                                2500 per year</a:t>
                      </a:r>
                    </a:p>
                    <a:p>
                      <a:r>
                        <a:rPr lang="en-US" sz="1600" b="0" i="0" u="none" strike="noStrike" kern="1200" baseline="0" dirty="0" smtClean="0">
                          <a:solidFill>
                            <a:schemeClr val="dk1"/>
                          </a:solidFill>
                          <a:latin typeface="+mn-lt"/>
                          <a:ea typeface="+mn-ea"/>
                          <a:cs typeface="+mn-cs"/>
                        </a:rPr>
                        <a:t>Rs.40 lakhs or more and below </a:t>
                      </a:r>
                      <a:r>
                        <a:rPr lang="en-US" sz="1600" b="0" i="0" u="none" strike="noStrike" kern="1200" baseline="0" dirty="0" err="1" smtClean="0">
                          <a:solidFill>
                            <a:schemeClr val="dk1"/>
                          </a:solidFill>
                          <a:latin typeface="+mn-lt"/>
                          <a:ea typeface="+mn-ea"/>
                          <a:cs typeface="+mn-cs"/>
                        </a:rPr>
                        <a:t>Rs</a:t>
                      </a:r>
                      <a:r>
                        <a:rPr lang="en-US" sz="1600" b="0" i="0" u="none" strike="noStrike" kern="1200" baseline="0" dirty="0" smtClean="0">
                          <a:solidFill>
                            <a:schemeClr val="dk1"/>
                          </a:solidFill>
                          <a:latin typeface="+mn-lt"/>
                          <a:ea typeface="+mn-ea"/>
                          <a:cs typeface="+mn-cs"/>
                        </a:rPr>
                        <a:t>. 100</a:t>
                      </a:r>
                    </a:p>
                    <a:p>
                      <a:r>
                        <a:rPr lang="en-IN" sz="1600" b="0" i="0" u="none" strike="noStrike" kern="1200" baseline="0" dirty="0" smtClean="0">
                          <a:solidFill>
                            <a:schemeClr val="dk1"/>
                          </a:solidFill>
                          <a:latin typeface="+mn-lt"/>
                          <a:ea typeface="+mn-ea"/>
                          <a:cs typeface="+mn-cs"/>
                        </a:rPr>
                        <a:t>lakhs:                                7000 per year</a:t>
                      </a:r>
                    </a:p>
                    <a:p>
                      <a:r>
                        <a:rPr lang="en-US" sz="1600" b="0" i="0" u="none" strike="noStrike" kern="1200" baseline="0" dirty="0" smtClean="0">
                          <a:solidFill>
                            <a:schemeClr val="dk1"/>
                          </a:solidFill>
                          <a:latin typeface="+mn-lt"/>
                          <a:ea typeface="+mn-ea"/>
                          <a:cs typeface="+mn-cs"/>
                        </a:rPr>
                        <a:t>Rs.1-10 crore:                    50000 per year</a:t>
                      </a:r>
                    </a:p>
                    <a:p>
                      <a:r>
                        <a:rPr lang="en-US" sz="1600" b="0" i="0" u="none" strike="noStrike" kern="1200" baseline="0" dirty="0" smtClean="0">
                          <a:solidFill>
                            <a:schemeClr val="dk1"/>
                          </a:solidFill>
                          <a:latin typeface="+mn-lt"/>
                          <a:ea typeface="+mn-ea"/>
                          <a:cs typeface="+mn-cs"/>
                        </a:rPr>
                        <a:t>Rs.10 -100 Crore:               100000 per year</a:t>
                      </a:r>
                    </a:p>
                    <a:p>
                      <a:r>
                        <a:rPr lang="en-US" sz="1600" b="0" i="0" u="none" strike="noStrike" kern="1200" baseline="0" dirty="0" smtClean="0">
                          <a:solidFill>
                            <a:schemeClr val="dk1"/>
                          </a:solidFill>
                          <a:latin typeface="+mn-lt"/>
                          <a:ea typeface="+mn-ea"/>
                          <a:cs typeface="+mn-cs"/>
                        </a:rPr>
                        <a:t>Above Rs.100 Crore :          200000 per year</a:t>
                      </a:r>
                      <a:endParaRPr lang="en-IN" sz="1600" dirty="0"/>
                    </a:p>
                  </a:txBody>
                  <a:tcPr/>
                </a:tc>
              </a:tr>
              <a:tr h="979566">
                <a:tc>
                  <a:txBody>
                    <a:bodyPr/>
                    <a:lstStyle/>
                    <a:p>
                      <a:r>
                        <a:rPr lang="en-IN" sz="1600" b="1" i="0" u="none" strike="noStrike" kern="1200" baseline="0" dirty="0" smtClean="0">
                          <a:solidFill>
                            <a:schemeClr val="dk1"/>
                          </a:solidFill>
                          <a:latin typeface="+mn-lt"/>
                          <a:ea typeface="+mn-ea"/>
                          <a:cs typeface="+mn-cs"/>
                        </a:rPr>
                        <a:t>E) Reporting contraventions by LO/BO/PO</a:t>
                      </a:r>
                      <a:endParaRPr lang="en-IN" sz="1600" dirty="0"/>
                    </a:p>
                  </a:txBody>
                  <a:tcPr/>
                </a:tc>
                <a:tc>
                  <a:txBody>
                    <a:bodyPr/>
                    <a:lstStyle/>
                    <a:p>
                      <a:pPr algn="just"/>
                      <a:r>
                        <a:rPr lang="en-US" sz="1600" b="0" i="0" u="none" strike="noStrike" kern="1200" baseline="0" dirty="0" smtClean="0">
                          <a:solidFill>
                            <a:schemeClr val="dk1"/>
                          </a:solidFill>
                          <a:latin typeface="+mn-lt"/>
                          <a:ea typeface="+mn-ea"/>
                          <a:cs typeface="+mn-cs"/>
                        </a:rPr>
                        <a:t>As above, subject to ceiling of Rs.2 lakhs. In case of Project Office, the amount imposed shall be calculated on 10% of total project cost.</a:t>
                      </a:r>
                      <a:endParaRPr lang="en-IN" sz="1600" dirty="0"/>
                    </a:p>
                  </a:txBody>
                  <a:tcPr/>
                </a:tc>
              </a:tr>
              <a:tr h="1142826">
                <a:tc>
                  <a:txBody>
                    <a:bodyPr/>
                    <a:lstStyle/>
                    <a:p>
                      <a:r>
                        <a:rPr lang="en-US" sz="1600" b="1" i="0" u="none" strike="noStrike" kern="1200" baseline="0" dirty="0" smtClean="0">
                          <a:solidFill>
                            <a:schemeClr val="dk1"/>
                          </a:solidFill>
                          <a:latin typeface="+mn-lt"/>
                          <a:ea typeface="+mn-ea"/>
                          <a:cs typeface="+mn-cs"/>
                        </a:rPr>
                        <a:t>2] AAC/ APR/ FLAR/ Share certificate delays</a:t>
                      </a:r>
                    </a:p>
                    <a:p>
                      <a:r>
                        <a:rPr lang="en-US" sz="1600" b="0" i="0" u="none" strike="noStrike" kern="1200" baseline="0" dirty="0" smtClean="0">
                          <a:solidFill>
                            <a:schemeClr val="dk1"/>
                          </a:solidFill>
                          <a:latin typeface="+mn-lt"/>
                          <a:ea typeface="+mn-ea"/>
                          <a:cs typeface="+mn-cs"/>
                        </a:rPr>
                        <a:t>In case of non-submission/ delayed submission of APR/ share certificates (FEMA 120) or AAC (FEMA 22) or FCGPR (B) 4or FLA Returns - </a:t>
                      </a:r>
                      <a:r>
                        <a:rPr lang="pt-BR" sz="1600" b="0" i="0" u="none" strike="noStrike" kern="1200" baseline="0" dirty="0" smtClean="0">
                          <a:solidFill>
                            <a:schemeClr val="dk1"/>
                          </a:solidFill>
                          <a:latin typeface="+mn-lt"/>
                          <a:ea typeface="+mn-ea"/>
                          <a:cs typeface="+mn-cs"/>
                        </a:rPr>
                        <a:t>FEMA 20 / FEMA 20 (R) / FEMA 120/ FEMA 395</a:t>
                      </a:r>
                      <a:endParaRPr lang="en-IN" sz="1600" dirty="0"/>
                    </a:p>
                  </a:txBody>
                  <a:tcPr/>
                </a:tc>
                <a:tc>
                  <a:txBody>
                    <a:bodyPr/>
                    <a:lstStyle/>
                    <a:p>
                      <a:r>
                        <a:rPr lang="en-IN" sz="1600" b="0" i="0" u="none" strike="noStrike" kern="1200" baseline="0" dirty="0" smtClean="0">
                          <a:solidFill>
                            <a:schemeClr val="dk1"/>
                          </a:solidFill>
                          <a:latin typeface="+mn-lt"/>
                          <a:ea typeface="+mn-ea"/>
                          <a:cs typeface="+mn-cs"/>
                        </a:rPr>
                        <a:t>Rs.10000/- per AAC/APR/FCGPR (B)5/FLA Return delayed. </a:t>
                      </a:r>
                      <a:r>
                        <a:rPr lang="en-US" sz="1600" b="0" i="0" u="none" strike="noStrike" kern="1200" baseline="0" dirty="0" smtClean="0">
                          <a:solidFill>
                            <a:schemeClr val="dk1"/>
                          </a:solidFill>
                          <a:latin typeface="+mn-lt"/>
                          <a:ea typeface="+mn-ea"/>
                          <a:cs typeface="+mn-cs"/>
                        </a:rPr>
                        <a:t>Delayed receipt of share certificate –</a:t>
                      </a:r>
                    </a:p>
                    <a:p>
                      <a:r>
                        <a:rPr lang="en-US" sz="1600" b="0" i="0" u="none" strike="noStrike" kern="1200" baseline="0" dirty="0" smtClean="0">
                          <a:solidFill>
                            <a:schemeClr val="dk1"/>
                          </a:solidFill>
                          <a:latin typeface="+mn-lt"/>
                          <a:ea typeface="+mn-ea"/>
                          <a:cs typeface="+mn-cs"/>
                        </a:rPr>
                        <a:t>Rs.10000/- per year, the total amount being subject to ceiling of 300% of the </a:t>
                      </a:r>
                      <a:r>
                        <a:rPr lang="en-IN" sz="1600" b="0" i="0" u="none" strike="noStrike" kern="1200" baseline="0" dirty="0" smtClean="0">
                          <a:solidFill>
                            <a:schemeClr val="dk1"/>
                          </a:solidFill>
                          <a:latin typeface="+mn-lt"/>
                          <a:ea typeface="+mn-ea"/>
                          <a:cs typeface="+mn-cs"/>
                        </a:rPr>
                        <a:t>amount invested.</a:t>
                      </a:r>
                      <a:endParaRPr lang="en-IN" sz="1600" dirty="0"/>
                    </a:p>
                  </a:txBody>
                  <a:tcPr/>
                </a:tc>
              </a:tr>
            </a:tbl>
          </a:graphicData>
        </a:graphic>
      </p:graphicFrame>
      <p:sp>
        <p:nvSpPr>
          <p:cNvPr id="9" name="Rectangle 8"/>
          <p:cNvSpPr/>
          <p:nvPr/>
        </p:nvSpPr>
        <p:spPr>
          <a:xfrm>
            <a:off x="3004456" y="0"/>
            <a:ext cx="4362995" cy="369332"/>
          </a:xfrm>
          <a:prstGeom prst="rect">
            <a:avLst/>
          </a:prstGeom>
        </p:spPr>
        <p:txBody>
          <a:bodyPr wrap="square">
            <a:spAutoFit/>
          </a:bodyPr>
          <a:lstStyle/>
          <a:p>
            <a:r>
              <a:rPr lang="fr-FR" b="1" dirty="0">
                <a:latin typeface="Arial-BoldMT"/>
              </a:rPr>
              <a:t>Guidance Note on Computation Matrix</a:t>
            </a:r>
            <a:endParaRPr lang="en-IN" dirty="0"/>
          </a:p>
        </p:txBody>
      </p:sp>
    </p:spTree>
    <p:extLst>
      <p:ext uri="{BB962C8B-B14F-4D97-AF65-F5344CB8AC3E}">
        <p14:creationId xmlns:p14="http://schemas.microsoft.com/office/powerpoint/2010/main" val="24857855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2297054690"/>
              </p:ext>
            </p:extLst>
          </p:nvPr>
        </p:nvGraphicFramePr>
        <p:xfrm>
          <a:off x="1" y="444138"/>
          <a:ext cx="9575074" cy="4258492"/>
        </p:xfrm>
        <a:graphic>
          <a:graphicData uri="http://schemas.openxmlformats.org/drawingml/2006/table">
            <a:tbl>
              <a:tblPr firstRow="1" bandRow="1">
                <a:tableStyleId>{5C22544A-7EE6-4342-B048-85BDC9FD1C3A}</a:tableStyleId>
              </a:tblPr>
              <a:tblGrid>
                <a:gridCol w="5869724"/>
                <a:gridCol w="3705350"/>
              </a:tblGrid>
              <a:tr h="713713">
                <a:tc>
                  <a:txBody>
                    <a:bodyPr/>
                    <a:lstStyle/>
                    <a:p>
                      <a:r>
                        <a:rPr lang="en-IN" sz="1800" b="1" i="0" u="none" strike="noStrike" kern="1200" baseline="0" dirty="0" smtClean="0">
                          <a:solidFill>
                            <a:srgbClr val="0070C0"/>
                          </a:solidFill>
                          <a:latin typeface="+mn-lt"/>
                          <a:ea typeface="+mn-ea"/>
                          <a:cs typeface="+mn-cs"/>
                        </a:rPr>
                        <a:t>Type of contravention</a:t>
                      </a:r>
                      <a:endParaRPr lang="en-IN" dirty="0">
                        <a:solidFill>
                          <a:srgbClr val="0070C0"/>
                        </a:solidFill>
                      </a:endParaRPr>
                    </a:p>
                  </a:txBody>
                  <a:tcPr/>
                </a:tc>
                <a:tc>
                  <a:txBody>
                    <a:bodyPr/>
                    <a:lstStyle/>
                    <a:p>
                      <a:r>
                        <a:rPr lang="en-IN" sz="1800" b="1" i="0" u="none" strike="noStrike" kern="1200" baseline="0" dirty="0" smtClean="0">
                          <a:solidFill>
                            <a:srgbClr val="0070C0"/>
                          </a:solidFill>
                          <a:latin typeface="+mn-lt"/>
                          <a:ea typeface="+mn-ea"/>
                          <a:cs typeface="+mn-cs"/>
                        </a:rPr>
                        <a:t>Existing Formula</a:t>
                      </a:r>
                      <a:endParaRPr lang="en-IN" dirty="0">
                        <a:solidFill>
                          <a:srgbClr val="0070C0"/>
                        </a:solidFill>
                      </a:endParaRPr>
                    </a:p>
                  </a:txBody>
                  <a:tcPr>
                    <a:solidFill>
                      <a:schemeClr val="accent3"/>
                    </a:solidFill>
                  </a:tcPr>
                </a:tc>
              </a:tr>
              <a:tr h="2630378">
                <a:tc>
                  <a:txBody>
                    <a:bodyPr/>
                    <a:lstStyle/>
                    <a:p>
                      <a:r>
                        <a:rPr lang="en-IN" sz="1800" b="0" i="0" u="none" strike="noStrike" kern="1200" baseline="0" dirty="0" smtClean="0">
                          <a:solidFill>
                            <a:schemeClr val="dk1"/>
                          </a:solidFill>
                          <a:latin typeface="+mn-lt"/>
                          <a:ea typeface="+mn-ea"/>
                          <a:cs typeface="+mn-cs"/>
                        </a:rPr>
                        <a:t>3</a:t>
                      </a:r>
                      <a:r>
                        <a:rPr lang="en-IN" sz="1600" b="0" i="0" u="none" strike="noStrike" kern="1200" baseline="0" dirty="0" smtClean="0">
                          <a:solidFill>
                            <a:schemeClr val="dk1"/>
                          </a:solidFill>
                          <a:latin typeface="+mn-lt"/>
                          <a:ea typeface="+mn-ea"/>
                          <a:cs typeface="+mn-cs"/>
                        </a:rPr>
                        <a:t>]A] Allotment/Refunds </a:t>
                      </a:r>
                      <a:r>
                        <a:rPr lang="en-US" sz="1600" b="0" i="0" u="none" strike="noStrike" kern="1200" baseline="0" dirty="0" smtClean="0">
                          <a:solidFill>
                            <a:schemeClr val="dk1"/>
                          </a:solidFill>
                          <a:latin typeface="+mn-lt"/>
                          <a:ea typeface="+mn-ea"/>
                          <a:cs typeface="+mn-cs"/>
                        </a:rPr>
                        <a:t>Para 8 of FEMA 20/2000-RB (non-allotment of shares or allotment/ refund after the stipulated</a:t>
                      </a:r>
                    </a:p>
                    <a:p>
                      <a:r>
                        <a:rPr lang="en-IN" sz="1600" b="0" i="0" u="none" strike="noStrike" kern="1200" baseline="0" dirty="0" smtClean="0">
                          <a:solidFill>
                            <a:schemeClr val="dk1"/>
                          </a:solidFill>
                          <a:latin typeface="+mn-lt"/>
                          <a:ea typeface="+mn-ea"/>
                          <a:cs typeface="+mn-cs"/>
                        </a:rPr>
                        <a:t>180 days)</a:t>
                      </a:r>
                    </a:p>
                    <a:p>
                      <a:endParaRPr lang="en-IN" sz="1600" b="0" i="0" u="none" strike="noStrike" kern="1200" baseline="0" dirty="0" smtClean="0">
                        <a:solidFill>
                          <a:schemeClr val="dk1"/>
                        </a:solidFill>
                        <a:latin typeface="+mn-lt"/>
                        <a:ea typeface="+mn-ea"/>
                        <a:cs typeface="+mn-cs"/>
                      </a:endParaRPr>
                    </a:p>
                    <a:p>
                      <a:r>
                        <a:rPr lang="en-IN" sz="1600" b="0" i="0" u="none" strike="noStrike" kern="1200" baseline="0" dirty="0" smtClean="0">
                          <a:solidFill>
                            <a:schemeClr val="dk1"/>
                          </a:solidFill>
                          <a:latin typeface="+mn-lt"/>
                          <a:ea typeface="+mn-ea"/>
                          <a:cs typeface="+mn-cs"/>
                        </a:rPr>
                        <a:t>B] LO/BO/PO (Other than reporting contraventions</a:t>
                      </a:r>
                      <a:endParaRPr lang="en-IN" sz="1600" b="0" i="0" u="none" strike="noStrike" kern="1200" baseline="0" dirty="0">
                        <a:solidFill>
                          <a:schemeClr val="dk1"/>
                        </a:solidFill>
                        <a:latin typeface="+mn-lt"/>
                        <a:ea typeface="+mn-ea"/>
                        <a:cs typeface="+mn-cs"/>
                      </a:endParaRPr>
                    </a:p>
                  </a:txBody>
                  <a:tcPr/>
                </a:tc>
                <a:tc>
                  <a:txBody>
                    <a:bodyPr/>
                    <a:lstStyle/>
                    <a:p>
                      <a:r>
                        <a:rPr lang="en-IN" sz="1600" b="0" i="0" u="none" strike="noStrike" kern="1200" baseline="0" dirty="0" smtClean="0">
                          <a:solidFill>
                            <a:schemeClr val="dk1"/>
                          </a:solidFill>
                          <a:latin typeface="+mn-lt"/>
                          <a:ea typeface="+mn-ea"/>
                          <a:cs typeface="+mn-cs"/>
                        </a:rPr>
                        <a:t>Rs.30000/- + given percentage:</a:t>
                      </a:r>
                    </a:p>
                    <a:p>
                      <a:r>
                        <a:rPr lang="en-IN" sz="1600" b="0" i="0" u="none" strike="noStrike" kern="1200" baseline="0" dirty="0" smtClean="0">
                          <a:solidFill>
                            <a:schemeClr val="dk1"/>
                          </a:solidFill>
                          <a:latin typeface="+mn-lt"/>
                          <a:ea typeface="+mn-ea"/>
                          <a:cs typeface="+mn-cs"/>
                        </a:rPr>
                        <a:t>1st year : 0.30%</a:t>
                      </a:r>
                    </a:p>
                    <a:p>
                      <a:r>
                        <a:rPr lang="en-IN" sz="1600" b="0" i="0" u="none" strike="noStrike" kern="1200" baseline="0" dirty="0" smtClean="0">
                          <a:solidFill>
                            <a:schemeClr val="dk1"/>
                          </a:solidFill>
                          <a:latin typeface="+mn-lt"/>
                          <a:ea typeface="+mn-ea"/>
                          <a:cs typeface="+mn-cs"/>
                        </a:rPr>
                        <a:t>1-2 years : 0.35%</a:t>
                      </a:r>
                    </a:p>
                    <a:p>
                      <a:r>
                        <a:rPr lang="en-IN" sz="1600" b="0" i="0" u="none" strike="noStrike" kern="1200" baseline="0" dirty="0" smtClean="0">
                          <a:solidFill>
                            <a:schemeClr val="dk1"/>
                          </a:solidFill>
                          <a:latin typeface="+mn-lt"/>
                          <a:ea typeface="+mn-ea"/>
                          <a:cs typeface="+mn-cs"/>
                        </a:rPr>
                        <a:t>2-3 years : 0.40%</a:t>
                      </a:r>
                    </a:p>
                    <a:p>
                      <a:r>
                        <a:rPr lang="en-IN" sz="1600" b="0" i="0" u="none" strike="noStrike" kern="1200" baseline="0" dirty="0" smtClean="0">
                          <a:solidFill>
                            <a:schemeClr val="dk1"/>
                          </a:solidFill>
                          <a:latin typeface="+mn-lt"/>
                          <a:ea typeface="+mn-ea"/>
                          <a:cs typeface="+mn-cs"/>
                        </a:rPr>
                        <a:t>3-4 years : 0.45%</a:t>
                      </a:r>
                    </a:p>
                    <a:p>
                      <a:r>
                        <a:rPr lang="en-IN" sz="1600" b="0" i="0" u="none" strike="noStrike" kern="1200" baseline="0" dirty="0" smtClean="0">
                          <a:solidFill>
                            <a:schemeClr val="dk1"/>
                          </a:solidFill>
                          <a:latin typeface="+mn-lt"/>
                          <a:ea typeface="+mn-ea"/>
                          <a:cs typeface="+mn-cs"/>
                        </a:rPr>
                        <a:t>4-5 years : 0.50%</a:t>
                      </a:r>
                    </a:p>
                    <a:p>
                      <a:r>
                        <a:rPr lang="en-IN" sz="1600" b="0" i="0" u="none" strike="noStrike" kern="1200" baseline="0" dirty="0" smtClean="0">
                          <a:solidFill>
                            <a:schemeClr val="dk1"/>
                          </a:solidFill>
                          <a:latin typeface="+mn-lt"/>
                          <a:ea typeface="+mn-ea"/>
                          <a:cs typeface="+mn-cs"/>
                        </a:rPr>
                        <a:t>&gt;5 years : 0.75%</a:t>
                      </a:r>
                    </a:p>
                    <a:p>
                      <a:r>
                        <a:rPr lang="en-US" sz="1600" b="0" i="0" u="none" strike="noStrike" kern="1200" baseline="0" dirty="0" smtClean="0">
                          <a:solidFill>
                            <a:schemeClr val="dk1"/>
                          </a:solidFill>
                          <a:latin typeface="+mn-lt"/>
                          <a:ea typeface="+mn-ea"/>
                          <a:cs typeface="+mn-cs"/>
                        </a:rPr>
                        <a:t>(For project offices the amount of</a:t>
                      </a:r>
                    </a:p>
                    <a:p>
                      <a:r>
                        <a:rPr lang="en-US" sz="1600" b="0" i="0" u="none" strike="noStrike" kern="1200" baseline="0" dirty="0" smtClean="0">
                          <a:solidFill>
                            <a:schemeClr val="dk1"/>
                          </a:solidFill>
                          <a:latin typeface="+mn-lt"/>
                          <a:ea typeface="+mn-ea"/>
                          <a:cs typeface="+mn-cs"/>
                        </a:rPr>
                        <a:t>contravention shall be deemed to be</a:t>
                      </a:r>
                    </a:p>
                    <a:p>
                      <a:r>
                        <a:rPr lang="en-US" sz="1600" b="0" i="0" u="none" strike="noStrike" kern="1200" baseline="0" dirty="0" smtClean="0">
                          <a:solidFill>
                            <a:schemeClr val="dk1"/>
                          </a:solidFill>
                          <a:latin typeface="+mn-lt"/>
                          <a:ea typeface="+mn-ea"/>
                          <a:cs typeface="+mn-cs"/>
                        </a:rPr>
                        <a:t>10% of the cost of project).</a:t>
                      </a:r>
                      <a:endParaRPr lang="en-IN" sz="1600" b="0" i="0" u="none" strike="noStrike" kern="1200" baseline="0" dirty="0">
                        <a:solidFill>
                          <a:schemeClr val="dk1"/>
                        </a:solidFill>
                        <a:latin typeface="+mn-lt"/>
                        <a:ea typeface="+mn-ea"/>
                        <a:cs typeface="+mn-cs"/>
                      </a:endParaRPr>
                    </a:p>
                  </a:txBody>
                  <a:tcPr/>
                </a:tc>
              </a:tr>
              <a:tr h="914401">
                <a:tc>
                  <a:txBody>
                    <a:bodyPr/>
                    <a:lstStyle/>
                    <a:p>
                      <a:r>
                        <a:rPr lang="en-US" sz="1600" b="0" i="0" u="none" strike="noStrike" kern="1200" baseline="0" dirty="0" smtClean="0">
                          <a:solidFill>
                            <a:schemeClr val="dk1"/>
                          </a:solidFill>
                          <a:latin typeface="+mn-lt"/>
                          <a:ea typeface="+mn-ea"/>
                          <a:cs typeface="+mn-cs"/>
                        </a:rPr>
                        <a:t>4] All other contraventions, – including all </a:t>
                      </a:r>
                      <a:r>
                        <a:rPr lang="en-IN" sz="1600" b="0" i="0" u="none" strike="noStrike" kern="1200" baseline="0" dirty="0" smtClean="0">
                          <a:solidFill>
                            <a:schemeClr val="dk1"/>
                          </a:solidFill>
                          <a:latin typeface="+mn-lt"/>
                          <a:ea typeface="+mn-ea"/>
                          <a:cs typeface="+mn-cs"/>
                        </a:rPr>
                        <a:t>contraventions of FEMA20(R)/2017/NDIR, </a:t>
                      </a:r>
                      <a:r>
                        <a:rPr lang="fr-FR" sz="1600" b="0" i="0" u="none" strike="noStrike" kern="1200" baseline="0" dirty="0" smtClean="0">
                          <a:solidFill>
                            <a:schemeClr val="dk1"/>
                          </a:solidFill>
                          <a:latin typeface="+mn-lt"/>
                          <a:ea typeface="+mn-ea"/>
                          <a:cs typeface="+mn-cs"/>
                        </a:rPr>
                        <a:t>2019/FEMA 395/ 2019/, </a:t>
                      </a:r>
                      <a:r>
                        <a:rPr lang="fr-FR" sz="1600" b="0" i="0" u="none" strike="noStrike" kern="1200" baseline="0" dirty="0" err="1" smtClean="0">
                          <a:solidFill>
                            <a:schemeClr val="dk1"/>
                          </a:solidFill>
                          <a:latin typeface="+mn-lt"/>
                          <a:ea typeface="+mn-ea"/>
                          <a:cs typeface="+mn-cs"/>
                        </a:rPr>
                        <a:t>except</a:t>
                      </a:r>
                      <a:r>
                        <a:rPr lang="fr-FR" sz="1600" b="0" i="0" u="none" strike="noStrike" kern="1200" baseline="0" dirty="0" smtClean="0">
                          <a:solidFill>
                            <a:schemeClr val="dk1"/>
                          </a:solidFill>
                          <a:latin typeface="+mn-lt"/>
                          <a:ea typeface="+mn-ea"/>
                          <a:cs typeface="+mn-cs"/>
                        </a:rPr>
                        <a:t> contraventions</a:t>
                      </a:r>
                      <a:endParaRPr lang="en-IN" sz="1600" b="0" i="0" u="none" strike="noStrike" kern="1200" baseline="0" dirty="0">
                        <a:solidFill>
                          <a:schemeClr val="dk1"/>
                        </a:solidFill>
                        <a:latin typeface="+mn-lt"/>
                        <a:ea typeface="+mn-ea"/>
                        <a:cs typeface="+mn-cs"/>
                      </a:endParaRPr>
                    </a:p>
                  </a:txBody>
                  <a:tcPr/>
                </a:tc>
                <a:tc>
                  <a:txBody>
                    <a:bodyPr/>
                    <a:lstStyle/>
                    <a:p>
                      <a:r>
                        <a:rPr lang="en-IN" sz="1600" b="0" i="0" u="none" strike="noStrike" kern="1200" baseline="0" dirty="0" smtClean="0">
                          <a:solidFill>
                            <a:schemeClr val="dk1"/>
                          </a:solidFill>
                          <a:latin typeface="+mn-lt"/>
                          <a:ea typeface="+mn-ea"/>
                          <a:cs typeface="+mn-cs"/>
                        </a:rPr>
                        <a:t>Rs.50000/- + given percentage:</a:t>
                      </a:r>
                    </a:p>
                    <a:p>
                      <a:r>
                        <a:rPr lang="en-IN" sz="1600" b="0" i="0" u="none" strike="noStrike" kern="1200" baseline="0" dirty="0" smtClean="0">
                          <a:solidFill>
                            <a:schemeClr val="dk1"/>
                          </a:solidFill>
                          <a:latin typeface="+mn-lt"/>
                          <a:ea typeface="+mn-ea"/>
                          <a:cs typeface="+mn-cs"/>
                        </a:rPr>
                        <a:t>1st year : 0.50%</a:t>
                      </a:r>
                    </a:p>
                    <a:p>
                      <a:r>
                        <a:rPr lang="en-IN" sz="1600" b="0" i="0" u="none" strike="noStrike" kern="1200" baseline="0" dirty="0" smtClean="0">
                          <a:solidFill>
                            <a:schemeClr val="dk1"/>
                          </a:solidFill>
                          <a:latin typeface="+mn-lt"/>
                          <a:ea typeface="+mn-ea"/>
                          <a:cs typeface="+mn-cs"/>
                        </a:rPr>
                        <a:t>1-2 years : 0.55%</a:t>
                      </a:r>
                      <a:endParaRPr lang="en-IN" sz="1600" b="0" i="0" u="none" strike="noStrike" kern="1200" baseline="0" dirty="0">
                        <a:solidFill>
                          <a:schemeClr val="dk1"/>
                        </a:solidFill>
                        <a:latin typeface="+mn-lt"/>
                        <a:ea typeface="+mn-ea"/>
                        <a:cs typeface="+mn-cs"/>
                      </a:endParaRPr>
                    </a:p>
                  </a:txBody>
                  <a:tcPr/>
                </a:tc>
              </a:tr>
            </a:tbl>
          </a:graphicData>
        </a:graphic>
      </p:graphicFrame>
      <p:sp>
        <p:nvSpPr>
          <p:cNvPr id="9" name="Rectangle 8"/>
          <p:cNvSpPr/>
          <p:nvPr/>
        </p:nvSpPr>
        <p:spPr>
          <a:xfrm>
            <a:off x="3004456" y="0"/>
            <a:ext cx="4362995" cy="369332"/>
          </a:xfrm>
          <a:prstGeom prst="rect">
            <a:avLst/>
          </a:prstGeom>
        </p:spPr>
        <p:txBody>
          <a:bodyPr wrap="square">
            <a:spAutoFit/>
          </a:bodyPr>
          <a:lstStyle/>
          <a:p>
            <a:r>
              <a:rPr lang="fr-FR" b="1" dirty="0">
                <a:latin typeface="Arial-BoldMT"/>
              </a:rPr>
              <a:t>Guidance Note on Computation Matrix</a:t>
            </a:r>
            <a:endParaRPr lang="en-IN" dirty="0"/>
          </a:p>
        </p:txBody>
      </p:sp>
      <p:sp>
        <p:nvSpPr>
          <p:cNvPr id="2" name="TextBox 1"/>
          <p:cNvSpPr txBox="1"/>
          <p:nvPr/>
        </p:nvSpPr>
        <p:spPr>
          <a:xfrm>
            <a:off x="248194" y="4990011"/>
            <a:ext cx="9679577" cy="923330"/>
          </a:xfrm>
          <a:prstGeom prst="rect">
            <a:avLst/>
          </a:prstGeom>
          <a:noFill/>
        </p:spPr>
        <p:txBody>
          <a:bodyPr wrap="square" rtlCol="0">
            <a:spAutoFit/>
          </a:bodyPr>
          <a:lstStyle/>
          <a:p>
            <a:r>
              <a:rPr lang="en-US" b="1" dirty="0">
                <a:solidFill>
                  <a:srgbClr val="0070C0"/>
                </a:solidFill>
              </a:rPr>
              <a:t>The contraventions of FEMA 20 existing and continuing as on November 07, 2017 (i.e. the starting date of contraventions prior to November 07, 2017) will be compounded as per 1(A) above.</a:t>
            </a:r>
            <a:endParaRPr lang="en-IN" b="1" dirty="0">
              <a:solidFill>
                <a:srgbClr val="0070C0"/>
              </a:solidFill>
            </a:endParaRPr>
          </a:p>
        </p:txBody>
      </p:sp>
    </p:spTree>
    <p:extLst>
      <p:ext uri="{BB962C8B-B14F-4D97-AF65-F5344CB8AC3E}">
        <p14:creationId xmlns:p14="http://schemas.microsoft.com/office/powerpoint/2010/main" val="33650363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gray">
          <a:xfrm>
            <a:off x="470024" y="704589"/>
            <a:ext cx="8873910" cy="426683"/>
          </a:xfrm>
          <a:prstGeom prst="roundRect">
            <a:avLst/>
          </a:prstGeom>
          <a:solidFill>
            <a:schemeClr val="accent1"/>
          </a:solidFill>
          <a:ln w="19050" algn="ctr">
            <a:noFill/>
            <a:miter lim="800000"/>
            <a:headEnd/>
            <a:tailEnd/>
          </a:ln>
        </p:spPr>
        <p:txBody>
          <a:bodyPr rot="0" spcFirstLastPara="0" vertOverflow="overflow" horzOverflow="overflow" vert="horz" wrap="square" lIns="77938" tIns="77938" rIns="77938" bIns="77938" numCol="1" spcCol="0" rtlCol="0" fromWordArt="0" anchor="ctr" anchorCtr="0" forceAA="0" compatLnSpc="1">
            <a:prstTxWarp prst="textNoShape">
              <a:avLst/>
            </a:prstTxWarp>
            <a:noAutofit/>
          </a:bodyPr>
          <a:lstStyle/>
          <a:p>
            <a:r>
              <a:rPr lang="en-US" sz="1272"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US" sz="1272"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IN" b="1" dirty="0">
                <a:solidFill>
                  <a:srgbClr val="0070C0"/>
                </a:solidFill>
              </a:rPr>
              <a:t>Penalty to </a:t>
            </a:r>
            <a:r>
              <a:rPr lang="en-IN" b="1" dirty="0" smtClean="0">
                <a:solidFill>
                  <a:srgbClr val="0070C0"/>
                </a:solidFill>
              </a:rPr>
              <a:t>Compounding and appeal </a:t>
            </a:r>
            <a:endParaRPr lang="en-IN" b="1" dirty="0">
              <a:solidFill>
                <a:srgbClr val="0070C0"/>
              </a:solidFill>
            </a:endParaRPr>
          </a:p>
        </p:txBody>
      </p:sp>
      <p:sp>
        <p:nvSpPr>
          <p:cNvPr id="31" name="Rectangle 30"/>
          <p:cNvSpPr/>
          <p:nvPr/>
        </p:nvSpPr>
        <p:spPr bwMode="gray">
          <a:xfrm>
            <a:off x="764231" y="1131272"/>
            <a:ext cx="8285495" cy="3174507"/>
          </a:xfrm>
          <a:prstGeom prst="rect">
            <a:avLst/>
          </a:prstGeom>
          <a:solidFill>
            <a:schemeClr val="bg1"/>
          </a:solidFill>
          <a:ln w="19050" algn="ctr">
            <a:solidFill>
              <a:schemeClr val="accent5"/>
            </a:solidFill>
            <a:miter lim="800000"/>
            <a:headEnd/>
            <a:tailEnd/>
          </a:ln>
        </p:spPr>
        <p:txBody>
          <a:bodyPr rot="0" spcFirstLastPara="0" vertOverflow="overflow" horzOverflow="overflow" vert="horz" wrap="square" lIns="77938" tIns="77938" rIns="77938" bIns="77938" numCol="1" spcCol="0" rtlCol="0" fromWordArt="0" anchor="t" anchorCtr="0" forceAA="0" compatLnSpc="1">
            <a:prstTxWarp prst="textNoShape">
              <a:avLst/>
            </a:prstTxWarp>
            <a:noAutofit/>
          </a:bodyPr>
          <a:lstStyle/>
          <a:p>
            <a:pPr algn="just"/>
            <a:r>
              <a:rPr lang="en-US" sz="1600" dirty="0">
                <a:solidFill>
                  <a:srgbClr val="002060"/>
                </a:solidFill>
              </a:rPr>
              <a:t>The amount should be paid within 15 days from the date of the order by way of a demand draft drawn on “Reserve Bank of India” and payable at the Regional office/Sub-office/Central Office Cell, New Delhi which has issued the compounding order and at Mumbai if the order is issued by CEFA, Central Office, Mumbai</a:t>
            </a:r>
          </a:p>
          <a:p>
            <a:endParaRPr lang="en-US" sz="1600" dirty="0">
              <a:solidFill>
                <a:srgbClr val="002060"/>
              </a:solidFill>
            </a:endParaRPr>
          </a:p>
          <a:p>
            <a:r>
              <a:rPr lang="en-US" sz="1600" b="1" dirty="0">
                <a:solidFill>
                  <a:srgbClr val="0070C0"/>
                </a:solidFill>
              </a:rPr>
              <a:t>Appeal against the order of the Compounding Authority?</a:t>
            </a:r>
          </a:p>
          <a:p>
            <a:endParaRPr lang="en-US" sz="1600" dirty="0">
              <a:solidFill>
                <a:schemeClr val="dk1"/>
              </a:solidFill>
            </a:endParaRPr>
          </a:p>
          <a:p>
            <a:r>
              <a:rPr lang="en-US" sz="1600" dirty="0">
                <a:solidFill>
                  <a:srgbClr val="002060"/>
                </a:solidFill>
              </a:rPr>
              <a:t>There is no provision under the of </a:t>
            </a:r>
            <a:r>
              <a:rPr lang="en-US" sz="1600" dirty="0" smtClean="0">
                <a:solidFill>
                  <a:srgbClr val="002060"/>
                </a:solidFill>
              </a:rPr>
              <a:t>FEMA </a:t>
            </a:r>
            <a:r>
              <a:rPr lang="en-US" sz="1600" dirty="0">
                <a:solidFill>
                  <a:srgbClr val="002060"/>
                </a:solidFill>
              </a:rPr>
              <a:t>(Compounding Proceedings) Rules, 2000, for an appeal against the order of the Compounding Authority or for a request for reduction of amount imposed or extension of period for payment of the amount imposed</a:t>
            </a:r>
            <a:r>
              <a:rPr lang="en-US" sz="1000" dirty="0"/>
              <a:t>.</a:t>
            </a:r>
          </a:p>
        </p:txBody>
      </p:sp>
      <p:sp>
        <p:nvSpPr>
          <p:cNvPr id="37" name="Freeform 469"/>
          <p:cNvSpPr>
            <a:spLocks noChangeAspect="1" noEditPoints="1"/>
          </p:cNvSpPr>
          <p:nvPr/>
        </p:nvSpPr>
        <p:spPr bwMode="auto">
          <a:xfrm>
            <a:off x="1751805" y="2111871"/>
            <a:ext cx="293366" cy="293366"/>
          </a:xfrm>
          <a:custGeom>
            <a:avLst/>
            <a:gdLst>
              <a:gd name="T0" fmla="*/ 309 w 512"/>
              <a:gd name="T1" fmla="*/ 320 h 512"/>
              <a:gd name="T2" fmla="*/ 288 w 512"/>
              <a:gd name="T3" fmla="*/ 341 h 512"/>
              <a:gd name="T4" fmla="*/ 266 w 512"/>
              <a:gd name="T5" fmla="*/ 320 h 512"/>
              <a:gd name="T6" fmla="*/ 288 w 512"/>
              <a:gd name="T7" fmla="*/ 298 h 512"/>
              <a:gd name="T8" fmla="*/ 309 w 512"/>
              <a:gd name="T9" fmla="*/ 320 h 512"/>
              <a:gd name="T10" fmla="*/ 213 w 512"/>
              <a:gd name="T11" fmla="*/ 160 h 512"/>
              <a:gd name="T12" fmla="*/ 192 w 512"/>
              <a:gd name="T13" fmla="*/ 181 h 512"/>
              <a:gd name="T14" fmla="*/ 213 w 512"/>
              <a:gd name="T15" fmla="*/ 202 h 512"/>
              <a:gd name="T16" fmla="*/ 234 w 512"/>
              <a:gd name="T17" fmla="*/ 181 h 512"/>
              <a:gd name="T18" fmla="*/ 213 w 512"/>
              <a:gd name="T19" fmla="*/ 160 h 512"/>
              <a:gd name="T20" fmla="*/ 138 w 512"/>
              <a:gd name="T21" fmla="*/ 298 h 512"/>
              <a:gd name="T22" fmla="*/ 117 w 512"/>
              <a:gd name="T23" fmla="*/ 320 h 512"/>
              <a:gd name="T24" fmla="*/ 138 w 512"/>
              <a:gd name="T25" fmla="*/ 341 h 512"/>
              <a:gd name="T26" fmla="*/ 160 w 512"/>
              <a:gd name="T27" fmla="*/ 320 h 512"/>
              <a:gd name="T28" fmla="*/ 138 w 512"/>
              <a:gd name="T29" fmla="*/ 298 h 512"/>
              <a:gd name="T30" fmla="*/ 512 w 512"/>
              <a:gd name="T31" fmla="*/ 256 h 512"/>
              <a:gd name="T32" fmla="*/ 256 w 512"/>
              <a:gd name="T33" fmla="*/ 512 h 512"/>
              <a:gd name="T34" fmla="*/ 0 w 512"/>
              <a:gd name="T35" fmla="*/ 256 h 512"/>
              <a:gd name="T36" fmla="*/ 256 w 512"/>
              <a:gd name="T37" fmla="*/ 0 h 512"/>
              <a:gd name="T38" fmla="*/ 512 w 512"/>
              <a:gd name="T39" fmla="*/ 256 h 512"/>
              <a:gd name="T40" fmla="*/ 416 w 512"/>
              <a:gd name="T41" fmla="*/ 181 h 512"/>
              <a:gd name="T42" fmla="*/ 373 w 512"/>
              <a:gd name="T43" fmla="*/ 138 h 512"/>
              <a:gd name="T44" fmla="*/ 330 w 512"/>
              <a:gd name="T45" fmla="*/ 181 h 512"/>
              <a:gd name="T46" fmla="*/ 342 w 512"/>
              <a:gd name="T47" fmla="*/ 211 h 512"/>
              <a:gd name="T48" fmla="*/ 300 w 512"/>
              <a:gd name="T49" fmla="*/ 279 h 512"/>
              <a:gd name="T50" fmla="*/ 288 w 512"/>
              <a:gd name="T51" fmla="*/ 277 h 512"/>
              <a:gd name="T52" fmla="*/ 278 w 512"/>
              <a:gd name="T53" fmla="*/ 278 h 512"/>
              <a:gd name="T54" fmla="*/ 242 w 512"/>
              <a:gd name="T55" fmla="*/ 212 h 512"/>
              <a:gd name="T56" fmla="*/ 256 w 512"/>
              <a:gd name="T57" fmla="*/ 181 h 512"/>
              <a:gd name="T58" fmla="*/ 213 w 512"/>
              <a:gd name="T59" fmla="*/ 138 h 512"/>
              <a:gd name="T60" fmla="*/ 170 w 512"/>
              <a:gd name="T61" fmla="*/ 181 h 512"/>
              <a:gd name="T62" fmla="*/ 184 w 512"/>
              <a:gd name="T63" fmla="*/ 212 h 512"/>
              <a:gd name="T64" fmla="*/ 148 w 512"/>
              <a:gd name="T65" fmla="*/ 278 h 512"/>
              <a:gd name="T66" fmla="*/ 138 w 512"/>
              <a:gd name="T67" fmla="*/ 277 h 512"/>
              <a:gd name="T68" fmla="*/ 96 w 512"/>
              <a:gd name="T69" fmla="*/ 320 h 512"/>
              <a:gd name="T70" fmla="*/ 138 w 512"/>
              <a:gd name="T71" fmla="*/ 362 h 512"/>
              <a:gd name="T72" fmla="*/ 181 w 512"/>
              <a:gd name="T73" fmla="*/ 320 h 512"/>
              <a:gd name="T74" fmla="*/ 167 w 512"/>
              <a:gd name="T75" fmla="*/ 288 h 512"/>
              <a:gd name="T76" fmla="*/ 203 w 512"/>
              <a:gd name="T77" fmla="*/ 222 h 512"/>
              <a:gd name="T78" fmla="*/ 213 w 512"/>
              <a:gd name="T79" fmla="*/ 224 h 512"/>
              <a:gd name="T80" fmla="*/ 223 w 512"/>
              <a:gd name="T81" fmla="*/ 222 h 512"/>
              <a:gd name="T82" fmla="*/ 259 w 512"/>
              <a:gd name="T83" fmla="*/ 288 h 512"/>
              <a:gd name="T84" fmla="*/ 245 w 512"/>
              <a:gd name="T85" fmla="*/ 320 h 512"/>
              <a:gd name="T86" fmla="*/ 288 w 512"/>
              <a:gd name="T87" fmla="*/ 362 h 512"/>
              <a:gd name="T88" fmla="*/ 330 w 512"/>
              <a:gd name="T89" fmla="*/ 320 h 512"/>
              <a:gd name="T90" fmla="*/ 318 w 512"/>
              <a:gd name="T91" fmla="*/ 290 h 512"/>
              <a:gd name="T92" fmla="*/ 361 w 512"/>
              <a:gd name="T93" fmla="*/ 222 h 512"/>
              <a:gd name="T94" fmla="*/ 373 w 512"/>
              <a:gd name="T95" fmla="*/ 224 h 512"/>
              <a:gd name="T96" fmla="*/ 416 w 512"/>
              <a:gd name="T97" fmla="*/ 181 h 512"/>
              <a:gd name="T98" fmla="*/ 373 w 512"/>
              <a:gd name="T99" fmla="*/ 160 h 512"/>
              <a:gd name="T100" fmla="*/ 352 w 512"/>
              <a:gd name="T101" fmla="*/ 181 h 512"/>
              <a:gd name="T102" fmla="*/ 373 w 512"/>
              <a:gd name="T103" fmla="*/ 202 h 512"/>
              <a:gd name="T104" fmla="*/ 394 w 512"/>
              <a:gd name="T105" fmla="*/ 181 h 512"/>
              <a:gd name="T106" fmla="*/ 373 w 512"/>
              <a:gd name="T107" fmla="*/ 16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2" h="512">
                <a:moveTo>
                  <a:pt x="309" y="320"/>
                </a:moveTo>
                <a:cubicBezTo>
                  <a:pt x="309" y="331"/>
                  <a:pt x="299" y="341"/>
                  <a:pt x="288" y="341"/>
                </a:cubicBezTo>
                <a:cubicBezTo>
                  <a:pt x="276" y="341"/>
                  <a:pt x="266" y="331"/>
                  <a:pt x="266" y="320"/>
                </a:cubicBezTo>
                <a:cubicBezTo>
                  <a:pt x="266" y="308"/>
                  <a:pt x="276" y="298"/>
                  <a:pt x="288" y="298"/>
                </a:cubicBezTo>
                <a:cubicBezTo>
                  <a:pt x="299" y="298"/>
                  <a:pt x="309" y="308"/>
                  <a:pt x="309" y="320"/>
                </a:cubicBezTo>
                <a:close/>
                <a:moveTo>
                  <a:pt x="213" y="160"/>
                </a:moveTo>
                <a:cubicBezTo>
                  <a:pt x="201" y="160"/>
                  <a:pt x="192" y="169"/>
                  <a:pt x="192" y="181"/>
                </a:cubicBezTo>
                <a:cubicBezTo>
                  <a:pt x="192" y="193"/>
                  <a:pt x="201" y="202"/>
                  <a:pt x="213" y="202"/>
                </a:cubicBezTo>
                <a:cubicBezTo>
                  <a:pt x="225" y="202"/>
                  <a:pt x="234" y="193"/>
                  <a:pt x="234" y="181"/>
                </a:cubicBezTo>
                <a:cubicBezTo>
                  <a:pt x="234" y="169"/>
                  <a:pt x="225" y="160"/>
                  <a:pt x="213" y="160"/>
                </a:cubicBezTo>
                <a:close/>
                <a:moveTo>
                  <a:pt x="138" y="298"/>
                </a:moveTo>
                <a:cubicBezTo>
                  <a:pt x="127" y="298"/>
                  <a:pt x="117" y="308"/>
                  <a:pt x="117" y="320"/>
                </a:cubicBezTo>
                <a:cubicBezTo>
                  <a:pt x="117" y="331"/>
                  <a:pt x="127" y="341"/>
                  <a:pt x="138" y="341"/>
                </a:cubicBezTo>
                <a:cubicBezTo>
                  <a:pt x="150" y="341"/>
                  <a:pt x="160" y="331"/>
                  <a:pt x="160" y="320"/>
                </a:cubicBezTo>
                <a:cubicBezTo>
                  <a:pt x="160" y="308"/>
                  <a:pt x="150" y="298"/>
                  <a:pt x="138" y="298"/>
                </a:cubicBez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416" y="181"/>
                </a:moveTo>
                <a:cubicBezTo>
                  <a:pt x="416" y="157"/>
                  <a:pt x="397" y="138"/>
                  <a:pt x="373" y="138"/>
                </a:cubicBezTo>
                <a:cubicBezTo>
                  <a:pt x="349" y="138"/>
                  <a:pt x="330" y="157"/>
                  <a:pt x="330" y="181"/>
                </a:cubicBezTo>
                <a:cubicBezTo>
                  <a:pt x="330" y="192"/>
                  <a:pt x="335" y="203"/>
                  <a:pt x="342" y="211"/>
                </a:cubicBezTo>
                <a:cubicBezTo>
                  <a:pt x="300" y="279"/>
                  <a:pt x="300" y="279"/>
                  <a:pt x="300" y="279"/>
                </a:cubicBezTo>
                <a:cubicBezTo>
                  <a:pt x="296" y="278"/>
                  <a:pt x="292" y="277"/>
                  <a:pt x="288" y="277"/>
                </a:cubicBezTo>
                <a:cubicBezTo>
                  <a:pt x="284" y="277"/>
                  <a:pt x="281" y="278"/>
                  <a:pt x="278" y="278"/>
                </a:cubicBezTo>
                <a:cubicBezTo>
                  <a:pt x="242" y="212"/>
                  <a:pt x="242" y="212"/>
                  <a:pt x="242" y="212"/>
                </a:cubicBezTo>
                <a:cubicBezTo>
                  <a:pt x="250" y="204"/>
                  <a:pt x="256" y="193"/>
                  <a:pt x="256" y="181"/>
                </a:cubicBezTo>
                <a:cubicBezTo>
                  <a:pt x="256" y="157"/>
                  <a:pt x="237" y="138"/>
                  <a:pt x="213" y="138"/>
                </a:cubicBezTo>
                <a:cubicBezTo>
                  <a:pt x="189" y="138"/>
                  <a:pt x="170" y="157"/>
                  <a:pt x="170" y="181"/>
                </a:cubicBezTo>
                <a:cubicBezTo>
                  <a:pt x="170" y="193"/>
                  <a:pt x="176" y="204"/>
                  <a:pt x="184" y="212"/>
                </a:cubicBezTo>
                <a:cubicBezTo>
                  <a:pt x="148" y="278"/>
                  <a:pt x="148" y="278"/>
                  <a:pt x="148" y="278"/>
                </a:cubicBezTo>
                <a:cubicBezTo>
                  <a:pt x="145" y="278"/>
                  <a:pt x="142" y="277"/>
                  <a:pt x="138" y="277"/>
                </a:cubicBezTo>
                <a:cubicBezTo>
                  <a:pt x="115" y="277"/>
                  <a:pt x="96" y="296"/>
                  <a:pt x="96" y="320"/>
                </a:cubicBezTo>
                <a:cubicBezTo>
                  <a:pt x="96" y="343"/>
                  <a:pt x="115" y="362"/>
                  <a:pt x="138" y="362"/>
                </a:cubicBezTo>
                <a:cubicBezTo>
                  <a:pt x="162" y="362"/>
                  <a:pt x="181" y="343"/>
                  <a:pt x="181" y="320"/>
                </a:cubicBezTo>
                <a:cubicBezTo>
                  <a:pt x="181" y="307"/>
                  <a:pt x="176" y="296"/>
                  <a:pt x="167" y="288"/>
                </a:cubicBezTo>
                <a:cubicBezTo>
                  <a:pt x="203" y="222"/>
                  <a:pt x="203" y="222"/>
                  <a:pt x="203" y="222"/>
                </a:cubicBezTo>
                <a:cubicBezTo>
                  <a:pt x="206" y="223"/>
                  <a:pt x="209" y="224"/>
                  <a:pt x="213" y="224"/>
                </a:cubicBezTo>
                <a:cubicBezTo>
                  <a:pt x="217" y="224"/>
                  <a:pt x="220" y="223"/>
                  <a:pt x="223" y="222"/>
                </a:cubicBezTo>
                <a:cubicBezTo>
                  <a:pt x="259" y="288"/>
                  <a:pt x="259" y="288"/>
                  <a:pt x="259" y="288"/>
                </a:cubicBezTo>
                <a:cubicBezTo>
                  <a:pt x="250" y="296"/>
                  <a:pt x="245" y="307"/>
                  <a:pt x="245" y="320"/>
                </a:cubicBezTo>
                <a:cubicBezTo>
                  <a:pt x="245" y="343"/>
                  <a:pt x="264" y="362"/>
                  <a:pt x="288" y="362"/>
                </a:cubicBezTo>
                <a:cubicBezTo>
                  <a:pt x="311" y="362"/>
                  <a:pt x="330" y="343"/>
                  <a:pt x="330" y="320"/>
                </a:cubicBezTo>
                <a:cubicBezTo>
                  <a:pt x="330" y="308"/>
                  <a:pt x="326" y="298"/>
                  <a:pt x="318" y="290"/>
                </a:cubicBezTo>
                <a:cubicBezTo>
                  <a:pt x="361" y="222"/>
                  <a:pt x="361" y="222"/>
                  <a:pt x="361" y="222"/>
                </a:cubicBezTo>
                <a:cubicBezTo>
                  <a:pt x="365" y="223"/>
                  <a:pt x="369" y="224"/>
                  <a:pt x="373" y="224"/>
                </a:cubicBezTo>
                <a:cubicBezTo>
                  <a:pt x="397" y="224"/>
                  <a:pt x="416" y="205"/>
                  <a:pt x="416" y="181"/>
                </a:cubicBezTo>
                <a:close/>
                <a:moveTo>
                  <a:pt x="373" y="160"/>
                </a:moveTo>
                <a:cubicBezTo>
                  <a:pt x="361" y="160"/>
                  <a:pt x="352" y="169"/>
                  <a:pt x="352" y="181"/>
                </a:cubicBezTo>
                <a:cubicBezTo>
                  <a:pt x="352" y="193"/>
                  <a:pt x="361" y="202"/>
                  <a:pt x="373" y="202"/>
                </a:cubicBezTo>
                <a:cubicBezTo>
                  <a:pt x="385" y="202"/>
                  <a:pt x="394" y="193"/>
                  <a:pt x="394" y="181"/>
                </a:cubicBezTo>
                <a:cubicBezTo>
                  <a:pt x="394" y="169"/>
                  <a:pt x="385" y="160"/>
                  <a:pt x="373" y="160"/>
                </a:cubicBezTo>
                <a:close/>
              </a:path>
            </a:pathLst>
          </a:custGeom>
          <a:solidFill>
            <a:schemeClr val="bg1"/>
          </a:solidFill>
          <a:ln>
            <a:noFill/>
          </a:ln>
          <a:extLst/>
        </p:spPr>
        <p:txBody>
          <a:bodyPr vert="horz" wrap="square" lIns="72694" tIns="36346" rIns="72694" bIns="36346" numCol="1" anchor="t" anchorCtr="0" compatLnSpc="1">
            <a:prstTxWarp prst="textNoShape">
              <a:avLst/>
            </a:prstTxWarp>
          </a:bodyPr>
          <a:lstStyle/>
          <a:p>
            <a:endParaRPr lang="en-GB" sz="1632" dirty="0"/>
          </a:p>
        </p:txBody>
      </p:sp>
    </p:spTree>
    <p:extLst>
      <p:ext uri="{BB962C8B-B14F-4D97-AF65-F5344CB8AC3E}">
        <p14:creationId xmlns:p14="http://schemas.microsoft.com/office/powerpoint/2010/main" val="2684316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gray">
          <a:xfrm>
            <a:off x="391647" y="2416629"/>
            <a:ext cx="8873910" cy="399752"/>
          </a:xfrm>
          <a:prstGeom prst="roundRect">
            <a:avLst/>
          </a:prstGeom>
          <a:solidFill>
            <a:schemeClr val="accent1"/>
          </a:solidFill>
          <a:ln w="19050" algn="ctr">
            <a:noFill/>
            <a:miter lim="800000"/>
            <a:headEnd/>
            <a:tailEnd/>
          </a:ln>
        </p:spPr>
        <p:txBody>
          <a:bodyPr rot="0" spcFirstLastPara="0" vertOverflow="overflow" horzOverflow="overflow" vert="horz" wrap="square" lIns="77938" tIns="77938" rIns="77938" bIns="77938" numCol="1" spcCol="0" rtlCol="0" fromWordArt="0" anchor="ctr" anchorCtr="0" forceAA="0" compatLnSpc="1">
            <a:prstTxWarp prst="textNoShape">
              <a:avLst/>
            </a:prstTxWarp>
            <a:noAutofit/>
          </a:bodyPr>
          <a:lstStyle/>
          <a:p>
            <a:r>
              <a:rPr lang="en-US" sz="2000" b="1" dirty="0">
                <a:solidFill>
                  <a:srgbClr val="0070C0"/>
                </a:solidFill>
                <a:latin typeface="Verdana" panose="020B0604030504040204" pitchFamily="34" charset="0"/>
                <a:ea typeface="Verdana" panose="020B0604030504040204" pitchFamily="34" charset="0"/>
                <a:cs typeface="Verdana" panose="020B0604030504040204" pitchFamily="34" charset="0"/>
              </a:rPr>
              <a:t>       </a:t>
            </a:r>
            <a:r>
              <a:rPr lang="en-US" sz="2000" b="1" dirty="0" smtClean="0">
                <a:solidFill>
                  <a:srgbClr val="0070C0"/>
                </a:solidFill>
                <a:latin typeface="Verdana" panose="020B0604030504040204" pitchFamily="34" charset="0"/>
                <a:ea typeface="Verdana" panose="020B0604030504040204" pitchFamily="34" charset="0"/>
                <a:cs typeface="Verdana" panose="020B0604030504040204" pitchFamily="34" charset="0"/>
              </a:rPr>
              <a:t>Late Submission Fee (LSF)</a:t>
            </a:r>
            <a:endParaRPr lang="en-IN" sz="2000" b="1" dirty="0">
              <a:solidFill>
                <a:srgbClr val="0070C0"/>
              </a:solidFill>
            </a:endParaRPr>
          </a:p>
        </p:txBody>
      </p:sp>
      <p:sp>
        <p:nvSpPr>
          <p:cNvPr id="31" name="Rectangle 30"/>
          <p:cNvSpPr/>
          <p:nvPr/>
        </p:nvSpPr>
        <p:spPr bwMode="gray">
          <a:xfrm>
            <a:off x="685855" y="2816381"/>
            <a:ext cx="8285495" cy="3174507"/>
          </a:xfrm>
          <a:prstGeom prst="rect">
            <a:avLst/>
          </a:prstGeom>
          <a:solidFill>
            <a:schemeClr val="bg1"/>
          </a:solidFill>
          <a:ln w="19050" algn="ctr">
            <a:solidFill>
              <a:schemeClr val="accent5"/>
            </a:solidFill>
            <a:miter lim="800000"/>
            <a:headEnd/>
            <a:tailEnd/>
          </a:ln>
        </p:spPr>
        <p:txBody>
          <a:bodyPr rot="0" spcFirstLastPara="0" vertOverflow="overflow" horzOverflow="overflow" vert="horz" wrap="square" lIns="77938" tIns="77938" rIns="77938" bIns="77938" numCol="1" spcCol="0" rtlCol="0" fromWordArt="0" anchor="t" anchorCtr="0" forceAA="0" compatLnSpc="1">
            <a:prstTxWarp prst="textNoShape">
              <a:avLst/>
            </a:prstTxWarp>
            <a:noAutofit/>
          </a:bodyPr>
          <a:lstStyle/>
          <a:p>
            <a:pPr algn="just"/>
            <a:r>
              <a:rPr lang="en-US" sz="1600" dirty="0"/>
              <a:t>The Late Submission Fee (LSF) was introduced for reporting delays in Foreign Investment (FI), External Commercial Borrowings (ECBs) and Overseas Investment related transactions with effect from November 07, 2017, January 16, 2019 and August 22, 2022 respectively. It has now been decided to bring uniformity in imposition of LSF across functions</a:t>
            </a:r>
            <a:endParaRPr lang="en-US" sz="1600" dirty="0">
              <a:solidFill>
                <a:schemeClr val="dk1"/>
              </a:solidFill>
            </a:endParaRPr>
          </a:p>
          <a:p>
            <a:r>
              <a:rPr lang="en-US" sz="1600" b="1" dirty="0">
                <a:solidFill>
                  <a:srgbClr val="0070C0"/>
                </a:solidFill>
              </a:rPr>
              <a:t>Appeal against the order of the Compounding Authority?</a:t>
            </a:r>
          </a:p>
          <a:p>
            <a:endParaRPr lang="en-US" sz="1600" dirty="0">
              <a:solidFill>
                <a:schemeClr val="dk1"/>
              </a:solidFill>
            </a:endParaRPr>
          </a:p>
          <a:p>
            <a:r>
              <a:rPr lang="en-US" sz="1600" dirty="0">
                <a:solidFill>
                  <a:schemeClr val="dk1"/>
                </a:solidFill>
              </a:rPr>
              <a:t>There is no provision under the of FE (Compounding Proceedings) Rules, 2000, for an appeal against the order of the Compounding Authority or for a request for reduction of amount imposed or extension of period for payment of the amount imposed</a:t>
            </a:r>
            <a:r>
              <a:rPr lang="en-US" sz="1000" dirty="0"/>
              <a:t>.</a:t>
            </a:r>
          </a:p>
        </p:txBody>
      </p:sp>
      <p:sp>
        <p:nvSpPr>
          <p:cNvPr id="37" name="Freeform 469"/>
          <p:cNvSpPr>
            <a:spLocks noChangeAspect="1" noEditPoints="1"/>
          </p:cNvSpPr>
          <p:nvPr/>
        </p:nvSpPr>
        <p:spPr bwMode="auto">
          <a:xfrm>
            <a:off x="1751805" y="2111871"/>
            <a:ext cx="293366" cy="293366"/>
          </a:xfrm>
          <a:custGeom>
            <a:avLst/>
            <a:gdLst>
              <a:gd name="T0" fmla="*/ 309 w 512"/>
              <a:gd name="T1" fmla="*/ 320 h 512"/>
              <a:gd name="T2" fmla="*/ 288 w 512"/>
              <a:gd name="T3" fmla="*/ 341 h 512"/>
              <a:gd name="T4" fmla="*/ 266 w 512"/>
              <a:gd name="T5" fmla="*/ 320 h 512"/>
              <a:gd name="T6" fmla="*/ 288 w 512"/>
              <a:gd name="T7" fmla="*/ 298 h 512"/>
              <a:gd name="T8" fmla="*/ 309 w 512"/>
              <a:gd name="T9" fmla="*/ 320 h 512"/>
              <a:gd name="T10" fmla="*/ 213 w 512"/>
              <a:gd name="T11" fmla="*/ 160 h 512"/>
              <a:gd name="T12" fmla="*/ 192 w 512"/>
              <a:gd name="T13" fmla="*/ 181 h 512"/>
              <a:gd name="T14" fmla="*/ 213 w 512"/>
              <a:gd name="T15" fmla="*/ 202 h 512"/>
              <a:gd name="T16" fmla="*/ 234 w 512"/>
              <a:gd name="T17" fmla="*/ 181 h 512"/>
              <a:gd name="T18" fmla="*/ 213 w 512"/>
              <a:gd name="T19" fmla="*/ 160 h 512"/>
              <a:gd name="T20" fmla="*/ 138 w 512"/>
              <a:gd name="T21" fmla="*/ 298 h 512"/>
              <a:gd name="T22" fmla="*/ 117 w 512"/>
              <a:gd name="T23" fmla="*/ 320 h 512"/>
              <a:gd name="T24" fmla="*/ 138 w 512"/>
              <a:gd name="T25" fmla="*/ 341 h 512"/>
              <a:gd name="T26" fmla="*/ 160 w 512"/>
              <a:gd name="T27" fmla="*/ 320 h 512"/>
              <a:gd name="T28" fmla="*/ 138 w 512"/>
              <a:gd name="T29" fmla="*/ 298 h 512"/>
              <a:gd name="T30" fmla="*/ 512 w 512"/>
              <a:gd name="T31" fmla="*/ 256 h 512"/>
              <a:gd name="T32" fmla="*/ 256 w 512"/>
              <a:gd name="T33" fmla="*/ 512 h 512"/>
              <a:gd name="T34" fmla="*/ 0 w 512"/>
              <a:gd name="T35" fmla="*/ 256 h 512"/>
              <a:gd name="T36" fmla="*/ 256 w 512"/>
              <a:gd name="T37" fmla="*/ 0 h 512"/>
              <a:gd name="T38" fmla="*/ 512 w 512"/>
              <a:gd name="T39" fmla="*/ 256 h 512"/>
              <a:gd name="T40" fmla="*/ 416 w 512"/>
              <a:gd name="T41" fmla="*/ 181 h 512"/>
              <a:gd name="T42" fmla="*/ 373 w 512"/>
              <a:gd name="T43" fmla="*/ 138 h 512"/>
              <a:gd name="T44" fmla="*/ 330 w 512"/>
              <a:gd name="T45" fmla="*/ 181 h 512"/>
              <a:gd name="T46" fmla="*/ 342 w 512"/>
              <a:gd name="T47" fmla="*/ 211 h 512"/>
              <a:gd name="T48" fmla="*/ 300 w 512"/>
              <a:gd name="T49" fmla="*/ 279 h 512"/>
              <a:gd name="T50" fmla="*/ 288 w 512"/>
              <a:gd name="T51" fmla="*/ 277 h 512"/>
              <a:gd name="T52" fmla="*/ 278 w 512"/>
              <a:gd name="T53" fmla="*/ 278 h 512"/>
              <a:gd name="T54" fmla="*/ 242 w 512"/>
              <a:gd name="T55" fmla="*/ 212 h 512"/>
              <a:gd name="T56" fmla="*/ 256 w 512"/>
              <a:gd name="T57" fmla="*/ 181 h 512"/>
              <a:gd name="T58" fmla="*/ 213 w 512"/>
              <a:gd name="T59" fmla="*/ 138 h 512"/>
              <a:gd name="T60" fmla="*/ 170 w 512"/>
              <a:gd name="T61" fmla="*/ 181 h 512"/>
              <a:gd name="T62" fmla="*/ 184 w 512"/>
              <a:gd name="T63" fmla="*/ 212 h 512"/>
              <a:gd name="T64" fmla="*/ 148 w 512"/>
              <a:gd name="T65" fmla="*/ 278 h 512"/>
              <a:gd name="T66" fmla="*/ 138 w 512"/>
              <a:gd name="T67" fmla="*/ 277 h 512"/>
              <a:gd name="T68" fmla="*/ 96 w 512"/>
              <a:gd name="T69" fmla="*/ 320 h 512"/>
              <a:gd name="T70" fmla="*/ 138 w 512"/>
              <a:gd name="T71" fmla="*/ 362 h 512"/>
              <a:gd name="T72" fmla="*/ 181 w 512"/>
              <a:gd name="T73" fmla="*/ 320 h 512"/>
              <a:gd name="T74" fmla="*/ 167 w 512"/>
              <a:gd name="T75" fmla="*/ 288 h 512"/>
              <a:gd name="T76" fmla="*/ 203 w 512"/>
              <a:gd name="T77" fmla="*/ 222 h 512"/>
              <a:gd name="T78" fmla="*/ 213 w 512"/>
              <a:gd name="T79" fmla="*/ 224 h 512"/>
              <a:gd name="T80" fmla="*/ 223 w 512"/>
              <a:gd name="T81" fmla="*/ 222 h 512"/>
              <a:gd name="T82" fmla="*/ 259 w 512"/>
              <a:gd name="T83" fmla="*/ 288 h 512"/>
              <a:gd name="T84" fmla="*/ 245 w 512"/>
              <a:gd name="T85" fmla="*/ 320 h 512"/>
              <a:gd name="T86" fmla="*/ 288 w 512"/>
              <a:gd name="T87" fmla="*/ 362 h 512"/>
              <a:gd name="T88" fmla="*/ 330 w 512"/>
              <a:gd name="T89" fmla="*/ 320 h 512"/>
              <a:gd name="T90" fmla="*/ 318 w 512"/>
              <a:gd name="T91" fmla="*/ 290 h 512"/>
              <a:gd name="T92" fmla="*/ 361 w 512"/>
              <a:gd name="T93" fmla="*/ 222 h 512"/>
              <a:gd name="T94" fmla="*/ 373 w 512"/>
              <a:gd name="T95" fmla="*/ 224 h 512"/>
              <a:gd name="T96" fmla="*/ 416 w 512"/>
              <a:gd name="T97" fmla="*/ 181 h 512"/>
              <a:gd name="T98" fmla="*/ 373 w 512"/>
              <a:gd name="T99" fmla="*/ 160 h 512"/>
              <a:gd name="T100" fmla="*/ 352 w 512"/>
              <a:gd name="T101" fmla="*/ 181 h 512"/>
              <a:gd name="T102" fmla="*/ 373 w 512"/>
              <a:gd name="T103" fmla="*/ 202 h 512"/>
              <a:gd name="T104" fmla="*/ 394 w 512"/>
              <a:gd name="T105" fmla="*/ 181 h 512"/>
              <a:gd name="T106" fmla="*/ 373 w 512"/>
              <a:gd name="T107" fmla="*/ 16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2" h="512">
                <a:moveTo>
                  <a:pt x="309" y="320"/>
                </a:moveTo>
                <a:cubicBezTo>
                  <a:pt x="309" y="331"/>
                  <a:pt x="299" y="341"/>
                  <a:pt x="288" y="341"/>
                </a:cubicBezTo>
                <a:cubicBezTo>
                  <a:pt x="276" y="341"/>
                  <a:pt x="266" y="331"/>
                  <a:pt x="266" y="320"/>
                </a:cubicBezTo>
                <a:cubicBezTo>
                  <a:pt x="266" y="308"/>
                  <a:pt x="276" y="298"/>
                  <a:pt x="288" y="298"/>
                </a:cubicBezTo>
                <a:cubicBezTo>
                  <a:pt x="299" y="298"/>
                  <a:pt x="309" y="308"/>
                  <a:pt x="309" y="320"/>
                </a:cubicBezTo>
                <a:close/>
                <a:moveTo>
                  <a:pt x="213" y="160"/>
                </a:moveTo>
                <a:cubicBezTo>
                  <a:pt x="201" y="160"/>
                  <a:pt x="192" y="169"/>
                  <a:pt x="192" y="181"/>
                </a:cubicBezTo>
                <a:cubicBezTo>
                  <a:pt x="192" y="193"/>
                  <a:pt x="201" y="202"/>
                  <a:pt x="213" y="202"/>
                </a:cubicBezTo>
                <a:cubicBezTo>
                  <a:pt x="225" y="202"/>
                  <a:pt x="234" y="193"/>
                  <a:pt x="234" y="181"/>
                </a:cubicBezTo>
                <a:cubicBezTo>
                  <a:pt x="234" y="169"/>
                  <a:pt x="225" y="160"/>
                  <a:pt x="213" y="160"/>
                </a:cubicBezTo>
                <a:close/>
                <a:moveTo>
                  <a:pt x="138" y="298"/>
                </a:moveTo>
                <a:cubicBezTo>
                  <a:pt x="127" y="298"/>
                  <a:pt x="117" y="308"/>
                  <a:pt x="117" y="320"/>
                </a:cubicBezTo>
                <a:cubicBezTo>
                  <a:pt x="117" y="331"/>
                  <a:pt x="127" y="341"/>
                  <a:pt x="138" y="341"/>
                </a:cubicBezTo>
                <a:cubicBezTo>
                  <a:pt x="150" y="341"/>
                  <a:pt x="160" y="331"/>
                  <a:pt x="160" y="320"/>
                </a:cubicBezTo>
                <a:cubicBezTo>
                  <a:pt x="160" y="308"/>
                  <a:pt x="150" y="298"/>
                  <a:pt x="138" y="298"/>
                </a:cubicBez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416" y="181"/>
                </a:moveTo>
                <a:cubicBezTo>
                  <a:pt x="416" y="157"/>
                  <a:pt x="397" y="138"/>
                  <a:pt x="373" y="138"/>
                </a:cubicBezTo>
                <a:cubicBezTo>
                  <a:pt x="349" y="138"/>
                  <a:pt x="330" y="157"/>
                  <a:pt x="330" y="181"/>
                </a:cubicBezTo>
                <a:cubicBezTo>
                  <a:pt x="330" y="192"/>
                  <a:pt x="335" y="203"/>
                  <a:pt x="342" y="211"/>
                </a:cubicBezTo>
                <a:cubicBezTo>
                  <a:pt x="300" y="279"/>
                  <a:pt x="300" y="279"/>
                  <a:pt x="300" y="279"/>
                </a:cubicBezTo>
                <a:cubicBezTo>
                  <a:pt x="296" y="278"/>
                  <a:pt x="292" y="277"/>
                  <a:pt x="288" y="277"/>
                </a:cubicBezTo>
                <a:cubicBezTo>
                  <a:pt x="284" y="277"/>
                  <a:pt x="281" y="278"/>
                  <a:pt x="278" y="278"/>
                </a:cubicBezTo>
                <a:cubicBezTo>
                  <a:pt x="242" y="212"/>
                  <a:pt x="242" y="212"/>
                  <a:pt x="242" y="212"/>
                </a:cubicBezTo>
                <a:cubicBezTo>
                  <a:pt x="250" y="204"/>
                  <a:pt x="256" y="193"/>
                  <a:pt x="256" y="181"/>
                </a:cubicBezTo>
                <a:cubicBezTo>
                  <a:pt x="256" y="157"/>
                  <a:pt x="237" y="138"/>
                  <a:pt x="213" y="138"/>
                </a:cubicBezTo>
                <a:cubicBezTo>
                  <a:pt x="189" y="138"/>
                  <a:pt x="170" y="157"/>
                  <a:pt x="170" y="181"/>
                </a:cubicBezTo>
                <a:cubicBezTo>
                  <a:pt x="170" y="193"/>
                  <a:pt x="176" y="204"/>
                  <a:pt x="184" y="212"/>
                </a:cubicBezTo>
                <a:cubicBezTo>
                  <a:pt x="148" y="278"/>
                  <a:pt x="148" y="278"/>
                  <a:pt x="148" y="278"/>
                </a:cubicBezTo>
                <a:cubicBezTo>
                  <a:pt x="145" y="278"/>
                  <a:pt x="142" y="277"/>
                  <a:pt x="138" y="277"/>
                </a:cubicBezTo>
                <a:cubicBezTo>
                  <a:pt x="115" y="277"/>
                  <a:pt x="96" y="296"/>
                  <a:pt x="96" y="320"/>
                </a:cubicBezTo>
                <a:cubicBezTo>
                  <a:pt x="96" y="343"/>
                  <a:pt x="115" y="362"/>
                  <a:pt x="138" y="362"/>
                </a:cubicBezTo>
                <a:cubicBezTo>
                  <a:pt x="162" y="362"/>
                  <a:pt x="181" y="343"/>
                  <a:pt x="181" y="320"/>
                </a:cubicBezTo>
                <a:cubicBezTo>
                  <a:pt x="181" y="307"/>
                  <a:pt x="176" y="296"/>
                  <a:pt x="167" y="288"/>
                </a:cubicBezTo>
                <a:cubicBezTo>
                  <a:pt x="203" y="222"/>
                  <a:pt x="203" y="222"/>
                  <a:pt x="203" y="222"/>
                </a:cubicBezTo>
                <a:cubicBezTo>
                  <a:pt x="206" y="223"/>
                  <a:pt x="209" y="224"/>
                  <a:pt x="213" y="224"/>
                </a:cubicBezTo>
                <a:cubicBezTo>
                  <a:pt x="217" y="224"/>
                  <a:pt x="220" y="223"/>
                  <a:pt x="223" y="222"/>
                </a:cubicBezTo>
                <a:cubicBezTo>
                  <a:pt x="259" y="288"/>
                  <a:pt x="259" y="288"/>
                  <a:pt x="259" y="288"/>
                </a:cubicBezTo>
                <a:cubicBezTo>
                  <a:pt x="250" y="296"/>
                  <a:pt x="245" y="307"/>
                  <a:pt x="245" y="320"/>
                </a:cubicBezTo>
                <a:cubicBezTo>
                  <a:pt x="245" y="343"/>
                  <a:pt x="264" y="362"/>
                  <a:pt x="288" y="362"/>
                </a:cubicBezTo>
                <a:cubicBezTo>
                  <a:pt x="311" y="362"/>
                  <a:pt x="330" y="343"/>
                  <a:pt x="330" y="320"/>
                </a:cubicBezTo>
                <a:cubicBezTo>
                  <a:pt x="330" y="308"/>
                  <a:pt x="326" y="298"/>
                  <a:pt x="318" y="290"/>
                </a:cubicBezTo>
                <a:cubicBezTo>
                  <a:pt x="361" y="222"/>
                  <a:pt x="361" y="222"/>
                  <a:pt x="361" y="222"/>
                </a:cubicBezTo>
                <a:cubicBezTo>
                  <a:pt x="365" y="223"/>
                  <a:pt x="369" y="224"/>
                  <a:pt x="373" y="224"/>
                </a:cubicBezTo>
                <a:cubicBezTo>
                  <a:pt x="397" y="224"/>
                  <a:pt x="416" y="205"/>
                  <a:pt x="416" y="181"/>
                </a:cubicBezTo>
                <a:close/>
                <a:moveTo>
                  <a:pt x="373" y="160"/>
                </a:moveTo>
                <a:cubicBezTo>
                  <a:pt x="361" y="160"/>
                  <a:pt x="352" y="169"/>
                  <a:pt x="352" y="181"/>
                </a:cubicBezTo>
                <a:cubicBezTo>
                  <a:pt x="352" y="193"/>
                  <a:pt x="361" y="202"/>
                  <a:pt x="373" y="202"/>
                </a:cubicBezTo>
                <a:cubicBezTo>
                  <a:pt x="385" y="202"/>
                  <a:pt x="394" y="193"/>
                  <a:pt x="394" y="181"/>
                </a:cubicBezTo>
                <a:cubicBezTo>
                  <a:pt x="394" y="169"/>
                  <a:pt x="385" y="160"/>
                  <a:pt x="373" y="160"/>
                </a:cubicBezTo>
                <a:close/>
              </a:path>
            </a:pathLst>
          </a:custGeom>
          <a:solidFill>
            <a:schemeClr val="bg1"/>
          </a:solidFill>
          <a:ln>
            <a:noFill/>
          </a:ln>
          <a:extLst/>
        </p:spPr>
        <p:txBody>
          <a:bodyPr vert="horz" wrap="square" lIns="72694" tIns="36346" rIns="72694" bIns="36346" numCol="1" anchor="t" anchorCtr="0" compatLnSpc="1">
            <a:prstTxWarp prst="textNoShape">
              <a:avLst/>
            </a:prstTxWarp>
          </a:bodyPr>
          <a:lstStyle/>
          <a:p>
            <a:endParaRPr lang="en-GB" sz="1632" dirty="0"/>
          </a:p>
        </p:txBody>
      </p:sp>
    </p:spTree>
    <p:extLst>
      <p:ext uri="{BB962C8B-B14F-4D97-AF65-F5344CB8AC3E}">
        <p14:creationId xmlns:p14="http://schemas.microsoft.com/office/powerpoint/2010/main" val="1771330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6963" y="870698"/>
            <a:ext cx="11086862" cy="5806434"/>
          </a:xfrm>
        </p:spPr>
        <p:txBody>
          <a:bodyPr/>
          <a:lstStyle/>
          <a:p>
            <a:pPr marL="155471" indent="-155471">
              <a:buFont typeface="Arial" panose="020B0604020202020204" pitchFamily="34" charset="0"/>
              <a:buChar char="•"/>
            </a:pPr>
            <a:r>
              <a:rPr lang="en-US" sz="1200" dirty="0">
                <a:latin typeface="Calibri" panose="020F0502020204030204" pitchFamily="34" charset="0"/>
                <a:cs typeface="Calibri" panose="020F0502020204030204" pitchFamily="34" charset="0"/>
              </a:rPr>
              <a:t>LSF for reporting delays shall be calculated as per the following matrix:</a:t>
            </a: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“A” is the amount involved in the delayed reporting;</a:t>
            </a:r>
          </a:p>
          <a:p>
            <a:pPr marL="171450" indent="-171450">
              <a:buFont typeface="Arial" panose="020B0604020202020204" pitchFamily="34" charset="0"/>
              <a:buChar char="•"/>
            </a:pPr>
            <a:r>
              <a:rPr lang="en-US" sz="1200" b="0" i="0" u="none" strike="noStrike" baseline="0" dirty="0">
                <a:solidFill>
                  <a:srgbClr val="000000"/>
                </a:solidFill>
                <a:latin typeface="Calibri" panose="020F0502020204030204" pitchFamily="34" charset="0"/>
                <a:cs typeface="Calibri" panose="020F0502020204030204" pitchFamily="34" charset="0"/>
              </a:rPr>
              <a:t>“n” is the number of years of delay in submission rounded-upwards to the nearest month and expressed up to 2 decimal points. </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Period of contravention shall be considered proportionately:</a:t>
            </a:r>
          </a:p>
          <a:p>
            <a:pPr algn="just"/>
            <a:r>
              <a:rPr lang="en-US" sz="1200" i="1" dirty="0">
                <a:latin typeface="Calibri" panose="020F0502020204030204" pitchFamily="34" charset="0"/>
                <a:cs typeface="Calibri" panose="020F0502020204030204" pitchFamily="34" charset="0"/>
              </a:rPr>
              <a:t>	(approx. rounded off to next higher month /12) * amount for 1 year</a:t>
            </a:r>
            <a:endParaRPr lang="en-US" sz="1200" dirty="0">
              <a:latin typeface="Calibri" panose="020F0502020204030204" pitchFamily="34" charset="0"/>
              <a:cs typeface="Calibri" panose="020F0502020204030204" pitchFamily="34" charset="0"/>
            </a:endParaRP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Months shall include Sundays/Holidays.</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The date of reporting to the AD bank shall be deemed to be the date of reporting to the Reserve Bank provided the prescribed documentation is complete in all respects.</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In case of incomplete reporting form, the delay will continue till such time the form is received complete in all respects.</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LSF may be paid by way of a demand draft drawn in favour of “Reserve Bank of India” and payable at the Regional Office concerned.</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The facility for opting LSF shall be available up to 3 years from the due date of reporting or submission. </a:t>
            </a:r>
          </a:p>
        </p:txBody>
      </p:sp>
      <p:graphicFrame>
        <p:nvGraphicFramePr>
          <p:cNvPr id="4" name="Table 3"/>
          <p:cNvGraphicFramePr>
            <a:graphicFrameLocks noGrp="1"/>
          </p:cNvGraphicFramePr>
          <p:nvPr>
            <p:extLst>
              <p:ext uri="{D42A27DB-BD31-4B8C-83A1-F6EECF244321}">
                <p14:modId xmlns:p14="http://schemas.microsoft.com/office/powerpoint/2010/main" val="2121506883"/>
              </p:ext>
            </p:extLst>
          </p:nvPr>
        </p:nvGraphicFramePr>
        <p:xfrm>
          <a:off x="1143000" y="1153265"/>
          <a:ext cx="9982200" cy="2371688"/>
        </p:xfrm>
        <a:graphic>
          <a:graphicData uri="http://schemas.openxmlformats.org/drawingml/2006/table">
            <a:tbl>
              <a:tblPr firstRow="1" firstCol="1" bandRow="1">
                <a:tableStyleId>{FABFCF23-3B69-468F-B69F-88F6DE6A72F2}</a:tableStyleId>
              </a:tblPr>
              <a:tblGrid>
                <a:gridCol w="5046133">
                  <a:extLst>
                    <a:ext uri="{9D8B030D-6E8A-4147-A177-3AD203B41FA5}">
                      <a16:colId xmlns:a16="http://schemas.microsoft.com/office/drawing/2014/main" xmlns="" val="727513461"/>
                    </a:ext>
                  </a:extLst>
                </a:gridCol>
                <a:gridCol w="4936067">
                  <a:extLst>
                    <a:ext uri="{9D8B030D-6E8A-4147-A177-3AD203B41FA5}">
                      <a16:colId xmlns:a16="http://schemas.microsoft.com/office/drawing/2014/main" xmlns="" val="3561812770"/>
                    </a:ext>
                  </a:extLst>
                </a:gridCol>
              </a:tblGrid>
              <a:tr h="460540">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Type of Reporting delays</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solidFill>
                      <a:schemeClr val="accent2"/>
                    </a:solidFill>
                  </a:tcPr>
                </a:tc>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LSF amount (INR)</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extLst>
                  <a:ext uri="{0D108BD9-81ED-4DB2-BD59-A6C34878D82A}">
                    <a16:rowId xmlns:a16="http://schemas.microsoft.com/office/drawing/2014/main" xmlns="" val="914908992"/>
                  </a:ext>
                </a:extLst>
              </a:tr>
              <a:tr h="651942">
                <a:tc>
                  <a:txBody>
                    <a:bodyPr/>
                    <a:lstStyle/>
                    <a:p>
                      <a:pPr marL="0" marR="0" lvl="0" indent="0" algn="just" defTabSz="914417" rtl="0" eaLnBrk="1" fontAlgn="auto" latinLnBrk="0" hangingPunct="1">
                        <a:lnSpc>
                          <a:spcPct val="107000"/>
                        </a:lnSpc>
                        <a:spcBef>
                          <a:spcPts val="0"/>
                        </a:spcBef>
                        <a:spcAft>
                          <a:spcPts val="0"/>
                        </a:spcAft>
                        <a:buClrTx/>
                        <a:buSzTx/>
                        <a:buFontTx/>
                        <a:buNone/>
                        <a:tabLst/>
                        <a:defRPr/>
                      </a:pP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Form ODI Part-II/ APR, FCGPR (B), FLA Returns, Form OPI, evidence of investment or any other return which does not capture flows or any other periodical reporting 	</a:t>
                      </a:r>
                    </a:p>
                  </a:txBody>
                  <a:tcPr marL="86373" marR="86373" marT="86373" marB="86373"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7500/-</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extLst>
                  <a:ext uri="{0D108BD9-81ED-4DB2-BD59-A6C34878D82A}">
                    <a16:rowId xmlns:a16="http://schemas.microsoft.com/office/drawing/2014/main" xmlns="" val="2917361739"/>
                  </a:ext>
                </a:extLst>
              </a:tr>
              <a:tr h="651942">
                <a:tc>
                  <a:txBody>
                    <a:bodyPr/>
                    <a:lstStyle/>
                    <a:p>
                      <a:pPr marL="0" marR="0" lvl="0" indent="0" algn="just" defTabSz="914417" rtl="0" eaLnBrk="1" fontAlgn="auto" latinLnBrk="0" hangingPunct="1">
                        <a:lnSpc>
                          <a:spcPct val="107000"/>
                        </a:lnSpc>
                        <a:spcBef>
                          <a:spcPts val="0"/>
                        </a:spcBef>
                        <a:spcAft>
                          <a:spcPts val="0"/>
                        </a:spcAft>
                        <a:buClrTx/>
                        <a:buSzTx/>
                        <a:buFontTx/>
                        <a:buNone/>
                        <a:tabLst/>
                        <a:defRPr/>
                      </a:pP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FC-GPR, FCTRS, Form ESOP, Form LLP(I), Form LLP(II), Form CN, Form DI, Form </a:t>
                      </a:r>
                      <a:r>
                        <a:rPr lang="en-US" sz="1200" b="0" i="0" u="none" strike="noStrike" kern="1200" baseline="0" dirty="0" err="1">
                          <a:solidFill>
                            <a:schemeClr val="dk1"/>
                          </a:solidFill>
                          <a:latin typeface="Calibri" panose="020F0502020204030204" pitchFamily="34" charset="0"/>
                          <a:ea typeface="+mn-ea"/>
                          <a:cs typeface="Calibri" panose="020F0502020204030204" pitchFamily="34" charset="0"/>
                        </a:rPr>
                        <a:t>InVi</a:t>
                      </a: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 Form ODI-Part I, Form ODI-Part III, Form FC, Form ECB, Form ECB-2, Revised Form ECB or any other return which captures flows or returns which capture reporting of non-fund transactions or any other transactional reporting 	</a:t>
                      </a:r>
                    </a:p>
                  </a:txBody>
                  <a:tcPr marL="86373" marR="86373" marT="86373" marB="86373"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[7500 + (0.025% x A x n)]</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extLst>
                  <a:ext uri="{0D108BD9-81ED-4DB2-BD59-A6C34878D82A}">
                    <a16:rowId xmlns:a16="http://schemas.microsoft.com/office/drawing/2014/main" xmlns="" val="1262882239"/>
                  </a:ext>
                </a:extLst>
              </a:tr>
            </a:tbl>
          </a:graphicData>
        </a:graphic>
      </p:graphicFrame>
      <p:sp>
        <p:nvSpPr>
          <p:cNvPr id="5" name="Title 2"/>
          <p:cNvSpPr txBox="1">
            <a:spLocks/>
          </p:cNvSpPr>
          <p:nvPr/>
        </p:nvSpPr>
        <p:spPr bwMode="gray">
          <a:xfrm>
            <a:off x="466963" y="190532"/>
            <a:ext cx="11086862" cy="525055"/>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LSF Calculation- FDI</a:t>
            </a:r>
          </a:p>
        </p:txBody>
      </p:sp>
    </p:spTree>
    <p:extLst>
      <p:ext uri="{BB962C8B-B14F-4D97-AF65-F5344CB8AC3E}">
        <p14:creationId xmlns:p14="http://schemas.microsoft.com/office/powerpoint/2010/main" val="28112510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6265F0-57E6-43BC-8ED7-B96215C0B38C}"/>
              </a:ext>
            </a:extLst>
          </p:cNvPr>
          <p:cNvSpPr>
            <a:spLocks noGrp="1"/>
          </p:cNvSpPr>
          <p:nvPr>
            <p:ph type="title" idx="4294967295"/>
          </p:nvPr>
        </p:nvSpPr>
        <p:spPr>
          <a:xfrm>
            <a:off x="0" y="155575"/>
            <a:ext cx="12192000" cy="6469063"/>
          </a:xfrm>
        </p:spPr>
        <p:txBody>
          <a:bodyPr>
            <a:normAutofit/>
          </a:bodyPr>
          <a:lstStyle/>
          <a:p>
            <a:pPr algn="ctr"/>
            <a:r>
              <a:rPr lang="en-US" sz="2800" dirty="0">
                <a:solidFill>
                  <a:srgbClr val="FF0000"/>
                </a:solidFill>
                <a:latin typeface="Georgia" panose="02040502050405020303" pitchFamily="18" charset="0"/>
              </a:rPr>
              <a:t>VARIOUS MODES FOR FOREIGN COMPANIES BUSINESS IN INDIA</a:t>
            </a:r>
            <a:endParaRPr lang="en-IN" sz="2800" dirty="0">
              <a:solidFill>
                <a:srgbClr val="FF0000"/>
              </a:solidFill>
              <a:latin typeface="Georgia" panose="02040502050405020303" pitchFamily="18" charset="0"/>
            </a:endParaRPr>
          </a:p>
        </p:txBody>
      </p:sp>
      <p:graphicFrame>
        <p:nvGraphicFramePr>
          <p:cNvPr id="4" name="Diagram 3">
            <a:extLst>
              <a:ext uri="{FF2B5EF4-FFF2-40B4-BE49-F238E27FC236}">
                <a16:creationId xmlns:a16="http://schemas.microsoft.com/office/drawing/2014/main" xmlns="" id="{D8E6A7D4-0FF8-42FE-A38B-6CED2CD79247}"/>
              </a:ext>
            </a:extLst>
          </p:cNvPr>
          <p:cNvGraphicFramePr/>
          <p:nvPr/>
        </p:nvGraphicFramePr>
        <p:xfrm>
          <a:off x="1012758" y="731519"/>
          <a:ext cx="10446425" cy="54394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10205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3005676"/>
              </p:ext>
            </p:extLst>
          </p:nvPr>
        </p:nvGraphicFramePr>
        <p:xfrm>
          <a:off x="1201780" y="1423853"/>
          <a:ext cx="8255728" cy="4618173"/>
        </p:xfrm>
        <a:graphic>
          <a:graphicData uri="http://schemas.openxmlformats.org/drawingml/2006/table">
            <a:tbl>
              <a:tblPr/>
              <a:tblGrid>
                <a:gridCol w="4114803"/>
                <a:gridCol w="4140925"/>
              </a:tblGrid>
              <a:tr h="408274">
                <a:tc>
                  <a:txBody>
                    <a:bodyPr/>
                    <a:lstStyle/>
                    <a:p>
                      <a:pPr fontAlgn="t" latinLnBrk="1"/>
                      <a:r>
                        <a:rPr lang="en-IN" sz="1400" b="1" dirty="0" smtClean="0">
                          <a:effectLst/>
                          <a:latin typeface="Faustina"/>
                        </a:rPr>
                        <a:t>Compounding</a:t>
                      </a:r>
                      <a:endParaRPr lang="en-IN" sz="1400" dirty="0">
                        <a:effectLst/>
                      </a:endParaRP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0F0"/>
                    </a:solidFill>
                  </a:tcPr>
                </a:tc>
                <a:tc>
                  <a:txBody>
                    <a:bodyPr/>
                    <a:lstStyle/>
                    <a:p>
                      <a:pPr fontAlgn="t" latinLnBrk="1"/>
                      <a:r>
                        <a:rPr lang="en-IN" sz="1400" b="1" dirty="0">
                          <a:effectLst/>
                          <a:latin typeface="Faustina"/>
                        </a:rPr>
                        <a:t>Late Submission Fees (LSF)</a:t>
                      </a:r>
                      <a:endParaRPr lang="en-IN" sz="1400" dirty="0">
                        <a:effectLst/>
                      </a:endParaRP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B0F0"/>
                    </a:solidFill>
                  </a:tcPr>
                </a:tc>
              </a:tr>
              <a:tr h="1131118">
                <a:tc>
                  <a:txBody>
                    <a:bodyPr/>
                    <a:lstStyle/>
                    <a:p>
                      <a:pPr fontAlgn="t" latinLnBrk="1"/>
                      <a:r>
                        <a:rPr lang="en-US" sz="1400" b="1" u="sng" dirty="0">
                          <a:effectLst/>
                          <a:latin typeface="Faustina"/>
                        </a:rPr>
                        <a:t>Purpose:</a:t>
                      </a:r>
                      <a:r>
                        <a:rPr lang="en-US" sz="1400" b="1" dirty="0">
                          <a:effectLst/>
                          <a:latin typeface="Faustina"/>
                        </a:rPr>
                        <a:t> </a:t>
                      </a:r>
                      <a:r>
                        <a:rPr lang="en-US" sz="1400" dirty="0">
                          <a:effectLst/>
                        </a:rPr>
                        <a:t>Compounding is a process by which contraventions of FEMA provisions can be regularized or condoned by the Reserve Bank of India (RBI).</a:t>
                      </a: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92D050"/>
                    </a:solidFill>
                  </a:tcPr>
                </a:tc>
                <a:tc>
                  <a:txBody>
                    <a:bodyPr/>
                    <a:lstStyle/>
                    <a:p>
                      <a:pPr fontAlgn="t" latinLnBrk="1"/>
                      <a:r>
                        <a:rPr lang="en-US" sz="1400" b="1" u="sng" dirty="0">
                          <a:effectLst/>
                          <a:latin typeface="Faustina"/>
                        </a:rPr>
                        <a:t>Purpose:</a:t>
                      </a:r>
                      <a:r>
                        <a:rPr lang="en-US" sz="1400" b="1" dirty="0">
                          <a:effectLst/>
                          <a:latin typeface="Faustina"/>
                        </a:rPr>
                        <a:t> </a:t>
                      </a:r>
                      <a:r>
                        <a:rPr lang="en-US" sz="1400" dirty="0">
                          <a:effectLst/>
                        </a:rPr>
                        <a:t>Late submission fees are imposed for </a:t>
                      </a:r>
                      <a:r>
                        <a:rPr lang="en-US" sz="1400" dirty="0" smtClean="0">
                          <a:effectLst/>
                        </a:rPr>
                        <a:t>  delays </a:t>
                      </a:r>
                      <a:r>
                        <a:rPr lang="en-US" sz="1400" dirty="0">
                          <a:effectLst/>
                        </a:rPr>
                        <a:t>in submitting required documents or information under FEMA.</a:t>
                      </a: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92D050"/>
                    </a:solidFill>
                  </a:tcPr>
                </a:tc>
              </a:tr>
              <a:tr h="649221">
                <a:tc>
                  <a:txBody>
                    <a:bodyPr/>
                    <a:lstStyle/>
                    <a:p>
                      <a:pPr fontAlgn="t" latinLnBrk="1"/>
                      <a:r>
                        <a:rPr lang="en-US" sz="1400" b="1" u="sng">
                          <a:effectLst/>
                          <a:latin typeface="Faustina"/>
                        </a:rPr>
                        <a:t>Completion of proceedings:</a:t>
                      </a:r>
                      <a:r>
                        <a:rPr lang="en-US" sz="1400" b="1">
                          <a:effectLst/>
                          <a:latin typeface="Faustina"/>
                        </a:rPr>
                        <a:t> </a:t>
                      </a:r>
                      <a:r>
                        <a:rPr lang="en-US" sz="1400">
                          <a:effectLst/>
                        </a:rPr>
                        <a:t>within </a:t>
                      </a:r>
                      <a:r>
                        <a:rPr lang="en-US" sz="1400" b="1">
                          <a:effectLst/>
                          <a:latin typeface="Faustina"/>
                        </a:rPr>
                        <a:t>180 Days</a:t>
                      </a:r>
                      <a:endParaRPr lang="en-US" sz="1400">
                        <a:effectLst/>
                      </a:endParaRP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92D050"/>
                    </a:solidFill>
                  </a:tcPr>
                </a:tc>
                <a:tc>
                  <a:txBody>
                    <a:bodyPr/>
                    <a:lstStyle/>
                    <a:p>
                      <a:pPr fontAlgn="t" latinLnBrk="1"/>
                      <a:r>
                        <a:rPr lang="en-IN" sz="1400" b="1" u="sng" dirty="0">
                          <a:effectLst/>
                          <a:latin typeface="Faustina"/>
                        </a:rPr>
                        <a:t>Completion of proceedings:</a:t>
                      </a:r>
                      <a:r>
                        <a:rPr lang="en-IN" sz="1400" b="1" dirty="0">
                          <a:effectLst/>
                          <a:latin typeface="Faustina"/>
                        </a:rPr>
                        <a:t> </a:t>
                      </a:r>
                      <a:r>
                        <a:rPr lang="en-IN" sz="1400" dirty="0">
                          <a:effectLst/>
                        </a:rPr>
                        <a:t>Immediate</a:t>
                      </a: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92D050"/>
                    </a:solidFill>
                  </a:tcPr>
                </a:tc>
              </a:tr>
              <a:tr h="649221">
                <a:tc>
                  <a:txBody>
                    <a:bodyPr/>
                    <a:lstStyle/>
                    <a:p>
                      <a:pPr fontAlgn="t" latinLnBrk="1"/>
                      <a:r>
                        <a:rPr lang="en-US" sz="1400" b="1" u="sng">
                          <a:effectLst/>
                          <a:latin typeface="Faustina"/>
                        </a:rPr>
                        <a:t>Maximum Penalty:</a:t>
                      </a:r>
                      <a:r>
                        <a:rPr lang="en-US" sz="1400" b="1">
                          <a:effectLst/>
                          <a:latin typeface="Faustina"/>
                        </a:rPr>
                        <a:t> </a:t>
                      </a:r>
                      <a:r>
                        <a:rPr lang="en-US" sz="1400">
                          <a:effectLst/>
                        </a:rPr>
                        <a:t>300% of Amount Involved</a:t>
                      </a: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92D050"/>
                    </a:solidFill>
                  </a:tcPr>
                </a:tc>
                <a:tc>
                  <a:txBody>
                    <a:bodyPr/>
                    <a:lstStyle/>
                    <a:p>
                      <a:pPr fontAlgn="t" latinLnBrk="1"/>
                      <a:r>
                        <a:rPr lang="en-US" sz="1400" b="1" u="sng" dirty="0">
                          <a:effectLst/>
                          <a:latin typeface="Faustina"/>
                        </a:rPr>
                        <a:t>Maximum Penalty:</a:t>
                      </a:r>
                      <a:r>
                        <a:rPr lang="en-US" sz="1400" b="1" dirty="0">
                          <a:effectLst/>
                          <a:latin typeface="Faustina"/>
                        </a:rPr>
                        <a:t> </a:t>
                      </a:r>
                      <a:r>
                        <a:rPr lang="en-US" sz="1400" dirty="0">
                          <a:effectLst/>
                        </a:rPr>
                        <a:t>100% of Amount Involved</a:t>
                      </a: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92D050"/>
                    </a:solidFill>
                  </a:tcPr>
                </a:tc>
              </a:tr>
              <a:tr h="649221">
                <a:tc>
                  <a:txBody>
                    <a:bodyPr/>
                    <a:lstStyle/>
                    <a:p>
                      <a:pPr fontAlgn="t" latinLnBrk="1"/>
                      <a:r>
                        <a:rPr lang="en-US" sz="1400" dirty="0">
                          <a:effectLst/>
                        </a:rPr>
                        <a:t>Payment within </a:t>
                      </a:r>
                      <a:r>
                        <a:rPr lang="en-US" sz="1400" b="1" dirty="0">
                          <a:effectLst/>
                          <a:latin typeface="Faustina"/>
                        </a:rPr>
                        <a:t>15 Days </a:t>
                      </a:r>
                      <a:r>
                        <a:rPr lang="en-US" sz="1400" dirty="0">
                          <a:effectLst/>
                        </a:rPr>
                        <a:t>of order</a:t>
                      </a: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92D050"/>
                    </a:solidFill>
                  </a:tcPr>
                </a:tc>
                <a:tc>
                  <a:txBody>
                    <a:bodyPr/>
                    <a:lstStyle/>
                    <a:p>
                      <a:pPr fontAlgn="t" latinLnBrk="1"/>
                      <a:r>
                        <a:rPr lang="en-US" sz="1400" dirty="0">
                          <a:effectLst/>
                        </a:rPr>
                        <a:t>Payment within </a:t>
                      </a:r>
                      <a:r>
                        <a:rPr lang="en-US" sz="1400" b="1" dirty="0">
                          <a:effectLst/>
                          <a:latin typeface="Faustina"/>
                        </a:rPr>
                        <a:t>30 Days </a:t>
                      </a:r>
                      <a:r>
                        <a:rPr lang="en-US" sz="1400" dirty="0">
                          <a:effectLst/>
                        </a:rPr>
                        <a:t>from the issuance of LSF payment advice.</a:t>
                      </a: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92D050"/>
                    </a:solidFill>
                  </a:tcPr>
                </a:tc>
              </a:tr>
              <a:tr h="1131118">
                <a:tc>
                  <a:txBody>
                    <a:bodyPr/>
                    <a:lstStyle/>
                    <a:p>
                      <a:pPr fontAlgn="t" latinLnBrk="1"/>
                      <a:r>
                        <a:rPr lang="en-US" sz="1400">
                          <a:effectLst/>
                        </a:rPr>
                        <a:t>In case of non payment within 15 days such case shall be referred to DoE</a:t>
                      </a: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92D050"/>
                    </a:solidFill>
                  </a:tcPr>
                </a:tc>
                <a:tc>
                  <a:txBody>
                    <a:bodyPr/>
                    <a:lstStyle/>
                    <a:p>
                      <a:pPr fontAlgn="t" latinLnBrk="1"/>
                      <a:r>
                        <a:rPr lang="en-US" sz="1400" dirty="0">
                          <a:effectLst/>
                        </a:rPr>
                        <a:t>In case of non payment within 30 days such case shall be considered null and void and any LSF received beyond this period shall not be accepted.</a:t>
                      </a:r>
                    </a:p>
                  </a:txBody>
                  <a:tcPr marL="70316" marR="70316" marT="70316" marB="70316">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92D050"/>
                    </a:solidFill>
                  </a:tcPr>
                </a:tc>
              </a:tr>
            </a:tbl>
          </a:graphicData>
        </a:graphic>
      </p:graphicFrame>
    </p:spTree>
    <p:extLst>
      <p:ext uri="{BB962C8B-B14F-4D97-AF65-F5344CB8AC3E}">
        <p14:creationId xmlns:p14="http://schemas.microsoft.com/office/powerpoint/2010/main" val="9819485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120" y="0"/>
            <a:ext cx="11399519" cy="9694962"/>
          </a:xfrm>
          <a:prstGeom prst="rect">
            <a:avLst/>
          </a:prstGeom>
          <a:noFill/>
        </p:spPr>
        <p:txBody>
          <a:bodyPr wrap="square" lIns="91440" tIns="45720" rIns="91440" bIns="45720">
            <a:spAutoFit/>
          </a:bodyPr>
          <a:lstStyle/>
          <a:p>
            <a:pPr algn="ctr"/>
            <a:r>
              <a:rPr lang="en-US" sz="9600" b="1" i="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Thank You</a:t>
            </a:r>
          </a:p>
          <a:p>
            <a:pPr algn="ctr"/>
            <a:endParaRPr lang="en-US" sz="36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en-US" sz="3600" b="1" i="1" dirty="0">
                <a:ln w="10541" cmpd="sng">
                  <a:solidFill>
                    <a:schemeClr val="accent1">
                      <a:shade val="88000"/>
                      <a:satMod val="110000"/>
                    </a:schemeClr>
                  </a:solidFill>
                  <a:prstDash val="solid"/>
                </a:ln>
                <a:solidFill>
                  <a:srgbClr val="0070C0"/>
                </a:solidFill>
              </a:rPr>
              <a:t>CS Devender Suhag</a:t>
            </a:r>
          </a:p>
          <a:p>
            <a:pPr algn="ctr"/>
            <a:r>
              <a:rPr lang="en-US" sz="3600" b="1" i="1" dirty="0">
                <a:ln w="10541" cmpd="sng">
                  <a:solidFill>
                    <a:schemeClr val="accent1">
                      <a:shade val="88000"/>
                      <a:satMod val="110000"/>
                    </a:schemeClr>
                  </a:solidFill>
                  <a:prstDash val="solid"/>
                </a:ln>
                <a:solidFill>
                  <a:srgbClr val="0070C0"/>
                </a:solidFill>
              </a:rPr>
              <a:t>SMD &amp; CO.</a:t>
            </a:r>
          </a:p>
          <a:p>
            <a:pPr algn="ctr"/>
            <a:r>
              <a:rPr lang="en-US" sz="3600" b="1" i="1" dirty="0">
                <a:ln w="10541" cmpd="sng">
                  <a:solidFill>
                    <a:schemeClr val="accent1">
                      <a:shade val="88000"/>
                      <a:satMod val="110000"/>
                    </a:schemeClr>
                  </a:solidFill>
                  <a:prstDash val="solid"/>
                </a:ln>
                <a:solidFill>
                  <a:srgbClr val="0070C0"/>
                </a:solidFill>
              </a:rPr>
              <a:t>Company Secretaries </a:t>
            </a:r>
          </a:p>
          <a:p>
            <a:pPr algn="ctr"/>
            <a:r>
              <a:rPr lang="en-US" sz="3600" b="1" i="1" dirty="0">
                <a:ln w="10541" cmpd="sng">
                  <a:solidFill>
                    <a:schemeClr val="accent1">
                      <a:shade val="88000"/>
                      <a:satMod val="110000"/>
                    </a:schemeClr>
                  </a:solidFill>
                  <a:prstDash val="solid"/>
                </a:ln>
                <a:solidFill>
                  <a:srgbClr val="0070C0"/>
                </a:solidFill>
              </a:rPr>
              <a:t> </a:t>
            </a:r>
            <a:r>
              <a:rPr lang="en-US" sz="3600" b="1" i="1" dirty="0" smtClean="0">
                <a:ln w="10541" cmpd="sng">
                  <a:solidFill>
                    <a:schemeClr val="accent1">
                      <a:shade val="88000"/>
                      <a:satMod val="110000"/>
                    </a:schemeClr>
                  </a:solidFill>
                  <a:prstDash val="solid"/>
                </a:ln>
                <a:solidFill>
                  <a:srgbClr val="0070C0"/>
                </a:solidFill>
              </a:rPr>
              <a:t>Immediate Past Chairman </a:t>
            </a:r>
            <a:r>
              <a:rPr lang="en-US" sz="3600" b="1" i="1" dirty="0">
                <a:ln w="10541" cmpd="sng">
                  <a:solidFill>
                    <a:schemeClr val="accent1">
                      <a:shade val="88000"/>
                      <a:satMod val="110000"/>
                    </a:schemeClr>
                  </a:solidFill>
                  <a:prstDash val="solid"/>
                </a:ln>
                <a:solidFill>
                  <a:srgbClr val="0070C0"/>
                </a:solidFill>
              </a:rPr>
              <a:t>of NIRC of ICSI</a:t>
            </a:r>
          </a:p>
          <a:p>
            <a:pPr algn="ctr"/>
            <a:r>
              <a:rPr lang="en-US" sz="3600" b="1" i="1" dirty="0">
                <a:ln w="10541" cmpd="sng">
                  <a:solidFill>
                    <a:schemeClr val="accent1">
                      <a:shade val="88000"/>
                      <a:satMod val="110000"/>
                    </a:schemeClr>
                  </a:solidFill>
                  <a:prstDash val="solid"/>
                </a:ln>
                <a:solidFill>
                  <a:srgbClr val="0070C0"/>
                </a:solidFill>
              </a:rPr>
              <a:t>8130586611</a:t>
            </a:r>
          </a:p>
          <a:p>
            <a:pPr algn="ctr"/>
            <a:r>
              <a:rPr lang="en-US" sz="3600" b="1" i="1" dirty="0" smtClean="0">
                <a:ln w="10541" cmpd="sng">
                  <a:solidFill>
                    <a:schemeClr val="accent1">
                      <a:shade val="88000"/>
                      <a:satMod val="110000"/>
                    </a:schemeClr>
                  </a:solidFill>
                  <a:prstDash val="solid"/>
                </a:ln>
                <a:solidFill>
                  <a:srgbClr val="0070C0"/>
                </a:solidFill>
                <a:hlinkClick r:id="rId2"/>
              </a:rPr>
              <a:t>dsuhag@smdandco.in</a:t>
            </a:r>
            <a:r>
              <a:rPr lang="en-US" sz="3600" b="1" i="1" dirty="0" smtClean="0">
                <a:ln w="10541" cmpd="sng">
                  <a:solidFill>
                    <a:schemeClr val="accent1">
                      <a:shade val="88000"/>
                      <a:satMod val="110000"/>
                    </a:schemeClr>
                  </a:solidFill>
                  <a:prstDash val="solid"/>
                </a:ln>
                <a:solidFill>
                  <a:srgbClr val="0070C0"/>
                </a:solidFill>
              </a:rPr>
              <a:t> </a:t>
            </a:r>
          </a:p>
          <a:p>
            <a:pPr algn="ctr"/>
            <a:r>
              <a:rPr lang="en-US" sz="3600" b="1" i="1" dirty="0" smtClean="0">
                <a:ln w="10541" cmpd="sng">
                  <a:solidFill>
                    <a:schemeClr val="accent1">
                      <a:shade val="88000"/>
                      <a:satMod val="110000"/>
                    </a:schemeClr>
                  </a:solidFill>
                  <a:prstDash val="solid"/>
                </a:ln>
                <a:solidFill>
                  <a:srgbClr val="0070C0"/>
                </a:solidFill>
              </a:rPr>
              <a:t>www.smdandco.in</a:t>
            </a:r>
            <a:endParaRPr lang="en-US" sz="3600" b="1" i="1" dirty="0">
              <a:ln w="10541" cmpd="sng">
                <a:solidFill>
                  <a:schemeClr val="accent1">
                    <a:shade val="88000"/>
                    <a:satMod val="110000"/>
                  </a:schemeClr>
                </a:solidFill>
                <a:prstDash val="solid"/>
              </a:ln>
              <a:solidFill>
                <a:srgbClr val="0070C0"/>
              </a:solidFill>
            </a:endParaRPr>
          </a:p>
          <a:p>
            <a:pPr algn="ctr"/>
            <a:endParaRPr lang="en-US" sz="36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endParaRPr lang="en-US" sz="36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endParaRPr lang="en-US" sz="36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endParaRPr lang="en-US" sz="36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en-US" sz="9600" b="1" i="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p>
        </p:txBody>
      </p:sp>
    </p:spTree>
    <p:extLst>
      <p:ext uri="{BB962C8B-B14F-4D97-AF65-F5344CB8AC3E}">
        <p14:creationId xmlns:p14="http://schemas.microsoft.com/office/powerpoint/2010/main" val="19797034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862D6C4E-294C-419F-9C12-2AF5A8EC2F7B}"/>
              </a:ext>
            </a:extLst>
          </p:cNvPr>
          <p:cNvSpPr txBox="1"/>
          <p:nvPr/>
        </p:nvSpPr>
        <p:spPr>
          <a:xfrm>
            <a:off x="1" y="-1"/>
            <a:ext cx="11877040" cy="5970865"/>
          </a:xfrm>
          <a:prstGeom prst="rect">
            <a:avLst/>
          </a:prstGeom>
          <a:noFill/>
        </p:spPr>
        <p:txBody>
          <a:bodyPr wrap="square">
            <a:spAutoFit/>
          </a:bodyPr>
          <a:lstStyle/>
          <a:p>
            <a:pPr algn="l"/>
            <a:endParaRPr lang="en-IN" sz="1200" b="0" i="0" u="none" strike="noStrike" baseline="0" dirty="0">
              <a:solidFill>
                <a:srgbClr val="000000"/>
              </a:solidFill>
              <a:latin typeface="Georgia" panose="02040502050405020303" pitchFamily="18" charset="0"/>
            </a:endParaRPr>
          </a:p>
          <a:p>
            <a:pPr algn="l"/>
            <a:endParaRPr lang="en-IN" sz="1200" dirty="0">
              <a:solidFill>
                <a:srgbClr val="000000"/>
              </a:solidFill>
              <a:latin typeface="Georgia" panose="02040502050405020303" pitchFamily="18" charset="0"/>
            </a:endParaRPr>
          </a:p>
          <a:p>
            <a:pPr algn="l"/>
            <a:endParaRPr lang="en-IN" sz="1200" b="0" i="0" u="none" strike="noStrike" baseline="0" dirty="0">
              <a:solidFill>
                <a:srgbClr val="000000"/>
              </a:solidFill>
              <a:latin typeface="Georgia" panose="02040502050405020303" pitchFamily="18" charset="0"/>
            </a:endParaRPr>
          </a:p>
          <a:p>
            <a:pPr algn="l"/>
            <a:endParaRPr lang="en-IN" sz="1200" dirty="0">
              <a:solidFill>
                <a:srgbClr val="000000"/>
              </a:solidFill>
              <a:latin typeface="Georgia" panose="02040502050405020303" pitchFamily="18" charset="0"/>
            </a:endParaRPr>
          </a:p>
          <a:p>
            <a:pPr marR="0" lvl="1" algn="just"/>
            <a:r>
              <a:rPr lang="en-US" sz="2800" b="0" i="0" u="none" strike="noStrike" baseline="0" dirty="0">
                <a:solidFill>
                  <a:srgbClr val="FF0000"/>
                </a:solidFill>
                <a:latin typeface="Georgia" panose="02040502050405020303" pitchFamily="18" charset="0"/>
              </a:rPr>
              <a:t>FEM (Establishment in India of a Branch Office or Liaison Office or a Project Office or any other Place of Business) Regulations, 2016 </a:t>
            </a:r>
          </a:p>
          <a:p>
            <a:pPr marR="0" lvl="1" algn="just"/>
            <a:endParaRPr lang="en-US" sz="2600" dirty="0">
              <a:solidFill>
                <a:srgbClr val="000000"/>
              </a:solidFill>
              <a:latin typeface="Georgia" panose="02040502050405020303" pitchFamily="18" charset="0"/>
            </a:endParaRPr>
          </a:p>
          <a:p>
            <a:pPr marR="0" lvl="1" algn="just"/>
            <a:r>
              <a:rPr lang="en-US" sz="2400" b="0" i="0" u="none" strike="noStrike" baseline="0" dirty="0">
                <a:solidFill>
                  <a:srgbClr val="0070C0"/>
                </a:solidFill>
                <a:latin typeface="Georgia" panose="02040502050405020303" pitchFamily="18" charset="0"/>
              </a:rPr>
              <a:t>      Branch office any establishment described as such by the company. [</a:t>
            </a:r>
            <a:r>
              <a:rPr lang="en-US" sz="2400" b="0" i="1" u="none" strike="noStrike" baseline="0" dirty="0">
                <a:solidFill>
                  <a:srgbClr val="0070C0"/>
                </a:solidFill>
                <a:latin typeface="Georgia" panose="02040502050405020303" pitchFamily="18" charset="0"/>
              </a:rPr>
              <a:t>Schedule 1</a:t>
            </a:r>
            <a:r>
              <a:rPr lang="en-US" sz="2400" b="0" i="0" u="none" strike="noStrike" baseline="0" dirty="0">
                <a:solidFill>
                  <a:srgbClr val="0070C0"/>
                </a:solidFill>
                <a:latin typeface="Georgia" panose="02040502050405020303" pitchFamily="18" charset="0"/>
              </a:rPr>
              <a:t>] </a:t>
            </a:r>
          </a:p>
          <a:p>
            <a:pPr marR="0" lvl="1" algn="just"/>
            <a:endParaRPr lang="en-IN" b="0" i="0" u="none" strike="noStrike" baseline="0" dirty="0">
              <a:solidFill>
                <a:srgbClr val="0070C0"/>
              </a:solidFill>
              <a:latin typeface="Georgia" panose="02040502050405020303" pitchFamily="18" charset="0"/>
            </a:endParaRPr>
          </a:p>
          <a:p>
            <a:pPr marR="0" lvl="2" algn="l"/>
            <a:r>
              <a:rPr lang="en-US" b="0" i="0" u="none" strike="noStrike" baseline="0" dirty="0">
                <a:solidFill>
                  <a:srgbClr val="0070C0"/>
                </a:solidFill>
                <a:latin typeface="Georgia" panose="02040502050405020303" pitchFamily="18" charset="0"/>
              </a:rPr>
              <a:t>Liaison office place of business to act as channel of communication between Head Office and Indian entities. [</a:t>
            </a:r>
            <a:r>
              <a:rPr lang="en-US" b="0" i="1" u="none" strike="noStrike" baseline="0" dirty="0">
                <a:solidFill>
                  <a:srgbClr val="0070C0"/>
                </a:solidFill>
                <a:latin typeface="Georgia" panose="02040502050405020303" pitchFamily="18" charset="0"/>
              </a:rPr>
              <a:t>Schedule 2</a:t>
            </a:r>
            <a:r>
              <a:rPr lang="en-US" b="0" i="0" u="none" strike="noStrike" baseline="0" dirty="0">
                <a:solidFill>
                  <a:srgbClr val="0070C0"/>
                </a:solidFill>
                <a:latin typeface="Georgia" panose="02040502050405020303" pitchFamily="18" charset="0"/>
              </a:rPr>
              <a:t>] does not undertake any commercial/ trading/ industrial activity, directly or indirectly. </a:t>
            </a:r>
          </a:p>
          <a:p>
            <a:pPr marR="0" lvl="2" algn="l"/>
            <a:endParaRPr lang="en-IN" b="0" i="0" u="none" strike="noStrike" baseline="0" dirty="0">
              <a:solidFill>
                <a:srgbClr val="0070C0"/>
              </a:solidFill>
              <a:latin typeface="Georgia" panose="02040502050405020303" pitchFamily="18" charset="0"/>
            </a:endParaRPr>
          </a:p>
          <a:p>
            <a:pPr marR="0" lvl="2" algn="l"/>
            <a:r>
              <a:rPr lang="en-US" b="0" i="0" u="none" strike="noStrike" baseline="0" dirty="0">
                <a:solidFill>
                  <a:srgbClr val="0070C0"/>
                </a:solidFill>
                <a:latin typeface="Georgia" panose="02040502050405020303" pitchFamily="18" charset="0"/>
              </a:rPr>
              <a:t>Project office place of business in India to represent interests of a foreign company executing a project in India excludes a liaison office. </a:t>
            </a:r>
          </a:p>
          <a:p>
            <a:pPr marR="0" lvl="2" algn="l"/>
            <a:endParaRPr lang="en-IN" b="0" i="0" u="none" strike="noStrike" baseline="0" dirty="0">
              <a:solidFill>
                <a:srgbClr val="0070C0"/>
              </a:solidFill>
              <a:latin typeface="Georgia" panose="02040502050405020303" pitchFamily="18" charset="0"/>
            </a:endParaRPr>
          </a:p>
          <a:p>
            <a:pPr marR="0" lvl="2" algn="l"/>
            <a:endParaRPr lang="en-IN" b="0" i="0" u="none" strike="noStrike" baseline="0" dirty="0">
              <a:solidFill>
                <a:srgbClr val="0070C0"/>
              </a:solidFill>
              <a:latin typeface="Georgia" panose="02040502050405020303" pitchFamily="18" charset="0"/>
            </a:endParaRPr>
          </a:p>
          <a:p>
            <a:pPr marR="0" lvl="2" algn="l"/>
            <a:r>
              <a:rPr lang="en-US" b="0" i="0" u="none" strike="noStrike" baseline="0" dirty="0">
                <a:solidFill>
                  <a:srgbClr val="0070C0"/>
                </a:solidFill>
                <a:latin typeface="Georgia" panose="02040502050405020303" pitchFamily="18" charset="0"/>
              </a:rPr>
              <a:t>Site office sub-office of project office established at the site of project excludes </a:t>
            </a:r>
            <a:r>
              <a:rPr lang="en-US" b="0" i="0" u="none" strike="noStrike" baseline="0" dirty="0" err="1">
                <a:solidFill>
                  <a:srgbClr val="0070C0"/>
                </a:solidFill>
                <a:latin typeface="Georgia" panose="02040502050405020303" pitchFamily="18" charset="0"/>
              </a:rPr>
              <a:t>liaision</a:t>
            </a:r>
            <a:r>
              <a:rPr lang="en-US" b="0" i="0" u="none" strike="noStrike" baseline="0" dirty="0">
                <a:solidFill>
                  <a:srgbClr val="0070C0"/>
                </a:solidFill>
                <a:latin typeface="Georgia" panose="02040502050405020303" pitchFamily="18" charset="0"/>
              </a:rPr>
              <a:t> office </a:t>
            </a:r>
          </a:p>
          <a:p>
            <a:pPr marR="0" lvl="2" algn="l"/>
            <a:endParaRPr lang="en-IN" sz="2400" b="0" i="0" u="none" strike="noStrike" baseline="0" dirty="0">
              <a:solidFill>
                <a:srgbClr val="0070C0"/>
              </a:solidFill>
              <a:latin typeface="Georgia" panose="02040502050405020303" pitchFamily="18" charset="0"/>
            </a:endParaRPr>
          </a:p>
          <a:p>
            <a:pPr marR="0" algn="just"/>
            <a:r>
              <a:rPr lang="en-US" sz="2400" b="0" i="0" u="none" strike="noStrike" baseline="0" dirty="0">
                <a:solidFill>
                  <a:srgbClr val="000000"/>
                </a:solidFill>
                <a:latin typeface="Georgia" panose="02040502050405020303" pitchFamily="18" charset="0"/>
              </a:rPr>
              <a:t>               </a:t>
            </a:r>
            <a:endParaRPr lang="en-IN" sz="2200" b="0" i="0" u="none" strike="noStrike" baseline="0" dirty="0">
              <a:solidFill>
                <a:srgbClr val="000000"/>
              </a:solidFill>
              <a:latin typeface="Georgia" panose="02040502050405020303" pitchFamily="18" charset="0"/>
            </a:endParaRPr>
          </a:p>
        </p:txBody>
      </p:sp>
    </p:spTree>
    <p:extLst>
      <p:ext uri="{BB962C8B-B14F-4D97-AF65-F5344CB8AC3E}">
        <p14:creationId xmlns:p14="http://schemas.microsoft.com/office/powerpoint/2010/main" val="8817026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xmlns="" id="{FE9F8918-D4EB-4F0D-A2DB-9F503167BE3C}"/>
              </a:ext>
            </a:extLst>
          </p:cNvPr>
          <p:cNvGraphicFramePr>
            <a:graphicFrameLocks noGrp="1"/>
          </p:cNvGraphicFramePr>
          <p:nvPr>
            <p:extLst>
              <p:ext uri="{D42A27DB-BD31-4B8C-83A1-F6EECF244321}">
                <p14:modId xmlns:p14="http://schemas.microsoft.com/office/powerpoint/2010/main" val="1217995049"/>
              </p:ext>
            </p:extLst>
          </p:nvPr>
        </p:nvGraphicFramePr>
        <p:xfrm>
          <a:off x="20320" y="0"/>
          <a:ext cx="12171680" cy="6663078"/>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xmlns="" val="61453842"/>
                    </a:ext>
                  </a:extLst>
                </a:gridCol>
                <a:gridCol w="4805680">
                  <a:extLst>
                    <a:ext uri="{9D8B030D-6E8A-4147-A177-3AD203B41FA5}">
                      <a16:colId xmlns:a16="http://schemas.microsoft.com/office/drawing/2014/main" xmlns="" val="2270708949"/>
                    </a:ext>
                  </a:extLst>
                </a:gridCol>
                <a:gridCol w="3708400">
                  <a:extLst>
                    <a:ext uri="{9D8B030D-6E8A-4147-A177-3AD203B41FA5}">
                      <a16:colId xmlns:a16="http://schemas.microsoft.com/office/drawing/2014/main" xmlns="" val="1048071774"/>
                    </a:ext>
                  </a:extLst>
                </a:gridCol>
              </a:tblGrid>
              <a:tr h="508770">
                <a:tc>
                  <a:txBody>
                    <a:bodyPr/>
                    <a:lstStyle/>
                    <a:p>
                      <a:pPr algn="just"/>
                      <a:r>
                        <a:rPr lang="en-IN" sz="2800" b="1" i="0" u="none" strike="noStrike" kern="1200" baseline="0" dirty="0">
                          <a:solidFill>
                            <a:srgbClr val="FF0000"/>
                          </a:solidFill>
                          <a:latin typeface="Georgia" panose="02040502050405020303" pitchFamily="18" charset="0"/>
                          <a:ea typeface="+mn-ea"/>
                          <a:cs typeface="+mn-cs"/>
                        </a:rPr>
                        <a:t>LIAISON OFFICE</a:t>
                      </a:r>
                      <a:endParaRPr lang="en-IN" sz="2800" b="1" dirty="0">
                        <a:solidFill>
                          <a:srgbClr val="FF0000"/>
                        </a:solidFill>
                        <a:latin typeface="Georgia" panose="02040502050405020303" pitchFamily="18" charset="0"/>
                      </a:endParaRPr>
                    </a:p>
                  </a:txBody>
                  <a:tcPr/>
                </a:tc>
                <a:tc>
                  <a:txBody>
                    <a:bodyPr/>
                    <a:lstStyle/>
                    <a:p>
                      <a:pPr algn="just"/>
                      <a:r>
                        <a:rPr lang="en-IN" sz="2800" b="1" i="0" u="none" strike="noStrike" kern="1200" baseline="0" dirty="0">
                          <a:solidFill>
                            <a:srgbClr val="FF0000"/>
                          </a:solidFill>
                          <a:latin typeface="Georgia" panose="02040502050405020303" pitchFamily="18" charset="0"/>
                          <a:ea typeface="+mn-ea"/>
                          <a:cs typeface="+mn-cs"/>
                        </a:rPr>
                        <a:t>BRANCH OFFICE</a:t>
                      </a:r>
                    </a:p>
                  </a:txBody>
                  <a:tcPr/>
                </a:tc>
                <a:tc>
                  <a:txBody>
                    <a:bodyPr/>
                    <a:lstStyle/>
                    <a:p>
                      <a:pPr algn="just"/>
                      <a:r>
                        <a:rPr lang="en-IN" sz="2800" b="1" i="0" u="none" strike="noStrike" kern="1200" baseline="0" dirty="0">
                          <a:solidFill>
                            <a:srgbClr val="FF0000"/>
                          </a:solidFill>
                          <a:latin typeface="Georgia" panose="02040502050405020303" pitchFamily="18" charset="0"/>
                          <a:ea typeface="+mn-ea"/>
                          <a:cs typeface="+mn-cs"/>
                        </a:rPr>
                        <a:t>PROJECT OFFICE</a:t>
                      </a:r>
                    </a:p>
                  </a:txBody>
                  <a:tcPr/>
                </a:tc>
                <a:extLst>
                  <a:ext uri="{0D108BD9-81ED-4DB2-BD59-A6C34878D82A}">
                    <a16:rowId xmlns:a16="http://schemas.microsoft.com/office/drawing/2014/main" xmlns="" val="3495290139"/>
                  </a:ext>
                </a:extLst>
              </a:tr>
              <a:tr h="1047468">
                <a:tc>
                  <a:txBody>
                    <a:bodyPr/>
                    <a:lstStyle/>
                    <a:p>
                      <a:pPr algn="just"/>
                      <a:r>
                        <a:rPr lang="en-IN" sz="1600" b="0" i="0" u="none" strike="noStrike" kern="1200" baseline="0" dirty="0">
                          <a:solidFill>
                            <a:srgbClr val="0070C0"/>
                          </a:solidFill>
                          <a:latin typeface="+mn-lt"/>
                          <a:ea typeface="+mn-ea"/>
                          <a:cs typeface="+mn-cs"/>
                        </a:rPr>
                        <a:t>Represent parent company in India</a:t>
                      </a:r>
                      <a:endParaRPr lang="en-IN" sz="1600" dirty="0">
                        <a:solidFill>
                          <a:srgbClr val="0070C0"/>
                        </a:solidFill>
                      </a:endParaRPr>
                    </a:p>
                  </a:txBody>
                  <a:tcPr/>
                </a:tc>
                <a:tc>
                  <a:txBody>
                    <a:bodyPr/>
                    <a:lstStyle/>
                    <a:p>
                      <a:pPr algn="just"/>
                      <a:r>
                        <a:rPr lang="en-IN" sz="1600" b="0" i="0" u="none" strike="noStrike" kern="1200" baseline="0" dirty="0">
                          <a:solidFill>
                            <a:srgbClr val="0070C0"/>
                          </a:solidFill>
                          <a:latin typeface="+mn-lt"/>
                          <a:ea typeface="+mn-ea"/>
                          <a:cs typeface="+mn-cs"/>
                        </a:rPr>
                        <a:t>Export/import of goods</a:t>
                      </a:r>
                      <a:endParaRPr lang="en-IN" sz="1600" dirty="0">
                        <a:solidFill>
                          <a:srgbClr val="0070C0"/>
                        </a:solidFill>
                      </a:endParaRPr>
                    </a:p>
                  </a:txBody>
                  <a:tcPr/>
                </a:tc>
                <a:tc>
                  <a:txBody>
                    <a:bodyPr/>
                    <a:lstStyle/>
                    <a:p>
                      <a:pPr algn="just"/>
                      <a:r>
                        <a:rPr lang="en-US" sz="1600" b="0" i="0" u="none" strike="noStrike" kern="1200" baseline="0" dirty="0">
                          <a:solidFill>
                            <a:srgbClr val="0070C0"/>
                          </a:solidFill>
                          <a:latin typeface="+mn-lt"/>
                          <a:ea typeface="+mn-ea"/>
                          <a:cs typeface="+mn-cs"/>
                        </a:rPr>
                        <a:t>PO shall not undertake or carry on any other activity other than the activity relating and incidental to </a:t>
                      </a:r>
                      <a:r>
                        <a:rPr lang="en-IN" sz="1600" b="0" i="0" u="none" strike="noStrike" kern="1200" baseline="0" dirty="0">
                          <a:solidFill>
                            <a:srgbClr val="0070C0"/>
                          </a:solidFill>
                          <a:latin typeface="+mn-lt"/>
                          <a:ea typeface="+mn-ea"/>
                          <a:cs typeface="+mn-cs"/>
                        </a:rPr>
                        <a:t>execution of the project.</a:t>
                      </a:r>
                      <a:endParaRPr lang="en-IN" sz="1600" dirty="0">
                        <a:solidFill>
                          <a:srgbClr val="0070C0"/>
                        </a:solidFill>
                      </a:endParaRPr>
                    </a:p>
                  </a:txBody>
                  <a:tcPr/>
                </a:tc>
                <a:extLst>
                  <a:ext uri="{0D108BD9-81ED-4DB2-BD59-A6C34878D82A}">
                    <a16:rowId xmlns:a16="http://schemas.microsoft.com/office/drawing/2014/main" xmlns="" val="1941706310"/>
                  </a:ext>
                </a:extLst>
              </a:tr>
              <a:tr h="452252">
                <a:tc>
                  <a:txBody>
                    <a:bodyPr/>
                    <a:lstStyle/>
                    <a:p>
                      <a:pPr algn="just"/>
                      <a:r>
                        <a:rPr lang="en-US" sz="1600" b="0" i="0" u="none" strike="noStrike" kern="1200" baseline="0" dirty="0">
                          <a:solidFill>
                            <a:srgbClr val="0070C0"/>
                          </a:solidFill>
                          <a:latin typeface="+mn-lt"/>
                          <a:ea typeface="+mn-ea"/>
                          <a:cs typeface="+mn-cs"/>
                        </a:rPr>
                        <a:t>Promote export import from/to </a:t>
                      </a:r>
                      <a:r>
                        <a:rPr lang="en-IN" sz="1600" b="0" i="0" u="none" strike="noStrike" kern="1200" baseline="0" dirty="0">
                          <a:solidFill>
                            <a:srgbClr val="0070C0"/>
                          </a:solidFill>
                          <a:latin typeface="+mn-lt"/>
                          <a:ea typeface="+mn-ea"/>
                          <a:cs typeface="+mn-cs"/>
                        </a:rPr>
                        <a:t>India</a:t>
                      </a:r>
                    </a:p>
                  </a:txBody>
                  <a:tcPr/>
                </a:tc>
                <a:tc>
                  <a:txBody>
                    <a:bodyPr/>
                    <a:lstStyle/>
                    <a:p>
                      <a:pPr algn="just"/>
                      <a:r>
                        <a:rPr lang="en-IN" sz="1600" b="0" i="0" u="none" strike="noStrike" kern="1200" baseline="0" dirty="0">
                          <a:solidFill>
                            <a:srgbClr val="0070C0"/>
                          </a:solidFill>
                          <a:latin typeface="+mn-lt"/>
                          <a:ea typeface="+mn-ea"/>
                          <a:cs typeface="+mn-cs"/>
                        </a:rPr>
                        <a:t>Rendering professional or consultancy services(</a:t>
                      </a:r>
                      <a:r>
                        <a:rPr lang="en-US" sz="1100" dirty="0"/>
                        <a:t>AD Category – I banks are directed not to grant any approval to any branch office, project office, liaison office or other place of business in India under FEMA for the purpose of practicing legal profession in India. NOV 23 Circular 07 RBI)</a:t>
                      </a:r>
                      <a:endParaRPr lang="en-IN" sz="1100" dirty="0">
                        <a:solidFill>
                          <a:srgbClr val="0070C0"/>
                        </a:solidFill>
                      </a:endParaRPr>
                    </a:p>
                  </a:txBody>
                  <a:tcPr/>
                </a:tc>
                <a:tc>
                  <a:txBody>
                    <a:bodyPr/>
                    <a:lstStyle/>
                    <a:p>
                      <a:pPr algn="just"/>
                      <a:endParaRPr lang="en-IN" sz="1600" dirty="0">
                        <a:solidFill>
                          <a:srgbClr val="0070C0"/>
                        </a:solidFill>
                      </a:endParaRPr>
                    </a:p>
                  </a:txBody>
                  <a:tcPr/>
                </a:tc>
                <a:extLst>
                  <a:ext uri="{0D108BD9-81ED-4DB2-BD59-A6C34878D82A}">
                    <a16:rowId xmlns:a16="http://schemas.microsoft.com/office/drawing/2014/main" xmlns="" val="3729043332"/>
                  </a:ext>
                </a:extLst>
              </a:tr>
              <a:tr h="882652">
                <a:tc>
                  <a:txBody>
                    <a:bodyPr/>
                    <a:lstStyle/>
                    <a:p>
                      <a:pPr algn="just"/>
                      <a:r>
                        <a:rPr lang="en-IN" sz="1600" b="0" i="0" u="none" strike="noStrike" kern="1200" baseline="0" dirty="0">
                          <a:solidFill>
                            <a:srgbClr val="0070C0"/>
                          </a:solidFill>
                          <a:latin typeface="+mn-lt"/>
                          <a:ea typeface="+mn-ea"/>
                          <a:cs typeface="+mn-cs"/>
                        </a:rPr>
                        <a:t>Promote technical / financial</a:t>
                      </a:r>
                    </a:p>
                    <a:p>
                      <a:pPr algn="just"/>
                      <a:r>
                        <a:rPr lang="en-IN" sz="1600" b="0" i="0" u="none" strike="noStrike" kern="1200" baseline="0" dirty="0">
                          <a:solidFill>
                            <a:srgbClr val="0070C0"/>
                          </a:solidFill>
                          <a:latin typeface="+mn-lt"/>
                          <a:ea typeface="+mn-ea"/>
                          <a:cs typeface="+mn-cs"/>
                        </a:rPr>
                        <a:t>Collaborations between parent/group companies and companies in India</a:t>
                      </a:r>
                    </a:p>
                  </a:txBody>
                  <a:tcPr/>
                </a:tc>
                <a:tc>
                  <a:txBody>
                    <a:bodyPr/>
                    <a:lstStyle/>
                    <a:p>
                      <a:pPr algn="just"/>
                      <a:r>
                        <a:rPr lang="en-US" sz="1600" b="0" i="0" u="none" strike="noStrike" kern="1200" baseline="0" dirty="0">
                          <a:solidFill>
                            <a:srgbClr val="0070C0"/>
                          </a:solidFill>
                          <a:latin typeface="+mn-lt"/>
                          <a:ea typeface="+mn-ea"/>
                          <a:cs typeface="+mn-cs"/>
                        </a:rPr>
                        <a:t>Carrying out research work in which the parent company is engaged</a:t>
                      </a:r>
                      <a:endParaRPr lang="en-IN" sz="1600" dirty="0">
                        <a:solidFill>
                          <a:srgbClr val="0070C0"/>
                        </a:solidFill>
                      </a:endParaRPr>
                    </a:p>
                  </a:txBody>
                  <a:tcPr/>
                </a:tc>
                <a:tc>
                  <a:txBody>
                    <a:bodyPr/>
                    <a:lstStyle/>
                    <a:p>
                      <a:pPr algn="just"/>
                      <a:endParaRPr lang="en-IN" sz="1600" dirty="0">
                        <a:solidFill>
                          <a:srgbClr val="0070C0"/>
                        </a:solidFill>
                      </a:endParaRPr>
                    </a:p>
                  </a:txBody>
                  <a:tcPr/>
                </a:tc>
                <a:extLst>
                  <a:ext uri="{0D108BD9-81ED-4DB2-BD59-A6C34878D82A}">
                    <a16:rowId xmlns:a16="http://schemas.microsoft.com/office/drawing/2014/main" xmlns="" val="3626952713"/>
                  </a:ext>
                </a:extLst>
              </a:tr>
              <a:tr h="808046">
                <a:tc>
                  <a:txBody>
                    <a:bodyPr/>
                    <a:lstStyle/>
                    <a:p>
                      <a:pPr algn="just"/>
                      <a:r>
                        <a:rPr lang="en-US" sz="1600" b="0" i="0" u="none" strike="noStrike" kern="1200" baseline="0" dirty="0">
                          <a:solidFill>
                            <a:srgbClr val="0070C0"/>
                          </a:solidFill>
                          <a:latin typeface="+mn-lt"/>
                          <a:ea typeface="+mn-ea"/>
                          <a:cs typeface="+mn-cs"/>
                        </a:rPr>
                        <a:t>Act as a communication channel</a:t>
                      </a:r>
                    </a:p>
                    <a:p>
                      <a:pPr algn="just"/>
                      <a:r>
                        <a:rPr lang="en-US" sz="1600" b="0" i="0" u="none" strike="noStrike" kern="1200" baseline="0" dirty="0">
                          <a:solidFill>
                            <a:srgbClr val="0070C0"/>
                          </a:solidFill>
                          <a:latin typeface="+mn-lt"/>
                          <a:ea typeface="+mn-ea"/>
                          <a:cs typeface="+mn-cs"/>
                        </a:rPr>
                        <a:t>between the parent company and</a:t>
                      </a:r>
                    </a:p>
                    <a:p>
                      <a:pPr algn="just"/>
                      <a:r>
                        <a:rPr lang="en-IN" sz="1600" b="0" i="0" u="none" strike="noStrike" kern="1200" baseline="0" dirty="0">
                          <a:solidFill>
                            <a:srgbClr val="0070C0"/>
                          </a:solidFill>
                          <a:latin typeface="+mn-lt"/>
                          <a:ea typeface="+mn-ea"/>
                          <a:cs typeface="+mn-cs"/>
                        </a:rPr>
                        <a:t>Indian Entities.</a:t>
                      </a:r>
                    </a:p>
                  </a:txBody>
                  <a:tcPr/>
                </a:tc>
                <a:tc>
                  <a:txBody>
                    <a:bodyPr/>
                    <a:lstStyle/>
                    <a:p>
                      <a:pPr algn="just"/>
                      <a:r>
                        <a:rPr lang="en-IN" sz="1600" b="0" i="0" u="none" strike="noStrike" kern="1200" baseline="0" dirty="0">
                          <a:solidFill>
                            <a:srgbClr val="0070C0"/>
                          </a:solidFill>
                          <a:latin typeface="+mn-lt"/>
                          <a:ea typeface="+mn-ea"/>
                          <a:cs typeface="+mn-cs"/>
                        </a:rPr>
                        <a:t>Promoting technical or financial collaborations between Indian </a:t>
                      </a:r>
                      <a:r>
                        <a:rPr lang="en-US" sz="1600" b="0" i="0" u="none" strike="noStrike" kern="1200" baseline="0" dirty="0">
                          <a:solidFill>
                            <a:srgbClr val="0070C0"/>
                          </a:solidFill>
                          <a:latin typeface="+mn-lt"/>
                          <a:ea typeface="+mn-ea"/>
                          <a:cs typeface="+mn-cs"/>
                        </a:rPr>
                        <a:t>companies and parent or overseas </a:t>
                      </a:r>
                      <a:r>
                        <a:rPr lang="en-IN" sz="1600" b="0" i="0" u="none" strike="noStrike" kern="1200" baseline="0" dirty="0">
                          <a:solidFill>
                            <a:srgbClr val="0070C0"/>
                          </a:solidFill>
                          <a:latin typeface="+mn-lt"/>
                          <a:ea typeface="+mn-ea"/>
                          <a:cs typeface="+mn-cs"/>
                        </a:rPr>
                        <a:t>group company</a:t>
                      </a:r>
                      <a:endParaRPr lang="en-IN" sz="1600" dirty="0">
                        <a:solidFill>
                          <a:srgbClr val="0070C0"/>
                        </a:solidFill>
                      </a:endParaRPr>
                    </a:p>
                  </a:txBody>
                  <a:tcPr/>
                </a:tc>
                <a:tc>
                  <a:txBody>
                    <a:bodyPr/>
                    <a:lstStyle/>
                    <a:p>
                      <a:pPr algn="just"/>
                      <a:endParaRPr lang="en-IN" sz="1600" dirty="0">
                        <a:solidFill>
                          <a:srgbClr val="0070C0"/>
                        </a:solidFill>
                      </a:endParaRPr>
                    </a:p>
                  </a:txBody>
                  <a:tcPr/>
                </a:tc>
                <a:extLst>
                  <a:ext uri="{0D108BD9-81ED-4DB2-BD59-A6C34878D82A}">
                    <a16:rowId xmlns:a16="http://schemas.microsoft.com/office/drawing/2014/main" xmlns="" val="4272369121"/>
                  </a:ext>
                </a:extLst>
              </a:tr>
              <a:tr h="636593">
                <a:tc>
                  <a:txBody>
                    <a:bodyPr/>
                    <a:lstStyle/>
                    <a:p>
                      <a:pPr algn="just"/>
                      <a:endParaRPr lang="en-IN" sz="1600" b="0" i="0" u="none" strike="noStrike" kern="1200" baseline="0" dirty="0">
                        <a:solidFill>
                          <a:srgbClr val="0070C0"/>
                        </a:solidFill>
                        <a:latin typeface="+mn-lt"/>
                        <a:ea typeface="+mn-ea"/>
                        <a:cs typeface="+mn-cs"/>
                      </a:endParaRPr>
                    </a:p>
                  </a:txBody>
                  <a:tcPr/>
                </a:tc>
                <a:tc>
                  <a:txBody>
                    <a:bodyPr/>
                    <a:lstStyle/>
                    <a:p>
                      <a:pPr algn="just"/>
                      <a:r>
                        <a:rPr lang="en-US" sz="1600" b="0" i="0" u="none" strike="noStrike" kern="1200" baseline="0" dirty="0">
                          <a:solidFill>
                            <a:srgbClr val="0070C0"/>
                          </a:solidFill>
                          <a:latin typeface="+mn-lt"/>
                          <a:ea typeface="+mn-ea"/>
                          <a:cs typeface="+mn-cs"/>
                        </a:rPr>
                        <a:t>Representing the parent company in India and acting as buying/ selling </a:t>
                      </a:r>
                      <a:r>
                        <a:rPr lang="en-IN" sz="1600" b="0" i="0" u="none" strike="noStrike" kern="1200" baseline="0" dirty="0">
                          <a:solidFill>
                            <a:srgbClr val="0070C0"/>
                          </a:solidFill>
                          <a:latin typeface="+mn-lt"/>
                          <a:ea typeface="+mn-ea"/>
                          <a:cs typeface="+mn-cs"/>
                        </a:rPr>
                        <a:t>agent in India</a:t>
                      </a:r>
                      <a:endParaRPr lang="en-IN" sz="1600" dirty="0">
                        <a:solidFill>
                          <a:srgbClr val="0070C0"/>
                        </a:solidFill>
                      </a:endParaRPr>
                    </a:p>
                  </a:txBody>
                  <a:tcPr/>
                </a:tc>
                <a:tc>
                  <a:txBody>
                    <a:bodyPr/>
                    <a:lstStyle/>
                    <a:p>
                      <a:pPr algn="just"/>
                      <a:endParaRPr lang="en-IN" sz="1600" dirty="0">
                        <a:solidFill>
                          <a:srgbClr val="0070C0"/>
                        </a:solidFill>
                      </a:endParaRPr>
                    </a:p>
                  </a:txBody>
                  <a:tcPr/>
                </a:tc>
                <a:extLst>
                  <a:ext uri="{0D108BD9-81ED-4DB2-BD59-A6C34878D82A}">
                    <a16:rowId xmlns:a16="http://schemas.microsoft.com/office/drawing/2014/main" xmlns="" val="1768629191"/>
                  </a:ext>
                </a:extLst>
              </a:tr>
              <a:tr h="568625">
                <a:tc>
                  <a:txBody>
                    <a:bodyPr/>
                    <a:lstStyle/>
                    <a:p>
                      <a:pPr algn="just"/>
                      <a:endParaRPr lang="en-IN" sz="1600" dirty="0">
                        <a:solidFill>
                          <a:srgbClr val="0070C0"/>
                        </a:solidFill>
                      </a:endParaRPr>
                    </a:p>
                  </a:txBody>
                  <a:tcPr/>
                </a:tc>
                <a:tc>
                  <a:txBody>
                    <a:bodyPr/>
                    <a:lstStyle/>
                    <a:p>
                      <a:pPr algn="just"/>
                      <a:r>
                        <a:rPr lang="en-IN" sz="1600" b="0" i="0" u="none" strike="noStrike" kern="1200" baseline="0" dirty="0">
                          <a:solidFill>
                            <a:srgbClr val="0070C0"/>
                          </a:solidFill>
                          <a:latin typeface="+mn-lt"/>
                          <a:ea typeface="+mn-ea"/>
                          <a:cs typeface="+mn-cs"/>
                        </a:rPr>
                        <a:t>Rendering services in Information Technology and development of software in India</a:t>
                      </a:r>
                      <a:endParaRPr lang="en-IN" sz="1600" dirty="0">
                        <a:solidFill>
                          <a:srgbClr val="0070C0"/>
                        </a:solidFill>
                      </a:endParaRPr>
                    </a:p>
                  </a:txBody>
                  <a:tcPr/>
                </a:tc>
                <a:tc>
                  <a:txBody>
                    <a:bodyPr/>
                    <a:lstStyle/>
                    <a:p>
                      <a:pPr algn="just"/>
                      <a:endParaRPr lang="en-IN" sz="1600" dirty="0">
                        <a:solidFill>
                          <a:srgbClr val="0070C0"/>
                        </a:solidFill>
                      </a:endParaRPr>
                    </a:p>
                  </a:txBody>
                  <a:tcPr/>
                </a:tc>
                <a:extLst>
                  <a:ext uri="{0D108BD9-81ED-4DB2-BD59-A6C34878D82A}">
                    <a16:rowId xmlns:a16="http://schemas.microsoft.com/office/drawing/2014/main" xmlns="" val="3640853145"/>
                  </a:ext>
                </a:extLst>
              </a:tr>
              <a:tr h="589862">
                <a:tc>
                  <a:txBody>
                    <a:bodyPr/>
                    <a:lstStyle/>
                    <a:p>
                      <a:endParaRPr lang="en-IN" sz="1600" dirty="0">
                        <a:solidFill>
                          <a:srgbClr val="0070C0"/>
                        </a:solidFill>
                      </a:endParaRPr>
                    </a:p>
                  </a:txBody>
                  <a:tcPr/>
                </a:tc>
                <a:tc>
                  <a:txBody>
                    <a:bodyPr/>
                    <a:lstStyle/>
                    <a:p>
                      <a:r>
                        <a:rPr lang="en-US" sz="1600" b="0" i="0" u="none" strike="noStrike" kern="1200" baseline="0" dirty="0">
                          <a:solidFill>
                            <a:srgbClr val="0070C0"/>
                          </a:solidFill>
                          <a:latin typeface="+mn-lt"/>
                          <a:ea typeface="+mn-ea"/>
                          <a:cs typeface="+mn-cs"/>
                        </a:rPr>
                        <a:t>Rendering technical support to the products supplied by parent/group </a:t>
                      </a:r>
                      <a:r>
                        <a:rPr lang="en-IN" sz="1600" b="0" i="0" u="none" strike="noStrike" kern="1200" baseline="0" dirty="0">
                          <a:solidFill>
                            <a:srgbClr val="0070C0"/>
                          </a:solidFill>
                          <a:latin typeface="+mn-lt"/>
                          <a:ea typeface="+mn-ea"/>
                          <a:cs typeface="+mn-cs"/>
                        </a:rPr>
                        <a:t>companies</a:t>
                      </a:r>
                      <a:endParaRPr lang="en-IN" sz="1600" dirty="0">
                        <a:solidFill>
                          <a:srgbClr val="0070C0"/>
                        </a:solidFill>
                      </a:endParaRPr>
                    </a:p>
                  </a:txBody>
                  <a:tcPr/>
                </a:tc>
                <a:tc>
                  <a:txBody>
                    <a:bodyPr/>
                    <a:lstStyle/>
                    <a:p>
                      <a:endParaRPr lang="en-IN" sz="1600" dirty="0">
                        <a:solidFill>
                          <a:srgbClr val="0070C0"/>
                        </a:solidFill>
                      </a:endParaRPr>
                    </a:p>
                  </a:txBody>
                  <a:tcPr/>
                </a:tc>
                <a:extLst>
                  <a:ext uri="{0D108BD9-81ED-4DB2-BD59-A6C34878D82A}">
                    <a16:rowId xmlns:a16="http://schemas.microsoft.com/office/drawing/2014/main" xmlns="" val="874009072"/>
                  </a:ext>
                </a:extLst>
              </a:tr>
              <a:tr h="561091">
                <a:tc>
                  <a:txBody>
                    <a:bodyPr/>
                    <a:lstStyle/>
                    <a:p>
                      <a:endParaRPr lang="en-IN" dirty="0"/>
                    </a:p>
                  </a:txBody>
                  <a:tcPr/>
                </a:tc>
                <a:tc>
                  <a:txBody>
                    <a:bodyPr/>
                    <a:lstStyle/>
                    <a:p>
                      <a:r>
                        <a:rPr lang="en-IN" sz="1600" b="0" i="0" u="none" strike="noStrike" kern="1200" baseline="0" dirty="0">
                          <a:solidFill>
                            <a:srgbClr val="0070C0"/>
                          </a:solidFill>
                          <a:latin typeface="+mn-lt"/>
                          <a:ea typeface="+mn-ea"/>
                          <a:cs typeface="+mn-cs"/>
                        </a:rPr>
                        <a:t>Representing</a:t>
                      </a:r>
                      <a:r>
                        <a:rPr lang="en-IN" sz="1800" b="0" i="0" u="none" strike="noStrike" kern="1200" baseline="0" dirty="0">
                          <a:solidFill>
                            <a:schemeClr val="dk1"/>
                          </a:solidFill>
                          <a:latin typeface="+mn-lt"/>
                          <a:ea typeface="+mn-ea"/>
                          <a:cs typeface="+mn-cs"/>
                        </a:rPr>
                        <a:t> </a:t>
                      </a:r>
                      <a:r>
                        <a:rPr lang="en-IN" sz="1600" b="0" i="0" u="none" strike="noStrike" kern="1200" baseline="0" dirty="0">
                          <a:solidFill>
                            <a:srgbClr val="0070C0"/>
                          </a:solidFill>
                          <a:latin typeface="+mn-lt"/>
                          <a:ea typeface="+mn-ea"/>
                          <a:cs typeface="+mn-cs"/>
                        </a:rPr>
                        <a:t>a foreign airline/ shipping company</a:t>
                      </a:r>
                    </a:p>
                  </a:txBody>
                  <a:tcPr/>
                </a:tc>
                <a:tc>
                  <a:txBody>
                    <a:bodyPr/>
                    <a:lstStyle/>
                    <a:p>
                      <a:endParaRPr lang="en-IN" dirty="0"/>
                    </a:p>
                  </a:txBody>
                  <a:tcPr/>
                </a:tc>
                <a:extLst>
                  <a:ext uri="{0D108BD9-81ED-4DB2-BD59-A6C34878D82A}">
                    <a16:rowId xmlns:a16="http://schemas.microsoft.com/office/drawing/2014/main" xmlns="" val="1859682083"/>
                  </a:ext>
                </a:extLst>
              </a:tr>
            </a:tbl>
          </a:graphicData>
        </a:graphic>
      </p:graphicFrame>
    </p:spTree>
    <p:extLst>
      <p:ext uri="{BB962C8B-B14F-4D97-AF65-F5344CB8AC3E}">
        <p14:creationId xmlns:p14="http://schemas.microsoft.com/office/powerpoint/2010/main" val="28132956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87BBC421-2271-4A7F-8181-38C5AE948757}"/>
              </a:ext>
            </a:extLst>
          </p:cNvPr>
          <p:cNvGraphicFramePr/>
          <p:nvPr>
            <p:extLst>
              <p:ext uri="{D42A27DB-BD31-4B8C-83A1-F6EECF244321}">
                <p14:modId xmlns:p14="http://schemas.microsoft.com/office/powerpoint/2010/main" val="2387360250"/>
              </p:ext>
            </p:extLst>
          </p:nvPr>
        </p:nvGraphicFramePr>
        <p:xfrm>
          <a:off x="502920" y="347169"/>
          <a:ext cx="11186160" cy="57014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506535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xmlns="" id="{9DBDDE9E-6459-41F5-B13A-DE9F997E7861}"/>
              </a:ext>
            </a:extLst>
          </p:cNvPr>
          <p:cNvGraphicFramePr/>
          <p:nvPr>
            <p:extLst>
              <p:ext uri="{D42A27DB-BD31-4B8C-83A1-F6EECF244321}">
                <p14:modId xmlns:p14="http://schemas.microsoft.com/office/powerpoint/2010/main" val="2667060557"/>
              </p:ext>
            </p:extLst>
          </p:nvPr>
        </p:nvGraphicFramePr>
        <p:xfrm>
          <a:off x="27709" y="0"/>
          <a:ext cx="12404436"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xmlns="" id="{174A4C0D-DC46-462F-85BA-EE621D72155E}"/>
              </a:ext>
            </a:extLst>
          </p:cNvPr>
          <p:cNvSpPr txBox="1"/>
          <p:nvPr/>
        </p:nvSpPr>
        <p:spPr>
          <a:xfrm>
            <a:off x="1791855" y="498764"/>
            <a:ext cx="8201890" cy="461665"/>
          </a:xfrm>
          <a:prstGeom prst="rect">
            <a:avLst/>
          </a:prstGeom>
          <a:noFill/>
        </p:spPr>
        <p:txBody>
          <a:bodyPr wrap="square" rtlCol="0">
            <a:spAutoFit/>
          </a:bodyPr>
          <a:lstStyle/>
          <a:p>
            <a:r>
              <a:rPr lang="en-IN" sz="2400" b="1" dirty="0">
                <a:solidFill>
                  <a:srgbClr val="0070C0"/>
                </a:solidFill>
              </a:rPr>
              <a:t>Steps need to follow for establishment of LO/BO/PO</a:t>
            </a:r>
          </a:p>
        </p:txBody>
      </p:sp>
    </p:spTree>
    <p:extLst>
      <p:ext uri="{BB962C8B-B14F-4D97-AF65-F5344CB8AC3E}">
        <p14:creationId xmlns:p14="http://schemas.microsoft.com/office/powerpoint/2010/main" val="20079120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xmlns="" id="{82049B15-F2DE-4101-9AE7-1A6C48DBFC34}"/>
              </a:ext>
            </a:extLst>
          </p:cNvPr>
          <p:cNvGraphicFramePr/>
          <p:nvPr/>
        </p:nvGraphicFramePr>
        <p:xfrm>
          <a:off x="230909" y="0"/>
          <a:ext cx="11416146" cy="6936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941079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xmlns="" id="{CE9437DF-7F88-4237-8E24-1587C32CFBA5}"/>
              </a:ext>
            </a:extLst>
          </p:cNvPr>
          <p:cNvGraphicFramePr/>
          <p:nvPr>
            <p:extLst>
              <p:ext uri="{D42A27DB-BD31-4B8C-83A1-F6EECF244321}">
                <p14:modId xmlns:p14="http://schemas.microsoft.com/office/powerpoint/2010/main" val="788726620"/>
              </p:ext>
            </p:extLst>
          </p:nvPr>
        </p:nvGraphicFramePr>
        <p:xfrm>
          <a:off x="101600" y="581891"/>
          <a:ext cx="9430327" cy="558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572446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xmlns="" id="{F8BC4C8C-B4BB-48A9-B55D-6F63E4218C95}"/>
              </a:ext>
            </a:extLst>
          </p:cNvPr>
          <p:cNvGraphicFramePr/>
          <p:nvPr>
            <p:extLst>
              <p:ext uri="{D42A27DB-BD31-4B8C-83A1-F6EECF244321}">
                <p14:modId xmlns:p14="http://schemas.microsoft.com/office/powerpoint/2010/main" val="3208821770"/>
              </p:ext>
            </p:extLst>
          </p:nvPr>
        </p:nvGraphicFramePr>
        <p:xfrm>
          <a:off x="295564" y="258618"/>
          <a:ext cx="11286836" cy="58797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xmlns="" id="{A0E4EAB0-C6AE-454A-8CAF-0066012B2B5E}"/>
              </a:ext>
            </a:extLst>
          </p:cNvPr>
          <p:cNvSpPr txBox="1"/>
          <p:nvPr/>
        </p:nvSpPr>
        <p:spPr>
          <a:xfrm>
            <a:off x="4581236" y="3029527"/>
            <a:ext cx="2641600" cy="523220"/>
          </a:xfrm>
          <a:prstGeom prst="rect">
            <a:avLst/>
          </a:prstGeom>
          <a:noFill/>
        </p:spPr>
        <p:txBody>
          <a:bodyPr wrap="square" rtlCol="0">
            <a:spAutoFit/>
          </a:bodyPr>
          <a:lstStyle/>
          <a:p>
            <a:r>
              <a:rPr lang="en-IN" sz="2800" b="1" dirty="0">
                <a:solidFill>
                  <a:srgbClr val="FF0000"/>
                </a:solidFill>
              </a:rPr>
              <a:t>COMPLIANCES </a:t>
            </a:r>
          </a:p>
        </p:txBody>
      </p:sp>
    </p:spTree>
    <p:extLst>
      <p:ext uri="{BB962C8B-B14F-4D97-AF65-F5344CB8AC3E}">
        <p14:creationId xmlns:p14="http://schemas.microsoft.com/office/powerpoint/2010/main" val="352910126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8KEztrqPu0.ccF8qdOw.L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GK8.aFC3p0ils54GIHuZgw"/>
</p:tagLst>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16663</TotalTime>
  <Words>2248</Words>
  <Application>Microsoft Office PowerPoint</Application>
  <PresentationFormat>Widescreen</PresentationFormat>
  <Paragraphs>293</Paragraphs>
  <Slides>21</Slides>
  <Notes>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MS PGothic</vt:lpstr>
      <vt:lpstr>Arial</vt:lpstr>
      <vt:lpstr>Arial-BoldMT</vt:lpstr>
      <vt:lpstr>Calibri</vt:lpstr>
      <vt:lpstr>Faustina</vt:lpstr>
      <vt:lpstr>Georgia</vt:lpstr>
      <vt:lpstr>Open Sans</vt:lpstr>
      <vt:lpstr>Trebuchet MS</vt:lpstr>
      <vt:lpstr>Verdana</vt:lpstr>
      <vt:lpstr>Wingdings 2</vt:lpstr>
      <vt:lpstr>Wingdings 3</vt:lpstr>
      <vt:lpstr>Facet</vt:lpstr>
      <vt:lpstr>PowerPoint Presentation</vt:lpstr>
      <vt:lpstr>VARIOUS MODES FOR FOREIGN COMPANIES BUSINESS IN INDIA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Pre-requisite for Compounding Process and Indicative Factors for CA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Devender Kumar</dc:creator>
  <cp:lastModifiedBy>deven</cp:lastModifiedBy>
  <cp:revision>395</cp:revision>
  <dcterms:created xsi:type="dcterms:W3CDTF">2019-09-04T06:54:34Z</dcterms:created>
  <dcterms:modified xsi:type="dcterms:W3CDTF">2024-04-12T17:34:04Z</dcterms:modified>
</cp:coreProperties>
</file>