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04" r:id="rId2"/>
    <p:sldId id="536" r:id="rId3"/>
    <p:sldId id="545" r:id="rId4"/>
    <p:sldId id="563" r:id="rId5"/>
    <p:sldId id="564" r:id="rId6"/>
    <p:sldId id="565" r:id="rId7"/>
    <p:sldId id="566" r:id="rId8"/>
    <p:sldId id="548" r:id="rId9"/>
    <p:sldId id="549" r:id="rId10"/>
    <p:sldId id="550" r:id="rId11"/>
    <p:sldId id="551" r:id="rId12"/>
    <p:sldId id="552" r:id="rId13"/>
    <p:sldId id="553" r:id="rId14"/>
    <p:sldId id="555" r:id="rId15"/>
    <p:sldId id="556" r:id="rId16"/>
    <p:sldId id="557" r:id="rId17"/>
    <p:sldId id="558" r:id="rId18"/>
    <p:sldId id="537" r:id="rId19"/>
    <p:sldId id="539" r:id="rId20"/>
    <p:sldId id="559" r:id="rId21"/>
    <p:sldId id="560" r:id="rId22"/>
    <p:sldId id="561" r:id="rId23"/>
    <p:sldId id="568" r:id="rId24"/>
    <p:sldId id="562" r:id="rId25"/>
    <p:sldId id="567" r:id="rId26"/>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kshat Sharma" initials="AS" lastIdx="10" clrIdx="1">
    <p:extLst>
      <p:ext uri="{19B8F6BF-5375-455C-9EA6-DF929625EA0E}">
        <p15:presenceInfo xmlns:p15="http://schemas.microsoft.com/office/powerpoint/2012/main" userId="S-1-5-21-109181126-1751940570-2626064340-7211" providerId="AD"/>
      </p:ext>
    </p:extLst>
  </p:cmAuthor>
  <p:cmAuthor id="3" name="Pooja Teotia" initials="PT" lastIdx="1" clrIdx="0">
    <p:extLst>
      <p:ext uri="{19B8F6BF-5375-455C-9EA6-DF929625EA0E}">
        <p15:presenceInfo xmlns:p15="http://schemas.microsoft.com/office/powerpoint/2012/main" userId="S-1-5-21-109181126-1751940570-2626064340-52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47" autoAdjust="0"/>
    <p:restoredTop sz="95332" autoAdjust="0"/>
  </p:normalViewPr>
  <p:slideViewPr>
    <p:cSldViewPr snapToGrid="0">
      <p:cViewPr varScale="1">
        <p:scale>
          <a:sx n="57" d="100"/>
          <a:sy n="57" d="100"/>
        </p:scale>
        <p:origin x="115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F4B4F9C7-E8E6-45AF-8892-80E919A1F7A2}" type="datetimeFigureOut">
              <a:rPr lang="en-US" smtClean="0"/>
              <a:t>4/12/2024</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99FD4CCF-3ED1-4366-A228-494A6F8A5337}" type="slidenum">
              <a:rPr lang="en-US" smtClean="0"/>
              <a:t>‹#›</a:t>
            </a:fld>
            <a:endParaRPr lang="en-US"/>
          </a:p>
        </p:txBody>
      </p:sp>
    </p:spTree>
    <p:extLst>
      <p:ext uri="{BB962C8B-B14F-4D97-AF65-F5344CB8AC3E}">
        <p14:creationId xmlns:p14="http://schemas.microsoft.com/office/powerpoint/2010/main" val="3871524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0ECC06-A08F-4EAA-B820-8257A44794D6}"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295787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0ECC06-A08F-4EAA-B820-8257A44794D6}"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3468648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0ECC06-A08F-4EAA-B820-8257A44794D6}"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3259680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0ECC06-A08F-4EAA-B820-8257A44794D6}"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1589298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0ECC06-A08F-4EAA-B820-8257A44794D6}" type="datetimeFigureOut">
              <a:rPr lang="en-US" smtClean="0"/>
              <a:t>4/12/2024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88527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0ECC06-A08F-4EAA-B820-8257A44794D6}"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221162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A0ECC06-A08F-4EAA-B820-8257A44794D6}" type="datetimeFigureOut">
              <a:rPr lang="en-US" smtClean="0"/>
              <a:t>4/12/2024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2757046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A0ECC06-A08F-4EAA-B820-8257A44794D6}" type="datetimeFigureOut">
              <a:rPr lang="en-US" smtClean="0"/>
              <a:t>4/12/2024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1415609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ECC06-A08F-4EAA-B820-8257A44794D6}" type="datetimeFigureOut">
              <a:rPr lang="en-US" smtClean="0"/>
              <a:t>4/12/2024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1267423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0ECC06-A08F-4EAA-B820-8257A44794D6}"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3424584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0ECC06-A08F-4EAA-B820-8257A44794D6}" type="datetimeFigureOut">
              <a:rPr lang="en-US" smtClean="0"/>
              <a:t>4/12/2024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17DD72-36EA-401B-9E6B-C5FE230811A7}" type="slidenum">
              <a:rPr lang="en-US" smtClean="0"/>
              <a:t>‹#›</a:t>
            </a:fld>
            <a:endParaRPr lang="en-US"/>
          </a:p>
        </p:txBody>
      </p:sp>
    </p:spTree>
    <p:extLst>
      <p:ext uri="{BB962C8B-B14F-4D97-AF65-F5344CB8AC3E}">
        <p14:creationId xmlns:p14="http://schemas.microsoft.com/office/powerpoint/2010/main" val="3519250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0ECC06-A08F-4EAA-B820-8257A44794D6}" type="datetimeFigureOut">
              <a:rPr lang="en-US" smtClean="0"/>
              <a:t>4/12/2024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7DD72-36EA-401B-9E6B-C5FE230811A7}" type="slidenum">
              <a:rPr lang="en-US" smtClean="0"/>
              <a:t>‹#›</a:t>
            </a:fld>
            <a:endParaRPr lang="en-US"/>
          </a:p>
        </p:txBody>
      </p:sp>
    </p:spTree>
    <p:extLst>
      <p:ext uri="{BB962C8B-B14F-4D97-AF65-F5344CB8AC3E}">
        <p14:creationId xmlns:p14="http://schemas.microsoft.com/office/powerpoint/2010/main" val="1488578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6140076"/>
            <a:ext cx="12192000" cy="717924"/>
          </a:xfrm>
          <a:prstGeom prst="rect">
            <a:avLst/>
          </a:prstGeom>
        </p:spPr>
      </p:pic>
      <p:sp>
        <p:nvSpPr>
          <p:cNvPr id="7" name="TextBox 6"/>
          <p:cNvSpPr txBox="1"/>
          <p:nvPr/>
        </p:nvSpPr>
        <p:spPr>
          <a:xfrm>
            <a:off x="1316182" y="671616"/>
            <a:ext cx="9102435" cy="3970318"/>
          </a:xfrm>
          <a:prstGeom prst="rect">
            <a:avLst/>
          </a:prstGeom>
          <a:noFill/>
        </p:spPr>
        <p:txBody>
          <a:bodyPr wrap="square" rtlCol="0">
            <a:spAutoFit/>
          </a:bodyPr>
          <a:lstStyle/>
          <a:p>
            <a:pPr algn="ctr"/>
            <a:r>
              <a:rPr lang="en-US" sz="3600" b="1" i="1" dirty="0">
                <a:solidFill>
                  <a:srgbClr val="C00000"/>
                </a:solidFill>
              </a:rPr>
              <a:t>Practical aspects of </a:t>
            </a:r>
          </a:p>
          <a:p>
            <a:pPr algn="ctr"/>
            <a:endParaRPr lang="en-US" sz="3600" b="1" i="1" dirty="0">
              <a:solidFill>
                <a:srgbClr val="C00000"/>
              </a:solidFill>
            </a:endParaRPr>
          </a:p>
          <a:p>
            <a:pPr algn="ctr"/>
            <a:r>
              <a:rPr lang="en-US" sz="3600" b="1" i="1" dirty="0">
                <a:solidFill>
                  <a:srgbClr val="C00000"/>
                </a:solidFill>
              </a:rPr>
              <a:t>Corporate Restructuring </a:t>
            </a:r>
          </a:p>
          <a:p>
            <a:pPr algn="ctr"/>
            <a:endParaRPr lang="en-US" sz="3600" b="1" i="1" dirty="0">
              <a:solidFill>
                <a:srgbClr val="C00000"/>
              </a:solidFill>
            </a:endParaRPr>
          </a:p>
          <a:p>
            <a:pPr algn="ctr"/>
            <a:r>
              <a:rPr lang="en-US" sz="3600" b="1" i="1" dirty="0">
                <a:solidFill>
                  <a:srgbClr val="C00000"/>
                </a:solidFill>
              </a:rPr>
              <a:t>&amp;</a:t>
            </a:r>
          </a:p>
          <a:p>
            <a:pPr algn="ctr"/>
            <a:endParaRPr lang="en-US" sz="3600" b="1" i="1" dirty="0">
              <a:solidFill>
                <a:srgbClr val="C00000"/>
              </a:solidFill>
            </a:endParaRPr>
          </a:p>
          <a:p>
            <a:pPr algn="ctr"/>
            <a:r>
              <a:rPr lang="en-US" sz="3600" b="1" i="1" dirty="0">
                <a:solidFill>
                  <a:srgbClr val="C00000"/>
                </a:solidFill>
              </a:rPr>
              <a:t>Merger &amp; Acquisition  </a:t>
            </a:r>
          </a:p>
        </p:txBody>
      </p:sp>
      <p:sp>
        <p:nvSpPr>
          <p:cNvPr id="3" name="Slide Number Placeholder 2"/>
          <p:cNvSpPr>
            <a:spLocks noGrp="1"/>
          </p:cNvSpPr>
          <p:nvPr>
            <p:ph type="sldNum" sz="quarter" idx="12"/>
          </p:nvPr>
        </p:nvSpPr>
        <p:spPr/>
        <p:txBody>
          <a:bodyPr/>
          <a:lstStyle/>
          <a:p>
            <a:fld id="{A79084EB-27B5-43F9-AD93-E6A066346044}" type="slidenum">
              <a:rPr lang="en-US" smtClean="0"/>
              <a:t>1</a:t>
            </a:fld>
            <a:endParaRPr lang="en-US"/>
          </a:p>
        </p:txBody>
      </p:sp>
    </p:spTree>
    <p:extLst>
      <p:ext uri="{BB962C8B-B14F-4D97-AF65-F5344CB8AC3E}">
        <p14:creationId xmlns:p14="http://schemas.microsoft.com/office/powerpoint/2010/main" val="2580746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a:solidFill>
                  <a:srgbClr val="C00000"/>
                </a:solidFill>
              </a:rPr>
              <a:t>Few Questions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5632311"/>
          </a:xfrm>
          <a:prstGeom prst="rect">
            <a:avLst/>
          </a:prstGeom>
          <a:noFill/>
        </p:spPr>
        <p:txBody>
          <a:bodyPr wrap="square" rtlCol="0">
            <a:spAutoFit/>
          </a:bodyPr>
          <a:lstStyle/>
          <a:p>
            <a:pPr marL="342900" indent="-342900">
              <a:buFont typeface="Arial" panose="020B0604020202020204" pitchFamily="34" charset="0"/>
              <a:buChar char="•"/>
            </a:pPr>
            <a:r>
              <a:rPr lang="en-US" sz="2400" b="1" dirty="0"/>
              <a:t>How many Merger, Acquisition or Corporate </a:t>
            </a:r>
            <a:r>
              <a:rPr lang="en-US" sz="2400" b="1" dirty="0" err="1"/>
              <a:t>restructuing</a:t>
            </a:r>
            <a:r>
              <a:rPr lang="en-US" sz="2400" b="1" dirty="0"/>
              <a:t> deal happen every year in India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How many of these deals are successful ?</a:t>
            </a:r>
          </a:p>
          <a:p>
            <a:pPr marL="342900" indent="-342900">
              <a:buFont typeface="Arial" panose="020B0604020202020204" pitchFamily="34" charset="0"/>
              <a:buChar char="•"/>
            </a:pPr>
            <a:endParaRPr lang="en-US" sz="2400" b="1" dirty="0"/>
          </a:p>
          <a:p>
            <a:pPr marL="800100" lvl="1" indent="-342900">
              <a:buFont typeface="Arial" panose="020B0604020202020204" pitchFamily="34" charset="0"/>
              <a:buChar char="•"/>
            </a:pPr>
            <a:r>
              <a:rPr lang="en-US" sz="2400" b="1" dirty="0"/>
              <a:t>Top 5 Successful M&amp;A Deals ?</a:t>
            </a:r>
          </a:p>
          <a:p>
            <a:pPr marL="800100" lvl="1" indent="-342900">
              <a:buFont typeface="Arial" panose="020B0604020202020204" pitchFamily="34" charset="0"/>
              <a:buChar char="•"/>
            </a:pPr>
            <a:endParaRPr lang="en-US" sz="2400" b="1" dirty="0"/>
          </a:p>
          <a:p>
            <a:pPr marL="800100" lvl="1" indent="-342900">
              <a:buFont typeface="Arial" panose="020B0604020202020204" pitchFamily="34" charset="0"/>
              <a:buChar char="•"/>
            </a:pPr>
            <a:endParaRPr lang="en-US" sz="2400" b="1" dirty="0"/>
          </a:p>
          <a:p>
            <a:pPr marL="800100" lvl="1" indent="-342900">
              <a:buFont typeface="Arial" panose="020B0604020202020204" pitchFamily="34" charset="0"/>
              <a:buChar char="•"/>
            </a:pPr>
            <a:r>
              <a:rPr lang="en-US" sz="2400" b="1" dirty="0"/>
              <a:t>Top 5 Failed M&amp;A Deals ?</a:t>
            </a:r>
          </a:p>
          <a:p>
            <a:pPr marL="342900" indent="-342900">
              <a:buFont typeface="Arial" panose="020B0604020202020204" pitchFamily="34" charset="0"/>
              <a:buChar char="•"/>
            </a:pPr>
            <a:endParaRPr lang="en-US" sz="2400" b="1" dirty="0"/>
          </a:p>
          <a:p>
            <a:endParaRPr lang="en-US" sz="2400" b="1" dirty="0"/>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5857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a:solidFill>
                  <a:srgbClr val="C00000"/>
                </a:solidFill>
              </a:rPr>
              <a:t>Few Questions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5632311"/>
          </a:xfrm>
          <a:prstGeom prst="rect">
            <a:avLst/>
          </a:prstGeom>
          <a:noFill/>
        </p:spPr>
        <p:txBody>
          <a:bodyPr wrap="square" rtlCol="0">
            <a:spAutoFit/>
          </a:bodyPr>
          <a:lstStyle/>
          <a:p>
            <a:pPr marL="342900" indent="-342900">
              <a:buFont typeface="Arial" panose="020B0604020202020204" pitchFamily="34" charset="0"/>
              <a:buChar char="•"/>
            </a:pPr>
            <a:r>
              <a:rPr lang="en-US" sz="2400" b="1" dirty="0"/>
              <a:t>How many Merger, Acquisition or Corporate </a:t>
            </a:r>
            <a:r>
              <a:rPr lang="en-US" sz="2400" b="1" dirty="0" err="1"/>
              <a:t>restructuing</a:t>
            </a:r>
            <a:r>
              <a:rPr lang="en-US" sz="2400" b="1" dirty="0"/>
              <a:t> deal happen every year in India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How many of these deals are successful ?</a:t>
            </a:r>
          </a:p>
          <a:p>
            <a:pPr marL="342900" indent="-342900">
              <a:buFont typeface="Arial" panose="020B0604020202020204" pitchFamily="34" charset="0"/>
              <a:buChar char="•"/>
            </a:pPr>
            <a:endParaRPr lang="en-US" sz="2400" b="1" dirty="0"/>
          </a:p>
          <a:p>
            <a:pPr marL="800100" lvl="1" indent="-342900">
              <a:buFont typeface="Arial" panose="020B0604020202020204" pitchFamily="34" charset="0"/>
              <a:buChar char="•"/>
            </a:pPr>
            <a:r>
              <a:rPr lang="en-US" sz="2400" b="1" dirty="0"/>
              <a:t>Top 5 Successful M&amp;A Deals ?</a:t>
            </a:r>
          </a:p>
          <a:p>
            <a:pPr marL="800100" lvl="1" indent="-342900">
              <a:buFont typeface="Arial" panose="020B0604020202020204" pitchFamily="34" charset="0"/>
              <a:buChar char="•"/>
            </a:pPr>
            <a:endParaRPr lang="en-US" sz="2400" b="1" dirty="0"/>
          </a:p>
          <a:p>
            <a:pPr marL="800100" lvl="1" indent="-342900">
              <a:buFont typeface="Arial" panose="020B0604020202020204" pitchFamily="34" charset="0"/>
              <a:buChar char="•"/>
            </a:pPr>
            <a:endParaRPr lang="en-US" sz="2400" b="1" dirty="0"/>
          </a:p>
          <a:p>
            <a:pPr marL="800100" lvl="1" indent="-342900">
              <a:buFont typeface="Arial" panose="020B0604020202020204" pitchFamily="34" charset="0"/>
              <a:buChar char="•"/>
            </a:pPr>
            <a:r>
              <a:rPr lang="en-US" sz="2400" b="1" dirty="0"/>
              <a:t>Top 5 Failed </a:t>
            </a:r>
            <a:r>
              <a:rPr lang="en-US" sz="2400" b="1"/>
              <a:t>M&amp;A Deals ?</a:t>
            </a:r>
            <a:endParaRPr lang="en-US" sz="2400" b="1" dirty="0"/>
          </a:p>
          <a:p>
            <a:pPr marL="342900" indent="-342900">
              <a:buFont typeface="Arial" panose="020B0604020202020204" pitchFamily="34" charset="0"/>
              <a:buChar char="•"/>
            </a:pPr>
            <a:endParaRPr lang="en-US" sz="2400" b="1" dirty="0"/>
          </a:p>
          <a:p>
            <a:endParaRPr lang="en-US" sz="2400" b="1" dirty="0"/>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8923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a:solidFill>
                  <a:srgbClr val="C00000"/>
                </a:solidFill>
              </a:rPr>
              <a:t>Few Questions									  2 / 2</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4893647"/>
          </a:xfrm>
          <a:prstGeom prst="rect">
            <a:avLst/>
          </a:prstGeom>
          <a:noFill/>
        </p:spPr>
        <p:txBody>
          <a:bodyPr wrap="square" rtlCol="0">
            <a:spAutoFit/>
          </a:bodyPr>
          <a:lstStyle/>
          <a:p>
            <a:pPr marL="342900" indent="-342900">
              <a:buFont typeface="Arial" panose="020B0604020202020204" pitchFamily="34" charset="0"/>
              <a:buChar char="•"/>
            </a:pPr>
            <a:r>
              <a:rPr lang="en-US" sz="2400" b="1" dirty="0"/>
              <a:t>Reasons for successful M&amp;A or Restructuring Deals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Reasons for Failed M&amp;A or Restructuring Deals </a:t>
            </a:r>
          </a:p>
          <a:p>
            <a:pPr marL="342900" indent="-342900">
              <a:buFont typeface="Arial" panose="020B0604020202020204" pitchFamily="34" charset="0"/>
              <a:buChar char="•"/>
            </a:pPr>
            <a:endParaRPr lang="en-US" sz="2400" b="1" dirty="0"/>
          </a:p>
          <a:p>
            <a:endParaRPr lang="en-US" sz="2400" b="1" dirty="0"/>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290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a:solidFill>
                  <a:srgbClr val="C00000"/>
                </a:solidFill>
              </a:rPr>
              <a:t>Failed M&amp;A										1 / 4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6001643"/>
          </a:xfrm>
          <a:prstGeom prst="rect">
            <a:avLst/>
          </a:prstGeom>
          <a:noFill/>
        </p:spPr>
        <p:txBody>
          <a:bodyPr wrap="square" rtlCol="0">
            <a:spAutoFit/>
          </a:bodyPr>
          <a:lstStyle/>
          <a:p>
            <a:pPr marL="342900" indent="-342900" algn="just">
              <a:buFont typeface="Arial" panose="020B0604020202020204" pitchFamily="34" charset="0"/>
              <a:buChar char="•"/>
            </a:pPr>
            <a:r>
              <a:rPr lang="en-US" sz="2400" b="1" dirty="0"/>
              <a:t>A reputed Indian Paper Manufacturing Company ( </a:t>
            </a:r>
            <a:r>
              <a:rPr lang="en-US" sz="2400" b="1" dirty="0" err="1"/>
              <a:t>Avg</a:t>
            </a:r>
            <a:r>
              <a:rPr lang="en-US" sz="2400" b="1" dirty="0"/>
              <a:t> Annual </a:t>
            </a:r>
            <a:r>
              <a:rPr lang="en-US" sz="2400" b="1" dirty="0" err="1"/>
              <a:t>Profilt</a:t>
            </a:r>
            <a:r>
              <a:rPr lang="en-US" sz="2400" b="1" dirty="0"/>
              <a:t> of ~ 500 </a:t>
            </a:r>
            <a:r>
              <a:rPr lang="en-US" sz="2400" b="1" dirty="0" err="1"/>
              <a:t>Crs</a:t>
            </a:r>
            <a:r>
              <a:rPr lang="en-US" sz="2400" b="1" dirty="0"/>
              <a:t>) buys a pulp paper forest in Malaysia to have vertical integration for row material / inputs at market price for overall value of ~ 4,000 </a:t>
            </a:r>
            <a:r>
              <a:rPr lang="en-US" sz="2400" b="1" dirty="0" err="1"/>
              <a:t>Crs</a:t>
            </a:r>
            <a:r>
              <a:rPr lang="en-US" sz="2400" b="1" dirty="0"/>
              <a:t>, largely Debt funded ?</a:t>
            </a:r>
          </a:p>
          <a:p>
            <a:pPr marL="342900" indent="-342900" algn="just">
              <a:buFont typeface="Arial" panose="020B0604020202020204" pitchFamily="34" charset="0"/>
              <a:buChar char="•"/>
            </a:pPr>
            <a:endParaRPr lang="en-US" sz="2400" b="1" dirty="0"/>
          </a:p>
          <a:p>
            <a:pPr marL="342900" indent="-342900" algn="just">
              <a:buFont typeface="Arial" panose="020B0604020202020204" pitchFamily="34" charset="0"/>
              <a:buChar char="•"/>
            </a:pPr>
            <a:endParaRPr lang="en-US" sz="2400" b="1" dirty="0"/>
          </a:p>
          <a:p>
            <a:pPr marL="342900" indent="-342900" algn="just">
              <a:buFont typeface="Arial" panose="020B0604020202020204" pitchFamily="34" charset="0"/>
              <a:buChar char="•"/>
            </a:pPr>
            <a:r>
              <a:rPr lang="en-US" sz="2400" b="1" dirty="0"/>
              <a:t>Due to some regulatory approvals </a:t>
            </a:r>
            <a:r>
              <a:rPr lang="en-US" sz="2400" b="1" dirty="0" smtClean="0"/>
              <a:t>held </a:t>
            </a:r>
            <a:r>
              <a:rPr lang="en-US" sz="2400" b="1" dirty="0"/>
              <a:t>back at Malaysia, commercial operationalization of entire pulp area was not possible for years.</a:t>
            </a:r>
          </a:p>
          <a:p>
            <a:pPr marL="342900" indent="-342900" algn="just">
              <a:buFont typeface="Arial" panose="020B0604020202020204" pitchFamily="34" charset="0"/>
              <a:buChar char="•"/>
            </a:pPr>
            <a:endParaRPr lang="en-US" sz="2400" b="1" dirty="0"/>
          </a:p>
          <a:p>
            <a:pPr marL="342900" indent="-342900" algn="just">
              <a:buFont typeface="Arial" panose="020B0604020202020204" pitchFamily="34" charset="0"/>
              <a:buChar char="•"/>
            </a:pPr>
            <a:r>
              <a:rPr lang="en-US" sz="2400" b="1" dirty="0"/>
              <a:t>Status / Result : </a:t>
            </a:r>
          </a:p>
          <a:p>
            <a:pPr marL="800100" lvl="1" indent="-342900" algn="just">
              <a:buFont typeface="Arial" panose="020B0604020202020204" pitchFamily="34" charset="0"/>
              <a:buChar char="•"/>
            </a:pPr>
            <a:r>
              <a:rPr lang="en-US" sz="2400" b="1" dirty="0"/>
              <a:t>Due to enormous interest burden on non operational asset, companies financial position collapsed. </a:t>
            </a:r>
            <a:endParaRPr lang="en-US" sz="2400" b="1" dirty="0" smtClean="0"/>
          </a:p>
          <a:p>
            <a:pPr marL="800100" lvl="1" indent="-342900" algn="just">
              <a:buFont typeface="Arial" panose="020B0604020202020204" pitchFamily="34" charset="0"/>
              <a:buChar char="•"/>
            </a:pPr>
            <a:endParaRPr lang="en-US" sz="2400" b="1" dirty="0"/>
          </a:p>
          <a:p>
            <a:pPr marL="800100" lvl="1" indent="-342900" algn="just">
              <a:buFont typeface="Arial" panose="020B0604020202020204" pitchFamily="34" charset="0"/>
              <a:buChar char="•"/>
            </a:pPr>
            <a:r>
              <a:rPr lang="en-US" sz="2400" b="1" dirty="0" err="1"/>
              <a:t>Demorale</a:t>
            </a:r>
            <a:r>
              <a:rPr lang="en-US" sz="2400" b="1" dirty="0"/>
              <a:t> for employees.</a:t>
            </a:r>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078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a:solidFill>
                  <a:srgbClr val="C00000"/>
                </a:solidFill>
              </a:rPr>
              <a:t>Failed M&amp;A										2 / 4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6370975"/>
          </a:xfrm>
          <a:prstGeom prst="rect">
            <a:avLst/>
          </a:prstGeom>
          <a:noFill/>
        </p:spPr>
        <p:txBody>
          <a:bodyPr wrap="square" rtlCol="0">
            <a:spAutoFit/>
          </a:bodyPr>
          <a:lstStyle/>
          <a:p>
            <a:pPr marL="342900" indent="-342900">
              <a:buFont typeface="Arial" panose="020B0604020202020204" pitchFamily="34" charset="0"/>
              <a:buChar char="•"/>
            </a:pPr>
            <a:r>
              <a:rPr lang="en-US" sz="2400" b="1" dirty="0"/>
              <a:t>A large Indian thermal power Manufacturer ( </a:t>
            </a:r>
            <a:r>
              <a:rPr lang="en-US" sz="2400" b="1" dirty="0" err="1"/>
              <a:t>Avg</a:t>
            </a:r>
            <a:r>
              <a:rPr lang="en-US" sz="2400" b="1" dirty="0"/>
              <a:t> Annual </a:t>
            </a:r>
            <a:r>
              <a:rPr lang="en-US" sz="2400" b="1" dirty="0" err="1" smtClean="0"/>
              <a:t>Profilts</a:t>
            </a:r>
            <a:r>
              <a:rPr lang="en-US" sz="2400" b="1" dirty="0" smtClean="0"/>
              <a:t> </a:t>
            </a:r>
            <a:r>
              <a:rPr lang="en-US" sz="2400" b="1" dirty="0"/>
              <a:t>of ~ 2,000 </a:t>
            </a:r>
            <a:r>
              <a:rPr lang="en-US" sz="2400" b="1" dirty="0" err="1"/>
              <a:t>Crs</a:t>
            </a:r>
            <a:r>
              <a:rPr lang="en-US" sz="2400" b="1" dirty="0"/>
              <a:t>) buys a coal mine in Australia, fully Debt funded at premium of 30% over market value for ~ 8,000 </a:t>
            </a:r>
            <a:r>
              <a:rPr lang="en-US" sz="2400" b="1" dirty="0" err="1"/>
              <a:t>Crs</a:t>
            </a:r>
            <a:r>
              <a:rPr lang="en-US" sz="2400" b="1" dirty="0"/>
              <a:t>.</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Due to some or other reasons, full capacity utilization / coal extraction was not possible for years. Coal mine ran on 30% capacity.</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r>
              <a:rPr lang="en-US" sz="2400" b="1" dirty="0" smtClean="0"/>
              <a:t>Status </a:t>
            </a:r>
            <a:r>
              <a:rPr lang="en-US" sz="2400" b="1" dirty="0"/>
              <a:t>/ Result : </a:t>
            </a:r>
          </a:p>
          <a:p>
            <a:pPr marL="800100" lvl="1" indent="-342900">
              <a:buFont typeface="Arial" panose="020B0604020202020204" pitchFamily="34" charset="0"/>
              <a:buChar char="•"/>
            </a:pPr>
            <a:r>
              <a:rPr lang="en-US" sz="2400" b="1" dirty="0"/>
              <a:t>Due to enormous interest burden on non operational asset, companies financial position collapsed. </a:t>
            </a:r>
          </a:p>
          <a:p>
            <a:pPr marL="800100" lvl="1" indent="-342900">
              <a:buFont typeface="Arial" panose="020B0604020202020204" pitchFamily="34" charset="0"/>
              <a:buChar char="•"/>
            </a:pPr>
            <a:r>
              <a:rPr lang="en-US" sz="2400" b="1" dirty="0"/>
              <a:t>Due to lack of supply of Coal, other invested capex in power plant could not provide desired ROI.</a:t>
            </a:r>
          </a:p>
          <a:p>
            <a:pPr marL="800100" lvl="1" indent="-342900">
              <a:buFont typeface="Arial" panose="020B0604020202020204" pitchFamily="34" charset="0"/>
              <a:buChar char="•"/>
            </a:pPr>
            <a:r>
              <a:rPr lang="en-US" sz="2400" b="1" dirty="0"/>
              <a:t>Failure of both Australia coal mine business and successful Indian Business, finally leading to Bankruptcy.</a:t>
            </a:r>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535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a:solidFill>
                  <a:srgbClr val="C00000"/>
                </a:solidFill>
              </a:rPr>
              <a:t>Failed M&amp;A										3 / 4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4893647"/>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PE </a:t>
            </a:r>
            <a:r>
              <a:rPr lang="en-US" sz="2400" b="1" dirty="0"/>
              <a:t>Ltd bought a running </a:t>
            </a:r>
            <a:r>
              <a:rPr lang="en-US" sz="2400" b="1" dirty="0" err="1"/>
              <a:t>ITeS</a:t>
            </a:r>
            <a:r>
              <a:rPr lang="en-US" sz="2400" b="1" dirty="0"/>
              <a:t> business with annual revenue of $ 50 </a:t>
            </a:r>
            <a:r>
              <a:rPr lang="en-US" sz="2400" b="1" dirty="0" err="1"/>
              <a:t>Mn</a:t>
            </a:r>
            <a:r>
              <a:rPr lang="en-US" sz="2400" b="1" dirty="0"/>
              <a:t>, </a:t>
            </a:r>
            <a:r>
              <a:rPr lang="en-US" sz="2400" b="1" dirty="0" err="1"/>
              <a:t>largly</a:t>
            </a:r>
            <a:r>
              <a:rPr lang="en-US" sz="2400" b="1" dirty="0"/>
              <a:t> US focused client at a purchase price of $ 150 </a:t>
            </a:r>
            <a:r>
              <a:rPr lang="en-US" sz="2400" b="1" dirty="0" err="1"/>
              <a:t>Mn</a:t>
            </a:r>
            <a:r>
              <a:rPr lang="en-US" sz="2400" b="1" dirty="0" smtClean="0"/>
              <a:t>.</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Of 30 odd clients, 20 odd clients left in 6 month of acquisition leading to dramatic fall in revenue to $ 20 </a:t>
            </a:r>
            <a:r>
              <a:rPr lang="en-US" sz="2400" b="1" dirty="0" err="1"/>
              <a:t>Mn</a:t>
            </a:r>
            <a:r>
              <a:rPr lang="en-US" sz="2400" b="1" dirty="0"/>
              <a:t> per </a:t>
            </a:r>
            <a:r>
              <a:rPr lang="en-US" sz="2400" b="1" dirty="0" smtClean="0"/>
              <a:t>annum i.e. fall of revenue by 60% .</a:t>
            </a: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Status / Result : </a:t>
            </a:r>
          </a:p>
          <a:p>
            <a:pPr marL="800100" lvl="1" indent="-342900">
              <a:buFont typeface="Arial" panose="020B0604020202020204" pitchFamily="34" charset="0"/>
              <a:buChar char="•"/>
            </a:pPr>
            <a:r>
              <a:rPr lang="en-US" sz="2400" b="1" dirty="0"/>
              <a:t>Low </a:t>
            </a:r>
            <a:r>
              <a:rPr lang="en-US" sz="2400" b="1" dirty="0" err="1"/>
              <a:t>RoI</a:t>
            </a:r>
            <a:r>
              <a:rPr lang="en-US" sz="2400" b="1" dirty="0"/>
              <a:t> </a:t>
            </a:r>
          </a:p>
          <a:p>
            <a:pPr marL="800100" lvl="1" indent="-342900">
              <a:buFont typeface="Arial" panose="020B0604020202020204" pitchFamily="34" charset="0"/>
              <a:buChar char="•"/>
            </a:pPr>
            <a:r>
              <a:rPr lang="en-US" sz="2400" b="1" dirty="0"/>
              <a:t>Seller re-starting business with earlier clients ? Could this have been stopped  contractually.</a:t>
            </a:r>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495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a:solidFill>
                  <a:srgbClr val="C00000"/>
                </a:solidFill>
              </a:rPr>
              <a:t>Failed M&amp;A										4 / 4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6001643"/>
          </a:xfrm>
          <a:prstGeom prst="rect">
            <a:avLst/>
          </a:prstGeom>
          <a:noFill/>
        </p:spPr>
        <p:txBody>
          <a:bodyPr wrap="square" rtlCol="0">
            <a:spAutoFit/>
          </a:bodyPr>
          <a:lstStyle/>
          <a:p>
            <a:pPr marL="342900" indent="-342900">
              <a:buFont typeface="Arial" panose="020B0604020202020204" pitchFamily="34" charset="0"/>
              <a:buChar char="•"/>
            </a:pPr>
            <a:r>
              <a:rPr lang="en-US" sz="2400" b="1" dirty="0"/>
              <a:t>Daiichi &amp; Ranbaxy ?</a:t>
            </a:r>
          </a:p>
          <a:p>
            <a:pPr marL="342900" indent="-342900">
              <a:buFont typeface="Arial" panose="020B0604020202020204" pitchFamily="34" charset="0"/>
              <a:buChar char="•"/>
            </a:pPr>
            <a:endParaRPr lang="en-US" sz="2400" b="1" dirty="0"/>
          </a:p>
          <a:p>
            <a:pPr marL="800100" lvl="1" indent="-342900">
              <a:buFont typeface="Arial" panose="020B0604020202020204" pitchFamily="34" charset="0"/>
              <a:buChar char="•"/>
            </a:pPr>
            <a:r>
              <a:rPr lang="en-US" sz="2400" b="1" dirty="0"/>
              <a:t>Hidden information / Failed DD</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err="1"/>
              <a:t>Voda</a:t>
            </a:r>
            <a:r>
              <a:rPr lang="en-US" sz="2400" b="1" dirty="0"/>
              <a:t> &amp; Idea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Reasons :</a:t>
            </a:r>
          </a:p>
          <a:p>
            <a:pPr marL="800100" lvl="1" indent="-342900">
              <a:buFont typeface="Arial" panose="020B0604020202020204" pitchFamily="34" charset="0"/>
              <a:buChar char="•"/>
            </a:pPr>
            <a:r>
              <a:rPr lang="en-US" sz="2400" b="1" dirty="0"/>
              <a:t>Non cultural integration</a:t>
            </a:r>
          </a:p>
          <a:p>
            <a:pPr lvl="1"/>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1130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a:solidFill>
                  <a:srgbClr val="C00000"/>
                </a:solidFill>
              </a:rPr>
              <a:t>Successful M&amp;A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5262979"/>
          </a:xfrm>
          <a:prstGeom prst="rect">
            <a:avLst/>
          </a:prstGeom>
          <a:noFill/>
        </p:spPr>
        <p:txBody>
          <a:bodyPr wrap="square" rtlCol="0">
            <a:spAutoFit/>
          </a:bodyPr>
          <a:lstStyle/>
          <a:p>
            <a:pPr marL="342900" indent="-342900">
              <a:buFont typeface="Arial" panose="020B0604020202020204" pitchFamily="34" charset="0"/>
              <a:buChar char="•"/>
            </a:pPr>
            <a:r>
              <a:rPr lang="en-US" sz="2400" b="1" dirty="0"/>
              <a:t>2 of 3 market leaders ( joint market share ~ 60%) joining hand and increasing price by 100% , leading to straight away increase in profits / cash flows.</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err="1"/>
              <a:t>TaTa</a:t>
            </a:r>
            <a:r>
              <a:rPr lang="en-US" sz="2400" b="1" dirty="0"/>
              <a:t> </a:t>
            </a:r>
            <a:r>
              <a:rPr lang="en-US" sz="2400" b="1" dirty="0" err="1"/>
              <a:t>Moter</a:t>
            </a:r>
            <a:r>
              <a:rPr lang="en-US" sz="2400" b="1" dirty="0"/>
              <a:t> &amp; Jaguar Land rover</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a:t>Tata Steal </a:t>
            </a:r>
            <a:r>
              <a:rPr lang="en-US" sz="2400" b="1" dirty="0"/>
              <a:t>&amp; Corus</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9863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816275"/>
          </a:xfrm>
        </p:spPr>
        <p:txBody>
          <a:bodyPr>
            <a:normAutofit/>
          </a:bodyPr>
          <a:lstStyle/>
          <a:p>
            <a:r>
              <a:rPr lang="en-US" sz="3200" b="1" dirty="0">
                <a:solidFill>
                  <a:srgbClr val="C00000"/>
                </a:solidFill>
              </a:rPr>
              <a:t>Twitter and Elon Musk</a:t>
            </a:r>
          </a:p>
        </p:txBody>
      </p:sp>
      <p:sp>
        <p:nvSpPr>
          <p:cNvPr id="11" name="Rectangle 10"/>
          <p:cNvSpPr/>
          <p:nvPr/>
        </p:nvSpPr>
        <p:spPr>
          <a:xfrm>
            <a:off x="113212" y="971194"/>
            <a:ext cx="10380950" cy="1384995"/>
          </a:xfrm>
          <a:prstGeom prst="rect">
            <a:avLst/>
          </a:prstGeom>
        </p:spPr>
        <p:txBody>
          <a:bodyPr wrap="square">
            <a:spAutoFit/>
          </a:bodyPr>
          <a:lstStyle/>
          <a:p>
            <a:r>
              <a:rPr lang="en-US" sz="1200" dirty="0"/>
              <a:t>.</a:t>
            </a:r>
          </a:p>
          <a:p>
            <a:endParaRPr lang="en-US" sz="1200" dirty="0"/>
          </a:p>
          <a:p>
            <a:endParaRPr lang="en-US" sz="1200" dirty="0"/>
          </a:p>
          <a:p>
            <a:endParaRPr lang="en-US" sz="1200" dirty="0"/>
          </a:p>
          <a:p>
            <a:r>
              <a:rPr lang="en-US" sz="1200" dirty="0"/>
              <a:t/>
            </a:r>
            <a:br>
              <a:rPr lang="en-US" sz="1200" dirty="0"/>
            </a:br>
            <a:r>
              <a:rPr lang="en-US" sz="1200" dirty="0"/>
              <a:t/>
            </a:r>
            <a:br>
              <a:rPr lang="en-US" sz="1200" dirty="0"/>
            </a:br>
            <a:endParaRPr lang="en-US" sz="1200" dirty="0"/>
          </a:p>
        </p:txBody>
      </p:sp>
      <p:sp>
        <p:nvSpPr>
          <p:cNvPr id="4" name="TextBox 3"/>
          <p:cNvSpPr txBox="1"/>
          <p:nvPr/>
        </p:nvSpPr>
        <p:spPr>
          <a:xfrm>
            <a:off x="0" y="971194"/>
            <a:ext cx="8965350" cy="9002464"/>
          </a:xfrm>
          <a:prstGeom prst="rect">
            <a:avLst/>
          </a:prstGeom>
          <a:noFill/>
        </p:spPr>
        <p:txBody>
          <a:bodyPr wrap="square" rtlCol="0">
            <a:spAutoFit/>
          </a:bodyPr>
          <a:lstStyle/>
          <a:p>
            <a:r>
              <a:rPr lang="en-US" sz="1200" b="1" dirty="0"/>
              <a:t>Background – Purpose of the Deal</a:t>
            </a:r>
          </a:p>
          <a:p>
            <a:pPr marL="285750" indent="-285750">
              <a:buFont typeface="Wingdings" panose="05000000000000000000" pitchFamily="2" charset="2"/>
              <a:buChar char="Ø"/>
            </a:pPr>
            <a:r>
              <a:rPr lang="en-US" sz="1200" dirty="0"/>
              <a:t>Elon Musk took twitter private for $44Bn in Oct 22 </a:t>
            </a:r>
          </a:p>
          <a:p>
            <a:pPr marL="285750" indent="-285750">
              <a:buFont typeface="Wingdings" panose="05000000000000000000" pitchFamily="2" charset="2"/>
              <a:buChar char="Ø"/>
            </a:pPr>
            <a:r>
              <a:rPr lang="en-US" sz="1200" dirty="0"/>
              <a:t>Musk begin buying shares in Jan 22 making him the largest shareholder by April with 9.1% stake</a:t>
            </a:r>
          </a:p>
          <a:p>
            <a:pPr marL="285750" indent="-285750">
              <a:buFont typeface="Wingdings" panose="05000000000000000000" pitchFamily="2" charset="2"/>
              <a:buChar char="Ø"/>
            </a:pPr>
            <a:r>
              <a:rPr lang="en-US" sz="1200" dirty="0"/>
              <a:t>Twitter invited Musk to join its board , an offer he initially accepted before decline. On 14</a:t>
            </a:r>
            <a:r>
              <a:rPr lang="en-US" sz="1200" baseline="30000" dirty="0"/>
              <a:t>th</a:t>
            </a:r>
            <a:r>
              <a:rPr lang="en-US" sz="1200" dirty="0"/>
              <a:t> April, Musk made an offer to take twitter privately directing his efforts toward an hostile takeover. </a:t>
            </a:r>
          </a:p>
          <a:p>
            <a:r>
              <a:rPr lang="en-US" sz="1200" b="1" dirty="0"/>
              <a:t>Why did Musk made an offer</a:t>
            </a:r>
          </a:p>
          <a:p>
            <a:pPr marL="171450" indent="-171450">
              <a:buFont typeface="Wingdings" panose="05000000000000000000" pitchFamily="2" charset="2"/>
              <a:buChar char="Ø"/>
            </a:pPr>
            <a:r>
              <a:rPr lang="en-US" sz="1200" dirty="0"/>
              <a:t>To make twitter a platform for free speech , improve the product and make more profitable</a:t>
            </a:r>
          </a:p>
          <a:p>
            <a:r>
              <a:rPr lang="en-US" sz="1200" dirty="0"/>
              <a:t>Why did Twitter filed a lawsuit against Musk?</a:t>
            </a:r>
          </a:p>
          <a:p>
            <a:pPr marL="171450" indent="-171450">
              <a:buFont typeface="Wingdings" panose="05000000000000000000" pitchFamily="2" charset="2"/>
              <a:buChar char="Ø"/>
            </a:pPr>
            <a:r>
              <a:rPr lang="en-US" sz="1200" dirty="0"/>
              <a:t>In July, Musk announced his intention to terminate the agreement, asserting that Twitter had breached their agreement by refusing to crack down on spambot accounts. </a:t>
            </a:r>
          </a:p>
          <a:p>
            <a:pPr marL="171450" indent="-171450">
              <a:buFont typeface="Wingdings" panose="05000000000000000000" pitchFamily="2" charset="2"/>
              <a:buChar char="Ø"/>
            </a:pPr>
            <a:r>
              <a:rPr lang="en-US" sz="1200" dirty="0"/>
              <a:t>Twitter filed a lawsuit against Elon Musk in July 2022, after Musk announced that he was terminating his agreement to acquire Twitter. The lawsuit sought to force Musk to complete the deal at the agreed-upon price of $44 billion</a:t>
            </a:r>
          </a:p>
          <a:p>
            <a:r>
              <a:rPr lang="en-US" sz="1200" b="1" dirty="0"/>
              <a:t>What happened after the deal</a:t>
            </a:r>
          </a:p>
          <a:p>
            <a:pPr marL="171450" indent="-171450">
              <a:buFont typeface="Wingdings" panose="05000000000000000000" pitchFamily="2" charset="2"/>
              <a:buChar char="Ø"/>
            </a:pPr>
            <a:r>
              <a:rPr lang="en-US" sz="1200" dirty="0"/>
              <a:t>Twitter was taken private and merged into a new company Xcorp</a:t>
            </a:r>
          </a:p>
          <a:p>
            <a:pPr marL="171450" indent="-171450">
              <a:buFont typeface="Wingdings" panose="05000000000000000000" pitchFamily="2" charset="2"/>
              <a:buChar char="Ø"/>
            </a:pPr>
            <a:r>
              <a:rPr lang="en-US" sz="1200" dirty="0"/>
              <a:t>Musk promptly fired several top executives, including previous CEO Parag Agarwal. Musk has since proposed several reforms to</a:t>
            </a:r>
          </a:p>
          <a:p>
            <a:r>
              <a:rPr lang="en-US" sz="1200" dirty="0"/>
              <a:t>Lay off half of the company’s work force</a:t>
            </a:r>
          </a:p>
          <a:p>
            <a:r>
              <a:rPr lang="en-US" sz="1200" b="1" dirty="0"/>
              <a:t>How did Musk financed the deal</a:t>
            </a:r>
          </a:p>
          <a:p>
            <a:pPr marL="171450" indent="-171450">
              <a:buFont typeface="Wingdings" panose="05000000000000000000" pitchFamily="2" charset="2"/>
              <a:buChar char="Ø"/>
            </a:pPr>
            <a:r>
              <a:rPr lang="en-US" sz="1200" dirty="0"/>
              <a:t>On April 20, Musk disclosed that he had secured financing provided by a group of banks led by Morgan Stanley, Bank of America,Barclays,MUFG,Société Générale,Mizuho Bank, and BNP Paribas, for a potential tender offer to acquire the company.</a:t>
            </a:r>
          </a:p>
          <a:p>
            <a:pPr marL="171450" indent="-171450">
              <a:buFont typeface="Wingdings" panose="05000000000000000000" pitchFamily="2" charset="2"/>
              <a:buChar char="Ø"/>
            </a:pPr>
            <a:r>
              <a:rPr lang="en-US" sz="1200" dirty="0"/>
              <a:t>The funding included $7 billion of senior secured bank loans;$6 billion in subordinated debt;$6.25 billion in bank loans to Musk personally, secured by $62.5 billion of his Tesla stock; $20 billion in cash equity from Musk, to be provided by sales of Tesla stock and other assets; and $7.1Bn in equity from 19 independent investors	</a:t>
            </a:r>
          </a:p>
          <a:p>
            <a:r>
              <a:rPr lang="en-US" sz="1200" b="1" dirty="0"/>
              <a:t>Twitter Valuation</a:t>
            </a:r>
          </a:p>
          <a:p>
            <a:pPr marL="171450" indent="-171450">
              <a:buFont typeface="Wingdings" panose="05000000000000000000" pitchFamily="2" charset="2"/>
              <a:buChar char="Ø"/>
            </a:pPr>
            <a:r>
              <a:rPr lang="en-US" sz="1200" dirty="0"/>
              <a:t>Pre-deal : $38Bn Approx.</a:t>
            </a:r>
          </a:p>
          <a:p>
            <a:pPr marL="171450" indent="-171450">
              <a:buFont typeface="Wingdings" panose="05000000000000000000" pitchFamily="2" charset="2"/>
              <a:buChar char="Ø"/>
            </a:pPr>
            <a:r>
              <a:rPr lang="en-US" sz="1200" dirty="0"/>
              <a:t>Post deal: Musk's offer of $44 billion represented a premium of 38% over Twitter's closing stock price on the last trading day before Musk disclosed his stake in the company. i.e. $39.31.Post deal valuation is difficult to estimate , as the company is now privately held</a:t>
            </a:r>
          </a:p>
          <a:p>
            <a:r>
              <a:rPr lang="en-US" sz="1200" b="1" dirty="0"/>
              <a:t>Stock </a:t>
            </a:r>
          </a:p>
          <a:p>
            <a:pPr marL="171450" indent="-171450">
              <a:buFont typeface="Wingdings" panose="05000000000000000000" pitchFamily="2" charset="2"/>
              <a:buChar char="Ø"/>
            </a:pPr>
            <a:r>
              <a:rPr lang="en-US" sz="1200" dirty="0"/>
              <a:t>Musk disclosed his 9% stake in Twitter on April 4, 2022. The stock price of Twitter surged by more than 27% on the day of the disclosure, closing at $50.98. Musk's investment in Twitter was seen as a positive development for the company, as it signaled his confidence in its future.</a:t>
            </a:r>
          </a:p>
          <a:p>
            <a:endParaRPr lang="en-US" sz="1200" dirty="0"/>
          </a:p>
          <a:p>
            <a:r>
              <a:rPr lang="en-US" sz="1200" dirty="0"/>
              <a:t>*Twitter was rebranded to X effective from July 23</a:t>
            </a:r>
          </a:p>
          <a:p>
            <a:r>
              <a:rPr lang="en-US" dirty="0"/>
              <a:t/>
            </a:r>
            <a:br>
              <a:rPr lang="en-US" dirty="0"/>
            </a:br>
            <a:endParaRPr lang="en-US" dirty="0"/>
          </a:p>
          <a:p>
            <a:pPr marL="285750" indent="-285750">
              <a:buFont typeface="Wingdings" panose="05000000000000000000" pitchFamily="2" charset="2"/>
              <a:buChar char="Ø"/>
            </a:pPr>
            <a:endParaRPr lang="en-US" sz="1200" dirty="0"/>
          </a:p>
          <a:p>
            <a:endParaRPr lang="en-US" sz="1600" dirty="0"/>
          </a:p>
          <a:p>
            <a:r>
              <a:rPr lang="en-US" sz="1600" dirty="0"/>
              <a:t>	</a:t>
            </a:r>
          </a:p>
          <a:p>
            <a:pPr marL="285750" indent="-285750">
              <a:buFont typeface="Arial" panose="020B0604020202020204" pitchFamily="34" charset="0"/>
              <a:buChar char="•"/>
            </a:pPr>
            <a:endParaRPr lang="en-US" sz="1200" dirty="0"/>
          </a:p>
          <a:p>
            <a:r>
              <a:rPr lang="en-US" sz="1200" dirty="0"/>
              <a:t> </a:t>
            </a:r>
          </a:p>
          <a:p>
            <a:r>
              <a:rPr lang="en-US" sz="1600" dirty="0"/>
              <a:t>	</a:t>
            </a:r>
          </a:p>
          <a:p>
            <a:pPr marL="342900" indent="-342900">
              <a:buFont typeface="Arial" panose="020B0604020202020204" pitchFamily="34" charset="0"/>
              <a:buChar char="•"/>
            </a:pPr>
            <a:endParaRPr lang="en-US" sz="1100" dirty="0"/>
          </a:p>
          <a:p>
            <a:r>
              <a:rPr lang="en-US" sz="1600" dirty="0"/>
              <a:t>	</a:t>
            </a:r>
            <a:br>
              <a:rPr lang="en-US" sz="1600" dirty="0"/>
            </a:br>
            <a:r>
              <a:rPr lang="en-US" sz="1600" dirty="0"/>
              <a:t/>
            </a:r>
            <a:br>
              <a:rPr lang="en-US" sz="1600" dirty="0"/>
            </a:br>
            <a:endParaRPr lang="en-US" sz="1600" dirty="0"/>
          </a:p>
          <a:p>
            <a:endParaRPr lang="en-US" sz="1600" dirty="0"/>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5294" y="1140558"/>
            <a:ext cx="2885106" cy="1724562"/>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5294" y="2865120"/>
            <a:ext cx="2885106" cy="1550126"/>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233472" y="4679591"/>
            <a:ext cx="2856928" cy="1940038"/>
          </a:xfrm>
          <a:prstGeom prst="rect">
            <a:avLst/>
          </a:prstGeom>
        </p:spPr>
      </p:pic>
    </p:spTree>
    <p:extLst>
      <p:ext uri="{BB962C8B-B14F-4D97-AF65-F5344CB8AC3E}">
        <p14:creationId xmlns:p14="http://schemas.microsoft.com/office/powerpoint/2010/main" val="4129572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99418" y="3970048"/>
            <a:ext cx="2572577" cy="250819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716127"/>
          </a:xfrm>
        </p:spPr>
        <p:txBody>
          <a:bodyPr>
            <a:normAutofit/>
          </a:bodyPr>
          <a:lstStyle/>
          <a:p>
            <a:r>
              <a:rPr lang="en-US" sz="3200" b="1" dirty="0">
                <a:solidFill>
                  <a:srgbClr val="C00000"/>
                </a:solidFill>
              </a:rPr>
              <a:t>Flipkart and Walmart</a:t>
            </a:r>
          </a:p>
        </p:txBody>
      </p:sp>
      <p:sp>
        <p:nvSpPr>
          <p:cNvPr id="11" name="Rectangle 10"/>
          <p:cNvSpPr/>
          <p:nvPr/>
        </p:nvSpPr>
        <p:spPr>
          <a:xfrm>
            <a:off x="113212" y="971194"/>
            <a:ext cx="10380950" cy="1384995"/>
          </a:xfrm>
          <a:prstGeom prst="rect">
            <a:avLst/>
          </a:prstGeom>
        </p:spPr>
        <p:txBody>
          <a:bodyPr wrap="square">
            <a:spAutoFit/>
          </a:bodyPr>
          <a:lstStyle/>
          <a:p>
            <a:r>
              <a:rPr lang="en-US" sz="1200" dirty="0"/>
              <a:t>.</a:t>
            </a:r>
          </a:p>
          <a:p>
            <a:endParaRPr lang="en-US" sz="1200" dirty="0"/>
          </a:p>
          <a:p>
            <a:endParaRPr lang="en-US" sz="1200" dirty="0"/>
          </a:p>
          <a:p>
            <a:endParaRPr lang="en-US" sz="1200" dirty="0"/>
          </a:p>
          <a:p>
            <a:r>
              <a:rPr lang="en-US" sz="1200" dirty="0"/>
              <a:t/>
            </a:r>
            <a:br>
              <a:rPr lang="en-US" sz="1200" dirty="0"/>
            </a:br>
            <a:r>
              <a:rPr lang="en-US" sz="1200" dirty="0"/>
              <a:t/>
            </a:r>
            <a:br>
              <a:rPr lang="en-US" sz="1200" dirty="0"/>
            </a:br>
            <a:endParaRPr lang="en-US" sz="1200" dirty="0"/>
          </a:p>
        </p:txBody>
      </p:sp>
      <p:sp>
        <p:nvSpPr>
          <p:cNvPr id="4" name="TextBox 3"/>
          <p:cNvSpPr txBox="1"/>
          <p:nvPr/>
        </p:nvSpPr>
        <p:spPr>
          <a:xfrm>
            <a:off x="155575" y="923869"/>
            <a:ext cx="11745480" cy="5878532"/>
          </a:xfrm>
          <a:prstGeom prst="rect">
            <a:avLst/>
          </a:prstGeom>
          <a:noFill/>
        </p:spPr>
        <p:txBody>
          <a:bodyPr wrap="square" rtlCol="0">
            <a:spAutoFit/>
          </a:bodyPr>
          <a:lstStyle/>
          <a:p>
            <a:r>
              <a:rPr lang="en-US" sz="1600" b="1" dirty="0"/>
              <a:t>Deal</a:t>
            </a:r>
          </a:p>
          <a:p>
            <a:pPr marL="285750" indent="-285750">
              <a:buFont typeface="Wingdings" panose="05000000000000000000" pitchFamily="2" charset="2"/>
              <a:buChar char="Ø"/>
            </a:pPr>
            <a:r>
              <a:rPr lang="en-US" sz="1600" dirty="0"/>
              <a:t>Walmart acquired Flipkart for $16Bn in Aug 2018</a:t>
            </a:r>
          </a:p>
          <a:p>
            <a:pPr marL="171450" indent="-171450">
              <a:buFont typeface="Wingdings" panose="05000000000000000000" pitchFamily="2" charset="2"/>
              <a:buChar char="Ø"/>
            </a:pPr>
            <a:r>
              <a:rPr lang="en-US" sz="1600" dirty="0"/>
              <a:t>In August 2018, American retail chain Walmart acquired a 77% controlling stake in Flipkart for US$16 billion, valuing Flipkart at around US$20 billion.Flipkart is valued at $37.6 billion as of 2022</a:t>
            </a:r>
          </a:p>
          <a:p>
            <a:r>
              <a:rPr lang="en-US" sz="1600" b="1" dirty="0"/>
              <a:t>Why did Walmart acquired Flipkart</a:t>
            </a:r>
          </a:p>
          <a:p>
            <a:pPr marL="171450" indent="-171450">
              <a:buFont typeface="Wingdings" panose="05000000000000000000" pitchFamily="2" charset="2"/>
              <a:buChar char="Ø"/>
            </a:pPr>
            <a:r>
              <a:rPr lang="en-US" sz="1600" dirty="0"/>
              <a:t>Walmart's desire to expand its e-commerce presence in India</a:t>
            </a:r>
          </a:p>
          <a:p>
            <a:pPr marL="171450" indent="-171450">
              <a:buFont typeface="Wingdings" panose="05000000000000000000" pitchFamily="2" charset="2"/>
              <a:buChar char="Ø"/>
            </a:pPr>
            <a:r>
              <a:rPr lang="en-US" sz="1600" dirty="0"/>
              <a:t>Flipkart's need for capital and expertise: Flipkart was a fast-growing company, but it was also burning cash. Walmart's investment gave Flipkart the capital it needed to continue to grow. Walmart also provided Flipkart with its expertise in supply chain management and retail operations.</a:t>
            </a:r>
          </a:p>
          <a:p>
            <a:r>
              <a:rPr lang="en-US" sz="1600" b="1" dirty="0"/>
              <a:t>Where did Walmart helped Flipkart</a:t>
            </a:r>
          </a:p>
          <a:p>
            <a:pPr marL="171450" indent="-171450">
              <a:buFont typeface="Wingdings" panose="05000000000000000000" pitchFamily="2" charset="2"/>
              <a:buChar char="Ø"/>
            </a:pPr>
            <a:r>
              <a:rPr lang="en-US" sz="1600" dirty="0"/>
              <a:t>Providing capital: Walmart's investment has given Flipkart the capital it needs to continue to </a:t>
            </a:r>
          </a:p>
          <a:p>
            <a:r>
              <a:rPr lang="en-US" sz="1600" dirty="0"/>
              <a:t>    grow and expand its product offerings.</a:t>
            </a:r>
          </a:p>
          <a:p>
            <a:pPr marL="171450" indent="-171450">
              <a:buFont typeface="Wingdings" panose="05000000000000000000" pitchFamily="2" charset="2"/>
              <a:buChar char="Ø"/>
            </a:pPr>
            <a:r>
              <a:rPr lang="en-US" sz="1600" dirty="0"/>
              <a:t>Providing expertise: Walmart has provided Flipkart with its expertise in supply chain </a:t>
            </a:r>
          </a:p>
          <a:p>
            <a:r>
              <a:rPr lang="en-US" sz="1600" dirty="0"/>
              <a:t>    management, retail operations, and technology.</a:t>
            </a:r>
          </a:p>
          <a:p>
            <a:pPr marL="171450" indent="-171450">
              <a:buFont typeface="Wingdings" panose="05000000000000000000" pitchFamily="2" charset="2"/>
              <a:buChar char="Ø"/>
            </a:pPr>
            <a:r>
              <a:rPr lang="en-US" sz="1600" dirty="0"/>
              <a:t>Helping Flipkart to expand its reach: </a:t>
            </a:r>
          </a:p>
          <a:p>
            <a:pPr marL="171450" indent="-171450">
              <a:buFont typeface="Wingdings" panose="05000000000000000000" pitchFamily="2" charset="2"/>
              <a:buChar char="Ø"/>
            </a:pPr>
            <a:r>
              <a:rPr lang="en-US" sz="1600" dirty="0"/>
              <a:t>Helping Flipkart to launch new products and services: </a:t>
            </a:r>
          </a:p>
          <a:p>
            <a:r>
              <a:rPr lang="en-US" sz="1600" b="1" dirty="0"/>
              <a:t>Result of the deal- Consequences</a:t>
            </a:r>
            <a:endParaRPr lang="en-US" sz="1600" dirty="0"/>
          </a:p>
          <a:p>
            <a:pPr marL="171450" indent="-171450">
              <a:buFont typeface="Wingdings" panose="05000000000000000000" pitchFamily="2" charset="2"/>
              <a:buChar char="§"/>
            </a:pPr>
            <a:r>
              <a:rPr lang="en-US" sz="1600" dirty="0"/>
              <a:t>The deal has helped Flipkart to accelerate its growth and expand its product offerings.</a:t>
            </a:r>
          </a:p>
          <a:p>
            <a:pPr marL="171450" indent="-171450">
              <a:buFont typeface="Wingdings" panose="05000000000000000000" pitchFamily="2" charset="2"/>
              <a:buChar char="§"/>
            </a:pPr>
            <a:r>
              <a:rPr lang="en-US" sz="1600" dirty="0"/>
              <a:t>The deal has given Flipkart access to Walmart's capital, expertise, and reach.</a:t>
            </a:r>
          </a:p>
          <a:p>
            <a:pPr marL="171450" indent="-171450">
              <a:buFont typeface="Wingdings" panose="05000000000000000000" pitchFamily="2" charset="2"/>
              <a:buChar char="§"/>
            </a:pPr>
            <a:r>
              <a:rPr lang="en-US" sz="1600" dirty="0"/>
              <a:t>The deal has helped Flipkart to launch new products and services, such as its grocery delivery service.</a:t>
            </a:r>
          </a:p>
          <a:p>
            <a:pPr marL="171450" indent="-171450">
              <a:buFont typeface="Wingdings" panose="05000000000000000000" pitchFamily="2" charset="2"/>
              <a:buChar char="§"/>
            </a:pPr>
            <a:r>
              <a:rPr lang="en-US" sz="1600" dirty="0"/>
              <a:t>The deal has created jobs in India.</a:t>
            </a:r>
          </a:p>
          <a:p>
            <a:pPr marL="171450" indent="-171450">
              <a:buFont typeface="Wingdings" panose="05000000000000000000" pitchFamily="2" charset="2"/>
              <a:buChar char="§"/>
            </a:pPr>
            <a:r>
              <a:rPr lang="en-US" sz="1600" dirty="0"/>
              <a:t>The deal has boosted India's e-commerce market</a:t>
            </a:r>
          </a:p>
          <a:p>
            <a:pPr marL="171450" indent="-171450">
              <a:buFont typeface="Wingdings" panose="05000000000000000000" pitchFamily="2" charset="2"/>
              <a:buChar char="Ø"/>
            </a:pPr>
            <a:endParaRPr lang="en-US" sz="1200" dirty="0"/>
          </a:p>
          <a:p>
            <a:endParaRPr lang="en-US" sz="1200" dirty="0"/>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06096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868527"/>
          </a:xfrm>
        </p:spPr>
        <p:txBody>
          <a:bodyPr>
            <a:normAutofit/>
          </a:bodyPr>
          <a:lstStyle/>
          <a:p>
            <a:r>
              <a:rPr lang="en-US" sz="3200" b="1" dirty="0">
                <a:solidFill>
                  <a:srgbClr val="C00000"/>
                </a:solidFill>
              </a:rPr>
              <a:t>Corporate Restructuring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4568825" cy="4154984"/>
          </a:xfrm>
          <a:prstGeom prst="rect">
            <a:avLst/>
          </a:prstGeom>
          <a:noFill/>
        </p:spPr>
        <p:txBody>
          <a:bodyPr wrap="square" rtlCol="0">
            <a:spAutoFit/>
          </a:bodyPr>
          <a:lstStyle/>
          <a:p>
            <a:pPr marL="285750" indent="-285750">
              <a:buFontTx/>
              <a:buChar char="-"/>
            </a:pPr>
            <a:r>
              <a:rPr lang="en-US" sz="2400" b="1" dirty="0"/>
              <a:t>Financial Restructuring </a:t>
            </a:r>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endParaRPr lang="en-US" sz="2400" b="1" dirty="0"/>
          </a:p>
          <a:p>
            <a:pPr marL="285750" indent="-285750">
              <a:buFontTx/>
              <a:buChar char="-"/>
            </a:pPr>
            <a:r>
              <a:rPr lang="en-US" sz="2400" b="1" dirty="0"/>
              <a:t>Organizational Restructuring </a:t>
            </a:r>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p:txBody>
      </p:sp>
      <p:sp>
        <p:nvSpPr>
          <p:cNvPr id="16" name="TextBox 15"/>
          <p:cNvSpPr txBox="1"/>
          <p:nvPr/>
        </p:nvSpPr>
        <p:spPr>
          <a:xfrm>
            <a:off x="6514814" y="957602"/>
            <a:ext cx="4568825" cy="3693319"/>
          </a:xfrm>
          <a:prstGeom prst="rect">
            <a:avLst/>
          </a:prstGeom>
          <a:noFill/>
        </p:spPr>
        <p:txBody>
          <a:bodyPr wrap="square" rtlCol="0">
            <a:spAutoFit/>
          </a:bodyPr>
          <a:lstStyle/>
          <a:p>
            <a:pPr marL="285750" indent="-285750">
              <a:buFontTx/>
              <a:buChar char="-"/>
            </a:pPr>
            <a:r>
              <a:rPr lang="en-US" sz="2400" b="1" dirty="0"/>
              <a:t>Internal Restructuring </a:t>
            </a:r>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endParaRPr lang="en-US" sz="2400" b="1" dirty="0"/>
          </a:p>
          <a:p>
            <a:pPr marL="285750" indent="-285750">
              <a:buFontTx/>
              <a:buChar char="-"/>
            </a:pPr>
            <a:endParaRPr lang="en-US" sz="2400" b="1" dirty="0"/>
          </a:p>
          <a:p>
            <a:endParaRPr lang="en-US" sz="2400" b="1" dirty="0"/>
          </a:p>
          <a:p>
            <a:pPr marL="285750" indent="-285750">
              <a:buFontTx/>
              <a:buChar char="-"/>
            </a:pPr>
            <a:r>
              <a:rPr lang="en-US" sz="2400" b="1" dirty="0"/>
              <a:t>External</a:t>
            </a:r>
          </a:p>
          <a:p>
            <a:pPr marL="285750" indent="-285750">
              <a:buFontTx/>
              <a:buChar char="-"/>
            </a:pPr>
            <a:endParaRPr lang="en-US" sz="2400" b="1" dirty="0"/>
          </a:p>
          <a:p>
            <a:pPr marL="285750" indent="-285750">
              <a:buFontTx/>
              <a:buChar char="-"/>
            </a:pPr>
            <a:endParaRPr lang="en-US" dirty="0"/>
          </a:p>
        </p:txBody>
      </p:sp>
      <p:cxnSp>
        <p:nvCxnSpPr>
          <p:cNvPr id="13" name="Straight Connector 12"/>
          <p:cNvCxnSpPr/>
          <p:nvPr/>
        </p:nvCxnSpPr>
        <p:spPr>
          <a:xfrm>
            <a:off x="5777347" y="1039086"/>
            <a:ext cx="96982" cy="545869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2844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27710" y="138547"/>
            <a:ext cx="11998036" cy="868527"/>
          </a:xfrm>
        </p:spPr>
        <p:txBody>
          <a:bodyPr>
            <a:normAutofit fontScale="90000"/>
          </a:bodyPr>
          <a:lstStyle/>
          <a:p>
            <a:r>
              <a:rPr lang="en-US" sz="3600" b="1" dirty="0">
                <a:solidFill>
                  <a:srgbClr val="C00000"/>
                </a:solidFill>
              </a:rPr>
              <a:t>Adani Acquisition of </a:t>
            </a:r>
            <a:r>
              <a:rPr lang="en-US" sz="3600" b="1" dirty="0" err="1">
                <a:solidFill>
                  <a:srgbClr val="C00000"/>
                </a:solidFill>
              </a:rPr>
              <a:t>Ambuja</a:t>
            </a:r>
            <a:r>
              <a:rPr lang="en-US" sz="3600" b="1" dirty="0">
                <a:solidFill>
                  <a:srgbClr val="C00000"/>
                </a:solidFill>
              </a:rPr>
              <a:t> Cements and ACC Cements</a:t>
            </a:r>
            <a:r>
              <a:rPr lang="en-US" sz="3600" dirty="0">
                <a:solidFill>
                  <a:srgbClr val="C00000"/>
                </a:solidFill>
              </a:rPr>
              <a:t/>
            </a:r>
            <a:br>
              <a:rPr lang="en-US" sz="3600" dirty="0">
                <a:solidFill>
                  <a:srgbClr val="C00000"/>
                </a:solidFill>
              </a:rPr>
            </a:br>
            <a:r>
              <a:rPr lang="en-US" sz="3200" b="1" dirty="0">
                <a:solidFill>
                  <a:srgbClr val="C00000"/>
                </a:solidFill>
              </a:rPr>
              <a:t>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4985980"/>
          </a:xfrm>
          <a:prstGeom prst="rect">
            <a:avLst/>
          </a:prstGeom>
          <a:noFill/>
        </p:spPr>
        <p:txBody>
          <a:bodyPr wrap="square" rtlCol="0">
            <a:spAutoFit/>
          </a:bodyPr>
          <a:lstStyle/>
          <a:p>
            <a:r>
              <a:rPr lang="en-US" b="1" u="sng" dirty="0"/>
              <a:t>Adani Acquisition of </a:t>
            </a:r>
            <a:r>
              <a:rPr lang="en-US" b="1" u="sng" dirty="0" err="1"/>
              <a:t>Ambuja</a:t>
            </a:r>
            <a:r>
              <a:rPr lang="en-US" b="1" u="sng" dirty="0"/>
              <a:t> Cements and ACC Cements</a:t>
            </a:r>
            <a:endParaRPr lang="en-US" dirty="0"/>
          </a:p>
          <a:p>
            <a:endParaRPr lang="en-US" dirty="0"/>
          </a:p>
          <a:p>
            <a:r>
              <a:rPr lang="en-US" dirty="0"/>
              <a:t>The group is now the second-largest cement producer in India, with a total capacity of over 140 million </a:t>
            </a:r>
            <a:r>
              <a:rPr lang="en-US" dirty="0" err="1"/>
              <a:t>tonnes</a:t>
            </a:r>
            <a:r>
              <a:rPr lang="en-US" dirty="0"/>
              <a:t> per annum.</a:t>
            </a:r>
          </a:p>
          <a:p>
            <a:pPr lvl="0"/>
            <a:r>
              <a:rPr lang="en-US" dirty="0"/>
              <a:t>Financing: The acquisition was valued at over $10 billion, which required a significant amount of financing. The Adani Group raised the funds through a combination of debt and equity, including a large share sale.</a:t>
            </a:r>
          </a:p>
          <a:p>
            <a:pPr lvl="0"/>
            <a:endParaRPr lang="en-US" dirty="0"/>
          </a:p>
          <a:p>
            <a:pPr lvl="0"/>
            <a:r>
              <a:rPr lang="en-US" dirty="0"/>
              <a:t>Shifting of Key Positions in the companies from Mumbai to Ahmedabad.</a:t>
            </a:r>
          </a:p>
          <a:p>
            <a:pPr lvl="0"/>
            <a:endParaRPr lang="en-US" dirty="0"/>
          </a:p>
          <a:p>
            <a:pPr lvl="0"/>
            <a:r>
              <a:rPr lang="en-US" dirty="0"/>
              <a:t>Regulatory approvals: The deal required approval from a number of regulatory authorities, including the Competition Commission of India and the Securities and Exchange Board of India. The Adani Group had to address concerns about competition and </a:t>
            </a:r>
            <a:r>
              <a:rPr lang="en-US" b="1" dirty="0"/>
              <a:t>corporate governance</a:t>
            </a:r>
            <a:r>
              <a:rPr lang="en-US" dirty="0"/>
              <a:t> in order to secure the necessary approvals.</a:t>
            </a:r>
          </a:p>
          <a:p>
            <a:pPr lvl="0"/>
            <a:endParaRPr lang="en-US" b="1" dirty="0"/>
          </a:p>
          <a:p>
            <a:pPr lvl="0"/>
            <a:r>
              <a:rPr lang="en-US" b="1" dirty="0"/>
              <a:t>Debt levels:</a:t>
            </a:r>
            <a:r>
              <a:rPr lang="en-US" dirty="0"/>
              <a:t> The Adani Group's debt levels increased significantly following the acquisition. This raised concerns about the group's financial health and ability to service its debt obligations.</a:t>
            </a:r>
          </a:p>
          <a:p>
            <a:pPr lvl="1"/>
            <a:r>
              <a:rPr lang="en-US" dirty="0"/>
              <a:t>Debt on the group doubled from INR 1.2 Trillion to INR 2.6 Trillion. Debt to equity increased from 0.7x to 1.3x.</a:t>
            </a:r>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09804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41565" y="180110"/>
            <a:ext cx="11998036" cy="868527"/>
          </a:xfrm>
        </p:spPr>
        <p:txBody>
          <a:bodyPr>
            <a:normAutofit fontScale="90000"/>
          </a:bodyPr>
          <a:lstStyle/>
          <a:p>
            <a:r>
              <a:rPr lang="en-US" sz="3600" b="1" dirty="0">
                <a:solidFill>
                  <a:srgbClr val="C00000"/>
                </a:solidFill>
              </a:rPr>
              <a:t>Tata Acquiring Air India									</a:t>
            </a:r>
            <a:r>
              <a:rPr lang="en-US" sz="3200" b="1" dirty="0">
                <a:solidFill>
                  <a:srgbClr val="C00000"/>
                </a:solidFill>
              </a:rPr>
              <a:t>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5632311"/>
          </a:xfrm>
          <a:prstGeom prst="rect">
            <a:avLst/>
          </a:prstGeom>
          <a:noFill/>
        </p:spPr>
        <p:txBody>
          <a:bodyPr wrap="square" rtlCol="0">
            <a:spAutoFit/>
          </a:bodyPr>
          <a:lstStyle/>
          <a:p>
            <a:r>
              <a:rPr lang="en-US" dirty="0"/>
              <a:t>Tata Sons’ winning bid was for ₹ 18,000 crore. The number consisted of a cash component of ₹ 2,700 crore, which would be directly transferable to the Government of India. The rest, that is, ₹ 15,300 crore would be the debt that the bidder would have to absorb. Air India’s remaining debt amounted to ₹ 46,262 crore transferred to the </a:t>
            </a:r>
            <a:r>
              <a:rPr lang="en-US" dirty="0" err="1"/>
              <a:t>Govt</a:t>
            </a:r>
            <a:r>
              <a:rPr lang="en-US" dirty="0"/>
              <a:t> of India’s Air India Asset Holding Limited.</a:t>
            </a:r>
          </a:p>
          <a:p>
            <a:endParaRPr lang="en-US" b="1" dirty="0"/>
          </a:p>
          <a:p>
            <a:r>
              <a:rPr lang="en-US" b="1" dirty="0"/>
              <a:t>Challenges</a:t>
            </a:r>
            <a:endParaRPr lang="en-US" dirty="0"/>
          </a:p>
          <a:p>
            <a:pPr marL="285750" lvl="0" indent="-285750">
              <a:buFont typeface="Arial" panose="020B0604020202020204" pitchFamily="34" charset="0"/>
              <a:buChar char="•"/>
            </a:pPr>
            <a:r>
              <a:rPr lang="en-US" dirty="0">
                <a:solidFill>
                  <a:srgbClr val="FF0000"/>
                </a:solidFill>
              </a:rPr>
              <a:t>Business Continuity Clause for 3 years, retaining the brand Air India for 5 years.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These clauses stop Tata from merging Air India with </a:t>
            </a:r>
            <a:r>
              <a:rPr lang="en-US" dirty="0" err="1"/>
              <a:t>Vistara</a:t>
            </a:r>
            <a:r>
              <a:rPr lang="en-US" dirty="0"/>
              <a:t>/Air Asia and having to manage independent brands. Synergies cannot be fully exploited.</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Only 118/141 aircrafts in working condition. Multiple aircrafts requiring upgrade and maintenance. At any given time 5 Boeing 787 Aircrafts lying unused time due to unavailability of engines.</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Cultural Integration of PSU employees into the Tata Group of companies. Air India employees will lose benefits such as government housing quarters.</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Retraining and service improvement costs estimated at $300 </a:t>
            </a:r>
            <a:r>
              <a:rPr lang="en-US" dirty="0" err="1"/>
              <a:t>Mn</a:t>
            </a:r>
            <a:r>
              <a:rPr lang="en-US" dirty="0"/>
              <a:t> for Tata.</a:t>
            </a:r>
          </a:p>
          <a:p>
            <a:r>
              <a:rPr lang="en-US" b="1" dirty="0"/>
              <a:t> </a:t>
            </a:r>
          </a:p>
          <a:p>
            <a:r>
              <a:rPr lang="en-US" b="1" dirty="0"/>
              <a:t>CCI has approved merger of </a:t>
            </a:r>
            <a:r>
              <a:rPr lang="en-US" b="1" dirty="0" err="1"/>
              <a:t>Vistara</a:t>
            </a:r>
            <a:r>
              <a:rPr lang="en-US" b="1" dirty="0"/>
              <a:t> into Air India on 1</a:t>
            </a:r>
            <a:r>
              <a:rPr lang="en-US" b="1" baseline="30000" dirty="0"/>
              <a:t>st</a:t>
            </a:r>
            <a:r>
              <a:rPr lang="en-US" b="1" dirty="0"/>
              <a:t> September 2023.</a:t>
            </a:r>
            <a:endParaRPr lang="en-US"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093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41565" y="27708"/>
            <a:ext cx="11998036" cy="868527"/>
          </a:xfrm>
        </p:spPr>
        <p:txBody>
          <a:bodyPr>
            <a:normAutofit/>
          </a:bodyPr>
          <a:lstStyle/>
          <a:p>
            <a:r>
              <a:rPr lang="en-US" sz="3200" b="1" dirty="0" err="1">
                <a:solidFill>
                  <a:srgbClr val="C00000"/>
                </a:solidFill>
              </a:rPr>
              <a:t>Jio</a:t>
            </a:r>
            <a:r>
              <a:rPr lang="en-US" sz="3200" b="1" dirty="0">
                <a:solidFill>
                  <a:srgbClr val="C00000"/>
                </a:solidFill>
              </a:rPr>
              <a:t> Financial Services Demerger from RIL	  </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3139321"/>
          </a:xfrm>
          <a:prstGeom prst="rect">
            <a:avLst/>
          </a:prstGeom>
          <a:noFill/>
        </p:spPr>
        <p:txBody>
          <a:bodyPr wrap="square" rtlCol="0">
            <a:spAutoFit/>
          </a:bodyPr>
          <a:lstStyle/>
          <a:p>
            <a:r>
              <a:rPr lang="en-US" b="1" dirty="0"/>
              <a:t>Why demerger?</a:t>
            </a:r>
          </a:p>
          <a:p>
            <a:r>
              <a:rPr lang="en-US" dirty="0"/>
              <a:t>JFSL is a financial services undertaking with investments in six companies — Reliance Industrial Investments and Holdings (RIIHL), Reliance Payment Solutions, </a:t>
            </a:r>
            <a:r>
              <a:rPr lang="en-US" dirty="0" err="1"/>
              <a:t>Jio</a:t>
            </a:r>
            <a:r>
              <a:rPr lang="en-US" dirty="0"/>
              <a:t> Payments Bank, Reliance Retail Finance, </a:t>
            </a:r>
            <a:r>
              <a:rPr lang="en-US" dirty="0" err="1"/>
              <a:t>Jio</a:t>
            </a:r>
            <a:r>
              <a:rPr lang="en-US" dirty="0"/>
              <a:t> Information Aggregator Services and </a:t>
            </a:r>
          </a:p>
          <a:p>
            <a:r>
              <a:rPr lang="en-US" dirty="0"/>
              <a:t>Reliance Retail Insurance Broking. </a:t>
            </a:r>
          </a:p>
          <a:p>
            <a:endParaRPr lang="en-US" dirty="0"/>
          </a:p>
          <a:p>
            <a:r>
              <a:rPr lang="en-US" b="1" dirty="0"/>
              <a:t>Challenges:</a:t>
            </a:r>
          </a:p>
          <a:p>
            <a:pPr marL="285750" lvl="0" indent="-285750">
              <a:buFont typeface="Arial" panose="020B0604020202020204" pitchFamily="34" charset="0"/>
              <a:buChar char="•"/>
            </a:pPr>
            <a:r>
              <a:rPr lang="en-US" dirty="0"/>
              <a:t>Value of JFSL dependent on JFSL shareholding of RIL </a:t>
            </a:r>
            <a:r>
              <a:rPr lang="en-US" dirty="0" err="1"/>
              <a:t>etc</a:t>
            </a:r>
            <a:r>
              <a:rPr lang="en-US" dirty="0"/>
              <a:t>, business model of JFSL still unclear. Timing of demerger correct with market in bull run which has kept share price at a premium to INR 160-180 estimated by most shareholders.</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Multiple businesses governed by </a:t>
            </a:r>
            <a:r>
              <a:rPr lang="en-US" b="1" dirty="0"/>
              <a:t>different regulators </a:t>
            </a:r>
            <a:r>
              <a:rPr lang="en-US" dirty="0"/>
              <a:t>like insurance, payments bank consolidated under one company complicating operations.</a:t>
            </a:r>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73752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716127"/>
          </a:xfrm>
        </p:spPr>
        <p:txBody>
          <a:bodyPr>
            <a:normAutofit/>
          </a:bodyPr>
          <a:lstStyle/>
          <a:p>
            <a:r>
              <a:rPr lang="en-US" sz="3200" b="1" dirty="0" err="1">
                <a:solidFill>
                  <a:srgbClr val="C00000"/>
                </a:solidFill>
              </a:rPr>
              <a:t>Zomato</a:t>
            </a:r>
            <a:r>
              <a:rPr lang="en-US" sz="3200" b="1" dirty="0">
                <a:solidFill>
                  <a:srgbClr val="C00000"/>
                </a:solidFill>
              </a:rPr>
              <a:t> and </a:t>
            </a:r>
            <a:r>
              <a:rPr lang="en-US" sz="3200" b="1" dirty="0" err="1">
                <a:solidFill>
                  <a:srgbClr val="C00000"/>
                </a:solidFill>
              </a:rPr>
              <a:t>Blinkit</a:t>
            </a:r>
            <a:endParaRPr lang="en-US" sz="3200" b="1" dirty="0">
              <a:solidFill>
                <a:srgbClr val="C00000"/>
              </a:solidFill>
            </a:endParaRPr>
          </a:p>
        </p:txBody>
      </p:sp>
      <p:sp>
        <p:nvSpPr>
          <p:cNvPr id="11" name="Rectangle 10"/>
          <p:cNvSpPr/>
          <p:nvPr/>
        </p:nvSpPr>
        <p:spPr>
          <a:xfrm>
            <a:off x="113212" y="971194"/>
            <a:ext cx="10380950" cy="1384995"/>
          </a:xfrm>
          <a:prstGeom prst="rect">
            <a:avLst/>
          </a:prstGeom>
        </p:spPr>
        <p:txBody>
          <a:bodyPr wrap="square">
            <a:spAutoFit/>
          </a:bodyPr>
          <a:lstStyle/>
          <a:p>
            <a:r>
              <a:rPr lang="en-US" sz="1200" dirty="0"/>
              <a:t>.</a:t>
            </a:r>
          </a:p>
          <a:p>
            <a:endParaRPr lang="en-US" sz="1200" dirty="0"/>
          </a:p>
          <a:p>
            <a:endParaRPr lang="en-US" sz="1200" dirty="0"/>
          </a:p>
          <a:p>
            <a:endParaRPr lang="en-US" sz="1200" dirty="0"/>
          </a:p>
          <a:p>
            <a:r>
              <a:rPr lang="en-US" sz="1200" dirty="0"/>
              <a:t/>
            </a:r>
            <a:br>
              <a:rPr lang="en-US" sz="1200" dirty="0"/>
            </a:br>
            <a:r>
              <a:rPr lang="en-US" sz="1200" dirty="0"/>
              <a:t/>
            </a:r>
            <a:br>
              <a:rPr lang="en-US" sz="1200" dirty="0"/>
            </a:br>
            <a:endParaRPr lang="en-US" sz="1200" dirty="0"/>
          </a:p>
        </p:txBody>
      </p:sp>
      <p:sp>
        <p:nvSpPr>
          <p:cNvPr id="4" name="TextBox 3"/>
          <p:cNvSpPr txBox="1"/>
          <p:nvPr/>
        </p:nvSpPr>
        <p:spPr>
          <a:xfrm>
            <a:off x="0" y="971194"/>
            <a:ext cx="8691418" cy="5478423"/>
          </a:xfrm>
          <a:prstGeom prst="rect">
            <a:avLst/>
          </a:prstGeom>
          <a:noFill/>
        </p:spPr>
        <p:txBody>
          <a:bodyPr wrap="square" rtlCol="0">
            <a:spAutoFit/>
          </a:bodyPr>
          <a:lstStyle/>
          <a:p>
            <a:r>
              <a:rPr lang="en-US" sz="1400" b="1" dirty="0"/>
              <a:t>Deal &amp; Stock Price</a:t>
            </a:r>
          </a:p>
          <a:p>
            <a:pPr marL="285750" indent="-285750">
              <a:buFont typeface="Wingdings" panose="05000000000000000000" pitchFamily="2" charset="2"/>
              <a:buChar char="Ø"/>
            </a:pPr>
            <a:r>
              <a:rPr lang="en-US" sz="1400" dirty="0"/>
              <a:t>Zomato acquired </a:t>
            </a:r>
            <a:r>
              <a:rPr lang="en-US" sz="1400" dirty="0" err="1"/>
              <a:t>Blinkit</a:t>
            </a:r>
            <a:r>
              <a:rPr lang="en-US" sz="1400" dirty="0"/>
              <a:t> for $568.1M all stock deal in June 22.</a:t>
            </a:r>
          </a:p>
          <a:p>
            <a:pPr marL="285750" indent="-285750">
              <a:buFont typeface="Wingdings" panose="05000000000000000000" pitchFamily="2" charset="2"/>
              <a:buChar char="Ø"/>
            </a:pPr>
            <a:r>
              <a:rPr lang="en-US" sz="1400" dirty="0"/>
              <a:t>Post Acquisition Valuation was estimated around $6.4Bn</a:t>
            </a:r>
          </a:p>
          <a:p>
            <a:pPr marL="285750" indent="-285750">
              <a:buFont typeface="Wingdings" panose="05000000000000000000" pitchFamily="2" charset="2"/>
              <a:buChar char="Ø"/>
            </a:pPr>
            <a:r>
              <a:rPr lang="en-US" sz="1400" dirty="0"/>
              <a:t>As part of the deal, Zomato will issue up to 629 million shares, amounting to an equity stake of 6.88% on a fully-diluted basis, at an allotment price of Rs 70.76 per share.</a:t>
            </a:r>
          </a:p>
          <a:p>
            <a:r>
              <a:rPr lang="en-US" sz="1400" b="1" dirty="0"/>
              <a:t>Why did Zomato Acquired Blinket ? What challenges it was facing</a:t>
            </a:r>
          </a:p>
          <a:p>
            <a:pPr marL="171450" indent="-171450">
              <a:buFont typeface="Wingdings" panose="05000000000000000000" pitchFamily="2" charset="2"/>
              <a:buChar char="Ø"/>
            </a:pPr>
            <a:r>
              <a:rPr lang="en-US" sz="1400" dirty="0"/>
              <a:t>Zomato wanted to set foot into the e-commerce grocery industry which was dominated by Amazon Pantry, Big Basket, Grofers, </a:t>
            </a:r>
            <a:r>
              <a:rPr lang="en-US" sz="1400" dirty="0" err="1"/>
              <a:t>Swiggy</a:t>
            </a:r>
            <a:r>
              <a:rPr lang="en-US" sz="1400" dirty="0"/>
              <a:t> and other players. </a:t>
            </a:r>
          </a:p>
          <a:p>
            <a:pPr marL="171450" indent="-171450">
              <a:buFont typeface="Wingdings" panose="05000000000000000000" pitchFamily="2" charset="2"/>
              <a:buChar char="Ø"/>
            </a:pPr>
            <a:r>
              <a:rPr lang="en-US" sz="1400" dirty="0" err="1"/>
              <a:t>Zomato’s</a:t>
            </a:r>
            <a:r>
              <a:rPr lang="en-US" sz="1400" dirty="0"/>
              <a:t> customer wallet share will increase after it acquires </a:t>
            </a:r>
            <a:r>
              <a:rPr lang="en-US" sz="1400" dirty="0" err="1"/>
              <a:t>Blinkit</a:t>
            </a:r>
            <a:r>
              <a:rPr lang="en-US" sz="1400" dirty="0"/>
              <a:t>.</a:t>
            </a:r>
          </a:p>
          <a:p>
            <a:pPr marL="171450" indent="-171450">
              <a:buFont typeface="Wingdings" panose="05000000000000000000" pitchFamily="2" charset="2"/>
              <a:buChar char="Ø"/>
            </a:pPr>
            <a:r>
              <a:rPr lang="en-US" sz="1400" dirty="0"/>
              <a:t>Zomato will be able to decrease its costs on delivery if both companies decide on sharing their delivery fleet. Quick Commerce-driven </a:t>
            </a:r>
            <a:r>
              <a:rPr lang="en-US" sz="1400" dirty="0" err="1"/>
              <a:t>Blinkit</a:t>
            </a:r>
            <a:r>
              <a:rPr lang="en-US" sz="1400" dirty="0"/>
              <a:t> has a time-bound delivery pattern unlike that of </a:t>
            </a:r>
            <a:r>
              <a:rPr lang="en-US" sz="1400" dirty="0" err="1"/>
              <a:t>Zomato’s</a:t>
            </a:r>
            <a:r>
              <a:rPr lang="en-US" sz="1400" dirty="0"/>
              <a:t> regular food deliveries which are highly dependent on factors like distance</a:t>
            </a:r>
          </a:p>
          <a:p>
            <a:r>
              <a:rPr lang="en-US" sz="1400" b="1" dirty="0"/>
              <a:t>Post deal consequences </a:t>
            </a:r>
          </a:p>
          <a:p>
            <a:pPr marL="171450" indent="-171450">
              <a:buFont typeface="Wingdings" panose="05000000000000000000" pitchFamily="2" charset="2"/>
              <a:buChar char="Ø"/>
            </a:pPr>
            <a:r>
              <a:rPr lang="en-US" sz="1400" dirty="0"/>
              <a:t>One key metric is the growth of </a:t>
            </a:r>
            <a:r>
              <a:rPr lang="en-US" sz="1400" dirty="0" err="1"/>
              <a:t>Blinkit's</a:t>
            </a:r>
            <a:r>
              <a:rPr lang="en-US" sz="1400" dirty="0"/>
              <a:t> business. According to Zomato, </a:t>
            </a:r>
            <a:r>
              <a:rPr lang="en-US" sz="1400" dirty="0" err="1"/>
              <a:t>Blinkit's</a:t>
            </a:r>
            <a:r>
              <a:rPr lang="en-US" sz="1400" dirty="0"/>
              <a:t> gross order value (GOV) grew by 160% in the first quarter after the deal was announced. This is a significant increase, and it suggests that the deal is helping to accelerate </a:t>
            </a:r>
            <a:r>
              <a:rPr lang="en-US" sz="1400" dirty="0" err="1"/>
              <a:t>Blinkit's</a:t>
            </a:r>
            <a:r>
              <a:rPr lang="en-US" sz="1400" dirty="0"/>
              <a:t> growth.</a:t>
            </a:r>
          </a:p>
          <a:p>
            <a:pPr marL="171450" indent="-171450">
              <a:buFont typeface="Wingdings" panose="05000000000000000000" pitchFamily="2" charset="2"/>
              <a:buChar char="Ø"/>
            </a:pPr>
            <a:r>
              <a:rPr lang="en-US" sz="1400" dirty="0"/>
              <a:t>Zomato has over 16 million active users, and the company is able to cross-sell </a:t>
            </a:r>
            <a:r>
              <a:rPr lang="en-US" sz="1400" dirty="0" err="1"/>
              <a:t>Blinkit's</a:t>
            </a:r>
            <a:r>
              <a:rPr lang="en-US" sz="1400" dirty="0"/>
              <a:t> services to these users. For example, Zomato customers can now order food and groceries from the same app. This is helping to increase </a:t>
            </a:r>
            <a:r>
              <a:rPr lang="en-US" sz="1400" dirty="0" err="1"/>
              <a:t>Blinkit's</a:t>
            </a:r>
            <a:r>
              <a:rPr lang="en-US" sz="1400" dirty="0"/>
              <a:t> customer base and GOV.</a:t>
            </a:r>
          </a:p>
          <a:p>
            <a:r>
              <a:rPr lang="en-US" sz="1400" b="1" dirty="0"/>
              <a:t>Is Zomato Still profitable</a:t>
            </a:r>
          </a:p>
          <a:p>
            <a:pPr marL="171450" indent="-171450">
              <a:buFont typeface="Wingdings" panose="05000000000000000000" pitchFamily="2" charset="2"/>
              <a:buChar char="Ø"/>
            </a:pPr>
            <a:r>
              <a:rPr lang="en-US" sz="1400" dirty="0"/>
              <a:t>Zomato is still Pat Negative. As on 31st March 2023, Revenue: ₹4,707.4 crore vs Net loss: ₹117.2 crore</a:t>
            </a:r>
          </a:p>
          <a:p>
            <a:pPr marL="171450" indent="-171450">
              <a:buFont typeface="Wingdings" panose="05000000000000000000" pitchFamily="2" charset="2"/>
              <a:buChar char="Ø"/>
            </a:pPr>
            <a:r>
              <a:rPr lang="en-US" sz="1400" dirty="0"/>
              <a:t>The company's revenue grew by 78% year-on-year, while its net loss narrowed by 90%. </a:t>
            </a:r>
            <a:r>
              <a:rPr lang="en-US" sz="1400" dirty="0" err="1"/>
              <a:t>Zomato's</a:t>
            </a:r>
            <a:r>
              <a:rPr lang="en-US" sz="1400" dirty="0"/>
              <a:t> revenue growth was driven by strong growth in its food delivery and </a:t>
            </a:r>
            <a:r>
              <a:rPr lang="en-US" sz="1400" dirty="0" err="1"/>
              <a:t>Blinkit</a:t>
            </a:r>
            <a:r>
              <a:rPr lang="en-US" sz="1400" dirty="0"/>
              <a:t> businesses. The company's food delivery business grew by 70% year-on-year, while its </a:t>
            </a:r>
            <a:r>
              <a:rPr lang="en-US" sz="1400" dirty="0" err="1"/>
              <a:t>Blinkit</a:t>
            </a:r>
            <a:r>
              <a:rPr lang="en-US" sz="1400" dirty="0"/>
              <a:t> business grew by 160% year-on-year.</a:t>
            </a:r>
          </a:p>
          <a:p>
            <a:pPr marL="171450" indent="-171450">
              <a:buFont typeface="Wingdings" panose="05000000000000000000" pitchFamily="2" charset="2"/>
              <a:buChar char="Ø"/>
            </a:pPr>
            <a:endParaRPr lang="en-US" sz="1400" dirty="0"/>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p:cNvPicPr>
            <a:picLocks noChangeAspect="1"/>
          </p:cNvPicPr>
          <p:nvPr/>
        </p:nvPicPr>
        <p:blipFill>
          <a:blip r:embed="rId3"/>
          <a:stretch>
            <a:fillRect/>
          </a:stretch>
        </p:blipFill>
        <p:spPr>
          <a:xfrm>
            <a:off x="8525164" y="1114389"/>
            <a:ext cx="3617689" cy="3734702"/>
          </a:xfrm>
          <a:prstGeom prst="rect">
            <a:avLst/>
          </a:prstGeom>
        </p:spPr>
      </p:pic>
    </p:spTree>
    <p:extLst>
      <p:ext uri="{BB962C8B-B14F-4D97-AF65-F5344CB8AC3E}">
        <p14:creationId xmlns:p14="http://schemas.microsoft.com/office/powerpoint/2010/main" val="3258027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41565" y="27708"/>
            <a:ext cx="11998036" cy="868527"/>
          </a:xfrm>
        </p:spPr>
        <p:txBody>
          <a:bodyPr>
            <a:normAutofit/>
          </a:bodyPr>
          <a:lstStyle/>
          <a:p>
            <a:r>
              <a:rPr lang="en-US" sz="3200" b="1" dirty="0">
                <a:solidFill>
                  <a:srgbClr val="C00000"/>
                </a:solidFill>
              </a:rPr>
              <a:t>HDFC Bank Acquiring HDFC Ltd</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18942"/>
            <a:ext cx="11648498" cy="5632311"/>
          </a:xfrm>
          <a:prstGeom prst="rect">
            <a:avLst/>
          </a:prstGeom>
          <a:noFill/>
        </p:spPr>
        <p:txBody>
          <a:bodyPr wrap="square" rtlCol="0">
            <a:spAutoFit/>
          </a:bodyPr>
          <a:lstStyle/>
          <a:p>
            <a:r>
              <a:rPr lang="en-US" b="1" dirty="0"/>
              <a:t>Why Merge?</a:t>
            </a:r>
          </a:p>
          <a:p>
            <a:r>
              <a:rPr lang="en-US" dirty="0"/>
              <a:t>To maximize cross selling </a:t>
            </a:r>
            <a:r>
              <a:rPr lang="en-US" dirty="0" err="1"/>
              <a:t>oppurtunities</a:t>
            </a:r>
            <a:r>
              <a:rPr lang="en-US" dirty="0"/>
              <a:t>: Offer banking products to HDFC </a:t>
            </a:r>
            <a:r>
              <a:rPr lang="en-US" dirty="0" err="1"/>
              <a:t>Ltd’s</a:t>
            </a:r>
            <a:r>
              <a:rPr lang="en-US" dirty="0"/>
              <a:t> mortgage customers and mortgage to HDFC Bank’s 83 million customers.</a:t>
            </a:r>
          </a:p>
          <a:p>
            <a:pPr lvl="0"/>
            <a:r>
              <a:rPr lang="en-US" dirty="0"/>
              <a:t>Challenges:</a:t>
            </a:r>
          </a:p>
          <a:p>
            <a:pPr lvl="1"/>
            <a:r>
              <a:rPr lang="en-US" dirty="0"/>
              <a:t>Maintaining 20% growth rate given the scale of the merged </a:t>
            </a:r>
            <a:r>
              <a:rPr lang="en-US" dirty="0" err="1"/>
              <a:t>entitiy</a:t>
            </a:r>
            <a:r>
              <a:rPr lang="en-US" dirty="0"/>
              <a:t>.</a:t>
            </a:r>
          </a:p>
          <a:p>
            <a:pPr lvl="1"/>
            <a:r>
              <a:rPr lang="en-US" dirty="0"/>
              <a:t>Challenges in mobilizing pools of deposits to meet regulatory challenges on Cash Reserve Ratio, Statutory Liquidity Ratio and Priority sector loans.</a:t>
            </a:r>
          </a:p>
          <a:p>
            <a:r>
              <a:rPr lang="en-US" dirty="0"/>
              <a:t>“The bank has requested the Reserve Bank for a phased-in approach in respect of SLR and CRR, priority sector lending and grandfathering of certain assets and liabilities and in respect of some of its subsidiaries. These requests are under consideration by the RBI in terms of their letter to the bank dated April 1, 2022”</a:t>
            </a:r>
          </a:p>
          <a:p>
            <a:r>
              <a:rPr lang="en-US" b="1" dirty="0"/>
              <a:t>The central bank has permitted the bank to meet priority sector lending requirements in a staggered fashion over three years</a:t>
            </a:r>
          </a:p>
          <a:p>
            <a:endParaRPr lang="en-US" b="1" dirty="0"/>
          </a:p>
          <a:p>
            <a:pPr marL="285750" indent="-285750">
              <a:buFont typeface="Arial" panose="020B0604020202020204" pitchFamily="34" charset="0"/>
              <a:buChar char="•"/>
            </a:pPr>
            <a:r>
              <a:rPr lang="en-US" dirty="0"/>
              <a:t>Ownership of HDFC AMC, HDFC Life and HDFC Ergo General Insurance was under HDFC Ltd. Transfer of ownership to HDFC Bank required specific approval of regulators like SEBI, IRDAI.</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Integration of Technology Infrastructure: HDFC Bank was temporarily banned in December 2020 from issuing new Digital Services to customers until it had its technology infrastructure audited.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Additional burden of 4.4 </a:t>
            </a:r>
            <a:r>
              <a:rPr lang="en-US" dirty="0" err="1"/>
              <a:t>Mn</a:t>
            </a:r>
            <a:r>
              <a:rPr lang="en-US" dirty="0"/>
              <a:t> HDFC Ltd customers on it’s infrastructure will require a long time to integrate.</a:t>
            </a:r>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1623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816275"/>
          </a:xfrm>
        </p:spPr>
        <p:txBody>
          <a:bodyPr>
            <a:normAutofit/>
          </a:bodyPr>
          <a:lstStyle/>
          <a:p>
            <a:r>
              <a:rPr lang="en-US" sz="3200" b="1" dirty="0" err="1">
                <a:solidFill>
                  <a:srgbClr val="C00000"/>
                </a:solidFill>
              </a:rPr>
              <a:t>Byju’s</a:t>
            </a:r>
            <a:r>
              <a:rPr lang="en-US" sz="3200" b="1" dirty="0">
                <a:solidFill>
                  <a:srgbClr val="C00000"/>
                </a:solidFill>
              </a:rPr>
              <a:t> and Aakash</a:t>
            </a:r>
          </a:p>
        </p:txBody>
      </p:sp>
      <p:sp>
        <p:nvSpPr>
          <p:cNvPr id="11" name="Rectangle 10"/>
          <p:cNvSpPr/>
          <p:nvPr/>
        </p:nvSpPr>
        <p:spPr>
          <a:xfrm>
            <a:off x="113212" y="971194"/>
            <a:ext cx="10380950" cy="1384995"/>
          </a:xfrm>
          <a:prstGeom prst="rect">
            <a:avLst/>
          </a:prstGeom>
        </p:spPr>
        <p:txBody>
          <a:bodyPr wrap="square">
            <a:spAutoFit/>
          </a:bodyPr>
          <a:lstStyle/>
          <a:p>
            <a:r>
              <a:rPr lang="en-US" sz="1200" dirty="0"/>
              <a:t>.</a:t>
            </a:r>
          </a:p>
          <a:p>
            <a:endParaRPr lang="en-US" sz="1200" dirty="0"/>
          </a:p>
          <a:p>
            <a:endParaRPr lang="en-US" sz="1200" dirty="0"/>
          </a:p>
          <a:p>
            <a:endParaRPr lang="en-US" sz="1200" dirty="0"/>
          </a:p>
          <a:p>
            <a:r>
              <a:rPr lang="en-US" sz="1200" dirty="0"/>
              <a:t/>
            </a:r>
            <a:br>
              <a:rPr lang="en-US" sz="1200" dirty="0"/>
            </a:br>
            <a:r>
              <a:rPr lang="en-US" sz="1200" dirty="0"/>
              <a:t/>
            </a:r>
            <a:br>
              <a:rPr lang="en-US" sz="1200" dirty="0"/>
            </a:br>
            <a:endParaRPr lang="en-US" sz="1200" dirty="0"/>
          </a:p>
        </p:txBody>
      </p:sp>
      <p:sp>
        <p:nvSpPr>
          <p:cNvPr id="4" name="TextBox 3"/>
          <p:cNvSpPr txBox="1"/>
          <p:nvPr/>
        </p:nvSpPr>
        <p:spPr>
          <a:xfrm>
            <a:off x="0" y="918942"/>
            <a:ext cx="8307977" cy="8694688"/>
          </a:xfrm>
          <a:prstGeom prst="rect">
            <a:avLst/>
          </a:prstGeom>
          <a:noFill/>
        </p:spPr>
        <p:txBody>
          <a:bodyPr wrap="square" rtlCol="0">
            <a:spAutoFit/>
          </a:bodyPr>
          <a:lstStyle/>
          <a:p>
            <a:r>
              <a:rPr lang="en-US" sz="1200" dirty="0"/>
              <a:t>Background – Purpose of the Deal</a:t>
            </a:r>
          </a:p>
          <a:p>
            <a:pPr marL="285750" indent="-285750">
              <a:buFont typeface="Wingdings" panose="05000000000000000000" pitchFamily="2" charset="2"/>
              <a:buChar char="Ø"/>
            </a:pPr>
            <a:r>
              <a:rPr lang="en-US" sz="1200" dirty="0"/>
              <a:t>Byju’s Acquired Akash Education services ( AES ) in April 21 for </a:t>
            </a:r>
            <a:r>
              <a:rPr lang="en-US" sz="1200" b="1" dirty="0"/>
              <a:t>$950Mn ( approx. $1Bn ) for 68% stake</a:t>
            </a:r>
            <a:r>
              <a:rPr lang="en-US" sz="1200" dirty="0"/>
              <a:t>.</a:t>
            </a:r>
          </a:p>
          <a:p>
            <a:pPr marL="285750" indent="-285750">
              <a:buFont typeface="Wingdings" panose="05000000000000000000" pitchFamily="2" charset="2"/>
              <a:buChar char="Ø"/>
            </a:pPr>
            <a:r>
              <a:rPr lang="en-US" sz="1200" b="1" dirty="0"/>
              <a:t>$1Bn paid in cash and equity </a:t>
            </a:r>
            <a:r>
              <a:rPr lang="en-US" sz="1200" dirty="0"/>
              <a:t>( $600Mn in cash and rest in stock )</a:t>
            </a:r>
          </a:p>
          <a:p>
            <a:pPr marL="285750" indent="-285750">
              <a:buFont typeface="Wingdings" panose="05000000000000000000" pitchFamily="2" charset="2"/>
              <a:buChar char="Ø"/>
            </a:pPr>
            <a:r>
              <a:rPr lang="en-US" sz="1200" b="1" dirty="0"/>
              <a:t>Valuation- $16.5Bn </a:t>
            </a:r>
            <a:r>
              <a:rPr lang="en-US" sz="1200" dirty="0"/>
              <a:t>( Predeal ) vs $22Bn ( Post deal ) </a:t>
            </a:r>
          </a:p>
          <a:p>
            <a:pPr marL="285750" indent="-285750">
              <a:buFont typeface="Wingdings" panose="05000000000000000000" pitchFamily="2" charset="2"/>
              <a:buChar char="Ø"/>
            </a:pPr>
            <a:r>
              <a:rPr lang="en-US" sz="1200" b="1" dirty="0"/>
              <a:t>Purpose-  to expand reach into offline learning market </a:t>
            </a:r>
            <a:r>
              <a:rPr lang="en-US" sz="1200" dirty="0"/>
              <a:t>and to gain access to strong offline market. Byju’s wanted to </a:t>
            </a:r>
            <a:r>
              <a:rPr lang="en-US" sz="1200" b="1" dirty="0"/>
              <a:t>focus on ‘’</a:t>
            </a:r>
            <a:r>
              <a:rPr lang="en-US" sz="1200" b="1" dirty="0" err="1"/>
              <a:t>phygital</a:t>
            </a:r>
            <a:r>
              <a:rPr lang="en-US" sz="1200" b="1" dirty="0"/>
              <a:t>’’ approach </a:t>
            </a:r>
            <a:r>
              <a:rPr lang="en-US" sz="1200" dirty="0"/>
              <a:t>to teach students in secondary education and focus on test prep market</a:t>
            </a:r>
          </a:p>
          <a:p>
            <a:endParaRPr lang="en-US" sz="1200" dirty="0"/>
          </a:p>
          <a:p>
            <a:r>
              <a:rPr lang="en-US" sz="1200" dirty="0"/>
              <a:t>Byju’s VS Aakash</a:t>
            </a:r>
          </a:p>
          <a:p>
            <a:pPr marL="285750" indent="-285750">
              <a:buFont typeface="Wingdings" panose="05000000000000000000" pitchFamily="2" charset="2"/>
              <a:buChar char="Ø"/>
            </a:pPr>
            <a:r>
              <a:rPr lang="en-US" sz="1200" dirty="0"/>
              <a:t>In March 2023, TLPL ( parent entity of Byju’s ) sent a legal notice to founders of Aakash Education services alleging resistance to complete the share swap conditionally agreed as a part of the deal</a:t>
            </a:r>
          </a:p>
          <a:p>
            <a:pPr marL="285750" indent="-285750">
              <a:buFont typeface="Wingdings" panose="05000000000000000000" pitchFamily="2" charset="2"/>
              <a:buChar char="Ø"/>
            </a:pPr>
            <a:r>
              <a:rPr lang="en-US" sz="1200" b="1" dirty="0"/>
              <a:t>If the share swap agreement is completed</a:t>
            </a:r>
            <a:r>
              <a:rPr lang="en-US" sz="1200" dirty="0"/>
              <a:t>, </a:t>
            </a:r>
            <a:r>
              <a:rPr lang="en-US" sz="1200" b="1" dirty="0"/>
              <a:t>Byju's stake in AESL would increase to 70% and the Chaudhry family's stake would decrease to 18%. Blackstone would retain its 12% stake.</a:t>
            </a:r>
            <a:r>
              <a:rPr lang="en-US" sz="1200" dirty="0"/>
              <a:t> However, if the share swap agreement is not completed, Byju's stake in AESL would remain at 68% and the Chaudhry family would retain their 32% stake.</a:t>
            </a:r>
          </a:p>
          <a:p>
            <a:pPr marL="285750" indent="-285750">
              <a:buFont typeface="Wingdings" panose="05000000000000000000" pitchFamily="2" charset="2"/>
              <a:buChar char="Ø"/>
            </a:pPr>
            <a:endParaRPr lang="en-US" sz="1200" dirty="0"/>
          </a:p>
          <a:p>
            <a:r>
              <a:rPr lang="en-US" sz="1200" dirty="0"/>
              <a:t>Valuation</a:t>
            </a:r>
          </a:p>
          <a:p>
            <a:pPr marL="285750" indent="-285750">
              <a:buFont typeface="Wingdings" panose="05000000000000000000" pitchFamily="2" charset="2"/>
              <a:buChar char="Ø"/>
            </a:pPr>
            <a:r>
              <a:rPr lang="en-US" sz="1200" dirty="0"/>
              <a:t> Byju's current </a:t>
            </a:r>
            <a:r>
              <a:rPr lang="en-US" sz="1200" b="1" dirty="0"/>
              <a:t>valuation $5.1Bn in March 23  </a:t>
            </a:r>
            <a:r>
              <a:rPr lang="en-US" sz="1200" dirty="0"/>
              <a:t>is a significant decline from its </a:t>
            </a:r>
            <a:r>
              <a:rPr lang="en-US" sz="1200" b="1" dirty="0"/>
              <a:t>peak valuation of $22 billion in April 2021</a:t>
            </a:r>
          </a:p>
          <a:p>
            <a:pPr marL="285750" indent="-285750">
              <a:buFont typeface="Wingdings" panose="05000000000000000000" pitchFamily="2" charset="2"/>
              <a:buChar char="Ø"/>
            </a:pPr>
            <a:endParaRPr lang="en-US" sz="1200" dirty="0"/>
          </a:p>
          <a:p>
            <a:r>
              <a:rPr lang="en-US" sz="1200" dirty="0"/>
              <a:t>Byju’s reputation</a:t>
            </a:r>
          </a:p>
          <a:p>
            <a:pPr marL="285750" indent="-285750">
              <a:buFont typeface="Wingdings" panose="05000000000000000000" pitchFamily="2" charset="2"/>
              <a:buChar char="Ø"/>
            </a:pPr>
            <a:r>
              <a:rPr lang="en-US" sz="1200" dirty="0"/>
              <a:t>Loss of investor confidence: The case has also </a:t>
            </a:r>
            <a:r>
              <a:rPr lang="en-US" sz="1200" b="1" dirty="0"/>
              <a:t>shaken investor confidence in Byju's</a:t>
            </a:r>
            <a:r>
              <a:rPr lang="en-US" sz="1200" dirty="0"/>
              <a:t>. This has made it </a:t>
            </a:r>
            <a:r>
              <a:rPr lang="en-US" sz="1200" b="1" dirty="0"/>
              <a:t>difficult for the company to raise </a:t>
            </a:r>
            <a:r>
              <a:rPr lang="en-US" sz="1200" dirty="0"/>
              <a:t>capital. On June 6, 23 </a:t>
            </a:r>
            <a:r>
              <a:rPr lang="en-US" sz="1200" b="1" dirty="0"/>
              <a:t>Byju defaulted paying $40Mn quarterly interest on its $1.2 Bn Term Loan  </a:t>
            </a:r>
          </a:p>
          <a:p>
            <a:pPr marL="285750" indent="-285750">
              <a:buFont typeface="Wingdings" panose="05000000000000000000" pitchFamily="2" charset="2"/>
              <a:buChar char="Ø"/>
            </a:pPr>
            <a:r>
              <a:rPr lang="en-US" sz="1200" dirty="0"/>
              <a:t>Damage to reputation: The case </a:t>
            </a:r>
            <a:r>
              <a:rPr lang="en-US" sz="1200" b="1" dirty="0"/>
              <a:t>has raised concerns about Byju's corporate governance practices </a:t>
            </a:r>
            <a:r>
              <a:rPr lang="en-US" sz="1200" dirty="0"/>
              <a:t>and its ability to honor its contractual obligations. This has damaged Byju's reputation among investors, customers, and employees.</a:t>
            </a:r>
          </a:p>
          <a:p>
            <a:pPr marL="285750" indent="-285750">
              <a:buFont typeface="Wingdings" panose="05000000000000000000" pitchFamily="2" charset="2"/>
              <a:buChar char="Ø"/>
            </a:pPr>
            <a:r>
              <a:rPr lang="en-US" sz="1200" dirty="0"/>
              <a:t>Loss of focus: The case has </a:t>
            </a:r>
            <a:r>
              <a:rPr lang="en-US" sz="1200" b="1" dirty="0"/>
              <a:t>distracted Byju's management from its core business of providing online education</a:t>
            </a:r>
            <a:r>
              <a:rPr lang="en-US" sz="1200" dirty="0"/>
              <a:t>. This could have a negative impact on the company's long-term performance.</a:t>
            </a:r>
          </a:p>
          <a:p>
            <a:pPr marL="285750" indent="-285750">
              <a:buFont typeface="Wingdings" panose="05000000000000000000" pitchFamily="2" charset="2"/>
              <a:buChar char="Ø"/>
            </a:pPr>
            <a:r>
              <a:rPr lang="en-US" sz="1200" dirty="0"/>
              <a:t>Uncertainty about the future of the deal: The </a:t>
            </a:r>
            <a:r>
              <a:rPr lang="en-US" sz="1200" b="1" dirty="0"/>
              <a:t>court case has also created uncertainty about the future of the deal between Byju's and Aakash</a:t>
            </a:r>
            <a:r>
              <a:rPr lang="en-US" sz="1200" dirty="0"/>
              <a:t>. If the case is not resolved in Byju's favor, it could lose control of Aakash</a:t>
            </a:r>
          </a:p>
          <a:p>
            <a:endParaRPr lang="en-US" sz="1600" dirty="0"/>
          </a:p>
          <a:p>
            <a:r>
              <a:rPr lang="en-US" sz="1200" dirty="0"/>
              <a:t>Recent Developments- Appointments </a:t>
            </a:r>
          </a:p>
          <a:p>
            <a:pPr marL="171450" indent="-171450">
              <a:buFont typeface="Wingdings" panose="05000000000000000000" pitchFamily="2" charset="2"/>
              <a:buChar char="Ø"/>
            </a:pPr>
            <a:r>
              <a:rPr lang="en-US" sz="1200" dirty="0"/>
              <a:t>Appointed Ajay Goel as its first CFO on 4</a:t>
            </a:r>
            <a:r>
              <a:rPr lang="en-US" sz="1200" baseline="30000" dirty="0"/>
              <a:t>th</a:t>
            </a:r>
            <a:r>
              <a:rPr lang="en-US" sz="1200" dirty="0"/>
              <a:t> April 2023</a:t>
            </a:r>
          </a:p>
          <a:p>
            <a:pPr marL="171450" indent="-171450">
              <a:buFont typeface="Wingdings" panose="05000000000000000000" pitchFamily="2" charset="2"/>
              <a:buChar char="Ø"/>
            </a:pPr>
            <a:r>
              <a:rPr lang="en-US" sz="1200" dirty="0"/>
              <a:t>Elevated Arjun Mohan as India CEO after Mrinal Mohit ( co-founder and India head ) resigned in Sep 23</a:t>
            </a:r>
          </a:p>
          <a:p>
            <a:endParaRPr lang="en-US" sz="1200" dirty="0"/>
          </a:p>
          <a:p>
            <a:r>
              <a:rPr lang="en-US" sz="1200" i="1" dirty="0"/>
              <a:t>* TLPL- Think and Learn Private Limited</a:t>
            </a:r>
          </a:p>
          <a:p>
            <a:pPr marL="285750" indent="-285750">
              <a:buFont typeface="Wingdings" panose="05000000000000000000" pitchFamily="2" charset="2"/>
              <a:buChar char="Ø"/>
            </a:pPr>
            <a:endParaRPr lang="en-US" sz="1200" dirty="0"/>
          </a:p>
          <a:p>
            <a:pPr marL="285750" indent="-285750">
              <a:buFont typeface="Wingdings" panose="05000000000000000000" pitchFamily="2" charset="2"/>
              <a:buChar char="Ø"/>
            </a:pPr>
            <a:endParaRPr lang="en-US" sz="1200" dirty="0"/>
          </a:p>
          <a:p>
            <a:endParaRPr lang="en-US" sz="1600" dirty="0"/>
          </a:p>
          <a:p>
            <a:r>
              <a:rPr lang="en-US" sz="1600" dirty="0"/>
              <a:t>	</a:t>
            </a:r>
          </a:p>
          <a:p>
            <a:pPr marL="285750" indent="-285750">
              <a:buFont typeface="Arial" panose="020B0604020202020204" pitchFamily="34" charset="0"/>
              <a:buChar char="•"/>
            </a:pPr>
            <a:endParaRPr lang="en-US" sz="1200" dirty="0"/>
          </a:p>
          <a:p>
            <a:r>
              <a:rPr lang="en-US" sz="1200" dirty="0"/>
              <a:t> </a:t>
            </a:r>
          </a:p>
          <a:p>
            <a:r>
              <a:rPr lang="en-US" sz="1600" dirty="0"/>
              <a:t>	</a:t>
            </a:r>
          </a:p>
          <a:p>
            <a:pPr marL="342900" indent="-342900">
              <a:buFont typeface="Arial" panose="020B0604020202020204" pitchFamily="34" charset="0"/>
              <a:buChar char="•"/>
            </a:pPr>
            <a:endParaRPr lang="en-US" sz="1100" dirty="0"/>
          </a:p>
          <a:p>
            <a:r>
              <a:rPr lang="en-US" sz="1600" dirty="0"/>
              <a:t>	</a:t>
            </a:r>
            <a:br>
              <a:rPr lang="en-US" sz="1600" dirty="0"/>
            </a:br>
            <a:r>
              <a:rPr lang="en-US" sz="1600" dirty="0"/>
              <a:t/>
            </a:r>
            <a:br>
              <a:rPr lang="en-US" sz="1600" dirty="0"/>
            </a:br>
            <a:endParaRPr lang="en-US" sz="1600" dirty="0"/>
          </a:p>
          <a:p>
            <a:endParaRPr lang="en-US" sz="1600" dirty="0"/>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p:cNvPicPr>
            <a:picLocks noChangeAspect="1"/>
          </p:cNvPicPr>
          <p:nvPr/>
        </p:nvPicPr>
        <p:blipFill>
          <a:blip r:embed="rId3"/>
          <a:stretch>
            <a:fillRect/>
          </a:stretch>
        </p:blipFill>
        <p:spPr>
          <a:xfrm>
            <a:off x="8307977" y="4650378"/>
            <a:ext cx="3616708" cy="1965078"/>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9165" y="971194"/>
            <a:ext cx="3700208" cy="3626932"/>
          </a:xfrm>
          <a:prstGeom prst="rect">
            <a:avLst/>
          </a:prstGeom>
        </p:spPr>
      </p:pic>
    </p:spTree>
    <p:extLst>
      <p:ext uri="{BB962C8B-B14F-4D97-AF65-F5344CB8AC3E}">
        <p14:creationId xmlns:p14="http://schemas.microsoft.com/office/powerpoint/2010/main" val="41420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0515600" cy="868527"/>
          </a:xfrm>
        </p:spPr>
        <p:txBody>
          <a:bodyPr>
            <a:normAutofit/>
          </a:bodyPr>
          <a:lstStyle/>
          <a:p>
            <a:r>
              <a:rPr lang="en-US" sz="3200" b="1" dirty="0">
                <a:solidFill>
                  <a:srgbClr val="C00000"/>
                </a:solidFill>
              </a:rPr>
              <a:t>Practical Approach</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4568825" cy="4893647"/>
          </a:xfrm>
          <a:prstGeom prst="rect">
            <a:avLst/>
          </a:prstGeom>
          <a:noFill/>
        </p:spPr>
        <p:txBody>
          <a:bodyPr wrap="square" rtlCol="0">
            <a:spAutoFit/>
          </a:bodyPr>
          <a:lstStyle/>
          <a:p>
            <a:pPr marL="285750" indent="-285750">
              <a:buFontTx/>
              <a:buChar char="-"/>
            </a:pPr>
            <a:r>
              <a:rPr lang="en-US" sz="2400" b="1" dirty="0"/>
              <a:t>Salary Vs Take Home Salary</a:t>
            </a:r>
          </a:p>
          <a:p>
            <a:pPr marL="742950" lvl="1" indent="-285750">
              <a:buFontTx/>
              <a:buChar char="-"/>
            </a:pPr>
            <a:r>
              <a:rPr lang="en-US" sz="2400" b="1" dirty="0"/>
              <a:t>Impact of Tax</a:t>
            </a:r>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pPr marL="285750" indent="-285750">
              <a:buFontTx/>
              <a:buChar char="-"/>
            </a:pPr>
            <a:endParaRPr lang="en-US" sz="2400" b="1" dirty="0"/>
          </a:p>
          <a:p>
            <a:endParaRPr lang="en-US" sz="2400" b="1" dirty="0"/>
          </a:p>
          <a:p>
            <a:pPr marL="285750" indent="-285750">
              <a:buFontTx/>
              <a:buChar char="-"/>
            </a:pPr>
            <a:r>
              <a:rPr lang="en-US" sz="2400" b="1" dirty="0"/>
              <a:t>Property Value Vs Cash requirement :</a:t>
            </a:r>
          </a:p>
          <a:p>
            <a:pPr marL="742950" lvl="1" indent="-285750">
              <a:buFontTx/>
              <a:buChar char="-"/>
            </a:pPr>
            <a:r>
              <a:rPr lang="en-US" sz="2400" b="1" dirty="0"/>
              <a:t>Impact of Stamp Duty &amp;  Brokerage</a:t>
            </a:r>
          </a:p>
          <a:p>
            <a:pPr marL="285750" indent="-285750">
              <a:buFontTx/>
              <a:buChar char="-"/>
            </a:pPr>
            <a:endParaRPr lang="en-US" sz="2400" b="1" dirty="0"/>
          </a:p>
          <a:p>
            <a:pPr marL="285750" indent="-285750">
              <a:buFontTx/>
              <a:buChar char="-"/>
            </a:pPr>
            <a:endParaRPr lang="en-US" sz="2400" b="1" dirty="0"/>
          </a:p>
        </p:txBody>
      </p:sp>
      <p:sp>
        <p:nvSpPr>
          <p:cNvPr id="16" name="TextBox 15"/>
          <p:cNvSpPr txBox="1"/>
          <p:nvPr/>
        </p:nvSpPr>
        <p:spPr>
          <a:xfrm>
            <a:off x="6514814" y="957602"/>
            <a:ext cx="4568825" cy="4062651"/>
          </a:xfrm>
          <a:prstGeom prst="rect">
            <a:avLst/>
          </a:prstGeom>
          <a:noFill/>
        </p:spPr>
        <p:txBody>
          <a:bodyPr wrap="square" rtlCol="0">
            <a:spAutoFit/>
          </a:bodyPr>
          <a:lstStyle/>
          <a:p>
            <a:pPr marL="285750" indent="-285750">
              <a:buFontTx/>
              <a:buChar char="-"/>
            </a:pPr>
            <a:r>
              <a:rPr lang="en-US" sz="2400" b="1" dirty="0"/>
              <a:t>Buy side Advisor Vs Sell side Advisor</a:t>
            </a:r>
          </a:p>
          <a:p>
            <a:pPr marL="285750" indent="-285750">
              <a:buFontTx/>
              <a:buChar char="-"/>
            </a:pPr>
            <a:endParaRPr lang="en-US" sz="2400" b="1" dirty="0"/>
          </a:p>
          <a:p>
            <a:pPr marL="285750" indent="-285750">
              <a:buFontTx/>
              <a:buChar char="-"/>
            </a:pPr>
            <a:endParaRPr lang="en-US" sz="2400" b="1" dirty="0"/>
          </a:p>
          <a:p>
            <a:endParaRPr lang="en-US" sz="2400" b="1" dirty="0"/>
          </a:p>
          <a:p>
            <a:pPr marL="285750" indent="-285750">
              <a:buFontTx/>
              <a:buChar char="-"/>
            </a:pPr>
            <a:endParaRPr lang="en-US" sz="2400" b="1" dirty="0"/>
          </a:p>
          <a:p>
            <a:endParaRPr lang="en-US" sz="2400" b="1" dirty="0"/>
          </a:p>
          <a:p>
            <a:pPr marL="285750" indent="-285750">
              <a:buFontTx/>
              <a:buChar char="-"/>
            </a:pPr>
            <a:r>
              <a:rPr lang="en-US" sz="2400" b="1" dirty="0"/>
              <a:t>Share Sale / Slump Sale / Asset Sale / Any other ?</a:t>
            </a:r>
          </a:p>
          <a:p>
            <a:pPr marL="285750" indent="-285750">
              <a:buFontTx/>
              <a:buChar char="-"/>
            </a:pPr>
            <a:endParaRPr lang="en-US" sz="2400" b="1" dirty="0"/>
          </a:p>
          <a:p>
            <a:pPr marL="285750" indent="-285750">
              <a:buFontTx/>
              <a:buChar char="-"/>
            </a:pPr>
            <a:endParaRPr lang="en-US" dirty="0"/>
          </a:p>
        </p:txBody>
      </p:sp>
      <p:cxnSp>
        <p:nvCxnSpPr>
          <p:cNvPr id="13" name="Straight Connector 12"/>
          <p:cNvCxnSpPr/>
          <p:nvPr/>
        </p:nvCxnSpPr>
        <p:spPr>
          <a:xfrm>
            <a:off x="5777347" y="1039086"/>
            <a:ext cx="96982" cy="545869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012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smtClean="0">
                <a:solidFill>
                  <a:srgbClr val="C00000"/>
                </a:solidFill>
              </a:rPr>
              <a:t>What would you advice / recommend / guide ?                                                     1/ 3 </a:t>
            </a:r>
            <a:endParaRPr lang="en-US" sz="3200" b="1" dirty="0">
              <a:solidFill>
                <a:srgbClr val="C00000"/>
              </a:solidFill>
            </a:endParaRP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4893647"/>
          </a:xfrm>
          <a:prstGeom prst="rect">
            <a:avLst/>
          </a:prstGeom>
          <a:noFill/>
        </p:spPr>
        <p:txBody>
          <a:bodyPr wrap="square" rtlCol="0">
            <a:spAutoFit/>
          </a:bodyPr>
          <a:lstStyle/>
          <a:p>
            <a:r>
              <a:rPr lang="en-US" sz="2400" b="1" dirty="0" smtClean="0"/>
              <a:t>Case 1:</a:t>
            </a:r>
          </a:p>
          <a:p>
            <a:pPr marL="342900" indent="-342900">
              <a:buFont typeface="Arial" panose="020B0604020202020204" pitchFamily="34" charset="0"/>
              <a:buChar char="•"/>
            </a:pPr>
            <a:r>
              <a:rPr lang="en-US" sz="2400" b="1" dirty="0" smtClean="0"/>
              <a:t>A Ltd ( India) has </a:t>
            </a:r>
            <a:r>
              <a:rPr lang="en-US" sz="2400" b="1" dirty="0" err="1" smtClean="0"/>
              <a:t>WoS</a:t>
            </a:r>
            <a:r>
              <a:rPr lang="en-US" sz="2400" b="1" dirty="0" smtClean="0"/>
              <a:t> B Ltd ( Indian Entity) which has a </a:t>
            </a:r>
            <a:r>
              <a:rPr lang="en-US" sz="2400" b="1" dirty="0" err="1" smtClean="0"/>
              <a:t>WoS</a:t>
            </a:r>
            <a:r>
              <a:rPr lang="en-US" sz="2400" b="1" dirty="0" smtClean="0"/>
              <a:t> C </a:t>
            </a:r>
            <a:r>
              <a:rPr lang="en-US" sz="2400" b="1" dirty="0" err="1" smtClean="0"/>
              <a:t>Inc</a:t>
            </a:r>
            <a:r>
              <a:rPr lang="en-US" sz="2400" b="1" dirty="0" smtClean="0"/>
              <a:t> ( US Entity)</a:t>
            </a:r>
          </a:p>
          <a:p>
            <a:pPr marL="800100" lvl="1" indent="-342900">
              <a:buFont typeface="Arial" panose="020B0604020202020204" pitchFamily="34" charset="0"/>
              <a:buChar char="•"/>
            </a:pPr>
            <a:r>
              <a:rPr lang="en-US" sz="2400" b="1" dirty="0" smtClean="0"/>
              <a:t>A Ltd -  Balance Sheet has INR 2,000 </a:t>
            </a:r>
            <a:r>
              <a:rPr lang="en-US" sz="2400" b="1" dirty="0" err="1" smtClean="0"/>
              <a:t>Crs</a:t>
            </a:r>
            <a:r>
              <a:rPr lang="en-US" sz="2400" b="1" dirty="0" smtClean="0"/>
              <a:t> Loss + Annual operating losses on account of Interest of ~ 400 </a:t>
            </a:r>
            <a:r>
              <a:rPr lang="en-US" sz="2400" b="1" dirty="0" err="1" smtClean="0"/>
              <a:t>Crs</a:t>
            </a:r>
            <a:r>
              <a:rPr lang="en-US" sz="2400" b="1" dirty="0" smtClean="0"/>
              <a:t>.</a:t>
            </a:r>
          </a:p>
          <a:p>
            <a:pPr marL="800100" lvl="1" indent="-342900">
              <a:buFont typeface="Arial" panose="020B0604020202020204" pitchFamily="34" charset="0"/>
              <a:buChar char="•"/>
            </a:pPr>
            <a:r>
              <a:rPr lang="en-US" sz="2400" b="1" dirty="0" smtClean="0"/>
              <a:t>B Ltd -  Historical profits and annual profit of ~ 100 </a:t>
            </a:r>
            <a:r>
              <a:rPr lang="en-US" sz="2400" b="1" dirty="0" err="1" smtClean="0"/>
              <a:t>Crs</a:t>
            </a:r>
            <a:r>
              <a:rPr lang="en-US" sz="2400" b="1" dirty="0" smtClean="0"/>
              <a:t>.</a:t>
            </a:r>
          </a:p>
          <a:p>
            <a:pPr marL="800100" lvl="1" indent="-342900">
              <a:buFont typeface="Arial" panose="020B0604020202020204" pitchFamily="34" charset="0"/>
              <a:buChar char="•"/>
            </a:pPr>
            <a:r>
              <a:rPr lang="en-US" sz="2400" b="1" dirty="0"/>
              <a:t>C</a:t>
            </a:r>
            <a:r>
              <a:rPr lang="en-US" sz="2400" b="1" dirty="0" smtClean="0"/>
              <a:t> </a:t>
            </a:r>
            <a:r>
              <a:rPr lang="en-US" sz="2400" b="1" dirty="0" err="1" smtClean="0"/>
              <a:t>Inc</a:t>
            </a:r>
            <a:r>
              <a:rPr lang="en-US" sz="2400" b="1" dirty="0" smtClean="0"/>
              <a:t> - historical Profits &amp; annual profits of ~ 100 </a:t>
            </a:r>
            <a:r>
              <a:rPr lang="en-US" sz="2400" b="1" dirty="0" err="1" smtClean="0"/>
              <a:t>Crs</a:t>
            </a:r>
            <a:r>
              <a:rPr lang="en-US" sz="2400" b="1" dirty="0" smtClean="0"/>
              <a:t>.</a:t>
            </a:r>
          </a:p>
          <a:p>
            <a:pPr lvl="1"/>
            <a:endParaRPr lang="en-US" sz="2400" b="1" dirty="0"/>
          </a:p>
          <a:p>
            <a:endParaRPr lang="en-US" sz="2400" b="1" dirty="0" smtClean="0"/>
          </a:p>
          <a:p>
            <a:r>
              <a:rPr lang="en-US" sz="2400" b="1" dirty="0" smtClean="0"/>
              <a:t>Questions 1 : What should the management do if no sale of any business is foreseen?</a:t>
            </a:r>
          </a:p>
          <a:p>
            <a:endParaRPr lang="en-US" sz="2400" b="1" dirty="0"/>
          </a:p>
          <a:p>
            <a:r>
              <a:rPr lang="en-US" sz="2400" b="1" dirty="0" smtClean="0"/>
              <a:t>Question 2 : If C </a:t>
            </a:r>
            <a:r>
              <a:rPr lang="en-US" sz="2400" b="1" dirty="0" err="1" smtClean="0"/>
              <a:t>Inc</a:t>
            </a:r>
            <a:r>
              <a:rPr lang="en-US" sz="2400" b="1" dirty="0" smtClean="0"/>
              <a:t> was to be sold for overall value ~ 1,000 </a:t>
            </a:r>
            <a:r>
              <a:rPr lang="en-US" sz="2400" b="1" dirty="0" err="1" smtClean="0"/>
              <a:t>Crs</a:t>
            </a:r>
            <a:r>
              <a:rPr lang="en-US" sz="2400" b="1" dirty="0" smtClean="0"/>
              <a:t> to </a:t>
            </a:r>
            <a:r>
              <a:rPr lang="en-US" sz="2400" b="1" dirty="0"/>
              <a:t>D</a:t>
            </a:r>
            <a:r>
              <a:rPr lang="en-US" sz="2400" b="1" dirty="0" smtClean="0"/>
              <a:t> Ltd </a:t>
            </a:r>
            <a:r>
              <a:rPr lang="en-US" sz="2400" b="1" dirty="0" smtClean="0">
                <a:solidFill>
                  <a:srgbClr val="FF0000"/>
                </a:solidFill>
              </a:rPr>
              <a:t>( Outside Group)</a:t>
            </a:r>
            <a:r>
              <a:rPr lang="en-US" sz="2400" b="1" dirty="0" smtClean="0"/>
              <a:t>, what should be the best structure for Buyers </a:t>
            </a:r>
            <a:r>
              <a:rPr lang="en-US" sz="2400" b="1" dirty="0" err="1" smtClean="0"/>
              <a:t>Viz</a:t>
            </a:r>
            <a:r>
              <a:rPr lang="en-US" sz="2400" b="1" dirty="0" smtClean="0"/>
              <a:t> a </a:t>
            </a:r>
            <a:r>
              <a:rPr lang="en-US" sz="2400" b="1" dirty="0" err="1" smtClean="0"/>
              <a:t>Viz</a:t>
            </a:r>
            <a:r>
              <a:rPr lang="en-US" sz="2400" b="1" dirty="0" smtClean="0"/>
              <a:t> Seller ?</a:t>
            </a:r>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0039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smtClean="0">
                <a:solidFill>
                  <a:srgbClr val="C00000"/>
                </a:solidFill>
              </a:rPr>
              <a:t>What would you advice / recommend / guide ?                                                     2/ 3 </a:t>
            </a:r>
            <a:endParaRPr lang="en-US" sz="3200" b="1" dirty="0">
              <a:solidFill>
                <a:srgbClr val="C00000"/>
              </a:solidFill>
            </a:endParaRP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70910" y="818683"/>
            <a:ext cx="11648498" cy="6001643"/>
          </a:xfrm>
          <a:prstGeom prst="rect">
            <a:avLst/>
          </a:prstGeom>
          <a:noFill/>
        </p:spPr>
        <p:txBody>
          <a:bodyPr wrap="square" rtlCol="0">
            <a:spAutoFit/>
          </a:bodyPr>
          <a:lstStyle/>
          <a:p>
            <a:r>
              <a:rPr lang="en-US" sz="2400" b="1" dirty="0" smtClean="0"/>
              <a:t>Case 2:</a:t>
            </a:r>
          </a:p>
          <a:p>
            <a:pPr marL="342900" indent="-342900">
              <a:buFont typeface="Arial" panose="020B0604020202020204" pitchFamily="34" charset="0"/>
              <a:buChar char="•"/>
            </a:pPr>
            <a:r>
              <a:rPr lang="en-US" sz="2400" b="1" dirty="0"/>
              <a:t>X</a:t>
            </a:r>
            <a:r>
              <a:rPr lang="en-US" sz="2400" b="1" dirty="0" smtClean="0"/>
              <a:t> Ltd operates a school in Ggn with brand name GEMS. It owns Land &amp; Building of ~ 200 </a:t>
            </a:r>
            <a:r>
              <a:rPr lang="en-US" sz="2400" b="1" dirty="0" err="1" smtClean="0"/>
              <a:t>Crs</a:t>
            </a:r>
            <a:r>
              <a:rPr lang="en-US" sz="2400" b="1" dirty="0" smtClean="0"/>
              <a:t> and has a loan of INR 150 </a:t>
            </a:r>
            <a:r>
              <a:rPr lang="en-US" sz="2400" b="1" dirty="0" err="1" smtClean="0"/>
              <a:t>Crs</a:t>
            </a:r>
            <a:r>
              <a:rPr lang="en-US" sz="2400" b="1" dirty="0" smtClean="0"/>
              <a:t>. </a:t>
            </a:r>
          </a:p>
          <a:p>
            <a:pPr marL="800100" lvl="1" indent="-342900">
              <a:buFont typeface="Arial" panose="020B0604020202020204" pitchFamily="34" charset="0"/>
              <a:buChar char="•"/>
            </a:pPr>
            <a:r>
              <a:rPr lang="en-US" sz="2400" b="1" dirty="0" smtClean="0"/>
              <a:t>School operation are in losses / near losses. </a:t>
            </a:r>
          </a:p>
          <a:p>
            <a:pPr marL="800100" lvl="1" indent="-342900">
              <a:buFont typeface="Arial" panose="020B0604020202020204" pitchFamily="34" charset="0"/>
              <a:buChar char="•"/>
            </a:pPr>
            <a:r>
              <a:rPr lang="en-US" sz="2400" b="1" dirty="0" smtClean="0"/>
              <a:t>X Ltd has defaulted on its loan, wherein entire shares of </a:t>
            </a:r>
            <a:r>
              <a:rPr lang="en-US" sz="2400" b="1" dirty="0"/>
              <a:t>X</a:t>
            </a:r>
            <a:r>
              <a:rPr lang="en-US" sz="2400" b="1" dirty="0" smtClean="0"/>
              <a:t> Ltd,  as well as Land &amp; Building are provided as security. Additional security in form of Director Guarantee is also with bank. </a:t>
            </a:r>
          </a:p>
          <a:p>
            <a:pPr marL="800100" lvl="1" indent="-342900">
              <a:buFont typeface="Arial" panose="020B0604020202020204" pitchFamily="34" charset="0"/>
              <a:buChar char="•"/>
            </a:pPr>
            <a:r>
              <a:rPr lang="en-US" sz="2400" b="1" dirty="0" smtClean="0"/>
              <a:t>Same bank has also given loan to other Group company and Cross Collateralize security.</a:t>
            </a:r>
          </a:p>
          <a:p>
            <a:pPr marL="342900" indent="-342900">
              <a:buFont typeface="Arial" panose="020B0604020202020204" pitchFamily="34" charset="0"/>
              <a:buChar char="•"/>
            </a:pPr>
            <a:r>
              <a:rPr lang="en-US" sz="2400" b="1" dirty="0"/>
              <a:t>X</a:t>
            </a:r>
            <a:r>
              <a:rPr lang="en-US" sz="2400" b="1" dirty="0" smtClean="0"/>
              <a:t> Ltd wants to sell this GEM school business and repay loans.</a:t>
            </a:r>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r>
              <a:rPr lang="en-US" sz="2400" b="1" dirty="0"/>
              <a:t>Y</a:t>
            </a:r>
            <a:r>
              <a:rPr lang="en-US" sz="2400" b="1" dirty="0" smtClean="0"/>
              <a:t> Ltd has broadly agreed to buy the business in purchase consideration of ~ INR 200 </a:t>
            </a:r>
            <a:r>
              <a:rPr lang="en-US" sz="2400" b="1" dirty="0" err="1" smtClean="0"/>
              <a:t>Crs</a:t>
            </a:r>
            <a:r>
              <a:rPr lang="en-US" sz="2400" b="1" dirty="0" smtClean="0"/>
              <a:t> ( 150 </a:t>
            </a:r>
            <a:r>
              <a:rPr lang="en-US" sz="2400" b="1" dirty="0" err="1" smtClean="0"/>
              <a:t>Crs</a:t>
            </a:r>
            <a:r>
              <a:rPr lang="en-US" sz="2400" b="1" dirty="0" smtClean="0"/>
              <a:t> of Loan payout + 50 </a:t>
            </a:r>
            <a:r>
              <a:rPr lang="en-US" sz="2400" b="1" dirty="0" err="1" smtClean="0"/>
              <a:t>Crs</a:t>
            </a:r>
            <a:r>
              <a:rPr lang="en-US" sz="2400" b="1" dirty="0" smtClean="0"/>
              <a:t> to Promoter)</a:t>
            </a:r>
            <a:endParaRPr lang="en-US" sz="2400" b="1" dirty="0"/>
          </a:p>
          <a:p>
            <a:r>
              <a:rPr lang="en-US" sz="2400" b="1" dirty="0" smtClean="0"/>
              <a:t>Question 1 : </a:t>
            </a:r>
            <a:r>
              <a:rPr lang="en-US" sz="2400" b="1" dirty="0"/>
              <a:t>What is the impact of Stamp Duty if Y</a:t>
            </a:r>
            <a:r>
              <a:rPr lang="en-US" sz="2400" b="1" dirty="0" smtClean="0"/>
              <a:t> </a:t>
            </a:r>
            <a:r>
              <a:rPr lang="en-US" sz="2400" b="1" dirty="0"/>
              <a:t>Ltd buys entire share of X</a:t>
            </a:r>
            <a:r>
              <a:rPr lang="en-US" sz="2400" b="1" dirty="0" smtClean="0"/>
              <a:t> </a:t>
            </a:r>
            <a:r>
              <a:rPr lang="en-US" sz="2400" b="1" dirty="0"/>
              <a:t>Ltd.</a:t>
            </a:r>
          </a:p>
          <a:p>
            <a:r>
              <a:rPr lang="en-US" sz="2400" b="1" dirty="0" smtClean="0"/>
              <a:t>Question 2 : Please guide the best structure for deal ?</a:t>
            </a:r>
            <a:endParaRPr lang="en-US" sz="2400" b="1" dirty="0"/>
          </a:p>
          <a:p>
            <a:r>
              <a:rPr lang="en-US" sz="2400" b="1" dirty="0" smtClean="0"/>
              <a:t>Question 3 : Should </a:t>
            </a:r>
            <a:r>
              <a:rPr lang="en-US" sz="2400" b="1" dirty="0"/>
              <a:t>Y</a:t>
            </a:r>
            <a:r>
              <a:rPr lang="en-US" sz="2400" b="1" dirty="0" smtClean="0"/>
              <a:t> Ltd buy only Land &amp; Building ? </a:t>
            </a:r>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07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fontScale="90000"/>
          </a:bodyPr>
          <a:lstStyle/>
          <a:p>
            <a:r>
              <a:rPr lang="en-US" sz="3200" b="1" dirty="0" smtClean="0">
                <a:solidFill>
                  <a:srgbClr val="C00000"/>
                </a:solidFill>
              </a:rPr>
              <a:t>What would you advice / recommend / guide ?                                                     3/ 3 </a:t>
            </a:r>
            <a:endParaRPr lang="en-US" sz="3200" b="1" dirty="0">
              <a:solidFill>
                <a:srgbClr val="C00000"/>
              </a:solidFill>
            </a:endParaRP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5262979"/>
          </a:xfrm>
          <a:prstGeom prst="rect">
            <a:avLst/>
          </a:prstGeom>
          <a:noFill/>
        </p:spPr>
        <p:txBody>
          <a:bodyPr wrap="square" rtlCol="0">
            <a:spAutoFit/>
          </a:bodyPr>
          <a:lstStyle/>
          <a:p>
            <a:r>
              <a:rPr lang="en-US" sz="2400" b="1" dirty="0" smtClean="0"/>
              <a:t>Case 3:</a:t>
            </a:r>
          </a:p>
          <a:p>
            <a:pPr marL="342900" indent="-342900">
              <a:buFont typeface="Arial" panose="020B0604020202020204" pitchFamily="34" charset="0"/>
              <a:buChar char="•"/>
            </a:pPr>
            <a:r>
              <a:rPr lang="en-US" sz="2400" b="1" dirty="0" smtClean="0"/>
              <a:t>( R) Realty ltd own many properties in Ggn. One of the property is given on rent to (M) Manufacturing Ltd. </a:t>
            </a:r>
          </a:p>
          <a:p>
            <a:pPr marL="342900" indent="-342900">
              <a:buFont typeface="Arial" panose="020B0604020202020204" pitchFamily="34" charset="0"/>
              <a:buChar char="•"/>
            </a:pPr>
            <a:r>
              <a:rPr lang="en-US" sz="2400" b="1" dirty="0" smtClean="0"/>
              <a:t>Now </a:t>
            </a:r>
            <a:r>
              <a:rPr lang="en-US" sz="2400" b="1" dirty="0"/>
              <a:t>M</a:t>
            </a:r>
            <a:r>
              <a:rPr lang="en-US" sz="2400" b="1" dirty="0" smtClean="0"/>
              <a:t> </a:t>
            </a:r>
            <a:r>
              <a:rPr lang="en-US" sz="2400" b="1" dirty="0" err="1" smtClean="0"/>
              <a:t>Lts</a:t>
            </a:r>
            <a:r>
              <a:rPr lang="en-US" sz="2400" b="1" dirty="0" smtClean="0"/>
              <a:t> has agreed to buy the property for ~ INR 500 </a:t>
            </a:r>
            <a:r>
              <a:rPr lang="en-US" sz="2400" b="1" dirty="0" err="1" smtClean="0"/>
              <a:t>Crs</a:t>
            </a:r>
            <a:r>
              <a:rPr lang="en-US" sz="2400" b="1" dirty="0" smtClean="0"/>
              <a:t>. </a:t>
            </a:r>
          </a:p>
          <a:p>
            <a:pPr marL="342900" indent="-342900">
              <a:buFont typeface="Arial" panose="020B0604020202020204" pitchFamily="34" charset="0"/>
              <a:buChar char="•"/>
            </a:pPr>
            <a:r>
              <a:rPr lang="en-US" sz="2400" b="1" dirty="0" smtClean="0"/>
              <a:t>Value of Property is ~ 500 </a:t>
            </a:r>
            <a:r>
              <a:rPr lang="en-US" sz="2400" b="1" dirty="0" err="1" smtClean="0"/>
              <a:t>Crs</a:t>
            </a:r>
            <a:r>
              <a:rPr lang="en-US" sz="2400" b="1" dirty="0" smtClean="0"/>
              <a:t>. </a:t>
            </a:r>
          </a:p>
          <a:p>
            <a:pPr marL="342900" indent="-342900">
              <a:buFont typeface="Arial" panose="020B0604020202020204" pitchFamily="34" charset="0"/>
              <a:buChar char="•"/>
            </a:pPr>
            <a:r>
              <a:rPr lang="en-US" sz="2400" b="1" dirty="0" smtClean="0"/>
              <a:t>Overall cost of the property in the books of R Ltd is ~ 350 </a:t>
            </a:r>
            <a:r>
              <a:rPr lang="en-US" sz="2400" b="1" dirty="0" err="1" smtClean="0"/>
              <a:t>Crs</a:t>
            </a:r>
            <a:r>
              <a:rPr lang="en-US" sz="2400" b="1" dirty="0" smtClean="0"/>
              <a:t>.</a:t>
            </a:r>
          </a:p>
          <a:p>
            <a:endParaRPr lang="en-US" sz="2400" b="1" dirty="0" smtClean="0"/>
          </a:p>
          <a:p>
            <a:endParaRPr lang="en-US" sz="2400" b="1" dirty="0" smtClean="0"/>
          </a:p>
          <a:p>
            <a:r>
              <a:rPr lang="en-US" sz="2400" b="1" dirty="0" smtClean="0"/>
              <a:t>Question 1 : </a:t>
            </a:r>
            <a:r>
              <a:rPr lang="en-US" sz="2400" b="1" dirty="0"/>
              <a:t>What </a:t>
            </a:r>
            <a:r>
              <a:rPr lang="en-US" sz="2400" b="1" dirty="0" smtClean="0"/>
              <a:t>are the options available to structure this deal.</a:t>
            </a:r>
          </a:p>
          <a:p>
            <a:endParaRPr lang="en-US" sz="2400" b="1" dirty="0" smtClean="0"/>
          </a:p>
          <a:p>
            <a:endParaRPr lang="en-US" sz="2400" b="1" dirty="0" smtClean="0"/>
          </a:p>
          <a:p>
            <a:r>
              <a:rPr lang="en-US" sz="2400" b="1" dirty="0"/>
              <a:t>Question </a:t>
            </a:r>
            <a:r>
              <a:rPr lang="en-US" sz="2400" b="1" dirty="0" smtClean="0"/>
              <a:t>2 </a:t>
            </a:r>
            <a:r>
              <a:rPr lang="en-US" sz="2400" b="1" dirty="0"/>
              <a:t>: </a:t>
            </a:r>
            <a:r>
              <a:rPr lang="en-US" sz="2400" b="1" dirty="0" smtClean="0"/>
              <a:t>Will the situation change if both R ltd and M Ltd are owned by common UBO.</a:t>
            </a:r>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567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smtClean="0">
                <a:solidFill>
                  <a:srgbClr val="C00000"/>
                </a:solidFill>
              </a:rPr>
              <a:t>Few Questions									</a:t>
            </a:r>
            <a:r>
              <a:rPr lang="en-US" sz="3200" b="1" dirty="0">
                <a:solidFill>
                  <a:srgbClr val="C00000"/>
                </a:solidFill>
              </a:rPr>
              <a:t> </a:t>
            </a:r>
            <a:r>
              <a:rPr lang="en-US" sz="3200" b="1" dirty="0" smtClean="0">
                <a:solidFill>
                  <a:srgbClr val="C00000"/>
                </a:solidFill>
              </a:rPr>
              <a:t> 1 / 3</a:t>
            </a:r>
            <a:endParaRPr lang="en-US" sz="3200" b="1" dirty="0">
              <a:solidFill>
                <a:srgbClr val="C00000"/>
              </a:solidFill>
            </a:endParaRP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7478970"/>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t>How much is the stamp duty for buying shares of a listed Company?</a:t>
            </a:r>
          </a:p>
          <a:p>
            <a:pPr marL="800100" lvl="1" indent="-342900">
              <a:buFont typeface="Arial" panose="020B0604020202020204" pitchFamily="34" charset="0"/>
              <a:buChar char="•"/>
            </a:pPr>
            <a:r>
              <a:rPr lang="en-US" sz="2400" b="1" dirty="0" smtClean="0"/>
              <a:t>Process of buying…</a:t>
            </a:r>
          </a:p>
          <a:p>
            <a:pPr marL="1257300" lvl="2" indent="-342900">
              <a:buFont typeface="Arial" panose="020B0604020202020204" pitchFamily="34" charset="0"/>
              <a:buChar char="•"/>
            </a:pPr>
            <a:r>
              <a:rPr lang="en-US" sz="2400" b="1" dirty="0" smtClean="0"/>
              <a:t>From Market  </a:t>
            </a:r>
          </a:p>
          <a:p>
            <a:pPr marL="1257300" lvl="2" indent="-342900">
              <a:buFont typeface="Arial" panose="020B0604020202020204" pitchFamily="34" charset="0"/>
              <a:buChar char="•"/>
            </a:pPr>
            <a:r>
              <a:rPr lang="en-US" sz="2400" b="1" dirty="0" smtClean="0"/>
              <a:t>Off Market</a:t>
            </a:r>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r>
              <a:rPr lang="en-US" sz="2400" b="1" dirty="0" smtClean="0"/>
              <a:t>How much is the stamp duty for buying un-listed shares ?</a:t>
            </a:r>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How much is the stamp duty for buying </a:t>
            </a:r>
            <a:r>
              <a:rPr lang="en-US" sz="2400" b="1" dirty="0" smtClean="0"/>
              <a:t>entire assets ( primarily Land &amp; Building) of a listed company or an unlisted company </a:t>
            </a:r>
            <a:r>
              <a:rPr lang="en-US" sz="2400" b="1" dirty="0"/>
              <a:t>?</a:t>
            </a:r>
          </a:p>
          <a:p>
            <a:pPr marL="342900" indent="-342900">
              <a:buFont typeface="Arial" panose="020B0604020202020204" pitchFamily="34" charset="0"/>
              <a:buChar char="•"/>
            </a:pPr>
            <a:endParaRPr lang="en-US" sz="2400" b="1" dirty="0" smtClean="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endParaRPr lang="en-US" sz="2400" b="1" dirty="0" smtClean="0"/>
          </a:p>
          <a:p>
            <a:endParaRPr lang="en-US" sz="2400" b="1" dirty="0"/>
          </a:p>
          <a:p>
            <a:endParaRPr lang="en-US" sz="2400" b="1" dirty="0" smtClean="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7898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a:solidFill>
                  <a:srgbClr val="C00000"/>
                </a:solidFill>
              </a:rPr>
              <a:t>Few Questions									  2 / 3</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5632311"/>
          </a:xfrm>
          <a:prstGeom prst="rect">
            <a:avLst/>
          </a:prstGeom>
          <a:noFill/>
        </p:spPr>
        <p:txBody>
          <a:bodyPr wrap="square" rtlCol="0">
            <a:spAutoFit/>
          </a:bodyPr>
          <a:lstStyle/>
          <a:p>
            <a:pPr marL="342900" indent="-342900">
              <a:buFont typeface="Arial" panose="020B0604020202020204" pitchFamily="34" charset="0"/>
              <a:buChar char="•"/>
            </a:pPr>
            <a:r>
              <a:rPr lang="en-US" sz="2400" b="1" dirty="0"/>
              <a:t>What are Tax implication for Asset Sale ?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What is tax implication for Slump Sale ?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What are tax implication for share sale / purchase ?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endParaRPr lang="en-US" sz="2400" b="1" dirty="0"/>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980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68527"/>
            <a:ext cx="10318262" cy="50415"/>
          </a:xfrm>
          <a:prstGeom prst="rect">
            <a:avLst/>
          </a:prstGeom>
        </p:spPr>
      </p:pic>
      <p:sp>
        <p:nvSpPr>
          <p:cNvPr id="10" name="Title 1"/>
          <p:cNvSpPr>
            <a:spLocks noGrp="1"/>
          </p:cNvSpPr>
          <p:nvPr>
            <p:ph type="title"/>
          </p:nvPr>
        </p:nvSpPr>
        <p:spPr>
          <a:xfrm>
            <a:off x="0" y="0"/>
            <a:ext cx="11998036" cy="868527"/>
          </a:xfrm>
        </p:spPr>
        <p:txBody>
          <a:bodyPr>
            <a:normAutofit/>
          </a:bodyPr>
          <a:lstStyle/>
          <a:p>
            <a:r>
              <a:rPr lang="en-US" sz="3200" b="1" dirty="0">
                <a:solidFill>
                  <a:srgbClr val="C00000"/>
                </a:solidFill>
              </a:rPr>
              <a:t>Few Questions									  3 / 3</a:t>
            </a:r>
          </a:p>
        </p:txBody>
      </p:sp>
      <p:sp>
        <p:nvSpPr>
          <p:cNvPr id="14" name="AutoShape 2" descr="C:\Users\b0231647\Desktop\pg1_aakash_page-0001.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descr="C:\Users\b0231647\Desktop\pg1_aakash_page-0001.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5575" y="988014"/>
            <a:ext cx="11648498" cy="4893647"/>
          </a:xfrm>
          <a:prstGeom prst="rect">
            <a:avLst/>
          </a:prstGeom>
          <a:noFill/>
        </p:spPr>
        <p:txBody>
          <a:bodyPr wrap="square" rtlCol="0">
            <a:spAutoFit/>
          </a:bodyPr>
          <a:lstStyle/>
          <a:p>
            <a:pPr marL="342900" indent="-342900">
              <a:buFont typeface="Arial" panose="020B0604020202020204" pitchFamily="34" charset="0"/>
              <a:buChar char="•"/>
            </a:pPr>
            <a:r>
              <a:rPr lang="en-US" sz="2400" b="1" dirty="0"/>
              <a:t>Synergy ?</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b="1" dirty="0"/>
              <a:t>Is this possible by Subtraction or Divestment ? </a:t>
            </a:r>
          </a:p>
          <a:p>
            <a:pPr marL="342900" indent="-342900">
              <a:buFont typeface="Arial" panose="020B0604020202020204" pitchFamily="34" charset="0"/>
              <a:buChar char="•"/>
            </a:pPr>
            <a:endParaRPr lang="en-US" sz="2400" b="1" dirty="0"/>
          </a:p>
          <a:p>
            <a:endParaRPr lang="en-US" sz="2400" b="1" dirty="0"/>
          </a:p>
          <a:p>
            <a:endParaRPr lang="en-US" sz="2400" b="1" dirty="0"/>
          </a:p>
          <a:p>
            <a:endParaRPr lang="en-US" sz="2400" b="1" dirty="0"/>
          </a:p>
          <a:p>
            <a:endParaRPr lang="en-US" sz="2400" b="1" dirty="0"/>
          </a:p>
        </p:txBody>
      </p:sp>
      <p:cxnSp>
        <p:nvCxnSpPr>
          <p:cNvPr id="20" name="Straight Connector 19"/>
          <p:cNvCxnSpPr/>
          <p:nvPr/>
        </p:nvCxnSpPr>
        <p:spPr>
          <a:xfrm>
            <a:off x="5527964" y="1122218"/>
            <a:ext cx="2770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441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4572</TotalTime>
  <Words>3551</Words>
  <Application>Microsoft Office PowerPoint</Application>
  <PresentationFormat>Widescreen</PresentationFormat>
  <Paragraphs>389</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Wingdings</vt:lpstr>
      <vt:lpstr>Office Theme</vt:lpstr>
      <vt:lpstr>PowerPoint Presentation</vt:lpstr>
      <vt:lpstr>Corporate Restructuring </vt:lpstr>
      <vt:lpstr>Practical Approach</vt:lpstr>
      <vt:lpstr>What would you advice / recommend / guide ?                                                     1/ 3 </vt:lpstr>
      <vt:lpstr>What would you advice / recommend / guide ?                                                     2/ 3 </vt:lpstr>
      <vt:lpstr>What would you advice / recommend / guide ?                                                     3/ 3 </vt:lpstr>
      <vt:lpstr>Few Questions           1 / 3</vt:lpstr>
      <vt:lpstr>Few Questions           2 / 3</vt:lpstr>
      <vt:lpstr>Few Questions           3 / 3</vt:lpstr>
      <vt:lpstr>Few Questions           </vt:lpstr>
      <vt:lpstr>Few Questions           </vt:lpstr>
      <vt:lpstr>Few Questions           2 / 2</vt:lpstr>
      <vt:lpstr>Failed M&amp;A          1 / 4            </vt:lpstr>
      <vt:lpstr>Failed M&amp;A          2 / 4            </vt:lpstr>
      <vt:lpstr>Failed M&amp;A          3 / 4            </vt:lpstr>
      <vt:lpstr>Failed M&amp;A          4 / 4            </vt:lpstr>
      <vt:lpstr>Successful M&amp;A                      </vt:lpstr>
      <vt:lpstr>Twitter and Elon Musk</vt:lpstr>
      <vt:lpstr>Flipkart and Walmart</vt:lpstr>
      <vt:lpstr>Adani Acquisition of Ambuja Cements and ACC Cements             </vt:lpstr>
      <vt:lpstr>Tata Acquiring Air India            </vt:lpstr>
      <vt:lpstr>Jio Financial Services Demerger from RIL   </vt:lpstr>
      <vt:lpstr>Zomato and Blinkit</vt:lpstr>
      <vt:lpstr>HDFC Bank Acquiring HDFC Ltd</vt:lpstr>
      <vt:lpstr>Byju’s and Aakash</vt:lpstr>
    </vt:vector>
  </TitlesOfParts>
  <Company>Bharti Airtel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Rupesh Mishra</dc:creator>
  <cp:lastModifiedBy>Rupesh Mishra</cp:lastModifiedBy>
  <cp:revision>366</cp:revision>
  <cp:lastPrinted>2023-09-14T05:22:53Z</cp:lastPrinted>
  <dcterms:created xsi:type="dcterms:W3CDTF">2023-02-09T12:03:16Z</dcterms:created>
  <dcterms:modified xsi:type="dcterms:W3CDTF">2024-04-12T11:40:19Z</dcterms:modified>
</cp:coreProperties>
</file>