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9" r:id="rId2"/>
    <p:sldId id="261" r:id="rId3"/>
    <p:sldId id="262" r:id="rId4"/>
    <p:sldId id="265" r:id="rId5"/>
    <p:sldId id="256" r:id="rId6"/>
    <p:sldId id="271" r:id="rId7"/>
    <p:sldId id="263" r:id="rId8"/>
    <p:sldId id="272" r:id="rId9"/>
    <p:sldId id="273" r:id="rId10"/>
    <p:sldId id="274" r:id="rId11"/>
    <p:sldId id="260" r:id="rId12"/>
    <p:sldId id="269" r:id="rId13"/>
    <p:sldId id="264" r:id="rId14"/>
    <p:sldId id="266" r:id="rId15"/>
    <p:sldId id="268" r:id="rId16"/>
    <p:sldId id="258" r:id="rId17"/>
    <p:sldId id="275" r:id="rId18"/>
    <p:sldId id="277" r:id="rId19"/>
    <p:sldId id="276" r:id="rId20"/>
    <p:sldId id="278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646"/>
    <a:srgbClr val="60E146"/>
    <a:srgbClr val="74CA3A"/>
    <a:srgbClr val="E0F3D3"/>
    <a:srgbClr val="95D3C9"/>
    <a:srgbClr val="CCEAE5"/>
    <a:srgbClr val="003300"/>
    <a:srgbClr val="764600"/>
    <a:srgbClr val="FFFF6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447091-F776-4861-98CD-698DCD1BE41E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8EF184D5-A95A-45D7-8E4F-0D9C403A29B6}">
      <dgm:prSet phldrT="[Text]"/>
      <dgm:spPr/>
      <dgm:t>
        <a:bodyPr/>
        <a:lstStyle/>
        <a:p>
          <a:r>
            <a:rPr lang="en-IN" dirty="0" smtClean="0"/>
            <a:t>Short Term</a:t>
          </a:r>
          <a:endParaRPr lang="en-IN" dirty="0"/>
        </a:p>
      </dgm:t>
    </dgm:pt>
    <dgm:pt modelId="{6015809F-0919-4A70-8DD3-E1B893A91117}" type="parTrans" cxnId="{C39E5B50-D9F9-4A2E-8ECC-1EB29E61F4FE}">
      <dgm:prSet/>
      <dgm:spPr/>
      <dgm:t>
        <a:bodyPr/>
        <a:lstStyle/>
        <a:p>
          <a:endParaRPr lang="en-IN"/>
        </a:p>
      </dgm:t>
    </dgm:pt>
    <dgm:pt modelId="{09E67798-9DDF-4BF5-985B-F9B6FFB76C73}" type="sibTrans" cxnId="{C39E5B50-D9F9-4A2E-8ECC-1EB29E61F4FE}">
      <dgm:prSet/>
      <dgm:spPr/>
      <dgm:t>
        <a:bodyPr/>
        <a:lstStyle/>
        <a:p>
          <a:endParaRPr lang="en-IN"/>
        </a:p>
      </dgm:t>
    </dgm:pt>
    <dgm:pt modelId="{3199575D-E079-45AD-A31C-2E5C7E8C8867}">
      <dgm:prSet phldrT="[Text]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IN" dirty="0" smtClean="0"/>
            <a:t>Crop Loan</a:t>
          </a:r>
          <a:endParaRPr lang="en-IN" dirty="0"/>
        </a:p>
      </dgm:t>
    </dgm:pt>
    <dgm:pt modelId="{0D7A06CE-58B9-4ECA-B59E-7913A5BB8B8D}" type="parTrans" cxnId="{0D886012-80DF-4C16-8BD1-53D3249B1843}">
      <dgm:prSet/>
      <dgm:spPr/>
      <dgm:t>
        <a:bodyPr/>
        <a:lstStyle/>
        <a:p>
          <a:endParaRPr lang="en-IN"/>
        </a:p>
      </dgm:t>
    </dgm:pt>
    <dgm:pt modelId="{3D3A1A16-C1D1-484A-8FAF-8386922DA282}" type="sibTrans" cxnId="{0D886012-80DF-4C16-8BD1-53D3249B1843}">
      <dgm:prSet/>
      <dgm:spPr/>
      <dgm:t>
        <a:bodyPr/>
        <a:lstStyle/>
        <a:p>
          <a:endParaRPr lang="en-IN"/>
        </a:p>
      </dgm:t>
    </dgm:pt>
    <dgm:pt modelId="{F3B606DE-B7F3-48C6-962F-9421407B29CE}">
      <dgm:prSet phldrT="[Text]"/>
      <dgm:spPr>
        <a:ln w="57150">
          <a:solidFill>
            <a:srgbClr val="95D3C9"/>
          </a:solidFill>
        </a:ln>
      </dgm:spPr>
      <dgm:t>
        <a:bodyPr/>
        <a:lstStyle/>
        <a:p>
          <a:r>
            <a:rPr lang="en-IN" dirty="0" smtClean="0"/>
            <a:t>Current Exp. In connection with raising crops</a:t>
          </a:r>
          <a:endParaRPr lang="en-IN" dirty="0"/>
        </a:p>
      </dgm:t>
    </dgm:pt>
    <dgm:pt modelId="{C97C1D35-FD34-40DA-9AB8-4AEE9CFD9303}" type="parTrans" cxnId="{8725C228-4F6A-4824-83C9-BC14669CECE9}">
      <dgm:prSet/>
      <dgm:spPr/>
      <dgm:t>
        <a:bodyPr/>
        <a:lstStyle/>
        <a:p>
          <a:endParaRPr lang="en-IN"/>
        </a:p>
      </dgm:t>
    </dgm:pt>
    <dgm:pt modelId="{4AC2D429-AB85-487E-9592-B3FBFF3D2753}" type="sibTrans" cxnId="{8725C228-4F6A-4824-83C9-BC14669CECE9}">
      <dgm:prSet/>
      <dgm:spPr/>
      <dgm:t>
        <a:bodyPr/>
        <a:lstStyle/>
        <a:p>
          <a:endParaRPr lang="en-IN"/>
        </a:p>
      </dgm:t>
    </dgm:pt>
    <dgm:pt modelId="{51110E87-0E8B-4162-B9E7-27386712F57C}">
      <dgm:prSet phldrT="[Text]"/>
      <dgm:spPr/>
      <dgm:t>
        <a:bodyPr/>
        <a:lstStyle/>
        <a:p>
          <a:r>
            <a:rPr lang="en-IN" dirty="0" smtClean="0"/>
            <a:t>Medium Term</a:t>
          </a:r>
          <a:endParaRPr lang="en-IN" dirty="0"/>
        </a:p>
      </dgm:t>
    </dgm:pt>
    <dgm:pt modelId="{BDE4AAAD-E808-46FF-9AF8-B4CFE9995125}" type="parTrans" cxnId="{D1E35849-3EC7-4EF5-BBE8-9CF6185F0704}">
      <dgm:prSet/>
      <dgm:spPr/>
      <dgm:t>
        <a:bodyPr/>
        <a:lstStyle/>
        <a:p>
          <a:endParaRPr lang="en-IN"/>
        </a:p>
      </dgm:t>
    </dgm:pt>
    <dgm:pt modelId="{A6ADEEBE-2D62-43C5-97AE-2B2FF86356AC}" type="sibTrans" cxnId="{D1E35849-3EC7-4EF5-BBE8-9CF6185F0704}">
      <dgm:prSet/>
      <dgm:spPr/>
      <dgm:t>
        <a:bodyPr/>
        <a:lstStyle/>
        <a:p>
          <a:endParaRPr lang="en-IN"/>
        </a:p>
      </dgm:t>
    </dgm:pt>
    <dgm:pt modelId="{600700B3-F871-4680-9234-0D24E6B648B1}">
      <dgm:prSet phldrT="[Text]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IN" dirty="0" smtClean="0"/>
            <a:t>3 to 5 Years</a:t>
          </a:r>
          <a:endParaRPr lang="en-IN" dirty="0"/>
        </a:p>
      </dgm:t>
    </dgm:pt>
    <dgm:pt modelId="{83B2B0A8-0193-45BF-BE8B-8DC1F800D9B4}" type="parTrans" cxnId="{A30ABE19-EA6E-4928-B8E3-3241C9A07181}">
      <dgm:prSet/>
      <dgm:spPr/>
      <dgm:t>
        <a:bodyPr/>
        <a:lstStyle/>
        <a:p>
          <a:endParaRPr lang="en-IN"/>
        </a:p>
      </dgm:t>
    </dgm:pt>
    <dgm:pt modelId="{7F4B4EA5-FDD5-49F1-A153-B2F6A3692C85}" type="sibTrans" cxnId="{A30ABE19-EA6E-4928-B8E3-3241C9A07181}">
      <dgm:prSet/>
      <dgm:spPr/>
      <dgm:t>
        <a:bodyPr/>
        <a:lstStyle/>
        <a:p>
          <a:endParaRPr lang="en-IN"/>
        </a:p>
      </dgm:t>
    </dgm:pt>
    <dgm:pt modelId="{A7F2E0DE-BBC9-4978-AC07-4F2FBECC4271}">
      <dgm:prSet phldrT="[Text]"/>
      <dgm:spPr>
        <a:ln w="38100">
          <a:solidFill>
            <a:srgbClr val="60E146"/>
          </a:solidFill>
        </a:ln>
      </dgm:spPr>
      <dgm:t>
        <a:bodyPr/>
        <a:lstStyle/>
        <a:p>
          <a:r>
            <a:rPr lang="en-IN" dirty="0" smtClean="0"/>
            <a:t>Installation of Pumps sets, Purchase of Agriculture Machines</a:t>
          </a:r>
          <a:endParaRPr lang="en-IN" dirty="0"/>
        </a:p>
      </dgm:t>
    </dgm:pt>
    <dgm:pt modelId="{C430B898-9C25-43A2-8DC2-9CB7C8535F08}" type="parTrans" cxnId="{9BC02C86-CE5F-4DD6-8AEF-B7D90ACBFF1C}">
      <dgm:prSet/>
      <dgm:spPr/>
      <dgm:t>
        <a:bodyPr/>
        <a:lstStyle/>
        <a:p>
          <a:endParaRPr lang="en-IN"/>
        </a:p>
      </dgm:t>
    </dgm:pt>
    <dgm:pt modelId="{4D50817D-E7C3-4BDB-A3EC-25A13D9D5DD1}" type="sibTrans" cxnId="{9BC02C86-CE5F-4DD6-8AEF-B7D90ACBFF1C}">
      <dgm:prSet/>
      <dgm:spPr/>
      <dgm:t>
        <a:bodyPr/>
        <a:lstStyle/>
        <a:p>
          <a:endParaRPr lang="en-IN"/>
        </a:p>
      </dgm:t>
    </dgm:pt>
    <dgm:pt modelId="{FBBAF62D-F2B0-49DB-AD06-B6E797F72008}">
      <dgm:prSet phldrT="[Text]"/>
      <dgm:spPr/>
      <dgm:t>
        <a:bodyPr/>
        <a:lstStyle/>
        <a:p>
          <a:r>
            <a:rPr lang="en-IN" dirty="0" smtClean="0"/>
            <a:t>Long Term</a:t>
          </a:r>
          <a:endParaRPr lang="en-IN" dirty="0"/>
        </a:p>
      </dgm:t>
    </dgm:pt>
    <dgm:pt modelId="{FFAB85D9-2DA1-45B8-A0DC-7DF206A6CCFE}" type="parTrans" cxnId="{A4623B59-79C7-4166-88B0-3214CDE21D5E}">
      <dgm:prSet/>
      <dgm:spPr/>
      <dgm:t>
        <a:bodyPr/>
        <a:lstStyle/>
        <a:p>
          <a:endParaRPr lang="en-IN"/>
        </a:p>
      </dgm:t>
    </dgm:pt>
    <dgm:pt modelId="{5A2D37BE-A413-4DDD-B1EF-0AF03039D14C}" type="sibTrans" cxnId="{A4623B59-79C7-4166-88B0-3214CDE21D5E}">
      <dgm:prSet/>
      <dgm:spPr/>
      <dgm:t>
        <a:bodyPr/>
        <a:lstStyle/>
        <a:p>
          <a:endParaRPr lang="en-IN"/>
        </a:p>
      </dgm:t>
    </dgm:pt>
    <dgm:pt modelId="{6FB0194C-EEA5-4FF1-BB1C-B6599CDEC444}">
      <dgm:prSet phldrT="[Text]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IN" dirty="0" smtClean="0"/>
            <a:t>5 to 15 Years</a:t>
          </a:r>
          <a:endParaRPr lang="en-IN" dirty="0"/>
        </a:p>
      </dgm:t>
    </dgm:pt>
    <dgm:pt modelId="{06AE8A1D-2121-4D49-B0AB-BF17EA0B5EC6}" type="parTrans" cxnId="{D8B587CB-61A2-4075-A23C-A3FB2C77B648}">
      <dgm:prSet/>
      <dgm:spPr/>
      <dgm:t>
        <a:bodyPr/>
        <a:lstStyle/>
        <a:p>
          <a:endParaRPr lang="en-IN"/>
        </a:p>
      </dgm:t>
    </dgm:pt>
    <dgm:pt modelId="{0CEFCAD2-6602-4E78-9B97-25500F00A2DB}" type="sibTrans" cxnId="{D8B587CB-61A2-4075-A23C-A3FB2C77B648}">
      <dgm:prSet/>
      <dgm:spPr/>
      <dgm:t>
        <a:bodyPr/>
        <a:lstStyle/>
        <a:p>
          <a:endParaRPr lang="en-IN"/>
        </a:p>
      </dgm:t>
    </dgm:pt>
    <dgm:pt modelId="{C2ED7B52-EDAC-4CE9-BA24-C8E5848448D6}">
      <dgm:prSet phldrT="[Text]"/>
      <dgm:spPr>
        <a:ln w="38100">
          <a:solidFill>
            <a:srgbClr val="F79646"/>
          </a:solidFill>
        </a:ln>
      </dgm:spPr>
      <dgm:t>
        <a:bodyPr/>
        <a:lstStyle/>
        <a:p>
          <a:r>
            <a:rPr lang="en-IN" dirty="0" smtClean="0"/>
            <a:t>Land Levelling, Purchase of Tractors</a:t>
          </a:r>
          <a:endParaRPr lang="en-IN" dirty="0"/>
        </a:p>
      </dgm:t>
    </dgm:pt>
    <dgm:pt modelId="{06A2C602-8CA8-43EB-9606-61BEAF9D2249}" type="parTrans" cxnId="{0BDE56B2-C07D-4936-A867-685F4DF6E23A}">
      <dgm:prSet/>
      <dgm:spPr/>
      <dgm:t>
        <a:bodyPr/>
        <a:lstStyle/>
        <a:p>
          <a:endParaRPr lang="en-IN"/>
        </a:p>
      </dgm:t>
    </dgm:pt>
    <dgm:pt modelId="{6E01A8F7-DA31-4B35-A95D-3CBAB4C3BD17}" type="sibTrans" cxnId="{0BDE56B2-C07D-4936-A867-685F4DF6E23A}">
      <dgm:prSet/>
      <dgm:spPr/>
      <dgm:t>
        <a:bodyPr/>
        <a:lstStyle/>
        <a:p>
          <a:endParaRPr lang="en-IN"/>
        </a:p>
      </dgm:t>
    </dgm:pt>
    <dgm:pt modelId="{15A9B7E0-509B-4D1B-85DA-B5C651F03DB4}" type="pres">
      <dgm:prSet presAssocID="{30447091-F776-4861-98CD-698DCD1BE41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49F88551-4743-4EAE-981B-0A7BFE37796E}" type="pres">
      <dgm:prSet presAssocID="{8EF184D5-A95A-45D7-8E4F-0D9C403A29B6}" presName="horFlow" presStyleCnt="0"/>
      <dgm:spPr/>
    </dgm:pt>
    <dgm:pt modelId="{AB4C1F9D-6F56-4128-8C1C-4280F3772AA9}" type="pres">
      <dgm:prSet presAssocID="{8EF184D5-A95A-45D7-8E4F-0D9C403A29B6}" presName="bigChev" presStyleLbl="node1" presStyleIdx="0" presStyleCnt="3" custScaleX="65688" custScaleY="62238" custLinFactNeighborX="-53884" custLinFactNeighborY="2121"/>
      <dgm:spPr/>
      <dgm:t>
        <a:bodyPr/>
        <a:lstStyle/>
        <a:p>
          <a:endParaRPr lang="en-IN"/>
        </a:p>
      </dgm:t>
    </dgm:pt>
    <dgm:pt modelId="{B392B2FC-6B7B-4357-BDFF-5222601CFE3C}" type="pres">
      <dgm:prSet presAssocID="{0D7A06CE-58B9-4ECA-B59E-7913A5BB8B8D}" presName="parTrans" presStyleCnt="0"/>
      <dgm:spPr/>
    </dgm:pt>
    <dgm:pt modelId="{498062CC-9A81-4CDB-B104-5AA22701D21E}" type="pres">
      <dgm:prSet presAssocID="{3199575D-E079-45AD-A31C-2E5C7E8C8867}" presName="node" presStyleLbl="alignAccFollowNode1" presStyleIdx="0" presStyleCnt="6" custScaleX="63790" custScaleY="6223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66E8338-417B-4538-BDA4-4F416A385DAA}" type="pres">
      <dgm:prSet presAssocID="{3D3A1A16-C1D1-484A-8FAF-8386922DA282}" presName="sibTrans" presStyleCnt="0"/>
      <dgm:spPr/>
    </dgm:pt>
    <dgm:pt modelId="{C92732B1-FB92-40EF-B0A6-CA7A42046B16}" type="pres">
      <dgm:prSet presAssocID="{F3B606DE-B7F3-48C6-962F-9421407B29CE}" presName="node" presStyleLbl="alignAccFollowNode1" presStyleIdx="1" presStyleCnt="6" custScaleY="77921" custLinFactNeighborX="20778" custLinFactNeighborY="122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910086D-909A-471F-BD81-1F053A67DF4E}" type="pres">
      <dgm:prSet presAssocID="{8EF184D5-A95A-45D7-8E4F-0D9C403A29B6}" presName="vSp" presStyleCnt="0"/>
      <dgm:spPr/>
    </dgm:pt>
    <dgm:pt modelId="{9DE671F4-033C-4EB7-8EC5-27A5F7567F3C}" type="pres">
      <dgm:prSet presAssocID="{51110E87-0E8B-4162-B9E7-27386712F57C}" presName="horFlow" presStyleCnt="0"/>
      <dgm:spPr/>
    </dgm:pt>
    <dgm:pt modelId="{F3C5413E-4F46-4C06-8AD6-E0E95749801C}" type="pres">
      <dgm:prSet presAssocID="{51110E87-0E8B-4162-B9E7-27386712F57C}" presName="bigChev" presStyleLbl="node1" presStyleIdx="1" presStyleCnt="3" custScaleX="65688" custScaleY="62238" custLinFactNeighborX="-53884" custLinFactNeighborY="2121"/>
      <dgm:spPr/>
      <dgm:t>
        <a:bodyPr/>
        <a:lstStyle/>
        <a:p>
          <a:endParaRPr lang="en-IN"/>
        </a:p>
      </dgm:t>
    </dgm:pt>
    <dgm:pt modelId="{D9D93B83-C16A-4602-917E-DE7B7288393D}" type="pres">
      <dgm:prSet presAssocID="{83B2B0A8-0193-45BF-BE8B-8DC1F800D9B4}" presName="parTrans" presStyleCnt="0"/>
      <dgm:spPr/>
    </dgm:pt>
    <dgm:pt modelId="{5920408E-0422-404E-9932-28346763768D}" type="pres">
      <dgm:prSet presAssocID="{600700B3-F871-4680-9234-0D24E6B648B1}" presName="node" presStyleLbl="alignAccFollowNode1" presStyleIdx="2" presStyleCnt="6" custScaleX="63790" custScaleY="6223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A5E14FA-E940-4841-8961-C8C90777B7FE}" type="pres">
      <dgm:prSet presAssocID="{7F4B4EA5-FDD5-49F1-A153-B2F6A3692C85}" presName="sibTrans" presStyleCnt="0"/>
      <dgm:spPr/>
    </dgm:pt>
    <dgm:pt modelId="{92050274-D12A-4AE2-8CDC-3D2550E51C28}" type="pres">
      <dgm:prSet presAssocID="{A7F2E0DE-BBC9-4978-AC07-4F2FBECC4271}" presName="node" presStyleLbl="alignAccFollowNode1" presStyleIdx="3" presStyleCnt="6" custScaleY="77921" custLinFactNeighborX="20778" custLinFactNeighborY="122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D6131CC-FD41-41F9-871D-AEFDE4A05987}" type="pres">
      <dgm:prSet presAssocID="{51110E87-0E8B-4162-B9E7-27386712F57C}" presName="vSp" presStyleCnt="0"/>
      <dgm:spPr/>
    </dgm:pt>
    <dgm:pt modelId="{2D796ED5-5A42-4FF7-BD05-EE8E815C6C99}" type="pres">
      <dgm:prSet presAssocID="{FBBAF62D-F2B0-49DB-AD06-B6E797F72008}" presName="horFlow" presStyleCnt="0"/>
      <dgm:spPr/>
    </dgm:pt>
    <dgm:pt modelId="{77B5C6CA-83A1-4B4C-BA53-940FD5BF4BFA}" type="pres">
      <dgm:prSet presAssocID="{FBBAF62D-F2B0-49DB-AD06-B6E797F72008}" presName="bigChev" presStyleLbl="node1" presStyleIdx="2" presStyleCnt="3" custScaleX="65688" custScaleY="62238" custLinFactNeighborX="-53884" custLinFactNeighborY="2121"/>
      <dgm:spPr/>
      <dgm:t>
        <a:bodyPr/>
        <a:lstStyle/>
        <a:p>
          <a:endParaRPr lang="en-IN"/>
        </a:p>
      </dgm:t>
    </dgm:pt>
    <dgm:pt modelId="{4459787A-5DF5-4779-80D5-6937BB43A8E0}" type="pres">
      <dgm:prSet presAssocID="{06AE8A1D-2121-4D49-B0AB-BF17EA0B5EC6}" presName="parTrans" presStyleCnt="0"/>
      <dgm:spPr/>
    </dgm:pt>
    <dgm:pt modelId="{C7FD1822-9705-46B5-ACC0-7DEB512B5FF5}" type="pres">
      <dgm:prSet presAssocID="{6FB0194C-EEA5-4FF1-BB1C-B6599CDEC444}" presName="node" presStyleLbl="alignAccFollowNode1" presStyleIdx="4" presStyleCnt="6" custScaleX="63790" custScaleY="6223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D9410C0-4141-4589-8FB0-BF95CC33DF65}" type="pres">
      <dgm:prSet presAssocID="{0CEFCAD2-6602-4E78-9B97-25500F00A2DB}" presName="sibTrans" presStyleCnt="0"/>
      <dgm:spPr/>
    </dgm:pt>
    <dgm:pt modelId="{30A1B2E0-2FF7-416B-A9CC-99D3F9803A80}" type="pres">
      <dgm:prSet presAssocID="{C2ED7B52-EDAC-4CE9-BA24-C8E5848448D6}" presName="node" presStyleLbl="alignAccFollowNode1" presStyleIdx="5" presStyleCnt="6" custScaleY="77921" custLinFactNeighborX="20778" custLinFactNeighborY="122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BDE56B2-C07D-4936-A867-685F4DF6E23A}" srcId="{FBBAF62D-F2B0-49DB-AD06-B6E797F72008}" destId="{C2ED7B52-EDAC-4CE9-BA24-C8E5848448D6}" srcOrd="1" destOrd="0" parTransId="{06A2C602-8CA8-43EB-9606-61BEAF9D2249}" sibTransId="{6E01A8F7-DA31-4B35-A95D-3CBAB4C3BD17}"/>
    <dgm:cxn modelId="{210DFA68-D2AD-4211-A455-E725046AB62A}" type="presOf" srcId="{30447091-F776-4861-98CD-698DCD1BE41E}" destId="{15A9B7E0-509B-4D1B-85DA-B5C651F03DB4}" srcOrd="0" destOrd="0" presId="urn:microsoft.com/office/officeart/2005/8/layout/lProcess3"/>
    <dgm:cxn modelId="{8725C228-4F6A-4824-83C9-BC14669CECE9}" srcId="{8EF184D5-A95A-45D7-8E4F-0D9C403A29B6}" destId="{F3B606DE-B7F3-48C6-962F-9421407B29CE}" srcOrd="1" destOrd="0" parTransId="{C97C1D35-FD34-40DA-9AB8-4AEE9CFD9303}" sibTransId="{4AC2D429-AB85-487E-9592-B3FBFF3D2753}"/>
    <dgm:cxn modelId="{454B7AE6-2017-4E86-9941-484AC204D98C}" type="presOf" srcId="{F3B606DE-B7F3-48C6-962F-9421407B29CE}" destId="{C92732B1-FB92-40EF-B0A6-CA7A42046B16}" srcOrd="0" destOrd="0" presId="urn:microsoft.com/office/officeart/2005/8/layout/lProcess3"/>
    <dgm:cxn modelId="{71165B88-A891-4DB4-B3D2-603C81C50CF8}" type="presOf" srcId="{8EF184D5-A95A-45D7-8E4F-0D9C403A29B6}" destId="{AB4C1F9D-6F56-4128-8C1C-4280F3772AA9}" srcOrd="0" destOrd="0" presId="urn:microsoft.com/office/officeart/2005/8/layout/lProcess3"/>
    <dgm:cxn modelId="{F3B0553B-2ECA-4487-AE5D-CC4A103F226A}" type="presOf" srcId="{3199575D-E079-45AD-A31C-2E5C7E8C8867}" destId="{498062CC-9A81-4CDB-B104-5AA22701D21E}" srcOrd="0" destOrd="0" presId="urn:microsoft.com/office/officeart/2005/8/layout/lProcess3"/>
    <dgm:cxn modelId="{ED698D61-78F9-468E-A5D1-DD8D3AA06C1B}" type="presOf" srcId="{C2ED7B52-EDAC-4CE9-BA24-C8E5848448D6}" destId="{30A1B2E0-2FF7-416B-A9CC-99D3F9803A80}" srcOrd="0" destOrd="0" presId="urn:microsoft.com/office/officeart/2005/8/layout/lProcess3"/>
    <dgm:cxn modelId="{33FDF28C-BD36-44C5-A063-FEE47D0C217D}" type="presOf" srcId="{A7F2E0DE-BBC9-4978-AC07-4F2FBECC4271}" destId="{92050274-D12A-4AE2-8CDC-3D2550E51C28}" srcOrd="0" destOrd="0" presId="urn:microsoft.com/office/officeart/2005/8/layout/lProcess3"/>
    <dgm:cxn modelId="{F09585F3-6B0C-486D-BB27-81C90F0843F5}" type="presOf" srcId="{6FB0194C-EEA5-4FF1-BB1C-B6599CDEC444}" destId="{C7FD1822-9705-46B5-ACC0-7DEB512B5FF5}" srcOrd="0" destOrd="0" presId="urn:microsoft.com/office/officeart/2005/8/layout/lProcess3"/>
    <dgm:cxn modelId="{77C8C797-4DB1-441E-B3A2-8A2C709C4B64}" type="presOf" srcId="{FBBAF62D-F2B0-49DB-AD06-B6E797F72008}" destId="{77B5C6CA-83A1-4B4C-BA53-940FD5BF4BFA}" srcOrd="0" destOrd="0" presId="urn:microsoft.com/office/officeart/2005/8/layout/lProcess3"/>
    <dgm:cxn modelId="{D1E35849-3EC7-4EF5-BBE8-9CF6185F0704}" srcId="{30447091-F776-4861-98CD-698DCD1BE41E}" destId="{51110E87-0E8B-4162-B9E7-27386712F57C}" srcOrd="1" destOrd="0" parTransId="{BDE4AAAD-E808-46FF-9AF8-B4CFE9995125}" sibTransId="{A6ADEEBE-2D62-43C5-97AE-2B2FF86356AC}"/>
    <dgm:cxn modelId="{A9F9D0B8-1B16-4CFB-8C12-1EFA91A76AFD}" type="presOf" srcId="{51110E87-0E8B-4162-B9E7-27386712F57C}" destId="{F3C5413E-4F46-4C06-8AD6-E0E95749801C}" srcOrd="0" destOrd="0" presId="urn:microsoft.com/office/officeart/2005/8/layout/lProcess3"/>
    <dgm:cxn modelId="{A4623B59-79C7-4166-88B0-3214CDE21D5E}" srcId="{30447091-F776-4861-98CD-698DCD1BE41E}" destId="{FBBAF62D-F2B0-49DB-AD06-B6E797F72008}" srcOrd="2" destOrd="0" parTransId="{FFAB85D9-2DA1-45B8-A0DC-7DF206A6CCFE}" sibTransId="{5A2D37BE-A413-4DDD-B1EF-0AF03039D14C}"/>
    <dgm:cxn modelId="{C39E5B50-D9F9-4A2E-8ECC-1EB29E61F4FE}" srcId="{30447091-F776-4861-98CD-698DCD1BE41E}" destId="{8EF184D5-A95A-45D7-8E4F-0D9C403A29B6}" srcOrd="0" destOrd="0" parTransId="{6015809F-0919-4A70-8DD3-E1B893A91117}" sibTransId="{09E67798-9DDF-4BF5-985B-F9B6FFB76C73}"/>
    <dgm:cxn modelId="{0D886012-80DF-4C16-8BD1-53D3249B1843}" srcId="{8EF184D5-A95A-45D7-8E4F-0D9C403A29B6}" destId="{3199575D-E079-45AD-A31C-2E5C7E8C8867}" srcOrd="0" destOrd="0" parTransId="{0D7A06CE-58B9-4ECA-B59E-7913A5BB8B8D}" sibTransId="{3D3A1A16-C1D1-484A-8FAF-8386922DA282}"/>
    <dgm:cxn modelId="{D8B587CB-61A2-4075-A23C-A3FB2C77B648}" srcId="{FBBAF62D-F2B0-49DB-AD06-B6E797F72008}" destId="{6FB0194C-EEA5-4FF1-BB1C-B6599CDEC444}" srcOrd="0" destOrd="0" parTransId="{06AE8A1D-2121-4D49-B0AB-BF17EA0B5EC6}" sibTransId="{0CEFCAD2-6602-4E78-9B97-25500F00A2DB}"/>
    <dgm:cxn modelId="{9BC02C86-CE5F-4DD6-8AEF-B7D90ACBFF1C}" srcId="{51110E87-0E8B-4162-B9E7-27386712F57C}" destId="{A7F2E0DE-BBC9-4978-AC07-4F2FBECC4271}" srcOrd="1" destOrd="0" parTransId="{C430B898-9C25-43A2-8DC2-9CB7C8535F08}" sibTransId="{4D50817D-E7C3-4BDB-A3EC-25A13D9D5DD1}"/>
    <dgm:cxn modelId="{2348E96F-008C-4128-9CBB-75630B7AE0B6}" type="presOf" srcId="{600700B3-F871-4680-9234-0D24E6B648B1}" destId="{5920408E-0422-404E-9932-28346763768D}" srcOrd="0" destOrd="0" presId="urn:microsoft.com/office/officeart/2005/8/layout/lProcess3"/>
    <dgm:cxn modelId="{A30ABE19-EA6E-4928-B8E3-3241C9A07181}" srcId="{51110E87-0E8B-4162-B9E7-27386712F57C}" destId="{600700B3-F871-4680-9234-0D24E6B648B1}" srcOrd="0" destOrd="0" parTransId="{83B2B0A8-0193-45BF-BE8B-8DC1F800D9B4}" sibTransId="{7F4B4EA5-FDD5-49F1-A153-B2F6A3692C85}"/>
    <dgm:cxn modelId="{2DCFD1D8-E8A3-44FA-8A81-EC2FBDC34CA8}" type="presParOf" srcId="{15A9B7E0-509B-4D1B-85DA-B5C651F03DB4}" destId="{49F88551-4743-4EAE-981B-0A7BFE37796E}" srcOrd="0" destOrd="0" presId="urn:microsoft.com/office/officeart/2005/8/layout/lProcess3"/>
    <dgm:cxn modelId="{BA80C228-1F6B-4F48-AB57-9E08FB578149}" type="presParOf" srcId="{49F88551-4743-4EAE-981B-0A7BFE37796E}" destId="{AB4C1F9D-6F56-4128-8C1C-4280F3772AA9}" srcOrd="0" destOrd="0" presId="urn:microsoft.com/office/officeart/2005/8/layout/lProcess3"/>
    <dgm:cxn modelId="{D0AC52B0-ADEB-4879-862C-5564341F96C8}" type="presParOf" srcId="{49F88551-4743-4EAE-981B-0A7BFE37796E}" destId="{B392B2FC-6B7B-4357-BDFF-5222601CFE3C}" srcOrd="1" destOrd="0" presId="urn:microsoft.com/office/officeart/2005/8/layout/lProcess3"/>
    <dgm:cxn modelId="{24237F79-0B1D-4F49-8FB6-8407005A501E}" type="presParOf" srcId="{49F88551-4743-4EAE-981B-0A7BFE37796E}" destId="{498062CC-9A81-4CDB-B104-5AA22701D21E}" srcOrd="2" destOrd="0" presId="urn:microsoft.com/office/officeart/2005/8/layout/lProcess3"/>
    <dgm:cxn modelId="{95BE8EE9-A292-4B87-BA70-90143ABB8294}" type="presParOf" srcId="{49F88551-4743-4EAE-981B-0A7BFE37796E}" destId="{566E8338-417B-4538-BDA4-4F416A385DAA}" srcOrd="3" destOrd="0" presId="urn:microsoft.com/office/officeart/2005/8/layout/lProcess3"/>
    <dgm:cxn modelId="{92F7FF39-E311-4143-87B0-563B7576ACCD}" type="presParOf" srcId="{49F88551-4743-4EAE-981B-0A7BFE37796E}" destId="{C92732B1-FB92-40EF-B0A6-CA7A42046B16}" srcOrd="4" destOrd="0" presId="urn:microsoft.com/office/officeart/2005/8/layout/lProcess3"/>
    <dgm:cxn modelId="{006B08C9-4C53-46C3-954F-D018510AF05C}" type="presParOf" srcId="{15A9B7E0-509B-4D1B-85DA-B5C651F03DB4}" destId="{E910086D-909A-471F-BD81-1F053A67DF4E}" srcOrd="1" destOrd="0" presId="urn:microsoft.com/office/officeart/2005/8/layout/lProcess3"/>
    <dgm:cxn modelId="{CF20938C-4D9D-4AC2-AF4A-BAFF17BBA353}" type="presParOf" srcId="{15A9B7E0-509B-4D1B-85DA-B5C651F03DB4}" destId="{9DE671F4-033C-4EB7-8EC5-27A5F7567F3C}" srcOrd="2" destOrd="0" presId="urn:microsoft.com/office/officeart/2005/8/layout/lProcess3"/>
    <dgm:cxn modelId="{EFB3D590-8613-42DE-B3EE-B71792817B03}" type="presParOf" srcId="{9DE671F4-033C-4EB7-8EC5-27A5F7567F3C}" destId="{F3C5413E-4F46-4C06-8AD6-E0E95749801C}" srcOrd="0" destOrd="0" presId="urn:microsoft.com/office/officeart/2005/8/layout/lProcess3"/>
    <dgm:cxn modelId="{596B5A24-0973-4131-8101-B25D59563E1A}" type="presParOf" srcId="{9DE671F4-033C-4EB7-8EC5-27A5F7567F3C}" destId="{D9D93B83-C16A-4602-917E-DE7B7288393D}" srcOrd="1" destOrd="0" presId="urn:microsoft.com/office/officeart/2005/8/layout/lProcess3"/>
    <dgm:cxn modelId="{B5DFB0A6-3EAE-45C4-9B29-BAF63561ECCD}" type="presParOf" srcId="{9DE671F4-033C-4EB7-8EC5-27A5F7567F3C}" destId="{5920408E-0422-404E-9932-28346763768D}" srcOrd="2" destOrd="0" presId="urn:microsoft.com/office/officeart/2005/8/layout/lProcess3"/>
    <dgm:cxn modelId="{99D8BC64-C8FD-46C1-BF3D-ABC0B737BD47}" type="presParOf" srcId="{9DE671F4-033C-4EB7-8EC5-27A5F7567F3C}" destId="{7A5E14FA-E940-4841-8961-C8C90777B7FE}" srcOrd="3" destOrd="0" presId="urn:microsoft.com/office/officeart/2005/8/layout/lProcess3"/>
    <dgm:cxn modelId="{3C4823AF-5B4C-44D3-8449-5B5E2E94AA17}" type="presParOf" srcId="{9DE671F4-033C-4EB7-8EC5-27A5F7567F3C}" destId="{92050274-D12A-4AE2-8CDC-3D2550E51C28}" srcOrd="4" destOrd="0" presId="urn:microsoft.com/office/officeart/2005/8/layout/lProcess3"/>
    <dgm:cxn modelId="{3A0BAB0D-B36A-4B74-BC35-5D8153C7222F}" type="presParOf" srcId="{15A9B7E0-509B-4D1B-85DA-B5C651F03DB4}" destId="{4D6131CC-FD41-41F9-871D-AEFDE4A05987}" srcOrd="3" destOrd="0" presId="urn:microsoft.com/office/officeart/2005/8/layout/lProcess3"/>
    <dgm:cxn modelId="{061C73CC-50D8-4FED-9BA9-977E76934ACA}" type="presParOf" srcId="{15A9B7E0-509B-4D1B-85DA-B5C651F03DB4}" destId="{2D796ED5-5A42-4FF7-BD05-EE8E815C6C99}" srcOrd="4" destOrd="0" presId="urn:microsoft.com/office/officeart/2005/8/layout/lProcess3"/>
    <dgm:cxn modelId="{9DCDED0A-3054-4D64-9A48-8AE4DCFC91FC}" type="presParOf" srcId="{2D796ED5-5A42-4FF7-BD05-EE8E815C6C99}" destId="{77B5C6CA-83A1-4B4C-BA53-940FD5BF4BFA}" srcOrd="0" destOrd="0" presId="urn:microsoft.com/office/officeart/2005/8/layout/lProcess3"/>
    <dgm:cxn modelId="{E0D03802-71DA-45FE-B92D-0BB28129CF46}" type="presParOf" srcId="{2D796ED5-5A42-4FF7-BD05-EE8E815C6C99}" destId="{4459787A-5DF5-4779-80D5-6937BB43A8E0}" srcOrd="1" destOrd="0" presId="urn:microsoft.com/office/officeart/2005/8/layout/lProcess3"/>
    <dgm:cxn modelId="{5238784F-DF65-40D0-A6C6-A54186C7DB20}" type="presParOf" srcId="{2D796ED5-5A42-4FF7-BD05-EE8E815C6C99}" destId="{C7FD1822-9705-46B5-ACC0-7DEB512B5FF5}" srcOrd="2" destOrd="0" presId="urn:microsoft.com/office/officeart/2005/8/layout/lProcess3"/>
    <dgm:cxn modelId="{E727C9AF-1ADA-46FB-8C17-83EE684A9D2A}" type="presParOf" srcId="{2D796ED5-5A42-4FF7-BD05-EE8E815C6C99}" destId="{0D9410C0-4141-4589-8FB0-BF95CC33DF65}" srcOrd="3" destOrd="0" presId="urn:microsoft.com/office/officeart/2005/8/layout/lProcess3"/>
    <dgm:cxn modelId="{CC0917BE-F484-4491-AB33-FC8FFB62CF09}" type="presParOf" srcId="{2D796ED5-5A42-4FF7-BD05-EE8E815C6C99}" destId="{30A1B2E0-2FF7-416B-A9CC-99D3F9803A80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D81279-DDC6-48B2-9B68-B03A3E549B24}" type="doc">
      <dgm:prSet loTypeId="urn:microsoft.com/office/officeart/2005/8/layout/hierarchy2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5C3E571B-31BD-4424-A6C1-EEABD4EA7CA5}">
      <dgm:prSet phldrT="[Text]"/>
      <dgm:spPr/>
      <dgm:t>
        <a:bodyPr/>
        <a:lstStyle/>
        <a:p>
          <a:r>
            <a:rPr lang="en-IN" dirty="0" smtClean="0"/>
            <a:t>2021-22</a:t>
          </a:r>
          <a:endParaRPr lang="en-IN" dirty="0"/>
        </a:p>
      </dgm:t>
    </dgm:pt>
    <dgm:pt modelId="{CC28E430-73B6-4FA6-AC3C-ECFEE320F173}" type="parTrans" cxnId="{1A27BEA2-DBC4-4B48-ADC1-A6ECB492C934}">
      <dgm:prSet/>
      <dgm:spPr/>
      <dgm:t>
        <a:bodyPr/>
        <a:lstStyle/>
        <a:p>
          <a:endParaRPr lang="en-IN"/>
        </a:p>
      </dgm:t>
    </dgm:pt>
    <dgm:pt modelId="{99B2B3EF-5D99-4A38-8004-34509732E3EF}" type="sibTrans" cxnId="{1A27BEA2-DBC4-4B48-ADC1-A6ECB492C934}">
      <dgm:prSet/>
      <dgm:spPr/>
      <dgm:t>
        <a:bodyPr/>
        <a:lstStyle/>
        <a:p>
          <a:endParaRPr lang="en-IN"/>
        </a:p>
      </dgm:t>
    </dgm:pt>
    <dgm:pt modelId="{6EB54A99-9053-439E-BFD1-59386D653001}">
      <dgm:prSet phldrT="[Text]"/>
      <dgm:spPr/>
      <dgm:t>
        <a:bodyPr/>
        <a:lstStyle/>
        <a:p>
          <a:r>
            <a:rPr lang="en-IN" dirty="0" smtClean="0"/>
            <a:t>7% available loan to farmers </a:t>
          </a:r>
          <a:r>
            <a:rPr lang="en-IN" dirty="0" err="1" smtClean="0"/>
            <a:t>upto</a:t>
          </a:r>
          <a:r>
            <a:rPr lang="en-IN" dirty="0" smtClean="0"/>
            <a:t> 3 Lakhs</a:t>
          </a:r>
          <a:endParaRPr lang="en-IN" dirty="0"/>
        </a:p>
      </dgm:t>
    </dgm:pt>
    <dgm:pt modelId="{ED09BFD0-6E78-488D-802C-3A61CB109AEF}" type="parTrans" cxnId="{0369CC33-7318-4549-BD57-9FA264D1605A}">
      <dgm:prSet/>
      <dgm:spPr/>
      <dgm:t>
        <a:bodyPr/>
        <a:lstStyle/>
        <a:p>
          <a:endParaRPr lang="en-IN"/>
        </a:p>
      </dgm:t>
    </dgm:pt>
    <dgm:pt modelId="{C6FE7B0A-1C2F-4BFF-9AED-F6DF9EDBBBEC}" type="sibTrans" cxnId="{0369CC33-7318-4549-BD57-9FA264D1605A}">
      <dgm:prSet/>
      <dgm:spPr/>
      <dgm:t>
        <a:bodyPr/>
        <a:lstStyle/>
        <a:p>
          <a:endParaRPr lang="en-IN"/>
        </a:p>
      </dgm:t>
    </dgm:pt>
    <dgm:pt modelId="{AA76CD11-32E0-42D9-B350-68467345DC43}">
      <dgm:prSet phldrT="[Text]"/>
      <dgm:spPr/>
      <dgm:t>
        <a:bodyPr/>
        <a:lstStyle/>
        <a:p>
          <a:r>
            <a:rPr lang="en-IN" dirty="0" smtClean="0"/>
            <a:t>3% subvention who repay on or before Due Date</a:t>
          </a:r>
          <a:endParaRPr lang="en-IN" dirty="0"/>
        </a:p>
      </dgm:t>
    </dgm:pt>
    <dgm:pt modelId="{C65DA6E1-4DE3-4131-8DDA-D45101E0A5C6}" type="parTrans" cxnId="{0F780083-0FBF-4871-8C38-9FCCEDE9E929}">
      <dgm:prSet/>
      <dgm:spPr/>
      <dgm:t>
        <a:bodyPr/>
        <a:lstStyle/>
        <a:p>
          <a:endParaRPr lang="en-IN"/>
        </a:p>
      </dgm:t>
    </dgm:pt>
    <dgm:pt modelId="{C6B4FED4-0EC4-4FD6-B1E2-5C79F0114519}" type="sibTrans" cxnId="{0F780083-0FBF-4871-8C38-9FCCEDE9E929}">
      <dgm:prSet/>
      <dgm:spPr/>
      <dgm:t>
        <a:bodyPr/>
        <a:lstStyle/>
        <a:p>
          <a:endParaRPr lang="en-IN"/>
        </a:p>
      </dgm:t>
    </dgm:pt>
    <dgm:pt modelId="{DA656A9E-769E-4D35-8F33-1B0BAC8BA38C}" type="pres">
      <dgm:prSet presAssocID="{E4D81279-DDC6-48B2-9B68-B03A3E549B2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245D8E4-639D-4B8E-83DE-F122C8434AEC}" type="pres">
      <dgm:prSet presAssocID="{5C3E571B-31BD-4424-A6C1-EEABD4EA7CA5}" presName="root1" presStyleCnt="0"/>
      <dgm:spPr/>
    </dgm:pt>
    <dgm:pt modelId="{EDB66E4B-F615-4F70-BDBD-2D5E50749218}" type="pres">
      <dgm:prSet presAssocID="{5C3E571B-31BD-4424-A6C1-EEABD4EA7CA5}" presName="LevelOneTextNode" presStyleLbl="node0" presStyleIdx="0" presStyleCnt="1" custScaleX="98426" custScaleY="9465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AE945621-3F26-4DC8-A40A-471C50E9ACA7}" type="pres">
      <dgm:prSet presAssocID="{5C3E571B-31BD-4424-A6C1-EEABD4EA7CA5}" presName="level2hierChild" presStyleCnt="0"/>
      <dgm:spPr/>
    </dgm:pt>
    <dgm:pt modelId="{258E995A-3C03-44F8-99E8-820CFCF4D3D2}" type="pres">
      <dgm:prSet presAssocID="{ED09BFD0-6E78-488D-802C-3A61CB109AEF}" presName="conn2-1" presStyleLbl="parChTrans1D2" presStyleIdx="0" presStyleCnt="2"/>
      <dgm:spPr/>
      <dgm:t>
        <a:bodyPr/>
        <a:lstStyle/>
        <a:p>
          <a:endParaRPr lang="en-IN"/>
        </a:p>
      </dgm:t>
    </dgm:pt>
    <dgm:pt modelId="{EB8E62DE-830B-42AA-950A-625F67B828F3}" type="pres">
      <dgm:prSet presAssocID="{ED09BFD0-6E78-488D-802C-3A61CB109AEF}" presName="connTx" presStyleLbl="parChTrans1D2" presStyleIdx="0" presStyleCnt="2"/>
      <dgm:spPr/>
      <dgm:t>
        <a:bodyPr/>
        <a:lstStyle/>
        <a:p>
          <a:endParaRPr lang="en-IN"/>
        </a:p>
      </dgm:t>
    </dgm:pt>
    <dgm:pt modelId="{0E3ABFA5-A852-4DC2-AEC8-37E668CD5FD8}" type="pres">
      <dgm:prSet presAssocID="{6EB54A99-9053-439E-BFD1-59386D653001}" presName="root2" presStyleCnt="0"/>
      <dgm:spPr/>
    </dgm:pt>
    <dgm:pt modelId="{E4173A8C-176B-42C7-8299-269D95FE4D94}" type="pres">
      <dgm:prSet presAssocID="{6EB54A99-9053-439E-BFD1-59386D653001}" presName="LevelTwoTextNode" presStyleLbl="node2" presStyleIdx="0" presStyleCnt="2" custScaleX="248801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FCE3620C-BA23-42A3-934F-097106A4D236}" type="pres">
      <dgm:prSet presAssocID="{6EB54A99-9053-439E-BFD1-59386D653001}" presName="level3hierChild" presStyleCnt="0"/>
      <dgm:spPr/>
    </dgm:pt>
    <dgm:pt modelId="{271D8F0F-7EC0-40A6-9C33-E3C10A023BE9}" type="pres">
      <dgm:prSet presAssocID="{C65DA6E1-4DE3-4131-8DDA-D45101E0A5C6}" presName="conn2-1" presStyleLbl="parChTrans1D2" presStyleIdx="1" presStyleCnt="2"/>
      <dgm:spPr/>
      <dgm:t>
        <a:bodyPr/>
        <a:lstStyle/>
        <a:p>
          <a:endParaRPr lang="en-IN"/>
        </a:p>
      </dgm:t>
    </dgm:pt>
    <dgm:pt modelId="{5B83E8C0-360F-4DFE-A051-68F8161DBEAA}" type="pres">
      <dgm:prSet presAssocID="{C65DA6E1-4DE3-4131-8DDA-D45101E0A5C6}" presName="connTx" presStyleLbl="parChTrans1D2" presStyleIdx="1" presStyleCnt="2"/>
      <dgm:spPr/>
      <dgm:t>
        <a:bodyPr/>
        <a:lstStyle/>
        <a:p>
          <a:endParaRPr lang="en-IN"/>
        </a:p>
      </dgm:t>
    </dgm:pt>
    <dgm:pt modelId="{A2AD4EAA-2AB4-48F0-9F76-001BC8A7EEBB}" type="pres">
      <dgm:prSet presAssocID="{AA76CD11-32E0-42D9-B350-68467345DC43}" presName="root2" presStyleCnt="0"/>
      <dgm:spPr/>
    </dgm:pt>
    <dgm:pt modelId="{B255B436-A958-4DAF-A329-D44F271C8005}" type="pres">
      <dgm:prSet presAssocID="{AA76CD11-32E0-42D9-B350-68467345DC43}" presName="LevelTwoTextNode" presStyleLbl="node2" presStyleIdx="1" presStyleCnt="2" custScaleX="248718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2AEAD0AE-C761-42AB-842A-725505BAA077}" type="pres">
      <dgm:prSet presAssocID="{AA76CD11-32E0-42D9-B350-68467345DC43}" presName="level3hierChild" presStyleCnt="0"/>
      <dgm:spPr/>
    </dgm:pt>
  </dgm:ptLst>
  <dgm:cxnLst>
    <dgm:cxn modelId="{24A8586A-0F8D-43BB-B505-DDD3BC56A81A}" type="presOf" srcId="{5C3E571B-31BD-4424-A6C1-EEABD4EA7CA5}" destId="{EDB66E4B-F615-4F70-BDBD-2D5E50749218}" srcOrd="0" destOrd="0" presId="urn:microsoft.com/office/officeart/2005/8/layout/hierarchy2"/>
    <dgm:cxn modelId="{47EB1759-FA80-4D7F-92C0-03231D4FC847}" type="presOf" srcId="{E4D81279-DDC6-48B2-9B68-B03A3E549B24}" destId="{DA656A9E-769E-4D35-8F33-1B0BAC8BA38C}" srcOrd="0" destOrd="0" presId="urn:microsoft.com/office/officeart/2005/8/layout/hierarchy2"/>
    <dgm:cxn modelId="{08327B60-1E0B-46BC-A355-F93CE1112E5B}" type="presOf" srcId="{C65DA6E1-4DE3-4131-8DDA-D45101E0A5C6}" destId="{271D8F0F-7EC0-40A6-9C33-E3C10A023BE9}" srcOrd="0" destOrd="0" presId="urn:microsoft.com/office/officeart/2005/8/layout/hierarchy2"/>
    <dgm:cxn modelId="{753B61D3-F81B-4C36-AD0B-E24D15ED18F3}" type="presOf" srcId="{C65DA6E1-4DE3-4131-8DDA-D45101E0A5C6}" destId="{5B83E8C0-360F-4DFE-A051-68F8161DBEAA}" srcOrd="1" destOrd="0" presId="urn:microsoft.com/office/officeart/2005/8/layout/hierarchy2"/>
    <dgm:cxn modelId="{332FBA28-2265-4B29-BFA5-0FE85D55AFE1}" type="presOf" srcId="{ED09BFD0-6E78-488D-802C-3A61CB109AEF}" destId="{EB8E62DE-830B-42AA-950A-625F67B828F3}" srcOrd="1" destOrd="0" presId="urn:microsoft.com/office/officeart/2005/8/layout/hierarchy2"/>
    <dgm:cxn modelId="{0F780083-0FBF-4871-8C38-9FCCEDE9E929}" srcId="{5C3E571B-31BD-4424-A6C1-EEABD4EA7CA5}" destId="{AA76CD11-32E0-42D9-B350-68467345DC43}" srcOrd="1" destOrd="0" parTransId="{C65DA6E1-4DE3-4131-8DDA-D45101E0A5C6}" sibTransId="{C6B4FED4-0EC4-4FD6-B1E2-5C79F0114519}"/>
    <dgm:cxn modelId="{0369CC33-7318-4549-BD57-9FA264D1605A}" srcId="{5C3E571B-31BD-4424-A6C1-EEABD4EA7CA5}" destId="{6EB54A99-9053-439E-BFD1-59386D653001}" srcOrd="0" destOrd="0" parTransId="{ED09BFD0-6E78-488D-802C-3A61CB109AEF}" sibTransId="{C6FE7B0A-1C2F-4BFF-9AED-F6DF9EDBBBEC}"/>
    <dgm:cxn modelId="{D04058CA-AE1D-43ED-A7B8-884198800A7D}" type="presOf" srcId="{AA76CD11-32E0-42D9-B350-68467345DC43}" destId="{B255B436-A958-4DAF-A329-D44F271C8005}" srcOrd="0" destOrd="0" presId="urn:microsoft.com/office/officeart/2005/8/layout/hierarchy2"/>
    <dgm:cxn modelId="{1A27BEA2-DBC4-4B48-ADC1-A6ECB492C934}" srcId="{E4D81279-DDC6-48B2-9B68-B03A3E549B24}" destId="{5C3E571B-31BD-4424-A6C1-EEABD4EA7CA5}" srcOrd="0" destOrd="0" parTransId="{CC28E430-73B6-4FA6-AC3C-ECFEE320F173}" sibTransId="{99B2B3EF-5D99-4A38-8004-34509732E3EF}"/>
    <dgm:cxn modelId="{DE7A592B-09A9-4B26-9F03-91171D744716}" type="presOf" srcId="{6EB54A99-9053-439E-BFD1-59386D653001}" destId="{E4173A8C-176B-42C7-8299-269D95FE4D94}" srcOrd="0" destOrd="0" presId="urn:microsoft.com/office/officeart/2005/8/layout/hierarchy2"/>
    <dgm:cxn modelId="{3A9FA712-B25A-4003-A3BF-CA9F15FA1A02}" type="presOf" srcId="{ED09BFD0-6E78-488D-802C-3A61CB109AEF}" destId="{258E995A-3C03-44F8-99E8-820CFCF4D3D2}" srcOrd="0" destOrd="0" presId="urn:microsoft.com/office/officeart/2005/8/layout/hierarchy2"/>
    <dgm:cxn modelId="{871EDB3D-B9F7-4D68-9CC9-11B03C6CD0A0}" type="presParOf" srcId="{DA656A9E-769E-4D35-8F33-1B0BAC8BA38C}" destId="{C245D8E4-639D-4B8E-83DE-F122C8434AEC}" srcOrd="0" destOrd="0" presId="urn:microsoft.com/office/officeart/2005/8/layout/hierarchy2"/>
    <dgm:cxn modelId="{82F0A0A4-DA67-4749-B864-02273F3F3D5A}" type="presParOf" srcId="{C245D8E4-639D-4B8E-83DE-F122C8434AEC}" destId="{EDB66E4B-F615-4F70-BDBD-2D5E50749218}" srcOrd="0" destOrd="0" presId="urn:microsoft.com/office/officeart/2005/8/layout/hierarchy2"/>
    <dgm:cxn modelId="{FC2B2033-847F-4109-BDDA-A19C37E98367}" type="presParOf" srcId="{C245D8E4-639D-4B8E-83DE-F122C8434AEC}" destId="{AE945621-3F26-4DC8-A40A-471C50E9ACA7}" srcOrd="1" destOrd="0" presId="urn:microsoft.com/office/officeart/2005/8/layout/hierarchy2"/>
    <dgm:cxn modelId="{3F352A0F-1F05-4EAE-8D10-904C9B2EEB6B}" type="presParOf" srcId="{AE945621-3F26-4DC8-A40A-471C50E9ACA7}" destId="{258E995A-3C03-44F8-99E8-820CFCF4D3D2}" srcOrd="0" destOrd="0" presId="urn:microsoft.com/office/officeart/2005/8/layout/hierarchy2"/>
    <dgm:cxn modelId="{BAA821FA-8A01-4892-9186-AA6A692D8679}" type="presParOf" srcId="{258E995A-3C03-44F8-99E8-820CFCF4D3D2}" destId="{EB8E62DE-830B-42AA-950A-625F67B828F3}" srcOrd="0" destOrd="0" presId="urn:microsoft.com/office/officeart/2005/8/layout/hierarchy2"/>
    <dgm:cxn modelId="{1D7E8358-741A-4B39-A8B4-DC524B0079B7}" type="presParOf" srcId="{AE945621-3F26-4DC8-A40A-471C50E9ACA7}" destId="{0E3ABFA5-A852-4DC2-AEC8-37E668CD5FD8}" srcOrd="1" destOrd="0" presId="urn:microsoft.com/office/officeart/2005/8/layout/hierarchy2"/>
    <dgm:cxn modelId="{38811AE5-B470-4AD1-A06D-C695C624DCFB}" type="presParOf" srcId="{0E3ABFA5-A852-4DC2-AEC8-37E668CD5FD8}" destId="{E4173A8C-176B-42C7-8299-269D95FE4D94}" srcOrd="0" destOrd="0" presId="urn:microsoft.com/office/officeart/2005/8/layout/hierarchy2"/>
    <dgm:cxn modelId="{7AC7A977-6856-44F0-8D07-9BC5AE6DA799}" type="presParOf" srcId="{0E3ABFA5-A852-4DC2-AEC8-37E668CD5FD8}" destId="{FCE3620C-BA23-42A3-934F-097106A4D236}" srcOrd="1" destOrd="0" presId="urn:microsoft.com/office/officeart/2005/8/layout/hierarchy2"/>
    <dgm:cxn modelId="{A3559577-E583-4355-B496-E7A57C892B5E}" type="presParOf" srcId="{AE945621-3F26-4DC8-A40A-471C50E9ACA7}" destId="{271D8F0F-7EC0-40A6-9C33-E3C10A023BE9}" srcOrd="2" destOrd="0" presId="urn:microsoft.com/office/officeart/2005/8/layout/hierarchy2"/>
    <dgm:cxn modelId="{541D8819-C954-41FD-A562-713FD0637F33}" type="presParOf" srcId="{271D8F0F-7EC0-40A6-9C33-E3C10A023BE9}" destId="{5B83E8C0-360F-4DFE-A051-68F8161DBEAA}" srcOrd="0" destOrd="0" presId="urn:microsoft.com/office/officeart/2005/8/layout/hierarchy2"/>
    <dgm:cxn modelId="{699F60A6-3BC3-4C39-9004-EADC0D498D50}" type="presParOf" srcId="{AE945621-3F26-4DC8-A40A-471C50E9ACA7}" destId="{A2AD4EAA-2AB4-48F0-9F76-001BC8A7EEBB}" srcOrd="3" destOrd="0" presId="urn:microsoft.com/office/officeart/2005/8/layout/hierarchy2"/>
    <dgm:cxn modelId="{12E4E81E-12C0-4475-9D2C-9E2E66FBE653}" type="presParOf" srcId="{A2AD4EAA-2AB4-48F0-9F76-001BC8A7EEBB}" destId="{B255B436-A958-4DAF-A329-D44F271C8005}" srcOrd="0" destOrd="0" presId="urn:microsoft.com/office/officeart/2005/8/layout/hierarchy2"/>
    <dgm:cxn modelId="{F220EA48-1B69-4431-96B7-C0AB255120C1}" type="presParOf" srcId="{A2AD4EAA-2AB4-48F0-9F76-001BC8A7EEBB}" destId="{2AEAD0AE-C761-42AB-842A-725505BAA07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4C1F9D-6F56-4128-8C1C-4280F3772AA9}">
      <dsp:nvSpPr>
        <dsp:cNvPr id="0" name=""/>
        <dsp:cNvSpPr/>
      </dsp:nvSpPr>
      <dsp:spPr>
        <a:xfrm>
          <a:off x="0" y="192727"/>
          <a:ext cx="3192620" cy="120997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100" kern="1200" dirty="0" smtClean="0"/>
            <a:t>Short Term</a:t>
          </a:r>
          <a:endParaRPr lang="en-IN" sz="4100" kern="1200" dirty="0"/>
        </a:p>
      </dsp:txBody>
      <dsp:txXfrm>
        <a:off x="604988" y="192727"/>
        <a:ext cx="1982644" cy="1209976"/>
      </dsp:txXfrm>
    </dsp:sp>
    <dsp:sp modelId="{498062CC-9A81-4CDB-B104-5AA22701D21E}">
      <dsp:nvSpPr>
        <dsp:cNvPr id="0" name=""/>
        <dsp:cNvSpPr/>
      </dsp:nvSpPr>
      <dsp:spPr>
        <a:xfrm>
          <a:off x="2564403" y="254340"/>
          <a:ext cx="2573309" cy="1004280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Crop Loan</a:t>
          </a:r>
          <a:endParaRPr lang="en-IN" sz="2400" kern="1200" dirty="0"/>
        </a:p>
      </dsp:txBody>
      <dsp:txXfrm>
        <a:off x="3066543" y="254340"/>
        <a:ext cx="1569029" cy="1004280"/>
      </dsp:txXfrm>
    </dsp:sp>
    <dsp:sp modelId="{C92732B1-FB92-40EF-B0A6-CA7A42046B16}">
      <dsp:nvSpPr>
        <dsp:cNvPr id="0" name=""/>
        <dsp:cNvSpPr/>
      </dsp:nvSpPr>
      <dsp:spPr>
        <a:xfrm>
          <a:off x="4576567" y="147592"/>
          <a:ext cx="4034032" cy="1257343"/>
        </a:xfrm>
        <a:prstGeom prst="chevron">
          <a:avLst/>
        </a:prstGeom>
        <a:solidFill>
          <a:schemeClr val="accent5">
            <a:tint val="40000"/>
            <a:alpha val="90000"/>
            <a:hueOff val="-2148096"/>
            <a:satOff val="9651"/>
            <a:lumOff val="663"/>
            <a:alphaOff val="0"/>
          </a:schemeClr>
        </a:solidFill>
        <a:ln w="57150" cap="flat" cmpd="sng" algn="ctr">
          <a:solidFill>
            <a:srgbClr val="95D3C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Current Exp. In connection with raising crops</a:t>
          </a:r>
          <a:endParaRPr lang="en-IN" sz="2400" kern="1200" dirty="0"/>
        </a:p>
      </dsp:txBody>
      <dsp:txXfrm>
        <a:off x="5205239" y="147592"/>
        <a:ext cx="2776689" cy="1257343"/>
      </dsp:txXfrm>
    </dsp:sp>
    <dsp:sp modelId="{F3C5413E-4F46-4C06-8AD6-E0E95749801C}">
      <dsp:nvSpPr>
        <dsp:cNvPr id="0" name=""/>
        <dsp:cNvSpPr/>
      </dsp:nvSpPr>
      <dsp:spPr>
        <a:xfrm>
          <a:off x="0" y="1722246"/>
          <a:ext cx="3192620" cy="1209976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100" kern="1200" dirty="0" smtClean="0"/>
            <a:t>Medium Term</a:t>
          </a:r>
          <a:endParaRPr lang="en-IN" sz="4100" kern="1200" dirty="0"/>
        </a:p>
      </dsp:txBody>
      <dsp:txXfrm>
        <a:off x="604988" y="1722246"/>
        <a:ext cx="1982644" cy="1209976"/>
      </dsp:txXfrm>
    </dsp:sp>
    <dsp:sp modelId="{5920408E-0422-404E-9932-28346763768D}">
      <dsp:nvSpPr>
        <dsp:cNvPr id="0" name=""/>
        <dsp:cNvSpPr/>
      </dsp:nvSpPr>
      <dsp:spPr>
        <a:xfrm>
          <a:off x="2564403" y="1783859"/>
          <a:ext cx="2573309" cy="1004280"/>
        </a:xfrm>
        <a:prstGeom prst="chevron">
          <a:avLst/>
        </a:prstGeom>
        <a:solidFill>
          <a:schemeClr val="accent5">
            <a:tint val="40000"/>
            <a:alpha val="90000"/>
            <a:hueOff val="-4296193"/>
            <a:satOff val="19301"/>
            <a:lumOff val="1327"/>
            <a:alphaOff val="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3 to 5 Years</a:t>
          </a:r>
          <a:endParaRPr lang="en-IN" sz="2400" kern="1200" dirty="0"/>
        </a:p>
      </dsp:txBody>
      <dsp:txXfrm>
        <a:off x="3066543" y="1783859"/>
        <a:ext cx="1569029" cy="1004280"/>
      </dsp:txXfrm>
    </dsp:sp>
    <dsp:sp modelId="{92050274-D12A-4AE2-8CDC-3D2550E51C28}">
      <dsp:nvSpPr>
        <dsp:cNvPr id="0" name=""/>
        <dsp:cNvSpPr/>
      </dsp:nvSpPr>
      <dsp:spPr>
        <a:xfrm>
          <a:off x="4576567" y="1677111"/>
          <a:ext cx="4034032" cy="1257343"/>
        </a:xfrm>
        <a:prstGeom prst="chevron">
          <a:avLst/>
        </a:prstGeom>
        <a:solidFill>
          <a:schemeClr val="accent5">
            <a:tint val="40000"/>
            <a:alpha val="90000"/>
            <a:hueOff val="-6444289"/>
            <a:satOff val="28952"/>
            <a:lumOff val="1990"/>
            <a:alphaOff val="0"/>
          </a:schemeClr>
        </a:solidFill>
        <a:ln w="38100" cap="flat" cmpd="sng" algn="ctr">
          <a:solidFill>
            <a:srgbClr val="60E14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Installation of Pumps sets, Purchase of Agriculture Machines</a:t>
          </a:r>
          <a:endParaRPr lang="en-IN" sz="2400" kern="1200" dirty="0"/>
        </a:p>
      </dsp:txBody>
      <dsp:txXfrm>
        <a:off x="5205239" y="1677111"/>
        <a:ext cx="2776689" cy="1257343"/>
      </dsp:txXfrm>
    </dsp:sp>
    <dsp:sp modelId="{77B5C6CA-83A1-4B4C-BA53-940FD5BF4BFA}">
      <dsp:nvSpPr>
        <dsp:cNvPr id="0" name=""/>
        <dsp:cNvSpPr/>
      </dsp:nvSpPr>
      <dsp:spPr>
        <a:xfrm>
          <a:off x="0" y="3251765"/>
          <a:ext cx="3192620" cy="1209976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100" kern="1200" dirty="0" smtClean="0"/>
            <a:t>Long Term</a:t>
          </a:r>
          <a:endParaRPr lang="en-IN" sz="4100" kern="1200" dirty="0"/>
        </a:p>
      </dsp:txBody>
      <dsp:txXfrm>
        <a:off x="604988" y="3251765"/>
        <a:ext cx="1982644" cy="1209976"/>
      </dsp:txXfrm>
    </dsp:sp>
    <dsp:sp modelId="{C7FD1822-9705-46B5-ACC0-7DEB512B5FF5}">
      <dsp:nvSpPr>
        <dsp:cNvPr id="0" name=""/>
        <dsp:cNvSpPr/>
      </dsp:nvSpPr>
      <dsp:spPr>
        <a:xfrm>
          <a:off x="2564403" y="3313378"/>
          <a:ext cx="2573309" cy="1004280"/>
        </a:xfrm>
        <a:prstGeom prst="chevron">
          <a:avLst/>
        </a:prstGeom>
        <a:solidFill>
          <a:schemeClr val="accent5">
            <a:tint val="40000"/>
            <a:alpha val="90000"/>
            <a:hueOff val="-8592385"/>
            <a:satOff val="38602"/>
            <a:lumOff val="2654"/>
            <a:alphaOff val="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5 to 15 Years</a:t>
          </a:r>
          <a:endParaRPr lang="en-IN" sz="2400" kern="1200" dirty="0"/>
        </a:p>
      </dsp:txBody>
      <dsp:txXfrm>
        <a:off x="3066543" y="3313378"/>
        <a:ext cx="1569029" cy="1004280"/>
      </dsp:txXfrm>
    </dsp:sp>
    <dsp:sp modelId="{30A1B2E0-2FF7-416B-A9CC-99D3F9803A80}">
      <dsp:nvSpPr>
        <dsp:cNvPr id="0" name=""/>
        <dsp:cNvSpPr/>
      </dsp:nvSpPr>
      <dsp:spPr>
        <a:xfrm>
          <a:off x="4576567" y="3206630"/>
          <a:ext cx="4034032" cy="1257343"/>
        </a:xfrm>
        <a:prstGeom prst="chevron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38100" cap="flat" cmpd="sng" algn="ctr">
          <a:solidFill>
            <a:srgbClr val="F7964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Land Levelling, Purchase of Tractors</a:t>
          </a:r>
          <a:endParaRPr lang="en-IN" sz="2400" kern="1200" dirty="0"/>
        </a:p>
      </dsp:txBody>
      <dsp:txXfrm>
        <a:off x="5205239" y="3206630"/>
        <a:ext cx="2776689" cy="12573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B66E4B-F615-4F70-BDBD-2D5E50749218}">
      <dsp:nvSpPr>
        <dsp:cNvPr id="0" name=""/>
        <dsp:cNvSpPr/>
      </dsp:nvSpPr>
      <dsp:spPr>
        <a:xfrm>
          <a:off x="685800" y="533397"/>
          <a:ext cx="1743177" cy="8382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2021-22</a:t>
          </a:r>
          <a:endParaRPr lang="en-IN" sz="2500" kern="1200" dirty="0"/>
        </a:p>
      </dsp:txBody>
      <dsp:txXfrm>
        <a:off x="710350" y="557947"/>
        <a:ext cx="1694077" cy="789104"/>
      </dsp:txXfrm>
    </dsp:sp>
    <dsp:sp modelId="{258E995A-3C03-44F8-99E8-820CFCF4D3D2}">
      <dsp:nvSpPr>
        <dsp:cNvPr id="0" name=""/>
        <dsp:cNvSpPr/>
      </dsp:nvSpPr>
      <dsp:spPr>
        <a:xfrm rot="19457599">
          <a:off x="2346977" y="656074"/>
          <a:ext cx="872423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872423" y="4183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2761378" y="676099"/>
        <a:ext cx="43621" cy="43621"/>
      </dsp:txXfrm>
    </dsp:sp>
    <dsp:sp modelId="{E4173A8C-176B-42C7-8299-269D95FE4D94}">
      <dsp:nvSpPr>
        <dsp:cNvPr id="0" name=""/>
        <dsp:cNvSpPr/>
      </dsp:nvSpPr>
      <dsp:spPr>
        <a:xfrm>
          <a:off x="3137399" y="558"/>
          <a:ext cx="4406399" cy="885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/>
            <a:t>7% available loan to farmers </a:t>
          </a:r>
          <a:r>
            <a:rPr lang="en-IN" sz="2600" kern="1200" dirty="0" err="1" smtClean="0"/>
            <a:t>upto</a:t>
          </a:r>
          <a:r>
            <a:rPr lang="en-IN" sz="2600" kern="1200" dirty="0" smtClean="0"/>
            <a:t> 3 Lakhs</a:t>
          </a:r>
          <a:endParaRPr lang="en-IN" sz="2600" kern="1200" dirty="0"/>
        </a:p>
      </dsp:txBody>
      <dsp:txXfrm>
        <a:off x="3163335" y="26494"/>
        <a:ext cx="4354527" cy="833654"/>
      </dsp:txXfrm>
    </dsp:sp>
    <dsp:sp modelId="{271D8F0F-7EC0-40A6-9C33-E3C10A023BE9}">
      <dsp:nvSpPr>
        <dsp:cNvPr id="0" name=""/>
        <dsp:cNvSpPr/>
      </dsp:nvSpPr>
      <dsp:spPr>
        <a:xfrm rot="2142401">
          <a:off x="2346977" y="1165252"/>
          <a:ext cx="872423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872423" y="4183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2761378" y="1185277"/>
        <a:ext cx="43621" cy="43621"/>
      </dsp:txXfrm>
    </dsp:sp>
    <dsp:sp modelId="{B255B436-A958-4DAF-A329-D44F271C8005}">
      <dsp:nvSpPr>
        <dsp:cNvPr id="0" name=""/>
        <dsp:cNvSpPr/>
      </dsp:nvSpPr>
      <dsp:spPr>
        <a:xfrm>
          <a:off x="3137399" y="1018914"/>
          <a:ext cx="4404929" cy="8855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3% subvention who repay on or before Due Date</a:t>
          </a:r>
          <a:endParaRPr lang="en-IN" sz="2500" kern="1200" dirty="0"/>
        </a:p>
      </dsp:txBody>
      <dsp:txXfrm>
        <a:off x="3163335" y="1044850"/>
        <a:ext cx="4353057" cy="833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D2E86-5883-49F9-A695-6EBB4C87FD86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66F0E3-7EF5-40A9-A5D5-574789F3D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3251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6F0E3-7EF5-40A9-A5D5-574789F3D67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0732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59C5E-34E6-49D4-8F9D-8480519BEB85}" type="datetimeFigureOut">
              <a:rPr lang="en-US" smtClean="0"/>
              <a:pPr/>
              <a:t>27-Mar-24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B1F88-3991-4B7B-B943-BD09AFE5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2609850"/>
          </a:xfrm>
        </p:spPr>
        <p:txBody>
          <a:bodyPr>
            <a:normAutofit/>
          </a:bodyPr>
          <a:lstStyle/>
          <a:p>
            <a:r>
              <a:rPr lang="en-IN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STATUTORY BRANCH AUDIT -2023</a:t>
            </a:r>
            <a:endParaRPr lang="en-IN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600450"/>
            <a:ext cx="7848600" cy="1752600"/>
          </a:xfrm>
        </p:spPr>
        <p:txBody>
          <a:bodyPr>
            <a:normAutofit fontScale="62500" lnSpcReduction="20000"/>
          </a:bodyPr>
          <a:lstStyle/>
          <a:p>
            <a:r>
              <a:rPr lang="en-IN" sz="9600" b="1" spc="60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AGRICULTURE</a:t>
            </a:r>
          </a:p>
          <a:p>
            <a:r>
              <a:rPr lang="en-IN" sz="9600" b="1" spc="60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ADVANCES</a:t>
            </a:r>
            <a:endParaRPr lang="en-IN" sz="9600" b="1" spc="6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41470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Documents Required for KCC Sanction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3600" dirty="0"/>
              <a:t>No Due certificate from other local </a:t>
            </a:r>
            <a:r>
              <a:rPr lang="en-US" sz="3600" dirty="0" smtClean="0"/>
              <a:t>area </a:t>
            </a:r>
            <a:r>
              <a:rPr lang="en-US" sz="3600" dirty="0"/>
              <a:t>banks/Financial </a:t>
            </a:r>
            <a:r>
              <a:rPr lang="en-US" sz="3600" dirty="0" smtClean="0"/>
              <a:t>Institutions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600" dirty="0" smtClean="0"/>
              <a:t>Photo </a:t>
            </a:r>
            <a:r>
              <a:rPr lang="en-US" sz="3600" dirty="0"/>
              <a:t>of </a:t>
            </a:r>
            <a:r>
              <a:rPr lang="en-US" sz="3600" dirty="0" smtClean="0"/>
              <a:t>Borrower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600" dirty="0"/>
              <a:t>If borrower is illiterate then 2 witness are required</a:t>
            </a:r>
            <a:r>
              <a:rPr lang="en-US" sz="3600" dirty="0" smtClean="0"/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600" dirty="0"/>
              <a:t>Mortgage of Land ( In case of more </a:t>
            </a:r>
            <a:r>
              <a:rPr lang="en-US" sz="3600" dirty="0" smtClean="0"/>
              <a:t>Loan amount is more than 1,60000/.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6146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IN" b="1" u="sng" dirty="0" smtClean="0"/>
              <a:t>SLBC - State Level Banker’s Committee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marL="625475" indent="-62547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 smtClean="0"/>
              <a:t>By RBI with District Consultative Committee</a:t>
            </a:r>
          </a:p>
          <a:p>
            <a:pPr marL="625475" indent="-62547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 smtClean="0"/>
              <a:t>CEO of </a:t>
            </a:r>
            <a:r>
              <a:rPr lang="en-IN" dirty="0" err="1" smtClean="0"/>
              <a:t>Zilla</a:t>
            </a:r>
            <a:r>
              <a:rPr lang="en-IN" dirty="0" smtClean="0"/>
              <a:t> Panchayat as Chairman at Block Level, Block Level Banker’s Committee</a:t>
            </a:r>
          </a:p>
          <a:p>
            <a:pPr marL="625475" indent="-62547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 smtClean="0"/>
              <a:t>Works for Loan – NABARD, RIDF</a:t>
            </a:r>
          </a:p>
          <a:p>
            <a:pPr marL="625475" indent="-625475">
              <a:buFont typeface="Wingdings" panose="05000000000000000000" pitchFamily="2" charset="2"/>
              <a:buChar char="Ø"/>
            </a:pPr>
            <a:r>
              <a:rPr lang="en-IN" dirty="0" smtClean="0"/>
              <a:t>Lead Bank - Convenor</a:t>
            </a:r>
          </a:p>
          <a:p>
            <a:pPr marL="625475" indent="-625475">
              <a:buFont typeface="Wingdings" panose="05000000000000000000" pitchFamily="2" charset="2"/>
              <a:buChar char="v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15955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latin typeface="Arial Black" pitchFamily="34" charset="0"/>
              </a:rPr>
              <a:t>Security and Margin in case of KCC</a:t>
            </a:r>
            <a:endParaRPr lang="en-US" u="sng" dirty="0">
              <a:latin typeface="Arial Black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6858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S.No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KCC Limit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Primary Security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Collateral Security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Margin</a:t>
                      </a:r>
                      <a:endParaRPr lang="en-US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Upto</a:t>
                      </a:r>
                      <a:r>
                        <a:rPr lang="en-US" dirty="0" smtClean="0"/>
                        <a:t> Rs.1.6 </a:t>
                      </a:r>
                      <a:r>
                        <a:rPr lang="en-US" dirty="0" err="1" smtClean="0"/>
                        <a:t>Lakhs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Hypothecation of crops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NIL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NIL </a:t>
                      </a:r>
                      <a:endParaRPr lang="en-US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Upto</a:t>
                      </a:r>
                      <a:r>
                        <a:rPr lang="en-US" dirty="0" smtClean="0"/>
                        <a:t> Rs.3 </a:t>
                      </a:r>
                      <a:r>
                        <a:rPr lang="en-US" dirty="0" err="1" smtClean="0"/>
                        <a:t>Lakhs</a:t>
                      </a:r>
                      <a:r>
                        <a:rPr lang="en-US" dirty="0" smtClean="0"/>
                        <a:t> with tie-up for recovery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Hypothecation of crops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Banks to decide</a:t>
                      </a:r>
                      <a:endParaRPr lang="en-US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Above Rs.1.6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lakhs</a:t>
                      </a:r>
                      <a:r>
                        <a:rPr lang="en-US" baseline="0" dirty="0" smtClean="0"/>
                        <a:t> in case of non-tie up and Rs.3 </a:t>
                      </a:r>
                      <a:r>
                        <a:rPr lang="en-US" baseline="0" dirty="0" err="1" smtClean="0"/>
                        <a:t>lakhs</a:t>
                      </a:r>
                      <a:r>
                        <a:rPr lang="en-US" baseline="0" dirty="0" smtClean="0"/>
                        <a:t> in case of tie-up advances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Hypothecation of crops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Collateral </a:t>
                      </a:r>
                      <a:r>
                        <a:rPr lang="en-US" dirty="0" err="1" smtClean="0"/>
                        <a:t>reqired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e.g.land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Banks to decide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IN" b="1" u="sng" dirty="0" smtClean="0"/>
              <a:t>Interest Subvention</a:t>
            </a:r>
            <a:endParaRPr lang="en-IN" b="1" u="sng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83652394"/>
              </p:ext>
            </p:extLst>
          </p:nvPr>
        </p:nvGraphicFramePr>
        <p:xfrm>
          <a:off x="457200" y="1371600"/>
          <a:ext cx="8229600" cy="1904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3886200"/>
            <a:ext cx="7772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IN" sz="2200" b="1" dirty="0" smtClean="0">
                <a:solidFill>
                  <a:srgbClr val="C00000"/>
                </a:solidFill>
              </a:rPr>
              <a:t>In case of Due to Calamity – Any loan Restructure</a:t>
            </a:r>
            <a:endParaRPr lang="en-IN" sz="2200" b="1" dirty="0">
              <a:solidFill>
                <a:srgbClr val="C00000"/>
              </a:solidFill>
            </a:endParaRPr>
          </a:p>
          <a:p>
            <a:r>
              <a:rPr lang="en-IN" sz="2200" b="1" dirty="0" smtClean="0">
                <a:solidFill>
                  <a:srgbClr val="C00000"/>
                </a:solidFill>
              </a:rPr>
              <a:t>	then First Year  -------  </a:t>
            </a:r>
            <a:r>
              <a:rPr lang="en-IN" sz="2200" b="1" dirty="0" smtClean="0">
                <a:solidFill>
                  <a:srgbClr val="C00000"/>
                </a:solidFill>
              </a:rPr>
              <a:t>1.5%</a:t>
            </a:r>
            <a:r>
              <a:rPr lang="en-IN" sz="2200" b="1" dirty="0" smtClean="0">
                <a:solidFill>
                  <a:srgbClr val="C00000"/>
                </a:solidFill>
              </a:rPr>
              <a:t>subvention </a:t>
            </a:r>
            <a:r>
              <a:rPr lang="en-IN" sz="2200" b="1" dirty="0" smtClean="0">
                <a:solidFill>
                  <a:srgbClr val="C00000"/>
                </a:solidFill>
              </a:rPr>
              <a:t>after Restructuring</a:t>
            </a:r>
          </a:p>
          <a:p>
            <a:r>
              <a:rPr lang="en-IN" sz="2200" b="1" dirty="0">
                <a:solidFill>
                  <a:srgbClr val="C00000"/>
                </a:solidFill>
              </a:rPr>
              <a:t>	 </a:t>
            </a:r>
            <a:r>
              <a:rPr lang="en-IN" sz="2200" b="1" dirty="0" smtClean="0">
                <a:solidFill>
                  <a:srgbClr val="C00000"/>
                </a:solidFill>
              </a:rPr>
              <a:t>   Second Year  -------  Normal Rate</a:t>
            </a:r>
          </a:p>
          <a:p>
            <a:endParaRPr lang="en-IN" sz="2200" b="1" dirty="0">
              <a:solidFill>
                <a:srgbClr val="00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sz="2200" b="1" dirty="0" smtClean="0">
                <a:solidFill>
                  <a:srgbClr val="003300"/>
                </a:solidFill>
              </a:rPr>
              <a:t> Scheme extended further 6 months post harvesting, if Storage is in Warehouse.</a:t>
            </a:r>
          </a:p>
          <a:p>
            <a:endParaRPr lang="en-IN" sz="2200" dirty="0"/>
          </a:p>
        </p:txBody>
      </p:sp>
    </p:spTree>
    <p:extLst>
      <p:ext uri="{BB962C8B-B14F-4D97-AF65-F5344CB8AC3E}">
        <p14:creationId xmlns:p14="http://schemas.microsoft.com/office/powerpoint/2010/main" xmlns="" val="3721043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b="1" u="sng" dirty="0"/>
              <a:t>Interest </a:t>
            </a:r>
            <a:r>
              <a:rPr lang="en-US" b="1" u="sng" dirty="0" smtClean="0"/>
              <a:t>Subvention </a:t>
            </a:r>
            <a:r>
              <a:rPr lang="en-US" b="1" u="sng" dirty="0" smtClean="0"/>
              <a:t>@</a:t>
            </a:r>
            <a:r>
              <a:rPr lang="en-US" b="1" u="sng" dirty="0" smtClean="0"/>
              <a:t>1.5</a:t>
            </a:r>
            <a:r>
              <a:rPr lang="en-US" b="1" u="sng" dirty="0" smtClean="0"/>
              <a:t>per </a:t>
            </a:r>
            <a:r>
              <a:rPr lang="en-US" b="1" u="sng" dirty="0" smtClean="0"/>
              <a:t>annum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" y="1097280"/>
            <a:ext cx="8229600" cy="5410200"/>
          </a:xfrm>
        </p:spPr>
        <p:txBody>
          <a:bodyPr>
            <a:no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sz="2100" dirty="0" smtClean="0"/>
              <a:t>Short </a:t>
            </a:r>
            <a:r>
              <a:rPr lang="en-US" sz="2100" dirty="0"/>
              <a:t>term crop loan up to </a:t>
            </a:r>
            <a:r>
              <a:rPr lang="en-US" sz="2100" dirty="0" err="1"/>
              <a:t>Rs</a:t>
            </a:r>
            <a:r>
              <a:rPr lang="en-US" sz="2100" dirty="0" smtClean="0"/>
              <a:t>. 3 </a:t>
            </a:r>
            <a:r>
              <a:rPr lang="en-US" sz="2100" dirty="0"/>
              <a:t>lakhs per farmer, if provided ROI @ 7% by PSB, Private sector commercial banks (loans by rural and semi-urban branches only</a:t>
            </a:r>
            <a:r>
              <a:rPr lang="en-US" sz="2100" dirty="0" smtClean="0"/>
              <a:t>)</a:t>
            </a:r>
          </a:p>
          <a:p>
            <a:pPr marL="0" indent="0" algn="just">
              <a:buNone/>
            </a:pPr>
            <a:r>
              <a:rPr lang="en-US" sz="2100" dirty="0" smtClean="0"/>
              <a:t>From </a:t>
            </a:r>
            <a:r>
              <a:rPr lang="en-US" sz="2100" dirty="0"/>
              <a:t>date of disbursement up to date of actual repayment or </a:t>
            </a:r>
            <a:r>
              <a:rPr lang="en-US" sz="2100" dirty="0" err="1"/>
              <a:t>upto</a:t>
            </a:r>
            <a:r>
              <a:rPr lang="en-US" sz="2100" dirty="0"/>
              <a:t> due date of the loan, whichever is earlier, subject to a maximum period of one </a:t>
            </a:r>
            <a:r>
              <a:rPr lang="en-US" sz="2100" dirty="0" smtClean="0"/>
              <a:t>year.</a:t>
            </a:r>
          </a:p>
          <a:p>
            <a:pPr marL="0" indent="0" algn="just">
              <a:buNone/>
            </a:pPr>
            <a:endParaRPr lang="en-US" sz="2100" dirty="0"/>
          </a:p>
          <a:p>
            <a:pPr marL="0" indent="0" algn="just">
              <a:spcAft>
                <a:spcPts val="600"/>
              </a:spcAft>
              <a:buNone/>
            </a:pPr>
            <a:r>
              <a:rPr lang="en-US" sz="2100" dirty="0"/>
              <a:t>Applicable for natural calamities also for </a:t>
            </a:r>
            <a:r>
              <a:rPr lang="en-US" sz="2100" dirty="0" smtClean="0"/>
              <a:t>1.5% </a:t>
            </a:r>
            <a:r>
              <a:rPr lang="en-US" sz="2100" dirty="0" smtClean="0"/>
              <a:t>for </a:t>
            </a:r>
            <a:r>
              <a:rPr lang="en-US" sz="2100" dirty="0"/>
              <a:t>first year of restructured amount. Such restructured loans may attract normal rate of interest from second year onwards.</a:t>
            </a:r>
          </a:p>
          <a:p>
            <a:pPr marL="0" indent="0" algn="just">
              <a:buNone/>
            </a:pPr>
            <a:r>
              <a:rPr lang="en-US" sz="2100" b="1" u="sng" dirty="0" err="1" smtClean="0"/>
              <a:t>Aadhar</a:t>
            </a:r>
            <a:r>
              <a:rPr lang="en-US" sz="2100" b="1" u="sng" dirty="0" smtClean="0"/>
              <a:t> </a:t>
            </a:r>
            <a:r>
              <a:rPr lang="en-US" sz="2100" b="1" u="sng" dirty="0"/>
              <a:t>Linkage Mandatory for </a:t>
            </a:r>
            <a:r>
              <a:rPr lang="en-US" sz="2100" b="1" u="sng" dirty="0" err="1"/>
              <a:t>availment</a:t>
            </a:r>
            <a:r>
              <a:rPr lang="en-US" sz="2100" b="1" u="sng" dirty="0"/>
              <a:t> of short term crop loans </a:t>
            </a:r>
            <a:r>
              <a:rPr lang="en-US" sz="2100" b="1" u="sng" dirty="0" smtClean="0"/>
              <a:t>and </a:t>
            </a:r>
            <a:r>
              <a:rPr lang="en-US" sz="2100" b="1" u="sng" dirty="0"/>
              <a:t>others.</a:t>
            </a:r>
          </a:p>
          <a:p>
            <a:pPr>
              <a:buNone/>
            </a:pPr>
            <a:endParaRPr lang="en-IN" sz="2200" dirty="0"/>
          </a:p>
        </p:txBody>
      </p:sp>
    </p:spTree>
    <p:extLst>
      <p:ext uri="{BB962C8B-B14F-4D97-AF65-F5344CB8AC3E}">
        <p14:creationId xmlns:p14="http://schemas.microsoft.com/office/powerpoint/2010/main" xmlns="" val="1540062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b="1" u="sng" dirty="0"/>
              <a:t>Interest </a:t>
            </a:r>
            <a:r>
              <a:rPr lang="en-US" b="1" u="sng" dirty="0" smtClean="0"/>
              <a:t>Subvention @ 3% </a:t>
            </a:r>
            <a:r>
              <a:rPr lang="en-US" b="1" u="sng" dirty="0"/>
              <a:t>per </a:t>
            </a:r>
            <a:r>
              <a:rPr lang="en-US" b="1" u="sng" dirty="0" smtClean="0"/>
              <a:t>annum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" y="1097280"/>
            <a:ext cx="8229600" cy="5410200"/>
          </a:xfrm>
        </p:spPr>
        <p:txBody>
          <a:bodyPr>
            <a:no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sz="2200" dirty="0"/>
              <a:t>Farmers repaying the loan promptly from the date of disbursement of the crop loan to the actual date of repayment or </a:t>
            </a:r>
            <a:r>
              <a:rPr lang="en-US" sz="2200" dirty="0" err="1"/>
              <a:t>upto</a:t>
            </a:r>
            <a:r>
              <a:rPr lang="en-US" sz="2200" dirty="0"/>
              <a:t> due date fixed by the bank, whichever is earlier subject to a maximum period of one year from date of disbursement.</a:t>
            </a:r>
          </a:p>
          <a:p>
            <a:pPr marL="0" indent="0" algn="just">
              <a:buNone/>
            </a:pPr>
            <a:r>
              <a:rPr lang="en-US" sz="2200" b="1" u="sng" dirty="0"/>
              <a:t>Interest subvention against warehouse receipts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2200" dirty="0"/>
              <a:t>Benefit available to small and marginal farmers having KCC for a further period of 6 months post-harvest on same rate as available to crop loan against negotiable warehouse receipt for keeping their produce in warehouses accredited with Warehousing Development Regulatory Authority (WDRA).</a:t>
            </a:r>
          </a:p>
          <a:p>
            <a:pPr marL="0" indent="0" algn="just">
              <a:buNone/>
            </a:pPr>
            <a:r>
              <a:rPr lang="en-US" sz="2200" b="1" u="sng" dirty="0"/>
              <a:t>Severe Natural Calamities 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2200" dirty="0" smtClean="0"/>
              <a:t>1.5%</a:t>
            </a:r>
            <a:r>
              <a:rPr lang="en-US" sz="2200" dirty="0" smtClean="0"/>
              <a:t> </a:t>
            </a:r>
            <a:r>
              <a:rPr lang="en-US" sz="2200" dirty="0"/>
              <a:t>will be available for first 3 years/entire period(max 5 years) on restructured loan amount. 3% interest subvention will also be available. To be decided by a high level committee(HLC).</a:t>
            </a:r>
          </a:p>
          <a:p>
            <a:endParaRPr lang="en-IN" sz="2200" dirty="0"/>
          </a:p>
        </p:txBody>
      </p:sp>
    </p:spTree>
    <p:extLst>
      <p:ext uri="{BB962C8B-B14F-4D97-AF65-F5344CB8AC3E}">
        <p14:creationId xmlns:p14="http://schemas.microsoft.com/office/powerpoint/2010/main" xmlns="" val="2063292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u="sng" dirty="0" smtClean="0"/>
              <a:t>AGRICULTURE ADVANCES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Key Points while Auditing Agriculture Advances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Classification of </a:t>
            </a:r>
            <a:r>
              <a:rPr lang="en-US" dirty="0" smtClean="0"/>
              <a:t>Account </a:t>
            </a:r>
            <a:r>
              <a:rPr lang="en-US" dirty="0"/>
              <a:t>as </a:t>
            </a:r>
            <a:r>
              <a:rPr lang="en-US" dirty="0" smtClean="0"/>
              <a:t>NPA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Agricultural Debt Relief/ Waiver Schemes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Source: </a:t>
            </a:r>
            <a:r>
              <a:rPr lang="en-US" sz="2800" dirty="0" smtClean="0">
                <a:solidFill>
                  <a:srgbClr val="FF0000"/>
                </a:solidFill>
              </a:rPr>
              <a:t>ICAI Guidance Notes 2022 – Chapter No. 10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Classification of Account as NPA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600" dirty="0"/>
              <a:t>The extant prudential norms on income recognition, asset-classification and </a:t>
            </a:r>
            <a:r>
              <a:rPr lang="en-US" sz="3600" dirty="0" smtClean="0"/>
              <a:t>provisioning  </a:t>
            </a:r>
            <a:r>
              <a:rPr lang="en-US" sz="3600" dirty="0"/>
              <a:t>will apply for loans granted under the KCC Scheme</a:t>
            </a:r>
            <a:r>
              <a:rPr lang="en-US" sz="36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/>
              <a:t>Charging of interest is to be done uniformly as is applicable to agricultural advances.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33194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229600" cy="2514600"/>
          </a:xfrm>
        </p:spPr>
        <p:txBody>
          <a:bodyPr>
            <a:noAutofit/>
          </a:bodyPr>
          <a:lstStyle/>
          <a:p>
            <a:r>
              <a:rPr lang="en-US" sz="8000" b="1" dirty="0"/>
              <a:t>Example of NPA </a:t>
            </a:r>
            <a:r>
              <a:rPr lang="en-US" sz="8000" b="1" dirty="0" smtClean="0"/>
              <a:t>Identification </a:t>
            </a:r>
            <a:r>
              <a:rPr lang="en-US" sz="8000" b="1" dirty="0"/>
              <a:t>for various types of </a:t>
            </a:r>
            <a:r>
              <a:rPr lang="en-US" sz="8000" b="1" dirty="0" smtClean="0"/>
              <a:t>Crop </a:t>
            </a:r>
            <a:r>
              <a:rPr lang="en-US" sz="8000" b="1" dirty="0"/>
              <a:t>L</a:t>
            </a:r>
            <a:r>
              <a:rPr lang="en-US" sz="8000" b="1" dirty="0" smtClean="0"/>
              <a:t>oans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xmlns="" val="14513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79764" y="152400"/>
            <a:ext cx="11049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7675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IN" b="1" u="sng" dirty="0" smtClean="0"/>
              <a:t>PSL – Priority Sector Lending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IN" dirty="0" smtClean="0"/>
              <a:t>July 7, 2016 includes</a:t>
            </a:r>
          </a:p>
          <a:p>
            <a:pPr marL="533400" indent="-5334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 smtClean="0"/>
              <a:t>Agriculture</a:t>
            </a:r>
          </a:p>
          <a:p>
            <a:pPr marL="533400" indent="-5334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 smtClean="0"/>
              <a:t>MSME</a:t>
            </a:r>
          </a:p>
          <a:p>
            <a:pPr marL="533400" indent="-5334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 smtClean="0"/>
              <a:t>Export Credit</a:t>
            </a:r>
          </a:p>
          <a:p>
            <a:pPr marL="533400" indent="-5334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 smtClean="0"/>
              <a:t>Education</a:t>
            </a:r>
          </a:p>
          <a:p>
            <a:pPr marL="533400" indent="-5334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 smtClean="0"/>
              <a:t>Housing</a:t>
            </a:r>
          </a:p>
          <a:p>
            <a:pPr marL="533400" indent="-5334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 smtClean="0"/>
              <a:t>Social Infrastructure</a:t>
            </a:r>
          </a:p>
          <a:p>
            <a:pPr marL="533400" indent="-5334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IN" dirty="0" smtClean="0"/>
              <a:t>Renewable Energy</a:t>
            </a:r>
          </a:p>
          <a:p>
            <a:pPr marL="533400" indent="-533400">
              <a:buFont typeface="Wingdings" panose="05000000000000000000" pitchFamily="2" charset="2"/>
              <a:buChar char="Ø"/>
            </a:pPr>
            <a:r>
              <a:rPr lang="en-IN" dirty="0" smtClean="0"/>
              <a:t>Others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xmlns="" val="236664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00" y="1039091"/>
            <a:ext cx="10744200" cy="1704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00" y="381000"/>
            <a:ext cx="10744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00" y="2725057"/>
            <a:ext cx="10791371" cy="101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00" y="3352800"/>
            <a:ext cx="10791371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8536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RVER\Desktop\Picture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200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3657600"/>
            <a:ext cx="8153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400" b="1" dirty="0" smtClean="0"/>
              <a:t>CA </a:t>
            </a:r>
            <a:r>
              <a:rPr lang="en-IN" sz="4400" b="1" dirty="0" smtClean="0"/>
              <a:t>ANIL KUMAR YADAV</a:t>
            </a:r>
            <a:endParaRPr lang="en-IN" sz="4400" b="1" dirty="0" smtClean="0"/>
          </a:p>
          <a:p>
            <a:pPr algn="ctr"/>
            <a:r>
              <a:rPr lang="en-I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JAIPUR,RAJASTHAN</a:t>
            </a:r>
            <a:endParaRPr lang="en-IN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Mob: </a:t>
            </a:r>
            <a:r>
              <a:rPr lang="en-I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9660917000</a:t>
            </a:r>
            <a:endParaRPr lang="en-IN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n-I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anilyadav17@gmail.com</a:t>
            </a:r>
            <a:endParaRPr lang="en-IN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IN" b="1" u="sng" dirty="0" smtClean="0"/>
              <a:t>Agriculture Credit – 2015 onwards</a:t>
            </a:r>
            <a:endParaRPr lang="en-IN" b="1" u="sng" dirty="0"/>
          </a:p>
        </p:txBody>
      </p:sp>
      <p:grpSp>
        <p:nvGrpSpPr>
          <p:cNvPr id="9" name="Group 8"/>
          <p:cNvGrpSpPr/>
          <p:nvPr/>
        </p:nvGrpSpPr>
        <p:grpSpPr>
          <a:xfrm>
            <a:off x="426720" y="1767699"/>
            <a:ext cx="8153400" cy="990600"/>
            <a:chOff x="228600" y="1752600"/>
            <a:chExt cx="8153400" cy="990600"/>
          </a:xfrm>
        </p:grpSpPr>
        <p:sp>
          <p:nvSpPr>
            <p:cNvPr id="6" name="Rounded Rectangle 5"/>
            <p:cNvSpPr/>
            <p:nvPr/>
          </p:nvSpPr>
          <p:spPr>
            <a:xfrm>
              <a:off x="228600" y="1752600"/>
              <a:ext cx="2438400" cy="9906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IN" sz="2800" b="1" dirty="0" smtClean="0"/>
                <a:t>Farm Credit</a:t>
              </a:r>
              <a:endParaRPr lang="en-IN" sz="2800" b="1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070860" y="1752600"/>
              <a:ext cx="2438400" cy="9906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IN" sz="2800" b="1" dirty="0" smtClean="0"/>
                <a:t>Agriculture Infrastructure</a:t>
              </a:r>
              <a:endParaRPr lang="en-IN" sz="2800" b="1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943600" y="1752600"/>
              <a:ext cx="2438400" cy="990600"/>
            </a:xfrm>
            <a:prstGeom prst="round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IN" sz="2800" b="1" dirty="0" smtClean="0"/>
                <a:t>Ancillary Activity</a:t>
              </a:r>
              <a:endParaRPr lang="en-IN" sz="2800" b="1" dirty="0"/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1569720" y="1295259"/>
            <a:ext cx="586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569720" y="1310499"/>
            <a:ext cx="0" cy="457200"/>
          </a:xfrm>
          <a:prstGeom prst="line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03720" y="1325739"/>
            <a:ext cx="0" cy="457200"/>
          </a:xfrm>
          <a:prstGeom prst="line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437720" y="1325739"/>
            <a:ext cx="0" cy="457200"/>
          </a:xfrm>
          <a:prstGeom prst="line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03720" y="1005699"/>
            <a:ext cx="0" cy="540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440" y="3002139"/>
            <a:ext cx="26136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C00000"/>
                </a:solidFill>
              </a:rPr>
              <a:t>SHGs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C00000"/>
                </a:solidFill>
              </a:rPr>
              <a:t>JLGs (Joint </a:t>
            </a:r>
            <a:r>
              <a:rPr lang="en-IN" sz="2400" b="1" dirty="0" err="1" smtClean="0">
                <a:solidFill>
                  <a:srgbClr val="C00000"/>
                </a:solidFill>
              </a:rPr>
              <a:t>Liab</a:t>
            </a:r>
            <a:r>
              <a:rPr lang="en-IN" sz="2400" b="1" dirty="0" smtClean="0">
                <a:solidFill>
                  <a:srgbClr val="C0000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C00000"/>
                </a:solidFill>
              </a:rPr>
              <a:t>KCC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C00000"/>
                </a:solidFill>
              </a:rPr>
              <a:t>Dairy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C00000"/>
                </a:solidFill>
              </a:rPr>
              <a:t>Fishery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C00000"/>
                </a:solidFill>
              </a:rPr>
              <a:t>Animal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C00000"/>
                </a:solidFill>
              </a:rPr>
              <a:t>Poultry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C00000"/>
                </a:solidFill>
              </a:rPr>
              <a:t>Small/Marginal Farmer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68040" y="2995539"/>
            <a:ext cx="262128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003300"/>
                </a:solidFill>
              </a:rPr>
              <a:t>Storage Facility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003300"/>
                </a:solidFill>
              </a:rPr>
              <a:t>Watershed Develop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003300"/>
                </a:solidFill>
              </a:rPr>
              <a:t>Plant Tissue Culture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64580" y="3016725"/>
            <a:ext cx="24612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rgbClr val="764600"/>
                </a:solidFill>
              </a:rPr>
              <a:t>Co-operative societies </a:t>
            </a:r>
            <a:r>
              <a:rPr lang="en-IN" sz="2400" b="1" dirty="0" err="1" smtClean="0">
                <a:solidFill>
                  <a:srgbClr val="764600"/>
                </a:solidFill>
              </a:rPr>
              <a:t>upto</a:t>
            </a:r>
            <a:r>
              <a:rPr lang="en-IN" sz="2400" b="1" dirty="0" smtClean="0">
                <a:solidFill>
                  <a:srgbClr val="764600"/>
                </a:solidFill>
              </a:rPr>
              <a:t> 5 Crores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68040" y="5867400"/>
            <a:ext cx="5433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smtClean="0"/>
              <a:t>* Marginal Farmers – Land </a:t>
            </a:r>
            <a:r>
              <a:rPr lang="en-IN" sz="2000" dirty="0" err="1" smtClean="0"/>
              <a:t>upto</a:t>
            </a:r>
            <a:r>
              <a:rPr lang="en-IN" sz="2000" dirty="0" smtClean="0"/>
              <a:t> 1 Hectare</a:t>
            </a:r>
            <a:endParaRPr lang="en-IN" sz="2000" dirty="0"/>
          </a:p>
          <a:p>
            <a:r>
              <a:rPr lang="en-IN" sz="2000" dirty="0" smtClean="0"/>
              <a:t>* Small Farmers - </a:t>
            </a:r>
            <a:r>
              <a:rPr lang="en-IN" sz="2000" dirty="0"/>
              <a:t>Land </a:t>
            </a:r>
            <a:r>
              <a:rPr lang="en-IN" sz="2000" dirty="0" smtClean="0"/>
              <a:t>1 Hectare to 2 Hectare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xmlns="" val="319258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u="sng" dirty="0" smtClean="0"/>
              <a:t>Agriculture Credit</a:t>
            </a:r>
            <a:endParaRPr lang="en-IN" b="1" u="sng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044196847"/>
              </p:ext>
            </p:extLst>
          </p:nvPr>
        </p:nvGraphicFramePr>
        <p:xfrm>
          <a:off x="266700" y="1676400"/>
          <a:ext cx="8610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8939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u="sng" dirty="0" smtClean="0"/>
              <a:t>KCC (KISAN CREDIT CARD)</a:t>
            </a:r>
            <a:endParaRPr lang="en-US" b="1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AREAS COVERED: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Introduction of KCC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Eligibility Criteria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Documents Required for KCC Sanction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Fixation of Credit Limit/ Loan Amount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Interest Subvention</a:t>
            </a:r>
            <a:endParaRPr lang="en-US" dirty="0" smtClean="0"/>
          </a:p>
          <a:p>
            <a:pPr algn="ctr">
              <a:buNone/>
            </a:pPr>
            <a:r>
              <a:rPr lang="en-US" sz="2400" dirty="0" smtClean="0"/>
              <a:t> 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Source: Master Circular No. RBI/2018-19/10 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on KCC dated 04/07/2018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Introduction of KCC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3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Kisan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Credit Card (KCC) scheme was introduced in 1998 for issue of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Kisan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Credit Cards to farmers.</a:t>
            </a:r>
          </a:p>
          <a:p>
            <a:pPr marL="0" indent="0" algn="just">
              <a:buNone/>
            </a:pPr>
            <a:r>
              <a:rPr lang="en-US" sz="3000" dirty="0">
                <a:latin typeface="Arial" pitchFamily="34" charset="0"/>
                <a:cs typeface="Arial" pitchFamily="34" charset="0"/>
              </a:rPr>
              <a:t>	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3000" dirty="0">
                <a:latin typeface="Arial" pitchFamily="34" charset="0"/>
                <a:cs typeface="Arial" pitchFamily="34" charset="0"/>
              </a:rPr>
              <a:t>The scheme was further extended for the investment credit requirement of farmers viz. allied and non-farm activities in the year 2004. 	</a:t>
            </a:r>
          </a:p>
          <a:p>
            <a:pPr marL="0" indent="0" algn="just">
              <a:buNone/>
            </a:pP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3000" dirty="0">
                <a:latin typeface="Arial" pitchFamily="34" charset="0"/>
                <a:cs typeface="Arial" pitchFamily="34" charset="0"/>
              </a:rPr>
              <a:t>The scheme was further revisited in 2012 by a working Group with a view to simplify the scheme and facilitate issue of Electronic </a:t>
            </a:r>
            <a:r>
              <a:rPr lang="en-US" sz="3000" dirty="0" err="1">
                <a:latin typeface="Arial" pitchFamily="34" charset="0"/>
                <a:cs typeface="Arial" pitchFamily="34" charset="0"/>
              </a:rPr>
              <a:t>Kisan</a:t>
            </a:r>
            <a:r>
              <a:rPr lang="en-US" sz="3000" dirty="0">
                <a:latin typeface="Arial" pitchFamily="34" charset="0"/>
                <a:cs typeface="Arial" pitchFamily="34" charset="0"/>
              </a:rPr>
              <a:t> Credit Cards.	</a:t>
            </a:r>
          </a:p>
          <a:p>
            <a:pPr marL="0" indent="0" algn="just">
              <a:buNone/>
            </a:pPr>
            <a:endParaRPr lang="en-US" sz="30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3000" dirty="0">
                <a:latin typeface="Arial" pitchFamily="34" charset="0"/>
                <a:cs typeface="Arial" pitchFamily="34" charset="0"/>
              </a:rPr>
              <a:t>The scheme provides broad guidelines to banks for operationalizing the KCC scheme. </a:t>
            </a:r>
            <a:r>
              <a:rPr lang="en-US" sz="3000" dirty="0"/>
              <a:t>	</a:t>
            </a:r>
          </a:p>
          <a:p>
            <a:pPr marL="0" indent="0" algn="just">
              <a:buNone/>
            </a:pPr>
            <a:r>
              <a:rPr lang="en-US" sz="3000" dirty="0"/>
              <a:t>	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652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IN" b="1" u="sng" spc="600" dirty="0" smtClean="0"/>
              <a:t>KCC</a:t>
            </a:r>
            <a:endParaRPr lang="en-IN" b="1" u="sng" spc="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rmAutofit fontScale="85000" lnSpcReduction="10000"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IN" dirty="0" smtClean="0"/>
              <a:t>Simple and Hassle Free for both the farmer &amp; bankers.</a:t>
            </a:r>
          </a:p>
          <a:p>
            <a:pPr marL="625475" indent="-625475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dirty="0" smtClean="0"/>
              <a:t>To meet short term credit of cultivation of crops</a:t>
            </a:r>
          </a:p>
          <a:p>
            <a:pPr marL="625475" indent="-625475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dirty="0" smtClean="0"/>
              <a:t>Post Harvest Exp.</a:t>
            </a:r>
          </a:p>
          <a:p>
            <a:pPr marL="625475" indent="-625475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dirty="0" smtClean="0"/>
              <a:t>Produce Marketing Loan</a:t>
            </a:r>
          </a:p>
          <a:p>
            <a:pPr marL="625475" indent="-625475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dirty="0" smtClean="0"/>
              <a:t>Consumption requirement of Farmers Household.</a:t>
            </a:r>
          </a:p>
          <a:p>
            <a:pPr marL="625475" indent="-625475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dirty="0" smtClean="0"/>
              <a:t>Interest application on Agriculture Loan at half yearly / Annually rest</a:t>
            </a:r>
          </a:p>
          <a:p>
            <a:pPr marL="625475" indent="-625475">
              <a:buFont typeface="Wingdings" panose="05000000000000000000" pitchFamily="2" charset="2"/>
              <a:buChar char="q"/>
            </a:pPr>
            <a:r>
              <a:rPr lang="en-IN" dirty="0" smtClean="0"/>
              <a:t>Compounding of </a:t>
            </a:r>
            <a:r>
              <a:rPr lang="en-IN" dirty="0" err="1" smtClean="0"/>
              <a:t>Intt</a:t>
            </a:r>
            <a:r>
              <a:rPr lang="en-IN" dirty="0" smtClean="0"/>
              <a:t> is not permitted other than NPA.</a:t>
            </a:r>
          </a:p>
        </p:txBody>
      </p:sp>
    </p:spTree>
    <p:extLst>
      <p:ext uri="{BB962C8B-B14F-4D97-AF65-F5344CB8AC3E}">
        <p14:creationId xmlns:p14="http://schemas.microsoft.com/office/powerpoint/2010/main" xmlns="" val="2411184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Eligibility Criteria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  <a:cs typeface="Arial" pitchFamily="34" charset="0"/>
              </a:rPr>
              <a:t>Farmers - individual/joint borrowers who are owner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cultivators.</a:t>
            </a:r>
          </a:p>
          <a:p>
            <a:pPr marL="0" indent="0" algn="just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  <a:cs typeface="Arial" pitchFamily="34" charset="0"/>
              </a:rPr>
              <a:t>Tenant farmers, oral lessees &amp; share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croppers .</a:t>
            </a: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  <a:cs typeface="Arial" pitchFamily="34" charset="0"/>
              </a:rPr>
              <a:t>Self Help Groups (SHGs) or Joint Liability Groups (JLGs) of farmers including tenant farmers, share croppers etc.	</a:t>
            </a:r>
          </a:p>
          <a:p>
            <a:pPr marL="0" indent="0" algn="just"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447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Documents Required for KCC Sanction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600" dirty="0" err="1" smtClean="0"/>
              <a:t>Bhulekh</a:t>
            </a:r>
            <a:endParaRPr lang="en-US" sz="3600" dirty="0" smtClean="0"/>
          </a:p>
          <a:p>
            <a:pPr>
              <a:buFont typeface="Wingdings" pitchFamily="2" charset="2"/>
              <a:buChar char="Ø"/>
            </a:pPr>
            <a:r>
              <a:rPr lang="en-US" sz="3600" dirty="0" err="1"/>
              <a:t>Khasra</a:t>
            </a:r>
            <a:r>
              <a:rPr lang="en-US" sz="3600" dirty="0"/>
              <a:t> </a:t>
            </a:r>
            <a:r>
              <a:rPr lang="en-US" sz="3600" dirty="0" err="1" smtClean="0"/>
              <a:t>Khatauni</a:t>
            </a:r>
            <a:endParaRPr lang="en-US" sz="3600" dirty="0" smtClean="0"/>
          </a:p>
          <a:p>
            <a:pPr>
              <a:buFont typeface="Wingdings" pitchFamily="2" charset="2"/>
              <a:buChar char="Ø"/>
            </a:pPr>
            <a:r>
              <a:rPr lang="en-US" sz="3600" dirty="0"/>
              <a:t>Identify Proof (Two</a:t>
            </a:r>
            <a:r>
              <a:rPr lang="en-US" sz="3600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/>
              <a:t>Non-Encumbrance </a:t>
            </a:r>
            <a:r>
              <a:rPr lang="en-US" sz="3600" dirty="0" smtClean="0"/>
              <a:t>Certificate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 smtClean="0"/>
              <a:t>CIBIL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/>
              <a:t>CRIF- If Loan amount is more than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  </a:t>
            </a:r>
            <a:r>
              <a:rPr lang="en-US" sz="3600" dirty="0" err="1" smtClean="0"/>
              <a:t>Rs</a:t>
            </a:r>
            <a:r>
              <a:rPr lang="en-US" sz="3600" dirty="0"/>
              <a:t>. </a:t>
            </a:r>
            <a:r>
              <a:rPr lang="en-US" sz="3600" dirty="0" smtClean="0"/>
              <a:t>200000</a:t>
            </a:r>
          </a:p>
        </p:txBody>
      </p:sp>
    </p:spTree>
    <p:extLst>
      <p:ext uri="{BB962C8B-B14F-4D97-AF65-F5344CB8AC3E}">
        <p14:creationId xmlns:p14="http://schemas.microsoft.com/office/powerpoint/2010/main" xmlns="" val="388978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814</Words>
  <Application>Microsoft Office PowerPoint</Application>
  <PresentationFormat>On-screen Show (4:3)</PresentationFormat>
  <Paragraphs>157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STATUTORY BRANCH AUDIT -2023</vt:lpstr>
      <vt:lpstr>PSL – Priority Sector Lending</vt:lpstr>
      <vt:lpstr>Agriculture Credit – 2015 onwards</vt:lpstr>
      <vt:lpstr> Agriculture Credit</vt:lpstr>
      <vt:lpstr>KCC (KISAN CREDIT CARD)</vt:lpstr>
      <vt:lpstr>Introduction of KCC</vt:lpstr>
      <vt:lpstr>KCC</vt:lpstr>
      <vt:lpstr>Eligibility Criteria</vt:lpstr>
      <vt:lpstr>Documents Required for KCC Sanction</vt:lpstr>
      <vt:lpstr>Documents Required for KCC Sanction</vt:lpstr>
      <vt:lpstr>SLBC - State Level Banker’s Committee</vt:lpstr>
      <vt:lpstr>Security and Margin in case of KCC</vt:lpstr>
      <vt:lpstr>Interest Subvention</vt:lpstr>
      <vt:lpstr>Interest Subvention @1.5per annum</vt:lpstr>
      <vt:lpstr>Interest Subvention @ 3% per annum</vt:lpstr>
      <vt:lpstr>AGRICULTURE ADVANCES</vt:lpstr>
      <vt:lpstr>Classification of Account as NPA</vt:lpstr>
      <vt:lpstr>Example of NPA Identification for various types of Crop Loans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KCC (KISAN CREDIT CARD)</dc:title>
  <dc:creator>pmpc</dc:creator>
  <cp:lastModifiedBy>printer pc</cp:lastModifiedBy>
  <cp:revision>62</cp:revision>
  <dcterms:created xsi:type="dcterms:W3CDTF">2020-03-17T05:07:57Z</dcterms:created>
  <dcterms:modified xsi:type="dcterms:W3CDTF">2024-03-27T05:53:35Z</dcterms:modified>
</cp:coreProperties>
</file>