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3"/>
    <p:sldId id="455" r:id="rId4"/>
    <p:sldId id="462" r:id="rId5"/>
    <p:sldId id="474" r:id="rId6"/>
    <p:sldId id="475" r:id="rId7"/>
    <p:sldId id="464" r:id="rId8"/>
    <p:sldId id="463" r:id="rId9"/>
    <p:sldId id="465" r:id="rId10"/>
    <p:sldId id="457" r:id="rId11"/>
    <p:sldId id="466" r:id="rId12"/>
    <p:sldId id="470" r:id="rId13"/>
    <p:sldId id="471" r:id="rId14"/>
    <p:sldId id="467" r:id="rId15"/>
    <p:sldId id="468" r:id="rId16"/>
    <p:sldId id="469" r:id="rId17"/>
    <p:sldId id="472" r:id="rId18"/>
    <p:sldId id="473" r:id="rId19"/>
    <p:sldId id="430" r:id="rId20"/>
    <p:sldId id="36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032BA1-CB80-4018-89CC-9784143E0F03}"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869780-C125-4641-951E-1B5D4E65C38D}"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869780-C125-4641-951E-1B5D4E65C38D}"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80"/>
        <p:cNvGrpSpPr/>
        <p:nvPr/>
      </p:nvGrpSpPr>
      <p:grpSpPr>
        <a:xfrm>
          <a:off x="0" y="0"/>
          <a:ext cx="0" cy="0"/>
          <a:chOff x="0" y="0"/>
          <a:chExt cx="0" cy="0"/>
        </a:xfrm>
      </p:grpSpPr>
      <p:sp>
        <p:nvSpPr>
          <p:cNvPr id="881" name="Google Shape;881;p10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82" name="Google Shape;882;p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r>
              <a:rPr lang="en-US"/>
              <a:t>28-03-2024</a:t>
            </a:r>
            <a:endParaRPr lang="en-US"/>
          </a:p>
        </p:txBody>
      </p:sp>
      <p:sp>
        <p:nvSpPr>
          <p:cNvPr id="6" name="Footer Placeholder 5"/>
          <p:cNvSpPr>
            <a:spLocks noGrp="1"/>
          </p:cNvSpPr>
          <p:nvPr>
            <p:ph type="ftr" sz="quarter" idx="11"/>
          </p:nvPr>
        </p:nvSpPr>
        <p:spPr/>
        <p:txBody>
          <a:bodyPr/>
          <a:lstStyle/>
          <a:p>
            <a:r>
              <a:rPr lang="en-US"/>
              <a:t>Overview of Bank Audits and LFAR</a:t>
            </a:r>
            <a:endParaRPr lang="en-US"/>
          </a:p>
        </p:txBody>
      </p:sp>
      <p:sp>
        <p:nvSpPr>
          <p:cNvPr id="7" name="Slide Number Placeholder 6"/>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r>
              <a:rPr lang="en-US"/>
              <a:t>28-03-2024</a:t>
            </a:r>
            <a:endParaRPr lang="en-US"/>
          </a:p>
        </p:txBody>
      </p:sp>
      <p:sp>
        <p:nvSpPr>
          <p:cNvPr id="8" name="Footer Placeholder 7"/>
          <p:cNvSpPr>
            <a:spLocks noGrp="1"/>
          </p:cNvSpPr>
          <p:nvPr>
            <p:ph type="ftr" sz="quarter" idx="11"/>
          </p:nvPr>
        </p:nvSpPr>
        <p:spPr/>
        <p:txBody>
          <a:bodyPr/>
          <a:lstStyle/>
          <a:p>
            <a:r>
              <a:rPr lang="en-US"/>
              <a:t>Overview of Bank Audits and LFAR</a:t>
            </a:r>
            <a:endParaRPr lang="en-US"/>
          </a:p>
        </p:txBody>
      </p:sp>
      <p:sp>
        <p:nvSpPr>
          <p:cNvPr id="9" name="Slide Number Placeholder 8"/>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r>
              <a:rPr lang="en-US"/>
              <a:t>28-03-2024</a:t>
            </a:r>
            <a:endParaRPr lang="en-US"/>
          </a:p>
        </p:txBody>
      </p:sp>
      <p:sp>
        <p:nvSpPr>
          <p:cNvPr id="4" name="Footer Placeholder 3"/>
          <p:cNvSpPr>
            <a:spLocks noGrp="1"/>
          </p:cNvSpPr>
          <p:nvPr>
            <p:ph type="ftr" sz="quarter" idx="11"/>
          </p:nvPr>
        </p:nvSpPr>
        <p:spPr/>
        <p:txBody>
          <a:bodyPr/>
          <a:lstStyle/>
          <a:p>
            <a:r>
              <a:rPr lang="en-US"/>
              <a:t>Overview of Bank Audits and LFAR</a:t>
            </a:r>
            <a:endParaRPr lang="en-US"/>
          </a:p>
        </p:txBody>
      </p:sp>
      <p:sp>
        <p:nvSpPr>
          <p:cNvPr id="5" name="Slide Number Placeholder 4"/>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28-03-2024</a:t>
            </a:r>
            <a:endParaRPr lang="en-US"/>
          </a:p>
        </p:txBody>
      </p:sp>
      <p:sp>
        <p:nvSpPr>
          <p:cNvPr id="3" name="Footer Placeholder 2"/>
          <p:cNvSpPr>
            <a:spLocks noGrp="1"/>
          </p:cNvSpPr>
          <p:nvPr>
            <p:ph type="ftr" sz="quarter" idx="11"/>
          </p:nvPr>
        </p:nvSpPr>
        <p:spPr/>
        <p:txBody>
          <a:bodyPr/>
          <a:lstStyle/>
          <a:p>
            <a:r>
              <a:rPr lang="en-US"/>
              <a:t>Overview of Bank Audits and LFAR</a:t>
            </a:r>
            <a:endParaRPr lang="en-US"/>
          </a:p>
        </p:txBody>
      </p:sp>
      <p:sp>
        <p:nvSpPr>
          <p:cNvPr id="4" name="Slide Number Placeholder 3"/>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r>
              <a:rPr lang="en-US"/>
              <a:t>28-03-2024</a:t>
            </a:r>
            <a:endParaRPr lang="en-US"/>
          </a:p>
        </p:txBody>
      </p:sp>
      <p:sp>
        <p:nvSpPr>
          <p:cNvPr id="6" name="Footer Placeholder 5"/>
          <p:cNvSpPr>
            <a:spLocks noGrp="1"/>
          </p:cNvSpPr>
          <p:nvPr>
            <p:ph type="ftr" sz="quarter" idx="11"/>
          </p:nvPr>
        </p:nvSpPr>
        <p:spPr/>
        <p:txBody>
          <a:bodyPr/>
          <a:lstStyle/>
          <a:p>
            <a:r>
              <a:rPr lang="en-US"/>
              <a:t>Overview of Bank Audits and LFAR</a:t>
            </a:r>
            <a:endParaRPr lang="en-US"/>
          </a:p>
        </p:txBody>
      </p:sp>
      <p:sp>
        <p:nvSpPr>
          <p:cNvPr id="7" name="Slide Number Placeholder 6"/>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r>
              <a:rPr lang="en-US"/>
              <a:t>28-03-2024</a:t>
            </a:r>
            <a:endParaRPr lang="en-US"/>
          </a:p>
        </p:txBody>
      </p:sp>
      <p:sp>
        <p:nvSpPr>
          <p:cNvPr id="6" name="Footer Placeholder 5"/>
          <p:cNvSpPr>
            <a:spLocks noGrp="1"/>
          </p:cNvSpPr>
          <p:nvPr>
            <p:ph type="ftr" sz="quarter" idx="11"/>
          </p:nvPr>
        </p:nvSpPr>
        <p:spPr/>
        <p:txBody>
          <a:bodyPr/>
          <a:lstStyle/>
          <a:p>
            <a:r>
              <a:rPr lang="en-US"/>
              <a:t>Overview of Bank Audits and LFAR</a:t>
            </a:r>
            <a:endParaRPr lang="en-US"/>
          </a:p>
        </p:txBody>
      </p:sp>
      <p:sp>
        <p:nvSpPr>
          <p:cNvPr id="7" name="Slide Number Placeholder 6"/>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hf hd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28-03-2024</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Overview of Bank Audits and LFAR</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E12D04-845A-4967-B323-658B176E916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a:t>Overview of Bank Audits and LFAR</a:t>
            </a:r>
            <a:endParaRPr lang="en-US" sz="7200" dirty="0"/>
          </a:p>
        </p:txBody>
      </p:sp>
      <p:sp>
        <p:nvSpPr>
          <p:cNvPr id="3" name="Subtitle 2"/>
          <p:cNvSpPr>
            <a:spLocks noGrp="1"/>
          </p:cNvSpPr>
          <p:nvPr>
            <p:ph type="subTitle" idx="1"/>
          </p:nvPr>
        </p:nvSpPr>
        <p:spPr/>
        <p:txBody>
          <a:bodyPr>
            <a:normAutofit lnSpcReduction="10000"/>
          </a:bodyPr>
          <a:lstStyle/>
          <a:p>
            <a:pPr algn="r"/>
            <a:r>
              <a:rPr lang="en-US" sz="3200" b="1" dirty="0"/>
              <a:t>By CA Anil Kr Yadav, Jaipur B.Com.,FCA, </a:t>
            </a:r>
            <a:endParaRPr lang="en-US" sz="3200" b="1" dirty="0"/>
          </a:p>
          <a:p>
            <a:pPr algn="r"/>
            <a:r>
              <a:rPr lang="en-US" sz="3200" b="1" dirty="0"/>
              <a:t>Mobile No. 9660917000</a:t>
            </a:r>
            <a:endParaRPr lang="en-US" sz="3200" b="1" dirty="0"/>
          </a:p>
          <a:p>
            <a:pPr algn="r"/>
            <a:r>
              <a:rPr lang="en-US" sz="3200" b="1" dirty="0"/>
              <a:t>e mail: anilyadav17@gmail.com</a:t>
            </a:r>
            <a:endParaRPr lang="en-US" sz="3200" b="1" dirty="0"/>
          </a:p>
        </p:txBody>
      </p:sp>
      <p:sp>
        <p:nvSpPr>
          <p:cNvPr id="4" name="Date Placeholder 3"/>
          <p:cNvSpPr>
            <a:spLocks noGrp="1"/>
          </p:cNvSpPr>
          <p:nvPr>
            <p:ph type="dt" sz="half" idx="10"/>
          </p:nvPr>
        </p:nvSpPr>
        <p:spPr/>
        <p:txBody>
          <a:bodyPr/>
          <a:lstStyle/>
          <a:p>
            <a:r>
              <a:rPr lang="en-US"/>
              <a:t>28-03-2024</a:t>
            </a:r>
            <a:endParaRPr lang="en-US" dirty="0"/>
          </a:p>
        </p:txBody>
      </p:sp>
      <p:sp>
        <p:nvSpPr>
          <p:cNvPr id="5" name="Footer Placeholder 4"/>
          <p:cNvSpPr>
            <a:spLocks noGrp="1"/>
          </p:cNvSpPr>
          <p:nvPr>
            <p:ph type="ftr" sz="quarter" idx="11"/>
          </p:nvPr>
        </p:nvSpPr>
        <p:spPr/>
        <p:txBody>
          <a:bodyPr/>
          <a:lstStyle/>
          <a:p>
            <a:r>
              <a:rPr lang="en-US"/>
              <a:t>Overview of Bank Audits and LFAR</a:t>
            </a:r>
            <a:endParaRPr lang="en-US" dirty="0"/>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for discussion-Assets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a:t>Cash:Periodical</a:t>
            </a:r>
            <a:r>
              <a:rPr lang="en-US" dirty="0"/>
              <a:t> Verification, Physical verification, Joint Custody, Retention Limit, ATM Cash</a:t>
            </a:r>
            <a:endParaRPr lang="en-US" dirty="0"/>
          </a:p>
          <a:p>
            <a:r>
              <a:rPr lang="en-US" dirty="0"/>
              <a:t>Balances with other </a:t>
            </a:r>
            <a:r>
              <a:rPr lang="en-US" dirty="0" err="1"/>
              <a:t>Banks:Confirmation</a:t>
            </a:r>
            <a:r>
              <a:rPr lang="en-US" dirty="0"/>
              <a:t>, reconciliation</a:t>
            </a:r>
            <a:endParaRPr lang="en-US" dirty="0"/>
          </a:p>
          <a:p>
            <a:r>
              <a:rPr lang="en-US" dirty="0"/>
              <a:t>Advances: Large Advances(10% of FBA and NFBA or 10 Crores which ever is less), List of accounts examined, </a:t>
            </a:r>
            <a:endParaRPr lang="en-US" dirty="0"/>
          </a:p>
          <a:p>
            <a:r>
              <a:rPr lang="en-US" dirty="0"/>
              <a:t>Credit </a:t>
            </a:r>
            <a:r>
              <a:rPr lang="en-US" dirty="0" err="1"/>
              <a:t>Appraisal:Quick</a:t>
            </a:r>
            <a:r>
              <a:rPr lang="en-US" dirty="0"/>
              <a:t> Mortality accounts NPA within 12 Months, Interest rate correctly </a:t>
            </a:r>
            <a:r>
              <a:rPr lang="en-US" dirty="0" err="1"/>
              <a:t>feeded</a:t>
            </a:r>
            <a:r>
              <a:rPr lang="en-US" dirty="0"/>
              <a:t>, Renewal/short renewal(180 days), </a:t>
            </a:r>
            <a:endParaRPr lang="en-US" dirty="0"/>
          </a:p>
          <a:p>
            <a:r>
              <a:rPr lang="en-US" dirty="0"/>
              <a:t>Sanction/</a:t>
            </a:r>
            <a:r>
              <a:rPr lang="en-US" dirty="0" err="1"/>
              <a:t>Disbursement:Discretionary</a:t>
            </a:r>
            <a:r>
              <a:rPr lang="en-US" dirty="0"/>
              <a:t> Powers-check MMIS reports, Sanction at Loan Factory</a:t>
            </a:r>
            <a:endParaRPr lang="en-US" dirty="0"/>
          </a:p>
          <a:p>
            <a:r>
              <a:rPr lang="en-US" dirty="0"/>
              <a:t>Documentation: Review Monitoring and </a:t>
            </a:r>
            <a:r>
              <a:rPr lang="en-US" dirty="0" err="1"/>
              <a:t>Supervision:Stock</a:t>
            </a:r>
            <a:r>
              <a:rPr lang="en-US" dirty="0"/>
              <a:t> and Financial Statement, DP working, Stock Audits, Non Corporate accounts Audited FS, Inspection of Securities, Red Flag, adverse finding in top 5 acts, </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for discussion-Assets</a:t>
            </a:r>
            <a:endParaRPr lang="en-US" dirty="0"/>
          </a:p>
        </p:txBody>
      </p:sp>
      <p:sp>
        <p:nvSpPr>
          <p:cNvPr id="3" name="Content Placeholder 2"/>
          <p:cNvSpPr>
            <a:spLocks noGrp="1"/>
          </p:cNvSpPr>
          <p:nvPr>
            <p:ph idx="1"/>
          </p:nvPr>
        </p:nvSpPr>
        <p:spPr/>
        <p:txBody>
          <a:bodyPr>
            <a:normAutofit/>
          </a:bodyPr>
          <a:lstStyle/>
          <a:p>
            <a:r>
              <a:rPr lang="en-US" dirty="0"/>
              <a:t>Asset Classification, </a:t>
            </a:r>
            <a:r>
              <a:rPr lang="en-US" dirty="0" err="1"/>
              <a:t>Provisioing</a:t>
            </a:r>
            <a:r>
              <a:rPr lang="en-US" dirty="0"/>
              <a:t> of Advances, Resolution of stressed Assets: Classification as per master Circular, SMA classification, Account &gt;10 Crores downgraded or upgraded, Restructuring, IBC process, Legal Claims, ECGC Claims, NPA accounts revaluing the assets, Waiver of cases &gt;50 Lacs, </a:t>
            </a:r>
            <a:r>
              <a:rPr lang="en-US" dirty="0" err="1"/>
              <a:t>Centralised</a:t>
            </a:r>
            <a:r>
              <a:rPr lang="en-US" dirty="0"/>
              <a:t> Documents,</a:t>
            </a:r>
            <a:endParaRPr lang="en-US" dirty="0"/>
          </a:p>
          <a:p>
            <a:r>
              <a:rPr lang="en-US" dirty="0"/>
              <a:t>Non Fund Based : List out LC devolved, Guarantees revoked, and not paid, after devolvement-interchangeability allowed</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for discussion-Assets</a:t>
            </a:r>
            <a:endParaRPr lang="en-US" dirty="0"/>
          </a:p>
        </p:txBody>
      </p:sp>
      <p:sp>
        <p:nvSpPr>
          <p:cNvPr id="3" name="Content Placeholder 2"/>
          <p:cNvSpPr>
            <a:spLocks noGrp="1"/>
          </p:cNvSpPr>
          <p:nvPr>
            <p:ph idx="1"/>
          </p:nvPr>
        </p:nvSpPr>
        <p:spPr/>
        <p:txBody>
          <a:bodyPr>
            <a:normAutofit/>
          </a:bodyPr>
          <a:lstStyle/>
          <a:p>
            <a:r>
              <a:rPr lang="en-US" dirty="0"/>
              <a:t>Other Assets: Suspense Account Analysis, Expeditious clearance, OS &gt;90 Days, unusual items in these accounts, whether includes any items like Losses not provided/pending investigation</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for discussion-Liabilities</a:t>
            </a:r>
            <a:endParaRPr lang="en-US" dirty="0"/>
          </a:p>
        </p:txBody>
      </p:sp>
      <p:sp>
        <p:nvSpPr>
          <p:cNvPr id="3" name="Content Placeholder 2"/>
          <p:cNvSpPr>
            <a:spLocks noGrp="1"/>
          </p:cNvSpPr>
          <p:nvPr>
            <p:ph idx="1"/>
          </p:nvPr>
        </p:nvSpPr>
        <p:spPr/>
        <p:txBody>
          <a:bodyPr/>
          <a:lstStyle/>
          <a:p>
            <a:r>
              <a:rPr lang="en-US" dirty="0" err="1"/>
              <a:t>Deposits:identification</a:t>
            </a:r>
            <a:r>
              <a:rPr lang="en-US" dirty="0"/>
              <a:t> of inoperative accounts, after BS date and </a:t>
            </a:r>
            <a:r>
              <a:rPr lang="en-US" dirty="0" err="1"/>
              <a:t>upto</a:t>
            </a:r>
            <a:r>
              <a:rPr lang="en-US" dirty="0"/>
              <a:t> date of audit any unusual large movements, if auto renewal of FCNR deposit- checked the NRI status, Comply with minimum Balance requirement and charges levied, </a:t>
            </a:r>
            <a:endParaRPr lang="en-US" dirty="0"/>
          </a:p>
          <a:p>
            <a:r>
              <a:rPr lang="en-US" dirty="0"/>
              <a:t>Other Liabilities: Bills Payable and Sundry Deposits- </a:t>
            </a:r>
            <a:r>
              <a:rPr lang="en-US" dirty="0" err="1"/>
              <a:t>agewise</a:t>
            </a:r>
            <a:r>
              <a:rPr lang="en-US" dirty="0"/>
              <a:t> report is generated, unusual items or material withdrawals </a:t>
            </a:r>
            <a:endParaRPr lang="en-US" dirty="0"/>
          </a:p>
          <a:p>
            <a:r>
              <a:rPr lang="en-US" dirty="0"/>
              <a:t>Contingent Liabilities: Major items not acknowledged by Branch, </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for discussion-Profit and Loss account</a:t>
            </a:r>
            <a:endParaRPr lang="en-US" dirty="0"/>
          </a:p>
        </p:txBody>
      </p:sp>
      <p:sp>
        <p:nvSpPr>
          <p:cNvPr id="3" name="Content Placeholder 2"/>
          <p:cNvSpPr>
            <a:spLocks noGrp="1"/>
          </p:cNvSpPr>
          <p:nvPr>
            <p:ph idx="1"/>
          </p:nvPr>
        </p:nvSpPr>
        <p:spPr/>
        <p:txBody>
          <a:bodyPr/>
          <a:lstStyle/>
          <a:p>
            <a:r>
              <a:rPr lang="en-US" dirty="0"/>
              <a:t>Interest/discount/commission/fees short credit of material amount, Has Branch complied Income Recognition Norms, </a:t>
            </a:r>
            <a:endParaRPr lang="en-US" dirty="0"/>
          </a:p>
          <a:p>
            <a:r>
              <a:rPr lang="en-US" dirty="0"/>
              <a:t>Material short debit of interest on Deposit accounts, has bank have a system of estimating and providing interest accrued on overdue/matured/ unpaid/ unclaimed term deposits including in respect of deceased depositors?, </a:t>
            </a:r>
            <a:endParaRPr lang="en-US" dirty="0"/>
          </a:p>
          <a:p>
            <a:r>
              <a:rPr lang="en-US" dirty="0"/>
              <a:t>divergent trends in major items of income and expenditure, in comparison with corresponding previous year, which are not satisfactorily explained by the branch? If so, the same may be reported.</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a:t>
            </a:r>
            <a:r>
              <a:rPr lang="en-US"/>
              <a:t>for discussion-General</a:t>
            </a:r>
            <a:endParaRPr lang="en-US" dirty="0"/>
          </a:p>
        </p:txBody>
      </p:sp>
      <p:sp>
        <p:nvSpPr>
          <p:cNvPr id="3" name="Content Placeholder 2"/>
          <p:cNvSpPr>
            <a:spLocks noGrp="1"/>
          </p:cNvSpPr>
          <p:nvPr>
            <p:ph idx="1"/>
          </p:nvPr>
        </p:nvSpPr>
        <p:spPr/>
        <p:txBody>
          <a:bodyPr>
            <a:normAutofit lnSpcReduction="10000"/>
          </a:bodyPr>
          <a:lstStyle/>
          <a:p>
            <a:r>
              <a:rPr lang="en-US" dirty="0"/>
              <a:t>Gold/</a:t>
            </a:r>
            <a:r>
              <a:rPr lang="en-US" dirty="0" err="1"/>
              <a:t>Bulion</a:t>
            </a:r>
            <a:r>
              <a:rPr lang="en-US" dirty="0"/>
              <a:t>/Security items: effective joint custody, maintain record of receipt issue and balance of these items, periodic verification-excess shortages reported</a:t>
            </a:r>
            <a:endParaRPr lang="en-US" dirty="0"/>
          </a:p>
          <a:p>
            <a:pPr marR="60325">
              <a:spcAft>
                <a:spcPts val="0"/>
              </a:spcAft>
            </a:pPr>
            <a:r>
              <a:rPr lang="en-US" dirty="0"/>
              <a:t>Does the system of the Bank ensure adequate internal control over issue and custody of security items (Term Deposit Receipts, Drafts, Pay Orders, Cheque Books, </a:t>
            </a:r>
            <a:r>
              <a:rPr lang="en-US" dirty="0" err="1"/>
              <a:t>Traveller's</a:t>
            </a:r>
            <a:r>
              <a:rPr lang="en-US" dirty="0"/>
              <a:t> Cheques, Gift   Cheques,   etc.)?   Whether   the system is being followed by the branch? Have you come across cases of missing/lost items?</a:t>
            </a:r>
            <a:endParaRPr lang="en-US" dirty="0"/>
          </a:p>
          <a:p>
            <a:pPr marR="60325">
              <a:spcAft>
                <a:spcPts val="0"/>
              </a:spcAft>
            </a:pPr>
            <a:r>
              <a:rPr lang="en-US" dirty="0"/>
              <a:t>Books and records: Software not integrated with CBS, IS audit reports, exception reports, manual intervention of system data, Data integrity</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a:t>
            </a:r>
            <a:r>
              <a:rPr lang="en-US"/>
              <a:t>for discussion-General</a:t>
            </a:r>
            <a:endParaRPr lang="en-US" dirty="0"/>
          </a:p>
        </p:txBody>
      </p:sp>
      <p:sp>
        <p:nvSpPr>
          <p:cNvPr id="3" name="Content Placeholder 2"/>
          <p:cNvSpPr>
            <a:spLocks noGrp="1"/>
          </p:cNvSpPr>
          <p:nvPr>
            <p:ph idx="1"/>
          </p:nvPr>
        </p:nvSpPr>
        <p:spPr/>
        <p:txBody>
          <a:bodyPr>
            <a:normAutofit lnSpcReduction="10000"/>
          </a:bodyPr>
          <a:lstStyle/>
          <a:p>
            <a:r>
              <a:rPr lang="en-US" dirty="0"/>
              <a:t>Interbranch accounts: Quick response to unmatched transactions, list out pending unmatched beyond 7 days</a:t>
            </a:r>
            <a:endParaRPr lang="en-US" dirty="0"/>
          </a:p>
          <a:p>
            <a:r>
              <a:rPr lang="en-US" dirty="0"/>
              <a:t>Frauds: detected but not reported to RBI, Suspected Frauds reported to Higher Authorities, point out potential risk area: Falsification of accounts/false representation by Borrower, Misappropriation of Funds specially through related parties or Shell Companies, Forgery and fabrication of Invoices, </a:t>
            </a:r>
            <a:r>
              <a:rPr lang="en-US" dirty="0" err="1"/>
              <a:t>drs</a:t>
            </a:r>
            <a:r>
              <a:rPr lang="en-US" dirty="0"/>
              <a:t> list, stock list, trade creditors, shipping Bills, work orders, write off of debts of related parties, Fake export Bills, overstatement of stock, turnover, fly by night, Round tripping, early warning signals</a:t>
            </a:r>
            <a:endParaRPr lang="en-US" dirty="0"/>
          </a:p>
          <a:p>
            <a:r>
              <a:rPr lang="en-US" dirty="0"/>
              <a:t>KYC/AML guidelines:</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LFAR issues </a:t>
            </a:r>
            <a:r>
              <a:rPr lang="en-US"/>
              <a:t>for discussion-General</a:t>
            </a:r>
            <a:endParaRPr lang="en-US" dirty="0"/>
          </a:p>
        </p:txBody>
      </p:sp>
      <p:sp>
        <p:nvSpPr>
          <p:cNvPr id="3" name="Content Placeholder 2"/>
          <p:cNvSpPr>
            <a:spLocks noGrp="1"/>
          </p:cNvSpPr>
          <p:nvPr>
            <p:ph idx="1"/>
          </p:nvPr>
        </p:nvSpPr>
        <p:spPr/>
        <p:txBody>
          <a:bodyPr>
            <a:normAutofit fontScale="92500" lnSpcReduction="10000"/>
          </a:bodyPr>
          <a:lstStyle/>
          <a:p>
            <a:r>
              <a:rPr lang="en-US" dirty="0"/>
              <a:t>MIS / IT: instances of data integrity compromised</a:t>
            </a:r>
            <a:endParaRPr lang="en-US" dirty="0"/>
          </a:p>
          <a:p>
            <a:pPr marL="68580" marR="61595" algn="just">
              <a:spcBef>
                <a:spcPts val="0"/>
              </a:spcBef>
              <a:spcAft>
                <a:spcPts val="0"/>
              </a:spcAft>
            </a:pPr>
            <a:r>
              <a:rPr lang="en-US" dirty="0"/>
              <a:t>Miscellaneous: In framing your audit report/LFAR, have you considered the major adverse comments arising out of the latest reports such as:</a:t>
            </a:r>
            <a:endParaRPr lang="en-US" dirty="0"/>
          </a:p>
          <a:p>
            <a:pPr marL="342900" marR="62230" lvl="0" indent="-342900" algn="just">
              <a:spcBef>
                <a:spcPts val="0"/>
              </a:spcBef>
              <a:spcAft>
                <a:spcPts val="0"/>
              </a:spcAft>
              <a:buSzPts val="900"/>
              <a:buFont typeface="Times New Roman" panose="02020603050405020304" pitchFamily="18" charset="0"/>
              <a:buAutoNum type="romanLcParenR"/>
              <a:tabLst>
                <a:tab pos="269875" algn="l"/>
              </a:tabLst>
            </a:pPr>
            <a:r>
              <a:rPr lang="en-US" dirty="0"/>
              <a:t>Previous year’s Branch Audit Report / LFAR;</a:t>
            </a:r>
            <a:endParaRPr lang="en-US" dirty="0"/>
          </a:p>
          <a:p>
            <a:pPr marL="342900" marR="62230" lvl="0" indent="-342900">
              <a:spcBef>
                <a:spcPts val="5"/>
              </a:spcBef>
              <a:spcAft>
                <a:spcPts val="0"/>
              </a:spcAft>
              <a:buSzPts val="900"/>
              <a:buFont typeface="Times New Roman" panose="02020603050405020304" pitchFamily="18" charset="0"/>
              <a:buAutoNum type="romanLcParenR"/>
              <a:tabLst>
                <a:tab pos="269875" algn="l"/>
                <a:tab pos="782320" algn="l"/>
                <a:tab pos="1196975" algn="l"/>
                <a:tab pos="1581785" algn="l"/>
              </a:tabLst>
            </a:pPr>
            <a:r>
              <a:rPr lang="en-US" dirty="0"/>
              <a:t>Internal	audit/	</a:t>
            </a:r>
            <a:r>
              <a:rPr lang="en-US" dirty="0" err="1"/>
              <a:t>SnapAudit</a:t>
            </a:r>
            <a:r>
              <a:rPr lang="en-US" dirty="0"/>
              <a:t>/ concurrent audit report(s);</a:t>
            </a:r>
            <a:endParaRPr lang="en-US" dirty="0"/>
          </a:p>
          <a:p>
            <a:pPr marL="342900" marR="0" lvl="0" indent="-342900">
              <a:lnSpc>
                <a:spcPts val="1025"/>
              </a:lnSpc>
              <a:spcBef>
                <a:spcPts val="0"/>
              </a:spcBef>
              <a:spcAft>
                <a:spcPts val="0"/>
              </a:spcAft>
              <a:buSzPts val="900"/>
              <a:buFont typeface="Times New Roman" panose="02020603050405020304" pitchFamily="18" charset="0"/>
              <a:buAutoNum type="romanLcParenR"/>
              <a:tabLst>
                <a:tab pos="269875" algn="l"/>
              </a:tabLst>
            </a:pPr>
            <a:endParaRPr lang="en-US" dirty="0"/>
          </a:p>
          <a:p>
            <a:pPr marL="342900" marR="0" lvl="0" indent="-342900">
              <a:lnSpc>
                <a:spcPts val="1025"/>
              </a:lnSpc>
              <a:spcBef>
                <a:spcPts val="0"/>
              </a:spcBef>
              <a:spcAft>
                <a:spcPts val="0"/>
              </a:spcAft>
              <a:buSzPts val="900"/>
              <a:buFont typeface="Times New Roman" panose="02020603050405020304" pitchFamily="18" charset="0"/>
              <a:buAutoNum type="romanLcParenR"/>
              <a:tabLst>
                <a:tab pos="269875" algn="l"/>
              </a:tabLst>
            </a:pPr>
            <a:r>
              <a:rPr lang="en-US" dirty="0"/>
              <a:t>Credit Audit Report;</a:t>
            </a:r>
            <a:endParaRPr lang="en-US" dirty="0"/>
          </a:p>
          <a:p>
            <a:pPr marL="342900" marR="0" lvl="0" indent="-342900">
              <a:lnSpc>
                <a:spcPts val="1025"/>
              </a:lnSpc>
              <a:spcBef>
                <a:spcPts val="0"/>
              </a:spcBef>
              <a:spcAft>
                <a:spcPts val="0"/>
              </a:spcAft>
              <a:buSzPts val="900"/>
              <a:buFont typeface="Times New Roman" panose="02020603050405020304" pitchFamily="18" charset="0"/>
              <a:buAutoNum type="romanLcParenR"/>
              <a:tabLst>
                <a:tab pos="269875" algn="l"/>
              </a:tabLst>
            </a:pPr>
            <a:endParaRPr lang="en-US" dirty="0"/>
          </a:p>
          <a:p>
            <a:pPr marL="342900" marR="0" lvl="0" indent="-342900">
              <a:lnSpc>
                <a:spcPts val="1025"/>
              </a:lnSpc>
              <a:spcBef>
                <a:spcPts val="0"/>
              </a:spcBef>
              <a:spcAft>
                <a:spcPts val="0"/>
              </a:spcAft>
              <a:buSzPts val="900"/>
              <a:buFont typeface="Times New Roman" panose="02020603050405020304" pitchFamily="18" charset="0"/>
              <a:buAutoNum type="romanLcParenR"/>
              <a:tabLst>
                <a:tab pos="269875" algn="l"/>
              </a:tabLst>
            </a:pPr>
            <a:r>
              <a:rPr lang="en-US" dirty="0"/>
              <a:t>Stock audit Report;</a:t>
            </a:r>
            <a:endParaRPr lang="en-US" dirty="0"/>
          </a:p>
          <a:p>
            <a:pPr marL="342900" marR="62865" lvl="0" indent="-342900">
              <a:spcBef>
                <a:spcPts val="0"/>
              </a:spcBef>
              <a:spcAft>
                <a:spcPts val="0"/>
              </a:spcAft>
              <a:buSzPts val="900"/>
              <a:buFont typeface="Times New Roman" panose="02020603050405020304" pitchFamily="18" charset="0"/>
              <a:buAutoNum type="romanLcParenR" startAt="5"/>
              <a:tabLst>
                <a:tab pos="269875" algn="l"/>
              </a:tabLst>
            </a:pPr>
            <a:r>
              <a:rPr lang="en-US" dirty="0"/>
              <a:t>RBI Inspection Report, if such inspection took place;</a:t>
            </a:r>
            <a:endParaRPr lang="en-US" dirty="0"/>
          </a:p>
          <a:p>
            <a:pPr marL="342900" marR="62865" lvl="0" indent="-342900">
              <a:spcBef>
                <a:spcPts val="5"/>
              </a:spcBef>
              <a:spcAft>
                <a:spcPts val="0"/>
              </a:spcAft>
              <a:buSzPts val="900"/>
              <a:buFont typeface="Times New Roman" panose="02020603050405020304" pitchFamily="18" charset="0"/>
              <a:buAutoNum type="romanLcParenR" startAt="5"/>
              <a:tabLst>
                <a:tab pos="269875" algn="l"/>
                <a:tab pos="882015" algn="l"/>
                <a:tab pos="1315720" algn="l"/>
              </a:tabLst>
            </a:pPr>
            <a:r>
              <a:rPr lang="en-US" dirty="0"/>
              <a:t>Income	and	Expenditure (Revenue) Audit;</a:t>
            </a:r>
            <a:endParaRPr lang="en-US" dirty="0"/>
          </a:p>
          <a:p>
            <a:pPr marL="342900" marR="62230" lvl="0" indent="-342900">
              <a:spcBef>
                <a:spcPts val="0"/>
              </a:spcBef>
              <a:spcAft>
                <a:spcPts val="0"/>
              </a:spcAft>
              <a:buSzPts val="900"/>
              <a:buFont typeface="Times New Roman" panose="02020603050405020304" pitchFamily="18" charset="0"/>
              <a:buAutoNum type="romanLcParenR" startAt="5"/>
              <a:tabLst>
                <a:tab pos="269875" algn="l"/>
                <a:tab pos="1581150" algn="l"/>
              </a:tabLst>
            </a:pPr>
            <a:r>
              <a:rPr lang="en-US" dirty="0"/>
              <a:t>IS/IT/Computer/Systems	Audit; and</a:t>
            </a:r>
            <a:endParaRPr lang="en-US" dirty="0"/>
          </a:p>
          <a:p>
            <a:pPr marL="0" indent="0">
              <a:buNone/>
            </a:pPr>
            <a:r>
              <a:rPr lang="en-US" dirty="0"/>
              <a:t>viii) Any special inspection/ investigation report?</a:t>
            </a:r>
            <a:endParaRPr lang="en-US" dirty="0"/>
          </a:p>
          <a:p>
            <a:pPr marL="0" indent="0">
              <a:buNone/>
            </a:pPr>
            <a:r>
              <a:rPr lang="en-US" dirty="0"/>
              <a:t>Any Other matter auditor want to report</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99701"/>
          </a:xfrm>
        </p:spPr>
        <p:txBody>
          <a:bodyPr>
            <a:normAutofit/>
          </a:bodyPr>
          <a:lstStyle/>
          <a:p>
            <a:r>
              <a:rPr lang="en-US" sz="7200" dirty="0"/>
              <a:t>Audit is a Serious Business</a:t>
            </a:r>
            <a:br>
              <a:rPr lang="en-US" sz="6600" dirty="0"/>
            </a:br>
            <a:br>
              <a:rPr lang="en-US" sz="6600" dirty="0"/>
            </a:br>
            <a:r>
              <a:rPr lang="en-US" sz="6600" dirty="0"/>
              <a:t>Do it Seriously or ….</a:t>
            </a:r>
            <a:endParaRPr lang="en-US" sz="13800" dirty="0"/>
          </a:p>
        </p:txBody>
      </p:sp>
      <p:sp>
        <p:nvSpPr>
          <p:cNvPr id="3" name="Date Placeholder 2"/>
          <p:cNvSpPr>
            <a:spLocks noGrp="1"/>
          </p:cNvSpPr>
          <p:nvPr>
            <p:ph type="dt" sz="half" idx="10"/>
          </p:nvPr>
        </p:nvSpPr>
        <p:spPr/>
        <p:txBody>
          <a:bodyPr/>
          <a:lstStyle/>
          <a:p>
            <a:r>
              <a:rPr lang="en-US"/>
              <a:t>28-03-2024</a:t>
            </a:r>
            <a:endParaRPr lang="en-US"/>
          </a:p>
        </p:txBody>
      </p:sp>
      <p:sp>
        <p:nvSpPr>
          <p:cNvPr id="4" name="Footer Placeholder 3"/>
          <p:cNvSpPr>
            <a:spLocks noGrp="1"/>
          </p:cNvSpPr>
          <p:nvPr>
            <p:ph type="ftr" sz="quarter" idx="11"/>
          </p:nvPr>
        </p:nvSpPr>
        <p:spPr/>
        <p:txBody>
          <a:bodyPr/>
          <a:lstStyle/>
          <a:p>
            <a:r>
              <a:rPr lang="en-US"/>
              <a:t>Overview of Bank Audits and LFAR</a:t>
            </a:r>
            <a:endParaRPr lang="en-US"/>
          </a:p>
        </p:txBody>
      </p:sp>
      <p:sp>
        <p:nvSpPr>
          <p:cNvPr id="5" name="Slide Number Placeholder 4"/>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83"/>
        <p:cNvGrpSpPr/>
        <p:nvPr/>
      </p:nvGrpSpPr>
      <p:grpSpPr>
        <a:xfrm>
          <a:off x="0" y="0"/>
          <a:ext cx="0" cy="0"/>
          <a:chOff x="0" y="0"/>
          <a:chExt cx="0" cy="0"/>
        </a:xfrm>
      </p:grpSpPr>
      <p:pic>
        <p:nvPicPr>
          <p:cNvPr id="884" name="Google Shape;884;p100"/>
          <p:cNvPicPr preferRelativeResize="0"/>
          <p:nvPr/>
        </p:nvPicPr>
        <p:blipFill rotWithShape="1">
          <a:blip r:embed="rId1"/>
          <a:srcRect/>
          <a:stretch>
            <a:fillRect/>
          </a:stretch>
        </p:blipFill>
        <p:spPr>
          <a:xfrm>
            <a:off x="0" y="0"/>
            <a:ext cx="12192000" cy="6858000"/>
          </a:xfrm>
          <a:prstGeom prst="rect">
            <a:avLst/>
          </a:prstGeom>
          <a:noFill/>
          <a:ln>
            <a:noFill/>
          </a:ln>
        </p:spPr>
      </p:pic>
      <p:sp>
        <p:nvSpPr>
          <p:cNvPr id="885" name="Google Shape;885;p100"/>
          <p:cNvSpPr txBox="1">
            <a:spLocks noGrp="1"/>
          </p:cNvSpPr>
          <p:nvPr>
            <p:ph type="body" idx="1"/>
          </p:nvPr>
        </p:nvSpPr>
        <p:spPr>
          <a:xfrm>
            <a:off x="1524000" y="5536095"/>
            <a:ext cx="9144000" cy="762000"/>
          </a:xfrm>
          <a:prstGeom prst="rect">
            <a:avLst/>
          </a:prstGeom>
          <a:noFill/>
          <a:ln>
            <a:noFill/>
          </a:ln>
        </p:spPr>
        <p:txBody>
          <a:bodyPr spcFirstLastPara="1" vert="horz" wrap="square" lIns="91433" tIns="45700" rIns="91433" bIns="45700" rtlCol="0" anchor="t" anchorCtr="0">
            <a:noAutofit/>
          </a:bodyPr>
          <a:lstStyle/>
          <a:p>
            <a:pPr marL="0" indent="0" algn="ctr">
              <a:lnSpc>
                <a:spcPct val="110000"/>
              </a:lnSpc>
              <a:spcBef>
                <a:spcPts val="0"/>
              </a:spcBef>
              <a:buSzPts val="1100"/>
              <a:buNone/>
            </a:pPr>
            <a:endParaRPr lang="en-US" sz="2135" b="1" dirty="0"/>
          </a:p>
          <a:p>
            <a:pPr marL="0" indent="0" algn="ctr">
              <a:lnSpc>
                <a:spcPct val="110000"/>
              </a:lnSpc>
              <a:spcBef>
                <a:spcPts val="0"/>
              </a:spcBef>
              <a:buSzPts val="1100"/>
              <a:buNone/>
            </a:pPr>
            <a:endParaRPr lang="en-US" sz="2135" b="1" dirty="0"/>
          </a:p>
          <a:p>
            <a:pPr marL="0" indent="0" algn="ctr">
              <a:lnSpc>
                <a:spcPct val="110000"/>
              </a:lnSpc>
              <a:spcBef>
                <a:spcPts val="0"/>
              </a:spcBef>
              <a:buSzPts val="1100"/>
              <a:buNone/>
            </a:pPr>
            <a:endParaRPr sz="2135" b="1" dirty="0"/>
          </a:p>
        </p:txBody>
      </p:sp>
      <p:sp>
        <p:nvSpPr>
          <p:cNvPr id="886" name="Google Shape;886;p100"/>
          <p:cNvSpPr txBox="1"/>
          <p:nvPr/>
        </p:nvSpPr>
        <p:spPr>
          <a:xfrm>
            <a:off x="685800" y="679176"/>
            <a:ext cx="5410200" cy="315595"/>
          </a:xfrm>
          <a:prstGeom prst="rect">
            <a:avLst/>
          </a:prstGeom>
          <a:noFill/>
          <a:ln>
            <a:noFill/>
          </a:ln>
        </p:spPr>
        <p:txBody>
          <a:bodyPr spcFirstLastPara="1" wrap="square" lIns="91433" tIns="45700" rIns="91433" bIns="45700" anchor="t" anchorCtr="0">
            <a:spAutoFit/>
          </a:bodyPr>
          <a:lstStyle/>
          <a:p>
            <a:pPr>
              <a:buClr>
                <a:srgbClr val="000000"/>
              </a:buClr>
              <a:buSzPts val="1800"/>
            </a:pPr>
            <a:endParaRPr sz="1465">
              <a:solidFill>
                <a:srgbClr val="000000"/>
              </a:solidFill>
              <a:latin typeface="Arial" panose="020B0604020202020204"/>
              <a:ea typeface="Arial" panose="020B0604020202020204"/>
              <a:cs typeface="Arial" panose="020B0604020202020204"/>
              <a:sym typeface="Arial" panose="020B0604020202020204"/>
            </a:endParaRPr>
          </a:p>
        </p:txBody>
      </p:sp>
      <p:sp>
        <p:nvSpPr>
          <p:cNvPr id="2" name="Footer Placeholder 1"/>
          <p:cNvSpPr>
            <a:spLocks noGrp="1"/>
          </p:cNvSpPr>
          <p:nvPr>
            <p:ph type="ftr" idx="11"/>
          </p:nvPr>
        </p:nvSpPr>
        <p:spPr>
          <a:xfrm>
            <a:off x="4038600" y="6356350"/>
            <a:ext cx="5331542" cy="365125"/>
          </a:xfrm>
        </p:spPr>
        <p:txBody>
          <a:bodyPr/>
          <a:lstStyle/>
          <a:p>
            <a:r>
              <a:rPr lang="en-US" sz="1200" b="1"/>
              <a:t>Overview of Bank Audits and LFAR</a:t>
            </a:r>
            <a:endParaRPr lang="en-US" sz="1200" b="1" dirty="0"/>
          </a:p>
        </p:txBody>
      </p:sp>
      <p:sp>
        <p:nvSpPr>
          <p:cNvPr id="3" name="Date Placeholder 2"/>
          <p:cNvSpPr>
            <a:spLocks noGrp="1"/>
          </p:cNvSpPr>
          <p:nvPr>
            <p:ph type="dt" sz="half" idx="10"/>
          </p:nvPr>
        </p:nvSpPr>
        <p:spPr/>
        <p:txBody>
          <a:bodyPr/>
          <a:lstStyle/>
          <a:p>
            <a:r>
              <a:rPr lang="en-US"/>
              <a:t>28-03-2024</a:t>
            </a:r>
            <a:endParaRPr lang="en-US"/>
          </a:p>
        </p:txBody>
      </p:sp>
      <p:sp>
        <p:nvSpPr>
          <p:cNvPr id="4" name="Slide Number Placeholder 3"/>
          <p:cNvSpPr>
            <a:spLocks noGrp="1"/>
          </p:cNvSpPr>
          <p:nvPr>
            <p:ph type="sldNum" sz="quarter" idx="12"/>
          </p:nvPr>
        </p:nvSpPr>
        <p:spPr/>
        <p:txBody>
          <a:bodyPr/>
          <a:lstStyle/>
          <a:p>
            <a:fld id="{AEE1435A-7D81-4FEB-9464-ECC038DD99A1}" type="slidenum">
              <a:rPr lang="en-US" smtClean="0"/>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907"/>
          </a:xfrm>
        </p:spPr>
        <p:txBody>
          <a:bodyPr>
            <a:normAutofit/>
          </a:bodyPr>
          <a:lstStyle/>
          <a:p>
            <a:pPr marL="342900" marR="0" lvl="0" indent="-342900">
              <a:lnSpc>
                <a:spcPct val="115000"/>
              </a:lnSpc>
              <a:spcBef>
                <a:spcPts val="0"/>
              </a:spcBef>
              <a:spcAft>
                <a:spcPts val="1000"/>
              </a:spcAft>
              <a:tabLst>
                <a:tab pos="457200" algn="l"/>
              </a:tabLst>
            </a:pPr>
            <a:r>
              <a:rPr lang="en-US" sz="4000"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Initial audit engagement</a:t>
            </a:r>
            <a:endParaRPr lang="en-US" sz="4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307690"/>
            <a:ext cx="10515600" cy="4869273"/>
          </a:xfrm>
        </p:spPr>
        <p:txBody>
          <a:bodyPr>
            <a:noAutofit/>
          </a:bodyPr>
          <a:lstStyle/>
          <a:p>
            <a:r>
              <a:rPr lang="en-US" sz="4800" b="0" i="0" u="none" strike="noStrike" baseline="0" dirty="0">
                <a:solidFill>
                  <a:srgbClr val="231F20"/>
                </a:solidFill>
                <a:latin typeface="Arial Narrow" panose="020B0606020202030204" pitchFamily="34" charset="0"/>
              </a:rPr>
              <a:t>Communication with</a:t>
            </a:r>
            <a:r>
              <a:rPr lang="en-US" sz="4800" b="0" i="0" u="none" strike="noStrike" dirty="0">
                <a:solidFill>
                  <a:srgbClr val="231F20"/>
                </a:solidFill>
                <a:latin typeface="Arial Narrow" panose="020B0606020202030204" pitchFamily="34" charset="0"/>
              </a:rPr>
              <a:t> previous Auditor</a:t>
            </a:r>
            <a:endParaRPr lang="en-US" sz="4800" b="0" i="0" u="none" strike="noStrike" dirty="0">
              <a:solidFill>
                <a:srgbClr val="231F20"/>
              </a:solidFill>
              <a:latin typeface="Arial Narrow" panose="020B0606020202030204" pitchFamily="34" charset="0"/>
            </a:endParaRPr>
          </a:p>
          <a:p>
            <a:r>
              <a:rPr lang="en-US" sz="4800" b="0" i="0" u="none" strike="noStrike" baseline="0" dirty="0">
                <a:solidFill>
                  <a:srgbClr val="231F20"/>
                </a:solidFill>
                <a:latin typeface="Arial Narrow" panose="020B0606020202030204" pitchFamily="34" charset="0"/>
              </a:rPr>
              <a:t>Acceptance Letter</a:t>
            </a:r>
            <a:r>
              <a:rPr lang="en-US" sz="4800" b="0" i="0" u="none" strike="noStrike" dirty="0">
                <a:solidFill>
                  <a:srgbClr val="231F20"/>
                </a:solidFill>
                <a:latin typeface="Arial Narrow" panose="020B0606020202030204" pitchFamily="34" charset="0"/>
              </a:rPr>
              <a:t> to Bank</a:t>
            </a:r>
            <a:endParaRPr lang="en-US" sz="4800" b="0" i="0" u="none" strike="noStrike" dirty="0">
              <a:solidFill>
                <a:srgbClr val="231F20"/>
              </a:solidFill>
              <a:latin typeface="Arial Narrow" panose="020B0606020202030204" pitchFamily="34" charset="0"/>
            </a:endParaRPr>
          </a:p>
          <a:p>
            <a:r>
              <a:rPr lang="en-US" sz="4800" b="0" i="0" u="none" strike="noStrike" baseline="0" dirty="0">
                <a:solidFill>
                  <a:srgbClr val="231F20"/>
                </a:solidFill>
                <a:latin typeface="Arial Narrow" panose="020B0606020202030204" pitchFamily="34" charset="0"/>
              </a:rPr>
              <a:t>Engagement letter as per SA 210 and GN </a:t>
            </a:r>
            <a:endParaRPr lang="en-US" sz="4800" b="0" i="0" u="none" strike="noStrike" baseline="0" dirty="0">
              <a:solidFill>
                <a:srgbClr val="231F20"/>
              </a:solidFill>
              <a:latin typeface="Arial Narrow" panose="020B0606020202030204" pitchFamily="34" charset="0"/>
            </a:endParaRPr>
          </a:p>
          <a:p>
            <a:r>
              <a:rPr lang="en-US" sz="4800" dirty="0">
                <a:solidFill>
                  <a:srgbClr val="231F20"/>
                </a:solidFill>
                <a:latin typeface="Arial Narrow" panose="020B0606020202030204" pitchFamily="34" charset="0"/>
              </a:rPr>
              <a:t>Letter of requirements to Bank</a:t>
            </a:r>
            <a:endParaRPr lang="en-US" sz="4800" dirty="0">
              <a:solidFill>
                <a:srgbClr val="231F20"/>
              </a:solidFill>
              <a:latin typeface="Arial Narrow" panose="020B0606020202030204" pitchFamily="34" charset="0"/>
            </a:endParaRPr>
          </a:p>
          <a:p>
            <a:r>
              <a:rPr lang="en-US" sz="4800" b="0" i="0" u="none" strike="noStrike" baseline="0" dirty="0">
                <a:solidFill>
                  <a:srgbClr val="231F20"/>
                </a:solidFill>
                <a:latin typeface="Arial Narrow" panose="020B0606020202030204" pitchFamily="34" charset="0"/>
              </a:rPr>
              <a:t>LY report and changes as per MOU</a:t>
            </a:r>
            <a:endParaRPr lang="en-US" sz="4800" b="0" i="0" u="none" strike="noStrike" baseline="0" dirty="0">
              <a:solidFill>
                <a:srgbClr val="231F20"/>
              </a:solidFill>
              <a:latin typeface="Arial Narrow" panose="020B0606020202030204" pitchFamily="34" charset="0"/>
            </a:endParaRPr>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907"/>
          </a:xfrm>
        </p:spPr>
        <p:txBody>
          <a:bodyPr>
            <a:normAutofit/>
          </a:bodyPr>
          <a:lstStyle/>
          <a:p>
            <a:pPr marL="342900" marR="0" lvl="0" indent="-342900">
              <a:lnSpc>
                <a:spcPct val="115000"/>
              </a:lnSpc>
              <a:spcBef>
                <a:spcPts val="0"/>
              </a:spcBef>
              <a:spcAft>
                <a:spcPts val="1000"/>
              </a:spcAft>
              <a:tabLst>
                <a:tab pos="457200" algn="l"/>
              </a:tabLst>
            </a:pPr>
            <a:r>
              <a:rPr lang="en-US" sz="4000"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Knowledge of Business</a:t>
            </a:r>
            <a:endParaRPr lang="en-US" sz="4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307690"/>
            <a:ext cx="10515600" cy="4869273"/>
          </a:xfrm>
        </p:spPr>
        <p:txBody>
          <a:bodyPr>
            <a:normAutofit/>
          </a:bodyPr>
          <a:lstStyle/>
          <a:p>
            <a:pPr marL="0" indent="0">
              <a:buNone/>
            </a:pPr>
            <a:endParaRPr lang="en-US" sz="1800" b="0" i="0" u="none" strike="noStrike" baseline="0" dirty="0">
              <a:solidFill>
                <a:srgbClr val="231F20"/>
              </a:solidFill>
              <a:latin typeface="Arial Narrow" panose="020B0606020202030204" pitchFamily="34" charset="0"/>
            </a:endParaRPr>
          </a:p>
          <a:p>
            <a:pPr marL="0" indent="0">
              <a:buNone/>
            </a:pPr>
            <a:r>
              <a:rPr lang="en-US" sz="1800" b="0" i="0" u="none" strike="noStrike" baseline="0" dirty="0">
                <a:solidFill>
                  <a:srgbClr val="231F20"/>
                </a:solidFill>
                <a:latin typeface="Arial Narrow" panose="020B0606020202030204" pitchFamily="34" charset="0"/>
              </a:rPr>
              <a:t>Discussion with Previous Auditors over phone</a:t>
            </a:r>
            <a:endParaRPr lang="en-US" sz="1800" b="0" i="0" u="none" strike="noStrike" baseline="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Discuss with Branch Manager over phone</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Review and discussion with Branch officials:</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	1. Type of business of Branch </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	2. All audit reports like Concurrent, Internal, Inspection, RBI inspection </a:t>
            </a:r>
            <a:r>
              <a:rPr lang="en-US" sz="1800" dirty="0" err="1">
                <a:solidFill>
                  <a:srgbClr val="231F20"/>
                </a:solidFill>
                <a:latin typeface="Arial Narrow" panose="020B0606020202030204" pitchFamily="34" charset="0"/>
              </a:rPr>
              <a:t>etc</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	3. All returns (MIS reports) to higher authorities</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	4. Anything abnormal in Branch like preceding Fraud reports </a:t>
            </a:r>
            <a:r>
              <a:rPr lang="en-US" sz="1800" dirty="0" err="1">
                <a:solidFill>
                  <a:srgbClr val="231F20"/>
                </a:solidFill>
                <a:latin typeface="Arial Narrow" panose="020B0606020202030204" pitchFamily="34" charset="0"/>
              </a:rPr>
              <a:t>etc</a:t>
            </a:r>
            <a:r>
              <a:rPr lang="en-US" sz="1800" dirty="0">
                <a:solidFill>
                  <a:srgbClr val="231F20"/>
                </a:solidFill>
                <a:latin typeface="Arial Narrow" panose="020B0606020202030204" pitchFamily="34" charset="0"/>
              </a:rPr>
              <a:t> 0</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                 5. Obtain last year’s Audit report-Note qualification and MOC if any</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Closing circulars</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Bank’s policy on all matters</a:t>
            </a:r>
            <a:endParaRPr lang="en-US" sz="1800" dirty="0">
              <a:solidFill>
                <a:srgbClr val="231F20"/>
              </a:solidFill>
              <a:latin typeface="Arial Narrow" panose="020B0606020202030204" pitchFamily="34" charset="0"/>
            </a:endParaRPr>
          </a:p>
          <a:p>
            <a:pPr marL="0" indent="0">
              <a:buNone/>
            </a:pPr>
            <a:r>
              <a:rPr lang="en-US" sz="1800" dirty="0">
                <a:solidFill>
                  <a:srgbClr val="231F20"/>
                </a:solidFill>
                <a:latin typeface="Arial Narrow" panose="020B0606020202030204" pitchFamily="34" charset="0"/>
              </a:rPr>
              <a:t> </a:t>
            </a:r>
            <a:endParaRPr lang="en-US" sz="1800" b="0" i="0" u="none" strike="noStrike" baseline="0" dirty="0">
              <a:solidFill>
                <a:srgbClr val="231F20"/>
              </a:solidFill>
              <a:latin typeface="Arial Narrow" panose="020B0606020202030204" pitchFamily="34" charset="0"/>
            </a:endParaRPr>
          </a:p>
          <a:p>
            <a:pPr marL="0" indent="0">
              <a:buNone/>
            </a:pPr>
            <a:endParaRPr lang="en-US" sz="1800" b="0" i="0" u="none" strike="noStrike" baseline="0" dirty="0">
              <a:solidFill>
                <a:srgbClr val="231F20"/>
              </a:solidFill>
              <a:latin typeface="Arial Narrow" panose="020B0606020202030204" pitchFamily="34" charset="0"/>
            </a:endParaRPr>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a:t>
            </a:r>
            <a:endParaRPr lang="en-US" dirty="0"/>
          </a:p>
        </p:txBody>
      </p:sp>
      <p:sp>
        <p:nvSpPr>
          <p:cNvPr id="3" name="Content Placeholder 2"/>
          <p:cNvSpPr>
            <a:spLocks noGrp="1"/>
          </p:cNvSpPr>
          <p:nvPr>
            <p:ph idx="1"/>
          </p:nvPr>
        </p:nvSpPr>
        <p:spPr/>
        <p:txBody>
          <a:bodyPr>
            <a:normAutofit fontScale="85000" lnSpcReduction="20000"/>
          </a:bodyPr>
          <a:lstStyle/>
          <a:p>
            <a:pPr algn="l"/>
            <a:r>
              <a:rPr lang="en-US" sz="3600" b="0" i="0" u="none" strike="noStrike" baseline="0" dirty="0">
                <a:solidFill>
                  <a:srgbClr val="000000"/>
                </a:solidFill>
                <a:latin typeface="CIDFont+F1"/>
              </a:rPr>
              <a:t>Study the Questionnaire thoroughly.</a:t>
            </a:r>
            <a:endParaRPr lang="en-US" sz="3600" b="0" i="0" u="none" strike="noStrike" baseline="0" dirty="0">
              <a:solidFill>
                <a:srgbClr val="000000"/>
              </a:solidFill>
              <a:latin typeface="CIDFont+F1"/>
            </a:endParaRPr>
          </a:p>
          <a:p>
            <a:pPr algn="l"/>
            <a:r>
              <a:rPr lang="en-US" sz="3600" b="0" i="0" u="none" strike="noStrike" baseline="0" dirty="0">
                <a:solidFill>
                  <a:srgbClr val="000000"/>
                </a:solidFill>
                <a:latin typeface="CIDFont+F1"/>
              </a:rPr>
              <a:t>Each answer should be precise.</a:t>
            </a:r>
            <a:endParaRPr lang="en-US" sz="3600" b="0" i="0" u="none" strike="noStrike" baseline="0" dirty="0">
              <a:solidFill>
                <a:srgbClr val="000000"/>
              </a:solidFill>
              <a:latin typeface="CIDFont+F1"/>
            </a:endParaRPr>
          </a:p>
          <a:p>
            <a:pPr algn="l"/>
            <a:r>
              <a:rPr lang="en-US" sz="3600" b="0" i="0" u="none" strike="noStrike" baseline="0" dirty="0">
                <a:solidFill>
                  <a:srgbClr val="000000"/>
                </a:solidFill>
                <a:latin typeface="CIDFont+F1"/>
              </a:rPr>
              <a:t>Avoid vague or general comment.</a:t>
            </a:r>
            <a:endParaRPr lang="en-US" sz="3600" b="0" i="0" u="none" strike="noStrike" baseline="0" dirty="0">
              <a:solidFill>
                <a:srgbClr val="000000"/>
              </a:solidFill>
              <a:latin typeface="CIDFont+F1"/>
            </a:endParaRPr>
          </a:p>
          <a:p>
            <a:pPr algn="l"/>
            <a:r>
              <a:rPr lang="en-US" sz="3600" b="0" i="0" u="none" strike="noStrike" baseline="0" dirty="0">
                <a:solidFill>
                  <a:srgbClr val="000000"/>
                </a:solidFill>
                <a:latin typeface="CIDFont+F1"/>
              </a:rPr>
              <a:t>Give specific instances of weakness/shortcomings.</a:t>
            </a:r>
            <a:endParaRPr lang="en-US" sz="3600" b="0" i="0" u="none" strike="noStrike" baseline="0" dirty="0">
              <a:solidFill>
                <a:srgbClr val="000000"/>
              </a:solidFill>
              <a:latin typeface="CIDFont+F1"/>
            </a:endParaRPr>
          </a:p>
          <a:p>
            <a:pPr algn="l"/>
            <a:r>
              <a:rPr lang="en-US" sz="3600" b="0" i="0" u="none" strike="noStrike" baseline="0" dirty="0">
                <a:solidFill>
                  <a:srgbClr val="000000"/>
                </a:solidFill>
                <a:latin typeface="CIDFont+F1"/>
              </a:rPr>
              <a:t>Main Audit Report and LFAR are two separate reports.</a:t>
            </a:r>
            <a:endParaRPr lang="en-US" sz="3600" b="0" i="0" u="none" strike="noStrike" baseline="0" dirty="0">
              <a:solidFill>
                <a:srgbClr val="000000"/>
              </a:solidFill>
              <a:latin typeface="CIDFont+F1"/>
            </a:endParaRPr>
          </a:p>
          <a:p>
            <a:r>
              <a:rPr lang="en-US" sz="3600" b="0" i="0" u="none" strike="noStrike" baseline="0" dirty="0">
                <a:solidFill>
                  <a:srgbClr val="000000"/>
                </a:solidFill>
                <a:latin typeface="CIDFont+F1"/>
              </a:rPr>
              <a:t>Qualification remarks MUST be part of the main report.</a:t>
            </a:r>
            <a:r>
              <a:rPr lang="en-US" dirty="0"/>
              <a:t> </a:t>
            </a:r>
            <a:endParaRPr lang="en-US" dirty="0"/>
          </a:p>
          <a:p>
            <a:r>
              <a:rPr lang="en-US" dirty="0"/>
              <a:t>Main Report is a self contained document and should not contain any references to LFAR.</a:t>
            </a:r>
            <a:endParaRPr lang="en-US" dirty="0"/>
          </a:p>
          <a:p>
            <a:r>
              <a:rPr lang="en-US" dirty="0"/>
              <a:t>Should be sufficiently detailed and quantified to expeditious consolidation</a:t>
            </a:r>
            <a:endParaRPr lang="en-US" dirty="0"/>
          </a:p>
          <a:p>
            <a:r>
              <a:rPr lang="en-US" dirty="0"/>
              <a:t>Do not make current year’s LFAR a replica of previous year.</a:t>
            </a:r>
            <a:endParaRPr lang="en-US" sz="4800"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Don’ts</a:t>
            </a:r>
            <a:endParaRPr lang="en-US" dirty="0"/>
          </a:p>
        </p:txBody>
      </p:sp>
      <p:sp>
        <p:nvSpPr>
          <p:cNvPr id="3" name="Content Placeholder 2"/>
          <p:cNvSpPr>
            <a:spLocks noGrp="1"/>
          </p:cNvSpPr>
          <p:nvPr>
            <p:ph idx="1"/>
          </p:nvPr>
        </p:nvSpPr>
        <p:spPr/>
        <p:txBody>
          <a:bodyPr/>
          <a:lstStyle/>
          <a:p>
            <a:r>
              <a:rPr lang="en-US" dirty="0"/>
              <a:t>No lunch Break</a:t>
            </a:r>
            <a:endParaRPr lang="en-US" dirty="0"/>
          </a:p>
          <a:p>
            <a:r>
              <a:rPr lang="en-US" dirty="0"/>
              <a:t>No outing during audit</a:t>
            </a:r>
            <a:endParaRPr lang="en-US" dirty="0"/>
          </a:p>
          <a:p>
            <a:r>
              <a:rPr lang="en-US" dirty="0"/>
              <a:t>Prepare and update daily observations to LFAR and main report</a:t>
            </a:r>
            <a:endParaRPr lang="en-US" dirty="0"/>
          </a:p>
          <a:p>
            <a:r>
              <a:rPr lang="en-US" dirty="0" err="1"/>
              <a:t>Donot</a:t>
            </a:r>
            <a:r>
              <a:rPr lang="en-US" dirty="0"/>
              <a:t> discuss any new NPA or other observation till audit is concluded</a:t>
            </a:r>
            <a:endParaRPr lang="en-US" dirty="0"/>
          </a:p>
          <a:p>
            <a:r>
              <a:rPr lang="en-US" dirty="0"/>
              <a:t>After concluding the audit provide draft report for discussion</a:t>
            </a:r>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907"/>
          </a:xfrm>
        </p:spPr>
        <p:txBody>
          <a:bodyPr>
            <a:normAutofit fontScale="90000"/>
          </a:bodyPr>
          <a:lstStyle/>
          <a:p>
            <a:pPr marL="342900" indent="-342900">
              <a:lnSpc>
                <a:spcPct val="115000"/>
              </a:lnSpc>
              <a:spcBef>
                <a:spcPts val="0"/>
              </a:spcBef>
              <a:spcAft>
                <a:spcPts val="1000"/>
              </a:spcAft>
              <a:tabLst>
                <a:tab pos="457200" algn="l"/>
              </a:tabLst>
            </a:pPr>
            <a:r>
              <a:rPr lang="en-US"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Main Report vs LFAR</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307690"/>
            <a:ext cx="10515600" cy="4869273"/>
          </a:xfrm>
        </p:spPr>
        <p:txBody>
          <a:bodyPr>
            <a:normAutofit/>
          </a:bodyPr>
          <a:lstStyle/>
          <a:p>
            <a:pPr algn="l"/>
            <a:r>
              <a:rPr lang="en-US" dirty="0"/>
              <a:t>Take up LFAR from first day  like Audit </a:t>
            </a:r>
            <a:r>
              <a:rPr lang="en-US" dirty="0" err="1"/>
              <a:t>Programme</a:t>
            </a:r>
            <a:endParaRPr lang="en-US" dirty="0"/>
          </a:p>
          <a:p>
            <a:r>
              <a:rPr lang="en-US" dirty="0"/>
              <a:t>LFAR is submitted by statutory auditor to bank on RBI advice whereas main audit report is mandatory in nature pursuant to section 143 of Companies Act, 2013 and provisions of Banking Regulation Act, 1949.</a:t>
            </a:r>
            <a:endParaRPr lang="en-US" dirty="0"/>
          </a:p>
          <a:p>
            <a:r>
              <a:rPr lang="en-US" dirty="0"/>
              <a:t>It is not necessary that every adverse comment in LFAR is to be reported in main audit report, or vice-versa</a:t>
            </a:r>
            <a:endParaRPr lang="en-US" dirty="0"/>
          </a:p>
          <a:p>
            <a:r>
              <a:rPr lang="en-US" dirty="0"/>
              <a:t>Based on audit, if any matter having impact on true and fair view of financial statements or warrants adding qualification/Matter of emphasis in Auditor’s Report (for e.g. non classification of account as NPA/under-provision for advances)than mere reference of same in LFAR is not sufficient.</a:t>
            </a:r>
            <a:endParaRPr lang="en-US" dirty="0"/>
          </a:p>
          <a:p>
            <a:pPr algn="l"/>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907"/>
          </a:xfrm>
        </p:spPr>
        <p:txBody>
          <a:bodyPr>
            <a:normAutofit/>
          </a:bodyPr>
          <a:lstStyle/>
          <a:p>
            <a:pPr marL="342900" marR="0" lvl="0" indent="-342900">
              <a:lnSpc>
                <a:spcPct val="115000"/>
              </a:lnSpc>
              <a:spcBef>
                <a:spcPts val="0"/>
              </a:spcBef>
              <a:spcAft>
                <a:spcPts val="1000"/>
              </a:spcAft>
              <a:tabLst>
                <a:tab pos="457200" algn="l"/>
              </a:tabLst>
            </a:pPr>
            <a:r>
              <a:rPr lang="en-US" sz="4000"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Audit </a:t>
            </a:r>
            <a:r>
              <a:rPr lang="en-US" sz="4000" kern="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Programme</a:t>
            </a:r>
            <a:r>
              <a:rPr lang="en-US" sz="4000"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and Check List</a:t>
            </a:r>
            <a:endParaRPr lang="en-US" sz="4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307690"/>
            <a:ext cx="10515600" cy="4869273"/>
          </a:xfrm>
        </p:spPr>
        <p:txBody>
          <a:bodyPr>
            <a:normAutofit/>
          </a:bodyPr>
          <a:lstStyle/>
          <a:p>
            <a:r>
              <a:rPr lang="en-US" sz="4400" b="0" i="0" u="none" strike="noStrike" baseline="0" dirty="0">
                <a:solidFill>
                  <a:srgbClr val="231F20"/>
                </a:solidFill>
                <a:latin typeface="Arial Narrow" panose="020B0606020202030204" pitchFamily="34" charset="0"/>
              </a:rPr>
              <a:t>Check list As per draft given </a:t>
            </a:r>
            <a:endParaRPr lang="en-US" sz="4400" b="0" i="0" u="none" strike="noStrike" baseline="0" dirty="0">
              <a:solidFill>
                <a:srgbClr val="231F20"/>
              </a:solidFill>
              <a:latin typeface="Arial Narrow" panose="020B0606020202030204" pitchFamily="34" charset="0"/>
            </a:endParaRPr>
          </a:p>
          <a:p>
            <a:r>
              <a:rPr lang="en-US" sz="4400" dirty="0">
                <a:solidFill>
                  <a:srgbClr val="231F20"/>
                </a:solidFill>
                <a:latin typeface="Arial Narrow" panose="020B0606020202030204" pitchFamily="34" charset="0"/>
              </a:rPr>
              <a:t>Amend and rectify as per Branch</a:t>
            </a:r>
            <a:endParaRPr lang="en-US" sz="4400" dirty="0">
              <a:solidFill>
                <a:srgbClr val="231F20"/>
              </a:solidFill>
              <a:latin typeface="Arial Narrow" panose="020B0606020202030204" pitchFamily="34" charset="0"/>
            </a:endParaRPr>
          </a:p>
          <a:p>
            <a:r>
              <a:rPr lang="en-US" sz="4400" b="0" i="0" u="none" strike="noStrike" baseline="0" dirty="0">
                <a:solidFill>
                  <a:srgbClr val="231F20"/>
                </a:solidFill>
                <a:latin typeface="Arial Narrow" panose="020B0606020202030204" pitchFamily="34" charset="0"/>
              </a:rPr>
              <a:t>Sampling</a:t>
            </a:r>
            <a:r>
              <a:rPr lang="en-US" sz="4400" b="0" i="0" u="none" strike="noStrike" dirty="0">
                <a:solidFill>
                  <a:srgbClr val="231F20"/>
                </a:solidFill>
                <a:latin typeface="Arial Narrow" panose="020B0606020202030204" pitchFamily="34" charset="0"/>
              </a:rPr>
              <a:t> –After review of reports and MIS reports</a:t>
            </a:r>
            <a:endParaRPr lang="en-US" sz="4400" b="0" i="0" u="none" strike="noStrike" dirty="0">
              <a:solidFill>
                <a:srgbClr val="231F20"/>
              </a:solidFill>
              <a:latin typeface="Arial Narrow" panose="020B0606020202030204" pitchFamily="34" charset="0"/>
            </a:endParaRPr>
          </a:p>
          <a:p>
            <a:endParaRPr lang="en-US" sz="1800" b="0" i="0" u="none" strike="noStrike" baseline="0" dirty="0">
              <a:solidFill>
                <a:srgbClr val="231F20"/>
              </a:solidFill>
              <a:latin typeface="Arial Narrow" panose="020B0606020202030204" pitchFamily="34" charset="0"/>
            </a:endParaRPr>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907"/>
          </a:xfrm>
        </p:spPr>
        <p:txBody>
          <a:bodyPr>
            <a:normAutofit/>
          </a:bodyPr>
          <a:lstStyle/>
          <a:p>
            <a:pPr marL="342900" marR="0" lvl="0" indent="-342900">
              <a:lnSpc>
                <a:spcPct val="115000"/>
              </a:lnSpc>
              <a:spcBef>
                <a:spcPts val="0"/>
              </a:spcBef>
              <a:spcAft>
                <a:spcPts val="1000"/>
              </a:spcAft>
              <a:tabLst>
                <a:tab pos="457200" algn="l"/>
              </a:tabLst>
            </a:pPr>
            <a:r>
              <a:rPr lang="en-US" sz="4000"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Audit Documentation SA 230</a:t>
            </a:r>
            <a:endParaRPr lang="en-US" sz="4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307690"/>
            <a:ext cx="10515600" cy="4869273"/>
          </a:xfrm>
        </p:spPr>
        <p:txBody>
          <a:bodyPr>
            <a:normAutofit/>
          </a:bodyPr>
          <a:lstStyle/>
          <a:p>
            <a:r>
              <a:rPr lang="en-US" sz="8800" b="0" i="0" u="none" strike="noStrike" baseline="0" dirty="0">
                <a:solidFill>
                  <a:srgbClr val="231F20"/>
                </a:solidFill>
                <a:latin typeface="Arial Narrow" panose="020B0606020202030204" pitchFamily="34" charset="0"/>
              </a:rPr>
              <a:t>Audit working Papers</a:t>
            </a:r>
            <a:endParaRPr lang="en-US" sz="8800" b="0" i="0" u="none" strike="noStrike" baseline="0" dirty="0">
              <a:solidFill>
                <a:srgbClr val="231F20"/>
              </a:solidFill>
              <a:latin typeface="Arial Narrow" panose="020B0606020202030204" pitchFamily="34" charset="0"/>
            </a:endParaRPr>
          </a:p>
          <a:p>
            <a:r>
              <a:rPr lang="en-US" sz="8800" dirty="0">
                <a:solidFill>
                  <a:srgbClr val="231F20"/>
                </a:solidFill>
                <a:latin typeface="Arial Narrow" panose="020B0606020202030204" pitchFamily="34" charset="0"/>
              </a:rPr>
              <a:t>Work Sheet daily by staff</a:t>
            </a:r>
            <a:endParaRPr lang="en-US" sz="8800" dirty="0">
              <a:solidFill>
                <a:srgbClr val="231F20"/>
              </a:solidFill>
              <a:latin typeface="Arial Narrow" panose="020B0606020202030204" pitchFamily="34" charset="0"/>
            </a:endParaRPr>
          </a:p>
          <a:p>
            <a:endParaRPr lang="en-US" sz="1800" b="0" i="0" u="none" strike="noStrike" baseline="0" dirty="0">
              <a:solidFill>
                <a:srgbClr val="231F20"/>
              </a:solidFill>
              <a:latin typeface="Arial Narrow" panose="020B0606020202030204" pitchFamily="34" charset="0"/>
            </a:endParaRPr>
          </a:p>
          <a:p>
            <a:endParaRPr lang="en-US" sz="1800" b="0" i="0" u="none" strike="noStrike" baseline="0" dirty="0">
              <a:solidFill>
                <a:srgbClr val="231F20"/>
              </a:solidFill>
              <a:latin typeface="Arial Narrow" panose="020B0606020202030204" pitchFamily="34" charset="0"/>
            </a:endParaRPr>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907"/>
          </a:xfrm>
        </p:spPr>
        <p:txBody>
          <a:bodyPr/>
          <a:lstStyle/>
          <a:p>
            <a:pPr marL="342900" marR="0" lvl="0" indent="-342900">
              <a:lnSpc>
                <a:spcPct val="115000"/>
              </a:lnSpc>
              <a:spcBef>
                <a:spcPts val="0"/>
              </a:spcBef>
              <a:spcAft>
                <a:spcPts val="1000"/>
              </a:spcAft>
              <a:tabLst>
                <a:tab pos="457200" algn="l"/>
              </a:tabLst>
            </a:pPr>
            <a:r>
              <a:rPr lang="en-US" kern="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Various Certificates</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307690"/>
            <a:ext cx="10515600" cy="4869273"/>
          </a:xfrm>
        </p:spPr>
        <p:txBody>
          <a:bodyPr>
            <a:normAutofit/>
          </a:bodyPr>
          <a:lstStyle/>
          <a:p>
            <a:pPr algn="l"/>
            <a:r>
              <a:rPr lang="en-US" sz="4800" dirty="0"/>
              <a:t>List out all certificates to be issued</a:t>
            </a:r>
            <a:endParaRPr lang="en-US" sz="4800" dirty="0"/>
          </a:p>
          <a:p>
            <a:pPr algn="l"/>
            <a:r>
              <a:rPr lang="en-US" sz="4800" dirty="0"/>
              <a:t>Shortlist by eliminating NIL certificates</a:t>
            </a:r>
            <a:endParaRPr lang="en-US" sz="4800" dirty="0"/>
          </a:p>
          <a:p>
            <a:pPr algn="l"/>
            <a:r>
              <a:rPr lang="en-US" sz="4800" dirty="0"/>
              <a:t>Certificates of Interest subvention, Subsidy claims-obtain scheme, </a:t>
            </a:r>
            <a:r>
              <a:rPr lang="en-US" sz="4800" dirty="0" err="1"/>
              <a:t>accountwise</a:t>
            </a:r>
            <a:r>
              <a:rPr lang="en-US" sz="4800" dirty="0"/>
              <a:t> details and check sample accounts</a:t>
            </a:r>
            <a:endParaRPr lang="en-US" sz="4800" dirty="0"/>
          </a:p>
          <a:p>
            <a:pPr algn="l"/>
            <a:endParaRPr lang="en-US" dirty="0"/>
          </a:p>
        </p:txBody>
      </p:sp>
      <p:sp>
        <p:nvSpPr>
          <p:cNvPr id="4" name="Date Placeholder 3"/>
          <p:cNvSpPr>
            <a:spLocks noGrp="1"/>
          </p:cNvSpPr>
          <p:nvPr>
            <p:ph type="dt" sz="half" idx="10"/>
          </p:nvPr>
        </p:nvSpPr>
        <p:spPr/>
        <p:txBody>
          <a:bodyPr/>
          <a:lstStyle/>
          <a:p>
            <a:r>
              <a:rPr lang="en-US"/>
              <a:t>28-03-2024</a:t>
            </a:r>
            <a:endParaRPr lang="en-US"/>
          </a:p>
        </p:txBody>
      </p:sp>
      <p:sp>
        <p:nvSpPr>
          <p:cNvPr id="5" name="Footer Placeholder 4"/>
          <p:cNvSpPr>
            <a:spLocks noGrp="1"/>
          </p:cNvSpPr>
          <p:nvPr>
            <p:ph type="ftr" sz="quarter" idx="11"/>
          </p:nvPr>
        </p:nvSpPr>
        <p:spPr/>
        <p:txBody>
          <a:bodyPr/>
          <a:lstStyle/>
          <a:p>
            <a:r>
              <a:rPr lang="en-US"/>
              <a:t>Overview of Bank Audits and LFAR</a:t>
            </a:r>
            <a:endParaRPr lang="en-US"/>
          </a:p>
        </p:txBody>
      </p:sp>
      <p:sp>
        <p:nvSpPr>
          <p:cNvPr id="6" name="Slide Number Placeholder 5"/>
          <p:cNvSpPr>
            <a:spLocks noGrp="1"/>
          </p:cNvSpPr>
          <p:nvPr>
            <p:ph type="sldNum" sz="quarter" idx="12"/>
          </p:nvPr>
        </p:nvSpPr>
        <p:spPr/>
        <p:txBody>
          <a:bodyPr/>
          <a:lstStyle/>
          <a:p>
            <a:fld id="{9CE12D04-845A-4967-B323-658B176E916B}" type="slidenum">
              <a:rPr lang="en-US" smtClean="0"/>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7799</Words>
  <Application>WPS Presentation</Application>
  <PresentationFormat>Widescreen</PresentationFormat>
  <Paragraphs>255</Paragraphs>
  <Slides>19</Slides>
  <Notes>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19</vt:i4>
      </vt:variant>
    </vt:vector>
  </HeadingPairs>
  <TitlesOfParts>
    <vt:vector size="33" baseType="lpstr">
      <vt:lpstr>Arial</vt:lpstr>
      <vt:lpstr>SimSun</vt:lpstr>
      <vt:lpstr>Wingdings</vt:lpstr>
      <vt:lpstr>Times New Roman</vt:lpstr>
      <vt:lpstr>Calibri</vt:lpstr>
      <vt:lpstr>Arial Narrow</vt:lpstr>
      <vt:lpstr>CIDFont+F1</vt:lpstr>
      <vt:lpstr>Segoe Print</vt:lpstr>
      <vt:lpstr>Century Gothic</vt:lpstr>
      <vt:lpstr>Arial</vt:lpstr>
      <vt:lpstr>Calibri Light</vt:lpstr>
      <vt:lpstr>Microsoft YaHei</vt:lpstr>
      <vt:lpstr>Arial Unicode MS</vt:lpstr>
      <vt:lpstr>Office Theme</vt:lpstr>
      <vt:lpstr>Overview of Bank Audits and LFAR</vt:lpstr>
      <vt:lpstr>Initial audit engagement</vt:lpstr>
      <vt:lpstr>Knowledge of Business</vt:lpstr>
      <vt:lpstr>Do’s</vt:lpstr>
      <vt:lpstr>Don’ts</vt:lpstr>
      <vt:lpstr>Main Report vs LFAR </vt:lpstr>
      <vt:lpstr>Audit Programme and Check List</vt:lpstr>
      <vt:lpstr>Audit Documentation SA 230</vt:lpstr>
      <vt:lpstr>Various Certificates</vt:lpstr>
      <vt:lpstr>LFAR issues for discussion-Assets</vt:lpstr>
      <vt:lpstr>LFAR issues for discussion-Assets</vt:lpstr>
      <vt:lpstr>LFAR issues for discussion-Assets</vt:lpstr>
      <vt:lpstr>LFAR issues for discussion-Liabilities</vt:lpstr>
      <vt:lpstr>LFAR issues for discussion-Profit and Loss account</vt:lpstr>
      <vt:lpstr>LFAR issues for discussion-General</vt:lpstr>
      <vt:lpstr>LFAR issues for discussion-General</vt:lpstr>
      <vt:lpstr>LFAR issues for discussion-General</vt:lpstr>
      <vt:lpstr>Audit is a Serious Business  Do it Seriously or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Errors in TAR</dc:title>
  <dc:creator>R. A. Sharma</dc:creator>
  <cp:lastModifiedBy>anil</cp:lastModifiedBy>
  <cp:revision>60</cp:revision>
  <dcterms:created xsi:type="dcterms:W3CDTF">2023-08-11T06:05:00Z</dcterms:created>
  <dcterms:modified xsi:type="dcterms:W3CDTF">2024-03-26T14:53:47Z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ADB89D2F69364ED1AE86A6F9EA57687C_12</vt:lpwstr>
  </property>
  <property fmtid="{D5CDD505-2E9C-101B-9397-08002B2CF9AE}" pid="3" name="KSOProductBuildVer">
    <vt:lpwstr>1033-12.2.0.13489</vt:lpwstr>
  </property>
</Properties>
</file>