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sldIdLst>
    <p:sldId id="4091" r:id="rId5"/>
    <p:sldId id="4236" r:id="rId6"/>
    <p:sldId id="4502" r:id="rId7"/>
    <p:sldId id="4738" r:id="rId8"/>
    <p:sldId id="4544" r:id="rId9"/>
    <p:sldId id="4572" r:id="rId10"/>
    <p:sldId id="4582" r:id="rId11"/>
    <p:sldId id="4561" r:id="rId12"/>
    <p:sldId id="4562" r:id="rId13"/>
    <p:sldId id="4597" r:id="rId14"/>
    <p:sldId id="4598" r:id="rId15"/>
    <p:sldId id="4560" r:id="rId16"/>
    <p:sldId id="4580" r:id="rId17"/>
    <p:sldId id="4571" r:id="rId18"/>
    <p:sldId id="4545" r:id="rId19"/>
    <p:sldId id="4567" r:id="rId20"/>
    <p:sldId id="4583" r:id="rId21"/>
    <p:sldId id="4577" r:id="rId22"/>
    <p:sldId id="4568" r:id="rId23"/>
    <p:sldId id="4589" r:id="rId24"/>
    <p:sldId id="4547" r:id="rId25"/>
    <p:sldId id="4590" r:id="rId26"/>
    <p:sldId id="4546" r:id="rId27"/>
    <p:sldId id="4581" r:id="rId28"/>
    <p:sldId id="4564" r:id="rId29"/>
    <p:sldId id="4739" r:id="rId30"/>
    <p:sldId id="4740" r:id="rId31"/>
    <p:sldId id="4741" r:id="rId32"/>
    <p:sldId id="3795" r:id="rId33"/>
    <p:sldId id="4552" r:id="rId34"/>
    <p:sldId id="4586" r:id="rId35"/>
    <p:sldId id="4551" r:id="rId36"/>
    <p:sldId id="4592" r:id="rId37"/>
    <p:sldId id="4553" r:id="rId38"/>
    <p:sldId id="4550" r:id="rId39"/>
    <p:sldId id="4737" r:id="rId40"/>
    <p:sldId id="400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835"/>
    <a:srgbClr val="0062A6"/>
    <a:srgbClr val="022C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5" autoAdjust="0"/>
    <p:restoredTop sz="93387" autoAdjust="0"/>
  </p:normalViewPr>
  <p:slideViewPr>
    <p:cSldViewPr snapToGrid="0">
      <p:cViewPr varScale="1">
        <p:scale>
          <a:sx n="59" d="100"/>
          <a:sy n="59" d="100"/>
        </p:scale>
        <p:origin x="1088" y="48"/>
      </p:cViewPr>
      <p:guideLst>
        <p:guide orient="horz" pos="2160"/>
        <p:guide pos="3840"/>
      </p:guideLst>
    </p:cSldViewPr>
  </p:slideViewPr>
  <p:notesTextViewPr>
    <p:cViewPr>
      <p:scale>
        <a:sx n="153" d="100"/>
        <a:sy n="153"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69AAEA-E203-470B-B608-661F77CF99AE}" type="datetimeFigureOut">
              <a:rPr lang="en-IN" smtClean="0"/>
              <a:pPr/>
              <a:t>15-03-2024</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9CD33-951C-48C4-9AE1-1496E15A7319}" type="slidenum">
              <a:rPr lang="en-IN" smtClean="0"/>
              <a:pPr/>
              <a:t>‹#›</a:t>
            </a:fld>
            <a:endParaRPr lang="en-IN" dirty="0"/>
          </a:p>
        </p:txBody>
      </p:sp>
    </p:spTree>
    <p:extLst>
      <p:ext uri="{BB962C8B-B14F-4D97-AF65-F5344CB8AC3E}">
        <p14:creationId xmlns:p14="http://schemas.microsoft.com/office/powerpoint/2010/main" val="1176204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79CD33-951C-48C4-9AE1-1496E15A7319}" type="slidenum">
              <a:rPr lang="en-IN" smtClean="0"/>
              <a:pPr/>
              <a:t>5</a:t>
            </a:fld>
            <a:endParaRPr lang="en-IN" dirty="0"/>
          </a:p>
        </p:txBody>
      </p:sp>
    </p:spTree>
    <p:extLst>
      <p:ext uri="{BB962C8B-B14F-4D97-AF65-F5344CB8AC3E}">
        <p14:creationId xmlns:p14="http://schemas.microsoft.com/office/powerpoint/2010/main" val="3064647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B79CD33-951C-48C4-9AE1-1496E15A7319}" type="slidenum">
              <a:rPr lang="en-IN" smtClean="0"/>
              <a:pPr/>
              <a:t>37</a:t>
            </a:fld>
            <a:endParaRPr lang="en-IN" dirty="0"/>
          </a:p>
        </p:txBody>
      </p:sp>
    </p:spTree>
    <p:extLst>
      <p:ext uri="{BB962C8B-B14F-4D97-AF65-F5344CB8AC3E}">
        <p14:creationId xmlns:p14="http://schemas.microsoft.com/office/powerpoint/2010/main" val="1133604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DEAD8-6E0E-4AFA-9BE4-739CBA0341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86AFB85C-ADD7-47ED-9721-ECEB777D3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EEC498DF-5D36-472E-9AC1-1D89B8E273A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34ABD45C-A974-4D33-854F-9CA34978FD18}"/>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04488398-0AE1-4EDA-84D7-4565566AA281}"/>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2877945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D6B99-BE4C-4998-94D8-3629A7293ED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B4ED6CB-D945-48E4-900A-9BD69E6B4F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61AC848-136C-4C40-96F7-E74837A46181}"/>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C32E7F9D-6161-4BB9-8E29-3CFE07B87E7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2464053E-3DD2-425D-9619-EB426A23EE7A}"/>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83915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16379B-BE6C-48D5-ADDF-C401C7E76567}"/>
              </a:ext>
            </a:extLst>
          </p:cNvPr>
          <p:cNvSpPr>
            <a:spLocks noGrp="1"/>
          </p:cNvSpPr>
          <p:nvPr>
            <p:ph type="title" orient="vert"/>
          </p:nvPr>
        </p:nvSpPr>
        <p:spPr>
          <a:xfrm>
            <a:off x="8724899"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968D7C6-5B14-40B8-9D9D-D72F804401AA}"/>
              </a:ext>
            </a:extLst>
          </p:cNvPr>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09ED731-350E-4311-B785-801C3A94882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E48DF7AD-4BE3-4244-9770-CB472F4A9B52}"/>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3663DCE6-0AE9-4251-933C-7EB10835EDBC}"/>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2987889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0DAB5CE-E32E-A6F0-12A9-D5C0C457040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7" y="72462"/>
            <a:ext cx="12196327" cy="6858000"/>
          </a:xfrm>
          <a:prstGeom prst="rect">
            <a:avLst/>
          </a:prstGeom>
        </p:spPr>
      </p:pic>
      <p:sp>
        <p:nvSpPr>
          <p:cNvPr id="10" name="Freeform 9"/>
          <p:cNvSpPr>
            <a:spLocks noChangeAspect="1"/>
          </p:cNvSpPr>
          <p:nvPr userDrawn="1"/>
        </p:nvSpPr>
        <p:spPr bwMode="gray">
          <a:xfrm>
            <a:off x="0" y="72462"/>
            <a:ext cx="6359858" cy="6771252"/>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b="1" kern="1200" dirty="0">
              <a:solidFill>
                <a:schemeClr val="tx1"/>
              </a:solidFill>
              <a:latin typeface="+mn-lt"/>
              <a:ea typeface="+mn-ea"/>
              <a:cs typeface="+mn-cs"/>
            </a:endParaRPr>
          </a:p>
        </p:txBody>
      </p:sp>
      <p:sp>
        <p:nvSpPr>
          <p:cNvPr id="9" name="Text Placeholder 8"/>
          <p:cNvSpPr>
            <a:spLocks noGrp="1"/>
          </p:cNvSpPr>
          <p:nvPr>
            <p:ph type="body" sz="quarter" idx="13"/>
          </p:nvPr>
        </p:nvSpPr>
        <p:spPr>
          <a:xfrm>
            <a:off x="305128" y="969451"/>
            <a:ext cx="5103813" cy="792163"/>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400">
                <a:solidFill>
                  <a:schemeClr val="bg1"/>
                </a:solidFill>
                <a:latin typeface="Cambria" panose="02040503050406030204" pitchFamily="18" charset="0"/>
                <a:ea typeface="Cambria" panose="02040503050406030204" pitchFamily="18" charset="0"/>
              </a:defRPr>
            </a:lvl2pPr>
            <a:lvl3pPr>
              <a:defRPr sz="2400">
                <a:solidFill>
                  <a:schemeClr val="bg1"/>
                </a:solidFill>
                <a:latin typeface="Cambria" panose="02040503050406030204" pitchFamily="18" charset="0"/>
                <a:ea typeface="Cambria" panose="02040503050406030204" pitchFamily="18" charset="0"/>
              </a:defRPr>
            </a:lvl3pPr>
            <a:lvl4pPr>
              <a:defRPr sz="2400">
                <a:solidFill>
                  <a:schemeClr val="bg1"/>
                </a:solidFill>
                <a:latin typeface="Cambria" panose="02040503050406030204" pitchFamily="18" charset="0"/>
                <a:ea typeface="Cambria" panose="02040503050406030204" pitchFamily="18" charset="0"/>
              </a:defRPr>
            </a:lvl4pPr>
            <a:lvl5pPr>
              <a:defRPr sz="24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7" name="Text Placeholder 16"/>
          <p:cNvSpPr>
            <a:spLocks noGrp="1"/>
          </p:cNvSpPr>
          <p:nvPr>
            <p:ph type="body" sz="quarter" idx="14"/>
          </p:nvPr>
        </p:nvSpPr>
        <p:spPr>
          <a:xfrm>
            <a:off x="468905" y="2623778"/>
            <a:ext cx="4799132" cy="92868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000">
                <a:solidFill>
                  <a:schemeClr val="bg1"/>
                </a:solidFill>
                <a:latin typeface="Cambria" panose="02040503050406030204" pitchFamily="18" charset="0"/>
                <a:ea typeface="Cambria" panose="02040503050406030204" pitchFamily="18" charset="0"/>
              </a:defRPr>
            </a:lvl2pPr>
            <a:lvl3pPr>
              <a:defRPr sz="2000">
                <a:solidFill>
                  <a:schemeClr val="bg1"/>
                </a:solidFill>
                <a:latin typeface="Cambria" panose="02040503050406030204" pitchFamily="18" charset="0"/>
                <a:ea typeface="Cambria" panose="02040503050406030204" pitchFamily="18" charset="0"/>
              </a:defRPr>
            </a:lvl3pPr>
            <a:lvl4pPr>
              <a:defRPr sz="2000">
                <a:solidFill>
                  <a:schemeClr val="bg1"/>
                </a:solidFill>
                <a:latin typeface="Cambria" panose="02040503050406030204" pitchFamily="18" charset="0"/>
                <a:ea typeface="Cambria" panose="02040503050406030204" pitchFamily="18" charset="0"/>
              </a:defRPr>
            </a:lvl4pPr>
            <a:lvl5pPr>
              <a:defRPr sz="20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8"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Text Placeholder 4"/>
          <p:cNvSpPr>
            <a:spLocks noGrp="1"/>
          </p:cNvSpPr>
          <p:nvPr>
            <p:ph type="body" sz="quarter" idx="15"/>
          </p:nvPr>
        </p:nvSpPr>
        <p:spPr>
          <a:xfrm>
            <a:off x="655640" y="6400801"/>
            <a:ext cx="2073275" cy="442913"/>
          </a:xfrm>
        </p:spPr>
        <p:txBody>
          <a:bodyPr>
            <a:noAutofit/>
          </a:bodyPr>
          <a:lstStyle>
            <a:lvl1pPr marL="0" indent="0">
              <a:buNone/>
              <a:defRPr sz="1800">
                <a:solidFill>
                  <a:schemeClr val="bg1"/>
                </a:solidFill>
                <a:latin typeface="Cambria" panose="02040503050406030204" pitchFamily="18" charset="0"/>
                <a:ea typeface="Cambria" panose="02040503050406030204" pitchFamily="18" charset="0"/>
              </a:defRPr>
            </a:lvl1pPr>
            <a:lvl2pPr>
              <a:defRPr sz="1800">
                <a:solidFill>
                  <a:schemeClr val="bg1"/>
                </a:solidFill>
                <a:latin typeface="Cambria" panose="02040503050406030204" pitchFamily="18" charset="0"/>
                <a:ea typeface="Cambria" panose="02040503050406030204" pitchFamily="18" charset="0"/>
              </a:defRPr>
            </a:lvl2pPr>
            <a:lvl3pPr>
              <a:defRPr sz="1800">
                <a:solidFill>
                  <a:schemeClr val="bg1"/>
                </a:solidFill>
                <a:latin typeface="Cambria" panose="02040503050406030204" pitchFamily="18" charset="0"/>
                <a:ea typeface="Cambria" panose="02040503050406030204" pitchFamily="18" charset="0"/>
              </a:defRPr>
            </a:lvl3pPr>
            <a:lvl4pPr>
              <a:defRPr sz="1800">
                <a:solidFill>
                  <a:schemeClr val="bg1"/>
                </a:solidFill>
                <a:latin typeface="Cambria" panose="02040503050406030204" pitchFamily="18" charset="0"/>
                <a:ea typeface="Cambria" panose="02040503050406030204" pitchFamily="18" charset="0"/>
              </a:defRPr>
            </a:lvl4pPr>
            <a:lvl5pPr>
              <a:defRPr sz="1800">
                <a:solidFill>
                  <a:schemeClr val="bg1"/>
                </a:solidFill>
                <a:latin typeface="Cambria" panose="02040503050406030204" pitchFamily="18" charset="0"/>
                <a:ea typeface="Cambria" panose="02040503050406030204" pitchFamily="18" charset="0"/>
              </a:defRPr>
            </a:lvl5pPr>
          </a:lstStyle>
          <a:p>
            <a:pPr lvl="0"/>
            <a:r>
              <a:rPr lang="en-US" dirty="0"/>
              <a:t>Edit Master text</a:t>
            </a:r>
            <a:endParaRPr lang="en-IN" dirty="0"/>
          </a:p>
        </p:txBody>
      </p:sp>
    </p:spTree>
    <p:extLst>
      <p:ext uri="{BB962C8B-B14F-4D97-AF65-F5344CB8AC3E}">
        <p14:creationId xmlns:p14="http://schemas.microsoft.com/office/powerpoint/2010/main" val="859017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ubject Slid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2" y="0"/>
            <a:ext cx="11041038"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16" name="Text Placeholder 15"/>
          <p:cNvSpPr>
            <a:spLocks noGrp="1"/>
          </p:cNvSpPr>
          <p:nvPr>
            <p:ph type="body" sz="quarter" idx="14"/>
          </p:nvPr>
        </p:nvSpPr>
        <p:spPr>
          <a:xfrm>
            <a:off x="327025" y="150814"/>
            <a:ext cx="8407401" cy="585787"/>
          </a:xfrm>
        </p:spPr>
        <p:txBody>
          <a:bodyPr>
            <a:noAutofit/>
          </a:bodyPr>
          <a:lstStyle>
            <a:lvl1pPr marL="0" indent="0">
              <a:buNone/>
              <a:defRPr sz="36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8"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Text Placeholder 2"/>
          <p:cNvSpPr>
            <a:spLocks noGrp="1"/>
          </p:cNvSpPr>
          <p:nvPr>
            <p:ph type="body" sz="quarter" idx="15"/>
          </p:nvPr>
        </p:nvSpPr>
        <p:spPr>
          <a:xfrm>
            <a:off x="327025" y="1108259"/>
            <a:ext cx="11650331" cy="5749741"/>
          </a:xfrm>
        </p:spPr>
        <p:txBody>
          <a:bodyPr>
            <a:normAutofit/>
          </a:bodyPr>
          <a:lstStyle>
            <a:lvl1pPr>
              <a:defRPr sz="2000">
                <a:latin typeface="Cambria" panose="02040503050406030204" pitchFamily="18" charset="0"/>
                <a:ea typeface="Cambria" panose="02040503050406030204" pitchFamily="18" charset="0"/>
              </a:defRPr>
            </a:lvl1pPr>
            <a:lvl2pPr>
              <a:defRPr sz="2000">
                <a:latin typeface="Cambria" panose="02040503050406030204" pitchFamily="18" charset="0"/>
                <a:ea typeface="Cambria" panose="02040503050406030204" pitchFamily="18" charset="0"/>
              </a:defRPr>
            </a:lvl2pPr>
            <a:lvl3pPr>
              <a:defRPr sz="2000">
                <a:latin typeface="Cambria" panose="02040503050406030204" pitchFamily="18" charset="0"/>
                <a:ea typeface="Cambria" panose="02040503050406030204" pitchFamily="18" charset="0"/>
              </a:defRPr>
            </a:lvl3pPr>
            <a:lvl4pPr>
              <a:defRPr sz="2000">
                <a:latin typeface="Cambria" panose="02040503050406030204" pitchFamily="18" charset="0"/>
                <a:ea typeface="Cambria" panose="02040503050406030204" pitchFamily="18" charset="0"/>
              </a:defRPr>
            </a:lvl4pPr>
            <a:lvl5pPr>
              <a:defRPr sz="2000">
                <a:latin typeface="Cambria" panose="02040503050406030204" pitchFamily="18" charset="0"/>
                <a:ea typeface="Cambria" panose="02040503050406030204" pitchFamily="18"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Tree>
    <p:extLst>
      <p:ext uri="{BB962C8B-B14F-4D97-AF65-F5344CB8AC3E}">
        <p14:creationId xmlns:p14="http://schemas.microsoft.com/office/powerpoint/2010/main" val="2513454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bg1"/>
                </a:solidFill>
                <a:latin typeface="Bookman Old Style"/>
                <a:cs typeface="Bookman Old Style"/>
              </a:defRPr>
            </a:lvl1pPr>
          </a:lstStyle>
          <a:p>
            <a:endParaRPr/>
          </a:p>
        </p:txBody>
      </p:sp>
      <p:sp>
        <p:nvSpPr>
          <p:cNvPr id="3" name="Holder 3"/>
          <p:cNvSpPr>
            <a:spLocks noGrp="1"/>
          </p:cNvSpPr>
          <p:nvPr>
            <p:ph sz="half" idx="2"/>
          </p:nvPr>
        </p:nvSpPr>
        <p:spPr>
          <a:xfrm>
            <a:off x="609600" y="1577341"/>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1"/>
            <a:ext cx="5303520" cy="3877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0F91A8B1-E6E3-4347-A528-7F1C80CC2C20}" type="datetime1">
              <a:rPr lang="en-US" smtClean="0"/>
              <a:t>3/15/2024</a:t>
            </a:fld>
            <a:endParaRPr lang="en-US"/>
          </a:p>
        </p:txBody>
      </p:sp>
      <p:sp>
        <p:nvSpPr>
          <p:cNvPr id="7" name="Holder 7"/>
          <p:cNvSpPr>
            <a:spLocks noGrp="1"/>
          </p:cNvSpPr>
          <p:nvPr>
            <p:ph type="sldNum" sz="quarter" idx="7"/>
          </p:nvPr>
        </p:nvSpPr>
        <p:spPr/>
        <p:txBody>
          <a:bodyPr lIns="0" tIns="0" rIns="0" bIns="0"/>
          <a:lstStyle>
            <a:lvl1pPr>
              <a:defRPr sz="1200" b="0" i="0">
                <a:solidFill>
                  <a:schemeClr val="tx1"/>
                </a:solidFill>
                <a:latin typeface="Gill Sans MT"/>
                <a:cs typeface="Gill Sans MT"/>
              </a:defRPr>
            </a:lvl1pPr>
          </a:lstStyle>
          <a:p>
            <a:pPr marL="25399">
              <a:spcBef>
                <a:spcPts val="15"/>
              </a:spcBef>
            </a:pPr>
            <a:fld id="{81D60167-4931-47E6-BA6A-407CBD079E47}" type="slidenum">
              <a:rPr lang="en-IN" smtClean="0"/>
              <a:pPr marL="25399">
                <a:spcBef>
                  <a:spcPts val="15"/>
                </a:spcBef>
              </a:pPr>
              <a:t>‹#›</a:t>
            </a:fld>
            <a:endParaRPr lang="en-IN"/>
          </a:p>
        </p:txBody>
      </p:sp>
      <p:sp>
        <p:nvSpPr>
          <p:cNvPr id="8" name="Freeform 20">
            <a:extLst>
              <a:ext uri="{FF2B5EF4-FFF2-40B4-BE49-F238E27FC236}">
                <a16:creationId xmlns:a16="http://schemas.microsoft.com/office/drawing/2014/main" id="{98DF4EDC-9DFF-32BF-AAA2-026E4A376E73}"/>
              </a:ext>
            </a:extLst>
          </p:cNvPr>
          <p:cNvSpPr>
            <a:spLocks noChangeAspect="1"/>
          </p:cNvSpPr>
          <p:nvPr userDrawn="1"/>
        </p:nvSpPr>
        <p:spPr bwMode="gray">
          <a:xfrm>
            <a:off x="1" y="0"/>
            <a:ext cx="8667460"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9" name="Rectangle 8">
            <a:extLst>
              <a:ext uri="{FF2B5EF4-FFF2-40B4-BE49-F238E27FC236}">
                <a16:creationId xmlns:a16="http://schemas.microsoft.com/office/drawing/2014/main" id="{2B3099CF-28BD-F3AC-8489-9DFE6CC03E47}"/>
              </a:ext>
            </a:extLst>
          </p:cNvPr>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Tree>
    <p:extLst>
      <p:ext uri="{BB962C8B-B14F-4D97-AF65-F5344CB8AC3E}">
        <p14:creationId xmlns:p14="http://schemas.microsoft.com/office/powerpoint/2010/main" val="555901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4" name="Text Placeholder 15"/>
          <p:cNvSpPr>
            <a:spLocks noGrp="1"/>
          </p:cNvSpPr>
          <p:nvPr>
            <p:ph type="body" sz="quarter" idx="14" hasCustomPrompt="1"/>
          </p:nvPr>
        </p:nvSpPr>
        <p:spPr>
          <a:xfrm>
            <a:off x="327025" y="150813"/>
            <a:ext cx="8407400" cy="585787"/>
          </a:xfrm>
        </p:spPr>
        <p:txBody>
          <a:bodyPr>
            <a:noAutofit/>
          </a:bodyPr>
          <a:lstStyle>
            <a:lvl1pPr marL="0" indent="0">
              <a:buNone/>
              <a:defRPr sz="4400">
                <a:solidFill>
                  <a:srgbClr val="0070C0"/>
                </a:solidFill>
                <a:latin typeface="Gill Sans MT" panose="020B0502020104020203" pitchFamily="34" charset="0"/>
                <a:ea typeface="Cambria" panose="02040503050406030204" pitchFamily="18" charset="0"/>
                <a:cs typeface="Times New Roman" panose="020206030504050203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5" name="Rectangle 4"/>
          <p:cNvSpPr/>
          <p:nvPr userDrawn="1"/>
        </p:nvSpPr>
        <p:spPr>
          <a:xfrm>
            <a:off x="9061450" y="163403"/>
            <a:ext cx="2915906" cy="5966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endParaRPr lang="en-IN" sz="15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7" name="Text Placeholder 6"/>
          <p:cNvSpPr>
            <a:spLocks noGrp="1"/>
          </p:cNvSpPr>
          <p:nvPr>
            <p:ph type="body" sz="quarter" idx="15" hasCustomPrompt="1"/>
          </p:nvPr>
        </p:nvSpPr>
        <p:spPr>
          <a:xfrm>
            <a:off x="327025" y="1283201"/>
            <a:ext cx="11117263" cy="4924425"/>
          </a:xfrm>
        </p:spPr>
        <p:txBody>
          <a:bodyPr>
            <a:normAutofit/>
          </a:bodyPr>
          <a:lstStyle>
            <a:lvl1pPr>
              <a:lnSpc>
                <a:spcPct val="150000"/>
              </a:lnSpc>
              <a:defRPr sz="1800">
                <a:latin typeface="Gill Sans MT" panose="020B0502020104020203" pitchFamily="34" charset="0"/>
                <a:ea typeface="Cambria" panose="02040503050406030204" pitchFamily="18" charset="0"/>
              </a:defRPr>
            </a:lvl1pPr>
            <a:lvl2pPr>
              <a:lnSpc>
                <a:spcPct val="150000"/>
              </a:lnSpc>
              <a:defRPr sz="1800">
                <a:latin typeface="Gill Sans MT" panose="020B0502020104020203" pitchFamily="34" charset="0"/>
                <a:ea typeface="Cambria" panose="02040503050406030204" pitchFamily="18" charset="0"/>
              </a:defRPr>
            </a:lvl2pPr>
            <a:lvl3pPr>
              <a:lnSpc>
                <a:spcPct val="150000"/>
              </a:lnSpc>
              <a:defRPr sz="1800">
                <a:latin typeface="Gill Sans MT" panose="020B0502020104020203" pitchFamily="34" charset="0"/>
                <a:ea typeface="Cambria" panose="02040503050406030204" pitchFamily="18" charset="0"/>
              </a:defRPr>
            </a:lvl3pPr>
            <a:lvl4pPr>
              <a:lnSpc>
                <a:spcPct val="150000"/>
              </a:lnSpc>
              <a:defRPr sz="1800">
                <a:latin typeface="Gill Sans MT" panose="020B0502020104020203" pitchFamily="34" charset="0"/>
                <a:ea typeface="Cambria" panose="02040503050406030204" pitchFamily="18" charset="0"/>
              </a:defRPr>
            </a:lvl4pPr>
            <a:lvl5pPr>
              <a:lnSpc>
                <a:spcPct val="150000"/>
              </a:lnSpc>
              <a:defRPr sz="1800">
                <a:latin typeface="Gill Sans MT" panose="020B0502020104020203" pitchFamily="34" charset="0"/>
                <a:ea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Rectangle 9">
            <a:extLst>
              <a:ext uri="{FF2B5EF4-FFF2-40B4-BE49-F238E27FC236}">
                <a16:creationId xmlns:a16="http://schemas.microsoft.com/office/drawing/2014/main" id="{0E8823DF-E462-3028-FFCF-B17FD26EF59F}"/>
              </a:ext>
            </a:extLst>
          </p:cNvPr>
          <p:cNvSpPr/>
          <p:nvPr userDrawn="1"/>
        </p:nvSpPr>
        <p:spPr>
          <a:xfrm>
            <a:off x="11871174" y="0"/>
            <a:ext cx="320826" cy="6858000"/>
          </a:xfrm>
          <a:prstGeom prst="rect">
            <a:avLst/>
          </a:prstGeom>
          <a:solidFill>
            <a:srgbClr val="216E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600162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B9548-FC7A-4923-A6C2-BA89F205581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317475B-F38E-4AF0-A998-8969061837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F7122EF-F9E5-44A1-8E4F-4530649B799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A89D14D8-5579-4101-AB0A-31C572DB9620}"/>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B1262D6E-1C89-4DEB-81D2-8A7E8E05E45C}"/>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132880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1E1AF-46A2-48CD-A7C9-50E43DD7EC21}"/>
              </a:ext>
            </a:extLst>
          </p:cNvPr>
          <p:cNvSpPr>
            <a:spLocks noGrp="1"/>
          </p:cNvSpPr>
          <p:nvPr>
            <p:ph type="title"/>
          </p:nvPr>
        </p:nvSpPr>
        <p:spPr>
          <a:xfrm>
            <a:off x="831852"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D2B9037-CA7F-409F-9873-137EC5F3FD99}"/>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389124-D486-4EDF-AE3F-EE07482BA531}"/>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278C115D-5B95-4DC3-BFC0-FEAF4445E671}"/>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13B17A4E-C2AB-4881-A496-EC337BCDC22B}"/>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352254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37690-E411-47C0-A2FA-55F9C6F4B47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BD0F34F-CA64-4D43-B410-014FF07EB201}"/>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738E82F-4ECE-4865-ABBE-0D3D241BE026}"/>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B2162AB-0B15-4B67-9277-2AE5C606A4EE}"/>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FC368894-CCE5-4E20-A381-98CF84E7B2D5}"/>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958FDB97-B667-4157-8379-F38937002CFF}"/>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2755457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20172-848E-4603-9A6A-6930209392A9}"/>
              </a:ext>
            </a:extLst>
          </p:cNvPr>
          <p:cNvSpPr>
            <a:spLocks noGrp="1"/>
          </p:cNvSpPr>
          <p:nvPr>
            <p:ph type="title"/>
          </p:nvPr>
        </p:nvSpPr>
        <p:spPr>
          <a:xfrm>
            <a:off x="839789"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E5B4D8A-2E40-401D-AAE0-76D8C2F56718}"/>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C68EFB-3A78-40AE-8EAD-88FA6CA118F2}"/>
              </a:ext>
            </a:extLst>
          </p:cNvPr>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FEA926A6-C182-45F1-860F-97357957701D}"/>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AB568A-C86A-42AE-8A7B-0CB2C7594139}"/>
              </a:ext>
            </a:extLst>
          </p:cNvPr>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9AE9616-DAA4-489D-9C27-6C32209365D0}"/>
              </a:ext>
            </a:extLst>
          </p:cNvPr>
          <p:cNvSpPr>
            <a:spLocks noGrp="1"/>
          </p:cNvSpPr>
          <p:nvPr>
            <p:ph type="dt" sz="half" idx="10"/>
          </p:nvPr>
        </p:nvSpPr>
        <p:spPr/>
        <p:txBody>
          <a:bodyPr/>
          <a:lstStyle/>
          <a:p>
            <a:endParaRPr lang="en-IN" dirty="0"/>
          </a:p>
        </p:txBody>
      </p:sp>
      <p:sp>
        <p:nvSpPr>
          <p:cNvPr id="8" name="Footer Placeholder 7">
            <a:extLst>
              <a:ext uri="{FF2B5EF4-FFF2-40B4-BE49-F238E27FC236}">
                <a16:creationId xmlns:a16="http://schemas.microsoft.com/office/drawing/2014/main" id="{80EAA63A-F12D-4B44-9CEA-039E73B40EC5}"/>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F3EE02C6-A975-4002-866F-8D3D0422323B}"/>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1934549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AE309-A3C6-42CF-9777-239B7C2FCF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DBEDC90-156E-4A8A-ACB9-BFB94C831B92}"/>
              </a:ext>
            </a:extLst>
          </p:cNvPr>
          <p:cNvSpPr>
            <a:spLocks noGrp="1"/>
          </p:cNvSpPr>
          <p:nvPr>
            <p:ph type="dt" sz="half" idx="10"/>
          </p:nvPr>
        </p:nvSpPr>
        <p:spPr/>
        <p:txBody>
          <a:bodyPr/>
          <a:lstStyle/>
          <a:p>
            <a:endParaRPr lang="en-IN" dirty="0"/>
          </a:p>
        </p:txBody>
      </p:sp>
      <p:sp>
        <p:nvSpPr>
          <p:cNvPr id="4" name="Footer Placeholder 3">
            <a:extLst>
              <a:ext uri="{FF2B5EF4-FFF2-40B4-BE49-F238E27FC236}">
                <a16:creationId xmlns:a16="http://schemas.microsoft.com/office/drawing/2014/main" id="{92C69327-2FB9-4E8D-87FA-C91966F92698}"/>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DE4BC802-1ADE-46E6-B926-FB26BC6A1D15}"/>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846224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94EB58-3C4A-4275-A48A-EFEB03BA52B9}"/>
              </a:ext>
            </a:extLst>
          </p:cNvPr>
          <p:cNvSpPr>
            <a:spLocks noGrp="1"/>
          </p:cNvSpPr>
          <p:nvPr>
            <p:ph type="dt" sz="half" idx="10"/>
          </p:nvPr>
        </p:nvSpPr>
        <p:spPr/>
        <p:txBody>
          <a:bodyPr/>
          <a:lstStyle/>
          <a:p>
            <a:endParaRPr lang="en-IN" dirty="0"/>
          </a:p>
        </p:txBody>
      </p:sp>
      <p:sp>
        <p:nvSpPr>
          <p:cNvPr id="3" name="Footer Placeholder 2">
            <a:extLst>
              <a:ext uri="{FF2B5EF4-FFF2-40B4-BE49-F238E27FC236}">
                <a16:creationId xmlns:a16="http://schemas.microsoft.com/office/drawing/2014/main" id="{E69B235A-208F-4475-ACED-17CDB1898C05}"/>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2B4D6A79-9844-42A3-A829-2912A4B010D3}"/>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3640356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B17FB-93AA-4011-90EE-6E25D6C0555B}"/>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90B064C-4288-4B38-BF7B-7BD2F3A4F70F}"/>
              </a:ext>
            </a:extLst>
          </p:cNvPr>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B5FB78A-3B21-402A-803E-4C0FCD20334F}"/>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8110E6-BEA6-4856-9F2B-5A2538769CD6}"/>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F3727CF4-53AD-45F7-A530-DE78EECCBE04}"/>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C16850F8-7324-4B40-9D2D-1C6A6E76F5AF}"/>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1736015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44CC8-F945-430C-AE6C-8D6025223C2D}"/>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ACD04ED-1C99-4500-92F0-5F61660BB734}"/>
              </a:ext>
            </a:extLst>
          </p:cNvPr>
          <p:cNvSpPr>
            <a:spLocks noGrp="1"/>
          </p:cNvSpPr>
          <p:nvPr>
            <p:ph type="pic" idx="1"/>
          </p:nvPr>
        </p:nvSpPr>
        <p:spPr>
          <a:xfrm>
            <a:off x="5183188"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231DC2FB-A364-48DD-BD53-A96D3E2B11EC}"/>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DD7E4C-62BE-4813-B8F8-F8E710C6A867}"/>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86230337-B41B-4E36-81A8-B4BF79886FD1}"/>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D03D9C31-991E-4BC3-ABE2-8F7CBFA56556}"/>
              </a:ext>
            </a:extLst>
          </p:cNvPr>
          <p:cNvSpPr>
            <a:spLocks noGrp="1"/>
          </p:cNvSpPr>
          <p:nvPr>
            <p:ph type="sldNum" sz="quarter" idx="12"/>
          </p:nvPr>
        </p:nvSpPr>
        <p:spPr/>
        <p:txBody>
          <a:body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2584461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00ADBA-DB3F-4850-89F1-CC429ED1566C}"/>
              </a:ext>
            </a:extLst>
          </p:cNvPr>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2B75EC-7EC0-4055-BDB3-CE71E0CE9EF0}"/>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2140A14-2769-4982-8CB3-D7170523763C}"/>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dirty="0"/>
          </a:p>
        </p:txBody>
      </p:sp>
      <p:sp>
        <p:nvSpPr>
          <p:cNvPr id="5" name="Footer Placeholder 4">
            <a:extLst>
              <a:ext uri="{FF2B5EF4-FFF2-40B4-BE49-F238E27FC236}">
                <a16:creationId xmlns:a16="http://schemas.microsoft.com/office/drawing/2014/main" id="{E306C60E-90A4-4C6B-A643-C3D68D55C20A}"/>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B8005357-43D3-4802-9388-C718B83BA8F2}"/>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31A677-042D-41E1-83DD-BF376CB0F6D4}" type="slidenum">
              <a:rPr lang="en-IN" smtClean="0"/>
              <a:pPr/>
              <a:t>‹#›</a:t>
            </a:fld>
            <a:endParaRPr lang="en-IN" dirty="0"/>
          </a:p>
        </p:txBody>
      </p:sp>
    </p:spTree>
    <p:extLst>
      <p:ext uri="{BB962C8B-B14F-4D97-AF65-F5344CB8AC3E}">
        <p14:creationId xmlns:p14="http://schemas.microsoft.com/office/powerpoint/2010/main" val="1295629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C3C"/>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359596" y="217672"/>
            <a:ext cx="4890497" cy="5578868"/>
          </a:xfrm>
        </p:spPr>
        <p:txBody>
          <a:bodyPr/>
          <a:lstStyle/>
          <a:p>
            <a:pPr>
              <a:lnSpc>
                <a:spcPct val="100000"/>
              </a:lnSpc>
            </a:pPr>
            <a:endParaRPr lang="en-US" sz="2800" i="1" dirty="0"/>
          </a:p>
          <a:p>
            <a:pPr>
              <a:lnSpc>
                <a:spcPct val="100000"/>
              </a:lnSpc>
            </a:pPr>
            <a:endParaRPr lang="en-US" i="1" dirty="0"/>
          </a:p>
          <a:p>
            <a:pPr>
              <a:lnSpc>
                <a:spcPct val="100000"/>
              </a:lnSpc>
            </a:pPr>
            <a:endParaRPr lang="en-US" sz="3600" i="1" dirty="0"/>
          </a:p>
          <a:p>
            <a:pPr>
              <a:lnSpc>
                <a:spcPct val="100000"/>
              </a:lnSpc>
            </a:pPr>
            <a:r>
              <a:rPr lang="en-US" sz="3600" i="1" dirty="0"/>
              <a:t>Handling ITC Disputes in GST Litigation</a:t>
            </a:r>
          </a:p>
          <a:p>
            <a:pPr>
              <a:lnSpc>
                <a:spcPct val="100000"/>
              </a:lnSpc>
            </a:pPr>
            <a:endParaRPr lang="en-US" dirty="0"/>
          </a:p>
          <a:p>
            <a:pPr>
              <a:lnSpc>
                <a:spcPct val="100000"/>
              </a:lnSpc>
            </a:pPr>
            <a:endParaRPr lang="en-US" dirty="0"/>
          </a:p>
          <a:p>
            <a:pPr>
              <a:lnSpc>
                <a:spcPct val="100000"/>
              </a:lnSpc>
            </a:pPr>
            <a:r>
              <a:rPr lang="en-US" sz="2800" dirty="0"/>
              <a:t>CA Ashish Chaudhary</a:t>
            </a:r>
            <a:r>
              <a:rPr lang="en-US" dirty="0"/>
              <a:t> </a:t>
            </a:r>
          </a:p>
          <a:p>
            <a:pPr>
              <a:lnSpc>
                <a:spcPct val="100000"/>
              </a:lnSpc>
            </a:pPr>
            <a:r>
              <a:rPr lang="en-US" dirty="0"/>
              <a:t>Partner, HNA &amp; Co LLP</a:t>
            </a:r>
          </a:p>
          <a:p>
            <a:pPr>
              <a:lnSpc>
                <a:spcPct val="100000"/>
              </a:lnSpc>
            </a:pPr>
            <a:endParaRPr lang="en-US" dirty="0"/>
          </a:p>
          <a:p>
            <a:pPr>
              <a:lnSpc>
                <a:spcPct val="100000"/>
              </a:lnSpc>
            </a:pPr>
            <a:endParaRPr lang="en-IN" sz="2000" dirty="0"/>
          </a:p>
        </p:txBody>
      </p:sp>
    </p:spTree>
    <p:extLst>
      <p:ext uri="{BB962C8B-B14F-4D97-AF65-F5344CB8AC3E}">
        <p14:creationId xmlns:p14="http://schemas.microsoft.com/office/powerpoint/2010/main" val="1143779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A9E308-A9A8-FF6B-B115-DB9533558F02}"/>
              </a:ext>
            </a:extLst>
          </p:cNvPr>
          <p:cNvSpPr>
            <a:spLocks noGrp="1"/>
          </p:cNvSpPr>
          <p:nvPr>
            <p:ph type="body" sz="quarter" idx="14"/>
          </p:nvPr>
        </p:nvSpPr>
        <p:spPr/>
        <p:txBody>
          <a:bodyPr/>
          <a:lstStyle/>
          <a:p>
            <a:r>
              <a:rPr lang="en-US" dirty="0"/>
              <a:t>Invoices not appearing in GSTR-2A</a:t>
            </a:r>
            <a:endParaRPr lang="en-IN" dirty="0"/>
          </a:p>
        </p:txBody>
      </p:sp>
      <p:sp>
        <p:nvSpPr>
          <p:cNvPr id="3" name="Text Placeholder 2">
            <a:extLst>
              <a:ext uri="{FF2B5EF4-FFF2-40B4-BE49-F238E27FC236}">
                <a16:creationId xmlns:a16="http://schemas.microsoft.com/office/drawing/2014/main" id="{FF718F26-1832-4546-53AC-9A8291704D3E}"/>
              </a:ext>
            </a:extLst>
          </p:cNvPr>
          <p:cNvSpPr>
            <a:spLocks noGrp="1"/>
          </p:cNvSpPr>
          <p:nvPr>
            <p:ph type="body" sz="quarter" idx="15"/>
          </p:nvPr>
        </p:nvSpPr>
        <p:spPr/>
        <p:txBody>
          <a:bodyPr>
            <a:noAutofit/>
          </a:bodyPr>
          <a:lstStyle/>
          <a:p>
            <a:pPr>
              <a:lnSpc>
                <a:spcPct val="100000"/>
              </a:lnSpc>
            </a:pPr>
            <a:r>
              <a:rPr lang="en-US" sz="2600" b="1" i="0" dirty="0">
                <a:solidFill>
                  <a:srgbClr val="000000"/>
                </a:solidFill>
                <a:effectLst/>
              </a:rPr>
              <a:t>Impact:</a:t>
            </a:r>
          </a:p>
          <a:p>
            <a:pPr marL="452438" indent="0">
              <a:lnSpc>
                <a:spcPct val="100000"/>
              </a:lnSpc>
              <a:buNone/>
            </a:pPr>
            <a:br>
              <a:rPr lang="en-US" sz="1200" b="1" i="0" dirty="0">
                <a:solidFill>
                  <a:srgbClr val="000000"/>
                </a:solidFill>
                <a:effectLst/>
              </a:rPr>
            </a:br>
            <a:r>
              <a:rPr lang="en-US" sz="2600" b="0" i="0" dirty="0">
                <a:solidFill>
                  <a:srgbClr val="000000"/>
                </a:solidFill>
                <a:effectLst/>
              </a:rPr>
              <a:t>❖ No condition for reflecting in GSTR-2B </a:t>
            </a:r>
            <a:r>
              <a:rPr lang="en-US" sz="2600" b="0" i="0" dirty="0" err="1">
                <a:solidFill>
                  <a:srgbClr val="000000"/>
                </a:solidFill>
                <a:effectLst/>
              </a:rPr>
              <a:t>upto</a:t>
            </a:r>
            <a:r>
              <a:rPr lang="en-US" sz="2600" b="0" i="0" dirty="0">
                <a:solidFill>
                  <a:srgbClr val="000000"/>
                </a:solidFill>
                <a:effectLst/>
              </a:rPr>
              <a:t> December 2021 </a:t>
            </a:r>
            <a:r>
              <a:rPr lang="en-US" sz="2600" b="0" i="1" dirty="0">
                <a:solidFill>
                  <a:srgbClr val="000000"/>
                </a:solidFill>
                <a:effectLst/>
              </a:rPr>
              <a:t>[Rule 36(4) disputable]</a:t>
            </a:r>
          </a:p>
          <a:p>
            <a:pPr marL="452438" indent="0">
              <a:lnSpc>
                <a:spcPct val="100000"/>
              </a:lnSpc>
              <a:buNone/>
            </a:pPr>
            <a:endParaRPr lang="en-US" sz="500" b="0" i="0" dirty="0">
              <a:solidFill>
                <a:srgbClr val="000000"/>
              </a:solidFill>
              <a:effectLst/>
            </a:endParaRPr>
          </a:p>
          <a:p>
            <a:pPr marL="452438" indent="0">
              <a:lnSpc>
                <a:spcPct val="100000"/>
              </a:lnSpc>
              <a:buNone/>
            </a:pPr>
            <a:r>
              <a:rPr lang="en-US" sz="2600" b="0" i="0" dirty="0">
                <a:solidFill>
                  <a:srgbClr val="000000"/>
                </a:solidFill>
                <a:effectLst/>
              </a:rPr>
              <a:t>❖ Condition applicable w.e.f. 01.01.2022</a:t>
            </a:r>
            <a:br>
              <a:rPr lang="en-US" sz="2600" b="0" i="0" dirty="0">
                <a:solidFill>
                  <a:srgbClr val="000000"/>
                </a:solidFill>
                <a:effectLst/>
              </a:rPr>
            </a:br>
            <a:endParaRPr lang="en-US" sz="500" b="0" i="0" dirty="0">
              <a:solidFill>
                <a:srgbClr val="000000"/>
              </a:solidFill>
              <a:effectLst/>
            </a:endParaRPr>
          </a:p>
          <a:p>
            <a:pPr marL="452438" indent="0">
              <a:lnSpc>
                <a:spcPct val="100000"/>
              </a:lnSpc>
              <a:buNone/>
            </a:pPr>
            <a:endParaRPr lang="en-US" sz="500" b="0" i="0" dirty="0">
              <a:solidFill>
                <a:srgbClr val="000000"/>
              </a:solidFill>
              <a:effectLst/>
            </a:endParaRPr>
          </a:p>
          <a:p>
            <a:pPr marL="452438" indent="0">
              <a:lnSpc>
                <a:spcPct val="100000"/>
              </a:lnSpc>
              <a:buNone/>
            </a:pPr>
            <a:r>
              <a:rPr lang="en-US" sz="2600" b="0" i="0" dirty="0">
                <a:solidFill>
                  <a:srgbClr val="000000"/>
                </a:solidFill>
                <a:effectLst/>
              </a:rPr>
              <a:t>❖ Karnataka HC- M/s. Wipro Ltd [(2023) 4 </a:t>
            </a:r>
            <a:r>
              <a:rPr lang="en-US" sz="2600" b="0" i="0" dirty="0" err="1">
                <a:solidFill>
                  <a:srgbClr val="000000"/>
                </a:solidFill>
                <a:effectLst/>
              </a:rPr>
              <a:t>Centax</a:t>
            </a:r>
            <a:r>
              <a:rPr lang="en-US" sz="2600" b="0" i="0" dirty="0">
                <a:solidFill>
                  <a:srgbClr val="000000"/>
                </a:solidFill>
                <a:effectLst/>
              </a:rPr>
              <a:t> 179 (Kar.)] </a:t>
            </a:r>
            <a:r>
              <a:rPr lang="en-US" sz="2600" b="1" i="0" dirty="0">
                <a:solidFill>
                  <a:srgbClr val="000000"/>
                </a:solidFill>
                <a:effectLst/>
              </a:rPr>
              <a:t>– Rectification of GSTR 1 initial period allowed to enable ITC to recipient.</a:t>
            </a:r>
          </a:p>
          <a:p>
            <a:pPr marL="534988" indent="0">
              <a:lnSpc>
                <a:spcPct val="100000"/>
              </a:lnSpc>
              <a:buNone/>
            </a:pPr>
            <a:endParaRPr lang="en-US" sz="500" b="0" i="0" dirty="0">
              <a:solidFill>
                <a:srgbClr val="000000"/>
              </a:solidFill>
              <a:effectLst/>
            </a:endParaRPr>
          </a:p>
          <a:p>
            <a:pPr marL="452438" indent="0">
              <a:lnSpc>
                <a:spcPct val="100000"/>
              </a:lnSpc>
              <a:buNone/>
            </a:pPr>
            <a:r>
              <a:rPr lang="en-US" sz="2600" b="0" i="0" dirty="0">
                <a:solidFill>
                  <a:srgbClr val="000000"/>
                </a:solidFill>
                <a:effectLst/>
              </a:rPr>
              <a:t>❖ Circular 183/15/2022-GST dated 27.12.2022 </a:t>
            </a:r>
            <a:r>
              <a:rPr lang="en-US" sz="2600" b="1" i="0" dirty="0">
                <a:solidFill>
                  <a:srgbClr val="000000"/>
                </a:solidFill>
                <a:effectLst/>
              </a:rPr>
              <a:t>[FY 2017-18 and 2018-19]</a:t>
            </a:r>
            <a:endParaRPr lang="en-US" sz="2600" i="0" dirty="0">
              <a:solidFill>
                <a:srgbClr val="000000"/>
              </a:solidFill>
              <a:effectLst/>
            </a:endParaRPr>
          </a:p>
          <a:p>
            <a:pPr marL="452438" indent="0">
              <a:lnSpc>
                <a:spcPct val="100000"/>
              </a:lnSpc>
              <a:buNone/>
            </a:pPr>
            <a:br>
              <a:rPr lang="en-US" sz="500" b="1" i="0" dirty="0">
                <a:solidFill>
                  <a:srgbClr val="000000"/>
                </a:solidFill>
                <a:effectLst/>
              </a:rPr>
            </a:br>
            <a:endParaRPr lang="en-IN" sz="2600" b="1" i="0" dirty="0">
              <a:solidFill>
                <a:srgbClr val="000000"/>
              </a:solidFill>
              <a:effectLst/>
            </a:endParaRPr>
          </a:p>
          <a:p>
            <a:pPr marL="0" indent="0">
              <a:lnSpc>
                <a:spcPct val="100000"/>
              </a:lnSpc>
              <a:buNone/>
            </a:pPr>
            <a:endParaRPr lang="en-US" sz="2600" b="1" i="0" dirty="0">
              <a:solidFill>
                <a:srgbClr val="000000"/>
              </a:solidFill>
              <a:effectLst/>
            </a:endParaRPr>
          </a:p>
        </p:txBody>
      </p:sp>
      <p:sp>
        <p:nvSpPr>
          <p:cNvPr id="4" name="Slide Number Placeholder 3">
            <a:extLst>
              <a:ext uri="{FF2B5EF4-FFF2-40B4-BE49-F238E27FC236}">
                <a16:creationId xmlns:a16="http://schemas.microsoft.com/office/drawing/2014/main" id="{756FB9B2-C1B5-C004-3EAB-E57A2F32223E}"/>
              </a:ext>
            </a:extLst>
          </p:cNvPr>
          <p:cNvSpPr>
            <a:spLocks noGrp="1"/>
          </p:cNvSpPr>
          <p:nvPr>
            <p:ph type="sldNum" sz="quarter" idx="4"/>
          </p:nvPr>
        </p:nvSpPr>
        <p:spPr/>
        <p:txBody>
          <a:bodyPr/>
          <a:lstStyle/>
          <a:p>
            <a:fld id="{C37E4FB1-AD43-40BE-A2D5-51E31E25039B}" type="slidenum">
              <a:rPr lang="en-IN" smtClean="0"/>
              <a:pPr/>
              <a:t>10</a:t>
            </a:fld>
            <a:endParaRPr lang="en-IN" dirty="0"/>
          </a:p>
        </p:txBody>
      </p:sp>
    </p:spTree>
    <p:extLst>
      <p:ext uri="{BB962C8B-B14F-4D97-AF65-F5344CB8AC3E}">
        <p14:creationId xmlns:p14="http://schemas.microsoft.com/office/powerpoint/2010/main" val="693637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A9E308-A9A8-FF6B-B115-DB9533558F02}"/>
              </a:ext>
            </a:extLst>
          </p:cNvPr>
          <p:cNvSpPr>
            <a:spLocks noGrp="1"/>
          </p:cNvSpPr>
          <p:nvPr>
            <p:ph type="body" sz="quarter" idx="14"/>
          </p:nvPr>
        </p:nvSpPr>
        <p:spPr/>
        <p:txBody>
          <a:bodyPr/>
          <a:lstStyle/>
          <a:p>
            <a:r>
              <a:rPr lang="en-US" dirty="0"/>
              <a:t>Invoices not appearing in GSTR-2A</a:t>
            </a:r>
            <a:endParaRPr lang="en-IN" dirty="0"/>
          </a:p>
        </p:txBody>
      </p:sp>
      <p:sp>
        <p:nvSpPr>
          <p:cNvPr id="3" name="Text Placeholder 2">
            <a:extLst>
              <a:ext uri="{FF2B5EF4-FFF2-40B4-BE49-F238E27FC236}">
                <a16:creationId xmlns:a16="http://schemas.microsoft.com/office/drawing/2014/main" id="{FF718F26-1832-4546-53AC-9A8291704D3E}"/>
              </a:ext>
            </a:extLst>
          </p:cNvPr>
          <p:cNvSpPr>
            <a:spLocks noGrp="1"/>
          </p:cNvSpPr>
          <p:nvPr>
            <p:ph type="body" sz="quarter" idx="15"/>
          </p:nvPr>
        </p:nvSpPr>
        <p:spPr/>
        <p:txBody>
          <a:bodyPr>
            <a:noAutofit/>
          </a:bodyPr>
          <a:lstStyle/>
          <a:p>
            <a:pPr marL="452438" indent="0">
              <a:lnSpc>
                <a:spcPct val="100000"/>
              </a:lnSpc>
              <a:buNone/>
            </a:pPr>
            <a:endParaRPr lang="en-US" sz="500" b="1" i="0" dirty="0">
              <a:solidFill>
                <a:srgbClr val="000000"/>
              </a:solidFill>
              <a:effectLst/>
            </a:endParaRPr>
          </a:p>
          <a:p>
            <a:pPr marL="452438" indent="0">
              <a:lnSpc>
                <a:spcPct val="100000"/>
              </a:lnSpc>
              <a:buNone/>
            </a:pPr>
            <a:r>
              <a:rPr lang="en-US" sz="2600" b="0" i="0" dirty="0">
                <a:solidFill>
                  <a:srgbClr val="000000"/>
                </a:solidFill>
                <a:effectLst/>
              </a:rPr>
              <a:t>❖ Circular 193/05/2023-GST dated 17.07.2023- Clarification to deal with difference in Input Tax Credit (ITC) availed in FORM GSTR-3B as compared to that detailed in FORM GSTR-2A </a:t>
            </a:r>
            <a:r>
              <a:rPr lang="en-US" sz="2600" b="0" i="0" dirty="0" err="1">
                <a:solidFill>
                  <a:srgbClr val="000000"/>
                </a:solidFill>
                <a:effectLst/>
              </a:rPr>
              <a:t>forthe</a:t>
            </a:r>
            <a:r>
              <a:rPr lang="en-US" sz="2600" b="0" i="0" dirty="0">
                <a:solidFill>
                  <a:srgbClr val="000000"/>
                </a:solidFill>
                <a:effectLst/>
              </a:rPr>
              <a:t> period </a:t>
            </a:r>
            <a:r>
              <a:rPr lang="en-US" sz="2600" b="1" i="0" dirty="0">
                <a:solidFill>
                  <a:srgbClr val="000000"/>
                </a:solidFill>
                <a:effectLst/>
              </a:rPr>
              <a:t>09.10.2019 to 31.12.2021</a:t>
            </a:r>
          </a:p>
          <a:p>
            <a:pPr marL="0" indent="0">
              <a:lnSpc>
                <a:spcPct val="100000"/>
              </a:lnSpc>
              <a:buNone/>
            </a:pPr>
            <a:br>
              <a:rPr lang="en-US" sz="2600" b="1" i="0" dirty="0">
                <a:solidFill>
                  <a:srgbClr val="000000"/>
                </a:solidFill>
                <a:effectLst/>
              </a:rPr>
            </a:br>
            <a:r>
              <a:rPr lang="en-US" sz="2600" b="0" i="0" dirty="0">
                <a:solidFill>
                  <a:srgbClr val="000000"/>
                </a:solidFill>
                <a:effectLst/>
              </a:rPr>
              <a:t>• </a:t>
            </a:r>
            <a:r>
              <a:rPr lang="en-US" sz="2600" b="1" i="0" dirty="0">
                <a:solidFill>
                  <a:srgbClr val="000000"/>
                </a:solidFill>
                <a:effectLst/>
              </a:rPr>
              <a:t>Circular requires vendor certificates + CA certificate </a:t>
            </a:r>
            <a:r>
              <a:rPr lang="en-US" sz="2600" b="0" i="0" dirty="0">
                <a:solidFill>
                  <a:srgbClr val="000000"/>
                </a:solidFill>
                <a:effectLst/>
              </a:rPr>
              <a:t>(if value &gt; Rs. 5L p.a./supplier)</a:t>
            </a:r>
            <a:r>
              <a:rPr lang="en-US" sz="2600" dirty="0"/>
              <a:t> </a:t>
            </a:r>
            <a:br>
              <a:rPr lang="en-US" sz="2600" dirty="0"/>
            </a:br>
            <a:endParaRPr lang="en-IN" sz="2600" dirty="0"/>
          </a:p>
        </p:txBody>
      </p:sp>
      <p:sp>
        <p:nvSpPr>
          <p:cNvPr id="4" name="Slide Number Placeholder 3">
            <a:extLst>
              <a:ext uri="{FF2B5EF4-FFF2-40B4-BE49-F238E27FC236}">
                <a16:creationId xmlns:a16="http://schemas.microsoft.com/office/drawing/2014/main" id="{756FB9B2-C1B5-C004-3EAB-E57A2F32223E}"/>
              </a:ext>
            </a:extLst>
          </p:cNvPr>
          <p:cNvSpPr>
            <a:spLocks noGrp="1"/>
          </p:cNvSpPr>
          <p:nvPr>
            <p:ph type="sldNum" sz="quarter" idx="4"/>
          </p:nvPr>
        </p:nvSpPr>
        <p:spPr/>
        <p:txBody>
          <a:bodyPr/>
          <a:lstStyle/>
          <a:p>
            <a:fld id="{C37E4FB1-AD43-40BE-A2D5-51E31E25039B}" type="slidenum">
              <a:rPr lang="en-IN" smtClean="0"/>
              <a:pPr/>
              <a:t>11</a:t>
            </a:fld>
            <a:endParaRPr lang="en-IN" dirty="0"/>
          </a:p>
        </p:txBody>
      </p:sp>
    </p:spTree>
    <p:extLst>
      <p:ext uri="{BB962C8B-B14F-4D97-AF65-F5344CB8AC3E}">
        <p14:creationId xmlns:p14="http://schemas.microsoft.com/office/powerpoint/2010/main" val="3367508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72687E-F0F9-4795-CF34-8FFF53A90983}"/>
              </a:ext>
            </a:extLst>
          </p:cNvPr>
          <p:cNvSpPr>
            <a:spLocks noGrp="1"/>
          </p:cNvSpPr>
          <p:nvPr>
            <p:ph type="body" sz="quarter" idx="14"/>
          </p:nvPr>
        </p:nvSpPr>
        <p:spPr>
          <a:xfrm>
            <a:off x="76200" y="150814"/>
            <a:ext cx="11157857" cy="585787"/>
          </a:xfrm>
        </p:spPr>
        <p:txBody>
          <a:bodyPr/>
          <a:lstStyle/>
          <a:p>
            <a:r>
              <a:rPr lang="en-US" i="0" dirty="0">
                <a:solidFill>
                  <a:srgbClr val="FFFFFF"/>
                </a:solidFill>
                <a:effectLst/>
              </a:rPr>
              <a:t>Retrospective cancellation of vendors’ registration</a:t>
            </a:r>
            <a:endParaRPr lang="en-IN" dirty="0"/>
          </a:p>
        </p:txBody>
      </p:sp>
      <p:sp>
        <p:nvSpPr>
          <p:cNvPr id="3" name="Text Placeholder 2">
            <a:extLst>
              <a:ext uri="{FF2B5EF4-FFF2-40B4-BE49-F238E27FC236}">
                <a16:creationId xmlns:a16="http://schemas.microsoft.com/office/drawing/2014/main" id="{15FDEEA9-C74F-44E1-7C4C-18678CCF8B39}"/>
              </a:ext>
            </a:extLst>
          </p:cNvPr>
          <p:cNvSpPr>
            <a:spLocks noGrp="1"/>
          </p:cNvSpPr>
          <p:nvPr>
            <p:ph type="body" sz="quarter" idx="15"/>
          </p:nvPr>
        </p:nvSpPr>
        <p:spPr>
          <a:xfrm>
            <a:off x="270834" y="971735"/>
            <a:ext cx="11650331" cy="5749741"/>
          </a:xfrm>
        </p:spPr>
        <p:txBody>
          <a:bodyPr>
            <a:noAutofit/>
          </a:bodyPr>
          <a:lstStyle/>
          <a:p>
            <a:pPr marL="0" indent="0" algn="just">
              <a:lnSpc>
                <a:spcPct val="100000"/>
              </a:lnSpc>
              <a:buNone/>
            </a:pPr>
            <a:r>
              <a:rPr lang="en-US" sz="2600" b="1" i="1" dirty="0">
                <a:solidFill>
                  <a:srgbClr val="201F1E"/>
                </a:solidFill>
              </a:rPr>
              <a:t>Issue: </a:t>
            </a:r>
            <a:r>
              <a:rPr lang="en-US" sz="2600" b="0" i="0" dirty="0">
                <a:solidFill>
                  <a:srgbClr val="000000"/>
                </a:solidFill>
              </a:rPr>
              <a:t>ITC claimed from vendor whose RC is cancelled ab-initio. The department is insisting reversal of ITC with interest at 18% p.a. and penalty u/s 74.</a:t>
            </a:r>
          </a:p>
          <a:p>
            <a:pPr>
              <a:lnSpc>
                <a:spcPct val="100000"/>
              </a:lnSpc>
            </a:pPr>
            <a:endParaRPr lang="en-US" sz="700" b="0" i="0" dirty="0">
              <a:solidFill>
                <a:srgbClr val="201F1E"/>
              </a:solidFill>
            </a:endParaRPr>
          </a:p>
          <a:p>
            <a:pPr>
              <a:lnSpc>
                <a:spcPct val="100000"/>
              </a:lnSpc>
            </a:pPr>
            <a:r>
              <a:rPr lang="en-US" sz="2600" b="0" i="0" dirty="0">
                <a:solidFill>
                  <a:srgbClr val="201F1E"/>
                </a:solidFill>
              </a:rPr>
              <a:t>No such condition in the law</a:t>
            </a:r>
          </a:p>
          <a:p>
            <a:pPr>
              <a:lnSpc>
                <a:spcPct val="100000"/>
              </a:lnSpc>
            </a:pPr>
            <a:endParaRPr lang="en-US" sz="100" b="0" i="0" dirty="0">
              <a:solidFill>
                <a:srgbClr val="201F1E"/>
              </a:solidFill>
            </a:endParaRPr>
          </a:p>
          <a:p>
            <a:pPr>
              <a:lnSpc>
                <a:spcPct val="100000"/>
              </a:lnSpc>
            </a:pPr>
            <a:r>
              <a:rPr lang="en-IN" sz="2600" b="0" i="0" dirty="0" err="1">
                <a:solidFill>
                  <a:srgbClr val="201F1E"/>
                </a:solidFill>
              </a:rPr>
              <a:t>Bonafide</a:t>
            </a:r>
            <a:r>
              <a:rPr lang="en-IN" sz="2600" b="0" i="0" dirty="0">
                <a:solidFill>
                  <a:srgbClr val="201F1E"/>
                </a:solidFill>
              </a:rPr>
              <a:t> transaction</a:t>
            </a:r>
            <a:endParaRPr lang="en-IN" sz="500" b="0" i="0" dirty="0">
              <a:solidFill>
                <a:srgbClr val="201F1E"/>
              </a:solidFill>
            </a:endParaRPr>
          </a:p>
          <a:p>
            <a:pPr>
              <a:lnSpc>
                <a:spcPct val="100000"/>
              </a:lnSpc>
            </a:pPr>
            <a:endParaRPr lang="en-US" sz="100" b="0" i="0" dirty="0">
              <a:solidFill>
                <a:srgbClr val="201F1E"/>
              </a:solidFill>
            </a:endParaRPr>
          </a:p>
          <a:p>
            <a:pPr>
              <a:lnSpc>
                <a:spcPct val="100000"/>
              </a:lnSpc>
            </a:pPr>
            <a:r>
              <a:rPr lang="en-US" sz="2600" b="0" i="0" dirty="0">
                <a:solidFill>
                  <a:srgbClr val="201F1E"/>
                </a:solidFill>
              </a:rPr>
              <a:t>Non-payment of tax to be proven by the department along with non-recovery</a:t>
            </a:r>
            <a:endParaRPr lang="en-US" sz="500" b="0" i="0" dirty="0">
              <a:solidFill>
                <a:srgbClr val="201F1E"/>
              </a:solidFill>
            </a:endParaRPr>
          </a:p>
          <a:p>
            <a:pPr algn="just">
              <a:lnSpc>
                <a:spcPct val="100000"/>
              </a:lnSpc>
            </a:pPr>
            <a:endParaRPr lang="en-US" sz="100" b="0" i="0" dirty="0">
              <a:solidFill>
                <a:srgbClr val="201F1E"/>
              </a:solidFill>
            </a:endParaRPr>
          </a:p>
          <a:p>
            <a:pPr algn="just">
              <a:lnSpc>
                <a:spcPct val="100000"/>
              </a:lnSpc>
            </a:pPr>
            <a:r>
              <a:rPr lang="en-US" sz="2600" b="0" i="0" dirty="0">
                <a:solidFill>
                  <a:srgbClr val="201F1E"/>
                </a:solidFill>
              </a:rPr>
              <a:t>Return filing status of the vendor shows that the returns are filed by vendors during the period of cancellation – Thus the credit during this period should be available. </a:t>
            </a:r>
            <a:endParaRPr lang="en-US" sz="2600" dirty="0">
              <a:solidFill>
                <a:srgbClr val="201F1E"/>
              </a:solidFill>
            </a:endParaRPr>
          </a:p>
        </p:txBody>
      </p:sp>
      <p:sp>
        <p:nvSpPr>
          <p:cNvPr id="4" name="Slide Number Placeholder 3">
            <a:extLst>
              <a:ext uri="{FF2B5EF4-FFF2-40B4-BE49-F238E27FC236}">
                <a16:creationId xmlns:a16="http://schemas.microsoft.com/office/drawing/2014/main" id="{19BF04AF-37B9-D82E-8787-C4FB27CA7E8A}"/>
              </a:ext>
            </a:extLst>
          </p:cNvPr>
          <p:cNvSpPr>
            <a:spLocks noGrp="1"/>
          </p:cNvSpPr>
          <p:nvPr>
            <p:ph type="sldNum" sz="quarter" idx="4"/>
          </p:nvPr>
        </p:nvSpPr>
        <p:spPr/>
        <p:txBody>
          <a:bodyPr/>
          <a:lstStyle/>
          <a:p>
            <a:fld id="{C37E4FB1-AD43-40BE-A2D5-51E31E25039B}" type="slidenum">
              <a:rPr lang="en-IN" smtClean="0"/>
              <a:pPr/>
              <a:t>12</a:t>
            </a:fld>
            <a:endParaRPr lang="en-IN" dirty="0"/>
          </a:p>
        </p:txBody>
      </p:sp>
    </p:spTree>
    <p:extLst>
      <p:ext uri="{BB962C8B-B14F-4D97-AF65-F5344CB8AC3E}">
        <p14:creationId xmlns:p14="http://schemas.microsoft.com/office/powerpoint/2010/main" val="4200932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72687E-F0F9-4795-CF34-8FFF53A90983}"/>
              </a:ext>
            </a:extLst>
          </p:cNvPr>
          <p:cNvSpPr>
            <a:spLocks noGrp="1"/>
          </p:cNvSpPr>
          <p:nvPr>
            <p:ph type="body" sz="quarter" idx="14"/>
          </p:nvPr>
        </p:nvSpPr>
        <p:spPr>
          <a:xfrm>
            <a:off x="76200" y="150814"/>
            <a:ext cx="11157857" cy="585787"/>
          </a:xfrm>
        </p:spPr>
        <p:txBody>
          <a:bodyPr/>
          <a:lstStyle/>
          <a:p>
            <a:r>
              <a:rPr lang="en-US" i="0" dirty="0">
                <a:solidFill>
                  <a:srgbClr val="FFFFFF"/>
                </a:solidFill>
                <a:effectLst/>
              </a:rPr>
              <a:t>Retrospective cancellation of vendors’ registration</a:t>
            </a:r>
            <a:endParaRPr lang="en-IN" dirty="0"/>
          </a:p>
        </p:txBody>
      </p:sp>
      <p:sp>
        <p:nvSpPr>
          <p:cNvPr id="3" name="Text Placeholder 2">
            <a:extLst>
              <a:ext uri="{FF2B5EF4-FFF2-40B4-BE49-F238E27FC236}">
                <a16:creationId xmlns:a16="http://schemas.microsoft.com/office/drawing/2014/main" id="{15FDEEA9-C74F-44E1-7C4C-18678CCF8B39}"/>
              </a:ext>
            </a:extLst>
          </p:cNvPr>
          <p:cNvSpPr>
            <a:spLocks noGrp="1"/>
          </p:cNvSpPr>
          <p:nvPr>
            <p:ph type="body" sz="quarter" idx="15"/>
          </p:nvPr>
        </p:nvSpPr>
        <p:spPr>
          <a:xfrm>
            <a:off x="270834" y="1279960"/>
            <a:ext cx="11650331" cy="5749741"/>
          </a:xfrm>
        </p:spPr>
        <p:txBody>
          <a:bodyPr>
            <a:noAutofit/>
          </a:bodyPr>
          <a:lstStyle/>
          <a:p>
            <a:pPr>
              <a:lnSpc>
                <a:spcPct val="100000"/>
              </a:lnSpc>
            </a:pPr>
            <a:r>
              <a:rPr lang="en-US" sz="2600" dirty="0">
                <a:solidFill>
                  <a:srgbClr val="201F1E"/>
                </a:solidFill>
              </a:rPr>
              <a:t>Registration was active at the time of the transaction between the vendor and the recipient.</a:t>
            </a:r>
          </a:p>
          <a:p>
            <a:pPr>
              <a:lnSpc>
                <a:spcPct val="100000"/>
              </a:lnSpc>
            </a:pPr>
            <a:endParaRPr lang="en-US" sz="100" dirty="0">
              <a:solidFill>
                <a:srgbClr val="201F1E"/>
              </a:solidFill>
            </a:endParaRPr>
          </a:p>
          <a:p>
            <a:pPr>
              <a:lnSpc>
                <a:spcPct val="100000"/>
              </a:lnSpc>
            </a:pPr>
            <a:r>
              <a:rPr lang="en-US" sz="2600" dirty="0">
                <a:solidFill>
                  <a:srgbClr val="201F1E"/>
                </a:solidFill>
              </a:rPr>
              <a:t>GSTR-3B filing status</a:t>
            </a:r>
          </a:p>
          <a:p>
            <a:pPr>
              <a:lnSpc>
                <a:spcPct val="100000"/>
              </a:lnSpc>
            </a:pPr>
            <a:endParaRPr lang="en-US" sz="100" dirty="0">
              <a:solidFill>
                <a:srgbClr val="201F1E"/>
              </a:solidFill>
            </a:endParaRPr>
          </a:p>
          <a:p>
            <a:pPr algn="just">
              <a:lnSpc>
                <a:spcPct val="100000"/>
              </a:lnSpc>
            </a:pPr>
            <a:r>
              <a:rPr lang="en-US" sz="2600" b="1" kern="0" dirty="0">
                <a:effectLst/>
                <a:cs typeface="Times New Roman" panose="02020603050405020304" pitchFamily="18" charset="0"/>
              </a:rPr>
              <a:t>LGW Industries Ltd. and others vs Union of India &amp; Others</a:t>
            </a:r>
            <a:r>
              <a:rPr lang="en-US" sz="2600" b="1" kern="0" dirty="0">
                <a:solidFill>
                  <a:srgbClr val="201F1E"/>
                </a:solidFill>
                <a:effectLst/>
                <a:cs typeface="Times New Roman" panose="02020603050405020304" pitchFamily="18" charset="0"/>
              </a:rPr>
              <a:t> –</a:t>
            </a:r>
            <a:r>
              <a:rPr lang="en-US" sz="2600" b="1" kern="0" dirty="0">
                <a:solidFill>
                  <a:srgbClr val="201F1E"/>
                </a:solidFill>
                <a:cs typeface="Times New Roman" panose="02020603050405020304" pitchFamily="18" charset="0"/>
              </a:rPr>
              <a:t> </a:t>
            </a:r>
            <a:r>
              <a:rPr lang="en-US" sz="2600" kern="0" dirty="0">
                <a:solidFill>
                  <a:srgbClr val="201F1E"/>
                </a:solidFill>
                <a:cs typeface="Times New Roman" panose="02020603050405020304" pitchFamily="18" charset="0"/>
              </a:rPr>
              <a:t>ITC is not deniable merely because the registration of the vendor has been cancelled retrospectively.</a:t>
            </a:r>
            <a:endParaRPr lang="en-US" sz="2600" dirty="0">
              <a:solidFill>
                <a:srgbClr val="201F1E"/>
              </a:solidFill>
            </a:endParaRPr>
          </a:p>
        </p:txBody>
      </p:sp>
      <p:sp>
        <p:nvSpPr>
          <p:cNvPr id="4" name="Slide Number Placeholder 3">
            <a:extLst>
              <a:ext uri="{FF2B5EF4-FFF2-40B4-BE49-F238E27FC236}">
                <a16:creationId xmlns:a16="http://schemas.microsoft.com/office/drawing/2014/main" id="{19BF04AF-37B9-D82E-8787-C4FB27CA7E8A}"/>
              </a:ext>
            </a:extLst>
          </p:cNvPr>
          <p:cNvSpPr>
            <a:spLocks noGrp="1"/>
          </p:cNvSpPr>
          <p:nvPr>
            <p:ph type="sldNum" sz="quarter" idx="4"/>
          </p:nvPr>
        </p:nvSpPr>
        <p:spPr/>
        <p:txBody>
          <a:bodyPr/>
          <a:lstStyle/>
          <a:p>
            <a:fld id="{C37E4FB1-AD43-40BE-A2D5-51E31E25039B}" type="slidenum">
              <a:rPr lang="en-IN" smtClean="0"/>
              <a:pPr/>
              <a:t>13</a:t>
            </a:fld>
            <a:endParaRPr lang="en-IN" dirty="0"/>
          </a:p>
        </p:txBody>
      </p:sp>
    </p:spTree>
    <p:extLst>
      <p:ext uri="{BB962C8B-B14F-4D97-AF65-F5344CB8AC3E}">
        <p14:creationId xmlns:p14="http://schemas.microsoft.com/office/powerpoint/2010/main" val="750168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72687E-F0F9-4795-CF34-8FFF53A90983}"/>
              </a:ext>
            </a:extLst>
          </p:cNvPr>
          <p:cNvSpPr>
            <a:spLocks noGrp="1"/>
          </p:cNvSpPr>
          <p:nvPr>
            <p:ph type="body" sz="quarter" idx="14"/>
          </p:nvPr>
        </p:nvSpPr>
        <p:spPr>
          <a:xfrm>
            <a:off x="76200" y="150814"/>
            <a:ext cx="11157857" cy="585787"/>
          </a:xfrm>
        </p:spPr>
        <p:txBody>
          <a:bodyPr/>
          <a:lstStyle/>
          <a:p>
            <a:r>
              <a:rPr lang="en-US" i="0" dirty="0">
                <a:solidFill>
                  <a:srgbClr val="FFFFFF"/>
                </a:solidFill>
                <a:effectLst/>
              </a:rPr>
              <a:t>Retrospective cancellation of vendors’ registration</a:t>
            </a:r>
            <a:endParaRPr lang="en-IN" dirty="0"/>
          </a:p>
        </p:txBody>
      </p:sp>
      <p:sp>
        <p:nvSpPr>
          <p:cNvPr id="3" name="Text Placeholder 2">
            <a:extLst>
              <a:ext uri="{FF2B5EF4-FFF2-40B4-BE49-F238E27FC236}">
                <a16:creationId xmlns:a16="http://schemas.microsoft.com/office/drawing/2014/main" id="{15FDEEA9-C74F-44E1-7C4C-18678CCF8B39}"/>
              </a:ext>
            </a:extLst>
          </p:cNvPr>
          <p:cNvSpPr>
            <a:spLocks noGrp="1"/>
          </p:cNvSpPr>
          <p:nvPr>
            <p:ph type="body" sz="quarter" idx="15"/>
          </p:nvPr>
        </p:nvSpPr>
        <p:spPr>
          <a:xfrm>
            <a:off x="270834" y="1325974"/>
            <a:ext cx="11650331" cy="5749741"/>
          </a:xfrm>
        </p:spPr>
        <p:txBody>
          <a:bodyPr>
            <a:noAutofit/>
          </a:bodyPr>
          <a:lstStyle/>
          <a:p>
            <a:pPr algn="just">
              <a:lnSpc>
                <a:spcPct val="100000"/>
              </a:lnSpc>
            </a:pPr>
            <a:r>
              <a:rPr lang="en-US" sz="2600" b="0" i="0" dirty="0">
                <a:solidFill>
                  <a:srgbClr val="000000"/>
                </a:solidFill>
              </a:rPr>
              <a:t> </a:t>
            </a:r>
            <a:r>
              <a:rPr lang="en-US" sz="2600" b="1" i="0" dirty="0">
                <a:solidFill>
                  <a:srgbClr val="000000"/>
                </a:solidFill>
              </a:rPr>
              <a:t>M/s. </a:t>
            </a:r>
            <a:r>
              <a:rPr lang="en-US" sz="2600" b="1" i="0" dirty="0" err="1">
                <a:solidFill>
                  <a:srgbClr val="000000"/>
                </a:solidFill>
              </a:rPr>
              <a:t>Gargo</a:t>
            </a:r>
            <a:r>
              <a:rPr lang="en-US" sz="2600" b="1" i="0" dirty="0">
                <a:solidFill>
                  <a:srgbClr val="000000"/>
                </a:solidFill>
              </a:rPr>
              <a:t> Traders - High Court Calcutta – (WPA 1009 of 2022):</a:t>
            </a:r>
            <a:r>
              <a:rPr lang="en-US" sz="2600" b="0" i="0" dirty="0">
                <a:solidFill>
                  <a:srgbClr val="000000"/>
                </a:solidFill>
              </a:rPr>
              <a:t> Credit cannot be denied where supplier registration cancelled with retrospective effect as long as </a:t>
            </a:r>
            <a:r>
              <a:rPr lang="en-IN" sz="2600" b="0" i="0" dirty="0">
                <a:solidFill>
                  <a:srgbClr val="000000"/>
                </a:solidFill>
              </a:rPr>
              <a:t>transaction was valid.</a:t>
            </a:r>
            <a:endParaRPr lang="en-IN" sz="2600" dirty="0">
              <a:solidFill>
                <a:srgbClr val="000000"/>
              </a:solidFill>
            </a:endParaRPr>
          </a:p>
          <a:p>
            <a:pPr algn="just">
              <a:lnSpc>
                <a:spcPct val="100000"/>
              </a:lnSpc>
            </a:pPr>
            <a:r>
              <a:rPr lang="en-IN" sz="2600" b="1" i="0" dirty="0" err="1">
                <a:solidFill>
                  <a:srgbClr val="000000"/>
                </a:solidFill>
              </a:rPr>
              <a:t>Sanchita</a:t>
            </a:r>
            <a:r>
              <a:rPr lang="en-IN" sz="2600" b="1" i="0" dirty="0">
                <a:solidFill>
                  <a:srgbClr val="000000"/>
                </a:solidFill>
              </a:rPr>
              <a:t> Kundu &amp; </a:t>
            </a:r>
            <a:r>
              <a:rPr lang="en-IN" sz="2600" b="1" i="0" dirty="0" err="1">
                <a:solidFill>
                  <a:srgbClr val="000000"/>
                </a:solidFill>
              </a:rPr>
              <a:t>Anr</a:t>
            </a:r>
            <a:endParaRPr lang="en-IN" sz="2600" b="1" dirty="0">
              <a:solidFill>
                <a:srgbClr val="000000"/>
              </a:solidFill>
            </a:endParaRPr>
          </a:p>
          <a:p>
            <a:pPr algn="just">
              <a:lnSpc>
                <a:spcPct val="100000"/>
              </a:lnSpc>
            </a:pPr>
            <a:r>
              <a:rPr lang="en-US" sz="2600" b="1" i="1" dirty="0">
                <a:solidFill>
                  <a:srgbClr val="000000"/>
                </a:solidFill>
              </a:rPr>
              <a:t>State Of Maharashtra v. Suresh Trading Company 1996 (2) TMI 451 - Supreme Court – </a:t>
            </a:r>
            <a:r>
              <a:rPr lang="en-US" sz="2600" b="0" i="1" dirty="0">
                <a:solidFill>
                  <a:srgbClr val="000000"/>
                </a:solidFill>
              </a:rPr>
              <a:t>the retrospective cancellation of the registration certificate of the selling dealer can have no effect on the person who acted upon the strength of the registration certificate when it was in force</a:t>
            </a:r>
          </a:p>
          <a:p>
            <a:pPr marL="0" indent="0" algn="just">
              <a:lnSpc>
                <a:spcPct val="100000"/>
              </a:lnSpc>
              <a:buNone/>
            </a:pPr>
            <a:endParaRPr lang="en-US" sz="500" b="0" i="1" dirty="0">
              <a:solidFill>
                <a:srgbClr val="000000"/>
              </a:solidFill>
            </a:endParaRPr>
          </a:p>
          <a:p>
            <a:pPr marL="0" indent="0" algn="just">
              <a:lnSpc>
                <a:spcPct val="100000"/>
              </a:lnSpc>
              <a:buNone/>
            </a:pPr>
            <a:r>
              <a:rPr lang="en-US" sz="2600" b="1" i="0" dirty="0">
                <a:solidFill>
                  <a:srgbClr val="0070C0"/>
                </a:solidFill>
              </a:rPr>
              <a:t>Takeaway – Cancellation of registration with retrospective effect must not result in denying the </a:t>
            </a:r>
            <a:r>
              <a:rPr lang="en-IN" sz="2600" b="1" i="0" dirty="0">
                <a:solidFill>
                  <a:srgbClr val="0070C0"/>
                </a:solidFill>
              </a:rPr>
              <a:t>ITC to the buyers</a:t>
            </a:r>
            <a:endParaRPr lang="en-IN" sz="2600" b="0" i="0" dirty="0">
              <a:solidFill>
                <a:srgbClr val="000000"/>
              </a:solidFill>
            </a:endParaRPr>
          </a:p>
        </p:txBody>
      </p:sp>
      <p:sp>
        <p:nvSpPr>
          <p:cNvPr id="4" name="Slide Number Placeholder 3">
            <a:extLst>
              <a:ext uri="{FF2B5EF4-FFF2-40B4-BE49-F238E27FC236}">
                <a16:creationId xmlns:a16="http://schemas.microsoft.com/office/drawing/2014/main" id="{19BF04AF-37B9-D82E-8787-C4FB27CA7E8A}"/>
              </a:ext>
            </a:extLst>
          </p:cNvPr>
          <p:cNvSpPr>
            <a:spLocks noGrp="1"/>
          </p:cNvSpPr>
          <p:nvPr>
            <p:ph type="sldNum" sz="quarter" idx="4"/>
          </p:nvPr>
        </p:nvSpPr>
        <p:spPr/>
        <p:txBody>
          <a:bodyPr/>
          <a:lstStyle/>
          <a:p>
            <a:fld id="{C37E4FB1-AD43-40BE-A2D5-51E31E25039B}" type="slidenum">
              <a:rPr lang="en-IN" smtClean="0"/>
              <a:pPr/>
              <a:t>14</a:t>
            </a:fld>
            <a:endParaRPr lang="en-IN" dirty="0"/>
          </a:p>
        </p:txBody>
      </p:sp>
    </p:spTree>
    <p:extLst>
      <p:ext uri="{BB962C8B-B14F-4D97-AF65-F5344CB8AC3E}">
        <p14:creationId xmlns:p14="http://schemas.microsoft.com/office/powerpoint/2010/main" val="978527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D6CC59-D1D7-FD7F-777D-74320448EFF9}"/>
              </a:ext>
            </a:extLst>
          </p:cNvPr>
          <p:cNvSpPr>
            <a:spLocks noGrp="1"/>
          </p:cNvSpPr>
          <p:nvPr>
            <p:ph type="body" sz="quarter" idx="14"/>
          </p:nvPr>
        </p:nvSpPr>
        <p:spPr>
          <a:xfrm>
            <a:off x="327025" y="258969"/>
            <a:ext cx="9200433" cy="585787"/>
          </a:xfrm>
        </p:spPr>
        <p:txBody>
          <a:bodyPr/>
          <a:lstStyle/>
          <a:p>
            <a:r>
              <a:rPr lang="en-US" dirty="0"/>
              <a:t>Section 16(2)(b) – Conditions for claiming ITC</a:t>
            </a:r>
            <a:endParaRPr lang="en-IN" dirty="0"/>
          </a:p>
        </p:txBody>
      </p:sp>
      <p:sp>
        <p:nvSpPr>
          <p:cNvPr id="3" name="Text Placeholder 2">
            <a:extLst>
              <a:ext uri="{FF2B5EF4-FFF2-40B4-BE49-F238E27FC236}">
                <a16:creationId xmlns:a16="http://schemas.microsoft.com/office/drawing/2014/main" id="{9B694C6D-7141-6824-8C80-1C1DC27C2FE3}"/>
              </a:ext>
            </a:extLst>
          </p:cNvPr>
          <p:cNvSpPr>
            <a:spLocks noGrp="1"/>
          </p:cNvSpPr>
          <p:nvPr>
            <p:ph type="body" sz="quarter" idx="15"/>
          </p:nvPr>
        </p:nvSpPr>
        <p:spPr>
          <a:xfrm>
            <a:off x="327025" y="1108259"/>
            <a:ext cx="11650331" cy="5749741"/>
          </a:xfrm>
        </p:spPr>
        <p:txBody>
          <a:bodyPr>
            <a:noAutofit/>
          </a:bodyPr>
          <a:lstStyle/>
          <a:p>
            <a:pPr algn="just">
              <a:lnSpc>
                <a:spcPct val="100000"/>
              </a:lnSpc>
            </a:pPr>
            <a:endParaRPr lang="en-US" sz="300" dirty="0"/>
          </a:p>
          <a:p>
            <a:pPr algn="just">
              <a:lnSpc>
                <a:spcPct val="100000"/>
              </a:lnSpc>
            </a:pPr>
            <a:r>
              <a:rPr lang="en-US" sz="2600" dirty="0"/>
              <a:t>Has received the goods or services or both</a:t>
            </a:r>
          </a:p>
          <a:p>
            <a:pPr marL="627063" algn="just">
              <a:lnSpc>
                <a:spcPct val="100000"/>
              </a:lnSpc>
              <a:buFont typeface="Wingdings" panose="05000000000000000000" pitchFamily="2" charset="2"/>
              <a:buChar char="v"/>
            </a:pPr>
            <a:r>
              <a:rPr lang="en-US" sz="2600" dirty="0"/>
              <a:t>How to establish receipt of services?</a:t>
            </a:r>
          </a:p>
          <a:p>
            <a:pPr marL="627063" algn="just">
              <a:lnSpc>
                <a:spcPct val="100000"/>
              </a:lnSpc>
              <a:buFont typeface="Wingdings" panose="05000000000000000000" pitchFamily="2" charset="2"/>
              <a:buChar char="v"/>
            </a:pPr>
            <a:endParaRPr lang="en-US" sz="100" dirty="0"/>
          </a:p>
          <a:p>
            <a:pPr marL="627063" algn="just">
              <a:lnSpc>
                <a:spcPct val="100000"/>
              </a:lnSpc>
              <a:buFont typeface="Wingdings" panose="05000000000000000000" pitchFamily="2" charset="2"/>
              <a:buChar char="v"/>
            </a:pPr>
            <a:r>
              <a:rPr lang="en-US" sz="2600" dirty="0"/>
              <a:t>Does ‘received’ word refers to actual delivery or even constructive delivery?</a:t>
            </a:r>
          </a:p>
          <a:p>
            <a:pPr marL="627063" algn="just">
              <a:lnSpc>
                <a:spcPct val="100000"/>
              </a:lnSpc>
              <a:buFont typeface="Wingdings" panose="05000000000000000000" pitchFamily="2" charset="2"/>
              <a:buChar char="v"/>
            </a:pPr>
            <a:endParaRPr lang="en-US" sz="100" dirty="0"/>
          </a:p>
          <a:p>
            <a:pPr marL="627063" algn="just">
              <a:lnSpc>
                <a:spcPct val="100000"/>
              </a:lnSpc>
              <a:buFont typeface="Wingdings" panose="05000000000000000000" pitchFamily="2" charset="2"/>
              <a:buChar char="v"/>
            </a:pPr>
            <a:r>
              <a:rPr lang="en-US" sz="2600" dirty="0"/>
              <a:t>Relevance of e-way bill?</a:t>
            </a:r>
          </a:p>
          <a:p>
            <a:pPr marL="627063" algn="just">
              <a:lnSpc>
                <a:spcPct val="100000"/>
              </a:lnSpc>
              <a:buFont typeface="Wingdings" panose="05000000000000000000" pitchFamily="2" charset="2"/>
              <a:buChar char="v"/>
            </a:pPr>
            <a:endParaRPr lang="en-US" sz="100" dirty="0"/>
          </a:p>
          <a:p>
            <a:pPr marL="627063" algn="just">
              <a:lnSpc>
                <a:spcPct val="100000"/>
              </a:lnSpc>
              <a:buFont typeface="Wingdings" panose="05000000000000000000" pitchFamily="2" charset="2"/>
              <a:buChar char="v"/>
            </a:pPr>
            <a:r>
              <a:rPr lang="en-US" sz="2600" dirty="0"/>
              <a:t>Year-end transactions?</a:t>
            </a:r>
          </a:p>
          <a:p>
            <a:pPr marL="627063" algn="just">
              <a:lnSpc>
                <a:spcPct val="100000"/>
              </a:lnSpc>
              <a:buFont typeface="Wingdings" panose="05000000000000000000" pitchFamily="2" charset="2"/>
              <a:buChar char="v"/>
            </a:pPr>
            <a:endParaRPr lang="en-US" sz="100" dirty="0"/>
          </a:p>
          <a:p>
            <a:pPr marL="627063" algn="just">
              <a:lnSpc>
                <a:spcPct val="100000"/>
              </a:lnSpc>
              <a:buFont typeface="Wingdings" panose="05000000000000000000" pitchFamily="2" charset="2"/>
              <a:buChar char="v"/>
            </a:pPr>
            <a:r>
              <a:rPr lang="en-US" sz="2600" dirty="0"/>
              <a:t>ITC </a:t>
            </a:r>
            <a:r>
              <a:rPr lang="en-US" sz="2600" dirty="0" err="1"/>
              <a:t>availment</a:t>
            </a:r>
            <a:r>
              <a:rPr lang="en-US" sz="2600" dirty="0"/>
              <a:t> in case of AMC contracts and insurance contracts?</a:t>
            </a:r>
          </a:p>
          <a:p>
            <a:pPr marL="174625" indent="0" algn="just">
              <a:lnSpc>
                <a:spcPct val="100000"/>
              </a:lnSpc>
              <a:buNone/>
            </a:pPr>
            <a:endParaRPr lang="en-US" sz="2600" dirty="0"/>
          </a:p>
          <a:p>
            <a:pPr marL="174625" indent="0" algn="just">
              <a:lnSpc>
                <a:spcPct val="100000"/>
              </a:lnSpc>
              <a:buNone/>
            </a:pPr>
            <a:endParaRPr lang="en-US" sz="2600" dirty="0"/>
          </a:p>
          <a:p>
            <a:pPr marL="0" indent="0" algn="just">
              <a:lnSpc>
                <a:spcPct val="100000"/>
              </a:lnSpc>
              <a:buNone/>
            </a:pPr>
            <a:endParaRPr lang="en-US" sz="2600" dirty="0"/>
          </a:p>
        </p:txBody>
      </p:sp>
      <p:sp>
        <p:nvSpPr>
          <p:cNvPr id="4" name="Slide Number Placeholder 3">
            <a:extLst>
              <a:ext uri="{FF2B5EF4-FFF2-40B4-BE49-F238E27FC236}">
                <a16:creationId xmlns:a16="http://schemas.microsoft.com/office/drawing/2014/main" id="{D4E21A0A-5D26-1375-BC9B-AF6A741E2362}"/>
              </a:ext>
            </a:extLst>
          </p:cNvPr>
          <p:cNvSpPr>
            <a:spLocks noGrp="1"/>
          </p:cNvSpPr>
          <p:nvPr>
            <p:ph type="sldNum" sz="quarter" idx="4"/>
          </p:nvPr>
        </p:nvSpPr>
        <p:spPr/>
        <p:txBody>
          <a:bodyPr/>
          <a:lstStyle/>
          <a:p>
            <a:fld id="{C37E4FB1-AD43-40BE-A2D5-51E31E25039B}" type="slidenum">
              <a:rPr lang="en-IN" smtClean="0"/>
              <a:pPr/>
              <a:t>15</a:t>
            </a:fld>
            <a:endParaRPr lang="en-IN" dirty="0"/>
          </a:p>
        </p:txBody>
      </p:sp>
    </p:spTree>
    <p:extLst>
      <p:ext uri="{BB962C8B-B14F-4D97-AF65-F5344CB8AC3E}">
        <p14:creationId xmlns:p14="http://schemas.microsoft.com/office/powerpoint/2010/main" val="387785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F146E2-D9AB-E3B6-CF16-E0D1F7FEA04E}"/>
              </a:ext>
            </a:extLst>
          </p:cNvPr>
          <p:cNvSpPr>
            <a:spLocks noGrp="1"/>
          </p:cNvSpPr>
          <p:nvPr>
            <p:ph type="body" sz="quarter" idx="14"/>
          </p:nvPr>
        </p:nvSpPr>
        <p:spPr>
          <a:xfrm>
            <a:off x="195209" y="150814"/>
            <a:ext cx="9104296" cy="820921"/>
          </a:xfrm>
        </p:spPr>
        <p:txBody>
          <a:bodyPr/>
          <a:lstStyle/>
          <a:p>
            <a:r>
              <a:rPr lang="en-US" dirty="0"/>
              <a:t>Vendor not filed GSTR-3B</a:t>
            </a:r>
            <a:endParaRPr lang="en-IN" dirty="0"/>
          </a:p>
        </p:txBody>
      </p:sp>
      <p:sp>
        <p:nvSpPr>
          <p:cNvPr id="3" name="Text Placeholder 2">
            <a:extLst>
              <a:ext uri="{FF2B5EF4-FFF2-40B4-BE49-F238E27FC236}">
                <a16:creationId xmlns:a16="http://schemas.microsoft.com/office/drawing/2014/main" id="{ACD2C739-B25D-B07E-A8C9-4963E55FF307}"/>
              </a:ext>
            </a:extLst>
          </p:cNvPr>
          <p:cNvSpPr>
            <a:spLocks noGrp="1"/>
          </p:cNvSpPr>
          <p:nvPr>
            <p:ph type="body" sz="quarter" idx="15"/>
          </p:nvPr>
        </p:nvSpPr>
        <p:spPr/>
        <p:txBody>
          <a:bodyPr>
            <a:noAutofit/>
          </a:bodyPr>
          <a:lstStyle/>
          <a:p>
            <a:pPr algn="just">
              <a:lnSpc>
                <a:spcPct val="100000"/>
              </a:lnSpc>
              <a:spcAft>
                <a:spcPts val="500"/>
              </a:spcAft>
            </a:pPr>
            <a:r>
              <a:rPr lang="en-US" sz="2600" b="1" dirty="0"/>
              <a:t>Issue: - </a:t>
            </a:r>
            <a:r>
              <a:rPr lang="en-US" sz="2600" b="1" kern="0" spc="-20" dirty="0">
                <a:solidFill>
                  <a:srgbClr val="000000"/>
                </a:solidFill>
                <a:effectLst/>
                <a:cs typeface="Arial Unicode MS"/>
              </a:rPr>
              <a:t>ITC availed concerning invoices w.r.t. which the vendors have not filed GSTR 3B </a:t>
            </a:r>
          </a:p>
          <a:p>
            <a:pPr algn="just">
              <a:lnSpc>
                <a:spcPct val="100000"/>
              </a:lnSpc>
              <a:spcAft>
                <a:spcPts val="500"/>
              </a:spcAft>
            </a:pPr>
            <a:endParaRPr lang="en-US" sz="700" b="1" kern="0" spc="-20" dirty="0">
              <a:solidFill>
                <a:srgbClr val="000000"/>
              </a:solidFill>
              <a:effectLst/>
              <a:cs typeface="Arial Unicode MS"/>
            </a:endParaRPr>
          </a:p>
          <a:p>
            <a:pPr marL="539750" algn="just">
              <a:lnSpc>
                <a:spcPct val="100000"/>
              </a:lnSpc>
              <a:spcAft>
                <a:spcPts val="500"/>
              </a:spcAft>
              <a:buFont typeface="Wingdings" panose="05000000000000000000" pitchFamily="2" charset="2"/>
              <a:buChar char="Ø"/>
            </a:pPr>
            <a:r>
              <a:rPr lang="en-US" sz="2600" spc="-20" dirty="0">
                <a:solidFill>
                  <a:srgbClr val="000000"/>
                </a:solidFill>
                <a:effectLst/>
                <a:cs typeface="Arial Unicode MS"/>
              </a:rPr>
              <a:t>No mechanism to ascertain whether the vendor has paid the GST</a:t>
            </a:r>
            <a:endParaRPr lang="en-IN" sz="260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endParaRPr lang="en-US" sz="100" b="1" kern="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US" sz="2600" dirty="0">
                <a:effectLst/>
                <a:cs typeface="Times New Roman" panose="02020603050405020304" pitchFamily="18" charset="0"/>
              </a:rPr>
              <a:t>New condition imposed in Rule 37A – not to be implemented retrospectively </a:t>
            </a:r>
            <a:endParaRPr lang="en-IN" sz="260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US" sz="2600" b="1" kern="0" dirty="0">
                <a:effectLst/>
                <a:cs typeface="Times New Roman" panose="02020603050405020304" pitchFamily="18" charset="0"/>
              </a:rPr>
              <a:t>Arise India Limited vs. Commissioner of Trade &amp; Taxes, Delhi and </a:t>
            </a:r>
            <a:r>
              <a:rPr lang="en-US" sz="2600" b="1" kern="0" dirty="0" err="1">
                <a:effectLst/>
                <a:cs typeface="Times New Roman" panose="02020603050405020304" pitchFamily="18" charset="0"/>
              </a:rPr>
              <a:t>Ors</a:t>
            </a:r>
            <a:r>
              <a:rPr lang="en-US" sz="2600" b="1" kern="0" dirty="0">
                <a:effectLst/>
                <a:cs typeface="Times New Roman" panose="02020603050405020304" pitchFamily="18" charset="0"/>
              </a:rPr>
              <a:t> </a:t>
            </a:r>
            <a:r>
              <a:rPr lang="en-US" sz="2600" kern="0" dirty="0">
                <a:effectLst/>
                <a:cs typeface="Times New Roman" panose="02020603050405020304" pitchFamily="18" charset="0"/>
              </a:rPr>
              <a:t>– As there is no mechanism to ascertain whether the seller has paid tax, ITC is not deniable</a:t>
            </a:r>
          </a:p>
          <a:p>
            <a:pPr marL="539750" algn="just">
              <a:lnSpc>
                <a:spcPct val="100000"/>
              </a:lnSpc>
              <a:spcAft>
                <a:spcPts val="500"/>
              </a:spcAft>
              <a:buFont typeface="Wingdings" panose="05000000000000000000" pitchFamily="2" charset="2"/>
              <a:buChar char="Ø"/>
            </a:pPr>
            <a:endParaRPr lang="en-US" sz="10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US" sz="2600" dirty="0">
                <a:effectLst/>
                <a:cs typeface="Times New Roman" panose="02020603050405020304" pitchFamily="18" charset="0"/>
              </a:rPr>
              <a:t>Doctrine of impossibility would apply &amp; Section 16(2)(c) is deemed satisfied</a:t>
            </a:r>
          </a:p>
          <a:p>
            <a:pPr marL="539750" algn="just">
              <a:lnSpc>
                <a:spcPct val="100000"/>
              </a:lnSpc>
              <a:spcAft>
                <a:spcPts val="500"/>
              </a:spcAft>
              <a:buFont typeface="Wingdings" panose="05000000000000000000" pitchFamily="2" charset="2"/>
              <a:buChar char="Ø"/>
            </a:pPr>
            <a:endParaRPr lang="en-US" sz="2600" dirty="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6E4F90E-4290-B041-76DB-8E60B8100988}"/>
              </a:ext>
            </a:extLst>
          </p:cNvPr>
          <p:cNvSpPr>
            <a:spLocks noGrp="1"/>
          </p:cNvSpPr>
          <p:nvPr>
            <p:ph type="sldNum" sz="quarter" idx="4"/>
          </p:nvPr>
        </p:nvSpPr>
        <p:spPr/>
        <p:txBody>
          <a:bodyPr/>
          <a:lstStyle/>
          <a:p>
            <a:fld id="{C37E4FB1-AD43-40BE-A2D5-51E31E25039B}" type="slidenum">
              <a:rPr lang="en-IN" smtClean="0"/>
              <a:pPr/>
              <a:t>16</a:t>
            </a:fld>
            <a:endParaRPr lang="en-IN" dirty="0"/>
          </a:p>
        </p:txBody>
      </p:sp>
    </p:spTree>
    <p:extLst>
      <p:ext uri="{BB962C8B-B14F-4D97-AF65-F5344CB8AC3E}">
        <p14:creationId xmlns:p14="http://schemas.microsoft.com/office/powerpoint/2010/main" val="2931243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F146E2-D9AB-E3B6-CF16-E0D1F7FEA04E}"/>
              </a:ext>
            </a:extLst>
          </p:cNvPr>
          <p:cNvSpPr>
            <a:spLocks noGrp="1"/>
          </p:cNvSpPr>
          <p:nvPr>
            <p:ph type="body" sz="quarter" idx="14"/>
          </p:nvPr>
        </p:nvSpPr>
        <p:spPr>
          <a:xfrm>
            <a:off x="195209" y="150814"/>
            <a:ext cx="9104296" cy="820921"/>
          </a:xfrm>
        </p:spPr>
        <p:txBody>
          <a:bodyPr/>
          <a:lstStyle/>
          <a:p>
            <a:r>
              <a:rPr lang="en-US" dirty="0"/>
              <a:t>Vendor not filed GSTR-3B</a:t>
            </a:r>
            <a:endParaRPr lang="en-IN" dirty="0"/>
          </a:p>
        </p:txBody>
      </p:sp>
      <p:sp>
        <p:nvSpPr>
          <p:cNvPr id="3" name="Text Placeholder 2">
            <a:extLst>
              <a:ext uri="{FF2B5EF4-FFF2-40B4-BE49-F238E27FC236}">
                <a16:creationId xmlns:a16="http://schemas.microsoft.com/office/drawing/2014/main" id="{ACD2C739-B25D-B07E-A8C9-4963E55FF307}"/>
              </a:ext>
            </a:extLst>
          </p:cNvPr>
          <p:cNvSpPr>
            <a:spLocks noGrp="1"/>
          </p:cNvSpPr>
          <p:nvPr>
            <p:ph type="body" sz="quarter" idx="15"/>
          </p:nvPr>
        </p:nvSpPr>
        <p:spPr>
          <a:xfrm>
            <a:off x="403225" y="1238888"/>
            <a:ext cx="11650331" cy="5749741"/>
          </a:xfrm>
        </p:spPr>
        <p:txBody>
          <a:bodyPr>
            <a:noAutofit/>
          </a:bodyPr>
          <a:lstStyle/>
          <a:p>
            <a:pPr marL="539750" algn="just">
              <a:lnSpc>
                <a:spcPct val="100000"/>
              </a:lnSpc>
              <a:spcAft>
                <a:spcPts val="500"/>
              </a:spcAft>
              <a:buFont typeface="Wingdings" panose="05000000000000000000" pitchFamily="2" charset="2"/>
              <a:buChar char="Ø"/>
            </a:pPr>
            <a:r>
              <a:rPr lang="en-US" sz="2600" i="1" kern="0" dirty="0">
                <a:effectLst/>
                <a:cs typeface="Times New Roman" panose="02020603050405020304" pitchFamily="18" charset="0"/>
              </a:rPr>
              <a:t>Lex non-</a:t>
            </a:r>
            <a:r>
              <a:rPr lang="en-US" sz="2600" i="1" kern="0" dirty="0" err="1">
                <a:effectLst/>
                <a:cs typeface="Times New Roman" panose="02020603050405020304" pitchFamily="18" charset="0"/>
              </a:rPr>
              <a:t>cogit</a:t>
            </a:r>
            <a:r>
              <a:rPr lang="en-US" sz="2600" i="1" kern="0" dirty="0">
                <a:effectLst/>
                <a:cs typeface="Times New Roman" panose="02020603050405020304" pitchFamily="18" charset="0"/>
              </a:rPr>
              <a:t> ad </a:t>
            </a:r>
            <a:r>
              <a:rPr lang="en-US" sz="2600" i="1" kern="0" dirty="0" err="1">
                <a:effectLst/>
                <a:cs typeface="Times New Roman" panose="02020603050405020304" pitchFamily="18" charset="0"/>
              </a:rPr>
              <a:t>impossibilia</a:t>
            </a:r>
            <a:r>
              <a:rPr lang="en-US" sz="2600" kern="0" dirty="0">
                <a:effectLst/>
                <a:cs typeface="Times New Roman" panose="02020603050405020304" pitchFamily="18" charset="0"/>
              </a:rPr>
              <a:t> - </a:t>
            </a:r>
            <a:r>
              <a:rPr lang="en-US" sz="2600" b="1" kern="0" dirty="0">
                <a:effectLst/>
                <a:cs typeface="Times New Roman" panose="02020603050405020304" pitchFamily="18" charset="0"/>
              </a:rPr>
              <a:t>M/s. Shiv Enterprises v. State of Punjab and others</a:t>
            </a:r>
          </a:p>
          <a:p>
            <a:pPr marL="539750" algn="just">
              <a:lnSpc>
                <a:spcPct val="100000"/>
              </a:lnSpc>
              <a:spcAft>
                <a:spcPts val="500"/>
              </a:spcAft>
              <a:buFont typeface="Wingdings" panose="05000000000000000000" pitchFamily="2" charset="2"/>
              <a:buChar char="Ø"/>
            </a:pPr>
            <a:endParaRPr lang="en-US" sz="100" b="1" kern="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IN" sz="2600" dirty="0">
                <a:effectLst/>
                <a:cs typeface="Arial" panose="020B0604020202020204" pitchFamily="34" charset="0"/>
              </a:rPr>
              <a:t>Due diligence</a:t>
            </a:r>
            <a:endParaRPr lang="en-IN" sz="260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endParaRPr lang="en-US" sz="100" b="1" kern="0" dirty="0">
              <a:effectLst/>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US" sz="2600" b="1" kern="0" dirty="0">
                <a:effectLst/>
                <a:cs typeface="Times New Roman" panose="02020603050405020304" pitchFamily="18" charset="0"/>
              </a:rPr>
              <a:t>M/s LWG Industries Limited Vs Union of India</a:t>
            </a:r>
            <a:r>
              <a:rPr lang="en-US" sz="2600" b="1" kern="0" dirty="0">
                <a:cs typeface="Times New Roman" panose="02020603050405020304" pitchFamily="18" charset="0"/>
              </a:rPr>
              <a:t> </a:t>
            </a:r>
            <a:r>
              <a:rPr lang="en-US" sz="2600" kern="0" dirty="0">
                <a:cs typeface="Times New Roman" panose="02020603050405020304" pitchFamily="18" charset="0"/>
              </a:rPr>
              <a:t>– ITC availed based on tax invoices and payment is made to the suppliers, ITC is eligible</a:t>
            </a:r>
          </a:p>
          <a:p>
            <a:pPr marL="539750" algn="just">
              <a:lnSpc>
                <a:spcPct val="100000"/>
              </a:lnSpc>
              <a:spcAft>
                <a:spcPts val="500"/>
              </a:spcAft>
              <a:buFont typeface="Wingdings" panose="05000000000000000000" pitchFamily="2" charset="2"/>
              <a:buChar char="Ø"/>
            </a:pPr>
            <a:endParaRPr lang="en-US" sz="100" kern="0" dirty="0">
              <a:cs typeface="Times New Roman" panose="02020603050405020304" pitchFamily="18" charset="0"/>
            </a:endParaRPr>
          </a:p>
          <a:p>
            <a:pPr marL="539750" algn="just">
              <a:lnSpc>
                <a:spcPct val="100000"/>
              </a:lnSpc>
              <a:spcAft>
                <a:spcPts val="500"/>
              </a:spcAft>
              <a:buFont typeface="Wingdings" panose="05000000000000000000" pitchFamily="2" charset="2"/>
              <a:buChar char="Ø"/>
            </a:pPr>
            <a:r>
              <a:rPr lang="en-US" sz="2600" kern="0" dirty="0">
                <a:cs typeface="Times New Roman" panose="02020603050405020304" pitchFamily="18" charset="0"/>
              </a:rPr>
              <a:t>Recovery procedure should be initiated from suppliers first – </a:t>
            </a:r>
          </a:p>
          <a:p>
            <a:pPr marL="1225550" lvl="1" indent="-457200" algn="just">
              <a:lnSpc>
                <a:spcPct val="100000"/>
              </a:lnSpc>
              <a:spcAft>
                <a:spcPts val="500"/>
              </a:spcAft>
              <a:buFont typeface="Courier New" panose="02070309020205020404" pitchFamily="49" charset="0"/>
              <a:buChar char="o"/>
            </a:pPr>
            <a:r>
              <a:rPr lang="en-US" sz="2600" b="1" kern="0" dirty="0">
                <a:effectLst/>
                <a:cs typeface="Times New Roman" panose="02020603050405020304" pitchFamily="18" charset="0"/>
              </a:rPr>
              <a:t>D.Y. </a:t>
            </a:r>
            <a:r>
              <a:rPr lang="en-US" sz="2600" b="1" kern="0" dirty="0" err="1">
                <a:effectLst/>
                <a:cs typeface="Times New Roman" panose="02020603050405020304" pitchFamily="18" charset="0"/>
              </a:rPr>
              <a:t>Beathel</a:t>
            </a:r>
            <a:r>
              <a:rPr lang="en-US" sz="2600" b="1" kern="0" dirty="0">
                <a:effectLst/>
                <a:cs typeface="Times New Roman" panose="02020603050405020304" pitchFamily="18" charset="0"/>
              </a:rPr>
              <a:t> Enterprises vs. State Tax Officer </a:t>
            </a:r>
          </a:p>
          <a:p>
            <a:pPr marL="0" indent="0" algn="just">
              <a:lnSpc>
                <a:spcPct val="100000"/>
              </a:lnSpc>
              <a:spcAft>
                <a:spcPts val="500"/>
              </a:spcAft>
              <a:buNone/>
            </a:pPr>
            <a:endParaRPr lang="en-US" sz="2600" b="1" kern="0" dirty="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6E4F90E-4290-B041-76DB-8E60B8100988}"/>
              </a:ext>
            </a:extLst>
          </p:cNvPr>
          <p:cNvSpPr>
            <a:spLocks noGrp="1"/>
          </p:cNvSpPr>
          <p:nvPr>
            <p:ph type="sldNum" sz="quarter" idx="4"/>
          </p:nvPr>
        </p:nvSpPr>
        <p:spPr/>
        <p:txBody>
          <a:bodyPr/>
          <a:lstStyle/>
          <a:p>
            <a:fld id="{C37E4FB1-AD43-40BE-A2D5-51E31E25039B}" type="slidenum">
              <a:rPr lang="en-IN" smtClean="0"/>
              <a:pPr/>
              <a:t>17</a:t>
            </a:fld>
            <a:endParaRPr lang="en-IN" dirty="0"/>
          </a:p>
        </p:txBody>
      </p:sp>
    </p:spTree>
    <p:extLst>
      <p:ext uri="{BB962C8B-B14F-4D97-AF65-F5344CB8AC3E}">
        <p14:creationId xmlns:p14="http://schemas.microsoft.com/office/powerpoint/2010/main" val="3430811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F146E2-D9AB-E3B6-CF16-E0D1F7FEA04E}"/>
              </a:ext>
            </a:extLst>
          </p:cNvPr>
          <p:cNvSpPr>
            <a:spLocks noGrp="1"/>
          </p:cNvSpPr>
          <p:nvPr>
            <p:ph type="body" sz="quarter" idx="14"/>
          </p:nvPr>
        </p:nvSpPr>
        <p:spPr>
          <a:xfrm>
            <a:off x="195209" y="150814"/>
            <a:ext cx="9104296" cy="820921"/>
          </a:xfrm>
        </p:spPr>
        <p:txBody>
          <a:bodyPr/>
          <a:lstStyle/>
          <a:p>
            <a:r>
              <a:rPr lang="en-US" dirty="0"/>
              <a:t>Vendor not filed GSTR-3B</a:t>
            </a:r>
            <a:endParaRPr lang="en-IN" dirty="0"/>
          </a:p>
        </p:txBody>
      </p:sp>
      <p:sp>
        <p:nvSpPr>
          <p:cNvPr id="3" name="Text Placeholder 2">
            <a:extLst>
              <a:ext uri="{FF2B5EF4-FFF2-40B4-BE49-F238E27FC236}">
                <a16:creationId xmlns:a16="http://schemas.microsoft.com/office/drawing/2014/main" id="{ACD2C739-B25D-B07E-A8C9-4963E55FF307}"/>
              </a:ext>
            </a:extLst>
          </p:cNvPr>
          <p:cNvSpPr>
            <a:spLocks noGrp="1"/>
          </p:cNvSpPr>
          <p:nvPr>
            <p:ph type="body" sz="quarter" idx="15"/>
          </p:nvPr>
        </p:nvSpPr>
        <p:spPr>
          <a:xfrm>
            <a:off x="370568" y="1282431"/>
            <a:ext cx="11650331" cy="5749741"/>
          </a:xfrm>
        </p:spPr>
        <p:txBody>
          <a:bodyPr>
            <a:noAutofit/>
          </a:bodyPr>
          <a:lstStyle/>
          <a:p>
            <a:pPr algn="just">
              <a:lnSpc>
                <a:spcPct val="100000"/>
              </a:lnSpc>
              <a:spcAft>
                <a:spcPts val="500"/>
              </a:spcAft>
            </a:pPr>
            <a:r>
              <a:rPr lang="en-US" sz="2600" b="1" kern="0" dirty="0">
                <a:effectLst/>
                <a:cs typeface="Times New Roman" panose="02020603050405020304" pitchFamily="18" charset="0"/>
              </a:rPr>
              <a:t>Department is relying on E-com Gill’s judgment </a:t>
            </a:r>
          </a:p>
          <a:p>
            <a:pPr algn="just">
              <a:lnSpc>
                <a:spcPct val="100000"/>
              </a:lnSpc>
              <a:spcAft>
                <a:spcPts val="500"/>
              </a:spcAft>
            </a:pPr>
            <a:endParaRPr lang="en-US" sz="1200" b="1" kern="0" dirty="0">
              <a:effectLst/>
              <a:cs typeface="Times New Roman" panose="02020603050405020304" pitchFamily="18" charset="0"/>
            </a:endParaRPr>
          </a:p>
          <a:p>
            <a:pPr marL="539750" lvl="1" indent="-274638" algn="just">
              <a:lnSpc>
                <a:spcPct val="100000"/>
              </a:lnSpc>
              <a:spcAft>
                <a:spcPts val="500"/>
              </a:spcAft>
              <a:buFont typeface="Wingdings" panose="05000000000000000000" pitchFamily="2" charset="2"/>
              <a:buChar char="Ø"/>
            </a:pPr>
            <a:r>
              <a:rPr lang="en-US" sz="2600" kern="0" dirty="0">
                <a:effectLst/>
                <a:cs typeface="Times New Roman" panose="02020603050405020304" pitchFamily="18" charset="0"/>
              </a:rPr>
              <a:t>Section 16(2)(c) not discussed</a:t>
            </a:r>
          </a:p>
          <a:p>
            <a:pPr marL="539750" lvl="1" indent="-274638" algn="just">
              <a:lnSpc>
                <a:spcPct val="100000"/>
              </a:lnSpc>
              <a:spcAft>
                <a:spcPts val="500"/>
              </a:spcAft>
              <a:buFont typeface="Wingdings" panose="05000000000000000000" pitchFamily="2" charset="2"/>
              <a:buChar char="Ø"/>
            </a:pPr>
            <a:endParaRPr lang="en-US" sz="100" kern="0" dirty="0">
              <a:cs typeface="Times New Roman" panose="02020603050405020304" pitchFamily="18" charset="0"/>
            </a:endParaRPr>
          </a:p>
          <a:p>
            <a:pPr marL="539750" lvl="1" indent="-274638" algn="just">
              <a:lnSpc>
                <a:spcPct val="100000"/>
              </a:lnSpc>
              <a:spcAft>
                <a:spcPts val="500"/>
              </a:spcAft>
              <a:buFont typeface="Wingdings" panose="05000000000000000000" pitchFamily="2" charset="2"/>
              <a:buChar char="Ø"/>
            </a:pPr>
            <a:r>
              <a:rPr lang="en-US" sz="2600" kern="0" dirty="0">
                <a:cs typeface="Times New Roman" panose="02020603050405020304" pitchFamily="18" charset="0"/>
              </a:rPr>
              <a:t>SC distinguished the matter of eligibility of ITC owing to non-payment of taxes </a:t>
            </a:r>
            <a:r>
              <a:rPr lang="en-US" sz="2600" kern="0" dirty="0">
                <a:effectLst/>
                <a:cs typeface="Times New Roman" panose="02020603050405020304" pitchFamily="18" charset="0"/>
              </a:rPr>
              <a:t>by sellers from the matter of the recipient discharging its burden to prove ITC eligibility – </a:t>
            </a:r>
            <a:r>
              <a:rPr lang="en-US" sz="2600" b="1" kern="0" dirty="0">
                <a:effectLst/>
                <a:cs typeface="Times New Roman" panose="02020603050405020304" pitchFamily="18" charset="0"/>
              </a:rPr>
              <a:t>On Quest Merchandising India Pvt. Ltd.</a:t>
            </a:r>
          </a:p>
          <a:p>
            <a:pPr marL="539750" lvl="1" indent="-274638" algn="just">
              <a:lnSpc>
                <a:spcPct val="100000"/>
              </a:lnSpc>
              <a:spcAft>
                <a:spcPts val="500"/>
              </a:spcAft>
              <a:buFont typeface="Wingdings" panose="05000000000000000000" pitchFamily="2" charset="2"/>
              <a:buChar char="Ø"/>
            </a:pPr>
            <a:endParaRPr lang="en-US" sz="100" kern="0" dirty="0">
              <a:cs typeface="Times New Roman" panose="02020603050405020304" pitchFamily="18" charset="0"/>
            </a:endParaRPr>
          </a:p>
          <a:p>
            <a:pPr marL="539750" lvl="1" indent="-274638" algn="just">
              <a:lnSpc>
                <a:spcPct val="100000"/>
              </a:lnSpc>
              <a:spcAft>
                <a:spcPts val="500"/>
              </a:spcAft>
              <a:buFont typeface="Wingdings" panose="05000000000000000000" pitchFamily="2" charset="2"/>
              <a:buChar char="Ø"/>
            </a:pPr>
            <a:r>
              <a:rPr lang="en-US" sz="2600" kern="0" dirty="0">
                <a:cs typeface="Times New Roman" panose="02020603050405020304" pitchFamily="18" charset="0"/>
              </a:rPr>
              <a:t>E-com Gill deals only with inputs</a:t>
            </a:r>
            <a:endParaRPr lang="en-US" sz="2600" kern="0" dirty="0">
              <a:effectLst/>
              <a:cs typeface="Times New Roman" panose="02020603050405020304" pitchFamily="18" charset="0"/>
            </a:endParaRPr>
          </a:p>
          <a:p>
            <a:pPr lvl="1" indent="-420688" algn="just">
              <a:lnSpc>
                <a:spcPct val="100000"/>
              </a:lnSpc>
              <a:spcAft>
                <a:spcPts val="500"/>
              </a:spcAft>
              <a:buFont typeface="Wingdings" panose="05000000000000000000" pitchFamily="2" charset="2"/>
              <a:buChar char="Ø"/>
            </a:pPr>
            <a:endParaRPr lang="en-IN" sz="2600" b="1" dirty="0"/>
          </a:p>
        </p:txBody>
      </p:sp>
      <p:sp>
        <p:nvSpPr>
          <p:cNvPr id="4" name="Slide Number Placeholder 3">
            <a:extLst>
              <a:ext uri="{FF2B5EF4-FFF2-40B4-BE49-F238E27FC236}">
                <a16:creationId xmlns:a16="http://schemas.microsoft.com/office/drawing/2014/main" id="{16E4F90E-4290-B041-76DB-8E60B8100988}"/>
              </a:ext>
            </a:extLst>
          </p:cNvPr>
          <p:cNvSpPr>
            <a:spLocks noGrp="1"/>
          </p:cNvSpPr>
          <p:nvPr>
            <p:ph type="sldNum" sz="quarter" idx="4"/>
          </p:nvPr>
        </p:nvSpPr>
        <p:spPr/>
        <p:txBody>
          <a:bodyPr/>
          <a:lstStyle/>
          <a:p>
            <a:fld id="{C37E4FB1-AD43-40BE-A2D5-51E31E25039B}" type="slidenum">
              <a:rPr lang="en-IN" smtClean="0"/>
              <a:pPr/>
              <a:t>18</a:t>
            </a:fld>
            <a:endParaRPr lang="en-IN" dirty="0"/>
          </a:p>
        </p:txBody>
      </p:sp>
    </p:spTree>
    <p:extLst>
      <p:ext uri="{BB962C8B-B14F-4D97-AF65-F5344CB8AC3E}">
        <p14:creationId xmlns:p14="http://schemas.microsoft.com/office/powerpoint/2010/main" val="1272732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D6CC59-D1D7-FD7F-777D-74320448EFF9}"/>
              </a:ext>
            </a:extLst>
          </p:cNvPr>
          <p:cNvSpPr>
            <a:spLocks noGrp="1"/>
          </p:cNvSpPr>
          <p:nvPr>
            <p:ph type="body" sz="quarter" idx="14"/>
          </p:nvPr>
        </p:nvSpPr>
        <p:spPr>
          <a:xfrm>
            <a:off x="327025" y="258969"/>
            <a:ext cx="9200433" cy="585787"/>
          </a:xfrm>
        </p:spPr>
        <p:txBody>
          <a:bodyPr/>
          <a:lstStyle/>
          <a:p>
            <a:r>
              <a:rPr lang="en-US" dirty="0"/>
              <a:t>Section 16(2)(c) – issues and interpretation</a:t>
            </a:r>
            <a:endParaRPr lang="en-IN" dirty="0"/>
          </a:p>
        </p:txBody>
      </p:sp>
      <p:sp>
        <p:nvSpPr>
          <p:cNvPr id="3" name="Text Placeholder 2">
            <a:extLst>
              <a:ext uri="{FF2B5EF4-FFF2-40B4-BE49-F238E27FC236}">
                <a16:creationId xmlns:a16="http://schemas.microsoft.com/office/drawing/2014/main" id="{9B694C6D-7141-6824-8C80-1C1DC27C2FE3}"/>
              </a:ext>
            </a:extLst>
          </p:cNvPr>
          <p:cNvSpPr>
            <a:spLocks noGrp="1"/>
          </p:cNvSpPr>
          <p:nvPr>
            <p:ph type="body" sz="quarter" idx="15"/>
          </p:nvPr>
        </p:nvSpPr>
        <p:spPr>
          <a:xfrm>
            <a:off x="327025" y="1108259"/>
            <a:ext cx="11650331" cy="5749741"/>
          </a:xfrm>
        </p:spPr>
        <p:txBody>
          <a:bodyPr>
            <a:noAutofit/>
          </a:bodyPr>
          <a:lstStyle/>
          <a:p>
            <a:pPr algn="just">
              <a:lnSpc>
                <a:spcPct val="100000"/>
              </a:lnSpc>
            </a:pPr>
            <a:r>
              <a:rPr lang="en-US" sz="2600" dirty="0"/>
              <a:t>Tax has been paid to the supplier</a:t>
            </a:r>
          </a:p>
          <a:p>
            <a:pPr algn="just">
              <a:lnSpc>
                <a:spcPct val="100000"/>
              </a:lnSpc>
            </a:pPr>
            <a:endParaRPr lang="en-US" sz="300" dirty="0"/>
          </a:p>
          <a:p>
            <a:pPr marL="452438" indent="-277813" algn="just">
              <a:lnSpc>
                <a:spcPct val="100000"/>
              </a:lnSpc>
              <a:buFont typeface="Wingdings" panose="05000000000000000000" pitchFamily="2" charset="2"/>
              <a:buChar char="v"/>
            </a:pPr>
            <a:r>
              <a:rPr lang="en-US" sz="2600" b="1" dirty="0"/>
              <a:t>Arise India Limited </a:t>
            </a:r>
            <a:r>
              <a:rPr lang="en-US" sz="2600" dirty="0"/>
              <a:t>– The failure of the selling dealer to pay the tax should not lead to denial of ITC benefit to purchasing dealer</a:t>
            </a:r>
          </a:p>
          <a:p>
            <a:pPr marL="452438" indent="-277813" algn="just">
              <a:lnSpc>
                <a:spcPct val="100000"/>
              </a:lnSpc>
              <a:buFont typeface="Wingdings" panose="05000000000000000000" pitchFamily="2" charset="2"/>
              <a:buChar char="v"/>
            </a:pPr>
            <a:endParaRPr lang="en-US" sz="100" dirty="0"/>
          </a:p>
          <a:p>
            <a:pPr marL="452438" indent="-277813" algn="just">
              <a:lnSpc>
                <a:spcPct val="100000"/>
              </a:lnSpc>
              <a:buFont typeface="Wingdings" panose="05000000000000000000" pitchFamily="2" charset="2"/>
              <a:buChar char="v"/>
            </a:pPr>
            <a:r>
              <a:rPr lang="en-US" sz="2600" dirty="0"/>
              <a:t>Agreement that the amount to be paid to the supplier after confirming payment of tax in GSTR-3B?</a:t>
            </a:r>
          </a:p>
          <a:p>
            <a:pPr marL="452438" indent="-277813" algn="just">
              <a:lnSpc>
                <a:spcPct val="100000"/>
              </a:lnSpc>
              <a:buFont typeface="Wingdings" panose="05000000000000000000" pitchFamily="2" charset="2"/>
              <a:buChar char="v"/>
            </a:pPr>
            <a:endParaRPr lang="en-US" sz="100" b="1" dirty="0"/>
          </a:p>
          <a:p>
            <a:pPr marL="452438" indent="-277813" algn="just">
              <a:lnSpc>
                <a:spcPct val="100000"/>
              </a:lnSpc>
              <a:buFont typeface="Wingdings" panose="05000000000000000000" pitchFamily="2" charset="2"/>
              <a:buChar char="v"/>
            </a:pPr>
            <a:r>
              <a:rPr lang="en-US" sz="2600" b="1" dirty="0"/>
              <a:t>R. S. Infra Transmission Ltd. V/s State of Rajasthan</a:t>
            </a:r>
            <a:r>
              <a:rPr lang="en-IN" sz="2600" dirty="0"/>
              <a:t> – Buying dealer cannot be defaulted for non-payment of tax by the selling dealer. Read down Rule 18 of Rajasthan VAT Rules</a:t>
            </a:r>
          </a:p>
          <a:p>
            <a:pPr marL="452438" indent="-277813" algn="just">
              <a:lnSpc>
                <a:spcPct val="100000"/>
              </a:lnSpc>
              <a:buFont typeface="Wingdings" panose="05000000000000000000" pitchFamily="2" charset="2"/>
              <a:buChar char="v"/>
            </a:pPr>
            <a:endParaRPr lang="en-US" sz="2600" dirty="0"/>
          </a:p>
        </p:txBody>
      </p:sp>
      <p:sp>
        <p:nvSpPr>
          <p:cNvPr id="4" name="Slide Number Placeholder 3">
            <a:extLst>
              <a:ext uri="{FF2B5EF4-FFF2-40B4-BE49-F238E27FC236}">
                <a16:creationId xmlns:a16="http://schemas.microsoft.com/office/drawing/2014/main" id="{D4E21A0A-5D26-1375-BC9B-AF6A741E2362}"/>
              </a:ext>
            </a:extLst>
          </p:cNvPr>
          <p:cNvSpPr>
            <a:spLocks noGrp="1"/>
          </p:cNvSpPr>
          <p:nvPr>
            <p:ph type="sldNum" sz="quarter" idx="4"/>
          </p:nvPr>
        </p:nvSpPr>
        <p:spPr/>
        <p:txBody>
          <a:bodyPr/>
          <a:lstStyle/>
          <a:p>
            <a:fld id="{C37E4FB1-AD43-40BE-A2D5-51E31E25039B}" type="slidenum">
              <a:rPr lang="en-IN" smtClean="0"/>
              <a:pPr/>
              <a:t>19</a:t>
            </a:fld>
            <a:endParaRPr lang="en-IN" dirty="0"/>
          </a:p>
        </p:txBody>
      </p:sp>
    </p:spTree>
    <p:extLst>
      <p:ext uri="{BB962C8B-B14F-4D97-AF65-F5344CB8AC3E}">
        <p14:creationId xmlns:p14="http://schemas.microsoft.com/office/powerpoint/2010/main" val="3287075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E6B2F2-4EB7-7CAA-9716-E5D2B680252F}"/>
              </a:ext>
            </a:extLst>
          </p:cNvPr>
          <p:cNvSpPr>
            <a:spLocks noGrp="1"/>
          </p:cNvSpPr>
          <p:nvPr>
            <p:ph type="body" sz="quarter" idx="14"/>
          </p:nvPr>
        </p:nvSpPr>
        <p:spPr>
          <a:xfrm>
            <a:off x="327025" y="152400"/>
            <a:ext cx="8407401" cy="585787"/>
          </a:xfrm>
        </p:spPr>
        <p:txBody>
          <a:bodyPr/>
          <a:lstStyle/>
          <a:p>
            <a:r>
              <a:rPr lang="en-US" dirty="0"/>
              <a:t>T</a:t>
            </a:r>
            <a:r>
              <a:rPr lang="en-IN" dirty="0" err="1"/>
              <a:t>oday</a:t>
            </a:r>
            <a:r>
              <a:rPr lang="en-IN" dirty="0"/>
              <a:t> Coverage</a:t>
            </a:r>
          </a:p>
        </p:txBody>
      </p:sp>
      <p:sp>
        <p:nvSpPr>
          <p:cNvPr id="3" name="Text Placeholder 2">
            <a:extLst>
              <a:ext uri="{FF2B5EF4-FFF2-40B4-BE49-F238E27FC236}">
                <a16:creationId xmlns:a16="http://schemas.microsoft.com/office/drawing/2014/main" id="{3228772D-465D-9AF9-AEB1-76EA085C8E99}"/>
              </a:ext>
            </a:extLst>
          </p:cNvPr>
          <p:cNvSpPr>
            <a:spLocks noGrp="1"/>
          </p:cNvSpPr>
          <p:nvPr>
            <p:ph type="body" sz="quarter" idx="15"/>
          </p:nvPr>
        </p:nvSpPr>
        <p:spPr>
          <a:xfrm>
            <a:off x="327025" y="955859"/>
            <a:ext cx="11650331" cy="5749741"/>
          </a:xfrm>
        </p:spPr>
        <p:txBody>
          <a:bodyPr>
            <a:noAutofit/>
          </a:bodyPr>
          <a:lstStyle/>
          <a:p>
            <a:pPr>
              <a:lnSpc>
                <a:spcPct val="150000"/>
              </a:lnSpc>
            </a:pPr>
            <a:r>
              <a:rPr lang="en-US" sz="2600" dirty="0"/>
              <a:t>Overview of ITC</a:t>
            </a:r>
          </a:p>
          <a:p>
            <a:pPr>
              <a:lnSpc>
                <a:spcPct val="150000"/>
              </a:lnSpc>
            </a:pPr>
            <a:r>
              <a:rPr lang="en-US" sz="2600" dirty="0"/>
              <a:t>Handling reconciliation generated ITC issues</a:t>
            </a:r>
          </a:p>
          <a:p>
            <a:pPr>
              <a:lnSpc>
                <a:spcPct val="150000"/>
              </a:lnSpc>
            </a:pPr>
            <a:r>
              <a:rPr lang="en-US" sz="2600" dirty="0"/>
              <a:t>Handling interpretative issues on ITC</a:t>
            </a:r>
          </a:p>
          <a:p>
            <a:pPr>
              <a:lnSpc>
                <a:spcPct val="150000"/>
              </a:lnSpc>
            </a:pPr>
            <a:r>
              <a:rPr lang="en-US" sz="2600" dirty="0"/>
              <a:t>Other issues under ITC</a:t>
            </a:r>
          </a:p>
          <a:p>
            <a:pPr marL="271463" indent="0">
              <a:lnSpc>
                <a:spcPct val="150000"/>
              </a:lnSpc>
              <a:buNone/>
            </a:pPr>
            <a:endParaRPr lang="en-US" sz="2600" dirty="0"/>
          </a:p>
          <a:p>
            <a:pPr marL="719138" indent="-447675">
              <a:lnSpc>
                <a:spcPct val="150000"/>
              </a:lnSpc>
              <a:buFont typeface="Wingdings" panose="05000000000000000000" pitchFamily="2" charset="2"/>
              <a:buChar char="Ø"/>
            </a:pPr>
            <a:endParaRPr lang="en-US" sz="2600" dirty="0"/>
          </a:p>
          <a:p>
            <a:pPr marL="719138" indent="-447675">
              <a:lnSpc>
                <a:spcPct val="150000"/>
              </a:lnSpc>
              <a:buFont typeface="Wingdings" panose="05000000000000000000" pitchFamily="2" charset="2"/>
              <a:buChar char="Ø"/>
            </a:pPr>
            <a:endParaRPr lang="en-US" sz="2600" dirty="0"/>
          </a:p>
        </p:txBody>
      </p:sp>
      <p:sp>
        <p:nvSpPr>
          <p:cNvPr id="4" name="Slide Number Placeholder 3">
            <a:extLst>
              <a:ext uri="{FF2B5EF4-FFF2-40B4-BE49-F238E27FC236}">
                <a16:creationId xmlns:a16="http://schemas.microsoft.com/office/drawing/2014/main" id="{40E0AD2D-8A89-B0CF-C47D-84C767EF6645}"/>
              </a:ext>
            </a:extLst>
          </p:cNvPr>
          <p:cNvSpPr>
            <a:spLocks noGrp="1"/>
          </p:cNvSpPr>
          <p:nvPr>
            <p:ph type="sldNum" sz="quarter" idx="4"/>
          </p:nvPr>
        </p:nvSpPr>
        <p:spPr/>
        <p:txBody>
          <a:bodyPr/>
          <a:lstStyle/>
          <a:p>
            <a:fld id="{C37E4FB1-AD43-40BE-A2D5-51E31E25039B}" type="slidenum">
              <a:rPr lang="en-IN" smtClean="0"/>
              <a:pPr/>
              <a:t>2</a:t>
            </a:fld>
            <a:endParaRPr lang="en-IN" dirty="0"/>
          </a:p>
        </p:txBody>
      </p:sp>
    </p:spTree>
    <p:extLst>
      <p:ext uri="{BB962C8B-B14F-4D97-AF65-F5344CB8AC3E}">
        <p14:creationId xmlns:p14="http://schemas.microsoft.com/office/powerpoint/2010/main" val="1520640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694C6D-7141-6824-8C80-1C1DC27C2FE3}"/>
              </a:ext>
            </a:extLst>
          </p:cNvPr>
          <p:cNvSpPr>
            <a:spLocks noGrp="1"/>
          </p:cNvSpPr>
          <p:nvPr>
            <p:ph type="body" sz="quarter" idx="15"/>
          </p:nvPr>
        </p:nvSpPr>
        <p:spPr>
          <a:xfrm>
            <a:off x="327025" y="1119145"/>
            <a:ext cx="11650331" cy="5749741"/>
          </a:xfrm>
        </p:spPr>
        <p:txBody>
          <a:bodyPr>
            <a:noAutofit/>
          </a:bodyPr>
          <a:lstStyle/>
          <a:p>
            <a:pPr marL="452438" indent="-277813" algn="just">
              <a:lnSpc>
                <a:spcPct val="100000"/>
              </a:lnSpc>
              <a:buFont typeface="Wingdings" panose="05000000000000000000" pitchFamily="2" charset="2"/>
              <a:buChar char="v"/>
            </a:pPr>
            <a:r>
              <a:rPr lang="en-US" sz="2600" dirty="0"/>
              <a:t>Article 14 of the Constitution?</a:t>
            </a:r>
          </a:p>
          <a:p>
            <a:pPr marL="452438" indent="-277813" algn="just">
              <a:lnSpc>
                <a:spcPct val="100000"/>
              </a:lnSpc>
              <a:buFont typeface="Wingdings" panose="05000000000000000000" pitchFamily="2" charset="2"/>
              <a:buChar char="v"/>
            </a:pPr>
            <a:endParaRPr lang="en-US" sz="100" dirty="0"/>
          </a:p>
          <a:p>
            <a:pPr marL="452438" indent="-277813" algn="just">
              <a:lnSpc>
                <a:spcPct val="100000"/>
              </a:lnSpc>
              <a:buFont typeface="Wingdings" panose="05000000000000000000" pitchFamily="2" charset="2"/>
              <a:buChar char="v"/>
            </a:pPr>
            <a:r>
              <a:rPr lang="en-US" sz="2600" dirty="0"/>
              <a:t>Lex non </a:t>
            </a:r>
            <a:r>
              <a:rPr lang="en-US" sz="2600" dirty="0" err="1"/>
              <a:t>cogit</a:t>
            </a:r>
            <a:r>
              <a:rPr lang="en-US" sz="2600" dirty="0"/>
              <a:t> </a:t>
            </a:r>
            <a:r>
              <a:rPr lang="en-US" sz="2600" dirty="0" err="1"/>
              <a:t>impossibilia</a:t>
            </a:r>
            <a:r>
              <a:rPr lang="en-US" sz="2600" dirty="0"/>
              <a:t> - How to ensure payment of tax by supplier to Government?</a:t>
            </a:r>
          </a:p>
          <a:p>
            <a:pPr marL="452438" indent="-277813" algn="just">
              <a:lnSpc>
                <a:spcPct val="100000"/>
              </a:lnSpc>
              <a:buFont typeface="Wingdings" panose="05000000000000000000" pitchFamily="2" charset="2"/>
              <a:buChar char="v"/>
            </a:pPr>
            <a:r>
              <a:rPr lang="en-US" sz="2600" dirty="0"/>
              <a:t>Contrary judgment of - </a:t>
            </a:r>
            <a:r>
              <a:rPr lang="en-IN" sz="2400" dirty="0"/>
              <a:t>M/s Aastha Enterprises</a:t>
            </a:r>
            <a:r>
              <a:rPr lang="en-US" sz="2600" dirty="0"/>
              <a:t> (Patna HC)- </a:t>
            </a:r>
            <a:r>
              <a:rPr lang="en-US" sz="2600"/>
              <a:t>many grounds not taken</a:t>
            </a:r>
            <a:endParaRPr lang="en-IN" sz="2600" dirty="0"/>
          </a:p>
          <a:p>
            <a:pPr>
              <a:lnSpc>
                <a:spcPct val="100000"/>
              </a:lnSpc>
            </a:pPr>
            <a:endParaRPr lang="en-IN" sz="300" dirty="0"/>
          </a:p>
          <a:p>
            <a:pPr marL="452438" indent="-277813" algn="just">
              <a:lnSpc>
                <a:spcPct val="100000"/>
              </a:lnSpc>
              <a:buFont typeface="Wingdings" panose="05000000000000000000" pitchFamily="2" charset="2"/>
              <a:buChar char="v"/>
            </a:pPr>
            <a:endParaRPr lang="en-US" sz="2600" dirty="0"/>
          </a:p>
          <a:p>
            <a:pPr marL="0" indent="0" algn="just">
              <a:lnSpc>
                <a:spcPct val="100000"/>
              </a:lnSpc>
              <a:buNone/>
            </a:pPr>
            <a:endParaRPr lang="en-US" sz="2600" dirty="0"/>
          </a:p>
        </p:txBody>
      </p:sp>
      <p:sp>
        <p:nvSpPr>
          <p:cNvPr id="4" name="Slide Number Placeholder 3">
            <a:extLst>
              <a:ext uri="{FF2B5EF4-FFF2-40B4-BE49-F238E27FC236}">
                <a16:creationId xmlns:a16="http://schemas.microsoft.com/office/drawing/2014/main" id="{D4E21A0A-5D26-1375-BC9B-AF6A741E2362}"/>
              </a:ext>
            </a:extLst>
          </p:cNvPr>
          <p:cNvSpPr>
            <a:spLocks noGrp="1"/>
          </p:cNvSpPr>
          <p:nvPr>
            <p:ph type="sldNum" sz="quarter" idx="4"/>
          </p:nvPr>
        </p:nvSpPr>
        <p:spPr/>
        <p:txBody>
          <a:bodyPr/>
          <a:lstStyle/>
          <a:p>
            <a:fld id="{C37E4FB1-AD43-40BE-A2D5-51E31E25039B}" type="slidenum">
              <a:rPr lang="en-IN" smtClean="0"/>
              <a:pPr/>
              <a:t>20</a:t>
            </a:fld>
            <a:endParaRPr lang="en-IN" dirty="0"/>
          </a:p>
        </p:txBody>
      </p:sp>
      <p:sp>
        <p:nvSpPr>
          <p:cNvPr id="7" name="Text Placeholder 1">
            <a:extLst>
              <a:ext uri="{FF2B5EF4-FFF2-40B4-BE49-F238E27FC236}">
                <a16:creationId xmlns:a16="http://schemas.microsoft.com/office/drawing/2014/main" id="{61FE9614-33AA-D59E-777D-B0378B15C453}"/>
              </a:ext>
            </a:extLst>
          </p:cNvPr>
          <p:cNvSpPr>
            <a:spLocks noGrp="1"/>
          </p:cNvSpPr>
          <p:nvPr>
            <p:ph type="body" sz="quarter" idx="14"/>
          </p:nvPr>
        </p:nvSpPr>
        <p:spPr>
          <a:xfrm>
            <a:off x="327025" y="258969"/>
            <a:ext cx="9200433" cy="585787"/>
          </a:xfrm>
        </p:spPr>
        <p:txBody>
          <a:bodyPr/>
          <a:lstStyle/>
          <a:p>
            <a:r>
              <a:rPr lang="en-US" dirty="0"/>
              <a:t>Section 16(2)(c) – issues and interpretation</a:t>
            </a:r>
            <a:endParaRPr lang="en-IN" dirty="0"/>
          </a:p>
        </p:txBody>
      </p:sp>
    </p:spTree>
    <p:extLst>
      <p:ext uri="{BB962C8B-B14F-4D97-AF65-F5344CB8AC3E}">
        <p14:creationId xmlns:p14="http://schemas.microsoft.com/office/powerpoint/2010/main" val="12999347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10FB286-1D33-736D-DE1C-9F584B506FB9}"/>
              </a:ext>
            </a:extLst>
          </p:cNvPr>
          <p:cNvSpPr>
            <a:spLocks noGrp="1"/>
          </p:cNvSpPr>
          <p:nvPr>
            <p:ph type="body" sz="quarter" idx="14"/>
          </p:nvPr>
        </p:nvSpPr>
        <p:spPr/>
        <p:txBody>
          <a:bodyPr/>
          <a:lstStyle/>
          <a:p>
            <a:r>
              <a:rPr lang="en-US" sz="2800" b="1" dirty="0"/>
              <a:t>180 days reversal</a:t>
            </a:r>
            <a:endParaRPr lang="en-IN" sz="2800" b="1" dirty="0"/>
          </a:p>
        </p:txBody>
      </p:sp>
      <p:sp>
        <p:nvSpPr>
          <p:cNvPr id="3" name="Text Placeholder 2">
            <a:extLst>
              <a:ext uri="{FF2B5EF4-FFF2-40B4-BE49-F238E27FC236}">
                <a16:creationId xmlns:a16="http://schemas.microsoft.com/office/drawing/2014/main" id="{E9F0D070-BB3D-5927-93AE-B9C006DA108F}"/>
              </a:ext>
            </a:extLst>
          </p:cNvPr>
          <p:cNvSpPr>
            <a:spLocks noGrp="1"/>
          </p:cNvSpPr>
          <p:nvPr>
            <p:ph type="body" sz="quarter" idx="15"/>
          </p:nvPr>
        </p:nvSpPr>
        <p:spPr>
          <a:xfrm>
            <a:off x="353566" y="1108259"/>
            <a:ext cx="11650331" cy="5749741"/>
          </a:xfrm>
        </p:spPr>
        <p:txBody>
          <a:bodyPr>
            <a:noAutofit/>
          </a:bodyPr>
          <a:lstStyle/>
          <a:p>
            <a:pPr>
              <a:lnSpc>
                <a:spcPct val="100000"/>
              </a:lnSpc>
            </a:pPr>
            <a:r>
              <a:rPr lang="en-US" sz="2600" b="0" i="0" dirty="0">
                <a:solidFill>
                  <a:srgbClr val="000000"/>
                </a:solidFill>
                <a:effectLst/>
              </a:rPr>
              <a:t>Recipient </a:t>
            </a:r>
            <a:r>
              <a:rPr lang="en-US" sz="2600" b="1" i="0" dirty="0">
                <a:solidFill>
                  <a:srgbClr val="000000"/>
                </a:solidFill>
                <a:effectLst/>
              </a:rPr>
              <a:t>fails to pay </a:t>
            </a:r>
            <a:r>
              <a:rPr lang="en-US" sz="2600" b="0" i="0" dirty="0">
                <a:solidFill>
                  <a:srgbClr val="000000"/>
                </a:solidFill>
                <a:effectLst/>
              </a:rPr>
              <a:t>supplier amount towards value of supply and tax within 180 days from the date of issue of invoice</a:t>
            </a:r>
            <a:r>
              <a:rPr lang="en-US" sz="2600" dirty="0">
                <a:solidFill>
                  <a:srgbClr val="000000"/>
                </a:solidFill>
              </a:rPr>
              <a:t> </a:t>
            </a:r>
          </a:p>
          <a:p>
            <a:pPr algn="just">
              <a:lnSpc>
                <a:spcPct val="100000"/>
              </a:lnSpc>
            </a:pPr>
            <a:r>
              <a:rPr lang="en-US" sz="2600" b="1" dirty="0">
                <a:solidFill>
                  <a:srgbClr val="000000"/>
                </a:solidFill>
              </a:rPr>
              <a:t>Meaning of failure </a:t>
            </a:r>
            <a:r>
              <a:rPr lang="en-US" sz="2600" dirty="0">
                <a:solidFill>
                  <a:srgbClr val="000000"/>
                </a:solidFill>
              </a:rPr>
              <a:t>– Non-fulfilment of an obligation imposed </a:t>
            </a:r>
            <a:r>
              <a:rPr lang="en-US" sz="2600" b="1" dirty="0">
                <a:solidFill>
                  <a:srgbClr val="000000"/>
                </a:solidFill>
              </a:rPr>
              <a:t>[Royal Calcutta Turf Club Vs. Wealth Tax Officer]</a:t>
            </a:r>
          </a:p>
          <a:p>
            <a:pPr algn="just">
              <a:lnSpc>
                <a:spcPct val="100000"/>
              </a:lnSpc>
            </a:pPr>
            <a:endParaRPr lang="en-US" sz="300" b="1" dirty="0">
              <a:solidFill>
                <a:srgbClr val="000000"/>
              </a:solidFill>
            </a:endParaRPr>
          </a:p>
          <a:p>
            <a:pPr algn="just">
              <a:lnSpc>
                <a:spcPct val="100000"/>
              </a:lnSpc>
            </a:pPr>
            <a:r>
              <a:rPr lang="en-US" sz="2600" dirty="0">
                <a:solidFill>
                  <a:srgbClr val="000000"/>
                </a:solidFill>
              </a:rPr>
              <a:t>Failure to pay means non-payment, meaning thereby failure to pay when due. – </a:t>
            </a:r>
            <a:r>
              <a:rPr lang="en-US" sz="2600" b="1" dirty="0">
                <a:solidFill>
                  <a:srgbClr val="000000"/>
                </a:solidFill>
              </a:rPr>
              <a:t>Malaysian Airlines Vs UOI</a:t>
            </a:r>
          </a:p>
          <a:p>
            <a:pPr marL="452438" indent="-277813" algn="just">
              <a:lnSpc>
                <a:spcPct val="100000"/>
              </a:lnSpc>
              <a:buFont typeface="Wingdings" panose="05000000000000000000" pitchFamily="2" charset="2"/>
              <a:buChar char="v"/>
            </a:pPr>
            <a:endParaRPr lang="en-US" sz="500" b="0" i="0" dirty="0">
              <a:solidFill>
                <a:srgbClr val="000000"/>
              </a:solidFill>
              <a:effectLst/>
            </a:endParaRPr>
          </a:p>
          <a:p>
            <a:pPr marL="452438" indent="-277813" algn="just">
              <a:lnSpc>
                <a:spcPct val="100000"/>
              </a:lnSpc>
              <a:buFont typeface="Wingdings" panose="05000000000000000000" pitchFamily="2" charset="2"/>
              <a:buChar char="v"/>
            </a:pPr>
            <a:r>
              <a:rPr lang="en-US" sz="2600" b="0" i="0" dirty="0">
                <a:solidFill>
                  <a:srgbClr val="000000"/>
                </a:solidFill>
                <a:effectLst/>
              </a:rPr>
              <a:t>If financial credit note issued, whether proportionate ITC reversal required? - </a:t>
            </a:r>
            <a:r>
              <a:rPr lang="en-US" sz="2600" b="1" i="0" dirty="0">
                <a:solidFill>
                  <a:srgbClr val="000000"/>
                </a:solidFill>
                <a:effectLst/>
              </a:rPr>
              <a:t>No, as no failure to pay. </a:t>
            </a:r>
          </a:p>
          <a:p>
            <a:pPr marL="452438" indent="-277813" algn="just">
              <a:lnSpc>
                <a:spcPct val="100000"/>
              </a:lnSpc>
              <a:buFont typeface="Wingdings" panose="05000000000000000000" pitchFamily="2" charset="2"/>
              <a:buChar char="v"/>
            </a:pPr>
            <a:endParaRPr lang="en-US" sz="100" b="0" i="0" dirty="0">
              <a:solidFill>
                <a:srgbClr val="000000"/>
              </a:solidFill>
              <a:effectLst/>
            </a:endParaRPr>
          </a:p>
          <a:p>
            <a:pPr marL="452438" indent="-277813" algn="just">
              <a:lnSpc>
                <a:spcPct val="100000"/>
              </a:lnSpc>
              <a:buFont typeface="Wingdings" panose="05000000000000000000" pitchFamily="2" charset="2"/>
              <a:buChar char="v"/>
            </a:pPr>
            <a:r>
              <a:rPr lang="en-US" sz="2600" b="0" i="0" dirty="0">
                <a:solidFill>
                  <a:srgbClr val="000000"/>
                </a:solidFill>
                <a:effectLst/>
              </a:rPr>
              <a:t>Retention money based on contract is liable for 180 days reversal? - </a:t>
            </a:r>
            <a:r>
              <a:rPr lang="en-US" sz="2600" b="1" i="0" dirty="0">
                <a:solidFill>
                  <a:srgbClr val="000000"/>
                </a:solidFill>
                <a:effectLst/>
              </a:rPr>
              <a:t>No, as no failure to pay. </a:t>
            </a:r>
          </a:p>
          <a:p>
            <a:pPr marL="0" indent="0">
              <a:lnSpc>
                <a:spcPct val="100000"/>
              </a:lnSpc>
              <a:buNone/>
            </a:pPr>
            <a:endParaRPr lang="en-US" sz="2600" dirty="0">
              <a:solidFill>
                <a:srgbClr val="000000"/>
              </a:solidFill>
            </a:endParaRPr>
          </a:p>
        </p:txBody>
      </p:sp>
      <p:sp>
        <p:nvSpPr>
          <p:cNvPr id="4" name="Slide Number Placeholder 3">
            <a:extLst>
              <a:ext uri="{FF2B5EF4-FFF2-40B4-BE49-F238E27FC236}">
                <a16:creationId xmlns:a16="http://schemas.microsoft.com/office/drawing/2014/main" id="{06910674-508E-4095-D130-9B987EB140DE}"/>
              </a:ext>
            </a:extLst>
          </p:cNvPr>
          <p:cNvSpPr>
            <a:spLocks noGrp="1"/>
          </p:cNvSpPr>
          <p:nvPr>
            <p:ph type="sldNum" sz="quarter" idx="4"/>
          </p:nvPr>
        </p:nvSpPr>
        <p:spPr/>
        <p:txBody>
          <a:bodyPr/>
          <a:lstStyle/>
          <a:p>
            <a:fld id="{C37E4FB1-AD43-40BE-A2D5-51E31E25039B}" type="slidenum">
              <a:rPr lang="en-IN" smtClean="0"/>
              <a:pPr/>
              <a:t>21</a:t>
            </a:fld>
            <a:endParaRPr lang="en-IN" dirty="0"/>
          </a:p>
        </p:txBody>
      </p:sp>
    </p:spTree>
    <p:extLst>
      <p:ext uri="{BB962C8B-B14F-4D97-AF65-F5344CB8AC3E}">
        <p14:creationId xmlns:p14="http://schemas.microsoft.com/office/powerpoint/2010/main" val="3046277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10FB286-1D33-736D-DE1C-9F584B506FB9}"/>
              </a:ext>
            </a:extLst>
          </p:cNvPr>
          <p:cNvSpPr>
            <a:spLocks noGrp="1"/>
          </p:cNvSpPr>
          <p:nvPr>
            <p:ph type="body" sz="quarter" idx="14"/>
          </p:nvPr>
        </p:nvSpPr>
        <p:spPr/>
        <p:txBody>
          <a:bodyPr/>
          <a:lstStyle/>
          <a:p>
            <a:r>
              <a:rPr lang="en-US" dirty="0"/>
              <a:t>180 days reversal mandatory?</a:t>
            </a:r>
            <a:endParaRPr lang="en-IN" dirty="0"/>
          </a:p>
        </p:txBody>
      </p:sp>
      <p:sp>
        <p:nvSpPr>
          <p:cNvPr id="3" name="Text Placeholder 2">
            <a:extLst>
              <a:ext uri="{FF2B5EF4-FFF2-40B4-BE49-F238E27FC236}">
                <a16:creationId xmlns:a16="http://schemas.microsoft.com/office/drawing/2014/main" id="{E9F0D070-BB3D-5927-93AE-B9C006DA108F}"/>
              </a:ext>
            </a:extLst>
          </p:cNvPr>
          <p:cNvSpPr>
            <a:spLocks noGrp="1"/>
          </p:cNvSpPr>
          <p:nvPr>
            <p:ph type="body" sz="quarter" idx="15"/>
          </p:nvPr>
        </p:nvSpPr>
        <p:spPr>
          <a:xfrm>
            <a:off x="353566" y="705487"/>
            <a:ext cx="11650331" cy="5749741"/>
          </a:xfrm>
        </p:spPr>
        <p:txBody>
          <a:bodyPr>
            <a:noAutofit/>
          </a:bodyPr>
          <a:lstStyle/>
          <a:p>
            <a:pPr>
              <a:lnSpc>
                <a:spcPct val="150000"/>
              </a:lnSpc>
            </a:pPr>
            <a:endParaRPr lang="en-US" sz="100" b="0" i="0" dirty="0">
              <a:solidFill>
                <a:srgbClr val="000000"/>
              </a:solidFill>
              <a:effectLst/>
            </a:endParaRPr>
          </a:p>
          <a:p>
            <a:pPr>
              <a:lnSpc>
                <a:spcPct val="100000"/>
              </a:lnSpc>
            </a:pPr>
            <a:endParaRPr lang="en-US" sz="100" b="0" i="0" dirty="0">
              <a:solidFill>
                <a:srgbClr val="000000"/>
              </a:solidFill>
              <a:effectLst/>
            </a:endParaRPr>
          </a:p>
          <a:p>
            <a:pPr>
              <a:lnSpc>
                <a:spcPct val="100000"/>
              </a:lnSpc>
            </a:pPr>
            <a:r>
              <a:rPr lang="en-US" sz="2600" b="0" i="0" dirty="0">
                <a:solidFill>
                  <a:srgbClr val="000000"/>
                </a:solidFill>
                <a:effectLst/>
              </a:rPr>
              <a:t>Interest should be under 50(3) – if ITC balance is available as per Rule 88B. (balance under all/resp. heads)</a:t>
            </a:r>
            <a:endParaRPr lang="en-US" sz="2600" dirty="0">
              <a:solidFill>
                <a:srgbClr val="000000"/>
              </a:solidFill>
            </a:endParaRPr>
          </a:p>
          <a:p>
            <a:pPr>
              <a:lnSpc>
                <a:spcPct val="150000"/>
              </a:lnSpc>
            </a:pPr>
            <a:r>
              <a:rPr lang="en-US" sz="2600" b="1" dirty="0">
                <a:solidFill>
                  <a:srgbClr val="000000"/>
                </a:solidFill>
              </a:rPr>
              <a:t>Date of applicability of interest? – </a:t>
            </a:r>
          </a:p>
          <a:p>
            <a:pPr lvl="1">
              <a:lnSpc>
                <a:spcPct val="150000"/>
              </a:lnSpc>
              <a:buFont typeface="Wingdings" panose="05000000000000000000" pitchFamily="2" charset="2"/>
              <a:buChar char="v"/>
            </a:pPr>
            <a:endParaRPr lang="en-US" sz="300" b="0" i="0" dirty="0">
              <a:solidFill>
                <a:srgbClr val="000000"/>
              </a:solidFill>
              <a:effectLst/>
            </a:endParaRPr>
          </a:p>
          <a:p>
            <a:pPr lvl="1">
              <a:lnSpc>
                <a:spcPct val="150000"/>
              </a:lnSpc>
              <a:buFont typeface="Wingdings" panose="05000000000000000000" pitchFamily="2" charset="2"/>
              <a:buChar char="v"/>
            </a:pPr>
            <a:r>
              <a:rPr lang="en-US" sz="2600" b="0" i="0" dirty="0">
                <a:solidFill>
                  <a:srgbClr val="000000"/>
                </a:solidFill>
                <a:effectLst/>
              </a:rPr>
              <a:t>Date of availment</a:t>
            </a:r>
          </a:p>
          <a:p>
            <a:pPr lvl="1">
              <a:lnSpc>
                <a:spcPct val="150000"/>
              </a:lnSpc>
              <a:buFont typeface="Wingdings" panose="05000000000000000000" pitchFamily="2" charset="2"/>
              <a:buChar char="v"/>
            </a:pPr>
            <a:endParaRPr lang="en-US" sz="100" dirty="0">
              <a:solidFill>
                <a:srgbClr val="000000"/>
              </a:solidFill>
            </a:endParaRPr>
          </a:p>
          <a:p>
            <a:pPr lvl="1">
              <a:lnSpc>
                <a:spcPct val="150000"/>
              </a:lnSpc>
              <a:buFont typeface="Wingdings" panose="05000000000000000000" pitchFamily="2" charset="2"/>
              <a:buChar char="v"/>
            </a:pPr>
            <a:r>
              <a:rPr lang="en-US" sz="2600" dirty="0">
                <a:solidFill>
                  <a:srgbClr val="000000"/>
                </a:solidFill>
              </a:rPr>
              <a:t>Completion of 180 days</a:t>
            </a:r>
          </a:p>
          <a:p>
            <a:pPr lvl="1">
              <a:lnSpc>
                <a:spcPct val="150000"/>
              </a:lnSpc>
              <a:buFont typeface="Wingdings" panose="05000000000000000000" pitchFamily="2" charset="2"/>
              <a:buChar char="v"/>
            </a:pPr>
            <a:endParaRPr lang="en-US" sz="100" b="0" i="0" dirty="0">
              <a:solidFill>
                <a:srgbClr val="000000"/>
              </a:solidFill>
              <a:effectLst/>
            </a:endParaRPr>
          </a:p>
          <a:p>
            <a:pPr lvl="1">
              <a:lnSpc>
                <a:spcPct val="150000"/>
              </a:lnSpc>
              <a:buFont typeface="Wingdings" panose="05000000000000000000" pitchFamily="2" charset="2"/>
              <a:buChar char="v"/>
            </a:pPr>
            <a:r>
              <a:rPr lang="en-US" sz="2600" b="0" i="0" dirty="0">
                <a:solidFill>
                  <a:srgbClr val="000000"/>
                </a:solidFill>
                <a:effectLst/>
              </a:rPr>
              <a:t>Date of utilization</a:t>
            </a:r>
          </a:p>
          <a:p>
            <a:pPr>
              <a:lnSpc>
                <a:spcPct val="100000"/>
              </a:lnSpc>
            </a:pPr>
            <a:r>
              <a:rPr lang="en-IN" sz="2600" dirty="0"/>
              <a:t>Whether deduction in payment of consideration on account of post-supply discount would attract ITC reversal? – </a:t>
            </a:r>
            <a:r>
              <a:rPr lang="en-IN" sz="2600" b="1" dirty="0"/>
              <a:t>MRF Limited-AAR</a:t>
            </a:r>
          </a:p>
          <a:p>
            <a:pPr>
              <a:lnSpc>
                <a:spcPct val="100000"/>
              </a:lnSpc>
            </a:pPr>
            <a:r>
              <a:rPr lang="en-IN" sz="2600" dirty="0"/>
              <a:t>Payment by book adjustment? – </a:t>
            </a:r>
            <a:r>
              <a:rPr lang="en-IN" sz="2600" b="1" dirty="0" err="1"/>
              <a:t>Senco</a:t>
            </a:r>
            <a:r>
              <a:rPr lang="en-IN" sz="2600" b="1" dirty="0"/>
              <a:t> Gold Limited – AAR</a:t>
            </a:r>
          </a:p>
          <a:p>
            <a:pPr>
              <a:lnSpc>
                <a:spcPct val="100000"/>
              </a:lnSpc>
            </a:pPr>
            <a:r>
              <a:rPr lang="en-US" sz="2600" b="0" i="0" dirty="0">
                <a:solidFill>
                  <a:srgbClr val="000000"/>
                </a:solidFill>
                <a:effectLst/>
              </a:rPr>
              <a:t>180 days - NA – to RCM; Sch I transactions (without consideration)</a:t>
            </a:r>
          </a:p>
          <a:p>
            <a:pPr>
              <a:lnSpc>
                <a:spcPct val="100000"/>
              </a:lnSpc>
            </a:pPr>
            <a:endParaRPr lang="en-US" sz="2600" b="1" dirty="0">
              <a:solidFill>
                <a:srgbClr val="000000"/>
              </a:solidFill>
            </a:endParaRPr>
          </a:p>
          <a:p>
            <a:pPr marL="0" indent="0">
              <a:lnSpc>
                <a:spcPct val="150000"/>
              </a:lnSpc>
              <a:buNone/>
            </a:pPr>
            <a:br>
              <a:rPr lang="en-US" sz="2600" dirty="0"/>
            </a:br>
            <a:endParaRPr lang="en-IN" sz="2600" dirty="0">
              <a:solidFill>
                <a:srgbClr val="FF0000"/>
              </a:solidFill>
            </a:endParaRPr>
          </a:p>
        </p:txBody>
      </p:sp>
      <p:sp>
        <p:nvSpPr>
          <p:cNvPr id="4" name="Slide Number Placeholder 3">
            <a:extLst>
              <a:ext uri="{FF2B5EF4-FFF2-40B4-BE49-F238E27FC236}">
                <a16:creationId xmlns:a16="http://schemas.microsoft.com/office/drawing/2014/main" id="{06910674-508E-4095-D130-9B987EB140DE}"/>
              </a:ext>
            </a:extLst>
          </p:cNvPr>
          <p:cNvSpPr>
            <a:spLocks noGrp="1"/>
          </p:cNvSpPr>
          <p:nvPr>
            <p:ph type="sldNum" sz="quarter" idx="4"/>
          </p:nvPr>
        </p:nvSpPr>
        <p:spPr/>
        <p:txBody>
          <a:bodyPr/>
          <a:lstStyle/>
          <a:p>
            <a:fld id="{C37E4FB1-AD43-40BE-A2D5-51E31E25039B}" type="slidenum">
              <a:rPr lang="en-IN" smtClean="0"/>
              <a:pPr/>
              <a:t>22</a:t>
            </a:fld>
            <a:endParaRPr lang="en-IN" dirty="0"/>
          </a:p>
        </p:txBody>
      </p:sp>
    </p:spTree>
    <p:extLst>
      <p:ext uri="{BB962C8B-B14F-4D97-AF65-F5344CB8AC3E}">
        <p14:creationId xmlns:p14="http://schemas.microsoft.com/office/powerpoint/2010/main" val="427165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E0D138-E0AF-23AD-3D9A-FF88F16A696E}"/>
              </a:ext>
            </a:extLst>
          </p:cNvPr>
          <p:cNvSpPr>
            <a:spLocks noGrp="1"/>
          </p:cNvSpPr>
          <p:nvPr>
            <p:ph type="body" sz="quarter" idx="14"/>
          </p:nvPr>
        </p:nvSpPr>
        <p:spPr>
          <a:xfrm>
            <a:off x="327025" y="150814"/>
            <a:ext cx="8993956" cy="585787"/>
          </a:xfrm>
        </p:spPr>
        <p:txBody>
          <a:bodyPr/>
          <a:lstStyle/>
          <a:p>
            <a:r>
              <a:rPr lang="en-IN" dirty="0"/>
              <a:t>Time limit under Section 16(4)</a:t>
            </a:r>
          </a:p>
        </p:txBody>
      </p:sp>
      <p:sp>
        <p:nvSpPr>
          <p:cNvPr id="3" name="Text Placeholder 2">
            <a:extLst>
              <a:ext uri="{FF2B5EF4-FFF2-40B4-BE49-F238E27FC236}">
                <a16:creationId xmlns:a16="http://schemas.microsoft.com/office/drawing/2014/main" id="{92D75FD3-4BA0-19EB-E222-29CD90E6A382}"/>
              </a:ext>
            </a:extLst>
          </p:cNvPr>
          <p:cNvSpPr>
            <a:spLocks noGrp="1"/>
          </p:cNvSpPr>
          <p:nvPr>
            <p:ph type="body" sz="quarter" idx="15"/>
          </p:nvPr>
        </p:nvSpPr>
        <p:spPr>
          <a:xfrm>
            <a:off x="327025" y="1358631"/>
            <a:ext cx="11650331" cy="5749741"/>
          </a:xfrm>
        </p:spPr>
        <p:txBody>
          <a:bodyPr>
            <a:noAutofit/>
          </a:bodyPr>
          <a:lstStyle/>
          <a:p>
            <a:pPr algn="just">
              <a:lnSpc>
                <a:spcPct val="100000"/>
              </a:lnSpc>
            </a:pPr>
            <a:r>
              <a:rPr lang="en-US" sz="2600" dirty="0">
                <a:solidFill>
                  <a:srgbClr val="032835"/>
                </a:solidFill>
              </a:rPr>
              <a:t>Credit availment within 30</a:t>
            </a:r>
            <a:r>
              <a:rPr lang="en-US" sz="2600" baseline="30000" dirty="0">
                <a:solidFill>
                  <a:srgbClr val="032835"/>
                </a:solidFill>
              </a:rPr>
              <a:t>th</a:t>
            </a:r>
            <a:r>
              <a:rPr lang="en-US" sz="2600" dirty="0">
                <a:solidFill>
                  <a:srgbClr val="032835"/>
                </a:solidFill>
              </a:rPr>
              <a:t> November of succeeding year</a:t>
            </a:r>
          </a:p>
          <a:p>
            <a:pPr algn="just">
              <a:lnSpc>
                <a:spcPct val="100000"/>
              </a:lnSpc>
            </a:pPr>
            <a:endParaRPr lang="en-US" sz="100" dirty="0">
              <a:solidFill>
                <a:srgbClr val="032835"/>
              </a:solidFill>
            </a:endParaRPr>
          </a:p>
          <a:p>
            <a:pPr algn="just">
              <a:lnSpc>
                <a:spcPct val="100000"/>
              </a:lnSpc>
            </a:pPr>
            <a:r>
              <a:rPr lang="en-US" sz="2600" dirty="0">
                <a:solidFill>
                  <a:srgbClr val="032835"/>
                </a:solidFill>
              </a:rPr>
              <a:t>Late filing returns – can avail ITC</a:t>
            </a:r>
          </a:p>
          <a:p>
            <a:pPr algn="just">
              <a:lnSpc>
                <a:spcPct val="100000"/>
              </a:lnSpc>
            </a:pPr>
            <a:endParaRPr lang="en-US" sz="100" dirty="0">
              <a:solidFill>
                <a:srgbClr val="032835"/>
              </a:solidFill>
            </a:endParaRPr>
          </a:p>
          <a:p>
            <a:pPr algn="just">
              <a:lnSpc>
                <a:spcPct val="100000"/>
              </a:lnSpc>
            </a:pPr>
            <a:r>
              <a:rPr lang="en-US" sz="2600" dirty="0">
                <a:solidFill>
                  <a:srgbClr val="032835"/>
                </a:solidFill>
              </a:rPr>
              <a:t>RCM payment – during audit or other proceedings</a:t>
            </a:r>
          </a:p>
          <a:p>
            <a:pPr algn="just">
              <a:lnSpc>
                <a:spcPct val="100000"/>
              </a:lnSpc>
            </a:pPr>
            <a:endParaRPr lang="en-US" sz="100" dirty="0">
              <a:solidFill>
                <a:srgbClr val="032835"/>
              </a:solidFill>
            </a:endParaRPr>
          </a:p>
          <a:p>
            <a:pPr algn="just">
              <a:lnSpc>
                <a:spcPct val="100000"/>
              </a:lnSpc>
            </a:pPr>
            <a:r>
              <a:rPr lang="en-US" sz="2600" dirty="0">
                <a:solidFill>
                  <a:srgbClr val="032835"/>
                </a:solidFill>
              </a:rPr>
              <a:t>GSTR-3B filed with interest and applicable late fee</a:t>
            </a:r>
          </a:p>
          <a:p>
            <a:pPr algn="just">
              <a:lnSpc>
                <a:spcPct val="100000"/>
              </a:lnSpc>
            </a:pPr>
            <a:endParaRPr lang="en-US" sz="100" dirty="0">
              <a:solidFill>
                <a:srgbClr val="032835"/>
              </a:solidFill>
            </a:endParaRPr>
          </a:p>
          <a:p>
            <a:pPr algn="just">
              <a:lnSpc>
                <a:spcPct val="100000"/>
              </a:lnSpc>
            </a:pPr>
            <a:r>
              <a:rPr lang="en-US" sz="2600" b="1" dirty="0">
                <a:solidFill>
                  <a:srgbClr val="032835"/>
                </a:solidFill>
              </a:rPr>
              <a:t>Ex:</a:t>
            </a:r>
            <a:r>
              <a:rPr lang="en-US" sz="2600" dirty="0">
                <a:solidFill>
                  <a:srgbClr val="032835"/>
                </a:solidFill>
              </a:rPr>
              <a:t> Feb 2019 return filed in November 2019-credit of Feb 2019 availed</a:t>
            </a:r>
          </a:p>
          <a:p>
            <a:pPr algn="just">
              <a:lnSpc>
                <a:spcPct val="100000"/>
              </a:lnSpc>
            </a:pPr>
            <a:r>
              <a:rPr lang="en-US" sz="2600" dirty="0">
                <a:solidFill>
                  <a:srgbClr val="032835"/>
                </a:solidFill>
              </a:rPr>
              <a:t>GSTR-2 not available. GSTR-3B does not permit mere filing of ITC statement. </a:t>
            </a:r>
            <a:r>
              <a:rPr lang="sv-SE" sz="2600" b="1" dirty="0">
                <a:solidFill>
                  <a:srgbClr val="032835"/>
                </a:solidFill>
              </a:rPr>
              <a:t>Tvl.Kavin HP Gas Gramin Vitrak – Mad HC</a:t>
            </a:r>
            <a:endParaRPr lang="en-US" sz="2600" b="1" dirty="0">
              <a:solidFill>
                <a:srgbClr val="032835"/>
              </a:solidFill>
            </a:endParaRPr>
          </a:p>
        </p:txBody>
      </p:sp>
      <p:sp>
        <p:nvSpPr>
          <p:cNvPr id="4" name="Slide Number Placeholder 3">
            <a:extLst>
              <a:ext uri="{FF2B5EF4-FFF2-40B4-BE49-F238E27FC236}">
                <a16:creationId xmlns:a16="http://schemas.microsoft.com/office/drawing/2014/main" id="{38ED0308-6FDA-4DD6-BDDC-211FA0294235}"/>
              </a:ext>
            </a:extLst>
          </p:cNvPr>
          <p:cNvSpPr>
            <a:spLocks noGrp="1"/>
          </p:cNvSpPr>
          <p:nvPr>
            <p:ph type="sldNum" sz="quarter" idx="4"/>
          </p:nvPr>
        </p:nvSpPr>
        <p:spPr/>
        <p:txBody>
          <a:bodyPr/>
          <a:lstStyle/>
          <a:p>
            <a:fld id="{C37E4FB1-AD43-40BE-A2D5-51E31E25039B}" type="slidenum">
              <a:rPr lang="en-IN" smtClean="0"/>
              <a:pPr/>
              <a:t>23</a:t>
            </a:fld>
            <a:endParaRPr lang="en-IN" dirty="0"/>
          </a:p>
        </p:txBody>
      </p:sp>
    </p:spTree>
    <p:extLst>
      <p:ext uri="{BB962C8B-B14F-4D97-AF65-F5344CB8AC3E}">
        <p14:creationId xmlns:p14="http://schemas.microsoft.com/office/powerpoint/2010/main" val="2428003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E0D138-E0AF-23AD-3D9A-FF88F16A696E}"/>
              </a:ext>
            </a:extLst>
          </p:cNvPr>
          <p:cNvSpPr>
            <a:spLocks noGrp="1"/>
          </p:cNvSpPr>
          <p:nvPr>
            <p:ph type="body" sz="quarter" idx="14"/>
          </p:nvPr>
        </p:nvSpPr>
        <p:spPr>
          <a:xfrm>
            <a:off x="327025" y="150814"/>
            <a:ext cx="8993956" cy="585787"/>
          </a:xfrm>
        </p:spPr>
        <p:txBody>
          <a:bodyPr/>
          <a:lstStyle/>
          <a:p>
            <a:r>
              <a:rPr lang="en-IN" dirty="0"/>
              <a:t>Time limit under Section 16(4)</a:t>
            </a:r>
          </a:p>
        </p:txBody>
      </p:sp>
      <p:sp>
        <p:nvSpPr>
          <p:cNvPr id="3" name="Text Placeholder 2">
            <a:extLst>
              <a:ext uri="{FF2B5EF4-FFF2-40B4-BE49-F238E27FC236}">
                <a16:creationId xmlns:a16="http://schemas.microsoft.com/office/drawing/2014/main" id="{92D75FD3-4BA0-19EB-E222-29CD90E6A382}"/>
              </a:ext>
            </a:extLst>
          </p:cNvPr>
          <p:cNvSpPr>
            <a:spLocks noGrp="1"/>
          </p:cNvSpPr>
          <p:nvPr>
            <p:ph type="body" sz="quarter" idx="15"/>
          </p:nvPr>
        </p:nvSpPr>
        <p:spPr>
          <a:xfrm>
            <a:off x="327025" y="1282430"/>
            <a:ext cx="11650331" cy="5749741"/>
          </a:xfrm>
        </p:spPr>
        <p:txBody>
          <a:bodyPr>
            <a:noAutofit/>
          </a:bodyPr>
          <a:lstStyle/>
          <a:p>
            <a:pPr algn="just">
              <a:lnSpc>
                <a:spcPct val="100000"/>
              </a:lnSpc>
            </a:pPr>
            <a:r>
              <a:rPr lang="en-US" sz="2600" b="1" dirty="0">
                <a:solidFill>
                  <a:srgbClr val="032835"/>
                </a:solidFill>
              </a:rPr>
              <a:t>AP High Court</a:t>
            </a:r>
            <a:r>
              <a:rPr lang="en-US" sz="2600" dirty="0">
                <a:solidFill>
                  <a:srgbClr val="032835"/>
                </a:solidFill>
              </a:rPr>
              <a:t>: </a:t>
            </a:r>
            <a:r>
              <a:rPr lang="en-US" sz="2600" b="1" dirty="0">
                <a:solidFill>
                  <a:srgbClr val="032835"/>
                </a:solidFill>
              </a:rPr>
              <a:t>M/s </a:t>
            </a:r>
            <a:r>
              <a:rPr lang="en-US" sz="2600" b="1" dirty="0" err="1">
                <a:solidFill>
                  <a:srgbClr val="032835"/>
                </a:solidFill>
              </a:rPr>
              <a:t>Thirumalakonda</a:t>
            </a:r>
            <a:r>
              <a:rPr lang="en-US" sz="2600" b="1" dirty="0">
                <a:solidFill>
                  <a:srgbClr val="032835"/>
                </a:solidFill>
              </a:rPr>
              <a:t> </a:t>
            </a:r>
            <a:r>
              <a:rPr lang="en-US" sz="2600" b="1" dirty="0" err="1">
                <a:solidFill>
                  <a:srgbClr val="032835"/>
                </a:solidFill>
              </a:rPr>
              <a:t>Plywoods</a:t>
            </a:r>
            <a:r>
              <a:rPr lang="en-US" sz="2600" b="1" dirty="0">
                <a:solidFill>
                  <a:srgbClr val="032835"/>
                </a:solidFill>
              </a:rPr>
              <a:t> [(2023) 76 GSTL 172 A.P.]</a:t>
            </a:r>
          </a:p>
          <a:p>
            <a:pPr algn="just">
              <a:lnSpc>
                <a:spcPct val="100000"/>
              </a:lnSpc>
            </a:pPr>
            <a:endParaRPr lang="en-US" sz="500" b="1" dirty="0">
              <a:solidFill>
                <a:srgbClr val="032835"/>
              </a:solidFill>
            </a:endParaRPr>
          </a:p>
          <a:p>
            <a:pPr lvl="1" algn="just">
              <a:lnSpc>
                <a:spcPct val="100000"/>
              </a:lnSpc>
              <a:buFont typeface="Wingdings" panose="05000000000000000000" pitchFamily="2" charset="2"/>
              <a:buChar char="v"/>
            </a:pPr>
            <a:r>
              <a:rPr lang="en-US" sz="2600" dirty="0">
                <a:solidFill>
                  <a:srgbClr val="032835"/>
                </a:solidFill>
              </a:rPr>
              <a:t>Time limit prescribed is not violative of Article 14, 19(1)(g) and 300A</a:t>
            </a:r>
          </a:p>
          <a:p>
            <a:pPr lvl="1" algn="just">
              <a:lnSpc>
                <a:spcPct val="100000"/>
              </a:lnSpc>
              <a:buFont typeface="Wingdings" panose="05000000000000000000" pitchFamily="2" charset="2"/>
              <a:buChar char="v"/>
            </a:pPr>
            <a:endParaRPr lang="en-US" sz="1200" dirty="0">
              <a:solidFill>
                <a:srgbClr val="032835"/>
              </a:solidFill>
            </a:endParaRPr>
          </a:p>
          <a:p>
            <a:pPr lvl="1" algn="just">
              <a:lnSpc>
                <a:spcPct val="100000"/>
              </a:lnSpc>
              <a:buFont typeface="Wingdings" panose="05000000000000000000" pitchFamily="2" charset="2"/>
              <a:buChar char="v"/>
            </a:pPr>
            <a:r>
              <a:rPr lang="en-US" sz="2600" dirty="0">
                <a:solidFill>
                  <a:srgbClr val="032835"/>
                </a:solidFill>
              </a:rPr>
              <a:t>Sec 16(2) has no overriding effect on Sec 16(4), as both are not contradictory and will operate independently.</a:t>
            </a:r>
          </a:p>
          <a:p>
            <a:pPr lvl="1" algn="just">
              <a:lnSpc>
                <a:spcPct val="100000"/>
              </a:lnSpc>
              <a:buFont typeface="Wingdings" panose="05000000000000000000" pitchFamily="2" charset="2"/>
              <a:buChar char="v"/>
            </a:pPr>
            <a:endParaRPr lang="en-US" sz="1200" dirty="0">
              <a:solidFill>
                <a:srgbClr val="032835"/>
              </a:solidFill>
            </a:endParaRPr>
          </a:p>
          <a:p>
            <a:pPr lvl="1" algn="just">
              <a:lnSpc>
                <a:spcPct val="100000"/>
              </a:lnSpc>
              <a:buFont typeface="Wingdings" panose="05000000000000000000" pitchFamily="2" charset="2"/>
              <a:buChar char="v"/>
            </a:pPr>
            <a:r>
              <a:rPr lang="en-US" sz="2600" dirty="0">
                <a:solidFill>
                  <a:srgbClr val="032835"/>
                </a:solidFill>
              </a:rPr>
              <a:t>Mere acceptance of GSTR-3B with a late fee will not exonerate the delay in claiming ITC beyond the time limit.</a:t>
            </a:r>
          </a:p>
          <a:p>
            <a:pPr lvl="1" algn="just">
              <a:lnSpc>
                <a:spcPct val="100000"/>
              </a:lnSpc>
              <a:buFont typeface="Wingdings" panose="05000000000000000000" pitchFamily="2" charset="2"/>
              <a:buChar char="v"/>
            </a:pPr>
            <a:endParaRPr lang="en-US" sz="1200" dirty="0">
              <a:solidFill>
                <a:srgbClr val="032835"/>
              </a:solidFill>
            </a:endParaRPr>
          </a:p>
          <a:p>
            <a:pPr lvl="1" algn="just">
              <a:lnSpc>
                <a:spcPct val="100000"/>
              </a:lnSpc>
              <a:buFont typeface="Wingdings" panose="05000000000000000000" pitchFamily="2" charset="2"/>
              <a:buChar char="v"/>
            </a:pPr>
            <a:r>
              <a:rPr lang="en-US" sz="2600" dirty="0">
                <a:solidFill>
                  <a:srgbClr val="032835"/>
                </a:solidFill>
              </a:rPr>
              <a:t>Similar case in </a:t>
            </a:r>
            <a:r>
              <a:rPr lang="en-US" sz="2600" b="1" dirty="0">
                <a:solidFill>
                  <a:srgbClr val="032835"/>
                </a:solidFill>
              </a:rPr>
              <a:t>Patna HC –M/s Aastha Enterprises.</a:t>
            </a:r>
          </a:p>
          <a:p>
            <a:pPr marL="457200" lvl="1" indent="0" algn="just">
              <a:lnSpc>
                <a:spcPct val="100000"/>
              </a:lnSpc>
              <a:buNone/>
            </a:pPr>
            <a:endParaRPr lang="en-US" sz="1200" b="1" dirty="0">
              <a:solidFill>
                <a:srgbClr val="032835"/>
              </a:solidFill>
            </a:endParaRPr>
          </a:p>
          <a:p>
            <a:pPr marL="0" indent="0" algn="just">
              <a:lnSpc>
                <a:spcPct val="100000"/>
              </a:lnSpc>
              <a:buNone/>
            </a:pPr>
            <a:r>
              <a:rPr lang="en-US" sz="2600" b="1" dirty="0">
                <a:solidFill>
                  <a:schemeClr val="bg2">
                    <a:lumMod val="50000"/>
                  </a:schemeClr>
                </a:solidFill>
              </a:rPr>
              <a:t>SCs notice in challenge to Section 16(4) disallowing ITC for belated return filing; Tags matter with other cases with similar grounds.</a:t>
            </a:r>
            <a:endParaRPr lang="en-IN" sz="2600" b="1" dirty="0">
              <a:solidFill>
                <a:schemeClr val="bg2">
                  <a:lumMod val="50000"/>
                </a:schemeClr>
              </a:solidFill>
            </a:endParaRPr>
          </a:p>
        </p:txBody>
      </p:sp>
      <p:sp>
        <p:nvSpPr>
          <p:cNvPr id="4" name="Slide Number Placeholder 3">
            <a:extLst>
              <a:ext uri="{FF2B5EF4-FFF2-40B4-BE49-F238E27FC236}">
                <a16:creationId xmlns:a16="http://schemas.microsoft.com/office/drawing/2014/main" id="{38ED0308-6FDA-4DD6-BDDC-211FA0294235}"/>
              </a:ext>
            </a:extLst>
          </p:cNvPr>
          <p:cNvSpPr>
            <a:spLocks noGrp="1"/>
          </p:cNvSpPr>
          <p:nvPr>
            <p:ph type="sldNum" sz="quarter" idx="4"/>
          </p:nvPr>
        </p:nvSpPr>
        <p:spPr/>
        <p:txBody>
          <a:bodyPr/>
          <a:lstStyle/>
          <a:p>
            <a:fld id="{C37E4FB1-AD43-40BE-A2D5-51E31E25039B}" type="slidenum">
              <a:rPr lang="en-IN" smtClean="0"/>
              <a:pPr/>
              <a:t>24</a:t>
            </a:fld>
            <a:endParaRPr lang="en-IN" dirty="0"/>
          </a:p>
        </p:txBody>
      </p:sp>
    </p:spTree>
    <p:extLst>
      <p:ext uri="{BB962C8B-B14F-4D97-AF65-F5344CB8AC3E}">
        <p14:creationId xmlns:p14="http://schemas.microsoft.com/office/powerpoint/2010/main" val="3161369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D7C984-447B-EA89-7E66-83D58C931C0F}"/>
              </a:ext>
            </a:extLst>
          </p:cNvPr>
          <p:cNvSpPr>
            <a:spLocks noGrp="1"/>
          </p:cNvSpPr>
          <p:nvPr>
            <p:ph type="body" sz="quarter" idx="14"/>
          </p:nvPr>
        </p:nvSpPr>
        <p:spPr/>
        <p:txBody>
          <a:bodyPr/>
          <a:lstStyle/>
          <a:p>
            <a:r>
              <a:rPr lang="en-US" dirty="0"/>
              <a:t>ITC – Other issues</a:t>
            </a:r>
            <a:endParaRPr lang="en-IN" dirty="0"/>
          </a:p>
        </p:txBody>
      </p:sp>
      <p:sp>
        <p:nvSpPr>
          <p:cNvPr id="3" name="Text Placeholder 2">
            <a:extLst>
              <a:ext uri="{FF2B5EF4-FFF2-40B4-BE49-F238E27FC236}">
                <a16:creationId xmlns:a16="http://schemas.microsoft.com/office/drawing/2014/main" id="{1D82B208-10B2-08AF-5169-073EC953F4EE}"/>
              </a:ext>
            </a:extLst>
          </p:cNvPr>
          <p:cNvSpPr>
            <a:spLocks noGrp="1"/>
          </p:cNvSpPr>
          <p:nvPr>
            <p:ph type="body" sz="quarter" idx="15"/>
          </p:nvPr>
        </p:nvSpPr>
        <p:spPr/>
        <p:txBody>
          <a:bodyPr>
            <a:normAutofit/>
          </a:bodyPr>
          <a:lstStyle/>
          <a:p>
            <a:pPr algn="just">
              <a:lnSpc>
                <a:spcPct val="150000"/>
              </a:lnSpc>
              <a:buFont typeface="Wingdings" panose="05000000000000000000" pitchFamily="2" charset="2"/>
              <a:buChar char="v"/>
            </a:pPr>
            <a:r>
              <a:rPr lang="en-US" sz="2600" dirty="0"/>
              <a:t>Vendor filed GSTR-1 and GSTR-3B after time limit u/s 16(4)</a:t>
            </a:r>
          </a:p>
          <a:p>
            <a:pPr algn="just">
              <a:lnSpc>
                <a:spcPct val="150000"/>
              </a:lnSpc>
              <a:buFont typeface="Wingdings" panose="05000000000000000000" pitchFamily="2" charset="2"/>
              <a:buChar char="v"/>
            </a:pPr>
            <a:r>
              <a:rPr lang="en-US" sz="2600" dirty="0"/>
              <a:t>Invoice wrongly reported in RCM category</a:t>
            </a:r>
          </a:p>
          <a:p>
            <a:pPr algn="just">
              <a:lnSpc>
                <a:spcPct val="150000"/>
              </a:lnSpc>
              <a:buFont typeface="Wingdings" panose="05000000000000000000" pitchFamily="2" charset="2"/>
              <a:buChar char="v"/>
            </a:pPr>
            <a:r>
              <a:rPr lang="en-IN" sz="2600" dirty="0"/>
              <a:t>Bill to ship to – supplier not moved vehicle</a:t>
            </a:r>
          </a:p>
          <a:p>
            <a:pPr algn="just">
              <a:lnSpc>
                <a:spcPct val="150000"/>
              </a:lnSpc>
              <a:buFont typeface="Wingdings" panose="05000000000000000000" pitchFamily="2" charset="2"/>
              <a:buChar char="v"/>
            </a:pPr>
            <a:r>
              <a:rPr lang="en-US" sz="2600" dirty="0"/>
              <a:t>ITC for Invoice issued in a month distributed in different month</a:t>
            </a:r>
          </a:p>
          <a:p>
            <a:pPr algn="just">
              <a:lnSpc>
                <a:spcPct val="150000"/>
              </a:lnSpc>
              <a:buFont typeface="Wingdings" panose="05000000000000000000" pitchFamily="2" charset="2"/>
              <a:buChar char="v"/>
            </a:pPr>
            <a:r>
              <a:rPr lang="en-IN" sz="2600" dirty="0"/>
              <a:t>ITC benefit availed entirely by HO?</a:t>
            </a:r>
          </a:p>
          <a:p>
            <a:pPr algn="just">
              <a:lnSpc>
                <a:spcPct val="150000"/>
              </a:lnSpc>
              <a:buFont typeface="Wingdings" panose="05000000000000000000" pitchFamily="2" charset="2"/>
              <a:buChar char="v"/>
            </a:pPr>
            <a:r>
              <a:rPr lang="en-IN" sz="2600" dirty="0"/>
              <a:t>ITC for the invoices pertaining to unregistered period</a:t>
            </a:r>
          </a:p>
          <a:p>
            <a:pPr algn="just">
              <a:lnSpc>
                <a:spcPct val="150000"/>
              </a:lnSpc>
              <a:buFont typeface="Wingdings" panose="05000000000000000000" pitchFamily="2" charset="2"/>
              <a:buChar char="v"/>
            </a:pPr>
            <a:r>
              <a:rPr lang="en-US" sz="2600" dirty="0"/>
              <a:t>ITC reversal based on top 5 registered categories of suppliers</a:t>
            </a:r>
          </a:p>
          <a:p>
            <a:pPr algn="just">
              <a:lnSpc>
                <a:spcPct val="150000"/>
              </a:lnSpc>
              <a:buFont typeface="Wingdings" panose="05000000000000000000" pitchFamily="2" charset="2"/>
              <a:buChar char="v"/>
            </a:pPr>
            <a:endParaRPr lang="en-IN" sz="2600" dirty="0"/>
          </a:p>
          <a:p>
            <a:pPr marL="0" indent="0" algn="just">
              <a:lnSpc>
                <a:spcPct val="150000"/>
              </a:lnSpc>
              <a:buNone/>
            </a:pPr>
            <a:endParaRPr lang="en-IN" sz="2600" dirty="0"/>
          </a:p>
          <a:p>
            <a:pPr marL="0" indent="0" algn="just">
              <a:lnSpc>
                <a:spcPct val="150000"/>
              </a:lnSpc>
              <a:buNone/>
            </a:pPr>
            <a:endParaRPr lang="en-IN" sz="2600" dirty="0"/>
          </a:p>
        </p:txBody>
      </p:sp>
      <p:sp>
        <p:nvSpPr>
          <p:cNvPr id="4" name="Slide Number Placeholder 3">
            <a:extLst>
              <a:ext uri="{FF2B5EF4-FFF2-40B4-BE49-F238E27FC236}">
                <a16:creationId xmlns:a16="http://schemas.microsoft.com/office/drawing/2014/main" id="{69AAACED-819A-BE4D-5098-D5C1B89141DF}"/>
              </a:ext>
            </a:extLst>
          </p:cNvPr>
          <p:cNvSpPr>
            <a:spLocks noGrp="1"/>
          </p:cNvSpPr>
          <p:nvPr>
            <p:ph type="sldNum" sz="quarter" idx="4"/>
          </p:nvPr>
        </p:nvSpPr>
        <p:spPr/>
        <p:txBody>
          <a:bodyPr/>
          <a:lstStyle/>
          <a:p>
            <a:fld id="{C37E4FB1-AD43-40BE-A2D5-51E31E25039B}" type="slidenum">
              <a:rPr lang="en-IN" smtClean="0"/>
              <a:pPr/>
              <a:t>25</a:t>
            </a:fld>
            <a:endParaRPr lang="en-IN" dirty="0"/>
          </a:p>
        </p:txBody>
      </p:sp>
    </p:spTree>
    <p:extLst>
      <p:ext uri="{BB962C8B-B14F-4D97-AF65-F5344CB8AC3E}">
        <p14:creationId xmlns:p14="http://schemas.microsoft.com/office/powerpoint/2010/main" val="3934164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D7C984-447B-EA89-7E66-83D58C931C0F}"/>
              </a:ext>
            </a:extLst>
          </p:cNvPr>
          <p:cNvSpPr>
            <a:spLocks noGrp="1"/>
          </p:cNvSpPr>
          <p:nvPr>
            <p:ph type="body" sz="quarter" idx="14"/>
          </p:nvPr>
        </p:nvSpPr>
        <p:spPr/>
        <p:txBody>
          <a:bodyPr/>
          <a:lstStyle/>
          <a:p>
            <a:r>
              <a:rPr lang="en-US" dirty="0"/>
              <a:t>ITC – Other issues</a:t>
            </a:r>
            <a:endParaRPr lang="en-IN" dirty="0"/>
          </a:p>
        </p:txBody>
      </p:sp>
      <p:sp>
        <p:nvSpPr>
          <p:cNvPr id="3" name="Text Placeholder 2">
            <a:extLst>
              <a:ext uri="{FF2B5EF4-FFF2-40B4-BE49-F238E27FC236}">
                <a16:creationId xmlns:a16="http://schemas.microsoft.com/office/drawing/2014/main" id="{1D82B208-10B2-08AF-5169-073EC953F4EE}"/>
              </a:ext>
            </a:extLst>
          </p:cNvPr>
          <p:cNvSpPr>
            <a:spLocks noGrp="1"/>
          </p:cNvSpPr>
          <p:nvPr>
            <p:ph type="body" sz="quarter" idx="15"/>
          </p:nvPr>
        </p:nvSpPr>
        <p:spPr/>
        <p:txBody>
          <a:bodyPr>
            <a:normAutofit fontScale="92500" lnSpcReduction="10000"/>
          </a:bodyPr>
          <a:lstStyle/>
          <a:p>
            <a:pPr algn="just">
              <a:lnSpc>
                <a:spcPct val="150000"/>
              </a:lnSpc>
              <a:buFont typeface="Wingdings" panose="05000000000000000000" pitchFamily="2" charset="2"/>
              <a:buChar char="v"/>
            </a:pPr>
            <a:r>
              <a:rPr lang="en-US" sz="2600" dirty="0"/>
              <a:t>Vendor non payment on account of them being under NCLT</a:t>
            </a:r>
          </a:p>
          <a:p>
            <a:pPr algn="just">
              <a:lnSpc>
                <a:spcPct val="150000"/>
              </a:lnSpc>
              <a:buFont typeface="Wingdings" panose="05000000000000000000" pitchFamily="2" charset="2"/>
              <a:buChar char="v"/>
            </a:pPr>
            <a:r>
              <a:rPr lang="en-US" sz="2600" dirty="0"/>
              <a:t>Recovery of taxes from customer due to non payment of tax by supplier- DRC13</a:t>
            </a:r>
          </a:p>
          <a:p>
            <a:pPr algn="just">
              <a:lnSpc>
                <a:spcPct val="150000"/>
              </a:lnSpc>
              <a:buFont typeface="Wingdings" panose="05000000000000000000" pitchFamily="2" charset="2"/>
              <a:buChar char="v"/>
            </a:pPr>
            <a:r>
              <a:rPr lang="en-US" sz="2600" dirty="0"/>
              <a:t>Exempt supply reversal based on exempted turnover disclosed in GSTR-9</a:t>
            </a:r>
          </a:p>
          <a:p>
            <a:pPr algn="just">
              <a:lnSpc>
                <a:spcPct val="150000"/>
              </a:lnSpc>
              <a:buFont typeface="Wingdings" panose="05000000000000000000" pitchFamily="2" charset="2"/>
              <a:buChar char="v"/>
            </a:pPr>
            <a:r>
              <a:rPr lang="en-US" sz="2600" dirty="0"/>
              <a:t>Canteen ITC reversal</a:t>
            </a:r>
          </a:p>
          <a:p>
            <a:pPr algn="just">
              <a:lnSpc>
                <a:spcPct val="150000"/>
              </a:lnSpc>
              <a:buFont typeface="Wingdings" panose="05000000000000000000" pitchFamily="2" charset="2"/>
              <a:buChar char="v"/>
            </a:pPr>
            <a:r>
              <a:rPr lang="en-US" sz="2600" dirty="0"/>
              <a:t>ITC reversal disclosure in GSTR-3B</a:t>
            </a:r>
          </a:p>
          <a:p>
            <a:pPr algn="just">
              <a:lnSpc>
                <a:spcPct val="150000"/>
              </a:lnSpc>
              <a:buFont typeface="Wingdings" panose="05000000000000000000" pitchFamily="2" charset="2"/>
              <a:buChar char="v"/>
            </a:pPr>
            <a:r>
              <a:rPr lang="en-US" sz="2600" dirty="0"/>
              <a:t>Mere uploading of notice on common portal sufficient ?: Sakthi Steel Trading - [2024] 159 taxmann.com 233 (Madras)</a:t>
            </a:r>
          </a:p>
          <a:p>
            <a:pPr algn="just">
              <a:lnSpc>
                <a:spcPct val="150000"/>
              </a:lnSpc>
              <a:buFont typeface="Wingdings" panose="05000000000000000000" pitchFamily="2" charset="2"/>
              <a:buChar char="v"/>
            </a:pPr>
            <a:r>
              <a:rPr lang="en-US" sz="2600" dirty="0"/>
              <a:t> Blockage of ECL- Before blockage, fraudulent intention to be established. M/s HEC INDIA LLP (Mad HC)</a:t>
            </a:r>
          </a:p>
          <a:p>
            <a:pPr algn="just">
              <a:lnSpc>
                <a:spcPct val="150000"/>
              </a:lnSpc>
              <a:buFont typeface="Wingdings" panose="05000000000000000000" pitchFamily="2" charset="2"/>
              <a:buChar char="v"/>
            </a:pPr>
            <a:endParaRPr lang="en-IN" sz="2600" dirty="0"/>
          </a:p>
          <a:p>
            <a:pPr marL="0" indent="0" algn="just">
              <a:lnSpc>
                <a:spcPct val="150000"/>
              </a:lnSpc>
              <a:buNone/>
            </a:pPr>
            <a:endParaRPr lang="en-IN" sz="2600" dirty="0"/>
          </a:p>
          <a:p>
            <a:pPr marL="0" indent="0" algn="just">
              <a:lnSpc>
                <a:spcPct val="150000"/>
              </a:lnSpc>
              <a:buNone/>
            </a:pPr>
            <a:endParaRPr lang="en-IN" sz="2600" dirty="0"/>
          </a:p>
        </p:txBody>
      </p:sp>
      <p:sp>
        <p:nvSpPr>
          <p:cNvPr id="4" name="Slide Number Placeholder 3">
            <a:extLst>
              <a:ext uri="{FF2B5EF4-FFF2-40B4-BE49-F238E27FC236}">
                <a16:creationId xmlns:a16="http://schemas.microsoft.com/office/drawing/2014/main" id="{69AAACED-819A-BE4D-5098-D5C1B89141DF}"/>
              </a:ext>
            </a:extLst>
          </p:cNvPr>
          <p:cNvSpPr>
            <a:spLocks noGrp="1"/>
          </p:cNvSpPr>
          <p:nvPr>
            <p:ph type="sldNum" sz="quarter" idx="4"/>
          </p:nvPr>
        </p:nvSpPr>
        <p:spPr/>
        <p:txBody>
          <a:bodyPr/>
          <a:lstStyle/>
          <a:p>
            <a:fld id="{C37E4FB1-AD43-40BE-A2D5-51E31E25039B}" type="slidenum">
              <a:rPr lang="en-IN" smtClean="0"/>
              <a:pPr/>
              <a:t>26</a:t>
            </a:fld>
            <a:endParaRPr lang="en-IN" dirty="0"/>
          </a:p>
        </p:txBody>
      </p:sp>
    </p:spTree>
    <p:extLst>
      <p:ext uri="{BB962C8B-B14F-4D97-AF65-F5344CB8AC3E}">
        <p14:creationId xmlns:p14="http://schemas.microsoft.com/office/powerpoint/2010/main" val="1082297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D7C984-447B-EA89-7E66-83D58C931C0F}"/>
              </a:ext>
            </a:extLst>
          </p:cNvPr>
          <p:cNvSpPr>
            <a:spLocks noGrp="1"/>
          </p:cNvSpPr>
          <p:nvPr>
            <p:ph type="body" sz="quarter" idx="14"/>
          </p:nvPr>
        </p:nvSpPr>
        <p:spPr/>
        <p:txBody>
          <a:bodyPr/>
          <a:lstStyle/>
          <a:p>
            <a:r>
              <a:rPr lang="en-US" dirty="0"/>
              <a:t>ITC – Other issues</a:t>
            </a:r>
            <a:endParaRPr lang="en-IN" dirty="0"/>
          </a:p>
        </p:txBody>
      </p:sp>
      <p:sp>
        <p:nvSpPr>
          <p:cNvPr id="3" name="Text Placeholder 2">
            <a:extLst>
              <a:ext uri="{FF2B5EF4-FFF2-40B4-BE49-F238E27FC236}">
                <a16:creationId xmlns:a16="http://schemas.microsoft.com/office/drawing/2014/main" id="{1D82B208-10B2-08AF-5169-073EC953F4EE}"/>
              </a:ext>
            </a:extLst>
          </p:cNvPr>
          <p:cNvSpPr>
            <a:spLocks noGrp="1"/>
          </p:cNvSpPr>
          <p:nvPr>
            <p:ph type="body" sz="quarter" idx="15"/>
          </p:nvPr>
        </p:nvSpPr>
        <p:spPr/>
        <p:txBody>
          <a:bodyPr>
            <a:normAutofit fontScale="92500" lnSpcReduction="10000"/>
          </a:bodyPr>
          <a:lstStyle/>
          <a:p>
            <a:pPr algn="just">
              <a:lnSpc>
                <a:spcPct val="150000"/>
              </a:lnSpc>
              <a:buFont typeface="Wingdings" panose="05000000000000000000" pitchFamily="2" charset="2"/>
              <a:buChar char="v"/>
            </a:pPr>
            <a:r>
              <a:rPr lang="en-US" sz="2600" dirty="0"/>
              <a:t>Vendor non payment on account of them being under NCLT</a:t>
            </a:r>
          </a:p>
          <a:p>
            <a:pPr algn="just">
              <a:lnSpc>
                <a:spcPct val="150000"/>
              </a:lnSpc>
              <a:buFont typeface="Wingdings" panose="05000000000000000000" pitchFamily="2" charset="2"/>
              <a:buChar char="v"/>
            </a:pPr>
            <a:r>
              <a:rPr lang="en-US" sz="2600" dirty="0"/>
              <a:t>Recovery of taxes from customer due to non payment of tax by supplier- DRC13</a:t>
            </a:r>
          </a:p>
          <a:p>
            <a:pPr algn="just">
              <a:lnSpc>
                <a:spcPct val="150000"/>
              </a:lnSpc>
              <a:buFont typeface="Wingdings" panose="05000000000000000000" pitchFamily="2" charset="2"/>
              <a:buChar char="v"/>
            </a:pPr>
            <a:r>
              <a:rPr lang="en-US" sz="2600" dirty="0"/>
              <a:t>Exempt supply reversal based on exempted turnover disclosed in GSTR-9</a:t>
            </a:r>
          </a:p>
          <a:p>
            <a:pPr algn="just">
              <a:lnSpc>
                <a:spcPct val="150000"/>
              </a:lnSpc>
              <a:buFont typeface="Wingdings" panose="05000000000000000000" pitchFamily="2" charset="2"/>
              <a:buChar char="v"/>
            </a:pPr>
            <a:r>
              <a:rPr lang="en-US" sz="2600" dirty="0"/>
              <a:t>Canteen ITC reversal</a:t>
            </a:r>
          </a:p>
          <a:p>
            <a:pPr algn="just">
              <a:lnSpc>
                <a:spcPct val="150000"/>
              </a:lnSpc>
              <a:buFont typeface="Wingdings" panose="05000000000000000000" pitchFamily="2" charset="2"/>
              <a:buChar char="v"/>
            </a:pPr>
            <a:r>
              <a:rPr lang="en-US" sz="2600" dirty="0"/>
              <a:t>ITC reversal disclosure in GSTR-3B</a:t>
            </a:r>
          </a:p>
          <a:p>
            <a:pPr algn="just">
              <a:lnSpc>
                <a:spcPct val="150000"/>
              </a:lnSpc>
              <a:buFont typeface="Wingdings" panose="05000000000000000000" pitchFamily="2" charset="2"/>
              <a:buChar char="v"/>
            </a:pPr>
            <a:r>
              <a:rPr lang="en-US" sz="2600" dirty="0"/>
              <a:t>Mere uploading of notice on common portal sufficient ?: Sakthi Steel Trading - [2024] 159 taxmann.com 233 (Madras)</a:t>
            </a:r>
          </a:p>
          <a:p>
            <a:pPr algn="just">
              <a:lnSpc>
                <a:spcPct val="150000"/>
              </a:lnSpc>
              <a:buFont typeface="Wingdings" panose="05000000000000000000" pitchFamily="2" charset="2"/>
              <a:buChar char="v"/>
            </a:pPr>
            <a:r>
              <a:rPr lang="en-US" sz="2600" dirty="0"/>
              <a:t> Blockage of ECL- Before blockage, fraudulent intention to be established. M/s HEC INDIA LLP (Mad HC)</a:t>
            </a:r>
          </a:p>
          <a:p>
            <a:pPr algn="just">
              <a:lnSpc>
                <a:spcPct val="150000"/>
              </a:lnSpc>
              <a:buFont typeface="Wingdings" panose="05000000000000000000" pitchFamily="2" charset="2"/>
              <a:buChar char="v"/>
            </a:pPr>
            <a:endParaRPr lang="en-IN" sz="2600" dirty="0"/>
          </a:p>
          <a:p>
            <a:pPr marL="0" indent="0" algn="just">
              <a:lnSpc>
                <a:spcPct val="150000"/>
              </a:lnSpc>
              <a:buNone/>
            </a:pPr>
            <a:endParaRPr lang="en-IN" sz="2600" dirty="0"/>
          </a:p>
          <a:p>
            <a:pPr marL="0" indent="0" algn="just">
              <a:lnSpc>
                <a:spcPct val="150000"/>
              </a:lnSpc>
              <a:buNone/>
            </a:pPr>
            <a:endParaRPr lang="en-IN" sz="2600" dirty="0"/>
          </a:p>
        </p:txBody>
      </p:sp>
      <p:sp>
        <p:nvSpPr>
          <p:cNvPr id="4" name="Slide Number Placeholder 3">
            <a:extLst>
              <a:ext uri="{FF2B5EF4-FFF2-40B4-BE49-F238E27FC236}">
                <a16:creationId xmlns:a16="http://schemas.microsoft.com/office/drawing/2014/main" id="{69AAACED-819A-BE4D-5098-D5C1B89141DF}"/>
              </a:ext>
            </a:extLst>
          </p:cNvPr>
          <p:cNvSpPr>
            <a:spLocks noGrp="1"/>
          </p:cNvSpPr>
          <p:nvPr>
            <p:ph type="sldNum" sz="quarter" idx="4"/>
          </p:nvPr>
        </p:nvSpPr>
        <p:spPr/>
        <p:txBody>
          <a:bodyPr/>
          <a:lstStyle/>
          <a:p>
            <a:fld id="{C37E4FB1-AD43-40BE-A2D5-51E31E25039B}" type="slidenum">
              <a:rPr lang="en-IN" smtClean="0"/>
              <a:pPr/>
              <a:t>27</a:t>
            </a:fld>
            <a:endParaRPr lang="en-IN" dirty="0"/>
          </a:p>
        </p:txBody>
      </p:sp>
    </p:spTree>
    <p:extLst>
      <p:ext uri="{BB962C8B-B14F-4D97-AF65-F5344CB8AC3E}">
        <p14:creationId xmlns:p14="http://schemas.microsoft.com/office/powerpoint/2010/main" val="1265493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D7C984-447B-EA89-7E66-83D58C931C0F}"/>
              </a:ext>
            </a:extLst>
          </p:cNvPr>
          <p:cNvSpPr>
            <a:spLocks noGrp="1"/>
          </p:cNvSpPr>
          <p:nvPr>
            <p:ph type="body" sz="quarter" idx="14"/>
          </p:nvPr>
        </p:nvSpPr>
        <p:spPr/>
        <p:txBody>
          <a:bodyPr/>
          <a:lstStyle/>
          <a:p>
            <a:r>
              <a:rPr lang="en-US" dirty="0"/>
              <a:t>ITC – Other issues</a:t>
            </a:r>
            <a:endParaRPr lang="en-IN" dirty="0"/>
          </a:p>
        </p:txBody>
      </p:sp>
      <p:sp>
        <p:nvSpPr>
          <p:cNvPr id="3" name="Text Placeholder 2">
            <a:extLst>
              <a:ext uri="{FF2B5EF4-FFF2-40B4-BE49-F238E27FC236}">
                <a16:creationId xmlns:a16="http://schemas.microsoft.com/office/drawing/2014/main" id="{1D82B208-10B2-08AF-5169-073EC953F4EE}"/>
              </a:ext>
            </a:extLst>
          </p:cNvPr>
          <p:cNvSpPr>
            <a:spLocks noGrp="1"/>
          </p:cNvSpPr>
          <p:nvPr>
            <p:ph type="body" sz="quarter" idx="15"/>
          </p:nvPr>
        </p:nvSpPr>
        <p:spPr/>
        <p:txBody>
          <a:bodyPr>
            <a:normAutofit/>
          </a:bodyPr>
          <a:lstStyle/>
          <a:p>
            <a:pPr algn="just">
              <a:lnSpc>
                <a:spcPct val="150000"/>
              </a:lnSpc>
              <a:buFont typeface="Wingdings" panose="05000000000000000000" pitchFamily="2" charset="2"/>
              <a:buChar char="v"/>
            </a:pPr>
            <a:r>
              <a:rPr lang="en-US" sz="2400" dirty="0"/>
              <a:t>Change of taxpayer from partnership to company- ITC transfer not deniable- Travancore Mats and Mattings Pvt. Ltd (Mad HC)</a:t>
            </a:r>
          </a:p>
          <a:p>
            <a:pPr algn="just">
              <a:lnSpc>
                <a:spcPct val="150000"/>
              </a:lnSpc>
              <a:buFont typeface="Wingdings" panose="05000000000000000000" pitchFamily="2" charset="2"/>
              <a:buChar char="v"/>
            </a:pPr>
            <a:r>
              <a:rPr lang="en-US" sz="2400" dirty="0"/>
              <a:t>Transfer of ITC on obtaining new registration- ITC 02A- Pacific Industries Ltd. (Raj)</a:t>
            </a:r>
          </a:p>
          <a:p>
            <a:pPr algn="just">
              <a:lnSpc>
                <a:spcPct val="150000"/>
              </a:lnSpc>
              <a:buFont typeface="Wingdings" panose="05000000000000000000" pitchFamily="2" charset="2"/>
              <a:buChar char="v"/>
            </a:pPr>
            <a:endParaRPr lang="en-US" sz="2600" dirty="0"/>
          </a:p>
          <a:p>
            <a:pPr algn="just">
              <a:lnSpc>
                <a:spcPct val="150000"/>
              </a:lnSpc>
              <a:buFont typeface="Wingdings" panose="05000000000000000000" pitchFamily="2" charset="2"/>
              <a:buChar char="v"/>
            </a:pPr>
            <a:endParaRPr lang="en-IN" sz="2600" dirty="0"/>
          </a:p>
          <a:p>
            <a:pPr marL="0" indent="0" algn="just">
              <a:lnSpc>
                <a:spcPct val="150000"/>
              </a:lnSpc>
              <a:buNone/>
            </a:pPr>
            <a:endParaRPr lang="en-IN" sz="2600" dirty="0"/>
          </a:p>
          <a:p>
            <a:pPr marL="0" indent="0" algn="just">
              <a:lnSpc>
                <a:spcPct val="150000"/>
              </a:lnSpc>
              <a:buNone/>
            </a:pPr>
            <a:endParaRPr lang="en-IN" sz="2600" dirty="0"/>
          </a:p>
        </p:txBody>
      </p:sp>
      <p:sp>
        <p:nvSpPr>
          <p:cNvPr id="4" name="Slide Number Placeholder 3">
            <a:extLst>
              <a:ext uri="{FF2B5EF4-FFF2-40B4-BE49-F238E27FC236}">
                <a16:creationId xmlns:a16="http://schemas.microsoft.com/office/drawing/2014/main" id="{69AAACED-819A-BE4D-5098-D5C1B89141DF}"/>
              </a:ext>
            </a:extLst>
          </p:cNvPr>
          <p:cNvSpPr>
            <a:spLocks noGrp="1"/>
          </p:cNvSpPr>
          <p:nvPr>
            <p:ph type="sldNum" sz="quarter" idx="4"/>
          </p:nvPr>
        </p:nvSpPr>
        <p:spPr/>
        <p:txBody>
          <a:bodyPr/>
          <a:lstStyle/>
          <a:p>
            <a:fld id="{C37E4FB1-AD43-40BE-A2D5-51E31E25039B}" type="slidenum">
              <a:rPr lang="en-IN" smtClean="0"/>
              <a:pPr/>
              <a:t>28</a:t>
            </a:fld>
            <a:endParaRPr lang="en-IN" dirty="0"/>
          </a:p>
        </p:txBody>
      </p:sp>
    </p:spTree>
    <p:extLst>
      <p:ext uri="{BB962C8B-B14F-4D97-AF65-F5344CB8AC3E}">
        <p14:creationId xmlns:p14="http://schemas.microsoft.com/office/powerpoint/2010/main" val="17214655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4E21A1-9DE3-E662-6380-1B8C050D6715}"/>
              </a:ext>
            </a:extLst>
          </p:cNvPr>
          <p:cNvSpPr>
            <a:spLocks noGrp="1"/>
          </p:cNvSpPr>
          <p:nvPr>
            <p:ph type="body" sz="quarter" idx="14"/>
          </p:nvPr>
        </p:nvSpPr>
        <p:spPr>
          <a:xfrm>
            <a:off x="214008" y="140539"/>
            <a:ext cx="9782747" cy="585787"/>
          </a:xfrm>
        </p:spPr>
        <p:txBody>
          <a:bodyPr/>
          <a:lstStyle/>
          <a:p>
            <a:r>
              <a:rPr lang="en-IN" dirty="0"/>
              <a:t>Eligible ITC claim computation</a:t>
            </a:r>
          </a:p>
        </p:txBody>
      </p:sp>
      <p:grpSp>
        <p:nvGrpSpPr>
          <p:cNvPr id="2" name="Group 1">
            <a:extLst>
              <a:ext uri="{FF2B5EF4-FFF2-40B4-BE49-F238E27FC236}">
                <a16:creationId xmlns:a16="http://schemas.microsoft.com/office/drawing/2014/main" id="{F38007A9-62F6-4C87-F4E5-0BFFD7FECD03}"/>
              </a:ext>
            </a:extLst>
          </p:cNvPr>
          <p:cNvGrpSpPr/>
          <p:nvPr/>
        </p:nvGrpSpPr>
        <p:grpSpPr>
          <a:xfrm>
            <a:off x="152400" y="1014155"/>
            <a:ext cx="11507524" cy="3720134"/>
            <a:chOff x="150725" y="1023582"/>
            <a:chExt cx="8731495" cy="3461845"/>
          </a:xfrm>
        </p:grpSpPr>
        <p:sp>
          <p:nvSpPr>
            <p:cNvPr id="3" name="Freeform: Shape 2">
              <a:extLst>
                <a:ext uri="{FF2B5EF4-FFF2-40B4-BE49-F238E27FC236}">
                  <a16:creationId xmlns:a16="http://schemas.microsoft.com/office/drawing/2014/main" id="{0E649CBB-4172-B2B1-1074-2D6A5B41370C}"/>
                </a:ext>
              </a:extLst>
            </p:cNvPr>
            <p:cNvSpPr/>
            <p:nvPr/>
          </p:nvSpPr>
          <p:spPr>
            <a:xfrm>
              <a:off x="422180" y="1023582"/>
              <a:ext cx="8299640" cy="1562825"/>
            </a:xfrm>
            <a:custGeom>
              <a:avLst/>
              <a:gdLst>
                <a:gd name="connsiteX0" fmla="*/ 1116000 w 9577855"/>
                <a:gd name="connsiteY0" fmla="*/ 0 h 2232000"/>
                <a:gd name="connsiteX1" fmla="*/ 1116000 w 9577855"/>
                <a:gd name="connsiteY1" fmla="*/ 395979 h 2232000"/>
                <a:gd name="connsiteX2" fmla="*/ 395978 w 9577855"/>
                <a:gd name="connsiteY2" fmla="*/ 1116000 h 2232000"/>
                <a:gd name="connsiteX3" fmla="*/ 1116000 w 9577855"/>
                <a:gd name="connsiteY3" fmla="*/ 1836021 h 2232000"/>
                <a:gd name="connsiteX4" fmla="*/ 1821392 w 9577855"/>
                <a:gd name="connsiteY4" fmla="*/ 1261110 h 2232000"/>
                <a:gd name="connsiteX5" fmla="*/ 1835903 w 9577855"/>
                <a:gd name="connsiteY5" fmla="*/ 1117164 h 2232000"/>
                <a:gd name="connsiteX6" fmla="*/ 1834504 w 9577855"/>
                <a:gd name="connsiteY6" fmla="*/ 1117164 h 2232000"/>
                <a:gd name="connsiteX7" fmla="*/ 1834445 w 9577855"/>
                <a:gd name="connsiteY7" fmla="*/ 1116000 h 2232000"/>
                <a:gd name="connsiteX8" fmla="*/ 2950445 w 9577855"/>
                <a:gd name="connsiteY8" fmla="*/ 0 h 2232000"/>
                <a:gd name="connsiteX9" fmla="*/ 4066445 w 9577855"/>
                <a:gd name="connsiteY9" fmla="*/ 1116000 h 2232000"/>
                <a:gd name="connsiteX10" fmla="*/ 4068906 w 9577855"/>
                <a:gd name="connsiteY10" fmla="*/ 1116000 h 2232000"/>
                <a:gd name="connsiteX11" fmla="*/ 4788927 w 9577855"/>
                <a:gd name="connsiteY11" fmla="*/ 1836021 h 2232000"/>
                <a:gd name="connsiteX12" fmla="*/ 5508948 w 9577855"/>
                <a:gd name="connsiteY12" fmla="*/ 1116000 h 2232000"/>
                <a:gd name="connsiteX13" fmla="*/ 5510178 w 9577855"/>
                <a:gd name="connsiteY13" fmla="*/ 1116000 h 2232000"/>
                <a:gd name="connsiteX14" fmla="*/ 6626178 w 9577855"/>
                <a:gd name="connsiteY14" fmla="*/ 0 h 2232000"/>
                <a:gd name="connsiteX15" fmla="*/ 7742178 w 9577855"/>
                <a:gd name="connsiteY15" fmla="*/ 1116000 h 2232000"/>
                <a:gd name="connsiteX16" fmla="*/ 7742119 w 9577855"/>
                <a:gd name="connsiteY16" fmla="*/ 1117164 h 2232000"/>
                <a:gd name="connsiteX17" fmla="*/ 7741951 w 9577855"/>
                <a:gd name="connsiteY17" fmla="*/ 1117164 h 2232000"/>
                <a:gd name="connsiteX18" fmla="*/ 7756462 w 9577855"/>
                <a:gd name="connsiteY18" fmla="*/ 1261110 h 2232000"/>
                <a:gd name="connsiteX19" fmla="*/ 8461855 w 9577855"/>
                <a:gd name="connsiteY19" fmla="*/ 1836021 h 2232000"/>
                <a:gd name="connsiteX20" fmla="*/ 9181876 w 9577855"/>
                <a:gd name="connsiteY20" fmla="*/ 1116000 h 2232000"/>
                <a:gd name="connsiteX21" fmla="*/ 9577855 w 9577855"/>
                <a:gd name="connsiteY21" fmla="*/ 1116000 h 2232000"/>
                <a:gd name="connsiteX22" fmla="*/ 8461855 w 9577855"/>
                <a:gd name="connsiteY22" fmla="*/ 2232000 h 2232000"/>
                <a:gd name="connsiteX23" fmla="*/ 7345855 w 9577855"/>
                <a:gd name="connsiteY23" fmla="*/ 1116000 h 2232000"/>
                <a:gd name="connsiteX24" fmla="*/ 7346199 w 9577855"/>
                <a:gd name="connsiteY24" fmla="*/ 1116000 h 2232000"/>
                <a:gd name="connsiteX25" fmla="*/ 6626178 w 9577855"/>
                <a:gd name="connsiteY25" fmla="*/ 395979 h 2232000"/>
                <a:gd name="connsiteX26" fmla="*/ 5906157 w 9577855"/>
                <a:gd name="connsiteY26" fmla="*/ 1116000 h 2232000"/>
                <a:gd name="connsiteX27" fmla="*/ 5906216 w 9577855"/>
                <a:gd name="connsiteY27" fmla="*/ 1117164 h 2232000"/>
                <a:gd name="connsiteX28" fmla="*/ 5904810 w 9577855"/>
                <a:gd name="connsiteY28" fmla="*/ 1117164 h 2232000"/>
                <a:gd name="connsiteX29" fmla="*/ 5882254 w 9577855"/>
                <a:gd name="connsiteY29" fmla="*/ 1340913 h 2232000"/>
                <a:gd name="connsiteX30" fmla="*/ 4788927 w 9577855"/>
                <a:gd name="connsiteY30" fmla="*/ 2232000 h 2232000"/>
                <a:gd name="connsiteX31" fmla="*/ 3695600 w 9577855"/>
                <a:gd name="connsiteY31" fmla="*/ 1340913 h 2232000"/>
                <a:gd name="connsiteX32" fmla="*/ 3673045 w 9577855"/>
                <a:gd name="connsiteY32" fmla="*/ 1117164 h 2232000"/>
                <a:gd name="connsiteX33" fmla="*/ 3670407 w 9577855"/>
                <a:gd name="connsiteY33" fmla="*/ 1117164 h 2232000"/>
                <a:gd name="connsiteX34" fmla="*/ 3670466 w 9577855"/>
                <a:gd name="connsiteY34" fmla="*/ 1116000 h 2232000"/>
                <a:gd name="connsiteX35" fmla="*/ 2950445 w 9577855"/>
                <a:gd name="connsiteY35" fmla="*/ 395979 h 2232000"/>
                <a:gd name="connsiteX36" fmla="*/ 2230425 w 9577855"/>
                <a:gd name="connsiteY36" fmla="*/ 1116000 h 2232000"/>
                <a:gd name="connsiteX37" fmla="*/ 2231999 w 9577855"/>
                <a:gd name="connsiteY37" fmla="*/ 1116000 h 2232000"/>
                <a:gd name="connsiteX38" fmla="*/ 1116000 w 9577855"/>
                <a:gd name="connsiteY38" fmla="*/ 2232000 h 2232000"/>
                <a:gd name="connsiteX39" fmla="*/ 0 w 9577855"/>
                <a:gd name="connsiteY39" fmla="*/ 1116000 h 2232000"/>
                <a:gd name="connsiteX40" fmla="*/ 1116000 w 9577855"/>
                <a:gd name="connsiteY40"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577855" h="2232000">
                  <a:moveTo>
                    <a:pt x="1116000" y="0"/>
                  </a:moveTo>
                  <a:lnTo>
                    <a:pt x="1116000" y="395979"/>
                  </a:lnTo>
                  <a:cubicBezTo>
                    <a:pt x="718343" y="395979"/>
                    <a:pt x="395978" y="718343"/>
                    <a:pt x="395978" y="1116000"/>
                  </a:cubicBezTo>
                  <a:cubicBezTo>
                    <a:pt x="395978" y="1513657"/>
                    <a:pt x="718343" y="1836021"/>
                    <a:pt x="1116000" y="1836021"/>
                  </a:cubicBezTo>
                  <a:cubicBezTo>
                    <a:pt x="1463949" y="1836021"/>
                    <a:pt x="1754253" y="1589211"/>
                    <a:pt x="1821392" y="1261110"/>
                  </a:cubicBezTo>
                  <a:lnTo>
                    <a:pt x="1835903" y="1117164"/>
                  </a:lnTo>
                  <a:lnTo>
                    <a:pt x="1834504" y="1117164"/>
                  </a:lnTo>
                  <a:lnTo>
                    <a:pt x="1834445" y="1116000"/>
                  </a:lnTo>
                  <a:cubicBezTo>
                    <a:pt x="1834445" y="499650"/>
                    <a:pt x="2334095" y="0"/>
                    <a:pt x="2950445" y="0"/>
                  </a:cubicBezTo>
                  <a:cubicBezTo>
                    <a:pt x="3566795" y="0"/>
                    <a:pt x="4066445" y="499650"/>
                    <a:pt x="4066445" y="1116000"/>
                  </a:cubicBezTo>
                  <a:lnTo>
                    <a:pt x="4068906" y="1116000"/>
                  </a:lnTo>
                  <a:cubicBezTo>
                    <a:pt x="4068906" y="1513657"/>
                    <a:pt x="4391270" y="1836021"/>
                    <a:pt x="4788927" y="1836021"/>
                  </a:cubicBezTo>
                  <a:cubicBezTo>
                    <a:pt x="5186584" y="1836021"/>
                    <a:pt x="5508948" y="1513657"/>
                    <a:pt x="5508948" y="1116000"/>
                  </a:cubicBezTo>
                  <a:lnTo>
                    <a:pt x="5510178" y="1116000"/>
                  </a:lnTo>
                  <a:cubicBezTo>
                    <a:pt x="5510178" y="499650"/>
                    <a:pt x="6009828" y="0"/>
                    <a:pt x="6626178" y="0"/>
                  </a:cubicBezTo>
                  <a:cubicBezTo>
                    <a:pt x="7242528" y="0"/>
                    <a:pt x="7742178" y="499650"/>
                    <a:pt x="7742178" y="1116000"/>
                  </a:cubicBezTo>
                  <a:lnTo>
                    <a:pt x="7742119" y="1117164"/>
                  </a:lnTo>
                  <a:lnTo>
                    <a:pt x="7741951" y="1117164"/>
                  </a:lnTo>
                  <a:lnTo>
                    <a:pt x="7756462" y="1261110"/>
                  </a:lnTo>
                  <a:cubicBezTo>
                    <a:pt x="7823601" y="1589211"/>
                    <a:pt x="8113905" y="1836021"/>
                    <a:pt x="8461855" y="1836021"/>
                  </a:cubicBezTo>
                  <a:cubicBezTo>
                    <a:pt x="8859512" y="1836021"/>
                    <a:pt x="9181876" y="1513657"/>
                    <a:pt x="9181876" y="1116000"/>
                  </a:cubicBezTo>
                  <a:lnTo>
                    <a:pt x="9577855" y="1116000"/>
                  </a:lnTo>
                  <a:cubicBezTo>
                    <a:pt x="9577855" y="1732350"/>
                    <a:pt x="9078205" y="2232000"/>
                    <a:pt x="8461855" y="2232000"/>
                  </a:cubicBezTo>
                  <a:cubicBezTo>
                    <a:pt x="7845505" y="2232000"/>
                    <a:pt x="7345855" y="1732350"/>
                    <a:pt x="7345855" y="1116000"/>
                  </a:cubicBezTo>
                  <a:lnTo>
                    <a:pt x="7346199" y="1116000"/>
                  </a:lnTo>
                  <a:cubicBezTo>
                    <a:pt x="7346199" y="718343"/>
                    <a:pt x="7023835" y="395979"/>
                    <a:pt x="6626178" y="395979"/>
                  </a:cubicBezTo>
                  <a:cubicBezTo>
                    <a:pt x="6228521" y="395979"/>
                    <a:pt x="5906157" y="718343"/>
                    <a:pt x="5906157" y="1116000"/>
                  </a:cubicBezTo>
                  <a:lnTo>
                    <a:pt x="5906216" y="1117164"/>
                  </a:lnTo>
                  <a:lnTo>
                    <a:pt x="5904810" y="1117164"/>
                  </a:lnTo>
                  <a:lnTo>
                    <a:pt x="5882254" y="1340913"/>
                  </a:lnTo>
                  <a:cubicBezTo>
                    <a:pt x="5778191" y="1849456"/>
                    <a:pt x="5328233" y="2232000"/>
                    <a:pt x="4788927" y="2232000"/>
                  </a:cubicBezTo>
                  <a:cubicBezTo>
                    <a:pt x="4249621" y="2232000"/>
                    <a:pt x="3799663" y="1849456"/>
                    <a:pt x="3695600" y="1340913"/>
                  </a:cubicBezTo>
                  <a:lnTo>
                    <a:pt x="3673045" y="1117164"/>
                  </a:lnTo>
                  <a:lnTo>
                    <a:pt x="3670407" y="1117164"/>
                  </a:lnTo>
                  <a:lnTo>
                    <a:pt x="3670466" y="1116000"/>
                  </a:lnTo>
                  <a:cubicBezTo>
                    <a:pt x="3670466" y="718343"/>
                    <a:pt x="3348102" y="395979"/>
                    <a:pt x="2950445" y="395979"/>
                  </a:cubicBezTo>
                  <a:cubicBezTo>
                    <a:pt x="2552788" y="395979"/>
                    <a:pt x="2230425" y="718343"/>
                    <a:pt x="2230425" y="1116000"/>
                  </a:cubicBezTo>
                  <a:lnTo>
                    <a:pt x="2231999" y="1116000"/>
                  </a:lnTo>
                  <a:cubicBezTo>
                    <a:pt x="2231999" y="1732350"/>
                    <a:pt x="1732350" y="2232000"/>
                    <a:pt x="1116000" y="2232000"/>
                  </a:cubicBezTo>
                  <a:cubicBezTo>
                    <a:pt x="499649" y="2232000"/>
                    <a:pt x="0" y="1732350"/>
                    <a:pt x="0" y="1116000"/>
                  </a:cubicBezTo>
                  <a:cubicBezTo>
                    <a:pt x="0" y="499650"/>
                    <a:pt x="499649" y="0"/>
                    <a:pt x="1116000" y="0"/>
                  </a:cubicBezTo>
                  <a:close/>
                </a:path>
              </a:pathLst>
            </a:custGeom>
            <a:gradFill flip="none" rotWithShape="1">
              <a:gsLst>
                <a:gs pos="75000">
                  <a:srgbClr val="3E7AAC"/>
                </a:gs>
                <a:gs pos="50000">
                  <a:srgbClr val="9A187A"/>
                </a:gs>
                <a:gs pos="25000">
                  <a:srgbClr val="BF5555"/>
                </a:gs>
                <a:gs pos="0">
                  <a:srgbClr val="EF5024"/>
                </a:gs>
                <a:gs pos="100000">
                  <a:srgbClr val="48A18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solidFill>
                  <a:schemeClr val="tx1"/>
                </a:solidFill>
              </a:endParaRPr>
            </a:p>
          </p:txBody>
        </p:sp>
        <p:sp>
          <p:nvSpPr>
            <p:cNvPr id="5" name="Rectangle: Rounded Corners 4">
              <a:extLst>
                <a:ext uri="{FF2B5EF4-FFF2-40B4-BE49-F238E27FC236}">
                  <a16:creationId xmlns:a16="http://schemas.microsoft.com/office/drawing/2014/main" id="{F82B1F57-EEFB-5C6F-EF32-E357DCD58EFB}"/>
                </a:ext>
              </a:extLst>
            </p:cNvPr>
            <p:cNvSpPr/>
            <p:nvPr/>
          </p:nvSpPr>
          <p:spPr>
            <a:xfrm>
              <a:off x="344356" y="2889448"/>
              <a:ext cx="8454221" cy="77774"/>
            </a:xfrm>
            <a:prstGeom prst="roundRect">
              <a:avLst/>
            </a:prstGeom>
            <a:solidFill>
              <a:srgbClr val="CBD1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grpSp>
          <p:nvGrpSpPr>
            <p:cNvPr id="6" name="Group 5">
              <a:extLst>
                <a:ext uri="{FF2B5EF4-FFF2-40B4-BE49-F238E27FC236}">
                  <a16:creationId xmlns:a16="http://schemas.microsoft.com/office/drawing/2014/main" id="{CA9A5DDB-E285-767E-21F7-18D45124EDB6}"/>
                </a:ext>
              </a:extLst>
            </p:cNvPr>
            <p:cNvGrpSpPr/>
            <p:nvPr/>
          </p:nvGrpSpPr>
          <p:grpSpPr>
            <a:xfrm>
              <a:off x="3857230" y="1287175"/>
              <a:ext cx="1351395" cy="3198252"/>
              <a:chOff x="3009374" y="1730088"/>
              <a:chExt cx="1801861" cy="4264335"/>
            </a:xfrm>
          </p:grpSpPr>
          <p:sp>
            <p:nvSpPr>
              <p:cNvPr id="36" name="Oval 35">
                <a:extLst>
                  <a:ext uri="{FF2B5EF4-FFF2-40B4-BE49-F238E27FC236}">
                    <a16:creationId xmlns:a16="http://schemas.microsoft.com/office/drawing/2014/main" id="{6E26AD63-2353-2771-6766-98976527425D}"/>
                  </a:ext>
                </a:extLst>
              </p:cNvPr>
              <p:cNvSpPr/>
              <p:nvPr/>
            </p:nvSpPr>
            <p:spPr>
              <a:xfrm>
                <a:off x="3799444" y="3768340"/>
                <a:ext cx="336884" cy="272211"/>
              </a:xfrm>
              <a:prstGeom prst="ellipse">
                <a:avLst/>
              </a:prstGeom>
              <a:solidFill>
                <a:srgbClr val="CBD1DD">
                  <a:alpha val="8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cxnSp>
            <p:nvCxnSpPr>
              <p:cNvPr id="37" name="Straight Connector 36">
                <a:extLst>
                  <a:ext uri="{FF2B5EF4-FFF2-40B4-BE49-F238E27FC236}">
                    <a16:creationId xmlns:a16="http://schemas.microsoft.com/office/drawing/2014/main" id="{11C1A3BB-9AA6-3852-21F4-34342AA5C771}"/>
                  </a:ext>
                </a:extLst>
              </p:cNvPr>
              <p:cNvCxnSpPr>
                <a:cxnSpLocks/>
              </p:cNvCxnSpPr>
              <p:nvPr/>
            </p:nvCxnSpPr>
            <p:spPr>
              <a:xfrm>
                <a:off x="3966465" y="3100293"/>
                <a:ext cx="0" cy="804152"/>
              </a:xfrm>
              <a:prstGeom prst="line">
                <a:avLst/>
              </a:prstGeom>
              <a:ln w="38100">
                <a:solidFill>
                  <a:srgbClr val="BE524F"/>
                </a:solidFill>
                <a:tailEnd type="oval" w="lg" len="lg"/>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842D89E7-1D90-06DA-36B5-9E1C8BEDB598}"/>
                  </a:ext>
                </a:extLst>
              </p:cNvPr>
              <p:cNvSpPr/>
              <p:nvPr/>
            </p:nvSpPr>
            <p:spPr>
              <a:xfrm>
                <a:off x="3121694" y="1730088"/>
                <a:ext cx="1689541" cy="1353134"/>
              </a:xfrm>
              <a:prstGeom prst="ellipse">
                <a:avLst/>
              </a:prstGeom>
              <a:gradFill flip="none" rotWithShape="1">
                <a:gsLst>
                  <a:gs pos="36000">
                    <a:srgbClr val="DAD9DA"/>
                  </a:gs>
                  <a:gs pos="100000">
                    <a:schemeClr val="bg1"/>
                  </a:gs>
                </a:gsLst>
                <a:lin ang="2700000" scaled="1"/>
                <a:tileRect/>
              </a:gradFill>
              <a:ln>
                <a:solidFill>
                  <a:schemeClr val="bg1"/>
                </a:solidFill>
              </a:ln>
              <a:effectLst>
                <a:outerShdw blurRad="381000" dir="2700000" sx="130000" sy="130000" algn="tl" rotWithShape="0">
                  <a:schemeClr val="tx1">
                    <a:lumMod val="85000"/>
                    <a:lumOff val="15000"/>
                    <a:alpha val="21000"/>
                  </a:schemeClr>
                </a:outerShdw>
              </a:effectLst>
              <a:scene3d>
                <a:camera prst="orthographicFront"/>
                <a:lightRig rig="threePt" dir="t"/>
              </a:scene3d>
              <a:sp3d>
                <a:bevelT w="13335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sp>
            <p:nvSpPr>
              <p:cNvPr id="39" name="TextBox 38">
                <a:extLst>
                  <a:ext uri="{FF2B5EF4-FFF2-40B4-BE49-F238E27FC236}">
                    <a16:creationId xmlns:a16="http://schemas.microsoft.com/office/drawing/2014/main" id="{64D29CFF-42F9-D7E9-657D-FC89E49D19B1}"/>
                  </a:ext>
                </a:extLst>
              </p:cNvPr>
              <p:cNvSpPr txBox="1"/>
              <p:nvPr/>
            </p:nvSpPr>
            <p:spPr>
              <a:xfrm>
                <a:off x="3581453" y="1884401"/>
                <a:ext cx="770021" cy="630096"/>
              </a:xfrm>
              <a:prstGeom prst="rect">
                <a:avLst/>
              </a:prstGeom>
              <a:noFill/>
            </p:spPr>
            <p:txBody>
              <a:bodyPr wrap="square" rtlCol="0">
                <a:spAutoFit/>
              </a:bodyPr>
              <a:lstStyle/>
              <a:p>
                <a:pPr algn="ctr"/>
                <a:r>
                  <a:rPr lang="en-IN" sz="2700" dirty="0">
                    <a:solidFill>
                      <a:srgbClr val="BE524F"/>
                    </a:solidFill>
                    <a:latin typeface="Georgia Pro Cond" panose="02040506050405020303" pitchFamily="18" charset="0"/>
                    <a:ea typeface="Open Sans" panose="020B0606030504020204" pitchFamily="34" charset="0"/>
                    <a:cs typeface="Open Sans" panose="020B0606030504020204" pitchFamily="34" charset="0"/>
                  </a:rPr>
                  <a:t>C</a:t>
                </a:r>
              </a:p>
            </p:txBody>
          </p:sp>
          <p:pic>
            <p:nvPicPr>
              <p:cNvPr id="40" name="Graphic 39" descr="Download from cloud">
                <a:extLst>
                  <a:ext uri="{FF2B5EF4-FFF2-40B4-BE49-F238E27FC236}">
                    <a16:creationId xmlns:a16="http://schemas.microsoft.com/office/drawing/2014/main" id="{050E089D-4804-73A7-5A57-38C887D313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52463" y="2327509"/>
                <a:ext cx="828000" cy="669045"/>
              </a:xfrm>
              <a:prstGeom prst="rect">
                <a:avLst/>
              </a:prstGeom>
            </p:spPr>
          </p:pic>
          <p:sp>
            <p:nvSpPr>
              <p:cNvPr id="41" name="TextBox 40">
                <a:extLst>
                  <a:ext uri="{FF2B5EF4-FFF2-40B4-BE49-F238E27FC236}">
                    <a16:creationId xmlns:a16="http://schemas.microsoft.com/office/drawing/2014/main" id="{093EEC14-F2EF-1734-785D-3F2B3C70363B}"/>
                  </a:ext>
                </a:extLst>
              </p:cNvPr>
              <p:cNvSpPr txBox="1"/>
              <p:nvPr/>
            </p:nvSpPr>
            <p:spPr>
              <a:xfrm>
                <a:off x="3009374" y="4352353"/>
                <a:ext cx="1801860" cy="1642070"/>
              </a:xfrm>
              <a:prstGeom prst="rect">
                <a:avLst/>
              </a:prstGeom>
              <a:noFill/>
            </p:spPr>
            <p:txBody>
              <a:bodyPr wrap="square" rtlCol="0">
                <a:spAutoFit/>
              </a:bodyPr>
              <a:lstStyle/>
              <a:p>
                <a:pPr algn="ctr"/>
                <a:r>
                  <a:rPr lang="en-IN" sz="1600" b="1" dirty="0">
                    <a:latin typeface="Cambria" panose="02040503050406030204" pitchFamily="18" charset="0"/>
                    <a:ea typeface="Cambria" panose="02040503050406030204" pitchFamily="18" charset="0"/>
                  </a:rPr>
                  <a:t>Bifurcate the ineligible ITC in permanent and temporary reversal</a:t>
                </a:r>
                <a:endParaRPr lang="en-US" sz="1600" b="1" dirty="0">
                  <a:latin typeface="Cambria" panose="02040503050406030204" pitchFamily="18" charset="0"/>
                  <a:ea typeface="Cambria" panose="02040503050406030204" pitchFamily="18" charset="0"/>
                  <a:cs typeface="Calibri" panose="020F0502020204030204" pitchFamily="34" charset="0"/>
                </a:endParaRPr>
              </a:p>
            </p:txBody>
          </p:sp>
        </p:grpSp>
        <p:grpSp>
          <p:nvGrpSpPr>
            <p:cNvPr id="7" name="Group 6">
              <a:extLst>
                <a:ext uri="{FF2B5EF4-FFF2-40B4-BE49-F238E27FC236}">
                  <a16:creationId xmlns:a16="http://schemas.microsoft.com/office/drawing/2014/main" id="{D122C865-97C3-766B-0205-AA3673701723}"/>
                </a:ext>
              </a:extLst>
            </p:cNvPr>
            <p:cNvGrpSpPr/>
            <p:nvPr/>
          </p:nvGrpSpPr>
          <p:grpSpPr>
            <a:xfrm>
              <a:off x="7131126" y="1297566"/>
              <a:ext cx="1751094" cy="3114278"/>
              <a:chOff x="9508165" y="1730088"/>
              <a:chExt cx="2334791" cy="4152368"/>
            </a:xfrm>
          </p:grpSpPr>
          <p:sp>
            <p:nvSpPr>
              <p:cNvPr id="30" name="Oval 29">
                <a:extLst>
                  <a:ext uri="{FF2B5EF4-FFF2-40B4-BE49-F238E27FC236}">
                    <a16:creationId xmlns:a16="http://schemas.microsoft.com/office/drawing/2014/main" id="{AD8A7FE8-3B21-5C22-3303-4141E4B18AF5}"/>
                  </a:ext>
                </a:extLst>
              </p:cNvPr>
              <p:cNvSpPr/>
              <p:nvPr/>
            </p:nvSpPr>
            <p:spPr>
              <a:xfrm>
                <a:off x="10171232" y="3768847"/>
                <a:ext cx="336884" cy="272211"/>
              </a:xfrm>
              <a:prstGeom prst="ellipse">
                <a:avLst/>
              </a:prstGeom>
              <a:solidFill>
                <a:srgbClr val="CBD1DD">
                  <a:alpha val="8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cxnSp>
            <p:nvCxnSpPr>
              <p:cNvPr id="31" name="Straight Connector 30">
                <a:extLst>
                  <a:ext uri="{FF2B5EF4-FFF2-40B4-BE49-F238E27FC236}">
                    <a16:creationId xmlns:a16="http://schemas.microsoft.com/office/drawing/2014/main" id="{9845F550-563F-BF66-0FAD-8E905F141940}"/>
                  </a:ext>
                </a:extLst>
              </p:cNvPr>
              <p:cNvCxnSpPr>
                <a:cxnSpLocks/>
              </p:cNvCxnSpPr>
              <p:nvPr/>
            </p:nvCxnSpPr>
            <p:spPr>
              <a:xfrm>
                <a:off x="10339674" y="3448542"/>
                <a:ext cx="0" cy="455903"/>
              </a:xfrm>
              <a:prstGeom prst="line">
                <a:avLst/>
              </a:prstGeom>
              <a:ln w="38100">
                <a:solidFill>
                  <a:srgbClr val="48A180"/>
                </a:solidFill>
                <a:tailEnd type="oval" w="lg" len="lg"/>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603D2FDB-5949-D8A5-8AC6-0C566585176C}"/>
                  </a:ext>
                </a:extLst>
              </p:cNvPr>
              <p:cNvSpPr/>
              <p:nvPr/>
            </p:nvSpPr>
            <p:spPr>
              <a:xfrm>
                <a:off x="9508165" y="1730088"/>
                <a:ext cx="1689541" cy="1353134"/>
              </a:xfrm>
              <a:prstGeom prst="ellipse">
                <a:avLst/>
              </a:prstGeom>
              <a:gradFill flip="none" rotWithShape="1">
                <a:gsLst>
                  <a:gs pos="36000">
                    <a:srgbClr val="DAD9DA"/>
                  </a:gs>
                  <a:gs pos="100000">
                    <a:schemeClr val="bg1"/>
                  </a:gs>
                </a:gsLst>
                <a:lin ang="2700000" scaled="1"/>
                <a:tileRect/>
              </a:gradFill>
              <a:ln>
                <a:solidFill>
                  <a:schemeClr val="bg1"/>
                </a:solidFill>
              </a:ln>
              <a:effectLst>
                <a:outerShdw blurRad="381000" dir="2700000" sx="130000" sy="130000" algn="tl" rotWithShape="0">
                  <a:schemeClr val="tx1">
                    <a:lumMod val="85000"/>
                    <a:lumOff val="15000"/>
                    <a:alpha val="21000"/>
                  </a:schemeClr>
                </a:outerShdw>
              </a:effectLst>
              <a:scene3d>
                <a:camera prst="orthographicFront"/>
                <a:lightRig rig="threePt" dir="t"/>
              </a:scene3d>
              <a:sp3d>
                <a:bevelT w="13335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sp>
            <p:nvSpPr>
              <p:cNvPr id="33" name="TextBox 32">
                <a:extLst>
                  <a:ext uri="{FF2B5EF4-FFF2-40B4-BE49-F238E27FC236}">
                    <a16:creationId xmlns:a16="http://schemas.microsoft.com/office/drawing/2014/main" id="{B550FCB1-8BAF-E7A5-A92B-21E6E13AEB84}"/>
                  </a:ext>
                </a:extLst>
              </p:cNvPr>
              <p:cNvSpPr txBox="1"/>
              <p:nvPr/>
            </p:nvSpPr>
            <p:spPr>
              <a:xfrm>
                <a:off x="9967923" y="1884402"/>
                <a:ext cx="770021" cy="630096"/>
              </a:xfrm>
              <a:prstGeom prst="rect">
                <a:avLst/>
              </a:prstGeom>
              <a:noFill/>
            </p:spPr>
            <p:txBody>
              <a:bodyPr wrap="square" rtlCol="0">
                <a:spAutoFit/>
              </a:bodyPr>
              <a:lstStyle/>
              <a:p>
                <a:pPr algn="ctr"/>
                <a:r>
                  <a:rPr lang="en-IN" sz="2700" dirty="0">
                    <a:solidFill>
                      <a:srgbClr val="48A180"/>
                    </a:solidFill>
                    <a:latin typeface="Georgia Pro Cond" panose="02040506050405020303" pitchFamily="18" charset="0"/>
                    <a:ea typeface="Open Sans" panose="020B0606030504020204" pitchFamily="34" charset="0"/>
                    <a:cs typeface="Open Sans" panose="020B0606030504020204" pitchFamily="34" charset="0"/>
                  </a:rPr>
                  <a:t>E</a:t>
                </a:r>
              </a:p>
            </p:txBody>
          </p:sp>
          <p:pic>
            <p:nvPicPr>
              <p:cNvPr id="34" name="Graphic 33" descr="Lightbulb">
                <a:extLst>
                  <a:ext uri="{FF2B5EF4-FFF2-40B4-BE49-F238E27FC236}">
                    <a16:creationId xmlns:a16="http://schemas.microsoft.com/office/drawing/2014/main" id="{C2BD4ED7-6E5B-1815-915D-691F85C76A5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38934" y="2327509"/>
                <a:ext cx="828000" cy="669045"/>
              </a:xfrm>
              <a:prstGeom prst="rect">
                <a:avLst/>
              </a:prstGeom>
            </p:spPr>
          </p:pic>
          <p:sp>
            <p:nvSpPr>
              <p:cNvPr id="35" name="TextBox 34">
                <a:extLst>
                  <a:ext uri="{FF2B5EF4-FFF2-40B4-BE49-F238E27FC236}">
                    <a16:creationId xmlns:a16="http://schemas.microsoft.com/office/drawing/2014/main" id="{03EA0E16-D334-045C-6218-0D4B0463C5A5}"/>
                  </a:ext>
                </a:extLst>
              </p:cNvPr>
              <p:cNvSpPr txBox="1"/>
              <p:nvPr/>
            </p:nvSpPr>
            <p:spPr>
              <a:xfrm>
                <a:off x="9871532" y="4240387"/>
                <a:ext cx="1971424" cy="1642069"/>
              </a:xfrm>
              <a:prstGeom prst="rect">
                <a:avLst/>
              </a:prstGeom>
              <a:noFill/>
            </p:spPr>
            <p:txBody>
              <a:bodyPr wrap="square" rtlCol="0">
                <a:spAutoFit/>
              </a:bodyPr>
              <a:lstStyle/>
              <a:p>
                <a:pPr algn="ctr"/>
                <a:r>
                  <a:rPr lang="en-IN" sz="1600" b="1" dirty="0">
                    <a:latin typeface="Cambria" panose="02040503050406030204" pitchFamily="18" charset="0"/>
                    <a:ea typeface="Cambria" panose="02040503050406030204" pitchFamily="18" charset="0"/>
                  </a:rPr>
                  <a:t>Maintain the track of ITC available in GSTR 2B but not accounted in books</a:t>
                </a:r>
                <a:endParaRPr lang="en-US" sz="1600" b="1" dirty="0">
                  <a:latin typeface="Cambria" panose="02040503050406030204" pitchFamily="18" charset="0"/>
                  <a:ea typeface="Cambria" panose="02040503050406030204" pitchFamily="18" charset="0"/>
                  <a:cs typeface="Calibri" panose="020F0502020204030204" pitchFamily="34" charset="0"/>
                </a:endParaRPr>
              </a:p>
            </p:txBody>
          </p:sp>
        </p:grpSp>
        <p:grpSp>
          <p:nvGrpSpPr>
            <p:cNvPr id="9" name="Group 8">
              <a:extLst>
                <a:ext uri="{FF2B5EF4-FFF2-40B4-BE49-F238E27FC236}">
                  <a16:creationId xmlns:a16="http://schemas.microsoft.com/office/drawing/2014/main" id="{A6A00E38-C6F7-58B4-0208-A9EC2B902903}"/>
                </a:ext>
              </a:extLst>
            </p:cNvPr>
            <p:cNvGrpSpPr/>
            <p:nvPr/>
          </p:nvGrpSpPr>
          <p:grpSpPr>
            <a:xfrm>
              <a:off x="150725" y="1297566"/>
              <a:ext cx="1856950" cy="2510873"/>
              <a:chOff x="206478" y="1730088"/>
              <a:chExt cx="2475933" cy="3347830"/>
            </a:xfrm>
          </p:grpSpPr>
          <p:sp>
            <p:nvSpPr>
              <p:cNvPr id="24" name="Oval 23">
                <a:extLst>
                  <a:ext uri="{FF2B5EF4-FFF2-40B4-BE49-F238E27FC236}">
                    <a16:creationId xmlns:a16="http://schemas.microsoft.com/office/drawing/2014/main" id="{EEC0318D-A8E5-AA33-254A-61FF2F9FFDF8}"/>
                  </a:ext>
                </a:extLst>
              </p:cNvPr>
              <p:cNvSpPr/>
              <p:nvPr/>
            </p:nvSpPr>
            <p:spPr>
              <a:xfrm>
                <a:off x="1676400" y="3768340"/>
                <a:ext cx="336884" cy="272211"/>
              </a:xfrm>
              <a:prstGeom prst="ellipse">
                <a:avLst/>
              </a:prstGeom>
              <a:solidFill>
                <a:srgbClr val="CBD1DD">
                  <a:alpha val="8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cxnSp>
            <p:nvCxnSpPr>
              <p:cNvPr id="25" name="Straight Connector 24">
                <a:extLst>
                  <a:ext uri="{FF2B5EF4-FFF2-40B4-BE49-F238E27FC236}">
                    <a16:creationId xmlns:a16="http://schemas.microsoft.com/office/drawing/2014/main" id="{43C71E09-2211-6A6F-7F83-CFF5CF35D1B4}"/>
                  </a:ext>
                </a:extLst>
              </p:cNvPr>
              <p:cNvCxnSpPr>
                <a:cxnSpLocks/>
              </p:cNvCxnSpPr>
              <p:nvPr/>
            </p:nvCxnSpPr>
            <p:spPr>
              <a:xfrm>
                <a:off x="1844842" y="3448535"/>
                <a:ext cx="0" cy="455911"/>
              </a:xfrm>
              <a:prstGeom prst="line">
                <a:avLst/>
              </a:prstGeom>
              <a:ln w="38100">
                <a:solidFill>
                  <a:srgbClr val="EF5024"/>
                </a:solidFill>
                <a:tailEnd type="oval" w="lg" len="lg"/>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416ACE87-0DD3-30DF-3AE6-00A3E97023F7}"/>
                  </a:ext>
                </a:extLst>
              </p:cNvPr>
              <p:cNvSpPr/>
              <p:nvPr/>
            </p:nvSpPr>
            <p:spPr>
              <a:xfrm>
                <a:off x="992870" y="1730088"/>
                <a:ext cx="1689541" cy="1353134"/>
              </a:xfrm>
              <a:prstGeom prst="ellipse">
                <a:avLst/>
              </a:prstGeom>
              <a:gradFill flip="none" rotWithShape="1">
                <a:gsLst>
                  <a:gs pos="36000">
                    <a:srgbClr val="DAD9DA"/>
                  </a:gs>
                  <a:gs pos="100000">
                    <a:schemeClr val="bg1"/>
                  </a:gs>
                </a:gsLst>
                <a:lin ang="2700000" scaled="1"/>
                <a:tileRect/>
              </a:gradFill>
              <a:ln>
                <a:solidFill>
                  <a:schemeClr val="bg1"/>
                </a:solidFill>
              </a:ln>
              <a:effectLst>
                <a:outerShdw blurRad="381000" dir="2700000" sx="130000" sy="130000" algn="tl" rotWithShape="0">
                  <a:schemeClr val="tx1">
                    <a:lumMod val="85000"/>
                    <a:lumOff val="15000"/>
                    <a:alpha val="21000"/>
                  </a:schemeClr>
                </a:outerShdw>
              </a:effectLst>
              <a:scene3d>
                <a:camera prst="orthographicFront"/>
                <a:lightRig rig="threePt" dir="t"/>
              </a:scene3d>
              <a:sp3d>
                <a:bevelT w="13335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sp>
            <p:nvSpPr>
              <p:cNvPr id="27" name="TextBox 26">
                <a:extLst>
                  <a:ext uri="{FF2B5EF4-FFF2-40B4-BE49-F238E27FC236}">
                    <a16:creationId xmlns:a16="http://schemas.microsoft.com/office/drawing/2014/main" id="{69C054F0-FCDC-FEA0-49F6-3026CC68498B}"/>
                  </a:ext>
                </a:extLst>
              </p:cNvPr>
              <p:cNvSpPr txBox="1"/>
              <p:nvPr/>
            </p:nvSpPr>
            <p:spPr>
              <a:xfrm>
                <a:off x="1452629" y="1884403"/>
                <a:ext cx="770021" cy="677108"/>
              </a:xfrm>
              <a:prstGeom prst="rect">
                <a:avLst/>
              </a:prstGeom>
              <a:noFill/>
            </p:spPr>
            <p:txBody>
              <a:bodyPr wrap="square" rtlCol="0">
                <a:spAutoFit/>
              </a:bodyPr>
              <a:lstStyle/>
              <a:p>
                <a:pPr algn="ctr"/>
                <a:r>
                  <a:rPr lang="en-IN" sz="2700" dirty="0">
                    <a:solidFill>
                      <a:srgbClr val="EF5024"/>
                    </a:solidFill>
                    <a:latin typeface="Georgia Pro Cond" panose="02040506050405020303" pitchFamily="18" charset="0"/>
                    <a:ea typeface="Open Sans" panose="020B0606030504020204" pitchFamily="34" charset="0"/>
                    <a:cs typeface="Open Sans" panose="020B0606030504020204" pitchFamily="34" charset="0"/>
                  </a:rPr>
                  <a:t>A</a:t>
                </a:r>
              </a:p>
            </p:txBody>
          </p:sp>
          <p:pic>
            <p:nvPicPr>
              <p:cNvPr id="28" name="Graphic 27" descr="Download">
                <a:extLst>
                  <a:ext uri="{FF2B5EF4-FFF2-40B4-BE49-F238E27FC236}">
                    <a16:creationId xmlns:a16="http://schemas.microsoft.com/office/drawing/2014/main" id="{AD136380-3837-7872-50D8-B6C9A108E7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23639" y="2327509"/>
                <a:ext cx="828000" cy="669045"/>
              </a:xfrm>
              <a:prstGeom prst="rect">
                <a:avLst/>
              </a:prstGeom>
            </p:spPr>
          </p:pic>
          <p:sp>
            <p:nvSpPr>
              <p:cNvPr id="29" name="TextBox 28">
                <a:extLst>
                  <a:ext uri="{FF2B5EF4-FFF2-40B4-BE49-F238E27FC236}">
                    <a16:creationId xmlns:a16="http://schemas.microsoft.com/office/drawing/2014/main" id="{7D75256B-884E-AFDD-593F-AA133D57E1DE}"/>
                  </a:ext>
                </a:extLst>
              </p:cNvPr>
              <p:cNvSpPr txBox="1"/>
              <p:nvPr/>
            </p:nvSpPr>
            <p:spPr>
              <a:xfrm>
                <a:off x="206478" y="4352353"/>
                <a:ext cx="2466075" cy="725565"/>
              </a:xfrm>
              <a:prstGeom prst="rect">
                <a:avLst/>
              </a:prstGeom>
              <a:noFill/>
            </p:spPr>
            <p:txBody>
              <a:bodyPr wrap="square" rtlCol="0">
                <a:spAutoFit/>
              </a:bodyPr>
              <a:lstStyle/>
              <a:p>
                <a:pPr algn="ctr"/>
                <a:r>
                  <a:rPr lang="en-IN" sz="1600" b="1" dirty="0">
                    <a:latin typeface="Cambria" panose="02040503050406030204" pitchFamily="18" charset="0"/>
                    <a:ea typeface="Cambria" panose="02040503050406030204" pitchFamily="18" charset="0"/>
                  </a:rPr>
                  <a:t>Download GSTR 2B on 14</a:t>
                </a:r>
                <a:r>
                  <a:rPr lang="en-IN" sz="1600" b="1" baseline="30000" dirty="0">
                    <a:latin typeface="Cambria" panose="02040503050406030204" pitchFamily="18" charset="0"/>
                    <a:ea typeface="Cambria" panose="02040503050406030204" pitchFamily="18" charset="0"/>
                  </a:rPr>
                  <a:t>th</a:t>
                </a:r>
                <a:r>
                  <a:rPr lang="en-IN" sz="1600" b="1" dirty="0">
                    <a:latin typeface="Cambria" panose="02040503050406030204" pitchFamily="18" charset="0"/>
                    <a:ea typeface="Cambria" panose="02040503050406030204" pitchFamily="18" charset="0"/>
                  </a:rPr>
                  <a:t> of every month</a:t>
                </a:r>
                <a:endParaRPr lang="en-US" sz="1600" b="1" dirty="0">
                  <a:latin typeface="Cambria" panose="02040503050406030204" pitchFamily="18" charset="0"/>
                  <a:ea typeface="Cambria" panose="02040503050406030204" pitchFamily="18" charset="0"/>
                  <a:cs typeface="Calibri" panose="020F0502020204030204" pitchFamily="34" charset="0"/>
                </a:endParaRPr>
              </a:p>
            </p:txBody>
          </p:sp>
        </p:grpSp>
        <p:grpSp>
          <p:nvGrpSpPr>
            <p:cNvPr id="10" name="Group 9">
              <a:extLst>
                <a:ext uri="{FF2B5EF4-FFF2-40B4-BE49-F238E27FC236}">
                  <a16:creationId xmlns:a16="http://schemas.microsoft.com/office/drawing/2014/main" id="{7580BCFD-AAD9-C621-9A36-9476BD6A1780}"/>
                </a:ext>
              </a:extLst>
            </p:cNvPr>
            <p:cNvGrpSpPr/>
            <p:nvPr/>
          </p:nvGrpSpPr>
          <p:grpSpPr>
            <a:xfrm>
              <a:off x="2000281" y="1212622"/>
              <a:ext cx="1856951" cy="2841454"/>
              <a:chOff x="2630599" y="1730088"/>
              <a:chExt cx="2475934" cy="3788605"/>
            </a:xfrm>
          </p:grpSpPr>
          <p:sp>
            <p:nvSpPr>
              <p:cNvPr id="18" name="Oval 17">
                <a:extLst>
                  <a:ext uri="{FF2B5EF4-FFF2-40B4-BE49-F238E27FC236}">
                    <a16:creationId xmlns:a16="http://schemas.microsoft.com/office/drawing/2014/main" id="{DE25C1D3-890D-AD5C-AE02-80C582FFA4A6}"/>
                  </a:ext>
                </a:extLst>
              </p:cNvPr>
              <p:cNvSpPr/>
              <p:nvPr/>
            </p:nvSpPr>
            <p:spPr>
              <a:xfrm>
                <a:off x="3799444" y="3768340"/>
                <a:ext cx="336884" cy="272211"/>
              </a:xfrm>
              <a:prstGeom prst="ellipse">
                <a:avLst/>
              </a:prstGeom>
              <a:solidFill>
                <a:srgbClr val="CBD1DD">
                  <a:alpha val="8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cxnSp>
            <p:nvCxnSpPr>
              <p:cNvPr id="19" name="Straight Connector 18">
                <a:extLst>
                  <a:ext uri="{FF2B5EF4-FFF2-40B4-BE49-F238E27FC236}">
                    <a16:creationId xmlns:a16="http://schemas.microsoft.com/office/drawing/2014/main" id="{87E2255A-72FF-DA42-16ED-596C5BE9CE47}"/>
                  </a:ext>
                </a:extLst>
              </p:cNvPr>
              <p:cNvCxnSpPr>
                <a:cxnSpLocks/>
              </p:cNvCxnSpPr>
              <p:nvPr/>
            </p:nvCxnSpPr>
            <p:spPr>
              <a:xfrm>
                <a:off x="3966465" y="3100293"/>
                <a:ext cx="0" cy="804152"/>
              </a:xfrm>
              <a:prstGeom prst="line">
                <a:avLst/>
              </a:prstGeom>
              <a:ln w="38100">
                <a:solidFill>
                  <a:srgbClr val="BE524F"/>
                </a:solidFill>
                <a:tailEnd type="oval" w="lg" len="lg"/>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94A100E9-E8B7-55A3-7270-B92DEAB7F7AD}"/>
                  </a:ext>
                </a:extLst>
              </p:cNvPr>
              <p:cNvSpPr/>
              <p:nvPr/>
            </p:nvSpPr>
            <p:spPr>
              <a:xfrm>
                <a:off x="3121694" y="1730088"/>
                <a:ext cx="1689541" cy="1353134"/>
              </a:xfrm>
              <a:prstGeom prst="ellipse">
                <a:avLst/>
              </a:prstGeom>
              <a:gradFill flip="none" rotWithShape="1">
                <a:gsLst>
                  <a:gs pos="36000">
                    <a:srgbClr val="DAD9DA"/>
                  </a:gs>
                  <a:gs pos="100000">
                    <a:schemeClr val="bg1"/>
                  </a:gs>
                </a:gsLst>
                <a:lin ang="2700000" scaled="1"/>
                <a:tileRect/>
              </a:gradFill>
              <a:ln>
                <a:solidFill>
                  <a:schemeClr val="bg1"/>
                </a:solidFill>
              </a:ln>
              <a:effectLst>
                <a:outerShdw blurRad="381000" dir="2700000" sx="130000" sy="130000" algn="tl" rotWithShape="0">
                  <a:schemeClr val="tx1">
                    <a:lumMod val="85000"/>
                    <a:lumOff val="15000"/>
                    <a:alpha val="21000"/>
                  </a:schemeClr>
                </a:outerShdw>
              </a:effectLst>
              <a:scene3d>
                <a:camera prst="orthographicFront"/>
                <a:lightRig rig="threePt" dir="t"/>
              </a:scene3d>
              <a:sp3d>
                <a:bevelT w="13335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sp>
            <p:nvSpPr>
              <p:cNvPr id="21" name="TextBox 20">
                <a:extLst>
                  <a:ext uri="{FF2B5EF4-FFF2-40B4-BE49-F238E27FC236}">
                    <a16:creationId xmlns:a16="http://schemas.microsoft.com/office/drawing/2014/main" id="{C304DD42-04AA-7680-4BFC-F8B347B2A31F}"/>
                  </a:ext>
                </a:extLst>
              </p:cNvPr>
              <p:cNvSpPr txBox="1"/>
              <p:nvPr/>
            </p:nvSpPr>
            <p:spPr>
              <a:xfrm>
                <a:off x="3581453" y="1884401"/>
                <a:ext cx="770021" cy="677108"/>
              </a:xfrm>
              <a:prstGeom prst="rect">
                <a:avLst/>
              </a:prstGeom>
              <a:noFill/>
            </p:spPr>
            <p:txBody>
              <a:bodyPr wrap="square" rtlCol="0">
                <a:spAutoFit/>
              </a:bodyPr>
              <a:lstStyle/>
              <a:p>
                <a:pPr algn="ctr"/>
                <a:r>
                  <a:rPr lang="en-IN" sz="2700" dirty="0">
                    <a:solidFill>
                      <a:srgbClr val="BE524F"/>
                    </a:solidFill>
                    <a:latin typeface="Georgia Pro Cond" panose="02040506050405020303" pitchFamily="18" charset="0"/>
                    <a:ea typeface="Open Sans" panose="020B0606030504020204" pitchFamily="34" charset="0"/>
                    <a:cs typeface="Open Sans" panose="020B0606030504020204" pitchFamily="34" charset="0"/>
                  </a:rPr>
                  <a:t>B</a:t>
                </a:r>
              </a:p>
            </p:txBody>
          </p:sp>
          <p:pic>
            <p:nvPicPr>
              <p:cNvPr id="22" name="Graphic 21" descr="Download from cloud">
                <a:extLst>
                  <a:ext uri="{FF2B5EF4-FFF2-40B4-BE49-F238E27FC236}">
                    <a16:creationId xmlns:a16="http://schemas.microsoft.com/office/drawing/2014/main" id="{0525E80E-20C9-CFC1-F513-F9DB36965B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52463" y="2327509"/>
                <a:ext cx="828000" cy="669045"/>
              </a:xfrm>
              <a:prstGeom prst="rect">
                <a:avLst/>
              </a:prstGeom>
            </p:spPr>
          </p:pic>
          <p:sp>
            <p:nvSpPr>
              <p:cNvPr id="23" name="TextBox 22">
                <a:extLst>
                  <a:ext uri="{FF2B5EF4-FFF2-40B4-BE49-F238E27FC236}">
                    <a16:creationId xmlns:a16="http://schemas.microsoft.com/office/drawing/2014/main" id="{73FE0EFB-45F6-9CCB-25A9-AB588E5ED75A}"/>
                  </a:ext>
                </a:extLst>
              </p:cNvPr>
              <p:cNvSpPr txBox="1"/>
              <p:nvPr/>
            </p:nvSpPr>
            <p:spPr>
              <a:xfrm>
                <a:off x="2630599" y="4793128"/>
                <a:ext cx="2475934" cy="725565"/>
              </a:xfrm>
              <a:prstGeom prst="rect">
                <a:avLst/>
              </a:prstGeom>
              <a:noFill/>
            </p:spPr>
            <p:txBody>
              <a:bodyPr wrap="square" rtlCol="0">
                <a:spAutoFit/>
              </a:bodyPr>
              <a:lstStyle/>
              <a:p>
                <a:pPr algn="ctr"/>
                <a:r>
                  <a:rPr lang="en-IN" sz="1600" b="1" dirty="0">
                    <a:latin typeface="Cambria"/>
                    <a:ea typeface="Cambria"/>
                  </a:rPr>
                  <a:t>Identify the ineligible ITC</a:t>
                </a:r>
                <a:endParaRPr lang="en-US" sz="1600" b="1" dirty="0">
                  <a:latin typeface="Cambria" panose="02040503050406030204" pitchFamily="18" charset="0"/>
                  <a:ea typeface="Cambria" panose="02040503050406030204" pitchFamily="18" charset="0"/>
                  <a:cs typeface="Calibri" panose="020F0502020204030204" pitchFamily="34" charset="0"/>
                </a:endParaRPr>
              </a:p>
            </p:txBody>
          </p:sp>
        </p:grpSp>
        <p:grpSp>
          <p:nvGrpSpPr>
            <p:cNvPr id="11" name="Group 10">
              <a:extLst>
                <a:ext uri="{FF2B5EF4-FFF2-40B4-BE49-F238E27FC236}">
                  <a16:creationId xmlns:a16="http://schemas.microsoft.com/office/drawing/2014/main" id="{51A5ABC1-CA87-2E6B-E7B5-D1E6506A29D7}"/>
                </a:ext>
              </a:extLst>
            </p:cNvPr>
            <p:cNvGrpSpPr/>
            <p:nvPr/>
          </p:nvGrpSpPr>
          <p:grpSpPr>
            <a:xfrm>
              <a:off x="5362283" y="1215945"/>
              <a:ext cx="1931040" cy="3215637"/>
              <a:chOff x="2848968" y="1730088"/>
              <a:chExt cx="2574720" cy="4287516"/>
            </a:xfrm>
          </p:grpSpPr>
          <p:sp>
            <p:nvSpPr>
              <p:cNvPr id="12" name="Oval 11">
                <a:extLst>
                  <a:ext uri="{FF2B5EF4-FFF2-40B4-BE49-F238E27FC236}">
                    <a16:creationId xmlns:a16="http://schemas.microsoft.com/office/drawing/2014/main" id="{37585FA5-B9C6-5512-BDF8-5B636FD2234D}"/>
                  </a:ext>
                </a:extLst>
              </p:cNvPr>
              <p:cNvSpPr/>
              <p:nvPr/>
            </p:nvSpPr>
            <p:spPr>
              <a:xfrm>
                <a:off x="3799444" y="3768340"/>
                <a:ext cx="336884" cy="272211"/>
              </a:xfrm>
              <a:prstGeom prst="ellipse">
                <a:avLst/>
              </a:prstGeom>
              <a:solidFill>
                <a:srgbClr val="CBD1DD">
                  <a:alpha val="8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cxnSp>
            <p:nvCxnSpPr>
              <p:cNvPr id="13" name="Straight Connector 12">
                <a:extLst>
                  <a:ext uri="{FF2B5EF4-FFF2-40B4-BE49-F238E27FC236}">
                    <a16:creationId xmlns:a16="http://schemas.microsoft.com/office/drawing/2014/main" id="{6E9478E7-E2A3-89D5-049A-74FFAF490619}"/>
                  </a:ext>
                </a:extLst>
              </p:cNvPr>
              <p:cNvCxnSpPr>
                <a:cxnSpLocks/>
              </p:cNvCxnSpPr>
              <p:nvPr/>
            </p:nvCxnSpPr>
            <p:spPr>
              <a:xfrm>
                <a:off x="3966465" y="3100293"/>
                <a:ext cx="0" cy="804152"/>
              </a:xfrm>
              <a:prstGeom prst="line">
                <a:avLst/>
              </a:prstGeom>
              <a:ln w="38100">
                <a:solidFill>
                  <a:srgbClr val="BE524F"/>
                </a:solidFill>
                <a:tailEnd type="oval" w="lg" len="lg"/>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0042E832-D16A-0A7A-3D70-D30437AAA251}"/>
                  </a:ext>
                </a:extLst>
              </p:cNvPr>
              <p:cNvSpPr/>
              <p:nvPr/>
            </p:nvSpPr>
            <p:spPr>
              <a:xfrm>
                <a:off x="3121694" y="1730088"/>
                <a:ext cx="1689541" cy="1353134"/>
              </a:xfrm>
              <a:prstGeom prst="ellipse">
                <a:avLst/>
              </a:prstGeom>
              <a:gradFill flip="none" rotWithShape="1">
                <a:gsLst>
                  <a:gs pos="36000">
                    <a:srgbClr val="DAD9DA"/>
                  </a:gs>
                  <a:gs pos="100000">
                    <a:schemeClr val="bg1"/>
                  </a:gs>
                </a:gsLst>
                <a:lin ang="2700000" scaled="1"/>
                <a:tileRect/>
              </a:gradFill>
              <a:ln>
                <a:solidFill>
                  <a:schemeClr val="bg1"/>
                </a:solidFill>
              </a:ln>
              <a:effectLst>
                <a:outerShdw blurRad="381000" dir="2700000" sx="130000" sy="130000" algn="tl" rotWithShape="0">
                  <a:schemeClr val="tx1">
                    <a:lumMod val="85000"/>
                    <a:lumOff val="15000"/>
                    <a:alpha val="21000"/>
                  </a:schemeClr>
                </a:outerShdw>
              </a:effectLst>
              <a:scene3d>
                <a:camera prst="orthographicFront"/>
                <a:lightRig rig="threePt" dir="t"/>
              </a:scene3d>
              <a:sp3d>
                <a:bevelT w="133350" h="63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50" dirty="0"/>
              </a:p>
            </p:txBody>
          </p:sp>
          <p:sp>
            <p:nvSpPr>
              <p:cNvPr id="15" name="TextBox 14">
                <a:extLst>
                  <a:ext uri="{FF2B5EF4-FFF2-40B4-BE49-F238E27FC236}">
                    <a16:creationId xmlns:a16="http://schemas.microsoft.com/office/drawing/2014/main" id="{03AF7DA0-8D58-036A-0E15-5CDE1C197B91}"/>
                  </a:ext>
                </a:extLst>
              </p:cNvPr>
              <p:cNvSpPr txBox="1"/>
              <p:nvPr/>
            </p:nvSpPr>
            <p:spPr>
              <a:xfrm>
                <a:off x="3581453" y="1884401"/>
                <a:ext cx="770021" cy="630096"/>
              </a:xfrm>
              <a:prstGeom prst="rect">
                <a:avLst/>
              </a:prstGeom>
              <a:noFill/>
            </p:spPr>
            <p:txBody>
              <a:bodyPr wrap="square" rtlCol="0">
                <a:spAutoFit/>
              </a:bodyPr>
              <a:lstStyle/>
              <a:p>
                <a:pPr algn="ctr"/>
                <a:r>
                  <a:rPr lang="en-IN" sz="2700" dirty="0">
                    <a:solidFill>
                      <a:srgbClr val="BE524F"/>
                    </a:solidFill>
                    <a:latin typeface="Georgia Pro Cond" panose="02040506050405020303" pitchFamily="18" charset="0"/>
                    <a:ea typeface="Open Sans" panose="020B0606030504020204" pitchFamily="34" charset="0"/>
                    <a:cs typeface="Open Sans" panose="020B0606030504020204" pitchFamily="34" charset="0"/>
                  </a:rPr>
                  <a:t>D</a:t>
                </a:r>
              </a:p>
            </p:txBody>
          </p:sp>
          <p:pic>
            <p:nvPicPr>
              <p:cNvPr id="16" name="Graphic 15" descr="Download from cloud">
                <a:extLst>
                  <a:ext uri="{FF2B5EF4-FFF2-40B4-BE49-F238E27FC236}">
                    <a16:creationId xmlns:a16="http://schemas.microsoft.com/office/drawing/2014/main" id="{B02928E5-6D7C-3C05-B1E3-DFE95F98CE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52463" y="2327509"/>
                <a:ext cx="828000" cy="669045"/>
              </a:xfrm>
              <a:prstGeom prst="rect">
                <a:avLst/>
              </a:prstGeom>
            </p:spPr>
          </p:pic>
          <p:sp>
            <p:nvSpPr>
              <p:cNvPr id="17" name="TextBox 16">
                <a:extLst>
                  <a:ext uri="{FF2B5EF4-FFF2-40B4-BE49-F238E27FC236}">
                    <a16:creationId xmlns:a16="http://schemas.microsoft.com/office/drawing/2014/main" id="{7CDB2C30-7275-BEB4-99FD-C71CF4640CA0}"/>
                  </a:ext>
                </a:extLst>
              </p:cNvPr>
              <p:cNvSpPr txBox="1"/>
              <p:nvPr/>
            </p:nvSpPr>
            <p:spPr>
              <a:xfrm>
                <a:off x="2848968" y="4681035"/>
                <a:ext cx="2574720" cy="1336569"/>
              </a:xfrm>
              <a:prstGeom prst="rect">
                <a:avLst/>
              </a:prstGeom>
              <a:noFill/>
            </p:spPr>
            <p:txBody>
              <a:bodyPr wrap="square" rtlCol="0">
                <a:spAutoFit/>
              </a:bodyPr>
              <a:lstStyle/>
              <a:p>
                <a:pPr algn="ctr"/>
                <a:r>
                  <a:rPr lang="en-IN" sz="1600" b="1" dirty="0">
                    <a:latin typeface="Cambria" panose="02040503050406030204" pitchFamily="18" charset="0"/>
                    <a:ea typeface="Cambria" panose="02040503050406030204" pitchFamily="18" charset="0"/>
                  </a:rPr>
                  <a:t>Identify the eligible ITC in GSTR 2B for current month and previous months unclaimed ITC</a:t>
                </a:r>
                <a:endParaRPr lang="en-US" sz="1600" b="1" dirty="0">
                  <a:latin typeface="Cambria" panose="02040503050406030204" pitchFamily="18" charset="0"/>
                  <a:ea typeface="Cambria" panose="02040503050406030204" pitchFamily="18" charset="0"/>
                  <a:cs typeface="Calibri" panose="020F0502020204030204" pitchFamily="34" charset="0"/>
                </a:endParaRPr>
              </a:p>
            </p:txBody>
          </p:sp>
        </p:grpSp>
      </p:grpSp>
      <p:graphicFrame>
        <p:nvGraphicFramePr>
          <p:cNvPr id="42" name="Table 4">
            <a:extLst>
              <a:ext uri="{FF2B5EF4-FFF2-40B4-BE49-F238E27FC236}">
                <a16:creationId xmlns:a16="http://schemas.microsoft.com/office/drawing/2014/main" id="{9AD73125-5780-4CED-AFC2-2B4C983CADD4}"/>
              </a:ext>
            </a:extLst>
          </p:cNvPr>
          <p:cNvGraphicFramePr>
            <a:graphicFrameLocks noGrp="1"/>
          </p:cNvGraphicFramePr>
          <p:nvPr/>
        </p:nvGraphicFramePr>
        <p:xfrm>
          <a:off x="1302133" y="4708042"/>
          <a:ext cx="9698258" cy="2133600"/>
        </p:xfrm>
        <a:graphic>
          <a:graphicData uri="http://schemas.openxmlformats.org/drawingml/2006/table">
            <a:tbl>
              <a:tblPr firstRow="1" bandRow="1">
                <a:tableStyleId>{69012ECD-51FC-41F1-AA8D-1B2483CD663E}</a:tableStyleId>
              </a:tblPr>
              <a:tblGrid>
                <a:gridCol w="837286">
                  <a:extLst>
                    <a:ext uri="{9D8B030D-6E8A-4147-A177-3AD203B41FA5}">
                      <a16:colId xmlns:a16="http://schemas.microsoft.com/office/drawing/2014/main" val="3896203264"/>
                    </a:ext>
                  </a:extLst>
                </a:gridCol>
                <a:gridCol w="7347857">
                  <a:extLst>
                    <a:ext uri="{9D8B030D-6E8A-4147-A177-3AD203B41FA5}">
                      <a16:colId xmlns:a16="http://schemas.microsoft.com/office/drawing/2014/main" val="619926194"/>
                    </a:ext>
                  </a:extLst>
                </a:gridCol>
                <a:gridCol w="1513115">
                  <a:extLst>
                    <a:ext uri="{9D8B030D-6E8A-4147-A177-3AD203B41FA5}">
                      <a16:colId xmlns:a16="http://schemas.microsoft.com/office/drawing/2014/main" val="551277928"/>
                    </a:ext>
                  </a:extLst>
                </a:gridCol>
              </a:tblGrid>
              <a:tr h="280771">
                <a:tc>
                  <a:txBody>
                    <a:bodyPr/>
                    <a:lstStyle/>
                    <a:p>
                      <a:r>
                        <a:rPr lang="en-US" sz="1400" dirty="0">
                          <a:latin typeface="Cambria" panose="02040503050406030204" pitchFamily="18" charset="0"/>
                          <a:ea typeface="Cambria" panose="02040503050406030204" pitchFamily="18" charset="0"/>
                        </a:rPr>
                        <a:t>Sr no</a:t>
                      </a:r>
                    </a:p>
                  </a:txBody>
                  <a:tcPr>
                    <a:solidFill>
                      <a:srgbClr val="002060"/>
                    </a:solidFill>
                  </a:tcPr>
                </a:tc>
                <a:tc>
                  <a:txBody>
                    <a:bodyPr/>
                    <a:lstStyle/>
                    <a:p>
                      <a:r>
                        <a:rPr lang="en-US" sz="1400" dirty="0">
                          <a:latin typeface="Cambria" panose="02040503050406030204" pitchFamily="18" charset="0"/>
                          <a:ea typeface="Cambria" panose="02040503050406030204" pitchFamily="18" charset="0"/>
                        </a:rPr>
                        <a:t>Particulars</a:t>
                      </a:r>
                    </a:p>
                  </a:txBody>
                  <a:tcPr>
                    <a:solidFill>
                      <a:srgbClr val="002060"/>
                    </a:solidFill>
                  </a:tcPr>
                </a:tc>
                <a:tc>
                  <a:txBody>
                    <a:bodyPr/>
                    <a:lstStyle/>
                    <a:p>
                      <a:r>
                        <a:rPr lang="en-US" sz="1400" dirty="0">
                          <a:latin typeface="Cambria" panose="02040503050406030204" pitchFamily="18" charset="0"/>
                          <a:ea typeface="Cambria" panose="02040503050406030204" pitchFamily="18" charset="0"/>
                        </a:rPr>
                        <a:t>Nature</a:t>
                      </a:r>
                    </a:p>
                  </a:txBody>
                  <a:tcPr>
                    <a:solidFill>
                      <a:srgbClr val="002060"/>
                    </a:solidFill>
                  </a:tcPr>
                </a:tc>
                <a:extLst>
                  <a:ext uri="{0D108BD9-81ED-4DB2-BD59-A6C34878D82A}">
                    <a16:rowId xmlns:a16="http://schemas.microsoft.com/office/drawing/2014/main" val="2310486815"/>
                  </a:ext>
                </a:extLst>
              </a:tr>
              <a:tr h="271174">
                <a:tc>
                  <a:txBody>
                    <a:bodyPr/>
                    <a:lstStyle/>
                    <a:p>
                      <a:pPr lvl="0">
                        <a:buNone/>
                      </a:pPr>
                      <a:r>
                        <a:rPr lang="en-US" sz="1400" dirty="0">
                          <a:latin typeface="Cambria" panose="02040503050406030204" pitchFamily="18" charset="0"/>
                          <a:ea typeface="Cambria" panose="02040503050406030204" pitchFamily="18" charset="0"/>
                        </a:rPr>
                        <a:t>1</a:t>
                      </a:r>
                    </a:p>
                  </a:txBody>
                  <a:tcPr/>
                </a:tc>
                <a:tc>
                  <a:txBody>
                    <a:bodyPr/>
                    <a:lstStyle/>
                    <a:p>
                      <a:pPr lvl="0">
                        <a:buNone/>
                      </a:pPr>
                      <a:r>
                        <a:rPr lang="en-IN" sz="1400" b="0" u="none" strike="noStrike" noProof="0" dirty="0">
                          <a:latin typeface="Cambria" panose="02040503050406030204" pitchFamily="18" charset="0"/>
                          <a:ea typeface="Cambria" panose="02040503050406030204" pitchFamily="18" charset="0"/>
                        </a:rPr>
                        <a:t>Ineligible ITC in Section 17(5)</a:t>
                      </a:r>
                      <a:endParaRPr lang="en-US" sz="1400" dirty="0">
                        <a:latin typeface="Cambria" panose="02040503050406030204" pitchFamily="18" charset="0"/>
                        <a:ea typeface="Cambria" panose="02040503050406030204" pitchFamily="18" charset="0"/>
                      </a:endParaRPr>
                    </a:p>
                  </a:txBody>
                  <a:tcPr/>
                </a:tc>
                <a:tc>
                  <a:txBody>
                    <a:bodyPr/>
                    <a:lstStyle/>
                    <a:p>
                      <a:r>
                        <a:rPr lang="en-US" sz="1400" dirty="0">
                          <a:latin typeface="Cambria" panose="02040503050406030204" pitchFamily="18" charset="0"/>
                          <a:ea typeface="Cambria" panose="02040503050406030204" pitchFamily="18" charset="0"/>
                        </a:rPr>
                        <a:t>Permanent</a:t>
                      </a:r>
                    </a:p>
                  </a:txBody>
                  <a:tcPr/>
                </a:tc>
                <a:extLst>
                  <a:ext uri="{0D108BD9-81ED-4DB2-BD59-A6C34878D82A}">
                    <a16:rowId xmlns:a16="http://schemas.microsoft.com/office/drawing/2014/main" val="492835545"/>
                  </a:ext>
                </a:extLst>
              </a:tr>
              <a:tr h="271174">
                <a:tc>
                  <a:txBody>
                    <a:bodyPr/>
                    <a:lstStyle/>
                    <a:p>
                      <a:pPr lvl="0">
                        <a:buNone/>
                      </a:pPr>
                      <a:r>
                        <a:rPr lang="en-US" sz="1400" dirty="0">
                          <a:latin typeface="Cambria" panose="02040503050406030204" pitchFamily="18" charset="0"/>
                          <a:ea typeface="Cambria" panose="02040503050406030204" pitchFamily="18" charset="0"/>
                        </a:rPr>
                        <a:t>2</a:t>
                      </a:r>
                    </a:p>
                  </a:txBody>
                  <a:tcPr/>
                </a:tc>
                <a:tc>
                  <a:txBody>
                    <a:bodyPr/>
                    <a:lstStyle/>
                    <a:p>
                      <a:pPr lvl="0">
                        <a:buNone/>
                      </a:pPr>
                      <a:r>
                        <a:rPr lang="en-IN" sz="1400" b="0" u="none" strike="noStrike" noProof="0" dirty="0">
                          <a:latin typeface="Cambria" panose="02040503050406030204" pitchFamily="18" charset="0"/>
                          <a:ea typeface="Cambria" panose="02040503050406030204" pitchFamily="18" charset="0"/>
                        </a:rPr>
                        <a:t>Reversal of ITC as per Rule 42 and 43</a:t>
                      </a:r>
                      <a:endParaRPr lang="en-US" sz="1400" dirty="0">
                        <a:latin typeface="Cambria" panose="02040503050406030204" pitchFamily="18" charset="0"/>
                        <a:ea typeface="Cambria" panose="02040503050406030204" pitchFamily="18" charset="0"/>
                      </a:endParaRPr>
                    </a:p>
                  </a:txBody>
                  <a:tcPr/>
                </a:tc>
                <a:tc>
                  <a:txBody>
                    <a:bodyPr/>
                    <a:lstStyle/>
                    <a:p>
                      <a:pPr lvl="0">
                        <a:buNone/>
                      </a:pPr>
                      <a:r>
                        <a:rPr lang="en-US" sz="1400" b="0" u="none" strike="noStrike" noProof="0" dirty="0">
                          <a:latin typeface="Cambria" panose="02040503050406030204" pitchFamily="18" charset="0"/>
                          <a:ea typeface="Cambria" panose="02040503050406030204" pitchFamily="18" charset="0"/>
                        </a:rPr>
                        <a:t>Permanent</a:t>
                      </a:r>
                      <a:endParaRPr lang="en-US" sz="14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549970845"/>
                  </a:ext>
                </a:extLst>
              </a:tr>
              <a:tr h="271174">
                <a:tc>
                  <a:txBody>
                    <a:bodyPr/>
                    <a:lstStyle/>
                    <a:p>
                      <a:pPr lvl="0">
                        <a:buNone/>
                      </a:pPr>
                      <a:r>
                        <a:rPr lang="en-US" sz="1400" dirty="0">
                          <a:latin typeface="Cambria" panose="02040503050406030204" pitchFamily="18" charset="0"/>
                          <a:ea typeface="Cambria" panose="02040503050406030204" pitchFamily="18" charset="0"/>
                        </a:rPr>
                        <a:t>3</a:t>
                      </a:r>
                    </a:p>
                  </a:txBody>
                  <a:tcPr/>
                </a:tc>
                <a:tc>
                  <a:txBody>
                    <a:bodyPr/>
                    <a:lstStyle/>
                    <a:p>
                      <a:pPr lvl="0">
                        <a:buNone/>
                      </a:pPr>
                      <a:r>
                        <a:rPr lang="en-IN" sz="1400" b="0" u="none" strike="noStrike" noProof="0" dirty="0">
                          <a:latin typeface="Cambria" panose="02040503050406030204" pitchFamily="18" charset="0"/>
                          <a:ea typeface="Cambria" panose="02040503050406030204" pitchFamily="18" charset="0"/>
                        </a:rPr>
                        <a:t>Incorrectly disclosed in GSTR 2B (pertains to other GSTIN)</a:t>
                      </a:r>
                      <a:endParaRPr lang="en-US" sz="1400" dirty="0">
                        <a:latin typeface="Cambria" panose="02040503050406030204" pitchFamily="18" charset="0"/>
                        <a:ea typeface="Cambria" panose="02040503050406030204" pitchFamily="18" charset="0"/>
                      </a:endParaRPr>
                    </a:p>
                  </a:txBody>
                  <a:tcPr/>
                </a:tc>
                <a:tc>
                  <a:txBody>
                    <a:bodyPr/>
                    <a:lstStyle/>
                    <a:p>
                      <a:pPr lvl="0">
                        <a:buNone/>
                      </a:pPr>
                      <a:r>
                        <a:rPr lang="en-US" sz="1400" b="0" u="none" strike="noStrike" noProof="0" dirty="0">
                          <a:latin typeface="Cambria" panose="02040503050406030204" pitchFamily="18" charset="0"/>
                          <a:ea typeface="Cambria" panose="02040503050406030204" pitchFamily="18" charset="0"/>
                        </a:rPr>
                        <a:t>Permanent</a:t>
                      </a:r>
                      <a:endParaRPr lang="en-US" sz="14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3106423888"/>
                  </a:ext>
                </a:extLst>
              </a:tr>
              <a:tr h="271174">
                <a:tc>
                  <a:txBody>
                    <a:bodyPr/>
                    <a:lstStyle/>
                    <a:p>
                      <a:pPr lvl="0">
                        <a:buNone/>
                      </a:pPr>
                      <a:r>
                        <a:rPr lang="en-US" sz="1400" dirty="0">
                          <a:latin typeface="Cambria" panose="02040503050406030204" pitchFamily="18" charset="0"/>
                          <a:ea typeface="Cambria" panose="02040503050406030204" pitchFamily="18" charset="0"/>
                        </a:rPr>
                        <a:t>4</a:t>
                      </a:r>
                    </a:p>
                  </a:txBody>
                  <a:tcPr/>
                </a:tc>
                <a:tc>
                  <a:txBody>
                    <a:bodyPr/>
                    <a:lstStyle/>
                    <a:p>
                      <a:pPr lvl="0">
                        <a:buNone/>
                      </a:pPr>
                      <a:r>
                        <a:rPr lang="en-IN" sz="1400" b="0" u="none" strike="noStrike" noProof="0" dirty="0">
                          <a:latin typeface="Cambria" panose="02040503050406030204" pitchFamily="18" charset="0"/>
                          <a:ea typeface="Cambria" panose="02040503050406030204" pitchFamily="18" charset="0"/>
                        </a:rPr>
                        <a:t>ITC which are not accounted in current month</a:t>
                      </a:r>
                      <a:endParaRPr lang="en-US" sz="1400" dirty="0">
                        <a:latin typeface="Cambria" panose="02040503050406030204" pitchFamily="18" charset="0"/>
                        <a:ea typeface="Cambria" panose="02040503050406030204" pitchFamily="18" charset="0"/>
                      </a:endParaRPr>
                    </a:p>
                  </a:txBody>
                  <a:tcPr/>
                </a:tc>
                <a:tc>
                  <a:txBody>
                    <a:bodyPr/>
                    <a:lstStyle/>
                    <a:p>
                      <a:r>
                        <a:rPr lang="en-US" sz="1400" dirty="0">
                          <a:latin typeface="Cambria" panose="02040503050406030204" pitchFamily="18" charset="0"/>
                          <a:ea typeface="Cambria" panose="02040503050406030204" pitchFamily="18" charset="0"/>
                        </a:rPr>
                        <a:t>Temporary</a:t>
                      </a:r>
                    </a:p>
                  </a:txBody>
                  <a:tcPr/>
                </a:tc>
                <a:extLst>
                  <a:ext uri="{0D108BD9-81ED-4DB2-BD59-A6C34878D82A}">
                    <a16:rowId xmlns:a16="http://schemas.microsoft.com/office/drawing/2014/main" val="1906098178"/>
                  </a:ext>
                </a:extLst>
              </a:tr>
              <a:tr h="271174">
                <a:tc>
                  <a:txBody>
                    <a:bodyPr/>
                    <a:lstStyle/>
                    <a:p>
                      <a:pPr lvl="0" algn="l">
                        <a:lnSpc>
                          <a:spcPct val="100000"/>
                        </a:lnSpc>
                        <a:spcBef>
                          <a:spcPts val="0"/>
                        </a:spcBef>
                        <a:spcAft>
                          <a:spcPts val="0"/>
                        </a:spcAft>
                        <a:buNone/>
                      </a:pPr>
                      <a:r>
                        <a:rPr lang="en-IN" sz="1400" b="0" u="none" strike="noStrike" noProof="0" dirty="0">
                          <a:latin typeface="Cambria" panose="02040503050406030204" pitchFamily="18" charset="0"/>
                          <a:ea typeface="Cambria" panose="02040503050406030204" pitchFamily="18" charset="0"/>
                        </a:rPr>
                        <a:t>5</a:t>
                      </a:r>
                      <a:endParaRPr lang="en-IN" sz="1400" b="0" i="0" u="none" strike="noStrike" noProof="0" dirty="0">
                        <a:latin typeface="Cambria" panose="02040503050406030204" pitchFamily="18" charset="0"/>
                        <a:ea typeface="Cambria" panose="02040503050406030204" pitchFamily="18" charset="0"/>
                      </a:endParaRPr>
                    </a:p>
                  </a:txBody>
                  <a:tcPr/>
                </a:tc>
                <a:tc>
                  <a:txBody>
                    <a:bodyPr/>
                    <a:lstStyle/>
                    <a:p>
                      <a:pPr lvl="0" algn="l">
                        <a:lnSpc>
                          <a:spcPct val="100000"/>
                        </a:lnSpc>
                        <a:spcBef>
                          <a:spcPts val="0"/>
                        </a:spcBef>
                        <a:spcAft>
                          <a:spcPts val="0"/>
                        </a:spcAft>
                        <a:buNone/>
                      </a:pPr>
                      <a:r>
                        <a:rPr lang="en-IN" sz="1400" b="0" u="none" strike="noStrike" noProof="0" dirty="0">
                          <a:latin typeface="Cambria" panose="02040503050406030204" pitchFamily="18" charset="0"/>
                          <a:ea typeface="Cambria" panose="02040503050406030204" pitchFamily="18" charset="0"/>
                        </a:rPr>
                        <a:t>Invoice details which are incorrect in GSTR 2B and requires amendment</a:t>
                      </a:r>
                      <a:endParaRPr lang="en-IN" sz="1400" b="0" i="0" u="none" strike="noStrike" noProof="0" dirty="0">
                        <a:latin typeface="Cambria" panose="02040503050406030204" pitchFamily="18" charset="0"/>
                        <a:ea typeface="Cambria" panose="02040503050406030204" pitchFamily="18" charset="0"/>
                      </a:endParaRPr>
                    </a:p>
                  </a:txBody>
                  <a:tcPr/>
                </a:tc>
                <a:tc>
                  <a:txBody>
                    <a:bodyPr/>
                    <a:lstStyle/>
                    <a:p>
                      <a:pPr lvl="0">
                        <a:buNone/>
                      </a:pPr>
                      <a:r>
                        <a:rPr lang="en-US" sz="1400" b="0" u="none" strike="noStrike" noProof="0" dirty="0">
                          <a:latin typeface="Cambria" panose="02040503050406030204" pitchFamily="18" charset="0"/>
                          <a:ea typeface="Cambria" panose="02040503050406030204" pitchFamily="18" charset="0"/>
                        </a:rPr>
                        <a:t>Temporary</a:t>
                      </a:r>
                      <a:endParaRPr lang="en-US" sz="14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100394925"/>
                  </a:ext>
                </a:extLst>
              </a:tr>
              <a:tr h="271174">
                <a:tc>
                  <a:txBody>
                    <a:bodyPr/>
                    <a:lstStyle/>
                    <a:p>
                      <a:pPr lvl="0" algn="l">
                        <a:lnSpc>
                          <a:spcPct val="100000"/>
                        </a:lnSpc>
                        <a:spcBef>
                          <a:spcPts val="0"/>
                        </a:spcBef>
                        <a:spcAft>
                          <a:spcPts val="0"/>
                        </a:spcAft>
                        <a:buNone/>
                      </a:pPr>
                      <a:r>
                        <a:rPr lang="en-US" sz="1400" dirty="0">
                          <a:latin typeface="Cambria" panose="02040503050406030204" pitchFamily="18" charset="0"/>
                          <a:ea typeface="Cambria" panose="02040503050406030204" pitchFamily="18" charset="0"/>
                        </a:rPr>
                        <a:t>6</a:t>
                      </a:r>
                    </a:p>
                  </a:txBody>
                  <a:tcPr/>
                </a:tc>
                <a:tc>
                  <a:txBody>
                    <a:bodyPr/>
                    <a:lstStyle/>
                    <a:p>
                      <a:pPr lvl="0" algn="l">
                        <a:lnSpc>
                          <a:spcPct val="100000"/>
                        </a:lnSpc>
                        <a:spcBef>
                          <a:spcPts val="0"/>
                        </a:spcBef>
                        <a:spcAft>
                          <a:spcPts val="0"/>
                        </a:spcAft>
                        <a:buNone/>
                      </a:pPr>
                      <a:r>
                        <a:rPr lang="en-IN" sz="1400" b="0" u="none" strike="noStrike" noProof="0" dirty="0">
                          <a:latin typeface="Cambria" panose="02040503050406030204" pitchFamily="18" charset="0"/>
                          <a:ea typeface="Cambria" panose="02040503050406030204" pitchFamily="18" charset="0"/>
                        </a:rPr>
                        <a:t>ITC which has not fulfilled Section 16</a:t>
                      </a:r>
                      <a:endParaRPr lang="en-US" sz="1400" dirty="0">
                        <a:latin typeface="Cambria" panose="02040503050406030204" pitchFamily="18" charset="0"/>
                        <a:ea typeface="Cambria" panose="02040503050406030204" pitchFamily="18" charset="0"/>
                      </a:endParaRPr>
                    </a:p>
                  </a:txBody>
                  <a:tcPr/>
                </a:tc>
                <a:tc>
                  <a:txBody>
                    <a:bodyPr/>
                    <a:lstStyle/>
                    <a:p>
                      <a:pPr lvl="0">
                        <a:buNone/>
                      </a:pPr>
                      <a:r>
                        <a:rPr lang="en-US" sz="1400" b="0" u="none" strike="noStrike" noProof="0" dirty="0">
                          <a:latin typeface="Cambria" panose="02040503050406030204" pitchFamily="18" charset="0"/>
                          <a:ea typeface="Cambria" panose="02040503050406030204" pitchFamily="18" charset="0"/>
                        </a:rPr>
                        <a:t>Temporary</a:t>
                      </a:r>
                      <a:endParaRPr lang="en-US" sz="14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1277597793"/>
                  </a:ext>
                </a:extLst>
              </a:tr>
            </a:tbl>
          </a:graphicData>
        </a:graphic>
      </p:graphicFrame>
    </p:spTree>
    <p:extLst>
      <p:ext uri="{BB962C8B-B14F-4D97-AF65-F5344CB8AC3E}">
        <p14:creationId xmlns:p14="http://schemas.microsoft.com/office/powerpoint/2010/main" val="31709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6E7B13-2350-4B49-A547-FF56AD497A66}"/>
              </a:ext>
            </a:extLst>
          </p:cNvPr>
          <p:cNvSpPr>
            <a:spLocks noGrp="1"/>
          </p:cNvSpPr>
          <p:nvPr>
            <p:ph type="body" sz="quarter" idx="14"/>
          </p:nvPr>
        </p:nvSpPr>
        <p:spPr/>
        <p:txBody>
          <a:bodyPr/>
          <a:lstStyle/>
          <a:p>
            <a:r>
              <a:rPr lang="en-US" dirty="0"/>
              <a:t>Relevant ITC provisions</a:t>
            </a:r>
            <a:endParaRPr lang="en-IN" dirty="0"/>
          </a:p>
        </p:txBody>
      </p:sp>
      <p:sp>
        <p:nvSpPr>
          <p:cNvPr id="3" name="Text Placeholder 2">
            <a:extLst>
              <a:ext uri="{FF2B5EF4-FFF2-40B4-BE49-F238E27FC236}">
                <a16:creationId xmlns:a16="http://schemas.microsoft.com/office/drawing/2014/main" id="{18782A57-1810-4CA7-98CA-BBC64C45CDB6}"/>
              </a:ext>
            </a:extLst>
          </p:cNvPr>
          <p:cNvSpPr>
            <a:spLocks noGrp="1"/>
          </p:cNvSpPr>
          <p:nvPr>
            <p:ph type="body" sz="quarter" idx="15"/>
          </p:nvPr>
        </p:nvSpPr>
        <p:spPr>
          <a:xfrm>
            <a:off x="0" y="955343"/>
            <a:ext cx="11864975" cy="5902657"/>
          </a:xfrm>
        </p:spPr>
        <p:txBody>
          <a:bodyPr>
            <a:normAutofit/>
          </a:bodyPr>
          <a:lstStyle/>
          <a:p>
            <a:pPr algn="just">
              <a:lnSpc>
                <a:spcPct val="107000"/>
              </a:lnSpc>
            </a:pPr>
            <a:r>
              <a:rPr lang="en-US" sz="2600" dirty="0">
                <a:solidFill>
                  <a:schemeClr val="tx1"/>
                </a:solidFill>
              </a:rPr>
              <a:t>Section 16 (1)- In the course or furtherance of business</a:t>
            </a:r>
          </a:p>
          <a:p>
            <a:pPr algn="just">
              <a:lnSpc>
                <a:spcPct val="107000"/>
              </a:lnSpc>
            </a:pPr>
            <a:r>
              <a:rPr lang="en-US" sz="2600" dirty="0"/>
              <a:t>Section 16 (2) – ITC to be availed subject to fulfilment of following conditions:</a:t>
            </a:r>
          </a:p>
          <a:p>
            <a:pPr lvl="1" algn="just">
              <a:lnSpc>
                <a:spcPct val="107000"/>
              </a:lnSpc>
              <a:buFont typeface="Courier New" panose="02070309020205020404" pitchFamily="49" charset="0"/>
              <a:buChar char="o"/>
            </a:pPr>
            <a:r>
              <a:rPr lang="en-US" sz="2600" dirty="0">
                <a:solidFill>
                  <a:schemeClr val="tx1"/>
                </a:solidFill>
              </a:rPr>
              <a:t>Sec. 16 (2) (a) – possession of invoice/debit note/BoE etc.</a:t>
            </a:r>
            <a:endParaRPr lang="en-US" sz="2600" dirty="0"/>
          </a:p>
          <a:p>
            <a:pPr lvl="1" algn="just">
              <a:lnSpc>
                <a:spcPct val="107000"/>
              </a:lnSpc>
              <a:buFont typeface="Courier New" panose="02070309020205020404" pitchFamily="49" charset="0"/>
              <a:buChar char="o"/>
            </a:pPr>
            <a:r>
              <a:rPr lang="en-US" sz="2600" dirty="0">
                <a:solidFill>
                  <a:schemeClr val="tx1"/>
                </a:solidFill>
              </a:rPr>
              <a:t>Sec. 16 (2) (aa) – </a:t>
            </a:r>
            <a:r>
              <a:rPr lang="en-US" sz="2600" dirty="0"/>
              <a:t>details of invoice declared by supplier in GSTR-1 and communicated in GSTR-2B – notified from 1.1.2022</a:t>
            </a:r>
          </a:p>
          <a:p>
            <a:pPr lvl="1" algn="just">
              <a:lnSpc>
                <a:spcPct val="107000"/>
              </a:lnSpc>
              <a:buFont typeface="Courier New" panose="02070309020205020404" pitchFamily="49" charset="0"/>
              <a:buChar char="o"/>
            </a:pPr>
            <a:r>
              <a:rPr lang="en-US" sz="2600" dirty="0">
                <a:solidFill>
                  <a:schemeClr val="tx1"/>
                </a:solidFill>
              </a:rPr>
              <a:t>Sec. 16 (2) (b) – receipt of goods/services</a:t>
            </a:r>
          </a:p>
          <a:p>
            <a:pPr lvl="1" algn="just">
              <a:lnSpc>
                <a:spcPct val="107000"/>
              </a:lnSpc>
              <a:buFont typeface="Courier New" panose="02070309020205020404" pitchFamily="49" charset="0"/>
              <a:buChar char="o"/>
            </a:pPr>
            <a:r>
              <a:rPr lang="en-US" sz="2600" dirty="0">
                <a:solidFill>
                  <a:schemeClr val="tx1"/>
                </a:solidFill>
              </a:rPr>
              <a:t>Sec. 16 (2) (</a:t>
            </a:r>
            <a:r>
              <a:rPr lang="en-US" sz="2600" dirty="0" err="1"/>
              <a:t>ba</a:t>
            </a:r>
            <a:r>
              <a:rPr lang="en-US" sz="2600" dirty="0">
                <a:solidFill>
                  <a:schemeClr val="tx1"/>
                </a:solidFill>
              </a:rPr>
              <a:t>) – ITC is not restricted in GSTR-2B w.e.f. 1.10.2022</a:t>
            </a:r>
          </a:p>
          <a:p>
            <a:pPr lvl="1" algn="just">
              <a:lnSpc>
                <a:spcPct val="107000"/>
              </a:lnSpc>
              <a:buFont typeface="Courier New" panose="02070309020205020404" pitchFamily="49" charset="0"/>
              <a:buChar char="o"/>
            </a:pPr>
            <a:r>
              <a:rPr lang="en-US" sz="2600" dirty="0"/>
              <a:t>Sec. 16 (2) (c) – tax has been paid by supplier (through cash or eligible ITC)</a:t>
            </a:r>
          </a:p>
          <a:p>
            <a:pPr lvl="1" algn="just">
              <a:lnSpc>
                <a:spcPct val="107000"/>
              </a:lnSpc>
              <a:buFont typeface="Courier New" panose="02070309020205020404" pitchFamily="49" charset="0"/>
              <a:buChar char="o"/>
            </a:pPr>
            <a:r>
              <a:rPr lang="en-US" sz="2600" dirty="0">
                <a:solidFill>
                  <a:schemeClr val="tx1"/>
                </a:solidFill>
              </a:rPr>
              <a:t>Sec. 16 (2) (d) – ITC availed in GSTR-3B return furnished by recipient</a:t>
            </a:r>
          </a:p>
          <a:p>
            <a:pPr algn="just">
              <a:lnSpc>
                <a:spcPct val="107000"/>
              </a:lnSpc>
            </a:pPr>
            <a:r>
              <a:rPr lang="en-US" sz="2600" dirty="0"/>
              <a:t>Proviso to section 16 (2)- 180 days condition</a:t>
            </a:r>
          </a:p>
          <a:p>
            <a:pPr algn="just">
              <a:lnSpc>
                <a:spcPct val="107000"/>
              </a:lnSpc>
            </a:pPr>
            <a:r>
              <a:rPr lang="en-US" sz="2600" dirty="0"/>
              <a:t>Section 16 (4) – ITC to be availed within 30</a:t>
            </a:r>
            <a:r>
              <a:rPr lang="en-US" sz="2600" baseline="30000" dirty="0"/>
              <a:t>th</a:t>
            </a:r>
            <a:r>
              <a:rPr lang="en-US" sz="2600" dirty="0"/>
              <a:t> November</a:t>
            </a:r>
          </a:p>
          <a:p>
            <a:pPr marL="914400" lvl="2" indent="0" algn="just">
              <a:lnSpc>
                <a:spcPct val="107000"/>
              </a:lnSpc>
              <a:buNone/>
            </a:pPr>
            <a:endParaRPr lang="en-US" sz="2600" dirty="0">
              <a:solidFill>
                <a:schemeClr val="tx1"/>
              </a:solidFill>
            </a:endParaRPr>
          </a:p>
        </p:txBody>
      </p:sp>
      <p:sp>
        <p:nvSpPr>
          <p:cNvPr id="4" name="Slide Number Placeholder 3">
            <a:extLst>
              <a:ext uri="{FF2B5EF4-FFF2-40B4-BE49-F238E27FC236}">
                <a16:creationId xmlns:a16="http://schemas.microsoft.com/office/drawing/2014/main" id="{F10125F1-2CA7-4AB6-905D-3B625637CC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ysClr val="windowText" lastClr="00000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37E4FB1-AD43-40BE-A2D5-51E31E25039B}" type="slidenum">
              <a:rPr lang="en-IN" smtClean="0"/>
              <a:pPr/>
              <a:t>3</a:t>
            </a:fld>
            <a:endParaRPr lang="en-IN" dirty="0"/>
          </a:p>
        </p:txBody>
      </p:sp>
    </p:spTree>
    <p:extLst>
      <p:ext uri="{BB962C8B-B14F-4D97-AF65-F5344CB8AC3E}">
        <p14:creationId xmlns:p14="http://schemas.microsoft.com/office/powerpoint/2010/main" val="1532073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D154FD-5825-1BAE-3BCB-0318D7248D85}"/>
              </a:ext>
            </a:extLst>
          </p:cNvPr>
          <p:cNvSpPr>
            <a:spLocks noGrp="1"/>
          </p:cNvSpPr>
          <p:nvPr>
            <p:ph type="body" sz="quarter" idx="14"/>
          </p:nvPr>
        </p:nvSpPr>
        <p:spPr/>
        <p:txBody>
          <a:bodyPr/>
          <a:lstStyle/>
          <a:p>
            <a:r>
              <a:rPr lang="en-US" dirty="0"/>
              <a:t>ITC reversal under Section 17(2)</a:t>
            </a:r>
            <a:endParaRPr lang="en-IN" dirty="0"/>
          </a:p>
        </p:txBody>
      </p:sp>
      <p:sp>
        <p:nvSpPr>
          <p:cNvPr id="3" name="Text Placeholder 2">
            <a:extLst>
              <a:ext uri="{FF2B5EF4-FFF2-40B4-BE49-F238E27FC236}">
                <a16:creationId xmlns:a16="http://schemas.microsoft.com/office/drawing/2014/main" id="{BD2CE4A9-3E7F-E92F-4AAA-C0ACD9805769}"/>
              </a:ext>
            </a:extLst>
          </p:cNvPr>
          <p:cNvSpPr>
            <a:spLocks noGrp="1"/>
          </p:cNvSpPr>
          <p:nvPr>
            <p:ph type="body" sz="quarter" idx="15"/>
          </p:nvPr>
        </p:nvSpPr>
        <p:spPr>
          <a:xfrm>
            <a:off x="327025" y="1271544"/>
            <a:ext cx="11650331" cy="5749741"/>
          </a:xfrm>
        </p:spPr>
        <p:txBody>
          <a:bodyPr>
            <a:noAutofit/>
          </a:bodyPr>
          <a:lstStyle/>
          <a:p>
            <a:pPr algn="just">
              <a:lnSpc>
                <a:spcPct val="100000"/>
              </a:lnSpc>
            </a:pPr>
            <a:r>
              <a:rPr lang="en-US" sz="2600" dirty="0"/>
              <a:t>Sec. 17(2) &amp; (3) empowers for making rules to determine the quantum of credit relatable to exempt supplies. Exempt supply for the purpose of ITC reversal: what all must be considered?</a:t>
            </a:r>
          </a:p>
          <a:p>
            <a:pPr algn="just">
              <a:lnSpc>
                <a:spcPct val="100000"/>
              </a:lnSpc>
            </a:pPr>
            <a:endParaRPr lang="en-US" sz="500" dirty="0"/>
          </a:p>
          <a:p>
            <a:pPr marL="539750" lvl="1" indent="-274638">
              <a:lnSpc>
                <a:spcPct val="150000"/>
              </a:lnSpc>
              <a:buFont typeface="Wingdings" panose="05000000000000000000" pitchFamily="2" charset="2"/>
              <a:buChar char="ü"/>
            </a:pPr>
            <a:r>
              <a:rPr lang="en-US" sz="2600" dirty="0"/>
              <a:t>Sale of land/completed building </a:t>
            </a:r>
            <a:r>
              <a:rPr lang="en-US" sz="2600" dirty="0">
                <a:solidFill>
                  <a:schemeClr val="bg2">
                    <a:lumMod val="50000"/>
                  </a:schemeClr>
                </a:solidFill>
              </a:rPr>
              <a:t>(general missed)</a:t>
            </a:r>
          </a:p>
          <a:p>
            <a:pPr marL="539750" lvl="1" indent="-274638">
              <a:lnSpc>
                <a:spcPct val="150000"/>
              </a:lnSpc>
              <a:buFont typeface="Wingdings" panose="05000000000000000000" pitchFamily="2" charset="2"/>
              <a:buChar char="ü"/>
            </a:pPr>
            <a:r>
              <a:rPr lang="en-US" sz="2600" dirty="0"/>
              <a:t>1% of transaction in securities </a:t>
            </a:r>
            <a:r>
              <a:rPr lang="en-US" sz="2600" dirty="0">
                <a:solidFill>
                  <a:schemeClr val="bg2">
                    <a:lumMod val="50000"/>
                  </a:schemeClr>
                </a:solidFill>
              </a:rPr>
              <a:t>(general missed) – </a:t>
            </a:r>
            <a:r>
              <a:rPr lang="en-US" sz="2600" dirty="0"/>
              <a:t>issuance of shares?</a:t>
            </a:r>
          </a:p>
          <a:p>
            <a:pPr marL="539750" lvl="1" indent="-274638">
              <a:lnSpc>
                <a:spcPct val="150000"/>
              </a:lnSpc>
              <a:buFont typeface="Wingdings" panose="05000000000000000000" pitchFamily="2" charset="2"/>
              <a:buChar char="ü"/>
            </a:pPr>
            <a:r>
              <a:rPr lang="en-US" sz="2600" dirty="0"/>
              <a:t>RCM outward supply</a:t>
            </a:r>
          </a:p>
          <a:p>
            <a:pPr marL="539750" lvl="1" indent="-274638">
              <a:lnSpc>
                <a:spcPct val="150000"/>
              </a:lnSpc>
              <a:buFont typeface="Wingdings" panose="05000000000000000000" pitchFamily="2" charset="2"/>
              <a:buChar char="ü"/>
            </a:pPr>
            <a:r>
              <a:rPr lang="en-US" sz="2600" dirty="0"/>
              <a:t>Conditional supply (refer explanation (iv) of 11/2017-CTR) </a:t>
            </a:r>
            <a:r>
              <a:rPr lang="en-US" sz="2600" dirty="0">
                <a:solidFill>
                  <a:schemeClr val="bg2">
                    <a:lumMod val="50000"/>
                  </a:schemeClr>
                </a:solidFill>
              </a:rPr>
              <a:t>(general missed)</a:t>
            </a:r>
          </a:p>
          <a:p>
            <a:pPr marL="539750" lvl="1" indent="-274638">
              <a:lnSpc>
                <a:spcPct val="150000"/>
              </a:lnSpc>
              <a:buFont typeface="Wingdings" panose="05000000000000000000" pitchFamily="2" charset="2"/>
              <a:buChar char="ü"/>
            </a:pPr>
            <a:r>
              <a:rPr lang="en-US" sz="2600" dirty="0"/>
              <a:t>Exempt supply of goods/services</a:t>
            </a:r>
          </a:p>
        </p:txBody>
      </p:sp>
      <p:sp>
        <p:nvSpPr>
          <p:cNvPr id="4" name="Slide Number Placeholder 3">
            <a:extLst>
              <a:ext uri="{FF2B5EF4-FFF2-40B4-BE49-F238E27FC236}">
                <a16:creationId xmlns:a16="http://schemas.microsoft.com/office/drawing/2014/main" id="{D1972E9B-6FD3-5162-BFB6-BFED8C5575B2}"/>
              </a:ext>
            </a:extLst>
          </p:cNvPr>
          <p:cNvSpPr>
            <a:spLocks noGrp="1"/>
          </p:cNvSpPr>
          <p:nvPr>
            <p:ph type="sldNum" sz="quarter" idx="4"/>
          </p:nvPr>
        </p:nvSpPr>
        <p:spPr/>
        <p:txBody>
          <a:bodyPr/>
          <a:lstStyle/>
          <a:p>
            <a:fld id="{C37E4FB1-AD43-40BE-A2D5-51E31E25039B}" type="slidenum">
              <a:rPr lang="en-IN" smtClean="0"/>
              <a:pPr/>
              <a:t>30</a:t>
            </a:fld>
            <a:endParaRPr lang="en-IN" dirty="0"/>
          </a:p>
        </p:txBody>
      </p:sp>
    </p:spTree>
    <p:extLst>
      <p:ext uri="{BB962C8B-B14F-4D97-AF65-F5344CB8AC3E}">
        <p14:creationId xmlns:p14="http://schemas.microsoft.com/office/powerpoint/2010/main" val="28516542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D154FD-5825-1BAE-3BCB-0318D7248D85}"/>
              </a:ext>
            </a:extLst>
          </p:cNvPr>
          <p:cNvSpPr>
            <a:spLocks noGrp="1"/>
          </p:cNvSpPr>
          <p:nvPr>
            <p:ph type="body" sz="quarter" idx="14"/>
          </p:nvPr>
        </p:nvSpPr>
        <p:spPr/>
        <p:txBody>
          <a:bodyPr/>
          <a:lstStyle/>
          <a:p>
            <a:r>
              <a:rPr lang="en-US" dirty="0"/>
              <a:t>ITC reversal</a:t>
            </a:r>
            <a:endParaRPr lang="en-IN" dirty="0"/>
          </a:p>
        </p:txBody>
      </p:sp>
      <p:sp>
        <p:nvSpPr>
          <p:cNvPr id="3" name="Text Placeholder 2">
            <a:extLst>
              <a:ext uri="{FF2B5EF4-FFF2-40B4-BE49-F238E27FC236}">
                <a16:creationId xmlns:a16="http://schemas.microsoft.com/office/drawing/2014/main" id="{BD2CE4A9-3E7F-E92F-4AAA-C0ACD9805769}"/>
              </a:ext>
            </a:extLst>
          </p:cNvPr>
          <p:cNvSpPr>
            <a:spLocks noGrp="1"/>
          </p:cNvSpPr>
          <p:nvPr>
            <p:ph type="body" sz="quarter" idx="15"/>
          </p:nvPr>
        </p:nvSpPr>
        <p:spPr>
          <a:xfrm>
            <a:off x="270834" y="1218702"/>
            <a:ext cx="11650331" cy="5749741"/>
          </a:xfrm>
        </p:spPr>
        <p:txBody>
          <a:bodyPr>
            <a:noAutofit/>
          </a:bodyPr>
          <a:lstStyle/>
          <a:p>
            <a:pPr marL="539750" lvl="1" indent="-274638">
              <a:lnSpc>
                <a:spcPct val="100000"/>
              </a:lnSpc>
              <a:buFont typeface="Wingdings" panose="05000000000000000000" pitchFamily="2" charset="2"/>
              <a:buChar char="ü"/>
            </a:pPr>
            <a:r>
              <a:rPr lang="en-US" sz="2600" dirty="0"/>
              <a:t>Non-taxable supplies (petrol diesel, alcohol, natural gas, ATF, petroleum crude) </a:t>
            </a:r>
            <a:r>
              <a:rPr lang="en-US" sz="2600" dirty="0">
                <a:solidFill>
                  <a:schemeClr val="bg2">
                    <a:lumMod val="50000"/>
                  </a:schemeClr>
                </a:solidFill>
              </a:rPr>
              <a:t>(general missed)</a:t>
            </a:r>
          </a:p>
          <a:p>
            <a:pPr marL="539750" lvl="1" indent="-274638">
              <a:lnSpc>
                <a:spcPct val="100000"/>
              </a:lnSpc>
              <a:buFont typeface="Wingdings" panose="05000000000000000000" pitchFamily="2" charset="2"/>
              <a:buChar char="ü"/>
            </a:pPr>
            <a:endParaRPr lang="en-US" sz="700" dirty="0">
              <a:solidFill>
                <a:schemeClr val="bg2">
                  <a:lumMod val="50000"/>
                </a:schemeClr>
              </a:solidFill>
            </a:endParaRPr>
          </a:p>
          <a:p>
            <a:pPr marL="539750" lvl="1" indent="-274638">
              <a:lnSpc>
                <a:spcPct val="100000"/>
              </a:lnSpc>
              <a:buFont typeface="Wingdings" panose="05000000000000000000" pitchFamily="2" charset="2"/>
              <a:buChar char="ü"/>
            </a:pPr>
            <a:r>
              <a:rPr lang="en-US" sz="2600" dirty="0"/>
              <a:t>The value of such activities or transactions as may be prescribed in respect of clause (a) of paragraph 8 of the said Schedule [Not prescribed yet – Duty Free Shops?] (</a:t>
            </a:r>
            <a:r>
              <a:rPr lang="en-US" sz="2600" dirty="0" err="1"/>
              <a:t>w.e.f</a:t>
            </a:r>
            <a:r>
              <a:rPr lang="en-US" sz="2600" dirty="0"/>
              <a:t> 1.10.23)</a:t>
            </a:r>
          </a:p>
          <a:p>
            <a:pPr marL="539750" lvl="1" indent="-274638">
              <a:lnSpc>
                <a:spcPct val="100000"/>
              </a:lnSpc>
              <a:buFont typeface="Wingdings" panose="05000000000000000000" pitchFamily="2" charset="2"/>
              <a:buChar char="ü"/>
            </a:pPr>
            <a:endParaRPr lang="en-US" sz="100" dirty="0"/>
          </a:p>
          <a:p>
            <a:pPr marL="0" indent="0" algn="just">
              <a:lnSpc>
                <a:spcPct val="150000"/>
              </a:lnSpc>
              <a:buNone/>
            </a:pPr>
            <a:r>
              <a:rPr lang="en-US" sz="2600" u="sng" dirty="0"/>
              <a:t>Exempt supplies not be considered as such for R42 &amp; 43 – Explanation:</a:t>
            </a:r>
          </a:p>
          <a:p>
            <a:pPr algn="just">
              <a:lnSpc>
                <a:spcPct val="100000"/>
              </a:lnSpc>
            </a:pPr>
            <a:r>
              <a:rPr lang="en-US" sz="2600" dirty="0"/>
              <a:t>Interest income when received upon giving deposit, loan, advance, etc.</a:t>
            </a:r>
          </a:p>
          <a:p>
            <a:pPr marL="0" indent="0" algn="just">
              <a:lnSpc>
                <a:spcPct val="100000"/>
              </a:lnSpc>
              <a:buNone/>
            </a:pPr>
            <a:endParaRPr lang="en-US" sz="100" dirty="0"/>
          </a:p>
          <a:p>
            <a:pPr algn="just">
              <a:lnSpc>
                <a:spcPct val="100000"/>
              </a:lnSpc>
            </a:pPr>
            <a:r>
              <a:rPr lang="en-US" sz="2600" dirty="0"/>
              <a:t>Duty credit scrips </a:t>
            </a:r>
            <a:r>
              <a:rPr lang="en-US" sz="2600" dirty="0">
                <a:solidFill>
                  <a:schemeClr val="bg2">
                    <a:lumMod val="50000"/>
                  </a:schemeClr>
                </a:solidFill>
              </a:rPr>
              <a:t>(can say retrospectively applicable – refund possible?)</a:t>
            </a:r>
          </a:p>
          <a:p>
            <a:pPr marL="0" indent="0" algn="just">
              <a:lnSpc>
                <a:spcPct val="100000"/>
              </a:lnSpc>
              <a:buNone/>
            </a:pPr>
            <a:endParaRPr lang="en-IN" sz="1000" dirty="0">
              <a:solidFill>
                <a:schemeClr val="bg2">
                  <a:lumMod val="50000"/>
                </a:schemeClr>
              </a:solidFill>
            </a:endParaRPr>
          </a:p>
          <a:p>
            <a:pPr marL="0" indent="0" algn="just">
              <a:lnSpc>
                <a:spcPct val="100000"/>
              </a:lnSpc>
              <a:buNone/>
            </a:pPr>
            <a:r>
              <a:rPr lang="en-IN" sz="2600" dirty="0">
                <a:solidFill>
                  <a:schemeClr val="bg2">
                    <a:lumMod val="50000"/>
                  </a:schemeClr>
                </a:solidFill>
              </a:rPr>
              <a:t>ITC reversal on credit notes appearing in GSTR-2A?</a:t>
            </a:r>
          </a:p>
        </p:txBody>
      </p:sp>
      <p:sp>
        <p:nvSpPr>
          <p:cNvPr id="4" name="Slide Number Placeholder 3">
            <a:extLst>
              <a:ext uri="{FF2B5EF4-FFF2-40B4-BE49-F238E27FC236}">
                <a16:creationId xmlns:a16="http://schemas.microsoft.com/office/drawing/2014/main" id="{D1972E9B-6FD3-5162-BFB6-BFED8C5575B2}"/>
              </a:ext>
            </a:extLst>
          </p:cNvPr>
          <p:cNvSpPr>
            <a:spLocks noGrp="1"/>
          </p:cNvSpPr>
          <p:nvPr>
            <p:ph type="sldNum" sz="quarter" idx="4"/>
          </p:nvPr>
        </p:nvSpPr>
        <p:spPr/>
        <p:txBody>
          <a:bodyPr/>
          <a:lstStyle/>
          <a:p>
            <a:fld id="{C37E4FB1-AD43-40BE-A2D5-51E31E25039B}" type="slidenum">
              <a:rPr lang="en-IN" smtClean="0"/>
              <a:pPr/>
              <a:t>31</a:t>
            </a:fld>
            <a:endParaRPr lang="en-IN" dirty="0"/>
          </a:p>
        </p:txBody>
      </p:sp>
    </p:spTree>
    <p:extLst>
      <p:ext uri="{BB962C8B-B14F-4D97-AF65-F5344CB8AC3E}">
        <p14:creationId xmlns:p14="http://schemas.microsoft.com/office/powerpoint/2010/main" val="2163512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D2DFDF-92D9-0FBA-20FA-452FBAC1E8E4}"/>
              </a:ext>
            </a:extLst>
          </p:cNvPr>
          <p:cNvSpPr>
            <a:spLocks noGrp="1"/>
          </p:cNvSpPr>
          <p:nvPr>
            <p:ph type="body" sz="quarter" idx="14"/>
          </p:nvPr>
        </p:nvSpPr>
        <p:spPr/>
        <p:txBody>
          <a:bodyPr/>
          <a:lstStyle/>
          <a:p>
            <a:r>
              <a:rPr lang="en-US" dirty="0"/>
              <a:t>Blocked credit </a:t>
            </a:r>
            <a:endParaRPr lang="en-IN" dirty="0"/>
          </a:p>
        </p:txBody>
      </p:sp>
      <p:sp>
        <p:nvSpPr>
          <p:cNvPr id="3" name="Text Placeholder 2">
            <a:extLst>
              <a:ext uri="{FF2B5EF4-FFF2-40B4-BE49-F238E27FC236}">
                <a16:creationId xmlns:a16="http://schemas.microsoft.com/office/drawing/2014/main" id="{C973E472-FE07-0B66-DD8D-2561F8237D2A}"/>
              </a:ext>
            </a:extLst>
          </p:cNvPr>
          <p:cNvSpPr>
            <a:spLocks noGrp="1"/>
          </p:cNvSpPr>
          <p:nvPr>
            <p:ph type="body" sz="quarter" idx="15"/>
          </p:nvPr>
        </p:nvSpPr>
        <p:spPr/>
        <p:txBody>
          <a:bodyPr>
            <a:noAutofit/>
          </a:bodyPr>
          <a:lstStyle/>
          <a:p>
            <a:pPr algn="just">
              <a:lnSpc>
                <a:spcPct val="100000"/>
              </a:lnSpc>
            </a:pPr>
            <a:r>
              <a:rPr lang="en-US" sz="2600" b="0" i="0" dirty="0">
                <a:solidFill>
                  <a:srgbClr val="000000"/>
                </a:solidFill>
              </a:rPr>
              <a:t>Motor vehicle – Eligible when used for goods transport, &gt; 13 seater passenger vehicle allowed too. </a:t>
            </a:r>
          </a:p>
          <a:p>
            <a:pPr algn="just">
              <a:lnSpc>
                <a:spcPct val="100000"/>
              </a:lnSpc>
            </a:pPr>
            <a:endParaRPr lang="en-US" sz="500" b="0" i="0" dirty="0">
              <a:solidFill>
                <a:srgbClr val="000000"/>
              </a:solidFill>
            </a:endParaRPr>
          </a:p>
          <a:p>
            <a:pPr algn="just">
              <a:lnSpc>
                <a:spcPct val="100000"/>
              </a:lnSpc>
            </a:pPr>
            <a:r>
              <a:rPr lang="en-US" sz="2600" b="0" i="0" dirty="0">
                <a:solidFill>
                  <a:srgbClr val="000000"/>
                </a:solidFill>
              </a:rPr>
              <a:t>ITC w.r.t renting of vehicle, repairs &amp; maintenance, insurance eligible when vehicle ITC eligible. </a:t>
            </a:r>
          </a:p>
          <a:p>
            <a:pPr algn="just">
              <a:lnSpc>
                <a:spcPct val="100000"/>
              </a:lnSpc>
            </a:pPr>
            <a:endParaRPr lang="en-US" sz="500" b="0" i="0" dirty="0">
              <a:solidFill>
                <a:srgbClr val="000000"/>
              </a:solidFill>
            </a:endParaRPr>
          </a:p>
          <a:p>
            <a:pPr algn="just">
              <a:lnSpc>
                <a:spcPct val="100000"/>
              </a:lnSpc>
            </a:pPr>
            <a:r>
              <a:rPr lang="en-US" sz="2600" b="0" i="0" dirty="0">
                <a:solidFill>
                  <a:srgbClr val="000000"/>
                </a:solidFill>
              </a:rPr>
              <a:t>Canteen expenses @ Factory – Eligible if mandated under Factories Act/Rules. Can forego to the extent </a:t>
            </a:r>
            <a:r>
              <a:rPr lang="en-IN" sz="2600" b="0" i="0" dirty="0">
                <a:solidFill>
                  <a:srgbClr val="000000"/>
                </a:solidFill>
              </a:rPr>
              <a:t>of recovery from employees.</a:t>
            </a:r>
          </a:p>
          <a:p>
            <a:pPr algn="just">
              <a:lnSpc>
                <a:spcPct val="100000"/>
              </a:lnSpc>
            </a:pPr>
            <a:endParaRPr lang="en-US" sz="500" b="0" i="0" dirty="0">
              <a:solidFill>
                <a:srgbClr val="000000"/>
              </a:solidFill>
            </a:endParaRPr>
          </a:p>
          <a:p>
            <a:pPr algn="just">
              <a:lnSpc>
                <a:spcPct val="100000"/>
              </a:lnSpc>
            </a:pPr>
            <a:r>
              <a:rPr lang="en-US" sz="2600" b="0" i="0" dirty="0">
                <a:solidFill>
                  <a:srgbClr val="000000"/>
                </a:solidFill>
              </a:rPr>
              <a:t>Goods – used for personal consumption – </a:t>
            </a:r>
            <a:r>
              <a:rPr lang="en-US" sz="2600" b="0" i="0" dirty="0">
                <a:solidFill>
                  <a:srgbClr val="00B0F0"/>
                </a:solidFill>
              </a:rPr>
              <a:t>Nexus to business. (Ex: Water ITC eligible)</a:t>
            </a:r>
          </a:p>
        </p:txBody>
      </p:sp>
      <p:sp>
        <p:nvSpPr>
          <p:cNvPr id="4" name="Slide Number Placeholder 3">
            <a:extLst>
              <a:ext uri="{FF2B5EF4-FFF2-40B4-BE49-F238E27FC236}">
                <a16:creationId xmlns:a16="http://schemas.microsoft.com/office/drawing/2014/main" id="{E17E3607-E956-9341-60C2-79A730FC0538}"/>
              </a:ext>
            </a:extLst>
          </p:cNvPr>
          <p:cNvSpPr>
            <a:spLocks noGrp="1"/>
          </p:cNvSpPr>
          <p:nvPr>
            <p:ph type="sldNum" sz="quarter" idx="4"/>
          </p:nvPr>
        </p:nvSpPr>
        <p:spPr/>
        <p:txBody>
          <a:bodyPr/>
          <a:lstStyle/>
          <a:p>
            <a:fld id="{C37E4FB1-AD43-40BE-A2D5-51E31E25039B}" type="slidenum">
              <a:rPr lang="en-IN" smtClean="0"/>
              <a:pPr/>
              <a:t>32</a:t>
            </a:fld>
            <a:endParaRPr lang="en-IN" dirty="0"/>
          </a:p>
        </p:txBody>
      </p:sp>
    </p:spTree>
    <p:extLst>
      <p:ext uri="{BB962C8B-B14F-4D97-AF65-F5344CB8AC3E}">
        <p14:creationId xmlns:p14="http://schemas.microsoft.com/office/powerpoint/2010/main" val="9423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D2DFDF-92D9-0FBA-20FA-452FBAC1E8E4}"/>
              </a:ext>
            </a:extLst>
          </p:cNvPr>
          <p:cNvSpPr>
            <a:spLocks noGrp="1"/>
          </p:cNvSpPr>
          <p:nvPr>
            <p:ph type="body" sz="quarter" idx="14"/>
          </p:nvPr>
        </p:nvSpPr>
        <p:spPr/>
        <p:txBody>
          <a:bodyPr/>
          <a:lstStyle/>
          <a:p>
            <a:r>
              <a:rPr lang="en-US" dirty="0"/>
              <a:t>Blocked credit </a:t>
            </a:r>
            <a:endParaRPr lang="en-IN" dirty="0"/>
          </a:p>
        </p:txBody>
      </p:sp>
      <p:sp>
        <p:nvSpPr>
          <p:cNvPr id="3" name="Text Placeholder 2">
            <a:extLst>
              <a:ext uri="{FF2B5EF4-FFF2-40B4-BE49-F238E27FC236}">
                <a16:creationId xmlns:a16="http://schemas.microsoft.com/office/drawing/2014/main" id="{C973E472-FE07-0B66-DD8D-2561F8237D2A}"/>
              </a:ext>
            </a:extLst>
          </p:cNvPr>
          <p:cNvSpPr>
            <a:spLocks noGrp="1"/>
          </p:cNvSpPr>
          <p:nvPr>
            <p:ph type="body" sz="quarter" idx="15"/>
          </p:nvPr>
        </p:nvSpPr>
        <p:spPr>
          <a:xfrm>
            <a:off x="327025" y="1303468"/>
            <a:ext cx="11650331" cy="5749741"/>
          </a:xfrm>
        </p:spPr>
        <p:txBody>
          <a:bodyPr>
            <a:noAutofit/>
          </a:bodyPr>
          <a:lstStyle/>
          <a:p>
            <a:pPr algn="just">
              <a:lnSpc>
                <a:spcPct val="100000"/>
              </a:lnSpc>
            </a:pPr>
            <a:r>
              <a:rPr lang="en-US" sz="2600" b="0" i="0" dirty="0">
                <a:solidFill>
                  <a:srgbClr val="000000"/>
                </a:solidFill>
              </a:rPr>
              <a:t>CSR expenses as mandated by law (</a:t>
            </a:r>
            <a:r>
              <a:rPr lang="en-US" sz="2600" b="0" i="0" dirty="0" err="1">
                <a:solidFill>
                  <a:srgbClr val="000000"/>
                </a:solidFill>
              </a:rPr>
              <a:t>w.e.f</a:t>
            </a:r>
            <a:r>
              <a:rPr lang="en-US" sz="2600" b="0" i="0" dirty="0">
                <a:solidFill>
                  <a:srgbClr val="000000"/>
                </a:solidFill>
              </a:rPr>
              <a:t> 1st October 2023) </a:t>
            </a:r>
            <a:r>
              <a:rPr lang="en-US" sz="2600" b="0" i="0" dirty="0">
                <a:solidFill>
                  <a:srgbClr val="00B0F0"/>
                </a:solidFill>
              </a:rPr>
              <a:t>- Eligible for past periods and &gt;s135 %age</a:t>
            </a:r>
          </a:p>
          <a:p>
            <a:pPr algn="just">
              <a:lnSpc>
                <a:spcPct val="100000"/>
              </a:lnSpc>
            </a:pPr>
            <a:endParaRPr lang="en-US" sz="500" b="0" i="0" dirty="0">
              <a:solidFill>
                <a:srgbClr val="00B0F0"/>
              </a:solidFill>
            </a:endParaRPr>
          </a:p>
          <a:p>
            <a:pPr algn="just">
              <a:lnSpc>
                <a:spcPct val="100000"/>
              </a:lnSpc>
            </a:pPr>
            <a:r>
              <a:rPr lang="en-US" sz="2600" b="0" i="0" dirty="0">
                <a:solidFill>
                  <a:srgbClr val="000000"/>
                </a:solidFill>
              </a:rPr>
              <a:t>Works contract in relation to immovable property excluding P&amp;M (Construction includes - reconstruction, renovation, additions or alterations or repairs, </a:t>
            </a:r>
            <a:r>
              <a:rPr lang="en-US" sz="2600" b="1" i="1" dirty="0">
                <a:solidFill>
                  <a:srgbClr val="000000"/>
                </a:solidFill>
              </a:rPr>
              <a:t>to the extent of capitalization). </a:t>
            </a:r>
            <a:r>
              <a:rPr lang="en-US" sz="2600" b="0" i="0" dirty="0">
                <a:solidFill>
                  <a:srgbClr val="000000"/>
                </a:solidFill>
              </a:rPr>
              <a:t>Even when used for business or furtherance of business </a:t>
            </a:r>
            <a:r>
              <a:rPr lang="en-US" sz="2600" b="0" i="0" dirty="0">
                <a:solidFill>
                  <a:srgbClr val="00B0F0"/>
                </a:solidFill>
              </a:rPr>
              <a:t>(disputed in Safari Retreats – Orissa HC – pending </a:t>
            </a:r>
            <a:r>
              <a:rPr lang="en-IN" sz="2600" b="0" i="0" dirty="0">
                <a:solidFill>
                  <a:srgbClr val="00B0F0"/>
                </a:solidFill>
              </a:rPr>
              <a:t>at SC)</a:t>
            </a:r>
            <a:r>
              <a:rPr lang="en-US" sz="2600" kern="100" dirty="0">
                <a:effectLst/>
                <a:cs typeface="Times New Roman" panose="02020603050405020304" pitchFamily="18" charset="0"/>
              </a:rPr>
              <a:t>Business promotion </a:t>
            </a:r>
            <a:endParaRPr lang="en-IN" sz="2600" kern="100" dirty="0">
              <a:effectLst/>
              <a:cs typeface="Times New Roman" panose="02020603050405020304" pitchFamily="18" charset="0"/>
            </a:endParaRPr>
          </a:p>
          <a:p>
            <a:pPr marL="0" indent="0">
              <a:lnSpc>
                <a:spcPct val="150000"/>
              </a:lnSpc>
              <a:buNone/>
            </a:pPr>
            <a:endParaRPr lang="en-IN" sz="2600" dirty="0"/>
          </a:p>
        </p:txBody>
      </p:sp>
      <p:sp>
        <p:nvSpPr>
          <p:cNvPr id="4" name="Slide Number Placeholder 3">
            <a:extLst>
              <a:ext uri="{FF2B5EF4-FFF2-40B4-BE49-F238E27FC236}">
                <a16:creationId xmlns:a16="http://schemas.microsoft.com/office/drawing/2014/main" id="{E17E3607-E956-9341-60C2-79A730FC0538}"/>
              </a:ext>
            </a:extLst>
          </p:cNvPr>
          <p:cNvSpPr>
            <a:spLocks noGrp="1"/>
          </p:cNvSpPr>
          <p:nvPr>
            <p:ph type="sldNum" sz="quarter" idx="4"/>
          </p:nvPr>
        </p:nvSpPr>
        <p:spPr/>
        <p:txBody>
          <a:bodyPr/>
          <a:lstStyle/>
          <a:p>
            <a:fld id="{C37E4FB1-AD43-40BE-A2D5-51E31E25039B}" type="slidenum">
              <a:rPr lang="en-IN" smtClean="0"/>
              <a:pPr/>
              <a:t>33</a:t>
            </a:fld>
            <a:endParaRPr lang="en-IN" dirty="0"/>
          </a:p>
        </p:txBody>
      </p:sp>
    </p:spTree>
    <p:extLst>
      <p:ext uri="{BB962C8B-B14F-4D97-AF65-F5344CB8AC3E}">
        <p14:creationId xmlns:p14="http://schemas.microsoft.com/office/powerpoint/2010/main" val="3147512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3A832-B063-E532-083D-B379B2E0E3EA}"/>
              </a:ext>
            </a:extLst>
          </p:cNvPr>
          <p:cNvSpPr>
            <a:spLocks noGrp="1"/>
          </p:cNvSpPr>
          <p:nvPr>
            <p:ph type="body" sz="quarter" idx="14"/>
          </p:nvPr>
        </p:nvSpPr>
        <p:spPr/>
        <p:txBody>
          <a:bodyPr/>
          <a:lstStyle/>
          <a:p>
            <a:r>
              <a:rPr lang="en-US" dirty="0"/>
              <a:t>Blocked credit</a:t>
            </a:r>
            <a:endParaRPr lang="en-IN" dirty="0"/>
          </a:p>
        </p:txBody>
      </p:sp>
      <p:sp>
        <p:nvSpPr>
          <p:cNvPr id="3" name="Text Placeholder 2">
            <a:extLst>
              <a:ext uri="{FF2B5EF4-FFF2-40B4-BE49-F238E27FC236}">
                <a16:creationId xmlns:a16="http://schemas.microsoft.com/office/drawing/2014/main" id="{2FB649C1-DD21-65D6-3D58-90032A5008D1}"/>
              </a:ext>
            </a:extLst>
          </p:cNvPr>
          <p:cNvSpPr>
            <a:spLocks noGrp="1"/>
          </p:cNvSpPr>
          <p:nvPr>
            <p:ph type="body" sz="quarter" idx="15"/>
          </p:nvPr>
        </p:nvSpPr>
        <p:spPr/>
        <p:txBody>
          <a:bodyPr>
            <a:noAutofit/>
          </a:bodyPr>
          <a:lstStyle/>
          <a:p>
            <a:pPr algn="just">
              <a:lnSpc>
                <a:spcPct val="100000"/>
              </a:lnSpc>
              <a:buFont typeface="Wingdings" panose="05000000000000000000" pitchFamily="2" charset="2"/>
              <a:buChar char="v"/>
            </a:pPr>
            <a:r>
              <a:rPr lang="en-US" sz="2600" b="0" i="0" dirty="0">
                <a:solidFill>
                  <a:srgbClr val="000000"/>
                </a:solidFill>
                <a:effectLst/>
              </a:rPr>
              <a:t>Goods- lost, stolen, destroyed, written off or disposed by way of gift or free samples</a:t>
            </a:r>
          </a:p>
          <a:p>
            <a:pPr algn="just">
              <a:lnSpc>
                <a:spcPct val="100000"/>
              </a:lnSpc>
              <a:buFont typeface="Wingdings" panose="05000000000000000000" pitchFamily="2" charset="2"/>
              <a:buChar char="v"/>
            </a:pPr>
            <a:endParaRPr lang="en-US" sz="500" dirty="0">
              <a:solidFill>
                <a:srgbClr val="000000"/>
              </a:solidFill>
            </a:endParaRPr>
          </a:p>
          <a:p>
            <a:pPr algn="just">
              <a:lnSpc>
                <a:spcPct val="100000"/>
              </a:lnSpc>
              <a:buFont typeface="Wingdings" panose="05000000000000000000" pitchFamily="2" charset="2"/>
              <a:buChar char="v"/>
            </a:pPr>
            <a:r>
              <a:rPr lang="en-US" sz="2600" b="0" i="0" dirty="0">
                <a:solidFill>
                  <a:srgbClr val="000000"/>
                </a:solidFill>
                <a:effectLst/>
              </a:rPr>
              <a:t>Normal loss Vs Abnormal loss – ITC eligible w.r.t normal loss </a:t>
            </a:r>
            <a:r>
              <a:rPr lang="en-US" sz="2600" b="0" i="1" dirty="0">
                <a:solidFill>
                  <a:srgbClr val="000000"/>
                </a:solidFill>
                <a:effectLst/>
              </a:rPr>
              <a:t>– </a:t>
            </a:r>
            <a:r>
              <a:rPr lang="en-US" sz="2600" i="1" dirty="0">
                <a:solidFill>
                  <a:srgbClr val="000000"/>
                </a:solidFill>
                <a:effectLst/>
              </a:rPr>
              <a:t>ARS Steel &amp; Alloy International &amp; Rupa &amp; Co Ltd (MAD HC)</a:t>
            </a:r>
            <a:r>
              <a:rPr lang="en-US" sz="2600" b="0" i="1" dirty="0">
                <a:solidFill>
                  <a:srgbClr val="000000"/>
                </a:solidFill>
                <a:effectLst/>
              </a:rPr>
              <a:t>. </a:t>
            </a:r>
          </a:p>
          <a:p>
            <a:pPr algn="just">
              <a:lnSpc>
                <a:spcPct val="100000"/>
              </a:lnSpc>
              <a:buFont typeface="Wingdings" panose="05000000000000000000" pitchFamily="2" charset="2"/>
              <a:buChar char="v"/>
            </a:pPr>
            <a:endParaRPr lang="en-US" sz="500" b="0" i="0" dirty="0">
              <a:solidFill>
                <a:srgbClr val="000000"/>
              </a:solidFill>
              <a:effectLst/>
            </a:endParaRPr>
          </a:p>
          <a:p>
            <a:pPr algn="just">
              <a:lnSpc>
                <a:spcPct val="100000"/>
              </a:lnSpc>
              <a:buFont typeface="Wingdings" panose="05000000000000000000" pitchFamily="2" charset="2"/>
              <a:buChar char="v"/>
            </a:pPr>
            <a:r>
              <a:rPr lang="en-US" sz="2600" b="0" i="0" dirty="0">
                <a:solidFill>
                  <a:srgbClr val="000000"/>
                </a:solidFill>
                <a:effectLst/>
              </a:rPr>
              <a:t>Abnormal loss ITC disputable, ideally covered by Insurance.</a:t>
            </a:r>
            <a:endParaRPr lang="en-US" sz="2600" dirty="0">
              <a:solidFill>
                <a:srgbClr val="000000"/>
              </a:solidFill>
            </a:endParaRPr>
          </a:p>
          <a:p>
            <a:pPr algn="just">
              <a:lnSpc>
                <a:spcPct val="100000"/>
              </a:lnSpc>
              <a:buFont typeface="Wingdings" panose="05000000000000000000" pitchFamily="2" charset="2"/>
              <a:buChar char="v"/>
            </a:pPr>
            <a:endParaRPr lang="en-US" sz="500" b="0" i="0" dirty="0">
              <a:solidFill>
                <a:srgbClr val="000000"/>
              </a:solidFill>
              <a:effectLst/>
            </a:endParaRPr>
          </a:p>
          <a:p>
            <a:pPr algn="just">
              <a:lnSpc>
                <a:spcPct val="100000"/>
              </a:lnSpc>
              <a:buFont typeface="Wingdings" panose="05000000000000000000" pitchFamily="2" charset="2"/>
              <a:buChar char="v"/>
            </a:pPr>
            <a:r>
              <a:rPr lang="en-US" sz="2600" b="0" i="0" dirty="0">
                <a:solidFill>
                  <a:srgbClr val="000000"/>
                </a:solidFill>
                <a:effectLst/>
              </a:rPr>
              <a:t>Exhibition goods – Goods on returnable basis – neither export nor ITC impact. DC+EWB</a:t>
            </a:r>
            <a:endParaRPr lang="en-US" sz="2600" dirty="0">
              <a:solidFill>
                <a:srgbClr val="000000"/>
              </a:solidFill>
            </a:endParaRPr>
          </a:p>
        </p:txBody>
      </p:sp>
      <p:sp>
        <p:nvSpPr>
          <p:cNvPr id="4" name="Slide Number Placeholder 3">
            <a:extLst>
              <a:ext uri="{FF2B5EF4-FFF2-40B4-BE49-F238E27FC236}">
                <a16:creationId xmlns:a16="http://schemas.microsoft.com/office/drawing/2014/main" id="{2325125D-3F72-3881-06D0-86FCD11C64AA}"/>
              </a:ext>
            </a:extLst>
          </p:cNvPr>
          <p:cNvSpPr>
            <a:spLocks noGrp="1"/>
          </p:cNvSpPr>
          <p:nvPr>
            <p:ph type="sldNum" sz="quarter" idx="4"/>
          </p:nvPr>
        </p:nvSpPr>
        <p:spPr/>
        <p:txBody>
          <a:bodyPr/>
          <a:lstStyle/>
          <a:p>
            <a:fld id="{C37E4FB1-AD43-40BE-A2D5-51E31E25039B}" type="slidenum">
              <a:rPr lang="en-IN" smtClean="0"/>
              <a:pPr/>
              <a:t>34</a:t>
            </a:fld>
            <a:endParaRPr lang="en-IN" dirty="0"/>
          </a:p>
        </p:txBody>
      </p:sp>
    </p:spTree>
    <p:extLst>
      <p:ext uri="{BB962C8B-B14F-4D97-AF65-F5344CB8AC3E}">
        <p14:creationId xmlns:p14="http://schemas.microsoft.com/office/powerpoint/2010/main" val="29156923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1899B0-E34B-2062-1E3E-A2B2EDA8A20E}"/>
              </a:ext>
            </a:extLst>
          </p:cNvPr>
          <p:cNvSpPr>
            <a:spLocks noGrp="1"/>
          </p:cNvSpPr>
          <p:nvPr>
            <p:ph type="body" sz="quarter" idx="14"/>
          </p:nvPr>
        </p:nvSpPr>
        <p:spPr/>
        <p:txBody>
          <a:bodyPr/>
          <a:lstStyle/>
          <a:p>
            <a:r>
              <a:rPr lang="en-US" dirty="0"/>
              <a:t>Other ITC related issues</a:t>
            </a:r>
            <a:endParaRPr lang="en-IN" dirty="0"/>
          </a:p>
        </p:txBody>
      </p:sp>
      <p:sp>
        <p:nvSpPr>
          <p:cNvPr id="3" name="Text Placeholder 2">
            <a:extLst>
              <a:ext uri="{FF2B5EF4-FFF2-40B4-BE49-F238E27FC236}">
                <a16:creationId xmlns:a16="http://schemas.microsoft.com/office/drawing/2014/main" id="{84109FF0-8F35-043B-1B2B-A251873F5225}"/>
              </a:ext>
            </a:extLst>
          </p:cNvPr>
          <p:cNvSpPr>
            <a:spLocks noGrp="1"/>
          </p:cNvSpPr>
          <p:nvPr>
            <p:ph type="body" sz="quarter" idx="15"/>
          </p:nvPr>
        </p:nvSpPr>
        <p:spPr/>
        <p:txBody>
          <a:bodyPr>
            <a:noAutofit/>
          </a:bodyPr>
          <a:lstStyle/>
          <a:p>
            <a:pPr>
              <a:lnSpc>
                <a:spcPct val="150000"/>
              </a:lnSpc>
              <a:buFont typeface="Wingdings" panose="05000000000000000000" pitchFamily="2" charset="2"/>
              <a:buChar char="v"/>
            </a:pPr>
            <a:r>
              <a:rPr lang="en-US" sz="2600" dirty="0"/>
              <a:t>ITC eligibility on loss of inputs during manufacturing process?</a:t>
            </a:r>
          </a:p>
          <a:p>
            <a:pPr>
              <a:lnSpc>
                <a:spcPct val="150000"/>
              </a:lnSpc>
              <a:buFont typeface="Wingdings" panose="05000000000000000000" pitchFamily="2" charset="2"/>
              <a:buChar char="v"/>
            </a:pPr>
            <a:r>
              <a:rPr lang="en-US" sz="2600" dirty="0"/>
              <a:t>ITC on gift vis-à-vis sales promotion</a:t>
            </a:r>
          </a:p>
          <a:p>
            <a:pPr>
              <a:lnSpc>
                <a:spcPct val="150000"/>
              </a:lnSpc>
              <a:buFont typeface="Wingdings" panose="05000000000000000000" pitchFamily="2" charset="2"/>
              <a:buChar char="v"/>
            </a:pPr>
            <a:r>
              <a:rPr lang="en-US" sz="2600" dirty="0"/>
              <a:t>Buy one get one?</a:t>
            </a:r>
          </a:p>
          <a:p>
            <a:pPr>
              <a:lnSpc>
                <a:spcPct val="150000"/>
              </a:lnSpc>
              <a:buFont typeface="Wingdings" panose="05000000000000000000" pitchFamily="2" charset="2"/>
              <a:buChar char="v"/>
            </a:pPr>
            <a:r>
              <a:rPr lang="en-IN" sz="2600" dirty="0"/>
              <a:t>ITC on calendar/diaries/mobile phone allowance?</a:t>
            </a:r>
          </a:p>
          <a:p>
            <a:pPr>
              <a:lnSpc>
                <a:spcPct val="150000"/>
              </a:lnSpc>
              <a:buFont typeface="Wingdings" panose="05000000000000000000" pitchFamily="2" charset="2"/>
              <a:buChar char="v"/>
            </a:pPr>
            <a:r>
              <a:rPr lang="en-IN" sz="2600" dirty="0"/>
              <a:t>ITC on gifts on account of target achievement?</a:t>
            </a:r>
          </a:p>
          <a:p>
            <a:pPr>
              <a:lnSpc>
                <a:spcPct val="150000"/>
              </a:lnSpc>
              <a:buFont typeface="Wingdings" panose="05000000000000000000" pitchFamily="2" charset="2"/>
              <a:buChar char="v"/>
            </a:pPr>
            <a:endParaRPr lang="en-IN" sz="100" dirty="0"/>
          </a:p>
          <a:p>
            <a:pPr>
              <a:lnSpc>
                <a:spcPct val="100000"/>
              </a:lnSpc>
              <a:buFont typeface="Wingdings" panose="05000000000000000000" pitchFamily="2" charset="2"/>
              <a:buChar char="v"/>
            </a:pPr>
            <a:r>
              <a:rPr lang="en-IN" sz="2600" dirty="0"/>
              <a:t>ITC on services procured for offering free foreign trips? – </a:t>
            </a:r>
            <a:r>
              <a:rPr lang="en-IN" sz="2600" b="1" dirty="0" err="1"/>
              <a:t>Surfa</a:t>
            </a:r>
            <a:r>
              <a:rPr lang="en-IN" sz="2600" b="1" dirty="0"/>
              <a:t> Coats India </a:t>
            </a:r>
            <a:r>
              <a:rPr lang="en-IN" sz="2600" b="1" dirty="0" err="1"/>
              <a:t>Pvt.</a:t>
            </a:r>
            <a:r>
              <a:rPr lang="en-IN" sz="2600" b="1" dirty="0"/>
              <a:t> Ltd.</a:t>
            </a:r>
          </a:p>
        </p:txBody>
      </p:sp>
      <p:sp>
        <p:nvSpPr>
          <p:cNvPr id="4" name="Slide Number Placeholder 3">
            <a:extLst>
              <a:ext uri="{FF2B5EF4-FFF2-40B4-BE49-F238E27FC236}">
                <a16:creationId xmlns:a16="http://schemas.microsoft.com/office/drawing/2014/main" id="{2BAC1531-55A8-FDA5-E990-84B0DEDDB17A}"/>
              </a:ext>
            </a:extLst>
          </p:cNvPr>
          <p:cNvSpPr>
            <a:spLocks noGrp="1"/>
          </p:cNvSpPr>
          <p:nvPr>
            <p:ph type="sldNum" sz="quarter" idx="4"/>
          </p:nvPr>
        </p:nvSpPr>
        <p:spPr/>
        <p:txBody>
          <a:bodyPr/>
          <a:lstStyle/>
          <a:p>
            <a:fld id="{C37E4FB1-AD43-40BE-A2D5-51E31E25039B}" type="slidenum">
              <a:rPr lang="en-IN" smtClean="0"/>
              <a:pPr/>
              <a:t>35</a:t>
            </a:fld>
            <a:endParaRPr lang="en-IN" dirty="0"/>
          </a:p>
        </p:txBody>
      </p:sp>
    </p:spTree>
    <p:extLst>
      <p:ext uri="{BB962C8B-B14F-4D97-AF65-F5344CB8AC3E}">
        <p14:creationId xmlns:p14="http://schemas.microsoft.com/office/powerpoint/2010/main" val="38788848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CEF89-7F06-0D77-68A1-7717F12C6CF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7A4FB1E-B6FD-B157-5F8A-29A64B0BEE65}"/>
              </a:ext>
            </a:extLst>
          </p:cNvPr>
          <p:cNvSpPr txBox="1"/>
          <p:nvPr/>
        </p:nvSpPr>
        <p:spPr>
          <a:xfrm>
            <a:off x="125691" y="94191"/>
            <a:ext cx="8892580" cy="646331"/>
          </a:xfrm>
          <a:prstGeom prst="rect">
            <a:avLst/>
          </a:prstGeom>
          <a:noFill/>
        </p:spPr>
        <p:txBody>
          <a:bodyPr wrap="square" rtlCol="0">
            <a:spAutoFit/>
          </a:bodyPr>
          <a:lstStyle/>
          <a:p>
            <a:r>
              <a:rPr lang="en-IN" sz="3600" b="1" dirty="0">
                <a:solidFill>
                  <a:schemeClr val="bg1"/>
                </a:solidFill>
                <a:latin typeface="Cambria" panose="02040503050406030204" pitchFamily="18" charset="0"/>
                <a:ea typeface="Cambria" panose="02040503050406030204" pitchFamily="18" charset="0"/>
              </a:rPr>
              <a:t>Clarifications &amp; Difficulties</a:t>
            </a:r>
          </a:p>
        </p:txBody>
      </p:sp>
      <p:sp>
        <p:nvSpPr>
          <p:cNvPr id="4" name="Google Shape;240;p42">
            <a:extLst>
              <a:ext uri="{FF2B5EF4-FFF2-40B4-BE49-F238E27FC236}">
                <a16:creationId xmlns:a16="http://schemas.microsoft.com/office/drawing/2014/main" id="{68273BFC-EF6A-F001-4E2D-33CA76AB2A70}"/>
              </a:ext>
            </a:extLst>
          </p:cNvPr>
          <p:cNvSpPr/>
          <p:nvPr/>
        </p:nvSpPr>
        <p:spPr>
          <a:xfrm>
            <a:off x="12024853" y="0"/>
            <a:ext cx="167148" cy="6858000"/>
          </a:xfrm>
          <a:prstGeom prst="rect">
            <a:avLst/>
          </a:prstGeom>
          <a:solidFill>
            <a:srgbClr val="002060"/>
          </a:solidFill>
          <a:ln w="12700" cap="flat" cmpd="sng">
            <a:solidFill>
              <a:srgbClr val="157057"/>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Calibri"/>
              <a:ea typeface="Calibri"/>
              <a:cs typeface="Calibri"/>
              <a:sym typeface="Calibri"/>
            </a:endParaRPr>
          </a:p>
        </p:txBody>
      </p:sp>
      <p:sp>
        <p:nvSpPr>
          <p:cNvPr id="5" name="Google Shape;241;p42">
            <a:extLst>
              <a:ext uri="{FF2B5EF4-FFF2-40B4-BE49-F238E27FC236}">
                <a16:creationId xmlns:a16="http://schemas.microsoft.com/office/drawing/2014/main" id="{B671B84C-394D-66D8-13F2-6BB48E9105FA}"/>
              </a:ext>
            </a:extLst>
          </p:cNvPr>
          <p:cNvSpPr/>
          <p:nvPr/>
        </p:nvSpPr>
        <p:spPr>
          <a:xfrm>
            <a:off x="0" y="0"/>
            <a:ext cx="9212094" cy="914400"/>
          </a:xfrm>
          <a:custGeom>
            <a:avLst/>
            <a:gdLst/>
            <a:ahLst/>
            <a:cxnLst/>
            <a:rect l="l" t="t" r="r" b="b"/>
            <a:pathLst>
              <a:path w="5047862" h="1053425" extrusionOk="0">
                <a:moveTo>
                  <a:pt x="0" y="0"/>
                </a:moveTo>
                <a:lnTo>
                  <a:pt x="5047862" y="0"/>
                </a:lnTo>
                <a:lnTo>
                  <a:pt x="4671044" y="1053425"/>
                </a:lnTo>
                <a:lnTo>
                  <a:pt x="0" y="1032387"/>
                </a:lnTo>
                <a:lnTo>
                  <a:pt x="0" y="0"/>
                </a:lnTo>
                <a:close/>
              </a:path>
            </a:pathLst>
          </a:custGeom>
          <a:solidFill>
            <a:srgbClr val="002060"/>
          </a:solidFill>
          <a:ln w="12700" cap="flat" cmpd="sng">
            <a:solidFill>
              <a:srgbClr val="002060"/>
            </a:solidFill>
            <a:prstDash val="solid"/>
            <a:miter lim="800000"/>
            <a:headEnd type="none" w="sm" len="sm"/>
            <a:tailEnd type="none" w="sm" len="sm"/>
          </a:ln>
        </p:spPr>
        <p:txBody>
          <a:bodyPr spcFirstLastPara="1" wrap="square" lIns="91433" tIns="45700" rIns="91433" bIns="45700" anchor="ctr" anchorCtr="0">
            <a:noAutofit/>
          </a:bodyPr>
          <a:lstStyle/>
          <a:p>
            <a:r>
              <a:rPr lang="en-US" sz="2667" b="1" dirty="0">
                <a:solidFill>
                  <a:schemeClr val="bg1"/>
                </a:solidFill>
                <a:latin typeface="Cambria" panose="02040503050406030204" pitchFamily="18" charset="0"/>
                <a:ea typeface="Cambria" panose="02040503050406030204" pitchFamily="18" charset="0"/>
              </a:rPr>
              <a:t>New Rule 37A – ITC reversal if supplier has not filed 3B</a:t>
            </a:r>
            <a:endParaRPr lang="en-IN" sz="2667" b="1" dirty="0">
              <a:solidFill>
                <a:schemeClr val="bg1"/>
              </a:solidFill>
              <a:latin typeface="Cambria" panose="02040503050406030204" pitchFamily="18" charset="0"/>
              <a:ea typeface="Cambria" panose="02040503050406030204" pitchFamily="18" charset="0"/>
            </a:endParaRPr>
          </a:p>
        </p:txBody>
      </p:sp>
      <p:sp>
        <p:nvSpPr>
          <p:cNvPr id="9" name="TextBox 8">
            <a:extLst>
              <a:ext uri="{FF2B5EF4-FFF2-40B4-BE49-F238E27FC236}">
                <a16:creationId xmlns:a16="http://schemas.microsoft.com/office/drawing/2014/main" id="{C41F730B-046F-1FA5-EDE1-864C6215EA21}"/>
              </a:ext>
            </a:extLst>
          </p:cNvPr>
          <p:cNvSpPr txBox="1"/>
          <p:nvPr/>
        </p:nvSpPr>
        <p:spPr>
          <a:xfrm>
            <a:off x="169426" y="1008591"/>
            <a:ext cx="11289475" cy="1938992"/>
          </a:xfrm>
          <a:prstGeom prst="rect">
            <a:avLst/>
          </a:prstGeom>
          <a:noFill/>
        </p:spPr>
        <p:txBody>
          <a:bodyPr wrap="square">
            <a:spAutoFit/>
          </a:bodyPr>
          <a:lstStyle/>
          <a:p>
            <a:pPr marL="342900" indent="-342900">
              <a:buFont typeface="Arial" panose="020B0604020202020204" pitchFamily="34" charset="0"/>
              <a:buChar char="•"/>
            </a:pPr>
            <a:r>
              <a:rPr lang="en-US" sz="2400" dirty="0">
                <a:solidFill>
                  <a:srgbClr val="000000"/>
                </a:solidFill>
                <a:latin typeface="Cambria" panose="02040503050406030204" pitchFamily="18" charset="0"/>
                <a:ea typeface="Cambria" panose="02040503050406030204" pitchFamily="18" charset="0"/>
              </a:rPr>
              <a:t>ITC availed by recipient based on reflection of invoice in GSTR-2B (GSTR-1 filed by supplier)</a:t>
            </a:r>
          </a:p>
          <a:p>
            <a:pPr marL="342900" indent="-342900">
              <a:buFont typeface="Arial" panose="020B0604020202020204" pitchFamily="34" charset="0"/>
              <a:buChar char="•"/>
            </a:pPr>
            <a:r>
              <a:rPr lang="en-US" sz="2400" b="1" dirty="0">
                <a:solidFill>
                  <a:srgbClr val="000000"/>
                </a:solidFill>
                <a:latin typeface="Cambria" panose="02040503050406030204" pitchFamily="18" charset="0"/>
                <a:ea typeface="Cambria" panose="02040503050406030204" pitchFamily="18" charset="0"/>
              </a:rPr>
              <a:t>GSTR-3B to be furnished by supplier till 30</a:t>
            </a:r>
            <a:r>
              <a:rPr lang="en-US" sz="2400" b="1" baseline="30000" dirty="0">
                <a:solidFill>
                  <a:srgbClr val="000000"/>
                </a:solidFill>
                <a:latin typeface="Cambria" panose="02040503050406030204" pitchFamily="18" charset="0"/>
                <a:ea typeface="Cambria" panose="02040503050406030204" pitchFamily="18" charset="0"/>
              </a:rPr>
              <a:t>th</a:t>
            </a:r>
            <a:r>
              <a:rPr lang="en-US" sz="2400" b="1" dirty="0">
                <a:solidFill>
                  <a:srgbClr val="000000"/>
                </a:solidFill>
                <a:latin typeface="Cambria" panose="02040503050406030204" pitchFamily="18" charset="0"/>
                <a:ea typeface="Cambria" panose="02040503050406030204" pitchFamily="18" charset="0"/>
              </a:rPr>
              <a:t> Sept of next FY</a:t>
            </a:r>
          </a:p>
          <a:p>
            <a:pPr marL="342900" indent="-342900">
              <a:buFont typeface="Arial" panose="020B0604020202020204" pitchFamily="34" charset="0"/>
              <a:buChar char="•"/>
            </a:pPr>
            <a:r>
              <a:rPr lang="en-US" sz="2400" dirty="0">
                <a:latin typeface="Cambria" panose="02040503050406030204" pitchFamily="18" charset="0"/>
                <a:ea typeface="Cambria" panose="02040503050406030204" pitchFamily="18" charset="0"/>
              </a:rPr>
              <a:t>Department must first consider tax recovery proceedings against the supplier as per Section 75(12),as the supplier has displayed the liability in GSTR 1</a:t>
            </a:r>
            <a:endParaRPr lang="en-US" sz="2400" b="1" dirty="0">
              <a:solidFill>
                <a:srgbClr val="000000"/>
              </a:solidFill>
              <a:latin typeface="Cambria" panose="02040503050406030204" pitchFamily="18" charset="0"/>
              <a:ea typeface="Cambria" panose="02040503050406030204" pitchFamily="18" charset="0"/>
            </a:endParaRPr>
          </a:p>
        </p:txBody>
      </p:sp>
      <p:sp>
        <p:nvSpPr>
          <p:cNvPr id="2" name="Slide Number Placeholder 1">
            <a:extLst>
              <a:ext uri="{FF2B5EF4-FFF2-40B4-BE49-F238E27FC236}">
                <a16:creationId xmlns:a16="http://schemas.microsoft.com/office/drawing/2014/main" id="{08DF3CA1-5C1B-7529-14BE-9E8F4BD4E8C8}"/>
              </a:ext>
            </a:extLst>
          </p:cNvPr>
          <p:cNvSpPr>
            <a:spLocks noGrp="1"/>
          </p:cNvSpPr>
          <p:nvPr>
            <p:ph type="sldNum" sz="quarter" idx="7"/>
          </p:nvPr>
        </p:nvSpPr>
        <p:spPr/>
        <p:txBody>
          <a:bodyPr/>
          <a:lstStyle/>
          <a:p>
            <a:pPr marL="25399">
              <a:spcBef>
                <a:spcPts val="15"/>
              </a:spcBef>
            </a:pPr>
            <a:fld id="{81D60167-4931-47E6-BA6A-407CBD079E47}" type="slidenum">
              <a:rPr lang="en-IN" smtClean="0"/>
              <a:pPr marL="25399">
                <a:spcBef>
                  <a:spcPts val="15"/>
                </a:spcBef>
              </a:pPr>
              <a:t>36</a:t>
            </a:fld>
            <a:endParaRPr lang="en-IN"/>
          </a:p>
        </p:txBody>
      </p:sp>
      <p:graphicFrame>
        <p:nvGraphicFramePr>
          <p:cNvPr id="6" name="Table 5">
            <a:extLst>
              <a:ext uri="{FF2B5EF4-FFF2-40B4-BE49-F238E27FC236}">
                <a16:creationId xmlns:a16="http://schemas.microsoft.com/office/drawing/2014/main" id="{9505F207-5AC1-B1C2-C238-864BCC139CC2}"/>
              </a:ext>
            </a:extLst>
          </p:cNvPr>
          <p:cNvGraphicFramePr>
            <a:graphicFrameLocks noGrp="1"/>
          </p:cNvGraphicFramePr>
          <p:nvPr/>
        </p:nvGraphicFramePr>
        <p:xfrm>
          <a:off x="546683" y="3277235"/>
          <a:ext cx="10346266" cy="3429000"/>
        </p:xfrm>
        <a:graphic>
          <a:graphicData uri="http://schemas.openxmlformats.org/drawingml/2006/table">
            <a:tbl>
              <a:tblPr/>
              <a:tblGrid>
                <a:gridCol w="1510681">
                  <a:extLst>
                    <a:ext uri="{9D8B030D-6E8A-4147-A177-3AD203B41FA5}">
                      <a16:colId xmlns:a16="http://schemas.microsoft.com/office/drawing/2014/main" val="2307287297"/>
                    </a:ext>
                  </a:extLst>
                </a:gridCol>
                <a:gridCol w="2158117">
                  <a:extLst>
                    <a:ext uri="{9D8B030D-6E8A-4147-A177-3AD203B41FA5}">
                      <a16:colId xmlns:a16="http://schemas.microsoft.com/office/drawing/2014/main" val="1603669064"/>
                    </a:ext>
                  </a:extLst>
                </a:gridCol>
                <a:gridCol w="1663020">
                  <a:extLst>
                    <a:ext uri="{9D8B030D-6E8A-4147-A177-3AD203B41FA5}">
                      <a16:colId xmlns:a16="http://schemas.microsoft.com/office/drawing/2014/main" val="4093073121"/>
                    </a:ext>
                  </a:extLst>
                </a:gridCol>
                <a:gridCol w="3998864">
                  <a:extLst>
                    <a:ext uri="{9D8B030D-6E8A-4147-A177-3AD203B41FA5}">
                      <a16:colId xmlns:a16="http://schemas.microsoft.com/office/drawing/2014/main" val="4119577389"/>
                    </a:ext>
                  </a:extLst>
                </a:gridCol>
                <a:gridCol w="1015584">
                  <a:extLst>
                    <a:ext uri="{9D8B030D-6E8A-4147-A177-3AD203B41FA5}">
                      <a16:colId xmlns:a16="http://schemas.microsoft.com/office/drawing/2014/main" val="2167976882"/>
                    </a:ext>
                  </a:extLst>
                </a:gridCol>
              </a:tblGrid>
              <a:tr h="317500">
                <a:tc gridSpan="2">
                  <a:txBody>
                    <a:bodyPr/>
                    <a:lstStyle/>
                    <a:p>
                      <a:pPr algn="ctr" fontAlgn="b"/>
                      <a:r>
                        <a:rPr lang="en-IN" sz="2000" b="1" u="none" strike="noStrike" dirty="0">
                          <a:effectLst/>
                          <a:latin typeface="Cambria" panose="02040503050406030204" pitchFamily="18" charset="0"/>
                          <a:ea typeface="Cambria" panose="02040503050406030204" pitchFamily="18" charset="0"/>
                        </a:rPr>
                        <a:t>Supplier</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hMerge="1">
                  <a:txBody>
                    <a:bodyPr/>
                    <a:lstStyle/>
                    <a:p>
                      <a:endParaRPr lang="en-IN"/>
                    </a:p>
                  </a:txBody>
                  <a:tcPr/>
                </a:tc>
                <a:tc gridSpan="3">
                  <a:txBody>
                    <a:bodyPr/>
                    <a:lstStyle/>
                    <a:p>
                      <a:pPr algn="ctr" fontAlgn="b"/>
                      <a:r>
                        <a:rPr lang="en-IN" sz="2000" b="1" u="none" strike="noStrike" dirty="0" err="1">
                          <a:effectLst/>
                          <a:latin typeface="Cambria" panose="02040503050406030204" pitchFamily="18" charset="0"/>
                          <a:ea typeface="Cambria" panose="02040503050406030204" pitchFamily="18" charset="0"/>
                        </a:rPr>
                        <a:t>Receipient</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4038900748"/>
                  </a:ext>
                </a:extLst>
              </a:tr>
              <a:tr h="622300">
                <a:tc>
                  <a:txBody>
                    <a:bodyPr/>
                    <a:lstStyle/>
                    <a:p>
                      <a:pPr algn="l" fontAlgn="b"/>
                      <a:r>
                        <a:rPr lang="en-IN" sz="2000" b="1" u="none" strike="noStrike" dirty="0">
                          <a:effectLst/>
                          <a:latin typeface="Cambria" panose="02040503050406030204" pitchFamily="18" charset="0"/>
                          <a:ea typeface="Cambria" panose="02040503050406030204" pitchFamily="18" charset="0"/>
                        </a:rPr>
                        <a:t>GSTR 1</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b="1" u="none" strike="noStrike" dirty="0">
                          <a:effectLst/>
                          <a:latin typeface="Cambria" panose="02040503050406030204" pitchFamily="18" charset="0"/>
                          <a:ea typeface="Cambria" panose="02040503050406030204" pitchFamily="18" charset="0"/>
                        </a:rPr>
                        <a:t>GSTR 3B</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b="1" u="none" strike="noStrike" dirty="0">
                          <a:effectLst/>
                          <a:latin typeface="Cambria" panose="02040503050406030204" pitchFamily="18" charset="0"/>
                          <a:ea typeface="Cambria" panose="02040503050406030204" pitchFamily="18" charset="0"/>
                        </a:rPr>
                        <a:t>ITC Status</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b="1" u="none" strike="noStrike" dirty="0">
                          <a:effectLst/>
                          <a:latin typeface="Cambria" panose="02040503050406030204" pitchFamily="18" charset="0"/>
                          <a:ea typeface="Cambria" panose="02040503050406030204" pitchFamily="18" charset="0"/>
                        </a:rPr>
                        <a:t>Action Needs to be taken</a:t>
                      </a:r>
                      <a:endParaRPr lang="en-US"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b="1" u="none" strike="noStrike" dirty="0">
                          <a:effectLst/>
                          <a:latin typeface="Cambria" panose="02040503050406030204" pitchFamily="18" charset="0"/>
                          <a:ea typeface="Cambria" panose="02040503050406030204" pitchFamily="18" charset="0"/>
                        </a:rPr>
                        <a:t>3B Table</a:t>
                      </a:r>
                      <a:endParaRPr lang="en-IN" sz="2000" b="1"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extLst>
                  <a:ext uri="{0D108BD9-81ED-4DB2-BD59-A6C34878D82A}">
                    <a16:rowId xmlns:a16="http://schemas.microsoft.com/office/drawing/2014/main" val="3884229993"/>
                  </a:ext>
                </a:extLst>
              </a:tr>
              <a:tr h="622300">
                <a:tc>
                  <a:txBody>
                    <a:bodyPr/>
                    <a:lstStyle/>
                    <a:p>
                      <a:pPr algn="l" fontAlgn="b"/>
                      <a:r>
                        <a:rPr lang="en-US" sz="2000" u="none" strike="noStrike">
                          <a:effectLst/>
                          <a:latin typeface="Cambria" panose="02040503050406030204" pitchFamily="18" charset="0"/>
                          <a:ea typeface="Cambria" panose="02040503050406030204" pitchFamily="18" charset="0"/>
                        </a:rPr>
                        <a:t>April 22 to Mar 23</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u="none" strike="noStrike">
                          <a:effectLst/>
                          <a:latin typeface="Cambria" panose="02040503050406030204" pitchFamily="18" charset="0"/>
                          <a:ea typeface="Cambria" panose="02040503050406030204" pitchFamily="18" charset="0"/>
                        </a:rPr>
                        <a:t>Filed before 30th Sep 23</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u="none" strike="noStrike" dirty="0">
                          <a:effectLst/>
                          <a:latin typeface="Cambria" panose="02040503050406030204" pitchFamily="18" charset="0"/>
                          <a:ea typeface="Cambria" panose="02040503050406030204" pitchFamily="18" charset="0"/>
                        </a:rPr>
                        <a:t>Eligible</a:t>
                      </a:r>
                      <a:endParaRPr lang="en-IN" sz="2000" b="0"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u="none" strike="noStrike">
                          <a:effectLst/>
                          <a:latin typeface="Cambria" panose="02040503050406030204" pitchFamily="18" charset="0"/>
                          <a:ea typeface="Cambria" panose="02040503050406030204" pitchFamily="18" charset="0"/>
                        </a:rPr>
                        <a:t>ITC availed earlier is eligible and no need of reversal</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u="none" strike="noStrike">
                          <a:effectLst/>
                          <a:latin typeface="Cambria" panose="02040503050406030204" pitchFamily="18" charset="0"/>
                          <a:ea typeface="Cambria" panose="02040503050406030204" pitchFamily="18" charset="0"/>
                        </a:rPr>
                        <a:t>4A(5)</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extLst>
                  <a:ext uri="{0D108BD9-81ED-4DB2-BD59-A6C34878D82A}">
                    <a16:rowId xmlns:a16="http://schemas.microsoft.com/office/drawing/2014/main" val="414373308"/>
                  </a:ext>
                </a:extLst>
              </a:tr>
              <a:tr h="622300">
                <a:tc rowSpan="3">
                  <a:txBody>
                    <a:bodyPr/>
                    <a:lstStyle/>
                    <a:p>
                      <a:pPr algn="l" fontAlgn="ctr"/>
                      <a:r>
                        <a:rPr lang="en-US" sz="2000" u="none" strike="noStrike">
                          <a:effectLst/>
                          <a:latin typeface="Cambria" panose="02040503050406030204" pitchFamily="18" charset="0"/>
                          <a:ea typeface="Cambria" panose="02040503050406030204" pitchFamily="18" charset="0"/>
                        </a:rPr>
                        <a:t>April 22 to Mar 23</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ctr"/>
                </a:tc>
                <a:tc rowSpan="3">
                  <a:txBody>
                    <a:bodyPr/>
                    <a:lstStyle/>
                    <a:p>
                      <a:pPr algn="ctr" fontAlgn="ctr"/>
                      <a:r>
                        <a:rPr lang="en-US" sz="2000" u="none" strike="noStrike">
                          <a:effectLst/>
                          <a:latin typeface="Cambria" panose="02040503050406030204" pitchFamily="18" charset="0"/>
                          <a:ea typeface="Cambria" panose="02040503050406030204" pitchFamily="18" charset="0"/>
                        </a:rPr>
                        <a:t>Not filed before 30th Sep 23</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ctr"/>
                </a:tc>
                <a:tc>
                  <a:txBody>
                    <a:bodyPr/>
                    <a:lstStyle/>
                    <a:p>
                      <a:pPr algn="l" fontAlgn="b"/>
                      <a:r>
                        <a:rPr lang="en-IN" sz="2000" u="none" strike="noStrike">
                          <a:effectLst/>
                          <a:latin typeface="Cambria" panose="02040503050406030204" pitchFamily="18" charset="0"/>
                          <a:ea typeface="Cambria" panose="02040503050406030204" pitchFamily="18" charset="0"/>
                        </a:rPr>
                        <a:t>Reversal</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u="none" strike="noStrike">
                          <a:effectLst/>
                          <a:latin typeface="Cambria" panose="02040503050406030204" pitchFamily="18" charset="0"/>
                          <a:ea typeface="Cambria" panose="02040503050406030204" pitchFamily="18" charset="0"/>
                        </a:rPr>
                        <a:t>ITC availed to be reversed on or before 30th Nov 23</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u="none" strike="noStrike">
                          <a:effectLst/>
                          <a:latin typeface="Cambria" panose="02040503050406030204" pitchFamily="18" charset="0"/>
                          <a:ea typeface="Cambria" panose="02040503050406030204" pitchFamily="18" charset="0"/>
                        </a:rPr>
                        <a:t>4B(2)</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extLst>
                  <a:ext uri="{0D108BD9-81ED-4DB2-BD59-A6C34878D82A}">
                    <a16:rowId xmlns:a16="http://schemas.microsoft.com/office/drawing/2014/main" val="3413794748"/>
                  </a:ext>
                </a:extLst>
              </a:tr>
              <a:tr h="622300">
                <a:tc vMerge="1">
                  <a:txBody>
                    <a:bodyPr/>
                    <a:lstStyle/>
                    <a:p>
                      <a:endParaRPr lang="en-IN"/>
                    </a:p>
                  </a:txBody>
                  <a:tcPr/>
                </a:tc>
                <a:tc vMerge="1">
                  <a:txBody>
                    <a:bodyPr/>
                    <a:lstStyle/>
                    <a:p>
                      <a:endParaRPr lang="en-IN"/>
                    </a:p>
                  </a:txBody>
                  <a:tcPr/>
                </a:tc>
                <a:tc>
                  <a:txBody>
                    <a:bodyPr/>
                    <a:lstStyle/>
                    <a:p>
                      <a:pPr algn="l" fontAlgn="b"/>
                      <a:r>
                        <a:rPr lang="en-IN" sz="2000" u="none" strike="noStrike">
                          <a:effectLst/>
                          <a:latin typeface="Cambria" panose="02040503050406030204" pitchFamily="18" charset="0"/>
                          <a:ea typeface="Cambria" panose="02040503050406030204" pitchFamily="18" charset="0"/>
                        </a:rPr>
                        <a:t>Reversal with interest</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u="none" strike="noStrike">
                          <a:effectLst/>
                          <a:latin typeface="Cambria" panose="02040503050406030204" pitchFamily="18" charset="0"/>
                          <a:ea typeface="Cambria" panose="02040503050406030204" pitchFamily="18" charset="0"/>
                        </a:rPr>
                        <a:t>If reversed after 30th Nov 23, Interest payable @18%</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u="none" strike="noStrike">
                          <a:effectLst/>
                          <a:latin typeface="Cambria" panose="02040503050406030204" pitchFamily="18" charset="0"/>
                          <a:ea typeface="Cambria" panose="02040503050406030204" pitchFamily="18" charset="0"/>
                        </a:rPr>
                        <a:t>4B(2)</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extLst>
                  <a:ext uri="{0D108BD9-81ED-4DB2-BD59-A6C34878D82A}">
                    <a16:rowId xmlns:a16="http://schemas.microsoft.com/office/drawing/2014/main" val="3998986453"/>
                  </a:ext>
                </a:extLst>
              </a:tr>
              <a:tr h="622300">
                <a:tc vMerge="1">
                  <a:txBody>
                    <a:bodyPr/>
                    <a:lstStyle/>
                    <a:p>
                      <a:endParaRPr lang="en-IN"/>
                    </a:p>
                  </a:txBody>
                  <a:tcPr/>
                </a:tc>
                <a:tc vMerge="1">
                  <a:txBody>
                    <a:bodyPr/>
                    <a:lstStyle/>
                    <a:p>
                      <a:endParaRPr lang="en-IN"/>
                    </a:p>
                  </a:txBody>
                  <a:tcPr/>
                </a:tc>
                <a:tc>
                  <a:txBody>
                    <a:bodyPr/>
                    <a:lstStyle/>
                    <a:p>
                      <a:pPr algn="l" fontAlgn="b"/>
                      <a:r>
                        <a:rPr lang="en-IN" sz="2000" u="none" strike="noStrike">
                          <a:effectLst/>
                          <a:latin typeface="Cambria" panose="02040503050406030204" pitchFamily="18" charset="0"/>
                          <a:ea typeface="Cambria" panose="02040503050406030204" pitchFamily="18" charset="0"/>
                        </a:rPr>
                        <a:t>Reavailment</a:t>
                      </a:r>
                      <a:endParaRPr lang="en-IN"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US" sz="2000" u="none" strike="noStrike">
                          <a:effectLst/>
                          <a:latin typeface="Cambria" panose="02040503050406030204" pitchFamily="18" charset="0"/>
                          <a:ea typeface="Cambria" panose="02040503050406030204" pitchFamily="18" charset="0"/>
                        </a:rPr>
                        <a:t>when supplier files GSTR 3B, it can be availed</a:t>
                      </a:r>
                      <a:endParaRPr lang="en-US" sz="2000" b="0" i="0" u="none" strike="noStrike">
                        <a:solidFill>
                          <a:srgbClr val="000000"/>
                        </a:solidFill>
                        <a:effectLst/>
                        <a:latin typeface="Cambria" panose="02040503050406030204" pitchFamily="18" charset="0"/>
                        <a:ea typeface="Cambria" panose="02040503050406030204" pitchFamily="18" charset="0"/>
                      </a:endParaRPr>
                    </a:p>
                  </a:txBody>
                  <a:tcPr marL="12700" marR="12700" marT="12700" marB="0" anchor="b"/>
                </a:tc>
                <a:tc>
                  <a:txBody>
                    <a:bodyPr/>
                    <a:lstStyle/>
                    <a:p>
                      <a:pPr algn="l" fontAlgn="b"/>
                      <a:r>
                        <a:rPr lang="en-IN" sz="2000" u="none" strike="noStrike" dirty="0">
                          <a:effectLst/>
                          <a:latin typeface="Cambria" panose="02040503050406030204" pitchFamily="18" charset="0"/>
                          <a:ea typeface="Cambria" panose="02040503050406030204" pitchFamily="18" charset="0"/>
                        </a:rPr>
                        <a:t>4A(5) + 4D(1)</a:t>
                      </a:r>
                      <a:endParaRPr lang="en-IN" sz="2000" b="0" i="0" u="none" strike="noStrike" dirty="0">
                        <a:solidFill>
                          <a:srgbClr val="000000"/>
                        </a:solidFill>
                        <a:effectLst/>
                        <a:latin typeface="Cambria" panose="02040503050406030204" pitchFamily="18" charset="0"/>
                        <a:ea typeface="Cambria" panose="02040503050406030204" pitchFamily="18" charset="0"/>
                      </a:endParaRPr>
                    </a:p>
                  </a:txBody>
                  <a:tcPr marL="12700" marR="12700" marT="12700" marB="0" anchor="b"/>
                </a:tc>
                <a:extLst>
                  <a:ext uri="{0D108BD9-81ED-4DB2-BD59-A6C34878D82A}">
                    <a16:rowId xmlns:a16="http://schemas.microsoft.com/office/drawing/2014/main" val="2501986725"/>
                  </a:ext>
                </a:extLst>
              </a:tr>
            </a:tbl>
          </a:graphicData>
        </a:graphic>
      </p:graphicFrame>
    </p:spTree>
    <p:extLst>
      <p:ext uri="{BB962C8B-B14F-4D97-AF65-F5344CB8AC3E}">
        <p14:creationId xmlns:p14="http://schemas.microsoft.com/office/powerpoint/2010/main" val="4253126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2827186" y="2423462"/>
            <a:ext cx="7346357" cy="120032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ctr">
              <a:buNone/>
            </a:pPr>
            <a:r>
              <a:rPr lang="en-US"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Thank you</a:t>
            </a:r>
          </a:p>
        </p:txBody>
      </p:sp>
      <p:pic>
        <p:nvPicPr>
          <p:cNvPr id="5" name="Picture 3" descr="C:\My data\CA Prakash N\Audit &amp; Assistance\NL PPT Website updation Articles\PPT &amp; Material\11. PPT Visag\download (1).jpe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41302" y="3937000"/>
            <a:ext cx="3168795" cy="2921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68986" y="4174683"/>
            <a:ext cx="6141388" cy="1338828"/>
          </a:xfrm>
          <a:prstGeom prst="rect">
            <a:avLst/>
          </a:prstGeom>
          <a:noFill/>
        </p:spPr>
        <p:txBody>
          <a:bodyPr wrap="square" rtlCol="0">
            <a:spAutoFit/>
          </a:bodyPr>
          <a:lstStyle/>
          <a:p>
            <a:pPr algn="ctr">
              <a:lnSpc>
                <a:spcPct val="110000"/>
              </a:lnSpc>
            </a:pPr>
            <a:r>
              <a:rPr lang="en-US" altLang="en-US" sz="3000" b="1" i="1" dirty="0">
                <a:latin typeface="Cambria" panose="02040503050406030204" pitchFamily="18" charset="0"/>
                <a:ea typeface="Cambria" panose="02040503050406030204" pitchFamily="18" charset="0"/>
              </a:rPr>
              <a:t>For any clarification</a:t>
            </a:r>
          </a:p>
          <a:p>
            <a:pPr algn="ctr">
              <a:lnSpc>
                <a:spcPct val="80000"/>
              </a:lnSpc>
            </a:pPr>
            <a:r>
              <a:rPr lang="en-US" sz="3000" b="1" i="1" dirty="0">
                <a:solidFill>
                  <a:schemeClr val="accent1"/>
                </a:solidFill>
                <a:latin typeface="Cambria" panose="02040503050406030204" pitchFamily="18" charset="0"/>
                <a:ea typeface="Cambria" panose="02040503050406030204" pitchFamily="18" charset="0"/>
              </a:rPr>
              <a:t>ashish@hnaindia.com </a:t>
            </a:r>
          </a:p>
          <a:p>
            <a:pPr algn="ctr">
              <a:lnSpc>
                <a:spcPct val="80000"/>
              </a:lnSpc>
            </a:pPr>
            <a:r>
              <a:rPr lang="en-US" sz="3000" b="1" i="1" dirty="0">
                <a:solidFill>
                  <a:schemeClr val="accent1"/>
                </a:solidFill>
                <a:latin typeface="Cambria" panose="02040503050406030204" pitchFamily="18" charset="0"/>
                <a:ea typeface="Cambria" panose="02040503050406030204" pitchFamily="18" charset="0"/>
              </a:rPr>
              <a:t>8510950400</a:t>
            </a:r>
          </a:p>
        </p:txBody>
      </p:sp>
      <p:sp>
        <p:nvSpPr>
          <p:cNvPr id="7" name="Slide Number Placeholder 6"/>
          <p:cNvSpPr>
            <a:spLocks noGrp="1"/>
          </p:cNvSpPr>
          <p:nvPr>
            <p:ph type="sldNum" sz="quarter" idx="4"/>
          </p:nvPr>
        </p:nvSpPr>
        <p:spPr/>
        <p:txBody>
          <a:bodyPr/>
          <a:lstStyle/>
          <a:p>
            <a:fld id="{C37E4FB1-AD43-40BE-A2D5-51E31E25039B}" type="slidenum">
              <a:rPr lang="en-IN" smtClean="0"/>
              <a:pPr/>
              <a:t>37</a:t>
            </a:fld>
            <a:endParaRPr lang="en-IN" dirty="0"/>
          </a:p>
        </p:txBody>
      </p:sp>
      <p:sp>
        <p:nvSpPr>
          <p:cNvPr id="8" name="Rectangle 7">
            <a:extLst>
              <a:ext uri="{FF2B5EF4-FFF2-40B4-BE49-F238E27FC236}">
                <a16:creationId xmlns:a16="http://schemas.microsoft.com/office/drawing/2014/main" id="{E61DB0F4-229B-44C2-B55F-960FFCD5B089}"/>
              </a:ext>
            </a:extLst>
          </p:cNvPr>
          <p:cNvSpPr/>
          <p:nvPr/>
        </p:nvSpPr>
        <p:spPr>
          <a:xfrm>
            <a:off x="365862" y="1089150"/>
            <a:ext cx="5323739" cy="938719"/>
          </a:xfrm>
          <a:prstGeom prst="rect">
            <a:avLst/>
          </a:prstGeom>
        </p:spPr>
        <p:txBody>
          <a:bodyPr wrap="square">
            <a:spAutoFit/>
          </a:bodyPr>
          <a:lstStyle/>
          <a:p>
            <a:r>
              <a:rPr lang="en-US" sz="5500" b="1" i="1" dirty="0">
                <a:solidFill>
                  <a:srgbClr val="C00000"/>
                </a:solidFill>
                <a:latin typeface="Footlight MT Light" pitchFamily="18" charset="0"/>
              </a:rPr>
              <a:t>Any Queries???</a:t>
            </a:r>
            <a:endParaRPr lang="en-IN" sz="5500" b="1" dirty="0"/>
          </a:p>
        </p:txBody>
      </p:sp>
    </p:spTree>
    <p:extLst>
      <p:ext uri="{BB962C8B-B14F-4D97-AF65-F5344CB8AC3E}">
        <p14:creationId xmlns:p14="http://schemas.microsoft.com/office/powerpoint/2010/main" val="245218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6E7B13-2350-4B49-A547-FF56AD497A66}"/>
              </a:ext>
            </a:extLst>
          </p:cNvPr>
          <p:cNvSpPr>
            <a:spLocks noGrp="1"/>
          </p:cNvSpPr>
          <p:nvPr>
            <p:ph type="body" sz="quarter" idx="14"/>
          </p:nvPr>
        </p:nvSpPr>
        <p:spPr/>
        <p:txBody>
          <a:bodyPr/>
          <a:lstStyle/>
          <a:p>
            <a:r>
              <a:rPr lang="en-US" dirty="0"/>
              <a:t>Conditions for ITC</a:t>
            </a:r>
            <a:endParaRPr lang="en-IN" dirty="0"/>
          </a:p>
        </p:txBody>
      </p:sp>
      <p:sp>
        <p:nvSpPr>
          <p:cNvPr id="3" name="Text Placeholder 2">
            <a:extLst>
              <a:ext uri="{FF2B5EF4-FFF2-40B4-BE49-F238E27FC236}">
                <a16:creationId xmlns:a16="http://schemas.microsoft.com/office/drawing/2014/main" id="{18782A57-1810-4CA7-98CA-BBC64C45CDB6}"/>
              </a:ext>
            </a:extLst>
          </p:cNvPr>
          <p:cNvSpPr>
            <a:spLocks noGrp="1"/>
          </p:cNvSpPr>
          <p:nvPr>
            <p:ph type="body" sz="quarter" idx="15"/>
          </p:nvPr>
        </p:nvSpPr>
        <p:spPr>
          <a:xfrm>
            <a:off x="0" y="955343"/>
            <a:ext cx="11864975" cy="5902657"/>
          </a:xfrm>
        </p:spPr>
        <p:txBody>
          <a:bodyPr>
            <a:normAutofit/>
          </a:bodyPr>
          <a:lstStyle/>
          <a:p>
            <a:pPr algn="just">
              <a:lnSpc>
                <a:spcPct val="107000"/>
              </a:lnSpc>
            </a:pPr>
            <a:r>
              <a:rPr lang="en-US" sz="2600" dirty="0">
                <a:solidFill>
                  <a:schemeClr val="tx1"/>
                </a:solidFill>
              </a:rPr>
              <a:t>Section 17 (1, 2, 3): Reversal of ITC used for taxable as well as exempted supplies/ business or non business usage</a:t>
            </a:r>
          </a:p>
          <a:p>
            <a:pPr algn="just">
              <a:lnSpc>
                <a:spcPct val="107000"/>
              </a:lnSpc>
            </a:pPr>
            <a:r>
              <a:rPr lang="en-US" sz="2600" dirty="0"/>
              <a:t>Section 17 (5)- Blocked ITC</a:t>
            </a:r>
          </a:p>
          <a:p>
            <a:pPr algn="just">
              <a:lnSpc>
                <a:spcPct val="107000"/>
              </a:lnSpc>
            </a:pPr>
            <a:r>
              <a:rPr lang="en-US" sz="2600" dirty="0">
                <a:solidFill>
                  <a:schemeClr val="tx1"/>
                </a:solidFill>
              </a:rPr>
              <a:t>Section 18- special cases</a:t>
            </a:r>
          </a:p>
          <a:p>
            <a:pPr algn="just">
              <a:lnSpc>
                <a:spcPct val="107000"/>
              </a:lnSpc>
            </a:pPr>
            <a:r>
              <a:rPr lang="en-US" sz="2600" dirty="0"/>
              <a:t>Section 20- ISD (to be mandatory in future)</a:t>
            </a:r>
          </a:p>
          <a:p>
            <a:pPr algn="just">
              <a:lnSpc>
                <a:spcPct val="107000"/>
              </a:lnSpc>
            </a:pPr>
            <a:r>
              <a:rPr lang="en-US" sz="2600" dirty="0">
                <a:solidFill>
                  <a:schemeClr val="tx1"/>
                </a:solidFill>
              </a:rPr>
              <a:t>Section 50- interest read with 88B</a:t>
            </a:r>
          </a:p>
          <a:p>
            <a:pPr algn="just">
              <a:lnSpc>
                <a:spcPct val="107000"/>
              </a:lnSpc>
            </a:pPr>
            <a:r>
              <a:rPr lang="en-US" sz="2600" dirty="0">
                <a:solidFill>
                  <a:schemeClr val="tx1"/>
                </a:solidFill>
              </a:rPr>
              <a:t>Rule 36 to 44</a:t>
            </a:r>
          </a:p>
          <a:p>
            <a:pPr algn="just">
              <a:lnSpc>
                <a:spcPct val="107000"/>
              </a:lnSpc>
            </a:pPr>
            <a:r>
              <a:rPr lang="en-US" sz="2600" dirty="0"/>
              <a:t>Rule 88D – ITC mismatch between 2B and 3B</a:t>
            </a:r>
            <a:endParaRPr lang="en-US" sz="2600" dirty="0">
              <a:solidFill>
                <a:schemeClr val="tx1"/>
              </a:solidFill>
            </a:endParaRPr>
          </a:p>
          <a:p>
            <a:pPr algn="just">
              <a:lnSpc>
                <a:spcPct val="107000"/>
              </a:lnSpc>
            </a:pPr>
            <a:endParaRPr lang="en-US" sz="2600" dirty="0"/>
          </a:p>
          <a:p>
            <a:pPr marL="914400" lvl="2" indent="0" algn="just">
              <a:lnSpc>
                <a:spcPct val="107000"/>
              </a:lnSpc>
              <a:buNone/>
            </a:pPr>
            <a:endParaRPr lang="en-US" sz="2600" dirty="0">
              <a:solidFill>
                <a:schemeClr val="tx1"/>
              </a:solidFill>
            </a:endParaRPr>
          </a:p>
        </p:txBody>
      </p:sp>
      <p:sp>
        <p:nvSpPr>
          <p:cNvPr id="4" name="Slide Number Placeholder 3">
            <a:extLst>
              <a:ext uri="{FF2B5EF4-FFF2-40B4-BE49-F238E27FC236}">
                <a16:creationId xmlns:a16="http://schemas.microsoft.com/office/drawing/2014/main" id="{F10125F1-2CA7-4AB6-905D-3B625637CC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ysClr val="windowText" lastClr="00000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37E4FB1-AD43-40BE-A2D5-51E31E25039B}" type="slidenum">
              <a:rPr lang="en-IN" smtClean="0"/>
              <a:pPr/>
              <a:t>4</a:t>
            </a:fld>
            <a:endParaRPr lang="en-IN" dirty="0"/>
          </a:p>
        </p:txBody>
      </p:sp>
    </p:spTree>
    <p:extLst>
      <p:ext uri="{BB962C8B-B14F-4D97-AF65-F5344CB8AC3E}">
        <p14:creationId xmlns:p14="http://schemas.microsoft.com/office/powerpoint/2010/main" val="2031256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E6B2F2-4EB7-7CAA-9716-E5D2B680252F}"/>
              </a:ext>
            </a:extLst>
          </p:cNvPr>
          <p:cNvSpPr>
            <a:spLocks noGrp="1"/>
          </p:cNvSpPr>
          <p:nvPr>
            <p:ph type="body" sz="quarter" idx="14"/>
          </p:nvPr>
        </p:nvSpPr>
        <p:spPr>
          <a:xfrm>
            <a:off x="327025" y="150814"/>
            <a:ext cx="9937852" cy="585787"/>
          </a:xfrm>
        </p:spPr>
        <p:txBody>
          <a:bodyPr/>
          <a:lstStyle/>
          <a:p>
            <a:r>
              <a:rPr lang="en-US" dirty="0"/>
              <a:t>Issues </a:t>
            </a:r>
            <a:r>
              <a:rPr lang="en-US" dirty="0" err="1"/>
              <a:t>w.r.t.</a:t>
            </a:r>
            <a:r>
              <a:rPr lang="en-US" dirty="0"/>
              <a:t> Section 16(1) – Entitlement for ITC</a:t>
            </a:r>
            <a:endParaRPr lang="en-IN" dirty="0"/>
          </a:p>
        </p:txBody>
      </p:sp>
      <p:sp>
        <p:nvSpPr>
          <p:cNvPr id="3" name="Text Placeholder 2">
            <a:extLst>
              <a:ext uri="{FF2B5EF4-FFF2-40B4-BE49-F238E27FC236}">
                <a16:creationId xmlns:a16="http://schemas.microsoft.com/office/drawing/2014/main" id="{3228772D-465D-9AF9-AEB1-76EA085C8E99}"/>
              </a:ext>
            </a:extLst>
          </p:cNvPr>
          <p:cNvSpPr>
            <a:spLocks noGrp="1"/>
          </p:cNvSpPr>
          <p:nvPr>
            <p:ph type="body" sz="quarter" idx="15"/>
          </p:nvPr>
        </p:nvSpPr>
        <p:spPr>
          <a:xfrm>
            <a:off x="193461" y="1108259"/>
            <a:ext cx="11650331" cy="5749741"/>
          </a:xfrm>
        </p:spPr>
        <p:txBody>
          <a:bodyPr>
            <a:noAutofit/>
          </a:bodyPr>
          <a:lstStyle/>
          <a:p>
            <a:pPr algn="just">
              <a:lnSpc>
                <a:spcPct val="150000"/>
              </a:lnSpc>
            </a:pPr>
            <a:r>
              <a:rPr lang="en-US" sz="2600" dirty="0"/>
              <a:t>ITC eligible to registered person – not taxable person</a:t>
            </a:r>
          </a:p>
          <a:p>
            <a:pPr algn="just">
              <a:lnSpc>
                <a:spcPct val="150000"/>
              </a:lnSpc>
            </a:pPr>
            <a:r>
              <a:rPr lang="en-US" sz="2600" dirty="0"/>
              <a:t>Fulfillment of conditions specified in Section 16(1) for ITC availment: -</a:t>
            </a:r>
          </a:p>
          <a:p>
            <a:pPr algn="just">
              <a:lnSpc>
                <a:spcPct val="150000"/>
              </a:lnSpc>
            </a:pPr>
            <a:endParaRPr lang="en-US" sz="300" dirty="0"/>
          </a:p>
          <a:p>
            <a:pPr marL="452438" lvl="1" indent="-277813" algn="just">
              <a:lnSpc>
                <a:spcPct val="100000"/>
              </a:lnSpc>
              <a:buFont typeface="Wingdings" panose="05000000000000000000" pitchFamily="2" charset="2"/>
              <a:buChar char="v"/>
            </a:pPr>
            <a:r>
              <a:rPr lang="en-US" sz="2600" dirty="0"/>
              <a:t>ITC is entitled w.r.t. input tax charged on supply used or intended to be used in the course or furtherance of business</a:t>
            </a:r>
          </a:p>
          <a:p>
            <a:pPr marL="452438" algn="just">
              <a:lnSpc>
                <a:spcPct val="150000"/>
              </a:lnSpc>
              <a:buFont typeface="Wingdings" panose="05000000000000000000" pitchFamily="2" charset="2"/>
              <a:buChar char="v"/>
            </a:pPr>
            <a:endParaRPr lang="en-US" sz="100" dirty="0"/>
          </a:p>
          <a:p>
            <a:pPr marL="452438" algn="just">
              <a:lnSpc>
                <a:spcPct val="150000"/>
              </a:lnSpc>
              <a:buFont typeface="Wingdings" panose="05000000000000000000" pitchFamily="2" charset="2"/>
              <a:buChar char="v"/>
            </a:pPr>
            <a:r>
              <a:rPr lang="en-US" sz="2600" dirty="0"/>
              <a:t>How to prove intention to use?</a:t>
            </a:r>
          </a:p>
          <a:p>
            <a:pPr marL="452438" algn="just">
              <a:lnSpc>
                <a:spcPct val="100000"/>
              </a:lnSpc>
              <a:buFont typeface="Wingdings" panose="05000000000000000000" pitchFamily="2" charset="2"/>
              <a:buChar char="v"/>
            </a:pPr>
            <a:endParaRPr lang="en-US" sz="300" dirty="0"/>
          </a:p>
          <a:p>
            <a:pPr marL="452438" algn="just">
              <a:lnSpc>
                <a:spcPct val="100000"/>
              </a:lnSpc>
              <a:buFont typeface="Wingdings" panose="05000000000000000000" pitchFamily="2" charset="2"/>
              <a:buChar char="v"/>
            </a:pPr>
            <a:r>
              <a:rPr lang="en-US" sz="2600" dirty="0"/>
              <a:t>ITC is eligible subject to used or intended to use – Whether the date when the goods are used or put to use immaterial?</a:t>
            </a:r>
          </a:p>
        </p:txBody>
      </p:sp>
      <p:sp>
        <p:nvSpPr>
          <p:cNvPr id="4" name="Slide Number Placeholder 3">
            <a:extLst>
              <a:ext uri="{FF2B5EF4-FFF2-40B4-BE49-F238E27FC236}">
                <a16:creationId xmlns:a16="http://schemas.microsoft.com/office/drawing/2014/main" id="{40E0AD2D-8A89-B0CF-C47D-84C767EF6645}"/>
              </a:ext>
            </a:extLst>
          </p:cNvPr>
          <p:cNvSpPr>
            <a:spLocks noGrp="1"/>
          </p:cNvSpPr>
          <p:nvPr>
            <p:ph type="sldNum" sz="quarter" idx="4"/>
          </p:nvPr>
        </p:nvSpPr>
        <p:spPr/>
        <p:txBody>
          <a:bodyPr/>
          <a:lstStyle/>
          <a:p>
            <a:fld id="{C37E4FB1-AD43-40BE-A2D5-51E31E25039B}" type="slidenum">
              <a:rPr lang="en-IN" smtClean="0"/>
              <a:pPr/>
              <a:t>5</a:t>
            </a:fld>
            <a:endParaRPr lang="en-IN" dirty="0"/>
          </a:p>
        </p:txBody>
      </p:sp>
    </p:spTree>
    <p:extLst>
      <p:ext uri="{BB962C8B-B14F-4D97-AF65-F5344CB8AC3E}">
        <p14:creationId xmlns:p14="http://schemas.microsoft.com/office/powerpoint/2010/main" val="665833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2D75FD3-4BA0-19EB-E222-29CD90E6A382}"/>
              </a:ext>
            </a:extLst>
          </p:cNvPr>
          <p:cNvSpPr>
            <a:spLocks noGrp="1"/>
          </p:cNvSpPr>
          <p:nvPr>
            <p:ph type="body" sz="quarter" idx="15"/>
          </p:nvPr>
        </p:nvSpPr>
        <p:spPr>
          <a:xfrm>
            <a:off x="392339" y="1233897"/>
            <a:ext cx="11650331" cy="5613217"/>
          </a:xfrm>
        </p:spPr>
        <p:txBody>
          <a:bodyPr>
            <a:noAutofit/>
          </a:bodyPr>
          <a:lstStyle/>
          <a:p>
            <a:pPr marL="0" lvl="0" indent="0" algn="just">
              <a:lnSpc>
                <a:spcPct val="100000"/>
              </a:lnSpc>
              <a:spcAft>
                <a:spcPts val="720"/>
              </a:spcAft>
              <a:buNone/>
            </a:pPr>
            <a:r>
              <a:rPr lang="en-IN" sz="2600" b="1" dirty="0">
                <a:solidFill>
                  <a:srgbClr val="222222"/>
                </a:solidFill>
                <a:effectLst/>
                <a:latin typeface="Book Antiqua" panose="02040602050305030304" pitchFamily="18" charset="0"/>
                <a:ea typeface="Times New Roman" panose="02020603050405020304" pitchFamily="18" charset="0"/>
                <a:cs typeface="Arial" panose="020B0604020202020204" pitchFamily="34" charset="0"/>
              </a:rPr>
              <a:t>Issue: </a:t>
            </a:r>
            <a:r>
              <a:rPr lang="en-IN" sz="2600" dirty="0">
                <a:solidFill>
                  <a:srgbClr val="222222"/>
                </a:solidFill>
                <a:effectLst/>
                <a:latin typeface="Book Antiqua" panose="02040602050305030304" pitchFamily="18" charset="0"/>
                <a:ea typeface="Times New Roman" panose="02020603050405020304" pitchFamily="18" charset="0"/>
                <a:cs typeface="Arial" panose="020B0604020202020204" pitchFamily="34" charset="0"/>
              </a:rPr>
              <a:t>ITC availed in respect of the invoices where the vendors had reported the supplies with different place of supply</a:t>
            </a:r>
          </a:p>
          <a:p>
            <a:pPr marL="0" lvl="0" indent="0" algn="just">
              <a:lnSpc>
                <a:spcPct val="100000"/>
              </a:lnSpc>
              <a:spcAft>
                <a:spcPts val="720"/>
              </a:spcAft>
              <a:buNone/>
            </a:pPr>
            <a:endParaRPr lang="en-IN" sz="300" dirty="0">
              <a:solidFill>
                <a:srgbClr val="222222"/>
              </a:solidFill>
              <a:effectLst/>
              <a:latin typeface="Book Antiqua" panose="02040602050305030304" pitchFamily="18" charset="0"/>
              <a:ea typeface="Times New Roman" panose="02020603050405020304" pitchFamily="18" charset="0"/>
              <a:cs typeface="Arial" panose="020B0604020202020204" pitchFamily="34" charset="0"/>
            </a:endParaRPr>
          </a:p>
          <a:p>
            <a:pPr algn="just">
              <a:lnSpc>
                <a:spcPct val="100000"/>
              </a:lnSpc>
              <a:spcAft>
                <a:spcPts val="720"/>
              </a:spcAft>
            </a:pPr>
            <a:r>
              <a:rPr lang="en-IN" sz="2600" b="1" dirty="0">
                <a:solidFill>
                  <a:srgbClr val="222222"/>
                </a:solidFill>
                <a:latin typeface="Book Antiqua" panose="02040602050305030304" pitchFamily="18" charset="0"/>
                <a:ea typeface="Times New Roman" panose="02020603050405020304" pitchFamily="18" charset="0"/>
                <a:cs typeface="Arial" panose="020B0604020202020204" pitchFamily="34" charset="0"/>
              </a:rPr>
              <a:t>Ex: </a:t>
            </a:r>
            <a:r>
              <a:rPr lang="en-IN" sz="2600" dirty="0">
                <a:solidFill>
                  <a:srgbClr val="222222"/>
                </a:solidFill>
                <a:latin typeface="Book Antiqua" panose="02040602050305030304" pitchFamily="18" charset="0"/>
                <a:ea typeface="Times New Roman" panose="02020603050405020304" pitchFamily="18" charset="0"/>
                <a:cs typeface="Arial" panose="020B0604020202020204" pitchFamily="34" charset="0"/>
              </a:rPr>
              <a:t>Supplies received in Rajasthan but vendor inadvertently declared the </a:t>
            </a:r>
            <a:r>
              <a:rPr lang="en-IN" sz="2600" dirty="0" err="1">
                <a:solidFill>
                  <a:srgbClr val="222222"/>
                </a:solidFill>
                <a:latin typeface="Book Antiqua" panose="02040602050305030304" pitchFamily="18" charset="0"/>
                <a:ea typeface="Times New Roman" panose="02020603050405020304" pitchFamily="18" charset="0"/>
                <a:cs typeface="Arial" panose="020B0604020202020204" pitchFamily="34" charset="0"/>
              </a:rPr>
              <a:t>PoS</a:t>
            </a:r>
            <a:r>
              <a:rPr lang="en-IN" sz="2600" dirty="0">
                <a:solidFill>
                  <a:srgbClr val="222222"/>
                </a:solidFill>
                <a:latin typeface="Book Antiqua" panose="02040602050305030304" pitchFamily="18" charset="0"/>
                <a:ea typeface="Times New Roman" panose="02020603050405020304" pitchFamily="18" charset="0"/>
                <a:cs typeface="Arial" panose="020B0604020202020204" pitchFamily="34" charset="0"/>
              </a:rPr>
              <a:t> as ‘Other than Rajasthan’</a:t>
            </a:r>
            <a:endParaRPr lang="en-IN" sz="500" dirty="0">
              <a:solidFill>
                <a:srgbClr val="000000"/>
              </a:solidFill>
            </a:endParaRPr>
          </a:p>
          <a:p>
            <a:pPr marL="539750" lvl="0" indent="-274638" algn="just">
              <a:lnSpc>
                <a:spcPct val="100000"/>
              </a:lnSpc>
              <a:spcAft>
                <a:spcPts val="720"/>
              </a:spcAft>
              <a:buFont typeface="Wingdings" panose="05000000000000000000" pitchFamily="2" charset="2"/>
              <a:buChar char="Ø"/>
            </a:pPr>
            <a:r>
              <a:rPr lang="en-IN" sz="2600" dirty="0">
                <a:solidFill>
                  <a:srgbClr val="000000"/>
                </a:solidFill>
              </a:rPr>
              <a:t>ITC</a:t>
            </a:r>
            <a:r>
              <a:rPr lang="en-IN" sz="2600" dirty="0">
                <a:solidFill>
                  <a:srgbClr val="222222"/>
                </a:solidFill>
                <a:effectLst/>
                <a:cs typeface="Arial" panose="020B0604020202020204" pitchFamily="34" charset="0"/>
              </a:rPr>
              <a:t> </a:t>
            </a:r>
            <a:r>
              <a:rPr lang="en-IN" sz="2600" dirty="0">
                <a:solidFill>
                  <a:srgbClr val="000000"/>
                </a:solidFill>
              </a:rPr>
              <a:t>should</a:t>
            </a:r>
            <a:r>
              <a:rPr lang="en-IN" sz="2600" dirty="0">
                <a:solidFill>
                  <a:srgbClr val="222222"/>
                </a:solidFill>
                <a:effectLst/>
                <a:cs typeface="Arial" panose="020B0604020202020204" pitchFamily="34" charset="0"/>
              </a:rPr>
              <a:t> be entitled on </a:t>
            </a:r>
            <a:r>
              <a:rPr lang="en-IN" sz="2600" dirty="0" err="1">
                <a:solidFill>
                  <a:srgbClr val="222222"/>
                </a:solidFill>
                <a:effectLst/>
                <a:cs typeface="Arial" panose="020B0604020202020204" pitchFamily="34" charset="0"/>
              </a:rPr>
              <a:t>fulfillment</a:t>
            </a:r>
            <a:r>
              <a:rPr lang="en-IN" sz="2600" dirty="0">
                <a:solidFill>
                  <a:srgbClr val="222222"/>
                </a:solidFill>
                <a:effectLst/>
                <a:cs typeface="Arial" panose="020B0604020202020204" pitchFamily="34" charset="0"/>
              </a:rPr>
              <a:t> of conditions specified in Section 16</a:t>
            </a:r>
            <a:endParaRPr lang="en-IN" sz="500" b="1" dirty="0">
              <a:solidFill>
                <a:srgbClr val="222222"/>
              </a:solidFill>
              <a:cs typeface="Arial" panose="020B0604020202020204" pitchFamily="34" charset="0"/>
            </a:endParaRPr>
          </a:p>
          <a:p>
            <a:pPr marL="539750" indent="-274638" algn="just">
              <a:lnSpc>
                <a:spcPct val="100000"/>
              </a:lnSpc>
              <a:spcAft>
                <a:spcPts val="720"/>
              </a:spcAft>
              <a:buFont typeface="Wingdings" panose="05000000000000000000" pitchFamily="2" charset="2"/>
              <a:buChar char="Ø"/>
            </a:pPr>
            <a:r>
              <a:rPr lang="en-IN" sz="2600" b="1" dirty="0">
                <a:solidFill>
                  <a:srgbClr val="222222"/>
                </a:solidFill>
                <a:cs typeface="Arial" panose="020B0604020202020204" pitchFamily="34" charset="0"/>
              </a:rPr>
              <a:t>UOI vs InterContinental (India) – </a:t>
            </a:r>
            <a:r>
              <a:rPr lang="en-IN" sz="2600" dirty="0">
                <a:solidFill>
                  <a:srgbClr val="222222"/>
                </a:solidFill>
                <a:cs typeface="Arial" panose="020B0604020202020204" pitchFamily="34" charset="0"/>
              </a:rPr>
              <a:t>Revenue could not add a new condition</a:t>
            </a:r>
          </a:p>
          <a:p>
            <a:pPr marL="539750" marR="0" lvl="0" indent="-274638" algn="just" defTabSz="914400" rtl="0" eaLnBrk="1" fontAlgn="auto" latinLnBrk="0" hangingPunct="1">
              <a:lnSpc>
                <a:spcPct val="100000"/>
              </a:lnSpc>
              <a:spcBef>
                <a:spcPts val="1000"/>
              </a:spcBef>
              <a:spcAft>
                <a:spcPts val="720"/>
              </a:spcAft>
              <a:buClrTx/>
              <a:buSzTx/>
              <a:buFont typeface="Wingdings" panose="05000000000000000000" pitchFamily="2" charset="2"/>
              <a:buChar char="Ø"/>
              <a:tabLst/>
              <a:defRPr/>
            </a:pPr>
            <a:r>
              <a:rPr kumimoji="0" lang="en-IN" sz="2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ITC of IGST is not subject to </a:t>
            </a:r>
            <a:r>
              <a:rPr kumimoji="0" lang="en-IN" sz="2600" b="0" i="0" u="none" strike="noStrike" kern="1200" cap="none" spc="0" normalizeH="0" baseline="0" noProof="0" dirty="0" err="1">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PoS</a:t>
            </a:r>
            <a:r>
              <a:rPr kumimoji="0" lang="en-IN" sz="26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 being the location of the recipient.</a:t>
            </a:r>
          </a:p>
          <a:p>
            <a:pPr marL="539750" indent="-274638" algn="just">
              <a:lnSpc>
                <a:spcPct val="100000"/>
              </a:lnSpc>
              <a:spcAft>
                <a:spcPts val="720"/>
              </a:spcAft>
              <a:buFont typeface="Wingdings" panose="05000000000000000000" pitchFamily="2" charset="2"/>
              <a:buChar char="Ø"/>
            </a:pPr>
            <a:endParaRPr lang="en-IN" sz="500" dirty="0">
              <a:solidFill>
                <a:srgbClr val="222222"/>
              </a:solidFill>
              <a:effectLst/>
              <a:cs typeface="Arial" panose="020B0604020202020204" pitchFamily="34" charset="0"/>
            </a:endParaRPr>
          </a:p>
        </p:txBody>
      </p:sp>
      <p:sp>
        <p:nvSpPr>
          <p:cNvPr id="4" name="Slide Number Placeholder 3">
            <a:extLst>
              <a:ext uri="{FF2B5EF4-FFF2-40B4-BE49-F238E27FC236}">
                <a16:creationId xmlns:a16="http://schemas.microsoft.com/office/drawing/2014/main" id="{38ED0308-6FDA-4DD6-BDDC-211FA0294235}"/>
              </a:ext>
            </a:extLst>
          </p:cNvPr>
          <p:cNvSpPr>
            <a:spLocks noGrp="1"/>
          </p:cNvSpPr>
          <p:nvPr>
            <p:ph type="sldNum" sz="quarter" idx="4"/>
          </p:nvPr>
        </p:nvSpPr>
        <p:spPr/>
        <p:txBody>
          <a:bodyPr/>
          <a:lstStyle/>
          <a:p>
            <a:fld id="{C37E4FB1-AD43-40BE-A2D5-51E31E25039B}" type="slidenum">
              <a:rPr lang="en-IN" smtClean="0"/>
              <a:pPr/>
              <a:t>6</a:t>
            </a:fld>
            <a:endParaRPr lang="en-IN" dirty="0"/>
          </a:p>
        </p:txBody>
      </p:sp>
      <p:sp>
        <p:nvSpPr>
          <p:cNvPr id="7" name="Text Placeholder 1">
            <a:extLst>
              <a:ext uri="{FF2B5EF4-FFF2-40B4-BE49-F238E27FC236}">
                <a16:creationId xmlns:a16="http://schemas.microsoft.com/office/drawing/2014/main" id="{FE1885BB-17B2-4F02-F0BF-5B49F1E32232}"/>
              </a:ext>
            </a:extLst>
          </p:cNvPr>
          <p:cNvSpPr>
            <a:spLocks noGrp="1"/>
          </p:cNvSpPr>
          <p:nvPr>
            <p:ph type="body" sz="quarter" idx="14"/>
          </p:nvPr>
        </p:nvSpPr>
        <p:spPr>
          <a:xfrm>
            <a:off x="239940" y="136524"/>
            <a:ext cx="11113861" cy="585787"/>
          </a:xfrm>
        </p:spPr>
        <p:txBody>
          <a:bodyPr/>
          <a:lstStyle/>
          <a:p>
            <a:r>
              <a:rPr lang="en-US" sz="2800" b="1" dirty="0"/>
              <a:t>Issues </a:t>
            </a:r>
            <a:r>
              <a:rPr lang="en-US" sz="2800" b="1" dirty="0" err="1"/>
              <a:t>w.r.t.</a:t>
            </a:r>
            <a:r>
              <a:rPr lang="en-US" sz="2800" b="1" dirty="0"/>
              <a:t> S. 16(2)(aa) Reporting of supplies with different </a:t>
            </a:r>
            <a:r>
              <a:rPr lang="en-US" sz="2800" b="1" dirty="0" err="1"/>
              <a:t>PoS</a:t>
            </a:r>
            <a:endParaRPr lang="en-IN" sz="2800" b="1" dirty="0"/>
          </a:p>
          <a:p>
            <a:endParaRPr lang="en-IN" sz="2800" b="1" dirty="0"/>
          </a:p>
        </p:txBody>
      </p:sp>
    </p:spTree>
    <p:extLst>
      <p:ext uri="{BB962C8B-B14F-4D97-AF65-F5344CB8AC3E}">
        <p14:creationId xmlns:p14="http://schemas.microsoft.com/office/powerpoint/2010/main" val="2594159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E0D138-E0AF-23AD-3D9A-FF88F16A696E}"/>
              </a:ext>
            </a:extLst>
          </p:cNvPr>
          <p:cNvSpPr>
            <a:spLocks noGrp="1"/>
          </p:cNvSpPr>
          <p:nvPr>
            <p:ph type="body" sz="quarter" idx="14"/>
          </p:nvPr>
        </p:nvSpPr>
        <p:spPr>
          <a:xfrm>
            <a:off x="239940" y="136524"/>
            <a:ext cx="11113861" cy="585787"/>
          </a:xfrm>
        </p:spPr>
        <p:txBody>
          <a:bodyPr/>
          <a:lstStyle/>
          <a:p>
            <a:r>
              <a:rPr lang="en-US" sz="2800" b="1" dirty="0"/>
              <a:t>Issues </a:t>
            </a:r>
            <a:r>
              <a:rPr lang="en-US" sz="2800" b="1" dirty="0" err="1"/>
              <a:t>w.r.t.</a:t>
            </a:r>
            <a:r>
              <a:rPr lang="en-US" sz="2800" b="1" dirty="0"/>
              <a:t> S. 16(2)(aa) Reporting of supplies with different </a:t>
            </a:r>
            <a:r>
              <a:rPr lang="en-US" sz="2800" b="1" dirty="0" err="1"/>
              <a:t>PoS</a:t>
            </a:r>
            <a:endParaRPr lang="en-IN" sz="2800" b="1" dirty="0"/>
          </a:p>
          <a:p>
            <a:endParaRPr lang="en-IN" sz="2800" b="1" dirty="0"/>
          </a:p>
        </p:txBody>
      </p:sp>
      <p:sp>
        <p:nvSpPr>
          <p:cNvPr id="3" name="Text Placeholder 2">
            <a:extLst>
              <a:ext uri="{FF2B5EF4-FFF2-40B4-BE49-F238E27FC236}">
                <a16:creationId xmlns:a16="http://schemas.microsoft.com/office/drawing/2014/main" id="{92D75FD3-4BA0-19EB-E222-29CD90E6A382}"/>
              </a:ext>
            </a:extLst>
          </p:cNvPr>
          <p:cNvSpPr>
            <a:spLocks noGrp="1"/>
          </p:cNvSpPr>
          <p:nvPr>
            <p:ph type="body" sz="quarter" idx="15"/>
          </p:nvPr>
        </p:nvSpPr>
        <p:spPr>
          <a:xfrm>
            <a:off x="370568" y="1347745"/>
            <a:ext cx="11650331" cy="5613217"/>
          </a:xfrm>
        </p:spPr>
        <p:txBody>
          <a:bodyPr>
            <a:noAutofit/>
          </a:bodyPr>
          <a:lstStyle/>
          <a:p>
            <a:pPr marL="539750" indent="-274638" algn="just">
              <a:lnSpc>
                <a:spcPct val="100000"/>
              </a:lnSpc>
              <a:spcAft>
                <a:spcPts val="720"/>
              </a:spcAft>
              <a:buFont typeface="Wingdings" panose="05000000000000000000" pitchFamily="2" charset="2"/>
              <a:buChar char="Ø"/>
            </a:pPr>
            <a:endParaRPr lang="en-IN" sz="100" dirty="0">
              <a:effectLst/>
              <a:cs typeface="Times New Roman" panose="02020603050405020304" pitchFamily="18" charset="0"/>
            </a:endParaRPr>
          </a:p>
          <a:p>
            <a:pPr marL="539750" indent="-274638" algn="just">
              <a:lnSpc>
                <a:spcPct val="100000"/>
              </a:lnSpc>
              <a:spcAft>
                <a:spcPts val="720"/>
              </a:spcAft>
              <a:buFont typeface="Wingdings" panose="05000000000000000000" pitchFamily="2" charset="2"/>
              <a:buChar char="Ø"/>
            </a:pPr>
            <a:r>
              <a:rPr lang="en-IN" sz="2600" dirty="0">
                <a:effectLst/>
                <a:cs typeface="Times New Roman" panose="02020603050405020304" pitchFamily="18" charset="0"/>
              </a:rPr>
              <a:t>ITC is not deniable owing to the supplier’s inadvertent error in his GSTR 1 - </a:t>
            </a:r>
            <a:r>
              <a:rPr lang="en-IN" sz="2600" b="1" dirty="0">
                <a:cs typeface="Times New Roman" panose="02020603050405020304" pitchFamily="18" charset="0"/>
              </a:rPr>
              <a:t>Sun Dye Chem vs Assistant Commissioner (Mad HC)</a:t>
            </a:r>
          </a:p>
          <a:p>
            <a:pPr marL="539750" indent="-274638" algn="just">
              <a:lnSpc>
                <a:spcPct val="100000"/>
              </a:lnSpc>
              <a:spcAft>
                <a:spcPts val="720"/>
              </a:spcAft>
              <a:buFont typeface="Wingdings" panose="05000000000000000000" pitchFamily="2" charset="2"/>
              <a:buChar char="Ø"/>
            </a:pPr>
            <a:endParaRPr lang="en-GB" sz="100" dirty="0">
              <a:effectLst/>
              <a:cs typeface="Times New Roman" panose="02020603050405020304" pitchFamily="18" charset="0"/>
            </a:endParaRPr>
          </a:p>
          <a:p>
            <a:pPr marL="539750" indent="-274638" algn="just">
              <a:lnSpc>
                <a:spcPct val="100000"/>
              </a:lnSpc>
              <a:spcAft>
                <a:spcPts val="720"/>
              </a:spcAft>
              <a:buFont typeface="Wingdings" panose="05000000000000000000" pitchFamily="2" charset="2"/>
              <a:buChar char="Ø"/>
            </a:pPr>
            <a:r>
              <a:rPr lang="en-GB" sz="2600" dirty="0">
                <a:effectLst/>
                <a:cs typeface="Times New Roman" panose="02020603050405020304" pitchFamily="18" charset="0"/>
              </a:rPr>
              <a:t>Law does not compel a person to do something which he cannot perform.</a:t>
            </a:r>
            <a:endParaRPr lang="en-IN" sz="500" dirty="0">
              <a:effectLst/>
              <a:cs typeface="Times New Roman" panose="02020603050405020304" pitchFamily="18" charset="0"/>
            </a:endParaRPr>
          </a:p>
          <a:p>
            <a:pPr marL="539750" indent="-274638" algn="just">
              <a:lnSpc>
                <a:spcPct val="100000"/>
              </a:lnSpc>
              <a:spcAft>
                <a:spcPts val="720"/>
              </a:spcAft>
              <a:buFont typeface="Wingdings" panose="05000000000000000000" pitchFamily="2" charset="2"/>
              <a:buChar char="Ø"/>
            </a:pPr>
            <a:endParaRPr lang="en-GB" sz="100" dirty="0">
              <a:effectLst/>
              <a:cs typeface="Times New Roman" panose="02020603050405020304" pitchFamily="18" charset="0"/>
            </a:endParaRPr>
          </a:p>
          <a:p>
            <a:pPr marL="539750" indent="-274638" algn="just">
              <a:lnSpc>
                <a:spcPct val="100000"/>
              </a:lnSpc>
              <a:spcAft>
                <a:spcPts val="720"/>
              </a:spcAft>
              <a:buFont typeface="Wingdings" panose="05000000000000000000" pitchFamily="2" charset="2"/>
              <a:buChar char="Ø"/>
            </a:pPr>
            <a:r>
              <a:rPr lang="en-GB" sz="2600" dirty="0">
                <a:effectLst/>
                <a:cs typeface="Times New Roman" panose="02020603050405020304" pitchFamily="18" charset="0"/>
              </a:rPr>
              <a:t>ITC is a vested right and ITC benefit should not be denied owing to inadvertent errors committed by the vendors - </a:t>
            </a:r>
            <a:r>
              <a:rPr lang="en-US" sz="2600" b="1" i="0" u="none" strike="noStrike" baseline="0" dirty="0" err="1">
                <a:latin typeface="Book Antiqua" panose="02040602050305030304" pitchFamily="18" charset="0"/>
              </a:rPr>
              <a:t>Commr</a:t>
            </a:r>
            <a:r>
              <a:rPr lang="en-US" sz="2600" b="1" i="0" u="none" strike="noStrike" baseline="0" dirty="0">
                <a:latin typeface="Book Antiqua" panose="02040602050305030304" pitchFamily="18" charset="0"/>
              </a:rPr>
              <a:t>. of GST &amp; Central Excise Vs Bharat Electronics Ltd.</a:t>
            </a:r>
            <a:endParaRPr lang="en-IN" sz="200" dirty="0">
              <a:effectLst/>
              <a:cs typeface="Times New Roman" panose="02020603050405020304" pitchFamily="18" charset="0"/>
            </a:endParaRPr>
          </a:p>
          <a:p>
            <a:pPr marL="539750" indent="-274638" algn="just">
              <a:lnSpc>
                <a:spcPct val="100000"/>
              </a:lnSpc>
              <a:spcAft>
                <a:spcPts val="300"/>
              </a:spcAft>
              <a:buFont typeface="Wingdings" panose="05000000000000000000" pitchFamily="2" charset="2"/>
              <a:buChar char="Ø"/>
              <a:tabLst>
                <a:tab pos="1371600" algn="l"/>
              </a:tabLst>
            </a:pPr>
            <a:endParaRPr lang="en-IN" sz="100" dirty="0">
              <a:effectLst/>
              <a:cs typeface="Times New Roman" panose="02020603050405020304" pitchFamily="18" charset="0"/>
            </a:endParaRPr>
          </a:p>
          <a:p>
            <a:pPr marL="539750" indent="-274638" algn="just">
              <a:lnSpc>
                <a:spcPct val="100000"/>
              </a:lnSpc>
              <a:spcAft>
                <a:spcPts val="300"/>
              </a:spcAft>
              <a:buFont typeface="Wingdings" panose="05000000000000000000" pitchFamily="2" charset="2"/>
              <a:buChar char="Ø"/>
              <a:tabLst>
                <a:tab pos="1371600" algn="l"/>
              </a:tabLst>
            </a:pPr>
            <a:r>
              <a:rPr lang="en-IN" sz="2600" dirty="0">
                <a:effectLst/>
                <a:cs typeface="Times New Roman" panose="02020603050405020304" pitchFamily="18" charset="0"/>
              </a:rPr>
              <a:t>Vendors should be assessed for their non-compliance and not the recipient.</a:t>
            </a:r>
          </a:p>
          <a:p>
            <a:pPr marL="539750" indent="-274638" algn="just">
              <a:lnSpc>
                <a:spcPct val="100000"/>
              </a:lnSpc>
              <a:spcAft>
                <a:spcPts val="300"/>
              </a:spcAft>
              <a:buFont typeface="Wingdings" panose="05000000000000000000" pitchFamily="2" charset="2"/>
              <a:buChar char="Ø"/>
              <a:tabLst>
                <a:tab pos="1371600" algn="l"/>
              </a:tabLst>
            </a:pPr>
            <a:endParaRPr lang="en-IN" sz="2600" dirty="0">
              <a:cs typeface="Times New Roman" panose="02020603050405020304" pitchFamily="18" charset="0"/>
            </a:endParaRPr>
          </a:p>
          <a:p>
            <a:pPr marL="539750" indent="-274638" algn="just">
              <a:lnSpc>
                <a:spcPct val="100000"/>
              </a:lnSpc>
              <a:spcAft>
                <a:spcPts val="300"/>
              </a:spcAft>
              <a:buFont typeface="Wingdings" panose="05000000000000000000" pitchFamily="2" charset="2"/>
              <a:buChar char="Ø"/>
              <a:tabLst>
                <a:tab pos="1371600" algn="l"/>
              </a:tabLst>
            </a:pPr>
            <a:r>
              <a:rPr lang="en-IN" sz="2600" dirty="0">
                <a:effectLst/>
                <a:cs typeface="Times New Roman" panose="02020603050405020304" pitchFamily="18" charset="0"/>
              </a:rPr>
              <a:t>Certificate under circular 183 could be used?</a:t>
            </a:r>
          </a:p>
          <a:p>
            <a:pPr marL="265112" indent="0" algn="just">
              <a:lnSpc>
                <a:spcPct val="100000"/>
              </a:lnSpc>
              <a:spcAft>
                <a:spcPts val="720"/>
              </a:spcAft>
              <a:buNone/>
            </a:pPr>
            <a:endParaRPr lang="en-IN" sz="2600" b="1" dirty="0">
              <a:effectLst/>
              <a:cs typeface="Times New Roman" panose="02020603050405020304" pitchFamily="18" charset="0"/>
            </a:endParaRPr>
          </a:p>
        </p:txBody>
      </p:sp>
      <p:sp>
        <p:nvSpPr>
          <p:cNvPr id="4" name="Slide Number Placeholder 3">
            <a:extLst>
              <a:ext uri="{FF2B5EF4-FFF2-40B4-BE49-F238E27FC236}">
                <a16:creationId xmlns:a16="http://schemas.microsoft.com/office/drawing/2014/main" id="{38ED0308-6FDA-4DD6-BDDC-211FA0294235}"/>
              </a:ext>
            </a:extLst>
          </p:cNvPr>
          <p:cNvSpPr>
            <a:spLocks noGrp="1"/>
          </p:cNvSpPr>
          <p:nvPr>
            <p:ph type="sldNum" sz="quarter" idx="4"/>
          </p:nvPr>
        </p:nvSpPr>
        <p:spPr/>
        <p:txBody>
          <a:bodyPr/>
          <a:lstStyle/>
          <a:p>
            <a:fld id="{C37E4FB1-AD43-40BE-A2D5-51E31E25039B}" type="slidenum">
              <a:rPr lang="en-IN" smtClean="0"/>
              <a:pPr/>
              <a:t>7</a:t>
            </a:fld>
            <a:endParaRPr lang="en-IN" dirty="0"/>
          </a:p>
        </p:txBody>
      </p:sp>
    </p:spTree>
    <p:extLst>
      <p:ext uri="{BB962C8B-B14F-4D97-AF65-F5344CB8AC3E}">
        <p14:creationId xmlns:p14="http://schemas.microsoft.com/office/powerpoint/2010/main" val="4152173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A9E308-A9A8-FF6B-B115-DB9533558F02}"/>
              </a:ext>
            </a:extLst>
          </p:cNvPr>
          <p:cNvSpPr>
            <a:spLocks noGrp="1"/>
          </p:cNvSpPr>
          <p:nvPr>
            <p:ph type="body" sz="quarter" idx="14"/>
          </p:nvPr>
        </p:nvSpPr>
        <p:spPr/>
        <p:txBody>
          <a:bodyPr/>
          <a:lstStyle/>
          <a:p>
            <a:r>
              <a:rPr lang="en-US" dirty="0"/>
              <a:t>Invoices not appearing in GSTR-2A</a:t>
            </a:r>
            <a:endParaRPr lang="en-IN" dirty="0"/>
          </a:p>
        </p:txBody>
      </p:sp>
      <p:sp>
        <p:nvSpPr>
          <p:cNvPr id="3" name="Text Placeholder 2">
            <a:extLst>
              <a:ext uri="{FF2B5EF4-FFF2-40B4-BE49-F238E27FC236}">
                <a16:creationId xmlns:a16="http://schemas.microsoft.com/office/drawing/2014/main" id="{FF718F26-1832-4546-53AC-9A8291704D3E}"/>
              </a:ext>
            </a:extLst>
          </p:cNvPr>
          <p:cNvSpPr>
            <a:spLocks noGrp="1"/>
          </p:cNvSpPr>
          <p:nvPr>
            <p:ph type="body" sz="quarter" idx="15"/>
          </p:nvPr>
        </p:nvSpPr>
        <p:spPr/>
        <p:txBody>
          <a:bodyPr>
            <a:noAutofit/>
          </a:bodyPr>
          <a:lstStyle/>
          <a:p>
            <a:pPr>
              <a:lnSpc>
                <a:spcPct val="100000"/>
              </a:lnSpc>
            </a:pPr>
            <a:r>
              <a:rPr lang="en-US" sz="2600" b="1" i="0" dirty="0">
                <a:solidFill>
                  <a:srgbClr val="000000"/>
                </a:solidFill>
                <a:effectLst/>
              </a:rPr>
              <a:t>Possible Reasons:</a:t>
            </a:r>
          </a:p>
          <a:p>
            <a:pPr marL="0" indent="0">
              <a:lnSpc>
                <a:spcPct val="100000"/>
              </a:lnSpc>
              <a:buNone/>
            </a:pPr>
            <a:endParaRPr lang="en-US" sz="1200" b="1" i="0" dirty="0">
              <a:solidFill>
                <a:srgbClr val="000000"/>
              </a:solidFill>
              <a:effectLst/>
            </a:endParaRPr>
          </a:p>
          <a:p>
            <a:pPr marL="266700" indent="0">
              <a:lnSpc>
                <a:spcPct val="100000"/>
              </a:lnSpc>
              <a:buNone/>
            </a:pPr>
            <a:r>
              <a:rPr lang="en-US" sz="2600" b="0" i="0" dirty="0">
                <a:solidFill>
                  <a:srgbClr val="000000"/>
                </a:solidFill>
                <a:effectLst/>
              </a:rPr>
              <a:t>❖B2B supplies are treated as B2C while reporting in GSTR-1.</a:t>
            </a:r>
            <a:endParaRPr lang="en-US" sz="500" b="0" i="0" dirty="0">
              <a:solidFill>
                <a:srgbClr val="000000"/>
              </a:solidFill>
              <a:effectLst/>
            </a:endParaRPr>
          </a:p>
          <a:p>
            <a:pPr marL="266700" indent="0">
              <a:lnSpc>
                <a:spcPct val="100000"/>
              </a:lnSpc>
              <a:buNone/>
            </a:pPr>
            <a:endParaRPr lang="en-US" sz="500" b="0" i="0" dirty="0">
              <a:solidFill>
                <a:srgbClr val="000000"/>
              </a:solidFill>
              <a:effectLst/>
            </a:endParaRPr>
          </a:p>
          <a:p>
            <a:pPr marL="266700" indent="0">
              <a:lnSpc>
                <a:spcPct val="100000"/>
              </a:lnSpc>
              <a:buNone/>
            </a:pPr>
            <a:r>
              <a:rPr lang="en-US" sz="2600" b="0" i="0" dirty="0">
                <a:solidFill>
                  <a:srgbClr val="000000"/>
                </a:solidFill>
                <a:effectLst/>
              </a:rPr>
              <a:t>❖Incorrect GSTIN is reported in GSTR-1.</a:t>
            </a:r>
            <a:br>
              <a:rPr lang="en-US" sz="2600" b="0" i="0" dirty="0">
                <a:solidFill>
                  <a:srgbClr val="000000"/>
                </a:solidFill>
                <a:effectLst/>
              </a:rPr>
            </a:br>
            <a:endParaRPr lang="en-US" sz="500" b="0" i="0" dirty="0">
              <a:solidFill>
                <a:srgbClr val="000000"/>
              </a:solidFill>
              <a:effectLst/>
            </a:endParaRPr>
          </a:p>
          <a:p>
            <a:pPr marL="266700" indent="0">
              <a:lnSpc>
                <a:spcPct val="100000"/>
              </a:lnSpc>
              <a:buNone/>
            </a:pPr>
            <a:endParaRPr lang="en-US" sz="500" b="0" i="0" dirty="0">
              <a:solidFill>
                <a:srgbClr val="000000"/>
              </a:solidFill>
              <a:effectLst/>
            </a:endParaRPr>
          </a:p>
          <a:p>
            <a:pPr marL="266700" indent="0">
              <a:lnSpc>
                <a:spcPct val="100000"/>
              </a:lnSpc>
              <a:buNone/>
            </a:pPr>
            <a:r>
              <a:rPr lang="en-US" sz="2600" b="0" i="0" dirty="0">
                <a:solidFill>
                  <a:srgbClr val="000000"/>
                </a:solidFill>
                <a:effectLst/>
              </a:rPr>
              <a:t>❖The invoice details are not considered while filing the GSTR-1 but taxes paid in GSTR 3B.</a:t>
            </a:r>
          </a:p>
        </p:txBody>
      </p:sp>
      <p:sp>
        <p:nvSpPr>
          <p:cNvPr id="4" name="Slide Number Placeholder 3">
            <a:extLst>
              <a:ext uri="{FF2B5EF4-FFF2-40B4-BE49-F238E27FC236}">
                <a16:creationId xmlns:a16="http://schemas.microsoft.com/office/drawing/2014/main" id="{756FB9B2-C1B5-C004-3EAB-E57A2F32223E}"/>
              </a:ext>
            </a:extLst>
          </p:cNvPr>
          <p:cNvSpPr>
            <a:spLocks noGrp="1"/>
          </p:cNvSpPr>
          <p:nvPr>
            <p:ph type="sldNum" sz="quarter" idx="4"/>
          </p:nvPr>
        </p:nvSpPr>
        <p:spPr/>
        <p:txBody>
          <a:bodyPr/>
          <a:lstStyle/>
          <a:p>
            <a:fld id="{C37E4FB1-AD43-40BE-A2D5-51E31E25039B}" type="slidenum">
              <a:rPr lang="en-IN" smtClean="0"/>
              <a:pPr/>
              <a:t>8</a:t>
            </a:fld>
            <a:endParaRPr lang="en-IN" dirty="0"/>
          </a:p>
        </p:txBody>
      </p:sp>
    </p:spTree>
    <p:extLst>
      <p:ext uri="{BB962C8B-B14F-4D97-AF65-F5344CB8AC3E}">
        <p14:creationId xmlns:p14="http://schemas.microsoft.com/office/powerpoint/2010/main" val="3906961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1CECD2-EA68-7599-69F9-3E0D9323A730}"/>
              </a:ext>
            </a:extLst>
          </p:cNvPr>
          <p:cNvSpPr>
            <a:spLocks noGrp="1"/>
          </p:cNvSpPr>
          <p:nvPr>
            <p:ph type="body" sz="quarter" idx="14"/>
          </p:nvPr>
        </p:nvSpPr>
        <p:spPr/>
        <p:txBody>
          <a:bodyPr/>
          <a:lstStyle/>
          <a:p>
            <a:r>
              <a:rPr lang="en-US" dirty="0"/>
              <a:t>2A not reflection - support</a:t>
            </a:r>
            <a:endParaRPr lang="en-IN" dirty="0"/>
          </a:p>
        </p:txBody>
      </p:sp>
      <p:sp>
        <p:nvSpPr>
          <p:cNvPr id="3" name="Text Placeholder 2">
            <a:extLst>
              <a:ext uri="{FF2B5EF4-FFF2-40B4-BE49-F238E27FC236}">
                <a16:creationId xmlns:a16="http://schemas.microsoft.com/office/drawing/2014/main" id="{E078ED9F-E46C-1F04-353A-01D4C3E75B9F}"/>
              </a:ext>
            </a:extLst>
          </p:cNvPr>
          <p:cNvSpPr>
            <a:spLocks noGrp="1"/>
          </p:cNvSpPr>
          <p:nvPr>
            <p:ph type="body" sz="quarter" idx="15"/>
          </p:nvPr>
        </p:nvSpPr>
        <p:spPr/>
        <p:txBody>
          <a:bodyPr>
            <a:noAutofit/>
          </a:bodyPr>
          <a:lstStyle/>
          <a:p>
            <a:pPr algn="just">
              <a:lnSpc>
                <a:spcPct val="100000"/>
              </a:lnSpc>
            </a:pPr>
            <a:r>
              <a:rPr lang="en-US" sz="2600" b="1" i="0" dirty="0" err="1">
                <a:solidFill>
                  <a:srgbClr val="000000"/>
                </a:solidFill>
              </a:rPr>
              <a:t>Goparaj</a:t>
            </a:r>
            <a:r>
              <a:rPr lang="en-US" sz="2600" b="1" i="0" dirty="0">
                <a:solidFill>
                  <a:srgbClr val="000000"/>
                </a:solidFill>
              </a:rPr>
              <a:t> Gopalakrishnan Pillai v. State Tax Officer (Kerala HC)-  </a:t>
            </a:r>
            <a:r>
              <a:rPr lang="en-US" sz="2600" b="0" i="0" dirty="0">
                <a:solidFill>
                  <a:srgbClr val="000000"/>
                </a:solidFill>
              </a:rPr>
              <a:t>excess </a:t>
            </a:r>
            <a:r>
              <a:rPr lang="en-US" sz="2600" i="0" dirty="0">
                <a:solidFill>
                  <a:srgbClr val="000000"/>
                </a:solidFill>
              </a:rPr>
              <a:t>ITC</a:t>
            </a:r>
            <a:r>
              <a:rPr lang="en-US" sz="2600" b="0" i="0" dirty="0">
                <a:solidFill>
                  <a:srgbClr val="000000"/>
                </a:solidFill>
              </a:rPr>
              <a:t> claimed </a:t>
            </a:r>
            <a:r>
              <a:rPr lang="en-US" sz="2600" b="1" i="0" dirty="0">
                <a:solidFill>
                  <a:srgbClr val="000000"/>
                </a:solidFill>
              </a:rPr>
              <a:t>in Form GST-3B</a:t>
            </a:r>
            <a:r>
              <a:rPr lang="en-US" sz="2600" b="0" i="0" dirty="0">
                <a:solidFill>
                  <a:srgbClr val="000000"/>
                </a:solidFill>
              </a:rPr>
              <a:t>, which was </a:t>
            </a:r>
            <a:r>
              <a:rPr lang="en-US" sz="2600" b="1" i="0" dirty="0">
                <a:solidFill>
                  <a:srgbClr val="000000"/>
                </a:solidFill>
              </a:rPr>
              <a:t>not reflected in GSTR-2A</a:t>
            </a:r>
            <a:r>
              <a:rPr lang="en-US" sz="2600" b="0" i="0" dirty="0">
                <a:solidFill>
                  <a:srgbClr val="000000"/>
                </a:solidFill>
              </a:rPr>
              <a:t>, should </a:t>
            </a:r>
            <a:r>
              <a:rPr lang="en-US" sz="2600" b="1" i="0" dirty="0">
                <a:solidFill>
                  <a:srgbClr val="000000"/>
                </a:solidFill>
              </a:rPr>
              <a:t>not be a reason for denying </a:t>
            </a:r>
            <a:r>
              <a:rPr lang="en-US" sz="2600" b="0" i="0" dirty="0">
                <a:solidFill>
                  <a:srgbClr val="000000"/>
                </a:solidFill>
              </a:rPr>
              <a:t>the right to claim ITC.</a:t>
            </a:r>
          </a:p>
          <a:p>
            <a:pPr marL="0" indent="0" algn="just">
              <a:lnSpc>
                <a:spcPct val="100000"/>
              </a:lnSpc>
              <a:buNone/>
            </a:pPr>
            <a:endParaRPr lang="en-US" sz="500" b="0" i="0" dirty="0">
              <a:solidFill>
                <a:srgbClr val="000000"/>
              </a:solidFill>
            </a:endParaRPr>
          </a:p>
          <a:p>
            <a:pPr algn="just">
              <a:lnSpc>
                <a:spcPct val="100000"/>
              </a:lnSpc>
            </a:pPr>
            <a:r>
              <a:rPr lang="en-US" sz="2600" i="0" dirty="0">
                <a:solidFill>
                  <a:srgbClr val="000000"/>
                </a:solidFill>
              </a:rPr>
              <a:t>Similarly in Henna Medicals Vs. State Tax Officer (W.P. (C) No. 30660 of 2023, decided on 19-9-2023) [(2023) 11 </a:t>
            </a:r>
            <a:r>
              <a:rPr lang="en-US" sz="2600" i="0" dirty="0" err="1">
                <a:solidFill>
                  <a:srgbClr val="000000"/>
                </a:solidFill>
              </a:rPr>
              <a:t>Centax</a:t>
            </a:r>
            <a:r>
              <a:rPr lang="en-US" sz="2600" i="0" dirty="0">
                <a:solidFill>
                  <a:srgbClr val="000000"/>
                </a:solidFill>
              </a:rPr>
              <a:t> 32 (Ker.)] </a:t>
            </a:r>
            <a:r>
              <a:rPr lang="en-US" sz="2600" i="0" dirty="0">
                <a:solidFill>
                  <a:srgbClr val="002060"/>
                </a:solidFill>
              </a:rPr>
              <a:t>&amp; </a:t>
            </a:r>
            <a:r>
              <a:rPr lang="en-US" sz="2600" i="0" dirty="0">
                <a:solidFill>
                  <a:srgbClr val="000000"/>
                </a:solidFill>
              </a:rPr>
              <a:t>, in Diya Agencies Vs. State Tax Officer (Kerala High Court) - WP(C) No. 29769 of 2023.</a:t>
            </a:r>
          </a:p>
          <a:p>
            <a:pPr>
              <a:lnSpc>
                <a:spcPct val="150000"/>
              </a:lnSpc>
            </a:pPr>
            <a:r>
              <a:rPr lang="en-US" sz="2600" b="0" i="0" dirty="0">
                <a:solidFill>
                  <a:srgbClr val="000000"/>
                </a:solidFill>
              </a:rPr>
              <a:t>CBIC press release dated 18.10.2018 –</a:t>
            </a:r>
          </a:p>
          <a:p>
            <a:pPr marL="457200" lvl="1" indent="0">
              <a:lnSpc>
                <a:spcPct val="100000"/>
              </a:lnSpc>
              <a:buNone/>
            </a:pPr>
            <a:r>
              <a:rPr lang="en-US" sz="2600" b="0" i="0" dirty="0">
                <a:solidFill>
                  <a:srgbClr val="000000"/>
                </a:solidFill>
              </a:rPr>
              <a:t>“4….</a:t>
            </a:r>
            <a:r>
              <a:rPr lang="en-US" sz="2600" b="0" i="1" dirty="0">
                <a:solidFill>
                  <a:srgbClr val="000000"/>
                </a:solidFill>
              </a:rPr>
              <a:t>the facility to view the same in </a:t>
            </a:r>
            <a:r>
              <a:rPr lang="en-US" sz="2600" b="1" i="1" dirty="0">
                <a:solidFill>
                  <a:srgbClr val="000000"/>
                </a:solidFill>
              </a:rPr>
              <a:t>FORM GSTR-2A by the recipient is in the nature of taxpayer facilitation </a:t>
            </a:r>
            <a:r>
              <a:rPr lang="en-US" sz="2600" b="0" i="1" dirty="0">
                <a:solidFill>
                  <a:srgbClr val="000000"/>
                </a:solidFill>
              </a:rPr>
              <a:t>and </a:t>
            </a:r>
            <a:r>
              <a:rPr lang="en-US" sz="2600" b="1" i="1" dirty="0">
                <a:solidFill>
                  <a:srgbClr val="000000"/>
                </a:solidFill>
              </a:rPr>
              <a:t>does not impact the ability of the taxpayer to avail ITC on self-assessment basis </a:t>
            </a:r>
            <a:r>
              <a:rPr lang="en-US" sz="2600" b="0" i="1" dirty="0">
                <a:solidFill>
                  <a:srgbClr val="000000"/>
                </a:solidFill>
              </a:rPr>
              <a:t>in consonance with the provisions of section 16 of the Act. …...</a:t>
            </a:r>
            <a:r>
              <a:rPr lang="en-US" sz="2600" b="0" i="0" dirty="0">
                <a:solidFill>
                  <a:srgbClr val="000000"/>
                </a:solidFill>
              </a:rPr>
              <a:t>”</a:t>
            </a:r>
          </a:p>
          <a:p>
            <a:pPr algn="just">
              <a:lnSpc>
                <a:spcPct val="100000"/>
              </a:lnSpc>
            </a:pPr>
            <a:endParaRPr lang="en-US" sz="2600" i="0" dirty="0">
              <a:solidFill>
                <a:srgbClr val="000000"/>
              </a:solidFill>
            </a:endParaRPr>
          </a:p>
        </p:txBody>
      </p:sp>
      <p:sp>
        <p:nvSpPr>
          <p:cNvPr id="4" name="Slide Number Placeholder 3">
            <a:extLst>
              <a:ext uri="{FF2B5EF4-FFF2-40B4-BE49-F238E27FC236}">
                <a16:creationId xmlns:a16="http://schemas.microsoft.com/office/drawing/2014/main" id="{7C8E5DBE-B2B3-922F-A147-EECE5E73184C}"/>
              </a:ext>
            </a:extLst>
          </p:cNvPr>
          <p:cNvSpPr>
            <a:spLocks noGrp="1"/>
          </p:cNvSpPr>
          <p:nvPr>
            <p:ph type="sldNum" sz="quarter" idx="4"/>
          </p:nvPr>
        </p:nvSpPr>
        <p:spPr/>
        <p:txBody>
          <a:bodyPr/>
          <a:lstStyle/>
          <a:p>
            <a:fld id="{C37E4FB1-AD43-40BE-A2D5-51E31E25039B}" type="slidenum">
              <a:rPr lang="en-IN" smtClean="0"/>
              <a:pPr/>
              <a:t>9</a:t>
            </a:fld>
            <a:endParaRPr lang="en-IN" dirty="0"/>
          </a:p>
        </p:txBody>
      </p:sp>
    </p:spTree>
    <p:extLst>
      <p:ext uri="{BB962C8B-B14F-4D97-AF65-F5344CB8AC3E}">
        <p14:creationId xmlns:p14="http://schemas.microsoft.com/office/powerpoint/2010/main" val="1774171635"/>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7EAD94BDE9AE4A81960061574F2B02" ma:contentTypeVersion="13" ma:contentTypeDescription="Create a new document." ma:contentTypeScope="" ma:versionID="f2503f67bddae43913a5c88ccca80e0f">
  <xsd:schema xmlns:xsd="http://www.w3.org/2001/XMLSchema" xmlns:xs="http://www.w3.org/2001/XMLSchema" xmlns:p="http://schemas.microsoft.com/office/2006/metadata/properties" xmlns:ns3="5fee5797-a07a-42f3-b491-77b58f0efe18" xmlns:ns4="d9e763e9-a3c6-4999-89b4-536df6a9baf1" targetNamespace="http://schemas.microsoft.com/office/2006/metadata/properties" ma:root="true" ma:fieldsID="71e1d4b693c1ccda767d52825d35172d" ns3:_="" ns4:_="">
    <xsd:import namespace="5fee5797-a07a-42f3-b491-77b58f0efe18"/>
    <xsd:import namespace="d9e763e9-a3c6-4999-89b4-536df6a9baf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LengthInSecond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ee5797-a07a-42f3-b491-77b58f0efe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e763e9-a3c6-4999-89b4-536df6a9baf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3DE0C4-0BC7-439A-B145-F25F9CF4FDD6}">
  <ds:schemaRefs>
    <ds:schemaRef ds:uri="http://schemas.microsoft.com/office/2006/documentManagement/typ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http://schemas.microsoft.com/office/2006/metadata/properties"/>
    <ds:schemaRef ds:uri="d9e763e9-a3c6-4999-89b4-536df6a9baf1"/>
    <ds:schemaRef ds:uri="5fee5797-a07a-42f3-b491-77b58f0efe18"/>
    <ds:schemaRef ds:uri="http://purl.org/dc/dcmitype/"/>
  </ds:schemaRefs>
</ds:datastoreItem>
</file>

<file path=customXml/itemProps2.xml><?xml version="1.0" encoding="utf-8"?>
<ds:datastoreItem xmlns:ds="http://schemas.openxmlformats.org/officeDocument/2006/customXml" ds:itemID="{BAE23516-C163-4490-8DF1-07E9B4F3410F}">
  <ds:schemaRefs>
    <ds:schemaRef ds:uri="http://schemas.microsoft.com/office/2006/metadata/contentType"/>
    <ds:schemaRef ds:uri="http://schemas.microsoft.com/office/2006/metadata/properties/metaAttributes"/>
    <ds:schemaRef ds:uri="http://www.w3.org/2000/xmlns/"/>
    <ds:schemaRef ds:uri="http://www.w3.org/2001/XMLSchema"/>
    <ds:schemaRef ds:uri="5fee5797-a07a-42f3-b491-77b58f0efe18"/>
    <ds:schemaRef ds:uri="d9e763e9-a3c6-4999-89b4-536df6a9baf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9073B0-B087-41BC-9159-BCE183EEC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10917</TotalTime>
  <Words>3181</Words>
  <Application>Microsoft Office PowerPoint</Application>
  <PresentationFormat>Widescreen</PresentationFormat>
  <Paragraphs>392</Paragraphs>
  <Slides>37</Slides>
  <Notes>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37</vt:i4>
      </vt:variant>
    </vt:vector>
  </HeadingPairs>
  <TitlesOfParts>
    <vt:vector size="52" baseType="lpstr">
      <vt:lpstr>Algerian</vt:lpstr>
      <vt:lpstr>Arial</vt:lpstr>
      <vt:lpstr>Arial Unicode MS</vt:lpstr>
      <vt:lpstr>Book Antiqua</vt:lpstr>
      <vt:lpstr>Bookman Old Style</vt:lpstr>
      <vt:lpstr>Calibri</vt:lpstr>
      <vt:lpstr>Calibri Light</vt:lpstr>
      <vt:lpstr>Cambria</vt:lpstr>
      <vt:lpstr>Courier New</vt:lpstr>
      <vt:lpstr>Footlight MT Light</vt:lpstr>
      <vt:lpstr>Georgia Pro Cond</vt:lpstr>
      <vt:lpstr>Gill Sans MT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tn</dc:creator>
  <cp:lastModifiedBy>CA AshishChaudhary</cp:lastModifiedBy>
  <cp:revision>372</cp:revision>
  <dcterms:created xsi:type="dcterms:W3CDTF">2020-03-17T10:17:06Z</dcterms:created>
  <dcterms:modified xsi:type="dcterms:W3CDTF">2024-03-15T04:25:17Z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0x010100EF7EAD94BDE9AE4A81960061574F2B02</vt:lpwstr>
  </property>
</Properties>
</file>