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638" r:id="rId4"/>
    <p:sldId id="639" r:id="rId5"/>
    <p:sldId id="640" r:id="rId6"/>
    <p:sldId id="641" r:id="rId7"/>
    <p:sldId id="642" r:id="rId8"/>
    <p:sldId id="636" r:id="rId9"/>
    <p:sldId id="646" r:id="rId10"/>
    <p:sldId id="644" r:id="rId11"/>
    <p:sldId id="645" r:id="rId12"/>
    <p:sldId id="28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8D"/>
    <a:srgbClr val="F2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51"/>
    <p:restoredTop sz="94640"/>
  </p:normalViewPr>
  <p:slideViewPr>
    <p:cSldViewPr snapToGrid="0">
      <p:cViewPr varScale="1">
        <p:scale>
          <a:sx n="80" d="100"/>
          <a:sy n="80" d="100"/>
        </p:scale>
        <p:origin x="156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114E7-3EEE-E209-4E9D-9FC3DB4292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09A7C7-26A9-85A0-6DFC-4DA7050E79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99CC4-F638-09B8-6003-09BF50CC2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892F7-0294-58E8-73F3-B310C03B6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43F69-CEFF-1BF4-2B65-E533CEF6B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025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D2674-6949-841A-A081-BEAFC0BBB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5E36A7-9EEF-98EA-1E9A-6587C4FCF5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9A559-CD34-34E7-4A57-F479A5017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E1EB3-0A2B-C3D0-247C-C6A147457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8D9A2-C3A5-6383-7C6F-71AA3FE36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890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1D45DC-FB35-FBA4-623F-192F6D3965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DCFDD-F189-8FAE-8B06-A759150378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61E6-A99A-E16A-2AFD-504C2E2C6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DE8B9A-7E9B-70C7-E2D0-9BEDCB0DA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E9116-F1E6-FF12-DE98-1E749E5D9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27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9117D-EC06-994A-3638-631EDD94E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02C4C-238F-92F9-0CF7-3BE6473D5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3F3F3-B09B-690B-BB54-868A4A3D0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17406-D2A1-04CF-A389-ED4C676B0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06FB1-AE9C-4FB9-37D4-0115BA00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3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6B3FB-7AC6-5222-A531-AE5F9A7C2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1F3D1-E071-7869-3FD8-95F960431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8D887-7C65-2147-6B7D-F8CA8372D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DDD55-A8CA-C2FE-D5DD-FDA12F89A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82EA5-E8D1-64A6-0F5F-3437AF810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248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2D121-44F8-F886-CB76-0247BA143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A82FE-C81B-358B-03A2-1F9DE61DBD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D0C060-194B-06C4-E4F3-AA5F75E70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29DCC-40A9-9F6B-3A25-F641EE0FA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20C409-500D-DB3E-B5BF-9B01FCB89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0D0C76-458B-9B45-9CC4-F3D01DAAD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107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C977-BA67-B4D5-2A3D-146388DB1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60F396-25B6-9034-EA41-E0B50ACC7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7F3129-90DC-37B3-3416-93B832B53B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B493F0-DE9A-3AA1-E9E9-37443D6D4F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8B624E-942D-BF93-3033-A11109BC4A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49ACF2-A269-9192-6E7C-CBA2B14BF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BFB73E-07CA-30B7-809F-1E2B5FC70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F2CCEE-2649-61F9-4AE3-451A43FBB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168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2A5B0-A933-9559-B714-3F03C833D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B8726B-ACD2-7AFC-2DAE-CE5527D83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07A2F0-3A35-F6E5-F538-BF282E54A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B4DE46-F5D5-D09F-4132-FB311B22F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505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4CEE2-4CDC-6104-15D0-0AE59A6AB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220003-5DC0-9696-8ECA-7A94434F2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968FDC-42FC-8BB9-D63C-0BE15C158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1C751-9E43-5274-FC4E-39144C00E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01468-C101-2971-8642-8CDCD9BAA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F9AE39-5E4F-292D-A048-68C0FE31E6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9E461B-355F-96C5-0D7A-8250293E4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28B738-8BDA-AE62-5D83-D9B36D1C7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6BB42-ACC0-A216-D672-828313AA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96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95F95-D836-2EB8-D339-998AAEB5B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C52F8D-DA2B-4147-C2C6-9B4F05409D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088A4-BE6F-341C-7DE0-99E09A36E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94D7E-CB17-D603-4075-275292F4F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73C3AB-A75A-63FC-71C6-9C9E31E03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8096EF-9C1C-9D89-D9DD-CB367737A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800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926F8D-BCE1-C8C3-6954-E22B517D9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5BE51B-7592-31E1-E211-469245725C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10AFA4-0301-B8B5-DB8C-E3447B037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69F0E-B4C5-D94F-A86B-93CFB531870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BC654-E905-F05D-6261-058A3E583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95FEB-021B-4985-79CC-21E3FC8D5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4519A-DF55-EB4D-A00D-1133A5E1C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68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28AB174-2D7F-3760-91A3-43C2FDA2A8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3"/>
          <a:stretch/>
        </p:blipFill>
        <p:spPr>
          <a:xfrm>
            <a:off x="6184167" y="1319387"/>
            <a:ext cx="6015224" cy="55386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77700A-2E3E-93D3-2C9C-4CF44B86A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90" y="0"/>
            <a:ext cx="3809792" cy="33917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DB30D5-C097-6995-D1C5-8F395E7251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5511" y="285919"/>
            <a:ext cx="473722" cy="4533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3FFA8F-0756-B492-DF3D-31898A258D6B}"/>
              </a:ext>
            </a:extLst>
          </p:cNvPr>
          <p:cNvSpPr txBox="1"/>
          <p:nvPr/>
        </p:nvSpPr>
        <p:spPr>
          <a:xfrm>
            <a:off x="365362" y="3949533"/>
            <a:ext cx="716478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latin typeface="Poppins" panose="00000500000000000000" pitchFamily="2" charset="0"/>
                <a:cs typeface="Poppins" panose="00000500000000000000" pitchFamily="2" charset="0"/>
              </a:rPr>
              <a:t>STARTUP NARRATIVE:</a:t>
            </a:r>
            <a:br>
              <a:rPr lang="en-US" sz="4000" b="1" dirty="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US" sz="2400" b="1" dirty="0">
                <a:solidFill>
                  <a:srgbClr val="00838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 FINANCIAL EXPEDITION - JOURNEY, INSIGHTS, AND TAKEAWAYS</a:t>
            </a:r>
            <a:endParaRPr lang="en-US" sz="6900" b="1" dirty="0">
              <a:solidFill>
                <a:srgbClr val="00838D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A9A32E-8CFB-A17F-B7B4-C54970CB65AF}"/>
              </a:ext>
            </a:extLst>
          </p:cNvPr>
          <p:cNvSpPr txBox="1"/>
          <p:nvPr/>
        </p:nvSpPr>
        <p:spPr>
          <a:xfrm>
            <a:off x="365362" y="5864162"/>
            <a:ext cx="64082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SMITI BHATT </a:t>
            </a:r>
            <a:r>
              <a:rPr lang="en-US" sz="28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Poppins" panose="00000500000000000000" pitchFamily="2" charset="0"/>
                <a:cs typeface="Poppins" panose="00000500000000000000" pitchFamily="2" charset="0"/>
              </a:rPr>
              <a:t>DEORAH</a:t>
            </a:r>
          </a:p>
          <a:p>
            <a:pPr algn="ctr"/>
            <a:r>
              <a:rPr lang="en-US" sz="1600" b="1" i="1" dirty="0">
                <a:solidFill>
                  <a:schemeClr val="bg1">
                    <a:lumMod val="6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Co-Founder &amp; COO, Advantage Club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4EB33AD-3466-15E5-23F2-CF6FB1699A1E}"/>
              </a:ext>
            </a:extLst>
          </p:cNvPr>
          <p:cNvCxnSpPr>
            <a:cxnSpLocks/>
          </p:cNvCxnSpPr>
          <p:nvPr/>
        </p:nvCxnSpPr>
        <p:spPr>
          <a:xfrm>
            <a:off x="-6891" y="4585918"/>
            <a:ext cx="10509791" cy="0"/>
          </a:xfrm>
          <a:prstGeom prst="line">
            <a:avLst/>
          </a:prstGeom>
          <a:ln>
            <a:solidFill>
              <a:srgbClr val="007F87"/>
            </a:solidFill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597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6">
            <a:extLst>
              <a:ext uri="{FF2B5EF4-FFF2-40B4-BE49-F238E27FC236}">
                <a16:creationId xmlns:a16="http://schemas.microsoft.com/office/drawing/2014/main" id="{66509507-7812-C6D4-A513-7E1A38097138}"/>
              </a:ext>
            </a:extLst>
          </p:cNvPr>
          <p:cNvSpPr txBox="1">
            <a:spLocks/>
          </p:cNvSpPr>
          <p:nvPr/>
        </p:nvSpPr>
        <p:spPr>
          <a:xfrm>
            <a:off x="273202" y="169778"/>
            <a:ext cx="9861398" cy="4107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STARTUP FUNDING ROUNDS</a:t>
            </a:r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id="{B74F7FAA-0868-8F03-B580-804255F22499}"/>
              </a:ext>
            </a:extLst>
          </p:cNvPr>
          <p:cNvSpPr/>
          <p:nvPr/>
        </p:nvSpPr>
        <p:spPr>
          <a:xfrm>
            <a:off x="286511" y="721228"/>
            <a:ext cx="500380" cy="38100"/>
          </a:xfrm>
          <a:custGeom>
            <a:avLst/>
            <a:gdLst/>
            <a:ahLst/>
            <a:cxnLst/>
            <a:rect l="l" t="t" r="r" b="b"/>
            <a:pathLst>
              <a:path w="500380" h="38100">
                <a:moveTo>
                  <a:pt x="499872" y="0"/>
                </a:moveTo>
                <a:lnTo>
                  <a:pt x="0" y="0"/>
                </a:lnTo>
                <a:lnTo>
                  <a:pt x="0" y="38100"/>
                </a:lnTo>
                <a:lnTo>
                  <a:pt x="499872" y="38100"/>
                </a:lnTo>
                <a:lnTo>
                  <a:pt x="499872" y="0"/>
                </a:lnTo>
                <a:close/>
              </a:path>
            </a:pathLst>
          </a:custGeom>
          <a:solidFill>
            <a:srgbClr val="087E86"/>
          </a:solidFill>
        </p:spPr>
        <p:txBody>
          <a:bodyPr wrap="square" lIns="0" tIns="0" rIns="0" bIns="0" rtlCol="0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ECEF1F-BB49-A54F-C730-6A77B8D95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5511" y="285919"/>
            <a:ext cx="473722" cy="453351"/>
          </a:xfrm>
          <a:prstGeom prst="rect">
            <a:avLst/>
          </a:prstGeom>
        </p:spPr>
      </p:pic>
      <p:sp>
        <p:nvSpPr>
          <p:cNvPr id="5" name="Chord 4">
            <a:extLst>
              <a:ext uri="{FF2B5EF4-FFF2-40B4-BE49-F238E27FC236}">
                <a16:creationId xmlns:a16="http://schemas.microsoft.com/office/drawing/2014/main" id="{B69E5082-B04C-45F5-BF21-937987DBC70B}"/>
              </a:ext>
            </a:extLst>
          </p:cNvPr>
          <p:cNvSpPr/>
          <p:nvPr/>
        </p:nvSpPr>
        <p:spPr>
          <a:xfrm rot="3866524">
            <a:off x="7822637" y="1145193"/>
            <a:ext cx="1135357" cy="1610498"/>
          </a:xfrm>
          <a:prstGeom prst="chord">
            <a:avLst>
              <a:gd name="adj1" fmla="val 3975786"/>
              <a:gd name="adj2" fmla="val 148022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072649-9808-7FD2-2D49-8993DF5EF2D6}"/>
              </a:ext>
            </a:extLst>
          </p:cNvPr>
          <p:cNvSpPr txBox="1"/>
          <p:nvPr/>
        </p:nvSpPr>
        <p:spPr>
          <a:xfrm>
            <a:off x="6425682" y="2097015"/>
            <a:ext cx="5483551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b="1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Tailoring Financial Strategies:</a:t>
            </a:r>
            <a:endParaRPr lang="en-IN" dirty="0">
              <a:solidFill>
                <a:srgbClr val="00838D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>
                <a:effectLst/>
                <a:latin typeface="Poppins" pitchFamily="2" charset="77"/>
                <a:cs typeface="Poppins" pitchFamily="2" charset="77"/>
              </a:rPr>
              <a:t> Customizing financial plans according to the specific growth stage</a:t>
            </a:r>
            <a:br>
              <a:rPr lang="en-IN" b="1" dirty="0">
                <a:effectLst/>
                <a:latin typeface="Poppins" pitchFamily="2" charset="77"/>
                <a:cs typeface="Poppins" pitchFamily="2" charset="77"/>
              </a:rPr>
            </a:br>
            <a:br>
              <a:rPr lang="en-IN" b="1" dirty="0">
                <a:effectLst/>
                <a:latin typeface="Poppins" pitchFamily="2" charset="77"/>
                <a:cs typeface="Poppins" pitchFamily="2" charset="77"/>
              </a:rPr>
            </a:br>
            <a:br>
              <a:rPr lang="en-IN" b="1" dirty="0">
                <a:effectLst/>
                <a:latin typeface="Poppins" pitchFamily="2" charset="77"/>
                <a:cs typeface="Poppins" pitchFamily="2" charset="77"/>
              </a:rPr>
            </a:br>
            <a:r>
              <a:rPr lang="en-IN" b="1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Growing Expertise Alongside Business:</a:t>
            </a:r>
            <a:endParaRPr lang="en-IN" dirty="0">
              <a:solidFill>
                <a:srgbClr val="00838D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dirty="0">
                <a:effectLst/>
                <a:latin typeface="Poppins" pitchFamily="2" charset="77"/>
                <a:cs typeface="Poppins" pitchFamily="2" charset="77"/>
              </a:rPr>
              <a:t> </a:t>
            </a:r>
            <a:r>
              <a:rPr lang="en-IN" sz="1600" dirty="0">
                <a:effectLst/>
                <a:latin typeface="Poppins" pitchFamily="2" charset="77"/>
                <a:cs typeface="Poppins" pitchFamily="2" charset="77"/>
              </a:rPr>
              <a:t>Progressing financial skills in tandem with the business's growth helps navigate increasing complexities at each funding stage.</a:t>
            </a:r>
            <a:br>
              <a:rPr lang="en-IN" sz="1600" dirty="0">
                <a:effectLst/>
                <a:latin typeface="Poppins" pitchFamily="2" charset="77"/>
                <a:cs typeface="Poppins" pitchFamily="2" charset="77"/>
              </a:rPr>
            </a:br>
            <a:br>
              <a:rPr lang="en-IN" sz="1600" dirty="0">
                <a:effectLst/>
                <a:latin typeface="Poppins" pitchFamily="2" charset="77"/>
                <a:cs typeface="Poppins" pitchFamily="2" charset="77"/>
              </a:rPr>
            </a:br>
            <a:endParaRPr lang="en-IN" sz="1600" dirty="0">
              <a:effectLst/>
              <a:latin typeface="Poppins" pitchFamily="2" charset="77"/>
              <a:cs typeface="Poppins" pitchFamily="2" charset="77"/>
            </a:endParaRPr>
          </a:p>
          <a:p>
            <a:r>
              <a:rPr lang="en-IN" b="1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Prioritizing Revenue in Today's Market:</a:t>
            </a:r>
            <a:endParaRPr lang="en-IN" dirty="0">
              <a:solidFill>
                <a:srgbClr val="00838D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dirty="0">
                <a:effectLst/>
                <a:latin typeface="Poppins" pitchFamily="2" charset="77"/>
                <a:cs typeface="Poppins" pitchFamily="2" charset="77"/>
              </a:rPr>
              <a:t> </a:t>
            </a:r>
            <a:r>
              <a:rPr lang="en-IN" sz="1600" dirty="0">
                <a:effectLst/>
                <a:latin typeface="Poppins" pitchFamily="2" charset="77"/>
                <a:cs typeface="Poppins" pitchFamily="2" charset="77"/>
              </a:rPr>
              <a:t>Recognizing the current market's focus on revenue as a key success factor for </a:t>
            </a:r>
            <a:r>
              <a:rPr lang="en-IN" sz="1600" dirty="0" err="1">
                <a:effectLst/>
                <a:latin typeface="Poppins" pitchFamily="2" charset="77"/>
                <a:cs typeface="Poppins" pitchFamily="2" charset="77"/>
              </a:rPr>
              <a:t>startups</a:t>
            </a:r>
            <a:r>
              <a:rPr lang="en-IN" sz="1600" dirty="0">
                <a:effectLst/>
                <a:latin typeface="Poppins" pitchFamily="2" charset="77"/>
                <a:cs typeface="Poppins" pitchFamily="2" charset="77"/>
              </a:rPr>
              <a:t>.</a:t>
            </a:r>
            <a:endParaRPr lang="en-IN" dirty="0">
              <a:effectLst/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CEF974-AAD2-3CDB-72FC-1FB460DCAF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764" t="9528" r="8901" b="11349"/>
          <a:stretch/>
        </p:blipFill>
        <p:spPr>
          <a:xfrm>
            <a:off x="0" y="1090906"/>
            <a:ext cx="6096000" cy="5767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93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6">
            <a:extLst>
              <a:ext uri="{FF2B5EF4-FFF2-40B4-BE49-F238E27FC236}">
                <a16:creationId xmlns:a16="http://schemas.microsoft.com/office/drawing/2014/main" id="{66509507-7812-C6D4-A513-7E1A38097138}"/>
              </a:ext>
            </a:extLst>
          </p:cNvPr>
          <p:cNvSpPr txBox="1">
            <a:spLocks/>
          </p:cNvSpPr>
          <p:nvPr/>
        </p:nvSpPr>
        <p:spPr>
          <a:xfrm>
            <a:off x="273202" y="169778"/>
            <a:ext cx="9861398" cy="4107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INVESTOR MINDSET</a:t>
            </a:r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id="{B74F7FAA-0868-8F03-B580-804255F22499}"/>
              </a:ext>
            </a:extLst>
          </p:cNvPr>
          <p:cNvSpPr/>
          <p:nvPr/>
        </p:nvSpPr>
        <p:spPr>
          <a:xfrm>
            <a:off x="286511" y="721228"/>
            <a:ext cx="500380" cy="38100"/>
          </a:xfrm>
          <a:custGeom>
            <a:avLst/>
            <a:gdLst/>
            <a:ahLst/>
            <a:cxnLst/>
            <a:rect l="l" t="t" r="r" b="b"/>
            <a:pathLst>
              <a:path w="500380" h="38100">
                <a:moveTo>
                  <a:pt x="499872" y="0"/>
                </a:moveTo>
                <a:lnTo>
                  <a:pt x="0" y="0"/>
                </a:lnTo>
                <a:lnTo>
                  <a:pt x="0" y="38100"/>
                </a:lnTo>
                <a:lnTo>
                  <a:pt x="499872" y="38100"/>
                </a:lnTo>
                <a:lnTo>
                  <a:pt x="499872" y="0"/>
                </a:lnTo>
                <a:close/>
              </a:path>
            </a:pathLst>
          </a:custGeom>
          <a:solidFill>
            <a:srgbClr val="087E86"/>
          </a:solidFill>
        </p:spPr>
        <p:txBody>
          <a:bodyPr wrap="square" lIns="0" tIns="0" rIns="0" bIns="0" rtlCol="0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ECEF1F-BB49-A54F-C730-6A77B8D95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5511" y="285919"/>
            <a:ext cx="473722" cy="453351"/>
          </a:xfrm>
          <a:prstGeom prst="rect">
            <a:avLst/>
          </a:prstGeom>
        </p:spPr>
      </p:pic>
      <p:sp>
        <p:nvSpPr>
          <p:cNvPr id="5" name="Chord 4">
            <a:extLst>
              <a:ext uri="{FF2B5EF4-FFF2-40B4-BE49-F238E27FC236}">
                <a16:creationId xmlns:a16="http://schemas.microsoft.com/office/drawing/2014/main" id="{B69E5082-B04C-45F5-BF21-937987DBC70B}"/>
              </a:ext>
            </a:extLst>
          </p:cNvPr>
          <p:cNvSpPr/>
          <p:nvPr/>
        </p:nvSpPr>
        <p:spPr>
          <a:xfrm rot="3866524">
            <a:off x="7822637" y="1145193"/>
            <a:ext cx="1135357" cy="1610498"/>
          </a:xfrm>
          <a:prstGeom prst="chord">
            <a:avLst>
              <a:gd name="adj1" fmla="val 3975786"/>
              <a:gd name="adj2" fmla="val 148022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D9AFB6-83D4-6B1C-D173-DE8C7C156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212830"/>
            <a:ext cx="6811347" cy="56806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A01150-C1D1-321E-16F5-67CA041CFD84}"/>
              </a:ext>
            </a:extLst>
          </p:cNvPr>
          <p:cNvSpPr txBox="1"/>
          <p:nvPr/>
        </p:nvSpPr>
        <p:spPr>
          <a:xfrm>
            <a:off x="6413239" y="1488777"/>
            <a:ext cx="5495994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Investment Potential:</a:t>
            </a:r>
            <a:endParaRPr lang="en-IN" b="0" i="0" dirty="0">
              <a:solidFill>
                <a:srgbClr val="00838D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 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CAs have the path to become investors.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 They bring unique perspectives on finance to founders.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3C6D5B-B956-736C-AC1E-7E1F9F4DD37C}"/>
              </a:ext>
            </a:extLst>
          </p:cNvPr>
          <p:cNvSpPr txBox="1"/>
          <p:nvPr/>
        </p:nvSpPr>
        <p:spPr>
          <a:xfrm>
            <a:off x="6407019" y="2965254"/>
            <a:ext cx="549599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Diversify Your Portfolio:</a:t>
            </a:r>
            <a:endParaRPr lang="en-IN" b="0" i="0" dirty="0">
              <a:solidFill>
                <a:srgbClr val="00838D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 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Investing allows CAs to diversify their financial portfolios.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It's an opportunity to explore different avenues beyond traditional financial roles.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069BBD-BEEA-81BD-2B6C-2817315F10BC}"/>
              </a:ext>
            </a:extLst>
          </p:cNvPr>
          <p:cNvSpPr txBox="1"/>
          <p:nvPr/>
        </p:nvSpPr>
        <p:spPr>
          <a:xfrm>
            <a:off x="6407019" y="4815575"/>
            <a:ext cx="550221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Financial Returns:</a:t>
            </a:r>
            <a:endParaRPr lang="en-IN" b="0" i="0" dirty="0">
              <a:solidFill>
                <a:srgbClr val="00838D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 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By investing in </a:t>
            </a:r>
            <a:r>
              <a:rPr lang="en-IN" sz="1600" b="0" i="0" dirty="0" err="1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startups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, CAs can potentially reap good financial returns.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 It's a way to grow wealth while contributing to the success of emerging businesses.</a:t>
            </a:r>
          </a:p>
        </p:txBody>
      </p:sp>
    </p:spTree>
    <p:extLst>
      <p:ext uri="{BB962C8B-B14F-4D97-AF65-F5344CB8AC3E}">
        <p14:creationId xmlns:p14="http://schemas.microsoft.com/office/powerpoint/2010/main" val="2496661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6C560D8-AEF2-9D2A-5E3D-ED11DF4CCB30}"/>
              </a:ext>
            </a:extLst>
          </p:cNvPr>
          <p:cNvSpPr txBox="1">
            <a:spLocks/>
          </p:cNvSpPr>
          <p:nvPr/>
        </p:nvSpPr>
        <p:spPr>
          <a:xfrm>
            <a:off x="4125874" y="2935842"/>
            <a:ext cx="9469120" cy="19007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4400" b="1" i="1" dirty="0">
                <a:solidFill>
                  <a:srgbClr val="027865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Thank you!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E2E7CE-5ED3-F2AF-AFF9-A063DA3D0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29300" cy="3886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7EF382-28F3-9DC9-55C6-7E34A8D52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61" y="788324"/>
            <a:ext cx="6858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CB5E15-AD53-158E-37BA-B67A31618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5511" y="285919"/>
            <a:ext cx="473722" cy="45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923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F6B8342E-7338-C9F9-1E33-EB317BD08C6C}"/>
              </a:ext>
            </a:extLst>
          </p:cNvPr>
          <p:cNvGrpSpPr/>
          <p:nvPr/>
        </p:nvGrpSpPr>
        <p:grpSpPr>
          <a:xfrm>
            <a:off x="-197853" y="405023"/>
            <a:ext cx="13326024" cy="6977801"/>
            <a:chOff x="-197853" y="405023"/>
            <a:chExt cx="13326024" cy="6977801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80420A0-E2F6-2B44-2D7C-2C28E7B800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28057" y="405023"/>
              <a:ext cx="11800114" cy="6977801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68E156A-3231-B916-DE89-B66199F213C3}"/>
                </a:ext>
              </a:extLst>
            </p:cNvPr>
            <p:cNvSpPr/>
            <p:nvPr/>
          </p:nvSpPr>
          <p:spPr>
            <a:xfrm rot="20079325">
              <a:off x="-197853" y="5886052"/>
              <a:ext cx="2108093" cy="281057"/>
            </a:xfrm>
            <a:prstGeom prst="rect">
              <a:avLst/>
            </a:prstGeom>
            <a:solidFill>
              <a:srgbClr val="0083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A886C235-D293-47BF-8210-88CAB47F9BCE}"/>
              </a:ext>
            </a:extLst>
          </p:cNvPr>
          <p:cNvSpPr txBox="1"/>
          <p:nvPr/>
        </p:nvSpPr>
        <p:spPr>
          <a:xfrm>
            <a:off x="551486" y="678782"/>
            <a:ext cx="658481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32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Poppins" pitchFamily="2" charset="77"/>
                <a:cs typeface="Poppins" pitchFamily="2" charset="77"/>
              </a:rPr>
              <a:t>Even the largest corporations were once just small </a:t>
            </a:r>
            <a:r>
              <a:rPr lang="en-IN" sz="3200" b="1" i="0" dirty="0" err="1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startups</a:t>
            </a:r>
            <a:r>
              <a:rPr lang="en-IN" sz="3200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 </a:t>
            </a:r>
            <a:r>
              <a:rPr lang="en-IN" sz="32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Poppins" pitchFamily="2" charset="77"/>
                <a:cs typeface="Poppins" pitchFamily="2" charset="77"/>
              </a:rPr>
              <a:t>with a </a:t>
            </a:r>
            <a:r>
              <a:rPr lang="en-IN" sz="3200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big vision</a:t>
            </a:r>
            <a:r>
              <a:rPr lang="en-IN" sz="3200" b="1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Poppins" pitchFamily="2" charset="77"/>
                <a:cs typeface="Poppins" pitchFamily="2" charset="77"/>
              </a:rPr>
              <a:t>. Every success story begins with an idea and the courage to pursue it.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cs typeface="Poppins" pitchFamily="2" charset="77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F136A58-6052-D8A3-7560-766B24D83115}"/>
              </a:ext>
            </a:extLst>
          </p:cNvPr>
          <p:cNvCxnSpPr>
            <a:cxnSpLocks/>
          </p:cNvCxnSpPr>
          <p:nvPr/>
        </p:nvCxnSpPr>
        <p:spPr>
          <a:xfrm>
            <a:off x="306389" y="679819"/>
            <a:ext cx="0" cy="3037420"/>
          </a:xfrm>
          <a:prstGeom prst="line">
            <a:avLst/>
          </a:prstGeom>
          <a:ln w="38100">
            <a:solidFill>
              <a:srgbClr val="0083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163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6">
            <a:extLst>
              <a:ext uri="{FF2B5EF4-FFF2-40B4-BE49-F238E27FC236}">
                <a16:creationId xmlns:a16="http://schemas.microsoft.com/office/drawing/2014/main" id="{8FFB1587-1DC3-F774-DA1E-C77129AAB2E8}"/>
              </a:ext>
            </a:extLst>
          </p:cNvPr>
          <p:cNvSpPr txBox="1">
            <a:spLocks/>
          </p:cNvSpPr>
          <p:nvPr/>
        </p:nvSpPr>
        <p:spPr>
          <a:xfrm>
            <a:off x="273202" y="169778"/>
            <a:ext cx="9861398" cy="4107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UNDERSTANDING STARTUPS</a:t>
            </a:r>
          </a:p>
        </p:txBody>
      </p:sp>
      <p:sp>
        <p:nvSpPr>
          <p:cNvPr id="31" name="object 8">
            <a:extLst>
              <a:ext uri="{FF2B5EF4-FFF2-40B4-BE49-F238E27FC236}">
                <a16:creationId xmlns:a16="http://schemas.microsoft.com/office/drawing/2014/main" id="{8F449CE3-8E95-C153-4E20-C3960C11D064}"/>
              </a:ext>
            </a:extLst>
          </p:cNvPr>
          <p:cNvSpPr/>
          <p:nvPr/>
        </p:nvSpPr>
        <p:spPr>
          <a:xfrm>
            <a:off x="286511" y="721228"/>
            <a:ext cx="500380" cy="38100"/>
          </a:xfrm>
          <a:custGeom>
            <a:avLst/>
            <a:gdLst/>
            <a:ahLst/>
            <a:cxnLst/>
            <a:rect l="l" t="t" r="r" b="b"/>
            <a:pathLst>
              <a:path w="500380" h="38100">
                <a:moveTo>
                  <a:pt x="499872" y="0"/>
                </a:moveTo>
                <a:lnTo>
                  <a:pt x="0" y="0"/>
                </a:lnTo>
                <a:lnTo>
                  <a:pt x="0" y="38100"/>
                </a:lnTo>
                <a:lnTo>
                  <a:pt x="499872" y="38100"/>
                </a:lnTo>
                <a:lnTo>
                  <a:pt x="499872" y="0"/>
                </a:lnTo>
                <a:close/>
              </a:path>
            </a:pathLst>
          </a:custGeom>
          <a:solidFill>
            <a:srgbClr val="087E86"/>
          </a:solidFill>
        </p:spPr>
        <p:txBody>
          <a:bodyPr wrap="square" lIns="0" tIns="0" rIns="0" bIns="0" rtlCol="0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AFF741F-B622-38A4-B26C-0F7166F2F800}"/>
              </a:ext>
            </a:extLst>
          </p:cNvPr>
          <p:cNvGrpSpPr/>
          <p:nvPr/>
        </p:nvGrpSpPr>
        <p:grpSpPr>
          <a:xfrm>
            <a:off x="-4282" y="169778"/>
            <a:ext cx="12223320" cy="6684065"/>
            <a:chOff x="-4282" y="169778"/>
            <a:chExt cx="12223320" cy="668406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AC3BFF7-DEE3-2764-58E4-CF8F2CB4B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19283" y="169778"/>
              <a:ext cx="6684065" cy="668406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4356C5C-2885-BF07-C8ED-B119EB9B58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028" t="22384" r="-201" b="58558"/>
            <a:stretch/>
          </p:blipFill>
          <p:spPr>
            <a:xfrm>
              <a:off x="9490000" y="1665962"/>
              <a:ext cx="1214718" cy="127380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DEAAA9E-E29C-F494-EBFB-B10B001F53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028" t="22384" r="-201" b="58558"/>
            <a:stretch/>
          </p:blipFill>
          <p:spPr>
            <a:xfrm>
              <a:off x="10650243" y="1665962"/>
              <a:ext cx="1214718" cy="127380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C62F31-AC59-5A6B-AFF6-F8A4A360B8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028" t="22384" r="-201" b="58558"/>
            <a:stretch/>
          </p:blipFill>
          <p:spPr>
            <a:xfrm>
              <a:off x="11004320" y="1665962"/>
              <a:ext cx="1214718" cy="127380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89BE2C9-FDAF-6EC4-38DF-F94879369C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028" t="22384" r="-201" b="58558"/>
            <a:stretch/>
          </p:blipFill>
          <p:spPr>
            <a:xfrm>
              <a:off x="1628899" y="1665962"/>
              <a:ext cx="1214718" cy="127380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133D0A5-9F2D-D4E6-D2F8-509A00DED5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028" t="22384" r="-201" b="58558"/>
            <a:stretch/>
          </p:blipFill>
          <p:spPr>
            <a:xfrm>
              <a:off x="656622" y="1665962"/>
              <a:ext cx="1214718" cy="127380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B9D0825-51B6-E726-D324-237D89C682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028" t="22384" r="3498" b="58558"/>
            <a:stretch/>
          </p:blipFill>
          <p:spPr>
            <a:xfrm>
              <a:off x="-4282" y="1665962"/>
              <a:ext cx="967450" cy="1273802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9D1700D-4449-ACBA-0AD4-6ACE1EE31B41}"/>
              </a:ext>
            </a:extLst>
          </p:cNvPr>
          <p:cNvSpPr txBox="1"/>
          <p:nvPr/>
        </p:nvSpPr>
        <p:spPr>
          <a:xfrm>
            <a:off x="4477870" y="1626887"/>
            <a:ext cx="23787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TRADITIONAL</a:t>
            </a:r>
            <a:br>
              <a:rPr lang="en-IN" sz="1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</a:br>
            <a:r>
              <a:rPr lang="en-IN" sz="1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BUSINESS</a:t>
            </a:r>
            <a:endParaRPr lang="en-US" sz="1200"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9898A2-C33D-A1FF-A481-0B1C921ED6DE}"/>
              </a:ext>
            </a:extLst>
          </p:cNvPr>
          <p:cNvSpPr txBox="1"/>
          <p:nvPr/>
        </p:nvSpPr>
        <p:spPr>
          <a:xfrm>
            <a:off x="5463647" y="1084806"/>
            <a:ext cx="23787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2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STARTUPS</a:t>
            </a:r>
            <a:endParaRPr lang="en-US" sz="1200"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14" name="Graphic 13" descr="Marker with solid fill">
            <a:extLst>
              <a:ext uri="{FF2B5EF4-FFF2-40B4-BE49-F238E27FC236}">
                <a16:creationId xmlns:a16="http://schemas.microsoft.com/office/drawing/2014/main" id="{F7E5C019-9120-8ED2-F241-1A3040A060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7741" y="1084806"/>
            <a:ext cx="914400" cy="914400"/>
          </a:xfrm>
          <a:prstGeom prst="rect">
            <a:avLst/>
          </a:prstGeom>
        </p:spPr>
      </p:pic>
      <p:pic>
        <p:nvPicPr>
          <p:cNvPr id="15" name="Graphic 14" descr="Marker with solid fill">
            <a:extLst>
              <a:ext uri="{FF2B5EF4-FFF2-40B4-BE49-F238E27FC236}">
                <a16:creationId xmlns:a16="http://schemas.microsoft.com/office/drawing/2014/main" id="{7CB20D18-151A-BEBC-F6C3-72CF97B79E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01574" y="1084806"/>
            <a:ext cx="914400" cy="9144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5607666-9B89-5625-0E5C-DEDD904BE252}"/>
              </a:ext>
            </a:extLst>
          </p:cNvPr>
          <p:cNvSpPr txBox="1"/>
          <p:nvPr/>
        </p:nvSpPr>
        <p:spPr>
          <a:xfrm>
            <a:off x="-337172" y="1912730"/>
            <a:ext cx="23787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dirty="0">
                <a:latin typeface="Poppins" pitchFamily="2" charset="77"/>
                <a:cs typeface="Poppins" pitchFamily="2" charset="77"/>
              </a:rPr>
              <a:t>Sustainability</a:t>
            </a:r>
            <a:endParaRPr lang="en-US" sz="14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62660B-B937-A1B2-4C0A-07CF21962A40}"/>
              </a:ext>
            </a:extLst>
          </p:cNvPr>
          <p:cNvSpPr txBox="1"/>
          <p:nvPr/>
        </p:nvSpPr>
        <p:spPr>
          <a:xfrm>
            <a:off x="10170084" y="1995086"/>
            <a:ext cx="23787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dirty="0">
                <a:latin typeface="Poppins" pitchFamily="2" charset="77"/>
                <a:cs typeface="Poppins" pitchFamily="2" charset="77"/>
              </a:rPr>
              <a:t>High Growth</a:t>
            </a:r>
            <a:endParaRPr lang="en-US" sz="14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50D7D8-D714-8CEA-79AB-A75F237DA15A}"/>
              </a:ext>
            </a:extLst>
          </p:cNvPr>
          <p:cNvSpPr txBox="1"/>
          <p:nvPr/>
        </p:nvSpPr>
        <p:spPr>
          <a:xfrm>
            <a:off x="6623302" y="3640156"/>
            <a:ext cx="64497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600" b="0" i="0" dirty="0" err="1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Startups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 tackle </a:t>
            </a:r>
            <a:r>
              <a:rPr lang="en-IN" sz="1600" b="1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large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, </a:t>
            </a:r>
            <a:r>
              <a:rPr lang="en-IN" sz="1600" b="1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industry-shaping problems.</a:t>
            </a:r>
            <a:endParaRPr lang="en-US" sz="16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2B3CD6-682E-09AA-FFA2-9FD54ABAA5E1}"/>
              </a:ext>
            </a:extLst>
          </p:cNvPr>
          <p:cNvSpPr txBox="1"/>
          <p:nvPr/>
        </p:nvSpPr>
        <p:spPr>
          <a:xfrm>
            <a:off x="6737601" y="4679102"/>
            <a:ext cx="64497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Goal: </a:t>
            </a:r>
            <a:r>
              <a:rPr lang="en-IN" sz="1600" b="1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Rapid growth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 and </a:t>
            </a:r>
            <a:r>
              <a:rPr lang="en-IN" sz="1600" b="1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market disruption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D854FE5-2776-34DA-57FE-CF0B5FDF744A}"/>
              </a:ext>
            </a:extLst>
          </p:cNvPr>
          <p:cNvSpPr txBox="1"/>
          <p:nvPr/>
        </p:nvSpPr>
        <p:spPr>
          <a:xfrm>
            <a:off x="6819246" y="5718048"/>
            <a:ext cx="64497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Innovative, </a:t>
            </a:r>
            <a:r>
              <a:rPr lang="en-IN" sz="1600" b="1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Risk-tolerant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 and </a:t>
            </a:r>
            <a:r>
              <a:rPr lang="en-IN" sz="1600" b="1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agile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1FABD6-D4B8-5CDE-6AA0-A436E3A698F3}"/>
              </a:ext>
            </a:extLst>
          </p:cNvPr>
          <p:cNvSpPr txBox="1"/>
          <p:nvPr/>
        </p:nvSpPr>
        <p:spPr>
          <a:xfrm>
            <a:off x="-750449" y="3652818"/>
            <a:ext cx="64497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Traditional businesses solve quick, </a:t>
            </a:r>
            <a:r>
              <a:rPr lang="en-IN" sz="1600" b="1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niche challenges.</a:t>
            </a:r>
            <a:endParaRPr lang="en-US" sz="16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127316C-8D23-CE85-9E91-C3152300316F}"/>
              </a:ext>
            </a:extLst>
          </p:cNvPr>
          <p:cNvSpPr txBox="1"/>
          <p:nvPr/>
        </p:nvSpPr>
        <p:spPr>
          <a:xfrm>
            <a:off x="-864752" y="4691764"/>
            <a:ext cx="64497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Goal: </a:t>
            </a:r>
            <a:r>
              <a:rPr lang="en-IN" sz="1600" b="1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Consistent profitability and Lasting presence.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BA9837-E467-3CA6-B253-29ED4CEA0DFB}"/>
              </a:ext>
            </a:extLst>
          </p:cNvPr>
          <p:cNvSpPr txBox="1"/>
          <p:nvPr/>
        </p:nvSpPr>
        <p:spPr>
          <a:xfrm>
            <a:off x="-946397" y="5730710"/>
            <a:ext cx="64497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Established, </a:t>
            </a:r>
            <a:r>
              <a:rPr lang="en-IN" sz="1600" b="1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Risk-averse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 and </a:t>
            </a:r>
            <a:r>
              <a:rPr lang="en-IN" sz="1600" b="1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stable</a:t>
            </a:r>
            <a:r>
              <a:rPr lang="en-IN" sz="1600" b="0" i="0" dirty="0">
                <a:solidFill>
                  <a:srgbClr val="374151"/>
                </a:solidFill>
                <a:effectLst/>
                <a:latin typeface="Poppins" pitchFamily="2" charset="77"/>
                <a:cs typeface="Poppins" pitchFamily="2" charset="77"/>
              </a:rPr>
              <a:t>.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7311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6">
            <a:extLst>
              <a:ext uri="{FF2B5EF4-FFF2-40B4-BE49-F238E27FC236}">
                <a16:creationId xmlns:a16="http://schemas.microsoft.com/office/drawing/2014/main" id="{8FFB1587-1DC3-F774-DA1E-C77129AAB2E8}"/>
              </a:ext>
            </a:extLst>
          </p:cNvPr>
          <p:cNvSpPr txBox="1">
            <a:spLocks/>
          </p:cNvSpPr>
          <p:nvPr/>
        </p:nvSpPr>
        <p:spPr>
          <a:xfrm>
            <a:off x="273202" y="169778"/>
            <a:ext cx="9861398" cy="4107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INDIAN UNICORN CHRONICLES</a:t>
            </a:r>
          </a:p>
        </p:txBody>
      </p:sp>
      <p:sp>
        <p:nvSpPr>
          <p:cNvPr id="31" name="object 8">
            <a:extLst>
              <a:ext uri="{FF2B5EF4-FFF2-40B4-BE49-F238E27FC236}">
                <a16:creationId xmlns:a16="http://schemas.microsoft.com/office/drawing/2014/main" id="{8F449CE3-8E95-C153-4E20-C3960C11D064}"/>
              </a:ext>
            </a:extLst>
          </p:cNvPr>
          <p:cNvSpPr/>
          <p:nvPr/>
        </p:nvSpPr>
        <p:spPr>
          <a:xfrm>
            <a:off x="286511" y="721228"/>
            <a:ext cx="500380" cy="38100"/>
          </a:xfrm>
          <a:custGeom>
            <a:avLst/>
            <a:gdLst/>
            <a:ahLst/>
            <a:cxnLst/>
            <a:rect l="l" t="t" r="r" b="b"/>
            <a:pathLst>
              <a:path w="500380" h="38100">
                <a:moveTo>
                  <a:pt x="499872" y="0"/>
                </a:moveTo>
                <a:lnTo>
                  <a:pt x="0" y="0"/>
                </a:lnTo>
                <a:lnTo>
                  <a:pt x="0" y="38100"/>
                </a:lnTo>
                <a:lnTo>
                  <a:pt x="499872" y="38100"/>
                </a:lnTo>
                <a:lnTo>
                  <a:pt x="499872" y="0"/>
                </a:lnTo>
                <a:close/>
              </a:path>
            </a:pathLst>
          </a:custGeom>
          <a:solidFill>
            <a:srgbClr val="087E86"/>
          </a:solidFill>
        </p:spPr>
        <p:txBody>
          <a:bodyPr wrap="square" lIns="0" tIns="0" rIns="0" bIns="0" rtlCol="0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D778F6-3DA8-E29C-0AAD-00E482C108F8}"/>
              </a:ext>
            </a:extLst>
          </p:cNvPr>
          <p:cNvSpPr txBox="1"/>
          <p:nvPr/>
        </p:nvSpPr>
        <p:spPr>
          <a:xfrm>
            <a:off x="286511" y="1953750"/>
            <a:ext cx="5047863" cy="1180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b="0" i="0" dirty="0"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India is home to </a:t>
            </a:r>
            <a:r>
              <a:rPr lang="en-IN" sz="3600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111 unicorns</a:t>
            </a:r>
            <a:endParaRPr lang="en-IN" sz="3600" b="1" dirty="0">
              <a:solidFill>
                <a:srgbClr val="000000"/>
              </a:solidFill>
              <a:latin typeface="Poppins" pitchFamily="2" charset="77"/>
              <a:cs typeface="Poppins" pitchFamily="2" charset="77"/>
            </a:endParaRPr>
          </a:p>
          <a:p>
            <a:pPr>
              <a:lnSpc>
                <a:spcPts val="1900"/>
              </a:lnSpc>
            </a:pPr>
            <a:br>
              <a:rPr lang="en-IN" sz="3600" b="1" i="0" dirty="0"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</a:br>
            <a:r>
              <a:rPr lang="en-IN" b="0" i="0" dirty="0"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with a total valuation of </a:t>
            </a:r>
            <a:r>
              <a:rPr lang="en-IN" sz="2800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$349.67 Bn</a:t>
            </a:r>
            <a:endParaRPr lang="en-US" b="1" dirty="0">
              <a:solidFill>
                <a:srgbClr val="00838D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C994BF-E837-8DF4-2338-0C8DF8672A69}"/>
              </a:ext>
            </a:extLst>
          </p:cNvPr>
          <p:cNvSpPr txBox="1"/>
          <p:nvPr/>
        </p:nvSpPr>
        <p:spPr>
          <a:xfrm>
            <a:off x="273202" y="637245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200" b="0" i="0" dirty="0"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*Data as of 03rd October 2023</a:t>
            </a:r>
            <a:endParaRPr lang="en-US" sz="12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0F65AA-42BF-A765-CA2D-BD19F7FCE277}"/>
              </a:ext>
            </a:extLst>
          </p:cNvPr>
          <p:cNvSpPr txBox="1"/>
          <p:nvPr/>
        </p:nvSpPr>
        <p:spPr>
          <a:xfrm>
            <a:off x="286511" y="3967523"/>
            <a:ext cx="504786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3200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1 out every 10 unicorns</a:t>
            </a:r>
          </a:p>
          <a:p>
            <a:r>
              <a:rPr lang="en-IN" b="0" i="0" dirty="0"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globally have been born in </a:t>
            </a:r>
            <a:r>
              <a:rPr lang="en-IN" sz="2400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India</a:t>
            </a:r>
            <a:endParaRPr lang="en-US" b="1" dirty="0">
              <a:solidFill>
                <a:srgbClr val="00838D"/>
              </a:solidFill>
              <a:latin typeface="Poppins" pitchFamily="2" charset="77"/>
              <a:cs typeface="Poppins" pitchFamily="2" charset="77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A24E808-5631-1C5F-A219-E2DA9F7FBB37}"/>
              </a:ext>
            </a:extLst>
          </p:cNvPr>
          <p:cNvCxnSpPr/>
          <p:nvPr/>
        </p:nvCxnSpPr>
        <p:spPr>
          <a:xfrm>
            <a:off x="273202" y="3555360"/>
            <a:ext cx="4917390" cy="0"/>
          </a:xfrm>
          <a:prstGeom prst="line">
            <a:avLst/>
          </a:prstGeom>
          <a:ln w="19050">
            <a:solidFill>
              <a:srgbClr val="0083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39F845A-31B0-A8D4-60A2-53D8F8F6A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967" y="885481"/>
            <a:ext cx="4576796" cy="491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818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6">
            <a:extLst>
              <a:ext uri="{FF2B5EF4-FFF2-40B4-BE49-F238E27FC236}">
                <a16:creationId xmlns:a16="http://schemas.microsoft.com/office/drawing/2014/main" id="{8FFB1587-1DC3-F774-DA1E-C77129AAB2E8}"/>
              </a:ext>
            </a:extLst>
          </p:cNvPr>
          <p:cNvSpPr txBox="1">
            <a:spLocks/>
          </p:cNvSpPr>
          <p:nvPr/>
        </p:nvSpPr>
        <p:spPr>
          <a:xfrm>
            <a:off x="273202" y="169778"/>
            <a:ext cx="9861398" cy="4107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ADVANTAGE CLUB'S STARTUP JOURNEY</a:t>
            </a:r>
          </a:p>
        </p:txBody>
      </p:sp>
      <p:sp>
        <p:nvSpPr>
          <p:cNvPr id="31" name="object 8">
            <a:extLst>
              <a:ext uri="{FF2B5EF4-FFF2-40B4-BE49-F238E27FC236}">
                <a16:creationId xmlns:a16="http://schemas.microsoft.com/office/drawing/2014/main" id="{8F449CE3-8E95-C153-4E20-C3960C11D064}"/>
              </a:ext>
            </a:extLst>
          </p:cNvPr>
          <p:cNvSpPr/>
          <p:nvPr/>
        </p:nvSpPr>
        <p:spPr>
          <a:xfrm>
            <a:off x="286511" y="721228"/>
            <a:ext cx="500380" cy="38100"/>
          </a:xfrm>
          <a:custGeom>
            <a:avLst/>
            <a:gdLst/>
            <a:ahLst/>
            <a:cxnLst/>
            <a:rect l="l" t="t" r="r" b="b"/>
            <a:pathLst>
              <a:path w="500380" h="38100">
                <a:moveTo>
                  <a:pt x="499872" y="0"/>
                </a:moveTo>
                <a:lnTo>
                  <a:pt x="0" y="0"/>
                </a:lnTo>
                <a:lnTo>
                  <a:pt x="0" y="38100"/>
                </a:lnTo>
                <a:lnTo>
                  <a:pt x="499872" y="38100"/>
                </a:lnTo>
                <a:lnTo>
                  <a:pt x="499872" y="0"/>
                </a:lnTo>
                <a:close/>
              </a:path>
            </a:pathLst>
          </a:custGeom>
          <a:solidFill>
            <a:srgbClr val="087E86"/>
          </a:solidFill>
        </p:spPr>
        <p:txBody>
          <a:bodyPr wrap="square" lIns="0" tIns="0" rIns="0" bIns="0" rtlCol="0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64BC206-5C22-9F3C-4D8D-B1ED3FD5E9A9}"/>
              </a:ext>
            </a:extLst>
          </p:cNvPr>
          <p:cNvCxnSpPr>
            <a:cxnSpLocks/>
          </p:cNvCxnSpPr>
          <p:nvPr/>
        </p:nvCxnSpPr>
        <p:spPr>
          <a:xfrm>
            <a:off x="2601433" y="2029501"/>
            <a:ext cx="9590567" cy="0"/>
          </a:xfrm>
          <a:prstGeom prst="line">
            <a:avLst/>
          </a:prstGeom>
          <a:ln>
            <a:solidFill>
              <a:srgbClr val="007F87"/>
            </a:solidFill>
            <a:headEnd type="oval" w="lg" len="lg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E3ADCA99-A694-45E1-03B2-090F07B148C7}"/>
              </a:ext>
            </a:extLst>
          </p:cNvPr>
          <p:cNvSpPr/>
          <p:nvPr/>
        </p:nvSpPr>
        <p:spPr>
          <a:xfrm>
            <a:off x="2372833" y="1785660"/>
            <a:ext cx="540000" cy="540000"/>
          </a:xfrm>
          <a:prstGeom prst="ellipse">
            <a:avLst/>
          </a:prstGeom>
          <a:solidFill>
            <a:srgbClr val="0083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DA0D921-7A15-D434-1D31-FB7C484E1F2C}"/>
              </a:ext>
            </a:extLst>
          </p:cNvPr>
          <p:cNvSpPr/>
          <p:nvPr/>
        </p:nvSpPr>
        <p:spPr>
          <a:xfrm>
            <a:off x="4747614" y="1881421"/>
            <a:ext cx="296159" cy="296159"/>
          </a:xfrm>
          <a:prstGeom prst="ellipse">
            <a:avLst/>
          </a:prstGeom>
          <a:solidFill>
            <a:srgbClr val="0083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A34B4FB-5367-5A5D-024F-856B69B3FE5D}"/>
              </a:ext>
            </a:extLst>
          </p:cNvPr>
          <p:cNvSpPr/>
          <p:nvPr/>
        </p:nvSpPr>
        <p:spPr>
          <a:xfrm>
            <a:off x="9794617" y="1746192"/>
            <a:ext cx="540000" cy="540000"/>
          </a:xfrm>
          <a:prstGeom prst="ellipse">
            <a:avLst/>
          </a:prstGeom>
          <a:solidFill>
            <a:srgbClr val="0083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ECB9D2-BF65-9881-7152-F71C18714978}"/>
              </a:ext>
            </a:extLst>
          </p:cNvPr>
          <p:cNvSpPr txBox="1"/>
          <p:nvPr/>
        </p:nvSpPr>
        <p:spPr>
          <a:xfrm>
            <a:off x="1874163" y="1239112"/>
            <a:ext cx="1537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i="0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2016</a:t>
            </a:r>
            <a:endParaRPr lang="en-US" sz="32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8FB8CF-27CC-49F4-28E6-04A39FDCEC32}"/>
              </a:ext>
            </a:extLst>
          </p:cNvPr>
          <p:cNvSpPr txBox="1"/>
          <p:nvPr/>
        </p:nvSpPr>
        <p:spPr>
          <a:xfrm>
            <a:off x="4127023" y="1555351"/>
            <a:ext cx="15373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2000" b="1" i="0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2017</a:t>
            </a:r>
            <a:endParaRPr lang="en-US" sz="20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1DA287F-5F9C-CC5D-9548-25EBB8B52B2F}"/>
              </a:ext>
            </a:extLst>
          </p:cNvPr>
          <p:cNvSpPr/>
          <p:nvPr/>
        </p:nvSpPr>
        <p:spPr>
          <a:xfrm>
            <a:off x="7205254" y="1872207"/>
            <a:ext cx="296159" cy="296159"/>
          </a:xfrm>
          <a:prstGeom prst="ellipse">
            <a:avLst/>
          </a:prstGeom>
          <a:solidFill>
            <a:srgbClr val="0083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4658F1-2CD1-BBD7-97B5-AC57E59337BC}"/>
              </a:ext>
            </a:extLst>
          </p:cNvPr>
          <p:cNvSpPr txBox="1"/>
          <p:nvPr/>
        </p:nvSpPr>
        <p:spPr>
          <a:xfrm>
            <a:off x="6584663" y="1546137"/>
            <a:ext cx="15373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2000" b="1" i="0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2018</a:t>
            </a:r>
            <a:endParaRPr lang="en-US" sz="20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18A0E4-FF7E-1CB0-F86D-C0B387720B15}"/>
              </a:ext>
            </a:extLst>
          </p:cNvPr>
          <p:cNvSpPr txBox="1"/>
          <p:nvPr/>
        </p:nvSpPr>
        <p:spPr>
          <a:xfrm>
            <a:off x="9295947" y="1239111"/>
            <a:ext cx="1537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i="0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2019</a:t>
            </a:r>
            <a:endParaRPr lang="en-US" sz="32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E0FBB3-B249-9794-DBFD-869A37BDB2D1}"/>
              </a:ext>
            </a:extLst>
          </p:cNvPr>
          <p:cNvSpPr txBox="1"/>
          <p:nvPr/>
        </p:nvSpPr>
        <p:spPr>
          <a:xfrm>
            <a:off x="248486" y="2886190"/>
            <a:ext cx="1537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i="0" u="sng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2016</a:t>
            </a:r>
            <a:endParaRPr lang="en-US" sz="3200" b="1" u="sng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F7462C-59CD-E4B3-CAC1-2EE84B858199}"/>
              </a:ext>
            </a:extLst>
          </p:cNvPr>
          <p:cNvSpPr txBox="1"/>
          <p:nvPr/>
        </p:nvSpPr>
        <p:spPr>
          <a:xfrm>
            <a:off x="477779" y="3421434"/>
            <a:ext cx="1093589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Inception and seed funding</a:t>
            </a:r>
            <a:endParaRPr lang="en-IN" b="1" dirty="0">
              <a:solidFill>
                <a:srgbClr val="00838D"/>
              </a:solidFill>
              <a:latin typeface="Poppins" pitchFamily="2" charset="77"/>
              <a:cs typeface="Poppi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Poppins" pitchFamily="2" charset="77"/>
                <a:cs typeface="Poppins" pitchFamily="2" charset="77"/>
              </a:rPr>
              <a:t>Establishment of Advantage Club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Poppins" pitchFamily="2" charset="77"/>
                <a:cs typeface="Poppins" pitchFamily="2" charset="77"/>
              </a:rPr>
              <a:t>Securing initial funding (seed funding)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Poppins" pitchFamily="2" charset="77"/>
                <a:cs typeface="Poppins" pitchFamily="2" charset="77"/>
              </a:rPr>
              <a:t>Revenue wasn’t a priority those days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7E47A1-A5B1-8E03-0E8D-74C97F43CB1B}"/>
              </a:ext>
            </a:extLst>
          </p:cNvPr>
          <p:cNvSpPr txBox="1"/>
          <p:nvPr/>
        </p:nvSpPr>
        <p:spPr>
          <a:xfrm>
            <a:off x="9898671" y="4828079"/>
            <a:ext cx="1537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i="0" u="sng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2019</a:t>
            </a:r>
            <a:endParaRPr lang="en-US" sz="3200" b="1" u="sng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0FED5C-EAFA-1818-52E2-FE8D831F02AF}"/>
              </a:ext>
            </a:extLst>
          </p:cNvPr>
          <p:cNvSpPr txBox="1"/>
          <p:nvPr/>
        </p:nvSpPr>
        <p:spPr>
          <a:xfrm>
            <a:off x="2601433" y="5312933"/>
            <a:ext cx="881223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IN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Revenue takes </a:t>
            </a:r>
            <a:r>
              <a:rPr lang="en-IN" b="1" i="0" dirty="0" err="1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center</a:t>
            </a:r>
            <a:r>
              <a:rPr lang="en-IN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 stage</a:t>
            </a:r>
          </a:p>
          <a:p>
            <a:pPr algn="r"/>
            <a:r>
              <a:rPr lang="en-US" sz="1600" dirty="0">
                <a:latin typeface="Poppins" pitchFamily="2" charset="77"/>
                <a:cs typeface="Poppins" pitchFamily="2" charset="77"/>
              </a:rPr>
              <a:t>Shifting focus towards generating revenue.</a:t>
            </a:r>
          </a:p>
          <a:p>
            <a:pPr algn="r"/>
            <a:r>
              <a:rPr lang="en-US" sz="1600" dirty="0">
                <a:latin typeface="Poppins" pitchFamily="2" charset="77"/>
                <a:cs typeface="Poppins" pitchFamily="2" charset="77"/>
              </a:rPr>
              <a:t>Pivoting towards Rewards and Recognition.</a:t>
            </a:r>
          </a:p>
          <a:p>
            <a:pPr algn="r"/>
            <a:r>
              <a:rPr lang="en-US" sz="1600" dirty="0">
                <a:latin typeface="Poppins" pitchFamily="2" charset="77"/>
                <a:cs typeface="Poppins" pitchFamily="2" charset="77"/>
              </a:rPr>
              <a:t>Focus on a holistic employee experience platform.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E89077F-DD6C-9DCE-D107-EF3DC271FACD}"/>
              </a:ext>
            </a:extLst>
          </p:cNvPr>
          <p:cNvSpPr/>
          <p:nvPr/>
        </p:nvSpPr>
        <p:spPr>
          <a:xfrm>
            <a:off x="1289154" y="2177580"/>
            <a:ext cx="8812238" cy="4680419"/>
          </a:xfrm>
          <a:custGeom>
            <a:avLst/>
            <a:gdLst>
              <a:gd name="connsiteX0" fmla="*/ 0 w 8567803"/>
              <a:gd name="connsiteY0" fmla="*/ 3068877 h 3068877"/>
              <a:gd name="connsiteX1" fmla="*/ 1929008 w 8567803"/>
              <a:gd name="connsiteY1" fmla="*/ 2091847 h 3068877"/>
              <a:gd name="connsiteX2" fmla="*/ 5110619 w 8567803"/>
              <a:gd name="connsiteY2" fmla="*/ 1841326 h 3068877"/>
              <a:gd name="connsiteX3" fmla="*/ 8567803 w 8567803"/>
              <a:gd name="connsiteY3" fmla="*/ 0 h 3068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67803" h="3068877">
                <a:moveTo>
                  <a:pt x="0" y="3068877"/>
                </a:moveTo>
                <a:cubicBezTo>
                  <a:pt x="538619" y="2682658"/>
                  <a:pt x="1077238" y="2296439"/>
                  <a:pt x="1929008" y="2091847"/>
                </a:cubicBezTo>
                <a:cubicBezTo>
                  <a:pt x="2780778" y="1887255"/>
                  <a:pt x="4004153" y="2189967"/>
                  <a:pt x="5110619" y="1841326"/>
                </a:cubicBezTo>
                <a:cubicBezTo>
                  <a:pt x="6217085" y="1492685"/>
                  <a:pt x="7392444" y="746342"/>
                  <a:pt x="8567803" y="0"/>
                </a:cubicBezTo>
              </a:path>
            </a:pathLst>
          </a:custGeom>
          <a:noFill/>
          <a:ln w="38100">
            <a:solidFill>
              <a:srgbClr val="00838D"/>
            </a:solidFill>
            <a:prstDash val="dash"/>
            <a:tailEnd type="non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89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6">
            <a:extLst>
              <a:ext uri="{FF2B5EF4-FFF2-40B4-BE49-F238E27FC236}">
                <a16:creationId xmlns:a16="http://schemas.microsoft.com/office/drawing/2014/main" id="{8FFB1587-1DC3-F774-DA1E-C77129AAB2E8}"/>
              </a:ext>
            </a:extLst>
          </p:cNvPr>
          <p:cNvSpPr txBox="1">
            <a:spLocks/>
          </p:cNvSpPr>
          <p:nvPr/>
        </p:nvSpPr>
        <p:spPr>
          <a:xfrm>
            <a:off x="273202" y="169778"/>
            <a:ext cx="9861398" cy="4107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ADVANTAGE CLUB'S STARTUP JOURNEY</a:t>
            </a:r>
          </a:p>
        </p:txBody>
      </p:sp>
      <p:sp>
        <p:nvSpPr>
          <p:cNvPr id="31" name="object 8">
            <a:extLst>
              <a:ext uri="{FF2B5EF4-FFF2-40B4-BE49-F238E27FC236}">
                <a16:creationId xmlns:a16="http://schemas.microsoft.com/office/drawing/2014/main" id="{8F449CE3-8E95-C153-4E20-C3960C11D064}"/>
              </a:ext>
            </a:extLst>
          </p:cNvPr>
          <p:cNvSpPr/>
          <p:nvPr/>
        </p:nvSpPr>
        <p:spPr>
          <a:xfrm>
            <a:off x="286511" y="721228"/>
            <a:ext cx="500380" cy="38100"/>
          </a:xfrm>
          <a:custGeom>
            <a:avLst/>
            <a:gdLst/>
            <a:ahLst/>
            <a:cxnLst/>
            <a:rect l="l" t="t" r="r" b="b"/>
            <a:pathLst>
              <a:path w="500380" h="38100">
                <a:moveTo>
                  <a:pt x="499872" y="0"/>
                </a:moveTo>
                <a:lnTo>
                  <a:pt x="0" y="0"/>
                </a:lnTo>
                <a:lnTo>
                  <a:pt x="0" y="38100"/>
                </a:lnTo>
                <a:lnTo>
                  <a:pt x="499872" y="38100"/>
                </a:lnTo>
                <a:lnTo>
                  <a:pt x="499872" y="0"/>
                </a:lnTo>
                <a:close/>
              </a:path>
            </a:pathLst>
          </a:custGeom>
          <a:solidFill>
            <a:srgbClr val="087E86"/>
          </a:solidFill>
        </p:spPr>
        <p:txBody>
          <a:bodyPr wrap="square" lIns="0" tIns="0" rIns="0" bIns="0" rtlCol="0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64BC206-5C22-9F3C-4D8D-B1ED3FD5E9A9}"/>
              </a:ext>
            </a:extLst>
          </p:cNvPr>
          <p:cNvCxnSpPr>
            <a:cxnSpLocks/>
          </p:cNvCxnSpPr>
          <p:nvPr/>
        </p:nvCxnSpPr>
        <p:spPr>
          <a:xfrm>
            <a:off x="-16329" y="2034404"/>
            <a:ext cx="12208329" cy="0"/>
          </a:xfrm>
          <a:prstGeom prst="line">
            <a:avLst/>
          </a:prstGeom>
          <a:ln>
            <a:solidFill>
              <a:srgbClr val="007F87"/>
            </a:solidFill>
            <a:headEnd type="none" w="lg" len="lg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E3ADCA99-A694-45E1-03B2-090F07B148C7}"/>
              </a:ext>
            </a:extLst>
          </p:cNvPr>
          <p:cNvSpPr/>
          <p:nvPr/>
        </p:nvSpPr>
        <p:spPr>
          <a:xfrm>
            <a:off x="2372833" y="1785660"/>
            <a:ext cx="540000" cy="540000"/>
          </a:xfrm>
          <a:prstGeom prst="ellipse">
            <a:avLst/>
          </a:prstGeom>
          <a:solidFill>
            <a:srgbClr val="0083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A34B4FB-5367-5A5D-024F-856B69B3FE5D}"/>
              </a:ext>
            </a:extLst>
          </p:cNvPr>
          <p:cNvSpPr/>
          <p:nvPr/>
        </p:nvSpPr>
        <p:spPr>
          <a:xfrm>
            <a:off x="6185997" y="1746192"/>
            <a:ext cx="540000" cy="540000"/>
          </a:xfrm>
          <a:prstGeom prst="ellipse">
            <a:avLst/>
          </a:prstGeom>
          <a:solidFill>
            <a:srgbClr val="0083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ECB9D2-BF65-9881-7152-F71C18714978}"/>
              </a:ext>
            </a:extLst>
          </p:cNvPr>
          <p:cNvSpPr txBox="1"/>
          <p:nvPr/>
        </p:nvSpPr>
        <p:spPr>
          <a:xfrm>
            <a:off x="1874163" y="1239112"/>
            <a:ext cx="1537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i="0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2020</a:t>
            </a:r>
            <a:endParaRPr lang="en-US" sz="32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18A0E4-FF7E-1CB0-F86D-C0B387720B15}"/>
              </a:ext>
            </a:extLst>
          </p:cNvPr>
          <p:cNvSpPr txBox="1"/>
          <p:nvPr/>
        </p:nvSpPr>
        <p:spPr>
          <a:xfrm>
            <a:off x="5687327" y="1239111"/>
            <a:ext cx="1537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i="0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2021</a:t>
            </a:r>
            <a:endParaRPr lang="en-US" sz="32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E0FBB3-B249-9794-DBFD-869A37BDB2D1}"/>
              </a:ext>
            </a:extLst>
          </p:cNvPr>
          <p:cNvSpPr txBox="1"/>
          <p:nvPr/>
        </p:nvSpPr>
        <p:spPr>
          <a:xfrm>
            <a:off x="248486" y="2722900"/>
            <a:ext cx="1537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i="0" u="sng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2020</a:t>
            </a:r>
            <a:endParaRPr lang="en-US" sz="3200" b="1" u="sng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F7462C-59CD-E4B3-CAC1-2EE84B858199}"/>
              </a:ext>
            </a:extLst>
          </p:cNvPr>
          <p:cNvSpPr txBox="1"/>
          <p:nvPr/>
        </p:nvSpPr>
        <p:spPr>
          <a:xfrm>
            <a:off x="477779" y="3258144"/>
            <a:ext cx="10935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Survival mode activated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7E47A1-A5B1-8E03-0E8D-74C97F43CB1B}"/>
              </a:ext>
            </a:extLst>
          </p:cNvPr>
          <p:cNvSpPr txBox="1"/>
          <p:nvPr/>
        </p:nvSpPr>
        <p:spPr>
          <a:xfrm>
            <a:off x="9898671" y="4109613"/>
            <a:ext cx="1537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i="0" u="sng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2021</a:t>
            </a:r>
            <a:endParaRPr lang="en-US" sz="3200" b="1" u="sng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0FED5C-EAFA-1818-52E2-FE8D831F02AF}"/>
              </a:ext>
            </a:extLst>
          </p:cNvPr>
          <p:cNvSpPr txBox="1"/>
          <p:nvPr/>
        </p:nvSpPr>
        <p:spPr>
          <a:xfrm>
            <a:off x="2601433" y="4594467"/>
            <a:ext cx="88122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IN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Navigating the Madness in the Startup Ecosystem</a:t>
            </a:r>
          </a:p>
          <a:p>
            <a:pPr algn="r"/>
            <a:r>
              <a:rPr lang="en-IN" b="1" dirty="0">
                <a:solidFill>
                  <a:srgbClr val="00838D"/>
                </a:solidFill>
                <a:latin typeface="Poppins" pitchFamily="2" charset="77"/>
                <a:cs typeface="Poppins" pitchFamily="2" charset="77"/>
              </a:rPr>
              <a:t>PMF</a:t>
            </a:r>
            <a:endParaRPr lang="en-IN" b="1" i="0" dirty="0">
              <a:solidFill>
                <a:srgbClr val="00838D"/>
              </a:solidFill>
              <a:effectLst/>
              <a:latin typeface="Poppins" pitchFamily="2" charset="77"/>
              <a:cs typeface="Poppins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E113D7-B4A0-8B9E-4BE5-3B1995E03DCE}"/>
              </a:ext>
            </a:extLst>
          </p:cNvPr>
          <p:cNvSpPr txBox="1"/>
          <p:nvPr/>
        </p:nvSpPr>
        <p:spPr>
          <a:xfrm>
            <a:off x="248486" y="5127914"/>
            <a:ext cx="1537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i="0" u="sng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2022</a:t>
            </a:r>
            <a:endParaRPr lang="en-US" sz="3200" b="1" u="sng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2A777F-B974-0920-E7D2-1B6001227460}"/>
              </a:ext>
            </a:extLst>
          </p:cNvPr>
          <p:cNvSpPr txBox="1"/>
          <p:nvPr/>
        </p:nvSpPr>
        <p:spPr>
          <a:xfrm>
            <a:off x="477779" y="5663158"/>
            <a:ext cx="10935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Shifting Gears Towards Profitability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98A37CB-6075-2496-5EF4-7D2C91829C0F}"/>
              </a:ext>
            </a:extLst>
          </p:cNvPr>
          <p:cNvSpPr/>
          <p:nvPr/>
        </p:nvSpPr>
        <p:spPr>
          <a:xfrm>
            <a:off x="9999161" y="1748420"/>
            <a:ext cx="540000" cy="540000"/>
          </a:xfrm>
          <a:prstGeom prst="ellipse">
            <a:avLst/>
          </a:prstGeom>
          <a:solidFill>
            <a:srgbClr val="0083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0065D4-E7FE-268B-DD68-9A5BE3A42B73}"/>
              </a:ext>
            </a:extLst>
          </p:cNvPr>
          <p:cNvSpPr txBox="1"/>
          <p:nvPr/>
        </p:nvSpPr>
        <p:spPr>
          <a:xfrm>
            <a:off x="9500491" y="1241339"/>
            <a:ext cx="1537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i="0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2022</a:t>
            </a:r>
            <a:endParaRPr lang="en-US" sz="32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DA242888-EE57-E660-3BCE-D1C005FCDB64}"/>
              </a:ext>
            </a:extLst>
          </p:cNvPr>
          <p:cNvSpPr/>
          <p:nvPr/>
        </p:nvSpPr>
        <p:spPr>
          <a:xfrm>
            <a:off x="4482059" y="2501415"/>
            <a:ext cx="2038662" cy="4392118"/>
          </a:xfrm>
          <a:custGeom>
            <a:avLst/>
            <a:gdLst>
              <a:gd name="connsiteX0" fmla="*/ 1993692 w 2038662"/>
              <a:gd name="connsiteY0" fmla="*/ 0 h 4392118"/>
              <a:gd name="connsiteX1" fmla="*/ 2008682 w 2038662"/>
              <a:gd name="connsiteY1" fmla="*/ 1708878 h 4392118"/>
              <a:gd name="connsiteX2" fmla="*/ 14990 w 2038662"/>
              <a:gd name="connsiteY2" fmla="*/ 1723868 h 4392118"/>
              <a:gd name="connsiteX3" fmla="*/ 0 w 2038662"/>
              <a:gd name="connsiteY3" fmla="*/ 2878111 h 4392118"/>
              <a:gd name="connsiteX4" fmla="*/ 2023672 w 2038662"/>
              <a:gd name="connsiteY4" fmla="*/ 2893101 h 4392118"/>
              <a:gd name="connsiteX5" fmla="*/ 2038662 w 2038662"/>
              <a:gd name="connsiteY5" fmla="*/ 4392118 h 4392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8662" h="4392118">
                <a:moveTo>
                  <a:pt x="1993692" y="0"/>
                </a:moveTo>
                <a:lnTo>
                  <a:pt x="2008682" y="1708878"/>
                </a:lnTo>
                <a:lnTo>
                  <a:pt x="14990" y="1723868"/>
                </a:lnTo>
                <a:lnTo>
                  <a:pt x="0" y="2878111"/>
                </a:lnTo>
                <a:lnTo>
                  <a:pt x="2023672" y="2893101"/>
                </a:lnTo>
                <a:lnTo>
                  <a:pt x="2038662" y="4392118"/>
                </a:lnTo>
              </a:path>
            </a:pathLst>
          </a:custGeom>
          <a:noFill/>
          <a:ln w="38100">
            <a:solidFill>
              <a:srgbClr val="00838D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27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D5F4EB-DF43-F642-C1A1-205AB116F255}"/>
              </a:ext>
            </a:extLst>
          </p:cNvPr>
          <p:cNvSpPr/>
          <p:nvPr/>
        </p:nvSpPr>
        <p:spPr>
          <a:xfrm>
            <a:off x="-16329" y="2034404"/>
            <a:ext cx="12208329" cy="4823596"/>
          </a:xfrm>
          <a:prstGeom prst="rect">
            <a:avLst/>
          </a:prstGeom>
          <a:solidFill>
            <a:srgbClr val="F2F6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bject 6">
            <a:extLst>
              <a:ext uri="{FF2B5EF4-FFF2-40B4-BE49-F238E27FC236}">
                <a16:creationId xmlns:a16="http://schemas.microsoft.com/office/drawing/2014/main" id="{8FFB1587-1DC3-F774-DA1E-C77129AAB2E8}"/>
              </a:ext>
            </a:extLst>
          </p:cNvPr>
          <p:cNvSpPr txBox="1">
            <a:spLocks/>
          </p:cNvSpPr>
          <p:nvPr/>
        </p:nvSpPr>
        <p:spPr>
          <a:xfrm>
            <a:off x="273202" y="169778"/>
            <a:ext cx="9861398" cy="4107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ADVANTAGE CLUB'S STARTUP JOURNEY</a:t>
            </a:r>
          </a:p>
        </p:txBody>
      </p:sp>
      <p:sp>
        <p:nvSpPr>
          <p:cNvPr id="31" name="object 8">
            <a:extLst>
              <a:ext uri="{FF2B5EF4-FFF2-40B4-BE49-F238E27FC236}">
                <a16:creationId xmlns:a16="http://schemas.microsoft.com/office/drawing/2014/main" id="{8F449CE3-8E95-C153-4E20-C3960C11D064}"/>
              </a:ext>
            </a:extLst>
          </p:cNvPr>
          <p:cNvSpPr/>
          <p:nvPr/>
        </p:nvSpPr>
        <p:spPr>
          <a:xfrm>
            <a:off x="286511" y="721228"/>
            <a:ext cx="500380" cy="38100"/>
          </a:xfrm>
          <a:custGeom>
            <a:avLst/>
            <a:gdLst/>
            <a:ahLst/>
            <a:cxnLst/>
            <a:rect l="l" t="t" r="r" b="b"/>
            <a:pathLst>
              <a:path w="500380" h="38100">
                <a:moveTo>
                  <a:pt x="499872" y="0"/>
                </a:moveTo>
                <a:lnTo>
                  <a:pt x="0" y="0"/>
                </a:lnTo>
                <a:lnTo>
                  <a:pt x="0" y="38100"/>
                </a:lnTo>
                <a:lnTo>
                  <a:pt x="499872" y="38100"/>
                </a:lnTo>
                <a:lnTo>
                  <a:pt x="499872" y="0"/>
                </a:lnTo>
                <a:close/>
              </a:path>
            </a:pathLst>
          </a:custGeom>
          <a:solidFill>
            <a:srgbClr val="087E86"/>
          </a:solidFill>
        </p:spPr>
        <p:txBody>
          <a:bodyPr wrap="square" lIns="0" tIns="0" rIns="0" bIns="0" rtlCol="0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64BC206-5C22-9F3C-4D8D-B1ED3FD5E9A9}"/>
              </a:ext>
            </a:extLst>
          </p:cNvPr>
          <p:cNvCxnSpPr>
            <a:cxnSpLocks/>
          </p:cNvCxnSpPr>
          <p:nvPr/>
        </p:nvCxnSpPr>
        <p:spPr>
          <a:xfrm>
            <a:off x="-16329" y="2034404"/>
            <a:ext cx="12208329" cy="0"/>
          </a:xfrm>
          <a:prstGeom prst="line">
            <a:avLst/>
          </a:prstGeom>
          <a:ln>
            <a:solidFill>
              <a:srgbClr val="007F87"/>
            </a:solidFill>
            <a:headEnd type="none" w="lg" len="lg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62FEF8BA-DC9E-598F-A529-F1D5F0878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686" y="3706508"/>
            <a:ext cx="6286058" cy="292573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E3ADCA99-A694-45E1-03B2-090F07B148C7}"/>
              </a:ext>
            </a:extLst>
          </p:cNvPr>
          <p:cNvSpPr/>
          <p:nvPr/>
        </p:nvSpPr>
        <p:spPr>
          <a:xfrm>
            <a:off x="2372833" y="1785660"/>
            <a:ext cx="540000" cy="540000"/>
          </a:xfrm>
          <a:prstGeom prst="ellipse">
            <a:avLst/>
          </a:prstGeom>
          <a:solidFill>
            <a:srgbClr val="0083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ECB9D2-BF65-9881-7152-F71C18714978}"/>
              </a:ext>
            </a:extLst>
          </p:cNvPr>
          <p:cNvSpPr txBox="1"/>
          <p:nvPr/>
        </p:nvSpPr>
        <p:spPr>
          <a:xfrm>
            <a:off x="1874163" y="1239112"/>
            <a:ext cx="15373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i="0" dirty="0">
                <a:solidFill>
                  <a:srgbClr val="374151"/>
                </a:solidFill>
                <a:latin typeface="Poppins" pitchFamily="2" charset="77"/>
                <a:cs typeface="Poppins" pitchFamily="2" charset="77"/>
              </a:rPr>
              <a:t>2023</a:t>
            </a:r>
            <a:endParaRPr lang="en-US" sz="3200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F7462C-59CD-E4B3-CAC1-2EE84B858199}"/>
              </a:ext>
            </a:extLst>
          </p:cNvPr>
          <p:cNvSpPr txBox="1"/>
          <p:nvPr/>
        </p:nvSpPr>
        <p:spPr>
          <a:xfrm>
            <a:off x="10968503" y="2044061"/>
            <a:ext cx="16079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&amp; Beyond</a:t>
            </a:r>
            <a:endParaRPr lang="en-US" sz="1600" dirty="0">
              <a:latin typeface="Poppins" pitchFamily="2" charset="77"/>
              <a:cs typeface="Poppins" pitchFamily="2" charset="77"/>
            </a:endParaRPr>
          </a:p>
        </p:txBody>
      </p:sp>
      <p:pic>
        <p:nvPicPr>
          <p:cNvPr id="9" name="Graphic 8" descr="Marker with solid fill">
            <a:extLst>
              <a:ext uri="{FF2B5EF4-FFF2-40B4-BE49-F238E27FC236}">
                <a16:creationId xmlns:a16="http://schemas.microsoft.com/office/drawing/2014/main" id="{DFC81D89-B800-3C8C-E018-A180A45D9B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8300" y="4717389"/>
            <a:ext cx="605644" cy="605644"/>
          </a:xfrm>
          <a:prstGeom prst="rect">
            <a:avLst/>
          </a:prstGeom>
        </p:spPr>
      </p:pic>
      <p:pic>
        <p:nvPicPr>
          <p:cNvPr id="10" name="Graphic 9" descr="Marker with solid fill">
            <a:extLst>
              <a:ext uri="{FF2B5EF4-FFF2-40B4-BE49-F238E27FC236}">
                <a16:creationId xmlns:a16="http://schemas.microsoft.com/office/drawing/2014/main" id="{4B474919-CFF4-815C-F55C-05A95BC53F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84029" y="4163704"/>
            <a:ext cx="605644" cy="605644"/>
          </a:xfrm>
          <a:prstGeom prst="rect">
            <a:avLst/>
          </a:prstGeom>
        </p:spPr>
      </p:pic>
      <p:pic>
        <p:nvPicPr>
          <p:cNvPr id="11" name="Graphic 10" descr="Marker with solid fill">
            <a:extLst>
              <a:ext uri="{FF2B5EF4-FFF2-40B4-BE49-F238E27FC236}">
                <a16:creationId xmlns:a16="http://schemas.microsoft.com/office/drawing/2014/main" id="{D64F0063-591A-7205-3185-808E6564A6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64438" y="4373697"/>
            <a:ext cx="605644" cy="605644"/>
          </a:xfrm>
          <a:prstGeom prst="rect">
            <a:avLst/>
          </a:prstGeom>
        </p:spPr>
      </p:pic>
      <p:pic>
        <p:nvPicPr>
          <p:cNvPr id="18" name="Graphic 17" descr="Marker with solid fill">
            <a:extLst>
              <a:ext uri="{FF2B5EF4-FFF2-40B4-BE49-F238E27FC236}">
                <a16:creationId xmlns:a16="http://schemas.microsoft.com/office/drawing/2014/main" id="{67690FF5-D7B8-DA7E-B110-1320199FF7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362859" y="4979341"/>
            <a:ext cx="605644" cy="60564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5A7AA6B-8DDA-4C6C-6EC4-6CFE63FE5045}"/>
              </a:ext>
            </a:extLst>
          </p:cNvPr>
          <p:cNvSpPr txBox="1"/>
          <p:nvPr/>
        </p:nvSpPr>
        <p:spPr>
          <a:xfrm>
            <a:off x="5091241" y="3575144"/>
            <a:ext cx="2298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0" dirty="0">
                <a:solidFill>
                  <a:schemeClr val="accent2"/>
                </a:solidFill>
                <a:effectLst/>
                <a:latin typeface="Poppins" pitchFamily="2" charset="77"/>
                <a:cs typeface="Poppins" pitchFamily="2" charset="77"/>
              </a:rPr>
              <a:t>North </a:t>
            </a:r>
            <a:r>
              <a:rPr lang="en-US" b="1" dirty="0">
                <a:solidFill>
                  <a:schemeClr val="accent2"/>
                </a:solidFill>
                <a:latin typeface="Poppins" pitchFamily="2" charset="77"/>
                <a:cs typeface="Poppins" pitchFamily="2" charset="77"/>
              </a:rPr>
              <a:t>A</a:t>
            </a:r>
            <a:r>
              <a:rPr lang="en-US" b="1" i="0" dirty="0">
                <a:solidFill>
                  <a:schemeClr val="accent2"/>
                </a:solidFill>
                <a:effectLst/>
                <a:latin typeface="Poppins" pitchFamily="2" charset="77"/>
                <a:cs typeface="Poppins" pitchFamily="2" charset="77"/>
              </a:rPr>
              <a:t>merica</a:t>
            </a:r>
            <a:endParaRPr lang="en-US" sz="1600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7291B8-1F48-084D-5A34-FF4829C3AAAB}"/>
              </a:ext>
            </a:extLst>
          </p:cNvPr>
          <p:cNvSpPr txBox="1"/>
          <p:nvPr/>
        </p:nvSpPr>
        <p:spPr>
          <a:xfrm>
            <a:off x="7432862" y="3068727"/>
            <a:ext cx="2298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0" dirty="0">
                <a:solidFill>
                  <a:schemeClr val="accent4"/>
                </a:solidFill>
                <a:effectLst/>
                <a:latin typeface="Poppins" pitchFamily="2" charset="77"/>
                <a:cs typeface="Poppins" pitchFamily="2" charset="77"/>
              </a:rPr>
              <a:t>UAE</a:t>
            </a:r>
            <a:endParaRPr lang="en-US" sz="1600" dirty="0">
              <a:solidFill>
                <a:schemeClr val="accent4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F4A2F9-054E-EA82-1850-AC67709F5079}"/>
              </a:ext>
            </a:extLst>
          </p:cNvPr>
          <p:cNvSpPr txBox="1"/>
          <p:nvPr/>
        </p:nvSpPr>
        <p:spPr>
          <a:xfrm>
            <a:off x="9018221" y="3205812"/>
            <a:ext cx="2298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0" dirty="0">
                <a:solidFill>
                  <a:schemeClr val="accent1"/>
                </a:solidFill>
                <a:effectLst/>
                <a:latin typeface="Poppins" pitchFamily="2" charset="77"/>
                <a:cs typeface="Poppins" pitchFamily="2" charset="77"/>
              </a:rPr>
              <a:t>India</a:t>
            </a:r>
            <a:endParaRPr lang="en-US" sz="1600" dirty="0">
              <a:solidFill>
                <a:schemeClr val="accent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151F6C-21A8-AC8B-9152-04DC714B9978}"/>
              </a:ext>
            </a:extLst>
          </p:cNvPr>
          <p:cNvSpPr/>
          <p:nvPr/>
        </p:nvSpPr>
        <p:spPr>
          <a:xfrm>
            <a:off x="1363222" y="2499631"/>
            <a:ext cx="3292811" cy="924531"/>
          </a:xfrm>
          <a:prstGeom prst="rect">
            <a:avLst/>
          </a:prstGeom>
          <a:solidFill>
            <a:schemeClr val="bg1"/>
          </a:solidFill>
          <a:ln>
            <a:solidFill>
              <a:srgbClr val="00838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3E722D-A671-0764-4AF9-4C18DA02EF4D}"/>
              </a:ext>
            </a:extLst>
          </p:cNvPr>
          <p:cNvSpPr txBox="1"/>
          <p:nvPr/>
        </p:nvSpPr>
        <p:spPr>
          <a:xfrm>
            <a:off x="10287973" y="3763690"/>
            <a:ext cx="2298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0" dirty="0">
                <a:solidFill>
                  <a:schemeClr val="accent6"/>
                </a:solidFill>
                <a:effectLst/>
                <a:latin typeface="Poppins" pitchFamily="2" charset="77"/>
                <a:cs typeface="Poppins" pitchFamily="2" charset="77"/>
              </a:rPr>
              <a:t>Philippines</a:t>
            </a:r>
            <a:endParaRPr lang="en-US" sz="1600" dirty="0">
              <a:solidFill>
                <a:schemeClr val="accent6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9" name="object 6">
            <a:extLst>
              <a:ext uri="{FF2B5EF4-FFF2-40B4-BE49-F238E27FC236}">
                <a16:creationId xmlns:a16="http://schemas.microsoft.com/office/drawing/2014/main" id="{82098EF6-3B91-113B-5872-B0CAAA42917B}"/>
              </a:ext>
            </a:extLst>
          </p:cNvPr>
          <p:cNvSpPr txBox="1">
            <a:spLocks/>
          </p:cNvSpPr>
          <p:nvPr/>
        </p:nvSpPr>
        <p:spPr>
          <a:xfrm>
            <a:off x="1625785" y="2563545"/>
            <a:ext cx="3038680" cy="7970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838D"/>
                </a:solidFill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1,000+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CORPORATES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36FB80B-FA09-0D12-C7A5-10AD1B303E76}"/>
              </a:ext>
            </a:extLst>
          </p:cNvPr>
          <p:cNvSpPr/>
          <p:nvPr/>
        </p:nvSpPr>
        <p:spPr>
          <a:xfrm>
            <a:off x="1363222" y="4080210"/>
            <a:ext cx="3292811" cy="924531"/>
          </a:xfrm>
          <a:prstGeom prst="rect">
            <a:avLst/>
          </a:prstGeom>
          <a:solidFill>
            <a:schemeClr val="bg1"/>
          </a:solidFill>
          <a:ln>
            <a:solidFill>
              <a:srgbClr val="00838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bject 6">
            <a:extLst>
              <a:ext uri="{FF2B5EF4-FFF2-40B4-BE49-F238E27FC236}">
                <a16:creationId xmlns:a16="http://schemas.microsoft.com/office/drawing/2014/main" id="{104548ED-1858-12B6-D9E3-81B47075857A}"/>
              </a:ext>
            </a:extLst>
          </p:cNvPr>
          <p:cNvSpPr txBox="1">
            <a:spLocks/>
          </p:cNvSpPr>
          <p:nvPr/>
        </p:nvSpPr>
        <p:spPr>
          <a:xfrm>
            <a:off x="1634796" y="4160080"/>
            <a:ext cx="3497855" cy="7970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838D"/>
                </a:solidFill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4 Million+</a:t>
            </a:r>
          </a:p>
          <a:p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ACTIVE USERS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7A50450-F635-8BEE-60F3-D3E59D1EF569}"/>
              </a:ext>
            </a:extLst>
          </p:cNvPr>
          <p:cNvSpPr/>
          <p:nvPr/>
        </p:nvSpPr>
        <p:spPr>
          <a:xfrm>
            <a:off x="533098" y="2492964"/>
            <a:ext cx="821693" cy="924531"/>
          </a:xfrm>
          <a:prstGeom prst="rect">
            <a:avLst/>
          </a:prstGeom>
          <a:solidFill>
            <a:schemeClr val="bg1"/>
          </a:solidFill>
          <a:ln>
            <a:solidFill>
              <a:srgbClr val="00838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C7054A2D-A8AF-A8AD-3BA3-F3E87FFF62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1802" y="2622049"/>
            <a:ext cx="704286" cy="70428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D5E8466-9B6A-89B4-3C80-C8096CD02065}"/>
              </a:ext>
            </a:extLst>
          </p:cNvPr>
          <p:cNvSpPr/>
          <p:nvPr/>
        </p:nvSpPr>
        <p:spPr>
          <a:xfrm>
            <a:off x="533098" y="4073543"/>
            <a:ext cx="821693" cy="924531"/>
          </a:xfrm>
          <a:prstGeom prst="rect">
            <a:avLst/>
          </a:prstGeom>
          <a:solidFill>
            <a:schemeClr val="bg1"/>
          </a:solidFill>
          <a:ln>
            <a:solidFill>
              <a:srgbClr val="00838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25484DD-0E88-E237-DE7C-D226219047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4195" y="4164179"/>
            <a:ext cx="763267" cy="763267"/>
          </a:xfrm>
          <a:prstGeom prst="rect">
            <a:avLst/>
          </a:prstGeom>
        </p:spPr>
      </p:pic>
      <p:sp>
        <p:nvSpPr>
          <p:cNvPr id="39" name="object 6">
            <a:extLst>
              <a:ext uri="{FF2B5EF4-FFF2-40B4-BE49-F238E27FC236}">
                <a16:creationId xmlns:a16="http://schemas.microsoft.com/office/drawing/2014/main" id="{B6F5065D-E5A8-D0CA-05AC-320D8F748AC6}"/>
              </a:ext>
            </a:extLst>
          </p:cNvPr>
          <p:cNvSpPr txBox="1">
            <a:spLocks/>
          </p:cNvSpPr>
          <p:nvPr/>
        </p:nvSpPr>
        <p:spPr>
          <a:xfrm>
            <a:off x="3082523" y="1656024"/>
            <a:ext cx="7008536" cy="353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Our Growth in Numbers</a:t>
            </a:r>
            <a:endParaRPr lang="en-US" sz="1800" b="1" dirty="0">
              <a:latin typeface="Poppins" panose="00000500000000000000" pitchFamily="2" charset="0"/>
              <a:ea typeface="Calibri" panose="020F0502020204030204" pitchFamily="34" charset="0"/>
              <a:cs typeface="Poppins" panose="00000500000000000000" pitchFamily="2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F455776-5D33-425B-22E4-CF9129B090F6}"/>
              </a:ext>
            </a:extLst>
          </p:cNvPr>
          <p:cNvGrpSpPr/>
          <p:nvPr/>
        </p:nvGrpSpPr>
        <p:grpSpPr>
          <a:xfrm>
            <a:off x="550806" y="5613827"/>
            <a:ext cx="4599553" cy="931198"/>
            <a:chOff x="533098" y="6163308"/>
            <a:chExt cx="4599553" cy="93119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09312DE-0C57-3F4B-BA44-2D176BCC92CB}"/>
                </a:ext>
              </a:extLst>
            </p:cNvPr>
            <p:cNvSpPr/>
            <p:nvPr/>
          </p:nvSpPr>
          <p:spPr>
            <a:xfrm>
              <a:off x="1363222" y="6169975"/>
              <a:ext cx="3292811" cy="9245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838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22956351-429F-4CA8-D7A3-18229BE4B1CD}"/>
                </a:ext>
              </a:extLst>
            </p:cNvPr>
            <p:cNvSpPr txBox="1">
              <a:spLocks/>
            </p:cNvSpPr>
            <p:nvPr/>
          </p:nvSpPr>
          <p:spPr>
            <a:xfrm>
              <a:off x="1634796" y="6249845"/>
              <a:ext cx="3497855" cy="79701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200" b="1" dirty="0">
                  <a:solidFill>
                    <a:srgbClr val="00838D"/>
                  </a:solidFill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1000 Cr+</a:t>
              </a:r>
            </a:p>
            <a:p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anose="00000500000000000000" pitchFamily="2" charset="0"/>
                  <a:ea typeface="Calibri" panose="020F0502020204030204" pitchFamily="34" charset="0"/>
                  <a:cs typeface="Poppins" panose="00000500000000000000" pitchFamily="2" charset="0"/>
                </a:rPr>
                <a:t>GTV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7834D30-847C-F557-69F8-06B994B942DB}"/>
                </a:ext>
              </a:extLst>
            </p:cNvPr>
            <p:cNvSpPr/>
            <p:nvPr/>
          </p:nvSpPr>
          <p:spPr>
            <a:xfrm>
              <a:off x="533098" y="6163308"/>
              <a:ext cx="821693" cy="9245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838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8" name="Picture 4" descr="Rupee Indian - Free signs icons">
            <a:extLst>
              <a:ext uri="{FF2B5EF4-FFF2-40B4-BE49-F238E27FC236}">
                <a16:creationId xmlns:a16="http://schemas.microsoft.com/office/drawing/2014/main" id="{12E7A974-C620-281C-6274-3F6F5AC9E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29" y="582887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244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6">
            <a:extLst>
              <a:ext uri="{FF2B5EF4-FFF2-40B4-BE49-F238E27FC236}">
                <a16:creationId xmlns:a16="http://schemas.microsoft.com/office/drawing/2014/main" id="{66509507-7812-C6D4-A513-7E1A38097138}"/>
              </a:ext>
            </a:extLst>
          </p:cNvPr>
          <p:cNvSpPr txBox="1">
            <a:spLocks/>
          </p:cNvSpPr>
          <p:nvPr/>
        </p:nvSpPr>
        <p:spPr>
          <a:xfrm>
            <a:off x="273202" y="169778"/>
            <a:ext cx="9861398" cy="4107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FINANCIAL TAKEAWAYS</a:t>
            </a:r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id="{B74F7FAA-0868-8F03-B580-804255F22499}"/>
              </a:ext>
            </a:extLst>
          </p:cNvPr>
          <p:cNvSpPr/>
          <p:nvPr/>
        </p:nvSpPr>
        <p:spPr>
          <a:xfrm>
            <a:off x="286511" y="721228"/>
            <a:ext cx="500380" cy="38100"/>
          </a:xfrm>
          <a:custGeom>
            <a:avLst/>
            <a:gdLst/>
            <a:ahLst/>
            <a:cxnLst/>
            <a:rect l="l" t="t" r="r" b="b"/>
            <a:pathLst>
              <a:path w="500380" h="38100">
                <a:moveTo>
                  <a:pt x="499872" y="0"/>
                </a:moveTo>
                <a:lnTo>
                  <a:pt x="0" y="0"/>
                </a:lnTo>
                <a:lnTo>
                  <a:pt x="0" y="38100"/>
                </a:lnTo>
                <a:lnTo>
                  <a:pt x="499872" y="38100"/>
                </a:lnTo>
                <a:lnTo>
                  <a:pt x="499872" y="0"/>
                </a:lnTo>
                <a:close/>
              </a:path>
            </a:pathLst>
          </a:custGeom>
          <a:solidFill>
            <a:srgbClr val="087E86"/>
          </a:solidFill>
        </p:spPr>
        <p:txBody>
          <a:bodyPr wrap="square" lIns="0" tIns="0" rIns="0" bIns="0" rtlCol="0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ECEF1F-BB49-A54F-C730-6A77B8D95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5511" y="285919"/>
            <a:ext cx="473722" cy="453351"/>
          </a:xfrm>
          <a:prstGeom prst="rect">
            <a:avLst/>
          </a:prstGeom>
        </p:spPr>
      </p:pic>
      <p:sp>
        <p:nvSpPr>
          <p:cNvPr id="5" name="Chord 4">
            <a:extLst>
              <a:ext uri="{FF2B5EF4-FFF2-40B4-BE49-F238E27FC236}">
                <a16:creationId xmlns:a16="http://schemas.microsoft.com/office/drawing/2014/main" id="{B69E5082-B04C-45F5-BF21-937987DBC70B}"/>
              </a:ext>
            </a:extLst>
          </p:cNvPr>
          <p:cNvSpPr/>
          <p:nvPr/>
        </p:nvSpPr>
        <p:spPr>
          <a:xfrm rot="3866524">
            <a:off x="7822637" y="1145193"/>
            <a:ext cx="1135357" cy="1610498"/>
          </a:xfrm>
          <a:prstGeom prst="chord">
            <a:avLst>
              <a:gd name="adj1" fmla="val 3975786"/>
              <a:gd name="adj2" fmla="val 148022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D30A56-FE8F-CB4F-D49D-80A8A23E40EB}"/>
              </a:ext>
            </a:extLst>
          </p:cNvPr>
          <p:cNvCxnSpPr>
            <a:cxnSpLocks/>
          </p:cNvCxnSpPr>
          <p:nvPr/>
        </p:nvCxnSpPr>
        <p:spPr>
          <a:xfrm>
            <a:off x="-16329" y="4292414"/>
            <a:ext cx="12208329" cy="0"/>
          </a:xfrm>
          <a:prstGeom prst="line">
            <a:avLst/>
          </a:prstGeom>
          <a:ln>
            <a:solidFill>
              <a:srgbClr val="007F87"/>
            </a:solidFill>
            <a:headEnd type="none" w="lg" len="lg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object 6">
            <a:extLst>
              <a:ext uri="{FF2B5EF4-FFF2-40B4-BE49-F238E27FC236}">
                <a16:creationId xmlns:a16="http://schemas.microsoft.com/office/drawing/2014/main" id="{5BFBDEA4-3FB8-A674-8B98-1FF406A468D9}"/>
              </a:ext>
            </a:extLst>
          </p:cNvPr>
          <p:cNvSpPr txBox="1">
            <a:spLocks/>
          </p:cNvSpPr>
          <p:nvPr/>
        </p:nvSpPr>
        <p:spPr>
          <a:xfrm>
            <a:off x="1157136" y="1731168"/>
            <a:ext cx="9861398" cy="4107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rgbClr val="00838D"/>
                </a:solidFill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ROLE OF THE CA/FINANCE COMMUNITY</a:t>
            </a: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1EBC5CA5-B604-A4EE-2819-8CF413C92340}"/>
              </a:ext>
            </a:extLst>
          </p:cNvPr>
          <p:cNvSpPr txBox="1">
            <a:spLocks/>
          </p:cNvSpPr>
          <p:nvPr/>
        </p:nvSpPr>
        <p:spPr>
          <a:xfrm>
            <a:off x="609100" y="4533150"/>
            <a:ext cx="2307399" cy="573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Financial Planning</a:t>
            </a: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EF2230A5-8A27-5C0A-8151-784560F666F3}"/>
              </a:ext>
            </a:extLst>
          </p:cNvPr>
          <p:cNvSpPr txBox="1">
            <a:spLocks/>
          </p:cNvSpPr>
          <p:nvPr/>
        </p:nvSpPr>
        <p:spPr>
          <a:xfrm>
            <a:off x="5030742" y="4533150"/>
            <a:ext cx="2307399" cy="573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Startup Funding Rounds</a:t>
            </a:r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id="{C3F56D85-81C8-E514-83CE-AF035264CEDA}"/>
              </a:ext>
            </a:extLst>
          </p:cNvPr>
          <p:cNvSpPr txBox="1">
            <a:spLocks/>
          </p:cNvSpPr>
          <p:nvPr/>
        </p:nvSpPr>
        <p:spPr>
          <a:xfrm>
            <a:off x="9227368" y="4533150"/>
            <a:ext cx="2307399" cy="573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Investor</a:t>
            </a:r>
            <a:br>
              <a:rPr lang="en-US" sz="20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</a:br>
            <a:r>
              <a:rPr lang="en-US" sz="20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Mindset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C73522C-C51A-AAD2-9CC2-2DD548E70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704" y="2890446"/>
            <a:ext cx="1291697" cy="1291697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B171AF75-ADCF-6731-2421-748C3DF3DBE0}"/>
              </a:ext>
            </a:extLst>
          </p:cNvPr>
          <p:cNvSpPr/>
          <p:nvPr/>
        </p:nvSpPr>
        <p:spPr>
          <a:xfrm>
            <a:off x="2164702" y="1511559"/>
            <a:ext cx="7484501" cy="808935"/>
          </a:xfrm>
          <a:prstGeom prst="rect">
            <a:avLst/>
          </a:prstGeom>
          <a:noFill/>
          <a:ln>
            <a:solidFill>
              <a:srgbClr val="00838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1FE5A9E-2356-8F5F-E202-9F656D7FA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5096" y="2883140"/>
            <a:ext cx="1340374" cy="134037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312795F-C4A2-27A4-6336-15BE084AE8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49203" y="2936251"/>
            <a:ext cx="1340374" cy="134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078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6">
            <a:extLst>
              <a:ext uri="{FF2B5EF4-FFF2-40B4-BE49-F238E27FC236}">
                <a16:creationId xmlns:a16="http://schemas.microsoft.com/office/drawing/2014/main" id="{66509507-7812-C6D4-A513-7E1A38097138}"/>
              </a:ext>
            </a:extLst>
          </p:cNvPr>
          <p:cNvSpPr txBox="1">
            <a:spLocks/>
          </p:cNvSpPr>
          <p:nvPr/>
        </p:nvSpPr>
        <p:spPr>
          <a:xfrm>
            <a:off x="273202" y="169778"/>
            <a:ext cx="9861398" cy="4107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Poppins" panose="00000500000000000000" pitchFamily="2" charset="0"/>
                <a:ea typeface="Calibri" panose="020F0502020204030204" pitchFamily="34" charset="0"/>
                <a:cs typeface="Poppins" panose="00000500000000000000" pitchFamily="2" charset="0"/>
              </a:rPr>
              <a:t>FINANCIAL PLANNING</a:t>
            </a:r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id="{B74F7FAA-0868-8F03-B580-804255F22499}"/>
              </a:ext>
            </a:extLst>
          </p:cNvPr>
          <p:cNvSpPr/>
          <p:nvPr/>
        </p:nvSpPr>
        <p:spPr>
          <a:xfrm>
            <a:off x="286511" y="721228"/>
            <a:ext cx="500380" cy="38100"/>
          </a:xfrm>
          <a:custGeom>
            <a:avLst/>
            <a:gdLst/>
            <a:ahLst/>
            <a:cxnLst/>
            <a:rect l="l" t="t" r="r" b="b"/>
            <a:pathLst>
              <a:path w="500380" h="38100">
                <a:moveTo>
                  <a:pt x="499872" y="0"/>
                </a:moveTo>
                <a:lnTo>
                  <a:pt x="0" y="0"/>
                </a:lnTo>
                <a:lnTo>
                  <a:pt x="0" y="38100"/>
                </a:lnTo>
                <a:lnTo>
                  <a:pt x="499872" y="38100"/>
                </a:lnTo>
                <a:lnTo>
                  <a:pt x="499872" y="0"/>
                </a:lnTo>
                <a:close/>
              </a:path>
            </a:pathLst>
          </a:custGeom>
          <a:solidFill>
            <a:srgbClr val="087E86"/>
          </a:solidFill>
        </p:spPr>
        <p:txBody>
          <a:bodyPr wrap="square" lIns="0" tIns="0" rIns="0" bIns="0" rtlCol="0"/>
          <a:lstStyle/>
          <a:p>
            <a:pPr marL="285750" indent="-285750">
              <a:buFont typeface="Wingdings" panose="05000000000000000000" pitchFamily="2" charset="2"/>
              <a:buChar char="§"/>
            </a:pPr>
            <a:endParaRPr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ECEF1F-BB49-A54F-C730-6A77B8D95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5511" y="285919"/>
            <a:ext cx="473722" cy="453351"/>
          </a:xfrm>
          <a:prstGeom prst="rect">
            <a:avLst/>
          </a:prstGeom>
        </p:spPr>
      </p:pic>
      <p:sp>
        <p:nvSpPr>
          <p:cNvPr id="5" name="Chord 4">
            <a:extLst>
              <a:ext uri="{FF2B5EF4-FFF2-40B4-BE49-F238E27FC236}">
                <a16:creationId xmlns:a16="http://schemas.microsoft.com/office/drawing/2014/main" id="{B69E5082-B04C-45F5-BF21-937987DBC70B}"/>
              </a:ext>
            </a:extLst>
          </p:cNvPr>
          <p:cNvSpPr/>
          <p:nvPr/>
        </p:nvSpPr>
        <p:spPr>
          <a:xfrm rot="3866524">
            <a:off x="7822637" y="1145193"/>
            <a:ext cx="1135357" cy="1610498"/>
          </a:xfrm>
          <a:prstGeom prst="chord">
            <a:avLst>
              <a:gd name="adj1" fmla="val 3975786"/>
              <a:gd name="adj2" fmla="val 1480226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BC017D-AC92-F358-C082-0FCFD8513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27" y="759328"/>
            <a:ext cx="5894273" cy="58942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8EA514-009C-62D2-422E-605D36A9A0A7}"/>
              </a:ext>
            </a:extLst>
          </p:cNvPr>
          <p:cNvSpPr txBox="1"/>
          <p:nvPr/>
        </p:nvSpPr>
        <p:spPr>
          <a:xfrm>
            <a:off x="6188821" y="1475084"/>
            <a:ext cx="5483551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b="1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Critical Role in Financial Governance:</a:t>
            </a:r>
            <a:endParaRPr lang="en-IN" dirty="0">
              <a:solidFill>
                <a:srgbClr val="00838D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>
                <a:effectLst/>
                <a:latin typeface="Poppins" pitchFamily="2" charset="77"/>
                <a:cs typeface="Poppins" pitchFamily="2" charset="77"/>
              </a:rPr>
              <a:t> Pivotal role in ensuring robust financial governance within startups.</a:t>
            </a:r>
          </a:p>
          <a:p>
            <a:br>
              <a:rPr lang="en-IN" b="1" dirty="0">
                <a:effectLst/>
                <a:latin typeface="Poppins" pitchFamily="2" charset="77"/>
                <a:cs typeface="Poppins" pitchFamily="2" charset="77"/>
              </a:rPr>
            </a:br>
            <a:br>
              <a:rPr lang="en-IN" b="1" dirty="0">
                <a:effectLst/>
                <a:latin typeface="Poppins" pitchFamily="2" charset="77"/>
                <a:cs typeface="Poppins" pitchFamily="2" charset="77"/>
              </a:rPr>
            </a:br>
            <a:r>
              <a:rPr lang="en-IN" b="1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Addressing Challenges in Compliance:</a:t>
            </a:r>
            <a:endParaRPr lang="en-IN" dirty="0">
              <a:solidFill>
                <a:srgbClr val="00838D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dirty="0">
                <a:effectLst/>
                <a:latin typeface="Poppins" pitchFamily="2" charset="77"/>
                <a:cs typeface="Poppins" pitchFamily="2" charset="77"/>
              </a:rPr>
              <a:t> </a:t>
            </a:r>
            <a:r>
              <a:rPr lang="en-IN" sz="1600" dirty="0">
                <a:effectLst/>
                <a:latin typeface="Poppins" pitchFamily="2" charset="77"/>
                <a:cs typeface="Poppins" pitchFamily="2" charset="77"/>
              </a:rPr>
              <a:t>Instrumental in navigating regulatory complexities, ensuring startups remain compliant with legal and financial regulations.</a:t>
            </a:r>
            <a:br>
              <a:rPr lang="en-IN" sz="1600" dirty="0">
                <a:effectLst/>
                <a:latin typeface="Poppins" pitchFamily="2" charset="77"/>
                <a:cs typeface="Poppins" pitchFamily="2" charset="77"/>
              </a:rPr>
            </a:br>
            <a:br>
              <a:rPr lang="en-IN" sz="1600" dirty="0">
                <a:effectLst/>
                <a:latin typeface="Poppins" pitchFamily="2" charset="77"/>
                <a:cs typeface="Poppins" pitchFamily="2" charset="77"/>
              </a:rPr>
            </a:br>
            <a:endParaRPr lang="en-IN" sz="1600" dirty="0">
              <a:effectLst/>
              <a:latin typeface="Poppins" pitchFamily="2" charset="77"/>
              <a:cs typeface="Poppins" pitchFamily="2" charset="77"/>
            </a:endParaRPr>
          </a:p>
          <a:p>
            <a:r>
              <a:rPr lang="en-IN" b="1" dirty="0">
                <a:solidFill>
                  <a:srgbClr val="00838D"/>
                </a:solidFill>
                <a:effectLst/>
                <a:latin typeface="Poppins" pitchFamily="2" charset="77"/>
                <a:cs typeface="Poppins" pitchFamily="2" charset="77"/>
              </a:rPr>
              <a:t>Mitigating Risks Through Financial Expertise:</a:t>
            </a:r>
            <a:endParaRPr lang="en-IN" dirty="0">
              <a:solidFill>
                <a:srgbClr val="00838D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>
                <a:effectLst/>
                <a:latin typeface="Poppins" pitchFamily="2" charset="77"/>
                <a:cs typeface="Poppins" pitchFamily="2" charset="77"/>
              </a:rPr>
              <a:t> </a:t>
            </a:r>
            <a:r>
              <a:rPr lang="en-IN" sz="1600" dirty="0" err="1">
                <a:effectLst/>
                <a:latin typeface="Poppins" pitchFamily="2" charset="77"/>
                <a:cs typeface="Poppins" pitchFamily="2" charset="77"/>
              </a:rPr>
              <a:t>Startups</a:t>
            </a:r>
            <a:r>
              <a:rPr lang="en-IN" sz="1600" dirty="0">
                <a:effectLst/>
                <a:latin typeface="Poppins" pitchFamily="2" charset="77"/>
                <a:cs typeface="Poppins" pitchFamily="2" charset="77"/>
              </a:rPr>
              <a:t> led by founders without a finance background may face heightened financial risks.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IN" sz="1600" dirty="0">
                <a:effectLst/>
                <a:latin typeface="Poppins" pitchFamily="2" charset="77"/>
                <a:cs typeface="Poppins" pitchFamily="2" charset="77"/>
              </a:rPr>
              <a:t> </a:t>
            </a:r>
            <a:r>
              <a:rPr lang="en-IN" sz="1600" dirty="0">
                <a:latin typeface="Poppins" pitchFamily="2" charset="77"/>
                <a:cs typeface="Poppins" pitchFamily="2" charset="77"/>
              </a:rPr>
              <a:t>B</a:t>
            </a:r>
            <a:r>
              <a:rPr lang="en-IN" sz="1600" dirty="0">
                <a:effectLst/>
                <a:latin typeface="Poppins" pitchFamily="2" charset="77"/>
                <a:cs typeface="Poppins" pitchFamily="2" charset="77"/>
              </a:rPr>
              <a:t>ring crucial financial expertise to the table, helping startups identify, assess, and mitigate risks</a:t>
            </a:r>
            <a:r>
              <a:rPr lang="en-IN" sz="1600" dirty="0">
                <a:latin typeface="Poppins" pitchFamily="2" charset="77"/>
                <a:cs typeface="Poppins" pitchFamily="2" charset="77"/>
              </a:rPr>
              <a:t>.</a:t>
            </a:r>
            <a:endParaRPr lang="en-IN" sz="1600" dirty="0">
              <a:effectLst/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1447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503</Words>
  <Application>Microsoft Office PowerPoint</Application>
  <PresentationFormat>Widescreen</PresentationFormat>
  <Paragraphs>90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Poppins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9994</dc:creator>
  <cp:lastModifiedBy>Smiti Bhatt</cp:lastModifiedBy>
  <cp:revision>20</cp:revision>
  <dcterms:created xsi:type="dcterms:W3CDTF">2024-01-17T11:19:04Z</dcterms:created>
  <dcterms:modified xsi:type="dcterms:W3CDTF">2024-01-18T19:41:47Z</dcterms:modified>
</cp:coreProperties>
</file>