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8" r:id="rId4"/>
  </p:sldMasterIdLst>
  <p:notesMasterIdLst>
    <p:notesMasterId r:id="rId24"/>
  </p:notesMasterIdLst>
  <p:sldIdLst>
    <p:sldId id="284" r:id="rId5"/>
    <p:sldId id="286" r:id="rId6"/>
    <p:sldId id="285" r:id="rId7"/>
    <p:sldId id="2147472599" r:id="rId8"/>
    <p:sldId id="2147472613" r:id="rId9"/>
    <p:sldId id="2147472614" r:id="rId10"/>
    <p:sldId id="303" r:id="rId11"/>
    <p:sldId id="266" r:id="rId12"/>
    <p:sldId id="2147472600" r:id="rId13"/>
    <p:sldId id="2147472601" r:id="rId14"/>
    <p:sldId id="538" r:id="rId15"/>
    <p:sldId id="2147472603" r:id="rId16"/>
    <p:sldId id="540" r:id="rId17"/>
    <p:sldId id="533" r:id="rId18"/>
    <p:sldId id="2147472602" r:id="rId19"/>
    <p:sldId id="2147472616" r:id="rId20"/>
    <p:sldId id="2147472608" r:id="rId21"/>
    <p:sldId id="2147472609" r:id="rId22"/>
    <p:sldId id="280" r:id="rId23"/>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2D50A04-AE5E-5856-3D18-BC3210943B10}" name="Shambhavi Sharma" initials="SS" userId="S::shambhavi.sharma@investindia.org.in::4aedb87f-3712-447f-bdf8-f59d58f6b3a2" providerId="AD"/>
  <p188:author id="{E1A84A2A-020C-A026-0B7C-36D3F7A9E9BB}" name="Cheshta Jain" initials="CJ" userId="S::cheshta.jain@investindia.org.in::e16d3c21-b525-452e-ad1a-1e608dfbc3ff" providerId="AD"/>
  <p188:author id="{C9925A9D-1F3A-5451-2D2A-B4D25F2029C2}" name="Prabhleen Kaur" initials="PK" userId="S::prabhleen.kaur@investindia.org.in::17646467-a2c6-47f4-a595-16687523dd92" providerId="AD"/>
  <p188:author id="{7FA2C2B3-216A-66E7-B323-37A5C3570598}" name="Jigisa Singh" initials="JS" userId="S::jigisa.singh@investindia.org.in::923a5d98-8c0b-4414-a113-9b8649f31d0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1095" autoAdjust="0"/>
  </p:normalViewPr>
  <p:slideViewPr>
    <p:cSldViewPr snapToGrid="0">
      <p:cViewPr varScale="1">
        <p:scale>
          <a:sx n="49" d="100"/>
          <a:sy n="49" d="100"/>
        </p:scale>
        <p:origin x="1896" y="5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ruti Singh" userId="61bf3392-1ddc-4d03-9683-587c9141da5b" providerId="ADAL" clId="{25493B11-0402-4C5C-813D-3B1FA5ACDCC3}"/>
    <pc:docChg chg="custSel delSld modSld">
      <pc:chgData name="Shruti Singh" userId="61bf3392-1ddc-4d03-9683-587c9141da5b" providerId="ADAL" clId="{25493B11-0402-4C5C-813D-3B1FA5ACDCC3}" dt="2024-01-19T04:47:00.357" v="6"/>
      <pc:docMkLst>
        <pc:docMk/>
      </pc:docMkLst>
      <pc:sldChg chg="delSp mod">
        <pc:chgData name="Shruti Singh" userId="61bf3392-1ddc-4d03-9683-587c9141da5b" providerId="ADAL" clId="{25493B11-0402-4C5C-813D-3B1FA5ACDCC3}" dt="2024-01-19T04:46:15.946" v="3" actId="478"/>
        <pc:sldMkLst>
          <pc:docMk/>
          <pc:sldMk cId="0" sldId="280"/>
        </pc:sldMkLst>
        <pc:spChg chg="del">
          <ac:chgData name="Shruti Singh" userId="61bf3392-1ddc-4d03-9683-587c9141da5b" providerId="ADAL" clId="{25493B11-0402-4C5C-813D-3B1FA5ACDCC3}" dt="2024-01-19T04:46:14.119" v="2" actId="478"/>
          <ac:spMkLst>
            <pc:docMk/>
            <pc:sldMk cId="0" sldId="280"/>
            <ac:spMk id="10" creationId="{00000000-0000-0000-0000-000000000000}"/>
          </ac:spMkLst>
        </pc:spChg>
        <pc:picChg chg="del">
          <ac:chgData name="Shruti Singh" userId="61bf3392-1ddc-4d03-9683-587c9141da5b" providerId="ADAL" clId="{25493B11-0402-4C5C-813D-3B1FA5ACDCC3}" dt="2024-01-19T04:46:15.946" v="3" actId="478"/>
          <ac:picMkLst>
            <pc:docMk/>
            <pc:sldMk cId="0" sldId="280"/>
            <ac:picMk id="9" creationId="{00000000-0000-0000-0000-000000000000}"/>
          </ac:picMkLst>
        </pc:picChg>
      </pc:sldChg>
      <pc:sldChg chg="delSp mod">
        <pc:chgData name="Shruti Singh" userId="61bf3392-1ddc-4d03-9683-587c9141da5b" providerId="ADAL" clId="{25493B11-0402-4C5C-813D-3B1FA5ACDCC3}" dt="2024-01-19T04:46:28.240" v="4" actId="478"/>
        <pc:sldMkLst>
          <pc:docMk/>
          <pc:sldMk cId="109834806" sldId="284"/>
        </pc:sldMkLst>
        <pc:spChg chg="del">
          <ac:chgData name="Shruti Singh" userId="61bf3392-1ddc-4d03-9683-587c9141da5b" providerId="ADAL" clId="{25493B11-0402-4C5C-813D-3B1FA5ACDCC3}" dt="2024-01-19T04:46:28.240" v="4" actId="478"/>
          <ac:spMkLst>
            <pc:docMk/>
            <pc:sldMk cId="109834806" sldId="284"/>
            <ac:spMk id="8" creationId="{6428BD60-11A7-5D83-7310-E8D2175B440C}"/>
          </ac:spMkLst>
        </pc:spChg>
      </pc:sldChg>
      <pc:sldChg chg="delCm">
        <pc:chgData name="Shruti Singh" userId="61bf3392-1ddc-4d03-9683-587c9141da5b" providerId="ADAL" clId="{25493B11-0402-4C5C-813D-3B1FA5ACDCC3}" dt="2024-01-19T04:46:44.985" v="5"/>
        <pc:sldMkLst>
          <pc:docMk/>
          <pc:sldMk cId="1045895789" sldId="538"/>
        </pc:sldMkLst>
        <pc:extLst>
          <p:ext xmlns:p="http://schemas.openxmlformats.org/presentationml/2006/main" uri="{D6D511B9-2390-475A-947B-AFAB55BFBCF1}">
            <pc226:cmChg xmlns:pc226="http://schemas.microsoft.com/office/powerpoint/2022/06/main/command" chg="del">
              <pc226:chgData name="Shruti Singh" userId="61bf3392-1ddc-4d03-9683-587c9141da5b" providerId="ADAL" clId="{25493B11-0402-4C5C-813D-3B1FA5ACDCC3}" dt="2024-01-19T04:46:44.985" v="5"/>
              <pc2:cmMkLst xmlns:pc2="http://schemas.microsoft.com/office/powerpoint/2019/9/main/command">
                <pc:docMk/>
                <pc:sldMk cId="1045895789" sldId="538"/>
                <pc2:cmMk id="{876B6AAA-9AEE-4830-BF5A-B1F8039FBC61}"/>
              </pc2:cmMkLst>
            </pc226:cmChg>
          </p:ext>
        </pc:extLst>
      </pc:sldChg>
      <pc:sldChg chg="delCm">
        <pc:chgData name="Shruti Singh" userId="61bf3392-1ddc-4d03-9683-587c9141da5b" providerId="ADAL" clId="{25493B11-0402-4C5C-813D-3B1FA5ACDCC3}" dt="2024-01-19T04:47:00.357" v="6"/>
        <pc:sldMkLst>
          <pc:docMk/>
          <pc:sldMk cId="968596984" sldId="540"/>
        </pc:sldMkLst>
        <pc:extLst>
          <p:ext xmlns:p="http://schemas.openxmlformats.org/presentationml/2006/main" uri="{D6D511B9-2390-475A-947B-AFAB55BFBCF1}">
            <pc226:cmChg xmlns:pc226="http://schemas.microsoft.com/office/powerpoint/2022/06/main/command" chg="del">
              <pc226:chgData name="Shruti Singh" userId="61bf3392-1ddc-4d03-9683-587c9141da5b" providerId="ADAL" clId="{25493B11-0402-4C5C-813D-3B1FA5ACDCC3}" dt="2024-01-19T04:47:00.357" v="6"/>
              <pc2:cmMkLst xmlns:pc2="http://schemas.microsoft.com/office/powerpoint/2019/9/main/command">
                <pc:docMk/>
                <pc:sldMk cId="968596984" sldId="540"/>
                <pc2:cmMk id="{DCAEA7B2-B930-41F0-B555-A60096D32BF3}"/>
              </pc2:cmMkLst>
            </pc226:cmChg>
          </p:ext>
        </pc:extLst>
      </pc:sldChg>
      <pc:sldChg chg="del">
        <pc:chgData name="Shruti Singh" userId="61bf3392-1ddc-4d03-9683-587c9141da5b" providerId="ADAL" clId="{25493B11-0402-4C5C-813D-3B1FA5ACDCC3}" dt="2024-01-19T04:45:28.812" v="0" actId="47"/>
        <pc:sldMkLst>
          <pc:docMk/>
          <pc:sldMk cId="4003537954" sldId="2147472605"/>
        </pc:sldMkLst>
      </pc:sldChg>
      <pc:sldChg chg="del">
        <pc:chgData name="Shruti Singh" userId="61bf3392-1ddc-4d03-9683-587c9141da5b" providerId="ADAL" clId="{25493B11-0402-4C5C-813D-3B1FA5ACDCC3}" dt="2024-01-19T04:45:47.609" v="1" actId="47"/>
        <pc:sldMkLst>
          <pc:docMk/>
          <pc:sldMk cId="205778847" sldId="214747261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EF94DE2E-44F8-42E3-BA01-872A458FCB64}" type="datetimeFigureOut">
              <a:rPr lang="en-IN" smtClean="0"/>
              <a:t>19-01-2024</a:t>
            </a:fld>
            <a:endParaRPr lang="en-IN"/>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C29A121B-82CF-48CF-8974-398EE401B676}" type="slidenum">
              <a:rPr lang="en-IN" smtClean="0"/>
              <a:t>‹#›</a:t>
            </a:fld>
            <a:endParaRPr lang="en-IN"/>
          </a:p>
        </p:txBody>
      </p:sp>
    </p:spTree>
    <p:extLst>
      <p:ext uri="{BB962C8B-B14F-4D97-AF65-F5344CB8AC3E}">
        <p14:creationId xmlns:p14="http://schemas.microsoft.com/office/powerpoint/2010/main" val="3281329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600"/>
              </a:spcAft>
              <a:buClr>
                <a:srgbClr val="000000"/>
              </a:buClr>
              <a:buFont typeface="Symbol" panose="05050102010706020507" pitchFamily="18" charset="2"/>
              <a:buNone/>
            </a:pPr>
            <a:r>
              <a:rPr lang="en-IN" b="0" i="0" dirty="0">
                <a:solidFill>
                  <a:srgbClr val="000000"/>
                </a:solidFill>
                <a:effectLst/>
                <a:latin typeface="WordVisi_MSFontService"/>
              </a:rPr>
              <a:t>A very good afternoon to one and all present here. Extending a thank you for joining in today.</a:t>
            </a:r>
          </a:p>
          <a:p>
            <a:pPr marL="0" marR="0" lvl="0" indent="0">
              <a:lnSpc>
                <a:spcPct val="107000"/>
              </a:lnSpc>
              <a:spcBef>
                <a:spcPts val="0"/>
              </a:spcBef>
              <a:spcAft>
                <a:spcPts val="600"/>
              </a:spcAft>
              <a:buClr>
                <a:srgbClr val="000000"/>
              </a:buClr>
              <a:buFont typeface="Symbol" panose="05050102010706020507" pitchFamily="18" charset="2"/>
              <a:buNone/>
            </a:pPr>
            <a:endParaRPr lang="en-IN" b="0" i="0" dirty="0">
              <a:solidFill>
                <a:srgbClr val="000000"/>
              </a:solidFill>
              <a:effectLst/>
              <a:latin typeface="WordVisi_MSFontService"/>
            </a:endParaRPr>
          </a:p>
          <a:p>
            <a:pPr marL="342900" marR="0" lvl="0" indent="-342900">
              <a:lnSpc>
                <a:spcPct val="107000"/>
              </a:lnSpc>
              <a:spcBef>
                <a:spcPts val="0"/>
              </a:spcBef>
              <a:spcAft>
                <a:spcPts val="600"/>
              </a:spcAft>
              <a:buClr>
                <a:srgbClr val="000000"/>
              </a:buClr>
              <a:buFont typeface="Symbol" panose="05050102010706020507" pitchFamily="18" charset="2"/>
              <a:buChar char=""/>
            </a:pPr>
            <a:r>
              <a:rPr lang="en-IN" b="0" i="0" dirty="0">
                <a:solidFill>
                  <a:srgbClr val="000000"/>
                </a:solidFill>
                <a:effectLst/>
                <a:latin typeface="WordVisi_MSFontService"/>
              </a:rPr>
              <a:t>India is a land full of opportunities. Since time immemorial, India has been a torchbearer, blazing the trail and showing the way forward to the world. We are indeed fortunate to be endowed with a unique demographic dividend – a young citizenry that is inspired, educated, enthused and eager to make a mark.</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600"/>
              </a:spcAft>
              <a:buClr>
                <a:srgbClr val="000000"/>
              </a:buClr>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In a very short span of time, our country has shown a great appetite for technology, data, and the internet. </a:t>
            </a:r>
          </a:p>
          <a:p>
            <a:pPr marL="0" marR="0" lvl="0" indent="0">
              <a:lnSpc>
                <a:spcPct val="107000"/>
              </a:lnSpc>
              <a:spcBef>
                <a:spcPts val="0"/>
              </a:spcBef>
              <a:spcAft>
                <a:spcPts val="600"/>
              </a:spcAft>
              <a:buClr>
                <a:srgbClr val="000000"/>
              </a:buClr>
              <a:buFont typeface="Symbol" panose="05050102010706020507" pitchFamily="18" charset="2"/>
              <a:buNone/>
            </a:pP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600"/>
              </a:spcAft>
              <a:buClr>
                <a:srgbClr val="000000"/>
              </a:buClr>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Digital India has paved the way for thousands of startups to rise over the past decade, address unique problems, transform entire industries, and create new segments.</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600"/>
              </a:spcAft>
              <a:buClr>
                <a:srgbClr val="000000"/>
              </a:buClr>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Our startups are contributing economically, creating wealth, and generating employment through the length and breadth of the country.</a:t>
            </a:r>
          </a:p>
          <a:p>
            <a:pPr marL="0" marR="0" lvl="0" indent="0">
              <a:lnSpc>
                <a:spcPct val="107000"/>
              </a:lnSpc>
              <a:spcBef>
                <a:spcPts val="0"/>
              </a:spcBef>
              <a:spcAft>
                <a:spcPts val="600"/>
              </a:spcAft>
              <a:buClr>
                <a:srgbClr val="000000"/>
              </a:buClr>
              <a:buFont typeface="Symbol" panose="05050102010706020507" pitchFamily="18" charset="2"/>
              <a:buNone/>
            </a:pP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600"/>
              </a:spcAft>
              <a:buClr>
                <a:srgbClr val="000000"/>
              </a:buClr>
              <a:buFont typeface="Symbol" panose="05050102010706020507" pitchFamily="18" charset="2"/>
              <a:buChar char=""/>
            </a:pP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 am Khushbu from Startup India, Ministry of Commerce and Industry, taking the opportunity to walk you all through a marquee initiative of the Startup India and </a:t>
            </a:r>
            <a:r>
              <a:rPr lang="en-US" sz="12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the benefits </a:t>
            </a:r>
            <a:endParaRPr lang="en-IN"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endParaRPr lang="en-IN" dirty="0"/>
          </a:p>
        </p:txBody>
      </p:sp>
      <p:sp>
        <p:nvSpPr>
          <p:cNvPr id="4" name="Slide Number Placeholder 3"/>
          <p:cNvSpPr>
            <a:spLocks noGrp="1"/>
          </p:cNvSpPr>
          <p:nvPr>
            <p:ph type="sldNum" sz="quarter" idx="5"/>
          </p:nvPr>
        </p:nvSpPr>
        <p:spPr/>
        <p:txBody>
          <a:bodyPr/>
          <a:lstStyle/>
          <a:p>
            <a:fld id="{D712CF41-4B46-4E5E-9737-0152710ADCF0}" type="slidenum">
              <a:rPr lang="en-GB" smtClean="0"/>
              <a:t>1</a:t>
            </a:fld>
            <a:endParaRPr lang="en-GB"/>
          </a:p>
        </p:txBody>
      </p:sp>
    </p:spTree>
    <p:extLst>
      <p:ext uri="{BB962C8B-B14F-4D97-AF65-F5344CB8AC3E}">
        <p14:creationId xmlns:p14="http://schemas.microsoft.com/office/powerpoint/2010/main" val="3815314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Startups have now access to focused cohort based programs on the MAARG Portal run by mentors from Corporates, Governments and across the startup ecosystem. We have recently launched a special cohort based program for women entrepreneurs,  </a:t>
            </a:r>
            <a:r>
              <a:rPr lang="en-US" err="1"/>
              <a:t>wpmen</a:t>
            </a:r>
            <a:r>
              <a:rPr lang="en-US"/>
              <a:t> led startups registered across MAARG are invited to join the same. </a:t>
            </a:r>
            <a:endParaRPr lang="en-IN"/>
          </a:p>
        </p:txBody>
      </p:sp>
      <p:sp>
        <p:nvSpPr>
          <p:cNvPr id="4" name="Slide Number Placeholder 3"/>
          <p:cNvSpPr>
            <a:spLocks noGrp="1"/>
          </p:cNvSpPr>
          <p:nvPr>
            <p:ph type="sldNum" sz="quarter" idx="5"/>
          </p:nvPr>
        </p:nvSpPr>
        <p:spPr/>
        <p:txBody>
          <a:bodyPr/>
          <a:lstStyle/>
          <a:p>
            <a:fld id="{D712CF41-4B46-4E5E-9737-0152710ADCF0}" type="slidenum">
              <a:rPr lang="en-GB" smtClean="0"/>
              <a:t>12</a:t>
            </a:fld>
            <a:endParaRPr lang="en-GB"/>
          </a:p>
        </p:txBody>
      </p:sp>
    </p:spTree>
    <p:extLst>
      <p:ext uri="{BB962C8B-B14F-4D97-AF65-F5344CB8AC3E}">
        <p14:creationId xmlns:p14="http://schemas.microsoft.com/office/powerpoint/2010/main" val="1340515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Connecting startups with investors ; interface is for both investors and startups</a:t>
            </a:r>
          </a:p>
          <a:p>
            <a:r>
              <a:rPr lang="en-US"/>
              <a:t>AI based matchmaking</a:t>
            </a:r>
          </a:p>
          <a:p>
            <a:r>
              <a:rPr lang="en-IN"/>
              <a:t>Currently 1400+ startups have registered on the investor connect portal</a:t>
            </a:r>
          </a:p>
        </p:txBody>
      </p:sp>
      <p:sp>
        <p:nvSpPr>
          <p:cNvPr id="4" name="Slide Number Placeholder 3"/>
          <p:cNvSpPr>
            <a:spLocks noGrp="1"/>
          </p:cNvSpPr>
          <p:nvPr>
            <p:ph type="sldNum" sz="quarter" idx="5"/>
          </p:nvPr>
        </p:nvSpPr>
        <p:spPr/>
        <p:txBody>
          <a:bodyPr/>
          <a:lstStyle/>
          <a:p>
            <a:fld id="{D712CF41-4B46-4E5E-9737-0152710ADCF0}" type="slidenum">
              <a:rPr lang="en-GB" smtClean="0"/>
              <a:t>13</a:t>
            </a:fld>
            <a:endParaRPr lang="en-GB"/>
          </a:p>
        </p:txBody>
      </p:sp>
    </p:spTree>
    <p:extLst>
      <p:ext uri="{BB962C8B-B14F-4D97-AF65-F5344CB8AC3E}">
        <p14:creationId xmlns:p14="http://schemas.microsoft.com/office/powerpoint/2010/main" val="1918253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This is a glimpse of our marquee programmes. Some of them being – </a:t>
            </a:r>
          </a:p>
          <a:p>
            <a:pPr marL="228600" indent="-228600">
              <a:buAutoNum type="arabicPeriod"/>
            </a:pPr>
            <a:r>
              <a:rPr lang="en-IN"/>
              <a:t>Yatra – </a:t>
            </a:r>
            <a:r>
              <a:rPr lang="en-US" b="0" i="0">
                <a:solidFill>
                  <a:srgbClr val="000000"/>
                </a:solidFill>
                <a:effectLst/>
                <a:latin typeface="Montserrat" panose="00000500000000000000" pitchFamily="2" charset="0"/>
              </a:rPr>
              <a:t>which involved the </a:t>
            </a:r>
            <a:r>
              <a:rPr lang="en-US" b="1" i="0">
                <a:solidFill>
                  <a:srgbClr val="000000"/>
                </a:solidFill>
                <a:effectLst/>
                <a:latin typeface="Montserrat" panose="00000500000000000000" pitchFamily="2" charset="0"/>
              </a:rPr>
              <a:t>"The Startup India Mobile van"</a:t>
            </a:r>
            <a:r>
              <a:rPr lang="en-US" b="0" i="0">
                <a:solidFill>
                  <a:srgbClr val="000000"/>
                </a:solidFill>
                <a:effectLst/>
                <a:latin typeface="Montserrat" panose="00000500000000000000" pitchFamily="2" charset="0"/>
              </a:rPr>
              <a:t> travelling throughout the </a:t>
            </a:r>
            <a:r>
              <a:rPr lang="en-IN" b="0" i="0">
                <a:solidFill>
                  <a:srgbClr val="000000"/>
                </a:solidFill>
                <a:effectLst/>
                <a:latin typeface="Montserrat" panose="00000500000000000000" pitchFamily="2" charset="0"/>
              </a:rPr>
              <a:t>state to record ideas and help aspiring startup entrepreneurs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IN" b="0" i="0">
                <a:solidFill>
                  <a:srgbClr val="000000"/>
                </a:solidFill>
                <a:effectLst/>
                <a:latin typeface="Montserrat" panose="00000500000000000000" pitchFamily="2" charset="0"/>
              </a:rPr>
              <a:t>The State Startup Ranking </a:t>
            </a:r>
            <a:r>
              <a:rPr lang="en-US" sz="1800" spc="-30">
                <a:effectLst/>
                <a:latin typeface="Calibri" panose="020F0502020204030204" pitchFamily="34" charset="0"/>
                <a:ea typeface="Symbol" panose="05050102010706020507" pitchFamily="18" charset="2"/>
                <a:cs typeface="Symbol" panose="05050102010706020507" pitchFamily="18" charset="2"/>
              </a:rPr>
              <a:t>which is a first of its kind </a:t>
            </a:r>
            <a:r>
              <a:rPr lang="en-US" sz="1800" b="1" spc="-40">
                <a:effectLst/>
                <a:latin typeface="Calibri" panose="020F0502020204030204" pitchFamily="34" charset="0"/>
                <a:ea typeface="Symbol" panose="05050102010706020507" pitchFamily="18" charset="2"/>
                <a:cs typeface="Symbol" panose="05050102010706020507" pitchFamily="18" charset="2"/>
              </a:rPr>
              <a:t>measuring</a:t>
            </a:r>
            <a:r>
              <a:rPr lang="en-US" sz="1800" b="1" spc="-75">
                <a:effectLst/>
                <a:latin typeface="Calibri" panose="020F0502020204030204" pitchFamily="34" charset="0"/>
                <a:ea typeface="Symbol" panose="05050102010706020507" pitchFamily="18" charset="2"/>
                <a:cs typeface="Symbol" panose="05050102010706020507" pitchFamily="18" charset="2"/>
              </a:rPr>
              <a:t> </a:t>
            </a:r>
            <a:r>
              <a:rPr lang="en-US" sz="1800" b="1" spc="-40">
                <a:effectLst/>
                <a:latin typeface="Calibri" panose="020F0502020204030204" pitchFamily="34" charset="0"/>
                <a:ea typeface="Symbol" panose="05050102010706020507" pitchFamily="18" charset="2"/>
                <a:cs typeface="Symbol" panose="05050102010706020507" pitchFamily="18" charset="2"/>
              </a:rPr>
              <a:t>framework</a:t>
            </a:r>
            <a:r>
              <a:rPr lang="en-US" sz="1800" b="1" spc="-70">
                <a:effectLst/>
                <a:latin typeface="Calibri" panose="020F0502020204030204" pitchFamily="34" charset="0"/>
                <a:ea typeface="Symbol" panose="05050102010706020507" pitchFamily="18" charset="2"/>
                <a:cs typeface="Symbol" panose="05050102010706020507" pitchFamily="18" charset="2"/>
              </a:rPr>
              <a:t> </a:t>
            </a:r>
            <a:r>
              <a:rPr lang="en-US" sz="1800" spc="-35">
                <a:effectLst/>
                <a:latin typeface="Calibri" panose="020F0502020204030204" pitchFamily="34" charset="0"/>
                <a:ea typeface="Symbol" panose="05050102010706020507" pitchFamily="18" charset="2"/>
                <a:cs typeface="Symbol" panose="05050102010706020507" pitchFamily="18" charset="2"/>
              </a:rPr>
              <a:t>that</a:t>
            </a:r>
            <a:r>
              <a:rPr lang="en-US" sz="1800" spc="-70">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incorporates</a:t>
            </a:r>
            <a:r>
              <a:rPr lang="en-US" sz="1800" spc="-55">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various</a:t>
            </a:r>
            <a:r>
              <a:rPr lang="en-US" sz="1800" spc="-65">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elements</a:t>
            </a:r>
            <a:r>
              <a:rPr lang="en-US" sz="1800" spc="-70">
                <a:effectLst/>
                <a:latin typeface="Calibri" panose="020F0502020204030204" pitchFamily="34" charset="0"/>
                <a:ea typeface="Symbol" panose="05050102010706020507" pitchFamily="18" charset="2"/>
                <a:cs typeface="Symbol" panose="05050102010706020507" pitchFamily="18" charset="2"/>
              </a:rPr>
              <a:t> </a:t>
            </a:r>
            <a:r>
              <a:rPr lang="en-US" sz="1800" spc="-20">
                <a:effectLst/>
                <a:latin typeface="Calibri" panose="020F0502020204030204" pitchFamily="34" charset="0"/>
                <a:ea typeface="Symbol" panose="05050102010706020507" pitchFamily="18" charset="2"/>
                <a:cs typeface="Symbol" panose="05050102010706020507" pitchFamily="18" charset="2"/>
              </a:rPr>
              <a:t>to</a:t>
            </a:r>
            <a:r>
              <a:rPr lang="en-US" sz="1800" spc="-70">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benchmark</a:t>
            </a:r>
            <a:r>
              <a:rPr lang="en-US" sz="1800" spc="-85">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progress </a:t>
            </a:r>
            <a:r>
              <a:rPr lang="en-US" sz="1800" spc="-30">
                <a:effectLst/>
                <a:latin typeface="Calibri" panose="020F0502020204030204" pitchFamily="34" charset="0"/>
                <a:ea typeface="Symbol" panose="05050102010706020507" pitchFamily="18" charset="2"/>
                <a:cs typeface="Symbol" panose="05050102010706020507" pitchFamily="18" charset="2"/>
              </a:rPr>
              <a:t>and</a:t>
            </a:r>
            <a:r>
              <a:rPr lang="en-US" sz="1800" spc="-85">
                <a:effectLst/>
                <a:latin typeface="Calibri" panose="020F0502020204030204" pitchFamily="34" charset="0"/>
                <a:ea typeface="Symbol" panose="05050102010706020507" pitchFamily="18" charset="2"/>
                <a:cs typeface="Symbol" panose="05050102010706020507" pitchFamily="18" charset="2"/>
              </a:rPr>
              <a:t> </a:t>
            </a:r>
            <a:r>
              <a:rPr lang="en-US" sz="1800" spc="-35">
                <a:effectLst/>
                <a:latin typeface="Calibri" panose="020F0502020204030204" pitchFamily="34" charset="0"/>
                <a:ea typeface="Symbol" panose="05050102010706020507" pitchFamily="18" charset="2"/>
                <a:cs typeface="Symbol" panose="05050102010706020507" pitchFamily="18" charset="2"/>
              </a:rPr>
              <a:t>build</a:t>
            </a:r>
            <a:r>
              <a:rPr lang="en-US" sz="1800" spc="-85">
                <a:effectLst/>
                <a:latin typeface="Calibri" panose="020F0502020204030204" pitchFamily="34" charset="0"/>
                <a:ea typeface="Symbol" panose="05050102010706020507" pitchFamily="18" charset="2"/>
                <a:cs typeface="Symbol" panose="05050102010706020507" pitchFamily="18" charset="2"/>
              </a:rPr>
              <a:t> </a:t>
            </a:r>
            <a:r>
              <a:rPr lang="en-US" sz="1800">
                <a:effectLst/>
                <a:latin typeface="Calibri" panose="020F0502020204030204" pitchFamily="34" charset="0"/>
                <a:ea typeface="Symbol" panose="05050102010706020507" pitchFamily="18" charset="2"/>
                <a:cs typeface="Symbol" panose="05050102010706020507" pitchFamily="18" charset="2"/>
              </a:rPr>
              <a:t>a</a:t>
            </a:r>
            <a:r>
              <a:rPr lang="en-US" sz="1800" spc="-80">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structure</a:t>
            </a:r>
            <a:r>
              <a:rPr lang="en-US" sz="1800" spc="-75">
                <a:effectLst/>
                <a:latin typeface="Calibri" panose="020F0502020204030204" pitchFamily="34" charset="0"/>
                <a:ea typeface="Symbol" panose="05050102010706020507" pitchFamily="18" charset="2"/>
                <a:cs typeface="Symbol" panose="05050102010706020507" pitchFamily="18" charset="2"/>
              </a:rPr>
              <a:t> </a:t>
            </a:r>
            <a:r>
              <a:rPr lang="en-US" sz="1800" spc="-35">
                <a:effectLst/>
                <a:latin typeface="Calibri" panose="020F0502020204030204" pitchFamily="34" charset="0"/>
                <a:ea typeface="Symbol" panose="05050102010706020507" pitchFamily="18" charset="2"/>
                <a:cs typeface="Symbol" panose="05050102010706020507" pitchFamily="18" charset="2"/>
              </a:rPr>
              <a:t>that</a:t>
            </a:r>
            <a:r>
              <a:rPr lang="en-US" sz="1800" spc="-85">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encourages</a:t>
            </a:r>
            <a:r>
              <a:rPr lang="en-US" sz="1800" spc="-80">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cohesiveness</a:t>
            </a:r>
            <a:r>
              <a:rPr lang="en-US" sz="1800" spc="-80">
                <a:effectLst/>
                <a:latin typeface="Calibri" panose="020F0502020204030204" pitchFamily="34" charset="0"/>
                <a:ea typeface="Symbol" panose="05050102010706020507" pitchFamily="18" charset="2"/>
                <a:cs typeface="Symbol" panose="05050102010706020507" pitchFamily="18" charset="2"/>
              </a:rPr>
              <a:t> </a:t>
            </a:r>
            <a:r>
              <a:rPr lang="en-US" sz="1800" spc="-30">
                <a:effectLst/>
                <a:latin typeface="Calibri" panose="020F0502020204030204" pitchFamily="34" charset="0"/>
                <a:ea typeface="Symbol" panose="05050102010706020507" pitchFamily="18" charset="2"/>
                <a:cs typeface="Symbol" panose="05050102010706020507" pitchFamily="18" charset="2"/>
              </a:rPr>
              <a:t>and</a:t>
            </a:r>
            <a:r>
              <a:rPr lang="en-US" sz="1800" spc="-80">
                <a:effectLst/>
                <a:latin typeface="Calibri" panose="020F0502020204030204" pitchFamily="34" charset="0"/>
                <a:ea typeface="Symbol" panose="05050102010706020507" pitchFamily="18" charset="2"/>
                <a:cs typeface="Symbol" panose="05050102010706020507" pitchFamily="18" charset="2"/>
              </a:rPr>
              <a:t> </a:t>
            </a:r>
            <a:r>
              <a:rPr lang="en-US" sz="1800" spc="-40">
                <a:effectLst/>
                <a:latin typeface="Calibri" panose="020F0502020204030204" pitchFamily="34" charset="0"/>
                <a:ea typeface="Symbol" panose="05050102010706020507" pitchFamily="18" charset="2"/>
                <a:cs typeface="Symbol" panose="05050102010706020507" pitchFamily="18" charset="2"/>
              </a:rPr>
              <a:t>collaboration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2800" b="0" i="0">
                <a:solidFill>
                  <a:srgbClr val="222222"/>
                </a:solidFill>
                <a:effectLst/>
                <a:latin typeface="Montserrat" panose="00000500000000000000" pitchFamily="2" charset="0"/>
              </a:rPr>
              <a:t>The SCO Startup Forum as a platform for the stakeholders from all SCO Member States including Canada to interact and collaborate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2800" b="0" i="0" spc="-40">
                <a:solidFill>
                  <a:srgbClr val="222222"/>
                </a:solidFill>
                <a:effectLst/>
                <a:latin typeface="Montserrat" panose="00000500000000000000" pitchFamily="2" charset="0"/>
                <a:ea typeface="Symbol" panose="05050102010706020507" pitchFamily="18" charset="2"/>
                <a:cs typeface="Symbol" panose="05050102010706020507" pitchFamily="18" charset="2"/>
              </a:rPr>
              <a:t>We are proud to announce that India has the G20 presidency this year. Under the presidency, a newly instituted engagement Group called Startup20 is working on revolutionizing the Startup movement through pillars of Global Alliances and Foundation, Finance, Inclusion and Sustainability. </a:t>
            </a:r>
            <a:r>
              <a:rPr lang="en-US" sz="2800" b="0" i="0" spc="-40" err="1">
                <a:solidFill>
                  <a:srgbClr val="222222"/>
                </a:solidFill>
                <a:effectLst/>
                <a:latin typeface="Montserrat" panose="00000500000000000000" pitchFamily="2" charset="0"/>
                <a:ea typeface="Symbol" panose="05050102010706020507" pitchFamily="18" charset="2"/>
                <a:cs typeface="Symbol" panose="05050102010706020507" pitchFamily="18" charset="2"/>
              </a:rPr>
              <a:t>Mikhael</a:t>
            </a:r>
            <a:r>
              <a:rPr lang="en-US" sz="2800" b="0" i="0" spc="-40">
                <a:solidFill>
                  <a:srgbClr val="222222"/>
                </a:solidFill>
                <a:effectLst/>
                <a:latin typeface="Montserrat" panose="00000500000000000000" pitchFamily="2" charset="0"/>
                <a:ea typeface="Symbol" panose="05050102010706020507" pitchFamily="18" charset="2"/>
                <a:cs typeface="Symbol" panose="05050102010706020507" pitchFamily="18" charset="2"/>
              </a:rPr>
              <a:t> Gusev, India rep for Skolkovo has been a part of the two meetings conducted</a:t>
            </a:r>
            <a:endParaRPr lang="en-US" sz="1800" spc="-40">
              <a:effectLst/>
              <a:latin typeface="Calibri" panose="020F0502020204030204" pitchFamily="34" charset="0"/>
              <a:ea typeface="Symbol" panose="05050102010706020507" pitchFamily="18" charset="2"/>
              <a:cs typeface="Symbol" panose="05050102010706020507" pitchFamily="18" charset="2"/>
            </a:endParaRP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C9EF4B-938B-4997-A561-0CC549F8D433}"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3902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dirty="0">
              <a:solidFill>
                <a:schemeClr val="accent1">
                  <a:lumMod val="75000"/>
                </a:schemeClr>
              </a:solidFill>
              <a:latin typeface="Trebuchet MS"/>
              <a:cs typeface="Trebuchet MS"/>
            </a:endParaRPr>
          </a:p>
          <a:p>
            <a:pPr marL="342900" marR="0" indent="-342900">
              <a:lnSpc>
                <a:spcPct val="107000"/>
              </a:lnSpc>
              <a:spcBef>
                <a:spcPts val="0"/>
              </a:spcBef>
              <a:spcAft>
                <a:spcPts val="800"/>
              </a:spcAft>
              <a:buFont typeface="+mj-lt"/>
              <a:buAutoNum type="arabicPeriod"/>
            </a:pPr>
            <a:r>
              <a:rPr lang="en-US" sz="1800" u="none" strike="noStrike" kern="100" dirty="0">
                <a:effectLst/>
                <a:latin typeface="Calibri" panose="020F0502020204030204" pitchFamily="34" charset="0"/>
                <a:ea typeface="Calibri" panose="020F0502020204030204" pitchFamily="34" charset="0"/>
                <a:cs typeface="Calibri" panose="020F0502020204030204" pitchFamily="34" charset="0"/>
              </a:rPr>
              <a:t>Startup India actively works to promote women entrepreneurship in the country. The Women Entrepreneurship Page at the Startup India Hub includes a repository of State and Central Level Policies for Women Entrepreneurs along with the programs undertaken by the Startup India team for women entrepreneurs. You can find more details at the website. </a:t>
            </a:r>
          </a:p>
          <a:p>
            <a:pPr marL="342900" marR="0" indent="-342900">
              <a:lnSpc>
                <a:spcPct val="107000"/>
              </a:lnSpc>
              <a:spcBef>
                <a:spcPts val="0"/>
              </a:spcBef>
              <a:spcAft>
                <a:spcPts val="800"/>
              </a:spcAft>
              <a:buFont typeface="+mj-lt"/>
              <a:buAutoNum type="arabicPeriod"/>
            </a:pPr>
            <a:r>
              <a:rPr lang="en-US" sz="1800" u="none" strike="noStrike" kern="100" dirty="0">
                <a:effectLst/>
                <a:latin typeface="Calibri" panose="020F0502020204030204" pitchFamily="34" charset="0"/>
                <a:ea typeface="Calibri" panose="020F0502020204030204" pitchFamily="34" charset="0"/>
                <a:cs typeface="Calibri" panose="020F0502020204030204" pitchFamily="34" charset="0"/>
              </a:rPr>
              <a:t>We regularly work with various ecosystem stakeholders to implement incentives for women entrepreneurs. One of the ways this is undertaken is through actively working with state governments to encourage participation of women in entrepreneurship development programs.</a:t>
            </a:r>
            <a:br>
              <a:rPr lang="en-US" sz="1800" u="none" strike="noStrike" kern="100" dirty="0">
                <a:effectLst/>
                <a:latin typeface="Calibri" panose="020F0502020204030204" pitchFamily="34" charset="0"/>
                <a:ea typeface="Calibri" panose="020F0502020204030204" pitchFamily="34" charset="0"/>
                <a:cs typeface="Calibri" panose="020F0502020204030204" pitchFamily="34" charset="0"/>
              </a:rPr>
            </a:br>
            <a:endParaRPr lang="en-IN" sz="1800" strike="sngStrike" kern="100" dirty="0">
              <a:effectLst/>
              <a:latin typeface="Calibri" panose="020F0502020204030204" pitchFamily="34" charset="0"/>
              <a:ea typeface="Calibri" panose="020F0502020204030204" pitchFamily="34" charset="0"/>
              <a:cs typeface="Calibri" panose="020F0502020204030204" pitchFamily="34" charset="0"/>
            </a:endParaRPr>
          </a:p>
          <a:p>
            <a:pPr marL="342900" marR="0" indent="-342900">
              <a:lnSpc>
                <a:spcPct val="107000"/>
              </a:lnSpc>
              <a:spcBef>
                <a:spcPts val="0"/>
              </a:spcBef>
              <a:spcAft>
                <a:spcPts val="800"/>
              </a:spcAft>
              <a:buFont typeface="+mj-lt"/>
              <a:buAutoNum type="arabicPeriod"/>
            </a:pPr>
            <a:r>
              <a:rPr lang="en-US" sz="1800" u="none" strike="noStrike" kern="100" dirty="0">
                <a:effectLst/>
                <a:latin typeface="Calibri" panose="020F0502020204030204" pitchFamily="34" charset="0"/>
                <a:ea typeface="Calibri" panose="020F0502020204030204" pitchFamily="34" charset="0"/>
                <a:cs typeface="Calibri" panose="020F0502020204030204" pitchFamily="34" charset="0"/>
              </a:rPr>
              <a:t>Our programs focus on capacity building, creating awareness and enabling ecosystem connects. </a:t>
            </a:r>
            <a:br>
              <a:rPr lang="en-US" sz="1800" u="none" strike="noStrike" kern="100" dirty="0">
                <a:effectLst/>
                <a:latin typeface="Calibri" panose="020F0502020204030204" pitchFamily="34" charset="0"/>
                <a:ea typeface="Calibri" panose="020F0502020204030204" pitchFamily="34" charset="0"/>
                <a:cs typeface="Calibri" panose="020F0502020204030204" pitchFamily="34" charset="0"/>
              </a:rPr>
            </a:br>
            <a:r>
              <a:rPr lang="en-US" sz="1800" u="none" strike="noStrike" kern="100" dirty="0">
                <a:effectLst/>
                <a:latin typeface="Calibri" panose="020F0502020204030204" pitchFamily="34" charset="0"/>
                <a:ea typeface="Calibri" panose="020F0502020204030204" pitchFamily="34" charset="0"/>
                <a:cs typeface="Calibri" panose="020F0502020204030204" pitchFamily="34" charset="0"/>
              </a:rPr>
              <a:t>Startup India focuses on the capacity development of women entrepreneurs through workshops, knowledge sessions and training. We provide startups access to investors, mentors as well as pitching opportunities, cash grants and market support.</a:t>
            </a:r>
            <a:endParaRPr lang="en-IN" sz="1800" strike="sngStrike" kern="100" dirty="0">
              <a:effectLst/>
              <a:latin typeface="Calibri" panose="020F0502020204030204" pitchFamily="34" charset="0"/>
              <a:ea typeface="Calibri" panose="020F0502020204030204" pitchFamily="34" charset="0"/>
              <a:cs typeface="Calibri" panose="020F0502020204030204" pitchFamily="34" charset="0"/>
            </a:endParaRPr>
          </a:p>
          <a:p>
            <a:endParaRPr lang="en-IN" dirty="0"/>
          </a:p>
        </p:txBody>
      </p:sp>
      <p:sp>
        <p:nvSpPr>
          <p:cNvPr id="4" name="Slide Number Placeholder 3"/>
          <p:cNvSpPr>
            <a:spLocks noGrp="1"/>
          </p:cNvSpPr>
          <p:nvPr>
            <p:ph type="sldNum" sz="quarter" idx="5"/>
          </p:nvPr>
        </p:nvSpPr>
        <p:spPr/>
        <p:txBody>
          <a:bodyPr/>
          <a:lstStyle/>
          <a:p>
            <a:fld id="{C29A121B-82CF-48CF-8974-398EE401B676}" type="slidenum">
              <a:rPr lang="en-IN" smtClean="0"/>
              <a:t>16</a:t>
            </a:fld>
            <a:endParaRPr lang="en-IN"/>
          </a:p>
        </p:txBody>
      </p:sp>
    </p:spTree>
    <p:extLst>
      <p:ext uri="{BB962C8B-B14F-4D97-AF65-F5344CB8AC3E}">
        <p14:creationId xmlns:p14="http://schemas.microsoft.com/office/powerpoint/2010/main" val="3096581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country has seen a tremendous growth over the last 7 years. These numbers are a testimony of the same. The growth curve has been ever increasing and yet to reach greater heights.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342900" marR="0" lvl="0" indent="-342900" algn="l" defTabSz="914400" rtl="0" eaLnBrk="1" fontAlgn="auto" latinLnBrk="0" hangingPunct="1">
              <a:lnSpc>
                <a:spcPct val="107000"/>
              </a:lnSpc>
              <a:spcBef>
                <a:spcPts val="0"/>
              </a:spcBef>
              <a:spcAft>
                <a:spcPts val="0"/>
              </a:spcAft>
              <a:buClr>
                <a:srgbClr val="000000"/>
              </a:buClr>
              <a:buSzTx/>
              <a:buFont typeface="Symbol" panose="05050102010706020507" pitchFamily="18" charset="2"/>
              <a:buChar char=""/>
              <a:tabLst/>
              <a:defRPr/>
            </a:pPr>
            <a:r>
              <a:rPr lang="en-US" sz="1200">
                <a:effectLst/>
                <a:latin typeface="Calibri" panose="020F0502020204030204" pitchFamily="34" charset="0"/>
                <a:ea typeface="Calibri" panose="020F0502020204030204" pitchFamily="34" charset="0"/>
                <a:cs typeface="Times New Roman" panose="02020603050405020304" pitchFamily="18" charset="0"/>
              </a:rPr>
              <a:t>These are some quick stats of the startup ecosystem in India. We are the third largest startup ecosystem with 96,000+ recognized startups from all 36 States &amp; UTs in the country.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Clr>
                <a:srgbClr val="000000"/>
              </a:buClr>
              <a:buFont typeface="Symbol" panose="05050102010706020507" pitchFamily="18" charset="2"/>
              <a:buChar char=""/>
            </a:pPr>
            <a:r>
              <a:rPr lang="en-US" sz="1200">
                <a:effectLst/>
                <a:latin typeface="Calibri" panose="020F0502020204030204" pitchFamily="34" charset="0"/>
                <a:ea typeface="Calibri" panose="020F0502020204030204" pitchFamily="34" charset="0"/>
                <a:cs typeface="Times New Roman" panose="02020603050405020304" pitchFamily="18" charset="0"/>
              </a:rPr>
              <a:t>There has been a 109% yearly increase in jobs created by startups over the last 4 years.</a:t>
            </a:r>
          </a:p>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en-US" sz="1200">
                <a:effectLst/>
                <a:latin typeface="Calibri" panose="020F0502020204030204" pitchFamily="34" charset="0"/>
                <a:ea typeface="Calibri" panose="020F0502020204030204" pitchFamily="34" charset="0"/>
                <a:cs typeface="Times New Roman" panose="02020603050405020304" pitchFamily="18" charset="0"/>
              </a:rPr>
              <a:t>We have 49% of startups from Tier 2 and Tier 3 cities and 47% led by women entrepreneurs.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t> </a:t>
            </a:r>
          </a:p>
          <a:p>
            <a:endParaRPr lang="en-IN"/>
          </a:p>
        </p:txBody>
      </p:sp>
      <p:sp>
        <p:nvSpPr>
          <p:cNvPr id="4" name="Slide Number Placeholder 3"/>
          <p:cNvSpPr>
            <a:spLocks noGrp="1"/>
          </p:cNvSpPr>
          <p:nvPr>
            <p:ph type="sldNum" sz="quarter" idx="5"/>
          </p:nvPr>
        </p:nvSpPr>
        <p:spPr/>
        <p:txBody>
          <a:bodyPr/>
          <a:lstStyle/>
          <a:p>
            <a:fld id="{D712CF41-4B46-4E5E-9737-0152710ADCF0}" type="slidenum">
              <a:rPr lang="en-GB" smtClean="0"/>
              <a:t>2</a:t>
            </a:fld>
            <a:endParaRPr lang="en-GB"/>
          </a:p>
        </p:txBody>
      </p:sp>
    </p:spTree>
    <p:extLst>
      <p:ext uri="{BB962C8B-B14F-4D97-AF65-F5344CB8AC3E}">
        <p14:creationId xmlns:p14="http://schemas.microsoft.com/office/powerpoint/2010/main" val="2118688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Calibri" panose="020F0502020204030204" pitchFamily="34" charset="0"/>
                <a:ea typeface="Calibri" panose="020F0502020204030204" pitchFamily="34" charset="0"/>
                <a:cs typeface="Times New Roman" panose="02020603050405020304" pitchFamily="18" charset="0"/>
              </a:rPr>
              <a:t>The word startup is trending in India today but its roots go back to 2016 when the Hon'ble Prime Minister of India, Shri Narendra Modi, launched the </a:t>
            </a:r>
            <a:r>
              <a:rPr lang="en-IN" sz="1200" dirty="0" err="1">
                <a:effectLst/>
                <a:latin typeface="Calibri" panose="020F0502020204030204" pitchFamily="34" charset="0"/>
                <a:ea typeface="Calibri" panose="020F0502020204030204" pitchFamily="34" charset="0"/>
                <a:cs typeface="Times New Roman" panose="02020603050405020304" pitchFamily="18" charset="0"/>
              </a:rPr>
              <a:t>StartupIndia</a:t>
            </a:r>
            <a:r>
              <a:rPr lang="en-IN" sz="1200" dirty="0">
                <a:effectLst/>
                <a:latin typeface="Calibri" panose="020F0502020204030204" pitchFamily="34" charset="0"/>
                <a:ea typeface="Calibri" panose="020F0502020204030204" pitchFamily="34" charset="0"/>
                <a:cs typeface="Times New Roman" panose="02020603050405020304" pitchFamily="18" charset="0"/>
              </a:rPr>
              <a:t> initiative as a clarion call to the innovators, entrepreneurs, and thinkers of the nation to lead from the front and drive India’s sustainable economic growth.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Trebuchet MS" panose="020B0603020202020204" pitchFamily="34" charset="0"/>
                <a:ea typeface="Times New Roman" panose="02020603050405020304" pitchFamily="18" charset="0"/>
                <a:cs typeface="Arial" panose="020B0604020202020204" pitchFamily="34" charset="0"/>
              </a:rPr>
              <a:t>The initiative is as a result of the </a:t>
            </a:r>
            <a:r>
              <a:rPr lang="en-IN" sz="1200" dirty="0">
                <a:effectLst/>
                <a:latin typeface="Trebuchet MS" panose="020B0603020202020204" pitchFamily="34" charset="0"/>
                <a:ea typeface="Times New Roman" panose="02020603050405020304" pitchFamily="18" charset="0"/>
                <a:cs typeface="Arial" panose="020B0604020202020204" pitchFamily="34" charset="0"/>
              </a:rPr>
              <a:t>19 action pointer Action Plan released in the same year, spanning across three major pillars </a:t>
            </a:r>
            <a:r>
              <a:rPr lang="en-IN" sz="1200" dirty="0" err="1">
                <a:effectLst/>
                <a:latin typeface="Trebuchet MS" panose="020B0603020202020204" pitchFamily="34" charset="0"/>
                <a:ea typeface="Times New Roman" panose="02020603050405020304" pitchFamily="18" charset="0"/>
                <a:cs typeface="Arial" panose="020B0604020202020204" pitchFamily="34" charset="0"/>
              </a:rPr>
              <a:t>i,e</a:t>
            </a:r>
            <a:r>
              <a:rPr lang="en-IN" sz="1200" dirty="0">
                <a:effectLst/>
                <a:latin typeface="Trebuchet MS" panose="020B0603020202020204" pitchFamily="34" charset="0"/>
                <a:ea typeface="Times New Roman" panose="02020603050405020304" pitchFamily="18" charset="0"/>
                <a:cs typeface="Arial" panose="020B0604020202020204" pitchFamily="34" charset="0"/>
              </a:rPr>
              <a:t>. 1) Simplification and handholding, 2) Funding support and incentives and 3) Industry-academia partnership and incubation” were announced. Startup India was set up with the aim of bringing all of this to implementation.</a:t>
            </a:r>
          </a:p>
          <a:p>
            <a:endParaRPr lang="en-IN" dirty="0"/>
          </a:p>
        </p:txBody>
      </p:sp>
      <p:sp>
        <p:nvSpPr>
          <p:cNvPr id="4" name="Slide Number Placeholder 3"/>
          <p:cNvSpPr>
            <a:spLocks noGrp="1"/>
          </p:cNvSpPr>
          <p:nvPr>
            <p:ph type="sldNum" sz="quarter" idx="5"/>
          </p:nvPr>
        </p:nvSpPr>
        <p:spPr/>
        <p:txBody>
          <a:bodyPr/>
          <a:lstStyle/>
          <a:p>
            <a:fld id="{D712CF41-4B46-4E5E-9737-0152710ADCF0}" type="slidenum">
              <a:rPr lang="en-GB" smtClean="0"/>
              <a:t>3</a:t>
            </a:fld>
            <a:endParaRPr lang="en-GB"/>
          </a:p>
        </p:txBody>
      </p:sp>
    </p:spTree>
    <p:extLst>
      <p:ext uri="{BB962C8B-B14F-4D97-AF65-F5344CB8AC3E}">
        <p14:creationId xmlns:p14="http://schemas.microsoft.com/office/powerpoint/2010/main" val="2684839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what is a startup in India and what would you have to be to apply for Ministry – Government of India recognition of your startup</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IN" sz="1200" dirty="0">
              <a:effectLst/>
              <a:latin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IN" sz="1200" dirty="0">
                <a:effectLst/>
                <a:latin typeface="Trebuchet MS" panose="020B0603020202020204" pitchFamily="34" charset="0"/>
                <a:ea typeface="Calibri" panose="020F0502020204030204" pitchFamily="34" charset="0"/>
                <a:cs typeface="Arial" panose="020B0604020202020204" pitchFamily="34" charset="0"/>
              </a:rPr>
              <a:t>If it is incorporated as either Private Limited Company or Registered Partnership Firm or Limited Liability Partnership. A sole proprietorship or a public limited company is not eligible as startup</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IN" sz="1200" dirty="0">
                <a:effectLst/>
                <a:latin typeface="Trebuchet MS" panose="020B0603020202020204" pitchFamily="34" charset="0"/>
                <a:ea typeface="Calibri" panose="020F0502020204030204" pitchFamily="34" charset="0"/>
                <a:cs typeface="Arial" panose="020B0604020202020204" pitchFamily="34" charset="0"/>
              </a:rPr>
              <a:t>If its turnover for any of the financial years has not exceeded INR 100 crore</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IN" sz="1200" dirty="0">
                <a:effectLst/>
                <a:latin typeface="Trebuchet MS" panose="020B0603020202020204" pitchFamily="34" charset="0"/>
                <a:ea typeface="Calibri" panose="020F0502020204030204" pitchFamily="34" charset="0"/>
                <a:cs typeface="Arial" panose="020B0604020202020204" pitchFamily="34" charset="0"/>
              </a:rPr>
              <a:t>If it is working towards innovation, development or improvement of products or processes or services, or if it is a scalable business model with a high potential of employment generation or wealth creation</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mj-lt"/>
              <a:buAutoNum type="arabicPeriod"/>
            </a:pPr>
            <a:r>
              <a:rPr lang="en-IN" sz="1200" dirty="0">
                <a:effectLst/>
                <a:latin typeface="Trebuchet MS" panose="020B0603020202020204" pitchFamily="34" charset="0"/>
                <a:ea typeface="Calibri" panose="020F0502020204030204" pitchFamily="34" charset="0"/>
                <a:cs typeface="Arial" panose="020B0604020202020204" pitchFamily="34" charset="0"/>
              </a:rPr>
              <a:t>Should not have been formed by splitting up or reconstruction of a business already in existence.</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800"/>
              </a:spcAft>
              <a:buFont typeface="+mj-lt"/>
              <a:buAutoNum type="arabicPeriod"/>
            </a:pPr>
            <a:r>
              <a:rPr lang="en-IN" sz="1200" dirty="0">
                <a:effectLst/>
                <a:latin typeface="Trebuchet MS" panose="020B0603020202020204" pitchFamily="34" charset="0"/>
                <a:ea typeface="Calibri" panose="020F0502020204030204" pitchFamily="34" charset="0"/>
                <a:cs typeface="Arial" panose="020B0604020202020204" pitchFamily="34" charset="0"/>
              </a:rPr>
              <a:t>If it is up to 10 years from the date of its incorporation/ registration</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IN" dirty="0"/>
          </a:p>
          <a:p>
            <a:r>
              <a:rPr lang="en-IN" dirty="0"/>
              <a:t>As and when a startup gets recognized, they can avail the benefits ranging from funding, tax benefits, public procurement, to patents.</a:t>
            </a:r>
          </a:p>
          <a:p>
            <a:endParaRPr lang="en-IN" dirty="0"/>
          </a:p>
        </p:txBody>
      </p:sp>
      <p:sp>
        <p:nvSpPr>
          <p:cNvPr id="4" name="Slide Number Placeholder 3"/>
          <p:cNvSpPr>
            <a:spLocks noGrp="1"/>
          </p:cNvSpPr>
          <p:nvPr>
            <p:ph type="sldNum" sz="quarter" idx="5"/>
          </p:nvPr>
        </p:nvSpPr>
        <p:spPr/>
        <p:txBody>
          <a:bodyPr/>
          <a:lstStyle/>
          <a:p>
            <a:fld id="{D712CF41-4B46-4E5E-9737-0152710ADCF0}" type="slidenum">
              <a:rPr lang="en-GB" smtClean="0"/>
              <a:t>4</a:t>
            </a:fld>
            <a:endParaRPr lang="en-GB"/>
          </a:p>
        </p:txBody>
      </p:sp>
    </p:spTree>
    <p:extLst>
      <p:ext uri="{BB962C8B-B14F-4D97-AF65-F5344CB8AC3E}">
        <p14:creationId xmlns:p14="http://schemas.microsoft.com/office/powerpoint/2010/main" val="2974832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effectLst/>
                <a:latin typeface="Trebuchet MS" panose="020B0603020202020204" pitchFamily="34" charset="0"/>
                <a:ea typeface="Times New Roman" panose="02020603050405020304" pitchFamily="18" charset="0"/>
                <a:cs typeface="Arial" panose="020B0604020202020204" pitchFamily="34" charset="0"/>
              </a:rPr>
              <a:t>The Government launched a Startup India Online Hub on 19</a:t>
            </a:r>
            <a:r>
              <a:rPr lang="en-IN" sz="1200" baseline="30000" dirty="0">
                <a:effectLst/>
                <a:latin typeface="Trebuchet MS" panose="020B0603020202020204" pitchFamily="34" charset="0"/>
                <a:ea typeface="Times New Roman" panose="02020603050405020304" pitchFamily="18" charset="0"/>
                <a:cs typeface="Arial" panose="020B0604020202020204" pitchFamily="34" charset="0"/>
              </a:rPr>
              <a:t>th</a:t>
            </a:r>
            <a:r>
              <a:rPr lang="en-IN" sz="1200" dirty="0">
                <a:effectLst/>
                <a:latin typeface="Trebuchet MS" panose="020B0603020202020204" pitchFamily="34" charset="0"/>
                <a:ea typeface="Times New Roman" panose="02020603050405020304" pitchFamily="18" charset="0"/>
                <a:cs typeface="Arial" panose="020B0604020202020204" pitchFamily="34" charset="0"/>
              </a:rPr>
              <a:t> June 2017 which is one of its kind online platforms for all stakeholders of the entrepreneurial ecosystem in India to discover, connect and engage with each other. The online hub hosts startups, investors, funds, mentors, academic institutions, incubators, accelerators, corporates, Government bodies, and more.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dirty="0">
              <a:effectLst/>
              <a:latin typeface="Trebuchet MS" panose="020B0603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0"/>
              </a:spcAft>
              <a:buClr>
                <a:srgbClr val="000000"/>
              </a:buClr>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Our one-stop-shop the Startup India Hub has been created to guide and provide for each stakeholder- be it to provide pro-bono services, online entrepreneurial courses, information dissemination, network, or showcase innovation.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Clr>
                <a:srgbClr val="000000"/>
              </a:buClr>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All initiatives come to life through the state-of-the-art online presence of Startup India. </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Clr>
                <a:srgbClr val="000000"/>
              </a:buClr>
              <a:buFont typeface="Symbol" panose="05050102010706020507" pitchFamily="18" charset="2"/>
              <a:buChar char=""/>
            </a:pPr>
            <a:r>
              <a:rPr lang="en-US" sz="1200" dirty="0">
                <a:effectLst/>
                <a:latin typeface="Calibri" panose="020F0502020204030204" pitchFamily="34" charset="0"/>
                <a:ea typeface="Calibri" panose="020F0502020204030204" pitchFamily="34" charset="0"/>
                <a:cs typeface="Times New Roman" panose="02020603050405020304" pitchFamily="18" charset="0"/>
              </a:rPr>
              <a:t>You can take note of the link to the website mentioned on the screen.</a:t>
            </a:r>
            <a:endParaRPr lang="en-US" sz="1200" dirty="0">
              <a:solidFill>
                <a:srgbClr val="70AD47"/>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buFont typeface="+mj-lt"/>
              <a:buAutoNum type="arabicPeriod"/>
            </a:pPr>
            <a:endParaRPr lang="en-US" sz="1200" dirty="0">
              <a:solidFill>
                <a:srgbClr val="70AD47"/>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07000"/>
              </a:lnSpc>
              <a:buFont typeface="+mj-lt"/>
              <a:buAutoNum type="arabicPeriod"/>
            </a:pPr>
            <a:r>
              <a:rPr lang="en-US" sz="1200" dirty="0">
                <a:solidFill>
                  <a:srgbClr val="70AD47"/>
                </a:solidFill>
                <a:effectLst/>
                <a:latin typeface="Calibri" panose="020F0502020204030204" pitchFamily="34" charset="0"/>
                <a:ea typeface="Calibri" panose="020F0502020204030204" pitchFamily="34" charset="0"/>
                <a:cs typeface="Calibri" panose="020F0502020204030204" pitchFamily="34" charset="0"/>
              </a:rPr>
              <a:t>Post knowing that you are eligible for recognition, if you are wondering as to how you can apply for the certificate of recognition, the process is fairly simple</a:t>
            </a: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n-US" sz="1200" dirty="0">
                <a:solidFill>
                  <a:srgbClr val="70AD47"/>
                </a:solidFill>
                <a:effectLst/>
                <a:latin typeface="Calibri" panose="020F0502020204030204" pitchFamily="34" charset="0"/>
                <a:ea typeface="Calibri" panose="020F0502020204030204" pitchFamily="34" charset="0"/>
                <a:cs typeface="Calibri" panose="020F0502020204030204" pitchFamily="34" charset="0"/>
              </a:rPr>
              <a:t>You can go on Startup India website and apply for registration. It does not take more than 15-20 minutes to fill in the application form. The whole process is completely online. Once you submit your application, we take about 24-48 hours to evaluate your application and if you fulfil the eligibility criteria, you get certification of recognition in your email. </a:t>
            </a:r>
            <a:r>
              <a:rPr lang="en-IN"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a:solidFill>
                  <a:srgbClr val="70AD47"/>
                </a:solidFill>
                <a:effectLst/>
                <a:latin typeface="Calibri" panose="020F0502020204030204" pitchFamily="34" charset="0"/>
                <a:ea typeface="Calibri" panose="020F0502020204030204" pitchFamily="34" charset="0"/>
                <a:cs typeface="Calibri" panose="020F0502020204030204" pitchFamily="34" charset="0"/>
              </a:rPr>
              <a:t>The main aim is to ensure that the process is as smooth as possible for the applicants.</a:t>
            </a:r>
          </a:p>
          <a:p>
            <a:pPr marL="342900" lvl="0" indent="-342900" algn="just">
              <a:lnSpc>
                <a:spcPct val="107000"/>
              </a:lnSpc>
              <a:buFont typeface="+mj-lt"/>
              <a:buAutoNum type="arabicPeriod"/>
            </a:pPr>
            <a:endParaRPr lang="en-US" sz="1200" dirty="0">
              <a:solidFill>
                <a:srgbClr val="70AD47"/>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defTabSz="914400" rtl="0" eaLnBrk="1" fontAlgn="auto" latinLnBrk="0" hangingPunct="1">
              <a:lnSpc>
                <a:spcPct val="107000"/>
              </a:lnSpc>
              <a:spcBef>
                <a:spcPts val="0"/>
              </a:spcBef>
              <a:spcAft>
                <a:spcPts val="0"/>
              </a:spcAft>
              <a:buClrTx/>
              <a:buSzTx/>
              <a:buFont typeface="+mj-lt"/>
              <a:buNone/>
              <a:tabLst/>
              <a:defRPr/>
            </a:pPr>
            <a:r>
              <a:rPr lang="en-IN" dirty="0"/>
              <a:t>This is a list of offerings extended to the startup across their lifecycle, starting from DPIIT Recognition or Seed fund support at Ideation when the startups needs a launchpad to propel forward to Learning and Development and Masterclasses on Validation to help a startup grow. The offerings range from pitching sessions, showcase and demo days or mentorship to startups in early traction to help foster partnerships to finally marquee programs like National Startup Awards and Fund of Funds in the growth stage of a startup</a:t>
            </a:r>
          </a:p>
          <a:p>
            <a:pPr marL="342900" lvl="0" indent="-342900" algn="just">
              <a:lnSpc>
                <a:spcPct val="107000"/>
              </a:lnSpc>
              <a:buFont typeface="+mj-lt"/>
              <a:buAutoNum type="arabicPeriod"/>
            </a:pPr>
            <a:endParaRPr lang="en-IN"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IN" dirty="0"/>
          </a:p>
          <a:p>
            <a:endParaRPr lang="en-IN" dirty="0"/>
          </a:p>
        </p:txBody>
      </p:sp>
      <p:sp>
        <p:nvSpPr>
          <p:cNvPr id="4" name="Slide Number Placeholder 3"/>
          <p:cNvSpPr>
            <a:spLocks noGrp="1"/>
          </p:cNvSpPr>
          <p:nvPr>
            <p:ph type="sldNum" sz="quarter" idx="5"/>
          </p:nvPr>
        </p:nvSpPr>
        <p:spPr/>
        <p:txBody>
          <a:bodyPr/>
          <a:lstStyle/>
          <a:p>
            <a:fld id="{D712CF41-4B46-4E5E-9737-0152710ADCF0}" type="slidenum">
              <a:rPr lang="en-GB" smtClean="0"/>
              <a:t>7</a:t>
            </a:fld>
            <a:endParaRPr lang="en-GB"/>
          </a:p>
        </p:txBody>
      </p:sp>
    </p:spTree>
    <p:extLst>
      <p:ext uri="{BB962C8B-B14F-4D97-AF65-F5344CB8AC3E}">
        <p14:creationId xmlns:p14="http://schemas.microsoft.com/office/powerpoint/2010/main" val="2471362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3 major funding support mechanisms – </a:t>
            </a:r>
          </a:p>
          <a:p>
            <a:endParaRPr lang="en-IN"/>
          </a:p>
          <a:p>
            <a:pPr marL="171450" indent="-171450">
              <a:buFontTx/>
              <a:buChar char="-"/>
            </a:pPr>
            <a:r>
              <a:rPr lang="en-IN"/>
              <a:t>Fund of Funds </a:t>
            </a:r>
            <a:r>
              <a:rPr lang="en-US" b="0" i="0">
                <a:solidFill>
                  <a:srgbClr val="202124"/>
                </a:solidFill>
                <a:effectLst/>
                <a:latin typeface="Google Sans"/>
              </a:rPr>
              <a:t>Scheme was approved and established in 2016 with a corpus of Rs 10,000 crore.</a:t>
            </a:r>
            <a:r>
              <a:rPr lang="en-US" b="0" i="0">
                <a:solidFill>
                  <a:srgbClr val="333333"/>
                </a:solidFill>
                <a:effectLst/>
                <a:latin typeface="Times New Roman" panose="02020603050405020304" pitchFamily="18" charset="0"/>
              </a:rPr>
              <a:t> the Scheme does not directly invest in startups, instead provides capital to SEBI-registered AIFs, known as daughter funds, who in turn invest money in growing Indian startups through equity and equity-linked instruments</a:t>
            </a:r>
            <a:endParaRPr lang="en-IN"/>
          </a:p>
          <a:p>
            <a:pPr marL="171450" indent="-171450">
              <a:buFontTx/>
              <a:buChar char="-"/>
            </a:pPr>
            <a:r>
              <a:rPr lang="en-IN"/>
              <a:t>Seed Fund scheme aims to provide financial assistance to startups for proof of concept, prototype development, product trials, market entry and commercialisation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IN"/>
              <a:t>Credit guarantee </a:t>
            </a:r>
            <a:r>
              <a:rPr lang="en-US" sz="1800" spc="-35">
                <a:effectLst/>
                <a:latin typeface="Calibri" panose="020F0502020204030204" pitchFamily="34" charset="0"/>
                <a:ea typeface="Courier New" panose="02070309020205020404" pitchFamily="49" charset="0"/>
                <a:cs typeface="Trebuchet MS" panose="020B0603020202020204" pitchFamily="34" charset="0"/>
              </a:rPr>
              <a:t>for providing credit guarantees to loans extended by Scheduled Commercial Banks, Non-Banking Financial Companies and Securities and Exchange Board of India (SEBI) registered Alternative Investment Funds (AIFs) for startups</a:t>
            </a:r>
            <a:endParaRPr lang="en-IN" sz="1800">
              <a:effectLst/>
              <a:latin typeface="Trebuchet MS" panose="020B0603020202020204" pitchFamily="34" charset="0"/>
              <a:ea typeface="Courier New" panose="02070309020205020404" pitchFamily="49" charset="0"/>
              <a:cs typeface="Trebuchet MS" panose="020B0603020202020204" pitchFamily="34" charset="0"/>
            </a:endParaRPr>
          </a:p>
          <a:p>
            <a:endParaRPr lang="en-IN"/>
          </a:p>
        </p:txBody>
      </p:sp>
      <p:sp>
        <p:nvSpPr>
          <p:cNvPr id="4" name="Slide Number Placeholder 3"/>
          <p:cNvSpPr>
            <a:spLocks noGrp="1"/>
          </p:cNvSpPr>
          <p:nvPr>
            <p:ph type="sldNum" sz="quarter" idx="5"/>
          </p:nvPr>
        </p:nvSpPr>
        <p:spPr/>
        <p:txBody>
          <a:bodyPr/>
          <a:lstStyle/>
          <a:p>
            <a:fld id="{D712CF41-4B46-4E5E-9737-0152710ADCF0}" type="slidenum">
              <a:rPr lang="en-GB" smtClean="0"/>
              <a:t>8</a:t>
            </a:fld>
            <a:endParaRPr lang="en-GB"/>
          </a:p>
        </p:txBody>
      </p:sp>
    </p:spTree>
    <p:extLst>
      <p:ext uri="{BB962C8B-B14F-4D97-AF65-F5344CB8AC3E}">
        <p14:creationId xmlns:p14="http://schemas.microsoft.com/office/powerpoint/2010/main" val="2371924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en-US" sz="1200">
                <a:effectLst/>
                <a:latin typeface="Calibri" panose="020F0502020204030204" pitchFamily="34" charset="0"/>
                <a:ea typeface="Calibri" panose="020F0502020204030204" pitchFamily="34" charset="0"/>
                <a:cs typeface="Times New Roman" panose="02020603050405020304" pitchFamily="18" charset="0"/>
              </a:rPr>
              <a:t>To enhance market access and facilitate connections between corporates, Government bodies and startups, Startup India partners with all such key stakeholders in the ecosystem. We </a:t>
            </a:r>
            <a:r>
              <a:rPr lang="en-US" sz="1800">
                <a:effectLst/>
                <a:latin typeface="Calibri" panose="020F0502020204030204" pitchFamily="34" charset="0"/>
                <a:ea typeface="Calibri" panose="020F0502020204030204" pitchFamily="34" charset="0"/>
                <a:cs typeface="Times New Roman" panose="02020603050405020304" pitchFamily="18" charset="0"/>
              </a:rPr>
              <a:t>conduct startup challenges on different domains to promote competitiveness and engage entrepreneurs in supporting Central/national endeavors undertaken by the Government as well as initiatives by the corporates. </a:t>
            </a:r>
            <a:endParaRPr lang="en-IN" sz="18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Clr>
                <a:srgbClr val="000000"/>
              </a:buClr>
              <a:buFont typeface="Symbol" panose="05050102010706020507" pitchFamily="18" charset="2"/>
              <a:buChar char=""/>
            </a:pPr>
            <a:endParaRPr lang="en-US"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Clr>
                <a:srgbClr val="000000"/>
              </a:buClr>
              <a:buFont typeface="Symbol" panose="05050102010706020507" pitchFamily="18" charset="2"/>
              <a:buChar char=""/>
            </a:pPr>
            <a:r>
              <a:rPr lang="en-US" sz="1200">
                <a:effectLst/>
                <a:latin typeface="Calibri" panose="020F0502020204030204" pitchFamily="34" charset="0"/>
                <a:ea typeface="Calibri" panose="020F0502020204030204" pitchFamily="34" charset="0"/>
                <a:cs typeface="Times New Roman" panose="02020603050405020304" pitchFamily="18" charset="0"/>
              </a:rPr>
              <a:t>More than 200+ corporate partnerships have been undertaken which has resulted in 800+ startup beneficiaries with INR 34 Cr disbursed as cash prizes and other incentives.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0"/>
              </a:spcBef>
              <a:spcAft>
                <a:spcPts val="800"/>
              </a:spcAft>
              <a:buClr>
                <a:srgbClr val="000000"/>
              </a:buClr>
              <a:buSzTx/>
              <a:buFont typeface="Symbol" panose="05050102010706020507" pitchFamily="18" charset="2"/>
              <a:buChar char=""/>
              <a:tabLst/>
              <a:defRPr/>
            </a:pPr>
            <a:r>
              <a:rPr lang="en-IN" sz="1200">
                <a:effectLst/>
                <a:latin typeface="Calibri" panose="020F0502020204030204" pitchFamily="34" charset="0"/>
                <a:ea typeface="Calibri" panose="020F0502020204030204" pitchFamily="34" charset="0"/>
                <a:cs typeface="Times New Roman" panose="02020603050405020304" pitchFamily="18" charset="0"/>
              </a:rPr>
              <a:t>The programs jointly run with 11 Government department include the sectors primarily in </a:t>
            </a:r>
            <a:r>
              <a:rPr lang="en-GB" sz="1200" b="0">
                <a:solidFill>
                  <a:srgbClr val="FFC000"/>
                </a:solidFill>
                <a:latin typeface="Trebuchet MS" panose="020B0603020202020204" pitchFamily="34" charset="0"/>
              </a:rPr>
              <a:t>AI, Cyber Security, Automotive, Agri &amp; Food, Mobility, Water, Pollution, Sanitation, Clean Tech, AI/ML, AR/VR, Health, Education, Defence etc.</a:t>
            </a:r>
          </a:p>
          <a:p>
            <a:endParaRPr lang="en-IN"/>
          </a:p>
        </p:txBody>
      </p:sp>
      <p:sp>
        <p:nvSpPr>
          <p:cNvPr id="4" name="Slide Number Placeholder 3"/>
          <p:cNvSpPr>
            <a:spLocks noGrp="1"/>
          </p:cNvSpPr>
          <p:nvPr>
            <p:ph type="sldNum" sz="quarter" idx="5"/>
          </p:nvPr>
        </p:nvSpPr>
        <p:spPr/>
        <p:txBody>
          <a:bodyPr/>
          <a:lstStyle/>
          <a:p>
            <a:fld id="{D712CF41-4B46-4E5E-9737-0152710ADCF0}" type="slidenum">
              <a:rPr lang="en-GB" smtClean="0"/>
              <a:t>9</a:t>
            </a:fld>
            <a:endParaRPr lang="en-GB"/>
          </a:p>
        </p:txBody>
      </p:sp>
    </p:spTree>
    <p:extLst>
      <p:ext uri="{BB962C8B-B14F-4D97-AF65-F5344CB8AC3E}">
        <p14:creationId xmlns:p14="http://schemas.microsoft.com/office/powerpoint/2010/main" val="3951513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a:lnSpc>
                <a:spcPct val="107000"/>
              </a:lnSpc>
              <a:spcBef>
                <a:spcPts val="0"/>
              </a:spcBef>
              <a:spcAft>
                <a:spcPts val="0"/>
              </a:spcAft>
              <a:buClr>
                <a:srgbClr val="000000"/>
              </a:buClr>
              <a:buFont typeface="Symbol" panose="05050102010706020507" pitchFamily="18" charset="2"/>
              <a:buChar char=""/>
            </a:pPr>
            <a:r>
              <a:rPr lang="en-US" sz="1200">
                <a:effectLst/>
                <a:latin typeface="Calibri" panose="020F0502020204030204" pitchFamily="34" charset="0"/>
                <a:ea typeface="Calibri" panose="020F0502020204030204" pitchFamily="34" charset="0"/>
                <a:cs typeface="Times New Roman" panose="02020603050405020304" pitchFamily="18" charset="0"/>
              </a:rPr>
              <a:t>Startup India has launched bridges with 17 countries that provide a soft-landing platform for startups from the partner nations. </a:t>
            </a:r>
            <a:endParaRPr lang="en-IN" sz="12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Clr>
                <a:srgbClr val="000000"/>
              </a:buClr>
              <a:buFont typeface="Symbol" panose="05050102010706020507" pitchFamily="18" charset="2"/>
              <a:buChar char=""/>
            </a:pPr>
            <a:r>
              <a:rPr lang="en-US" sz="1200">
                <a:effectLst/>
                <a:latin typeface="Calibri" panose="020F0502020204030204" pitchFamily="34" charset="0"/>
                <a:ea typeface="Calibri" panose="020F0502020204030204" pitchFamily="34" charset="0"/>
                <a:cs typeface="Times New Roman" panose="02020603050405020304" pitchFamily="18" charset="0"/>
              </a:rPr>
              <a:t>Collaborations with other startup ecosystems have led to vital partnerships, knowledge exchanges, and fund support mechanisms. </a:t>
            </a: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Japan - </a:t>
            </a:r>
            <a:r>
              <a:rPr lang="en-US" sz="1200">
                <a:solidFill>
                  <a:schemeClr val="accent2">
                    <a:lumMod val="50000"/>
                  </a:schemeClr>
                </a:solidFill>
                <a:latin typeface="Trebuchet MS" panose="020B0603020202020204" pitchFamily="34" charset="0"/>
              </a:rPr>
              <a:t>Pitching Sessions for 100+ startups, Embassy of India, Tokyo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accent2">
                    <a:lumMod val="50000"/>
                  </a:schemeClr>
                </a:solidFill>
                <a:latin typeface="Trebuchet MS" panose="020B0603020202020204" pitchFamily="34" charset="0"/>
              </a:rPr>
              <a:t>US - Mentorship Event with US-India Strategic Partnership Forum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accent2">
                    <a:lumMod val="50000"/>
                  </a:schemeClr>
                </a:solidFill>
                <a:latin typeface="Trebuchet MS" panose="020B0603020202020204" pitchFamily="34" charset="0"/>
              </a:rPr>
              <a:t>Netherlands - Cybersecurity Mission, Embassy of the Netherlands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accent2">
                    <a:lumMod val="50000"/>
                  </a:schemeClr>
                </a:solidFill>
                <a:latin typeface="Trebuchet MS" panose="020B0603020202020204" pitchFamily="34" charset="0"/>
              </a:rPr>
              <a:t>Sweden - Healthcare Challenge &amp; Mentor Connect, Embassy of India in Sweden</a:t>
            </a:r>
          </a:p>
          <a:p>
            <a:endParaRPr lang="en-IN"/>
          </a:p>
        </p:txBody>
      </p:sp>
      <p:sp>
        <p:nvSpPr>
          <p:cNvPr id="4" name="Slide Number Placeholder 3"/>
          <p:cNvSpPr>
            <a:spLocks noGrp="1"/>
          </p:cNvSpPr>
          <p:nvPr>
            <p:ph type="sldNum" sz="quarter" idx="5"/>
          </p:nvPr>
        </p:nvSpPr>
        <p:spPr/>
        <p:txBody>
          <a:bodyPr/>
          <a:lstStyle/>
          <a:p>
            <a:fld id="{D712CF41-4B46-4E5E-9737-0152710ADCF0}" type="slidenum">
              <a:rPr lang="en-GB" smtClean="0"/>
              <a:t>10</a:t>
            </a:fld>
            <a:endParaRPr lang="en-GB"/>
          </a:p>
        </p:txBody>
      </p:sp>
    </p:spTree>
    <p:extLst>
      <p:ext uri="{BB962C8B-B14F-4D97-AF65-F5344CB8AC3E}">
        <p14:creationId xmlns:p14="http://schemas.microsoft.com/office/powerpoint/2010/main" val="3672677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fontAlgn="base">
              <a:buFont typeface="Arial" panose="020B0604020202020204" pitchFamily="34" charset="0"/>
              <a:buChar char="•"/>
            </a:pPr>
            <a:r>
              <a:rPr lang="en-IN" sz="1200">
                <a:solidFill>
                  <a:srgbClr val="000000"/>
                </a:solidFill>
                <a:effectLst/>
                <a:latin typeface="Arial" panose="020B0604020202020204" pitchFamily="34" charset="0"/>
                <a:ea typeface="Yu Gothic Light" panose="020B0300000000000000" pitchFamily="34" charset="-128"/>
              </a:rPr>
              <a:t>With the aim to mentor the startups in their entrepreneurial journey, </a:t>
            </a:r>
            <a:r>
              <a:rPr lang="en-IN" sz="1200">
                <a:effectLst/>
                <a:latin typeface="Arial" panose="020B0604020202020204" pitchFamily="34" charset="0"/>
                <a:ea typeface="Yu Gothic Light" panose="020B0300000000000000" pitchFamily="34" charset="-128"/>
              </a:rPr>
              <a:t>a </a:t>
            </a:r>
            <a:r>
              <a:rPr lang="en-IN" sz="1200">
                <a:solidFill>
                  <a:srgbClr val="000000"/>
                </a:solidFill>
                <a:effectLst/>
                <a:latin typeface="Arial" panose="020B0604020202020204" pitchFamily="34" charset="0"/>
                <a:ea typeface="Yu Gothic Light" panose="020B0300000000000000" pitchFamily="34" charset="-128"/>
              </a:rPr>
              <a:t>focused National Mentorship program for startups is conceived under the Startup India initiative, </a:t>
            </a:r>
            <a:r>
              <a:rPr lang="en-IN" sz="1200">
                <a:effectLst/>
                <a:latin typeface="Arial" panose="020B0604020202020204" pitchFamily="34" charset="0"/>
                <a:ea typeface="Yu Gothic Light" panose="020B0300000000000000" pitchFamily="34" charset="-128"/>
              </a:rPr>
              <a:t>Department for Promotion of Industry, and Internal Trade (DPIIT). </a:t>
            </a:r>
            <a:r>
              <a:rPr lang="en-IN" sz="1200">
                <a:solidFill>
                  <a:srgbClr val="000000"/>
                </a:solidFill>
                <a:effectLst/>
                <a:latin typeface="Arial" panose="020B0604020202020204" pitchFamily="34" charset="0"/>
                <a:ea typeface="Yu Gothic Light" panose="020B0300000000000000" pitchFamily="34" charset="-128"/>
              </a:rPr>
              <a:t>MAARG stands for (Mentorship, Advisory, Assistance, Resilience and Growth) is a one-stop platform for startups to connect with seasoned experts and startup ecosystem enablers for an immersive mentorship experience. This virtual platform is designed to provide mentorship to the startups throughout their growth cycle and across geographies at a PAN India level. </a:t>
            </a:r>
          </a:p>
          <a:p>
            <a:pPr marL="285750" indent="-285750" algn="just" fontAlgn="base">
              <a:buFont typeface="Arial" panose="020B0604020202020204" pitchFamily="34" charset="0"/>
              <a:buChar char="•"/>
            </a:pPr>
            <a:r>
              <a:rPr lang="en-IN" sz="1200">
                <a:solidFill>
                  <a:srgbClr val="000000"/>
                </a:solidFill>
                <a:effectLst/>
                <a:latin typeface="Arial" panose="020B0604020202020204" pitchFamily="34" charset="0"/>
                <a:ea typeface="Yu Gothic Light" panose="020B0300000000000000" pitchFamily="34" charset="-128"/>
              </a:rPr>
              <a:t>The core features of the program include an AI powered Mentor-Startup matchmaking, group mentoring sessions, scheduling and hosting meetings, agenda setting, user specific logins, progress tracking and query redressal.</a:t>
            </a:r>
          </a:p>
          <a:p>
            <a:pPr marL="285750" indent="-285750" algn="just" fontAlgn="base">
              <a:buFont typeface="Arial" panose="020B0604020202020204" pitchFamily="34" charset="0"/>
              <a:buChar char="•"/>
            </a:pPr>
            <a:r>
              <a:rPr lang="en-IN" sz="1200">
                <a:solidFill>
                  <a:srgbClr val="000000"/>
                </a:solidFill>
                <a:effectLst/>
                <a:latin typeface="Arial" panose="020B0604020202020204" pitchFamily="34" charset="0"/>
                <a:ea typeface="Yu Gothic Light" panose="020B0300000000000000" pitchFamily="34" charset="-128"/>
              </a:rPr>
              <a:t>We are currently inviting applications from Mentors and Startups in the MAARG portal – https://maarg.startupindia.gov.in/</a:t>
            </a:r>
          </a:p>
          <a:p>
            <a:endParaRPr lang="en-IN"/>
          </a:p>
        </p:txBody>
      </p:sp>
      <p:sp>
        <p:nvSpPr>
          <p:cNvPr id="4" name="Slide Number Placeholder 3"/>
          <p:cNvSpPr>
            <a:spLocks noGrp="1"/>
          </p:cNvSpPr>
          <p:nvPr>
            <p:ph type="sldNum" sz="quarter" idx="5"/>
          </p:nvPr>
        </p:nvSpPr>
        <p:spPr/>
        <p:txBody>
          <a:bodyPr/>
          <a:lstStyle/>
          <a:p>
            <a:fld id="{D712CF41-4B46-4E5E-9737-0152710ADCF0}" type="slidenum">
              <a:rPr lang="en-GB" smtClean="0"/>
              <a:t>11</a:t>
            </a:fld>
            <a:endParaRPr lang="en-GB"/>
          </a:p>
        </p:txBody>
      </p:sp>
    </p:spTree>
    <p:extLst>
      <p:ext uri="{BB962C8B-B14F-4D97-AF65-F5344CB8AC3E}">
        <p14:creationId xmlns:p14="http://schemas.microsoft.com/office/powerpoint/2010/main" val="23228611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C7DAC-6BD0-5000-A282-115438A2FF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B15CE12-7842-2A9A-BBDC-9C5EF79C22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6526E1A-3C66-7985-950B-5537713CCAFE}"/>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5" name="Footer Placeholder 4">
            <a:extLst>
              <a:ext uri="{FF2B5EF4-FFF2-40B4-BE49-F238E27FC236}">
                <a16:creationId xmlns:a16="http://schemas.microsoft.com/office/drawing/2014/main" id="{D90E30DF-EEDD-55E6-5557-E27570E1DB5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A440F13-3DDB-55DF-0B24-402A7F89F3BB}"/>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3992891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1E094-AFFC-119D-6405-C04146248E3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79E0A3B-CE64-2127-4B08-1D7B2B4E14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49E7BE3-2C7E-E85E-E73A-7659AF4AECFD}"/>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5" name="Footer Placeholder 4">
            <a:extLst>
              <a:ext uri="{FF2B5EF4-FFF2-40B4-BE49-F238E27FC236}">
                <a16:creationId xmlns:a16="http://schemas.microsoft.com/office/drawing/2014/main" id="{69929066-22A1-7FDB-763A-1E0E6729C29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87E18B8-AF20-CF85-643B-1693FB15AB8B}"/>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2917183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80CC11-E538-E73D-EEDC-BE4CFDC2BC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9EC882C-B47D-AEDB-17E5-C6AD70A0C0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7568879-0848-82D1-2FC8-FEC04B8128CE}"/>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5" name="Footer Placeholder 4">
            <a:extLst>
              <a:ext uri="{FF2B5EF4-FFF2-40B4-BE49-F238E27FC236}">
                <a16:creationId xmlns:a16="http://schemas.microsoft.com/office/drawing/2014/main" id="{77F2D2A0-7087-E7B6-6659-2F5532A32EE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9426BC8-F230-E2D8-1D92-C3AC41D3FAB9}"/>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2321670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17"/>
        <p:cNvGrpSpPr/>
        <p:nvPr/>
      </p:nvGrpSpPr>
      <p:grpSpPr>
        <a:xfrm>
          <a:off x="0" y="0"/>
          <a:ext cx="0" cy="0"/>
          <a:chOff x="0" y="0"/>
          <a:chExt cx="0" cy="0"/>
        </a:xfrm>
      </p:grpSpPr>
      <p:sp>
        <p:nvSpPr>
          <p:cNvPr id="118" name="Google Shape;118;p30"/>
          <p:cNvSpPr txBox="1">
            <a:spLocks noGrp="1"/>
          </p:cNvSpPr>
          <p:nvPr>
            <p:ph type="sldNum" idx="12"/>
          </p:nvPr>
        </p:nvSpPr>
        <p:spPr>
          <a:xfrm>
            <a:off x="9205256" y="6235736"/>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chemeClr val="lt1"/>
              </a:buClr>
              <a:buSzPts val="951"/>
              <a:buFont typeface="Arial"/>
              <a:buNone/>
              <a:defRPr sz="951"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grpSp>
        <p:nvGrpSpPr>
          <p:cNvPr id="6" name="Group 5">
            <a:extLst>
              <a:ext uri="{FF2B5EF4-FFF2-40B4-BE49-F238E27FC236}">
                <a16:creationId xmlns:a16="http://schemas.microsoft.com/office/drawing/2014/main" id="{074D5161-1048-B75C-7348-BB9257068313}"/>
              </a:ext>
            </a:extLst>
          </p:cNvPr>
          <p:cNvGrpSpPr/>
          <p:nvPr userDrawn="1"/>
        </p:nvGrpSpPr>
        <p:grpSpPr>
          <a:xfrm>
            <a:off x="0" y="6689083"/>
            <a:ext cx="12192000" cy="162155"/>
            <a:chOff x="0" y="6586077"/>
            <a:chExt cx="12192000" cy="162155"/>
          </a:xfrm>
        </p:grpSpPr>
        <p:sp>
          <p:nvSpPr>
            <p:cNvPr id="7" name="Rectangle 6">
              <a:extLst>
                <a:ext uri="{FF2B5EF4-FFF2-40B4-BE49-F238E27FC236}">
                  <a16:creationId xmlns:a16="http://schemas.microsoft.com/office/drawing/2014/main" id="{A56AF923-EC69-0813-7DA6-74959906A0C5}"/>
                </a:ext>
              </a:extLst>
            </p:cNvPr>
            <p:cNvSpPr/>
            <p:nvPr/>
          </p:nvSpPr>
          <p:spPr>
            <a:xfrm>
              <a:off x="0" y="6586077"/>
              <a:ext cx="12192000" cy="54864"/>
            </a:xfrm>
            <a:prstGeom prst="rect">
              <a:avLst/>
            </a:prstGeom>
            <a:solidFill>
              <a:srgbClr val="F79A29"/>
            </a:solidFill>
            <a:ln>
              <a:solidFill>
                <a:srgbClr val="F79A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6184F435-9529-101B-501D-A6632AC6717D}"/>
                </a:ext>
              </a:extLst>
            </p:cNvPr>
            <p:cNvSpPr/>
            <p:nvPr/>
          </p:nvSpPr>
          <p:spPr>
            <a:xfrm>
              <a:off x="0" y="6693368"/>
              <a:ext cx="12192000" cy="54864"/>
            </a:xfrm>
            <a:prstGeom prst="rect">
              <a:avLst/>
            </a:prstGeom>
            <a:solidFill>
              <a:srgbClr val="009A34"/>
            </a:solidFill>
            <a:ln>
              <a:solidFill>
                <a:srgbClr val="009A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9" name="Google Shape;125;p32">
            <a:extLst>
              <a:ext uri="{FF2B5EF4-FFF2-40B4-BE49-F238E27FC236}">
                <a16:creationId xmlns:a16="http://schemas.microsoft.com/office/drawing/2014/main" id="{735236A1-6ADE-1889-0654-6AB22FB59CDD}"/>
              </a:ext>
            </a:extLst>
          </p:cNvPr>
          <p:cNvSpPr txBox="1">
            <a:spLocks/>
          </p:cNvSpPr>
          <p:nvPr userDrawn="1"/>
        </p:nvSpPr>
        <p:spPr>
          <a:xfrm>
            <a:off x="11296611" y="6217623"/>
            <a:ext cx="731700" cy="524700"/>
          </a:xfrm>
          <a:prstGeom prst="rect">
            <a:avLst/>
          </a:prstGeom>
          <a:noFill/>
          <a:ln>
            <a:noFill/>
          </a:ln>
        </p:spPr>
        <p:txBody>
          <a:bodyPr spcFirstLastPara="1" wrap="square" lIns="91425" tIns="91425" rIns="91425" bIns="91425"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1pPr>
            <a:lvl2pPr marL="0" marR="0" lvl="1"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2pPr>
            <a:lvl3pPr marL="0" marR="0" lvl="2"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3pPr>
            <a:lvl4pPr marL="0" marR="0" lvl="3"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4pPr>
            <a:lvl5pPr marL="0" marR="0" lvl="4"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5pPr>
            <a:lvl6pPr marL="0" marR="0" lvl="5"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6pPr>
            <a:lvl7pPr marL="0" marR="0" lvl="6"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7pPr>
            <a:lvl8pPr marL="0" marR="0" lvl="7"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8pPr>
            <a:lvl9pPr marL="0" marR="0" lvl="8" indent="0" algn="r" defTabSz="914400" rtl="0" eaLnBrk="1" latinLnBrk="0" hangingPunct="1">
              <a:lnSpc>
                <a:spcPct val="100000"/>
              </a:lnSpc>
              <a:spcBef>
                <a:spcPts val="0"/>
              </a:spcBef>
              <a:spcAft>
                <a:spcPts val="0"/>
              </a:spcAft>
              <a:buClr>
                <a:srgbClr val="000000"/>
              </a:buClr>
              <a:buSzPts val="1333"/>
              <a:buFont typeface="Arial"/>
              <a:buNone/>
              <a:defRPr sz="1333" b="0" i="0" u="none" strike="noStrike" kern="1200" cap="none">
                <a:solidFill>
                  <a:srgbClr val="FFC000"/>
                </a:solidFill>
                <a:latin typeface="Arial"/>
                <a:ea typeface="Arial"/>
                <a:cs typeface="Arial"/>
                <a:sym typeface="Arial"/>
              </a:defRPr>
            </a:lvl9pPr>
          </a:lstStyle>
          <a:p>
            <a:fld id="{00000000-1234-1234-1234-123412341234}" type="slidenum">
              <a:rPr lang="en-US" sz="1000" b="1" smtClean="0">
                <a:solidFill>
                  <a:schemeClr val="tx1"/>
                </a:solidFill>
              </a:rPr>
              <a:pPr/>
              <a:t>‹#›</a:t>
            </a:fld>
            <a:endParaRPr lang="en-US" sz="1000" b="1">
              <a:solidFill>
                <a:schemeClr val="tx1"/>
              </a:solidFill>
            </a:endParaRPr>
          </a:p>
        </p:txBody>
      </p:sp>
      <p:cxnSp>
        <p:nvCxnSpPr>
          <p:cNvPr id="11" name="Straight Connector 10">
            <a:extLst>
              <a:ext uri="{FF2B5EF4-FFF2-40B4-BE49-F238E27FC236}">
                <a16:creationId xmlns:a16="http://schemas.microsoft.com/office/drawing/2014/main" id="{9C667C18-97D5-0649-E467-2B9963A809EA}"/>
              </a:ext>
            </a:extLst>
          </p:cNvPr>
          <p:cNvCxnSpPr>
            <a:cxnSpLocks/>
          </p:cNvCxnSpPr>
          <p:nvPr userDrawn="1"/>
        </p:nvCxnSpPr>
        <p:spPr>
          <a:xfrm>
            <a:off x="77416" y="884922"/>
            <a:ext cx="12043144" cy="0"/>
          </a:xfrm>
          <a:prstGeom prst="line">
            <a:avLst/>
          </a:prstGeom>
          <a:ln w="38100">
            <a:solidFill>
              <a:srgbClr val="F79A29"/>
            </a:solidFill>
          </a:ln>
        </p:spPr>
        <p:style>
          <a:lnRef idx="1">
            <a:schemeClr val="accent1"/>
          </a:lnRef>
          <a:fillRef idx="0">
            <a:schemeClr val="accent1"/>
          </a:fillRef>
          <a:effectRef idx="0">
            <a:schemeClr val="accent1"/>
          </a:effectRef>
          <a:fontRef idx="minor">
            <a:schemeClr val="tx1"/>
          </a:fontRef>
        </p:style>
      </p:cxnSp>
      <p:pic>
        <p:nvPicPr>
          <p:cNvPr id="3" name="Picture 2" descr="Text&#10;&#10;Description automatically generated">
            <a:extLst>
              <a:ext uri="{FF2B5EF4-FFF2-40B4-BE49-F238E27FC236}">
                <a16:creationId xmlns:a16="http://schemas.microsoft.com/office/drawing/2014/main" id="{51355614-397A-9C5F-72BB-2F81B0D6504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53601" y="-542924"/>
            <a:ext cx="2646186" cy="1984640"/>
          </a:xfrm>
          <a:prstGeom prst="rect">
            <a:avLst/>
          </a:prstGeom>
        </p:spPr>
      </p:pic>
    </p:spTree>
    <p:extLst>
      <p:ext uri="{BB962C8B-B14F-4D97-AF65-F5344CB8AC3E}">
        <p14:creationId xmlns:p14="http://schemas.microsoft.com/office/powerpoint/2010/main" val="967035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A08E0-C366-59E3-4CAA-15962DFB336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0DDF64F-398D-C7ED-54BA-31CAACB6038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563AD2C-7C1B-08B0-84B3-CD5FAADE8A2C}"/>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5" name="Footer Placeholder 4">
            <a:extLst>
              <a:ext uri="{FF2B5EF4-FFF2-40B4-BE49-F238E27FC236}">
                <a16:creationId xmlns:a16="http://schemas.microsoft.com/office/drawing/2014/main" id="{881F90A3-3928-44AC-FF81-0AE2041FB9C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891D0E4-BBFD-DDC2-6314-A6D39788FAB1}"/>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436377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F26A9-7277-108F-7FD9-89342B4F6B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B7C96A15-7D03-B5BF-ABD9-DEF11EEFBB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9D945C-05BE-0C72-5BBD-71502BAD37B4}"/>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5" name="Footer Placeholder 4">
            <a:extLst>
              <a:ext uri="{FF2B5EF4-FFF2-40B4-BE49-F238E27FC236}">
                <a16:creationId xmlns:a16="http://schemas.microsoft.com/office/drawing/2014/main" id="{B0DCF6F3-E8A4-6447-F678-5DB5624EC8E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0DA05D8-68DD-71BA-B70C-8A1D0EB85B24}"/>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613534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6E334-FF0C-C764-184A-B271678EFC5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787F18B-39EA-8C7F-7259-B65112D62B9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0D37809-A961-609D-6C9E-5198CB28FD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AA80A5A-006F-FD73-9352-AC0AF010ECBD}"/>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6" name="Footer Placeholder 5">
            <a:extLst>
              <a:ext uri="{FF2B5EF4-FFF2-40B4-BE49-F238E27FC236}">
                <a16:creationId xmlns:a16="http://schemas.microsoft.com/office/drawing/2014/main" id="{4BA5577F-9CFC-0189-B985-B3AF247E572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3CFA209-8A5C-985F-39AF-088EAA2851A1}"/>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392538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9FBF8-F718-B383-4516-49D05BA95A7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2DB9A9C-BBA2-6B00-F8EF-4296DDEAB5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0C1783-2D99-7A3F-0F74-7A2BF7A12A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EE9413A3-BB58-8CE4-721D-A56B770FDD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0A487E-0107-7260-DA11-4AC793F73E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B7BE23D-B2A6-1566-92CD-8DA2381E063B}"/>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8" name="Footer Placeholder 7">
            <a:extLst>
              <a:ext uri="{FF2B5EF4-FFF2-40B4-BE49-F238E27FC236}">
                <a16:creationId xmlns:a16="http://schemas.microsoft.com/office/drawing/2014/main" id="{D62E67C7-7477-F74B-C32A-C637ED89813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FB2137BB-B28E-282E-C4C2-B20A4C7234EE}"/>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80240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CA1D6-043C-D733-EA9A-A92BA19F985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C78C50F4-3719-E1A2-9674-EA111E6DC779}"/>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4" name="Footer Placeholder 3">
            <a:extLst>
              <a:ext uri="{FF2B5EF4-FFF2-40B4-BE49-F238E27FC236}">
                <a16:creationId xmlns:a16="http://schemas.microsoft.com/office/drawing/2014/main" id="{32913343-1BD6-6032-DDC9-A23D354CAA0A}"/>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24BBA0C-F964-4649-87EF-7BB30640E2DE}"/>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297879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173AA0-3C30-8A31-7DF5-B32A4E11C704}"/>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3" name="Footer Placeholder 2">
            <a:extLst>
              <a:ext uri="{FF2B5EF4-FFF2-40B4-BE49-F238E27FC236}">
                <a16:creationId xmlns:a16="http://schemas.microsoft.com/office/drawing/2014/main" id="{CBB2A43E-3751-705D-624D-051B1FE7EE0E}"/>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3FF7E2CB-DCEF-4037-2E5E-B00577E706C4}"/>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70021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4FCDD-AD7D-BF1F-FC69-BB213CEBC3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ACA560E-87DD-73FB-886B-7E2E9DCDD8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6F16171-4AAF-10D6-A953-18F9BD92DF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118753-309C-0B7B-78DE-5B644391E09A}"/>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6" name="Footer Placeholder 5">
            <a:extLst>
              <a:ext uri="{FF2B5EF4-FFF2-40B4-BE49-F238E27FC236}">
                <a16:creationId xmlns:a16="http://schemas.microsoft.com/office/drawing/2014/main" id="{A7F5722E-C7F8-1617-32CD-990B95943C6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F9967E-98C8-F9FF-7F92-C8AC64CE49F6}"/>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1644969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D8FD9-F372-4573-5DBF-962FC4B2D3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D28E3E2-CA82-F784-9483-DAD8DB9A55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113DBF8-68D5-8946-986B-451AECF905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429A7E-4243-CBD5-DB39-0D8D1F8F158E}"/>
              </a:ext>
            </a:extLst>
          </p:cNvPr>
          <p:cNvSpPr>
            <a:spLocks noGrp="1"/>
          </p:cNvSpPr>
          <p:nvPr>
            <p:ph type="dt" sz="half" idx="10"/>
          </p:nvPr>
        </p:nvSpPr>
        <p:spPr/>
        <p:txBody>
          <a:bodyPr/>
          <a:lstStyle/>
          <a:p>
            <a:fld id="{1D8BD707-D9CF-40AE-B4C6-C98DA3205C09}" type="datetimeFigureOut">
              <a:rPr lang="en-US" smtClean="0"/>
              <a:t>1/19/2024</a:t>
            </a:fld>
            <a:endParaRPr lang="en-US"/>
          </a:p>
        </p:txBody>
      </p:sp>
      <p:sp>
        <p:nvSpPr>
          <p:cNvPr id="6" name="Footer Placeholder 5">
            <a:extLst>
              <a:ext uri="{FF2B5EF4-FFF2-40B4-BE49-F238E27FC236}">
                <a16:creationId xmlns:a16="http://schemas.microsoft.com/office/drawing/2014/main" id="{5B5E4983-2043-0936-07BB-99555F0B7B7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4345BAD-ABC5-3B6A-F9A9-E16812C30ECC}"/>
              </a:ext>
            </a:extLst>
          </p:cNvPr>
          <p:cNvSpPr>
            <a:spLocks noGrp="1"/>
          </p:cNvSpPr>
          <p:nvPr>
            <p:ph type="sldNum" sz="quarter" idx="12"/>
          </p:nvPr>
        </p:nvSpPr>
        <p:spPr/>
        <p:txBody>
          <a:bodyPr/>
          <a:lstStyle/>
          <a:p>
            <a:fld id="{B6F15528-21DE-4FAA-801E-634DDDAF4B2B}" type="slidenum">
              <a:rPr lang="en-IN" smtClean="0"/>
              <a:t>‹#›</a:t>
            </a:fld>
            <a:endParaRPr lang="en-IN"/>
          </a:p>
        </p:txBody>
      </p:sp>
    </p:spTree>
    <p:extLst>
      <p:ext uri="{BB962C8B-B14F-4D97-AF65-F5344CB8AC3E}">
        <p14:creationId xmlns:p14="http://schemas.microsoft.com/office/powerpoint/2010/main" val="32472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86C0C6-7C0B-D392-BA7B-B237A93A6C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47945D5-AE33-D3CC-87B4-3DC2EADA4F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84A7445-3E22-37AA-F410-6937DF5AEF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1/19/2024</a:t>
            </a:fld>
            <a:endParaRPr lang="en-US"/>
          </a:p>
        </p:txBody>
      </p:sp>
      <p:sp>
        <p:nvSpPr>
          <p:cNvPr id="5" name="Footer Placeholder 4">
            <a:extLst>
              <a:ext uri="{FF2B5EF4-FFF2-40B4-BE49-F238E27FC236}">
                <a16:creationId xmlns:a16="http://schemas.microsoft.com/office/drawing/2014/main" id="{E6DED1AF-CAC0-358A-E9FA-A4A905EBA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EB1E4A7-D7BF-A7BA-0034-293E538092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IN" smtClean="0"/>
              <a:t>‹#›</a:t>
            </a:fld>
            <a:endParaRPr lang="en-IN"/>
          </a:p>
        </p:txBody>
      </p:sp>
    </p:spTree>
    <p:extLst>
      <p:ext uri="{BB962C8B-B14F-4D97-AF65-F5344CB8AC3E}">
        <p14:creationId xmlns:p14="http://schemas.microsoft.com/office/powerpoint/2010/main" val="213382529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11.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84.png"/><Relationship Id="rId7" Type="http://schemas.openxmlformats.org/officeDocument/2006/relationships/image" Target="../media/image88.png"/><Relationship Id="rId12" Type="http://schemas.openxmlformats.org/officeDocument/2006/relationships/image" Target="../media/image93.sv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87.svg"/><Relationship Id="rId11" Type="http://schemas.openxmlformats.org/officeDocument/2006/relationships/image" Target="../media/image92.png"/><Relationship Id="rId5" Type="http://schemas.openxmlformats.org/officeDocument/2006/relationships/image" Target="../media/image86.png"/><Relationship Id="rId10" Type="http://schemas.openxmlformats.org/officeDocument/2006/relationships/image" Target="../media/image91.svg"/><Relationship Id="rId4" Type="http://schemas.openxmlformats.org/officeDocument/2006/relationships/image" Target="../media/image85.svg"/><Relationship Id="rId9" Type="http://schemas.openxmlformats.org/officeDocument/2006/relationships/image" Target="../media/image90.png"/></Relationships>
</file>

<file path=ppt/slides/_rels/slide1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103.svg"/><Relationship Id="rId3" Type="http://schemas.openxmlformats.org/officeDocument/2006/relationships/image" Target="../media/image95.png"/><Relationship Id="rId7" Type="http://schemas.openxmlformats.org/officeDocument/2006/relationships/image" Target="../media/image99.png"/><Relationship Id="rId12" Type="http://schemas.openxmlformats.org/officeDocument/2006/relationships/image" Target="../media/image102.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98.svg"/><Relationship Id="rId11" Type="http://schemas.openxmlformats.org/officeDocument/2006/relationships/image" Target="../media/image101.svg"/><Relationship Id="rId5" Type="http://schemas.openxmlformats.org/officeDocument/2006/relationships/image" Target="../media/image97.png"/><Relationship Id="rId10" Type="http://schemas.openxmlformats.org/officeDocument/2006/relationships/image" Target="../media/image100.png"/><Relationship Id="rId4" Type="http://schemas.openxmlformats.org/officeDocument/2006/relationships/image" Target="../media/image96.svg"/><Relationship Id="rId9" Type="http://schemas.openxmlformats.org/officeDocument/2006/relationships/image" Target="../media/image89.svg"/></Relationships>
</file>

<file path=ppt/slides/_rels/slide14.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4.jpeg"/><Relationship Id="rId7" Type="http://schemas.openxmlformats.org/officeDocument/2006/relationships/image" Target="../media/image108.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07.png"/><Relationship Id="rId5" Type="http://schemas.openxmlformats.org/officeDocument/2006/relationships/image" Target="../media/image106.jpeg"/><Relationship Id="rId4" Type="http://schemas.openxmlformats.org/officeDocument/2006/relationships/image" Target="../media/image105.jpeg"/><Relationship Id="rId9" Type="http://schemas.openxmlformats.org/officeDocument/2006/relationships/image" Target="../media/image110.png"/></Relationships>
</file>

<file path=ppt/slides/_rels/slide15.xml.rels><?xml version="1.0" encoding="UTF-8" standalone="yes"?>
<Relationships xmlns="http://schemas.openxmlformats.org/package/2006/relationships"><Relationship Id="rId8" Type="http://schemas.openxmlformats.org/officeDocument/2006/relationships/image" Target="../media/image117.svg"/><Relationship Id="rId13" Type="http://schemas.openxmlformats.org/officeDocument/2006/relationships/image" Target="../media/image122.png"/><Relationship Id="rId18" Type="http://schemas.openxmlformats.org/officeDocument/2006/relationships/image" Target="../media/image127.svg"/><Relationship Id="rId3" Type="http://schemas.openxmlformats.org/officeDocument/2006/relationships/image" Target="../media/image112.jpeg"/><Relationship Id="rId21" Type="http://schemas.openxmlformats.org/officeDocument/2006/relationships/image" Target="../media/image130.png"/><Relationship Id="rId7" Type="http://schemas.openxmlformats.org/officeDocument/2006/relationships/image" Target="../media/image116.png"/><Relationship Id="rId12" Type="http://schemas.openxmlformats.org/officeDocument/2006/relationships/image" Target="../media/image121.svg"/><Relationship Id="rId17" Type="http://schemas.openxmlformats.org/officeDocument/2006/relationships/image" Target="../media/image126.png"/><Relationship Id="rId2" Type="http://schemas.openxmlformats.org/officeDocument/2006/relationships/image" Target="../media/image111.png"/><Relationship Id="rId16" Type="http://schemas.openxmlformats.org/officeDocument/2006/relationships/image" Target="../media/image125.svg"/><Relationship Id="rId20" Type="http://schemas.openxmlformats.org/officeDocument/2006/relationships/image" Target="../media/image129.svg"/><Relationship Id="rId1" Type="http://schemas.openxmlformats.org/officeDocument/2006/relationships/slideLayout" Target="../slideLayouts/slideLayout12.xml"/><Relationship Id="rId6" Type="http://schemas.openxmlformats.org/officeDocument/2006/relationships/image" Target="../media/image115.svg"/><Relationship Id="rId11" Type="http://schemas.openxmlformats.org/officeDocument/2006/relationships/image" Target="../media/image120.png"/><Relationship Id="rId24" Type="http://schemas.openxmlformats.org/officeDocument/2006/relationships/image" Target="../media/image133.svg"/><Relationship Id="rId5" Type="http://schemas.openxmlformats.org/officeDocument/2006/relationships/image" Target="../media/image114.png"/><Relationship Id="rId15" Type="http://schemas.openxmlformats.org/officeDocument/2006/relationships/image" Target="../media/image124.png"/><Relationship Id="rId23" Type="http://schemas.openxmlformats.org/officeDocument/2006/relationships/image" Target="../media/image132.png"/><Relationship Id="rId10" Type="http://schemas.openxmlformats.org/officeDocument/2006/relationships/image" Target="../media/image119.svg"/><Relationship Id="rId19" Type="http://schemas.openxmlformats.org/officeDocument/2006/relationships/image" Target="../media/image128.png"/><Relationship Id="rId4" Type="http://schemas.openxmlformats.org/officeDocument/2006/relationships/image" Target="../media/image113.png"/><Relationship Id="rId9" Type="http://schemas.openxmlformats.org/officeDocument/2006/relationships/image" Target="../media/image118.png"/><Relationship Id="rId14" Type="http://schemas.openxmlformats.org/officeDocument/2006/relationships/image" Target="../media/image123.svg"/><Relationship Id="rId22" Type="http://schemas.openxmlformats.org/officeDocument/2006/relationships/image" Target="../media/image131.svg"/></Relationships>
</file>

<file path=ppt/slides/_rels/slide16.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36.svg"/><Relationship Id="rId2" Type="http://schemas.openxmlformats.org/officeDocument/2006/relationships/image" Target="../media/image13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38.png"/><Relationship Id="rId7" Type="http://schemas.openxmlformats.org/officeDocument/2006/relationships/image" Target="../media/image142.png"/><Relationship Id="rId2" Type="http://schemas.openxmlformats.org/officeDocument/2006/relationships/image" Target="../media/image137.png"/><Relationship Id="rId1" Type="http://schemas.openxmlformats.org/officeDocument/2006/relationships/slideLayout" Target="../slideLayouts/slideLayout2.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139.png"/></Relationships>
</file>

<file path=ppt/slides/_rels/slide2.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svg"/><Relationship Id="rId10" Type="http://schemas.openxmlformats.org/officeDocument/2006/relationships/image" Target="../media/image9.svg"/><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1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7.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18" Type="http://schemas.openxmlformats.org/officeDocument/2006/relationships/image" Target="../media/image52.svg"/><Relationship Id="rId3" Type="http://schemas.openxmlformats.org/officeDocument/2006/relationships/image" Target="../media/image37.png"/><Relationship Id="rId21" Type="http://schemas.openxmlformats.org/officeDocument/2006/relationships/image" Target="../media/image55.png"/><Relationship Id="rId7" Type="http://schemas.openxmlformats.org/officeDocument/2006/relationships/image" Target="../media/image41.png"/><Relationship Id="rId12" Type="http://schemas.openxmlformats.org/officeDocument/2006/relationships/image" Target="../media/image46.svg"/><Relationship Id="rId17" Type="http://schemas.openxmlformats.org/officeDocument/2006/relationships/image" Target="../media/image51.png"/><Relationship Id="rId2" Type="http://schemas.openxmlformats.org/officeDocument/2006/relationships/notesSlide" Target="../notesSlides/notesSlide5.xml"/><Relationship Id="rId16" Type="http://schemas.openxmlformats.org/officeDocument/2006/relationships/image" Target="../media/image50.svg"/><Relationship Id="rId20" Type="http://schemas.openxmlformats.org/officeDocument/2006/relationships/image" Target="../media/image54.svg"/><Relationship Id="rId1" Type="http://schemas.openxmlformats.org/officeDocument/2006/relationships/slideLayout" Target="../slideLayouts/slideLayout12.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svg"/><Relationship Id="rId19" Type="http://schemas.openxmlformats.org/officeDocument/2006/relationships/image" Target="../media/image53.png"/><Relationship Id="rId4" Type="http://schemas.openxmlformats.org/officeDocument/2006/relationships/image" Target="../media/image38.jpeg"/><Relationship Id="rId9" Type="http://schemas.openxmlformats.org/officeDocument/2006/relationships/image" Target="../media/image43.png"/><Relationship Id="rId14" Type="http://schemas.openxmlformats.org/officeDocument/2006/relationships/image" Target="../media/image48.svg"/><Relationship Id="rId22" Type="http://schemas.openxmlformats.org/officeDocument/2006/relationships/image" Target="../media/image56.svg"/></Relationships>
</file>

<file path=ppt/slides/_rels/slide8.xml.rels><?xml version="1.0" encoding="UTF-8" standalone="yes"?>
<Relationships xmlns="http://schemas.openxmlformats.org/package/2006/relationships"><Relationship Id="rId8" Type="http://schemas.openxmlformats.org/officeDocument/2006/relationships/image" Target="../media/image62.sv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sv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60.sv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svg"/><Relationship Id="rId4" Type="http://schemas.openxmlformats.org/officeDocument/2006/relationships/image" Target="../media/image58.svg"/><Relationship Id="rId9" Type="http://schemas.openxmlformats.org/officeDocument/2006/relationships/image" Target="../media/image63.png"/><Relationship Id="rId14" Type="http://schemas.openxmlformats.org/officeDocument/2006/relationships/image" Target="../media/image68.svg"/></Relationships>
</file>

<file path=ppt/slides/_rels/slide9.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7.svg"/><Relationship Id="rId3" Type="http://schemas.openxmlformats.org/officeDocument/2006/relationships/image" Target="../media/image69.jpeg"/><Relationship Id="rId7" Type="http://schemas.openxmlformats.org/officeDocument/2006/relationships/image" Target="../media/image56.svg"/><Relationship Id="rId12" Type="http://schemas.openxmlformats.org/officeDocument/2006/relationships/image" Target="../media/image76.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55.png"/><Relationship Id="rId11" Type="http://schemas.openxmlformats.org/officeDocument/2006/relationships/image" Target="../media/image75.svg"/><Relationship Id="rId5" Type="http://schemas.openxmlformats.org/officeDocument/2006/relationships/image" Target="../media/image71.svg"/><Relationship Id="rId15" Type="http://schemas.openxmlformats.org/officeDocument/2006/relationships/image" Target="../media/image79.svg"/><Relationship Id="rId10" Type="http://schemas.openxmlformats.org/officeDocument/2006/relationships/image" Target="../media/image74.png"/><Relationship Id="rId4" Type="http://schemas.openxmlformats.org/officeDocument/2006/relationships/image" Target="../media/image70.png"/><Relationship Id="rId9" Type="http://schemas.openxmlformats.org/officeDocument/2006/relationships/image" Target="../media/image73.svg"/><Relationship Id="rId14" Type="http://schemas.openxmlformats.org/officeDocument/2006/relationships/image" Target="../media/image7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8949E1-C418-1FA2-9CA4-4B77D1C56DD1}"/>
              </a:ext>
            </a:extLst>
          </p:cNvPr>
          <p:cNvSpPr/>
          <p:nvPr/>
        </p:nvSpPr>
        <p:spPr>
          <a:xfrm>
            <a:off x="2243610" y="2284247"/>
            <a:ext cx="8169729" cy="1643744"/>
          </a:xfrm>
          <a:prstGeom prst="rect">
            <a:avLst/>
          </a:prstGeom>
          <a:solidFill>
            <a:srgbClr val="FFAB4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4000" b="1" i="0" u="none" strike="noStrike" kern="0" cap="none" spc="0" normalizeH="0" baseline="0" noProof="0">
                <a:ln>
                  <a:noFill/>
                </a:ln>
                <a:solidFill>
                  <a:srgbClr val="000000"/>
                </a:solidFill>
                <a:effectLst/>
                <a:uLnTx/>
                <a:uFillTx/>
                <a:latin typeface="Segoe UI" panose="020B0502040204020203" pitchFamily="34" charset="0"/>
                <a:ea typeface="+mn-ea"/>
                <a:cs typeface="Segoe UI" panose="020B0502040204020203" pitchFamily="34" charset="0"/>
              </a:rPr>
              <a:t>Startup India</a:t>
            </a:r>
          </a:p>
        </p:txBody>
      </p:sp>
      <p:pic>
        <p:nvPicPr>
          <p:cNvPr id="3" name="Picture 2" descr="Text&#10;&#10;Description automatically generated">
            <a:extLst>
              <a:ext uri="{FF2B5EF4-FFF2-40B4-BE49-F238E27FC236}">
                <a16:creationId xmlns:a16="http://schemas.microsoft.com/office/drawing/2014/main" id="{ADD4969C-264C-09A5-409C-DF470F4E82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7656" y="-744298"/>
            <a:ext cx="5596687" cy="4197516"/>
          </a:xfrm>
          <a:prstGeom prst="rect">
            <a:avLst/>
          </a:prstGeom>
        </p:spPr>
      </p:pic>
    </p:spTree>
    <p:extLst>
      <p:ext uri="{BB962C8B-B14F-4D97-AF65-F5344CB8AC3E}">
        <p14:creationId xmlns:p14="http://schemas.microsoft.com/office/powerpoint/2010/main" val="109834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7C5795DA-BECA-DB45-C269-8B497A171F3F}"/>
              </a:ext>
            </a:extLst>
          </p:cNvPr>
          <p:cNvSpPr/>
          <p:nvPr/>
        </p:nvSpPr>
        <p:spPr>
          <a:xfrm>
            <a:off x="5968798" y="3887271"/>
            <a:ext cx="5780290" cy="6515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Trebuchet MS" panose="020B0603020202020204" pitchFamily="34" charset="0"/>
            </a:endParaRPr>
          </a:p>
        </p:txBody>
      </p:sp>
      <p:sp>
        <p:nvSpPr>
          <p:cNvPr id="70" name="TextBox 69">
            <a:extLst>
              <a:ext uri="{FF2B5EF4-FFF2-40B4-BE49-F238E27FC236}">
                <a16:creationId xmlns:a16="http://schemas.microsoft.com/office/drawing/2014/main" id="{2F11D017-10C4-178B-A594-7CAE7F07D7C5}"/>
              </a:ext>
            </a:extLst>
          </p:cNvPr>
          <p:cNvSpPr txBox="1"/>
          <p:nvPr/>
        </p:nvSpPr>
        <p:spPr>
          <a:xfrm>
            <a:off x="-174520" y="1186240"/>
            <a:ext cx="2395691" cy="1261884"/>
          </a:xfrm>
          <a:prstGeom prst="rect">
            <a:avLst/>
          </a:prstGeom>
          <a:noFill/>
        </p:spPr>
        <p:txBody>
          <a:bodyPr wrap="square" lIns="91440" tIns="45720" rIns="91440" bIns="45720" rtlCol="0" anchor="t">
            <a:spAutoFit/>
          </a:bodyPr>
          <a:lstStyle/>
          <a:p>
            <a:pPr algn="ctr"/>
            <a:r>
              <a:rPr lang="en-US" sz="4000" b="1">
                <a:solidFill>
                  <a:srgbClr val="007BB9"/>
                </a:solidFill>
                <a:latin typeface="Trebuchet MS"/>
                <a:cs typeface="Calibri"/>
              </a:rPr>
              <a:t>17 </a:t>
            </a:r>
            <a:endParaRPr lang="en-US" sz="4000" b="1">
              <a:solidFill>
                <a:srgbClr val="007BB9"/>
              </a:solidFill>
              <a:latin typeface="Trebuchet MS"/>
              <a:cs typeface="Calibri" panose="020F0502020204030204" pitchFamily="34" charset="0"/>
            </a:endParaRPr>
          </a:p>
          <a:p>
            <a:pPr algn="ctr"/>
            <a:r>
              <a:rPr lang="en-US" sz="1800" b="1">
                <a:solidFill>
                  <a:schemeClr val="tx1">
                    <a:lumMod val="50000"/>
                  </a:schemeClr>
                </a:solidFill>
                <a:latin typeface="Trebuchet MS"/>
                <a:cs typeface="Calibri"/>
              </a:rPr>
              <a:t>International Bridges</a:t>
            </a:r>
          </a:p>
        </p:txBody>
      </p:sp>
      <p:sp>
        <p:nvSpPr>
          <p:cNvPr id="71" name="TextBox 70">
            <a:extLst>
              <a:ext uri="{FF2B5EF4-FFF2-40B4-BE49-F238E27FC236}">
                <a16:creationId xmlns:a16="http://schemas.microsoft.com/office/drawing/2014/main" id="{38CE1CFB-7607-4EC8-1CD8-B899067E5F16}"/>
              </a:ext>
            </a:extLst>
          </p:cNvPr>
          <p:cNvSpPr txBox="1"/>
          <p:nvPr/>
        </p:nvSpPr>
        <p:spPr>
          <a:xfrm>
            <a:off x="2071195" y="1210350"/>
            <a:ext cx="1820694" cy="984885"/>
          </a:xfrm>
          <a:prstGeom prst="rect">
            <a:avLst/>
          </a:prstGeom>
          <a:noFill/>
        </p:spPr>
        <p:txBody>
          <a:bodyPr wrap="square" rtlCol="0">
            <a:spAutoFit/>
          </a:bodyPr>
          <a:lstStyle/>
          <a:p>
            <a:pPr algn="ctr"/>
            <a:r>
              <a:rPr lang="en-US" sz="4000" b="1">
                <a:solidFill>
                  <a:srgbClr val="007BB9"/>
                </a:solidFill>
                <a:latin typeface="Trebuchet MS" panose="020B0603020202020204" pitchFamily="34" charset="0"/>
                <a:cs typeface="Calibri" panose="020F0502020204030204" pitchFamily="34" charset="0"/>
              </a:rPr>
              <a:t>30 + </a:t>
            </a:r>
          </a:p>
          <a:p>
            <a:pPr algn="ctr"/>
            <a:r>
              <a:rPr lang="en-US" sz="1800" b="1">
                <a:solidFill>
                  <a:schemeClr val="tx1">
                    <a:lumMod val="50000"/>
                  </a:schemeClr>
                </a:solidFill>
                <a:latin typeface="Trebuchet MS" panose="020B0603020202020204" pitchFamily="34" charset="0"/>
                <a:cs typeface="Calibri" panose="020F0502020204030204" pitchFamily="34" charset="0"/>
              </a:rPr>
              <a:t>Indian Missions</a:t>
            </a:r>
          </a:p>
        </p:txBody>
      </p:sp>
      <p:sp>
        <p:nvSpPr>
          <p:cNvPr id="72" name="TextBox 71">
            <a:extLst>
              <a:ext uri="{FF2B5EF4-FFF2-40B4-BE49-F238E27FC236}">
                <a16:creationId xmlns:a16="http://schemas.microsoft.com/office/drawing/2014/main" id="{31ACDCD8-8D82-D884-80DC-4F4F6DFF1C42}"/>
              </a:ext>
            </a:extLst>
          </p:cNvPr>
          <p:cNvSpPr txBox="1"/>
          <p:nvPr/>
        </p:nvSpPr>
        <p:spPr>
          <a:xfrm>
            <a:off x="4008629" y="1210349"/>
            <a:ext cx="1546858" cy="984885"/>
          </a:xfrm>
          <a:prstGeom prst="rect">
            <a:avLst/>
          </a:prstGeom>
          <a:noFill/>
        </p:spPr>
        <p:txBody>
          <a:bodyPr wrap="square" rtlCol="0">
            <a:spAutoFit/>
          </a:bodyPr>
          <a:lstStyle/>
          <a:p>
            <a:pPr algn="ctr"/>
            <a:r>
              <a:rPr lang="en-US" sz="4000" b="1">
                <a:solidFill>
                  <a:srgbClr val="007BB9"/>
                </a:solidFill>
                <a:latin typeface="Trebuchet MS" panose="020B0603020202020204" pitchFamily="34" charset="0"/>
                <a:cs typeface="Calibri" panose="020F0502020204030204" pitchFamily="34" charset="0"/>
              </a:rPr>
              <a:t>5</a:t>
            </a:r>
          </a:p>
          <a:p>
            <a:pPr algn="ctr"/>
            <a:r>
              <a:rPr lang="en-US" b="1">
                <a:solidFill>
                  <a:schemeClr val="tx1">
                    <a:lumMod val="50000"/>
                  </a:schemeClr>
                </a:solidFill>
                <a:latin typeface="Trebuchet MS" panose="020B0603020202020204" pitchFamily="34" charset="0"/>
                <a:cs typeface="Calibri" panose="020F0502020204030204" pitchFamily="34" charset="0"/>
              </a:rPr>
              <a:t>Continents</a:t>
            </a:r>
            <a:r>
              <a:rPr lang="en-US" sz="1800" b="1">
                <a:solidFill>
                  <a:schemeClr val="tx1">
                    <a:lumMod val="50000"/>
                  </a:schemeClr>
                </a:solidFill>
                <a:latin typeface="Calibri" panose="020F0502020204030204" pitchFamily="34" charset="0"/>
                <a:cs typeface="Calibri" panose="020F0502020204030204" pitchFamily="34" charset="0"/>
              </a:rPr>
              <a:t> </a:t>
            </a:r>
          </a:p>
        </p:txBody>
      </p:sp>
      <p:sp>
        <p:nvSpPr>
          <p:cNvPr id="73" name="Rectangle 72">
            <a:extLst>
              <a:ext uri="{FF2B5EF4-FFF2-40B4-BE49-F238E27FC236}">
                <a16:creationId xmlns:a16="http://schemas.microsoft.com/office/drawing/2014/main" id="{7E402229-3384-FD60-4D68-C58521D2195A}"/>
              </a:ext>
            </a:extLst>
          </p:cNvPr>
          <p:cNvSpPr/>
          <p:nvPr/>
        </p:nvSpPr>
        <p:spPr>
          <a:xfrm>
            <a:off x="5968798" y="1493937"/>
            <a:ext cx="5780290" cy="6515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latin typeface="Trebuchet MS" panose="020B0603020202020204" pitchFamily="34" charset="0"/>
            </a:endParaRPr>
          </a:p>
        </p:txBody>
      </p:sp>
      <p:pic>
        <p:nvPicPr>
          <p:cNvPr id="74" name="Picture 73" descr="Image result for netherlands flag">
            <a:extLst>
              <a:ext uri="{FF2B5EF4-FFF2-40B4-BE49-F238E27FC236}">
                <a16:creationId xmlns:a16="http://schemas.microsoft.com/office/drawing/2014/main" id="{A29C56D9-A184-04A1-FE43-D0A1CBD83CC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30556" y="3956864"/>
            <a:ext cx="740096" cy="497972"/>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75" name="Picture 2" descr="Image result for sweden flag">
            <a:extLst>
              <a:ext uri="{FF2B5EF4-FFF2-40B4-BE49-F238E27FC236}">
                <a16:creationId xmlns:a16="http://schemas.microsoft.com/office/drawing/2014/main" id="{0D2DC463-D6D9-B6D6-E8EA-944D1E1AF5E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98959" y="3978952"/>
            <a:ext cx="740096" cy="497972"/>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76" name="TextBox 75">
            <a:extLst>
              <a:ext uri="{FF2B5EF4-FFF2-40B4-BE49-F238E27FC236}">
                <a16:creationId xmlns:a16="http://schemas.microsoft.com/office/drawing/2014/main" id="{07EEBC2C-912B-1144-FDE3-EACC6D96690C}"/>
              </a:ext>
            </a:extLst>
          </p:cNvPr>
          <p:cNvSpPr txBox="1"/>
          <p:nvPr/>
        </p:nvSpPr>
        <p:spPr>
          <a:xfrm>
            <a:off x="9514893" y="4591549"/>
            <a:ext cx="2114936" cy="369332"/>
          </a:xfrm>
          <a:prstGeom prst="rect">
            <a:avLst/>
          </a:prstGeom>
          <a:noFill/>
        </p:spPr>
        <p:txBody>
          <a:bodyPr wrap="square" rtlCol="0">
            <a:spAutoFit/>
          </a:bodyPr>
          <a:lstStyle/>
          <a:p>
            <a:pPr algn="ctr" defTabSz="914446"/>
            <a:r>
              <a:rPr lang="en-IN" sz="1800" b="1">
                <a:solidFill>
                  <a:schemeClr val="tx1"/>
                </a:solidFill>
                <a:latin typeface="Trebuchet MS" panose="020B0603020202020204" pitchFamily="34" charset="0"/>
                <a:ea typeface="Open Sans" panose="020B0604020202020204" charset="0"/>
                <a:cs typeface="Calibri" panose="020F0502020204030204" pitchFamily="34" charset="0"/>
              </a:rPr>
              <a:t>Sweden</a:t>
            </a:r>
          </a:p>
        </p:txBody>
      </p:sp>
      <p:sp>
        <p:nvSpPr>
          <p:cNvPr id="77" name="TextBox 76">
            <a:extLst>
              <a:ext uri="{FF2B5EF4-FFF2-40B4-BE49-F238E27FC236}">
                <a16:creationId xmlns:a16="http://schemas.microsoft.com/office/drawing/2014/main" id="{6C14137B-A552-8CF6-0F03-2B924E84AE3A}"/>
              </a:ext>
            </a:extLst>
          </p:cNvPr>
          <p:cNvSpPr txBox="1"/>
          <p:nvPr/>
        </p:nvSpPr>
        <p:spPr>
          <a:xfrm>
            <a:off x="6503409" y="4591549"/>
            <a:ext cx="2128449" cy="369332"/>
          </a:xfrm>
          <a:prstGeom prst="rect">
            <a:avLst/>
          </a:prstGeom>
          <a:noFill/>
        </p:spPr>
        <p:txBody>
          <a:bodyPr wrap="square" rtlCol="0" anchor="ctr">
            <a:spAutoFit/>
          </a:bodyPr>
          <a:lstStyle/>
          <a:p>
            <a:pPr algn="ctr" defTabSz="914446"/>
            <a:r>
              <a:rPr lang="en-IN" sz="1800" b="1">
                <a:solidFill>
                  <a:schemeClr val="tx1"/>
                </a:solidFill>
                <a:latin typeface="Trebuchet MS" panose="020B0603020202020204" pitchFamily="34" charset="0"/>
                <a:ea typeface="Open Sans" panose="020B0604020202020204" charset="0"/>
                <a:cs typeface="Calibri" panose="020F0502020204030204" pitchFamily="34" charset="0"/>
              </a:rPr>
              <a:t>Netherlands</a:t>
            </a:r>
          </a:p>
        </p:txBody>
      </p:sp>
      <p:sp>
        <p:nvSpPr>
          <p:cNvPr id="78" name="Rectangle 77">
            <a:extLst>
              <a:ext uri="{FF2B5EF4-FFF2-40B4-BE49-F238E27FC236}">
                <a16:creationId xmlns:a16="http://schemas.microsoft.com/office/drawing/2014/main" id="{42F0741B-5132-4D60-7C7D-1D96CC0A6402}"/>
              </a:ext>
            </a:extLst>
          </p:cNvPr>
          <p:cNvSpPr/>
          <p:nvPr/>
        </p:nvSpPr>
        <p:spPr>
          <a:xfrm>
            <a:off x="6475792" y="5013639"/>
            <a:ext cx="1995748" cy="729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tx1">
                  <a:lumMod val="50000"/>
                </a:schemeClr>
              </a:buClr>
            </a:pPr>
            <a:r>
              <a:rPr lang="en-US" sz="1600">
                <a:solidFill>
                  <a:schemeClr val="accent2">
                    <a:lumMod val="50000"/>
                  </a:schemeClr>
                </a:solidFill>
                <a:latin typeface="Trebuchet MS" panose="020B0603020202020204" pitchFamily="34" charset="0"/>
              </a:rPr>
              <a:t>Cybersecurity Mission, Embassy of the Netherlands</a:t>
            </a:r>
          </a:p>
        </p:txBody>
      </p:sp>
      <p:sp>
        <p:nvSpPr>
          <p:cNvPr id="79" name="Rectangle 78">
            <a:extLst>
              <a:ext uri="{FF2B5EF4-FFF2-40B4-BE49-F238E27FC236}">
                <a16:creationId xmlns:a16="http://schemas.microsoft.com/office/drawing/2014/main" id="{3A749AD8-CC56-D058-67CF-87C3E760DA20}"/>
              </a:ext>
            </a:extLst>
          </p:cNvPr>
          <p:cNvSpPr/>
          <p:nvPr/>
        </p:nvSpPr>
        <p:spPr>
          <a:xfrm>
            <a:off x="9366774" y="5338567"/>
            <a:ext cx="2411175" cy="729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tx1">
                  <a:lumMod val="50000"/>
                </a:schemeClr>
              </a:buClr>
            </a:pPr>
            <a:r>
              <a:rPr lang="en-US" sz="1600">
                <a:solidFill>
                  <a:schemeClr val="accent2">
                    <a:lumMod val="50000"/>
                  </a:schemeClr>
                </a:solidFill>
                <a:latin typeface="Trebuchet MS" panose="020B0603020202020204" pitchFamily="34" charset="0"/>
              </a:rPr>
              <a:t>Healthcare Challenge &amp; Mentor Connect, Embassy of India in Sweden</a:t>
            </a:r>
          </a:p>
          <a:p>
            <a:pPr marL="179388" indent="-179388">
              <a:buClr>
                <a:schemeClr val="tx1">
                  <a:lumMod val="50000"/>
                </a:schemeClr>
              </a:buClr>
              <a:buFont typeface="Arial" panose="020B0604020202020204" pitchFamily="34" charset="0"/>
              <a:buChar char="•"/>
            </a:pPr>
            <a:endParaRPr lang="en-US" sz="1600">
              <a:solidFill>
                <a:schemeClr val="accent2">
                  <a:lumMod val="50000"/>
                </a:schemeClr>
              </a:solidFill>
              <a:latin typeface="Trebuchet MS" panose="020B0603020202020204" pitchFamily="34" charset="0"/>
            </a:endParaRPr>
          </a:p>
          <a:p>
            <a:pPr marL="285750" indent="-285750">
              <a:buClr>
                <a:schemeClr val="tx1">
                  <a:lumMod val="50000"/>
                </a:schemeClr>
              </a:buClr>
              <a:buFont typeface="Arial" panose="020B0604020202020204" pitchFamily="34" charset="0"/>
              <a:buChar char="•"/>
            </a:pPr>
            <a:endParaRPr lang="en-US" sz="1600">
              <a:solidFill>
                <a:schemeClr val="accent2">
                  <a:lumMod val="50000"/>
                </a:schemeClr>
              </a:solidFill>
              <a:latin typeface="Trebuchet MS" panose="020B0603020202020204" pitchFamily="34" charset="0"/>
            </a:endParaRPr>
          </a:p>
        </p:txBody>
      </p:sp>
      <p:pic>
        <p:nvPicPr>
          <p:cNvPr id="80" name="Picture 2" descr="Image result for japan flag">
            <a:extLst>
              <a:ext uri="{FF2B5EF4-FFF2-40B4-BE49-F238E27FC236}">
                <a16:creationId xmlns:a16="http://schemas.microsoft.com/office/drawing/2014/main" id="{982069EE-5CAE-C7A8-DFDB-41C757F83FE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09307" y="1585504"/>
            <a:ext cx="779705" cy="483058"/>
          </a:xfrm>
          <a:prstGeom prst="rect">
            <a:avLst/>
          </a:prstGeom>
          <a:noFill/>
          <a:extLst>
            <a:ext uri="{909E8E84-426E-40DD-AFC4-6F175D3DCCD1}">
              <a14:hiddenFill xmlns:a14="http://schemas.microsoft.com/office/drawing/2010/main">
                <a:solidFill>
                  <a:srgbClr val="FFFFFF"/>
                </a:solidFill>
              </a14:hiddenFill>
            </a:ext>
          </a:extLst>
        </p:spPr>
      </p:pic>
      <p:sp>
        <p:nvSpPr>
          <p:cNvPr id="81" name="TextBox 80">
            <a:extLst>
              <a:ext uri="{FF2B5EF4-FFF2-40B4-BE49-F238E27FC236}">
                <a16:creationId xmlns:a16="http://schemas.microsoft.com/office/drawing/2014/main" id="{CE08EA0E-C3AE-34A9-4034-41C91045A1ED}"/>
              </a:ext>
            </a:extLst>
          </p:cNvPr>
          <p:cNvSpPr txBox="1"/>
          <p:nvPr/>
        </p:nvSpPr>
        <p:spPr>
          <a:xfrm>
            <a:off x="6199554" y="2208438"/>
            <a:ext cx="2399492" cy="369332"/>
          </a:xfrm>
          <a:prstGeom prst="rect">
            <a:avLst/>
          </a:prstGeom>
          <a:noFill/>
        </p:spPr>
        <p:txBody>
          <a:bodyPr wrap="square" rtlCol="0">
            <a:spAutoFit/>
          </a:bodyPr>
          <a:lstStyle/>
          <a:p>
            <a:pPr algn="ctr" defTabSz="914446"/>
            <a:r>
              <a:rPr lang="en-IN" sz="1800" b="1">
                <a:solidFill>
                  <a:schemeClr val="tx1"/>
                </a:solidFill>
                <a:latin typeface="Trebuchet MS" panose="020B0603020202020204" pitchFamily="34" charset="0"/>
                <a:ea typeface="Open Sans" panose="020B0604020202020204" charset="0"/>
                <a:cs typeface="Calibri" panose="020F0502020204030204" pitchFamily="34" charset="0"/>
              </a:rPr>
              <a:t>Japan</a:t>
            </a:r>
          </a:p>
        </p:txBody>
      </p:sp>
      <p:sp>
        <p:nvSpPr>
          <p:cNvPr id="82" name="Rectangle 81">
            <a:extLst>
              <a:ext uri="{FF2B5EF4-FFF2-40B4-BE49-F238E27FC236}">
                <a16:creationId xmlns:a16="http://schemas.microsoft.com/office/drawing/2014/main" id="{B148DC51-A89D-D4D8-C34D-51C79821F05D}"/>
              </a:ext>
            </a:extLst>
          </p:cNvPr>
          <p:cNvSpPr/>
          <p:nvPr/>
        </p:nvSpPr>
        <p:spPr>
          <a:xfrm>
            <a:off x="6475792" y="2710427"/>
            <a:ext cx="2049624" cy="729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tx1">
                  <a:lumMod val="50000"/>
                </a:schemeClr>
              </a:buClr>
            </a:pPr>
            <a:r>
              <a:rPr lang="en-US" sz="1600">
                <a:solidFill>
                  <a:schemeClr val="accent2">
                    <a:lumMod val="50000"/>
                  </a:schemeClr>
                </a:solidFill>
                <a:latin typeface="Trebuchet MS" panose="020B0603020202020204" pitchFamily="34" charset="0"/>
              </a:rPr>
              <a:t>Pitching Sessions for 100+ startups, Embassy of India, Tokyo </a:t>
            </a:r>
          </a:p>
        </p:txBody>
      </p:sp>
      <p:pic>
        <p:nvPicPr>
          <p:cNvPr id="83" name="Picture 6" descr="Flag of the United States of America">
            <a:extLst>
              <a:ext uri="{FF2B5EF4-FFF2-40B4-BE49-F238E27FC236}">
                <a16:creationId xmlns:a16="http://schemas.microsoft.com/office/drawing/2014/main" id="{AFC337D1-A252-DB45-74DE-DD36653B9CA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198959" y="1616141"/>
            <a:ext cx="852911" cy="449717"/>
          </a:xfrm>
          <a:prstGeom prst="rect">
            <a:avLst/>
          </a:prstGeom>
          <a:noFill/>
          <a:extLst>
            <a:ext uri="{909E8E84-426E-40DD-AFC4-6F175D3DCCD1}">
              <a14:hiddenFill xmlns:a14="http://schemas.microsoft.com/office/drawing/2010/main">
                <a:solidFill>
                  <a:srgbClr val="FFFFFF"/>
                </a:solidFill>
              </a14:hiddenFill>
            </a:ext>
          </a:extLst>
        </p:spPr>
      </p:pic>
      <p:sp>
        <p:nvSpPr>
          <p:cNvPr id="84" name="TextBox 83">
            <a:extLst>
              <a:ext uri="{FF2B5EF4-FFF2-40B4-BE49-F238E27FC236}">
                <a16:creationId xmlns:a16="http://schemas.microsoft.com/office/drawing/2014/main" id="{E210AEC2-6D5D-8C20-EB7D-9D3988A18938}"/>
              </a:ext>
            </a:extLst>
          </p:cNvPr>
          <p:cNvSpPr txBox="1"/>
          <p:nvPr/>
        </p:nvSpPr>
        <p:spPr>
          <a:xfrm>
            <a:off x="9425668" y="2197731"/>
            <a:ext cx="2399492" cy="369332"/>
          </a:xfrm>
          <a:prstGeom prst="rect">
            <a:avLst/>
          </a:prstGeom>
          <a:noFill/>
        </p:spPr>
        <p:txBody>
          <a:bodyPr wrap="square" rtlCol="0">
            <a:spAutoFit/>
          </a:bodyPr>
          <a:lstStyle/>
          <a:p>
            <a:pPr algn="ctr" defTabSz="914446"/>
            <a:r>
              <a:rPr lang="en-IN" sz="1800" b="1">
                <a:solidFill>
                  <a:schemeClr val="tx1"/>
                </a:solidFill>
                <a:latin typeface="Trebuchet MS" panose="020B0603020202020204" pitchFamily="34" charset="0"/>
                <a:ea typeface="Open Sans" panose="020B0604020202020204" charset="0"/>
                <a:cs typeface="Calibri" panose="020F0502020204030204" pitchFamily="34" charset="0"/>
              </a:rPr>
              <a:t>United States</a:t>
            </a:r>
          </a:p>
        </p:txBody>
      </p:sp>
      <p:sp>
        <p:nvSpPr>
          <p:cNvPr id="85" name="Rectangle 84">
            <a:extLst>
              <a:ext uri="{FF2B5EF4-FFF2-40B4-BE49-F238E27FC236}">
                <a16:creationId xmlns:a16="http://schemas.microsoft.com/office/drawing/2014/main" id="{DE1BE977-8796-BEC3-3B4E-CC3ADCF1C1C8}"/>
              </a:ext>
            </a:extLst>
          </p:cNvPr>
          <p:cNvSpPr/>
          <p:nvPr/>
        </p:nvSpPr>
        <p:spPr>
          <a:xfrm>
            <a:off x="9580205" y="2680203"/>
            <a:ext cx="2049624" cy="729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tx1">
                  <a:lumMod val="50000"/>
                </a:schemeClr>
              </a:buClr>
            </a:pPr>
            <a:r>
              <a:rPr lang="en-US" sz="1600">
                <a:solidFill>
                  <a:schemeClr val="accent2">
                    <a:lumMod val="50000"/>
                  </a:schemeClr>
                </a:solidFill>
                <a:latin typeface="Trebuchet MS" panose="020B0603020202020204" pitchFamily="34" charset="0"/>
              </a:rPr>
              <a:t>Mentorship Event with US-India Strategic Partnership Forum </a:t>
            </a:r>
          </a:p>
        </p:txBody>
      </p:sp>
      <p:sp>
        <p:nvSpPr>
          <p:cNvPr id="86" name="TextBox 85">
            <a:extLst>
              <a:ext uri="{FF2B5EF4-FFF2-40B4-BE49-F238E27FC236}">
                <a16:creationId xmlns:a16="http://schemas.microsoft.com/office/drawing/2014/main" id="{8714FB45-F273-38DF-2657-F463A0A93AF4}"/>
              </a:ext>
            </a:extLst>
          </p:cNvPr>
          <p:cNvSpPr txBox="1"/>
          <p:nvPr/>
        </p:nvSpPr>
        <p:spPr>
          <a:xfrm>
            <a:off x="1331120" y="2869020"/>
            <a:ext cx="4345572" cy="707886"/>
          </a:xfrm>
          <a:prstGeom prst="rect">
            <a:avLst/>
          </a:prstGeom>
          <a:noFill/>
        </p:spPr>
        <p:txBody>
          <a:bodyPr wrap="square" rtlCol="0">
            <a:spAutoFit/>
          </a:bodyPr>
          <a:lstStyle/>
          <a:p>
            <a:r>
              <a:rPr lang="en-US" sz="2000">
                <a:latin typeface="Trebuchet MS" panose="020B0603020202020204" pitchFamily="34" charset="0"/>
                <a:cs typeface="Calibri" panose="020F0502020204030204" pitchFamily="34" charset="0"/>
              </a:rPr>
              <a:t>Mobilizing Global Capital for Investments in Indian startups</a:t>
            </a:r>
            <a:endParaRPr lang="en-IN" sz="2000">
              <a:latin typeface="Trebuchet MS" panose="020B0603020202020204" pitchFamily="34" charset="0"/>
              <a:cs typeface="Calibri" panose="020F0502020204030204" pitchFamily="34" charset="0"/>
            </a:endParaRPr>
          </a:p>
        </p:txBody>
      </p:sp>
      <p:sp>
        <p:nvSpPr>
          <p:cNvPr id="87" name="Freeform 45">
            <a:extLst>
              <a:ext uri="{FF2B5EF4-FFF2-40B4-BE49-F238E27FC236}">
                <a16:creationId xmlns:a16="http://schemas.microsoft.com/office/drawing/2014/main" id="{F3A6C9DE-DF61-8FAB-010A-E0F796F5000C}"/>
              </a:ext>
            </a:extLst>
          </p:cNvPr>
          <p:cNvSpPr>
            <a:spLocks noEditPoints="1"/>
          </p:cNvSpPr>
          <p:nvPr/>
        </p:nvSpPr>
        <p:spPr bwMode="auto">
          <a:xfrm>
            <a:off x="817402" y="2927231"/>
            <a:ext cx="513717" cy="48590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1800">
              <a:latin typeface="Calibri" panose="020F0502020204030204" pitchFamily="34" charset="0"/>
              <a:cs typeface="Calibri" panose="020F0502020204030204" pitchFamily="34" charset="0"/>
            </a:endParaRPr>
          </a:p>
        </p:txBody>
      </p:sp>
      <p:sp>
        <p:nvSpPr>
          <p:cNvPr id="88" name="Freeform 45">
            <a:extLst>
              <a:ext uri="{FF2B5EF4-FFF2-40B4-BE49-F238E27FC236}">
                <a16:creationId xmlns:a16="http://schemas.microsoft.com/office/drawing/2014/main" id="{B4617DF9-1D7B-622A-9A06-DCB8B3ADE2E3}"/>
              </a:ext>
            </a:extLst>
          </p:cNvPr>
          <p:cNvSpPr>
            <a:spLocks noEditPoints="1"/>
          </p:cNvSpPr>
          <p:nvPr/>
        </p:nvSpPr>
        <p:spPr bwMode="auto">
          <a:xfrm>
            <a:off x="840910" y="4020555"/>
            <a:ext cx="513717" cy="48590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1800">
              <a:latin typeface="Calibri" panose="020F0502020204030204" pitchFamily="34" charset="0"/>
              <a:cs typeface="Calibri" panose="020F0502020204030204" pitchFamily="34" charset="0"/>
            </a:endParaRPr>
          </a:p>
        </p:txBody>
      </p:sp>
      <p:sp>
        <p:nvSpPr>
          <p:cNvPr id="89" name="TextBox 88">
            <a:extLst>
              <a:ext uri="{FF2B5EF4-FFF2-40B4-BE49-F238E27FC236}">
                <a16:creationId xmlns:a16="http://schemas.microsoft.com/office/drawing/2014/main" id="{D6EF7D34-A5DF-138F-D6D3-041C36533FB7}"/>
              </a:ext>
            </a:extLst>
          </p:cNvPr>
          <p:cNvSpPr txBox="1"/>
          <p:nvPr/>
        </p:nvSpPr>
        <p:spPr>
          <a:xfrm>
            <a:off x="1357972" y="3978952"/>
            <a:ext cx="4653550" cy="707886"/>
          </a:xfrm>
          <a:prstGeom prst="rect">
            <a:avLst/>
          </a:prstGeom>
          <a:noFill/>
        </p:spPr>
        <p:txBody>
          <a:bodyPr wrap="square" rtlCol="0">
            <a:spAutoFit/>
          </a:bodyPr>
          <a:lstStyle/>
          <a:p>
            <a:r>
              <a:rPr lang="en-US" sz="2000">
                <a:latin typeface="Trebuchet MS" panose="020B0603020202020204" pitchFamily="34" charset="0"/>
                <a:cs typeface="Calibri" panose="020F0502020204030204" pitchFamily="34" charset="0"/>
              </a:rPr>
              <a:t>Providing access to global markets for Indian startups</a:t>
            </a:r>
            <a:endParaRPr lang="en-IN" sz="2000">
              <a:latin typeface="Trebuchet MS" panose="020B0603020202020204" pitchFamily="34" charset="0"/>
              <a:cs typeface="Calibri" panose="020F0502020204030204" pitchFamily="34" charset="0"/>
            </a:endParaRPr>
          </a:p>
        </p:txBody>
      </p:sp>
      <p:sp>
        <p:nvSpPr>
          <p:cNvPr id="90" name="Freeform 45">
            <a:extLst>
              <a:ext uri="{FF2B5EF4-FFF2-40B4-BE49-F238E27FC236}">
                <a16:creationId xmlns:a16="http://schemas.microsoft.com/office/drawing/2014/main" id="{80C95AED-B7F3-710C-B33A-83D1A23B0CFA}"/>
              </a:ext>
            </a:extLst>
          </p:cNvPr>
          <p:cNvSpPr>
            <a:spLocks noEditPoints="1"/>
          </p:cNvSpPr>
          <p:nvPr/>
        </p:nvSpPr>
        <p:spPr bwMode="auto">
          <a:xfrm>
            <a:off x="840910" y="5113879"/>
            <a:ext cx="513717" cy="48590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1800">
              <a:latin typeface="Calibri" panose="020F0502020204030204" pitchFamily="34" charset="0"/>
              <a:cs typeface="Calibri" panose="020F0502020204030204" pitchFamily="34" charset="0"/>
            </a:endParaRPr>
          </a:p>
        </p:txBody>
      </p:sp>
      <p:sp>
        <p:nvSpPr>
          <p:cNvPr id="91" name="TextBox 90">
            <a:extLst>
              <a:ext uri="{FF2B5EF4-FFF2-40B4-BE49-F238E27FC236}">
                <a16:creationId xmlns:a16="http://schemas.microsoft.com/office/drawing/2014/main" id="{FA22BEFE-D3CC-6F2D-D4F6-4AFBABD31E34}"/>
              </a:ext>
            </a:extLst>
          </p:cNvPr>
          <p:cNvSpPr txBox="1"/>
          <p:nvPr/>
        </p:nvSpPr>
        <p:spPr>
          <a:xfrm>
            <a:off x="1357971" y="5107734"/>
            <a:ext cx="4710883" cy="707886"/>
          </a:xfrm>
          <a:prstGeom prst="rect">
            <a:avLst/>
          </a:prstGeom>
          <a:noFill/>
        </p:spPr>
        <p:txBody>
          <a:bodyPr wrap="square" rtlCol="0">
            <a:spAutoFit/>
          </a:bodyPr>
          <a:lstStyle/>
          <a:p>
            <a:r>
              <a:rPr lang="en-US" sz="2000">
                <a:latin typeface="Trebuchet MS" panose="020B0603020202020204" pitchFamily="34" charset="0"/>
                <a:cs typeface="Calibri" panose="020F0502020204030204" pitchFamily="34" charset="0"/>
              </a:rPr>
              <a:t>Creating an environment for Indian innovation in Global markets</a:t>
            </a:r>
            <a:endParaRPr lang="en-IN" sz="2000">
              <a:latin typeface="Trebuchet MS" panose="020B060302020202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F295D258-24D4-1506-29ED-65D439A41B3D}"/>
              </a:ext>
            </a:extLst>
          </p:cNvPr>
          <p:cNvSpPr txBox="1"/>
          <p:nvPr/>
        </p:nvSpPr>
        <p:spPr>
          <a:xfrm>
            <a:off x="215505" y="3316254"/>
            <a:ext cx="553998" cy="1967997"/>
          </a:xfrm>
          <a:prstGeom prst="rect">
            <a:avLst/>
          </a:prstGeom>
          <a:solidFill>
            <a:srgbClr val="007BB9"/>
          </a:solidFill>
        </p:spPr>
        <p:txBody>
          <a:bodyPr vert="vert270" wrap="square" rtlCol="0">
            <a:spAutoFit/>
          </a:bodyPr>
          <a:lstStyle/>
          <a:p>
            <a:pPr algn="ctr"/>
            <a:r>
              <a:rPr lang="en-US" sz="2400">
                <a:solidFill>
                  <a:schemeClr val="bg1"/>
                </a:solidFill>
                <a:latin typeface="Trebuchet MS" panose="020B0603020202020204" pitchFamily="34" charset="0"/>
                <a:cs typeface="Calibri" panose="020F0502020204030204" pitchFamily="34" charset="0"/>
              </a:rPr>
              <a:t>Objectives</a:t>
            </a:r>
            <a:endParaRPr lang="en-IN" sz="2400">
              <a:solidFill>
                <a:schemeClr val="bg1"/>
              </a:solidFill>
              <a:latin typeface="Trebuchet MS" panose="020B0603020202020204" pitchFamily="34" charset="0"/>
              <a:cs typeface="Calibri" panose="020F0502020204030204" pitchFamily="34" charset="0"/>
            </a:endParaRPr>
          </a:p>
        </p:txBody>
      </p:sp>
      <p:sp>
        <p:nvSpPr>
          <p:cNvPr id="96" name="Slide Number Placeholder 1">
            <a:extLst>
              <a:ext uri="{FF2B5EF4-FFF2-40B4-BE49-F238E27FC236}">
                <a16:creationId xmlns:a16="http://schemas.microsoft.com/office/drawing/2014/main" id="{26D7C85E-DA24-BD14-7440-FF34801C60F0}"/>
              </a:ext>
            </a:extLst>
          </p:cNvPr>
          <p:cNvSpPr txBox="1">
            <a:spLocks/>
          </p:cNvSpPr>
          <p:nvPr/>
        </p:nvSpPr>
        <p:spPr>
          <a:xfrm>
            <a:off x="11471785" y="5604630"/>
            <a:ext cx="456900" cy="4686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
          </a:p>
        </p:txBody>
      </p:sp>
      <p:sp>
        <p:nvSpPr>
          <p:cNvPr id="97" name="TextBox 96">
            <a:extLst>
              <a:ext uri="{FF2B5EF4-FFF2-40B4-BE49-F238E27FC236}">
                <a16:creationId xmlns:a16="http://schemas.microsoft.com/office/drawing/2014/main" id="{38034195-EF45-BDE0-2A7D-6723DFA1BF0B}"/>
              </a:ext>
            </a:extLst>
          </p:cNvPr>
          <p:cNvSpPr txBox="1"/>
          <p:nvPr/>
        </p:nvSpPr>
        <p:spPr>
          <a:xfrm>
            <a:off x="119381" y="153990"/>
            <a:ext cx="6769049" cy="615553"/>
          </a:xfrm>
          <a:prstGeom prst="rect">
            <a:avLst/>
          </a:prstGeom>
          <a:noFill/>
        </p:spPr>
        <p:txBody>
          <a:bodyPr wrap="square" rtlCol="0">
            <a:spAutoFit/>
          </a:bodyPr>
          <a:lstStyle/>
          <a:p>
            <a:r>
              <a:rPr lang="en-IN" sz="3400" b="1">
                <a:solidFill>
                  <a:srgbClr val="001F5F"/>
                </a:solidFill>
                <a:latin typeface="Trebuchet MS" panose="020B0603020202020204" pitchFamily="34" charset="0"/>
              </a:rPr>
              <a:t>INTERNATIONAL</a:t>
            </a:r>
            <a:r>
              <a:rPr lang="en-IN" b="1">
                <a:solidFill>
                  <a:srgbClr val="001F5F"/>
                </a:solidFill>
                <a:latin typeface="Trebuchet MS" panose="020B0603020202020204" pitchFamily="34" charset="0"/>
              </a:rPr>
              <a:t> </a:t>
            </a:r>
            <a:r>
              <a:rPr lang="en-IN" sz="3400" b="1">
                <a:solidFill>
                  <a:srgbClr val="001F5F"/>
                </a:solidFill>
                <a:latin typeface="Trebuchet MS" panose="020B0603020202020204" pitchFamily="34" charset="0"/>
              </a:rPr>
              <a:t>ENGAGEMENTS</a:t>
            </a:r>
          </a:p>
        </p:txBody>
      </p:sp>
    </p:spTree>
    <p:extLst>
      <p:ext uri="{BB962C8B-B14F-4D97-AF65-F5344CB8AC3E}">
        <p14:creationId xmlns:p14="http://schemas.microsoft.com/office/powerpoint/2010/main" val="86751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5;p2">
            <a:extLst>
              <a:ext uri="{FF2B5EF4-FFF2-40B4-BE49-F238E27FC236}">
                <a16:creationId xmlns:a16="http://schemas.microsoft.com/office/drawing/2014/main" id="{AEA1562B-756F-0AC4-23A0-73D89B440830}"/>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MAARG – NATIONAL MENTORSHIP PORTAL</a:t>
            </a:r>
          </a:p>
        </p:txBody>
      </p:sp>
      <p:sp>
        <p:nvSpPr>
          <p:cNvPr id="3" name="TextBox 2">
            <a:extLst>
              <a:ext uri="{FF2B5EF4-FFF2-40B4-BE49-F238E27FC236}">
                <a16:creationId xmlns:a16="http://schemas.microsoft.com/office/drawing/2014/main" id="{041AE435-073E-8859-9A5E-307A0BF0CCC0}"/>
              </a:ext>
            </a:extLst>
          </p:cNvPr>
          <p:cNvSpPr txBox="1"/>
          <p:nvPr/>
        </p:nvSpPr>
        <p:spPr>
          <a:xfrm>
            <a:off x="1316109" y="2266903"/>
            <a:ext cx="1503680" cy="40863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Mentorship</a:t>
            </a:r>
          </a:p>
        </p:txBody>
      </p:sp>
      <p:sp>
        <p:nvSpPr>
          <p:cNvPr id="4" name="Flowchart: Connector 3">
            <a:extLst>
              <a:ext uri="{FF2B5EF4-FFF2-40B4-BE49-F238E27FC236}">
                <a16:creationId xmlns:a16="http://schemas.microsoft.com/office/drawing/2014/main" id="{A718B2FA-AC35-EF3F-6EAD-7A317FE5ACA2}"/>
              </a:ext>
            </a:extLst>
          </p:cNvPr>
          <p:cNvSpPr/>
          <p:nvPr/>
        </p:nvSpPr>
        <p:spPr>
          <a:xfrm>
            <a:off x="5398659" y="2244013"/>
            <a:ext cx="425692" cy="423001"/>
          </a:xfrm>
          <a:prstGeom prst="flowChartConnector">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A</a:t>
            </a:r>
          </a:p>
        </p:txBody>
      </p:sp>
      <p:sp>
        <p:nvSpPr>
          <p:cNvPr id="5" name="Flowchart: Connector 4">
            <a:extLst>
              <a:ext uri="{FF2B5EF4-FFF2-40B4-BE49-F238E27FC236}">
                <a16:creationId xmlns:a16="http://schemas.microsoft.com/office/drawing/2014/main" id="{2C3FFAD9-DD8F-7CDD-27FE-F53B33A3A0DE}"/>
              </a:ext>
            </a:extLst>
          </p:cNvPr>
          <p:cNvSpPr/>
          <p:nvPr/>
        </p:nvSpPr>
        <p:spPr>
          <a:xfrm>
            <a:off x="7749300" y="2244013"/>
            <a:ext cx="425692" cy="423001"/>
          </a:xfrm>
          <a:prstGeom prst="flowChartConnector">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R</a:t>
            </a:r>
          </a:p>
        </p:txBody>
      </p:sp>
      <p:sp>
        <p:nvSpPr>
          <p:cNvPr id="6" name="Flowchart: Connector 5">
            <a:extLst>
              <a:ext uri="{FF2B5EF4-FFF2-40B4-BE49-F238E27FC236}">
                <a16:creationId xmlns:a16="http://schemas.microsoft.com/office/drawing/2014/main" id="{041AB68A-D390-B2A4-965F-9DEDC0EA1315}"/>
              </a:ext>
            </a:extLst>
          </p:cNvPr>
          <p:cNvSpPr/>
          <p:nvPr/>
        </p:nvSpPr>
        <p:spPr>
          <a:xfrm>
            <a:off x="10099943" y="2238606"/>
            <a:ext cx="425692" cy="423001"/>
          </a:xfrm>
          <a:prstGeom prst="flowChartConnector">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G</a:t>
            </a:r>
          </a:p>
        </p:txBody>
      </p:sp>
      <p:sp>
        <p:nvSpPr>
          <p:cNvPr id="7" name="Flowchart: Connector 6">
            <a:extLst>
              <a:ext uri="{FF2B5EF4-FFF2-40B4-BE49-F238E27FC236}">
                <a16:creationId xmlns:a16="http://schemas.microsoft.com/office/drawing/2014/main" id="{5FFD2E62-5DA3-D85A-3A51-95B9B91903D1}"/>
              </a:ext>
            </a:extLst>
          </p:cNvPr>
          <p:cNvSpPr/>
          <p:nvPr/>
        </p:nvSpPr>
        <p:spPr>
          <a:xfrm>
            <a:off x="697377" y="2266904"/>
            <a:ext cx="425692" cy="423001"/>
          </a:xfrm>
          <a:prstGeom prst="flowChartConnector">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M</a:t>
            </a:r>
          </a:p>
        </p:txBody>
      </p:sp>
      <p:sp>
        <p:nvSpPr>
          <p:cNvPr id="8" name="Flowchart: Connector 7">
            <a:extLst>
              <a:ext uri="{FF2B5EF4-FFF2-40B4-BE49-F238E27FC236}">
                <a16:creationId xmlns:a16="http://schemas.microsoft.com/office/drawing/2014/main" id="{C3E87461-8CF4-2AA0-5AB3-12CE475CCBC3}"/>
              </a:ext>
            </a:extLst>
          </p:cNvPr>
          <p:cNvSpPr/>
          <p:nvPr/>
        </p:nvSpPr>
        <p:spPr>
          <a:xfrm>
            <a:off x="3048018" y="2265691"/>
            <a:ext cx="425692" cy="423001"/>
          </a:xfrm>
          <a:prstGeom prst="flowChartConnector">
            <a:avLst/>
          </a:prstGeom>
          <a:solidFill>
            <a:schemeClr val="accent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A</a:t>
            </a:r>
          </a:p>
        </p:txBody>
      </p:sp>
      <p:sp>
        <p:nvSpPr>
          <p:cNvPr id="9" name="TextBox 8">
            <a:extLst>
              <a:ext uri="{FF2B5EF4-FFF2-40B4-BE49-F238E27FC236}">
                <a16:creationId xmlns:a16="http://schemas.microsoft.com/office/drawing/2014/main" id="{8B2963CF-F05A-9ADD-359B-DFE2064521EC}"/>
              </a:ext>
            </a:extLst>
          </p:cNvPr>
          <p:cNvSpPr txBox="1"/>
          <p:nvPr/>
        </p:nvSpPr>
        <p:spPr>
          <a:xfrm>
            <a:off x="3651911" y="2289920"/>
            <a:ext cx="1513840" cy="40961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Advisory</a:t>
            </a:r>
          </a:p>
        </p:txBody>
      </p:sp>
      <p:sp>
        <p:nvSpPr>
          <p:cNvPr id="10" name="TextBox 9">
            <a:extLst>
              <a:ext uri="{FF2B5EF4-FFF2-40B4-BE49-F238E27FC236}">
                <a16:creationId xmlns:a16="http://schemas.microsoft.com/office/drawing/2014/main" id="{BD59F732-EE2E-632C-BF55-C7E4DE97B0A4}"/>
              </a:ext>
            </a:extLst>
          </p:cNvPr>
          <p:cNvSpPr txBox="1"/>
          <p:nvPr/>
        </p:nvSpPr>
        <p:spPr>
          <a:xfrm>
            <a:off x="6000897" y="2275432"/>
            <a:ext cx="15748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Assistance</a:t>
            </a:r>
          </a:p>
        </p:txBody>
      </p:sp>
      <p:sp>
        <p:nvSpPr>
          <p:cNvPr id="11" name="TextBox 10">
            <a:extLst>
              <a:ext uri="{FF2B5EF4-FFF2-40B4-BE49-F238E27FC236}">
                <a16:creationId xmlns:a16="http://schemas.microsoft.com/office/drawing/2014/main" id="{EABAD490-4601-8171-F08E-38B24B4FBFEA}"/>
              </a:ext>
            </a:extLst>
          </p:cNvPr>
          <p:cNvSpPr txBox="1"/>
          <p:nvPr/>
        </p:nvSpPr>
        <p:spPr>
          <a:xfrm>
            <a:off x="8336669" y="2288582"/>
            <a:ext cx="14732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Resilience</a:t>
            </a:r>
          </a:p>
        </p:txBody>
      </p:sp>
      <p:sp>
        <p:nvSpPr>
          <p:cNvPr id="12" name="TextBox 11">
            <a:extLst>
              <a:ext uri="{FF2B5EF4-FFF2-40B4-BE49-F238E27FC236}">
                <a16:creationId xmlns:a16="http://schemas.microsoft.com/office/drawing/2014/main" id="{DDD86ED2-CE04-C6D4-3AD6-F104106E145C}"/>
              </a:ext>
            </a:extLst>
          </p:cNvPr>
          <p:cNvSpPr txBox="1"/>
          <p:nvPr/>
        </p:nvSpPr>
        <p:spPr>
          <a:xfrm>
            <a:off x="10724269" y="2275432"/>
            <a:ext cx="164032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Growth</a:t>
            </a:r>
          </a:p>
        </p:txBody>
      </p:sp>
      <p:pic>
        <p:nvPicPr>
          <p:cNvPr id="13" name="Graphic 12" descr="QR Code with solid fill">
            <a:extLst>
              <a:ext uri="{FF2B5EF4-FFF2-40B4-BE49-F238E27FC236}">
                <a16:creationId xmlns:a16="http://schemas.microsoft.com/office/drawing/2014/main" id="{40D6922E-CC6A-FA87-1748-B3E38C3C29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66134" y="5319919"/>
            <a:ext cx="720000" cy="720000"/>
          </a:xfrm>
          <a:prstGeom prst="rect">
            <a:avLst/>
          </a:prstGeom>
        </p:spPr>
      </p:pic>
      <p:pic>
        <p:nvPicPr>
          <p:cNvPr id="14" name="Graphic 13" descr="Signature with solid fill">
            <a:extLst>
              <a:ext uri="{FF2B5EF4-FFF2-40B4-BE49-F238E27FC236}">
                <a16:creationId xmlns:a16="http://schemas.microsoft.com/office/drawing/2014/main" id="{81F54B29-185C-4CD0-2577-01833F8331D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59394" y="5349418"/>
            <a:ext cx="720000" cy="720000"/>
          </a:xfrm>
          <a:prstGeom prst="rect">
            <a:avLst/>
          </a:prstGeom>
        </p:spPr>
      </p:pic>
      <p:pic>
        <p:nvPicPr>
          <p:cNvPr id="15" name="Graphic 14" descr="Upward trend with solid fill">
            <a:extLst>
              <a:ext uri="{FF2B5EF4-FFF2-40B4-BE49-F238E27FC236}">
                <a16:creationId xmlns:a16="http://schemas.microsoft.com/office/drawing/2014/main" id="{198D909B-6B6B-2BAD-DCFB-6AC54FF14A2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004269" y="4002573"/>
            <a:ext cx="720000" cy="720000"/>
          </a:xfrm>
          <a:prstGeom prst="rect">
            <a:avLst/>
          </a:prstGeom>
        </p:spPr>
      </p:pic>
      <p:pic>
        <p:nvPicPr>
          <p:cNvPr id="16" name="Graphic 15" descr="Trophy with solid fill">
            <a:extLst>
              <a:ext uri="{FF2B5EF4-FFF2-40B4-BE49-F238E27FC236}">
                <a16:creationId xmlns:a16="http://schemas.microsoft.com/office/drawing/2014/main" id="{7A863FCA-C7F2-DB1A-0461-80810F4C59D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29171" y="4149920"/>
            <a:ext cx="720000" cy="720000"/>
          </a:xfrm>
          <a:prstGeom prst="rect">
            <a:avLst/>
          </a:prstGeom>
        </p:spPr>
      </p:pic>
      <p:pic>
        <p:nvPicPr>
          <p:cNvPr id="17" name="Graphic 16" descr="Classroom with solid fill">
            <a:extLst>
              <a:ext uri="{FF2B5EF4-FFF2-40B4-BE49-F238E27FC236}">
                <a16:creationId xmlns:a16="http://schemas.microsoft.com/office/drawing/2014/main" id="{330D35EF-E1A0-EA4B-0EE7-B3EEEA3F415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454074" y="4076246"/>
            <a:ext cx="720000" cy="720000"/>
          </a:xfrm>
          <a:prstGeom prst="rect">
            <a:avLst/>
          </a:prstGeom>
        </p:spPr>
      </p:pic>
      <p:sp>
        <p:nvSpPr>
          <p:cNvPr id="18" name="TextBox 17">
            <a:extLst>
              <a:ext uri="{FF2B5EF4-FFF2-40B4-BE49-F238E27FC236}">
                <a16:creationId xmlns:a16="http://schemas.microsoft.com/office/drawing/2014/main" id="{CA506353-E1B1-ADE1-9F2B-7FD10C3851D5}"/>
              </a:ext>
            </a:extLst>
          </p:cNvPr>
          <p:cNvSpPr txBox="1"/>
          <p:nvPr/>
        </p:nvSpPr>
        <p:spPr>
          <a:xfrm>
            <a:off x="456126" y="4835212"/>
            <a:ext cx="2578538"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Pro-Bono Mentorship</a:t>
            </a:r>
          </a:p>
        </p:txBody>
      </p:sp>
      <p:sp>
        <p:nvSpPr>
          <p:cNvPr id="19" name="TextBox 18">
            <a:extLst>
              <a:ext uri="{FF2B5EF4-FFF2-40B4-BE49-F238E27FC236}">
                <a16:creationId xmlns:a16="http://schemas.microsoft.com/office/drawing/2014/main" id="{3A91855C-93B5-8EC2-D1CB-28FC556C8757}"/>
              </a:ext>
            </a:extLst>
          </p:cNvPr>
          <p:cNvSpPr txBox="1"/>
          <p:nvPr/>
        </p:nvSpPr>
        <p:spPr>
          <a:xfrm>
            <a:off x="4292159" y="4878421"/>
            <a:ext cx="359551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Special Incentives for Mentors</a:t>
            </a:r>
          </a:p>
        </p:txBody>
      </p:sp>
      <p:sp>
        <p:nvSpPr>
          <p:cNvPr id="20" name="TextBox 19">
            <a:extLst>
              <a:ext uri="{FF2B5EF4-FFF2-40B4-BE49-F238E27FC236}">
                <a16:creationId xmlns:a16="http://schemas.microsoft.com/office/drawing/2014/main" id="{F107823F-F865-546B-5B8F-B02CFDC7A428}"/>
              </a:ext>
            </a:extLst>
          </p:cNvPr>
          <p:cNvSpPr txBox="1"/>
          <p:nvPr/>
        </p:nvSpPr>
        <p:spPr>
          <a:xfrm>
            <a:off x="9145170" y="4802256"/>
            <a:ext cx="252926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Progress Tracking</a:t>
            </a:r>
          </a:p>
        </p:txBody>
      </p:sp>
      <p:sp>
        <p:nvSpPr>
          <p:cNvPr id="21" name="TextBox 20">
            <a:extLst>
              <a:ext uri="{FF2B5EF4-FFF2-40B4-BE49-F238E27FC236}">
                <a16:creationId xmlns:a16="http://schemas.microsoft.com/office/drawing/2014/main" id="{A43EC336-6B70-FD05-D5A8-35F4FADFDDBD}"/>
              </a:ext>
            </a:extLst>
          </p:cNvPr>
          <p:cNvSpPr txBox="1"/>
          <p:nvPr/>
        </p:nvSpPr>
        <p:spPr>
          <a:xfrm>
            <a:off x="1971326" y="6039919"/>
            <a:ext cx="320040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AI-Based Matchmaking</a:t>
            </a:r>
          </a:p>
        </p:txBody>
      </p:sp>
      <p:sp>
        <p:nvSpPr>
          <p:cNvPr id="22" name="TextBox 21">
            <a:extLst>
              <a:ext uri="{FF2B5EF4-FFF2-40B4-BE49-F238E27FC236}">
                <a16:creationId xmlns:a16="http://schemas.microsoft.com/office/drawing/2014/main" id="{D6E97771-90CB-D9D0-1682-EAB7D0574C7F}"/>
              </a:ext>
            </a:extLst>
          </p:cNvPr>
          <p:cNvSpPr txBox="1"/>
          <p:nvPr/>
        </p:nvSpPr>
        <p:spPr>
          <a:xfrm>
            <a:off x="7071360" y="6003662"/>
            <a:ext cx="3200400"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Feedback Mechanism</a:t>
            </a:r>
          </a:p>
        </p:txBody>
      </p:sp>
      <p:sp>
        <p:nvSpPr>
          <p:cNvPr id="23" name="TextBox 22">
            <a:extLst>
              <a:ext uri="{FF2B5EF4-FFF2-40B4-BE49-F238E27FC236}">
                <a16:creationId xmlns:a16="http://schemas.microsoft.com/office/drawing/2014/main" id="{E2F84EAF-8CF5-3E9A-DCC0-2443C8677F83}"/>
              </a:ext>
            </a:extLst>
          </p:cNvPr>
          <p:cNvSpPr txBox="1"/>
          <p:nvPr/>
        </p:nvSpPr>
        <p:spPr>
          <a:xfrm>
            <a:off x="3178916" y="3338764"/>
            <a:ext cx="6000478" cy="461665"/>
          </a:xfrm>
          <a:prstGeom prst="rect">
            <a:avLst/>
          </a:prstGeom>
          <a:solidFill>
            <a:srgbClr val="00206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a:ln>
                  <a:noFill/>
                </a:ln>
                <a:solidFill>
                  <a:prstClr val="white"/>
                </a:solidFill>
                <a:effectLst/>
                <a:uLnTx/>
                <a:uFillTx/>
                <a:latin typeface="Calibri" panose="020F0502020204030204"/>
                <a:ea typeface="+mn-ea"/>
                <a:cs typeface="+mn-cs"/>
              </a:rPr>
              <a:t>www.maarg.startupindia.gov.in</a:t>
            </a:r>
          </a:p>
        </p:txBody>
      </p:sp>
      <p:sp>
        <p:nvSpPr>
          <p:cNvPr id="24" name="TextBox 23">
            <a:extLst>
              <a:ext uri="{FF2B5EF4-FFF2-40B4-BE49-F238E27FC236}">
                <a16:creationId xmlns:a16="http://schemas.microsoft.com/office/drawing/2014/main" id="{EDA7E90F-FD67-02F7-A78D-A7314845B224}"/>
              </a:ext>
            </a:extLst>
          </p:cNvPr>
          <p:cNvSpPr txBox="1"/>
          <p:nvPr/>
        </p:nvSpPr>
        <p:spPr>
          <a:xfrm>
            <a:off x="2613747" y="1452649"/>
            <a:ext cx="7481202" cy="461665"/>
          </a:xfrm>
          <a:prstGeom prst="rect">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400" b="1"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MAARG: 800+ Registered Mentors</a:t>
            </a:r>
          </a:p>
        </p:txBody>
      </p:sp>
    </p:spTree>
    <p:extLst>
      <p:ext uri="{BB962C8B-B14F-4D97-AF65-F5344CB8AC3E}">
        <p14:creationId xmlns:p14="http://schemas.microsoft.com/office/powerpoint/2010/main" val="1045895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5;p2">
            <a:extLst>
              <a:ext uri="{FF2B5EF4-FFF2-40B4-BE49-F238E27FC236}">
                <a16:creationId xmlns:a16="http://schemas.microsoft.com/office/drawing/2014/main" id="{AEA1562B-756F-0AC4-23A0-73D89B440830}"/>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MAARG – NATIONAL MENTORSHIP PORTAL</a:t>
            </a:r>
          </a:p>
        </p:txBody>
      </p:sp>
      <p:pic>
        <p:nvPicPr>
          <p:cNvPr id="26" name="Picture 25" descr="A group of women in a line&#10;&#10;Description automatically generated with low confidence">
            <a:extLst>
              <a:ext uri="{FF2B5EF4-FFF2-40B4-BE49-F238E27FC236}">
                <a16:creationId xmlns:a16="http://schemas.microsoft.com/office/drawing/2014/main" id="{A0901B34-F67F-C5DC-97E1-D92BA46597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0626" y="1447800"/>
            <a:ext cx="8305800" cy="4626015"/>
          </a:xfrm>
          <a:prstGeom prst="rect">
            <a:avLst/>
          </a:prstGeom>
        </p:spPr>
      </p:pic>
    </p:spTree>
    <p:extLst>
      <p:ext uri="{BB962C8B-B14F-4D97-AF65-F5344CB8AC3E}">
        <p14:creationId xmlns:p14="http://schemas.microsoft.com/office/powerpoint/2010/main" val="2186842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425;p2">
            <a:extLst>
              <a:ext uri="{FF2B5EF4-FFF2-40B4-BE49-F238E27FC236}">
                <a16:creationId xmlns:a16="http://schemas.microsoft.com/office/drawing/2014/main" id="{5B2DB2F7-08C2-3870-034A-3F6343DCAA6C}"/>
              </a:ext>
            </a:extLst>
          </p:cNvPr>
          <p:cNvSpPr txBox="1"/>
          <p:nvPr/>
        </p:nvSpPr>
        <p:spPr>
          <a:xfrm>
            <a:off x="148856" y="167813"/>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Tx/>
              <a:buNone/>
              <a:tabLst/>
              <a:defRPr/>
            </a:pPr>
            <a:r>
              <a:rPr kumimoji="0" lang="en-US" sz="3400" b="1" i="0" u="none" strike="noStrike" kern="0" cap="none" spc="0" normalizeH="0" baseline="0" noProof="0">
                <a:ln>
                  <a:noFill/>
                </a:ln>
                <a:solidFill>
                  <a:srgbClr val="002060"/>
                </a:solidFill>
                <a:effectLst/>
                <a:uLnTx/>
                <a:uFillTx/>
                <a:latin typeface="Trebuchet MS"/>
                <a:ea typeface="Open Sans"/>
                <a:cs typeface="Calibri"/>
                <a:sym typeface="Open Sans ExtraBold"/>
              </a:rPr>
              <a:t>INVESTOR CONNECT </a:t>
            </a:r>
          </a:p>
        </p:txBody>
      </p:sp>
      <p:sp>
        <p:nvSpPr>
          <p:cNvPr id="7" name="Chevron 47">
            <a:extLst>
              <a:ext uri="{FF2B5EF4-FFF2-40B4-BE49-F238E27FC236}">
                <a16:creationId xmlns:a16="http://schemas.microsoft.com/office/drawing/2014/main" id="{60FDD0C1-4B55-A65F-3C46-897D9402B859}"/>
              </a:ext>
            </a:extLst>
          </p:cNvPr>
          <p:cNvSpPr/>
          <p:nvPr/>
        </p:nvSpPr>
        <p:spPr>
          <a:xfrm>
            <a:off x="1336235" y="2347268"/>
            <a:ext cx="3048000" cy="452210"/>
          </a:xfrm>
          <a:prstGeom prst="chevron">
            <a:avLst/>
          </a:prstGeom>
          <a:solidFill>
            <a:srgbClr val="016A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Calibri" panose="020F0502020204030204"/>
                <a:ea typeface="+mn-ea"/>
                <a:cs typeface="+mn-cs"/>
              </a:rPr>
              <a:t>Key Objectives </a:t>
            </a:r>
          </a:p>
        </p:txBody>
      </p:sp>
      <p:sp>
        <p:nvSpPr>
          <p:cNvPr id="10" name="Chevron 49">
            <a:extLst>
              <a:ext uri="{FF2B5EF4-FFF2-40B4-BE49-F238E27FC236}">
                <a16:creationId xmlns:a16="http://schemas.microsoft.com/office/drawing/2014/main" id="{0A4A7B6A-946A-CDA3-D58B-1F96A2F6F176}"/>
              </a:ext>
            </a:extLst>
          </p:cNvPr>
          <p:cNvSpPr/>
          <p:nvPr/>
        </p:nvSpPr>
        <p:spPr>
          <a:xfrm>
            <a:off x="7991724" y="2363747"/>
            <a:ext cx="3048000" cy="443252"/>
          </a:xfrm>
          <a:prstGeom prst="chevron">
            <a:avLst/>
          </a:prstGeom>
          <a:solidFill>
            <a:srgbClr val="46B68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Calibri" panose="020F0502020204030204"/>
                <a:ea typeface="+mn-ea"/>
                <a:cs typeface="+mn-cs"/>
              </a:rPr>
              <a:t>Current Status</a:t>
            </a:r>
          </a:p>
        </p:txBody>
      </p:sp>
      <p:cxnSp>
        <p:nvCxnSpPr>
          <p:cNvPr id="11" name="Straight Connector 10">
            <a:extLst>
              <a:ext uri="{FF2B5EF4-FFF2-40B4-BE49-F238E27FC236}">
                <a16:creationId xmlns:a16="http://schemas.microsoft.com/office/drawing/2014/main" id="{05E66661-BCB3-0859-3D60-5E41E6E4B11F}"/>
              </a:ext>
            </a:extLst>
          </p:cNvPr>
          <p:cNvCxnSpPr>
            <a:cxnSpLocks/>
          </p:cNvCxnSpPr>
          <p:nvPr/>
        </p:nvCxnSpPr>
        <p:spPr>
          <a:xfrm>
            <a:off x="6283842" y="2530552"/>
            <a:ext cx="0" cy="3782652"/>
          </a:xfrm>
          <a:prstGeom prst="line">
            <a:avLst/>
          </a:prstGeom>
          <a:ln>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8B1279C-4FBC-2573-5543-0A4F777DC5B5}"/>
              </a:ext>
            </a:extLst>
          </p:cNvPr>
          <p:cNvSpPr txBox="1"/>
          <p:nvPr/>
        </p:nvSpPr>
        <p:spPr>
          <a:xfrm>
            <a:off x="620564" y="2973102"/>
            <a:ext cx="2711301" cy="3847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900" b="1" i="0" u="none" strike="noStrike" kern="1200" cap="none" spc="0" normalizeH="0" baseline="0" noProof="0">
                <a:ln>
                  <a:noFill/>
                </a:ln>
                <a:solidFill>
                  <a:prstClr val="black"/>
                </a:solidFill>
                <a:effectLst/>
                <a:uLnTx/>
                <a:uFillTx/>
                <a:latin typeface="var( --e-global-typography-text-font-family )"/>
                <a:ea typeface="+mn-ea"/>
                <a:cs typeface="+mn-cs"/>
              </a:rPr>
              <a:t>AI Based Matchmaking</a:t>
            </a:r>
          </a:p>
        </p:txBody>
      </p:sp>
      <p:sp>
        <p:nvSpPr>
          <p:cNvPr id="18" name="TextBox 17">
            <a:extLst>
              <a:ext uri="{FF2B5EF4-FFF2-40B4-BE49-F238E27FC236}">
                <a16:creationId xmlns:a16="http://schemas.microsoft.com/office/drawing/2014/main" id="{E44158C1-EB4C-34D8-4F0D-DBB12D1453CD}"/>
              </a:ext>
            </a:extLst>
          </p:cNvPr>
          <p:cNvSpPr txBox="1"/>
          <p:nvPr/>
        </p:nvSpPr>
        <p:spPr>
          <a:xfrm>
            <a:off x="3476432" y="3051515"/>
            <a:ext cx="6230678" cy="3847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900" b="1" i="0" u="none" strike="noStrike" kern="1200" cap="none" spc="0" normalizeH="0" baseline="0" noProof="0">
                <a:ln>
                  <a:noFill/>
                </a:ln>
                <a:solidFill>
                  <a:prstClr val="black"/>
                </a:solidFill>
                <a:effectLst/>
                <a:uLnTx/>
                <a:uFillTx/>
                <a:latin typeface="var( --e-global-typography-text-font-family )"/>
                <a:ea typeface="+mn-ea"/>
                <a:cs typeface="+mn-cs"/>
              </a:rPr>
              <a:t>Marketplace Creation </a:t>
            </a:r>
          </a:p>
        </p:txBody>
      </p:sp>
      <p:sp>
        <p:nvSpPr>
          <p:cNvPr id="20" name="TextBox 19">
            <a:extLst>
              <a:ext uri="{FF2B5EF4-FFF2-40B4-BE49-F238E27FC236}">
                <a16:creationId xmlns:a16="http://schemas.microsoft.com/office/drawing/2014/main" id="{DA5085A0-0436-C2F0-07C9-DDBD44B6FAA4}"/>
              </a:ext>
            </a:extLst>
          </p:cNvPr>
          <p:cNvSpPr txBox="1"/>
          <p:nvPr/>
        </p:nvSpPr>
        <p:spPr>
          <a:xfrm>
            <a:off x="-164474" y="4680860"/>
            <a:ext cx="6230678" cy="67710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900" b="1" i="0" u="none" strike="noStrike" kern="1200" cap="none" spc="0" normalizeH="0" baseline="0" noProof="0">
                <a:ln>
                  <a:noFill/>
                </a:ln>
                <a:solidFill>
                  <a:prstClr val="black"/>
                </a:solidFill>
                <a:effectLst/>
                <a:uLnTx/>
                <a:uFillTx/>
                <a:latin typeface="var( --e-global-typography-text-font-family )"/>
                <a:ea typeface="+mn-ea"/>
                <a:cs typeface="+mn-cs"/>
              </a:rPr>
              <a:t>Facilitate Investment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900" b="1" i="0" u="none" strike="noStrike" kern="1200" cap="none" spc="0" normalizeH="0" baseline="0" noProof="0">
                <a:ln>
                  <a:noFill/>
                </a:ln>
                <a:solidFill>
                  <a:prstClr val="black"/>
                </a:solidFill>
                <a:effectLst/>
                <a:uLnTx/>
                <a:uFillTx/>
                <a:latin typeface="var( --e-global-typography-text-font-family )"/>
                <a:ea typeface="+mn-ea"/>
                <a:cs typeface="+mn-cs"/>
              </a:rPr>
              <a:t>Opportunities</a:t>
            </a:r>
          </a:p>
        </p:txBody>
      </p:sp>
      <p:pic>
        <p:nvPicPr>
          <p:cNvPr id="21" name="Graphic 20" descr="Group of people">
            <a:extLst>
              <a:ext uri="{FF2B5EF4-FFF2-40B4-BE49-F238E27FC236}">
                <a16:creationId xmlns:a16="http://schemas.microsoft.com/office/drawing/2014/main" id="{44903902-E11D-19C0-419B-F5F21C11DE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63241" y="3440041"/>
            <a:ext cx="914400" cy="914400"/>
          </a:xfrm>
          <a:prstGeom prst="rect">
            <a:avLst/>
          </a:prstGeom>
        </p:spPr>
      </p:pic>
      <p:pic>
        <p:nvPicPr>
          <p:cNvPr id="22" name="Graphic 21" descr="Remote learning science">
            <a:extLst>
              <a:ext uri="{FF2B5EF4-FFF2-40B4-BE49-F238E27FC236}">
                <a16:creationId xmlns:a16="http://schemas.microsoft.com/office/drawing/2014/main" id="{961BDC45-3E59-3B3D-3EE9-73E27D6198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3355" y="3514064"/>
            <a:ext cx="955169" cy="955169"/>
          </a:xfrm>
          <a:prstGeom prst="rect">
            <a:avLst/>
          </a:prstGeom>
        </p:spPr>
      </p:pic>
      <p:pic>
        <p:nvPicPr>
          <p:cNvPr id="24" name="Picture 23">
            <a:extLst>
              <a:ext uri="{FF2B5EF4-FFF2-40B4-BE49-F238E27FC236}">
                <a16:creationId xmlns:a16="http://schemas.microsoft.com/office/drawing/2014/main" id="{AB62D269-596F-9D42-AFA2-8F24F565185E}"/>
              </a:ext>
            </a:extLst>
          </p:cNvPr>
          <p:cNvPicPr>
            <a:picLocks noChangeAspect="1"/>
          </p:cNvPicPr>
          <p:nvPr/>
        </p:nvPicPr>
        <p:blipFill>
          <a:blip r:embed="rId7"/>
          <a:stretch>
            <a:fillRect/>
          </a:stretch>
        </p:blipFill>
        <p:spPr>
          <a:xfrm>
            <a:off x="2576465" y="5396257"/>
            <a:ext cx="748800" cy="748800"/>
          </a:xfrm>
          <a:prstGeom prst="rect">
            <a:avLst/>
          </a:prstGeom>
        </p:spPr>
      </p:pic>
      <p:sp>
        <p:nvSpPr>
          <p:cNvPr id="26" name="TextBox 25">
            <a:extLst>
              <a:ext uri="{FF2B5EF4-FFF2-40B4-BE49-F238E27FC236}">
                <a16:creationId xmlns:a16="http://schemas.microsoft.com/office/drawing/2014/main" id="{B59E7681-83C0-0F9D-EBE3-3220E578C7B3}"/>
              </a:ext>
            </a:extLst>
          </p:cNvPr>
          <p:cNvSpPr txBox="1"/>
          <p:nvPr/>
        </p:nvSpPr>
        <p:spPr>
          <a:xfrm>
            <a:off x="7627972" y="2973911"/>
            <a:ext cx="4324463"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Calibri" panose="020F0502020204030204"/>
                <a:ea typeface="+mn-ea"/>
                <a:cs typeface="+mn-cs"/>
              </a:rPr>
              <a:t>82 Alternative Investment Funds (AIFs) under SIDBI </a:t>
            </a:r>
            <a:r>
              <a:rPr kumimoji="0" lang="en-GB" sz="1800" b="1" i="0" u="none" strike="noStrike" kern="1200" cap="none" spc="0" normalizeH="0" baseline="0" noProof="0">
                <a:ln>
                  <a:noFill/>
                </a:ln>
                <a:solidFill>
                  <a:prstClr val="black"/>
                </a:solidFill>
                <a:effectLst/>
                <a:uLnTx/>
                <a:uFillTx/>
                <a:latin typeface="Calibri" panose="020F0502020204030204"/>
                <a:ea typeface="+mn-ea"/>
                <a:cs typeface="+mn-cs"/>
              </a:rPr>
              <a:t>have registered on Investor Connect that are ready to assist startups in India</a:t>
            </a:r>
            <a:endParaRPr kumimoji="0" lang="en-IN"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7F34F850-89BA-9495-F65F-04DB01CD8A63}"/>
              </a:ext>
            </a:extLst>
          </p:cNvPr>
          <p:cNvSpPr txBox="1"/>
          <p:nvPr/>
        </p:nvSpPr>
        <p:spPr>
          <a:xfrm>
            <a:off x="7627973" y="4278709"/>
            <a:ext cx="4564028"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Calibri" panose="020F0502020204030204"/>
                <a:ea typeface="+mn-ea"/>
                <a:cs typeface="+mn-cs"/>
              </a:rPr>
              <a:t>Several outreach and marketing activities are planned to be initiated post launch of the portal</a:t>
            </a:r>
            <a:endParaRPr kumimoji="0" lang="en-IN" sz="18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286C6DF7-5508-0348-1F2D-4E4DA2FF6C3F}"/>
              </a:ext>
            </a:extLst>
          </p:cNvPr>
          <p:cNvSpPr txBox="1"/>
          <p:nvPr/>
        </p:nvSpPr>
        <p:spPr>
          <a:xfrm>
            <a:off x="7627972" y="5378906"/>
            <a:ext cx="4482512" cy="646331"/>
          </a:xfrm>
          <a:prstGeom prst="rect">
            <a:avLst/>
          </a:prstGeom>
          <a:noFill/>
        </p:spPr>
        <p:txBody>
          <a:bodyPr wrap="square" lIns="91440" tIns="45720" rIns="91440" bIns="45720" anchor="t">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IN" b="1">
                <a:latin typeface="Calibri" panose="020F0502020204030204"/>
                <a:ea typeface="Times New Roman" panose="02020603050405020304" pitchFamily="18" charset="0"/>
              </a:rPr>
              <a:t>1900+</a:t>
            </a:r>
            <a:r>
              <a:rPr kumimoji="0" lang="en-IN" sz="1800" b="1" i="0" u="none" strike="noStrike" kern="1200" cap="none" spc="0" normalizeH="0" baseline="0" noProof="0">
                <a:ln>
                  <a:noFill/>
                </a:ln>
                <a:effectLst/>
                <a:uLnTx/>
                <a:uFillTx/>
                <a:latin typeface="Calibri" panose="020F0502020204030204"/>
                <a:ea typeface="Times New Roman" panose="02020603050405020304" pitchFamily="18" charset="0"/>
                <a:cs typeface="+mn-cs"/>
              </a:rPr>
              <a:t> startups have registered on Startup Investor Connect till date</a:t>
            </a:r>
            <a:endParaRPr kumimoji="0" lang="en-IN" sz="2000" b="1" i="0" u="none" strike="noStrike" kern="1200" cap="none" spc="0" normalizeH="0" baseline="0" noProof="0">
              <a:ln>
                <a:noFill/>
              </a:ln>
              <a:effectLst/>
              <a:uLnTx/>
              <a:uFillTx/>
              <a:latin typeface="Calibri" panose="020F0502020204030204"/>
              <a:ea typeface="Times New Roman" panose="02020603050405020304" pitchFamily="18" charset="0"/>
              <a:cs typeface="+mn-cs"/>
            </a:endParaRPr>
          </a:p>
        </p:txBody>
      </p:sp>
      <p:pic>
        <p:nvPicPr>
          <p:cNvPr id="32" name="Graphic 31" descr="Upward trend">
            <a:extLst>
              <a:ext uri="{FF2B5EF4-FFF2-40B4-BE49-F238E27FC236}">
                <a16:creationId xmlns:a16="http://schemas.microsoft.com/office/drawing/2014/main" id="{679FCAF2-2081-298D-5D73-C4B7983F38B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48891" y="3103339"/>
            <a:ext cx="798479" cy="798479"/>
          </a:xfrm>
          <a:prstGeom prst="rect">
            <a:avLst/>
          </a:prstGeom>
        </p:spPr>
      </p:pic>
      <p:pic>
        <p:nvPicPr>
          <p:cNvPr id="33" name="Graphic 32" descr="Lightbulb and gear">
            <a:extLst>
              <a:ext uri="{FF2B5EF4-FFF2-40B4-BE49-F238E27FC236}">
                <a16:creationId xmlns:a16="http://schemas.microsoft.com/office/drawing/2014/main" id="{999FE883-7E32-F073-A2BA-A30FE31EA17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783879" y="5306508"/>
            <a:ext cx="728504" cy="728504"/>
          </a:xfrm>
          <a:prstGeom prst="rect">
            <a:avLst/>
          </a:prstGeom>
        </p:spPr>
      </p:pic>
      <p:pic>
        <p:nvPicPr>
          <p:cNvPr id="34" name="Graphic 33" descr="Two women">
            <a:extLst>
              <a:ext uri="{FF2B5EF4-FFF2-40B4-BE49-F238E27FC236}">
                <a16:creationId xmlns:a16="http://schemas.microsoft.com/office/drawing/2014/main" id="{5DA4FA0E-B9C8-98BF-A336-8E4B5CFE470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780846" y="4392718"/>
            <a:ext cx="676174" cy="676174"/>
          </a:xfrm>
          <a:prstGeom prst="rect">
            <a:avLst/>
          </a:prstGeom>
        </p:spPr>
      </p:pic>
      <p:sp>
        <p:nvSpPr>
          <p:cNvPr id="35" name="Rectangle 34">
            <a:extLst>
              <a:ext uri="{FF2B5EF4-FFF2-40B4-BE49-F238E27FC236}">
                <a16:creationId xmlns:a16="http://schemas.microsoft.com/office/drawing/2014/main" id="{08B10860-C409-B204-3875-A691A4B0FB45}"/>
              </a:ext>
            </a:extLst>
          </p:cNvPr>
          <p:cNvSpPr/>
          <p:nvPr/>
        </p:nvSpPr>
        <p:spPr>
          <a:xfrm>
            <a:off x="239563" y="1031241"/>
            <a:ext cx="11530679" cy="11754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var( --e-global-typography-secondary-font-family )"/>
                <a:ea typeface="+mn-ea"/>
                <a:cs typeface="+mn-cs"/>
              </a:rPr>
              <a:t>Startup India Investor Connect is a platform that connects startups with investors to facilitate investment opportunities through AI based matchmaking. Through this, entrepreneurs will be able to directly reach out to multiple investors using one single application and pitch their startup idea.</a:t>
            </a:r>
          </a:p>
        </p:txBody>
      </p:sp>
    </p:spTree>
    <p:extLst>
      <p:ext uri="{BB962C8B-B14F-4D97-AF65-F5344CB8AC3E}">
        <p14:creationId xmlns:p14="http://schemas.microsoft.com/office/powerpoint/2010/main" val="968596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5;p2">
            <a:extLst>
              <a:ext uri="{FF2B5EF4-FFF2-40B4-BE49-F238E27FC236}">
                <a16:creationId xmlns:a16="http://schemas.microsoft.com/office/drawing/2014/main" id="{AEA1562B-756F-0AC4-23A0-73D89B440830}"/>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MARQUEE PROGRAMS</a:t>
            </a:r>
          </a:p>
        </p:txBody>
      </p:sp>
      <p:pic>
        <p:nvPicPr>
          <p:cNvPr id="4" name="Picture 6" descr="First-ever SCO Startup Forum to be launched on 27th October, boost for ' Startup India'">
            <a:extLst>
              <a:ext uri="{FF2B5EF4-FFF2-40B4-BE49-F238E27FC236}">
                <a16:creationId xmlns:a16="http://schemas.microsoft.com/office/drawing/2014/main" id="{16399CB9-DFDC-00E8-0CEA-F17E8E7545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r="8732"/>
          <a:stretch/>
        </p:blipFill>
        <p:spPr bwMode="auto">
          <a:xfrm>
            <a:off x="148856" y="4403135"/>
            <a:ext cx="2517005" cy="1424345"/>
          </a:xfrm>
          <a:prstGeom prst="rect">
            <a:avLst/>
          </a:prstGeom>
          <a:ln w="38100" cap="sq">
            <a:solidFill>
              <a:schemeClr val="accent5">
                <a:lumMod val="40000"/>
                <a:lumOff val="60000"/>
              </a:schemeClr>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1DAABB7F-8815-7354-49C6-DED372754D2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0014" y="1792591"/>
            <a:ext cx="2971695" cy="1372087"/>
          </a:xfrm>
          <a:prstGeom prst="rect">
            <a:avLst/>
          </a:prstGeom>
          <a:ln w="38100" cap="sq">
            <a:solidFill>
              <a:schemeClr val="accent2"/>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8" name="Google Shape;2248;p188">
            <a:extLst>
              <a:ext uri="{FF2B5EF4-FFF2-40B4-BE49-F238E27FC236}">
                <a16:creationId xmlns:a16="http://schemas.microsoft.com/office/drawing/2014/main" id="{D55CE508-ABCD-4F61-5476-6EEF7881F4D0}"/>
              </a:ext>
            </a:extLst>
          </p:cNvPr>
          <p:cNvSpPr txBox="1"/>
          <p:nvPr/>
        </p:nvSpPr>
        <p:spPr>
          <a:xfrm>
            <a:off x="3665258" y="4016747"/>
            <a:ext cx="2164575"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endParaRPr kumimoji="0" lang="en-US" sz="2400" b="1" i="0" u="none" strike="noStrike" kern="0" cap="none" spc="0" normalizeH="0" baseline="0" noProof="0">
              <a:ln>
                <a:noFill/>
              </a:ln>
              <a:solidFill>
                <a:srgbClr val="A5A5A5">
                  <a:lumMod val="75000"/>
                </a:srgbClr>
              </a:solidFill>
              <a:effectLst/>
              <a:uLnTx/>
              <a:uFillTx/>
              <a:latin typeface="Trebuchet MS" panose="020B0603020202020204" pitchFamily="34" charset="0"/>
              <a:ea typeface="Trebuchet MS"/>
              <a:cs typeface="Calibri" panose="020F0502020204030204" pitchFamily="34" charset="0"/>
              <a:sym typeface="Trebuchet MS"/>
            </a:endParaRPr>
          </a:p>
        </p:txBody>
      </p:sp>
      <p:sp>
        <p:nvSpPr>
          <p:cNvPr id="9" name="Google Shape;2248;p188">
            <a:extLst>
              <a:ext uri="{FF2B5EF4-FFF2-40B4-BE49-F238E27FC236}">
                <a16:creationId xmlns:a16="http://schemas.microsoft.com/office/drawing/2014/main" id="{BC3EC02D-D254-1BCA-7BE8-281710818472}"/>
              </a:ext>
            </a:extLst>
          </p:cNvPr>
          <p:cNvSpPr txBox="1"/>
          <p:nvPr/>
        </p:nvSpPr>
        <p:spPr>
          <a:xfrm>
            <a:off x="-1197681" y="3985243"/>
            <a:ext cx="3834737" cy="453545"/>
          </a:xfrm>
          <a:prstGeom prst="rect">
            <a:avLst/>
          </a:prstGeom>
          <a:noFill/>
          <a:ln>
            <a:noFill/>
          </a:ln>
        </p:spPr>
        <p:txBody>
          <a:bodyPr spcFirstLastPara="1" wrap="square" lIns="109680" tIns="54840" rIns="109680" bIns="54840" anchor="t" anchorCtr="0">
            <a:noAutofit/>
          </a:bodyPr>
          <a:lstStyle/>
          <a:p>
            <a:pPr marL="0" marR="0" lvl="0" indent="0" algn="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5B9BD5">
                    <a:lumMod val="75000"/>
                  </a:srgbClr>
                </a:solidFill>
                <a:effectLst/>
                <a:uLnTx/>
                <a:uFillTx/>
                <a:latin typeface="Trebuchet MS" panose="020B0603020202020204" pitchFamily="34" charset="0"/>
                <a:ea typeface="Trebuchet MS"/>
                <a:cs typeface="Calibri" panose="020F0502020204030204" pitchFamily="34" charset="0"/>
                <a:sym typeface="Trebuchet MS"/>
              </a:rPr>
              <a:t>SCO Startup Forum</a:t>
            </a:r>
          </a:p>
        </p:txBody>
      </p:sp>
      <p:sp>
        <p:nvSpPr>
          <p:cNvPr id="13" name="Google Shape;2248;p188">
            <a:extLst>
              <a:ext uri="{FF2B5EF4-FFF2-40B4-BE49-F238E27FC236}">
                <a16:creationId xmlns:a16="http://schemas.microsoft.com/office/drawing/2014/main" id="{7D8A9CB9-D850-0879-EC00-2D942A29BF27}"/>
              </a:ext>
            </a:extLst>
          </p:cNvPr>
          <p:cNvSpPr txBox="1"/>
          <p:nvPr/>
        </p:nvSpPr>
        <p:spPr>
          <a:xfrm>
            <a:off x="2043255" y="1303853"/>
            <a:ext cx="1102901"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A5A5A5">
                    <a:lumMod val="50000"/>
                  </a:srgbClr>
                </a:solidFill>
                <a:effectLst/>
                <a:uLnTx/>
                <a:uFillTx/>
                <a:latin typeface="Trebuchet MS" panose="020B0603020202020204" pitchFamily="34" charset="0"/>
                <a:ea typeface="Trebuchet MS"/>
                <a:cs typeface="Calibri" panose="020F0502020204030204" pitchFamily="34" charset="0"/>
                <a:sym typeface="Trebuchet MS"/>
              </a:rPr>
              <a:t>Yatra</a:t>
            </a:r>
          </a:p>
        </p:txBody>
      </p:sp>
      <p:pic>
        <p:nvPicPr>
          <p:cNvPr id="12" name="Picture 11" descr="Annual Startup India Venture Capital Summit 2018 Held In Goa">
            <a:extLst>
              <a:ext uri="{FF2B5EF4-FFF2-40B4-BE49-F238E27FC236}">
                <a16:creationId xmlns:a16="http://schemas.microsoft.com/office/drawing/2014/main" id="{03431818-25C8-D128-F0AE-4F94A1F49D43}"/>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987" r="3764"/>
          <a:stretch/>
        </p:blipFill>
        <p:spPr bwMode="auto">
          <a:xfrm>
            <a:off x="8421095" y="1826419"/>
            <a:ext cx="2739031" cy="13562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4" name="Google Shape;2248;p188">
            <a:extLst>
              <a:ext uri="{FF2B5EF4-FFF2-40B4-BE49-F238E27FC236}">
                <a16:creationId xmlns:a16="http://schemas.microsoft.com/office/drawing/2014/main" id="{EED67004-B69C-65A1-FB0D-B363FCD696BD}"/>
              </a:ext>
            </a:extLst>
          </p:cNvPr>
          <p:cNvSpPr txBox="1"/>
          <p:nvPr/>
        </p:nvSpPr>
        <p:spPr>
          <a:xfrm>
            <a:off x="7631125" y="1315771"/>
            <a:ext cx="4318970" cy="538586"/>
          </a:xfrm>
          <a:prstGeom prst="rect">
            <a:avLst/>
          </a:prstGeom>
          <a:noFill/>
          <a:ln>
            <a:noFill/>
          </a:ln>
        </p:spPr>
        <p:txBody>
          <a:bodyPr spcFirstLastPara="1" wrap="square" lIns="109680" tIns="54840" rIns="10968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70AD47">
                    <a:lumMod val="75000"/>
                  </a:srgbClr>
                </a:solidFill>
                <a:effectLst/>
                <a:uLnTx/>
                <a:uFillTx/>
                <a:latin typeface="Trebuchet MS" panose="020B0603020202020204" pitchFamily="34" charset="0"/>
                <a:ea typeface="Trebuchet MS"/>
                <a:cs typeface="Calibri" panose="020F0502020204030204" pitchFamily="34" charset="0"/>
                <a:sym typeface="Trebuchet MS"/>
              </a:rPr>
              <a:t>Annual Global VC Summit</a:t>
            </a:r>
          </a:p>
        </p:txBody>
      </p:sp>
      <p:sp>
        <p:nvSpPr>
          <p:cNvPr id="16" name="Google Shape;2248;p188">
            <a:extLst>
              <a:ext uri="{FF2B5EF4-FFF2-40B4-BE49-F238E27FC236}">
                <a16:creationId xmlns:a16="http://schemas.microsoft.com/office/drawing/2014/main" id="{D9F22692-58AA-D33D-AB57-E6F92FCB2CC0}"/>
              </a:ext>
            </a:extLst>
          </p:cNvPr>
          <p:cNvSpPr txBox="1"/>
          <p:nvPr/>
        </p:nvSpPr>
        <p:spPr>
          <a:xfrm>
            <a:off x="5415884" y="3987603"/>
            <a:ext cx="4318970" cy="538586"/>
          </a:xfrm>
          <a:prstGeom prst="rect">
            <a:avLst/>
          </a:prstGeom>
          <a:noFill/>
          <a:ln>
            <a:noFill/>
          </a:ln>
        </p:spPr>
        <p:txBody>
          <a:bodyPr spcFirstLastPara="1" wrap="square" lIns="109680" tIns="54840" rIns="10968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70AD47">
                    <a:lumMod val="75000"/>
                  </a:srgbClr>
                </a:solidFill>
                <a:effectLst/>
                <a:uLnTx/>
                <a:uFillTx/>
                <a:latin typeface="Trebuchet MS" panose="020B0603020202020204" pitchFamily="34" charset="0"/>
                <a:ea typeface="Trebuchet MS"/>
                <a:cs typeface="Calibri" panose="020F0502020204030204" pitchFamily="34" charset="0"/>
                <a:sym typeface="Trebuchet MS"/>
              </a:rPr>
              <a:t>Innovation Week</a:t>
            </a:r>
          </a:p>
        </p:txBody>
      </p:sp>
      <p:sp>
        <p:nvSpPr>
          <p:cNvPr id="3" name="Google Shape;2248;p188">
            <a:extLst>
              <a:ext uri="{FF2B5EF4-FFF2-40B4-BE49-F238E27FC236}">
                <a16:creationId xmlns:a16="http://schemas.microsoft.com/office/drawing/2014/main" id="{7B706D60-CA84-C0B3-90D5-8CA7E04582E9}"/>
              </a:ext>
            </a:extLst>
          </p:cNvPr>
          <p:cNvSpPr txBox="1"/>
          <p:nvPr/>
        </p:nvSpPr>
        <p:spPr>
          <a:xfrm>
            <a:off x="1507766" y="3314371"/>
            <a:ext cx="2452708"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A5A5A5">
                    <a:lumMod val="50000"/>
                  </a:srgbClr>
                </a:solidFill>
                <a:effectLst/>
                <a:uLnTx/>
                <a:uFillTx/>
                <a:latin typeface="Trebuchet MS" panose="020B0603020202020204" pitchFamily="34" charset="0"/>
                <a:ea typeface="Trebuchet MS"/>
                <a:cs typeface="Calibri" panose="020F0502020204030204" pitchFamily="34" charset="0"/>
                <a:sym typeface="Trebuchet MS"/>
              </a:rPr>
              <a:t>Launched in 2018</a:t>
            </a:r>
          </a:p>
        </p:txBody>
      </p:sp>
      <p:sp>
        <p:nvSpPr>
          <p:cNvPr id="5" name="Google Shape;2248;p188">
            <a:extLst>
              <a:ext uri="{FF2B5EF4-FFF2-40B4-BE49-F238E27FC236}">
                <a16:creationId xmlns:a16="http://schemas.microsoft.com/office/drawing/2014/main" id="{945CC646-A398-EB91-ED55-76AAC381D2C7}"/>
              </a:ext>
            </a:extLst>
          </p:cNvPr>
          <p:cNvSpPr txBox="1"/>
          <p:nvPr/>
        </p:nvSpPr>
        <p:spPr>
          <a:xfrm>
            <a:off x="7485630" y="3248054"/>
            <a:ext cx="4318970" cy="538586"/>
          </a:xfrm>
          <a:prstGeom prst="rect">
            <a:avLst/>
          </a:prstGeom>
          <a:noFill/>
          <a:ln>
            <a:noFill/>
          </a:ln>
        </p:spPr>
        <p:txBody>
          <a:bodyPr spcFirstLastPara="1" wrap="square" lIns="109680" tIns="54840" rIns="10968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lang="en-US" sz="2000" b="1" kern="0">
                <a:solidFill>
                  <a:srgbClr val="70AD47">
                    <a:lumMod val="75000"/>
                  </a:srgbClr>
                </a:solidFill>
                <a:latin typeface="Trebuchet MS" panose="020B0603020202020204" pitchFamily="34" charset="0"/>
                <a:ea typeface="Trebuchet MS"/>
                <a:cs typeface="Calibri" panose="020F0502020204030204" pitchFamily="34" charset="0"/>
                <a:sym typeface="Trebuchet MS"/>
              </a:rPr>
              <a:t>Launched in </a:t>
            </a:r>
            <a:r>
              <a:rPr kumimoji="0" lang="en-US" sz="2000" b="1" i="0" u="none" strike="noStrike" kern="0" cap="none" spc="0" normalizeH="0" baseline="0" noProof="0">
                <a:ln>
                  <a:noFill/>
                </a:ln>
                <a:solidFill>
                  <a:srgbClr val="70AD47">
                    <a:lumMod val="75000"/>
                  </a:srgbClr>
                </a:solidFill>
                <a:effectLst/>
                <a:uLnTx/>
                <a:uFillTx/>
                <a:latin typeface="Trebuchet MS" panose="020B0603020202020204" pitchFamily="34" charset="0"/>
                <a:ea typeface="Trebuchet MS"/>
                <a:cs typeface="Calibri" panose="020F0502020204030204" pitchFamily="34" charset="0"/>
                <a:sym typeface="Trebuchet MS"/>
              </a:rPr>
              <a:t>2020 </a:t>
            </a:r>
          </a:p>
        </p:txBody>
      </p:sp>
      <p:sp>
        <p:nvSpPr>
          <p:cNvPr id="10" name="Google Shape;2248;p188">
            <a:extLst>
              <a:ext uri="{FF2B5EF4-FFF2-40B4-BE49-F238E27FC236}">
                <a16:creationId xmlns:a16="http://schemas.microsoft.com/office/drawing/2014/main" id="{8D5D3EE8-48C1-9D37-69D0-B4D4062E6C3E}"/>
              </a:ext>
            </a:extLst>
          </p:cNvPr>
          <p:cNvSpPr txBox="1"/>
          <p:nvPr/>
        </p:nvSpPr>
        <p:spPr>
          <a:xfrm>
            <a:off x="3302250" y="5875398"/>
            <a:ext cx="2476641"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A5A5A5">
                    <a:lumMod val="75000"/>
                  </a:srgbClr>
                </a:solidFill>
                <a:effectLst/>
                <a:uLnTx/>
                <a:uFillTx/>
                <a:latin typeface="Trebuchet MS" panose="020B0603020202020204" pitchFamily="34" charset="0"/>
                <a:ea typeface="Trebuchet MS"/>
                <a:cs typeface="Calibri" panose="020F0502020204030204" pitchFamily="34" charset="0"/>
                <a:sym typeface="Trebuchet MS"/>
              </a:rPr>
              <a:t>Launched in 2020</a:t>
            </a:r>
            <a:endParaRPr kumimoji="0" lang="en-US" sz="2400" b="1" i="0" u="none" strike="noStrike" kern="0" cap="none" spc="0" normalizeH="0" baseline="0" noProof="0">
              <a:ln>
                <a:noFill/>
              </a:ln>
              <a:solidFill>
                <a:srgbClr val="A5A5A5">
                  <a:lumMod val="75000"/>
                </a:srgbClr>
              </a:solidFill>
              <a:effectLst/>
              <a:uLnTx/>
              <a:uFillTx/>
              <a:latin typeface="Trebuchet MS" panose="020B0603020202020204" pitchFamily="34" charset="0"/>
              <a:ea typeface="Trebuchet MS"/>
              <a:cs typeface="Calibri" panose="020F0502020204030204" pitchFamily="34" charset="0"/>
              <a:sym typeface="Trebuchet MS"/>
            </a:endParaRPr>
          </a:p>
        </p:txBody>
      </p:sp>
      <p:sp>
        <p:nvSpPr>
          <p:cNvPr id="17" name="Google Shape;2248;p188">
            <a:extLst>
              <a:ext uri="{FF2B5EF4-FFF2-40B4-BE49-F238E27FC236}">
                <a16:creationId xmlns:a16="http://schemas.microsoft.com/office/drawing/2014/main" id="{CAD3F324-2D06-336C-FE02-3D32F877CEFD}"/>
              </a:ext>
            </a:extLst>
          </p:cNvPr>
          <p:cNvSpPr txBox="1"/>
          <p:nvPr/>
        </p:nvSpPr>
        <p:spPr>
          <a:xfrm>
            <a:off x="-1233284" y="5943163"/>
            <a:ext cx="3834737" cy="453545"/>
          </a:xfrm>
          <a:prstGeom prst="rect">
            <a:avLst/>
          </a:prstGeom>
          <a:noFill/>
          <a:ln>
            <a:noFill/>
          </a:ln>
        </p:spPr>
        <p:txBody>
          <a:bodyPr spcFirstLastPara="1" wrap="square" lIns="109680" tIns="54840" rIns="109680" bIns="54840" anchor="t" anchorCtr="0">
            <a:noAutofit/>
          </a:bodyPr>
          <a:lstStyle/>
          <a:p>
            <a:pPr marL="0" marR="0" lvl="0" indent="0" algn="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5B9BD5">
                    <a:lumMod val="75000"/>
                  </a:srgbClr>
                </a:solidFill>
                <a:effectLst/>
                <a:uLnTx/>
                <a:uFillTx/>
                <a:latin typeface="Trebuchet MS" panose="020B0603020202020204" pitchFamily="34" charset="0"/>
                <a:ea typeface="Trebuchet MS"/>
                <a:cs typeface="Calibri" panose="020F0502020204030204" pitchFamily="34" charset="0"/>
                <a:sym typeface="Trebuchet MS"/>
              </a:rPr>
              <a:t>Launched in 2020</a:t>
            </a:r>
          </a:p>
        </p:txBody>
      </p:sp>
      <p:sp>
        <p:nvSpPr>
          <p:cNvPr id="18" name="Google Shape;2248;p188">
            <a:extLst>
              <a:ext uri="{FF2B5EF4-FFF2-40B4-BE49-F238E27FC236}">
                <a16:creationId xmlns:a16="http://schemas.microsoft.com/office/drawing/2014/main" id="{E0D692AC-6C3D-040A-CE8E-5DA72E65615F}"/>
              </a:ext>
            </a:extLst>
          </p:cNvPr>
          <p:cNvSpPr txBox="1"/>
          <p:nvPr/>
        </p:nvSpPr>
        <p:spPr>
          <a:xfrm>
            <a:off x="8421095" y="5856624"/>
            <a:ext cx="3519367" cy="492730"/>
          </a:xfrm>
          <a:prstGeom prst="rect">
            <a:avLst/>
          </a:prstGeom>
          <a:noFill/>
          <a:ln>
            <a:noFill/>
          </a:ln>
        </p:spPr>
        <p:txBody>
          <a:bodyPr spcFirstLastPara="1" wrap="square" lIns="109680" tIns="54840" rIns="109680" bIns="54840" anchor="t" anchorCtr="0">
            <a:noAutofit/>
          </a:bodyPr>
          <a:lstStyle/>
          <a:p>
            <a:pPr marL="0" marR="0" lvl="0" indent="0" algn="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FFC000"/>
                </a:solidFill>
                <a:effectLst/>
                <a:uLnTx/>
                <a:uFillTx/>
                <a:latin typeface="Trebuchet MS" panose="020B0603020202020204" pitchFamily="34" charset="0"/>
                <a:ea typeface="Trebuchet MS"/>
                <a:cs typeface="Calibri" panose="020F0502020204030204" pitchFamily="34" charset="0"/>
                <a:sym typeface="Trebuchet MS"/>
              </a:rPr>
              <a:t>Launched in 2023</a:t>
            </a:r>
          </a:p>
        </p:txBody>
      </p:sp>
      <p:sp>
        <p:nvSpPr>
          <p:cNvPr id="19" name="Google Shape;2248;p188">
            <a:extLst>
              <a:ext uri="{FF2B5EF4-FFF2-40B4-BE49-F238E27FC236}">
                <a16:creationId xmlns:a16="http://schemas.microsoft.com/office/drawing/2014/main" id="{A4F866F5-2BA9-53EF-5129-DE349726237C}"/>
              </a:ext>
            </a:extLst>
          </p:cNvPr>
          <p:cNvSpPr txBox="1"/>
          <p:nvPr/>
        </p:nvSpPr>
        <p:spPr>
          <a:xfrm>
            <a:off x="5471640" y="5914514"/>
            <a:ext cx="4318970" cy="538586"/>
          </a:xfrm>
          <a:prstGeom prst="rect">
            <a:avLst/>
          </a:prstGeom>
          <a:noFill/>
          <a:ln>
            <a:noFill/>
          </a:ln>
        </p:spPr>
        <p:txBody>
          <a:bodyPr spcFirstLastPara="1" wrap="square" lIns="109680" tIns="54840" rIns="10968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70AD47">
                    <a:lumMod val="75000"/>
                  </a:srgbClr>
                </a:solidFill>
                <a:effectLst/>
                <a:uLnTx/>
                <a:uFillTx/>
                <a:latin typeface="Trebuchet MS" panose="020B0603020202020204" pitchFamily="34" charset="0"/>
                <a:ea typeface="Trebuchet MS"/>
                <a:cs typeface="Calibri" panose="020F0502020204030204" pitchFamily="34" charset="0"/>
                <a:sym typeface="Trebuchet MS"/>
              </a:rPr>
              <a:t>Launched in 2022</a:t>
            </a:r>
          </a:p>
        </p:txBody>
      </p:sp>
      <p:pic>
        <p:nvPicPr>
          <p:cNvPr id="24" name="Picture 23">
            <a:extLst>
              <a:ext uri="{FF2B5EF4-FFF2-40B4-BE49-F238E27FC236}">
                <a16:creationId xmlns:a16="http://schemas.microsoft.com/office/drawing/2014/main" id="{D3B74C17-D3F4-8FED-20AA-751398C24F0F}"/>
              </a:ext>
            </a:extLst>
          </p:cNvPr>
          <p:cNvPicPr>
            <a:picLocks noChangeAspect="1"/>
          </p:cNvPicPr>
          <p:nvPr/>
        </p:nvPicPr>
        <p:blipFill rotWithShape="1">
          <a:blip r:embed="rId6"/>
          <a:srcRect l="15126" t="28690" r="14831" b="17273"/>
          <a:stretch/>
        </p:blipFill>
        <p:spPr>
          <a:xfrm>
            <a:off x="4895818" y="1800635"/>
            <a:ext cx="2679551" cy="1356219"/>
          </a:xfrm>
          <a:prstGeom prst="rect">
            <a:avLst/>
          </a:prstGeom>
          <a:ln>
            <a:noFill/>
          </a:ln>
          <a:effectLst>
            <a:outerShdw blurRad="292100" dist="139700" dir="2700000" algn="tl" rotWithShape="0">
              <a:srgbClr val="333333">
                <a:alpha val="65000"/>
              </a:srgbClr>
            </a:outerShdw>
          </a:effectLst>
        </p:spPr>
      </p:pic>
      <p:sp>
        <p:nvSpPr>
          <p:cNvPr id="25" name="Google Shape;2248;p188">
            <a:extLst>
              <a:ext uri="{FF2B5EF4-FFF2-40B4-BE49-F238E27FC236}">
                <a16:creationId xmlns:a16="http://schemas.microsoft.com/office/drawing/2014/main" id="{C128CBD5-34B9-AB55-98FD-95733B7FA296}"/>
              </a:ext>
            </a:extLst>
          </p:cNvPr>
          <p:cNvSpPr txBox="1"/>
          <p:nvPr/>
        </p:nvSpPr>
        <p:spPr>
          <a:xfrm>
            <a:off x="4706371" y="1312735"/>
            <a:ext cx="3519367"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A5A5A5">
                    <a:lumMod val="50000"/>
                  </a:srgbClr>
                </a:solidFill>
                <a:effectLst/>
                <a:uLnTx/>
                <a:uFillTx/>
                <a:latin typeface="Trebuchet MS" panose="020B0603020202020204" pitchFamily="34" charset="0"/>
                <a:ea typeface="Trebuchet MS"/>
                <a:cs typeface="Calibri" panose="020F0502020204030204" pitchFamily="34" charset="0"/>
                <a:sym typeface="Trebuchet MS"/>
              </a:rPr>
              <a:t>States’ Startup Ranking</a:t>
            </a:r>
          </a:p>
        </p:txBody>
      </p:sp>
      <p:sp>
        <p:nvSpPr>
          <p:cNvPr id="26" name="Google Shape;2248;p188">
            <a:extLst>
              <a:ext uri="{FF2B5EF4-FFF2-40B4-BE49-F238E27FC236}">
                <a16:creationId xmlns:a16="http://schemas.microsoft.com/office/drawing/2014/main" id="{E6081405-1700-10DD-AAE3-FDEA0375FE20}"/>
              </a:ext>
            </a:extLst>
          </p:cNvPr>
          <p:cNvSpPr txBox="1"/>
          <p:nvPr/>
        </p:nvSpPr>
        <p:spPr>
          <a:xfrm>
            <a:off x="5135526" y="3248054"/>
            <a:ext cx="2495599"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A5A5A5">
                    <a:lumMod val="50000"/>
                  </a:srgbClr>
                </a:solidFill>
                <a:effectLst/>
                <a:uLnTx/>
                <a:uFillTx/>
                <a:latin typeface="Trebuchet MS" panose="020B0603020202020204" pitchFamily="34" charset="0"/>
                <a:ea typeface="Trebuchet MS"/>
                <a:cs typeface="Calibri" panose="020F0502020204030204" pitchFamily="34" charset="0"/>
                <a:sym typeface="Trebuchet MS"/>
              </a:rPr>
              <a:t>Launched in 2018 </a:t>
            </a:r>
          </a:p>
        </p:txBody>
      </p:sp>
      <p:pic>
        <p:nvPicPr>
          <p:cNvPr id="20" name="Picture 2">
            <a:extLst>
              <a:ext uri="{FF2B5EF4-FFF2-40B4-BE49-F238E27FC236}">
                <a16:creationId xmlns:a16="http://schemas.microsoft.com/office/drawing/2014/main" id="{09D20D7C-EE4F-93A3-068E-30D02CDC3B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87937" y="4395879"/>
            <a:ext cx="2744520" cy="1460745"/>
          </a:xfrm>
          <a:prstGeom prst="rect">
            <a:avLst/>
          </a:prstGeom>
          <a:noFill/>
          <a:ln>
            <a:solidFill>
              <a:schemeClr val="accent2"/>
            </a:solidFill>
          </a:ln>
          <a:extLst>
            <a:ext uri="{909E8E84-426E-40DD-AFC4-6F175D3DCCD1}">
              <a14:hiddenFill xmlns:a14="http://schemas.microsoft.com/office/drawing/2010/main">
                <a:solidFill>
                  <a:srgbClr val="FFFFFF"/>
                </a:solidFill>
              </a14:hiddenFill>
            </a:ext>
          </a:extLst>
        </p:spPr>
      </p:pic>
      <p:pic>
        <p:nvPicPr>
          <p:cNvPr id="21" name="Picture 3">
            <a:extLst>
              <a:ext uri="{FF2B5EF4-FFF2-40B4-BE49-F238E27FC236}">
                <a16:creationId xmlns:a16="http://schemas.microsoft.com/office/drawing/2014/main" id="{692D2E88-1063-B45A-F40C-B589E2C52A3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88789" y="4403135"/>
            <a:ext cx="2778348" cy="142434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7" name="Google Shape;2248;p188">
            <a:extLst>
              <a:ext uri="{FF2B5EF4-FFF2-40B4-BE49-F238E27FC236}">
                <a16:creationId xmlns:a16="http://schemas.microsoft.com/office/drawing/2014/main" id="{7E0EBED0-C9A6-DABC-7D4F-3D67FB077193}"/>
              </a:ext>
            </a:extLst>
          </p:cNvPr>
          <p:cNvSpPr txBox="1"/>
          <p:nvPr/>
        </p:nvSpPr>
        <p:spPr>
          <a:xfrm>
            <a:off x="8421095" y="3999815"/>
            <a:ext cx="4318970" cy="538586"/>
          </a:xfrm>
          <a:prstGeom prst="rect">
            <a:avLst/>
          </a:prstGeom>
          <a:noFill/>
          <a:ln>
            <a:noFill/>
          </a:ln>
        </p:spPr>
        <p:txBody>
          <a:bodyPr spcFirstLastPara="1" wrap="square" lIns="109680" tIns="54840" rIns="10968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chemeClr val="accent4"/>
                </a:solidFill>
                <a:effectLst/>
                <a:uLnTx/>
                <a:uFillTx/>
                <a:latin typeface="Trebuchet MS" panose="020B0603020202020204" pitchFamily="34" charset="0"/>
                <a:ea typeface="Trebuchet MS"/>
                <a:cs typeface="Calibri" panose="020F0502020204030204" pitchFamily="34" charset="0"/>
                <a:sym typeface="Trebuchet MS"/>
              </a:rPr>
              <a:t>Startup 20</a:t>
            </a:r>
          </a:p>
        </p:txBody>
      </p:sp>
      <p:pic>
        <p:nvPicPr>
          <p:cNvPr id="28" name="Picture 5" descr="National Startup Awards 2022 Results - Startup India">
            <a:extLst>
              <a:ext uri="{FF2B5EF4-FFF2-40B4-BE49-F238E27FC236}">
                <a16:creationId xmlns:a16="http://schemas.microsoft.com/office/drawing/2014/main" id="{300F0FBF-D637-E8CB-AAFE-CA07A05F7000}"/>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1852"/>
          <a:stretch/>
        </p:blipFill>
        <p:spPr bwMode="auto">
          <a:xfrm>
            <a:off x="2979790" y="4395879"/>
            <a:ext cx="3121563" cy="144506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9" name="Google Shape;2248;p188">
            <a:extLst>
              <a:ext uri="{FF2B5EF4-FFF2-40B4-BE49-F238E27FC236}">
                <a16:creationId xmlns:a16="http://schemas.microsoft.com/office/drawing/2014/main" id="{EB45C0DA-EFC6-AED3-FEB1-5C9B72F2AF85}"/>
              </a:ext>
            </a:extLst>
          </p:cNvPr>
          <p:cNvSpPr txBox="1"/>
          <p:nvPr/>
        </p:nvSpPr>
        <p:spPr>
          <a:xfrm>
            <a:off x="2979790" y="3999815"/>
            <a:ext cx="3226113" cy="538586"/>
          </a:xfrm>
          <a:prstGeom prst="rect">
            <a:avLst/>
          </a:prstGeom>
          <a:noFill/>
          <a:ln>
            <a:noFill/>
          </a:ln>
        </p:spPr>
        <p:txBody>
          <a:bodyPr spcFirstLastPara="1" wrap="square" lIns="109680" tIns="54840" rIns="10968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2000" b="1" i="0" u="none" strike="noStrike" kern="0" cap="none" spc="0" normalizeH="0" baseline="0" noProof="0">
                <a:ln>
                  <a:noFill/>
                </a:ln>
                <a:solidFill>
                  <a:srgbClr val="A5A5A5">
                    <a:lumMod val="75000"/>
                  </a:srgbClr>
                </a:solidFill>
                <a:effectLst/>
                <a:uLnTx/>
                <a:uFillTx/>
                <a:latin typeface="Trebuchet MS" panose="020B0603020202020204" pitchFamily="34" charset="0"/>
                <a:ea typeface="Trebuchet MS"/>
                <a:cs typeface="Calibri" panose="020F0502020204030204" pitchFamily="34" charset="0"/>
                <a:sym typeface="Trebuchet MS"/>
              </a:rPr>
              <a:t>National Startup Awards</a:t>
            </a:r>
            <a:endParaRPr kumimoji="0" lang="en-US" sz="2400" b="1" i="0" u="none" strike="noStrike" kern="0" cap="none" spc="0" normalizeH="0" baseline="0" noProof="0">
              <a:ln>
                <a:noFill/>
              </a:ln>
              <a:solidFill>
                <a:srgbClr val="A5A5A5">
                  <a:lumMod val="75000"/>
                </a:srgbClr>
              </a:solidFill>
              <a:effectLst/>
              <a:uLnTx/>
              <a:uFillTx/>
              <a:latin typeface="Trebuchet MS" panose="020B0603020202020204" pitchFamily="34" charset="0"/>
              <a:ea typeface="Trebuchet MS"/>
              <a:cs typeface="Calibri" panose="020F0502020204030204" pitchFamily="34" charset="0"/>
              <a:sym typeface="Trebuchet MS"/>
            </a:endParaRPr>
          </a:p>
        </p:txBody>
      </p:sp>
    </p:spTree>
    <p:extLst>
      <p:ext uri="{BB962C8B-B14F-4D97-AF65-F5344CB8AC3E}">
        <p14:creationId xmlns:p14="http://schemas.microsoft.com/office/powerpoint/2010/main" val="2552620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5;p2">
            <a:extLst>
              <a:ext uri="{FF2B5EF4-FFF2-40B4-BE49-F238E27FC236}">
                <a16:creationId xmlns:a16="http://schemas.microsoft.com/office/drawing/2014/main" id="{AEA1562B-756F-0AC4-23A0-73D89B440830}"/>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lang="en-US" sz="3400" b="1" kern="0">
                <a:solidFill>
                  <a:srgbClr val="002060"/>
                </a:solidFill>
                <a:latin typeface="Trebuchet MS" panose="020B0603020202020204" pitchFamily="34" charset="0"/>
                <a:ea typeface="Open Sans"/>
                <a:cs typeface="Calibri" panose="020F0502020204030204" pitchFamily="34" charset="0"/>
                <a:sym typeface="Open Sans ExtraBold"/>
              </a:rPr>
              <a:t>NATIONAL STARTUP AWARDS</a:t>
            </a:r>
            <a:endPar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endParaRPr>
          </a:p>
        </p:txBody>
      </p:sp>
      <p:pic>
        <p:nvPicPr>
          <p:cNvPr id="2054" name="Picture 6" descr="National Startup Awards Landing">
            <a:extLst>
              <a:ext uri="{FF2B5EF4-FFF2-40B4-BE49-F238E27FC236}">
                <a16:creationId xmlns:a16="http://schemas.microsoft.com/office/drawing/2014/main" id="{04A5DA7A-11DF-79BE-6A72-9422B6891B5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7877" y="1182809"/>
            <a:ext cx="2560459" cy="111717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National Startup Awards 2021">
            <a:extLst>
              <a:ext uri="{FF2B5EF4-FFF2-40B4-BE49-F238E27FC236}">
                <a16:creationId xmlns:a16="http://schemas.microsoft.com/office/drawing/2014/main" id="{26AA1067-2FB6-846B-5B3E-D5A6878A3E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5231" y="1176510"/>
            <a:ext cx="2605337" cy="108618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National Startup Awards 2022 Results - Startup India">
            <a:extLst>
              <a:ext uri="{FF2B5EF4-FFF2-40B4-BE49-F238E27FC236}">
                <a16:creationId xmlns:a16="http://schemas.microsoft.com/office/drawing/2014/main" id="{31AADF95-21A8-FD76-D3EC-E74A888B459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36298" y="1189913"/>
            <a:ext cx="2315688" cy="107277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6B515CC-A664-C948-E289-DDA76A42FB5B}"/>
              </a:ext>
            </a:extLst>
          </p:cNvPr>
          <p:cNvSpPr txBox="1"/>
          <p:nvPr/>
        </p:nvSpPr>
        <p:spPr>
          <a:xfrm>
            <a:off x="83801" y="993264"/>
            <a:ext cx="750046" cy="646331"/>
          </a:xfrm>
          <a:prstGeom prst="rect">
            <a:avLst/>
          </a:prstGeom>
          <a:solidFill>
            <a:schemeClr val="tx1"/>
          </a:solidFill>
        </p:spPr>
        <p:txBody>
          <a:bodyPr wrap="square" rtlCol="0">
            <a:spAutoFit/>
          </a:bodyPr>
          <a:lstStyle/>
          <a:p>
            <a:pPr algn="ctr"/>
            <a:r>
              <a:rPr lang="en-US" sz="1800">
                <a:solidFill>
                  <a:schemeClr val="bg1"/>
                </a:solidFill>
                <a:latin typeface="Trebuchet MS" panose="020B0603020202020204" pitchFamily="34" charset="0"/>
                <a:cs typeface="Calibri" panose="020F0502020204030204" pitchFamily="34" charset="0"/>
              </a:rPr>
              <a:t>Year 1</a:t>
            </a:r>
            <a:endParaRPr lang="en-IN" sz="1800">
              <a:solidFill>
                <a:schemeClr val="bg1"/>
              </a:solidFill>
              <a:latin typeface="Trebuchet MS" panose="020B060302020202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0BC56A0F-0F37-8342-3CED-A496E3E7CBF5}"/>
              </a:ext>
            </a:extLst>
          </p:cNvPr>
          <p:cNvSpPr txBox="1"/>
          <p:nvPr/>
        </p:nvSpPr>
        <p:spPr>
          <a:xfrm>
            <a:off x="3080208" y="1021855"/>
            <a:ext cx="750046" cy="646331"/>
          </a:xfrm>
          <a:prstGeom prst="rect">
            <a:avLst/>
          </a:prstGeom>
          <a:solidFill>
            <a:schemeClr val="tx1"/>
          </a:solidFill>
        </p:spPr>
        <p:txBody>
          <a:bodyPr wrap="square" rtlCol="0">
            <a:spAutoFit/>
          </a:bodyPr>
          <a:lstStyle/>
          <a:p>
            <a:pPr algn="ctr"/>
            <a:r>
              <a:rPr lang="en-US" sz="1800">
                <a:solidFill>
                  <a:schemeClr val="bg1"/>
                </a:solidFill>
                <a:latin typeface="Trebuchet MS" panose="020B0603020202020204" pitchFamily="34" charset="0"/>
                <a:cs typeface="Calibri" panose="020F0502020204030204" pitchFamily="34" charset="0"/>
              </a:rPr>
              <a:t>Year 2</a:t>
            </a:r>
            <a:endParaRPr lang="en-IN" sz="1800">
              <a:solidFill>
                <a:schemeClr val="bg1"/>
              </a:solidFill>
              <a:latin typeface="Trebuchet MS" panose="020B060302020202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A37CE97-86F1-D204-2C68-44837EEF7445}"/>
              </a:ext>
            </a:extLst>
          </p:cNvPr>
          <p:cNvSpPr txBox="1"/>
          <p:nvPr/>
        </p:nvSpPr>
        <p:spPr>
          <a:xfrm>
            <a:off x="6270242" y="1035258"/>
            <a:ext cx="750046" cy="646331"/>
          </a:xfrm>
          <a:prstGeom prst="rect">
            <a:avLst/>
          </a:prstGeom>
          <a:solidFill>
            <a:schemeClr val="tx1"/>
          </a:solidFill>
        </p:spPr>
        <p:txBody>
          <a:bodyPr wrap="square" rtlCol="0">
            <a:spAutoFit/>
          </a:bodyPr>
          <a:lstStyle/>
          <a:p>
            <a:pPr algn="ctr"/>
            <a:r>
              <a:rPr lang="en-US" sz="1800">
                <a:solidFill>
                  <a:schemeClr val="bg1"/>
                </a:solidFill>
                <a:latin typeface="Trebuchet MS" panose="020B0603020202020204" pitchFamily="34" charset="0"/>
                <a:cs typeface="Calibri" panose="020F0502020204030204" pitchFamily="34" charset="0"/>
              </a:rPr>
              <a:t>Year 3</a:t>
            </a:r>
            <a:endParaRPr lang="en-IN" sz="1800">
              <a:solidFill>
                <a:schemeClr val="bg1"/>
              </a:solidFill>
              <a:latin typeface="Trebuchet MS" panose="020B0603020202020204" pitchFamily="34" charset="0"/>
              <a:cs typeface="Calibri" panose="020F0502020204030204" pitchFamily="34" charset="0"/>
            </a:endParaRPr>
          </a:p>
        </p:txBody>
      </p:sp>
      <p:grpSp>
        <p:nvGrpSpPr>
          <p:cNvPr id="2152" name="Group 67">
            <a:extLst>
              <a:ext uri="{FF2B5EF4-FFF2-40B4-BE49-F238E27FC236}">
                <a16:creationId xmlns:a16="http://schemas.microsoft.com/office/drawing/2014/main" id="{034DBBD0-91A5-08EB-178B-41DF6095AF4A}"/>
              </a:ext>
            </a:extLst>
          </p:cNvPr>
          <p:cNvGrpSpPr/>
          <p:nvPr/>
        </p:nvGrpSpPr>
        <p:grpSpPr>
          <a:xfrm>
            <a:off x="1082638" y="2750236"/>
            <a:ext cx="10249744" cy="504681"/>
            <a:chOff x="2242630" y="1232258"/>
            <a:chExt cx="6299393" cy="1605224"/>
          </a:xfrm>
          <a:solidFill>
            <a:schemeClr val="bg2"/>
          </a:solidFill>
        </p:grpSpPr>
        <p:sp>
          <p:nvSpPr>
            <p:cNvPr id="2153" name="Round Same Side Corner Rectangle 66">
              <a:extLst>
                <a:ext uri="{FF2B5EF4-FFF2-40B4-BE49-F238E27FC236}">
                  <a16:creationId xmlns:a16="http://schemas.microsoft.com/office/drawing/2014/main" id="{59933218-AF16-89FC-0D73-13C6CCD4B8CD}"/>
                </a:ext>
              </a:extLst>
            </p:cNvPr>
            <p:cNvSpPr/>
            <p:nvPr/>
          </p:nvSpPr>
          <p:spPr bwMode="auto">
            <a:xfrm rot="5400000">
              <a:off x="4778915" y="-1304027"/>
              <a:ext cx="1219201" cy="6291771"/>
            </a:xfrm>
            <a:prstGeom prst="round2SameRect">
              <a:avLst>
                <a:gd name="adj1" fmla="val 9180"/>
                <a:gd name="adj2" fmla="val 0"/>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262626"/>
                </a:solidFill>
                <a:effectLst/>
                <a:uLnTx/>
                <a:uFillTx/>
                <a:latin typeface="Trebuchet MS" panose="020B0603020202020204" pitchFamily="34" charset="0"/>
              </a:endParaRPr>
            </a:p>
          </p:txBody>
        </p:sp>
        <p:sp>
          <p:nvSpPr>
            <p:cNvPr id="2154" name="Round Same Side Corner Rectangle 64">
              <a:extLst>
                <a:ext uri="{FF2B5EF4-FFF2-40B4-BE49-F238E27FC236}">
                  <a16:creationId xmlns:a16="http://schemas.microsoft.com/office/drawing/2014/main" id="{914E5AC0-9C86-8DA0-249A-2B4B47FA4C66}"/>
                </a:ext>
              </a:extLst>
            </p:cNvPr>
            <p:cNvSpPr/>
            <p:nvPr/>
          </p:nvSpPr>
          <p:spPr bwMode="auto">
            <a:xfrm rot="5400000">
              <a:off x="4774683" y="-929859"/>
              <a:ext cx="1242910" cy="6291771"/>
            </a:xfrm>
            <a:prstGeom prst="round2SameRect">
              <a:avLst>
                <a:gd name="adj1" fmla="val 9180"/>
                <a:gd name="adj2" fmla="val 0"/>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262626"/>
                </a:solidFill>
                <a:effectLst/>
                <a:uLnTx/>
                <a:uFillTx/>
                <a:latin typeface="Trebuchet MS" panose="020B0603020202020204" pitchFamily="34" charset="0"/>
              </a:endParaRPr>
            </a:p>
          </p:txBody>
        </p:sp>
      </p:grpSp>
      <p:grpSp>
        <p:nvGrpSpPr>
          <p:cNvPr id="2156" name="Group 69">
            <a:extLst>
              <a:ext uri="{FF2B5EF4-FFF2-40B4-BE49-F238E27FC236}">
                <a16:creationId xmlns:a16="http://schemas.microsoft.com/office/drawing/2014/main" id="{F1DBA71E-E914-18FC-899F-16C43040F724}"/>
              </a:ext>
            </a:extLst>
          </p:cNvPr>
          <p:cNvGrpSpPr/>
          <p:nvPr/>
        </p:nvGrpSpPr>
        <p:grpSpPr>
          <a:xfrm>
            <a:off x="358097" y="2697095"/>
            <a:ext cx="750046" cy="625812"/>
            <a:chOff x="721468" y="1123950"/>
            <a:chExt cx="1540213" cy="1524000"/>
          </a:xfrm>
        </p:grpSpPr>
        <p:sp>
          <p:nvSpPr>
            <p:cNvPr id="2157" name="Isosceles Triangle 2156">
              <a:extLst>
                <a:ext uri="{FF2B5EF4-FFF2-40B4-BE49-F238E27FC236}">
                  <a16:creationId xmlns:a16="http://schemas.microsoft.com/office/drawing/2014/main" id="{2F39736E-3947-FDB7-240B-1819BE80E19B}"/>
                </a:ext>
              </a:extLst>
            </p:cNvPr>
            <p:cNvSpPr/>
            <p:nvPr/>
          </p:nvSpPr>
          <p:spPr>
            <a:xfrm flipV="1">
              <a:off x="1301074" y="2343150"/>
              <a:ext cx="381000" cy="304800"/>
            </a:xfrm>
            <a:prstGeom prst="triangle">
              <a:avLst/>
            </a:prstGeom>
            <a:solidFill>
              <a:srgbClr val="237DB9">
                <a:lumMod val="75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grpSp>
          <p:nvGrpSpPr>
            <p:cNvPr id="2158" name="Group 23">
              <a:extLst>
                <a:ext uri="{FF2B5EF4-FFF2-40B4-BE49-F238E27FC236}">
                  <a16:creationId xmlns:a16="http://schemas.microsoft.com/office/drawing/2014/main" id="{7E1134B8-4C0E-06AC-29D7-DC024E7F86C6}"/>
                </a:ext>
              </a:extLst>
            </p:cNvPr>
            <p:cNvGrpSpPr/>
            <p:nvPr/>
          </p:nvGrpSpPr>
          <p:grpSpPr>
            <a:xfrm>
              <a:off x="721468" y="1123950"/>
              <a:ext cx="1540213" cy="1327509"/>
              <a:chOff x="2905413" y="1285292"/>
              <a:chExt cx="784417" cy="1675617"/>
            </a:xfrm>
          </p:grpSpPr>
          <p:sp>
            <p:nvSpPr>
              <p:cNvPr id="2159" name="Rectangle 2158">
                <a:extLst>
                  <a:ext uri="{FF2B5EF4-FFF2-40B4-BE49-F238E27FC236}">
                    <a16:creationId xmlns:a16="http://schemas.microsoft.com/office/drawing/2014/main" id="{CB8CF1F6-12D4-A635-160F-5BB96C91AEBE}"/>
                  </a:ext>
                </a:extLst>
              </p:cNvPr>
              <p:cNvSpPr/>
              <p:nvPr/>
            </p:nvSpPr>
            <p:spPr>
              <a:xfrm>
                <a:off x="2905413" y="1392073"/>
                <a:ext cx="784417" cy="1568836"/>
              </a:xfrm>
              <a:prstGeom prst="rect">
                <a:avLst/>
              </a:prstGeom>
              <a:solidFill>
                <a:srgbClr val="237DB9">
                  <a:lumMod val="75000"/>
                </a:srgbClr>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60" name="Rectangle 2159">
                <a:extLst>
                  <a:ext uri="{FF2B5EF4-FFF2-40B4-BE49-F238E27FC236}">
                    <a16:creationId xmlns:a16="http://schemas.microsoft.com/office/drawing/2014/main" id="{BF43B364-954C-CEC2-821E-AD2CA9624440}"/>
                  </a:ext>
                </a:extLst>
              </p:cNvPr>
              <p:cNvSpPr/>
              <p:nvPr/>
            </p:nvSpPr>
            <p:spPr>
              <a:xfrm>
                <a:off x="2905413" y="1285292"/>
                <a:ext cx="784417" cy="1568834"/>
              </a:xfrm>
              <a:prstGeom prst="rect">
                <a:avLst/>
              </a:prstGeom>
              <a:solidFill>
                <a:srgbClr val="237DB9"/>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cxnSp>
        <p:nvCxnSpPr>
          <p:cNvPr id="2161" name="Shape 17">
            <a:extLst>
              <a:ext uri="{FF2B5EF4-FFF2-40B4-BE49-F238E27FC236}">
                <a16:creationId xmlns:a16="http://schemas.microsoft.com/office/drawing/2014/main" id="{307EC146-AF85-383B-19B6-E327A16930CF}"/>
              </a:ext>
            </a:extLst>
          </p:cNvPr>
          <p:cNvCxnSpPr>
            <a:cxnSpLocks/>
          </p:cNvCxnSpPr>
          <p:nvPr/>
        </p:nvCxnSpPr>
        <p:spPr>
          <a:xfrm>
            <a:off x="699509" y="3100583"/>
            <a:ext cx="10651523" cy="400715"/>
          </a:xfrm>
          <a:prstGeom prst="bentConnector3">
            <a:avLst>
              <a:gd name="adj1" fmla="val 149"/>
            </a:avLst>
          </a:prstGeom>
          <a:noFill/>
          <a:ln w="19050" cap="flat" cmpd="sng" algn="ctr">
            <a:solidFill>
              <a:srgbClr val="262626">
                <a:lumMod val="50000"/>
                <a:lumOff val="50000"/>
              </a:srgbClr>
            </a:solidFill>
            <a:prstDash val="sysDot"/>
            <a:headEnd type="none" w="med" len="med"/>
            <a:tailEnd type="oval" w="med" len="med"/>
          </a:ln>
          <a:effectLst/>
        </p:spPr>
      </p:cxnSp>
      <p:grpSp>
        <p:nvGrpSpPr>
          <p:cNvPr id="2163" name="Group 225">
            <a:extLst>
              <a:ext uri="{FF2B5EF4-FFF2-40B4-BE49-F238E27FC236}">
                <a16:creationId xmlns:a16="http://schemas.microsoft.com/office/drawing/2014/main" id="{4BEACED2-D868-A99A-2769-00FA76085305}"/>
              </a:ext>
            </a:extLst>
          </p:cNvPr>
          <p:cNvGrpSpPr/>
          <p:nvPr/>
        </p:nvGrpSpPr>
        <p:grpSpPr>
          <a:xfrm>
            <a:off x="2961659" y="3958691"/>
            <a:ext cx="835479" cy="835479"/>
            <a:chOff x="864537" y="1822859"/>
            <a:chExt cx="971309" cy="971307"/>
          </a:xfrm>
        </p:grpSpPr>
        <p:sp>
          <p:nvSpPr>
            <p:cNvPr id="2165" name="Oval 2164">
              <a:extLst>
                <a:ext uri="{FF2B5EF4-FFF2-40B4-BE49-F238E27FC236}">
                  <a16:creationId xmlns:a16="http://schemas.microsoft.com/office/drawing/2014/main" id="{364F709F-1A76-44B8-E34F-7ECB53CCF406}"/>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66" name="Oval 2165">
              <a:extLst>
                <a:ext uri="{FF2B5EF4-FFF2-40B4-BE49-F238E27FC236}">
                  <a16:creationId xmlns:a16="http://schemas.microsoft.com/office/drawing/2014/main" id="{5BA96EF1-E1DC-5407-6087-B925085FD7EB}"/>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168" name="Group 225">
            <a:extLst>
              <a:ext uri="{FF2B5EF4-FFF2-40B4-BE49-F238E27FC236}">
                <a16:creationId xmlns:a16="http://schemas.microsoft.com/office/drawing/2014/main" id="{585F90F2-39B0-7E0F-5C21-886950F5609D}"/>
              </a:ext>
            </a:extLst>
          </p:cNvPr>
          <p:cNvGrpSpPr/>
          <p:nvPr/>
        </p:nvGrpSpPr>
        <p:grpSpPr>
          <a:xfrm>
            <a:off x="779339" y="3961881"/>
            <a:ext cx="835479" cy="835479"/>
            <a:chOff x="864537" y="1822859"/>
            <a:chExt cx="971309" cy="971307"/>
          </a:xfrm>
        </p:grpSpPr>
        <p:sp>
          <p:nvSpPr>
            <p:cNvPr id="2170" name="Oval 2169">
              <a:extLst>
                <a:ext uri="{FF2B5EF4-FFF2-40B4-BE49-F238E27FC236}">
                  <a16:creationId xmlns:a16="http://schemas.microsoft.com/office/drawing/2014/main" id="{56166F22-9DFF-FCE8-26E5-ADCFF359D2F0}"/>
                </a:ext>
              </a:extLst>
            </p:cNvPr>
            <p:cNvSpPr/>
            <p:nvPr/>
          </p:nvSpPr>
          <p:spPr>
            <a:xfrm>
              <a:off x="932451" y="1890773"/>
              <a:ext cx="835480" cy="835478"/>
            </a:xfrm>
            <a:prstGeom prst="ellipse">
              <a:avLst/>
            </a:prstGeom>
            <a:solidFill>
              <a:srgbClr val="237DB9"/>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71" name="Oval 2170">
              <a:extLst>
                <a:ext uri="{FF2B5EF4-FFF2-40B4-BE49-F238E27FC236}">
                  <a16:creationId xmlns:a16="http://schemas.microsoft.com/office/drawing/2014/main" id="{A549136F-D965-60DF-91F8-56CE461C3E6D}"/>
                </a:ext>
              </a:extLst>
            </p:cNvPr>
            <p:cNvSpPr/>
            <p:nvPr/>
          </p:nvSpPr>
          <p:spPr>
            <a:xfrm>
              <a:off x="864537" y="1822859"/>
              <a:ext cx="971309" cy="971307"/>
            </a:xfrm>
            <a:prstGeom prst="ellipse">
              <a:avLst/>
            </a:prstGeom>
            <a:noFill/>
            <a:ln w="19050" cap="flat" cmpd="sng" algn="ctr">
              <a:solidFill>
                <a:srgbClr val="237DB9"/>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173" name="Group 225">
            <a:extLst>
              <a:ext uri="{FF2B5EF4-FFF2-40B4-BE49-F238E27FC236}">
                <a16:creationId xmlns:a16="http://schemas.microsoft.com/office/drawing/2014/main" id="{7680AA9F-ABC0-507E-495F-FA5A896EB2F2}"/>
              </a:ext>
            </a:extLst>
          </p:cNvPr>
          <p:cNvGrpSpPr/>
          <p:nvPr/>
        </p:nvGrpSpPr>
        <p:grpSpPr>
          <a:xfrm>
            <a:off x="4181060" y="5229210"/>
            <a:ext cx="835479" cy="835479"/>
            <a:chOff x="864537" y="1822859"/>
            <a:chExt cx="971309" cy="971307"/>
          </a:xfrm>
        </p:grpSpPr>
        <p:sp>
          <p:nvSpPr>
            <p:cNvPr id="2175" name="Oval 2174">
              <a:extLst>
                <a:ext uri="{FF2B5EF4-FFF2-40B4-BE49-F238E27FC236}">
                  <a16:creationId xmlns:a16="http://schemas.microsoft.com/office/drawing/2014/main" id="{CC28819F-2BDB-983D-0149-E2E2CA86A8EF}"/>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76" name="Oval 2175">
              <a:extLst>
                <a:ext uri="{FF2B5EF4-FFF2-40B4-BE49-F238E27FC236}">
                  <a16:creationId xmlns:a16="http://schemas.microsoft.com/office/drawing/2014/main" id="{C407AC08-1CF0-388D-E419-41794B9C0D25}"/>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178" name="Group 225">
            <a:extLst>
              <a:ext uri="{FF2B5EF4-FFF2-40B4-BE49-F238E27FC236}">
                <a16:creationId xmlns:a16="http://schemas.microsoft.com/office/drawing/2014/main" id="{9DC2DC68-5EE3-BC5A-69BE-53A362E5EE2B}"/>
              </a:ext>
            </a:extLst>
          </p:cNvPr>
          <p:cNvGrpSpPr/>
          <p:nvPr/>
        </p:nvGrpSpPr>
        <p:grpSpPr>
          <a:xfrm>
            <a:off x="1819530" y="5229207"/>
            <a:ext cx="835479" cy="835479"/>
            <a:chOff x="864537" y="1822859"/>
            <a:chExt cx="971309" cy="971307"/>
          </a:xfrm>
        </p:grpSpPr>
        <p:sp>
          <p:nvSpPr>
            <p:cNvPr id="2180" name="Oval 2179">
              <a:extLst>
                <a:ext uri="{FF2B5EF4-FFF2-40B4-BE49-F238E27FC236}">
                  <a16:creationId xmlns:a16="http://schemas.microsoft.com/office/drawing/2014/main" id="{A24366A6-ACC9-6E26-3250-180D61E42E61}"/>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81" name="Oval 2180">
              <a:extLst>
                <a:ext uri="{FF2B5EF4-FFF2-40B4-BE49-F238E27FC236}">
                  <a16:creationId xmlns:a16="http://schemas.microsoft.com/office/drawing/2014/main" id="{97B6D49F-D6F1-4EB5-7845-7B3AA7EF15B5}"/>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183" name="Group 225">
            <a:extLst>
              <a:ext uri="{FF2B5EF4-FFF2-40B4-BE49-F238E27FC236}">
                <a16:creationId xmlns:a16="http://schemas.microsoft.com/office/drawing/2014/main" id="{1FE5551F-6F39-DCC3-2417-373D5D36A8AD}"/>
              </a:ext>
            </a:extLst>
          </p:cNvPr>
          <p:cNvGrpSpPr/>
          <p:nvPr/>
        </p:nvGrpSpPr>
        <p:grpSpPr>
          <a:xfrm>
            <a:off x="5317081" y="3961881"/>
            <a:ext cx="835479" cy="835479"/>
            <a:chOff x="864537" y="1822859"/>
            <a:chExt cx="971309" cy="971307"/>
          </a:xfrm>
        </p:grpSpPr>
        <p:sp>
          <p:nvSpPr>
            <p:cNvPr id="2185" name="Oval 2184">
              <a:extLst>
                <a:ext uri="{FF2B5EF4-FFF2-40B4-BE49-F238E27FC236}">
                  <a16:creationId xmlns:a16="http://schemas.microsoft.com/office/drawing/2014/main" id="{6D626AE1-50A2-40FA-004F-A52C9E4603B2}"/>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86" name="Oval 2185">
              <a:extLst>
                <a:ext uri="{FF2B5EF4-FFF2-40B4-BE49-F238E27FC236}">
                  <a16:creationId xmlns:a16="http://schemas.microsoft.com/office/drawing/2014/main" id="{F601B389-0553-E579-5974-0CB397C81617}"/>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sp>
        <p:nvSpPr>
          <p:cNvPr id="2187" name="Oval 2186">
            <a:extLst>
              <a:ext uri="{FF2B5EF4-FFF2-40B4-BE49-F238E27FC236}">
                <a16:creationId xmlns:a16="http://schemas.microsoft.com/office/drawing/2014/main" id="{259755A7-5807-2561-BE9C-61ACE91E4EF1}"/>
              </a:ext>
            </a:extLst>
          </p:cNvPr>
          <p:cNvSpPr/>
          <p:nvPr/>
        </p:nvSpPr>
        <p:spPr>
          <a:xfrm>
            <a:off x="1122992" y="3436670"/>
            <a:ext cx="169764" cy="169764"/>
          </a:xfrm>
          <a:prstGeom prst="ellipse">
            <a:avLst/>
          </a:prstGeom>
          <a:solidFill>
            <a:srgbClr val="237DB9"/>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88" name="Oval 2187">
            <a:extLst>
              <a:ext uri="{FF2B5EF4-FFF2-40B4-BE49-F238E27FC236}">
                <a16:creationId xmlns:a16="http://schemas.microsoft.com/office/drawing/2014/main" id="{DCD67D01-3238-843E-8F28-69DC9689B011}"/>
              </a:ext>
            </a:extLst>
          </p:cNvPr>
          <p:cNvSpPr/>
          <p:nvPr/>
        </p:nvSpPr>
        <p:spPr>
          <a:xfrm>
            <a:off x="3292058" y="3433480"/>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89" name="Oval 2188">
            <a:extLst>
              <a:ext uri="{FF2B5EF4-FFF2-40B4-BE49-F238E27FC236}">
                <a16:creationId xmlns:a16="http://schemas.microsoft.com/office/drawing/2014/main" id="{34A27D5C-F108-064B-1A57-7DA5D3F0F6F6}"/>
              </a:ext>
            </a:extLst>
          </p:cNvPr>
          <p:cNvSpPr/>
          <p:nvPr/>
        </p:nvSpPr>
        <p:spPr>
          <a:xfrm>
            <a:off x="2151941" y="3429502"/>
            <a:ext cx="169764" cy="169764"/>
          </a:xfrm>
          <a:prstGeom prst="ellipse">
            <a:avLst/>
          </a:prstGeom>
          <a:solidFill>
            <a:srgbClr val="15AA96"/>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90" name="Oval 2189">
            <a:extLst>
              <a:ext uri="{FF2B5EF4-FFF2-40B4-BE49-F238E27FC236}">
                <a16:creationId xmlns:a16="http://schemas.microsoft.com/office/drawing/2014/main" id="{E92D3B96-47DD-1845-ACF3-F431665A8062}"/>
              </a:ext>
            </a:extLst>
          </p:cNvPr>
          <p:cNvSpPr/>
          <p:nvPr/>
        </p:nvSpPr>
        <p:spPr>
          <a:xfrm>
            <a:off x="4519228" y="3436670"/>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191" name="Oval 2190">
            <a:extLst>
              <a:ext uri="{FF2B5EF4-FFF2-40B4-BE49-F238E27FC236}">
                <a16:creationId xmlns:a16="http://schemas.microsoft.com/office/drawing/2014/main" id="{56D9E12B-0933-A108-7092-47A9E8E71EAD}"/>
              </a:ext>
            </a:extLst>
          </p:cNvPr>
          <p:cNvSpPr/>
          <p:nvPr/>
        </p:nvSpPr>
        <p:spPr>
          <a:xfrm>
            <a:off x="5650267" y="3436670"/>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cxnSp>
        <p:nvCxnSpPr>
          <p:cNvPr id="2192" name="Straight Connector 22">
            <a:extLst>
              <a:ext uri="{FF2B5EF4-FFF2-40B4-BE49-F238E27FC236}">
                <a16:creationId xmlns:a16="http://schemas.microsoft.com/office/drawing/2014/main" id="{C43A30A8-92A7-1492-1B5D-38425906F250}"/>
              </a:ext>
            </a:extLst>
          </p:cNvPr>
          <p:cNvCxnSpPr/>
          <p:nvPr/>
        </p:nvCxnSpPr>
        <p:spPr>
          <a:xfrm rot="16200000" flipH="1">
            <a:off x="1024096" y="3718204"/>
            <a:ext cx="365430" cy="4"/>
          </a:xfrm>
          <a:prstGeom prst="line">
            <a:avLst/>
          </a:prstGeom>
          <a:noFill/>
          <a:ln w="19050" cap="flat" cmpd="sng" algn="ctr">
            <a:solidFill>
              <a:srgbClr val="237DB9"/>
            </a:solidFill>
            <a:prstDash val="sysDot"/>
            <a:headEnd type="oval"/>
            <a:tailEnd type="oval"/>
          </a:ln>
          <a:effectLst/>
        </p:spPr>
      </p:cxnSp>
      <p:cxnSp>
        <p:nvCxnSpPr>
          <p:cNvPr id="2193" name="Straight Connector 2192">
            <a:extLst>
              <a:ext uri="{FF2B5EF4-FFF2-40B4-BE49-F238E27FC236}">
                <a16:creationId xmlns:a16="http://schemas.microsoft.com/office/drawing/2014/main" id="{D5BC1346-EC8B-B228-D05B-9A82272EB78B}"/>
              </a:ext>
            </a:extLst>
          </p:cNvPr>
          <p:cNvCxnSpPr>
            <a:cxnSpLocks/>
          </p:cNvCxnSpPr>
          <p:nvPr/>
        </p:nvCxnSpPr>
        <p:spPr>
          <a:xfrm>
            <a:off x="2237239" y="3528323"/>
            <a:ext cx="0" cy="1602916"/>
          </a:xfrm>
          <a:prstGeom prst="line">
            <a:avLst/>
          </a:prstGeom>
          <a:noFill/>
          <a:ln w="19050" cap="flat" cmpd="sng" algn="ctr">
            <a:solidFill>
              <a:schemeClr val="accent5"/>
            </a:solidFill>
            <a:prstDash val="sysDot"/>
            <a:headEnd type="oval"/>
            <a:tailEnd type="oval"/>
          </a:ln>
          <a:effectLst/>
        </p:spPr>
      </p:cxnSp>
      <p:cxnSp>
        <p:nvCxnSpPr>
          <p:cNvPr id="2194" name="Straight Connector 2193">
            <a:extLst>
              <a:ext uri="{FF2B5EF4-FFF2-40B4-BE49-F238E27FC236}">
                <a16:creationId xmlns:a16="http://schemas.microsoft.com/office/drawing/2014/main" id="{4C7A0B39-4E1C-4A77-37D4-048FDECAD7C2}"/>
              </a:ext>
            </a:extLst>
          </p:cNvPr>
          <p:cNvCxnSpPr/>
          <p:nvPr/>
        </p:nvCxnSpPr>
        <p:spPr>
          <a:xfrm rot="16200000" flipH="1">
            <a:off x="3180078" y="3715017"/>
            <a:ext cx="365434" cy="1"/>
          </a:xfrm>
          <a:prstGeom prst="line">
            <a:avLst/>
          </a:prstGeom>
          <a:noFill/>
          <a:ln w="19050" cap="flat" cmpd="sng" algn="ctr">
            <a:solidFill>
              <a:schemeClr val="accent5"/>
            </a:solidFill>
            <a:prstDash val="sysDot"/>
            <a:headEnd type="oval"/>
            <a:tailEnd type="oval"/>
          </a:ln>
          <a:effectLst/>
        </p:spPr>
      </p:cxnSp>
      <p:cxnSp>
        <p:nvCxnSpPr>
          <p:cNvPr id="2195" name="Straight Connector 2194">
            <a:extLst>
              <a:ext uri="{FF2B5EF4-FFF2-40B4-BE49-F238E27FC236}">
                <a16:creationId xmlns:a16="http://schemas.microsoft.com/office/drawing/2014/main" id="{E35C3156-DCB7-467E-F134-238D955C0ADD}"/>
              </a:ext>
            </a:extLst>
          </p:cNvPr>
          <p:cNvCxnSpPr>
            <a:cxnSpLocks/>
          </p:cNvCxnSpPr>
          <p:nvPr/>
        </p:nvCxnSpPr>
        <p:spPr>
          <a:xfrm>
            <a:off x="4598537" y="3535490"/>
            <a:ext cx="0" cy="1540210"/>
          </a:xfrm>
          <a:prstGeom prst="line">
            <a:avLst/>
          </a:prstGeom>
          <a:noFill/>
          <a:ln w="19050" cap="flat" cmpd="sng" algn="ctr">
            <a:solidFill>
              <a:schemeClr val="accent5"/>
            </a:solidFill>
            <a:prstDash val="sysDot"/>
            <a:headEnd type="oval"/>
            <a:tailEnd type="oval"/>
          </a:ln>
          <a:effectLst/>
        </p:spPr>
      </p:cxnSp>
      <p:cxnSp>
        <p:nvCxnSpPr>
          <p:cNvPr id="2196" name="Straight Connector 2195">
            <a:extLst>
              <a:ext uri="{FF2B5EF4-FFF2-40B4-BE49-F238E27FC236}">
                <a16:creationId xmlns:a16="http://schemas.microsoft.com/office/drawing/2014/main" id="{933F5B3A-9734-3F00-BA76-D9699E270FCB}"/>
              </a:ext>
            </a:extLst>
          </p:cNvPr>
          <p:cNvCxnSpPr/>
          <p:nvPr/>
        </p:nvCxnSpPr>
        <p:spPr>
          <a:xfrm rot="16200000" flipH="1">
            <a:off x="5541252" y="3718205"/>
            <a:ext cx="365432" cy="4"/>
          </a:xfrm>
          <a:prstGeom prst="line">
            <a:avLst/>
          </a:prstGeom>
          <a:noFill/>
          <a:ln w="19050" cap="flat" cmpd="sng" algn="ctr">
            <a:solidFill>
              <a:schemeClr val="accent5"/>
            </a:solidFill>
            <a:prstDash val="sysDot"/>
            <a:headEnd type="oval"/>
            <a:tailEnd type="oval"/>
          </a:ln>
          <a:effectLst/>
        </p:spPr>
      </p:cxnSp>
      <p:sp>
        <p:nvSpPr>
          <p:cNvPr id="2197" name="Text Placeholder 3">
            <a:extLst>
              <a:ext uri="{FF2B5EF4-FFF2-40B4-BE49-F238E27FC236}">
                <a16:creationId xmlns:a16="http://schemas.microsoft.com/office/drawing/2014/main" id="{79A4ACFB-73DD-AB40-2727-D6ED3C02D54D}"/>
              </a:ext>
            </a:extLst>
          </p:cNvPr>
          <p:cNvSpPr txBox="1">
            <a:spLocks/>
          </p:cNvSpPr>
          <p:nvPr/>
        </p:nvSpPr>
        <p:spPr>
          <a:xfrm>
            <a:off x="752325" y="4885881"/>
            <a:ext cx="934386" cy="47397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b="1">
                <a:solidFill>
                  <a:schemeClr val="tx1"/>
                </a:solidFill>
                <a:latin typeface="Trebuchet MS" panose="020B0603020202020204" pitchFamily="34" charset="0"/>
              </a:rPr>
              <a:t>Investor </a:t>
            </a:r>
          </a:p>
          <a:p>
            <a:pPr>
              <a:spcBef>
                <a:spcPct val="20000"/>
              </a:spcBef>
              <a:buFont typeface="Arial" pitchFamily="34" charset="0"/>
              <a:buNone/>
              <a:defRPr/>
            </a:pPr>
            <a:r>
              <a:rPr lang="en-US" b="1">
                <a:solidFill>
                  <a:schemeClr val="tx1"/>
                </a:solidFill>
                <a:latin typeface="Trebuchet MS" panose="020B0603020202020204" pitchFamily="34" charset="0"/>
              </a:rPr>
              <a:t>Connects </a:t>
            </a:r>
            <a:endParaRPr lang="en-US" sz="1800" b="1">
              <a:solidFill>
                <a:schemeClr val="tx1"/>
              </a:solidFill>
              <a:latin typeface="Trebuchet MS" panose="020B0603020202020204" pitchFamily="34" charset="0"/>
            </a:endParaRPr>
          </a:p>
        </p:txBody>
      </p:sp>
      <p:sp>
        <p:nvSpPr>
          <p:cNvPr id="2198" name="Text Placeholder 3">
            <a:extLst>
              <a:ext uri="{FF2B5EF4-FFF2-40B4-BE49-F238E27FC236}">
                <a16:creationId xmlns:a16="http://schemas.microsoft.com/office/drawing/2014/main" id="{829D6683-9149-AAB2-2485-AA12C7EF3FE3}"/>
              </a:ext>
            </a:extLst>
          </p:cNvPr>
          <p:cNvSpPr txBox="1">
            <a:spLocks/>
          </p:cNvSpPr>
          <p:nvPr/>
        </p:nvSpPr>
        <p:spPr>
          <a:xfrm>
            <a:off x="1545858" y="6160291"/>
            <a:ext cx="1415802" cy="43088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b="1">
                <a:solidFill>
                  <a:schemeClr val="tx1"/>
                </a:solidFill>
                <a:latin typeface="Trebuchet MS" panose="020B0603020202020204" pitchFamily="34" charset="0"/>
              </a:rPr>
              <a:t>Mentorship Support</a:t>
            </a:r>
            <a:endParaRPr lang="en-US" sz="1800" b="1">
              <a:solidFill>
                <a:schemeClr val="tx1"/>
              </a:solidFill>
              <a:latin typeface="Trebuchet MS" panose="020B0603020202020204" pitchFamily="34" charset="0"/>
            </a:endParaRPr>
          </a:p>
        </p:txBody>
      </p:sp>
      <p:sp>
        <p:nvSpPr>
          <p:cNvPr id="2199" name="Text Placeholder 3">
            <a:extLst>
              <a:ext uri="{FF2B5EF4-FFF2-40B4-BE49-F238E27FC236}">
                <a16:creationId xmlns:a16="http://schemas.microsoft.com/office/drawing/2014/main" id="{D32D5053-C400-8843-29D0-E1AB85E31724}"/>
              </a:ext>
            </a:extLst>
          </p:cNvPr>
          <p:cNvSpPr txBox="1">
            <a:spLocks/>
          </p:cNvSpPr>
          <p:nvPr/>
        </p:nvSpPr>
        <p:spPr>
          <a:xfrm>
            <a:off x="2762255" y="4859700"/>
            <a:ext cx="1197612" cy="86177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defRPr/>
            </a:pPr>
            <a:r>
              <a:rPr lang="en-US" b="1">
                <a:solidFill>
                  <a:schemeClr val="tx1"/>
                </a:solidFill>
                <a:latin typeface="Trebuchet MS"/>
              </a:rPr>
              <a:t>Corporate &amp; International  Market</a:t>
            </a:r>
          </a:p>
          <a:p>
            <a:pPr>
              <a:defRPr/>
            </a:pPr>
            <a:r>
              <a:rPr lang="en-US" b="1">
                <a:solidFill>
                  <a:schemeClr val="tx1"/>
                </a:solidFill>
                <a:latin typeface="Trebuchet MS"/>
              </a:rPr>
              <a:t>Access </a:t>
            </a:r>
            <a:endParaRPr lang="en-US" b="1">
              <a:solidFill>
                <a:schemeClr val="tx1"/>
              </a:solidFill>
              <a:latin typeface="Trebuchet MS" panose="020B0603020202020204" pitchFamily="34" charset="0"/>
            </a:endParaRPr>
          </a:p>
        </p:txBody>
      </p:sp>
      <p:sp>
        <p:nvSpPr>
          <p:cNvPr id="2200" name="Text Placeholder 3">
            <a:extLst>
              <a:ext uri="{FF2B5EF4-FFF2-40B4-BE49-F238E27FC236}">
                <a16:creationId xmlns:a16="http://schemas.microsoft.com/office/drawing/2014/main" id="{BA69F1B6-ED04-C183-755A-685FB46467DA}"/>
              </a:ext>
            </a:extLst>
          </p:cNvPr>
          <p:cNvSpPr txBox="1">
            <a:spLocks/>
          </p:cNvSpPr>
          <p:nvPr/>
        </p:nvSpPr>
        <p:spPr>
          <a:xfrm>
            <a:off x="4004626" y="6149304"/>
            <a:ext cx="1197613" cy="43088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b="1">
                <a:solidFill>
                  <a:schemeClr val="tx1"/>
                </a:solidFill>
                <a:latin typeface="Trebuchet MS" panose="020B0603020202020204" pitchFamily="34" charset="0"/>
              </a:rPr>
              <a:t>Ministerial Engagement </a:t>
            </a:r>
            <a:endParaRPr lang="en-US" sz="1800" b="1">
              <a:solidFill>
                <a:schemeClr val="tx1"/>
              </a:solidFill>
              <a:latin typeface="Trebuchet MS" panose="020B0603020202020204" pitchFamily="34" charset="0"/>
            </a:endParaRPr>
          </a:p>
        </p:txBody>
      </p:sp>
      <p:sp>
        <p:nvSpPr>
          <p:cNvPr id="2201" name="Text Placeholder 3">
            <a:extLst>
              <a:ext uri="{FF2B5EF4-FFF2-40B4-BE49-F238E27FC236}">
                <a16:creationId xmlns:a16="http://schemas.microsoft.com/office/drawing/2014/main" id="{A1BFFED6-26CA-B9A9-F6DE-55A82C5C7C47}"/>
              </a:ext>
            </a:extLst>
          </p:cNvPr>
          <p:cNvSpPr txBox="1">
            <a:spLocks/>
          </p:cNvSpPr>
          <p:nvPr/>
        </p:nvSpPr>
        <p:spPr>
          <a:xfrm>
            <a:off x="4999589" y="4955471"/>
            <a:ext cx="1495927" cy="43088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buFont typeface="Arial" pitchFamily="34" charset="0"/>
              <a:buNone/>
              <a:defRPr/>
            </a:pPr>
            <a:r>
              <a:rPr lang="en-US" b="1">
                <a:solidFill>
                  <a:schemeClr val="tx1"/>
                </a:solidFill>
                <a:latin typeface="Trebuchet MS" panose="020B0603020202020204" pitchFamily="34" charset="0"/>
              </a:rPr>
              <a:t>Startup India</a:t>
            </a:r>
          </a:p>
          <a:p>
            <a:pPr>
              <a:buFont typeface="Arial" pitchFamily="34" charset="0"/>
              <a:buNone/>
              <a:defRPr/>
            </a:pPr>
            <a:r>
              <a:rPr lang="en-US" b="1">
                <a:solidFill>
                  <a:schemeClr val="tx1"/>
                </a:solidFill>
                <a:latin typeface="Trebuchet MS" panose="020B0603020202020204" pitchFamily="34" charset="0"/>
              </a:rPr>
              <a:t>Benefits</a:t>
            </a:r>
          </a:p>
        </p:txBody>
      </p:sp>
      <p:sp>
        <p:nvSpPr>
          <p:cNvPr id="3" name="Footer Text">
            <a:extLst>
              <a:ext uri="{FF2B5EF4-FFF2-40B4-BE49-F238E27FC236}">
                <a16:creationId xmlns:a16="http://schemas.microsoft.com/office/drawing/2014/main" id="{5B666DDC-0262-5C6B-9BF1-E8007F8225EA}"/>
              </a:ext>
            </a:extLst>
          </p:cNvPr>
          <p:cNvSpPr txBox="1"/>
          <p:nvPr/>
        </p:nvSpPr>
        <p:spPr>
          <a:xfrm>
            <a:off x="1184210" y="2701509"/>
            <a:ext cx="10331098" cy="523220"/>
          </a:xfrm>
          <a:prstGeom prst="rect">
            <a:avLst/>
          </a:prstGeom>
          <a:noFill/>
        </p:spPr>
        <p:txBody>
          <a:bodyPr wrap="square" lIns="0" tIns="0" rIns="0" bIns="0" rtlCol="0">
            <a:spAutoFit/>
          </a:bodyPr>
          <a:lstStyle/>
          <a:p>
            <a:pPr defTabSz="1031626">
              <a:buClrTx/>
              <a:buFontTx/>
              <a:buNone/>
            </a:pPr>
            <a:r>
              <a:rPr lang="en-US" sz="1700" b="1" i="1" kern="1200">
                <a:solidFill>
                  <a:schemeClr val="tx1">
                    <a:lumMod val="50000"/>
                  </a:schemeClr>
                </a:solidFill>
                <a:latin typeface="Trebuchet MS" panose="020B0603020202020204" pitchFamily="34" charset="0"/>
                <a:cs typeface="Calibri" panose="020F0502020204030204" pitchFamily="34" charset="0"/>
              </a:rPr>
              <a:t>Reward </a:t>
            </a:r>
            <a:r>
              <a:rPr lang="en-US" sz="1700" b="1" i="1">
                <a:solidFill>
                  <a:schemeClr val="tx1">
                    <a:lumMod val="50000"/>
                  </a:schemeClr>
                </a:solidFill>
                <a:latin typeface="Trebuchet MS" panose="020B0603020202020204" pitchFamily="34" charset="0"/>
                <a:cs typeface="Calibri" panose="020F0502020204030204" pitchFamily="34" charset="0"/>
              </a:rPr>
              <a:t>impactful</a:t>
            </a:r>
            <a:r>
              <a:rPr lang="en-US" sz="1700" b="1" i="1" kern="1200">
                <a:solidFill>
                  <a:schemeClr val="tx1">
                    <a:lumMod val="50000"/>
                  </a:schemeClr>
                </a:solidFill>
                <a:latin typeface="Trebuchet MS" panose="020B0603020202020204" pitchFamily="34" charset="0"/>
                <a:cs typeface="Calibri" panose="020F0502020204030204" pitchFamily="34" charset="0"/>
              </a:rPr>
              <a:t> startups &amp; </a:t>
            </a:r>
            <a:r>
              <a:rPr lang="en-US" sz="1700" b="1" i="1">
                <a:solidFill>
                  <a:schemeClr val="tx1">
                    <a:lumMod val="50000"/>
                  </a:schemeClr>
                </a:solidFill>
                <a:latin typeface="Trebuchet MS" panose="020B0603020202020204" pitchFamily="34" charset="0"/>
                <a:cs typeface="Calibri" panose="020F0502020204030204" pitchFamily="34" charset="0"/>
              </a:rPr>
              <a:t>enablers </a:t>
            </a:r>
            <a:r>
              <a:rPr lang="en-US" sz="1700" b="1" i="1" kern="1200">
                <a:solidFill>
                  <a:schemeClr val="tx1">
                    <a:lumMod val="50000"/>
                  </a:schemeClr>
                </a:solidFill>
                <a:latin typeface="Trebuchet MS" panose="020B0603020202020204" pitchFamily="34" charset="0"/>
                <a:cs typeface="Calibri" panose="020F0502020204030204" pitchFamily="34" charset="0"/>
              </a:rPr>
              <a:t>across categories and support them through year long handholding engagement</a:t>
            </a:r>
          </a:p>
        </p:txBody>
      </p:sp>
      <p:sp>
        <p:nvSpPr>
          <p:cNvPr id="2204" name="Freeform 5">
            <a:extLst>
              <a:ext uri="{FF2B5EF4-FFF2-40B4-BE49-F238E27FC236}">
                <a16:creationId xmlns:a16="http://schemas.microsoft.com/office/drawing/2014/main" id="{70C0C5BD-CAEE-D937-80CF-5A053FC15BB0}"/>
              </a:ext>
            </a:extLst>
          </p:cNvPr>
          <p:cNvSpPr>
            <a:spLocks noEditPoints="1"/>
          </p:cNvSpPr>
          <p:nvPr/>
        </p:nvSpPr>
        <p:spPr bwMode="auto">
          <a:xfrm>
            <a:off x="511604" y="2760563"/>
            <a:ext cx="417528" cy="324841"/>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ndParaRPr>
          </a:p>
        </p:txBody>
      </p:sp>
      <p:grpSp>
        <p:nvGrpSpPr>
          <p:cNvPr id="2208" name="Group 225">
            <a:extLst>
              <a:ext uri="{FF2B5EF4-FFF2-40B4-BE49-F238E27FC236}">
                <a16:creationId xmlns:a16="http://schemas.microsoft.com/office/drawing/2014/main" id="{BC642491-91D7-5018-B8A9-3B0DBE9285B9}"/>
              </a:ext>
            </a:extLst>
          </p:cNvPr>
          <p:cNvGrpSpPr/>
          <p:nvPr/>
        </p:nvGrpSpPr>
        <p:grpSpPr>
          <a:xfrm>
            <a:off x="7779157" y="3981382"/>
            <a:ext cx="835479" cy="835479"/>
            <a:chOff x="864537" y="1822859"/>
            <a:chExt cx="971309" cy="971307"/>
          </a:xfrm>
        </p:grpSpPr>
        <p:sp>
          <p:nvSpPr>
            <p:cNvPr id="2210" name="Oval 2209">
              <a:extLst>
                <a:ext uri="{FF2B5EF4-FFF2-40B4-BE49-F238E27FC236}">
                  <a16:creationId xmlns:a16="http://schemas.microsoft.com/office/drawing/2014/main" id="{4463A123-8D1B-8557-99B8-17CAB7A821D3}"/>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11" name="Oval 2210">
              <a:extLst>
                <a:ext uri="{FF2B5EF4-FFF2-40B4-BE49-F238E27FC236}">
                  <a16:creationId xmlns:a16="http://schemas.microsoft.com/office/drawing/2014/main" id="{1509A44E-5BF6-3FB4-C521-75A2A691DA7F}"/>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218" name="Group 225">
            <a:extLst>
              <a:ext uri="{FF2B5EF4-FFF2-40B4-BE49-F238E27FC236}">
                <a16:creationId xmlns:a16="http://schemas.microsoft.com/office/drawing/2014/main" id="{9C64B960-2D65-754E-F20D-C57B9687EAD4}"/>
              </a:ext>
            </a:extLst>
          </p:cNvPr>
          <p:cNvGrpSpPr/>
          <p:nvPr/>
        </p:nvGrpSpPr>
        <p:grpSpPr>
          <a:xfrm>
            <a:off x="8998558" y="5251901"/>
            <a:ext cx="835479" cy="835479"/>
            <a:chOff x="864537" y="1822859"/>
            <a:chExt cx="971309" cy="971307"/>
          </a:xfrm>
        </p:grpSpPr>
        <p:sp>
          <p:nvSpPr>
            <p:cNvPr id="2220" name="Oval 2219">
              <a:extLst>
                <a:ext uri="{FF2B5EF4-FFF2-40B4-BE49-F238E27FC236}">
                  <a16:creationId xmlns:a16="http://schemas.microsoft.com/office/drawing/2014/main" id="{C6593FD2-BD60-AF7F-7545-34A58E8D5D6A}"/>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21" name="Oval 2220">
              <a:extLst>
                <a:ext uri="{FF2B5EF4-FFF2-40B4-BE49-F238E27FC236}">
                  <a16:creationId xmlns:a16="http://schemas.microsoft.com/office/drawing/2014/main" id="{22253522-0942-9028-1709-A088772235DE}"/>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223" name="Group 225">
            <a:extLst>
              <a:ext uri="{FF2B5EF4-FFF2-40B4-BE49-F238E27FC236}">
                <a16:creationId xmlns:a16="http://schemas.microsoft.com/office/drawing/2014/main" id="{737F472B-AC56-0BDE-CDA9-0E038274C5EE}"/>
              </a:ext>
            </a:extLst>
          </p:cNvPr>
          <p:cNvGrpSpPr/>
          <p:nvPr/>
        </p:nvGrpSpPr>
        <p:grpSpPr>
          <a:xfrm>
            <a:off x="6637028" y="5251898"/>
            <a:ext cx="835479" cy="835479"/>
            <a:chOff x="864537" y="1822859"/>
            <a:chExt cx="971309" cy="971307"/>
          </a:xfrm>
        </p:grpSpPr>
        <p:sp>
          <p:nvSpPr>
            <p:cNvPr id="2225" name="Oval 2224">
              <a:extLst>
                <a:ext uri="{FF2B5EF4-FFF2-40B4-BE49-F238E27FC236}">
                  <a16:creationId xmlns:a16="http://schemas.microsoft.com/office/drawing/2014/main" id="{4D69E0D6-5D4B-B193-435D-DA60FF1418E8}"/>
                </a:ext>
              </a:extLst>
            </p:cNvPr>
            <p:cNvSpPr/>
            <p:nvPr/>
          </p:nvSpPr>
          <p:spPr>
            <a:xfrm>
              <a:off x="932451" y="1890773"/>
              <a:ext cx="835480" cy="835478"/>
            </a:xfrm>
            <a:prstGeom prst="ellipse">
              <a:avLst/>
            </a:prstGeom>
            <a:solidFill>
              <a:schemeClr val="accent5"/>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26" name="Oval 2225">
              <a:extLst>
                <a:ext uri="{FF2B5EF4-FFF2-40B4-BE49-F238E27FC236}">
                  <a16:creationId xmlns:a16="http://schemas.microsoft.com/office/drawing/2014/main" id="{DFD0D89F-C9E7-B9EE-BC1A-665FFA0D153A}"/>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grpSp>
        <p:nvGrpSpPr>
          <p:cNvPr id="2228" name="Group 225">
            <a:extLst>
              <a:ext uri="{FF2B5EF4-FFF2-40B4-BE49-F238E27FC236}">
                <a16:creationId xmlns:a16="http://schemas.microsoft.com/office/drawing/2014/main" id="{670DDA81-C339-92FB-254C-D20109F3950B}"/>
              </a:ext>
            </a:extLst>
          </p:cNvPr>
          <p:cNvGrpSpPr/>
          <p:nvPr/>
        </p:nvGrpSpPr>
        <p:grpSpPr>
          <a:xfrm>
            <a:off x="10134579" y="3984572"/>
            <a:ext cx="835479" cy="835479"/>
            <a:chOff x="864537" y="1822859"/>
            <a:chExt cx="971309" cy="971307"/>
          </a:xfrm>
        </p:grpSpPr>
        <p:sp>
          <p:nvSpPr>
            <p:cNvPr id="2230" name="Oval 2229">
              <a:extLst>
                <a:ext uri="{FF2B5EF4-FFF2-40B4-BE49-F238E27FC236}">
                  <a16:creationId xmlns:a16="http://schemas.microsoft.com/office/drawing/2014/main" id="{FBC9E9E9-D43E-D5F2-7070-263F22E92981}"/>
                </a:ext>
              </a:extLst>
            </p:cNvPr>
            <p:cNvSpPr/>
            <p:nvPr/>
          </p:nvSpPr>
          <p:spPr>
            <a:xfrm>
              <a:off x="932451" y="1890773"/>
              <a:ext cx="835480" cy="835478"/>
            </a:xfrm>
            <a:prstGeom prst="ellipse">
              <a:avLst/>
            </a:prstGeom>
            <a:solidFill>
              <a:schemeClr val="accent5"/>
            </a:solidFill>
            <a:ln w="25400" cap="flat" cmpd="sng" algn="ctr">
              <a:solidFill>
                <a:schemeClr val="accent1"/>
              </a:solid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31" name="Oval 2230">
              <a:extLst>
                <a:ext uri="{FF2B5EF4-FFF2-40B4-BE49-F238E27FC236}">
                  <a16:creationId xmlns:a16="http://schemas.microsoft.com/office/drawing/2014/main" id="{9970BE1E-DCC1-8F1B-D8E5-BCDA6A8F65E1}"/>
                </a:ext>
              </a:extLst>
            </p:cNvPr>
            <p:cNvSpPr/>
            <p:nvPr/>
          </p:nvSpPr>
          <p:spPr>
            <a:xfrm>
              <a:off x="864537" y="1822859"/>
              <a:ext cx="971309" cy="971307"/>
            </a:xfrm>
            <a:prstGeom prst="ellipse">
              <a:avLst/>
            </a:prstGeom>
            <a:noFill/>
            <a:ln w="19050" cap="flat" cmpd="sng" algn="ctr">
              <a:solidFill>
                <a:schemeClr val="accent1"/>
              </a:solidFill>
              <a:prstDash val="sysDot"/>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Trebuchet MS" panose="020B0603020202020204" pitchFamily="34" charset="0"/>
              </a:endParaRPr>
            </a:p>
          </p:txBody>
        </p:sp>
      </p:grpSp>
      <p:sp>
        <p:nvSpPr>
          <p:cNvPr id="2233" name="Oval 2232">
            <a:extLst>
              <a:ext uri="{FF2B5EF4-FFF2-40B4-BE49-F238E27FC236}">
                <a16:creationId xmlns:a16="http://schemas.microsoft.com/office/drawing/2014/main" id="{F716CA1F-3980-B83E-A157-43CCB14996EE}"/>
              </a:ext>
            </a:extLst>
          </p:cNvPr>
          <p:cNvSpPr/>
          <p:nvPr/>
        </p:nvSpPr>
        <p:spPr>
          <a:xfrm>
            <a:off x="8109556" y="3456171"/>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34" name="Oval 2233">
            <a:extLst>
              <a:ext uri="{FF2B5EF4-FFF2-40B4-BE49-F238E27FC236}">
                <a16:creationId xmlns:a16="http://schemas.microsoft.com/office/drawing/2014/main" id="{F6BC0DC9-5BBF-FE03-2D10-51B36CB611F6}"/>
              </a:ext>
            </a:extLst>
          </p:cNvPr>
          <p:cNvSpPr/>
          <p:nvPr/>
        </p:nvSpPr>
        <p:spPr>
          <a:xfrm>
            <a:off x="6969439" y="3452193"/>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35" name="Oval 2234">
            <a:extLst>
              <a:ext uri="{FF2B5EF4-FFF2-40B4-BE49-F238E27FC236}">
                <a16:creationId xmlns:a16="http://schemas.microsoft.com/office/drawing/2014/main" id="{563560A0-FCBF-F3A6-E42D-958FC82E126D}"/>
              </a:ext>
            </a:extLst>
          </p:cNvPr>
          <p:cNvSpPr/>
          <p:nvPr/>
        </p:nvSpPr>
        <p:spPr>
          <a:xfrm>
            <a:off x="9336726" y="3459361"/>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sp>
        <p:nvSpPr>
          <p:cNvPr id="2236" name="Oval 2235">
            <a:extLst>
              <a:ext uri="{FF2B5EF4-FFF2-40B4-BE49-F238E27FC236}">
                <a16:creationId xmlns:a16="http://schemas.microsoft.com/office/drawing/2014/main" id="{0B31DA23-D88A-1C02-8F18-B7B2C6BBF0CF}"/>
              </a:ext>
            </a:extLst>
          </p:cNvPr>
          <p:cNvSpPr/>
          <p:nvPr/>
        </p:nvSpPr>
        <p:spPr>
          <a:xfrm>
            <a:off x="10467765" y="3459361"/>
            <a:ext cx="169764" cy="169764"/>
          </a:xfrm>
          <a:prstGeom prst="ellipse">
            <a:avLst/>
          </a:prstGeom>
          <a:solidFill>
            <a:schemeClr val="accent5"/>
          </a:solidFill>
          <a:ln w="28575"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srgbClr val="FFFFFF"/>
              </a:solidFill>
              <a:effectLst/>
              <a:uLnTx/>
              <a:uFillTx/>
              <a:latin typeface="Trebuchet MS" panose="020B0603020202020204" pitchFamily="34" charset="0"/>
            </a:endParaRPr>
          </a:p>
        </p:txBody>
      </p:sp>
      <p:cxnSp>
        <p:nvCxnSpPr>
          <p:cNvPr id="2238" name="Straight Connector 2237">
            <a:extLst>
              <a:ext uri="{FF2B5EF4-FFF2-40B4-BE49-F238E27FC236}">
                <a16:creationId xmlns:a16="http://schemas.microsoft.com/office/drawing/2014/main" id="{25B3D2BF-2B0D-235E-9D71-D38C74E0FDC2}"/>
              </a:ext>
            </a:extLst>
          </p:cNvPr>
          <p:cNvCxnSpPr>
            <a:cxnSpLocks/>
          </p:cNvCxnSpPr>
          <p:nvPr/>
        </p:nvCxnSpPr>
        <p:spPr>
          <a:xfrm>
            <a:off x="7054737" y="3551014"/>
            <a:ext cx="0" cy="1602916"/>
          </a:xfrm>
          <a:prstGeom prst="line">
            <a:avLst/>
          </a:prstGeom>
          <a:noFill/>
          <a:ln w="19050" cap="flat" cmpd="sng" algn="ctr">
            <a:solidFill>
              <a:schemeClr val="accent5"/>
            </a:solidFill>
            <a:prstDash val="sysDot"/>
            <a:headEnd type="oval"/>
            <a:tailEnd type="oval"/>
          </a:ln>
          <a:effectLst/>
        </p:spPr>
      </p:cxnSp>
      <p:cxnSp>
        <p:nvCxnSpPr>
          <p:cNvPr id="2239" name="Straight Connector 2238">
            <a:extLst>
              <a:ext uri="{FF2B5EF4-FFF2-40B4-BE49-F238E27FC236}">
                <a16:creationId xmlns:a16="http://schemas.microsoft.com/office/drawing/2014/main" id="{053E36BD-B475-8A46-EB78-B5AE0039944D}"/>
              </a:ext>
            </a:extLst>
          </p:cNvPr>
          <p:cNvCxnSpPr/>
          <p:nvPr/>
        </p:nvCxnSpPr>
        <p:spPr>
          <a:xfrm rot="16200000" flipH="1">
            <a:off x="7997576" y="3737708"/>
            <a:ext cx="365434" cy="1"/>
          </a:xfrm>
          <a:prstGeom prst="line">
            <a:avLst/>
          </a:prstGeom>
          <a:noFill/>
          <a:ln w="19050" cap="flat" cmpd="sng" algn="ctr">
            <a:solidFill>
              <a:schemeClr val="accent5"/>
            </a:solidFill>
            <a:prstDash val="sysDot"/>
            <a:headEnd type="oval"/>
            <a:tailEnd type="oval"/>
          </a:ln>
          <a:effectLst/>
        </p:spPr>
      </p:cxnSp>
      <p:cxnSp>
        <p:nvCxnSpPr>
          <p:cNvPr id="2240" name="Straight Connector 2239">
            <a:extLst>
              <a:ext uri="{FF2B5EF4-FFF2-40B4-BE49-F238E27FC236}">
                <a16:creationId xmlns:a16="http://schemas.microsoft.com/office/drawing/2014/main" id="{01D20D1B-FACC-7595-8470-C59F3FE2B594}"/>
              </a:ext>
            </a:extLst>
          </p:cNvPr>
          <p:cNvCxnSpPr>
            <a:cxnSpLocks/>
          </p:cNvCxnSpPr>
          <p:nvPr/>
        </p:nvCxnSpPr>
        <p:spPr>
          <a:xfrm>
            <a:off x="9416035" y="3558181"/>
            <a:ext cx="0" cy="1540210"/>
          </a:xfrm>
          <a:prstGeom prst="line">
            <a:avLst/>
          </a:prstGeom>
          <a:noFill/>
          <a:ln w="19050" cap="flat" cmpd="sng" algn="ctr">
            <a:solidFill>
              <a:schemeClr val="accent5"/>
            </a:solidFill>
            <a:prstDash val="sysDot"/>
            <a:headEnd type="oval"/>
            <a:tailEnd type="oval"/>
          </a:ln>
          <a:effectLst/>
        </p:spPr>
      </p:cxnSp>
      <p:cxnSp>
        <p:nvCxnSpPr>
          <p:cNvPr id="2241" name="Straight Connector 2240">
            <a:extLst>
              <a:ext uri="{FF2B5EF4-FFF2-40B4-BE49-F238E27FC236}">
                <a16:creationId xmlns:a16="http://schemas.microsoft.com/office/drawing/2014/main" id="{545190ED-54DA-84C5-F040-E382A3C73291}"/>
              </a:ext>
            </a:extLst>
          </p:cNvPr>
          <p:cNvCxnSpPr/>
          <p:nvPr/>
        </p:nvCxnSpPr>
        <p:spPr>
          <a:xfrm rot="16200000" flipH="1">
            <a:off x="10358750" y="3740896"/>
            <a:ext cx="365432" cy="4"/>
          </a:xfrm>
          <a:prstGeom prst="line">
            <a:avLst/>
          </a:prstGeom>
          <a:noFill/>
          <a:ln w="19050" cap="flat" cmpd="sng" algn="ctr">
            <a:solidFill>
              <a:schemeClr val="accent1"/>
            </a:solidFill>
            <a:prstDash val="sysDot"/>
            <a:headEnd type="oval"/>
            <a:tailEnd type="oval"/>
          </a:ln>
          <a:effectLst/>
        </p:spPr>
      </p:cxnSp>
      <p:sp>
        <p:nvSpPr>
          <p:cNvPr id="2244" name="Text Placeholder 3">
            <a:extLst>
              <a:ext uri="{FF2B5EF4-FFF2-40B4-BE49-F238E27FC236}">
                <a16:creationId xmlns:a16="http://schemas.microsoft.com/office/drawing/2014/main" id="{0EEDB3DB-E755-3CBE-FC0C-4216E52213A8}"/>
              </a:ext>
            </a:extLst>
          </p:cNvPr>
          <p:cNvSpPr txBox="1">
            <a:spLocks/>
          </p:cNvSpPr>
          <p:nvPr/>
        </p:nvSpPr>
        <p:spPr>
          <a:xfrm>
            <a:off x="7472507" y="4861896"/>
            <a:ext cx="1507650" cy="43088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b="1">
                <a:solidFill>
                  <a:schemeClr val="tx1"/>
                </a:solidFill>
                <a:latin typeface="Trebuchet MS" panose="020B0603020202020204" pitchFamily="34" charset="0"/>
              </a:rPr>
              <a:t>Innovation Showcase</a:t>
            </a:r>
            <a:endParaRPr lang="en-US" sz="1800" b="1">
              <a:solidFill>
                <a:schemeClr val="tx1"/>
              </a:solidFill>
              <a:latin typeface="Trebuchet MS" panose="020B0603020202020204" pitchFamily="34" charset="0"/>
            </a:endParaRPr>
          </a:p>
        </p:txBody>
      </p:sp>
      <p:sp>
        <p:nvSpPr>
          <p:cNvPr id="2245" name="Text Placeholder 3">
            <a:extLst>
              <a:ext uri="{FF2B5EF4-FFF2-40B4-BE49-F238E27FC236}">
                <a16:creationId xmlns:a16="http://schemas.microsoft.com/office/drawing/2014/main" id="{0E365C44-FD03-9D7E-9F6B-A734EC7DDCA0}"/>
              </a:ext>
            </a:extLst>
          </p:cNvPr>
          <p:cNvSpPr txBox="1">
            <a:spLocks/>
          </p:cNvSpPr>
          <p:nvPr/>
        </p:nvSpPr>
        <p:spPr>
          <a:xfrm>
            <a:off x="8727591" y="6179883"/>
            <a:ext cx="1376887" cy="43301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b="1">
                <a:solidFill>
                  <a:schemeClr val="tx1"/>
                </a:solidFill>
                <a:latin typeface="Trebuchet MS" panose="020B0603020202020204" pitchFamily="34" charset="0"/>
              </a:rPr>
              <a:t>Regulatory Support</a:t>
            </a:r>
            <a:endParaRPr lang="en-US" sz="1800" b="1">
              <a:solidFill>
                <a:schemeClr val="tx1"/>
              </a:solidFill>
              <a:latin typeface="Trebuchet MS" panose="020B0603020202020204" pitchFamily="34" charset="0"/>
            </a:endParaRPr>
          </a:p>
        </p:txBody>
      </p:sp>
      <p:sp>
        <p:nvSpPr>
          <p:cNvPr id="2246" name="Text Placeholder 3">
            <a:extLst>
              <a:ext uri="{FF2B5EF4-FFF2-40B4-BE49-F238E27FC236}">
                <a16:creationId xmlns:a16="http://schemas.microsoft.com/office/drawing/2014/main" id="{447C647D-27EE-87A8-7687-4D718DE65845}"/>
              </a:ext>
            </a:extLst>
          </p:cNvPr>
          <p:cNvSpPr txBox="1">
            <a:spLocks/>
          </p:cNvSpPr>
          <p:nvPr/>
        </p:nvSpPr>
        <p:spPr>
          <a:xfrm>
            <a:off x="9851914" y="4860256"/>
            <a:ext cx="1406915" cy="43088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b="1" err="1">
                <a:solidFill>
                  <a:schemeClr val="tx1"/>
                </a:solidFill>
                <a:latin typeface="Trebuchet MS" panose="020B0603020202020204" pitchFamily="34" charset="0"/>
              </a:rPr>
              <a:t>Doordarshan</a:t>
            </a:r>
            <a:r>
              <a:rPr lang="en-US" b="1">
                <a:solidFill>
                  <a:schemeClr val="tx1"/>
                </a:solidFill>
                <a:latin typeface="Trebuchet MS" panose="020B0603020202020204" pitchFamily="34" charset="0"/>
              </a:rPr>
              <a:t> Show</a:t>
            </a:r>
            <a:endParaRPr lang="en-US" sz="1800" b="1">
              <a:solidFill>
                <a:schemeClr val="tx1"/>
              </a:solidFill>
              <a:latin typeface="Trebuchet MS" panose="020B0603020202020204" pitchFamily="34" charset="0"/>
            </a:endParaRPr>
          </a:p>
        </p:txBody>
      </p:sp>
      <p:sp>
        <p:nvSpPr>
          <p:cNvPr id="2247" name="Text Placeholder 3">
            <a:extLst>
              <a:ext uri="{FF2B5EF4-FFF2-40B4-BE49-F238E27FC236}">
                <a16:creationId xmlns:a16="http://schemas.microsoft.com/office/drawing/2014/main" id="{E3A921C1-3962-479F-EAC0-4AA7835376E6}"/>
              </a:ext>
            </a:extLst>
          </p:cNvPr>
          <p:cNvSpPr txBox="1">
            <a:spLocks/>
          </p:cNvSpPr>
          <p:nvPr/>
        </p:nvSpPr>
        <p:spPr>
          <a:xfrm>
            <a:off x="6363355" y="6151234"/>
            <a:ext cx="1415802" cy="43088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buFont typeface="Arial" pitchFamily="34" charset="0"/>
              <a:buNone/>
              <a:defRPr/>
            </a:pPr>
            <a:r>
              <a:rPr lang="en-US" b="1">
                <a:solidFill>
                  <a:schemeClr val="tx1"/>
                </a:solidFill>
                <a:latin typeface="Trebuchet MS" panose="020B0603020202020204" pitchFamily="34" charset="0"/>
              </a:rPr>
              <a:t>Unicorn </a:t>
            </a:r>
          </a:p>
          <a:p>
            <a:pPr>
              <a:buFont typeface="Arial" pitchFamily="34" charset="0"/>
              <a:buNone/>
              <a:defRPr/>
            </a:pPr>
            <a:r>
              <a:rPr lang="en-US" b="1">
                <a:solidFill>
                  <a:schemeClr val="tx1"/>
                </a:solidFill>
                <a:latin typeface="Trebuchet MS" panose="020B0603020202020204" pitchFamily="34" charset="0"/>
              </a:rPr>
              <a:t>Engagement</a:t>
            </a:r>
          </a:p>
        </p:txBody>
      </p:sp>
      <p:pic>
        <p:nvPicPr>
          <p:cNvPr id="2249" name="Graphic 2248" descr="Television with solid fill">
            <a:extLst>
              <a:ext uri="{FF2B5EF4-FFF2-40B4-BE49-F238E27FC236}">
                <a16:creationId xmlns:a16="http://schemas.microsoft.com/office/drawing/2014/main" id="{9FDFD878-D60E-81EB-7DAA-2879F6560A7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291190" y="4154594"/>
            <a:ext cx="504587" cy="504587"/>
          </a:xfrm>
          <a:prstGeom prst="rect">
            <a:avLst/>
          </a:prstGeom>
        </p:spPr>
      </p:pic>
      <p:pic>
        <p:nvPicPr>
          <p:cNvPr id="2251" name="Graphic 2250" descr="Court with solid fill">
            <a:extLst>
              <a:ext uri="{FF2B5EF4-FFF2-40B4-BE49-F238E27FC236}">
                <a16:creationId xmlns:a16="http://schemas.microsoft.com/office/drawing/2014/main" id="{E0A9228A-3E59-09DF-5F58-F109A836B0D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44876" y="5347139"/>
            <a:ext cx="504587" cy="504587"/>
          </a:xfrm>
          <a:prstGeom prst="rect">
            <a:avLst/>
          </a:prstGeom>
        </p:spPr>
      </p:pic>
      <p:pic>
        <p:nvPicPr>
          <p:cNvPr id="2253" name="Graphic 2252" descr="Gavel with solid fill">
            <a:extLst>
              <a:ext uri="{FF2B5EF4-FFF2-40B4-BE49-F238E27FC236}">
                <a16:creationId xmlns:a16="http://schemas.microsoft.com/office/drawing/2014/main" id="{EC5E427E-2B4A-6E46-B003-E653DA451AD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177451" y="5386358"/>
            <a:ext cx="504587" cy="504587"/>
          </a:xfrm>
          <a:prstGeom prst="rect">
            <a:avLst/>
          </a:prstGeom>
        </p:spPr>
      </p:pic>
      <p:pic>
        <p:nvPicPr>
          <p:cNvPr id="2255" name="Graphic 2254" descr="Unicorn with solid fill">
            <a:extLst>
              <a:ext uri="{FF2B5EF4-FFF2-40B4-BE49-F238E27FC236}">
                <a16:creationId xmlns:a16="http://schemas.microsoft.com/office/drawing/2014/main" id="{76A8D5DE-2FE1-3AF8-19B4-64548476B3B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786878" y="5403904"/>
            <a:ext cx="504587" cy="504587"/>
          </a:xfrm>
          <a:prstGeom prst="rect">
            <a:avLst/>
          </a:prstGeom>
        </p:spPr>
      </p:pic>
      <p:pic>
        <p:nvPicPr>
          <p:cNvPr id="2257" name="Graphic 2256" descr="Rocket with solid fill">
            <a:extLst>
              <a:ext uri="{FF2B5EF4-FFF2-40B4-BE49-F238E27FC236}">
                <a16:creationId xmlns:a16="http://schemas.microsoft.com/office/drawing/2014/main" id="{A0B0BB84-AA41-770B-16CC-CF3DD55B655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482526" y="4124304"/>
            <a:ext cx="504587" cy="504587"/>
          </a:xfrm>
          <a:prstGeom prst="rect">
            <a:avLst/>
          </a:prstGeom>
        </p:spPr>
      </p:pic>
      <p:pic>
        <p:nvPicPr>
          <p:cNvPr id="2259" name="Graphic 2258" descr="Office Chair with solid fill">
            <a:extLst>
              <a:ext uri="{FF2B5EF4-FFF2-40B4-BE49-F238E27FC236}">
                <a16:creationId xmlns:a16="http://schemas.microsoft.com/office/drawing/2014/main" id="{92609801-9FBB-3E9B-3195-A59CC7D3BD4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135418" y="4102834"/>
            <a:ext cx="504587" cy="504587"/>
          </a:xfrm>
          <a:prstGeom prst="rect">
            <a:avLst/>
          </a:prstGeom>
        </p:spPr>
      </p:pic>
      <p:pic>
        <p:nvPicPr>
          <p:cNvPr id="2261" name="Graphic 2260" descr="Teacher with solid fill">
            <a:extLst>
              <a:ext uri="{FF2B5EF4-FFF2-40B4-BE49-F238E27FC236}">
                <a16:creationId xmlns:a16="http://schemas.microsoft.com/office/drawing/2014/main" id="{7AC410CE-4686-50CB-5DE6-FFBCC3E7155D}"/>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968885" y="5376626"/>
            <a:ext cx="504587" cy="504587"/>
          </a:xfrm>
          <a:prstGeom prst="rect">
            <a:avLst/>
          </a:prstGeom>
        </p:spPr>
      </p:pic>
      <p:pic>
        <p:nvPicPr>
          <p:cNvPr id="2263" name="Graphic 2262" descr="Megaphone with solid fill">
            <a:extLst>
              <a:ext uri="{FF2B5EF4-FFF2-40B4-BE49-F238E27FC236}">
                <a16:creationId xmlns:a16="http://schemas.microsoft.com/office/drawing/2014/main" id="{1672C66C-426B-9C1B-C960-F42F575F39B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950534" y="4093977"/>
            <a:ext cx="504587" cy="504587"/>
          </a:xfrm>
          <a:prstGeom prst="rect">
            <a:avLst/>
          </a:prstGeom>
        </p:spPr>
      </p:pic>
      <p:pic>
        <p:nvPicPr>
          <p:cNvPr id="2265" name="Graphic 2264" descr="Performance Curtains with solid fill">
            <a:extLst>
              <a:ext uri="{FF2B5EF4-FFF2-40B4-BE49-F238E27FC236}">
                <a16:creationId xmlns:a16="http://schemas.microsoft.com/office/drawing/2014/main" id="{D1B0C644-3E49-983F-E610-3E645F3C592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920161" y="4127829"/>
            <a:ext cx="542584" cy="542584"/>
          </a:xfrm>
          <a:prstGeom prst="rect">
            <a:avLst/>
          </a:prstGeom>
        </p:spPr>
      </p:pic>
      <p:sp>
        <p:nvSpPr>
          <p:cNvPr id="12" name="Rectangle 11">
            <a:extLst>
              <a:ext uri="{FF2B5EF4-FFF2-40B4-BE49-F238E27FC236}">
                <a16:creationId xmlns:a16="http://schemas.microsoft.com/office/drawing/2014/main" id="{62A6484B-5E7F-0368-0DA8-90A5E319FECE}"/>
              </a:ext>
            </a:extLst>
          </p:cNvPr>
          <p:cNvSpPr/>
          <p:nvPr/>
        </p:nvSpPr>
        <p:spPr>
          <a:xfrm>
            <a:off x="9226666" y="1227978"/>
            <a:ext cx="2462076" cy="982369"/>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latin typeface="Trebuchet MS" panose="020B0603020202020204" pitchFamily="34" charset="0"/>
            </a:endParaRPr>
          </a:p>
          <a:p>
            <a:r>
              <a:rPr lang="en-IN" sz="1750" b="1">
                <a:solidFill>
                  <a:schemeClr val="tx1"/>
                </a:solidFill>
                <a:latin typeface="Trebuchet MS" panose="020B0603020202020204" pitchFamily="34" charset="0"/>
              </a:rPr>
              <a:t>450+ Startups Recognized as Winners &amp; Finalists</a:t>
            </a:r>
          </a:p>
          <a:p>
            <a:pPr algn="ctr"/>
            <a:endParaRPr lang="en-IN"/>
          </a:p>
        </p:txBody>
      </p:sp>
      <p:pic>
        <p:nvPicPr>
          <p:cNvPr id="15" name="Graphic 14" descr="Ribbon with solid fill">
            <a:extLst>
              <a:ext uri="{FF2B5EF4-FFF2-40B4-BE49-F238E27FC236}">
                <a16:creationId xmlns:a16="http://schemas.microsoft.com/office/drawing/2014/main" id="{B5C1388A-3213-7261-8746-213E18A8E7E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1058108" y="1067444"/>
            <a:ext cx="914400" cy="914400"/>
          </a:xfrm>
          <a:prstGeom prst="rect">
            <a:avLst/>
          </a:prstGeom>
        </p:spPr>
      </p:pic>
    </p:spTree>
    <p:extLst>
      <p:ext uri="{BB962C8B-B14F-4D97-AF65-F5344CB8AC3E}">
        <p14:creationId xmlns:p14="http://schemas.microsoft.com/office/powerpoint/2010/main" val="399845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0A3422-F730-CCD4-6D8C-2242EE3347CD}"/>
              </a:ext>
            </a:extLst>
          </p:cNvPr>
          <p:cNvSpPr txBox="1"/>
          <p:nvPr/>
        </p:nvSpPr>
        <p:spPr>
          <a:xfrm>
            <a:off x="180753" y="191386"/>
            <a:ext cx="8633638" cy="615553"/>
          </a:xfrm>
          <a:prstGeom prst="rect">
            <a:avLst/>
          </a:prstGeom>
          <a:noFill/>
        </p:spPr>
        <p:txBody>
          <a:bodyPr wrap="square" rtlCol="0">
            <a:spAutoFit/>
          </a:bodyPr>
          <a:lstStyle/>
          <a:p>
            <a:r>
              <a:rPr lang="en-IN" sz="3400" b="1">
                <a:solidFill>
                  <a:srgbClr val="001F5F"/>
                </a:solidFill>
                <a:latin typeface="Trebuchet MS" panose="020B0603020202020204" pitchFamily="34" charset="0"/>
              </a:rPr>
              <a:t>INITIATIVES FOR WOMEN ENTREPRENEURS </a:t>
            </a:r>
          </a:p>
        </p:txBody>
      </p:sp>
      <p:pic>
        <p:nvPicPr>
          <p:cNvPr id="6" name="Picture 5">
            <a:extLst>
              <a:ext uri="{FF2B5EF4-FFF2-40B4-BE49-F238E27FC236}">
                <a16:creationId xmlns:a16="http://schemas.microsoft.com/office/drawing/2014/main" id="{5CCE345A-24AD-1E4A-1748-3370BDAAFBA9}"/>
              </a:ext>
            </a:extLst>
          </p:cNvPr>
          <p:cNvPicPr>
            <a:picLocks noChangeAspect="1"/>
          </p:cNvPicPr>
          <p:nvPr/>
        </p:nvPicPr>
        <p:blipFill>
          <a:blip r:embed="rId3"/>
          <a:stretch>
            <a:fillRect/>
          </a:stretch>
        </p:blipFill>
        <p:spPr>
          <a:xfrm>
            <a:off x="404446" y="1066800"/>
            <a:ext cx="11353800" cy="4941653"/>
          </a:xfrm>
          <a:prstGeom prst="rect">
            <a:avLst/>
          </a:prstGeom>
          <a:ln>
            <a:solidFill>
              <a:srgbClr val="002060"/>
            </a:solidFill>
          </a:ln>
        </p:spPr>
      </p:pic>
      <p:sp>
        <p:nvSpPr>
          <p:cNvPr id="17" name="TextBox 16">
            <a:extLst>
              <a:ext uri="{FF2B5EF4-FFF2-40B4-BE49-F238E27FC236}">
                <a16:creationId xmlns:a16="http://schemas.microsoft.com/office/drawing/2014/main" id="{50CA12B6-2A31-4D0D-6A73-EC4257AC8A65}"/>
              </a:ext>
            </a:extLst>
          </p:cNvPr>
          <p:cNvSpPr txBox="1"/>
          <p:nvPr/>
        </p:nvSpPr>
        <p:spPr>
          <a:xfrm>
            <a:off x="404446" y="6172200"/>
            <a:ext cx="9044354" cy="369332"/>
          </a:xfrm>
          <a:prstGeom prst="rect">
            <a:avLst/>
          </a:prstGeom>
          <a:noFill/>
        </p:spPr>
        <p:txBody>
          <a:bodyPr wrap="square" rtlCol="0">
            <a:spAutoFit/>
          </a:bodyPr>
          <a:lstStyle/>
          <a:p>
            <a:r>
              <a:rPr lang="en-US">
                <a:latin typeface="Trebuchet MS" panose="020B0603020202020204" pitchFamily="34" charset="0"/>
              </a:rPr>
              <a:t>Link : https://www.startupindia.gov.in/content/sih/en/women_entrepreneurs.html</a:t>
            </a:r>
            <a:endParaRPr lang="en-IN">
              <a:latin typeface="Trebuchet MS" panose="020B0603020202020204" pitchFamily="34" charset="0"/>
            </a:endParaRPr>
          </a:p>
        </p:txBody>
      </p:sp>
    </p:spTree>
    <p:extLst>
      <p:ext uri="{BB962C8B-B14F-4D97-AF65-F5344CB8AC3E}">
        <p14:creationId xmlns:p14="http://schemas.microsoft.com/office/powerpoint/2010/main" val="3796889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17">
            <a:extLst>
              <a:ext uri="{FF2B5EF4-FFF2-40B4-BE49-F238E27FC236}">
                <a16:creationId xmlns:a16="http://schemas.microsoft.com/office/drawing/2014/main" id="{9DC7334A-336B-AFF4-FBD8-7A2FF5114515}"/>
              </a:ext>
            </a:extLst>
          </p:cNvPr>
          <p:cNvSpPr txBox="1"/>
          <p:nvPr/>
        </p:nvSpPr>
        <p:spPr>
          <a:xfrm>
            <a:off x="337694" y="288721"/>
            <a:ext cx="11176915" cy="505267"/>
          </a:xfrm>
          <a:prstGeom prst="rect">
            <a:avLst/>
          </a:prstGeom>
        </p:spPr>
        <p:txBody>
          <a:bodyPr vert="horz" wrap="square" lIns="0" tIns="12700" rIns="0" bIns="0" rtlCol="0">
            <a:spAutoFit/>
          </a:bodyPr>
          <a:lstStyle/>
          <a:p>
            <a:pPr marL="12700">
              <a:lnSpc>
                <a:spcPct val="100000"/>
              </a:lnSpc>
              <a:spcBef>
                <a:spcPts val="100"/>
              </a:spcBef>
            </a:pPr>
            <a:r>
              <a:rPr lang="en-US" sz="3200" b="1" spc="-55">
                <a:solidFill>
                  <a:srgbClr val="002060"/>
                </a:solidFill>
                <a:latin typeface="Trebuchet MS"/>
                <a:cs typeface="Trebuchet MS"/>
              </a:rPr>
              <a:t>INTIATIVES FOR WOMEN ENTREPRENEURS</a:t>
            </a:r>
            <a:endParaRPr lang="en-US" sz="3200">
              <a:solidFill>
                <a:srgbClr val="002060"/>
              </a:solidFill>
              <a:latin typeface="Trebuchet MS"/>
              <a:cs typeface="Trebuchet MS"/>
            </a:endParaRPr>
          </a:p>
        </p:txBody>
      </p:sp>
      <p:sp>
        <p:nvSpPr>
          <p:cNvPr id="4" name="object 3">
            <a:extLst>
              <a:ext uri="{FF2B5EF4-FFF2-40B4-BE49-F238E27FC236}">
                <a16:creationId xmlns:a16="http://schemas.microsoft.com/office/drawing/2014/main" id="{D455FC56-BBB8-9696-32C5-09C06BD58992}"/>
              </a:ext>
            </a:extLst>
          </p:cNvPr>
          <p:cNvSpPr txBox="1"/>
          <p:nvPr/>
        </p:nvSpPr>
        <p:spPr>
          <a:xfrm>
            <a:off x="337694" y="1472054"/>
            <a:ext cx="10410190" cy="4629472"/>
          </a:xfrm>
          <a:prstGeom prst="rect">
            <a:avLst/>
          </a:prstGeom>
        </p:spPr>
        <p:txBody>
          <a:bodyPr vert="horz" wrap="square" lIns="0" tIns="12700" rIns="0" bIns="0" rtlCol="0" anchor="t">
            <a:spAutoFit/>
          </a:bodyPr>
          <a:lstStyle/>
          <a:p>
            <a:pPr marL="88265">
              <a:lnSpc>
                <a:spcPct val="100000"/>
              </a:lnSpc>
              <a:spcBef>
                <a:spcPts val="100"/>
              </a:spcBef>
              <a:tabLst>
                <a:tab pos="375285" algn="l"/>
                <a:tab pos="375920" algn="l"/>
              </a:tabLst>
            </a:pPr>
            <a:r>
              <a:rPr lang="en-US" sz="2000" b="1">
                <a:solidFill>
                  <a:schemeClr val="tx2">
                    <a:lumMod val="50000"/>
                  </a:schemeClr>
                </a:solidFill>
                <a:latin typeface="Trebuchet MS"/>
                <a:cs typeface="Trebuchet MS"/>
              </a:rPr>
              <a:t>	</a:t>
            </a:r>
            <a:r>
              <a:rPr sz="2000" b="1">
                <a:solidFill>
                  <a:schemeClr val="tx2">
                    <a:lumMod val="50000"/>
                  </a:schemeClr>
                </a:solidFill>
                <a:latin typeface="Trebuchet MS"/>
                <a:cs typeface="Trebuchet MS"/>
              </a:rPr>
              <a:t>1/3</a:t>
            </a:r>
            <a:r>
              <a:rPr sz="2000" b="1" baseline="25462">
                <a:solidFill>
                  <a:schemeClr val="tx2">
                    <a:lumMod val="50000"/>
                  </a:schemeClr>
                </a:solidFill>
                <a:latin typeface="Trebuchet MS"/>
                <a:cs typeface="Trebuchet MS"/>
              </a:rPr>
              <a:t>rd</a:t>
            </a:r>
            <a:r>
              <a:rPr sz="2000" spc="247" baseline="25462">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representation</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of</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women</a:t>
            </a:r>
            <a:r>
              <a:rPr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in all</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DPIIT-led</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programs</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was</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announced</a:t>
            </a:r>
            <a:r>
              <a:rPr sz="2000" spc="10">
                <a:solidFill>
                  <a:schemeClr val="tx2">
                    <a:lumMod val="50000"/>
                  </a:schemeClr>
                </a:solidFill>
                <a:latin typeface="Trebuchet MS"/>
                <a:cs typeface="Trebuchet MS"/>
              </a:rPr>
              <a:t> </a:t>
            </a:r>
            <a:r>
              <a:rPr sz="2000">
                <a:solidFill>
                  <a:schemeClr val="tx2">
                    <a:lumMod val="50000"/>
                  </a:schemeClr>
                </a:solidFill>
                <a:latin typeface="Trebuchet MS"/>
                <a:cs typeface="Trebuchet MS"/>
              </a:rPr>
              <a:t>by</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DPIIT</a:t>
            </a:r>
            <a:endParaRPr lang="en-US" sz="2000">
              <a:solidFill>
                <a:schemeClr val="tx2">
                  <a:lumMod val="50000"/>
                </a:schemeClr>
              </a:solidFill>
              <a:latin typeface="Trebuchet MS"/>
              <a:cs typeface="Trebuchet MS"/>
            </a:endParaRPr>
          </a:p>
          <a:p>
            <a:pPr>
              <a:lnSpc>
                <a:spcPct val="100000"/>
              </a:lnSpc>
              <a:spcBef>
                <a:spcPts val="10"/>
              </a:spcBef>
              <a:buClr>
                <a:srgbClr val="FFFFFF"/>
              </a:buClr>
              <a:buFont typeface="Arial MT"/>
              <a:buChar char="•"/>
            </a:pPr>
            <a:endParaRPr sz="2000">
              <a:solidFill>
                <a:schemeClr val="tx2">
                  <a:lumMod val="50000"/>
                </a:schemeClr>
              </a:solidFill>
              <a:latin typeface="Trebuchet MS"/>
              <a:cs typeface="Trebuchet MS"/>
            </a:endParaRPr>
          </a:p>
          <a:p>
            <a:pPr marL="88265">
              <a:tabLst>
                <a:tab pos="375285" algn="l"/>
                <a:tab pos="375920" algn="l"/>
              </a:tabLst>
            </a:pPr>
            <a:r>
              <a:rPr lang="en-US" sz="2000" b="1" spc="-30">
                <a:solidFill>
                  <a:schemeClr val="tx2">
                    <a:lumMod val="50000"/>
                  </a:schemeClr>
                </a:solidFill>
                <a:latin typeface="Trebuchet MS"/>
                <a:cs typeface="Trebuchet MS"/>
              </a:rPr>
              <a:t>	Startup Policies </a:t>
            </a:r>
            <a:br>
              <a:rPr lang="en-US" sz="2000" spc="-30">
                <a:latin typeface="Trebuchet MS"/>
                <a:cs typeface="Trebuchet MS"/>
              </a:rPr>
            </a:br>
            <a:r>
              <a:rPr lang="en-US" sz="2000" spc="-30">
                <a:solidFill>
                  <a:schemeClr val="tx2">
                    <a:lumMod val="50000"/>
                  </a:schemeClr>
                </a:solidFill>
                <a:latin typeface="Trebuchet MS"/>
                <a:cs typeface="Trebuchet MS"/>
              </a:rPr>
              <a:t>	</a:t>
            </a:r>
            <a:r>
              <a:rPr sz="2000" spc="-30">
                <a:solidFill>
                  <a:schemeClr val="tx2">
                    <a:lumMod val="50000"/>
                  </a:schemeClr>
                </a:solidFill>
                <a:latin typeface="Trebuchet MS"/>
                <a:cs typeface="Trebuchet MS"/>
              </a:rPr>
              <a:t>Currently,</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2</a:t>
            </a:r>
            <a:r>
              <a:rPr lang="en-US" sz="2000" spc="-5">
                <a:solidFill>
                  <a:schemeClr val="tx2">
                    <a:lumMod val="50000"/>
                  </a:schemeClr>
                </a:solidFill>
                <a:latin typeface="Trebuchet MS"/>
                <a:cs typeface="Trebuchet MS"/>
              </a:rPr>
              <a:t>8</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states</a:t>
            </a:r>
            <a:r>
              <a:rPr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and</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union</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territories</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have</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specific</a:t>
            </a:r>
            <a:r>
              <a:rPr lang="en-US" sz="2000" spc="-30">
                <a:solidFill>
                  <a:schemeClr val="tx2">
                    <a:lumMod val="50000"/>
                  </a:schemeClr>
                </a:solidFill>
                <a:latin typeface="Trebuchet MS"/>
                <a:cs typeface="Trebuchet MS"/>
              </a:rPr>
              <a:t> incentives</a:t>
            </a:r>
            <a:r>
              <a:rPr lang="en-US"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to</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accelerate</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women</a:t>
            </a:r>
            <a:endParaRPr lang="en-US" sz="2000">
              <a:solidFill>
                <a:schemeClr val="tx2">
                  <a:lumMod val="50000"/>
                </a:schemeClr>
              </a:solidFill>
              <a:latin typeface="Trebuchet MS"/>
              <a:cs typeface="Trebuchet MS"/>
            </a:endParaRPr>
          </a:p>
          <a:p>
            <a:pPr marL="375285">
              <a:lnSpc>
                <a:spcPct val="100000"/>
              </a:lnSpc>
            </a:pPr>
            <a:r>
              <a:rPr sz="2000" spc="-5">
                <a:solidFill>
                  <a:schemeClr val="tx2">
                    <a:lumMod val="50000"/>
                  </a:schemeClr>
                </a:solidFill>
                <a:latin typeface="Trebuchet MS"/>
                <a:cs typeface="Trebuchet MS"/>
              </a:rPr>
              <a:t>entrepreneurship</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in</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their</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respective</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regions</a:t>
            </a:r>
            <a:endParaRPr lang="en-US" sz="2000" spc="-5">
              <a:solidFill>
                <a:schemeClr val="tx2">
                  <a:lumMod val="50000"/>
                </a:schemeClr>
              </a:solidFill>
              <a:latin typeface="Trebuchet MS"/>
              <a:cs typeface="Trebuchet MS"/>
            </a:endParaRPr>
          </a:p>
          <a:p>
            <a:pPr marL="375285">
              <a:lnSpc>
                <a:spcPct val="100000"/>
              </a:lnSpc>
            </a:pPr>
            <a:endParaRPr lang="en-US" sz="2000" spc="-5">
              <a:solidFill>
                <a:schemeClr val="tx2">
                  <a:lumMod val="50000"/>
                </a:schemeClr>
              </a:solidFill>
              <a:latin typeface="Trebuchet MS"/>
              <a:cs typeface="Trebuchet MS"/>
            </a:endParaRPr>
          </a:p>
          <a:p>
            <a:pPr marL="375285"/>
            <a:r>
              <a:rPr sz="2000">
                <a:solidFill>
                  <a:schemeClr val="tx2">
                    <a:lumMod val="50000"/>
                  </a:schemeClr>
                </a:solidFill>
                <a:latin typeface="Trebuchet MS"/>
                <a:cs typeface="Trebuchet MS"/>
              </a:rPr>
              <a:t>The</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policies</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include pre-incubation</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support,</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fast-tracked</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processing</a:t>
            </a:r>
            <a:r>
              <a:rPr sz="2000" spc="-2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of</a:t>
            </a:r>
            <a:r>
              <a:rPr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loans,</a:t>
            </a:r>
            <a:r>
              <a:rPr sz="2000">
                <a:solidFill>
                  <a:schemeClr val="tx2">
                    <a:lumMod val="50000"/>
                  </a:schemeClr>
                </a:solidFill>
                <a:latin typeface="Trebuchet MS"/>
                <a:cs typeface="Trebuchet MS"/>
              </a:rPr>
              <a:t> marketing</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support,</a:t>
            </a:r>
            <a:r>
              <a:rPr lang="en-US" sz="2000" spc="-5">
                <a:solidFill>
                  <a:schemeClr val="tx2">
                    <a:lumMod val="50000"/>
                  </a:schemeClr>
                </a:solidFill>
                <a:latin typeface="Trebuchet MS"/>
                <a:cs typeface="Trebuchet MS"/>
              </a:rPr>
              <a:t> </a:t>
            </a:r>
            <a:r>
              <a:rPr lang="en-US" sz="2000" spc="-52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seed</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capital</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assistance</a:t>
            </a:r>
            <a:endParaRPr lang="en-IN" sz="2000">
              <a:solidFill>
                <a:schemeClr val="tx2">
                  <a:lumMod val="50000"/>
                </a:schemeClr>
              </a:solidFill>
              <a:latin typeface="Trebuchet MS"/>
              <a:cs typeface="Trebuchet MS"/>
            </a:endParaRPr>
          </a:p>
          <a:p>
            <a:pPr>
              <a:lnSpc>
                <a:spcPct val="100000"/>
              </a:lnSpc>
              <a:spcBef>
                <a:spcPts val="10"/>
              </a:spcBef>
              <a:buClr>
                <a:srgbClr val="FFFFFF"/>
              </a:buClr>
              <a:buFont typeface="Arial MT"/>
              <a:buChar char="•"/>
            </a:pPr>
            <a:endParaRPr sz="2000">
              <a:solidFill>
                <a:schemeClr val="tx2">
                  <a:lumMod val="50000"/>
                </a:schemeClr>
              </a:solidFill>
              <a:latin typeface="Trebuchet MS"/>
              <a:cs typeface="Trebuchet MS"/>
            </a:endParaRPr>
          </a:p>
          <a:p>
            <a:pPr marL="88265">
              <a:lnSpc>
                <a:spcPct val="100000"/>
              </a:lnSpc>
              <a:tabLst>
                <a:tab pos="375285" algn="l"/>
                <a:tab pos="375920" algn="l"/>
              </a:tabLst>
            </a:pPr>
            <a:r>
              <a:rPr lang="en-US" sz="2000">
                <a:solidFill>
                  <a:schemeClr val="tx2">
                    <a:lumMod val="50000"/>
                  </a:schemeClr>
                </a:solidFill>
                <a:latin typeface="Trebuchet MS"/>
                <a:cs typeface="Trebuchet MS"/>
              </a:rPr>
              <a:t>	</a:t>
            </a:r>
            <a:r>
              <a:rPr sz="2000">
                <a:solidFill>
                  <a:schemeClr val="tx2">
                    <a:lumMod val="50000"/>
                  </a:schemeClr>
                </a:solidFill>
                <a:latin typeface="Trebuchet MS"/>
                <a:cs typeface="Trebuchet MS"/>
              </a:rPr>
              <a:t>The</a:t>
            </a:r>
            <a:r>
              <a:rPr sz="2000" spc="5">
                <a:solidFill>
                  <a:schemeClr val="tx2">
                    <a:lumMod val="50000"/>
                  </a:schemeClr>
                </a:solidFill>
                <a:latin typeface="Trebuchet MS"/>
                <a:cs typeface="Trebuchet MS"/>
              </a:rPr>
              <a:t> </a:t>
            </a:r>
            <a:r>
              <a:rPr sz="2000" b="1" spc="-5">
                <a:solidFill>
                  <a:schemeClr val="tx2">
                    <a:lumMod val="50000"/>
                  </a:schemeClr>
                </a:solidFill>
                <a:latin typeface="Trebuchet MS"/>
                <a:cs typeface="Trebuchet MS"/>
              </a:rPr>
              <a:t>National Startup</a:t>
            </a:r>
            <a:r>
              <a:rPr sz="2000" b="1" spc="-90">
                <a:solidFill>
                  <a:schemeClr val="tx2">
                    <a:lumMod val="50000"/>
                  </a:schemeClr>
                </a:solidFill>
                <a:latin typeface="Trebuchet MS"/>
                <a:cs typeface="Trebuchet MS"/>
              </a:rPr>
              <a:t> </a:t>
            </a:r>
            <a:r>
              <a:rPr sz="2000" b="1" spc="-15">
                <a:solidFill>
                  <a:schemeClr val="tx2">
                    <a:lumMod val="50000"/>
                  </a:schemeClr>
                </a:solidFill>
                <a:latin typeface="Trebuchet MS"/>
                <a:cs typeface="Trebuchet MS"/>
              </a:rPr>
              <a:t>Awards</a:t>
            </a:r>
            <a:r>
              <a:rPr sz="2000" b="1"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has</a:t>
            </a:r>
            <a:r>
              <a:rPr sz="2000" spc="-15">
                <a:solidFill>
                  <a:schemeClr val="tx2">
                    <a:lumMod val="50000"/>
                  </a:schemeClr>
                </a:solidFill>
                <a:latin typeface="Trebuchet MS"/>
                <a:cs typeface="Trebuchet MS"/>
              </a:rPr>
              <a:t> </a:t>
            </a:r>
            <a:r>
              <a:rPr sz="2000">
                <a:solidFill>
                  <a:schemeClr val="tx2">
                    <a:lumMod val="50000"/>
                  </a:schemeClr>
                </a:solidFill>
                <a:latin typeface="Trebuchet MS"/>
                <a:cs typeface="Trebuchet MS"/>
              </a:rPr>
              <a:t>a</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category</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of</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awards</a:t>
            </a:r>
            <a:r>
              <a:rPr sz="2000" spc="-2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for </a:t>
            </a:r>
            <a:r>
              <a:rPr sz="2000" spc="-10">
                <a:solidFill>
                  <a:schemeClr val="tx2">
                    <a:lumMod val="50000"/>
                  </a:schemeClr>
                </a:solidFill>
                <a:latin typeface="Trebuchet MS"/>
                <a:cs typeface="Trebuchet MS"/>
              </a:rPr>
              <a:t>Women-led</a:t>
            </a:r>
            <a:r>
              <a:rPr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Startups</a:t>
            </a:r>
            <a:endParaRPr lang="en-US" sz="2000">
              <a:solidFill>
                <a:schemeClr val="tx2">
                  <a:lumMod val="50000"/>
                </a:schemeClr>
              </a:solidFill>
              <a:latin typeface="Trebuchet MS"/>
              <a:cs typeface="Trebuchet MS"/>
            </a:endParaRPr>
          </a:p>
          <a:p>
            <a:pPr marL="375285" indent="-287020">
              <a:lnSpc>
                <a:spcPct val="100000"/>
              </a:lnSpc>
              <a:buFont typeface="Arial MT"/>
              <a:buChar char="•"/>
              <a:tabLst>
                <a:tab pos="375285" algn="l"/>
                <a:tab pos="375920" algn="l"/>
              </a:tabLst>
            </a:pPr>
            <a:endParaRPr lang="en-US" sz="2000" spc="-5">
              <a:solidFill>
                <a:schemeClr val="tx2">
                  <a:lumMod val="50000"/>
                </a:schemeClr>
              </a:solidFill>
              <a:latin typeface="Trebuchet MS"/>
              <a:cs typeface="Trebuchet MS"/>
            </a:endParaRPr>
          </a:p>
          <a:p>
            <a:pPr marL="88265">
              <a:lnSpc>
                <a:spcPct val="100000"/>
              </a:lnSpc>
              <a:tabLst>
                <a:tab pos="375285" algn="l"/>
                <a:tab pos="375920" algn="l"/>
              </a:tabLst>
            </a:pPr>
            <a:r>
              <a:rPr lang="en-US"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State</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Startup</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Ranking,</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which promotes healthy</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competition among</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States</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for</a:t>
            </a:r>
            <a:endParaRPr lang="en-US" sz="2000" spc="-5">
              <a:solidFill>
                <a:schemeClr val="tx2">
                  <a:lumMod val="50000"/>
                </a:schemeClr>
              </a:solidFill>
              <a:latin typeface="Trebuchet MS"/>
              <a:cs typeface="Trebuchet MS"/>
            </a:endParaRPr>
          </a:p>
          <a:p>
            <a:pPr marL="88265">
              <a:tabLst>
                <a:tab pos="375285" algn="l"/>
                <a:tab pos="375920" algn="l"/>
              </a:tabLst>
            </a:pPr>
            <a:r>
              <a:rPr lang="en-IN"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supporting</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the</a:t>
            </a:r>
            <a:r>
              <a:rPr lang="en-US" sz="2000" spc="-5">
                <a:solidFill>
                  <a:schemeClr val="tx2">
                    <a:lumMod val="50000"/>
                  </a:schemeClr>
                </a:solidFill>
                <a:latin typeface="Trebuchet MS"/>
                <a:cs typeface="Trebuchet MS"/>
              </a:rPr>
              <a:t> </a:t>
            </a:r>
            <a:r>
              <a:rPr lang="en-US" sz="2000" spc="-53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startup</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ecosystem, has</a:t>
            </a:r>
            <a:r>
              <a:rPr sz="200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specific</a:t>
            </a:r>
            <a:r>
              <a:rPr sz="2000" spc="-3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action</a:t>
            </a:r>
            <a:r>
              <a:rPr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points</a:t>
            </a:r>
            <a:r>
              <a:rPr sz="2000" spc="-1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centered</a:t>
            </a:r>
            <a:r>
              <a:rPr sz="2000" spc="10">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on women</a:t>
            </a:r>
            <a:r>
              <a:rPr lang="en-US" sz="2000" spc="-5">
                <a:solidFill>
                  <a:schemeClr val="tx2">
                    <a:lumMod val="50000"/>
                  </a:schemeClr>
                </a:solidFill>
                <a:latin typeface="Trebuchet MS"/>
                <a:cs typeface="Trebuchet MS"/>
              </a:rPr>
              <a:t>    	</a:t>
            </a:r>
            <a:r>
              <a:rPr sz="2000" spc="-5">
                <a:solidFill>
                  <a:schemeClr val="tx2">
                    <a:lumMod val="50000"/>
                  </a:schemeClr>
                </a:solidFill>
                <a:latin typeface="Trebuchet MS"/>
                <a:cs typeface="Trebuchet MS"/>
              </a:rPr>
              <a:t>entrepreneurship</a:t>
            </a:r>
            <a:r>
              <a:rPr lang="en-US" sz="2000" spc="-5">
                <a:solidFill>
                  <a:schemeClr val="tx2">
                    <a:lumMod val="50000"/>
                  </a:schemeClr>
                </a:solidFill>
                <a:latin typeface="Trebuchet MS"/>
                <a:cs typeface="Trebuchet MS"/>
              </a:rPr>
              <a:t> 1500+ women entrepreneurs have been supported across 16 States  	and UTs</a:t>
            </a:r>
            <a:endParaRPr lang="en-US" sz="2000">
              <a:solidFill>
                <a:schemeClr val="tx2">
                  <a:lumMod val="50000"/>
                </a:schemeClr>
              </a:solidFill>
              <a:latin typeface="Trebuchet MS"/>
              <a:cs typeface="Trebuchet MS"/>
            </a:endParaRPr>
          </a:p>
        </p:txBody>
      </p:sp>
      <p:pic>
        <p:nvPicPr>
          <p:cNvPr id="5" name="Graphic 4" descr="Badge Tick with solid fill">
            <a:extLst>
              <a:ext uri="{FF2B5EF4-FFF2-40B4-BE49-F238E27FC236}">
                <a16:creationId xmlns:a16="http://schemas.microsoft.com/office/drawing/2014/main" id="{E769BD85-F3A1-62B2-8387-0C53C42C65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93" y="1404494"/>
            <a:ext cx="567607" cy="567607"/>
          </a:xfrm>
          <a:prstGeom prst="rect">
            <a:avLst/>
          </a:prstGeom>
        </p:spPr>
      </p:pic>
      <p:pic>
        <p:nvPicPr>
          <p:cNvPr id="10" name="Graphic 9" descr="Badge Tick with solid fill">
            <a:extLst>
              <a:ext uri="{FF2B5EF4-FFF2-40B4-BE49-F238E27FC236}">
                <a16:creationId xmlns:a16="http://schemas.microsoft.com/office/drawing/2014/main" id="{0C0EB359-0414-39E1-6FB7-54ADCA75E4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92" y="2083978"/>
            <a:ext cx="567607" cy="567607"/>
          </a:xfrm>
          <a:prstGeom prst="rect">
            <a:avLst/>
          </a:prstGeom>
        </p:spPr>
      </p:pic>
      <p:pic>
        <p:nvPicPr>
          <p:cNvPr id="11" name="Graphic 10" descr="Badge Tick with solid fill">
            <a:extLst>
              <a:ext uri="{FF2B5EF4-FFF2-40B4-BE49-F238E27FC236}">
                <a16:creationId xmlns:a16="http://schemas.microsoft.com/office/drawing/2014/main" id="{B961E785-7F84-ADC6-15E7-449855962F0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91" y="3242137"/>
            <a:ext cx="567607" cy="567607"/>
          </a:xfrm>
          <a:prstGeom prst="rect">
            <a:avLst/>
          </a:prstGeom>
        </p:spPr>
      </p:pic>
      <p:pic>
        <p:nvPicPr>
          <p:cNvPr id="12" name="Graphic 11" descr="Badge Tick with solid fill">
            <a:extLst>
              <a:ext uri="{FF2B5EF4-FFF2-40B4-BE49-F238E27FC236}">
                <a16:creationId xmlns:a16="http://schemas.microsoft.com/office/drawing/2014/main" id="{958EEAD1-340A-A476-4CBD-9805E3A346A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90" y="4116492"/>
            <a:ext cx="567607" cy="567607"/>
          </a:xfrm>
          <a:prstGeom prst="rect">
            <a:avLst/>
          </a:prstGeom>
        </p:spPr>
      </p:pic>
      <p:pic>
        <p:nvPicPr>
          <p:cNvPr id="13" name="Graphic 12" descr="Badge Tick with solid fill">
            <a:extLst>
              <a:ext uri="{FF2B5EF4-FFF2-40B4-BE49-F238E27FC236}">
                <a16:creationId xmlns:a16="http://schemas.microsoft.com/office/drawing/2014/main" id="{1E66B525-C06A-F02C-BD73-DE2A3208AFB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1989" y="4766393"/>
            <a:ext cx="567607" cy="567607"/>
          </a:xfrm>
          <a:prstGeom prst="rect">
            <a:avLst/>
          </a:prstGeom>
        </p:spPr>
      </p:pic>
    </p:spTree>
    <p:extLst>
      <p:ext uri="{BB962C8B-B14F-4D97-AF65-F5344CB8AC3E}">
        <p14:creationId xmlns:p14="http://schemas.microsoft.com/office/powerpoint/2010/main" val="437921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0A3422-F730-CCD4-6D8C-2242EE3347CD}"/>
              </a:ext>
            </a:extLst>
          </p:cNvPr>
          <p:cNvSpPr txBox="1"/>
          <p:nvPr/>
        </p:nvSpPr>
        <p:spPr>
          <a:xfrm>
            <a:off x="152400" y="228600"/>
            <a:ext cx="8633638" cy="615553"/>
          </a:xfrm>
          <a:prstGeom prst="rect">
            <a:avLst/>
          </a:prstGeom>
          <a:noFill/>
        </p:spPr>
        <p:txBody>
          <a:bodyPr wrap="square" rtlCol="0">
            <a:spAutoFit/>
          </a:bodyPr>
          <a:lstStyle/>
          <a:p>
            <a:r>
              <a:rPr lang="en-IN" sz="3400" b="1">
                <a:solidFill>
                  <a:srgbClr val="001F5F"/>
                </a:solidFill>
                <a:latin typeface="Trebuchet MS" panose="020B0603020202020204" pitchFamily="34" charset="0"/>
              </a:rPr>
              <a:t> </a:t>
            </a:r>
          </a:p>
        </p:txBody>
      </p:sp>
      <p:sp>
        <p:nvSpPr>
          <p:cNvPr id="3" name="object 17">
            <a:extLst>
              <a:ext uri="{FF2B5EF4-FFF2-40B4-BE49-F238E27FC236}">
                <a16:creationId xmlns:a16="http://schemas.microsoft.com/office/drawing/2014/main" id="{9DC7334A-336B-AFF4-FBD8-7A2FF5114515}"/>
              </a:ext>
            </a:extLst>
          </p:cNvPr>
          <p:cNvSpPr txBox="1"/>
          <p:nvPr/>
        </p:nvSpPr>
        <p:spPr>
          <a:xfrm>
            <a:off x="253085" y="283742"/>
            <a:ext cx="11176915" cy="505267"/>
          </a:xfrm>
          <a:prstGeom prst="rect">
            <a:avLst/>
          </a:prstGeom>
        </p:spPr>
        <p:txBody>
          <a:bodyPr vert="horz" wrap="square" lIns="0" tIns="12700" rIns="0" bIns="0" rtlCol="0">
            <a:spAutoFit/>
          </a:bodyPr>
          <a:lstStyle/>
          <a:p>
            <a:pPr marL="12700">
              <a:lnSpc>
                <a:spcPct val="100000"/>
              </a:lnSpc>
              <a:spcBef>
                <a:spcPts val="100"/>
              </a:spcBef>
            </a:pPr>
            <a:r>
              <a:rPr lang="en-US" sz="3200" b="1" spc="-55">
                <a:solidFill>
                  <a:srgbClr val="002060"/>
                </a:solidFill>
                <a:latin typeface="Trebuchet MS"/>
                <a:cs typeface="Trebuchet MS"/>
              </a:rPr>
              <a:t>CAPACITY DEVELOPMENT: WOMEN FOR STARTUPS </a:t>
            </a:r>
            <a:endParaRPr lang="en-US" sz="3200">
              <a:solidFill>
                <a:srgbClr val="002060"/>
              </a:solidFill>
              <a:latin typeface="Trebuchet MS"/>
              <a:cs typeface="Trebuchet MS"/>
            </a:endParaRPr>
          </a:p>
        </p:txBody>
      </p:sp>
      <p:sp>
        <p:nvSpPr>
          <p:cNvPr id="5" name="TextBox 2">
            <a:extLst>
              <a:ext uri="{FF2B5EF4-FFF2-40B4-BE49-F238E27FC236}">
                <a16:creationId xmlns:a16="http://schemas.microsoft.com/office/drawing/2014/main" id="{DC54C63C-E683-B489-BD50-4007FB6451B9}"/>
              </a:ext>
            </a:extLst>
          </p:cNvPr>
          <p:cNvSpPr txBox="1"/>
          <p:nvPr/>
        </p:nvSpPr>
        <p:spPr>
          <a:xfrm>
            <a:off x="-456177" y="1223333"/>
            <a:ext cx="12449829" cy="1035412"/>
          </a:xfrm>
          <a:prstGeom prst="rect">
            <a:avLst/>
          </a:prstGeom>
        </p:spPr>
        <p:txBody>
          <a:bodyPr wrap="square" lIns="0" tIns="0" rIns="0" bIns="0" rtlCol="0" anchor="t">
            <a:spAutoFit/>
          </a:bodyPr>
          <a:lstStyle/>
          <a:p>
            <a:pPr algn="ctr"/>
            <a:r>
              <a:rPr lang="en-US" sz="2667" b="1">
                <a:solidFill>
                  <a:schemeClr val="accent1">
                    <a:lumMod val="75000"/>
                  </a:schemeClr>
                </a:solidFill>
                <a:latin typeface="Trebuchet MS" panose="020B0603020202020204" pitchFamily="34" charset="0"/>
                <a:ea typeface="Lato" panose="020F0502020204030203" pitchFamily="34" charset="0"/>
                <a:cs typeface="Lato" panose="020F0502020204030203" pitchFamily="34" charset="0"/>
              </a:rPr>
              <a:t>Startup India State Workshops for Women Entrepreneurs</a:t>
            </a:r>
          </a:p>
          <a:p>
            <a:pPr algn="ctr">
              <a:lnSpc>
                <a:spcPts val="5600"/>
              </a:lnSpc>
            </a:pPr>
            <a:endParaRPr lang="en-US" sz="2933" i="1">
              <a:solidFill>
                <a:schemeClr val="accent1">
                  <a:lumMod val="75000"/>
                </a:schemeClr>
              </a:solidFill>
              <a:latin typeface="Trebuchet MS" panose="020B0603020202020204" pitchFamily="34" charset="0"/>
              <a:ea typeface="Lato" panose="020F0502020204030203" pitchFamily="34" charset="0"/>
              <a:cs typeface="Lato" panose="020F0502020204030203" pitchFamily="34" charset="0"/>
            </a:endParaRPr>
          </a:p>
        </p:txBody>
      </p:sp>
      <p:grpSp>
        <p:nvGrpSpPr>
          <p:cNvPr id="6" name="Group 5">
            <a:extLst>
              <a:ext uri="{FF2B5EF4-FFF2-40B4-BE49-F238E27FC236}">
                <a16:creationId xmlns:a16="http://schemas.microsoft.com/office/drawing/2014/main" id="{F16020E9-23A5-545F-3A14-3248A435F0DC}"/>
              </a:ext>
            </a:extLst>
          </p:cNvPr>
          <p:cNvGrpSpPr/>
          <p:nvPr/>
        </p:nvGrpSpPr>
        <p:grpSpPr>
          <a:xfrm>
            <a:off x="3247665" y="3606871"/>
            <a:ext cx="2205868" cy="1944712"/>
            <a:chOff x="0" y="0"/>
            <a:chExt cx="3266261" cy="2849292"/>
          </a:xfrm>
        </p:grpSpPr>
        <p:sp>
          <p:nvSpPr>
            <p:cNvPr id="7" name="Freeform 6">
              <a:extLst>
                <a:ext uri="{FF2B5EF4-FFF2-40B4-BE49-F238E27FC236}">
                  <a16:creationId xmlns:a16="http://schemas.microsoft.com/office/drawing/2014/main" id="{5C207022-0E2F-4B2D-676E-6FD334CDA2A0}"/>
                </a:ext>
              </a:extLst>
            </p:cNvPr>
            <p:cNvSpPr/>
            <p:nvPr/>
          </p:nvSpPr>
          <p:spPr>
            <a:xfrm>
              <a:off x="0" y="0"/>
              <a:ext cx="3266261" cy="2849292"/>
            </a:xfrm>
            <a:custGeom>
              <a:avLst/>
              <a:gdLst/>
              <a:ahLst/>
              <a:cxnLst/>
              <a:rect l="l" t="t" r="r" b="b"/>
              <a:pathLst>
                <a:path w="3266261" h="2849292">
                  <a:moveTo>
                    <a:pt x="0" y="0"/>
                  </a:moveTo>
                  <a:lnTo>
                    <a:pt x="3266261" y="0"/>
                  </a:lnTo>
                  <a:lnTo>
                    <a:pt x="3266261" y="2849292"/>
                  </a:lnTo>
                  <a:lnTo>
                    <a:pt x="0" y="2849292"/>
                  </a:lnTo>
                  <a:close/>
                </a:path>
              </a:pathLst>
            </a:custGeom>
            <a:solidFill>
              <a:srgbClr val="2B4A9D"/>
            </a:solidFill>
          </p:spPr>
          <p:txBody>
            <a:bodyPr/>
            <a:lstStyle/>
            <a:p>
              <a:endParaRPr lang="en-IN"/>
            </a:p>
          </p:txBody>
        </p:sp>
      </p:grpSp>
      <p:sp>
        <p:nvSpPr>
          <p:cNvPr id="8" name="TextBox 12">
            <a:extLst>
              <a:ext uri="{FF2B5EF4-FFF2-40B4-BE49-F238E27FC236}">
                <a16:creationId xmlns:a16="http://schemas.microsoft.com/office/drawing/2014/main" id="{1C41D60A-30D6-64AB-7838-CC7CF62E19AB}"/>
              </a:ext>
            </a:extLst>
          </p:cNvPr>
          <p:cNvSpPr txBox="1"/>
          <p:nvPr/>
        </p:nvSpPr>
        <p:spPr>
          <a:xfrm>
            <a:off x="3440016" y="3939545"/>
            <a:ext cx="1821166" cy="1261179"/>
          </a:xfrm>
          <a:prstGeom prst="rect">
            <a:avLst/>
          </a:prstGeom>
        </p:spPr>
        <p:txBody>
          <a:bodyPr wrap="square" lIns="0" tIns="0" rIns="0" bIns="0" rtlCol="0" anchor="t">
            <a:spAutoFit/>
          </a:bodyPr>
          <a:lstStyle/>
          <a:p>
            <a:pPr algn="ctr">
              <a:lnSpc>
                <a:spcPts val="2500"/>
              </a:lnSpc>
            </a:pPr>
            <a:r>
              <a:rPr lang="en-US" sz="2000" b="1" spc="100">
                <a:solidFill>
                  <a:schemeClr val="bg1"/>
                </a:solidFill>
                <a:latin typeface="Trebuchet MS" panose="020B0603020202020204" pitchFamily="34" charset="0"/>
              </a:rPr>
              <a:t>PROMOTION OF COMMUNITY ROLE MODELS</a:t>
            </a:r>
          </a:p>
        </p:txBody>
      </p:sp>
      <p:grpSp>
        <p:nvGrpSpPr>
          <p:cNvPr id="9" name="Group 5">
            <a:extLst>
              <a:ext uri="{FF2B5EF4-FFF2-40B4-BE49-F238E27FC236}">
                <a16:creationId xmlns:a16="http://schemas.microsoft.com/office/drawing/2014/main" id="{A35CD2EF-ECBE-EB9B-1B24-D6DE0725BC4C}"/>
              </a:ext>
            </a:extLst>
          </p:cNvPr>
          <p:cNvGrpSpPr/>
          <p:nvPr/>
        </p:nvGrpSpPr>
        <p:grpSpPr>
          <a:xfrm>
            <a:off x="6142763" y="3606871"/>
            <a:ext cx="2126877" cy="1944712"/>
            <a:chOff x="0" y="0"/>
            <a:chExt cx="3266261" cy="2849292"/>
          </a:xfrm>
        </p:grpSpPr>
        <p:sp>
          <p:nvSpPr>
            <p:cNvPr id="10" name="Freeform 6">
              <a:extLst>
                <a:ext uri="{FF2B5EF4-FFF2-40B4-BE49-F238E27FC236}">
                  <a16:creationId xmlns:a16="http://schemas.microsoft.com/office/drawing/2014/main" id="{EE181471-A7D0-DC9F-EC58-20201024B69E}"/>
                </a:ext>
              </a:extLst>
            </p:cNvPr>
            <p:cNvSpPr/>
            <p:nvPr/>
          </p:nvSpPr>
          <p:spPr>
            <a:xfrm>
              <a:off x="0" y="0"/>
              <a:ext cx="3266261" cy="2849292"/>
            </a:xfrm>
            <a:custGeom>
              <a:avLst/>
              <a:gdLst/>
              <a:ahLst/>
              <a:cxnLst/>
              <a:rect l="l" t="t" r="r" b="b"/>
              <a:pathLst>
                <a:path w="3266261" h="2849292">
                  <a:moveTo>
                    <a:pt x="0" y="0"/>
                  </a:moveTo>
                  <a:lnTo>
                    <a:pt x="3266261" y="0"/>
                  </a:lnTo>
                  <a:lnTo>
                    <a:pt x="3266261" y="2849292"/>
                  </a:lnTo>
                  <a:lnTo>
                    <a:pt x="0" y="2849292"/>
                  </a:lnTo>
                  <a:close/>
                </a:path>
              </a:pathLst>
            </a:custGeom>
            <a:solidFill>
              <a:srgbClr val="2B4A9D"/>
            </a:solidFill>
          </p:spPr>
          <p:txBody>
            <a:bodyPr/>
            <a:lstStyle/>
            <a:p>
              <a:endParaRPr lang="en-IN"/>
            </a:p>
          </p:txBody>
        </p:sp>
      </p:grpSp>
      <p:sp>
        <p:nvSpPr>
          <p:cNvPr id="11" name="TextBox 12">
            <a:extLst>
              <a:ext uri="{FF2B5EF4-FFF2-40B4-BE49-F238E27FC236}">
                <a16:creationId xmlns:a16="http://schemas.microsoft.com/office/drawing/2014/main" id="{B51DD058-23D8-4F8A-CE7B-FD2017C12E18}"/>
              </a:ext>
            </a:extLst>
          </p:cNvPr>
          <p:cNvSpPr txBox="1"/>
          <p:nvPr/>
        </p:nvSpPr>
        <p:spPr>
          <a:xfrm>
            <a:off x="6295618" y="4074775"/>
            <a:ext cx="1821166" cy="940066"/>
          </a:xfrm>
          <a:prstGeom prst="rect">
            <a:avLst/>
          </a:prstGeom>
        </p:spPr>
        <p:txBody>
          <a:bodyPr wrap="square" lIns="0" tIns="0" rIns="0" bIns="0" rtlCol="0" anchor="t">
            <a:spAutoFit/>
          </a:bodyPr>
          <a:lstStyle/>
          <a:p>
            <a:pPr algn="ctr">
              <a:lnSpc>
                <a:spcPts val="2500"/>
              </a:lnSpc>
            </a:pPr>
            <a:r>
              <a:rPr lang="en-US" sz="2000" b="1" spc="100">
                <a:solidFill>
                  <a:schemeClr val="bg1"/>
                </a:solidFill>
                <a:latin typeface="Trebuchet MS" panose="020B0603020202020204" pitchFamily="34" charset="0"/>
              </a:rPr>
              <a:t>ENABLING ECOSYSTEM CONNECTS</a:t>
            </a:r>
          </a:p>
        </p:txBody>
      </p:sp>
      <p:grpSp>
        <p:nvGrpSpPr>
          <p:cNvPr id="12" name="Group 5">
            <a:extLst>
              <a:ext uri="{FF2B5EF4-FFF2-40B4-BE49-F238E27FC236}">
                <a16:creationId xmlns:a16="http://schemas.microsoft.com/office/drawing/2014/main" id="{17AFFFC1-0081-479F-BA7D-A2DC1A919D1C}"/>
              </a:ext>
            </a:extLst>
          </p:cNvPr>
          <p:cNvGrpSpPr/>
          <p:nvPr/>
        </p:nvGrpSpPr>
        <p:grpSpPr>
          <a:xfrm>
            <a:off x="8985726" y="3638872"/>
            <a:ext cx="2205868" cy="1926529"/>
            <a:chOff x="0" y="0"/>
            <a:chExt cx="3266261" cy="2849292"/>
          </a:xfrm>
        </p:grpSpPr>
        <p:sp>
          <p:nvSpPr>
            <p:cNvPr id="13" name="Freeform 6">
              <a:extLst>
                <a:ext uri="{FF2B5EF4-FFF2-40B4-BE49-F238E27FC236}">
                  <a16:creationId xmlns:a16="http://schemas.microsoft.com/office/drawing/2014/main" id="{0E0FA182-60E0-1C59-0F6A-CA61AD8A1538}"/>
                </a:ext>
              </a:extLst>
            </p:cNvPr>
            <p:cNvSpPr/>
            <p:nvPr/>
          </p:nvSpPr>
          <p:spPr>
            <a:xfrm>
              <a:off x="0" y="0"/>
              <a:ext cx="3266261" cy="2849292"/>
            </a:xfrm>
            <a:custGeom>
              <a:avLst/>
              <a:gdLst/>
              <a:ahLst/>
              <a:cxnLst/>
              <a:rect l="l" t="t" r="r" b="b"/>
              <a:pathLst>
                <a:path w="3266261" h="2849292">
                  <a:moveTo>
                    <a:pt x="0" y="0"/>
                  </a:moveTo>
                  <a:lnTo>
                    <a:pt x="3266261" y="0"/>
                  </a:lnTo>
                  <a:lnTo>
                    <a:pt x="3266261" y="2849292"/>
                  </a:lnTo>
                  <a:lnTo>
                    <a:pt x="0" y="2849292"/>
                  </a:lnTo>
                  <a:close/>
                </a:path>
              </a:pathLst>
            </a:custGeom>
            <a:solidFill>
              <a:srgbClr val="2B4A9D"/>
            </a:solidFill>
          </p:spPr>
          <p:txBody>
            <a:bodyPr/>
            <a:lstStyle/>
            <a:p>
              <a:endParaRPr lang="en-IN"/>
            </a:p>
          </p:txBody>
        </p:sp>
      </p:grpSp>
      <p:sp>
        <p:nvSpPr>
          <p:cNvPr id="14" name="TextBox 12">
            <a:extLst>
              <a:ext uri="{FF2B5EF4-FFF2-40B4-BE49-F238E27FC236}">
                <a16:creationId xmlns:a16="http://schemas.microsoft.com/office/drawing/2014/main" id="{3154C8AD-455E-E18A-1078-B314EFFBCDDB}"/>
              </a:ext>
            </a:extLst>
          </p:cNvPr>
          <p:cNvSpPr txBox="1"/>
          <p:nvPr/>
        </p:nvSpPr>
        <p:spPr>
          <a:xfrm>
            <a:off x="9250303" y="4403062"/>
            <a:ext cx="1821166" cy="298864"/>
          </a:xfrm>
          <a:prstGeom prst="rect">
            <a:avLst/>
          </a:prstGeom>
        </p:spPr>
        <p:txBody>
          <a:bodyPr wrap="square" lIns="0" tIns="0" rIns="0" bIns="0" rtlCol="0" anchor="t">
            <a:spAutoFit/>
          </a:bodyPr>
          <a:lstStyle/>
          <a:p>
            <a:pPr algn="ctr">
              <a:lnSpc>
                <a:spcPts val="2500"/>
              </a:lnSpc>
            </a:pPr>
            <a:r>
              <a:rPr lang="en-US" sz="2000" b="1" spc="100">
                <a:solidFill>
                  <a:schemeClr val="bg1"/>
                </a:solidFill>
                <a:latin typeface="Trebuchet MS" panose="020B0603020202020204" pitchFamily="34" charset="0"/>
              </a:rPr>
              <a:t>AWARENESS</a:t>
            </a:r>
          </a:p>
        </p:txBody>
      </p:sp>
      <p:sp>
        <p:nvSpPr>
          <p:cNvPr id="15" name="TextBox 14">
            <a:extLst>
              <a:ext uri="{FF2B5EF4-FFF2-40B4-BE49-F238E27FC236}">
                <a16:creationId xmlns:a16="http://schemas.microsoft.com/office/drawing/2014/main" id="{67B0A271-0615-045F-B116-065DBC56A66B}"/>
              </a:ext>
            </a:extLst>
          </p:cNvPr>
          <p:cNvSpPr txBox="1"/>
          <p:nvPr/>
        </p:nvSpPr>
        <p:spPr>
          <a:xfrm>
            <a:off x="1494997" y="1942214"/>
            <a:ext cx="8547482" cy="830997"/>
          </a:xfrm>
          <a:prstGeom prst="rect">
            <a:avLst/>
          </a:prstGeom>
          <a:noFill/>
        </p:spPr>
        <p:txBody>
          <a:bodyPr wrap="square" rtlCol="0">
            <a:spAutoFit/>
          </a:bodyPr>
          <a:lstStyle/>
          <a:p>
            <a:pPr algn="ctr"/>
            <a:r>
              <a:rPr lang="en-US" sz="4400">
                <a:solidFill>
                  <a:schemeClr val="tx2">
                    <a:lumMod val="50000"/>
                  </a:schemeClr>
                </a:solidFill>
                <a:latin typeface="Trebuchet MS" panose="020B0603020202020204" pitchFamily="34" charset="0"/>
                <a:ea typeface="Lato" panose="020F0502020204030203" pitchFamily="34" charset="0"/>
                <a:cs typeface="Lato" panose="020F0502020204030203" pitchFamily="34" charset="0"/>
              </a:rPr>
              <a:t>  12           </a:t>
            </a:r>
            <a:r>
              <a:rPr lang="en-US" sz="4800">
                <a:solidFill>
                  <a:schemeClr val="tx2">
                    <a:lumMod val="50000"/>
                  </a:schemeClr>
                </a:solidFill>
                <a:latin typeface="Trebuchet MS" panose="020B0603020202020204" pitchFamily="34" charset="0"/>
                <a:ea typeface="Lato" panose="020F0502020204030203" pitchFamily="34" charset="0"/>
                <a:cs typeface="Lato" panose="020F0502020204030203" pitchFamily="34" charset="0"/>
              </a:rPr>
              <a:t>|</a:t>
            </a:r>
            <a:r>
              <a:rPr lang="en-US" sz="4400">
                <a:solidFill>
                  <a:schemeClr val="tx2">
                    <a:lumMod val="50000"/>
                  </a:schemeClr>
                </a:solidFill>
                <a:latin typeface="Trebuchet MS" panose="020B0603020202020204" pitchFamily="34" charset="0"/>
                <a:ea typeface="Lato" panose="020F0502020204030203" pitchFamily="34" charset="0"/>
                <a:cs typeface="Lato" panose="020F0502020204030203" pitchFamily="34" charset="0"/>
              </a:rPr>
              <a:t>     14     |       550+</a:t>
            </a:r>
            <a:endParaRPr lang="en-IN" sz="4400">
              <a:solidFill>
                <a:schemeClr val="tx2">
                  <a:lumMod val="50000"/>
                </a:schemeClr>
              </a:solidFill>
              <a:latin typeface="Trebuchet MS" panose="020B0603020202020204"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482E2102-CA6B-F8D0-9539-7E955C4E0400}"/>
              </a:ext>
            </a:extLst>
          </p:cNvPr>
          <p:cNvSpPr txBox="1"/>
          <p:nvPr/>
        </p:nvSpPr>
        <p:spPr>
          <a:xfrm>
            <a:off x="987944" y="2692909"/>
            <a:ext cx="10299783" cy="584775"/>
          </a:xfrm>
          <a:prstGeom prst="rect">
            <a:avLst/>
          </a:prstGeom>
          <a:noFill/>
        </p:spPr>
        <p:txBody>
          <a:bodyPr wrap="square" rtlCol="0">
            <a:spAutoFit/>
          </a:bodyPr>
          <a:lstStyle/>
          <a:p>
            <a:r>
              <a:rPr lang="en-US" sz="1600">
                <a:solidFill>
                  <a:schemeClr val="tx2">
                    <a:lumMod val="50000"/>
                  </a:schemeClr>
                </a:solidFill>
                <a:latin typeface="Trebuchet MS" panose="020B0603020202020204" pitchFamily="34" charset="0"/>
                <a:ea typeface="Lato" panose="020F0502020204030203" pitchFamily="34" charset="0"/>
                <a:cs typeface="Lato" panose="020F0502020204030203" pitchFamily="34" charset="0"/>
              </a:rPr>
              <a:t>                 STATES                                             DISTRICTS                           EXISTING &amp; ASPIRING         				                                                                     WOMEN  ENTREPRENEURS</a:t>
            </a:r>
            <a:endParaRPr lang="en-IN" sz="1600">
              <a:solidFill>
                <a:schemeClr val="tx2">
                  <a:lumMod val="50000"/>
                </a:schemeClr>
              </a:solidFill>
              <a:latin typeface="Trebuchet MS" panose="020B0603020202020204" pitchFamily="34" charset="0"/>
              <a:ea typeface="Lato" panose="020F0502020204030203" pitchFamily="34" charset="0"/>
              <a:cs typeface="Lato" panose="020F0502020204030203" pitchFamily="34" charset="0"/>
            </a:endParaRPr>
          </a:p>
        </p:txBody>
      </p:sp>
      <p:grpSp>
        <p:nvGrpSpPr>
          <p:cNvPr id="17" name="Group 5">
            <a:extLst>
              <a:ext uri="{FF2B5EF4-FFF2-40B4-BE49-F238E27FC236}">
                <a16:creationId xmlns:a16="http://schemas.microsoft.com/office/drawing/2014/main" id="{7F21A0A0-1471-051E-1EFB-5D49F495EAB1}"/>
              </a:ext>
            </a:extLst>
          </p:cNvPr>
          <p:cNvGrpSpPr/>
          <p:nvPr/>
        </p:nvGrpSpPr>
        <p:grpSpPr>
          <a:xfrm>
            <a:off x="431558" y="3600713"/>
            <a:ext cx="2126877" cy="1944712"/>
            <a:chOff x="0" y="0"/>
            <a:chExt cx="3266261" cy="2849292"/>
          </a:xfrm>
        </p:grpSpPr>
        <p:sp>
          <p:nvSpPr>
            <p:cNvPr id="18" name="Freeform 6">
              <a:extLst>
                <a:ext uri="{FF2B5EF4-FFF2-40B4-BE49-F238E27FC236}">
                  <a16:creationId xmlns:a16="http://schemas.microsoft.com/office/drawing/2014/main" id="{5FB60E5A-D281-BFF7-0B56-667B560F3D3F}"/>
                </a:ext>
              </a:extLst>
            </p:cNvPr>
            <p:cNvSpPr/>
            <p:nvPr/>
          </p:nvSpPr>
          <p:spPr>
            <a:xfrm>
              <a:off x="0" y="0"/>
              <a:ext cx="3266261" cy="2849292"/>
            </a:xfrm>
            <a:custGeom>
              <a:avLst/>
              <a:gdLst/>
              <a:ahLst/>
              <a:cxnLst/>
              <a:rect l="l" t="t" r="r" b="b"/>
              <a:pathLst>
                <a:path w="3266261" h="2849292">
                  <a:moveTo>
                    <a:pt x="0" y="0"/>
                  </a:moveTo>
                  <a:lnTo>
                    <a:pt x="3266261" y="0"/>
                  </a:lnTo>
                  <a:lnTo>
                    <a:pt x="3266261" y="2849292"/>
                  </a:lnTo>
                  <a:lnTo>
                    <a:pt x="0" y="2849292"/>
                  </a:lnTo>
                  <a:close/>
                </a:path>
              </a:pathLst>
            </a:custGeom>
            <a:solidFill>
              <a:srgbClr val="2B4A9D"/>
            </a:solidFill>
          </p:spPr>
          <p:txBody>
            <a:bodyPr/>
            <a:lstStyle/>
            <a:p>
              <a:endParaRPr lang="en-IN"/>
            </a:p>
          </p:txBody>
        </p:sp>
      </p:grpSp>
      <p:sp>
        <p:nvSpPr>
          <p:cNvPr id="21" name="TextBox 12">
            <a:extLst>
              <a:ext uri="{FF2B5EF4-FFF2-40B4-BE49-F238E27FC236}">
                <a16:creationId xmlns:a16="http://schemas.microsoft.com/office/drawing/2014/main" id="{1B68C760-9E49-D532-420B-2C321EF1E13F}"/>
              </a:ext>
            </a:extLst>
          </p:cNvPr>
          <p:cNvSpPr txBox="1"/>
          <p:nvPr/>
        </p:nvSpPr>
        <p:spPr>
          <a:xfrm>
            <a:off x="485165" y="3948894"/>
            <a:ext cx="1821166" cy="1260666"/>
          </a:xfrm>
          <a:prstGeom prst="rect">
            <a:avLst/>
          </a:prstGeom>
        </p:spPr>
        <p:txBody>
          <a:bodyPr wrap="square" lIns="0" tIns="0" rIns="0" bIns="0" rtlCol="0" anchor="t">
            <a:spAutoFit/>
          </a:bodyPr>
          <a:lstStyle/>
          <a:p>
            <a:pPr algn="ctr">
              <a:lnSpc>
                <a:spcPts val="2500"/>
              </a:lnSpc>
            </a:pPr>
            <a:r>
              <a:rPr lang="en-US" sz="2000" b="1" spc="100">
                <a:solidFill>
                  <a:schemeClr val="bg1"/>
                </a:solidFill>
                <a:latin typeface="Trebuchet MS" panose="020B0603020202020204" pitchFamily="34" charset="0"/>
              </a:rPr>
              <a:t>CAPACITY BUILDING</a:t>
            </a:r>
          </a:p>
          <a:p>
            <a:pPr algn="ctr">
              <a:lnSpc>
                <a:spcPts val="2500"/>
              </a:lnSpc>
            </a:pPr>
            <a:r>
              <a:rPr lang="en-US" sz="2000" b="1" spc="100">
                <a:solidFill>
                  <a:schemeClr val="bg1"/>
                </a:solidFill>
                <a:latin typeface="Trebuchet MS" panose="020B0603020202020204" pitchFamily="34" charset="0"/>
              </a:rPr>
              <a:t>AND UPSKILLING</a:t>
            </a:r>
          </a:p>
        </p:txBody>
      </p:sp>
    </p:spTree>
    <p:extLst>
      <p:ext uri="{BB962C8B-B14F-4D97-AF65-F5344CB8AC3E}">
        <p14:creationId xmlns:p14="http://schemas.microsoft.com/office/powerpoint/2010/main" val="4179170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681938" y="605059"/>
            <a:ext cx="3365297" cy="689291"/>
          </a:xfrm>
          <a:prstGeom prst="rect">
            <a:avLst/>
          </a:prstGeom>
        </p:spPr>
        <p:txBody>
          <a:bodyPr vert="horz" wrap="square" lIns="0" tIns="12065" rIns="0" bIns="0" rtlCol="0">
            <a:spAutoFit/>
          </a:bodyPr>
          <a:lstStyle/>
          <a:p>
            <a:pPr marL="12700">
              <a:lnSpc>
                <a:spcPct val="100000"/>
              </a:lnSpc>
              <a:spcBef>
                <a:spcPts val="95"/>
              </a:spcBef>
            </a:pPr>
            <a:r>
              <a:rPr spc="-5"/>
              <a:t>Thank</a:t>
            </a:r>
            <a:r>
              <a:rPr spc="-114"/>
              <a:t> </a:t>
            </a:r>
            <a:r>
              <a:rPr spc="-135"/>
              <a:t>You</a:t>
            </a:r>
          </a:p>
        </p:txBody>
      </p:sp>
      <p:sp>
        <p:nvSpPr>
          <p:cNvPr id="4" name="object 4"/>
          <p:cNvSpPr txBox="1"/>
          <p:nvPr/>
        </p:nvSpPr>
        <p:spPr>
          <a:xfrm>
            <a:off x="681938" y="4791240"/>
            <a:ext cx="3169285" cy="513715"/>
          </a:xfrm>
          <a:prstGeom prst="rect">
            <a:avLst/>
          </a:prstGeom>
        </p:spPr>
        <p:txBody>
          <a:bodyPr vert="horz" wrap="square" lIns="0" tIns="12700" rIns="0" bIns="0" rtlCol="0">
            <a:spAutoFit/>
          </a:bodyPr>
          <a:lstStyle/>
          <a:p>
            <a:pPr marL="12700">
              <a:lnSpc>
                <a:spcPct val="100000"/>
              </a:lnSpc>
              <a:spcBef>
                <a:spcPts val="100"/>
              </a:spcBef>
            </a:pPr>
            <a:r>
              <a:rPr lang="en-US" sz="3200" b="1">
                <a:latin typeface="Trebuchet MS"/>
                <a:cs typeface="Trebuchet MS"/>
              </a:rPr>
              <a:t>Connect</a:t>
            </a:r>
            <a:r>
              <a:rPr lang="en-US" sz="3200" b="1" spc="-45">
                <a:latin typeface="Trebuchet MS"/>
                <a:cs typeface="Trebuchet MS"/>
              </a:rPr>
              <a:t> </a:t>
            </a:r>
            <a:r>
              <a:rPr lang="en-US" sz="3200" b="1">
                <a:latin typeface="Trebuchet MS"/>
                <a:cs typeface="Trebuchet MS"/>
              </a:rPr>
              <a:t>With</a:t>
            </a:r>
            <a:r>
              <a:rPr lang="en-US" sz="3200" b="1" spc="-35">
                <a:latin typeface="Trebuchet MS"/>
                <a:cs typeface="Trebuchet MS"/>
              </a:rPr>
              <a:t> </a:t>
            </a:r>
            <a:r>
              <a:rPr lang="en-US" sz="3200" b="1">
                <a:latin typeface="Trebuchet MS"/>
                <a:cs typeface="Trebuchet MS"/>
              </a:rPr>
              <a:t>Us</a:t>
            </a:r>
            <a:endParaRPr sz="3200">
              <a:latin typeface="Trebuchet MS"/>
              <a:cs typeface="Trebuchet MS"/>
            </a:endParaRPr>
          </a:p>
        </p:txBody>
      </p:sp>
      <p:pic>
        <p:nvPicPr>
          <p:cNvPr id="5" name="object 5"/>
          <p:cNvPicPr/>
          <p:nvPr/>
        </p:nvPicPr>
        <p:blipFill>
          <a:blip r:embed="rId2" cstate="print"/>
          <a:stretch>
            <a:fillRect/>
          </a:stretch>
        </p:blipFill>
        <p:spPr>
          <a:xfrm>
            <a:off x="632155" y="5474754"/>
            <a:ext cx="629412" cy="629411"/>
          </a:xfrm>
          <a:prstGeom prst="rect">
            <a:avLst/>
          </a:prstGeom>
        </p:spPr>
      </p:pic>
      <p:sp>
        <p:nvSpPr>
          <p:cNvPr id="6" name="object 6"/>
          <p:cNvSpPr txBox="1"/>
          <p:nvPr/>
        </p:nvSpPr>
        <p:spPr>
          <a:xfrm>
            <a:off x="1300937" y="5633352"/>
            <a:ext cx="1397635" cy="299720"/>
          </a:xfrm>
          <a:prstGeom prst="rect">
            <a:avLst/>
          </a:prstGeom>
        </p:spPr>
        <p:txBody>
          <a:bodyPr vert="horz" wrap="square" lIns="0" tIns="12700" rIns="0" bIns="0" rtlCol="0">
            <a:spAutoFit/>
          </a:bodyPr>
          <a:lstStyle/>
          <a:p>
            <a:pPr marL="12700">
              <a:lnSpc>
                <a:spcPct val="100000"/>
              </a:lnSpc>
              <a:spcBef>
                <a:spcPts val="100"/>
              </a:spcBef>
            </a:pPr>
            <a:r>
              <a:rPr lang="en-US" sz="1800" spc="-5">
                <a:latin typeface="Trebuchet MS"/>
                <a:cs typeface="Trebuchet MS"/>
              </a:rPr>
              <a:t>1800-11-5565</a:t>
            </a:r>
            <a:endParaRPr sz="1800">
              <a:latin typeface="Trebuchet MS"/>
              <a:cs typeface="Trebuchet MS"/>
            </a:endParaRPr>
          </a:p>
        </p:txBody>
      </p:sp>
      <p:pic>
        <p:nvPicPr>
          <p:cNvPr id="7" name="object 7"/>
          <p:cNvPicPr/>
          <p:nvPr/>
        </p:nvPicPr>
        <p:blipFill>
          <a:blip r:embed="rId3" cstate="print"/>
          <a:stretch>
            <a:fillRect/>
          </a:stretch>
        </p:blipFill>
        <p:spPr>
          <a:xfrm>
            <a:off x="2994355" y="5499139"/>
            <a:ext cx="533400" cy="533400"/>
          </a:xfrm>
          <a:prstGeom prst="rect">
            <a:avLst/>
          </a:prstGeom>
        </p:spPr>
      </p:pic>
      <p:sp>
        <p:nvSpPr>
          <p:cNvPr id="8" name="object 8"/>
          <p:cNvSpPr txBox="1"/>
          <p:nvPr/>
        </p:nvSpPr>
        <p:spPr>
          <a:xfrm>
            <a:off x="3615384" y="5609273"/>
            <a:ext cx="1439545" cy="299720"/>
          </a:xfrm>
          <a:prstGeom prst="rect">
            <a:avLst/>
          </a:prstGeom>
        </p:spPr>
        <p:txBody>
          <a:bodyPr vert="horz" wrap="square" lIns="0" tIns="12700" rIns="0" bIns="0" rtlCol="0">
            <a:spAutoFit/>
          </a:bodyPr>
          <a:lstStyle/>
          <a:p>
            <a:pPr marL="12700">
              <a:lnSpc>
                <a:spcPct val="100000"/>
              </a:lnSpc>
              <a:spcBef>
                <a:spcPts val="100"/>
              </a:spcBef>
            </a:pPr>
            <a:r>
              <a:rPr lang="en-US" sz="1800" spc="-5">
                <a:latin typeface="Trebuchet MS"/>
                <a:cs typeface="Trebuchet MS"/>
              </a:rPr>
              <a:t>@startupindia</a:t>
            </a:r>
            <a:endParaRPr sz="1800">
              <a:latin typeface="Trebuchet MS"/>
              <a:cs typeface="Trebuchet MS"/>
            </a:endParaRPr>
          </a:p>
        </p:txBody>
      </p:sp>
      <p:pic>
        <p:nvPicPr>
          <p:cNvPr id="11" name="object 11"/>
          <p:cNvPicPr/>
          <p:nvPr/>
        </p:nvPicPr>
        <p:blipFill>
          <a:blip r:embed="rId4" cstate="print"/>
          <a:stretch>
            <a:fillRect/>
          </a:stretch>
        </p:blipFill>
        <p:spPr>
          <a:xfrm>
            <a:off x="5463234" y="5520475"/>
            <a:ext cx="499872" cy="501396"/>
          </a:xfrm>
          <a:prstGeom prst="rect">
            <a:avLst/>
          </a:prstGeom>
        </p:spPr>
      </p:pic>
      <p:sp>
        <p:nvSpPr>
          <p:cNvPr id="12" name="object 12"/>
          <p:cNvSpPr txBox="1"/>
          <p:nvPr/>
        </p:nvSpPr>
        <p:spPr>
          <a:xfrm>
            <a:off x="6068389" y="5614454"/>
            <a:ext cx="1348740" cy="299720"/>
          </a:xfrm>
          <a:prstGeom prst="rect">
            <a:avLst/>
          </a:prstGeom>
        </p:spPr>
        <p:txBody>
          <a:bodyPr vert="horz" wrap="square" lIns="0" tIns="12700" rIns="0" bIns="0" rtlCol="0">
            <a:spAutoFit/>
          </a:bodyPr>
          <a:lstStyle/>
          <a:p>
            <a:pPr marL="12700">
              <a:lnSpc>
                <a:spcPct val="100000"/>
              </a:lnSpc>
              <a:spcBef>
                <a:spcPts val="100"/>
              </a:spcBef>
            </a:pPr>
            <a:r>
              <a:rPr lang="en-US" sz="1800" spc="-5">
                <a:latin typeface="Trebuchet MS"/>
                <a:cs typeface="Trebuchet MS"/>
              </a:rPr>
              <a:t>Startup</a:t>
            </a:r>
            <a:r>
              <a:rPr lang="en-US" sz="1800" spc="-65">
                <a:latin typeface="Trebuchet MS"/>
                <a:cs typeface="Trebuchet MS"/>
              </a:rPr>
              <a:t> </a:t>
            </a:r>
            <a:r>
              <a:rPr lang="en-US" sz="1800" spc="-5">
                <a:latin typeface="Trebuchet MS"/>
                <a:cs typeface="Trebuchet MS"/>
              </a:rPr>
              <a:t>India</a:t>
            </a:r>
            <a:endParaRPr sz="1800">
              <a:latin typeface="Trebuchet MS"/>
              <a:cs typeface="Trebuchet MS"/>
            </a:endParaRPr>
          </a:p>
        </p:txBody>
      </p:sp>
      <p:sp>
        <p:nvSpPr>
          <p:cNvPr id="13" name="object 13"/>
          <p:cNvSpPr/>
          <p:nvPr/>
        </p:nvSpPr>
        <p:spPr>
          <a:xfrm>
            <a:off x="684276" y="1269491"/>
            <a:ext cx="3362960" cy="0"/>
          </a:xfrm>
          <a:custGeom>
            <a:avLst/>
            <a:gdLst/>
            <a:ahLst/>
            <a:cxnLst/>
            <a:rect l="l" t="t" r="r" b="b"/>
            <a:pathLst>
              <a:path w="3362960">
                <a:moveTo>
                  <a:pt x="0" y="0"/>
                </a:moveTo>
                <a:lnTo>
                  <a:pt x="3362579" y="0"/>
                </a:lnTo>
              </a:path>
            </a:pathLst>
          </a:custGeom>
          <a:ln w="6350">
            <a:solidFill>
              <a:srgbClr val="FFFFFF"/>
            </a:solidFill>
          </a:ln>
        </p:spPr>
        <p:txBody>
          <a:bodyPr wrap="square" lIns="0" tIns="0" rIns="0" bIns="0" rtlCol="0"/>
          <a:lstStyle/>
          <a:p>
            <a:endParaRPr/>
          </a:p>
        </p:txBody>
      </p:sp>
      <p:pic>
        <p:nvPicPr>
          <p:cNvPr id="14" name="object 14"/>
          <p:cNvPicPr/>
          <p:nvPr/>
        </p:nvPicPr>
        <p:blipFill>
          <a:blip r:embed="rId5" cstate="print"/>
          <a:stretch>
            <a:fillRect/>
          </a:stretch>
        </p:blipFill>
        <p:spPr>
          <a:xfrm>
            <a:off x="399413" y="1553045"/>
            <a:ext cx="3531285" cy="2681572"/>
          </a:xfrm>
          <a:prstGeom prst="rect">
            <a:avLst/>
          </a:prstGeom>
        </p:spPr>
      </p:pic>
      <p:sp>
        <p:nvSpPr>
          <p:cNvPr id="15" name="object 15"/>
          <p:cNvSpPr txBox="1"/>
          <p:nvPr/>
        </p:nvSpPr>
        <p:spPr>
          <a:xfrm>
            <a:off x="681938" y="4112612"/>
            <a:ext cx="1451610" cy="197490"/>
          </a:xfrm>
          <a:prstGeom prst="rect">
            <a:avLst/>
          </a:prstGeom>
        </p:spPr>
        <p:txBody>
          <a:bodyPr vert="horz" wrap="square" lIns="0" tIns="12700" rIns="0" bIns="0" rtlCol="0">
            <a:spAutoFit/>
          </a:bodyPr>
          <a:lstStyle/>
          <a:p>
            <a:pPr marL="12700">
              <a:lnSpc>
                <a:spcPct val="100000"/>
              </a:lnSpc>
              <a:spcBef>
                <a:spcPts val="100"/>
              </a:spcBef>
            </a:pPr>
            <a:r>
              <a:rPr lang="en-US" sz="1200">
                <a:latin typeface="Trebuchet MS"/>
                <a:cs typeface="Trebuchet MS"/>
              </a:rPr>
              <a:t>Scan</a:t>
            </a:r>
            <a:r>
              <a:rPr lang="en-US" sz="1200" spc="-50">
                <a:latin typeface="Trebuchet MS"/>
                <a:cs typeface="Trebuchet MS"/>
              </a:rPr>
              <a:t> </a:t>
            </a:r>
            <a:r>
              <a:rPr lang="en-US" sz="1200">
                <a:latin typeface="Trebuchet MS"/>
                <a:cs typeface="Trebuchet MS"/>
              </a:rPr>
              <a:t>the</a:t>
            </a:r>
            <a:r>
              <a:rPr lang="en-US" sz="1200" spc="-45">
                <a:latin typeface="Trebuchet MS"/>
                <a:cs typeface="Trebuchet MS"/>
              </a:rPr>
              <a:t> </a:t>
            </a:r>
            <a:r>
              <a:rPr lang="en-US" sz="1200">
                <a:latin typeface="Trebuchet MS"/>
                <a:cs typeface="Trebuchet MS"/>
              </a:rPr>
              <a:t>QR</a:t>
            </a:r>
            <a:r>
              <a:rPr lang="en-US" sz="1200" spc="-20">
                <a:latin typeface="Trebuchet MS"/>
                <a:cs typeface="Trebuchet MS"/>
              </a:rPr>
              <a:t> </a:t>
            </a:r>
            <a:r>
              <a:rPr lang="en-US" sz="1200">
                <a:latin typeface="Trebuchet MS"/>
                <a:cs typeface="Trebuchet MS"/>
              </a:rPr>
              <a:t>for</a:t>
            </a:r>
            <a:r>
              <a:rPr lang="en-US" sz="1200" spc="-40">
                <a:latin typeface="Trebuchet MS"/>
                <a:cs typeface="Trebuchet MS"/>
              </a:rPr>
              <a:t> </a:t>
            </a:r>
            <a:r>
              <a:rPr lang="en-US" sz="1200" spc="-35">
                <a:latin typeface="Trebuchet MS"/>
                <a:cs typeface="Trebuchet MS"/>
              </a:rPr>
              <a:t>FAQs</a:t>
            </a:r>
            <a:endParaRPr sz="1200">
              <a:latin typeface="Trebuchet MS"/>
              <a:cs typeface="Trebuchet MS"/>
            </a:endParaRPr>
          </a:p>
        </p:txBody>
      </p:sp>
      <p:pic>
        <p:nvPicPr>
          <p:cNvPr id="16" name="object 16"/>
          <p:cNvPicPr/>
          <p:nvPr/>
        </p:nvPicPr>
        <p:blipFill>
          <a:blip r:embed="rId6" cstate="print">
            <a:duotone>
              <a:prstClr val="black"/>
              <a:schemeClr val="tx1">
                <a:tint val="45000"/>
                <a:satMod val="400000"/>
              </a:schemeClr>
            </a:duotone>
          </a:blip>
          <a:stretch>
            <a:fillRect/>
          </a:stretch>
        </p:blipFill>
        <p:spPr>
          <a:xfrm>
            <a:off x="8403031" y="348995"/>
            <a:ext cx="3328415" cy="1840991"/>
          </a:xfrm>
          <a:prstGeom prst="rect">
            <a:avLst/>
          </a:prstGeom>
        </p:spPr>
      </p:pic>
      <p:pic>
        <p:nvPicPr>
          <p:cNvPr id="17" name="object 17"/>
          <p:cNvPicPr/>
          <p:nvPr/>
        </p:nvPicPr>
        <p:blipFill>
          <a:blip r:embed="rId7" cstate="print"/>
          <a:stretch>
            <a:fillRect/>
          </a:stretch>
        </p:blipFill>
        <p:spPr>
          <a:xfrm>
            <a:off x="8649918" y="2235463"/>
            <a:ext cx="2834640" cy="65836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425;p2">
            <a:extLst>
              <a:ext uri="{FF2B5EF4-FFF2-40B4-BE49-F238E27FC236}">
                <a16:creationId xmlns:a16="http://schemas.microsoft.com/office/drawing/2014/main" id="{FEC6638B-A1FE-9F9A-9688-9174E398F7FD}"/>
              </a:ext>
            </a:extLst>
          </p:cNvPr>
          <p:cNvSpPr txBox="1"/>
          <p:nvPr/>
        </p:nvSpPr>
        <p:spPr>
          <a:xfrm>
            <a:off x="133384" y="2832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STARTUP ECOSYSTEM IN INDIA </a:t>
            </a:r>
          </a:p>
        </p:txBody>
      </p:sp>
      <p:pic>
        <p:nvPicPr>
          <p:cNvPr id="14" name="Picture 13">
            <a:extLst>
              <a:ext uri="{FF2B5EF4-FFF2-40B4-BE49-F238E27FC236}">
                <a16:creationId xmlns:a16="http://schemas.microsoft.com/office/drawing/2014/main" id="{2A45876E-8596-7425-414F-D8246010652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612" b="94131" l="9595" r="93177">
                        <a14:foregroundMark x1="41151" y1="41761" x2="42644" y2="55530"/>
                        <a14:foregroundMark x1="37953" y1="6998" x2="37953" y2="6998"/>
                        <a14:foregroundMark x1="33902" y1="4740" x2="33902" y2="4740"/>
                        <a14:foregroundMark x1="34542" y1="4515" x2="38166" y2="4515"/>
                        <a14:foregroundMark x1="38380" y1="4740" x2="41151" y2="8578"/>
                        <a14:foregroundMark x1="42431" y1="9707" x2="43070" y2="14898"/>
                        <a14:foregroundMark x1="48827" y1="23025" x2="48827" y2="23025"/>
                        <a14:foregroundMark x1="50107" y1="23476" x2="50107" y2="23476"/>
                        <a14:foregroundMark x1="49467" y1="27088" x2="49467" y2="27088"/>
                        <a14:foregroundMark x1="52239" y1="30023" x2="52239" y2="30023"/>
                        <a14:foregroundMark x1="52026" y1="29120" x2="52026" y2="29120"/>
                        <a14:foregroundMark x1="51173" y1="28217" x2="51173" y2="28217"/>
                        <a14:foregroundMark x1="26013" y1="36569" x2="26013" y2="36569"/>
                        <a14:foregroundMark x1="23454" y1="35214" x2="23454" y2="35214"/>
                        <a14:foregroundMark x1="24307" y1="31828" x2="24307" y2="31828"/>
                        <a14:foregroundMark x1="35821" y1="19865" x2="35821" y2="19865"/>
                        <a14:foregroundMark x1="19190" y1="46501" x2="19190" y2="46501"/>
                        <a14:foregroundMark x1="20469" y1="45598" x2="20469" y2="45598"/>
                        <a14:foregroundMark x1="20469" y1="45372" x2="20469" y2="45372"/>
                        <a14:foregroundMark x1="20469" y1="45824" x2="20469" y2="45824"/>
                        <a14:foregroundMark x1="20469" y1="46275" x2="20469" y2="46275"/>
                        <a14:foregroundMark x1="20682" y1="46727" x2="20682" y2="46727"/>
                        <a14:foregroundMark x1="18763" y1="45824" x2="18763" y2="45824"/>
                        <a14:foregroundMark x1="23028" y1="50564" x2="23028" y2="50564"/>
                        <a14:foregroundMark x1="20682" y1="45598" x2="20682" y2="45598"/>
                        <a14:foregroundMark x1="20682" y1="45824" x2="20682" y2="45824"/>
                        <a14:foregroundMark x1="20682" y1="45824" x2="20682" y2="45824"/>
                        <a14:foregroundMark x1="20682" y1="45824" x2="20682" y2="45824"/>
                        <a14:foregroundMark x1="17271" y1="41309" x2="17271" y2="41309"/>
                        <a14:foregroundMark x1="17484" y1="42212" x2="17484" y2="42212"/>
                        <a14:foregroundMark x1="17697" y1="43115" x2="17697" y2="43115"/>
                        <a14:foregroundMark x1="18337" y1="43792" x2="18337" y2="43792"/>
                        <a14:foregroundMark x1="19403" y1="44921" x2="19403" y2="44921"/>
                        <a14:foregroundMark x1="18550" y1="39955" x2="18550" y2="39955"/>
                        <a14:foregroundMark x1="19616" y1="40406" x2="19616" y2="40406"/>
                        <a14:foregroundMark x1="20682" y1="40632" x2="20682" y2="40632"/>
                        <a14:foregroundMark x1="21535" y1="40632" x2="21535" y2="40632"/>
                        <a14:foregroundMark x1="21962" y1="40632" x2="21962" y2="40632"/>
                        <a14:foregroundMark x1="23667" y1="40181" x2="23667" y2="40181"/>
                        <a14:foregroundMark x1="93390" y1="52370" x2="93390" y2="52370"/>
                        <a14:foregroundMark x1="71215" y1="30926" x2="71215" y2="30926"/>
                        <a14:foregroundMark x1="70149" y1="33860" x2="70149" y2="33860"/>
                        <a14:foregroundMark x1="79104" y1="34989" x2="79104" y2="34989"/>
                        <a14:foregroundMark x1="82303" y1="30474" x2="82303" y2="30474"/>
                        <a14:foregroundMark x1="87420" y1="28894" x2="87420" y2="28894"/>
                        <a14:foregroundMark x1="83795" y1="43341" x2="83795" y2="43341"/>
                        <a14:foregroundMark x1="83795" y1="44921" x2="83795" y2="44921"/>
                        <a14:foregroundMark x1="79318" y1="42664" x2="79318" y2="42664"/>
                        <a14:foregroundMark x1="79318" y1="41084" x2="79318" y2="41084"/>
                        <a14:foregroundMark x1="79104" y1="41986" x2="79104" y2="41986"/>
                        <a14:foregroundMark x1="80597" y1="40858" x2="80597" y2="40858"/>
                        <a14:foregroundMark x1="81237" y1="39955" x2="81237" y2="39955"/>
                        <a14:foregroundMark x1="42217" y1="90971" x2="42217" y2="90971"/>
                        <a14:foregroundMark x1="37100" y1="88488" x2="37100" y2="88488"/>
                        <a14:foregroundMark x1="36461" y1="85327" x2="36461" y2="85327"/>
                        <a14:foregroundMark x1="35821" y1="83521" x2="35821" y2="83521"/>
                        <a14:foregroundMark x1="34755" y1="82167" x2="34755" y2="82167"/>
                        <a14:foregroundMark x1="35608" y1="84650" x2="35608" y2="84650"/>
                        <a14:foregroundMark x1="46908" y1="85327" x2="46908" y2="85327"/>
                        <a14:foregroundMark x1="46695" y1="81490" x2="46695" y2="81490"/>
                        <a14:foregroundMark x1="50107" y1="69300" x2="50107" y2="69300"/>
                        <a14:foregroundMark x1="53518" y1="67043" x2="53518" y2="67043"/>
                        <a14:foregroundMark x1="72495" y1="49436" x2="72495" y2="49436"/>
                        <a14:foregroundMark x1="68230" y1="49661" x2="68230" y2="49661"/>
                        <a14:foregroundMark x1="67804" y1="52822" x2="67804" y2="52822"/>
                        <a14:foregroundMark x1="33689" y1="4740" x2="33689" y2="4740"/>
                        <a14:foregroundMark x1="34115" y1="4515" x2="34115" y2="4515"/>
                        <a14:foregroundMark x1="34115" y1="4063" x2="34115" y2="4063"/>
                        <a14:foregroundMark x1="87633" y1="93905" x2="87633" y2="93905"/>
                        <a14:foregroundMark x1="86994" y1="90971" x2="86994" y2="90971"/>
                        <a14:foregroundMark x1="36674" y1="3837" x2="36674" y2="3837"/>
                        <a14:foregroundMark x1="76972" y1="34312" x2="76972" y2="34312"/>
                        <a14:foregroundMark x1="79957" y1="30474" x2="79957" y2="30474"/>
                        <a14:foregroundMark x1="91898" y1="30926" x2="91898" y2="30926"/>
                        <a14:foregroundMark x1="86567" y1="37923" x2="86567" y2="37923"/>
                        <a14:foregroundMark x1="23881" y1="79684" x2="23881" y2="79684"/>
                        <a14:foregroundMark x1="24094" y1="79458" x2="24094" y2="79458"/>
                        <a14:foregroundMark x1="24094" y1="79684" x2="24094" y2="79684"/>
                        <a14:foregroundMark x1="24094" y1="79684" x2="24094" y2="79684"/>
                        <a14:foregroundMark x1="23881" y1="79684" x2="23881" y2="79458"/>
                        <a14:foregroundMark x1="23667" y1="79233" x2="24094" y2="79910"/>
                        <a14:foregroundMark x1="23667" y1="79458" x2="24307" y2="79684"/>
                        <a14:foregroundMark x1="24520" y1="77878" x2="24520" y2="77878"/>
                        <a14:foregroundMark x1="24520" y1="78104" x2="24520" y2="78104"/>
                        <a14:foregroundMark x1="24520" y1="78104" x2="24520" y2="78104"/>
                        <a14:foregroundMark x1="24520" y1="78104" x2="24520" y2="78104"/>
                        <a14:foregroundMark x1="24733" y1="78104" x2="24733" y2="78104"/>
                        <a14:foregroundMark x1="24733" y1="78104" x2="24733" y2="78104"/>
                        <a14:foregroundMark x1="24733" y1="77878" x2="24733" y2="77878"/>
                        <a14:foregroundMark x1="24520" y1="77878" x2="24520" y2="77878"/>
                        <a14:foregroundMark x1="24520" y1="77878" x2="24520" y2="77878"/>
                        <a14:foregroundMark x1="24520" y1="77878" x2="24520" y2="77878"/>
                        <a14:foregroundMark x1="24947" y1="81716" x2="24947" y2="81716"/>
                        <a14:foregroundMark x1="24733" y1="81716" x2="24520" y2="81941"/>
                        <a14:foregroundMark x1="24520" y1="81941" x2="24520" y2="81941"/>
                        <a14:foregroundMark x1="24520" y1="81941" x2="24520" y2="81941"/>
                        <a14:foregroundMark x1="24520" y1="81941" x2="24520" y2="81941"/>
                        <a14:foregroundMark x1="24733" y1="81941" x2="24733" y2="81941"/>
                        <a14:foregroundMark x1="84861" y1="77201" x2="84861" y2="77201"/>
                        <a14:foregroundMark x1="84861" y1="76298" x2="84861" y2="76298"/>
                        <a14:foregroundMark x1="85075" y1="75621" x2="85075" y2="75621"/>
                        <a14:foregroundMark x1="85288" y1="79152" x2="85288" y2="78781"/>
                        <a14:foregroundMark x1="83795" y1="83296" x2="84861" y2="82844"/>
                        <a14:foregroundMark x1="85501" y1="79080" x2="85501" y2="78555"/>
                        <a14:foregroundMark x1="85501" y1="78555" x2="85501" y2="78555"/>
                        <a14:foregroundMark x1="85501" y1="78781" x2="85501" y2="79080"/>
                        <a14:foregroundMark x1="85501" y1="78555" x2="85501" y2="78555"/>
                        <a14:foregroundMark x1="85501" y1="78555" x2="85501" y2="78330"/>
                        <a14:foregroundMark x1="84648" y1="77652" x2="84861" y2="78104"/>
                        <a14:foregroundMark x1="85714" y1="78781" x2="85714" y2="78781"/>
                        <a14:foregroundMark x1="84861" y1="80587" x2="84861" y2="80587"/>
                        <a14:foregroundMark x1="84435" y1="79684" x2="84435" y2="79684"/>
                        <a14:foregroundMark x1="85501" y1="78781" x2="85501" y2="78781"/>
                        <a14:foregroundMark x1="85928" y1="78330" x2="85714" y2="79458"/>
                        <a14:foregroundMark x1="85501" y1="79684" x2="85714" y2="79910"/>
                        <a14:foregroundMark x1="85714" y1="79684" x2="85928" y2="78104"/>
                        <a14:foregroundMark x1="85928" y1="78104" x2="85928" y2="78104"/>
                        <a14:foregroundMark x1="85714" y1="78104" x2="85714" y2="78104"/>
                        <a14:foregroundMark x1="85714" y1="78104" x2="85714" y2="78104"/>
                        <a14:foregroundMark x1="85714" y1="78330" x2="85714" y2="78330"/>
                        <a14:foregroundMark x1="85714" y1="78330" x2="85714" y2="77878"/>
                        <a14:foregroundMark x1="85714" y1="77878" x2="85501" y2="80587"/>
                        <a14:foregroundMark x1="86780" y1="90745" x2="86780" y2="90745"/>
                        <a14:foregroundMark x1="86780" y1="90745" x2="86780" y2="90293"/>
                        <a14:foregroundMark x1="86780" y1="90293" x2="86994" y2="90971"/>
                        <a14:foregroundMark x1="87207" y1="89165" x2="87420" y2="89842"/>
                        <a14:foregroundMark x1="84861" y1="87359" x2="85075" y2="88262"/>
                        <a14:foregroundMark x1="85714" y1="90068" x2="86994" y2="90068"/>
                        <a14:foregroundMark x1="86994" y1="90519" x2="87207" y2="91196"/>
                        <a14:foregroundMark x1="87207" y1="90971" x2="87207" y2="90971"/>
                        <a14:foregroundMark x1="87207" y1="91196" x2="87207" y2="91422"/>
                        <a14:foregroundMark x1="86780" y1="90971" x2="87207" y2="91422"/>
                        <a14:foregroundMark x1="87207" y1="92777" x2="87633" y2="94131"/>
                        <a14:foregroundMark x1="87207" y1="92777" x2="87207" y2="92325"/>
                        <a14:foregroundMark x1="87207" y1="92551" x2="87420" y2="93228"/>
                        <a14:foregroundMark x1="87420" y1="93228" x2="87420" y2="92325"/>
                        <a14:foregroundMark x1="87420" y1="92551" x2="87420" y2="92551"/>
                        <a14:foregroundMark x1="87420" y1="92551" x2="87420" y2="92551"/>
                        <a14:foregroundMark x1="87420" y1="92551" x2="87846" y2="92777"/>
                        <a14:foregroundMark x1="87846" y1="92777" x2="86994" y2="92551"/>
                        <a14:foregroundMark x1="25586" y1="85327" x2="25586" y2="85327"/>
                        <a14:foregroundMark x1="28785" y1="85553" x2="28785" y2="85553"/>
                        <a14:foregroundMark x1="26439" y1="81941" x2="26439" y2="81941"/>
                        <a14:foregroundMark x1="26439" y1="80361" x2="26439" y2="80361"/>
                        <a14:foregroundMark x1="24947" y1="82844" x2="24947" y2="82844"/>
                        <a14:foregroundMark x1="26013" y1="83747" x2="26013" y2="83747"/>
                        <a14:backgroundMark x1="53518" y1="25282" x2="53518" y2="25282"/>
                        <a14:backgroundMark x1="45416" y1="16930" x2="45416" y2="16930"/>
                        <a14:backgroundMark x1="21109" y1="45147" x2="21109" y2="45147"/>
                        <a14:backgroundMark x1="20469" y1="45372" x2="20469" y2="45372"/>
                        <a14:backgroundMark x1="20469" y1="45372" x2="20469" y2="45372"/>
                        <a14:backgroundMark x1="19829" y1="45598" x2="19829" y2="45598"/>
                        <a14:backgroundMark x1="20682" y1="45824" x2="20682" y2="45824"/>
                        <a14:backgroundMark x1="90832" y1="52370" x2="91471" y2="52370"/>
                        <a14:backgroundMark x1="93177" y1="52596" x2="93177" y2="52596"/>
                        <a14:backgroundMark x1="93390" y1="52370" x2="93390" y2="52370"/>
                        <a14:backgroundMark x1="93177" y1="51919" x2="93177" y2="51919"/>
                        <a14:backgroundMark x1="75693" y1="28442" x2="75267" y2="27314"/>
                        <a14:backgroundMark x1="78678" y1="25959" x2="78678" y2="25959"/>
                        <a14:backgroundMark x1="79744" y1="27991" x2="79744" y2="27991"/>
                        <a14:backgroundMark x1="80597" y1="28442" x2="80597" y2="28442"/>
                        <a14:backgroundMark x1="80810" y1="28442" x2="80810" y2="28442"/>
                        <a14:backgroundMark x1="81663" y1="28442" x2="81663" y2="28442"/>
                        <a14:backgroundMark x1="60128" y1="29571" x2="60128" y2="29571"/>
                        <a14:backgroundMark x1="76759" y1="43341" x2="76759" y2="43341"/>
                        <a14:backgroundMark x1="72495" y1="36343" x2="72495" y2="36343"/>
                        <a14:backgroundMark x1="70576" y1="69977" x2="70576" y2="69977"/>
                        <a14:backgroundMark x1="77399" y1="30926" x2="77399" y2="30926"/>
                        <a14:backgroundMark x1="23028" y1="37698" x2="23028" y2="37698"/>
                        <a14:backgroundMark x1="35181" y1="2935" x2="35181" y2="2935"/>
                        <a14:backgroundMark x1="34115" y1="2935" x2="34115" y2="2935"/>
                        <a14:backgroundMark x1="34115" y1="4063" x2="34115" y2="4063"/>
                        <a14:backgroundMark x1="36674" y1="3386" x2="36674" y2="3386"/>
                        <a14:backgroundMark x1="22601" y1="76072" x2="22812" y2="77022"/>
                        <a14:backgroundMark x1="26013" y1="88488" x2="26013" y2="88488"/>
                        <a14:backgroundMark x1="26013" y1="88262" x2="26013" y2="88262"/>
                        <a14:backgroundMark x1="23028" y1="75621" x2="24264" y2="77052"/>
                        <a14:backgroundMark x1="23265" y1="77639" x2="23028" y2="77427"/>
                        <a14:backgroundMark x1="23028" y1="77427" x2="23129" y2="77718"/>
                        <a14:backgroundMark x1="25816" y1="88115" x2="26013" y2="90971"/>
                        <a14:backgroundMark x1="26013" y1="90971" x2="25609" y2="88197"/>
                        <a14:backgroundMark x1="25799" y1="79684" x2="26226" y2="79458"/>
                        <a14:backgroundMark x1="24520" y1="80361" x2="25799" y2="79684"/>
                        <a14:backgroundMark x1="24203" y1="80529" x2="24520" y2="80361"/>
                        <a14:backgroundMark x1="23655" y1="80819" x2="24144" y2="80560"/>
                        <a14:backgroundMark x1="25693" y1="81941" x2="25905" y2="82690"/>
                        <a14:backgroundMark x1="25629" y1="81716" x2="25693" y2="81941"/>
                        <a14:backgroundMark x1="25373" y1="80813" x2="25629" y2="81716"/>
                        <a14:backgroundMark x1="26540" y1="85553" x2="28571" y2="87359"/>
                        <a14:backgroundMark x1="26286" y1="85327" x2="26540" y2="85553"/>
                        <a14:backgroundMark x1="24509" y1="83747" x2="26286" y2="85327"/>
                        <a14:backgroundMark x1="23494" y1="82844" x2="24509" y2="83747"/>
                        <a14:backgroundMark x1="23241" y1="82619" x2="23494" y2="82844"/>
                        <a14:backgroundMark x1="27151" y1="81941" x2="27719" y2="82844"/>
                        <a14:backgroundMark x1="27009" y1="81716" x2="27151" y2="81941"/>
                        <a14:backgroundMark x1="26155" y1="80361" x2="27009" y2="81716"/>
                        <a14:backgroundMark x1="25729" y1="79684" x2="26155" y2="80361"/>
                        <a14:backgroundMark x1="25587" y1="79458" x2="25729" y2="79684"/>
                        <a14:backgroundMark x1="25371" y1="79115" x2="25587" y2="79458"/>
                        <a14:backgroundMark x1="24591" y1="77878" x2="24714" y2="78074"/>
                        <a14:backgroundMark x1="24307" y1="77427" x2="24591" y2="77878"/>
                        <a14:backgroundMark x1="24363" y1="80361" x2="24864" y2="81716"/>
                        <a14:backgroundMark x1="24177" y1="79858" x2="24363" y2="80361"/>
                        <a14:backgroundMark x1="23529" y1="78104" x2="23894" y2="79092"/>
                        <a14:backgroundMark x1="23445" y1="77878" x2="23529" y2="78104"/>
                        <a14:backgroundMark x1="23028" y1="76749" x2="23445" y2="77878"/>
                        <a14:backgroundMark x1="85564" y1="81392" x2="85501" y2="84199"/>
                        <a14:backgroundMark x1="85647" y1="77718" x2="85644" y2="77872"/>
                        <a14:backgroundMark x1="85678" y1="76298" x2="85658" y2="77201"/>
                        <a14:backgroundMark x1="85693" y1="75621" x2="85678" y2="76298"/>
                        <a14:backgroundMark x1="85714" y1="74718" x2="85693" y2="75621"/>
                        <a14:backgroundMark x1="86509" y1="88747" x2="86354" y2="88036"/>
                        <a14:backgroundMark x1="84877" y1="88200" x2="86263" y2="89026"/>
                        <a14:backgroundMark x1="85350" y1="88190" x2="85288" y2="88713"/>
                        <a14:backgroundMark x1="85501" y1="86907" x2="85466" y2="87202"/>
                      </a14:backgroundRemoval>
                    </a14:imgEffect>
                    <a14:imgEffect>
                      <a14:saturation sat="200000"/>
                    </a14:imgEffect>
                  </a14:imgLayer>
                </a14:imgProps>
              </a:ext>
            </a:extLst>
          </a:blip>
          <a:stretch>
            <a:fillRect/>
          </a:stretch>
        </p:blipFill>
        <p:spPr>
          <a:xfrm>
            <a:off x="5436257" y="885375"/>
            <a:ext cx="6246162" cy="5899892"/>
          </a:xfrm>
          <a:prstGeom prst="rect">
            <a:avLst/>
          </a:prstGeom>
        </p:spPr>
      </p:pic>
      <p:grpSp>
        <p:nvGrpSpPr>
          <p:cNvPr id="2" name="Group 1">
            <a:extLst>
              <a:ext uri="{FF2B5EF4-FFF2-40B4-BE49-F238E27FC236}">
                <a16:creationId xmlns:a16="http://schemas.microsoft.com/office/drawing/2014/main" id="{9CD1096E-63C3-05F9-A7E1-07C1247E3ECC}"/>
              </a:ext>
            </a:extLst>
          </p:cNvPr>
          <p:cNvGrpSpPr/>
          <p:nvPr/>
        </p:nvGrpSpPr>
        <p:grpSpPr>
          <a:xfrm>
            <a:off x="398671" y="1315156"/>
            <a:ext cx="5435416" cy="4997650"/>
            <a:chOff x="398671" y="1315156"/>
            <a:chExt cx="5435416" cy="4997650"/>
          </a:xfrm>
        </p:grpSpPr>
        <p:grpSp>
          <p:nvGrpSpPr>
            <p:cNvPr id="15" name="Group 73">
              <a:extLst>
                <a:ext uri="{FF2B5EF4-FFF2-40B4-BE49-F238E27FC236}">
                  <a16:creationId xmlns:a16="http://schemas.microsoft.com/office/drawing/2014/main" id="{69FD4878-CAEB-136A-5B86-0928FFFC6BE6}"/>
                </a:ext>
              </a:extLst>
            </p:cNvPr>
            <p:cNvGrpSpPr/>
            <p:nvPr/>
          </p:nvGrpSpPr>
          <p:grpSpPr>
            <a:xfrm flipH="1">
              <a:off x="420905" y="2433127"/>
              <a:ext cx="5413167" cy="816221"/>
              <a:chOff x="644107" y="1330751"/>
              <a:chExt cx="3874553" cy="816221"/>
            </a:xfrm>
            <a:solidFill>
              <a:srgbClr val="4A99D2"/>
            </a:solidFill>
          </p:grpSpPr>
          <p:sp>
            <p:nvSpPr>
              <p:cNvPr id="16" name="Rounded Rectangle 74">
                <a:extLst>
                  <a:ext uri="{FF2B5EF4-FFF2-40B4-BE49-F238E27FC236}">
                    <a16:creationId xmlns:a16="http://schemas.microsoft.com/office/drawing/2014/main" id="{96912200-4A42-F7DA-74DF-0430625E60B8}"/>
                  </a:ext>
                </a:extLst>
              </p:cNvPr>
              <p:cNvSpPr/>
              <p:nvPr/>
            </p:nvSpPr>
            <p:spPr>
              <a:xfrm>
                <a:off x="644107" y="1384863"/>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sp>
            <p:nvSpPr>
              <p:cNvPr id="17" name="Rounded Rectangle 75">
                <a:extLst>
                  <a:ext uri="{FF2B5EF4-FFF2-40B4-BE49-F238E27FC236}">
                    <a16:creationId xmlns:a16="http://schemas.microsoft.com/office/drawing/2014/main" id="{CE816E35-B666-8F5A-2435-CDFD65F619CA}"/>
                  </a:ext>
                </a:extLst>
              </p:cNvPr>
              <p:cNvSpPr/>
              <p:nvPr/>
            </p:nvSpPr>
            <p:spPr>
              <a:xfrm>
                <a:off x="644107" y="1330751"/>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sp>
            <p:nvSpPr>
              <p:cNvPr id="18" name="Isosceles Triangle 92">
                <a:extLst>
                  <a:ext uri="{FF2B5EF4-FFF2-40B4-BE49-F238E27FC236}">
                    <a16:creationId xmlns:a16="http://schemas.microsoft.com/office/drawing/2014/main" id="{9B50B5A8-957B-CB14-FF4D-32F85EFE2C95}"/>
                  </a:ext>
                </a:extLst>
              </p:cNvPr>
              <p:cNvSpPr/>
              <p:nvPr/>
            </p:nvSpPr>
            <p:spPr>
              <a:xfrm rot="5400000">
                <a:off x="4322531" y="1607670"/>
                <a:ext cx="183987" cy="20827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grpSp>
        <p:grpSp>
          <p:nvGrpSpPr>
            <p:cNvPr id="19" name="Group 81">
              <a:extLst>
                <a:ext uri="{FF2B5EF4-FFF2-40B4-BE49-F238E27FC236}">
                  <a16:creationId xmlns:a16="http://schemas.microsoft.com/office/drawing/2014/main" id="{746DEBC0-8AAE-D119-F532-034BE051EE88}"/>
                </a:ext>
              </a:extLst>
            </p:cNvPr>
            <p:cNvGrpSpPr/>
            <p:nvPr/>
          </p:nvGrpSpPr>
          <p:grpSpPr>
            <a:xfrm flipH="1">
              <a:off x="420905" y="3422756"/>
              <a:ext cx="5413157" cy="816221"/>
              <a:chOff x="644107" y="1330751"/>
              <a:chExt cx="3874553" cy="816221"/>
            </a:xfrm>
            <a:solidFill>
              <a:srgbClr val="15AA96"/>
            </a:solidFill>
          </p:grpSpPr>
          <p:sp>
            <p:nvSpPr>
              <p:cNvPr id="20" name="Rounded Rectangle 82">
                <a:extLst>
                  <a:ext uri="{FF2B5EF4-FFF2-40B4-BE49-F238E27FC236}">
                    <a16:creationId xmlns:a16="http://schemas.microsoft.com/office/drawing/2014/main" id="{82E58738-8694-B602-6B72-33CB412A68DB}"/>
                  </a:ext>
                </a:extLst>
              </p:cNvPr>
              <p:cNvSpPr/>
              <p:nvPr/>
            </p:nvSpPr>
            <p:spPr>
              <a:xfrm>
                <a:off x="644107" y="1384863"/>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21" name="Rounded Rectangle 83">
                <a:extLst>
                  <a:ext uri="{FF2B5EF4-FFF2-40B4-BE49-F238E27FC236}">
                    <a16:creationId xmlns:a16="http://schemas.microsoft.com/office/drawing/2014/main" id="{CC853F5F-FFE1-0006-477F-3D2C6AF86014}"/>
                  </a:ext>
                </a:extLst>
              </p:cNvPr>
              <p:cNvSpPr/>
              <p:nvPr/>
            </p:nvSpPr>
            <p:spPr>
              <a:xfrm>
                <a:off x="644107" y="1330751"/>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22" name="Isosceles Triangle 96">
                <a:extLst>
                  <a:ext uri="{FF2B5EF4-FFF2-40B4-BE49-F238E27FC236}">
                    <a16:creationId xmlns:a16="http://schemas.microsoft.com/office/drawing/2014/main" id="{E47BB7FD-8532-FB0A-D91F-1AFC8B21B5B8}"/>
                  </a:ext>
                </a:extLst>
              </p:cNvPr>
              <p:cNvSpPr/>
              <p:nvPr/>
            </p:nvSpPr>
            <p:spPr>
              <a:xfrm rot="5400000">
                <a:off x="4322531" y="1607670"/>
                <a:ext cx="183987" cy="20827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grpSp>
        <p:grpSp>
          <p:nvGrpSpPr>
            <p:cNvPr id="23" name="Group 89">
              <a:extLst>
                <a:ext uri="{FF2B5EF4-FFF2-40B4-BE49-F238E27FC236}">
                  <a16:creationId xmlns:a16="http://schemas.microsoft.com/office/drawing/2014/main" id="{1A3028EB-516E-87E9-3E17-2B74FFEAF990}"/>
                </a:ext>
              </a:extLst>
            </p:cNvPr>
            <p:cNvGrpSpPr/>
            <p:nvPr/>
          </p:nvGrpSpPr>
          <p:grpSpPr>
            <a:xfrm flipH="1">
              <a:off x="420905" y="4487832"/>
              <a:ext cx="5413149" cy="816221"/>
              <a:chOff x="644107" y="1330751"/>
              <a:chExt cx="3874553" cy="816221"/>
            </a:xfrm>
            <a:solidFill>
              <a:srgbClr val="00B5DD"/>
            </a:solidFill>
          </p:grpSpPr>
          <p:sp>
            <p:nvSpPr>
              <p:cNvPr id="24" name="Rounded Rectangle 90">
                <a:extLst>
                  <a:ext uri="{FF2B5EF4-FFF2-40B4-BE49-F238E27FC236}">
                    <a16:creationId xmlns:a16="http://schemas.microsoft.com/office/drawing/2014/main" id="{0A0660FC-DA8E-8637-75C8-F00DB7BBE7B4}"/>
                  </a:ext>
                </a:extLst>
              </p:cNvPr>
              <p:cNvSpPr/>
              <p:nvPr/>
            </p:nvSpPr>
            <p:spPr>
              <a:xfrm>
                <a:off x="644107" y="1384863"/>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sp>
            <p:nvSpPr>
              <p:cNvPr id="25" name="Rounded Rectangle 91">
                <a:extLst>
                  <a:ext uri="{FF2B5EF4-FFF2-40B4-BE49-F238E27FC236}">
                    <a16:creationId xmlns:a16="http://schemas.microsoft.com/office/drawing/2014/main" id="{99F91683-DF54-F2A5-0C9F-974197E739C9}"/>
                  </a:ext>
                </a:extLst>
              </p:cNvPr>
              <p:cNvSpPr/>
              <p:nvPr/>
            </p:nvSpPr>
            <p:spPr>
              <a:xfrm>
                <a:off x="644107" y="1330751"/>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sp>
            <p:nvSpPr>
              <p:cNvPr id="26" name="Isosceles Triangle 100">
                <a:extLst>
                  <a:ext uri="{FF2B5EF4-FFF2-40B4-BE49-F238E27FC236}">
                    <a16:creationId xmlns:a16="http://schemas.microsoft.com/office/drawing/2014/main" id="{44DBBAEA-A44D-BFDC-FB68-5A93D1DF5B52}"/>
                  </a:ext>
                </a:extLst>
              </p:cNvPr>
              <p:cNvSpPr/>
              <p:nvPr/>
            </p:nvSpPr>
            <p:spPr>
              <a:xfrm rot="5400000">
                <a:off x="4322531" y="1607670"/>
                <a:ext cx="183987" cy="20827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grpSp>
        <p:grpSp>
          <p:nvGrpSpPr>
            <p:cNvPr id="27" name="Group 73">
              <a:extLst>
                <a:ext uri="{FF2B5EF4-FFF2-40B4-BE49-F238E27FC236}">
                  <a16:creationId xmlns:a16="http://schemas.microsoft.com/office/drawing/2014/main" id="{120CE1CE-CA7D-9122-FE35-D2DF905A243F}"/>
                </a:ext>
              </a:extLst>
            </p:cNvPr>
            <p:cNvGrpSpPr/>
            <p:nvPr/>
          </p:nvGrpSpPr>
          <p:grpSpPr>
            <a:xfrm flipH="1">
              <a:off x="404084" y="1315156"/>
              <a:ext cx="5430003" cy="816221"/>
              <a:chOff x="644107" y="1330751"/>
              <a:chExt cx="3874553" cy="816221"/>
            </a:xfrm>
            <a:solidFill>
              <a:srgbClr val="007BB9"/>
            </a:solidFill>
          </p:grpSpPr>
          <p:sp>
            <p:nvSpPr>
              <p:cNvPr id="28" name="Rounded Rectangle 74">
                <a:extLst>
                  <a:ext uri="{FF2B5EF4-FFF2-40B4-BE49-F238E27FC236}">
                    <a16:creationId xmlns:a16="http://schemas.microsoft.com/office/drawing/2014/main" id="{7F0BA371-919A-91DF-965F-BFAEEFA2F833}"/>
                  </a:ext>
                </a:extLst>
              </p:cNvPr>
              <p:cNvSpPr/>
              <p:nvPr/>
            </p:nvSpPr>
            <p:spPr>
              <a:xfrm>
                <a:off x="644107" y="1384863"/>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endParaRPr>
              </a:p>
            </p:txBody>
          </p:sp>
          <p:sp>
            <p:nvSpPr>
              <p:cNvPr id="29" name="Rounded Rectangle 75">
                <a:extLst>
                  <a:ext uri="{FF2B5EF4-FFF2-40B4-BE49-F238E27FC236}">
                    <a16:creationId xmlns:a16="http://schemas.microsoft.com/office/drawing/2014/main" id="{D78D0C5B-9AA2-794F-C16D-2CF6661BE13A}"/>
                  </a:ext>
                </a:extLst>
              </p:cNvPr>
              <p:cNvSpPr/>
              <p:nvPr/>
            </p:nvSpPr>
            <p:spPr>
              <a:xfrm>
                <a:off x="644107" y="1330751"/>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endParaRPr>
              </a:p>
            </p:txBody>
          </p:sp>
          <p:sp>
            <p:nvSpPr>
              <p:cNvPr id="30" name="Isosceles Triangle 104">
                <a:extLst>
                  <a:ext uri="{FF2B5EF4-FFF2-40B4-BE49-F238E27FC236}">
                    <a16:creationId xmlns:a16="http://schemas.microsoft.com/office/drawing/2014/main" id="{0D157E3A-EED2-1D7A-A0B1-B709E27CBC7B}"/>
                  </a:ext>
                </a:extLst>
              </p:cNvPr>
              <p:cNvSpPr/>
              <p:nvPr/>
            </p:nvSpPr>
            <p:spPr>
              <a:xfrm rot="5400000">
                <a:off x="4322531" y="1607670"/>
                <a:ext cx="183987" cy="20827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endParaRPr>
              </a:p>
            </p:txBody>
          </p:sp>
        </p:grpSp>
        <p:grpSp>
          <p:nvGrpSpPr>
            <p:cNvPr id="31" name="Group 89">
              <a:extLst>
                <a:ext uri="{FF2B5EF4-FFF2-40B4-BE49-F238E27FC236}">
                  <a16:creationId xmlns:a16="http://schemas.microsoft.com/office/drawing/2014/main" id="{4067EFC3-723B-9E26-88BF-06B4FFFDDF8E}"/>
                </a:ext>
              </a:extLst>
            </p:cNvPr>
            <p:cNvGrpSpPr/>
            <p:nvPr/>
          </p:nvGrpSpPr>
          <p:grpSpPr>
            <a:xfrm flipH="1">
              <a:off x="398671" y="5496585"/>
              <a:ext cx="5431395" cy="816221"/>
              <a:chOff x="644107" y="1330751"/>
              <a:chExt cx="3874553" cy="816221"/>
            </a:xfrm>
            <a:solidFill>
              <a:srgbClr val="194872"/>
            </a:solidFill>
          </p:grpSpPr>
          <p:sp>
            <p:nvSpPr>
              <p:cNvPr id="32" name="Rounded Rectangle 90">
                <a:extLst>
                  <a:ext uri="{FF2B5EF4-FFF2-40B4-BE49-F238E27FC236}">
                    <a16:creationId xmlns:a16="http://schemas.microsoft.com/office/drawing/2014/main" id="{54C6DCDC-FCE7-6123-E8D5-B330CE871453}"/>
                  </a:ext>
                </a:extLst>
              </p:cNvPr>
              <p:cNvSpPr/>
              <p:nvPr/>
            </p:nvSpPr>
            <p:spPr>
              <a:xfrm>
                <a:off x="644107" y="1384863"/>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sp>
            <p:nvSpPr>
              <p:cNvPr id="33" name="Rounded Rectangle 91">
                <a:extLst>
                  <a:ext uri="{FF2B5EF4-FFF2-40B4-BE49-F238E27FC236}">
                    <a16:creationId xmlns:a16="http://schemas.microsoft.com/office/drawing/2014/main" id="{8FD4AA25-1A06-B380-D655-9E19C8F93A3A}"/>
                  </a:ext>
                </a:extLst>
              </p:cNvPr>
              <p:cNvSpPr/>
              <p:nvPr/>
            </p:nvSpPr>
            <p:spPr>
              <a:xfrm>
                <a:off x="644107" y="1330751"/>
                <a:ext cx="3725972" cy="7621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sp>
            <p:nvSpPr>
              <p:cNvPr id="34" name="Isosceles Triangle 108">
                <a:extLst>
                  <a:ext uri="{FF2B5EF4-FFF2-40B4-BE49-F238E27FC236}">
                    <a16:creationId xmlns:a16="http://schemas.microsoft.com/office/drawing/2014/main" id="{B41F6DC8-C185-1E3C-E88E-DCD622ABC631}"/>
                  </a:ext>
                </a:extLst>
              </p:cNvPr>
              <p:cNvSpPr/>
              <p:nvPr/>
            </p:nvSpPr>
            <p:spPr>
              <a:xfrm rot="5400000">
                <a:off x="4322531" y="1607670"/>
                <a:ext cx="183987" cy="20827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Trebuchet MS" panose="020B0603020202020204" pitchFamily="34" charset="0"/>
                  <a:ea typeface="+mn-ea"/>
                  <a:cs typeface="+mn-cs"/>
                </a:endParaRPr>
              </a:p>
            </p:txBody>
          </p:sp>
        </p:grpSp>
      </p:grpSp>
      <p:grpSp>
        <p:nvGrpSpPr>
          <p:cNvPr id="35" name="Group 38">
            <a:extLst>
              <a:ext uri="{FF2B5EF4-FFF2-40B4-BE49-F238E27FC236}">
                <a16:creationId xmlns:a16="http://schemas.microsoft.com/office/drawing/2014/main" id="{DBA6B95A-CED4-BFDA-AA1B-E3EB2A190439}"/>
              </a:ext>
            </a:extLst>
          </p:cNvPr>
          <p:cNvGrpSpPr/>
          <p:nvPr/>
        </p:nvGrpSpPr>
        <p:grpSpPr>
          <a:xfrm flipH="1">
            <a:off x="548989" y="3526872"/>
            <a:ext cx="4276796" cy="630268"/>
            <a:chOff x="823510" y="1395001"/>
            <a:chExt cx="2812152" cy="520871"/>
          </a:xfrm>
        </p:grpSpPr>
        <p:sp>
          <p:nvSpPr>
            <p:cNvPr id="36" name="TextBox 35">
              <a:extLst>
                <a:ext uri="{FF2B5EF4-FFF2-40B4-BE49-F238E27FC236}">
                  <a16:creationId xmlns:a16="http://schemas.microsoft.com/office/drawing/2014/main" id="{56D26DA2-A33D-99A5-2A6A-A49FE06511DB}"/>
                </a:ext>
              </a:extLst>
            </p:cNvPr>
            <p:cNvSpPr txBox="1"/>
            <p:nvPr/>
          </p:nvSpPr>
          <p:spPr>
            <a:xfrm>
              <a:off x="823510" y="1395001"/>
              <a:ext cx="376291" cy="305226"/>
            </a:xfrm>
            <a:prstGeom prst="rect">
              <a:avLst/>
            </a:prstGeom>
            <a:noFill/>
          </p:spPr>
          <p:txBody>
            <a:bodyPr wrap="none" lIns="0" tIns="0" rIns="0" b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49%</a:t>
              </a:r>
            </a:p>
          </p:txBody>
        </p:sp>
        <p:sp>
          <p:nvSpPr>
            <p:cNvPr id="37" name="TextBox 36">
              <a:extLst>
                <a:ext uri="{FF2B5EF4-FFF2-40B4-BE49-F238E27FC236}">
                  <a16:creationId xmlns:a16="http://schemas.microsoft.com/office/drawing/2014/main" id="{3C37B8C5-521A-8F00-2F2E-DE86F1F93168}"/>
                </a:ext>
              </a:extLst>
            </p:cNvPr>
            <p:cNvSpPr txBox="1"/>
            <p:nvPr/>
          </p:nvSpPr>
          <p:spPr>
            <a:xfrm>
              <a:off x="823510" y="1661517"/>
              <a:ext cx="2812152" cy="254355"/>
            </a:xfrm>
            <a:prstGeom prst="rect">
              <a:avLst/>
            </a:prstGeom>
            <a:noFill/>
          </p:spPr>
          <p:txBody>
            <a:bodyPr wrap="square" lIns="0" tIns="0" rIns="0" bIns="0" rtlCol="0" anchor="t">
              <a:spAutoFit/>
            </a:bodyPr>
            <a:lstStyle/>
            <a:p>
              <a:pPr marL="0" marR="0" lvl="0" indent="0" algn="r" defTabSz="914400" rtl="0" eaLnBrk="1" fontAlgn="auto" latinLnBrk="0" hangingPunct="1">
                <a:lnSpc>
                  <a:spcPct val="100000"/>
                </a:lnSpc>
                <a:spcBef>
                  <a:spcPct val="20000"/>
                </a:spcBef>
                <a:spcAft>
                  <a:spcPts val="0"/>
                </a:spcAft>
                <a:buClrTx/>
                <a:buSzTx/>
                <a:buFontTx/>
                <a:buNone/>
                <a:tabLst/>
                <a:defRPr/>
              </a:pPr>
              <a:r>
                <a:rPr kumimoji="0" lang="en-US" sz="2000" b="0"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Startups from Tier-2 &amp; Tier-3 cities </a:t>
              </a:r>
            </a:p>
          </p:txBody>
        </p:sp>
      </p:grpSp>
      <p:pic>
        <p:nvPicPr>
          <p:cNvPr id="38" name="Graphic 37" descr="Ribbon">
            <a:extLst>
              <a:ext uri="{FF2B5EF4-FFF2-40B4-BE49-F238E27FC236}">
                <a16:creationId xmlns:a16="http://schemas.microsoft.com/office/drawing/2014/main" id="{EBF2CA84-0569-8043-999F-7EF54CCD766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51124" y="3471958"/>
            <a:ext cx="762109" cy="762109"/>
          </a:xfrm>
          <a:prstGeom prst="rect">
            <a:avLst/>
          </a:prstGeom>
        </p:spPr>
      </p:pic>
      <p:pic>
        <p:nvPicPr>
          <p:cNvPr id="39" name="Graphic 38" descr="Head with gears">
            <a:extLst>
              <a:ext uri="{FF2B5EF4-FFF2-40B4-BE49-F238E27FC236}">
                <a16:creationId xmlns:a16="http://schemas.microsoft.com/office/drawing/2014/main" id="{47959CE2-537E-B948-FE43-70CCAB20540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6045" y="2452059"/>
            <a:ext cx="830359" cy="830359"/>
          </a:xfrm>
          <a:prstGeom prst="rect">
            <a:avLst/>
          </a:prstGeom>
        </p:spPr>
      </p:pic>
      <p:grpSp>
        <p:nvGrpSpPr>
          <p:cNvPr id="40" name="Group 38">
            <a:extLst>
              <a:ext uri="{FF2B5EF4-FFF2-40B4-BE49-F238E27FC236}">
                <a16:creationId xmlns:a16="http://schemas.microsoft.com/office/drawing/2014/main" id="{3D1F6578-DD6D-8205-3175-CDBD642C4082}"/>
              </a:ext>
            </a:extLst>
          </p:cNvPr>
          <p:cNvGrpSpPr/>
          <p:nvPr/>
        </p:nvGrpSpPr>
        <p:grpSpPr>
          <a:xfrm flipH="1">
            <a:off x="776971" y="4543717"/>
            <a:ext cx="3950449" cy="717682"/>
            <a:chOff x="830076" y="1434719"/>
            <a:chExt cx="2653108" cy="593109"/>
          </a:xfrm>
        </p:grpSpPr>
        <p:sp>
          <p:nvSpPr>
            <p:cNvPr id="41" name="TextBox 40">
              <a:extLst>
                <a:ext uri="{FF2B5EF4-FFF2-40B4-BE49-F238E27FC236}">
                  <a16:creationId xmlns:a16="http://schemas.microsoft.com/office/drawing/2014/main" id="{F8B3C688-9D1D-2CBF-DCA7-335311247A6D}"/>
                </a:ext>
              </a:extLst>
            </p:cNvPr>
            <p:cNvSpPr txBox="1"/>
            <p:nvPr/>
          </p:nvSpPr>
          <p:spPr>
            <a:xfrm>
              <a:off x="830076" y="1434719"/>
              <a:ext cx="826807" cy="305225"/>
            </a:xfrm>
            <a:prstGeom prst="rect">
              <a:avLst/>
            </a:prstGeom>
            <a:noFill/>
          </p:spPr>
          <p:txBody>
            <a:bodyPr wrap="none" lIns="0" tIns="0" rIns="0" b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Arial"/>
                </a:rPr>
                <a:t>11 Jobs </a:t>
              </a:r>
              <a:endPar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endParaRPr>
            </a:p>
          </p:txBody>
        </p:sp>
        <p:sp>
          <p:nvSpPr>
            <p:cNvPr id="42" name="TextBox 41">
              <a:extLst>
                <a:ext uri="{FF2B5EF4-FFF2-40B4-BE49-F238E27FC236}">
                  <a16:creationId xmlns:a16="http://schemas.microsoft.com/office/drawing/2014/main" id="{B99C5CD7-4676-B48D-FE5A-229766331EF5}"/>
                </a:ext>
              </a:extLst>
            </p:cNvPr>
            <p:cNvSpPr txBox="1"/>
            <p:nvPr/>
          </p:nvSpPr>
          <p:spPr>
            <a:xfrm>
              <a:off x="874515" y="1748039"/>
              <a:ext cx="2608669" cy="279789"/>
            </a:xfrm>
            <a:prstGeom prst="rect">
              <a:avLst/>
            </a:prstGeom>
            <a:noFill/>
          </p:spPr>
          <p:txBody>
            <a:bodyPr wrap="square" lIns="0" tIns="0" rIns="0" bIns="0" rtlCol="0" anchor="t">
              <a:spAutoFit/>
            </a:bodyPr>
            <a:lstStyle/>
            <a:p>
              <a:pPr marL="0" marR="0" lvl="0" indent="0" algn="r" defTabSz="914400" rtl="0" eaLnBrk="1" fontAlgn="auto" latinLnBrk="0" hangingPunct="1">
                <a:lnSpc>
                  <a:spcPct val="100000"/>
                </a:lnSpc>
                <a:spcBef>
                  <a:spcPct val="20000"/>
                </a:spcBef>
                <a:spcAft>
                  <a:spcPts val="0"/>
                </a:spcAft>
                <a:buClrTx/>
                <a:buSzTx/>
                <a:buFontTx/>
                <a:buNone/>
                <a:tabLst/>
                <a:defRPr/>
              </a:pPr>
              <a:r>
                <a:rPr kumimoji="0" lang="en-US" sz="2200" b="0"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Per startup on an average </a:t>
              </a:r>
            </a:p>
          </p:txBody>
        </p:sp>
      </p:grpSp>
      <p:pic>
        <p:nvPicPr>
          <p:cNvPr id="43" name="Graphic 42" descr="Group success">
            <a:extLst>
              <a:ext uri="{FF2B5EF4-FFF2-40B4-BE49-F238E27FC236}">
                <a16:creationId xmlns:a16="http://schemas.microsoft.com/office/drawing/2014/main" id="{C37CDF5A-CEE3-42B9-F8C4-E17B83943FF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18317" y="4511533"/>
            <a:ext cx="887705" cy="784547"/>
          </a:xfrm>
          <a:prstGeom prst="rect">
            <a:avLst/>
          </a:prstGeom>
        </p:spPr>
      </p:pic>
      <p:grpSp>
        <p:nvGrpSpPr>
          <p:cNvPr id="44" name="Group 38">
            <a:extLst>
              <a:ext uri="{FF2B5EF4-FFF2-40B4-BE49-F238E27FC236}">
                <a16:creationId xmlns:a16="http://schemas.microsoft.com/office/drawing/2014/main" id="{91DE42C5-A5BD-F091-0FE9-C36528C95157}"/>
              </a:ext>
            </a:extLst>
          </p:cNvPr>
          <p:cNvGrpSpPr/>
          <p:nvPr/>
        </p:nvGrpSpPr>
        <p:grpSpPr>
          <a:xfrm flipH="1">
            <a:off x="1653485" y="2492171"/>
            <a:ext cx="3172299" cy="723761"/>
            <a:chOff x="885153" y="1395611"/>
            <a:chExt cx="2621652" cy="598134"/>
          </a:xfrm>
        </p:grpSpPr>
        <p:sp>
          <p:nvSpPr>
            <p:cNvPr id="45" name="TextBox 44">
              <a:extLst>
                <a:ext uri="{FF2B5EF4-FFF2-40B4-BE49-F238E27FC236}">
                  <a16:creationId xmlns:a16="http://schemas.microsoft.com/office/drawing/2014/main" id="{D4676AB1-4B1E-EC5A-E737-B27C15CC0395}"/>
                </a:ext>
              </a:extLst>
            </p:cNvPr>
            <p:cNvSpPr txBox="1"/>
            <p:nvPr/>
          </p:nvSpPr>
          <p:spPr>
            <a:xfrm>
              <a:off x="885153" y="1395611"/>
              <a:ext cx="992241" cy="305225"/>
            </a:xfrm>
            <a:prstGeom prst="rect">
              <a:avLst/>
            </a:prstGeom>
            <a:noFill/>
          </p:spPr>
          <p:txBody>
            <a:bodyPr wrap="none" lIns="0" tIns="0" rIns="0" b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98,000</a:t>
              </a:r>
              <a:r>
                <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Arial"/>
                </a:rPr>
                <a:t>+</a:t>
              </a:r>
            </a:p>
          </p:txBody>
        </p:sp>
        <p:sp>
          <p:nvSpPr>
            <p:cNvPr id="46" name="TextBox 45">
              <a:extLst>
                <a:ext uri="{FF2B5EF4-FFF2-40B4-BE49-F238E27FC236}">
                  <a16:creationId xmlns:a16="http://schemas.microsoft.com/office/drawing/2014/main" id="{74BA3BFB-4546-0269-593C-0303565AD6FA}"/>
                </a:ext>
              </a:extLst>
            </p:cNvPr>
            <p:cNvSpPr txBox="1"/>
            <p:nvPr/>
          </p:nvSpPr>
          <p:spPr>
            <a:xfrm>
              <a:off x="885153" y="1713956"/>
              <a:ext cx="2621652" cy="279789"/>
            </a:xfrm>
            <a:prstGeom prst="rect">
              <a:avLst/>
            </a:prstGeom>
            <a:noFill/>
          </p:spPr>
          <p:txBody>
            <a:bodyPr wrap="square" lIns="0" tIns="0" rIns="0" bIns="0" rtlCol="0" anchor="t">
              <a:spAutoFit/>
            </a:bodyPr>
            <a:lstStyle/>
            <a:p>
              <a:pPr marL="0" marR="0" lvl="0" indent="0" algn="r" defTabSz="914400" rtl="0" eaLnBrk="1" fontAlgn="auto" latinLnBrk="0" hangingPunct="1">
                <a:lnSpc>
                  <a:spcPct val="100000"/>
                </a:lnSpc>
                <a:spcBef>
                  <a:spcPct val="20000"/>
                </a:spcBef>
                <a:spcAft>
                  <a:spcPts val="0"/>
                </a:spcAft>
                <a:buClrTx/>
                <a:buSzTx/>
                <a:buFontTx/>
                <a:buNone/>
                <a:tabLst/>
                <a:defRPr/>
              </a:pPr>
              <a:r>
                <a:rPr kumimoji="0" lang="en-US" sz="2200" b="0"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Total Number of Startups </a:t>
              </a:r>
            </a:p>
          </p:txBody>
        </p:sp>
      </p:grpSp>
      <p:grpSp>
        <p:nvGrpSpPr>
          <p:cNvPr id="47" name="Group 38">
            <a:extLst>
              <a:ext uri="{FF2B5EF4-FFF2-40B4-BE49-F238E27FC236}">
                <a16:creationId xmlns:a16="http://schemas.microsoft.com/office/drawing/2014/main" id="{AB2E0BBC-8D93-59EB-FE12-B64D9F2653FE}"/>
              </a:ext>
            </a:extLst>
          </p:cNvPr>
          <p:cNvGrpSpPr/>
          <p:nvPr/>
        </p:nvGrpSpPr>
        <p:grpSpPr>
          <a:xfrm flipH="1">
            <a:off x="588329" y="5562885"/>
            <a:ext cx="4139091" cy="712944"/>
            <a:chOff x="677244" y="2208572"/>
            <a:chExt cx="3420628" cy="589194"/>
          </a:xfrm>
        </p:grpSpPr>
        <p:sp>
          <p:nvSpPr>
            <p:cNvPr id="48" name="TextBox 47">
              <a:extLst>
                <a:ext uri="{FF2B5EF4-FFF2-40B4-BE49-F238E27FC236}">
                  <a16:creationId xmlns:a16="http://schemas.microsoft.com/office/drawing/2014/main" id="{D60F1D64-5F68-9D3A-E3A7-0E4E1E662898}"/>
                </a:ext>
              </a:extLst>
            </p:cNvPr>
            <p:cNvSpPr txBox="1"/>
            <p:nvPr/>
          </p:nvSpPr>
          <p:spPr>
            <a:xfrm>
              <a:off x="695695" y="2208572"/>
              <a:ext cx="1427511" cy="305225"/>
            </a:xfrm>
            <a:prstGeom prst="rect">
              <a:avLst/>
            </a:prstGeom>
            <a:noFill/>
          </p:spPr>
          <p:txBody>
            <a:bodyPr wrap="square" lIns="0" tIns="0" rIns="0" b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630K+</a:t>
              </a:r>
            </a:p>
          </p:txBody>
        </p:sp>
        <p:sp>
          <p:nvSpPr>
            <p:cNvPr id="49" name="TextBox 48">
              <a:extLst>
                <a:ext uri="{FF2B5EF4-FFF2-40B4-BE49-F238E27FC236}">
                  <a16:creationId xmlns:a16="http://schemas.microsoft.com/office/drawing/2014/main" id="{E5F3C821-3C85-15AA-E262-DE0216DF4B91}"/>
                </a:ext>
              </a:extLst>
            </p:cNvPr>
            <p:cNvSpPr txBox="1"/>
            <p:nvPr/>
          </p:nvSpPr>
          <p:spPr>
            <a:xfrm>
              <a:off x="677244" y="2517976"/>
              <a:ext cx="3420628" cy="279790"/>
            </a:xfrm>
            <a:prstGeom prst="rect">
              <a:avLst/>
            </a:prstGeom>
            <a:noFill/>
          </p:spPr>
          <p:txBody>
            <a:bodyPr wrap="square" lIns="0" tIns="0" rIns="0" bIns="0" rtlCol="0" anchor="t">
              <a:spAutoFit/>
            </a:bodyPr>
            <a:lstStyle/>
            <a:p>
              <a:pPr marL="0" marR="0" lvl="0" indent="0" algn="r" defTabSz="914400" rtl="0" eaLnBrk="1" fontAlgn="auto" latinLnBrk="0" hangingPunct="1">
                <a:lnSpc>
                  <a:spcPct val="100000"/>
                </a:lnSpc>
                <a:spcBef>
                  <a:spcPct val="20000"/>
                </a:spcBef>
                <a:spcAft>
                  <a:spcPts val="0"/>
                </a:spcAft>
                <a:buClrTx/>
                <a:buSzTx/>
                <a:buFontTx/>
                <a:buNone/>
                <a:tabLst/>
                <a:defRPr/>
              </a:pPr>
              <a:r>
                <a:rPr kumimoji="0" lang="en-US" sz="2200" b="0"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 Users on Startup India Hub</a:t>
              </a:r>
            </a:p>
          </p:txBody>
        </p:sp>
      </p:grpSp>
      <p:pic>
        <p:nvPicPr>
          <p:cNvPr id="50" name="Graphic 49" descr="List RTL">
            <a:extLst>
              <a:ext uri="{FF2B5EF4-FFF2-40B4-BE49-F238E27FC236}">
                <a16:creationId xmlns:a16="http://schemas.microsoft.com/office/drawing/2014/main" id="{9B071090-4F29-51D0-F30A-4DF59D1E201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825784" y="5496585"/>
            <a:ext cx="781524" cy="781524"/>
          </a:xfrm>
          <a:prstGeom prst="rect">
            <a:avLst/>
          </a:prstGeom>
        </p:spPr>
      </p:pic>
      <p:grpSp>
        <p:nvGrpSpPr>
          <p:cNvPr id="51" name="Group 38">
            <a:extLst>
              <a:ext uri="{FF2B5EF4-FFF2-40B4-BE49-F238E27FC236}">
                <a16:creationId xmlns:a16="http://schemas.microsoft.com/office/drawing/2014/main" id="{A7A931B4-9886-0CB7-4ACD-69E5B00BE0CE}"/>
              </a:ext>
            </a:extLst>
          </p:cNvPr>
          <p:cNvGrpSpPr/>
          <p:nvPr/>
        </p:nvGrpSpPr>
        <p:grpSpPr>
          <a:xfrm flipH="1">
            <a:off x="969008" y="1387602"/>
            <a:ext cx="3856777" cy="723761"/>
            <a:chOff x="885153" y="1395611"/>
            <a:chExt cx="2621652" cy="598134"/>
          </a:xfrm>
        </p:grpSpPr>
        <p:sp>
          <p:nvSpPr>
            <p:cNvPr id="52" name="TextBox 51">
              <a:extLst>
                <a:ext uri="{FF2B5EF4-FFF2-40B4-BE49-F238E27FC236}">
                  <a16:creationId xmlns:a16="http://schemas.microsoft.com/office/drawing/2014/main" id="{337A5A9F-63C5-C8EC-493A-93959C9AC9E3}"/>
                </a:ext>
              </a:extLst>
            </p:cNvPr>
            <p:cNvSpPr txBox="1"/>
            <p:nvPr/>
          </p:nvSpPr>
          <p:spPr>
            <a:xfrm>
              <a:off x="885153" y="1395611"/>
              <a:ext cx="333432" cy="305225"/>
            </a:xfrm>
            <a:prstGeom prst="rect">
              <a:avLst/>
            </a:prstGeom>
            <a:noFill/>
          </p:spPr>
          <p:txBody>
            <a:bodyPr wrap="none" lIns="0" tIns="0" rIns="0" bIns="0" rtlCol="0"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3rd</a:t>
              </a:r>
            </a:p>
          </p:txBody>
        </p:sp>
        <p:sp>
          <p:nvSpPr>
            <p:cNvPr id="53" name="TextBox 52">
              <a:extLst>
                <a:ext uri="{FF2B5EF4-FFF2-40B4-BE49-F238E27FC236}">
                  <a16:creationId xmlns:a16="http://schemas.microsoft.com/office/drawing/2014/main" id="{10345947-46D1-2E80-DA31-1A052CD8911F}"/>
                </a:ext>
              </a:extLst>
            </p:cNvPr>
            <p:cNvSpPr txBox="1"/>
            <p:nvPr/>
          </p:nvSpPr>
          <p:spPr>
            <a:xfrm>
              <a:off x="885153" y="1713956"/>
              <a:ext cx="2621652" cy="279789"/>
            </a:xfrm>
            <a:prstGeom prst="rect">
              <a:avLst/>
            </a:prstGeom>
            <a:noFill/>
          </p:spPr>
          <p:txBody>
            <a:bodyPr wrap="square" lIns="0" tIns="0" rIns="0" bIns="0" rtlCol="0" anchor="t">
              <a:spAutoFit/>
            </a:bodyPr>
            <a:lstStyle/>
            <a:p>
              <a:pPr marL="0" marR="0" lvl="0" indent="0" algn="r" defTabSz="914400" rtl="0" eaLnBrk="1" fontAlgn="auto" latinLnBrk="0" hangingPunct="1">
                <a:lnSpc>
                  <a:spcPct val="100000"/>
                </a:lnSpc>
                <a:spcBef>
                  <a:spcPct val="20000"/>
                </a:spcBef>
                <a:spcAft>
                  <a:spcPts val="0"/>
                </a:spcAft>
                <a:buClrTx/>
                <a:buSzTx/>
                <a:buFontTx/>
                <a:buNone/>
                <a:tabLst/>
                <a:defRPr/>
              </a:pPr>
              <a:r>
                <a:rPr kumimoji="0" lang="en-US" sz="2200" b="0" i="0" u="none" strike="noStrike" kern="1200" cap="none" spc="0" normalizeH="0" baseline="0" noProof="0">
                  <a:ln>
                    <a:noFill/>
                  </a:ln>
                  <a:solidFill>
                    <a:prstClr val="white"/>
                  </a:solidFill>
                  <a:effectLst/>
                  <a:uLnTx/>
                  <a:uFillTx/>
                  <a:latin typeface="Trebuchet MS" panose="020B0603020202020204" pitchFamily="34" charset="0"/>
                  <a:ea typeface="+mn-ea"/>
                  <a:cs typeface="Arial" panose="020B0604020202020204" pitchFamily="34" charset="0"/>
                </a:rPr>
                <a:t>Largest Startup Ecosystem </a:t>
              </a:r>
            </a:p>
          </p:txBody>
        </p:sp>
      </p:grpSp>
      <p:cxnSp>
        <p:nvCxnSpPr>
          <p:cNvPr id="54" name="Straight Connector 53">
            <a:extLst>
              <a:ext uri="{FF2B5EF4-FFF2-40B4-BE49-F238E27FC236}">
                <a16:creationId xmlns:a16="http://schemas.microsoft.com/office/drawing/2014/main" id="{49E147E0-5ED6-6CA5-824D-ED7B2A875D61}"/>
              </a:ext>
            </a:extLst>
          </p:cNvPr>
          <p:cNvCxnSpPr>
            <a:cxnSpLocks/>
          </p:cNvCxnSpPr>
          <p:nvPr/>
        </p:nvCxnSpPr>
        <p:spPr>
          <a:xfrm flipH="1" flipV="1">
            <a:off x="366851" y="1305723"/>
            <a:ext cx="0" cy="5087282"/>
          </a:xfrm>
          <a:prstGeom prst="line">
            <a:avLst/>
          </a:prstGeom>
          <a:ln w="19050">
            <a:solidFill>
              <a:schemeClr val="bg1">
                <a:lumMod val="50000"/>
              </a:schemeClr>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55" name="Google Shape;2291;p190">
            <a:extLst>
              <a:ext uri="{FF2B5EF4-FFF2-40B4-BE49-F238E27FC236}">
                <a16:creationId xmlns:a16="http://schemas.microsoft.com/office/drawing/2014/main" id="{84295A4B-49A4-8370-42DD-CC69C53C1F12}"/>
              </a:ext>
            </a:extLst>
          </p:cNvPr>
          <p:cNvGrpSpPr/>
          <p:nvPr/>
        </p:nvGrpSpPr>
        <p:grpSpPr>
          <a:xfrm>
            <a:off x="8779042" y="4769690"/>
            <a:ext cx="3625222" cy="1545888"/>
            <a:chOff x="3661788" y="4968341"/>
            <a:chExt cx="3060346" cy="1986927"/>
          </a:xfrm>
        </p:grpSpPr>
        <p:grpSp>
          <p:nvGrpSpPr>
            <p:cNvPr id="56" name="Google Shape;2292;p190">
              <a:extLst>
                <a:ext uri="{FF2B5EF4-FFF2-40B4-BE49-F238E27FC236}">
                  <a16:creationId xmlns:a16="http://schemas.microsoft.com/office/drawing/2014/main" id="{DBF2418D-5E9C-ED6A-3E10-C613E22A9E37}"/>
                </a:ext>
              </a:extLst>
            </p:cNvPr>
            <p:cNvGrpSpPr/>
            <p:nvPr/>
          </p:nvGrpSpPr>
          <p:grpSpPr>
            <a:xfrm>
              <a:off x="4065190" y="5462602"/>
              <a:ext cx="2656944" cy="739259"/>
              <a:chOff x="1722218" y="5852791"/>
              <a:chExt cx="2656944" cy="813188"/>
            </a:xfrm>
          </p:grpSpPr>
          <p:cxnSp>
            <p:nvCxnSpPr>
              <p:cNvPr id="59" name="Google Shape;2293;p190">
                <a:extLst>
                  <a:ext uri="{FF2B5EF4-FFF2-40B4-BE49-F238E27FC236}">
                    <a16:creationId xmlns:a16="http://schemas.microsoft.com/office/drawing/2014/main" id="{07E6567D-AF47-4932-9B6C-A6F977E8307F}"/>
                  </a:ext>
                </a:extLst>
              </p:cNvPr>
              <p:cNvCxnSpPr/>
              <p:nvPr/>
            </p:nvCxnSpPr>
            <p:spPr>
              <a:xfrm flipH="1">
                <a:off x="1840378"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0" name="Google Shape;2294;p190">
                <a:extLst>
                  <a:ext uri="{FF2B5EF4-FFF2-40B4-BE49-F238E27FC236}">
                    <a16:creationId xmlns:a16="http://schemas.microsoft.com/office/drawing/2014/main" id="{98EDB65A-FF0E-8C55-8672-AE8EBC6F0080}"/>
                  </a:ext>
                </a:extLst>
              </p:cNvPr>
              <p:cNvCxnSpPr/>
              <p:nvPr/>
            </p:nvCxnSpPr>
            <p:spPr>
              <a:xfrm flipH="1">
                <a:off x="2008082"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1" name="Google Shape;2295;p190">
                <a:extLst>
                  <a:ext uri="{FF2B5EF4-FFF2-40B4-BE49-F238E27FC236}">
                    <a16:creationId xmlns:a16="http://schemas.microsoft.com/office/drawing/2014/main" id="{5E5C7B92-96AF-AEBD-7A77-D47EADA82726}"/>
                  </a:ext>
                </a:extLst>
              </p:cNvPr>
              <p:cNvCxnSpPr/>
              <p:nvPr/>
            </p:nvCxnSpPr>
            <p:spPr>
              <a:xfrm flipH="1">
                <a:off x="2175786"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2" name="Google Shape;2296;p190">
                <a:extLst>
                  <a:ext uri="{FF2B5EF4-FFF2-40B4-BE49-F238E27FC236}">
                    <a16:creationId xmlns:a16="http://schemas.microsoft.com/office/drawing/2014/main" id="{0B913C52-3C11-317D-EE50-0982FBE9C1E5}"/>
                  </a:ext>
                </a:extLst>
              </p:cNvPr>
              <p:cNvCxnSpPr/>
              <p:nvPr/>
            </p:nvCxnSpPr>
            <p:spPr>
              <a:xfrm flipH="1">
                <a:off x="2343490"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3" name="Google Shape;2297;p190">
                <a:extLst>
                  <a:ext uri="{FF2B5EF4-FFF2-40B4-BE49-F238E27FC236}">
                    <a16:creationId xmlns:a16="http://schemas.microsoft.com/office/drawing/2014/main" id="{C057366F-F9DB-1F88-BB71-70EABAE3905E}"/>
                  </a:ext>
                </a:extLst>
              </p:cNvPr>
              <p:cNvCxnSpPr/>
              <p:nvPr/>
            </p:nvCxnSpPr>
            <p:spPr>
              <a:xfrm flipH="1">
                <a:off x="2678898"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4" name="Google Shape;2298;p190">
                <a:extLst>
                  <a:ext uri="{FF2B5EF4-FFF2-40B4-BE49-F238E27FC236}">
                    <a16:creationId xmlns:a16="http://schemas.microsoft.com/office/drawing/2014/main" id="{B2E53F5E-8B5A-39F3-7BF5-40DE226D8F43}"/>
                  </a:ext>
                </a:extLst>
              </p:cNvPr>
              <p:cNvCxnSpPr/>
              <p:nvPr/>
            </p:nvCxnSpPr>
            <p:spPr>
              <a:xfrm flipH="1">
                <a:off x="2511194"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5" name="Google Shape;2299;p190">
                <a:extLst>
                  <a:ext uri="{FF2B5EF4-FFF2-40B4-BE49-F238E27FC236}">
                    <a16:creationId xmlns:a16="http://schemas.microsoft.com/office/drawing/2014/main" id="{C520AAFE-9202-EEA4-6CCE-37291B732B33}"/>
                  </a:ext>
                </a:extLst>
              </p:cNvPr>
              <p:cNvCxnSpPr/>
              <p:nvPr/>
            </p:nvCxnSpPr>
            <p:spPr>
              <a:xfrm flipH="1">
                <a:off x="2259638"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6" name="Google Shape;2300;p190">
                <a:extLst>
                  <a:ext uri="{FF2B5EF4-FFF2-40B4-BE49-F238E27FC236}">
                    <a16:creationId xmlns:a16="http://schemas.microsoft.com/office/drawing/2014/main" id="{929AC710-6BBC-C1E3-8995-5F21C8B130F5}"/>
                  </a:ext>
                </a:extLst>
              </p:cNvPr>
              <p:cNvCxnSpPr/>
              <p:nvPr/>
            </p:nvCxnSpPr>
            <p:spPr>
              <a:xfrm flipH="1">
                <a:off x="2091934"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7" name="Google Shape;2301;p190">
                <a:extLst>
                  <a:ext uri="{FF2B5EF4-FFF2-40B4-BE49-F238E27FC236}">
                    <a16:creationId xmlns:a16="http://schemas.microsoft.com/office/drawing/2014/main" id="{5490A5E9-B2F1-4E5E-C70C-30EBE7E48A62}"/>
                  </a:ext>
                </a:extLst>
              </p:cNvPr>
              <p:cNvCxnSpPr/>
              <p:nvPr/>
            </p:nvCxnSpPr>
            <p:spPr>
              <a:xfrm flipH="1">
                <a:off x="1924230"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8" name="Google Shape;2302;p190">
                <a:extLst>
                  <a:ext uri="{FF2B5EF4-FFF2-40B4-BE49-F238E27FC236}">
                    <a16:creationId xmlns:a16="http://schemas.microsoft.com/office/drawing/2014/main" id="{2EAC07B2-65F3-6411-F534-0002A9C6726A}"/>
                  </a:ext>
                </a:extLst>
              </p:cNvPr>
              <p:cNvCxnSpPr/>
              <p:nvPr/>
            </p:nvCxnSpPr>
            <p:spPr>
              <a:xfrm flipH="1">
                <a:off x="2427342"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69" name="Google Shape;2303;p190">
                <a:extLst>
                  <a:ext uri="{FF2B5EF4-FFF2-40B4-BE49-F238E27FC236}">
                    <a16:creationId xmlns:a16="http://schemas.microsoft.com/office/drawing/2014/main" id="{FD8835F0-8DC4-FF00-8501-2AB7FDB96A1F}"/>
                  </a:ext>
                </a:extLst>
              </p:cNvPr>
              <p:cNvCxnSpPr/>
              <p:nvPr/>
            </p:nvCxnSpPr>
            <p:spPr>
              <a:xfrm flipH="1">
                <a:off x="2595046"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70" name="Google Shape;2304;p190">
                <a:extLst>
                  <a:ext uri="{FF2B5EF4-FFF2-40B4-BE49-F238E27FC236}">
                    <a16:creationId xmlns:a16="http://schemas.microsoft.com/office/drawing/2014/main" id="{C3C3D3D4-8B5E-F6BD-4C33-4452638E0CDD}"/>
                  </a:ext>
                </a:extLst>
              </p:cNvPr>
              <p:cNvCxnSpPr/>
              <p:nvPr/>
            </p:nvCxnSpPr>
            <p:spPr>
              <a:xfrm flipH="1">
                <a:off x="2762746" y="5852791"/>
                <a:ext cx="1" cy="123020"/>
              </a:xfrm>
              <a:prstGeom prst="straightConnector1">
                <a:avLst/>
              </a:prstGeom>
              <a:noFill/>
              <a:ln w="9525" cap="flat" cmpd="sng">
                <a:solidFill>
                  <a:schemeClr val="dk2"/>
                </a:solidFill>
                <a:prstDash val="solid"/>
                <a:round/>
                <a:headEnd type="none" w="sm" len="sm"/>
                <a:tailEnd type="none" w="sm" len="sm"/>
              </a:ln>
            </p:spPr>
          </p:cxnSp>
          <p:grpSp>
            <p:nvGrpSpPr>
              <p:cNvPr id="71" name="Google Shape;2305;p190">
                <a:extLst>
                  <a:ext uri="{FF2B5EF4-FFF2-40B4-BE49-F238E27FC236}">
                    <a16:creationId xmlns:a16="http://schemas.microsoft.com/office/drawing/2014/main" id="{DF02F102-F39E-454E-2749-46D891630B8C}"/>
                  </a:ext>
                </a:extLst>
              </p:cNvPr>
              <p:cNvGrpSpPr/>
              <p:nvPr/>
            </p:nvGrpSpPr>
            <p:grpSpPr>
              <a:xfrm>
                <a:off x="1739796" y="6106478"/>
                <a:ext cx="2639366" cy="559501"/>
                <a:chOff x="1739796" y="6106478"/>
                <a:chExt cx="2639366" cy="559501"/>
              </a:xfrm>
            </p:grpSpPr>
            <p:sp>
              <p:nvSpPr>
                <p:cNvPr id="87" name="Google Shape;2306;p190">
                  <a:extLst>
                    <a:ext uri="{FF2B5EF4-FFF2-40B4-BE49-F238E27FC236}">
                      <a16:creationId xmlns:a16="http://schemas.microsoft.com/office/drawing/2014/main" id="{ACB33439-8CB7-9D54-4327-3A199DF50EB3}"/>
                    </a:ext>
                  </a:extLst>
                </p:cNvPr>
                <p:cNvSpPr txBox="1"/>
                <p:nvPr/>
              </p:nvSpPr>
              <p:spPr>
                <a:xfrm>
                  <a:off x="1739796" y="6106479"/>
                  <a:ext cx="268390" cy="556207"/>
                </a:xfrm>
                <a:prstGeom prst="rect">
                  <a:avLst/>
                </a:prstGeom>
                <a:noFill/>
                <a:ln>
                  <a:noFill/>
                </a:ln>
              </p:spPr>
              <p:txBody>
                <a:bodyPr spcFirstLastPara="1" wrap="square" lIns="109710" tIns="54840" rIns="10971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1400" b="0" i="0" u="none" strike="noStrike" kern="0" cap="none" spc="0" normalizeH="0" baseline="0" noProof="0">
                      <a:ln>
                        <a:noFill/>
                      </a:ln>
                      <a:solidFill>
                        <a:prstClr val="black"/>
                      </a:solidFill>
                      <a:effectLst/>
                      <a:uLnTx/>
                      <a:uFillTx/>
                      <a:latin typeface="Trebuchet MS" panose="020B0603020202020204" pitchFamily="34" charset="0"/>
                      <a:ea typeface="Trebuchet MS"/>
                      <a:cs typeface="Arial" panose="020B0604020202020204" pitchFamily="34" charset="0"/>
                      <a:sym typeface="Trebuchet MS"/>
                    </a:rPr>
                    <a:t>0</a:t>
                  </a:r>
                  <a:endParaRPr kumimoji="0" sz="1400" b="0" i="0" u="none" strike="noStrike" kern="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sym typeface="Arial"/>
                  </a:endParaRPr>
                </a:p>
              </p:txBody>
            </p:sp>
            <p:sp>
              <p:nvSpPr>
                <p:cNvPr id="88" name="Google Shape;2307;p190">
                  <a:extLst>
                    <a:ext uri="{FF2B5EF4-FFF2-40B4-BE49-F238E27FC236}">
                      <a16:creationId xmlns:a16="http://schemas.microsoft.com/office/drawing/2014/main" id="{29D704A3-3402-A9B2-72C8-561A438F551F}"/>
                    </a:ext>
                  </a:extLst>
                </p:cNvPr>
                <p:cNvSpPr txBox="1"/>
                <p:nvPr/>
              </p:nvSpPr>
              <p:spPr>
                <a:xfrm>
                  <a:off x="2628934" y="6106478"/>
                  <a:ext cx="527248" cy="556207"/>
                </a:xfrm>
                <a:prstGeom prst="rect">
                  <a:avLst/>
                </a:prstGeom>
                <a:noFill/>
                <a:ln>
                  <a:noFill/>
                </a:ln>
              </p:spPr>
              <p:txBody>
                <a:bodyPr spcFirstLastPara="1" wrap="square" lIns="109710" tIns="54840" rIns="10971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1400" b="0" i="0" u="none" strike="noStrike" kern="0" cap="none" spc="0" normalizeH="0" baseline="0" noProof="0">
                      <a:ln>
                        <a:noFill/>
                      </a:ln>
                      <a:solidFill>
                        <a:prstClr val="black"/>
                      </a:solidFill>
                      <a:effectLst/>
                      <a:uLnTx/>
                      <a:uFillTx/>
                      <a:latin typeface="Trebuchet MS" panose="020B0603020202020204" pitchFamily="34" charset="0"/>
                      <a:ea typeface="Trebuchet MS"/>
                      <a:cs typeface="Arial" panose="020B0604020202020204" pitchFamily="34" charset="0"/>
                      <a:sym typeface="Trebuchet MS"/>
                    </a:rPr>
                    <a:t>500</a:t>
                  </a:r>
                  <a:endParaRPr kumimoji="0" sz="1400" b="0" i="0" u="none" strike="noStrike" kern="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sym typeface="Arial"/>
                  </a:endParaRPr>
                </a:p>
              </p:txBody>
            </p:sp>
            <p:sp>
              <p:nvSpPr>
                <p:cNvPr id="89" name="Google Shape;2308;p190">
                  <a:extLst>
                    <a:ext uri="{FF2B5EF4-FFF2-40B4-BE49-F238E27FC236}">
                      <a16:creationId xmlns:a16="http://schemas.microsoft.com/office/drawing/2014/main" id="{D48B92EA-F6E5-FFDF-C75A-DE795DFB61D6}"/>
                    </a:ext>
                  </a:extLst>
                </p:cNvPr>
                <p:cNvSpPr txBox="1"/>
                <p:nvPr/>
              </p:nvSpPr>
              <p:spPr>
                <a:xfrm>
                  <a:off x="3732729" y="6109772"/>
                  <a:ext cx="646433" cy="556207"/>
                </a:xfrm>
                <a:prstGeom prst="rect">
                  <a:avLst/>
                </a:prstGeom>
                <a:noFill/>
                <a:ln>
                  <a:noFill/>
                </a:ln>
              </p:spPr>
              <p:txBody>
                <a:bodyPr spcFirstLastPara="1" wrap="square" lIns="109710" tIns="54840" rIns="109710" bIns="54840" anchor="t" anchorCtr="0">
                  <a:noAutofit/>
                </a:bodyPr>
                <a:lstStyle/>
                <a:p>
                  <a:pPr marL="0" marR="0" lvl="0" indent="0" algn="l" defTabSz="1097280" rtl="0" eaLnBrk="1" fontAlgn="auto" latinLnBrk="0" hangingPunct="1">
                    <a:lnSpc>
                      <a:spcPct val="100000"/>
                    </a:lnSpc>
                    <a:spcBef>
                      <a:spcPts val="0"/>
                    </a:spcBef>
                    <a:spcAft>
                      <a:spcPts val="0"/>
                    </a:spcAft>
                    <a:buClr>
                      <a:srgbClr val="000000"/>
                    </a:buClr>
                    <a:buSzTx/>
                    <a:buFontTx/>
                    <a:buNone/>
                    <a:tabLst/>
                    <a:defRPr/>
                  </a:pPr>
                  <a:r>
                    <a:rPr kumimoji="0" lang="en-US" sz="1400" b="0" i="0" u="none" strike="noStrike" kern="0" cap="none" spc="0" normalizeH="0" baseline="0" noProof="0">
                      <a:ln>
                        <a:noFill/>
                      </a:ln>
                      <a:solidFill>
                        <a:prstClr val="black"/>
                      </a:solidFill>
                      <a:effectLst/>
                      <a:uLnTx/>
                      <a:uFillTx/>
                      <a:latin typeface="Trebuchet MS" panose="020B0603020202020204" pitchFamily="34" charset="0"/>
                      <a:ea typeface="Trebuchet MS"/>
                      <a:cs typeface="Arial" panose="020B0604020202020204" pitchFamily="34" charset="0"/>
                      <a:sym typeface="Trebuchet MS"/>
                    </a:rPr>
                    <a:t>3600</a:t>
                  </a:r>
                  <a:endParaRPr kumimoji="0" sz="1400" b="0" i="0" u="none" strike="noStrike" kern="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sym typeface="Arial"/>
                  </a:endParaRPr>
                </a:p>
              </p:txBody>
            </p:sp>
          </p:grpSp>
          <p:cxnSp>
            <p:nvCxnSpPr>
              <p:cNvPr id="72" name="Google Shape;2309;p190">
                <a:extLst>
                  <a:ext uri="{FF2B5EF4-FFF2-40B4-BE49-F238E27FC236}">
                    <a16:creationId xmlns:a16="http://schemas.microsoft.com/office/drawing/2014/main" id="{AE85D985-BEF3-E8D6-21CB-B495695602FA}"/>
                  </a:ext>
                </a:extLst>
              </p:cNvPr>
              <p:cNvCxnSpPr/>
              <p:nvPr/>
            </p:nvCxnSpPr>
            <p:spPr>
              <a:xfrm flipH="1">
                <a:off x="4056416" y="5877730"/>
                <a:ext cx="1" cy="175594"/>
              </a:xfrm>
              <a:prstGeom prst="straightConnector1">
                <a:avLst/>
              </a:prstGeom>
              <a:noFill/>
              <a:ln w="9525" cap="flat" cmpd="sng">
                <a:solidFill>
                  <a:schemeClr val="dk2"/>
                </a:solidFill>
                <a:prstDash val="solid"/>
                <a:round/>
                <a:headEnd type="none" w="sm" len="sm"/>
                <a:tailEnd type="none" w="sm" len="sm"/>
              </a:ln>
            </p:spPr>
          </p:cxnSp>
          <p:cxnSp>
            <p:nvCxnSpPr>
              <p:cNvPr id="73" name="Google Shape;2310;p190">
                <a:extLst>
                  <a:ext uri="{FF2B5EF4-FFF2-40B4-BE49-F238E27FC236}">
                    <a16:creationId xmlns:a16="http://schemas.microsoft.com/office/drawing/2014/main" id="{FD6D37B9-6780-43FE-AE5A-E8871727FE00}"/>
                  </a:ext>
                </a:extLst>
              </p:cNvPr>
              <p:cNvCxnSpPr/>
              <p:nvPr/>
            </p:nvCxnSpPr>
            <p:spPr>
              <a:xfrm flipH="1">
                <a:off x="2889317" y="5877730"/>
                <a:ext cx="1" cy="175594"/>
              </a:xfrm>
              <a:prstGeom prst="straightConnector1">
                <a:avLst/>
              </a:prstGeom>
              <a:noFill/>
              <a:ln w="9525" cap="flat" cmpd="sng">
                <a:solidFill>
                  <a:schemeClr val="dk2"/>
                </a:solidFill>
                <a:prstDash val="solid"/>
                <a:round/>
                <a:headEnd type="none" w="sm" len="sm"/>
                <a:tailEnd type="none" w="sm" len="sm"/>
              </a:ln>
            </p:spPr>
          </p:cxnSp>
          <p:cxnSp>
            <p:nvCxnSpPr>
              <p:cNvPr id="74" name="Google Shape;2311;p190">
                <a:extLst>
                  <a:ext uri="{FF2B5EF4-FFF2-40B4-BE49-F238E27FC236}">
                    <a16:creationId xmlns:a16="http://schemas.microsoft.com/office/drawing/2014/main" id="{C4509F0E-D791-E247-8AF3-83149840D7B6}"/>
                  </a:ext>
                </a:extLst>
              </p:cNvPr>
              <p:cNvCxnSpPr/>
              <p:nvPr/>
            </p:nvCxnSpPr>
            <p:spPr>
              <a:xfrm flipH="1">
                <a:off x="1722218" y="5877730"/>
                <a:ext cx="1" cy="175594"/>
              </a:xfrm>
              <a:prstGeom prst="straightConnector1">
                <a:avLst/>
              </a:prstGeom>
              <a:noFill/>
              <a:ln w="9525" cap="flat" cmpd="sng">
                <a:solidFill>
                  <a:schemeClr val="dk2"/>
                </a:solidFill>
                <a:prstDash val="solid"/>
                <a:round/>
                <a:headEnd type="none" w="sm" len="sm"/>
                <a:tailEnd type="none" w="sm" len="sm"/>
              </a:ln>
            </p:spPr>
          </p:cxnSp>
          <p:cxnSp>
            <p:nvCxnSpPr>
              <p:cNvPr id="75" name="Google Shape;2312;p190">
                <a:extLst>
                  <a:ext uri="{FF2B5EF4-FFF2-40B4-BE49-F238E27FC236}">
                    <a16:creationId xmlns:a16="http://schemas.microsoft.com/office/drawing/2014/main" id="{AB20BB47-B89E-AF28-A13F-89BD822EFC27}"/>
                  </a:ext>
                </a:extLst>
              </p:cNvPr>
              <p:cNvCxnSpPr/>
              <p:nvPr/>
            </p:nvCxnSpPr>
            <p:spPr>
              <a:xfrm flipH="1">
                <a:off x="3029923"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76" name="Google Shape;2313;p190">
                <a:extLst>
                  <a:ext uri="{FF2B5EF4-FFF2-40B4-BE49-F238E27FC236}">
                    <a16:creationId xmlns:a16="http://schemas.microsoft.com/office/drawing/2014/main" id="{3199908B-CD7A-EBD9-3001-243EFCE4B11F}"/>
                  </a:ext>
                </a:extLst>
              </p:cNvPr>
              <p:cNvCxnSpPr/>
              <p:nvPr/>
            </p:nvCxnSpPr>
            <p:spPr>
              <a:xfrm flipH="1">
                <a:off x="3197627"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77" name="Google Shape;2314;p190">
                <a:extLst>
                  <a:ext uri="{FF2B5EF4-FFF2-40B4-BE49-F238E27FC236}">
                    <a16:creationId xmlns:a16="http://schemas.microsoft.com/office/drawing/2014/main" id="{CF5298C8-2E27-50C1-B5B4-F021A943A0DB}"/>
                  </a:ext>
                </a:extLst>
              </p:cNvPr>
              <p:cNvCxnSpPr/>
              <p:nvPr/>
            </p:nvCxnSpPr>
            <p:spPr>
              <a:xfrm flipH="1">
                <a:off x="3365331"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78" name="Google Shape;2315;p190">
                <a:extLst>
                  <a:ext uri="{FF2B5EF4-FFF2-40B4-BE49-F238E27FC236}">
                    <a16:creationId xmlns:a16="http://schemas.microsoft.com/office/drawing/2014/main" id="{2356BCB8-3E02-B0EB-17A5-A0D9EE497009}"/>
                  </a:ext>
                </a:extLst>
              </p:cNvPr>
              <p:cNvCxnSpPr/>
              <p:nvPr/>
            </p:nvCxnSpPr>
            <p:spPr>
              <a:xfrm flipH="1">
                <a:off x="3533035"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79" name="Google Shape;2316;p190">
                <a:extLst>
                  <a:ext uri="{FF2B5EF4-FFF2-40B4-BE49-F238E27FC236}">
                    <a16:creationId xmlns:a16="http://schemas.microsoft.com/office/drawing/2014/main" id="{BDC92C17-C405-E4BB-AAB0-BFCC715CE595}"/>
                  </a:ext>
                </a:extLst>
              </p:cNvPr>
              <p:cNvCxnSpPr/>
              <p:nvPr/>
            </p:nvCxnSpPr>
            <p:spPr>
              <a:xfrm flipH="1">
                <a:off x="3868443"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0" name="Google Shape;2317;p190">
                <a:extLst>
                  <a:ext uri="{FF2B5EF4-FFF2-40B4-BE49-F238E27FC236}">
                    <a16:creationId xmlns:a16="http://schemas.microsoft.com/office/drawing/2014/main" id="{4E31879E-82BC-CC1C-C82A-51139FD09A7E}"/>
                  </a:ext>
                </a:extLst>
              </p:cNvPr>
              <p:cNvCxnSpPr/>
              <p:nvPr/>
            </p:nvCxnSpPr>
            <p:spPr>
              <a:xfrm flipH="1">
                <a:off x="3700739"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1" name="Google Shape;2318;p190">
                <a:extLst>
                  <a:ext uri="{FF2B5EF4-FFF2-40B4-BE49-F238E27FC236}">
                    <a16:creationId xmlns:a16="http://schemas.microsoft.com/office/drawing/2014/main" id="{A95DA232-3494-7574-7767-42110CE54204}"/>
                  </a:ext>
                </a:extLst>
              </p:cNvPr>
              <p:cNvCxnSpPr/>
              <p:nvPr/>
            </p:nvCxnSpPr>
            <p:spPr>
              <a:xfrm flipH="1">
                <a:off x="3449183"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2" name="Google Shape;2319;p190">
                <a:extLst>
                  <a:ext uri="{FF2B5EF4-FFF2-40B4-BE49-F238E27FC236}">
                    <a16:creationId xmlns:a16="http://schemas.microsoft.com/office/drawing/2014/main" id="{58C903ED-6701-31EE-B9FA-8E4CDBBD102F}"/>
                  </a:ext>
                </a:extLst>
              </p:cNvPr>
              <p:cNvCxnSpPr/>
              <p:nvPr/>
            </p:nvCxnSpPr>
            <p:spPr>
              <a:xfrm flipH="1">
                <a:off x="3281479"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3" name="Google Shape;2320;p190">
                <a:extLst>
                  <a:ext uri="{FF2B5EF4-FFF2-40B4-BE49-F238E27FC236}">
                    <a16:creationId xmlns:a16="http://schemas.microsoft.com/office/drawing/2014/main" id="{FFA261DB-714B-1E46-CC4E-A00A48FE4D2E}"/>
                  </a:ext>
                </a:extLst>
              </p:cNvPr>
              <p:cNvCxnSpPr/>
              <p:nvPr/>
            </p:nvCxnSpPr>
            <p:spPr>
              <a:xfrm flipH="1">
                <a:off x="3113775"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4" name="Google Shape;2321;p190">
                <a:extLst>
                  <a:ext uri="{FF2B5EF4-FFF2-40B4-BE49-F238E27FC236}">
                    <a16:creationId xmlns:a16="http://schemas.microsoft.com/office/drawing/2014/main" id="{A9D41E41-B456-383D-A0DC-72533B93307C}"/>
                  </a:ext>
                </a:extLst>
              </p:cNvPr>
              <p:cNvCxnSpPr/>
              <p:nvPr/>
            </p:nvCxnSpPr>
            <p:spPr>
              <a:xfrm flipH="1">
                <a:off x="3616887"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5" name="Google Shape;2322;p190">
                <a:extLst>
                  <a:ext uri="{FF2B5EF4-FFF2-40B4-BE49-F238E27FC236}">
                    <a16:creationId xmlns:a16="http://schemas.microsoft.com/office/drawing/2014/main" id="{16159FB4-9291-9254-B4E5-405B3715A595}"/>
                  </a:ext>
                </a:extLst>
              </p:cNvPr>
              <p:cNvCxnSpPr/>
              <p:nvPr/>
            </p:nvCxnSpPr>
            <p:spPr>
              <a:xfrm flipH="1">
                <a:off x="3784591" y="5852791"/>
                <a:ext cx="1" cy="123020"/>
              </a:xfrm>
              <a:prstGeom prst="straightConnector1">
                <a:avLst/>
              </a:prstGeom>
              <a:noFill/>
              <a:ln w="9525" cap="flat" cmpd="sng">
                <a:solidFill>
                  <a:schemeClr val="dk2"/>
                </a:solidFill>
                <a:prstDash val="solid"/>
                <a:round/>
                <a:headEnd type="none" w="sm" len="sm"/>
                <a:tailEnd type="none" w="sm" len="sm"/>
              </a:ln>
            </p:spPr>
          </p:cxnSp>
          <p:cxnSp>
            <p:nvCxnSpPr>
              <p:cNvPr id="86" name="Google Shape;2323;p190">
                <a:extLst>
                  <a:ext uri="{FF2B5EF4-FFF2-40B4-BE49-F238E27FC236}">
                    <a16:creationId xmlns:a16="http://schemas.microsoft.com/office/drawing/2014/main" id="{00AEB10A-FBF8-1FC7-B3AC-B6F08467E30F}"/>
                  </a:ext>
                </a:extLst>
              </p:cNvPr>
              <p:cNvCxnSpPr/>
              <p:nvPr/>
            </p:nvCxnSpPr>
            <p:spPr>
              <a:xfrm flipH="1">
                <a:off x="3952291" y="5852791"/>
                <a:ext cx="1" cy="123020"/>
              </a:xfrm>
              <a:prstGeom prst="straightConnector1">
                <a:avLst/>
              </a:prstGeom>
              <a:noFill/>
              <a:ln w="9525" cap="flat" cmpd="sng">
                <a:solidFill>
                  <a:schemeClr val="dk2"/>
                </a:solidFill>
                <a:prstDash val="solid"/>
                <a:round/>
                <a:headEnd type="none" w="sm" len="sm"/>
                <a:tailEnd type="none" w="sm" len="sm"/>
              </a:ln>
            </p:spPr>
          </p:cxnSp>
        </p:grpSp>
        <p:sp>
          <p:nvSpPr>
            <p:cNvPr id="57" name="Google Shape;2325;p190">
              <a:extLst>
                <a:ext uri="{FF2B5EF4-FFF2-40B4-BE49-F238E27FC236}">
                  <a16:creationId xmlns:a16="http://schemas.microsoft.com/office/drawing/2014/main" id="{35E72B6E-3C6B-4E3E-19EB-8DD29F3709EF}"/>
                </a:ext>
              </a:extLst>
            </p:cNvPr>
            <p:cNvSpPr txBox="1"/>
            <p:nvPr/>
          </p:nvSpPr>
          <p:spPr>
            <a:xfrm>
              <a:off x="3916399" y="6247371"/>
              <a:ext cx="2151394" cy="707897"/>
            </a:xfrm>
            <a:prstGeom prst="rect">
              <a:avLst/>
            </a:prstGeom>
            <a:noFill/>
            <a:ln>
              <a:noFill/>
            </a:ln>
          </p:spPr>
          <p:txBody>
            <a:bodyPr spcFirstLastPara="1" wrap="square" lIns="109710" tIns="54840" rIns="10971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kumimoji="0" lang="en-US" sz="1320" b="0" i="0" u="none" strike="noStrike" kern="0" cap="none" spc="0" normalizeH="0" baseline="0" noProof="0">
                  <a:ln>
                    <a:noFill/>
                  </a:ln>
                  <a:solidFill>
                    <a:prstClr val="black"/>
                  </a:solidFill>
                  <a:effectLst/>
                  <a:uLnTx/>
                  <a:uFillTx/>
                  <a:latin typeface="Trebuchet MS" panose="020B0603020202020204" pitchFamily="34" charset="0"/>
                  <a:ea typeface="Trebuchet MS"/>
                  <a:cs typeface="Arial" panose="020B0604020202020204" pitchFamily="34" charset="0"/>
                  <a:sym typeface="Trebuchet MS"/>
                </a:rPr>
                <a:t>NO. OF STARTUPS RECOGNIZED </a:t>
              </a:r>
              <a:endParaRPr kumimoji="0" sz="1680" b="0" i="0" u="none" strike="noStrike" kern="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sym typeface="Arial"/>
              </a:endParaRPr>
            </a:p>
          </p:txBody>
        </p:sp>
        <p:sp>
          <p:nvSpPr>
            <p:cNvPr id="58" name="Google Shape;2326;p190">
              <a:extLst>
                <a:ext uri="{FF2B5EF4-FFF2-40B4-BE49-F238E27FC236}">
                  <a16:creationId xmlns:a16="http://schemas.microsoft.com/office/drawing/2014/main" id="{E9835FDB-A6D1-B763-FA2E-6FF0D610269B}"/>
                </a:ext>
              </a:extLst>
            </p:cNvPr>
            <p:cNvSpPr txBox="1"/>
            <p:nvPr/>
          </p:nvSpPr>
          <p:spPr>
            <a:xfrm>
              <a:off x="3661788" y="4968341"/>
              <a:ext cx="2818570" cy="960718"/>
            </a:xfrm>
            <a:prstGeom prst="rect">
              <a:avLst/>
            </a:prstGeom>
            <a:noFill/>
            <a:ln>
              <a:noFill/>
            </a:ln>
          </p:spPr>
          <p:txBody>
            <a:bodyPr spcFirstLastPara="1" wrap="square" lIns="109710" tIns="54840" rIns="109710" bIns="54840" anchor="t" anchorCtr="0">
              <a:noAutofit/>
            </a:bodyPr>
            <a:lstStyle/>
            <a:p>
              <a:pPr marL="0" marR="0" lvl="0" indent="0" algn="ctr" defTabSz="1097280" rtl="0" eaLnBrk="1" fontAlgn="auto" latinLnBrk="0" hangingPunct="1">
                <a:lnSpc>
                  <a:spcPct val="100000"/>
                </a:lnSpc>
                <a:spcBef>
                  <a:spcPts val="0"/>
                </a:spcBef>
                <a:spcAft>
                  <a:spcPts val="0"/>
                </a:spcAft>
                <a:buClr>
                  <a:srgbClr val="000000"/>
                </a:buClr>
                <a:buSzTx/>
                <a:buFontTx/>
                <a:buNone/>
                <a:tabLst/>
                <a:defRPr/>
              </a:pPr>
              <a:r>
                <a:rPr kumimoji="0" lang="en-US" sz="1500" b="1" i="0" u="none" strike="noStrike" kern="0" cap="none" spc="0" normalizeH="0" baseline="0" noProof="0">
                  <a:ln>
                    <a:noFill/>
                  </a:ln>
                  <a:solidFill>
                    <a:prstClr val="black"/>
                  </a:solidFill>
                  <a:effectLst/>
                  <a:uLnTx/>
                  <a:uFillTx/>
                  <a:latin typeface="Trebuchet MS" panose="020B0603020202020204" pitchFamily="34" charset="0"/>
                  <a:ea typeface="Trebuchet MS"/>
                  <a:cs typeface="Arial" panose="020B0604020202020204" pitchFamily="34" charset="0"/>
                  <a:sym typeface="Trebuchet MS"/>
                </a:rPr>
                <a:t>STARTUP INDIA RECOGNITION</a:t>
              </a:r>
              <a:endParaRPr kumimoji="0" sz="1500" b="0" i="0" u="none" strike="noStrike" kern="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sym typeface="Arial"/>
              </a:endParaRPr>
            </a:p>
          </p:txBody>
        </p:sp>
      </p:grpSp>
      <p:pic>
        <p:nvPicPr>
          <p:cNvPr id="90" name="Picture 89">
            <a:extLst>
              <a:ext uri="{FF2B5EF4-FFF2-40B4-BE49-F238E27FC236}">
                <a16:creationId xmlns:a16="http://schemas.microsoft.com/office/drawing/2014/main" id="{ECE2F9B5-48D5-7249-90C6-F14AF90EE1F9}"/>
              </a:ext>
            </a:extLst>
          </p:cNvPr>
          <p:cNvPicPr>
            <a:picLocks noChangeAspect="1"/>
          </p:cNvPicPr>
          <p:nvPr/>
        </p:nvPicPr>
        <p:blipFill>
          <a:blip r:embed="rId13"/>
          <a:stretch>
            <a:fillRect/>
          </a:stretch>
        </p:blipFill>
        <p:spPr>
          <a:xfrm>
            <a:off x="9128507" y="5124195"/>
            <a:ext cx="2472444" cy="189518"/>
          </a:xfrm>
          <a:prstGeom prst="rect">
            <a:avLst/>
          </a:prstGeom>
        </p:spPr>
      </p:pic>
      <p:pic>
        <p:nvPicPr>
          <p:cNvPr id="91" name="Graphic 90" descr="Earth Globe - Asia with solid fill">
            <a:extLst>
              <a:ext uri="{FF2B5EF4-FFF2-40B4-BE49-F238E27FC236}">
                <a16:creationId xmlns:a16="http://schemas.microsoft.com/office/drawing/2014/main" id="{26F4A590-3FA4-7E34-1266-9CFA2A75390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846045" y="1327266"/>
            <a:ext cx="792000" cy="792000"/>
          </a:xfrm>
          <a:prstGeom prst="rect">
            <a:avLst/>
          </a:prstGeom>
        </p:spPr>
      </p:pic>
    </p:spTree>
    <p:extLst>
      <p:ext uri="{BB962C8B-B14F-4D97-AF65-F5344CB8AC3E}">
        <p14:creationId xmlns:p14="http://schemas.microsoft.com/office/powerpoint/2010/main" val="1412875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oogle Shape;197;p27">
            <a:extLst>
              <a:ext uri="{FF2B5EF4-FFF2-40B4-BE49-F238E27FC236}">
                <a16:creationId xmlns:a16="http://schemas.microsoft.com/office/drawing/2014/main" id="{2C07E6FC-38FF-97AC-F687-61DC07B48A8E}"/>
              </a:ext>
            </a:extLst>
          </p:cNvPr>
          <p:cNvCxnSpPr/>
          <p:nvPr/>
        </p:nvCxnSpPr>
        <p:spPr>
          <a:xfrm>
            <a:off x="473732" y="4843115"/>
            <a:ext cx="733200" cy="0"/>
          </a:xfrm>
          <a:prstGeom prst="straightConnector1">
            <a:avLst/>
          </a:prstGeom>
          <a:noFill/>
          <a:ln w="76200" cap="flat" cmpd="sng">
            <a:solidFill>
              <a:schemeClr val="bg1"/>
            </a:solidFill>
            <a:prstDash val="solid"/>
            <a:round/>
            <a:headEnd type="none" w="med" len="med"/>
            <a:tailEnd type="none" w="med" len="med"/>
          </a:ln>
        </p:spPr>
      </p:cxnSp>
      <p:sp>
        <p:nvSpPr>
          <p:cNvPr id="5" name="TextBox 4">
            <a:extLst>
              <a:ext uri="{FF2B5EF4-FFF2-40B4-BE49-F238E27FC236}">
                <a16:creationId xmlns:a16="http://schemas.microsoft.com/office/drawing/2014/main" id="{237DA403-D5B2-8BB7-C307-2DF52955A32F}"/>
              </a:ext>
            </a:extLst>
          </p:cNvPr>
          <p:cNvSpPr txBox="1"/>
          <p:nvPr/>
        </p:nvSpPr>
        <p:spPr>
          <a:xfrm>
            <a:off x="371476" y="1277071"/>
            <a:ext cx="5297838"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16</a:t>
            </a:r>
            <a:r>
              <a:rPr kumimoji="0" lang="en-US" sz="3200" b="1" i="0" u="none" strike="noStrike" kern="1200" cap="none" spc="0" normalizeH="0" baseline="30000" noProof="0">
                <a:ln>
                  <a:noFill/>
                </a:ln>
                <a:solidFill>
                  <a:prstClr val="black"/>
                </a:solidFill>
                <a:effectLst/>
                <a:uLnTx/>
                <a:uFillTx/>
                <a:latin typeface="Trebuchet MS" panose="020B0603020202020204" pitchFamily="34" charset="0"/>
                <a:ea typeface="+mn-ea"/>
                <a:cs typeface="Calibri" panose="020F0502020204030204" pitchFamily="34" charset="0"/>
              </a:rPr>
              <a:t>th</a:t>
            </a:r>
            <a:r>
              <a:rPr kumimoji="0" lang="en-US" sz="32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 January declared ‘National Startup Day’ </a:t>
            </a:r>
            <a:endParaRPr kumimoji="0" lang="en-IN" sz="32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6" name="Cube 5">
            <a:extLst>
              <a:ext uri="{FF2B5EF4-FFF2-40B4-BE49-F238E27FC236}">
                <a16:creationId xmlns:a16="http://schemas.microsoft.com/office/drawing/2014/main" id="{EF52A25F-0E95-D902-FE36-074D46304625}"/>
              </a:ext>
            </a:extLst>
          </p:cNvPr>
          <p:cNvSpPr/>
          <p:nvPr/>
        </p:nvSpPr>
        <p:spPr bwMode="auto">
          <a:xfrm>
            <a:off x="6317223" y="2883877"/>
            <a:ext cx="1104999" cy="3626243"/>
          </a:xfrm>
          <a:prstGeom prst="cube">
            <a:avLst/>
          </a:prstGeom>
          <a:solidFill>
            <a:srgbClr val="237DB9"/>
          </a:solidFill>
          <a:ln w="9525">
            <a:noFill/>
            <a:round/>
            <a:headEnd/>
            <a:tailEnd/>
          </a:ln>
          <a:effectLst>
            <a:outerShdw blurRad="76200" dir="18900000" sy="23000" kx="-1200000" algn="bl" rotWithShape="0">
              <a:prstClr val="black">
                <a:alpha val="20000"/>
              </a:prstClr>
            </a:outerShdw>
          </a:effectLst>
        </p:spPr>
        <p:txBody>
          <a:bodyPr vert="vert270" wrap="square" lIns="91440" tIns="45720" rIns="91440" bIns="45720" numCol="1" rtlCol="0" anchor="ctr" anchorCtr="0" compatLnSpc="1">
            <a:prstTxWarp prst="textNoShape">
              <a:avLst/>
            </a:prstTxWarp>
          </a:bodyPr>
          <a:lstStyle/>
          <a:p>
            <a:pPr marL="0" marR="0" lvl="0" indent="0" algn="ctr" defTabSz="1031626"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rPr>
              <a:t>Simplification &amp;  Handholding</a:t>
            </a:r>
          </a:p>
        </p:txBody>
      </p:sp>
      <p:pic>
        <p:nvPicPr>
          <p:cNvPr id="7" name="Picture 6">
            <a:extLst>
              <a:ext uri="{FF2B5EF4-FFF2-40B4-BE49-F238E27FC236}">
                <a16:creationId xmlns:a16="http://schemas.microsoft.com/office/drawing/2014/main" id="{99ECAFAF-9F8E-0552-693A-2D2BF2A74A23}"/>
              </a:ext>
            </a:extLst>
          </p:cNvPr>
          <p:cNvPicPr>
            <a:picLocks noChangeAspect="1"/>
          </p:cNvPicPr>
          <p:nvPr/>
        </p:nvPicPr>
        <p:blipFill>
          <a:blip r:embed="rId3"/>
          <a:stretch>
            <a:fillRect/>
          </a:stretch>
        </p:blipFill>
        <p:spPr>
          <a:xfrm>
            <a:off x="371476" y="3849696"/>
            <a:ext cx="5297838" cy="2377429"/>
          </a:xfrm>
          <a:prstGeom prst="rect">
            <a:avLst/>
          </a:prstGeom>
          <a:ln>
            <a:noFill/>
          </a:ln>
        </p:spPr>
      </p:pic>
      <p:sp>
        <p:nvSpPr>
          <p:cNvPr id="8" name="Cube 7">
            <a:extLst>
              <a:ext uri="{FF2B5EF4-FFF2-40B4-BE49-F238E27FC236}">
                <a16:creationId xmlns:a16="http://schemas.microsoft.com/office/drawing/2014/main" id="{B1D51684-8EE3-F275-9677-571F8B3C4139}"/>
              </a:ext>
            </a:extLst>
          </p:cNvPr>
          <p:cNvSpPr/>
          <p:nvPr/>
        </p:nvSpPr>
        <p:spPr bwMode="auto">
          <a:xfrm>
            <a:off x="8419707" y="2883878"/>
            <a:ext cx="1104999" cy="3635568"/>
          </a:xfrm>
          <a:prstGeom prst="cube">
            <a:avLst/>
          </a:prstGeom>
          <a:solidFill>
            <a:srgbClr val="237DB9"/>
          </a:solidFill>
          <a:ln w="9525">
            <a:noFill/>
            <a:round/>
            <a:headEnd/>
            <a:tailEnd/>
          </a:ln>
          <a:effectLst>
            <a:outerShdw blurRad="76200" dir="18900000" sy="23000" kx="-1200000" algn="bl" rotWithShape="0">
              <a:prstClr val="black">
                <a:alpha val="20000"/>
              </a:prstClr>
            </a:outerShdw>
          </a:effectLst>
        </p:spPr>
        <p:txBody>
          <a:bodyPr vert="vert270" wrap="square" lIns="91440" tIns="45720" rIns="91440" bIns="45720" numCol="1" rtlCol="0" anchor="ctr" anchorCtr="0" compatLnSpc="1">
            <a:prstTxWarp prst="textNoShape">
              <a:avLst/>
            </a:prstTxWarp>
          </a:bodyPr>
          <a:lstStyle/>
          <a:p>
            <a:pPr marL="0" marR="0" lvl="0" indent="0" algn="ctr" defTabSz="1031626"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rPr>
              <a:t>Funding Support &amp; Incentives</a:t>
            </a:r>
          </a:p>
        </p:txBody>
      </p:sp>
      <p:sp>
        <p:nvSpPr>
          <p:cNvPr id="9" name="Cube 8">
            <a:extLst>
              <a:ext uri="{FF2B5EF4-FFF2-40B4-BE49-F238E27FC236}">
                <a16:creationId xmlns:a16="http://schemas.microsoft.com/office/drawing/2014/main" id="{16B85394-F32C-1469-C560-96843A2E7A3F}"/>
              </a:ext>
            </a:extLst>
          </p:cNvPr>
          <p:cNvSpPr/>
          <p:nvPr/>
        </p:nvSpPr>
        <p:spPr bwMode="auto">
          <a:xfrm>
            <a:off x="10522191" y="2883878"/>
            <a:ext cx="1104999" cy="3635568"/>
          </a:xfrm>
          <a:prstGeom prst="cube">
            <a:avLst/>
          </a:prstGeom>
          <a:solidFill>
            <a:srgbClr val="237DB9"/>
          </a:solidFill>
          <a:ln w="9525">
            <a:noFill/>
            <a:round/>
            <a:headEnd/>
            <a:tailEnd/>
          </a:ln>
          <a:effectLst>
            <a:outerShdw blurRad="76200" dir="18900000" sy="23000" kx="-1200000" algn="bl" rotWithShape="0">
              <a:prstClr val="black">
                <a:alpha val="20000"/>
              </a:prstClr>
            </a:outerShdw>
          </a:effectLst>
        </p:spPr>
        <p:txBody>
          <a:bodyPr vert="vert270" wrap="square" lIns="91440" tIns="45720" rIns="91440" bIns="45720" numCol="1" rtlCol="0" anchor="ctr" anchorCtr="0" compatLnSpc="1">
            <a:prstTxWarp prst="textNoShape">
              <a:avLst/>
            </a:prstTxWarp>
          </a:bodyPr>
          <a:lstStyle/>
          <a:p>
            <a:pPr marL="0" marR="0" lvl="0" indent="0" algn="ctr" defTabSz="1031626"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rPr>
              <a:t>Industry-academia partnerships &amp; incubation</a:t>
            </a:r>
          </a:p>
        </p:txBody>
      </p:sp>
      <p:sp>
        <p:nvSpPr>
          <p:cNvPr id="11" name="TextBox 10">
            <a:extLst>
              <a:ext uri="{FF2B5EF4-FFF2-40B4-BE49-F238E27FC236}">
                <a16:creationId xmlns:a16="http://schemas.microsoft.com/office/drawing/2014/main" id="{8C74147E-3DF2-DFFF-BC46-732ACBD55E4D}"/>
              </a:ext>
            </a:extLst>
          </p:cNvPr>
          <p:cNvSpPr txBox="1"/>
          <p:nvPr/>
        </p:nvSpPr>
        <p:spPr>
          <a:xfrm>
            <a:off x="6546166" y="1666141"/>
            <a:ext cx="5081024" cy="1077218"/>
          </a:xfrm>
          <a:prstGeom prst="rect">
            <a:avLst/>
          </a:prstGeom>
          <a:noFill/>
          <a:ln cmpd="dbl">
            <a:solidFill>
              <a:srgbClr val="00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Action Plan 2016</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srgbClr val="237DB9"/>
                </a:solidFill>
                <a:effectLst/>
                <a:uLnTx/>
                <a:uFillTx/>
                <a:latin typeface="Trebuchet MS" panose="020B0603020202020204" pitchFamily="34" charset="0"/>
                <a:ea typeface="+mn-ea"/>
                <a:cs typeface="Calibri" panose="020F0502020204030204" pitchFamily="34" charset="0"/>
              </a:rPr>
              <a:t>19 Action Points</a:t>
            </a:r>
            <a:endParaRPr kumimoji="0" lang="en-IN" sz="2800" b="1" i="0" u="none" strike="noStrike" kern="1200" cap="none" spc="0" normalizeH="0" baseline="0" noProof="0">
              <a:ln>
                <a:noFill/>
              </a:ln>
              <a:solidFill>
                <a:srgbClr val="237DB9"/>
              </a:solidFill>
              <a:effectLst/>
              <a:uLnTx/>
              <a:uFillTx/>
              <a:latin typeface="Trebuchet MS" panose="020B0603020202020204" pitchFamily="34" charset="0"/>
              <a:ea typeface="+mn-ea"/>
              <a:cs typeface="Calibri" panose="020F0502020204030204" pitchFamily="34" charset="0"/>
            </a:endParaRPr>
          </a:p>
        </p:txBody>
      </p:sp>
      <p:sp>
        <p:nvSpPr>
          <p:cNvPr id="13" name="Google Shape;425;p2">
            <a:extLst>
              <a:ext uri="{FF2B5EF4-FFF2-40B4-BE49-F238E27FC236}">
                <a16:creationId xmlns:a16="http://schemas.microsoft.com/office/drawing/2014/main" id="{FEC6638B-A1FE-9F9A-9688-9174E398F7FD}"/>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GENESIS OF STARTUP INDIA</a:t>
            </a:r>
          </a:p>
        </p:txBody>
      </p:sp>
      <p:grpSp>
        <p:nvGrpSpPr>
          <p:cNvPr id="4" name="Group 3">
            <a:extLst>
              <a:ext uri="{FF2B5EF4-FFF2-40B4-BE49-F238E27FC236}">
                <a16:creationId xmlns:a16="http://schemas.microsoft.com/office/drawing/2014/main" id="{852CCECE-0922-4CE5-C5A7-7EE2CD998333}"/>
              </a:ext>
            </a:extLst>
          </p:cNvPr>
          <p:cNvGrpSpPr/>
          <p:nvPr/>
        </p:nvGrpSpPr>
        <p:grpSpPr>
          <a:xfrm>
            <a:off x="277411" y="2743359"/>
            <a:ext cx="4819690" cy="1058498"/>
            <a:chOff x="277411" y="2743359"/>
            <a:chExt cx="4819690" cy="1058498"/>
          </a:xfrm>
        </p:grpSpPr>
        <p:pic>
          <p:nvPicPr>
            <p:cNvPr id="10" name="Picture 9" descr="A picture containing drawing, plate&#10;&#10;Description automatically generated">
              <a:extLst>
                <a:ext uri="{FF2B5EF4-FFF2-40B4-BE49-F238E27FC236}">
                  <a16:creationId xmlns:a16="http://schemas.microsoft.com/office/drawing/2014/main" id="{ED8670BA-1947-1C08-AA05-E6A1BF30EBD7}"/>
                </a:ext>
              </a:extLst>
            </p:cNvPr>
            <p:cNvPicPr>
              <a:picLocks noChangeAspect="1"/>
            </p:cNvPicPr>
            <p:nvPr/>
          </p:nvPicPr>
          <p:blipFill>
            <a:blip r:embed="rId4"/>
            <a:stretch>
              <a:fillRect/>
            </a:stretch>
          </p:blipFill>
          <p:spPr>
            <a:xfrm>
              <a:off x="742422" y="2743359"/>
              <a:ext cx="4354679" cy="982526"/>
            </a:xfrm>
            <a:prstGeom prst="rect">
              <a:avLst/>
            </a:prstGeom>
          </p:spPr>
        </p:pic>
        <p:sp>
          <p:nvSpPr>
            <p:cNvPr id="2" name="TextBox 1">
              <a:extLst>
                <a:ext uri="{FF2B5EF4-FFF2-40B4-BE49-F238E27FC236}">
                  <a16:creationId xmlns:a16="http://schemas.microsoft.com/office/drawing/2014/main" id="{9E736037-58A7-4434-C684-D9A4AD2EB873}"/>
                </a:ext>
              </a:extLst>
            </p:cNvPr>
            <p:cNvSpPr txBox="1"/>
            <p:nvPr/>
          </p:nvSpPr>
          <p:spPr>
            <a:xfrm>
              <a:off x="277411" y="3432525"/>
              <a:ext cx="477976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srgbClr val="70AD47">
                      <a:lumMod val="75000"/>
                    </a:srgbClr>
                  </a:solidFill>
                  <a:effectLst/>
                  <a:uLnTx/>
                  <a:uFillTx/>
                  <a:latin typeface="Trebuchet MS" panose="020B0603020202020204" pitchFamily="34" charset="0"/>
                  <a:ea typeface="+mn-ea"/>
                  <a:cs typeface="Calibri" panose="020F0502020204030204" pitchFamily="34" charset="0"/>
                </a:rPr>
                <a:t>Founding Day 16</a:t>
              </a:r>
              <a:r>
                <a:rPr kumimoji="0" lang="en-US" sz="1800" b="0" i="1" u="none" strike="noStrike" kern="1200" cap="none" spc="0" normalizeH="0" baseline="30000" noProof="0">
                  <a:ln>
                    <a:noFill/>
                  </a:ln>
                  <a:solidFill>
                    <a:srgbClr val="70AD47">
                      <a:lumMod val="75000"/>
                    </a:srgbClr>
                  </a:solidFill>
                  <a:effectLst/>
                  <a:uLnTx/>
                  <a:uFillTx/>
                  <a:latin typeface="Trebuchet MS" panose="020B0603020202020204" pitchFamily="34" charset="0"/>
                  <a:ea typeface="+mn-ea"/>
                  <a:cs typeface="Calibri" panose="020F0502020204030204" pitchFamily="34" charset="0"/>
                </a:rPr>
                <a:t>th</a:t>
              </a:r>
              <a:r>
                <a:rPr kumimoji="0" lang="en-US" sz="1800" b="0" i="1" u="none" strike="noStrike" kern="1200" cap="none" spc="0" normalizeH="0" baseline="0" noProof="0">
                  <a:ln>
                    <a:noFill/>
                  </a:ln>
                  <a:solidFill>
                    <a:srgbClr val="70AD47">
                      <a:lumMod val="75000"/>
                    </a:srgbClr>
                  </a:solidFill>
                  <a:effectLst/>
                  <a:uLnTx/>
                  <a:uFillTx/>
                  <a:latin typeface="Trebuchet MS" panose="020B0603020202020204" pitchFamily="34" charset="0"/>
                  <a:ea typeface="+mn-ea"/>
                  <a:cs typeface="Calibri" panose="020F0502020204030204" pitchFamily="34" charset="0"/>
                </a:rPr>
                <a:t> Jan’16</a:t>
              </a:r>
              <a:endParaRPr kumimoji="0" lang="en-IN" sz="1800" b="0" i="1" u="none" strike="noStrike" kern="1200" cap="none" spc="0" normalizeH="0" baseline="0" noProof="0">
                <a:ln>
                  <a:noFill/>
                </a:ln>
                <a:solidFill>
                  <a:srgbClr val="70AD47">
                    <a:lumMod val="75000"/>
                  </a:srgbClr>
                </a:solidFill>
                <a:effectLst/>
                <a:uLnTx/>
                <a:uFillTx/>
                <a:latin typeface="Trebuchet MS" panose="020B0603020202020204" pitchFamily="34" charset="0"/>
                <a:ea typeface="+mn-ea"/>
                <a:cs typeface="Calibri" panose="020F0502020204030204" pitchFamily="34" charset="0"/>
              </a:endParaRPr>
            </a:p>
          </p:txBody>
        </p:sp>
      </p:grpSp>
    </p:spTree>
    <p:extLst>
      <p:ext uri="{BB962C8B-B14F-4D97-AF65-F5344CB8AC3E}">
        <p14:creationId xmlns:p14="http://schemas.microsoft.com/office/powerpoint/2010/main" val="3909703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425;p2">
            <a:extLst>
              <a:ext uri="{FF2B5EF4-FFF2-40B4-BE49-F238E27FC236}">
                <a16:creationId xmlns:a16="http://schemas.microsoft.com/office/drawing/2014/main" id="{FEC6638B-A1FE-9F9A-9688-9174E398F7FD}"/>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WHAT IS A STARTUP?</a:t>
            </a:r>
          </a:p>
        </p:txBody>
      </p:sp>
      <p:sp>
        <p:nvSpPr>
          <p:cNvPr id="2" name="Rectangle 1">
            <a:extLst>
              <a:ext uri="{FF2B5EF4-FFF2-40B4-BE49-F238E27FC236}">
                <a16:creationId xmlns:a16="http://schemas.microsoft.com/office/drawing/2014/main" id="{17C7FBFD-A3B2-C49A-0086-4B77F67515C6}"/>
              </a:ext>
            </a:extLst>
          </p:cNvPr>
          <p:cNvSpPr/>
          <p:nvPr/>
        </p:nvSpPr>
        <p:spPr>
          <a:xfrm>
            <a:off x="8823457" y="1518415"/>
            <a:ext cx="2825735" cy="985421"/>
          </a:xfrm>
          <a:prstGeom prst="rect">
            <a:avLst/>
          </a:prstGeom>
          <a:solidFill>
            <a:srgbClr val="6588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b="0" i="0" u="none" strike="noStrike" kern="1200" cap="none" spc="0" normalizeH="0" baseline="0" noProof="0">
              <a:ln>
                <a:noFill/>
              </a:ln>
              <a:solidFill>
                <a:prstClr val="white"/>
              </a:solidFill>
              <a:effectLst/>
              <a:uLnTx/>
              <a:uFillTx/>
              <a:latin typeface="Trebuchet MS" panose="020B0603020202020204" pitchFamily="34" charset="0"/>
            </a:endParaRPr>
          </a:p>
        </p:txBody>
      </p:sp>
      <p:sp>
        <p:nvSpPr>
          <p:cNvPr id="3" name="Rectangle 2">
            <a:extLst>
              <a:ext uri="{FF2B5EF4-FFF2-40B4-BE49-F238E27FC236}">
                <a16:creationId xmlns:a16="http://schemas.microsoft.com/office/drawing/2014/main" id="{28CFB2D2-8D29-5E0D-E96C-54BBD5A53DCF}"/>
              </a:ext>
            </a:extLst>
          </p:cNvPr>
          <p:cNvSpPr/>
          <p:nvPr/>
        </p:nvSpPr>
        <p:spPr>
          <a:xfrm>
            <a:off x="5943976" y="1548804"/>
            <a:ext cx="2825735" cy="985421"/>
          </a:xfrm>
          <a:prstGeom prst="rect">
            <a:avLst/>
          </a:prstGeom>
          <a:solidFill>
            <a:srgbClr val="4A9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b="0" i="0" u="none" strike="noStrike" kern="1200" cap="none" spc="0" normalizeH="0" baseline="0" noProof="0">
              <a:ln>
                <a:noFill/>
              </a:ln>
              <a:solidFill>
                <a:prstClr val="white"/>
              </a:solidFill>
              <a:effectLst/>
              <a:uLnTx/>
              <a:uFillTx/>
              <a:latin typeface="Trebuchet MS" panose="020B0603020202020204" pitchFamily="34" charset="0"/>
            </a:endParaRPr>
          </a:p>
        </p:txBody>
      </p:sp>
      <p:sp>
        <p:nvSpPr>
          <p:cNvPr id="4" name="Rectangle 3">
            <a:extLst>
              <a:ext uri="{FF2B5EF4-FFF2-40B4-BE49-F238E27FC236}">
                <a16:creationId xmlns:a16="http://schemas.microsoft.com/office/drawing/2014/main" id="{FE67B07E-D104-5B27-1452-1DCECF383FC4}"/>
              </a:ext>
            </a:extLst>
          </p:cNvPr>
          <p:cNvSpPr/>
          <p:nvPr/>
        </p:nvSpPr>
        <p:spPr>
          <a:xfrm>
            <a:off x="3071608" y="1555872"/>
            <a:ext cx="2825735" cy="985421"/>
          </a:xfrm>
          <a:prstGeom prst="rect">
            <a:avLst/>
          </a:prstGeom>
          <a:solidFill>
            <a:srgbClr val="007B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b="0" i="0" u="none" strike="noStrike" kern="1200" cap="none" spc="0" normalizeH="0" baseline="0" noProof="0">
              <a:ln>
                <a:noFill/>
              </a:ln>
              <a:solidFill>
                <a:prstClr val="white"/>
              </a:solidFill>
              <a:effectLst/>
              <a:uLnTx/>
              <a:uFillTx/>
              <a:latin typeface="Trebuchet MS" panose="020B0603020202020204" pitchFamily="34" charset="0"/>
            </a:endParaRPr>
          </a:p>
        </p:txBody>
      </p:sp>
      <p:sp>
        <p:nvSpPr>
          <p:cNvPr id="5" name="Rectangle 4">
            <a:extLst>
              <a:ext uri="{FF2B5EF4-FFF2-40B4-BE49-F238E27FC236}">
                <a16:creationId xmlns:a16="http://schemas.microsoft.com/office/drawing/2014/main" id="{114FD4A0-EE71-A85A-DA84-2F69C829844D}"/>
              </a:ext>
            </a:extLst>
          </p:cNvPr>
          <p:cNvSpPr/>
          <p:nvPr/>
        </p:nvSpPr>
        <p:spPr>
          <a:xfrm>
            <a:off x="206452" y="1575099"/>
            <a:ext cx="2825735" cy="985421"/>
          </a:xfrm>
          <a:prstGeom prst="rect">
            <a:avLst/>
          </a:prstGeom>
          <a:solidFill>
            <a:srgbClr val="194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b="0" i="0" u="none" strike="noStrike" kern="1200" cap="none" spc="0" normalizeH="0" baseline="0" noProof="0">
              <a:ln>
                <a:noFill/>
              </a:ln>
              <a:solidFill>
                <a:prstClr val="white"/>
              </a:solidFill>
              <a:effectLst/>
              <a:uLnTx/>
              <a:uFillTx/>
              <a:latin typeface="Trebuchet MS" panose="020B0603020202020204" pitchFamily="34" charset="0"/>
            </a:endParaRPr>
          </a:p>
        </p:txBody>
      </p:sp>
      <p:sp>
        <p:nvSpPr>
          <p:cNvPr id="6" name="Title 1">
            <a:extLst>
              <a:ext uri="{FF2B5EF4-FFF2-40B4-BE49-F238E27FC236}">
                <a16:creationId xmlns:a16="http://schemas.microsoft.com/office/drawing/2014/main" id="{7AE8BC00-6DA9-93A7-9224-3003E3777170}"/>
              </a:ext>
            </a:extLst>
          </p:cNvPr>
          <p:cNvSpPr txBox="1">
            <a:spLocks/>
          </p:cNvSpPr>
          <p:nvPr/>
        </p:nvSpPr>
        <p:spPr>
          <a:xfrm>
            <a:off x="6176603" y="1185797"/>
            <a:ext cx="6517910" cy="496397"/>
          </a:xfrm>
          <a:prstGeom prst="rect">
            <a:avLst/>
          </a:prstGeom>
        </p:spPr>
        <p:txBody>
          <a:bodyPr vert="horz" lIns="109708" tIns="54852" rIns="109708" bIns="54852" rtlCol="0" anchor="t">
            <a:normAutofit/>
          </a:bodyPr>
          <a:lstStyle>
            <a:lvl1pPr algn="l" defTabSz="761970" rtl="0" eaLnBrk="1" latinLnBrk="0" hangingPunct="1">
              <a:lnSpc>
                <a:spcPct val="90000"/>
              </a:lnSpc>
              <a:spcBef>
                <a:spcPct val="0"/>
              </a:spcBef>
              <a:buNone/>
              <a:defRPr sz="3200" kern="1200">
                <a:solidFill>
                  <a:schemeClr val="tx1"/>
                </a:solidFill>
                <a:latin typeface="Nexa Bold" panose="02000000000000000000" pitchFamily="50" charset="0"/>
                <a:ea typeface="+mj-ea"/>
                <a:cs typeface="+mj-cs"/>
              </a:defRPr>
            </a:lvl1pPr>
          </a:lstStyle>
          <a:p>
            <a:pPr marL="0" marR="0" lvl="0" indent="0" algn="l" defTabSz="761970" rtl="0" eaLnBrk="1" fontAlgn="auto" latinLnBrk="0" hangingPunct="1">
              <a:lnSpc>
                <a:spcPct val="90000"/>
              </a:lnSpc>
              <a:spcBef>
                <a:spcPct val="0"/>
              </a:spcBef>
              <a:spcAft>
                <a:spcPts val="0"/>
              </a:spcAft>
              <a:buClrTx/>
              <a:buSzTx/>
              <a:buFontTx/>
              <a:buNone/>
              <a:tabLst/>
              <a:defRPr/>
            </a:pPr>
            <a:r>
              <a:rPr kumimoji="0" lang="en-US" sz="1600" b="0" i="0" u="none" strike="noStrike" kern="1200" cap="none" spc="0" normalizeH="0" baseline="0" noProof="0">
                <a:ln>
                  <a:noFill/>
                </a:ln>
                <a:solidFill>
                  <a:srgbClr val="00B0F0"/>
                </a:solidFill>
                <a:effectLst/>
                <a:uLnTx/>
                <a:uFillTx/>
                <a:latin typeface="Trebuchet MS" panose="020B0603020202020204" pitchFamily="34" charset="0"/>
                <a:ea typeface="Verdana" panose="020B0604030504040204" pitchFamily="34" charset="0"/>
                <a:cs typeface="Arial" panose="020B0604020202020204" pitchFamily="34" charset="0"/>
              </a:rPr>
              <a:t>DEFINITION OF ‘STARTUP’, AS NOTIFIED ON 19</a:t>
            </a:r>
            <a:r>
              <a:rPr kumimoji="0" lang="en-US" sz="1600" b="0" i="0" u="none" strike="noStrike" kern="1200" cap="none" spc="0" normalizeH="0" baseline="30000" noProof="0">
                <a:ln>
                  <a:noFill/>
                </a:ln>
                <a:solidFill>
                  <a:srgbClr val="00B0F0"/>
                </a:solidFill>
                <a:effectLst/>
                <a:uLnTx/>
                <a:uFillTx/>
                <a:latin typeface="Trebuchet MS" panose="020B0603020202020204" pitchFamily="34" charset="0"/>
                <a:ea typeface="Verdana" panose="020B0604030504040204" pitchFamily="34" charset="0"/>
                <a:cs typeface="Arial" panose="020B0604020202020204" pitchFamily="34" charset="0"/>
              </a:rPr>
              <a:t>th</a:t>
            </a:r>
            <a:r>
              <a:rPr kumimoji="0" lang="en-US" sz="1600" b="0" i="0" u="none" strike="noStrike" kern="1200" cap="none" spc="0" normalizeH="0" baseline="0" noProof="0">
                <a:ln>
                  <a:noFill/>
                </a:ln>
                <a:solidFill>
                  <a:srgbClr val="00B0F0"/>
                </a:solidFill>
                <a:effectLst/>
                <a:uLnTx/>
                <a:uFillTx/>
                <a:latin typeface="Trebuchet MS" panose="020B0603020202020204" pitchFamily="34" charset="0"/>
                <a:ea typeface="Verdana" panose="020B0604030504040204" pitchFamily="34" charset="0"/>
                <a:cs typeface="Arial" panose="020B0604020202020204" pitchFamily="34" charset="0"/>
              </a:rPr>
              <a:t> FEBRUARY 2019</a:t>
            </a:r>
          </a:p>
        </p:txBody>
      </p:sp>
      <p:sp>
        <p:nvSpPr>
          <p:cNvPr id="7" name="TextBox 6">
            <a:extLst>
              <a:ext uri="{FF2B5EF4-FFF2-40B4-BE49-F238E27FC236}">
                <a16:creationId xmlns:a16="http://schemas.microsoft.com/office/drawing/2014/main" id="{96938616-31CF-7BF1-DDAE-1F05EC783133}"/>
              </a:ext>
            </a:extLst>
          </p:cNvPr>
          <p:cNvSpPr txBox="1"/>
          <p:nvPr/>
        </p:nvSpPr>
        <p:spPr>
          <a:xfrm>
            <a:off x="232144" y="2650648"/>
            <a:ext cx="2928700" cy="1938992"/>
          </a:xfrm>
          <a:prstGeom prst="rect">
            <a:avLst/>
          </a:prstGeom>
          <a:noFill/>
        </p:spPr>
        <p:txBody>
          <a:bodyPr wrap="square">
            <a:spAutoFit/>
          </a:bodyPr>
          <a:lstStyle/>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cs typeface="Calibri" panose="020F0502020204030204" pitchFamily="34" charset="0"/>
              </a:rPr>
              <a:t>Private Limited Company</a:t>
            </a:r>
          </a:p>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cs typeface="Calibri" panose="020F0502020204030204" pitchFamily="34" charset="0"/>
              </a:rPr>
              <a:t>Limited Liability Partnership</a:t>
            </a:r>
          </a:p>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2000" b="0" i="0" u="none" strike="noStrike" kern="1200" cap="none" spc="0" normalizeH="0" baseline="0" noProof="0">
                <a:ln>
                  <a:noFill/>
                </a:ln>
                <a:solidFill>
                  <a:prstClr val="black"/>
                </a:solidFill>
                <a:effectLst/>
                <a:uLnTx/>
                <a:uFillTx/>
                <a:latin typeface="Trebuchet MS" panose="020B0603020202020204" pitchFamily="34" charset="0"/>
                <a:cs typeface="Calibri" panose="020F0502020204030204" pitchFamily="34" charset="0"/>
              </a:rPr>
              <a:t>Registered Partnership</a:t>
            </a:r>
          </a:p>
        </p:txBody>
      </p:sp>
      <p:sp>
        <p:nvSpPr>
          <p:cNvPr id="8" name="TextBox 7">
            <a:extLst>
              <a:ext uri="{FF2B5EF4-FFF2-40B4-BE49-F238E27FC236}">
                <a16:creationId xmlns:a16="http://schemas.microsoft.com/office/drawing/2014/main" id="{499200B0-E4FD-5752-D7EC-DC39A5A1F65F}"/>
              </a:ext>
            </a:extLst>
          </p:cNvPr>
          <p:cNvSpPr txBox="1"/>
          <p:nvPr/>
        </p:nvSpPr>
        <p:spPr>
          <a:xfrm>
            <a:off x="2997054" y="2702661"/>
            <a:ext cx="2743623" cy="707886"/>
          </a:xfrm>
          <a:prstGeom prst="rect">
            <a:avLst/>
          </a:prstGeom>
          <a:noFill/>
        </p:spPr>
        <p:txBody>
          <a:bodyPr wrap="square">
            <a:spAutoFit/>
          </a:bodyPr>
          <a:lstStyle>
            <a:defPPr marR="0" lvl="0" algn="l" rtl="0">
              <a:lnSpc>
                <a:spcPct val="100000"/>
              </a:lnSpc>
              <a:spcBef>
                <a:spcPts val="0"/>
              </a:spcBef>
              <a:spcAft>
                <a:spcPts val="0"/>
              </a:spcAft>
            </a:defPPr>
            <a:lvl1pPr marL="182880" indent="-182880" defTabSz="1097082">
              <a:buFont typeface="Arial" panose="020B0604020202020204" pitchFamily="34" charset="0"/>
              <a:buChar char="•"/>
              <a:defRPr sz="2000">
                <a:solidFill>
                  <a:schemeClr val="tx1"/>
                </a:solidFill>
                <a:latin typeface="Calibri" panose="020F0502020204030204" pitchFamily="34" charset="0"/>
                <a:cs typeface="Calibri" panose="020F0502020204030204" pitchFamily="34" charset="0"/>
              </a:defRPr>
            </a:lvl1pPr>
          </a:lstStyle>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10 years from date of incorporation</a:t>
            </a:r>
          </a:p>
        </p:txBody>
      </p:sp>
      <p:sp>
        <p:nvSpPr>
          <p:cNvPr id="9" name="TextBox 8">
            <a:extLst>
              <a:ext uri="{FF2B5EF4-FFF2-40B4-BE49-F238E27FC236}">
                <a16:creationId xmlns:a16="http://schemas.microsoft.com/office/drawing/2014/main" id="{7D22CF01-A8C9-06DD-0C5C-9D51F768821D}"/>
              </a:ext>
            </a:extLst>
          </p:cNvPr>
          <p:cNvSpPr txBox="1"/>
          <p:nvPr/>
        </p:nvSpPr>
        <p:spPr>
          <a:xfrm>
            <a:off x="5958225" y="2679897"/>
            <a:ext cx="2808934" cy="1015663"/>
          </a:xfrm>
          <a:prstGeom prst="rect">
            <a:avLst/>
          </a:prstGeom>
          <a:noFill/>
        </p:spPr>
        <p:txBody>
          <a:bodyPr wrap="square">
            <a:spAutoFit/>
          </a:bodyPr>
          <a:lstStyle>
            <a:defPPr marR="0" lvl="0" algn="l" rtl="0">
              <a:lnSpc>
                <a:spcPct val="100000"/>
              </a:lnSpc>
              <a:spcBef>
                <a:spcPts val="0"/>
              </a:spcBef>
              <a:spcAft>
                <a:spcPts val="0"/>
              </a:spcAft>
            </a:defPPr>
            <a:lvl1pPr marL="182880" indent="-182880" defTabSz="1097082">
              <a:buFont typeface="Arial" panose="020B0604020202020204" pitchFamily="34" charset="0"/>
              <a:buChar char="•"/>
              <a:defRPr sz="2000">
                <a:solidFill>
                  <a:schemeClr val="tx1"/>
                </a:solidFill>
                <a:latin typeface="Calibri" panose="020F0502020204030204" pitchFamily="34" charset="0"/>
                <a:cs typeface="Calibri" panose="020F0502020204030204" pitchFamily="34" charset="0"/>
              </a:defRPr>
            </a:lvl1pPr>
          </a:lstStyle>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Must not exceed</a:t>
            </a:r>
          </a:p>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₹100 Cr. in any fiscal year</a:t>
            </a:r>
          </a:p>
        </p:txBody>
      </p:sp>
      <p:sp>
        <p:nvSpPr>
          <p:cNvPr id="10" name="TextBox 9">
            <a:extLst>
              <a:ext uri="{FF2B5EF4-FFF2-40B4-BE49-F238E27FC236}">
                <a16:creationId xmlns:a16="http://schemas.microsoft.com/office/drawing/2014/main" id="{74BEB98B-9A9B-7A2D-0260-D83A6E81D307}"/>
              </a:ext>
            </a:extLst>
          </p:cNvPr>
          <p:cNvSpPr txBox="1"/>
          <p:nvPr/>
        </p:nvSpPr>
        <p:spPr>
          <a:xfrm>
            <a:off x="8870912" y="2655946"/>
            <a:ext cx="2469689" cy="1323439"/>
          </a:xfrm>
          <a:prstGeom prst="rect">
            <a:avLst/>
          </a:prstGeom>
          <a:noFill/>
        </p:spPr>
        <p:txBody>
          <a:bodyPr wrap="square">
            <a:spAutoFit/>
          </a:bodyPr>
          <a:lstStyle>
            <a:defPPr marR="0" lvl="0" algn="l" rtl="0">
              <a:lnSpc>
                <a:spcPct val="100000"/>
              </a:lnSpc>
              <a:spcBef>
                <a:spcPts val="0"/>
              </a:spcBef>
              <a:spcAft>
                <a:spcPts val="0"/>
              </a:spcAft>
            </a:defPPr>
            <a:lvl1pPr marL="182880" indent="-182880" defTabSz="1097082">
              <a:buFont typeface="Arial" panose="020B0604020202020204" pitchFamily="34" charset="0"/>
              <a:buChar char="•"/>
              <a:defRPr sz="2000">
                <a:solidFill>
                  <a:schemeClr val="tx1"/>
                </a:solidFill>
                <a:latin typeface="Calibri" panose="020F0502020204030204" pitchFamily="34" charset="0"/>
                <a:cs typeface="Calibri" panose="020F0502020204030204" pitchFamily="34" charset="0"/>
              </a:defRPr>
            </a:lvl1pPr>
          </a:lstStyle>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Scalability</a:t>
            </a:r>
          </a:p>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Innovation</a:t>
            </a:r>
          </a:p>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Job creation</a:t>
            </a:r>
          </a:p>
          <a:p>
            <a:pPr marL="182880" marR="0" lvl="0" indent="-182880" algn="l" defTabSz="109708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b="0" i="0" u="none" strike="noStrike" kern="1200" cap="none" spc="0" normalizeH="0" baseline="0" noProof="0">
                <a:ln>
                  <a:noFill/>
                </a:ln>
                <a:solidFill>
                  <a:prstClr val="black"/>
                </a:solidFill>
                <a:effectLst/>
                <a:uLnTx/>
                <a:uFillTx/>
                <a:latin typeface="Trebuchet MS" panose="020B0603020202020204" pitchFamily="34" charset="0"/>
              </a:rPr>
              <a:t>Wealth creation</a:t>
            </a:r>
          </a:p>
        </p:txBody>
      </p:sp>
      <p:pic>
        <p:nvPicPr>
          <p:cNvPr id="11" name="Picture 10">
            <a:extLst>
              <a:ext uri="{FF2B5EF4-FFF2-40B4-BE49-F238E27FC236}">
                <a16:creationId xmlns:a16="http://schemas.microsoft.com/office/drawing/2014/main" id="{4B2F40FA-8856-EF92-2ECD-8CCC0C69D0AD}"/>
              </a:ext>
            </a:extLst>
          </p:cNvPr>
          <p:cNvPicPr>
            <a:picLocks noChangeAspect="1"/>
          </p:cNvPicPr>
          <p:nvPr/>
        </p:nvPicPr>
        <p:blipFill>
          <a:blip r:embed="rId3">
            <a:clrChange>
              <a:clrFrom>
                <a:srgbClr val="FAFAFA"/>
              </a:clrFrom>
              <a:clrTo>
                <a:srgbClr val="FAFAFA">
                  <a:alpha val="0"/>
                </a:srgbClr>
              </a:clrTo>
            </a:clrChange>
            <a:lum bright="70000" contrast="-70000"/>
          </a:blip>
          <a:stretch>
            <a:fillRect/>
          </a:stretch>
        </p:blipFill>
        <p:spPr>
          <a:xfrm>
            <a:off x="335109" y="1645920"/>
            <a:ext cx="695093" cy="789548"/>
          </a:xfrm>
          <a:prstGeom prst="rect">
            <a:avLst/>
          </a:prstGeom>
        </p:spPr>
      </p:pic>
      <p:pic>
        <p:nvPicPr>
          <p:cNvPr id="12" name="Picture 11">
            <a:extLst>
              <a:ext uri="{FF2B5EF4-FFF2-40B4-BE49-F238E27FC236}">
                <a16:creationId xmlns:a16="http://schemas.microsoft.com/office/drawing/2014/main" id="{2F934AA1-08D8-7F9F-4D86-4DD86C5F8D39}"/>
              </a:ext>
            </a:extLst>
          </p:cNvPr>
          <p:cNvPicPr>
            <a:picLocks noChangeAspect="1"/>
          </p:cNvPicPr>
          <p:nvPr/>
        </p:nvPicPr>
        <p:blipFill>
          <a:blip r:embed="rId4">
            <a:clrChange>
              <a:clrFrom>
                <a:srgbClr val="FAFAFA"/>
              </a:clrFrom>
              <a:clrTo>
                <a:srgbClr val="FAFAFA">
                  <a:alpha val="0"/>
                </a:srgbClr>
              </a:clrTo>
            </a:clrChange>
            <a:lum bright="70000" contrast="-70000"/>
          </a:blip>
          <a:stretch>
            <a:fillRect/>
          </a:stretch>
        </p:blipFill>
        <p:spPr>
          <a:xfrm>
            <a:off x="3124155" y="1541801"/>
            <a:ext cx="909024" cy="841688"/>
          </a:xfrm>
          <a:prstGeom prst="rect">
            <a:avLst/>
          </a:prstGeom>
        </p:spPr>
      </p:pic>
      <p:pic>
        <p:nvPicPr>
          <p:cNvPr id="14" name="Picture 13">
            <a:extLst>
              <a:ext uri="{FF2B5EF4-FFF2-40B4-BE49-F238E27FC236}">
                <a16:creationId xmlns:a16="http://schemas.microsoft.com/office/drawing/2014/main" id="{A65CA7D8-E119-A56D-CAE1-DFC2C42F997C}"/>
              </a:ext>
            </a:extLst>
          </p:cNvPr>
          <p:cNvPicPr>
            <a:picLocks noChangeAspect="1"/>
          </p:cNvPicPr>
          <p:nvPr/>
        </p:nvPicPr>
        <p:blipFill>
          <a:blip r:embed="rId5">
            <a:clrChange>
              <a:clrFrom>
                <a:srgbClr val="FAFAFA"/>
              </a:clrFrom>
              <a:clrTo>
                <a:srgbClr val="FAFAFA">
                  <a:alpha val="0"/>
                </a:srgbClr>
              </a:clrTo>
            </a:clrChange>
            <a:lum bright="70000" contrast="-70000"/>
          </a:blip>
          <a:stretch>
            <a:fillRect/>
          </a:stretch>
        </p:blipFill>
        <p:spPr>
          <a:xfrm>
            <a:off x="6023070" y="1637912"/>
            <a:ext cx="738654" cy="746429"/>
          </a:xfrm>
          <a:prstGeom prst="rect">
            <a:avLst/>
          </a:prstGeom>
        </p:spPr>
      </p:pic>
      <p:pic>
        <p:nvPicPr>
          <p:cNvPr id="15" name="Picture 14">
            <a:extLst>
              <a:ext uri="{FF2B5EF4-FFF2-40B4-BE49-F238E27FC236}">
                <a16:creationId xmlns:a16="http://schemas.microsoft.com/office/drawing/2014/main" id="{555D169C-42A3-F05E-CD96-86B019BF4429}"/>
              </a:ext>
            </a:extLst>
          </p:cNvPr>
          <p:cNvPicPr>
            <a:picLocks noChangeAspect="1"/>
          </p:cNvPicPr>
          <p:nvPr/>
        </p:nvPicPr>
        <p:blipFill>
          <a:blip r:embed="rId6">
            <a:clrChange>
              <a:clrFrom>
                <a:srgbClr val="FAFAFA"/>
              </a:clrFrom>
              <a:clrTo>
                <a:srgbClr val="FAFAFA">
                  <a:alpha val="0"/>
                </a:srgbClr>
              </a:clrTo>
            </a:clrChange>
            <a:lum bright="70000" contrast="-70000"/>
          </a:blip>
          <a:stretch>
            <a:fillRect/>
          </a:stretch>
        </p:blipFill>
        <p:spPr>
          <a:xfrm>
            <a:off x="8870912" y="1592355"/>
            <a:ext cx="858528" cy="805567"/>
          </a:xfrm>
          <a:prstGeom prst="rect">
            <a:avLst/>
          </a:prstGeom>
        </p:spPr>
      </p:pic>
      <p:grpSp>
        <p:nvGrpSpPr>
          <p:cNvPr id="16" name="Group 15">
            <a:extLst>
              <a:ext uri="{FF2B5EF4-FFF2-40B4-BE49-F238E27FC236}">
                <a16:creationId xmlns:a16="http://schemas.microsoft.com/office/drawing/2014/main" id="{C89573E4-E9CF-AEBA-DDC3-2473202D4112}"/>
              </a:ext>
            </a:extLst>
          </p:cNvPr>
          <p:cNvGrpSpPr/>
          <p:nvPr/>
        </p:nvGrpSpPr>
        <p:grpSpPr>
          <a:xfrm>
            <a:off x="1769411" y="4783476"/>
            <a:ext cx="790515" cy="1497782"/>
            <a:chOff x="2234695" y="1740952"/>
            <a:chExt cx="790515" cy="1497782"/>
          </a:xfrm>
        </p:grpSpPr>
        <p:sp>
          <p:nvSpPr>
            <p:cNvPr id="17" name="Chevron 42">
              <a:extLst>
                <a:ext uri="{FF2B5EF4-FFF2-40B4-BE49-F238E27FC236}">
                  <a16:creationId xmlns:a16="http://schemas.microsoft.com/office/drawing/2014/main" id="{B561B3BA-D90D-721D-A857-D921DAEECAA8}"/>
                </a:ext>
              </a:extLst>
            </p:cNvPr>
            <p:cNvSpPr/>
            <p:nvPr/>
          </p:nvSpPr>
          <p:spPr>
            <a:xfrm>
              <a:off x="2336071" y="1740952"/>
              <a:ext cx="689139" cy="1497782"/>
            </a:xfrm>
            <a:prstGeom prst="chevron">
              <a:avLst/>
            </a:prstGeom>
            <a:solidFill>
              <a:srgbClr val="237DB9"/>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62626"/>
                </a:solidFill>
                <a:effectLst/>
                <a:uLnTx/>
                <a:uFillTx/>
                <a:latin typeface="Calibri" panose="020F0502020204030204" pitchFamily="34" charset="0"/>
                <a:cs typeface="Calibri" panose="020F0502020204030204" pitchFamily="34" charset="0"/>
              </a:endParaRPr>
            </a:p>
          </p:txBody>
        </p:sp>
        <p:grpSp>
          <p:nvGrpSpPr>
            <p:cNvPr id="18" name="Group 134">
              <a:extLst>
                <a:ext uri="{FF2B5EF4-FFF2-40B4-BE49-F238E27FC236}">
                  <a16:creationId xmlns:a16="http://schemas.microsoft.com/office/drawing/2014/main" id="{871FD990-1C91-70EC-BAE5-E924FF9698D3}"/>
                </a:ext>
              </a:extLst>
            </p:cNvPr>
            <p:cNvGrpSpPr/>
            <p:nvPr/>
          </p:nvGrpSpPr>
          <p:grpSpPr>
            <a:xfrm>
              <a:off x="2234695" y="2165322"/>
              <a:ext cx="648499" cy="649042"/>
              <a:chOff x="3287425" y="1417883"/>
              <a:chExt cx="648499" cy="649042"/>
            </a:xfrm>
          </p:grpSpPr>
          <p:sp>
            <p:nvSpPr>
              <p:cNvPr id="19" name="Oval 18">
                <a:extLst>
                  <a:ext uri="{FF2B5EF4-FFF2-40B4-BE49-F238E27FC236}">
                    <a16:creationId xmlns:a16="http://schemas.microsoft.com/office/drawing/2014/main" id="{057A3217-559A-1209-0065-857DAA00AA94}"/>
                  </a:ext>
                </a:extLst>
              </p:cNvPr>
              <p:cNvSpPr>
                <a:spLocks noChangeAspect="1"/>
              </p:cNvSpPr>
              <p:nvPr/>
            </p:nvSpPr>
            <p:spPr>
              <a:xfrm>
                <a:off x="3287425" y="1417883"/>
                <a:ext cx="648499" cy="649042"/>
              </a:xfrm>
              <a:prstGeom prst="ellipse">
                <a:avLst/>
              </a:prstGeom>
              <a:solidFill>
                <a:srgbClr val="237DB9">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sp>
            <p:nvSpPr>
              <p:cNvPr id="20" name="Oval 19">
                <a:extLst>
                  <a:ext uri="{FF2B5EF4-FFF2-40B4-BE49-F238E27FC236}">
                    <a16:creationId xmlns:a16="http://schemas.microsoft.com/office/drawing/2014/main" id="{472F5245-D026-46C7-3797-1AC01C2DDE34}"/>
                  </a:ext>
                </a:extLst>
              </p:cNvPr>
              <p:cNvSpPr>
                <a:spLocks noChangeAspect="1"/>
              </p:cNvSpPr>
              <p:nvPr/>
            </p:nvSpPr>
            <p:spPr>
              <a:xfrm>
                <a:off x="3362252" y="1492773"/>
                <a:ext cx="498845" cy="499263"/>
              </a:xfrm>
              <a:prstGeom prst="ellipse">
                <a:avLst/>
              </a:prstGeom>
              <a:solidFill>
                <a:srgbClr val="237DB9"/>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01</a:t>
                </a: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grpSp>
      </p:grpSp>
      <p:sp>
        <p:nvSpPr>
          <p:cNvPr id="26" name="Text Placeholder 3">
            <a:extLst>
              <a:ext uri="{FF2B5EF4-FFF2-40B4-BE49-F238E27FC236}">
                <a16:creationId xmlns:a16="http://schemas.microsoft.com/office/drawing/2014/main" id="{BB5E5A8B-C192-3D42-8AAB-FA625C7C46D7}"/>
              </a:ext>
            </a:extLst>
          </p:cNvPr>
          <p:cNvSpPr txBox="1">
            <a:spLocks/>
          </p:cNvSpPr>
          <p:nvPr/>
        </p:nvSpPr>
        <p:spPr>
          <a:xfrm>
            <a:off x="194988" y="5042975"/>
            <a:ext cx="1466697" cy="923330"/>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ClrTx/>
              <a:buFont typeface="Arial" pitchFamily="34" charset="0"/>
              <a:buNone/>
              <a:defRPr/>
            </a:pPr>
            <a:r>
              <a:rPr lang="en-US" sz="2000" kern="1200">
                <a:solidFill>
                  <a:srgbClr val="000000"/>
                </a:solidFill>
                <a:latin typeface="Trebuchet MS" panose="020B0603020202020204" pitchFamily="34" charset="0"/>
                <a:cs typeface="Calibri" panose="020F0502020204030204" pitchFamily="34" charset="0"/>
              </a:rPr>
              <a:t>Online Application Form</a:t>
            </a:r>
          </a:p>
        </p:txBody>
      </p:sp>
      <p:sp>
        <p:nvSpPr>
          <p:cNvPr id="27" name="Text Placeholder 3">
            <a:extLst>
              <a:ext uri="{FF2B5EF4-FFF2-40B4-BE49-F238E27FC236}">
                <a16:creationId xmlns:a16="http://schemas.microsoft.com/office/drawing/2014/main" id="{C92F0C73-F55A-4C12-CD87-5C45BE54281D}"/>
              </a:ext>
            </a:extLst>
          </p:cNvPr>
          <p:cNvSpPr txBox="1">
            <a:spLocks/>
          </p:cNvSpPr>
          <p:nvPr/>
        </p:nvSpPr>
        <p:spPr>
          <a:xfrm>
            <a:off x="2408622" y="5106343"/>
            <a:ext cx="2078802" cy="923330"/>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ClrTx/>
              <a:buFont typeface="Arial" pitchFamily="34" charset="0"/>
              <a:buNone/>
              <a:defRPr/>
            </a:pPr>
            <a:r>
              <a:rPr lang="en-US" sz="2000" kern="1200">
                <a:solidFill>
                  <a:srgbClr val="000000"/>
                </a:solidFill>
                <a:latin typeface="Trebuchet MS" panose="020B0603020202020204" pitchFamily="34" charset="0"/>
                <a:cs typeface="Calibri" panose="020F0502020204030204" pitchFamily="34" charset="0"/>
              </a:rPr>
              <a:t>Upload Supporting Documents</a:t>
            </a:r>
          </a:p>
        </p:txBody>
      </p:sp>
      <p:grpSp>
        <p:nvGrpSpPr>
          <p:cNvPr id="28" name="Group 27">
            <a:extLst>
              <a:ext uri="{FF2B5EF4-FFF2-40B4-BE49-F238E27FC236}">
                <a16:creationId xmlns:a16="http://schemas.microsoft.com/office/drawing/2014/main" id="{0848681E-4A4F-8835-60FD-657B6187E42A}"/>
              </a:ext>
            </a:extLst>
          </p:cNvPr>
          <p:cNvGrpSpPr/>
          <p:nvPr/>
        </p:nvGrpSpPr>
        <p:grpSpPr>
          <a:xfrm>
            <a:off x="4434329" y="4851759"/>
            <a:ext cx="790515" cy="1497782"/>
            <a:chOff x="2234695" y="1740952"/>
            <a:chExt cx="790515" cy="1497782"/>
          </a:xfrm>
        </p:grpSpPr>
        <p:sp>
          <p:nvSpPr>
            <p:cNvPr id="29" name="Chevron 42">
              <a:extLst>
                <a:ext uri="{FF2B5EF4-FFF2-40B4-BE49-F238E27FC236}">
                  <a16:creationId xmlns:a16="http://schemas.microsoft.com/office/drawing/2014/main" id="{AF65B4E6-5AE1-7D5F-4317-DA5EBB084166}"/>
                </a:ext>
              </a:extLst>
            </p:cNvPr>
            <p:cNvSpPr/>
            <p:nvPr/>
          </p:nvSpPr>
          <p:spPr>
            <a:xfrm>
              <a:off x="2336071" y="1740952"/>
              <a:ext cx="689139" cy="1497782"/>
            </a:xfrm>
            <a:prstGeom prst="chevron">
              <a:avLst/>
            </a:prstGeom>
            <a:solidFill>
              <a:srgbClr val="237DB9"/>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62626"/>
                </a:solidFill>
                <a:effectLst/>
                <a:uLnTx/>
                <a:uFillTx/>
                <a:latin typeface="Calibri" panose="020F0502020204030204" pitchFamily="34" charset="0"/>
                <a:cs typeface="Calibri" panose="020F0502020204030204" pitchFamily="34" charset="0"/>
              </a:endParaRPr>
            </a:p>
          </p:txBody>
        </p:sp>
        <p:grpSp>
          <p:nvGrpSpPr>
            <p:cNvPr id="30" name="Group 134">
              <a:extLst>
                <a:ext uri="{FF2B5EF4-FFF2-40B4-BE49-F238E27FC236}">
                  <a16:creationId xmlns:a16="http://schemas.microsoft.com/office/drawing/2014/main" id="{E0EFF2A9-0992-7061-B20F-CE8F510233BE}"/>
                </a:ext>
              </a:extLst>
            </p:cNvPr>
            <p:cNvGrpSpPr/>
            <p:nvPr/>
          </p:nvGrpSpPr>
          <p:grpSpPr>
            <a:xfrm>
              <a:off x="2234695" y="2165322"/>
              <a:ext cx="648499" cy="649042"/>
              <a:chOff x="3287425" y="1417883"/>
              <a:chExt cx="648499" cy="649042"/>
            </a:xfrm>
          </p:grpSpPr>
          <p:sp>
            <p:nvSpPr>
              <p:cNvPr id="31" name="Oval 30">
                <a:extLst>
                  <a:ext uri="{FF2B5EF4-FFF2-40B4-BE49-F238E27FC236}">
                    <a16:creationId xmlns:a16="http://schemas.microsoft.com/office/drawing/2014/main" id="{F63D0F2E-8810-734E-BBFE-AFBBFBF80A83}"/>
                  </a:ext>
                </a:extLst>
              </p:cNvPr>
              <p:cNvSpPr>
                <a:spLocks noChangeAspect="1"/>
              </p:cNvSpPr>
              <p:nvPr/>
            </p:nvSpPr>
            <p:spPr>
              <a:xfrm>
                <a:off x="3287425" y="1417883"/>
                <a:ext cx="648499" cy="649042"/>
              </a:xfrm>
              <a:prstGeom prst="ellipse">
                <a:avLst/>
              </a:prstGeom>
              <a:solidFill>
                <a:srgbClr val="237DB9">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sp>
            <p:nvSpPr>
              <p:cNvPr id="32" name="Oval 31">
                <a:extLst>
                  <a:ext uri="{FF2B5EF4-FFF2-40B4-BE49-F238E27FC236}">
                    <a16:creationId xmlns:a16="http://schemas.microsoft.com/office/drawing/2014/main" id="{93AE9D02-D8A9-2B8E-0743-AA87594C6E0C}"/>
                  </a:ext>
                </a:extLst>
              </p:cNvPr>
              <p:cNvSpPr>
                <a:spLocks noChangeAspect="1"/>
              </p:cNvSpPr>
              <p:nvPr/>
            </p:nvSpPr>
            <p:spPr>
              <a:xfrm>
                <a:off x="3362252" y="1492773"/>
                <a:ext cx="498845" cy="499263"/>
              </a:xfrm>
              <a:prstGeom prst="ellipse">
                <a:avLst/>
              </a:prstGeom>
              <a:solidFill>
                <a:srgbClr val="237DB9"/>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02</a:t>
                </a: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grpSp>
      </p:grpSp>
      <p:sp>
        <p:nvSpPr>
          <p:cNvPr id="33" name="Text Placeholder 3">
            <a:extLst>
              <a:ext uri="{FF2B5EF4-FFF2-40B4-BE49-F238E27FC236}">
                <a16:creationId xmlns:a16="http://schemas.microsoft.com/office/drawing/2014/main" id="{EC7B58E0-F135-ECAF-06FC-30CB0A248606}"/>
              </a:ext>
            </a:extLst>
          </p:cNvPr>
          <p:cNvSpPr txBox="1">
            <a:spLocks/>
          </p:cNvSpPr>
          <p:nvPr/>
        </p:nvSpPr>
        <p:spPr>
          <a:xfrm>
            <a:off x="4855136" y="5181385"/>
            <a:ext cx="2224271" cy="615553"/>
          </a:xfrm>
          <a:prstGeom prst="rect">
            <a:avLst/>
          </a:prstGeom>
        </p:spPr>
        <p:txBody>
          <a:bodyPr wrap="squar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ClrTx/>
              <a:buFont typeface="Arial" pitchFamily="34" charset="0"/>
              <a:buNone/>
              <a:defRPr/>
            </a:pPr>
            <a:r>
              <a:rPr lang="en-US" sz="2000" kern="1200">
                <a:solidFill>
                  <a:srgbClr val="000000"/>
                </a:solidFill>
                <a:latin typeface="Trebuchet MS" panose="020B0603020202020204" pitchFamily="34" charset="0"/>
                <a:cs typeface="Calibri" panose="020F0502020204030204" pitchFamily="34" charset="0"/>
              </a:rPr>
              <a:t>Application Evaluation</a:t>
            </a:r>
          </a:p>
        </p:txBody>
      </p:sp>
      <p:grpSp>
        <p:nvGrpSpPr>
          <p:cNvPr id="34" name="Group 33">
            <a:extLst>
              <a:ext uri="{FF2B5EF4-FFF2-40B4-BE49-F238E27FC236}">
                <a16:creationId xmlns:a16="http://schemas.microsoft.com/office/drawing/2014/main" id="{5ADACD89-81F4-FF9E-1A0F-5118FFC10C21}"/>
              </a:ext>
            </a:extLst>
          </p:cNvPr>
          <p:cNvGrpSpPr/>
          <p:nvPr/>
        </p:nvGrpSpPr>
        <p:grpSpPr>
          <a:xfrm>
            <a:off x="6818934" y="4819117"/>
            <a:ext cx="790515" cy="1497782"/>
            <a:chOff x="2234695" y="1740952"/>
            <a:chExt cx="790515" cy="1497782"/>
          </a:xfrm>
        </p:grpSpPr>
        <p:sp>
          <p:nvSpPr>
            <p:cNvPr id="35" name="Chevron 42">
              <a:extLst>
                <a:ext uri="{FF2B5EF4-FFF2-40B4-BE49-F238E27FC236}">
                  <a16:creationId xmlns:a16="http://schemas.microsoft.com/office/drawing/2014/main" id="{D2529630-BA9D-E545-33CA-FB74B9ADAB50}"/>
                </a:ext>
              </a:extLst>
            </p:cNvPr>
            <p:cNvSpPr/>
            <p:nvPr/>
          </p:nvSpPr>
          <p:spPr>
            <a:xfrm>
              <a:off x="2336071" y="1740952"/>
              <a:ext cx="689139" cy="1497782"/>
            </a:xfrm>
            <a:prstGeom prst="chevron">
              <a:avLst/>
            </a:prstGeom>
            <a:solidFill>
              <a:srgbClr val="237DB9"/>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62626"/>
                </a:solidFill>
                <a:effectLst/>
                <a:uLnTx/>
                <a:uFillTx/>
                <a:latin typeface="Calibri" panose="020F0502020204030204" pitchFamily="34" charset="0"/>
                <a:cs typeface="Calibri" panose="020F0502020204030204" pitchFamily="34" charset="0"/>
              </a:endParaRPr>
            </a:p>
          </p:txBody>
        </p:sp>
        <p:grpSp>
          <p:nvGrpSpPr>
            <p:cNvPr id="36" name="Group 134">
              <a:extLst>
                <a:ext uri="{FF2B5EF4-FFF2-40B4-BE49-F238E27FC236}">
                  <a16:creationId xmlns:a16="http://schemas.microsoft.com/office/drawing/2014/main" id="{D069A6A2-78CB-E67A-374B-34E9BB3C4C72}"/>
                </a:ext>
              </a:extLst>
            </p:cNvPr>
            <p:cNvGrpSpPr/>
            <p:nvPr/>
          </p:nvGrpSpPr>
          <p:grpSpPr>
            <a:xfrm>
              <a:off x="2234695" y="2165322"/>
              <a:ext cx="648499" cy="649042"/>
              <a:chOff x="3287425" y="1417883"/>
              <a:chExt cx="648499" cy="649042"/>
            </a:xfrm>
          </p:grpSpPr>
          <p:sp>
            <p:nvSpPr>
              <p:cNvPr id="37" name="Oval 36">
                <a:extLst>
                  <a:ext uri="{FF2B5EF4-FFF2-40B4-BE49-F238E27FC236}">
                    <a16:creationId xmlns:a16="http://schemas.microsoft.com/office/drawing/2014/main" id="{E8B05C08-5BCE-96E0-8B43-870880CE8301}"/>
                  </a:ext>
                </a:extLst>
              </p:cNvPr>
              <p:cNvSpPr>
                <a:spLocks noChangeAspect="1"/>
              </p:cNvSpPr>
              <p:nvPr/>
            </p:nvSpPr>
            <p:spPr>
              <a:xfrm>
                <a:off x="3287425" y="1417883"/>
                <a:ext cx="648499" cy="649042"/>
              </a:xfrm>
              <a:prstGeom prst="ellipse">
                <a:avLst/>
              </a:prstGeom>
              <a:solidFill>
                <a:srgbClr val="237DB9">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sp>
            <p:nvSpPr>
              <p:cNvPr id="38" name="Oval 37">
                <a:extLst>
                  <a:ext uri="{FF2B5EF4-FFF2-40B4-BE49-F238E27FC236}">
                    <a16:creationId xmlns:a16="http://schemas.microsoft.com/office/drawing/2014/main" id="{3D4D88EB-E125-66E6-B968-F2896F139D20}"/>
                  </a:ext>
                </a:extLst>
              </p:cNvPr>
              <p:cNvSpPr>
                <a:spLocks noChangeAspect="1"/>
              </p:cNvSpPr>
              <p:nvPr/>
            </p:nvSpPr>
            <p:spPr>
              <a:xfrm>
                <a:off x="3362252" y="1492773"/>
                <a:ext cx="498845" cy="499263"/>
              </a:xfrm>
              <a:prstGeom prst="ellipse">
                <a:avLst/>
              </a:prstGeom>
              <a:solidFill>
                <a:srgbClr val="237DB9"/>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03</a:t>
                </a: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grpSp>
      </p:grpSp>
      <p:sp>
        <p:nvSpPr>
          <p:cNvPr id="44" name="Text Placeholder 3">
            <a:extLst>
              <a:ext uri="{FF2B5EF4-FFF2-40B4-BE49-F238E27FC236}">
                <a16:creationId xmlns:a16="http://schemas.microsoft.com/office/drawing/2014/main" id="{A1A20026-C272-8B6F-4D24-5694A9086372}"/>
              </a:ext>
            </a:extLst>
          </p:cNvPr>
          <p:cNvSpPr txBox="1">
            <a:spLocks/>
          </p:cNvSpPr>
          <p:nvPr/>
        </p:nvSpPr>
        <p:spPr>
          <a:xfrm>
            <a:off x="7532710" y="5190954"/>
            <a:ext cx="1747082" cy="615553"/>
          </a:xfrm>
          <a:prstGeom prst="rect">
            <a:avLst/>
          </a:prstGeom>
        </p:spPr>
        <p:txBody>
          <a:bodyPr wrap="squar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ClrTx/>
              <a:buFont typeface="Arial" pitchFamily="34" charset="0"/>
              <a:buNone/>
              <a:defRPr/>
            </a:pPr>
            <a:r>
              <a:rPr lang="en-US" sz="2000" kern="1200">
                <a:solidFill>
                  <a:srgbClr val="000000"/>
                </a:solidFill>
                <a:latin typeface="Trebuchet MS" panose="020B0603020202020204" pitchFamily="34" charset="0"/>
                <a:cs typeface="Calibri" panose="020F0502020204030204" pitchFamily="34" charset="0"/>
              </a:rPr>
              <a:t>Recognition as Startup</a:t>
            </a:r>
          </a:p>
        </p:txBody>
      </p:sp>
      <p:grpSp>
        <p:nvGrpSpPr>
          <p:cNvPr id="45" name="Group 44">
            <a:extLst>
              <a:ext uri="{FF2B5EF4-FFF2-40B4-BE49-F238E27FC236}">
                <a16:creationId xmlns:a16="http://schemas.microsoft.com/office/drawing/2014/main" id="{383E83C3-10AA-7860-5CF8-427F3BEBF1B0}"/>
              </a:ext>
            </a:extLst>
          </p:cNvPr>
          <p:cNvGrpSpPr/>
          <p:nvPr/>
        </p:nvGrpSpPr>
        <p:grpSpPr>
          <a:xfrm>
            <a:off x="9299993" y="4811829"/>
            <a:ext cx="790515" cy="1497782"/>
            <a:chOff x="2234695" y="1740952"/>
            <a:chExt cx="790515" cy="1497782"/>
          </a:xfrm>
        </p:grpSpPr>
        <p:sp>
          <p:nvSpPr>
            <p:cNvPr id="46" name="Chevron 42">
              <a:extLst>
                <a:ext uri="{FF2B5EF4-FFF2-40B4-BE49-F238E27FC236}">
                  <a16:creationId xmlns:a16="http://schemas.microsoft.com/office/drawing/2014/main" id="{5D7618E0-3C33-635E-AE80-6CC43BEA49A6}"/>
                </a:ext>
              </a:extLst>
            </p:cNvPr>
            <p:cNvSpPr/>
            <p:nvPr/>
          </p:nvSpPr>
          <p:spPr>
            <a:xfrm>
              <a:off x="2336071" y="1740952"/>
              <a:ext cx="689139" cy="1497782"/>
            </a:xfrm>
            <a:prstGeom prst="chevron">
              <a:avLst/>
            </a:prstGeom>
            <a:solidFill>
              <a:srgbClr val="237DB9"/>
            </a:solidFill>
            <a:ln w="2540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262626"/>
                </a:solidFill>
                <a:effectLst/>
                <a:uLnTx/>
                <a:uFillTx/>
                <a:latin typeface="Calibri" panose="020F0502020204030204" pitchFamily="34" charset="0"/>
                <a:cs typeface="Calibri" panose="020F0502020204030204" pitchFamily="34" charset="0"/>
              </a:endParaRPr>
            </a:p>
          </p:txBody>
        </p:sp>
        <p:grpSp>
          <p:nvGrpSpPr>
            <p:cNvPr id="47" name="Group 134">
              <a:extLst>
                <a:ext uri="{FF2B5EF4-FFF2-40B4-BE49-F238E27FC236}">
                  <a16:creationId xmlns:a16="http://schemas.microsoft.com/office/drawing/2014/main" id="{A045659E-BE2D-F3E6-5461-9E6188671123}"/>
                </a:ext>
              </a:extLst>
            </p:cNvPr>
            <p:cNvGrpSpPr/>
            <p:nvPr/>
          </p:nvGrpSpPr>
          <p:grpSpPr>
            <a:xfrm>
              <a:off x="2234695" y="2165322"/>
              <a:ext cx="648499" cy="649042"/>
              <a:chOff x="3287425" y="1417883"/>
              <a:chExt cx="648499" cy="649042"/>
            </a:xfrm>
          </p:grpSpPr>
          <p:sp>
            <p:nvSpPr>
              <p:cNvPr id="48" name="Oval 47">
                <a:extLst>
                  <a:ext uri="{FF2B5EF4-FFF2-40B4-BE49-F238E27FC236}">
                    <a16:creationId xmlns:a16="http://schemas.microsoft.com/office/drawing/2014/main" id="{1BD35ECA-B7E9-A08F-AB24-623F0DE8ECFB}"/>
                  </a:ext>
                </a:extLst>
              </p:cNvPr>
              <p:cNvSpPr>
                <a:spLocks noChangeAspect="1"/>
              </p:cNvSpPr>
              <p:nvPr/>
            </p:nvSpPr>
            <p:spPr>
              <a:xfrm>
                <a:off x="3287425" y="1417883"/>
                <a:ext cx="648499" cy="649042"/>
              </a:xfrm>
              <a:prstGeom prst="ellipse">
                <a:avLst/>
              </a:prstGeom>
              <a:solidFill>
                <a:srgbClr val="237DB9">
                  <a:lumMod val="40000"/>
                  <a:lumOff val="60000"/>
                </a:srgbClr>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sp>
            <p:nvSpPr>
              <p:cNvPr id="49" name="Oval 48">
                <a:extLst>
                  <a:ext uri="{FF2B5EF4-FFF2-40B4-BE49-F238E27FC236}">
                    <a16:creationId xmlns:a16="http://schemas.microsoft.com/office/drawing/2014/main" id="{2ACDED9E-969B-A6E1-6C78-BE7734A4F49B}"/>
                  </a:ext>
                </a:extLst>
              </p:cNvPr>
              <p:cNvSpPr>
                <a:spLocks noChangeAspect="1"/>
              </p:cNvSpPr>
              <p:nvPr/>
            </p:nvSpPr>
            <p:spPr>
              <a:xfrm>
                <a:off x="3362252" y="1492773"/>
                <a:ext cx="498845" cy="499263"/>
              </a:xfrm>
              <a:prstGeom prst="ellipse">
                <a:avLst/>
              </a:prstGeom>
              <a:solidFill>
                <a:srgbClr val="237DB9"/>
              </a:solidFill>
              <a:ln w="19050" cap="flat" cmpd="sng" algn="ctr">
                <a:noFill/>
                <a:prstDash val="solid"/>
              </a:ln>
              <a:effectLst/>
            </p:spPr>
            <p:txBody>
              <a:bodyPr rtlCol="0" anchor="ctr"/>
              <a:lstStyle/>
              <a:p>
                <a:pPr marL="0" marR="0" lvl="0" indent="0" algn="ctr" defTabSz="1031626"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04</a:t>
                </a:r>
                <a:endParaRPr kumimoji="0" lang="en-US" sz="200" b="1"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endParaRPr>
              </a:p>
            </p:txBody>
          </p:sp>
        </p:grpSp>
      </p:grpSp>
      <p:sp>
        <p:nvSpPr>
          <p:cNvPr id="50" name="Text Placeholder 3">
            <a:extLst>
              <a:ext uri="{FF2B5EF4-FFF2-40B4-BE49-F238E27FC236}">
                <a16:creationId xmlns:a16="http://schemas.microsoft.com/office/drawing/2014/main" id="{2B65A645-F1D6-73BF-40AC-165E6C5F3495}"/>
              </a:ext>
            </a:extLst>
          </p:cNvPr>
          <p:cNvSpPr txBox="1">
            <a:spLocks/>
          </p:cNvSpPr>
          <p:nvPr/>
        </p:nvSpPr>
        <p:spPr>
          <a:xfrm>
            <a:off x="10040394" y="5179780"/>
            <a:ext cx="1662378" cy="677108"/>
          </a:xfrm>
          <a:prstGeom prst="rect">
            <a:avLst/>
          </a:prstGeom>
        </p:spPr>
        <p:txBody>
          <a:bodyPr wrap="squar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ClrTx/>
              <a:buFont typeface="Arial" pitchFamily="34" charset="0"/>
              <a:buNone/>
              <a:defRPr/>
            </a:pPr>
            <a:r>
              <a:rPr lang="en-US" sz="2000" kern="1200">
                <a:solidFill>
                  <a:srgbClr val="000000"/>
                </a:solidFill>
                <a:latin typeface="Trebuchet MS" panose="020B0603020202020204" pitchFamily="34" charset="0"/>
                <a:cs typeface="Calibri" panose="020F0502020204030204" pitchFamily="34" charset="0"/>
              </a:rPr>
              <a:t>Blockchain</a:t>
            </a:r>
          </a:p>
          <a:p>
            <a:pPr>
              <a:spcBef>
                <a:spcPct val="20000"/>
              </a:spcBef>
              <a:buClrTx/>
              <a:buFont typeface="Arial" pitchFamily="34" charset="0"/>
              <a:buNone/>
              <a:defRPr/>
            </a:pPr>
            <a:r>
              <a:rPr lang="en-US" sz="2000" kern="1200">
                <a:solidFill>
                  <a:srgbClr val="000000"/>
                </a:solidFill>
                <a:latin typeface="Trebuchet MS" panose="020B0603020202020204" pitchFamily="34" charset="0"/>
                <a:cs typeface="Calibri" panose="020F0502020204030204" pitchFamily="34" charset="0"/>
              </a:rPr>
              <a:t>Verification</a:t>
            </a:r>
          </a:p>
        </p:txBody>
      </p:sp>
      <p:sp>
        <p:nvSpPr>
          <p:cNvPr id="51" name="Google Shape;2248;p188">
            <a:extLst>
              <a:ext uri="{FF2B5EF4-FFF2-40B4-BE49-F238E27FC236}">
                <a16:creationId xmlns:a16="http://schemas.microsoft.com/office/drawing/2014/main" id="{5063F2BF-13BC-4E83-A0F3-EE1540BD9D85}"/>
              </a:ext>
            </a:extLst>
          </p:cNvPr>
          <p:cNvSpPr txBox="1"/>
          <p:nvPr/>
        </p:nvSpPr>
        <p:spPr>
          <a:xfrm>
            <a:off x="3946569" y="4227998"/>
            <a:ext cx="4153002" cy="538586"/>
          </a:xfrm>
          <a:prstGeom prst="rect">
            <a:avLst/>
          </a:prstGeom>
          <a:noFill/>
          <a:ln>
            <a:noFill/>
          </a:ln>
        </p:spPr>
        <p:txBody>
          <a:bodyPr spcFirstLastPara="1" wrap="square" lIns="109680" tIns="54840" rIns="109680" bIns="54840" anchor="t" anchorCtr="0">
            <a:noAutofit/>
          </a:bodyPr>
          <a:lstStyle/>
          <a:p>
            <a:pPr algn="ctr" defTabSz="1097280"/>
            <a:r>
              <a:rPr lang="en-US" sz="2800" b="1">
                <a:solidFill>
                  <a:srgbClr val="001F5F"/>
                </a:solidFill>
                <a:latin typeface="Trebuchet MS" panose="020B0603020202020204" pitchFamily="34" charset="0"/>
                <a:cs typeface="Calibri" panose="020F0502020204030204" pitchFamily="34" charset="0"/>
                <a:sym typeface="Trebuchet MS"/>
              </a:rPr>
              <a:t>Recognition Process</a:t>
            </a:r>
          </a:p>
        </p:txBody>
      </p:sp>
    </p:spTree>
    <p:extLst>
      <p:ext uri="{BB962C8B-B14F-4D97-AF65-F5344CB8AC3E}">
        <p14:creationId xmlns:p14="http://schemas.microsoft.com/office/powerpoint/2010/main" val="3221545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0A3422-F730-CCD4-6D8C-2242EE3347CD}"/>
              </a:ext>
            </a:extLst>
          </p:cNvPr>
          <p:cNvSpPr txBox="1"/>
          <p:nvPr/>
        </p:nvSpPr>
        <p:spPr>
          <a:xfrm>
            <a:off x="180753" y="191386"/>
            <a:ext cx="8633638" cy="615553"/>
          </a:xfrm>
          <a:prstGeom prst="rect">
            <a:avLst/>
          </a:prstGeom>
          <a:noFill/>
        </p:spPr>
        <p:txBody>
          <a:bodyPr wrap="square" rtlCol="0">
            <a:spAutoFit/>
          </a:bodyPr>
          <a:lstStyle/>
          <a:p>
            <a:r>
              <a:rPr lang="en-IN" sz="3400" b="1">
                <a:solidFill>
                  <a:srgbClr val="001F5F"/>
                </a:solidFill>
                <a:latin typeface="Trebuchet MS" panose="020B0603020202020204" pitchFamily="34" charset="0"/>
              </a:rPr>
              <a:t>NOTABLE BENEFITS OF RECOGNITION </a:t>
            </a:r>
          </a:p>
        </p:txBody>
      </p:sp>
      <p:sp>
        <p:nvSpPr>
          <p:cNvPr id="3" name="object 3">
            <a:extLst>
              <a:ext uri="{FF2B5EF4-FFF2-40B4-BE49-F238E27FC236}">
                <a16:creationId xmlns:a16="http://schemas.microsoft.com/office/drawing/2014/main" id="{2FBA6382-0ACE-458A-E8FE-E3C9602E2368}"/>
              </a:ext>
            </a:extLst>
          </p:cNvPr>
          <p:cNvSpPr txBox="1"/>
          <p:nvPr/>
        </p:nvSpPr>
        <p:spPr>
          <a:xfrm>
            <a:off x="5062220" y="2771394"/>
            <a:ext cx="1805939" cy="848360"/>
          </a:xfrm>
          <a:prstGeom prst="rect">
            <a:avLst/>
          </a:prstGeom>
        </p:spPr>
        <p:txBody>
          <a:bodyPr vert="horz" wrap="square" lIns="0" tIns="12700" rIns="0" bIns="0" rtlCol="0">
            <a:spAutoFit/>
          </a:bodyPr>
          <a:lstStyle/>
          <a:p>
            <a:pPr marL="12700" marR="5080" indent="635" algn="ctr">
              <a:lnSpc>
                <a:spcPct val="100000"/>
              </a:lnSpc>
              <a:spcBef>
                <a:spcPts val="100"/>
              </a:spcBef>
            </a:pPr>
            <a:r>
              <a:rPr sz="1800" spc="-5">
                <a:solidFill>
                  <a:schemeClr val="tx2">
                    <a:lumMod val="50000"/>
                  </a:schemeClr>
                </a:solidFill>
                <a:latin typeface="Trebuchet MS"/>
                <a:cs typeface="Trebuchet MS"/>
              </a:rPr>
              <a:t>Startup </a:t>
            </a:r>
            <a:r>
              <a:rPr sz="1800" spc="-20">
                <a:solidFill>
                  <a:schemeClr val="tx2">
                    <a:lumMod val="50000"/>
                  </a:schemeClr>
                </a:solidFill>
                <a:latin typeface="Trebuchet MS"/>
                <a:cs typeface="Trebuchet MS"/>
              </a:rPr>
              <a:t>Patent </a:t>
            </a:r>
            <a:r>
              <a:rPr sz="1800" spc="-15">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Application</a:t>
            </a:r>
            <a:r>
              <a:rPr sz="1800" spc="-45">
                <a:solidFill>
                  <a:schemeClr val="tx2">
                    <a:lumMod val="50000"/>
                  </a:schemeClr>
                </a:solidFill>
                <a:latin typeface="Trebuchet MS"/>
                <a:cs typeface="Trebuchet MS"/>
              </a:rPr>
              <a:t> </a:t>
            </a:r>
            <a:r>
              <a:rPr sz="1800">
                <a:solidFill>
                  <a:schemeClr val="tx2">
                    <a:lumMod val="50000"/>
                  </a:schemeClr>
                </a:solidFill>
                <a:latin typeface="Trebuchet MS"/>
                <a:cs typeface="Trebuchet MS"/>
              </a:rPr>
              <a:t>&amp;</a:t>
            </a:r>
            <a:r>
              <a:rPr sz="1800" spc="-3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IPR </a:t>
            </a:r>
            <a:r>
              <a:rPr sz="1800" spc="-53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Application</a:t>
            </a:r>
            <a:endParaRPr sz="1800">
              <a:solidFill>
                <a:schemeClr val="tx2">
                  <a:lumMod val="50000"/>
                </a:schemeClr>
              </a:solidFill>
              <a:latin typeface="Trebuchet MS"/>
              <a:cs typeface="Trebuchet MS"/>
            </a:endParaRPr>
          </a:p>
        </p:txBody>
      </p:sp>
      <p:sp>
        <p:nvSpPr>
          <p:cNvPr id="4" name="object 4">
            <a:extLst>
              <a:ext uri="{FF2B5EF4-FFF2-40B4-BE49-F238E27FC236}">
                <a16:creationId xmlns:a16="http://schemas.microsoft.com/office/drawing/2014/main" id="{AAD0CF04-D847-4537-3332-2C3DD226AFCE}"/>
              </a:ext>
            </a:extLst>
          </p:cNvPr>
          <p:cNvSpPr txBox="1"/>
          <p:nvPr/>
        </p:nvSpPr>
        <p:spPr>
          <a:xfrm>
            <a:off x="8437880" y="2775965"/>
            <a:ext cx="2197735" cy="574040"/>
          </a:xfrm>
          <a:prstGeom prst="rect">
            <a:avLst/>
          </a:prstGeom>
        </p:spPr>
        <p:txBody>
          <a:bodyPr vert="horz" wrap="square" lIns="0" tIns="12700" rIns="0" bIns="0" rtlCol="0">
            <a:spAutoFit/>
          </a:bodyPr>
          <a:lstStyle/>
          <a:p>
            <a:pPr marL="810895" marR="5080" indent="-798830">
              <a:lnSpc>
                <a:spcPct val="100000"/>
              </a:lnSpc>
              <a:spcBef>
                <a:spcPts val="100"/>
              </a:spcBef>
            </a:pPr>
            <a:r>
              <a:rPr sz="1800" spc="-80">
                <a:solidFill>
                  <a:schemeClr val="tx2">
                    <a:lumMod val="50000"/>
                  </a:schemeClr>
                </a:solidFill>
                <a:latin typeface="Trebuchet MS"/>
                <a:cs typeface="Trebuchet MS"/>
              </a:rPr>
              <a:t>Tax</a:t>
            </a:r>
            <a:r>
              <a:rPr sz="1800" spc="-3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Exemption</a:t>
            </a:r>
            <a:r>
              <a:rPr sz="1800" spc="-4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Under </a:t>
            </a:r>
            <a:r>
              <a:rPr sz="1800" spc="-525">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80IAC</a:t>
            </a:r>
            <a:endParaRPr sz="1800">
              <a:solidFill>
                <a:schemeClr val="tx2">
                  <a:lumMod val="50000"/>
                </a:schemeClr>
              </a:solidFill>
              <a:latin typeface="Trebuchet MS"/>
              <a:cs typeface="Trebuchet MS"/>
            </a:endParaRPr>
          </a:p>
        </p:txBody>
      </p:sp>
      <p:sp>
        <p:nvSpPr>
          <p:cNvPr id="5" name="object 5">
            <a:extLst>
              <a:ext uri="{FF2B5EF4-FFF2-40B4-BE49-F238E27FC236}">
                <a16:creationId xmlns:a16="http://schemas.microsoft.com/office/drawing/2014/main" id="{2F09F77B-C15F-6D8D-7ED6-2D0A4AEF88BF}"/>
              </a:ext>
            </a:extLst>
          </p:cNvPr>
          <p:cNvSpPr txBox="1"/>
          <p:nvPr/>
        </p:nvSpPr>
        <p:spPr>
          <a:xfrm>
            <a:off x="1726438" y="5078983"/>
            <a:ext cx="1659255" cy="574040"/>
          </a:xfrm>
          <a:prstGeom prst="rect">
            <a:avLst/>
          </a:prstGeom>
        </p:spPr>
        <p:txBody>
          <a:bodyPr vert="horz" wrap="square" lIns="0" tIns="12700" rIns="0" bIns="0" rtlCol="0">
            <a:spAutoFit/>
          </a:bodyPr>
          <a:lstStyle/>
          <a:p>
            <a:pPr marL="346075" marR="5080" indent="-334010">
              <a:lnSpc>
                <a:spcPct val="100000"/>
              </a:lnSpc>
              <a:spcBef>
                <a:spcPts val="100"/>
              </a:spcBef>
            </a:pPr>
            <a:r>
              <a:rPr sz="1800" spc="-5">
                <a:solidFill>
                  <a:schemeClr val="tx2">
                    <a:lumMod val="50000"/>
                  </a:schemeClr>
                </a:solidFill>
                <a:latin typeface="Trebuchet MS"/>
                <a:cs typeface="Trebuchet MS"/>
              </a:rPr>
              <a:t>Exemption</a:t>
            </a:r>
            <a:r>
              <a:rPr sz="1800" spc="-70">
                <a:solidFill>
                  <a:schemeClr val="tx2">
                    <a:lumMod val="50000"/>
                  </a:schemeClr>
                </a:solidFill>
                <a:latin typeface="Trebuchet MS"/>
                <a:cs typeface="Trebuchet MS"/>
              </a:rPr>
              <a:t> </a:t>
            </a:r>
            <a:r>
              <a:rPr sz="1800" spc="-10">
                <a:solidFill>
                  <a:schemeClr val="tx2">
                    <a:lumMod val="50000"/>
                  </a:schemeClr>
                </a:solidFill>
                <a:latin typeface="Trebuchet MS"/>
                <a:cs typeface="Trebuchet MS"/>
              </a:rPr>
              <a:t>from </a:t>
            </a:r>
            <a:r>
              <a:rPr sz="1800" spc="-53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Angel</a:t>
            </a:r>
            <a:r>
              <a:rPr sz="1800" spc="-55">
                <a:solidFill>
                  <a:schemeClr val="tx2">
                    <a:lumMod val="50000"/>
                  </a:schemeClr>
                </a:solidFill>
                <a:latin typeface="Trebuchet MS"/>
                <a:cs typeface="Trebuchet MS"/>
              </a:rPr>
              <a:t> </a:t>
            </a:r>
            <a:r>
              <a:rPr sz="1800" spc="-80">
                <a:solidFill>
                  <a:schemeClr val="tx2">
                    <a:lumMod val="50000"/>
                  </a:schemeClr>
                </a:solidFill>
                <a:latin typeface="Trebuchet MS"/>
                <a:cs typeface="Trebuchet MS"/>
              </a:rPr>
              <a:t>Tax</a:t>
            </a:r>
            <a:endParaRPr sz="1800">
              <a:solidFill>
                <a:schemeClr val="tx2">
                  <a:lumMod val="50000"/>
                </a:schemeClr>
              </a:solidFill>
              <a:latin typeface="Trebuchet MS"/>
              <a:cs typeface="Trebuchet MS"/>
            </a:endParaRPr>
          </a:p>
        </p:txBody>
      </p:sp>
      <p:sp>
        <p:nvSpPr>
          <p:cNvPr id="6" name="object 6">
            <a:extLst>
              <a:ext uri="{FF2B5EF4-FFF2-40B4-BE49-F238E27FC236}">
                <a16:creationId xmlns:a16="http://schemas.microsoft.com/office/drawing/2014/main" id="{872DFE61-C4DD-A5C6-0D76-283EBA6B65BA}"/>
              </a:ext>
            </a:extLst>
          </p:cNvPr>
          <p:cNvSpPr txBox="1"/>
          <p:nvPr/>
        </p:nvSpPr>
        <p:spPr>
          <a:xfrm>
            <a:off x="1608836" y="2775965"/>
            <a:ext cx="2042795" cy="574040"/>
          </a:xfrm>
          <a:prstGeom prst="rect">
            <a:avLst/>
          </a:prstGeom>
        </p:spPr>
        <p:txBody>
          <a:bodyPr vert="horz" wrap="square" lIns="0" tIns="12700" rIns="0" bIns="0" rtlCol="0">
            <a:spAutoFit/>
          </a:bodyPr>
          <a:lstStyle/>
          <a:p>
            <a:pPr marL="12700" marR="5080" indent="354965">
              <a:lnSpc>
                <a:spcPct val="100000"/>
              </a:lnSpc>
              <a:spcBef>
                <a:spcPts val="100"/>
              </a:spcBef>
            </a:pPr>
            <a:r>
              <a:rPr sz="1800">
                <a:solidFill>
                  <a:schemeClr val="tx2">
                    <a:lumMod val="50000"/>
                  </a:schemeClr>
                </a:solidFill>
                <a:latin typeface="Trebuchet MS"/>
                <a:cs typeface="Trebuchet MS"/>
              </a:rPr>
              <a:t>Easier Public </a:t>
            </a:r>
            <a:r>
              <a:rPr sz="1800" spc="5">
                <a:solidFill>
                  <a:schemeClr val="tx2">
                    <a:lumMod val="50000"/>
                  </a:schemeClr>
                </a:solidFill>
                <a:latin typeface="Trebuchet MS"/>
                <a:cs typeface="Trebuchet MS"/>
              </a:rPr>
              <a:t> </a:t>
            </a:r>
            <a:r>
              <a:rPr sz="1800" spc="-15">
                <a:solidFill>
                  <a:schemeClr val="tx2">
                    <a:lumMod val="50000"/>
                  </a:schemeClr>
                </a:solidFill>
                <a:latin typeface="Trebuchet MS"/>
                <a:cs typeface="Trebuchet MS"/>
              </a:rPr>
              <a:t>Procurement</a:t>
            </a:r>
            <a:r>
              <a:rPr sz="1800" spc="-5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Norms</a:t>
            </a:r>
            <a:endParaRPr sz="1800">
              <a:solidFill>
                <a:schemeClr val="tx2">
                  <a:lumMod val="50000"/>
                </a:schemeClr>
              </a:solidFill>
              <a:latin typeface="Trebuchet MS"/>
              <a:cs typeface="Trebuchet MS"/>
            </a:endParaRPr>
          </a:p>
        </p:txBody>
      </p:sp>
      <p:pic>
        <p:nvPicPr>
          <p:cNvPr id="7" name="object 7">
            <a:extLst>
              <a:ext uri="{FF2B5EF4-FFF2-40B4-BE49-F238E27FC236}">
                <a16:creationId xmlns:a16="http://schemas.microsoft.com/office/drawing/2014/main" id="{3AE1E843-9072-FAC5-90BF-08B981D56ADC}"/>
              </a:ext>
            </a:extLst>
          </p:cNvPr>
          <p:cNvPicPr/>
          <p:nvPr/>
        </p:nvPicPr>
        <p:blipFill>
          <a:blip r:embed="rId2" cstate="print">
            <a:duotone>
              <a:prstClr val="black"/>
              <a:schemeClr val="accent1">
                <a:tint val="45000"/>
                <a:satMod val="400000"/>
              </a:schemeClr>
            </a:duotone>
          </a:blip>
          <a:stretch>
            <a:fillRect/>
          </a:stretch>
        </p:blipFill>
        <p:spPr>
          <a:xfrm>
            <a:off x="2202178" y="1817007"/>
            <a:ext cx="839724" cy="876300"/>
          </a:xfrm>
          <a:prstGeom prst="rect">
            <a:avLst/>
          </a:prstGeom>
          <a:noFill/>
        </p:spPr>
      </p:pic>
      <p:pic>
        <p:nvPicPr>
          <p:cNvPr id="8" name="object 8">
            <a:extLst>
              <a:ext uri="{FF2B5EF4-FFF2-40B4-BE49-F238E27FC236}">
                <a16:creationId xmlns:a16="http://schemas.microsoft.com/office/drawing/2014/main" id="{B57A676F-AB91-B53A-0F3D-79B359B6A817}"/>
              </a:ext>
            </a:extLst>
          </p:cNvPr>
          <p:cNvPicPr/>
          <p:nvPr/>
        </p:nvPicPr>
        <p:blipFill>
          <a:blip r:embed="rId3" cstate="print">
            <a:duotone>
              <a:prstClr val="black"/>
              <a:schemeClr val="accent1">
                <a:tint val="45000"/>
                <a:satMod val="400000"/>
              </a:schemeClr>
            </a:duotone>
          </a:blip>
          <a:stretch>
            <a:fillRect/>
          </a:stretch>
        </p:blipFill>
        <p:spPr>
          <a:xfrm>
            <a:off x="5419344" y="1746504"/>
            <a:ext cx="1074420" cy="960120"/>
          </a:xfrm>
          <a:prstGeom prst="rect">
            <a:avLst/>
          </a:prstGeom>
        </p:spPr>
      </p:pic>
      <p:pic>
        <p:nvPicPr>
          <p:cNvPr id="9" name="object 9">
            <a:extLst>
              <a:ext uri="{FF2B5EF4-FFF2-40B4-BE49-F238E27FC236}">
                <a16:creationId xmlns:a16="http://schemas.microsoft.com/office/drawing/2014/main" id="{40C23C65-19E9-FB0A-E092-BF8C1520BE72}"/>
              </a:ext>
            </a:extLst>
          </p:cNvPr>
          <p:cNvPicPr/>
          <p:nvPr/>
        </p:nvPicPr>
        <p:blipFill>
          <a:blip r:embed="rId4" cstate="print">
            <a:duotone>
              <a:prstClr val="black"/>
              <a:schemeClr val="accent1">
                <a:tint val="45000"/>
                <a:satMod val="400000"/>
              </a:schemeClr>
            </a:duotone>
          </a:blip>
          <a:stretch>
            <a:fillRect/>
          </a:stretch>
        </p:blipFill>
        <p:spPr>
          <a:xfrm>
            <a:off x="2072639" y="3906011"/>
            <a:ext cx="969263" cy="979932"/>
          </a:xfrm>
          <a:prstGeom prst="rect">
            <a:avLst/>
          </a:prstGeom>
        </p:spPr>
      </p:pic>
      <p:pic>
        <p:nvPicPr>
          <p:cNvPr id="10" name="object 10">
            <a:extLst>
              <a:ext uri="{FF2B5EF4-FFF2-40B4-BE49-F238E27FC236}">
                <a16:creationId xmlns:a16="http://schemas.microsoft.com/office/drawing/2014/main" id="{59155E10-B24E-F6A3-8C10-BD24BC3C624F}"/>
              </a:ext>
            </a:extLst>
          </p:cNvPr>
          <p:cNvPicPr/>
          <p:nvPr/>
        </p:nvPicPr>
        <p:blipFill>
          <a:blip r:embed="rId5" cstate="print">
            <a:duotone>
              <a:prstClr val="black"/>
              <a:schemeClr val="accent1">
                <a:tint val="45000"/>
                <a:satMod val="400000"/>
              </a:schemeClr>
            </a:duotone>
          </a:blip>
          <a:stretch>
            <a:fillRect/>
          </a:stretch>
        </p:blipFill>
        <p:spPr>
          <a:xfrm>
            <a:off x="5253228" y="3893820"/>
            <a:ext cx="1150620" cy="992124"/>
          </a:xfrm>
          <a:prstGeom prst="rect">
            <a:avLst/>
          </a:prstGeom>
        </p:spPr>
      </p:pic>
      <p:sp>
        <p:nvSpPr>
          <p:cNvPr id="11" name="object 11">
            <a:extLst>
              <a:ext uri="{FF2B5EF4-FFF2-40B4-BE49-F238E27FC236}">
                <a16:creationId xmlns:a16="http://schemas.microsoft.com/office/drawing/2014/main" id="{0D0122C7-B6F7-4641-6A69-C56B8A0C9A79}"/>
              </a:ext>
            </a:extLst>
          </p:cNvPr>
          <p:cNvSpPr txBox="1"/>
          <p:nvPr/>
        </p:nvSpPr>
        <p:spPr>
          <a:xfrm>
            <a:off x="4890642" y="5089905"/>
            <a:ext cx="2021839" cy="574675"/>
          </a:xfrm>
          <a:prstGeom prst="rect">
            <a:avLst/>
          </a:prstGeom>
        </p:spPr>
        <p:txBody>
          <a:bodyPr vert="horz" wrap="square" lIns="0" tIns="12700" rIns="0" bIns="0" rtlCol="0">
            <a:spAutoFit/>
          </a:bodyPr>
          <a:lstStyle/>
          <a:p>
            <a:pPr marL="12700">
              <a:lnSpc>
                <a:spcPct val="100000"/>
              </a:lnSpc>
              <a:spcBef>
                <a:spcPts val="100"/>
              </a:spcBef>
            </a:pPr>
            <a:r>
              <a:rPr sz="1800" spc="-5">
                <a:solidFill>
                  <a:schemeClr val="tx2">
                    <a:lumMod val="50000"/>
                  </a:schemeClr>
                </a:solidFill>
                <a:latin typeface="Trebuchet MS"/>
                <a:cs typeface="Trebuchet MS"/>
              </a:rPr>
              <a:t>₹10,000</a:t>
            </a:r>
            <a:r>
              <a:rPr sz="1800" spc="-15">
                <a:solidFill>
                  <a:schemeClr val="tx2">
                    <a:lumMod val="50000"/>
                  </a:schemeClr>
                </a:solidFill>
                <a:latin typeface="Trebuchet MS"/>
                <a:cs typeface="Trebuchet MS"/>
              </a:rPr>
              <a:t> </a:t>
            </a:r>
            <a:r>
              <a:rPr sz="1800" spc="-85">
                <a:solidFill>
                  <a:schemeClr val="tx2">
                    <a:lumMod val="50000"/>
                  </a:schemeClr>
                </a:solidFill>
                <a:latin typeface="Trebuchet MS"/>
                <a:cs typeface="Trebuchet MS"/>
              </a:rPr>
              <a:t>Cr.</a:t>
            </a:r>
            <a:r>
              <a:rPr sz="1800" spc="-20">
                <a:solidFill>
                  <a:schemeClr val="tx2">
                    <a:lumMod val="50000"/>
                  </a:schemeClr>
                </a:solidFill>
                <a:latin typeface="Trebuchet MS"/>
                <a:cs typeface="Trebuchet MS"/>
              </a:rPr>
              <a:t> </a:t>
            </a:r>
            <a:r>
              <a:rPr sz="1800">
                <a:solidFill>
                  <a:schemeClr val="tx2">
                    <a:lumMod val="50000"/>
                  </a:schemeClr>
                </a:solidFill>
                <a:latin typeface="Trebuchet MS"/>
                <a:cs typeface="Trebuchet MS"/>
              </a:rPr>
              <a:t>Fund</a:t>
            </a:r>
            <a:r>
              <a:rPr sz="1800" spc="-15">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of</a:t>
            </a:r>
            <a:endParaRPr sz="1800">
              <a:solidFill>
                <a:schemeClr val="tx2">
                  <a:lumMod val="50000"/>
                </a:schemeClr>
              </a:solidFill>
              <a:latin typeface="Trebuchet MS"/>
              <a:cs typeface="Trebuchet MS"/>
            </a:endParaRPr>
          </a:p>
          <a:p>
            <a:pPr marL="76200">
              <a:lnSpc>
                <a:spcPct val="100000"/>
              </a:lnSpc>
            </a:pPr>
            <a:r>
              <a:rPr sz="1800">
                <a:solidFill>
                  <a:schemeClr val="tx2">
                    <a:lumMod val="50000"/>
                  </a:schemeClr>
                </a:solidFill>
                <a:latin typeface="Trebuchet MS"/>
                <a:cs typeface="Trebuchet MS"/>
              </a:rPr>
              <a:t>Funds</a:t>
            </a:r>
            <a:r>
              <a:rPr sz="1800" spc="-40">
                <a:solidFill>
                  <a:schemeClr val="tx2">
                    <a:lumMod val="50000"/>
                  </a:schemeClr>
                </a:solidFill>
                <a:latin typeface="Trebuchet MS"/>
                <a:cs typeface="Trebuchet MS"/>
              </a:rPr>
              <a:t> </a:t>
            </a:r>
            <a:r>
              <a:rPr sz="1800" spc="-10">
                <a:solidFill>
                  <a:schemeClr val="tx2">
                    <a:lumMod val="50000"/>
                  </a:schemeClr>
                </a:solidFill>
                <a:latin typeface="Trebuchet MS"/>
                <a:cs typeface="Trebuchet MS"/>
              </a:rPr>
              <a:t>for</a:t>
            </a:r>
            <a:r>
              <a:rPr sz="1800" spc="-2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Startups</a:t>
            </a:r>
            <a:endParaRPr sz="1800">
              <a:solidFill>
                <a:schemeClr val="tx2">
                  <a:lumMod val="50000"/>
                </a:schemeClr>
              </a:solidFill>
              <a:latin typeface="Trebuchet MS"/>
              <a:cs typeface="Trebuchet MS"/>
            </a:endParaRPr>
          </a:p>
        </p:txBody>
      </p:sp>
      <p:pic>
        <p:nvPicPr>
          <p:cNvPr id="12" name="object 12">
            <a:extLst>
              <a:ext uri="{FF2B5EF4-FFF2-40B4-BE49-F238E27FC236}">
                <a16:creationId xmlns:a16="http://schemas.microsoft.com/office/drawing/2014/main" id="{B4AE6C57-AEBC-12F8-4B09-AA00B9B1FF0D}"/>
              </a:ext>
            </a:extLst>
          </p:cNvPr>
          <p:cNvPicPr/>
          <p:nvPr/>
        </p:nvPicPr>
        <p:blipFill>
          <a:blip r:embed="rId6" cstate="print">
            <a:duotone>
              <a:prstClr val="black"/>
              <a:schemeClr val="accent1">
                <a:tint val="45000"/>
                <a:satMod val="400000"/>
              </a:schemeClr>
            </a:duotone>
          </a:blip>
          <a:stretch>
            <a:fillRect/>
          </a:stretch>
        </p:blipFill>
        <p:spPr>
          <a:xfrm>
            <a:off x="8997695" y="1645411"/>
            <a:ext cx="859536" cy="1053084"/>
          </a:xfrm>
          <a:prstGeom prst="rect">
            <a:avLst/>
          </a:prstGeom>
        </p:spPr>
      </p:pic>
      <p:pic>
        <p:nvPicPr>
          <p:cNvPr id="13" name="object 13">
            <a:extLst>
              <a:ext uri="{FF2B5EF4-FFF2-40B4-BE49-F238E27FC236}">
                <a16:creationId xmlns:a16="http://schemas.microsoft.com/office/drawing/2014/main" id="{6D6FF5A9-74C0-4BBB-45C7-C2E8E4093111}"/>
              </a:ext>
            </a:extLst>
          </p:cNvPr>
          <p:cNvPicPr/>
          <p:nvPr/>
        </p:nvPicPr>
        <p:blipFill>
          <a:blip r:embed="rId7" cstate="print">
            <a:duotone>
              <a:prstClr val="black"/>
              <a:schemeClr val="accent1">
                <a:tint val="45000"/>
                <a:satMod val="400000"/>
              </a:schemeClr>
            </a:duotone>
          </a:blip>
          <a:stretch>
            <a:fillRect/>
          </a:stretch>
        </p:blipFill>
        <p:spPr>
          <a:xfrm>
            <a:off x="8942831" y="3784091"/>
            <a:ext cx="969264" cy="1139952"/>
          </a:xfrm>
          <a:prstGeom prst="rect">
            <a:avLst/>
          </a:prstGeom>
        </p:spPr>
      </p:pic>
      <p:sp>
        <p:nvSpPr>
          <p:cNvPr id="14" name="object 14">
            <a:extLst>
              <a:ext uri="{FF2B5EF4-FFF2-40B4-BE49-F238E27FC236}">
                <a16:creationId xmlns:a16="http://schemas.microsoft.com/office/drawing/2014/main" id="{5EC3387C-9B10-6F28-89C7-B49B5A7EB927}"/>
              </a:ext>
            </a:extLst>
          </p:cNvPr>
          <p:cNvSpPr txBox="1"/>
          <p:nvPr/>
        </p:nvSpPr>
        <p:spPr>
          <a:xfrm>
            <a:off x="8580881" y="5078983"/>
            <a:ext cx="1976755" cy="574040"/>
          </a:xfrm>
          <a:prstGeom prst="rect">
            <a:avLst/>
          </a:prstGeom>
        </p:spPr>
        <p:txBody>
          <a:bodyPr vert="horz" wrap="square" lIns="0" tIns="12700" rIns="0" bIns="0" rtlCol="0">
            <a:spAutoFit/>
          </a:bodyPr>
          <a:lstStyle/>
          <a:p>
            <a:pPr marL="384175" marR="5080" indent="-372110">
              <a:lnSpc>
                <a:spcPct val="100000"/>
              </a:lnSpc>
              <a:spcBef>
                <a:spcPts val="100"/>
              </a:spcBef>
            </a:pPr>
            <a:r>
              <a:rPr sz="1800">
                <a:solidFill>
                  <a:schemeClr val="tx2">
                    <a:lumMod val="50000"/>
                  </a:schemeClr>
                </a:solidFill>
                <a:latin typeface="Trebuchet MS"/>
                <a:cs typeface="Trebuchet MS"/>
              </a:rPr>
              <a:t>₹945 </a:t>
            </a:r>
            <a:r>
              <a:rPr sz="1800" spc="-85">
                <a:solidFill>
                  <a:schemeClr val="tx2">
                    <a:lumMod val="50000"/>
                  </a:schemeClr>
                </a:solidFill>
                <a:latin typeface="Trebuchet MS"/>
                <a:cs typeface="Trebuchet MS"/>
              </a:rPr>
              <a:t>Cr. </a:t>
            </a:r>
            <a:r>
              <a:rPr sz="1800">
                <a:solidFill>
                  <a:schemeClr val="tx2">
                    <a:lumMod val="50000"/>
                  </a:schemeClr>
                </a:solidFill>
                <a:latin typeface="Trebuchet MS"/>
                <a:cs typeface="Trebuchet MS"/>
              </a:rPr>
              <a:t>Seed Fund </a:t>
            </a:r>
            <a:r>
              <a:rPr sz="1800" spc="-53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for</a:t>
            </a:r>
            <a:r>
              <a:rPr sz="1800" spc="-10">
                <a:solidFill>
                  <a:schemeClr val="tx2">
                    <a:lumMod val="50000"/>
                  </a:schemeClr>
                </a:solidFill>
                <a:latin typeface="Trebuchet MS"/>
                <a:cs typeface="Trebuchet MS"/>
              </a:rPr>
              <a:t> </a:t>
            </a:r>
            <a:r>
              <a:rPr sz="1800" spc="-5">
                <a:solidFill>
                  <a:schemeClr val="tx2">
                    <a:lumMod val="50000"/>
                  </a:schemeClr>
                </a:solidFill>
                <a:latin typeface="Trebuchet MS"/>
                <a:cs typeface="Trebuchet MS"/>
              </a:rPr>
              <a:t>Startups</a:t>
            </a:r>
            <a:endParaRPr sz="1800">
              <a:solidFill>
                <a:schemeClr val="tx2">
                  <a:lumMod val="50000"/>
                </a:schemeClr>
              </a:solidFill>
              <a:latin typeface="Trebuchet MS"/>
              <a:cs typeface="Trebuchet MS"/>
            </a:endParaRPr>
          </a:p>
        </p:txBody>
      </p:sp>
    </p:spTree>
    <p:extLst>
      <p:ext uri="{BB962C8B-B14F-4D97-AF65-F5344CB8AC3E}">
        <p14:creationId xmlns:p14="http://schemas.microsoft.com/office/powerpoint/2010/main" val="1789105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0A3422-F730-CCD4-6D8C-2242EE3347CD}"/>
              </a:ext>
            </a:extLst>
          </p:cNvPr>
          <p:cNvSpPr txBox="1"/>
          <p:nvPr/>
        </p:nvSpPr>
        <p:spPr>
          <a:xfrm>
            <a:off x="180753" y="191386"/>
            <a:ext cx="8633638" cy="615553"/>
          </a:xfrm>
          <a:prstGeom prst="rect">
            <a:avLst/>
          </a:prstGeom>
          <a:noFill/>
        </p:spPr>
        <p:txBody>
          <a:bodyPr wrap="square" rtlCol="0">
            <a:spAutoFit/>
          </a:bodyPr>
          <a:lstStyle/>
          <a:p>
            <a:r>
              <a:rPr lang="en-IN" sz="3400" b="1">
                <a:solidFill>
                  <a:srgbClr val="001F5F"/>
                </a:solidFill>
                <a:latin typeface="Trebuchet MS" panose="020B0603020202020204" pitchFamily="34" charset="0"/>
              </a:rPr>
              <a:t>OUR PRIMARY FUNCTIONS </a:t>
            </a:r>
          </a:p>
        </p:txBody>
      </p:sp>
      <p:grpSp>
        <p:nvGrpSpPr>
          <p:cNvPr id="15" name="object 3">
            <a:extLst>
              <a:ext uri="{FF2B5EF4-FFF2-40B4-BE49-F238E27FC236}">
                <a16:creationId xmlns:a16="http://schemas.microsoft.com/office/drawing/2014/main" id="{8254C2A1-7137-5795-8418-7782F3139ABF}"/>
              </a:ext>
            </a:extLst>
          </p:cNvPr>
          <p:cNvGrpSpPr/>
          <p:nvPr/>
        </p:nvGrpSpPr>
        <p:grpSpPr>
          <a:xfrm>
            <a:off x="9636252" y="1734299"/>
            <a:ext cx="740410" cy="675005"/>
            <a:chOff x="9636252" y="1734299"/>
            <a:chExt cx="740410" cy="675005"/>
          </a:xfrm>
        </p:grpSpPr>
        <p:pic>
          <p:nvPicPr>
            <p:cNvPr id="16" name="object 4">
              <a:extLst>
                <a:ext uri="{FF2B5EF4-FFF2-40B4-BE49-F238E27FC236}">
                  <a16:creationId xmlns:a16="http://schemas.microsoft.com/office/drawing/2014/main" id="{AD3ACBC2-62B6-3ADB-784E-0AE2C900CB1F}"/>
                </a:ext>
              </a:extLst>
            </p:cNvPr>
            <p:cNvPicPr/>
            <p:nvPr/>
          </p:nvPicPr>
          <p:blipFill>
            <a:blip r:embed="rId2" cstate="print"/>
            <a:stretch>
              <a:fillRect/>
            </a:stretch>
          </p:blipFill>
          <p:spPr>
            <a:xfrm>
              <a:off x="9636252" y="1734299"/>
              <a:ext cx="739914" cy="674382"/>
            </a:xfrm>
            <a:prstGeom prst="rect">
              <a:avLst/>
            </a:prstGeom>
          </p:spPr>
        </p:pic>
        <p:sp>
          <p:nvSpPr>
            <p:cNvPr id="17" name="object 5">
              <a:extLst>
                <a:ext uri="{FF2B5EF4-FFF2-40B4-BE49-F238E27FC236}">
                  <a16:creationId xmlns:a16="http://schemas.microsoft.com/office/drawing/2014/main" id="{E858DEF2-FCC9-9CA2-0477-D34A48EBFD39}"/>
                </a:ext>
              </a:extLst>
            </p:cNvPr>
            <p:cNvSpPr/>
            <p:nvPr/>
          </p:nvSpPr>
          <p:spPr>
            <a:xfrm>
              <a:off x="9818989" y="1941611"/>
              <a:ext cx="377190" cy="264160"/>
            </a:xfrm>
            <a:custGeom>
              <a:avLst/>
              <a:gdLst/>
              <a:ahLst/>
              <a:cxnLst/>
              <a:rect l="l" t="t" r="r" b="b"/>
              <a:pathLst>
                <a:path w="377190" h="264160">
                  <a:moveTo>
                    <a:pt x="376696" y="0"/>
                  </a:moveTo>
                  <a:lnTo>
                    <a:pt x="0" y="0"/>
                  </a:lnTo>
                  <a:lnTo>
                    <a:pt x="0" y="263832"/>
                  </a:lnTo>
                  <a:lnTo>
                    <a:pt x="376696" y="263832"/>
                  </a:lnTo>
                  <a:lnTo>
                    <a:pt x="376696" y="235564"/>
                  </a:lnTo>
                  <a:lnTo>
                    <a:pt x="41907" y="235564"/>
                  </a:lnTo>
                  <a:lnTo>
                    <a:pt x="54620" y="222844"/>
                  </a:lnTo>
                  <a:lnTo>
                    <a:pt x="28252" y="222844"/>
                  </a:lnTo>
                  <a:lnTo>
                    <a:pt x="28252" y="40517"/>
                  </a:lnTo>
                  <a:lnTo>
                    <a:pt x="54917" y="40517"/>
                  </a:lnTo>
                  <a:lnTo>
                    <a:pt x="42378" y="28267"/>
                  </a:lnTo>
                  <a:lnTo>
                    <a:pt x="376696" y="28267"/>
                  </a:lnTo>
                  <a:lnTo>
                    <a:pt x="376696" y="0"/>
                  </a:lnTo>
                  <a:close/>
                </a:path>
                <a:path w="377190" h="264160">
                  <a:moveTo>
                    <a:pt x="269808" y="143694"/>
                  </a:moveTo>
                  <a:lnTo>
                    <a:pt x="243910" y="143694"/>
                  </a:lnTo>
                  <a:lnTo>
                    <a:pt x="335259" y="235564"/>
                  </a:lnTo>
                  <a:lnTo>
                    <a:pt x="376696" y="235564"/>
                  </a:lnTo>
                  <a:lnTo>
                    <a:pt x="376696" y="222373"/>
                  </a:lnTo>
                  <a:lnTo>
                    <a:pt x="348444" y="222373"/>
                  </a:lnTo>
                  <a:lnTo>
                    <a:pt x="269808" y="143694"/>
                  </a:lnTo>
                  <a:close/>
                </a:path>
                <a:path w="377190" h="264160">
                  <a:moveTo>
                    <a:pt x="54917" y="40517"/>
                  </a:moveTo>
                  <a:lnTo>
                    <a:pt x="28252" y="40517"/>
                  </a:lnTo>
                  <a:lnTo>
                    <a:pt x="120071" y="130502"/>
                  </a:lnTo>
                  <a:lnTo>
                    <a:pt x="28252" y="222844"/>
                  </a:lnTo>
                  <a:lnTo>
                    <a:pt x="54620" y="222844"/>
                  </a:lnTo>
                  <a:lnTo>
                    <a:pt x="133727" y="143694"/>
                  </a:lnTo>
                  <a:lnTo>
                    <a:pt x="160535" y="143694"/>
                  </a:lnTo>
                  <a:lnTo>
                    <a:pt x="54917" y="40517"/>
                  </a:lnTo>
                  <a:close/>
                </a:path>
                <a:path w="377190" h="264160">
                  <a:moveTo>
                    <a:pt x="376696" y="40988"/>
                  </a:moveTo>
                  <a:lnTo>
                    <a:pt x="348444" y="40988"/>
                  </a:lnTo>
                  <a:lnTo>
                    <a:pt x="348444" y="222373"/>
                  </a:lnTo>
                  <a:lnTo>
                    <a:pt x="376696" y="222373"/>
                  </a:lnTo>
                  <a:lnTo>
                    <a:pt x="376696" y="40988"/>
                  </a:lnTo>
                  <a:close/>
                </a:path>
                <a:path w="377190" h="264160">
                  <a:moveTo>
                    <a:pt x="160535" y="143694"/>
                  </a:moveTo>
                  <a:lnTo>
                    <a:pt x="133727" y="143694"/>
                  </a:lnTo>
                  <a:lnTo>
                    <a:pt x="169042" y="178086"/>
                  </a:lnTo>
                  <a:lnTo>
                    <a:pt x="174692" y="183269"/>
                  </a:lnTo>
                  <a:lnTo>
                    <a:pt x="181755" y="186096"/>
                  </a:lnTo>
                  <a:lnTo>
                    <a:pt x="195882" y="186096"/>
                  </a:lnTo>
                  <a:lnTo>
                    <a:pt x="202945" y="183269"/>
                  </a:lnTo>
                  <a:lnTo>
                    <a:pt x="208595" y="178086"/>
                  </a:lnTo>
                  <a:lnTo>
                    <a:pt x="218754" y="168193"/>
                  </a:lnTo>
                  <a:lnTo>
                    <a:pt x="185522" y="168193"/>
                  </a:lnTo>
                  <a:lnTo>
                    <a:pt x="181755" y="164424"/>
                  </a:lnTo>
                  <a:lnTo>
                    <a:pt x="160535" y="143694"/>
                  </a:lnTo>
                  <a:close/>
                </a:path>
                <a:path w="377190" h="264160">
                  <a:moveTo>
                    <a:pt x="376696" y="28267"/>
                  </a:moveTo>
                  <a:lnTo>
                    <a:pt x="334788" y="28267"/>
                  </a:lnTo>
                  <a:lnTo>
                    <a:pt x="194940" y="164424"/>
                  </a:lnTo>
                  <a:lnTo>
                    <a:pt x="191173" y="168193"/>
                  </a:lnTo>
                  <a:lnTo>
                    <a:pt x="218754" y="168193"/>
                  </a:lnTo>
                  <a:lnTo>
                    <a:pt x="243910" y="143694"/>
                  </a:lnTo>
                  <a:lnTo>
                    <a:pt x="269808" y="143694"/>
                  </a:lnTo>
                  <a:lnTo>
                    <a:pt x="256624" y="130502"/>
                  </a:lnTo>
                  <a:lnTo>
                    <a:pt x="348444" y="40988"/>
                  </a:lnTo>
                  <a:lnTo>
                    <a:pt x="376696" y="40988"/>
                  </a:lnTo>
                  <a:lnTo>
                    <a:pt x="376696" y="28267"/>
                  </a:lnTo>
                  <a:close/>
                </a:path>
              </a:pathLst>
            </a:custGeom>
            <a:solidFill>
              <a:srgbClr val="000000"/>
            </a:solidFill>
          </p:spPr>
          <p:txBody>
            <a:bodyPr wrap="square" lIns="0" tIns="0" rIns="0" bIns="0" rtlCol="0"/>
            <a:lstStyle/>
            <a:p>
              <a:endParaRPr/>
            </a:p>
          </p:txBody>
        </p:sp>
      </p:grpSp>
      <p:grpSp>
        <p:nvGrpSpPr>
          <p:cNvPr id="18" name="object 6">
            <a:extLst>
              <a:ext uri="{FF2B5EF4-FFF2-40B4-BE49-F238E27FC236}">
                <a16:creationId xmlns:a16="http://schemas.microsoft.com/office/drawing/2014/main" id="{1813E6BE-3124-61FE-7358-FE73C0E7167A}"/>
              </a:ext>
            </a:extLst>
          </p:cNvPr>
          <p:cNvGrpSpPr/>
          <p:nvPr/>
        </p:nvGrpSpPr>
        <p:grpSpPr>
          <a:xfrm>
            <a:off x="1847088" y="1734299"/>
            <a:ext cx="740410" cy="675005"/>
            <a:chOff x="1847088" y="1734299"/>
            <a:chExt cx="740410" cy="675005"/>
          </a:xfrm>
        </p:grpSpPr>
        <p:pic>
          <p:nvPicPr>
            <p:cNvPr id="19" name="object 7">
              <a:extLst>
                <a:ext uri="{FF2B5EF4-FFF2-40B4-BE49-F238E27FC236}">
                  <a16:creationId xmlns:a16="http://schemas.microsoft.com/office/drawing/2014/main" id="{55B89C5D-5A26-3404-891C-17BBE44FBBC9}"/>
                </a:ext>
              </a:extLst>
            </p:cNvPr>
            <p:cNvPicPr/>
            <p:nvPr/>
          </p:nvPicPr>
          <p:blipFill>
            <a:blip r:embed="rId3" cstate="print"/>
            <a:stretch>
              <a:fillRect/>
            </a:stretch>
          </p:blipFill>
          <p:spPr>
            <a:xfrm>
              <a:off x="1847088" y="1734299"/>
              <a:ext cx="739914" cy="674382"/>
            </a:xfrm>
            <a:prstGeom prst="rect">
              <a:avLst/>
            </a:prstGeom>
          </p:spPr>
        </p:pic>
        <p:sp>
          <p:nvSpPr>
            <p:cNvPr id="20" name="object 8">
              <a:extLst>
                <a:ext uri="{FF2B5EF4-FFF2-40B4-BE49-F238E27FC236}">
                  <a16:creationId xmlns:a16="http://schemas.microsoft.com/office/drawing/2014/main" id="{59DCB0F3-6DCD-297D-7195-493EDC67BE09}"/>
                </a:ext>
              </a:extLst>
            </p:cNvPr>
            <p:cNvSpPr/>
            <p:nvPr/>
          </p:nvSpPr>
          <p:spPr>
            <a:xfrm>
              <a:off x="2013277" y="1844323"/>
              <a:ext cx="412115" cy="390525"/>
            </a:xfrm>
            <a:custGeom>
              <a:avLst/>
              <a:gdLst/>
              <a:ahLst/>
              <a:cxnLst/>
              <a:rect l="l" t="t" r="r" b="b"/>
              <a:pathLst>
                <a:path w="412114" h="390525">
                  <a:moveTo>
                    <a:pt x="373635" y="325079"/>
                  </a:moveTo>
                  <a:lnTo>
                    <a:pt x="37905" y="325079"/>
                  </a:lnTo>
                  <a:lnTo>
                    <a:pt x="37905" y="341446"/>
                  </a:lnTo>
                  <a:lnTo>
                    <a:pt x="0" y="368536"/>
                  </a:lnTo>
                  <a:lnTo>
                    <a:pt x="0" y="390095"/>
                  </a:lnTo>
                  <a:lnTo>
                    <a:pt x="411540" y="390095"/>
                  </a:lnTo>
                  <a:lnTo>
                    <a:pt x="411540" y="379259"/>
                  </a:lnTo>
                  <a:lnTo>
                    <a:pt x="10830" y="379259"/>
                  </a:lnTo>
                  <a:lnTo>
                    <a:pt x="10830" y="374121"/>
                  </a:lnTo>
                  <a:lnTo>
                    <a:pt x="26375" y="363005"/>
                  </a:lnTo>
                  <a:lnTo>
                    <a:pt x="403796" y="363005"/>
                  </a:lnTo>
                  <a:lnTo>
                    <a:pt x="388649" y="352178"/>
                  </a:lnTo>
                  <a:lnTo>
                    <a:pt x="41537" y="352178"/>
                  </a:lnTo>
                  <a:lnTo>
                    <a:pt x="48735" y="347022"/>
                  </a:lnTo>
                  <a:lnTo>
                    <a:pt x="48735" y="335915"/>
                  </a:lnTo>
                  <a:lnTo>
                    <a:pt x="373635" y="335915"/>
                  </a:lnTo>
                  <a:lnTo>
                    <a:pt x="373635" y="325079"/>
                  </a:lnTo>
                  <a:close/>
                </a:path>
                <a:path w="412114" h="390525">
                  <a:moveTo>
                    <a:pt x="403796" y="363005"/>
                  </a:moveTo>
                  <a:lnTo>
                    <a:pt x="385178" y="363005"/>
                  </a:lnTo>
                  <a:lnTo>
                    <a:pt x="400710" y="374121"/>
                  </a:lnTo>
                  <a:lnTo>
                    <a:pt x="400710" y="379259"/>
                  </a:lnTo>
                  <a:lnTo>
                    <a:pt x="411540" y="379259"/>
                  </a:lnTo>
                  <a:lnTo>
                    <a:pt x="411534" y="368536"/>
                  </a:lnTo>
                  <a:lnTo>
                    <a:pt x="403796" y="363005"/>
                  </a:lnTo>
                  <a:close/>
                </a:path>
                <a:path w="412114" h="390525">
                  <a:moveTo>
                    <a:pt x="373635" y="335915"/>
                  </a:moveTo>
                  <a:lnTo>
                    <a:pt x="362805" y="335915"/>
                  </a:lnTo>
                  <a:lnTo>
                    <a:pt x="362805" y="347022"/>
                  </a:lnTo>
                  <a:lnTo>
                    <a:pt x="370002" y="352178"/>
                  </a:lnTo>
                  <a:lnTo>
                    <a:pt x="388649" y="352178"/>
                  </a:lnTo>
                  <a:lnTo>
                    <a:pt x="373635" y="341446"/>
                  </a:lnTo>
                  <a:lnTo>
                    <a:pt x="373635" y="335915"/>
                  </a:lnTo>
                  <a:close/>
                </a:path>
                <a:path w="412114" h="390525">
                  <a:moveTo>
                    <a:pt x="64980" y="157121"/>
                  </a:moveTo>
                  <a:lnTo>
                    <a:pt x="54150" y="157121"/>
                  </a:lnTo>
                  <a:lnTo>
                    <a:pt x="54150" y="325079"/>
                  </a:lnTo>
                  <a:lnTo>
                    <a:pt x="64980" y="325079"/>
                  </a:lnTo>
                  <a:lnTo>
                    <a:pt x="64980" y="157121"/>
                  </a:lnTo>
                  <a:close/>
                </a:path>
                <a:path w="412114" h="390525">
                  <a:moveTo>
                    <a:pt x="97470" y="157121"/>
                  </a:moveTo>
                  <a:lnTo>
                    <a:pt x="86640" y="157121"/>
                  </a:lnTo>
                  <a:lnTo>
                    <a:pt x="86640" y="325079"/>
                  </a:lnTo>
                  <a:lnTo>
                    <a:pt x="97470" y="325079"/>
                  </a:lnTo>
                  <a:lnTo>
                    <a:pt x="97470" y="157121"/>
                  </a:lnTo>
                  <a:close/>
                </a:path>
                <a:path w="412114" h="390525">
                  <a:moveTo>
                    <a:pt x="151620" y="157121"/>
                  </a:moveTo>
                  <a:lnTo>
                    <a:pt x="140790" y="157121"/>
                  </a:lnTo>
                  <a:lnTo>
                    <a:pt x="140790" y="325079"/>
                  </a:lnTo>
                  <a:lnTo>
                    <a:pt x="151620" y="325079"/>
                  </a:lnTo>
                  <a:lnTo>
                    <a:pt x="151620" y="157121"/>
                  </a:lnTo>
                  <a:close/>
                </a:path>
                <a:path w="412114" h="390525">
                  <a:moveTo>
                    <a:pt x="184110" y="157121"/>
                  </a:moveTo>
                  <a:lnTo>
                    <a:pt x="173280" y="157121"/>
                  </a:lnTo>
                  <a:lnTo>
                    <a:pt x="173280" y="325079"/>
                  </a:lnTo>
                  <a:lnTo>
                    <a:pt x="184110" y="325079"/>
                  </a:lnTo>
                  <a:lnTo>
                    <a:pt x="184110" y="157121"/>
                  </a:lnTo>
                  <a:close/>
                </a:path>
                <a:path w="412114" h="390525">
                  <a:moveTo>
                    <a:pt x="238260" y="157121"/>
                  </a:moveTo>
                  <a:lnTo>
                    <a:pt x="227430" y="157121"/>
                  </a:lnTo>
                  <a:lnTo>
                    <a:pt x="227430" y="325079"/>
                  </a:lnTo>
                  <a:lnTo>
                    <a:pt x="238260" y="325079"/>
                  </a:lnTo>
                  <a:lnTo>
                    <a:pt x="238260" y="157121"/>
                  </a:lnTo>
                  <a:close/>
                </a:path>
                <a:path w="412114" h="390525">
                  <a:moveTo>
                    <a:pt x="270750" y="157121"/>
                  </a:moveTo>
                  <a:lnTo>
                    <a:pt x="259920" y="157121"/>
                  </a:lnTo>
                  <a:lnTo>
                    <a:pt x="259920" y="325079"/>
                  </a:lnTo>
                  <a:lnTo>
                    <a:pt x="270750" y="325079"/>
                  </a:lnTo>
                  <a:lnTo>
                    <a:pt x="270750" y="157121"/>
                  </a:lnTo>
                  <a:close/>
                </a:path>
                <a:path w="412114" h="390525">
                  <a:moveTo>
                    <a:pt x="324900" y="157121"/>
                  </a:moveTo>
                  <a:lnTo>
                    <a:pt x="314070" y="157121"/>
                  </a:lnTo>
                  <a:lnTo>
                    <a:pt x="314070" y="325079"/>
                  </a:lnTo>
                  <a:lnTo>
                    <a:pt x="324900" y="325079"/>
                  </a:lnTo>
                  <a:lnTo>
                    <a:pt x="324900" y="157121"/>
                  </a:lnTo>
                  <a:close/>
                </a:path>
                <a:path w="412114" h="390525">
                  <a:moveTo>
                    <a:pt x="357390" y="157121"/>
                  </a:moveTo>
                  <a:lnTo>
                    <a:pt x="346560" y="157121"/>
                  </a:lnTo>
                  <a:lnTo>
                    <a:pt x="346560" y="325079"/>
                  </a:lnTo>
                  <a:lnTo>
                    <a:pt x="357390" y="325079"/>
                  </a:lnTo>
                  <a:lnTo>
                    <a:pt x="357390" y="157121"/>
                  </a:lnTo>
                  <a:close/>
                </a:path>
                <a:path w="412114" h="390525">
                  <a:moveTo>
                    <a:pt x="48735" y="130031"/>
                  </a:moveTo>
                  <a:lnTo>
                    <a:pt x="37905" y="130031"/>
                  </a:lnTo>
                  <a:lnTo>
                    <a:pt x="37905" y="157121"/>
                  </a:lnTo>
                  <a:lnTo>
                    <a:pt x="373635" y="157121"/>
                  </a:lnTo>
                  <a:lnTo>
                    <a:pt x="373635" y="146285"/>
                  </a:lnTo>
                  <a:lnTo>
                    <a:pt x="48735" y="146285"/>
                  </a:lnTo>
                  <a:lnTo>
                    <a:pt x="48735" y="130031"/>
                  </a:lnTo>
                  <a:close/>
                </a:path>
                <a:path w="412114" h="390525">
                  <a:moveTo>
                    <a:pt x="373635" y="130031"/>
                  </a:moveTo>
                  <a:lnTo>
                    <a:pt x="362805" y="130031"/>
                  </a:lnTo>
                  <a:lnTo>
                    <a:pt x="362805" y="146285"/>
                  </a:lnTo>
                  <a:lnTo>
                    <a:pt x="373635" y="146285"/>
                  </a:lnTo>
                  <a:lnTo>
                    <a:pt x="373635" y="130031"/>
                  </a:lnTo>
                  <a:close/>
                </a:path>
                <a:path w="412114" h="390525">
                  <a:moveTo>
                    <a:pt x="205770" y="0"/>
                  </a:moveTo>
                  <a:lnTo>
                    <a:pt x="10933" y="119132"/>
                  </a:lnTo>
                  <a:lnTo>
                    <a:pt x="10830" y="130031"/>
                  </a:lnTo>
                  <a:lnTo>
                    <a:pt x="400710" y="130031"/>
                  </a:lnTo>
                  <a:lnTo>
                    <a:pt x="400710" y="119195"/>
                  </a:lnTo>
                  <a:lnTo>
                    <a:pt x="31763" y="119191"/>
                  </a:lnTo>
                  <a:lnTo>
                    <a:pt x="205770" y="12714"/>
                  </a:lnTo>
                  <a:lnTo>
                    <a:pt x="226563" y="12714"/>
                  </a:lnTo>
                  <a:lnTo>
                    <a:pt x="205770" y="0"/>
                  </a:lnTo>
                  <a:close/>
                </a:path>
                <a:path w="412114" h="390525">
                  <a:moveTo>
                    <a:pt x="226563" y="12714"/>
                  </a:moveTo>
                  <a:lnTo>
                    <a:pt x="205770" y="12714"/>
                  </a:lnTo>
                  <a:lnTo>
                    <a:pt x="379789" y="119091"/>
                  </a:lnTo>
                  <a:lnTo>
                    <a:pt x="400710" y="119195"/>
                  </a:lnTo>
                  <a:lnTo>
                    <a:pt x="226563" y="12714"/>
                  </a:lnTo>
                  <a:close/>
                </a:path>
              </a:pathLst>
            </a:custGeom>
            <a:solidFill>
              <a:srgbClr val="000000"/>
            </a:solidFill>
          </p:spPr>
          <p:txBody>
            <a:bodyPr wrap="square" lIns="0" tIns="0" rIns="0" bIns="0" rtlCol="0"/>
            <a:lstStyle/>
            <a:p>
              <a:endParaRPr/>
            </a:p>
          </p:txBody>
        </p:sp>
      </p:grpSp>
      <p:grpSp>
        <p:nvGrpSpPr>
          <p:cNvPr id="21" name="object 9">
            <a:extLst>
              <a:ext uri="{FF2B5EF4-FFF2-40B4-BE49-F238E27FC236}">
                <a16:creationId xmlns:a16="http://schemas.microsoft.com/office/drawing/2014/main" id="{9FA639EF-A427-E56A-6ECB-EF14AA2BCC90}"/>
              </a:ext>
            </a:extLst>
          </p:cNvPr>
          <p:cNvGrpSpPr/>
          <p:nvPr/>
        </p:nvGrpSpPr>
        <p:grpSpPr>
          <a:xfrm>
            <a:off x="5740908" y="1734299"/>
            <a:ext cx="740410" cy="675005"/>
            <a:chOff x="5740908" y="1734299"/>
            <a:chExt cx="740410" cy="675005"/>
          </a:xfrm>
        </p:grpSpPr>
        <p:pic>
          <p:nvPicPr>
            <p:cNvPr id="22" name="object 10">
              <a:extLst>
                <a:ext uri="{FF2B5EF4-FFF2-40B4-BE49-F238E27FC236}">
                  <a16:creationId xmlns:a16="http://schemas.microsoft.com/office/drawing/2014/main" id="{7F0357D9-8E46-E9BD-629E-EFE0CA402D61}"/>
                </a:ext>
              </a:extLst>
            </p:cNvPr>
            <p:cNvPicPr/>
            <p:nvPr/>
          </p:nvPicPr>
          <p:blipFill>
            <a:blip r:embed="rId4" cstate="print"/>
            <a:stretch>
              <a:fillRect/>
            </a:stretch>
          </p:blipFill>
          <p:spPr>
            <a:xfrm>
              <a:off x="5740908" y="1734299"/>
              <a:ext cx="739914" cy="674382"/>
            </a:xfrm>
            <a:prstGeom prst="rect">
              <a:avLst/>
            </a:prstGeom>
          </p:spPr>
        </p:pic>
        <p:sp>
          <p:nvSpPr>
            <p:cNvPr id="23" name="object 11">
              <a:extLst>
                <a:ext uri="{FF2B5EF4-FFF2-40B4-BE49-F238E27FC236}">
                  <a16:creationId xmlns:a16="http://schemas.microsoft.com/office/drawing/2014/main" id="{84D69416-302E-DCD0-FB62-E466D8CA5A7A}"/>
                </a:ext>
              </a:extLst>
            </p:cNvPr>
            <p:cNvSpPr/>
            <p:nvPr/>
          </p:nvSpPr>
          <p:spPr>
            <a:xfrm>
              <a:off x="5894689" y="2205443"/>
              <a:ext cx="188595" cy="57150"/>
            </a:xfrm>
            <a:custGeom>
              <a:avLst/>
              <a:gdLst/>
              <a:ahLst/>
              <a:cxnLst/>
              <a:rect l="l" t="t" r="r" b="b"/>
              <a:pathLst>
                <a:path w="188595" h="57150">
                  <a:moveTo>
                    <a:pt x="160095" y="0"/>
                  </a:moveTo>
                  <a:lnTo>
                    <a:pt x="28252" y="0"/>
                  </a:lnTo>
                  <a:lnTo>
                    <a:pt x="28252" y="18845"/>
                  </a:lnTo>
                  <a:lnTo>
                    <a:pt x="18834" y="18845"/>
                  </a:lnTo>
                  <a:lnTo>
                    <a:pt x="11521" y="20332"/>
                  </a:lnTo>
                  <a:lnTo>
                    <a:pt x="5532" y="24380"/>
                  </a:lnTo>
                  <a:lnTo>
                    <a:pt x="1486" y="30373"/>
                  </a:lnTo>
                  <a:lnTo>
                    <a:pt x="0" y="37690"/>
                  </a:lnTo>
                  <a:lnTo>
                    <a:pt x="1486" y="45007"/>
                  </a:lnTo>
                  <a:lnTo>
                    <a:pt x="5532" y="50999"/>
                  </a:lnTo>
                  <a:lnTo>
                    <a:pt x="11521" y="55048"/>
                  </a:lnTo>
                  <a:lnTo>
                    <a:pt x="18834" y="56535"/>
                  </a:lnTo>
                  <a:lnTo>
                    <a:pt x="169513" y="56535"/>
                  </a:lnTo>
                  <a:lnTo>
                    <a:pt x="176826" y="55048"/>
                  </a:lnTo>
                  <a:lnTo>
                    <a:pt x="182815" y="50999"/>
                  </a:lnTo>
                  <a:lnTo>
                    <a:pt x="186861" y="45007"/>
                  </a:lnTo>
                  <a:lnTo>
                    <a:pt x="188348" y="37690"/>
                  </a:lnTo>
                  <a:lnTo>
                    <a:pt x="186861" y="30373"/>
                  </a:lnTo>
                  <a:lnTo>
                    <a:pt x="182815" y="24380"/>
                  </a:lnTo>
                  <a:lnTo>
                    <a:pt x="176826" y="20332"/>
                  </a:lnTo>
                  <a:lnTo>
                    <a:pt x="169513" y="18845"/>
                  </a:lnTo>
                  <a:lnTo>
                    <a:pt x="160095" y="18845"/>
                  </a:lnTo>
                  <a:lnTo>
                    <a:pt x="160095" y="0"/>
                  </a:lnTo>
                  <a:close/>
                </a:path>
              </a:pathLst>
            </a:custGeom>
            <a:solidFill>
              <a:srgbClr val="000000"/>
            </a:solidFill>
          </p:spPr>
          <p:txBody>
            <a:bodyPr wrap="square" lIns="0" tIns="0" rIns="0" bIns="0" rtlCol="0"/>
            <a:lstStyle/>
            <a:p>
              <a:endParaRPr/>
            </a:p>
          </p:txBody>
        </p:sp>
        <p:pic>
          <p:nvPicPr>
            <p:cNvPr id="24" name="object 12">
              <a:extLst>
                <a:ext uri="{FF2B5EF4-FFF2-40B4-BE49-F238E27FC236}">
                  <a16:creationId xmlns:a16="http://schemas.microsoft.com/office/drawing/2014/main" id="{F7B34CC5-87D8-932B-C8CC-6D9929BAD35C}"/>
                </a:ext>
              </a:extLst>
            </p:cNvPr>
            <p:cNvPicPr/>
            <p:nvPr/>
          </p:nvPicPr>
          <p:blipFill>
            <a:blip r:embed="rId5" cstate="print"/>
            <a:stretch>
              <a:fillRect/>
            </a:stretch>
          </p:blipFill>
          <p:spPr>
            <a:xfrm>
              <a:off x="5951193" y="2030654"/>
              <a:ext cx="118188" cy="118253"/>
            </a:xfrm>
            <a:prstGeom prst="rect">
              <a:avLst/>
            </a:prstGeom>
          </p:spPr>
        </p:pic>
        <p:pic>
          <p:nvPicPr>
            <p:cNvPr id="25" name="object 13">
              <a:extLst>
                <a:ext uri="{FF2B5EF4-FFF2-40B4-BE49-F238E27FC236}">
                  <a16:creationId xmlns:a16="http://schemas.microsoft.com/office/drawing/2014/main" id="{E1325222-B554-AF1A-E109-64B2A05DF2C7}"/>
                </a:ext>
              </a:extLst>
            </p:cNvPr>
            <p:cNvPicPr/>
            <p:nvPr/>
          </p:nvPicPr>
          <p:blipFill>
            <a:blip r:embed="rId6" cstate="print"/>
            <a:stretch>
              <a:fillRect/>
            </a:stretch>
          </p:blipFill>
          <p:spPr>
            <a:xfrm>
              <a:off x="6096692" y="1885075"/>
              <a:ext cx="118188" cy="118253"/>
            </a:xfrm>
            <a:prstGeom prst="rect">
              <a:avLst/>
            </a:prstGeom>
          </p:spPr>
        </p:pic>
        <p:sp>
          <p:nvSpPr>
            <p:cNvPr id="26" name="object 14">
              <a:extLst>
                <a:ext uri="{FF2B5EF4-FFF2-40B4-BE49-F238E27FC236}">
                  <a16:creationId xmlns:a16="http://schemas.microsoft.com/office/drawing/2014/main" id="{31DAAEE1-1006-CFC4-D4E4-58E6BB9C5374}"/>
                </a:ext>
              </a:extLst>
            </p:cNvPr>
            <p:cNvSpPr/>
            <p:nvPr/>
          </p:nvSpPr>
          <p:spPr>
            <a:xfrm>
              <a:off x="5998280" y="1932188"/>
              <a:ext cx="274955" cy="265430"/>
            </a:xfrm>
            <a:custGeom>
              <a:avLst/>
              <a:gdLst/>
              <a:ahLst/>
              <a:cxnLst/>
              <a:rect l="l" t="t" r="r" b="b"/>
              <a:pathLst>
                <a:path w="274954" h="265430">
                  <a:moveTo>
                    <a:pt x="94174" y="0"/>
                  </a:moveTo>
                  <a:lnTo>
                    <a:pt x="0" y="94225"/>
                  </a:lnTo>
                  <a:lnTo>
                    <a:pt x="75339" y="169606"/>
                  </a:lnTo>
                  <a:lnTo>
                    <a:pt x="113008" y="131916"/>
                  </a:lnTo>
                  <a:lnTo>
                    <a:pt x="240143" y="259121"/>
                  </a:lnTo>
                  <a:lnTo>
                    <a:pt x="246809" y="263626"/>
                  </a:lnTo>
                  <a:lnTo>
                    <a:pt x="254269" y="265128"/>
                  </a:lnTo>
                  <a:lnTo>
                    <a:pt x="261730" y="263626"/>
                  </a:lnTo>
                  <a:lnTo>
                    <a:pt x="268396" y="259121"/>
                  </a:lnTo>
                  <a:lnTo>
                    <a:pt x="272898" y="252451"/>
                  </a:lnTo>
                  <a:lnTo>
                    <a:pt x="274399" y="244987"/>
                  </a:lnTo>
                  <a:lnTo>
                    <a:pt x="272898" y="237522"/>
                  </a:lnTo>
                  <a:lnTo>
                    <a:pt x="268396" y="230853"/>
                  </a:lnTo>
                  <a:lnTo>
                    <a:pt x="141261" y="103648"/>
                  </a:lnTo>
                  <a:lnTo>
                    <a:pt x="169513" y="75380"/>
                  </a:lnTo>
                  <a:lnTo>
                    <a:pt x="94174" y="0"/>
                  </a:lnTo>
                  <a:close/>
                </a:path>
              </a:pathLst>
            </a:custGeom>
            <a:solidFill>
              <a:srgbClr val="000000"/>
            </a:solidFill>
          </p:spPr>
          <p:txBody>
            <a:bodyPr wrap="square" lIns="0" tIns="0" rIns="0" bIns="0" rtlCol="0"/>
            <a:lstStyle/>
            <a:p>
              <a:endParaRPr/>
            </a:p>
          </p:txBody>
        </p:sp>
      </p:grpSp>
      <p:sp>
        <p:nvSpPr>
          <p:cNvPr id="27" name="object 15">
            <a:extLst>
              <a:ext uri="{FF2B5EF4-FFF2-40B4-BE49-F238E27FC236}">
                <a16:creationId xmlns:a16="http://schemas.microsoft.com/office/drawing/2014/main" id="{A2AB9091-7B10-9FBF-2780-833D6028EC87}"/>
              </a:ext>
            </a:extLst>
          </p:cNvPr>
          <p:cNvSpPr txBox="1"/>
          <p:nvPr/>
        </p:nvSpPr>
        <p:spPr>
          <a:xfrm>
            <a:off x="1005636" y="2521077"/>
            <a:ext cx="2542540" cy="299720"/>
          </a:xfrm>
          <a:prstGeom prst="rect">
            <a:avLst/>
          </a:prstGeom>
        </p:spPr>
        <p:txBody>
          <a:bodyPr vert="horz" wrap="square" lIns="0" tIns="12700" rIns="0" bIns="0" rtlCol="0">
            <a:spAutoFit/>
          </a:bodyPr>
          <a:lstStyle/>
          <a:p>
            <a:pPr marL="12700">
              <a:lnSpc>
                <a:spcPct val="100000"/>
              </a:lnSpc>
              <a:spcBef>
                <a:spcPts val="100"/>
              </a:spcBef>
            </a:pPr>
            <a:r>
              <a:rPr sz="1800" b="1" spc="-5">
                <a:solidFill>
                  <a:srgbClr val="FF5F5F"/>
                </a:solidFill>
                <a:latin typeface="Trebuchet MS"/>
                <a:cs typeface="Trebuchet MS"/>
              </a:rPr>
              <a:t>POLICY</a:t>
            </a:r>
            <a:r>
              <a:rPr sz="1800" b="1" spc="-65">
                <a:solidFill>
                  <a:srgbClr val="FF5F5F"/>
                </a:solidFill>
                <a:latin typeface="Trebuchet MS"/>
                <a:cs typeface="Trebuchet MS"/>
              </a:rPr>
              <a:t> </a:t>
            </a:r>
            <a:r>
              <a:rPr sz="1800" b="1" spc="-5">
                <a:solidFill>
                  <a:srgbClr val="FF5F5F"/>
                </a:solidFill>
                <a:latin typeface="Trebuchet MS"/>
                <a:cs typeface="Trebuchet MS"/>
              </a:rPr>
              <a:t>INTERVENTIONS</a:t>
            </a:r>
            <a:endParaRPr sz="1800">
              <a:latin typeface="Trebuchet MS"/>
              <a:cs typeface="Trebuchet MS"/>
            </a:endParaRPr>
          </a:p>
        </p:txBody>
      </p:sp>
      <p:sp>
        <p:nvSpPr>
          <p:cNvPr id="28" name="object 16">
            <a:extLst>
              <a:ext uri="{FF2B5EF4-FFF2-40B4-BE49-F238E27FC236}">
                <a16:creationId xmlns:a16="http://schemas.microsoft.com/office/drawing/2014/main" id="{21256980-639B-92F6-D50C-97EBC576C44D}"/>
              </a:ext>
            </a:extLst>
          </p:cNvPr>
          <p:cNvSpPr txBox="1"/>
          <p:nvPr/>
        </p:nvSpPr>
        <p:spPr>
          <a:xfrm>
            <a:off x="4629658" y="2521077"/>
            <a:ext cx="3083560" cy="299720"/>
          </a:xfrm>
          <a:prstGeom prst="rect">
            <a:avLst/>
          </a:prstGeom>
        </p:spPr>
        <p:txBody>
          <a:bodyPr vert="horz" wrap="square" lIns="0" tIns="12700" rIns="0" bIns="0" rtlCol="0">
            <a:spAutoFit/>
          </a:bodyPr>
          <a:lstStyle/>
          <a:p>
            <a:pPr marL="12700">
              <a:lnSpc>
                <a:spcPct val="100000"/>
              </a:lnSpc>
              <a:spcBef>
                <a:spcPts val="100"/>
              </a:spcBef>
            </a:pPr>
            <a:r>
              <a:rPr sz="1800" b="1" spc="-5">
                <a:solidFill>
                  <a:srgbClr val="FF5F5F"/>
                </a:solidFill>
                <a:latin typeface="Trebuchet MS"/>
                <a:cs typeface="Trebuchet MS"/>
              </a:rPr>
              <a:t>STAKEHOLDER</a:t>
            </a:r>
            <a:r>
              <a:rPr sz="1800" b="1" spc="-40">
                <a:solidFill>
                  <a:srgbClr val="FF5F5F"/>
                </a:solidFill>
                <a:latin typeface="Trebuchet MS"/>
                <a:cs typeface="Trebuchet MS"/>
              </a:rPr>
              <a:t> </a:t>
            </a:r>
            <a:r>
              <a:rPr sz="1800" b="1" spc="-5">
                <a:solidFill>
                  <a:srgbClr val="FF5F5F"/>
                </a:solidFill>
                <a:latin typeface="Trebuchet MS"/>
                <a:cs typeface="Trebuchet MS"/>
              </a:rPr>
              <a:t>ENGAGEMENT</a:t>
            </a:r>
            <a:endParaRPr sz="1800">
              <a:latin typeface="Trebuchet MS"/>
              <a:cs typeface="Trebuchet MS"/>
            </a:endParaRPr>
          </a:p>
        </p:txBody>
      </p:sp>
      <p:sp>
        <p:nvSpPr>
          <p:cNvPr id="29" name="object 17">
            <a:extLst>
              <a:ext uri="{FF2B5EF4-FFF2-40B4-BE49-F238E27FC236}">
                <a16:creationId xmlns:a16="http://schemas.microsoft.com/office/drawing/2014/main" id="{33D53469-B14B-F1AD-F2CC-33C1160370AB}"/>
              </a:ext>
            </a:extLst>
          </p:cNvPr>
          <p:cNvSpPr txBox="1"/>
          <p:nvPr/>
        </p:nvSpPr>
        <p:spPr>
          <a:xfrm>
            <a:off x="8991092" y="2521077"/>
            <a:ext cx="2034539" cy="299720"/>
          </a:xfrm>
          <a:prstGeom prst="rect">
            <a:avLst/>
          </a:prstGeom>
        </p:spPr>
        <p:txBody>
          <a:bodyPr vert="horz" wrap="square" lIns="0" tIns="12700" rIns="0" bIns="0" rtlCol="0">
            <a:spAutoFit/>
          </a:bodyPr>
          <a:lstStyle/>
          <a:p>
            <a:pPr marL="12700">
              <a:lnSpc>
                <a:spcPct val="100000"/>
              </a:lnSpc>
              <a:spcBef>
                <a:spcPts val="100"/>
              </a:spcBef>
            </a:pPr>
            <a:r>
              <a:rPr sz="1800" b="1">
                <a:solidFill>
                  <a:srgbClr val="FF5F5F"/>
                </a:solidFill>
                <a:latin typeface="Trebuchet MS"/>
                <a:cs typeface="Trebuchet MS"/>
              </a:rPr>
              <a:t>FUNDING</a:t>
            </a:r>
            <a:r>
              <a:rPr sz="1800" b="1" spc="-80">
                <a:solidFill>
                  <a:srgbClr val="FF5F5F"/>
                </a:solidFill>
                <a:latin typeface="Trebuchet MS"/>
                <a:cs typeface="Trebuchet MS"/>
              </a:rPr>
              <a:t> </a:t>
            </a:r>
            <a:r>
              <a:rPr sz="1800" b="1">
                <a:solidFill>
                  <a:srgbClr val="FF5F5F"/>
                </a:solidFill>
                <a:latin typeface="Trebuchet MS"/>
                <a:cs typeface="Trebuchet MS"/>
              </a:rPr>
              <a:t>SUPPORT</a:t>
            </a:r>
            <a:endParaRPr sz="1800">
              <a:latin typeface="Trebuchet MS"/>
              <a:cs typeface="Trebuchet MS"/>
            </a:endParaRPr>
          </a:p>
        </p:txBody>
      </p:sp>
      <p:sp>
        <p:nvSpPr>
          <p:cNvPr id="30" name="object 18">
            <a:extLst>
              <a:ext uri="{FF2B5EF4-FFF2-40B4-BE49-F238E27FC236}">
                <a16:creationId xmlns:a16="http://schemas.microsoft.com/office/drawing/2014/main" id="{FA93391D-4FCA-5F6A-6BD7-6D4068FC2E8B}"/>
              </a:ext>
            </a:extLst>
          </p:cNvPr>
          <p:cNvSpPr txBox="1"/>
          <p:nvPr/>
        </p:nvSpPr>
        <p:spPr>
          <a:xfrm>
            <a:off x="1347342" y="3199638"/>
            <a:ext cx="2071370" cy="330835"/>
          </a:xfrm>
          <a:prstGeom prst="rect">
            <a:avLst/>
          </a:prstGeom>
        </p:spPr>
        <p:txBody>
          <a:bodyPr vert="horz" wrap="square" lIns="0" tIns="13335" rIns="0" bIns="0" rtlCol="0">
            <a:spAutoFit/>
          </a:bodyPr>
          <a:lstStyle/>
          <a:p>
            <a:pPr marL="12700">
              <a:lnSpc>
                <a:spcPct val="100000"/>
              </a:lnSpc>
              <a:spcBef>
                <a:spcPts val="105"/>
              </a:spcBef>
            </a:pPr>
            <a:r>
              <a:rPr sz="2000" spc="-5">
                <a:solidFill>
                  <a:schemeClr val="accent1">
                    <a:lumMod val="75000"/>
                  </a:schemeClr>
                </a:solidFill>
                <a:latin typeface="Calibri"/>
                <a:cs typeface="Calibri"/>
              </a:rPr>
              <a:t>Startup</a:t>
            </a:r>
            <a:r>
              <a:rPr sz="2000" spc="-60">
                <a:solidFill>
                  <a:schemeClr val="accent1">
                    <a:lumMod val="75000"/>
                  </a:schemeClr>
                </a:solidFill>
                <a:latin typeface="Calibri"/>
                <a:cs typeface="Calibri"/>
              </a:rPr>
              <a:t> </a:t>
            </a:r>
            <a:r>
              <a:rPr sz="2000" spc="-5">
                <a:solidFill>
                  <a:schemeClr val="accent1">
                    <a:lumMod val="75000"/>
                  </a:schemeClr>
                </a:solidFill>
                <a:latin typeface="Calibri"/>
                <a:cs typeface="Calibri"/>
              </a:rPr>
              <a:t>Recognition</a:t>
            </a:r>
            <a:endParaRPr sz="2000">
              <a:solidFill>
                <a:schemeClr val="accent1">
                  <a:lumMod val="75000"/>
                </a:schemeClr>
              </a:solidFill>
              <a:latin typeface="Calibri"/>
              <a:cs typeface="Calibri"/>
            </a:endParaRPr>
          </a:p>
        </p:txBody>
      </p:sp>
      <p:sp>
        <p:nvSpPr>
          <p:cNvPr id="31" name="object 19">
            <a:extLst>
              <a:ext uri="{FF2B5EF4-FFF2-40B4-BE49-F238E27FC236}">
                <a16:creationId xmlns:a16="http://schemas.microsoft.com/office/drawing/2014/main" id="{2D791B4A-C000-8463-C3BC-1B83D91F6444}"/>
              </a:ext>
            </a:extLst>
          </p:cNvPr>
          <p:cNvSpPr txBox="1"/>
          <p:nvPr/>
        </p:nvSpPr>
        <p:spPr>
          <a:xfrm>
            <a:off x="1347342" y="3738117"/>
            <a:ext cx="2361565" cy="635635"/>
          </a:xfrm>
          <a:prstGeom prst="rect">
            <a:avLst/>
          </a:prstGeom>
        </p:spPr>
        <p:txBody>
          <a:bodyPr vert="horz" wrap="square" lIns="0" tIns="12700" rIns="0" bIns="0" rtlCol="0">
            <a:spAutoFit/>
          </a:bodyPr>
          <a:lstStyle/>
          <a:p>
            <a:pPr marL="12700" marR="5080">
              <a:lnSpc>
                <a:spcPct val="100000"/>
              </a:lnSpc>
              <a:spcBef>
                <a:spcPts val="100"/>
              </a:spcBef>
            </a:pPr>
            <a:r>
              <a:rPr sz="2000" spc="-5">
                <a:solidFill>
                  <a:schemeClr val="accent1">
                    <a:lumMod val="75000"/>
                  </a:schemeClr>
                </a:solidFill>
                <a:latin typeface="Calibri"/>
                <a:cs typeface="Calibri"/>
              </a:rPr>
              <a:t>Enabling </a:t>
            </a:r>
            <a:r>
              <a:rPr sz="2000" spc="-10">
                <a:solidFill>
                  <a:schemeClr val="accent1">
                    <a:lumMod val="75000"/>
                  </a:schemeClr>
                </a:solidFill>
                <a:latin typeface="Calibri"/>
                <a:cs typeface="Calibri"/>
              </a:rPr>
              <a:t>Ease </a:t>
            </a:r>
            <a:r>
              <a:rPr sz="2000" spc="-5">
                <a:solidFill>
                  <a:schemeClr val="accent1">
                    <a:lumMod val="75000"/>
                  </a:schemeClr>
                </a:solidFill>
                <a:latin typeface="Calibri"/>
                <a:cs typeface="Calibri"/>
              </a:rPr>
              <a:t>of Doing </a:t>
            </a:r>
            <a:r>
              <a:rPr sz="2000" spc="-440">
                <a:solidFill>
                  <a:schemeClr val="accent1">
                    <a:lumMod val="75000"/>
                  </a:schemeClr>
                </a:solidFill>
                <a:latin typeface="Calibri"/>
                <a:cs typeface="Calibri"/>
              </a:rPr>
              <a:t> </a:t>
            </a:r>
            <a:r>
              <a:rPr sz="2000">
                <a:solidFill>
                  <a:schemeClr val="accent1">
                    <a:lumMod val="75000"/>
                  </a:schemeClr>
                </a:solidFill>
                <a:latin typeface="Calibri"/>
                <a:cs typeface="Calibri"/>
              </a:rPr>
              <a:t>Business</a:t>
            </a:r>
            <a:r>
              <a:rPr sz="2000" spc="-10">
                <a:solidFill>
                  <a:schemeClr val="accent1">
                    <a:lumMod val="75000"/>
                  </a:schemeClr>
                </a:solidFill>
                <a:latin typeface="Calibri"/>
                <a:cs typeface="Calibri"/>
              </a:rPr>
              <a:t> </a:t>
            </a:r>
            <a:r>
              <a:rPr sz="2000" spc="-15">
                <a:solidFill>
                  <a:schemeClr val="accent1">
                    <a:lumMod val="75000"/>
                  </a:schemeClr>
                </a:solidFill>
                <a:latin typeface="Calibri"/>
                <a:cs typeface="Calibri"/>
              </a:rPr>
              <a:t>for</a:t>
            </a:r>
            <a:r>
              <a:rPr sz="2000" spc="-30">
                <a:solidFill>
                  <a:schemeClr val="accent1">
                    <a:lumMod val="75000"/>
                  </a:schemeClr>
                </a:solidFill>
                <a:latin typeface="Calibri"/>
                <a:cs typeface="Calibri"/>
              </a:rPr>
              <a:t> </a:t>
            </a:r>
            <a:r>
              <a:rPr sz="2000" spc="-5">
                <a:solidFill>
                  <a:schemeClr val="accent1">
                    <a:lumMod val="75000"/>
                  </a:schemeClr>
                </a:solidFill>
                <a:latin typeface="Calibri"/>
                <a:cs typeface="Calibri"/>
              </a:rPr>
              <a:t>Startups</a:t>
            </a:r>
            <a:endParaRPr sz="2000">
              <a:solidFill>
                <a:schemeClr val="accent1">
                  <a:lumMod val="75000"/>
                </a:schemeClr>
              </a:solidFill>
              <a:latin typeface="Calibri"/>
              <a:cs typeface="Calibri"/>
            </a:endParaRPr>
          </a:p>
        </p:txBody>
      </p:sp>
      <p:sp>
        <p:nvSpPr>
          <p:cNvPr id="32" name="object 20">
            <a:extLst>
              <a:ext uri="{FF2B5EF4-FFF2-40B4-BE49-F238E27FC236}">
                <a16:creationId xmlns:a16="http://schemas.microsoft.com/office/drawing/2014/main" id="{CAD982A0-DA7C-C8D7-5B1F-0EC493D28366}"/>
              </a:ext>
            </a:extLst>
          </p:cNvPr>
          <p:cNvSpPr txBox="1"/>
          <p:nvPr/>
        </p:nvSpPr>
        <p:spPr>
          <a:xfrm>
            <a:off x="1395475" y="4607814"/>
            <a:ext cx="1499870" cy="330835"/>
          </a:xfrm>
          <a:prstGeom prst="rect">
            <a:avLst/>
          </a:prstGeom>
        </p:spPr>
        <p:txBody>
          <a:bodyPr vert="horz" wrap="square" lIns="0" tIns="12700" rIns="0" bIns="0" rtlCol="0">
            <a:spAutoFit/>
          </a:bodyPr>
          <a:lstStyle/>
          <a:p>
            <a:pPr marL="12700">
              <a:lnSpc>
                <a:spcPct val="100000"/>
              </a:lnSpc>
              <a:spcBef>
                <a:spcPts val="100"/>
              </a:spcBef>
            </a:pPr>
            <a:r>
              <a:rPr sz="2000" spc="-5">
                <a:solidFill>
                  <a:schemeClr val="accent1">
                    <a:lumMod val="75000"/>
                  </a:schemeClr>
                </a:solidFill>
                <a:latin typeface="Calibri"/>
                <a:cs typeface="Calibri"/>
              </a:rPr>
              <a:t>Sector</a:t>
            </a:r>
            <a:r>
              <a:rPr sz="2000" spc="-60">
                <a:solidFill>
                  <a:schemeClr val="accent1">
                    <a:lumMod val="75000"/>
                  </a:schemeClr>
                </a:solidFill>
                <a:latin typeface="Calibri"/>
                <a:cs typeface="Calibri"/>
              </a:rPr>
              <a:t> </a:t>
            </a:r>
            <a:r>
              <a:rPr sz="2000" spc="-10">
                <a:solidFill>
                  <a:schemeClr val="accent1">
                    <a:lumMod val="75000"/>
                  </a:schemeClr>
                </a:solidFill>
                <a:latin typeface="Calibri"/>
                <a:cs typeface="Calibri"/>
              </a:rPr>
              <a:t>Thrusts</a:t>
            </a:r>
            <a:endParaRPr sz="2000">
              <a:solidFill>
                <a:schemeClr val="accent1">
                  <a:lumMod val="75000"/>
                </a:schemeClr>
              </a:solidFill>
              <a:latin typeface="Calibri"/>
              <a:cs typeface="Calibri"/>
            </a:endParaRPr>
          </a:p>
        </p:txBody>
      </p:sp>
      <p:sp>
        <p:nvSpPr>
          <p:cNvPr id="33" name="object 21">
            <a:extLst>
              <a:ext uri="{FF2B5EF4-FFF2-40B4-BE49-F238E27FC236}">
                <a16:creationId xmlns:a16="http://schemas.microsoft.com/office/drawing/2014/main" id="{9F863BF9-65CC-03B4-D5D8-489423A04CDE}"/>
              </a:ext>
            </a:extLst>
          </p:cNvPr>
          <p:cNvSpPr txBox="1"/>
          <p:nvPr/>
        </p:nvSpPr>
        <p:spPr>
          <a:xfrm>
            <a:off x="4993385" y="3185922"/>
            <a:ext cx="1974214" cy="330835"/>
          </a:xfrm>
          <a:prstGeom prst="rect">
            <a:avLst/>
          </a:prstGeom>
        </p:spPr>
        <p:txBody>
          <a:bodyPr vert="horz" wrap="square" lIns="0" tIns="13335" rIns="0" bIns="0" rtlCol="0">
            <a:spAutoFit/>
          </a:bodyPr>
          <a:lstStyle/>
          <a:p>
            <a:pPr marL="12700">
              <a:lnSpc>
                <a:spcPct val="100000"/>
              </a:lnSpc>
              <a:spcBef>
                <a:spcPts val="105"/>
              </a:spcBef>
            </a:pPr>
            <a:r>
              <a:rPr sz="2000" spc="-5">
                <a:solidFill>
                  <a:schemeClr val="accent6">
                    <a:lumMod val="50000"/>
                  </a:schemeClr>
                </a:solidFill>
                <a:latin typeface="Calibri"/>
                <a:cs typeface="Calibri"/>
              </a:rPr>
              <a:t>Startup</a:t>
            </a:r>
            <a:r>
              <a:rPr sz="2000" spc="-35">
                <a:solidFill>
                  <a:schemeClr val="accent6">
                    <a:lumMod val="50000"/>
                  </a:schemeClr>
                </a:solidFill>
                <a:latin typeface="Calibri"/>
                <a:cs typeface="Calibri"/>
              </a:rPr>
              <a:t> </a:t>
            </a:r>
            <a:r>
              <a:rPr sz="2000" spc="-10">
                <a:solidFill>
                  <a:schemeClr val="accent6">
                    <a:lumMod val="50000"/>
                  </a:schemeClr>
                </a:solidFill>
                <a:latin typeface="Calibri"/>
                <a:cs typeface="Calibri"/>
              </a:rPr>
              <a:t>Facilitation</a:t>
            </a:r>
            <a:endParaRPr sz="2000">
              <a:solidFill>
                <a:schemeClr val="accent6">
                  <a:lumMod val="50000"/>
                </a:schemeClr>
              </a:solidFill>
              <a:latin typeface="Calibri"/>
              <a:cs typeface="Calibri"/>
            </a:endParaRPr>
          </a:p>
        </p:txBody>
      </p:sp>
      <p:sp>
        <p:nvSpPr>
          <p:cNvPr id="34" name="object 22">
            <a:extLst>
              <a:ext uri="{FF2B5EF4-FFF2-40B4-BE49-F238E27FC236}">
                <a16:creationId xmlns:a16="http://schemas.microsoft.com/office/drawing/2014/main" id="{D35B768F-4D96-7C22-F80E-0B2A29DF899B}"/>
              </a:ext>
            </a:extLst>
          </p:cNvPr>
          <p:cNvSpPr txBox="1"/>
          <p:nvPr/>
        </p:nvSpPr>
        <p:spPr>
          <a:xfrm>
            <a:off x="4993385" y="3739388"/>
            <a:ext cx="2286635" cy="330835"/>
          </a:xfrm>
          <a:prstGeom prst="rect">
            <a:avLst/>
          </a:prstGeom>
        </p:spPr>
        <p:txBody>
          <a:bodyPr vert="horz" wrap="square" lIns="0" tIns="12700" rIns="0" bIns="0" rtlCol="0">
            <a:spAutoFit/>
          </a:bodyPr>
          <a:lstStyle/>
          <a:p>
            <a:pPr marL="12700">
              <a:lnSpc>
                <a:spcPct val="100000"/>
              </a:lnSpc>
              <a:spcBef>
                <a:spcPts val="100"/>
              </a:spcBef>
            </a:pPr>
            <a:r>
              <a:rPr sz="2000" spc="-5">
                <a:solidFill>
                  <a:schemeClr val="accent6">
                    <a:lumMod val="50000"/>
                  </a:schemeClr>
                </a:solidFill>
                <a:latin typeface="Calibri"/>
                <a:cs typeface="Calibri"/>
              </a:rPr>
              <a:t>Ministry</a:t>
            </a:r>
            <a:r>
              <a:rPr sz="2000" spc="-40">
                <a:solidFill>
                  <a:schemeClr val="accent6">
                    <a:lumMod val="50000"/>
                  </a:schemeClr>
                </a:solidFill>
                <a:latin typeface="Calibri"/>
                <a:cs typeface="Calibri"/>
              </a:rPr>
              <a:t> </a:t>
            </a:r>
            <a:r>
              <a:rPr sz="2000" spc="-10">
                <a:solidFill>
                  <a:schemeClr val="accent6">
                    <a:lumMod val="50000"/>
                  </a:schemeClr>
                </a:solidFill>
                <a:latin typeface="Calibri"/>
                <a:cs typeface="Calibri"/>
              </a:rPr>
              <a:t>Procurement</a:t>
            </a:r>
            <a:endParaRPr sz="2000">
              <a:solidFill>
                <a:schemeClr val="accent6">
                  <a:lumMod val="50000"/>
                </a:schemeClr>
              </a:solidFill>
              <a:latin typeface="Calibri"/>
              <a:cs typeface="Calibri"/>
            </a:endParaRPr>
          </a:p>
        </p:txBody>
      </p:sp>
      <p:sp>
        <p:nvSpPr>
          <p:cNvPr id="35" name="object 23">
            <a:extLst>
              <a:ext uri="{FF2B5EF4-FFF2-40B4-BE49-F238E27FC236}">
                <a16:creationId xmlns:a16="http://schemas.microsoft.com/office/drawing/2014/main" id="{EA8BEEEF-674C-6B98-FD47-E6852BF393B9}"/>
              </a:ext>
            </a:extLst>
          </p:cNvPr>
          <p:cNvSpPr/>
          <p:nvPr/>
        </p:nvSpPr>
        <p:spPr>
          <a:xfrm>
            <a:off x="4144517" y="1985010"/>
            <a:ext cx="76200" cy="4530725"/>
          </a:xfrm>
          <a:custGeom>
            <a:avLst/>
            <a:gdLst/>
            <a:ahLst/>
            <a:cxnLst/>
            <a:rect l="l" t="t" r="r" b="b"/>
            <a:pathLst>
              <a:path w="76200" h="4530725">
                <a:moveTo>
                  <a:pt x="38100" y="4454131"/>
                </a:moveTo>
                <a:lnTo>
                  <a:pt x="0" y="4492231"/>
                </a:lnTo>
                <a:lnTo>
                  <a:pt x="38100" y="4530331"/>
                </a:lnTo>
                <a:lnTo>
                  <a:pt x="76200" y="4492231"/>
                </a:lnTo>
                <a:lnTo>
                  <a:pt x="28575" y="4492231"/>
                </a:lnTo>
                <a:lnTo>
                  <a:pt x="28575" y="4473181"/>
                </a:lnTo>
                <a:lnTo>
                  <a:pt x="57150" y="4473181"/>
                </a:lnTo>
                <a:lnTo>
                  <a:pt x="38100" y="4454131"/>
                </a:lnTo>
                <a:close/>
              </a:path>
              <a:path w="76200" h="4530725">
                <a:moveTo>
                  <a:pt x="47625" y="4473181"/>
                </a:moveTo>
                <a:lnTo>
                  <a:pt x="28575" y="4473181"/>
                </a:lnTo>
                <a:lnTo>
                  <a:pt x="28575" y="4492231"/>
                </a:lnTo>
                <a:lnTo>
                  <a:pt x="47625" y="4492231"/>
                </a:lnTo>
                <a:lnTo>
                  <a:pt x="47625" y="4473181"/>
                </a:lnTo>
                <a:close/>
              </a:path>
              <a:path w="76200" h="4530725">
                <a:moveTo>
                  <a:pt x="57150" y="4473181"/>
                </a:moveTo>
                <a:lnTo>
                  <a:pt x="47625" y="4473181"/>
                </a:lnTo>
                <a:lnTo>
                  <a:pt x="47625" y="4492231"/>
                </a:lnTo>
                <a:lnTo>
                  <a:pt x="76200" y="4492231"/>
                </a:lnTo>
                <a:lnTo>
                  <a:pt x="57150" y="4473181"/>
                </a:lnTo>
                <a:close/>
              </a:path>
              <a:path w="76200" h="4530725">
                <a:moveTo>
                  <a:pt x="47625" y="4435081"/>
                </a:moveTo>
                <a:lnTo>
                  <a:pt x="28575" y="4435081"/>
                </a:lnTo>
                <a:lnTo>
                  <a:pt x="28575" y="4454131"/>
                </a:lnTo>
                <a:lnTo>
                  <a:pt x="47625" y="4454131"/>
                </a:lnTo>
                <a:lnTo>
                  <a:pt x="47625" y="4435081"/>
                </a:lnTo>
                <a:close/>
              </a:path>
              <a:path w="76200" h="4530725">
                <a:moveTo>
                  <a:pt x="47625" y="4396981"/>
                </a:moveTo>
                <a:lnTo>
                  <a:pt x="28575" y="4396981"/>
                </a:lnTo>
                <a:lnTo>
                  <a:pt x="28575" y="4416031"/>
                </a:lnTo>
                <a:lnTo>
                  <a:pt x="47625" y="4416031"/>
                </a:lnTo>
                <a:lnTo>
                  <a:pt x="47625" y="4396981"/>
                </a:lnTo>
                <a:close/>
              </a:path>
              <a:path w="76200" h="4530725">
                <a:moveTo>
                  <a:pt x="47625" y="4358881"/>
                </a:moveTo>
                <a:lnTo>
                  <a:pt x="28575" y="4358881"/>
                </a:lnTo>
                <a:lnTo>
                  <a:pt x="28575" y="4377931"/>
                </a:lnTo>
                <a:lnTo>
                  <a:pt x="47625" y="4377931"/>
                </a:lnTo>
                <a:lnTo>
                  <a:pt x="47625" y="4358881"/>
                </a:lnTo>
                <a:close/>
              </a:path>
              <a:path w="76200" h="4530725">
                <a:moveTo>
                  <a:pt x="47625" y="4320781"/>
                </a:moveTo>
                <a:lnTo>
                  <a:pt x="28575" y="4320781"/>
                </a:lnTo>
                <a:lnTo>
                  <a:pt x="28575" y="4339831"/>
                </a:lnTo>
                <a:lnTo>
                  <a:pt x="47625" y="4339831"/>
                </a:lnTo>
                <a:lnTo>
                  <a:pt x="47625" y="4320781"/>
                </a:lnTo>
                <a:close/>
              </a:path>
              <a:path w="76200" h="4530725">
                <a:moveTo>
                  <a:pt x="47625" y="4282681"/>
                </a:moveTo>
                <a:lnTo>
                  <a:pt x="28575" y="4282681"/>
                </a:lnTo>
                <a:lnTo>
                  <a:pt x="28575" y="4301731"/>
                </a:lnTo>
                <a:lnTo>
                  <a:pt x="47625" y="4301731"/>
                </a:lnTo>
                <a:lnTo>
                  <a:pt x="47625" y="4282681"/>
                </a:lnTo>
                <a:close/>
              </a:path>
              <a:path w="76200" h="4530725">
                <a:moveTo>
                  <a:pt x="47625" y="4244581"/>
                </a:moveTo>
                <a:lnTo>
                  <a:pt x="28575" y="4244581"/>
                </a:lnTo>
                <a:lnTo>
                  <a:pt x="28575" y="4263631"/>
                </a:lnTo>
                <a:lnTo>
                  <a:pt x="47625" y="4263631"/>
                </a:lnTo>
                <a:lnTo>
                  <a:pt x="47625" y="4244581"/>
                </a:lnTo>
                <a:close/>
              </a:path>
              <a:path w="76200" h="4530725">
                <a:moveTo>
                  <a:pt x="47625" y="4206481"/>
                </a:moveTo>
                <a:lnTo>
                  <a:pt x="28575" y="4206481"/>
                </a:lnTo>
                <a:lnTo>
                  <a:pt x="28575" y="4225531"/>
                </a:lnTo>
                <a:lnTo>
                  <a:pt x="47625" y="4225531"/>
                </a:lnTo>
                <a:lnTo>
                  <a:pt x="47625" y="4206481"/>
                </a:lnTo>
                <a:close/>
              </a:path>
              <a:path w="76200" h="4530725">
                <a:moveTo>
                  <a:pt x="47625" y="4168381"/>
                </a:moveTo>
                <a:lnTo>
                  <a:pt x="28575" y="4168381"/>
                </a:lnTo>
                <a:lnTo>
                  <a:pt x="28575" y="4187431"/>
                </a:lnTo>
                <a:lnTo>
                  <a:pt x="47625" y="4187431"/>
                </a:lnTo>
                <a:lnTo>
                  <a:pt x="47625" y="4168381"/>
                </a:lnTo>
                <a:close/>
              </a:path>
              <a:path w="76200" h="4530725">
                <a:moveTo>
                  <a:pt x="47625" y="4130281"/>
                </a:moveTo>
                <a:lnTo>
                  <a:pt x="28575" y="4130281"/>
                </a:lnTo>
                <a:lnTo>
                  <a:pt x="28575" y="4149331"/>
                </a:lnTo>
                <a:lnTo>
                  <a:pt x="47625" y="4149331"/>
                </a:lnTo>
                <a:lnTo>
                  <a:pt x="47625" y="4130281"/>
                </a:lnTo>
                <a:close/>
              </a:path>
              <a:path w="76200" h="4530725">
                <a:moveTo>
                  <a:pt x="47625" y="4092181"/>
                </a:moveTo>
                <a:lnTo>
                  <a:pt x="28575" y="4092181"/>
                </a:lnTo>
                <a:lnTo>
                  <a:pt x="28575" y="4111231"/>
                </a:lnTo>
                <a:lnTo>
                  <a:pt x="47625" y="4111231"/>
                </a:lnTo>
                <a:lnTo>
                  <a:pt x="47625" y="4092181"/>
                </a:lnTo>
                <a:close/>
              </a:path>
              <a:path w="76200" h="4530725">
                <a:moveTo>
                  <a:pt x="47625" y="4054081"/>
                </a:moveTo>
                <a:lnTo>
                  <a:pt x="28575" y="4054081"/>
                </a:lnTo>
                <a:lnTo>
                  <a:pt x="28575" y="4073131"/>
                </a:lnTo>
                <a:lnTo>
                  <a:pt x="47625" y="4073131"/>
                </a:lnTo>
                <a:lnTo>
                  <a:pt x="47625" y="4054081"/>
                </a:lnTo>
                <a:close/>
              </a:path>
              <a:path w="76200" h="4530725">
                <a:moveTo>
                  <a:pt x="47625" y="4015981"/>
                </a:moveTo>
                <a:lnTo>
                  <a:pt x="28575" y="4015981"/>
                </a:lnTo>
                <a:lnTo>
                  <a:pt x="28575" y="4035031"/>
                </a:lnTo>
                <a:lnTo>
                  <a:pt x="47625" y="4035031"/>
                </a:lnTo>
                <a:lnTo>
                  <a:pt x="47625" y="4015981"/>
                </a:lnTo>
                <a:close/>
              </a:path>
              <a:path w="76200" h="4530725">
                <a:moveTo>
                  <a:pt x="47625" y="3977881"/>
                </a:moveTo>
                <a:lnTo>
                  <a:pt x="28575" y="3977881"/>
                </a:lnTo>
                <a:lnTo>
                  <a:pt x="28575" y="3996931"/>
                </a:lnTo>
                <a:lnTo>
                  <a:pt x="47625" y="3996931"/>
                </a:lnTo>
                <a:lnTo>
                  <a:pt x="47625" y="3977881"/>
                </a:lnTo>
                <a:close/>
              </a:path>
              <a:path w="76200" h="4530725">
                <a:moveTo>
                  <a:pt x="47625" y="3939781"/>
                </a:moveTo>
                <a:lnTo>
                  <a:pt x="28575" y="3939781"/>
                </a:lnTo>
                <a:lnTo>
                  <a:pt x="28575" y="3958831"/>
                </a:lnTo>
                <a:lnTo>
                  <a:pt x="47625" y="3958831"/>
                </a:lnTo>
                <a:lnTo>
                  <a:pt x="47625" y="3939781"/>
                </a:lnTo>
                <a:close/>
              </a:path>
              <a:path w="76200" h="4530725">
                <a:moveTo>
                  <a:pt x="47625" y="3901681"/>
                </a:moveTo>
                <a:lnTo>
                  <a:pt x="28575" y="3901681"/>
                </a:lnTo>
                <a:lnTo>
                  <a:pt x="28575" y="3920731"/>
                </a:lnTo>
                <a:lnTo>
                  <a:pt x="47625" y="3920731"/>
                </a:lnTo>
                <a:lnTo>
                  <a:pt x="47625" y="3901681"/>
                </a:lnTo>
                <a:close/>
              </a:path>
              <a:path w="76200" h="4530725">
                <a:moveTo>
                  <a:pt x="47625" y="3863581"/>
                </a:moveTo>
                <a:lnTo>
                  <a:pt x="28575" y="3863581"/>
                </a:lnTo>
                <a:lnTo>
                  <a:pt x="28575" y="3882631"/>
                </a:lnTo>
                <a:lnTo>
                  <a:pt x="47625" y="3882631"/>
                </a:lnTo>
                <a:lnTo>
                  <a:pt x="47625" y="3863581"/>
                </a:lnTo>
                <a:close/>
              </a:path>
              <a:path w="76200" h="4530725">
                <a:moveTo>
                  <a:pt x="47625" y="3825481"/>
                </a:moveTo>
                <a:lnTo>
                  <a:pt x="28575" y="3825481"/>
                </a:lnTo>
                <a:lnTo>
                  <a:pt x="28575" y="3844531"/>
                </a:lnTo>
                <a:lnTo>
                  <a:pt x="47625" y="3844531"/>
                </a:lnTo>
                <a:lnTo>
                  <a:pt x="47625" y="3825481"/>
                </a:lnTo>
                <a:close/>
              </a:path>
              <a:path w="76200" h="4530725">
                <a:moveTo>
                  <a:pt x="47625" y="3787381"/>
                </a:moveTo>
                <a:lnTo>
                  <a:pt x="28575" y="3787381"/>
                </a:lnTo>
                <a:lnTo>
                  <a:pt x="28575" y="3806431"/>
                </a:lnTo>
                <a:lnTo>
                  <a:pt x="47625" y="3806431"/>
                </a:lnTo>
                <a:lnTo>
                  <a:pt x="47625" y="3787381"/>
                </a:lnTo>
                <a:close/>
              </a:path>
              <a:path w="76200" h="4530725">
                <a:moveTo>
                  <a:pt x="47625" y="3749281"/>
                </a:moveTo>
                <a:lnTo>
                  <a:pt x="28575" y="3749281"/>
                </a:lnTo>
                <a:lnTo>
                  <a:pt x="28575" y="3768331"/>
                </a:lnTo>
                <a:lnTo>
                  <a:pt x="47625" y="3768331"/>
                </a:lnTo>
                <a:lnTo>
                  <a:pt x="47625" y="3749281"/>
                </a:lnTo>
                <a:close/>
              </a:path>
              <a:path w="76200" h="4530725">
                <a:moveTo>
                  <a:pt x="47625" y="3711181"/>
                </a:moveTo>
                <a:lnTo>
                  <a:pt x="28575" y="3711181"/>
                </a:lnTo>
                <a:lnTo>
                  <a:pt x="28575" y="3730231"/>
                </a:lnTo>
                <a:lnTo>
                  <a:pt x="47625" y="3730231"/>
                </a:lnTo>
                <a:lnTo>
                  <a:pt x="47625" y="3711181"/>
                </a:lnTo>
                <a:close/>
              </a:path>
              <a:path w="76200" h="4530725">
                <a:moveTo>
                  <a:pt x="47625" y="3673081"/>
                </a:moveTo>
                <a:lnTo>
                  <a:pt x="28575" y="3673081"/>
                </a:lnTo>
                <a:lnTo>
                  <a:pt x="28575" y="3692131"/>
                </a:lnTo>
                <a:lnTo>
                  <a:pt x="47625" y="3692131"/>
                </a:lnTo>
                <a:lnTo>
                  <a:pt x="47625" y="3673081"/>
                </a:lnTo>
                <a:close/>
              </a:path>
              <a:path w="76200" h="4530725">
                <a:moveTo>
                  <a:pt x="47625" y="3634981"/>
                </a:moveTo>
                <a:lnTo>
                  <a:pt x="28575" y="3634981"/>
                </a:lnTo>
                <a:lnTo>
                  <a:pt x="28575" y="3654031"/>
                </a:lnTo>
                <a:lnTo>
                  <a:pt x="47625" y="3654031"/>
                </a:lnTo>
                <a:lnTo>
                  <a:pt x="47625" y="3634981"/>
                </a:lnTo>
                <a:close/>
              </a:path>
              <a:path w="76200" h="4530725">
                <a:moveTo>
                  <a:pt x="47625" y="3596893"/>
                </a:moveTo>
                <a:lnTo>
                  <a:pt x="28575" y="3596893"/>
                </a:lnTo>
                <a:lnTo>
                  <a:pt x="28575" y="3615931"/>
                </a:lnTo>
                <a:lnTo>
                  <a:pt x="47625" y="3615931"/>
                </a:lnTo>
                <a:lnTo>
                  <a:pt x="47625" y="3596893"/>
                </a:lnTo>
                <a:close/>
              </a:path>
              <a:path w="76200" h="4530725">
                <a:moveTo>
                  <a:pt x="47625" y="3558793"/>
                </a:moveTo>
                <a:lnTo>
                  <a:pt x="28575" y="3558793"/>
                </a:lnTo>
                <a:lnTo>
                  <a:pt x="28575" y="3577843"/>
                </a:lnTo>
                <a:lnTo>
                  <a:pt x="47625" y="3577843"/>
                </a:lnTo>
                <a:lnTo>
                  <a:pt x="47625" y="3558793"/>
                </a:lnTo>
                <a:close/>
              </a:path>
              <a:path w="76200" h="4530725">
                <a:moveTo>
                  <a:pt x="47625" y="3520693"/>
                </a:moveTo>
                <a:lnTo>
                  <a:pt x="28575" y="3520693"/>
                </a:lnTo>
                <a:lnTo>
                  <a:pt x="28575" y="3539743"/>
                </a:lnTo>
                <a:lnTo>
                  <a:pt x="47625" y="3539743"/>
                </a:lnTo>
                <a:lnTo>
                  <a:pt x="47625" y="3520693"/>
                </a:lnTo>
                <a:close/>
              </a:path>
              <a:path w="76200" h="4530725">
                <a:moveTo>
                  <a:pt x="47625" y="3482593"/>
                </a:moveTo>
                <a:lnTo>
                  <a:pt x="28575" y="3482593"/>
                </a:lnTo>
                <a:lnTo>
                  <a:pt x="28575" y="3501643"/>
                </a:lnTo>
                <a:lnTo>
                  <a:pt x="47625" y="3501643"/>
                </a:lnTo>
                <a:lnTo>
                  <a:pt x="47625" y="3482593"/>
                </a:lnTo>
                <a:close/>
              </a:path>
              <a:path w="76200" h="4530725">
                <a:moveTo>
                  <a:pt x="47625" y="3444493"/>
                </a:moveTo>
                <a:lnTo>
                  <a:pt x="28575" y="3444493"/>
                </a:lnTo>
                <a:lnTo>
                  <a:pt x="28575" y="3463543"/>
                </a:lnTo>
                <a:lnTo>
                  <a:pt x="47625" y="3463543"/>
                </a:lnTo>
                <a:lnTo>
                  <a:pt x="47625" y="3444493"/>
                </a:lnTo>
                <a:close/>
              </a:path>
              <a:path w="76200" h="4530725">
                <a:moveTo>
                  <a:pt x="47625" y="3406393"/>
                </a:moveTo>
                <a:lnTo>
                  <a:pt x="28575" y="3406393"/>
                </a:lnTo>
                <a:lnTo>
                  <a:pt x="28575" y="3425443"/>
                </a:lnTo>
                <a:lnTo>
                  <a:pt x="47625" y="3425443"/>
                </a:lnTo>
                <a:lnTo>
                  <a:pt x="47625" y="3406393"/>
                </a:lnTo>
                <a:close/>
              </a:path>
              <a:path w="76200" h="4530725">
                <a:moveTo>
                  <a:pt x="47625" y="3368293"/>
                </a:moveTo>
                <a:lnTo>
                  <a:pt x="28575" y="3368293"/>
                </a:lnTo>
                <a:lnTo>
                  <a:pt x="28575" y="3387343"/>
                </a:lnTo>
                <a:lnTo>
                  <a:pt x="47625" y="3387343"/>
                </a:lnTo>
                <a:lnTo>
                  <a:pt x="47625" y="3368293"/>
                </a:lnTo>
                <a:close/>
              </a:path>
              <a:path w="76200" h="4530725">
                <a:moveTo>
                  <a:pt x="47625" y="3330193"/>
                </a:moveTo>
                <a:lnTo>
                  <a:pt x="28575" y="3330193"/>
                </a:lnTo>
                <a:lnTo>
                  <a:pt x="28575" y="3349243"/>
                </a:lnTo>
                <a:lnTo>
                  <a:pt x="47625" y="3349243"/>
                </a:lnTo>
                <a:lnTo>
                  <a:pt x="47625" y="3330193"/>
                </a:lnTo>
                <a:close/>
              </a:path>
              <a:path w="76200" h="4530725">
                <a:moveTo>
                  <a:pt x="47625" y="3292093"/>
                </a:moveTo>
                <a:lnTo>
                  <a:pt x="28575" y="3292093"/>
                </a:lnTo>
                <a:lnTo>
                  <a:pt x="28575" y="3311143"/>
                </a:lnTo>
                <a:lnTo>
                  <a:pt x="47625" y="3311143"/>
                </a:lnTo>
                <a:lnTo>
                  <a:pt x="47625" y="3292093"/>
                </a:lnTo>
                <a:close/>
              </a:path>
              <a:path w="76200" h="4530725">
                <a:moveTo>
                  <a:pt x="47625" y="3253993"/>
                </a:moveTo>
                <a:lnTo>
                  <a:pt x="28575" y="3253993"/>
                </a:lnTo>
                <a:lnTo>
                  <a:pt x="28575" y="3273043"/>
                </a:lnTo>
                <a:lnTo>
                  <a:pt x="47625" y="3273043"/>
                </a:lnTo>
                <a:lnTo>
                  <a:pt x="47625" y="3253993"/>
                </a:lnTo>
                <a:close/>
              </a:path>
              <a:path w="76200" h="4530725">
                <a:moveTo>
                  <a:pt x="47625" y="3215894"/>
                </a:moveTo>
                <a:lnTo>
                  <a:pt x="28575" y="3215894"/>
                </a:lnTo>
                <a:lnTo>
                  <a:pt x="28575" y="3234944"/>
                </a:lnTo>
                <a:lnTo>
                  <a:pt x="47625" y="3234944"/>
                </a:lnTo>
                <a:lnTo>
                  <a:pt x="47625" y="3215894"/>
                </a:lnTo>
                <a:close/>
              </a:path>
              <a:path w="76200" h="4530725">
                <a:moveTo>
                  <a:pt x="47625" y="3177794"/>
                </a:moveTo>
                <a:lnTo>
                  <a:pt x="28575" y="3177794"/>
                </a:lnTo>
                <a:lnTo>
                  <a:pt x="28575" y="3196844"/>
                </a:lnTo>
                <a:lnTo>
                  <a:pt x="47625" y="3196844"/>
                </a:lnTo>
                <a:lnTo>
                  <a:pt x="47625" y="3177794"/>
                </a:lnTo>
                <a:close/>
              </a:path>
              <a:path w="76200" h="4530725">
                <a:moveTo>
                  <a:pt x="47625" y="3139694"/>
                </a:moveTo>
                <a:lnTo>
                  <a:pt x="28575" y="3139694"/>
                </a:lnTo>
                <a:lnTo>
                  <a:pt x="28575" y="3158744"/>
                </a:lnTo>
                <a:lnTo>
                  <a:pt x="47625" y="3158744"/>
                </a:lnTo>
                <a:lnTo>
                  <a:pt x="47625" y="3139694"/>
                </a:lnTo>
                <a:close/>
              </a:path>
              <a:path w="76200" h="4530725">
                <a:moveTo>
                  <a:pt x="47625" y="3101594"/>
                </a:moveTo>
                <a:lnTo>
                  <a:pt x="28575" y="3101594"/>
                </a:lnTo>
                <a:lnTo>
                  <a:pt x="28575" y="3120644"/>
                </a:lnTo>
                <a:lnTo>
                  <a:pt x="47625" y="3120644"/>
                </a:lnTo>
                <a:lnTo>
                  <a:pt x="47625" y="3101594"/>
                </a:lnTo>
                <a:close/>
              </a:path>
              <a:path w="76200" h="4530725">
                <a:moveTo>
                  <a:pt x="47625" y="3063494"/>
                </a:moveTo>
                <a:lnTo>
                  <a:pt x="28575" y="3063494"/>
                </a:lnTo>
                <a:lnTo>
                  <a:pt x="28575" y="3082544"/>
                </a:lnTo>
                <a:lnTo>
                  <a:pt x="47625" y="3082544"/>
                </a:lnTo>
                <a:lnTo>
                  <a:pt x="47625" y="3063494"/>
                </a:lnTo>
                <a:close/>
              </a:path>
              <a:path w="76200" h="4530725">
                <a:moveTo>
                  <a:pt x="47625" y="3025394"/>
                </a:moveTo>
                <a:lnTo>
                  <a:pt x="28575" y="3025394"/>
                </a:lnTo>
                <a:lnTo>
                  <a:pt x="28575" y="3044444"/>
                </a:lnTo>
                <a:lnTo>
                  <a:pt x="47625" y="3044444"/>
                </a:lnTo>
                <a:lnTo>
                  <a:pt x="47625" y="3025394"/>
                </a:lnTo>
                <a:close/>
              </a:path>
              <a:path w="76200" h="4530725">
                <a:moveTo>
                  <a:pt x="47625" y="2987294"/>
                </a:moveTo>
                <a:lnTo>
                  <a:pt x="28575" y="2987294"/>
                </a:lnTo>
                <a:lnTo>
                  <a:pt x="28575" y="3006344"/>
                </a:lnTo>
                <a:lnTo>
                  <a:pt x="47625" y="3006344"/>
                </a:lnTo>
                <a:lnTo>
                  <a:pt x="47625" y="2987294"/>
                </a:lnTo>
                <a:close/>
              </a:path>
              <a:path w="76200" h="4530725">
                <a:moveTo>
                  <a:pt x="47625" y="2949194"/>
                </a:moveTo>
                <a:lnTo>
                  <a:pt x="28575" y="2949194"/>
                </a:lnTo>
                <a:lnTo>
                  <a:pt x="28575" y="2968244"/>
                </a:lnTo>
                <a:lnTo>
                  <a:pt x="47625" y="2968244"/>
                </a:lnTo>
                <a:lnTo>
                  <a:pt x="47625" y="2949194"/>
                </a:lnTo>
                <a:close/>
              </a:path>
              <a:path w="76200" h="4530725">
                <a:moveTo>
                  <a:pt x="47625" y="2911094"/>
                </a:moveTo>
                <a:lnTo>
                  <a:pt x="28575" y="2911094"/>
                </a:lnTo>
                <a:lnTo>
                  <a:pt x="28575" y="2930144"/>
                </a:lnTo>
                <a:lnTo>
                  <a:pt x="47625" y="2930144"/>
                </a:lnTo>
                <a:lnTo>
                  <a:pt x="47625" y="2911094"/>
                </a:lnTo>
                <a:close/>
              </a:path>
              <a:path w="76200" h="4530725">
                <a:moveTo>
                  <a:pt x="47625" y="2872994"/>
                </a:moveTo>
                <a:lnTo>
                  <a:pt x="28575" y="2872994"/>
                </a:lnTo>
                <a:lnTo>
                  <a:pt x="28575" y="2892044"/>
                </a:lnTo>
                <a:lnTo>
                  <a:pt x="47625" y="2892044"/>
                </a:lnTo>
                <a:lnTo>
                  <a:pt x="47625" y="2872994"/>
                </a:lnTo>
                <a:close/>
              </a:path>
              <a:path w="76200" h="4530725">
                <a:moveTo>
                  <a:pt x="47625" y="2834894"/>
                </a:moveTo>
                <a:lnTo>
                  <a:pt x="28575" y="2834894"/>
                </a:lnTo>
                <a:lnTo>
                  <a:pt x="28575" y="2853944"/>
                </a:lnTo>
                <a:lnTo>
                  <a:pt x="47625" y="2853944"/>
                </a:lnTo>
                <a:lnTo>
                  <a:pt x="47625" y="2834894"/>
                </a:lnTo>
                <a:close/>
              </a:path>
              <a:path w="76200" h="4530725">
                <a:moveTo>
                  <a:pt x="47625" y="2796794"/>
                </a:moveTo>
                <a:lnTo>
                  <a:pt x="28575" y="2796794"/>
                </a:lnTo>
                <a:lnTo>
                  <a:pt x="28575" y="2815844"/>
                </a:lnTo>
                <a:lnTo>
                  <a:pt x="47625" y="2815844"/>
                </a:lnTo>
                <a:lnTo>
                  <a:pt x="47625" y="2796794"/>
                </a:lnTo>
                <a:close/>
              </a:path>
              <a:path w="76200" h="4530725">
                <a:moveTo>
                  <a:pt x="47625" y="2758694"/>
                </a:moveTo>
                <a:lnTo>
                  <a:pt x="28575" y="2758694"/>
                </a:lnTo>
                <a:lnTo>
                  <a:pt x="28575" y="2777744"/>
                </a:lnTo>
                <a:lnTo>
                  <a:pt x="47625" y="2777744"/>
                </a:lnTo>
                <a:lnTo>
                  <a:pt x="47625" y="2758694"/>
                </a:lnTo>
                <a:close/>
              </a:path>
              <a:path w="76200" h="4530725">
                <a:moveTo>
                  <a:pt x="47625" y="2720594"/>
                </a:moveTo>
                <a:lnTo>
                  <a:pt x="28575" y="2720594"/>
                </a:lnTo>
                <a:lnTo>
                  <a:pt x="28575" y="2739644"/>
                </a:lnTo>
                <a:lnTo>
                  <a:pt x="47625" y="2739644"/>
                </a:lnTo>
                <a:lnTo>
                  <a:pt x="47625" y="2720594"/>
                </a:lnTo>
                <a:close/>
              </a:path>
              <a:path w="76200" h="4530725">
                <a:moveTo>
                  <a:pt x="47625" y="2682494"/>
                </a:moveTo>
                <a:lnTo>
                  <a:pt x="28575" y="2682494"/>
                </a:lnTo>
                <a:lnTo>
                  <a:pt x="28575" y="2701544"/>
                </a:lnTo>
                <a:lnTo>
                  <a:pt x="47625" y="2701544"/>
                </a:lnTo>
                <a:lnTo>
                  <a:pt x="47625" y="2682494"/>
                </a:lnTo>
                <a:close/>
              </a:path>
              <a:path w="76200" h="4530725">
                <a:moveTo>
                  <a:pt x="47625" y="2644394"/>
                </a:moveTo>
                <a:lnTo>
                  <a:pt x="28575" y="2644394"/>
                </a:lnTo>
                <a:lnTo>
                  <a:pt x="28575" y="2663444"/>
                </a:lnTo>
                <a:lnTo>
                  <a:pt x="47625" y="2663444"/>
                </a:lnTo>
                <a:lnTo>
                  <a:pt x="47625" y="2644394"/>
                </a:lnTo>
                <a:close/>
              </a:path>
              <a:path w="76200" h="4530725">
                <a:moveTo>
                  <a:pt x="47625" y="2606294"/>
                </a:moveTo>
                <a:lnTo>
                  <a:pt x="28575" y="2606294"/>
                </a:lnTo>
                <a:lnTo>
                  <a:pt x="28575" y="2625344"/>
                </a:lnTo>
                <a:lnTo>
                  <a:pt x="47625" y="2625344"/>
                </a:lnTo>
                <a:lnTo>
                  <a:pt x="47625" y="2606294"/>
                </a:lnTo>
                <a:close/>
              </a:path>
              <a:path w="76200" h="4530725">
                <a:moveTo>
                  <a:pt x="47625" y="2568194"/>
                </a:moveTo>
                <a:lnTo>
                  <a:pt x="28575" y="2568194"/>
                </a:lnTo>
                <a:lnTo>
                  <a:pt x="28575" y="2587244"/>
                </a:lnTo>
                <a:lnTo>
                  <a:pt x="47625" y="2587244"/>
                </a:lnTo>
                <a:lnTo>
                  <a:pt x="47625" y="2568194"/>
                </a:lnTo>
                <a:close/>
              </a:path>
              <a:path w="76200" h="4530725">
                <a:moveTo>
                  <a:pt x="47625" y="2530094"/>
                </a:moveTo>
                <a:lnTo>
                  <a:pt x="28575" y="2530094"/>
                </a:lnTo>
                <a:lnTo>
                  <a:pt x="28575" y="2549144"/>
                </a:lnTo>
                <a:lnTo>
                  <a:pt x="47625" y="2549144"/>
                </a:lnTo>
                <a:lnTo>
                  <a:pt x="47625" y="2530094"/>
                </a:lnTo>
                <a:close/>
              </a:path>
              <a:path w="76200" h="4530725">
                <a:moveTo>
                  <a:pt x="47625" y="2491994"/>
                </a:moveTo>
                <a:lnTo>
                  <a:pt x="28575" y="2491994"/>
                </a:lnTo>
                <a:lnTo>
                  <a:pt x="28575" y="2511044"/>
                </a:lnTo>
                <a:lnTo>
                  <a:pt x="47625" y="2511044"/>
                </a:lnTo>
                <a:lnTo>
                  <a:pt x="47625" y="2491994"/>
                </a:lnTo>
                <a:close/>
              </a:path>
              <a:path w="76200" h="4530725">
                <a:moveTo>
                  <a:pt x="47625" y="2453894"/>
                </a:moveTo>
                <a:lnTo>
                  <a:pt x="28575" y="2453894"/>
                </a:lnTo>
                <a:lnTo>
                  <a:pt x="28575" y="2472944"/>
                </a:lnTo>
                <a:lnTo>
                  <a:pt x="47625" y="2472944"/>
                </a:lnTo>
                <a:lnTo>
                  <a:pt x="47625" y="2453894"/>
                </a:lnTo>
                <a:close/>
              </a:path>
              <a:path w="76200" h="4530725">
                <a:moveTo>
                  <a:pt x="47625" y="2415794"/>
                </a:moveTo>
                <a:lnTo>
                  <a:pt x="28575" y="2415794"/>
                </a:lnTo>
                <a:lnTo>
                  <a:pt x="28575" y="2434844"/>
                </a:lnTo>
                <a:lnTo>
                  <a:pt x="47625" y="2434844"/>
                </a:lnTo>
                <a:lnTo>
                  <a:pt x="47625" y="2415794"/>
                </a:lnTo>
                <a:close/>
              </a:path>
              <a:path w="76200" h="4530725">
                <a:moveTo>
                  <a:pt x="47625" y="2377694"/>
                </a:moveTo>
                <a:lnTo>
                  <a:pt x="28575" y="2377694"/>
                </a:lnTo>
                <a:lnTo>
                  <a:pt x="28575" y="2396744"/>
                </a:lnTo>
                <a:lnTo>
                  <a:pt x="47625" y="2396744"/>
                </a:lnTo>
                <a:lnTo>
                  <a:pt x="47625" y="2377694"/>
                </a:lnTo>
                <a:close/>
              </a:path>
              <a:path w="76200" h="4530725">
                <a:moveTo>
                  <a:pt x="47625" y="2339594"/>
                </a:moveTo>
                <a:lnTo>
                  <a:pt x="28575" y="2339594"/>
                </a:lnTo>
                <a:lnTo>
                  <a:pt x="28575" y="2358644"/>
                </a:lnTo>
                <a:lnTo>
                  <a:pt x="47625" y="2358644"/>
                </a:lnTo>
                <a:lnTo>
                  <a:pt x="47625" y="2339594"/>
                </a:lnTo>
                <a:close/>
              </a:path>
              <a:path w="76200" h="4530725">
                <a:moveTo>
                  <a:pt x="47625" y="2301494"/>
                </a:moveTo>
                <a:lnTo>
                  <a:pt x="28575" y="2301494"/>
                </a:lnTo>
                <a:lnTo>
                  <a:pt x="28575" y="2320544"/>
                </a:lnTo>
                <a:lnTo>
                  <a:pt x="47625" y="2320544"/>
                </a:lnTo>
                <a:lnTo>
                  <a:pt x="47625" y="2301494"/>
                </a:lnTo>
                <a:close/>
              </a:path>
              <a:path w="76200" h="4530725">
                <a:moveTo>
                  <a:pt x="47625" y="2263394"/>
                </a:moveTo>
                <a:lnTo>
                  <a:pt x="28575" y="2263394"/>
                </a:lnTo>
                <a:lnTo>
                  <a:pt x="28575" y="2282444"/>
                </a:lnTo>
                <a:lnTo>
                  <a:pt x="47625" y="2282444"/>
                </a:lnTo>
                <a:lnTo>
                  <a:pt x="47625" y="2263394"/>
                </a:lnTo>
                <a:close/>
              </a:path>
              <a:path w="76200" h="4530725">
                <a:moveTo>
                  <a:pt x="47625" y="2225294"/>
                </a:moveTo>
                <a:lnTo>
                  <a:pt x="28575" y="2225294"/>
                </a:lnTo>
                <a:lnTo>
                  <a:pt x="28575" y="2244344"/>
                </a:lnTo>
                <a:lnTo>
                  <a:pt x="47625" y="2244344"/>
                </a:lnTo>
                <a:lnTo>
                  <a:pt x="47625" y="2225294"/>
                </a:lnTo>
                <a:close/>
              </a:path>
              <a:path w="76200" h="4530725">
                <a:moveTo>
                  <a:pt x="47625" y="2187194"/>
                </a:moveTo>
                <a:lnTo>
                  <a:pt x="28575" y="2187194"/>
                </a:lnTo>
                <a:lnTo>
                  <a:pt x="28575" y="2206244"/>
                </a:lnTo>
                <a:lnTo>
                  <a:pt x="47625" y="2206244"/>
                </a:lnTo>
                <a:lnTo>
                  <a:pt x="47625" y="2187194"/>
                </a:lnTo>
                <a:close/>
              </a:path>
              <a:path w="76200" h="4530725">
                <a:moveTo>
                  <a:pt x="47625" y="2149094"/>
                </a:moveTo>
                <a:lnTo>
                  <a:pt x="28575" y="2149094"/>
                </a:lnTo>
                <a:lnTo>
                  <a:pt x="28575" y="2168144"/>
                </a:lnTo>
                <a:lnTo>
                  <a:pt x="47625" y="2168144"/>
                </a:lnTo>
                <a:lnTo>
                  <a:pt x="47625" y="2149094"/>
                </a:lnTo>
                <a:close/>
              </a:path>
              <a:path w="76200" h="4530725">
                <a:moveTo>
                  <a:pt x="47625" y="2110994"/>
                </a:moveTo>
                <a:lnTo>
                  <a:pt x="28575" y="2110994"/>
                </a:lnTo>
                <a:lnTo>
                  <a:pt x="28575" y="2130044"/>
                </a:lnTo>
                <a:lnTo>
                  <a:pt x="47625" y="2130044"/>
                </a:lnTo>
                <a:lnTo>
                  <a:pt x="47625" y="2110994"/>
                </a:lnTo>
                <a:close/>
              </a:path>
              <a:path w="76200" h="4530725">
                <a:moveTo>
                  <a:pt x="47625" y="2072894"/>
                </a:moveTo>
                <a:lnTo>
                  <a:pt x="28575" y="2072894"/>
                </a:lnTo>
                <a:lnTo>
                  <a:pt x="28575" y="2091944"/>
                </a:lnTo>
                <a:lnTo>
                  <a:pt x="47625" y="2091944"/>
                </a:lnTo>
                <a:lnTo>
                  <a:pt x="47625" y="2072894"/>
                </a:lnTo>
                <a:close/>
              </a:path>
              <a:path w="76200" h="4530725">
                <a:moveTo>
                  <a:pt x="47625" y="2034794"/>
                </a:moveTo>
                <a:lnTo>
                  <a:pt x="28575" y="2034794"/>
                </a:lnTo>
                <a:lnTo>
                  <a:pt x="28575" y="2053844"/>
                </a:lnTo>
                <a:lnTo>
                  <a:pt x="47625" y="2053844"/>
                </a:lnTo>
                <a:lnTo>
                  <a:pt x="47625" y="2034794"/>
                </a:lnTo>
                <a:close/>
              </a:path>
              <a:path w="76200" h="4530725">
                <a:moveTo>
                  <a:pt x="47625" y="1996694"/>
                </a:moveTo>
                <a:lnTo>
                  <a:pt x="28575" y="1996694"/>
                </a:lnTo>
                <a:lnTo>
                  <a:pt x="28575" y="2015744"/>
                </a:lnTo>
                <a:lnTo>
                  <a:pt x="47625" y="2015744"/>
                </a:lnTo>
                <a:lnTo>
                  <a:pt x="47625" y="1996694"/>
                </a:lnTo>
                <a:close/>
              </a:path>
              <a:path w="76200" h="4530725">
                <a:moveTo>
                  <a:pt x="47625" y="1958594"/>
                </a:moveTo>
                <a:lnTo>
                  <a:pt x="28575" y="1958594"/>
                </a:lnTo>
                <a:lnTo>
                  <a:pt x="28575" y="1977644"/>
                </a:lnTo>
                <a:lnTo>
                  <a:pt x="47625" y="1977644"/>
                </a:lnTo>
                <a:lnTo>
                  <a:pt x="47625" y="1958594"/>
                </a:lnTo>
                <a:close/>
              </a:path>
              <a:path w="76200" h="4530725">
                <a:moveTo>
                  <a:pt x="47625" y="1920494"/>
                </a:moveTo>
                <a:lnTo>
                  <a:pt x="28575" y="1920494"/>
                </a:lnTo>
                <a:lnTo>
                  <a:pt x="28575" y="1939544"/>
                </a:lnTo>
                <a:lnTo>
                  <a:pt x="47625" y="1939544"/>
                </a:lnTo>
                <a:lnTo>
                  <a:pt x="47625" y="1920494"/>
                </a:lnTo>
                <a:close/>
              </a:path>
              <a:path w="76200" h="4530725">
                <a:moveTo>
                  <a:pt x="47625" y="1882394"/>
                </a:moveTo>
                <a:lnTo>
                  <a:pt x="28575" y="1882394"/>
                </a:lnTo>
                <a:lnTo>
                  <a:pt x="28575" y="1901444"/>
                </a:lnTo>
                <a:lnTo>
                  <a:pt x="47625" y="1901444"/>
                </a:lnTo>
                <a:lnTo>
                  <a:pt x="47625" y="1882394"/>
                </a:lnTo>
                <a:close/>
              </a:path>
              <a:path w="76200" h="4530725">
                <a:moveTo>
                  <a:pt x="47625" y="1844294"/>
                </a:moveTo>
                <a:lnTo>
                  <a:pt x="28575" y="1844294"/>
                </a:lnTo>
                <a:lnTo>
                  <a:pt x="28575" y="1863344"/>
                </a:lnTo>
                <a:lnTo>
                  <a:pt x="47625" y="1863344"/>
                </a:lnTo>
                <a:lnTo>
                  <a:pt x="47625" y="1844294"/>
                </a:lnTo>
                <a:close/>
              </a:path>
              <a:path w="76200" h="4530725">
                <a:moveTo>
                  <a:pt x="47625" y="1806194"/>
                </a:moveTo>
                <a:lnTo>
                  <a:pt x="28575" y="1806194"/>
                </a:lnTo>
                <a:lnTo>
                  <a:pt x="28575" y="1825244"/>
                </a:lnTo>
                <a:lnTo>
                  <a:pt x="47625" y="1825244"/>
                </a:lnTo>
                <a:lnTo>
                  <a:pt x="47625" y="1806194"/>
                </a:lnTo>
                <a:close/>
              </a:path>
              <a:path w="76200" h="4530725">
                <a:moveTo>
                  <a:pt x="47625" y="1768094"/>
                </a:moveTo>
                <a:lnTo>
                  <a:pt x="28575" y="1768094"/>
                </a:lnTo>
                <a:lnTo>
                  <a:pt x="28575" y="1787144"/>
                </a:lnTo>
                <a:lnTo>
                  <a:pt x="47625" y="1787144"/>
                </a:lnTo>
                <a:lnTo>
                  <a:pt x="47625" y="1768094"/>
                </a:lnTo>
                <a:close/>
              </a:path>
              <a:path w="76200" h="4530725">
                <a:moveTo>
                  <a:pt x="47625" y="1729994"/>
                </a:moveTo>
                <a:lnTo>
                  <a:pt x="28575" y="1729994"/>
                </a:lnTo>
                <a:lnTo>
                  <a:pt x="28575" y="1749044"/>
                </a:lnTo>
                <a:lnTo>
                  <a:pt x="47625" y="1749044"/>
                </a:lnTo>
                <a:lnTo>
                  <a:pt x="47625" y="1729994"/>
                </a:lnTo>
                <a:close/>
              </a:path>
              <a:path w="76200" h="4530725">
                <a:moveTo>
                  <a:pt x="47625" y="1691894"/>
                </a:moveTo>
                <a:lnTo>
                  <a:pt x="28575" y="1691894"/>
                </a:lnTo>
                <a:lnTo>
                  <a:pt x="28575" y="1710944"/>
                </a:lnTo>
                <a:lnTo>
                  <a:pt x="47625" y="1710944"/>
                </a:lnTo>
                <a:lnTo>
                  <a:pt x="47625" y="1691894"/>
                </a:lnTo>
                <a:close/>
              </a:path>
              <a:path w="76200" h="4530725">
                <a:moveTo>
                  <a:pt x="47625" y="1653794"/>
                </a:moveTo>
                <a:lnTo>
                  <a:pt x="28575" y="1653794"/>
                </a:lnTo>
                <a:lnTo>
                  <a:pt x="28575" y="1672844"/>
                </a:lnTo>
                <a:lnTo>
                  <a:pt x="47625" y="1672844"/>
                </a:lnTo>
                <a:lnTo>
                  <a:pt x="47625" y="1653794"/>
                </a:lnTo>
                <a:close/>
              </a:path>
              <a:path w="76200" h="4530725">
                <a:moveTo>
                  <a:pt x="47625" y="1615693"/>
                </a:moveTo>
                <a:lnTo>
                  <a:pt x="28575" y="1615693"/>
                </a:lnTo>
                <a:lnTo>
                  <a:pt x="28575" y="1634744"/>
                </a:lnTo>
                <a:lnTo>
                  <a:pt x="47625" y="1634744"/>
                </a:lnTo>
                <a:lnTo>
                  <a:pt x="47625" y="1615693"/>
                </a:lnTo>
                <a:close/>
              </a:path>
              <a:path w="76200" h="4530725">
                <a:moveTo>
                  <a:pt x="47625" y="1577593"/>
                </a:moveTo>
                <a:lnTo>
                  <a:pt x="28575" y="1577593"/>
                </a:lnTo>
                <a:lnTo>
                  <a:pt x="28575" y="1596643"/>
                </a:lnTo>
                <a:lnTo>
                  <a:pt x="47625" y="1596643"/>
                </a:lnTo>
                <a:lnTo>
                  <a:pt x="47625" y="1577593"/>
                </a:lnTo>
                <a:close/>
              </a:path>
              <a:path w="76200" h="4530725">
                <a:moveTo>
                  <a:pt x="47625" y="1539493"/>
                </a:moveTo>
                <a:lnTo>
                  <a:pt x="28575" y="1539493"/>
                </a:lnTo>
                <a:lnTo>
                  <a:pt x="28575" y="1558543"/>
                </a:lnTo>
                <a:lnTo>
                  <a:pt x="47625" y="1558543"/>
                </a:lnTo>
                <a:lnTo>
                  <a:pt x="47625" y="1539493"/>
                </a:lnTo>
                <a:close/>
              </a:path>
              <a:path w="76200" h="4530725">
                <a:moveTo>
                  <a:pt x="47625" y="1501393"/>
                </a:moveTo>
                <a:lnTo>
                  <a:pt x="28575" y="1501393"/>
                </a:lnTo>
                <a:lnTo>
                  <a:pt x="28575" y="1520443"/>
                </a:lnTo>
                <a:lnTo>
                  <a:pt x="47625" y="1520443"/>
                </a:lnTo>
                <a:lnTo>
                  <a:pt x="47625" y="1501393"/>
                </a:lnTo>
                <a:close/>
              </a:path>
              <a:path w="76200" h="4530725">
                <a:moveTo>
                  <a:pt x="47625" y="1463293"/>
                </a:moveTo>
                <a:lnTo>
                  <a:pt x="28575" y="1463293"/>
                </a:lnTo>
                <a:lnTo>
                  <a:pt x="28575" y="1482343"/>
                </a:lnTo>
                <a:lnTo>
                  <a:pt x="47625" y="1482343"/>
                </a:lnTo>
                <a:lnTo>
                  <a:pt x="47625" y="1463293"/>
                </a:lnTo>
                <a:close/>
              </a:path>
              <a:path w="76200" h="4530725">
                <a:moveTo>
                  <a:pt x="47625" y="1425193"/>
                </a:moveTo>
                <a:lnTo>
                  <a:pt x="28575" y="1425193"/>
                </a:lnTo>
                <a:lnTo>
                  <a:pt x="28575" y="1444243"/>
                </a:lnTo>
                <a:lnTo>
                  <a:pt x="47625" y="1444243"/>
                </a:lnTo>
                <a:lnTo>
                  <a:pt x="47625" y="1425193"/>
                </a:lnTo>
                <a:close/>
              </a:path>
              <a:path w="76200" h="4530725">
                <a:moveTo>
                  <a:pt x="47625" y="1387093"/>
                </a:moveTo>
                <a:lnTo>
                  <a:pt x="28575" y="1387093"/>
                </a:lnTo>
                <a:lnTo>
                  <a:pt x="28575" y="1406143"/>
                </a:lnTo>
                <a:lnTo>
                  <a:pt x="47625" y="1406143"/>
                </a:lnTo>
                <a:lnTo>
                  <a:pt x="47625" y="1387093"/>
                </a:lnTo>
                <a:close/>
              </a:path>
              <a:path w="76200" h="4530725">
                <a:moveTo>
                  <a:pt x="47625" y="1348993"/>
                </a:moveTo>
                <a:lnTo>
                  <a:pt x="28575" y="1348993"/>
                </a:lnTo>
                <a:lnTo>
                  <a:pt x="28575" y="1368043"/>
                </a:lnTo>
                <a:lnTo>
                  <a:pt x="47625" y="1368043"/>
                </a:lnTo>
                <a:lnTo>
                  <a:pt x="47625" y="1348993"/>
                </a:lnTo>
                <a:close/>
              </a:path>
              <a:path w="76200" h="4530725">
                <a:moveTo>
                  <a:pt x="47625" y="1310893"/>
                </a:moveTo>
                <a:lnTo>
                  <a:pt x="28575" y="1310893"/>
                </a:lnTo>
                <a:lnTo>
                  <a:pt x="28575" y="1329943"/>
                </a:lnTo>
                <a:lnTo>
                  <a:pt x="47625" y="1329943"/>
                </a:lnTo>
                <a:lnTo>
                  <a:pt x="47625" y="1310893"/>
                </a:lnTo>
                <a:close/>
              </a:path>
              <a:path w="76200" h="4530725">
                <a:moveTo>
                  <a:pt x="47625" y="1272793"/>
                </a:moveTo>
                <a:lnTo>
                  <a:pt x="28575" y="1272793"/>
                </a:lnTo>
                <a:lnTo>
                  <a:pt x="28575" y="1291843"/>
                </a:lnTo>
                <a:lnTo>
                  <a:pt x="47625" y="1291843"/>
                </a:lnTo>
                <a:lnTo>
                  <a:pt x="47625" y="1272793"/>
                </a:lnTo>
                <a:close/>
              </a:path>
              <a:path w="76200" h="4530725">
                <a:moveTo>
                  <a:pt x="47625" y="1234693"/>
                </a:moveTo>
                <a:lnTo>
                  <a:pt x="28575" y="1234693"/>
                </a:lnTo>
                <a:lnTo>
                  <a:pt x="28575" y="1253743"/>
                </a:lnTo>
                <a:lnTo>
                  <a:pt x="47625" y="1253743"/>
                </a:lnTo>
                <a:lnTo>
                  <a:pt x="47625" y="1234693"/>
                </a:lnTo>
                <a:close/>
              </a:path>
              <a:path w="76200" h="4530725">
                <a:moveTo>
                  <a:pt x="47625" y="1196593"/>
                </a:moveTo>
                <a:lnTo>
                  <a:pt x="28575" y="1196593"/>
                </a:lnTo>
                <a:lnTo>
                  <a:pt x="28575" y="1215643"/>
                </a:lnTo>
                <a:lnTo>
                  <a:pt x="47625" y="1215643"/>
                </a:lnTo>
                <a:lnTo>
                  <a:pt x="47625" y="1196593"/>
                </a:lnTo>
                <a:close/>
              </a:path>
              <a:path w="76200" h="4530725">
                <a:moveTo>
                  <a:pt x="47625" y="1158493"/>
                </a:moveTo>
                <a:lnTo>
                  <a:pt x="28575" y="1158493"/>
                </a:lnTo>
                <a:lnTo>
                  <a:pt x="28575" y="1177543"/>
                </a:lnTo>
                <a:lnTo>
                  <a:pt x="47625" y="1177543"/>
                </a:lnTo>
                <a:lnTo>
                  <a:pt x="47625" y="1158493"/>
                </a:lnTo>
                <a:close/>
              </a:path>
              <a:path w="76200" h="4530725">
                <a:moveTo>
                  <a:pt x="47625" y="1120393"/>
                </a:moveTo>
                <a:lnTo>
                  <a:pt x="28575" y="1120393"/>
                </a:lnTo>
                <a:lnTo>
                  <a:pt x="28575" y="1139443"/>
                </a:lnTo>
                <a:lnTo>
                  <a:pt x="47625" y="1139443"/>
                </a:lnTo>
                <a:lnTo>
                  <a:pt x="47625" y="1120393"/>
                </a:lnTo>
                <a:close/>
              </a:path>
              <a:path w="76200" h="4530725">
                <a:moveTo>
                  <a:pt x="47625" y="1082293"/>
                </a:moveTo>
                <a:lnTo>
                  <a:pt x="28575" y="1082293"/>
                </a:lnTo>
                <a:lnTo>
                  <a:pt x="28575" y="1101343"/>
                </a:lnTo>
                <a:lnTo>
                  <a:pt x="47625" y="1101343"/>
                </a:lnTo>
                <a:lnTo>
                  <a:pt x="47625" y="1082293"/>
                </a:lnTo>
                <a:close/>
              </a:path>
              <a:path w="76200" h="4530725">
                <a:moveTo>
                  <a:pt x="47625" y="1044193"/>
                </a:moveTo>
                <a:lnTo>
                  <a:pt x="28575" y="1044193"/>
                </a:lnTo>
                <a:lnTo>
                  <a:pt x="28575" y="1063243"/>
                </a:lnTo>
                <a:lnTo>
                  <a:pt x="47625" y="1063243"/>
                </a:lnTo>
                <a:lnTo>
                  <a:pt x="47625" y="1044193"/>
                </a:lnTo>
                <a:close/>
              </a:path>
              <a:path w="76200" h="4530725">
                <a:moveTo>
                  <a:pt x="47625" y="1006093"/>
                </a:moveTo>
                <a:lnTo>
                  <a:pt x="28575" y="1006093"/>
                </a:lnTo>
                <a:lnTo>
                  <a:pt x="28575" y="1025143"/>
                </a:lnTo>
                <a:lnTo>
                  <a:pt x="47625" y="1025143"/>
                </a:lnTo>
                <a:lnTo>
                  <a:pt x="47625" y="1006093"/>
                </a:lnTo>
                <a:close/>
              </a:path>
              <a:path w="76200" h="4530725">
                <a:moveTo>
                  <a:pt x="47625" y="967993"/>
                </a:moveTo>
                <a:lnTo>
                  <a:pt x="28575" y="967993"/>
                </a:lnTo>
                <a:lnTo>
                  <a:pt x="28575" y="987043"/>
                </a:lnTo>
                <a:lnTo>
                  <a:pt x="47625" y="987043"/>
                </a:lnTo>
                <a:lnTo>
                  <a:pt x="47625" y="967993"/>
                </a:lnTo>
                <a:close/>
              </a:path>
              <a:path w="76200" h="4530725">
                <a:moveTo>
                  <a:pt x="47625" y="929893"/>
                </a:moveTo>
                <a:lnTo>
                  <a:pt x="28575" y="929893"/>
                </a:lnTo>
                <a:lnTo>
                  <a:pt x="28575" y="948943"/>
                </a:lnTo>
                <a:lnTo>
                  <a:pt x="47625" y="948943"/>
                </a:lnTo>
                <a:lnTo>
                  <a:pt x="47625" y="929893"/>
                </a:lnTo>
                <a:close/>
              </a:path>
              <a:path w="76200" h="4530725">
                <a:moveTo>
                  <a:pt x="47625" y="891793"/>
                </a:moveTo>
                <a:lnTo>
                  <a:pt x="28575" y="891793"/>
                </a:lnTo>
                <a:lnTo>
                  <a:pt x="28575" y="910843"/>
                </a:lnTo>
                <a:lnTo>
                  <a:pt x="47625" y="910843"/>
                </a:lnTo>
                <a:lnTo>
                  <a:pt x="47625" y="891793"/>
                </a:lnTo>
                <a:close/>
              </a:path>
              <a:path w="76200" h="4530725">
                <a:moveTo>
                  <a:pt x="47625" y="853693"/>
                </a:moveTo>
                <a:lnTo>
                  <a:pt x="28575" y="853693"/>
                </a:lnTo>
                <a:lnTo>
                  <a:pt x="28575" y="872743"/>
                </a:lnTo>
                <a:lnTo>
                  <a:pt x="47625" y="872743"/>
                </a:lnTo>
                <a:lnTo>
                  <a:pt x="47625" y="853693"/>
                </a:lnTo>
                <a:close/>
              </a:path>
              <a:path w="76200" h="4530725">
                <a:moveTo>
                  <a:pt x="47625" y="815593"/>
                </a:moveTo>
                <a:lnTo>
                  <a:pt x="28575" y="815593"/>
                </a:lnTo>
                <a:lnTo>
                  <a:pt x="28575" y="834643"/>
                </a:lnTo>
                <a:lnTo>
                  <a:pt x="47625" y="834643"/>
                </a:lnTo>
                <a:lnTo>
                  <a:pt x="47625" y="815593"/>
                </a:lnTo>
                <a:close/>
              </a:path>
              <a:path w="76200" h="4530725">
                <a:moveTo>
                  <a:pt x="47625" y="777493"/>
                </a:moveTo>
                <a:lnTo>
                  <a:pt x="28575" y="777493"/>
                </a:lnTo>
                <a:lnTo>
                  <a:pt x="28575" y="796543"/>
                </a:lnTo>
                <a:lnTo>
                  <a:pt x="47625" y="796543"/>
                </a:lnTo>
                <a:lnTo>
                  <a:pt x="47625" y="777493"/>
                </a:lnTo>
                <a:close/>
              </a:path>
              <a:path w="76200" h="4530725">
                <a:moveTo>
                  <a:pt x="47625" y="739393"/>
                </a:moveTo>
                <a:lnTo>
                  <a:pt x="28575" y="739393"/>
                </a:lnTo>
                <a:lnTo>
                  <a:pt x="28575" y="758443"/>
                </a:lnTo>
                <a:lnTo>
                  <a:pt x="47625" y="758443"/>
                </a:lnTo>
                <a:lnTo>
                  <a:pt x="47625" y="739393"/>
                </a:lnTo>
                <a:close/>
              </a:path>
              <a:path w="76200" h="4530725">
                <a:moveTo>
                  <a:pt x="47625" y="701293"/>
                </a:moveTo>
                <a:lnTo>
                  <a:pt x="28575" y="701293"/>
                </a:lnTo>
                <a:lnTo>
                  <a:pt x="28575" y="720343"/>
                </a:lnTo>
                <a:lnTo>
                  <a:pt x="47625" y="720343"/>
                </a:lnTo>
                <a:lnTo>
                  <a:pt x="47625" y="701293"/>
                </a:lnTo>
                <a:close/>
              </a:path>
              <a:path w="76200" h="4530725">
                <a:moveTo>
                  <a:pt x="47625" y="663193"/>
                </a:moveTo>
                <a:lnTo>
                  <a:pt x="28575" y="663193"/>
                </a:lnTo>
                <a:lnTo>
                  <a:pt x="28575" y="682243"/>
                </a:lnTo>
                <a:lnTo>
                  <a:pt x="47625" y="682243"/>
                </a:lnTo>
                <a:lnTo>
                  <a:pt x="47625" y="663193"/>
                </a:lnTo>
                <a:close/>
              </a:path>
              <a:path w="76200" h="4530725">
                <a:moveTo>
                  <a:pt x="47625" y="625093"/>
                </a:moveTo>
                <a:lnTo>
                  <a:pt x="28575" y="625093"/>
                </a:lnTo>
                <a:lnTo>
                  <a:pt x="28575" y="644143"/>
                </a:lnTo>
                <a:lnTo>
                  <a:pt x="47625" y="644143"/>
                </a:lnTo>
                <a:lnTo>
                  <a:pt x="47625" y="625093"/>
                </a:lnTo>
                <a:close/>
              </a:path>
              <a:path w="76200" h="4530725">
                <a:moveTo>
                  <a:pt x="47625" y="586993"/>
                </a:moveTo>
                <a:lnTo>
                  <a:pt x="28575" y="586993"/>
                </a:lnTo>
                <a:lnTo>
                  <a:pt x="28575" y="606043"/>
                </a:lnTo>
                <a:lnTo>
                  <a:pt x="47625" y="606043"/>
                </a:lnTo>
                <a:lnTo>
                  <a:pt x="47625" y="586993"/>
                </a:lnTo>
                <a:close/>
              </a:path>
              <a:path w="76200" h="4530725">
                <a:moveTo>
                  <a:pt x="47625" y="548893"/>
                </a:moveTo>
                <a:lnTo>
                  <a:pt x="28575" y="548893"/>
                </a:lnTo>
                <a:lnTo>
                  <a:pt x="28575" y="567943"/>
                </a:lnTo>
                <a:lnTo>
                  <a:pt x="47625" y="567943"/>
                </a:lnTo>
                <a:lnTo>
                  <a:pt x="47625" y="548893"/>
                </a:lnTo>
                <a:close/>
              </a:path>
              <a:path w="76200" h="4530725">
                <a:moveTo>
                  <a:pt x="47625" y="510793"/>
                </a:moveTo>
                <a:lnTo>
                  <a:pt x="28575" y="510793"/>
                </a:lnTo>
                <a:lnTo>
                  <a:pt x="28575" y="529843"/>
                </a:lnTo>
                <a:lnTo>
                  <a:pt x="47625" y="529843"/>
                </a:lnTo>
                <a:lnTo>
                  <a:pt x="47625" y="510793"/>
                </a:lnTo>
                <a:close/>
              </a:path>
              <a:path w="76200" h="4530725">
                <a:moveTo>
                  <a:pt x="47625" y="472693"/>
                </a:moveTo>
                <a:lnTo>
                  <a:pt x="28575" y="472693"/>
                </a:lnTo>
                <a:lnTo>
                  <a:pt x="28575" y="491743"/>
                </a:lnTo>
                <a:lnTo>
                  <a:pt x="47625" y="491743"/>
                </a:lnTo>
                <a:lnTo>
                  <a:pt x="47625" y="472693"/>
                </a:lnTo>
                <a:close/>
              </a:path>
              <a:path w="76200" h="4530725">
                <a:moveTo>
                  <a:pt x="47625" y="434593"/>
                </a:moveTo>
                <a:lnTo>
                  <a:pt x="28575" y="434593"/>
                </a:lnTo>
                <a:lnTo>
                  <a:pt x="28575" y="453643"/>
                </a:lnTo>
                <a:lnTo>
                  <a:pt x="47625" y="453643"/>
                </a:lnTo>
                <a:lnTo>
                  <a:pt x="47625" y="434593"/>
                </a:lnTo>
                <a:close/>
              </a:path>
              <a:path w="76200" h="4530725">
                <a:moveTo>
                  <a:pt x="47625" y="396493"/>
                </a:moveTo>
                <a:lnTo>
                  <a:pt x="28575" y="396493"/>
                </a:lnTo>
                <a:lnTo>
                  <a:pt x="28575" y="415543"/>
                </a:lnTo>
                <a:lnTo>
                  <a:pt x="47625" y="415543"/>
                </a:lnTo>
                <a:lnTo>
                  <a:pt x="47625" y="396493"/>
                </a:lnTo>
                <a:close/>
              </a:path>
              <a:path w="76200" h="4530725">
                <a:moveTo>
                  <a:pt x="47625" y="358393"/>
                </a:moveTo>
                <a:lnTo>
                  <a:pt x="28575" y="358393"/>
                </a:lnTo>
                <a:lnTo>
                  <a:pt x="28575" y="377443"/>
                </a:lnTo>
                <a:lnTo>
                  <a:pt x="47625" y="377443"/>
                </a:lnTo>
                <a:lnTo>
                  <a:pt x="47625" y="358393"/>
                </a:lnTo>
                <a:close/>
              </a:path>
              <a:path w="76200" h="4530725">
                <a:moveTo>
                  <a:pt x="47625" y="320293"/>
                </a:moveTo>
                <a:lnTo>
                  <a:pt x="28575" y="320293"/>
                </a:lnTo>
                <a:lnTo>
                  <a:pt x="28575" y="339343"/>
                </a:lnTo>
                <a:lnTo>
                  <a:pt x="47625" y="339343"/>
                </a:lnTo>
                <a:lnTo>
                  <a:pt x="47625" y="320293"/>
                </a:lnTo>
                <a:close/>
              </a:path>
              <a:path w="76200" h="4530725">
                <a:moveTo>
                  <a:pt x="47625" y="282193"/>
                </a:moveTo>
                <a:lnTo>
                  <a:pt x="28575" y="282193"/>
                </a:lnTo>
                <a:lnTo>
                  <a:pt x="28575" y="301243"/>
                </a:lnTo>
                <a:lnTo>
                  <a:pt x="47625" y="301243"/>
                </a:lnTo>
                <a:lnTo>
                  <a:pt x="47625" y="282193"/>
                </a:lnTo>
                <a:close/>
              </a:path>
              <a:path w="76200" h="4530725">
                <a:moveTo>
                  <a:pt x="47625" y="244093"/>
                </a:moveTo>
                <a:lnTo>
                  <a:pt x="28575" y="244093"/>
                </a:lnTo>
                <a:lnTo>
                  <a:pt x="28575" y="263143"/>
                </a:lnTo>
                <a:lnTo>
                  <a:pt x="47625" y="263143"/>
                </a:lnTo>
                <a:lnTo>
                  <a:pt x="47625" y="244093"/>
                </a:lnTo>
                <a:close/>
              </a:path>
              <a:path w="76200" h="4530725">
                <a:moveTo>
                  <a:pt x="47625" y="205993"/>
                </a:moveTo>
                <a:lnTo>
                  <a:pt x="28575" y="205993"/>
                </a:lnTo>
                <a:lnTo>
                  <a:pt x="28575" y="225043"/>
                </a:lnTo>
                <a:lnTo>
                  <a:pt x="47625" y="225043"/>
                </a:lnTo>
                <a:lnTo>
                  <a:pt x="47625" y="205993"/>
                </a:lnTo>
                <a:close/>
              </a:path>
              <a:path w="76200" h="4530725">
                <a:moveTo>
                  <a:pt x="47625" y="167893"/>
                </a:moveTo>
                <a:lnTo>
                  <a:pt x="28575" y="167893"/>
                </a:lnTo>
                <a:lnTo>
                  <a:pt x="28575" y="186943"/>
                </a:lnTo>
                <a:lnTo>
                  <a:pt x="47625" y="186943"/>
                </a:lnTo>
                <a:lnTo>
                  <a:pt x="47625" y="167893"/>
                </a:lnTo>
                <a:close/>
              </a:path>
              <a:path w="76200" h="4530725">
                <a:moveTo>
                  <a:pt x="47625" y="129793"/>
                </a:moveTo>
                <a:lnTo>
                  <a:pt x="28575" y="129793"/>
                </a:lnTo>
                <a:lnTo>
                  <a:pt x="28575" y="148843"/>
                </a:lnTo>
                <a:lnTo>
                  <a:pt x="47625" y="148843"/>
                </a:lnTo>
                <a:lnTo>
                  <a:pt x="47625" y="129793"/>
                </a:lnTo>
                <a:close/>
              </a:path>
              <a:path w="76200" h="4530725">
                <a:moveTo>
                  <a:pt x="47625" y="91693"/>
                </a:moveTo>
                <a:lnTo>
                  <a:pt x="28575" y="91693"/>
                </a:lnTo>
                <a:lnTo>
                  <a:pt x="28575" y="110743"/>
                </a:lnTo>
                <a:lnTo>
                  <a:pt x="47625" y="110743"/>
                </a:lnTo>
                <a:lnTo>
                  <a:pt x="47625" y="91693"/>
                </a:lnTo>
                <a:close/>
              </a:path>
              <a:path w="76200" h="4530725">
                <a:moveTo>
                  <a:pt x="47625" y="53593"/>
                </a:moveTo>
                <a:lnTo>
                  <a:pt x="28575" y="53593"/>
                </a:lnTo>
                <a:lnTo>
                  <a:pt x="28575" y="66675"/>
                </a:lnTo>
                <a:lnTo>
                  <a:pt x="38100" y="76200"/>
                </a:lnTo>
                <a:lnTo>
                  <a:pt x="47625" y="66675"/>
                </a:lnTo>
                <a:lnTo>
                  <a:pt x="47625" y="53593"/>
                </a:lnTo>
                <a:close/>
              </a:path>
              <a:path w="76200" h="4530725">
                <a:moveTo>
                  <a:pt x="28575" y="66675"/>
                </a:moveTo>
                <a:lnTo>
                  <a:pt x="28575" y="72643"/>
                </a:lnTo>
                <a:lnTo>
                  <a:pt x="34543" y="72643"/>
                </a:lnTo>
                <a:lnTo>
                  <a:pt x="28575" y="66675"/>
                </a:lnTo>
                <a:close/>
              </a:path>
              <a:path w="76200" h="4530725">
                <a:moveTo>
                  <a:pt x="47625" y="66675"/>
                </a:moveTo>
                <a:lnTo>
                  <a:pt x="41656" y="72643"/>
                </a:lnTo>
                <a:lnTo>
                  <a:pt x="47625" y="72643"/>
                </a:lnTo>
                <a:lnTo>
                  <a:pt x="47625" y="66675"/>
                </a:lnTo>
                <a:close/>
              </a:path>
              <a:path w="76200" h="4530725">
                <a:moveTo>
                  <a:pt x="38100" y="0"/>
                </a:moveTo>
                <a:lnTo>
                  <a:pt x="0" y="38100"/>
                </a:lnTo>
                <a:lnTo>
                  <a:pt x="28575" y="66675"/>
                </a:lnTo>
                <a:lnTo>
                  <a:pt x="28575" y="53593"/>
                </a:lnTo>
                <a:lnTo>
                  <a:pt x="60706" y="53593"/>
                </a:lnTo>
                <a:lnTo>
                  <a:pt x="76200" y="38100"/>
                </a:lnTo>
                <a:lnTo>
                  <a:pt x="38100" y="0"/>
                </a:lnTo>
                <a:close/>
              </a:path>
              <a:path w="76200" h="4530725">
                <a:moveTo>
                  <a:pt x="60706" y="53593"/>
                </a:moveTo>
                <a:lnTo>
                  <a:pt x="47625" y="53593"/>
                </a:lnTo>
                <a:lnTo>
                  <a:pt x="47625" y="66675"/>
                </a:lnTo>
                <a:lnTo>
                  <a:pt x="60706" y="53593"/>
                </a:lnTo>
                <a:close/>
              </a:path>
            </a:pathLst>
          </a:custGeom>
          <a:solidFill>
            <a:srgbClr val="BEBEBE"/>
          </a:solidFill>
        </p:spPr>
        <p:txBody>
          <a:bodyPr wrap="square" lIns="0" tIns="0" rIns="0" bIns="0" rtlCol="0"/>
          <a:lstStyle/>
          <a:p>
            <a:endParaRPr/>
          </a:p>
        </p:txBody>
      </p:sp>
      <p:sp>
        <p:nvSpPr>
          <p:cNvPr id="36" name="object 24">
            <a:extLst>
              <a:ext uri="{FF2B5EF4-FFF2-40B4-BE49-F238E27FC236}">
                <a16:creationId xmlns:a16="http://schemas.microsoft.com/office/drawing/2014/main" id="{B6641DCB-41B3-8486-6EA7-2BD528CC9880}"/>
              </a:ext>
            </a:extLst>
          </p:cNvPr>
          <p:cNvSpPr/>
          <p:nvPr/>
        </p:nvSpPr>
        <p:spPr>
          <a:xfrm>
            <a:off x="8207502" y="1986533"/>
            <a:ext cx="76200" cy="4530725"/>
          </a:xfrm>
          <a:custGeom>
            <a:avLst/>
            <a:gdLst/>
            <a:ahLst/>
            <a:cxnLst/>
            <a:rect l="l" t="t" r="r" b="b"/>
            <a:pathLst>
              <a:path w="76200" h="4530725">
                <a:moveTo>
                  <a:pt x="38100" y="4454131"/>
                </a:moveTo>
                <a:lnTo>
                  <a:pt x="0" y="4492231"/>
                </a:lnTo>
                <a:lnTo>
                  <a:pt x="38100" y="4530331"/>
                </a:lnTo>
                <a:lnTo>
                  <a:pt x="76200" y="4492231"/>
                </a:lnTo>
                <a:lnTo>
                  <a:pt x="28575" y="4492231"/>
                </a:lnTo>
                <a:lnTo>
                  <a:pt x="28575" y="4473181"/>
                </a:lnTo>
                <a:lnTo>
                  <a:pt x="57150" y="4473181"/>
                </a:lnTo>
                <a:lnTo>
                  <a:pt x="38100" y="4454131"/>
                </a:lnTo>
                <a:close/>
              </a:path>
              <a:path w="76200" h="4530725">
                <a:moveTo>
                  <a:pt x="47625" y="4473181"/>
                </a:moveTo>
                <a:lnTo>
                  <a:pt x="28575" y="4473181"/>
                </a:lnTo>
                <a:lnTo>
                  <a:pt x="28575" y="4492231"/>
                </a:lnTo>
                <a:lnTo>
                  <a:pt x="47625" y="4492231"/>
                </a:lnTo>
                <a:lnTo>
                  <a:pt x="47625" y="4473181"/>
                </a:lnTo>
                <a:close/>
              </a:path>
              <a:path w="76200" h="4530725">
                <a:moveTo>
                  <a:pt x="57150" y="4473181"/>
                </a:moveTo>
                <a:lnTo>
                  <a:pt x="47625" y="4473181"/>
                </a:lnTo>
                <a:lnTo>
                  <a:pt x="47625" y="4492231"/>
                </a:lnTo>
                <a:lnTo>
                  <a:pt x="76200" y="4492231"/>
                </a:lnTo>
                <a:lnTo>
                  <a:pt x="57150" y="4473181"/>
                </a:lnTo>
                <a:close/>
              </a:path>
              <a:path w="76200" h="4530725">
                <a:moveTo>
                  <a:pt x="47625" y="4435081"/>
                </a:moveTo>
                <a:lnTo>
                  <a:pt x="28575" y="4435081"/>
                </a:lnTo>
                <a:lnTo>
                  <a:pt x="28575" y="4454131"/>
                </a:lnTo>
                <a:lnTo>
                  <a:pt x="47625" y="4454131"/>
                </a:lnTo>
                <a:lnTo>
                  <a:pt x="47625" y="4435081"/>
                </a:lnTo>
                <a:close/>
              </a:path>
              <a:path w="76200" h="4530725">
                <a:moveTo>
                  <a:pt x="47625" y="4396981"/>
                </a:moveTo>
                <a:lnTo>
                  <a:pt x="28575" y="4396981"/>
                </a:lnTo>
                <a:lnTo>
                  <a:pt x="28575" y="4416031"/>
                </a:lnTo>
                <a:lnTo>
                  <a:pt x="47625" y="4416031"/>
                </a:lnTo>
                <a:lnTo>
                  <a:pt x="47625" y="4396981"/>
                </a:lnTo>
                <a:close/>
              </a:path>
              <a:path w="76200" h="4530725">
                <a:moveTo>
                  <a:pt x="47625" y="4358881"/>
                </a:moveTo>
                <a:lnTo>
                  <a:pt x="28575" y="4358881"/>
                </a:lnTo>
                <a:lnTo>
                  <a:pt x="28575" y="4377931"/>
                </a:lnTo>
                <a:lnTo>
                  <a:pt x="47625" y="4377931"/>
                </a:lnTo>
                <a:lnTo>
                  <a:pt x="47625" y="4358881"/>
                </a:lnTo>
                <a:close/>
              </a:path>
              <a:path w="76200" h="4530725">
                <a:moveTo>
                  <a:pt x="47625" y="4320781"/>
                </a:moveTo>
                <a:lnTo>
                  <a:pt x="28575" y="4320781"/>
                </a:lnTo>
                <a:lnTo>
                  <a:pt x="28575" y="4339831"/>
                </a:lnTo>
                <a:lnTo>
                  <a:pt x="47625" y="4339831"/>
                </a:lnTo>
                <a:lnTo>
                  <a:pt x="47625" y="4320781"/>
                </a:lnTo>
                <a:close/>
              </a:path>
              <a:path w="76200" h="4530725">
                <a:moveTo>
                  <a:pt x="47625" y="4282681"/>
                </a:moveTo>
                <a:lnTo>
                  <a:pt x="28575" y="4282681"/>
                </a:lnTo>
                <a:lnTo>
                  <a:pt x="28575" y="4301731"/>
                </a:lnTo>
                <a:lnTo>
                  <a:pt x="47625" y="4301731"/>
                </a:lnTo>
                <a:lnTo>
                  <a:pt x="47625" y="4282681"/>
                </a:lnTo>
                <a:close/>
              </a:path>
              <a:path w="76200" h="4530725">
                <a:moveTo>
                  <a:pt x="47625" y="4244581"/>
                </a:moveTo>
                <a:lnTo>
                  <a:pt x="28575" y="4244581"/>
                </a:lnTo>
                <a:lnTo>
                  <a:pt x="28575" y="4263631"/>
                </a:lnTo>
                <a:lnTo>
                  <a:pt x="47625" y="4263631"/>
                </a:lnTo>
                <a:lnTo>
                  <a:pt x="47625" y="4244581"/>
                </a:lnTo>
                <a:close/>
              </a:path>
              <a:path w="76200" h="4530725">
                <a:moveTo>
                  <a:pt x="47625" y="4206481"/>
                </a:moveTo>
                <a:lnTo>
                  <a:pt x="28575" y="4206481"/>
                </a:lnTo>
                <a:lnTo>
                  <a:pt x="28575" y="4225531"/>
                </a:lnTo>
                <a:lnTo>
                  <a:pt x="47625" y="4225531"/>
                </a:lnTo>
                <a:lnTo>
                  <a:pt x="47625" y="4206481"/>
                </a:lnTo>
                <a:close/>
              </a:path>
              <a:path w="76200" h="4530725">
                <a:moveTo>
                  <a:pt x="47625" y="4168381"/>
                </a:moveTo>
                <a:lnTo>
                  <a:pt x="28575" y="4168381"/>
                </a:lnTo>
                <a:lnTo>
                  <a:pt x="28575" y="4187431"/>
                </a:lnTo>
                <a:lnTo>
                  <a:pt x="47625" y="4187431"/>
                </a:lnTo>
                <a:lnTo>
                  <a:pt x="47625" y="4168381"/>
                </a:lnTo>
                <a:close/>
              </a:path>
              <a:path w="76200" h="4530725">
                <a:moveTo>
                  <a:pt x="47625" y="4130281"/>
                </a:moveTo>
                <a:lnTo>
                  <a:pt x="28575" y="4130281"/>
                </a:lnTo>
                <a:lnTo>
                  <a:pt x="28575" y="4149331"/>
                </a:lnTo>
                <a:lnTo>
                  <a:pt x="47625" y="4149331"/>
                </a:lnTo>
                <a:lnTo>
                  <a:pt x="47625" y="4130281"/>
                </a:lnTo>
                <a:close/>
              </a:path>
              <a:path w="76200" h="4530725">
                <a:moveTo>
                  <a:pt x="47625" y="4092181"/>
                </a:moveTo>
                <a:lnTo>
                  <a:pt x="28575" y="4092181"/>
                </a:lnTo>
                <a:lnTo>
                  <a:pt x="28575" y="4111231"/>
                </a:lnTo>
                <a:lnTo>
                  <a:pt x="47625" y="4111231"/>
                </a:lnTo>
                <a:lnTo>
                  <a:pt x="47625" y="4092181"/>
                </a:lnTo>
                <a:close/>
              </a:path>
              <a:path w="76200" h="4530725">
                <a:moveTo>
                  <a:pt x="47625" y="4054081"/>
                </a:moveTo>
                <a:lnTo>
                  <a:pt x="28575" y="4054081"/>
                </a:lnTo>
                <a:lnTo>
                  <a:pt x="28575" y="4073131"/>
                </a:lnTo>
                <a:lnTo>
                  <a:pt x="47625" y="4073131"/>
                </a:lnTo>
                <a:lnTo>
                  <a:pt x="47625" y="4054081"/>
                </a:lnTo>
                <a:close/>
              </a:path>
              <a:path w="76200" h="4530725">
                <a:moveTo>
                  <a:pt x="47625" y="4015981"/>
                </a:moveTo>
                <a:lnTo>
                  <a:pt x="28575" y="4015981"/>
                </a:lnTo>
                <a:lnTo>
                  <a:pt x="28575" y="4035031"/>
                </a:lnTo>
                <a:lnTo>
                  <a:pt x="47625" y="4035031"/>
                </a:lnTo>
                <a:lnTo>
                  <a:pt x="47625" y="4015981"/>
                </a:lnTo>
                <a:close/>
              </a:path>
              <a:path w="76200" h="4530725">
                <a:moveTo>
                  <a:pt x="47625" y="3977881"/>
                </a:moveTo>
                <a:lnTo>
                  <a:pt x="28575" y="3977881"/>
                </a:lnTo>
                <a:lnTo>
                  <a:pt x="28575" y="3996931"/>
                </a:lnTo>
                <a:lnTo>
                  <a:pt x="47625" y="3996931"/>
                </a:lnTo>
                <a:lnTo>
                  <a:pt x="47625" y="3977881"/>
                </a:lnTo>
                <a:close/>
              </a:path>
              <a:path w="76200" h="4530725">
                <a:moveTo>
                  <a:pt x="47625" y="3939781"/>
                </a:moveTo>
                <a:lnTo>
                  <a:pt x="28575" y="3939781"/>
                </a:lnTo>
                <a:lnTo>
                  <a:pt x="28575" y="3958831"/>
                </a:lnTo>
                <a:lnTo>
                  <a:pt x="47625" y="3958831"/>
                </a:lnTo>
                <a:lnTo>
                  <a:pt x="47625" y="3939781"/>
                </a:lnTo>
                <a:close/>
              </a:path>
              <a:path w="76200" h="4530725">
                <a:moveTo>
                  <a:pt x="47625" y="3901681"/>
                </a:moveTo>
                <a:lnTo>
                  <a:pt x="28575" y="3901681"/>
                </a:lnTo>
                <a:lnTo>
                  <a:pt x="28575" y="3920731"/>
                </a:lnTo>
                <a:lnTo>
                  <a:pt x="47625" y="3920731"/>
                </a:lnTo>
                <a:lnTo>
                  <a:pt x="47625" y="3901681"/>
                </a:lnTo>
                <a:close/>
              </a:path>
              <a:path w="76200" h="4530725">
                <a:moveTo>
                  <a:pt x="47625" y="3863581"/>
                </a:moveTo>
                <a:lnTo>
                  <a:pt x="28575" y="3863581"/>
                </a:lnTo>
                <a:lnTo>
                  <a:pt x="28575" y="3882631"/>
                </a:lnTo>
                <a:lnTo>
                  <a:pt x="47625" y="3882631"/>
                </a:lnTo>
                <a:lnTo>
                  <a:pt x="47625" y="3863581"/>
                </a:lnTo>
                <a:close/>
              </a:path>
              <a:path w="76200" h="4530725">
                <a:moveTo>
                  <a:pt x="47625" y="3825481"/>
                </a:moveTo>
                <a:lnTo>
                  <a:pt x="28575" y="3825481"/>
                </a:lnTo>
                <a:lnTo>
                  <a:pt x="28575" y="3844531"/>
                </a:lnTo>
                <a:lnTo>
                  <a:pt x="47625" y="3844531"/>
                </a:lnTo>
                <a:lnTo>
                  <a:pt x="47625" y="3825481"/>
                </a:lnTo>
                <a:close/>
              </a:path>
              <a:path w="76200" h="4530725">
                <a:moveTo>
                  <a:pt x="47625" y="3787381"/>
                </a:moveTo>
                <a:lnTo>
                  <a:pt x="28575" y="3787381"/>
                </a:lnTo>
                <a:lnTo>
                  <a:pt x="28575" y="3806431"/>
                </a:lnTo>
                <a:lnTo>
                  <a:pt x="47625" y="3806431"/>
                </a:lnTo>
                <a:lnTo>
                  <a:pt x="47625" y="3787381"/>
                </a:lnTo>
                <a:close/>
              </a:path>
              <a:path w="76200" h="4530725">
                <a:moveTo>
                  <a:pt x="47625" y="3749281"/>
                </a:moveTo>
                <a:lnTo>
                  <a:pt x="28575" y="3749281"/>
                </a:lnTo>
                <a:lnTo>
                  <a:pt x="28575" y="3768331"/>
                </a:lnTo>
                <a:lnTo>
                  <a:pt x="47625" y="3768331"/>
                </a:lnTo>
                <a:lnTo>
                  <a:pt x="47625" y="3749281"/>
                </a:lnTo>
                <a:close/>
              </a:path>
              <a:path w="76200" h="4530725">
                <a:moveTo>
                  <a:pt x="47625" y="3711181"/>
                </a:moveTo>
                <a:lnTo>
                  <a:pt x="28575" y="3711181"/>
                </a:lnTo>
                <a:lnTo>
                  <a:pt x="28575" y="3730231"/>
                </a:lnTo>
                <a:lnTo>
                  <a:pt x="47625" y="3730231"/>
                </a:lnTo>
                <a:lnTo>
                  <a:pt x="47625" y="3711181"/>
                </a:lnTo>
                <a:close/>
              </a:path>
              <a:path w="76200" h="4530725">
                <a:moveTo>
                  <a:pt x="47625" y="3673081"/>
                </a:moveTo>
                <a:lnTo>
                  <a:pt x="28575" y="3673081"/>
                </a:lnTo>
                <a:lnTo>
                  <a:pt x="28575" y="3692131"/>
                </a:lnTo>
                <a:lnTo>
                  <a:pt x="47625" y="3692131"/>
                </a:lnTo>
                <a:lnTo>
                  <a:pt x="47625" y="3673081"/>
                </a:lnTo>
                <a:close/>
              </a:path>
              <a:path w="76200" h="4530725">
                <a:moveTo>
                  <a:pt x="47625" y="3634981"/>
                </a:moveTo>
                <a:lnTo>
                  <a:pt x="28575" y="3634981"/>
                </a:lnTo>
                <a:lnTo>
                  <a:pt x="28575" y="3654031"/>
                </a:lnTo>
                <a:lnTo>
                  <a:pt x="47625" y="3654031"/>
                </a:lnTo>
                <a:lnTo>
                  <a:pt x="47625" y="3634981"/>
                </a:lnTo>
                <a:close/>
              </a:path>
              <a:path w="76200" h="4530725">
                <a:moveTo>
                  <a:pt x="47625" y="3596893"/>
                </a:moveTo>
                <a:lnTo>
                  <a:pt x="28575" y="3596893"/>
                </a:lnTo>
                <a:lnTo>
                  <a:pt x="28575" y="3615931"/>
                </a:lnTo>
                <a:lnTo>
                  <a:pt x="47625" y="3615931"/>
                </a:lnTo>
                <a:lnTo>
                  <a:pt x="47625" y="3596893"/>
                </a:lnTo>
                <a:close/>
              </a:path>
              <a:path w="76200" h="4530725">
                <a:moveTo>
                  <a:pt x="47625" y="3558793"/>
                </a:moveTo>
                <a:lnTo>
                  <a:pt x="28575" y="3558793"/>
                </a:lnTo>
                <a:lnTo>
                  <a:pt x="28575" y="3577843"/>
                </a:lnTo>
                <a:lnTo>
                  <a:pt x="47625" y="3577843"/>
                </a:lnTo>
                <a:lnTo>
                  <a:pt x="47625" y="3558793"/>
                </a:lnTo>
                <a:close/>
              </a:path>
              <a:path w="76200" h="4530725">
                <a:moveTo>
                  <a:pt x="47625" y="3520693"/>
                </a:moveTo>
                <a:lnTo>
                  <a:pt x="28575" y="3520693"/>
                </a:lnTo>
                <a:lnTo>
                  <a:pt x="28575" y="3539743"/>
                </a:lnTo>
                <a:lnTo>
                  <a:pt x="47625" y="3539743"/>
                </a:lnTo>
                <a:lnTo>
                  <a:pt x="47625" y="3520693"/>
                </a:lnTo>
                <a:close/>
              </a:path>
              <a:path w="76200" h="4530725">
                <a:moveTo>
                  <a:pt x="47625" y="3482593"/>
                </a:moveTo>
                <a:lnTo>
                  <a:pt x="28575" y="3482593"/>
                </a:lnTo>
                <a:lnTo>
                  <a:pt x="28575" y="3501643"/>
                </a:lnTo>
                <a:lnTo>
                  <a:pt x="47625" y="3501643"/>
                </a:lnTo>
                <a:lnTo>
                  <a:pt x="47625" y="3482593"/>
                </a:lnTo>
                <a:close/>
              </a:path>
              <a:path w="76200" h="4530725">
                <a:moveTo>
                  <a:pt x="47625" y="3444493"/>
                </a:moveTo>
                <a:lnTo>
                  <a:pt x="28575" y="3444493"/>
                </a:lnTo>
                <a:lnTo>
                  <a:pt x="28575" y="3463543"/>
                </a:lnTo>
                <a:lnTo>
                  <a:pt x="47625" y="3463543"/>
                </a:lnTo>
                <a:lnTo>
                  <a:pt x="47625" y="3444493"/>
                </a:lnTo>
                <a:close/>
              </a:path>
              <a:path w="76200" h="4530725">
                <a:moveTo>
                  <a:pt x="47625" y="3406393"/>
                </a:moveTo>
                <a:lnTo>
                  <a:pt x="28575" y="3406393"/>
                </a:lnTo>
                <a:lnTo>
                  <a:pt x="28575" y="3425443"/>
                </a:lnTo>
                <a:lnTo>
                  <a:pt x="47625" y="3425443"/>
                </a:lnTo>
                <a:lnTo>
                  <a:pt x="47625" y="3406393"/>
                </a:lnTo>
                <a:close/>
              </a:path>
              <a:path w="76200" h="4530725">
                <a:moveTo>
                  <a:pt x="47625" y="3368293"/>
                </a:moveTo>
                <a:lnTo>
                  <a:pt x="28575" y="3368293"/>
                </a:lnTo>
                <a:lnTo>
                  <a:pt x="28575" y="3387343"/>
                </a:lnTo>
                <a:lnTo>
                  <a:pt x="47625" y="3387343"/>
                </a:lnTo>
                <a:lnTo>
                  <a:pt x="47625" y="3368293"/>
                </a:lnTo>
                <a:close/>
              </a:path>
              <a:path w="76200" h="4530725">
                <a:moveTo>
                  <a:pt x="47625" y="3330193"/>
                </a:moveTo>
                <a:lnTo>
                  <a:pt x="28575" y="3330193"/>
                </a:lnTo>
                <a:lnTo>
                  <a:pt x="28575" y="3349243"/>
                </a:lnTo>
                <a:lnTo>
                  <a:pt x="47625" y="3349243"/>
                </a:lnTo>
                <a:lnTo>
                  <a:pt x="47625" y="3330193"/>
                </a:lnTo>
                <a:close/>
              </a:path>
              <a:path w="76200" h="4530725">
                <a:moveTo>
                  <a:pt x="47625" y="3292093"/>
                </a:moveTo>
                <a:lnTo>
                  <a:pt x="28575" y="3292093"/>
                </a:lnTo>
                <a:lnTo>
                  <a:pt x="28575" y="3311143"/>
                </a:lnTo>
                <a:lnTo>
                  <a:pt x="47625" y="3311143"/>
                </a:lnTo>
                <a:lnTo>
                  <a:pt x="47625" y="3292093"/>
                </a:lnTo>
                <a:close/>
              </a:path>
              <a:path w="76200" h="4530725">
                <a:moveTo>
                  <a:pt x="47625" y="3253993"/>
                </a:moveTo>
                <a:lnTo>
                  <a:pt x="28575" y="3253993"/>
                </a:lnTo>
                <a:lnTo>
                  <a:pt x="28575" y="3273043"/>
                </a:lnTo>
                <a:lnTo>
                  <a:pt x="47625" y="3273043"/>
                </a:lnTo>
                <a:lnTo>
                  <a:pt x="47625" y="3253993"/>
                </a:lnTo>
                <a:close/>
              </a:path>
              <a:path w="76200" h="4530725">
                <a:moveTo>
                  <a:pt x="47625" y="3215893"/>
                </a:moveTo>
                <a:lnTo>
                  <a:pt x="28575" y="3215893"/>
                </a:lnTo>
                <a:lnTo>
                  <a:pt x="28575" y="3234943"/>
                </a:lnTo>
                <a:lnTo>
                  <a:pt x="47625" y="3234943"/>
                </a:lnTo>
                <a:lnTo>
                  <a:pt x="47625" y="3215893"/>
                </a:lnTo>
                <a:close/>
              </a:path>
              <a:path w="76200" h="4530725">
                <a:moveTo>
                  <a:pt x="47625" y="3177793"/>
                </a:moveTo>
                <a:lnTo>
                  <a:pt x="28575" y="3177793"/>
                </a:lnTo>
                <a:lnTo>
                  <a:pt x="28575" y="3196843"/>
                </a:lnTo>
                <a:lnTo>
                  <a:pt x="47625" y="3196843"/>
                </a:lnTo>
                <a:lnTo>
                  <a:pt x="47625" y="3177793"/>
                </a:lnTo>
                <a:close/>
              </a:path>
              <a:path w="76200" h="4530725">
                <a:moveTo>
                  <a:pt x="47625" y="3139693"/>
                </a:moveTo>
                <a:lnTo>
                  <a:pt x="28575" y="3139693"/>
                </a:lnTo>
                <a:lnTo>
                  <a:pt x="28575" y="3158743"/>
                </a:lnTo>
                <a:lnTo>
                  <a:pt x="47625" y="3158743"/>
                </a:lnTo>
                <a:lnTo>
                  <a:pt x="47625" y="3139693"/>
                </a:lnTo>
                <a:close/>
              </a:path>
              <a:path w="76200" h="4530725">
                <a:moveTo>
                  <a:pt x="47625" y="3101593"/>
                </a:moveTo>
                <a:lnTo>
                  <a:pt x="28575" y="3101593"/>
                </a:lnTo>
                <a:lnTo>
                  <a:pt x="28575" y="3120643"/>
                </a:lnTo>
                <a:lnTo>
                  <a:pt x="47625" y="3120643"/>
                </a:lnTo>
                <a:lnTo>
                  <a:pt x="47625" y="3101593"/>
                </a:lnTo>
                <a:close/>
              </a:path>
              <a:path w="76200" h="4530725">
                <a:moveTo>
                  <a:pt x="47625" y="3063493"/>
                </a:moveTo>
                <a:lnTo>
                  <a:pt x="28575" y="3063493"/>
                </a:lnTo>
                <a:lnTo>
                  <a:pt x="28575" y="3082543"/>
                </a:lnTo>
                <a:lnTo>
                  <a:pt x="47625" y="3082543"/>
                </a:lnTo>
                <a:lnTo>
                  <a:pt x="47625" y="3063493"/>
                </a:lnTo>
                <a:close/>
              </a:path>
              <a:path w="76200" h="4530725">
                <a:moveTo>
                  <a:pt x="47625" y="3025393"/>
                </a:moveTo>
                <a:lnTo>
                  <a:pt x="28575" y="3025393"/>
                </a:lnTo>
                <a:lnTo>
                  <a:pt x="28575" y="3044443"/>
                </a:lnTo>
                <a:lnTo>
                  <a:pt x="47625" y="3044443"/>
                </a:lnTo>
                <a:lnTo>
                  <a:pt x="47625" y="3025393"/>
                </a:lnTo>
                <a:close/>
              </a:path>
              <a:path w="76200" h="4530725">
                <a:moveTo>
                  <a:pt x="47625" y="2987293"/>
                </a:moveTo>
                <a:lnTo>
                  <a:pt x="28575" y="2987293"/>
                </a:lnTo>
                <a:lnTo>
                  <a:pt x="28575" y="3006343"/>
                </a:lnTo>
                <a:lnTo>
                  <a:pt x="47625" y="3006343"/>
                </a:lnTo>
                <a:lnTo>
                  <a:pt x="47625" y="2987293"/>
                </a:lnTo>
                <a:close/>
              </a:path>
              <a:path w="76200" h="4530725">
                <a:moveTo>
                  <a:pt x="47625" y="2949193"/>
                </a:moveTo>
                <a:lnTo>
                  <a:pt x="28575" y="2949193"/>
                </a:lnTo>
                <a:lnTo>
                  <a:pt x="28575" y="2968243"/>
                </a:lnTo>
                <a:lnTo>
                  <a:pt x="47625" y="2968243"/>
                </a:lnTo>
                <a:lnTo>
                  <a:pt x="47625" y="2949193"/>
                </a:lnTo>
                <a:close/>
              </a:path>
              <a:path w="76200" h="4530725">
                <a:moveTo>
                  <a:pt x="47625" y="2911093"/>
                </a:moveTo>
                <a:lnTo>
                  <a:pt x="28575" y="2911093"/>
                </a:lnTo>
                <a:lnTo>
                  <a:pt x="28575" y="2930143"/>
                </a:lnTo>
                <a:lnTo>
                  <a:pt x="47625" y="2930143"/>
                </a:lnTo>
                <a:lnTo>
                  <a:pt x="47625" y="2911093"/>
                </a:lnTo>
                <a:close/>
              </a:path>
              <a:path w="76200" h="4530725">
                <a:moveTo>
                  <a:pt x="47625" y="2872993"/>
                </a:moveTo>
                <a:lnTo>
                  <a:pt x="28575" y="2872993"/>
                </a:lnTo>
                <a:lnTo>
                  <a:pt x="28575" y="2892043"/>
                </a:lnTo>
                <a:lnTo>
                  <a:pt x="47625" y="2892043"/>
                </a:lnTo>
                <a:lnTo>
                  <a:pt x="47625" y="2872993"/>
                </a:lnTo>
                <a:close/>
              </a:path>
              <a:path w="76200" h="4530725">
                <a:moveTo>
                  <a:pt x="47625" y="2834893"/>
                </a:moveTo>
                <a:lnTo>
                  <a:pt x="28575" y="2834893"/>
                </a:lnTo>
                <a:lnTo>
                  <a:pt x="28575" y="2853943"/>
                </a:lnTo>
                <a:lnTo>
                  <a:pt x="47625" y="2853943"/>
                </a:lnTo>
                <a:lnTo>
                  <a:pt x="47625" y="2834893"/>
                </a:lnTo>
                <a:close/>
              </a:path>
              <a:path w="76200" h="4530725">
                <a:moveTo>
                  <a:pt x="47625" y="2796793"/>
                </a:moveTo>
                <a:lnTo>
                  <a:pt x="28575" y="2796793"/>
                </a:lnTo>
                <a:lnTo>
                  <a:pt x="28575" y="2815843"/>
                </a:lnTo>
                <a:lnTo>
                  <a:pt x="47625" y="2815843"/>
                </a:lnTo>
                <a:lnTo>
                  <a:pt x="47625" y="2796793"/>
                </a:lnTo>
                <a:close/>
              </a:path>
              <a:path w="76200" h="4530725">
                <a:moveTo>
                  <a:pt x="47625" y="2758693"/>
                </a:moveTo>
                <a:lnTo>
                  <a:pt x="28575" y="2758693"/>
                </a:lnTo>
                <a:lnTo>
                  <a:pt x="28575" y="2777743"/>
                </a:lnTo>
                <a:lnTo>
                  <a:pt x="47625" y="2777743"/>
                </a:lnTo>
                <a:lnTo>
                  <a:pt x="47625" y="2758693"/>
                </a:lnTo>
                <a:close/>
              </a:path>
              <a:path w="76200" h="4530725">
                <a:moveTo>
                  <a:pt x="47625" y="2720593"/>
                </a:moveTo>
                <a:lnTo>
                  <a:pt x="28575" y="2720593"/>
                </a:lnTo>
                <a:lnTo>
                  <a:pt x="28575" y="2739643"/>
                </a:lnTo>
                <a:lnTo>
                  <a:pt x="47625" y="2739643"/>
                </a:lnTo>
                <a:lnTo>
                  <a:pt x="47625" y="2720593"/>
                </a:lnTo>
                <a:close/>
              </a:path>
              <a:path w="76200" h="4530725">
                <a:moveTo>
                  <a:pt x="47625" y="2682493"/>
                </a:moveTo>
                <a:lnTo>
                  <a:pt x="28575" y="2682493"/>
                </a:lnTo>
                <a:lnTo>
                  <a:pt x="28575" y="2701543"/>
                </a:lnTo>
                <a:lnTo>
                  <a:pt x="47625" y="2701543"/>
                </a:lnTo>
                <a:lnTo>
                  <a:pt x="47625" y="2682493"/>
                </a:lnTo>
                <a:close/>
              </a:path>
              <a:path w="76200" h="4530725">
                <a:moveTo>
                  <a:pt x="47625" y="2644393"/>
                </a:moveTo>
                <a:lnTo>
                  <a:pt x="28575" y="2644393"/>
                </a:lnTo>
                <a:lnTo>
                  <a:pt x="28575" y="2663443"/>
                </a:lnTo>
                <a:lnTo>
                  <a:pt x="47625" y="2663443"/>
                </a:lnTo>
                <a:lnTo>
                  <a:pt x="47625" y="2644393"/>
                </a:lnTo>
                <a:close/>
              </a:path>
              <a:path w="76200" h="4530725">
                <a:moveTo>
                  <a:pt x="47625" y="2606293"/>
                </a:moveTo>
                <a:lnTo>
                  <a:pt x="28575" y="2606293"/>
                </a:lnTo>
                <a:lnTo>
                  <a:pt x="28575" y="2625343"/>
                </a:lnTo>
                <a:lnTo>
                  <a:pt x="47625" y="2625343"/>
                </a:lnTo>
                <a:lnTo>
                  <a:pt x="47625" y="2606293"/>
                </a:lnTo>
                <a:close/>
              </a:path>
              <a:path w="76200" h="4530725">
                <a:moveTo>
                  <a:pt x="47625" y="2568193"/>
                </a:moveTo>
                <a:lnTo>
                  <a:pt x="28575" y="2568193"/>
                </a:lnTo>
                <a:lnTo>
                  <a:pt x="28575" y="2587243"/>
                </a:lnTo>
                <a:lnTo>
                  <a:pt x="47625" y="2587243"/>
                </a:lnTo>
                <a:lnTo>
                  <a:pt x="47625" y="2568193"/>
                </a:lnTo>
                <a:close/>
              </a:path>
              <a:path w="76200" h="4530725">
                <a:moveTo>
                  <a:pt x="47625" y="2530093"/>
                </a:moveTo>
                <a:lnTo>
                  <a:pt x="28575" y="2530093"/>
                </a:lnTo>
                <a:lnTo>
                  <a:pt x="28575" y="2549143"/>
                </a:lnTo>
                <a:lnTo>
                  <a:pt x="47625" y="2549143"/>
                </a:lnTo>
                <a:lnTo>
                  <a:pt x="47625" y="2530093"/>
                </a:lnTo>
                <a:close/>
              </a:path>
              <a:path w="76200" h="4530725">
                <a:moveTo>
                  <a:pt x="47625" y="2491993"/>
                </a:moveTo>
                <a:lnTo>
                  <a:pt x="28575" y="2491993"/>
                </a:lnTo>
                <a:lnTo>
                  <a:pt x="28575" y="2511043"/>
                </a:lnTo>
                <a:lnTo>
                  <a:pt x="47625" y="2511043"/>
                </a:lnTo>
                <a:lnTo>
                  <a:pt x="47625" y="2491993"/>
                </a:lnTo>
                <a:close/>
              </a:path>
              <a:path w="76200" h="4530725">
                <a:moveTo>
                  <a:pt x="47625" y="2453893"/>
                </a:moveTo>
                <a:lnTo>
                  <a:pt x="28575" y="2453893"/>
                </a:lnTo>
                <a:lnTo>
                  <a:pt x="28575" y="2472943"/>
                </a:lnTo>
                <a:lnTo>
                  <a:pt x="47625" y="2472943"/>
                </a:lnTo>
                <a:lnTo>
                  <a:pt x="47625" y="2453893"/>
                </a:lnTo>
                <a:close/>
              </a:path>
              <a:path w="76200" h="4530725">
                <a:moveTo>
                  <a:pt x="47625" y="2415793"/>
                </a:moveTo>
                <a:lnTo>
                  <a:pt x="28575" y="2415793"/>
                </a:lnTo>
                <a:lnTo>
                  <a:pt x="28575" y="2434843"/>
                </a:lnTo>
                <a:lnTo>
                  <a:pt x="47625" y="2434843"/>
                </a:lnTo>
                <a:lnTo>
                  <a:pt x="47625" y="2415793"/>
                </a:lnTo>
                <a:close/>
              </a:path>
              <a:path w="76200" h="4530725">
                <a:moveTo>
                  <a:pt x="47625" y="2377693"/>
                </a:moveTo>
                <a:lnTo>
                  <a:pt x="28575" y="2377693"/>
                </a:lnTo>
                <a:lnTo>
                  <a:pt x="28575" y="2396743"/>
                </a:lnTo>
                <a:lnTo>
                  <a:pt x="47625" y="2396743"/>
                </a:lnTo>
                <a:lnTo>
                  <a:pt x="47625" y="2377693"/>
                </a:lnTo>
                <a:close/>
              </a:path>
              <a:path w="76200" h="4530725">
                <a:moveTo>
                  <a:pt x="47625" y="2339593"/>
                </a:moveTo>
                <a:lnTo>
                  <a:pt x="28575" y="2339593"/>
                </a:lnTo>
                <a:lnTo>
                  <a:pt x="28575" y="2358643"/>
                </a:lnTo>
                <a:lnTo>
                  <a:pt x="47625" y="2358643"/>
                </a:lnTo>
                <a:lnTo>
                  <a:pt x="47625" y="2339593"/>
                </a:lnTo>
                <a:close/>
              </a:path>
              <a:path w="76200" h="4530725">
                <a:moveTo>
                  <a:pt x="47625" y="2301493"/>
                </a:moveTo>
                <a:lnTo>
                  <a:pt x="28575" y="2301493"/>
                </a:lnTo>
                <a:lnTo>
                  <a:pt x="28575" y="2320543"/>
                </a:lnTo>
                <a:lnTo>
                  <a:pt x="47625" y="2320543"/>
                </a:lnTo>
                <a:lnTo>
                  <a:pt x="47625" y="2301493"/>
                </a:lnTo>
                <a:close/>
              </a:path>
              <a:path w="76200" h="4530725">
                <a:moveTo>
                  <a:pt x="47625" y="2263393"/>
                </a:moveTo>
                <a:lnTo>
                  <a:pt x="28575" y="2263393"/>
                </a:lnTo>
                <a:lnTo>
                  <a:pt x="28575" y="2282443"/>
                </a:lnTo>
                <a:lnTo>
                  <a:pt x="47625" y="2282443"/>
                </a:lnTo>
                <a:lnTo>
                  <a:pt x="47625" y="2263393"/>
                </a:lnTo>
                <a:close/>
              </a:path>
              <a:path w="76200" h="4530725">
                <a:moveTo>
                  <a:pt x="47625" y="2225293"/>
                </a:moveTo>
                <a:lnTo>
                  <a:pt x="28575" y="2225293"/>
                </a:lnTo>
                <a:lnTo>
                  <a:pt x="28575" y="2244343"/>
                </a:lnTo>
                <a:lnTo>
                  <a:pt x="47625" y="2244343"/>
                </a:lnTo>
                <a:lnTo>
                  <a:pt x="47625" y="2225293"/>
                </a:lnTo>
                <a:close/>
              </a:path>
              <a:path w="76200" h="4530725">
                <a:moveTo>
                  <a:pt x="47625" y="2187193"/>
                </a:moveTo>
                <a:lnTo>
                  <a:pt x="28575" y="2187193"/>
                </a:lnTo>
                <a:lnTo>
                  <a:pt x="28575" y="2206243"/>
                </a:lnTo>
                <a:lnTo>
                  <a:pt x="47625" y="2206243"/>
                </a:lnTo>
                <a:lnTo>
                  <a:pt x="47625" y="2187193"/>
                </a:lnTo>
                <a:close/>
              </a:path>
              <a:path w="76200" h="4530725">
                <a:moveTo>
                  <a:pt x="47625" y="2149093"/>
                </a:moveTo>
                <a:lnTo>
                  <a:pt x="28575" y="2149093"/>
                </a:lnTo>
                <a:lnTo>
                  <a:pt x="28575" y="2168143"/>
                </a:lnTo>
                <a:lnTo>
                  <a:pt x="47625" y="2168143"/>
                </a:lnTo>
                <a:lnTo>
                  <a:pt x="47625" y="2149093"/>
                </a:lnTo>
                <a:close/>
              </a:path>
              <a:path w="76200" h="4530725">
                <a:moveTo>
                  <a:pt x="47625" y="2110993"/>
                </a:moveTo>
                <a:lnTo>
                  <a:pt x="28575" y="2110993"/>
                </a:lnTo>
                <a:lnTo>
                  <a:pt x="28575" y="2130043"/>
                </a:lnTo>
                <a:lnTo>
                  <a:pt x="47625" y="2130043"/>
                </a:lnTo>
                <a:lnTo>
                  <a:pt x="47625" y="2110993"/>
                </a:lnTo>
                <a:close/>
              </a:path>
              <a:path w="76200" h="4530725">
                <a:moveTo>
                  <a:pt x="47625" y="2072893"/>
                </a:moveTo>
                <a:lnTo>
                  <a:pt x="28575" y="2072893"/>
                </a:lnTo>
                <a:lnTo>
                  <a:pt x="28575" y="2091943"/>
                </a:lnTo>
                <a:lnTo>
                  <a:pt x="47625" y="2091943"/>
                </a:lnTo>
                <a:lnTo>
                  <a:pt x="47625" y="2072893"/>
                </a:lnTo>
                <a:close/>
              </a:path>
              <a:path w="76200" h="4530725">
                <a:moveTo>
                  <a:pt x="47625" y="2034793"/>
                </a:moveTo>
                <a:lnTo>
                  <a:pt x="28575" y="2034793"/>
                </a:lnTo>
                <a:lnTo>
                  <a:pt x="28575" y="2053843"/>
                </a:lnTo>
                <a:lnTo>
                  <a:pt x="47625" y="2053843"/>
                </a:lnTo>
                <a:lnTo>
                  <a:pt x="47625" y="2034793"/>
                </a:lnTo>
                <a:close/>
              </a:path>
              <a:path w="76200" h="4530725">
                <a:moveTo>
                  <a:pt x="47625" y="1996693"/>
                </a:moveTo>
                <a:lnTo>
                  <a:pt x="28575" y="1996693"/>
                </a:lnTo>
                <a:lnTo>
                  <a:pt x="28575" y="2015743"/>
                </a:lnTo>
                <a:lnTo>
                  <a:pt x="47625" y="2015743"/>
                </a:lnTo>
                <a:lnTo>
                  <a:pt x="47625" y="1996693"/>
                </a:lnTo>
                <a:close/>
              </a:path>
              <a:path w="76200" h="4530725">
                <a:moveTo>
                  <a:pt x="47625" y="1958593"/>
                </a:moveTo>
                <a:lnTo>
                  <a:pt x="28575" y="1958593"/>
                </a:lnTo>
                <a:lnTo>
                  <a:pt x="28575" y="1977643"/>
                </a:lnTo>
                <a:lnTo>
                  <a:pt x="47625" y="1977643"/>
                </a:lnTo>
                <a:lnTo>
                  <a:pt x="47625" y="1958593"/>
                </a:lnTo>
                <a:close/>
              </a:path>
              <a:path w="76200" h="4530725">
                <a:moveTo>
                  <a:pt x="47625" y="1920493"/>
                </a:moveTo>
                <a:lnTo>
                  <a:pt x="28575" y="1920493"/>
                </a:lnTo>
                <a:lnTo>
                  <a:pt x="28575" y="1939543"/>
                </a:lnTo>
                <a:lnTo>
                  <a:pt x="47625" y="1939543"/>
                </a:lnTo>
                <a:lnTo>
                  <a:pt x="47625" y="1920493"/>
                </a:lnTo>
                <a:close/>
              </a:path>
              <a:path w="76200" h="4530725">
                <a:moveTo>
                  <a:pt x="47625" y="1882393"/>
                </a:moveTo>
                <a:lnTo>
                  <a:pt x="28575" y="1882393"/>
                </a:lnTo>
                <a:lnTo>
                  <a:pt x="28575" y="1901443"/>
                </a:lnTo>
                <a:lnTo>
                  <a:pt x="47625" y="1901443"/>
                </a:lnTo>
                <a:lnTo>
                  <a:pt x="47625" y="1882393"/>
                </a:lnTo>
                <a:close/>
              </a:path>
              <a:path w="76200" h="4530725">
                <a:moveTo>
                  <a:pt x="47625" y="1844293"/>
                </a:moveTo>
                <a:lnTo>
                  <a:pt x="28575" y="1844293"/>
                </a:lnTo>
                <a:lnTo>
                  <a:pt x="28575" y="1863343"/>
                </a:lnTo>
                <a:lnTo>
                  <a:pt x="47625" y="1863343"/>
                </a:lnTo>
                <a:lnTo>
                  <a:pt x="47625" y="1844293"/>
                </a:lnTo>
                <a:close/>
              </a:path>
              <a:path w="76200" h="4530725">
                <a:moveTo>
                  <a:pt x="47625" y="1806193"/>
                </a:moveTo>
                <a:lnTo>
                  <a:pt x="28575" y="1806193"/>
                </a:lnTo>
                <a:lnTo>
                  <a:pt x="28575" y="1825243"/>
                </a:lnTo>
                <a:lnTo>
                  <a:pt x="47625" y="1825243"/>
                </a:lnTo>
                <a:lnTo>
                  <a:pt x="47625" y="1806193"/>
                </a:lnTo>
                <a:close/>
              </a:path>
              <a:path w="76200" h="4530725">
                <a:moveTo>
                  <a:pt x="47625" y="1768093"/>
                </a:moveTo>
                <a:lnTo>
                  <a:pt x="28575" y="1768093"/>
                </a:lnTo>
                <a:lnTo>
                  <a:pt x="28575" y="1787143"/>
                </a:lnTo>
                <a:lnTo>
                  <a:pt x="47625" y="1787143"/>
                </a:lnTo>
                <a:lnTo>
                  <a:pt x="47625" y="1768093"/>
                </a:lnTo>
                <a:close/>
              </a:path>
              <a:path w="76200" h="4530725">
                <a:moveTo>
                  <a:pt x="47625" y="1729993"/>
                </a:moveTo>
                <a:lnTo>
                  <a:pt x="28575" y="1729993"/>
                </a:lnTo>
                <a:lnTo>
                  <a:pt x="28575" y="1749043"/>
                </a:lnTo>
                <a:lnTo>
                  <a:pt x="47625" y="1749043"/>
                </a:lnTo>
                <a:lnTo>
                  <a:pt x="47625" y="1729993"/>
                </a:lnTo>
                <a:close/>
              </a:path>
              <a:path w="76200" h="4530725">
                <a:moveTo>
                  <a:pt x="47625" y="1691893"/>
                </a:moveTo>
                <a:lnTo>
                  <a:pt x="28575" y="1691893"/>
                </a:lnTo>
                <a:lnTo>
                  <a:pt x="28575" y="1710943"/>
                </a:lnTo>
                <a:lnTo>
                  <a:pt x="47625" y="1710943"/>
                </a:lnTo>
                <a:lnTo>
                  <a:pt x="47625" y="1691893"/>
                </a:lnTo>
                <a:close/>
              </a:path>
              <a:path w="76200" h="4530725">
                <a:moveTo>
                  <a:pt x="47625" y="1653793"/>
                </a:moveTo>
                <a:lnTo>
                  <a:pt x="28575" y="1653793"/>
                </a:lnTo>
                <a:lnTo>
                  <a:pt x="28575" y="1672843"/>
                </a:lnTo>
                <a:lnTo>
                  <a:pt x="47625" y="1672843"/>
                </a:lnTo>
                <a:lnTo>
                  <a:pt x="47625" y="1653793"/>
                </a:lnTo>
                <a:close/>
              </a:path>
              <a:path w="76200" h="4530725">
                <a:moveTo>
                  <a:pt x="47625" y="1615693"/>
                </a:moveTo>
                <a:lnTo>
                  <a:pt x="28575" y="1615693"/>
                </a:lnTo>
                <a:lnTo>
                  <a:pt x="28575" y="1634743"/>
                </a:lnTo>
                <a:lnTo>
                  <a:pt x="47625" y="1634743"/>
                </a:lnTo>
                <a:lnTo>
                  <a:pt x="47625" y="1615693"/>
                </a:lnTo>
                <a:close/>
              </a:path>
              <a:path w="76200" h="4530725">
                <a:moveTo>
                  <a:pt x="47625" y="1577593"/>
                </a:moveTo>
                <a:lnTo>
                  <a:pt x="28575" y="1577593"/>
                </a:lnTo>
                <a:lnTo>
                  <a:pt x="28575" y="1596643"/>
                </a:lnTo>
                <a:lnTo>
                  <a:pt x="47625" y="1596643"/>
                </a:lnTo>
                <a:lnTo>
                  <a:pt x="47625" y="1577593"/>
                </a:lnTo>
                <a:close/>
              </a:path>
              <a:path w="76200" h="4530725">
                <a:moveTo>
                  <a:pt x="47625" y="1539493"/>
                </a:moveTo>
                <a:lnTo>
                  <a:pt x="28575" y="1539493"/>
                </a:lnTo>
                <a:lnTo>
                  <a:pt x="28575" y="1558543"/>
                </a:lnTo>
                <a:lnTo>
                  <a:pt x="47625" y="1558543"/>
                </a:lnTo>
                <a:lnTo>
                  <a:pt x="47625" y="1539493"/>
                </a:lnTo>
                <a:close/>
              </a:path>
              <a:path w="76200" h="4530725">
                <a:moveTo>
                  <a:pt x="47625" y="1501393"/>
                </a:moveTo>
                <a:lnTo>
                  <a:pt x="28575" y="1501393"/>
                </a:lnTo>
                <a:lnTo>
                  <a:pt x="28575" y="1520443"/>
                </a:lnTo>
                <a:lnTo>
                  <a:pt x="47625" y="1520443"/>
                </a:lnTo>
                <a:lnTo>
                  <a:pt x="47625" y="1501393"/>
                </a:lnTo>
                <a:close/>
              </a:path>
              <a:path w="76200" h="4530725">
                <a:moveTo>
                  <a:pt x="47625" y="1463293"/>
                </a:moveTo>
                <a:lnTo>
                  <a:pt x="28575" y="1463293"/>
                </a:lnTo>
                <a:lnTo>
                  <a:pt x="28575" y="1482343"/>
                </a:lnTo>
                <a:lnTo>
                  <a:pt x="47625" y="1482343"/>
                </a:lnTo>
                <a:lnTo>
                  <a:pt x="47625" y="1463293"/>
                </a:lnTo>
                <a:close/>
              </a:path>
              <a:path w="76200" h="4530725">
                <a:moveTo>
                  <a:pt x="47625" y="1425193"/>
                </a:moveTo>
                <a:lnTo>
                  <a:pt x="28575" y="1425193"/>
                </a:lnTo>
                <a:lnTo>
                  <a:pt x="28575" y="1444243"/>
                </a:lnTo>
                <a:lnTo>
                  <a:pt x="47625" y="1444243"/>
                </a:lnTo>
                <a:lnTo>
                  <a:pt x="47625" y="1425193"/>
                </a:lnTo>
                <a:close/>
              </a:path>
              <a:path w="76200" h="4530725">
                <a:moveTo>
                  <a:pt x="47625" y="1387093"/>
                </a:moveTo>
                <a:lnTo>
                  <a:pt x="28575" y="1387093"/>
                </a:lnTo>
                <a:lnTo>
                  <a:pt x="28575" y="1406143"/>
                </a:lnTo>
                <a:lnTo>
                  <a:pt x="47625" y="1406143"/>
                </a:lnTo>
                <a:lnTo>
                  <a:pt x="47625" y="1387093"/>
                </a:lnTo>
                <a:close/>
              </a:path>
              <a:path w="76200" h="4530725">
                <a:moveTo>
                  <a:pt x="47625" y="1348993"/>
                </a:moveTo>
                <a:lnTo>
                  <a:pt x="28575" y="1348993"/>
                </a:lnTo>
                <a:lnTo>
                  <a:pt x="28575" y="1368043"/>
                </a:lnTo>
                <a:lnTo>
                  <a:pt x="47625" y="1368043"/>
                </a:lnTo>
                <a:lnTo>
                  <a:pt x="47625" y="1348993"/>
                </a:lnTo>
                <a:close/>
              </a:path>
              <a:path w="76200" h="4530725">
                <a:moveTo>
                  <a:pt x="47625" y="1310893"/>
                </a:moveTo>
                <a:lnTo>
                  <a:pt x="28575" y="1310893"/>
                </a:lnTo>
                <a:lnTo>
                  <a:pt x="28575" y="1329943"/>
                </a:lnTo>
                <a:lnTo>
                  <a:pt x="47625" y="1329943"/>
                </a:lnTo>
                <a:lnTo>
                  <a:pt x="47625" y="1310893"/>
                </a:lnTo>
                <a:close/>
              </a:path>
              <a:path w="76200" h="4530725">
                <a:moveTo>
                  <a:pt x="47625" y="1272793"/>
                </a:moveTo>
                <a:lnTo>
                  <a:pt x="28575" y="1272793"/>
                </a:lnTo>
                <a:lnTo>
                  <a:pt x="28575" y="1291843"/>
                </a:lnTo>
                <a:lnTo>
                  <a:pt x="47625" y="1291843"/>
                </a:lnTo>
                <a:lnTo>
                  <a:pt x="47625" y="1272793"/>
                </a:lnTo>
                <a:close/>
              </a:path>
              <a:path w="76200" h="4530725">
                <a:moveTo>
                  <a:pt x="47625" y="1234693"/>
                </a:moveTo>
                <a:lnTo>
                  <a:pt x="28575" y="1234693"/>
                </a:lnTo>
                <a:lnTo>
                  <a:pt x="28575" y="1253743"/>
                </a:lnTo>
                <a:lnTo>
                  <a:pt x="47625" y="1253743"/>
                </a:lnTo>
                <a:lnTo>
                  <a:pt x="47625" y="1234693"/>
                </a:lnTo>
                <a:close/>
              </a:path>
              <a:path w="76200" h="4530725">
                <a:moveTo>
                  <a:pt x="47625" y="1196593"/>
                </a:moveTo>
                <a:lnTo>
                  <a:pt x="28575" y="1196593"/>
                </a:lnTo>
                <a:lnTo>
                  <a:pt x="28575" y="1215643"/>
                </a:lnTo>
                <a:lnTo>
                  <a:pt x="47625" y="1215643"/>
                </a:lnTo>
                <a:lnTo>
                  <a:pt x="47625" y="1196593"/>
                </a:lnTo>
                <a:close/>
              </a:path>
              <a:path w="76200" h="4530725">
                <a:moveTo>
                  <a:pt x="47625" y="1158493"/>
                </a:moveTo>
                <a:lnTo>
                  <a:pt x="28575" y="1158493"/>
                </a:lnTo>
                <a:lnTo>
                  <a:pt x="28575" y="1177543"/>
                </a:lnTo>
                <a:lnTo>
                  <a:pt x="47625" y="1177543"/>
                </a:lnTo>
                <a:lnTo>
                  <a:pt x="47625" y="1158493"/>
                </a:lnTo>
                <a:close/>
              </a:path>
              <a:path w="76200" h="4530725">
                <a:moveTo>
                  <a:pt x="47625" y="1120393"/>
                </a:moveTo>
                <a:lnTo>
                  <a:pt x="28575" y="1120393"/>
                </a:lnTo>
                <a:lnTo>
                  <a:pt x="28575" y="1139443"/>
                </a:lnTo>
                <a:lnTo>
                  <a:pt x="47625" y="1139443"/>
                </a:lnTo>
                <a:lnTo>
                  <a:pt x="47625" y="1120393"/>
                </a:lnTo>
                <a:close/>
              </a:path>
              <a:path w="76200" h="4530725">
                <a:moveTo>
                  <a:pt x="47625" y="1082293"/>
                </a:moveTo>
                <a:lnTo>
                  <a:pt x="28575" y="1082293"/>
                </a:lnTo>
                <a:lnTo>
                  <a:pt x="28575" y="1101343"/>
                </a:lnTo>
                <a:lnTo>
                  <a:pt x="47625" y="1101343"/>
                </a:lnTo>
                <a:lnTo>
                  <a:pt x="47625" y="1082293"/>
                </a:lnTo>
                <a:close/>
              </a:path>
              <a:path w="76200" h="4530725">
                <a:moveTo>
                  <a:pt x="47625" y="1044193"/>
                </a:moveTo>
                <a:lnTo>
                  <a:pt x="28575" y="1044193"/>
                </a:lnTo>
                <a:lnTo>
                  <a:pt x="28575" y="1063243"/>
                </a:lnTo>
                <a:lnTo>
                  <a:pt x="47625" y="1063243"/>
                </a:lnTo>
                <a:lnTo>
                  <a:pt x="47625" y="1044193"/>
                </a:lnTo>
                <a:close/>
              </a:path>
              <a:path w="76200" h="4530725">
                <a:moveTo>
                  <a:pt x="47625" y="1006093"/>
                </a:moveTo>
                <a:lnTo>
                  <a:pt x="28575" y="1006093"/>
                </a:lnTo>
                <a:lnTo>
                  <a:pt x="28575" y="1025143"/>
                </a:lnTo>
                <a:lnTo>
                  <a:pt x="47625" y="1025143"/>
                </a:lnTo>
                <a:lnTo>
                  <a:pt x="47625" y="1006093"/>
                </a:lnTo>
                <a:close/>
              </a:path>
              <a:path w="76200" h="4530725">
                <a:moveTo>
                  <a:pt x="47625" y="967993"/>
                </a:moveTo>
                <a:lnTo>
                  <a:pt x="28575" y="967993"/>
                </a:lnTo>
                <a:lnTo>
                  <a:pt x="28575" y="987043"/>
                </a:lnTo>
                <a:lnTo>
                  <a:pt x="47625" y="987043"/>
                </a:lnTo>
                <a:lnTo>
                  <a:pt x="47625" y="967993"/>
                </a:lnTo>
                <a:close/>
              </a:path>
              <a:path w="76200" h="4530725">
                <a:moveTo>
                  <a:pt x="47625" y="929893"/>
                </a:moveTo>
                <a:lnTo>
                  <a:pt x="28575" y="929893"/>
                </a:lnTo>
                <a:lnTo>
                  <a:pt x="28575" y="948943"/>
                </a:lnTo>
                <a:lnTo>
                  <a:pt x="47625" y="948943"/>
                </a:lnTo>
                <a:lnTo>
                  <a:pt x="47625" y="929893"/>
                </a:lnTo>
                <a:close/>
              </a:path>
              <a:path w="76200" h="4530725">
                <a:moveTo>
                  <a:pt x="47625" y="891793"/>
                </a:moveTo>
                <a:lnTo>
                  <a:pt x="28575" y="891793"/>
                </a:lnTo>
                <a:lnTo>
                  <a:pt x="28575" y="910843"/>
                </a:lnTo>
                <a:lnTo>
                  <a:pt x="47625" y="910843"/>
                </a:lnTo>
                <a:lnTo>
                  <a:pt x="47625" y="891793"/>
                </a:lnTo>
                <a:close/>
              </a:path>
              <a:path w="76200" h="4530725">
                <a:moveTo>
                  <a:pt x="47625" y="853693"/>
                </a:moveTo>
                <a:lnTo>
                  <a:pt x="28575" y="853693"/>
                </a:lnTo>
                <a:lnTo>
                  <a:pt x="28575" y="872743"/>
                </a:lnTo>
                <a:lnTo>
                  <a:pt x="47625" y="872743"/>
                </a:lnTo>
                <a:lnTo>
                  <a:pt x="47625" y="853693"/>
                </a:lnTo>
                <a:close/>
              </a:path>
              <a:path w="76200" h="4530725">
                <a:moveTo>
                  <a:pt x="47625" y="815593"/>
                </a:moveTo>
                <a:lnTo>
                  <a:pt x="28575" y="815593"/>
                </a:lnTo>
                <a:lnTo>
                  <a:pt x="28575" y="834643"/>
                </a:lnTo>
                <a:lnTo>
                  <a:pt x="47625" y="834643"/>
                </a:lnTo>
                <a:lnTo>
                  <a:pt x="47625" y="815593"/>
                </a:lnTo>
                <a:close/>
              </a:path>
              <a:path w="76200" h="4530725">
                <a:moveTo>
                  <a:pt x="47625" y="777493"/>
                </a:moveTo>
                <a:lnTo>
                  <a:pt x="28575" y="777493"/>
                </a:lnTo>
                <a:lnTo>
                  <a:pt x="28575" y="796543"/>
                </a:lnTo>
                <a:lnTo>
                  <a:pt x="47625" y="796543"/>
                </a:lnTo>
                <a:lnTo>
                  <a:pt x="47625" y="777493"/>
                </a:lnTo>
                <a:close/>
              </a:path>
              <a:path w="76200" h="4530725">
                <a:moveTo>
                  <a:pt x="47625" y="739393"/>
                </a:moveTo>
                <a:lnTo>
                  <a:pt x="28575" y="739393"/>
                </a:lnTo>
                <a:lnTo>
                  <a:pt x="28575" y="758443"/>
                </a:lnTo>
                <a:lnTo>
                  <a:pt x="47625" y="758443"/>
                </a:lnTo>
                <a:lnTo>
                  <a:pt x="47625" y="739393"/>
                </a:lnTo>
                <a:close/>
              </a:path>
              <a:path w="76200" h="4530725">
                <a:moveTo>
                  <a:pt x="47625" y="701293"/>
                </a:moveTo>
                <a:lnTo>
                  <a:pt x="28575" y="701293"/>
                </a:lnTo>
                <a:lnTo>
                  <a:pt x="28575" y="720343"/>
                </a:lnTo>
                <a:lnTo>
                  <a:pt x="47625" y="720343"/>
                </a:lnTo>
                <a:lnTo>
                  <a:pt x="47625" y="701293"/>
                </a:lnTo>
                <a:close/>
              </a:path>
              <a:path w="76200" h="4530725">
                <a:moveTo>
                  <a:pt x="47625" y="663193"/>
                </a:moveTo>
                <a:lnTo>
                  <a:pt x="28575" y="663193"/>
                </a:lnTo>
                <a:lnTo>
                  <a:pt x="28575" y="682243"/>
                </a:lnTo>
                <a:lnTo>
                  <a:pt x="47625" y="682243"/>
                </a:lnTo>
                <a:lnTo>
                  <a:pt x="47625" y="663193"/>
                </a:lnTo>
                <a:close/>
              </a:path>
              <a:path w="76200" h="4530725">
                <a:moveTo>
                  <a:pt x="47625" y="625093"/>
                </a:moveTo>
                <a:lnTo>
                  <a:pt x="28575" y="625093"/>
                </a:lnTo>
                <a:lnTo>
                  <a:pt x="28575" y="644143"/>
                </a:lnTo>
                <a:lnTo>
                  <a:pt x="47625" y="644143"/>
                </a:lnTo>
                <a:lnTo>
                  <a:pt x="47625" y="625093"/>
                </a:lnTo>
                <a:close/>
              </a:path>
              <a:path w="76200" h="4530725">
                <a:moveTo>
                  <a:pt x="47625" y="586993"/>
                </a:moveTo>
                <a:lnTo>
                  <a:pt x="28575" y="586993"/>
                </a:lnTo>
                <a:lnTo>
                  <a:pt x="28575" y="606043"/>
                </a:lnTo>
                <a:lnTo>
                  <a:pt x="47625" y="606043"/>
                </a:lnTo>
                <a:lnTo>
                  <a:pt x="47625" y="586993"/>
                </a:lnTo>
                <a:close/>
              </a:path>
              <a:path w="76200" h="4530725">
                <a:moveTo>
                  <a:pt x="47625" y="548893"/>
                </a:moveTo>
                <a:lnTo>
                  <a:pt x="28575" y="548893"/>
                </a:lnTo>
                <a:lnTo>
                  <a:pt x="28575" y="567943"/>
                </a:lnTo>
                <a:lnTo>
                  <a:pt x="47625" y="567943"/>
                </a:lnTo>
                <a:lnTo>
                  <a:pt x="47625" y="548893"/>
                </a:lnTo>
                <a:close/>
              </a:path>
              <a:path w="76200" h="4530725">
                <a:moveTo>
                  <a:pt x="47625" y="510793"/>
                </a:moveTo>
                <a:lnTo>
                  <a:pt x="28575" y="510793"/>
                </a:lnTo>
                <a:lnTo>
                  <a:pt x="28575" y="529843"/>
                </a:lnTo>
                <a:lnTo>
                  <a:pt x="47625" y="529843"/>
                </a:lnTo>
                <a:lnTo>
                  <a:pt x="47625" y="510793"/>
                </a:lnTo>
                <a:close/>
              </a:path>
              <a:path w="76200" h="4530725">
                <a:moveTo>
                  <a:pt x="47625" y="472693"/>
                </a:moveTo>
                <a:lnTo>
                  <a:pt x="28575" y="472693"/>
                </a:lnTo>
                <a:lnTo>
                  <a:pt x="28575" y="491743"/>
                </a:lnTo>
                <a:lnTo>
                  <a:pt x="47625" y="491743"/>
                </a:lnTo>
                <a:lnTo>
                  <a:pt x="47625" y="472693"/>
                </a:lnTo>
                <a:close/>
              </a:path>
              <a:path w="76200" h="4530725">
                <a:moveTo>
                  <a:pt x="47625" y="434593"/>
                </a:moveTo>
                <a:lnTo>
                  <a:pt x="28575" y="434593"/>
                </a:lnTo>
                <a:lnTo>
                  <a:pt x="28575" y="453643"/>
                </a:lnTo>
                <a:lnTo>
                  <a:pt x="47625" y="453643"/>
                </a:lnTo>
                <a:lnTo>
                  <a:pt x="47625" y="434593"/>
                </a:lnTo>
                <a:close/>
              </a:path>
              <a:path w="76200" h="4530725">
                <a:moveTo>
                  <a:pt x="47625" y="396493"/>
                </a:moveTo>
                <a:lnTo>
                  <a:pt x="28575" y="396493"/>
                </a:lnTo>
                <a:lnTo>
                  <a:pt x="28575" y="415543"/>
                </a:lnTo>
                <a:lnTo>
                  <a:pt x="47625" y="415543"/>
                </a:lnTo>
                <a:lnTo>
                  <a:pt x="47625" y="396493"/>
                </a:lnTo>
                <a:close/>
              </a:path>
              <a:path w="76200" h="4530725">
                <a:moveTo>
                  <a:pt x="47625" y="358393"/>
                </a:moveTo>
                <a:lnTo>
                  <a:pt x="28575" y="358393"/>
                </a:lnTo>
                <a:lnTo>
                  <a:pt x="28575" y="377443"/>
                </a:lnTo>
                <a:lnTo>
                  <a:pt x="47625" y="377443"/>
                </a:lnTo>
                <a:lnTo>
                  <a:pt x="47625" y="358393"/>
                </a:lnTo>
                <a:close/>
              </a:path>
              <a:path w="76200" h="4530725">
                <a:moveTo>
                  <a:pt x="47625" y="320293"/>
                </a:moveTo>
                <a:lnTo>
                  <a:pt x="28575" y="320293"/>
                </a:lnTo>
                <a:lnTo>
                  <a:pt x="28575" y="339343"/>
                </a:lnTo>
                <a:lnTo>
                  <a:pt x="47625" y="339343"/>
                </a:lnTo>
                <a:lnTo>
                  <a:pt x="47625" y="320293"/>
                </a:lnTo>
                <a:close/>
              </a:path>
              <a:path w="76200" h="4530725">
                <a:moveTo>
                  <a:pt x="47625" y="282193"/>
                </a:moveTo>
                <a:lnTo>
                  <a:pt x="28575" y="282193"/>
                </a:lnTo>
                <a:lnTo>
                  <a:pt x="28575" y="301243"/>
                </a:lnTo>
                <a:lnTo>
                  <a:pt x="47625" y="301243"/>
                </a:lnTo>
                <a:lnTo>
                  <a:pt x="47625" y="282193"/>
                </a:lnTo>
                <a:close/>
              </a:path>
              <a:path w="76200" h="4530725">
                <a:moveTo>
                  <a:pt x="47625" y="244093"/>
                </a:moveTo>
                <a:lnTo>
                  <a:pt x="28575" y="244093"/>
                </a:lnTo>
                <a:lnTo>
                  <a:pt x="28575" y="263143"/>
                </a:lnTo>
                <a:lnTo>
                  <a:pt x="47625" y="263143"/>
                </a:lnTo>
                <a:lnTo>
                  <a:pt x="47625" y="244093"/>
                </a:lnTo>
                <a:close/>
              </a:path>
              <a:path w="76200" h="4530725">
                <a:moveTo>
                  <a:pt x="47625" y="205993"/>
                </a:moveTo>
                <a:lnTo>
                  <a:pt x="28575" y="205993"/>
                </a:lnTo>
                <a:lnTo>
                  <a:pt x="28575" y="225043"/>
                </a:lnTo>
                <a:lnTo>
                  <a:pt x="47625" y="225043"/>
                </a:lnTo>
                <a:lnTo>
                  <a:pt x="47625" y="205993"/>
                </a:lnTo>
                <a:close/>
              </a:path>
              <a:path w="76200" h="4530725">
                <a:moveTo>
                  <a:pt x="47625" y="167893"/>
                </a:moveTo>
                <a:lnTo>
                  <a:pt x="28575" y="167893"/>
                </a:lnTo>
                <a:lnTo>
                  <a:pt x="28575" y="186943"/>
                </a:lnTo>
                <a:lnTo>
                  <a:pt x="47625" y="186943"/>
                </a:lnTo>
                <a:lnTo>
                  <a:pt x="47625" y="167893"/>
                </a:lnTo>
                <a:close/>
              </a:path>
              <a:path w="76200" h="4530725">
                <a:moveTo>
                  <a:pt x="47625" y="129793"/>
                </a:moveTo>
                <a:lnTo>
                  <a:pt x="28575" y="129793"/>
                </a:lnTo>
                <a:lnTo>
                  <a:pt x="28575" y="148843"/>
                </a:lnTo>
                <a:lnTo>
                  <a:pt x="47625" y="148843"/>
                </a:lnTo>
                <a:lnTo>
                  <a:pt x="47625" y="129793"/>
                </a:lnTo>
                <a:close/>
              </a:path>
              <a:path w="76200" h="4530725">
                <a:moveTo>
                  <a:pt x="47625" y="91693"/>
                </a:moveTo>
                <a:lnTo>
                  <a:pt x="28575" y="91693"/>
                </a:lnTo>
                <a:lnTo>
                  <a:pt x="28575" y="110743"/>
                </a:lnTo>
                <a:lnTo>
                  <a:pt x="47625" y="110743"/>
                </a:lnTo>
                <a:lnTo>
                  <a:pt x="47625" y="91693"/>
                </a:lnTo>
                <a:close/>
              </a:path>
              <a:path w="76200" h="4530725">
                <a:moveTo>
                  <a:pt x="47625" y="53593"/>
                </a:moveTo>
                <a:lnTo>
                  <a:pt x="28575" y="53593"/>
                </a:lnTo>
                <a:lnTo>
                  <a:pt x="28575" y="66675"/>
                </a:lnTo>
                <a:lnTo>
                  <a:pt x="38100" y="76200"/>
                </a:lnTo>
                <a:lnTo>
                  <a:pt x="47625" y="66675"/>
                </a:lnTo>
                <a:lnTo>
                  <a:pt x="47625" y="53593"/>
                </a:lnTo>
                <a:close/>
              </a:path>
              <a:path w="76200" h="4530725">
                <a:moveTo>
                  <a:pt x="28575" y="66675"/>
                </a:moveTo>
                <a:lnTo>
                  <a:pt x="28575" y="72643"/>
                </a:lnTo>
                <a:lnTo>
                  <a:pt x="34544" y="72643"/>
                </a:lnTo>
                <a:lnTo>
                  <a:pt x="28575" y="66675"/>
                </a:lnTo>
                <a:close/>
              </a:path>
              <a:path w="76200" h="4530725">
                <a:moveTo>
                  <a:pt x="47625" y="66675"/>
                </a:moveTo>
                <a:lnTo>
                  <a:pt x="41655" y="72643"/>
                </a:lnTo>
                <a:lnTo>
                  <a:pt x="47625" y="72643"/>
                </a:lnTo>
                <a:lnTo>
                  <a:pt x="47625" y="66675"/>
                </a:lnTo>
                <a:close/>
              </a:path>
              <a:path w="76200" h="4530725">
                <a:moveTo>
                  <a:pt x="38100" y="0"/>
                </a:moveTo>
                <a:lnTo>
                  <a:pt x="0" y="38100"/>
                </a:lnTo>
                <a:lnTo>
                  <a:pt x="28575" y="66675"/>
                </a:lnTo>
                <a:lnTo>
                  <a:pt x="28575" y="53593"/>
                </a:lnTo>
                <a:lnTo>
                  <a:pt x="60705" y="53593"/>
                </a:lnTo>
                <a:lnTo>
                  <a:pt x="76200" y="38100"/>
                </a:lnTo>
                <a:lnTo>
                  <a:pt x="38100" y="0"/>
                </a:lnTo>
                <a:close/>
              </a:path>
              <a:path w="76200" h="4530725">
                <a:moveTo>
                  <a:pt x="60705" y="53593"/>
                </a:moveTo>
                <a:lnTo>
                  <a:pt x="47625" y="53593"/>
                </a:lnTo>
                <a:lnTo>
                  <a:pt x="47625" y="66675"/>
                </a:lnTo>
                <a:lnTo>
                  <a:pt x="60705" y="53593"/>
                </a:lnTo>
                <a:close/>
              </a:path>
            </a:pathLst>
          </a:custGeom>
          <a:solidFill>
            <a:srgbClr val="BEBEBE"/>
          </a:solidFill>
        </p:spPr>
        <p:txBody>
          <a:bodyPr wrap="square" lIns="0" tIns="0" rIns="0" bIns="0" rtlCol="0"/>
          <a:lstStyle/>
          <a:p>
            <a:endParaRPr/>
          </a:p>
        </p:txBody>
      </p:sp>
      <p:sp>
        <p:nvSpPr>
          <p:cNvPr id="37" name="object 26">
            <a:extLst>
              <a:ext uri="{FF2B5EF4-FFF2-40B4-BE49-F238E27FC236}">
                <a16:creationId xmlns:a16="http://schemas.microsoft.com/office/drawing/2014/main" id="{7DF7C543-2E26-C390-8047-AF4102F13FD9}"/>
              </a:ext>
            </a:extLst>
          </p:cNvPr>
          <p:cNvSpPr/>
          <p:nvPr/>
        </p:nvSpPr>
        <p:spPr>
          <a:xfrm>
            <a:off x="4393171" y="5551246"/>
            <a:ext cx="443865" cy="311785"/>
          </a:xfrm>
          <a:custGeom>
            <a:avLst/>
            <a:gdLst/>
            <a:ahLst/>
            <a:cxnLst/>
            <a:rect l="l" t="t" r="r" b="b"/>
            <a:pathLst>
              <a:path w="443864" h="311785">
                <a:moveTo>
                  <a:pt x="155130" y="222377"/>
                </a:moveTo>
                <a:lnTo>
                  <a:pt x="66484" y="222377"/>
                </a:lnTo>
                <a:lnTo>
                  <a:pt x="66484" y="244614"/>
                </a:lnTo>
                <a:lnTo>
                  <a:pt x="155130" y="244614"/>
                </a:lnTo>
                <a:lnTo>
                  <a:pt x="155130" y="222377"/>
                </a:lnTo>
                <a:close/>
              </a:path>
              <a:path w="443864" h="311785">
                <a:moveTo>
                  <a:pt x="221615" y="222377"/>
                </a:moveTo>
                <a:lnTo>
                  <a:pt x="177292" y="222377"/>
                </a:lnTo>
                <a:lnTo>
                  <a:pt x="177292" y="244614"/>
                </a:lnTo>
                <a:lnTo>
                  <a:pt x="221615" y="244614"/>
                </a:lnTo>
                <a:lnTo>
                  <a:pt x="221615" y="222377"/>
                </a:lnTo>
                <a:close/>
              </a:path>
              <a:path w="443864" h="311785">
                <a:moveTo>
                  <a:pt x="443242" y="22237"/>
                </a:moveTo>
                <a:lnTo>
                  <a:pt x="441490" y="13601"/>
                </a:lnTo>
                <a:lnTo>
                  <a:pt x="436727" y="6540"/>
                </a:lnTo>
                <a:lnTo>
                  <a:pt x="429679" y="1752"/>
                </a:lnTo>
                <a:lnTo>
                  <a:pt x="421081" y="0"/>
                </a:lnTo>
                <a:lnTo>
                  <a:pt x="409994" y="0"/>
                </a:lnTo>
                <a:lnTo>
                  <a:pt x="409994" y="33362"/>
                </a:lnTo>
                <a:lnTo>
                  <a:pt x="409994" y="122313"/>
                </a:lnTo>
                <a:lnTo>
                  <a:pt x="409994" y="189014"/>
                </a:lnTo>
                <a:lnTo>
                  <a:pt x="409994" y="277964"/>
                </a:lnTo>
                <a:lnTo>
                  <a:pt x="33235" y="277964"/>
                </a:lnTo>
                <a:lnTo>
                  <a:pt x="33235" y="189014"/>
                </a:lnTo>
                <a:lnTo>
                  <a:pt x="409994" y="189014"/>
                </a:lnTo>
                <a:lnTo>
                  <a:pt x="409994" y="122313"/>
                </a:lnTo>
                <a:lnTo>
                  <a:pt x="33235" y="122313"/>
                </a:lnTo>
                <a:lnTo>
                  <a:pt x="33235" y="33362"/>
                </a:lnTo>
                <a:lnTo>
                  <a:pt x="409994" y="33362"/>
                </a:lnTo>
                <a:lnTo>
                  <a:pt x="409994" y="0"/>
                </a:lnTo>
                <a:lnTo>
                  <a:pt x="22161" y="0"/>
                </a:lnTo>
                <a:lnTo>
                  <a:pt x="13550" y="1752"/>
                </a:lnTo>
                <a:lnTo>
                  <a:pt x="6502" y="6540"/>
                </a:lnTo>
                <a:lnTo>
                  <a:pt x="1739" y="13601"/>
                </a:lnTo>
                <a:lnTo>
                  <a:pt x="0" y="22237"/>
                </a:lnTo>
                <a:lnTo>
                  <a:pt x="0" y="289090"/>
                </a:lnTo>
                <a:lnTo>
                  <a:pt x="1739" y="297726"/>
                </a:lnTo>
                <a:lnTo>
                  <a:pt x="6502" y="304787"/>
                </a:lnTo>
                <a:lnTo>
                  <a:pt x="13550" y="309575"/>
                </a:lnTo>
                <a:lnTo>
                  <a:pt x="22161" y="311327"/>
                </a:lnTo>
                <a:lnTo>
                  <a:pt x="421081" y="311327"/>
                </a:lnTo>
                <a:lnTo>
                  <a:pt x="429679" y="309575"/>
                </a:lnTo>
                <a:lnTo>
                  <a:pt x="436727" y="304787"/>
                </a:lnTo>
                <a:lnTo>
                  <a:pt x="441490" y="297726"/>
                </a:lnTo>
                <a:lnTo>
                  <a:pt x="443242" y="289090"/>
                </a:lnTo>
                <a:lnTo>
                  <a:pt x="443242" y="277964"/>
                </a:lnTo>
                <a:lnTo>
                  <a:pt x="443242" y="189014"/>
                </a:lnTo>
                <a:lnTo>
                  <a:pt x="443242" y="122313"/>
                </a:lnTo>
                <a:lnTo>
                  <a:pt x="443242" y="33362"/>
                </a:lnTo>
                <a:lnTo>
                  <a:pt x="443242" y="22237"/>
                </a:lnTo>
                <a:close/>
              </a:path>
            </a:pathLst>
          </a:custGeom>
          <a:solidFill>
            <a:schemeClr val="accent6">
              <a:lumMod val="50000"/>
            </a:schemeClr>
          </a:solidFill>
        </p:spPr>
        <p:txBody>
          <a:bodyPr wrap="square" lIns="0" tIns="0" rIns="0" bIns="0" rtlCol="0"/>
          <a:lstStyle/>
          <a:p>
            <a:endParaRPr>
              <a:solidFill>
                <a:schemeClr val="accent6">
                  <a:lumMod val="50000"/>
                </a:schemeClr>
              </a:solidFill>
            </a:endParaRPr>
          </a:p>
        </p:txBody>
      </p:sp>
      <p:sp>
        <p:nvSpPr>
          <p:cNvPr id="38" name="object 27">
            <a:extLst>
              <a:ext uri="{FF2B5EF4-FFF2-40B4-BE49-F238E27FC236}">
                <a16:creationId xmlns:a16="http://schemas.microsoft.com/office/drawing/2014/main" id="{48226812-3E41-35C6-6298-F60B462FE852}"/>
              </a:ext>
            </a:extLst>
          </p:cNvPr>
          <p:cNvSpPr/>
          <p:nvPr/>
        </p:nvSpPr>
        <p:spPr>
          <a:xfrm>
            <a:off x="8542756" y="3209937"/>
            <a:ext cx="435507" cy="375072"/>
          </a:xfrm>
          <a:custGeom>
            <a:avLst/>
            <a:gdLst/>
            <a:ahLst/>
            <a:cxnLst/>
            <a:rect l="l" t="t" r="r" b="b"/>
            <a:pathLst>
              <a:path w="429259" h="320675">
                <a:moveTo>
                  <a:pt x="52398" y="0"/>
                </a:moveTo>
                <a:lnTo>
                  <a:pt x="47863" y="4032"/>
                </a:lnTo>
                <a:lnTo>
                  <a:pt x="49375" y="8065"/>
                </a:lnTo>
                <a:lnTo>
                  <a:pt x="69528" y="65029"/>
                </a:lnTo>
                <a:lnTo>
                  <a:pt x="46147" y="96576"/>
                </a:lnTo>
                <a:lnTo>
                  <a:pt x="39298" y="111407"/>
                </a:lnTo>
                <a:lnTo>
                  <a:pt x="36779" y="113424"/>
                </a:lnTo>
                <a:lnTo>
                  <a:pt x="33252" y="114432"/>
                </a:lnTo>
                <a:lnTo>
                  <a:pt x="15114" y="118969"/>
                </a:lnTo>
                <a:lnTo>
                  <a:pt x="6045" y="120986"/>
                </a:lnTo>
                <a:lnTo>
                  <a:pt x="0" y="129051"/>
                </a:lnTo>
                <a:lnTo>
                  <a:pt x="0" y="187024"/>
                </a:lnTo>
                <a:lnTo>
                  <a:pt x="6045" y="195089"/>
                </a:lnTo>
                <a:lnTo>
                  <a:pt x="15114" y="197610"/>
                </a:lnTo>
                <a:lnTo>
                  <a:pt x="33756" y="202147"/>
                </a:lnTo>
                <a:lnTo>
                  <a:pt x="36779" y="203155"/>
                </a:lnTo>
                <a:lnTo>
                  <a:pt x="39298" y="205172"/>
                </a:lnTo>
                <a:lnTo>
                  <a:pt x="48060" y="222548"/>
                </a:lnTo>
                <a:lnTo>
                  <a:pt x="56869" y="236048"/>
                </a:lnTo>
                <a:lnTo>
                  <a:pt x="67096" y="248604"/>
                </a:lnTo>
                <a:lnTo>
                  <a:pt x="80109" y="261632"/>
                </a:lnTo>
                <a:lnTo>
                  <a:pt x="81620" y="263648"/>
                </a:lnTo>
                <a:lnTo>
                  <a:pt x="82124" y="266169"/>
                </a:lnTo>
                <a:lnTo>
                  <a:pt x="89681" y="312043"/>
                </a:lnTo>
                <a:lnTo>
                  <a:pt x="90689" y="317084"/>
                </a:lnTo>
                <a:lnTo>
                  <a:pt x="94720" y="320612"/>
                </a:lnTo>
                <a:lnTo>
                  <a:pt x="138049" y="320612"/>
                </a:lnTo>
                <a:lnTo>
                  <a:pt x="142080" y="317084"/>
                </a:lnTo>
                <a:lnTo>
                  <a:pt x="143088" y="312043"/>
                </a:lnTo>
                <a:lnTo>
                  <a:pt x="145607" y="295911"/>
                </a:lnTo>
                <a:lnTo>
                  <a:pt x="218416" y="295911"/>
                </a:lnTo>
                <a:lnTo>
                  <a:pt x="222693" y="294903"/>
                </a:lnTo>
                <a:lnTo>
                  <a:pt x="281946" y="294903"/>
                </a:lnTo>
                <a:lnTo>
                  <a:pt x="286679" y="266169"/>
                </a:lnTo>
                <a:lnTo>
                  <a:pt x="287183" y="263648"/>
                </a:lnTo>
                <a:lnTo>
                  <a:pt x="288191" y="261632"/>
                </a:lnTo>
                <a:lnTo>
                  <a:pt x="290206" y="260119"/>
                </a:lnTo>
                <a:lnTo>
                  <a:pt x="311359" y="238537"/>
                </a:lnTo>
                <a:lnTo>
                  <a:pt x="327931" y="214120"/>
                </a:lnTo>
                <a:lnTo>
                  <a:pt x="338739" y="187244"/>
                </a:lnTo>
                <a:lnTo>
                  <a:pt x="342605" y="158290"/>
                </a:lnTo>
                <a:lnTo>
                  <a:pt x="342479" y="148711"/>
                </a:lnTo>
                <a:lnTo>
                  <a:pt x="341597" y="141654"/>
                </a:lnTo>
                <a:lnTo>
                  <a:pt x="339582" y="133588"/>
                </a:lnTo>
                <a:lnTo>
                  <a:pt x="345628" y="131572"/>
                </a:lnTo>
                <a:lnTo>
                  <a:pt x="352177" y="130059"/>
                </a:lnTo>
                <a:lnTo>
                  <a:pt x="407619" y="130059"/>
                </a:lnTo>
                <a:lnTo>
                  <a:pt x="407190" y="129288"/>
                </a:lnTo>
                <a:lnTo>
                  <a:pt x="402561" y="124010"/>
                </a:lnTo>
                <a:lnTo>
                  <a:pt x="407599" y="123002"/>
                </a:lnTo>
                <a:lnTo>
                  <a:pt x="412133" y="122498"/>
                </a:lnTo>
                <a:lnTo>
                  <a:pt x="424099" y="122498"/>
                </a:lnTo>
                <a:lnTo>
                  <a:pt x="427248" y="119977"/>
                </a:lnTo>
                <a:lnTo>
                  <a:pt x="428256" y="114432"/>
                </a:lnTo>
                <a:lnTo>
                  <a:pt x="333536" y="114432"/>
                </a:lnTo>
                <a:lnTo>
                  <a:pt x="308557" y="75411"/>
                </a:lnTo>
                <a:lnTo>
                  <a:pt x="302219" y="70071"/>
                </a:lnTo>
                <a:lnTo>
                  <a:pt x="235289" y="70071"/>
                </a:lnTo>
                <a:lnTo>
                  <a:pt x="233777" y="69566"/>
                </a:lnTo>
                <a:lnTo>
                  <a:pt x="232770" y="69062"/>
                </a:lnTo>
                <a:lnTo>
                  <a:pt x="220434" y="64061"/>
                </a:lnTo>
                <a:lnTo>
                  <a:pt x="216779" y="63013"/>
                </a:lnTo>
                <a:lnTo>
                  <a:pt x="148126" y="63013"/>
                </a:lnTo>
                <a:lnTo>
                  <a:pt x="142584" y="59988"/>
                </a:lnTo>
                <a:lnTo>
                  <a:pt x="139561" y="48898"/>
                </a:lnTo>
                <a:lnTo>
                  <a:pt x="142584" y="43353"/>
                </a:lnTo>
                <a:lnTo>
                  <a:pt x="148126" y="41840"/>
                </a:lnTo>
                <a:lnTo>
                  <a:pt x="156518" y="39856"/>
                </a:lnTo>
                <a:lnTo>
                  <a:pt x="165004" y="38438"/>
                </a:lnTo>
                <a:lnTo>
                  <a:pt x="173491" y="37587"/>
                </a:lnTo>
                <a:lnTo>
                  <a:pt x="181883" y="37304"/>
                </a:lnTo>
                <a:lnTo>
                  <a:pt x="256156" y="37304"/>
                </a:lnTo>
                <a:lnTo>
                  <a:pt x="243039" y="31254"/>
                </a:lnTo>
                <a:lnTo>
                  <a:pt x="118400" y="31254"/>
                </a:lnTo>
                <a:lnTo>
                  <a:pt x="56429" y="2016"/>
                </a:lnTo>
                <a:lnTo>
                  <a:pt x="52398" y="0"/>
                </a:lnTo>
                <a:close/>
              </a:path>
              <a:path w="429259" h="320675">
                <a:moveTo>
                  <a:pt x="281946" y="294903"/>
                </a:moveTo>
                <a:lnTo>
                  <a:pt x="222693" y="294903"/>
                </a:lnTo>
                <a:lnTo>
                  <a:pt x="225716" y="312043"/>
                </a:lnTo>
                <a:lnTo>
                  <a:pt x="226724" y="317084"/>
                </a:lnTo>
                <a:lnTo>
                  <a:pt x="230754" y="320612"/>
                </a:lnTo>
                <a:lnTo>
                  <a:pt x="274084" y="320612"/>
                </a:lnTo>
                <a:lnTo>
                  <a:pt x="278114" y="317084"/>
                </a:lnTo>
                <a:lnTo>
                  <a:pt x="279122" y="312043"/>
                </a:lnTo>
                <a:lnTo>
                  <a:pt x="281946" y="294903"/>
                </a:lnTo>
                <a:close/>
              </a:path>
              <a:path w="429259" h="320675">
                <a:moveTo>
                  <a:pt x="218416" y="295911"/>
                </a:moveTo>
                <a:lnTo>
                  <a:pt x="145607" y="295911"/>
                </a:lnTo>
                <a:lnTo>
                  <a:pt x="154392" y="297896"/>
                </a:lnTo>
                <a:lnTo>
                  <a:pt x="163367" y="299314"/>
                </a:lnTo>
                <a:lnTo>
                  <a:pt x="172530" y="300165"/>
                </a:lnTo>
                <a:lnTo>
                  <a:pt x="181883" y="300448"/>
                </a:lnTo>
                <a:lnTo>
                  <a:pt x="192156" y="300078"/>
                </a:lnTo>
                <a:lnTo>
                  <a:pt x="202477" y="298999"/>
                </a:lnTo>
                <a:lnTo>
                  <a:pt x="212703" y="297258"/>
                </a:lnTo>
                <a:lnTo>
                  <a:pt x="218416" y="295911"/>
                </a:lnTo>
                <a:close/>
              </a:path>
              <a:path w="429259" h="320675">
                <a:moveTo>
                  <a:pt x="407619" y="130059"/>
                </a:moveTo>
                <a:lnTo>
                  <a:pt x="358223" y="130059"/>
                </a:lnTo>
                <a:lnTo>
                  <a:pt x="354697" y="135605"/>
                </a:lnTo>
                <a:lnTo>
                  <a:pt x="352681" y="141654"/>
                </a:lnTo>
                <a:lnTo>
                  <a:pt x="352771" y="149720"/>
                </a:lnTo>
                <a:lnTo>
                  <a:pt x="375354" y="183999"/>
                </a:lnTo>
                <a:lnTo>
                  <a:pt x="382911" y="183999"/>
                </a:lnTo>
                <a:lnTo>
                  <a:pt x="394649" y="181250"/>
                </a:lnTo>
                <a:lnTo>
                  <a:pt x="404261" y="173728"/>
                </a:lnTo>
                <a:lnTo>
                  <a:pt x="410286" y="163331"/>
                </a:lnTo>
                <a:lnTo>
                  <a:pt x="380392" y="163331"/>
                </a:lnTo>
                <a:lnTo>
                  <a:pt x="378377" y="161818"/>
                </a:lnTo>
                <a:lnTo>
                  <a:pt x="374346" y="157785"/>
                </a:lnTo>
                <a:lnTo>
                  <a:pt x="372835" y="153248"/>
                </a:lnTo>
                <a:lnTo>
                  <a:pt x="372835" y="142158"/>
                </a:lnTo>
                <a:lnTo>
                  <a:pt x="377369" y="137117"/>
                </a:lnTo>
                <a:lnTo>
                  <a:pt x="381400" y="134092"/>
                </a:lnTo>
                <a:lnTo>
                  <a:pt x="381904" y="133588"/>
                </a:lnTo>
                <a:lnTo>
                  <a:pt x="409584" y="133588"/>
                </a:lnTo>
                <a:lnTo>
                  <a:pt x="407619" y="130059"/>
                </a:lnTo>
                <a:close/>
              </a:path>
              <a:path w="429259" h="320675">
                <a:moveTo>
                  <a:pt x="409584" y="133588"/>
                </a:moveTo>
                <a:lnTo>
                  <a:pt x="381904" y="133588"/>
                </a:lnTo>
                <a:lnTo>
                  <a:pt x="391476" y="138629"/>
                </a:lnTo>
                <a:lnTo>
                  <a:pt x="392988" y="143670"/>
                </a:lnTo>
                <a:lnTo>
                  <a:pt x="392988" y="156273"/>
                </a:lnTo>
                <a:lnTo>
                  <a:pt x="388453" y="163331"/>
                </a:lnTo>
                <a:lnTo>
                  <a:pt x="410286" y="163331"/>
                </a:lnTo>
                <a:lnTo>
                  <a:pt x="410756" y="162519"/>
                </a:lnTo>
                <a:lnTo>
                  <a:pt x="413141" y="148711"/>
                </a:lnTo>
                <a:lnTo>
                  <a:pt x="412520" y="142158"/>
                </a:lnTo>
                <a:lnTo>
                  <a:pt x="412456" y="141654"/>
                </a:lnTo>
                <a:lnTo>
                  <a:pt x="410496" y="135227"/>
                </a:lnTo>
                <a:lnTo>
                  <a:pt x="409584" y="133588"/>
                </a:lnTo>
                <a:close/>
              </a:path>
              <a:path w="429259" h="320675">
                <a:moveTo>
                  <a:pt x="424099" y="122498"/>
                </a:moveTo>
                <a:lnTo>
                  <a:pt x="412133" y="122498"/>
                </a:lnTo>
                <a:lnTo>
                  <a:pt x="416668" y="123002"/>
                </a:lnTo>
                <a:lnTo>
                  <a:pt x="422210" y="124010"/>
                </a:lnTo>
                <a:lnTo>
                  <a:pt x="424099" y="122498"/>
                </a:lnTo>
                <a:close/>
              </a:path>
              <a:path w="429259" h="320675">
                <a:moveTo>
                  <a:pt x="357909" y="109895"/>
                </a:moveTo>
                <a:lnTo>
                  <a:pt x="345793" y="111266"/>
                </a:lnTo>
                <a:lnTo>
                  <a:pt x="333536" y="114432"/>
                </a:lnTo>
                <a:lnTo>
                  <a:pt x="428256" y="114432"/>
                </a:lnTo>
                <a:lnTo>
                  <a:pt x="428531" y="111407"/>
                </a:lnTo>
                <a:lnTo>
                  <a:pt x="378881" y="111407"/>
                </a:lnTo>
                <a:lnTo>
                  <a:pt x="369174" y="110037"/>
                </a:lnTo>
                <a:lnTo>
                  <a:pt x="357909" y="109895"/>
                </a:lnTo>
                <a:close/>
              </a:path>
              <a:path w="429259" h="320675">
                <a:moveTo>
                  <a:pt x="409772" y="102334"/>
                </a:moveTo>
                <a:lnTo>
                  <a:pt x="399286" y="103720"/>
                </a:lnTo>
                <a:lnTo>
                  <a:pt x="388800" y="106807"/>
                </a:lnTo>
                <a:lnTo>
                  <a:pt x="378881" y="111407"/>
                </a:lnTo>
                <a:lnTo>
                  <a:pt x="428531" y="111407"/>
                </a:lnTo>
                <a:lnTo>
                  <a:pt x="428760" y="108887"/>
                </a:lnTo>
                <a:lnTo>
                  <a:pt x="425233" y="103846"/>
                </a:lnTo>
                <a:lnTo>
                  <a:pt x="419691" y="102838"/>
                </a:lnTo>
                <a:lnTo>
                  <a:pt x="409772" y="102334"/>
                </a:lnTo>
                <a:close/>
              </a:path>
              <a:path w="429259" h="320675">
                <a:moveTo>
                  <a:pt x="256156" y="37304"/>
                </a:moveTo>
                <a:lnTo>
                  <a:pt x="181883" y="37304"/>
                </a:lnTo>
                <a:lnTo>
                  <a:pt x="196470" y="38146"/>
                </a:lnTo>
                <a:lnTo>
                  <a:pt x="211294" y="40643"/>
                </a:lnTo>
                <a:lnTo>
                  <a:pt x="226023" y="44747"/>
                </a:lnTo>
                <a:lnTo>
                  <a:pt x="240327" y="50410"/>
                </a:lnTo>
                <a:lnTo>
                  <a:pt x="245869" y="52931"/>
                </a:lnTo>
                <a:lnTo>
                  <a:pt x="248388" y="58980"/>
                </a:lnTo>
                <a:lnTo>
                  <a:pt x="245852" y="64061"/>
                </a:lnTo>
                <a:lnTo>
                  <a:pt x="244358" y="67550"/>
                </a:lnTo>
                <a:lnTo>
                  <a:pt x="240327" y="70071"/>
                </a:lnTo>
                <a:lnTo>
                  <a:pt x="302219" y="70071"/>
                </a:lnTo>
                <a:lnTo>
                  <a:pt x="272005" y="44613"/>
                </a:lnTo>
                <a:lnTo>
                  <a:pt x="256156" y="37304"/>
                </a:lnTo>
                <a:close/>
              </a:path>
              <a:path w="429259" h="320675">
                <a:moveTo>
                  <a:pt x="182386" y="57468"/>
                </a:moveTo>
                <a:lnTo>
                  <a:pt x="148126" y="63013"/>
                </a:lnTo>
                <a:lnTo>
                  <a:pt x="216779" y="63013"/>
                </a:lnTo>
                <a:lnTo>
                  <a:pt x="207767" y="60429"/>
                </a:lnTo>
                <a:lnTo>
                  <a:pt x="195006" y="58216"/>
                </a:lnTo>
                <a:lnTo>
                  <a:pt x="182386" y="57468"/>
                </a:lnTo>
                <a:close/>
              </a:path>
              <a:path w="429259" h="320675">
                <a:moveTo>
                  <a:pt x="181379" y="17139"/>
                </a:moveTo>
                <a:lnTo>
                  <a:pt x="165162" y="18069"/>
                </a:lnTo>
                <a:lnTo>
                  <a:pt x="149134" y="20794"/>
                </a:lnTo>
                <a:lnTo>
                  <a:pt x="133483" y="25221"/>
                </a:lnTo>
                <a:lnTo>
                  <a:pt x="118400" y="31254"/>
                </a:lnTo>
                <a:lnTo>
                  <a:pt x="243039" y="31254"/>
                </a:lnTo>
                <a:lnTo>
                  <a:pt x="228180" y="24401"/>
                </a:lnTo>
                <a:lnTo>
                  <a:pt x="181379" y="17139"/>
                </a:lnTo>
                <a:close/>
              </a:path>
            </a:pathLst>
          </a:custGeom>
          <a:solidFill>
            <a:schemeClr val="accent2">
              <a:lumMod val="50000"/>
            </a:schemeClr>
          </a:solidFill>
        </p:spPr>
        <p:txBody>
          <a:bodyPr wrap="square" lIns="0" tIns="0" rIns="0" bIns="0" rtlCol="0"/>
          <a:lstStyle/>
          <a:p>
            <a:endParaRPr>
              <a:solidFill>
                <a:schemeClr val="accent4">
                  <a:lumMod val="50000"/>
                </a:schemeClr>
              </a:solidFill>
            </a:endParaRPr>
          </a:p>
        </p:txBody>
      </p:sp>
      <p:sp>
        <p:nvSpPr>
          <p:cNvPr id="39" name="object 28">
            <a:extLst>
              <a:ext uri="{FF2B5EF4-FFF2-40B4-BE49-F238E27FC236}">
                <a16:creationId xmlns:a16="http://schemas.microsoft.com/office/drawing/2014/main" id="{F33F8ACE-96C0-B62F-DC6A-8F91D2DA6C11}"/>
              </a:ext>
            </a:extLst>
          </p:cNvPr>
          <p:cNvSpPr/>
          <p:nvPr/>
        </p:nvSpPr>
        <p:spPr>
          <a:xfrm>
            <a:off x="4391342" y="3849534"/>
            <a:ext cx="447040" cy="198755"/>
          </a:xfrm>
          <a:custGeom>
            <a:avLst/>
            <a:gdLst/>
            <a:ahLst/>
            <a:cxnLst/>
            <a:rect l="l" t="t" r="r" b="b"/>
            <a:pathLst>
              <a:path w="447039" h="198754">
                <a:moveTo>
                  <a:pt x="135077" y="52590"/>
                </a:moveTo>
                <a:lnTo>
                  <a:pt x="41554" y="52590"/>
                </a:lnTo>
                <a:lnTo>
                  <a:pt x="41554" y="62979"/>
                </a:lnTo>
                <a:lnTo>
                  <a:pt x="135077" y="62979"/>
                </a:lnTo>
                <a:lnTo>
                  <a:pt x="135077" y="52590"/>
                </a:lnTo>
                <a:close/>
              </a:path>
              <a:path w="447039" h="198754">
                <a:moveTo>
                  <a:pt x="285737" y="94170"/>
                </a:moveTo>
                <a:lnTo>
                  <a:pt x="41554" y="94170"/>
                </a:lnTo>
                <a:lnTo>
                  <a:pt x="41554" y="104571"/>
                </a:lnTo>
                <a:lnTo>
                  <a:pt x="285737" y="104571"/>
                </a:lnTo>
                <a:lnTo>
                  <a:pt x="285737" y="94170"/>
                </a:lnTo>
                <a:close/>
              </a:path>
              <a:path w="447039" h="198754">
                <a:moveTo>
                  <a:pt x="405231" y="143802"/>
                </a:moveTo>
                <a:lnTo>
                  <a:pt x="402907" y="141478"/>
                </a:lnTo>
                <a:lnTo>
                  <a:pt x="386676" y="141528"/>
                </a:lnTo>
                <a:lnTo>
                  <a:pt x="377698" y="143141"/>
                </a:lnTo>
                <a:lnTo>
                  <a:pt x="377101" y="141478"/>
                </a:lnTo>
                <a:lnTo>
                  <a:pt x="372935" y="137579"/>
                </a:lnTo>
                <a:lnTo>
                  <a:pt x="369976" y="136372"/>
                </a:lnTo>
                <a:lnTo>
                  <a:pt x="364756" y="136385"/>
                </a:lnTo>
                <a:lnTo>
                  <a:pt x="360921" y="137363"/>
                </a:lnTo>
                <a:lnTo>
                  <a:pt x="358368" y="138874"/>
                </a:lnTo>
                <a:lnTo>
                  <a:pt x="353339" y="144068"/>
                </a:lnTo>
                <a:lnTo>
                  <a:pt x="352539" y="144068"/>
                </a:lnTo>
                <a:lnTo>
                  <a:pt x="350964" y="144602"/>
                </a:lnTo>
                <a:lnTo>
                  <a:pt x="344004" y="144589"/>
                </a:lnTo>
                <a:lnTo>
                  <a:pt x="345020" y="138544"/>
                </a:lnTo>
                <a:lnTo>
                  <a:pt x="345757" y="135585"/>
                </a:lnTo>
                <a:lnTo>
                  <a:pt x="345465" y="132461"/>
                </a:lnTo>
                <a:lnTo>
                  <a:pt x="344195" y="129705"/>
                </a:lnTo>
                <a:lnTo>
                  <a:pt x="342125" y="126555"/>
                </a:lnTo>
                <a:lnTo>
                  <a:pt x="338442" y="124866"/>
                </a:lnTo>
                <a:lnTo>
                  <a:pt x="329869" y="125755"/>
                </a:lnTo>
                <a:lnTo>
                  <a:pt x="297167" y="146672"/>
                </a:lnTo>
                <a:lnTo>
                  <a:pt x="293509" y="150342"/>
                </a:lnTo>
                <a:lnTo>
                  <a:pt x="285877" y="142697"/>
                </a:lnTo>
                <a:lnTo>
                  <a:pt x="283095" y="141503"/>
                </a:lnTo>
                <a:lnTo>
                  <a:pt x="277342" y="141605"/>
                </a:lnTo>
                <a:lnTo>
                  <a:pt x="274574" y="142367"/>
                </a:lnTo>
                <a:lnTo>
                  <a:pt x="272059" y="143687"/>
                </a:lnTo>
                <a:lnTo>
                  <a:pt x="269938" y="144627"/>
                </a:lnTo>
                <a:lnTo>
                  <a:pt x="267665" y="145186"/>
                </a:lnTo>
                <a:lnTo>
                  <a:pt x="263918" y="145338"/>
                </a:lnTo>
                <a:lnTo>
                  <a:pt x="262521" y="144945"/>
                </a:lnTo>
                <a:lnTo>
                  <a:pt x="260451" y="143611"/>
                </a:lnTo>
                <a:lnTo>
                  <a:pt x="258279" y="140766"/>
                </a:lnTo>
                <a:lnTo>
                  <a:pt x="256832" y="140157"/>
                </a:lnTo>
                <a:lnTo>
                  <a:pt x="249986" y="145694"/>
                </a:lnTo>
                <a:lnTo>
                  <a:pt x="250228" y="147078"/>
                </a:lnTo>
                <a:lnTo>
                  <a:pt x="254063" y="152869"/>
                </a:lnTo>
                <a:lnTo>
                  <a:pt x="259308" y="155600"/>
                </a:lnTo>
                <a:lnTo>
                  <a:pt x="268859" y="155422"/>
                </a:lnTo>
                <a:lnTo>
                  <a:pt x="272745" y="154495"/>
                </a:lnTo>
                <a:lnTo>
                  <a:pt x="280543" y="150977"/>
                </a:lnTo>
                <a:lnTo>
                  <a:pt x="284695" y="157581"/>
                </a:lnTo>
                <a:lnTo>
                  <a:pt x="287705" y="159169"/>
                </a:lnTo>
                <a:lnTo>
                  <a:pt x="292493" y="159143"/>
                </a:lnTo>
                <a:lnTo>
                  <a:pt x="299034" y="158635"/>
                </a:lnTo>
                <a:lnTo>
                  <a:pt x="304939" y="155054"/>
                </a:lnTo>
                <a:lnTo>
                  <a:pt x="309524" y="147904"/>
                </a:lnTo>
                <a:lnTo>
                  <a:pt x="312204" y="145084"/>
                </a:lnTo>
                <a:lnTo>
                  <a:pt x="316496" y="141173"/>
                </a:lnTo>
                <a:lnTo>
                  <a:pt x="321716" y="138391"/>
                </a:lnTo>
                <a:lnTo>
                  <a:pt x="333603" y="135153"/>
                </a:lnTo>
                <a:lnTo>
                  <a:pt x="334187" y="146710"/>
                </a:lnTo>
                <a:lnTo>
                  <a:pt x="337159" y="151307"/>
                </a:lnTo>
                <a:lnTo>
                  <a:pt x="343979" y="154711"/>
                </a:lnTo>
                <a:lnTo>
                  <a:pt x="346481" y="155321"/>
                </a:lnTo>
                <a:lnTo>
                  <a:pt x="352640" y="155270"/>
                </a:lnTo>
                <a:lnTo>
                  <a:pt x="356184" y="154203"/>
                </a:lnTo>
                <a:lnTo>
                  <a:pt x="362940" y="149415"/>
                </a:lnTo>
                <a:lnTo>
                  <a:pt x="367030" y="145681"/>
                </a:lnTo>
                <a:lnTo>
                  <a:pt x="371944" y="150253"/>
                </a:lnTo>
                <a:lnTo>
                  <a:pt x="374573" y="151663"/>
                </a:lnTo>
                <a:lnTo>
                  <a:pt x="377520" y="152349"/>
                </a:lnTo>
                <a:lnTo>
                  <a:pt x="385127" y="151866"/>
                </a:lnTo>
                <a:lnTo>
                  <a:pt x="402907" y="151866"/>
                </a:lnTo>
                <a:lnTo>
                  <a:pt x="405231" y="149542"/>
                </a:lnTo>
                <a:lnTo>
                  <a:pt x="405231" y="143802"/>
                </a:lnTo>
                <a:close/>
              </a:path>
              <a:path w="447039" h="198754">
                <a:moveTo>
                  <a:pt x="405231" y="68186"/>
                </a:moveTo>
                <a:lnTo>
                  <a:pt x="394843" y="68186"/>
                </a:lnTo>
                <a:lnTo>
                  <a:pt x="394843" y="78574"/>
                </a:lnTo>
                <a:lnTo>
                  <a:pt x="394843" y="94170"/>
                </a:lnTo>
                <a:lnTo>
                  <a:pt x="316903" y="94170"/>
                </a:lnTo>
                <a:lnTo>
                  <a:pt x="316903" y="78574"/>
                </a:lnTo>
                <a:lnTo>
                  <a:pt x="394843" y="78574"/>
                </a:lnTo>
                <a:lnTo>
                  <a:pt x="394843" y="68186"/>
                </a:lnTo>
                <a:lnTo>
                  <a:pt x="306514" y="68186"/>
                </a:lnTo>
                <a:lnTo>
                  <a:pt x="306514" y="104571"/>
                </a:lnTo>
                <a:lnTo>
                  <a:pt x="405231" y="104571"/>
                </a:lnTo>
                <a:lnTo>
                  <a:pt x="405231" y="94170"/>
                </a:lnTo>
                <a:lnTo>
                  <a:pt x="405231" y="78574"/>
                </a:lnTo>
                <a:lnTo>
                  <a:pt x="405231" y="68186"/>
                </a:lnTo>
                <a:close/>
              </a:path>
              <a:path w="447039" h="198754">
                <a:moveTo>
                  <a:pt x="446786" y="0"/>
                </a:moveTo>
                <a:lnTo>
                  <a:pt x="0" y="0"/>
                </a:lnTo>
                <a:lnTo>
                  <a:pt x="0" y="11430"/>
                </a:lnTo>
                <a:lnTo>
                  <a:pt x="0" y="188010"/>
                </a:lnTo>
                <a:lnTo>
                  <a:pt x="0" y="198170"/>
                </a:lnTo>
                <a:lnTo>
                  <a:pt x="446786" y="198170"/>
                </a:lnTo>
                <a:lnTo>
                  <a:pt x="446786" y="188010"/>
                </a:lnTo>
                <a:lnTo>
                  <a:pt x="10388" y="188010"/>
                </a:lnTo>
                <a:lnTo>
                  <a:pt x="10388" y="11430"/>
                </a:lnTo>
                <a:lnTo>
                  <a:pt x="436397" y="11430"/>
                </a:lnTo>
                <a:lnTo>
                  <a:pt x="436397" y="187744"/>
                </a:lnTo>
                <a:lnTo>
                  <a:pt x="446786" y="187744"/>
                </a:lnTo>
                <a:lnTo>
                  <a:pt x="446786" y="11430"/>
                </a:lnTo>
                <a:lnTo>
                  <a:pt x="446786" y="10998"/>
                </a:lnTo>
                <a:lnTo>
                  <a:pt x="446786" y="0"/>
                </a:lnTo>
                <a:close/>
              </a:path>
            </a:pathLst>
          </a:custGeom>
          <a:solidFill>
            <a:schemeClr val="accent6">
              <a:lumMod val="50000"/>
            </a:schemeClr>
          </a:solidFill>
        </p:spPr>
        <p:txBody>
          <a:bodyPr wrap="square" lIns="0" tIns="0" rIns="0" bIns="0" rtlCol="0"/>
          <a:lstStyle/>
          <a:p>
            <a:endParaRPr>
              <a:solidFill>
                <a:schemeClr val="accent6">
                  <a:lumMod val="50000"/>
                </a:schemeClr>
              </a:solidFill>
            </a:endParaRPr>
          </a:p>
        </p:txBody>
      </p:sp>
      <p:sp>
        <p:nvSpPr>
          <p:cNvPr id="40" name="object 29">
            <a:extLst>
              <a:ext uri="{FF2B5EF4-FFF2-40B4-BE49-F238E27FC236}">
                <a16:creationId xmlns:a16="http://schemas.microsoft.com/office/drawing/2014/main" id="{B5A54600-3325-C9F1-16EA-6AC8F5693ECA}"/>
              </a:ext>
            </a:extLst>
          </p:cNvPr>
          <p:cNvSpPr/>
          <p:nvPr/>
        </p:nvSpPr>
        <p:spPr>
          <a:xfrm>
            <a:off x="4450613" y="4894160"/>
            <a:ext cx="327025" cy="327025"/>
          </a:xfrm>
          <a:custGeom>
            <a:avLst/>
            <a:gdLst/>
            <a:ahLst/>
            <a:cxnLst/>
            <a:rect l="l" t="t" r="r" b="b"/>
            <a:pathLst>
              <a:path w="327025" h="327025">
                <a:moveTo>
                  <a:pt x="326593" y="57658"/>
                </a:moveTo>
                <a:lnTo>
                  <a:pt x="297776" y="57658"/>
                </a:lnTo>
                <a:lnTo>
                  <a:pt x="297776" y="86499"/>
                </a:lnTo>
                <a:lnTo>
                  <a:pt x="297776" y="124942"/>
                </a:lnTo>
                <a:lnTo>
                  <a:pt x="297776" y="144157"/>
                </a:lnTo>
                <a:lnTo>
                  <a:pt x="297776" y="182600"/>
                </a:lnTo>
                <a:lnTo>
                  <a:pt x="297776" y="201828"/>
                </a:lnTo>
                <a:lnTo>
                  <a:pt x="297776" y="240271"/>
                </a:lnTo>
                <a:lnTo>
                  <a:pt x="259359" y="240271"/>
                </a:lnTo>
                <a:lnTo>
                  <a:pt x="259359" y="201828"/>
                </a:lnTo>
                <a:lnTo>
                  <a:pt x="297776" y="201828"/>
                </a:lnTo>
                <a:lnTo>
                  <a:pt x="297776" y="182600"/>
                </a:lnTo>
                <a:lnTo>
                  <a:pt x="259359" y="182600"/>
                </a:lnTo>
                <a:lnTo>
                  <a:pt x="259359" y="144157"/>
                </a:lnTo>
                <a:lnTo>
                  <a:pt x="297776" y="144157"/>
                </a:lnTo>
                <a:lnTo>
                  <a:pt x="297776" y="124942"/>
                </a:lnTo>
                <a:lnTo>
                  <a:pt x="259359" y="124942"/>
                </a:lnTo>
                <a:lnTo>
                  <a:pt x="259359" y="86499"/>
                </a:lnTo>
                <a:lnTo>
                  <a:pt x="297776" y="86499"/>
                </a:lnTo>
                <a:lnTo>
                  <a:pt x="297776" y="57658"/>
                </a:lnTo>
                <a:lnTo>
                  <a:pt x="240144" y="57658"/>
                </a:lnTo>
                <a:lnTo>
                  <a:pt x="240144" y="86499"/>
                </a:lnTo>
                <a:lnTo>
                  <a:pt x="240144" y="124942"/>
                </a:lnTo>
                <a:lnTo>
                  <a:pt x="240144" y="144157"/>
                </a:lnTo>
                <a:lnTo>
                  <a:pt x="240144" y="182600"/>
                </a:lnTo>
                <a:lnTo>
                  <a:pt x="240144" y="201828"/>
                </a:lnTo>
                <a:lnTo>
                  <a:pt x="240144" y="240271"/>
                </a:lnTo>
                <a:lnTo>
                  <a:pt x="201714" y="240271"/>
                </a:lnTo>
                <a:lnTo>
                  <a:pt x="201714" y="201828"/>
                </a:lnTo>
                <a:lnTo>
                  <a:pt x="240144" y="201828"/>
                </a:lnTo>
                <a:lnTo>
                  <a:pt x="240144" y="182600"/>
                </a:lnTo>
                <a:lnTo>
                  <a:pt x="201714" y="182600"/>
                </a:lnTo>
                <a:lnTo>
                  <a:pt x="201714" y="144157"/>
                </a:lnTo>
                <a:lnTo>
                  <a:pt x="240144" y="144157"/>
                </a:lnTo>
                <a:lnTo>
                  <a:pt x="240144" y="124942"/>
                </a:lnTo>
                <a:lnTo>
                  <a:pt x="201714" y="124942"/>
                </a:lnTo>
                <a:lnTo>
                  <a:pt x="201714" y="86499"/>
                </a:lnTo>
                <a:lnTo>
                  <a:pt x="240144" y="86499"/>
                </a:lnTo>
                <a:lnTo>
                  <a:pt x="240144" y="57658"/>
                </a:lnTo>
                <a:lnTo>
                  <a:pt x="182511" y="57658"/>
                </a:lnTo>
                <a:lnTo>
                  <a:pt x="182511" y="86499"/>
                </a:lnTo>
                <a:lnTo>
                  <a:pt x="182511" y="124942"/>
                </a:lnTo>
                <a:lnTo>
                  <a:pt x="182511" y="297942"/>
                </a:lnTo>
                <a:lnTo>
                  <a:pt x="144081" y="297942"/>
                </a:lnTo>
                <a:lnTo>
                  <a:pt x="144081" y="259499"/>
                </a:lnTo>
                <a:lnTo>
                  <a:pt x="182511" y="259499"/>
                </a:lnTo>
                <a:lnTo>
                  <a:pt x="182511" y="240271"/>
                </a:lnTo>
                <a:lnTo>
                  <a:pt x="144081" y="240271"/>
                </a:lnTo>
                <a:lnTo>
                  <a:pt x="144081" y="201828"/>
                </a:lnTo>
                <a:lnTo>
                  <a:pt x="182511" y="201828"/>
                </a:lnTo>
                <a:lnTo>
                  <a:pt x="182511" y="182600"/>
                </a:lnTo>
                <a:lnTo>
                  <a:pt x="144081" y="182600"/>
                </a:lnTo>
                <a:lnTo>
                  <a:pt x="144081" y="144157"/>
                </a:lnTo>
                <a:lnTo>
                  <a:pt x="182511" y="144157"/>
                </a:lnTo>
                <a:lnTo>
                  <a:pt x="182511" y="124942"/>
                </a:lnTo>
                <a:lnTo>
                  <a:pt x="144081" y="124942"/>
                </a:lnTo>
                <a:lnTo>
                  <a:pt x="144081" y="86499"/>
                </a:lnTo>
                <a:lnTo>
                  <a:pt x="182511" y="86499"/>
                </a:lnTo>
                <a:lnTo>
                  <a:pt x="182511" y="57658"/>
                </a:lnTo>
                <a:lnTo>
                  <a:pt x="124879" y="57658"/>
                </a:lnTo>
                <a:lnTo>
                  <a:pt x="124879" y="86499"/>
                </a:lnTo>
                <a:lnTo>
                  <a:pt x="124879" y="124942"/>
                </a:lnTo>
                <a:lnTo>
                  <a:pt x="124879" y="297942"/>
                </a:lnTo>
                <a:lnTo>
                  <a:pt x="86448" y="297942"/>
                </a:lnTo>
                <a:lnTo>
                  <a:pt x="86448" y="259499"/>
                </a:lnTo>
                <a:lnTo>
                  <a:pt x="124879" y="259499"/>
                </a:lnTo>
                <a:lnTo>
                  <a:pt x="124879" y="240271"/>
                </a:lnTo>
                <a:lnTo>
                  <a:pt x="86448" y="240271"/>
                </a:lnTo>
                <a:lnTo>
                  <a:pt x="86448" y="201828"/>
                </a:lnTo>
                <a:lnTo>
                  <a:pt x="124879" y="201828"/>
                </a:lnTo>
                <a:lnTo>
                  <a:pt x="124879" y="182600"/>
                </a:lnTo>
                <a:lnTo>
                  <a:pt x="86448" y="182600"/>
                </a:lnTo>
                <a:lnTo>
                  <a:pt x="86448" y="144157"/>
                </a:lnTo>
                <a:lnTo>
                  <a:pt x="124879" y="144157"/>
                </a:lnTo>
                <a:lnTo>
                  <a:pt x="124879" y="124942"/>
                </a:lnTo>
                <a:lnTo>
                  <a:pt x="86448" y="124942"/>
                </a:lnTo>
                <a:lnTo>
                  <a:pt x="86448" y="86499"/>
                </a:lnTo>
                <a:lnTo>
                  <a:pt x="124879" y="86499"/>
                </a:lnTo>
                <a:lnTo>
                  <a:pt x="124879" y="57658"/>
                </a:lnTo>
                <a:lnTo>
                  <a:pt x="67233" y="57658"/>
                </a:lnTo>
                <a:lnTo>
                  <a:pt x="67233" y="144157"/>
                </a:lnTo>
                <a:lnTo>
                  <a:pt x="67233" y="182600"/>
                </a:lnTo>
                <a:lnTo>
                  <a:pt x="67233" y="201828"/>
                </a:lnTo>
                <a:lnTo>
                  <a:pt x="67233" y="240271"/>
                </a:lnTo>
                <a:lnTo>
                  <a:pt x="67233" y="259499"/>
                </a:lnTo>
                <a:lnTo>
                  <a:pt x="67233" y="297942"/>
                </a:lnTo>
                <a:lnTo>
                  <a:pt x="28816" y="297942"/>
                </a:lnTo>
                <a:lnTo>
                  <a:pt x="28816" y="259499"/>
                </a:lnTo>
                <a:lnTo>
                  <a:pt x="67233" y="259499"/>
                </a:lnTo>
                <a:lnTo>
                  <a:pt x="67233" y="240271"/>
                </a:lnTo>
                <a:lnTo>
                  <a:pt x="28816" y="240271"/>
                </a:lnTo>
                <a:lnTo>
                  <a:pt x="28816" y="201828"/>
                </a:lnTo>
                <a:lnTo>
                  <a:pt x="67233" y="201828"/>
                </a:lnTo>
                <a:lnTo>
                  <a:pt x="67233" y="182600"/>
                </a:lnTo>
                <a:lnTo>
                  <a:pt x="28816" y="182600"/>
                </a:lnTo>
                <a:lnTo>
                  <a:pt x="28816" y="144157"/>
                </a:lnTo>
                <a:lnTo>
                  <a:pt x="67233" y="144157"/>
                </a:lnTo>
                <a:lnTo>
                  <a:pt x="67233" y="57658"/>
                </a:lnTo>
                <a:lnTo>
                  <a:pt x="0" y="57658"/>
                </a:lnTo>
                <a:lnTo>
                  <a:pt x="0" y="326771"/>
                </a:lnTo>
                <a:lnTo>
                  <a:pt x="326593" y="326771"/>
                </a:lnTo>
                <a:lnTo>
                  <a:pt x="326593" y="297942"/>
                </a:lnTo>
                <a:lnTo>
                  <a:pt x="326593" y="259499"/>
                </a:lnTo>
                <a:lnTo>
                  <a:pt x="326593" y="86499"/>
                </a:lnTo>
                <a:lnTo>
                  <a:pt x="326593" y="57658"/>
                </a:lnTo>
                <a:close/>
              </a:path>
              <a:path w="327025" h="327025">
                <a:moveTo>
                  <a:pt x="326593" y="0"/>
                </a:moveTo>
                <a:lnTo>
                  <a:pt x="0" y="0"/>
                </a:lnTo>
                <a:lnTo>
                  <a:pt x="0" y="38442"/>
                </a:lnTo>
                <a:lnTo>
                  <a:pt x="326593" y="38442"/>
                </a:lnTo>
                <a:lnTo>
                  <a:pt x="326593" y="0"/>
                </a:lnTo>
                <a:close/>
              </a:path>
            </a:pathLst>
          </a:custGeom>
          <a:solidFill>
            <a:schemeClr val="accent6">
              <a:lumMod val="50000"/>
            </a:schemeClr>
          </a:solidFill>
        </p:spPr>
        <p:txBody>
          <a:bodyPr wrap="square" lIns="0" tIns="0" rIns="0" bIns="0" rtlCol="0"/>
          <a:lstStyle/>
          <a:p>
            <a:endParaRPr>
              <a:solidFill>
                <a:schemeClr val="accent6">
                  <a:lumMod val="50000"/>
                </a:schemeClr>
              </a:solidFill>
            </a:endParaRPr>
          </a:p>
        </p:txBody>
      </p:sp>
      <p:sp>
        <p:nvSpPr>
          <p:cNvPr id="41" name="object 30">
            <a:extLst>
              <a:ext uri="{FF2B5EF4-FFF2-40B4-BE49-F238E27FC236}">
                <a16:creationId xmlns:a16="http://schemas.microsoft.com/office/drawing/2014/main" id="{3E02E5DB-9ADE-5EF4-2E16-0AD9EF8924D9}"/>
              </a:ext>
            </a:extLst>
          </p:cNvPr>
          <p:cNvSpPr/>
          <p:nvPr/>
        </p:nvSpPr>
        <p:spPr>
          <a:xfrm>
            <a:off x="4381792" y="4318749"/>
            <a:ext cx="462915" cy="348615"/>
          </a:xfrm>
          <a:custGeom>
            <a:avLst/>
            <a:gdLst/>
            <a:ahLst/>
            <a:cxnLst/>
            <a:rect l="l" t="t" r="r" b="b"/>
            <a:pathLst>
              <a:path w="462914" h="348614">
                <a:moveTo>
                  <a:pt x="462838" y="257390"/>
                </a:moveTo>
                <a:lnTo>
                  <a:pt x="461683" y="251485"/>
                </a:lnTo>
                <a:lnTo>
                  <a:pt x="458228" y="246278"/>
                </a:lnTo>
                <a:lnTo>
                  <a:pt x="378802" y="167208"/>
                </a:lnTo>
                <a:lnTo>
                  <a:pt x="369443" y="167208"/>
                </a:lnTo>
                <a:lnTo>
                  <a:pt x="363410" y="172847"/>
                </a:lnTo>
                <a:lnTo>
                  <a:pt x="359765" y="177927"/>
                </a:lnTo>
                <a:lnTo>
                  <a:pt x="358406" y="183794"/>
                </a:lnTo>
                <a:lnTo>
                  <a:pt x="359346" y="189750"/>
                </a:lnTo>
                <a:lnTo>
                  <a:pt x="362623" y="195084"/>
                </a:lnTo>
                <a:lnTo>
                  <a:pt x="409168" y="241655"/>
                </a:lnTo>
                <a:lnTo>
                  <a:pt x="17246" y="241655"/>
                </a:lnTo>
                <a:lnTo>
                  <a:pt x="8559" y="241655"/>
                </a:lnTo>
                <a:lnTo>
                  <a:pt x="1524" y="248704"/>
                </a:lnTo>
                <a:lnTo>
                  <a:pt x="1524" y="266090"/>
                </a:lnTo>
                <a:lnTo>
                  <a:pt x="8559" y="273126"/>
                </a:lnTo>
                <a:lnTo>
                  <a:pt x="409168" y="273126"/>
                </a:lnTo>
                <a:lnTo>
                  <a:pt x="356489" y="325856"/>
                </a:lnTo>
                <a:lnTo>
                  <a:pt x="356489" y="335800"/>
                </a:lnTo>
                <a:lnTo>
                  <a:pt x="368757" y="348081"/>
                </a:lnTo>
                <a:lnTo>
                  <a:pt x="378701" y="348081"/>
                </a:lnTo>
                <a:lnTo>
                  <a:pt x="458228" y="268516"/>
                </a:lnTo>
                <a:lnTo>
                  <a:pt x="461683" y="263309"/>
                </a:lnTo>
                <a:lnTo>
                  <a:pt x="462838" y="257390"/>
                </a:lnTo>
                <a:close/>
              </a:path>
              <a:path w="462914" h="348614">
                <a:moveTo>
                  <a:pt x="462851" y="80860"/>
                </a:moveTo>
                <a:lnTo>
                  <a:pt x="455815" y="73812"/>
                </a:lnTo>
                <a:lnTo>
                  <a:pt x="447128" y="73812"/>
                </a:lnTo>
                <a:lnTo>
                  <a:pt x="55206" y="73812"/>
                </a:lnTo>
                <a:lnTo>
                  <a:pt x="101765" y="27228"/>
                </a:lnTo>
                <a:lnTo>
                  <a:pt x="91592" y="0"/>
                </a:lnTo>
                <a:lnTo>
                  <a:pt x="85636" y="939"/>
                </a:lnTo>
                <a:lnTo>
                  <a:pt x="79781" y="4724"/>
                </a:lnTo>
                <a:lnTo>
                  <a:pt x="0" y="84569"/>
                </a:lnTo>
                <a:lnTo>
                  <a:pt x="0" y="94526"/>
                </a:lnTo>
                <a:lnTo>
                  <a:pt x="85674" y="180238"/>
                </a:lnTo>
                <a:lnTo>
                  <a:pt x="95618" y="180238"/>
                </a:lnTo>
                <a:lnTo>
                  <a:pt x="107886" y="167957"/>
                </a:lnTo>
                <a:lnTo>
                  <a:pt x="107886" y="158000"/>
                </a:lnTo>
                <a:lnTo>
                  <a:pt x="55206" y="105283"/>
                </a:lnTo>
                <a:lnTo>
                  <a:pt x="455815" y="105283"/>
                </a:lnTo>
                <a:lnTo>
                  <a:pt x="462851" y="98234"/>
                </a:lnTo>
                <a:lnTo>
                  <a:pt x="462851" y="80860"/>
                </a:lnTo>
                <a:close/>
              </a:path>
            </a:pathLst>
          </a:custGeom>
          <a:solidFill>
            <a:schemeClr val="accent6">
              <a:lumMod val="50000"/>
            </a:schemeClr>
          </a:solidFill>
        </p:spPr>
        <p:txBody>
          <a:bodyPr wrap="square" lIns="0" tIns="0" rIns="0" bIns="0" rtlCol="0"/>
          <a:lstStyle/>
          <a:p>
            <a:endParaRPr>
              <a:solidFill>
                <a:schemeClr val="accent6">
                  <a:lumMod val="50000"/>
                </a:schemeClr>
              </a:solidFill>
            </a:endParaRPr>
          </a:p>
        </p:txBody>
      </p:sp>
      <p:sp>
        <p:nvSpPr>
          <p:cNvPr id="42" name="object 31">
            <a:extLst>
              <a:ext uri="{FF2B5EF4-FFF2-40B4-BE49-F238E27FC236}">
                <a16:creationId xmlns:a16="http://schemas.microsoft.com/office/drawing/2014/main" id="{7C8CC36A-DAFD-38F1-5DEE-2C03641E5573}"/>
              </a:ext>
            </a:extLst>
          </p:cNvPr>
          <p:cNvSpPr/>
          <p:nvPr/>
        </p:nvSpPr>
        <p:spPr>
          <a:xfrm>
            <a:off x="4431424" y="3256787"/>
            <a:ext cx="365125" cy="288925"/>
          </a:xfrm>
          <a:custGeom>
            <a:avLst/>
            <a:gdLst/>
            <a:ahLst/>
            <a:cxnLst/>
            <a:rect l="l" t="t" r="r" b="b"/>
            <a:pathLst>
              <a:path w="365125" h="288925">
                <a:moveTo>
                  <a:pt x="350621" y="115328"/>
                </a:moveTo>
                <a:lnTo>
                  <a:pt x="230543" y="115328"/>
                </a:lnTo>
                <a:lnTo>
                  <a:pt x="230543" y="153784"/>
                </a:lnTo>
                <a:lnTo>
                  <a:pt x="350621" y="153784"/>
                </a:lnTo>
                <a:lnTo>
                  <a:pt x="350621" y="115328"/>
                </a:lnTo>
                <a:close/>
              </a:path>
              <a:path w="365125" h="288925">
                <a:moveTo>
                  <a:pt x="350621" y="76631"/>
                </a:moveTo>
                <a:lnTo>
                  <a:pt x="14414" y="76631"/>
                </a:lnTo>
                <a:lnTo>
                  <a:pt x="14414" y="114744"/>
                </a:lnTo>
                <a:lnTo>
                  <a:pt x="14414" y="154127"/>
                </a:lnTo>
                <a:lnTo>
                  <a:pt x="14414" y="288785"/>
                </a:lnTo>
                <a:lnTo>
                  <a:pt x="350621" y="288785"/>
                </a:lnTo>
                <a:lnTo>
                  <a:pt x="350621" y="154127"/>
                </a:lnTo>
                <a:lnTo>
                  <a:pt x="134480" y="154127"/>
                </a:lnTo>
                <a:lnTo>
                  <a:pt x="134480" y="114744"/>
                </a:lnTo>
                <a:lnTo>
                  <a:pt x="350621" y="114744"/>
                </a:lnTo>
                <a:lnTo>
                  <a:pt x="350621" y="76631"/>
                </a:lnTo>
                <a:close/>
              </a:path>
              <a:path w="365125" h="288925">
                <a:moveTo>
                  <a:pt x="365036" y="0"/>
                </a:moveTo>
                <a:lnTo>
                  <a:pt x="0" y="0"/>
                </a:lnTo>
                <a:lnTo>
                  <a:pt x="0" y="57670"/>
                </a:lnTo>
                <a:lnTo>
                  <a:pt x="365036" y="57670"/>
                </a:lnTo>
                <a:lnTo>
                  <a:pt x="365036" y="0"/>
                </a:lnTo>
                <a:close/>
              </a:path>
            </a:pathLst>
          </a:custGeom>
          <a:solidFill>
            <a:schemeClr val="accent6">
              <a:lumMod val="50000"/>
            </a:schemeClr>
          </a:solidFill>
        </p:spPr>
        <p:txBody>
          <a:bodyPr wrap="square" lIns="0" tIns="0" rIns="0" bIns="0" rtlCol="0"/>
          <a:lstStyle/>
          <a:p>
            <a:endParaRPr>
              <a:solidFill>
                <a:schemeClr val="accent6">
                  <a:lumMod val="50000"/>
                </a:schemeClr>
              </a:solidFill>
            </a:endParaRPr>
          </a:p>
        </p:txBody>
      </p:sp>
      <p:grpSp>
        <p:nvGrpSpPr>
          <p:cNvPr id="43" name="object 32">
            <a:extLst>
              <a:ext uri="{FF2B5EF4-FFF2-40B4-BE49-F238E27FC236}">
                <a16:creationId xmlns:a16="http://schemas.microsoft.com/office/drawing/2014/main" id="{C2315337-4B39-9CAE-C286-6E7BDF2EB967}"/>
              </a:ext>
            </a:extLst>
          </p:cNvPr>
          <p:cNvGrpSpPr/>
          <p:nvPr/>
        </p:nvGrpSpPr>
        <p:grpSpPr>
          <a:xfrm>
            <a:off x="831052" y="3830766"/>
            <a:ext cx="401955" cy="436880"/>
            <a:chOff x="831052" y="3830766"/>
            <a:chExt cx="401955" cy="436880"/>
          </a:xfrm>
          <a:solidFill>
            <a:schemeClr val="accent1">
              <a:lumMod val="50000"/>
            </a:schemeClr>
          </a:solidFill>
        </p:grpSpPr>
        <p:pic>
          <p:nvPicPr>
            <p:cNvPr id="44" name="object 33">
              <a:extLst>
                <a:ext uri="{FF2B5EF4-FFF2-40B4-BE49-F238E27FC236}">
                  <a16:creationId xmlns:a16="http://schemas.microsoft.com/office/drawing/2014/main" id="{B7543300-37C2-DC61-CE5B-6E512A832038}"/>
                </a:ext>
              </a:extLst>
            </p:cNvPr>
            <p:cNvPicPr/>
            <p:nvPr/>
          </p:nvPicPr>
          <p:blipFill>
            <a:blip r:embed="rId7" cstate="print">
              <a:duotone>
                <a:prstClr val="black"/>
                <a:schemeClr val="accent1">
                  <a:lumMod val="50000"/>
                  <a:tint val="45000"/>
                  <a:satMod val="400000"/>
                </a:schemeClr>
              </a:duotone>
            </a:blip>
            <a:stretch>
              <a:fillRect/>
            </a:stretch>
          </p:blipFill>
          <p:spPr>
            <a:xfrm>
              <a:off x="974090" y="3974279"/>
              <a:ext cx="115377" cy="115093"/>
            </a:xfrm>
            <a:prstGeom prst="rect">
              <a:avLst/>
            </a:prstGeom>
            <a:grpFill/>
          </p:spPr>
        </p:pic>
        <p:sp>
          <p:nvSpPr>
            <p:cNvPr id="45" name="object 34">
              <a:extLst>
                <a:ext uri="{FF2B5EF4-FFF2-40B4-BE49-F238E27FC236}">
                  <a16:creationId xmlns:a16="http://schemas.microsoft.com/office/drawing/2014/main" id="{5534865F-EC07-E30F-37F6-65A1F7B35A81}"/>
                </a:ext>
              </a:extLst>
            </p:cNvPr>
            <p:cNvSpPr/>
            <p:nvPr/>
          </p:nvSpPr>
          <p:spPr>
            <a:xfrm>
              <a:off x="831049" y="3830777"/>
              <a:ext cx="401955" cy="436880"/>
            </a:xfrm>
            <a:custGeom>
              <a:avLst/>
              <a:gdLst/>
              <a:ahLst/>
              <a:cxnLst/>
              <a:rect l="l" t="t" r="r" b="b"/>
              <a:pathLst>
                <a:path w="401955" h="436879">
                  <a:moveTo>
                    <a:pt x="55422" y="194157"/>
                  </a:moveTo>
                  <a:lnTo>
                    <a:pt x="50914" y="189623"/>
                  </a:lnTo>
                  <a:lnTo>
                    <a:pt x="45339" y="189623"/>
                  </a:lnTo>
                  <a:lnTo>
                    <a:pt x="4508" y="189623"/>
                  </a:lnTo>
                  <a:lnTo>
                    <a:pt x="0" y="194157"/>
                  </a:lnTo>
                  <a:lnTo>
                    <a:pt x="0" y="205333"/>
                  </a:lnTo>
                  <a:lnTo>
                    <a:pt x="4508" y="209854"/>
                  </a:lnTo>
                  <a:lnTo>
                    <a:pt x="50914" y="209854"/>
                  </a:lnTo>
                  <a:lnTo>
                    <a:pt x="55422" y="205333"/>
                  </a:lnTo>
                  <a:lnTo>
                    <a:pt x="55422" y="194157"/>
                  </a:lnTo>
                  <a:close/>
                </a:path>
                <a:path w="401955" h="436879">
                  <a:moveTo>
                    <a:pt x="100101" y="309067"/>
                  </a:moveTo>
                  <a:lnTo>
                    <a:pt x="99606" y="302691"/>
                  </a:lnTo>
                  <a:lnTo>
                    <a:pt x="91605" y="295821"/>
                  </a:lnTo>
                  <a:lnTo>
                    <a:pt x="86042" y="295821"/>
                  </a:lnTo>
                  <a:lnTo>
                    <a:pt x="82270" y="299059"/>
                  </a:lnTo>
                  <a:lnTo>
                    <a:pt x="57327" y="324345"/>
                  </a:lnTo>
                  <a:lnTo>
                    <a:pt x="53098" y="327977"/>
                  </a:lnTo>
                  <a:lnTo>
                    <a:pt x="52616" y="334352"/>
                  </a:lnTo>
                  <a:lnTo>
                    <a:pt x="59855" y="342849"/>
                  </a:lnTo>
                  <a:lnTo>
                    <a:pt x="66217" y="343331"/>
                  </a:lnTo>
                  <a:lnTo>
                    <a:pt x="71208" y="339001"/>
                  </a:lnTo>
                  <a:lnTo>
                    <a:pt x="96481" y="313321"/>
                  </a:lnTo>
                  <a:lnTo>
                    <a:pt x="100101" y="309067"/>
                  </a:lnTo>
                  <a:close/>
                </a:path>
                <a:path w="401955" h="436879">
                  <a:moveTo>
                    <a:pt x="100380" y="89750"/>
                  </a:moveTo>
                  <a:lnTo>
                    <a:pt x="71539" y="60680"/>
                  </a:lnTo>
                  <a:lnTo>
                    <a:pt x="67411" y="56934"/>
                  </a:lnTo>
                  <a:lnTo>
                    <a:pt x="61036" y="57264"/>
                  </a:lnTo>
                  <a:lnTo>
                    <a:pt x="53835" y="65265"/>
                  </a:lnTo>
                  <a:lnTo>
                    <a:pt x="53848" y="71145"/>
                  </a:lnTo>
                  <a:lnTo>
                    <a:pt x="57327" y="74993"/>
                  </a:lnTo>
                  <a:lnTo>
                    <a:pt x="82270" y="100076"/>
                  </a:lnTo>
                  <a:lnTo>
                    <a:pt x="86207" y="103987"/>
                  </a:lnTo>
                  <a:lnTo>
                    <a:pt x="92544" y="103987"/>
                  </a:lnTo>
                  <a:lnTo>
                    <a:pt x="100380" y="96126"/>
                  </a:lnTo>
                  <a:lnTo>
                    <a:pt x="100380" y="89750"/>
                  </a:lnTo>
                  <a:close/>
                </a:path>
                <a:path w="401955" h="436879">
                  <a:moveTo>
                    <a:pt x="211912" y="4508"/>
                  </a:moveTo>
                  <a:lnTo>
                    <a:pt x="207403" y="0"/>
                  </a:lnTo>
                  <a:lnTo>
                    <a:pt x="196265" y="0"/>
                  </a:lnTo>
                  <a:lnTo>
                    <a:pt x="191757" y="4508"/>
                  </a:lnTo>
                  <a:lnTo>
                    <a:pt x="191757" y="51092"/>
                  </a:lnTo>
                  <a:lnTo>
                    <a:pt x="196265" y="55626"/>
                  </a:lnTo>
                  <a:lnTo>
                    <a:pt x="201828" y="55626"/>
                  </a:lnTo>
                  <a:lnTo>
                    <a:pt x="207403" y="55626"/>
                  </a:lnTo>
                  <a:lnTo>
                    <a:pt x="211912" y="51092"/>
                  </a:lnTo>
                  <a:lnTo>
                    <a:pt x="211912" y="4508"/>
                  </a:lnTo>
                  <a:close/>
                </a:path>
                <a:path w="401955" h="436879">
                  <a:moveTo>
                    <a:pt x="232308" y="407377"/>
                  </a:moveTo>
                  <a:lnTo>
                    <a:pt x="169379" y="407377"/>
                  </a:lnTo>
                  <a:lnTo>
                    <a:pt x="172554" y="418871"/>
                  </a:lnTo>
                  <a:lnTo>
                    <a:pt x="179463" y="428129"/>
                  </a:lnTo>
                  <a:lnTo>
                    <a:pt x="189191" y="434301"/>
                  </a:lnTo>
                  <a:lnTo>
                    <a:pt x="200875" y="436549"/>
                  </a:lnTo>
                  <a:lnTo>
                    <a:pt x="212547" y="434301"/>
                  </a:lnTo>
                  <a:lnTo>
                    <a:pt x="222275" y="428129"/>
                  </a:lnTo>
                  <a:lnTo>
                    <a:pt x="229158" y="418871"/>
                  </a:lnTo>
                  <a:lnTo>
                    <a:pt x="232308" y="407377"/>
                  </a:lnTo>
                  <a:close/>
                </a:path>
                <a:path w="401955" h="436879">
                  <a:moveTo>
                    <a:pt x="258356" y="379755"/>
                  </a:moveTo>
                  <a:lnTo>
                    <a:pt x="257454" y="364299"/>
                  </a:lnTo>
                  <a:lnTo>
                    <a:pt x="251574" y="358406"/>
                  </a:lnTo>
                  <a:lnTo>
                    <a:pt x="244208" y="357962"/>
                  </a:lnTo>
                  <a:lnTo>
                    <a:pt x="157492" y="357962"/>
                  </a:lnTo>
                  <a:lnTo>
                    <a:pt x="149466" y="358444"/>
                  </a:lnTo>
                  <a:lnTo>
                    <a:pt x="143344" y="365353"/>
                  </a:lnTo>
                  <a:lnTo>
                    <a:pt x="144246" y="380809"/>
                  </a:lnTo>
                  <a:lnTo>
                    <a:pt x="150126" y="386715"/>
                  </a:lnTo>
                  <a:lnTo>
                    <a:pt x="157492" y="387146"/>
                  </a:lnTo>
                  <a:lnTo>
                    <a:pt x="244208" y="387146"/>
                  </a:lnTo>
                  <a:lnTo>
                    <a:pt x="252234" y="386664"/>
                  </a:lnTo>
                  <a:lnTo>
                    <a:pt x="258356" y="379755"/>
                  </a:lnTo>
                  <a:close/>
                </a:path>
                <a:path w="401955" h="436879">
                  <a:moveTo>
                    <a:pt x="326682" y="200291"/>
                  </a:moveTo>
                  <a:lnTo>
                    <a:pt x="316128" y="151726"/>
                  </a:lnTo>
                  <a:lnTo>
                    <a:pt x="297649" y="124752"/>
                  </a:lnTo>
                  <a:lnTo>
                    <a:pt x="297649" y="204038"/>
                  </a:lnTo>
                  <a:lnTo>
                    <a:pt x="297624" y="204647"/>
                  </a:lnTo>
                  <a:lnTo>
                    <a:pt x="287769" y="245376"/>
                  </a:lnTo>
                  <a:lnTo>
                    <a:pt x="274637" y="264871"/>
                  </a:lnTo>
                  <a:lnTo>
                    <a:pt x="266547" y="275132"/>
                  </a:lnTo>
                  <a:lnTo>
                    <a:pt x="259080" y="285826"/>
                  </a:lnTo>
                  <a:lnTo>
                    <a:pt x="252247" y="296951"/>
                  </a:lnTo>
                  <a:lnTo>
                    <a:pt x="246062" y="308457"/>
                  </a:lnTo>
                  <a:lnTo>
                    <a:pt x="155371" y="308457"/>
                  </a:lnTo>
                  <a:lnTo>
                    <a:pt x="135089" y="275018"/>
                  </a:lnTo>
                  <a:lnTo>
                    <a:pt x="122110" y="258610"/>
                  </a:lnTo>
                  <a:lnTo>
                    <a:pt x="117716" y="252095"/>
                  </a:lnTo>
                  <a:lnTo>
                    <a:pt x="104470" y="212725"/>
                  </a:lnTo>
                  <a:lnTo>
                    <a:pt x="103809" y="200291"/>
                  </a:lnTo>
                  <a:lnTo>
                    <a:pt x="111848" y="163029"/>
                  </a:lnTo>
                  <a:lnTo>
                    <a:pt x="132676" y="132562"/>
                  </a:lnTo>
                  <a:lnTo>
                    <a:pt x="163258" y="112001"/>
                  </a:lnTo>
                  <a:lnTo>
                    <a:pt x="200571" y="104317"/>
                  </a:lnTo>
                  <a:lnTo>
                    <a:pt x="237883" y="112001"/>
                  </a:lnTo>
                  <a:lnTo>
                    <a:pt x="268465" y="132562"/>
                  </a:lnTo>
                  <a:lnTo>
                    <a:pt x="289293" y="163029"/>
                  </a:lnTo>
                  <a:lnTo>
                    <a:pt x="297357" y="200393"/>
                  </a:lnTo>
                  <a:lnTo>
                    <a:pt x="297649" y="204038"/>
                  </a:lnTo>
                  <a:lnTo>
                    <a:pt x="297649" y="124752"/>
                  </a:lnTo>
                  <a:lnTo>
                    <a:pt x="289013" y="112141"/>
                  </a:lnTo>
                  <a:lnTo>
                    <a:pt x="277355" y="104317"/>
                  </a:lnTo>
                  <a:lnTo>
                    <a:pt x="249237" y="85420"/>
                  </a:lnTo>
                  <a:lnTo>
                    <a:pt x="200723" y="75438"/>
                  </a:lnTo>
                  <a:lnTo>
                    <a:pt x="152209" y="85420"/>
                  </a:lnTo>
                  <a:lnTo>
                    <a:pt x="112433" y="112141"/>
                  </a:lnTo>
                  <a:lnTo>
                    <a:pt x="85318" y="151726"/>
                  </a:lnTo>
                  <a:lnTo>
                    <a:pt x="74764" y="200291"/>
                  </a:lnTo>
                  <a:lnTo>
                    <a:pt x="74764" y="204647"/>
                  </a:lnTo>
                  <a:lnTo>
                    <a:pt x="83527" y="248386"/>
                  </a:lnTo>
                  <a:lnTo>
                    <a:pt x="105397" y="284340"/>
                  </a:lnTo>
                  <a:lnTo>
                    <a:pt x="114134" y="295643"/>
                  </a:lnTo>
                  <a:lnTo>
                    <a:pt x="122466" y="309003"/>
                  </a:lnTo>
                  <a:lnTo>
                    <a:pt x="129641" y="322046"/>
                  </a:lnTo>
                  <a:lnTo>
                    <a:pt x="134874" y="332384"/>
                  </a:lnTo>
                  <a:lnTo>
                    <a:pt x="136499" y="335686"/>
                  </a:lnTo>
                  <a:lnTo>
                    <a:pt x="139865" y="337756"/>
                  </a:lnTo>
                  <a:lnTo>
                    <a:pt x="258013" y="337756"/>
                  </a:lnTo>
                  <a:lnTo>
                    <a:pt x="261581" y="337756"/>
                  </a:lnTo>
                  <a:lnTo>
                    <a:pt x="264934" y="335686"/>
                  </a:lnTo>
                  <a:lnTo>
                    <a:pt x="266573" y="332384"/>
                  </a:lnTo>
                  <a:lnTo>
                    <a:pt x="271818" y="322033"/>
                  </a:lnTo>
                  <a:lnTo>
                    <a:pt x="296049" y="284340"/>
                  </a:lnTo>
                  <a:lnTo>
                    <a:pt x="302691" y="276110"/>
                  </a:lnTo>
                  <a:lnTo>
                    <a:pt x="308584" y="267347"/>
                  </a:lnTo>
                  <a:lnTo>
                    <a:pt x="324129" y="226885"/>
                  </a:lnTo>
                  <a:lnTo>
                    <a:pt x="326682" y="204647"/>
                  </a:lnTo>
                  <a:lnTo>
                    <a:pt x="326682" y="200291"/>
                  </a:lnTo>
                  <a:close/>
                </a:path>
                <a:path w="401955" h="436879">
                  <a:moveTo>
                    <a:pt x="349732" y="72174"/>
                  </a:moveTo>
                  <a:lnTo>
                    <a:pt x="348691" y="65849"/>
                  </a:lnTo>
                  <a:lnTo>
                    <a:pt x="340601" y="60020"/>
                  </a:lnTo>
                  <a:lnTo>
                    <a:pt x="335788" y="60071"/>
                  </a:lnTo>
                  <a:lnTo>
                    <a:pt x="332270" y="62699"/>
                  </a:lnTo>
                  <a:lnTo>
                    <a:pt x="303174" y="91935"/>
                  </a:lnTo>
                  <a:lnTo>
                    <a:pt x="303174" y="98298"/>
                  </a:lnTo>
                  <a:lnTo>
                    <a:pt x="307086" y="102247"/>
                  </a:lnTo>
                  <a:lnTo>
                    <a:pt x="309067" y="104114"/>
                  </a:lnTo>
                  <a:lnTo>
                    <a:pt x="311721" y="105105"/>
                  </a:lnTo>
                  <a:lnTo>
                    <a:pt x="314439" y="104978"/>
                  </a:lnTo>
                  <a:lnTo>
                    <a:pt x="317119" y="104978"/>
                  </a:lnTo>
                  <a:lnTo>
                    <a:pt x="319697" y="103911"/>
                  </a:lnTo>
                  <a:lnTo>
                    <a:pt x="346481" y="76708"/>
                  </a:lnTo>
                  <a:lnTo>
                    <a:pt x="349732" y="72174"/>
                  </a:lnTo>
                  <a:close/>
                </a:path>
                <a:path w="401955" h="436879">
                  <a:moveTo>
                    <a:pt x="351574" y="328028"/>
                  </a:moveTo>
                  <a:lnTo>
                    <a:pt x="347522" y="323151"/>
                  </a:lnTo>
                  <a:lnTo>
                    <a:pt x="346379" y="322160"/>
                  </a:lnTo>
                  <a:lnTo>
                    <a:pt x="321589" y="297129"/>
                  </a:lnTo>
                  <a:lnTo>
                    <a:pt x="317868" y="292989"/>
                  </a:lnTo>
                  <a:lnTo>
                    <a:pt x="311492" y="292658"/>
                  </a:lnTo>
                  <a:lnTo>
                    <a:pt x="303225" y="300151"/>
                  </a:lnTo>
                  <a:lnTo>
                    <a:pt x="302907" y="306539"/>
                  </a:lnTo>
                  <a:lnTo>
                    <a:pt x="307327" y="311391"/>
                  </a:lnTo>
                  <a:lnTo>
                    <a:pt x="332524" y="336677"/>
                  </a:lnTo>
                  <a:lnTo>
                    <a:pt x="336080" y="340969"/>
                  </a:lnTo>
                  <a:lnTo>
                    <a:pt x="342442" y="341553"/>
                  </a:lnTo>
                  <a:lnTo>
                    <a:pt x="350989" y="334403"/>
                  </a:lnTo>
                  <a:lnTo>
                    <a:pt x="351574" y="328028"/>
                  </a:lnTo>
                  <a:close/>
                </a:path>
                <a:path w="401955" h="436879">
                  <a:moveTo>
                    <a:pt x="401802" y="193802"/>
                  </a:moveTo>
                  <a:lnTo>
                    <a:pt x="397306" y="189268"/>
                  </a:lnTo>
                  <a:lnTo>
                    <a:pt x="391718" y="189268"/>
                  </a:lnTo>
                  <a:lnTo>
                    <a:pt x="350888" y="189268"/>
                  </a:lnTo>
                  <a:lnTo>
                    <a:pt x="346379" y="193802"/>
                  </a:lnTo>
                  <a:lnTo>
                    <a:pt x="346379" y="204978"/>
                  </a:lnTo>
                  <a:lnTo>
                    <a:pt x="350888" y="209499"/>
                  </a:lnTo>
                  <a:lnTo>
                    <a:pt x="397306" y="209499"/>
                  </a:lnTo>
                  <a:lnTo>
                    <a:pt x="401802" y="204978"/>
                  </a:lnTo>
                  <a:lnTo>
                    <a:pt x="401802" y="193802"/>
                  </a:lnTo>
                  <a:close/>
                </a:path>
              </a:pathLst>
            </a:custGeom>
            <a:grpFill/>
          </p:spPr>
          <p:txBody>
            <a:bodyPr wrap="square" lIns="0" tIns="0" rIns="0" bIns="0" rtlCol="0"/>
            <a:lstStyle/>
            <a:p>
              <a:endParaRPr>
                <a:solidFill>
                  <a:schemeClr val="accent1">
                    <a:lumMod val="50000"/>
                  </a:schemeClr>
                </a:solidFill>
              </a:endParaRPr>
            </a:p>
          </p:txBody>
        </p:sp>
      </p:grpSp>
      <p:sp>
        <p:nvSpPr>
          <p:cNvPr id="46" name="object 35">
            <a:extLst>
              <a:ext uri="{FF2B5EF4-FFF2-40B4-BE49-F238E27FC236}">
                <a16:creationId xmlns:a16="http://schemas.microsoft.com/office/drawing/2014/main" id="{CA79E5C7-CC3B-EEAB-09C0-D6FED695F1BD}"/>
              </a:ext>
            </a:extLst>
          </p:cNvPr>
          <p:cNvSpPr/>
          <p:nvPr/>
        </p:nvSpPr>
        <p:spPr>
          <a:xfrm>
            <a:off x="958503" y="3246915"/>
            <a:ext cx="154305" cy="356870"/>
          </a:xfrm>
          <a:custGeom>
            <a:avLst/>
            <a:gdLst/>
            <a:ahLst/>
            <a:cxnLst/>
            <a:rect l="l" t="t" r="r" b="b"/>
            <a:pathLst>
              <a:path w="154305" h="356870">
                <a:moveTo>
                  <a:pt x="146591" y="0"/>
                </a:moveTo>
                <a:lnTo>
                  <a:pt x="7289" y="0"/>
                </a:lnTo>
                <a:lnTo>
                  <a:pt x="0" y="7293"/>
                </a:lnTo>
                <a:lnTo>
                  <a:pt x="0" y="349257"/>
                </a:lnTo>
                <a:lnTo>
                  <a:pt x="7289" y="356550"/>
                </a:lnTo>
                <a:lnTo>
                  <a:pt x="146591" y="356550"/>
                </a:lnTo>
                <a:lnTo>
                  <a:pt x="153880" y="349257"/>
                </a:lnTo>
                <a:lnTo>
                  <a:pt x="153880" y="305904"/>
                </a:lnTo>
                <a:lnTo>
                  <a:pt x="75725" y="305904"/>
                </a:lnTo>
                <a:lnTo>
                  <a:pt x="66006" y="286456"/>
                </a:lnTo>
                <a:lnTo>
                  <a:pt x="65196" y="285240"/>
                </a:lnTo>
                <a:lnTo>
                  <a:pt x="66411" y="283619"/>
                </a:lnTo>
                <a:lnTo>
                  <a:pt x="153880" y="283619"/>
                </a:lnTo>
                <a:lnTo>
                  <a:pt x="153880" y="271464"/>
                </a:lnTo>
                <a:lnTo>
                  <a:pt x="70056" y="271464"/>
                </a:lnTo>
                <a:lnTo>
                  <a:pt x="69246" y="270654"/>
                </a:lnTo>
                <a:lnTo>
                  <a:pt x="51023" y="270654"/>
                </a:lnTo>
                <a:lnTo>
                  <a:pt x="49808" y="269844"/>
                </a:lnTo>
                <a:lnTo>
                  <a:pt x="30371" y="260119"/>
                </a:lnTo>
                <a:lnTo>
                  <a:pt x="30371" y="258094"/>
                </a:lnTo>
                <a:lnTo>
                  <a:pt x="49808" y="248369"/>
                </a:lnTo>
                <a:lnTo>
                  <a:pt x="51023" y="247559"/>
                </a:lnTo>
                <a:lnTo>
                  <a:pt x="69651" y="247559"/>
                </a:lnTo>
                <a:lnTo>
                  <a:pt x="70056" y="247154"/>
                </a:lnTo>
                <a:lnTo>
                  <a:pt x="153880" y="247154"/>
                </a:lnTo>
                <a:lnTo>
                  <a:pt x="153880" y="234999"/>
                </a:lnTo>
                <a:lnTo>
                  <a:pt x="66411" y="234999"/>
                </a:lnTo>
                <a:lnTo>
                  <a:pt x="65601" y="233378"/>
                </a:lnTo>
                <a:lnTo>
                  <a:pt x="66411" y="232163"/>
                </a:lnTo>
                <a:lnTo>
                  <a:pt x="76130" y="212714"/>
                </a:lnTo>
                <a:lnTo>
                  <a:pt x="153880" y="212714"/>
                </a:lnTo>
                <a:lnTo>
                  <a:pt x="153880" y="170171"/>
                </a:lnTo>
                <a:lnTo>
                  <a:pt x="29561" y="170171"/>
                </a:lnTo>
                <a:lnTo>
                  <a:pt x="24296" y="164904"/>
                </a:lnTo>
                <a:lnTo>
                  <a:pt x="24296" y="151128"/>
                </a:lnTo>
                <a:lnTo>
                  <a:pt x="29561" y="145861"/>
                </a:lnTo>
                <a:lnTo>
                  <a:pt x="153880" y="145861"/>
                </a:lnTo>
                <a:lnTo>
                  <a:pt x="153880" y="129654"/>
                </a:lnTo>
                <a:lnTo>
                  <a:pt x="29561" y="129654"/>
                </a:lnTo>
                <a:lnTo>
                  <a:pt x="24296" y="124387"/>
                </a:lnTo>
                <a:lnTo>
                  <a:pt x="24296" y="110611"/>
                </a:lnTo>
                <a:lnTo>
                  <a:pt x="29561" y="105344"/>
                </a:lnTo>
                <a:lnTo>
                  <a:pt x="153880" y="105344"/>
                </a:lnTo>
                <a:lnTo>
                  <a:pt x="153880" y="89137"/>
                </a:lnTo>
                <a:lnTo>
                  <a:pt x="29561" y="89137"/>
                </a:lnTo>
                <a:lnTo>
                  <a:pt x="24296" y="83870"/>
                </a:lnTo>
                <a:lnTo>
                  <a:pt x="24296" y="70094"/>
                </a:lnTo>
                <a:lnTo>
                  <a:pt x="29561" y="64827"/>
                </a:lnTo>
                <a:lnTo>
                  <a:pt x="153880" y="64827"/>
                </a:lnTo>
                <a:lnTo>
                  <a:pt x="153880" y="7293"/>
                </a:lnTo>
                <a:lnTo>
                  <a:pt x="146591" y="0"/>
                </a:lnTo>
                <a:close/>
              </a:path>
              <a:path w="154305" h="356870">
                <a:moveTo>
                  <a:pt x="153880" y="283619"/>
                </a:moveTo>
                <a:lnTo>
                  <a:pt x="87468" y="283619"/>
                </a:lnTo>
                <a:lnTo>
                  <a:pt x="88278" y="285240"/>
                </a:lnTo>
                <a:lnTo>
                  <a:pt x="87468" y="286456"/>
                </a:lnTo>
                <a:lnTo>
                  <a:pt x="77750" y="305904"/>
                </a:lnTo>
                <a:lnTo>
                  <a:pt x="153880" y="305904"/>
                </a:lnTo>
                <a:lnTo>
                  <a:pt x="153880" y="283619"/>
                </a:lnTo>
                <a:close/>
              </a:path>
              <a:path w="154305" h="356870">
                <a:moveTo>
                  <a:pt x="153880" y="247154"/>
                </a:moveTo>
                <a:lnTo>
                  <a:pt x="83824" y="247154"/>
                </a:lnTo>
                <a:lnTo>
                  <a:pt x="89088" y="252421"/>
                </a:lnTo>
                <a:lnTo>
                  <a:pt x="89088" y="266197"/>
                </a:lnTo>
                <a:lnTo>
                  <a:pt x="83824" y="271464"/>
                </a:lnTo>
                <a:lnTo>
                  <a:pt x="153880" y="271464"/>
                </a:lnTo>
                <a:lnTo>
                  <a:pt x="153880" y="270654"/>
                </a:lnTo>
                <a:lnTo>
                  <a:pt x="102856" y="270654"/>
                </a:lnTo>
                <a:lnTo>
                  <a:pt x="101237" y="269438"/>
                </a:lnTo>
                <a:lnTo>
                  <a:pt x="101237" y="248775"/>
                </a:lnTo>
                <a:lnTo>
                  <a:pt x="102856" y="247964"/>
                </a:lnTo>
                <a:lnTo>
                  <a:pt x="153880" y="247964"/>
                </a:lnTo>
                <a:lnTo>
                  <a:pt x="153880" y="247154"/>
                </a:lnTo>
                <a:close/>
              </a:path>
              <a:path w="154305" h="356870">
                <a:moveTo>
                  <a:pt x="69651" y="247559"/>
                </a:moveTo>
                <a:lnTo>
                  <a:pt x="51023" y="247559"/>
                </a:lnTo>
                <a:lnTo>
                  <a:pt x="52643" y="248775"/>
                </a:lnTo>
                <a:lnTo>
                  <a:pt x="52643" y="269844"/>
                </a:lnTo>
                <a:lnTo>
                  <a:pt x="51023" y="270654"/>
                </a:lnTo>
                <a:lnTo>
                  <a:pt x="69246" y="270654"/>
                </a:lnTo>
                <a:lnTo>
                  <a:pt x="64791" y="266197"/>
                </a:lnTo>
                <a:lnTo>
                  <a:pt x="64791" y="252421"/>
                </a:lnTo>
                <a:lnTo>
                  <a:pt x="69651" y="247559"/>
                </a:lnTo>
                <a:close/>
              </a:path>
              <a:path w="154305" h="356870">
                <a:moveTo>
                  <a:pt x="153880" y="247964"/>
                </a:moveTo>
                <a:lnTo>
                  <a:pt x="102856" y="247964"/>
                </a:lnTo>
                <a:lnTo>
                  <a:pt x="104071" y="248775"/>
                </a:lnTo>
                <a:lnTo>
                  <a:pt x="121889" y="257688"/>
                </a:lnTo>
                <a:lnTo>
                  <a:pt x="123509" y="258094"/>
                </a:lnTo>
                <a:lnTo>
                  <a:pt x="123509" y="260525"/>
                </a:lnTo>
                <a:lnTo>
                  <a:pt x="121889" y="260930"/>
                </a:lnTo>
                <a:lnTo>
                  <a:pt x="104071" y="269844"/>
                </a:lnTo>
                <a:lnTo>
                  <a:pt x="102856" y="270654"/>
                </a:lnTo>
                <a:lnTo>
                  <a:pt x="153880" y="270654"/>
                </a:lnTo>
                <a:lnTo>
                  <a:pt x="153880" y="247964"/>
                </a:lnTo>
                <a:close/>
              </a:path>
              <a:path w="154305" h="356870">
                <a:moveTo>
                  <a:pt x="153880" y="212714"/>
                </a:moveTo>
                <a:lnTo>
                  <a:pt x="78155" y="212714"/>
                </a:lnTo>
                <a:lnTo>
                  <a:pt x="87873" y="232163"/>
                </a:lnTo>
                <a:lnTo>
                  <a:pt x="88683" y="233378"/>
                </a:lnTo>
                <a:lnTo>
                  <a:pt x="87468" y="234999"/>
                </a:lnTo>
                <a:lnTo>
                  <a:pt x="153880" y="234999"/>
                </a:lnTo>
                <a:lnTo>
                  <a:pt x="153880" y="212714"/>
                </a:lnTo>
                <a:close/>
              </a:path>
              <a:path w="154305" h="356870">
                <a:moveTo>
                  <a:pt x="70056" y="145861"/>
                </a:moveTo>
                <a:lnTo>
                  <a:pt x="43329" y="145861"/>
                </a:lnTo>
                <a:lnTo>
                  <a:pt x="48593" y="151128"/>
                </a:lnTo>
                <a:lnTo>
                  <a:pt x="48593" y="164904"/>
                </a:lnTo>
                <a:lnTo>
                  <a:pt x="43329" y="170171"/>
                </a:lnTo>
                <a:lnTo>
                  <a:pt x="70056" y="170171"/>
                </a:lnTo>
                <a:lnTo>
                  <a:pt x="64791" y="164904"/>
                </a:lnTo>
                <a:lnTo>
                  <a:pt x="64791" y="151128"/>
                </a:lnTo>
                <a:lnTo>
                  <a:pt x="70056" y="145861"/>
                </a:lnTo>
                <a:close/>
              </a:path>
              <a:path w="154305" h="356870">
                <a:moveTo>
                  <a:pt x="110550" y="145861"/>
                </a:moveTo>
                <a:lnTo>
                  <a:pt x="83824" y="145861"/>
                </a:lnTo>
                <a:lnTo>
                  <a:pt x="89088" y="151128"/>
                </a:lnTo>
                <a:lnTo>
                  <a:pt x="89088" y="164904"/>
                </a:lnTo>
                <a:lnTo>
                  <a:pt x="83824" y="170171"/>
                </a:lnTo>
                <a:lnTo>
                  <a:pt x="110550" y="170171"/>
                </a:lnTo>
                <a:lnTo>
                  <a:pt x="105286" y="164904"/>
                </a:lnTo>
                <a:lnTo>
                  <a:pt x="105286" y="151128"/>
                </a:lnTo>
                <a:lnTo>
                  <a:pt x="110550" y="145861"/>
                </a:lnTo>
                <a:close/>
              </a:path>
              <a:path w="154305" h="356870">
                <a:moveTo>
                  <a:pt x="153880" y="145861"/>
                </a:moveTo>
                <a:lnTo>
                  <a:pt x="124319" y="145861"/>
                </a:lnTo>
                <a:lnTo>
                  <a:pt x="129583" y="151128"/>
                </a:lnTo>
                <a:lnTo>
                  <a:pt x="129583" y="164904"/>
                </a:lnTo>
                <a:lnTo>
                  <a:pt x="124319" y="170171"/>
                </a:lnTo>
                <a:lnTo>
                  <a:pt x="153880" y="170171"/>
                </a:lnTo>
                <a:lnTo>
                  <a:pt x="153880" y="145861"/>
                </a:lnTo>
                <a:close/>
              </a:path>
              <a:path w="154305" h="356870">
                <a:moveTo>
                  <a:pt x="70056" y="105344"/>
                </a:moveTo>
                <a:lnTo>
                  <a:pt x="43329" y="105344"/>
                </a:lnTo>
                <a:lnTo>
                  <a:pt x="48593" y="110611"/>
                </a:lnTo>
                <a:lnTo>
                  <a:pt x="48593" y="124387"/>
                </a:lnTo>
                <a:lnTo>
                  <a:pt x="43329" y="129654"/>
                </a:lnTo>
                <a:lnTo>
                  <a:pt x="70056" y="129654"/>
                </a:lnTo>
                <a:lnTo>
                  <a:pt x="64791" y="124387"/>
                </a:lnTo>
                <a:lnTo>
                  <a:pt x="64791" y="110611"/>
                </a:lnTo>
                <a:lnTo>
                  <a:pt x="70056" y="105344"/>
                </a:lnTo>
                <a:close/>
              </a:path>
              <a:path w="154305" h="356870">
                <a:moveTo>
                  <a:pt x="110550" y="105344"/>
                </a:moveTo>
                <a:lnTo>
                  <a:pt x="83824" y="105344"/>
                </a:lnTo>
                <a:lnTo>
                  <a:pt x="89088" y="110611"/>
                </a:lnTo>
                <a:lnTo>
                  <a:pt x="89088" y="124387"/>
                </a:lnTo>
                <a:lnTo>
                  <a:pt x="83824" y="129654"/>
                </a:lnTo>
                <a:lnTo>
                  <a:pt x="110550" y="129654"/>
                </a:lnTo>
                <a:lnTo>
                  <a:pt x="105286" y="124387"/>
                </a:lnTo>
                <a:lnTo>
                  <a:pt x="105286" y="110611"/>
                </a:lnTo>
                <a:lnTo>
                  <a:pt x="110550" y="105344"/>
                </a:lnTo>
                <a:close/>
              </a:path>
              <a:path w="154305" h="356870">
                <a:moveTo>
                  <a:pt x="153880" y="105344"/>
                </a:moveTo>
                <a:lnTo>
                  <a:pt x="124319" y="105344"/>
                </a:lnTo>
                <a:lnTo>
                  <a:pt x="129583" y="110611"/>
                </a:lnTo>
                <a:lnTo>
                  <a:pt x="129583" y="124387"/>
                </a:lnTo>
                <a:lnTo>
                  <a:pt x="124319" y="129654"/>
                </a:lnTo>
                <a:lnTo>
                  <a:pt x="153880" y="129654"/>
                </a:lnTo>
                <a:lnTo>
                  <a:pt x="153880" y="105344"/>
                </a:lnTo>
                <a:close/>
              </a:path>
              <a:path w="154305" h="356870">
                <a:moveTo>
                  <a:pt x="70056" y="64827"/>
                </a:moveTo>
                <a:lnTo>
                  <a:pt x="43329" y="64827"/>
                </a:lnTo>
                <a:lnTo>
                  <a:pt x="48593" y="70094"/>
                </a:lnTo>
                <a:lnTo>
                  <a:pt x="48593" y="83870"/>
                </a:lnTo>
                <a:lnTo>
                  <a:pt x="43329" y="89137"/>
                </a:lnTo>
                <a:lnTo>
                  <a:pt x="70056" y="89137"/>
                </a:lnTo>
                <a:lnTo>
                  <a:pt x="64791" y="83870"/>
                </a:lnTo>
                <a:lnTo>
                  <a:pt x="64791" y="70094"/>
                </a:lnTo>
                <a:lnTo>
                  <a:pt x="70056" y="64827"/>
                </a:lnTo>
                <a:close/>
              </a:path>
              <a:path w="154305" h="356870">
                <a:moveTo>
                  <a:pt x="110550" y="64827"/>
                </a:moveTo>
                <a:lnTo>
                  <a:pt x="83824" y="64827"/>
                </a:lnTo>
                <a:lnTo>
                  <a:pt x="89088" y="70094"/>
                </a:lnTo>
                <a:lnTo>
                  <a:pt x="89088" y="83870"/>
                </a:lnTo>
                <a:lnTo>
                  <a:pt x="83824" y="89137"/>
                </a:lnTo>
                <a:lnTo>
                  <a:pt x="110550" y="89137"/>
                </a:lnTo>
                <a:lnTo>
                  <a:pt x="105286" y="83870"/>
                </a:lnTo>
                <a:lnTo>
                  <a:pt x="105286" y="70094"/>
                </a:lnTo>
                <a:lnTo>
                  <a:pt x="110550" y="64827"/>
                </a:lnTo>
                <a:close/>
              </a:path>
              <a:path w="154305" h="356870">
                <a:moveTo>
                  <a:pt x="153880" y="64827"/>
                </a:moveTo>
                <a:lnTo>
                  <a:pt x="124319" y="64827"/>
                </a:lnTo>
                <a:lnTo>
                  <a:pt x="129583" y="70094"/>
                </a:lnTo>
                <a:lnTo>
                  <a:pt x="129583" y="83870"/>
                </a:lnTo>
                <a:lnTo>
                  <a:pt x="124319" y="89137"/>
                </a:lnTo>
                <a:lnTo>
                  <a:pt x="153880" y="89137"/>
                </a:lnTo>
                <a:lnTo>
                  <a:pt x="153880" y="64827"/>
                </a:lnTo>
                <a:close/>
              </a:path>
            </a:pathLst>
          </a:custGeom>
          <a:solidFill>
            <a:schemeClr val="accent5">
              <a:lumMod val="50000"/>
            </a:schemeClr>
          </a:solidFill>
        </p:spPr>
        <p:txBody>
          <a:bodyPr wrap="square" lIns="0" tIns="0" rIns="0" bIns="0" rtlCol="0"/>
          <a:lstStyle/>
          <a:p>
            <a:endParaRPr/>
          </a:p>
        </p:txBody>
      </p:sp>
      <p:grpSp>
        <p:nvGrpSpPr>
          <p:cNvPr id="47" name="object 36">
            <a:extLst>
              <a:ext uri="{FF2B5EF4-FFF2-40B4-BE49-F238E27FC236}">
                <a16:creationId xmlns:a16="http://schemas.microsoft.com/office/drawing/2014/main" id="{0EB575AD-AADD-6731-E48D-12F8CD16DAD9}"/>
              </a:ext>
            </a:extLst>
          </p:cNvPr>
          <p:cNvGrpSpPr/>
          <p:nvPr/>
        </p:nvGrpSpPr>
        <p:grpSpPr>
          <a:xfrm>
            <a:off x="764371" y="4700933"/>
            <a:ext cx="512445" cy="307975"/>
            <a:chOff x="764371" y="4700933"/>
            <a:chExt cx="512445" cy="307975"/>
          </a:xfrm>
          <a:solidFill>
            <a:schemeClr val="accent1">
              <a:lumMod val="50000"/>
            </a:schemeClr>
          </a:solidFill>
        </p:grpSpPr>
        <p:pic>
          <p:nvPicPr>
            <p:cNvPr id="48" name="object 37">
              <a:extLst>
                <a:ext uri="{FF2B5EF4-FFF2-40B4-BE49-F238E27FC236}">
                  <a16:creationId xmlns:a16="http://schemas.microsoft.com/office/drawing/2014/main" id="{9F63D53D-2E10-4AF1-FBD9-FF668E7706C6}"/>
                </a:ext>
              </a:extLst>
            </p:cNvPr>
            <p:cNvPicPr/>
            <p:nvPr/>
          </p:nvPicPr>
          <p:blipFill>
            <a:blip r:embed="rId8" cstate="print"/>
            <a:stretch>
              <a:fillRect/>
            </a:stretch>
          </p:blipFill>
          <p:spPr>
            <a:xfrm>
              <a:off x="866985" y="4871510"/>
              <a:ext cx="170040" cy="127618"/>
            </a:xfrm>
            <a:prstGeom prst="rect">
              <a:avLst/>
            </a:prstGeom>
            <a:grpFill/>
          </p:spPr>
        </p:pic>
        <p:pic>
          <p:nvPicPr>
            <p:cNvPr id="49" name="object 38">
              <a:extLst>
                <a:ext uri="{FF2B5EF4-FFF2-40B4-BE49-F238E27FC236}">
                  <a16:creationId xmlns:a16="http://schemas.microsoft.com/office/drawing/2014/main" id="{7A3E2009-7B4A-1FB2-6CB2-A0F974AB38C1}"/>
                </a:ext>
              </a:extLst>
            </p:cNvPr>
            <p:cNvPicPr/>
            <p:nvPr/>
          </p:nvPicPr>
          <p:blipFill>
            <a:blip r:embed="rId9" cstate="print"/>
            <a:stretch>
              <a:fillRect/>
            </a:stretch>
          </p:blipFill>
          <p:spPr>
            <a:xfrm>
              <a:off x="764371" y="4700933"/>
              <a:ext cx="119802" cy="142306"/>
            </a:xfrm>
            <a:prstGeom prst="rect">
              <a:avLst/>
            </a:prstGeom>
            <a:grpFill/>
          </p:spPr>
        </p:pic>
        <p:sp>
          <p:nvSpPr>
            <p:cNvPr id="50" name="object 39">
              <a:extLst>
                <a:ext uri="{FF2B5EF4-FFF2-40B4-BE49-F238E27FC236}">
                  <a16:creationId xmlns:a16="http://schemas.microsoft.com/office/drawing/2014/main" id="{C78F8A4C-8B99-F57D-E3BD-4C1930BE841D}"/>
                </a:ext>
              </a:extLst>
            </p:cNvPr>
            <p:cNvSpPr/>
            <p:nvPr/>
          </p:nvSpPr>
          <p:spPr>
            <a:xfrm>
              <a:off x="836961" y="4754077"/>
              <a:ext cx="317500" cy="254635"/>
            </a:xfrm>
            <a:custGeom>
              <a:avLst/>
              <a:gdLst/>
              <a:ahLst/>
              <a:cxnLst/>
              <a:rect l="l" t="t" r="r" b="b"/>
              <a:pathLst>
                <a:path w="317500" h="254635">
                  <a:moveTo>
                    <a:pt x="282833" y="181869"/>
                  </a:moveTo>
                  <a:lnTo>
                    <a:pt x="193572" y="181869"/>
                  </a:lnTo>
                  <a:lnTo>
                    <a:pt x="198884" y="183640"/>
                  </a:lnTo>
                  <a:lnTo>
                    <a:pt x="203015" y="187774"/>
                  </a:lnTo>
                  <a:lnTo>
                    <a:pt x="207736" y="191907"/>
                  </a:lnTo>
                  <a:lnTo>
                    <a:pt x="210687" y="197812"/>
                  </a:lnTo>
                  <a:lnTo>
                    <a:pt x="211277" y="203717"/>
                  </a:lnTo>
                  <a:lnTo>
                    <a:pt x="211867" y="210212"/>
                  </a:lnTo>
                  <a:lnTo>
                    <a:pt x="209506" y="216117"/>
                  </a:lnTo>
                  <a:lnTo>
                    <a:pt x="185310" y="243870"/>
                  </a:lnTo>
                  <a:lnTo>
                    <a:pt x="193572" y="250365"/>
                  </a:lnTo>
                  <a:lnTo>
                    <a:pt x="197703" y="252727"/>
                  </a:lnTo>
                  <a:lnTo>
                    <a:pt x="202425" y="254499"/>
                  </a:lnTo>
                  <a:lnTo>
                    <a:pt x="207736" y="253908"/>
                  </a:lnTo>
                  <a:lnTo>
                    <a:pt x="216699" y="251269"/>
                  </a:lnTo>
                  <a:lnTo>
                    <a:pt x="223670" y="245641"/>
                  </a:lnTo>
                  <a:lnTo>
                    <a:pt x="227986" y="237799"/>
                  </a:lnTo>
                  <a:lnTo>
                    <a:pt x="228982" y="228517"/>
                  </a:lnTo>
                  <a:lnTo>
                    <a:pt x="228982" y="227927"/>
                  </a:lnTo>
                  <a:lnTo>
                    <a:pt x="236889" y="227927"/>
                  </a:lnTo>
                  <a:lnTo>
                    <a:pt x="256129" y="202536"/>
                  </a:lnTo>
                  <a:lnTo>
                    <a:pt x="264036" y="202536"/>
                  </a:lnTo>
                  <a:lnTo>
                    <a:pt x="270994" y="200488"/>
                  </a:lnTo>
                  <a:lnTo>
                    <a:pt x="277965" y="194860"/>
                  </a:lnTo>
                  <a:lnTo>
                    <a:pt x="282281" y="187017"/>
                  </a:lnTo>
                  <a:lnTo>
                    <a:pt x="282833" y="181869"/>
                  </a:lnTo>
                  <a:close/>
                </a:path>
                <a:path w="317500" h="254635">
                  <a:moveTo>
                    <a:pt x="236889" y="227927"/>
                  </a:moveTo>
                  <a:lnTo>
                    <a:pt x="228982" y="227927"/>
                  </a:lnTo>
                  <a:lnTo>
                    <a:pt x="230752" y="228517"/>
                  </a:lnTo>
                  <a:lnTo>
                    <a:pt x="234883" y="228517"/>
                  </a:lnTo>
                  <a:lnTo>
                    <a:pt x="236889" y="227927"/>
                  </a:lnTo>
                  <a:close/>
                </a:path>
                <a:path w="317500" h="254635">
                  <a:moveTo>
                    <a:pt x="264036" y="202536"/>
                  </a:moveTo>
                  <a:lnTo>
                    <a:pt x="256129" y="202536"/>
                  </a:lnTo>
                  <a:lnTo>
                    <a:pt x="257900" y="203126"/>
                  </a:lnTo>
                  <a:lnTo>
                    <a:pt x="262031" y="203126"/>
                  </a:lnTo>
                  <a:lnTo>
                    <a:pt x="264036" y="202536"/>
                  </a:lnTo>
                  <a:close/>
                </a:path>
                <a:path w="317500" h="254635">
                  <a:moveTo>
                    <a:pt x="315565" y="158250"/>
                  </a:moveTo>
                  <a:lnTo>
                    <a:pt x="161113" y="158250"/>
                  </a:lnTo>
                  <a:lnTo>
                    <a:pt x="167015" y="160611"/>
                  </a:lnTo>
                  <a:lnTo>
                    <a:pt x="172326" y="164745"/>
                  </a:lnTo>
                  <a:lnTo>
                    <a:pt x="177638" y="169469"/>
                  </a:lnTo>
                  <a:lnTo>
                    <a:pt x="180589" y="175964"/>
                  </a:lnTo>
                  <a:lnTo>
                    <a:pt x="181179" y="183050"/>
                  </a:lnTo>
                  <a:lnTo>
                    <a:pt x="182949" y="182459"/>
                  </a:lnTo>
                  <a:lnTo>
                    <a:pt x="185310" y="181869"/>
                  </a:lnTo>
                  <a:lnTo>
                    <a:pt x="282833" y="181869"/>
                  </a:lnTo>
                  <a:lnTo>
                    <a:pt x="283277" y="177736"/>
                  </a:lnTo>
                  <a:lnTo>
                    <a:pt x="283277" y="176555"/>
                  </a:lnTo>
                  <a:lnTo>
                    <a:pt x="282686" y="175374"/>
                  </a:lnTo>
                  <a:lnTo>
                    <a:pt x="282686" y="174193"/>
                  </a:lnTo>
                  <a:lnTo>
                    <a:pt x="303103" y="174193"/>
                  </a:lnTo>
                  <a:lnTo>
                    <a:pt x="304043" y="173916"/>
                  </a:lnTo>
                  <a:lnTo>
                    <a:pt x="311014" y="168288"/>
                  </a:lnTo>
                  <a:lnTo>
                    <a:pt x="315330" y="160445"/>
                  </a:lnTo>
                  <a:lnTo>
                    <a:pt x="315565" y="158250"/>
                  </a:lnTo>
                  <a:close/>
                </a:path>
                <a:path w="317500" h="254635">
                  <a:moveTo>
                    <a:pt x="303103" y="174193"/>
                  </a:moveTo>
                  <a:lnTo>
                    <a:pt x="282686" y="174193"/>
                  </a:lnTo>
                  <a:lnTo>
                    <a:pt x="286227" y="175964"/>
                  </a:lnTo>
                  <a:lnTo>
                    <a:pt x="290358" y="177145"/>
                  </a:lnTo>
                  <a:lnTo>
                    <a:pt x="295080" y="176555"/>
                  </a:lnTo>
                  <a:lnTo>
                    <a:pt x="303103" y="174193"/>
                  </a:lnTo>
                  <a:close/>
                </a:path>
                <a:path w="317500" h="254635">
                  <a:moveTo>
                    <a:pt x="304326" y="130497"/>
                  </a:moveTo>
                  <a:lnTo>
                    <a:pt x="124523" y="130497"/>
                  </a:lnTo>
                  <a:lnTo>
                    <a:pt x="131605" y="132859"/>
                  </a:lnTo>
                  <a:lnTo>
                    <a:pt x="136917" y="137583"/>
                  </a:lnTo>
                  <a:lnTo>
                    <a:pt x="143409" y="143487"/>
                  </a:lnTo>
                  <a:lnTo>
                    <a:pt x="146949" y="151164"/>
                  </a:lnTo>
                  <a:lnTo>
                    <a:pt x="146949" y="159431"/>
                  </a:lnTo>
                  <a:lnTo>
                    <a:pt x="149310" y="158840"/>
                  </a:lnTo>
                  <a:lnTo>
                    <a:pt x="152261" y="158250"/>
                  </a:lnTo>
                  <a:lnTo>
                    <a:pt x="315565" y="158250"/>
                  </a:lnTo>
                  <a:lnTo>
                    <a:pt x="316326" y="151164"/>
                  </a:lnTo>
                  <a:lnTo>
                    <a:pt x="316916" y="144668"/>
                  </a:lnTo>
                  <a:lnTo>
                    <a:pt x="313965" y="139354"/>
                  </a:lnTo>
                  <a:lnTo>
                    <a:pt x="309834" y="135221"/>
                  </a:lnTo>
                  <a:lnTo>
                    <a:pt x="304326" y="130497"/>
                  </a:lnTo>
                  <a:close/>
                </a:path>
                <a:path w="317500" h="254635">
                  <a:moveTo>
                    <a:pt x="125586" y="103925"/>
                  </a:moveTo>
                  <a:lnTo>
                    <a:pt x="84983" y="103925"/>
                  </a:lnTo>
                  <a:lnTo>
                    <a:pt x="92065" y="106287"/>
                  </a:lnTo>
                  <a:lnTo>
                    <a:pt x="97376" y="111011"/>
                  </a:lnTo>
                  <a:lnTo>
                    <a:pt x="103868" y="116325"/>
                  </a:lnTo>
                  <a:lnTo>
                    <a:pt x="106819" y="124001"/>
                  </a:lnTo>
                  <a:lnTo>
                    <a:pt x="107409" y="132268"/>
                  </a:lnTo>
                  <a:lnTo>
                    <a:pt x="110360" y="131087"/>
                  </a:lnTo>
                  <a:lnTo>
                    <a:pt x="113900" y="130497"/>
                  </a:lnTo>
                  <a:lnTo>
                    <a:pt x="304326" y="130497"/>
                  </a:lnTo>
                  <a:lnTo>
                    <a:pt x="276096" y="106287"/>
                  </a:lnTo>
                  <a:lnTo>
                    <a:pt x="132195" y="106287"/>
                  </a:lnTo>
                  <a:lnTo>
                    <a:pt x="125586" y="103925"/>
                  </a:lnTo>
                  <a:close/>
                </a:path>
                <a:path w="317500" h="254635">
                  <a:moveTo>
                    <a:pt x="51343" y="0"/>
                  </a:moveTo>
                  <a:lnTo>
                    <a:pt x="0" y="85029"/>
                  </a:lnTo>
                  <a:lnTo>
                    <a:pt x="40130" y="131678"/>
                  </a:lnTo>
                  <a:lnTo>
                    <a:pt x="55475" y="113963"/>
                  </a:lnTo>
                  <a:lnTo>
                    <a:pt x="60786" y="107468"/>
                  </a:lnTo>
                  <a:lnTo>
                    <a:pt x="69048" y="103925"/>
                  </a:lnTo>
                  <a:lnTo>
                    <a:pt x="125586" y="103925"/>
                  </a:lnTo>
                  <a:lnTo>
                    <a:pt x="123933" y="103334"/>
                  </a:lnTo>
                  <a:lnTo>
                    <a:pt x="118032" y="97430"/>
                  </a:lnTo>
                  <a:lnTo>
                    <a:pt x="109511" y="86183"/>
                  </a:lnTo>
                  <a:lnTo>
                    <a:pt x="106081" y="72998"/>
                  </a:lnTo>
                  <a:lnTo>
                    <a:pt x="107741" y="59482"/>
                  </a:lnTo>
                  <a:lnTo>
                    <a:pt x="114491" y="47238"/>
                  </a:lnTo>
                  <a:lnTo>
                    <a:pt x="147774" y="8857"/>
                  </a:lnTo>
                  <a:lnTo>
                    <a:pt x="103646" y="8857"/>
                  </a:lnTo>
                  <a:lnTo>
                    <a:pt x="78021" y="8082"/>
                  </a:lnTo>
                  <a:lnTo>
                    <a:pt x="51343" y="0"/>
                  </a:lnTo>
                  <a:close/>
                </a:path>
                <a:path w="317500" h="254635">
                  <a:moveTo>
                    <a:pt x="208326" y="47829"/>
                  </a:moveTo>
                  <a:lnTo>
                    <a:pt x="167605" y="94477"/>
                  </a:lnTo>
                  <a:lnTo>
                    <a:pt x="143999" y="106287"/>
                  </a:lnTo>
                  <a:lnTo>
                    <a:pt x="276096" y="106287"/>
                  </a:lnTo>
                  <a:lnTo>
                    <a:pt x="214818" y="53734"/>
                  </a:lnTo>
                  <a:lnTo>
                    <a:pt x="208326" y="47829"/>
                  </a:lnTo>
                  <a:close/>
                </a:path>
                <a:path w="317500" h="254635">
                  <a:moveTo>
                    <a:pt x="127612" y="6975"/>
                  </a:moveTo>
                  <a:lnTo>
                    <a:pt x="103646" y="8857"/>
                  </a:lnTo>
                  <a:lnTo>
                    <a:pt x="147774" y="8857"/>
                  </a:lnTo>
                  <a:lnTo>
                    <a:pt x="149310" y="7085"/>
                  </a:lnTo>
                  <a:lnTo>
                    <a:pt x="127612" y="6975"/>
                  </a:lnTo>
                  <a:close/>
                </a:path>
              </a:pathLst>
            </a:custGeom>
            <a:grpFill/>
          </p:spPr>
          <p:txBody>
            <a:bodyPr wrap="square" lIns="0" tIns="0" rIns="0" bIns="0" rtlCol="0"/>
            <a:lstStyle/>
            <a:p>
              <a:endParaRPr>
                <a:solidFill>
                  <a:schemeClr val="accent1">
                    <a:lumMod val="50000"/>
                  </a:schemeClr>
                </a:solidFill>
              </a:endParaRPr>
            </a:p>
          </p:txBody>
        </p:sp>
        <p:pic>
          <p:nvPicPr>
            <p:cNvPr id="51" name="object 40">
              <a:extLst>
                <a:ext uri="{FF2B5EF4-FFF2-40B4-BE49-F238E27FC236}">
                  <a16:creationId xmlns:a16="http://schemas.microsoft.com/office/drawing/2014/main" id="{0D13E42F-A931-1150-8D6A-A931A73B0904}"/>
                </a:ext>
              </a:extLst>
            </p:cNvPr>
            <p:cNvPicPr/>
            <p:nvPr/>
          </p:nvPicPr>
          <p:blipFill>
            <a:blip r:embed="rId10" cstate="print"/>
            <a:stretch>
              <a:fillRect/>
            </a:stretch>
          </p:blipFill>
          <p:spPr>
            <a:xfrm>
              <a:off x="953813" y="4700933"/>
              <a:ext cx="322817" cy="186593"/>
            </a:xfrm>
            <a:prstGeom prst="rect">
              <a:avLst/>
            </a:prstGeom>
            <a:grpFill/>
          </p:spPr>
        </p:pic>
      </p:grpSp>
      <p:sp>
        <p:nvSpPr>
          <p:cNvPr id="52" name="object 41">
            <a:extLst>
              <a:ext uri="{FF2B5EF4-FFF2-40B4-BE49-F238E27FC236}">
                <a16:creationId xmlns:a16="http://schemas.microsoft.com/office/drawing/2014/main" id="{50973F4D-92EE-F9A8-7D63-9040269921F5}"/>
              </a:ext>
            </a:extLst>
          </p:cNvPr>
          <p:cNvSpPr/>
          <p:nvPr/>
        </p:nvSpPr>
        <p:spPr>
          <a:xfrm>
            <a:off x="695705" y="2865882"/>
            <a:ext cx="3343910" cy="76200"/>
          </a:xfrm>
          <a:custGeom>
            <a:avLst/>
            <a:gdLst/>
            <a:ahLst/>
            <a:cxnLst/>
            <a:rect l="l" t="t" r="r" b="b"/>
            <a:pathLst>
              <a:path w="3343910" h="76200">
                <a:moveTo>
                  <a:pt x="38100" y="0"/>
                </a:moveTo>
                <a:lnTo>
                  <a:pt x="0" y="38100"/>
                </a:lnTo>
                <a:lnTo>
                  <a:pt x="38100" y="76200"/>
                </a:lnTo>
                <a:lnTo>
                  <a:pt x="66675" y="47625"/>
                </a:lnTo>
                <a:lnTo>
                  <a:pt x="38100" y="47625"/>
                </a:lnTo>
                <a:lnTo>
                  <a:pt x="38100" y="28575"/>
                </a:lnTo>
                <a:lnTo>
                  <a:pt x="66675" y="28575"/>
                </a:lnTo>
                <a:lnTo>
                  <a:pt x="38100" y="0"/>
                </a:lnTo>
                <a:close/>
              </a:path>
              <a:path w="3343910" h="76200">
                <a:moveTo>
                  <a:pt x="57150" y="28575"/>
                </a:moveTo>
                <a:lnTo>
                  <a:pt x="38100" y="28575"/>
                </a:lnTo>
                <a:lnTo>
                  <a:pt x="38100" y="47625"/>
                </a:lnTo>
                <a:lnTo>
                  <a:pt x="57150" y="47625"/>
                </a:lnTo>
                <a:lnTo>
                  <a:pt x="57150" y="28575"/>
                </a:lnTo>
                <a:close/>
              </a:path>
              <a:path w="3343910" h="76200">
                <a:moveTo>
                  <a:pt x="66675" y="28575"/>
                </a:moveTo>
                <a:lnTo>
                  <a:pt x="57150" y="28575"/>
                </a:lnTo>
                <a:lnTo>
                  <a:pt x="57150" y="47625"/>
                </a:lnTo>
                <a:lnTo>
                  <a:pt x="66675" y="47625"/>
                </a:lnTo>
                <a:lnTo>
                  <a:pt x="76200" y="38100"/>
                </a:lnTo>
                <a:lnTo>
                  <a:pt x="66675" y="28575"/>
                </a:lnTo>
                <a:close/>
              </a:path>
              <a:path w="3343910" h="76200">
                <a:moveTo>
                  <a:pt x="95250" y="28575"/>
                </a:moveTo>
                <a:lnTo>
                  <a:pt x="76200" y="28575"/>
                </a:lnTo>
                <a:lnTo>
                  <a:pt x="76200" y="47625"/>
                </a:lnTo>
                <a:lnTo>
                  <a:pt x="95250" y="47625"/>
                </a:lnTo>
                <a:lnTo>
                  <a:pt x="95250" y="28575"/>
                </a:lnTo>
                <a:close/>
              </a:path>
              <a:path w="3343910" h="76200">
                <a:moveTo>
                  <a:pt x="133350" y="28575"/>
                </a:moveTo>
                <a:lnTo>
                  <a:pt x="114300" y="28575"/>
                </a:lnTo>
                <a:lnTo>
                  <a:pt x="114300" y="47625"/>
                </a:lnTo>
                <a:lnTo>
                  <a:pt x="133350" y="47625"/>
                </a:lnTo>
                <a:lnTo>
                  <a:pt x="133350" y="28575"/>
                </a:lnTo>
                <a:close/>
              </a:path>
              <a:path w="3343910" h="76200">
                <a:moveTo>
                  <a:pt x="171450" y="28575"/>
                </a:moveTo>
                <a:lnTo>
                  <a:pt x="152400" y="28575"/>
                </a:lnTo>
                <a:lnTo>
                  <a:pt x="152400" y="47625"/>
                </a:lnTo>
                <a:lnTo>
                  <a:pt x="171450" y="47625"/>
                </a:lnTo>
                <a:lnTo>
                  <a:pt x="171450" y="28575"/>
                </a:lnTo>
                <a:close/>
              </a:path>
              <a:path w="3343910" h="76200">
                <a:moveTo>
                  <a:pt x="209550" y="28575"/>
                </a:moveTo>
                <a:lnTo>
                  <a:pt x="190500" y="28575"/>
                </a:lnTo>
                <a:lnTo>
                  <a:pt x="190500" y="47625"/>
                </a:lnTo>
                <a:lnTo>
                  <a:pt x="209550" y="47625"/>
                </a:lnTo>
                <a:lnTo>
                  <a:pt x="209550" y="28575"/>
                </a:lnTo>
                <a:close/>
              </a:path>
              <a:path w="3343910" h="76200">
                <a:moveTo>
                  <a:pt x="247650" y="28575"/>
                </a:moveTo>
                <a:lnTo>
                  <a:pt x="228600" y="28575"/>
                </a:lnTo>
                <a:lnTo>
                  <a:pt x="228600" y="47625"/>
                </a:lnTo>
                <a:lnTo>
                  <a:pt x="247650" y="47625"/>
                </a:lnTo>
                <a:lnTo>
                  <a:pt x="247650" y="28575"/>
                </a:lnTo>
                <a:close/>
              </a:path>
              <a:path w="3343910" h="76200">
                <a:moveTo>
                  <a:pt x="285750" y="28575"/>
                </a:moveTo>
                <a:lnTo>
                  <a:pt x="266700" y="28575"/>
                </a:lnTo>
                <a:lnTo>
                  <a:pt x="266700" y="47625"/>
                </a:lnTo>
                <a:lnTo>
                  <a:pt x="285750" y="47625"/>
                </a:lnTo>
                <a:lnTo>
                  <a:pt x="285750" y="28575"/>
                </a:lnTo>
                <a:close/>
              </a:path>
              <a:path w="3343910" h="76200">
                <a:moveTo>
                  <a:pt x="323850" y="28575"/>
                </a:moveTo>
                <a:lnTo>
                  <a:pt x="304800" y="28575"/>
                </a:lnTo>
                <a:lnTo>
                  <a:pt x="304800" y="47625"/>
                </a:lnTo>
                <a:lnTo>
                  <a:pt x="323850" y="47625"/>
                </a:lnTo>
                <a:lnTo>
                  <a:pt x="323850" y="28575"/>
                </a:lnTo>
                <a:close/>
              </a:path>
              <a:path w="3343910" h="76200">
                <a:moveTo>
                  <a:pt x="361950" y="28575"/>
                </a:moveTo>
                <a:lnTo>
                  <a:pt x="342900" y="28575"/>
                </a:lnTo>
                <a:lnTo>
                  <a:pt x="342900" y="47625"/>
                </a:lnTo>
                <a:lnTo>
                  <a:pt x="361950" y="47625"/>
                </a:lnTo>
                <a:lnTo>
                  <a:pt x="361950" y="28575"/>
                </a:lnTo>
                <a:close/>
              </a:path>
              <a:path w="3343910" h="76200">
                <a:moveTo>
                  <a:pt x="400050" y="28575"/>
                </a:moveTo>
                <a:lnTo>
                  <a:pt x="381000" y="28575"/>
                </a:lnTo>
                <a:lnTo>
                  <a:pt x="381000" y="47625"/>
                </a:lnTo>
                <a:lnTo>
                  <a:pt x="400050" y="47625"/>
                </a:lnTo>
                <a:lnTo>
                  <a:pt x="400050" y="28575"/>
                </a:lnTo>
                <a:close/>
              </a:path>
              <a:path w="3343910" h="76200">
                <a:moveTo>
                  <a:pt x="438150" y="28575"/>
                </a:moveTo>
                <a:lnTo>
                  <a:pt x="419100" y="28575"/>
                </a:lnTo>
                <a:lnTo>
                  <a:pt x="419100" y="47625"/>
                </a:lnTo>
                <a:lnTo>
                  <a:pt x="438150" y="47625"/>
                </a:lnTo>
                <a:lnTo>
                  <a:pt x="438150" y="28575"/>
                </a:lnTo>
                <a:close/>
              </a:path>
              <a:path w="3343910" h="76200">
                <a:moveTo>
                  <a:pt x="476250" y="28575"/>
                </a:moveTo>
                <a:lnTo>
                  <a:pt x="457200" y="28575"/>
                </a:lnTo>
                <a:lnTo>
                  <a:pt x="457200" y="47625"/>
                </a:lnTo>
                <a:lnTo>
                  <a:pt x="476250" y="47625"/>
                </a:lnTo>
                <a:lnTo>
                  <a:pt x="476250" y="28575"/>
                </a:lnTo>
                <a:close/>
              </a:path>
              <a:path w="3343910" h="76200">
                <a:moveTo>
                  <a:pt x="514350" y="28575"/>
                </a:moveTo>
                <a:lnTo>
                  <a:pt x="495300" y="28575"/>
                </a:lnTo>
                <a:lnTo>
                  <a:pt x="495300" y="47625"/>
                </a:lnTo>
                <a:lnTo>
                  <a:pt x="514350" y="47625"/>
                </a:lnTo>
                <a:lnTo>
                  <a:pt x="514350" y="28575"/>
                </a:lnTo>
                <a:close/>
              </a:path>
              <a:path w="3343910" h="76200">
                <a:moveTo>
                  <a:pt x="552450" y="28575"/>
                </a:moveTo>
                <a:lnTo>
                  <a:pt x="533400" y="28575"/>
                </a:lnTo>
                <a:lnTo>
                  <a:pt x="533400" y="47625"/>
                </a:lnTo>
                <a:lnTo>
                  <a:pt x="552450" y="47625"/>
                </a:lnTo>
                <a:lnTo>
                  <a:pt x="552450" y="28575"/>
                </a:lnTo>
                <a:close/>
              </a:path>
              <a:path w="3343910" h="76200">
                <a:moveTo>
                  <a:pt x="590550" y="28575"/>
                </a:moveTo>
                <a:lnTo>
                  <a:pt x="571500" y="28575"/>
                </a:lnTo>
                <a:lnTo>
                  <a:pt x="571500" y="47625"/>
                </a:lnTo>
                <a:lnTo>
                  <a:pt x="590550" y="47625"/>
                </a:lnTo>
                <a:lnTo>
                  <a:pt x="590550" y="28575"/>
                </a:lnTo>
                <a:close/>
              </a:path>
              <a:path w="3343910" h="76200">
                <a:moveTo>
                  <a:pt x="628650" y="28575"/>
                </a:moveTo>
                <a:lnTo>
                  <a:pt x="609600" y="28575"/>
                </a:lnTo>
                <a:lnTo>
                  <a:pt x="609600" y="47625"/>
                </a:lnTo>
                <a:lnTo>
                  <a:pt x="628650" y="47625"/>
                </a:lnTo>
                <a:lnTo>
                  <a:pt x="628650" y="28575"/>
                </a:lnTo>
                <a:close/>
              </a:path>
              <a:path w="3343910" h="76200">
                <a:moveTo>
                  <a:pt x="666750" y="28575"/>
                </a:moveTo>
                <a:lnTo>
                  <a:pt x="647700" y="28575"/>
                </a:lnTo>
                <a:lnTo>
                  <a:pt x="647700" y="47625"/>
                </a:lnTo>
                <a:lnTo>
                  <a:pt x="666750" y="47625"/>
                </a:lnTo>
                <a:lnTo>
                  <a:pt x="666750" y="28575"/>
                </a:lnTo>
                <a:close/>
              </a:path>
              <a:path w="3343910" h="76200">
                <a:moveTo>
                  <a:pt x="704850" y="28575"/>
                </a:moveTo>
                <a:lnTo>
                  <a:pt x="685800" y="28575"/>
                </a:lnTo>
                <a:lnTo>
                  <a:pt x="685800" y="47625"/>
                </a:lnTo>
                <a:lnTo>
                  <a:pt x="704850" y="47625"/>
                </a:lnTo>
                <a:lnTo>
                  <a:pt x="704850" y="28575"/>
                </a:lnTo>
                <a:close/>
              </a:path>
              <a:path w="3343910" h="76200">
                <a:moveTo>
                  <a:pt x="742950" y="28575"/>
                </a:moveTo>
                <a:lnTo>
                  <a:pt x="723900" y="28575"/>
                </a:lnTo>
                <a:lnTo>
                  <a:pt x="723900" y="47625"/>
                </a:lnTo>
                <a:lnTo>
                  <a:pt x="742950" y="47625"/>
                </a:lnTo>
                <a:lnTo>
                  <a:pt x="742950" y="28575"/>
                </a:lnTo>
                <a:close/>
              </a:path>
              <a:path w="3343910" h="76200">
                <a:moveTo>
                  <a:pt x="781050" y="28575"/>
                </a:moveTo>
                <a:lnTo>
                  <a:pt x="762000" y="28575"/>
                </a:lnTo>
                <a:lnTo>
                  <a:pt x="762000" y="47625"/>
                </a:lnTo>
                <a:lnTo>
                  <a:pt x="781050" y="47625"/>
                </a:lnTo>
                <a:lnTo>
                  <a:pt x="781050" y="28575"/>
                </a:lnTo>
                <a:close/>
              </a:path>
              <a:path w="3343910" h="76200">
                <a:moveTo>
                  <a:pt x="819150" y="28575"/>
                </a:moveTo>
                <a:lnTo>
                  <a:pt x="800100" y="28575"/>
                </a:lnTo>
                <a:lnTo>
                  <a:pt x="800100" y="47625"/>
                </a:lnTo>
                <a:lnTo>
                  <a:pt x="819150" y="47625"/>
                </a:lnTo>
                <a:lnTo>
                  <a:pt x="819150" y="28575"/>
                </a:lnTo>
                <a:close/>
              </a:path>
              <a:path w="3343910" h="76200">
                <a:moveTo>
                  <a:pt x="857250" y="28575"/>
                </a:moveTo>
                <a:lnTo>
                  <a:pt x="838200" y="28575"/>
                </a:lnTo>
                <a:lnTo>
                  <a:pt x="838200" y="47625"/>
                </a:lnTo>
                <a:lnTo>
                  <a:pt x="857250" y="47625"/>
                </a:lnTo>
                <a:lnTo>
                  <a:pt x="857250" y="28575"/>
                </a:lnTo>
                <a:close/>
              </a:path>
              <a:path w="3343910" h="76200">
                <a:moveTo>
                  <a:pt x="895350" y="28575"/>
                </a:moveTo>
                <a:lnTo>
                  <a:pt x="876300" y="28575"/>
                </a:lnTo>
                <a:lnTo>
                  <a:pt x="876300" y="47625"/>
                </a:lnTo>
                <a:lnTo>
                  <a:pt x="895350" y="47625"/>
                </a:lnTo>
                <a:lnTo>
                  <a:pt x="895350" y="28575"/>
                </a:lnTo>
                <a:close/>
              </a:path>
              <a:path w="3343910" h="76200">
                <a:moveTo>
                  <a:pt x="933450" y="28575"/>
                </a:moveTo>
                <a:lnTo>
                  <a:pt x="914400" y="28575"/>
                </a:lnTo>
                <a:lnTo>
                  <a:pt x="914400" y="47625"/>
                </a:lnTo>
                <a:lnTo>
                  <a:pt x="933450" y="47625"/>
                </a:lnTo>
                <a:lnTo>
                  <a:pt x="933450" y="28575"/>
                </a:lnTo>
                <a:close/>
              </a:path>
              <a:path w="3343910" h="76200">
                <a:moveTo>
                  <a:pt x="971550" y="28575"/>
                </a:moveTo>
                <a:lnTo>
                  <a:pt x="952500" y="28575"/>
                </a:lnTo>
                <a:lnTo>
                  <a:pt x="952500" y="47625"/>
                </a:lnTo>
                <a:lnTo>
                  <a:pt x="971550" y="47625"/>
                </a:lnTo>
                <a:lnTo>
                  <a:pt x="971550" y="28575"/>
                </a:lnTo>
                <a:close/>
              </a:path>
              <a:path w="3343910" h="76200">
                <a:moveTo>
                  <a:pt x="1009650" y="28575"/>
                </a:moveTo>
                <a:lnTo>
                  <a:pt x="990600" y="28575"/>
                </a:lnTo>
                <a:lnTo>
                  <a:pt x="990600" y="47625"/>
                </a:lnTo>
                <a:lnTo>
                  <a:pt x="1009650" y="47625"/>
                </a:lnTo>
                <a:lnTo>
                  <a:pt x="1009650" y="28575"/>
                </a:lnTo>
                <a:close/>
              </a:path>
              <a:path w="3343910" h="76200">
                <a:moveTo>
                  <a:pt x="1047750" y="28575"/>
                </a:moveTo>
                <a:lnTo>
                  <a:pt x="1028700" y="28575"/>
                </a:lnTo>
                <a:lnTo>
                  <a:pt x="1028700" y="47625"/>
                </a:lnTo>
                <a:lnTo>
                  <a:pt x="1047750" y="47625"/>
                </a:lnTo>
                <a:lnTo>
                  <a:pt x="1047750" y="28575"/>
                </a:lnTo>
                <a:close/>
              </a:path>
              <a:path w="3343910" h="76200">
                <a:moveTo>
                  <a:pt x="1085850" y="28575"/>
                </a:moveTo>
                <a:lnTo>
                  <a:pt x="1066800" y="28575"/>
                </a:lnTo>
                <a:lnTo>
                  <a:pt x="1066800" y="47625"/>
                </a:lnTo>
                <a:lnTo>
                  <a:pt x="1085850" y="47625"/>
                </a:lnTo>
                <a:lnTo>
                  <a:pt x="1085850" y="28575"/>
                </a:lnTo>
                <a:close/>
              </a:path>
              <a:path w="3343910" h="76200">
                <a:moveTo>
                  <a:pt x="1123950" y="28575"/>
                </a:moveTo>
                <a:lnTo>
                  <a:pt x="1104900" y="28575"/>
                </a:lnTo>
                <a:lnTo>
                  <a:pt x="1104900" y="47625"/>
                </a:lnTo>
                <a:lnTo>
                  <a:pt x="1123950" y="47625"/>
                </a:lnTo>
                <a:lnTo>
                  <a:pt x="1123950" y="28575"/>
                </a:lnTo>
                <a:close/>
              </a:path>
              <a:path w="3343910" h="76200">
                <a:moveTo>
                  <a:pt x="1162050" y="28575"/>
                </a:moveTo>
                <a:lnTo>
                  <a:pt x="1143000" y="28575"/>
                </a:lnTo>
                <a:lnTo>
                  <a:pt x="1143000" y="47625"/>
                </a:lnTo>
                <a:lnTo>
                  <a:pt x="1162050" y="47625"/>
                </a:lnTo>
                <a:lnTo>
                  <a:pt x="1162050" y="28575"/>
                </a:lnTo>
                <a:close/>
              </a:path>
              <a:path w="3343910" h="76200">
                <a:moveTo>
                  <a:pt x="1200150" y="28575"/>
                </a:moveTo>
                <a:lnTo>
                  <a:pt x="1181100" y="28575"/>
                </a:lnTo>
                <a:lnTo>
                  <a:pt x="1181100" y="47625"/>
                </a:lnTo>
                <a:lnTo>
                  <a:pt x="1200150" y="47625"/>
                </a:lnTo>
                <a:lnTo>
                  <a:pt x="1200150" y="28575"/>
                </a:lnTo>
                <a:close/>
              </a:path>
              <a:path w="3343910" h="76200">
                <a:moveTo>
                  <a:pt x="1238250" y="28575"/>
                </a:moveTo>
                <a:lnTo>
                  <a:pt x="1219200" y="28575"/>
                </a:lnTo>
                <a:lnTo>
                  <a:pt x="1219200" y="47625"/>
                </a:lnTo>
                <a:lnTo>
                  <a:pt x="1238250" y="47625"/>
                </a:lnTo>
                <a:lnTo>
                  <a:pt x="1238250" y="28575"/>
                </a:lnTo>
                <a:close/>
              </a:path>
              <a:path w="3343910" h="76200">
                <a:moveTo>
                  <a:pt x="1276350" y="28575"/>
                </a:moveTo>
                <a:lnTo>
                  <a:pt x="1257300" y="28575"/>
                </a:lnTo>
                <a:lnTo>
                  <a:pt x="1257300" y="47625"/>
                </a:lnTo>
                <a:lnTo>
                  <a:pt x="1276350" y="47625"/>
                </a:lnTo>
                <a:lnTo>
                  <a:pt x="1276350" y="28575"/>
                </a:lnTo>
                <a:close/>
              </a:path>
              <a:path w="3343910" h="76200">
                <a:moveTo>
                  <a:pt x="1314450" y="28575"/>
                </a:moveTo>
                <a:lnTo>
                  <a:pt x="1295400" y="28575"/>
                </a:lnTo>
                <a:lnTo>
                  <a:pt x="1295400" y="47625"/>
                </a:lnTo>
                <a:lnTo>
                  <a:pt x="1314450" y="47625"/>
                </a:lnTo>
                <a:lnTo>
                  <a:pt x="1314450" y="28575"/>
                </a:lnTo>
                <a:close/>
              </a:path>
              <a:path w="3343910" h="76200">
                <a:moveTo>
                  <a:pt x="1352550" y="28575"/>
                </a:moveTo>
                <a:lnTo>
                  <a:pt x="1333500" y="28575"/>
                </a:lnTo>
                <a:lnTo>
                  <a:pt x="1333500" y="47625"/>
                </a:lnTo>
                <a:lnTo>
                  <a:pt x="1352550" y="47625"/>
                </a:lnTo>
                <a:lnTo>
                  <a:pt x="1352550" y="28575"/>
                </a:lnTo>
                <a:close/>
              </a:path>
              <a:path w="3343910" h="76200">
                <a:moveTo>
                  <a:pt x="1390650" y="28575"/>
                </a:moveTo>
                <a:lnTo>
                  <a:pt x="1371600" y="28575"/>
                </a:lnTo>
                <a:lnTo>
                  <a:pt x="1371600" y="47625"/>
                </a:lnTo>
                <a:lnTo>
                  <a:pt x="1390650" y="47625"/>
                </a:lnTo>
                <a:lnTo>
                  <a:pt x="1390650" y="28575"/>
                </a:lnTo>
                <a:close/>
              </a:path>
              <a:path w="3343910" h="76200">
                <a:moveTo>
                  <a:pt x="1428750" y="28575"/>
                </a:moveTo>
                <a:lnTo>
                  <a:pt x="1409700" y="28575"/>
                </a:lnTo>
                <a:lnTo>
                  <a:pt x="1409700" y="47625"/>
                </a:lnTo>
                <a:lnTo>
                  <a:pt x="1428750" y="47625"/>
                </a:lnTo>
                <a:lnTo>
                  <a:pt x="1428750" y="28575"/>
                </a:lnTo>
                <a:close/>
              </a:path>
              <a:path w="3343910" h="76200">
                <a:moveTo>
                  <a:pt x="1466850" y="28575"/>
                </a:moveTo>
                <a:lnTo>
                  <a:pt x="1447800" y="28575"/>
                </a:lnTo>
                <a:lnTo>
                  <a:pt x="1447800" y="47625"/>
                </a:lnTo>
                <a:lnTo>
                  <a:pt x="1466850" y="47625"/>
                </a:lnTo>
                <a:lnTo>
                  <a:pt x="1466850" y="28575"/>
                </a:lnTo>
                <a:close/>
              </a:path>
              <a:path w="3343910" h="76200">
                <a:moveTo>
                  <a:pt x="1504950" y="28575"/>
                </a:moveTo>
                <a:lnTo>
                  <a:pt x="1485900" y="28575"/>
                </a:lnTo>
                <a:lnTo>
                  <a:pt x="1485900" y="47625"/>
                </a:lnTo>
                <a:lnTo>
                  <a:pt x="1504950" y="47625"/>
                </a:lnTo>
                <a:lnTo>
                  <a:pt x="1504950" y="28575"/>
                </a:lnTo>
                <a:close/>
              </a:path>
              <a:path w="3343910" h="76200">
                <a:moveTo>
                  <a:pt x="1543050" y="28575"/>
                </a:moveTo>
                <a:lnTo>
                  <a:pt x="1524000" y="28575"/>
                </a:lnTo>
                <a:lnTo>
                  <a:pt x="1524000" y="47625"/>
                </a:lnTo>
                <a:lnTo>
                  <a:pt x="1543050" y="47625"/>
                </a:lnTo>
                <a:lnTo>
                  <a:pt x="1543050" y="28575"/>
                </a:lnTo>
                <a:close/>
              </a:path>
              <a:path w="3343910" h="76200">
                <a:moveTo>
                  <a:pt x="1581150" y="28575"/>
                </a:moveTo>
                <a:lnTo>
                  <a:pt x="1562100" y="28575"/>
                </a:lnTo>
                <a:lnTo>
                  <a:pt x="1562100" y="47625"/>
                </a:lnTo>
                <a:lnTo>
                  <a:pt x="1581150" y="47625"/>
                </a:lnTo>
                <a:lnTo>
                  <a:pt x="1581150" y="28575"/>
                </a:lnTo>
                <a:close/>
              </a:path>
              <a:path w="3343910" h="76200">
                <a:moveTo>
                  <a:pt x="1619250" y="28575"/>
                </a:moveTo>
                <a:lnTo>
                  <a:pt x="1600200" y="28575"/>
                </a:lnTo>
                <a:lnTo>
                  <a:pt x="1600200" y="47625"/>
                </a:lnTo>
                <a:lnTo>
                  <a:pt x="1619250" y="47625"/>
                </a:lnTo>
                <a:lnTo>
                  <a:pt x="1619250" y="28575"/>
                </a:lnTo>
                <a:close/>
              </a:path>
              <a:path w="3343910" h="76200">
                <a:moveTo>
                  <a:pt x="1657350" y="28575"/>
                </a:moveTo>
                <a:lnTo>
                  <a:pt x="1638300" y="28575"/>
                </a:lnTo>
                <a:lnTo>
                  <a:pt x="1638300" y="47625"/>
                </a:lnTo>
                <a:lnTo>
                  <a:pt x="1657350" y="47625"/>
                </a:lnTo>
                <a:lnTo>
                  <a:pt x="1657350" y="28575"/>
                </a:lnTo>
                <a:close/>
              </a:path>
              <a:path w="3343910" h="76200">
                <a:moveTo>
                  <a:pt x="1695450" y="28575"/>
                </a:moveTo>
                <a:lnTo>
                  <a:pt x="1676400" y="28575"/>
                </a:lnTo>
                <a:lnTo>
                  <a:pt x="1676400" y="47625"/>
                </a:lnTo>
                <a:lnTo>
                  <a:pt x="1695450" y="47625"/>
                </a:lnTo>
                <a:lnTo>
                  <a:pt x="1695450" y="28575"/>
                </a:lnTo>
                <a:close/>
              </a:path>
              <a:path w="3343910" h="76200">
                <a:moveTo>
                  <a:pt x="1733550" y="28575"/>
                </a:moveTo>
                <a:lnTo>
                  <a:pt x="1714500" y="28575"/>
                </a:lnTo>
                <a:lnTo>
                  <a:pt x="1714500" y="47625"/>
                </a:lnTo>
                <a:lnTo>
                  <a:pt x="1733550" y="47625"/>
                </a:lnTo>
                <a:lnTo>
                  <a:pt x="1733550" y="28575"/>
                </a:lnTo>
                <a:close/>
              </a:path>
              <a:path w="3343910" h="76200">
                <a:moveTo>
                  <a:pt x="1771650" y="28575"/>
                </a:moveTo>
                <a:lnTo>
                  <a:pt x="1752600" y="28575"/>
                </a:lnTo>
                <a:lnTo>
                  <a:pt x="1752600" y="47625"/>
                </a:lnTo>
                <a:lnTo>
                  <a:pt x="1771650" y="47625"/>
                </a:lnTo>
                <a:lnTo>
                  <a:pt x="1771650" y="28575"/>
                </a:lnTo>
                <a:close/>
              </a:path>
              <a:path w="3343910" h="76200">
                <a:moveTo>
                  <a:pt x="1809750" y="28575"/>
                </a:moveTo>
                <a:lnTo>
                  <a:pt x="1790700" y="28575"/>
                </a:lnTo>
                <a:lnTo>
                  <a:pt x="1790700" y="47625"/>
                </a:lnTo>
                <a:lnTo>
                  <a:pt x="1809750" y="47625"/>
                </a:lnTo>
                <a:lnTo>
                  <a:pt x="1809750" y="28575"/>
                </a:lnTo>
                <a:close/>
              </a:path>
              <a:path w="3343910" h="76200">
                <a:moveTo>
                  <a:pt x="1847850" y="28575"/>
                </a:moveTo>
                <a:lnTo>
                  <a:pt x="1828800" y="28575"/>
                </a:lnTo>
                <a:lnTo>
                  <a:pt x="1828800" y="47625"/>
                </a:lnTo>
                <a:lnTo>
                  <a:pt x="1847850" y="47625"/>
                </a:lnTo>
                <a:lnTo>
                  <a:pt x="1847850" y="28575"/>
                </a:lnTo>
                <a:close/>
              </a:path>
              <a:path w="3343910" h="76200">
                <a:moveTo>
                  <a:pt x="1885950" y="28575"/>
                </a:moveTo>
                <a:lnTo>
                  <a:pt x="1866900" y="28575"/>
                </a:lnTo>
                <a:lnTo>
                  <a:pt x="1866900" y="47625"/>
                </a:lnTo>
                <a:lnTo>
                  <a:pt x="1885950" y="47625"/>
                </a:lnTo>
                <a:lnTo>
                  <a:pt x="1885950" y="28575"/>
                </a:lnTo>
                <a:close/>
              </a:path>
              <a:path w="3343910" h="76200">
                <a:moveTo>
                  <a:pt x="1924050" y="28575"/>
                </a:moveTo>
                <a:lnTo>
                  <a:pt x="1905000" y="28575"/>
                </a:lnTo>
                <a:lnTo>
                  <a:pt x="1905000" y="47625"/>
                </a:lnTo>
                <a:lnTo>
                  <a:pt x="1924050" y="47625"/>
                </a:lnTo>
                <a:lnTo>
                  <a:pt x="1924050" y="28575"/>
                </a:lnTo>
                <a:close/>
              </a:path>
              <a:path w="3343910" h="76200">
                <a:moveTo>
                  <a:pt x="1962150" y="28575"/>
                </a:moveTo>
                <a:lnTo>
                  <a:pt x="1943100" y="28575"/>
                </a:lnTo>
                <a:lnTo>
                  <a:pt x="1943100" y="47625"/>
                </a:lnTo>
                <a:lnTo>
                  <a:pt x="1962150" y="47625"/>
                </a:lnTo>
                <a:lnTo>
                  <a:pt x="1962150" y="28575"/>
                </a:lnTo>
                <a:close/>
              </a:path>
              <a:path w="3343910" h="76200">
                <a:moveTo>
                  <a:pt x="2000250" y="28575"/>
                </a:moveTo>
                <a:lnTo>
                  <a:pt x="1981200" y="28575"/>
                </a:lnTo>
                <a:lnTo>
                  <a:pt x="1981200" y="47625"/>
                </a:lnTo>
                <a:lnTo>
                  <a:pt x="2000250" y="47625"/>
                </a:lnTo>
                <a:lnTo>
                  <a:pt x="2000250" y="28575"/>
                </a:lnTo>
                <a:close/>
              </a:path>
              <a:path w="3343910" h="76200">
                <a:moveTo>
                  <a:pt x="2038350" y="28575"/>
                </a:moveTo>
                <a:lnTo>
                  <a:pt x="2019300" y="28575"/>
                </a:lnTo>
                <a:lnTo>
                  <a:pt x="2019300" y="47625"/>
                </a:lnTo>
                <a:lnTo>
                  <a:pt x="2038350" y="47625"/>
                </a:lnTo>
                <a:lnTo>
                  <a:pt x="2038350" y="28575"/>
                </a:lnTo>
                <a:close/>
              </a:path>
              <a:path w="3343910" h="76200">
                <a:moveTo>
                  <a:pt x="2076450" y="28575"/>
                </a:moveTo>
                <a:lnTo>
                  <a:pt x="2057400" y="28575"/>
                </a:lnTo>
                <a:lnTo>
                  <a:pt x="2057400" y="47625"/>
                </a:lnTo>
                <a:lnTo>
                  <a:pt x="2076450" y="47625"/>
                </a:lnTo>
                <a:lnTo>
                  <a:pt x="2076450" y="28575"/>
                </a:lnTo>
                <a:close/>
              </a:path>
              <a:path w="3343910" h="76200">
                <a:moveTo>
                  <a:pt x="2114550" y="28575"/>
                </a:moveTo>
                <a:lnTo>
                  <a:pt x="2095500" y="28575"/>
                </a:lnTo>
                <a:lnTo>
                  <a:pt x="2095500" y="47625"/>
                </a:lnTo>
                <a:lnTo>
                  <a:pt x="2114550" y="47625"/>
                </a:lnTo>
                <a:lnTo>
                  <a:pt x="2114550" y="28575"/>
                </a:lnTo>
                <a:close/>
              </a:path>
              <a:path w="3343910" h="76200">
                <a:moveTo>
                  <a:pt x="2152650" y="28575"/>
                </a:moveTo>
                <a:lnTo>
                  <a:pt x="2133600" y="28575"/>
                </a:lnTo>
                <a:lnTo>
                  <a:pt x="2133600" y="47625"/>
                </a:lnTo>
                <a:lnTo>
                  <a:pt x="2152650" y="47625"/>
                </a:lnTo>
                <a:lnTo>
                  <a:pt x="2152650" y="28575"/>
                </a:lnTo>
                <a:close/>
              </a:path>
              <a:path w="3343910" h="76200">
                <a:moveTo>
                  <a:pt x="2190750" y="28575"/>
                </a:moveTo>
                <a:lnTo>
                  <a:pt x="2171700" y="28575"/>
                </a:lnTo>
                <a:lnTo>
                  <a:pt x="2171700" y="47625"/>
                </a:lnTo>
                <a:lnTo>
                  <a:pt x="2190750" y="47625"/>
                </a:lnTo>
                <a:lnTo>
                  <a:pt x="2190750" y="28575"/>
                </a:lnTo>
                <a:close/>
              </a:path>
              <a:path w="3343910" h="76200">
                <a:moveTo>
                  <a:pt x="2228850" y="28575"/>
                </a:moveTo>
                <a:lnTo>
                  <a:pt x="2209800" y="28575"/>
                </a:lnTo>
                <a:lnTo>
                  <a:pt x="2209800" y="47625"/>
                </a:lnTo>
                <a:lnTo>
                  <a:pt x="2228850" y="47625"/>
                </a:lnTo>
                <a:lnTo>
                  <a:pt x="2228850" y="28575"/>
                </a:lnTo>
                <a:close/>
              </a:path>
              <a:path w="3343910" h="76200">
                <a:moveTo>
                  <a:pt x="2266950" y="28575"/>
                </a:moveTo>
                <a:lnTo>
                  <a:pt x="2247900" y="28575"/>
                </a:lnTo>
                <a:lnTo>
                  <a:pt x="2247900" y="47625"/>
                </a:lnTo>
                <a:lnTo>
                  <a:pt x="2266950" y="47625"/>
                </a:lnTo>
                <a:lnTo>
                  <a:pt x="2266950" y="28575"/>
                </a:lnTo>
                <a:close/>
              </a:path>
              <a:path w="3343910" h="76200">
                <a:moveTo>
                  <a:pt x="2305050" y="28575"/>
                </a:moveTo>
                <a:lnTo>
                  <a:pt x="2286000" y="28575"/>
                </a:lnTo>
                <a:lnTo>
                  <a:pt x="2286000" y="47625"/>
                </a:lnTo>
                <a:lnTo>
                  <a:pt x="2305050" y="47625"/>
                </a:lnTo>
                <a:lnTo>
                  <a:pt x="2305050" y="28575"/>
                </a:lnTo>
                <a:close/>
              </a:path>
              <a:path w="3343910" h="76200">
                <a:moveTo>
                  <a:pt x="2343150" y="28575"/>
                </a:moveTo>
                <a:lnTo>
                  <a:pt x="2324100" y="28575"/>
                </a:lnTo>
                <a:lnTo>
                  <a:pt x="2324100" y="47625"/>
                </a:lnTo>
                <a:lnTo>
                  <a:pt x="2343150" y="47625"/>
                </a:lnTo>
                <a:lnTo>
                  <a:pt x="2343150" y="28575"/>
                </a:lnTo>
                <a:close/>
              </a:path>
              <a:path w="3343910" h="76200">
                <a:moveTo>
                  <a:pt x="2381250" y="28575"/>
                </a:moveTo>
                <a:lnTo>
                  <a:pt x="2362200" y="28575"/>
                </a:lnTo>
                <a:lnTo>
                  <a:pt x="2362200" y="47625"/>
                </a:lnTo>
                <a:lnTo>
                  <a:pt x="2381250" y="47625"/>
                </a:lnTo>
                <a:lnTo>
                  <a:pt x="2381250" y="28575"/>
                </a:lnTo>
                <a:close/>
              </a:path>
              <a:path w="3343910" h="76200">
                <a:moveTo>
                  <a:pt x="2419350" y="28575"/>
                </a:moveTo>
                <a:lnTo>
                  <a:pt x="2400300" y="28575"/>
                </a:lnTo>
                <a:lnTo>
                  <a:pt x="2400300" y="47625"/>
                </a:lnTo>
                <a:lnTo>
                  <a:pt x="2419350" y="47625"/>
                </a:lnTo>
                <a:lnTo>
                  <a:pt x="2419350" y="28575"/>
                </a:lnTo>
                <a:close/>
              </a:path>
              <a:path w="3343910" h="76200">
                <a:moveTo>
                  <a:pt x="2457450" y="28575"/>
                </a:moveTo>
                <a:lnTo>
                  <a:pt x="2438400" y="28575"/>
                </a:lnTo>
                <a:lnTo>
                  <a:pt x="2438400" y="47625"/>
                </a:lnTo>
                <a:lnTo>
                  <a:pt x="2457450" y="47625"/>
                </a:lnTo>
                <a:lnTo>
                  <a:pt x="2457450" y="28575"/>
                </a:lnTo>
                <a:close/>
              </a:path>
              <a:path w="3343910" h="76200">
                <a:moveTo>
                  <a:pt x="2495550" y="28575"/>
                </a:moveTo>
                <a:lnTo>
                  <a:pt x="2476500" y="28575"/>
                </a:lnTo>
                <a:lnTo>
                  <a:pt x="2476500" y="47625"/>
                </a:lnTo>
                <a:lnTo>
                  <a:pt x="2495550" y="47625"/>
                </a:lnTo>
                <a:lnTo>
                  <a:pt x="2495550" y="28575"/>
                </a:lnTo>
                <a:close/>
              </a:path>
              <a:path w="3343910" h="76200">
                <a:moveTo>
                  <a:pt x="2533650" y="28575"/>
                </a:moveTo>
                <a:lnTo>
                  <a:pt x="2514600" y="28575"/>
                </a:lnTo>
                <a:lnTo>
                  <a:pt x="2514600" y="47625"/>
                </a:lnTo>
                <a:lnTo>
                  <a:pt x="2533650" y="47625"/>
                </a:lnTo>
                <a:lnTo>
                  <a:pt x="2533650" y="28575"/>
                </a:lnTo>
                <a:close/>
              </a:path>
              <a:path w="3343910" h="76200">
                <a:moveTo>
                  <a:pt x="2571749" y="28575"/>
                </a:moveTo>
                <a:lnTo>
                  <a:pt x="2552700" y="28575"/>
                </a:lnTo>
                <a:lnTo>
                  <a:pt x="2552700" y="47625"/>
                </a:lnTo>
                <a:lnTo>
                  <a:pt x="2571749" y="47625"/>
                </a:lnTo>
                <a:lnTo>
                  <a:pt x="2571749" y="28575"/>
                </a:lnTo>
                <a:close/>
              </a:path>
              <a:path w="3343910" h="76200">
                <a:moveTo>
                  <a:pt x="2609849" y="28575"/>
                </a:moveTo>
                <a:lnTo>
                  <a:pt x="2590799" y="28575"/>
                </a:lnTo>
                <a:lnTo>
                  <a:pt x="2590799" y="47625"/>
                </a:lnTo>
                <a:lnTo>
                  <a:pt x="2609849" y="47625"/>
                </a:lnTo>
                <a:lnTo>
                  <a:pt x="2609849" y="28575"/>
                </a:lnTo>
                <a:close/>
              </a:path>
              <a:path w="3343910" h="76200">
                <a:moveTo>
                  <a:pt x="2647949" y="28575"/>
                </a:moveTo>
                <a:lnTo>
                  <a:pt x="2628899" y="28575"/>
                </a:lnTo>
                <a:lnTo>
                  <a:pt x="2628899" y="47625"/>
                </a:lnTo>
                <a:lnTo>
                  <a:pt x="2647949" y="47625"/>
                </a:lnTo>
                <a:lnTo>
                  <a:pt x="2647949" y="28575"/>
                </a:lnTo>
                <a:close/>
              </a:path>
              <a:path w="3343910" h="76200">
                <a:moveTo>
                  <a:pt x="2686049" y="28575"/>
                </a:moveTo>
                <a:lnTo>
                  <a:pt x="2666999" y="28575"/>
                </a:lnTo>
                <a:lnTo>
                  <a:pt x="2666999" y="47625"/>
                </a:lnTo>
                <a:lnTo>
                  <a:pt x="2686049" y="47625"/>
                </a:lnTo>
                <a:lnTo>
                  <a:pt x="2686049" y="28575"/>
                </a:lnTo>
                <a:close/>
              </a:path>
              <a:path w="3343910" h="76200">
                <a:moveTo>
                  <a:pt x="2724149" y="28575"/>
                </a:moveTo>
                <a:lnTo>
                  <a:pt x="2705099" y="28575"/>
                </a:lnTo>
                <a:lnTo>
                  <a:pt x="2705099" y="47625"/>
                </a:lnTo>
                <a:lnTo>
                  <a:pt x="2724149" y="47625"/>
                </a:lnTo>
                <a:lnTo>
                  <a:pt x="2724149" y="28575"/>
                </a:lnTo>
                <a:close/>
              </a:path>
              <a:path w="3343910" h="76200">
                <a:moveTo>
                  <a:pt x="2762249" y="28575"/>
                </a:moveTo>
                <a:lnTo>
                  <a:pt x="2743199" y="28575"/>
                </a:lnTo>
                <a:lnTo>
                  <a:pt x="2743199" y="47625"/>
                </a:lnTo>
                <a:lnTo>
                  <a:pt x="2762249" y="47625"/>
                </a:lnTo>
                <a:lnTo>
                  <a:pt x="2762249" y="28575"/>
                </a:lnTo>
                <a:close/>
              </a:path>
              <a:path w="3343910" h="76200">
                <a:moveTo>
                  <a:pt x="2800349" y="28575"/>
                </a:moveTo>
                <a:lnTo>
                  <a:pt x="2781299" y="28575"/>
                </a:lnTo>
                <a:lnTo>
                  <a:pt x="2781299" y="47625"/>
                </a:lnTo>
                <a:lnTo>
                  <a:pt x="2800349" y="47625"/>
                </a:lnTo>
                <a:lnTo>
                  <a:pt x="2800349" y="28575"/>
                </a:lnTo>
                <a:close/>
              </a:path>
              <a:path w="3343910" h="76200">
                <a:moveTo>
                  <a:pt x="2838449" y="28575"/>
                </a:moveTo>
                <a:lnTo>
                  <a:pt x="2819399" y="28575"/>
                </a:lnTo>
                <a:lnTo>
                  <a:pt x="2819399" y="47625"/>
                </a:lnTo>
                <a:lnTo>
                  <a:pt x="2838449" y="47625"/>
                </a:lnTo>
                <a:lnTo>
                  <a:pt x="2838449" y="28575"/>
                </a:lnTo>
                <a:close/>
              </a:path>
              <a:path w="3343910" h="76200">
                <a:moveTo>
                  <a:pt x="2876549" y="28575"/>
                </a:moveTo>
                <a:lnTo>
                  <a:pt x="2857499" y="28575"/>
                </a:lnTo>
                <a:lnTo>
                  <a:pt x="2857499" y="47625"/>
                </a:lnTo>
                <a:lnTo>
                  <a:pt x="2876549" y="47625"/>
                </a:lnTo>
                <a:lnTo>
                  <a:pt x="2876549" y="28575"/>
                </a:lnTo>
                <a:close/>
              </a:path>
              <a:path w="3343910" h="76200">
                <a:moveTo>
                  <a:pt x="2914649" y="28575"/>
                </a:moveTo>
                <a:lnTo>
                  <a:pt x="2895599" y="28575"/>
                </a:lnTo>
                <a:lnTo>
                  <a:pt x="2895599" y="47625"/>
                </a:lnTo>
                <a:lnTo>
                  <a:pt x="2914649" y="47625"/>
                </a:lnTo>
                <a:lnTo>
                  <a:pt x="2914649" y="28575"/>
                </a:lnTo>
                <a:close/>
              </a:path>
              <a:path w="3343910" h="76200">
                <a:moveTo>
                  <a:pt x="2952749" y="28575"/>
                </a:moveTo>
                <a:lnTo>
                  <a:pt x="2933699" y="28575"/>
                </a:lnTo>
                <a:lnTo>
                  <a:pt x="2933699" y="47625"/>
                </a:lnTo>
                <a:lnTo>
                  <a:pt x="2952749" y="47625"/>
                </a:lnTo>
                <a:lnTo>
                  <a:pt x="2952749" y="28575"/>
                </a:lnTo>
                <a:close/>
              </a:path>
              <a:path w="3343910" h="76200">
                <a:moveTo>
                  <a:pt x="2990849" y="28575"/>
                </a:moveTo>
                <a:lnTo>
                  <a:pt x="2971799" y="28575"/>
                </a:lnTo>
                <a:lnTo>
                  <a:pt x="2971799" y="47625"/>
                </a:lnTo>
                <a:lnTo>
                  <a:pt x="2990849" y="47625"/>
                </a:lnTo>
                <a:lnTo>
                  <a:pt x="2990849" y="28575"/>
                </a:lnTo>
                <a:close/>
              </a:path>
              <a:path w="3343910" h="76200">
                <a:moveTo>
                  <a:pt x="3028949" y="28575"/>
                </a:moveTo>
                <a:lnTo>
                  <a:pt x="3009899" y="28575"/>
                </a:lnTo>
                <a:lnTo>
                  <a:pt x="3009899" y="47625"/>
                </a:lnTo>
                <a:lnTo>
                  <a:pt x="3028949" y="47625"/>
                </a:lnTo>
                <a:lnTo>
                  <a:pt x="3028949" y="28575"/>
                </a:lnTo>
                <a:close/>
              </a:path>
              <a:path w="3343910" h="76200">
                <a:moveTo>
                  <a:pt x="3067049" y="28575"/>
                </a:moveTo>
                <a:lnTo>
                  <a:pt x="3047999" y="28575"/>
                </a:lnTo>
                <a:lnTo>
                  <a:pt x="3047999" y="47625"/>
                </a:lnTo>
                <a:lnTo>
                  <a:pt x="3067049" y="47625"/>
                </a:lnTo>
                <a:lnTo>
                  <a:pt x="3067049" y="28575"/>
                </a:lnTo>
                <a:close/>
              </a:path>
              <a:path w="3343910" h="76200">
                <a:moveTo>
                  <a:pt x="3105149" y="28575"/>
                </a:moveTo>
                <a:lnTo>
                  <a:pt x="3086099" y="28575"/>
                </a:lnTo>
                <a:lnTo>
                  <a:pt x="3086099" y="47625"/>
                </a:lnTo>
                <a:lnTo>
                  <a:pt x="3105149" y="47625"/>
                </a:lnTo>
                <a:lnTo>
                  <a:pt x="3105149" y="28575"/>
                </a:lnTo>
                <a:close/>
              </a:path>
              <a:path w="3343910" h="76200">
                <a:moveTo>
                  <a:pt x="3143249" y="28575"/>
                </a:moveTo>
                <a:lnTo>
                  <a:pt x="3124199" y="28575"/>
                </a:lnTo>
                <a:lnTo>
                  <a:pt x="3124199" y="47625"/>
                </a:lnTo>
                <a:lnTo>
                  <a:pt x="3143249" y="47625"/>
                </a:lnTo>
                <a:lnTo>
                  <a:pt x="3143249" y="28575"/>
                </a:lnTo>
                <a:close/>
              </a:path>
              <a:path w="3343910" h="76200">
                <a:moveTo>
                  <a:pt x="3181349" y="28575"/>
                </a:moveTo>
                <a:lnTo>
                  <a:pt x="3162299" y="28575"/>
                </a:lnTo>
                <a:lnTo>
                  <a:pt x="3162299" y="47625"/>
                </a:lnTo>
                <a:lnTo>
                  <a:pt x="3181349" y="47625"/>
                </a:lnTo>
                <a:lnTo>
                  <a:pt x="3181349" y="28575"/>
                </a:lnTo>
                <a:close/>
              </a:path>
              <a:path w="3343910" h="76200">
                <a:moveTo>
                  <a:pt x="3219449" y="28575"/>
                </a:moveTo>
                <a:lnTo>
                  <a:pt x="3200399" y="28575"/>
                </a:lnTo>
                <a:lnTo>
                  <a:pt x="3200399" y="47625"/>
                </a:lnTo>
                <a:lnTo>
                  <a:pt x="3219449" y="47625"/>
                </a:lnTo>
                <a:lnTo>
                  <a:pt x="3219449" y="28575"/>
                </a:lnTo>
                <a:close/>
              </a:path>
              <a:path w="3343910" h="76200">
                <a:moveTo>
                  <a:pt x="3257550" y="28575"/>
                </a:moveTo>
                <a:lnTo>
                  <a:pt x="3238499" y="28575"/>
                </a:lnTo>
                <a:lnTo>
                  <a:pt x="3238499" y="47625"/>
                </a:lnTo>
                <a:lnTo>
                  <a:pt x="3257550" y="47625"/>
                </a:lnTo>
                <a:lnTo>
                  <a:pt x="3257550" y="28575"/>
                </a:lnTo>
                <a:close/>
              </a:path>
              <a:path w="3343910" h="76200">
                <a:moveTo>
                  <a:pt x="3305429" y="0"/>
                </a:moveTo>
                <a:lnTo>
                  <a:pt x="3276600" y="28829"/>
                </a:lnTo>
                <a:lnTo>
                  <a:pt x="3276600" y="47370"/>
                </a:lnTo>
                <a:lnTo>
                  <a:pt x="3305429" y="76200"/>
                </a:lnTo>
                <a:lnTo>
                  <a:pt x="3334004" y="47625"/>
                </a:lnTo>
                <a:lnTo>
                  <a:pt x="3295650" y="47625"/>
                </a:lnTo>
                <a:lnTo>
                  <a:pt x="3295650" y="28575"/>
                </a:lnTo>
                <a:lnTo>
                  <a:pt x="3334004" y="28575"/>
                </a:lnTo>
                <a:lnTo>
                  <a:pt x="3305429" y="0"/>
                </a:lnTo>
                <a:close/>
              </a:path>
              <a:path w="3343910" h="76200">
                <a:moveTo>
                  <a:pt x="3276600" y="47370"/>
                </a:moveTo>
                <a:lnTo>
                  <a:pt x="3276600" y="47625"/>
                </a:lnTo>
                <a:lnTo>
                  <a:pt x="3276854" y="47625"/>
                </a:lnTo>
                <a:lnTo>
                  <a:pt x="3276600" y="47370"/>
                </a:lnTo>
                <a:close/>
              </a:path>
              <a:path w="3343910" h="76200">
                <a:moveTo>
                  <a:pt x="3334004" y="28575"/>
                </a:moveTo>
                <a:lnTo>
                  <a:pt x="3295650" y="28575"/>
                </a:lnTo>
                <a:lnTo>
                  <a:pt x="3295650" y="47625"/>
                </a:lnTo>
                <a:lnTo>
                  <a:pt x="3334004" y="47625"/>
                </a:lnTo>
                <a:lnTo>
                  <a:pt x="3343529" y="38100"/>
                </a:lnTo>
                <a:lnTo>
                  <a:pt x="3334004" y="28575"/>
                </a:lnTo>
                <a:close/>
              </a:path>
              <a:path w="3343910" h="76200">
                <a:moveTo>
                  <a:pt x="3276600" y="28829"/>
                </a:moveTo>
                <a:lnTo>
                  <a:pt x="3267329" y="38100"/>
                </a:lnTo>
                <a:lnTo>
                  <a:pt x="3276600" y="47370"/>
                </a:lnTo>
                <a:lnTo>
                  <a:pt x="3276600" y="28829"/>
                </a:lnTo>
                <a:close/>
              </a:path>
              <a:path w="3343910" h="76200">
                <a:moveTo>
                  <a:pt x="3276854" y="28575"/>
                </a:moveTo>
                <a:lnTo>
                  <a:pt x="3276600" y="28575"/>
                </a:lnTo>
                <a:lnTo>
                  <a:pt x="3276600" y="28829"/>
                </a:lnTo>
                <a:lnTo>
                  <a:pt x="3276854" y="28575"/>
                </a:lnTo>
                <a:close/>
              </a:path>
            </a:pathLst>
          </a:custGeom>
          <a:solidFill>
            <a:srgbClr val="BEBEBE"/>
          </a:solidFill>
        </p:spPr>
        <p:txBody>
          <a:bodyPr wrap="square" lIns="0" tIns="0" rIns="0" bIns="0" rtlCol="0"/>
          <a:lstStyle/>
          <a:p>
            <a:endParaRPr/>
          </a:p>
        </p:txBody>
      </p:sp>
      <p:sp>
        <p:nvSpPr>
          <p:cNvPr id="53" name="object 42">
            <a:extLst>
              <a:ext uri="{FF2B5EF4-FFF2-40B4-BE49-F238E27FC236}">
                <a16:creationId xmlns:a16="http://schemas.microsoft.com/office/drawing/2014/main" id="{0EB7256D-B80A-1C08-E0BF-D653D0AD3AC3}"/>
              </a:ext>
            </a:extLst>
          </p:cNvPr>
          <p:cNvSpPr/>
          <p:nvPr/>
        </p:nvSpPr>
        <p:spPr>
          <a:xfrm>
            <a:off x="4424934" y="2871977"/>
            <a:ext cx="3343910" cy="76200"/>
          </a:xfrm>
          <a:custGeom>
            <a:avLst/>
            <a:gdLst/>
            <a:ahLst/>
            <a:cxnLst/>
            <a:rect l="l" t="t" r="r" b="b"/>
            <a:pathLst>
              <a:path w="3343909" h="76200">
                <a:moveTo>
                  <a:pt x="38100" y="0"/>
                </a:moveTo>
                <a:lnTo>
                  <a:pt x="0" y="38100"/>
                </a:lnTo>
                <a:lnTo>
                  <a:pt x="38100" y="76200"/>
                </a:lnTo>
                <a:lnTo>
                  <a:pt x="66675" y="47625"/>
                </a:lnTo>
                <a:lnTo>
                  <a:pt x="38100" y="47625"/>
                </a:lnTo>
                <a:lnTo>
                  <a:pt x="38100" y="28575"/>
                </a:lnTo>
                <a:lnTo>
                  <a:pt x="66675" y="28575"/>
                </a:lnTo>
                <a:lnTo>
                  <a:pt x="38100" y="0"/>
                </a:lnTo>
                <a:close/>
              </a:path>
              <a:path w="3343909" h="76200">
                <a:moveTo>
                  <a:pt x="57150" y="28575"/>
                </a:moveTo>
                <a:lnTo>
                  <a:pt x="38100" y="28575"/>
                </a:lnTo>
                <a:lnTo>
                  <a:pt x="38100" y="47625"/>
                </a:lnTo>
                <a:lnTo>
                  <a:pt x="57150" y="47625"/>
                </a:lnTo>
                <a:lnTo>
                  <a:pt x="57150" y="28575"/>
                </a:lnTo>
                <a:close/>
              </a:path>
              <a:path w="3343909" h="76200">
                <a:moveTo>
                  <a:pt x="66675" y="28575"/>
                </a:moveTo>
                <a:lnTo>
                  <a:pt x="57150" y="28575"/>
                </a:lnTo>
                <a:lnTo>
                  <a:pt x="57150" y="47625"/>
                </a:lnTo>
                <a:lnTo>
                  <a:pt x="66675" y="47625"/>
                </a:lnTo>
                <a:lnTo>
                  <a:pt x="76200" y="38100"/>
                </a:lnTo>
                <a:lnTo>
                  <a:pt x="66675" y="28575"/>
                </a:lnTo>
                <a:close/>
              </a:path>
              <a:path w="3343909" h="76200">
                <a:moveTo>
                  <a:pt x="95250" y="28575"/>
                </a:moveTo>
                <a:lnTo>
                  <a:pt x="76200" y="28575"/>
                </a:lnTo>
                <a:lnTo>
                  <a:pt x="76200" y="47625"/>
                </a:lnTo>
                <a:lnTo>
                  <a:pt x="95250" y="47625"/>
                </a:lnTo>
                <a:lnTo>
                  <a:pt x="95250" y="28575"/>
                </a:lnTo>
                <a:close/>
              </a:path>
              <a:path w="3343909" h="76200">
                <a:moveTo>
                  <a:pt x="133350" y="28575"/>
                </a:moveTo>
                <a:lnTo>
                  <a:pt x="114300" y="28575"/>
                </a:lnTo>
                <a:lnTo>
                  <a:pt x="114300" y="47625"/>
                </a:lnTo>
                <a:lnTo>
                  <a:pt x="133350" y="47625"/>
                </a:lnTo>
                <a:lnTo>
                  <a:pt x="133350" y="28575"/>
                </a:lnTo>
                <a:close/>
              </a:path>
              <a:path w="3343909" h="76200">
                <a:moveTo>
                  <a:pt x="171450" y="28575"/>
                </a:moveTo>
                <a:lnTo>
                  <a:pt x="152400" y="28575"/>
                </a:lnTo>
                <a:lnTo>
                  <a:pt x="152400" y="47625"/>
                </a:lnTo>
                <a:lnTo>
                  <a:pt x="171450" y="47625"/>
                </a:lnTo>
                <a:lnTo>
                  <a:pt x="171450" y="28575"/>
                </a:lnTo>
                <a:close/>
              </a:path>
              <a:path w="3343909" h="76200">
                <a:moveTo>
                  <a:pt x="209550" y="28575"/>
                </a:moveTo>
                <a:lnTo>
                  <a:pt x="190500" y="28575"/>
                </a:lnTo>
                <a:lnTo>
                  <a:pt x="190500" y="47625"/>
                </a:lnTo>
                <a:lnTo>
                  <a:pt x="209550" y="47625"/>
                </a:lnTo>
                <a:lnTo>
                  <a:pt x="209550" y="28575"/>
                </a:lnTo>
                <a:close/>
              </a:path>
              <a:path w="3343909" h="76200">
                <a:moveTo>
                  <a:pt x="247650" y="28575"/>
                </a:moveTo>
                <a:lnTo>
                  <a:pt x="228600" y="28575"/>
                </a:lnTo>
                <a:lnTo>
                  <a:pt x="228600" y="47625"/>
                </a:lnTo>
                <a:lnTo>
                  <a:pt x="247650" y="47625"/>
                </a:lnTo>
                <a:lnTo>
                  <a:pt x="247650" y="28575"/>
                </a:lnTo>
                <a:close/>
              </a:path>
              <a:path w="3343909" h="76200">
                <a:moveTo>
                  <a:pt x="285750" y="28575"/>
                </a:moveTo>
                <a:lnTo>
                  <a:pt x="266700" y="28575"/>
                </a:lnTo>
                <a:lnTo>
                  <a:pt x="266700" y="47625"/>
                </a:lnTo>
                <a:lnTo>
                  <a:pt x="285750" y="47625"/>
                </a:lnTo>
                <a:lnTo>
                  <a:pt x="285750" y="28575"/>
                </a:lnTo>
                <a:close/>
              </a:path>
              <a:path w="3343909" h="76200">
                <a:moveTo>
                  <a:pt x="323850" y="28575"/>
                </a:moveTo>
                <a:lnTo>
                  <a:pt x="304800" y="28575"/>
                </a:lnTo>
                <a:lnTo>
                  <a:pt x="304800" y="47625"/>
                </a:lnTo>
                <a:lnTo>
                  <a:pt x="323850" y="47625"/>
                </a:lnTo>
                <a:lnTo>
                  <a:pt x="323850" y="28575"/>
                </a:lnTo>
                <a:close/>
              </a:path>
              <a:path w="3343909" h="76200">
                <a:moveTo>
                  <a:pt x="361950" y="28575"/>
                </a:moveTo>
                <a:lnTo>
                  <a:pt x="342900" y="28575"/>
                </a:lnTo>
                <a:lnTo>
                  <a:pt x="342900" y="47625"/>
                </a:lnTo>
                <a:lnTo>
                  <a:pt x="361950" y="47625"/>
                </a:lnTo>
                <a:lnTo>
                  <a:pt x="361950" y="28575"/>
                </a:lnTo>
                <a:close/>
              </a:path>
              <a:path w="3343909" h="76200">
                <a:moveTo>
                  <a:pt x="400050" y="28575"/>
                </a:moveTo>
                <a:lnTo>
                  <a:pt x="381000" y="28575"/>
                </a:lnTo>
                <a:lnTo>
                  <a:pt x="381000" y="47625"/>
                </a:lnTo>
                <a:lnTo>
                  <a:pt x="400050" y="47625"/>
                </a:lnTo>
                <a:lnTo>
                  <a:pt x="400050" y="28575"/>
                </a:lnTo>
                <a:close/>
              </a:path>
              <a:path w="3343909" h="76200">
                <a:moveTo>
                  <a:pt x="438150" y="28575"/>
                </a:moveTo>
                <a:lnTo>
                  <a:pt x="419100" y="28575"/>
                </a:lnTo>
                <a:lnTo>
                  <a:pt x="419100" y="47625"/>
                </a:lnTo>
                <a:lnTo>
                  <a:pt x="438150" y="47625"/>
                </a:lnTo>
                <a:lnTo>
                  <a:pt x="438150" y="28575"/>
                </a:lnTo>
                <a:close/>
              </a:path>
              <a:path w="3343909" h="76200">
                <a:moveTo>
                  <a:pt x="476250" y="28575"/>
                </a:moveTo>
                <a:lnTo>
                  <a:pt x="457200" y="28575"/>
                </a:lnTo>
                <a:lnTo>
                  <a:pt x="457200" y="47625"/>
                </a:lnTo>
                <a:lnTo>
                  <a:pt x="476250" y="47625"/>
                </a:lnTo>
                <a:lnTo>
                  <a:pt x="476250" y="28575"/>
                </a:lnTo>
                <a:close/>
              </a:path>
              <a:path w="3343909" h="76200">
                <a:moveTo>
                  <a:pt x="514350" y="28575"/>
                </a:moveTo>
                <a:lnTo>
                  <a:pt x="495300" y="28575"/>
                </a:lnTo>
                <a:lnTo>
                  <a:pt x="495300" y="47625"/>
                </a:lnTo>
                <a:lnTo>
                  <a:pt x="514350" y="47625"/>
                </a:lnTo>
                <a:lnTo>
                  <a:pt x="514350" y="28575"/>
                </a:lnTo>
                <a:close/>
              </a:path>
              <a:path w="3343909" h="76200">
                <a:moveTo>
                  <a:pt x="552450" y="28575"/>
                </a:moveTo>
                <a:lnTo>
                  <a:pt x="533400" y="28575"/>
                </a:lnTo>
                <a:lnTo>
                  <a:pt x="533400" y="47625"/>
                </a:lnTo>
                <a:lnTo>
                  <a:pt x="552450" y="47625"/>
                </a:lnTo>
                <a:lnTo>
                  <a:pt x="552450" y="28575"/>
                </a:lnTo>
                <a:close/>
              </a:path>
              <a:path w="3343909" h="76200">
                <a:moveTo>
                  <a:pt x="590550" y="28575"/>
                </a:moveTo>
                <a:lnTo>
                  <a:pt x="571500" y="28575"/>
                </a:lnTo>
                <a:lnTo>
                  <a:pt x="571500" y="47625"/>
                </a:lnTo>
                <a:lnTo>
                  <a:pt x="590550" y="47625"/>
                </a:lnTo>
                <a:lnTo>
                  <a:pt x="590550" y="28575"/>
                </a:lnTo>
                <a:close/>
              </a:path>
              <a:path w="3343909" h="76200">
                <a:moveTo>
                  <a:pt x="628650" y="28575"/>
                </a:moveTo>
                <a:lnTo>
                  <a:pt x="609600" y="28575"/>
                </a:lnTo>
                <a:lnTo>
                  <a:pt x="609600" y="47625"/>
                </a:lnTo>
                <a:lnTo>
                  <a:pt x="628650" y="47625"/>
                </a:lnTo>
                <a:lnTo>
                  <a:pt x="628650" y="28575"/>
                </a:lnTo>
                <a:close/>
              </a:path>
              <a:path w="3343909" h="76200">
                <a:moveTo>
                  <a:pt x="666750" y="28575"/>
                </a:moveTo>
                <a:lnTo>
                  <a:pt x="647700" y="28575"/>
                </a:lnTo>
                <a:lnTo>
                  <a:pt x="647700" y="47625"/>
                </a:lnTo>
                <a:lnTo>
                  <a:pt x="666750" y="47625"/>
                </a:lnTo>
                <a:lnTo>
                  <a:pt x="666750" y="28575"/>
                </a:lnTo>
                <a:close/>
              </a:path>
              <a:path w="3343909" h="76200">
                <a:moveTo>
                  <a:pt x="704850" y="28575"/>
                </a:moveTo>
                <a:lnTo>
                  <a:pt x="685800" y="28575"/>
                </a:lnTo>
                <a:lnTo>
                  <a:pt x="685800" y="47625"/>
                </a:lnTo>
                <a:lnTo>
                  <a:pt x="704850" y="47625"/>
                </a:lnTo>
                <a:lnTo>
                  <a:pt x="704850" y="28575"/>
                </a:lnTo>
                <a:close/>
              </a:path>
              <a:path w="3343909" h="76200">
                <a:moveTo>
                  <a:pt x="742950" y="28575"/>
                </a:moveTo>
                <a:lnTo>
                  <a:pt x="723900" y="28575"/>
                </a:lnTo>
                <a:lnTo>
                  <a:pt x="723900" y="47625"/>
                </a:lnTo>
                <a:lnTo>
                  <a:pt x="742950" y="47625"/>
                </a:lnTo>
                <a:lnTo>
                  <a:pt x="742950" y="28575"/>
                </a:lnTo>
                <a:close/>
              </a:path>
              <a:path w="3343909" h="76200">
                <a:moveTo>
                  <a:pt x="781050" y="28575"/>
                </a:moveTo>
                <a:lnTo>
                  <a:pt x="762000" y="28575"/>
                </a:lnTo>
                <a:lnTo>
                  <a:pt x="762000" y="47625"/>
                </a:lnTo>
                <a:lnTo>
                  <a:pt x="781050" y="47625"/>
                </a:lnTo>
                <a:lnTo>
                  <a:pt x="781050" y="28575"/>
                </a:lnTo>
                <a:close/>
              </a:path>
              <a:path w="3343909" h="76200">
                <a:moveTo>
                  <a:pt x="819150" y="28575"/>
                </a:moveTo>
                <a:lnTo>
                  <a:pt x="800100" y="28575"/>
                </a:lnTo>
                <a:lnTo>
                  <a:pt x="800100" y="47625"/>
                </a:lnTo>
                <a:lnTo>
                  <a:pt x="819150" y="47625"/>
                </a:lnTo>
                <a:lnTo>
                  <a:pt x="819150" y="28575"/>
                </a:lnTo>
                <a:close/>
              </a:path>
              <a:path w="3343909" h="76200">
                <a:moveTo>
                  <a:pt x="857250" y="28575"/>
                </a:moveTo>
                <a:lnTo>
                  <a:pt x="838200" y="28575"/>
                </a:lnTo>
                <a:lnTo>
                  <a:pt x="838200" y="47625"/>
                </a:lnTo>
                <a:lnTo>
                  <a:pt x="857250" y="47625"/>
                </a:lnTo>
                <a:lnTo>
                  <a:pt x="857250" y="28575"/>
                </a:lnTo>
                <a:close/>
              </a:path>
              <a:path w="3343909" h="76200">
                <a:moveTo>
                  <a:pt x="895350" y="28575"/>
                </a:moveTo>
                <a:lnTo>
                  <a:pt x="876300" y="28575"/>
                </a:lnTo>
                <a:lnTo>
                  <a:pt x="876300" y="47625"/>
                </a:lnTo>
                <a:lnTo>
                  <a:pt x="895350" y="47625"/>
                </a:lnTo>
                <a:lnTo>
                  <a:pt x="895350" y="28575"/>
                </a:lnTo>
                <a:close/>
              </a:path>
              <a:path w="3343909" h="76200">
                <a:moveTo>
                  <a:pt x="933450" y="28575"/>
                </a:moveTo>
                <a:lnTo>
                  <a:pt x="914400" y="28575"/>
                </a:lnTo>
                <a:lnTo>
                  <a:pt x="914400" y="47625"/>
                </a:lnTo>
                <a:lnTo>
                  <a:pt x="933450" y="47625"/>
                </a:lnTo>
                <a:lnTo>
                  <a:pt x="933450" y="28575"/>
                </a:lnTo>
                <a:close/>
              </a:path>
              <a:path w="3343909" h="76200">
                <a:moveTo>
                  <a:pt x="971550" y="28575"/>
                </a:moveTo>
                <a:lnTo>
                  <a:pt x="952500" y="28575"/>
                </a:lnTo>
                <a:lnTo>
                  <a:pt x="952500" y="47625"/>
                </a:lnTo>
                <a:lnTo>
                  <a:pt x="971550" y="47625"/>
                </a:lnTo>
                <a:lnTo>
                  <a:pt x="971550" y="28575"/>
                </a:lnTo>
                <a:close/>
              </a:path>
              <a:path w="3343909" h="76200">
                <a:moveTo>
                  <a:pt x="1009650" y="28575"/>
                </a:moveTo>
                <a:lnTo>
                  <a:pt x="990600" y="28575"/>
                </a:lnTo>
                <a:lnTo>
                  <a:pt x="990600" y="47625"/>
                </a:lnTo>
                <a:lnTo>
                  <a:pt x="1009650" y="47625"/>
                </a:lnTo>
                <a:lnTo>
                  <a:pt x="1009650" y="28575"/>
                </a:lnTo>
                <a:close/>
              </a:path>
              <a:path w="3343909" h="76200">
                <a:moveTo>
                  <a:pt x="1047750" y="28575"/>
                </a:moveTo>
                <a:lnTo>
                  <a:pt x="1028700" y="28575"/>
                </a:lnTo>
                <a:lnTo>
                  <a:pt x="1028700" y="47625"/>
                </a:lnTo>
                <a:lnTo>
                  <a:pt x="1047750" y="47625"/>
                </a:lnTo>
                <a:lnTo>
                  <a:pt x="1047750" y="28575"/>
                </a:lnTo>
                <a:close/>
              </a:path>
              <a:path w="3343909" h="76200">
                <a:moveTo>
                  <a:pt x="1085850" y="28575"/>
                </a:moveTo>
                <a:lnTo>
                  <a:pt x="1066800" y="28575"/>
                </a:lnTo>
                <a:lnTo>
                  <a:pt x="1066800" y="47625"/>
                </a:lnTo>
                <a:lnTo>
                  <a:pt x="1085850" y="47625"/>
                </a:lnTo>
                <a:lnTo>
                  <a:pt x="1085850" y="28575"/>
                </a:lnTo>
                <a:close/>
              </a:path>
              <a:path w="3343909" h="76200">
                <a:moveTo>
                  <a:pt x="1123950" y="28575"/>
                </a:moveTo>
                <a:lnTo>
                  <a:pt x="1104900" y="28575"/>
                </a:lnTo>
                <a:lnTo>
                  <a:pt x="1104900" y="47625"/>
                </a:lnTo>
                <a:lnTo>
                  <a:pt x="1123950" y="47625"/>
                </a:lnTo>
                <a:lnTo>
                  <a:pt x="1123950" y="28575"/>
                </a:lnTo>
                <a:close/>
              </a:path>
              <a:path w="3343909" h="76200">
                <a:moveTo>
                  <a:pt x="1162050" y="28575"/>
                </a:moveTo>
                <a:lnTo>
                  <a:pt x="1143000" y="28575"/>
                </a:lnTo>
                <a:lnTo>
                  <a:pt x="1143000" y="47625"/>
                </a:lnTo>
                <a:lnTo>
                  <a:pt x="1162050" y="47625"/>
                </a:lnTo>
                <a:lnTo>
                  <a:pt x="1162050" y="28575"/>
                </a:lnTo>
                <a:close/>
              </a:path>
              <a:path w="3343909" h="76200">
                <a:moveTo>
                  <a:pt x="1200150" y="28575"/>
                </a:moveTo>
                <a:lnTo>
                  <a:pt x="1181100" y="28575"/>
                </a:lnTo>
                <a:lnTo>
                  <a:pt x="1181100" y="47625"/>
                </a:lnTo>
                <a:lnTo>
                  <a:pt x="1200150" y="47625"/>
                </a:lnTo>
                <a:lnTo>
                  <a:pt x="1200150" y="28575"/>
                </a:lnTo>
                <a:close/>
              </a:path>
              <a:path w="3343909" h="76200">
                <a:moveTo>
                  <a:pt x="1238250" y="28575"/>
                </a:moveTo>
                <a:lnTo>
                  <a:pt x="1219200" y="28575"/>
                </a:lnTo>
                <a:lnTo>
                  <a:pt x="1219200" y="47625"/>
                </a:lnTo>
                <a:lnTo>
                  <a:pt x="1238250" y="47625"/>
                </a:lnTo>
                <a:lnTo>
                  <a:pt x="1238250" y="28575"/>
                </a:lnTo>
                <a:close/>
              </a:path>
              <a:path w="3343909" h="76200">
                <a:moveTo>
                  <a:pt x="1276350" y="28575"/>
                </a:moveTo>
                <a:lnTo>
                  <a:pt x="1257300" y="28575"/>
                </a:lnTo>
                <a:lnTo>
                  <a:pt x="1257300" y="47625"/>
                </a:lnTo>
                <a:lnTo>
                  <a:pt x="1276350" y="47625"/>
                </a:lnTo>
                <a:lnTo>
                  <a:pt x="1276350" y="28575"/>
                </a:lnTo>
                <a:close/>
              </a:path>
              <a:path w="3343909" h="76200">
                <a:moveTo>
                  <a:pt x="1314450" y="28575"/>
                </a:moveTo>
                <a:lnTo>
                  <a:pt x="1295400" y="28575"/>
                </a:lnTo>
                <a:lnTo>
                  <a:pt x="1295400" y="47625"/>
                </a:lnTo>
                <a:lnTo>
                  <a:pt x="1314450" y="47625"/>
                </a:lnTo>
                <a:lnTo>
                  <a:pt x="1314450" y="28575"/>
                </a:lnTo>
                <a:close/>
              </a:path>
              <a:path w="3343909" h="76200">
                <a:moveTo>
                  <a:pt x="1352550" y="28575"/>
                </a:moveTo>
                <a:lnTo>
                  <a:pt x="1333500" y="28575"/>
                </a:lnTo>
                <a:lnTo>
                  <a:pt x="1333500" y="47625"/>
                </a:lnTo>
                <a:lnTo>
                  <a:pt x="1352550" y="47625"/>
                </a:lnTo>
                <a:lnTo>
                  <a:pt x="1352550" y="28575"/>
                </a:lnTo>
                <a:close/>
              </a:path>
              <a:path w="3343909" h="76200">
                <a:moveTo>
                  <a:pt x="1390650" y="28575"/>
                </a:moveTo>
                <a:lnTo>
                  <a:pt x="1371600" y="28575"/>
                </a:lnTo>
                <a:lnTo>
                  <a:pt x="1371600" y="47625"/>
                </a:lnTo>
                <a:lnTo>
                  <a:pt x="1390650" y="47625"/>
                </a:lnTo>
                <a:lnTo>
                  <a:pt x="1390650" y="28575"/>
                </a:lnTo>
                <a:close/>
              </a:path>
              <a:path w="3343909" h="76200">
                <a:moveTo>
                  <a:pt x="1428750" y="28575"/>
                </a:moveTo>
                <a:lnTo>
                  <a:pt x="1409700" y="28575"/>
                </a:lnTo>
                <a:lnTo>
                  <a:pt x="1409700" y="47625"/>
                </a:lnTo>
                <a:lnTo>
                  <a:pt x="1428750" y="47625"/>
                </a:lnTo>
                <a:lnTo>
                  <a:pt x="1428750" y="28575"/>
                </a:lnTo>
                <a:close/>
              </a:path>
              <a:path w="3343909" h="76200">
                <a:moveTo>
                  <a:pt x="1466850" y="28575"/>
                </a:moveTo>
                <a:lnTo>
                  <a:pt x="1447800" y="28575"/>
                </a:lnTo>
                <a:lnTo>
                  <a:pt x="1447800" y="47625"/>
                </a:lnTo>
                <a:lnTo>
                  <a:pt x="1466850" y="47625"/>
                </a:lnTo>
                <a:lnTo>
                  <a:pt x="1466850" y="28575"/>
                </a:lnTo>
                <a:close/>
              </a:path>
              <a:path w="3343909" h="76200">
                <a:moveTo>
                  <a:pt x="1504950" y="28575"/>
                </a:moveTo>
                <a:lnTo>
                  <a:pt x="1485900" y="28575"/>
                </a:lnTo>
                <a:lnTo>
                  <a:pt x="1485900" y="47625"/>
                </a:lnTo>
                <a:lnTo>
                  <a:pt x="1504950" y="47625"/>
                </a:lnTo>
                <a:lnTo>
                  <a:pt x="1504950" y="28575"/>
                </a:lnTo>
                <a:close/>
              </a:path>
              <a:path w="3343909" h="76200">
                <a:moveTo>
                  <a:pt x="1543050" y="28575"/>
                </a:moveTo>
                <a:lnTo>
                  <a:pt x="1524000" y="28575"/>
                </a:lnTo>
                <a:lnTo>
                  <a:pt x="1524000" y="47625"/>
                </a:lnTo>
                <a:lnTo>
                  <a:pt x="1543050" y="47625"/>
                </a:lnTo>
                <a:lnTo>
                  <a:pt x="1543050" y="28575"/>
                </a:lnTo>
                <a:close/>
              </a:path>
              <a:path w="3343909" h="76200">
                <a:moveTo>
                  <a:pt x="1581150" y="28575"/>
                </a:moveTo>
                <a:lnTo>
                  <a:pt x="1562100" y="28575"/>
                </a:lnTo>
                <a:lnTo>
                  <a:pt x="1562100" y="47625"/>
                </a:lnTo>
                <a:lnTo>
                  <a:pt x="1581150" y="47625"/>
                </a:lnTo>
                <a:lnTo>
                  <a:pt x="1581150" y="28575"/>
                </a:lnTo>
                <a:close/>
              </a:path>
              <a:path w="3343909" h="76200">
                <a:moveTo>
                  <a:pt x="1619250" y="28575"/>
                </a:moveTo>
                <a:lnTo>
                  <a:pt x="1600200" y="28575"/>
                </a:lnTo>
                <a:lnTo>
                  <a:pt x="1600200" y="47625"/>
                </a:lnTo>
                <a:lnTo>
                  <a:pt x="1619250" y="47625"/>
                </a:lnTo>
                <a:lnTo>
                  <a:pt x="1619250" y="28575"/>
                </a:lnTo>
                <a:close/>
              </a:path>
              <a:path w="3343909" h="76200">
                <a:moveTo>
                  <a:pt x="1657350" y="28575"/>
                </a:moveTo>
                <a:lnTo>
                  <a:pt x="1638300" y="28575"/>
                </a:lnTo>
                <a:lnTo>
                  <a:pt x="1638300" y="47625"/>
                </a:lnTo>
                <a:lnTo>
                  <a:pt x="1657350" y="47625"/>
                </a:lnTo>
                <a:lnTo>
                  <a:pt x="1657350" y="28575"/>
                </a:lnTo>
                <a:close/>
              </a:path>
              <a:path w="3343909" h="76200">
                <a:moveTo>
                  <a:pt x="1695450" y="28575"/>
                </a:moveTo>
                <a:lnTo>
                  <a:pt x="1676400" y="28575"/>
                </a:lnTo>
                <a:lnTo>
                  <a:pt x="1676400" y="47625"/>
                </a:lnTo>
                <a:lnTo>
                  <a:pt x="1695450" y="47625"/>
                </a:lnTo>
                <a:lnTo>
                  <a:pt x="1695450" y="28575"/>
                </a:lnTo>
                <a:close/>
              </a:path>
              <a:path w="3343909" h="76200">
                <a:moveTo>
                  <a:pt x="1733550" y="28575"/>
                </a:moveTo>
                <a:lnTo>
                  <a:pt x="1714500" y="28575"/>
                </a:lnTo>
                <a:lnTo>
                  <a:pt x="1714500" y="47625"/>
                </a:lnTo>
                <a:lnTo>
                  <a:pt x="1733550" y="47625"/>
                </a:lnTo>
                <a:lnTo>
                  <a:pt x="1733550" y="28575"/>
                </a:lnTo>
                <a:close/>
              </a:path>
              <a:path w="3343909" h="76200">
                <a:moveTo>
                  <a:pt x="1771650" y="28575"/>
                </a:moveTo>
                <a:lnTo>
                  <a:pt x="1752600" y="28575"/>
                </a:lnTo>
                <a:lnTo>
                  <a:pt x="1752600" y="47625"/>
                </a:lnTo>
                <a:lnTo>
                  <a:pt x="1771650" y="47625"/>
                </a:lnTo>
                <a:lnTo>
                  <a:pt x="1771650" y="28575"/>
                </a:lnTo>
                <a:close/>
              </a:path>
              <a:path w="3343909" h="76200">
                <a:moveTo>
                  <a:pt x="1809750" y="28575"/>
                </a:moveTo>
                <a:lnTo>
                  <a:pt x="1790700" y="28575"/>
                </a:lnTo>
                <a:lnTo>
                  <a:pt x="1790700" y="47625"/>
                </a:lnTo>
                <a:lnTo>
                  <a:pt x="1809750" y="47625"/>
                </a:lnTo>
                <a:lnTo>
                  <a:pt x="1809750" y="28575"/>
                </a:lnTo>
                <a:close/>
              </a:path>
              <a:path w="3343909" h="76200">
                <a:moveTo>
                  <a:pt x="1847850" y="28575"/>
                </a:moveTo>
                <a:lnTo>
                  <a:pt x="1828800" y="28575"/>
                </a:lnTo>
                <a:lnTo>
                  <a:pt x="1828800" y="47625"/>
                </a:lnTo>
                <a:lnTo>
                  <a:pt x="1847850" y="47625"/>
                </a:lnTo>
                <a:lnTo>
                  <a:pt x="1847850" y="28575"/>
                </a:lnTo>
                <a:close/>
              </a:path>
              <a:path w="3343909" h="76200">
                <a:moveTo>
                  <a:pt x="1885950" y="28575"/>
                </a:moveTo>
                <a:lnTo>
                  <a:pt x="1866900" y="28575"/>
                </a:lnTo>
                <a:lnTo>
                  <a:pt x="1866900" y="47625"/>
                </a:lnTo>
                <a:lnTo>
                  <a:pt x="1885950" y="47625"/>
                </a:lnTo>
                <a:lnTo>
                  <a:pt x="1885950" y="28575"/>
                </a:lnTo>
                <a:close/>
              </a:path>
              <a:path w="3343909" h="76200">
                <a:moveTo>
                  <a:pt x="1924050" y="28575"/>
                </a:moveTo>
                <a:lnTo>
                  <a:pt x="1905000" y="28575"/>
                </a:lnTo>
                <a:lnTo>
                  <a:pt x="1905000" y="47625"/>
                </a:lnTo>
                <a:lnTo>
                  <a:pt x="1924050" y="47625"/>
                </a:lnTo>
                <a:lnTo>
                  <a:pt x="1924050" y="28575"/>
                </a:lnTo>
                <a:close/>
              </a:path>
              <a:path w="3343909" h="76200">
                <a:moveTo>
                  <a:pt x="1962150" y="28575"/>
                </a:moveTo>
                <a:lnTo>
                  <a:pt x="1943100" y="28575"/>
                </a:lnTo>
                <a:lnTo>
                  <a:pt x="1943100" y="47625"/>
                </a:lnTo>
                <a:lnTo>
                  <a:pt x="1962150" y="47625"/>
                </a:lnTo>
                <a:lnTo>
                  <a:pt x="1962150" y="28575"/>
                </a:lnTo>
                <a:close/>
              </a:path>
              <a:path w="3343909" h="76200">
                <a:moveTo>
                  <a:pt x="2000250" y="28575"/>
                </a:moveTo>
                <a:lnTo>
                  <a:pt x="1981200" y="28575"/>
                </a:lnTo>
                <a:lnTo>
                  <a:pt x="1981200" y="47625"/>
                </a:lnTo>
                <a:lnTo>
                  <a:pt x="2000250" y="47625"/>
                </a:lnTo>
                <a:lnTo>
                  <a:pt x="2000250" y="28575"/>
                </a:lnTo>
                <a:close/>
              </a:path>
              <a:path w="3343909" h="76200">
                <a:moveTo>
                  <a:pt x="2038350" y="28575"/>
                </a:moveTo>
                <a:lnTo>
                  <a:pt x="2019300" y="28575"/>
                </a:lnTo>
                <a:lnTo>
                  <a:pt x="2019300" y="47625"/>
                </a:lnTo>
                <a:lnTo>
                  <a:pt x="2038350" y="47625"/>
                </a:lnTo>
                <a:lnTo>
                  <a:pt x="2038350" y="28575"/>
                </a:lnTo>
                <a:close/>
              </a:path>
              <a:path w="3343909" h="76200">
                <a:moveTo>
                  <a:pt x="2076450" y="28575"/>
                </a:moveTo>
                <a:lnTo>
                  <a:pt x="2057400" y="28575"/>
                </a:lnTo>
                <a:lnTo>
                  <a:pt x="2057400" y="47625"/>
                </a:lnTo>
                <a:lnTo>
                  <a:pt x="2076450" y="47625"/>
                </a:lnTo>
                <a:lnTo>
                  <a:pt x="2076450" y="28575"/>
                </a:lnTo>
                <a:close/>
              </a:path>
              <a:path w="3343909" h="76200">
                <a:moveTo>
                  <a:pt x="2114549" y="28575"/>
                </a:moveTo>
                <a:lnTo>
                  <a:pt x="2095499" y="28575"/>
                </a:lnTo>
                <a:lnTo>
                  <a:pt x="2095499" y="47625"/>
                </a:lnTo>
                <a:lnTo>
                  <a:pt x="2114549" y="47625"/>
                </a:lnTo>
                <a:lnTo>
                  <a:pt x="2114549" y="28575"/>
                </a:lnTo>
                <a:close/>
              </a:path>
              <a:path w="3343909" h="76200">
                <a:moveTo>
                  <a:pt x="2152649" y="28575"/>
                </a:moveTo>
                <a:lnTo>
                  <a:pt x="2133599" y="28575"/>
                </a:lnTo>
                <a:lnTo>
                  <a:pt x="2133599" y="47625"/>
                </a:lnTo>
                <a:lnTo>
                  <a:pt x="2152649" y="47625"/>
                </a:lnTo>
                <a:lnTo>
                  <a:pt x="2152649" y="28575"/>
                </a:lnTo>
                <a:close/>
              </a:path>
              <a:path w="3343909" h="76200">
                <a:moveTo>
                  <a:pt x="2190749" y="28575"/>
                </a:moveTo>
                <a:lnTo>
                  <a:pt x="2171699" y="28575"/>
                </a:lnTo>
                <a:lnTo>
                  <a:pt x="2171699" y="47625"/>
                </a:lnTo>
                <a:lnTo>
                  <a:pt x="2190749" y="47625"/>
                </a:lnTo>
                <a:lnTo>
                  <a:pt x="2190749" y="28575"/>
                </a:lnTo>
                <a:close/>
              </a:path>
              <a:path w="3343909" h="76200">
                <a:moveTo>
                  <a:pt x="2228849" y="28575"/>
                </a:moveTo>
                <a:lnTo>
                  <a:pt x="2209799" y="28575"/>
                </a:lnTo>
                <a:lnTo>
                  <a:pt x="2209799" y="47625"/>
                </a:lnTo>
                <a:lnTo>
                  <a:pt x="2228849" y="47625"/>
                </a:lnTo>
                <a:lnTo>
                  <a:pt x="2228849" y="28575"/>
                </a:lnTo>
                <a:close/>
              </a:path>
              <a:path w="3343909" h="76200">
                <a:moveTo>
                  <a:pt x="2266949" y="28575"/>
                </a:moveTo>
                <a:lnTo>
                  <a:pt x="2247899" y="28575"/>
                </a:lnTo>
                <a:lnTo>
                  <a:pt x="2247899" y="47625"/>
                </a:lnTo>
                <a:lnTo>
                  <a:pt x="2266949" y="47625"/>
                </a:lnTo>
                <a:lnTo>
                  <a:pt x="2266949" y="28575"/>
                </a:lnTo>
                <a:close/>
              </a:path>
              <a:path w="3343909" h="76200">
                <a:moveTo>
                  <a:pt x="2305049" y="28575"/>
                </a:moveTo>
                <a:lnTo>
                  <a:pt x="2285999" y="28575"/>
                </a:lnTo>
                <a:lnTo>
                  <a:pt x="2285999" y="47625"/>
                </a:lnTo>
                <a:lnTo>
                  <a:pt x="2305049" y="47625"/>
                </a:lnTo>
                <a:lnTo>
                  <a:pt x="2305049" y="28575"/>
                </a:lnTo>
                <a:close/>
              </a:path>
              <a:path w="3343909" h="76200">
                <a:moveTo>
                  <a:pt x="2343149" y="28575"/>
                </a:moveTo>
                <a:lnTo>
                  <a:pt x="2324099" y="28575"/>
                </a:lnTo>
                <a:lnTo>
                  <a:pt x="2324099" y="47625"/>
                </a:lnTo>
                <a:lnTo>
                  <a:pt x="2343149" y="47625"/>
                </a:lnTo>
                <a:lnTo>
                  <a:pt x="2343149" y="28575"/>
                </a:lnTo>
                <a:close/>
              </a:path>
              <a:path w="3343909" h="76200">
                <a:moveTo>
                  <a:pt x="2381249" y="28575"/>
                </a:moveTo>
                <a:lnTo>
                  <a:pt x="2362199" y="28575"/>
                </a:lnTo>
                <a:lnTo>
                  <a:pt x="2362199" y="47625"/>
                </a:lnTo>
                <a:lnTo>
                  <a:pt x="2381249" y="47625"/>
                </a:lnTo>
                <a:lnTo>
                  <a:pt x="2381249" y="28575"/>
                </a:lnTo>
                <a:close/>
              </a:path>
              <a:path w="3343909" h="76200">
                <a:moveTo>
                  <a:pt x="2419349" y="28575"/>
                </a:moveTo>
                <a:lnTo>
                  <a:pt x="2400299" y="28575"/>
                </a:lnTo>
                <a:lnTo>
                  <a:pt x="2400299" y="47625"/>
                </a:lnTo>
                <a:lnTo>
                  <a:pt x="2419349" y="47625"/>
                </a:lnTo>
                <a:lnTo>
                  <a:pt x="2419349" y="28575"/>
                </a:lnTo>
                <a:close/>
              </a:path>
              <a:path w="3343909" h="76200">
                <a:moveTo>
                  <a:pt x="2457449" y="28575"/>
                </a:moveTo>
                <a:lnTo>
                  <a:pt x="2438399" y="28575"/>
                </a:lnTo>
                <a:lnTo>
                  <a:pt x="2438399" y="47625"/>
                </a:lnTo>
                <a:lnTo>
                  <a:pt x="2457449" y="47625"/>
                </a:lnTo>
                <a:lnTo>
                  <a:pt x="2457449" y="28575"/>
                </a:lnTo>
                <a:close/>
              </a:path>
              <a:path w="3343909" h="76200">
                <a:moveTo>
                  <a:pt x="2495549" y="28575"/>
                </a:moveTo>
                <a:lnTo>
                  <a:pt x="2476499" y="28575"/>
                </a:lnTo>
                <a:lnTo>
                  <a:pt x="2476499" y="47625"/>
                </a:lnTo>
                <a:lnTo>
                  <a:pt x="2495549" y="47625"/>
                </a:lnTo>
                <a:lnTo>
                  <a:pt x="2495549" y="28575"/>
                </a:lnTo>
                <a:close/>
              </a:path>
              <a:path w="3343909" h="76200">
                <a:moveTo>
                  <a:pt x="2533649" y="28575"/>
                </a:moveTo>
                <a:lnTo>
                  <a:pt x="2514599" y="28575"/>
                </a:lnTo>
                <a:lnTo>
                  <a:pt x="2514599" y="47625"/>
                </a:lnTo>
                <a:lnTo>
                  <a:pt x="2533649" y="47625"/>
                </a:lnTo>
                <a:lnTo>
                  <a:pt x="2533649" y="28575"/>
                </a:lnTo>
                <a:close/>
              </a:path>
              <a:path w="3343909" h="76200">
                <a:moveTo>
                  <a:pt x="2571749" y="28575"/>
                </a:moveTo>
                <a:lnTo>
                  <a:pt x="2552699" y="28575"/>
                </a:lnTo>
                <a:lnTo>
                  <a:pt x="2552699" y="47625"/>
                </a:lnTo>
                <a:lnTo>
                  <a:pt x="2571749" y="47625"/>
                </a:lnTo>
                <a:lnTo>
                  <a:pt x="2571749" y="28575"/>
                </a:lnTo>
                <a:close/>
              </a:path>
              <a:path w="3343909" h="76200">
                <a:moveTo>
                  <a:pt x="2609849" y="28575"/>
                </a:moveTo>
                <a:lnTo>
                  <a:pt x="2590799" y="28575"/>
                </a:lnTo>
                <a:lnTo>
                  <a:pt x="2590799" y="47625"/>
                </a:lnTo>
                <a:lnTo>
                  <a:pt x="2609849" y="47625"/>
                </a:lnTo>
                <a:lnTo>
                  <a:pt x="2609849" y="28575"/>
                </a:lnTo>
                <a:close/>
              </a:path>
              <a:path w="3343909" h="76200">
                <a:moveTo>
                  <a:pt x="2647949" y="28575"/>
                </a:moveTo>
                <a:lnTo>
                  <a:pt x="2628899" y="28575"/>
                </a:lnTo>
                <a:lnTo>
                  <a:pt x="2628899" y="47625"/>
                </a:lnTo>
                <a:lnTo>
                  <a:pt x="2647949" y="47625"/>
                </a:lnTo>
                <a:lnTo>
                  <a:pt x="2647949" y="28575"/>
                </a:lnTo>
                <a:close/>
              </a:path>
              <a:path w="3343909" h="76200">
                <a:moveTo>
                  <a:pt x="2686049" y="28575"/>
                </a:moveTo>
                <a:lnTo>
                  <a:pt x="2666999" y="28575"/>
                </a:lnTo>
                <a:lnTo>
                  <a:pt x="2666999" y="47625"/>
                </a:lnTo>
                <a:lnTo>
                  <a:pt x="2686049" y="47625"/>
                </a:lnTo>
                <a:lnTo>
                  <a:pt x="2686049" y="28575"/>
                </a:lnTo>
                <a:close/>
              </a:path>
              <a:path w="3343909" h="76200">
                <a:moveTo>
                  <a:pt x="2724149" y="28575"/>
                </a:moveTo>
                <a:lnTo>
                  <a:pt x="2705099" y="28575"/>
                </a:lnTo>
                <a:lnTo>
                  <a:pt x="2705099" y="47625"/>
                </a:lnTo>
                <a:lnTo>
                  <a:pt x="2724149" y="47625"/>
                </a:lnTo>
                <a:lnTo>
                  <a:pt x="2724149" y="28575"/>
                </a:lnTo>
                <a:close/>
              </a:path>
              <a:path w="3343909" h="76200">
                <a:moveTo>
                  <a:pt x="2762249" y="28575"/>
                </a:moveTo>
                <a:lnTo>
                  <a:pt x="2743199" y="28575"/>
                </a:lnTo>
                <a:lnTo>
                  <a:pt x="2743199" y="47625"/>
                </a:lnTo>
                <a:lnTo>
                  <a:pt x="2762249" y="47625"/>
                </a:lnTo>
                <a:lnTo>
                  <a:pt x="2762249" y="28575"/>
                </a:lnTo>
                <a:close/>
              </a:path>
              <a:path w="3343909" h="76200">
                <a:moveTo>
                  <a:pt x="2800349" y="28575"/>
                </a:moveTo>
                <a:lnTo>
                  <a:pt x="2781299" y="28575"/>
                </a:lnTo>
                <a:lnTo>
                  <a:pt x="2781299" y="47625"/>
                </a:lnTo>
                <a:lnTo>
                  <a:pt x="2800349" y="47625"/>
                </a:lnTo>
                <a:lnTo>
                  <a:pt x="2800349" y="28575"/>
                </a:lnTo>
                <a:close/>
              </a:path>
              <a:path w="3343909" h="76200">
                <a:moveTo>
                  <a:pt x="2838449" y="28575"/>
                </a:moveTo>
                <a:lnTo>
                  <a:pt x="2819399" y="28575"/>
                </a:lnTo>
                <a:lnTo>
                  <a:pt x="2819399" y="47625"/>
                </a:lnTo>
                <a:lnTo>
                  <a:pt x="2838449" y="47625"/>
                </a:lnTo>
                <a:lnTo>
                  <a:pt x="2838449" y="28575"/>
                </a:lnTo>
                <a:close/>
              </a:path>
              <a:path w="3343909" h="76200">
                <a:moveTo>
                  <a:pt x="2876549" y="28575"/>
                </a:moveTo>
                <a:lnTo>
                  <a:pt x="2857499" y="28575"/>
                </a:lnTo>
                <a:lnTo>
                  <a:pt x="2857499" y="47625"/>
                </a:lnTo>
                <a:lnTo>
                  <a:pt x="2876549" y="47625"/>
                </a:lnTo>
                <a:lnTo>
                  <a:pt x="2876549" y="28575"/>
                </a:lnTo>
                <a:close/>
              </a:path>
              <a:path w="3343909" h="76200">
                <a:moveTo>
                  <a:pt x="2914649" y="28575"/>
                </a:moveTo>
                <a:lnTo>
                  <a:pt x="2895599" y="28575"/>
                </a:lnTo>
                <a:lnTo>
                  <a:pt x="2895599" y="47625"/>
                </a:lnTo>
                <a:lnTo>
                  <a:pt x="2914649" y="47625"/>
                </a:lnTo>
                <a:lnTo>
                  <a:pt x="2914649" y="28575"/>
                </a:lnTo>
                <a:close/>
              </a:path>
              <a:path w="3343909" h="76200">
                <a:moveTo>
                  <a:pt x="2952749" y="28575"/>
                </a:moveTo>
                <a:lnTo>
                  <a:pt x="2933699" y="28575"/>
                </a:lnTo>
                <a:lnTo>
                  <a:pt x="2933699" y="47625"/>
                </a:lnTo>
                <a:lnTo>
                  <a:pt x="2952749" y="47625"/>
                </a:lnTo>
                <a:lnTo>
                  <a:pt x="2952749" y="28575"/>
                </a:lnTo>
                <a:close/>
              </a:path>
              <a:path w="3343909" h="76200">
                <a:moveTo>
                  <a:pt x="2990849" y="28575"/>
                </a:moveTo>
                <a:lnTo>
                  <a:pt x="2971799" y="28575"/>
                </a:lnTo>
                <a:lnTo>
                  <a:pt x="2971799" y="47625"/>
                </a:lnTo>
                <a:lnTo>
                  <a:pt x="2990849" y="47625"/>
                </a:lnTo>
                <a:lnTo>
                  <a:pt x="2990849" y="28575"/>
                </a:lnTo>
                <a:close/>
              </a:path>
              <a:path w="3343909" h="76200">
                <a:moveTo>
                  <a:pt x="3028949" y="28575"/>
                </a:moveTo>
                <a:lnTo>
                  <a:pt x="3009899" y="28575"/>
                </a:lnTo>
                <a:lnTo>
                  <a:pt x="3009899" y="47625"/>
                </a:lnTo>
                <a:lnTo>
                  <a:pt x="3028949" y="47625"/>
                </a:lnTo>
                <a:lnTo>
                  <a:pt x="3028949" y="28575"/>
                </a:lnTo>
                <a:close/>
              </a:path>
              <a:path w="3343909" h="76200">
                <a:moveTo>
                  <a:pt x="3067049" y="28575"/>
                </a:moveTo>
                <a:lnTo>
                  <a:pt x="3047999" y="28575"/>
                </a:lnTo>
                <a:lnTo>
                  <a:pt x="3047999" y="47625"/>
                </a:lnTo>
                <a:lnTo>
                  <a:pt x="3067049" y="47625"/>
                </a:lnTo>
                <a:lnTo>
                  <a:pt x="3067049" y="28575"/>
                </a:lnTo>
                <a:close/>
              </a:path>
              <a:path w="3343909" h="76200">
                <a:moveTo>
                  <a:pt x="3105149" y="28575"/>
                </a:moveTo>
                <a:lnTo>
                  <a:pt x="3086099" y="28575"/>
                </a:lnTo>
                <a:lnTo>
                  <a:pt x="3086099" y="47625"/>
                </a:lnTo>
                <a:lnTo>
                  <a:pt x="3105149" y="47625"/>
                </a:lnTo>
                <a:lnTo>
                  <a:pt x="3105149" y="28575"/>
                </a:lnTo>
                <a:close/>
              </a:path>
              <a:path w="3343909" h="76200">
                <a:moveTo>
                  <a:pt x="3143249" y="28575"/>
                </a:moveTo>
                <a:lnTo>
                  <a:pt x="3124199" y="28575"/>
                </a:lnTo>
                <a:lnTo>
                  <a:pt x="3124199" y="47625"/>
                </a:lnTo>
                <a:lnTo>
                  <a:pt x="3143249" y="47625"/>
                </a:lnTo>
                <a:lnTo>
                  <a:pt x="3143249" y="28575"/>
                </a:lnTo>
                <a:close/>
              </a:path>
              <a:path w="3343909" h="76200">
                <a:moveTo>
                  <a:pt x="3181349" y="28575"/>
                </a:moveTo>
                <a:lnTo>
                  <a:pt x="3162299" y="28575"/>
                </a:lnTo>
                <a:lnTo>
                  <a:pt x="3162299" y="47625"/>
                </a:lnTo>
                <a:lnTo>
                  <a:pt x="3181349" y="47625"/>
                </a:lnTo>
                <a:lnTo>
                  <a:pt x="3181349" y="28575"/>
                </a:lnTo>
                <a:close/>
              </a:path>
              <a:path w="3343909" h="76200">
                <a:moveTo>
                  <a:pt x="3219449" y="28575"/>
                </a:moveTo>
                <a:lnTo>
                  <a:pt x="3200399" y="28575"/>
                </a:lnTo>
                <a:lnTo>
                  <a:pt x="3200399" y="47625"/>
                </a:lnTo>
                <a:lnTo>
                  <a:pt x="3219449" y="47625"/>
                </a:lnTo>
                <a:lnTo>
                  <a:pt x="3219449" y="28575"/>
                </a:lnTo>
                <a:close/>
              </a:path>
              <a:path w="3343909" h="76200">
                <a:moveTo>
                  <a:pt x="3257549" y="28575"/>
                </a:moveTo>
                <a:lnTo>
                  <a:pt x="3238499" y="28575"/>
                </a:lnTo>
                <a:lnTo>
                  <a:pt x="3238499" y="47625"/>
                </a:lnTo>
                <a:lnTo>
                  <a:pt x="3257549" y="47625"/>
                </a:lnTo>
                <a:lnTo>
                  <a:pt x="3257549" y="28575"/>
                </a:lnTo>
                <a:close/>
              </a:path>
              <a:path w="3343909" h="76200">
                <a:moveTo>
                  <a:pt x="3305429" y="0"/>
                </a:moveTo>
                <a:lnTo>
                  <a:pt x="3276599" y="28829"/>
                </a:lnTo>
                <a:lnTo>
                  <a:pt x="3276599" y="47370"/>
                </a:lnTo>
                <a:lnTo>
                  <a:pt x="3305429" y="76200"/>
                </a:lnTo>
                <a:lnTo>
                  <a:pt x="3334004" y="47625"/>
                </a:lnTo>
                <a:lnTo>
                  <a:pt x="3295649" y="47625"/>
                </a:lnTo>
                <a:lnTo>
                  <a:pt x="3295649" y="28575"/>
                </a:lnTo>
                <a:lnTo>
                  <a:pt x="3334004" y="28575"/>
                </a:lnTo>
                <a:lnTo>
                  <a:pt x="3305429" y="0"/>
                </a:lnTo>
                <a:close/>
              </a:path>
              <a:path w="3343909" h="76200">
                <a:moveTo>
                  <a:pt x="3276599" y="47370"/>
                </a:moveTo>
                <a:lnTo>
                  <a:pt x="3276599" y="47625"/>
                </a:lnTo>
                <a:lnTo>
                  <a:pt x="3276854" y="47625"/>
                </a:lnTo>
                <a:lnTo>
                  <a:pt x="3276599" y="47370"/>
                </a:lnTo>
                <a:close/>
              </a:path>
              <a:path w="3343909" h="76200">
                <a:moveTo>
                  <a:pt x="3334004" y="28575"/>
                </a:moveTo>
                <a:lnTo>
                  <a:pt x="3295649" y="28575"/>
                </a:lnTo>
                <a:lnTo>
                  <a:pt x="3295649" y="47625"/>
                </a:lnTo>
                <a:lnTo>
                  <a:pt x="3334004" y="47625"/>
                </a:lnTo>
                <a:lnTo>
                  <a:pt x="3343529" y="38100"/>
                </a:lnTo>
                <a:lnTo>
                  <a:pt x="3334004" y="28575"/>
                </a:lnTo>
                <a:close/>
              </a:path>
              <a:path w="3343909" h="76200">
                <a:moveTo>
                  <a:pt x="3276599" y="28829"/>
                </a:moveTo>
                <a:lnTo>
                  <a:pt x="3267329" y="38100"/>
                </a:lnTo>
                <a:lnTo>
                  <a:pt x="3276599" y="47370"/>
                </a:lnTo>
                <a:lnTo>
                  <a:pt x="3276599" y="28829"/>
                </a:lnTo>
                <a:close/>
              </a:path>
              <a:path w="3343909" h="76200">
                <a:moveTo>
                  <a:pt x="3276854" y="28575"/>
                </a:moveTo>
                <a:lnTo>
                  <a:pt x="3276599" y="28575"/>
                </a:lnTo>
                <a:lnTo>
                  <a:pt x="3276599" y="28829"/>
                </a:lnTo>
                <a:lnTo>
                  <a:pt x="3276854" y="28575"/>
                </a:lnTo>
                <a:close/>
              </a:path>
            </a:pathLst>
          </a:custGeom>
          <a:solidFill>
            <a:srgbClr val="BEBEBE"/>
          </a:solidFill>
        </p:spPr>
        <p:txBody>
          <a:bodyPr wrap="square" lIns="0" tIns="0" rIns="0" bIns="0" rtlCol="0"/>
          <a:lstStyle/>
          <a:p>
            <a:endParaRPr/>
          </a:p>
        </p:txBody>
      </p:sp>
      <p:sp>
        <p:nvSpPr>
          <p:cNvPr id="54" name="object 44">
            <a:extLst>
              <a:ext uri="{FF2B5EF4-FFF2-40B4-BE49-F238E27FC236}">
                <a16:creationId xmlns:a16="http://schemas.microsoft.com/office/drawing/2014/main" id="{8582D254-C998-5637-2337-FA49A1A04937}"/>
              </a:ext>
            </a:extLst>
          </p:cNvPr>
          <p:cNvSpPr txBox="1"/>
          <p:nvPr/>
        </p:nvSpPr>
        <p:spPr>
          <a:xfrm>
            <a:off x="9087993" y="4018026"/>
            <a:ext cx="1823851" cy="628377"/>
          </a:xfrm>
          <a:prstGeom prst="rect">
            <a:avLst/>
          </a:prstGeom>
        </p:spPr>
        <p:txBody>
          <a:bodyPr vert="horz" wrap="square" lIns="0" tIns="12700" rIns="0" bIns="0" rtlCol="0">
            <a:spAutoFit/>
          </a:bodyPr>
          <a:lstStyle/>
          <a:p>
            <a:pPr marL="12700" marR="5080">
              <a:lnSpc>
                <a:spcPct val="100000"/>
              </a:lnSpc>
              <a:spcBef>
                <a:spcPts val="100"/>
              </a:spcBef>
            </a:pPr>
            <a:r>
              <a:rPr sz="2000" spc="-5">
                <a:solidFill>
                  <a:schemeClr val="accent4">
                    <a:lumMod val="50000"/>
                  </a:schemeClr>
                </a:solidFill>
                <a:latin typeface="Calibri"/>
                <a:cs typeface="Calibri"/>
              </a:rPr>
              <a:t>Credit</a:t>
            </a:r>
            <a:r>
              <a:rPr sz="2000" spc="-70">
                <a:solidFill>
                  <a:schemeClr val="accent4">
                    <a:lumMod val="50000"/>
                  </a:schemeClr>
                </a:solidFill>
                <a:latin typeface="Calibri"/>
                <a:cs typeface="Calibri"/>
              </a:rPr>
              <a:t> </a:t>
            </a:r>
            <a:r>
              <a:rPr sz="2000" spc="-10">
                <a:solidFill>
                  <a:schemeClr val="accent4">
                    <a:lumMod val="50000"/>
                  </a:schemeClr>
                </a:solidFill>
                <a:latin typeface="Calibri"/>
                <a:cs typeface="Calibri"/>
              </a:rPr>
              <a:t>Gaurantee </a:t>
            </a:r>
            <a:r>
              <a:rPr sz="2000" spc="-440">
                <a:solidFill>
                  <a:schemeClr val="accent4">
                    <a:lumMod val="50000"/>
                  </a:schemeClr>
                </a:solidFill>
                <a:latin typeface="Calibri"/>
                <a:cs typeface="Calibri"/>
              </a:rPr>
              <a:t> </a:t>
            </a:r>
            <a:r>
              <a:rPr sz="2000" spc="-5">
                <a:solidFill>
                  <a:schemeClr val="accent4">
                    <a:lumMod val="50000"/>
                  </a:schemeClr>
                </a:solidFill>
                <a:latin typeface="Calibri"/>
                <a:cs typeface="Calibri"/>
              </a:rPr>
              <a:t>Scheme</a:t>
            </a:r>
            <a:endParaRPr sz="2000">
              <a:solidFill>
                <a:schemeClr val="accent4">
                  <a:lumMod val="50000"/>
                </a:schemeClr>
              </a:solidFill>
              <a:latin typeface="Calibri"/>
              <a:cs typeface="Calibri"/>
            </a:endParaRPr>
          </a:p>
        </p:txBody>
      </p:sp>
      <p:sp>
        <p:nvSpPr>
          <p:cNvPr id="55" name="object 45">
            <a:extLst>
              <a:ext uri="{FF2B5EF4-FFF2-40B4-BE49-F238E27FC236}">
                <a16:creationId xmlns:a16="http://schemas.microsoft.com/office/drawing/2014/main" id="{A042BABF-B258-5C06-B27F-CA3EABC33CCE}"/>
              </a:ext>
            </a:extLst>
          </p:cNvPr>
          <p:cNvSpPr/>
          <p:nvPr/>
        </p:nvSpPr>
        <p:spPr>
          <a:xfrm>
            <a:off x="8604087" y="4159801"/>
            <a:ext cx="304082" cy="463455"/>
          </a:xfrm>
          <a:custGeom>
            <a:avLst/>
            <a:gdLst/>
            <a:ahLst/>
            <a:cxnLst/>
            <a:rect l="l" t="t" r="r" b="b"/>
            <a:pathLst>
              <a:path w="299720" h="396239">
                <a:moveTo>
                  <a:pt x="299722" y="0"/>
                </a:moveTo>
                <a:lnTo>
                  <a:pt x="0" y="0"/>
                </a:lnTo>
                <a:lnTo>
                  <a:pt x="0" y="10678"/>
                </a:lnTo>
                <a:lnTo>
                  <a:pt x="91522" y="10678"/>
                </a:lnTo>
                <a:lnTo>
                  <a:pt x="125518" y="17332"/>
                </a:lnTo>
                <a:lnTo>
                  <a:pt x="153672" y="35480"/>
                </a:lnTo>
                <a:lnTo>
                  <a:pt x="173303" y="62586"/>
                </a:lnTo>
                <a:lnTo>
                  <a:pt x="181729" y="96110"/>
                </a:lnTo>
                <a:lnTo>
                  <a:pt x="0" y="96110"/>
                </a:lnTo>
                <a:lnTo>
                  <a:pt x="0" y="106789"/>
                </a:lnTo>
                <a:lnTo>
                  <a:pt x="181729" y="106789"/>
                </a:lnTo>
                <a:lnTo>
                  <a:pt x="173303" y="140314"/>
                </a:lnTo>
                <a:lnTo>
                  <a:pt x="153672" y="167419"/>
                </a:lnTo>
                <a:lnTo>
                  <a:pt x="125518" y="185568"/>
                </a:lnTo>
                <a:lnTo>
                  <a:pt x="91522" y="192221"/>
                </a:lnTo>
                <a:lnTo>
                  <a:pt x="0" y="192221"/>
                </a:lnTo>
                <a:lnTo>
                  <a:pt x="0" y="205112"/>
                </a:lnTo>
                <a:lnTo>
                  <a:pt x="191572" y="396226"/>
                </a:lnTo>
                <a:lnTo>
                  <a:pt x="199137" y="388679"/>
                </a:lnTo>
                <a:lnTo>
                  <a:pt x="13010" y="202989"/>
                </a:lnTo>
                <a:lnTo>
                  <a:pt x="91522" y="202900"/>
                </a:lnTo>
                <a:lnTo>
                  <a:pt x="129680" y="195406"/>
                </a:lnTo>
                <a:lnTo>
                  <a:pt x="161234" y="174968"/>
                </a:lnTo>
                <a:lnTo>
                  <a:pt x="183159" y="144469"/>
                </a:lnTo>
                <a:lnTo>
                  <a:pt x="192433" y="106789"/>
                </a:lnTo>
                <a:lnTo>
                  <a:pt x="299722" y="106789"/>
                </a:lnTo>
                <a:lnTo>
                  <a:pt x="299722" y="96110"/>
                </a:lnTo>
                <a:lnTo>
                  <a:pt x="192433" y="96110"/>
                </a:lnTo>
                <a:lnTo>
                  <a:pt x="187561" y="69670"/>
                </a:lnTo>
                <a:lnTo>
                  <a:pt x="176107" y="45831"/>
                </a:lnTo>
                <a:lnTo>
                  <a:pt x="158844" y="25774"/>
                </a:lnTo>
                <a:lnTo>
                  <a:pt x="136543" y="10678"/>
                </a:lnTo>
                <a:lnTo>
                  <a:pt x="299722" y="10678"/>
                </a:lnTo>
                <a:lnTo>
                  <a:pt x="299722" y="0"/>
                </a:lnTo>
                <a:close/>
              </a:path>
            </a:pathLst>
          </a:custGeom>
          <a:solidFill>
            <a:schemeClr val="accent2">
              <a:lumMod val="50000"/>
            </a:schemeClr>
          </a:solidFill>
        </p:spPr>
        <p:txBody>
          <a:bodyPr wrap="square" lIns="0" tIns="0" rIns="0" bIns="0" rtlCol="0"/>
          <a:lstStyle/>
          <a:p>
            <a:endParaRPr>
              <a:solidFill>
                <a:srgbClr val="7030A0"/>
              </a:solidFill>
            </a:endParaRPr>
          </a:p>
        </p:txBody>
      </p:sp>
      <p:sp>
        <p:nvSpPr>
          <p:cNvPr id="56" name="object 46">
            <a:extLst>
              <a:ext uri="{FF2B5EF4-FFF2-40B4-BE49-F238E27FC236}">
                <a16:creationId xmlns:a16="http://schemas.microsoft.com/office/drawing/2014/main" id="{2B4727FB-B635-AA04-63C0-AF721672AF99}"/>
              </a:ext>
            </a:extLst>
          </p:cNvPr>
          <p:cNvSpPr txBox="1"/>
          <p:nvPr/>
        </p:nvSpPr>
        <p:spPr>
          <a:xfrm>
            <a:off x="1395222" y="5120132"/>
            <a:ext cx="2056130" cy="636270"/>
          </a:xfrm>
          <a:prstGeom prst="rect">
            <a:avLst/>
          </a:prstGeom>
        </p:spPr>
        <p:txBody>
          <a:bodyPr vert="horz" wrap="square" lIns="0" tIns="12700" rIns="0" bIns="0" rtlCol="0">
            <a:spAutoFit/>
          </a:bodyPr>
          <a:lstStyle/>
          <a:p>
            <a:pPr marL="12700" marR="5080">
              <a:lnSpc>
                <a:spcPct val="100000"/>
              </a:lnSpc>
              <a:spcBef>
                <a:spcPts val="100"/>
              </a:spcBef>
            </a:pPr>
            <a:r>
              <a:rPr sz="2000" spc="-5">
                <a:solidFill>
                  <a:schemeClr val="accent1">
                    <a:lumMod val="75000"/>
                  </a:schemeClr>
                </a:solidFill>
                <a:latin typeface="Calibri"/>
                <a:cs typeface="Calibri"/>
              </a:rPr>
              <a:t>Self Certification on </a:t>
            </a:r>
            <a:r>
              <a:rPr sz="2000" spc="-440">
                <a:solidFill>
                  <a:schemeClr val="accent1">
                    <a:lumMod val="75000"/>
                  </a:schemeClr>
                </a:solidFill>
                <a:latin typeface="Calibri"/>
                <a:cs typeface="Calibri"/>
              </a:rPr>
              <a:t> </a:t>
            </a:r>
            <a:r>
              <a:rPr sz="2000" spc="-5">
                <a:solidFill>
                  <a:schemeClr val="accent1">
                    <a:lumMod val="75000"/>
                  </a:schemeClr>
                </a:solidFill>
                <a:latin typeface="Calibri"/>
                <a:cs typeface="Calibri"/>
              </a:rPr>
              <a:t>Compliances</a:t>
            </a:r>
            <a:endParaRPr sz="2000">
              <a:solidFill>
                <a:schemeClr val="accent1">
                  <a:lumMod val="75000"/>
                </a:schemeClr>
              </a:solidFill>
              <a:latin typeface="Calibri"/>
              <a:cs typeface="Calibri"/>
            </a:endParaRPr>
          </a:p>
        </p:txBody>
      </p:sp>
      <p:sp>
        <p:nvSpPr>
          <p:cNvPr id="57" name="object 47">
            <a:extLst>
              <a:ext uri="{FF2B5EF4-FFF2-40B4-BE49-F238E27FC236}">
                <a16:creationId xmlns:a16="http://schemas.microsoft.com/office/drawing/2014/main" id="{DAB45CE9-8A79-E3FB-D046-16E2058DCB08}"/>
              </a:ext>
            </a:extLst>
          </p:cNvPr>
          <p:cNvSpPr txBox="1"/>
          <p:nvPr/>
        </p:nvSpPr>
        <p:spPr>
          <a:xfrm>
            <a:off x="1429892" y="5913831"/>
            <a:ext cx="1866900" cy="330835"/>
          </a:xfrm>
          <a:prstGeom prst="rect">
            <a:avLst/>
          </a:prstGeom>
        </p:spPr>
        <p:txBody>
          <a:bodyPr vert="horz" wrap="square" lIns="0" tIns="12700" rIns="0" bIns="0" rtlCol="0">
            <a:spAutoFit/>
          </a:bodyPr>
          <a:lstStyle/>
          <a:p>
            <a:pPr marL="12700">
              <a:lnSpc>
                <a:spcPct val="100000"/>
              </a:lnSpc>
              <a:spcBef>
                <a:spcPts val="100"/>
              </a:spcBef>
            </a:pPr>
            <a:r>
              <a:rPr sz="2000" spc="-5">
                <a:solidFill>
                  <a:schemeClr val="accent1">
                    <a:lumMod val="75000"/>
                  </a:schemeClr>
                </a:solidFill>
                <a:latin typeface="Calibri"/>
                <a:cs typeface="Calibri"/>
              </a:rPr>
              <a:t>Mobilizing</a:t>
            </a:r>
            <a:r>
              <a:rPr sz="2000" spc="-50">
                <a:solidFill>
                  <a:schemeClr val="accent1">
                    <a:lumMod val="75000"/>
                  </a:schemeClr>
                </a:solidFill>
                <a:latin typeface="Calibri"/>
                <a:cs typeface="Calibri"/>
              </a:rPr>
              <a:t> </a:t>
            </a:r>
            <a:r>
              <a:rPr sz="2000" spc="-5">
                <a:solidFill>
                  <a:schemeClr val="accent1">
                    <a:lumMod val="75000"/>
                  </a:schemeClr>
                </a:solidFill>
                <a:latin typeface="Calibri"/>
                <a:cs typeface="Calibri"/>
              </a:rPr>
              <a:t>Capital</a:t>
            </a:r>
            <a:endParaRPr sz="2000">
              <a:solidFill>
                <a:schemeClr val="accent1">
                  <a:lumMod val="75000"/>
                </a:schemeClr>
              </a:solidFill>
              <a:latin typeface="Calibri"/>
              <a:cs typeface="Calibri"/>
            </a:endParaRPr>
          </a:p>
        </p:txBody>
      </p:sp>
      <p:sp>
        <p:nvSpPr>
          <p:cNvPr id="58" name="object 48">
            <a:extLst>
              <a:ext uri="{FF2B5EF4-FFF2-40B4-BE49-F238E27FC236}">
                <a16:creationId xmlns:a16="http://schemas.microsoft.com/office/drawing/2014/main" id="{DC96EEF9-4197-05E6-FFAA-130CBF25EA81}"/>
              </a:ext>
            </a:extLst>
          </p:cNvPr>
          <p:cNvSpPr txBox="1"/>
          <p:nvPr/>
        </p:nvSpPr>
        <p:spPr>
          <a:xfrm>
            <a:off x="9087993" y="4908041"/>
            <a:ext cx="1121626" cy="320601"/>
          </a:xfrm>
          <a:prstGeom prst="rect">
            <a:avLst/>
          </a:prstGeom>
        </p:spPr>
        <p:txBody>
          <a:bodyPr vert="horz" wrap="square" lIns="0" tIns="12700" rIns="0" bIns="0" rtlCol="0">
            <a:spAutoFit/>
          </a:bodyPr>
          <a:lstStyle/>
          <a:p>
            <a:pPr marL="12700">
              <a:lnSpc>
                <a:spcPct val="100000"/>
              </a:lnSpc>
              <a:spcBef>
                <a:spcPts val="100"/>
              </a:spcBef>
            </a:pPr>
            <a:r>
              <a:rPr sz="2000" spc="-5">
                <a:solidFill>
                  <a:schemeClr val="accent4">
                    <a:lumMod val="50000"/>
                  </a:schemeClr>
                </a:solidFill>
                <a:latin typeface="Calibri"/>
                <a:cs typeface="Calibri"/>
              </a:rPr>
              <a:t>Seed</a:t>
            </a:r>
            <a:r>
              <a:rPr sz="2000" spc="-55">
                <a:solidFill>
                  <a:schemeClr val="accent4">
                    <a:lumMod val="50000"/>
                  </a:schemeClr>
                </a:solidFill>
                <a:latin typeface="Calibri"/>
                <a:cs typeface="Calibri"/>
              </a:rPr>
              <a:t> </a:t>
            </a:r>
            <a:r>
              <a:rPr sz="2000" spc="-5">
                <a:solidFill>
                  <a:schemeClr val="accent4">
                    <a:lumMod val="50000"/>
                  </a:schemeClr>
                </a:solidFill>
                <a:latin typeface="Calibri"/>
                <a:cs typeface="Calibri"/>
              </a:rPr>
              <a:t>Fund</a:t>
            </a:r>
            <a:endParaRPr sz="2000">
              <a:solidFill>
                <a:schemeClr val="accent4">
                  <a:lumMod val="50000"/>
                </a:schemeClr>
              </a:solidFill>
              <a:latin typeface="Calibri"/>
              <a:cs typeface="Calibri"/>
            </a:endParaRPr>
          </a:p>
        </p:txBody>
      </p:sp>
      <p:sp>
        <p:nvSpPr>
          <p:cNvPr id="59" name="object 49">
            <a:extLst>
              <a:ext uri="{FF2B5EF4-FFF2-40B4-BE49-F238E27FC236}">
                <a16:creationId xmlns:a16="http://schemas.microsoft.com/office/drawing/2014/main" id="{22E86621-14D0-8A1E-1232-89684B1AE3B3}"/>
              </a:ext>
            </a:extLst>
          </p:cNvPr>
          <p:cNvSpPr/>
          <p:nvPr/>
        </p:nvSpPr>
        <p:spPr>
          <a:xfrm>
            <a:off x="8604087" y="4958377"/>
            <a:ext cx="304082" cy="463455"/>
          </a:xfrm>
          <a:custGeom>
            <a:avLst/>
            <a:gdLst/>
            <a:ahLst/>
            <a:cxnLst/>
            <a:rect l="l" t="t" r="r" b="b"/>
            <a:pathLst>
              <a:path w="299720" h="396239">
                <a:moveTo>
                  <a:pt x="299722" y="0"/>
                </a:moveTo>
                <a:lnTo>
                  <a:pt x="0" y="0"/>
                </a:lnTo>
                <a:lnTo>
                  <a:pt x="0" y="10678"/>
                </a:lnTo>
                <a:lnTo>
                  <a:pt x="91522" y="10678"/>
                </a:lnTo>
                <a:lnTo>
                  <a:pt x="125518" y="17332"/>
                </a:lnTo>
                <a:lnTo>
                  <a:pt x="153672" y="35480"/>
                </a:lnTo>
                <a:lnTo>
                  <a:pt x="173303" y="62586"/>
                </a:lnTo>
                <a:lnTo>
                  <a:pt x="181729" y="96110"/>
                </a:lnTo>
                <a:lnTo>
                  <a:pt x="0" y="96110"/>
                </a:lnTo>
                <a:lnTo>
                  <a:pt x="0" y="106789"/>
                </a:lnTo>
                <a:lnTo>
                  <a:pt x="181729" y="106789"/>
                </a:lnTo>
                <a:lnTo>
                  <a:pt x="173303" y="140314"/>
                </a:lnTo>
                <a:lnTo>
                  <a:pt x="153672" y="167419"/>
                </a:lnTo>
                <a:lnTo>
                  <a:pt x="125518" y="185568"/>
                </a:lnTo>
                <a:lnTo>
                  <a:pt x="91522" y="192221"/>
                </a:lnTo>
                <a:lnTo>
                  <a:pt x="0" y="192221"/>
                </a:lnTo>
                <a:lnTo>
                  <a:pt x="0" y="205112"/>
                </a:lnTo>
                <a:lnTo>
                  <a:pt x="191572" y="396226"/>
                </a:lnTo>
                <a:lnTo>
                  <a:pt x="199137" y="388679"/>
                </a:lnTo>
                <a:lnTo>
                  <a:pt x="13010" y="202989"/>
                </a:lnTo>
                <a:lnTo>
                  <a:pt x="91522" y="202900"/>
                </a:lnTo>
                <a:lnTo>
                  <a:pt x="129680" y="195406"/>
                </a:lnTo>
                <a:lnTo>
                  <a:pt x="161234" y="174968"/>
                </a:lnTo>
                <a:lnTo>
                  <a:pt x="183159" y="144469"/>
                </a:lnTo>
                <a:lnTo>
                  <a:pt x="192433" y="106789"/>
                </a:lnTo>
                <a:lnTo>
                  <a:pt x="299722" y="106789"/>
                </a:lnTo>
                <a:lnTo>
                  <a:pt x="299722" y="96110"/>
                </a:lnTo>
                <a:lnTo>
                  <a:pt x="192433" y="96110"/>
                </a:lnTo>
                <a:lnTo>
                  <a:pt x="187561" y="69670"/>
                </a:lnTo>
                <a:lnTo>
                  <a:pt x="176107" y="45831"/>
                </a:lnTo>
                <a:lnTo>
                  <a:pt x="158844" y="25774"/>
                </a:lnTo>
                <a:lnTo>
                  <a:pt x="136543" y="10678"/>
                </a:lnTo>
                <a:lnTo>
                  <a:pt x="299722" y="10678"/>
                </a:lnTo>
                <a:lnTo>
                  <a:pt x="299722" y="0"/>
                </a:lnTo>
                <a:close/>
              </a:path>
            </a:pathLst>
          </a:custGeom>
          <a:solidFill>
            <a:schemeClr val="accent2">
              <a:lumMod val="50000"/>
            </a:schemeClr>
          </a:solidFill>
        </p:spPr>
        <p:txBody>
          <a:bodyPr wrap="square" lIns="0" tIns="0" rIns="0" bIns="0" rtlCol="0"/>
          <a:lstStyle/>
          <a:p>
            <a:endParaRPr>
              <a:solidFill>
                <a:schemeClr val="accent4">
                  <a:lumMod val="50000"/>
                </a:schemeClr>
              </a:solidFill>
            </a:endParaRPr>
          </a:p>
        </p:txBody>
      </p:sp>
      <p:sp>
        <p:nvSpPr>
          <p:cNvPr id="60" name="object 50">
            <a:extLst>
              <a:ext uri="{FF2B5EF4-FFF2-40B4-BE49-F238E27FC236}">
                <a16:creationId xmlns:a16="http://schemas.microsoft.com/office/drawing/2014/main" id="{8D498ED6-0B24-6CC1-5D46-22350898A2E8}"/>
              </a:ext>
            </a:extLst>
          </p:cNvPr>
          <p:cNvSpPr txBox="1"/>
          <p:nvPr/>
        </p:nvSpPr>
        <p:spPr>
          <a:xfrm>
            <a:off x="9087993" y="5584647"/>
            <a:ext cx="2511902" cy="628377"/>
          </a:xfrm>
          <a:prstGeom prst="rect">
            <a:avLst/>
          </a:prstGeom>
        </p:spPr>
        <p:txBody>
          <a:bodyPr vert="horz" wrap="square" lIns="0" tIns="12700" rIns="0" bIns="0" rtlCol="0">
            <a:spAutoFit/>
          </a:bodyPr>
          <a:lstStyle/>
          <a:p>
            <a:pPr marL="12700" marR="5080">
              <a:lnSpc>
                <a:spcPct val="100000"/>
              </a:lnSpc>
              <a:spcBef>
                <a:spcPts val="100"/>
              </a:spcBef>
            </a:pPr>
            <a:r>
              <a:rPr sz="2000" spc="-5">
                <a:solidFill>
                  <a:schemeClr val="accent4">
                    <a:lumMod val="50000"/>
                  </a:schemeClr>
                </a:solidFill>
                <a:latin typeface="Calibri"/>
                <a:cs typeface="Calibri"/>
              </a:rPr>
              <a:t>Startup </a:t>
            </a:r>
            <a:r>
              <a:rPr sz="2000">
                <a:solidFill>
                  <a:schemeClr val="accent4">
                    <a:lumMod val="50000"/>
                  </a:schemeClr>
                </a:solidFill>
                <a:latin typeface="Calibri"/>
                <a:cs typeface="Calibri"/>
              </a:rPr>
              <a:t>India </a:t>
            </a:r>
            <a:r>
              <a:rPr sz="2000" spc="-5">
                <a:solidFill>
                  <a:schemeClr val="accent4">
                    <a:lumMod val="50000"/>
                  </a:schemeClr>
                </a:solidFill>
                <a:latin typeface="Calibri"/>
                <a:cs typeface="Calibri"/>
              </a:rPr>
              <a:t>Global </a:t>
            </a:r>
            <a:r>
              <a:rPr sz="2000">
                <a:solidFill>
                  <a:schemeClr val="accent4">
                    <a:lumMod val="50000"/>
                  </a:schemeClr>
                </a:solidFill>
                <a:latin typeface="Calibri"/>
                <a:cs typeface="Calibri"/>
              </a:rPr>
              <a:t> </a:t>
            </a:r>
            <a:r>
              <a:rPr sz="2000" spc="-20">
                <a:solidFill>
                  <a:schemeClr val="accent4">
                    <a:lumMod val="50000"/>
                  </a:schemeClr>
                </a:solidFill>
                <a:latin typeface="Calibri"/>
                <a:cs typeface="Calibri"/>
              </a:rPr>
              <a:t>Venture</a:t>
            </a:r>
            <a:r>
              <a:rPr sz="2000" spc="-60">
                <a:solidFill>
                  <a:schemeClr val="accent4">
                    <a:lumMod val="50000"/>
                  </a:schemeClr>
                </a:solidFill>
                <a:latin typeface="Calibri"/>
                <a:cs typeface="Calibri"/>
              </a:rPr>
              <a:t> </a:t>
            </a:r>
            <a:r>
              <a:rPr sz="2000" spc="-5">
                <a:solidFill>
                  <a:schemeClr val="accent4">
                    <a:lumMod val="50000"/>
                  </a:schemeClr>
                </a:solidFill>
                <a:latin typeface="Calibri"/>
                <a:cs typeface="Calibri"/>
              </a:rPr>
              <a:t>Capital</a:t>
            </a:r>
            <a:r>
              <a:rPr sz="2000" spc="-25">
                <a:solidFill>
                  <a:schemeClr val="accent4">
                    <a:lumMod val="50000"/>
                  </a:schemeClr>
                </a:solidFill>
                <a:latin typeface="Calibri"/>
                <a:cs typeface="Calibri"/>
              </a:rPr>
              <a:t> </a:t>
            </a:r>
            <a:r>
              <a:rPr sz="2000">
                <a:solidFill>
                  <a:schemeClr val="accent4">
                    <a:lumMod val="50000"/>
                  </a:schemeClr>
                </a:solidFill>
                <a:latin typeface="Calibri"/>
                <a:cs typeface="Calibri"/>
              </a:rPr>
              <a:t>Summit</a:t>
            </a:r>
          </a:p>
        </p:txBody>
      </p:sp>
      <p:sp>
        <p:nvSpPr>
          <p:cNvPr id="61" name="object 51">
            <a:extLst>
              <a:ext uri="{FF2B5EF4-FFF2-40B4-BE49-F238E27FC236}">
                <a16:creationId xmlns:a16="http://schemas.microsoft.com/office/drawing/2014/main" id="{6C2F01C6-A6D1-BD91-1131-0955A792FF17}"/>
              </a:ext>
            </a:extLst>
          </p:cNvPr>
          <p:cNvSpPr/>
          <p:nvPr/>
        </p:nvSpPr>
        <p:spPr>
          <a:xfrm>
            <a:off x="8604087" y="5635033"/>
            <a:ext cx="304082" cy="463455"/>
          </a:xfrm>
          <a:custGeom>
            <a:avLst/>
            <a:gdLst/>
            <a:ahLst/>
            <a:cxnLst/>
            <a:rect l="l" t="t" r="r" b="b"/>
            <a:pathLst>
              <a:path w="299720" h="396239">
                <a:moveTo>
                  <a:pt x="299722" y="0"/>
                </a:moveTo>
                <a:lnTo>
                  <a:pt x="0" y="0"/>
                </a:lnTo>
                <a:lnTo>
                  <a:pt x="0" y="10678"/>
                </a:lnTo>
                <a:lnTo>
                  <a:pt x="91522" y="10678"/>
                </a:lnTo>
                <a:lnTo>
                  <a:pt x="125518" y="17332"/>
                </a:lnTo>
                <a:lnTo>
                  <a:pt x="153672" y="35480"/>
                </a:lnTo>
                <a:lnTo>
                  <a:pt x="173303" y="62586"/>
                </a:lnTo>
                <a:lnTo>
                  <a:pt x="181729" y="96110"/>
                </a:lnTo>
                <a:lnTo>
                  <a:pt x="0" y="96110"/>
                </a:lnTo>
                <a:lnTo>
                  <a:pt x="0" y="106789"/>
                </a:lnTo>
                <a:lnTo>
                  <a:pt x="181729" y="106789"/>
                </a:lnTo>
                <a:lnTo>
                  <a:pt x="173303" y="140314"/>
                </a:lnTo>
                <a:lnTo>
                  <a:pt x="153672" y="167419"/>
                </a:lnTo>
                <a:lnTo>
                  <a:pt x="125518" y="185568"/>
                </a:lnTo>
                <a:lnTo>
                  <a:pt x="91522" y="192221"/>
                </a:lnTo>
                <a:lnTo>
                  <a:pt x="0" y="192221"/>
                </a:lnTo>
                <a:lnTo>
                  <a:pt x="0" y="205112"/>
                </a:lnTo>
                <a:lnTo>
                  <a:pt x="191572" y="396226"/>
                </a:lnTo>
                <a:lnTo>
                  <a:pt x="199137" y="388679"/>
                </a:lnTo>
                <a:lnTo>
                  <a:pt x="13010" y="202989"/>
                </a:lnTo>
                <a:lnTo>
                  <a:pt x="91522" y="202900"/>
                </a:lnTo>
                <a:lnTo>
                  <a:pt x="129680" y="195406"/>
                </a:lnTo>
                <a:lnTo>
                  <a:pt x="161234" y="174968"/>
                </a:lnTo>
                <a:lnTo>
                  <a:pt x="183159" y="144469"/>
                </a:lnTo>
                <a:lnTo>
                  <a:pt x="192433" y="106789"/>
                </a:lnTo>
                <a:lnTo>
                  <a:pt x="299722" y="106789"/>
                </a:lnTo>
                <a:lnTo>
                  <a:pt x="299722" y="96110"/>
                </a:lnTo>
                <a:lnTo>
                  <a:pt x="192433" y="96110"/>
                </a:lnTo>
                <a:lnTo>
                  <a:pt x="187561" y="69670"/>
                </a:lnTo>
                <a:lnTo>
                  <a:pt x="176107" y="45831"/>
                </a:lnTo>
                <a:lnTo>
                  <a:pt x="158844" y="25774"/>
                </a:lnTo>
                <a:lnTo>
                  <a:pt x="136543" y="10678"/>
                </a:lnTo>
                <a:lnTo>
                  <a:pt x="299722" y="10678"/>
                </a:lnTo>
                <a:lnTo>
                  <a:pt x="299722" y="0"/>
                </a:lnTo>
                <a:close/>
              </a:path>
            </a:pathLst>
          </a:custGeom>
          <a:solidFill>
            <a:schemeClr val="accent2">
              <a:lumMod val="50000"/>
            </a:schemeClr>
          </a:solidFill>
        </p:spPr>
        <p:txBody>
          <a:bodyPr wrap="square" lIns="0" tIns="0" rIns="0" bIns="0" rtlCol="0"/>
          <a:lstStyle/>
          <a:p>
            <a:endParaRPr>
              <a:solidFill>
                <a:schemeClr val="accent4">
                  <a:lumMod val="50000"/>
                </a:schemeClr>
              </a:solidFill>
            </a:endParaRPr>
          </a:p>
        </p:txBody>
      </p:sp>
      <p:sp>
        <p:nvSpPr>
          <p:cNvPr id="62" name="object 52">
            <a:extLst>
              <a:ext uri="{FF2B5EF4-FFF2-40B4-BE49-F238E27FC236}">
                <a16:creationId xmlns:a16="http://schemas.microsoft.com/office/drawing/2014/main" id="{6C8208D1-535F-093E-98B6-E4E0C2B829E9}"/>
              </a:ext>
            </a:extLst>
          </p:cNvPr>
          <p:cNvSpPr txBox="1"/>
          <p:nvPr/>
        </p:nvSpPr>
        <p:spPr>
          <a:xfrm>
            <a:off x="4993385" y="4124807"/>
            <a:ext cx="3140075" cy="2202815"/>
          </a:xfrm>
          <a:prstGeom prst="rect">
            <a:avLst/>
          </a:prstGeom>
        </p:spPr>
        <p:txBody>
          <a:bodyPr vert="horz" wrap="square" lIns="0" tIns="180975" rIns="0" bIns="0" rtlCol="0">
            <a:spAutoFit/>
          </a:bodyPr>
          <a:lstStyle/>
          <a:p>
            <a:pPr marL="12700">
              <a:lnSpc>
                <a:spcPct val="100000"/>
              </a:lnSpc>
              <a:spcBef>
                <a:spcPts val="1425"/>
              </a:spcBef>
            </a:pPr>
            <a:r>
              <a:rPr sz="2000" spc="-15">
                <a:solidFill>
                  <a:schemeClr val="accent6">
                    <a:lumMod val="50000"/>
                  </a:schemeClr>
                </a:solidFill>
                <a:latin typeface="Calibri"/>
                <a:cs typeface="Calibri"/>
              </a:rPr>
              <a:t>Corporate</a:t>
            </a:r>
            <a:r>
              <a:rPr sz="2000" spc="-30">
                <a:solidFill>
                  <a:schemeClr val="accent6">
                    <a:lumMod val="50000"/>
                  </a:schemeClr>
                </a:solidFill>
                <a:latin typeface="Calibri"/>
                <a:cs typeface="Calibri"/>
              </a:rPr>
              <a:t> </a:t>
            </a:r>
            <a:r>
              <a:rPr sz="2000" spc="-10">
                <a:solidFill>
                  <a:schemeClr val="accent6">
                    <a:lumMod val="50000"/>
                  </a:schemeClr>
                </a:solidFill>
                <a:latin typeface="Calibri"/>
                <a:cs typeface="Calibri"/>
              </a:rPr>
              <a:t>Linkages</a:t>
            </a:r>
            <a:endParaRPr sz="2000">
              <a:solidFill>
                <a:schemeClr val="accent6">
                  <a:lumMod val="50000"/>
                </a:schemeClr>
              </a:solidFill>
              <a:latin typeface="Calibri"/>
              <a:cs typeface="Calibri"/>
            </a:endParaRPr>
          </a:p>
          <a:p>
            <a:pPr marL="20320" marR="188595">
              <a:lnSpc>
                <a:spcPct val="100000"/>
              </a:lnSpc>
              <a:spcBef>
                <a:spcPts val="1330"/>
              </a:spcBef>
            </a:pPr>
            <a:r>
              <a:rPr sz="2000" spc="-10">
                <a:solidFill>
                  <a:schemeClr val="accent6">
                    <a:lumMod val="50000"/>
                  </a:schemeClr>
                </a:solidFill>
                <a:latin typeface="Calibri"/>
                <a:cs typeface="Calibri"/>
              </a:rPr>
              <a:t>Incubator/Accelerator </a:t>
            </a:r>
            <a:r>
              <a:rPr sz="2000" spc="-5">
                <a:solidFill>
                  <a:schemeClr val="accent6">
                    <a:lumMod val="50000"/>
                  </a:schemeClr>
                </a:solidFill>
                <a:latin typeface="Calibri"/>
                <a:cs typeface="Calibri"/>
              </a:rPr>
              <a:t> Pipeline</a:t>
            </a:r>
            <a:r>
              <a:rPr sz="2000" spc="10">
                <a:solidFill>
                  <a:schemeClr val="accent6">
                    <a:lumMod val="50000"/>
                  </a:schemeClr>
                </a:solidFill>
                <a:latin typeface="Calibri"/>
                <a:cs typeface="Calibri"/>
              </a:rPr>
              <a:t> </a:t>
            </a:r>
            <a:r>
              <a:rPr sz="2000">
                <a:solidFill>
                  <a:schemeClr val="accent6">
                    <a:lumMod val="50000"/>
                  </a:schemeClr>
                </a:solidFill>
                <a:latin typeface="Calibri"/>
                <a:cs typeface="Calibri"/>
              </a:rPr>
              <a:t>–</a:t>
            </a:r>
            <a:r>
              <a:rPr sz="2000" spc="-5">
                <a:solidFill>
                  <a:schemeClr val="accent6">
                    <a:lumMod val="50000"/>
                  </a:schemeClr>
                </a:solidFill>
                <a:latin typeface="Calibri"/>
                <a:cs typeface="Calibri"/>
              </a:rPr>
              <a:t> Virtual Incubation</a:t>
            </a:r>
            <a:endParaRPr sz="2000">
              <a:solidFill>
                <a:schemeClr val="accent6">
                  <a:lumMod val="50000"/>
                </a:schemeClr>
              </a:solidFill>
              <a:latin typeface="Calibri"/>
              <a:cs typeface="Calibri"/>
            </a:endParaRPr>
          </a:p>
          <a:p>
            <a:pPr marL="20320" marR="5080">
              <a:lnSpc>
                <a:spcPts val="3670"/>
              </a:lnSpc>
              <a:spcBef>
                <a:spcPts val="80"/>
              </a:spcBef>
            </a:pPr>
            <a:r>
              <a:rPr sz="2000" spc="-15">
                <a:solidFill>
                  <a:schemeClr val="accent6">
                    <a:lumMod val="50000"/>
                  </a:schemeClr>
                </a:solidFill>
                <a:latin typeface="Calibri"/>
                <a:cs typeface="Calibri"/>
              </a:rPr>
              <a:t>State</a:t>
            </a:r>
            <a:r>
              <a:rPr sz="2000" spc="5">
                <a:solidFill>
                  <a:schemeClr val="accent6">
                    <a:lumMod val="50000"/>
                  </a:schemeClr>
                </a:solidFill>
                <a:latin typeface="Calibri"/>
                <a:cs typeface="Calibri"/>
              </a:rPr>
              <a:t> </a:t>
            </a:r>
            <a:r>
              <a:rPr sz="2000" spc="-10">
                <a:solidFill>
                  <a:schemeClr val="accent6">
                    <a:lumMod val="50000"/>
                  </a:schemeClr>
                </a:solidFill>
                <a:latin typeface="Calibri"/>
                <a:cs typeface="Calibri"/>
              </a:rPr>
              <a:t>Government</a:t>
            </a:r>
            <a:r>
              <a:rPr sz="2000" spc="5">
                <a:solidFill>
                  <a:schemeClr val="accent6">
                    <a:lumMod val="50000"/>
                  </a:schemeClr>
                </a:solidFill>
                <a:latin typeface="Calibri"/>
                <a:cs typeface="Calibri"/>
              </a:rPr>
              <a:t> </a:t>
            </a:r>
            <a:r>
              <a:rPr sz="2000" spc="-10">
                <a:solidFill>
                  <a:schemeClr val="accent6">
                    <a:lumMod val="50000"/>
                  </a:schemeClr>
                </a:solidFill>
                <a:latin typeface="Calibri"/>
                <a:cs typeface="Calibri"/>
              </a:rPr>
              <a:t>Policies </a:t>
            </a:r>
            <a:r>
              <a:rPr sz="2000" spc="-5">
                <a:solidFill>
                  <a:schemeClr val="accent6">
                    <a:lumMod val="50000"/>
                  </a:schemeClr>
                </a:solidFill>
                <a:latin typeface="Calibri"/>
                <a:cs typeface="Calibri"/>
              </a:rPr>
              <a:t> </a:t>
            </a:r>
            <a:r>
              <a:rPr sz="2000" spc="-15">
                <a:solidFill>
                  <a:schemeClr val="accent6">
                    <a:lumMod val="50000"/>
                  </a:schemeClr>
                </a:solidFill>
                <a:latin typeface="Calibri"/>
                <a:cs typeface="Calibri"/>
              </a:rPr>
              <a:t>Investor–</a:t>
            </a:r>
            <a:r>
              <a:rPr sz="2000" spc="-5">
                <a:solidFill>
                  <a:schemeClr val="accent6">
                    <a:lumMod val="50000"/>
                  </a:schemeClr>
                </a:solidFill>
                <a:latin typeface="Calibri"/>
                <a:cs typeface="Calibri"/>
              </a:rPr>
              <a:t> </a:t>
            </a:r>
            <a:r>
              <a:rPr sz="2000" spc="-20">
                <a:solidFill>
                  <a:schemeClr val="accent6">
                    <a:lumMod val="50000"/>
                  </a:schemeClr>
                </a:solidFill>
                <a:latin typeface="Calibri"/>
                <a:cs typeface="Calibri"/>
              </a:rPr>
              <a:t>Re</a:t>
            </a:r>
            <a:r>
              <a:rPr sz="2000" spc="-15">
                <a:solidFill>
                  <a:schemeClr val="accent6">
                    <a:lumMod val="50000"/>
                  </a:schemeClr>
                </a:solidFill>
                <a:latin typeface="Calibri"/>
                <a:cs typeface="Calibri"/>
              </a:rPr>
              <a:t> </a:t>
            </a:r>
            <a:r>
              <a:rPr sz="2000">
                <a:solidFill>
                  <a:schemeClr val="accent6">
                    <a:lumMod val="50000"/>
                  </a:schemeClr>
                </a:solidFill>
                <a:latin typeface="Calibri"/>
                <a:cs typeface="Calibri"/>
              </a:rPr>
              <a:t>&amp;</a:t>
            </a:r>
            <a:r>
              <a:rPr sz="2000" spc="-20">
                <a:solidFill>
                  <a:schemeClr val="accent6">
                    <a:lumMod val="50000"/>
                  </a:schemeClr>
                </a:solidFill>
                <a:latin typeface="Calibri"/>
                <a:cs typeface="Calibri"/>
              </a:rPr>
              <a:t> </a:t>
            </a:r>
            <a:r>
              <a:rPr sz="2000" spc="-10">
                <a:solidFill>
                  <a:schemeClr val="accent6">
                    <a:lumMod val="50000"/>
                  </a:schemeClr>
                </a:solidFill>
                <a:latin typeface="Calibri"/>
                <a:cs typeface="Calibri"/>
              </a:rPr>
              <a:t>Foreign</a:t>
            </a:r>
            <a:r>
              <a:rPr sz="2000" spc="-30">
                <a:solidFill>
                  <a:schemeClr val="accent6">
                    <a:lumMod val="50000"/>
                  </a:schemeClr>
                </a:solidFill>
                <a:latin typeface="Calibri"/>
                <a:cs typeface="Calibri"/>
              </a:rPr>
              <a:t> </a:t>
            </a:r>
            <a:r>
              <a:rPr sz="2000" spc="-5">
                <a:solidFill>
                  <a:schemeClr val="accent6">
                    <a:lumMod val="50000"/>
                  </a:schemeClr>
                </a:solidFill>
                <a:latin typeface="Calibri"/>
                <a:cs typeface="Calibri"/>
              </a:rPr>
              <a:t>Capital</a:t>
            </a:r>
            <a:endParaRPr sz="2000">
              <a:solidFill>
                <a:schemeClr val="accent6">
                  <a:lumMod val="50000"/>
                </a:schemeClr>
              </a:solidFill>
              <a:latin typeface="Calibri"/>
              <a:cs typeface="Calibri"/>
            </a:endParaRPr>
          </a:p>
        </p:txBody>
      </p:sp>
      <p:sp>
        <p:nvSpPr>
          <p:cNvPr id="63" name="object 53">
            <a:extLst>
              <a:ext uri="{FF2B5EF4-FFF2-40B4-BE49-F238E27FC236}">
                <a16:creationId xmlns:a16="http://schemas.microsoft.com/office/drawing/2014/main" id="{546586FE-844C-6DDD-125D-4B8DA460FCF1}"/>
              </a:ext>
            </a:extLst>
          </p:cNvPr>
          <p:cNvSpPr/>
          <p:nvPr/>
        </p:nvSpPr>
        <p:spPr>
          <a:xfrm>
            <a:off x="848543" y="5381456"/>
            <a:ext cx="343535" cy="42545"/>
          </a:xfrm>
          <a:custGeom>
            <a:avLst/>
            <a:gdLst/>
            <a:ahLst/>
            <a:cxnLst/>
            <a:rect l="l" t="t" r="r" b="b"/>
            <a:pathLst>
              <a:path w="343534" h="42545">
                <a:moveTo>
                  <a:pt x="171958" y="0"/>
                </a:moveTo>
                <a:lnTo>
                  <a:pt x="125087" y="1961"/>
                </a:lnTo>
                <a:lnTo>
                  <a:pt x="80846" y="7723"/>
                </a:lnTo>
                <a:lnTo>
                  <a:pt x="40259" y="17099"/>
                </a:lnTo>
                <a:lnTo>
                  <a:pt x="1362" y="31207"/>
                </a:lnTo>
                <a:lnTo>
                  <a:pt x="0" y="34691"/>
                </a:lnTo>
                <a:lnTo>
                  <a:pt x="2606" y="40669"/>
                </a:lnTo>
                <a:lnTo>
                  <a:pt x="6083" y="42037"/>
                </a:lnTo>
                <a:lnTo>
                  <a:pt x="9073" y="40733"/>
                </a:lnTo>
                <a:lnTo>
                  <a:pt x="43858" y="28342"/>
                </a:lnTo>
                <a:lnTo>
                  <a:pt x="83267" y="19271"/>
                </a:lnTo>
                <a:lnTo>
                  <a:pt x="126301" y="13697"/>
                </a:lnTo>
                <a:lnTo>
                  <a:pt x="171958" y="11799"/>
                </a:lnTo>
                <a:lnTo>
                  <a:pt x="217615" y="13696"/>
                </a:lnTo>
                <a:lnTo>
                  <a:pt x="260651" y="19267"/>
                </a:lnTo>
                <a:lnTo>
                  <a:pt x="300062" y="28338"/>
                </a:lnTo>
                <a:lnTo>
                  <a:pt x="337202" y="41230"/>
                </a:lnTo>
                <a:lnTo>
                  <a:pt x="340463" y="41240"/>
                </a:lnTo>
                <a:lnTo>
                  <a:pt x="343114" y="38602"/>
                </a:lnTo>
                <a:lnTo>
                  <a:pt x="343134" y="32978"/>
                </a:lnTo>
                <a:lnTo>
                  <a:pt x="341732" y="30838"/>
                </a:lnTo>
                <a:lnTo>
                  <a:pt x="303672" y="17095"/>
                </a:lnTo>
                <a:lnTo>
                  <a:pt x="263084" y="7719"/>
                </a:lnTo>
                <a:lnTo>
                  <a:pt x="218834" y="1960"/>
                </a:lnTo>
                <a:lnTo>
                  <a:pt x="171958" y="0"/>
                </a:lnTo>
                <a:close/>
              </a:path>
            </a:pathLst>
          </a:custGeom>
          <a:solidFill>
            <a:srgbClr val="DAE2F3"/>
          </a:solidFill>
        </p:spPr>
        <p:txBody>
          <a:bodyPr wrap="square" lIns="0" tIns="0" rIns="0" bIns="0" rtlCol="0"/>
          <a:lstStyle/>
          <a:p>
            <a:endParaRPr>
              <a:solidFill>
                <a:schemeClr val="accent1">
                  <a:lumMod val="50000"/>
                </a:schemeClr>
              </a:solidFill>
            </a:endParaRPr>
          </a:p>
        </p:txBody>
      </p:sp>
      <p:grpSp>
        <p:nvGrpSpPr>
          <p:cNvPr id="64" name="object 54">
            <a:extLst>
              <a:ext uri="{FF2B5EF4-FFF2-40B4-BE49-F238E27FC236}">
                <a16:creationId xmlns:a16="http://schemas.microsoft.com/office/drawing/2014/main" id="{FA170EE2-EA9F-5E6D-A9FD-D0D0F36E6230}"/>
              </a:ext>
            </a:extLst>
          </p:cNvPr>
          <p:cNvGrpSpPr/>
          <p:nvPr/>
        </p:nvGrpSpPr>
        <p:grpSpPr>
          <a:xfrm>
            <a:off x="790338" y="5305429"/>
            <a:ext cx="460375" cy="319405"/>
            <a:chOff x="790338" y="5305429"/>
            <a:chExt cx="460375" cy="319405"/>
          </a:xfrm>
          <a:solidFill>
            <a:schemeClr val="accent1">
              <a:lumMod val="50000"/>
            </a:schemeClr>
          </a:solidFill>
        </p:grpSpPr>
        <p:sp>
          <p:nvSpPr>
            <p:cNvPr id="65" name="object 55">
              <a:extLst>
                <a:ext uri="{FF2B5EF4-FFF2-40B4-BE49-F238E27FC236}">
                  <a16:creationId xmlns:a16="http://schemas.microsoft.com/office/drawing/2014/main" id="{F1973468-DD1A-B3D5-532C-50937D04D829}"/>
                </a:ext>
              </a:extLst>
            </p:cNvPr>
            <p:cNvSpPr/>
            <p:nvPr/>
          </p:nvSpPr>
          <p:spPr>
            <a:xfrm>
              <a:off x="790333" y="5305437"/>
              <a:ext cx="460375" cy="319405"/>
            </a:xfrm>
            <a:custGeom>
              <a:avLst/>
              <a:gdLst/>
              <a:ahLst/>
              <a:cxnLst/>
              <a:rect l="l" t="t" r="r" b="b"/>
              <a:pathLst>
                <a:path w="460375" h="319404">
                  <a:moveTo>
                    <a:pt x="236067" y="235978"/>
                  </a:moveTo>
                  <a:lnTo>
                    <a:pt x="59016" y="235978"/>
                  </a:lnTo>
                  <a:lnTo>
                    <a:pt x="59016" y="247789"/>
                  </a:lnTo>
                  <a:lnTo>
                    <a:pt x="236067" y="247789"/>
                  </a:lnTo>
                  <a:lnTo>
                    <a:pt x="236067" y="235978"/>
                  </a:lnTo>
                  <a:close/>
                </a:path>
                <a:path w="460375" h="319404">
                  <a:moveTo>
                    <a:pt x="236067" y="188747"/>
                  </a:moveTo>
                  <a:lnTo>
                    <a:pt x="59016" y="188747"/>
                  </a:lnTo>
                  <a:lnTo>
                    <a:pt x="59016" y="200558"/>
                  </a:lnTo>
                  <a:lnTo>
                    <a:pt x="236067" y="200558"/>
                  </a:lnTo>
                  <a:lnTo>
                    <a:pt x="236067" y="188747"/>
                  </a:lnTo>
                  <a:close/>
                </a:path>
                <a:path w="460375" h="319404">
                  <a:moveTo>
                    <a:pt x="460324" y="11595"/>
                  </a:moveTo>
                  <a:lnTo>
                    <a:pt x="448525" y="11595"/>
                  </a:lnTo>
                  <a:lnTo>
                    <a:pt x="448525" y="306844"/>
                  </a:lnTo>
                  <a:lnTo>
                    <a:pt x="460324" y="306844"/>
                  </a:lnTo>
                  <a:lnTo>
                    <a:pt x="460324" y="11595"/>
                  </a:lnTo>
                  <a:close/>
                </a:path>
                <a:path w="460375" h="319404">
                  <a:moveTo>
                    <a:pt x="460324" y="0"/>
                  </a:moveTo>
                  <a:lnTo>
                    <a:pt x="0" y="0"/>
                  </a:lnTo>
                  <a:lnTo>
                    <a:pt x="0" y="11430"/>
                  </a:lnTo>
                  <a:lnTo>
                    <a:pt x="0" y="307428"/>
                  </a:lnTo>
                  <a:lnTo>
                    <a:pt x="0" y="318858"/>
                  </a:lnTo>
                  <a:lnTo>
                    <a:pt x="460324" y="318858"/>
                  </a:lnTo>
                  <a:lnTo>
                    <a:pt x="460324" y="307428"/>
                  </a:lnTo>
                  <a:lnTo>
                    <a:pt x="11798" y="307428"/>
                  </a:lnTo>
                  <a:lnTo>
                    <a:pt x="11798" y="11430"/>
                  </a:lnTo>
                  <a:lnTo>
                    <a:pt x="460324" y="11430"/>
                  </a:lnTo>
                  <a:lnTo>
                    <a:pt x="460324" y="0"/>
                  </a:lnTo>
                  <a:close/>
                </a:path>
              </a:pathLst>
            </a:custGeom>
            <a:grpFill/>
          </p:spPr>
          <p:txBody>
            <a:bodyPr wrap="square" lIns="0" tIns="0" rIns="0" bIns="0" rtlCol="0"/>
            <a:lstStyle/>
            <a:p>
              <a:endParaRPr>
                <a:solidFill>
                  <a:schemeClr val="accent1">
                    <a:lumMod val="50000"/>
                  </a:schemeClr>
                </a:solidFill>
              </a:endParaRPr>
            </a:p>
          </p:txBody>
        </p:sp>
        <p:pic>
          <p:nvPicPr>
            <p:cNvPr id="66" name="object 56">
              <a:extLst>
                <a:ext uri="{FF2B5EF4-FFF2-40B4-BE49-F238E27FC236}">
                  <a16:creationId xmlns:a16="http://schemas.microsoft.com/office/drawing/2014/main" id="{A3A1952F-AF7D-2D7D-892C-2CD892AF2430}"/>
                </a:ext>
              </a:extLst>
            </p:cNvPr>
            <p:cNvPicPr/>
            <p:nvPr/>
          </p:nvPicPr>
          <p:blipFill>
            <a:blip r:embed="rId11" cstate="print"/>
            <a:stretch>
              <a:fillRect/>
            </a:stretch>
          </p:blipFill>
          <p:spPr>
            <a:xfrm>
              <a:off x="1103123" y="5479501"/>
              <a:ext cx="91474" cy="91525"/>
            </a:xfrm>
            <a:prstGeom prst="rect">
              <a:avLst/>
            </a:prstGeom>
            <a:grpFill/>
          </p:spPr>
        </p:pic>
      </p:grpSp>
      <p:sp>
        <p:nvSpPr>
          <p:cNvPr id="67" name="object 57">
            <a:extLst>
              <a:ext uri="{FF2B5EF4-FFF2-40B4-BE49-F238E27FC236}">
                <a16:creationId xmlns:a16="http://schemas.microsoft.com/office/drawing/2014/main" id="{79768534-6369-CC15-A16A-B682888D3E44}"/>
              </a:ext>
            </a:extLst>
          </p:cNvPr>
          <p:cNvSpPr/>
          <p:nvPr/>
        </p:nvSpPr>
        <p:spPr>
          <a:xfrm>
            <a:off x="771475" y="5880162"/>
            <a:ext cx="481330" cy="344170"/>
          </a:xfrm>
          <a:custGeom>
            <a:avLst/>
            <a:gdLst/>
            <a:ahLst/>
            <a:cxnLst/>
            <a:rect l="l" t="t" r="r" b="b"/>
            <a:pathLst>
              <a:path w="481330" h="344170">
                <a:moveTo>
                  <a:pt x="143222" y="229281"/>
                </a:moveTo>
                <a:lnTo>
                  <a:pt x="17186" y="229281"/>
                </a:lnTo>
                <a:lnTo>
                  <a:pt x="0" y="343922"/>
                </a:lnTo>
                <a:lnTo>
                  <a:pt x="160408" y="343922"/>
                </a:lnTo>
                <a:lnTo>
                  <a:pt x="155252" y="309530"/>
                </a:lnTo>
                <a:lnTo>
                  <a:pt x="40102" y="309530"/>
                </a:lnTo>
                <a:lnTo>
                  <a:pt x="46976" y="263673"/>
                </a:lnTo>
                <a:lnTo>
                  <a:pt x="148378" y="263673"/>
                </a:lnTo>
                <a:lnTo>
                  <a:pt x="143222" y="229281"/>
                </a:lnTo>
                <a:close/>
              </a:path>
              <a:path w="481330" h="344170">
                <a:moveTo>
                  <a:pt x="303631" y="229281"/>
                </a:moveTo>
                <a:lnTo>
                  <a:pt x="177595" y="229281"/>
                </a:lnTo>
                <a:lnTo>
                  <a:pt x="160408" y="343922"/>
                </a:lnTo>
                <a:lnTo>
                  <a:pt x="320817" y="343922"/>
                </a:lnTo>
                <a:lnTo>
                  <a:pt x="315661" y="309530"/>
                </a:lnTo>
                <a:lnTo>
                  <a:pt x="200511" y="309530"/>
                </a:lnTo>
                <a:lnTo>
                  <a:pt x="207385" y="263673"/>
                </a:lnTo>
                <a:lnTo>
                  <a:pt x="308787" y="263673"/>
                </a:lnTo>
                <a:lnTo>
                  <a:pt x="303631" y="229281"/>
                </a:lnTo>
                <a:close/>
              </a:path>
              <a:path w="481330" h="344170">
                <a:moveTo>
                  <a:pt x="464040" y="229281"/>
                </a:moveTo>
                <a:lnTo>
                  <a:pt x="338004" y="229281"/>
                </a:lnTo>
                <a:lnTo>
                  <a:pt x="320817" y="343922"/>
                </a:lnTo>
                <a:lnTo>
                  <a:pt x="481226" y="343922"/>
                </a:lnTo>
                <a:lnTo>
                  <a:pt x="476070" y="309530"/>
                </a:lnTo>
                <a:lnTo>
                  <a:pt x="360920" y="309530"/>
                </a:lnTo>
                <a:lnTo>
                  <a:pt x="367794" y="263673"/>
                </a:lnTo>
                <a:lnTo>
                  <a:pt x="469196" y="263673"/>
                </a:lnTo>
                <a:lnTo>
                  <a:pt x="464040" y="229281"/>
                </a:lnTo>
                <a:close/>
              </a:path>
              <a:path w="481330" h="344170">
                <a:moveTo>
                  <a:pt x="148378" y="263673"/>
                </a:moveTo>
                <a:lnTo>
                  <a:pt x="114004" y="263673"/>
                </a:lnTo>
                <a:lnTo>
                  <a:pt x="120879" y="309530"/>
                </a:lnTo>
                <a:lnTo>
                  <a:pt x="155252" y="309530"/>
                </a:lnTo>
                <a:lnTo>
                  <a:pt x="148378" y="263673"/>
                </a:lnTo>
                <a:close/>
              </a:path>
              <a:path w="481330" h="344170">
                <a:moveTo>
                  <a:pt x="308787" y="263673"/>
                </a:moveTo>
                <a:lnTo>
                  <a:pt x="274413" y="263673"/>
                </a:lnTo>
                <a:lnTo>
                  <a:pt x="281288" y="309530"/>
                </a:lnTo>
                <a:lnTo>
                  <a:pt x="315661" y="309530"/>
                </a:lnTo>
                <a:lnTo>
                  <a:pt x="308787" y="263673"/>
                </a:lnTo>
                <a:close/>
              </a:path>
              <a:path w="481330" h="344170">
                <a:moveTo>
                  <a:pt x="469196" y="263673"/>
                </a:moveTo>
                <a:lnTo>
                  <a:pt x="434822" y="263673"/>
                </a:lnTo>
                <a:lnTo>
                  <a:pt x="441697" y="309530"/>
                </a:lnTo>
                <a:lnTo>
                  <a:pt x="476070" y="309530"/>
                </a:lnTo>
                <a:lnTo>
                  <a:pt x="469196" y="263673"/>
                </a:lnTo>
                <a:close/>
              </a:path>
              <a:path w="481330" h="344170">
                <a:moveTo>
                  <a:pt x="217697" y="114640"/>
                </a:moveTo>
                <a:lnTo>
                  <a:pt x="91662" y="114640"/>
                </a:lnTo>
                <a:lnTo>
                  <a:pt x="74475" y="229281"/>
                </a:lnTo>
                <a:lnTo>
                  <a:pt x="234884" y="229281"/>
                </a:lnTo>
                <a:lnTo>
                  <a:pt x="229728" y="194889"/>
                </a:lnTo>
                <a:lnTo>
                  <a:pt x="114577" y="194889"/>
                </a:lnTo>
                <a:lnTo>
                  <a:pt x="121452" y="149033"/>
                </a:lnTo>
                <a:lnTo>
                  <a:pt x="222853" y="149033"/>
                </a:lnTo>
                <a:lnTo>
                  <a:pt x="217697" y="114640"/>
                </a:lnTo>
                <a:close/>
              </a:path>
              <a:path w="481330" h="344170">
                <a:moveTo>
                  <a:pt x="378106" y="114640"/>
                </a:moveTo>
                <a:lnTo>
                  <a:pt x="252071" y="114640"/>
                </a:lnTo>
                <a:lnTo>
                  <a:pt x="234884" y="229281"/>
                </a:lnTo>
                <a:lnTo>
                  <a:pt x="395293" y="229281"/>
                </a:lnTo>
                <a:lnTo>
                  <a:pt x="390137" y="194889"/>
                </a:lnTo>
                <a:lnTo>
                  <a:pt x="274986" y="194889"/>
                </a:lnTo>
                <a:lnTo>
                  <a:pt x="281861" y="149033"/>
                </a:lnTo>
                <a:lnTo>
                  <a:pt x="383262" y="149033"/>
                </a:lnTo>
                <a:lnTo>
                  <a:pt x="378106" y="114640"/>
                </a:lnTo>
                <a:close/>
              </a:path>
              <a:path w="481330" h="344170">
                <a:moveTo>
                  <a:pt x="222853" y="149033"/>
                </a:moveTo>
                <a:lnTo>
                  <a:pt x="188480" y="149033"/>
                </a:lnTo>
                <a:lnTo>
                  <a:pt x="195355" y="194889"/>
                </a:lnTo>
                <a:lnTo>
                  <a:pt x="229728" y="194889"/>
                </a:lnTo>
                <a:lnTo>
                  <a:pt x="222853" y="149033"/>
                </a:lnTo>
                <a:close/>
              </a:path>
              <a:path w="481330" h="344170">
                <a:moveTo>
                  <a:pt x="383262" y="149033"/>
                </a:moveTo>
                <a:lnTo>
                  <a:pt x="348889" y="149033"/>
                </a:lnTo>
                <a:lnTo>
                  <a:pt x="355764" y="194889"/>
                </a:lnTo>
                <a:lnTo>
                  <a:pt x="390137" y="194889"/>
                </a:lnTo>
                <a:lnTo>
                  <a:pt x="383262" y="149033"/>
                </a:lnTo>
                <a:close/>
              </a:path>
              <a:path w="481330" h="344170">
                <a:moveTo>
                  <a:pt x="297902" y="0"/>
                </a:moveTo>
                <a:lnTo>
                  <a:pt x="171866" y="0"/>
                </a:lnTo>
                <a:lnTo>
                  <a:pt x="154680" y="114640"/>
                </a:lnTo>
                <a:lnTo>
                  <a:pt x="315088" y="114640"/>
                </a:lnTo>
                <a:lnTo>
                  <a:pt x="309932" y="80248"/>
                </a:lnTo>
                <a:lnTo>
                  <a:pt x="194782" y="80248"/>
                </a:lnTo>
                <a:lnTo>
                  <a:pt x="201656" y="34392"/>
                </a:lnTo>
                <a:lnTo>
                  <a:pt x="303058" y="34392"/>
                </a:lnTo>
                <a:lnTo>
                  <a:pt x="297902" y="0"/>
                </a:lnTo>
                <a:close/>
              </a:path>
              <a:path w="481330" h="344170">
                <a:moveTo>
                  <a:pt x="303058" y="34392"/>
                </a:moveTo>
                <a:lnTo>
                  <a:pt x="268684" y="34392"/>
                </a:lnTo>
                <a:lnTo>
                  <a:pt x="275559" y="80248"/>
                </a:lnTo>
                <a:lnTo>
                  <a:pt x="309932" y="80248"/>
                </a:lnTo>
                <a:lnTo>
                  <a:pt x="303058" y="34392"/>
                </a:lnTo>
                <a:close/>
              </a:path>
            </a:pathLst>
          </a:custGeom>
          <a:solidFill>
            <a:schemeClr val="accent1">
              <a:lumMod val="50000"/>
            </a:schemeClr>
          </a:solidFill>
        </p:spPr>
        <p:txBody>
          <a:bodyPr wrap="square" lIns="0" tIns="0" rIns="0" bIns="0" rtlCol="0"/>
          <a:lstStyle/>
          <a:p>
            <a:endParaRPr>
              <a:solidFill>
                <a:schemeClr val="accent1">
                  <a:lumMod val="50000"/>
                </a:schemeClr>
              </a:solidFill>
            </a:endParaRPr>
          </a:p>
        </p:txBody>
      </p:sp>
      <p:sp>
        <p:nvSpPr>
          <p:cNvPr id="68" name="object 58">
            <a:extLst>
              <a:ext uri="{FF2B5EF4-FFF2-40B4-BE49-F238E27FC236}">
                <a16:creationId xmlns:a16="http://schemas.microsoft.com/office/drawing/2014/main" id="{C142AF99-EDB8-A66E-61C6-E2CFC5215592}"/>
              </a:ext>
            </a:extLst>
          </p:cNvPr>
          <p:cNvSpPr/>
          <p:nvPr/>
        </p:nvSpPr>
        <p:spPr>
          <a:xfrm>
            <a:off x="4373541" y="6057361"/>
            <a:ext cx="526415" cy="323850"/>
          </a:xfrm>
          <a:custGeom>
            <a:avLst/>
            <a:gdLst/>
            <a:ahLst/>
            <a:cxnLst/>
            <a:rect l="l" t="t" r="r" b="b"/>
            <a:pathLst>
              <a:path w="526414" h="323850">
                <a:moveTo>
                  <a:pt x="275093" y="311149"/>
                </a:moveTo>
                <a:lnTo>
                  <a:pt x="256525" y="311149"/>
                </a:lnTo>
                <a:lnTo>
                  <a:pt x="257096" y="312419"/>
                </a:lnTo>
                <a:lnTo>
                  <a:pt x="265095" y="318769"/>
                </a:lnTo>
                <a:lnTo>
                  <a:pt x="266237" y="318769"/>
                </a:lnTo>
                <a:lnTo>
                  <a:pt x="271379" y="322579"/>
                </a:lnTo>
                <a:lnTo>
                  <a:pt x="277664" y="323849"/>
                </a:lnTo>
                <a:lnTo>
                  <a:pt x="286805" y="323849"/>
                </a:lnTo>
                <a:lnTo>
                  <a:pt x="296910" y="322579"/>
                </a:lnTo>
                <a:lnTo>
                  <a:pt x="305516" y="316229"/>
                </a:lnTo>
                <a:lnTo>
                  <a:pt x="308855" y="312419"/>
                </a:lnTo>
                <a:lnTo>
                  <a:pt x="277092" y="312419"/>
                </a:lnTo>
                <a:lnTo>
                  <a:pt x="275093" y="311149"/>
                </a:lnTo>
                <a:close/>
              </a:path>
              <a:path w="526414" h="323850">
                <a:moveTo>
                  <a:pt x="232529" y="298449"/>
                </a:moveTo>
                <a:lnTo>
                  <a:pt x="221103" y="298449"/>
                </a:lnTo>
                <a:lnTo>
                  <a:pt x="222245" y="302259"/>
                </a:lnTo>
                <a:lnTo>
                  <a:pt x="224531" y="307339"/>
                </a:lnTo>
                <a:lnTo>
                  <a:pt x="227958" y="309879"/>
                </a:lnTo>
                <a:lnTo>
                  <a:pt x="232529" y="313689"/>
                </a:lnTo>
                <a:lnTo>
                  <a:pt x="238242" y="316229"/>
                </a:lnTo>
                <a:lnTo>
                  <a:pt x="244527" y="314959"/>
                </a:lnTo>
                <a:lnTo>
                  <a:pt x="250240" y="314959"/>
                </a:lnTo>
                <a:lnTo>
                  <a:pt x="253668" y="312419"/>
                </a:lnTo>
                <a:lnTo>
                  <a:pt x="256525" y="311149"/>
                </a:lnTo>
                <a:lnTo>
                  <a:pt x="275093" y="311149"/>
                </a:lnTo>
                <a:lnTo>
                  <a:pt x="273093" y="309879"/>
                </a:lnTo>
                <a:lnTo>
                  <a:pt x="267151" y="304799"/>
                </a:lnTo>
                <a:lnTo>
                  <a:pt x="239385" y="304799"/>
                </a:lnTo>
                <a:lnTo>
                  <a:pt x="237100" y="302259"/>
                </a:lnTo>
                <a:lnTo>
                  <a:pt x="232529" y="298449"/>
                </a:lnTo>
                <a:close/>
              </a:path>
              <a:path w="526414" h="323850">
                <a:moveTo>
                  <a:pt x="362220" y="236219"/>
                </a:moveTo>
                <a:lnTo>
                  <a:pt x="359363" y="236219"/>
                </a:lnTo>
                <a:lnTo>
                  <a:pt x="359935" y="237489"/>
                </a:lnTo>
                <a:lnTo>
                  <a:pt x="359935" y="238759"/>
                </a:lnTo>
                <a:lnTo>
                  <a:pt x="358971" y="247649"/>
                </a:lnTo>
                <a:lnTo>
                  <a:pt x="354793" y="255269"/>
                </a:lnTo>
                <a:lnTo>
                  <a:pt x="348044" y="261619"/>
                </a:lnTo>
                <a:lnTo>
                  <a:pt x="339367" y="264159"/>
                </a:lnTo>
                <a:lnTo>
                  <a:pt x="333654" y="264159"/>
                </a:lnTo>
                <a:lnTo>
                  <a:pt x="332690" y="273049"/>
                </a:lnTo>
                <a:lnTo>
                  <a:pt x="328512" y="280669"/>
                </a:lnTo>
                <a:lnTo>
                  <a:pt x="321763" y="285749"/>
                </a:lnTo>
                <a:lnTo>
                  <a:pt x="313086" y="288289"/>
                </a:lnTo>
                <a:lnTo>
                  <a:pt x="307373" y="288289"/>
                </a:lnTo>
                <a:lnTo>
                  <a:pt x="306409" y="297179"/>
                </a:lnTo>
                <a:lnTo>
                  <a:pt x="302231" y="304799"/>
                </a:lnTo>
                <a:lnTo>
                  <a:pt x="295482" y="309879"/>
                </a:lnTo>
                <a:lnTo>
                  <a:pt x="286805" y="312419"/>
                </a:lnTo>
                <a:lnTo>
                  <a:pt x="308855" y="312419"/>
                </a:lnTo>
                <a:lnTo>
                  <a:pt x="312193" y="308609"/>
                </a:lnTo>
                <a:lnTo>
                  <a:pt x="316514" y="299719"/>
                </a:lnTo>
                <a:lnTo>
                  <a:pt x="325441" y="295909"/>
                </a:lnTo>
                <a:lnTo>
                  <a:pt x="333082" y="290829"/>
                </a:lnTo>
                <a:lnTo>
                  <a:pt x="339010" y="283209"/>
                </a:lnTo>
                <a:lnTo>
                  <a:pt x="342795" y="274319"/>
                </a:lnTo>
                <a:lnTo>
                  <a:pt x="352043" y="271779"/>
                </a:lnTo>
                <a:lnTo>
                  <a:pt x="359792" y="265429"/>
                </a:lnTo>
                <a:lnTo>
                  <a:pt x="360762" y="264159"/>
                </a:lnTo>
                <a:lnTo>
                  <a:pt x="335368" y="264159"/>
                </a:lnTo>
                <a:lnTo>
                  <a:pt x="333654" y="262889"/>
                </a:lnTo>
                <a:lnTo>
                  <a:pt x="361732" y="262889"/>
                </a:lnTo>
                <a:lnTo>
                  <a:pt x="365612" y="257809"/>
                </a:lnTo>
                <a:lnTo>
                  <a:pt x="369076" y="248919"/>
                </a:lnTo>
                <a:lnTo>
                  <a:pt x="371361" y="248919"/>
                </a:lnTo>
                <a:lnTo>
                  <a:pt x="384055" y="245109"/>
                </a:lnTo>
                <a:lnTo>
                  <a:pt x="394071" y="237489"/>
                </a:lnTo>
                <a:lnTo>
                  <a:pt x="365648" y="237489"/>
                </a:lnTo>
                <a:lnTo>
                  <a:pt x="362220" y="236219"/>
                </a:lnTo>
                <a:close/>
              </a:path>
              <a:path w="526414" h="323850">
                <a:moveTo>
                  <a:pt x="286112" y="256539"/>
                </a:moveTo>
                <a:lnTo>
                  <a:pt x="269665" y="256539"/>
                </a:lnTo>
                <a:lnTo>
                  <a:pt x="274236" y="259079"/>
                </a:lnTo>
                <a:lnTo>
                  <a:pt x="278806" y="262889"/>
                </a:lnTo>
                <a:lnTo>
                  <a:pt x="279378" y="270509"/>
                </a:lnTo>
                <a:lnTo>
                  <a:pt x="275379" y="275589"/>
                </a:lnTo>
                <a:lnTo>
                  <a:pt x="253097" y="300989"/>
                </a:lnTo>
                <a:lnTo>
                  <a:pt x="251383" y="303529"/>
                </a:lnTo>
                <a:lnTo>
                  <a:pt x="248526" y="304799"/>
                </a:lnTo>
                <a:lnTo>
                  <a:pt x="267151" y="304799"/>
                </a:lnTo>
                <a:lnTo>
                  <a:pt x="265666" y="303529"/>
                </a:lnTo>
                <a:lnTo>
                  <a:pt x="283948" y="283209"/>
                </a:lnTo>
                <a:lnTo>
                  <a:pt x="288251" y="274319"/>
                </a:lnTo>
                <a:lnTo>
                  <a:pt x="289233" y="265429"/>
                </a:lnTo>
                <a:lnTo>
                  <a:pt x="287001" y="257809"/>
                </a:lnTo>
                <a:lnTo>
                  <a:pt x="286112" y="256539"/>
                </a:lnTo>
                <a:close/>
              </a:path>
              <a:path w="526414" h="323850">
                <a:moveTo>
                  <a:pt x="194036" y="279399"/>
                </a:moveTo>
                <a:lnTo>
                  <a:pt x="182824" y="279399"/>
                </a:lnTo>
                <a:lnTo>
                  <a:pt x="183395" y="285749"/>
                </a:lnTo>
                <a:lnTo>
                  <a:pt x="186252" y="292099"/>
                </a:lnTo>
                <a:lnTo>
                  <a:pt x="191394" y="295909"/>
                </a:lnTo>
                <a:lnTo>
                  <a:pt x="195964" y="299719"/>
                </a:lnTo>
                <a:lnTo>
                  <a:pt x="201677" y="302259"/>
                </a:lnTo>
                <a:lnTo>
                  <a:pt x="214247" y="302259"/>
                </a:lnTo>
                <a:lnTo>
                  <a:pt x="221103" y="298449"/>
                </a:lnTo>
                <a:lnTo>
                  <a:pt x="232529" y="298449"/>
                </a:lnTo>
                <a:lnTo>
                  <a:pt x="231958" y="290829"/>
                </a:lnTo>
                <a:lnTo>
                  <a:pt x="205677" y="290829"/>
                </a:lnTo>
                <a:lnTo>
                  <a:pt x="199964" y="288289"/>
                </a:lnTo>
                <a:lnTo>
                  <a:pt x="194250" y="283209"/>
                </a:lnTo>
                <a:lnTo>
                  <a:pt x="194036" y="279399"/>
                </a:lnTo>
                <a:close/>
              </a:path>
              <a:path w="526414" h="323850">
                <a:moveTo>
                  <a:pt x="257667" y="232409"/>
                </a:moveTo>
                <a:lnTo>
                  <a:pt x="239385" y="232409"/>
                </a:lnTo>
                <a:lnTo>
                  <a:pt x="242813" y="233679"/>
                </a:lnTo>
                <a:lnTo>
                  <a:pt x="245098" y="236219"/>
                </a:lnTo>
                <a:lnTo>
                  <a:pt x="250812" y="241299"/>
                </a:lnTo>
                <a:lnTo>
                  <a:pt x="251383" y="250189"/>
                </a:lnTo>
                <a:lnTo>
                  <a:pt x="246241" y="256539"/>
                </a:lnTo>
                <a:lnTo>
                  <a:pt x="219960" y="287019"/>
                </a:lnTo>
                <a:lnTo>
                  <a:pt x="217675" y="289559"/>
                </a:lnTo>
                <a:lnTo>
                  <a:pt x="214247" y="290829"/>
                </a:lnTo>
                <a:lnTo>
                  <a:pt x="231958" y="290829"/>
                </a:lnTo>
                <a:lnTo>
                  <a:pt x="235957" y="285749"/>
                </a:lnTo>
                <a:lnTo>
                  <a:pt x="258239" y="260349"/>
                </a:lnTo>
                <a:lnTo>
                  <a:pt x="260524" y="257809"/>
                </a:lnTo>
                <a:lnTo>
                  <a:pt x="263381" y="256539"/>
                </a:lnTo>
                <a:lnTo>
                  <a:pt x="286112" y="256539"/>
                </a:lnTo>
                <a:lnTo>
                  <a:pt x="281663" y="250189"/>
                </a:lnTo>
                <a:lnTo>
                  <a:pt x="277664" y="247649"/>
                </a:lnTo>
                <a:lnTo>
                  <a:pt x="272522" y="245109"/>
                </a:lnTo>
                <a:lnTo>
                  <a:pt x="261095" y="245109"/>
                </a:lnTo>
                <a:lnTo>
                  <a:pt x="260524" y="238759"/>
                </a:lnTo>
                <a:lnTo>
                  <a:pt x="257667" y="232409"/>
                </a:lnTo>
                <a:close/>
              </a:path>
              <a:path w="526414" h="323850">
                <a:moveTo>
                  <a:pt x="156543" y="255269"/>
                </a:moveTo>
                <a:lnTo>
                  <a:pt x="144545" y="255269"/>
                </a:lnTo>
                <a:lnTo>
                  <a:pt x="145116" y="262889"/>
                </a:lnTo>
                <a:lnTo>
                  <a:pt x="148544" y="269239"/>
                </a:lnTo>
                <a:lnTo>
                  <a:pt x="158828" y="278129"/>
                </a:lnTo>
                <a:lnTo>
                  <a:pt x="165113" y="280669"/>
                </a:lnTo>
                <a:lnTo>
                  <a:pt x="179967" y="280669"/>
                </a:lnTo>
                <a:lnTo>
                  <a:pt x="182824" y="279399"/>
                </a:lnTo>
                <a:lnTo>
                  <a:pt x="194036" y="279399"/>
                </a:lnTo>
                <a:lnTo>
                  <a:pt x="193679" y="273049"/>
                </a:lnTo>
                <a:lnTo>
                  <a:pt x="196250" y="270509"/>
                </a:lnTo>
                <a:lnTo>
                  <a:pt x="163970" y="270509"/>
                </a:lnTo>
                <a:lnTo>
                  <a:pt x="156543" y="261619"/>
                </a:lnTo>
                <a:lnTo>
                  <a:pt x="156543" y="255269"/>
                </a:lnTo>
                <a:close/>
              </a:path>
              <a:path w="526414" h="323850">
                <a:moveTo>
                  <a:pt x="222702" y="205739"/>
                </a:moveTo>
                <a:lnTo>
                  <a:pt x="203963" y="205739"/>
                </a:lnTo>
                <a:lnTo>
                  <a:pt x="207962" y="207009"/>
                </a:lnTo>
                <a:lnTo>
                  <a:pt x="210819" y="209549"/>
                </a:lnTo>
                <a:lnTo>
                  <a:pt x="214863" y="215899"/>
                </a:lnTo>
                <a:lnTo>
                  <a:pt x="216603" y="222249"/>
                </a:lnTo>
                <a:lnTo>
                  <a:pt x="215880" y="228599"/>
                </a:lnTo>
                <a:lnTo>
                  <a:pt x="212533" y="233679"/>
                </a:lnTo>
                <a:lnTo>
                  <a:pt x="186252" y="264159"/>
                </a:lnTo>
                <a:lnTo>
                  <a:pt x="183395" y="267969"/>
                </a:lnTo>
                <a:lnTo>
                  <a:pt x="179396" y="270509"/>
                </a:lnTo>
                <a:lnTo>
                  <a:pt x="196250" y="270509"/>
                </a:lnTo>
                <a:lnTo>
                  <a:pt x="198821" y="267969"/>
                </a:lnTo>
                <a:lnTo>
                  <a:pt x="225102" y="237489"/>
                </a:lnTo>
                <a:lnTo>
                  <a:pt x="227958" y="234949"/>
                </a:lnTo>
                <a:lnTo>
                  <a:pt x="231958" y="232409"/>
                </a:lnTo>
                <a:lnTo>
                  <a:pt x="257667" y="232409"/>
                </a:lnTo>
                <a:lnTo>
                  <a:pt x="252525" y="227329"/>
                </a:lnTo>
                <a:lnTo>
                  <a:pt x="247955" y="223519"/>
                </a:lnTo>
                <a:lnTo>
                  <a:pt x="244813" y="222249"/>
                </a:lnTo>
                <a:lnTo>
                  <a:pt x="227387" y="222249"/>
                </a:lnTo>
                <a:lnTo>
                  <a:pt x="227387" y="214629"/>
                </a:lnTo>
                <a:lnTo>
                  <a:pt x="223959" y="207009"/>
                </a:lnTo>
                <a:lnTo>
                  <a:pt x="222702" y="205739"/>
                </a:lnTo>
                <a:close/>
              </a:path>
              <a:path w="526414" h="323850">
                <a:moveTo>
                  <a:pt x="92897" y="158749"/>
                </a:moveTo>
                <a:lnTo>
                  <a:pt x="78842" y="158749"/>
                </a:lnTo>
                <a:lnTo>
                  <a:pt x="115979" y="201929"/>
                </a:lnTo>
                <a:lnTo>
                  <a:pt x="116550" y="203199"/>
                </a:lnTo>
                <a:lnTo>
                  <a:pt x="117693" y="203199"/>
                </a:lnTo>
                <a:lnTo>
                  <a:pt x="109694" y="212089"/>
                </a:lnTo>
                <a:lnTo>
                  <a:pt x="104106" y="222249"/>
                </a:lnTo>
                <a:lnTo>
                  <a:pt x="123406" y="259079"/>
                </a:lnTo>
                <a:lnTo>
                  <a:pt x="137689" y="259079"/>
                </a:lnTo>
                <a:lnTo>
                  <a:pt x="141117" y="257809"/>
                </a:lnTo>
                <a:lnTo>
                  <a:pt x="144545" y="255269"/>
                </a:lnTo>
                <a:lnTo>
                  <a:pt x="156543" y="255269"/>
                </a:lnTo>
                <a:lnTo>
                  <a:pt x="156543" y="248919"/>
                </a:lnTo>
                <a:lnTo>
                  <a:pt x="157114" y="247649"/>
                </a:lnTo>
                <a:lnTo>
                  <a:pt x="121692" y="247649"/>
                </a:lnTo>
                <a:lnTo>
                  <a:pt x="114265" y="240029"/>
                </a:lnTo>
                <a:lnTo>
                  <a:pt x="114265" y="227329"/>
                </a:lnTo>
                <a:lnTo>
                  <a:pt x="115979" y="223519"/>
                </a:lnTo>
                <a:lnTo>
                  <a:pt x="118264" y="219709"/>
                </a:lnTo>
                <a:lnTo>
                  <a:pt x="139572" y="195579"/>
                </a:lnTo>
                <a:lnTo>
                  <a:pt x="124549" y="195579"/>
                </a:lnTo>
                <a:lnTo>
                  <a:pt x="123977" y="194309"/>
                </a:lnTo>
                <a:lnTo>
                  <a:pt x="92897" y="158749"/>
                </a:lnTo>
                <a:close/>
              </a:path>
              <a:path w="526414" h="323850">
                <a:moveTo>
                  <a:pt x="185109" y="180339"/>
                </a:moveTo>
                <a:lnTo>
                  <a:pt x="165684" y="180339"/>
                </a:lnTo>
                <a:lnTo>
                  <a:pt x="169683" y="181609"/>
                </a:lnTo>
                <a:lnTo>
                  <a:pt x="172540" y="184149"/>
                </a:lnTo>
                <a:lnTo>
                  <a:pt x="176584" y="189229"/>
                </a:lnTo>
                <a:lnTo>
                  <a:pt x="178325" y="195579"/>
                </a:lnTo>
                <a:lnTo>
                  <a:pt x="177601" y="201929"/>
                </a:lnTo>
                <a:lnTo>
                  <a:pt x="174254" y="208279"/>
                </a:lnTo>
                <a:lnTo>
                  <a:pt x="143974" y="242569"/>
                </a:lnTo>
                <a:lnTo>
                  <a:pt x="141117" y="246379"/>
                </a:lnTo>
                <a:lnTo>
                  <a:pt x="137118" y="247649"/>
                </a:lnTo>
                <a:lnTo>
                  <a:pt x="157114" y="247649"/>
                </a:lnTo>
                <a:lnTo>
                  <a:pt x="158257" y="245109"/>
                </a:lnTo>
                <a:lnTo>
                  <a:pt x="160542" y="242569"/>
                </a:lnTo>
                <a:lnTo>
                  <a:pt x="186823" y="212089"/>
                </a:lnTo>
                <a:lnTo>
                  <a:pt x="190251" y="208279"/>
                </a:lnTo>
                <a:lnTo>
                  <a:pt x="194822" y="205739"/>
                </a:lnTo>
                <a:lnTo>
                  <a:pt x="222702" y="205739"/>
                </a:lnTo>
                <a:lnTo>
                  <a:pt x="217675" y="200659"/>
                </a:lnTo>
                <a:lnTo>
                  <a:pt x="212533" y="196849"/>
                </a:lnTo>
                <a:lnTo>
                  <a:pt x="209390" y="195579"/>
                </a:lnTo>
                <a:lnTo>
                  <a:pt x="189108" y="195579"/>
                </a:lnTo>
                <a:lnTo>
                  <a:pt x="188537" y="187959"/>
                </a:lnTo>
                <a:lnTo>
                  <a:pt x="185109" y="180339"/>
                </a:lnTo>
                <a:close/>
              </a:path>
              <a:path w="526414" h="323850">
                <a:moveTo>
                  <a:pt x="305260" y="113029"/>
                </a:moveTo>
                <a:lnTo>
                  <a:pt x="286805" y="113029"/>
                </a:lnTo>
                <a:lnTo>
                  <a:pt x="293090" y="118109"/>
                </a:lnTo>
                <a:lnTo>
                  <a:pt x="389072" y="200659"/>
                </a:lnTo>
                <a:lnTo>
                  <a:pt x="391358" y="207009"/>
                </a:lnTo>
                <a:lnTo>
                  <a:pt x="391358" y="214629"/>
                </a:lnTo>
                <a:lnTo>
                  <a:pt x="390402" y="223519"/>
                </a:lnTo>
                <a:lnTo>
                  <a:pt x="386287" y="229869"/>
                </a:lnTo>
                <a:lnTo>
                  <a:pt x="379708" y="234949"/>
                </a:lnTo>
                <a:lnTo>
                  <a:pt x="371361" y="237489"/>
                </a:lnTo>
                <a:lnTo>
                  <a:pt x="394071" y="237489"/>
                </a:lnTo>
                <a:lnTo>
                  <a:pt x="400445" y="226059"/>
                </a:lnTo>
                <a:lnTo>
                  <a:pt x="402213" y="213359"/>
                </a:lnTo>
                <a:lnTo>
                  <a:pt x="402213" y="209549"/>
                </a:lnTo>
                <a:lnTo>
                  <a:pt x="406783" y="203199"/>
                </a:lnTo>
                <a:lnTo>
                  <a:pt x="413354" y="195579"/>
                </a:lnTo>
                <a:lnTo>
                  <a:pt x="399356" y="195579"/>
                </a:lnTo>
                <a:lnTo>
                  <a:pt x="397642" y="193039"/>
                </a:lnTo>
                <a:lnTo>
                  <a:pt x="393072" y="189229"/>
                </a:lnTo>
                <a:lnTo>
                  <a:pt x="305260" y="113029"/>
                </a:lnTo>
                <a:close/>
              </a:path>
              <a:path w="526414" h="323850">
                <a:moveTo>
                  <a:pt x="241670" y="220979"/>
                </a:moveTo>
                <a:lnTo>
                  <a:pt x="232529" y="220979"/>
                </a:lnTo>
                <a:lnTo>
                  <a:pt x="230244" y="222249"/>
                </a:lnTo>
                <a:lnTo>
                  <a:pt x="244813" y="222249"/>
                </a:lnTo>
                <a:lnTo>
                  <a:pt x="241670" y="220979"/>
                </a:lnTo>
                <a:close/>
              </a:path>
              <a:path w="526414" h="323850">
                <a:moveTo>
                  <a:pt x="167969" y="167639"/>
                </a:moveTo>
                <a:lnTo>
                  <a:pt x="161113" y="168909"/>
                </a:lnTo>
                <a:lnTo>
                  <a:pt x="153115" y="168909"/>
                </a:lnTo>
                <a:lnTo>
                  <a:pt x="145116" y="171449"/>
                </a:lnTo>
                <a:lnTo>
                  <a:pt x="139403" y="177799"/>
                </a:lnTo>
                <a:lnTo>
                  <a:pt x="124549" y="195579"/>
                </a:lnTo>
                <a:lnTo>
                  <a:pt x="139572" y="195579"/>
                </a:lnTo>
                <a:lnTo>
                  <a:pt x="148544" y="185419"/>
                </a:lnTo>
                <a:lnTo>
                  <a:pt x="151972" y="182879"/>
                </a:lnTo>
                <a:lnTo>
                  <a:pt x="156543" y="180339"/>
                </a:lnTo>
                <a:lnTo>
                  <a:pt x="185109" y="180339"/>
                </a:lnTo>
                <a:lnTo>
                  <a:pt x="179396" y="175259"/>
                </a:lnTo>
                <a:lnTo>
                  <a:pt x="174254" y="171449"/>
                </a:lnTo>
                <a:lnTo>
                  <a:pt x="167969" y="167639"/>
                </a:lnTo>
                <a:close/>
              </a:path>
              <a:path w="526414" h="323850">
                <a:moveTo>
                  <a:pt x="206248" y="194309"/>
                </a:moveTo>
                <a:lnTo>
                  <a:pt x="192536" y="194309"/>
                </a:lnTo>
                <a:lnTo>
                  <a:pt x="189108" y="195579"/>
                </a:lnTo>
                <a:lnTo>
                  <a:pt x="209390" y="195579"/>
                </a:lnTo>
                <a:lnTo>
                  <a:pt x="206248" y="194309"/>
                </a:lnTo>
                <a:close/>
              </a:path>
              <a:path w="526414" h="323850">
                <a:moveTo>
                  <a:pt x="405677" y="68579"/>
                </a:moveTo>
                <a:lnTo>
                  <a:pt x="391929" y="68579"/>
                </a:lnTo>
                <a:lnTo>
                  <a:pt x="440492" y="148589"/>
                </a:lnTo>
                <a:lnTo>
                  <a:pt x="399356" y="195579"/>
                </a:lnTo>
                <a:lnTo>
                  <a:pt x="413354" y="195579"/>
                </a:lnTo>
                <a:lnTo>
                  <a:pt x="446205" y="157479"/>
                </a:lnTo>
                <a:lnTo>
                  <a:pt x="474581" y="157479"/>
                </a:lnTo>
                <a:lnTo>
                  <a:pt x="485055" y="151129"/>
                </a:lnTo>
                <a:lnTo>
                  <a:pt x="458774" y="151129"/>
                </a:lnTo>
                <a:lnTo>
                  <a:pt x="455917" y="149859"/>
                </a:lnTo>
                <a:lnTo>
                  <a:pt x="453632" y="147319"/>
                </a:lnTo>
                <a:lnTo>
                  <a:pt x="450204" y="142239"/>
                </a:lnTo>
                <a:lnTo>
                  <a:pt x="434778" y="116839"/>
                </a:lnTo>
                <a:lnTo>
                  <a:pt x="405677" y="68579"/>
                </a:lnTo>
                <a:close/>
              </a:path>
              <a:path w="526414" h="323850">
                <a:moveTo>
                  <a:pt x="245265" y="73659"/>
                </a:moveTo>
                <a:lnTo>
                  <a:pt x="222817" y="73659"/>
                </a:lnTo>
                <a:lnTo>
                  <a:pt x="227387" y="76199"/>
                </a:lnTo>
                <a:lnTo>
                  <a:pt x="195964" y="113029"/>
                </a:lnTo>
                <a:lnTo>
                  <a:pt x="191894" y="118109"/>
                </a:lnTo>
                <a:lnTo>
                  <a:pt x="189108" y="124459"/>
                </a:lnTo>
                <a:lnTo>
                  <a:pt x="187609" y="130809"/>
                </a:lnTo>
                <a:lnTo>
                  <a:pt x="187394" y="138429"/>
                </a:lnTo>
                <a:lnTo>
                  <a:pt x="188546" y="144779"/>
                </a:lnTo>
                <a:lnTo>
                  <a:pt x="213675" y="170179"/>
                </a:lnTo>
                <a:lnTo>
                  <a:pt x="224531" y="170179"/>
                </a:lnTo>
                <a:lnTo>
                  <a:pt x="231244" y="168909"/>
                </a:lnTo>
                <a:lnTo>
                  <a:pt x="237528" y="166369"/>
                </a:lnTo>
                <a:lnTo>
                  <a:pt x="243170" y="162559"/>
                </a:lnTo>
                <a:lnTo>
                  <a:pt x="246759" y="158749"/>
                </a:lnTo>
                <a:lnTo>
                  <a:pt x="216532" y="158749"/>
                </a:lnTo>
                <a:lnTo>
                  <a:pt x="211390" y="156209"/>
                </a:lnTo>
                <a:lnTo>
                  <a:pt x="206819" y="152399"/>
                </a:lnTo>
                <a:lnTo>
                  <a:pt x="201151" y="146049"/>
                </a:lnTo>
                <a:lnTo>
                  <a:pt x="198749" y="137159"/>
                </a:lnTo>
                <a:lnTo>
                  <a:pt x="199669" y="129539"/>
                </a:lnTo>
                <a:lnTo>
                  <a:pt x="203963" y="120649"/>
                </a:lnTo>
                <a:lnTo>
                  <a:pt x="204534" y="120649"/>
                </a:lnTo>
                <a:lnTo>
                  <a:pt x="245265" y="73659"/>
                </a:lnTo>
                <a:close/>
              </a:path>
              <a:path w="526414" h="323850">
                <a:moveTo>
                  <a:pt x="77128" y="0"/>
                </a:moveTo>
                <a:lnTo>
                  <a:pt x="71415" y="8889"/>
                </a:lnTo>
                <a:lnTo>
                  <a:pt x="5713" y="116839"/>
                </a:lnTo>
                <a:lnTo>
                  <a:pt x="0" y="126999"/>
                </a:lnTo>
                <a:lnTo>
                  <a:pt x="9712" y="132079"/>
                </a:lnTo>
                <a:lnTo>
                  <a:pt x="53704" y="160019"/>
                </a:lnTo>
                <a:lnTo>
                  <a:pt x="59962" y="162559"/>
                </a:lnTo>
                <a:lnTo>
                  <a:pt x="66488" y="162559"/>
                </a:lnTo>
                <a:lnTo>
                  <a:pt x="72906" y="161289"/>
                </a:lnTo>
                <a:lnTo>
                  <a:pt x="78842" y="158749"/>
                </a:lnTo>
                <a:lnTo>
                  <a:pt x="92897" y="158749"/>
                </a:lnTo>
                <a:lnTo>
                  <a:pt x="86237" y="151129"/>
                </a:lnTo>
                <a:lnTo>
                  <a:pt x="61131" y="151129"/>
                </a:lnTo>
                <a:lnTo>
                  <a:pt x="59417" y="149859"/>
                </a:lnTo>
                <a:lnTo>
                  <a:pt x="15425" y="123189"/>
                </a:lnTo>
                <a:lnTo>
                  <a:pt x="80556" y="15239"/>
                </a:lnTo>
                <a:lnTo>
                  <a:pt x="101124" y="15239"/>
                </a:lnTo>
                <a:lnTo>
                  <a:pt x="86841" y="6349"/>
                </a:lnTo>
                <a:lnTo>
                  <a:pt x="77128" y="0"/>
                </a:lnTo>
                <a:close/>
              </a:path>
              <a:path w="526414" h="323850">
                <a:moveTo>
                  <a:pt x="474581" y="157479"/>
                </a:moveTo>
                <a:lnTo>
                  <a:pt x="446205" y="157479"/>
                </a:lnTo>
                <a:lnTo>
                  <a:pt x="452240" y="161289"/>
                </a:lnTo>
                <a:lnTo>
                  <a:pt x="458917" y="162559"/>
                </a:lnTo>
                <a:lnTo>
                  <a:pt x="465809" y="161289"/>
                </a:lnTo>
                <a:lnTo>
                  <a:pt x="472486" y="158749"/>
                </a:lnTo>
                <a:lnTo>
                  <a:pt x="474581" y="157479"/>
                </a:lnTo>
                <a:close/>
              </a:path>
              <a:path w="526414" h="323850">
                <a:moveTo>
                  <a:pt x="286234" y="96519"/>
                </a:moveTo>
                <a:lnTo>
                  <a:pt x="235386" y="154939"/>
                </a:lnTo>
                <a:lnTo>
                  <a:pt x="230244" y="157479"/>
                </a:lnTo>
                <a:lnTo>
                  <a:pt x="223959" y="158749"/>
                </a:lnTo>
                <a:lnTo>
                  <a:pt x="246759" y="158749"/>
                </a:lnTo>
                <a:lnTo>
                  <a:pt x="247955" y="157479"/>
                </a:lnTo>
                <a:lnTo>
                  <a:pt x="286805" y="113029"/>
                </a:lnTo>
                <a:lnTo>
                  <a:pt x="305260" y="113029"/>
                </a:lnTo>
                <a:lnTo>
                  <a:pt x="286234" y="96519"/>
                </a:lnTo>
                <a:close/>
              </a:path>
              <a:path w="526414" h="323850">
                <a:moveTo>
                  <a:pt x="101124" y="15239"/>
                </a:moveTo>
                <a:lnTo>
                  <a:pt x="80556" y="15239"/>
                </a:lnTo>
                <a:lnTo>
                  <a:pt x="123977" y="41909"/>
                </a:lnTo>
                <a:lnTo>
                  <a:pt x="128548" y="44449"/>
                </a:lnTo>
                <a:lnTo>
                  <a:pt x="130833" y="49529"/>
                </a:lnTo>
                <a:lnTo>
                  <a:pt x="129119" y="54609"/>
                </a:lnTo>
                <a:lnTo>
                  <a:pt x="125691" y="59689"/>
                </a:lnTo>
                <a:lnTo>
                  <a:pt x="75986" y="142239"/>
                </a:lnTo>
                <a:lnTo>
                  <a:pt x="70844" y="149859"/>
                </a:lnTo>
                <a:lnTo>
                  <a:pt x="67987" y="151129"/>
                </a:lnTo>
                <a:lnTo>
                  <a:pt x="86237" y="151129"/>
                </a:lnTo>
                <a:lnTo>
                  <a:pt x="85127" y="149859"/>
                </a:lnTo>
                <a:lnTo>
                  <a:pt x="134832" y="67309"/>
                </a:lnTo>
                <a:lnTo>
                  <a:pt x="237100" y="67309"/>
                </a:lnTo>
                <a:lnTo>
                  <a:pt x="229672" y="64769"/>
                </a:lnTo>
                <a:lnTo>
                  <a:pt x="167701" y="64769"/>
                </a:lnTo>
                <a:lnTo>
                  <a:pt x="158400" y="63499"/>
                </a:lnTo>
                <a:lnTo>
                  <a:pt x="149312" y="60959"/>
                </a:lnTo>
                <a:lnTo>
                  <a:pt x="140546" y="57149"/>
                </a:lnTo>
                <a:lnTo>
                  <a:pt x="141117" y="53339"/>
                </a:lnTo>
                <a:lnTo>
                  <a:pt x="141117" y="50799"/>
                </a:lnTo>
                <a:lnTo>
                  <a:pt x="140546" y="46989"/>
                </a:lnTo>
                <a:lnTo>
                  <a:pt x="138832" y="40639"/>
                </a:lnTo>
                <a:lnTo>
                  <a:pt x="134832" y="35559"/>
                </a:lnTo>
                <a:lnTo>
                  <a:pt x="129690" y="33019"/>
                </a:lnTo>
                <a:lnTo>
                  <a:pt x="101124" y="15239"/>
                </a:lnTo>
                <a:close/>
              </a:path>
              <a:path w="526414" h="323850">
                <a:moveTo>
                  <a:pt x="460286" y="15239"/>
                </a:moveTo>
                <a:lnTo>
                  <a:pt x="446776" y="15239"/>
                </a:lnTo>
                <a:lnTo>
                  <a:pt x="511336" y="123189"/>
                </a:lnTo>
                <a:lnTo>
                  <a:pt x="467344" y="149859"/>
                </a:lnTo>
                <a:lnTo>
                  <a:pt x="465630" y="151129"/>
                </a:lnTo>
                <a:lnTo>
                  <a:pt x="485055" y="151129"/>
                </a:lnTo>
                <a:lnTo>
                  <a:pt x="516478" y="132079"/>
                </a:lnTo>
                <a:lnTo>
                  <a:pt x="526191" y="125729"/>
                </a:lnTo>
                <a:lnTo>
                  <a:pt x="521049" y="116839"/>
                </a:lnTo>
                <a:lnTo>
                  <a:pt x="460286" y="15239"/>
                </a:lnTo>
                <a:close/>
              </a:path>
              <a:path w="526414" h="323850">
                <a:moveTo>
                  <a:pt x="274807" y="50799"/>
                </a:moveTo>
                <a:lnTo>
                  <a:pt x="267380" y="50799"/>
                </a:lnTo>
                <a:lnTo>
                  <a:pt x="260149" y="52069"/>
                </a:lnTo>
                <a:lnTo>
                  <a:pt x="253240" y="54609"/>
                </a:lnTo>
                <a:lnTo>
                  <a:pt x="246973" y="57149"/>
                </a:lnTo>
                <a:lnTo>
                  <a:pt x="241670" y="62229"/>
                </a:lnTo>
                <a:lnTo>
                  <a:pt x="237100" y="67309"/>
                </a:lnTo>
                <a:lnTo>
                  <a:pt x="134832" y="67309"/>
                </a:lnTo>
                <a:lnTo>
                  <a:pt x="144554" y="71119"/>
                </a:lnTo>
                <a:lnTo>
                  <a:pt x="154757" y="73659"/>
                </a:lnTo>
                <a:lnTo>
                  <a:pt x="175968" y="76199"/>
                </a:lnTo>
                <a:lnTo>
                  <a:pt x="184520" y="74929"/>
                </a:lnTo>
                <a:lnTo>
                  <a:pt x="192965" y="74929"/>
                </a:lnTo>
                <a:lnTo>
                  <a:pt x="201195" y="73659"/>
                </a:lnTo>
                <a:lnTo>
                  <a:pt x="245265" y="73659"/>
                </a:lnTo>
                <a:lnTo>
                  <a:pt x="249669" y="68579"/>
                </a:lnTo>
                <a:lnTo>
                  <a:pt x="254239" y="63499"/>
                </a:lnTo>
                <a:lnTo>
                  <a:pt x="260524" y="60959"/>
                </a:lnTo>
                <a:lnTo>
                  <a:pt x="318839" y="60959"/>
                </a:lnTo>
                <a:lnTo>
                  <a:pt x="299946" y="57149"/>
                </a:lnTo>
                <a:lnTo>
                  <a:pt x="293848" y="54609"/>
                </a:lnTo>
                <a:lnTo>
                  <a:pt x="274807" y="50799"/>
                </a:lnTo>
                <a:close/>
              </a:path>
              <a:path w="526414" h="323850">
                <a:moveTo>
                  <a:pt x="318839" y="60959"/>
                </a:moveTo>
                <a:lnTo>
                  <a:pt x="270237" y="60959"/>
                </a:lnTo>
                <a:lnTo>
                  <a:pt x="270808" y="62229"/>
                </a:lnTo>
                <a:lnTo>
                  <a:pt x="271951" y="62229"/>
                </a:lnTo>
                <a:lnTo>
                  <a:pt x="291331" y="66039"/>
                </a:lnTo>
                <a:lnTo>
                  <a:pt x="310444" y="71119"/>
                </a:lnTo>
                <a:lnTo>
                  <a:pt x="329878" y="74929"/>
                </a:lnTo>
                <a:lnTo>
                  <a:pt x="350222" y="76199"/>
                </a:lnTo>
                <a:lnTo>
                  <a:pt x="360917" y="76199"/>
                </a:lnTo>
                <a:lnTo>
                  <a:pt x="371504" y="74929"/>
                </a:lnTo>
                <a:lnTo>
                  <a:pt x="381877" y="72389"/>
                </a:lnTo>
                <a:lnTo>
                  <a:pt x="391929" y="68579"/>
                </a:lnTo>
                <a:lnTo>
                  <a:pt x="405677" y="68579"/>
                </a:lnTo>
                <a:lnTo>
                  <a:pt x="403380" y="64769"/>
                </a:lnTo>
                <a:lnTo>
                  <a:pt x="337948" y="64769"/>
                </a:lnTo>
                <a:lnTo>
                  <a:pt x="318839" y="60959"/>
                </a:lnTo>
                <a:close/>
              </a:path>
              <a:path w="526414" h="323850">
                <a:moveTo>
                  <a:pt x="221674" y="63499"/>
                </a:moveTo>
                <a:lnTo>
                  <a:pt x="199392" y="63499"/>
                </a:lnTo>
                <a:lnTo>
                  <a:pt x="184538" y="64769"/>
                </a:lnTo>
                <a:lnTo>
                  <a:pt x="229672" y="64769"/>
                </a:lnTo>
                <a:lnTo>
                  <a:pt x="221674" y="63499"/>
                </a:lnTo>
                <a:close/>
              </a:path>
              <a:path w="526414" h="323850">
                <a:moveTo>
                  <a:pt x="450776" y="0"/>
                </a:moveTo>
                <a:lnTo>
                  <a:pt x="441063" y="6349"/>
                </a:lnTo>
                <a:lnTo>
                  <a:pt x="397642" y="33019"/>
                </a:lnTo>
                <a:lnTo>
                  <a:pt x="392500" y="35559"/>
                </a:lnTo>
                <a:lnTo>
                  <a:pt x="388501" y="40639"/>
                </a:lnTo>
                <a:lnTo>
                  <a:pt x="386787" y="46989"/>
                </a:lnTo>
                <a:lnTo>
                  <a:pt x="385644" y="50799"/>
                </a:lnTo>
                <a:lnTo>
                  <a:pt x="385644" y="54609"/>
                </a:lnTo>
                <a:lnTo>
                  <a:pt x="387358" y="59689"/>
                </a:lnTo>
                <a:lnTo>
                  <a:pt x="378351" y="62229"/>
                </a:lnTo>
                <a:lnTo>
                  <a:pt x="360122" y="64769"/>
                </a:lnTo>
                <a:lnTo>
                  <a:pt x="403380" y="64769"/>
                </a:lnTo>
                <a:lnTo>
                  <a:pt x="398785" y="57149"/>
                </a:lnTo>
                <a:lnTo>
                  <a:pt x="395357" y="52069"/>
                </a:lnTo>
                <a:lnTo>
                  <a:pt x="397071" y="45719"/>
                </a:lnTo>
                <a:lnTo>
                  <a:pt x="401642" y="41909"/>
                </a:lnTo>
                <a:lnTo>
                  <a:pt x="402784" y="41909"/>
                </a:lnTo>
                <a:lnTo>
                  <a:pt x="446776" y="15239"/>
                </a:lnTo>
                <a:lnTo>
                  <a:pt x="460286" y="15239"/>
                </a:lnTo>
                <a:lnTo>
                  <a:pt x="456489" y="8889"/>
                </a:lnTo>
                <a:lnTo>
                  <a:pt x="450776" y="0"/>
                </a:lnTo>
                <a:close/>
              </a:path>
            </a:pathLst>
          </a:custGeom>
          <a:solidFill>
            <a:schemeClr val="accent6">
              <a:lumMod val="50000"/>
            </a:schemeClr>
          </a:solidFill>
        </p:spPr>
        <p:txBody>
          <a:bodyPr wrap="square" lIns="0" tIns="0" rIns="0" bIns="0" rtlCol="0"/>
          <a:lstStyle/>
          <a:p>
            <a:endParaRPr>
              <a:solidFill>
                <a:schemeClr val="accent6">
                  <a:lumMod val="50000"/>
                </a:schemeClr>
              </a:solidFill>
            </a:endParaRPr>
          </a:p>
        </p:txBody>
      </p:sp>
      <p:sp>
        <p:nvSpPr>
          <p:cNvPr id="69" name="object 25">
            <a:extLst>
              <a:ext uri="{FF2B5EF4-FFF2-40B4-BE49-F238E27FC236}">
                <a16:creationId xmlns:a16="http://schemas.microsoft.com/office/drawing/2014/main" id="{47AEF669-0573-B627-F42A-D00720ABC8EA}"/>
              </a:ext>
            </a:extLst>
          </p:cNvPr>
          <p:cNvSpPr txBox="1"/>
          <p:nvPr/>
        </p:nvSpPr>
        <p:spPr>
          <a:xfrm>
            <a:off x="9048367" y="3154172"/>
            <a:ext cx="2664587" cy="629018"/>
          </a:xfrm>
          <a:prstGeom prst="rect">
            <a:avLst/>
          </a:prstGeom>
        </p:spPr>
        <p:txBody>
          <a:bodyPr vert="horz" wrap="square" lIns="0" tIns="13335" rIns="0" bIns="0" rtlCol="0">
            <a:spAutoFit/>
          </a:bodyPr>
          <a:lstStyle/>
          <a:p>
            <a:pPr marL="12700" marR="5080">
              <a:lnSpc>
                <a:spcPct val="100000"/>
              </a:lnSpc>
              <a:spcBef>
                <a:spcPts val="105"/>
              </a:spcBef>
            </a:pPr>
            <a:r>
              <a:rPr sz="2000">
                <a:solidFill>
                  <a:schemeClr val="accent4">
                    <a:lumMod val="50000"/>
                  </a:schemeClr>
                </a:solidFill>
                <a:latin typeface="Calibri"/>
                <a:cs typeface="Calibri"/>
              </a:rPr>
              <a:t>$</a:t>
            </a:r>
            <a:r>
              <a:rPr sz="2000" spc="-10">
                <a:solidFill>
                  <a:schemeClr val="accent4">
                    <a:lumMod val="50000"/>
                  </a:schemeClr>
                </a:solidFill>
                <a:latin typeface="Calibri"/>
                <a:cs typeface="Calibri"/>
              </a:rPr>
              <a:t> </a:t>
            </a:r>
            <a:r>
              <a:rPr sz="2000">
                <a:solidFill>
                  <a:schemeClr val="accent4">
                    <a:lumMod val="50000"/>
                  </a:schemeClr>
                </a:solidFill>
                <a:latin typeface="Calibri"/>
                <a:cs typeface="Calibri"/>
              </a:rPr>
              <a:t>1.4</a:t>
            </a:r>
            <a:r>
              <a:rPr sz="2000" spc="-30">
                <a:solidFill>
                  <a:schemeClr val="accent4">
                    <a:lumMod val="50000"/>
                  </a:schemeClr>
                </a:solidFill>
                <a:latin typeface="Calibri"/>
                <a:cs typeface="Calibri"/>
              </a:rPr>
              <a:t> </a:t>
            </a:r>
            <a:r>
              <a:rPr sz="2000" spc="-5">
                <a:solidFill>
                  <a:schemeClr val="accent4">
                    <a:lumMod val="50000"/>
                  </a:schemeClr>
                </a:solidFill>
                <a:latin typeface="Calibri"/>
                <a:cs typeface="Calibri"/>
              </a:rPr>
              <a:t>bn</a:t>
            </a:r>
            <a:r>
              <a:rPr sz="2000" spc="-25">
                <a:solidFill>
                  <a:schemeClr val="accent4">
                    <a:lumMod val="50000"/>
                  </a:schemeClr>
                </a:solidFill>
                <a:latin typeface="Calibri"/>
                <a:cs typeface="Calibri"/>
              </a:rPr>
              <a:t> </a:t>
            </a:r>
            <a:r>
              <a:rPr sz="2000">
                <a:solidFill>
                  <a:schemeClr val="accent4">
                    <a:lumMod val="50000"/>
                  </a:schemeClr>
                </a:solidFill>
                <a:latin typeface="Calibri"/>
                <a:cs typeface="Calibri"/>
              </a:rPr>
              <a:t>Fund</a:t>
            </a:r>
            <a:r>
              <a:rPr sz="2000" spc="-25">
                <a:solidFill>
                  <a:schemeClr val="accent4">
                    <a:lumMod val="50000"/>
                  </a:schemeClr>
                </a:solidFill>
                <a:latin typeface="Calibri"/>
                <a:cs typeface="Calibri"/>
              </a:rPr>
              <a:t> </a:t>
            </a:r>
            <a:r>
              <a:rPr sz="2000" spc="-5">
                <a:solidFill>
                  <a:schemeClr val="accent4">
                    <a:lumMod val="50000"/>
                  </a:schemeClr>
                </a:solidFill>
                <a:latin typeface="Calibri"/>
                <a:cs typeface="Calibri"/>
              </a:rPr>
              <a:t>of</a:t>
            </a:r>
            <a:r>
              <a:rPr sz="2000" spc="-15">
                <a:solidFill>
                  <a:schemeClr val="accent4">
                    <a:lumMod val="50000"/>
                  </a:schemeClr>
                </a:solidFill>
                <a:latin typeface="Calibri"/>
                <a:cs typeface="Calibri"/>
              </a:rPr>
              <a:t> </a:t>
            </a:r>
            <a:r>
              <a:rPr sz="2000">
                <a:solidFill>
                  <a:schemeClr val="accent4">
                    <a:lumMod val="50000"/>
                  </a:schemeClr>
                </a:solidFill>
                <a:latin typeface="Calibri"/>
                <a:cs typeface="Calibri"/>
              </a:rPr>
              <a:t>Fund</a:t>
            </a:r>
            <a:r>
              <a:rPr sz="2000" spc="-15">
                <a:solidFill>
                  <a:schemeClr val="accent4">
                    <a:lumMod val="50000"/>
                  </a:schemeClr>
                </a:solidFill>
                <a:latin typeface="Calibri"/>
                <a:cs typeface="Calibri"/>
              </a:rPr>
              <a:t> </a:t>
            </a:r>
            <a:r>
              <a:rPr sz="2000" spc="-20">
                <a:solidFill>
                  <a:schemeClr val="accent4">
                    <a:lumMod val="50000"/>
                  </a:schemeClr>
                </a:solidFill>
                <a:latin typeface="Calibri"/>
                <a:cs typeface="Calibri"/>
              </a:rPr>
              <a:t>for </a:t>
            </a:r>
            <a:r>
              <a:rPr sz="2000" spc="-440">
                <a:solidFill>
                  <a:schemeClr val="accent4">
                    <a:lumMod val="50000"/>
                  </a:schemeClr>
                </a:solidFill>
                <a:latin typeface="Calibri"/>
                <a:cs typeface="Calibri"/>
              </a:rPr>
              <a:t> </a:t>
            </a:r>
            <a:r>
              <a:rPr sz="2000" spc="-5">
                <a:solidFill>
                  <a:schemeClr val="accent4">
                    <a:lumMod val="50000"/>
                  </a:schemeClr>
                </a:solidFill>
                <a:latin typeface="Calibri"/>
                <a:cs typeface="Calibri"/>
              </a:rPr>
              <a:t>Startups</a:t>
            </a:r>
            <a:endParaRPr sz="2000">
              <a:solidFill>
                <a:schemeClr val="accent4">
                  <a:lumMod val="50000"/>
                </a:schemeClr>
              </a:solidFill>
              <a:latin typeface="Calibri"/>
              <a:cs typeface="Calibri"/>
            </a:endParaRPr>
          </a:p>
        </p:txBody>
      </p:sp>
    </p:spTree>
    <p:extLst>
      <p:ext uri="{BB962C8B-B14F-4D97-AF65-F5344CB8AC3E}">
        <p14:creationId xmlns:p14="http://schemas.microsoft.com/office/powerpoint/2010/main" val="2835584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5;p2">
            <a:extLst>
              <a:ext uri="{FF2B5EF4-FFF2-40B4-BE49-F238E27FC236}">
                <a16:creationId xmlns:a16="http://schemas.microsoft.com/office/drawing/2014/main" id="{AEA1562B-756F-0AC4-23A0-73D89B440830}"/>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STARTUP INDIA HUB</a:t>
            </a:r>
          </a:p>
        </p:txBody>
      </p:sp>
      <p:sp>
        <p:nvSpPr>
          <p:cNvPr id="3" name="Rectangle: Rounded Corners 2">
            <a:extLst>
              <a:ext uri="{FF2B5EF4-FFF2-40B4-BE49-F238E27FC236}">
                <a16:creationId xmlns:a16="http://schemas.microsoft.com/office/drawing/2014/main" id="{01CACA69-FDC8-C21E-9D68-AF40160166CE}"/>
              </a:ext>
            </a:extLst>
          </p:cNvPr>
          <p:cNvSpPr/>
          <p:nvPr/>
        </p:nvSpPr>
        <p:spPr>
          <a:xfrm>
            <a:off x="334963" y="1168748"/>
            <a:ext cx="11428922" cy="92581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Trebuchet MS" panose="020B0603020202020204" pitchFamily="34" charset="0"/>
              <a:ea typeface="+mn-ea"/>
              <a:cs typeface="Calibri" panose="020F0502020204030204" pitchFamily="34" charset="0"/>
            </a:endParaRPr>
          </a:p>
        </p:txBody>
      </p:sp>
      <p:pic>
        <p:nvPicPr>
          <p:cNvPr id="4" name="Picture 3">
            <a:extLst>
              <a:ext uri="{FF2B5EF4-FFF2-40B4-BE49-F238E27FC236}">
                <a16:creationId xmlns:a16="http://schemas.microsoft.com/office/drawing/2014/main" id="{3D6455FD-8E4F-C9B4-FB6B-6D36845D6186}"/>
              </a:ext>
            </a:extLst>
          </p:cNvPr>
          <p:cNvPicPr>
            <a:picLocks noChangeAspect="1"/>
          </p:cNvPicPr>
          <p:nvPr/>
        </p:nvPicPr>
        <p:blipFill>
          <a:blip r:embed="rId3"/>
          <a:stretch>
            <a:fillRect/>
          </a:stretch>
        </p:blipFill>
        <p:spPr>
          <a:xfrm>
            <a:off x="6693320" y="3915909"/>
            <a:ext cx="1415233" cy="1534054"/>
          </a:xfrm>
          <a:prstGeom prst="rect">
            <a:avLst/>
          </a:prstGeom>
        </p:spPr>
      </p:pic>
      <p:pic>
        <p:nvPicPr>
          <p:cNvPr id="5" name="Picture 4">
            <a:extLst>
              <a:ext uri="{FF2B5EF4-FFF2-40B4-BE49-F238E27FC236}">
                <a16:creationId xmlns:a16="http://schemas.microsoft.com/office/drawing/2014/main" id="{5502755B-F929-8ACE-0F33-A3BC80960E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79768" y="3927067"/>
            <a:ext cx="2608549" cy="1534055"/>
          </a:xfrm>
          <a:prstGeom prst="rect">
            <a:avLst/>
          </a:prstGeom>
        </p:spPr>
      </p:pic>
      <p:pic>
        <p:nvPicPr>
          <p:cNvPr id="6" name="Picture 5">
            <a:extLst>
              <a:ext uri="{FF2B5EF4-FFF2-40B4-BE49-F238E27FC236}">
                <a16:creationId xmlns:a16="http://schemas.microsoft.com/office/drawing/2014/main" id="{F466DF4B-59BC-4112-5D54-BDDAB7DB5AC2}"/>
              </a:ext>
            </a:extLst>
          </p:cNvPr>
          <p:cNvPicPr>
            <a:picLocks noChangeAspect="1"/>
          </p:cNvPicPr>
          <p:nvPr/>
        </p:nvPicPr>
        <p:blipFill>
          <a:blip r:embed="rId5"/>
          <a:stretch>
            <a:fillRect/>
          </a:stretch>
        </p:blipFill>
        <p:spPr>
          <a:xfrm>
            <a:off x="4027174" y="3133508"/>
            <a:ext cx="4081379" cy="488552"/>
          </a:xfrm>
          <a:prstGeom prst="rect">
            <a:avLst/>
          </a:prstGeom>
        </p:spPr>
      </p:pic>
      <p:pic>
        <p:nvPicPr>
          <p:cNvPr id="7" name="Picture 6">
            <a:extLst>
              <a:ext uri="{FF2B5EF4-FFF2-40B4-BE49-F238E27FC236}">
                <a16:creationId xmlns:a16="http://schemas.microsoft.com/office/drawing/2014/main" id="{CF305BE7-FDAF-9BDD-4F84-C54649C27E68}"/>
              </a:ext>
            </a:extLst>
          </p:cNvPr>
          <p:cNvPicPr>
            <a:picLocks noChangeAspect="1"/>
          </p:cNvPicPr>
          <p:nvPr/>
        </p:nvPicPr>
        <p:blipFill>
          <a:blip r:embed="rId6"/>
          <a:stretch>
            <a:fillRect/>
          </a:stretch>
        </p:blipFill>
        <p:spPr>
          <a:xfrm>
            <a:off x="4027174" y="3607496"/>
            <a:ext cx="4081379" cy="319571"/>
          </a:xfrm>
          <a:prstGeom prst="rect">
            <a:avLst/>
          </a:prstGeom>
        </p:spPr>
      </p:pic>
      <p:grpSp>
        <p:nvGrpSpPr>
          <p:cNvPr id="8" name="Group 7">
            <a:extLst>
              <a:ext uri="{FF2B5EF4-FFF2-40B4-BE49-F238E27FC236}">
                <a16:creationId xmlns:a16="http://schemas.microsoft.com/office/drawing/2014/main" id="{50F34BD4-0920-34C9-7E93-F05D8E71CD16}"/>
              </a:ext>
            </a:extLst>
          </p:cNvPr>
          <p:cNvGrpSpPr/>
          <p:nvPr/>
        </p:nvGrpSpPr>
        <p:grpSpPr>
          <a:xfrm>
            <a:off x="3895659" y="2988286"/>
            <a:ext cx="4400683" cy="3501414"/>
            <a:chOff x="2094899" y="1081795"/>
            <a:chExt cx="4400683" cy="3501414"/>
          </a:xfrm>
        </p:grpSpPr>
        <p:sp>
          <p:nvSpPr>
            <p:cNvPr id="9" name="Freeform 29">
              <a:extLst>
                <a:ext uri="{FF2B5EF4-FFF2-40B4-BE49-F238E27FC236}">
                  <a16:creationId xmlns:a16="http://schemas.microsoft.com/office/drawing/2014/main" id="{C383AC7A-0A5E-9CE9-63B6-054E29453508}"/>
                </a:ext>
              </a:extLst>
            </p:cNvPr>
            <p:cNvSpPr>
              <a:spLocks/>
            </p:cNvSpPr>
            <p:nvPr/>
          </p:nvSpPr>
          <p:spPr bwMode="auto">
            <a:xfrm>
              <a:off x="3506519" y="4087866"/>
              <a:ext cx="1590198" cy="495343"/>
            </a:xfrm>
            <a:custGeom>
              <a:avLst/>
              <a:gdLst/>
              <a:ahLst/>
              <a:cxnLst>
                <a:cxn ang="0">
                  <a:pos x="335" y="0"/>
                </a:cxn>
                <a:cxn ang="0">
                  <a:pos x="322" y="0"/>
                </a:cxn>
                <a:cxn ang="0">
                  <a:pos x="143" y="0"/>
                </a:cxn>
                <a:cxn ang="0">
                  <a:pos x="102" y="128"/>
                </a:cxn>
                <a:cxn ang="0">
                  <a:pos x="108" y="204"/>
                </a:cxn>
                <a:cxn ang="0">
                  <a:pos x="322" y="204"/>
                </a:cxn>
                <a:cxn ang="0">
                  <a:pos x="335" y="204"/>
                </a:cxn>
                <a:cxn ang="0">
                  <a:pos x="549" y="204"/>
                </a:cxn>
                <a:cxn ang="0">
                  <a:pos x="555" y="128"/>
                </a:cxn>
                <a:cxn ang="0">
                  <a:pos x="513" y="0"/>
                </a:cxn>
                <a:cxn ang="0">
                  <a:pos x="335" y="0"/>
                </a:cxn>
              </a:cxnLst>
              <a:rect l="0" t="0" r="r" b="b"/>
              <a:pathLst>
                <a:path w="656" h="204">
                  <a:moveTo>
                    <a:pt x="335" y="0"/>
                  </a:moveTo>
                  <a:cubicBezTo>
                    <a:pt x="322" y="0"/>
                    <a:pt x="322" y="0"/>
                    <a:pt x="322" y="0"/>
                  </a:cubicBezTo>
                  <a:cubicBezTo>
                    <a:pt x="143" y="0"/>
                    <a:pt x="143" y="0"/>
                    <a:pt x="143" y="0"/>
                  </a:cubicBezTo>
                  <a:cubicBezTo>
                    <a:pt x="143" y="0"/>
                    <a:pt x="142" y="88"/>
                    <a:pt x="102" y="128"/>
                  </a:cubicBezTo>
                  <a:cubicBezTo>
                    <a:pt x="62" y="169"/>
                    <a:pt x="0" y="204"/>
                    <a:pt x="108" y="204"/>
                  </a:cubicBezTo>
                  <a:cubicBezTo>
                    <a:pt x="322" y="204"/>
                    <a:pt x="322" y="204"/>
                    <a:pt x="322" y="204"/>
                  </a:cubicBezTo>
                  <a:cubicBezTo>
                    <a:pt x="335" y="204"/>
                    <a:pt x="335" y="204"/>
                    <a:pt x="335" y="204"/>
                  </a:cubicBezTo>
                  <a:cubicBezTo>
                    <a:pt x="549" y="204"/>
                    <a:pt x="549" y="204"/>
                    <a:pt x="549" y="204"/>
                  </a:cubicBezTo>
                  <a:cubicBezTo>
                    <a:pt x="656" y="204"/>
                    <a:pt x="594" y="169"/>
                    <a:pt x="555" y="128"/>
                  </a:cubicBezTo>
                  <a:cubicBezTo>
                    <a:pt x="515" y="88"/>
                    <a:pt x="513" y="0"/>
                    <a:pt x="513" y="0"/>
                  </a:cubicBezTo>
                  <a:lnTo>
                    <a:pt x="335" y="0"/>
                  </a:lnTo>
                  <a:close/>
                </a:path>
              </a:pathLst>
            </a:custGeom>
            <a:gradFill>
              <a:gsLst>
                <a:gs pos="42000">
                  <a:schemeClr val="bg1">
                    <a:lumMod val="75000"/>
                  </a:schemeClr>
                </a:gs>
                <a:gs pos="6000">
                  <a:schemeClr val="bg1">
                    <a:lumMod val="85000"/>
                  </a:schemeClr>
                </a:gs>
                <a:gs pos="0">
                  <a:schemeClr val="bg1">
                    <a:lumMod val="65000"/>
                  </a:schemeClr>
                </a:gs>
              </a:gsLst>
              <a:lin ang="5400000" scaled="0"/>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10" name="Freeform 27">
              <a:extLst>
                <a:ext uri="{FF2B5EF4-FFF2-40B4-BE49-F238E27FC236}">
                  <a16:creationId xmlns:a16="http://schemas.microsoft.com/office/drawing/2014/main" id="{E04EA090-3D55-9B73-EA57-5BD87A0E8BEF}"/>
                </a:ext>
              </a:extLst>
            </p:cNvPr>
            <p:cNvSpPr>
              <a:spLocks/>
            </p:cNvSpPr>
            <p:nvPr/>
          </p:nvSpPr>
          <p:spPr bwMode="auto">
            <a:xfrm>
              <a:off x="2094899" y="3690315"/>
              <a:ext cx="4400683" cy="397550"/>
            </a:xfrm>
            <a:custGeom>
              <a:avLst/>
              <a:gdLst/>
              <a:ahLst/>
              <a:cxnLst>
                <a:cxn ang="0">
                  <a:pos x="0" y="0"/>
                </a:cxn>
                <a:cxn ang="0">
                  <a:pos x="0" y="100"/>
                </a:cxn>
                <a:cxn ang="0">
                  <a:pos x="56" y="164"/>
                </a:cxn>
                <a:cxn ang="0">
                  <a:pos x="893" y="164"/>
                </a:cxn>
                <a:cxn ang="0">
                  <a:pos x="921" y="164"/>
                </a:cxn>
                <a:cxn ang="0">
                  <a:pos x="1757" y="164"/>
                </a:cxn>
                <a:cxn ang="0">
                  <a:pos x="1816" y="100"/>
                </a:cxn>
                <a:cxn ang="0">
                  <a:pos x="1816" y="0"/>
                </a:cxn>
                <a:cxn ang="0">
                  <a:pos x="0" y="0"/>
                </a:cxn>
              </a:cxnLst>
              <a:rect l="0" t="0" r="r" b="b"/>
              <a:pathLst>
                <a:path w="1816" h="164">
                  <a:moveTo>
                    <a:pt x="0" y="0"/>
                  </a:moveTo>
                  <a:cubicBezTo>
                    <a:pt x="0" y="100"/>
                    <a:pt x="0" y="100"/>
                    <a:pt x="0" y="100"/>
                  </a:cubicBezTo>
                  <a:cubicBezTo>
                    <a:pt x="0" y="130"/>
                    <a:pt x="27" y="164"/>
                    <a:pt x="56" y="164"/>
                  </a:cubicBezTo>
                  <a:cubicBezTo>
                    <a:pt x="893" y="164"/>
                    <a:pt x="893" y="164"/>
                    <a:pt x="893" y="164"/>
                  </a:cubicBezTo>
                  <a:cubicBezTo>
                    <a:pt x="921" y="164"/>
                    <a:pt x="921" y="164"/>
                    <a:pt x="921" y="164"/>
                  </a:cubicBezTo>
                  <a:cubicBezTo>
                    <a:pt x="1757" y="164"/>
                    <a:pt x="1757" y="164"/>
                    <a:pt x="1757" y="164"/>
                  </a:cubicBezTo>
                  <a:cubicBezTo>
                    <a:pt x="1787" y="164"/>
                    <a:pt x="1816" y="130"/>
                    <a:pt x="1816" y="100"/>
                  </a:cubicBezTo>
                  <a:cubicBezTo>
                    <a:pt x="1816" y="0"/>
                    <a:pt x="1816" y="0"/>
                    <a:pt x="1816" y="0"/>
                  </a:cubicBezTo>
                  <a:lnTo>
                    <a:pt x="0" y="0"/>
                  </a:lnTo>
                  <a:close/>
                </a:path>
              </a:pathLst>
            </a:custGeom>
            <a:gradFill>
              <a:gsLst>
                <a:gs pos="83000">
                  <a:schemeClr val="bg1">
                    <a:lumMod val="75000"/>
                  </a:schemeClr>
                </a:gs>
                <a:gs pos="54000">
                  <a:schemeClr val="bg1">
                    <a:lumMod val="85000"/>
                  </a:schemeClr>
                </a:gs>
              </a:gsLst>
              <a:lin ang="1800000" scaled="0"/>
            </a:gra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 </a:t>
              </a:r>
            </a:p>
          </p:txBody>
        </p:sp>
        <p:sp>
          <p:nvSpPr>
            <p:cNvPr id="11" name="Freeform 5">
              <a:extLst>
                <a:ext uri="{FF2B5EF4-FFF2-40B4-BE49-F238E27FC236}">
                  <a16:creationId xmlns:a16="http://schemas.microsoft.com/office/drawing/2014/main" id="{8ED43927-C2FC-3707-CB46-CFBCD3686107}"/>
                </a:ext>
              </a:extLst>
            </p:cNvPr>
            <p:cNvSpPr>
              <a:spLocks noEditPoints="1"/>
            </p:cNvSpPr>
            <p:nvPr/>
          </p:nvSpPr>
          <p:spPr bwMode="auto">
            <a:xfrm>
              <a:off x="2094899" y="1081795"/>
              <a:ext cx="4400683" cy="2608522"/>
            </a:xfrm>
            <a:custGeom>
              <a:avLst/>
              <a:gdLst/>
              <a:ahLst/>
              <a:cxnLst>
                <a:cxn ang="0">
                  <a:pos x="1757" y="0"/>
                </a:cxn>
                <a:cxn ang="0">
                  <a:pos x="921" y="0"/>
                </a:cxn>
                <a:cxn ang="0">
                  <a:pos x="893" y="0"/>
                </a:cxn>
                <a:cxn ang="0">
                  <a:pos x="56" y="0"/>
                </a:cxn>
                <a:cxn ang="0">
                  <a:pos x="0" y="47"/>
                </a:cxn>
                <a:cxn ang="0">
                  <a:pos x="0" y="1076"/>
                </a:cxn>
                <a:cxn ang="0">
                  <a:pos x="1816" y="1076"/>
                </a:cxn>
                <a:cxn ang="0">
                  <a:pos x="1816" y="47"/>
                </a:cxn>
                <a:cxn ang="0">
                  <a:pos x="1757" y="0"/>
                </a:cxn>
                <a:cxn ang="0">
                  <a:pos x="1732" y="1000"/>
                </a:cxn>
                <a:cxn ang="0">
                  <a:pos x="76" y="1000"/>
                </a:cxn>
                <a:cxn ang="0">
                  <a:pos x="76" y="68"/>
                </a:cxn>
                <a:cxn ang="0">
                  <a:pos x="1732" y="68"/>
                </a:cxn>
                <a:cxn ang="0">
                  <a:pos x="1732" y="1000"/>
                </a:cxn>
              </a:cxnLst>
              <a:rect l="0" t="0" r="r" b="b"/>
              <a:pathLst>
                <a:path w="1816" h="1076">
                  <a:moveTo>
                    <a:pt x="1757" y="0"/>
                  </a:moveTo>
                  <a:cubicBezTo>
                    <a:pt x="921" y="0"/>
                    <a:pt x="921" y="0"/>
                    <a:pt x="921" y="0"/>
                  </a:cubicBezTo>
                  <a:cubicBezTo>
                    <a:pt x="893" y="0"/>
                    <a:pt x="893" y="0"/>
                    <a:pt x="893" y="0"/>
                  </a:cubicBezTo>
                  <a:cubicBezTo>
                    <a:pt x="56" y="0"/>
                    <a:pt x="56" y="0"/>
                    <a:pt x="56" y="0"/>
                  </a:cubicBezTo>
                  <a:cubicBezTo>
                    <a:pt x="27" y="0"/>
                    <a:pt x="0" y="17"/>
                    <a:pt x="0" y="47"/>
                  </a:cubicBezTo>
                  <a:cubicBezTo>
                    <a:pt x="0" y="1076"/>
                    <a:pt x="0" y="1076"/>
                    <a:pt x="0" y="1076"/>
                  </a:cubicBezTo>
                  <a:cubicBezTo>
                    <a:pt x="1816" y="1076"/>
                    <a:pt x="1816" y="1076"/>
                    <a:pt x="1816" y="1076"/>
                  </a:cubicBezTo>
                  <a:cubicBezTo>
                    <a:pt x="1816" y="47"/>
                    <a:pt x="1816" y="47"/>
                    <a:pt x="1816" y="47"/>
                  </a:cubicBezTo>
                  <a:cubicBezTo>
                    <a:pt x="1816" y="17"/>
                    <a:pt x="1787" y="0"/>
                    <a:pt x="1757" y="0"/>
                  </a:cubicBezTo>
                  <a:moveTo>
                    <a:pt x="1732" y="1000"/>
                  </a:moveTo>
                  <a:cubicBezTo>
                    <a:pt x="76" y="1000"/>
                    <a:pt x="76" y="1000"/>
                    <a:pt x="76" y="1000"/>
                  </a:cubicBezTo>
                  <a:cubicBezTo>
                    <a:pt x="76" y="68"/>
                    <a:pt x="76" y="68"/>
                    <a:pt x="76" y="68"/>
                  </a:cubicBezTo>
                  <a:cubicBezTo>
                    <a:pt x="1732" y="68"/>
                    <a:pt x="1732" y="68"/>
                    <a:pt x="1732" y="68"/>
                  </a:cubicBezTo>
                  <a:cubicBezTo>
                    <a:pt x="1732" y="1000"/>
                    <a:pt x="1732" y="1000"/>
                    <a:pt x="1732" y="1000"/>
                  </a:cubicBezTo>
                </a:path>
              </a:pathLst>
            </a:custGeom>
            <a:solidFill>
              <a:schemeClr val="tx1">
                <a:lumMod val="50000"/>
                <a:lumOff val="50000"/>
              </a:schemeClr>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grpSp>
      <p:sp>
        <p:nvSpPr>
          <p:cNvPr id="12" name="TextBox 11">
            <a:extLst>
              <a:ext uri="{FF2B5EF4-FFF2-40B4-BE49-F238E27FC236}">
                <a16:creationId xmlns:a16="http://schemas.microsoft.com/office/drawing/2014/main" id="{660502E0-877F-4D07-556A-D11E3E44DF2F}"/>
              </a:ext>
            </a:extLst>
          </p:cNvPr>
          <p:cNvSpPr txBox="1"/>
          <p:nvPr/>
        </p:nvSpPr>
        <p:spPr>
          <a:xfrm>
            <a:off x="1872448" y="1233214"/>
            <a:ext cx="2818089"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630 K</a:t>
            </a:r>
            <a:r>
              <a:rPr kumimoji="0" lang="en-US" sz="20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Registered users</a:t>
            </a:r>
            <a:endPar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13" name="Teardrop 12">
            <a:extLst>
              <a:ext uri="{FF2B5EF4-FFF2-40B4-BE49-F238E27FC236}">
                <a16:creationId xmlns:a16="http://schemas.microsoft.com/office/drawing/2014/main" id="{E1836116-9A21-5FAB-D19A-ABAF86546BBB}"/>
              </a:ext>
            </a:extLst>
          </p:cNvPr>
          <p:cNvSpPr>
            <a:spLocks noChangeAspect="1"/>
          </p:cNvSpPr>
          <p:nvPr/>
        </p:nvSpPr>
        <p:spPr>
          <a:xfrm>
            <a:off x="2926085" y="5725551"/>
            <a:ext cx="746504" cy="719503"/>
          </a:xfrm>
          <a:prstGeom prst="teardrop">
            <a:avLst/>
          </a:prstGeom>
          <a:noFill/>
          <a:ln w="25400" cap="flat" cmpd="sng" algn="ctr">
            <a:solidFill>
              <a:srgbClr val="F19B14"/>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F19B14"/>
              </a:solidFill>
              <a:effectLst/>
              <a:uLnTx/>
              <a:uFillTx/>
              <a:latin typeface="Trebuchet MS" panose="020B0603020202020204" pitchFamily="34" charset="0"/>
              <a:ea typeface="+mn-ea"/>
              <a:cs typeface="Calibri" panose="020F0502020204030204" pitchFamily="34" charset="0"/>
            </a:endParaRPr>
          </a:p>
        </p:txBody>
      </p:sp>
      <p:sp>
        <p:nvSpPr>
          <p:cNvPr id="14" name="Teardrop 13">
            <a:extLst>
              <a:ext uri="{FF2B5EF4-FFF2-40B4-BE49-F238E27FC236}">
                <a16:creationId xmlns:a16="http://schemas.microsoft.com/office/drawing/2014/main" id="{C9E05D1C-6E2B-8A5F-219C-7FAF5254414E}"/>
              </a:ext>
            </a:extLst>
          </p:cNvPr>
          <p:cNvSpPr>
            <a:spLocks noChangeAspect="1"/>
          </p:cNvSpPr>
          <p:nvPr/>
        </p:nvSpPr>
        <p:spPr>
          <a:xfrm>
            <a:off x="2926085" y="3757688"/>
            <a:ext cx="746504" cy="719503"/>
          </a:xfrm>
          <a:prstGeom prst="teardrop">
            <a:avLst/>
          </a:prstGeom>
          <a:noFill/>
          <a:ln w="25400" cap="flat" cmpd="sng" algn="ctr">
            <a:solidFill>
              <a:srgbClr val="15AA96"/>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15AA96"/>
              </a:solidFill>
              <a:effectLst/>
              <a:uLnTx/>
              <a:uFillTx/>
              <a:latin typeface="Trebuchet MS" panose="020B0603020202020204" pitchFamily="34" charset="0"/>
              <a:ea typeface="+mn-ea"/>
              <a:cs typeface="Calibri" panose="020F0502020204030204" pitchFamily="34" charset="0"/>
            </a:endParaRPr>
          </a:p>
        </p:txBody>
      </p:sp>
      <p:sp>
        <p:nvSpPr>
          <p:cNvPr id="15" name="Teardrop 14">
            <a:extLst>
              <a:ext uri="{FF2B5EF4-FFF2-40B4-BE49-F238E27FC236}">
                <a16:creationId xmlns:a16="http://schemas.microsoft.com/office/drawing/2014/main" id="{97925110-1015-8C5E-061B-54680177D6D0}"/>
              </a:ext>
            </a:extLst>
          </p:cNvPr>
          <p:cNvSpPr>
            <a:spLocks noChangeAspect="1"/>
          </p:cNvSpPr>
          <p:nvPr/>
        </p:nvSpPr>
        <p:spPr>
          <a:xfrm>
            <a:off x="2926085" y="4741619"/>
            <a:ext cx="746504" cy="719503"/>
          </a:xfrm>
          <a:prstGeom prst="teardrop">
            <a:avLst/>
          </a:prstGeom>
          <a:noFill/>
          <a:ln w="25400" cap="flat" cmpd="sng" algn="ctr">
            <a:solidFill>
              <a:srgbClr val="9BB955"/>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9BB955"/>
              </a:solidFill>
              <a:effectLst/>
              <a:uLnTx/>
              <a:uFillTx/>
              <a:latin typeface="Trebuchet MS" panose="020B0603020202020204" pitchFamily="34" charset="0"/>
              <a:ea typeface="+mn-ea"/>
              <a:cs typeface="Calibri" panose="020F0502020204030204" pitchFamily="34" charset="0"/>
            </a:endParaRPr>
          </a:p>
        </p:txBody>
      </p:sp>
      <p:sp>
        <p:nvSpPr>
          <p:cNvPr id="16" name="Teardrop 15">
            <a:extLst>
              <a:ext uri="{FF2B5EF4-FFF2-40B4-BE49-F238E27FC236}">
                <a16:creationId xmlns:a16="http://schemas.microsoft.com/office/drawing/2014/main" id="{F2DB0578-2B76-7B86-0F74-BC7992A0A1F9}"/>
              </a:ext>
            </a:extLst>
          </p:cNvPr>
          <p:cNvSpPr>
            <a:spLocks noChangeAspect="1"/>
          </p:cNvSpPr>
          <p:nvPr/>
        </p:nvSpPr>
        <p:spPr>
          <a:xfrm>
            <a:off x="2926085" y="2773757"/>
            <a:ext cx="746504" cy="719503"/>
          </a:xfrm>
          <a:prstGeom prst="teardrop">
            <a:avLst/>
          </a:prstGeom>
          <a:noFill/>
          <a:ln w="25400" cap="flat" cmpd="sng" algn="ctr">
            <a:solidFill>
              <a:srgbClr val="237DB9"/>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237DB9"/>
              </a:solidFill>
              <a:effectLst/>
              <a:uLnTx/>
              <a:uFillTx/>
              <a:latin typeface="Trebuchet MS" panose="020B0603020202020204" pitchFamily="34" charset="0"/>
              <a:ea typeface="+mn-ea"/>
              <a:cs typeface="Calibri" panose="020F0502020204030204" pitchFamily="34" charset="0"/>
            </a:endParaRPr>
          </a:p>
        </p:txBody>
      </p:sp>
      <p:sp>
        <p:nvSpPr>
          <p:cNvPr id="17" name="Teardrop 16">
            <a:extLst>
              <a:ext uri="{FF2B5EF4-FFF2-40B4-BE49-F238E27FC236}">
                <a16:creationId xmlns:a16="http://schemas.microsoft.com/office/drawing/2014/main" id="{DB29D08D-E0E5-0638-7C63-5D478A10DEEF}"/>
              </a:ext>
            </a:extLst>
          </p:cNvPr>
          <p:cNvSpPr>
            <a:spLocks noChangeAspect="1"/>
          </p:cNvSpPr>
          <p:nvPr/>
        </p:nvSpPr>
        <p:spPr>
          <a:xfrm flipH="1">
            <a:off x="8606839" y="5725551"/>
            <a:ext cx="746504" cy="719503"/>
          </a:xfrm>
          <a:prstGeom prst="teardrop">
            <a:avLst/>
          </a:prstGeom>
          <a:noFill/>
          <a:ln w="25400" cap="flat" cmpd="sng" algn="ctr">
            <a:solidFill>
              <a:srgbClr val="F19B14"/>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F19B14"/>
              </a:solidFill>
              <a:effectLst/>
              <a:uLnTx/>
              <a:uFillTx/>
              <a:latin typeface="Trebuchet MS" panose="020B0603020202020204" pitchFamily="34" charset="0"/>
              <a:ea typeface="+mn-ea"/>
              <a:cs typeface="Calibri" panose="020F0502020204030204" pitchFamily="34" charset="0"/>
            </a:endParaRPr>
          </a:p>
        </p:txBody>
      </p:sp>
      <p:sp>
        <p:nvSpPr>
          <p:cNvPr id="18" name="Teardrop 17">
            <a:extLst>
              <a:ext uri="{FF2B5EF4-FFF2-40B4-BE49-F238E27FC236}">
                <a16:creationId xmlns:a16="http://schemas.microsoft.com/office/drawing/2014/main" id="{3BC08E7E-C1D4-A217-D0F2-9BBEC76773C9}"/>
              </a:ext>
            </a:extLst>
          </p:cNvPr>
          <p:cNvSpPr>
            <a:spLocks noChangeAspect="1"/>
          </p:cNvSpPr>
          <p:nvPr/>
        </p:nvSpPr>
        <p:spPr>
          <a:xfrm flipH="1">
            <a:off x="8606839" y="3757688"/>
            <a:ext cx="746504" cy="719503"/>
          </a:xfrm>
          <a:prstGeom prst="teardrop">
            <a:avLst/>
          </a:prstGeom>
          <a:noFill/>
          <a:ln w="25400" cap="flat" cmpd="sng" algn="ctr">
            <a:solidFill>
              <a:srgbClr val="15AA96"/>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15AA96"/>
              </a:solidFill>
              <a:effectLst/>
              <a:uLnTx/>
              <a:uFillTx/>
              <a:latin typeface="Trebuchet MS" panose="020B0603020202020204" pitchFamily="34" charset="0"/>
              <a:ea typeface="+mn-ea"/>
              <a:cs typeface="Calibri" panose="020F0502020204030204" pitchFamily="34" charset="0"/>
            </a:endParaRPr>
          </a:p>
        </p:txBody>
      </p:sp>
      <p:sp>
        <p:nvSpPr>
          <p:cNvPr id="19" name="Teardrop 18">
            <a:extLst>
              <a:ext uri="{FF2B5EF4-FFF2-40B4-BE49-F238E27FC236}">
                <a16:creationId xmlns:a16="http://schemas.microsoft.com/office/drawing/2014/main" id="{564343B8-5732-FEE9-45E5-0BDC8404E500}"/>
              </a:ext>
            </a:extLst>
          </p:cNvPr>
          <p:cNvSpPr>
            <a:spLocks noChangeAspect="1"/>
          </p:cNvSpPr>
          <p:nvPr/>
        </p:nvSpPr>
        <p:spPr>
          <a:xfrm flipH="1">
            <a:off x="8606839" y="4741619"/>
            <a:ext cx="746504" cy="719503"/>
          </a:xfrm>
          <a:prstGeom prst="teardrop">
            <a:avLst/>
          </a:prstGeom>
          <a:noFill/>
          <a:ln w="25400" cap="flat" cmpd="sng" algn="ctr">
            <a:solidFill>
              <a:srgbClr val="9BB955"/>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9BB955"/>
              </a:solidFill>
              <a:effectLst/>
              <a:uLnTx/>
              <a:uFillTx/>
              <a:latin typeface="Trebuchet MS" panose="020B0603020202020204" pitchFamily="34" charset="0"/>
              <a:ea typeface="+mn-ea"/>
              <a:cs typeface="Calibri" panose="020F0502020204030204" pitchFamily="34" charset="0"/>
            </a:endParaRPr>
          </a:p>
        </p:txBody>
      </p:sp>
      <p:sp>
        <p:nvSpPr>
          <p:cNvPr id="20" name="Teardrop 19">
            <a:extLst>
              <a:ext uri="{FF2B5EF4-FFF2-40B4-BE49-F238E27FC236}">
                <a16:creationId xmlns:a16="http://schemas.microsoft.com/office/drawing/2014/main" id="{33F3EFCD-22AC-2CE4-02FB-55FD684F36BB}"/>
              </a:ext>
            </a:extLst>
          </p:cNvPr>
          <p:cNvSpPr>
            <a:spLocks noChangeAspect="1"/>
          </p:cNvSpPr>
          <p:nvPr/>
        </p:nvSpPr>
        <p:spPr>
          <a:xfrm flipH="1">
            <a:off x="8606839" y="2773757"/>
            <a:ext cx="746504" cy="719503"/>
          </a:xfrm>
          <a:prstGeom prst="teardrop">
            <a:avLst/>
          </a:prstGeom>
          <a:noFill/>
          <a:ln w="25400" cap="flat" cmpd="sng" algn="ctr">
            <a:solidFill>
              <a:srgbClr val="237DB9"/>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rgbClr val="237DB9"/>
              </a:solidFill>
              <a:effectLst/>
              <a:uLnTx/>
              <a:uFillTx/>
              <a:latin typeface="Trebuchet MS" panose="020B0603020202020204" pitchFamily="34" charset="0"/>
              <a:ea typeface="+mn-ea"/>
              <a:cs typeface="Calibri" panose="020F0502020204030204" pitchFamily="34" charset="0"/>
            </a:endParaRPr>
          </a:p>
        </p:txBody>
      </p:sp>
      <p:sp>
        <p:nvSpPr>
          <p:cNvPr id="21" name="TextBox 20">
            <a:extLst>
              <a:ext uri="{FF2B5EF4-FFF2-40B4-BE49-F238E27FC236}">
                <a16:creationId xmlns:a16="http://schemas.microsoft.com/office/drawing/2014/main" id="{8DC8451F-C466-DD9C-18E7-19FD0C09453D}"/>
              </a:ext>
            </a:extLst>
          </p:cNvPr>
          <p:cNvSpPr txBox="1"/>
          <p:nvPr/>
        </p:nvSpPr>
        <p:spPr>
          <a:xfrm>
            <a:off x="320166" y="2825782"/>
            <a:ext cx="2541825" cy="553998"/>
          </a:xfrm>
          <a:prstGeom prst="rect">
            <a:avLst/>
          </a:prstGeom>
          <a:noFill/>
        </p:spPr>
        <p:txBody>
          <a:bodyPr wrap="square" lIns="0" tIns="0" rIns="0" bIns="0" rtlCol="0" anchor="ctr">
            <a:spAutoFit/>
          </a:bodyPr>
          <a:lstStyle/>
          <a:p>
            <a:pPr marL="0" marR="0" lvl="0" indent="0" algn="r" defTabSz="1031626"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rgbClr val="237DB9"/>
                </a:solidFill>
                <a:effectLst/>
                <a:uLnTx/>
                <a:uFillTx/>
                <a:latin typeface="Trebuchet MS" panose="020B0603020202020204" pitchFamily="34" charset="0"/>
                <a:ea typeface="+mn-ea"/>
                <a:cs typeface="Calibri" panose="020F0502020204030204" pitchFamily="34" charset="0"/>
              </a:rPr>
              <a:t>Resource Partnered Services</a:t>
            </a:r>
          </a:p>
        </p:txBody>
      </p:sp>
      <p:sp>
        <p:nvSpPr>
          <p:cNvPr id="22" name="TextBox 21">
            <a:extLst>
              <a:ext uri="{FF2B5EF4-FFF2-40B4-BE49-F238E27FC236}">
                <a16:creationId xmlns:a16="http://schemas.microsoft.com/office/drawing/2014/main" id="{A6178230-65DA-9A6D-C5D6-BAF2EA40A25B}"/>
              </a:ext>
            </a:extLst>
          </p:cNvPr>
          <p:cNvSpPr txBox="1"/>
          <p:nvPr/>
        </p:nvSpPr>
        <p:spPr>
          <a:xfrm>
            <a:off x="320166" y="3844639"/>
            <a:ext cx="2541825" cy="553998"/>
          </a:xfrm>
          <a:prstGeom prst="rect">
            <a:avLst/>
          </a:prstGeom>
          <a:noFill/>
        </p:spPr>
        <p:txBody>
          <a:bodyPr wrap="square" lIns="0" tIns="0" rIns="0" bIns="0" rtlCol="0" anchor="ctr">
            <a:spAutoFit/>
          </a:bodyPr>
          <a:lstStyle/>
          <a:p>
            <a:pPr marL="0" marR="0" lvl="0" indent="0" algn="r" defTabSz="1031626"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a:ln>
                  <a:noFill/>
                </a:ln>
                <a:solidFill>
                  <a:srgbClr val="15AA96"/>
                </a:solidFill>
                <a:effectLst/>
                <a:uLnTx/>
                <a:uFillTx/>
                <a:latin typeface="Trebuchet MS" panose="020B0603020202020204" pitchFamily="34" charset="0"/>
                <a:ea typeface="+mn-ea"/>
                <a:cs typeface="Calibri" panose="020F0502020204030204" pitchFamily="34" charset="0"/>
              </a:rPr>
              <a:t>Learning &amp; Development Programs</a:t>
            </a:r>
          </a:p>
        </p:txBody>
      </p:sp>
      <p:sp>
        <p:nvSpPr>
          <p:cNvPr id="23" name="TextBox 22">
            <a:extLst>
              <a:ext uri="{FF2B5EF4-FFF2-40B4-BE49-F238E27FC236}">
                <a16:creationId xmlns:a16="http://schemas.microsoft.com/office/drawing/2014/main" id="{3E138058-095B-C2EC-F98D-EFBFE1BF3A43}"/>
              </a:ext>
            </a:extLst>
          </p:cNvPr>
          <p:cNvSpPr txBox="1"/>
          <p:nvPr/>
        </p:nvSpPr>
        <p:spPr>
          <a:xfrm>
            <a:off x="327988" y="4894186"/>
            <a:ext cx="2541825" cy="276999"/>
          </a:xfrm>
          <a:prstGeom prst="rect">
            <a:avLst/>
          </a:prstGeom>
          <a:noFill/>
        </p:spPr>
        <p:txBody>
          <a:bodyPr wrap="square" lIns="0" tIns="0" rIns="0" bIns="0" rtlCol="0" anchor="ctr">
            <a:spAutoFit/>
          </a:bodyPr>
          <a:lstStyle/>
          <a:p>
            <a:pPr marL="0" marR="0" lvl="0" indent="0" algn="r" defTabSz="10316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92D050"/>
                </a:solidFill>
                <a:effectLst/>
                <a:uLnTx/>
                <a:uFillTx/>
                <a:latin typeface="Trebuchet MS" panose="020B0603020202020204" pitchFamily="34" charset="0"/>
                <a:ea typeface="+mn-ea"/>
                <a:cs typeface="Calibri" panose="020F0502020204030204" pitchFamily="34" charset="0"/>
              </a:rPr>
              <a:t>Tools &amp; Templates</a:t>
            </a:r>
          </a:p>
        </p:txBody>
      </p:sp>
      <p:sp>
        <p:nvSpPr>
          <p:cNvPr id="24" name="TextBox 23">
            <a:extLst>
              <a:ext uri="{FF2B5EF4-FFF2-40B4-BE49-F238E27FC236}">
                <a16:creationId xmlns:a16="http://schemas.microsoft.com/office/drawing/2014/main" id="{6E65C14E-13E3-A848-CFE9-B7071879FC13}"/>
              </a:ext>
            </a:extLst>
          </p:cNvPr>
          <p:cNvSpPr txBox="1"/>
          <p:nvPr/>
        </p:nvSpPr>
        <p:spPr>
          <a:xfrm>
            <a:off x="327898" y="5960870"/>
            <a:ext cx="2541825" cy="276999"/>
          </a:xfrm>
          <a:prstGeom prst="rect">
            <a:avLst/>
          </a:prstGeom>
          <a:noFill/>
        </p:spPr>
        <p:txBody>
          <a:bodyPr wrap="square" lIns="0" tIns="0" rIns="0" bIns="0" rtlCol="0" anchor="ctr">
            <a:spAutoFit/>
          </a:bodyPr>
          <a:lstStyle/>
          <a:p>
            <a:pPr marL="0" marR="0" lvl="0" indent="0" algn="r" defTabSz="10316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19B14"/>
                </a:solidFill>
                <a:effectLst/>
                <a:uLnTx/>
                <a:uFillTx/>
                <a:latin typeface="Trebuchet MS" panose="020B0603020202020204" pitchFamily="34" charset="0"/>
                <a:ea typeface="+mn-ea"/>
                <a:cs typeface="Calibri" panose="020F0502020204030204" pitchFamily="34" charset="0"/>
              </a:rPr>
              <a:t>Virtual Showcase</a:t>
            </a:r>
          </a:p>
        </p:txBody>
      </p:sp>
      <p:sp>
        <p:nvSpPr>
          <p:cNvPr id="25" name="TextBox 24">
            <a:extLst>
              <a:ext uri="{FF2B5EF4-FFF2-40B4-BE49-F238E27FC236}">
                <a16:creationId xmlns:a16="http://schemas.microsoft.com/office/drawing/2014/main" id="{C726B207-A16D-A6F8-7B8A-92F5CC471A97}"/>
              </a:ext>
            </a:extLst>
          </p:cNvPr>
          <p:cNvSpPr txBox="1"/>
          <p:nvPr/>
        </p:nvSpPr>
        <p:spPr>
          <a:xfrm>
            <a:off x="9396505" y="3006486"/>
            <a:ext cx="2541825" cy="276999"/>
          </a:xfrm>
          <a:prstGeom prst="rect">
            <a:avLst/>
          </a:prstGeom>
          <a:noFill/>
        </p:spPr>
        <p:txBody>
          <a:bodyPr wrap="square" lIns="0" tIns="0" rIns="0" bIns="0" rtlCol="0" anchor="ctr">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237DB9"/>
                </a:solidFill>
                <a:effectLst/>
                <a:uLnTx/>
                <a:uFillTx/>
                <a:latin typeface="Trebuchet MS" panose="020B0603020202020204" pitchFamily="34" charset="0"/>
                <a:ea typeface="+mn-ea"/>
                <a:cs typeface="Calibri" panose="020F0502020204030204" pitchFamily="34" charset="0"/>
              </a:rPr>
              <a:t>Marquee Programs </a:t>
            </a:r>
          </a:p>
        </p:txBody>
      </p:sp>
      <p:sp>
        <p:nvSpPr>
          <p:cNvPr id="26" name="TextBox 25">
            <a:extLst>
              <a:ext uri="{FF2B5EF4-FFF2-40B4-BE49-F238E27FC236}">
                <a16:creationId xmlns:a16="http://schemas.microsoft.com/office/drawing/2014/main" id="{73C3D6D6-9E1C-ADC7-2625-DDD33D68174C}"/>
              </a:ext>
            </a:extLst>
          </p:cNvPr>
          <p:cNvSpPr txBox="1"/>
          <p:nvPr/>
        </p:nvSpPr>
        <p:spPr>
          <a:xfrm>
            <a:off x="9396505" y="4025343"/>
            <a:ext cx="2541825" cy="276999"/>
          </a:xfrm>
          <a:prstGeom prst="rect">
            <a:avLst/>
          </a:prstGeom>
          <a:noFill/>
        </p:spPr>
        <p:txBody>
          <a:bodyPr wrap="square" lIns="0" tIns="0" rIns="0" bIns="0" rtlCol="0" anchor="ctr">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15AA96"/>
                </a:solidFill>
                <a:effectLst/>
                <a:uLnTx/>
                <a:uFillTx/>
                <a:latin typeface="Trebuchet MS" panose="020B0603020202020204" pitchFamily="34" charset="0"/>
                <a:ea typeface="+mn-ea"/>
                <a:cs typeface="Calibri" panose="020F0502020204030204" pitchFamily="34" charset="0"/>
              </a:rPr>
              <a:t>Schemes &amp; Policies</a:t>
            </a:r>
          </a:p>
        </p:txBody>
      </p:sp>
      <p:sp>
        <p:nvSpPr>
          <p:cNvPr id="27" name="TextBox 26">
            <a:extLst>
              <a:ext uri="{FF2B5EF4-FFF2-40B4-BE49-F238E27FC236}">
                <a16:creationId xmlns:a16="http://schemas.microsoft.com/office/drawing/2014/main" id="{9E749F7C-CF48-711C-BF4B-32775C85DB53}"/>
              </a:ext>
            </a:extLst>
          </p:cNvPr>
          <p:cNvSpPr txBox="1"/>
          <p:nvPr/>
        </p:nvSpPr>
        <p:spPr>
          <a:xfrm>
            <a:off x="9404327" y="4936390"/>
            <a:ext cx="2541825" cy="276999"/>
          </a:xfrm>
          <a:prstGeom prst="rect">
            <a:avLst/>
          </a:prstGeom>
          <a:noFill/>
        </p:spPr>
        <p:txBody>
          <a:bodyPr wrap="square" lIns="0" tIns="0" rIns="0" bIns="0" rtlCol="0" anchor="ctr">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92D050"/>
                </a:solidFill>
                <a:effectLst/>
                <a:uLnTx/>
                <a:uFillTx/>
                <a:latin typeface="Trebuchet MS" panose="020B0603020202020204" pitchFamily="34" charset="0"/>
                <a:ea typeface="+mn-ea"/>
                <a:cs typeface="Calibri" panose="020F0502020204030204" pitchFamily="34" charset="0"/>
              </a:rPr>
              <a:t>Ecosystem Network</a:t>
            </a:r>
          </a:p>
        </p:txBody>
      </p:sp>
      <p:sp>
        <p:nvSpPr>
          <p:cNvPr id="28" name="TextBox 27">
            <a:extLst>
              <a:ext uri="{FF2B5EF4-FFF2-40B4-BE49-F238E27FC236}">
                <a16:creationId xmlns:a16="http://schemas.microsoft.com/office/drawing/2014/main" id="{D76B8524-4986-17A4-5B06-560B8CC77971}"/>
              </a:ext>
            </a:extLst>
          </p:cNvPr>
          <p:cNvSpPr txBox="1"/>
          <p:nvPr/>
        </p:nvSpPr>
        <p:spPr>
          <a:xfrm>
            <a:off x="9404237" y="6003074"/>
            <a:ext cx="2541825" cy="276999"/>
          </a:xfrm>
          <a:prstGeom prst="rect">
            <a:avLst/>
          </a:prstGeom>
          <a:noFill/>
        </p:spPr>
        <p:txBody>
          <a:bodyPr wrap="square" lIns="0" tIns="0" rIns="0" bIns="0" rtlCol="0" anchor="ctr">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19B14"/>
                </a:solidFill>
                <a:effectLst/>
                <a:uLnTx/>
                <a:uFillTx/>
                <a:latin typeface="Trebuchet MS" panose="020B0603020202020204" pitchFamily="34" charset="0"/>
                <a:ea typeface="+mn-ea"/>
                <a:cs typeface="Calibri" panose="020F0502020204030204" pitchFamily="34" charset="0"/>
              </a:rPr>
              <a:t>Publications &amp; Reports</a:t>
            </a:r>
          </a:p>
        </p:txBody>
      </p:sp>
      <p:pic>
        <p:nvPicPr>
          <p:cNvPr id="29" name="Graphic 28" descr="Document with solid fill">
            <a:extLst>
              <a:ext uri="{FF2B5EF4-FFF2-40B4-BE49-F238E27FC236}">
                <a16:creationId xmlns:a16="http://schemas.microsoft.com/office/drawing/2014/main" id="{35884296-AC13-BAAA-AC76-5E6006C8ADC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688845" y="3784236"/>
            <a:ext cx="570130" cy="570130"/>
          </a:xfrm>
          <a:prstGeom prst="rect">
            <a:avLst/>
          </a:prstGeom>
        </p:spPr>
      </p:pic>
      <p:pic>
        <p:nvPicPr>
          <p:cNvPr id="30" name="Graphic 29" descr="User network with solid fill">
            <a:extLst>
              <a:ext uri="{FF2B5EF4-FFF2-40B4-BE49-F238E27FC236}">
                <a16:creationId xmlns:a16="http://schemas.microsoft.com/office/drawing/2014/main" id="{A4291C41-EB9D-314F-8C86-8067A0B29A3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695026" y="4789824"/>
            <a:ext cx="570130" cy="570130"/>
          </a:xfrm>
          <a:prstGeom prst="rect">
            <a:avLst/>
          </a:prstGeom>
        </p:spPr>
      </p:pic>
      <p:pic>
        <p:nvPicPr>
          <p:cNvPr id="31" name="Graphic 30" descr="List with solid fill">
            <a:extLst>
              <a:ext uri="{FF2B5EF4-FFF2-40B4-BE49-F238E27FC236}">
                <a16:creationId xmlns:a16="http://schemas.microsoft.com/office/drawing/2014/main" id="{8E61B0A2-1A51-F338-86C7-42ABFAFBC92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695026" y="5800237"/>
            <a:ext cx="570130" cy="570130"/>
          </a:xfrm>
          <a:prstGeom prst="rect">
            <a:avLst/>
          </a:prstGeom>
        </p:spPr>
      </p:pic>
      <p:pic>
        <p:nvPicPr>
          <p:cNvPr id="32" name="Graphic 31" descr="Rocket with solid fill">
            <a:extLst>
              <a:ext uri="{FF2B5EF4-FFF2-40B4-BE49-F238E27FC236}">
                <a16:creationId xmlns:a16="http://schemas.microsoft.com/office/drawing/2014/main" id="{D9582E97-F01D-6582-CCE9-E14AB9C8381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697915" y="2884652"/>
            <a:ext cx="570130" cy="570130"/>
          </a:xfrm>
          <a:prstGeom prst="rect">
            <a:avLst/>
          </a:prstGeom>
        </p:spPr>
      </p:pic>
      <p:pic>
        <p:nvPicPr>
          <p:cNvPr id="33" name="Graphic 32" descr="Performance Curtains with solid fill">
            <a:extLst>
              <a:ext uri="{FF2B5EF4-FFF2-40B4-BE49-F238E27FC236}">
                <a16:creationId xmlns:a16="http://schemas.microsoft.com/office/drawing/2014/main" id="{96E5925C-5877-ECF7-84A6-D0FFFB896E3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026278" y="5800237"/>
            <a:ext cx="570130" cy="570130"/>
          </a:xfrm>
          <a:prstGeom prst="rect">
            <a:avLst/>
          </a:prstGeom>
        </p:spPr>
      </p:pic>
      <p:pic>
        <p:nvPicPr>
          <p:cNvPr id="34" name="Graphic 33" descr="Mining tools with solid fill">
            <a:extLst>
              <a:ext uri="{FF2B5EF4-FFF2-40B4-BE49-F238E27FC236}">
                <a16:creationId xmlns:a16="http://schemas.microsoft.com/office/drawing/2014/main" id="{072FA98A-8836-71EE-288B-46D86B7DB59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034843" y="4789824"/>
            <a:ext cx="570130" cy="570130"/>
          </a:xfrm>
          <a:prstGeom prst="rect">
            <a:avLst/>
          </a:prstGeom>
        </p:spPr>
      </p:pic>
      <p:pic>
        <p:nvPicPr>
          <p:cNvPr id="35" name="Graphic 34" descr="Storytelling with solid fill">
            <a:extLst>
              <a:ext uri="{FF2B5EF4-FFF2-40B4-BE49-F238E27FC236}">
                <a16:creationId xmlns:a16="http://schemas.microsoft.com/office/drawing/2014/main" id="{A09869B4-06E1-A60F-47CE-FD101A69D017}"/>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028462" y="3784236"/>
            <a:ext cx="570130" cy="570130"/>
          </a:xfrm>
          <a:prstGeom prst="rect">
            <a:avLst/>
          </a:prstGeom>
        </p:spPr>
      </p:pic>
      <p:pic>
        <p:nvPicPr>
          <p:cNvPr id="36" name="Graphic 35" descr="Handshake with solid fill">
            <a:extLst>
              <a:ext uri="{FF2B5EF4-FFF2-40B4-BE49-F238E27FC236}">
                <a16:creationId xmlns:a16="http://schemas.microsoft.com/office/drawing/2014/main" id="{61E746BB-1066-06DA-F295-EE49577441BC}"/>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3020405" y="2848443"/>
            <a:ext cx="570130" cy="570130"/>
          </a:xfrm>
          <a:prstGeom prst="rect">
            <a:avLst/>
          </a:prstGeom>
        </p:spPr>
      </p:pic>
      <p:sp>
        <p:nvSpPr>
          <p:cNvPr id="38" name="TextBox 37">
            <a:extLst>
              <a:ext uri="{FF2B5EF4-FFF2-40B4-BE49-F238E27FC236}">
                <a16:creationId xmlns:a16="http://schemas.microsoft.com/office/drawing/2014/main" id="{8F2C56E6-E228-471F-E007-201A8991EE0E}"/>
              </a:ext>
            </a:extLst>
          </p:cNvPr>
          <p:cNvSpPr txBox="1"/>
          <p:nvPr/>
        </p:nvSpPr>
        <p:spPr>
          <a:xfrm>
            <a:off x="8067669" y="1233214"/>
            <a:ext cx="200959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4 mins 02 secs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Avg time spent</a:t>
            </a:r>
            <a:endPar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39" name="TextBox 38">
            <a:extLst>
              <a:ext uri="{FF2B5EF4-FFF2-40B4-BE49-F238E27FC236}">
                <a16:creationId xmlns:a16="http://schemas.microsoft.com/office/drawing/2014/main" id="{FB408845-D918-F54F-B270-20949612DE95}"/>
              </a:ext>
            </a:extLst>
          </p:cNvPr>
          <p:cNvSpPr txBox="1"/>
          <p:nvPr/>
        </p:nvSpPr>
        <p:spPr>
          <a:xfrm>
            <a:off x="4873438" y="1241396"/>
            <a:ext cx="2818089"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254 K+</a:t>
            </a:r>
            <a:endParaRPr kumimoji="0" lang="en-US" sz="2000" b="1"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rPr>
              <a:t>Avg monthly views </a:t>
            </a:r>
            <a:endParaRPr kumimoji="0" lang="en-IN" sz="2000" b="0" i="0" u="none" strike="noStrike" kern="1200" cap="none" spc="0" normalizeH="0" baseline="0" noProof="0">
              <a:ln>
                <a:noFill/>
              </a:ln>
              <a:solidFill>
                <a:prstClr val="black"/>
              </a:solidFill>
              <a:effectLst/>
              <a:uLnTx/>
              <a:uFillTx/>
              <a:latin typeface="Trebuchet MS" panose="020B0603020202020204" pitchFamily="34" charset="0"/>
              <a:ea typeface="+mn-ea"/>
              <a:cs typeface="Calibri" panose="020F0502020204030204" pitchFamily="34" charset="0"/>
            </a:endParaRPr>
          </a:p>
        </p:txBody>
      </p:sp>
      <p:sp>
        <p:nvSpPr>
          <p:cNvPr id="41" name="TextBox 40">
            <a:extLst>
              <a:ext uri="{FF2B5EF4-FFF2-40B4-BE49-F238E27FC236}">
                <a16:creationId xmlns:a16="http://schemas.microsoft.com/office/drawing/2014/main" id="{AA391895-8EB1-4DD9-F3AA-AB3639669639}"/>
              </a:ext>
            </a:extLst>
          </p:cNvPr>
          <p:cNvSpPr txBox="1"/>
          <p:nvPr/>
        </p:nvSpPr>
        <p:spPr>
          <a:xfrm>
            <a:off x="3034843" y="2223215"/>
            <a:ext cx="6145078" cy="52322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800" b="1" i="0" u="none" strike="noStrike" kern="1200" cap="none" spc="0" normalizeH="0" baseline="0" noProof="0">
                <a:ln>
                  <a:noFill/>
                </a:ln>
                <a:solidFill>
                  <a:prstClr val="black"/>
                </a:solidFill>
                <a:effectLst/>
                <a:uLnTx/>
                <a:uFillTx/>
                <a:latin typeface="Trebuchet MS" panose="020B0603020202020204" pitchFamily="34" charset="0"/>
                <a:ea typeface="+mn-ea"/>
                <a:cs typeface="+mn-cs"/>
              </a:rPr>
              <a:t>www.startupindia.gov.in</a:t>
            </a:r>
          </a:p>
        </p:txBody>
      </p:sp>
    </p:spTree>
    <p:extLst>
      <p:ext uri="{BB962C8B-B14F-4D97-AF65-F5344CB8AC3E}">
        <p14:creationId xmlns:p14="http://schemas.microsoft.com/office/powerpoint/2010/main" val="3132735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425;p2">
            <a:extLst>
              <a:ext uri="{FF2B5EF4-FFF2-40B4-BE49-F238E27FC236}">
                <a16:creationId xmlns:a16="http://schemas.microsoft.com/office/drawing/2014/main" id="{AEA1562B-756F-0AC4-23A0-73D89B440830}"/>
              </a:ext>
            </a:extLst>
          </p:cNvPr>
          <p:cNvSpPr txBox="1"/>
          <p:nvPr/>
        </p:nvSpPr>
        <p:spPr>
          <a:xfrm>
            <a:off x="148856" y="163349"/>
            <a:ext cx="10057570" cy="625812"/>
          </a:xfrm>
          <a:prstGeom prst="rect">
            <a:avLst/>
          </a:prstGeom>
          <a:noFill/>
          <a:ln>
            <a:noFill/>
          </a:ln>
        </p:spPr>
        <p:txBody>
          <a:bodyPr spcFirstLastPara="1" wrap="square" lIns="50800" tIns="50800" rIns="50800" bIns="508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US" sz="3400" b="1" i="0" u="none" strike="noStrike" kern="0" cap="none" spc="0" normalizeH="0" baseline="0" noProof="0">
                <a:ln>
                  <a:noFill/>
                </a:ln>
                <a:solidFill>
                  <a:srgbClr val="002060"/>
                </a:solidFill>
                <a:effectLst/>
                <a:uLnTx/>
                <a:uFillTx/>
                <a:latin typeface="Trebuchet MS" panose="020B0603020202020204" pitchFamily="34" charset="0"/>
                <a:ea typeface="Open Sans"/>
                <a:cs typeface="Calibri" panose="020F0502020204030204" pitchFamily="34" charset="0"/>
                <a:sym typeface="Open Sans ExtraBold"/>
              </a:rPr>
              <a:t>ACCESS TO FUNDING</a:t>
            </a:r>
          </a:p>
        </p:txBody>
      </p:sp>
      <p:sp>
        <p:nvSpPr>
          <p:cNvPr id="40" name="Rectangle 39">
            <a:extLst>
              <a:ext uri="{FF2B5EF4-FFF2-40B4-BE49-F238E27FC236}">
                <a16:creationId xmlns:a16="http://schemas.microsoft.com/office/drawing/2014/main" id="{60884701-5CD4-F75F-CC5C-A38F4584D616}"/>
              </a:ext>
            </a:extLst>
          </p:cNvPr>
          <p:cNvSpPr/>
          <p:nvPr/>
        </p:nvSpPr>
        <p:spPr>
          <a:xfrm>
            <a:off x="674634" y="3066369"/>
            <a:ext cx="3041447" cy="701327"/>
          </a:xfrm>
          <a:prstGeom prst="rect">
            <a:avLst/>
          </a:prstGeom>
          <a:noFill/>
          <a:ln w="25400" cap="flat" cmpd="sng" algn="ctr">
            <a:solidFill>
              <a:schemeClr val="accent1"/>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endParaRPr>
          </a:p>
        </p:txBody>
      </p:sp>
      <p:sp>
        <p:nvSpPr>
          <p:cNvPr id="41" name="Oval 40">
            <a:extLst>
              <a:ext uri="{FF2B5EF4-FFF2-40B4-BE49-F238E27FC236}">
                <a16:creationId xmlns:a16="http://schemas.microsoft.com/office/drawing/2014/main" id="{F93A9735-44FA-3E20-96E1-945BBCB19861}"/>
              </a:ext>
            </a:extLst>
          </p:cNvPr>
          <p:cNvSpPr>
            <a:spLocks noChangeAspect="1"/>
          </p:cNvSpPr>
          <p:nvPr/>
        </p:nvSpPr>
        <p:spPr>
          <a:xfrm>
            <a:off x="261658" y="3009010"/>
            <a:ext cx="825954" cy="838435"/>
          </a:xfrm>
          <a:prstGeom prst="ellipse">
            <a:avLst/>
          </a:prstGeom>
          <a:solidFill>
            <a:srgbClr val="FFFFFF"/>
          </a:solidFill>
          <a:ln w="25400" cap="flat" cmpd="sng" algn="ctr">
            <a:solidFill>
              <a:schemeClr val="accent1"/>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endParaRPr>
          </a:p>
        </p:txBody>
      </p:sp>
      <p:sp>
        <p:nvSpPr>
          <p:cNvPr id="42" name="Rectangle 41">
            <a:extLst>
              <a:ext uri="{FF2B5EF4-FFF2-40B4-BE49-F238E27FC236}">
                <a16:creationId xmlns:a16="http://schemas.microsoft.com/office/drawing/2014/main" id="{D848E604-6808-A563-8CFC-5607A39E4A6A}"/>
              </a:ext>
            </a:extLst>
          </p:cNvPr>
          <p:cNvSpPr/>
          <p:nvPr/>
        </p:nvSpPr>
        <p:spPr>
          <a:xfrm>
            <a:off x="671984" y="1162137"/>
            <a:ext cx="3041448" cy="662036"/>
          </a:xfrm>
          <a:prstGeom prst="rect">
            <a:avLst/>
          </a:prstGeom>
          <a:noFill/>
          <a:ln w="25400" cap="flat" cmpd="sng" algn="ctr">
            <a:solidFill>
              <a:schemeClr val="accent1"/>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endParaRPr>
          </a:p>
        </p:txBody>
      </p:sp>
      <p:sp>
        <p:nvSpPr>
          <p:cNvPr id="43" name="Oval 42">
            <a:extLst>
              <a:ext uri="{FF2B5EF4-FFF2-40B4-BE49-F238E27FC236}">
                <a16:creationId xmlns:a16="http://schemas.microsoft.com/office/drawing/2014/main" id="{C9503651-C210-F280-B884-BCA601EBDA54}"/>
              </a:ext>
            </a:extLst>
          </p:cNvPr>
          <p:cNvSpPr>
            <a:spLocks noChangeAspect="1"/>
          </p:cNvSpPr>
          <p:nvPr/>
        </p:nvSpPr>
        <p:spPr>
          <a:xfrm>
            <a:off x="261658" y="1101556"/>
            <a:ext cx="825954" cy="838435"/>
          </a:xfrm>
          <a:prstGeom prst="ellipse">
            <a:avLst/>
          </a:prstGeom>
          <a:solidFill>
            <a:srgbClr val="FFFFFF"/>
          </a:solidFill>
          <a:ln w="38100" cap="flat" cmpd="sng" algn="ctr">
            <a:solidFill>
              <a:schemeClr val="accent1"/>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endParaRPr>
          </a:p>
        </p:txBody>
      </p:sp>
      <p:sp>
        <p:nvSpPr>
          <p:cNvPr id="44" name="TextBox 43">
            <a:extLst>
              <a:ext uri="{FF2B5EF4-FFF2-40B4-BE49-F238E27FC236}">
                <a16:creationId xmlns:a16="http://schemas.microsoft.com/office/drawing/2014/main" id="{0AF5B287-AE70-270F-97B2-98757E507813}"/>
              </a:ext>
            </a:extLst>
          </p:cNvPr>
          <p:cNvSpPr txBox="1"/>
          <p:nvPr/>
        </p:nvSpPr>
        <p:spPr>
          <a:xfrm>
            <a:off x="1081521" y="1270890"/>
            <a:ext cx="2560844" cy="400110"/>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Fund of Funds</a:t>
            </a:r>
            <a:endPar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endParaRPr>
          </a:p>
        </p:txBody>
      </p:sp>
      <p:sp>
        <p:nvSpPr>
          <p:cNvPr id="45" name="TextBox 44">
            <a:extLst>
              <a:ext uri="{FF2B5EF4-FFF2-40B4-BE49-F238E27FC236}">
                <a16:creationId xmlns:a16="http://schemas.microsoft.com/office/drawing/2014/main" id="{A6464698-7F0B-3AB7-1175-07D7C1B43A5C}"/>
              </a:ext>
            </a:extLst>
          </p:cNvPr>
          <p:cNvSpPr txBox="1"/>
          <p:nvPr/>
        </p:nvSpPr>
        <p:spPr>
          <a:xfrm>
            <a:off x="1084171" y="3188020"/>
            <a:ext cx="2560844" cy="400110"/>
          </a:xfrm>
          <a:prstGeom prst="rect">
            <a:avLst/>
          </a:prstGeom>
          <a:noFill/>
          <a:ln>
            <a:noFill/>
          </a:ln>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Seed Fund </a:t>
            </a:r>
            <a:endPar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endParaRPr>
          </a:p>
        </p:txBody>
      </p:sp>
      <p:pic>
        <p:nvPicPr>
          <p:cNvPr id="46" name="Graphic 45" descr="Rupee with solid fill">
            <a:extLst>
              <a:ext uri="{FF2B5EF4-FFF2-40B4-BE49-F238E27FC236}">
                <a16:creationId xmlns:a16="http://schemas.microsoft.com/office/drawing/2014/main" id="{41CF6FCD-F7D7-3420-B217-DF2725CFE7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5460" y="1178585"/>
            <a:ext cx="707886" cy="707886"/>
          </a:xfrm>
          <a:prstGeom prst="rect">
            <a:avLst/>
          </a:prstGeom>
        </p:spPr>
      </p:pic>
      <p:pic>
        <p:nvPicPr>
          <p:cNvPr id="47" name="Graphic 46" descr="Acorn with solid fill">
            <a:extLst>
              <a:ext uri="{FF2B5EF4-FFF2-40B4-BE49-F238E27FC236}">
                <a16:creationId xmlns:a16="http://schemas.microsoft.com/office/drawing/2014/main" id="{6D93BBFB-6ECE-79B9-1C05-CA70BF4E3C0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3342" y="3086445"/>
            <a:ext cx="707886" cy="707886"/>
          </a:xfrm>
          <a:prstGeom prst="rect">
            <a:avLst/>
          </a:prstGeom>
        </p:spPr>
      </p:pic>
      <p:pic>
        <p:nvPicPr>
          <p:cNvPr id="48" name="Graphic 47" descr="Circles with arrows with solid fill">
            <a:extLst>
              <a:ext uri="{FF2B5EF4-FFF2-40B4-BE49-F238E27FC236}">
                <a16:creationId xmlns:a16="http://schemas.microsoft.com/office/drawing/2014/main" id="{68CD7023-6589-34C8-5284-EA11E80D433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49406" y="920141"/>
            <a:ext cx="476748" cy="476748"/>
          </a:xfrm>
          <a:prstGeom prst="rect">
            <a:avLst/>
          </a:prstGeom>
        </p:spPr>
      </p:pic>
      <p:pic>
        <p:nvPicPr>
          <p:cNvPr id="49" name="Graphic 48" descr="Piggy Bank with solid fill">
            <a:extLst>
              <a:ext uri="{FF2B5EF4-FFF2-40B4-BE49-F238E27FC236}">
                <a16:creationId xmlns:a16="http://schemas.microsoft.com/office/drawing/2014/main" id="{D8FE2DEE-3AC1-CE37-915E-514C35A3D66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62257" y="1507218"/>
            <a:ext cx="476748" cy="476748"/>
          </a:xfrm>
          <a:prstGeom prst="rect">
            <a:avLst/>
          </a:prstGeom>
        </p:spPr>
      </p:pic>
      <p:pic>
        <p:nvPicPr>
          <p:cNvPr id="50" name="Graphic 49" descr="Circles with arrows with solid fill">
            <a:extLst>
              <a:ext uri="{FF2B5EF4-FFF2-40B4-BE49-F238E27FC236}">
                <a16:creationId xmlns:a16="http://schemas.microsoft.com/office/drawing/2014/main" id="{162DB900-4823-B49E-3F0F-AED8CF73765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804232" y="2944377"/>
            <a:ext cx="476748" cy="476748"/>
          </a:xfrm>
          <a:prstGeom prst="rect">
            <a:avLst/>
          </a:prstGeom>
        </p:spPr>
      </p:pic>
      <p:pic>
        <p:nvPicPr>
          <p:cNvPr id="51" name="Graphic 50" descr="Piggy Bank with solid fill">
            <a:extLst>
              <a:ext uri="{FF2B5EF4-FFF2-40B4-BE49-F238E27FC236}">
                <a16:creationId xmlns:a16="http://schemas.microsoft.com/office/drawing/2014/main" id="{8FD42374-94A0-DFD5-E5E6-A2FC9930C62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828999" y="3544129"/>
            <a:ext cx="476748" cy="476748"/>
          </a:xfrm>
          <a:prstGeom prst="rect">
            <a:avLst/>
          </a:prstGeom>
        </p:spPr>
      </p:pic>
      <p:sp>
        <p:nvSpPr>
          <p:cNvPr id="52" name="TextBox 51">
            <a:extLst>
              <a:ext uri="{FF2B5EF4-FFF2-40B4-BE49-F238E27FC236}">
                <a16:creationId xmlns:a16="http://schemas.microsoft.com/office/drawing/2014/main" id="{C6676398-B528-9EAF-E893-D215C2C4116B}"/>
              </a:ext>
            </a:extLst>
          </p:cNvPr>
          <p:cNvSpPr txBox="1"/>
          <p:nvPr/>
        </p:nvSpPr>
        <p:spPr>
          <a:xfrm>
            <a:off x="4312648" y="969864"/>
            <a:ext cx="4180666" cy="415498"/>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DPIIT -&gt; SIDBI-&gt; AIFs -&gt; Startups</a:t>
            </a:r>
          </a:p>
        </p:txBody>
      </p:sp>
      <p:sp>
        <p:nvSpPr>
          <p:cNvPr id="53" name="TextBox 52">
            <a:extLst>
              <a:ext uri="{FF2B5EF4-FFF2-40B4-BE49-F238E27FC236}">
                <a16:creationId xmlns:a16="http://schemas.microsoft.com/office/drawing/2014/main" id="{9278E02F-5F5B-87B8-C517-DE3BBEEDEA70}"/>
              </a:ext>
            </a:extLst>
          </p:cNvPr>
          <p:cNvSpPr txBox="1"/>
          <p:nvPr/>
        </p:nvSpPr>
        <p:spPr>
          <a:xfrm>
            <a:off x="4312648" y="1529023"/>
            <a:ext cx="7803853" cy="415498"/>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INR 10,000 Crores</a:t>
            </a:r>
          </a:p>
        </p:txBody>
      </p:sp>
      <p:sp>
        <p:nvSpPr>
          <p:cNvPr id="54" name="TextBox 53">
            <a:extLst>
              <a:ext uri="{FF2B5EF4-FFF2-40B4-BE49-F238E27FC236}">
                <a16:creationId xmlns:a16="http://schemas.microsoft.com/office/drawing/2014/main" id="{EC60344C-9CB4-4EDA-F7C3-465F50C91189}"/>
              </a:ext>
            </a:extLst>
          </p:cNvPr>
          <p:cNvSpPr txBox="1"/>
          <p:nvPr/>
        </p:nvSpPr>
        <p:spPr>
          <a:xfrm>
            <a:off x="4267473" y="3008924"/>
            <a:ext cx="8066507" cy="400110"/>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DPIIT-&gt; Incubators (300 incubators) -&gt; ~3,600 Early-Stage Startups </a:t>
            </a:r>
          </a:p>
        </p:txBody>
      </p:sp>
      <p:sp>
        <p:nvSpPr>
          <p:cNvPr id="55" name="TextBox 54">
            <a:extLst>
              <a:ext uri="{FF2B5EF4-FFF2-40B4-BE49-F238E27FC236}">
                <a16:creationId xmlns:a16="http://schemas.microsoft.com/office/drawing/2014/main" id="{F15E7DFF-63F7-01B1-F87F-5CC258A80776}"/>
              </a:ext>
            </a:extLst>
          </p:cNvPr>
          <p:cNvSpPr txBox="1"/>
          <p:nvPr/>
        </p:nvSpPr>
        <p:spPr>
          <a:xfrm>
            <a:off x="4267474" y="3605379"/>
            <a:ext cx="8179309" cy="415498"/>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INR 945 Crores</a:t>
            </a:r>
          </a:p>
        </p:txBody>
      </p:sp>
      <p:cxnSp>
        <p:nvCxnSpPr>
          <p:cNvPr id="56" name="Straight Connector 55">
            <a:extLst>
              <a:ext uri="{FF2B5EF4-FFF2-40B4-BE49-F238E27FC236}">
                <a16:creationId xmlns:a16="http://schemas.microsoft.com/office/drawing/2014/main" id="{31E9A2CD-17D7-019E-2F52-E44B32415B6A}"/>
              </a:ext>
            </a:extLst>
          </p:cNvPr>
          <p:cNvCxnSpPr>
            <a:cxnSpLocks/>
          </p:cNvCxnSpPr>
          <p:nvPr/>
        </p:nvCxnSpPr>
        <p:spPr>
          <a:xfrm flipH="1">
            <a:off x="306832" y="2850442"/>
            <a:ext cx="11377613" cy="0"/>
          </a:xfrm>
          <a:prstGeom prst="line">
            <a:avLst/>
          </a:prstGeom>
          <a:noFill/>
          <a:ln w="19050" cap="flat" cmpd="sng" algn="ctr">
            <a:solidFill>
              <a:srgbClr val="262626">
                <a:lumMod val="50000"/>
                <a:lumOff val="50000"/>
              </a:srgbClr>
            </a:solidFill>
            <a:prstDash val="sysDot"/>
            <a:headEnd type="oval"/>
            <a:tailEnd type="oval"/>
          </a:ln>
          <a:effectLst/>
        </p:spPr>
      </p:cxnSp>
      <p:sp>
        <p:nvSpPr>
          <p:cNvPr id="3" name="TextBox 2">
            <a:extLst>
              <a:ext uri="{FF2B5EF4-FFF2-40B4-BE49-F238E27FC236}">
                <a16:creationId xmlns:a16="http://schemas.microsoft.com/office/drawing/2014/main" id="{A856BB11-6D80-2652-A92E-C6913A98ADE0}"/>
              </a:ext>
            </a:extLst>
          </p:cNvPr>
          <p:cNvSpPr txBox="1"/>
          <p:nvPr/>
        </p:nvSpPr>
        <p:spPr>
          <a:xfrm>
            <a:off x="4350921" y="2093008"/>
            <a:ext cx="10538847" cy="415498"/>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Fund focused towards late-stage startups</a:t>
            </a:r>
            <a:endParaRPr kumimoji="0" lang="en-IN"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endParaRPr>
          </a:p>
        </p:txBody>
      </p:sp>
      <p:sp>
        <p:nvSpPr>
          <p:cNvPr id="21" name="TextBox 20">
            <a:extLst>
              <a:ext uri="{FF2B5EF4-FFF2-40B4-BE49-F238E27FC236}">
                <a16:creationId xmlns:a16="http://schemas.microsoft.com/office/drawing/2014/main" id="{1889050C-E270-D43D-15D9-A32C7828073A}"/>
              </a:ext>
            </a:extLst>
          </p:cNvPr>
          <p:cNvSpPr txBox="1"/>
          <p:nvPr/>
        </p:nvSpPr>
        <p:spPr>
          <a:xfrm>
            <a:off x="4267474" y="4142190"/>
            <a:ext cx="10538847" cy="415498"/>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Fund focused towards early-stage startups</a:t>
            </a:r>
            <a:endParaRPr kumimoji="0" lang="en-IN"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endParaRPr>
          </a:p>
        </p:txBody>
      </p:sp>
      <p:pic>
        <p:nvPicPr>
          <p:cNvPr id="5" name="Graphic 4" descr="Rocket with solid fill">
            <a:extLst>
              <a:ext uri="{FF2B5EF4-FFF2-40B4-BE49-F238E27FC236}">
                <a16:creationId xmlns:a16="http://schemas.microsoft.com/office/drawing/2014/main" id="{E4BB1299-34E7-C02E-9CD4-4C65CEB3C72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835900" y="2086784"/>
            <a:ext cx="476748" cy="476748"/>
          </a:xfrm>
          <a:prstGeom prst="rect">
            <a:avLst/>
          </a:prstGeom>
        </p:spPr>
      </p:pic>
      <p:pic>
        <p:nvPicPr>
          <p:cNvPr id="24" name="Graphic 23" descr="Rocket with solid fill">
            <a:extLst>
              <a:ext uri="{FF2B5EF4-FFF2-40B4-BE49-F238E27FC236}">
                <a16:creationId xmlns:a16="http://schemas.microsoft.com/office/drawing/2014/main" id="{3B094743-8EFF-249B-D882-B1CB9B9C91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790726" y="4142190"/>
            <a:ext cx="476748" cy="476748"/>
          </a:xfrm>
          <a:prstGeom prst="rect">
            <a:avLst/>
          </a:prstGeom>
        </p:spPr>
      </p:pic>
      <p:cxnSp>
        <p:nvCxnSpPr>
          <p:cNvPr id="4" name="Straight Connector 3">
            <a:extLst>
              <a:ext uri="{FF2B5EF4-FFF2-40B4-BE49-F238E27FC236}">
                <a16:creationId xmlns:a16="http://schemas.microsoft.com/office/drawing/2014/main" id="{7E1F0B9D-9F26-A758-6059-9016332AC79A}"/>
              </a:ext>
            </a:extLst>
          </p:cNvPr>
          <p:cNvCxnSpPr>
            <a:cxnSpLocks/>
          </p:cNvCxnSpPr>
          <p:nvPr/>
        </p:nvCxnSpPr>
        <p:spPr>
          <a:xfrm flipH="1">
            <a:off x="306832" y="4954460"/>
            <a:ext cx="11377613" cy="0"/>
          </a:xfrm>
          <a:prstGeom prst="line">
            <a:avLst/>
          </a:prstGeom>
          <a:noFill/>
          <a:ln w="19050" cap="flat" cmpd="sng" algn="ctr">
            <a:solidFill>
              <a:srgbClr val="262626">
                <a:lumMod val="50000"/>
                <a:lumOff val="50000"/>
              </a:srgbClr>
            </a:solidFill>
            <a:prstDash val="sysDot"/>
            <a:headEnd type="oval"/>
            <a:tailEnd type="oval"/>
          </a:ln>
          <a:effectLst/>
        </p:spPr>
      </p:cxnSp>
      <p:sp>
        <p:nvSpPr>
          <p:cNvPr id="6" name="Rectangle 5">
            <a:extLst>
              <a:ext uri="{FF2B5EF4-FFF2-40B4-BE49-F238E27FC236}">
                <a16:creationId xmlns:a16="http://schemas.microsoft.com/office/drawing/2014/main" id="{49A062FA-E58D-735C-4924-52998F60AC82}"/>
              </a:ext>
            </a:extLst>
          </p:cNvPr>
          <p:cNvSpPr/>
          <p:nvPr/>
        </p:nvSpPr>
        <p:spPr>
          <a:xfrm>
            <a:off x="561832" y="5172354"/>
            <a:ext cx="3041447" cy="701327"/>
          </a:xfrm>
          <a:prstGeom prst="rect">
            <a:avLst/>
          </a:prstGeom>
          <a:noFill/>
          <a:ln w="25400" cap="flat" cmpd="sng" algn="ctr">
            <a:solidFill>
              <a:schemeClr val="accent1"/>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endParaRPr>
          </a:p>
        </p:txBody>
      </p:sp>
      <p:sp>
        <p:nvSpPr>
          <p:cNvPr id="7" name="Oval 6">
            <a:extLst>
              <a:ext uri="{FF2B5EF4-FFF2-40B4-BE49-F238E27FC236}">
                <a16:creationId xmlns:a16="http://schemas.microsoft.com/office/drawing/2014/main" id="{1F5CEEDD-4CB3-A9D9-CCCC-4F4E08236A9F}"/>
              </a:ext>
            </a:extLst>
          </p:cNvPr>
          <p:cNvSpPr>
            <a:spLocks noChangeAspect="1"/>
          </p:cNvSpPr>
          <p:nvPr/>
        </p:nvSpPr>
        <p:spPr>
          <a:xfrm>
            <a:off x="148856" y="5130493"/>
            <a:ext cx="825954" cy="838435"/>
          </a:xfrm>
          <a:prstGeom prst="ellipse">
            <a:avLst/>
          </a:prstGeom>
          <a:solidFill>
            <a:srgbClr val="FFFFFF"/>
          </a:solidFill>
          <a:ln w="25400" cap="flat" cmpd="sng" algn="ctr">
            <a:solidFill>
              <a:schemeClr val="accent1"/>
            </a:solidFill>
            <a:prstDash val="solid"/>
          </a:ln>
          <a:effectLst/>
        </p:spPr>
        <p:txBody>
          <a:bodyPr rtlCol="0" anchor="ctr"/>
          <a:lstStyle/>
          <a:p>
            <a:pPr marL="0" marR="0" lvl="0" indent="0" algn="ctr" defTabSz="1031626"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Trebuchet MS" panose="020B0603020202020204" pitchFamily="34" charset="0"/>
              <a:ea typeface="+mn-ea"/>
              <a:cs typeface="Calibri" panose="020F0502020204030204" pitchFamily="34" charset="0"/>
            </a:endParaRPr>
          </a:p>
        </p:txBody>
      </p:sp>
      <p:sp>
        <p:nvSpPr>
          <p:cNvPr id="8" name="TextBox 7">
            <a:extLst>
              <a:ext uri="{FF2B5EF4-FFF2-40B4-BE49-F238E27FC236}">
                <a16:creationId xmlns:a16="http://schemas.microsoft.com/office/drawing/2014/main" id="{8B6EB6B1-8FA4-090A-5AE1-CB85A4003316}"/>
              </a:ext>
            </a:extLst>
          </p:cNvPr>
          <p:cNvSpPr txBox="1"/>
          <p:nvPr/>
        </p:nvSpPr>
        <p:spPr>
          <a:xfrm>
            <a:off x="971369" y="5309503"/>
            <a:ext cx="2560844" cy="400110"/>
          </a:xfrm>
          <a:prstGeom prst="rect">
            <a:avLst/>
          </a:prstGeom>
          <a:noFill/>
          <a:ln>
            <a:noFill/>
          </a:ln>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Credit Guarantee </a:t>
            </a:r>
          </a:p>
        </p:txBody>
      </p:sp>
      <p:pic>
        <p:nvPicPr>
          <p:cNvPr id="9" name="Graphic 8" descr="Safe with solid fill">
            <a:extLst>
              <a:ext uri="{FF2B5EF4-FFF2-40B4-BE49-F238E27FC236}">
                <a16:creationId xmlns:a16="http://schemas.microsoft.com/office/drawing/2014/main" id="{D5CE140D-7F26-F2F2-84C6-9B331F957E1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210540" y="5207928"/>
            <a:ext cx="707886" cy="707886"/>
          </a:xfrm>
          <a:prstGeom prst="rect">
            <a:avLst/>
          </a:prstGeom>
        </p:spPr>
      </p:pic>
      <p:pic>
        <p:nvPicPr>
          <p:cNvPr id="10" name="Graphic 9" descr="Circles with arrows with solid fill">
            <a:extLst>
              <a:ext uri="{FF2B5EF4-FFF2-40B4-BE49-F238E27FC236}">
                <a16:creationId xmlns:a16="http://schemas.microsoft.com/office/drawing/2014/main" id="{E4563C24-7288-170F-4888-2E66BD2745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691430" y="5112354"/>
            <a:ext cx="476748" cy="476748"/>
          </a:xfrm>
          <a:prstGeom prst="rect">
            <a:avLst/>
          </a:prstGeom>
        </p:spPr>
      </p:pic>
      <p:pic>
        <p:nvPicPr>
          <p:cNvPr id="11" name="Graphic 10" descr="Piggy Bank with solid fill">
            <a:extLst>
              <a:ext uri="{FF2B5EF4-FFF2-40B4-BE49-F238E27FC236}">
                <a16:creationId xmlns:a16="http://schemas.microsoft.com/office/drawing/2014/main" id="{46D013F8-11A3-5067-0EB7-6BDC1B9A7C8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716197" y="5634613"/>
            <a:ext cx="476748" cy="476748"/>
          </a:xfrm>
          <a:prstGeom prst="rect">
            <a:avLst/>
          </a:prstGeom>
        </p:spPr>
      </p:pic>
      <p:sp>
        <p:nvSpPr>
          <p:cNvPr id="12" name="TextBox 11">
            <a:extLst>
              <a:ext uri="{FF2B5EF4-FFF2-40B4-BE49-F238E27FC236}">
                <a16:creationId xmlns:a16="http://schemas.microsoft.com/office/drawing/2014/main" id="{8E0B4386-3994-7CA6-6C47-1FE2622AB8A1}"/>
              </a:ext>
            </a:extLst>
          </p:cNvPr>
          <p:cNvSpPr txBox="1"/>
          <p:nvPr/>
        </p:nvSpPr>
        <p:spPr>
          <a:xfrm>
            <a:off x="4154672" y="5176901"/>
            <a:ext cx="7386850" cy="415498"/>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Credit limit against loans extended by Member Institutions </a:t>
            </a:r>
          </a:p>
        </p:txBody>
      </p:sp>
      <p:sp>
        <p:nvSpPr>
          <p:cNvPr id="13" name="TextBox 12">
            <a:extLst>
              <a:ext uri="{FF2B5EF4-FFF2-40B4-BE49-F238E27FC236}">
                <a16:creationId xmlns:a16="http://schemas.microsoft.com/office/drawing/2014/main" id="{A26D6D60-F160-1F30-39FA-877B45866A75}"/>
              </a:ext>
            </a:extLst>
          </p:cNvPr>
          <p:cNvSpPr txBox="1"/>
          <p:nvPr/>
        </p:nvSpPr>
        <p:spPr>
          <a:xfrm>
            <a:off x="4154672" y="5695863"/>
            <a:ext cx="8179309" cy="415498"/>
          </a:xfrm>
          <a:prstGeom prst="rect">
            <a:avLst/>
          </a:prstGeom>
          <a:noFill/>
        </p:spPr>
        <p:txBody>
          <a:bodyPr wrap="square" lIns="91440" tIns="45720" rIns="91440" bIns="45720" rtlCol="0" anchor="t">
            <a:spAutoFit/>
          </a:bodyPr>
          <a:lstStyle/>
          <a:p>
            <a:pPr defTabSz="1031626">
              <a:defRPr/>
            </a:pPr>
            <a:r>
              <a:rPr kumimoji="0" lang="en-US" sz="2000" b="0" i="0" u="none" strike="noStrike" kern="1200" cap="none" spc="0" normalizeH="0" baseline="0" noProof="0">
                <a:ln>
                  <a:noFill/>
                </a:ln>
                <a:effectLst/>
                <a:uLnTx/>
                <a:uFillTx/>
                <a:latin typeface="Trebuchet MS"/>
                <a:cs typeface="Calibri"/>
              </a:rPr>
              <a:t>INR 2</a:t>
            </a:r>
            <a:r>
              <a:rPr lang="en-US" sz="2000">
                <a:latin typeface="Trebuchet MS"/>
                <a:cs typeface="Calibri"/>
              </a:rPr>
              <a:t>,000 </a:t>
            </a:r>
            <a:r>
              <a:rPr kumimoji="0" lang="en-US" sz="2000" b="0" i="0" u="none" strike="noStrike" kern="1200" cap="none" spc="0" normalizeH="0" baseline="0" noProof="0">
                <a:ln>
                  <a:noFill/>
                </a:ln>
                <a:effectLst/>
                <a:uLnTx/>
                <a:uFillTx/>
                <a:latin typeface="Trebuchet MS"/>
                <a:cs typeface="Calibri"/>
              </a:rPr>
              <a:t>cr.</a:t>
            </a:r>
            <a:r>
              <a:rPr lang="en-US" sz="2000">
                <a:latin typeface="Trebuchet MS"/>
                <a:cs typeface="Calibri"/>
              </a:rPr>
              <a:t> </a:t>
            </a:r>
            <a:endParaRPr kumimoji="0" lang="en-US" sz="2000" b="0" i="0" u="none" strike="noStrike" kern="1200" cap="none" spc="0" normalizeH="0" baseline="0" noProof="0">
              <a:ln>
                <a:noFill/>
              </a:ln>
              <a:effectLst/>
              <a:uLnTx/>
              <a:uFillTx/>
              <a:latin typeface="Trebuchet MS" panose="020B0603020202020204" pitchFamily="34" charset="0"/>
              <a:ea typeface="+mn-ea"/>
              <a:cs typeface="Calibri" panose="020F0502020204030204" pitchFamily="34" charset="0"/>
            </a:endParaRPr>
          </a:p>
        </p:txBody>
      </p:sp>
      <p:sp>
        <p:nvSpPr>
          <p:cNvPr id="16" name="TextBox 15">
            <a:extLst>
              <a:ext uri="{FF2B5EF4-FFF2-40B4-BE49-F238E27FC236}">
                <a16:creationId xmlns:a16="http://schemas.microsoft.com/office/drawing/2014/main" id="{2600C7B2-D90C-64DE-7B2A-1B3A66C7EE04}"/>
              </a:ext>
            </a:extLst>
          </p:cNvPr>
          <p:cNvSpPr txBox="1"/>
          <p:nvPr/>
        </p:nvSpPr>
        <p:spPr>
          <a:xfrm>
            <a:off x="1742796" y="2158585"/>
            <a:ext cx="741062" cy="400110"/>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2017</a:t>
            </a:r>
          </a:p>
        </p:txBody>
      </p:sp>
      <p:cxnSp>
        <p:nvCxnSpPr>
          <p:cNvPr id="17" name="Straight Connector 16">
            <a:extLst>
              <a:ext uri="{FF2B5EF4-FFF2-40B4-BE49-F238E27FC236}">
                <a16:creationId xmlns:a16="http://schemas.microsoft.com/office/drawing/2014/main" id="{2E8AF1C0-7A72-9A58-BB5C-33FCBF64D8E4}"/>
              </a:ext>
            </a:extLst>
          </p:cNvPr>
          <p:cNvCxnSpPr>
            <a:cxnSpLocks/>
          </p:cNvCxnSpPr>
          <p:nvPr/>
        </p:nvCxnSpPr>
        <p:spPr>
          <a:xfrm flipV="1">
            <a:off x="2113327" y="1891436"/>
            <a:ext cx="0" cy="254570"/>
          </a:xfrm>
          <a:prstGeom prst="line">
            <a:avLst/>
          </a:prstGeom>
          <a:noFill/>
          <a:ln w="19050" cap="flat" cmpd="sng" algn="ctr">
            <a:solidFill>
              <a:srgbClr val="262626">
                <a:lumMod val="50000"/>
                <a:lumOff val="50000"/>
              </a:srgbClr>
            </a:solidFill>
            <a:prstDash val="sysDot"/>
            <a:headEnd type="oval"/>
            <a:tailEnd type="oval"/>
          </a:ln>
          <a:effectLst/>
        </p:spPr>
      </p:cxnSp>
      <p:sp>
        <p:nvSpPr>
          <p:cNvPr id="20" name="TextBox 19">
            <a:extLst>
              <a:ext uri="{FF2B5EF4-FFF2-40B4-BE49-F238E27FC236}">
                <a16:creationId xmlns:a16="http://schemas.microsoft.com/office/drawing/2014/main" id="{E3816394-5B92-6285-8521-895D475C4451}"/>
              </a:ext>
            </a:extLst>
          </p:cNvPr>
          <p:cNvSpPr txBox="1"/>
          <p:nvPr/>
        </p:nvSpPr>
        <p:spPr>
          <a:xfrm>
            <a:off x="1742796" y="4090574"/>
            <a:ext cx="741062" cy="400110"/>
          </a:xfrm>
          <a:prstGeom prst="rect">
            <a:avLst/>
          </a:prstGeom>
          <a:noFill/>
        </p:spPr>
        <p:txBody>
          <a:bodyPr wrap="square" rtlCol="0">
            <a:spAutoFit/>
          </a:bodyPr>
          <a:lstStyle/>
          <a:p>
            <a:pPr marL="0" marR="0" lvl="0" indent="0" algn="l"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2021</a:t>
            </a:r>
          </a:p>
        </p:txBody>
      </p:sp>
      <p:cxnSp>
        <p:nvCxnSpPr>
          <p:cNvPr id="22" name="Straight Connector 21">
            <a:extLst>
              <a:ext uri="{FF2B5EF4-FFF2-40B4-BE49-F238E27FC236}">
                <a16:creationId xmlns:a16="http://schemas.microsoft.com/office/drawing/2014/main" id="{0030D929-278F-3D84-C5E5-BAE6BF480B42}"/>
              </a:ext>
            </a:extLst>
          </p:cNvPr>
          <p:cNvCxnSpPr>
            <a:cxnSpLocks/>
          </p:cNvCxnSpPr>
          <p:nvPr/>
        </p:nvCxnSpPr>
        <p:spPr>
          <a:xfrm flipV="1">
            <a:off x="2113327" y="3807927"/>
            <a:ext cx="0" cy="254570"/>
          </a:xfrm>
          <a:prstGeom prst="line">
            <a:avLst/>
          </a:prstGeom>
          <a:noFill/>
          <a:ln w="19050" cap="flat" cmpd="sng" algn="ctr">
            <a:solidFill>
              <a:srgbClr val="262626">
                <a:lumMod val="50000"/>
                <a:lumOff val="50000"/>
              </a:srgbClr>
            </a:solidFill>
            <a:prstDash val="sysDot"/>
            <a:headEnd type="oval"/>
            <a:tailEnd type="oval"/>
          </a:ln>
          <a:effectLst/>
        </p:spPr>
      </p:cxnSp>
      <p:sp>
        <p:nvSpPr>
          <p:cNvPr id="23" name="TextBox 22">
            <a:extLst>
              <a:ext uri="{FF2B5EF4-FFF2-40B4-BE49-F238E27FC236}">
                <a16:creationId xmlns:a16="http://schemas.microsoft.com/office/drawing/2014/main" id="{DED51293-47B5-6158-61A5-E041EB9628F2}"/>
              </a:ext>
            </a:extLst>
          </p:cNvPr>
          <p:cNvSpPr txBox="1"/>
          <p:nvPr/>
        </p:nvSpPr>
        <p:spPr>
          <a:xfrm>
            <a:off x="1742796" y="6169421"/>
            <a:ext cx="741062" cy="400110"/>
          </a:xfrm>
          <a:prstGeom prst="rect">
            <a:avLst/>
          </a:prstGeom>
          <a:noFill/>
        </p:spPr>
        <p:txBody>
          <a:bodyPr wrap="square" rtlCol="0">
            <a:spAutoFit/>
          </a:bodyPr>
          <a:lstStyle/>
          <a:p>
            <a:pPr marL="0" marR="0" lvl="0" indent="0" algn="ctr" defTabSz="103162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lumMod val="50000"/>
                  </a:prstClr>
                </a:solidFill>
                <a:effectLst/>
                <a:uLnTx/>
                <a:uFillTx/>
                <a:latin typeface="Trebuchet MS" panose="020B0603020202020204" pitchFamily="34" charset="0"/>
                <a:ea typeface="+mn-ea"/>
                <a:cs typeface="Calibri" panose="020F0502020204030204" pitchFamily="34" charset="0"/>
              </a:rPr>
              <a:t>2022</a:t>
            </a:r>
          </a:p>
        </p:txBody>
      </p:sp>
      <p:cxnSp>
        <p:nvCxnSpPr>
          <p:cNvPr id="25" name="Straight Connector 24">
            <a:extLst>
              <a:ext uri="{FF2B5EF4-FFF2-40B4-BE49-F238E27FC236}">
                <a16:creationId xmlns:a16="http://schemas.microsoft.com/office/drawing/2014/main" id="{7AA82800-7C15-30E6-AAD9-FD02B35D7034}"/>
              </a:ext>
            </a:extLst>
          </p:cNvPr>
          <p:cNvCxnSpPr>
            <a:cxnSpLocks/>
          </p:cNvCxnSpPr>
          <p:nvPr/>
        </p:nvCxnSpPr>
        <p:spPr>
          <a:xfrm flipV="1">
            <a:off x="2113327" y="5933268"/>
            <a:ext cx="0" cy="254570"/>
          </a:xfrm>
          <a:prstGeom prst="line">
            <a:avLst/>
          </a:prstGeom>
          <a:noFill/>
          <a:ln w="19050" cap="flat" cmpd="sng" algn="ctr">
            <a:solidFill>
              <a:srgbClr val="262626">
                <a:lumMod val="50000"/>
                <a:lumOff val="50000"/>
              </a:srgbClr>
            </a:solidFill>
            <a:prstDash val="sysDot"/>
            <a:headEnd type="oval"/>
            <a:tailEnd type="oval"/>
          </a:ln>
          <a:effectLst/>
        </p:spPr>
      </p:cxnSp>
    </p:spTree>
    <p:extLst>
      <p:ext uri="{BB962C8B-B14F-4D97-AF65-F5344CB8AC3E}">
        <p14:creationId xmlns:p14="http://schemas.microsoft.com/office/powerpoint/2010/main" val="827334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7EFA790B-EA42-65C5-C2D8-C758AA287BD2}"/>
              </a:ext>
            </a:extLst>
          </p:cNvPr>
          <p:cNvCxnSpPr>
            <a:cxnSpLocks/>
          </p:cNvCxnSpPr>
          <p:nvPr/>
        </p:nvCxnSpPr>
        <p:spPr>
          <a:xfrm flipH="1" flipV="1">
            <a:off x="6198707" y="1127325"/>
            <a:ext cx="10081" cy="4827898"/>
          </a:xfrm>
          <a:prstGeom prst="line">
            <a:avLst/>
          </a:prstGeom>
          <a:noFill/>
          <a:ln w="19050" cap="flat" cmpd="sng" algn="ctr">
            <a:solidFill>
              <a:srgbClr val="262626">
                <a:lumMod val="50000"/>
                <a:lumOff val="50000"/>
              </a:srgbClr>
            </a:solidFill>
            <a:prstDash val="sysDot"/>
            <a:headEnd type="oval"/>
            <a:tailEnd type="oval"/>
          </a:ln>
          <a:effectLst/>
        </p:spPr>
      </p:cxnSp>
      <p:sp>
        <p:nvSpPr>
          <p:cNvPr id="18" name="Google Shape;2248;p188">
            <a:extLst>
              <a:ext uri="{FF2B5EF4-FFF2-40B4-BE49-F238E27FC236}">
                <a16:creationId xmlns:a16="http://schemas.microsoft.com/office/drawing/2014/main" id="{185AF2E4-5814-F586-C95C-B0CF656B0CFC}"/>
              </a:ext>
            </a:extLst>
          </p:cNvPr>
          <p:cNvSpPr txBox="1"/>
          <p:nvPr/>
        </p:nvSpPr>
        <p:spPr>
          <a:xfrm>
            <a:off x="401866" y="1055117"/>
            <a:ext cx="5807037" cy="538586"/>
          </a:xfrm>
          <a:prstGeom prst="rect">
            <a:avLst/>
          </a:prstGeom>
          <a:noFill/>
          <a:ln>
            <a:noFill/>
          </a:ln>
        </p:spPr>
        <p:txBody>
          <a:bodyPr spcFirstLastPara="1" wrap="square" lIns="109680" tIns="54840" rIns="109680" bIns="54840" anchor="t" anchorCtr="0">
            <a:noAutofit/>
          </a:bodyPr>
          <a:lstStyle/>
          <a:p>
            <a:pPr algn="ctr" defTabSz="1097280">
              <a:buClr>
                <a:srgbClr val="000000"/>
              </a:buClr>
            </a:pPr>
            <a:r>
              <a:rPr lang="en-US" sz="2600" b="1">
                <a:solidFill>
                  <a:schemeClr val="accent5">
                    <a:lumMod val="75000"/>
                  </a:schemeClr>
                </a:solidFill>
                <a:latin typeface="Trebuchet MS" panose="020B0603020202020204" pitchFamily="34" charset="0"/>
                <a:cs typeface="Calibri" panose="020F0502020204030204" pitchFamily="34" charset="0"/>
                <a:sym typeface="Trebuchet MS"/>
              </a:rPr>
              <a:t>Government Engagements</a:t>
            </a:r>
          </a:p>
        </p:txBody>
      </p:sp>
      <p:sp>
        <p:nvSpPr>
          <p:cNvPr id="19" name="Google Shape;2248;p188">
            <a:extLst>
              <a:ext uri="{FF2B5EF4-FFF2-40B4-BE49-F238E27FC236}">
                <a16:creationId xmlns:a16="http://schemas.microsoft.com/office/drawing/2014/main" id="{6AE291E4-9841-A203-537D-0FEEB8088C4C}"/>
              </a:ext>
            </a:extLst>
          </p:cNvPr>
          <p:cNvSpPr txBox="1"/>
          <p:nvPr/>
        </p:nvSpPr>
        <p:spPr>
          <a:xfrm>
            <a:off x="6356186" y="1060332"/>
            <a:ext cx="6497132" cy="538586"/>
          </a:xfrm>
          <a:prstGeom prst="rect">
            <a:avLst/>
          </a:prstGeom>
          <a:noFill/>
          <a:ln>
            <a:noFill/>
          </a:ln>
        </p:spPr>
        <p:txBody>
          <a:bodyPr spcFirstLastPara="1" wrap="square" lIns="109680" tIns="54840" rIns="109680" bIns="54840" anchor="t" anchorCtr="0">
            <a:noAutofit/>
          </a:bodyPr>
          <a:lstStyle/>
          <a:p>
            <a:pPr defTabSz="1097280">
              <a:buClr>
                <a:srgbClr val="000000"/>
              </a:buClr>
            </a:pPr>
            <a:r>
              <a:rPr lang="en-US" sz="2600" b="1">
                <a:solidFill>
                  <a:schemeClr val="accent5">
                    <a:lumMod val="75000"/>
                  </a:schemeClr>
                </a:solidFill>
                <a:latin typeface="Trebuchet MS" panose="020B0603020202020204" pitchFamily="34" charset="0"/>
                <a:cs typeface="Calibri" panose="020F0502020204030204" pitchFamily="34" charset="0"/>
                <a:sym typeface="Trebuchet MS"/>
              </a:rPr>
              <a:t>Domestic &amp; Corporate Engagements</a:t>
            </a:r>
          </a:p>
        </p:txBody>
      </p:sp>
      <p:cxnSp>
        <p:nvCxnSpPr>
          <p:cNvPr id="26" name="Straight Connector 25">
            <a:extLst>
              <a:ext uri="{FF2B5EF4-FFF2-40B4-BE49-F238E27FC236}">
                <a16:creationId xmlns:a16="http://schemas.microsoft.com/office/drawing/2014/main" id="{770C517D-B39E-A13E-8E87-39D6343EFEC7}"/>
              </a:ext>
            </a:extLst>
          </p:cNvPr>
          <p:cNvCxnSpPr>
            <a:cxnSpLocks/>
          </p:cNvCxnSpPr>
          <p:nvPr/>
        </p:nvCxnSpPr>
        <p:spPr>
          <a:xfrm>
            <a:off x="1671701" y="1584932"/>
            <a:ext cx="3267368" cy="0"/>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8F60953-0C7A-F50B-BAC6-BE257C1F949A}"/>
              </a:ext>
            </a:extLst>
          </p:cNvPr>
          <p:cNvCxnSpPr>
            <a:cxnSpLocks/>
          </p:cNvCxnSpPr>
          <p:nvPr/>
        </p:nvCxnSpPr>
        <p:spPr>
          <a:xfrm>
            <a:off x="7435286" y="1584932"/>
            <a:ext cx="3267368" cy="0"/>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85DF399-6E5F-3EBC-B865-17142460D362}"/>
              </a:ext>
            </a:extLst>
          </p:cNvPr>
          <p:cNvSpPr txBox="1"/>
          <p:nvPr/>
        </p:nvSpPr>
        <p:spPr>
          <a:xfrm>
            <a:off x="1931068" y="1665451"/>
            <a:ext cx="4058943" cy="2308324"/>
          </a:xfrm>
          <a:prstGeom prst="rect">
            <a:avLst/>
          </a:prstGeom>
          <a:noFill/>
        </p:spPr>
        <p:txBody>
          <a:bodyPr wrap="square" lIns="91440" tIns="45720" rIns="91440" bIns="45720" rtlCol="0" anchor="t">
            <a:spAutoFit/>
          </a:bodyPr>
          <a:lstStyle/>
          <a:p>
            <a:pPr algn="ctr"/>
            <a:r>
              <a:rPr lang="en-US" sz="2800" b="1">
                <a:solidFill>
                  <a:srgbClr val="007BB9"/>
                </a:solidFill>
                <a:latin typeface="Trebuchet MS"/>
                <a:cs typeface="Calibri"/>
              </a:rPr>
              <a:t>18,035</a:t>
            </a:r>
            <a:endParaRPr lang="en-US" sz="1800" b="1">
              <a:solidFill>
                <a:srgbClr val="007BB9"/>
              </a:solidFill>
              <a:latin typeface="Trebuchet MS" panose="020B0603020202020204" pitchFamily="34" charset="0"/>
              <a:cs typeface="Calibri" panose="020F0502020204030204" pitchFamily="34" charset="0"/>
            </a:endParaRPr>
          </a:p>
          <a:p>
            <a:pPr algn="ctr"/>
            <a:r>
              <a:rPr lang="en-US" sz="1800" b="1">
                <a:solidFill>
                  <a:schemeClr val="tx1">
                    <a:lumMod val="50000"/>
                  </a:schemeClr>
                </a:solidFill>
                <a:latin typeface="Trebuchet MS"/>
                <a:cs typeface="Calibri"/>
              </a:rPr>
              <a:t>Registered Startups</a:t>
            </a:r>
            <a:endParaRPr lang="en-US" sz="1800">
              <a:solidFill>
                <a:schemeClr val="tx1">
                  <a:lumMod val="50000"/>
                </a:schemeClr>
              </a:solidFill>
              <a:latin typeface="Trebuchet MS"/>
              <a:cs typeface="Calibri"/>
            </a:endParaRPr>
          </a:p>
          <a:p>
            <a:pPr algn="ctr"/>
            <a:r>
              <a:rPr lang="en-US" sz="2800" b="1">
                <a:solidFill>
                  <a:srgbClr val="007BB9"/>
                </a:solidFill>
                <a:latin typeface="Trebuchet MS"/>
                <a:cs typeface="Calibri"/>
              </a:rPr>
              <a:t>1,99,684</a:t>
            </a:r>
            <a:endParaRPr lang="en-US" sz="2800" b="1">
              <a:solidFill>
                <a:srgbClr val="007BB9"/>
              </a:solidFill>
              <a:latin typeface="Trebuchet MS" panose="020B0603020202020204" pitchFamily="34" charset="0"/>
              <a:cs typeface="Calibri" panose="020F0502020204030204" pitchFamily="34" charset="0"/>
            </a:endParaRPr>
          </a:p>
          <a:p>
            <a:pPr algn="ctr"/>
            <a:r>
              <a:rPr lang="en-US" sz="1800" b="1">
                <a:solidFill>
                  <a:schemeClr val="tx1">
                    <a:lumMod val="50000"/>
                  </a:schemeClr>
                </a:solidFill>
                <a:latin typeface="Trebuchet MS"/>
                <a:cs typeface="Calibri"/>
              </a:rPr>
              <a:t>Volume of Orders</a:t>
            </a:r>
            <a:endParaRPr lang="en-US" sz="1800">
              <a:solidFill>
                <a:schemeClr val="tx1">
                  <a:lumMod val="50000"/>
                </a:schemeClr>
              </a:solidFill>
              <a:latin typeface="Trebuchet MS"/>
              <a:cs typeface="Calibri"/>
            </a:endParaRPr>
          </a:p>
          <a:p>
            <a:pPr algn="ctr"/>
            <a:r>
              <a:rPr lang="en-US" sz="2800" b="1">
                <a:solidFill>
                  <a:srgbClr val="007BB9"/>
                </a:solidFill>
                <a:latin typeface="Trebuchet MS"/>
                <a:cs typeface="Calibri"/>
              </a:rPr>
              <a:t>₹ 13,010.13 cr.</a:t>
            </a:r>
          </a:p>
          <a:p>
            <a:pPr algn="ctr"/>
            <a:r>
              <a:rPr lang="en-US" sz="2000" b="1">
                <a:solidFill>
                  <a:schemeClr val="tx1">
                    <a:lumMod val="50000"/>
                  </a:schemeClr>
                </a:solidFill>
                <a:latin typeface="Trebuchet MS"/>
                <a:cs typeface="Calibri"/>
              </a:rPr>
              <a:t>Total Value</a:t>
            </a:r>
            <a:endParaRPr lang="en-IN" sz="1800" b="1">
              <a:solidFill>
                <a:schemeClr val="tx1">
                  <a:lumMod val="50000"/>
                </a:schemeClr>
              </a:solidFill>
              <a:latin typeface="Trebuchet MS"/>
              <a:cs typeface="Calibri"/>
            </a:endParaRPr>
          </a:p>
        </p:txBody>
      </p:sp>
      <p:pic>
        <p:nvPicPr>
          <p:cNvPr id="29" name="Picture 4" descr="Gem (Government E Marketplace) Registration in Shakarpur Sakarpur, Delhi,  Taj Certification Services Pvt. Ltd. | ID: 22920416891">
            <a:extLst>
              <a:ext uri="{FF2B5EF4-FFF2-40B4-BE49-F238E27FC236}">
                <a16:creationId xmlns:a16="http://schemas.microsoft.com/office/drawing/2014/main" id="{983F1FD5-D2E2-0E45-899C-A148B5BAA90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300" r="14511"/>
          <a:stretch/>
        </p:blipFill>
        <p:spPr bwMode="auto">
          <a:xfrm>
            <a:off x="1144171" y="1792112"/>
            <a:ext cx="1174904" cy="1673912"/>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49ADCE48-A963-811A-2488-8E4854339D4F}"/>
              </a:ext>
            </a:extLst>
          </p:cNvPr>
          <p:cNvSpPr txBox="1"/>
          <p:nvPr/>
        </p:nvSpPr>
        <p:spPr>
          <a:xfrm>
            <a:off x="7322465" y="1681915"/>
            <a:ext cx="3906826" cy="2215991"/>
          </a:xfrm>
          <a:prstGeom prst="rect">
            <a:avLst/>
          </a:prstGeom>
          <a:noFill/>
        </p:spPr>
        <p:txBody>
          <a:bodyPr wrap="square" lIns="91440" tIns="45720" rIns="91440" bIns="45720" rtlCol="0" anchor="t">
            <a:spAutoFit/>
          </a:bodyPr>
          <a:lstStyle/>
          <a:p>
            <a:pPr algn="ctr"/>
            <a:r>
              <a:rPr lang="en-US" sz="2800" b="1">
                <a:solidFill>
                  <a:srgbClr val="007BB9"/>
                </a:solidFill>
                <a:latin typeface="Trebuchet MS"/>
                <a:cs typeface="Calibri"/>
              </a:rPr>
              <a:t>200+ </a:t>
            </a:r>
            <a:endParaRPr lang="en-US" sz="2800" b="1">
              <a:solidFill>
                <a:srgbClr val="007BB9"/>
              </a:solidFill>
              <a:latin typeface="Trebuchet MS"/>
              <a:cs typeface="Calibri" panose="020F0502020204030204" pitchFamily="34" charset="0"/>
            </a:endParaRPr>
          </a:p>
          <a:p>
            <a:pPr algn="ctr"/>
            <a:r>
              <a:rPr lang="en-US" b="1">
                <a:solidFill>
                  <a:schemeClr val="tx1">
                    <a:lumMod val="50000"/>
                  </a:schemeClr>
                </a:solidFill>
                <a:latin typeface="Trebuchet MS"/>
                <a:cs typeface="Calibri"/>
              </a:rPr>
              <a:t>Corporate Partnerships</a:t>
            </a:r>
          </a:p>
          <a:p>
            <a:pPr algn="ctr"/>
            <a:r>
              <a:rPr lang="en-US" sz="2800" b="1">
                <a:solidFill>
                  <a:srgbClr val="007BB9"/>
                </a:solidFill>
                <a:latin typeface="Trebuchet MS"/>
                <a:cs typeface="Calibri"/>
              </a:rPr>
              <a:t>1500+ </a:t>
            </a:r>
            <a:endParaRPr lang="en-US" sz="2800" b="1">
              <a:solidFill>
                <a:srgbClr val="007BB9"/>
              </a:solidFill>
              <a:latin typeface="Trebuchet MS"/>
              <a:cs typeface="Calibri" panose="020F0502020204030204" pitchFamily="34" charset="0"/>
            </a:endParaRPr>
          </a:p>
          <a:p>
            <a:pPr algn="ctr"/>
            <a:r>
              <a:rPr lang="en-US" b="1">
                <a:solidFill>
                  <a:schemeClr val="tx1">
                    <a:lumMod val="50000"/>
                  </a:schemeClr>
                </a:solidFill>
                <a:latin typeface="Trebuchet MS"/>
                <a:cs typeface="Calibri"/>
              </a:rPr>
              <a:t>Winner Benefitted </a:t>
            </a:r>
            <a:endParaRPr lang="en-US" b="1">
              <a:solidFill>
                <a:schemeClr val="tx1">
                  <a:lumMod val="50000"/>
                </a:schemeClr>
              </a:solidFill>
              <a:latin typeface="Trebuchet MS"/>
              <a:cs typeface="Calibri" panose="020F0502020204030204" pitchFamily="34" charset="0"/>
            </a:endParaRPr>
          </a:p>
          <a:p>
            <a:pPr algn="ctr"/>
            <a:r>
              <a:rPr lang="en-US" sz="2800" b="1">
                <a:solidFill>
                  <a:srgbClr val="007BB9"/>
                </a:solidFill>
                <a:latin typeface="Trebuchet MS"/>
                <a:cs typeface="Calibri"/>
              </a:rPr>
              <a:t>₹ 69 cr. +</a:t>
            </a:r>
          </a:p>
          <a:p>
            <a:pPr algn="ctr"/>
            <a:r>
              <a:rPr lang="en-US" b="1">
                <a:solidFill>
                  <a:schemeClr val="tx1">
                    <a:lumMod val="50000"/>
                  </a:schemeClr>
                </a:solidFill>
                <a:latin typeface="Trebuchet MS"/>
                <a:cs typeface="Calibri"/>
              </a:rPr>
              <a:t>Cash Prizes &amp; other incentives</a:t>
            </a:r>
          </a:p>
        </p:txBody>
      </p:sp>
      <p:sp>
        <p:nvSpPr>
          <p:cNvPr id="31" name="TextBox 30">
            <a:extLst>
              <a:ext uri="{FF2B5EF4-FFF2-40B4-BE49-F238E27FC236}">
                <a16:creationId xmlns:a16="http://schemas.microsoft.com/office/drawing/2014/main" id="{53627E9B-2010-6D42-52F7-B4EFAD563FBD}"/>
              </a:ext>
            </a:extLst>
          </p:cNvPr>
          <p:cNvSpPr txBox="1"/>
          <p:nvPr/>
        </p:nvSpPr>
        <p:spPr>
          <a:xfrm>
            <a:off x="6016235" y="4816405"/>
            <a:ext cx="2021451" cy="369332"/>
          </a:xfrm>
          <a:prstGeom prst="rect">
            <a:avLst/>
          </a:prstGeom>
          <a:noFill/>
        </p:spPr>
        <p:txBody>
          <a:bodyPr wrap="square" rtlCol="0">
            <a:spAutoFit/>
          </a:bodyPr>
          <a:lstStyle/>
          <a:p>
            <a:pPr algn="ctr"/>
            <a:r>
              <a:rPr lang="en-US" sz="1800">
                <a:latin typeface="Trebuchet MS" panose="020B0603020202020204" pitchFamily="34" charset="0"/>
                <a:cs typeface="Calibri" panose="020F0502020204030204" pitchFamily="34" charset="0"/>
              </a:rPr>
              <a:t>Pilot Orders</a:t>
            </a:r>
            <a:endParaRPr lang="en-IN" sz="1800">
              <a:latin typeface="Trebuchet MS" panose="020B060302020202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CD4ACF1B-6BF9-1585-2AF9-35EF5BD78AB7}"/>
              </a:ext>
            </a:extLst>
          </p:cNvPr>
          <p:cNvSpPr txBox="1"/>
          <p:nvPr/>
        </p:nvSpPr>
        <p:spPr>
          <a:xfrm>
            <a:off x="8299949" y="4816405"/>
            <a:ext cx="1692552" cy="369332"/>
          </a:xfrm>
          <a:prstGeom prst="rect">
            <a:avLst/>
          </a:prstGeom>
          <a:noFill/>
        </p:spPr>
        <p:txBody>
          <a:bodyPr wrap="square" rtlCol="0">
            <a:spAutoFit/>
          </a:bodyPr>
          <a:lstStyle/>
          <a:p>
            <a:pPr algn="ctr"/>
            <a:r>
              <a:rPr lang="en-US" sz="1800">
                <a:latin typeface="Trebuchet MS" panose="020B0603020202020204" pitchFamily="34" charset="0"/>
                <a:cs typeface="Calibri" panose="020F0502020204030204" pitchFamily="34" charset="0"/>
              </a:rPr>
              <a:t>Cash Grants</a:t>
            </a:r>
            <a:endParaRPr lang="en-IN" sz="1800">
              <a:latin typeface="Trebuchet MS" panose="020B060302020202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8C2E7AB4-28F7-46C2-BC09-CBED78FD8C93}"/>
              </a:ext>
            </a:extLst>
          </p:cNvPr>
          <p:cNvSpPr txBox="1"/>
          <p:nvPr/>
        </p:nvSpPr>
        <p:spPr>
          <a:xfrm>
            <a:off x="10342380" y="4776176"/>
            <a:ext cx="1773823" cy="369332"/>
          </a:xfrm>
          <a:prstGeom prst="rect">
            <a:avLst/>
          </a:prstGeom>
          <a:noFill/>
        </p:spPr>
        <p:txBody>
          <a:bodyPr wrap="square" rtlCol="0">
            <a:spAutoFit/>
          </a:bodyPr>
          <a:lstStyle/>
          <a:p>
            <a:pPr algn="ctr"/>
            <a:r>
              <a:rPr lang="en-US" sz="1800">
                <a:latin typeface="Trebuchet MS" panose="020B0603020202020204" pitchFamily="34" charset="0"/>
                <a:cs typeface="Calibri" panose="020F0502020204030204" pitchFamily="34" charset="0"/>
              </a:rPr>
              <a:t>Incubation</a:t>
            </a:r>
            <a:endParaRPr lang="en-IN" sz="1800">
              <a:latin typeface="Trebuchet MS" panose="020B060302020202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8E70A4E3-9190-5CA3-54A7-B1DCF9DC9104}"/>
              </a:ext>
            </a:extLst>
          </p:cNvPr>
          <p:cNvSpPr txBox="1"/>
          <p:nvPr/>
        </p:nvSpPr>
        <p:spPr>
          <a:xfrm>
            <a:off x="920394" y="3863023"/>
            <a:ext cx="3765849" cy="2308324"/>
          </a:xfrm>
          <a:prstGeom prst="rect">
            <a:avLst/>
          </a:prstGeom>
          <a:noFill/>
        </p:spPr>
        <p:txBody>
          <a:bodyPr wrap="square" lIns="91440" tIns="45720" rIns="91440" bIns="45720" rtlCol="0" anchor="t">
            <a:spAutoFit/>
          </a:bodyPr>
          <a:lstStyle/>
          <a:p>
            <a:r>
              <a:rPr lang="en-US" sz="2800" b="1">
                <a:solidFill>
                  <a:srgbClr val="007BB9"/>
                </a:solidFill>
                <a:latin typeface="Trebuchet MS"/>
                <a:cs typeface="Calibri"/>
              </a:rPr>
              <a:t>20+ </a:t>
            </a:r>
            <a:endParaRPr lang="en-US" sz="2800" b="1">
              <a:solidFill>
                <a:srgbClr val="007BB9"/>
              </a:solidFill>
              <a:latin typeface="Trebuchet MS" panose="020B0603020202020204" pitchFamily="34" charset="0"/>
              <a:cs typeface="Calibri" panose="020F0502020204030204" pitchFamily="34" charset="0"/>
            </a:endParaRPr>
          </a:p>
          <a:p>
            <a:r>
              <a:rPr lang="en-US" sz="2000" b="1">
                <a:solidFill>
                  <a:schemeClr val="tx1">
                    <a:lumMod val="50000"/>
                  </a:schemeClr>
                </a:solidFill>
                <a:latin typeface="Trebuchet MS"/>
                <a:cs typeface="Calibri"/>
              </a:rPr>
              <a:t>Government Programs</a:t>
            </a:r>
          </a:p>
          <a:p>
            <a:r>
              <a:rPr lang="en-US" sz="2800" b="1">
                <a:solidFill>
                  <a:srgbClr val="007BB9"/>
                </a:solidFill>
                <a:latin typeface="Trebuchet MS"/>
                <a:cs typeface="Calibri"/>
              </a:rPr>
              <a:t>300+</a:t>
            </a:r>
          </a:p>
          <a:p>
            <a:r>
              <a:rPr lang="en-US" sz="2000" b="1">
                <a:solidFill>
                  <a:schemeClr val="tx1">
                    <a:lumMod val="50000"/>
                  </a:schemeClr>
                </a:solidFill>
                <a:latin typeface="Trebuchet MS"/>
                <a:cs typeface="Calibri"/>
              </a:rPr>
              <a:t>Startups benefitted</a:t>
            </a:r>
          </a:p>
          <a:p>
            <a:r>
              <a:rPr lang="en-US" sz="2800" b="1">
                <a:solidFill>
                  <a:srgbClr val="007BB9"/>
                </a:solidFill>
                <a:latin typeface="Trebuchet MS"/>
                <a:cs typeface="Calibri"/>
              </a:rPr>
              <a:t>INR 8.2 Cr</a:t>
            </a:r>
          </a:p>
          <a:p>
            <a:r>
              <a:rPr lang="en-US" sz="2000" b="1">
                <a:solidFill>
                  <a:schemeClr val="tx1">
                    <a:lumMod val="50000"/>
                  </a:schemeClr>
                </a:solidFill>
                <a:latin typeface="Trebuchet MS"/>
                <a:cs typeface="Calibri"/>
              </a:rPr>
              <a:t>Worth of benefits disbursed</a:t>
            </a:r>
          </a:p>
        </p:txBody>
      </p:sp>
      <p:sp>
        <p:nvSpPr>
          <p:cNvPr id="35" name="TextBox 34">
            <a:extLst>
              <a:ext uri="{FF2B5EF4-FFF2-40B4-BE49-F238E27FC236}">
                <a16:creationId xmlns:a16="http://schemas.microsoft.com/office/drawing/2014/main" id="{722784CC-412A-F686-83B0-471771795769}"/>
              </a:ext>
            </a:extLst>
          </p:cNvPr>
          <p:cNvSpPr txBox="1"/>
          <p:nvPr/>
        </p:nvSpPr>
        <p:spPr>
          <a:xfrm>
            <a:off x="302862" y="1669217"/>
            <a:ext cx="553998" cy="1967997"/>
          </a:xfrm>
          <a:prstGeom prst="rect">
            <a:avLst/>
          </a:prstGeom>
          <a:solidFill>
            <a:srgbClr val="007BB9"/>
          </a:solidFill>
        </p:spPr>
        <p:txBody>
          <a:bodyPr vert="vert270" wrap="square" rtlCol="0">
            <a:spAutoFit/>
          </a:bodyPr>
          <a:lstStyle/>
          <a:p>
            <a:pPr algn="ctr"/>
            <a:r>
              <a:rPr lang="en-US" sz="2400">
                <a:solidFill>
                  <a:schemeClr val="bg1"/>
                </a:solidFill>
                <a:latin typeface="Trebuchet MS" panose="020B0603020202020204" pitchFamily="34" charset="0"/>
                <a:cs typeface="Calibri" panose="020F0502020204030204" pitchFamily="34" charset="0"/>
              </a:rPr>
              <a:t>Procurement</a:t>
            </a:r>
            <a:endParaRPr lang="en-IN" sz="2400">
              <a:solidFill>
                <a:schemeClr val="bg1"/>
              </a:solidFill>
              <a:latin typeface="Trebuchet MS" panose="020B0603020202020204" pitchFamily="34" charset="0"/>
              <a:cs typeface="Calibri" panose="020F0502020204030204" pitchFamily="34" charset="0"/>
            </a:endParaRPr>
          </a:p>
        </p:txBody>
      </p:sp>
      <p:sp>
        <p:nvSpPr>
          <p:cNvPr id="36" name="TextBox 35">
            <a:extLst>
              <a:ext uri="{FF2B5EF4-FFF2-40B4-BE49-F238E27FC236}">
                <a16:creationId xmlns:a16="http://schemas.microsoft.com/office/drawing/2014/main" id="{5C1FE8BD-66CC-6B7E-0674-E42D1D9021A6}"/>
              </a:ext>
            </a:extLst>
          </p:cNvPr>
          <p:cNvSpPr txBox="1"/>
          <p:nvPr/>
        </p:nvSpPr>
        <p:spPr>
          <a:xfrm>
            <a:off x="307479" y="3890643"/>
            <a:ext cx="553998" cy="1967997"/>
          </a:xfrm>
          <a:prstGeom prst="rect">
            <a:avLst/>
          </a:prstGeom>
          <a:solidFill>
            <a:srgbClr val="007BB9"/>
          </a:solidFill>
        </p:spPr>
        <p:txBody>
          <a:bodyPr vert="vert270" wrap="square" rtlCol="0">
            <a:spAutoFit/>
          </a:bodyPr>
          <a:lstStyle/>
          <a:p>
            <a:pPr algn="ctr"/>
            <a:r>
              <a:rPr lang="en-US" sz="2400">
                <a:solidFill>
                  <a:schemeClr val="bg1"/>
                </a:solidFill>
                <a:latin typeface="Trebuchet MS" panose="020B0603020202020204" pitchFamily="34" charset="0"/>
                <a:cs typeface="Calibri" panose="020F0502020204030204" pitchFamily="34" charset="0"/>
              </a:rPr>
              <a:t>Programs</a:t>
            </a:r>
            <a:endParaRPr lang="en-IN" sz="2400">
              <a:solidFill>
                <a:schemeClr val="bg1"/>
              </a:solidFill>
              <a:latin typeface="Trebuchet MS" panose="020B060302020202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57992D8C-7771-3280-0AA5-9C77CC24C8D1}"/>
              </a:ext>
            </a:extLst>
          </p:cNvPr>
          <p:cNvSpPr txBox="1"/>
          <p:nvPr/>
        </p:nvSpPr>
        <p:spPr>
          <a:xfrm>
            <a:off x="6099084" y="5731854"/>
            <a:ext cx="2021451" cy="369332"/>
          </a:xfrm>
          <a:prstGeom prst="rect">
            <a:avLst/>
          </a:prstGeom>
          <a:noFill/>
        </p:spPr>
        <p:txBody>
          <a:bodyPr wrap="square" rtlCol="0">
            <a:spAutoFit/>
          </a:bodyPr>
          <a:lstStyle/>
          <a:p>
            <a:pPr algn="ctr"/>
            <a:r>
              <a:rPr lang="en-US" sz="1800">
                <a:latin typeface="Trebuchet MS" panose="020B0603020202020204" pitchFamily="34" charset="0"/>
                <a:cs typeface="Calibri" panose="020F0502020204030204" pitchFamily="34" charset="0"/>
              </a:rPr>
              <a:t>Mentorship</a:t>
            </a:r>
            <a:endParaRPr lang="en-IN" sz="1800">
              <a:latin typeface="Trebuchet MS" panose="020B060302020202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487A6ED1-270C-E105-83D7-5C96E508F3BD}"/>
              </a:ext>
            </a:extLst>
          </p:cNvPr>
          <p:cNvSpPr txBox="1"/>
          <p:nvPr/>
        </p:nvSpPr>
        <p:spPr>
          <a:xfrm>
            <a:off x="7909950" y="5724699"/>
            <a:ext cx="2731780" cy="369332"/>
          </a:xfrm>
          <a:prstGeom prst="rect">
            <a:avLst/>
          </a:prstGeom>
          <a:noFill/>
        </p:spPr>
        <p:txBody>
          <a:bodyPr wrap="square" rtlCol="0">
            <a:spAutoFit/>
          </a:bodyPr>
          <a:lstStyle/>
          <a:p>
            <a:pPr algn="ctr"/>
            <a:r>
              <a:rPr lang="en-US" sz="1800">
                <a:latin typeface="Trebuchet MS" panose="020B0603020202020204" pitchFamily="34" charset="0"/>
                <a:cs typeface="Calibri" panose="020F0502020204030204" pitchFamily="34" charset="0"/>
              </a:rPr>
              <a:t>Co-create Innovation</a:t>
            </a:r>
            <a:endParaRPr lang="en-IN" sz="1800">
              <a:latin typeface="Trebuchet MS" panose="020B060302020202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681F1C3-8828-0F28-31C4-88067C05AD6B}"/>
              </a:ext>
            </a:extLst>
          </p:cNvPr>
          <p:cNvSpPr txBox="1"/>
          <p:nvPr/>
        </p:nvSpPr>
        <p:spPr>
          <a:xfrm>
            <a:off x="10391671" y="5712801"/>
            <a:ext cx="1773823" cy="369332"/>
          </a:xfrm>
          <a:prstGeom prst="rect">
            <a:avLst/>
          </a:prstGeom>
          <a:noFill/>
        </p:spPr>
        <p:txBody>
          <a:bodyPr wrap="square" rtlCol="0">
            <a:spAutoFit/>
          </a:bodyPr>
          <a:lstStyle/>
          <a:p>
            <a:pPr algn="ctr"/>
            <a:r>
              <a:rPr lang="en-US" sz="1800">
                <a:latin typeface="Trebuchet MS" panose="020B0603020202020204" pitchFamily="34" charset="0"/>
                <a:cs typeface="Calibri" panose="020F0502020204030204" pitchFamily="34" charset="0"/>
              </a:rPr>
              <a:t>Prototype</a:t>
            </a:r>
            <a:endParaRPr lang="en-IN" sz="1800">
              <a:latin typeface="Trebuchet MS" panose="020B0603020202020204" pitchFamily="34" charset="0"/>
              <a:cs typeface="Calibri" panose="020F0502020204030204" pitchFamily="34" charset="0"/>
            </a:endParaRPr>
          </a:p>
        </p:txBody>
      </p:sp>
      <p:pic>
        <p:nvPicPr>
          <p:cNvPr id="57" name="Graphic 56" descr="Research with solid fill">
            <a:extLst>
              <a:ext uri="{FF2B5EF4-FFF2-40B4-BE49-F238E27FC236}">
                <a16:creationId xmlns:a16="http://schemas.microsoft.com/office/drawing/2014/main" id="{CD311175-D7F4-078E-68A4-56D78D27BD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90054" y="5229556"/>
            <a:ext cx="520855" cy="520855"/>
          </a:xfrm>
          <a:prstGeom prst="rect">
            <a:avLst/>
          </a:prstGeom>
        </p:spPr>
      </p:pic>
      <p:pic>
        <p:nvPicPr>
          <p:cNvPr id="58" name="Graphic 57" descr="Handshake with solid fill">
            <a:extLst>
              <a:ext uri="{FF2B5EF4-FFF2-40B4-BE49-F238E27FC236}">
                <a16:creationId xmlns:a16="http://schemas.microsoft.com/office/drawing/2014/main" id="{F8938597-2579-169B-2F92-4F97673FE66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60735" y="5255162"/>
            <a:ext cx="570979" cy="570979"/>
          </a:xfrm>
          <a:prstGeom prst="rect">
            <a:avLst/>
          </a:prstGeom>
        </p:spPr>
      </p:pic>
      <p:pic>
        <p:nvPicPr>
          <p:cNvPr id="59" name="Graphic 58" descr="Teacher with solid fill">
            <a:extLst>
              <a:ext uri="{FF2B5EF4-FFF2-40B4-BE49-F238E27FC236}">
                <a16:creationId xmlns:a16="http://schemas.microsoft.com/office/drawing/2014/main" id="{7F3935AD-1598-D8F9-075C-787B6188E0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637987" y="5229556"/>
            <a:ext cx="570979" cy="570979"/>
          </a:xfrm>
          <a:prstGeom prst="rect">
            <a:avLst/>
          </a:prstGeom>
        </p:spPr>
      </p:pic>
      <p:pic>
        <p:nvPicPr>
          <p:cNvPr id="60" name="Graphic 59" descr="Open hand with solid fill">
            <a:extLst>
              <a:ext uri="{FF2B5EF4-FFF2-40B4-BE49-F238E27FC236}">
                <a16:creationId xmlns:a16="http://schemas.microsoft.com/office/drawing/2014/main" id="{A3391E7D-1504-6E84-7AF1-70CFE413A4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979107" y="4366144"/>
            <a:ext cx="500368" cy="500368"/>
          </a:xfrm>
          <a:prstGeom prst="rect">
            <a:avLst/>
          </a:prstGeom>
        </p:spPr>
      </p:pic>
      <p:pic>
        <p:nvPicPr>
          <p:cNvPr id="61" name="Graphic 60" descr="Money with solid fill">
            <a:extLst>
              <a:ext uri="{FF2B5EF4-FFF2-40B4-BE49-F238E27FC236}">
                <a16:creationId xmlns:a16="http://schemas.microsoft.com/office/drawing/2014/main" id="{01A2E5A0-4E39-1AB1-1A1A-C0A37B813AE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67523" y="4325015"/>
            <a:ext cx="582627" cy="582627"/>
          </a:xfrm>
          <a:prstGeom prst="rect">
            <a:avLst/>
          </a:prstGeom>
        </p:spPr>
      </p:pic>
      <p:pic>
        <p:nvPicPr>
          <p:cNvPr id="62" name="Graphic 61" descr="Helicopter with solid fill">
            <a:extLst>
              <a:ext uri="{FF2B5EF4-FFF2-40B4-BE49-F238E27FC236}">
                <a16:creationId xmlns:a16="http://schemas.microsoft.com/office/drawing/2014/main" id="{AB4E5F2A-D0BE-AD60-6B5F-9B4B40A77A4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615503" y="4302352"/>
            <a:ext cx="662229" cy="662229"/>
          </a:xfrm>
          <a:prstGeom prst="rect">
            <a:avLst/>
          </a:prstGeom>
        </p:spPr>
      </p:pic>
      <p:sp>
        <p:nvSpPr>
          <p:cNvPr id="63" name="TextBox 62">
            <a:extLst>
              <a:ext uri="{FF2B5EF4-FFF2-40B4-BE49-F238E27FC236}">
                <a16:creationId xmlns:a16="http://schemas.microsoft.com/office/drawing/2014/main" id="{9F4A14D3-4AE4-B9DE-D8B0-5E8963B86BBB}"/>
              </a:ext>
            </a:extLst>
          </p:cNvPr>
          <p:cNvSpPr txBox="1"/>
          <p:nvPr/>
        </p:nvSpPr>
        <p:spPr>
          <a:xfrm>
            <a:off x="3734300" y="4159392"/>
            <a:ext cx="1913907" cy="1538883"/>
          </a:xfrm>
          <a:prstGeom prst="rect">
            <a:avLst/>
          </a:prstGeom>
          <a:noFill/>
        </p:spPr>
        <p:txBody>
          <a:bodyPr wrap="square" rtlCol="0">
            <a:spAutoFit/>
          </a:bodyPr>
          <a:lstStyle/>
          <a:p>
            <a:pPr algn="r">
              <a:spcAft>
                <a:spcPts val="600"/>
              </a:spcAft>
            </a:pPr>
            <a:r>
              <a:rPr lang="en-US" sz="1400">
                <a:latin typeface="Trebuchet MS" panose="020B0603020202020204" pitchFamily="34" charset="0"/>
                <a:cs typeface="Calibri" panose="020F0502020204030204" pitchFamily="34" charset="0"/>
              </a:rPr>
              <a:t>Startup for public Services </a:t>
            </a:r>
          </a:p>
          <a:p>
            <a:pPr algn="r">
              <a:spcAft>
                <a:spcPts val="600"/>
              </a:spcAft>
            </a:pPr>
            <a:r>
              <a:rPr lang="en-US" sz="1400">
                <a:latin typeface="Trebuchet MS" panose="020B0603020202020204" pitchFamily="34" charset="0"/>
                <a:cs typeface="Calibri" panose="020F0502020204030204" pitchFamily="34" charset="0"/>
              </a:rPr>
              <a:t>Open Innovation Challenges </a:t>
            </a:r>
          </a:p>
          <a:p>
            <a:pPr algn="r">
              <a:spcAft>
                <a:spcPts val="600"/>
              </a:spcAft>
            </a:pPr>
            <a:r>
              <a:rPr lang="en-US" sz="1400">
                <a:latin typeface="Trebuchet MS" panose="020B0603020202020204" pitchFamily="34" charset="0"/>
                <a:cs typeface="Calibri" panose="020F0502020204030204" pitchFamily="34" charset="0"/>
              </a:rPr>
              <a:t>Incubation &amp; Mentorship Support </a:t>
            </a:r>
            <a:endParaRPr lang="en-IN" sz="1400">
              <a:latin typeface="Trebuchet MS" panose="020B0603020202020204" pitchFamily="34" charset="0"/>
              <a:cs typeface="Calibri" panose="020F0502020204030204" pitchFamily="34" charset="0"/>
            </a:endParaRPr>
          </a:p>
        </p:txBody>
      </p:sp>
      <p:sp>
        <p:nvSpPr>
          <p:cNvPr id="64" name="Freeform 45">
            <a:extLst>
              <a:ext uri="{FF2B5EF4-FFF2-40B4-BE49-F238E27FC236}">
                <a16:creationId xmlns:a16="http://schemas.microsoft.com/office/drawing/2014/main" id="{BA0F11E1-D2D5-8DA4-31A5-E90117BAF9FD}"/>
              </a:ext>
            </a:extLst>
          </p:cNvPr>
          <p:cNvSpPr>
            <a:spLocks noEditPoints="1"/>
          </p:cNvSpPr>
          <p:nvPr/>
        </p:nvSpPr>
        <p:spPr bwMode="auto">
          <a:xfrm>
            <a:off x="5661707" y="4159392"/>
            <a:ext cx="418146" cy="421653"/>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1800">
              <a:latin typeface="Calibri" panose="020F0502020204030204" pitchFamily="34" charset="0"/>
              <a:cs typeface="Calibri" panose="020F0502020204030204" pitchFamily="34" charset="0"/>
            </a:endParaRPr>
          </a:p>
        </p:txBody>
      </p:sp>
      <p:sp>
        <p:nvSpPr>
          <p:cNvPr id="65" name="Freeform 45">
            <a:extLst>
              <a:ext uri="{FF2B5EF4-FFF2-40B4-BE49-F238E27FC236}">
                <a16:creationId xmlns:a16="http://schemas.microsoft.com/office/drawing/2014/main" id="{FA66602D-9589-4A6D-C642-1EDDC6B225F0}"/>
              </a:ext>
            </a:extLst>
          </p:cNvPr>
          <p:cNvSpPr>
            <a:spLocks noEditPoints="1"/>
          </p:cNvSpPr>
          <p:nvPr/>
        </p:nvSpPr>
        <p:spPr bwMode="auto">
          <a:xfrm>
            <a:off x="5661707" y="4793049"/>
            <a:ext cx="418146" cy="421653"/>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1800">
              <a:latin typeface="Calibri" panose="020F0502020204030204" pitchFamily="34" charset="0"/>
              <a:cs typeface="Calibri" panose="020F0502020204030204" pitchFamily="34" charset="0"/>
            </a:endParaRPr>
          </a:p>
        </p:txBody>
      </p:sp>
      <p:sp>
        <p:nvSpPr>
          <p:cNvPr id="66" name="Freeform 45">
            <a:extLst>
              <a:ext uri="{FF2B5EF4-FFF2-40B4-BE49-F238E27FC236}">
                <a16:creationId xmlns:a16="http://schemas.microsoft.com/office/drawing/2014/main" id="{87E7CF87-8C19-6465-A74F-0926BC647F79}"/>
              </a:ext>
            </a:extLst>
          </p:cNvPr>
          <p:cNvSpPr>
            <a:spLocks noEditPoints="1"/>
          </p:cNvSpPr>
          <p:nvPr/>
        </p:nvSpPr>
        <p:spPr bwMode="auto">
          <a:xfrm>
            <a:off x="5650417" y="5423681"/>
            <a:ext cx="418146" cy="421653"/>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sz="1800">
              <a:latin typeface="Calibri" panose="020F0502020204030204" pitchFamily="34" charset="0"/>
              <a:cs typeface="Calibri" panose="020F0502020204030204" pitchFamily="34" charset="0"/>
            </a:endParaRPr>
          </a:p>
        </p:txBody>
      </p:sp>
      <p:sp>
        <p:nvSpPr>
          <p:cNvPr id="70" name="Slide Number Placeholder 2">
            <a:extLst>
              <a:ext uri="{FF2B5EF4-FFF2-40B4-BE49-F238E27FC236}">
                <a16:creationId xmlns:a16="http://schemas.microsoft.com/office/drawing/2014/main" id="{4A98FB6E-41F8-65C0-F49C-A4F114725719}"/>
              </a:ext>
            </a:extLst>
          </p:cNvPr>
          <p:cNvSpPr txBox="1">
            <a:spLocks/>
          </p:cNvSpPr>
          <p:nvPr/>
        </p:nvSpPr>
        <p:spPr>
          <a:xfrm>
            <a:off x="11471785" y="5625889"/>
            <a:ext cx="456900" cy="4686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
          </a:p>
        </p:txBody>
      </p:sp>
      <p:sp>
        <p:nvSpPr>
          <p:cNvPr id="103" name="TextBox 102">
            <a:extLst>
              <a:ext uri="{FF2B5EF4-FFF2-40B4-BE49-F238E27FC236}">
                <a16:creationId xmlns:a16="http://schemas.microsoft.com/office/drawing/2014/main" id="{2842BD95-8BDE-CB02-6ED8-036D6B5555B9}"/>
              </a:ext>
            </a:extLst>
          </p:cNvPr>
          <p:cNvSpPr txBox="1"/>
          <p:nvPr/>
        </p:nvSpPr>
        <p:spPr>
          <a:xfrm>
            <a:off x="74508" y="182193"/>
            <a:ext cx="4864561" cy="615553"/>
          </a:xfrm>
          <a:prstGeom prst="rect">
            <a:avLst/>
          </a:prstGeom>
          <a:noFill/>
        </p:spPr>
        <p:txBody>
          <a:bodyPr wrap="square" rtlCol="0">
            <a:spAutoFit/>
          </a:bodyPr>
          <a:lstStyle/>
          <a:p>
            <a:r>
              <a:rPr lang="en-IN" sz="3400" b="1">
                <a:solidFill>
                  <a:srgbClr val="001F5F"/>
                </a:solidFill>
                <a:latin typeface="Trebuchet MS" panose="020B0603020202020204" pitchFamily="34" charset="0"/>
              </a:rPr>
              <a:t>MARKET ACCESS</a:t>
            </a:r>
          </a:p>
        </p:txBody>
      </p:sp>
    </p:spTree>
    <p:extLst>
      <p:ext uri="{BB962C8B-B14F-4D97-AF65-F5344CB8AC3E}">
        <p14:creationId xmlns:p14="http://schemas.microsoft.com/office/powerpoint/2010/main" val="3140144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adcc2e861dc472085c866fabf3e05fb xmlns="0f382c0d-d31f-4760-a333-df44a3befd61" xsi:nil="true"/>
    <p467d229bf9c4a45b336a4ff869a3f77 xmlns="0f382c0d-d31f-4760-a333-df44a3befd61" xsi:nil="true"/>
    <lcf76f155ced4ddcb4097134ff3c332f xmlns="b0bdd902-36aa-456b-a2d4-dc5fa28b136f">
      <Terms xmlns="http://schemas.microsoft.com/office/infopath/2007/PartnerControls"/>
    </lcf76f155ced4ddcb4097134ff3c332f>
    <TaxCatchAll xmlns="0f382c0d-d31f-4760-a333-df44a3befd61" xsi:nil="true"/>
    <Team xmlns="b0bdd902-36aa-456b-a2d4-dc5fa28b136f" xsi:nil="true"/>
    <a74b7381b7f7420ea79c282b1a78c501 xmlns="0f382c0d-d31f-4760-a333-df44a3befd61" xsi:nil="true"/>
    <ge1fb310e1bf4ac19cecb3f7ce1d5a1c xmlns="0f382c0d-d31f-4760-a333-df44a3befd61" xsi:nil="true"/>
    <SharedWithUsers xmlns="0f382c0d-d31f-4760-a333-df44a3befd61">
      <UserInfo>
        <DisplayName>Khushbu Verma</DisplayName>
        <AccountId>156</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95F4DCBD55F34D93670DD19F9860BC" ma:contentTypeVersion="52" ma:contentTypeDescription="Create a new document." ma:contentTypeScope="" ma:versionID="235d59f5941861fccd216e1a21a5ab25">
  <xsd:schema xmlns:xsd="http://www.w3.org/2001/XMLSchema" xmlns:xs="http://www.w3.org/2001/XMLSchema" xmlns:p="http://schemas.microsoft.com/office/2006/metadata/properties" xmlns:ns2="0f382c0d-d31f-4760-a333-df44a3befd61" xmlns:ns3="b0bdd902-36aa-456b-a2d4-dc5fa28b136f" targetNamespace="http://schemas.microsoft.com/office/2006/metadata/properties" ma:root="true" ma:fieldsID="b7ec0aba71da60149a9699ec3ed07a6c" ns2:_="" ns3:_="">
    <xsd:import namespace="0f382c0d-d31f-4760-a333-df44a3befd61"/>
    <xsd:import namespace="b0bdd902-36aa-456b-a2d4-dc5fa28b136f"/>
    <xsd:element name="properties">
      <xsd:complexType>
        <xsd:sequence>
          <xsd:element name="documentManagement">
            <xsd:complexType>
              <xsd:all>
                <xsd:element ref="ns2:aadcc2e861dc472085c866fabf3e05fb" minOccurs="0"/>
                <xsd:element ref="ns2:TaxCatchAll" minOccurs="0"/>
                <xsd:element ref="ns2:a74b7381b7f7420ea79c282b1a78c501" minOccurs="0"/>
                <xsd:element ref="ns2:ge1fb310e1bf4ac19cecb3f7ce1d5a1c" minOccurs="0"/>
                <xsd:element ref="ns2:p467d229bf9c4a45b336a4ff869a3f77" minOccurs="0"/>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Team" minOccurs="0"/>
                <xsd:element ref="ns3:lcf76f155ced4ddcb4097134ff3c332f"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382c0d-d31f-4760-a333-df44a3befd61" elementFormDefault="qualified">
    <xsd:import namespace="http://schemas.microsoft.com/office/2006/documentManagement/types"/>
    <xsd:import namespace="http://schemas.microsoft.com/office/infopath/2007/PartnerControls"/>
    <xsd:element name="aadcc2e861dc472085c866fabf3e05fb" ma:index="4" nillable="true" ma:displayName="Countries_0" ma:hidden="true" ma:internalName="aadcc2e861dc472085c866fabf3e05fb" ma:readOnly="false">
      <xsd:simpleType>
        <xsd:restriction base="dms:Note"/>
      </xsd:simpleType>
    </xsd:element>
    <xsd:element name="TaxCatchAll" ma:index="5" nillable="true" ma:displayName="Taxonomy Catch All Column" ma:description="" ma:hidden="true" ma:list="{35f7f99a-bce5-4a89-af18-8150bb8889cb}" ma:internalName="TaxCatchAll" ma:readOnly="false" ma:showField="CatchAllData" ma:web="0f382c0d-d31f-4760-a333-df44a3befd61">
      <xsd:complexType>
        <xsd:complexContent>
          <xsd:extension base="dms:MultiChoiceLookup">
            <xsd:sequence>
              <xsd:element name="Value" type="dms:Lookup" maxOccurs="unbounded" minOccurs="0" nillable="true"/>
            </xsd:sequence>
          </xsd:extension>
        </xsd:complexContent>
      </xsd:complexType>
    </xsd:element>
    <xsd:element name="a74b7381b7f7420ea79c282b1a78c501" ma:index="7" nillable="true" ma:displayName="Sectors_0" ma:hidden="true" ma:internalName="a74b7381b7f7420ea79c282b1a78c501" ma:readOnly="false">
      <xsd:simpleType>
        <xsd:restriction base="dms:Note"/>
      </xsd:simpleType>
    </xsd:element>
    <xsd:element name="ge1fb310e1bf4ac19cecb3f7ce1d5a1c" ma:index="9" nillable="true" ma:displayName="States_0" ma:hidden="true" ma:internalName="ge1fb310e1bf4ac19cecb3f7ce1d5a1c" ma:readOnly="false">
      <xsd:simpleType>
        <xsd:restriction base="dms:Note"/>
      </xsd:simpleType>
    </xsd:element>
    <xsd:element name="p467d229bf9c4a45b336a4ff869a3f77" ma:index="11" nillable="true" ma:displayName="Document Categories_0" ma:hidden="true" ma:internalName="p467d229bf9c4a45b336a4ff869a3f77" ma:readOnly="false">
      <xsd:simpleType>
        <xsd:restriction base="dms:Note"/>
      </xsd:simpleType>
    </xsd:element>
    <xsd:element name="SharedWithUsers" ma:index="17" nillable="true" ma:displayName="Shared With" ma:description=""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bdd902-36aa-456b-a2d4-dc5fa28b136f" elementFormDefault="qualified">
    <xsd:import namespace="http://schemas.microsoft.com/office/2006/documentManagement/types"/>
    <xsd:import namespace="http://schemas.microsoft.com/office/infopath/2007/PartnerControls"/>
    <xsd:element name="MediaServiceMetadata" ma:index="19" nillable="true" ma:displayName="MediaServiceMetadata" ma:description="" ma:hidden="true" ma:internalName="MediaServiceMetadata" ma:readOnly="true">
      <xsd:simpleType>
        <xsd:restriction base="dms:Note"/>
      </xsd:simpleType>
    </xsd:element>
    <xsd:element name="MediaServiceFastMetadata" ma:index="20" nillable="true" ma:displayName="MediaServiceFastMetadata" ma:description="" ma:hidden="true" ma:internalName="MediaServiceFastMetadata" ma:readOnly="true">
      <xsd:simpleType>
        <xsd:restriction base="dms:Note"/>
      </xsd:simpleType>
    </xsd:element>
    <xsd:element name="MediaServiceDateTaken" ma:index="21" nillable="true" ma:displayName="MediaServiceDateTaken" ma:description="" ma:hidden="true" ma:internalName="MediaServiceDateTaken" ma:readOnly="true">
      <xsd:simpleType>
        <xsd:restriction base="dms:Text"/>
      </xsd:simpleType>
    </xsd:element>
    <xsd:element name="MediaServiceAutoTags" ma:index="22" nillable="true" ma:displayName="MediaServiceAutoTags" ma:internalName="MediaServiceAutoTags" ma:readOnly="true">
      <xsd:simpleType>
        <xsd:restriction base="dms:Text"/>
      </xsd:simpleType>
    </xsd:element>
    <xsd:element name="MediaServiceOCR" ma:index="23" nillable="true" ma:displayName="MediaServiceOCR" ma:internalName="MediaServiceOCR" ma:readOnly="true">
      <xsd:simpleType>
        <xsd:restriction base="dms:Note">
          <xsd:maxLength value="255"/>
        </xsd:restriction>
      </xsd:simpleType>
    </xsd:element>
    <xsd:element name="MediaServiceLocation" ma:index="24" nillable="true" ma:displayName="MediaServiceLocation" ma:internalName="MediaServiceLocation"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GenerationTime" ma:index="26" nillable="true" ma:displayName="MediaServiceGenerationTime" ma:hidden="true" ma:internalName="MediaServiceGenerationTime" ma:readOnly="true">
      <xsd:simpleType>
        <xsd:restriction base="dms:Text"/>
      </xsd:simpleType>
    </xsd:element>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element name="MediaLengthInSeconds" ma:index="29" nillable="true" ma:displayName="Length (seconds)" ma:internalName="MediaLengthInSeconds" ma:readOnly="true">
      <xsd:simpleType>
        <xsd:restriction base="dms:Unknown"/>
      </xsd:simpleType>
    </xsd:element>
    <xsd:element name="Team" ma:index="30" nillable="true" ma:displayName="Team" ma:format="Dropdown" ma:internalName="Team">
      <xsd:simpleType>
        <xsd:union memberTypes="dms:Text">
          <xsd:simpleType>
            <xsd:restriction base="dms:Choice">
              <xsd:enumeration value="WAIPA"/>
              <xsd:enumeration value="CSE"/>
              <xsd:enumeration value="Choice 3"/>
            </xsd:restriction>
          </xsd:simpleType>
        </xsd:union>
      </xsd:simpleType>
    </xsd:element>
    <xsd:element name="lcf76f155ced4ddcb4097134ff3c332f" ma:index="32" nillable="true" ma:taxonomy="true" ma:internalName="lcf76f155ced4ddcb4097134ff3c332f" ma:taxonomyFieldName="MediaServiceImageTags" ma:displayName="Image Tags" ma:readOnly="false" ma:fieldId="{5cf76f15-5ced-4ddc-b409-7134ff3c332f}" ma:taxonomyMulti="true" ma:sspId="35303523-1edc-4846-a2ac-5ab39e71842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33"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BD1BCF-60B1-4205-A378-F52A508EE2D7}">
  <ds:schemaRefs>
    <ds:schemaRef ds:uri="0f382c0d-d31f-4760-a333-df44a3befd61"/>
    <ds:schemaRef ds:uri="b0bdd902-36aa-456b-a2d4-dc5fa28b136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561BF41-E0DD-422E-8F4E-FB4986B3E6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382c0d-d31f-4760-a333-df44a3befd61"/>
    <ds:schemaRef ds:uri="b0bdd902-36aa-456b-a2d4-dc5fa28b13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445BEA3-5482-4FEF-8FAA-DB3A9A6E82F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357</TotalTime>
  <Words>2777</Words>
  <Application>Microsoft Office PowerPoint</Application>
  <PresentationFormat>Widescreen</PresentationFormat>
  <Paragraphs>335</Paragraphs>
  <Slides>19</Slides>
  <Notes>13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19</vt:i4>
      </vt:variant>
    </vt:vector>
  </HeadingPairs>
  <TitlesOfParts>
    <vt:vector size="33" baseType="lpstr">
      <vt:lpstr>Arial</vt:lpstr>
      <vt:lpstr>Arial MT</vt:lpstr>
      <vt:lpstr>Calibri</vt:lpstr>
      <vt:lpstr>Calibri Light</vt:lpstr>
      <vt:lpstr>Google Sans</vt:lpstr>
      <vt:lpstr>Montserrat</vt:lpstr>
      <vt:lpstr>Segoe UI</vt:lpstr>
      <vt:lpstr>Symbol</vt:lpstr>
      <vt:lpstr>Times New Roman</vt:lpstr>
      <vt:lpstr>Trebuchet MS</vt:lpstr>
      <vt:lpstr>var( --e-global-typography-secondary-font-family )</vt:lpstr>
      <vt:lpstr>var( --e-global-typography-text-font-family )</vt:lpstr>
      <vt:lpstr>WordVisi_MSFontService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Khushbu Verma</dc:creator>
  <cp:lastModifiedBy>Shruti Singh</cp:lastModifiedBy>
  <cp:revision>5</cp:revision>
  <dcterms:created xsi:type="dcterms:W3CDTF">2023-01-19T10:14:35Z</dcterms:created>
  <dcterms:modified xsi:type="dcterms:W3CDTF">2024-01-19T04:47:05Z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2022-06-17T00:00:00Z</vt:filetime>
  </property>
  <property fmtid="{D5CDD505-2E9C-101B-9397-08002B2CF9AE}" pid="3" name="Creator">
    <vt:lpwstr>Microsoft® PowerPoint® for Microsoft 365</vt:lpwstr>
  </property>
  <property fmtid="{D5CDD505-2E9C-101B-9397-08002B2CF9AE}" pid="4" name="LastSaved">
    <vt:filetime>2023-01-19T00:00:00Z</vt:filetime>
  </property>
  <property fmtid="{D5CDD505-2E9C-101B-9397-08002B2CF9AE}" pid="5" name="ContentTypeId">
    <vt:lpwstr>0x0101000195F4DCBD55F34D93670DD19F9860BC</vt:lpwstr>
  </property>
  <property fmtid="{D5CDD505-2E9C-101B-9397-08002B2CF9AE}" pid="6" name="Countries">
    <vt:lpwstr/>
  </property>
  <property fmtid="{D5CDD505-2E9C-101B-9397-08002B2CF9AE}" pid="7" name="Document Categories">
    <vt:lpwstr/>
  </property>
  <property fmtid="{D5CDD505-2E9C-101B-9397-08002B2CF9AE}" pid="8" name="MediaServiceImageTags">
    <vt:lpwstr/>
  </property>
  <property fmtid="{D5CDD505-2E9C-101B-9397-08002B2CF9AE}" pid="9" name="States">
    <vt:lpwstr/>
  </property>
  <property fmtid="{D5CDD505-2E9C-101B-9397-08002B2CF9AE}" pid="10" name="Sectors">
    <vt:lpwstr/>
  </property>
</Properties>
</file>